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84" r:id="rId10"/>
    <p:sldId id="264" r:id="rId11"/>
    <p:sldId id="265" r:id="rId12"/>
    <p:sldId id="266" r:id="rId13"/>
    <p:sldId id="287" r:id="rId14"/>
    <p:sldId id="289" r:id="rId15"/>
    <p:sldId id="286" r:id="rId16"/>
    <p:sldId id="288" r:id="rId17"/>
    <p:sldId id="267" r:id="rId18"/>
    <p:sldId id="268" r:id="rId19"/>
    <p:sldId id="269" r:id="rId20"/>
    <p:sldId id="277" r:id="rId21"/>
    <p:sldId id="275" r:id="rId22"/>
    <p:sldId id="278" r:id="rId23"/>
    <p:sldId id="281" r:id="rId24"/>
    <p:sldId id="271" r:id="rId25"/>
    <p:sldId id="273" r:id="rId26"/>
    <p:sldId id="272" r:id="rId27"/>
    <p:sldId id="274" r:id="rId28"/>
    <p:sldId id="285" r:id="rId29"/>
  </p:sldIdLst>
  <p:sldSz cx="12192000" cy="6858000"/>
  <p:notesSz cx="6858000" cy="9144000"/>
  <p:embeddedFontLst>
    <p:embeddedFont>
      <p:font typeface="Webdings" panose="05030102010509060703" pitchFamily="18" charset="2"/>
      <p:regular r:id="rId31"/>
    </p:embeddedFont>
    <p:embeddedFont>
      <p:font typeface="Calibri" panose="020F0502020204030204" pitchFamily="34" charset="0"/>
      <p:regular r:id="rId32"/>
      <p:bold r:id="rId33"/>
      <p:italic r:id="rId34"/>
      <p:boldItalic r:id="rId35"/>
    </p:embeddedFont>
    <p:embeddedFont>
      <p:font typeface="Arimo" panose="020B060402020202020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Roboto"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wEQOyOjFJQybUPKwrhRO6vPEE5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I" initials="" lastIdx="7" clrIdx="0"/>
  <p:cmAuthor id="1" name="Bengtsson, Zachary A. (ARC-SGE)[SSAI DEVELOP]" initials="" lastIdx="1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674" autoAdjust="0"/>
  </p:normalViewPr>
  <p:slideViewPr>
    <p:cSldViewPr snapToGrid="0">
      <p:cViewPr varScale="1">
        <p:scale>
          <a:sx n="66" d="100"/>
          <a:sy n="66" d="100"/>
        </p:scale>
        <p:origin x="1230"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sz="2200" b="1" baseline="0" dirty="0">
                <a:latin typeface="Century Gothic" panose="020B0502020202020204" pitchFamily="34" charset="0"/>
              </a:rPr>
              <a:t>Fire Frequency in the Eastern Great Basin</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Frequency</c:v>
          </c:tx>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spPr>
              <a:ln w="19050" cap="rnd">
                <a:solidFill>
                  <a:schemeClr val="accent6"/>
                </a:solidFill>
              </a:ln>
              <a:effectLst/>
            </c:spPr>
            <c:trendlineType val="exp"/>
            <c:dispRSqr val="1"/>
            <c:dispEq val="0"/>
            <c:trendlineLbl>
              <c:layout>
                <c:manualLayout>
                  <c:x val="-3.6601715546426265E-2"/>
                  <c:y val="-0.10102118261507638"/>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rendlineLbl>
          </c:trendline>
          <c:cat>
            <c:numRef>
              <c:f>Sheet3!$A$2:$A$37</c:f>
              <c:numCache>
                <c:formatCode>General</c:formatCode>
                <c:ptCount val="36"/>
                <c:pt idx="0">
                  <c:v>1950</c:v>
                </c:pt>
                <c:pt idx="1">
                  <c:v>1952</c:v>
                </c:pt>
                <c:pt idx="2">
                  <c:v>1954</c:v>
                </c:pt>
                <c:pt idx="3">
                  <c:v>1956</c:v>
                </c:pt>
                <c:pt idx="4">
                  <c:v>1958</c:v>
                </c:pt>
                <c:pt idx="5">
                  <c:v>1960</c:v>
                </c:pt>
                <c:pt idx="6">
                  <c:v>1962</c:v>
                </c:pt>
                <c:pt idx="7">
                  <c:v>1964</c:v>
                </c:pt>
                <c:pt idx="8">
                  <c:v>1966</c:v>
                </c:pt>
                <c:pt idx="9">
                  <c:v>1968</c:v>
                </c:pt>
                <c:pt idx="10">
                  <c:v>1970</c:v>
                </c:pt>
                <c:pt idx="11">
                  <c:v>1972</c:v>
                </c:pt>
                <c:pt idx="12">
                  <c:v>1974</c:v>
                </c:pt>
                <c:pt idx="13">
                  <c:v>1976</c:v>
                </c:pt>
                <c:pt idx="14">
                  <c:v>1978</c:v>
                </c:pt>
                <c:pt idx="15">
                  <c:v>1980</c:v>
                </c:pt>
                <c:pt idx="16">
                  <c:v>1982</c:v>
                </c:pt>
                <c:pt idx="17">
                  <c:v>1984</c:v>
                </c:pt>
                <c:pt idx="18">
                  <c:v>1986</c:v>
                </c:pt>
                <c:pt idx="19">
                  <c:v>1988</c:v>
                </c:pt>
                <c:pt idx="20">
                  <c:v>1990</c:v>
                </c:pt>
                <c:pt idx="21">
                  <c:v>1992</c:v>
                </c:pt>
                <c:pt idx="22">
                  <c:v>1994</c:v>
                </c:pt>
                <c:pt idx="23">
                  <c:v>1996</c:v>
                </c:pt>
                <c:pt idx="24">
                  <c:v>1998</c:v>
                </c:pt>
                <c:pt idx="25">
                  <c:v>2000</c:v>
                </c:pt>
                <c:pt idx="26">
                  <c:v>2002</c:v>
                </c:pt>
                <c:pt idx="27">
                  <c:v>2004</c:v>
                </c:pt>
                <c:pt idx="28">
                  <c:v>2006</c:v>
                </c:pt>
                <c:pt idx="29">
                  <c:v>2008</c:v>
                </c:pt>
                <c:pt idx="30">
                  <c:v>2010</c:v>
                </c:pt>
                <c:pt idx="31">
                  <c:v>2012</c:v>
                </c:pt>
                <c:pt idx="32">
                  <c:v>2014</c:v>
                </c:pt>
                <c:pt idx="33">
                  <c:v>2016</c:v>
                </c:pt>
                <c:pt idx="34">
                  <c:v>2018</c:v>
                </c:pt>
              </c:numCache>
            </c:numRef>
          </c:cat>
          <c:val>
            <c:numRef>
              <c:f>Sheet3!$B$2:$B$37</c:f>
              <c:numCache>
                <c:formatCode>General</c:formatCode>
                <c:ptCount val="36"/>
                <c:pt idx="0">
                  <c:v>6</c:v>
                </c:pt>
                <c:pt idx="1">
                  <c:v>16</c:v>
                </c:pt>
                <c:pt idx="2">
                  <c:v>14</c:v>
                </c:pt>
                <c:pt idx="3">
                  <c:v>44</c:v>
                </c:pt>
                <c:pt idx="4">
                  <c:v>253</c:v>
                </c:pt>
                <c:pt idx="5">
                  <c:v>167</c:v>
                </c:pt>
                <c:pt idx="6">
                  <c:v>150</c:v>
                </c:pt>
                <c:pt idx="7">
                  <c:v>135</c:v>
                </c:pt>
                <c:pt idx="8">
                  <c:v>153</c:v>
                </c:pt>
                <c:pt idx="9">
                  <c:v>69</c:v>
                </c:pt>
                <c:pt idx="10">
                  <c:v>95</c:v>
                </c:pt>
                <c:pt idx="11">
                  <c:v>207</c:v>
                </c:pt>
                <c:pt idx="12">
                  <c:v>178</c:v>
                </c:pt>
                <c:pt idx="13">
                  <c:v>183</c:v>
                </c:pt>
                <c:pt idx="14">
                  <c:v>120</c:v>
                </c:pt>
                <c:pt idx="15">
                  <c:v>214</c:v>
                </c:pt>
                <c:pt idx="16">
                  <c:v>292</c:v>
                </c:pt>
                <c:pt idx="17">
                  <c:v>304</c:v>
                </c:pt>
                <c:pt idx="18">
                  <c:v>429</c:v>
                </c:pt>
                <c:pt idx="19">
                  <c:v>419</c:v>
                </c:pt>
                <c:pt idx="20">
                  <c:v>323</c:v>
                </c:pt>
                <c:pt idx="21">
                  <c:v>307</c:v>
                </c:pt>
                <c:pt idx="22">
                  <c:v>406</c:v>
                </c:pt>
                <c:pt idx="23">
                  <c:v>566</c:v>
                </c:pt>
                <c:pt idx="24">
                  <c:v>552</c:v>
                </c:pt>
                <c:pt idx="25">
                  <c:v>1057</c:v>
                </c:pt>
                <c:pt idx="26">
                  <c:v>865</c:v>
                </c:pt>
                <c:pt idx="27">
                  <c:v>831</c:v>
                </c:pt>
                <c:pt idx="28">
                  <c:v>1324</c:v>
                </c:pt>
                <c:pt idx="29">
                  <c:v>784</c:v>
                </c:pt>
                <c:pt idx="30">
                  <c:v>514</c:v>
                </c:pt>
                <c:pt idx="31">
                  <c:v>660</c:v>
                </c:pt>
                <c:pt idx="32">
                  <c:v>389</c:v>
                </c:pt>
                <c:pt idx="33">
                  <c:v>249</c:v>
                </c:pt>
                <c:pt idx="34">
                  <c:v>568</c:v>
                </c:pt>
              </c:numCache>
            </c:numRef>
          </c:val>
          <c:extLst>
            <c:ext xmlns:c16="http://schemas.microsoft.com/office/drawing/2014/chart" uri="{C3380CC4-5D6E-409C-BE32-E72D297353CC}">
              <c16:uniqueId val="{00000000-6FE9-4858-B3C4-2C6EBCFA3198}"/>
            </c:ext>
          </c:extLst>
        </c:ser>
        <c:dLbls>
          <c:showLegendKey val="0"/>
          <c:showVal val="0"/>
          <c:showCatName val="0"/>
          <c:showSerName val="0"/>
          <c:showPercent val="0"/>
          <c:showBubbleSize val="0"/>
        </c:dLbls>
        <c:gapWidth val="100"/>
        <c:overlap val="-24"/>
        <c:axId val="576944264"/>
        <c:axId val="576944592"/>
      </c:barChart>
      <c:catAx>
        <c:axId val="576944264"/>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sz="1400" baseline="0" dirty="0">
                    <a:latin typeface="Century Gothic" panose="020B0502020202020204" pitchFamily="34" charset="0"/>
                  </a:rPr>
                  <a:t>Year</a:t>
                </a:r>
              </a:p>
            </c:rich>
          </c:tx>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76944592"/>
        <c:crosses val="autoZero"/>
        <c:auto val="1"/>
        <c:lblAlgn val="ctr"/>
        <c:lblOffset val="100"/>
        <c:noMultiLvlLbl val="0"/>
      </c:catAx>
      <c:valAx>
        <c:axId val="576944592"/>
        <c:scaling>
          <c:orientation val="minMax"/>
        </c:scaling>
        <c:delete val="0"/>
        <c:axPos val="l"/>
        <c:majorGridlines>
          <c:spPr>
            <a:ln w="285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sz="1400" dirty="0">
                    <a:latin typeface="Century Gothic" panose="020B0502020202020204" pitchFamily="34" charset="0"/>
                  </a:rPr>
                  <a:t>Frequency (number of fires)</a:t>
                </a:r>
              </a:p>
            </c:rich>
          </c:tx>
          <c:layout>
            <c:manualLayout>
              <c:xMode val="edge"/>
              <c:yMode val="edge"/>
              <c:x val="9.6618357487922701E-3"/>
              <c:y val="0.14476585458848751"/>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76944264"/>
        <c:crosses val="autoZero"/>
        <c:crossBetween val="between"/>
      </c:valAx>
      <c:spPr>
        <a:solidFill>
          <a:schemeClr val="bg1"/>
        </a:solid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38100">
      <a:solidFill>
        <a:schemeClr val="tx1">
          <a:lumMod val="75000"/>
          <a:lumOff val="25000"/>
        </a:schemeClr>
      </a:solidFill>
    </a:ln>
    <a:effectLst>
      <a:outerShdw blurRad="50800" dist="50800" dir="2700000" algn="tl" rotWithShape="0">
        <a:prstClr val="black">
          <a:alpha val="40000"/>
        </a:prstClr>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cap="none" spc="20" baseline="0">
                <a:solidFill>
                  <a:sysClr val="windowText" lastClr="000000"/>
                </a:solidFill>
                <a:latin typeface="Century Gothic" panose="020B0502020202020204" pitchFamily="34" charset="0"/>
                <a:ea typeface="+mn-ea"/>
                <a:cs typeface="+mn-cs"/>
              </a:defRPr>
            </a:pPr>
            <a:r>
              <a:rPr lang="en-US"/>
              <a:t>LFM Trend Assessment</a:t>
            </a:r>
          </a:p>
        </c:rich>
      </c:tx>
      <c:layout/>
      <c:overlay val="0"/>
      <c:spPr>
        <a:noFill/>
        <a:ln>
          <a:noFill/>
        </a:ln>
        <a:effectLst/>
      </c:spPr>
      <c:txPr>
        <a:bodyPr rot="0" spcFirstLastPara="1" vertOverflow="ellipsis" vert="horz" wrap="square" anchor="ctr" anchorCtr="1"/>
        <a:lstStyle/>
        <a:p>
          <a:pPr>
            <a:defRPr sz="1920" b="0" i="0" u="none" strike="noStrike" kern="1200" cap="none" spc="20" baseline="0">
              <a:solidFill>
                <a:sysClr val="windowText" lastClr="000000"/>
              </a:solidFill>
              <a:latin typeface="Century Gothic" panose="020B0502020202020204" pitchFamily="34" charset="0"/>
              <a:ea typeface="+mn-ea"/>
              <a:cs typeface="+mn-cs"/>
            </a:defRPr>
          </a:pPr>
          <a:endParaRPr lang="en-US"/>
        </a:p>
      </c:txPr>
    </c:title>
    <c:autoTitleDeleted val="0"/>
    <c:plotArea>
      <c:layout/>
      <c:areaChart>
        <c:grouping val="stacked"/>
        <c:varyColors val="0"/>
        <c:ser>
          <c:idx val="3"/>
          <c:order val="2"/>
          <c:tx>
            <c:strRef>
              <c:f>Border!$H$1</c:f>
              <c:strCache>
                <c:ptCount val="1"/>
                <c:pt idx="0">
                  <c:v>Red Thresh</c:v>
                </c:pt>
              </c:strCache>
            </c:strRef>
          </c:tx>
          <c:spPr>
            <a:solidFill>
              <a:srgbClr val="FF0000"/>
            </a:solidFill>
            <a:ln w="9525" cap="flat" cmpd="sng" algn="ctr">
              <a:noFill/>
              <a:round/>
            </a:ln>
            <a:effectLst/>
          </c:spPr>
          <c:cat>
            <c:numRef>
              <c:f>Border!$A$2:$A$24</c:f>
              <c:numCache>
                <c:formatCode>d\-mmm\-yy</c:formatCode>
                <c:ptCount val="23"/>
                <c:pt idx="0">
                  <c:v>42461</c:v>
                </c:pt>
                <c:pt idx="1">
                  <c:v>42462</c:v>
                </c:pt>
                <c:pt idx="2">
                  <c:v>42491</c:v>
                </c:pt>
                <c:pt idx="3">
                  <c:v>42492</c:v>
                </c:pt>
                <c:pt idx="4">
                  <c:v>42522</c:v>
                </c:pt>
                <c:pt idx="5">
                  <c:v>42523</c:v>
                </c:pt>
                <c:pt idx="6">
                  <c:v>42552</c:v>
                </c:pt>
                <c:pt idx="7">
                  <c:v>42553</c:v>
                </c:pt>
                <c:pt idx="8">
                  <c:v>42583</c:v>
                </c:pt>
                <c:pt idx="9">
                  <c:v>42584</c:v>
                </c:pt>
                <c:pt idx="10">
                  <c:v>42614</c:v>
                </c:pt>
                <c:pt idx="11">
                  <c:v>42614</c:v>
                </c:pt>
                <c:pt idx="12">
                  <c:v>42826</c:v>
                </c:pt>
                <c:pt idx="13">
                  <c:v>42856</c:v>
                </c:pt>
                <c:pt idx="14">
                  <c:v>42857</c:v>
                </c:pt>
                <c:pt idx="15">
                  <c:v>42887</c:v>
                </c:pt>
                <c:pt idx="16">
                  <c:v>42888</c:v>
                </c:pt>
                <c:pt idx="17">
                  <c:v>42917</c:v>
                </c:pt>
                <c:pt idx="18">
                  <c:v>42918</c:v>
                </c:pt>
                <c:pt idx="19">
                  <c:v>42948</c:v>
                </c:pt>
                <c:pt idx="20">
                  <c:v>42949</c:v>
                </c:pt>
                <c:pt idx="21">
                  <c:v>42979</c:v>
                </c:pt>
                <c:pt idx="22">
                  <c:v>42980</c:v>
                </c:pt>
              </c:numCache>
            </c:numRef>
          </c:cat>
          <c:val>
            <c:numRef>
              <c:f>Border!$H$2:$H$24</c:f>
              <c:numCache>
                <c:formatCode>General</c:formatCode>
                <c:ptCount val="23"/>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numCache>
            </c:numRef>
          </c:val>
          <c:extLst>
            <c:ext xmlns:c16="http://schemas.microsoft.com/office/drawing/2014/chart" uri="{C3380CC4-5D6E-409C-BE32-E72D297353CC}">
              <c16:uniqueId val="{00000000-1C4D-4F67-892B-C92448EDBBCC}"/>
            </c:ext>
          </c:extLst>
        </c:ser>
        <c:ser>
          <c:idx val="2"/>
          <c:order val="3"/>
          <c:tx>
            <c:strRef>
              <c:f>Border!$G$1</c:f>
              <c:strCache>
                <c:ptCount val="1"/>
                <c:pt idx="0">
                  <c:v>Yellow Thresh</c:v>
                </c:pt>
              </c:strCache>
            </c:strRef>
          </c:tx>
          <c:spPr>
            <a:solidFill>
              <a:srgbClr val="FFFF00"/>
            </a:solidFill>
            <a:ln w="9525" cap="flat" cmpd="sng" algn="ctr">
              <a:noFill/>
              <a:round/>
            </a:ln>
            <a:effectLst/>
          </c:spPr>
          <c:cat>
            <c:numRef>
              <c:f>Border!$A$2:$A$24</c:f>
              <c:numCache>
                <c:formatCode>d\-mmm\-yy</c:formatCode>
                <c:ptCount val="23"/>
                <c:pt idx="0">
                  <c:v>42461</c:v>
                </c:pt>
                <c:pt idx="1">
                  <c:v>42462</c:v>
                </c:pt>
                <c:pt idx="2">
                  <c:v>42491</c:v>
                </c:pt>
                <c:pt idx="3">
                  <c:v>42492</c:v>
                </c:pt>
                <c:pt idx="4">
                  <c:v>42522</c:v>
                </c:pt>
                <c:pt idx="5">
                  <c:v>42523</c:v>
                </c:pt>
                <c:pt idx="6">
                  <c:v>42552</c:v>
                </c:pt>
                <c:pt idx="7">
                  <c:v>42553</c:v>
                </c:pt>
                <c:pt idx="8">
                  <c:v>42583</c:v>
                </c:pt>
                <c:pt idx="9">
                  <c:v>42584</c:v>
                </c:pt>
                <c:pt idx="10">
                  <c:v>42614</c:v>
                </c:pt>
                <c:pt idx="11">
                  <c:v>42614</c:v>
                </c:pt>
                <c:pt idx="12">
                  <c:v>42826</c:v>
                </c:pt>
                <c:pt idx="13">
                  <c:v>42856</c:v>
                </c:pt>
                <c:pt idx="14">
                  <c:v>42857</c:v>
                </c:pt>
                <c:pt idx="15">
                  <c:v>42887</c:v>
                </c:pt>
                <c:pt idx="16">
                  <c:v>42888</c:v>
                </c:pt>
                <c:pt idx="17">
                  <c:v>42917</c:v>
                </c:pt>
                <c:pt idx="18">
                  <c:v>42918</c:v>
                </c:pt>
                <c:pt idx="19">
                  <c:v>42948</c:v>
                </c:pt>
                <c:pt idx="20">
                  <c:v>42949</c:v>
                </c:pt>
                <c:pt idx="21">
                  <c:v>42979</c:v>
                </c:pt>
                <c:pt idx="22">
                  <c:v>42980</c:v>
                </c:pt>
              </c:numCache>
            </c:numRef>
          </c:cat>
          <c:val>
            <c:numRef>
              <c:f>Border!$G$2:$G$24</c:f>
              <c:numCache>
                <c:formatCode>General</c:formatCode>
                <c:ptCount val="2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numCache>
            </c:numRef>
          </c:val>
          <c:extLst>
            <c:ext xmlns:c16="http://schemas.microsoft.com/office/drawing/2014/chart" uri="{C3380CC4-5D6E-409C-BE32-E72D297353CC}">
              <c16:uniqueId val="{00000001-1C4D-4F67-892B-C92448EDBBCC}"/>
            </c:ext>
          </c:extLst>
        </c:ser>
        <c:ser>
          <c:idx val="1"/>
          <c:order val="4"/>
          <c:tx>
            <c:strRef>
              <c:f>Border!$F$1</c:f>
              <c:strCache>
                <c:ptCount val="1"/>
                <c:pt idx="0">
                  <c:v>Green Thresh</c:v>
                </c:pt>
              </c:strCache>
            </c:strRef>
          </c:tx>
          <c:spPr>
            <a:solidFill>
              <a:srgbClr val="00B050"/>
            </a:solidFill>
            <a:ln w="9525" cap="flat" cmpd="sng" algn="ctr">
              <a:noFill/>
              <a:round/>
            </a:ln>
            <a:effectLst/>
          </c:spPr>
          <c:cat>
            <c:numRef>
              <c:f>Border!$A$2:$A$24</c:f>
              <c:numCache>
                <c:formatCode>d\-mmm\-yy</c:formatCode>
                <c:ptCount val="23"/>
                <c:pt idx="0">
                  <c:v>42461</c:v>
                </c:pt>
                <c:pt idx="1">
                  <c:v>42462</c:v>
                </c:pt>
                <c:pt idx="2">
                  <c:v>42491</c:v>
                </c:pt>
                <c:pt idx="3">
                  <c:v>42492</c:v>
                </c:pt>
                <c:pt idx="4">
                  <c:v>42522</c:v>
                </c:pt>
                <c:pt idx="5">
                  <c:v>42523</c:v>
                </c:pt>
                <c:pt idx="6">
                  <c:v>42552</c:v>
                </c:pt>
                <c:pt idx="7">
                  <c:v>42553</c:v>
                </c:pt>
                <c:pt idx="8">
                  <c:v>42583</c:v>
                </c:pt>
                <c:pt idx="9">
                  <c:v>42584</c:v>
                </c:pt>
                <c:pt idx="10">
                  <c:v>42614</c:v>
                </c:pt>
                <c:pt idx="11">
                  <c:v>42614</c:v>
                </c:pt>
                <c:pt idx="12">
                  <c:v>42826</c:v>
                </c:pt>
                <c:pt idx="13">
                  <c:v>42856</c:v>
                </c:pt>
                <c:pt idx="14">
                  <c:v>42857</c:v>
                </c:pt>
                <c:pt idx="15">
                  <c:v>42887</c:v>
                </c:pt>
                <c:pt idx="16">
                  <c:v>42888</c:v>
                </c:pt>
                <c:pt idx="17">
                  <c:v>42917</c:v>
                </c:pt>
                <c:pt idx="18">
                  <c:v>42918</c:v>
                </c:pt>
                <c:pt idx="19">
                  <c:v>42948</c:v>
                </c:pt>
                <c:pt idx="20">
                  <c:v>42949</c:v>
                </c:pt>
                <c:pt idx="21">
                  <c:v>42979</c:v>
                </c:pt>
                <c:pt idx="22">
                  <c:v>42980</c:v>
                </c:pt>
              </c:numCache>
            </c:numRef>
          </c:cat>
          <c:val>
            <c:numRef>
              <c:f>Border!$F$2:$F$24</c:f>
              <c:numCache>
                <c:formatCode>General</c:formatCode>
                <c:ptCount val="23"/>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pt idx="20">
                  <c:v>5</c:v>
                </c:pt>
                <c:pt idx="21">
                  <c:v>5</c:v>
                </c:pt>
                <c:pt idx="22">
                  <c:v>5</c:v>
                </c:pt>
              </c:numCache>
            </c:numRef>
          </c:val>
          <c:extLst>
            <c:ext xmlns:c16="http://schemas.microsoft.com/office/drawing/2014/chart" uri="{C3380CC4-5D6E-409C-BE32-E72D297353CC}">
              <c16:uniqueId val="{00000002-1C4D-4F67-892B-C92448EDBBCC}"/>
            </c:ext>
          </c:extLst>
        </c:ser>
        <c:dLbls>
          <c:showLegendKey val="0"/>
          <c:showVal val="0"/>
          <c:showCatName val="0"/>
          <c:showSerName val="0"/>
          <c:showPercent val="0"/>
          <c:showBubbleSize val="0"/>
        </c:dLbls>
        <c:axId val="693720584"/>
        <c:axId val="693715008"/>
      </c:areaChart>
      <c:lineChart>
        <c:grouping val="standard"/>
        <c:varyColors val="0"/>
        <c:ser>
          <c:idx val="4"/>
          <c:order val="0"/>
          <c:tx>
            <c:v>ID</c:v>
          </c:tx>
          <c:spPr>
            <a:ln w="22225" cap="rnd" cmpd="sng" algn="ctr">
              <a:solidFill>
                <a:schemeClr val="tx1"/>
              </a:solidFill>
              <a:round/>
            </a:ln>
            <a:effectLst/>
          </c:spPr>
          <c:marker>
            <c:symbol val="none"/>
          </c:marker>
          <c:dPt>
            <c:idx val="12"/>
            <c:marker>
              <c:symbol val="none"/>
            </c:marker>
            <c:bubble3D val="0"/>
            <c:spPr>
              <a:ln w="22225" cap="rnd" cmpd="sng" algn="ctr">
                <a:noFill/>
                <a:round/>
              </a:ln>
              <a:effectLst/>
            </c:spPr>
            <c:extLst>
              <c:ext xmlns:c16="http://schemas.microsoft.com/office/drawing/2014/chart" uri="{C3380CC4-5D6E-409C-BE32-E72D297353CC}">
                <c16:uniqueId val="{00000004-1C4D-4F67-892B-C92448EDBBCC}"/>
              </c:ext>
            </c:extLst>
          </c:dPt>
          <c:cat>
            <c:numRef>
              <c:f>Border!$A$2:$A$24</c:f>
              <c:numCache>
                <c:formatCode>d\-mmm\-yy</c:formatCode>
                <c:ptCount val="23"/>
                <c:pt idx="0">
                  <c:v>42461</c:v>
                </c:pt>
                <c:pt idx="1">
                  <c:v>42462</c:v>
                </c:pt>
                <c:pt idx="2">
                  <c:v>42491</c:v>
                </c:pt>
                <c:pt idx="3">
                  <c:v>42492</c:v>
                </c:pt>
                <c:pt idx="4">
                  <c:v>42522</c:v>
                </c:pt>
                <c:pt idx="5">
                  <c:v>42523</c:v>
                </c:pt>
                <c:pt idx="6">
                  <c:v>42552</c:v>
                </c:pt>
                <c:pt idx="7">
                  <c:v>42553</c:v>
                </c:pt>
                <c:pt idx="8">
                  <c:v>42583</c:v>
                </c:pt>
                <c:pt idx="9">
                  <c:v>42584</c:v>
                </c:pt>
                <c:pt idx="10">
                  <c:v>42614</c:v>
                </c:pt>
                <c:pt idx="11">
                  <c:v>42614</c:v>
                </c:pt>
                <c:pt idx="12">
                  <c:v>42826</c:v>
                </c:pt>
                <c:pt idx="13">
                  <c:v>42856</c:v>
                </c:pt>
                <c:pt idx="14">
                  <c:v>42857</c:v>
                </c:pt>
                <c:pt idx="15">
                  <c:v>42887</c:v>
                </c:pt>
                <c:pt idx="16">
                  <c:v>42888</c:v>
                </c:pt>
                <c:pt idx="17">
                  <c:v>42917</c:v>
                </c:pt>
                <c:pt idx="18">
                  <c:v>42918</c:v>
                </c:pt>
                <c:pt idx="19">
                  <c:v>42948</c:v>
                </c:pt>
                <c:pt idx="20">
                  <c:v>42949</c:v>
                </c:pt>
                <c:pt idx="21">
                  <c:v>42979</c:v>
                </c:pt>
                <c:pt idx="22">
                  <c:v>42980</c:v>
                </c:pt>
              </c:numCache>
            </c:numRef>
          </c:cat>
          <c:val>
            <c:numRef>
              <c:f>ID!$B$2:$B$24</c:f>
              <c:numCache>
                <c:formatCode>General</c:formatCode>
                <c:ptCount val="23"/>
                <c:pt idx="0">
                  <c:v>6</c:v>
                </c:pt>
                <c:pt idx="1">
                  <c:v>5.156415</c:v>
                </c:pt>
                <c:pt idx="2">
                  <c:v>5.9488430000000001</c:v>
                </c:pt>
                <c:pt idx="3">
                  <c:v>3.6817899999999999</c:v>
                </c:pt>
                <c:pt idx="4">
                  <c:v>4.9962439999999999</c:v>
                </c:pt>
                <c:pt idx="5">
                  <c:v>3.0065980000000003</c:v>
                </c:pt>
                <c:pt idx="6">
                  <c:v>2.9173770000000001</c:v>
                </c:pt>
                <c:pt idx="7">
                  <c:v>2.003959</c:v>
                </c:pt>
                <c:pt idx="8">
                  <c:v>2.1607799999999999</c:v>
                </c:pt>
                <c:pt idx="9">
                  <c:v>1.1114489999999999</c:v>
                </c:pt>
                <c:pt idx="10">
                  <c:v>1.27162</c:v>
                </c:pt>
                <c:pt idx="11">
                  <c:v>1.965489</c:v>
                </c:pt>
                <c:pt idx="12">
                  <c:v>5</c:v>
                </c:pt>
                <c:pt idx="13">
                  <c:v>5.7860329999999998</c:v>
                </c:pt>
                <c:pt idx="14">
                  <c:v>4.7329480000000004</c:v>
                </c:pt>
                <c:pt idx="15">
                  <c:v>5.0804910000000003</c:v>
                </c:pt>
                <c:pt idx="16">
                  <c:v>4.761571</c:v>
                </c:pt>
                <c:pt idx="17">
                  <c:v>3.5715870000000001</c:v>
                </c:pt>
                <c:pt idx="18">
                  <c:v>3.4310799999999997</c:v>
                </c:pt>
                <c:pt idx="19">
                  <c:v>2.9951280000000002</c:v>
                </c:pt>
                <c:pt idx="20">
                  <c:v>1.9576739999999999</c:v>
                </c:pt>
                <c:pt idx="21">
                  <c:v>2.4405200000000002</c:v>
                </c:pt>
                <c:pt idx="22">
                  <c:v>2.449452</c:v>
                </c:pt>
              </c:numCache>
            </c:numRef>
          </c:val>
          <c:smooth val="0"/>
          <c:extLst>
            <c:ext xmlns:c16="http://schemas.microsoft.com/office/drawing/2014/chart" uri="{C3380CC4-5D6E-409C-BE32-E72D297353CC}">
              <c16:uniqueId val="{00000005-1C4D-4F67-892B-C92448EDBBCC}"/>
            </c:ext>
          </c:extLst>
        </c:ser>
        <c:ser>
          <c:idx val="0"/>
          <c:order val="1"/>
          <c:tx>
            <c:v>UT</c:v>
          </c:tx>
          <c:spPr>
            <a:ln w="22225" cap="rnd" cmpd="sng" algn="ctr">
              <a:solidFill>
                <a:schemeClr val="bg1"/>
              </a:solidFill>
              <a:round/>
            </a:ln>
            <a:effectLst/>
          </c:spPr>
          <c:marker>
            <c:symbol val="none"/>
          </c:marker>
          <c:dPt>
            <c:idx val="12"/>
            <c:marker>
              <c:symbol val="none"/>
            </c:marker>
            <c:bubble3D val="0"/>
            <c:spPr>
              <a:ln w="22225" cap="rnd" cmpd="sng" algn="ctr">
                <a:noFill/>
                <a:round/>
              </a:ln>
              <a:effectLst/>
            </c:spPr>
            <c:extLst>
              <c:ext xmlns:c16="http://schemas.microsoft.com/office/drawing/2014/chart" uri="{C3380CC4-5D6E-409C-BE32-E72D297353CC}">
                <c16:uniqueId val="{00000007-1C4D-4F67-892B-C92448EDBBCC}"/>
              </c:ext>
            </c:extLst>
          </c:dPt>
          <c:cat>
            <c:numRef>
              <c:f>Border!$A$2:$A$24</c:f>
              <c:numCache>
                <c:formatCode>d\-mmm\-yy</c:formatCode>
                <c:ptCount val="23"/>
                <c:pt idx="0">
                  <c:v>42461</c:v>
                </c:pt>
                <c:pt idx="1">
                  <c:v>42462</c:v>
                </c:pt>
                <c:pt idx="2">
                  <c:v>42491</c:v>
                </c:pt>
                <c:pt idx="3">
                  <c:v>42492</c:v>
                </c:pt>
                <c:pt idx="4">
                  <c:v>42522</c:v>
                </c:pt>
                <c:pt idx="5">
                  <c:v>42523</c:v>
                </c:pt>
                <c:pt idx="6">
                  <c:v>42552</c:v>
                </c:pt>
                <c:pt idx="7">
                  <c:v>42553</c:v>
                </c:pt>
                <c:pt idx="8">
                  <c:v>42583</c:v>
                </c:pt>
                <c:pt idx="9">
                  <c:v>42584</c:v>
                </c:pt>
                <c:pt idx="10">
                  <c:v>42614</c:v>
                </c:pt>
                <c:pt idx="11">
                  <c:v>42614</c:v>
                </c:pt>
                <c:pt idx="12">
                  <c:v>42826</c:v>
                </c:pt>
                <c:pt idx="13">
                  <c:v>42856</c:v>
                </c:pt>
                <c:pt idx="14">
                  <c:v>42857</c:v>
                </c:pt>
                <c:pt idx="15">
                  <c:v>42887</c:v>
                </c:pt>
                <c:pt idx="16">
                  <c:v>42888</c:v>
                </c:pt>
                <c:pt idx="17">
                  <c:v>42917</c:v>
                </c:pt>
                <c:pt idx="18">
                  <c:v>42918</c:v>
                </c:pt>
                <c:pt idx="19">
                  <c:v>42948</c:v>
                </c:pt>
                <c:pt idx="20">
                  <c:v>42949</c:v>
                </c:pt>
                <c:pt idx="21">
                  <c:v>42979</c:v>
                </c:pt>
                <c:pt idx="22">
                  <c:v>42980</c:v>
                </c:pt>
              </c:numCache>
            </c:numRef>
          </c:cat>
          <c:val>
            <c:numRef>
              <c:f>UT!$B$2:$B$24</c:f>
              <c:numCache>
                <c:formatCode>General</c:formatCode>
                <c:ptCount val="23"/>
                <c:pt idx="0">
                  <c:v>6</c:v>
                </c:pt>
                <c:pt idx="1">
                  <c:v>5.5943718599999999</c:v>
                </c:pt>
                <c:pt idx="2">
                  <c:v>5.6409050000000001</c:v>
                </c:pt>
                <c:pt idx="3">
                  <c:v>3.2232159999999999</c:v>
                </c:pt>
                <c:pt idx="4">
                  <c:v>4.4427139999999996</c:v>
                </c:pt>
                <c:pt idx="5">
                  <c:v>3.0181909999999998</c:v>
                </c:pt>
                <c:pt idx="6">
                  <c:v>2.114271</c:v>
                </c:pt>
                <c:pt idx="7">
                  <c:v>1.9651260000000002</c:v>
                </c:pt>
                <c:pt idx="8">
                  <c:v>1.028945</c:v>
                </c:pt>
                <c:pt idx="9">
                  <c:v>1.018492</c:v>
                </c:pt>
                <c:pt idx="10">
                  <c:v>1.020905</c:v>
                </c:pt>
                <c:pt idx="11">
                  <c:v>1.7398989999999999</c:v>
                </c:pt>
                <c:pt idx="12">
                  <c:v>5</c:v>
                </c:pt>
                <c:pt idx="13">
                  <c:v>5.5206030000000004</c:v>
                </c:pt>
                <c:pt idx="14">
                  <c:v>4.328945</c:v>
                </c:pt>
                <c:pt idx="15">
                  <c:v>4.9988939999999999</c:v>
                </c:pt>
                <c:pt idx="16">
                  <c:v>3.794673</c:v>
                </c:pt>
                <c:pt idx="17">
                  <c:v>3.8037719999999999</c:v>
                </c:pt>
                <c:pt idx="18">
                  <c:v>2.886231</c:v>
                </c:pt>
                <c:pt idx="19">
                  <c:v>2.069849</c:v>
                </c:pt>
                <c:pt idx="20">
                  <c:v>1.9470350000000001</c:v>
                </c:pt>
                <c:pt idx="21">
                  <c:v>2.4498489999999999</c:v>
                </c:pt>
                <c:pt idx="22">
                  <c:v>1.9983919999999999</c:v>
                </c:pt>
              </c:numCache>
            </c:numRef>
          </c:val>
          <c:smooth val="0"/>
          <c:extLst>
            <c:ext xmlns:c16="http://schemas.microsoft.com/office/drawing/2014/chart" uri="{C3380CC4-5D6E-409C-BE32-E72D297353CC}">
              <c16:uniqueId val="{00000008-1C4D-4F67-892B-C92448EDBBCC}"/>
            </c:ext>
          </c:extLst>
        </c:ser>
        <c:ser>
          <c:idx val="5"/>
          <c:order val="5"/>
          <c:tx>
            <c:v>Border</c:v>
          </c:tx>
          <c:spPr>
            <a:ln w="22225" cap="rnd" cmpd="sng" algn="ctr">
              <a:solidFill>
                <a:schemeClr val="bg1">
                  <a:lumMod val="50000"/>
                </a:schemeClr>
              </a:solidFill>
              <a:round/>
            </a:ln>
            <a:effectLst/>
          </c:spPr>
          <c:marker>
            <c:symbol val="none"/>
          </c:marker>
          <c:dPt>
            <c:idx val="12"/>
            <c:marker>
              <c:symbol val="none"/>
            </c:marker>
            <c:bubble3D val="0"/>
            <c:spPr>
              <a:ln w="22225" cap="rnd" cmpd="sng" algn="ctr">
                <a:noFill/>
                <a:round/>
              </a:ln>
              <a:effectLst/>
            </c:spPr>
            <c:extLst>
              <c:ext xmlns:c16="http://schemas.microsoft.com/office/drawing/2014/chart" uri="{C3380CC4-5D6E-409C-BE32-E72D297353CC}">
                <c16:uniqueId val="{0000000A-1C4D-4F67-892B-C92448EDBBCC}"/>
              </c:ext>
            </c:extLst>
          </c:dPt>
          <c:cat>
            <c:numRef>
              <c:f>Border!$A$2:$A$24</c:f>
              <c:numCache>
                <c:formatCode>d\-mmm\-yy</c:formatCode>
                <c:ptCount val="23"/>
                <c:pt idx="0">
                  <c:v>42461</c:v>
                </c:pt>
                <c:pt idx="1">
                  <c:v>42462</c:v>
                </c:pt>
                <c:pt idx="2">
                  <c:v>42491</c:v>
                </c:pt>
                <c:pt idx="3">
                  <c:v>42492</c:v>
                </c:pt>
                <c:pt idx="4">
                  <c:v>42522</c:v>
                </c:pt>
                <c:pt idx="5">
                  <c:v>42523</c:v>
                </c:pt>
                <c:pt idx="6">
                  <c:v>42552</c:v>
                </c:pt>
                <c:pt idx="7">
                  <c:v>42553</c:v>
                </c:pt>
                <c:pt idx="8">
                  <c:v>42583</c:v>
                </c:pt>
                <c:pt idx="9">
                  <c:v>42584</c:v>
                </c:pt>
                <c:pt idx="10">
                  <c:v>42614</c:v>
                </c:pt>
                <c:pt idx="11">
                  <c:v>42614</c:v>
                </c:pt>
                <c:pt idx="12">
                  <c:v>42826</c:v>
                </c:pt>
                <c:pt idx="13">
                  <c:v>42856</c:v>
                </c:pt>
                <c:pt idx="14">
                  <c:v>42857</c:v>
                </c:pt>
                <c:pt idx="15">
                  <c:v>42887</c:v>
                </c:pt>
                <c:pt idx="16">
                  <c:v>42888</c:v>
                </c:pt>
                <c:pt idx="17">
                  <c:v>42917</c:v>
                </c:pt>
                <c:pt idx="18">
                  <c:v>42918</c:v>
                </c:pt>
                <c:pt idx="19">
                  <c:v>42948</c:v>
                </c:pt>
                <c:pt idx="20">
                  <c:v>42949</c:v>
                </c:pt>
                <c:pt idx="21">
                  <c:v>42979</c:v>
                </c:pt>
                <c:pt idx="22">
                  <c:v>42980</c:v>
                </c:pt>
              </c:numCache>
            </c:numRef>
          </c:cat>
          <c:val>
            <c:numRef>
              <c:f>Border!$B$2:$B$24</c:f>
              <c:numCache>
                <c:formatCode>General</c:formatCode>
                <c:ptCount val="23"/>
                <c:pt idx="0">
                  <c:v>6</c:v>
                </c:pt>
                <c:pt idx="1">
                  <c:v>5.3157379999999996</c:v>
                </c:pt>
                <c:pt idx="2">
                  <c:v>5.7300839999999997</c:v>
                </c:pt>
                <c:pt idx="3">
                  <c:v>3.6209519999999999</c:v>
                </c:pt>
                <c:pt idx="4">
                  <c:v>4.9808940000000002</c:v>
                </c:pt>
                <c:pt idx="5">
                  <c:v>3.0477660000000002</c:v>
                </c:pt>
                <c:pt idx="6">
                  <c:v>2.5461460000000002</c:v>
                </c:pt>
                <c:pt idx="7">
                  <c:v>2.0071240000000001</c:v>
                </c:pt>
                <c:pt idx="8">
                  <c:v>1.3984779999999999</c:v>
                </c:pt>
                <c:pt idx="9">
                  <c:v>1.014734</c:v>
                </c:pt>
                <c:pt idx="10">
                  <c:v>1.029631</c:v>
                </c:pt>
                <c:pt idx="11">
                  <c:v>1.8625319999999999</c:v>
                </c:pt>
                <c:pt idx="12">
                  <c:v>5</c:v>
                </c:pt>
                <c:pt idx="13">
                  <c:v>5.535946</c:v>
                </c:pt>
                <c:pt idx="14">
                  <c:v>4.6282379999999996</c:v>
                </c:pt>
                <c:pt idx="15">
                  <c:v>5.1411920000000002</c:v>
                </c:pt>
                <c:pt idx="16">
                  <c:v>4.6615929999999999</c:v>
                </c:pt>
                <c:pt idx="17">
                  <c:v>3.7235680000000002</c:v>
                </c:pt>
                <c:pt idx="18">
                  <c:v>2.874514</c:v>
                </c:pt>
                <c:pt idx="19">
                  <c:v>2.7872409999999999</c:v>
                </c:pt>
                <c:pt idx="20">
                  <c:v>1.997571</c:v>
                </c:pt>
                <c:pt idx="21">
                  <c:v>2.3916770000000001</c:v>
                </c:pt>
                <c:pt idx="22">
                  <c:v>2.4580630000000001</c:v>
                </c:pt>
              </c:numCache>
            </c:numRef>
          </c:val>
          <c:smooth val="0"/>
          <c:extLst>
            <c:ext xmlns:c16="http://schemas.microsoft.com/office/drawing/2014/chart" uri="{C3380CC4-5D6E-409C-BE32-E72D297353CC}">
              <c16:uniqueId val="{0000000B-1C4D-4F67-892B-C92448EDBBCC}"/>
            </c:ext>
          </c:extLst>
        </c:ser>
        <c:dLbls>
          <c:showLegendKey val="0"/>
          <c:showVal val="0"/>
          <c:showCatName val="0"/>
          <c:showSerName val="0"/>
          <c:showPercent val="0"/>
          <c:showBubbleSize val="0"/>
        </c:dLbls>
        <c:marker val="1"/>
        <c:smooth val="0"/>
        <c:axId val="693720584"/>
        <c:axId val="693715008"/>
      </c:lineChart>
      <c:catAx>
        <c:axId val="693720584"/>
        <c:scaling>
          <c:orientation val="minMax"/>
        </c:scaling>
        <c:delete val="0"/>
        <c:axPos val="b"/>
        <c:title>
          <c:tx>
            <c:rich>
              <a:bodyPr rot="0" spcFirstLastPara="1" vertOverflow="ellipsis" vert="horz" wrap="square" anchor="ctr" anchorCtr="1"/>
              <a:lstStyle/>
              <a:p>
                <a:pPr>
                  <a:defRPr sz="1600" b="0" i="0" u="none" strike="noStrike" kern="1200" cap="all" baseline="0">
                    <a:solidFill>
                      <a:sysClr val="windowText" lastClr="000000"/>
                    </a:solidFill>
                    <a:latin typeface="Century Gothic" panose="020B0502020202020204" pitchFamily="34" charset="0"/>
                    <a:ea typeface="+mn-ea"/>
                    <a:cs typeface="+mn-cs"/>
                  </a:defRPr>
                </a:pPr>
                <a:r>
                  <a:rPr lang="en-US"/>
                  <a:t>Term</a:t>
                </a:r>
              </a:p>
            </c:rich>
          </c:tx>
          <c:layout/>
          <c:overlay val="0"/>
          <c:spPr>
            <a:noFill/>
            <a:ln>
              <a:noFill/>
            </a:ln>
            <a:effectLst/>
          </c:spPr>
          <c:txPr>
            <a:bodyPr rot="0" spcFirstLastPara="1" vertOverflow="ellipsis" vert="horz" wrap="square" anchor="ctr" anchorCtr="1"/>
            <a:lstStyle/>
            <a:p>
              <a:pPr>
                <a:defRPr sz="1600" b="0" i="0" u="none" strike="noStrike" kern="1200" cap="all" baseline="0">
                  <a:solidFill>
                    <a:sysClr val="windowText" lastClr="000000"/>
                  </a:solidFill>
                  <a:latin typeface="Century Gothic" panose="020B0502020202020204" pitchFamily="34" charset="0"/>
                  <a:ea typeface="+mn-ea"/>
                  <a:cs typeface="+mn-cs"/>
                </a:defRPr>
              </a:pPr>
              <a:endParaRPr lang="en-US"/>
            </a:p>
          </c:txPr>
        </c:title>
        <c:numFmt formatCode="d\-mmm\-yy"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vert="horz" wrap="square" anchor="ctr" anchorCtr="1"/>
          <a:lstStyle/>
          <a:p>
            <a:pPr>
              <a:defRPr sz="1600" b="0" i="0" u="none" strike="noStrike" kern="1200" spc="20" baseline="0">
                <a:solidFill>
                  <a:sysClr val="windowText" lastClr="000000"/>
                </a:solidFill>
                <a:latin typeface="Century Gothic" panose="020B0502020202020204" pitchFamily="34" charset="0"/>
                <a:ea typeface="+mn-ea"/>
                <a:cs typeface="+mn-cs"/>
              </a:defRPr>
            </a:pPr>
            <a:endParaRPr lang="en-US"/>
          </a:p>
        </c:txPr>
        <c:crossAx val="693715008"/>
        <c:crosses val="autoZero"/>
        <c:auto val="0"/>
        <c:lblAlgn val="ctr"/>
        <c:lblOffset val="100"/>
        <c:noMultiLvlLbl val="0"/>
      </c:catAx>
      <c:valAx>
        <c:axId val="693715008"/>
        <c:scaling>
          <c:orientation val="minMax"/>
          <c:max val="8"/>
        </c:scaling>
        <c:delete val="0"/>
        <c:axPos val="l"/>
        <c:title>
          <c:tx>
            <c:rich>
              <a:bodyPr rot="-5400000" spcFirstLastPara="1" vertOverflow="ellipsis" vert="horz" wrap="square" anchor="ctr" anchorCtr="1"/>
              <a:lstStyle/>
              <a:p>
                <a:pPr>
                  <a:defRPr sz="1600" b="0" i="0" u="none" strike="noStrike" kern="1200" cap="all" baseline="0">
                    <a:solidFill>
                      <a:sysClr val="windowText" lastClr="000000"/>
                    </a:solidFill>
                    <a:latin typeface="Century Gothic" panose="020B0502020202020204" pitchFamily="34" charset="0"/>
                    <a:ea typeface="+mn-ea"/>
                    <a:cs typeface="+mn-cs"/>
                  </a:defRPr>
                </a:pPr>
                <a:r>
                  <a:rPr lang="en-US"/>
                  <a:t>Live fuel moisture</a:t>
                </a:r>
              </a:p>
            </c:rich>
          </c:tx>
          <c:layout/>
          <c:overlay val="0"/>
          <c:spPr>
            <a:noFill/>
            <a:ln>
              <a:noFill/>
            </a:ln>
            <a:effectLst/>
          </c:spPr>
          <c:txPr>
            <a:bodyPr rot="-5400000" spcFirstLastPara="1" vertOverflow="ellipsis" vert="horz" wrap="square" anchor="ctr" anchorCtr="1"/>
            <a:lstStyle/>
            <a:p>
              <a:pPr>
                <a:defRPr sz="1600" b="0" i="0" u="none" strike="noStrike" kern="1200" cap="all" baseline="0">
                  <a:solidFill>
                    <a:sysClr val="windowText" lastClr="0000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ysClr val="windowText" lastClr="000000"/>
                </a:solidFill>
                <a:latin typeface="Century Gothic" panose="020B0502020202020204" pitchFamily="34" charset="0"/>
                <a:ea typeface="+mn-ea"/>
                <a:cs typeface="+mn-cs"/>
              </a:defRPr>
            </a:pPr>
            <a:endParaRPr lang="en-US"/>
          </a:p>
        </c:txPr>
        <c:crossAx val="693720584"/>
        <c:crosses val="autoZero"/>
        <c:crossBetween val="between"/>
      </c:valAx>
      <c:spPr>
        <a:noFill/>
        <a:ln w="25400">
          <a:noFill/>
        </a:ln>
        <a:effectLst/>
      </c:spPr>
    </c:plotArea>
    <c:legend>
      <c:legendPos val="r"/>
      <c:legendEntry>
        <c:idx val="0"/>
        <c:delete val="1"/>
      </c:legendEntry>
      <c:legendEntry>
        <c:idx val="1"/>
        <c:delete val="1"/>
      </c:legendEntry>
      <c:legendEntry>
        <c:idx val="2"/>
        <c:delete val="1"/>
      </c:legendEntry>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Century Gothic" panose="020B0502020202020204" pitchFamily="34" charset="0"/>
              <a:ea typeface="+mn-ea"/>
              <a:cs typeface="+mn-cs"/>
            </a:defRPr>
          </a:pPr>
          <a:endParaRPr lang="en-US"/>
        </a:p>
      </c:txPr>
    </c:legend>
    <c:plotVisOnly val="1"/>
    <c:dispBlanksAs val="zero"/>
    <c:showDLblsOverMax val="0"/>
  </c:chart>
  <c:spPr>
    <a:solidFill>
      <a:schemeClr val="bg1">
        <a:lumMod val="95000"/>
      </a:schemeClr>
    </a:solidFill>
    <a:ln w="9525" cap="flat" cmpd="sng" algn="ctr">
      <a:solidFill>
        <a:schemeClr val="dk1">
          <a:lumMod val="15000"/>
          <a:lumOff val="85000"/>
        </a:schemeClr>
      </a:solidFill>
      <a:round/>
    </a:ln>
    <a:effectLst/>
  </c:spPr>
  <c:txPr>
    <a:bodyPr/>
    <a:lstStyle/>
    <a:p>
      <a:pPr>
        <a:defRPr sz="1600">
          <a:solidFill>
            <a:sysClr val="windowText" lastClr="000000"/>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mages.nasa.gov/details-PIA0023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asa.gov/directorates/heo/scan/services/missions/earth/LDCM.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165415395@N07/43443931674/in/album-7215769570332049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lickr.com/photos/caguard/9685947041/in/photolist-fKV1AV-hps45W-kvDm-iPs4xK-7RdWa8-9R1hJT-9p4Rkt-6KtdKi-suTZiN-gLH9K-7M7Uht-231ZqeP-M2KnTe-8EpNKP-Rg5P3-5328gB-92xXVu-bAKZcW-6bLhNm-Fg8SUC-L1W5ji-6EyWG5-fEWjom-2b7Ev-6KqwLt-oc7fdo-mw9vPZ-UQFqBZ-PCLDTj-omeUzA-eoxAtd-S63khv-fJ57No-h1dRzx-b3j4UX-oZPLW9-pyxE3S-hgL9LY-cpQPaQ-fKVkt2-9U1soA-2a3Fsxe-Z3PyVt-seZ9cu-7N5jC6-azcY7X-gsMQ1N-29gkBwk-cWFQTo-4r7vfJ"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lickr.com/photos/caguard/9685867073/in/album-72157635264185234/"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lickr.com/photos/usfwsnortheast/6049557320/in/set-7215762600366194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images.nasa.gov/details-GSFC_20171208_Archive_e00142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images.nasa.gov/details-iss036e02286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File:Logo_of_the_United_States_Bureau_of_Land_Management.sv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swpc.noaa.gov/news/swpc-dissemination-service-modernization-0"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sgs.gov/media/images/sagebrush-fire-a-controlled-bur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giscenter.isu.edu/research/Techpg/HFD/index.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lickr.com/photos/165415395@N07/43443733124/in/album-7215769802608453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sgs.gov/media/images/burning-sagebru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lickr.com/photos/caguard/968607721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lickr.com/photos/caguard/968607721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Lauren-Introduce</a:t>
            </a:r>
            <a:r>
              <a:rPr lang="en-US" baseline="0" dirty="0" smtClean="0"/>
              <a:t> team</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lvl="0" indent="0" algn="l" rtl="0">
              <a:lnSpc>
                <a:spcPct val="100000"/>
              </a:lnSpc>
              <a:spcBef>
                <a:spcPts val="0"/>
              </a:spcBef>
              <a:spcAft>
                <a:spcPts val="0"/>
              </a:spcAft>
              <a:buSzPts val="1400"/>
              <a:buNone/>
            </a:pPr>
            <a:r>
              <a:rPr lang="en-US" dirty="0"/>
              <a:t>Image made by the NASA DEVELOP team using Suomi-NPP VIIRS NDVI for May 1st of 2019. (</a:t>
            </a:r>
            <a:r>
              <a:rPr lang="en-US" dirty="0" err="1"/>
              <a:t>doi</a:t>
            </a:r>
            <a:r>
              <a:rPr lang="en-US" dirty="0"/>
              <a:t>: </a:t>
            </a:r>
            <a:r>
              <a:rPr lang="en-US" dirty="0">
                <a:solidFill>
                  <a:srgbClr val="1D1C1D"/>
                </a:solidFill>
              </a:rPr>
              <a:t>10.5067/VIIRS/VNP13A1.001</a:t>
            </a:r>
            <a:r>
              <a:rPr lang="en-US" dirty="0"/>
              <a:t>)</a:t>
            </a:r>
            <a:endParaRPr dirty="0"/>
          </a:p>
          <a:p>
            <a:pPr marL="0" lvl="0" indent="0" algn="l" rtl="0">
              <a:lnSpc>
                <a:spcPct val="100000"/>
              </a:lnSpc>
              <a:spcBef>
                <a:spcPts val="0"/>
              </a:spcBef>
              <a:spcAft>
                <a:spcPts val="0"/>
              </a:spcAft>
              <a:buSzPts val="1400"/>
              <a:buNone/>
            </a:pPr>
            <a:r>
              <a:rPr lang="en-US" dirty="0"/>
              <a:t>Image viewpoint is of the mountain range south of Great Salt Lake</a:t>
            </a:r>
            <a:endParaRPr dirty="0"/>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50b531706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Gavin</a:t>
            </a:r>
          </a:p>
          <a:p>
            <a:pPr marL="0" lvl="0" indent="0" algn="l" rtl="0">
              <a:lnSpc>
                <a:spcPct val="100000"/>
              </a:lnSpc>
              <a:spcBef>
                <a:spcPts val="0"/>
              </a:spcBef>
              <a:spcAft>
                <a:spcPts val="0"/>
              </a:spcAft>
              <a:buSzPts val="1400"/>
              <a:buNone/>
            </a:pPr>
            <a:r>
              <a:rPr lang="en-US" dirty="0" smtClean="0"/>
              <a:t>The team used Aqua and Terra </a:t>
            </a:r>
            <a:r>
              <a:rPr lang="en-US" dirty="0"/>
              <a:t>MODIS </a:t>
            </a:r>
            <a:r>
              <a:rPr lang="en-US" dirty="0" smtClean="0"/>
              <a:t>for Evapotranspiration</a:t>
            </a:r>
            <a:r>
              <a:rPr lang="en-US" baseline="0" dirty="0" smtClean="0"/>
              <a:t> and</a:t>
            </a:r>
            <a:r>
              <a:rPr lang="en-US" dirty="0" smtClean="0"/>
              <a:t> </a:t>
            </a:r>
            <a:r>
              <a:rPr lang="en-US" dirty="0"/>
              <a:t>Suomi-NPP VIIRS </a:t>
            </a:r>
            <a:r>
              <a:rPr lang="en-US" dirty="0" smtClean="0"/>
              <a:t>for </a:t>
            </a:r>
            <a:r>
              <a:rPr lang="en-US" dirty="0"/>
              <a:t>Land Surface Temperature and Normalized Difference Vegetation Index </a:t>
            </a: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lvl="0" indent="0" algn="l" rtl="0">
              <a:lnSpc>
                <a:spcPct val="100000"/>
              </a:lnSpc>
              <a:spcBef>
                <a:spcPts val="0"/>
              </a:spcBef>
              <a:spcAft>
                <a:spcPts val="0"/>
              </a:spcAft>
              <a:buSzPts val="1400"/>
              <a:buNone/>
            </a:pPr>
            <a:r>
              <a:rPr lang="en-US" dirty="0"/>
              <a:t>Image Source: </a:t>
            </a:r>
            <a:r>
              <a:rPr lang="en-US" sz="1100" u="sng" dirty="0">
                <a:solidFill>
                  <a:schemeClr val="hlink"/>
                </a:solidFill>
                <a:latin typeface="Arial"/>
                <a:ea typeface="Arial"/>
                <a:cs typeface="Arial"/>
                <a:sym typeface="Arial"/>
                <a:hlinkClick r:id="rId3"/>
              </a:rPr>
              <a:t>https://images.nasa.gov/details-PIA00232</a:t>
            </a:r>
            <a:endParaRPr dirty="0"/>
          </a:p>
        </p:txBody>
      </p:sp>
      <p:sp>
        <p:nvSpPr>
          <p:cNvPr id="208" name="Google Shape;208;g650b531706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smtClean="0"/>
              <a:t>Gavin</a:t>
            </a:r>
          </a:p>
          <a:p>
            <a:pPr marL="0" marR="0" lvl="0" indent="0" algn="l" rtl="0">
              <a:lnSpc>
                <a:spcPct val="100000"/>
              </a:lnSpc>
              <a:spcBef>
                <a:spcPts val="0"/>
              </a:spcBef>
              <a:spcAft>
                <a:spcPts val="0"/>
              </a:spcAft>
              <a:buSzPts val="1400"/>
              <a:buNone/>
            </a:pPr>
            <a:r>
              <a:rPr lang="en-US" dirty="0" smtClean="0"/>
              <a:t>Our </a:t>
            </a:r>
            <a:r>
              <a:rPr lang="en-US" dirty="0"/>
              <a:t>team’s visualization tool is titled GreBAT, or the Great Basin Analysis </a:t>
            </a:r>
            <a:r>
              <a:rPr lang="en-US" dirty="0" smtClean="0"/>
              <a:t>Tool.</a:t>
            </a:r>
            <a:r>
              <a:rPr lang="en-US" baseline="0" dirty="0" smtClean="0"/>
              <a:t> </a:t>
            </a:r>
            <a:r>
              <a:rPr lang="en-US" dirty="0" smtClean="0"/>
              <a:t>The </a:t>
            </a:r>
            <a:r>
              <a:rPr lang="en-US" dirty="0"/>
              <a:t>tool is used through Google Earth Engine in order to process and then visualize sizable data derived from Landsat 5, Landsat 8, and the Shuttle Radar Topography Mission (SRTM). The tool allows inputs from Normalized Difference </a:t>
            </a:r>
            <a:r>
              <a:rPr lang="en-US" dirty="0" smtClean="0"/>
              <a:t>Vegetation </a:t>
            </a:r>
            <a:r>
              <a:rPr lang="en-US" dirty="0"/>
              <a:t>Index (NDVI), Normalized Difference Water Index (NDWI), true color, and false color. The tool will be used by our partners in order to interpret information and longer scale temporal trends from the eastern Great Basin study area.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------Image Information Below------</a:t>
            </a:r>
            <a:endParaRPr dirty="0"/>
          </a:p>
          <a:p>
            <a:pPr marL="457200" marR="0" lvl="0" indent="-228600" algn="l" rtl="0">
              <a:lnSpc>
                <a:spcPct val="100000"/>
              </a:lnSpc>
              <a:spcBef>
                <a:spcPts val="0"/>
              </a:spcBef>
              <a:spcAft>
                <a:spcPts val="0"/>
              </a:spcAft>
              <a:buSzPts val="1400"/>
              <a:buNone/>
            </a:pPr>
            <a:r>
              <a:rPr lang="en-US" dirty="0"/>
              <a:t>Image Source: </a:t>
            </a:r>
            <a:r>
              <a:rPr lang="en-US" dirty="0" smtClean="0"/>
              <a:t>NASA, </a:t>
            </a:r>
            <a:r>
              <a:rPr lang="en-US" u="sng" dirty="0" smtClean="0">
                <a:solidFill>
                  <a:schemeClr val="hlink"/>
                </a:solidFill>
                <a:hlinkClick r:id="rId3"/>
              </a:rPr>
              <a:t>https</a:t>
            </a:r>
            <a:r>
              <a:rPr lang="en-US" u="sng" dirty="0">
                <a:solidFill>
                  <a:schemeClr val="hlink"/>
                </a:solidFill>
                <a:hlinkClick r:id="rId3"/>
              </a:rPr>
              <a:t>://</a:t>
            </a:r>
            <a:r>
              <a:rPr lang="en-US" u="sng" dirty="0" smtClean="0">
                <a:solidFill>
                  <a:schemeClr val="hlink"/>
                </a:solidFill>
                <a:hlinkClick r:id="rId3"/>
              </a:rPr>
              <a:t>www.nasa.gov/directorates/heo/scan/services/missions/earth/LDCM.html</a:t>
            </a:r>
            <a:r>
              <a:rPr lang="en-US" u="sng" dirty="0" smtClean="0">
                <a:solidFill>
                  <a:schemeClr val="hlink"/>
                </a:solidFill>
              </a:rPr>
              <a:t>, </a:t>
            </a:r>
            <a:r>
              <a:rPr lang="en-US" u="none" dirty="0" smtClean="0">
                <a:solidFill>
                  <a:schemeClr val="hlink"/>
                </a:solidFill>
              </a:rPr>
              <a:t>Public</a:t>
            </a:r>
            <a:r>
              <a:rPr lang="en-US" u="none" baseline="0" dirty="0" smtClean="0">
                <a:solidFill>
                  <a:schemeClr val="hlink"/>
                </a:solidFill>
              </a:rPr>
              <a:t> Domain</a:t>
            </a:r>
            <a:endParaRPr u="none" dirty="0"/>
          </a:p>
        </p:txBody>
      </p:sp>
      <p:sp>
        <p:nvSpPr>
          <p:cNvPr id="223" name="Google Shape;2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6535aa179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6535aa179c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Gavin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This </a:t>
            </a:r>
            <a:r>
              <a:rPr lang="en-US" dirty="0"/>
              <a:t>graphic illustrates our interpretation and analysis of the </a:t>
            </a:r>
            <a:r>
              <a:rPr lang="en-US" i="1" dirty="0"/>
              <a:t>in situ </a:t>
            </a:r>
            <a:r>
              <a:rPr lang="en-US" dirty="0"/>
              <a:t>data measurements. </a:t>
            </a:r>
            <a:r>
              <a:rPr lang="en-US" dirty="0" smtClean="0"/>
              <a:t>After all data were downloaded, our team began by reclassifying the </a:t>
            </a:r>
            <a:r>
              <a:rPr lang="en-US" i="1" dirty="0" smtClean="0"/>
              <a:t>in</a:t>
            </a:r>
            <a:r>
              <a:rPr lang="en-US" i="1" baseline="0" dirty="0" smtClean="0"/>
              <a:t> situ</a:t>
            </a:r>
            <a:r>
              <a:rPr lang="en-US" i="0" baseline="0" dirty="0" smtClean="0"/>
              <a:t> sagebrush data into the 6 LFM percentage classes. For data processing, we created composite images and converted each layer to integer values to preserve data while decreasing file size. We also projected each raster to the same projected coordinate system for consistency. The </a:t>
            </a:r>
            <a:r>
              <a:rPr lang="en-US" i="1" baseline="0" dirty="0" smtClean="0"/>
              <a:t>in situ</a:t>
            </a:r>
            <a:r>
              <a:rPr lang="en-US" i="0" baseline="0" dirty="0" smtClean="0"/>
              <a:t> data were separated into training and testing points. </a:t>
            </a:r>
            <a:r>
              <a:rPr lang="en-US" baseline="0" dirty="0" smtClean="0"/>
              <a:t>For model development, we used a 60% training and 40% testing point split. This equated to approximately 28 training points and 19 validation points per term. Once the training points had trained the Random Trees Classifier to identify LFM based on the composite images, the testing points were used to evaluate the model </a:t>
            </a:r>
            <a:r>
              <a:rPr lang="en-US" baseline="0" dirty="0" smtClean="0"/>
              <a:t>output </a:t>
            </a:r>
            <a:r>
              <a:rPr lang="en-US" baseline="0" dirty="0" smtClean="0"/>
              <a:t>accuracy </a:t>
            </a:r>
            <a:r>
              <a:rPr lang="en-US" baseline="0" dirty="0" smtClean="0"/>
              <a:t>with </a:t>
            </a:r>
            <a:r>
              <a:rPr lang="en-US" baseline="0" dirty="0" smtClean="0"/>
              <a:t>a confusion matrix</a:t>
            </a:r>
            <a:r>
              <a:rPr lang="en-US" i="0" baseline="0" dirty="0" smtClean="0"/>
              <a:t>. Zonal statistics were then calculated for 3 polygons within the study area in order to conduct LFM trend analysis throughout peak fire season. </a:t>
            </a:r>
            <a:endParaRPr lang="en-US" dirty="0" smtClean="0"/>
          </a:p>
          <a:p>
            <a:pPr marL="0" lvl="0" indent="0" algn="l" rtl="0">
              <a:lnSpc>
                <a:spcPct val="100000"/>
              </a:lnSpc>
              <a:spcBef>
                <a:spcPts val="0"/>
              </a:spcBef>
              <a:spcAft>
                <a:spcPts val="0"/>
              </a:spcAft>
              <a:buSzPts val="1400"/>
              <a:buNone/>
            </a:pPr>
            <a:endParaRPr lang="en-US" i="0" baseline="0"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lvl="0" indent="0" algn="l" rtl="0">
              <a:lnSpc>
                <a:spcPct val="100000"/>
              </a:lnSpc>
              <a:spcBef>
                <a:spcPts val="0"/>
              </a:spcBef>
              <a:spcAft>
                <a:spcPts val="0"/>
              </a:spcAft>
              <a:buSzPts val="1400"/>
              <a:buNone/>
            </a:pPr>
            <a:r>
              <a:rPr lang="en-US" dirty="0"/>
              <a:t>Image Source: </a:t>
            </a:r>
            <a:r>
              <a:rPr lang="en-US" u="sng" dirty="0">
                <a:solidFill>
                  <a:schemeClr val="hlink"/>
                </a:solidFill>
                <a:hlinkClick r:id="rId3"/>
              </a:rPr>
              <a:t>https://www.flickr.com/photos/165415395@N07/43443931674/in/album-72157695703320492</a:t>
            </a:r>
            <a:r>
              <a:rPr lang="en-US" u="sng" dirty="0" smtClean="0">
                <a:solidFill>
                  <a:schemeClr val="hlink"/>
                </a:solidFill>
                <a:hlinkClick r:id="rId3"/>
              </a:rPr>
              <a:t>/</a:t>
            </a:r>
            <a:endParaRPr lang="en-US" u="sng" dirty="0" smtClean="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u="none" dirty="0" smtClean="0">
                <a:solidFill>
                  <a:schemeClr val="hlink"/>
                </a:solidFill>
                <a:effectLst/>
                <a:latin typeface="Arial"/>
                <a:cs typeface="Arial"/>
                <a:sym typeface="Arial"/>
              </a:rPr>
              <a:t>Image</a:t>
            </a:r>
            <a:r>
              <a:rPr lang="en-US" sz="1200" b="0" u="none" baseline="0" dirty="0" smtClean="0">
                <a:solidFill>
                  <a:schemeClr val="hlink"/>
                </a:solidFill>
                <a:effectLst/>
                <a:latin typeface="Arial"/>
                <a:cs typeface="Arial"/>
                <a:sym typeface="Arial"/>
              </a:rPr>
              <a:t> consent received on 11/6/2019 from the NIFC</a:t>
            </a:r>
            <a:endParaRPr lang="en-US" b="0" u="none" dirty="0" smtClean="0">
              <a:effectLst/>
            </a:endParaRPr>
          </a:p>
        </p:txBody>
      </p:sp>
      <p:sp>
        <p:nvSpPr>
          <p:cNvPr id="232" name="Google Shape;232;g6535aa179c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650b531706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Gavin</a:t>
            </a:r>
          </a:p>
          <a:p>
            <a:pPr marL="0" lvl="0" indent="0" algn="l" rtl="0">
              <a:lnSpc>
                <a:spcPct val="100000"/>
              </a:lnSpc>
              <a:spcBef>
                <a:spcPts val="0"/>
              </a:spcBef>
              <a:spcAft>
                <a:spcPts val="0"/>
              </a:spcAft>
              <a:buSzPts val="1400"/>
              <a:buNone/>
            </a:pPr>
            <a:r>
              <a:rPr lang="en-US" dirty="0" err="1" smtClean="0"/>
              <a:t>GreBAT</a:t>
            </a:r>
            <a:r>
              <a:rPr lang="en-US" dirty="0" smtClean="0"/>
              <a:t> shows NDVI,</a:t>
            </a:r>
            <a:r>
              <a:rPr lang="en-US" baseline="0" dirty="0" smtClean="0"/>
              <a:t> NDWI, false color, and true color. True color is shown for the entire Great Basin in this screenshot of </a:t>
            </a:r>
            <a:r>
              <a:rPr lang="en-US" baseline="0" dirty="0" err="1" smtClean="0"/>
              <a:t>GreBAT</a:t>
            </a:r>
            <a:r>
              <a:rPr lang="en-US" baseline="0" dirty="0" smtClean="0"/>
              <a:t> for 2016.</a:t>
            </a:r>
            <a:endParaRPr lang="en-US" dirty="0" smtClean="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lvl="0" indent="0" algn="l" rtl="0">
              <a:lnSpc>
                <a:spcPct val="100000"/>
              </a:lnSpc>
              <a:spcBef>
                <a:spcPts val="0"/>
              </a:spcBef>
              <a:spcAft>
                <a:spcPts val="0"/>
              </a:spcAft>
              <a:buSzPts val="1400"/>
              <a:buNone/>
            </a:pPr>
            <a:r>
              <a:rPr lang="en-US" dirty="0" err="1" smtClean="0"/>
              <a:t>GreBAT</a:t>
            </a:r>
            <a:r>
              <a:rPr lang="en-US" dirty="0" smtClean="0"/>
              <a:t> Screenshot created by ID</a:t>
            </a:r>
            <a:r>
              <a:rPr lang="en-US" baseline="0" dirty="0" smtClean="0"/>
              <a:t> Fall 2019 DEVELOP Team</a:t>
            </a:r>
            <a:endParaRPr dirty="0"/>
          </a:p>
        </p:txBody>
      </p:sp>
      <p:sp>
        <p:nvSpPr>
          <p:cNvPr id="251" name="Google Shape;251;g650b531706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936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650b531706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Gavin</a:t>
            </a:r>
          </a:p>
          <a:p>
            <a:pPr marL="0" lvl="0" indent="0" algn="l" rtl="0">
              <a:lnSpc>
                <a:spcPct val="100000"/>
              </a:lnSpc>
              <a:spcBef>
                <a:spcPts val="0"/>
              </a:spcBef>
              <a:spcAft>
                <a:spcPts val="0"/>
              </a:spcAft>
              <a:buSzPts val="1400"/>
              <a:buNone/>
            </a:pPr>
            <a:r>
              <a:rPr lang="en-US" dirty="0" smtClean="0"/>
              <a:t>False color is shown</a:t>
            </a:r>
            <a:r>
              <a:rPr lang="en-US" baseline="0" dirty="0" smtClean="0"/>
              <a:t> in this screenshot of </a:t>
            </a:r>
            <a:r>
              <a:rPr lang="en-US" baseline="0" dirty="0" err="1" smtClean="0"/>
              <a:t>GreBAT</a:t>
            </a:r>
            <a:r>
              <a:rPr lang="en-US" baseline="0" dirty="0" smtClean="0"/>
              <a:t> for 2016.</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smtClean="0"/>
              <a:t>GreBAT</a:t>
            </a:r>
            <a:r>
              <a:rPr lang="en-US" dirty="0" smtClean="0"/>
              <a:t> Screenshot created by ID</a:t>
            </a:r>
            <a:r>
              <a:rPr lang="en-US" baseline="0" dirty="0" smtClean="0"/>
              <a:t> Fall 2019 DEVELOP Team</a:t>
            </a:r>
            <a:endParaRPr lang="en-US" dirty="0" smtClean="0"/>
          </a:p>
          <a:p>
            <a:pPr marL="0" lvl="0" indent="0" algn="l" rtl="0">
              <a:lnSpc>
                <a:spcPct val="100000"/>
              </a:lnSpc>
              <a:spcBef>
                <a:spcPts val="0"/>
              </a:spcBef>
              <a:spcAft>
                <a:spcPts val="0"/>
              </a:spcAft>
              <a:buSzPts val="1400"/>
              <a:buNone/>
            </a:pPr>
            <a:endParaRPr dirty="0"/>
          </a:p>
        </p:txBody>
      </p:sp>
      <p:sp>
        <p:nvSpPr>
          <p:cNvPr id="251" name="Google Shape;251;g650b531706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43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650b531706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Gavin</a:t>
            </a:r>
          </a:p>
          <a:p>
            <a:pPr marL="0" lvl="0" indent="0" algn="l" rtl="0">
              <a:lnSpc>
                <a:spcPct val="100000"/>
              </a:lnSpc>
              <a:spcBef>
                <a:spcPts val="0"/>
              </a:spcBef>
              <a:spcAft>
                <a:spcPts val="0"/>
              </a:spcAft>
              <a:buSzPts val="1400"/>
              <a:buNone/>
            </a:pPr>
            <a:r>
              <a:rPr lang="en-US" dirty="0" smtClean="0"/>
              <a:t>NDWI</a:t>
            </a:r>
            <a:r>
              <a:rPr lang="en-US" baseline="0" dirty="0" smtClean="0"/>
              <a:t> </a:t>
            </a:r>
            <a:r>
              <a:rPr lang="en-US" dirty="0" smtClean="0"/>
              <a:t>is shown</a:t>
            </a:r>
            <a:r>
              <a:rPr lang="en-US" baseline="0" dirty="0" smtClean="0"/>
              <a:t> in this screenshot of </a:t>
            </a:r>
            <a:r>
              <a:rPr lang="en-US" baseline="0" dirty="0" err="1" smtClean="0"/>
              <a:t>GreBAT</a:t>
            </a:r>
            <a:r>
              <a:rPr lang="en-US" baseline="0" dirty="0" smtClean="0"/>
              <a:t> for 2016.</a:t>
            </a:r>
            <a:endParaRPr lang="en-US" dirty="0" smtClean="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smtClean="0"/>
              <a:t>GreBAT</a:t>
            </a:r>
            <a:r>
              <a:rPr lang="en-US" dirty="0" smtClean="0"/>
              <a:t> Screenshot created by ID</a:t>
            </a:r>
            <a:r>
              <a:rPr lang="en-US" baseline="0" dirty="0" smtClean="0"/>
              <a:t> Fall 2019 DEVELOP Team</a:t>
            </a:r>
            <a:endParaRPr lang="en-US" dirty="0" smtClean="0"/>
          </a:p>
          <a:p>
            <a:pPr marL="0" lvl="0" indent="0" algn="l" rtl="0">
              <a:lnSpc>
                <a:spcPct val="100000"/>
              </a:lnSpc>
              <a:spcBef>
                <a:spcPts val="0"/>
              </a:spcBef>
              <a:spcAft>
                <a:spcPts val="0"/>
              </a:spcAft>
              <a:buSzPts val="1400"/>
              <a:buNone/>
            </a:pPr>
            <a:endParaRPr dirty="0"/>
          </a:p>
        </p:txBody>
      </p:sp>
      <p:sp>
        <p:nvSpPr>
          <p:cNvPr id="251" name="Google Shape;251;g650b531706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3920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650b531706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Gavin</a:t>
            </a:r>
          </a:p>
          <a:p>
            <a:pPr marL="0" lvl="0" indent="0" algn="l" rtl="0">
              <a:lnSpc>
                <a:spcPct val="100000"/>
              </a:lnSpc>
              <a:spcBef>
                <a:spcPts val="0"/>
              </a:spcBef>
              <a:spcAft>
                <a:spcPts val="0"/>
              </a:spcAft>
              <a:buSzPts val="1400"/>
              <a:buNone/>
            </a:pPr>
            <a:r>
              <a:rPr lang="en-US" dirty="0" smtClean="0"/>
              <a:t>NDVI</a:t>
            </a:r>
            <a:r>
              <a:rPr lang="en-US" baseline="0" dirty="0" smtClean="0"/>
              <a:t> </a:t>
            </a:r>
            <a:r>
              <a:rPr lang="en-US" dirty="0" smtClean="0"/>
              <a:t>is shown</a:t>
            </a:r>
            <a:r>
              <a:rPr lang="en-US" baseline="0" dirty="0" smtClean="0"/>
              <a:t> in this screenshot of </a:t>
            </a:r>
            <a:r>
              <a:rPr lang="en-US" baseline="0" dirty="0" err="1" smtClean="0"/>
              <a:t>GreBAT</a:t>
            </a:r>
            <a:r>
              <a:rPr lang="en-US" baseline="0" dirty="0" smtClean="0"/>
              <a:t> for 2016 as well as point change inspector and export.</a:t>
            </a:r>
            <a:endParaRPr lang="en-US" dirty="0" smtClean="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smtClean="0"/>
              <a:t>GreBAT</a:t>
            </a:r>
            <a:r>
              <a:rPr lang="en-US" dirty="0" smtClean="0"/>
              <a:t> Screenshot created by ID</a:t>
            </a:r>
            <a:r>
              <a:rPr lang="en-US" baseline="0" dirty="0" smtClean="0"/>
              <a:t> Fall 2019 DEVELOP Team</a:t>
            </a:r>
            <a:endParaRPr lang="en-US" dirty="0" smtClean="0"/>
          </a:p>
          <a:p>
            <a:pPr marL="0" lvl="0" indent="0" algn="l" rtl="0">
              <a:lnSpc>
                <a:spcPct val="100000"/>
              </a:lnSpc>
              <a:spcBef>
                <a:spcPts val="0"/>
              </a:spcBef>
              <a:spcAft>
                <a:spcPts val="0"/>
              </a:spcAft>
              <a:buSzPts val="1400"/>
              <a:buNone/>
            </a:pPr>
            <a:endParaRPr dirty="0"/>
          </a:p>
        </p:txBody>
      </p:sp>
      <p:sp>
        <p:nvSpPr>
          <p:cNvPr id="251" name="Google Shape;251;g650b531706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0726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650b531706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Amber</a:t>
            </a:r>
          </a:p>
          <a:p>
            <a:pPr marL="0" lvl="0" indent="0" algn="l" rtl="0">
              <a:lnSpc>
                <a:spcPct val="100000"/>
              </a:lnSpc>
              <a:spcBef>
                <a:spcPts val="0"/>
              </a:spcBef>
              <a:spcAft>
                <a:spcPts val="0"/>
              </a:spcAft>
              <a:buSzPts val="1400"/>
              <a:buNone/>
            </a:pPr>
            <a:r>
              <a:rPr lang="en-US" dirty="0" smtClean="0"/>
              <a:t>The </a:t>
            </a:r>
            <a:r>
              <a:rPr lang="en-US" dirty="0"/>
              <a:t>DEVELOP team used ESRI ArcGIS </a:t>
            </a:r>
            <a:r>
              <a:rPr lang="en-US" dirty="0" smtClean="0"/>
              <a:t>Pro, </a:t>
            </a:r>
            <a:r>
              <a:rPr lang="en-US" dirty="0"/>
              <a:t>Google Earth Engine </a:t>
            </a:r>
            <a:r>
              <a:rPr lang="en-US" dirty="0" smtClean="0"/>
              <a:t>API, </a:t>
            </a:r>
            <a:r>
              <a:rPr lang="en-US" dirty="0"/>
              <a:t>and Python to create the Live Fuel Moisture model for our partners. </a:t>
            </a:r>
            <a:endParaRPr dirty="0"/>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lvl="0" indent="0" algn="l" rtl="0">
              <a:lnSpc>
                <a:spcPct val="100000"/>
              </a:lnSpc>
              <a:spcBef>
                <a:spcPts val="0"/>
              </a:spcBef>
              <a:spcAft>
                <a:spcPts val="0"/>
              </a:spcAft>
              <a:buSzPts val="1400"/>
              <a:buNone/>
            </a:pPr>
            <a:r>
              <a:rPr lang="en-US" dirty="0"/>
              <a:t>Image Source: https://flickr.com/photos/165415395@N07/30608405718/in/album-72157698026084534/ </a:t>
            </a: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u="none" dirty="0" smtClean="0">
                <a:solidFill>
                  <a:schemeClr val="hlink"/>
                </a:solidFill>
                <a:effectLst/>
                <a:latin typeface="Arial"/>
                <a:cs typeface="Arial"/>
                <a:sym typeface="Arial"/>
              </a:rPr>
              <a:t>Image</a:t>
            </a:r>
            <a:r>
              <a:rPr lang="en-US" sz="1200" b="0" u="none" baseline="0" dirty="0" smtClean="0">
                <a:solidFill>
                  <a:schemeClr val="hlink"/>
                </a:solidFill>
                <a:effectLst/>
                <a:latin typeface="Arial"/>
                <a:cs typeface="Arial"/>
                <a:sym typeface="Arial"/>
              </a:rPr>
              <a:t> consent received on 11/6/2019 from the NIFC</a:t>
            </a:r>
            <a:endParaRPr lang="en-US" b="0" u="none" dirty="0" smtClean="0">
              <a:effectLst/>
            </a:endParaRPr>
          </a:p>
          <a:p>
            <a:pPr marL="0" lvl="0" indent="0" algn="l" rtl="0">
              <a:lnSpc>
                <a:spcPct val="100000"/>
              </a:lnSpc>
              <a:spcBef>
                <a:spcPts val="0"/>
              </a:spcBef>
              <a:spcAft>
                <a:spcPts val="0"/>
              </a:spcAft>
              <a:buSzPts val="1400"/>
              <a:buNone/>
            </a:pPr>
            <a:endParaRPr dirty="0"/>
          </a:p>
        </p:txBody>
      </p:sp>
      <p:sp>
        <p:nvSpPr>
          <p:cNvPr id="251" name="Google Shape;251;g650b531706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654ad9e0be_5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654ad9e0be_5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Amber</a:t>
            </a:r>
          </a:p>
          <a:p>
            <a:pPr marL="0" lvl="0" indent="0" algn="l" rtl="0">
              <a:lnSpc>
                <a:spcPct val="100000"/>
              </a:lnSpc>
              <a:spcBef>
                <a:spcPts val="0"/>
              </a:spcBef>
              <a:spcAft>
                <a:spcPts val="0"/>
              </a:spcAft>
              <a:buSzPts val="1400"/>
              <a:buNone/>
            </a:pPr>
            <a:r>
              <a:rPr lang="en-US" dirty="0" smtClean="0"/>
              <a:t>In </a:t>
            </a:r>
            <a:r>
              <a:rPr lang="en-US" dirty="0"/>
              <a:t>order to develop the model, composite rasters were made for each two week time period </a:t>
            </a:r>
            <a:r>
              <a:rPr lang="en-US" dirty="0" smtClean="0"/>
              <a:t>using</a:t>
            </a:r>
            <a:r>
              <a:rPr lang="en-US" baseline="0" dirty="0" smtClean="0"/>
              <a:t> ArcGIS Pro</a:t>
            </a:r>
            <a:r>
              <a:rPr lang="en-US" dirty="0" smtClean="0"/>
              <a:t>. </a:t>
            </a:r>
            <a:r>
              <a:rPr lang="en-US" dirty="0"/>
              <a:t>The composite images were comprised of the following </a:t>
            </a:r>
            <a:r>
              <a:rPr lang="en-US" dirty="0" smtClean="0"/>
              <a:t>layers: elevation</a:t>
            </a:r>
            <a:r>
              <a:rPr lang="en-US" dirty="0"/>
              <a:t>, </a:t>
            </a:r>
            <a:r>
              <a:rPr lang="en-US" dirty="0" smtClean="0"/>
              <a:t>Aqua </a:t>
            </a:r>
            <a:r>
              <a:rPr lang="en-US" dirty="0"/>
              <a:t>MODIS ET, Suomi-NPP VIIRS LST and NDVI, Terra MODIS ET, </a:t>
            </a:r>
            <a:r>
              <a:rPr lang="en-US" dirty="0" smtClean="0"/>
              <a:t>and</a:t>
            </a:r>
            <a:r>
              <a:rPr lang="en-US" baseline="0" dirty="0" smtClean="0"/>
              <a:t> aspect</a:t>
            </a:r>
            <a:r>
              <a:rPr lang="en-US" dirty="0" smtClean="0"/>
              <a:t>. These </a:t>
            </a:r>
            <a:r>
              <a:rPr lang="en-US" dirty="0"/>
              <a:t>composite rasters were used in combination with subset data to train the </a:t>
            </a:r>
            <a:r>
              <a:rPr lang="en-US" dirty="0" smtClean="0"/>
              <a:t>Random</a:t>
            </a:r>
            <a:r>
              <a:rPr lang="en-US" baseline="0" dirty="0" smtClean="0"/>
              <a:t> Trees Classifier in ArcGIS Pro</a:t>
            </a:r>
            <a:r>
              <a:rPr lang="en-US" dirty="0" smtClean="0"/>
              <a:t> </a:t>
            </a:r>
            <a:r>
              <a:rPr lang="en-US" dirty="0"/>
              <a:t>to identify </a:t>
            </a:r>
            <a:r>
              <a:rPr lang="en-US" dirty="0" smtClean="0"/>
              <a:t>LFM</a:t>
            </a:r>
            <a:r>
              <a:rPr lang="en-US" baseline="0" dirty="0" smtClean="0"/>
              <a:t> classes</a:t>
            </a:r>
            <a:r>
              <a:rPr lang="en-US" dirty="0" smtClean="0"/>
              <a:t>.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------Image Information Below------</a:t>
            </a:r>
            <a:endParaRPr dirty="0"/>
          </a:p>
          <a:p>
            <a:pPr marL="0" lvl="0" indent="0" algn="l" rtl="0">
              <a:lnSpc>
                <a:spcPct val="100000"/>
              </a:lnSpc>
              <a:spcBef>
                <a:spcPts val="0"/>
              </a:spcBef>
              <a:spcAft>
                <a:spcPts val="0"/>
              </a:spcAft>
              <a:buSzPts val="1400"/>
              <a:buNone/>
            </a:pPr>
            <a:r>
              <a:rPr lang="en-US" dirty="0"/>
              <a:t>Image source of layer by number:</a:t>
            </a:r>
            <a:endParaRPr dirty="0"/>
          </a:p>
          <a:p>
            <a:pPr marL="0" lvl="0" indent="0" algn="l" rtl="0">
              <a:lnSpc>
                <a:spcPct val="100000"/>
              </a:lnSpc>
              <a:spcBef>
                <a:spcPts val="0"/>
              </a:spcBef>
              <a:spcAft>
                <a:spcPts val="0"/>
              </a:spcAft>
              <a:buSzPts val="1400"/>
              <a:buNone/>
            </a:pPr>
            <a:r>
              <a:rPr lang="en-US" dirty="0"/>
              <a:t>1: 2005 data layer acquired from BLM </a:t>
            </a:r>
            <a:endParaRPr dirty="0"/>
          </a:p>
          <a:p>
            <a:pPr marL="0" lvl="0" indent="0" algn="l" rtl="0">
              <a:lnSpc>
                <a:spcPct val="100000"/>
              </a:lnSpc>
              <a:spcBef>
                <a:spcPts val="0"/>
              </a:spcBef>
              <a:spcAft>
                <a:spcPts val="0"/>
              </a:spcAft>
              <a:buSzPts val="1400"/>
              <a:buNone/>
            </a:pPr>
            <a:r>
              <a:rPr lang="en-US" dirty="0"/>
              <a:t>2, 3, and 4 DOI: </a:t>
            </a:r>
            <a:r>
              <a:rPr lang="en-US" sz="1200" b="0" i="0" u="none" strike="noStrike" cap="none" dirty="0">
                <a:solidFill>
                  <a:schemeClr val="dk1"/>
                </a:solidFill>
                <a:latin typeface="Calibri"/>
                <a:ea typeface="Calibri"/>
                <a:cs typeface="Calibri"/>
                <a:sym typeface="Calibri"/>
              </a:rPr>
              <a:t>10.5067/</a:t>
            </a:r>
            <a:r>
              <a:rPr lang="en-US" sz="1200" b="0" i="0" u="none" strike="noStrike" cap="none" dirty="0" err="1">
                <a:solidFill>
                  <a:schemeClr val="dk1"/>
                </a:solidFill>
                <a:latin typeface="Calibri"/>
                <a:ea typeface="Calibri"/>
                <a:cs typeface="Calibri"/>
                <a:sym typeface="Calibri"/>
              </a:rPr>
              <a:t>MEaSUREs</a:t>
            </a:r>
            <a:r>
              <a:rPr lang="en-US" sz="1200" b="0" i="0" u="none" strike="noStrike" cap="none" dirty="0">
                <a:solidFill>
                  <a:schemeClr val="dk1"/>
                </a:solidFill>
                <a:latin typeface="Calibri"/>
                <a:ea typeface="Calibri"/>
                <a:cs typeface="Calibri"/>
                <a:sym typeface="Calibri"/>
              </a:rPr>
              <a:t>/SRTM/SRTMGL1.003</a:t>
            </a: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5 DOI: 10.5066/P937PN4Z</a:t>
            </a: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6 DOI: 10.5067/MODIS/MYD16A2.006</a:t>
            </a: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7 DOI: 10.5067/VIIRS/VNP21A1D.001</a:t>
            </a: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8 DOI: 10.5067/VIIRS/VNP13A1.001</a:t>
            </a: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9 DOI: 10.5067/MODIS/MOD16A2.006</a:t>
            </a: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10 DOI: 10.5067/KE1CSVXMI95Y</a:t>
            </a:r>
            <a:endParaRPr dirty="0"/>
          </a:p>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11: 2016 &amp; 2017 GRIDMET acquired from GEE API</a:t>
            </a: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60" name="Google Shape;260;g654ad9e0be_5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650b531706_1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Helena</a:t>
            </a:r>
          </a:p>
          <a:p>
            <a:pPr marL="0" lvl="0" indent="0" algn="l" rtl="0">
              <a:lnSpc>
                <a:spcPct val="100000"/>
              </a:lnSpc>
              <a:spcBef>
                <a:spcPts val="0"/>
              </a:spcBef>
              <a:spcAft>
                <a:spcPts val="0"/>
              </a:spcAft>
              <a:buSzPts val="1400"/>
              <a:buNone/>
            </a:pPr>
            <a:r>
              <a:rPr lang="en-US" dirty="0" smtClean="0"/>
              <a:t>Temporal </a:t>
            </a:r>
            <a:r>
              <a:rPr lang="en-US" dirty="0"/>
              <a:t>resolution was limited to 2016 and 2017 because there was incomplete </a:t>
            </a:r>
            <a:r>
              <a:rPr lang="en-US" i="1" dirty="0"/>
              <a:t>in situ </a:t>
            </a:r>
            <a:r>
              <a:rPr lang="en-US" dirty="0"/>
              <a:t>data for 2018 and 2019. In order to develop the most comprehensive model in the most recent years, we decided to conduct the training of our model in the years 2016 and 2017. This allowed for the elimination of gaps in satellite and </a:t>
            </a:r>
            <a:r>
              <a:rPr lang="en-US" i="1" dirty="0"/>
              <a:t>in situ</a:t>
            </a:r>
            <a:r>
              <a:rPr lang="en-US" dirty="0"/>
              <a:t> data, but means that a forecasting model for 2020 will rely on a model trained on data from 3 years prior. This could result in an unknown amount of error in the model. </a:t>
            </a:r>
            <a:r>
              <a:rPr lang="en-US" dirty="0" smtClean="0"/>
              <a:t>All</a:t>
            </a:r>
            <a:r>
              <a:rPr lang="en-US" baseline="0" dirty="0" smtClean="0"/>
              <a:t> model layers were resampled to </a:t>
            </a:r>
            <a:r>
              <a:rPr lang="en-US" baseline="0" dirty="0" smtClean="0"/>
              <a:t>250 m</a:t>
            </a:r>
            <a:r>
              <a:rPr lang="en-US" baseline="0" dirty="0" smtClean="0"/>
              <a:t>, which could have introduced an unknown amount of error.</a:t>
            </a:r>
            <a:r>
              <a:rPr lang="en-US" dirty="0" smtClean="0"/>
              <a:t> </a:t>
            </a:r>
            <a:r>
              <a:rPr lang="en-US" dirty="0"/>
              <a:t>Additionally, partner </a:t>
            </a:r>
            <a:r>
              <a:rPr lang="en-US" i="1" dirty="0"/>
              <a:t>in situ</a:t>
            </a:r>
            <a:r>
              <a:rPr lang="en-US" dirty="0"/>
              <a:t> data included LFM measurements for 1, 10, 100, and 1000 hour dead fuels. In order to train our model to identify exclusively live fuels, these data were removed, resulting in a loss </a:t>
            </a:r>
            <a:r>
              <a:rPr lang="en-US" dirty="0" smtClean="0"/>
              <a:t>of 77% </a:t>
            </a:r>
            <a:r>
              <a:rPr lang="en-US" dirty="0"/>
              <a:t>of </a:t>
            </a:r>
            <a:r>
              <a:rPr lang="en-US" i="1" dirty="0"/>
              <a:t>in situ</a:t>
            </a:r>
            <a:r>
              <a:rPr lang="en-US" dirty="0"/>
              <a:t> data. Finally</a:t>
            </a:r>
            <a:r>
              <a:rPr lang="en-US" dirty="0" smtClean="0"/>
              <a:t>,</a:t>
            </a:r>
            <a:r>
              <a:rPr lang="en-US" baseline="0" dirty="0" smtClean="0"/>
              <a:t> VIIRS LST data had varying gaps in data due to cloud cover. This resulted in some terms having little to no LST data, while some terms relied heavily on this data for model training</a:t>
            </a:r>
            <a:r>
              <a:rPr lang="en-US" dirty="0" smtClean="0"/>
              <a:t>. </a:t>
            </a:r>
            <a:endParaRPr dirty="0"/>
          </a:p>
          <a:p>
            <a:pPr marL="0" lvl="0" indent="0" algn="l" rtl="0">
              <a:lnSpc>
                <a:spcPct val="100000"/>
              </a:lnSpc>
              <a:spcBef>
                <a:spcPts val="0"/>
              </a:spcBef>
              <a:spcAft>
                <a:spcPts val="0"/>
              </a:spcAft>
              <a:buClr>
                <a:schemeClr val="dk1"/>
              </a:buClr>
              <a:buSzPts val="1100"/>
              <a:buFont typeface="Arial"/>
              <a:buNone/>
            </a:pPr>
            <a:endParaRPr lang="en-US" dirty="0" smtClean="0"/>
          </a:p>
          <a:p>
            <a:pPr marL="0" lvl="0" indent="0" algn="l" rtl="0">
              <a:lnSpc>
                <a:spcPct val="100000"/>
              </a:lnSpc>
              <a:spcBef>
                <a:spcPts val="0"/>
              </a:spcBef>
              <a:spcAft>
                <a:spcPts val="0"/>
              </a:spcAft>
              <a:buClr>
                <a:schemeClr val="dk1"/>
              </a:buClr>
              <a:buSzPts val="1100"/>
              <a:buFont typeface="Arial"/>
              <a:buNone/>
            </a:pPr>
            <a:r>
              <a:rPr lang="en-US" dirty="0" smtClean="0"/>
              <a:t>------</a:t>
            </a:r>
            <a:r>
              <a:rPr lang="en-US" dirty="0"/>
              <a:t>Image Information Below------</a:t>
            </a:r>
            <a:endParaRPr dirty="0"/>
          </a:p>
          <a:p>
            <a:pPr marL="0" lvl="0" indent="0" algn="l" rtl="0">
              <a:lnSpc>
                <a:spcPct val="100000"/>
              </a:lnSpc>
              <a:spcBef>
                <a:spcPts val="0"/>
              </a:spcBef>
              <a:spcAft>
                <a:spcPts val="0"/>
              </a:spcAft>
              <a:buClr>
                <a:schemeClr val="dk1"/>
              </a:buClr>
              <a:buSzPts val="1100"/>
              <a:buFont typeface="Arial"/>
              <a:buNone/>
            </a:pPr>
            <a:r>
              <a:rPr lang="en-US" dirty="0"/>
              <a:t>Image Source: </a:t>
            </a:r>
            <a:r>
              <a:rPr lang="en-US" sz="1100" u="sng" dirty="0">
                <a:solidFill>
                  <a:schemeClr val="hlink"/>
                </a:solidFill>
                <a:latin typeface="Arial"/>
                <a:ea typeface="Arial"/>
                <a:cs typeface="Arial"/>
                <a:sym typeface="Arial"/>
                <a:hlinkClick r:id="rId3"/>
              </a:rPr>
              <a:t>https://flickr.com/photos/caguard/9685947041/in/photolist-fKV1AV-hps45W-kvDm-iPs4xK-7RdWa8-9R1hJT-9p4Rkt-6KtdKi-suTZiN-gLH9K-7M7Uht-231ZqeP-M2KnTe-8EpNKP-Rg5P3-5328gB-92xXVu-bAKZcW-6bLhNm-Fg8SUC-L1W5ji-6EyWG5-fEWjom-2b7Ev-6KqwLt-oc7fdo-mw9vPZ-UQFqBZ-PCLDTj-omeUzA-eoxAtd-S63khv-fJ57No-h1dRzx-b3j4UX-oZPLW9-pyxE3S-hgL9LY-cpQPaQ-fKVkt2-9U1soA-2a3Fsxe-Z3PyVt-seZ9cu-7N5jC6-azcY7X-gsMQ1N-29gkBwk-cWFQTo-4r7vfJ</a:t>
            </a:r>
            <a:r>
              <a:rPr lang="en-US" dirty="0"/>
              <a:t> ; CC by 2.0</a:t>
            </a:r>
            <a:endParaRPr dirty="0"/>
          </a:p>
        </p:txBody>
      </p:sp>
      <p:sp>
        <p:nvSpPr>
          <p:cNvPr id="268" name="Google Shape;268;g650b531706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50b531706_1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Lauren</a:t>
            </a:r>
          </a:p>
          <a:p>
            <a:pPr marL="0" lvl="0" indent="0" algn="l" rtl="0">
              <a:lnSpc>
                <a:spcPct val="100000"/>
              </a:lnSpc>
              <a:spcBef>
                <a:spcPts val="0"/>
              </a:spcBef>
              <a:spcAft>
                <a:spcPts val="0"/>
              </a:spcAft>
              <a:buSzPts val="1400"/>
              <a:buNone/>
            </a:pPr>
            <a:r>
              <a:rPr lang="en-US" dirty="0" smtClean="0"/>
              <a:t>The </a:t>
            </a:r>
            <a:r>
              <a:rPr lang="en-US" dirty="0"/>
              <a:t>study area includes most of Utah and Idaho, while also including portions of Arizona, Colorado, and Wyoming. The eastern Great </a:t>
            </a:r>
            <a:r>
              <a:rPr lang="en-US" dirty="0" smtClean="0"/>
              <a:t>Basin is a semi-arid ecosystem</a:t>
            </a:r>
            <a:r>
              <a:rPr lang="en-US" baseline="0" dirty="0" smtClean="0"/>
              <a:t> that</a:t>
            </a:r>
            <a:r>
              <a:rPr lang="en-US" dirty="0" smtClean="0"/>
              <a:t> </a:t>
            </a:r>
            <a:r>
              <a:rPr lang="en-US" dirty="0"/>
              <a:t>is subject to destructive </a:t>
            </a:r>
            <a:r>
              <a:rPr lang="en-US" dirty="0" smtClean="0"/>
              <a:t>wildfires.</a:t>
            </a:r>
            <a:r>
              <a:rPr lang="en-US" baseline="0" dirty="0" smtClean="0"/>
              <a:t> These wildfires</a:t>
            </a:r>
            <a:r>
              <a:rPr lang="en-US" dirty="0" smtClean="0"/>
              <a:t> </a:t>
            </a:r>
            <a:r>
              <a:rPr lang="en-US" dirty="0"/>
              <a:t>affect the vegetation </a:t>
            </a:r>
            <a:r>
              <a:rPr lang="en-US" dirty="0" smtClean="0"/>
              <a:t>and </a:t>
            </a:r>
            <a:r>
              <a:rPr lang="en-US" dirty="0"/>
              <a:t>contribute to other natural disasters occurring within the </a:t>
            </a:r>
            <a:r>
              <a:rPr lang="en-US" dirty="0" smtClean="0"/>
              <a:t>area, such as flooding</a:t>
            </a:r>
            <a:r>
              <a:rPr lang="en-US" baseline="0" dirty="0" smtClean="0"/>
              <a:t> and erosion</a:t>
            </a:r>
            <a:r>
              <a:rPr lang="en-US" dirty="0" smtClean="0"/>
              <a:t>. </a:t>
            </a:r>
            <a:endParaRPr dirty="0"/>
          </a:p>
          <a:p>
            <a:pPr marL="0" lvl="0" indent="0" algn="l" rtl="0">
              <a:lnSpc>
                <a:spcPct val="100000"/>
              </a:lnSpc>
              <a:spcBef>
                <a:spcPts val="0"/>
              </a:spcBef>
              <a:spcAft>
                <a:spcPts val="0"/>
              </a:spcAft>
              <a:buSzPts val="1400"/>
              <a:buNone/>
            </a:pPr>
            <a:r>
              <a:rPr lang="en-US" dirty="0"/>
              <a:t>------Image Information Below------</a:t>
            </a:r>
            <a:endParaRPr dirty="0"/>
          </a:p>
          <a:p>
            <a:pPr marL="0" lvl="0" indent="0" algn="l" rtl="0">
              <a:lnSpc>
                <a:spcPct val="100000"/>
              </a:lnSpc>
              <a:spcBef>
                <a:spcPts val="0"/>
              </a:spcBef>
              <a:spcAft>
                <a:spcPts val="0"/>
              </a:spcAft>
              <a:buSzPts val="1400"/>
              <a:buNone/>
            </a:pPr>
            <a:r>
              <a:rPr lang="en-US" dirty="0"/>
              <a:t>Image made the NASA DEVELOP team</a:t>
            </a:r>
            <a:endParaRPr dirty="0"/>
          </a:p>
          <a:p>
            <a:pPr marL="0" lvl="0" indent="0" algn="l" rtl="0">
              <a:lnSpc>
                <a:spcPct val="100000"/>
              </a:lnSpc>
              <a:spcBef>
                <a:spcPts val="0"/>
              </a:spcBef>
              <a:spcAft>
                <a:spcPts val="0"/>
              </a:spcAft>
              <a:buSzPts val="1400"/>
              <a:buNone/>
            </a:pPr>
            <a:r>
              <a:rPr lang="en-US" dirty="0"/>
              <a:t>Sources: </a:t>
            </a:r>
            <a:r>
              <a:rPr lang="en-US" dirty="0" err="1"/>
              <a:t>Esri</a:t>
            </a:r>
            <a:r>
              <a:rPr lang="en-US" dirty="0"/>
              <a:t>, Airbus DS, USGS, NGA, CGIAR, N Robinson, NCEAS, NLS, OS, NMA, </a:t>
            </a:r>
            <a:r>
              <a:rPr lang="en-US" dirty="0" err="1"/>
              <a:t>Geodatastyrelsen</a:t>
            </a:r>
            <a:r>
              <a:rPr lang="en-US" dirty="0"/>
              <a:t>, </a:t>
            </a:r>
            <a:r>
              <a:rPr lang="en-US" dirty="0" err="1"/>
              <a:t>Rijkswaterstaat</a:t>
            </a:r>
            <a:r>
              <a:rPr lang="en-US" dirty="0"/>
              <a:t>, GSA, </a:t>
            </a:r>
            <a:r>
              <a:rPr lang="en-US" dirty="0" err="1"/>
              <a:t>Geoland</a:t>
            </a:r>
            <a:r>
              <a:rPr lang="en-US" dirty="0" smtClean="0"/>
              <a:t>, FEMA</a:t>
            </a:r>
            <a:r>
              <a:rPr lang="en-US" dirty="0"/>
              <a:t>, </a:t>
            </a:r>
            <a:r>
              <a:rPr lang="en-US" dirty="0" err="1"/>
              <a:t>Intermap</a:t>
            </a:r>
            <a:r>
              <a:rPr lang="en-US" dirty="0"/>
              <a:t> and the GIS user community, Sources: </a:t>
            </a:r>
            <a:r>
              <a:rPr lang="en-US" dirty="0" err="1"/>
              <a:t>Esri</a:t>
            </a:r>
            <a:r>
              <a:rPr lang="en-US" dirty="0"/>
              <a:t>, HERE, Garmin, FAO, NOAA, USGS, © </a:t>
            </a:r>
            <a:r>
              <a:rPr lang="en-US" dirty="0" err="1"/>
              <a:t>OpenStreetMap</a:t>
            </a:r>
            <a:r>
              <a:rPr lang="en-US" dirty="0"/>
              <a:t> contributors, and the GIS User Community</a:t>
            </a:r>
            <a:endParaRPr dirty="0"/>
          </a:p>
          <a:p>
            <a:pPr marL="0" lvl="0" indent="0" algn="l" rtl="0">
              <a:lnSpc>
                <a:spcPct val="100000"/>
              </a:lnSpc>
              <a:spcBef>
                <a:spcPts val="0"/>
              </a:spcBef>
              <a:spcAft>
                <a:spcPts val="0"/>
              </a:spcAft>
              <a:buSzPts val="1400"/>
              <a:buNone/>
            </a:pPr>
            <a:endParaRPr dirty="0"/>
          </a:p>
        </p:txBody>
      </p:sp>
      <p:sp>
        <p:nvSpPr>
          <p:cNvPr id="120" name="Google Shape;120;g650b531706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Helena</a:t>
            </a:r>
          </a:p>
          <a:p>
            <a:pPr marL="0" indent="0"/>
            <a:r>
              <a:rPr lang="en-US" dirty="0" smtClean="0"/>
              <a:t>These</a:t>
            </a:r>
            <a:r>
              <a:rPr lang="en-US" baseline="0" dirty="0" smtClean="0"/>
              <a:t> images were derived using Random Tree Classifier through ArcGIS Pro. The May 2017 image displays live fuel moisture percentages for the first two weeks of May in 2017, the July 2017 image displays the live fuel moisture percentages for the first half of July in 2017, and the September 2017 image displays the live fuel moisture percentages for the second half of September in 2017. </a:t>
            </a:r>
          </a:p>
          <a:p>
            <a:pPr marL="0" indent="0"/>
            <a:endParaRPr lang="en-US" baseline="0" dirty="0" smtClean="0"/>
          </a:p>
          <a:p>
            <a:pPr marL="0" indent="0"/>
            <a:r>
              <a:rPr lang="en-US" baseline="0" dirty="0" smtClean="0"/>
              <a:t>------Image Information Below------</a:t>
            </a:r>
          </a:p>
          <a:p>
            <a:pPr marL="0" indent="0"/>
            <a:r>
              <a:rPr lang="en-US" baseline="0" dirty="0" smtClean="0"/>
              <a:t>Images created by the ID Fall 2019 NASA DEVELOP team.</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9977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Helena</a:t>
            </a:r>
          </a:p>
          <a:p>
            <a:pPr marL="0" indent="0"/>
            <a:r>
              <a:rPr lang="en-US" dirty="0" smtClean="0"/>
              <a:t>These GIFs</a:t>
            </a:r>
            <a:r>
              <a:rPr lang="en-US" baseline="0" dirty="0" smtClean="0"/>
              <a:t> created by the NASA DEVELOP team visually display the change in live fuel moisture content from the years 2016 to 2017, from April to September. The first GIF is of </a:t>
            </a:r>
            <a:r>
              <a:rPr lang="en-US" baseline="0" dirty="0" smtClean="0"/>
              <a:t>2016, </a:t>
            </a:r>
            <a:r>
              <a:rPr lang="en-US" baseline="0" dirty="0" smtClean="0"/>
              <a:t>while the second GIF is of </a:t>
            </a:r>
            <a:r>
              <a:rPr lang="en-US" baseline="0" dirty="0" smtClean="0"/>
              <a:t>2017, </a:t>
            </a:r>
            <a:r>
              <a:rPr lang="en-US" baseline="0" dirty="0" smtClean="0"/>
              <a:t>reading left to right. The second image does not include the month of April, which had very little data to display.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------Image Information Below------</a:t>
            </a:r>
          </a:p>
          <a:p>
            <a:pPr marL="0" indent="0"/>
            <a:r>
              <a:rPr lang="en-US" dirty="0" smtClean="0"/>
              <a:t>GIFS made by the NASA DEVELOP team using the classification</a:t>
            </a:r>
            <a:r>
              <a:rPr lang="en-US" baseline="0" dirty="0" smtClean="0"/>
              <a:t> imagery from data obtained from </a:t>
            </a:r>
            <a:r>
              <a:rPr lang="en-US" dirty="0" smtClean="0"/>
              <a:t>Aqua MODIS,</a:t>
            </a:r>
            <a:r>
              <a:rPr lang="en-US" baseline="0" dirty="0" smtClean="0"/>
              <a:t> Terra MODIS, and </a:t>
            </a:r>
            <a:r>
              <a:rPr lang="en-US" dirty="0" smtClean="0"/>
              <a:t>Suomi-NPP VIIRS.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6149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r>
              <a:rPr lang="en-US" sz="1200" b="0" i="0" u="none" strike="noStrike" cap="none" dirty="0" smtClean="0">
                <a:solidFill>
                  <a:schemeClr val="dk1"/>
                </a:solidFill>
                <a:effectLst/>
                <a:latin typeface="Calibri"/>
                <a:ea typeface="Calibri"/>
                <a:cs typeface="Calibri"/>
                <a:sym typeface="Calibri"/>
              </a:rPr>
              <a:t>Gavin</a:t>
            </a:r>
          </a:p>
          <a:p>
            <a:pPr marL="0" indent="0" algn="l"/>
            <a:r>
              <a:rPr lang="en-US" sz="1200" b="0" i="0" u="none" strike="noStrike" cap="none" dirty="0" smtClean="0">
                <a:solidFill>
                  <a:schemeClr val="dk1"/>
                </a:solidFill>
                <a:effectLst/>
                <a:latin typeface="Calibri"/>
                <a:ea typeface="Calibri"/>
                <a:cs typeface="Calibri"/>
                <a:sym typeface="Calibri"/>
              </a:rPr>
              <a:t>The</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team made three polygons: one incorporating the border between Idaho and Utah, one exclusively in Idaho, and one exclusively in Utah.</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These polygons covered the primary areas of interest for project partners, but di</a:t>
            </a:r>
            <a:r>
              <a:rPr lang="en-US" sz="1200" b="0" i="0" u="none" strike="noStrike" cap="none" baseline="0" dirty="0" smtClean="0">
                <a:solidFill>
                  <a:schemeClr val="dk1"/>
                </a:solidFill>
                <a:effectLst/>
                <a:latin typeface="Calibri"/>
                <a:ea typeface="Calibri"/>
                <a:cs typeface="Calibri"/>
                <a:sym typeface="Calibri"/>
              </a:rPr>
              <a:t>d not include any LFM </a:t>
            </a:r>
            <a:r>
              <a:rPr lang="en-US" sz="1200" b="0" i="1" u="none" strike="noStrike" cap="none" baseline="0" dirty="0" smtClean="0">
                <a:solidFill>
                  <a:schemeClr val="dk1"/>
                </a:solidFill>
                <a:effectLst/>
                <a:latin typeface="Calibri"/>
                <a:ea typeface="Calibri"/>
                <a:cs typeface="Calibri"/>
                <a:sym typeface="Calibri"/>
              </a:rPr>
              <a:t>in situ</a:t>
            </a:r>
            <a:r>
              <a:rPr lang="en-US" sz="1200" b="0" i="0" u="none" strike="noStrike" cap="none" baseline="0" dirty="0" smtClean="0">
                <a:solidFill>
                  <a:schemeClr val="dk1"/>
                </a:solidFill>
                <a:effectLst/>
                <a:latin typeface="Calibri"/>
                <a:ea typeface="Calibri"/>
                <a:cs typeface="Calibri"/>
                <a:sym typeface="Calibri"/>
              </a:rPr>
              <a:t> measurement sites, in order to avoid a bias</a:t>
            </a:r>
            <a:r>
              <a:rPr lang="en-US" sz="1200" b="0" i="0" u="none" strike="noStrike" cap="none" dirty="0" smtClean="0">
                <a:solidFill>
                  <a:schemeClr val="dk1"/>
                </a:solidFill>
                <a:effectLst/>
                <a:latin typeface="Calibri"/>
                <a:ea typeface="Calibri"/>
                <a:cs typeface="Calibri"/>
                <a:sym typeface="Calibri"/>
              </a:rPr>
              <a:t>. We</a:t>
            </a:r>
            <a:r>
              <a:rPr lang="en-US" sz="1200" b="0" i="0" u="none" strike="noStrike" cap="none" baseline="0" dirty="0" smtClean="0">
                <a:solidFill>
                  <a:schemeClr val="dk1"/>
                </a:solidFill>
                <a:effectLst/>
                <a:latin typeface="Calibri"/>
                <a:ea typeface="Calibri"/>
                <a:cs typeface="Calibri"/>
                <a:sym typeface="Calibri"/>
              </a:rPr>
              <a:t> then</a:t>
            </a:r>
            <a:r>
              <a:rPr lang="en-US" sz="1200" b="0" i="0" u="none" strike="noStrike" cap="none" dirty="0" smtClean="0">
                <a:solidFill>
                  <a:schemeClr val="dk1"/>
                </a:solidFill>
                <a:effectLst/>
                <a:latin typeface="Calibri"/>
                <a:ea typeface="Calibri"/>
                <a:cs typeface="Calibri"/>
                <a:sym typeface="Calibri"/>
              </a:rPr>
              <a:t> calculated zonal statistics for each time period, and in each of the three polygons, in order to understand the annual trends of LFM during peak fire season.</a:t>
            </a:r>
          </a:p>
          <a:p>
            <a:pPr marL="0" indent="0" algn="l"/>
            <a:endParaRPr lang="en-US" sz="1200" b="0" i="0" u="none" strike="noStrike" cap="none" dirty="0" smtClean="0">
              <a:solidFill>
                <a:schemeClr val="dk1"/>
              </a:solidFill>
              <a:effectLst/>
              <a:latin typeface="Calibri"/>
              <a:cs typeface="Calibri"/>
              <a:sym typeface="Calibri"/>
            </a:endParaRPr>
          </a:p>
          <a:p>
            <a:pPr marL="0" indent="0" algn="l"/>
            <a:r>
              <a:rPr lang="en-US" sz="1200" b="0" i="0" u="none" strike="noStrike" cap="none" dirty="0" smtClean="0">
                <a:solidFill>
                  <a:schemeClr val="dk1"/>
                </a:solidFill>
                <a:effectLst/>
                <a:latin typeface="Calibri"/>
                <a:cs typeface="Calibri"/>
                <a:sym typeface="Calibri"/>
              </a:rPr>
              <a:t>------Image Information Below------</a:t>
            </a:r>
          </a:p>
          <a:p>
            <a:pPr marL="0" indent="0" algn="l"/>
            <a:r>
              <a:rPr lang="en-US" sz="1200" b="0" i="0" u="none" strike="noStrike" cap="none" dirty="0" smtClean="0">
                <a:solidFill>
                  <a:schemeClr val="dk1"/>
                </a:solidFill>
                <a:effectLst/>
                <a:latin typeface="Calibri"/>
                <a:cs typeface="Calibri"/>
                <a:sym typeface="Calibri"/>
              </a:rPr>
              <a:t>Image created by the ID</a:t>
            </a:r>
            <a:r>
              <a:rPr lang="en-US" sz="1200" b="0" i="0" u="none" strike="noStrike" cap="none" baseline="0" dirty="0" smtClean="0">
                <a:solidFill>
                  <a:schemeClr val="dk1"/>
                </a:solidFill>
                <a:effectLst/>
                <a:latin typeface="Calibri"/>
                <a:cs typeface="Calibri"/>
                <a:sym typeface="Calibri"/>
              </a:rPr>
              <a:t> Fall 2019 NASA DEVELOP team</a:t>
            </a:r>
          </a:p>
          <a:p>
            <a:pPr marL="0"/>
            <a:r>
              <a:rPr lang="en-US" sz="1200" b="0" i="0" u="none" strike="noStrike" cap="none" baseline="0" dirty="0" smtClean="0">
                <a:solidFill>
                  <a:schemeClr val="dk1"/>
                </a:solidFill>
                <a:effectLst/>
                <a:latin typeface="Calibri"/>
                <a:cs typeface="Calibri"/>
                <a:sym typeface="Calibri"/>
              </a:rPr>
              <a:t>Map </a:t>
            </a:r>
            <a:r>
              <a:rPr lang="en-US" sz="1200" b="0" i="0" u="none" strike="noStrike" cap="none" baseline="0" dirty="0" err="1" smtClean="0">
                <a:solidFill>
                  <a:schemeClr val="dk1"/>
                </a:solidFill>
                <a:effectLst/>
                <a:latin typeface="Calibri"/>
                <a:cs typeface="Calibri"/>
                <a:sym typeface="Calibri"/>
              </a:rPr>
              <a:t>basemap</a:t>
            </a:r>
            <a:r>
              <a:rPr lang="en-US" sz="1200" b="0" i="0" u="none" strike="noStrike" cap="none" baseline="0" dirty="0" smtClean="0">
                <a:solidFill>
                  <a:schemeClr val="dk1"/>
                </a:solidFill>
                <a:effectLst/>
                <a:latin typeface="Calibri"/>
                <a:cs typeface="Calibri"/>
                <a:sym typeface="Calibri"/>
              </a:rPr>
              <a:t>: </a:t>
            </a:r>
            <a:r>
              <a:rPr lang="en-US" sz="1200" b="0" i="0" u="none" strike="noStrike" cap="none" dirty="0" err="1" smtClean="0">
                <a:solidFill>
                  <a:schemeClr val="dk1"/>
                </a:solidFill>
                <a:effectLst/>
                <a:latin typeface="Calibri"/>
                <a:ea typeface="Calibri"/>
                <a:cs typeface="Calibri"/>
                <a:sym typeface="Calibri"/>
              </a:rPr>
              <a:t>Esri</a:t>
            </a:r>
            <a:r>
              <a:rPr lang="en-US" sz="1200" b="0" i="0" u="none" strike="noStrike" cap="none" dirty="0" smtClean="0">
                <a:solidFill>
                  <a:schemeClr val="dk1"/>
                </a:solidFill>
                <a:effectLst/>
                <a:latin typeface="Calibri"/>
                <a:ea typeface="Calibri"/>
                <a:cs typeface="Calibri"/>
                <a:sym typeface="Calibri"/>
              </a:rPr>
              <a:t>, HERE, Garmin, FAO, NOAA, USGS, © </a:t>
            </a:r>
            <a:r>
              <a:rPr lang="en-US" sz="1200" b="0" i="0" u="none" strike="noStrike" cap="none" dirty="0" err="1" smtClean="0">
                <a:solidFill>
                  <a:schemeClr val="dk1"/>
                </a:solidFill>
                <a:effectLst/>
                <a:latin typeface="Calibri"/>
                <a:ea typeface="Calibri"/>
                <a:cs typeface="Calibri"/>
                <a:sym typeface="Calibri"/>
              </a:rPr>
              <a:t>OpenStreetMap</a:t>
            </a:r>
            <a:r>
              <a:rPr lang="en-US" sz="1200" b="0" i="0" u="none" strike="noStrike" cap="none" dirty="0" smtClean="0">
                <a:solidFill>
                  <a:schemeClr val="dk1"/>
                </a:solidFill>
                <a:effectLst/>
                <a:latin typeface="Calibri"/>
                <a:ea typeface="Calibri"/>
                <a:cs typeface="Calibri"/>
                <a:sym typeface="Calibri"/>
              </a:rPr>
              <a:t> contributors, and the GIS User Community</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2578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smtClean="0"/>
              <a:t>Gavin</a:t>
            </a:r>
          </a:p>
          <a:p>
            <a:pPr marL="0" indent="0"/>
            <a:r>
              <a:rPr lang="en-US" dirty="0" smtClean="0"/>
              <a:t>These statistical results were obtained by using Zonal</a:t>
            </a:r>
            <a:r>
              <a:rPr lang="en-US" baseline="0" dirty="0" smtClean="0"/>
              <a:t> Statistics through ArcGIS Pro. Three separate polygons on the map were drawn where high concentrations of sagebrush were in Idaho, Utah, and the border in between Idaho and Utah. This shows the lowest mean LFM occurring between July and September of 2016 and features a trend line that follows predicted wildfire risk throughout the peak season. </a:t>
            </a:r>
          </a:p>
          <a:p>
            <a:pPr marL="0" indent="0"/>
            <a:endParaRPr lang="en-US" baseline="0" dirty="0"/>
          </a:p>
          <a:p>
            <a:pPr marL="0" indent="0"/>
            <a:r>
              <a:rPr lang="en-US" baseline="0" dirty="0" smtClean="0"/>
              <a:t>------Image Information Below------</a:t>
            </a:r>
          </a:p>
          <a:p>
            <a:pPr marL="0" indent="0"/>
            <a:r>
              <a:rPr lang="en-US" baseline="0" dirty="0" smtClean="0"/>
              <a:t>Graph developed by the Fall 2019 ID DEVELOP team.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4027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50b531706_1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smtClean="0"/>
              <a:t>Lauren</a:t>
            </a:r>
          </a:p>
          <a:p>
            <a:pPr marL="0" lvl="0" indent="0" algn="l" rtl="0">
              <a:lnSpc>
                <a:spcPct val="100000"/>
              </a:lnSpc>
              <a:spcBef>
                <a:spcPts val="0"/>
              </a:spcBef>
              <a:spcAft>
                <a:spcPts val="0"/>
              </a:spcAft>
              <a:buClr>
                <a:schemeClr val="dk1"/>
              </a:buClr>
              <a:buSzPts val="1100"/>
              <a:buFont typeface="Arial"/>
              <a:buNone/>
            </a:pPr>
            <a:r>
              <a:rPr lang="en-US" dirty="0" smtClean="0"/>
              <a:t>The LFM </a:t>
            </a:r>
            <a:r>
              <a:rPr lang="en-US" dirty="0" err="1" smtClean="0"/>
              <a:t>trendlines</a:t>
            </a:r>
            <a:r>
              <a:rPr lang="en-US" baseline="0" dirty="0" smtClean="0"/>
              <a:t> developed for the three polygons demonstrate trends similar to those that are expected during fire season in the EGB. Model training was done using 60% training points and 40% testing points. However, with means around 30 and 20 of training and testing points, respectively, there were very few points training a model to classify for 411,000 km</a:t>
            </a:r>
            <a:r>
              <a:rPr lang="en-US" baseline="30000" dirty="0" smtClean="0"/>
              <a:t>2</a:t>
            </a:r>
            <a:r>
              <a:rPr lang="en-US" baseline="0" dirty="0" smtClean="0"/>
              <a:t>, around 1 training point for every 13,000 km</a:t>
            </a:r>
            <a:r>
              <a:rPr lang="en-US" baseline="30000" dirty="0" smtClean="0"/>
              <a:t>2</a:t>
            </a:r>
            <a:r>
              <a:rPr lang="en-US" baseline="0" dirty="0" smtClean="0"/>
              <a:t>. Additionally, training was done using only sagebrush values, and sagebrush was not collected at every site during every training period. </a:t>
            </a:r>
            <a:endParaRPr lang="en-US" dirty="0" smtClean="0"/>
          </a:p>
          <a:p>
            <a:pPr marL="0" lvl="0" indent="0" algn="l" rtl="0">
              <a:lnSpc>
                <a:spcPct val="100000"/>
              </a:lnSpc>
              <a:spcBef>
                <a:spcPts val="0"/>
              </a:spcBef>
              <a:spcAft>
                <a:spcPts val="0"/>
              </a:spcAft>
              <a:buClr>
                <a:schemeClr val="dk1"/>
              </a:buClr>
              <a:buSzPts val="1100"/>
              <a:buFont typeface="Arial"/>
              <a:buNone/>
            </a:pPr>
            <a:endParaRPr lang="en-US" dirty="0" smtClean="0"/>
          </a:p>
          <a:p>
            <a:pPr marL="0" lvl="0" indent="0" algn="l" rtl="0">
              <a:lnSpc>
                <a:spcPct val="100000"/>
              </a:lnSpc>
              <a:spcBef>
                <a:spcPts val="0"/>
              </a:spcBef>
              <a:spcAft>
                <a:spcPts val="0"/>
              </a:spcAft>
              <a:buClr>
                <a:schemeClr val="dk1"/>
              </a:buClr>
              <a:buSzPts val="1100"/>
              <a:buFont typeface="Arial"/>
              <a:buNone/>
            </a:pPr>
            <a:r>
              <a:rPr lang="en-US" dirty="0" smtClean="0"/>
              <a:t>------</a:t>
            </a:r>
            <a:r>
              <a:rPr lang="en-US" dirty="0"/>
              <a:t>Image Information Below------</a:t>
            </a:r>
            <a:endParaRPr dirty="0"/>
          </a:p>
          <a:p>
            <a:pPr marL="0" lvl="0" indent="0" algn="l" rtl="0">
              <a:lnSpc>
                <a:spcPct val="100000"/>
              </a:lnSpc>
              <a:spcBef>
                <a:spcPts val="0"/>
              </a:spcBef>
              <a:spcAft>
                <a:spcPts val="0"/>
              </a:spcAft>
              <a:buClr>
                <a:schemeClr val="dk1"/>
              </a:buClr>
              <a:buSzPts val="1100"/>
              <a:buFont typeface="Arial"/>
              <a:buNone/>
            </a:pPr>
            <a:r>
              <a:rPr lang="en-US" dirty="0"/>
              <a:t>Image Sources (left to right): </a:t>
            </a:r>
            <a:r>
              <a:rPr lang="en-US" sz="1100" u="sng" dirty="0">
                <a:solidFill>
                  <a:schemeClr val="hlink"/>
                </a:solidFill>
                <a:latin typeface="Arial"/>
                <a:ea typeface="Arial"/>
                <a:cs typeface="Arial"/>
                <a:sym typeface="Arial"/>
                <a:hlinkClick r:id="rId3"/>
              </a:rPr>
              <a:t>https://flickr.com/photos/caguard/9685867073/in/album-72157635264185234/</a:t>
            </a:r>
            <a:r>
              <a:rPr lang="en-US" dirty="0"/>
              <a:t>; CC by 2.0,  </a:t>
            </a:r>
            <a:r>
              <a:rPr lang="en-US" sz="1100" u="sng" dirty="0">
                <a:solidFill>
                  <a:schemeClr val="hlink"/>
                </a:solidFill>
                <a:latin typeface="Arial"/>
                <a:ea typeface="Arial"/>
                <a:cs typeface="Arial"/>
                <a:sym typeface="Arial"/>
                <a:hlinkClick r:id="rId4"/>
              </a:rPr>
              <a:t>https://www.flickr.com/photos/usfwsnortheast/6049557320/in/set-72157626003661941</a:t>
            </a:r>
            <a:r>
              <a:rPr lang="en-US" sz="1100" u="sng" dirty="0">
                <a:solidFill>
                  <a:schemeClr val="hlink"/>
                </a:solidFill>
                <a:latin typeface="Arial"/>
                <a:ea typeface="Arial"/>
                <a:cs typeface="Arial"/>
                <a:sym typeface="Arial"/>
              </a:rPr>
              <a:t> (Public Domain)</a:t>
            </a:r>
            <a:endParaRPr dirty="0"/>
          </a:p>
        </p:txBody>
      </p:sp>
      <p:sp>
        <p:nvSpPr>
          <p:cNvPr id="307" name="Google Shape;307;g650b531706_1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650b531706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smtClean="0"/>
              <a:t>Amber</a:t>
            </a:r>
          </a:p>
          <a:p>
            <a:pPr marL="0" lvl="0" indent="0" algn="l" rtl="0">
              <a:lnSpc>
                <a:spcPct val="100000"/>
              </a:lnSpc>
              <a:spcBef>
                <a:spcPts val="0"/>
              </a:spcBef>
              <a:spcAft>
                <a:spcPts val="0"/>
              </a:spcAft>
              <a:buClr>
                <a:schemeClr val="dk1"/>
              </a:buClr>
              <a:buSzPts val="1100"/>
              <a:buFont typeface="Arial"/>
              <a:buNone/>
            </a:pPr>
            <a:r>
              <a:rPr lang="en-US" dirty="0" smtClean="0"/>
              <a:t>This</a:t>
            </a:r>
            <a:r>
              <a:rPr lang="en-US" baseline="0" dirty="0" smtClean="0"/>
              <a:t> project found that the development of a predictive LFM model using NASA EOs is feasible, but would be greatly benefitted by more </a:t>
            </a:r>
            <a:r>
              <a:rPr lang="en-US" i="1" baseline="0" dirty="0" smtClean="0"/>
              <a:t>in situ </a:t>
            </a:r>
            <a:r>
              <a:rPr lang="en-US" i="0" baseline="0" dirty="0" smtClean="0"/>
              <a:t>measurements. This would allow for a larger number of training, as well as testing, points and hopefully increase model accuracy. The spatial resolution of model outputs was 250m, which is around 10 times higher than the spatial resolution of </a:t>
            </a:r>
            <a:r>
              <a:rPr lang="en-US" i="1" baseline="0" dirty="0" smtClean="0"/>
              <a:t>in situ</a:t>
            </a:r>
            <a:r>
              <a:rPr lang="en-US" i="0" baseline="0" dirty="0" smtClean="0"/>
              <a:t> measurements. Finally, the classified trends are in agreement with the expected LFM seasonal trends. </a:t>
            </a:r>
            <a:endParaRPr lang="en-US" dirty="0" smtClean="0"/>
          </a:p>
          <a:p>
            <a:pPr marL="0" lvl="0" indent="0" algn="l" rtl="0">
              <a:lnSpc>
                <a:spcPct val="100000"/>
              </a:lnSpc>
              <a:spcBef>
                <a:spcPts val="0"/>
              </a:spcBef>
              <a:spcAft>
                <a:spcPts val="0"/>
              </a:spcAft>
              <a:buClr>
                <a:schemeClr val="dk1"/>
              </a:buClr>
              <a:buSzPts val="1100"/>
              <a:buFont typeface="Arial"/>
              <a:buNone/>
            </a:pPr>
            <a:r>
              <a:rPr lang="en-US" dirty="0" smtClean="0"/>
              <a:t>------</a:t>
            </a:r>
            <a:r>
              <a:rPr lang="en-US" dirty="0"/>
              <a:t>Image Information Below------</a:t>
            </a:r>
            <a:endParaRPr dirty="0"/>
          </a:p>
          <a:p>
            <a:pPr marL="0" lvl="0" indent="0" algn="l" rtl="0">
              <a:lnSpc>
                <a:spcPct val="100000"/>
              </a:lnSpc>
              <a:spcBef>
                <a:spcPts val="0"/>
              </a:spcBef>
              <a:spcAft>
                <a:spcPts val="0"/>
              </a:spcAft>
              <a:buClr>
                <a:schemeClr val="dk1"/>
              </a:buClr>
              <a:buSzPts val="1100"/>
              <a:buFont typeface="Arial"/>
              <a:buNone/>
            </a:pPr>
            <a:r>
              <a:rPr lang="en-US" dirty="0"/>
              <a:t>Image Source: </a:t>
            </a:r>
            <a:r>
              <a:rPr lang="en-US" sz="1100" u="sng" dirty="0">
                <a:solidFill>
                  <a:schemeClr val="hlink"/>
                </a:solidFill>
                <a:latin typeface="Arial"/>
                <a:ea typeface="Arial"/>
                <a:cs typeface="Arial"/>
                <a:sym typeface="Arial"/>
                <a:hlinkClick r:id="rId3"/>
              </a:rPr>
              <a:t>https://images.nasa.gov/details-GSFC_20171208_Archive_e001423</a:t>
            </a:r>
            <a:r>
              <a:rPr lang="en-US" sz="1100" u="sng" dirty="0">
                <a:solidFill>
                  <a:schemeClr val="hlink"/>
                </a:solidFill>
                <a:latin typeface="Arial"/>
                <a:ea typeface="Arial"/>
                <a:cs typeface="Arial"/>
                <a:sym typeface="Arial"/>
              </a:rPr>
              <a:t> (Public Domain)</a:t>
            </a:r>
            <a:endParaRPr dirty="0"/>
          </a:p>
        </p:txBody>
      </p:sp>
      <p:sp>
        <p:nvSpPr>
          <p:cNvPr id="323" name="Google Shape;323;g650b531706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50b531706_1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Helena</a:t>
            </a:r>
          </a:p>
          <a:p>
            <a:pPr marL="0" lvl="0" indent="0" algn="l" rtl="0">
              <a:lnSpc>
                <a:spcPct val="100000"/>
              </a:lnSpc>
              <a:spcBef>
                <a:spcPts val="0"/>
              </a:spcBef>
              <a:spcAft>
                <a:spcPts val="0"/>
              </a:spcAft>
              <a:buSzPts val="1400"/>
              <a:buNone/>
            </a:pPr>
            <a:r>
              <a:rPr lang="en-US" dirty="0" smtClean="0"/>
              <a:t>A </a:t>
            </a:r>
            <a:r>
              <a:rPr lang="en-US" dirty="0"/>
              <a:t>forecasting model for the next NASA DEVELOP term could incorporate El Niño Southern Oscillation (ENSO), Pacific Decadal Oscillation (PDO), and lightning strike </a:t>
            </a:r>
            <a:r>
              <a:rPr lang="en-US" dirty="0" smtClean="0"/>
              <a:t>variables from the Geostationary Lightning Mapper (GLM), </a:t>
            </a:r>
            <a:r>
              <a:rPr lang="en-US" dirty="0"/>
              <a:t>in order to draw correlations between fire patterns and frequencies on longer temporal scales. The forecasting model will be used by project partners for the 2020 fire season. </a:t>
            </a:r>
            <a:br>
              <a:rPr lang="en-US" dirty="0"/>
            </a:br>
            <a:r>
              <a:rPr lang="en-US" dirty="0"/>
              <a:t>-------Image Information Below------</a:t>
            </a:r>
            <a:endParaRPr dirty="0"/>
          </a:p>
          <a:p>
            <a:pPr marL="0" lvl="0" indent="0" algn="l" rtl="0">
              <a:lnSpc>
                <a:spcPct val="100000"/>
              </a:lnSpc>
              <a:spcBef>
                <a:spcPts val="0"/>
              </a:spcBef>
              <a:spcAft>
                <a:spcPts val="0"/>
              </a:spcAft>
              <a:buSzPts val="1400"/>
              <a:buNone/>
            </a:pPr>
            <a:r>
              <a:rPr lang="en-US" dirty="0"/>
              <a:t>Image Source: </a:t>
            </a:r>
            <a:r>
              <a:rPr lang="en-US" sz="1100" u="sng" dirty="0">
                <a:solidFill>
                  <a:schemeClr val="hlink"/>
                </a:solidFill>
                <a:latin typeface="Arial"/>
                <a:ea typeface="Arial"/>
                <a:cs typeface="Arial"/>
                <a:sym typeface="Arial"/>
                <a:hlinkClick r:id="rId3"/>
              </a:rPr>
              <a:t>https://</a:t>
            </a:r>
            <a:r>
              <a:rPr lang="en-US" sz="1100" u="sng" dirty="0" smtClean="0">
                <a:solidFill>
                  <a:schemeClr val="hlink"/>
                </a:solidFill>
                <a:latin typeface="Arial"/>
                <a:ea typeface="Arial"/>
                <a:cs typeface="Arial"/>
                <a:sym typeface="Arial"/>
                <a:hlinkClick r:id="rId3"/>
              </a:rPr>
              <a:t>images.nasa.gov/details-iss036e022863</a:t>
            </a:r>
            <a:r>
              <a:rPr lang="en-US" sz="1100" u="sng" dirty="0" smtClean="0">
                <a:solidFill>
                  <a:schemeClr val="hlink"/>
                </a:solidFill>
                <a:latin typeface="Arial"/>
                <a:ea typeface="Arial"/>
                <a:cs typeface="Arial"/>
                <a:sym typeface="Arial"/>
              </a:rPr>
              <a:t> )Public Domain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15" name="Google Shape;315;g650b531706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650b531706_1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Gavin</a:t>
            </a:r>
          </a:p>
          <a:p>
            <a:pPr marL="0" lvl="0" indent="0" algn="l" rtl="0">
              <a:lnSpc>
                <a:spcPct val="100000"/>
              </a:lnSpc>
              <a:spcBef>
                <a:spcPts val="0"/>
              </a:spcBef>
              <a:spcAft>
                <a:spcPts val="0"/>
              </a:spcAft>
              <a:buSzPts val="1400"/>
              <a:buFont typeface="Arial" panose="020B0604020202020204" pitchFamily="34" charset="0"/>
              <a:buNone/>
            </a:pPr>
            <a:r>
              <a:rPr lang="en-US" dirty="0" smtClean="0"/>
              <a:t>Scott</a:t>
            </a:r>
            <a:r>
              <a:rPr lang="en-US" baseline="0" dirty="0" smtClean="0"/>
              <a:t> Bergen – Idaho Dept. Fish and Game</a:t>
            </a:r>
          </a:p>
          <a:p>
            <a:pPr marL="0" lvl="0" indent="0" algn="l" rtl="0">
              <a:lnSpc>
                <a:spcPct val="100000"/>
              </a:lnSpc>
              <a:spcBef>
                <a:spcPts val="0"/>
              </a:spcBef>
              <a:spcAft>
                <a:spcPts val="0"/>
              </a:spcAft>
              <a:buSzPts val="1400"/>
              <a:buFont typeface="Arial" panose="020B0604020202020204" pitchFamily="34" charset="0"/>
              <a:buNone/>
            </a:pPr>
            <a:r>
              <a:rPr lang="en-US" baseline="0" dirty="0" smtClean="0"/>
              <a:t>Ben Dyer and Shelli </a:t>
            </a:r>
            <a:r>
              <a:rPr lang="en-US" baseline="0" dirty="0" err="1" smtClean="0"/>
              <a:t>Mavor</a:t>
            </a:r>
            <a:r>
              <a:rPr lang="en-US" baseline="0" dirty="0" smtClean="0"/>
              <a:t> – BLM</a:t>
            </a:r>
          </a:p>
          <a:p>
            <a:pPr marL="0" lvl="0" indent="0" algn="l" rtl="0">
              <a:lnSpc>
                <a:spcPct val="100000"/>
              </a:lnSpc>
              <a:spcBef>
                <a:spcPts val="0"/>
              </a:spcBef>
              <a:spcAft>
                <a:spcPts val="0"/>
              </a:spcAft>
              <a:buSzPts val="1400"/>
              <a:buFont typeface="Arial" panose="020B0604020202020204" pitchFamily="34" charset="0"/>
              <a:buNone/>
            </a:pPr>
            <a:r>
              <a:rPr lang="en-US" baseline="0" dirty="0" smtClean="0"/>
              <a:t>Kurt Buffalo and Mike Hutson – NWS</a:t>
            </a:r>
          </a:p>
          <a:p>
            <a:pPr marL="0" lvl="0" indent="0" algn="l" rtl="0">
              <a:lnSpc>
                <a:spcPct val="100000"/>
              </a:lnSpc>
              <a:spcBef>
                <a:spcPts val="0"/>
              </a:spcBef>
              <a:spcAft>
                <a:spcPts val="0"/>
              </a:spcAft>
              <a:buSzPts val="1400"/>
              <a:buFont typeface="Arial" panose="020B0604020202020204" pitchFamily="34" charset="0"/>
              <a:buNone/>
            </a:pPr>
            <a:r>
              <a:rPr lang="en-US" baseline="0" dirty="0" smtClean="0"/>
              <a:t>Nanette </a:t>
            </a:r>
            <a:r>
              <a:rPr lang="en-US" baseline="0" dirty="0" err="1" smtClean="0"/>
              <a:t>Hosenfeld</a:t>
            </a:r>
            <a:r>
              <a:rPr lang="en-US" baseline="0" dirty="0" smtClean="0"/>
              <a:t> and Shelby Law – GBCC</a:t>
            </a:r>
          </a:p>
          <a:p>
            <a:pPr marL="0" lvl="0" indent="0" algn="l" rtl="0">
              <a:lnSpc>
                <a:spcPct val="100000"/>
              </a:lnSpc>
              <a:spcBef>
                <a:spcPts val="0"/>
              </a:spcBef>
              <a:spcAft>
                <a:spcPts val="0"/>
              </a:spcAft>
              <a:buSzPts val="1400"/>
              <a:buFont typeface="Arial" panose="020B0604020202020204" pitchFamily="34" charset="0"/>
              <a:buNone/>
            </a:pPr>
            <a:r>
              <a:rPr lang="en-US" baseline="0" dirty="0" smtClean="0"/>
              <a:t>Keith Weber – GIS </a:t>
            </a:r>
            <a:r>
              <a:rPr lang="en-US" baseline="0" dirty="0" err="1" smtClean="0"/>
              <a:t>TReC</a:t>
            </a:r>
            <a:endParaRPr lang="en-US" baseline="0" dirty="0" smtClean="0"/>
          </a:p>
          <a:p>
            <a:pPr marL="0" lvl="0" indent="0" algn="l" rtl="0">
              <a:lnSpc>
                <a:spcPct val="100000"/>
              </a:lnSpc>
              <a:spcBef>
                <a:spcPts val="0"/>
              </a:spcBef>
              <a:spcAft>
                <a:spcPts val="0"/>
              </a:spcAft>
              <a:buSzPts val="1400"/>
              <a:buFont typeface="Arial" panose="020B0604020202020204" pitchFamily="34" charset="0"/>
              <a:buNone/>
            </a:pPr>
            <a:r>
              <a:rPr lang="en-US" baseline="0" smtClean="0"/>
              <a:t>Mason Bull – NASA DEVELOP</a:t>
            </a: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lvl="0" indent="0" algn="l" rtl="0">
              <a:lnSpc>
                <a:spcPct val="100000"/>
              </a:lnSpc>
              <a:spcBef>
                <a:spcPts val="0"/>
              </a:spcBef>
              <a:spcAft>
                <a:spcPts val="0"/>
              </a:spcAft>
              <a:buSzPts val="1400"/>
              <a:buNone/>
            </a:pPr>
            <a:r>
              <a:rPr lang="en-US" dirty="0"/>
              <a:t>Image locations: </a:t>
            </a:r>
            <a:r>
              <a:rPr lang="en-US" sz="1100" u="sng" dirty="0">
                <a:solidFill>
                  <a:schemeClr val="hlink"/>
                </a:solidFill>
                <a:latin typeface="Arial"/>
                <a:ea typeface="Arial"/>
                <a:cs typeface="Arial"/>
                <a:sym typeface="Arial"/>
                <a:hlinkClick r:id="rId3"/>
              </a:rPr>
              <a:t>https://en.wikipedia.org/wiki/File:Logo_of_the_United_States_Bureau_of_Land_Management.svg</a:t>
            </a:r>
            <a:r>
              <a:rPr lang="en-US" dirty="0"/>
              <a:t>  , </a:t>
            </a:r>
            <a:r>
              <a:rPr lang="en-US" sz="1100" u="sng" dirty="0">
                <a:solidFill>
                  <a:schemeClr val="hlink"/>
                </a:solidFill>
                <a:latin typeface="Arial"/>
                <a:ea typeface="Arial"/>
                <a:cs typeface="Arial"/>
                <a:sym typeface="Arial"/>
                <a:hlinkClick r:id="rId4"/>
              </a:rPr>
              <a:t>https://www.swpc.noaa.gov/news/swpc-dissemination-service-modernization-0</a:t>
            </a:r>
            <a:endParaRPr dirty="0"/>
          </a:p>
          <a:p>
            <a:pPr marL="0" lvl="0" indent="0" algn="l" rtl="0">
              <a:lnSpc>
                <a:spcPct val="100000"/>
              </a:lnSpc>
              <a:spcBef>
                <a:spcPts val="0"/>
              </a:spcBef>
              <a:spcAft>
                <a:spcPts val="0"/>
              </a:spcAft>
              <a:buSzPts val="1400"/>
              <a:buNone/>
            </a:pPr>
            <a:endParaRPr dirty="0"/>
          </a:p>
        </p:txBody>
      </p:sp>
      <p:sp>
        <p:nvSpPr>
          <p:cNvPr id="330" name="Google Shape;330;g650b531706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057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650b531706_1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Amber</a:t>
            </a:r>
          </a:p>
          <a:p>
            <a:pPr marL="0" lvl="0" indent="0" algn="l" rtl="0">
              <a:lnSpc>
                <a:spcPct val="100000"/>
              </a:lnSpc>
              <a:spcBef>
                <a:spcPts val="0"/>
              </a:spcBef>
              <a:spcAft>
                <a:spcPts val="0"/>
              </a:spcAft>
              <a:buSzPts val="1400"/>
              <a:buNone/>
            </a:pPr>
            <a:r>
              <a:rPr lang="en-US" dirty="0" smtClean="0"/>
              <a:t>Wildfires </a:t>
            </a:r>
            <a:r>
              <a:rPr lang="en-US" dirty="0"/>
              <a:t>can benefit ecosystems by aiding in plant succession regulation. However, as </a:t>
            </a:r>
            <a:r>
              <a:rPr lang="en-US" dirty="0" smtClean="0"/>
              <a:t>their </a:t>
            </a:r>
            <a:r>
              <a:rPr lang="en-US" dirty="0"/>
              <a:t>frequency </a:t>
            </a:r>
            <a:r>
              <a:rPr lang="en-US" dirty="0" smtClean="0"/>
              <a:t>has </a:t>
            </a:r>
            <a:r>
              <a:rPr lang="en-US" dirty="0"/>
              <a:t>increased since the 1950s, wildfires are becoming a growing threat to human life, property, and urban development. Additionally, wildfires can harm a region’s ecology by impacting water quality and susceptibility to erosion. In order to aid project partners in their prediction of and response to wildfires, the NASA DEVELOP team examined live fuel moisture (LFM) content </a:t>
            </a:r>
            <a:r>
              <a:rPr lang="en-US" dirty="0" smtClean="0"/>
              <a:t>during </a:t>
            </a:r>
            <a:r>
              <a:rPr lang="en-US" dirty="0"/>
              <a:t>wildfire season. Using the </a:t>
            </a:r>
            <a:r>
              <a:rPr lang="en-US" i="1" dirty="0"/>
              <a:t>in situ</a:t>
            </a:r>
            <a:r>
              <a:rPr lang="en-US" dirty="0"/>
              <a:t> data provided by our partners, our team developed a LFM model that will enhance ability in predicting the severity of wildfires in the eastern Great Basin study area</a:t>
            </a:r>
            <a:r>
              <a:rPr lang="en-US" dirty="0" smtClean="0"/>
              <a:t>.</a:t>
            </a:r>
            <a:endParaRPr dirty="0"/>
          </a:p>
          <a:p>
            <a:pPr marL="0" lvl="0" indent="0" algn="l" rtl="0">
              <a:lnSpc>
                <a:spcPct val="100000"/>
              </a:lnSpc>
              <a:spcBef>
                <a:spcPts val="0"/>
              </a:spcBef>
              <a:spcAft>
                <a:spcPts val="0"/>
              </a:spcAft>
              <a:buSzPts val="1400"/>
              <a:buNone/>
            </a:pPr>
            <a:r>
              <a:rPr lang="en-US" dirty="0"/>
              <a:t>------Image Information Below------</a:t>
            </a:r>
            <a:endParaRPr dirty="0"/>
          </a:p>
          <a:p>
            <a:pPr marL="0" lvl="0" indent="0" algn="l" rtl="0">
              <a:lnSpc>
                <a:spcPct val="100000"/>
              </a:lnSpc>
              <a:spcBef>
                <a:spcPts val="0"/>
              </a:spcBef>
              <a:spcAft>
                <a:spcPts val="0"/>
              </a:spcAft>
              <a:buSzPts val="1400"/>
              <a:buNone/>
            </a:pPr>
            <a:r>
              <a:rPr lang="en-US" dirty="0"/>
              <a:t>Image Source:  </a:t>
            </a:r>
            <a:r>
              <a:rPr lang="en-US" sz="1100" u="sng" dirty="0">
                <a:solidFill>
                  <a:schemeClr val="hlink"/>
                </a:solidFill>
                <a:latin typeface="Arial"/>
                <a:ea typeface="Arial"/>
                <a:cs typeface="Arial"/>
                <a:sym typeface="Arial"/>
                <a:hlinkClick r:id="rId3"/>
              </a:rPr>
              <a:t>https://www.usgs.gov/media/images/sagebrush-fire-a-controlled-burn</a:t>
            </a:r>
            <a:r>
              <a:rPr lang="en-US" sz="1100" u="none" dirty="0">
                <a:solidFill>
                  <a:schemeClr val="hlink"/>
                </a:solidFill>
                <a:latin typeface="Arial"/>
                <a:ea typeface="Arial"/>
                <a:cs typeface="Arial"/>
                <a:sym typeface="Arial"/>
              </a:rPr>
              <a:t> (Public Domain)</a:t>
            </a:r>
            <a:endParaRPr dirty="0"/>
          </a:p>
          <a:p>
            <a:pPr marL="0" lvl="0" indent="0" algn="l" rtl="0">
              <a:lnSpc>
                <a:spcPct val="100000"/>
              </a:lnSpc>
              <a:spcBef>
                <a:spcPts val="0"/>
              </a:spcBef>
              <a:spcAft>
                <a:spcPts val="0"/>
              </a:spcAft>
              <a:buSzPts val="1400"/>
              <a:buNone/>
            </a:pPr>
            <a:endParaRPr dirty="0"/>
          </a:p>
        </p:txBody>
      </p:sp>
      <p:sp>
        <p:nvSpPr>
          <p:cNvPr id="142" name="Google Shape;142;g650b531706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51d0d312a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651d0d312a_4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Amber</a:t>
            </a:r>
          </a:p>
          <a:p>
            <a:pPr marL="0" lvl="0" indent="0" algn="l" rtl="0">
              <a:lnSpc>
                <a:spcPct val="100000"/>
              </a:lnSpc>
              <a:spcBef>
                <a:spcPts val="0"/>
              </a:spcBef>
              <a:spcAft>
                <a:spcPts val="0"/>
              </a:spcAft>
              <a:buSzPts val="1400"/>
              <a:buNone/>
            </a:pPr>
            <a:r>
              <a:rPr lang="en-US" dirty="0" smtClean="0"/>
              <a:t>This </a:t>
            </a:r>
            <a:r>
              <a:rPr lang="en-US" dirty="0"/>
              <a:t>histogram shows wildfire </a:t>
            </a:r>
            <a:r>
              <a:rPr lang="en-US" dirty="0" smtClean="0"/>
              <a:t>frequency,</a:t>
            </a:r>
            <a:r>
              <a:rPr lang="en-US" baseline="0" dirty="0" smtClean="0"/>
              <a:t> collected by the ISU GIS </a:t>
            </a:r>
            <a:r>
              <a:rPr lang="en-US" baseline="0" dirty="0" err="1" smtClean="0"/>
              <a:t>TReC</a:t>
            </a:r>
            <a:r>
              <a:rPr lang="en-US" baseline="0" dirty="0" smtClean="0"/>
              <a:t>,</a:t>
            </a:r>
            <a:r>
              <a:rPr lang="en-US" dirty="0" smtClean="0"/>
              <a:t> </a:t>
            </a:r>
            <a:r>
              <a:rPr lang="en-US" dirty="0"/>
              <a:t>in the eastern Great Basin from 1950 to 2018. Our project examined the factors contributing to wildfires during the years of </a:t>
            </a:r>
            <a:r>
              <a:rPr lang="en-US" dirty="0" smtClean="0"/>
              <a:t>2016 </a:t>
            </a:r>
            <a:r>
              <a:rPr lang="en-US" dirty="0"/>
              <a:t>and 2017. The number of wildfires has exponentially grown since 1950 with the highest frequency of wildfires being between 1996 and 2018. </a:t>
            </a:r>
            <a:endParaRPr dirty="0"/>
          </a:p>
          <a:p>
            <a:pPr marL="0" lvl="0" indent="0" algn="l" rtl="0">
              <a:lnSpc>
                <a:spcPct val="100000"/>
              </a:lnSpc>
              <a:spcBef>
                <a:spcPts val="0"/>
              </a:spcBef>
              <a:spcAft>
                <a:spcPts val="0"/>
              </a:spcAft>
              <a:buSzPts val="1400"/>
              <a:buNone/>
            </a:pPr>
            <a:r>
              <a:rPr lang="en-US" dirty="0"/>
              <a:t>------Source for Statistics------</a:t>
            </a:r>
            <a:endParaRPr dirty="0"/>
          </a:p>
          <a:p>
            <a:pPr marL="0" lvl="0" indent="0" algn="l" rtl="0">
              <a:lnSpc>
                <a:spcPct val="100000"/>
              </a:lnSpc>
              <a:spcBef>
                <a:spcPts val="0"/>
              </a:spcBef>
              <a:spcAft>
                <a:spcPts val="0"/>
              </a:spcAft>
              <a:buSzPts val="1400"/>
              <a:buNone/>
            </a:pPr>
            <a:r>
              <a:rPr lang="en-US" sz="1100" u="sng" dirty="0">
                <a:solidFill>
                  <a:schemeClr val="hlink"/>
                </a:solidFill>
                <a:latin typeface="Arial"/>
                <a:ea typeface="Arial"/>
                <a:cs typeface="Arial"/>
                <a:sym typeface="Arial"/>
                <a:hlinkClick r:id="rId3"/>
              </a:rPr>
              <a:t>http://giscenter.isu.edu/research/Techpg/HFD/index.htm</a:t>
            </a:r>
            <a:r>
              <a:rPr lang="en-US" dirty="0"/>
              <a:t> </a:t>
            </a:r>
            <a:endParaRPr dirty="0"/>
          </a:p>
          <a:p>
            <a:pPr marL="0" lvl="0" indent="0" algn="l" rtl="0">
              <a:lnSpc>
                <a:spcPct val="100000"/>
              </a:lnSpc>
              <a:spcBef>
                <a:spcPts val="0"/>
              </a:spcBef>
              <a:spcAft>
                <a:spcPts val="0"/>
              </a:spcAft>
              <a:buSzPts val="1400"/>
              <a:buNone/>
            </a:pPr>
            <a:r>
              <a:rPr lang="en-US" dirty="0"/>
              <a:t>Fire Frequency data acquired from the Historic Fires Database from the Idaho State University GIS Training and Research Center. </a:t>
            </a:r>
            <a:endParaRPr dirty="0"/>
          </a:p>
          <a:p>
            <a:pPr marL="0" lvl="0" indent="0" algn="l" rtl="0">
              <a:lnSpc>
                <a:spcPct val="100000"/>
              </a:lnSpc>
              <a:spcBef>
                <a:spcPts val="0"/>
              </a:spcBef>
              <a:spcAft>
                <a:spcPts val="0"/>
              </a:spcAft>
              <a:buSzPts val="1400"/>
              <a:buNone/>
            </a:pPr>
            <a:endParaRPr dirty="0"/>
          </a:p>
        </p:txBody>
      </p:sp>
      <p:sp>
        <p:nvSpPr>
          <p:cNvPr id="166" name="Google Shape;166;g651d0d312a_4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50b531706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Helena</a:t>
            </a:r>
          </a:p>
          <a:p>
            <a:pPr marL="0" lvl="0" indent="0" algn="l" rtl="0">
              <a:lnSpc>
                <a:spcPct val="100000"/>
              </a:lnSpc>
              <a:spcBef>
                <a:spcPts val="0"/>
              </a:spcBef>
              <a:spcAft>
                <a:spcPts val="0"/>
              </a:spcAft>
              <a:buSzPts val="1400"/>
              <a:buNone/>
            </a:pPr>
            <a:r>
              <a:rPr lang="en-US" dirty="0" smtClean="0"/>
              <a:t>The </a:t>
            </a:r>
            <a:r>
              <a:rPr lang="en-US" dirty="0"/>
              <a:t>implementation of a predictive model for live fuel moisture estimates in the eastern Great </a:t>
            </a:r>
            <a:r>
              <a:rPr lang="en-US" dirty="0" smtClean="0"/>
              <a:t>Basin Region </a:t>
            </a:r>
            <a:r>
              <a:rPr lang="en-US" dirty="0"/>
              <a:t>will improve response timing, resource allocation, and prevent economic and ecological loss. </a:t>
            </a:r>
            <a:endParaRPr dirty="0"/>
          </a:p>
          <a:p>
            <a:pPr marL="0" lvl="0" indent="0" algn="l" rtl="0">
              <a:lnSpc>
                <a:spcPct val="100000"/>
              </a:lnSpc>
              <a:spcBef>
                <a:spcPts val="0"/>
              </a:spcBef>
              <a:spcAft>
                <a:spcPts val="0"/>
              </a:spcAft>
              <a:buSzPts val="1400"/>
              <a:buNone/>
            </a:pPr>
            <a:r>
              <a:rPr lang="en-US" dirty="0"/>
              <a:t>------Image Information Below------</a:t>
            </a:r>
            <a:endParaRPr dirty="0"/>
          </a:p>
          <a:p>
            <a:pPr marL="0" lvl="0" indent="0" algn="l" rtl="0">
              <a:lnSpc>
                <a:spcPct val="100000"/>
              </a:lnSpc>
              <a:spcBef>
                <a:spcPts val="0"/>
              </a:spcBef>
              <a:spcAft>
                <a:spcPts val="0"/>
              </a:spcAft>
              <a:buSzPts val="1400"/>
              <a:buNone/>
            </a:pPr>
            <a:r>
              <a:rPr lang="en-US" dirty="0"/>
              <a:t>Image Source: </a:t>
            </a:r>
            <a:r>
              <a:rPr lang="en-US" sz="1100" u="sng" dirty="0">
                <a:solidFill>
                  <a:schemeClr val="hlink"/>
                </a:solidFill>
                <a:latin typeface="Arial"/>
                <a:ea typeface="Arial"/>
                <a:cs typeface="Arial"/>
                <a:sym typeface="Arial"/>
                <a:hlinkClick r:id="rId3"/>
              </a:rPr>
              <a:t>https://flickr.com/photos/165415395@N07/43443733124/in/album-72157698026084534</a:t>
            </a:r>
            <a:r>
              <a:rPr lang="en-US" sz="1100" u="sng" dirty="0" smtClean="0">
                <a:solidFill>
                  <a:schemeClr val="hlink"/>
                </a:solidFill>
                <a:latin typeface="Arial"/>
                <a:ea typeface="Arial"/>
                <a:cs typeface="Arial"/>
                <a:sym typeface="Arial"/>
                <a:hlinkClick r:id="rId3"/>
              </a:rPr>
              <a:t>/</a:t>
            </a:r>
            <a:endParaRPr lang="en-US" sz="1100" u="sng" dirty="0" smtClean="0">
              <a:solidFill>
                <a:schemeClr val="hlink"/>
              </a:solidFill>
              <a:latin typeface="Arial"/>
              <a:ea typeface="Arial"/>
              <a:cs typeface="Arial"/>
              <a:sym typeface="Arial"/>
            </a:endParaRPr>
          </a:p>
          <a:p>
            <a:pPr marL="0" lvl="0" indent="0" algn="l" rtl="0">
              <a:lnSpc>
                <a:spcPct val="100000"/>
              </a:lnSpc>
              <a:spcBef>
                <a:spcPts val="0"/>
              </a:spcBef>
              <a:spcAft>
                <a:spcPts val="0"/>
              </a:spcAft>
              <a:buSzPts val="1400"/>
              <a:buNone/>
            </a:pPr>
            <a:r>
              <a:rPr lang="en-US" sz="1100" b="0" u="none" dirty="0" smtClean="0">
                <a:solidFill>
                  <a:schemeClr val="hlink"/>
                </a:solidFill>
                <a:effectLst/>
                <a:latin typeface="Arial"/>
                <a:cs typeface="Arial"/>
                <a:sym typeface="Arial"/>
              </a:rPr>
              <a:t>Image</a:t>
            </a:r>
            <a:r>
              <a:rPr lang="en-US" sz="1100" b="0" u="none" baseline="0" dirty="0" smtClean="0">
                <a:solidFill>
                  <a:schemeClr val="hlink"/>
                </a:solidFill>
                <a:effectLst/>
                <a:latin typeface="Arial"/>
                <a:cs typeface="Arial"/>
                <a:sym typeface="Arial"/>
              </a:rPr>
              <a:t> consent received on 11/6/2019 from the NIFC</a:t>
            </a:r>
            <a:endParaRPr b="0" u="none" dirty="0">
              <a:effectLst/>
            </a:endParaRPr>
          </a:p>
        </p:txBody>
      </p:sp>
      <p:sp>
        <p:nvSpPr>
          <p:cNvPr id="173" name="Google Shape;173;g650b531706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650b531706_1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Helena</a:t>
            </a:r>
          </a:p>
          <a:p>
            <a:pPr marL="0" lvl="0" indent="0" algn="l" rtl="0">
              <a:lnSpc>
                <a:spcPct val="100000"/>
              </a:lnSpc>
              <a:spcBef>
                <a:spcPts val="0"/>
              </a:spcBef>
              <a:spcAft>
                <a:spcPts val="0"/>
              </a:spcAft>
              <a:buSzPts val="1400"/>
              <a:buNone/>
            </a:pPr>
            <a:r>
              <a:rPr lang="en-US" dirty="0" smtClean="0"/>
              <a:t>Our </a:t>
            </a:r>
            <a:r>
              <a:rPr lang="en-US" dirty="0"/>
              <a:t>project partners included the Bureau of Land Management Upper Snake Field Office, the National Oceanic Atmospheric Administration National Weather Service Pocatello </a:t>
            </a:r>
            <a:r>
              <a:rPr lang="en-US" dirty="0" smtClean="0"/>
              <a:t>Office</a:t>
            </a:r>
            <a:r>
              <a:rPr lang="en-US" dirty="0"/>
              <a:t>, the Great Basin Coordination Center, and the Southeast Regional Office of the Idaho Department of Fish and Game.</a:t>
            </a:r>
            <a:endParaRPr dirty="0"/>
          </a:p>
        </p:txBody>
      </p:sp>
      <p:sp>
        <p:nvSpPr>
          <p:cNvPr id="181" name="Google Shape;181;g650b531706_1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50b531706_1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Lauren</a:t>
            </a:r>
          </a:p>
          <a:p>
            <a:pPr marL="0" lvl="0" indent="0" algn="l" rtl="0">
              <a:lnSpc>
                <a:spcPct val="100000"/>
              </a:lnSpc>
              <a:spcBef>
                <a:spcPts val="0"/>
              </a:spcBef>
              <a:spcAft>
                <a:spcPts val="0"/>
              </a:spcAft>
              <a:buSzPts val="1400"/>
              <a:buNone/>
            </a:pPr>
            <a:r>
              <a:rPr lang="en-US" dirty="0" smtClean="0"/>
              <a:t>There </a:t>
            </a:r>
            <a:r>
              <a:rPr lang="en-US" dirty="0"/>
              <a:t>were four main objectives of the project. First, we wanted to evaluate the feasibility of using existing spatial datasets from our partners in the determination of live fuel moisture. Secondly, we aimed to determine which data inputs best matched the </a:t>
            </a:r>
            <a:r>
              <a:rPr lang="en-US" i="1" dirty="0"/>
              <a:t>in situ</a:t>
            </a:r>
            <a:r>
              <a:rPr lang="en-US" dirty="0"/>
              <a:t> data from the BLM and GBCC. </a:t>
            </a:r>
            <a:r>
              <a:rPr lang="en-US" dirty="0" smtClean="0"/>
              <a:t>We found these data to</a:t>
            </a:r>
            <a:r>
              <a:rPr lang="en-US" baseline="0" dirty="0" smtClean="0"/>
              <a:t> be: elevation, Aqua MODIS ET, VIIRS LST &amp; NDVI, Terra MODIS ET, and aspect. </a:t>
            </a:r>
            <a:r>
              <a:rPr lang="en-US" dirty="0" smtClean="0"/>
              <a:t>Thirdly</a:t>
            </a:r>
            <a:r>
              <a:rPr lang="en-US" dirty="0"/>
              <a:t>, we targeted creating a live fuel moisture model to forecast wildfire risk and </a:t>
            </a:r>
            <a:r>
              <a:rPr lang="en-US" dirty="0" smtClean="0"/>
              <a:t>severity based on the LFM percentage</a:t>
            </a:r>
            <a:r>
              <a:rPr lang="en-US" baseline="0" dirty="0" smtClean="0"/>
              <a:t> of sagebrush</a:t>
            </a:r>
            <a:r>
              <a:rPr lang="en-US" dirty="0" smtClean="0"/>
              <a:t>. </a:t>
            </a:r>
            <a:r>
              <a:rPr lang="en-US" dirty="0"/>
              <a:t>Finally, we wished to design a tutorial of our model for our partners to reproduce the processes that we used. The overarching goal of this project was to improve the spatiotemporal resolution of LFM measurements throughout the EGB so that project partners have an improved knowledge of potential wildfire risk.</a:t>
            </a:r>
            <a:endParaRPr dirty="0"/>
          </a:p>
          <a:p>
            <a:pPr marL="0" lvl="0" indent="0" algn="l" rtl="0">
              <a:lnSpc>
                <a:spcPct val="100000"/>
              </a:lnSpc>
              <a:spcBef>
                <a:spcPts val="0"/>
              </a:spcBef>
              <a:spcAft>
                <a:spcPts val="0"/>
              </a:spcAft>
              <a:buSzPts val="1400"/>
              <a:buNone/>
            </a:pPr>
            <a:r>
              <a:rPr lang="en-US" dirty="0"/>
              <a:t>------Image Information Below------</a:t>
            </a:r>
            <a:endParaRPr dirty="0"/>
          </a:p>
          <a:p>
            <a:pPr marL="0" lvl="0" indent="0" algn="l" rtl="0">
              <a:lnSpc>
                <a:spcPct val="100000"/>
              </a:lnSpc>
              <a:spcBef>
                <a:spcPts val="0"/>
              </a:spcBef>
              <a:spcAft>
                <a:spcPts val="0"/>
              </a:spcAft>
              <a:buSzPts val="1400"/>
              <a:buNone/>
            </a:pPr>
            <a:r>
              <a:rPr lang="en-US" dirty="0"/>
              <a:t>Image Source</a:t>
            </a:r>
            <a:r>
              <a:rPr lang="en-US" dirty="0" smtClean="0"/>
              <a:t>: Scott </a:t>
            </a:r>
            <a:r>
              <a:rPr lang="en-US" dirty="0" err="1" smtClean="0"/>
              <a:t>Shaff</a:t>
            </a:r>
            <a:r>
              <a:rPr lang="en-US" dirty="0" smtClean="0"/>
              <a:t>/USGS, </a:t>
            </a:r>
            <a:r>
              <a:rPr lang="en-US" sz="1100" u="sng" dirty="0">
                <a:solidFill>
                  <a:schemeClr val="hlink"/>
                </a:solidFill>
                <a:latin typeface="Arial"/>
                <a:ea typeface="Arial"/>
                <a:cs typeface="Arial"/>
                <a:sym typeface="Arial"/>
                <a:hlinkClick r:id="rId3"/>
              </a:rPr>
              <a:t>https://www.usgs.gov/media/images/burning-sagebrush</a:t>
            </a:r>
            <a:r>
              <a:rPr lang="en-US" dirty="0"/>
              <a:t> </a:t>
            </a:r>
            <a:r>
              <a:rPr lang="en-US" dirty="0" smtClean="0"/>
              <a:t>, Public Domain</a:t>
            </a:r>
            <a:endParaRPr dirty="0"/>
          </a:p>
          <a:p>
            <a:pPr marL="0" lvl="0" indent="0" algn="l" rtl="0">
              <a:lnSpc>
                <a:spcPct val="100000"/>
              </a:lnSpc>
              <a:spcBef>
                <a:spcPts val="0"/>
              </a:spcBef>
              <a:spcAft>
                <a:spcPts val="0"/>
              </a:spcAft>
              <a:buSzPts val="1400"/>
              <a:buNone/>
            </a:pPr>
            <a:endParaRPr dirty="0"/>
          </a:p>
        </p:txBody>
      </p:sp>
      <p:sp>
        <p:nvSpPr>
          <p:cNvPr id="192" name="Google Shape;192;g650b531706_1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50b531706_1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Lauren</a:t>
            </a:r>
          </a:p>
          <a:p>
            <a:pPr marL="0" lvl="0" indent="0" algn="l" rtl="0">
              <a:lnSpc>
                <a:spcPct val="100000"/>
              </a:lnSpc>
              <a:spcBef>
                <a:spcPts val="0"/>
              </a:spcBef>
              <a:spcAft>
                <a:spcPts val="0"/>
              </a:spcAft>
              <a:buSzPts val="1400"/>
              <a:buNone/>
            </a:pPr>
            <a:r>
              <a:rPr lang="en-US" dirty="0" smtClean="0"/>
              <a:t>We classified</a:t>
            </a:r>
            <a:r>
              <a:rPr lang="en-US" baseline="0" dirty="0" smtClean="0"/>
              <a:t> sagebrush into 6 LFM classes</a:t>
            </a:r>
            <a:r>
              <a:rPr lang="en-US" dirty="0" smtClean="0"/>
              <a:t>: (1)</a:t>
            </a:r>
            <a:r>
              <a:rPr lang="en-US" baseline="0" dirty="0" smtClean="0"/>
              <a:t> 0-74%, (2) 75-99%, (3) 100-124%, (4) 125-149%, (5) 150-199%, (6) 200% and above. </a:t>
            </a: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lvl="0" indent="0" algn="l" rtl="0">
              <a:lnSpc>
                <a:spcPct val="100000"/>
              </a:lnSpc>
              <a:spcBef>
                <a:spcPts val="0"/>
              </a:spcBef>
              <a:spcAft>
                <a:spcPts val="0"/>
              </a:spcAft>
              <a:buSzPts val="1400"/>
              <a:buNone/>
            </a:pPr>
            <a:r>
              <a:rPr lang="en-US" dirty="0"/>
              <a:t>Image </a:t>
            </a:r>
            <a:r>
              <a:rPr lang="en-US" dirty="0" smtClean="0"/>
              <a:t>Source: Master</a:t>
            </a:r>
            <a:r>
              <a:rPr lang="en-US" baseline="0" dirty="0" smtClean="0"/>
              <a:t> </a:t>
            </a:r>
            <a:r>
              <a:rPr lang="en-US" baseline="0" dirty="0" err="1" smtClean="0"/>
              <a:t>Sgt</a:t>
            </a:r>
            <a:r>
              <a:rPr lang="en-US" baseline="0" dirty="0" smtClean="0"/>
              <a:t> Paul Wade/US Army National Guard,</a:t>
            </a:r>
            <a:r>
              <a:rPr lang="en-US" dirty="0" smtClean="0"/>
              <a:t> </a:t>
            </a:r>
            <a:r>
              <a:rPr lang="en-US" u="sng" dirty="0">
                <a:solidFill>
                  <a:schemeClr val="hlink"/>
                </a:solidFill>
                <a:hlinkClick r:id="rId3"/>
              </a:rPr>
              <a:t>https://flickr.com/photos/caguard/9686077215/</a:t>
            </a:r>
            <a:r>
              <a:rPr lang="en-US" dirty="0"/>
              <a:t>, CC by 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0" name="Google Shape;200;g650b531706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50b531706_1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Lauren</a:t>
            </a:r>
          </a:p>
          <a:p>
            <a:pPr marL="0" lvl="0" indent="0" algn="l" rtl="0">
              <a:lnSpc>
                <a:spcPct val="100000"/>
              </a:lnSpc>
              <a:spcBef>
                <a:spcPts val="0"/>
              </a:spcBef>
              <a:spcAft>
                <a:spcPts val="0"/>
              </a:spcAft>
              <a:buSzPts val="1400"/>
              <a:buNone/>
            </a:pPr>
            <a:r>
              <a:rPr lang="en-US" dirty="0" smtClean="0"/>
              <a:t>We classified</a:t>
            </a:r>
            <a:r>
              <a:rPr lang="en-US" baseline="0" dirty="0" smtClean="0"/>
              <a:t> sagebrush into 6 LFM classes</a:t>
            </a:r>
            <a:r>
              <a:rPr lang="en-US" dirty="0" smtClean="0"/>
              <a:t>: (1)</a:t>
            </a:r>
            <a:r>
              <a:rPr lang="en-US" baseline="0" dirty="0" smtClean="0"/>
              <a:t> 0-74%, (2) 75-99%, (3) 100-124%, (4) 125-149%, (5) 150-199%, (6) 200% and above. </a:t>
            </a:r>
            <a:endParaRPr lang="en-US" dirty="0" smtClean="0"/>
          </a:p>
          <a:p>
            <a:pPr marL="0" lvl="0" indent="0" algn="l" rtl="0">
              <a:lnSpc>
                <a:spcPct val="100000"/>
              </a:lnSpc>
              <a:spcBef>
                <a:spcPts val="0"/>
              </a:spcBef>
              <a:spcAft>
                <a:spcPts val="0"/>
              </a:spcAft>
              <a:buSzPts val="1400"/>
              <a:buNone/>
            </a:pPr>
            <a:r>
              <a:rPr lang="en-US" dirty="0" smtClean="0"/>
              <a:t>------</a:t>
            </a:r>
            <a:r>
              <a:rPr lang="en-US" dirty="0"/>
              <a:t>Image Information Below------</a:t>
            </a:r>
            <a:endParaRPr dirty="0"/>
          </a:p>
          <a:p>
            <a:pPr marL="0" lvl="0" indent="0" algn="l" rtl="0">
              <a:lnSpc>
                <a:spcPct val="100000"/>
              </a:lnSpc>
              <a:spcBef>
                <a:spcPts val="0"/>
              </a:spcBef>
              <a:spcAft>
                <a:spcPts val="0"/>
              </a:spcAft>
              <a:buSzPts val="1400"/>
              <a:buNone/>
            </a:pPr>
            <a:r>
              <a:rPr lang="en-US" dirty="0"/>
              <a:t>Image Source</a:t>
            </a:r>
            <a:r>
              <a:rPr lang="en-US" dirty="0" smtClean="0"/>
              <a:t>: Master</a:t>
            </a:r>
            <a:r>
              <a:rPr lang="en-US" baseline="0" dirty="0" smtClean="0"/>
              <a:t> </a:t>
            </a:r>
            <a:r>
              <a:rPr lang="en-US" baseline="0" dirty="0" err="1" smtClean="0"/>
              <a:t>Sgt</a:t>
            </a:r>
            <a:r>
              <a:rPr lang="en-US" baseline="0" dirty="0" smtClean="0"/>
              <a:t> Paul Wade/US Army National Guard,</a:t>
            </a:r>
            <a:r>
              <a:rPr lang="en-US" dirty="0" smtClean="0"/>
              <a:t> </a:t>
            </a:r>
            <a:r>
              <a:rPr lang="en-US" u="sng" dirty="0">
                <a:solidFill>
                  <a:schemeClr val="hlink"/>
                </a:solidFill>
                <a:hlinkClick r:id="rId3"/>
              </a:rPr>
              <a:t>https://flickr.com/photos/caguard/9686077215/</a:t>
            </a:r>
            <a:r>
              <a:rPr lang="en-US" dirty="0"/>
              <a:t>, CC by 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0" name="Google Shape;200;g650b531706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0200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24"/>
          <p:cNvSpPr/>
          <p:nvPr/>
        </p:nvSpPr>
        <p:spPr>
          <a:xfrm flipH="1">
            <a:off x="-4" y="0"/>
            <a:ext cx="12192003" cy="1905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24"/>
          <p:cNvSpPr/>
          <p:nvPr/>
        </p:nvSpPr>
        <p:spPr>
          <a:xfrm flipH="1">
            <a:off x="-1" y="6593264"/>
            <a:ext cx="12192003"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5"/>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6" ty="1866887"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18"/>
        <p:cNvGrpSpPr/>
        <p:nvPr/>
      </p:nvGrpSpPr>
      <p:grpSpPr>
        <a:xfrm>
          <a:off x="0" y="0"/>
          <a:ext cx="0" cy="0"/>
          <a:chOff x="0" y="0"/>
          <a:chExt cx="0" cy="0"/>
        </a:xfrm>
      </p:grpSpPr>
      <p:sp>
        <p:nvSpPr>
          <p:cNvPr id="19" name="Google Shape;19;p17"/>
          <p:cNvSpPr/>
          <p:nvPr/>
        </p:nvSpPr>
        <p:spPr>
          <a:xfrm flipH="1">
            <a:off x="-4" y="428625"/>
            <a:ext cx="12192003" cy="628650"/>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17"/>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21" name="Google Shape;21;p1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7"/>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25"/>
        <p:cNvGrpSpPr/>
        <p:nvPr/>
      </p:nvGrpSpPr>
      <p:grpSpPr>
        <a:xfrm>
          <a:off x="0" y="0"/>
          <a:ext cx="0" cy="0"/>
          <a:chOff x="0" y="0"/>
          <a:chExt cx="0" cy="0"/>
        </a:xfrm>
      </p:grpSpPr>
      <p:sp>
        <p:nvSpPr>
          <p:cNvPr id="26" name="Google Shape;26;p22"/>
          <p:cNvSpPr/>
          <p:nvPr/>
        </p:nvSpPr>
        <p:spPr>
          <a:xfrm>
            <a:off x="0" y="428625"/>
            <a:ext cx="12192000" cy="600075"/>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 name="Google Shape;27;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 name="Google Shape;28;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33"/>
        <p:cNvGrpSpPr/>
        <p:nvPr/>
      </p:nvGrpSpPr>
      <p:grpSpPr>
        <a:xfrm>
          <a:off x="0" y="0"/>
          <a:ext cx="0" cy="0"/>
          <a:chOff x="0" y="0"/>
          <a:chExt cx="0" cy="0"/>
        </a:xfrm>
      </p:grpSpPr>
      <p:sp>
        <p:nvSpPr>
          <p:cNvPr id="34" name="Google Shape;34;p20"/>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5" name="Google Shape;35;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6" name="Google Shape;36;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400"/>
              <a:buFont typeface="Century Gothic"/>
              <a:buNone/>
            </a:pPr>
            <a:r>
              <a:rPr lang="en-US" sz="4400" b="1" i="0" u="none" strike="noStrike" cap="none">
                <a:solidFill>
                  <a:srgbClr val="2E8652"/>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37" name="Google Shape;37;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38" name="Google Shape;38;p20"/>
          <p:cNvPicPr preferRelativeResize="0"/>
          <p:nvPr/>
        </p:nvPicPr>
        <p:blipFill rotWithShape="1">
          <a:blip r:embed="rId3">
            <a:alphaModFix/>
          </a:blip>
          <a:srcRect/>
          <a:stretch/>
        </p:blipFill>
        <p:spPr>
          <a:xfrm>
            <a:off x="9582149" y="381000"/>
            <a:ext cx="2114549" cy="4265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39"/>
        <p:cNvGrpSpPr/>
        <p:nvPr/>
      </p:nvGrpSpPr>
      <p:grpSpPr>
        <a:xfrm>
          <a:off x="0" y="0"/>
          <a:ext cx="0" cy="0"/>
          <a:chOff x="0" y="0"/>
          <a:chExt cx="0" cy="0"/>
        </a:xfrm>
      </p:grpSpPr>
      <p:sp>
        <p:nvSpPr>
          <p:cNvPr id="40" name="Google Shape;40;p15"/>
          <p:cNvSpPr/>
          <p:nvPr/>
        </p:nvSpPr>
        <p:spPr>
          <a:xfrm flipH="1">
            <a:off x="-4" y="0"/>
            <a:ext cx="12192003" cy="190500"/>
          </a:xfrm>
          <a:prstGeom prst="rect">
            <a:avLst/>
          </a:prstGeom>
          <a:blipFill rotWithShape="0">
            <a:blip r:embed="rId2">
              <a:alphaModFix/>
            </a:blip>
            <a:tile tx="3"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1" name="Google Shape;41;p15"/>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5"/>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45"/>
        <p:cNvGrpSpPr/>
        <p:nvPr/>
      </p:nvGrpSpPr>
      <p:grpSpPr>
        <a:xfrm>
          <a:off x="0" y="0"/>
          <a:ext cx="0" cy="0"/>
          <a:chOff x="0" y="0"/>
          <a:chExt cx="0" cy="0"/>
        </a:xfrm>
      </p:grpSpPr>
      <p:sp>
        <p:nvSpPr>
          <p:cNvPr id="46" name="Google Shape;46;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25000" sy="2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Google Shape;47;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2E8652">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16"/>
          <p:cNvSpPr/>
          <p:nvPr/>
        </p:nvSpPr>
        <p:spPr>
          <a:xfrm rot="7200000">
            <a:off x="342880" y="292874"/>
            <a:ext cx="678058" cy="589869"/>
          </a:xfrm>
          <a:prstGeom prst="hexagon">
            <a:avLst>
              <a:gd name="adj" fmla="val 28832"/>
              <a:gd name="vf" fmla="val 115470"/>
            </a:avLst>
          </a:prstGeom>
          <a:solidFill>
            <a:srgbClr val="2E865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9" name="Google Shape;49;p16"/>
          <p:cNvSpPr/>
          <p:nvPr/>
        </p:nvSpPr>
        <p:spPr>
          <a:xfrm>
            <a:off x="0" y="6172200"/>
            <a:ext cx="12192000" cy="337387"/>
          </a:xfrm>
          <a:prstGeom prst="rect">
            <a:avLst/>
          </a:prstGeom>
          <a:solidFill>
            <a:srgbClr val="2E8652"/>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0" name="Google Shape;50;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55"/>
        <p:cNvGrpSpPr/>
        <p:nvPr/>
      </p:nvGrpSpPr>
      <p:grpSpPr>
        <a:xfrm>
          <a:off x="0" y="0"/>
          <a:ext cx="0" cy="0"/>
          <a:chOff x="0" y="0"/>
          <a:chExt cx="0" cy="0"/>
        </a:xfrm>
      </p:grpSpPr>
      <p:sp>
        <p:nvSpPr>
          <p:cNvPr id="56" name="Google Shape;56;p18"/>
          <p:cNvSpPr/>
          <p:nvPr/>
        </p:nvSpPr>
        <p:spPr>
          <a:xfrm rot="7200000">
            <a:off x="277328" y="-2758"/>
            <a:ext cx="564654" cy="491214"/>
          </a:xfrm>
          <a:prstGeom prst="hexagon">
            <a:avLst>
              <a:gd name="adj" fmla="val 28832"/>
              <a:gd name="vf" fmla="val 115470"/>
            </a:avLst>
          </a:prstGeom>
          <a:solidFill>
            <a:srgbClr val="2E8652">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7" name="Google Shape;57;p18"/>
          <p:cNvSpPr/>
          <p:nvPr/>
        </p:nvSpPr>
        <p:spPr>
          <a:xfrm>
            <a:off x="9465270" y="5257798"/>
            <a:ext cx="1839440" cy="1600202"/>
          </a:xfrm>
          <a:prstGeom prst="hexagon">
            <a:avLst>
              <a:gd name="adj" fmla="val 28832"/>
              <a:gd name="vf" fmla="val 115470"/>
            </a:avLst>
          </a:prstGeom>
          <a:solidFill>
            <a:srgbClr val="2E8652">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8" name="Google Shape;58;p18"/>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2E8652">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9" name="Google Shape;59;p18"/>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25000" sy="2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0" name="Google Shape;60;p1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1" name="Google Shape;61;p1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2E8652">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2" name="Google Shape;62;p18"/>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63" name="Google Shape;63;p18"/>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8"/>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8"/>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67"/>
        <p:cNvGrpSpPr/>
        <p:nvPr/>
      </p:nvGrpSpPr>
      <p:grpSpPr>
        <a:xfrm>
          <a:off x="0" y="0"/>
          <a:ext cx="0" cy="0"/>
          <a:chOff x="0" y="0"/>
          <a:chExt cx="0" cy="0"/>
        </a:xfrm>
      </p:grpSpPr>
      <p:sp>
        <p:nvSpPr>
          <p:cNvPr id="68" name="Google Shape;68;p19"/>
          <p:cNvSpPr/>
          <p:nvPr/>
        </p:nvSpPr>
        <p:spPr>
          <a:xfrm>
            <a:off x="0" y="6172200"/>
            <a:ext cx="12192000" cy="6858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9" name="Google Shape;69;p19"/>
          <p:cNvSpPr/>
          <p:nvPr/>
        </p:nvSpPr>
        <p:spPr>
          <a:xfrm>
            <a:off x="0" y="1186372"/>
            <a:ext cx="11696700" cy="114553"/>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70" name="Google Shape;70;p19"/>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19"/>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9"/>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9"/>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9"/>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76"/>
        <p:cNvGrpSpPr/>
        <p:nvPr/>
      </p:nvGrpSpPr>
      <p:grpSpPr>
        <a:xfrm>
          <a:off x="0" y="0"/>
          <a:ext cx="0" cy="0"/>
          <a:chOff x="0" y="0"/>
          <a:chExt cx="0" cy="0"/>
        </a:xfrm>
      </p:grpSpPr>
      <p:sp>
        <p:nvSpPr>
          <p:cNvPr id="77" name="Google Shape;77;p21"/>
          <p:cNvSpPr/>
          <p:nvPr/>
        </p:nvSpPr>
        <p:spPr>
          <a:xfrm>
            <a:off x="0" y="6591300"/>
            <a:ext cx="12192000" cy="266700"/>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8" name="Google Shape;78;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9" name="Google Shape;79;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8652"/>
              </a:buClr>
              <a:buSzPts val="4400"/>
              <a:buFont typeface="Century Gothic"/>
              <a:buNone/>
              <a:defRPr b="1">
                <a:solidFill>
                  <a:srgbClr val="2E865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alpha val="24705"/>
          </a:schemeClr>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4.gif"/></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108" name="Google Shape;108;p1"/>
          <p:cNvGrpSpPr/>
          <p:nvPr/>
        </p:nvGrpSpPr>
        <p:grpSpPr>
          <a:xfrm>
            <a:off x="7794625" y="4115966"/>
            <a:ext cx="1820749" cy="1628504"/>
            <a:chOff x="8025208" y="3531159"/>
            <a:chExt cx="1820749" cy="1628504"/>
          </a:xfrm>
        </p:grpSpPr>
        <p:sp>
          <p:nvSpPr>
            <p:cNvPr id="109" name="Google Shape;109;p1"/>
            <p:cNvSpPr txBox="1"/>
            <p:nvPr/>
          </p:nvSpPr>
          <p:spPr>
            <a:xfrm>
              <a:off x="8025208" y="3531159"/>
              <a:ext cx="1820749"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Lauren Lad</a:t>
              </a:r>
              <a:endParaRPr sz="1400" b="0" i="0" u="none" strike="noStrike" cap="none">
                <a:solidFill>
                  <a:srgbClr val="3F3F3F"/>
                </a:solidFill>
                <a:latin typeface="Arial"/>
                <a:ea typeface="Arial"/>
                <a:cs typeface="Arial"/>
                <a:sym typeface="Arial"/>
              </a:endParaRPr>
            </a:p>
          </p:txBody>
        </p:sp>
        <p:sp>
          <p:nvSpPr>
            <p:cNvPr id="110" name="Google Shape;110;p1"/>
            <p:cNvSpPr/>
            <p:nvPr/>
          </p:nvSpPr>
          <p:spPr>
            <a:xfrm>
              <a:off x="8032640" y="3966272"/>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Helena Bierly</a:t>
              </a:r>
              <a:endParaRPr sz="1400" b="0" i="0" u="none" strike="noStrike" cap="none">
                <a:solidFill>
                  <a:srgbClr val="3F3F3F"/>
                </a:solidFill>
                <a:latin typeface="Arial"/>
                <a:ea typeface="Arial"/>
                <a:cs typeface="Arial"/>
                <a:sym typeface="Arial"/>
              </a:endParaRPr>
            </a:p>
          </p:txBody>
        </p:sp>
        <p:sp>
          <p:nvSpPr>
            <p:cNvPr id="111" name="Google Shape;111;p1"/>
            <p:cNvSpPr/>
            <p:nvPr/>
          </p:nvSpPr>
          <p:spPr>
            <a:xfrm>
              <a:off x="8046764" y="4836498"/>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Gavin Pirrie</a:t>
              </a:r>
              <a:endParaRPr sz="1400" b="0" i="0" u="none" strike="noStrike" cap="none">
                <a:solidFill>
                  <a:srgbClr val="3F3F3F"/>
                </a:solidFill>
                <a:latin typeface="Arial"/>
                <a:ea typeface="Arial"/>
                <a:cs typeface="Arial"/>
                <a:sym typeface="Arial"/>
              </a:endParaRPr>
            </a:p>
          </p:txBody>
        </p:sp>
        <p:sp>
          <p:nvSpPr>
            <p:cNvPr id="112" name="Google Shape;112;p1"/>
            <p:cNvSpPr/>
            <p:nvPr/>
          </p:nvSpPr>
          <p:spPr>
            <a:xfrm>
              <a:off x="8036885" y="4401385"/>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Amber Hobbs</a:t>
              </a:r>
              <a:endParaRPr sz="1400" b="0" i="0" u="none" strike="noStrike" cap="none">
                <a:solidFill>
                  <a:srgbClr val="3F3F3F"/>
                </a:solidFill>
                <a:latin typeface="Arial"/>
                <a:ea typeface="Arial"/>
                <a:cs typeface="Arial"/>
                <a:sym typeface="Arial"/>
              </a:endParaRPr>
            </a:p>
          </p:txBody>
        </p:sp>
      </p:grpSp>
      <p:sp>
        <p:nvSpPr>
          <p:cNvPr id="113" name="Google Shape;113;p1"/>
          <p:cNvSpPr txBox="1"/>
          <p:nvPr/>
        </p:nvSpPr>
        <p:spPr>
          <a:xfrm>
            <a:off x="7794625" y="1417552"/>
            <a:ext cx="3895800" cy="1076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3200"/>
              <a:buFont typeface="Century Gothic"/>
              <a:buNone/>
            </a:pPr>
            <a:r>
              <a:rPr lang="en-US" sz="3200" b="1" i="0" u="none" strike="noStrike" cap="none" dirty="0">
                <a:solidFill>
                  <a:srgbClr val="2E8652"/>
                </a:solidFill>
                <a:latin typeface="Century Gothic"/>
                <a:ea typeface="Century Gothic"/>
                <a:cs typeface="Century Gothic"/>
                <a:sym typeface="Century Gothic"/>
              </a:rPr>
              <a:t>GREAT BASIN ECOLOGICAL FORECASTING</a:t>
            </a:r>
            <a:endParaRPr sz="3200" b="0" i="0" u="none" strike="noStrike" cap="none" dirty="0">
              <a:solidFill>
                <a:srgbClr val="000000"/>
              </a:solidFill>
              <a:latin typeface="Arial"/>
              <a:ea typeface="Arial"/>
              <a:cs typeface="Arial"/>
              <a:sym typeface="Arial"/>
            </a:endParaRPr>
          </a:p>
        </p:txBody>
      </p:sp>
      <p:sp>
        <p:nvSpPr>
          <p:cNvPr id="114" name="Google Shape;114;p1"/>
          <p:cNvSpPr txBox="1"/>
          <p:nvPr/>
        </p:nvSpPr>
        <p:spPr>
          <a:xfrm>
            <a:off x="7797775" y="2608865"/>
            <a:ext cx="3889500" cy="1418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endParaRPr sz="16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a:solidFill>
                  <a:srgbClr val="3F3F3F"/>
                </a:solidFill>
                <a:latin typeface="Century Gothic"/>
                <a:ea typeface="Century Gothic"/>
                <a:cs typeface="Century Gothic"/>
                <a:sym typeface="Century Gothic"/>
              </a:rPr>
              <a:t>Integrating NASA Earth Observations into Live Fuel Moisture Models to Improve Wildfire Timing and Severity Forecasting in the Eastern Great Basin</a:t>
            </a:r>
            <a:endParaRPr sz="1600" b="0" i="0" u="none" strike="noStrike" cap="none" dirty="0">
              <a:solidFill>
                <a:srgbClr val="3F3F3F"/>
              </a:solidFill>
              <a:latin typeface="Arial"/>
              <a:ea typeface="Arial"/>
              <a:cs typeface="Arial"/>
              <a:sym typeface="Arial"/>
            </a:endParaRPr>
          </a:p>
        </p:txBody>
      </p:sp>
      <p:pic>
        <p:nvPicPr>
          <p:cNvPr id="115" name="Google Shape;115;p1"/>
          <p:cNvPicPr preferRelativeResize="0"/>
          <p:nvPr/>
        </p:nvPicPr>
        <p:blipFill rotWithShape="1">
          <a:blip r:embed="rId3">
            <a:alphaModFix/>
          </a:blip>
          <a:srcRect l="15209" r="15216"/>
          <a:stretch/>
        </p:blipFill>
        <p:spPr>
          <a:xfrm>
            <a:off x="0" y="0"/>
            <a:ext cx="7391400" cy="6858000"/>
          </a:xfrm>
          <a:prstGeom prst="rect">
            <a:avLst/>
          </a:prstGeom>
          <a:noFill/>
          <a:ln>
            <a:noFill/>
          </a:ln>
          <a:effectLst>
            <a:outerShdw blurRad="50800" dist="38100" dir="2700000" algn="tl" rotWithShape="0">
              <a:srgbClr val="000000">
                <a:alpha val="40000"/>
              </a:srgbClr>
            </a:outerShdw>
          </a:effectLst>
        </p:spPr>
      </p:pic>
      <p:pic>
        <p:nvPicPr>
          <p:cNvPr id="116" name="Google Shape;116;p1"/>
          <p:cNvPicPr preferRelativeResize="0"/>
          <p:nvPr/>
        </p:nvPicPr>
        <p:blipFill rotWithShape="1">
          <a:blip r:embed="rId4">
            <a:alphaModFix/>
          </a:blip>
          <a:srcRect/>
          <a:stretch/>
        </p:blipFill>
        <p:spPr>
          <a:xfrm>
            <a:off x="0" y="6053428"/>
            <a:ext cx="12192000" cy="715571"/>
          </a:xfrm>
          <a:prstGeom prst="rect">
            <a:avLst/>
          </a:prstGeom>
          <a:noFill/>
          <a:ln>
            <a:noFill/>
          </a:ln>
        </p:spPr>
      </p:pic>
      <p:sp>
        <p:nvSpPr>
          <p:cNvPr id="117" name="Google Shape;117;p1"/>
          <p:cNvSpPr txBox="1"/>
          <p:nvPr/>
        </p:nvSpPr>
        <p:spPr>
          <a:xfrm>
            <a:off x="3155090" y="6215822"/>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Idaho - Pocatello | Fall 2019</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650b531706_1_51"/>
          <p:cNvPicPr preferRelativeResize="0"/>
          <p:nvPr/>
        </p:nvPicPr>
        <p:blipFill rotWithShape="1">
          <a:blip r:embed="rId3">
            <a:alphaModFix/>
          </a:blip>
          <a:srcRect l="37371" t="927" r="12505" b="2482"/>
          <a:stretch/>
        </p:blipFill>
        <p:spPr>
          <a:xfrm rot="-5400000">
            <a:off x="3473613" y="-2533162"/>
            <a:ext cx="5244774" cy="12216100"/>
          </a:xfrm>
          <a:prstGeom prst="rect">
            <a:avLst/>
          </a:prstGeom>
          <a:noFill/>
          <a:ln w="38100">
            <a:solidFill>
              <a:srgbClr val="2E8652"/>
            </a:solidFill>
          </a:ln>
          <a:effectLst>
            <a:outerShdw blurRad="50800" dist="38100" dir="5400000" algn="t" rotWithShape="0">
              <a:prstClr val="black">
                <a:alpha val="40000"/>
              </a:prstClr>
            </a:outerShdw>
          </a:effectLst>
        </p:spPr>
      </p:pic>
      <p:pic>
        <p:nvPicPr>
          <p:cNvPr id="211" name="Google Shape;211;g650b531706_1_51"/>
          <p:cNvPicPr preferRelativeResize="0"/>
          <p:nvPr/>
        </p:nvPicPr>
        <p:blipFill rotWithShape="1">
          <a:blip r:embed="rId4">
            <a:alphaModFix/>
          </a:blip>
          <a:srcRect/>
          <a:stretch/>
        </p:blipFill>
        <p:spPr>
          <a:xfrm>
            <a:off x="8" y="4287782"/>
            <a:ext cx="2774849" cy="1453724"/>
          </a:xfrm>
          <a:prstGeom prst="rect">
            <a:avLst/>
          </a:prstGeom>
          <a:noFill/>
          <a:ln>
            <a:noFill/>
          </a:ln>
        </p:spPr>
      </p:pic>
      <p:pic>
        <p:nvPicPr>
          <p:cNvPr id="212" name="Google Shape;212;g650b531706_1_51"/>
          <p:cNvPicPr preferRelativeResize="0"/>
          <p:nvPr/>
        </p:nvPicPr>
        <p:blipFill rotWithShape="1">
          <a:blip r:embed="rId5">
            <a:alphaModFix/>
          </a:blip>
          <a:srcRect/>
          <a:stretch/>
        </p:blipFill>
        <p:spPr>
          <a:xfrm>
            <a:off x="9642875" y="4015319"/>
            <a:ext cx="2452563" cy="1846225"/>
          </a:xfrm>
          <a:prstGeom prst="rect">
            <a:avLst/>
          </a:prstGeom>
          <a:noFill/>
          <a:ln>
            <a:noFill/>
          </a:ln>
        </p:spPr>
      </p:pic>
      <p:sp>
        <p:nvSpPr>
          <p:cNvPr id="213" name="Google Shape;213;g650b531706_1_51"/>
          <p:cNvSpPr txBox="1"/>
          <p:nvPr/>
        </p:nvSpPr>
        <p:spPr>
          <a:xfrm>
            <a:off x="245080" y="2963938"/>
            <a:ext cx="1905600" cy="122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FFFFFF"/>
                </a:solidFill>
                <a:latin typeface="Century Gothic"/>
                <a:ea typeface="Century Gothic"/>
                <a:cs typeface="Century Gothic"/>
                <a:sym typeface="Century Gothic"/>
              </a:rPr>
              <a:t>Aqua</a:t>
            </a:r>
            <a:endParaRPr sz="20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dirty="0">
                <a:solidFill>
                  <a:srgbClr val="FFFFFF"/>
                </a:solidFill>
                <a:latin typeface="Century Gothic"/>
                <a:ea typeface="Century Gothic"/>
                <a:cs typeface="Century Gothic"/>
                <a:sym typeface="Century Gothic"/>
              </a:rPr>
              <a:t>Moderate Resolution Imaging </a:t>
            </a:r>
            <a:r>
              <a:rPr lang="en-US" sz="1400" b="0" i="0" u="none" strike="noStrike" cap="none" dirty="0" err="1">
                <a:solidFill>
                  <a:srgbClr val="FFFFFF"/>
                </a:solidFill>
                <a:latin typeface="Century Gothic"/>
                <a:ea typeface="Century Gothic"/>
                <a:cs typeface="Century Gothic"/>
                <a:sym typeface="Century Gothic"/>
              </a:rPr>
              <a:t>Spectroradiometer</a:t>
            </a:r>
            <a:endParaRPr sz="1400" b="0" i="0" u="none" strike="noStrike" cap="none" dirty="0">
              <a:solidFill>
                <a:srgbClr val="FFFFFF"/>
              </a:solidFill>
              <a:latin typeface="Century Gothic"/>
              <a:ea typeface="Century Gothic"/>
              <a:cs typeface="Century Gothic"/>
              <a:sym typeface="Century Gothic"/>
            </a:endParaRPr>
          </a:p>
        </p:txBody>
      </p:sp>
      <p:sp>
        <p:nvSpPr>
          <p:cNvPr id="214" name="Google Shape;214;g650b531706_1_51"/>
          <p:cNvSpPr txBox="1"/>
          <p:nvPr/>
        </p:nvSpPr>
        <p:spPr>
          <a:xfrm>
            <a:off x="9782525" y="2854494"/>
            <a:ext cx="2614800" cy="77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Century Gothic"/>
                <a:ea typeface="Century Gothic"/>
                <a:cs typeface="Century Gothic"/>
                <a:sym typeface="Century Gothic"/>
              </a:rPr>
              <a:t>Terra</a:t>
            </a:r>
            <a:endParaRPr sz="20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Moderate Resolution Imaging </a:t>
            </a: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Spectroradiometer</a:t>
            </a:r>
            <a:endParaRPr sz="1400" b="0" i="0" u="none" strike="noStrike" cap="none">
              <a:solidFill>
                <a:srgbClr val="FFFFFF"/>
              </a:solidFill>
              <a:latin typeface="Century Gothic"/>
              <a:ea typeface="Century Gothic"/>
              <a:cs typeface="Century Gothic"/>
              <a:sym typeface="Century Gothic"/>
            </a:endParaRPr>
          </a:p>
        </p:txBody>
      </p:sp>
      <p:pic>
        <p:nvPicPr>
          <p:cNvPr id="215" name="Google Shape;215;g650b531706_1_51"/>
          <p:cNvPicPr preferRelativeResize="0"/>
          <p:nvPr/>
        </p:nvPicPr>
        <p:blipFill rotWithShape="1">
          <a:blip r:embed="rId6">
            <a:alphaModFix/>
          </a:blip>
          <a:srcRect/>
          <a:stretch/>
        </p:blipFill>
        <p:spPr>
          <a:xfrm>
            <a:off x="5593705" y="952487"/>
            <a:ext cx="2683674" cy="1656426"/>
          </a:xfrm>
          <a:prstGeom prst="rect">
            <a:avLst/>
          </a:prstGeom>
          <a:noFill/>
          <a:ln>
            <a:noFill/>
          </a:ln>
        </p:spPr>
      </p:pic>
      <p:sp>
        <p:nvSpPr>
          <p:cNvPr id="216" name="Google Shape;216;g650b531706_1_51"/>
          <p:cNvSpPr txBox="1"/>
          <p:nvPr/>
        </p:nvSpPr>
        <p:spPr>
          <a:xfrm>
            <a:off x="3092125" y="1155120"/>
            <a:ext cx="2614800" cy="14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FFFFFF"/>
                </a:solidFill>
                <a:latin typeface="Century Gothic"/>
                <a:ea typeface="Century Gothic"/>
                <a:cs typeface="Century Gothic"/>
                <a:sym typeface="Century Gothic"/>
              </a:rPr>
              <a:t>Suomi National Polar-orbiting Partnership</a:t>
            </a:r>
            <a:endParaRPr sz="20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Visible Infrared Imaging Radiometer Suite</a:t>
            </a:r>
            <a:endParaRPr sz="1400" b="0" i="0" u="none" strike="noStrike" cap="none">
              <a:solidFill>
                <a:srgbClr val="FFFFFF"/>
              </a:solidFill>
              <a:latin typeface="Century Gothic"/>
              <a:ea typeface="Century Gothic"/>
              <a:cs typeface="Century Gothic"/>
              <a:sym typeface="Century Gothic"/>
            </a:endParaRPr>
          </a:p>
        </p:txBody>
      </p:sp>
      <p:sp>
        <p:nvSpPr>
          <p:cNvPr id="217" name="Google Shape;217;g650b531706_1_51"/>
          <p:cNvSpPr txBox="1"/>
          <p:nvPr/>
        </p:nvSpPr>
        <p:spPr>
          <a:xfrm>
            <a:off x="9948575" y="1010475"/>
            <a:ext cx="2282700" cy="41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Image Credit: NASA JPL</a:t>
            </a:r>
            <a:endParaRPr sz="1400" b="0" i="0" u="none" strike="noStrike" cap="none">
              <a:solidFill>
                <a:srgbClr val="FFFFFF"/>
              </a:solidFill>
              <a:latin typeface="Century Gothic"/>
              <a:ea typeface="Century Gothic"/>
              <a:cs typeface="Century Gothic"/>
              <a:sym typeface="Century Gothic"/>
            </a:endParaRPr>
          </a:p>
        </p:txBody>
      </p:sp>
      <p:sp>
        <p:nvSpPr>
          <p:cNvPr id="218" name="Google Shape;218;g650b531706_1_51"/>
          <p:cNvSpPr txBox="1">
            <a:spLocks noGrp="1"/>
          </p:cNvSpPr>
          <p:nvPr>
            <p:ph type="title"/>
          </p:nvPr>
        </p:nvSpPr>
        <p:spPr>
          <a:xfrm>
            <a:off x="245080" y="533407"/>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Model Satellites and Sensors</a:t>
            </a:r>
            <a:endParaRPr/>
          </a:p>
        </p:txBody>
      </p:sp>
      <p:sp>
        <p:nvSpPr>
          <p:cNvPr id="219" name="Google Shape;219;g650b531706_1_51"/>
          <p:cNvSpPr txBox="1"/>
          <p:nvPr/>
        </p:nvSpPr>
        <p:spPr>
          <a:xfrm>
            <a:off x="7723750" y="2794925"/>
            <a:ext cx="2121000" cy="111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
          <p:cNvPicPr preferRelativeResize="0"/>
          <p:nvPr/>
        </p:nvPicPr>
        <p:blipFill rotWithShape="1">
          <a:blip r:embed="rId3">
            <a:alphaModFix/>
          </a:blip>
          <a:srcRect l="382" t="28239" r="72" b="26844"/>
          <a:stretch/>
        </p:blipFill>
        <p:spPr>
          <a:xfrm>
            <a:off x="0" y="3768436"/>
            <a:ext cx="12192000" cy="3089564"/>
          </a:xfrm>
          <a:prstGeom prst="rect">
            <a:avLst/>
          </a:prstGeom>
          <a:noFill/>
          <a:ln w="38100" cap="flat" cmpd="sng">
            <a:solidFill>
              <a:srgbClr val="3F3F3F"/>
            </a:solidFill>
            <a:prstDash val="solid"/>
            <a:round/>
            <a:headEnd type="none" w="sm" len="sm"/>
            <a:tailEnd type="none" w="sm" len="sm"/>
          </a:ln>
          <a:effectLst>
            <a:outerShdw blurRad="50800" dist="38100" dir="16200000" rotWithShape="0">
              <a:srgbClr val="000000">
                <a:alpha val="40000"/>
              </a:srgbClr>
            </a:outerShdw>
          </a:effectLst>
        </p:spPr>
      </p:pic>
      <p:sp>
        <p:nvSpPr>
          <p:cNvPr id="226" name="Google Shape;226;p2"/>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Century Gothic"/>
              <a:buNone/>
            </a:pPr>
            <a:r>
              <a:rPr lang="en-US" sz="3959" dirty="0"/>
              <a:t>Visualization Tool </a:t>
            </a:r>
            <a:r>
              <a:rPr lang="en-US" sz="3959" dirty="0">
                <a:latin typeface="Century Gothic"/>
                <a:ea typeface="Century Gothic"/>
                <a:cs typeface="Century Gothic"/>
                <a:sym typeface="Century Gothic"/>
              </a:rPr>
              <a:t>–</a:t>
            </a:r>
            <a:r>
              <a:rPr lang="en-US" sz="3959" dirty="0"/>
              <a:t> GreBAT</a:t>
            </a:r>
            <a:endParaRPr sz="3959" dirty="0"/>
          </a:p>
        </p:txBody>
      </p:sp>
      <p:sp>
        <p:nvSpPr>
          <p:cNvPr id="227" name="Google Shape;227;p2"/>
          <p:cNvSpPr txBox="1"/>
          <p:nvPr/>
        </p:nvSpPr>
        <p:spPr>
          <a:xfrm>
            <a:off x="277091" y="1189073"/>
            <a:ext cx="10547927" cy="2646838"/>
          </a:xfrm>
          <a:prstGeom prst="rect">
            <a:avLst/>
          </a:prstGeom>
          <a:noFill/>
          <a:ln>
            <a:noFill/>
          </a:ln>
        </p:spPr>
        <p:txBody>
          <a:bodyPr spcFirstLastPara="1" wrap="square" lIns="91425" tIns="45700" rIns="91425" bIns="45700" anchor="t" anchorCtr="0">
            <a:spAutoFit/>
          </a:bodyPr>
          <a:lstStyle/>
          <a:p>
            <a:pPr lvl="0">
              <a:lnSpc>
                <a:spcPct val="150000"/>
              </a:lnSpc>
            </a:pPr>
            <a:r>
              <a:rPr lang="en-US" sz="2400" b="1" dirty="0">
                <a:solidFill>
                  <a:srgbClr val="3F3F3F"/>
                </a:solidFill>
                <a:latin typeface="Century Gothic"/>
                <a:ea typeface="Century Gothic"/>
                <a:cs typeface="Century Gothic"/>
                <a:sym typeface="Webdings" panose="05030102010509060703" pitchFamily="18" charset="2"/>
              </a:rPr>
              <a:t> </a:t>
            </a:r>
            <a:r>
              <a:rPr lang="en-US" sz="2200" b="1" i="0" u="none" strike="noStrike" cap="none" dirty="0" smtClean="0">
                <a:solidFill>
                  <a:srgbClr val="3F3F3F"/>
                </a:solidFill>
                <a:latin typeface="Century Gothic"/>
                <a:ea typeface="Century Gothic"/>
                <a:cs typeface="Century Gothic"/>
                <a:sym typeface="Century Gothic"/>
              </a:rPr>
              <a:t>GreBAT</a:t>
            </a:r>
            <a:r>
              <a:rPr lang="en-US" sz="2200" b="1" i="0" u="none" strike="noStrike" cap="none" dirty="0">
                <a:solidFill>
                  <a:srgbClr val="3F3F3F"/>
                </a:solidFill>
                <a:latin typeface="Century Gothic"/>
                <a:ea typeface="Century Gothic"/>
                <a:cs typeface="Century Gothic"/>
                <a:sym typeface="Century Gothic"/>
              </a:rPr>
              <a:t>: </a:t>
            </a:r>
            <a:r>
              <a:rPr lang="en-US" sz="2200" b="0" i="0" u="none" strike="noStrike" cap="none" dirty="0">
                <a:solidFill>
                  <a:srgbClr val="3F3F3F"/>
                </a:solidFill>
                <a:latin typeface="Century Gothic"/>
                <a:ea typeface="Century Gothic"/>
                <a:cs typeface="Century Gothic"/>
                <a:sym typeface="Century Gothic"/>
              </a:rPr>
              <a:t>Great Basin Analysis Tool</a:t>
            </a:r>
            <a:endParaRPr dirty="0"/>
          </a:p>
          <a:p>
            <a:pPr lvl="0">
              <a:lnSpc>
                <a:spcPct val="150000"/>
              </a:lnSpc>
            </a:pPr>
            <a:r>
              <a:rPr lang="en-US" sz="2400" b="1" dirty="0">
                <a:solidFill>
                  <a:srgbClr val="3F3F3F"/>
                </a:solidFill>
                <a:latin typeface="Century Gothic"/>
                <a:ea typeface="Century Gothic"/>
                <a:cs typeface="Century Gothic"/>
                <a:sym typeface="Webdings" panose="05030102010509060703" pitchFamily="18" charset="2"/>
              </a:rPr>
              <a:t> </a:t>
            </a:r>
            <a:r>
              <a:rPr lang="en-US" sz="2200" b="1" i="0" u="none" strike="noStrike" cap="none" dirty="0" smtClean="0">
                <a:solidFill>
                  <a:srgbClr val="3F3F3F"/>
                </a:solidFill>
                <a:latin typeface="Century Gothic"/>
                <a:ea typeface="Century Gothic"/>
                <a:cs typeface="Century Gothic"/>
                <a:sym typeface="Century Gothic"/>
              </a:rPr>
              <a:t>Google </a:t>
            </a:r>
            <a:r>
              <a:rPr lang="en-US" sz="2200" b="1" i="0" u="none" strike="noStrike" cap="none" dirty="0">
                <a:solidFill>
                  <a:srgbClr val="3F3F3F"/>
                </a:solidFill>
                <a:latin typeface="Century Gothic"/>
                <a:ea typeface="Century Gothic"/>
                <a:cs typeface="Century Gothic"/>
                <a:sym typeface="Century Gothic"/>
              </a:rPr>
              <a:t>Earth Engine </a:t>
            </a:r>
            <a:r>
              <a:rPr lang="en-US" sz="2200" b="0" i="0" u="none" strike="noStrike" cap="none" dirty="0">
                <a:solidFill>
                  <a:srgbClr val="3F3F3F"/>
                </a:solidFill>
                <a:latin typeface="Century Gothic"/>
                <a:ea typeface="Century Gothic"/>
                <a:cs typeface="Century Gothic"/>
                <a:sym typeface="Century Gothic"/>
              </a:rPr>
              <a:t>tool, used with Landsat 5, Landsat 8, and SRTM</a:t>
            </a:r>
            <a:endParaRPr dirty="0"/>
          </a:p>
          <a:p>
            <a:pPr lvl="0">
              <a:lnSpc>
                <a:spcPct val="150000"/>
              </a:lnSpc>
            </a:pPr>
            <a:r>
              <a:rPr lang="en-US" sz="2400" b="1" dirty="0">
                <a:solidFill>
                  <a:srgbClr val="3F3F3F"/>
                </a:solidFill>
                <a:latin typeface="Century Gothic"/>
                <a:ea typeface="Century Gothic"/>
                <a:cs typeface="Century Gothic"/>
                <a:sym typeface="Webdings" panose="05030102010509060703" pitchFamily="18" charset="2"/>
              </a:rPr>
              <a:t> </a:t>
            </a:r>
            <a:r>
              <a:rPr lang="en-US" sz="2200" dirty="0" smtClean="0">
                <a:solidFill>
                  <a:srgbClr val="3F3F3F"/>
                </a:solidFill>
                <a:latin typeface="Century Gothic"/>
                <a:ea typeface="Century Gothic"/>
                <a:cs typeface="Century Gothic"/>
                <a:sym typeface="Century Gothic"/>
              </a:rPr>
              <a:t>Visualize</a:t>
            </a:r>
            <a:r>
              <a:rPr lang="en-US" sz="2200" b="0" i="0" u="none" strike="noStrike" cap="none" dirty="0" smtClean="0">
                <a:solidFill>
                  <a:srgbClr val="3F3F3F"/>
                </a:solidFill>
                <a:latin typeface="Century Gothic"/>
                <a:ea typeface="Century Gothic"/>
                <a:cs typeface="Century Gothic"/>
                <a:sym typeface="Century Gothic"/>
              </a:rPr>
              <a:t> </a:t>
            </a:r>
            <a:r>
              <a:rPr lang="en-US" sz="2200" b="1" i="0" u="none" strike="noStrike" cap="none" dirty="0">
                <a:solidFill>
                  <a:srgbClr val="3F3F3F"/>
                </a:solidFill>
                <a:latin typeface="Century Gothic"/>
                <a:ea typeface="Century Gothic"/>
                <a:cs typeface="Century Gothic"/>
                <a:sym typeface="Century Gothic"/>
              </a:rPr>
              <a:t>NDVI</a:t>
            </a:r>
            <a:r>
              <a:rPr lang="en-US" sz="2200" b="0" i="0" u="none" strike="noStrike" cap="none" dirty="0">
                <a:solidFill>
                  <a:srgbClr val="3F3F3F"/>
                </a:solidFill>
                <a:latin typeface="Century Gothic"/>
                <a:ea typeface="Century Gothic"/>
                <a:cs typeface="Century Gothic"/>
                <a:sym typeface="Century Gothic"/>
              </a:rPr>
              <a:t>, </a:t>
            </a:r>
            <a:r>
              <a:rPr lang="en-US" sz="2200" b="1" i="0" u="none" strike="noStrike" cap="none" dirty="0">
                <a:solidFill>
                  <a:srgbClr val="3F3F3F"/>
                </a:solidFill>
                <a:latin typeface="Century Gothic"/>
                <a:ea typeface="Century Gothic"/>
                <a:cs typeface="Century Gothic"/>
                <a:sym typeface="Century Gothic"/>
              </a:rPr>
              <a:t>NDWI</a:t>
            </a:r>
            <a:r>
              <a:rPr lang="en-US" sz="2200" b="0" i="0" u="none" strike="noStrike" cap="none" dirty="0">
                <a:solidFill>
                  <a:srgbClr val="3F3F3F"/>
                </a:solidFill>
                <a:latin typeface="Century Gothic"/>
                <a:ea typeface="Century Gothic"/>
                <a:cs typeface="Century Gothic"/>
                <a:sym typeface="Century Gothic"/>
              </a:rPr>
              <a:t>, </a:t>
            </a:r>
            <a:r>
              <a:rPr lang="en-US" sz="2200" b="1" i="0" u="none" strike="noStrike" cap="none" dirty="0">
                <a:solidFill>
                  <a:srgbClr val="3F3F3F"/>
                </a:solidFill>
                <a:latin typeface="Century Gothic"/>
                <a:ea typeface="Century Gothic"/>
                <a:cs typeface="Century Gothic"/>
                <a:sym typeface="Century Gothic"/>
              </a:rPr>
              <a:t>true color</a:t>
            </a:r>
            <a:r>
              <a:rPr lang="en-US" sz="2200" b="0" i="0" u="none" strike="noStrike" cap="none" dirty="0">
                <a:solidFill>
                  <a:srgbClr val="3F3F3F"/>
                </a:solidFill>
                <a:latin typeface="Century Gothic"/>
                <a:ea typeface="Century Gothic"/>
                <a:cs typeface="Century Gothic"/>
                <a:sym typeface="Century Gothic"/>
              </a:rPr>
              <a:t>, and </a:t>
            </a:r>
            <a:r>
              <a:rPr lang="en-US" sz="2200" b="1" i="0" u="none" strike="noStrike" cap="none" dirty="0">
                <a:solidFill>
                  <a:srgbClr val="3F3F3F"/>
                </a:solidFill>
                <a:latin typeface="Century Gothic"/>
                <a:ea typeface="Century Gothic"/>
                <a:cs typeface="Century Gothic"/>
                <a:sym typeface="Century Gothic"/>
              </a:rPr>
              <a:t>false color</a:t>
            </a:r>
            <a:endParaRPr dirty="0"/>
          </a:p>
          <a:p>
            <a:pPr lvl="0">
              <a:lnSpc>
                <a:spcPct val="150000"/>
              </a:lnSpc>
            </a:pPr>
            <a:r>
              <a:rPr lang="en-US" sz="2400" b="1" dirty="0">
                <a:solidFill>
                  <a:srgbClr val="3F3F3F"/>
                </a:solidFill>
                <a:latin typeface="Century Gothic"/>
                <a:ea typeface="Century Gothic"/>
                <a:cs typeface="Century Gothic"/>
                <a:sym typeface="Webdings" panose="05030102010509060703" pitchFamily="18" charset="2"/>
              </a:rPr>
              <a:t> </a:t>
            </a:r>
            <a:r>
              <a:rPr lang="en-US" sz="2200" b="0" i="0" u="none" strike="noStrike" cap="none" dirty="0" smtClean="0">
                <a:solidFill>
                  <a:srgbClr val="3F3F3F"/>
                </a:solidFill>
                <a:latin typeface="Century Gothic"/>
                <a:ea typeface="Century Gothic"/>
                <a:cs typeface="Century Gothic"/>
                <a:sym typeface="Century Gothic"/>
              </a:rPr>
              <a:t>Longer </a:t>
            </a:r>
            <a:r>
              <a:rPr lang="en-US" sz="2200" b="1" i="0" u="none" strike="noStrike" cap="none" dirty="0">
                <a:solidFill>
                  <a:srgbClr val="3F3F3F"/>
                </a:solidFill>
                <a:latin typeface="Century Gothic"/>
                <a:ea typeface="Century Gothic"/>
                <a:cs typeface="Century Gothic"/>
                <a:sym typeface="Century Gothic"/>
              </a:rPr>
              <a:t>temporal</a:t>
            </a:r>
            <a:r>
              <a:rPr lang="en-US" sz="2200" b="0" i="0" u="none" strike="noStrike" cap="none" dirty="0">
                <a:solidFill>
                  <a:srgbClr val="3F3F3F"/>
                </a:solidFill>
                <a:latin typeface="Century Gothic"/>
                <a:ea typeface="Century Gothic"/>
                <a:cs typeface="Century Gothic"/>
                <a:sym typeface="Century Gothic"/>
              </a:rPr>
              <a:t> trends in the eastern Great Basin</a:t>
            </a:r>
            <a:endParaRPr sz="2200" b="1"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200" b="0" i="0" u="none" strike="noStrike" cap="none" dirty="0">
              <a:solidFill>
                <a:srgbClr val="3F3F3F"/>
              </a:solidFill>
              <a:latin typeface="Century Gothic"/>
              <a:ea typeface="Century Gothic"/>
              <a:cs typeface="Century Gothic"/>
              <a:sym typeface="Century Gothic"/>
            </a:endParaRPr>
          </a:p>
        </p:txBody>
      </p:sp>
      <p:sp>
        <p:nvSpPr>
          <p:cNvPr id="228" name="Google Shape;228;p2"/>
          <p:cNvSpPr txBox="1"/>
          <p:nvPr/>
        </p:nvSpPr>
        <p:spPr>
          <a:xfrm>
            <a:off x="0" y="6550223"/>
            <a:ext cx="512832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entury Gothic"/>
                <a:ea typeface="Century Gothic"/>
                <a:cs typeface="Century Gothic"/>
                <a:sym typeface="Century Gothic"/>
              </a:rPr>
              <a:t>Image credit: NASA, Near Earth Network, Space Network</a:t>
            </a: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6535aa179c_0_8"/>
          <p:cNvPicPr preferRelativeResize="0"/>
          <p:nvPr/>
        </p:nvPicPr>
        <p:blipFill rotWithShape="1">
          <a:blip r:embed="rId3">
            <a:alphaModFix/>
          </a:blip>
          <a:srcRect/>
          <a:stretch/>
        </p:blipFill>
        <p:spPr>
          <a:xfrm>
            <a:off x="0" y="0"/>
            <a:ext cx="12192003" cy="6857999"/>
          </a:xfrm>
          <a:prstGeom prst="rect">
            <a:avLst/>
          </a:prstGeom>
          <a:noFill/>
          <a:ln>
            <a:noFill/>
          </a:ln>
        </p:spPr>
      </p:pic>
      <p:sp>
        <p:nvSpPr>
          <p:cNvPr id="235" name="Google Shape;235;g6535aa179c_0_8"/>
          <p:cNvSpPr/>
          <p:nvPr/>
        </p:nvSpPr>
        <p:spPr>
          <a:xfrm>
            <a:off x="0" y="0"/>
            <a:ext cx="12192000" cy="6858000"/>
          </a:xfrm>
          <a:prstGeom prst="rect">
            <a:avLst/>
          </a:prstGeom>
          <a:solidFill>
            <a:srgbClr val="FF0000">
              <a:alpha val="29803"/>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236" name="Google Shape;236;g6535aa179c_0_8"/>
          <p:cNvSpPr txBox="1"/>
          <p:nvPr/>
        </p:nvSpPr>
        <p:spPr>
          <a:xfrm>
            <a:off x="7818925" y="6338450"/>
            <a:ext cx="4268400" cy="38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Image credit: National Interagency Fire Center</a:t>
            </a:r>
            <a:endParaRPr sz="1400" b="0" i="0" u="none" strike="noStrike" cap="none">
              <a:solidFill>
                <a:schemeClr val="lt1"/>
              </a:solidFill>
              <a:latin typeface="Century Gothic"/>
              <a:ea typeface="Century Gothic"/>
              <a:cs typeface="Century Gothic"/>
              <a:sym typeface="Century Gothic"/>
            </a:endParaRPr>
          </a:p>
        </p:txBody>
      </p:sp>
      <p:grpSp>
        <p:nvGrpSpPr>
          <p:cNvPr id="237" name="Google Shape;237;g6535aa179c_0_8"/>
          <p:cNvGrpSpPr/>
          <p:nvPr/>
        </p:nvGrpSpPr>
        <p:grpSpPr>
          <a:xfrm>
            <a:off x="7499456" y="899727"/>
            <a:ext cx="4407490" cy="4643951"/>
            <a:chOff x="5632317" y="1189775"/>
            <a:chExt cx="3305700" cy="3483050"/>
          </a:xfrm>
        </p:grpSpPr>
        <p:sp>
          <p:nvSpPr>
            <p:cNvPr id="238" name="Google Shape;238;g6535aa179c_0_8"/>
            <p:cNvSpPr/>
            <p:nvPr/>
          </p:nvSpPr>
          <p:spPr>
            <a:xfrm>
              <a:off x="5632317" y="1189775"/>
              <a:ext cx="3305700" cy="669000"/>
            </a:xfrm>
            <a:prstGeom prst="chevron">
              <a:avLst>
                <a:gd name="adj" fmla="val 50000"/>
              </a:avLst>
            </a:prstGeom>
            <a:solidFill>
              <a:srgbClr val="2E8652">
                <a:alpha val="75686"/>
              </a:srgbClr>
            </a:solidFill>
            <a:ln w="285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Data Analysis</a:t>
              </a:r>
              <a:endParaRPr sz="2400" b="1" i="0" u="none" strike="noStrike" cap="none">
                <a:solidFill>
                  <a:srgbClr val="FFFFFF"/>
                </a:solidFill>
                <a:latin typeface="Century Gothic"/>
                <a:ea typeface="Century Gothic"/>
                <a:cs typeface="Century Gothic"/>
                <a:sym typeface="Century Gothic"/>
              </a:endParaRPr>
            </a:p>
          </p:txBody>
        </p:sp>
        <p:sp>
          <p:nvSpPr>
            <p:cNvPr id="239" name="Google Shape;239;g6535aa179c_0_8"/>
            <p:cNvSpPr txBox="1"/>
            <p:nvPr/>
          </p:nvSpPr>
          <p:spPr>
            <a:xfrm>
              <a:off x="6167063" y="2057125"/>
              <a:ext cx="2236200" cy="2615700"/>
            </a:xfrm>
            <a:prstGeom prst="rect">
              <a:avLst/>
            </a:prstGeom>
            <a:solidFill>
              <a:srgbClr val="2E8652">
                <a:alpha val="75686"/>
              </a:srgbClr>
            </a:solidFill>
            <a:ln w="285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FFFFFF"/>
                </a:solidFill>
                <a:latin typeface="Roboto"/>
                <a:ea typeface="Roboto"/>
                <a:cs typeface="Roboto"/>
                <a:sym typeface="Roboto"/>
              </a:endParaRPr>
            </a:p>
          </p:txBody>
        </p:sp>
      </p:grpSp>
      <p:grpSp>
        <p:nvGrpSpPr>
          <p:cNvPr id="240" name="Google Shape;240;g6535aa179c_0_8"/>
          <p:cNvGrpSpPr/>
          <p:nvPr/>
        </p:nvGrpSpPr>
        <p:grpSpPr>
          <a:xfrm>
            <a:off x="-37" y="896188"/>
            <a:ext cx="4729082" cy="4651015"/>
            <a:chOff x="-19" y="1028717"/>
            <a:chExt cx="3546900" cy="3488348"/>
          </a:xfrm>
        </p:grpSpPr>
        <p:sp>
          <p:nvSpPr>
            <p:cNvPr id="241" name="Google Shape;241;g6535aa179c_0_8"/>
            <p:cNvSpPr/>
            <p:nvPr/>
          </p:nvSpPr>
          <p:spPr>
            <a:xfrm>
              <a:off x="-19" y="1028717"/>
              <a:ext cx="3546900" cy="669000"/>
            </a:xfrm>
            <a:prstGeom prst="homePlate">
              <a:avLst>
                <a:gd name="adj" fmla="val 50000"/>
              </a:avLst>
            </a:prstGeom>
            <a:solidFill>
              <a:srgbClr val="2E8652">
                <a:alpha val="75686"/>
              </a:srgbClr>
            </a:solidFill>
            <a:ln w="285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Century Gothic"/>
                  <a:ea typeface="Century Gothic"/>
                  <a:cs typeface="Century Gothic"/>
                  <a:sym typeface="Century Gothic"/>
                </a:rPr>
                <a:t>Data Acquisition</a:t>
              </a:r>
              <a:endParaRPr sz="2400" b="1" i="0" u="none" strike="noStrike" cap="none" dirty="0">
                <a:solidFill>
                  <a:srgbClr val="FFFFFF"/>
                </a:solidFill>
                <a:latin typeface="Century Gothic"/>
                <a:ea typeface="Century Gothic"/>
                <a:cs typeface="Century Gothic"/>
                <a:sym typeface="Century Gothic"/>
              </a:endParaRPr>
            </a:p>
          </p:txBody>
        </p:sp>
        <p:sp>
          <p:nvSpPr>
            <p:cNvPr id="242" name="Google Shape;242;g6535aa179c_0_8"/>
            <p:cNvSpPr txBox="1"/>
            <p:nvPr/>
          </p:nvSpPr>
          <p:spPr>
            <a:xfrm>
              <a:off x="655342" y="1901365"/>
              <a:ext cx="2236200" cy="2615700"/>
            </a:xfrm>
            <a:prstGeom prst="rect">
              <a:avLst/>
            </a:prstGeom>
            <a:solidFill>
              <a:srgbClr val="2E8652">
                <a:alpha val="75686"/>
              </a:srgbClr>
            </a:solidFill>
            <a:ln w="2857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2000"/>
                <a:buFont typeface="Arial"/>
                <a:buNone/>
              </a:pPr>
              <a:endParaRPr sz="2000" b="0" i="0" u="none" strike="noStrike" cap="none">
                <a:solidFill>
                  <a:srgbClr val="FFFFFF"/>
                </a:solidFill>
                <a:latin typeface="Century Gothic"/>
                <a:ea typeface="Century Gothic"/>
                <a:cs typeface="Century Gothic"/>
                <a:sym typeface="Century Gothic"/>
              </a:endParaRPr>
            </a:p>
          </p:txBody>
        </p:sp>
      </p:grpSp>
      <p:grpSp>
        <p:nvGrpSpPr>
          <p:cNvPr id="243" name="Google Shape;243;g6535aa179c_0_8"/>
          <p:cNvGrpSpPr/>
          <p:nvPr/>
        </p:nvGrpSpPr>
        <p:grpSpPr>
          <a:xfrm>
            <a:off x="3892257" y="899727"/>
            <a:ext cx="4407490" cy="4643951"/>
            <a:chOff x="2944204" y="1189775"/>
            <a:chExt cx="3305700" cy="3483050"/>
          </a:xfrm>
        </p:grpSpPr>
        <p:sp>
          <p:nvSpPr>
            <p:cNvPr id="244" name="Google Shape;244;g6535aa179c_0_8"/>
            <p:cNvSpPr/>
            <p:nvPr/>
          </p:nvSpPr>
          <p:spPr>
            <a:xfrm>
              <a:off x="2944204" y="1189775"/>
              <a:ext cx="3305700" cy="669000"/>
            </a:xfrm>
            <a:prstGeom prst="chevron">
              <a:avLst>
                <a:gd name="adj" fmla="val 50000"/>
              </a:avLst>
            </a:prstGeom>
            <a:solidFill>
              <a:srgbClr val="2E8652">
                <a:alpha val="75686"/>
              </a:srgbClr>
            </a:solidFill>
            <a:ln w="28575" cap="flat" cmpd="sng">
              <a:solidFill>
                <a:srgbClr val="FFFFF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FFFFFF"/>
                  </a:solidFill>
                  <a:latin typeface="Century Gothic"/>
                  <a:ea typeface="Century Gothic"/>
                  <a:cs typeface="Century Gothic"/>
                  <a:sym typeface="Century Gothic"/>
                </a:rPr>
                <a:t>Data Processing</a:t>
              </a:r>
              <a:endParaRPr sz="2400" b="1" i="0" u="none" strike="noStrike" cap="none" dirty="0">
                <a:solidFill>
                  <a:srgbClr val="FFFFFF"/>
                </a:solidFill>
                <a:latin typeface="Century Gothic"/>
                <a:ea typeface="Century Gothic"/>
                <a:cs typeface="Century Gothic"/>
                <a:sym typeface="Century Gothic"/>
              </a:endParaRPr>
            </a:p>
          </p:txBody>
        </p:sp>
        <p:sp>
          <p:nvSpPr>
            <p:cNvPr id="245" name="Google Shape;245;g6535aa179c_0_8"/>
            <p:cNvSpPr txBox="1"/>
            <p:nvPr/>
          </p:nvSpPr>
          <p:spPr>
            <a:xfrm>
              <a:off x="3478949" y="2057125"/>
              <a:ext cx="2236200" cy="2615700"/>
            </a:xfrm>
            <a:prstGeom prst="rect">
              <a:avLst/>
            </a:prstGeom>
            <a:solidFill>
              <a:srgbClr val="2E8652">
                <a:alpha val="75686"/>
              </a:srgbClr>
            </a:solidFill>
            <a:ln w="2857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FFFFFF"/>
                </a:solidFill>
                <a:latin typeface="Roboto"/>
                <a:ea typeface="Roboto"/>
                <a:cs typeface="Roboto"/>
                <a:sym typeface="Roboto"/>
              </a:endParaRPr>
            </a:p>
          </p:txBody>
        </p:sp>
      </p:grpSp>
      <p:sp>
        <p:nvSpPr>
          <p:cNvPr id="246" name="Google Shape;246;g6535aa179c_0_8"/>
          <p:cNvSpPr txBox="1"/>
          <p:nvPr/>
        </p:nvSpPr>
        <p:spPr>
          <a:xfrm>
            <a:off x="864513" y="2073800"/>
            <a:ext cx="3000000" cy="3473400"/>
          </a:xfrm>
          <a:prstGeom prst="rect">
            <a:avLst/>
          </a:prstGeom>
          <a:noFill/>
          <a:ln>
            <a:noFill/>
          </a:ln>
        </p:spPr>
        <p:txBody>
          <a:bodyPr spcFirstLastPara="1" wrap="square" lIns="91425" tIns="91425" rIns="91425" bIns="91425" anchor="t" anchorCtr="0">
            <a:noAutofit/>
          </a:bodyPr>
          <a:lstStyle/>
          <a:p>
            <a:pPr marL="101600" lvl="0">
              <a:lnSpc>
                <a:spcPct val="150000"/>
              </a:lnSpc>
              <a:spcBef>
                <a:spcPts val="1000"/>
              </a:spcBef>
              <a:buClr>
                <a:srgbClr val="FFFFFF"/>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rgbClr val="FFFFFF"/>
                </a:solidFill>
                <a:latin typeface="Century Gothic"/>
                <a:ea typeface="Century Gothic"/>
                <a:cs typeface="Century Gothic"/>
                <a:sym typeface="Century Gothic"/>
              </a:rPr>
              <a:t>Reclassification </a:t>
            </a:r>
            <a:r>
              <a:rPr lang="en-US" sz="2000" b="0" i="0" u="none" strike="noStrike" cap="none" dirty="0">
                <a:solidFill>
                  <a:srgbClr val="FFFFFF"/>
                </a:solidFill>
                <a:latin typeface="Century Gothic"/>
                <a:ea typeface="Century Gothic"/>
                <a:cs typeface="Century Gothic"/>
                <a:sym typeface="Century Gothic"/>
              </a:rPr>
              <a:t>of </a:t>
            </a:r>
            <a:r>
              <a:rPr lang="en-US" sz="2000" b="0" i="1" u="none" strike="noStrike" cap="none" dirty="0">
                <a:solidFill>
                  <a:srgbClr val="FFFFFF"/>
                </a:solidFill>
                <a:latin typeface="Century Gothic"/>
                <a:ea typeface="Century Gothic"/>
                <a:cs typeface="Century Gothic"/>
                <a:sym typeface="Century Gothic"/>
              </a:rPr>
              <a:t>in situ </a:t>
            </a:r>
            <a:r>
              <a:rPr lang="en-US" sz="2000" b="0" i="0" u="none" strike="noStrike" cap="none" dirty="0">
                <a:solidFill>
                  <a:srgbClr val="FFFFFF"/>
                </a:solidFill>
                <a:latin typeface="Century Gothic"/>
                <a:ea typeface="Century Gothic"/>
                <a:cs typeface="Century Gothic"/>
                <a:sym typeface="Century Gothic"/>
              </a:rPr>
              <a:t>data</a:t>
            </a:r>
            <a:endParaRPr sz="2000" b="0" i="0" u="none" strike="noStrike" cap="none" dirty="0">
              <a:solidFill>
                <a:srgbClr val="FFFFFF"/>
              </a:solidFill>
              <a:latin typeface="Century Gothic"/>
              <a:ea typeface="Century Gothic"/>
              <a:cs typeface="Century Gothic"/>
              <a:sym typeface="Century Gothic"/>
            </a:endParaRPr>
          </a:p>
          <a:p>
            <a:pPr marL="101600" lvl="0">
              <a:lnSpc>
                <a:spcPct val="150000"/>
              </a:lnSpc>
              <a:buClr>
                <a:srgbClr val="FFFFFF"/>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rgbClr val="FFFFFF"/>
                </a:solidFill>
                <a:latin typeface="Century Gothic"/>
                <a:ea typeface="Century Gothic"/>
                <a:cs typeface="Century Gothic"/>
                <a:sym typeface="Century Gothic"/>
              </a:rPr>
              <a:t>Earth </a:t>
            </a:r>
            <a:r>
              <a:rPr lang="en-US" sz="2000" dirty="0">
                <a:solidFill>
                  <a:srgbClr val="FFFFFF"/>
                </a:solidFill>
                <a:latin typeface="Century Gothic"/>
                <a:ea typeface="Century Gothic"/>
                <a:cs typeface="Century Gothic"/>
                <a:sym typeface="Century Gothic"/>
              </a:rPr>
              <a:t>o</a:t>
            </a:r>
            <a:r>
              <a:rPr lang="en-US" sz="2000" b="0" i="0" u="none" strike="noStrike" cap="none" dirty="0" smtClean="0">
                <a:solidFill>
                  <a:srgbClr val="FFFFFF"/>
                </a:solidFill>
                <a:latin typeface="Century Gothic"/>
                <a:ea typeface="Century Gothic"/>
                <a:cs typeface="Century Gothic"/>
                <a:sym typeface="Century Gothic"/>
              </a:rPr>
              <a:t>bservation </a:t>
            </a:r>
            <a:r>
              <a:rPr lang="en-US" sz="2000" b="0" i="0" u="none" strike="noStrike" cap="none" dirty="0">
                <a:solidFill>
                  <a:srgbClr val="FFFFFF"/>
                </a:solidFill>
                <a:latin typeface="Century Gothic"/>
                <a:ea typeface="Century Gothic"/>
                <a:cs typeface="Century Gothic"/>
                <a:sym typeface="Century Gothic"/>
              </a:rPr>
              <a:t>data download </a:t>
            </a:r>
            <a:endParaRPr sz="2000" b="0" i="0" u="none" strike="noStrike" cap="none" dirty="0">
              <a:solidFill>
                <a:srgbClr val="FFFFFF"/>
              </a:solidFill>
              <a:latin typeface="Century Gothic"/>
              <a:ea typeface="Century Gothic"/>
              <a:cs typeface="Century Gothic"/>
              <a:sym typeface="Century Gothic"/>
            </a:endParaRPr>
          </a:p>
          <a:p>
            <a:pPr marL="101600" lvl="0">
              <a:lnSpc>
                <a:spcPct val="150000"/>
              </a:lnSpc>
              <a:buClr>
                <a:srgbClr val="FFFFFF"/>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rgbClr val="FFFFFF"/>
                </a:solidFill>
                <a:latin typeface="Century Gothic"/>
                <a:ea typeface="Century Gothic"/>
                <a:cs typeface="Century Gothic"/>
                <a:sym typeface="Century Gothic"/>
              </a:rPr>
              <a:t>Ancillary </a:t>
            </a:r>
            <a:r>
              <a:rPr lang="en-US" sz="2000" b="0" i="0" u="none" strike="noStrike" cap="none" dirty="0">
                <a:solidFill>
                  <a:srgbClr val="FFFFFF"/>
                </a:solidFill>
                <a:latin typeface="Century Gothic"/>
                <a:ea typeface="Century Gothic"/>
                <a:cs typeface="Century Gothic"/>
                <a:sym typeface="Century Gothic"/>
              </a:rPr>
              <a:t>data download</a:t>
            </a:r>
            <a:endParaRPr sz="2000" b="0" i="0" u="none" strike="noStrike" cap="none" dirty="0">
              <a:solidFill>
                <a:srgbClr val="FFFFFF"/>
              </a:solidFill>
              <a:latin typeface="Century Gothic"/>
              <a:ea typeface="Century Gothic"/>
              <a:cs typeface="Century Gothic"/>
              <a:sym typeface="Century Gothic"/>
            </a:endParaRPr>
          </a:p>
        </p:txBody>
      </p:sp>
      <p:sp>
        <p:nvSpPr>
          <p:cNvPr id="247" name="Google Shape;247;g6535aa179c_0_8"/>
          <p:cNvSpPr txBox="1"/>
          <p:nvPr/>
        </p:nvSpPr>
        <p:spPr>
          <a:xfrm>
            <a:off x="4596000" y="2073800"/>
            <a:ext cx="3000000" cy="3473400"/>
          </a:xfrm>
          <a:prstGeom prst="rect">
            <a:avLst/>
          </a:prstGeom>
          <a:noFill/>
          <a:ln>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101600" lvl="0">
              <a:lnSpc>
                <a:spcPct val="150000"/>
              </a:lnSpc>
              <a:spcBef>
                <a:spcPts val="1000"/>
              </a:spcBef>
              <a:buClr>
                <a:schemeClr val="lt1"/>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chemeClr val="lt1"/>
                </a:solidFill>
                <a:latin typeface="Century Gothic"/>
                <a:ea typeface="Century Gothic"/>
                <a:cs typeface="Century Gothic"/>
                <a:sym typeface="Century Gothic"/>
              </a:rPr>
              <a:t>Create </a:t>
            </a:r>
            <a:r>
              <a:rPr lang="en-US" sz="2000" b="0" i="0" u="none" strike="noStrike" cap="none" dirty="0" smtClean="0">
                <a:solidFill>
                  <a:schemeClr val="lt1"/>
                </a:solidFill>
                <a:latin typeface="Century Gothic"/>
                <a:ea typeface="Century Gothic"/>
                <a:cs typeface="Century Gothic"/>
                <a:sym typeface="Century Gothic"/>
              </a:rPr>
              <a:t>Composite images</a:t>
            </a:r>
            <a:endParaRPr sz="2000" b="0" i="0" u="none" strike="noStrike" cap="none" dirty="0">
              <a:solidFill>
                <a:schemeClr val="lt1"/>
              </a:solidFill>
              <a:latin typeface="Century Gothic"/>
              <a:ea typeface="Century Gothic"/>
              <a:cs typeface="Century Gothic"/>
              <a:sym typeface="Century Gothic"/>
            </a:endParaRPr>
          </a:p>
          <a:p>
            <a:pPr marL="101600" lvl="0">
              <a:lnSpc>
                <a:spcPct val="150000"/>
              </a:lnSpc>
              <a:buClr>
                <a:schemeClr val="lt1"/>
              </a:buClr>
              <a:buSzPts val="2000"/>
            </a:pPr>
            <a:r>
              <a:rPr lang="en-US" sz="2000" b="1" dirty="0">
                <a:solidFill>
                  <a:schemeClr val="bg1"/>
                </a:solidFill>
                <a:latin typeface="Century Gothic"/>
                <a:ea typeface="Century Gothic"/>
                <a:cs typeface="Century Gothic"/>
                <a:sym typeface="Webdings" panose="05030102010509060703" pitchFamily="18" charset="2"/>
              </a:rPr>
              <a:t> </a:t>
            </a:r>
            <a:r>
              <a:rPr lang="en-US" sz="2000" b="0" i="0" u="none" strike="noStrike" cap="none" dirty="0" smtClean="0">
                <a:solidFill>
                  <a:schemeClr val="lt1"/>
                </a:solidFill>
                <a:latin typeface="Century Gothic"/>
                <a:ea typeface="Century Gothic"/>
                <a:cs typeface="Century Gothic"/>
                <a:sym typeface="Century Gothic"/>
              </a:rPr>
              <a:t>Convert </a:t>
            </a:r>
            <a:r>
              <a:rPr lang="en-US" sz="2000" b="0" i="0" u="none" strike="noStrike" cap="none" dirty="0">
                <a:solidFill>
                  <a:schemeClr val="lt1"/>
                </a:solidFill>
                <a:latin typeface="Century Gothic"/>
                <a:ea typeface="Century Gothic"/>
                <a:cs typeface="Century Gothic"/>
                <a:sym typeface="Century Gothic"/>
              </a:rPr>
              <a:t>layers into integer values</a:t>
            </a:r>
            <a:endParaRPr sz="2000" b="0" i="0" u="none" strike="noStrike" cap="none" dirty="0">
              <a:solidFill>
                <a:schemeClr val="lt1"/>
              </a:solidFill>
              <a:latin typeface="Century Gothic"/>
              <a:ea typeface="Century Gothic"/>
              <a:cs typeface="Century Gothic"/>
              <a:sym typeface="Century Gothic"/>
            </a:endParaRPr>
          </a:p>
          <a:p>
            <a:pPr marL="101600" lvl="0">
              <a:lnSpc>
                <a:spcPct val="150000"/>
              </a:lnSpc>
              <a:buClr>
                <a:schemeClr val="lt1"/>
              </a:buClr>
              <a:buSzPts val="2000"/>
            </a:pPr>
            <a:r>
              <a:rPr lang="en-US" sz="2000" b="1" dirty="0" smtClean="0">
                <a:solidFill>
                  <a:schemeClr val="bg1"/>
                </a:solidFill>
                <a:latin typeface="Century Gothic"/>
                <a:ea typeface="Century Gothic"/>
                <a:cs typeface="Century Gothic"/>
                <a:sym typeface="Webdings" panose="05030102010509060703" pitchFamily="18" charset="2"/>
              </a:rPr>
              <a:t> </a:t>
            </a:r>
            <a:r>
              <a:rPr lang="en-US" sz="2000" b="0" i="0" u="none" strike="noStrike" cap="none" dirty="0" smtClean="0">
                <a:solidFill>
                  <a:schemeClr val="lt1"/>
                </a:solidFill>
                <a:latin typeface="Century Gothic"/>
                <a:ea typeface="Century Gothic"/>
                <a:cs typeface="Century Gothic"/>
                <a:sym typeface="Century Gothic"/>
              </a:rPr>
              <a:t>Project </a:t>
            </a:r>
            <a:r>
              <a:rPr lang="en-US" sz="2000" b="0" i="0" u="none" strike="noStrike" cap="none" dirty="0">
                <a:solidFill>
                  <a:schemeClr val="lt1"/>
                </a:solidFill>
                <a:latin typeface="Century Gothic"/>
                <a:ea typeface="Century Gothic"/>
                <a:cs typeface="Century Gothic"/>
                <a:sym typeface="Century Gothic"/>
              </a:rPr>
              <a:t>rasters</a:t>
            </a:r>
            <a:endParaRPr sz="2000" b="0" i="0" u="none" strike="noStrike" cap="none" dirty="0">
              <a:solidFill>
                <a:schemeClr val="lt1"/>
              </a:solidFill>
              <a:latin typeface="Century Gothic"/>
              <a:ea typeface="Century Gothic"/>
              <a:cs typeface="Century Gothic"/>
              <a:sym typeface="Century Gothic"/>
            </a:endParaRPr>
          </a:p>
        </p:txBody>
      </p:sp>
      <p:sp>
        <p:nvSpPr>
          <p:cNvPr id="248" name="Google Shape;248;g6535aa179c_0_8"/>
          <p:cNvSpPr txBox="1"/>
          <p:nvPr/>
        </p:nvSpPr>
        <p:spPr>
          <a:xfrm>
            <a:off x="8203200" y="2073800"/>
            <a:ext cx="3000000" cy="3473400"/>
          </a:xfrm>
          <a:prstGeom prst="rect">
            <a:avLst/>
          </a:prstGeom>
          <a:noFill/>
          <a:ln>
            <a:noFill/>
          </a:ln>
        </p:spPr>
        <p:txBody>
          <a:bodyPr spcFirstLastPara="1" wrap="square" lIns="91425" tIns="91425" rIns="91425" bIns="91425" anchor="t" anchorCtr="0">
            <a:noAutofit/>
          </a:bodyPr>
          <a:lstStyle/>
          <a:p>
            <a:pPr marL="101600" lvl="0">
              <a:lnSpc>
                <a:spcPct val="150000"/>
              </a:lnSpc>
              <a:spcBef>
                <a:spcPts val="1000"/>
              </a:spcBef>
              <a:buClr>
                <a:schemeClr val="lt1"/>
              </a:buClr>
              <a:buSzPts val="2000"/>
            </a:pPr>
            <a:r>
              <a:rPr lang="en-US" sz="2000" b="1" dirty="0" smtClean="0">
                <a:solidFill>
                  <a:schemeClr val="bg1"/>
                </a:solidFill>
                <a:latin typeface="Century Gothic"/>
                <a:ea typeface="Century Gothic"/>
                <a:cs typeface="Century Gothic"/>
                <a:sym typeface="Webdings" panose="05030102010509060703" pitchFamily="18" charset="2"/>
              </a:rPr>
              <a:t></a:t>
            </a:r>
            <a:r>
              <a:rPr lang="en-US" sz="2000" b="1" dirty="0" smtClean="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chemeClr val="lt1"/>
                </a:solidFill>
                <a:latin typeface="Century Gothic"/>
                <a:ea typeface="Century Gothic"/>
                <a:cs typeface="Century Gothic"/>
                <a:sym typeface="Century Gothic"/>
              </a:rPr>
              <a:t>Random Trees Classifier</a:t>
            </a:r>
            <a:endParaRPr sz="2000" b="0" i="0" u="none" strike="noStrike" cap="none" dirty="0">
              <a:solidFill>
                <a:schemeClr val="lt1"/>
              </a:solidFill>
              <a:latin typeface="Century Gothic"/>
              <a:ea typeface="Century Gothic"/>
              <a:cs typeface="Century Gothic"/>
              <a:sym typeface="Century Gothic"/>
            </a:endParaRPr>
          </a:p>
          <a:p>
            <a:pPr marL="444500" lvl="0" indent="-342900">
              <a:lnSpc>
                <a:spcPct val="150000"/>
              </a:lnSpc>
              <a:buClr>
                <a:schemeClr val="lt1"/>
              </a:buClr>
              <a:buSzPts val="2000"/>
              <a:buFont typeface="Webdings" panose="05030102010509060703" pitchFamily="18" charset="2"/>
              <a:buChar char="4"/>
            </a:pPr>
            <a:r>
              <a:rPr lang="en-US" sz="2000" b="0" i="0" u="none" strike="noStrike" cap="none" dirty="0" smtClean="0">
                <a:solidFill>
                  <a:schemeClr val="lt1"/>
                </a:solidFill>
                <a:latin typeface="Century Gothic"/>
                <a:ea typeface="Century Gothic"/>
                <a:cs typeface="Century Gothic"/>
                <a:sym typeface="Century Gothic"/>
              </a:rPr>
              <a:t>Confusion Matrix</a:t>
            </a:r>
          </a:p>
          <a:p>
            <a:pPr marL="444500" lvl="0" indent="-342900">
              <a:lnSpc>
                <a:spcPct val="150000"/>
              </a:lnSpc>
              <a:buClr>
                <a:schemeClr val="lt1"/>
              </a:buClr>
              <a:buSzPts val="2000"/>
              <a:buFont typeface="Webdings" panose="05030102010509060703" pitchFamily="18" charset="2"/>
              <a:buChar char="4"/>
            </a:pPr>
            <a:r>
              <a:rPr lang="en-US" sz="2000" dirty="0" smtClean="0">
                <a:solidFill>
                  <a:schemeClr val="lt1"/>
                </a:solidFill>
                <a:latin typeface="Century Gothic"/>
                <a:ea typeface="Century Gothic"/>
                <a:cs typeface="Century Gothic"/>
                <a:sym typeface="Century Gothic"/>
              </a:rPr>
              <a:t>Zonal Statistics</a:t>
            </a:r>
            <a:endParaRPr sz="2000" b="0" i="0" u="none" strike="noStrike" cap="none" dirty="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500"/>
                                        <p:tgtEl>
                                          <p:spTgt spid="2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3"/>
                                        </p:tgtEl>
                                        <p:attrNameLst>
                                          <p:attrName>style.visibility</p:attrName>
                                        </p:attrNameLst>
                                      </p:cBhvr>
                                      <p:to>
                                        <p:strVal val="visible"/>
                                      </p:to>
                                    </p:set>
                                    <p:animEffect transition="in" filter="fade">
                                      <p:cBhvr>
                                        <p:cTn id="15" dur="500"/>
                                        <p:tgtEl>
                                          <p:spTgt spid="2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7"/>
                                        </p:tgtEl>
                                        <p:attrNameLst>
                                          <p:attrName>style.visibility</p:attrName>
                                        </p:attrNameLst>
                                      </p:cBhvr>
                                      <p:to>
                                        <p:strVal val="visible"/>
                                      </p:to>
                                    </p:set>
                                    <p:animEffect transition="in" filter="fade">
                                      <p:cBhvr>
                                        <p:cTn id="18" dur="500"/>
                                        <p:tgtEl>
                                          <p:spTgt spid="2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fade">
                                      <p:cBhvr>
                                        <p:cTn id="23" dur="500"/>
                                        <p:tgtEl>
                                          <p:spTgt spid="2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8"/>
                                        </p:tgtEl>
                                        <p:attrNameLst>
                                          <p:attrName>style.visibility</p:attrName>
                                        </p:attrNameLst>
                                      </p:cBhvr>
                                      <p:to>
                                        <p:strVal val="visible"/>
                                      </p:to>
                                    </p:set>
                                    <p:animEffect transition="in" filter="fade">
                                      <p:cBhvr>
                                        <p:cTn id="26"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47" grpId="0"/>
      <p:bldP spid="2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4" name="Picture 3"/>
          <p:cNvPicPr>
            <a:picLocks noChangeAspect="1"/>
          </p:cNvPicPr>
          <p:nvPr/>
        </p:nvPicPr>
        <p:blipFill rotWithShape="1">
          <a:blip r:embed="rId3"/>
          <a:srcRect t="10088"/>
          <a:stretch/>
        </p:blipFill>
        <p:spPr>
          <a:xfrm>
            <a:off x="854566" y="1371600"/>
            <a:ext cx="10186416" cy="4961020"/>
          </a:xfrm>
          <a:prstGeom prst="rect">
            <a:avLst/>
          </a:prstGeom>
          <a:effectLst>
            <a:outerShdw blurRad="50800" dist="38100" dir="2700000" algn="tl" rotWithShape="0">
              <a:prstClr val="black">
                <a:alpha val="40000"/>
              </a:prstClr>
            </a:outerShdw>
          </a:effectLst>
        </p:spPr>
      </p:pic>
      <p:sp>
        <p:nvSpPr>
          <p:cNvPr id="256" name="Google Shape;256;g650b531706_1_4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Software</a:t>
            </a:r>
            <a:endParaRPr dirty="0"/>
          </a:p>
        </p:txBody>
      </p:sp>
    </p:spTree>
    <p:extLst>
      <p:ext uri="{BB962C8B-B14F-4D97-AF65-F5344CB8AC3E}">
        <p14:creationId xmlns:p14="http://schemas.microsoft.com/office/powerpoint/2010/main" val="360449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Picture 1"/>
          <p:cNvPicPr>
            <a:picLocks noChangeAspect="1"/>
          </p:cNvPicPr>
          <p:nvPr/>
        </p:nvPicPr>
        <p:blipFill rotWithShape="1">
          <a:blip r:embed="rId3"/>
          <a:srcRect t="10590"/>
          <a:stretch/>
        </p:blipFill>
        <p:spPr>
          <a:xfrm>
            <a:off x="1002632" y="1351155"/>
            <a:ext cx="10186737" cy="4933495"/>
          </a:xfrm>
          <a:prstGeom prst="rect">
            <a:avLst/>
          </a:prstGeom>
          <a:effectLst>
            <a:outerShdw blurRad="50800" dist="38100" dir="2700000" algn="tl" rotWithShape="0">
              <a:prstClr val="black">
                <a:alpha val="40000"/>
              </a:prstClr>
            </a:outerShdw>
          </a:effectLst>
        </p:spPr>
      </p:pic>
      <p:sp>
        <p:nvSpPr>
          <p:cNvPr id="256" name="Google Shape;256;g650b531706_1_4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Software</a:t>
            </a:r>
            <a:endParaRPr/>
          </a:p>
        </p:txBody>
      </p:sp>
    </p:spTree>
    <p:extLst>
      <p:ext uri="{BB962C8B-B14F-4D97-AF65-F5344CB8AC3E}">
        <p14:creationId xmlns:p14="http://schemas.microsoft.com/office/powerpoint/2010/main" val="136182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Picture 1"/>
          <p:cNvPicPr>
            <a:picLocks noChangeAspect="1"/>
          </p:cNvPicPr>
          <p:nvPr/>
        </p:nvPicPr>
        <p:blipFill rotWithShape="1">
          <a:blip r:embed="rId3"/>
          <a:srcRect t="10012"/>
          <a:stretch/>
        </p:blipFill>
        <p:spPr>
          <a:xfrm>
            <a:off x="1002632" y="1314449"/>
            <a:ext cx="10186737" cy="4965365"/>
          </a:xfrm>
          <a:prstGeom prst="rect">
            <a:avLst/>
          </a:prstGeom>
          <a:effectLst>
            <a:outerShdw blurRad="50800" dist="38100" dir="2700000" algn="tl" rotWithShape="0">
              <a:prstClr val="black">
                <a:alpha val="40000"/>
              </a:prstClr>
            </a:outerShdw>
          </a:effectLst>
        </p:spPr>
      </p:pic>
      <p:sp>
        <p:nvSpPr>
          <p:cNvPr id="256" name="Google Shape;256;g650b531706_1_4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Software</a:t>
            </a:r>
            <a:endParaRPr/>
          </a:p>
        </p:txBody>
      </p:sp>
    </p:spTree>
    <p:extLst>
      <p:ext uri="{BB962C8B-B14F-4D97-AF65-F5344CB8AC3E}">
        <p14:creationId xmlns:p14="http://schemas.microsoft.com/office/powerpoint/2010/main" val="24988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Picture 2"/>
          <p:cNvPicPr>
            <a:picLocks noChangeAspect="1"/>
          </p:cNvPicPr>
          <p:nvPr/>
        </p:nvPicPr>
        <p:blipFill rotWithShape="1">
          <a:blip r:embed="rId3"/>
          <a:srcRect t="10280"/>
          <a:stretch/>
        </p:blipFill>
        <p:spPr>
          <a:xfrm>
            <a:off x="1002632" y="1333499"/>
            <a:ext cx="10186737" cy="4950619"/>
          </a:xfrm>
          <a:prstGeom prst="rect">
            <a:avLst/>
          </a:prstGeom>
          <a:effectLst>
            <a:outerShdw blurRad="50800" dist="38100" dir="2700000" algn="tl" rotWithShape="0">
              <a:prstClr val="black">
                <a:alpha val="40000"/>
              </a:prstClr>
            </a:outerShdw>
          </a:effectLst>
        </p:spPr>
      </p:pic>
      <p:sp>
        <p:nvSpPr>
          <p:cNvPr id="256" name="Google Shape;256;g650b531706_1_4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Software</a:t>
            </a:r>
            <a:endParaRPr/>
          </a:p>
        </p:txBody>
      </p:sp>
      <p:pic>
        <p:nvPicPr>
          <p:cNvPr id="5" name="Picture 4"/>
          <p:cNvPicPr>
            <a:picLocks noChangeAspect="1"/>
          </p:cNvPicPr>
          <p:nvPr/>
        </p:nvPicPr>
        <p:blipFill rotWithShape="1">
          <a:blip r:embed="rId4"/>
          <a:srcRect t="10280"/>
          <a:stretch/>
        </p:blipFill>
        <p:spPr>
          <a:xfrm>
            <a:off x="1002632" y="1333500"/>
            <a:ext cx="10186737" cy="495061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stretch>
            <a:fillRect/>
          </a:stretch>
        </p:blipFill>
        <p:spPr>
          <a:xfrm>
            <a:off x="1624261" y="1394220"/>
            <a:ext cx="3152775" cy="482917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6"/>
          <a:stretch>
            <a:fillRect/>
          </a:stretch>
        </p:blipFill>
        <p:spPr>
          <a:xfrm>
            <a:off x="5165055" y="2275282"/>
            <a:ext cx="3105150" cy="3067050"/>
          </a:xfrm>
          <a:prstGeom prst="rect">
            <a:avLst/>
          </a:prstGeom>
          <a:effectLst>
            <a:outerShdw blurRad="50800" dist="38100" dir="2700000" algn="tl" rotWithShape="0">
              <a:prstClr val="black">
                <a:alpha val="40000"/>
              </a:prstClr>
            </a:outerShdw>
          </a:effectLst>
        </p:spPr>
      </p:pic>
      <p:sp>
        <p:nvSpPr>
          <p:cNvPr id="10" name="Oval 9"/>
          <p:cNvSpPr/>
          <p:nvPr/>
        </p:nvSpPr>
        <p:spPr>
          <a:xfrm>
            <a:off x="5770538" y="4057650"/>
            <a:ext cx="1819719" cy="5976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stretch>
            <a:fillRect/>
          </a:stretch>
        </p:blipFill>
        <p:spPr>
          <a:xfrm>
            <a:off x="4193505" y="2632467"/>
            <a:ext cx="5048250" cy="235267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8"/>
          <a:stretch>
            <a:fillRect/>
          </a:stretch>
        </p:blipFill>
        <p:spPr>
          <a:xfrm>
            <a:off x="4073275" y="1432912"/>
            <a:ext cx="5214244" cy="47517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582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650b531706_1_47"/>
          <p:cNvPicPr preferRelativeResize="0"/>
          <p:nvPr/>
        </p:nvPicPr>
        <p:blipFill rotWithShape="1">
          <a:blip r:embed="rId3">
            <a:alphaModFix/>
          </a:blip>
          <a:srcRect/>
          <a:stretch/>
        </p:blipFill>
        <p:spPr>
          <a:xfrm>
            <a:off x="6153050" y="1180149"/>
            <a:ext cx="5753400" cy="5104501"/>
          </a:xfrm>
          <a:prstGeom prst="rect">
            <a:avLst/>
          </a:prstGeom>
          <a:noFill/>
          <a:ln w="38100" cap="flat" cmpd="sng">
            <a:solidFill>
              <a:srgbClr val="2E8652"/>
            </a:solidFill>
            <a:prstDash val="solid"/>
            <a:round/>
            <a:headEnd type="none" w="sm" len="sm"/>
            <a:tailEnd type="none" w="sm" len="sm"/>
          </a:ln>
          <a:effectLst>
            <a:outerShdw blurRad="50800" dist="38100" dir="2700000" algn="tl" rotWithShape="0">
              <a:srgbClr val="000000">
                <a:alpha val="40000"/>
              </a:srgbClr>
            </a:outerShdw>
          </a:effectLst>
        </p:spPr>
      </p:pic>
      <p:sp>
        <p:nvSpPr>
          <p:cNvPr id="254" name="Google Shape;254;g650b531706_1_47"/>
          <p:cNvSpPr txBox="1"/>
          <p:nvPr/>
        </p:nvSpPr>
        <p:spPr>
          <a:xfrm>
            <a:off x="241250" y="1315500"/>
            <a:ext cx="5525700" cy="5161500"/>
          </a:xfrm>
          <a:prstGeom prst="rect">
            <a:avLst/>
          </a:prstGeom>
          <a:noFill/>
          <a:ln>
            <a:noFill/>
          </a:ln>
        </p:spPr>
        <p:txBody>
          <a:bodyPr spcFirstLastPara="1" wrap="square" lIns="91425" tIns="91425" rIns="91425" bIns="91425" anchor="t" anchorCtr="0">
            <a:noAutofit/>
          </a:bodyPr>
          <a:lstStyle/>
          <a:p>
            <a:pPr marL="101600" lvl="0">
              <a:lnSpc>
                <a:spcPct val="150000"/>
              </a:lnSpc>
              <a:buClr>
                <a:srgbClr val="2E8652"/>
              </a:buClr>
              <a:buSzPts val="2000"/>
            </a:pPr>
            <a:r>
              <a:rPr lang="en-US" sz="2000" b="1"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2000" b="1" i="0" u="none" strike="noStrike" cap="none" dirty="0" smtClean="0">
                <a:solidFill>
                  <a:schemeClr val="tx1">
                    <a:lumMod val="75000"/>
                    <a:lumOff val="25000"/>
                  </a:schemeClr>
                </a:solidFill>
                <a:latin typeface="Century Gothic"/>
                <a:ea typeface="Century Gothic"/>
                <a:cs typeface="Century Gothic"/>
                <a:sym typeface="Century Gothic"/>
              </a:rPr>
              <a:t>ESRI </a:t>
            </a:r>
            <a:r>
              <a:rPr lang="en-US" sz="2000" b="1" i="0" u="none" strike="noStrike" cap="none" dirty="0">
                <a:solidFill>
                  <a:schemeClr val="tx1">
                    <a:lumMod val="75000"/>
                    <a:lumOff val="25000"/>
                  </a:schemeClr>
                </a:solidFill>
                <a:latin typeface="Century Gothic"/>
                <a:ea typeface="Century Gothic"/>
                <a:cs typeface="Century Gothic"/>
                <a:sym typeface="Century Gothic"/>
              </a:rPr>
              <a:t>ArcGIS Pro </a:t>
            </a:r>
            <a:r>
              <a:rPr lang="en-US" sz="2000" b="0" i="0" u="none" strike="noStrike" cap="none" dirty="0">
                <a:solidFill>
                  <a:schemeClr val="tx1">
                    <a:lumMod val="75000"/>
                    <a:lumOff val="25000"/>
                  </a:schemeClr>
                </a:solidFill>
                <a:latin typeface="Century Gothic"/>
                <a:ea typeface="Century Gothic"/>
                <a:cs typeface="Century Gothic"/>
                <a:sym typeface="Century Gothic"/>
              </a:rPr>
              <a:t>for data processing, image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compositing, and image classifications </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101600" lvl="0">
              <a:lnSpc>
                <a:spcPct val="150000"/>
              </a:lnSpc>
              <a:buClr>
                <a:srgbClr val="2E8652"/>
              </a:buClr>
              <a:buSzPts val="2000"/>
            </a:pPr>
            <a:r>
              <a:rPr lang="en-US" sz="2000" b="1" dirty="0" smtClean="0">
                <a:solidFill>
                  <a:schemeClr val="tx1">
                    <a:lumMod val="75000"/>
                    <a:lumOff val="25000"/>
                  </a:schemeClr>
                </a:solidFill>
                <a:latin typeface="Century Gothic"/>
                <a:ea typeface="Century Gothic"/>
                <a:cs typeface="Century Gothic"/>
                <a:sym typeface="Webdings" panose="05030102010509060703" pitchFamily="18" charset="2"/>
              </a:rPr>
              <a:t> </a:t>
            </a:r>
            <a:r>
              <a:rPr lang="en-US" sz="2000" b="1" i="0" u="none" strike="noStrike" cap="none" dirty="0" smtClean="0">
                <a:solidFill>
                  <a:schemeClr val="tx1">
                    <a:lumMod val="75000"/>
                    <a:lumOff val="25000"/>
                  </a:schemeClr>
                </a:solidFill>
                <a:latin typeface="Century Gothic"/>
                <a:ea typeface="Century Gothic"/>
                <a:cs typeface="Century Gothic"/>
                <a:sym typeface="Century Gothic"/>
              </a:rPr>
              <a:t>Google </a:t>
            </a:r>
            <a:r>
              <a:rPr lang="en-US" sz="2000" b="1" i="0" u="none" strike="noStrike" cap="none" dirty="0">
                <a:solidFill>
                  <a:schemeClr val="tx1">
                    <a:lumMod val="75000"/>
                    <a:lumOff val="25000"/>
                  </a:schemeClr>
                </a:solidFill>
                <a:latin typeface="Century Gothic"/>
                <a:ea typeface="Century Gothic"/>
                <a:cs typeface="Century Gothic"/>
                <a:sym typeface="Century Gothic"/>
              </a:rPr>
              <a:t>Earth Engine API </a:t>
            </a:r>
            <a:r>
              <a:rPr lang="en-US" sz="2000" b="0" i="0" u="none" strike="noStrike" cap="none" dirty="0">
                <a:solidFill>
                  <a:schemeClr val="tx1">
                    <a:lumMod val="75000"/>
                    <a:lumOff val="25000"/>
                  </a:schemeClr>
                </a:solidFill>
                <a:latin typeface="Century Gothic"/>
                <a:ea typeface="Century Gothic"/>
                <a:cs typeface="Century Gothic"/>
                <a:sym typeface="Century Gothic"/>
              </a:rPr>
              <a:t>for</a:t>
            </a:r>
            <a:r>
              <a:rPr lang="en-US" sz="2000" b="1" i="0" u="none" strike="noStrike" cap="none" dirty="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data download and </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processing for the </a:t>
            </a:r>
            <a:r>
              <a:rPr lang="en-US" sz="2000" b="1" i="0" u="none" strike="noStrike" cap="none" dirty="0" err="1" smtClean="0">
                <a:solidFill>
                  <a:schemeClr val="tx1">
                    <a:lumMod val="75000"/>
                    <a:lumOff val="25000"/>
                  </a:schemeClr>
                </a:solidFill>
                <a:latin typeface="Century Gothic"/>
                <a:ea typeface="Century Gothic"/>
                <a:cs typeface="Century Gothic"/>
                <a:sym typeface="Century Gothic"/>
              </a:rPr>
              <a:t>GreBAT</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 Tool</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101600" lvl="0">
              <a:lnSpc>
                <a:spcPct val="150000"/>
              </a:lnSpc>
              <a:buClr>
                <a:srgbClr val="2E8652"/>
              </a:buClr>
              <a:buSzPts val="2000"/>
            </a:pPr>
            <a:r>
              <a:rPr lang="en-US" sz="2000" b="1"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2000" b="1" i="0" u="none" strike="noStrike" cap="none" dirty="0" smtClean="0">
                <a:solidFill>
                  <a:schemeClr val="tx1">
                    <a:lumMod val="75000"/>
                    <a:lumOff val="25000"/>
                  </a:schemeClr>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Python</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for automation of raster analysis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55" name="Google Shape;255;g650b531706_1_47"/>
          <p:cNvSpPr txBox="1"/>
          <p:nvPr/>
        </p:nvSpPr>
        <p:spPr>
          <a:xfrm>
            <a:off x="6282925" y="5897950"/>
            <a:ext cx="4233000" cy="38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Image credit: National Interagency Fire Center</a:t>
            </a:r>
            <a:endParaRPr sz="1400" b="0" i="0" u="none" strike="noStrike" cap="none">
              <a:solidFill>
                <a:srgbClr val="FFFFFF"/>
              </a:solidFill>
              <a:latin typeface="Century Gothic"/>
              <a:ea typeface="Century Gothic"/>
              <a:cs typeface="Century Gothic"/>
              <a:sym typeface="Century Gothic"/>
            </a:endParaRPr>
          </a:p>
        </p:txBody>
      </p:sp>
      <p:sp>
        <p:nvSpPr>
          <p:cNvPr id="256" name="Google Shape;256;g650b531706_1_47"/>
          <p:cNvSpPr txBox="1">
            <a:spLocks noGrp="1"/>
          </p:cNvSpPr>
          <p:nvPr>
            <p:ph type="title"/>
          </p:nvPr>
        </p:nvSpPr>
        <p:spPr>
          <a:xfrm>
            <a:off x="241250" y="423900"/>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Software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654ad9e0be_5_1"/>
          <p:cNvSpPr txBox="1">
            <a:spLocks noGrp="1"/>
          </p:cNvSpPr>
          <p:nvPr>
            <p:ph type="title"/>
          </p:nvPr>
        </p:nvSpPr>
        <p:spPr>
          <a:xfrm>
            <a:off x="226877" y="556070"/>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t>Model Composition</a:t>
            </a:r>
            <a:endParaRPr dirty="0"/>
          </a:p>
        </p:txBody>
      </p:sp>
      <p:sp>
        <p:nvSpPr>
          <p:cNvPr id="263" name="Google Shape;263;g654ad9e0be_5_1"/>
          <p:cNvSpPr txBox="1"/>
          <p:nvPr/>
        </p:nvSpPr>
        <p:spPr>
          <a:xfrm>
            <a:off x="7432681" y="2031759"/>
            <a:ext cx="3780023"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dirty="0">
                <a:solidFill>
                  <a:schemeClr val="tx1">
                    <a:lumMod val="75000"/>
                    <a:lumOff val="25000"/>
                  </a:schemeClr>
                </a:solidFill>
                <a:latin typeface="Century Gothic"/>
                <a:ea typeface="Century Gothic"/>
                <a:cs typeface="Century Gothic"/>
                <a:sym typeface="Century Gothic"/>
              </a:rPr>
              <a:t>1. </a:t>
            </a:r>
            <a:r>
              <a:rPr lang="en-US" sz="3600" dirty="0">
                <a:solidFill>
                  <a:schemeClr val="tx1">
                    <a:lumMod val="75000"/>
                    <a:lumOff val="25000"/>
                  </a:schemeClr>
                </a:solidFill>
                <a:latin typeface="Century Gothic"/>
                <a:ea typeface="Century Gothic"/>
                <a:cs typeface="Century Gothic"/>
                <a:sym typeface="Century Gothic"/>
              </a:rPr>
              <a:t>Elevation</a:t>
            </a:r>
            <a:endParaRPr sz="36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3600" b="1" i="0" u="none" strike="noStrike" cap="none" dirty="0">
                <a:solidFill>
                  <a:schemeClr val="tx1">
                    <a:lumMod val="75000"/>
                    <a:lumOff val="25000"/>
                  </a:schemeClr>
                </a:solidFill>
                <a:latin typeface="Century Gothic"/>
                <a:ea typeface="Century Gothic"/>
                <a:cs typeface="Century Gothic"/>
                <a:sym typeface="Century Gothic"/>
              </a:rPr>
              <a:t>2. </a:t>
            </a:r>
            <a:r>
              <a:rPr lang="en-US" sz="3600" dirty="0">
                <a:solidFill>
                  <a:schemeClr val="tx1">
                    <a:lumMod val="75000"/>
                    <a:lumOff val="25000"/>
                  </a:schemeClr>
                </a:solidFill>
                <a:latin typeface="Century Gothic"/>
                <a:ea typeface="Century Gothic"/>
                <a:cs typeface="Century Gothic"/>
                <a:sym typeface="Century Gothic"/>
              </a:rPr>
              <a:t>Aqua ET</a:t>
            </a:r>
            <a:endParaRPr sz="36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3600" b="1" i="0" u="none" strike="noStrike" cap="none" dirty="0">
                <a:solidFill>
                  <a:schemeClr val="tx1">
                    <a:lumMod val="75000"/>
                    <a:lumOff val="25000"/>
                  </a:schemeClr>
                </a:solidFill>
                <a:latin typeface="Century Gothic"/>
                <a:ea typeface="Century Gothic"/>
                <a:cs typeface="Century Gothic"/>
                <a:sym typeface="Century Gothic"/>
              </a:rPr>
              <a:t>3. </a:t>
            </a:r>
            <a:r>
              <a:rPr lang="en-US" sz="3600" dirty="0">
                <a:solidFill>
                  <a:schemeClr val="tx1">
                    <a:lumMod val="75000"/>
                    <a:lumOff val="25000"/>
                  </a:schemeClr>
                </a:solidFill>
                <a:latin typeface="Century Gothic"/>
                <a:ea typeface="Century Gothic"/>
                <a:cs typeface="Century Gothic"/>
                <a:sym typeface="Century Gothic"/>
              </a:rPr>
              <a:t>VIIRS LST</a:t>
            </a:r>
            <a:endParaRPr sz="36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3600" b="1" i="0" u="none" strike="noStrike" cap="none" dirty="0">
                <a:solidFill>
                  <a:schemeClr val="tx1">
                    <a:lumMod val="75000"/>
                    <a:lumOff val="25000"/>
                  </a:schemeClr>
                </a:solidFill>
                <a:latin typeface="Century Gothic"/>
                <a:ea typeface="Century Gothic"/>
                <a:cs typeface="Century Gothic"/>
                <a:sym typeface="Century Gothic"/>
              </a:rPr>
              <a:t>4. </a:t>
            </a:r>
            <a:r>
              <a:rPr lang="en-US" sz="3600" dirty="0">
                <a:solidFill>
                  <a:schemeClr val="tx1">
                    <a:lumMod val="75000"/>
                    <a:lumOff val="25000"/>
                  </a:schemeClr>
                </a:solidFill>
                <a:latin typeface="Century Gothic"/>
                <a:ea typeface="Century Gothic"/>
                <a:cs typeface="Century Gothic"/>
                <a:sym typeface="Century Gothic"/>
              </a:rPr>
              <a:t>VIIRS NDVI</a:t>
            </a:r>
            <a:endParaRPr sz="36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3600" b="1" i="0" u="none" strike="noStrike" cap="none" dirty="0">
                <a:solidFill>
                  <a:schemeClr val="tx1">
                    <a:lumMod val="75000"/>
                    <a:lumOff val="25000"/>
                  </a:schemeClr>
                </a:solidFill>
                <a:latin typeface="Century Gothic"/>
                <a:ea typeface="Century Gothic"/>
                <a:cs typeface="Century Gothic"/>
                <a:sym typeface="Century Gothic"/>
              </a:rPr>
              <a:t>5. </a:t>
            </a:r>
            <a:r>
              <a:rPr lang="en-US" sz="3600" dirty="0">
                <a:solidFill>
                  <a:schemeClr val="tx1">
                    <a:lumMod val="75000"/>
                    <a:lumOff val="25000"/>
                  </a:schemeClr>
                </a:solidFill>
                <a:latin typeface="Century Gothic"/>
                <a:ea typeface="Century Gothic"/>
                <a:cs typeface="Century Gothic"/>
                <a:sym typeface="Century Gothic"/>
              </a:rPr>
              <a:t>Terra </a:t>
            </a:r>
            <a:r>
              <a:rPr lang="en-US" sz="3600" dirty="0" smtClean="0">
                <a:solidFill>
                  <a:schemeClr val="tx1">
                    <a:lumMod val="75000"/>
                    <a:lumOff val="25000"/>
                  </a:schemeClr>
                </a:solidFill>
                <a:latin typeface="Century Gothic"/>
                <a:ea typeface="Century Gothic"/>
                <a:cs typeface="Century Gothic"/>
                <a:sym typeface="Century Gothic"/>
              </a:rPr>
              <a:t>ET</a:t>
            </a:r>
          </a:p>
          <a:p>
            <a:pPr marL="0" marR="0" lvl="0" indent="0" algn="l" rtl="0">
              <a:lnSpc>
                <a:spcPct val="100000"/>
              </a:lnSpc>
              <a:spcBef>
                <a:spcPts val="0"/>
              </a:spcBef>
              <a:spcAft>
                <a:spcPts val="0"/>
              </a:spcAft>
              <a:buNone/>
            </a:pPr>
            <a:r>
              <a:rPr lang="en-US" sz="3600" b="1" dirty="0" smtClean="0">
                <a:solidFill>
                  <a:schemeClr val="tx1">
                    <a:lumMod val="75000"/>
                    <a:lumOff val="25000"/>
                  </a:schemeClr>
                </a:solidFill>
                <a:latin typeface="Century Gothic"/>
                <a:ea typeface="Century Gothic"/>
                <a:cs typeface="Century Gothic"/>
                <a:sym typeface="Century Gothic"/>
              </a:rPr>
              <a:t>6. </a:t>
            </a:r>
            <a:r>
              <a:rPr lang="en-US" sz="3600" dirty="0" smtClean="0">
                <a:solidFill>
                  <a:schemeClr val="tx1">
                    <a:lumMod val="75000"/>
                    <a:lumOff val="25000"/>
                  </a:schemeClr>
                </a:solidFill>
                <a:latin typeface="Century Gothic"/>
                <a:ea typeface="Century Gothic"/>
                <a:cs typeface="Century Gothic"/>
                <a:sym typeface="Century Gothic"/>
              </a:rPr>
              <a:t>Aspect</a:t>
            </a:r>
            <a:endParaRPr sz="3600"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400" b="0" i="0" u="none" strike="noStrike" cap="none" dirty="0">
              <a:solidFill>
                <a:srgbClr val="3F3F3F"/>
              </a:solidFill>
              <a:latin typeface="Century Gothic"/>
              <a:ea typeface="Century Gothic"/>
              <a:cs typeface="Century Gothic"/>
              <a:sym typeface="Century Gothic"/>
            </a:endParaRPr>
          </a:p>
        </p:txBody>
      </p:sp>
      <p:sp>
        <p:nvSpPr>
          <p:cNvPr id="264" name="Google Shape;264;g654ad9e0be_5_1"/>
          <p:cNvSpPr txBox="1"/>
          <p:nvPr/>
        </p:nvSpPr>
        <p:spPr>
          <a:xfrm rot="1179258">
            <a:off x="2013824" y="5613274"/>
            <a:ext cx="3318024" cy="338514"/>
          </a:xfrm>
          <a:prstGeom prst="rect">
            <a:avLst/>
          </a:prstGeom>
          <a:noFill/>
          <a:ln>
            <a:noFill/>
          </a:ln>
        </p:spPr>
        <p:txBody>
          <a:bodyPr spcFirstLastPara="1" wrap="square" lIns="91425" tIns="45700" rIns="91425" bIns="45700" anchor="t" anchorCtr="0">
            <a:spAutoFit/>
          </a:bodyPr>
          <a:lstStyle/>
          <a:p>
            <a:pPr marL="457200" marR="0" lvl="0" indent="-330200" algn="l" rtl="0">
              <a:lnSpc>
                <a:spcPct val="100000"/>
              </a:lnSpc>
              <a:spcBef>
                <a:spcPts val="0"/>
              </a:spcBef>
              <a:spcAft>
                <a:spcPts val="0"/>
              </a:spcAft>
              <a:buClr>
                <a:srgbClr val="000000"/>
              </a:buClr>
              <a:buSzPts val="1600"/>
              <a:buFont typeface="Century Gothic"/>
              <a:buAutoNum type="arabicPeriod"/>
            </a:pPr>
            <a:r>
              <a:rPr lang="en-US" sz="1600" b="1" dirty="0">
                <a:latin typeface="Century Gothic"/>
                <a:ea typeface="Century Gothic"/>
                <a:cs typeface="Century Gothic"/>
                <a:sym typeface="Century Gothic"/>
              </a:rPr>
              <a:t>   </a:t>
            </a:r>
            <a:r>
              <a:rPr lang="en-US" sz="1600" b="1" i="0" u="none" strike="noStrike" cap="none" dirty="0">
                <a:solidFill>
                  <a:srgbClr val="000000"/>
                </a:solidFill>
                <a:latin typeface="Century Gothic"/>
                <a:ea typeface="Century Gothic"/>
                <a:cs typeface="Century Gothic"/>
                <a:sym typeface="Century Gothic"/>
              </a:rPr>
              <a:t>2.</a:t>
            </a:r>
            <a:r>
              <a:rPr lang="en-US" sz="1600" b="1" dirty="0">
                <a:latin typeface="Century Gothic"/>
                <a:ea typeface="Century Gothic"/>
                <a:cs typeface="Century Gothic"/>
                <a:sym typeface="Century Gothic"/>
              </a:rPr>
              <a:t>     </a:t>
            </a:r>
            <a:r>
              <a:rPr lang="en-US" sz="1600" b="1" i="0" u="none" strike="noStrike" cap="none" dirty="0" smtClean="0">
                <a:solidFill>
                  <a:srgbClr val="000000"/>
                </a:solidFill>
                <a:latin typeface="Century Gothic"/>
                <a:ea typeface="Century Gothic"/>
                <a:cs typeface="Century Gothic"/>
                <a:sym typeface="Century Gothic"/>
              </a:rPr>
              <a:t>3</a:t>
            </a:r>
            <a:r>
              <a:rPr lang="en-US" sz="1600" b="1" i="0" u="none" strike="noStrike" cap="none" dirty="0">
                <a:solidFill>
                  <a:srgbClr val="000000"/>
                </a:solidFill>
                <a:latin typeface="Century Gothic"/>
                <a:ea typeface="Century Gothic"/>
                <a:cs typeface="Century Gothic"/>
                <a:sym typeface="Century Gothic"/>
              </a:rPr>
              <a:t>.</a:t>
            </a:r>
            <a:r>
              <a:rPr lang="en-US" sz="1600" b="1" dirty="0">
                <a:latin typeface="Century Gothic"/>
                <a:ea typeface="Century Gothic"/>
                <a:cs typeface="Century Gothic"/>
                <a:sym typeface="Century Gothic"/>
              </a:rPr>
              <a:t>     </a:t>
            </a:r>
            <a:r>
              <a:rPr lang="en-US" sz="1600" b="1" i="0" u="none" strike="noStrike" cap="none" dirty="0" smtClean="0">
                <a:solidFill>
                  <a:srgbClr val="000000"/>
                </a:solidFill>
                <a:latin typeface="Century Gothic"/>
                <a:ea typeface="Century Gothic"/>
                <a:cs typeface="Century Gothic"/>
                <a:sym typeface="Century Gothic"/>
              </a:rPr>
              <a:t>4</a:t>
            </a:r>
            <a:r>
              <a:rPr lang="en-US" sz="1600" b="1" i="0" u="none" strike="noStrike" cap="none" dirty="0">
                <a:solidFill>
                  <a:srgbClr val="000000"/>
                </a:solidFill>
                <a:latin typeface="Century Gothic"/>
                <a:ea typeface="Century Gothic"/>
                <a:cs typeface="Century Gothic"/>
                <a:sym typeface="Century Gothic"/>
              </a:rPr>
              <a:t>.</a:t>
            </a:r>
            <a:r>
              <a:rPr lang="en-US" sz="1600" b="1" dirty="0">
                <a:latin typeface="Century Gothic"/>
                <a:ea typeface="Century Gothic"/>
                <a:cs typeface="Century Gothic"/>
                <a:sym typeface="Century Gothic"/>
              </a:rPr>
              <a:t>     </a:t>
            </a:r>
            <a:r>
              <a:rPr lang="en-US" sz="1600" b="1" dirty="0" smtClean="0">
                <a:latin typeface="Century Gothic"/>
                <a:ea typeface="Century Gothic"/>
                <a:cs typeface="Century Gothic"/>
                <a:sym typeface="Century Gothic"/>
              </a:rPr>
              <a:t> </a:t>
            </a:r>
            <a:r>
              <a:rPr lang="en-US" sz="1600" b="1" i="0" u="none" strike="noStrike" cap="none" dirty="0" smtClean="0">
                <a:solidFill>
                  <a:srgbClr val="000000"/>
                </a:solidFill>
                <a:latin typeface="Century Gothic"/>
                <a:ea typeface="Century Gothic"/>
                <a:cs typeface="Century Gothic"/>
                <a:sym typeface="Century Gothic"/>
              </a:rPr>
              <a:t>5</a:t>
            </a:r>
            <a:r>
              <a:rPr lang="en-US" sz="1600" b="1" i="0" u="none" strike="noStrike" cap="none" dirty="0">
                <a:solidFill>
                  <a:srgbClr val="000000"/>
                </a:solidFill>
                <a:latin typeface="Century Gothic"/>
                <a:ea typeface="Century Gothic"/>
                <a:cs typeface="Century Gothic"/>
                <a:sym typeface="Century Gothic"/>
              </a:rPr>
              <a:t>. </a:t>
            </a:r>
            <a:r>
              <a:rPr lang="en-US" sz="1600" b="1" i="0" u="none" strike="noStrike" cap="none" dirty="0" smtClean="0">
                <a:solidFill>
                  <a:srgbClr val="000000"/>
                </a:solidFill>
                <a:latin typeface="Century Gothic"/>
                <a:ea typeface="Century Gothic"/>
                <a:cs typeface="Century Gothic"/>
                <a:sym typeface="Century Gothic"/>
              </a:rPr>
              <a:t>     6. </a:t>
            </a:r>
            <a:endParaRPr sz="1600" b="1" i="0" u="none" strike="noStrike" cap="none" dirty="0">
              <a:solidFill>
                <a:srgbClr val="000000"/>
              </a:solidFill>
              <a:latin typeface="Century Gothic"/>
              <a:ea typeface="Century Gothic"/>
              <a:cs typeface="Century Gothic"/>
              <a:sym typeface="Century Gothic"/>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3901">
            <a:off x="1162912" y="975170"/>
            <a:ext cx="3446706" cy="4169207"/>
          </a:xfrm>
          <a:prstGeom prst="rect">
            <a:avLst/>
          </a:prstGeom>
          <a:effectLst>
            <a:outerShdw blurRad="50800" dist="38100" dir="8100000" algn="tr"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34761">
            <a:off x="1588016" y="1082319"/>
            <a:ext cx="3459192" cy="4230716"/>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31644">
            <a:off x="2032906" y="1276660"/>
            <a:ext cx="3491788" cy="4239924"/>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07773">
            <a:off x="2511291" y="1408177"/>
            <a:ext cx="3499826" cy="4257893"/>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04059">
            <a:off x="2940186" y="1510906"/>
            <a:ext cx="3605859" cy="4326071"/>
          </a:xfrm>
          <a:prstGeom prst="rect">
            <a:avLst/>
          </a:prstGeom>
          <a:effectLst>
            <a:outerShdw blurRad="50800" dist="38100" dir="8100000" algn="tr" rotWithShape="0">
              <a:prstClr val="black">
                <a:alpha val="40000"/>
              </a:prst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70992">
            <a:off x="3336571" y="1664222"/>
            <a:ext cx="3669337" cy="4359612"/>
          </a:xfrm>
          <a:prstGeom prst="rect">
            <a:avLst/>
          </a:prstGeom>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6500"/>
                            </p:stCondLst>
                            <p:childTnLst>
                              <p:par>
                                <p:cTn id="25" presetID="10" presetClass="entr" presetSubtype="0" fill="hold" nodeType="afterEffect">
                                  <p:stCondLst>
                                    <p:cond delay="1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650b531706_1_75"/>
          <p:cNvSpPr txBox="1"/>
          <p:nvPr/>
        </p:nvSpPr>
        <p:spPr>
          <a:xfrm>
            <a:off x="166650" y="1279350"/>
            <a:ext cx="5371200" cy="5351700"/>
          </a:xfrm>
          <a:prstGeom prst="rect">
            <a:avLst/>
          </a:prstGeom>
          <a:noFill/>
          <a:ln>
            <a:noFill/>
          </a:ln>
        </p:spPr>
        <p:txBody>
          <a:bodyPr spcFirstLastPara="1" wrap="square" lIns="91425" tIns="91425" rIns="91425" bIns="91425" anchor="t" anchorCtr="0">
            <a:noAutofit/>
          </a:bodyPr>
          <a:lstStyle/>
          <a:p>
            <a:pPr marL="76200" lvl="0">
              <a:lnSpc>
                <a:spcPct val="150000"/>
              </a:lnSpc>
              <a:buClr>
                <a:srgbClr val="2E8652"/>
              </a:buClr>
              <a:buSzPts val="2400"/>
            </a:pPr>
            <a:r>
              <a:rPr lang="en-US" sz="2400" b="1" dirty="0">
                <a:solidFill>
                  <a:srgbClr val="3F3F3F"/>
                </a:solidFill>
                <a:latin typeface="Century Gothic"/>
                <a:ea typeface="Century Gothic"/>
                <a:cs typeface="Century Gothic"/>
                <a:sym typeface="Webdings" panose="05030102010509060703" pitchFamily="18" charset="2"/>
              </a:rPr>
              <a:t> </a:t>
            </a:r>
            <a:r>
              <a:rPr lang="en-US" sz="2200" b="1" i="0" u="none" strike="noStrike" cap="none" dirty="0" smtClean="0">
                <a:solidFill>
                  <a:srgbClr val="3F3F3F"/>
                </a:solidFill>
                <a:latin typeface="Century Gothic"/>
                <a:ea typeface="Century Gothic"/>
                <a:cs typeface="Century Gothic"/>
                <a:sym typeface="Century Gothic"/>
              </a:rPr>
              <a:t>Temporal </a:t>
            </a:r>
            <a:r>
              <a:rPr lang="en-US" sz="2200" b="1" i="0" u="none" strike="noStrike" cap="none" dirty="0">
                <a:solidFill>
                  <a:srgbClr val="3F3F3F"/>
                </a:solidFill>
                <a:latin typeface="Century Gothic"/>
                <a:ea typeface="Century Gothic"/>
                <a:cs typeface="Century Gothic"/>
                <a:sym typeface="Century Gothic"/>
              </a:rPr>
              <a:t>Resolution</a:t>
            </a:r>
            <a:r>
              <a:rPr lang="en-US" sz="2400" b="0" i="0" u="none" strike="noStrike" cap="none" dirty="0">
                <a:solidFill>
                  <a:srgbClr val="3F3F3F"/>
                </a:solidFill>
                <a:latin typeface="Century Gothic"/>
                <a:ea typeface="Century Gothic"/>
                <a:cs typeface="Century Gothic"/>
                <a:sym typeface="Century Gothic"/>
              </a:rPr>
              <a:t> </a:t>
            </a:r>
            <a:r>
              <a:rPr lang="en-US" sz="1800" b="0" i="0" u="none" strike="noStrike" cap="none" dirty="0">
                <a:solidFill>
                  <a:srgbClr val="3F3F3F"/>
                </a:solidFill>
                <a:latin typeface="Century Gothic"/>
                <a:ea typeface="Century Gothic"/>
                <a:cs typeface="Century Gothic"/>
                <a:sym typeface="Century Gothic"/>
              </a:rPr>
              <a:t>has been limited to the years 2016 and 2017 due to incomplete satellite and </a:t>
            </a:r>
            <a:r>
              <a:rPr lang="en-US" sz="1800" b="0" i="1" u="none" strike="noStrike" cap="none" dirty="0">
                <a:solidFill>
                  <a:srgbClr val="3F3F3F"/>
                </a:solidFill>
                <a:latin typeface="Century Gothic"/>
                <a:ea typeface="Century Gothic"/>
                <a:cs typeface="Century Gothic"/>
                <a:sym typeface="Century Gothic"/>
              </a:rPr>
              <a:t>in situ</a:t>
            </a:r>
            <a:r>
              <a:rPr lang="en-US" sz="1800" b="0" i="0" u="none" strike="noStrike" cap="none" dirty="0">
                <a:solidFill>
                  <a:srgbClr val="3F3F3F"/>
                </a:solidFill>
                <a:latin typeface="Century Gothic"/>
                <a:ea typeface="Century Gothic"/>
                <a:cs typeface="Century Gothic"/>
                <a:sym typeface="Century Gothic"/>
              </a:rPr>
              <a:t> data</a:t>
            </a:r>
            <a:endParaRPr sz="1800" b="0" i="0" u="none" strike="noStrike" cap="none" dirty="0">
              <a:solidFill>
                <a:srgbClr val="3F3F3F"/>
              </a:solidFill>
              <a:latin typeface="Century Gothic"/>
              <a:ea typeface="Century Gothic"/>
              <a:cs typeface="Century Gothic"/>
              <a:sym typeface="Century Gothic"/>
            </a:endParaRPr>
          </a:p>
          <a:p>
            <a:pPr marL="76200" lvl="0">
              <a:lnSpc>
                <a:spcPct val="150000"/>
              </a:lnSpc>
              <a:buClr>
                <a:srgbClr val="2E8652"/>
              </a:buClr>
              <a:buSzPts val="2400"/>
            </a:pPr>
            <a:r>
              <a:rPr lang="en-US" sz="2400" b="1" dirty="0">
                <a:solidFill>
                  <a:srgbClr val="3F3F3F"/>
                </a:solidFill>
                <a:latin typeface="Century Gothic"/>
                <a:ea typeface="Century Gothic"/>
                <a:cs typeface="Century Gothic"/>
                <a:sym typeface="Webdings" panose="05030102010509060703" pitchFamily="18" charset="2"/>
              </a:rPr>
              <a:t> </a:t>
            </a:r>
            <a:r>
              <a:rPr lang="en-US" sz="2200" b="1" i="0" u="none" strike="noStrike" cap="none" dirty="0" smtClean="0">
                <a:solidFill>
                  <a:srgbClr val="3F3F3F"/>
                </a:solidFill>
                <a:latin typeface="Century Gothic"/>
                <a:ea typeface="Century Gothic"/>
                <a:cs typeface="Century Gothic"/>
                <a:sym typeface="Century Gothic"/>
              </a:rPr>
              <a:t>Spatial </a:t>
            </a:r>
            <a:r>
              <a:rPr lang="en-US" sz="2200" b="1" i="0" u="none" strike="noStrike" cap="none" dirty="0">
                <a:solidFill>
                  <a:srgbClr val="3F3F3F"/>
                </a:solidFill>
                <a:latin typeface="Century Gothic"/>
                <a:ea typeface="Century Gothic"/>
                <a:cs typeface="Century Gothic"/>
                <a:sym typeface="Century Gothic"/>
              </a:rPr>
              <a:t>Resolution </a:t>
            </a:r>
            <a:r>
              <a:rPr lang="en-US" sz="1800" b="0" i="0" u="none" strike="noStrike" cap="none" dirty="0">
                <a:solidFill>
                  <a:srgbClr val="3F3F3F"/>
                </a:solidFill>
                <a:latin typeface="Century Gothic"/>
                <a:ea typeface="Century Gothic"/>
                <a:cs typeface="Century Gothic"/>
                <a:sym typeface="Century Gothic"/>
              </a:rPr>
              <a:t>could be affected by </a:t>
            </a:r>
            <a:r>
              <a:rPr lang="en-US" sz="1800" b="0" i="0" u="none" strike="noStrike" cap="none" dirty="0" smtClean="0">
                <a:solidFill>
                  <a:srgbClr val="3F3F3F"/>
                </a:solidFill>
                <a:latin typeface="Century Gothic"/>
                <a:ea typeface="Century Gothic"/>
                <a:cs typeface="Century Gothic"/>
                <a:sym typeface="Century Gothic"/>
              </a:rPr>
              <a:t>resampling elevation </a:t>
            </a:r>
            <a:r>
              <a:rPr lang="en-US" sz="1800" b="0" i="0" u="none" strike="noStrike" cap="none" dirty="0">
                <a:solidFill>
                  <a:srgbClr val="3F3F3F"/>
                </a:solidFill>
                <a:latin typeface="Century Gothic"/>
                <a:ea typeface="Century Gothic"/>
                <a:cs typeface="Century Gothic"/>
                <a:sym typeface="Century Gothic"/>
              </a:rPr>
              <a:t>and aspect</a:t>
            </a:r>
            <a:endParaRPr sz="1800" b="0" i="0" u="none" strike="noStrike" cap="none" dirty="0">
              <a:solidFill>
                <a:srgbClr val="3F3F3F"/>
              </a:solidFill>
              <a:latin typeface="Century Gothic"/>
              <a:ea typeface="Century Gothic"/>
              <a:cs typeface="Century Gothic"/>
              <a:sym typeface="Century Gothic"/>
            </a:endParaRPr>
          </a:p>
          <a:p>
            <a:pPr marL="76200" lvl="0">
              <a:lnSpc>
                <a:spcPct val="150000"/>
              </a:lnSpc>
              <a:buClr>
                <a:srgbClr val="2E8652"/>
              </a:buClr>
              <a:buSzPts val="2400"/>
            </a:pPr>
            <a:r>
              <a:rPr lang="en-US" sz="2400" b="1" dirty="0">
                <a:solidFill>
                  <a:srgbClr val="3F3F3F"/>
                </a:solidFill>
                <a:latin typeface="Century Gothic"/>
                <a:ea typeface="Century Gothic"/>
                <a:cs typeface="Century Gothic"/>
                <a:sym typeface="Webdings" panose="05030102010509060703" pitchFamily="18" charset="2"/>
              </a:rPr>
              <a:t> </a:t>
            </a:r>
            <a:r>
              <a:rPr lang="en-US" sz="2200" b="1" i="0" u="none" strike="noStrike" cap="none" dirty="0" smtClean="0">
                <a:solidFill>
                  <a:srgbClr val="3F3F3F"/>
                </a:solidFill>
                <a:latin typeface="Century Gothic"/>
                <a:ea typeface="Century Gothic"/>
                <a:cs typeface="Century Gothic"/>
                <a:sym typeface="Century Gothic"/>
              </a:rPr>
              <a:t>Data </a:t>
            </a:r>
            <a:r>
              <a:rPr lang="en-US" sz="2200" b="1" i="0" u="none" strike="noStrike" cap="none" dirty="0">
                <a:solidFill>
                  <a:srgbClr val="3F3F3F"/>
                </a:solidFill>
                <a:latin typeface="Century Gothic"/>
                <a:ea typeface="Century Gothic"/>
                <a:cs typeface="Century Gothic"/>
                <a:sym typeface="Century Gothic"/>
              </a:rPr>
              <a:t>Removal </a:t>
            </a:r>
            <a:r>
              <a:rPr lang="en-US" sz="1800" b="0" i="0" u="none" strike="noStrike" cap="none" dirty="0">
                <a:solidFill>
                  <a:srgbClr val="3F3F3F"/>
                </a:solidFill>
                <a:latin typeface="Century Gothic"/>
                <a:ea typeface="Century Gothic"/>
                <a:cs typeface="Century Gothic"/>
                <a:sym typeface="Century Gothic"/>
              </a:rPr>
              <a:t>of </a:t>
            </a:r>
            <a:r>
              <a:rPr lang="en-US" sz="1800" b="0" i="0" u="none" strike="noStrike" cap="none" dirty="0" smtClean="0">
                <a:solidFill>
                  <a:srgbClr val="3F3F3F"/>
                </a:solidFill>
                <a:latin typeface="Century Gothic"/>
                <a:ea typeface="Century Gothic"/>
                <a:cs typeface="Century Gothic"/>
                <a:sym typeface="Century Gothic"/>
              </a:rPr>
              <a:t>all non-sagebrush measurements </a:t>
            </a:r>
            <a:r>
              <a:rPr lang="en-US" sz="1800" b="0" i="0" u="none" strike="noStrike" cap="none" dirty="0">
                <a:solidFill>
                  <a:srgbClr val="3F3F3F"/>
                </a:solidFill>
                <a:latin typeface="Century Gothic"/>
                <a:ea typeface="Century Gothic"/>
                <a:cs typeface="Century Gothic"/>
                <a:sym typeface="Century Gothic"/>
              </a:rPr>
              <a:t>removed </a:t>
            </a:r>
            <a:r>
              <a:rPr lang="en-US" sz="1800" dirty="0" smtClean="0">
                <a:solidFill>
                  <a:srgbClr val="3F3F3F"/>
                </a:solidFill>
                <a:latin typeface="Century Gothic"/>
                <a:ea typeface="Century Gothic"/>
                <a:cs typeface="Century Gothic"/>
                <a:sym typeface="Century Gothic"/>
              </a:rPr>
              <a:t>77</a:t>
            </a:r>
            <a:r>
              <a:rPr lang="en-US" sz="1800" b="0" i="0" u="none" strike="noStrike" cap="none" dirty="0" smtClean="0">
                <a:solidFill>
                  <a:srgbClr val="3F3F3F"/>
                </a:solidFill>
                <a:latin typeface="Century Gothic"/>
                <a:ea typeface="Century Gothic"/>
                <a:cs typeface="Century Gothic"/>
                <a:sym typeface="Century Gothic"/>
              </a:rPr>
              <a:t>% </a:t>
            </a:r>
            <a:r>
              <a:rPr lang="en-US" sz="1800" b="0" i="0" u="none" strike="noStrike" cap="none" dirty="0">
                <a:solidFill>
                  <a:srgbClr val="3F3F3F"/>
                </a:solidFill>
                <a:latin typeface="Century Gothic"/>
                <a:ea typeface="Century Gothic"/>
                <a:cs typeface="Century Gothic"/>
                <a:sym typeface="Century Gothic"/>
              </a:rPr>
              <a:t>of our </a:t>
            </a:r>
            <a:r>
              <a:rPr lang="en-US" sz="1800" b="0" i="1" u="none" strike="noStrike" cap="none" dirty="0">
                <a:solidFill>
                  <a:srgbClr val="3F3F3F"/>
                </a:solidFill>
                <a:latin typeface="Century Gothic"/>
                <a:ea typeface="Century Gothic"/>
                <a:cs typeface="Century Gothic"/>
                <a:sym typeface="Century Gothic"/>
              </a:rPr>
              <a:t>in situ </a:t>
            </a:r>
            <a:r>
              <a:rPr lang="en-US" sz="1800" b="0" i="0" u="none" strike="noStrike" cap="none" dirty="0">
                <a:solidFill>
                  <a:srgbClr val="3F3F3F"/>
                </a:solidFill>
                <a:latin typeface="Century Gothic"/>
                <a:ea typeface="Century Gothic"/>
                <a:cs typeface="Century Gothic"/>
                <a:sym typeface="Century Gothic"/>
              </a:rPr>
              <a:t>data</a:t>
            </a:r>
            <a:endParaRPr sz="1800" b="0" i="0" u="none" strike="noStrike" cap="none" dirty="0">
              <a:solidFill>
                <a:srgbClr val="3F3F3F"/>
              </a:solidFill>
              <a:latin typeface="Century Gothic"/>
              <a:ea typeface="Century Gothic"/>
              <a:cs typeface="Century Gothic"/>
              <a:sym typeface="Century Gothic"/>
            </a:endParaRPr>
          </a:p>
          <a:p>
            <a:pPr marL="88900" lvl="0">
              <a:lnSpc>
                <a:spcPct val="150000"/>
              </a:lnSpc>
              <a:buClr>
                <a:srgbClr val="2E8652"/>
              </a:buClr>
              <a:buSzPts val="2200"/>
            </a:pPr>
            <a:r>
              <a:rPr lang="en-US" sz="2400" b="1" dirty="0">
                <a:solidFill>
                  <a:srgbClr val="3F3F3F"/>
                </a:solidFill>
                <a:latin typeface="Century Gothic"/>
                <a:ea typeface="Century Gothic"/>
                <a:cs typeface="Century Gothic"/>
                <a:sym typeface="Webdings" panose="05030102010509060703" pitchFamily="18" charset="2"/>
              </a:rPr>
              <a:t> </a:t>
            </a:r>
            <a:r>
              <a:rPr lang="en-US" sz="2200" b="1" dirty="0" smtClean="0">
                <a:solidFill>
                  <a:srgbClr val="3F3F3F"/>
                </a:solidFill>
                <a:latin typeface="Century Gothic"/>
                <a:ea typeface="Century Gothic"/>
                <a:cs typeface="Century Gothic"/>
                <a:sym typeface="Century Gothic"/>
              </a:rPr>
              <a:t>Data </a:t>
            </a:r>
            <a:r>
              <a:rPr lang="en-US" sz="2200" b="1" dirty="0">
                <a:solidFill>
                  <a:srgbClr val="3F3F3F"/>
                </a:solidFill>
                <a:latin typeface="Century Gothic"/>
                <a:ea typeface="Century Gothic"/>
                <a:cs typeface="Century Gothic"/>
                <a:sym typeface="Century Gothic"/>
              </a:rPr>
              <a:t>Gaps</a:t>
            </a:r>
            <a:r>
              <a:rPr lang="en-US" sz="2200" b="1" i="0" u="none" strike="noStrike" cap="none" dirty="0">
                <a:solidFill>
                  <a:srgbClr val="3F3F3F"/>
                </a:solidFill>
                <a:latin typeface="Century Gothic"/>
                <a:ea typeface="Century Gothic"/>
                <a:cs typeface="Century Gothic"/>
                <a:sym typeface="Century Gothic"/>
              </a:rPr>
              <a:t> </a:t>
            </a:r>
            <a:r>
              <a:rPr lang="en-US" sz="1800" i="0" u="none" strike="noStrike" cap="none" dirty="0">
                <a:solidFill>
                  <a:srgbClr val="3F3F3F"/>
                </a:solidFill>
                <a:latin typeface="Century Gothic"/>
                <a:ea typeface="Century Gothic"/>
                <a:cs typeface="Century Gothic"/>
                <a:sym typeface="Century Gothic"/>
              </a:rPr>
              <a:t>for VIIRS L</a:t>
            </a:r>
            <a:r>
              <a:rPr lang="en-US" sz="1800" dirty="0">
                <a:solidFill>
                  <a:srgbClr val="3F3F3F"/>
                </a:solidFill>
                <a:latin typeface="Century Gothic"/>
                <a:ea typeface="Century Gothic"/>
                <a:cs typeface="Century Gothic"/>
                <a:sym typeface="Century Gothic"/>
              </a:rPr>
              <a:t>and Surface Temperature Data</a:t>
            </a:r>
            <a:endParaRPr sz="1800" i="0" u="none" strike="noStrike" cap="none" dirty="0">
              <a:solidFill>
                <a:srgbClr val="3F3F3F"/>
              </a:solidFill>
              <a:latin typeface="Century Gothic"/>
              <a:ea typeface="Century Gothic"/>
              <a:cs typeface="Century Gothic"/>
              <a:sym typeface="Century Gothic"/>
            </a:endParaRPr>
          </a:p>
          <a:p>
            <a:pPr marL="457200" marR="0" lvl="0" indent="-355600" algn="l" rtl="0">
              <a:lnSpc>
                <a:spcPct val="150000"/>
              </a:lnSpc>
              <a:spcBef>
                <a:spcPts val="0"/>
              </a:spcBef>
              <a:spcAft>
                <a:spcPts val="0"/>
              </a:spcAft>
              <a:buClr>
                <a:srgbClr val="2E8652"/>
              </a:buClr>
              <a:buSzPts val="2000"/>
              <a:buFont typeface="Arimo"/>
              <a:buChar char=""/>
            </a:pPr>
            <a:endParaRPr sz="1800" b="0" i="0" u="none" strike="noStrike" cap="none" dirty="0">
              <a:solidFill>
                <a:srgbClr val="3F3F3F"/>
              </a:solidFill>
              <a:latin typeface="Century Gothic"/>
              <a:ea typeface="Century Gothic"/>
              <a:cs typeface="Century Gothic"/>
              <a:sym typeface="Century Gothic"/>
            </a:endParaRPr>
          </a:p>
          <a:p>
            <a:pPr marL="457200" marR="0" lvl="0" indent="0" algn="l" rtl="0">
              <a:lnSpc>
                <a:spcPct val="150000"/>
              </a:lnSpc>
              <a:spcBef>
                <a:spcPts val="0"/>
              </a:spcBef>
              <a:spcAft>
                <a:spcPts val="0"/>
              </a:spcAft>
              <a:buClr>
                <a:srgbClr val="000000"/>
              </a:buClr>
              <a:buSzPts val="2400"/>
              <a:buFont typeface="Arial"/>
              <a:buNone/>
            </a:pPr>
            <a:endParaRPr sz="2400" b="1" i="0" u="none" strike="noStrike" cap="none" dirty="0">
              <a:solidFill>
                <a:srgbClr val="000000"/>
              </a:solidFill>
              <a:latin typeface="Century Gothic"/>
              <a:ea typeface="Century Gothic"/>
              <a:cs typeface="Century Gothic"/>
              <a:sym typeface="Century Gothic"/>
            </a:endParaRPr>
          </a:p>
        </p:txBody>
      </p:sp>
      <p:sp>
        <p:nvSpPr>
          <p:cNvPr id="271" name="Google Shape;271;g650b531706_1_75"/>
          <p:cNvSpPr txBox="1">
            <a:spLocks noGrp="1"/>
          </p:cNvSpPr>
          <p:nvPr>
            <p:ph type="title"/>
          </p:nvPr>
        </p:nvSpPr>
        <p:spPr>
          <a:xfrm>
            <a:off x="232680" y="533407"/>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smtClean="0"/>
              <a:t>Model Errors </a:t>
            </a:r>
            <a:r>
              <a:rPr lang="en-US" dirty="0"/>
              <a:t>and Uncertainties</a:t>
            </a:r>
            <a:endParaRPr dirty="0"/>
          </a:p>
        </p:txBody>
      </p:sp>
      <p:pic>
        <p:nvPicPr>
          <p:cNvPr id="272" name="Google Shape;272;g650b531706_1_75"/>
          <p:cNvPicPr preferRelativeResize="0"/>
          <p:nvPr/>
        </p:nvPicPr>
        <p:blipFill rotWithShape="1">
          <a:blip r:embed="rId3">
            <a:alphaModFix/>
          </a:blip>
          <a:srcRect/>
          <a:stretch/>
        </p:blipFill>
        <p:spPr>
          <a:xfrm>
            <a:off x="5975375" y="1279350"/>
            <a:ext cx="5896200" cy="5093100"/>
          </a:xfrm>
          <a:prstGeom prst="rect">
            <a:avLst/>
          </a:prstGeom>
          <a:noFill/>
          <a:ln w="38100" cap="flat" cmpd="sng">
            <a:solidFill>
              <a:srgbClr val="2E8652"/>
            </a:solidFill>
            <a:prstDash val="solid"/>
            <a:round/>
            <a:headEnd type="none" w="sm" len="sm"/>
            <a:tailEnd type="none" w="sm" len="sm"/>
          </a:ln>
          <a:effectLst>
            <a:outerShdw blurRad="50800" dist="38100" dir="18900000" algn="bl" rotWithShape="0">
              <a:srgbClr val="000000">
                <a:alpha val="40000"/>
              </a:srgbClr>
            </a:outerShdw>
          </a:effectLst>
        </p:spPr>
      </p:pic>
      <p:sp>
        <p:nvSpPr>
          <p:cNvPr id="273" name="Google Shape;273;g650b531706_1_75"/>
          <p:cNvSpPr txBox="1"/>
          <p:nvPr/>
        </p:nvSpPr>
        <p:spPr>
          <a:xfrm>
            <a:off x="6164325" y="5909125"/>
            <a:ext cx="5811000" cy="63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Image credit: Master Sgt. Paul Wade, U.S. Army National Guard</a:t>
            </a:r>
            <a:endParaRPr sz="1400" b="0" i="0" u="none" strike="noStrike" cap="none">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650b531706_1_11"/>
          <p:cNvSpPr/>
          <p:nvPr/>
        </p:nvSpPr>
        <p:spPr>
          <a:xfrm>
            <a:off x="857976" y="6205182"/>
            <a:ext cx="3691009" cy="3077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3" name="Google Shape;123;g650b531706_1_11"/>
          <p:cNvSpPr txBox="1">
            <a:spLocks noGrp="1"/>
          </p:cNvSpPr>
          <p:nvPr>
            <p:ph type="title"/>
          </p:nvPr>
        </p:nvSpPr>
        <p:spPr>
          <a:xfrm>
            <a:off x="232680" y="533407"/>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Study Area </a:t>
            </a:r>
            <a:r>
              <a:rPr lang="en-US">
                <a:latin typeface="Century Gothic"/>
                <a:ea typeface="Century Gothic"/>
                <a:cs typeface="Century Gothic"/>
                <a:sym typeface="Century Gothic"/>
              </a:rPr>
              <a:t>–</a:t>
            </a:r>
            <a:r>
              <a:rPr lang="en-US"/>
              <a:t> Eastern Great Basin</a:t>
            </a:r>
            <a:endParaRPr/>
          </a:p>
        </p:txBody>
      </p:sp>
      <p:grpSp>
        <p:nvGrpSpPr>
          <p:cNvPr id="124" name="Google Shape;124;g650b531706_1_11"/>
          <p:cNvGrpSpPr/>
          <p:nvPr/>
        </p:nvGrpSpPr>
        <p:grpSpPr>
          <a:xfrm>
            <a:off x="857976" y="2735737"/>
            <a:ext cx="5299351" cy="3346726"/>
            <a:chOff x="6524275" y="729563"/>
            <a:chExt cx="5299351" cy="3346726"/>
          </a:xfrm>
          <a:effectLst>
            <a:outerShdw blurRad="50800" dist="38100" dir="2700000" algn="tl" rotWithShape="0">
              <a:prstClr val="black">
                <a:alpha val="40000"/>
              </a:prstClr>
            </a:outerShdw>
          </a:effectLst>
        </p:grpSpPr>
        <p:pic>
          <p:nvPicPr>
            <p:cNvPr id="125" name="Google Shape;125;g650b531706_1_11"/>
            <p:cNvPicPr preferRelativeResize="0"/>
            <p:nvPr/>
          </p:nvPicPr>
          <p:blipFill rotWithShape="1">
            <a:blip r:embed="rId3">
              <a:alphaModFix/>
            </a:blip>
            <a:srcRect t="21049" b="30638"/>
            <a:stretch/>
          </p:blipFill>
          <p:spPr>
            <a:xfrm>
              <a:off x="6524275" y="763213"/>
              <a:ext cx="5299351" cy="3313076"/>
            </a:xfrm>
            <a:prstGeom prst="rect">
              <a:avLst/>
            </a:prstGeom>
            <a:noFill/>
            <a:ln w="38100" cap="flat" cmpd="sng">
              <a:solidFill>
                <a:schemeClr val="dk1"/>
              </a:solidFill>
              <a:prstDash val="solid"/>
              <a:round/>
              <a:headEnd type="none" w="sm" len="sm"/>
              <a:tailEnd type="none" w="sm" len="sm"/>
            </a:ln>
          </p:spPr>
        </p:pic>
        <p:sp>
          <p:nvSpPr>
            <p:cNvPr id="126" name="Google Shape;126;g650b531706_1_11"/>
            <p:cNvSpPr txBox="1"/>
            <p:nvPr/>
          </p:nvSpPr>
          <p:spPr>
            <a:xfrm>
              <a:off x="10378679" y="3717738"/>
              <a:ext cx="1192315" cy="303600"/>
            </a:xfrm>
            <a:prstGeom prst="rect">
              <a:avLst/>
            </a:prstGeom>
            <a:noFill/>
            <a:ln w="38100">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Kilometers</a:t>
              </a:r>
              <a:endParaRPr sz="900" b="0" i="0" u="none" strike="noStrike" cap="none">
                <a:solidFill>
                  <a:srgbClr val="3F3F3F"/>
                </a:solidFill>
                <a:latin typeface="Century Gothic"/>
                <a:ea typeface="Century Gothic"/>
                <a:cs typeface="Century Gothic"/>
                <a:sym typeface="Century Gothic"/>
              </a:endParaRPr>
            </a:p>
          </p:txBody>
        </p:sp>
        <p:sp>
          <p:nvSpPr>
            <p:cNvPr id="127" name="Google Shape;127;g650b531706_1_11"/>
            <p:cNvSpPr txBox="1"/>
            <p:nvPr/>
          </p:nvSpPr>
          <p:spPr>
            <a:xfrm>
              <a:off x="9332276" y="3555377"/>
              <a:ext cx="883008" cy="303600"/>
            </a:xfrm>
            <a:prstGeom prst="rect">
              <a:avLst/>
            </a:prstGeom>
            <a:noFill/>
            <a:ln w="38100">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1,000</a:t>
              </a:r>
              <a:endParaRPr sz="1400" b="0" i="0" u="none" strike="noStrike" cap="none">
                <a:solidFill>
                  <a:srgbClr val="3F3F3F"/>
                </a:solidFill>
                <a:latin typeface="Century Gothic"/>
                <a:ea typeface="Century Gothic"/>
                <a:cs typeface="Century Gothic"/>
                <a:sym typeface="Century Gothic"/>
              </a:endParaRPr>
            </a:p>
          </p:txBody>
        </p:sp>
        <p:sp>
          <p:nvSpPr>
            <p:cNvPr id="128" name="Google Shape;128;g650b531706_1_11"/>
            <p:cNvSpPr txBox="1"/>
            <p:nvPr/>
          </p:nvSpPr>
          <p:spPr>
            <a:xfrm>
              <a:off x="7098445" y="729563"/>
              <a:ext cx="553800" cy="488100"/>
            </a:xfrm>
            <a:prstGeom prst="rect">
              <a:avLst/>
            </a:prstGeom>
            <a:noFill/>
            <a:ln w="38100">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N</a:t>
              </a:r>
              <a:endParaRPr sz="1400" b="1" i="0" u="none" strike="noStrike" cap="none">
                <a:solidFill>
                  <a:srgbClr val="3F3F3F"/>
                </a:solidFill>
                <a:latin typeface="Century Gothic"/>
                <a:ea typeface="Century Gothic"/>
                <a:cs typeface="Century Gothic"/>
                <a:sym typeface="Century Gothic"/>
              </a:endParaRPr>
            </a:p>
          </p:txBody>
        </p:sp>
      </p:grpSp>
      <p:sp>
        <p:nvSpPr>
          <p:cNvPr id="129" name="Google Shape;129;g650b531706_1_11"/>
          <p:cNvSpPr/>
          <p:nvPr/>
        </p:nvSpPr>
        <p:spPr>
          <a:xfrm>
            <a:off x="2092418" y="3604846"/>
            <a:ext cx="835419" cy="1160631"/>
          </a:xfrm>
          <a:prstGeom prst="rect">
            <a:avLst/>
          </a:prstGeom>
          <a:noFill/>
          <a:ln w="19050"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0" name="Google Shape;130;g650b531706_1_11"/>
          <p:cNvGrpSpPr/>
          <p:nvPr/>
        </p:nvGrpSpPr>
        <p:grpSpPr>
          <a:xfrm>
            <a:off x="7558756" y="1896763"/>
            <a:ext cx="3726925" cy="4077699"/>
            <a:chOff x="3537475" y="1154625"/>
            <a:chExt cx="3726925" cy="4077699"/>
          </a:xfrm>
          <a:effectLst>
            <a:outerShdw blurRad="50800" dist="38100" dir="2700000" algn="tl" rotWithShape="0">
              <a:prstClr val="black">
                <a:alpha val="40000"/>
              </a:prstClr>
            </a:outerShdw>
          </a:effectLst>
        </p:grpSpPr>
        <p:pic>
          <p:nvPicPr>
            <p:cNvPr id="131" name="Google Shape;131;g650b531706_1_11"/>
            <p:cNvPicPr preferRelativeResize="0"/>
            <p:nvPr/>
          </p:nvPicPr>
          <p:blipFill rotWithShape="1">
            <a:blip r:embed="rId4">
              <a:alphaModFix/>
            </a:blip>
            <a:srcRect b="15453"/>
            <a:stretch/>
          </p:blipFill>
          <p:spPr>
            <a:xfrm>
              <a:off x="3537475" y="1154625"/>
              <a:ext cx="3726925" cy="4077699"/>
            </a:xfrm>
            <a:prstGeom prst="rect">
              <a:avLst/>
            </a:prstGeom>
            <a:noFill/>
            <a:ln w="38100" cap="flat" cmpd="sng">
              <a:solidFill>
                <a:srgbClr val="3F3F3F"/>
              </a:solidFill>
              <a:prstDash val="solid"/>
              <a:round/>
              <a:headEnd type="none" w="sm" len="sm"/>
              <a:tailEnd type="none" w="sm" len="sm"/>
            </a:ln>
          </p:spPr>
        </p:pic>
        <p:sp>
          <p:nvSpPr>
            <p:cNvPr id="132" name="Google Shape;132;g650b531706_1_11"/>
            <p:cNvSpPr txBox="1"/>
            <p:nvPr/>
          </p:nvSpPr>
          <p:spPr>
            <a:xfrm>
              <a:off x="5930868" y="4860518"/>
              <a:ext cx="1236898" cy="330701"/>
            </a:xfrm>
            <a:prstGeom prst="rect">
              <a:avLst/>
            </a:prstGeom>
            <a:noFill/>
            <a:ln w="38100">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Kilometers</a:t>
              </a:r>
              <a:endParaRPr sz="1400" b="0" i="0" u="none" strike="noStrike" cap="none" dirty="0">
                <a:solidFill>
                  <a:srgbClr val="3F3F3F"/>
                </a:solidFill>
                <a:latin typeface="Century Gothic"/>
                <a:ea typeface="Century Gothic"/>
                <a:cs typeface="Century Gothic"/>
                <a:sym typeface="Century Gothic"/>
              </a:endParaRPr>
            </a:p>
          </p:txBody>
        </p:sp>
        <p:sp>
          <p:nvSpPr>
            <p:cNvPr id="133" name="Google Shape;133;g650b531706_1_11"/>
            <p:cNvSpPr txBox="1"/>
            <p:nvPr/>
          </p:nvSpPr>
          <p:spPr>
            <a:xfrm>
              <a:off x="5930868" y="4505013"/>
              <a:ext cx="725526" cy="314400"/>
            </a:xfrm>
            <a:prstGeom prst="rect">
              <a:avLst/>
            </a:prstGeom>
            <a:noFill/>
            <a:ln w="38100">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100</a:t>
              </a:r>
              <a:endParaRPr sz="1400" b="0" i="0" u="none" strike="noStrike" cap="none" dirty="0">
                <a:solidFill>
                  <a:srgbClr val="3F3F3F"/>
                </a:solidFill>
                <a:latin typeface="Century Gothic"/>
                <a:ea typeface="Century Gothic"/>
                <a:cs typeface="Century Gothic"/>
                <a:sym typeface="Century Gothic"/>
              </a:endParaRPr>
            </a:p>
          </p:txBody>
        </p:sp>
        <p:sp>
          <p:nvSpPr>
            <p:cNvPr id="134" name="Google Shape;134;g650b531706_1_11"/>
            <p:cNvSpPr txBox="1"/>
            <p:nvPr/>
          </p:nvSpPr>
          <p:spPr>
            <a:xfrm rot="389961">
              <a:off x="3697887" y="1194585"/>
              <a:ext cx="405506" cy="419089"/>
            </a:xfrm>
            <a:prstGeom prst="rect">
              <a:avLst/>
            </a:prstGeom>
            <a:noFill/>
            <a:ln w="38100">
              <a:noFill/>
            </a:ln>
            <a:effectLst>
              <a:outerShdw blurRad="50800" dist="38100" dir="2700000" algn="tl" rotWithShape="0">
                <a:srgbClr val="000000">
                  <a:alpha val="4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3F3F3F"/>
                  </a:solidFill>
                  <a:latin typeface="Century Gothic"/>
                  <a:ea typeface="Century Gothic"/>
                  <a:cs typeface="Century Gothic"/>
                  <a:sym typeface="Century Gothic"/>
                </a:rPr>
                <a:t>N</a:t>
              </a:r>
              <a:endParaRPr sz="1400" b="1" i="0" u="none" strike="noStrike" cap="none" dirty="0">
                <a:solidFill>
                  <a:srgbClr val="3F3F3F"/>
                </a:solidFill>
                <a:latin typeface="Century Gothic"/>
                <a:ea typeface="Century Gothic"/>
                <a:cs typeface="Century Gothic"/>
                <a:sym typeface="Century Gothic"/>
              </a:endParaRPr>
            </a:p>
          </p:txBody>
        </p:sp>
      </p:grpSp>
      <p:cxnSp>
        <p:nvCxnSpPr>
          <p:cNvPr id="135" name="Google Shape;135;g650b531706_1_11"/>
          <p:cNvCxnSpPr/>
          <p:nvPr/>
        </p:nvCxnSpPr>
        <p:spPr>
          <a:xfrm flipH="1">
            <a:off x="2927838" y="2979787"/>
            <a:ext cx="4630918" cy="1432590"/>
          </a:xfrm>
          <a:prstGeom prst="straightConnector1">
            <a:avLst/>
          </a:prstGeom>
          <a:noFill/>
          <a:ln w="19050" cap="flat" cmpd="sng">
            <a:solidFill>
              <a:srgbClr val="3F3F3F"/>
            </a:solidFill>
            <a:prstDash val="solid"/>
            <a:round/>
            <a:headEnd type="none" w="sm" len="sm"/>
            <a:tailEnd type="none" w="sm" len="sm"/>
          </a:ln>
        </p:spPr>
      </p:cxnSp>
      <p:sp>
        <p:nvSpPr>
          <p:cNvPr id="136" name="Google Shape;136;g650b531706_1_11"/>
          <p:cNvSpPr txBox="1"/>
          <p:nvPr/>
        </p:nvSpPr>
        <p:spPr>
          <a:xfrm>
            <a:off x="0" y="1176455"/>
            <a:ext cx="7303325" cy="1477328"/>
          </a:xfrm>
          <a:prstGeom prst="rect">
            <a:avLst/>
          </a:prstGeom>
          <a:noFill/>
          <a:ln>
            <a:noFill/>
          </a:ln>
        </p:spPr>
        <p:txBody>
          <a:bodyPr spcFirstLastPara="1" wrap="square" lIns="91425" tIns="45700" rIns="91425" bIns="45700" anchor="t" anchorCtr="0">
            <a:spAutoFit/>
          </a:bodyPr>
          <a:lstStyle/>
          <a:p>
            <a:pPr marL="76200" marR="0" lvl="0" algn="l" rtl="0">
              <a:lnSpc>
                <a:spcPct val="150000"/>
              </a:lnSpc>
              <a:spcBef>
                <a:spcPts val="0"/>
              </a:spcBef>
              <a:spcAft>
                <a:spcPts val="0"/>
              </a:spcAft>
              <a:buClr>
                <a:srgbClr val="2E8652"/>
              </a:buClr>
              <a:buSzPts val="2400"/>
            </a:pPr>
            <a:r>
              <a:rPr lang="en-US" sz="2000" b="1" i="0" u="none" strike="noStrike" cap="none" dirty="0" smtClean="0">
                <a:solidFill>
                  <a:srgbClr val="3F3F3F"/>
                </a:solidFill>
                <a:latin typeface="Century Gothic"/>
                <a:ea typeface="Century Gothic"/>
                <a:cs typeface="Century Gothic"/>
                <a:sym typeface="Webdings" panose="05030102010509060703" pitchFamily="18" charset="2"/>
              </a:rPr>
              <a:t> </a:t>
            </a:r>
            <a:r>
              <a:rPr lang="en-US" sz="2000" b="1" i="0" u="none" strike="noStrike" cap="none" dirty="0" smtClean="0">
                <a:solidFill>
                  <a:srgbClr val="3F3F3F"/>
                </a:solidFill>
                <a:latin typeface="Century Gothic"/>
                <a:ea typeface="Century Gothic"/>
                <a:cs typeface="Century Gothic"/>
                <a:sym typeface="Century Gothic"/>
              </a:rPr>
              <a:t>Location</a:t>
            </a:r>
            <a:r>
              <a:rPr lang="en-US" sz="2000" b="1" i="0" u="none" strike="noStrike" cap="none" dirty="0">
                <a:solidFill>
                  <a:srgbClr val="3F3F3F"/>
                </a:solidFill>
                <a:latin typeface="Century Gothic"/>
                <a:ea typeface="Century Gothic"/>
                <a:cs typeface="Century Gothic"/>
                <a:sym typeface="Century Gothic"/>
              </a:rPr>
              <a:t>: </a:t>
            </a:r>
            <a:r>
              <a:rPr lang="en-US" sz="2000" b="0" i="0" u="none" strike="noStrike" cap="none" dirty="0">
                <a:solidFill>
                  <a:srgbClr val="3F3F3F"/>
                </a:solidFill>
                <a:latin typeface="Century Gothic"/>
                <a:ea typeface="Century Gothic"/>
                <a:cs typeface="Century Gothic"/>
                <a:sym typeface="Century Gothic"/>
              </a:rPr>
              <a:t>Western United States</a:t>
            </a:r>
            <a:endParaRPr dirty="0"/>
          </a:p>
          <a:p>
            <a:pPr marL="76200" lvl="0">
              <a:lnSpc>
                <a:spcPct val="150000"/>
              </a:lnSpc>
              <a:buClr>
                <a:srgbClr val="2E8652"/>
              </a:buClr>
              <a:buSzPts val="2400"/>
            </a:pPr>
            <a:r>
              <a:rPr lang="en-US" sz="2000" b="1" dirty="0">
                <a:solidFill>
                  <a:srgbClr val="3F3F3F"/>
                </a:solidFill>
                <a:latin typeface="Century Gothic"/>
                <a:ea typeface="Century Gothic"/>
                <a:cs typeface="Century Gothic"/>
                <a:sym typeface="Webdings" panose="05030102010509060703" pitchFamily="18" charset="2"/>
              </a:rPr>
              <a:t> </a:t>
            </a:r>
            <a:r>
              <a:rPr lang="en-US" sz="2000" b="1" i="0" u="none" strike="noStrike" cap="none" dirty="0" smtClean="0">
                <a:solidFill>
                  <a:srgbClr val="3F3F3F"/>
                </a:solidFill>
                <a:latin typeface="Century Gothic"/>
                <a:ea typeface="Century Gothic"/>
                <a:cs typeface="Century Gothic"/>
                <a:sym typeface="Century Gothic"/>
              </a:rPr>
              <a:t>Total </a:t>
            </a:r>
            <a:r>
              <a:rPr lang="en-US" sz="2000" b="1" i="0" u="none" strike="noStrike" cap="none" dirty="0">
                <a:solidFill>
                  <a:srgbClr val="3F3F3F"/>
                </a:solidFill>
                <a:latin typeface="Century Gothic"/>
                <a:ea typeface="Century Gothic"/>
                <a:cs typeface="Century Gothic"/>
                <a:sym typeface="Century Gothic"/>
              </a:rPr>
              <a:t>Area: </a:t>
            </a:r>
            <a:r>
              <a:rPr lang="en-US" sz="2000" b="0" i="0" u="none" strike="noStrike" cap="none" dirty="0">
                <a:solidFill>
                  <a:srgbClr val="3F3F3F"/>
                </a:solidFill>
                <a:latin typeface="Century Gothic"/>
                <a:ea typeface="Century Gothic"/>
                <a:cs typeface="Century Gothic"/>
                <a:sym typeface="Century Gothic"/>
              </a:rPr>
              <a:t>411,759 km</a:t>
            </a:r>
            <a:r>
              <a:rPr lang="en-US" sz="2000" b="0" i="0" u="none" strike="noStrike" cap="none" baseline="30000" dirty="0">
                <a:solidFill>
                  <a:srgbClr val="3F3F3F"/>
                </a:solidFill>
                <a:latin typeface="Century Gothic"/>
                <a:ea typeface="Century Gothic"/>
                <a:cs typeface="Century Gothic"/>
                <a:sym typeface="Century Gothic"/>
              </a:rPr>
              <a:t>2</a:t>
            </a:r>
            <a:endParaRPr sz="2000" b="0" i="0" u="none" strike="noStrike" cap="none" dirty="0">
              <a:solidFill>
                <a:srgbClr val="3F3F3F"/>
              </a:solidFill>
              <a:latin typeface="Century Gothic"/>
              <a:ea typeface="Century Gothic"/>
              <a:cs typeface="Century Gothic"/>
              <a:sym typeface="Century Gothic"/>
            </a:endParaRPr>
          </a:p>
          <a:p>
            <a:pPr marL="76200" lvl="0">
              <a:lnSpc>
                <a:spcPct val="150000"/>
              </a:lnSpc>
              <a:buClr>
                <a:srgbClr val="2E8652"/>
              </a:buClr>
              <a:buSzPts val="2400"/>
            </a:pPr>
            <a:r>
              <a:rPr lang="en-US" sz="2000" b="1" dirty="0">
                <a:solidFill>
                  <a:srgbClr val="3F3F3F"/>
                </a:solidFill>
                <a:latin typeface="Century Gothic"/>
                <a:ea typeface="Century Gothic"/>
                <a:cs typeface="Century Gothic"/>
                <a:sym typeface="Webdings" panose="05030102010509060703" pitchFamily="18" charset="2"/>
              </a:rPr>
              <a:t> </a:t>
            </a:r>
            <a:r>
              <a:rPr lang="en-US" sz="2000" b="1" i="0" u="none" strike="noStrike" cap="none" dirty="0" smtClean="0">
                <a:solidFill>
                  <a:srgbClr val="3F3F3F"/>
                </a:solidFill>
                <a:latin typeface="Century Gothic"/>
                <a:ea typeface="Century Gothic"/>
                <a:cs typeface="Century Gothic"/>
                <a:sym typeface="Century Gothic"/>
              </a:rPr>
              <a:t>States</a:t>
            </a:r>
            <a:r>
              <a:rPr lang="en-US" sz="2000" b="1" i="0" u="none" strike="noStrike" cap="none" dirty="0">
                <a:solidFill>
                  <a:srgbClr val="3F3F3F"/>
                </a:solidFill>
                <a:latin typeface="Century Gothic"/>
                <a:ea typeface="Century Gothic"/>
                <a:cs typeface="Century Gothic"/>
                <a:sym typeface="Century Gothic"/>
              </a:rPr>
              <a:t>: </a:t>
            </a:r>
            <a:r>
              <a:rPr lang="en-US" sz="2000" b="0" i="0" u="none" strike="noStrike" cap="none" dirty="0">
                <a:solidFill>
                  <a:srgbClr val="3F3F3F"/>
                </a:solidFill>
                <a:latin typeface="Century Gothic"/>
                <a:ea typeface="Century Gothic"/>
                <a:cs typeface="Century Gothic"/>
                <a:sym typeface="Century Gothic"/>
              </a:rPr>
              <a:t>Arizona, Colorado, Idaho, Utah, and Wyoming</a:t>
            </a:r>
            <a:endParaRPr dirty="0"/>
          </a:p>
        </p:txBody>
      </p:sp>
      <p:pic>
        <p:nvPicPr>
          <p:cNvPr id="137" name="Google Shape;137;g650b531706_1_11"/>
          <p:cNvPicPr preferRelativeResize="0"/>
          <p:nvPr/>
        </p:nvPicPr>
        <p:blipFill rotWithShape="1">
          <a:blip r:embed="rId5">
            <a:alphaModFix/>
          </a:blip>
          <a:srcRect/>
          <a:stretch/>
        </p:blipFill>
        <p:spPr>
          <a:xfrm>
            <a:off x="1035875" y="6252348"/>
            <a:ext cx="354400" cy="240475"/>
          </a:xfrm>
          <a:prstGeom prst="rect">
            <a:avLst/>
          </a:prstGeom>
          <a:noFill/>
          <a:ln>
            <a:noFill/>
          </a:ln>
        </p:spPr>
      </p:pic>
      <p:sp>
        <p:nvSpPr>
          <p:cNvPr id="138" name="Google Shape;138;g650b531706_1_11"/>
          <p:cNvSpPr txBox="1"/>
          <p:nvPr/>
        </p:nvSpPr>
        <p:spPr>
          <a:xfrm>
            <a:off x="1390275" y="6178423"/>
            <a:ext cx="2886600" cy="31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Eastern Great Basin Study Area</a:t>
            </a:r>
            <a:endParaRPr sz="1400" b="0" i="0" u="none" strike="noStrike" cap="none">
              <a:solidFill>
                <a:srgbClr val="000000"/>
              </a:solidFill>
              <a:latin typeface="Century Gothic"/>
              <a:ea typeface="Century Gothic"/>
              <a:cs typeface="Century Gothic"/>
              <a:sym typeface="Century Gothic"/>
            </a:endParaRPr>
          </a:p>
        </p:txBody>
      </p:sp>
      <p:sp>
        <p:nvSpPr>
          <p:cNvPr id="139" name="Google Shape;139;g650b531706_1_11"/>
          <p:cNvSpPr txBox="1"/>
          <p:nvPr/>
        </p:nvSpPr>
        <p:spPr>
          <a:xfrm>
            <a:off x="857975" y="6210327"/>
            <a:ext cx="3691009" cy="307777"/>
          </a:xfrm>
          <a:prstGeom prst="rect">
            <a:avLst/>
          </a:prstGeom>
          <a:noFill/>
          <a:ln w="3810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3F3F3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Image Classification Results</a:t>
            </a:r>
            <a:endParaRPr lang="en-US" dirty="0"/>
          </a:p>
        </p:txBody>
      </p:sp>
      <p:sp>
        <p:nvSpPr>
          <p:cNvPr id="6" name="TextBox 5"/>
          <p:cNvSpPr txBox="1"/>
          <p:nvPr/>
        </p:nvSpPr>
        <p:spPr>
          <a:xfrm>
            <a:off x="3473210" y="6337974"/>
            <a:ext cx="1183337" cy="369332"/>
          </a:xfrm>
          <a:prstGeom prst="rect">
            <a:avLst/>
          </a:prstGeom>
          <a:noFill/>
        </p:spPr>
        <p:txBody>
          <a:bodyPr wrap="none" rtlCol="0">
            <a:spAutoFit/>
          </a:bodyPr>
          <a:lstStyle/>
          <a:p>
            <a:r>
              <a:rPr lang="en-US" sz="1800" dirty="0" smtClean="0">
                <a:solidFill>
                  <a:schemeClr val="tx1">
                    <a:lumMod val="75000"/>
                    <a:lumOff val="25000"/>
                  </a:schemeClr>
                </a:solidFill>
                <a:latin typeface="Century Gothic" panose="020B0502020202020204" pitchFamily="34" charset="0"/>
              </a:rPr>
              <a:t>July 2017</a:t>
            </a:r>
            <a:endParaRPr lang="en-US" sz="1800" dirty="0">
              <a:solidFill>
                <a:schemeClr val="tx1">
                  <a:lumMod val="75000"/>
                  <a:lumOff val="25000"/>
                </a:schemeClr>
              </a:solidFill>
              <a:latin typeface="Century Gothic" panose="020B0502020202020204" pitchFamily="34" charset="0"/>
            </a:endParaRPr>
          </a:p>
        </p:txBody>
      </p:sp>
      <p:sp>
        <p:nvSpPr>
          <p:cNvPr id="7" name="TextBox 6"/>
          <p:cNvSpPr txBox="1"/>
          <p:nvPr/>
        </p:nvSpPr>
        <p:spPr>
          <a:xfrm>
            <a:off x="6309319" y="6329566"/>
            <a:ext cx="2007281" cy="584775"/>
          </a:xfrm>
          <a:prstGeom prst="rect">
            <a:avLst/>
          </a:prstGeom>
          <a:noFill/>
        </p:spPr>
        <p:txBody>
          <a:bodyPr wrap="none" rtlCol="0">
            <a:spAutoFit/>
          </a:bodyPr>
          <a:lstStyle/>
          <a:p>
            <a:r>
              <a:rPr lang="en-US" sz="1800" dirty="0" smtClean="0">
                <a:solidFill>
                  <a:schemeClr val="tx1">
                    <a:lumMod val="75000"/>
                    <a:lumOff val="25000"/>
                  </a:schemeClr>
                </a:solidFill>
                <a:latin typeface="Century Gothic" panose="020B0502020202020204" pitchFamily="34" charset="0"/>
              </a:rPr>
              <a:t>September 2017</a:t>
            </a:r>
          </a:p>
          <a:p>
            <a:endParaRPr lang="en-US" dirty="0"/>
          </a:p>
        </p:txBody>
      </p:sp>
      <p:sp>
        <p:nvSpPr>
          <p:cNvPr id="8" name="TextBox 7"/>
          <p:cNvSpPr txBox="1"/>
          <p:nvPr/>
        </p:nvSpPr>
        <p:spPr>
          <a:xfrm>
            <a:off x="566569" y="6330399"/>
            <a:ext cx="1253869" cy="369332"/>
          </a:xfrm>
          <a:prstGeom prst="rect">
            <a:avLst/>
          </a:prstGeom>
          <a:noFill/>
        </p:spPr>
        <p:txBody>
          <a:bodyPr wrap="none" rtlCol="0">
            <a:spAutoFit/>
          </a:bodyPr>
          <a:lstStyle/>
          <a:p>
            <a:r>
              <a:rPr lang="en-US" sz="1800" dirty="0" smtClean="0">
                <a:solidFill>
                  <a:schemeClr val="tx1">
                    <a:lumMod val="75000"/>
                    <a:lumOff val="25000"/>
                  </a:schemeClr>
                </a:solidFill>
                <a:latin typeface="Century Gothic" panose="020B0502020202020204" pitchFamily="34" charset="0"/>
              </a:rPr>
              <a:t>May 2017</a:t>
            </a:r>
            <a:endParaRPr lang="en-US" sz="1800" dirty="0">
              <a:solidFill>
                <a:schemeClr val="tx1">
                  <a:lumMod val="75000"/>
                  <a:lumOff val="25000"/>
                </a:schemeClr>
              </a:solidFill>
              <a:latin typeface="Century Gothic" panose="020B0502020202020204" pitchFamily="34" charset="0"/>
            </a:endParaRPr>
          </a:p>
        </p:txBody>
      </p:sp>
      <p:sp>
        <p:nvSpPr>
          <p:cNvPr id="17" name="TextBox 16"/>
          <p:cNvSpPr txBox="1"/>
          <p:nvPr/>
        </p:nvSpPr>
        <p:spPr>
          <a:xfrm>
            <a:off x="8758955" y="3314355"/>
            <a:ext cx="3238387" cy="338554"/>
          </a:xfrm>
          <a:prstGeom prst="rect">
            <a:avLst/>
          </a:prstGeom>
          <a:noFill/>
        </p:spPr>
        <p:txBody>
          <a:bodyPr wrap="none" rtlCol="0">
            <a:spAutoFit/>
          </a:bodyPr>
          <a:lstStyle/>
          <a:p>
            <a:pPr algn="ctr"/>
            <a:r>
              <a:rPr lang="en-US" sz="1600" dirty="0" smtClean="0">
                <a:solidFill>
                  <a:schemeClr val="tx1">
                    <a:lumMod val="75000"/>
                    <a:lumOff val="25000"/>
                  </a:schemeClr>
                </a:solidFill>
                <a:latin typeface="Century Gothic" panose="020B0502020202020204" pitchFamily="34" charset="0"/>
              </a:rPr>
              <a:t>Live Fuel Moisture Percentages</a:t>
            </a:r>
            <a:endParaRPr lang="en-US" sz="1600" dirty="0">
              <a:solidFill>
                <a:schemeClr val="tx1">
                  <a:lumMod val="75000"/>
                  <a:lumOff val="25000"/>
                </a:schemeClr>
              </a:solidFill>
              <a:latin typeface="Century Gothic" panose="020B0502020202020204" pitchFamily="34" charset="0"/>
            </a:endParaRP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2439" t="2662" r="2835" b="2645"/>
          <a:stretch/>
        </p:blipFill>
        <p:spPr>
          <a:xfrm>
            <a:off x="2645172" y="1543485"/>
            <a:ext cx="3637469" cy="4705723"/>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2541" t="2523" r="3364" b="2874"/>
          <a:stretch/>
        </p:blipFill>
        <p:spPr>
          <a:xfrm>
            <a:off x="5454602" y="1543485"/>
            <a:ext cx="3616684" cy="4705723"/>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4787" t="3274" r="2638" b="3674"/>
          <a:stretch/>
        </p:blipFill>
        <p:spPr>
          <a:xfrm>
            <a:off x="-90117" y="1578735"/>
            <a:ext cx="3563327" cy="4635221"/>
          </a:xfrm>
          <a:prstGeom prst="rect">
            <a:avLst/>
          </a:prstGeom>
          <a:effectLst>
            <a:outerShdw blurRad="50800" dist="38100" dir="2700000" algn="tl" rotWithShape="0">
              <a:prstClr val="black">
                <a:alpha val="40000"/>
              </a:prstClr>
            </a:outerShdw>
          </a:effectLst>
        </p:spPr>
      </p:pic>
      <p:grpSp>
        <p:nvGrpSpPr>
          <p:cNvPr id="29" name="Group 28"/>
          <p:cNvGrpSpPr/>
          <p:nvPr/>
        </p:nvGrpSpPr>
        <p:grpSpPr>
          <a:xfrm>
            <a:off x="8884905" y="3863945"/>
            <a:ext cx="1493244" cy="2027789"/>
            <a:chOff x="8884905" y="3108575"/>
            <a:chExt cx="1493244" cy="2027789"/>
          </a:xfrm>
        </p:grpSpPr>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7500"/>
            <a:stretch/>
          </p:blipFill>
          <p:spPr>
            <a:xfrm>
              <a:off x="8884905" y="3108575"/>
              <a:ext cx="543097" cy="2000933"/>
            </a:xfrm>
            <a:prstGeom prst="rect">
              <a:avLst/>
            </a:prstGeom>
          </p:spPr>
        </p:pic>
        <p:sp>
          <p:nvSpPr>
            <p:cNvPr id="23" name="TextBox 22"/>
            <p:cNvSpPr txBox="1"/>
            <p:nvPr/>
          </p:nvSpPr>
          <p:spPr>
            <a:xfrm>
              <a:off x="9438468" y="3108575"/>
              <a:ext cx="530915"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 74</a:t>
              </a:r>
              <a:endParaRPr lang="en-US" dirty="0">
                <a:solidFill>
                  <a:schemeClr val="tx1">
                    <a:lumMod val="75000"/>
                    <a:lumOff val="25000"/>
                  </a:schemeClr>
                </a:solidFill>
                <a:latin typeface="Century Gothic" panose="020B0502020202020204" pitchFamily="34" charset="0"/>
              </a:endParaRPr>
            </a:p>
          </p:txBody>
        </p:sp>
        <p:sp>
          <p:nvSpPr>
            <p:cNvPr id="24" name="TextBox 23"/>
            <p:cNvSpPr txBox="1"/>
            <p:nvPr/>
          </p:nvSpPr>
          <p:spPr>
            <a:xfrm>
              <a:off x="9428002" y="3447043"/>
              <a:ext cx="740908"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75 - 99</a:t>
              </a:r>
              <a:endParaRPr lang="en-US" dirty="0">
                <a:solidFill>
                  <a:schemeClr val="tx1">
                    <a:lumMod val="75000"/>
                    <a:lumOff val="25000"/>
                  </a:schemeClr>
                </a:solidFill>
                <a:latin typeface="Century Gothic" panose="020B0502020202020204" pitchFamily="34" charset="0"/>
              </a:endParaRPr>
            </a:p>
          </p:txBody>
        </p:sp>
        <p:sp>
          <p:nvSpPr>
            <p:cNvPr id="25" name="TextBox 24"/>
            <p:cNvSpPr txBox="1"/>
            <p:nvPr/>
          </p:nvSpPr>
          <p:spPr>
            <a:xfrm>
              <a:off x="9428002" y="3818805"/>
              <a:ext cx="93968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100 - 124</a:t>
              </a:r>
              <a:endParaRPr lang="en-US" dirty="0">
                <a:solidFill>
                  <a:schemeClr val="tx1">
                    <a:lumMod val="75000"/>
                    <a:lumOff val="25000"/>
                  </a:schemeClr>
                </a:solidFill>
                <a:latin typeface="Century Gothic" panose="020B0502020202020204" pitchFamily="34" charset="0"/>
              </a:endParaRPr>
            </a:p>
          </p:txBody>
        </p:sp>
        <p:sp>
          <p:nvSpPr>
            <p:cNvPr id="26" name="TextBox 25"/>
            <p:cNvSpPr txBox="1"/>
            <p:nvPr/>
          </p:nvSpPr>
          <p:spPr>
            <a:xfrm>
              <a:off x="9438468" y="4155399"/>
              <a:ext cx="93968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125 - 149</a:t>
              </a:r>
            </a:p>
          </p:txBody>
        </p:sp>
        <p:sp>
          <p:nvSpPr>
            <p:cNvPr id="27" name="TextBox 26"/>
            <p:cNvSpPr txBox="1"/>
            <p:nvPr/>
          </p:nvSpPr>
          <p:spPr>
            <a:xfrm>
              <a:off x="9438468" y="4491993"/>
              <a:ext cx="93968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150 - 199</a:t>
              </a:r>
              <a:endParaRPr lang="en-US" dirty="0">
                <a:solidFill>
                  <a:schemeClr val="tx1">
                    <a:lumMod val="75000"/>
                    <a:lumOff val="25000"/>
                  </a:schemeClr>
                </a:solidFill>
                <a:latin typeface="Century Gothic" panose="020B0502020202020204" pitchFamily="34" charset="0"/>
              </a:endParaRPr>
            </a:p>
          </p:txBody>
        </p:sp>
        <p:sp>
          <p:nvSpPr>
            <p:cNvPr id="28" name="TextBox 27"/>
            <p:cNvSpPr txBox="1"/>
            <p:nvPr/>
          </p:nvSpPr>
          <p:spPr>
            <a:xfrm>
              <a:off x="9428002" y="4828587"/>
              <a:ext cx="679994" cy="307777"/>
            </a:xfrm>
            <a:prstGeom prst="rect">
              <a:avLst/>
            </a:prstGeom>
            <a:noFill/>
          </p:spPr>
          <p:txBody>
            <a:bodyPr wrap="none" rtlCol="0">
              <a:spAutoFit/>
            </a:bodyPr>
            <a:lstStyle/>
            <a:p>
              <a:r>
                <a:rPr lang="en-US" dirty="0">
                  <a:solidFill>
                    <a:schemeClr val="tx1">
                      <a:lumMod val="75000"/>
                      <a:lumOff val="25000"/>
                    </a:schemeClr>
                  </a:solidFill>
                </a:rPr>
                <a:t> </a:t>
              </a:r>
              <a:r>
                <a:rPr lang="en-US" dirty="0" smtClean="0">
                  <a:solidFill>
                    <a:schemeClr val="tx1">
                      <a:lumMod val="75000"/>
                      <a:lumOff val="25000"/>
                    </a:schemeClr>
                  </a:solidFill>
                  <a:latin typeface="Century Gothic" panose="020B0502020202020204" pitchFamily="34" charset="0"/>
                </a:rPr>
                <a:t>≥ 200</a:t>
              </a:r>
              <a:endParaRPr lang="en-US" dirty="0">
                <a:solidFill>
                  <a:schemeClr val="tx1">
                    <a:lumMod val="75000"/>
                    <a:lumOff val="25000"/>
                  </a:schemeClr>
                </a:solidFill>
                <a:latin typeface="Century Gothic" panose="020B0502020202020204" pitchFamily="34" charset="0"/>
              </a:endParaRPr>
            </a:p>
          </p:txBody>
        </p:sp>
      </p:grpSp>
      <p:grpSp>
        <p:nvGrpSpPr>
          <p:cNvPr id="4" name="Group 3"/>
          <p:cNvGrpSpPr/>
          <p:nvPr/>
        </p:nvGrpSpPr>
        <p:grpSpPr>
          <a:xfrm>
            <a:off x="9559063" y="1430356"/>
            <a:ext cx="814482" cy="1435055"/>
            <a:chOff x="9559063" y="1430356"/>
            <a:chExt cx="814482" cy="1435055"/>
          </a:xfrm>
        </p:grpSpPr>
        <p:pic>
          <p:nvPicPr>
            <p:cNvPr id="18" name="Picture 17"/>
            <p:cNvPicPr>
              <a:picLocks noChangeAspect="1"/>
            </p:cNvPicPr>
            <p:nvPr/>
          </p:nvPicPr>
          <p:blipFill>
            <a:blip r:embed="rId7"/>
            <a:stretch>
              <a:fillRect/>
            </a:stretch>
          </p:blipFill>
          <p:spPr>
            <a:xfrm rot="660000">
              <a:off x="9559063" y="1970011"/>
              <a:ext cx="255703" cy="895400"/>
            </a:xfrm>
            <a:prstGeom prst="rect">
              <a:avLst/>
            </a:prstGeom>
          </p:spPr>
        </p:pic>
        <p:sp>
          <p:nvSpPr>
            <p:cNvPr id="3" name="TextBox 2"/>
            <p:cNvSpPr txBox="1"/>
            <p:nvPr/>
          </p:nvSpPr>
          <p:spPr>
            <a:xfrm rot="660000">
              <a:off x="9601810" y="1430356"/>
              <a:ext cx="771735" cy="523220"/>
            </a:xfrm>
            <a:prstGeom prst="rect">
              <a:avLst/>
            </a:prstGeom>
            <a:noFill/>
          </p:spPr>
          <p:txBody>
            <a:bodyPr wrap="square" rtlCol="0">
              <a:spAutoFit/>
            </a:bodyPr>
            <a:lstStyle/>
            <a:p>
              <a:r>
                <a:rPr lang="en-US" sz="2800" b="1" dirty="0" smtClean="0">
                  <a:solidFill>
                    <a:schemeClr val="tx1">
                      <a:lumMod val="75000"/>
                      <a:lumOff val="25000"/>
                    </a:schemeClr>
                  </a:solidFill>
                  <a:latin typeface="Century Gothic" panose="020B0502020202020204" pitchFamily="34" charset="0"/>
                </a:rPr>
                <a:t>N</a:t>
              </a:r>
              <a:endParaRPr lang="en-US" sz="2800" b="1"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265348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30" y="545432"/>
            <a:ext cx="10781248" cy="419100"/>
          </a:xfrm>
        </p:spPr>
        <p:txBody>
          <a:bodyPr>
            <a:normAutofit fontScale="90000"/>
          </a:bodyPr>
          <a:lstStyle/>
          <a:p>
            <a:r>
              <a:rPr lang="en-US" dirty="0" smtClean="0"/>
              <a:t>2016 to 2017 Live Fuel Moisture Progression</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30" y="964532"/>
            <a:ext cx="4553043" cy="58921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8608" y="956299"/>
            <a:ext cx="4553043" cy="5892173"/>
          </a:xfrm>
          <a:prstGeom prst="rect">
            <a:avLst/>
          </a:prstGeom>
        </p:spPr>
      </p:pic>
      <p:sp>
        <p:nvSpPr>
          <p:cNvPr id="3" name="TextBox 2"/>
          <p:cNvSpPr txBox="1"/>
          <p:nvPr/>
        </p:nvSpPr>
        <p:spPr>
          <a:xfrm>
            <a:off x="2669551" y="6317964"/>
            <a:ext cx="877163" cy="461665"/>
          </a:xfrm>
          <a:prstGeom prst="rect">
            <a:avLst/>
          </a:prstGeom>
          <a:noFill/>
        </p:spPr>
        <p:txBody>
          <a:bodyPr wrap="none" rtlCol="0">
            <a:spAutoFit/>
          </a:bodyPr>
          <a:lstStyle/>
          <a:p>
            <a:r>
              <a:rPr lang="en-US" sz="2400" dirty="0" smtClean="0">
                <a:solidFill>
                  <a:schemeClr val="tx1">
                    <a:lumMod val="75000"/>
                    <a:lumOff val="25000"/>
                  </a:schemeClr>
                </a:solidFill>
                <a:latin typeface="Century Gothic" panose="020B0502020202020204" pitchFamily="34" charset="0"/>
              </a:rPr>
              <a:t>2016</a:t>
            </a:r>
            <a:endParaRPr lang="en-US" sz="2400" dirty="0">
              <a:solidFill>
                <a:schemeClr val="tx1">
                  <a:lumMod val="75000"/>
                  <a:lumOff val="25000"/>
                </a:schemeClr>
              </a:solidFill>
              <a:latin typeface="Century Gothic" panose="020B0502020202020204" pitchFamily="34" charset="0"/>
            </a:endParaRPr>
          </a:p>
        </p:txBody>
      </p:sp>
      <p:sp>
        <p:nvSpPr>
          <p:cNvPr id="4" name="TextBox 3"/>
          <p:cNvSpPr txBox="1"/>
          <p:nvPr/>
        </p:nvSpPr>
        <p:spPr>
          <a:xfrm>
            <a:off x="9085130" y="6307047"/>
            <a:ext cx="870751" cy="461665"/>
          </a:xfrm>
          <a:prstGeom prst="rect">
            <a:avLst/>
          </a:prstGeom>
          <a:noFill/>
        </p:spPr>
        <p:txBody>
          <a:bodyPr wrap="none" rtlCol="0">
            <a:spAutoFit/>
          </a:bodyPr>
          <a:lstStyle/>
          <a:p>
            <a:r>
              <a:rPr lang="en-US" sz="2400" dirty="0" smtClean="0">
                <a:solidFill>
                  <a:schemeClr val="tx1">
                    <a:lumMod val="75000"/>
                    <a:lumOff val="25000"/>
                  </a:schemeClr>
                </a:solidFill>
                <a:latin typeface="Century Gothic" panose="020B0502020202020204" pitchFamily="34" charset="0"/>
              </a:rPr>
              <a:t>2017</a:t>
            </a:r>
            <a:endParaRPr lang="en-US" sz="2400" dirty="0">
              <a:solidFill>
                <a:schemeClr val="tx1">
                  <a:lumMod val="75000"/>
                  <a:lumOff val="25000"/>
                </a:schemeClr>
              </a:solidFill>
              <a:latin typeface="Century Gothic" panose="020B0502020202020204" pitchFamily="34" charset="0"/>
            </a:endParaRPr>
          </a:p>
        </p:txBody>
      </p:sp>
      <p:sp>
        <p:nvSpPr>
          <p:cNvPr id="9" name="TextBox 8"/>
          <p:cNvSpPr txBox="1"/>
          <p:nvPr/>
        </p:nvSpPr>
        <p:spPr>
          <a:xfrm>
            <a:off x="4464358" y="3402787"/>
            <a:ext cx="3238387" cy="338554"/>
          </a:xfrm>
          <a:prstGeom prst="rect">
            <a:avLst/>
          </a:prstGeom>
          <a:noFill/>
        </p:spPr>
        <p:txBody>
          <a:bodyPr wrap="none" rtlCol="0">
            <a:spAutoFit/>
          </a:bodyPr>
          <a:lstStyle/>
          <a:p>
            <a:pPr algn="ctr"/>
            <a:r>
              <a:rPr lang="en-US" sz="1600" dirty="0" smtClean="0">
                <a:solidFill>
                  <a:schemeClr val="tx1">
                    <a:lumMod val="75000"/>
                    <a:lumOff val="25000"/>
                  </a:schemeClr>
                </a:solidFill>
                <a:latin typeface="Century Gothic" panose="020B0502020202020204" pitchFamily="34" charset="0"/>
              </a:rPr>
              <a:t>Live Fuel Moisture Percentages</a:t>
            </a:r>
            <a:endParaRPr lang="en-US" sz="1600" dirty="0">
              <a:solidFill>
                <a:schemeClr val="tx1">
                  <a:lumMod val="75000"/>
                  <a:lumOff val="25000"/>
                </a:schemeClr>
              </a:solidFill>
              <a:latin typeface="Century Gothic" panose="020B0502020202020204" pitchFamily="34" charset="0"/>
            </a:endParaRPr>
          </a:p>
        </p:txBody>
      </p:sp>
      <p:grpSp>
        <p:nvGrpSpPr>
          <p:cNvPr id="10" name="Group 9"/>
          <p:cNvGrpSpPr/>
          <p:nvPr/>
        </p:nvGrpSpPr>
        <p:grpSpPr>
          <a:xfrm>
            <a:off x="5473885" y="3902385"/>
            <a:ext cx="1493244" cy="2027789"/>
            <a:chOff x="8884905" y="3108575"/>
            <a:chExt cx="1493244" cy="2027789"/>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7500"/>
            <a:stretch/>
          </p:blipFill>
          <p:spPr>
            <a:xfrm>
              <a:off x="8884905" y="3108575"/>
              <a:ext cx="543097" cy="2000933"/>
            </a:xfrm>
            <a:prstGeom prst="rect">
              <a:avLst/>
            </a:prstGeom>
          </p:spPr>
        </p:pic>
        <p:sp>
          <p:nvSpPr>
            <p:cNvPr id="12" name="TextBox 11"/>
            <p:cNvSpPr txBox="1"/>
            <p:nvPr/>
          </p:nvSpPr>
          <p:spPr>
            <a:xfrm>
              <a:off x="9438468" y="3108575"/>
              <a:ext cx="530915"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 74</a:t>
              </a:r>
              <a:endParaRPr lang="en-US" dirty="0">
                <a:solidFill>
                  <a:schemeClr val="tx1">
                    <a:lumMod val="75000"/>
                    <a:lumOff val="25000"/>
                  </a:schemeClr>
                </a:solidFill>
                <a:latin typeface="Century Gothic" panose="020B0502020202020204" pitchFamily="34" charset="0"/>
              </a:endParaRPr>
            </a:p>
          </p:txBody>
        </p:sp>
        <p:sp>
          <p:nvSpPr>
            <p:cNvPr id="13" name="TextBox 12"/>
            <p:cNvSpPr txBox="1"/>
            <p:nvPr/>
          </p:nvSpPr>
          <p:spPr>
            <a:xfrm>
              <a:off x="9428002" y="3447043"/>
              <a:ext cx="740908"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75 - 99</a:t>
              </a:r>
              <a:endParaRPr lang="en-US" dirty="0">
                <a:solidFill>
                  <a:schemeClr val="tx1">
                    <a:lumMod val="75000"/>
                    <a:lumOff val="25000"/>
                  </a:schemeClr>
                </a:solidFill>
                <a:latin typeface="Century Gothic" panose="020B0502020202020204" pitchFamily="34" charset="0"/>
              </a:endParaRPr>
            </a:p>
          </p:txBody>
        </p:sp>
        <p:sp>
          <p:nvSpPr>
            <p:cNvPr id="14" name="TextBox 13"/>
            <p:cNvSpPr txBox="1"/>
            <p:nvPr/>
          </p:nvSpPr>
          <p:spPr>
            <a:xfrm>
              <a:off x="9428002" y="3818805"/>
              <a:ext cx="93968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100 - 124</a:t>
              </a:r>
              <a:endParaRPr lang="en-US" dirty="0">
                <a:solidFill>
                  <a:schemeClr val="tx1">
                    <a:lumMod val="75000"/>
                    <a:lumOff val="25000"/>
                  </a:schemeClr>
                </a:solidFill>
                <a:latin typeface="Century Gothic" panose="020B0502020202020204" pitchFamily="34" charset="0"/>
              </a:endParaRPr>
            </a:p>
          </p:txBody>
        </p:sp>
        <p:sp>
          <p:nvSpPr>
            <p:cNvPr id="15" name="TextBox 14"/>
            <p:cNvSpPr txBox="1"/>
            <p:nvPr/>
          </p:nvSpPr>
          <p:spPr>
            <a:xfrm>
              <a:off x="9438468" y="4155399"/>
              <a:ext cx="93968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125 - 149</a:t>
              </a:r>
            </a:p>
          </p:txBody>
        </p:sp>
        <p:sp>
          <p:nvSpPr>
            <p:cNvPr id="16" name="TextBox 15"/>
            <p:cNvSpPr txBox="1"/>
            <p:nvPr/>
          </p:nvSpPr>
          <p:spPr>
            <a:xfrm>
              <a:off x="9438468" y="4491993"/>
              <a:ext cx="93968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150 - 199</a:t>
              </a:r>
              <a:endParaRPr lang="en-US" dirty="0">
                <a:solidFill>
                  <a:schemeClr val="tx1">
                    <a:lumMod val="75000"/>
                    <a:lumOff val="25000"/>
                  </a:schemeClr>
                </a:solidFill>
                <a:latin typeface="Century Gothic" panose="020B0502020202020204" pitchFamily="34" charset="0"/>
              </a:endParaRPr>
            </a:p>
          </p:txBody>
        </p:sp>
        <p:sp>
          <p:nvSpPr>
            <p:cNvPr id="17" name="TextBox 16"/>
            <p:cNvSpPr txBox="1"/>
            <p:nvPr/>
          </p:nvSpPr>
          <p:spPr>
            <a:xfrm>
              <a:off x="9428002" y="4828587"/>
              <a:ext cx="679994" cy="307777"/>
            </a:xfrm>
            <a:prstGeom prst="rect">
              <a:avLst/>
            </a:prstGeom>
            <a:noFill/>
          </p:spPr>
          <p:txBody>
            <a:bodyPr wrap="none" rtlCol="0">
              <a:spAutoFit/>
            </a:bodyPr>
            <a:lstStyle/>
            <a:p>
              <a:r>
                <a:rPr lang="en-US" dirty="0">
                  <a:solidFill>
                    <a:schemeClr val="tx1">
                      <a:lumMod val="75000"/>
                      <a:lumOff val="25000"/>
                    </a:schemeClr>
                  </a:solidFill>
                </a:rPr>
                <a:t> </a:t>
              </a:r>
              <a:r>
                <a:rPr lang="en-US" dirty="0" smtClean="0">
                  <a:solidFill>
                    <a:schemeClr val="tx1">
                      <a:lumMod val="75000"/>
                      <a:lumOff val="25000"/>
                    </a:schemeClr>
                  </a:solidFill>
                  <a:latin typeface="Century Gothic" panose="020B0502020202020204" pitchFamily="34" charset="0"/>
                </a:rPr>
                <a:t>≥ 200</a:t>
              </a:r>
              <a:endParaRPr lang="en-US" dirty="0">
                <a:solidFill>
                  <a:schemeClr val="tx1">
                    <a:lumMod val="75000"/>
                    <a:lumOff val="25000"/>
                  </a:schemeClr>
                </a:solidFill>
                <a:latin typeface="Century Gothic" panose="020B0502020202020204" pitchFamily="34" charset="0"/>
              </a:endParaRPr>
            </a:p>
          </p:txBody>
        </p:sp>
      </p:grpSp>
      <p:grpSp>
        <p:nvGrpSpPr>
          <p:cNvPr id="18" name="Group 17"/>
          <p:cNvGrpSpPr/>
          <p:nvPr/>
        </p:nvGrpSpPr>
        <p:grpSpPr>
          <a:xfrm>
            <a:off x="5980195" y="1925958"/>
            <a:ext cx="814482" cy="1435055"/>
            <a:chOff x="9559063" y="1430356"/>
            <a:chExt cx="814482" cy="1435055"/>
          </a:xfrm>
        </p:grpSpPr>
        <p:pic>
          <p:nvPicPr>
            <p:cNvPr id="19" name="Picture 18"/>
            <p:cNvPicPr>
              <a:picLocks noChangeAspect="1"/>
            </p:cNvPicPr>
            <p:nvPr/>
          </p:nvPicPr>
          <p:blipFill>
            <a:blip r:embed="rId6"/>
            <a:stretch>
              <a:fillRect/>
            </a:stretch>
          </p:blipFill>
          <p:spPr>
            <a:xfrm rot="660000">
              <a:off x="9559063" y="1970011"/>
              <a:ext cx="255703" cy="895400"/>
            </a:xfrm>
            <a:prstGeom prst="rect">
              <a:avLst/>
            </a:prstGeom>
          </p:spPr>
        </p:pic>
        <p:sp>
          <p:nvSpPr>
            <p:cNvPr id="20" name="TextBox 19"/>
            <p:cNvSpPr txBox="1"/>
            <p:nvPr/>
          </p:nvSpPr>
          <p:spPr>
            <a:xfrm rot="660000">
              <a:off x="9601810" y="1430356"/>
              <a:ext cx="771735" cy="523220"/>
            </a:xfrm>
            <a:prstGeom prst="rect">
              <a:avLst/>
            </a:prstGeom>
            <a:noFill/>
          </p:spPr>
          <p:txBody>
            <a:bodyPr wrap="square" rtlCol="0">
              <a:spAutoFit/>
            </a:bodyPr>
            <a:lstStyle/>
            <a:p>
              <a:r>
                <a:rPr lang="en-US" sz="2800" b="1" dirty="0" smtClean="0">
                  <a:solidFill>
                    <a:schemeClr val="tx1">
                      <a:lumMod val="75000"/>
                      <a:lumOff val="25000"/>
                    </a:schemeClr>
                  </a:solidFill>
                  <a:latin typeface="Century Gothic" panose="020B0502020202020204" pitchFamily="34" charset="0"/>
                </a:rPr>
                <a:t>N</a:t>
              </a:r>
              <a:endParaRPr lang="en-US" sz="2800" b="1"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131524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14" y="423047"/>
            <a:ext cx="10439400" cy="676275"/>
          </a:xfrm>
        </p:spPr>
        <p:txBody>
          <a:bodyPr>
            <a:normAutofit fontScale="90000"/>
          </a:bodyPr>
          <a:lstStyle/>
          <a:p>
            <a:r>
              <a:rPr lang="en-US" dirty="0" smtClean="0"/>
              <a:t>Classification Trend Analysis</a:t>
            </a:r>
            <a:endParaRPr lang="en-US" dirty="0"/>
          </a:p>
        </p:txBody>
      </p:sp>
      <p:sp>
        <p:nvSpPr>
          <p:cNvPr id="19" name="Google Shape;254;g650b531706_1_47"/>
          <p:cNvSpPr txBox="1"/>
          <p:nvPr/>
        </p:nvSpPr>
        <p:spPr>
          <a:xfrm>
            <a:off x="218914" y="1367013"/>
            <a:ext cx="4912963" cy="4681546"/>
          </a:xfrm>
          <a:prstGeom prst="rect">
            <a:avLst/>
          </a:prstGeom>
          <a:noFill/>
          <a:ln>
            <a:noFill/>
          </a:ln>
        </p:spPr>
        <p:txBody>
          <a:bodyPr spcFirstLastPara="1" wrap="square" lIns="91425" tIns="91425" rIns="91425" bIns="91425" anchor="t" anchorCtr="0">
            <a:noAutofit/>
          </a:bodyPr>
          <a:lstStyle/>
          <a:p>
            <a:pPr marL="444500" lvl="0" indent="-342900">
              <a:lnSpc>
                <a:spcPct val="150000"/>
              </a:lnSpc>
              <a:buClrTx/>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Second term of </a:t>
            </a:r>
            <a:r>
              <a:rPr lang="en-US" sz="2200" b="1" dirty="0" smtClean="0">
                <a:solidFill>
                  <a:schemeClr val="tx1">
                    <a:lumMod val="75000"/>
                    <a:lumOff val="25000"/>
                  </a:schemeClr>
                </a:solidFill>
                <a:latin typeface="Century Gothic"/>
                <a:ea typeface="Century Gothic"/>
                <a:cs typeface="Century Gothic"/>
                <a:sym typeface="Century Gothic"/>
              </a:rPr>
              <a:t>July 2017</a:t>
            </a:r>
          </a:p>
          <a:p>
            <a:pPr marL="444500" lvl="0" indent="-342900">
              <a:lnSpc>
                <a:spcPct val="150000"/>
              </a:lnSpc>
              <a:buClrTx/>
              <a:buSzPts val="2000"/>
              <a:buFont typeface="Webdings" panose="05030102010509060703" pitchFamily="18" charset="2"/>
              <a:buChar char="4"/>
            </a:pPr>
            <a:r>
              <a:rPr lang="en-US" sz="2000" i="0" u="none" strike="noStrike" cap="none" dirty="0" smtClean="0">
                <a:solidFill>
                  <a:schemeClr val="tx1">
                    <a:lumMod val="75000"/>
                    <a:lumOff val="25000"/>
                  </a:schemeClr>
                </a:solidFill>
                <a:latin typeface="Century Gothic"/>
                <a:ea typeface="Century Gothic"/>
                <a:cs typeface="Century Gothic"/>
                <a:sym typeface="Century Gothic"/>
              </a:rPr>
              <a:t>Three polygons in</a:t>
            </a:r>
            <a:r>
              <a:rPr lang="en-US" sz="2200" i="0" u="none" strike="noStrike" cap="none" dirty="0" smtClean="0">
                <a:solidFill>
                  <a:schemeClr val="tx1">
                    <a:lumMod val="75000"/>
                    <a:lumOff val="25000"/>
                  </a:schemeClr>
                </a:solidFill>
                <a:latin typeface="Century Gothic"/>
                <a:ea typeface="Century Gothic"/>
                <a:cs typeface="Century Gothic"/>
                <a:sym typeface="Century Gothic"/>
              </a:rPr>
              <a:t> </a:t>
            </a:r>
            <a:r>
              <a:rPr lang="en-US" sz="2200" b="1" i="0" u="none" strike="noStrike" cap="none" dirty="0" smtClean="0">
                <a:solidFill>
                  <a:schemeClr val="tx1">
                    <a:lumMod val="75000"/>
                    <a:lumOff val="25000"/>
                  </a:schemeClr>
                </a:solidFill>
                <a:latin typeface="Century Gothic"/>
                <a:ea typeface="Century Gothic"/>
                <a:cs typeface="Century Gothic"/>
                <a:sym typeface="Century Gothic"/>
              </a:rPr>
              <a:t>sagebrush</a:t>
            </a:r>
            <a:r>
              <a:rPr lang="en-US" sz="2000" b="1" i="0" u="none" strike="noStrike" cap="none" dirty="0" smtClean="0">
                <a:solidFill>
                  <a:schemeClr val="tx1">
                    <a:lumMod val="75000"/>
                    <a:lumOff val="25000"/>
                  </a:schemeClr>
                </a:solidFill>
                <a:latin typeface="Century Gothic"/>
                <a:ea typeface="Century Gothic"/>
                <a:cs typeface="Century Gothic"/>
                <a:sym typeface="Century Gothic"/>
              </a:rPr>
              <a:t> </a:t>
            </a:r>
            <a:r>
              <a:rPr lang="en-US" sz="2000" i="0" u="none" strike="noStrike" cap="none" dirty="0" smtClean="0">
                <a:solidFill>
                  <a:schemeClr val="tx1">
                    <a:lumMod val="75000"/>
                    <a:lumOff val="25000"/>
                  </a:schemeClr>
                </a:solidFill>
                <a:latin typeface="Century Gothic"/>
                <a:ea typeface="Century Gothic"/>
                <a:cs typeface="Century Gothic"/>
                <a:sym typeface="Century Gothic"/>
              </a:rPr>
              <a:t>dominated areas</a:t>
            </a:r>
          </a:p>
          <a:p>
            <a:pPr marL="444500" lvl="5" indent="-342900">
              <a:lnSpc>
                <a:spcPct val="150000"/>
              </a:lnSpc>
              <a:buClrTx/>
              <a:buSzPts val="20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On border between ID and </a:t>
            </a:r>
            <a:r>
              <a:rPr lang="en-US" sz="2000" dirty="0" smtClean="0">
                <a:solidFill>
                  <a:schemeClr val="tx1">
                    <a:lumMod val="75000"/>
                    <a:lumOff val="25000"/>
                  </a:schemeClr>
                </a:solidFill>
                <a:latin typeface="Century Gothic"/>
                <a:ea typeface="Century Gothic"/>
                <a:cs typeface="Century Gothic"/>
                <a:sym typeface="Century Gothic"/>
              </a:rPr>
              <a:t>UT, al</a:t>
            </a:r>
            <a:r>
              <a:rPr lang="en-US" sz="2000" dirty="0" smtClean="0">
                <a:solidFill>
                  <a:schemeClr val="tx1">
                    <a:lumMod val="75000"/>
                    <a:lumOff val="25000"/>
                  </a:schemeClr>
                </a:solidFill>
                <a:latin typeface="Century Gothic"/>
                <a:ea typeface="Century Gothic"/>
                <a:cs typeface="Century Gothic"/>
                <a:sym typeface="Century Gothic"/>
              </a:rPr>
              <a:t>so</a:t>
            </a:r>
            <a:r>
              <a:rPr lang="en-US" sz="2000" dirty="0" smtClean="0">
                <a:solidFill>
                  <a:schemeClr val="tx1">
                    <a:lumMod val="75000"/>
                    <a:lumOff val="25000"/>
                  </a:schemeClr>
                </a:solidFill>
                <a:latin typeface="Century Gothic"/>
                <a:ea typeface="Century Gothic"/>
                <a:cs typeface="Century Gothic"/>
                <a:sym typeface="Century Gothic"/>
              </a:rPr>
              <a:t> </a:t>
            </a:r>
            <a:r>
              <a:rPr lang="en-US" sz="2000" dirty="0" smtClean="0">
                <a:solidFill>
                  <a:schemeClr val="tx1">
                    <a:lumMod val="75000"/>
                    <a:lumOff val="25000"/>
                  </a:schemeClr>
                </a:solidFill>
                <a:latin typeface="Century Gothic"/>
                <a:ea typeface="Century Gothic"/>
                <a:cs typeface="Century Gothic"/>
                <a:sym typeface="Century Gothic"/>
              </a:rPr>
              <a:t>in ID</a:t>
            </a:r>
            <a:r>
              <a:rPr lang="en-US" sz="2000" dirty="0" smtClean="0">
                <a:solidFill>
                  <a:schemeClr val="tx1">
                    <a:lumMod val="75000"/>
                    <a:lumOff val="25000"/>
                  </a:schemeClr>
                </a:solidFill>
                <a:latin typeface="Century Gothic"/>
                <a:ea typeface="Century Gothic"/>
                <a:cs typeface="Century Gothic"/>
                <a:sym typeface="Century Gothic"/>
              </a:rPr>
              <a:t>, and </a:t>
            </a:r>
            <a:r>
              <a:rPr lang="en-US" sz="2000" dirty="0" smtClean="0">
                <a:solidFill>
                  <a:schemeClr val="tx1">
                    <a:lumMod val="75000"/>
                    <a:lumOff val="25000"/>
                  </a:schemeClr>
                </a:solidFill>
                <a:latin typeface="Century Gothic"/>
                <a:ea typeface="Century Gothic"/>
                <a:cs typeface="Century Gothic"/>
                <a:sym typeface="Century Gothic"/>
              </a:rPr>
              <a:t>in UT</a:t>
            </a:r>
            <a:endParaRPr lang="en-US" sz="2000" i="0" u="none" strike="noStrike" cap="none" dirty="0" smtClean="0">
              <a:solidFill>
                <a:schemeClr val="tx1">
                  <a:lumMod val="75000"/>
                  <a:lumOff val="25000"/>
                </a:schemeClr>
              </a:solidFill>
              <a:latin typeface="Century Gothic"/>
              <a:ea typeface="Century Gothic"/>
              <a:cs typeface="Century Gothic"/>
              <a:sym typeface="Century Gothic"/>
            </a:endParaRPr>
          </a:p>
          <a:p>
            <a:pPr marL="444500" lvl="0" indent="-342900">
              <a:lnSpc>
                <a:spcPct val="150000"/>
              </a:lnSpc>
              <a:buClrTx/>
              <a:buSzPts val="2000"/>
              <a:buFont typeface="Webdings" panose="05030102010509060703" pitchFamily="18" charset="2"/>
              <a:buChar char="4"/>
            </a:pPr>
            <a:r>
              <a:rPr lang="en-US" sz="2200" b="1" dirty="0" smtClean="0">
                <a:solidFill>
                  <a:schemeClr val="tx1">
                    <a:lumMod val="75000"/>
                    <a:lumOff val="25000"/>
                  </a:schemeClr>
                </a:solidFill>
                <a:latin typeface="Century Gothic"/>
                <a:ea typeface="Century Gothic"/>
                <a:cs typeface="Century Gothic"/>
                <a:sym typeface="Century Gothic"/>
              </a:rPr>
              <a:t>LFM trends </a:t>
            </a:r>
            <a:r>
              <a:rPr lang="en-US" sz="2000" dirty="0" smtClean="0">
                <a:solidFill>
                  <a:schemeClr val="tx1">
                    <a:lumMod val="75000"/>
                    <a:lumOff val="25000"/>
                  </a:schemeClr>
                </a:solidFill>
                <a:latin typeface="Century Gothic"/>
                <a:ea typeface="Century Gothic"/>
                <a:cs typeface="Century Gothic"/>
                <a:sym typeface="Century Gothic"/>
              </a:rPr>
              <a:t>(mean and median) were calculated using </a:t>
            </a:r>
            <a:r>
              <a:rPr lang="en-US" sz="2200" b="1" dirty="0" smtClean="0">
                <a:solidFill>
                  <a:schemeClr val="tx1">
                    <a:lumMod val="75000"/>
                    <a:lumOff val="25000"/>
                  </a:schemeClr>
                </a:solidFill>
                <a:latin typeface="Century Gothic"/>
                <a:ea typeface="Century Gothic"/>
                <a:cs typeface="Century Gothic"/>
                <a:sym typeface="Century Gothic"/>
              </a:rPr>
              <a:t>Zonal statistics </a:t>
            </a:r>
            <a:endParaRPr sz="2200" b="1"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163" y="988094"/>
            <a:ext cx="4535837" cy="5869906"/>
          </a:xfrm>
          <a:prstGeom prst="rect">
            <a:avLst/>
          </a:prstGeom>
          <a:ln w="38100">
            <a:solidFill>
              <a:srgbClr val="2E8652"/>
            </a:solidFill>
          </a:ln>
          <a:effectLst>
            <a:outerShdw blurRad="50800" dist="38100" dir="2700000" algn="tl" rotWithShape="0">
              <a:prstClr val="black">
                <a:alpha val="40000"/>
              </a:prstClr>
            </a:outerShdw>
          </a:effectLst>
        </p:spPr>
      </p:pic>
      <p:grpSp>
        <p:nvGrpSpPr>
          <p:cNvPr id="35" name="Group 34"/>
          <p:cNvGrpSpPr/>
          <p:nvPr/>
        </p:nvGrpSpPr>
        <p:grpSpPr>
          <a:xfrm>
            <a:off x="5570616" y="3440095"/>
            <a:ext cx="2829465" cy="2988027"/>
            <a:chOff x="426870" y="2262188"/>
            <a:chExt cx="2238375" cy="2505075"/>
          </a:xfrm>
          <a:effectLst>
            <a:outerShdw blurRad="50800" dist="38100" dir="2700000" algn="tl" rotWithShape="0">
              <a:prstClr val="black">
                <a:alpha val="40000"/>
              </a:prstClr>
            </a:outerShdw>
          </a:effectLst>
        </p:grpSpPr>
        <p:pic>
          <p:nvPicPr>
            <p:cNvPr id="36" name="Picture 35"/>
            <p:cNvPicPr>
              <a:picLocks noChangeAspect="1"/>
            </p:cNvPicPr>
            <p:nvPr/>
          </p:nvPicPr>
          <p:blipFill>
            <a:blip r:embed="rId4"/>
            <a:stretch>
              <a:fillRect/>
            </a:stretch>
          </p:blipFill>
          <p:spPr>
            <a:xfrm>
              <a:off x="426870" y="2262188"/>
              <a:ext cx="2238375" cy="2505075"/>
            </a:xfrm>
            <a:prstGeom prst="rect">
              <a:avLst/>
            </a:prstGeom>
            <a:ln>
              <a:solidFill>
                <a:srgbClr val="2E8652"/>
              </a:solidFill>
            </a:ln>
          </p:spPr>
        </p:pic>
        <p:sp>
          <p:nvSpPr>
            <p:cNvPr id="37" name="Text Box 15"/>
            <p:cNvSpPr txBox="1">
              <a:spLocks noChangeArrowheads="1"/>
            </p:cNvSpPr>
            <p:nvPr/>
          </p:nvSpPr>
          <p:spPr bwMode="auto">
            <a:xfrm>
              <a:off x="996937" y="2323427"/>
              <a:ext cx="1322543" cy="326371"/>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i="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In situ </a:t>
              </a:r>
              <a:r>
                <a:rPr lang="en-US"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sites </a:t>
              </a:r>
              <a:endPar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dirty="0" smtClean="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 Box 13"/>
            <p:cNvSpPr txBox="1">
              <a:spLocks noChangeArrowheads="1"/>
            </p:cNvSpPr>
            <p:nvPr/>
          </p:nvSpPr>
          <p:spPr bwMode="auto">
            <a:xfrm>
              <a:off x="996937" y="2528734"/>
              <a:ext cx="752475" cy="2667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Polygons</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 Box 14"/>
            <p:cNvSpPr txBox="1">
              <a:spLocks noChangeArrowheads="1"/>
            </p:cNvSpPr>
            <p:nvPr/>
          </p:nvSpPr>
          <p:spPr bwMode="auto">
            <a:xfrm>
              <a:off x="996937" y="2724738"/>
              <a:ext cx="1285875" cy="2381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Eastern Great Basin</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 Box 16"/>
            <p:cNvSpPr txBox="1">
              <a:spLocks noChangeArrowheads="1"/>
            </p:cNvSpPr>
            <p:nvPr/>
          </p:nvSpPr>
          <p:spPr bwMode="auto">
            <a:xfrm>
              <a:off x="541281" y="3148658"/>
              <a:ext cx="1825445" cy="26898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b="1"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Live Fuel Moisture (LFM)</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4"/>
            <p:cNvSpPr txBox="1">
              <a:spLocks noChangeArrowheads="1"/>
            </p:cNvSpPr>
            <p:nvPr/>
          </p:nvSpPr>
          <p:spPr bwMode="auto">
            <a:xfrm>
              <a:off x="893543" y="3472549"/>
              <a:ext cx="1009650" cy="2667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LFM &lt; 75 %</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8"/>
            <p:cNvSpPr txBox="1">
              <a:spLocks noChangeArrowheads="1"/>
            </p:cNvSpPr>
            <p:nvPr/>
          </p:nvSpPr>
          <p:spPr bwMode="auto">
            <a:xfrm>
              <a:off x="886681" y="3652018"/>
              <a:ext cx="1414465" cy="237706"/>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75% &lt; LFM &lt; 100%</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Text Box 9"/>
            <p:cNvSpPr txBox="1">
              <a:spLocks noChangeArrowheads="1"/>
            </p:cNvSpPr>
            <p:nvPr/>
          </p:nvSpPr>
          <p:spPr bwMode="auto">
            <a:xfrm>
              <a:off x="868347" y="3833641"/>
              <a:ext cx="1498379" cy="261884"/>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100% &lt; LFM &lt; 125%</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 Box 10"/>
            <p:cNvSpPr txBox="1">
              <a:spLocks noChangeArrowheads="1"/>
            </p:cNvSpPr>
            <p:nvPr/>
          </p:nvSpPr>
          <p:spPr bwMode="auto">
            <a:xfrm>
              <a:off x="868348" y="4032824"/>
              <a:ext cx="1451131" cy="27129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125% &lt; LFM &lt; 150%</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 Box 11"/>
            <p:cNvSpPr txBox="1">
              <a:spLocks noChangeArrowheads="1"/>
            </p:cNvSpPr>
            <p:nvPr/>
          </p:nvSpPr>
          <p:spPr bwMode="auto">
            <a:xfrm>
              <a:off x="868348" y="4218216"/>
              <a:ext cx="1498377" cy="29330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150% &lt; LFM &lt; 200%</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6" name="Text Box 12"/>
            <p:cNvSpPr txBox="1">
              <a:spLocks noChangeArrowheads="1"/>
            </p:cNvSpPr>
            <p:nvPr/>
          </p:nvSpPr>
          <p:spPr bwMode="auto">
            <a:xfrm>
              <a:off x="868348" y="4413573"/>
              <a:ext cx="1285875" cy="26670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200% &lt; LFM</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7" name="TextBox 46"/>
          <p:cNvSpPr txBox="1"/>
          <p:nvPr/>
        </p:nvSpPr>
        <p:spPr>
          <a:xfrm>
            <a:off x="7656163" y="1032957"/>
            <a:ext cx="4535837" cy="338554"/>
          </a:xfrm>
          <a:prstGeom prst="rect">
            <a:avLst/>
          </a:prstGeom>
          <a:noFill/>
        </p:spPr>
        <p:txBody>
          <a:bodyPr wrap="square" rtlCol="0">
            <a:spAutoFit/>
          </a:bodyPr>
          <a:lstStyle/>
          <a:p>
            <a:pPr algn="ctr"/>
            <a:r>
              <a:rPr lang="en-US" sz="1600" b="1" dirty="0" smtClean="0">
                <a:solidFill>
                  <a:schemeClr val="tx1">
                    <a:lumMod val="75000"/>
                    <a:lumOff val="25000"/>
                  </a:schemeClr>
                </a:solidFill>
                <a:latin typeface="Century Gothic" panose="020B0502020202020204" pitchFamily="34" charset="0"/>
              </a:rPr>
              <a:t>Live Fuel Moisture for July 2017 Term 2</a:t>
            </a:r>
            <a:endParaRPr lang="en-US" sz="1600" b="1" dirty="0">
              <a:solidFill>
                <a:schemeClr val="tx1">
                  <a:lumMod val="75000"/>
                  <a:lumOff val="25000"/>
                </a:schemeClr>
              </a:solidFill>
              <a:latin typeface="Century Gothic" panose="020B0502020202020204" pitchFamily="34" charset="0"/>
            </a:endParaRPr>
          </a:p>
        </p:txBody>
      </p:sp>
      <p:sp>
        <p:nvSpPr>
          <p:cNvPr id="48" name="Text Box 3"/>
          <p:cNvSpPr txBox="1">
            <a:spLocks noChangeArrowheads="1"/>
          </p:cNvSpPr>
          <p:nvPr/>
        </p:nvSpPr>
        <p:spPr bwMode="auto">
          <a:xfrm>
            <a:off x="10732639" y="6549325"/>
            <a:ext cx="1123942" cy="247848"/>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buClrTx/>
              <a:buFontTx/>
              <a:buNone/>
            </a:pPr>
            <a:r>
              <a:rPr lang="en-US" kern="12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Kilometers</a:t>
            </a:r>
            <a:endParaRPr lang="en-US" kern="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 Box 2"/>
          <p:cNvSpPr txBox="1">
            <a:spLocks noChangeArrowheads="1"/>
          </p:cNvSpPr>
          <p:nvPr/>
        </p:nvSpPr>
        <p:spPr bwMode="auto">
          <a:xfrm>
            <a:off x="9192267" y="6549325"/>
            <a:ext cx="638175" cy="26670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buClrTx/>
              <a:buFontTx/>
              <a:buNone/>
            </a:pPr>
            <a:r>
              <a:rPr lang="en-US" kern="12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200</a:t>
            </a:r>
            <a:endParaRPr lang="en-US" kern="12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Text Box 2"/>
          <p:cNvSpPr txBox="1">
            <a:spLocks noChangeArrowheads="1"/>
          </p:cNvSpPr>
          <p:nvPr/>
        </p:nvSpPr>
        <p:spPr bwMode="auto">
          <a:xfrm>
            <a:off x="11856581" y="1239358"/>
            <a:ext cx="306705" cy="33083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b="1" dirty="0" smtClean="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N</a:t>
            </a:r>
            <a:endParaRPr lang="en-US"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452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Statistical Results</a:t>
            </a:r>
            <a:endParaRPr lang="en-US" dirty="0"/>
          </a:p>
        </p:txBody>
      </p:sp>
      <p:sp>
        <p:nvSpPr>
          <p:cNvPr id="4" name="TextBox 3"/>
          <p:cNvSpPr txBox="1"/>
          <p:nvPr/>
        </p:nvSpPr>
        <p:spPr>
          <a:xfrm>
            <a:off x="479444" y="2311685"/>
            <a:ext cx="1587122" cy="830997"/>
          </a:xfrm>
          <a:prstGeom prst="rect">
            <a:avLst/>
          </a:prstGeom>
          <a:noFill/>
        </p:spPr>
        <p:txBody>
          <a:bodyPr wrap="square" rtlCol="0">
            <a:spAutoFit/>
          </a:bodyPr>
          <a:lstStyle/>
          <a:p>
            <a:pPr algn="ctr"/>
            <a:r>
              <a:rPr lang="en-US" sz="1600" dirty="0" smtClean="0">
                <a:solidFill>
                  <a:schemeClr val="tx1">
                    <a:lumMod val="75000"/>
                    <a:lumOff val="25000"/>
                  </a:schemeClr>
                </a:solidFill>
                <a:latin typeface="Century Gothic" panose="020B0502020202020204" pitchFamily="34" charset="0"/>
              </a:rPr>
              <a:t>Live Fuel Moisture Percentages</a:t>
            </a:r>
            <a:endParaRPr lang="en-US" sz="1600" dirty="0">
              <a:solidFill>
                <a:schemeClr val="tx1">
                  <a:lumMod val="75000"/>
                  <a:lumOff val="25000"/>
                </a:schemeClr>
              </a:solidFill>
              <a:latin typeface="Century Gothic" panose="020B0502020202020204" pitchFamily="34" charset="0"/>
            </a:endParaRPr>
          </a:p>
        </p:txBody>
      </p:sp>
      <p:grpSp>
        <p:nvGrpSpPr>
          <p:cNvPr id="5" name="Group 4"/>
          <p:cNvGrpSpPr/>
          <p:nvPr/>
        </p:nvGrpSpPr>
        <p:grpSpPr>
          <a:xfrm>
            <a:off x="479444" y="3303784"/>
            <a:ext cx="1433279" cy="2000933"/>
            <a:chOff x="8884905" y="3108575"/>
            <a:chExt cx="1433279" cy="2000933"/>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500"/>
            <a:stretch/>
          </p:blipFill>
          <p:spPr>
            <a:xfrm rot="10800000">
              <a:off x="8884905" y="3108575"/>
              <a:ext cx="543097" cy="2000933"/>
            </a:xfrm>
            <a:prstGeom prst="rect">
              <a:avLst/>
            </a:prstGeom>
          </p:spPr>
        </p:pic>
        <p:sp>
          <p:nvSpPr>
            <p:cNvPr id="7" name="TextBox 6"/>
            <p:cNvSpPr txBox="1"/>
            <p:nvPr/>
          </p:nvSpPr>
          <p:spPr>
            <a:xfrm>
              <a:off x="9446296" y="4795275"/>
              <a:ext cx="530915"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 74</a:t>
              </a:r>
              <a:endParaRPr lang="en-US" dirty="0">
                <a:solidFill>
                  <a:schemeClr val="tx1">
                    <a:lumMod val="75000"/>
                    <a:lumOff val="25000"/>
                  </a:schemeClr>
                </a:solidFill>
                <a:latin typeface="Century Gothic" panose="020B0502020202020204" pitchFamily="34" charset="0"/>
              </a:endParaRPr>
            </a:p>
          </p:txBody>
        </p:sp>
        <p:sp>
          <p:nvSpPr>
            <p:cNvPr id="8" name="TextBox 7"/>
            <p:cNvSpPr txBox="1"/>
            <p:nvPr/>
          </p:nvSpPr>
          <p:spPr>
            <a:xfrm>
              <a:off x="9406056" y="4452158"/>
              <a:ext cx="740908"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75 - 99</a:t>
              </a:r>
              <a:endParaRPr lang="en-US" dirty="0">
                <a:solidFill>
                  <a:schemeClr val="tx1">
                    <a:lumMod val="75000"/>
                    <a:lumOff val="25000"/>
                  </a:schemeClr>
                </a:solidFill>
                <a:latin typeface="Century Gothic" panose="020B0502020202020204" pitchFamily="34" charset="0"/>
              </a:endParaRPr>
            </a:p>
          </p:txBody>
        </p:sp>
        <p:sp>
          <p:nvSpPr>
            <p:cNvPr id="9" name="TextBox 8"/>
            <p:cNvSpPr txBox="1"/>
            <p:nvPr/>
          </p:nvSpPr>
          <p:spPr>
            <a:xfrm>
              <a:off x="9378503" y="4109041"/>
              <a:ext cx="93968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100 - 124</a:t>
              </a:r>
              <a:endParaRPr lang="en-US" dirty="0">
                <a:solidFill>
                  <a:schemeClr val="tx1">
                    <a:lumMod val="75000"/>
                    <a:lumOff val="25000"/>
                  </a:schemeClr>
                </a:solidFill>
                <a:latin typeface="Century Gothic" panose="020B0502020202020204" pitchFamily="34" charset="0"/>
              </a:endParaRPr>
            </a:p>
          </p:txBody>
        </p:sp>
        <p:sp>
          <p:nvSpPr>
            <p:cNvPr id="10" name="TextBox 9"/>
            <p:cNvSpPr txBox="1"/>
            <p:nvPr/>
          </p:nvSpPr>
          <p:spPr>
            <a:xfrm>
              <a:off x="9370589" y="3779309"/>
              <a:ext cx="93968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125 - 149</a:t>
              </a:r>
            </a:p>
          </p:txBody>
        </p:sp>
        <p:sp>
          <p:nvSpPr>
            <p:cNvPr id="11" name="TextBox 10"/>
            <p:cNvSpPr txBox="1"/>
            <p:nvPr/>
          </p:nvSpPr>
          <p:spPr>
            <a:xfrm>
              <a:off x="9376560" y="3443975"/>
              <a:ext cx="939681" cy="307777"/>
            </a:xfrm>
            <a:prstGeom prst="rect">
              <a:avLst/>
            </a:prstGeom>
            <a:noFill/>
          </p:spPr>
          <p:txBody>
            <a:bodyPr wrap="none" rtlCol="0">
              <a:spAutoFit/>
            </a:bodyPr>
            <a:lstStyle/>
            <a:p>
              <a:r>
                <a:rPr lang="en-US" dirty="0" smtClean="0">
                  <a:solidFill>
                    <a:schemeClr val="tx1">
                      <a:lumMod val="75000"/>
                      <a:lumOff val="25000"/>
                    </a:schemeClr>
                  </a:solidFill>
                  <a:latin typeface="Century Gothic" panose="020B0502020202020204" pitchFamily="34" charset="0"/>
                </a:rPr>
                <a:t>150 - 199</a:t>
              </a:r>
              <a:endParaRPr lang="en-US" dirty="0">
                <a:solidFill>
                  <a:schemeClr val="tx1">
                    <a:lumMod val="75000"/>
                    <a:lumOff val="25000"/>
                  </a:schemeClr>
                </a:solidFill>
                <a:latin typeface="Century Gothic" panose="020B0502020202020204" pitchFamily="34" charset="0"/>
              </a:endParaRPr>
            </a:p>
          </p:txBody>
        </p:sp>
        <p:sp>
          <p:nvSpPr>
            <p:cNvPr id="12" name="TextBox 11"/>
            <p:cNvSpPr txBox="1"/>
            <p:nvPr/>
          </p:nvSpPr>
          <p:spPr>
            <a:xfrm>
              <a:off x="9355151" y="3139929"/>
              <a:ext cx="679994" cy="307777"/>
            </a:xfrm>
            <a:prstGeom prst="rect">
              <a:avLst/>
            </a:prstGeom>
            <a:noFill/>
          </p:spPr>
          <p:txBody>
            <a:bodyPr wrap="none" rtlCol="0">
              <a:spAutoFit/>
            </a:bodyPr>
            <a:lstStyle/>
            <a:p>
              <a:r>
                <a:rPr lang="en-US" dirty="0">
                  <a:solidFill>
                    <a:schemeClr val="tx1">
                      <a:lumMod val="75000"/>
                      <a:lumOff val="25000"/>
                    </a:schemeClr>
                  </a:solidFill>
                </a:rPr>
                <a:t> </a:t>
              </a:r>
              <a:r>
                <a:rPr lang="en-US" dirty="0" smtClean="0">
                  <a:solidFill>
                    <a:schemeClr val="tx1">
                      <a:lumMod val="75000"/>
                      <a:lumOff val="25000"/>
                    </a:schemeClr>
                  </a:solidFill>
                  <a:latin typeface="Century Gothic" panose="020B0502020202020204" pitchFamily="34" charset="0"/>
                </a:rPr>
                <a:t>≥ 200</a:t>
              </a:r>
              <a:endParaRPr lang="en-US" dirty="0">
                <a:solidFill>
                  <a:schemeClr val="tx1">
                    <a:lumMod val="75000"/>
                    <a:lumOff val="25000"/>
                  </a:schemeClr>
                </a:solidFill>
                <a:latin typeface="Century Gothic" panose="020B0502020202020204" pitchFamily="34" charset="0"/>
              </a:endParaRPr>
            </a:p>
          </p:txBody>
        </p:sp>
      </p:grpSp>
      <p:graphicFrame>
        <p:nvGraphicFramePr>
          <p:cNvPr id="14" name="Chart 13"/>
          <p:cNvGraphicFramePr>
            <a:graphicFrameLocks/>
          </p:cNvGraphicFramePr>
          <p:nvPr>
            <p:extLst>
              <p:ext uri="{D42A27DB-BD31-4B8C-83A1-F6EECF244321}">
                <p14:modId xmlns:p14="http://schemas.microsoft.com/office/powerpoint/2010/main" val="1498751802"/>
              </p:ext>
            </p:extLst>
          </p:nvPr>
        </p:nvGraphicFramePr>
        <p:xfrm>
          <a:off x="2168287" y="1186234"/>
          <a:ext cx="9566151" cy="55765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111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650b531706_1_67"/>
          <p:cNvSpPr txBox="1">
            <a:spLocks noGrp="1"/>
          </p:cNvSpPr>
          <p:nvPr>
            <p:ph type="title"/>
          </p:nvPr>
        </p:nvSpPr>
        <p:spPr>
          <a:xfrm>
            <a:off x="229050" y="525600"/>
            <a:ext cx="10439400" cy="47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smtClean="0"/>
              <a:t>Overall Results</a:t>
            </a:r>
            <a:endParaRPr dirty="0"/>
          </a:p>
        </p:txBody>
      </p:sp>
      <p:pic>
        <p:nvPicPr>
          <p:cNvPr id="310" name="Google Shape;310;g650b531706_1_67"/>
          <p:cNvPicPr preferRelativeResize="0"/>
          <p:nvPr/>
        </p:nvPicPr>
        <p:blipFill rotWithShape="1">
          <a:blip r:embed="rId3">
            <a:alphaModFix/>
          </a:blip>
          <a:srcRect/>
          <a:stretch/>
        </p:blipFill>
        <p:spPr>
          <a:xfrm flipH="1">
            <a:off x="6193300" y="1149997"/>
            <a:ext cx="3796500" cy="3898800"/>
          </a:xfrm>
          <a:prstGeom prst="rect">
            <a:avLst/>
          </a:prstGeom>
          <a:noFill/>
          <a:ln w="38100" cap="flat" cmpd="sng">
            <a:solidFill>
              <a:srgbClr val="2E8652"/>
            </a:solidFill>
            <a:prstDash val="solid"/>
            <a:round/>
            <a:headEnd type="none" w="sm" len="sm"/>
            <a:tailEnd type="none" w="sm" len="sm"/>
          </a:ln>
          <a:effectLst>
            <a:outerShdw blurRad="50800" dist="38100" dir="2700000" algn="tl" rotWithShape="0">
              <a:srgbClr val="000000">
                <a:alpha val="40000"/>
              </a:srgbClr>
            </a:outerShdw>
          </a:effectLst>
        </p:spPr>
      </p:pic>
      <p:sp>
        <p:nvSpPr>
          <p:cNvPr id="311" name="Google Shape;311;g650b531706_1_67"/>
          <p:cNvSpPr txBox="1"/>
          <p:nvPr/>
        </p:nvSpPr>
        <p:spPr>
          <a:xfrm>
            <a:off x="1531745" y="6365597"/>
            <a:ext cx="10494000" cy="37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Image credit (left to right): Master Sgt. Paul Wade, U.S. Army National Guard, Rob Wood, U.S. Fish and Wildlife Service</a:t>
            </a:r>
            <a:endParaRPr sz="1400" b="0" i="0" u="none" strike="noStrike" cap="none">
              <a:solidFill>
                <a:srgbClr val="3F3F3F"/>
              </a:solidFill>
              <a:latin typeface="Century Gothic"/>
              <a:ea typeface="Century Gothic"/>
              <a:cs typeface="Century Gothic"/>
              <a:sym typeface="Century Gothic"/>
            </a:endParaRPr>
          </a:p>
        </p:txBody>
      </p:sp>
      <p:pic>
        <p:nvPicPr>
          <p:cNvPr id="312" name="Google Shape;312;g650b531706_1_67"/>
          <p:cNvPicPr preferRelativeResize="0"/>
          <p:nvPr/>
        </p:nvPicPr>
        <p:blipFill rotWithShape="1">
          <a:blip r:embed="rId4">
            <a:alphaModFix/>
          </a:blip>
          <a:srcRect l="30858" t="5329"/>
          <a:stretch/>
        </p:blipFill>
        <p:spPr>
          <a:xfrm>
            <a:off x="7625949" y="2315200"/>
            <a:ext cx="3796502" cy="3898799"/>
          </a:xfrm>
          <a:prstGeom prst="rect">
            <a:avLst/>
          </a:prstGeom>
          <a:noFill/>
          <a:ln w="38100" cap="flat" cmpd="sng">
            <a:solidFill>
              <a:srgbClr val="2E8652"/>
            </a:solidFill>
            <a:prstDash val="solid"/>
            <a:round/>
            <a:headEnd type="none" w="sm" len="sm"/>
            <a:tailEnd type="none" w="sm" len="sm"/>
          </a:ln>
          <a:effectLst>
            <a:outerShdw blurRad="50800" dist="38100" dir="2700000" algn="tl" rotWithShape="0">
              <a:srgbClr val="000000">
                <a:alpha val="40000"/>
              </a:srgbClr>
            </a:outerShdw>
          </a:effectLst>
        </p:spPr>
      </p:pic>
      <p:sp>
        <p:nvSpPr>
          <p:cNvPr id="3" name="TextBox 2"/>
          <p:cNvSpPr txBox="1"/>
          <p:nvPr/>
        </p:nvSpPr>
        <p:spPr>
          <a:xfrm>
            <a:off x="495300" y="1328321"/>
            <a:ext cx="5464179" cy="5262979"/>
          </a:xfrm>
          <a:prstGeom prst="rect">
            <a:avLst/>
          </a:prstGeom>
          <a:noFill/>
        </p:spPr>
        <p:txBody>
          <a:bodyPr wrap="square" rtlCol="0">
            <a:spAutoFit/>
          </a:bodyPr>
          <a:lstStyle/>
          <a:p>
            <a:pPr>
              <a:lnSpc>
                <a:spcPct val="150000"/>
              </a:lnSpc>
            </a:pPr>
            <a:r>
              <a:rPr lang="en-US" sz="2000" dirty="0" smtClean="0">
                <a:solidFill>
                  <a:schemeClr val="tx1">
                    <a:lumMod val="75000"/>
                    <a:lumOff val="25000"/>
                  </a:schemeClr>
                </a:solidFill>
                <a:sym typeface="Webdings" panose="05030102010509060703" pitchFamily="18" charset="2"/>
              </a:rPr>
              <a:t></a:t>
            </a:r>
            <a:r>
              <a:rPr lang="en-US" sz="2200" b="1" dirty="0" smtClean="0">
                <a:solidFill>
                  <a:schemeClr val="tx1">
                    <a:lumMod val="75000"/>
                    <a:lumOff val="25000"/>
                  </a:schemeClr>
                </a:solidFill>
                <a:latin typeface="Century Gothic" panose="020B0502020202020204" pitchFamily="34" charset="0"/>
                <a:sym typeface="Webdings" panose="05030102010509060703" pitchFamily="18" charset="2"/>
              </a:rPr>
              <a:t>Graphs display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intuitive trends of live fuel moisture percentages for the eastern Great Basin</a:t>
            </a:r>
          </a:p>
          <a:p>
            <a:pPr>
              <a:lnSpc>
                <a:spcPct val="150000"/>
              </a:lnSpc>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Highest </a:t>
            </a:r>
            <a:r>
              <a:rPr lang="en-US" sz="2200" b="1" dirty="0" smtClean="0">
                <a:solidFill>
                  <a:schemeClr val="tx1">
                    <a:lumMod val="75000"/>
                    <a:lumOff val="25000"/>
                  </a:schemeClr>
                </a:solidFill>
                <a:latin typeface="Century Gothic" panose="020B0502020202020204" pitchFamily="34" charset="0"/>
                <a:sym typeface="Webdings" panose="05030102010509060703" pitchFamily="18" charset="2"/>
              </a:rPr>
              <a:t>model accuracy</a:t>
            </a:r>
            <a:r>
              <a:rPr lang="en-US" sz="2200" dirty="0" smtClean="0">
                <a:solidFill>
                  <a:schemeClr val="tx1">
                    <a:lumMod val="75000"/>
                    <a:lumOff val="25000"/>
                  </a:schemeClr>
                </a:solidFill>
                <a:latin typeface="Century Gothic" panose="020B0502020202020204" pitchFamily="34" charset="0"/>
                <a:sym typeface="Webdings" panose="05030102010509060703" pitchFamily="18" charset="2"/>
              </a:rPr>
              <a:t>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achieved was </a:t>
            </a:r>
            <a:r>
              <a:rPr lang="en-US" sz="2000" b="1" dirty="0" smtClean="0">
                <a:solidFill>
                  <a:schemeClr val="tx1">
                    <a:lumMod val="75000"/>
                    <a:lumOff val="25000"/>
                  </a:schemeClr>
                </a:solidFill>
                <a:latin typeface="Century Gothic" panose="020B0502020202020204" pitchFamily="34" charset="0"/>
                <a:sym typeface="Webdings" panose="05030102010509060703" pitchFamily="18" charset="2"/>
              </a:rPr>
              <a:t>34.6%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with the </a:t>
            </a:r>
            <a:r>
              <a:rPr lang="en-US" sz="2000" b="1" dirty="0" smtClean="0">
                <a:solidFill>
                  <a:schemeClr val="tx1">
                    <a:lumMod val="75000"/>
                    <a:lumOff val="25000"/>
                  </a:schemeClr>
                </a:solidFill>
                <a:latin typeface="Century Gothic" panose="020B0502020202020204" pitchFamily="34" charset="0"/>
                <a:sym typeface="Webdings" panose="05030102010509060703" pitchFamily="18" charset="2"/>
              </a:rPr>
              <a:t>average accuracy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being </a:t>
            </a:r>
            <a:r>
              <a:rPr lang="en-US" sz="2000" b="1" dirty="0" smtClean="0">
                <a:solidFill>
                  <a:schemeClr val="tx1">
                    <a:lumMod val="75000"/>
                    <a:lumOff val="25000"/>
                  </a:schemeClr>
                </a:solidFill>
                <a:latin typeface="Century Gothic" panose="020B0502020202020204" pitchFamily="34" charset="0"/>
                <a:sym typeface="Webdings" panose="05030102010509060703" pitchFamily="18" charset="2"/>
              </a:rPr>
              <a:t>8.2%</a:t>
            </a:r>
          </a:p>
          <a:p>
            <a:pPr>
              <a:lnSpc>
                <a:spcPct val="150000"/>
              </a:lnSpc>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Mean number of training points = 28.3</a:t>
            </a:r>
          </a:p>
          <a:p>
            <a:pPr>
              <a:lnSpc>
                <a:spcPct val="150000"/>
              </a:lnSpc>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Mean number of testing points = 18.9</a:t>
            </a:r>
          </a:p>
          <a:p>
            <a:pPr>
              <a:lnSpc>
                <a:spcPct val="150000"/>
              </a:lnSpc>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Grid cell size = 250 meters</a:t>
            </a:r>
            <a:endParaRPr lang="en-US" sz="2000" dirty="0">
              <a:solidFill>
                <a:schemeClr val="tx1">
                  <a:lumMod val="75000"/>
                  <a:lumOff val="25000"/>
                </a:schemeClr>
              </a:solidFill>
              <a:latin typeface="Century Gothic" panose="020B0502020202020204" pitchFamily="34" charset="0"/>
              <a:sym typeface="Webdings" panose="05030102010509060703" pitchFamily="18" charset="2"/>
            </a:endParaRPr>
          </a:p>
          <a:p>
            <a:pPr>
              <a:lnSpc>
                <a:spcPct val="150000"/>
              </a:lnSpc>
            </a:pPr>
            <a:endParaRPr lang="en-US" sz="2000" dirty="0" smtClean="0">
              <a:solidFill>
                <a:schemeClr val="tx1">
                  <a:lumMod val="75000"/>
                  <a:lumOff val="25000"/>
                </a:schemeClr>
              </a:solidFill>
              <a:latin typeface="Century Gothic" panose="020B0502020202020204" pitchFamily="34" charset="0"/>
              <a:sym typeface="Webdings" panose="05030102010509060703" pitchFamily="18" charset="2"/>
            </a:endParaRPr>
          </a:p>
          <a:p>
            <a:pPr>
              <a:lnSpc>
                <a:spcPct val="150000"/>
              </a:lnSpc>
            </a:pPr>
            <a:endParaRPr lang="en-US" sz="2000" dirty="0">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650b531706_1_63"/>
          <p:cNvSpPr txBox="1">
            <a:spLocks noGrp="1"/>
          </p:cNvSpPr>
          <p:nvPr>
            <p:ph type="title"/>
          </p:nvPr>
        </p:nvSpPr>
        <p:spPr>
          <a:xfrm>
            <a:off x="232680" y="533407"/>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Conclusions</a:t>
            </a:r>
            <a:endParaRPr/>
          </a:p>
        </p:txBody>
      </p:sp>
      <p:pic>
        <p:nvPicPr>
          <p:cNvPr id="326" name="Google Shape;326;g650b531706_1_63"/>
          <p:cNvPicPr preferRelativeResize="0"/>
          <p:nvPr/>
        </p:nvPicPr>
        <p:blipFill rotWithShape="1">
          <a:blip r:embed="rId3">
            <a:alphaModFix/>
          </a:blip>
          <a:srcRect/>
          <a:stretch/>
        </p:blipFill>
        <p:spPr>
          <a:xfrm flipH="1">
            <a:off x="5492400" y="1050425"/>
            <a:ext cx="6699600" cy="5807700"/>
          </a:xfrm>
          <a:prstGeom prst="rtTriangle">
            <a:avLst/>
          </a:prstGeom>
          <a:noFill/>
          <a:ln w="38100" cap="flat" cmpd="sng">
            <a:solidFill>
              <a:srgbClr val="2E8652"/>
            </a:solidFill>
            <a:prstDash val="solid"/>
            <a:round/>
            <a:headEnd type="none" w="sm" len="sm"/>
            <a:tailEnd type="none" w="sm" len="sm"/>
          </a:ln>
          <a:effectLst>
            <a:outerShdw blurRad="50800" dist="38100" dir="13500000" algn="br" rotWithShape="0">
              <a:srgbClr val="000000">
                <a:alpha val="40000"/>
              </a:srgbClr>
            </a:outerShdw>
          </a:effectLst>
        </p:spPr>
      </p:pic>
      <p:sp>
        <p:nvSpPr>
          <p:cNvPr id="327" name="Google Shape;327;g650b531706_1_63"/>
          <p:cNvSpPr txBox="1"/>
          <p:nvPr/>
        </p:nvSpPr>
        <p:spPr>
          <a:xfrm>
            <a:off x="0" y="6477000"/>
            <a:ext cx="5943000" cy="38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Image credit: Jesse Allen and Robert </a:t>
            </a:r>
            <a:r>
              <a:rPr lang="en-US" sz="1400" b="0" i="0" u="none" strike="noStrike" cap="none" dirty="0" err="1">
                <a:solidFill>
                  <a:srgbClr val="000000"/>
                </a:solidFill>
                <a:latin typeface="Century Gothic"/>
                <a:ea typeface="Century Gothic"/>
                <a:cs typeface="Century Gothic"/>
                <a:sym typeface="Century Gothic"/>
              </a:rPr>
              <a:t>Simmon</a:t>
            </a:r>
            <a:r>
              <a:rPr lang="en-US" sz="1400" b="0" i="0" u="none" strike="noStrike" cap="none" dirty="0">
                <a:solidFill>
                  <a:srgbClr val="000000"/>
                </a:solidFill>
                <a:latin typeface="Century Gothic"/>
                <a:ea typeface="Century Gothic"/>
                <a:cs typeface="Century Gothic"/>
                <a:sym typeface="Century Gothic"/>
              </a:rPr>
              <a:t>, NASA Goddard </a:t>
            </a:r>
            <a:endParaRPr sz="1400" b="0" i="0" u="none" strike="noStrike" cap="none" dirty="0">
              <a:solidFill>
                <a:srgbClr val="000000"/>
              </a:solidFill>
              <a:latin typeface="Century Gothic"/>
              <a:ea typeface="Century Gothic"/>
              <a:cs typeface="Century Gothic"/>
              <a:sym typeface="Century Gothic"/>
            </a:endParaRPr>
          </a:p>
        </p:txBody>
      </p:sp>
      <p:sp>
        <p:nvSpPr>
          <p:cNvPr id="2" name="Rectangle 1"/>
          <p:cNvSpPr/>
          <p:nvPr/>
        </p:nvSpPr>
        <p:spPr>
          <a:xfrm>
            <a:off x="495300" y="1371600"/>
            <a:ext cx="6096000" cy="4616648"/>
          </a:xfrm>
          <a:prstGeom prst="rect">
            <a:avLst/>
          </a:prstGeom>
        </p:spPr>
        <p:txBody>
          <a:bodyPr>
            <a:spAutoFit/>
          </a:bodyPr>
          <a:lstStyle/>
          <a:p>
            <a:pPr lvl="0">
              <a:lnSpc>
                <a:spcPct val="150000"/>
              </a:lnSpc>
            </a:pPr>
            <a:r>
              <a:rPr lang="en-US" sz="2200" dirty="0" smtClean="0">
                <a:solidFill>
                  <a:schemeClr val="tx1">
                    <a:lumMod val="75000"/>
                    <a:lumOff val="25000"/>
                  </a:schemeClr>
                </a:solidFill>
                <a:latin typeface="Century Gothic" panose="020B0502020202020204" pitchFamily="34" charset="0"/>
                <a:sym typeface="Webdings" panose="05030102010509060703" pitchFamily="18" charset="2"/>
              </a:rPr>
              <a:t></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The development of a </a:t>
            </a:r>
            <a:r>
              <a:rPr lang="en-US" sz="2200" b="1" dirty="0" smtClean="0">
                <a:solidFill>
                  <a:schemeClr val="tx1">
                    <a:lumMod val="75000"/>
                    <a:lumOff val="25000"/>
                  </a:schemeClr>
                </a:solidFill>
                <a:latin typeface="Century Gothic" panose="020B0502020202020204" pitchFamily="34" charset="0"/>
                <a:sym typeface="Webdings" panose="05030102010509060703" pitchFamily="18" charset="2"/>
              </a:rPr>
              <a:t>predictive model</a:t>
            </a:r>
            <a:endParaRPr lang="en-US" sz="2200" dirty="0" smtClean="0">
              <a:solidFill>
                <a:schemeClr val="tx1">
                  <a:lumMod val="75000"/>
                  <a:lumOff val="25000"/>
                </a:schemeClr>
              </a:solidFill>
              <a:latin typeface="Century Gothic" panose="020B0502020202020204" pitchFamily="34" charset="0"/>
              <a:sym typeface="Webdings" panose="05030102010509060703" pitchFamily="18" charset="2"/>
            </a:endParaRPr>
          </a:p>
          <a:p>
            <a:pPr lvl="0">
              <a:lnSpc>
                <a:spcPct val="150000"/>
              </a:lnSpc>
            </a:pP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is feasible</a:t>
            </a:r>
          </a:p>
          <a:p>
            <a:pPr lvl="0">
              <a:lnSpc>
                <a:spcPct val="150000"/>
              </a:lnSpc>
            </a:pPr>
            <a:r>
              <a:rPr lang="en-US" sz="2000" dirty="0">
                <a:solidFill>
                  <a:schemeClr val="tx1">
                    <a:lumMod val="75000"/>
                    <a:lumOff val="25000"/>
                  </a:schemeClr>
                </a:solidFill>
                <a:latin typeface="Century Gothic" panose="020B0502020202020204" pitchFamily="34" charset="0"/>
                <a:sym typeface="Webdings" panose="05030102010509060703" pitchFamily="18" charset="2"/>
              </a:rPr>
              <a:t> A </a:t>
            </a:r>
            <a:r>
              <a:rPr lang="en-US" sz="2200" b="1" dirty="0">
                <a:solidFill>
                  <a:schemeClr val="tx1">
                    <a:lumMod val="75000"/>
                    <a:lumOff val="25000"/>
                  </a:schemeClr>
                </a:solidFill>
                <a:latin typeface="Century Gothic" panose="020B0502020202020204" pitchFamily="34" charset="0"/>
                <a:sym typeface="Webdings" panose="05030102010509060703" pitchFamily="18" charset="2"/>
              </a:rPr>
              <a:t>predictive model </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would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be greatly benefitted by more </a:t>
            </a:r>
            <a:r>
              <a:rPr lang="en-US" sz="2000" i="1" dirty="0">
                <a:solidFill>
                  <a:schemeClr val="tx1">
                    <a:lumMod val="75000"/>
                    <a:lumOff val="25000"/>
                  </a:schemeClr>
                </a:solidFill>
                <a:latin typeface="Century Gothic" panose="020B0502020202020204" pitchFamily="34" charset="0"/>
                <a:sym typeface="Webdings" panose="05030102010509060703" pitchFamily="18" charset="2"/>
              </a:rPr>
              <a:t>in situ </a:t>
            </a:r>
            <a:r>
              <a:rPr lang="en-US" sz="2000" dirty="0">
                <a:solidFill>
                  <a:schemeClr val="tx1">
                    <a:lumMod val="75000"/>
                    <a:lumOff val="25000"/>
                  </a:schemeClr>
                </a:solidFill>
                <a:latin typeface="Century Gothic" panose="020B0502020202020204" pitchFamily="34" charset="0"/>
                <a:sym typeface="Webdings" panose="05030102010509060703" pitchFamily="18" charset="2"/>
              </a:rPr>
              <a:t>measurements to increase classification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accuracy</a:t>
            </a:r>
          </a:p>
          <a:p>
            <a:pPr lvl="0">
              <a:lnSpc>
                <a:spcPct val="150000"/>
              </a:lnSpc>
            </a:pPr>
            <a:r>
              <a:rPr lang="en-US" sz="2200" dirty="0" smtClean="0">
                <a:solidFill>
                  <a:schemeClr val="tx1">
                    <a:lumMod val="75000"/>
                    <a:lumOff val="25000"/>
                  </a:schemeClr>
                </a:solidFill>
                <a:latin typeface="Century Gothic" panose="020B0502020202020204" pitchFamily="34" charset="0"/>
                <a:sym typeface="Webdings" panose="05030102010509060703" pitchFamily="18" charset="2"/>
              </a:rPr>
              <a:t></a:t>
            </a:r>
            <a:r>
              <a:rPr lang="en-US" sz="2200" b="1" dirty="0" smtClean="0">
                <a:solidFill>
                  <a:schemeClr val="tx1">
                    <a:lumMod val="75000"/>
                    <a:lumOff val="25000"/>
                  </a:schemeClr>
                </a:solidFill>
                <a:latin typeface="Century Gothic" panose="020B0502020202020204" pitchFamily="34" charset="0"/>
                <a:sym typeface="Webdings" panose="05030102010509060703" pitchFamily="18" charset="2"/>
              </a:rPr>
              <a:t>Spatial resolution</a:t>
            </a:r>
            <a:r>
              <a:rPr lang="en-US" sz="2200" dirty="0" smtClean="0">
                <a:solidFill>
                  <a:schemeClr val="tx1">
                    <a:lumMod val="75000"/>
                    <a:lumOff val="25000"/>
                  </a:schemeClr>
                </a:solidFill>
                <a:latin typeface="Century Gothic" panose="020B0502020202020204" pitchFamily="34" charset="0"/>
                <a:sym typeface="Webdings" panose="05030102010509060703" pitchFamily="18" charset="2"/>
              </a:rPr>
              <a:t>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for model was 10x higher than </a:t>
            </a:r>
            <a:r>
              <a:rPr lang="en-US" sz="2000" i="1" dirty="0" smtClean="0">
                <a:solidFill>
                  <a:schemeClr val="tx1">
                    <a:lumMod val="75000"/>
                    <a:lumOff val="25000"/>
                  </a:schemeClr>
                </a:solidFill>
                <a:latin typeface="Century Gothic" panose="020B0502020202020204" pitchFamily="34" charset="0"/>
                <a:sym typeface="Webdings" panose="05030102010509060703" pitchFamily="18" charset="2"/>
              </a:rPr>
              <a:t>in situ</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 measurements</a:t>
            </a:r>
          </a:p>
          <a:p>
            <a:pPr lvl="0">
              <a:lnSpc>
                <a:spcPct val="150000"/>
              </a:lnSpc>
            </a:pPr>
            <a:r>
              <a:rPr lang="en-US" sz="2200" dirty="0" smtClean="0">
                <a:solidFill>
                  <a:schemeClr val="tx1">
                    <a:lumMod val="75000"/>
                    <a:lumOff val="25000"/>
                  </a:schemeClr>
                </a:solidFill>
                <a:latin typeface="Century Gothic" panose="020B0502020202020204" pitchFamily="34" charset="0"/>
                <a:sym typeface="Webdings" panose="05030102010509060703" pitchFamily="18" charset="2"/>
              </a:rPr>
              <a:t></a:t>
            </a:r>
            <a:r>
              <a:rPr lang="en-US" sz="2200" b="1" dirty="0" smtClean="0">
                <a:solidFill>
                  <a:schemeClr val="tx1">
                    <a:lumMod val="75000"/>
                    <a:lumOff val="25000"/>
                  </a:schemeClr>
                </a:solidFill>
                <a:latin typeface="Century Gothic" panose="020B0502020202020204" pitchFamily="34" charset="0"/>
                <a:sym typeface="Webdings" panose="05030102010509060703" pitchFamily="18" charset="2"/>
              </a:rPr>
              <a:t>Classification</a:t>
            </a:r>
            <a:r>
              <a:rPr lang="en-US" sz="2400" dirty="0" smtClean="0">
                <a:solidFill>
                  <a:schemeClr val="tx1">
                    <a:lumMod val="75000"/>
                    <a:lumOff val="25000"/>
                  </a:schemeClr>
                </a:solidFill>
                <a:latin typeface="Century Gothic" panose="020B0502020202020204" pitchFamily="34" charset="0"/>
                <a:sym typeface="Webdings" panose="05030102010509060703" pitchFamily="18" charset="2"/>
              </a:rPr>
              <a:t> </a:t>
            </a:r>
            <a:r>
              <a:rPr lang="en-US" sz="2000" dirty="0" smtClean="0">
                <a:solidFill>
                  <a:schemeClr val="tx1">
                    <a:lumMod val="75000"/>
                    <a:lumOff val="25000"/>
                  </a:schemeClr>
                </a:solidFill>
                <a:latin typeface="Century Gothic" panose="020B0502020202020204" pitchFamily="34" charset="0"/>
                <a:sym typeface="Webdings" panose="05030102010509060703" pitchFamily="18" charset="2"/>
              </a:rPr>
              <a:t>trend is in agreement with expected LFM seasonal trends</a:t>
            </a:r>
            <a:endParaRPr lang="en-US" sz="2200" dirty="0">
              <a:solidFill>
                <a:schemeClr val="tx1">
                  <a:lumMod val="75000"/>
                  <a:lumOff val="25000"/>
                </a:schemeClr>
              </a:solidFill>
              <a:latin typeface="Century Gothic" panose="020B0502020202020204" pitchFamily="34" charset="0"/>
              <a:sym typeface="Webdings" panose="05030102010509060703" pitchFamily="18" charset="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650b531706_1_79"/>
          <p:cNvSpPr txBox="1"/>
          <p:nvPr/>
        </p:nvSpPr>
        <p:spPr>
          <a:xfrm>
            <a:off x="428030" y="1220250"/>
            <a:ext cx="5054400" cy="5119542"/>
          </a:xfrm>
          <a:prstGeom prst="rect">
            <a:avLst/>
          </a:prstGeom>
          <a:noFill/>
          <a:ln>
            <a:noFill/>
          </a:ln>
        </p:spPr>
        <p:txBody>
          <a:bodyPr spcFirstLastPara="1" wrap="square" lIns="91425" tIns="91425" rIns="91425" bIns="91425" anchor="t" anchorCtr="0">
            <a:noAutofit/>
          </a:bodyPr>
          <a:lstStyle/>
          <a:p>
            <a:pPr marL="76200" lvl="0">
              <a:lnSpc>
                <a:spcPct val="150000"/>
              </a:lnSpc>
              <a:buClr>
                <a:srgbClr val="2E8652"/>
              </a:buClr>
              <a:buSzPts val="2400"/>
            </a:pPr>
            <a:r>
              <a:rPr lang="en-US" sz="2400" b="1"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2400" b="1" i="0" u="none" strike="noStrike" cap="none" dirty="0" smtClean="0">
                <a:solidFill>
                  <a:schemeClr val="tx1">
                    <a:lumMod val="75000"/>
                    <a:lumOff val="25000"/>
                  </a:schemeClr>
                </a:solidFill>
                <a:latin typeface="Century Gothic"/>
                <a:ea typeface="Century Gothic"/>
                <a:cs typeface="Century Gothic"/>
                <a:sym typeface="Century Gothic"/>
              </a:rPr>
              <a:t>Extrapolation </a:t>
            </a:r>
            <a:r>
              <a:rPr lang="en-US" sz="2000" b="0" i="0" u="none" strike="noStrike" cap="none" dirty="0">
                <a:solidFill>
                  <a:schemeClr val="tx1">
                    <a:lumMod val="75000"/>
                    <a:lumOff val="25000"/>
                  </a:schemeClr>
                </a:solidFill>
                <a:latin typeface="Century Gothic"/>
                <a:ea typeface="Century Gothic"/>
                <a:cs typeface="Century Gothic"/>
                <a:sym typeface="Century Gothic"/>
              </a:rPr>
              <a:t>of LFM model to forecasting model to be used for the 2020 fire season</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76200" lvl="0">
              <a:lnSpc>
                <a:spcPct val="150000"/>
              </a:lnSpc>
              <a:buClr>
                <a:srgbClr val="2E8652"/>
              </a:buClr>
              <a:buSzPts val="2400"/>
            </a:pPr>
            <a:r>
              <a:rPr lang="en-US" sz="2400" b="1"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2400" b="1" i="0" u="none" strike="noStrike" cap="none" dirty="0" smtClean="0">
                <a:solidFill>
                  <a:schemeClr val="tx1">
                    <a:lumMod val="75000"/>
                    <a:lumOff val="25000"/>
                  </a:schemeClr>
                </a:solidFill>
                <a:latin typeface="Century Gothic"/>
                <a:ea typeface="Century Gothic"/>
                <a:cs typeface="Century Gothic"/>
                <a:sym typeface="Century Gothic"/>
              </a:rPr>
              <a:t>Lightning </a:t>
            </a:r>
            <a:r>
              <a:rPr lang="en-US" sz="2400" b="1" i="0" u="none" strike="noStrike" cap="none" dirty="0">
                <a:solidFill>
                  <a:schemeClr val="tx1">
                    <a:lumMod val="75000"/>
                    <a:lumOff val="25000"/>
                  </a:schemeClr>
                </a:solidFill>
                <a:latin typeface="Century Gothic"/>
                <a:ea typeface="Century Gothic"/>
                <a:cs typeface="Century Gothic"/>
                <a:sym typeface="Century Gothic"/>
              </a:rPr>
              <a:t>strike </a:t>
            </a:r>
            <a:r>
              <a:rPr lang="en-US" sz="2400" b="1" i="0" u="none" strike="noStrike" cap="none" dirty="0" smtClean="0">
                <a:solidFill>
                  <a:schemeClr val="tx1">
                    <a:lumMod val="75000"/>
                    <a:lumOff val="25000"/>
                  </a:schemeClr>
                </a:solidFill>
                <a:latin typeface="Century Gothic"/>
                <a:ea typeface="Century Gothic"/>
                <a:cs typeface="Century Gothic"/>
                <a:sym typeface="Century Gothic"/>
              </a:rPr>
              <a:t>data </a:t>
            </a:r>
            <a:r>
              <a:rPr lang="en-US" sz="2000" i="0" u="none" strike="noStrike" cap="none" dirty="0" smtClean="0">
                <a:solidFill>
                  <a:schemeClr val="tx1">
                    <a:lumMod val="75000"/>
                    <a:lumOff val="25000"/>
                  </a:schemeClr>
                </a:solidFill>
                <a:latin typeface="Century Gothic"/>
                <a:ea typeface="Century Gothic"/>
                <a:cs typeface="Century Gothic"/>
                <a:sym typeface="Century Gothic"/>
              </a:rPr>
              <a:t>from the Geostationary Lightning Mapper (GLM)</a:t>
            </a:r>
            <a:r>
              <a:rPr lang="en-US" sz="2000" b="1" i="0" u="none" strike="noStrike" cap="none" dirty="0" smtClean="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as a variable to compare with wildfire frequency and LFM data correlations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76200" lvl="0">
              <a:lnSpc>
                <a:spcPct val="150000"/>
              </a:lnSpc>
              <a:buClr>
                <a:srgbClr val="2E8652"/>
              </a:buClr>
              <a:buSzPts val="2400"/>
            </a:pPr>
            <a:r>
              <a:rPr lang="en-US" sz="2400" b="1"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2400" b="1" i="0" u="none" strike="noStrike" cap="none" dirty="0" smtClean="0">
                <a:solidFill>
                  <a:schemeClr val="tx1">
                    <a:lumMod val="75000"/>
                    <a:lumOff val="25000"/>
                  </a:schemeClr>
                </a:solidFill>
                <a:latin typeface="Century Gothic"/>
                <a:ea typeface="Century Gothic"/>
                <a:cs typeface="Century Gothic"/>
                <a:sym typeface="Century Gothic"/>
              </a:rPr>
              <a:t>Incorporation</a:t>
            </a:r>
            <a:r>
              <a:rPr lang="en-US" sz="2000" b="0" i="0" u="none" strike="noStrike" cap="none" dirty="0" smtClean="0">
                <a:solidFill>
                  <a:schemeClr val="tx1">
                    <a:lumMod val="75000"/>
                    <a:lumOff val="25000"/>
                  </a:schemeClr>
                </a:solidFill>
                <a:latin typeface="Century Gothic"/>
                <a:ea typeface="Century Gothic"/>
                <a:cs typeface="Century Gothic"/>
                <a:sym typeface="Century Gothic"/>
              </a:rPr>
              <a:t> </a:t>
            </a:r>
            <a:r>
              <a:rPr lang="en-US" sz="2000" b="0" i="0" u="none" strike="noStrike" cap="none" dirty="0">
                <a:solidFill>
                  <a:schemeClr val="tx1">
                    <a:lumMod val="75000"/>
                    <a:lumOff val="25000"/>
                  </a:schemeClr>
                </a:solidFill>
                <a:latin typeface="Century Gothic"/>
                <a:ea typeface="Century Gothic"/>
                <a:cs typeface="Century Gothic"/>
                <a:sym typeface="Century Gothic"/>
              </a:rPr>
              <a:t>of ENSO and PDO cycles into forecasting model</a:t>
            </a:r>
            <a:endParaRPr sz="20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18" name="Google Shape;318;g650b531706_1_79"/>
          <p:cNvSpPr txBox="1">
            <a:spLocks noGrp="1"/>
          </p:cNvSpPr>
          <p:nvPr>
            <p:ph type="title"/>
          </p:nvPr>
        </p:nvSpPr>
        <p:spPr>
          <a:xfrm>
            <a:off x="224630" y="533407"/>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Future Work</a:t>
            </a:r>
            <a:endParaRPr/>
          </a:p>
        </p:txBody>
      </p:sp>
      <p:pic>
        <p:nvPicPr>
          <p:cNvPr id="319" name="Google Shape;319;g650b531706_1_79"/>
          <p:cNvPicPr preferRelativeResize="0"/>
          <p:nvPr/>
        </p:nvPicPr>
        <p:blipFill rotWithShape="1">
          <a:blip r:embed="rId3">
            <a:alphaModFix/>
          </a:blip>
          <a:srcRect/>
          <a:stretch/>
        </p:blipFill>
        <p:spPr>
          <a:xfrm>
            <a:off x="6199322" y="1371593"/>
            <a:ext cx="5052508" cy="4968199"/>
          </a:xfrm>
          <a:prstGeom prst="rect">
            <a:avLst/>
          </a:prstGeom>
          <a:noFill/>
          <a:ln w="38100" cap="flat" cmpd="sng">
            <a:solidFill>
              <a:srgbClr val="2E8652"/>
            </a:solidFill>
            <a:prstDash val="solid"/>
            <a:round/>
            <a:headEnd type="none" w="sm" len="sm"/>
            <a:tailEnd type="none" w="sm" len="sm"/>
          </a:ln>
          <a:effectLst>
            <a:outerShdw blurRad="50800" dist="38100" dir="2700000" algn="tl" rotWithShape="0">
              <a:prstClr val="black">
                <a:alpha val="40000"/>
              </a:prstClr>
            </a:outerShdw>
          </a:effectLst>
        </p:spPr>
      </p:pic>
      <p:sp>
        <p:nvSpPr>
          <p:cNvPr id="320" name="Google Shape;320;g650b531706_1_79"/>
          <p:cNvSpPr txBox="1"/>
          <p:nvPr/>
        </p:nvSpPr>
        <p:spPr>
          <a:xfrm>
            <a:off x="6199322" y="1371593"/>
            <a:ext cx="2249100" cy="56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FFFF"/>
                </a:solidFill>
                <a:latin typeface="Century Gothic"/>
                <a:ea typeface="Century Gothic"/>
                <a:cs typeface="Century Gothic"/>
                <a:sym typeface="Century Gothic"/>
              </a:rPr>
              <a:t>Image credit: NASA JSC</a:t>
            </a:r>
            <a:endParaRPr sz="1400" b="0" i="0" u="none" strike="noStrike" cap="none" dirty="0">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650b531706_1_83"/>
          <p:cNvSpPr txBox="1"/>
          <p:nvPr/>
        </p:nvSpPr>
        <p:spPr>
          <a:xfrm>
            <a:off x="367900" y="1157238"/>
            <a:ext cx="5641200" cy="503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Idaho Department of Fish and Game, Southeast Regional Office</a:t>
            </a:r>
            <a:endParaRPr sz="1400" b="1" i="0" u="none" strike="noStrike" cap="none" dirty="0">
              <a:solidFill>
                <a:schemeClr val="tx1">
                  <a:lumMod val="75000"/>
                  <a:lumOff val="25000"/>
                </a:schemeClr>
              </a:solidFill>
              <a:latin typeface="Century Gothic"/>
              <a:ea typeface="Century Gothic"/>
              <a:cs typeface="Century Gothic"/>
              <a:sym typeface="Century Gothic"/>
            </a:endParaRPr>
          </a:p>
          <a:p>
            <a:pPr marL="139700" marR="0" lvl="0" algn="l" rtl="0">
              <a:lnSpc>
                <a:spcPct val="115000"/>
              </a:lnSpc>
              <a:spcBef>
                <a:spcPts val="0"/>
              </a:spcBef>
              <a:spcAft>
                <a:spcPts val="0"/>
              </a:spcAft>
              <a:buClr>
                <a:srgbClr val="2E8652"/>
              </a:buClr>
              <a:buSzPts val="1400"/>
            </a:pPr>
            <a:r>
              <a:rPr lang="en-US" sz="1400" b="0" i="0" u="none" strike="noStrike" cap="none" dirty="0" smtClean="0">
                <a:solidFill>
                  <a:schemeClr val="tx1">
                    <a:lumMod val="75000"/>
                    <a:lumOff val="25000"/>
                  </a:schemeClr>
                </a:solidFill>
                <a:latin typeface="Century Gothic"/>
                <a:ea typeface="Century Gothic"/>
                <a:cs typeface="Century Gothic"/>
                <a:sym typeface="Webdings" panose="05030102010509060703" pitchFamily="18" charset="2"/>
              </a:rPr>
              <a:t> </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Scott </a:t>
            </a:r>
            <a:r>
              <a:rPr lang="en-US" sz="1400" b="0" i="0" u="none" strike="noStrike" cap="none" dirty="0">
                <a:solidFill>
                  <a:schemeClr val="tx1">
                    <a:lumMod val="75000"/>
                    <a:lumOff val="25000"/>
                  </a:schemeClr>
                </a:solidFill>
                <a:latin typeface="Century Gothic"/>
                <a:ea typeface="Century Gothic"/>
                <a:cs typeface="Century Gothic"/>
                <a:sym typeface="Century Gothic"/>
              </a:rPr>
              <a:t>Bergen, Senior Wildlife Research Biologist</a:t>
            </a:r>
            <a:endParaRPr sz="1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1200"/>
              </a:spcBef>
              <a:spcAft>
                <a:spcPts val="0"/>
              </a:spcAft>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Bureau of Land Management, Upper Snake Field Office</a:t>
            </a:r>
            <a:endParaRPr sz="1400" b="1" i="0" u="none" strike="noStrike" cap="none" dirty="0">
              <a:solidFill>
                <a:schemeClr val="tx1">
                  <a:lumMod val="75000"/>
                  <a:lumOff val="25000"/>
                </a:schemeClr>
              </a:solidFill>
              <a:latin typeface="Century Gothic"/>
              <a:ea typeface="Century Gothic"/>
              <a:cs typeface="Century Gothic"/>
              <a:sym typeface="Century Gothic"/>
            </a:endParaRPr>
          </a:p>
          <a:p>
            <a:pPr marL="139700" lvl="0">
              <a:lnSpc>
                <a:spcPct val="115000"/>
              </a:lnSpc>
              <a:buClr>
                <a:srgbClr val="2E8652"/>
              </a:buClr>
              <a:buSzPts val="1400"/>
            </a:pPr>
            <a:r>
              <a:rPr lang="en-US"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Ben </a:t>
            </a:r>
            <a:r>
              <a:rPr lang="en-US" sz="1400" b="0" i="0" u="none" strike="noStrike" cap="none" dirty="0">
                <a:solidFill>
                  <a:schemeClr val="tx1">
                    <a:lumMod val="75000"/>
                    <a:lumOff val="25000"/>
                  </a:schemeClr>
                </a:solidFill>
                <a:latin typeface="Century Gothic"/>
                <a:ea typeface="Century Gothic"/>
                <a:cs typeface="Century Gothic"/>
                <a:sym typeface="Century Gothic"/>
              </a:rPr>
              <a:t>Dyer, Fire Ecologist</a:t>
            </a:r>
            <a:endParaRPr sz="1400" b="0" i="0" u="none" strike="noStrike" cap="none" dirty="0">
              <a:solidFill>
                <a:schemeClr val="tx1">
                  <a:lumMod val="75000"/>
                  <a:lumOff val="25000"/>
                </a:schemeClr>
              </a:solidFill>
              <a:latin typeface="Century Gothic"/>
              <a:ea typeface="Century Gothic"/>
              <a:cs typeface="Century Gothic"/>
              <a:sym typeface="Century Gothic"/>
            </a:endParaRPr>
          </a:p>
          <a:p>
            <a:pPr marL="139700" lvl="0">
              <a:lnSpc>
                <a:spcPct val="115000"/>
              </a:lnSpc>
              <a:buClr>
                <a:srgbClr val="2E8652"/>
              </a:buClr>
              <a:buSzPts val="1400"/>
            </a:pPr>
            <a:r>
              <a:rPr lang="en-US"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Michelle </a:t>
            </a:r>
            <a:r>
              <a:rPr lang="en-US" sz="1400" b="0" i="0" u="none" strike="noStrike" cap="none" dirty="0" err="1">
                <a:solidFill>
                  <a:schemeClr val="tx1">
                    <a:lumMod val="75000"/>
                    <a:lumOff val="25000"/>
                  </a:schemeClr>
                </a:solidFill>
                <a:latin typeface="Century Gothic"/>
                <a:ea typeface="Century Gothic"/>
                <a:cs typeface="Century Gothic"/>
                <a:sym typeface="Century Gothic"/>
              </a:rPr>
              <a:t>Mavor</a:t>
            </a:r>
            <a:r>
              <a:rPr lang="en-US" sz="1400" b="0" i="0" u="none" strike="noStrike" cap="none" dirty="0">
                <a:solidFill>
                  <a:schemeClr val="tx1">
                    <a:lumMod val="75000"/>
                    <a:lumOff val="25000"/>
                  </a:schemeClr>
                </a:solidFill>
                <a:latin typeface="Century Gothic"/>
                <a:ea typeface="Century Gothic"/>
                <a:cs typeface="Century Gothic"/>
                <a:sym typeface="Century Gothic"/>
              </a:rPr>
              <a:t>, Fire Ecologist</a:t>
            </a:r>
            <a:endParaRPr sz="1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1200"/>
              </a:spcBef>
              <a:spcAft>
                <a:spcPts val="0"/>
              </a:spcAft>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NOAA, National Weather Service</a:t>
            </a:r>
            <a:endParaRPr sz="1400" b="1" i="0" u="none" strike="noStrike" cap="none" dirty="0">
              <a:solidFill>
                <a:schemeClr val="tx1">
                  <a:lumMod val="75000"/>
                  <a:lumOff val="25000"/>
                </a:schemeClr>
              </a:solidFill>
              <a:latin typeface="Century Gothic"/>
              <a:ea typeface="Century Gothic"/>
              <a:cs typeface="Century Gothic"/>
              <a:sym typeface="Century Gothic"/>
            </a:endParaRPr>
          </a:p>
          <a:p>
            <a:pPr marL="139700" lvl="0">
              <a:lnSpc>
                <a:spcPct val="115000"/>
              </a:lnSpc>
              <a:buClr>
                <a:srgbClr val="2E8652"/>
              </a:buClr>
              <a:buSzPts val="1400"/>
            </a:pPr>
            <a:r>
              <a:rPr lang="en-US"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Kurt </a:t>
            </a:r>
            <a:r>
              <a:rPr lang="en-US" sz="1400" b="0" i="0" u="none" strike="noStrike" cap="none" dirty="0">
                <a:solidFill>
                  <a:schemeClr val="tx1">
                    <a:lumMod val="75000"/>
                    <a:lumOff val="25000"/>
                  </a:schemeClr>
                </a:solidFill>
                <a:latin typeface="Century Gothic"/>
                <a:ea typeface="Century Gothic"/>
                <a:cs typeface="Century Gothic"/>
                <a:sym typeface="Century Gothic"/>
              </a:rPr>
              <a:t>Buffalo, Meteorologist, Science and Operations</a:t>
            </a:r>
            <a:endParaRPr sz="1400" b="0" i="0" u="none" strike="noStrike" cap="none" dirty="0">
              <a:solidFill>
                <a:schemeClr val="tx1">
                  <a:lumMod val="75000"/>
                  <a:lumOff val="25000"/>
                </a:schemeClr>
              </a:solidFill>
              <a:latin typeface="Century Gothic"/>
              <a:ea typeface="Century Gothic"/>
              <a:cs typeface="Century Gothic"/>
              <a:sym typeface="Century Gothic"/>
            </a:endParaRPr>
          </a:p>
          <a:p>
            <a:pPr marL="139700" lvl="0">
              <a:lnSpc>
                <a:spcPct val="115000"/>
              </a:lnSpc>
              <a:buClr>
                <a:srgbClr val="2E8652"/>
              </a:buClr>
              <a:buSzPts val="1400"/>
            </a:pPr>
            <a:r>
              <a:rPr lang="en-US"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Mike </a:t>
            </a:r>
            <a:r>
              <a:rPr lang="en-US" sz="1400" b="0" i="0" u="none" strike="noStrike" cap="none" dirty="0">
                <a:solidFill>
                  <a:schemeClr val="tx1">
                    <a:lumMod val="75000"/>
                    <a:lumOff val="25000"/>
                  </a:schemeClr>
                </a:solidFill>
                <a:latin typeface="Century Gothic"/>
                <a:ea typeface="Century Gothic"/>
                <a:cs typeface="Century Gothic"/>
                <a:sym typeface="Century Gothic"/>
              </a:rPr>
              <a:t>Hutson, Meteorologist</a:t>
            </a:r>
            <a:endParaRPr sz="1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1200"/>
              </a:spcBef>
              <a:spcAft>
                <a:spcPts val="0"/>
              </a:spcAft>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Great Basin Coordination Center</a:t>
            </a:r>
            <a:endParaRPr sz="1400" b="1" i="0" u="none" strike="noStrike" cap="none" dirty="0">
              <a:solidFill>
                <a:schemeClr val="tx1">
                  <a:lumMod val="75000"/>
                  <a:lumOff val="25000"/>
                </a:schemeClr>
              </a:solidFill>
              <a:latin typeface="Century Gothic"/>
              <a:ea typeface="Century Gothic"/>
              <a:cs typeface="Century Gothic"/>
              <a:sym typeface="Century Gothic"/>
            </a:endParaRPr>
          </a:p>
          <a:p>
            <a:pPr marL="139700" lvl="0">
              <a:lnSpc>
                <a:spcPct val="115000"/>
              </a:lnSpc>
              <a:buClr>
                <a:srgbClr val="2E8652"/>
              </a:buClr>
              <a:buSzPts val="1400"/>
            </a:pPr>
            <a:r>
              <a:rPr lang="en-US"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Nanette </a:t>
            </a:r>
            <a:r>
              <a:rPr lang="en-US" sz="1400" b="0" i="0" u="none" strike="noStrike" cap="none" dirty="0" err="1">
                <a:solidFill>
                  <a:schemeClr val="tx1">
                    <a:lumMod val="75000"/>
                    <a:lumOff val="25000"/>
                  </a:schemeClr>
                </a:solidFill>
                <a:latin typeface="Century Gothic"/>
                <a:ea typeface="Century Gothic"/>
                <a:cs typeface="Century Gothic"/>
                <a:sym typeface="Century Gothic"/>
              </a:rPr>
              <a:t>Hosenfeld</a:t>
            </a:r>
            <a:r>
              <a:rPr lang="en-US" sz="1400" b="0" i="0" u="none" strike="noStrike" cap="none" dirty="0">
                <a:solidFill>
                  <a:schemeClr val="tx1">
                    <a:lumMod val="75000"/>
                    <a:lumOff val="25000"/>
                  </a:schemeClr>
                </a:solidFill>
                <a:latin typeface="Century Gothic"/>
                <a:ea typeface="Century Gothic"/>
                <a:cs typeface="Century Gothic"/>
                <a:sym typeface="Century Gothic"/>
              </a:rPr>
              <a:t>, Predictive Services Meteorologist</a:t>
            </a:r>
            <a:endParaRPr sz="1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15000"/>
              </a:lnSpc>
              <a:spcBef>
                <a:spcPts val="1200"/>
              </a:spcBef>
              <a:spcAft>
                <a:spcPts val="0"/>
              </a:spcAft>
              <a:buNone/>
            </a:pPr>
            <a:r>
              <a:rPr lang="en-US" sz="1400" b="1" i="0" u="none" strike="noStrike" cap="none" dirty="0">
                <a:solidFill>
                  <a:schemeClr val="tx1">
                    <a:lumMod val="75000"/>
                    <a:lumOff val="25000"/>
                  </a:schemeClr>
                </a:solidFill>
                <a:latin typeface="Century Gothic"/>
                <a:ea typeface="Century Gothic"/>
                <a:cs typeface="Century Gothic"/>
                <a:sym typeface="Century Gothic"/>
              </a:rPr>
              <a:t>Special thank you to our Idaho node </a:t>
            </a:r>
            <a:r>
              <a:rPr lang="en-US" b="1" dirty="0">
                <a:solidFill>
                  <a:schemeClr val="tx1">
                    <a:lumMod val="75000"/>
                    <a:lumOff val="25000"/>
                  </a:schemeClr>
                </a:solidFill>
                <a:latin typeface="Century Gothic"/>
                <a:ea typeface="Century Gothic"/>
                <a:cs typeface="Century Gothic"/>
                <a:sym typeface="Century Gothic"/>
              </a:rPr>
              <a:t>mentors</a:t>
            </a:r>
            <a:r>
              <a:rPr lang="en-US" sz="1400" b="1" i="0" u="none" strike="noStrike" cap="none" dirty="0">
                <a:solidFill>
                  <a:schemeClr val="tx1">
                    <a:lumMod val="75000"/>
                    <a:lumOff val="25000"/>
                  </a:schemeClr>
                </a:solidFill>
                <a:latin typeface="Century Gothic"/>
                <a:ea typeface="Century Gothic"/>
                <a:cs typeface="Century Gothic"/>
                <a:sym typeface="Century Gothic"/>
              </a:rPr>
              <a:t>:</a:t>
            </a:r>
            <a:endParaRPr sz="1400" b="1" i="0" u="none" strike="noStrike" cap="none" dirty="0">
              <a:solidFill>
                <a:schemeClr val="tx1">
                  <a:lumMod val="75000"/>
                  <a:lumOff val="25000"/>
                </a:schemeClr>
              </a:solidFill>
              <a:latin typeface="Century Gothic"/>
              <a:ea typeface="Century Gothic"/>
              <a:cs typeface="Century Gothic"/>
              <a:sym typeface="Century Gothic"/>
            </a:endParaRPr>
          </a:p>
          <a:p>
            <a:pPr marL="139700" lvl="0">
              <a:lnSpc>
                <a:spcPct val="115000"/>
              </a:lnSpc>
              <a:buClr>
                <a:srgbClr val="2E8652"/>
              </a:buClr>
              <a:buSzPts val="1400"/>
            </a:pPr>
            <a:r>
              <a:rPr lang="en-US"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sz="1400" b="0" i="0" u="none" strike="noStrike" cap="none" dirty="0" smtClean="0">
                <a:solidFill>
                  <a:schemeClr val="tx1">
                    <a:lumMod val="75000"/>
                    <a:lumOff val="25000"/>
                  </a:schemeClr>
                </a:solidFill>
                <a:latin typeface="Century Gothic"/>
                <a:ea typeface="Century Gothic"/>
                <a:cs typeface="Century Gothic"/>
                <a:sym typeface="Century Gothic"/>
              </a:rPr>
              <a:t>Keith </a:t>
            </a:r>
            <a:r>
              <a:rPr lang="en-US" sz="1400" b="0" i="0" u="none" strike="noStrike" cap="none" dirty="0">
                <a:solidFill>
                  <a:schemeClr val="tx1">
                    <a:lumMod val="75000"/>
                    <a:lumOff val="25000"/>
                  </a:schemeClr>
                </a:solidFill>
                <a:latin typeface="Century Gothic"/>
                <a:ea typeface="Century Gothic"/>
                <a:cs typeface="Century Gothic"/>
                <a:sym typeface="Century Gothic"/>
              </a:rPr>
              <a:t>T. Weber, GIS Director at Idaho State University, GIS Training and Research Center</a:t>
            </a:r>
            <a:endParaRPr sz="1400" b="0" i="0" u="none" strike="noStrike" cap="none" dirty="0">
              <a:solidFill>
                <a:schemeClr val="tx1">
                  <a:lumMod val="75000"/>
                  <a:lumOff val="25000"/>
                </a:schemeClr>
              </a:solidFill>
              <a:latin typeface="Century Gothic"/>
              <a:ea typeface="Century Gothic"/>
              <a:cs typeface="Century Gothic"/>
              <a:sym typeface="Century Gothic"/>
            </a:endParaRPr>
          </a:p>
          <a:p>
            <a:pPr marL="139700" lvl="0">
              <a:lnSpc>
                <a:spcPct val="115000"/>
              </a:lnSpc>
              <a:buClr>
                <a:srgbClr val="3F3F3F"/>
              </a:buClr>
              <a:buSzPts val="1400"/>
            </a:pPr>
            <a:r>
              <a:rPr lang="en-US" dirty="0">
                <a:solidFill>
                  <a:schemeClr val="tx1">
                    <a:lumMod val="75000"/>
                    <a:lumOff val="25000"/>
                  </a:schemeClr>
                </a:solidFill>
                <a:latin typeface="Century Gothic"/>
                <a:ea typeface="Century Gothic"/>
                <a:cs typeface="Century Gothic"/>
                <a:sym typeface="Webdings" panose="05030102010509060703" pitchFamily="18" charset="2"/>
              </a:rPr>
              <a:t> </a:t>
            </a:r>
            <a:r>
              <a:rPr lang="en-US" dirty="0" smtClean="0">
                <a:solidFill>
                  <a:schemeClr val="tx1">
                    <a:lumMod val="75000"/>
                    <a:lumOff val="25000"/>
                  </a:schemeClr>
                </a:solidFill>
                <a:latin typeface="Century Gothic"/>
                <a:ea typeface="Century Gothic"/>
                <a:cs typeface="Century Gothic"/>
                <a:sym typeface="Century Gothic"/>
              </a:rPr>
              <a:t>Mason </a:t>
            </a:r>
            <a:r>
              <a:rPr lang="en-US" dirty="0">
                <a:solidFill>
                  <a:schemeClr val="tx1">
                    <a:lumMod val="75000"/>
                    <a:lumOff val="25000"/>
                  </a:schemeClr>
                </a:solidFill>
                <a:latin typeface="Century Gothic"/>
                <a:ea typeface="Century Gothic"/>
                <a:cs typeface="Century Gothic"/>
                <a:sym typeface="Century Gothic"/>
              </a:rPr>
              <a:t>Bull, NASA DEVELOP National Program Fellow</a:t>
            </a:r>
            <a:endParaRPr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334" name="Google Shape;334;g650b531706_1_83"/>
          <p:cNvPicPr preferRelativeResize="0"/>
          <p:nvPr/>
        </p:nvPicPr>
        <p:blipFill rotWithShape="1">
          <a:blip r:embed="rId3">
            <a:alphaModFix/>
          </a:blip>
          <a:srcRect/>
          <a:stretch/>
        </p:blipFill>
        <p:spPr>
          <a:xfrm>
            <a:off x="9391785" y="2762542"/>
            <a:ext cx="2392840" cy="2083300"/>
          </a:xfrm>
          <a:prstGeom prst="rect">
            <a:avLst/>
          </a:prstGeom>
          <a:noFill/>
          <a:ln>
            <a:noFill/>
          </a:ln>
          <a:effectLst>
            <a:outerShdw blurRad="50800" dist="38100" dir="2700000" algn="tl" rotWithShape="0">
              <a:prstClr val="black">
                <a:alpha val="40000"/>
              </a:prstClr>
            </a:outerShdw>
          </a:effectLst>
        </p:spPr>
      </p:pic>
      <p:pic>
        <p:nvPicPr>
          <p:cNvPr id="5" name="Picture 2" descr="Image result for national weather servic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5296" y="2683411"/>
            <a:ext cx="2231489" cy="22314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84962" y="2774022"/>
            <a:ext cx="9257016" cy="1107996"/>
          </a:xfrm>
          <a:prstGeom prst="rect">
            <a:avLst/>
          </a:prstGeom>
          <a:noFill/>
        </p:spPr>
        <p:txBody>
          <a:bodyPr wrap="square" rtlCol="0">
            <a:spAutoFit/>
          </a:bodyPr>
          <a:lstStyle/>
          <a:p>
            <a:r>
              <a:rPr lang="en-US" sz="6600" dirty="0" smtClean="0">
                <a:solidFill>
                  <a:schemeClr val="tx1">
                    <a:lumMod val="75000"/>
                    <a:lumOff val="25000"/>
                  </a:schemeClr>
                </a:solidFill>
                <a:latin typeface="Century Gothic" panose="020B0502020202020204" pitchFamily="34" charset="0"/>
              </a:rPr>
              <a:t>Questions/Comments</a:t>
            </a:r>
            <a:endParaRPr lang="en-US" sz="66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73081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alpha val="63921"/>
          </a:schemeClr>
        </a:solidFill>
        <a:effectLst/>
      </p:bgPr>
    </p:bg>
    <p:spTree>
      <p:nvGrpSpPr>
        <p:cNvPr id="1" name="Shape 143"/>
        <p:cNvGrpSpPr/>
        <p:nvPr/>
      </p:nvGrpSpPr>
      <p:grpSpPr>
        <a:xfrm>
          <a:off x="0" y="0"/>
          <a:ext cx="0" cy="0"/>
          <a:chOff x="0" y="0"/>
          <a:chExt cx="0" cy="0"/>
        </a:xfrm>
      </p:grpSpPr>
      <p:pic>
        <p:nvPicPr>
          <p:cNvPr id="144" name="Google Shape;144;g650b531706_1_3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5" name="Google Shape;145;g650b531706_1_31"/>
          <p:cNvSpPr txBox="1"/>
          <p:nvPr/>
        </p:nvSpPr>
        <p:spPr>
          <a:xfrm>
            <a:off x="9744575" y="2339450"/>
            <a:ext cx="5433600" cy="63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46" name="Google Shape;146;g650b531706_1_31"/>
          <p:cNvSpPr/>
          <p:nvPr/>
        </p:nvSpPr>
        <p:spPr>
          <a:xfrm>
            <a:off x="17929" y="0"/>
            <a:ext cx="12174070" cy="6866322"/>
          </a:xfrm>
          <a:prstGeom prst="rect">
            <a:avLst/>
          </a:prstGeom>
          <a:solidFill>
            <a:srgbClr val="FF0000">
              <a:alpha val="29803"/>
            </a:srgbClr>
          </a:solidFill>
          <a:ln w="25400" cap="flat" cmpd="sng">
            <a:solidFill>
              <a:srgbClr val="E6E6E6">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47" name="Google Shape;147;g650b531706_1_31"/>
          <p:cNvGrpSpPr/>
          <p:nvPr/>
        </p:nvGrpSpPr>
        <p:grpSpPr>
          <a:xfrm>
            <a:off x="434788" y="1209484"/>
            <a:ext cx="3248082" cy="4574367"/>
            <a:chOff x="1118221" y="341744"/>
            <a:chExt cx="2048100" cy="3768323"/>
          </a:xfrm>
          <a:effectLst>
            <a:outerShdw blurRad="50800" dist="38100" dir="2700000" algn="tl" rotWithShape="0">
              <a:prstClr val="black">
                <a:alpha val="40000"/>
              </a:prstClr>
            </a:outerShdw>
          </a:effectLst>
        </p:grpSpPr>
        <p:sp>
          <p:nvSpPr>
            <p:cNvPr id="148" name="Google Shape;148;g650b531706_1_31"/>
            <p:cNvSpPr/>
            <p:nvPr/>
          </p:nvSpPr>
          <p:spPr>
            <a:xfrm>
              <a:off x="1118221" y="1618567"/>
              <a:ext cx="2048100" cy="2491500"/>
            </a:xfrm>
            <a:prstGeom prst="rect">
              <a:avLst/>
            </a:prstGeom>
            <a:solidFill>
              <a:srgbClr val="2E8652">
                <a:alpha val="80392"/>
              </a:srgbClr>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g650b531706_1_31"/>
            <p:cNvSpPr/>
            <p:nvPr/>
          </p:nvSpPr>
          <p:spPr>
            <a:xfrm>
              <a:off x="1118229" y="341744"/>
              <a:ext cx="2030400" cy="988604"/>
            </a:xfrm>
            <a:prstGeom prst="rect">
              <a:avLst/>
            </a:prstGeom>
            <a:solidFill>
              <a:srgbClr val="2E8652">
                <a:alpha val="80392"/>
              </a:srgbClr>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p>
              <a:pPr marL="6096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grpSp>
      <p:grpSp>
        <p:nvGrpSpPr>
          <p:cNvPr id="150" name="Google Shape;150;g650b531706_1_31"/>
          <p:cNvGrpSpPr/>
          <p:nvPr/>
        </p:nvGrpSpPr>
        <p:grpSpPr>
          <a:xfrm>
            <a:off x="4443069" y="1170271"/>
            <a:ext cx="3248082" cy="4613580"/>
            <a:chOff x="1122637" y="341744"/>
            <a:chExt cx="2048100" cy="3776574"/>
          </a:xfrm>
          <a:effectLst>
            <a:outerShdw blurRad="50800" dist="38100" dir="2700000" algn="tl" rotWithShape="0">
              <a:prstClr val="black">
                <a:alpha val="40000"/>
              </a:prstClr>
            </a:outerShdw>
          </a:effectLst>
        </p:grpSpPr>
        <p:sp>
          <p:nvSpPr>
            <p:cNvPr id="151" name="Google Shape;151;g650b531706_1_31"/>
            <p:cNvSpPr/>
            <p:nvPr/>
          </p:nvSpPr>
          <p:spPr>
            <a:xfrm>
              <a:off x="1122637" y="1627718"/>
              <a:ext cx="2048100" cy="2490600"/>
            </a:xfrm>
            <a:prstGeom prst="rect">
              <a:avLst/>
            </a:prstGeom>
            <a:solidFill>
              <a:srgbClr val="2E8652">
                <a:alpha val="77647"/>
              </a:srgbClr>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650b531706_1_31"/>
            <p:cNvSpPr/>
            <p:nvPr/>
          </p:nvSpPr>
          <p:spPr>
            <a:xfrm>
              <a:off x="1127072" y="341744"/>
              <a:ext cx="2030400" cy="1085400"/>
            </a:xfrm>
            <a:prstGeom prst="rect">
              <a:avLst/>
            </a:prstGeom>
            <a:solidFill>
              <a:srgbClr val="2E8652">
                <a:alpha val="80392"/>
              </a:srgbClr>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p>
              <a:pPr marL="6096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grpSp>
      <p:grpSp>
        <p:nvGrpSpPr>
          <p:cNvPr id="153" name="Google Shape;153;g650b531706_1_31"/>
          <p:cNvGrpSpPr/>
          <p:nvPr/>
        </p:nvGrpSpPr>
        <p:grpSpPr>
          <a:xfrm>
            <a:off x="8435080" y="1186432"/>
            <a:ext cx="3248082" cy="4597420"/>
            <a:chOff x="1127083" y="-1083765"/>
            <a:chExt cx="2048100" cy="3768470"/>
          </a:xfrm>
          <a:effectLst>
            <a:outerShdw blurRad="50800" dist="38100" dir="2700000" algn="tl" rotWithShape="0">
              <a:prstClr val="black">
                <a:alpha val="40000"/>
              </a:prstClr>
            </a:outerShdw>
          </a:effectLst>
        </p:grpSpPr>
        <p:sp>
          <p:nvSpPr>
            <p:cNvPr id="154" name="Google Shape;154;g650b531706_1_31"/>
            <p:cNvSpPr/>
            <p:nvPr/>
          </p:nvSpPr>
          <p:spPr>
            <a:xfrm>
              <a:off x="1127083" y="194105"/>
              <a:ext cx="2048100" cy="2490600"/>
            </a:xfrm>
            <a:prstGeom prst="rect">
              <a:avLst/>
            </a:prstGeom>
            <a:solidFill>
              <a:srgbClr val="2E8652">
                <a:alpha val="80392"/>
              </a:srgbClr>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650b531706_1_31"/>
            <p:cNvSpPr/>
            <p:nvPr/>
          </p:nvSpPr>
          <p:spPr>
            <a:xfrm>
              <a:off x="1135932" y="-1083765"/>
              <a:ext cx="2030400" cy="1085400"/>
            </a:xfrm>
            <a:prstGeom prst="rect">
              <a:avLst/>
            </a:prstGeom>
            <a:solidFill>
              <a:srgbClr val="2E8652">
                <a:alpha val="80392"/>
              </a:srgbClr>
            </a:solidFill>
            <a:ln w="381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p>
              <a:pPr marL="6096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grpSp>
      <p:sp>
        <p:nvSpPr>
          <p:cNvPr id="156" name="Google Shape;156;g650b531706_1_31"/>
          <p:cNvSpPr txBox="1"/>
          <p:nvPr/>
        </p:nvSpPr>
        <p:spPr>
          <a:xfrm>
            <a:off x="9211075" y="6390815"/>
            <a:ext cx="3103500" cy="28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Image credit: Scott Shaff, USGS</a:t>
            </a:r>
            <a:endParaRPr sz="1400" b="0" i="0" u="none" strike="noStrike" cap="none">
              <a:solidFill>
                <a:schemeClr val="lt1"/>
              </a:solidFill>
              <a:latin typeface="Century Gothic"/>
              <a:ea typeface="Century Gothic"/>
              <a:cs typeface="Century Gothic"/>
              <a:sym typeface="Century Gothic"/>
            </a:endParaRPr>
          </a:p>
        </p:txBody>
      </p:sp>
      <p:sp>
        <p:nvSpPr>
          <p:cNvPr id="157" name="Google Shape;157;g650b531706_1_31"/>
          <p:cNvSpPr txBox="1"/>
          <p:nvPr/>
        </p:nvSpPr>
        <p:spPr>
          <a:xfrm>
            <a:off x="1154000" y="1407517"/>
            <a:ext cx="1763700" cy="90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Century Gothic"/>
                <a:ea typeface="Century Gothic"/>
                <a:cs typeface="Century Gothic"/>
                <a:sym typeface="Century Gothic"/>
              </a:rPr>
              <a:t>Our </a:t>
            </a:r>
            <a:r>
              <a:rPr lang="en-US" sz="2400" b="1" i="0" u="none" strike="noStrike" cap="none" dirty="0">
                <a:solidFill>
                  <a:schemeClr val="lt1"/>
                </a:solidFill>
                <a:latin typeface="Century Gothic"/>
                <a:ea typeface="Century Gothic"/>
                <a:cs typeface="Century Gothic"/>
                <a:sym typeface="Century Gothic"/>
              </a:rPr>
              <a:t>study</a:t>
            </a:r>
            <a:r>
              <a:rPr lang="en-US" sz="2400" b="0" i="0" u="none" strike="noStrike" cap="none" dirty="0">
                <a:solidFill>
                  <a:schemeClr val="lt1"/>
                </a:solidFill>
                <a:latin typeface="Century Gothic"/>
                <a:ea typeface="Century Gothic"/>
                <a:cs typeface="Century Gothic"/>
                <a:sym typeface="Century Gothic"/>
              </a:rPr>
              <a:t> </a:t>
            </a:r>
            <a:r>
              <a:rPr lang="en-US" sz="2400" b="1" i="0" u="none" strike="noStrike" cap="none" dirty="0">
                <a:solidFill>
                  <a:schemeClr val="lt1"/>
                </a:solidFill>
                <a:latin typeface="Century Gothic"/>
                <a:ea typeface="Century Gothic"/>
                <a:cs typeface="Century Gothic"/>
                <a:sym typeface="Century Gothic"/>
              </a:rPr>
              <a:t>period</a:t>
            </a:r>
            <a:r>
              <a:rPr lang="en-US" sz="2400" b="0" i="0" u="none" strike="noStrike" cap="none" dirty="0">
                <a:solidFill>
                  <a:schemeClr val="lt1"/>
                </a:solidFill>
                <a:latin typeface="Century Gothic"/>
                <a:ea typeface="Century Gothic"/>
                <a:cs typeface="Century Gothic"/>
                <a:sym typeface="Century Gothic"/>
              </a:rPr>
              <a:t>.</a:t>
            </a:r>
            <a:endParaRPr sz="2400" b="0" i="0" u="none" strike="noStrike" cap="none" dirty="0">
              <a:solidFill>
                <a:schemeClr val="lt1"/>
              </a:solidFill>
              <a:latin typeface="Century Gothic"/>
              <a:ea typeface="Century Gothic"/>
              <a:cs typeface="Century Gothic"/>
              <a:sym typeface="Century Gothic"/>
            </a:endParaRPr>
          </a:p>
        </p:txBody>
      </p:sp>
      <p:sp>
        <p:nvSpPr>
          <p:cNvPr id="158" name="Google Shape;158;g650b531706_1_31"/>
          <p:cNvSpPr txBox="1"/>
          <p:nvPr/>
        </p:nvSpPr>
        <p:spPr>
          <a:xfrm>
            <a:off x="416859" y="2748911"/>
            <a:ext cx="3237954" cy="2999700"/>
          </a:xfrm>
          <a:prstGeom prst="rect">
            <a:avLst/>
          </a:prstGeom>
          <a:noFill/>
          <a:ln>
            <a:noFill/>
          </a:ln>
        </p:spPr>
        <p:txBody>
          <a:bodyPr spcFirstLastPara="1" wrap="square" lIns="91425" tIns="91425" rIns="91425" bIns="91425" anchor="t" anchorCtr="0">
            <a:noAutofit/>
          </a:bodyPr>
          <a:lstStyle/>
          <a:p>
            <a:pPr marL="101600" lvl="0">
              <a:lnSpc>
                <a:spcPct val="150000"/>
              </a:lnSpc>
              <a:buClr>
                <a:srgbClr val="FFFFFF"/>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rgbClr val="FFFFFF"/>
                </a:solidFill>
                <a:latin typeface="Century Gothic"/>
                <a:ea typeface="Century Gothic"/>
                <a:cs typeface="Century Gothic"/>
                <a:sym typeface="Century Gothic"/>
              </a:rPr>
              <a:t>April </a:t>
            </a:r>
            <a:r>
              <a:rPr lang="en-US" sz="2000" b="0" i="0" u="none" strike="noStrike" cap="none" dirty="0">
                <a:solidFill>
                  <a:srgbClr val="FFFFFF"/>
                </a:solidFill>
                <a:latin typeface="Century Gothic"/>
                <a:ea typeface="Century Gothic"/>
                <a:cs typeface="Century Gothic"/>
                <a:sym typeface="Century Gothic"/>
              </a:rPr>
              <a:t>to September</a:t>
            </a:r>
            <a:endParaRPr dirty="0"/>
          </a:p>
          <a:p>
            <a:pPr marL="457200" marR="0" lvl="0" algn="l" rtl="0">
              <a:lnSpc>
                <a:spcPct val="150000"/>
              </a:lnSpc>
              <a:spcBef>
                <a:spcPts val="0"/>
              </a:spcBef>
              <a:spcAft>
                <a:spcPts val="0"/>
              </a:spcAft>
              <a:buClr>
                <a:srgbClr val="FFFFFF"/>
              </a:buClr>
              <a:buSzPts val="2000"/>
            </a:pPr>
            <a:r>
              <a:rPr lang="en-US" sz="2000" b="0" i="0" u="none" strike="noStrike" cap="none" dirty="0">
                <a:solidFill>
                  <a:srgbClr val="FFFFFF"/>
                </a:solidFill>
                <a:latin typeface="Century Gothic"/>
                <a:ea typeface="Century Gothic"/>
                <a:cs typeface="Century Gothic"/>
                <a:sym typeface="Century Gothic"/>
              </a:rPr>
              <a:t>(2016 </a:t>
            </a:r>
            <a:r>
              <a:rPr lang="en-US" sz="2000" dirty="0">
                <a:solidFill>
                  <a:srgbClr val="FFFFFF"/>
                </a:solidFill>
                <a:latin typeface="Century Gothic"/>
                <a:ea typeface="Century Gothic"/>
                <a:cs typeface="Century Gothic"/>
                <a:sym typeface="Century Gothic"/>
              </a:rPr>
              <a:t>&amp;</a:t>
            </a:r>
            <a:r>
              <a:rPr lang="en-US" sz="2000" b="0" i="0" u="none" strike="noStrike" cap="none" dirty="0" smtClean="0">
                <a:solidFill>
                  <a:srgbClr val="FFFFFF"/>
                </a:solidFill>
                <a:latin typeface="Century Gothic"/>
                <a:ea typeface="Century Gothic"/>
                <a:cs typeface="Century Gothic"/>
                <a:sym typeface="Century Gothic"/>
              </a:rPr>
              <a:t> </a:t>
            </a:r>
            <a:r>
              <a:rPr lang="en-US" sz="2000" b="0" i="0" u="none" strike="noStrike" cap="none" dirty="0">
                <a:solidFill>
                  <a:srgbClr val="FFFFFF"/>
                </a:solidFill>
                <a:latin typeface="Century Gothic"/>
                <a:ea typeface="Century Gothic"/>
                <a:cs typeface="Century Gothic"/>
                <a:sym typeface="Century Gothic"/>
              </a:rPr>
              <a:t>2017)</a:t>
            </a:r>
            <a:endParaRPr dirty="0"/>
          </a:p>
          <a:p>
            <a:pPr marL="101600" lvl="0">
              <a:lnSpc>
                <a:spcPct val="150000"/>
              </a:lnSpc>
              <a:buClr>
                <a:srgbClr val="FFFFFF"/>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rgbClr val="FFFFFF"/>
                </a:solidFill>
                <a:latin typeface="Century Gothic"/>
                <a:ea typeface="Century Gothic"/>
                <a:cs typeface="Century Gothic"/>
                <a:sym typeface="Century Gothic"/>
              </a:rPr>
              <a:t>Twice </a:t>
            </a:r>
            <a:r>
              <a:rPr lang="en-US" sz="2000" b="0" i="0" u="none" strike="noStrike" cap="none" dirty="0">
                <a:solidFill>
                  <a:srgbClr val="FFFFFF"/>
                </a:solidFill>
                <a:latin typeface="Century Gothic"/>
                <a:ea typeface="Century Gothic"/>
                <a:cs typeface="Century Gothic"/>
                <a:sym typeface="Century Gothic"/>
              </a:rPr>
              <a:t>monthly sampling: 1st to 15th of each month, 16th to </a:t>
            </a:r>
            <a:r>
              <a:rPr lang="en-US" sz="2000" b="0" i="0" u="none" strike="noStrike" cap="none" dirty="0" smtClean="0">
                <a:solidFill>
                  <a:srgbClr val="FFFFFF"/>
                </a:solidFill>
                <a:latin typeface="Century Gothic"/>
                <a:ea typeface="Century Gothic"/>
                <a:cs typeface="Century Gothic"/>
                <a:sym typeface="Century Gothic"/>
              </a:rPr>
              <a:t>the end </a:t>
            </a:r>
            <a:r>
              <a:rPr lang="en-US" sz="2000" b="0" i="0" u="none" strike="noStrike" cap="none" dirty="0">
                <a:solidFill>
                  <a:srgbClr val="FFFFFF"/>
                </a:solidFill>
                <a:latin typeface="Century Gothic"/>
                <a:ea typeface="Century Gothic"/>
                <a:cs typeface="Century Gothic"/>
                <a:sym typeface="Century Gothic"/>
              </a:rPr>
              <a:t>of the month</a:t>
            </a:r>
            <a:endParaRPr dirty="0"/>
          </a:p>
        </p:txBody>
      </p:sp>
      <p:sp>
        <p:nvSpPr>
          <p:cNvPr id="159" name="Google Shape;159;g650b531706_1_31"/>
          <p:cNvSpPr txBox="1"/>
          <p:nvPr/>
        </p:nvSpPr>
        <p:spPr>
          <a:xfrm>
            <a:off x="8785621" y="1209484"/>
            <a:ext cx="2547000" cy="116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Why a </a:t>
            </a:r>
            <a:r>
              <a:rPr lang="en-US" sz="2400" b="1" i="0" u="none" strike="noStrike" cap="none">
                <a:solidFill>
                  <a:schemeClr val="lt1"/>
                </a:solidFill>
                <a:latin typeface="Century Gothic"/>
                <a:ea typeface="Century Gothic"/>
                <a:cs typeface="Century Gothic"/>
                <a:sym typeface="Century Gothic"/>
              </a:rPr>
              <a:t>live fuel moisture</a:t>
            </a:r>
            <a:r>
              <a:rPr lang="en-US" sz="2400" b="0" i="0" u="none" strike="noStrike" cap="none">
                <a:solidFill>
                  <a:schemeClr val="lt1"/>
                </a:solidFill>
                <a:latin typeface="Century Gothic"/>
                <a:ea typeface="Century Gothic"/>
                <a:cs typeface="Century Gothic"/>
                <a:sym typeface="Century Gothic"/>
              </a:rPr>
              <a:t> (LFM) model?</a:t>
            </a:r>
            <a:endParaRPr sz="2400" b="0" i="0" u="none" strike="noStrike" cap="none">
              <a:solidFill>
                <a:schemeClr val="lt1"/>
              </a:solidFill>
              <a:latin typeface="Century Gothic"/>
              <a:ea typeface="Century Gothic"/>
              <a:cs typeface="Century Gothic"/>
              <a:sym typeface="Century Gothic"/>
            </a:endParaRPr>
          </a:p>
        </p:txBody>
      </p:sp>
      <p:sp>
        <p:nvSpPr>
          <p:cNvPr id="160" name="Google Shape;160;g650b531706_1_31"/>
          <p:cNvSpPr txBox="1"/>
          <p:nvPr/>
        </p:nvSpPr>
        <p:spPr>
          <a:xfrm>
            <a:off x="5010557" y="1544774"/>
            <a:ext cx="2357400" cy="63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Why </a:t>
            </a:r>
            <a:r>
              <a:rPr lang="en-US" sz="2400" b="1" i="0" u="none" strike="noStrike" cap="none">
                <a:solidFill>
                  <a:schemeClr val="lt1"/>
                </a:solidFill>
                <a:latin typeface="Century Gothic"/>
                <a:ea typeface="Century Gothic"/>
                <a:cs typeface="Century Gothic"/>
                <a:sym typeface="Century Gothic"/>
              </a:rPr>
              <a:t>wildfires?</a:t>
            </a:r>
            <a:endParaRPr sz="2400" b="1" i="0" u="none" strike="noStrike" cap="none">
              <a:solidFill>
                <a:schemeClr val="lt1"/>
              </a:solidFill>
              <a:latin typeface="Century Gothic"/>
              <a:ea typeface="Century Gothic"/>
              <a:cs typeface="Century Gothic"/>
              <a:sym typeface="Century Gothic"/>
            </a:endParaRPr>
          </a:p>
        </p:txBody>
      </p:sp>
      <p:sp>
        <p:nvSpPr>
          <p:cNvPr id="161" name="Google Shape;161;g650b531706_1_31"/>
          <p:cNvSpPr txBox="1"/>
          <p:nvPr/>
        </p:nvSpPr>
        <p:spPr>
          <a:xfrm>
            <a:off x="4426800" y="2759419"/>
            <a:ext cx="3264352" cy="3024432"/>
          </a:xfrm>
          <a:prstGeom prst="rect">
            <a:avLst/>
          </a:prstGeom>
          <a:noFill/>
          <a:ln>
            <a:noFill/>
          </a:ln>
        </p:spPr>
        <p:txBody>
          <a:bodyPr spcFirstLastPara="1" wrap="square" lIns="91425" tIns="91425" rIns="91425" bIns="91425" anchor="t" anchorCtr="0">
            <a:noAutofit/>
          </a:bodyPr>
          <a:lstStyle/>
          <a:p>
            <a:pPr marL="101600" lvl="0">
              <a:lnSpc>
                <a:spcPct val="150000"/>
              </a:lnSpc>
              <a:buClr>
                <a:schemeClr val="lt1"/>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chemeClr val="lt1"/>
                </a:solidFill>
                <a:latin typeface="Century Gothic"/>
                <a:ea typeface="Century Gothic"/>
                <a:cs typeface="Century Gothic"/>
                <a:sym typeface="Century Gothic"/>
              </a:rPr>
              <a:t>Not </a:t>
            </a:r>
            <a:r>
              <a:rPr lang="en-US" sz="2000" b="0" i="0" u="none" strike="noStrike" cap="none" dirty="0">
                <a:solidFill>
                  <a:schemeClr val="lt1"/>
                </a:solidFill>
                <a:latin typeface="Century Gothic"/>
                <a:ea typeface="Century Gothic"/>
                <a:cs typeface="Century Gothic"/>
                <a:sym typeface="Century Gothic"/>
              </a:rPr>
              <a:t>all are harmful, however increasing </a:t>
            </a:r>
            <a:r>
              <a:rPr lang="en-US" sz="2000" dirty="0" smtClean="0">
                <a:solidFill>
                  <a:schemeClr val="lt1"/>
                </a:solidFill>
                <a:latin typeface="Century Gothic"/>
                <a:ea typeface="Century Gothic"/>
                <a:cs typeface="Century Gothic"/>
                <a:sym typeface="Century Gothic"/>
              </a:rPr>
              <a:t>frequency</a:t>
            </a:r>
            <a:r>
              <a:rPr lang="en-US" sz="2000" b="0" i="0" u="none" strike="noStrike" cap="none" dirty="0" smtClean="0">
                <a:solidFill>
                  <a:schemeClr val="lt1"/>
                </a:solidFill>
                <a:latin typeface="Century Gothic"/>
                <a:ea typeface="Century Gothic"/>
                <a:cs typeface="Century Gothic"/>
                <a:sym typeface="Century Gothic"/>
              </a:rPr>
              <a:t> </a:t>
            </a:r>
            <a:r>
              <a:rPr lang="en-US" sz="2000" b="0" i="0" u="none" strike="noStrike" cap="none" dirty="0">
                <a:solidFill>
                  <a:schemeClr val="lt1"/>
                </a:solidFill>
                <a:latin typeface="Century Gothic"/>
                <a:ea typeface="Century Gothic"/>
                <a:cs typeface="Century Gothic"/>
                <a:sym typeface="Century Gothic"/>
              </a:rPr>
              <a:t>can lead to greater risk.</a:t>
            </a:r>
            <a:endParaRPr sz="2000" b="0" i="0" u="none" strike="noStrike" cap="none" dirty="0">
              <a:solidFill>
                <a:schemeClr val="lt1"/>
              </a:solidFill>
              <a:latin typeface="Century Gothic"/>
              <a:ea typeface="Century Gothic"/>
              <a:cs typeface="Century Gothic"/>
              <a:sym typeface="Century Gothic"/>
            </a:endParaRPr>
          </a:p>
          <a:p>
            <a:pPr marL="101600" lvl="0">
              <a:lnSpc>
                <a:spcPct val="150000"/>
              </a:lnSpc>
              <a:buClr>
                <a:schemeClr val="lt1"/>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chemeClr val="lt1"/>
                </a:solidFill>
                <a:latin typeface="Century Gothic"/>
                <a:ea typeface="Century Gothic"/>
                <a:cs typeface="Century Gothic"/>
                <a:sym typeface="Century Gothic"/>
              </a:rPr>
              <a:t>Vegetation</a:t>
            </a:r>
            <a:r>
              <a:rPr lang="en-US" sz="2000" b="0" i="0" u="none" strike="noStrike" cap="none" dirty="0">
                <a:solidFill>
                  <a:schemeClr val="lt1"/>
                </a:solidFill>
                <a:latin typeface="Century Gothic"/>
                <a:ea typeface="Century Gothic"/>
                <a:cs typeface="Century Gothic"/>
                <a:sym typeface="Century Gothic"/>
              </a:rPr>
              <a:t>, human life, urban areas</a:t>
            </a:r>
            <a:endParaRPr sz="2000" b="0" i="0" u="none" strike="noStrike" cap="none" dirty="0">
              <a:solidFill>
                <a:schemeClr val="lt1"/>
              </a:solidFill>
              <a:latin typeface="Century Gothic"/>
              <a:ea typeface="Century Gothic"/>
              <a:cs typeface="Century Gothic"/>
              <a:sym typeface="Century Gothic"/>
            </a:endParaRPr>
          </a:p>
          <a:p>
            <a:pPr marL="457200" marR="0" lvl="0" indent="0" algn="l" rtl="0">
              <a:lnSpc>
                <a:spcPct val="150000"/>
              </a:lnSpc>
              <a:spcBef>
                <a:spcPts val="0"/>
              </a:spcBef>
              <a:spcAft>
                <a:spcPts val="0"/>
              </a:spcAft>
              <a:buClr>
                <a:srgbClr val="000000"/>
              </a:buClr>
              <a:buSzPts val="2000"/>
              <a:buFont typeface="Arial"/>
              <a:buNone/>
            </a:pPr>
            <a:endParaRPr sz="2000" b="0" i="0" u="none" strike="noStrike" cap="none" dirty="0">
              <a:solidFill>
                <a:schemeClr val="lt1"/>
              </a:solidFill>
              <a:latin typeface="Century Gothic"/>
              <a:ea typeface="Century Gothic"/>
              <a:cs typeface="Century Gothic"/>
              <a:sym typeface="Century Gothic"/>
            </a:endParaRPr>
          </a:p>
        </p:txBody>
      </p:sp>
      <p:sp>
        <p:nvSpPr>
          <p:cNvPr id="162" name="Google Shape;162;g650b531706_1_31"/>
          <p:cNvSpPr txBox="1"/>
          <p:nvPr/>
        </p:nvSpPr>
        <p:spPr>
          <a:xfrm>
            <a:off x="8449114" y="2761129"/>
            <a:ext cx="3251977" cy="3000058"/>
          </a:xfrm>
          <a:prstGeom prst="rect">
            <a:avLst/>
          </a:prstGeom>
          <a:noFill/>
          <a:ln>
            <a:noFill/>
          </a:ln>
        </p:spPr>
        <p:txBody>
          <a:bodyPr spcFirstLastPara="1" wrap="square" lIns="91425" tIns="91425" rIns="91425" bIns="91425" anchor="t" anchorCtr="0">
            <a:noAutofit/>
          </a:bodyPr>
          <a:lstStyle/>
          <a:p>
            <a:pPr marL="101600" lvl="0">
              <a:lnSpc>
                <a:spcPct val="150000"/>
              </a:lnSpc>
              <a:buClr>
                <a:schemeClr val="lt1"/>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1" u="none" strike="noStrike" cap="none" dirty="0" smtClean="0">
                <a:solidFill>
                  <a:schemeClr val="lt1"/>
                </a:solidFill>
                <a:latin typeface="Century Gothic"/>
                <a:ea typeface="Century Gothic"/>
                <a:cs typeface="Century Gothic"/>
                <a:sym typeface="Century Gothic"/>
              </a:rPr>
              <a:t>In </a:t>
            </a:r>
            <a:r>
              <a:rPr lang="en-US" sz="2000" b="0" i="1" u="none" strike="noStrike" cap="none" dirty="0">
                <a:solidFill>
                  <a:schemeClr val="lt1"/>
                </a:solidFill>
                <a:latin typeface="Century Gothic"/>
                <a:ea typeface="Century Gothic"/>
                <a:cs typeface="Century Gothic"/>
                <a:sym typeface="Century Gothic"/>
              </a:rPr>
              <a:t>situ </a:t>
            </a:r>
            <a:r>
              <a:rPr lang="en-US" sz="2000" b="0" i="0" u="none" strike="noStrike" cap="none" dirty="0">
                <a:solidFill>
                  <a:schemeClr val="lt1"/>
                </a:solidFill>
                <a:latin typeface="Century Gothic"/>
                <a:ea typeface="Century Gothic"/>
                <a:cs typeface="Century Gothic"/>
                <a:sym typeface="Century Gothic"/>
              </a:rPr>
              <a:t>measurements</a:t>
            </a:r>
            <a:endParaRPr dirty="0"/>
          </a:p>
          <a:p>
            <a:pPr marL="101600" lvl="0">
              <a:lnSpc>
                <a:spcPct val="150000"/>
              </a:lnSpc>
              <a:buClr>
                <a:schemeClr val="lt1"/>
              </a:buClr>
              <a:buSzPts val="2000"/>
            </a:pPr>
            <a:r>
              <a:rPr lang="en-US" sz="2000" b="1" dirty="0">
                <a:solidFill>
                  <a:schemeClr val="bg1"/>
                </a:solidFill>
                <a:latin typeface="Century Gothic"/>
                <a:ea typeface="Century Gothic"/>
                <a:cs typeface="Century Gothic"/>
                <a:sym typeface="Webdings" panose="05030102010509060703" pitchFamily="18" charset="2"/>
              </a:rPr>
              <a:t></a:t>
            </a:r>
            <a:r>
              <a:rPr lang="en-US" sz="2000" b="1" dirty="0">
                <a:solidFill>
                  <a:srgbClr val="3F3F3F"/>
                </a:solidFill>
                <a:latin typeface="Century Gothic"/>
                <a:ea typeface="Century Gothic"/>
                <a:cs typeface="Century Gothic"/>
                <a:sym typeface="Webdings" panose="05030102010509060703" pitchFamily="18" charset="2"/>
              </a:rPr>
              <a:t> </a:t>
            </a:r>
            <a:r>
              <a:rPr lang="en-US" sz="2000" b="0" i="0" u="none" strike="noStrike" cap="none" dirty="0" smtClean="0">
                <a:solidFill>
                  <a:schemeClr val="lt1"/>
                </a:solidFill>
                <a:latin typeface="Century Gothic"/>
                <a:ea typeface="Century Gothic"/>
                <a:cs typeface="Century Gothic"/>
                <a:sym typeface="Century Gothic"/>
              </a:rPr>
              <a:t>Help </a:t>
            </a:r>
            <a:r>
              <a:rPr lang="en-US" sz="2000" b="0" i="0" u="none" strike="noStrike" cap="none" dirty="0">
                <a:solidFill>
                  <a:schemeClr val="lt1"/>
                </a:solidFill>
                <a:latin typeface="Century Gothic"/>
                <a:ea typeface="Century Gothic"/>
                <a:cs typeface="Century Gothic"/>
                <a:sym typeface="Century Gothic"/>
              </a:rPr>
              <a:t>predict the likelihood of wildfires at a higher spatiotemporal resolution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651d0d312a_4_2"/>
          <p:cNvSpPr txBox="1">
            <a:spLocks noGrp="1"/>
          </p:cNvSpPr>
          <p:nvPr>
            <p:ph type="title"/>
          </p:nvPr>
        </p:nvSpPr>
        <p:spPr>
          <a:xfrm>
            <a:off x="232655" y="533407"/>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Fire Frequency</a:t>
            </a:r>
            <a:endParaRPr/>
          </a:p>
        </p:txBody>
      </p:sp>
      <p:sp>
        <p:nvSpPr>
          <p:cNvPr id="169" name="Google Shape;169;g651d0d312a_4_2"/>
          <p:cNvSpPr txBox="1"/>
          <p:nvPr/>
        </p:nvSpPr>
        <p:spPr>
          <a:xfrm>
            <a:off x="6501000" y="2386625"/>
            <a:ext cx="726300" cy="11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graphicFrame>
        <p:nvGraphicFramePr>
          <p:cNvPr id="5" name="Chart 4"/>
          <p:cNvGraphicFramePr>
            <a:graphicFrameLocks/>
          </p:cNvGraphicFramePr>
          <p:nvPr>
            <p:extLst>
              <p:ext uri="{D42A27DB-BD31-4B8C-83A1-F6EECF244321}">
                <p14:modId xmlns:p14="http://schemas.microsoft.com/office/powerpoint/2010/main" val="2769306309"/>
              </p:ext>
            </p:extLst>
          </p:nvPr>
        </p:nvGraphicFramePr>
        <p:xfrm>
          <a:off x="480447" y="1693108"/>
          <a:ext cx="11205275" cy="4448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650b531706_1_43"/>
          <p:cNvSpPr txBox="1"/>
          <p:nvPr/>
        </p:nvSpPr>
        <p:spPr>
          <a:xfrm>
            <a:off x="141500" y="1204839"/>
            <a:ext cx="5582700" cy="5317800"/>
          </a:xfrm>
          <a:prstGeom prst="rect">
            <a:avLst/>
          </a:prstGeom>
          <a:noFill/>
          <a:ln>
            <a:noFill/>
          </a:ln>
        </p:spPr>
        <p:txBody>
          <a:bodyPr spcFirstLastPara="1" wrap="square" lIns="91425" tIns="91425" rIns="91425" bIns="91425" anchor="t" anchorCtr="0">
            <a:noAutofit/>
          </a:bodyPr>
          <a:lstStyle/>
          <a:p>
            <a:pPr marL="114300" lvl="0">
              <a:lnSpc>
                <a:spcPct val="150000"/>
              </a:lnSpc>
              <a:buClr>
                <a:srgbClr val="2E8652"/>
              </a:buClr>
              <a:buSzPts val="1800"/>
            </a:pPr>
            <a:r>
              <a:rPr lang="en-US" sz="1800" b="1" dirty="0">
                <a:solidFill>
                  <a:srgbClr val="3F3F3F"/>
                </a:solidFill>
                <a:latin typeface="Century Gothic"/>
                <a:ea typeface="Century Gothic"/>
                <a:cs typeface="Century Gothic"/>
                <a:sym typeface="Webdings" panose="05030102010509060703" pitchFamily="18" charset="2"/>
              </a:rPr>
              <a:t> </a:t>
            </a:r>
            <a:r>
              <a:rPr lang="en-US" sz="2200" b="1" i="0" u="none" strike="noStrike" cap="none" dirty="0" smtClean="0">
                <a:solidFill>
                  <a:srgbClr val="3F3F3F"/>
                </a:solidFill>
                <a:latin typeface="Century Gothic"/>
                <a:ea typeface="Century Gothic"/>
                <a:cs typeface="Century Gothic"/>
                <a:sym typeface="Century Gothic"/>
              </a:rPr>
              <a:t>Economic </a:t>
            </a:r>
            <a:r>
              <a:rPr lang="en-US" sz="2200" b="1" i="0" u="none" strike="noStrike" cap="none" dirty="0">
                <a:solidFill>
                  <a:srgbClr val="3F3F3F"/>
                </a:solidFill>
                <a:latin typeface="Century Gothic"/>
                <a:ea typeface="Century Gothic"/>
                <a:cs typeface="Century Gothic"/>
                <a:sym typeface="Century Gothic"/>
              </a:rPr>
              <a:t>Loss</a:t>
            </a:r>
            <a:r>
              <a:rPr lang="en-US" sz="2200" b="0" i="0" u="none" strike="noStrike" cap="none" dirty="0">
                <a:solidFill>
                  <a:srgbClr val="3F3F3F"/>
                </a:solidFill>
                <a:latin typeface="Century Gothic"/>
                <a:ea typeface="Century Gothic"/>
                <a:cs typeface="Century Gothic"/>
                <a:sym typeface="Century Gothic"/>
              </a:rPr>
              <a:t> </a:t>
            </a:r>
            <a:r>
              <a:rPr lang="en-US" sz="2000" b="0" i="0" u="none" strike="noStrike" cap="none" dirty="0">
                <a:solidFill>
                  <a:srgbClr val="3F3F3F"/>
                </a:solidFill>
                <a:latin typeface="Century Gothic"/>
                <a:ea typeface="Century Gothic"/>
                <a:cs typeface="Century Gothic"/>
                <a:sym typeface="Century Gothic"/>
              </a:rPr>
              <a:t>where wildfires can potentially cost billions of dollars in suppression and recovery. </a:t>
            </a:r>
            <a:endParaRPr sz="2000" b="0" i="0" u="none" strike="noStrike" cap="none" dirty="0">
              <a:solidFill>
                <a:srgbClr val="3F3F3F"/>
              </a:solidFill>
              <a:latin typeface="Century Gothic"/>
              <a:ea typeface="Century Gothic"/>
              <a:cs typeface="Century Gothic"/>
              <a:sym typeface="Century Gothic"/>
            </a:endParaRPr>
          </a:p>
          <a:p>
            <a:pPr marL="114300" lvl="0">
              <a:lnSpc>
                <a:spcPct val="150000"/>
              </a:lnSpc>
              <a:buClr>
                <a:srgbClr val="2E8652"/>
              </a:buClr>
              <a:buSzPts val="1800"/>
            </a:pPr>
            <a:r>
              <a:rPr lang="en-US" sz="1800" b="1" dirty="0">
                <a:solidFill>
                  <a:srgbClr val="3F3F3F"/>
                </a:solidFill>
                <a:latin typeface="Century Gothic"/>
                <a:ea typeface="Century Gothic"/>
                <a:cs typeface="Century Gothic"/>
                <a:sym typeface="Webdings" panose="05030102010509060703" pitchFamily="18" charset="2"/>
              </a:rPr>
              <a:t> </a:t>
            </a:r>
            <a:r>
              <a:rPr lang="en-US" sz="2200" b="1" i="0" u="none" strike="noStrike" cap="none" dirty="0" smtClean="0">
                <a:solidFill>
                  <a:srgbClr val="3F3F3F"/>
                </a:solidFill>
                <a:latin typeface="Century Gothic"/>
                <a:ea typeface="Century Gothic"/>
                <a:cs typeface="Century Gothic"/>
                <a:sym typeface="Century Gothic"/>
              </a:rPr>
              <a:t>Ecological </a:t>
            </a:r>
            <a:r>
              <a:rPr lang="en-US" sz="2200" b="1" i="0" u="none" strike="noStrike" cap="none" dirty="0">
                <a:solidFill>
                  <a:srgbClr val="3F3F3F"/>
                </a:solidFill>
                <a:latin typeface="Century Gothic"/>
                <a:ea typeface="Century Gothic"/>
                <a:cs typeface="Century Gothic"/>
                <a:sym typeface="Century Gothic"/>
              </a:rPr>
              <a:t>Loss </a:t>
            </a:r>
            <a:r>
              <a:rPr lang="en-US" sz="2000" b="0" i="0" u="none" strike="noStrike" cap="none" dirty="0">
                <a:solidFill>
                  <a:srgbClr val="3F3F3F"/>
                </a:solidFill>
                <a:latin typeface="Century Gothic"/>
                <a:ea typeface="Century Gothic"/>
                <a:cs typeface="Century Gothic"/>
                <a:sym typeface="Century Gothic"/>
              </a:rPr>
              <a:t>where wildfires can impact environmental factors such as water quality, erosion, and flooding.</a:t>
            </a:r>
            <a:endParaRPr sz="2000" dirty="0"/>
          </a:p>
          <a:p>
            <a:pPr marL="114300" lvl="0">
              <a:lnSpc>
                <a:spcPct val="150000"/>
              </a:lnSpc>
              <a:buClr>
                <a:srgbClr val="2E8652"/>
              </a:buClr>
              <a:buSzPts val="1800"/>
            </a:pPr>
            <a:r>
              <a:rPr lang="en-US" sz="1800" b="1" dirty="0">
                <a:solidFill>
                  <a:srgbClr val="3F3F3F"/>
                </a:solidFill>
                <a:latin typeface="Century Gothic"/>
                <a:ea typeface="Century Gothic"/>
                <a:cs typeface="Century Gothic"/>
                <a:sym typeface="Webdings" panose="05030102010509060703" pitchFamily="18" charset="2"/>
              </a:rPr>
              <a:t> </a:t>
            </a:r>
            <a:r>
              <a:rPr lang="en-US" sz="2200" b="1" i="0" u="none" strike="noStrike" cap="none" dirty="0" smtClean="0">
                <a:solidFill>
                  <a:srgbClr val="3F3F3F"/>
                </a:solidFill>
                <a:latin typeface="Century Gothic"/>
                <a:ea typeface="Century Gothic"/>
                <a:cs typeface="Century Gothic"/>
                <a:sym typeface="Century Gothic"/>
              </a:rPr>
              <a:t>Response </a:t>
            </a:r>
            <a:r>
              <a:rPr lang="en-US" sz="2200" b="1" i="0" u="none" strike="noStrike" cap="none" dirty="0">
                <a:solidFill>
                  <a:srgbClr val="3F3F3F"/>
                </a:solidFill>
                <a:latin typeface="Century Gothic"/>
                <a:ea typeface="Century Gothic"/>
                <a:cs typeface="Century Gothic"/>
                <a:sym typeface="Century Gothic"/>
              </a:rPr>
              <a:t>Timing </a:t>
            </a:r>
            <a:r>
              <a:rPr lang="en-US" sz="2000" b="0" i="0" u="none" strike="noStrike" cap="none" dirty="0">
                <a:solidFill>
                  <a:srgbClr val="3F3F3F"/>
                </a:solidFill>
                <a:latin typeface="Century Gothic"/>
                <a:ea typeface="Century Gothic"/>
                <a:cs typeface="Century Gothic"/>
                <a:sym typeface="Century Gothic"/>
              </a:rPr>
              <a:t>as untimely response efforts toward wildfires can affect resource allocation and risk the loss of life.</a:t>
            </a:r>
            <a:endParaRPr sz="2000" b="0" i="0" u="none" strike="noStrike" cap="none" dirty="0">
              <a:solidFill>
                <a:srgbClr val="3F3F3F"/>
              </a:solidFill>
              <a:latin typeface="Century Gothic"/>
              <a:ea typeface="Century Gothic"/>
              <a:cs typeface="Century Gothic"/>
              <a:sym typeface="Century Gothic"/>
            </a:endParaRPr>
          </a:p>
        </p:txBody>
      </p:sp>
      <p:pic>
        <p:nvPicPr>
          <p:cNvPr id="176" name="Google Shape;176;g650b531706_1_43"/>
          <p:cNvPicPr preferRelativeResize="0"/>
          <p:nvPr/>
        </p:nvPicPr>
        <p:blipFill rotWithShape="1">
          <a:blip r:embed="rId3">
            <a:alphaModFix/>
          </a:blip>
          <a:srcRect/>
          <a:stretch/>
        </p:blipFill>
        <p:spPr>
          <a:xfrm>
            <a:off x="6120400" y="1363800"/>
            <a:ext cx="5798400" cy="5113200"/>
          </a:xfrm>
          <a:prstGeom prst="rect">
            <a:avLst/>
          </a:prstGeom>
          <a:noFill/>
          <a:ln w="38100" cap="flat" cmpd="sng">
            <a:solidFill>
              <a:srgbClr val="2E8652"/>
            </a:solidFill>
            <a:prstDash val="solid"/>
            <a:round/>
            <a:headEnd type="none" w="sm" len="sm"/>
            <a:tailEnd type="none" w="sm" len="sm"/>
          </a:ln>
          <a:effectLst>
            <a:outerShdw blurRad="50800" dist="38100" dir="2700000" algn="tl" rotWithShape="0">
              <a:srgbClr val="000000">
                <a:alpha val="40000"/>
              </a:srgbClr>
            </a:outerShdw>
          </a:effectLst>
        </p:spPr>
      </p:pic>
      <p:sp>
        <p:nvSpPr>
          <p:cNvPr id="177" name="Google Shape;177;g650b531706_1_43"/>
          <p:cNvSpPr txBox="1"/>
          <p:nvPr/>
        </p:nvSpPr>
        <p:spPr>
          <a:xfrm>
            <a:off x="7079725" y="5983500"/>
            <a:ext cx="4369200" cy="39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Image credit: National Interagency Fire Center</a:t>
            </a:r>
            <a:endParaRPr sz="1400" b="0" i="0" u="none" strike="noStrike" cap="none">
              <a:solidFill>
                <a:srgbClr val="FFFFFF"/>
              </a:solidFill>
              <a:latin typeface="Century Gothic"/>
              <a:ea typeface="Century Gothic"/>
              <a:cs typeface="Century Gothic"/>
              <a:sym typeface="Century Gothic"/>
            </a:endParaRPr>
          </a:p>
        </p:txBody>
      </p:sp>
      <p:sp>
        <p:nvSpPr>
          <p:cNvPr id="178" name="Google Shape;178;g650b531706_1_43"/>
          <p:cNvSpPr txBox="1">
            <a:spLocks noGrp="1"/>
          </p:cNvSpPr>
          <p:nvPr>
            <p:ph type="title"/>
          </p:nvPr>
        </p:nvSpPr>
        <p:spPr>
          <a:xfrm>
            <a:off x="226400" y="423900"/>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solidFill>
                  <a:srgbClr val="FFFFFF"/>
                </a:solidFill>
              </a:rPr>
              <a:t>Community Concerns</a:t>
            </a:r>
            <a:endParaRPr>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4" name="Google Shape;184;g650b531706_1_35"/>
          <p:cNvPicPr preferRelativeResize="0"/>
          <p:nvPr/>
        </p:nvPicPr>
        <p:blipFill rotWithShape="1">
          <a:blip r:embed="rId3">
            <a:alphaModFix/>
          </a:blip>
          <a:srcRect/>
          <a:stretch/>
        </p:blipFill>
        <p:spPr>
          <a:xfrm>
            <a:off x="2483267" y="1353975"/>
            <a:ext cx="2032815" cy="1769850"/>
          </a:xfrm>
          <a:prstGeom prst="rect">
            <a:avLst/>
          </a:prstGeom>
          <a:noFill/>
          <a:ln>
            <a:noFill/>
          </a:ln>
          <a:effectLst>
            <a:outerShdw blurRad="50800" dist="38100" dir="2700000" algn="tl" rotWithShape="0">
              <a:prstClr val="black">
                <a:alpha val="40000"/>
              </a:prstClr>
            </a:outerShdw>
          </a:effectLst>
        </p:spPr>
      </p:pic>
      <p:sp>
        <p:nvSpPr>
          <p:cNvPr id="185" name="Google Shape;185;g650b531706_1_35"/>
          <p:cNvSpPr txBox="1">
            <a:spLocks noGrp="1"/>
          </p:cNvSpPr>
          <p:nvPr>
            <p:ph type="title"/>
          </p:nvPr>
        </p:nvSpPr>
        <p:spPr>
          <a:xfrm>
            <a:off x="212575" y="533725"/>
            <a:ext cx="10090800" cy="42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solidFill>
                  <a:srgbClr val="FFFFFF"/>
                </a:solidFill>
              </a:rPr>
              <a:t>Partners</a:t>
            </a:r>
            <a:endParaRPr>
              <a:solidFill>
                <a:srgbClr val="FFFFFF"/>
              </a:solidFill>
            </a:endParaRPr>
          </a:p>
        </p:txBody>
      </p:sp>
      <p:sp>
        <p:nvSpPr>
          <p:cNvPr id="186" name="Google Shape;186;g650b531706_1_35"/>
          <p:cNvSpPr txBox="1"/>
          <p:nvPr/>
        </p:nvSpPr>
        <p:spPr>
          <a:xfrm>
            <a:off x="1741375" y="5091000"/>
            <a:ext cx="4354800" cy="150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Idaho Department of Fish and Game,</a:t>
            </a:r>
            <a:r>
              <a:rPr lang="en-US" sz="2000" i="0" u="none" strike="noStrike" cap="none" dirty="0">
                <a:solidFill>
                  <a:srgbClr val="3F3F3F"/>
                </a:solidFill>
                <a:latin typeface="Century Gothic"/>
                <a:ea typeface="Century Gothic"/>
                <a:cs typeface="Century Gothic"/>
                <a:sym typeface="Century Gothic"/>
              </a:rPr>
              <a:t> Southeast Regional Office</a:t>
            </a:r>
            <a:endParaRPr sz="1800" i="0" u="none" strike="noStrike" cap="none" dirty="0">
              <a:solidFill>
                <a:srgbClr val="000000"/>
              </a:solidFill>
              <a:latin typeface="Century Gothic"/>
              <a:ea typeface="Century Gothic"/>
              <a:cs typeface="Century Gothic"/>
              <a:sym typeface="Century Gothic"/>
            </a:endParaRPr>
          </a:p>
        </p:txBody>
      </p:sp>
      <p:sp>
        <p:nvSpPr>
          <p:cNvPr id="187" name="Google Shape;187;g650b531706_1_35"/>
          <p:cNvSpPr txBox="1"/>
          <p:nvPr/>
        </p:nvSpPr>
        <p:spPr>
          <a:xfrm>
            <a:off x="6662007" y="3420133"/>
            <a:ext cx="4354800" cy="163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NOAA, </a:t>
            </a:r>
            <a:r>
              <a:rPr lang="en-US" sz="2000" i="0" u="none" strike="noStrike" cap="none" dirty="0">
                <a:solidFill>
                  <a:srgbClr val="3F3F3F"/>
                </a:solidFill>
                <a:latin typeface="Century Gothic"/>
                <a:ea typeface="Century Gothic"/>
                <a:cs typeface="Century Gothic"/>
                <a:sym typeface="Century Gothic"/>
              </a:rPr>
              <a:t>National Weather Service</a:t>
            </a:r>
            <a:endParaRPr sz="200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3F3F3F"/>
              </a:solidFill>
              <a:latin typeface="Century Gothic"/>
              <a:ea typeface="Century Gothic"/>
              <a:cs typeface="Century Gothic"/>
              <a:sym typeface="Century Gothic"/>
            </a:endParaRPr>
          </a:p>
        </p:txBody>
      </p:sp>
      <p:sp>
        <p:nvSpPr>
          <p:cNvPr id="188" name="Google Shape;188;g650b531706_1_35"/>
          <p:cNvSpPr txBox="1"/>
          <p:nvPr/>
        </p:nvSpPr>
        <p:spPr>
          <a:xfrm>
            <a:off x="1741375" y="3420133"/>
            <a:ext cx="3856236" cy="163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Bureau of Land Management (BLM), </a:t>
            </a:r>
            <a:r>
              <a:rPr lang="en-US" sz="2000" i="0" u="none" strike="noStrike" cap="none" dirty="0">
                <a:solidFill>
                  <a:srgbClr val="3F3F3F"/>
                </a:solidFill>
                <a:latin typeface="Century Gothic"/>
                <a:ea typeface="Century Gothic"/>
                <a:cs typeface="Century Gothic"/>
                <a:sym typeface="Century Gothic"/>
              </a:rPr>
              <a:t>Upper Snake Field Office</a:t>
            </a:r>
            <a:endParaRPr sz="200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3F3F3F"/>
              </a:solidFill>
              <a:latin typeface="Century Gothic"/>
              <a:ea typeface="Century Gothic"/>
              <a:cs typeface="Century Gothic"/>
              <a:sym typeface="Century Gothic"/>
            </a:endParaRPr>
          </a:p>
        </p:txBody>
      </p:sp>
      <p:sp>
        <p:nvSpPr>
          <p:cNvPr id="189" name="Google Shape;189;g650b531706_1_35"/>
          <p:cNvSpPr txBox="1"/>
          <p:nvPr/>
        </p:nvSpPr>
        <p:spPr>
          <a:xfrm>
            <a:off x="6662007" y="5052733"/>
            <a:ext cx="3985800" cy="140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3F3F3F"/>
                </a:solidFill>
                <a:latin typeface="Century Gothic"/>
                <a:ea typeface="Century Gothic"/>
                <a:cs typeface="Century Gothic"/>
                <a:sym typeface="Century Gothic"/>
              </a:rPr>
              <a:t>Great Basin Coordination Center </a:t>
            </a:r>
            <a:r>
              <a:rPr lang="en-US" sz="2000" i="0" u="none" strike="noStrike" cap="none" dirty="0">
                <a:solidFill>
                  <a:srgbClr val="3F3F3F"/>
                </a:solidFill>
                <a:latin typeface="Century Gothic"/>
                <a:ea typeface="Century Gothic"/>
                <a:cs typeface="Century Gothic"/>
                <a:sym typeface="Century Gothic"/>
              </a:rPr>
              <a:t>(GBCC)</a:t>
            </a:r>
            <a:endParaRPr sz="2000" i="0" u="none" strike="noStrike" cap="none" dirty="0">
              <a:solidFill>
                <a:srgbClr val="3F3F3F"/>
              </a:solidFill>
              <a:latin typeface="Century Gothic"/>
              <a:ea typeface="Century Gothic"/>
              <a:cs typeface="Century Gothic"/>
              <a:sym typeface="Century Gothic"/>
            </a:endParaRPr>
          </a:p>
        </p:txBody>
      </p:sp>
      <p:pic>
        <p:nvPicPr>
          <p:cNvPr id="1026" name="Picture 2" descr="Image result for national weather servic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3177" y="1317170"/>
            <a:ext cx="1843460" cy="18434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g650b531706_1_39"/>
          <p:cNvPicPr preferRelativeResize="0"/>
          <p:nvPr/>
        </p:nvPicPr>
        <p:blipFill>
          <a:blip r:embed="rId3">
            <a:alphaModFix/>
          </a:blip>
          <a:stretch>
            <a:fillRect/>
          </a:stretch>
        </p:blipFill>
        <p:spPr>
          <a:xfrm flipH="1">
            <a:off x="5660100" y="1084825"/>
            <a:ext cx="6531900" cy="5773200"/>
          </a:xfrm>
          <a:prstGeom prst="rtTriangle">
            <a:avLst/>
          </a:prstGeom>
          <a:noFill/>
          <a:ln w="38100" cap="flat" cmpd="sng">
            <a:solidFill>
              <a:srgbClr val="008000"/>
            </a:solidFill>
            <a:prstDash val="solid"/>
            <a:round/>
            <a:headEnd type="none" w="sm" len="sm"/>
            <a:tailEnd type="none" w="sm" len="sm"/>
          </a:ln>
          <a:effectLst>
            <a:outerShdw blurRad="50800" dist="38100" dir="13500000" algn="br" rotWithShape="0">
              <a:prstClr val="black">
                <a:alpha val="40000"/>
              </a:prstClr>
            </a:outerShdw>
          </a:effectLst>
        </p:spPr>
      </p:pic>
      <p:sp>
        <p:nvSpPr>
          <p:cNvPr id="195" name="Google Shape;195;g650b531706_1_39"/>
          <p:cNvSpPr txBox="1"/>
          <p:nvPr/>
        </p:nvSpPr>
        <p:spPr>
          <a:xfrm>
            <a:off x="179225" y="1260400"/>
            <a:ext cx="6717300" cy="5393700"/>
          </a:xfrm>
          <a:prstGeom prst="rect">
            <a:avLst/>
          </a:prstGeom>
          <a:noFill/>
          <a:ln>
            <a:noFill/>
          </a:ln>
        </p:spPr>
        <p:txBody>
          <a:bodyPr spcFirstLastPara="1" wrap="square" lIns="91425" tIns="91425" rIns="91425" bIns="91425" anchor="t" anchorCtr="0">
            <a:noAutofit/>
          </a:bodyPr>
          <a:lstStyle/>
          <a:p>
            <a:pPr marL="76200" lvl="0">
              <a:lnSpc>
                <a:spcPct val="150000"/>
              </a:lnSpc>
              <a:buClr>
                <a:srgbClr val="2E8652"/>
              </a:buClr>
              <a:buSzPts val="2400"/>
            </a:pPr>
            <a:r>
              <a:rPr lang="en-US" sz="2400" b="1" dirty="0">
                <a:solidFill>
                  <a:srgbClr val="3F3F3F"/>
                </a:solidFill>
                <a:latin typeface="Century Gothic"/>
                <a:ea typeface="Century Gothic"/>
                <a:cs typeface="Century Gothic"/>
                <a:sym typeface="Webdings" panose="05030102010509060703" pitchFamily="18" charset="2"/>
              </a:rPr>
              <a:t> </a:t>
            </a:r>
            <a:r>
              <a:rPr lang="en-US" sz="2400" b="1" i="0" u="none" strike="noStrike" cap="none" dirty="0" smtClean="0">
                <a:solidFill>
                  <a:srgbClr val="3F3F3F"/>
                </a:solidFill>
                <a:latin typeface="Century Gothic"/>
                <a:ea typeface="Century Gothic"/>
                <a:cs typeface="Century Gothic"/>
                <a:sym typeface="Century Gothic"/>
              </a:rPr>
              <a:t>Evaluate </a:t>
            </a:r>
            <a:r>
              <a:rPr lang="en-US" sz="2000" b="0" i="0" u="none" strike="noStrike" cap="none" dirty="0">
                <a:solidFill>
                  <a:srgbClr val="3F3F3F"/>
                </a:solidFill>
                <a:latin typeface="Century Gothic"/>
                <a:ea typeface="Century Gothic"/>
                <a:cs typeface="Century Gothic"/>
                <a:sym typeface="Century Gothic"/>
              </a:rPr>
              <a:t>the feasibility of using existing spatial datasets to determine LFM</a:t>
            </a:r>
            <a:endParaRPr sz="2000" b="0" i="0" u="none" strike="noStrike" cap="none" dirty="0">
              <a:solidFill>
                <a:srgbClr val="3F3F3F"/>
              </a:solidFill>
              <a:latin typeface="Century Gothic"/>
              <a:ea typeface="Century Gothic"/>
              <a:cs typeface="Century Gothic"/>
              <a:sym typeface="Century Gothic"/>
            </a:endParaRPr>
          </a:p>
          <a:p>
            <a:pPr marL="76200" lvl="0">
              <a:lnSpc>
                <a:spcPct val="150000"/>
              </a:lnSpc>
              <a:buClr>
                <a:srgbClr val="2E8652"/>
              </a:buClr>
              <a:buSzPts val="2400"/>
            </a:pPr>
            <a:r>
              <a:rPr lang="en-US" sz="2400" b="1" dirty="0">
                <a:solidFill>
                  <a:srgbClr val="3F3F3F"/>
                </a:solidFill>
                <a:latin typeface="Century Gothic"/>
                <a:ea typeface="Century Gothic"/>
                <a:cs typeface="Century Gothic"/>
                <a:sym typeface="Webdings" panose="05030102010509060703" pitchFamily="18" charset="2"/>
              </a:rPr>
              <a:t> </a:t>
            </a:r>
            <a:r>
              <a:rPr lang="en-US" sz="2400" b="1" i="0" u="none" strike="noStrike" cap="none" dirty="0" smtClean="0">
                <a:solidFill>
                  <a:srgbClr val="3F3F3F"/>
                </a:solidFill>
                <a:latin typeface="Century Gothic"/>
                <a:ea typeface="Century Gothic"/>
                <a:cs typeface="Century Gothic"/>
                <a:sym typeface="Century Gothic"/>
              </a:rPr>
              <a:t>Determine</a:t>
            </a:r>
            <a:r>
              <a:rPr lang="en-US" sz="2400" b="0" i="0" u="none" strike="noStrike" cap="none" dirty="0" smtClean="0">
                <a:solidFill>
                  <a:srgbClr val="3F3F3F"/>
                </a:solidFill>
                <a:latin typeface="Century Gothic"/>
                <a:ea typeface="Century Gothic"/>
                <a:cs typeface="Century Gothic"/>
                <a:sym typeface="Century Gothic"/>
              </a:rPr>
              <a:t> </a:t>
            </a:r>
            <a:r>
              <a:rPr lang="en-US" sz="2000" b="0" i="0" u="none" strike="noStrike" cap="none" dirty="0">
                <a:solidFill>
                  <a:srgbClr val="3F3F3F"/>
                </a:solidFill>
                <a:latin typeface="Century Gothic"/>
                <a:ea typeface="Century Gothic"/>
                <a:cs typeface="Century Gothic"/>
                <a:sym typeface="Century Gothic"/>
              </a:rPr>
              <a:t>which data inputs have the highest correlation strength with </a:t>
            </a:r>
            <a:r>
              <a:rPr lang="en-US" sz="2000" b="0" i="1" u="none" strike="noStrike" cap="none" dirty="0">
                <a:solidFill>
                  <a:srgbClr val="3F3F3F"/>
                </a:solidFill>
                <a:latin typeface="Century Gothic"/>
                <a:ea typeface="Century Gothic"/>
                <a:cs typeface="Century Gothic"/>
                <a:sym typeface="Century Gothic"/>
              </a:rPr>
              <a:t>in situ</a:t>
            </a:r>
            <a:r>
              <a:rPr lang="en-US" sz="2000" b="0" i="0" u="none" strike="noStrike" cap="none" dirty="0">
                <a:solidFill>
                  <a:srgbClr val="3F3F3F"/>
                </a:solidFill>
                <a:latin typeface="Century Gothic"/>
                <a:ea typeface="Century Gothic"/>
                <a:cs typeface="Century Gothic"/>
                <a:sym typeface="Century Gothic"/>
              </a:rPr>
              <a:t> datasets from the BLM and GBCC</a:t>
            </a:r>
            <a:endParaRPr sz="2000" b="0" i="0" u="none" strike="noStrike" cap="none" dirty="0">
              <a:solidFill>
                <a:srgbClr val="3F3F3F"/>
              </a:solidFill>
              <a:latin typeface="Century Gothic"/>
              <a:ea typeface="Century Gothic"/>
              <a:cs typeface="Century Gothic"/>
              <a:sym typeface="Century Gothic"/>
            </a:endParaRPr>
          </a:p>
          <a:p>
            <a:pPr marL="76200" lvl="0">
              <a:lnSpc>
                <a:spcPct val="150000"/>
              </a:lnSpc>
              <a:buClr>
                <a:srgbClr val="2E8652"/>
              </a:buClr>
              <a:buSzPts val="2400"/>
            </a:pPr>
            <a:r>
              <a:rPr lang="en-US" sz="2400" b="1" dirty="0">
                <a:solidFill>
                  <a:srgbClr val="3F3F3F"/>
                </a:solidFill>
                <a:latin typeface="Century Gothic"/>
                <a:ea typeface="Century Gothic"/>
                <a:cs typeface="Century Gothic"/>
                <a:sym typeface="Webdings" panose="05030102010509060703" pitchFamily="18" charset="2"/>
              </a:rPr>
              <a:t> </a:t>
            </a:r>
            <a:r>
              <a:rPr lang="en-US" sz="2400" b="1" i="0" u="none" strike="noStrike" cap="none" dirty="0" smtClean="0">
                <a:solidFill>
                  <a:srgbClr val="3F3F3F"/>
                </a:solidFill>
                <a:latin typeface="Century Gothic"/>
                <a:ea typeface="Century Gothic"/>
                <a:cs typeface="Century Gothic"/>
                <a:sym typeface="Century Gothic"/>
              </a:rPr>
              <a:t>Generate</a:t>
            </a:r>
            <a:r>
              <a:rPr lang="en-US" sz="2400" b="0" i="0" u="none" strike="noStrike" cap="none" dirty="0" smtClean="0">
                <a:solidFill>
                  <a:srgbClr val="3F3F3F"/>
                </a:solidFill>
                <a:latin typeface="Century Gothic"/>
                <a:ea typeface="Century Gothic"/>
                <a:cs typeface="Century Gothic"/>
                <a:sym typeface="Century Gothic"/>
              </a:rPr>
              <a:t> </a:t>
            </a:r>
            <a:r>
              <a:rPr lang="en-US" sz="2000" b="0" i="0" u="none" strike="noStrike" cap="none" dirty="0">
                <a:solidFill>
                  <a:srgbClr val="3F3F3F"/>
                </a:solidFill>
                <a:latin typeface="Century Gothic"/>
                <a:ea typeface="Century Gothic"/>
                <a:cs typeface="Century Gothic"/>
                <a:sym typeface="Century Gothic"/>
              </a:rPr>
              <a:t>a LFM model to predict wildfire risk and severity</a:t>
            </a:r>
            <a:endParaRPr sz="2000" b="0" i="0" u="none" strike="noStrike" cap="none" dirty="0">
              <a:solidFill>
                <a:srgbClr val="3F3F3F"/>
              </a:solidFill>
              <a:latin typeface="Century Gothic"/>
              <a:ea typeface="Century Gothic"/>
              <a:cs typeface="Century Gothic"/>
              <a:sym typeface="Century Gothic"/>
            </a:endParaRPr>
          </a:p>
          <a:p>
            <a:pPr marL="76200" lvl="0">
              <a:lnSpc>
                <a:spcPct val="150000"/>
              </a:lnSpc>
              <a:buClr>
                <a:srgbClr val="2E8652"/>
              </a:buClr>
              <a:buSzPts val="2400"/>
            </a:pPr>
            <a:r>
              <a:rPr lang="en-US" sz="2400" b="1" dirty="0">
                <a:solidFill>
                  <a:srgbClr val="3F3F3F"/>
                </a:solidFill>
                <a:latin typeface="Century Gothic"/>
                <a:ea typeface="Century Gothic"/>
                <a:cs typeface="Century Gothic"/>
                <a:sym typeface="Webdings" panose="05030102010509060703" pitchFamily="18" charset="2"/>
              </a:rPr>
              <a:t> </a:t>
            </a:r>
            <a:r>
              <a:rPr lang="en-US" sz="2400" b="1" i="0" u="none" strike="noStrike" cap="none" dirty="0" smtClean="0">
                <a:solidFill>
                  <a:srgbClr val="3F3F3F"/>
                </a:solidFill>
                <a:latin typeface="Century Gothic"/>
                <a:ea typeface="Century Gothic"/>
                <a:cs typeface="Century Gothic"/>
                <a:sym typeface="Century Gothic"/>
              </a:rPr>
              <a:t>Produce</a:t>
            </a:r>
            <a:r>
              <a:rPr lang="en-US" sz="2400" b="0" i="0" u="none" strike="noStrike" cap="none" dirty="0" smtClean="0">
                <a:solidFill>
                  <a:srgbClr val="3F3F3F"/>
                </a:solidFill>
                <a:latin typeface="Century Gothic"/>
                <a:ea typeface="Century Gothic"/>
                <a:cs typeface="Century Gothic"/>
                <a:sym typeface="Century Gothic"/>
              </a:rPr>
              <a:t> </a:t>
            </a:r>
            <a:r>
              <a:rPr lang="en-US" sz="2000" b="0" i="0" u="none" strike="noStrike" cap="none" dirty="0">
                <a:solidFill>
                  <a:srgbClr val="3F3F3F"/>
                </a:solidFill>
                <a:latin typeface="Century Gothic"/>
                <a:ea typeface="Century Gothic"/>
                <a:cs typeface="Century Gothic"/>
                <a:sym typeface="Century Gothic"/>
              </a:rPr>
              <a:t>a tutorial describing the model for partners to replicate processes</a:t>
            </a: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sp>
        <p:nvSpPr>
          <p:cNvPr id="196" name="Google Shape;196;g650b531706_1_39"/>
          <p:cNvSpPr txBox="1"/>
          <p:nvPr/>
        </p:nvSpPr>
        <p:spPr>
          <a:xfrm>
            <a:off x="7871400" y="6516300"/>
            <a:ext cx="4320600" cy="34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Image credit:</a:t>
            </a:r>
            <a:r>
              <a:rPr lang="en-US">
                <a:solidFill>
                  <a:srgbClr val="FFFFFF"/>
                </a:solidFill>
                <a:latin typeface="Century Gothic"/>
                <a:ea typeface="Century Gothic"/>
                <a:cs typeface="Century Gothic"/>
                <a:sym typeface="Century Gothic"/>
              </a:rPr>
              <a:t> Scott Shaff, USGS</a:t>
            </a:r>
            <a:endParaRPr sz="1400" b="0" i="0" u="none" strike="noStrike" cap="none">
              <a:solidFill>
                <a:srgbClr val="FFFFFF"/>
              </a:solidFill>
              <a:latin typeface="Century Gothic"/>
              <a:ea typeface="Century Gothic"/>
              <a:cs typeface="Century Gothic"/>
              <a:sym typeface="Century Gothic"/>
            </a:endParaRPr>
          </a:p>
        </p:txBody>
      </p:sp>
      <p:sp>
        <p:nvSpPr>
          <p:cNvPr id="197" name="Google Shape;197;g650b531706_1_39"/>
          <p:cNvSpPr txBox="1">
            <a:spLocks noGrp="1"/>
          </p:cNvSpPr>
          <p:nvPr>
            <p:ph type="title"/>
          </p:nvPr>
        </p:nvSpPr>
        <p:spPr>
          <a:xfrm>
            <a:off x="226400" y="533400"/>
            <a:ext cx="104085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Objectives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650b531706_1_55"/>
          <p:cNvSpPr txBox="1"/>
          <p:nvPr/>
        </p:nvSpPr>
        <p:spPr>
          <a:xfrm>
            <a:off x="4870462" y="1237444"/>
            <a:ext cx="7013331" cy="5836200"/>
          </a:xfrm>
          <a:prstGeom prst="rect">
            <a:avLst/>
          </a:prstGeom>
          <a:noFill/>
          <a:ln>
            <a:noFill/>
          </a:ln>
        </p:spPr>
        <p:txBody>
          <a:bodyPr spcFirstLastPara="1" wrap="square" lIns="91425" tIns="91425" rIns="91425" bIns="91425" anchor="t" anchorCtr="0">
            <a:noAutofit/>
          </a:bodyPr>
          <a:lstStyle/>
          <a:p>
            <a:pPr marL="444500" lvl="0" indent="-342900">
              <a:lnSpc>
                <a:spcPct val="150000"/>
              </a:lnSpc>
              <a:buClr>
                <a:srgbClr val="2E8652"/>
              </a:buClr>
              <a:buSzPts val="2000"/>
              <a:buFont typeface="Webdings" panose="05030102010509060703" pitchFamily="18" charset="2"/>
              <a:buChar char=""/>
            </a:pPr>
            <a:r>
              <a:rPr lang="en-US" sz="2400" b="1" dirty="0" smtClean="0">
                <a:solidFill>
                  <a:srgbClr val="3F3F3F"/>
                </a:solidFill>
                <a:latin typeface="Century Gothic"/>
                <a:ea typeface="Century Gothic"/>
                <a:cs typeface="Century Gothic"/>
                <a:sym typeface="Webdings" panose="05030102010509060703" pitchFamily="18" charset="2"/>
              </a:rPr>
              <a:t> </a:t>
            </a:r>
            <a:r>
              <a:rPr lang="en-US" sz="2400" b="1" i="1" u="none" strike="noStrike" cap="none" dirty="0" smtClean="0">
                <a:solidFill>
                  <a:srgbClr val="3F3F3F"/>
                </a:solidFill>
                <a:latin typeface="Century Gothic"/>
                <a:ea typeface="Century Gothic"/>
                <a:cs typeface="Century Gothic"/>
                <a:sym typeface="Century Gothic"/>
              </a:rPr>
              <a:t>In </a:t>
            </a:r>
            <a:r>
              <a:rPr lang="en-US" sz="2400" b="1" i="1" u="none" strike="noStrike" cap="none" dirty="0">
                <a:solidFill>
                  <a:srgbClr val="3F3F3F"/>
                </a:solidFill>
                <a:latin typeface="Century Gothic"/>
                <a:ea typeface="Century Gothic"/>
                <a:cs typeface="Century Gothic"/>
                <a:sym typeface="Century Gothic"/>
              </a:rPr>
              <a:t>situ</a:t>
            </a:r>
            <a:r>
              <a:rPr lang="en-US" sz="2400" b="1" i="0" u="none" strike="noStrike" cap="none" dirty="0">
                <a:solidFill>
                  <a:srgbClr val="3F3F3F"/>
                </a:solidFill>
                <a:latin typeface="Century Gothic"/>
                <a:ea typeface="Century Gothic"/>
                <a:cs typeface="Century Gothic"/>
                <a:sym typeface="Century Gothic"/>
              </a:rPr>
              <a:t> measurements</a:t>
            </a:r>
            <a:r>
              <a:rPr lang="en-US" sz="2400" b="0" i="0" u="none" strike="noStrike" cap="none" dirty="0">
                <a:solidFill>
                  <a:srgbClr val="3F3F3F"/>
                </a:solidFill>
                <a:latin typeface="Century Gothic"/>
                <a:ea typeface="Century Gothic"/>
                <a:cs typeface="Century Gothic"/>
                <a:sym typeface="Century Gothic"/>
              </a:rPr>
              <a:t> </a:t>
            </a:r>
            <a:r>
              <a:rPr lang="en-US" sz="2000" b="0" i="0" u="none" strike="noStrike" cap="none" dirty="0">
                <a:solidFill>
                  <a:srgbClr val="3F3F3F"/>
                </a:solidFill>
                <a:latin typeface="Century Gothic"/>
                <a:ea typeface="Century Gothic"/>
                <a:cs typeface="Century Gothic"/>
                <a:sym typeface="Century Gothic"/>
              </a:rPr>
              <a:t>of LFM from the BLM for the years 1995 to 2018 </a:t>
            </a:r>
            <a:endParaRPr sz="2000" b="0" i="0" u="none" strike="noStrike" cap="none" dirty="0">
              <a:solidFill>
                <a:srgbClr val="3F3F3F"/>
              </a:solidFill>
              <a:latin typeface="Century Gothic"/>
              <a:ea typeface="Century Gothic"/>
              <a:cs typeface="Century Gothic"/>
              <a:sym typeface="Century Gothic"/>
            </a:endParaRPr>
          </a:p>
          <a:p>
            <a:pPr marL="444500" lvl="0" indent="-342900">
              <a:lnSpc>
                <a:spcPct val="150000"/>
              </a:lnSpc>
              <a:buClr>
                <a:srgbClr val="2E8652"/>
              </a:buClr>
              <a:buSzPts val="2000"/>
              <a:buFont typeface="Webdings" panose="05030102010509060703" pitchFamily="18" charset="2"/>
              <a:buChar char="4"/>
            </a:pPr>
            <a:r>
              <a:rPr lang="en-US" sz="2400" b="1" i="0" u="none" strike="noStrike" cap="none" dirty="0" smtClean="0">
                <a:solidFill>
                  <a:srgbClr val="3F3F3F"/>
                </a:solidFill>
                <a:latin typeface="Century Gothic"/>
                <a:ea typeface="Century Gothic"/>
                <a:cs typeface="Century Gothic"/>
                <a:sym typeface="Century Gothic"/>
              </a:rPr>
              <a:t>LANDFIRE Land cover Data </a:t>
            </a:r>
            <a:r>
              <a:rPr lang="en-US" sz="2000" b="0" i="0" u="none" strike="noStrike" cap="none" dirty="0" smtClean="0">
                <a:solidFill>
                  <a:srgbClr val="3F3F3F"/>
                </a:solidFill>
                <a:latin typeface="Century Gothic"/>
                <a:ea typeface="Century Gothic"/>
                <a:cs typeface="Century Gothic"/>
                <a:sym typeface="Century Gothic"/>
              </a:rPr>
              <a:t>to </a:t>
            </a:r>
            <a:r>
              <a:rPr lang="en-US" sz="2000" dirty="0" smtClean="0">
                <a:solidFill>
                  <a:srgbClr val="3F3F3F"/>
                </a:solidFill>
                <a:latin typeface="Century Gothic"/>
                <a:ea typeface="Century Gothic"/>
                <a:cs typeface="Century Gothic"/>
                <a:sym typeface="Century Gothic"/>
              </a:rPr>
              <a:t>mask out </a:t>
            </a:r>
            <a:r>
              <a:rPr lang="en-US" sz="2000" dirty="0" err="1" smtClean="0">
                <a:solidFill>
                  <a:srgbClr val="3F3F3F"/>
                </a:solidFill>
                <a:latin typeface="Century Gothic"/>
                <a:ea typeface="Century Gothic"/>
                <a:cs typeface="Century Gothic"/>
                <a:sym typeface="Century Gothic"/>
              </a:rPr>
              <a:t>nonburnable</a:t>
            </a:r>
            <a:r>
              <a:rPr lang="en-US" sz="2000" dirty="0" smtClean="0">
                <a:solidFill>
                  <a:srgbClr val="3F3F3F"/>
                </a:solidFill>
                <a:latin typeface="Century Gothic"/>
                <a:ea typeface="Century Gothic"/>
                <a:cs typeface="Century Gothic"/>
                <a:sym typeface="Century Gothic"/>
              </a:rPr>
              <a:t> areas and isolate sagebrush for LFM classification</a:t>
            </a:r>
          </a:p>
          <a:p>
            <a:pPr marL="444500" indent="-342900">
              <a:lnSpc>
                <a:spcPct val="150000"/>
              </a:lnSpc>
              <a:buClr>
                <a:srgbClr val="2E8652"/>
              </a:buClr>
              <a:buSzPts val="2000"/>
              <a:buFont typeface="Webdings" panose="05030102010509060703" pitchFamily="18" charset="2"/>
              <a:buChar char="4"/>
            </a:pPr>
            <a:r>
              <a:rPr lang="en-US" sz="2400" b="1" dirty="0" smtClean="0">
                <a:solidFill>
                  <a:srgbClr val="3F3F3F"/>
                </a:solidFill>
                <a:latin typeface="Century Gothic"/>
                <a:ea typeface="Century Gothic"/>
                <a:cs typeface="Century Gothic"/>
                <a:sym typeface="Century Gothic"/>
              </a:rPr>
              <a:t>National Elevation Dataset (NED) </a:t>
            </a:r>
            <a:r>
              <a:rPr lang="en-US" sz="2000" dirty="0" smtClean="0">
                <a:solidFill>
                  <a:srgbClr val="3F3F3F"/>
                </a:solidFill>
                <a:latin typeface="Century Gothic"/>
                <a:ea typeface="Century Gothic"/>
                <a:cs typeface="Century Gothic"/>
                <a:sym typeface="Century Gothic"/>
              </a:rPr>
              <a:t>for aspect and elevation layers</a:t>
            </a:r>
          </a:p>
          <a:p>
            <a:pPr marL="444500" lvl="0" indent="-342900">
              <a:lnSpc>
                <a:spcPct val="150000"/>
              </a:lnSpc>
              <a:buClr>
                <a:srgbClr val="2E8652"/>
              </a:buClr>
              <a:buSzPts val="2000"/>
              <a:buFont typeface="Webdings" panose="05030102010509060703" pitchFamily="18" charset="2"/>
              <a:buChar char="4"/>
            </a:pPr>
            <a:r>
              <a:rPr lang="en-US" sz="2400" b="1" dirty="0" smtClean="0">
                <a:solidFill>
                  <a:srgbClr val="3F3F3F"/>
                </a:solidFill>
                <a:latin typeface="Century Gothic"/>
                <a:ea typeface="Century Gothic"/>
                <a:cs typeface="Century Gothic"/>
                <a:sym typeface="Century Gothic"/>
              </a:rPr>
              <a:t>BLM Fuel Moisture Sampling Guide </a:t>
            </a:r>
            <a:r>
              <a:rPr lang="en-US" sz="2000" dirty="0" smtClean="0">
                <a:solidFill>
                  <a:srgbClr val="3F3F3F"/>
                </a:solidFill>
                <a:latin typeface="Century Gothic"/>
                <a:ea typeface="Century Gothic"/>
                <a:cs typeface="Century Gothic"/>
                <a:sym typeface="Century Gothic"/>
              </a:rPr>
              <a:t>as guidelines for LFM classes</a:t>
            </a:r>
            <a:endParaRPr sz="2400" b="1" i="0" u="none" strike="noStrike" cap="none" dirty="0">
              <a:solidFill>
                <a:srgbClr val="3F3F3F"/>
              </a:solidFill>
              <a:latin typeface="Century Gothic"/>
              <a:ea typeface="Century Gothic"/>
              <a:cs typeface="Century Gothic"/>
              <a:sym typeface="Century Gothic"/>
            </a:endParaRPr>
          </a:p>
        </p:txBody>
      </p:sp>
      <p:sp>
        <p:nvSpPr>
          <p:cNvPr id="203" name="Google Shape;203;g650b531706_1_55"/>
          <p:cNvSpPr txBox="1">
            <a:spLocks noGrp="1"/>
          </p:cNvSpPr>
          <p:nvPr>
            <p:ph type="title"/>
          </p:nvPr>
        </p:nvSpPr>
        <p:spPr>
          <a:xfrm>
            <a:off x="261223" y="507000"/>
            <a:ext cx="10033200" cy="477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smtClean="0"/>
              <a:t>Ancillary Datasets</a:t>
            </a:r>
            <a:endParaRPr dirty="0"/>
          </a:p>
        </p:txBody>
      </p:sp>
      <p:pic>
        <p:nvPicPr>
          <p:cNvPr id="204" name="Google Shape;204;g650b531706_1_55"/>
          <p:cNvPicPr preferRelativeResize="0"/>
          <p:nvPr/>
        </p:nvPicPr>
        <p:blipFill rotWithShape="1">
          <a:blip r:embed="rId3">
            <a:alphaModFix/>
          </a:blip>
          <a:srcRect/>
          <a:stretch/>
        </p:blipFill>
        <p:spPr>
          <a:xfrm>
            <a:off x="0" y="1021625"/>
            <a:ext cx="6453300" cy="5836200"/>
          </a:xfrm>
          <a:prstGeom prst="rtTriangle">
            <a:avLst/>
          </a:prstGeom>
          <a:noFill/>
          <a:ln w="38100" cap="flat" cmpd="sng">
            <a:solidFill>
              <a:srgbClr val="2E8652"/>
            </a:solidFill>
            <a:prstDash val="solid"/>
            <a:round/>
            <a:headEnd type="none" w="sm" len="sm"/>
            <a:tailEnd type="none" w="sm" len="sm"/>
          </a:ln>
          <a:effectLst>
            <a:outerShdw blurRad="50800" dist="38100" algn="l" rotWithShape="0">
              <a:srgbClr val="000000">
                <a:alpha val="40000"/>
              </a:srgbClr>
            </a:outerShdw>
          </a:effectLst>
        </p:spPr>
      </p:pic>
      <p:sp>
        <p:nvSpPr>
          <p:cNvPr id="205" name="Google Shape;205;g650b531706_1_55"/>
          <p:cNvSpPr txBox="1"/>
          <p:nvPr/>
        </p:nvSpPr>
        <p:spPr>
          <a:xfrm>
            <a:off x="0" y="6477000"/>
            <a:ext cx="5936100" cy="3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Image credit: Master Sgt. Paul </a:t>
            </a:r>
            <a:r>
              <a:rPr lang="en-US" sz="1400" b="0" i="0" u="none" strike="noStrike" cap="none" dirty="0" smtClean="0">
                <a:solidFill>
                  <a:schemeClr val="lt1"/>
                </a:solidFill>
                <a:latin typeface="Century Gothic"/>
                <a:ea typeface="Century Gothic"/>
                <a:cs typeface="Century Gothic"/>
                <a:sym typeface="Century Gothic"/>
              </a:rPr>
              <a:t>Wade</a:t>
            </a:r>
            <a:r>
              <a:rPr lang="en-US" dirty="0" smtClean="0">
                <a:solidFill>
                  <a:schemeClr val="lt1"/>
                </a:solidFill>
                <a:latin typeface="Century Gothic"/>
                <a:ea typeface="Century Gothic"/>
                <a:cs typeface="Century Gothic"/>
                <a:sym typeface="Century Gothic"/>
              </a:rPr>
              <a:t>/</a:t>
            </a:r>
            <a:r>
              <a:rPr lang="en-US" dirty="0">
                <a:solidFill>
                  <a:schemeClr val="lt1"/>
                </a:solidFill>
                <a:latin typeface="Century Gothic"/>
                <a:ea typeface="Century Gothic"/>
                <a:cs typeface="Century Gothic"/>
                <a:sym typeface="Century Gothic"/>
              </a:rPr>
              <a:t> </a:t>
            </a:r>
            <a:r>
              <a:rPr lang="en-US" sz="1400" b="0" i="0" u="none" strike="noStrike" cap="none" dirty="0" smtClean="0">
                <a:solidFill>
                  <a:schemeClr val="lt1"/>
                </a:solidFill>
                <a:latin typeface="Century Gothic"/>
                <a:ea typeface="Century Gothic"/>
                <a:cs typeface="Century Gothic"/>
                <a:sym typeface="Century Gothic"/>
              </a:rPr>
              <a:t>U.S</a:t>
            </a:r>
            <a:r>
              <a:rPr lang="en-US" sz="1400" b="0" i="0" u="none" strike="noStrike" cap="none" dirty="0">
                <a:solidFill>
                  <a:schemeClr val="lt1"/>
                </a:solidFill>
                <a:latin typeface="Century Gothic"/>
                <a:ea typeface="Century Gothic"/>
                <a:cs typeface="Century Gothic"/>
                <a:sym typeface="Century Gothic"/>
              </a:rPr>
              <a:t>. Army National Guard</a:t>
            </a:r>
            <a:endParaRPr sz="1400" b="0" i="0" u="none" strike="noStrike" cap="none" dirty="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g650b531706_1_55"/>
          <p:cNvSpPr txBox="1">
            <a:spLocks noGrp="1"/>
          </p:cNvSpPr>
          <p:nvPr>
            <p:ph type="title"/>
          </p:nvPr>
        </p:nvSpPr>
        <p:spPr>
          <a:xfrm>
            <a:off x="261223" y="507000"/>
            <a:ext cx="10033200" cy="477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Partner Data</a:t>
            </a:r>
            <a:endParaRPr/>
          </a:p>
        </p:txBody>
      </p:sp>
      <p:pic>
        <p:nvPicPr>
          <p:cNvPr id="204" name="Google Shape;204;g650b531706_1_55"/>
          <p:cNvPicPr preferRelativeResize="0"/>
          <p:nvPr/>
        </p:nvPicPr>
        <p:blipFill rotWithShape="1">
          <a:blip r:embed="rId3">
            <a:alphaModFix/>
          </a:blip>
          <a:srcRect/>
          <a:stretch/>
        </p:blipFill>
        <p:spPr>
          <a:xfrm>
            <a:off x="0" y="1021625"/>
            <a:ext cx="6453300" cy="5836200"/>
          </a:xfrm>
          <a:prstGeom prst="rtTriangle">
            <a:avLst/>
          </a:prstGeom>
          <a:noFill/>
          <a:ln w="38100" cap="flat" cmpd="sng">
            <a:solidFill>
              <a:srgbClr val="2E8652"/>
            </a:solidFill>
            <a:prstDash val="solid"/>
            <a:round/>
            <a:headEnd type="none" w="sm" len="sm"/>
            <a:tailEnd type="none" w="sm" len="sm"/>
          </a:ln>
          <a:effectLst>
            <a:outerShdw blurRad="50800" dist="38100" algn="l" rotWithShape="0">
              <a:srgbClr val="000000">
                <a:alpha val="40000"/>
              </a:srgbClr>
            </a:outerShdw>
          </a:effectLst>
        </p:spPr>
      </p:pic>
      <p:sp>
        <p:nvSpPr>
          <p:cNvPr id="205" name="Google Shape;205;g650b531706_1_55"/>
          <p:cNvSpPr txBox="1"/>
          <p:nvPr/>
        </p:nvSpPr>
        <p:spPr>
          <a:xfrm>
            <a:off x="0" y="6477000"/>
            <a:ext cx="5936100" cy="3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entury Gothic"/>
                <a:ea typeface="Century Gothic"/>
                <a:cs typeface="Century Gothic"/>
                <a:sym typeface="Century Gothic"/>
              </a:rPr>
              <a:t>Image credit: Master Sgt. Paul Wade,  U.S. Army National Guard</a:t>
            </a:r>
            <a:endParaRPr sz="1400" b="0" i="0" u="none" strike="noStrike" cap="none" dirty="0">
              <a:solidFill>
                <a:schemeClr val="lt1"/>
              </a:solidFill>
              <a:latin typeface="Century Gothic"/>
              <a:ea typeface="Century Gothic"/>
              <a:cs typeface="Century Gothic"/>
              <a:sym typeface="Century Gothic"/>
            </a:endParaRPr>
          </a:p>
        </p:txBody>
      </p:sp>
      <p:graphicFrame>
        <p:nvGraphicFramePr>
          <p:cNvPr id="2" name="Table 1"/>
          <p:cNvGraphicFramePr>
            <a:graphicFrameLocks noGrp="1"/>
          </p:cNvGraphicFramePr>
          <p:nvPr>
            <p:extLst>
              <p:ext uri="{D42A27DB-BD31-4B8C-83A1-F6EECF244321}">
                <p14:modId xmlns:p14="http://schemas.microsoft.com/office/powerpoint/2010/main" val="508987734"/>
              </p:ext>
            </p:extLst>
          </p:nvPr>
        </p:nvGraphicFramePr>
        <p:xfrm>
          <a:off x="6572250" y="1623600"/>
          <a:ext cx="4267200" cy="4348720"/>
        </p:xfrm>
        <a:graphic>
          <a:graphicData uri="http://schemas.openxmlformats.org/drawingml/2006/table">
            <a:tbl>
              <a:tblPr firstRow="1" firstCol="1" bandRow="1">
                <a:effectLst>
                  <a:outerShdw blurRad="50800" dist="38100" dir="2700000" algn="tl" rotWithShape="0">
                    <a:prstClr val="black">
                      <a:alpha val="40000"/>
                    </a:prstClr>
                  </a:outerShdw>
                </a:effectLst>
                <a:tableStyleId>{08FB837D-C827-4EFA-A057-4D05807E0F7C}</a:tableStyleId>
              </a:tblPr>
              <a:tblGrid>
                <a:gridCol w="2099733">
                  <a:extLst>
                    <a:ext uri="{9D8B030D-6E8A-4147-A177-3AD203B41FA5}">
                      <a16:colId xmlns:a16="http://schemas.microsoft.com/office/drawing/2014/main" val="3077162634"/>
                    </a:ext>
                  </a:extLst>
                </a:gridCol>
                <a:gridCol w="2167467">
                  <a:extLst>
                    <a:ext uri="{9D8B030D-6E8A-4147-A177-3AD203B41FA5}">
                      <a16:colId xmlns:a16="http://schemas.microsoft.com/office/drawing/2014/main" val="2607870943"/>
                    </a:ext>
                  </a:extLst>
                </a:gridCol>
              </a:tblGrid>
              <a:tr h="864087">
                <a:tc>
                  <a:txBody>
                    <a:bodyPr/>
                    <a:lstStyle/>
                    <a:p>
                      <a:pPr marL="0" marR="0" algn="ctr">
                        <a:lnSpc>
                          <a:spcPct val="115000"/>
                        </a:lnSpc>
                        <a:spcBef>
                          <a:spcPts val="0"/>
                        </a:spcBef>
                        <a:spcAft>
                          <a:spcPts val="0"/>
                        </a:spcAft>
                      </a:pPr>
                      <a:r>
                        <a:rPr lang="en-US" sz="2400" dirty="0">
                          <a:effectLst/>
                          <a:latin typeface="Century Gothic" panose="020B0502020202020204" pitchFamily="34" charset="0"/>
                        </a:rPr>
                        <a:t>Class</a:t>
                      </a:r>
                      <a:endParaRPr lang="en-US" sz="2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rgbClr val="2E8652"/>
                    </a:solidFill>
                  </a:tcPr>
                </a:tc>
                <a:tc>
                  <a:txBody>
                    <a:bodyPr/>
                    <a:lstStyle/>
                    <a:p>
                      <a:pPr marL="0" marR="0" algn="ctr">
                        <a:lnSpc>
                          <a:spcPct val="115000"/>
                        </a:lnSpc>
                        <a:spcBef>
                          <a:spcPts val="0"/>
                        </a:spcBef>
                        <a:spcAft>
                          <a:spcPts val="0"/>
                        </a:spcAft>
                      </a:pPr>
                      <a:r>
                        <a:rPr lang="en-US" sz="2000" dirty="0">
                          <a:effectLst/>
                          <a:latin typeface="Century Gothic" panose="020B0502020202020204" pitchFamily="34" charset="0"/>
                        </a:rPr>
                        <a:t>Live Fuel Moisture Range</a:t>
                      </a:r>
                    </a:p>
                    <a:p>
                      <a:pPr marL="0" marR="0" algn="ctr">
                        <a:lnSpc>
                          <a:spcPct val="115000"/>
                        </a:lnSpc>
                        <a:spcBef>
                          <a:spcPts val="0"/>
                        </a:spcBef>
                        <a:spcAft>
                          <a:spcPts val="0"/>
                        </a:spcAft>
                      </a:pPr>
                      <a:r>
                        <a:rPr lang="en-US" sz="2000" dirty="0">
                          <a:effectLst/>
                          <a:latin typeface="Century Gothic" panose="020B0502020202020204" pitchFamily="34" charset="0"/>
                        </a:rPr>
                        <a:t>(Percent)</a:t>
                      </a:r>
                      <a:endParaRPr lang="en-US"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rgbClr val="2E8652"/>
                    </a:solidFill>
                  </a:tcPr>
                </a:tc>
                <a:extLst>
                  <a:ext uri="{0D108BD9-81ED-4DB2-BD59-A6C34878D82A}">
                    <a16:rowId xmlns:a16="http://schemas.microsoft.com/office/drawing/2014/main" val="450598637"/>
                  </a:ext>
                </a:extLst>
              </a:tr>
              <a:tr h="528360">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1</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0-74</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extLst>
                  <a:ext uri="{0D108BD9-81ED-4DB2-BD59-A6C34878D82A}">
                    <a16:rowId xmlns:a16="http://schemas.microsoft.com/office/drawing/2014/main" val="4052126557"/>
                  </a:ext>
                </a:extLst>
              </a:tr>
              <a:tr h="528360">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2</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75-99</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extLst>
                  <a:ext uri="{0D108BD9-81ED-4DB2-BD59-A6C34878D82A}">
                    <a16:rowId xmlns:a16="http://schemas.microsoft.com/office/drawing/2014/main" val="394358125"/>
                  </a:ext>
                </a:extLst>
              </a:tr>
              <a:tr h="528360">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3</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100-124</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extLst>
                  <a:ext uri="{0D108BD9-81ED-4DB2-BD59-A6C34878D82A}">
                    <a16:rowId xmlns:a16="http://schemas.microsoft.com/office/drawing/2014/main" val="3209290552"/>
                  </a:ext>
                </a:extLst>
              </a:tr>
              <a:tr h="528360">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4</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125-149</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extLst>
                  <a:ext uri="{0D108BD9-81ED-4DB2-BD59-A6C34878D82A}">
                    <a16:rowId xmlns:a16="http://schemas.microsoft.com/office/drawing/2014/main" val="2256688428"/>
                  </a:ext>
                </a:extLst>
              </a:tr>
              <a:tr h="528360">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5</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150-199</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extLst>
                  <a:ext uri="{0D108BD9-81ED-4DB2-BD59-A6C34878D82A}">
                    <a16:rowId xmlns:a16="http://schemas.microsoft.com/office/drawing/2014/main" val="2140047512"/>
                  </a:ext>
                </a:extLst>
              </a:tr>
              <a:tr h="528360">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6</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tc>
                  <a:txBody>
                    <a:bodyPr/>
                    <a:lstStyle/>
                    <a:p>
                      <a:pPr marL="0" marR="0" algn="ctr">
                        <a:lnSpc>
                          <a:spcPct val="115000"/>
                        </a:lnSpc>
                        <a:spcBef>
                          <a:spcPts val="0"/>
                        </a:spcBef>
                        <a:spcAft>
                          <a:spcPts val="0"/>
                        </a:spcAft>
                      </a:pPr>
                      <a:r>
                        <a:rPr lang="en-US" sz="1800" dirty="0">
                          <a:effectLst/>
                          <a:latin typeface="Century Gothic" panose="020B0502020202020204" pitchFamily="34" charset="0"/>
                        </a:rPr>
                        <a:t>200 &amp; above</a:t>
                      </a:r>
                      <a:endParaRPr lang="en-US" sz="18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3500" marR="63500" marT="63500" marB="63500">
                    <a:solidFill>
                      <a:schemeClr val="accent6">
                        <a:lumMod val="40000"/>
                        <a:lumOff val="60000"/>
                      </a:schemeClr>
                    </a:solidFill>
                  </a:tcPr>
                </a:tc>
                <a:extLst>
                  <a:ext uri="{0D108BD9-81ED-4DB2-BD59-A6C34878D82A}">
                    <a16:rowId xmlns:a16="http://schemas.microsoft.com/office/drawing/2014/main" val="3111153357"/>
                  </a:ext>
                </a:extLst>
              </a:tr>
            </a:tbl>
          </a:graphicData>
        </a:graphic>
      </p:graphicFrame>
    </p:spTree>
    <p:extLst>
      <p:ext uri="{BB962C8B-B14F-4D97-AF65-F5344CB8AC3E}">
        <p14:creationId xmlns:p14="http://schemas.microsoft.com/office/powerpoint/2010/main" val="359466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1520</TotalTime>
  <Words>3691</Words>
  <Application>Microsoft Office PowerPoint</Application>
  <PresentationFormat>Widescreen</PresentationFormat>
  <Paragraphs>363</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Times New Roman</vt:lpstr>
      <vt:lpstr>Webdings</vt:lpstr>
      <vt:lpstr>Calibri</vt:lpstr>
      <vt:lpstr>Arimo</vt:lpstr>
      <vt:lpstr>Century Gothic</vt:lpstr>
      <vt:lpstr>Roboto</vt:lpstr>
      <vt:lpstr>Office Theme</vt:lpstr>
      <vt:lpstr>PowerPoint Presentation</vt:lpstr>
      <vt:lpstr>Study Area – Eastern Great Basin</vt:lpstr>
      <vt:lpstr>PowerPoint Presentation</vt:lpstr>
      <vt:lpstr>Fire Frequency</vt:lpstr>
      <vt:lpstr>Community Concerns</vt:lpstr>
      <vt:lpstr>Partners</vt:lpstr>
      <vt:lpstr>Objectives</vt:lpstr>
      <vt:lpstr>Ancillary Datasets</vt:lpstr>
      <vt:lpstr>Partner Data</vt:lpstr>
      <vt:lpstr>Model Satellites and Sensors</vt:lpstr>
      <vt:lpstr>Visualization Tool – GreBAT</vt:lpstr>
      <vt:lpstr>PowerPoint Presentation</vt:lpstr>
      <vt:lpstr>Software</vt:lpstr>
      <vt:lpstr>Software</vt:lpstr>
      <vt:lpstr>Software</vt:lpstr>
      <vt:lpstr>Software</vt:lpstr>
      <vt:lpstr>Software</vt:lpstr>
      <vt:lpstr>Model Composition</vt:lpstr>
      <vt:lpstr>Model Errors and Uncertainties</vt:lpstr>
      <vt:lpstr>Image Classification Results</vt:lpstr>
      <vt:lpstr>2016 to 2017 Live Fuel Moisture Progression</vt:lpstr>
      <vt:lpstr>Classification Trend Analysis</vt:lpstr>
      <vt:lpstr>Statistical Results</vt:lpstr>
      <vt:lpstr>Overall Results</vt:lpstr>
      <vt:lpstr>Conclusions</vt:lpstr>
      <vt:lpstr>Future Work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153</cp:revision>
  <dcterms:created xsi:type="dcterms:W3CDTF">2019-02-11T19:14:02Z</dcterms:created>
  <dcterms:modified xsi:type="dcterms:W3CDTF">2019-11-19T23:00:42Z</dcterms:modified>
</cp:coreProperties>
</file>