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99" r:id="rId2"/>
    <p:sldId id="285" r:id="rId3"/>
    <p:sldId id="300" r:id="rId4"/>
    <p:sldId id="301" r:id="rId5"/>
    <p:sldId id="302" r:id="rId6"/>
    <p:sldId id="303" r:id="rId7"/>
    <p:sldId id="289" r:id="rId8"/>
    <p:sldId id="312" r:id="rId9"/>
    <p:sldId id="325" r:id="rId10"/>
    <p:sldId id="320" r:id="rId11"/>
    <p:sldId id="290" r:id="rId12"/>
    <p:sldId id="323" r:id="rId13"/>
    <p:sldId id="321" r:id="rId14"/>
    <p:sldId id="308" r:id="rId15"/>
    <p:sldId id="322" r:id="rId16"/>
    <p:sldId id="306" r:id="rId17"/>
    <p:sldId id="295" r:id="rId18"/>
    <p:sldId id="297" r:id="rId19"/>
    <p:sldId id="316" r:id="rId20"/>
    <p:sldId id="324" r:id="rId21"/>
    <p:sldId id="304" r:id="rId22"/>
    <p:sldId id="30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ne, Tiffani N. (LARC-E3)[SSAI DEVELOP]" initials="OTN(D" lastIdx="14" clrIdx="0">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D9D"/>
    <a:srgbClr val="F17373"/>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9" autoAdjust="0"/>
    <p:restoredTop sz="75733" autoAdjust="0"/>
  </p:normalViewPr>
  <p:slideViewPr>
    <p:cSldViewPr snapToGrid="0">
      <p:cViewPr varScale="1">
        <p:scale>
          <a:sx n="99" d="100"/>
          <a:sy n="99" d="100"/>
        </p:scale>
        <p:origin x="1254"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US%20Disasters\Tables\predicted_cls7_2003-200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US%20Disasters\Tables\predicted_cls7_2003-20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t>May 2003 - April 2004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'predicted_cls7_2003-2004'!$B$1</c:f>
              <c:strCache>
                <c:ptCount val="1"/>
                <c:pt idx="0">
                  <c:v>Predicted</c:v>
                </c:pt>
              </c:strCache>
            </c:strRef>
          </c:tx>
          <c:spPr>
            <a:solidFill>
              <a:schemeClr val="accent1"/>
            </a:solidFill>
            <a:ln>
              <a:noFill/>
            </a:ln>
            <a:effectLst/>
          </c:spPr>
          <c:invertIfNegative val="0"/>
          <c:cat>
            <c:strRef>
              <c:f>'predicted_cls7_2003-2004'!$A$2:$A$6</c:f>
              <c:strCache>
                <c:ptCount val="5"/>
                <c:pt idx="0">
                  <c:v>Evergreen</c:v>
                </c:pt>
                <c:pt idx="1">
                  <c:v>Deciduous</c:v>
                </c:pt>
                <c:pt idx="2">
                  <c:v>Shrubland</c:v>
                </c:pt>
                <c:pt idx="3">
                  <c:v>Grassland</c:v>
                </c:pt>
                <c:pt idx="4">
                  <c:v>Wetland</c:v>
                </c:pt>
              </c:strCache>
            </c:strRef>
          </c:cat>
          <c:val>
            <c:numRef>
              <c:f>'predicted_cls7_2003-2004'!$B$2:$B$6</c:f>
              <c:numCache>
                <c:formatCode>General</c:formatCode>
                <c:ptCount val="5"/>
                <c:pt idx="0">
                  <c:v>1062670.80912881</c:v>
                </c:pt>
                <c:pt idx="1">
                  <c:v>21553.410113334499</c:v>
                </c:pt>
                <c:pt idx="2">
                  <c:v>2899514.0002738801</c:v>
                </c:pt>
                <c:pt idx="3">
                  <c:v>656194.57597057102</c:v>
                </c:pt>
                <c:pt idx="4">
                  <c:v>81845.090423106303</c:v>
                </c:pt>
              </c:numCache>
            </c:numRef>
          </c:val>
        </c:ser>
        <c:ser>
          <c:idx val="1"/>
          <c:order val="1"/>
          <c:tx>
            <c:strRef>
              <c:f>'predicted_cls7_2003-2004'!$C$1</c:f>
              <c:strCache>
                <c:ptCount val="1"/>
                <c:pt idx="0">
                  <c:v>Actual</c:v>
                </c:pt>
              </c:strCache>
            </c:strRef>
          </c:tx>
          <c:spPr>
            <a:solidFill>
              <a:schemeClr val="accent2"/>
            </a:solidFill>
            <a:ln>
              <a:noFill/>
            </a:ln>
            <a:effectLst/>
          </c:spPr>
          <c:invertIfNegative val="0"/>
          <c:cat>
            <c:strRef>
              <c:f>'predicted_cls7_2003-2004'!$A$2:$A$6</c:f>
              <c:strCache>
                <c:ptCount val="5"/>
                <c:pt idx="0">
                  <c:v>Evergreen</c:v>
                </c:pt>
                <c:pt idx="1">
                  <c:v>Deciduous</c:v>
                </c:pt>
                <c:pt idx="2">
                  <c:v>Shrubland</c:v>
                </c:pt>
                <c:pt idx="3">
                  <c:v>Grassland</c:v>
                </c:pt>
                <c:pt idx="4">
                  <c:v>Wetland</c:v>
                </c:pt>
              </c:strCache>
            </c:strRef>
          </c:cat>
          <c:val>
            <c:numRef>
              <c:f>'predicted_cls7_2003-2004'!$C$2:$C$6</c:f>
              <c:numCache>
                <c:formatCode>General</c:formatCode>
                <c:ptCount val="5"/>
                <c:pt idx="0">
                  <c:v>942021.8</c:v>
                </c:pt>
                <c:pt idx="1">
                  <c:v>13028</c:v>
                </c:pt>
                <c:pt idx="2">
                  <c:v>1028402.3</c:v>
                </c:pt>
                <c:pt idx="3">
                  <c:v>239178.200199999</c:v>
                </c:pt>
                <c:pt idx="4">
                  <c:v>19782</c:v>
                </c:pt>
              </c:numCache>
            </c:numRef>
          </c:val>
        </c:ser>
        <c:dLbls>
          <c:showLegendKey val="0"/>
          <c:showVal val="0"/>
          <c:showCatName val="0"/>
          <c:showSerName val="0"/>
          <c:showPercent val="0"/>
          <c:showBubbleSize val="0"/>
        </c:dLbls>
        <c:gapWidth val="219"/>
        <c:overlap val="-27"/>
        <c:axId val="7319776"/>
        <c:axId val="7320168"/>
      </c:barChart>
      <c:catAx>
        <c:axId val="73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320168"/>
        <c:crosses val="autoZero"/>
        <c:auto val="1"/>
        <c:lblAlgn val="ctr"/>
        <c:lblOffset val="100"/>
        <c:noMultiLvlLbl val="0"/>
      </c:catAx>
      <c:valAx>
        <c:axId val="732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Burned Area (Acres)</a:t>
                </a:r>
              </a:p>
            </c:rich>
          </c:tx>
          <c:layout>
            <c:manualLayout>
              <c:xMode val="edge"/>
              <c:yMode val="edge"/>
              <c:x val="1.4646388379534751E-2"/>
              <c:y val="0.2776085988691243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31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t>May 2003 - April 2004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'predicted_cls7_2003-2004'!$D$1</c:f>
              <c:strCache>
                <c:ptCount val="1"/>
                <c:pt idx="0">
                  <c:v>Predicted</c:v>
                </c:pt>
              </c:strCache>
            </c:strRef>
          </c:tx>
          <c:spPr>
            <a:solidFill>
              <a:schemeClr val="accent6">
                <a:lumMod val="75000"/>
              </a:schemeClr>
            </a:solidFill>
            <a:ln>
              <a:noFill/>
            </a:ln>
            <a:effectLst/>
          </c:spPr>
          <c:invertIfNegative val="0"/>
          <c:cat>
            <c:strRef>
              <c:f>'predicted_cls7_2003-2004'!$A$2:$A$7</c:f>
              <c:strCache>
                <c:ptCount val="5"/>
                <c:pt idx="0">
                  <c:v>Evergreen</c:v>
                </c:pt>
                <c:pt idx="1">
                  <c:v>Deciduous</c:v>
                </c:pt>
                <c:pt idx="2">
                  <c:v>Shrubland</c:v>
                </c:pt>
                <c:pt idx="3">
                  <c:v>Grassland</c:v>
                </c:pt>
                <c:pt idx="4">
                  <c:v>Wetland</c:v>
                </c:pt>
              </c:strCache>
            </c:strRef>
          </c:cat>
          <c:val>
            <c:numRef>
              <c:f>'predicted_cls7_2003-2004'!$D$2:$D$7</c:f>
              <c:numCache>
                <c:formatCode>General</c:formatCode>
                <c:ptCount val="6"/>
                <c:pt idx="0">
                  <c:v>37.722976485628699</c:v>
                </c:pt>
                <c:pt idx="1">
                  <c:v>2.6567394124369401</c:v>
                </c:pt>
                <c:pt idx="2">
                  <c:v>72.038744492324597</c:v>
                </c:pt>
                <c:pt idx="3">
                  <c:v>25.277390632898499</c:v>
                </c:pt>
                <c:pt idx="4">
                  <c:v>1.74938693437163</c:v>
                </c:pt>
              </c:numCache>
            </c:numRef>
          </c:val>
        </c:ser>
        <c:ser>
          <c:idx val="1"/>
          <c:order val="1"/>
          <c:tx>
            <c:strRef>
              <c:f>'predicted_cls7_2003-2004'!$E$1</c:f>
              <c:strCache>
                <c:ptCount val="1"/>
                <c:pt idx="0">
                  <c:v>Actual</c:v>
                </c:pt>
              </c:strCache>
            </c:strRef>
          </c:tx>
          <c:spPr>
            <a:solidFill>
              <a:srgbClr val="C00000"/>
            </a:solidFill>
            <a:ln>
              <a:noFill/>
            </a:ln>
            <a:effectLst/>
          </c:spPr>
          <c:invertIfNegative val="0"/>
          <c:cat>
            <c:strRef>
              <c:f>'predicted_cls7_2003-2004'!$A$2:$A$7</c:f>
              <c:strCache>
                <c:ptCount val="5"/>
                <c:pt idx="0">
                  <c:v>Evergreen</c:v>
                </c:pt>
                <c:pt idx="1">
                  <c:v>Deciduous</c:v>
                </c:pt>
                <c:pt idx="2">
                  <c:v>Shrubland</c:v>
                </c:pt>
                <c:pt idx="3">
                  <c:v>Grassland</c:v>
                </c:pt>
                <c:pt idx="4">
                  <c:v>Wetland</c:v>
                </c:pt>
              </c:strCache>
            </c:strRef>
          </c:cat>
          <c:val>
            <c:numRef>
              <c:f>'predicted_cls7_2003-2004'!$E$2:$E$7</c:f>
              <c:numCache>
                <c:formatCode>General</c:formatCode>
                <c:ptCount val="6"/>
                <c:pt idx="0">
                  <c:v>52</c:v>
                </c:pt>
                <c:pt idx="1">
                  <c:v>2</c:v>
                </c:pt>
                <c:pt idx="2">
                  <c:v>30</c:v>
                </c:pt>
                <c:pt idx="3">
                  <c:v>11</c:v>
                </c:pt>
                <c:pt idx="4">
                  <c:v>1</c:v>
                </c:pt>
              </c:numCache>
            </c:numRef>
          </c:val>
        </c:ser>
        <c:dLbls>
          <c:showLegendKey val="0"/>
          <c:showVal val="0"/>
          <c:showCatName val="0"/>
          <c:showSerName val="0"/>
          <c:showPercent val="0"/>
          <c:showBubbleSize val="0"/>
        </c:dLbls>
        <c:gapWidth val="219"/>
        <c:overlap val="-27"/>
        <c:axId val="7320952"/>
        <c:axId val="7321344"/>
      </c:barChart>
      <c:catAx>
        <c:axId val="732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321344"/>
        <c:crosses val="autoZero"/>
        <c:auto val="1"/>
        <c:lblAlgn val="ctr"/>
        <c:lblOffset val="100"/>
        <c:noMultiLvlLbl val="0"/>
      </c:catAx>
      <c:valAx>
        <c:axId val="732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Number of Fires</a:t>
                </a:r>
              </a:p>
            </c:rich>
          </c:tx>
          <c:layout>
            <c:manualLayout>
              <c:xMode val="edge"/>
              <c:yMode val="edge"/>
              <c:x val="1.4619883040935672E-2"/>
              <c:y val="0.3479093959408919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32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DB780B-EF5B-4B13-BDBC-CD4AC593621C}" type="datetimeFigureOut">
              <a:rPr lang="en-US" smtClean="0"/>
              <a:t>8/5/2015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6724D5-A0A5-4E59-A469-52AD880A7A02}" type="slidenum">
              <a:rPr lang="en-US" smtClean="0"/>
              <a:t>‹#›</a:t>
            </a:fld>
            <a:endParaRPr lang="en-US"/>
          </a:p>
        </p:txBody>
      </p:sp>
    </p:spTree>
    <p:extLst>
      <p:ext uri="{BB962C8B-B14F-4D97-AF65-F5344CB8AC3E}">
        <p14:creationId xmlns:p14="http://schemas.microsoft.com/office/powerpoint/2010/main" val="4611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CB7D24-6C88-410E-ACB5-D95ED598E96E}" type="datetimeFigureOut">
              <a:rPr lang="en-US" smtClean="0"/>
              <a:t>8/5/2015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project involves using GRACE-Derived Water and Moisture Products as a Predictive Tool for Wildfire Potential in the Contiguous United States</a:t>
            </a:r>
          </a:p>
          <a:p>
            <a:endParaRPr lang="en-US" dirty="0" smtClean="0"/>
          </a:p>
          <a:p>
            <a:endParaRPr lang="en-US" dirty="0" smtClean="0"/>
          </a:p>
          <a:p>
            <a:r>
              <a:rPr lang="en-US" dirty="0" smtClean="0"/>
              <a:t>US Disasters II is a carry-over</a:t>
            </a:r>
            <a:r>
              <a:rPr lang="en-US" baseline="0" dirty="0" smtClean="0"/>
              <a:t> project from the Spring 2015 term, where our p</a:t>
            </a:r>
            <a:r>
              <a:rPr lang="en-US" sz="1200" kern="1200" dirty="0" smtClean="0">
                <a:solidFill>
                  <a:schemeClr val="tx1"/>
                </a:solidFill>
                <a:effectLst/>
                <a:latin typeface="+mn-lt"/>
                <a:ea typeface="+mn-ea"/>
                <a:cs typeface="+mn-cs"/>
              </a:rPr>
              <a:t>reliminary results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incorporated both a correlation coefficient map and a linear regression model to where you will see a more refined data set.</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03580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Second</a:t>
            </a:r>
            <a:r>
              <a:rPr lang="en-US" baseline="0" dirty="0" smtClean="0"/>
              <a:t> is the USDA Forest Service wildfire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90408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USDA</a:t>
            </a:r>
            <a:r>
              <a:rPr lang="en-US" baseline="0" dirty="0" smtClean="0"/>
              <a:t> Forest Service’s Fire Program Analysis Fire-Occurrence database is a comprehensive geospatial database of wildfires in the US from 1992 to 2013. It </a:t>
            </a:r>
            <a:r>
              <a:rPr lang="en-US" dirty="0" smtClean="0"/>
              <a:t>includes </a:t>
            </a:r>
            <a:r>
              <a:rPr lang="en-US" dirty="0"/>
              <a:t>1.73 million geo-referenced wildfire records, representing a total of 126 million acres burned during the 22-year period</a:t>
            </a:r>
            <a:r>
              <a:rPr lang="en-US" dirty="0" smtClean="0"/>
              <a:t>. It</a:t>
            </a:r>
            <a:r>
              <a:rPr lang="en-US" baseline="0" dirty="0" smtClean="0"/>
              <a:t> also contains vital information for each of these fires, including date, cause, fire size, fire class, burned area, and coordinates.  This data was imported into a geospatial information system and processed into two separate raster datasets that matched the spatial and temporal resolution of the GRACE derived soil moisture data.  </a:t>
            </a:r>
            <a:endParaRPr lang="en-US" dirty="0" smtClean="0"/>
          </a:p>
          <a:p>
            <a:pPr defTabSz="931774">
              <a:defRPr/>
            </a:pPr>
            <a:endParaRPr lang="en-US" dirty="0" smtClean="0"/>
          </a:p>
          <a:p>
            <a:pPr defTabSz="931774">
              <a:defRPr/>
            </a:pPr>
            <a:endParaRPr lang="en-US" dirty="0" smtClean="0"/>
          </a:p>
          <a:p>
            <a:pPr defTabSz="931774">
              <a:defRPr/>
            </a:pPr>
            <a:endParaRPr lang="en-US" dirty="0"/>
          </a:p>
          <a:p>
            <a:pPr defTabSz="931774">
              <a:defRPr/>
            </a:pPr>
            <a:r>
              <a:rPr lang="en-US" dirty="0"/>
              <a:t>http://www.fs.usda.gov/rds/archive/Product/RDS-2013-0009.3/</a:t>
            </a:r>
          </a:p>
          <a:p>
            <a:pPr defTabSz="931774">
              <a:defRPr/>
            </a:pPr>
            <a:endParaRPr lang="en-US" dirty="0"/>
          </a:p>
          <a:p>
            <a:pPr defTabSz="931774">
              <a:defRPr/>
            </a:pPr>
            <a:r>
              <a:rPr lang="en-US" dirty="0"/>
              <a:t>Short, Karen C. 2015. Spatial wildfire occurrence data for the United States, 1992-2013 [FPA_FOD_20150323]. 3rd Edition. Fort Collins, CO: Forest Service Research Data Archive. http://dx.doi.org/10.2737/RDS-2013-0009.3</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65851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not acquire this wildfire dataset until</a:t>
            </a:r>
            <a:r>
              <a:rPr lang="en-US" baseline="0" dirty="0" smtClean="0"/>
              <a:t> our second (current) term and thus we first wanted to evaluate the relationship of this new wildfire dataset with the soil moisture data.  We performed a Pearson Correlation Coefficient and received high correlation values of -0.98 to 0.94, suggesting a strong linear relationship between the two datasets. This allowed us to move forward with more complex statistical computations in the algorithm development stage. </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03327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Third is the USGS National</a:t>
            </a:r>
            <a:r>
              <a:rPr lang="en-US" baseline="0" dirty="0" smtClean="0"/>
              <a:t> Land Cover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62954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2011 USGS National Land Cover Data Product was resampled to the</a:t>
            </a:r>
            <a:r>
              <a:rPr lang="en-US" baseline="0" dirty="0" smtClean="0"/>
              <a:t> same spatial extent and resolution as our two other datasets. This allowed each grid cell to have a unique land cover classifier, which could then be programmatically used to extract values and characterize each relevant vegetation type’s relationship between soil moisture and wildfire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57651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With these</a:t>
            </a:r>
            <a:r>
              <a:rPr lang="en-US" baseline="0" dirty="0" smtClean="0"/>
              <a:t> datasets all processed in spatially matching arrays, the predictive algorithm could be developed in Python to assess wildfire probability and predicted burned area.</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10870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algorithm</a:t>
            </a:r>
            <a:r>
              <a:rPr lang="en-US" baseline="0" dirty="0" smtClean="0"/>
              <a:t> development was to disaggregate the fire data by size class. We are most interested in Class G fires, the largest classification at over 5000 acres burned, as they give us the clearest indication of high fire severity and potential. Then, with annual January – April soil moisture and both annual class G fire number and burned area 3D arrays processed, each burned area and fire frequency value was plotted against its corresponding soil moisture value. The land cover array could be used to disaggregate these plots for each relevant land cover type. The last step in this process was to bin the data by soil moisture ranges, giving us average burned area and number of fires by soil moisture value. These data, then, revealed the unique relationship in each land cover class between wildfire and soil moisture, such as this example for Class G fires in evergreen forest land. These were compiled as look-up tables to be referenced for mapping fire probability and predicted burned area.</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2235743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These maps are examples of our results,</a:t>
            </a:r>
            <a:r>
              <a:rPr lang="en-US" baseline="0" dirty="0" smtClean="0"/>
              <a:t> which </a:t>
            </a:r>
            <a:r>
              <a:rPr lang="en-US" baseline="0" dirty="0" err="1" smtClean="0"/>
              <a:t>retrodict</a:t>
            </a:r>
            <a:r>
              <a:rPr lang="en-US" baseline="0" dirty="0" smtClean="0"/>
              <a:t> the May 2003 – April 2004 fire year. The first map shows the probability of a Class G fire occurring by multiplying the relevant binned average frequency value by that cell’s soil moisture value. The map on the right, then, shows predicted burned area by Class G fire as a result of multiplying the probability in the left map by the relevant binned average burned area value. It should be noted that these maps are not intended to offer hard predictions of fire severity, but rather an assessment of fire risk and potential based on seasonal soil moisture.</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61991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To validate these</a:t>
            </a:r>
            <a:r>
              <a:rPr lang="en-US" baseline="0" dirty="0" smtClean="0"/>
              <a:t> results then, we created summary statistics for each land cover class, summing up the total number of fires predicted by the algorithm for that fire season (left) and the total predicted burned area (right). We found that in our 2003 – 2004 example data, shown above, that the predictive algorithm performed very well. The values for both predicted fire frequency and burned area line up well with the actual data for this period in the evergreen, deciduous, and wetland classes. Meanwhile, grassland and </a:t>
            </a:r>
            <a:r>
              <a:rPr lang="en-US" baseline="0" dirty="0" err="1" smtClean="0"/>
              <a:t>shrubland</a:t>
            </a:r>
            <a:r>
              <a:rPr lang="en-US" baseline="0" dirty="0" smtClean="0"/>
              <a:t> appear to be overly sensitive in our model, likely due in part to their widespread classification in actual desert land where fires are infrequent. Despite these promising results for the earlier times in our study period, we also find that as time progresses towards the present the actual fire frequency and burned area data grows much greater than the predicted data. </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39869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However, the same overall patterns hold true through the study period, so these maps are still valid as qualitative indicators of fire risk and potential throughout rather than hard predictors of fire occurrence and severity. Looking forward, then, there are several ways we can refine our algorithm. We do see clear relationships overall between soil moisture and fire frequency/burned area, so incorporating more environmental variables that may account for the increase in fire frequency and severity through time would result in a more accurate modeling process. We could also transition from assessing fire risk on a seasonal level to a monthly time scale. Lastly, SMAP data, despite its recent radar malfunction, can still offer more robust soil moisture data and pick up where GRACE leaves off as the GRACE satellites approach the end of their lives.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290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Wildfires across the contiguous United States have increasingly become larger and more frequent in the last several decades. In turn, this has caused an increase in fire suppression costs, a higher rate of natural resource degradation and an increase in property damage in the form of structures burned.  </a:t>
            </a:r>
          </a:p>
          <a:p>
            <a:pPr defTabSz="931774">
              <a:defRPr/>
            </a:pPr>
            <a:endParaRPr lang="en-US" dirty="0"/>
          </a:p>
          <a:p>
            <a:pPr defTabSz="931774">
              <a:defRPr/>
            </a:pPr>
            <a:r>
              <a:rPr lang="en-US" dirty="0"/>
              <a:t>Trends contributing to both an increase in the number of wildfires as well as large fire area correlate with a decrease in terrestrial water supply (Dennison et al. 2014).  </a:t>
            </a:r>
          </a:p>
          <a:p>
            <a:pPr defTabSz="931774">
              <a:defRPr/>
            </a:pPr>
            <a:endParaRPr lang="en-US" dirty="0"/>
          </a:p>
          <a:p>
            <a:pPr defTabSz="931774">
              <a:defRPr/>
            </a:pPr>
            <a:r>
              <a:rPr lang="en-US" dirty="0"/>
              <a:t>Image: 2015 Santa Clarita Fire off of 5 Freeway (Source: Nick Rousseau)</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4828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807011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220138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season in the western United States has historically occurred from the months of June through October which also is the driest time of the year in the western U.S., but over the past decade fire season has increasingly lengthened due to the drought.</a:t>
            </a:r>
          </a:p>
          <a:p>
            <a:endParaRPr lang="en-US" dirty="0"/>
          </a:p>
          <a:p>
            <a:r>
              <a:rPr lang="en-US" dirty="0"/>
              <a:t>2003-2012: 71.7 million acres burned, 2006 record for most acres burned at 9.8 million acres (National Interagency Fire Center.)</a:t>
            </a:r>
          </a:p>
          <a:p>
            <a:endParaRPr lang="en-US" dirty="0"/>
          </a:p>
          <a:p>
            <a:r>
              <a:rPr lang="en-US" dirty="0"/>
              <a:t>If we can understand how regional climate conditions effect terrestrial water supply we can better understand and possibly predict potential wildfires.</a:t>
            </a:r>
          </a:p>
          <a:p>
            <a:endParaRPr lang="en-US" dirty="0" smtClean="0"/>
          </a:p>
          <a:p>
            <a:r>
              <a:rPr lang="en-US" dirty="0" smtClean="0"/>
              <a:t>Higher precipitation rates during the wet season generally lead to higher rates of vegetation growth or “fire fuel”, which can lead to greater potential for fire in the dry season.</a:t>
            </a:r>
          </a:p>
          <a:p>
            <a:endParaRPr lang="en-US" dirty="0" smtClean="0"/>
          </a:p>
          <a:p>
            <a:r>
              <a:rPr lang="en-US" dirty="0" smtClean="0"/>
              <a:t>Image 1: Post wildfire burn areas</a:t>
            </a:r>
            <a:r>
              <a:rPr lang="en-US" baseline="0" dirty="0" smtClean="0"/>
              <a:t> near Mt. Lukens, San Gabriel Mountains, California (Source: Nick Rousseau)</a:t>
            </a:r>
          </a:p>
          <a:p>
            <a:r>
              <a:rPr lang="en-US" baseline="0" dirty="0" smtClean="0"/>
              <a:t>Image 2: River basin in the Western United States  (source: http://www.noaa.gov/features/monitoring_0209/watersupply.html)</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30490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moisture content (FMC) is a measure of the amount of water in a fuel (vegetation) available to a fire. </a:t>
            </a:r>
          </a:p>
          <a:p>
            <a:pPr defTabSz="931774">
              <a:defRPr/>
            </a:pPr>
            <a:endParaRPr lang="en-US" dirty="0"/>
          </a:p>
          <a:p>
            <a:pPr defTabSz="931774">
              <a:defRPr/>
            </a:pPr>
            <a:r>
              <a:rPr lang="en-US" dirty="0"/>
              <a:t>The moisture content and distribution of fuels determine how quickly a fire can spread and how intense or hot a fire may become. The burning speeds in vegetation with a higher FMC will be slower than vegetation with a lower FMC because the heat from the fire must first eliminate the moisture within that higher FMC vegetation type.</a:t>
            </a:r>
          </a:p>
          <a:p>
            <a:endParaRPr lang="en-US" dirty="0" smtClean="0"/>
          </a:p>
          <a:p>
            <a:pPr defTabSz="931774">
              <a:defRPr/>
            </a:pPr>
            <a:r>
              <a:rPr lang="en-US" dirty="0"/>
              <a:t>Low FMC means higher fire risk as well as higher potential fire severity, thus increasing the degree of environmental degradation caused by a fire.  </a:t>
            </a:r>
          </a:p>
          <a:p>
            <a:pPr defTabSz="931774">
              <a:defRPr/>
            </a:pPr>
            <a:endParaRPr lang="en-US" dirty="0"/>
          </a:p>
          <a:p>
            <a:pPr lvl="0"/>
            <a:r>
              <a:rPr lang="en-US" dirty="0"/>
              <a:t>There is currently no accurate remotely-sensed fuel moisture content product in use. A remotely-sensed FMC proxy, combined with an analysis of yearly wet and dry patterns, could provide fire managers and responders with a powerful predictive tool for understanding fire risk and response.   </a:t>
            </a:r>
          </a:p>
          <a:p>
            <a:pPr defTabSz="931774">
              <a:defRPr/>
            </a:pPr>
            <a:endParaRPr lang="en-US" dirty="0"/>
          </a:p>
          <a:p>
            <a:pPr defTabSz="931774">
              <a:defRPr/>
            </a:pPr>
            <a:r>
              <a:rPr lang="en-US" dirty="0"/>
              <a:t>Image: http://www.jpl.nasa.gov/news/news.php?release=2014-376</a:t>
            </a:r>
          </a:p>
          <a:p>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20811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b="1" dirty="0" smtClean="0"/>
              <a:t>1) Quantify</a:t>
            </a:r>
            <a:r>
              <a:rPr lang="en-US" sz="1200" dirty="0" smtClean="0"/>
              <a:t> relationships between assimilated GRACE data and wildfire data by land cover type on a national scale.</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baseline="0" dirty="0" smtClean="0"/>
          </a:p>
          <a:p>
            <a:pPr marL="347663" indent="-347663"/>
            <a:r>
              <a:rPr lang="en-US" sz="1200" b="1" dirty="0" smtClean="0"/>
              <a:t>2) Create</a:t>
            </a:r>
            <a:r>
              <a:rPr lang="en-US" sz="1200" dirty="0" smtClean="0"/>
              <a:t> an algorithm in Python that will serve as a tool for fire predictive services,</a:t>
            </a:r>
            <a:r>
              <a:rPr lang="en-US" sz="1200" baseline="0" dirty="0" smtClean="0"/>
              <a:t> which would </a:t>
            </a:r>
            <a:r>
              <a:rPr lang="en-US" sz="1200" kern="1200" dirty="0" smtClean="0">
                <a:solidFill>
                  <a:schemeClr val="tx1"/>
                </a:solidFill>
                <a:effectLst/>
                <a:latin typeface="+mn-lt"/>
                <a:ea typeface="+mn-ea"/>
                <a:cs typeface="+mn-cs"/>
              </a:rPr>
              <a:t>quantify wildfire probability </a:t>
            </a:r>
          </a:p>
          <a:p>
            <a:pPr marL="347663" indent="-347663"/>
            <a:r>
              <a:rPr lang="en-US" sz="1200" kern="1200" dirty="0" smtClean="0">
                <a:solidFill>
                  <a:schemeClr val="tx1"/>
                </a:solidFill>
                <a:effectLst/>
                <a:latin typeface="+mn-lt"/>
                <a:ea typeface="+mn-ea"/>
                <a:cs typeface="+mn-cs"/>
              </a:rPr>
              <a:t>and predict burned area by year.</a:t>
            </a:r>
          </a:p>
          <a:p>
            <a:pPr marL="347663" indent="-347663"/>
            <a:endParaRPr lang="en-US" sz="1200" dirty="0" smtClean="0"/>
          </a:p>
          <a:p>
            <a:pPr marL="347663" indent="-347663"/>
            <a:endParaRPr lang="en-US" sz="1200" dirty="0" smtClean="0"/>
          </a:p>
          <a:p>
            <a:pPr marL="347663" indent="-347663"/>
            <a:r>
              <a:rPr lang="en-US" sz="1200" b="1" dirty="0" smtClean="0"/>
              <a:t>3) Determine </a:t>
            </a:r>
            <a:r>
              <a:rPr lang="en-US" sz="1200" dirty="0" smtClean="0"/>
              <a:t>if assimilated GRACE data is a promising tool for predicting wildfire potential across (next slide) our study area of the contiguous United States</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dirty="0" smtClean="0"/>
          </a:p>
          <a:p>
            <a:pPr defTabSz="931774">
              <a:defRPr/>
            </a:pP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15324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Our focus is on the contiguous United States, mainly</a:t>
            </a:r>
            <a:r>
              <a:rPr lang="en-US" baseline="0" dirty="0" smtClean="0"/>
              <a:t> </a:t>
            </a:r>
            <a:r>
              <a:rPr lang="en-US" dirty="0" smtClean="0"/>
              <a:t>areas that are most affected by wildfires using data from a ten-year period: January 2003 to December 2013. This period was used to determine the extent to which dry years following wet years correlate with fire potential. These existing trends contribute to both an increase in the number of wildfires as well as large fire area and correlate with decreased soil moisture (Dennison et al. 2014). </a:t>
            </a:r>
          </a:p>
          <a:p>
            <a:pPr defTabSz="931774">
              <a:defRPr/>
            </a:pP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24454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2002, NASA’s Gravity Recovery and Climate Experiment (GRACE) is made up of a pair of Earth-observing satellites that measure Earth’s gravity field. </a:t>
            </a:r>
            <a:endParaRPr lang="en-US" dirty="0" smtClean="0"/>
          </a:p>
          <a:p>
            <a:r>
              <a:rPr lang="en-US" dirty="0" smtClean="0"/>
              <a:t>GRACE maps Earth’s gravity field by making accurate measurements</a:t>
            </a:r>
            <a:r>
              <a:rPr lang="en-US" baseline="0" dirty="0" smtClean="0"/>
              <a:t> of the distance between the two satellites and f</a:t>
            </a:r>
            <a:r>
              <a:rPr lang="en-US" dirty="0" smtClean="0"/>
              <a:t>rom </a:t>
            </a:r>
            <a:r>
              <a:rPr lang="en-US" dirty="0"/>
              <a:t>that we can measure how Earth’s gravity field changes over time. </a:t>
            </a:r>
            <a:r>
              <a:rPr lang="en-US" dirty="0" smtClean="0"/>
              <a:t>The only thing that moves around at</a:t>
            </a:r>
            <a:r>
              <a:rPr lang="en-US" baseline="0" dirty="0" smtClean="0"/>
              <a:t> this</a:t>
            </a:r>
            <a:r>
              <a:rPr lang="en-US" dirty="0" smtClean="0"/>
              <a:t> time scale is water, so GRACE is unique in its</a:t>
            </a:r>
            <a:r>
              <a:rPr lang="en-US" baseline="0" dirty="0" smtClean="0"/>
              <a:t> ability to measure total water storage variations, stored at all levels above and within the Earth’s surface.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source: http://www.nasa.gov/topics/earth/features/Grace_OBP.html</a:t>
            </a:r>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7526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a:t>
            </a:r>
            <a:r>
              <a:rPr lang="en-US" baseline="0" dirty="0" smtClean="0"/>
              <a:t> our methodology I will now go through each dataset and how it was processed.</a:t>
            </a:r>
          </a:p>
          <a:p>
            <a:pPr defTabSz="931774">
              <a:defRPr/>
            </a:pPr>
            <a:r>
              <a:rPr lang="en-US" baseline="0" dirty="0" smtClean="0"/>
              <a:t>First is the surface soil moisture assimilated GRACE data.</a:t>
            </a:r>
          </a:p>
          <a:p>
            <a:pPr defTabSz="931774">
              <a:defRP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1213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scientists at Goddard Space Flight Center integrated</a:t>
            </a:r>
            <a:r>
              <a:rPr lang="en-US" baseline="0" dirty="0" smtClean="0"/>
              <a:t> GRACE data into the Catchment Land Surface Model to create assimilated data of terrestrial water storage, root zone moisture content, surface soil moisture content and more.  This is how we acquired our soil moisture data, and the following figures show how drastically each year’s January-April SFMC deviates from its average value.  We chose these months because they are the months that lead into the western portion of the United States’ fire season.  For our methodology, the surface soil moisture content was first processed into annual average arrays for January through April of that year.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63370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chart" Target="../charts/chart1.xml"/><Relationship Id="rId7"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 </a:t>
            </a:r>
          </a:p>
          <a:p>
            <a:r>
              <a:rPr lang="en-US" dirty="0" smtClean="0"/>
              <a:t>DISASTERS II</a:t>
            </a:r>
            <a:endParaRPr lang="en-US" dirty="0"/>
          </a:p>
        </p:txBody>
      </p:sp>
      <p:sp>
        <p:nvSpPr>
          <p:cNvPr id="9" name="Text Placeholder 8"/>
          <p:cNvSpPr>
            <a:spLocks noGrp="1"/>
          </p:cNvSpPr>
          <p:nvPr>
            <p:ph type="body" sz="quarter" idx="17"/>
          </p:nvPr>
        </p:nvSpPr>
        <p:spPr>
          <a:xfrm>
            <a:off x="1143000" y="4032504"/>
            <a:ext cx="6858000" cy="899684"/>
          </a:xfrm>
        </p:spPr>
        <p:txBody>
          <a:bodyPr>
            <a:normAutofit fontScale="85000" lnSpcReduction="20000"/>
          </a:bodyPr>
          <a:lstStyle/>
          <a:p>
            <a:pPr>
              <a:spcBef>
                <a:spcPts val="1200"/>
              </a:spcBef>
              <a:spcAft>
                <a:spcPts val="600"/>
              </a:spcAft>
            </a:pPr>
            <a:r>
              <a:rPr lang="en-US" dirty="0" smtClean="0"/>
              <a:t>Using GRACE-Derived </a:t>
            </a:r>
            <a:r>
              <a:rPr lang="en-US" dirty="0"/>
              <a:t>W</a:t>
            </a:r>
            <a:r>
              <a:rPr lang="en-US" dirty="0" smtClean="0"/>
              <a:t>ater and Moisture </a:t>
            </a:r>
            <a:r>
              <a:rPr lang="en-US" dirty="0"/>
              <a:t>P</a:t>
            </a:r>
            <a:r>
              <a:rPr lang="en-US" dirty="0" smtClean="0"/>
              <a:t>roducts as a Predictive </a:t>
            </a:r>
            <a:r>
              <a:rPr lang="en-US" dirty="0"/>
              <a:t>T</a:t>
            </a:r>
            <a:r>
              <a:rPr lang="en-US" dirty="0" smtClean="0"/>
              <a:t>ool for Wildfire Potential in the Contiguous United States</a:t>
            </a:r>
            <a:endParaRPr lang="en-US" dirty="0"/>
          </a:p>
        </p:txBody>
      </p:sp>
      <p:sp>
        <p:nvSpPr>
          <p:cNvPr id="13" name="Text Placeholder 2"/>
          <p:cNvSpPr>
            <a:spLocks noGrp="1"/>
          </p:cNvSpPr>
          <p:nvPr>
            <p:ph type="body" sz="quarter" idx="11"/>
          </p:nvPr>
        </p:nvSpPr>
        <p:spPr>
          <a:xfrm>
            <a:off x="2349295" y="5415248"/>
            <a:ext cx="3710891" cy="369332"/>
          </a:xfrm>
        </p:spPr>
        <p:txBody>
          <a:bodyPr>
            <a:normAutofit/>
          </a:bodyPr>
          <a:lstStyle/>
          <a:p>
            <a:pPr algn="l"/>
            <a:r>
              <a:rPr lang="en-US" dirty="0" smtClean="0"/>
              <a:t>Brittany Zajic (Project Lead)</a:t>
            </a:r>
            <a:endParaRPr lang="en-US" dirty="0"/>
          </a:p>
        </p:txBody>
      </p:sp>
      <p:sp>
        <p:nvSpPr>
          <p:cNvPr id="14" name="Text Placeholder 3"/>
          <p:cNvSpPr>
            <a:spLocks noGrp="1"/>
          </p:cNvSpPr>
          <p:nvPr>
            <p:ph type="body" sz="quarter" idx="12"/>
          </p:nvPr>
        </p:nvSpPr>
        <p:spPr>
          <a:xfrm>
            <a:off x="3059049" y="5784580"/>
            <a:ext cx="3182112" cy="369332"/>
          </a:xfrm>
        </p:spPr>
        <p:txBody>
          <a:bodyPr/>
          <a:lstStyle/>
          <a:p>
            <a:pPr algn="ctr"/>
            <a:r>
              <a:rPr lang="en-US" dirty="0"/>
              <a:t>Daniel </a:t>
            </a:r>
            <a:r>
              <a:rPr lang="en-US" dirty="0" smtClean="0"/>
              <a:t>Jensen</a:t>
            </a:r>
            <a:endParaRPr lang="en-US" dirty="0"/>
          </a:p>
        </p:txBody>
      </p:sp>
      <p:sp>
        <p:nvSpPr>
          <p:cNvPr id="15" name="Text Placeholder 4"/>
          <p:cNvSpPr>
            <a:spLocks noGrp="1"/>
          </p:cNvSpPr>
          <p:nvPr>
            <p:ph type="body" sz="quarter" idx="13"/>
          </p:nvPr>
        </p:nvSpPr>
        <p:spPr>
          <a:xfrm>
            <a:off x="3768803" y="6153912"/>
            <a:ext cx="3182112" cy="369332"/>
          </a:xfrm>
        </p:spPr>
        <p:txBody>
          <a:bodyPr/>
          <a:lstStyle/>
          <a:p>
            <a:pPr algn="l"/>
            <a:r>
              <a:rPr lang="en-US" dirty="0"/>
              <a:t>Nick </a:t>
            </a:r>
            <a:r>
              <a:rPr lang="en-US" dirty="0" smtClean="0"/>
              <a:t>Rousseau</a:t>
            </a:r>
            <a:endParaRPr lang="en-US" dirty="0"/>
          </a:p>
        </p:txBody>
      </p:sp>
    </p:spTree>
    <p:extLst>
      <p:ext uri="{BB962C8B-B14F-4D97-AF65-F5344CB8AC3E}">
        <p14:creationId xmlns:p14="http://schemas.microsoft.com/office/powerpoint/2010/main" val="420133514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pPr algn="r"/>
            <a:r>
              <a:rPr lang="en-US" sz="3600" dirty="0" smtClean="0"/>
              <a:t>Project Methodology</a:t>
            </a:r>
            <a:endParaRPr lang="en-US" sz="3600" dirty="0"/>
          </a:p>
        </p:txBody>
      </p:sp>
      <p:sp>
        <p:nvSpPr>
          <p:cNvPr id="109" name="Rounded Rectangle 108"/>
          <p:cNvSpPr/>
          <p:nvPr/>
        </p:nvSpPr>
        <p:spPr>
          <a:xfrm>
            <a:off x="164965" y="1277270"/>
            <a:ext cx="1927304" cy="8872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Surface Soil Moisture</a:t>
            </a:r>
          </a:p>
          <a:p>
            <a:pPr algn="ctr"/>
            <a:r>
              <a:rPr lang="en-US" sz="1200" dirty="0">
                <a:solidFill>
                  <a:schemeClr val="tx1">
                    <a:lumMod val="50000"/>
                  </a:schemeClr>
                </a:solidFill>
                <a:latin typeface="+mj-lt"/>
              </a:rPr>
              <a:t>Assimilated GRACE Data </a:t>
            </a:r>
          </a:p>
          <a:p>
            <a:pPr algn="ctr"/>
            <a:r>
              <a:rPr lang="en-US" sz="1200" dirty="0">
                <a:solidFill>
                  <a:schemeClr val="tx1">
                    <a:lumMod val="50000"/>
                  </a:schemeClr>
                </a:solidFill>
                <a:latin typeface="+mj-lt"/>
              </a:rPr>
              <a:t>(NASA GSFC Terrestrial Hydrology Program)</a:t>
            </a:r>
          </a:p>
        </p:txBody>
      </p:sp>
      <p:sp>
        <p:nvSpPr>
          <p:cNvPr id="110" name="Rounded Rectangle 109"/>
          <p:cNvSpPr/>
          <p:nvPr/>
        </p:nvSpPr>
        <p:spPr>
          <a:xfrm>
            <a:off x="164641" y="3280551"/>
            <a:ext cx="1928375" cy="885648"/>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Wildfires</a:t>
            </a:r>
          </a:p>
          <a:p>
            <a:pPr algn="ctr"/>
            <a:r>
              <a:rPr lang="en-US" sz="1200" dirty="0">
                <a:solidFill>
                  <a:schemeClr val="tx1">
                    <a:lumMod val="50000"/>
                  </a:schemeClr>
                </a:solidFill>
                <a:latin typeface="+mj-lt"/>
              </a:rPr>
              <a:t>Fire Program Analysis Fire-Occurrence Database</a:t>
            </a:r>
          </a:p>
          <a:p>
            <a:pPr algn="ctr"/>
            <a:r>
              <a:rPr lang="en-US" sz="1200" dirty="0">
                <a:solidFill>
                  <a:schemeClr val="tx1">
                    <a:lumMod val="50000"/>
                  </a:schemeClr>
                </a:solidFill>
                <a:latin typeface="+mj-lt"/>
              </a:rPr>
              <a:t>(USDA Forest Service)</a:t>
            </a:r>
          </a:p>
        </p:txBody>
      </p:sp>
      <p:sp>
        <p:nvSpPr>
          <p:cNvPr id="111" name="Rounded Rectangle 110"/>
          <p:cNvSpPr/>
          <p:nvPr/>
        </p:nvSpPr>
        <p:spPr>
          <a:xfrm>
            <a:off x="164641" y="5296862"/>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Land Cover</a:t>
            </a:r>
          </a:p>
          <a:p>
            <a:pPr algn="ctr"/>
            <a:r>
              <a:rPr lang="en-US" sz="1200" dirty="0">
                <a:solidFill>
                  <a:schemeClr val="tx1">
                    <a:lumMod val="50000"/>
                  </a:schemeClr>
                </a:solidFill>
                <a:latin typeface="+mj-lt"/>
              </a:rPr>
              <a:t>National Land Cover Database 2011</a:t>
            </a:r>
          </a:p>
          <a:p>
            <a:pPr algn="ctr"/>
            <a:r>
              <a:rPr lang="en-US" sz="1200" dirty="0">
                <a:solidFill>
                  <a:schemeClr val="tx1">
                    <a:lumMod val="50000"/>
                  </a:schemeClr>
                </a:solidFill>
                <a:latin typeface="+mj-lt"/>
              </a:rPr>
              <a:t>(USGS)</a:t>
            </a:r>
          </a:p>
        </p:txBody>
      </p:sp>
      <p:sp>
        <p:nvSpPr>
          <p:cNvPr id="112" name="Rounded Rectangle 111"/>
          <p:cNvSpPr/>
          <p:nvPr/>
        </p:nvSpPr>
        <p:spPr>
          <a:xfrm>
            <a:off x="3010838" y="5321474"/>
            <a:ext cx="1377411" cy="836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Resample and Reclassify</a:t>
            </a:r>
          </a:p>
          <a:p>
            <a:pPr algn="ctr"/>
            <a:r>
              <a:rPr lang="en-US" sz="1125" dirty="0">
                <a:solidFill>
                  <a:schemeClr val="tx1">
                    <a:lumMod val="50000"/>
                  </a:schemeClr>
                </a:solidFill>
                <a:latin typeface="+mj-lt"/>
              </a:rPr>
              <a:t>(ArcGIS)</a:t>
            </a:r>
          </a:p>
        </p:txBody>
      </p:sp>
      <p:sp>
        <p:nvSpPr>
          <p:cNvPr id="113" name="Rounded Rectangle 112"/>
          <p:cNvSpPr/>
          <p:nvPr/>
        </p:nvSpPr>
        <p:spPr>
          <a:xfrm>
            <a:off x="3011018" y="2583211"/>
            <a:ext cx="1377411" cy="794379"/>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Burned Area</a:t>
            </a:r>
          </a:p>
          <a:p>
            <a:pPr algn="ctr"/>
            <a:r>
              <a:rPr lang="en-US" sz="1125" dirty="0">
                <a:solidFill>
                  <a:schemeClr val="tx1">
                    <a:lumMod val="50000"/>
                  </a:schemeClr>
                </a:solidFill>
                <a:latin typeface="+mj-lt"/>
              </a:rPr>
              <a:t>(ArcGIS, Python)</a:t>
            </a:r>
          </a:p>
        </p:txBody>
      </p:sp>
      <p:sp>
        <p:nvSpPr>
          <p:cNvPr id="114" name="Rounded Rectangle 113"/>
          <p:cNvSpPr/>
          <p:nvPr/>
        </p:nvSpPr>
        <p:spPr>
          <a:xfrm>
            <a:off x="3010890" y="1269147"/>
            <a:ext cx="1377540" cy="89389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Average</a:t>
            </a:r>
          </a:p>
          <a:p>
            <a:pPr algn="ctr"/>
            <a:r>
              <a:rPr lang="en-US" sz="1125" dirty="0">
                <a:solidFill>
                  <a:schemeClr val="tx1">
                    <a:lumMod val="50000"/>
                  </a:schemeClr>
                </a:solidFill>
                <a:latin typeface="+mj-lt"/>
              </a:rPr>
              <a:t>Soil Moisture January – April</a:t>
            </a:r>
          </a:p>
          <a:p>
            <a:pPr algn="ctr"/>
            <a:r>
              <a:rPr lang="en-US" sz="1125" dirty="0">
                <a:solidFill>
                  <a:schemeClr val="tx1">
                    <a:lumMod val="50000"/>
                  </a:schemeClr>
                </a:solidFill>
                <a:latin typeface="+mj-lt"/>
              </a:rPr>
              <a:t>(Python)</a:t>
            </a:r>
          </a:p>
        </p:txBody>
      </p:sp>
      <p:sp>
        <p:nvSpPr>
          <p:cNvPr id="115" name="Rounded Rectangle 114"/>
          <p:cNvSpPr/>
          <p:nvPr/>
        </p:nvSpPr>
        <p:spPr>
          <a:xfrm>
            <a:off x="3010838" y="3904984"/>
            <a:ext cx="1377411" cy="840340"/>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Number of Wildfires</a:t>
            </a:r>
          </a:p>
          <a:p>
            <a:pPr algn="ctr"/>
            <a:r>
              <a:rPr lang="en-US" sz="1125" dirty="0">
                <a:solidFill>
                  <a:schemeClr val="tx1">
                    <a:lumMod val="50000"/>
                  </a:schemeClr>
                </a:solidFill>
                <a:latin typeface="+mj-lt"/>
              </a:rPr>
              <a:t>(ArcGIS, Python)</a:t>
            </a:r>
          </a:p>
        </p:txBody>
      </p:sp>
      <p:cxnSp>
        <p:nvCxnSpPr>
          <p:cNvPr id="116" name="Straight Connector 115"/>
          <p:cNvCxnSpPr>
            <a:stCxn id="110" idx="3"/>
            <a:endCxn id="113" idx="1"/>
          </p:cNvCxnSpPr>
          <p:nvPr/>
        </p:nvCxnSpPr>
        <p:spPr>
          <a:xfrm flipV="1">
            <a:off x="2093016" y="2980401"/>
            <a:ext cx="918002" cy="742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0" idx="3"/>
            <a:endCxn id="115" idx="1"/>
          </p:cNvCxnSpPr>
          <p:nvPr/>
        </p:nvCxnSpPr>
        <p:spPr>
          <a:xfrm>
            <a:off x="2093016" y="3723375"/>
            <a:ext cx="917822" cy="601779"/>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3"/>
            <a:endCxn id="114" idx="1"/>
          </p:cNvCxnSpPr>
          <p:nvPr/>
        </p:nvCxnSpPr>
        <p:spPr>
          <a:xfrm flipV="1">
            <a:off x="2092269" y="1716094"/>
            <a:ext cx="918621" cy="480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5401792"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mj-lt"/>
              </a:rPr>
              <a:t>Predictive Algorithm</a:t>
            </a:r>
          </a:p>
          <a:p>
            <a:pPr algn="ctr"/>
            <a:r>
              <a:rPr lang="en-US" sz="1200" dirty="0">
                <a:solidFill>
                  <a:schemeClr val="tx1">
                    <a:lumMod val="50000"/>
                  </a:schemeClr>
                </a:solidFill>
                <a:latin typeface="+mj-lt"/>
              </a:rPr>
              <a:t>(Python)</a:t>
            </a:r>
          </a:p>
        </p:txBody>
      </p:sp>
      <p:sp>
        <p:nvSpPr>
          <p:cNvPr id="120" name="Rounded Rectangle 119"/>
          <p:cNvSpPr/>
          <p:nvPr/>
        </p:nvSpPr>
        <p:spPr>
          <a:xfrm>
            <a:off x="7527700"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 Probability and Predicted Burned Area</a:t>
            </a:r>
          </a:p>
        </p:txBody>
      </p:sp>
      <p:cxnSp>
        <p:nvCxnSpPr>
          <p:cNvPr id="121" name="Straight Connector 120"/>
          <p:cNvCxnSpPr>
            <a:stCxn id="114" idx="3"/>
            <a:endCxn id="119" idx="1"/>
          </p:cNvCxnSpPr>
          <p:nvPr/>
        </p:nvCxnSpPr>
        <p:spPr>
          <a:xfrm>
            <a:off x="4388430" y="1716094"/>
            <a:ext cx="1013362" cy="2019733"/>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3" idx="3"/>
            <a:endCxn id="119" idx="1"/>
          </p:cNvCxnSpPr>
          <p:nvPr/>
        </p:nvCxnSpPr>
        <p:spPr>
          <a:xfrm>
            <a:off x="4388429" y="2980401"/>
            <a:ext cx="1013363" cy="755426"/>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5" idx="3"/>
            <a:endCxn id="119" idx="1"/>
          </p:cNvCxnSpPr>
          <p:nvPr/>
        </p:nvCxnSpPr>
        <p:spPr>
          <a:xfrm flipV="1">
            <a:off x="4388249" y="3735827"/>
            <a:ext cx="1013543" cy="58932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3"/>
            <a:endCxn id="120" idx="1"/>
          </p:cNvCxnSpPr>
          <p:nvPr/>
        </p:nvCxnSpPr>
        <p:spPr>
          <a:xfrm>
            <a:off x="6898425" y="3735827"/>
            <a:ext cx="629275"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2" idx="3"/>
            <a:endCxn id="119" idx="1"/>
          </p:cNvCxnSpPr>
          <p:nvPr/>
        </p:nvCxnSpPr>
        <p:spPr>
          <a:xfrm flipV="1">
            <a:off x="4388249" y="3735827"/>
            <a:ext cx="1013543" cy="200386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1" idx="3"/>
            <a:endCxn id="112" idx="1"/>
          </p:cNvCxnSpPr>
          <p:nvPr/>
        </p:nvCxnSpPr>
        <p:spPr>
          <a:xfrm>
            <a:off x="2093016" y="5739686"/>
            <a:ext cx="917822" cy="1"/>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908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221987"/>
            <a:ext cx="8689989" cy="6557872"/>
          </a:xfrm>
          <a:prstGeom prst="rect">
            <a:avLst/>
          </a:prstGeom>
        </p:spPr>
      </p:pic>
      <p:sp>
        <p:nvSpPr>
          <p:cNvPr id="3" name="Text Placeholder 2"/>
          <p:cNvSpPr>
            <a:spLocks noGrp="1"/>
          </p:cNvSpPr>
          <p:nvPr>
            <p:ph type="body" sz="quarter" idx="14"/>
          </p:nvPr>
        </p:nvSpPr>
        <p:spPr>
          <a:xfrm>
            <a:off x="234375" y="241843"/>
            <a:ext cx="7982712" cy="704088"/>
          </a:xfrm>
        </p:spPr>
        <p:txBody>
          <a:bodyPr/>
          <a:lstStyle/>
          <a:p>
            <a:r>
              <a:rPr lang="en-US" sz="3600" dirty="0" smtClean="0"/>
              <a:t>Fire Program Analysis Fire-</a:t>
            </a:r>
            <a:r>
              <a:rPr lang="en-US" sz="3600" dirty="0"/>
              <a:t>O</a:t>
            </a:r>
            <a:r>
              <a:rPr lang="en-US" sz="3600" dirty="0" smtClean="0"/>
              <a:t>ccurrence </a:t>
            </a:r>
            <a:r>
              <a:rPr lang="en-US" sz="3600" dirty="0"/>
              <a:t>D</a:t>
            </a:r>
            <a:r>
              <a:rPr lang="en-US" sz="3600" dirty="0" smtClean="0"/>
              <a:t>atabase (FPA FOD)</a:t>
            </a:r>
            <a:endParaRPr lang="en-US" sz="3600" dirty="0"/>
          </a:p>
        </p:txBody>
      </p:sp>
    </p:spTree>
    <p:extLst>
      <p:ext uri="{BB962C8B-B14F-4D97-AF65-F5344CB8AC3E}">
        <p14:creationId xmlns:p14="http://schemas.microsoft.com/office/powerpoint/2010/main" val="55000782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19938" y="328863"/>
            <a:ext cx="7982712" cy="704088"/>
          </a:xfrm>
        </p:spPr>
        <p:txBody>
          <a:bodyPr/>
          <a:lstStyle/>
          <a:p>
            <a:r>
              <a:rPr lang="en-US" dirty="0" smtClean="0"/>
              <a:t>Preliminary Evaluation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348" y="1283208"/>
            <a:ext cx="6804160" cy="5257761"/>
          </a:xfrm>
          <a:prstGeom prst="rect">
            <a:avLst/>
          </a:prstGeom>
        </p:spPr>
      </p:pic>
      <p:sp>
        <p:nvSpPr>
          <p:cNvPr id="9" name="TextBox 8"/>
          <p:cNvSpPr txBox="1"/>
          <p:nvPr/>
        </p:nvSpPr>
        <p:spPr>
          <a:xfrm>
            <a:off x="1214165" y="6079304"/>
            <a:ext cx="2079057" cy="923330"/>
          </a:xfrm>
          <a:prstGeom prst="rect">
            <a:avLst/>
          </a:prstGeom>
          <a:noFill/>
        </p:spPr>
        <p:txBody>
          <a:bodyPr wrap="square" rtlCol="0">
            <a:spAutoFit/>
          </a:bodyPr>
          <a:lstStyle/>
          <a:p>
            <a:endParaRPr lang="en-US" dirty="0"/>
          </a:p>
          <a:p>
            <a:r>
              <a:rPr lang="en-US" dirty="0"/>
              <a:t>-0.98 &lt; p &lt; 0.94</a:t>
            </a:r>
          </a:p>
          <a:p>
            <a:endParaRPr lang="en-US" dirty="0"/>
          </a:p>
        </p:txBody>
      </p:sp>
    </p:spTree>
    <p:extLst>
      <p:ext uri="{BB962C8B-B14F-4D97-AF65-F5344CB8AC3E}">
        <p14:creationId xmlns:p14="http://schemas.microsoft.com/office/powerpoint/2010/main" val="278444631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pPr algn="r"/>
            <a:r>
              <a:rPr lang="en-US" sz="3600" dirty="0" smtClean="0"/>
              <a:t>Project Methodology</a:t>
            </a:r>
            <a:endParaRPr lang="en-US" sz="3600" dirty="0"/>
          </a:p>
        </p:txBody>
      </p:sp>
      <p:sp>
        <p:nvSpPr>
          <p:cNvPr id="109" name="Rounded Rectangle 108"/>
          <p:cNvSpPr/>
          <p:nvPr/>
        </p:nvSpPr>
        <p:spPr>
          <a:xfrm>
            <a:off x="164965" y="1277270"/>
            <a:ext cx="1927304" cy="8872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Surface Soil Moisture</a:t>
            </a:r>
          </a:p>
          <a:p>
            <a:pPr algn="ctr"/>
            <a:r>
              <a:rPr lang="en-US" sz="1200" dirty="0">
                <a:solidFill>
                  <a:schemeClr val="tx1">
                    <a:lumMod val="50000"/>
                  </a:schemeClr>
                </a:solidFill>
                <a:latin typeface="+mj-lt"/>
              </a:rPr>
              <a:t>Assimilated GRACE Data </a:t>
            </a:r>
          </a:p>
          <a:p>
            <a:pPr algn="ctr"/>
            <a:r>
              <a:rPr lang="en-US" sz="1200" dirty="0">
                <a:solidFill>
                  <a:schemeClr val="tx1">
                    <a:lumMod val="50000"/>
                  </a:schemeClr>
                </a:solidFill>
                <a:latin typeface="+mj-lt"/>
              </a:rPr>
              <a:t>(NASA GSFC Terrestrial Hydrology Program)</a:t>
            </a:r>
          </a:p>
        </p:txBody>
      </p:sp>
      <p:sp>
        <p:nvSpPr>
          <p:cNvPr id="110" name="Rounded Rectangle 109"/>
          <p:cNvSpPr/>
          <p:nvPr/>
        </p:nvSpPr>
        <p:spPr>
          <a:xfrm>
            <a:off x="164641" y="3280551"/>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Wildfires</a:t>
            </a:r>
          </a:p>
          <a:p>
            <a:pPr algn="ctr"/>
            <a:r>
              <a:rPr lang="en-US" sz="1200" dirty="0">
                <a:solidFill>
                  <a:schemeClr val="tx1">
                    <a:lumMod val="50000"/>
                  </a:schemeClr>
                </a:solidFill>
                <a:latin typeface="+mj-lt"/>
              </a:rPr>
              <a:t>Fire Program Analysis Fire-Occurrence Database</a:t>
            </a:r>
          </a:p>
          <a:p>
            <a:pPr algn="ctr"/>
            <a:r>
              <a:rPr lang="en-US" sz="1200" dirty="0">
                <a:solidFill>
                  <a:schemeClr val="tx1">
                    <a:lumMod val="50000"/>
                  </a:schemeClr>
                </a:solidFill>
                <a:latin typeface="+mj-lt"/>
              </a:rPr>
              <a:t>(USDA Forest Service)</a:t>
            </a:r>
          </a:p>
        </p:txBody>
      </p:sp>
      <p:sp>
        <p:nvSpPr>
          <p:cNvPr id="111" name="Rounded Rectangle 110"/>
          <p:cNvSpPr/>
          <p:nvPr/>
        </p:nvSpPr>
        <p:spPr>
          <a:xfrm>
            <a:off x="164641" y="5296862"/>
            <a:ext cx="1928375" cy="885648"/>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Land Cover</a:t>
            </a:r>
          </a:p>
          <a:p>
            <a:pPr algn="ctr"/>
            <a:r>
              <a:rPr lang="en-US" sz="1200" dirty="0">
                <a:solidFill>
                  <a:schemeClr val="tx1">
                    <a:lumMod val="50000"/>
                  </a:schemeClr>
                </a:solidFill>
                <a:latin typeface="+mj-lt"/>
              </a:rPr>
              <a:t>National Land Cover Database 2011</a:t>
            </a:r>
          </a:p>
          <a:p>
            <a:pPr algn="ctr"/>
            <a:r>
              <a:rPr lang="en-US" sz="1200" dirty="0">
                <a:solidFill>
                  <a:schemeClr val="tx1">
                    <a:lumMod val="50000"/>
                  </a:schemeClr>
                </a:solidFill>
                <a:latin typeface="+mj-lt"/>
              </a:rPr>
              <a:t>(USGS)</a:t>
            </a:r>
          </a:p>
        </p:txBody>
      </p:sp>
      <p:sp>
        <p:nvSpPr>
          <p:cNvPr id="112" name="Rounded Rectangle 111"/>
          <p:cNvSpPr/>
          <p:nvPr/>
        </p:nvSpPr>
        <p:spPr>
          <a:xfrm>
            <a:off x="3010838" y="5321474"/>
            <a:ext cx="1377411" cy="836425"/>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Resample and Reclassify</a:t>
            </a:r>
          </a:p>
          <a:p>
            <a:pPr algn="ctr"/>
            <a:r>
              <a:rPr lang="en-US" sz="1125" dirty="0">
                <a:solidFill>
                  <a:schemeClr val="tx1">
                    <a:lumMod val="50000"/>
                  </a:schemeClr>
                </a:solidFill>
                <a:latin typeface="+mj-lt"/>
              </a:rPr>
              <a:t>(ArcGIS)</a:t>
            </a:r>
          </a:p>
        </p:txBody>
      </p:sp>
      <p:sp>
        <p:nvSpPr>
          <p:cNvPr id="113" name="Rounded Rectangle 112"/>
          <p:cNvSpPr/>
          <p:nvPr/>
        </p:nvSpPr>
        <p:spPr>
          <a:xfrm>
            <a:off x="3011018" y="2583211"/>
            <a:ext cx="1377411" cy="7943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Burned Area</a:t>
            </a:r>
          </a:p>
          <a:p>
            <a:pPr algn="ctr"/>
            <a:r>
              <a:rPr lang="en-US" sz="1125" dirty="0">
                <a:solidFill>
                  <a:schemeClr val="tx1">
                    <a:lumMod val="50000"/>
                  </a:schemeClr>
                </a:solidFill>
                <a:latin typeface="+mj-lt"/>
              </a:rPr>
              <a:t>(ArcGIS, Python)</a:t>
            </a:r>
          </a:p>
        </p:txBody>
      </p:sp>
      <p:sp>
        <p:nvSpPr>
          <p:cNvPr id="114" name="Rounded Rectangle 113"/>
          <p:cNvSpPr/>
          <p:nvPr/>
        </p:nvSpPr>
        <p:spPr>
          <a:xfrm>
            <a:off x="3010890" y="1269147"/>
            <a:ext cx="1377540" cy="89389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Average</a:t>
            </a:r>
          </a:p>
          <a:p>
            <a:pPr algn="ctr"/>
            <a:r>
              <a:rPr lang="en-US" sz="1125" dirty="0">
                <a:solidFill>
                  <a:schemeClr val="tx1">
                    <a:lumMod val="50000"/>
                  </a:schemeClr>
                </a:solidFill>
                <a:latin typeface="+mj-lt"/>
              </a:rPr>
              <a:t>Soil Moisture January – April</a:t>
            </a:r>
          </a:p>
          <a:p>
            <a:pPr algn="ctr"/>
            <a:r>
              <a:rPr lang="en-US" sz="1125" dirty="0">
                <a:solidFill>
                  <a:schemeClr val="tx1">
                    <a:lumMod val="50000"/>
                  </a:schemeClr>
                </a:solidFill>
                <a:latin typeface="+mj-lt"/>
              </a:rPr>
              <a:t>(Python)</a:t>
            </a:r>
          </a:p>
        </p:txBody>
      </p:sp>
      <p:sp>
        <p:nvSpPr>
          <p:cNvPr id="115" name="Rounded Rectangle 114"/>
          <p:cNvSpPr/>
          <p:nvPr/>
        </p:nvSpPr>
        <p:spPr>
          <a:xfrm>
            <a:off x="3010838" y="3904984"/>
            <a:ext cx="1377411" cy="8403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Number of Wildfires</a:t>
            </a:r>
          </a:p>
          <a:p>
            <a:pPr algn="ctr"/>
            <a:r>
              <a:rPr lang="en-US" sz="1125" dirty="0">
                <a:solidFill>
                  <a:schemeClr val="tx1">
                    <a:lumMod val="50000"/>
                  </a:schemeClr>
                </a:solidFill>
                <a:latin typeface="+mj-lt"/>
              </a:rPr>
              <a:t>(ArcGIS, Python)</a:t>
            </a:r>
          </a:p>
        </p:txBody>
      </p:sp>
      <p:cxnSp>
        <p:nvCxnSpPr>
          <p:cNvPr id="116" name="Straight Connector 115"/>
          <p:cNvCxnSpPr>
            <a:stCxn id="110" idx="3"/>
            <a:endCxn id="113" idx="1"/>
          </p:cNvCxnSpPr>
          <p:nvPr/>
        </p:nvCxnSpPr>
        <p:spPr>
          <a:xfrm flipV="1">
            <a:off x="2093016" y="2980401"/>
            <a:ext cx="918002" cy="742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0" idx="3"/>
            <a:endCxn id="115" idx="1"/>
          </p:cNvCxnSpPr>
          <p:nvPr/>
        </p:nvCxnSpPr>
        <p:spPr>
          <a:xfrm>
            <a:off x="2093016" y="3723375"/>
            <a:ext cx="917822" cy="601779"/>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3"/>
            <a:endCxn id="114" idx="1"/>
          </p:cNvCxnSpPr>
          <p:nvPr/>
        </p:nvCxnSpPr>
        <p:spPr>
          <a:xfrm flipV="1">
            <a:off x="2092269" y="1716094"/>
            <a:ext cx="918621" cy="480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5401792"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mj-lt"/>
              </a:rPr>
              <a:t>Predictive Algorithm</a:t>
            </a:r>
          </a:p>
          <a:p>
            <a:pPr algn="ctr"/>
            <a:r>
              <a:rPr lang="en-US" sz="1200" dirty="0">
                <a:solidFill>
                  <a:schemeClr val="tx1">
                    <a:lumMod val="50000"/>
                  </a:schemeClr>
                </a:solidFill>
                <a:latin typeface="+mj-lt"/>
              </a:rPr>
              <a:t>(Python)</a:t>
            </a:r>
          </a:p>
        </p:txBody>
      </p:sp>
      <p:sp>
        <p:nvSpPr>
          <p:cNvPr id="120" name="Rounded Rectangle 119"/>
          <p:cNvSpPr/>
          <p:nvPr/>
        </p:nvSpPr>
        <p:spPr>
          <a:xfrm>
            <a:off x="7527700"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 Probability and Predicted Burned Area</a:t>
            </a:r>
          </a:p>
        </p:txBody>
      </p:sp>
      <p:cxnSp>
        <p:nvCxnSpPr>
          <p:cNvPr id="121" name="Straight Connector 120"/>
          <p:cNvCxnSpPr>
            <a:stCxn id="114" idx="3"/>
            <a:endCxn id="119" idx="1"/>
          </p:cNvCxnSpPr>
          <p:nvPr/>
        </p:nvCxnSpPr>
        <p:spPr>
          <a:xfrm>
            <a:off x="4388430" y="1716094"/>
            <a:ext cx="1013362" cy="2019733"/>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3" idx="3"/>
            <a:endCxn id="119" idx="1"/>
          </p:cNvCxnSpPr>
          <p:nvPr/>
        </p:nvCxnSpPr>
        <p:spPr>
          <a:xfrm>
            <a:off x="4388429" y="2980401"/>
            <a:ext cx="1013363" cy="755426"/>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5" idx="3"/>
            <a:endCxn id="119" idx="1"/>
          </p:cNvCxnSpPr>
          <p:nvPr/>
        </p:nvCxnSpPr>
        <p:spPr>
          <a:xfrm flipV="1">
            <a:off x="4388249" y="3735827"/>
            <a:ext cx="1013543" cy="58932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3"/>
            <a:endCxn id="120" idx="1"/>
          </p:cNvCxnSpPr>
          <p:nvPr/>
        </p:nvCxnSpPr>
        <p:spPr>
          <a:xfrm>
            <a:off x="6898425" y="3735827"/>
            <a:ext cx="629275"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2" idx="3"/>
            <a:endCxn id="119" idx="1"/>
          </p:cNvCxnSpPr>
          <p:nvPr/>
        </p:nvCxnSpPr>
        <p:spPr>
          <a:xfrm flipV="1">
            <a:off x="4388249" y="3735827"/>
            <a:ext cx="1013543" cy="200386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1" idx="3"/>
            <a:endCxn id="112" idx="1"/>
          </p:cNvCxnSpPr>
          <p:nvPr/>
        </p:nvCxnSpPr>
        <p:spPr>
          <a:xfrm>
            <a:off x="2093016" y="5739686"/>
            <a:ext cx="917822" cy="1"/>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96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8863" y="434661"/>
            <a:ext cx="8874492" cy="704088"/>
          </a:xfrm>
        </p:spPr>
        <p:txBody>
          <a:bodyPr/>
          <a:lstStyle/>
          <a:p>
            <a:r>
              <a:rPr lang="en-US" sz="3600" dirty="0" smtClean="0"/>
              <a:t>USGS 2011 NLCD Land Cover Product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1613976"/>
            <a:ext cx="8643766" cy="42057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430" y="4191000"/>
            <a:ext cx="2009925" cy="2590799"/>
          </a:xfrm>
          <a:prstGeom prst="rect">
            <a:avLst/>
          </a:prstGeom>
        </p:spPr>
      </p:pic>
    </p:spTree>
    <p:extLst>
      <p:ext uri="{BB962C8B-B14F-4D97-AF65-F5344CB8AC3E}">
        <p14:creationId xmlns:p14="http://schemas.microsoft.com/office/powerpoint/2010/main" val="28911229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pPr algn="r"/>
            <a:r>
              <a:rPr lang="en-US" sz="3600" dirty="0" smtClean="0"/>
              <a:t>Project Methodology</a:t>
            </a:r>
            <a:endParaRPr lang="en-US" sz="3600" dirty="0"/>
          </a:p>
        </p:txBody>
      </p:sp>
      <p:sp>
        <p:nvSpPr>
          <p:cNvPr id="109" name="Rounded Rectangle 108"/>
          <p:cNvSpPr/>
          <p:nvPr/>
        </p:nvSpPr>
        <p:spPr>
          <a:xfrm>
            <a:off x="164965" y="1277270"/>
            <a:ext cx="1927304" cy="8872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Surface Soil Moisture</a:t>
            </a:r>
          </a:p>
          <a:p>
            <a:pPr algn="ctr"/>
            <a:r>
              <a:rPr lang="en-US" sz="1200" dirty="0">
                <a:solidFill>
                  <a:schemeClr val="tx1">
                    <a:lumMod val="50000"/>
                  </a:schemeClr>
                </a:solidFill>
                <a:latin typeface="+mj-lt"/>
              </a:rPr>
              <a:t>Assimilated GRACE Data </a:t>
            </a:r>
          </a:p>
          <a:p>
            <a:pPr algn="ctr"/>
            <a:r>
              <a:rPr lang="en-US" sz="1200" dirty="0">
                <a:solidFill>
                  <a:schemeClr val="tx1">
                    <a:lumMod val="50000"/>
                  </a:schemeClr>
                </a:solidFill>
                <a:latin typeface="+mj-lt"/>
              </a:rPr>
              <a:t>(NASA GSFC Terrestrial Hydrology Program)</a:t>
            </a:r>
          </a:p>
        </p:txBody>
      </p:sp>
      <p:sp>
        <p:nvSpPr>
          <p:cNvPr id="110" name="Rounded Rectangle 109"/>
          <p:cNvSpPr/>
          <p:nvPr/>
        </p:nvSpPr>
        <p:spPr>
          <a:xfrm>
            <a:off x="164641" y="3280551"/>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Wildfires</a:t>
            </a:r>
          </a:p>
          <a:p>
            <a:pPr algn="ctr"/>
            <a:r>
              <a:rPr lang="en-US" sz="1200" dirty="0">
                <a:solidFill>
                  <a:schemeClr val="tx1">
                    <a:lumMod val="50000"/>
                  </a:schemeClr>
                </a:solidFill>
                <a:latin typeface="+mj-lt"/>
              </a:rPr>
              <a:t>Fire Program Analysis Fire-Occurrence Database</a:t>
            </a:r>
          </a:p>
          <a:p>
            <a:pPr algn="ctr"/>
            <a:r>
              <a:rPr lang="en-US" sz="1200" dirty="0">
                <a:solidFill>
                  <a:schemeClr val="tx1">
                    <a:lumMod val="50000"/>
                  </a:schemeClr>
                </a:solidFill>
                <a:latin typeface="+mj-lt"/>
              </a:rPr>
              <a:t>(USDA Forest Service)</a:t>
            </a:r>
          </a:p>
        </p:txBody>
      </p:sp>
      <p:sp>
        <p:nvSpPr>
          <p:cNvPr id="111" name="Rounded Rectangle 110"/>
          <p:cNvSpPr/>
          <p:nvPr/>
        </p:nvSpPr>
        <p:spPr>
          <a:xfrm>
            <a:off x="164641" y="5296862"/>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Land Cover</a:t>
            </a:r>
          </a:p>
          <a:p>
            <a:pPr algn="ctr"/>
            <a:r>
              <a:rPr lang="en-US" sz="1200" dirty="0">
                <a:solidFill>
                  <a:schemeClr val="tx1">
                    <a:lumMod val="50000"/>
                  </a:schemeClr>
                </a:solidFill>
                <a:latin typeface="+mj-lt"/>
              </a:rPr>
              <a:t>National Land Cover Database 2011</a:t>
            </a:r>
          </a:p>
          <a:p>
            <a:pPr algn="ctr"/>
            <a:r>
              <a:rPr lang="en-US" sz="1200" dirty="0">
                <a:solidFill>
                  <a:schemeClr val="tx1">
                    <a:lumMod val="50000"/>
                  </a:schemeClr>
                </a:solidFill>
                <a:latin typeface="+mj-lt"/>
              </a:rPr>
              <a:t>(USGS)</a:t>
            </a:r>
          </a:p>
        </p:txBody>
      </p:sp>
      <p:sp>
        <p:nvSpPr>
          <p:cNvPr id="112" name="Rounded Rectangle 111"/>
          <p:cNvSpPr/>
          <p:nvPr/>
        </p:nvSpPr>
        <p:spPr>
          <a:xfrm>
            <a:off x="3010838" y="5321474"/>
            <a:ext cx="1377411" cy="836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Resample and Reclassify</a:t>
            </a:r>
          </a:p>
          <a:p>
            <a:pPr algn="ctr"/>
            <a:r>
              <a:rPr lang="en-US" sz="1125" dirty="0">
                <a:solidFill>
                  <a:schemeClr val="tx1">
                    <a:lumMod val="50000"/>
                  </a:schemeClr>
                </a:solidFill>
                <a:latin typeface="+mj-lt"/>
              </a:rPr>
              <a:t>(ArcGIS)</a:t>
            </a:r>
          </a:p>
        </p:txBody>
      </p:sp>
      <p:sp>
        <p:nvSpPr>
          <p:cNvPr id="113" name="Rounded Rectangle 112"/>
          <p:cNvSpPr/>
          <p:nvPr/>
        </p:nvSpPr>
        <p:spPr>
          <a:xfrm>
            <a:off x="3011018" y="2583211"/>
            <a:ext cx="1377411" cy="7943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Burned Area</a:t>
            </a:r>
          </a:p>
          <a:p>
            <a:pPr algn="ctr"/>
            <a:r>
              <a:rPr lang="en-US" sz="1125" dirty="0">
                <a:solidFill>
                  <a:schemeClr val="tx1">
                    <a:lumMod val="50000"/>
                  </a:schemeClr>
                </a:solidFill>
                <a:latin typeface="+mj-lt"/>
              </a:rPr>
              <a:t>(ArcGIS, Python)</a:t>
            </a:r>
          </a:p>
        </p:txBody>
      </p:sp>
      <p:sp>
        <p:nvSpPr>
          <p:cNvPr id="114" name="Rounded Rectangle 113"/>
          <p:cNvSpPr/>
          <p:nvPr/>
        </p:nvSpPr>
        <p:spPr>
          <a:xfrm>
            <a:off x="3010890" y="1269147"/>
            <a:ext cx="1377540" cy="89389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Average</a:t>
            </a:r>
          </a:p>
          <a:p>
            <a:pPr algn="ctr"/>
            <a:r>
              <a:rPr lang="en-US" sz="1125" dirty="0">
                <a:solidFill>
                  <a:schemeClr val="tx1">
                    <a:lumMod val="50000"/>
                  </a:schemeClr>
                </a:solidFill>
                <a:latin typeface="+mj-lt"/>
              </a:rPr>
              <a:t>Soil Moisture January – April</a:t>
            </a:r>
          </a:p>
          <a:p>
            <a:pPr algn="ctr"/>
            <a:r>
              <a:rPr lang="en-US" sz="1125" dirty="0">
                <a:solidFill>
                  <a:schemeClr val="tx1">
                    <a:lumMod val="50000"/>
                  </a:schemeClr>
                </a:solidFill>
                <a:latin typeface="+mj-lt"/>
              </a:rPr>
              <a:t>(Python)</a:t>
            </a:r>
          </a:p>
        </p:txBody>
      </p:sp>
      <p:sp>
        <p:nvSpPr>
          <p:cNvPr id="115" name="Rounded Rectangle 114"/>
          <p:cNvSpPr/>
          <p:nvPr/>
        </p:nvSpPr>
        <p:spPr>
          <a:xfrm>
            <a:off x="3010838" y="3904984"/>
            <a:ext cx="1377411" cy="8403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Number of Wildfires</a:t>
            </a:r>
          </a:p>
          <a:p>
            <a:pPr algn="ctr"/>
            <a:r>
              <a:rPr lang="en-US" sz="1125" dirty="0">
                <a:solidFill>
                  <a:schemeClr val="tx1">
                    <a:lumMod val="50000"/>
                  </a:schemeClr>
                </a:solidFill>
                <a:latin typeface="+mj-lt"/>
              </a:rPr>
              <a:t>(ArcGIS, Python)</a:t>
            </a:r>
          </a:p>
        </p:txBody>
      </p:sp>
      <p:cxnSp>
        <p:nvCxnSpPr>
          <p:cNvPr id="116" name="Straight Connector 115"/>
          <p:cNvCxnSpPr>
            <a:stCxn id="110" idx="3"/>
            <a:endCxn id="113" idx="1"/>
          </p:cNvCxnSpPr>
          <p:nvPr/>
        </p:nvCxnSpPr>
        <p:spPr>
          <a:xfrm flipV="1">
            <a:off x="2093016" y="2980401"/>
            <a:ext cx="918002" cy="742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0" idx="3"/>
            <a:endCxn id="115" idx="1"/>
          </p:cNvCxnSpPr>
          <p:nvPr/>
        </p:nvCxnSpPr>
        <p:spPr>
          <a:xfrm>
            <a:off x="2093016" y="3723375"/>
            <a:ext cx="917822" cy="601779"/>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3"/>
            <a:endCxn id="114" idx="1"/>
          </p:cNvCxnSpPr>
          <p:nvPr/>
        </p:nvCxnSpPr>
        <p:spPr>
          <a:xfrm flipV="1">
            <a:off x="2092269" y="1716094"/>
            <a:ext cx="918621" cy="480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5401792" y="3137576"/>
            <a:ext cx="1496633" cy="1196502"/>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mj-lt"/>
              </a:rPr>
              <a:t>Predictive Algorithm</a:t>
            </a:r>
          </a:p>
          <a:p>
            <a:pPr algn="ctr"/>
            <a:r>
              <a:rPr lang="en-US" sz="1200" dirty="0">
                <a:solidFill>
                  <a:schemeClr val="tx1">
                    <a:lumMod val="50000"/>
                  </a:schemeClr>
                </a:solidFill>
                <a:latin typeface="+mj-lt"/>
              </a:rPr>
              <a:t>(Python)</a:t>
            </a:r>
          </a:p>
        </p:txBody>
      </p:sp>
      <p:sp>
        <p:nvSpPr>
          <p:cNvPr id="120" name="Rounded Rectangle 119"/>
          <p:cNvSpPr/>
          <p:nvPr/>
        </p:nvSpPr>
        <p:spPr>
          <a:xfrm>
            <a:off x="7527700" y="3137576"/>
            <a:ext cx="1496633" cy="1196502"/>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 Probability and Predicted Burned Area</a:t>
            </a:r>
          </a:p>
        </p:txBody>
      </p:sp>
      <p:cxnSp>
        <p:nvCxnSpPr>
          <p:cNvPr id="121" name="Straight Connector 120"/>
          <p:cNvCxnSpPr>
            <a:stCxn id="114" idx="3"/>
            <a:endCxn id="119" idx="1"/>
          </p:cNvCxnSpPr>
          <p:nvPr/>
        </p:nvCxnSpPr>
        <p:spPr>
          <a:xfrm>
            <a:off x="4388430" y="1716094"/>
            <a:ext cx="1013362" cy="2019733"/>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3" idx="3"/>
            <a:endCxn id="119" idx="1"/>
          </p:cNvCxnSpPr>
          <p:nvPr/>
        </p:nvCxnSpPr>
        <p:spPr>
          <a:xfrm>
            <a:off x="4388429" y="2980401"/>
            <a:ext cx="1013363" cy="755426"/>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5" idx="3"/>
            <a:endCxn id="119" idx="1"/>
          </p:cNvCxnSpPr>
          <p:nvPr/>
        </p:nvCxnSpPr>
        <p:spPr>
          <a:xfrm flipV="1">
            <a:off x="4388249" y="3735827"/>
            <a:ext cx="1013543" cy="58932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3"/>
            <a:endCxn id="120" idx="1"/>
          </p:cNvCxnSpPr>
          <p:nvPr/>
        </p:nvCxnSpPr>
        <p:spPr>
          <a:xfrm>
            <a:off x="6898425" y="3735827"/>
            <a:ext cx="629275"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2" idx="3"/>
            <a:endCxn id="119" idx="1"/>
          </p:cNvCxnSpPr>
          <p:nvPr/>
        </p:nvCxnSpPr>
        <p:spPr>
          <a:xfrm flipV="1">
            <a:off x="4388249" y="3735827"/>
            <a:ext cx="1013543" cy="200386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1" idx="3"/>
            <a:endCxn id="112" idx="1"/>
          </p:cNvCxnSpPr>
          <p:nvPr/>
        </p:nvCxnSpPr>
        <p:spPr>
          <a:xfrm>
            <a:off x="2093016" y="5739686"/>
            <a:ext cx="917822" cy="1"/>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355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Algorithm Work Flow</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769" y="1639012"/>
            <a:ext cx="5338231" cy="41249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1000"/>
            <a:ext cx="4206935" cy="25847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10398"/>
            <a:ext cx="4206936" cy="2591473"/>
          </a:xfrm>
          <a:prstGeom prst="rect">
            <a:avLst/>
          </a:prstGeom>
        </p:spPr>
      </p:pic>
    </p:spTree>
    <p:extLst>
      <p:ext uri="{BB962C8B-B14F-4D97-AF65-F5344CB8AC3E}">
        <p14:creationId xmlns:p14="http://schemas.microsoft.com/office/powerpoint/2010/main" val="341118359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Results</a:t>
            </a:r>
            <a:endParaRPr lang="en-US" sz="3600" dirty="0"/>
          </a:p>
        </p:txBody>
      </p:sp>
      <p:sp>
        <p:nvSpPr>
          <p:cNvPr id="9" name="TextBox 8"/>
          <p:cNvSpPr txBox="1"/>
          <p:nvPr/>
        </p:nvSpPr>
        <p:spPr>
          <a:xfrm>
            <a:off x="3822193" y="455087"/>
            <a:ext cx="3927949" cy="584775"/>
          </a:xfrm>
          <a:prstGeom prst="rect">
            <a:avLst/>
          </a:prstGeom>
          <a:noFill/>
        </p:spPr>
        <p:txBody>
          <a:bodyPr wrap="square" rtlCol="0">
            <a:spAutoFit/>
          </a:bodyPr>
          <a:lstStyle/>
          <a:p>
            <a:pPr algn="ctr"/>
            <a:r>
              <a:rPr lang="en-US" sz="1600" b="1" dirty="0">
                <a:latin typeface="Cambria" panose="02040503050406030204" pitchFamily="18" charset="0"/>
              </a:rPr>
              <a:t>May </a:t>
            </a:r>
            <a:r>
              <a:rPr lang="en-US" sz="1600" b="1" dirty="0" smtClean="0">
                <a:latin typeface="Cambria" panose="02040503050406030204" pitchFamily="18" charset="0"/>
              </a:rPr>
              <a:t>2003 </a:t>
            </a:r>
            <a:r>
              <a:rPr lang="en-US" sz="1600" b="1" dirty="0">
                <a:latin typeface="Cambria" panose="02040503050406030204" pitchFamily="18" charset="0"/>
              </a:rPr>
              <a:t>– </a:t>
            </a:r>
            <a:r>
              <a:rPr lang="en-US" sz="1600" b="1" dirty="0" smtClean="0">
                <a:latin typeface="Cambria" panose="02040503050406030204" pitchFamily="18" charset="0"/>
              </a:rPr>
              <a:t>2004 </a:t>
            </a:r>
            <a:r>
              <a:rPr lang="en-US" sz="1600" b="1" dirty="0">
                <a:latin typeface="Cambria" panose="02040503050406030204" pitchFamily="18" charset="0"/>
              </a:rPr>
              <a:t>Predicted Fire Season</a:t>
            </a:r>
          </a:p>
          <a:p>
            <a:pPr algn="ctr"/>
            <a:r>
              <a:rPr lang="en-US" sz="1600" b="1" dirty="0">
                <a:latin typeface="Cambria" panose="02040503050406030204" pitchFamily="18" charset="0"/>
              </a:rPr>
              <a:t>*Class G Fire = Over 5000 Acres Burned </a:t>
            </a:r>
          </a:p>
        </p:txBody>
      </p:sp>
      <p:pic>
        <p:nvPicPr>
          <p:cNvPr id="2" name="Picture 1"/>
          <p:cNvPicPr>
            <a:picLocks noChangeAspect="1"/>
          </p:cNvPicPr>
          <p:nvPr/>
        </p:nvPicPr>
        <p:blipFill>
          <a:blip r:embed="rId3"/>
          <a:stretch>
            <a:fillRect/>
          </a:stretch>
        </p:blipFill>
        <p:spPr>
          <a:xfrm>
            <a:off x="4545618" y="1039862"/>
            <a:ext cx="4590364" cy="3513088"/>
          </a:xfrm>
          <a:prstGeom prst="rect">
            <a:avLst/>
          </a:prstGeom>
        </p:spPr>
      </p:pic>
      <p:pic>
        <p:nvPicPr>
          <p:cNvPr id="8" name="Picture 7"/>
          <p:cNvPicPr>
            <a:picLocks noChangeAspect="1"/>
          </p:cNvPicPr>
          <p:nvPr/>
        </p:nvPicPr>
        <p:blipFill>
          <a:blip r:embed="rId4"/>
          <a:stretch>
            <a:fillRect/>
          </a:stretch>
        </p:blipFill>
        <p:spPr>
          <a:xfrm>
            <a:off x="4813827" y="4317046"/>
            <a:ext cx="3939003" cy="1419547"/>
          </a:xfrm>
          <a:prstGeom prst="rect">
            <a:avLst/>
          </a:prstGeom>
        </p:spPr>
      </p:pic>
      <p:pic>
        <p:nvPicPr>
          <p:cNvPr id="10" name="Picture 9"/>
          <p:cNvPicPr>
            <a:picLocks noChangeAspect="1"/>
          </p:cNvPicPr>
          <p:nvPr/>
        </p:nvPicPr>
        <p:blipFill>
          <a:blip r:embed="rId5"/>
          <a:stretch>
            <a:fillRect/>
          </a:stretch>
        </p:blipFill>
        <p:spPr>
          <a:xfrm>
            <a:off x="29149" y="1039862"/>
            <a:ext cx="4586233" cy="3513088"/>
          </a:xfrm>
          <a:prstGeom prst="rect">
            <a:avLst/>
          </a:prstGeom>
        </p:spPr>
      </p:pic>
      <p:pic>
        <p:nvPicPr>
          <p:cNvPr id="6" name="Picture 5"/>
          <p:cNvPicPr>
            <a:picLocks noChangeAspect="1"/>
          </p:cNvPicPr>
          <p:nvPr/>
        </p:nvPicPr>
        <p:blipFill>
          <a:blip r:embed="rId6"/>
          <a:stretch>
            <a:fillRect/>
          </a:stretch>
        </p:blipFill>
        <p:spPr>
          <a:xfrm>
            <a:off x="767237" y="4314431"/>
            <a:ext cx="2698811" cy="1287996"/>
          </a:xfrm>
          <a:prstGeom prst="rect">
            <a:avLst/>
          </a:prstGeom>
        </p:spPr>
      </p:pic>
    </p:spTree>
    <p:extLst>
      <p:ext uri="{BB962C8B-B14F-4D97-AF65-F5344CB8AC3E}">
        <p14:creationId xmlns:p14="http://schemas.microsoft.com/office/powerpoint/2010/main" val="294783856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4163568" cy="923488"/>
          </a:xfrm>
        </p:spPr>
        <p:txBody>
          <a:bodyPr/>
          <a:lstStyle/>
          <a:p>
            <a:r>
              <a:rPr lang="en-US" sz="3600" dirty="0" smtClean="0"/>
              <a:t>Validation</a:t>
            </a:r>
            <a:endParaRPr lang="en-US" sz="3600" dirty="0"/>
          </a:p>
        </p:txBody>
      </p:sp>
      <p:graphicFrame>
        <p:nvGraphicFramePr>
          <p:cNvPr id="15" name="Chart 14"/>
          <p:cNvGraphicFramePr>
            <a:graphicFrameLocks/>
          </p:cNvGraphicFramePr>
          <p:nvPr>
            <p:extLst>
              <p:ext uri="{D42A27DB-BD31-4B8C-83A1-F6EECF244321}">
                <p14:modId xmlns:p14="http://schemas.microsoft.com/office/powerpoint/2010/main" val="4021837511"/>
              </p:ext>
            </p:extLst>
          </p:nvPr>
        </p:nvGraphicFramePr>
        <p:xfrm>
          <a:off x="6792" y="3241778"/>
          <a:ext cx="4410620" cy="3462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846915606"/>
              </p:ext>
            </p:extLst>
          </p:nvPr>
        </p:nvGraphicFramePr>
        <p:xfrm>
          <a:off x="4648200" y="3257550"/>
          <a:ext cx="4408203" cy="3464853"/>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16"/>
          <p:cNvPicPr>
            <a:picLocks noChangeAspect="1"/>
          </p:cNvPicPr>
          <p:nvPr/>
        </p:nvPicPr>
        <p:blipFill>
          <a:blip r:embed="rId5"/>
          <a:stretch>
            <a:fillRect/>
          </a:stretch>
        </p:blipFill>
        <p:spPr>
          <a:xfrm>
            <a:off x="5632732" y="762343"/>
            <a:ext cx="2678937" cy="2050238"/>
          </a:xfrm>
          <a:prstGeom prst="rect">
            <a:avLst/>
          </a:prstGeom>
        </p:spPr>
      </p:pic>
      <p:pic>
        <p:nvPicPr>
          <p:cNvPr id="12" name="Picture 11"/>
          <p:cNvPicPr>
            <a:picLocks noChangeAspect="1"/>
          </p:cNvPicPr>
          <p:nvPr/>
        </p:nvPicPr>
        <p:blipFill>
          <a:blip r:embed="rId6"/>
          <a:stretch>
            <a:fillRect/>
          </a:stretch>
        </p:blipFill>
        <p:spPr>
          <a:xfrm>
            <a:off x="6060621" y="2501227"/>
            <a:ext cx="1727907" cy="622707"/>
          </a:xfrm>
          <a:prstGeom prst="rect">
            <a:avLst/>
          </a:prstGeom>
        </p:spPr>
      </p:pic>
      <p:pic>
        <p:nvPicPr>
          <p:cNvPr id="18" name="Picture 17"/>
          <p:cNvPicPr>
            <a:picLocks noChangeAspect="1"/>
          </p:cNvPicPr>
          <p:nvPr/>
        </p:nvPicPr>
        <p:blipFill>
          <a:blip r:embed="rId7"/>
          <a:stretch>
            <a:fillRect/>
          </a:stretch>
        </p:blipFill>
        <p:spPr>
          <a:xfrm>
            <a:off x="944327" y="762343"/>
            <a:ext cx="2676525" cy="2050238"/>
          </a:xfrm>
          <a:prstGeom prst="rect">
            <a:avLst/>
          </a:prstGeom>
        </p:spPr>
      </p:pic>
      <p:pic>
        <p:nvPicPr>
          <p:cNvPr id="10" name="Picture 9"/>
          <p:cNvPicPr>
            <a:picLocks noChangeAspect="1"/>
          </p:cNvPicPr>
          <p:nvPr/>
        </p:nvPicPr>
        <p:blipFill>
          <a:blip r:embed="rId8"/>
          <a:stretch>
            <a:fillRect/>
          </a:stretch>
        </p:blipFill>
        <p:spPr>
          <a:xfrm>
            <a:off x="1562137" y="2428124"/>
            <a:ext cx="1304794" cy="622707"/>
          </a:xfrm>
          <a:prstGeom prst="rect">
            <a:avLst/>
          </a:prstGeom>
        </p:spPr>
      </p:pic>
    </p:spTree>
    <p:extLst>
      <p:ext uri="{BB962C8B-B14F-4D97-AF65-F5344CB8AC3E}">
        <p14:creationId xmlns:p14="http://schemas.microsoft.com/office/powerpoint/2010/main" val="5110648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Discussion &amp; Future Work</a:t>
            </a:r>
            <a:endParaRPr lang="en-US" sz="3600" dirty="0"/>
          </a:p>
        </p:txBody>
      </p:sp>
      <p:pic>
        <p:nvPicPr>
          <p:cNvPr id="5" name="Picture 2" descr="http://www.jpl.nasa.gov/missions/web/440_s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998" y="3051208"/>
            <a:ext cx="4649001" cy="3734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9633" y="2343322"/>
            <a:ext cx="4254366" cy="707886"/>
          </a:xfrm>
          <a:prstGeom prst="rect">
            <a:avLst/>
          </a:prstGeom>
          <a:noFill/>
        </p:spPr>
        <p:txBody>
          <a:bodyPr wrap="square" rtlCol="0">
            <a:spAutoFit/>
          </a:bodyPr>
          <a:lstStyle/>
          <a:p>
            <a:pPr algn="r"/>
            <a:r>
              <a:rPr lang="en-US" sz="2000" b="1" dirty="0" smtClean="0"/>
              <a:t>SMAP</a:t>
            </a:r>
          </a:p>
          <a:p>
            <a:pPr algn="r"/>
            <a:r>
              <a:rPr lang="en-US" sz="2000" i="1" dirty="0" smtClean="0">
                <a:solidFill>
                  <a:schemeClr val="bg1">
                    <a:lumMod val="50000"/>
                  </a:schemeClr>
                </a:solidFill>
              </a:rPr>
              <a:t>Soil Moisture Active Passive</a:t>
            </a:r>
            <a:endParaRPr lang="en-US" sz="2000" i="1" dirty="0">
              <a:solidFill>
                <a:schemeClr val="bg1">
                  <a:lumMod val="50000"/>
                </a:schemeClr>
              </a:solidFill>
            </a:endParaRPr>
          </a:p>
        </p:txBody>
      </p:sp>
      <p:sp>
        <p:nvSpPr>
          <p:cNvPr id="7" name="TextBox 6"/>
          <p:cNvSpPr txBox="1"/>
          <p:nvPr/>
        </p:nvSpPr>
        <p:spPr>
          <a:xfrm>
            <a:off x="484632" y="1420008"/>
            <a:ext cx="3544443"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ym typeface="Wingdings" panose="05000000000000000000" pitchFamily="2" charset="2"/>
              </a:rPr>
              <a:t>Validation – more environmental variables addressed for a more accurate </a:t>
            </a:r>
            <a:r>
              <a:rPr lang="en-US" sz="2000" dirty="0" smtClean="0">
                <a:sym typeface="Wingdings" panose="05000000000000000000" pitchFamily="2" charset="2"/>
              </a:rPr>
              <a:t>model</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Seasonal </a:t>
            </a:r>
            <a:r>
              <a:rPr lang="en-US" sz="2000" dirty="0" smtClean="0">
                <a:sym typeface="Wingdings" panose="05000000000000000000" pitchFamily="2" charset="2"/>
              </a:rPr>
              <a:t> Monthly</a:t>
            </a:r>
          </a:p>
          <a:p>
            <a:pPr marL="285750" indent="-285750">
              <a:buFont typeface="Arial" panose="020B0604020202020204" pitchFamily="34" charset="0"/>
              <a:buChar char="•"/>
            </a:pPr>
            <a:endParaRPr lang="en-US" sz="2000" dirty="0">
              <a:sym typeface="Wingdings" panose="05000000000000000000" pitchFamily="2" charset="2"/>
            </a:endParaRPr>
          </a:p>
          <a:p>
            <a:pPr marL="285750" indent="-285750">
              <a:buFont typeface="Arial" panose="020B0604020202020204" pitchFamily="34" charset="0"/>
              <a:buChar char="•"/>
            </a:pPr>
            <a:r>
              <a:rPr lang="en-US" sz="2000" dirty="0" smtClean="0">
                <a:sym typeface="Wingdings" panose="05000000000000000000" pitchFamily="2" charset="2"/>
              </a:rPr>
              <a:t>SMAP</a:t>
            </a:r>
            <a:r>
              <a:rPr lang="en-US" sz="2000" dirty="0">
                <a:sym typeface="Wingdings" panose="05000000000000000000" pitchFamily="2" charset="2"/>
              </a:rPr>
              <a:t> </a:t>
            </a:r>
            <a:r>
              <a:rPr lang="en-US" sz="2000" dirty="0" smtClean="0">
                <a:sym typeface="Wingdings" panose="05000000000000000000" pitchFamily="2" charset="2"/>
              </a:rPr>
              <a:t>– more robust results/data</a:t>
            </a:r>
          </a:p>
        </p:txBody>
      </p:sp>
    </p:spTree>
    <p:extLst>
      <p:ext uri="{BB962C8B-B14F-4D97-AF65-F5344CB8AC3E}">
        <p14:creationId xmlns:p14="http://schemas.microsoft.com/office/powerpoint/2010/main" val="115737399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9184" y="870039"/>
            <a:ext cx="8293608" cy="5802067"/>
          </a:xfrm>
        </p:spPr>
        <p:txBody>
          <a:bodyPr>
            <a:normAutofit/>
          </a:bodyPr>
          <a:lstStyle/>
          <a:p>
            <a:r>
              <a:rPr lang="en-US" dirty="0" smtClean="0"/>
              <a:t>Wildfires in the contiguous United States have become more frequent in the last several decades</a:t>
            </a:r>
          </a:p>
          <a:p>
            <a:endParaRPr lang="en-US" dirty="0" smtClean="0"/>
          </a:p>
          <a:p>
            <a:r>
              <a:rPr lang="en-US" dirty="0" smtClean="0"/>
              <a:t>Recent drought conditions have escalated wildfires causing:</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Economic Loss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Environmental </a:t>
            </a:r>
          </a:p>
          <a:p>
            <a:r>
              <a:rPr lang="en-US" dirty="0"/>
              <a:t> </a:t>
            </a:r>
            <a:r>
              <a:rPr lang="en-US" dirty="0" smtClean="0"/>
              <a:t>    Degradation</a:t>
            </a:r>
          </a:p>
          <a:p>
            <a:endParaRPr lang="en-US" dirty="0" smtClean="0"/>
          </a:p>
          <a:p>
            <a:pPr marL="342900" indent="-342900">
              <a:buFont typeface="Arial" panose="020B0604020202020204" pitchFamily="34" charset="0"/>
              <a:buChar char="•"/>
            </a:pPr>
            <a:r>
              <a:rPr lang="en-US" dirty="0" smtClean="0"/>
              <a:t>Property Damage</a:t>
            </a:r>
            <a:endParaRPr lang="en-US" dirty="0"/>
          </a:p>
        </p:txBody>
      </p:sp>
      <p:sp>
        <p:nvSpPr>
          <p:cNvPr id="3" name="Text Placeholder 2"/>
          <p:cNvSpPr>
            <a:spLocks noGrp="1"/>
          </p:cNvSpPr>
          <p:nvPr>
            <p:ph type="body" sz="quarter" idx="14"/>
          </p:nvPr>
        </p:nvSpPr>
        <p:spPr>
          <a:xfrm>
            <a:off x="484632" y="256386"/>
            <a:ext cx="7982712" cy="704088"/>
          </a:xfrm>
        </p:spPr>
        <p:txBody>
          <a:bodyPr/>
          <a:lstStyle/>
          <a:p>
            <a:r>
              <a:rPr lang="en-US" dirty="0" smtClean="0"/>
              <a:t>Introduction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327" y="2911296"/>
            <a:ext cx="5958673" cy="3872181"/>
          </a:xfrm>
          <a:prstGeom prst="rect">
            <a:avLst/>
          </a:prstGeom>
        </p:spPr>
      </p:pic>
      <p:sp>
        <p:nvSpPr>
          <p:cNvPr id="9" name="TextBox 8"/>
          <p:cNvSpPr txBox="1"/>
          <p:nvPr/>
        </p:nvSpPr>
        <p:spPr>
          <a:xfrm>
            <a:off x="7410765" y="6506478"/>
            <a:ext cx="2113157" cy="276999"/>
          </a:xfrm>
          <a:prstGeom prst="rect">
            <a:avLst/>
          </a:prstGeom>
          <a:noFill/>
        </p:spPr>
        <p:txBody>
          <a:bodyPr wrap="square" rtlCol="0">
            <a:spAutoFit/>
          </a:bodyPr>
          <a:lstStyle/>
          <a:p>
            <a:r>
              <a:rPr lang="en-US" sz="1200" dirty="0" smtClean="0">
                <a:solidFill>
                  <a:schemeClr val="bg1"/>
                </a:solidFill>
              </a:rPr>
              <a:t>Credit: Nick Rousseau</a:t>
            </a:r>
            <a:endParaRPr lang="en-US" sz="1200" dirty="0">
              <a:solidFill>
                <a:schemeClr val="bg1"/>
              </a:solidFill>
            </a:endParaRPr>
          </a:p>
        </p:txBody>
      </p:sp>
    </p:spTree>
    <p:extLst>
      <p:ext uri="{BB962C8B-B14F-4D97-AF65-F5344CB8AC3E}">
        <p14:creationId xmlns:p14="http://schemas.microsoft.com/office/powerpoint/2010/main" val="20297775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515" y="845463"/>
            <a:ext cx="8616566" cy="4611754"/>
          </a:xfrm>
        </p:spPr>
        <p:txBody>
          <a:bodyPr>
            <a:noAutofit/>
          </a:bodyPr>
          <a:lstStyle/>
          <a:p>
            <a:pPr marL="347663" indent="-347663"/>
            <a:r>
              <a:rPr lang="en-US" sz="1800" dirty="0"/>
              <a:t>High coefficient of determination values across many fire size classes and land cover types indicate a strong relationship between soil moisture and </a:t>
            </a:r>
            <a:r>
              <a:rPr lang="en-US" sz="1800" dirty="0" smtClean="0"/>
              <a:t>wildfire</a:t>
            </a:r>
          </a:p>
          <a:p>
            <a:pPr marL="347663" indent="-347663"/>
            <a:endParaRPr lang="en-US" sz="1800" dirty="0"/>
          </a:p>
          <a:p>
            <a:pPr marL="347663" indent="-347663"/>
            <a:r>
              <a:rPr lang="en-US" sz="1800" dirty="0"/>
              <a:t>Predictive </a:t>
            </a:r>
            <a:r>
              <a:rPr lang="en-US" sz="1800" dirty="0" smtClean="0"/>
              <a:t>wildfire </a:t>
            </a:r>
            <a:r>
              <a:rPr lang="en-US" sz="1800" dirty="0"/>
              <a:t>potential maps will help better serve the USDA Forest Service as they look to integrate this tool into their predictive capabilities </a:t>
            </a:r>
            <a:endParaRPr lang="en-US" sz="1800" dirty="0" smtClean="0"/>
          </a:p>
          <a:p>
            <a:pPr marL="347663" indent="-347663"/>
            <a:endParaRPr lang="en-US" sz="1800" dirty="0"/>
          </a:p>
          <a:p>
            <a:pPr marL="347663" indent="-347663"/>
            <a:r>
              <a:rPr lang="en-US" sz="1800" dirty="0"/>
              <a:t>GRACE can be considered a useful tool for assessing wildfire probability and predicting wildfire </a:t>
            </a:r>
          </a:p>
          <a:p>
            <a:pPr marL="347663" indent="-347663" algn="r"/>
            <a:endParaRPr lang="en-US" sz="1400" dirty="0"/>
          </a:p>
          <a:p>
            <a:endParaRPr lang="en-US" sz="1400" dirty="0"/>
          </a:p>
        </p:txBody>
      </p:sp>
      <p:sp>
        <p:nvSpPr>
          <p:cNvPr id="3" name="Text Placeholder 2"/>
          <p:cNvSpPr>
            <a:spLocks noGrp="1"/>
          </p:cNvSpPr>
          <p:nvPr>
            <p:ph type="body" sz="quarter" idx="14"/>
          </p:nvPr>
        </p:nvSpPr>
        <p:spPr>
          <a:xfrm>
            <a:off x="400974" y="228924"/>
            <a:ext cx="5289706" cy="704088"/>
          </a:xfrm>
        </p:spPr>
        <p:txBody>
          <a:bodyPr/>
          <a:lstStyle/>
          <a:p>
            <a:r>
              <a:rPr lang="en-US" dirty="0" smtClean="0"/>
              <a:t>Conclusion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6667" b="16667"/>
          <a:stretch>
            <a:fillRect/>
          </a:stretch>
        </p:blipFill>
        <p:spPr>
          <a:xfrm>
            <a:off x="0" y="3793786"/>
            <a:ext cx="9144000" cy="2996119"/>
          </a:xfrm>
        </p:spPr>
      </p:pic>
      <p:sp>
        <p:nvSpPr>
          <p:cNvPr id="5" name="Text Placeholder 4"/>
          <p:cNvSpPr>
            <a:spLocks noGrp="1"/>
          </p:cNvSpPr>
          <p:nvPr>
            <p:ph type="body" sz="quarter" idx="13"/>
          </p:nvPr>
        </p:nvSpPr>
        <p:spPr>
          <a:xfrm>
            <a:off x="6848856" y="6515586"/>
            <a:ext cx="2295144" cy="274320"/>
          </a:xfrm>
        </p:spPr>
        <p:txBody>
          <a:bodyPr/>
          <a:lstStyle/>
          <a:p>
            <a:r>
              <a:rPr lang="en-US" dirty="0" smtClean="0">
                <a:solidFill>
                  <a:schemeClr val="bg1"/>
                </a:solidFill>
              </a:rPr>
              <a:t>Credit: Nick Rousseau </a:t>
            </a:r>
            <a:endParaRPr lang="en-US" dirty="0">
              <a:solidFill>
                <a:schemeClr val="bg1"/>
              </a:solidFill>
            </a:endParaRPr>
          </a:p>
        </p:txBody>
      </p:sp>
    </p:spTree>
    <p:extLst>
      <p:ext uri="{BB962C8B-B14F-4D97-AF65-F5344CB8AC3E}">
        <p14:creationId xmlns:p14="http://schemas.microsoft.com/office/powerpoint/2010/main" val="2566621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571208" y="1312982"/>
            <a:ext cx="8051583" cy="1415062"/>
          </a:xfrm>
        </p:spPr>
        <p:txBody>
          <a:bodyPr>
            <a:noAutofit/>
          </a:bodyPr>
          <a:lstStyle/>
          <a:p>
            <a:pPr>
              <a:lnSpc>
                <a:spcPct val="100000"/>
              </a:lnSpc>
              <a:spcBef>
                <a:spcPts val="0"/>
              </a:spcBef>
              <a:buSzPct val="75000"/>
            </a:pPr>
            <a:r>
              <a:rPr lang="en-US" b="1" dirty="0" smtClean="0"/>
              <a:t>Dr. Matt </a:t>
            </a:r>
            <a:r>
              <a:rPr lang="en-US" b="1" dirty="0" err="1" smtClean="0"/>
              <a:t>Rodell</a:t>
            </a:r>
            <a:r>
              <a:rPr lang="en-US" dirty="0" smtClean="0"/>
              <a:t>, NASA Terrestrial Hydrology Program at Goddard Space Flight Center</a:t>
            </a:r>
          </a:p>
          <a:p>
            <a:pPr>
              <a:lnSpc>
                <a:spcPct val="100000"/>
              </a:lnSpc>
              <a:spcBef>
                <a:spcPts val="0"/>
              </a:spcBef>
              <a:buSzPct val="75000"/>
            </a:pPr>
            <a:r>
              <a:rPr lang="en-US" b="1" dirty="0" smtClean="0"/>
              <a:t>Mark Finney, Chuck McHugh, and Everett </a:t>
            </a:r>
            <a:r>
              <a:rPr lang="en-US" b="1" dirty="0" err="1" smtClean="0"/>
              <a:t>Hinkley</a:t>
            </a:r>
            <a:r>
              <a:rPr lang="en-US" dirty="0" smtClean="0"/>
              <a:t>, USDA Forest Service</a:t>
            </a:r>
          </a:p>
        </p:txBody>
      </p:sp>
      <p:sp>
        <p:nvSpPr>
          <p:cNvPr id="12" name="Text Placeholder 11"/>
          <p:cNvSpPr>
            <a:spLocks noGrp="1"/>
          </p:cNvSpPr>
          <p:nvPr>
            <p:ph type="body" sz="quarter" idx="12"/>
          </p:nvPr>
        </p:nvSpPr>
        <p:spPr>
          <a:xfrm>
            <a:off x="571208" y="3930486"/>
            <a:ext cx="8051582" cy="704088"/>
          </a:xfrm>
        </p:spPr>
        <p:txBody>
          <a:bodyPr/>
          <a:lstStyle/>
          <a:p>
            <a:pPr>
              <a:lnSpc>
                <a:spcPct val="100000"/>
              </a:lnSpc>
              <a:spcBef>
                <a:spcPts val="0"/>
              </a:spcBef>
            </a:pPr>
            <a:r>
              <a:rPr lang="en-US" b="1" dirty="0"/>
              <a:t>Max </a:t>
            </a:r>
            <a:r>
              <a:rPr lang="en-US" b="1" dirty="0" err="1"/>
              <a:t>Baldridge</a:t>
            </a:r>
            <a:r>
              <a:rPr lang="en-US" dirty="0"/>
              <a:t>, NASA DEVELOP</a:t>
            </a:r>
          </a:p>
          <a:p>
            <a:pPr>
              <a:lnSpc>
                <a:spcPct val="100000"/>
              </a:lnSpc>
              <a:spcBef>
                <a:spcPts val="0"/>
              </a:spcBef>
            </a:pPr>
            <a:endParaRPr lang="en-US" dirty="0"/>
          </a:p>
        </p:txBody>
      </p:sp>
      <p:sp>
        <p:nvSpPr>
          <p:cNvPr id="8" name="TextBox 7"/>
          <p:cNvSpPr txBox="1"/>
          <p:nvPr/>
        </p:nvSpPr>
        <p:spPr>
          <a:xfrm>
            <a:off x="579496" y="88299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84" y="4502989"/>
            <a:ext cx="1617098" cy="20925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699" y="4888722"/>
            <a:ext cx="4996645" cy="1205221"/>
          </a:xfrm>
          <a:prstGeom prst="rect">
            <a:avLst/>
          </a:prstGeom>
        </p:spPr>
      </p:pic>
      <p:sp>
        <p:nvSpPr>
          <p:cNvPr id="11" name="TextBox 10"/>
          <p:cNvSpPr txBox="1"/>
          <p:nvPr/>
        </p:nvSpPr>
        <p:spPr>
          <a:xfrm>
            <a:off x="571207" y="263366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13" name="TextBox 12"/>
          <p:cNvSpPr txBox="1"/>
          <p:nvPr/>
        </p:nvSpPr>
        <p:spPr>
          <a:xfrm>
            <a:off x="571207" y="3508160"/>
            <a:ext cx="3494873"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
        <p:nvSpPr>
          <p:cNvPr id="14" name="Text Placeholder 13"/>
          <p:cNvSpPr>
            <a:spLocks noGrp="1"/>
          </p:cNvSpPr>
          <p:nvPr>
            <p:ph type="body" sz="quarter" idx="11"/>
          </p:nvPr>
        </p:nvSpPr>
        <p:spPr>
          <a:xfrm>
            <a:off x="571207" y="3051015"/>
            <a:ext cx="8051583" cy="704088"/>
          </a:xfrm>
        </p:spPr>
        <p:txBody>
          <a:bodyPr/>
          <a:lstStyle/>
          <a:p>
            <a:pPr>
              <a:lnSpc>
                <a:spcPct val="100000"/>
              </a:lnSpc>
              <a:spcBef>
                <a:spcPts val="0"/>
              </a:spcBef>
            </a:pPr>
            <a:r>
              <a:rPr lang="en-US" b="1" dirty="0"/>
              <a:t>Dr. John T </a:t>
            </a:r>
            <a:r>
              <a:rPr lang="en-US" b="1" dirty="0" err="1"/>
              <a:t>Reager</a:t>
            </a:r>
            <a:r>
              <a:rPr lang="en-US" dirty="0"/>
              <a:t>, NASA Jet Propulsion </a:t>
            </a:r>
            <a:r>
              <a:rPr lang="en-US" dirty="0" smtClean="0"/>
              <a:t>Laboratory</a:t>
            </a:r>
            <a:endParaRPr lang="en-US" dirty="0"/>
          </a:p>
        </p:txBody>
      </p:sp>
    </p:spTree>
    <p:extLst>
      <p:ext uri="{BB962C8B-B14F-4D97-AF65-F5344CB8AC3E}">
        <p14:creationId xmlns:p14="http://schemas.microsoft.com/office/powerpoint/2010/main" val="245061283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54713"/>
            <a:ext cx="7982712" cy="704088"/>
          </a:xfrm>
        </p:spPr>
        <p:txBody>
          <a:bodyPr/>
          <a:lstStyle/>
          <a:p>
            <a:r>
              <a:rPr lang="en-US" dirty="0" smtClean="0"/>
              <a:t>Questions?</a:t>
            </a:r>
            <a:endParaRPr lang="en-US" dirty="0"/>
          </a:p>
        </p:txBody>
      </p:sp>
      <p:sp>
        <p:nvSpPr>
          <p:cNvPr id="6" name="TextBox 5"/>
          <p:cNvSpPr txBox="1"/>
          <p:nvPr/>
        </p:nvSpPr>
        <p:spPr>
          <a:xfrm>
            <a:off x="1892413" y="6229052"/>
            <a:ext cx="5350028" cy="461665"/>
          </a:xfrm>
          <a:prstGeom prst="rect">
            <a:avLst/>
          </a:prstGeom>
          <a:noFill/>
        </p:spPr>
        <p:txBody>
          <a:bodyPr wrap="square" rtlCol="0">
            <a:spAutoFit/>
          </a:bodyPr>
          <a:lstStyle/>
          <a:p>
            <a:pPr algn="ctr"/>
            <a:r>
              <a:rPr lang="en-US" sz="2400" i="1" dirty="0" smtClean="0"/>
              <a:t>U.S. Disasters II Team, Summer 2015</a:t>
            </a:r>
            <a:endParaRPr lang="en-US" sz="2400" i="1" dirty="0"/>
          </a:p>
        </p:txBody>
      </p:sp>
      <p:sp>
        <p:nvSpPr>
          <p:cNvPr id="7" name="TextBox 6"/>
          <p:cNvSpPr txBox="1"/>
          <p:nvPr/>
        </p:nvSpPr>
        <p:spPr>
          <a:xfrm>
            <a:off x="2520357" y="5896868"/>
            <a:ext cx="4094141" cy="307777"/>
          </a:xfrm>
          <a:prstGeom prst="rect">
            <a:avLst/>
          </a:prstGeom>
          <a:noFill/>
        </p:spPr>
        <p:txBody>
          <a:bodyPr wrap="square" rtlCol="0">
            <a:spAutoFit/>
          </a:bodyPr>
          <a:lstStyle/>
          <a:p>
            <a:r>
              <a:rPr lang="en-US" sz="1400" dirty="0"/>
              <a:t>B</a:t>
            </a:r>
            <a:r>
              <a:rPr lang="en-US" sz="1400" dirty="0" smtClean="0"/>
              <a:t>rittany </a:t>
            </a:r>
            <a:r>
              <a:rPr lang="en-US" sz="1400" dirty="0" err="1" smtClean="0"/>
              <a:t>Zajic</a:t>
            </a:r>
            <a:r>
              <a:rPr lang="en-US" sz="1400" dirty="0" smtClean="0"/>
              <a:t>, Nick Rousseau, Daniel Jensen</a:t>
            </a:r>
            <a:endParaRPr lang="en-US"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636" y="1283208"/>
            <a:ext cx="6119004" cy="4589253"/>
          </a:xfrm>
          <a:prstGeom prst="rect">
            <a:avLst/>
          </a:prstGeom>
        </p:spPr>
      </p:pic>
    </p:spTree>
    <p:extLst>
      <p:ext uri="{BB962C8B-B14F-4D97-AF65-F5344CB8AC3E}">
        <p14:creationId xmlns:p14="http://schemas.microsoft.com/office/powerpoint/2010/main" val="41400290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962842"/>
            <a:ext cx="8176289" cy="4037697"/>
          </a:xfrm>
        </p:spPr>
        <p:txBody>
          <a:bodyPr>
            <a:normAutofit/>
          </a:bodyPr>
          <a:lstStyle/>
          <a:p>
            <a:r>
              <a:rPr lang="en-US" dirty="0" smtClean="0"/>
              <a:t>Rising wildfire trends can be correlated with the increase of drought</a:t>
            </a:r>
          </a:p>
          <a:p>
            <a:endParaRPr lang="en-US" dirty="0"/>
          </a:p>
          <a:p>
            <a:r>
              <a:rPr lang="en-US" dirty="0" smtClean="0"/>
              <a:t>Understanding the relationship between wildfire activity and soil moisture in the U.S. has faced limited ability</a:t>
            </a:r>
            <a:endParaRPr lang="en-US" dirty="0"/>
          </a:p>
        </p:txBody>
      </p:sp>
      <p:sp>
        <p:nvSpPr>
          <p:cNvPr id="3" name="Text Placeholder 2"/>
          <p:cNvSpPr>
            <a:spLocks noGrp="1"/>
          </p:cNvSpPr>
          <p:nvPr>
            <p:ph type="body" sz="quarter" idx="14"/>
          </p:nvPr>
        </p:nvSpPr>
        <p:spPr>
          <a:xfrm>
            <a:off x="484632" y="258754"/>
            <a:ext cx="7982712" cy="704088"/>
          </a:xfrm>
        </p:spPr>
        <p:txBody>
          <a:bodyPr/>
          <a:lstStyle/>
          <a:p>
            <a:r>
              <a:rPr lang="en-US" dirty="0" smtClean="0"/>
              <a:t>Introduction</a:t>
            </a:r>
            <a:endParaRPr lang="en-US" dirty="0"/>
          </a:p>
        </p:txBody>
      </p:sp>
      <p:pic>
        <p:nvPicPr>
          <p:cNvPr id="6" name="Picture 4" descr="C:\Users\Nick Rousseau\Desktop\NASA DEVELOP PROGRAM\DEVELOP VIDEO VPS WAVE\Images\201101281034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14" y="3350901"/>
            <a:ext cx="4315718" cy="3393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3379" y="3126542"/>
            <a:ext cx="2238375" cy="276999"/>
          </a:xfrm>
          <a:prstGeom prst="rect">
            <a:avLst/>
          </a:prstGeom>
          <a:noFill/>
        </p:spPr>
        <p:txBody>
          <a:bodyPr wrap="square" rtlCol="0">
            <a:spAutoFit/>
          </a:bodyPr>
          <a:lstStyle/>
          <a:p>
            <a:r>
              <a:rPr lang="en-US" sz="1200" dirty="0" smtClean="0"/>
              <a:t>Credit: Nick Rousseau</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582" y="3350901"/>
            <a:ext cx="4525217" cy="3393913"/>
          </a:xfrm>
          <a:prstGeom prst="rect">
            <a:avLst/>
          </a:prstGeom>
        </p:spPr>
      </p:pic>
      <p:sp>
        <p:nvSpPr>
          <p:cNvPr id="11" name="TextBox 10"/>
          <p:cNvSpPr txBox="1"/>
          <p:nvPr/>
        </p:nvSpPr>
        <p:spPr>
          <a:xfrm>
            <a:off x="7831672" y="3126541"/>
            <a:ext cx="1234976" cy="276999"/>
          </a:xfrm>
          <a:prstGeom prst="rect">
            <a:avLst/>
          </a:prstGeom>
          <a:noFill/>
        </p:spPr>
        <p:txBody>
          <a:bodyPr wrap="square" rtlCol="0">
            <a:spAutoFit/>
          </a:bodyPr>
          <a:lstStyle/>
          <a:p>
            <a:r>
              <a:rPr lang="en-US" sz="1200" dirty="0" smtClean="0"/>
              <a:t>Credit: NOAA</a:t>
            </a:r>
            <a:endParaRPr lang="en-US" sz="1200" dirty="0"/>
          </a:p>
        </p:txBody>
      </p:sp>
    </p:spTree>
    <p:extLst>
      <p:ext uri="{BB962C8B-B14F-4D97-AF65-F5344CB8AC3E}">
        <p14:creationId xmlns:p14="http://schemas.microsoft.com/office/powerpoint/2010/main" val="20963868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019996"/>
            <a:ext cx="8293608" cy="4037697"/>
          </a:xfrm>
        </p:spPr>
        <p:txBody>
          <a:bodyPr>
            <a:normAutofit/>
          </a:bodyPr>
          <a:lstStyle/>
          <a:p>
            <a:r>
              <a:rPr lang="en-US" dirty="0"/>
              <a:t>A major contributing factor to wildfires is fuel moisture content (FMC)</a:t>
            </a:r>
          </a:p>
          <a:p>
            <a:endParaRPr lang="en-US" sz="700" dirty="0"/>
          </a:p>
          <a:p>
            <a:r>
              <a:rPr lang="en-US" dirty="0"/>
              <a:t>Low FMC means higher fire risk as wells as a potentially higher fire severity</a:t>
            </a:r>
          </a:p>
          <a:p>
            <a:endParaRPr lang="en-US" sz="700" dirty="0"/>
          </a:p>
          <a:p>
            <a:r>
              <a:rPr lang="en-US" dirty="0" smtClean="0"/>
              <a:t>No </a:t>
            </a:r>
            <a:r>
              <a:rPr lang="en-US" dirty="0"/>
              <a:t>accurate remotely-sensed </a:t>
            </a:r>
            <a:r>
              <a:rPr lang="en-US" dirty="0" smtClean="0"/>
              <a:t>FMC product available</a:t>
            </a:r>
          </a:p>
        </p:txBody>
      </p:sp>
      <p:sp>
        <p:nvSpPr>
          <p:cNvPr id="3" name="Text Placeholder 2"/>
          <p:cNvSpPr>
            <a:spLocks noGrp="1"/>
          </p:cNvSpPr>
          <p:nvPr>
            <p:ph type="body" sz="quarter" idx="14"/>
          </p:nvPr>
        </p:nvSpPr>
        <p:spPr>
          <a:xfrm>
            <a:off x="484632" y="256393"/>
            <a:ext cx="7982712" cy="704088"/>
          </a:xfrm>
        </p:spPr>
        <p:txBody>
          <a:bodyPr/>
          <a:lstStyle/>
          <a:p>
            <a:r>
              <a:rPr lang="en-US" dirty="0" smtClean="0"/>
              <a:t>Introduction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3541"/>
            <a:ext cx="9144000" cy="2584459"/>
          </a:xfrm>
          <a:prstGeom prst="rect">
            <a:avLst/>
          </a:prstGeom>
        </p:spPr>
      </p:pic>
      <p:sp>
        <p:nvSpPr>
          <p:cNvPr id="7" name="TextBox 6"/>
          <p:cNvSpPr txBox="1"/>
          <p:nvPr/>
        </p:nvSpPr>
        <p:spPr>
          <a:xfrm>
            <a:off x="0" y="3996542"/>
            <a:ext cx="4209143" cy="276999"/>
          </a:xfrm>
          <a:prstGeom prst="rect">
            <a:avLst/>
          </a:prstGeom>
          <a:noFill/>
        </p:spPr>
        <p:txBody>
          <a:bodyPr wrap="square" rtlCol="0">
            <a:spAutoFit/>
          </a:bodyPr>
          <a:lstStyle/>
          <a:p>
            <a:r>
              <a:rPr lang="en-US" sz="1200" dirty="0" smtClean="0"/>
              <a:t>Credit: Wikimedia Commons</a:t>
            </a:r>
            <a:endParaRPr lang="en-US" sz="1200" dirty="0"/>
          </a:p>
        </p:txBody>
      </p:sp>
    </p:spTree>
    <p:extLst>
      <p:ext uri="{BB962C8B-B14F-4D97-AF65-F5344CB8AC3E}">
        <p14:creationId xmlns:p14="http://schemas.microsoft.com/office/powerpoint/2010/main" val="63657607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Objectives</a:t>
            </a:r>
            <a:endParaRPr lang="en-US" sz="3600" dirty="0"/>
          </a:p>
        </p:txBody>
      </p:sp>
      <p:sp>
        <p:nvSpPr>
          <p:cNvPr id="2" name="TextBox 1"/>
          <p:cNvSpPr txBox="1"/>
          <p:nvPr/>
        </p:nvSpPr>
        <p:spPr>
          <a:xfrm>
            <a:off x="484631" y="1078573"/>
            <a:ext cx="8364093" cy="3108543"/>
          </a:xfrm>
          <a:prstGeom prst="rect">
            <a:avLst/>
          </a:prstGeom>
          <a:noFill/>
        </p:spPr>
        <p:txBody>
          <a:bodyPr wrap="square" rtlCol="0">
            <a:spAutoFit/>
          </a:bodyPr>
          <a:lstStyle/>
          <a:p>
            <a:pPr marL="347663" indent="-347663"/>
            <a:r>
              <a:rPr lang="en-US" sz="2000" b="1" dirty="0"/>
              <a:t>Q</a:t>
            </a:r>
            <a:r>
              <a:rPr lang="en-US" sz="2000" b="1" dirty="0" smtClean="0"/>
              <a:t>uantify</a:t>
            </a:r>
            <a:r>
              <a:rPr lang="en-US" sz="2000" dirty="0" smtClean="0"/>
              <a:t> </a:t>
            </a:r>
            <a:r>
              <a:rPr lang="en-US" sz="2000" dirty="0"/>
              <a:t>relationships between assimilated GRACE data and wildfire data by land cover type on a national scale</a:t>
            </a:r>
          </a:p>
          <a:p>
            <a:pPr marL="347663" indent="-347663"/>
            <a:endParaRPr lang="en-US" sz="2000" dirty="0" smtClean="0"/>
          </a:p>
          <a:p>
            <a:pPr marL="347663" indent="-347663"/>
            <a:r>
              <a:rPr lang="en-US" sz="2000" b="1" dirty="0"/>
              <a:t>C</a:t>
            </a:r>
            <a:r>
              <a:rPr lang="en-US" sz="2000" b="1" dirty="0" smtClean="0"/>
              <a:t>reate</a:t>
            </a:r>
            <a:r>
              <a:rPr lang="en-US" sz="2000" dirty="0" smtClean="0"/>
              <a:t> </a:t>
            </a:r>
            <a:r>
              <a:rPr lang="en-US" sz="2000" dirty="0"/>
              <a:t>an algorithm in Python that will serve as a tool for fire predictive services</a:t>
            </a:r>
          </a:p>
          <a:p>
            <a:pPr marL="347663" indent="-347663"/>
            <a:endParaRPr lang="en-US" sz="2000" dirty="0"/>
          </a:p>
          <a:p>
            <a:pPr marL="347663" indent="-347663"/>
            <a:r>
              <a:rPr lang="en-US" sz="2000" b="1" dirty="0"/>
              <a:t>D</a:t>
            </a:r>
            <a:r>
              <a:rPr lang="en-US" sz="2000" b="1" dirty="0" smtClean="0"/>
              <a:t>etermine </a:t>
            </a:r>
            <a:r>
              <a:rPr lang="en-US" sz="2000" dirty="0"/>
              <a:t>if assimilated GRACE data is a promising tool for predicting wildfire potential across the contiguous United States</a:t>
            </a:r>
          </a:p>
          <a:p>
            <a:pPr marL="347663" indent="-347663"/>
            <a:endParaRPr lang="en-US" dirty="0"/>
          </a:p>
          <a:p>
            <a:pPr marL="347663" indent="-347663"/>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450" y="3762933"/>
            <a:ext cx="6448426" cy="2988230"/>
          </a:xfrm>
          <a:prstGeom prst="rect">
            <a:avLst/>
          </a:prstGeom>
        </p:spPr>
      </p:pic>
    </p:spTree>
    <p:extLst>
      <p:ext uri="{BB962C8B-B14F-4D97-AF65-F5344CB8AC3E}">
        <p14:creationId xmlns:p14="http://schemas.microsoft.com/office/powerpoint/2010/main" val="824666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9739"/>
            <a:ext cx="7982712" cy="704088"/>
          </a:xfrm>
        </p:spPr>
        <p:txBody>
          <a:bodyPr/>
          <a:lstStyle/>
          <a:p>
            <a:r>
              <a:rPr lang="en-US" sz="3600" dirty="0" smtClean="0"/>
              <a:t>Study Area and Period</a:t>
            </a:r>
            <a:endParaRPr lang="en-US" sz="36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44" t="11756" r="1833" b="6087"/>
          <a:stretch/>
        </p:blipFill>
        <p:spPr>
          <a:xfrm>
            <a:off x="0" y="843827"/>
            <a:ext cx="9144000" cy="6014174"/>
          </a:xfrm>
          <a:prstGeom prst="rect">
            <a:avLst/>
          </a:prstGeom>
        </p:spPr>
      </p:pic>
      <p:sp>
        <p:nvSpPr>
          <p:cNvPr id="2" name="Text Placeholder 1"/>
          <p:cNvSpPr>
            <a:spLocks noGrp="1"/>
          </p:cNvSpPr>
          <p:nvPr>
            <p:ph type="body" sz="quarter" idx="11"/>
          </p:nvPr>
        </p:nvSpPr>
        <p:spPr>
          <a:xfrm>
            <a:off x="2504583" y="884886"/>
            <a:ext cx="5938193" cy="704088"/>
          </a:xfrm>
        </p:spPr>
        <p:txBody>
          <a:bodyPr>
            <a:normAutofit/>
          </a:bodyPr>
          <a:lstStyle/>
          <a:p>
            <a:pPr algn="r">
              <a:spcBef>
                <a:spcPts val="0"/>
              </a:spcBef>
            </a:pPr>
            <a:r>
              <a:rPr lang="en-US" dirty="0">
                <a:solidFill>
                  <a:schemeClr val="tx1">
                    <a:lumMod val="75000"/>
                  </a:schemeClr>
                </a:solidFill>
              </a:rPr>
              <a:t>Study Period: January 2003 to December 2013</a:t>
            </a:r>
          </a:p>
          <a:p>
            <a:pPr algn="r">
              <a:spcBef>
                <a:spcPts val="0"/>
              </a:spcBef>
            </a:pPr>
            <a:r>
              <a:rPr lang="en-US" dirty="0" smtClean="0">
                <a:solidFill>
                  <a:schemeClr val="tx1">
                    <a:lumMod val="75000"/>
                  </a:schemeClr>
                </a:solidFill>
              </a:rPr>
              <a:t>Location: Contiguous United States</a:t>
            </a:r>
          </a:p>
        </p:txBody>
      </p:sp>
    </p:spTree>
    <p:extLst>
      <p:ext uri="{BB962C8B-B14F-4D97-AF65-F5344CB8AC3E}">
        <p14:creationId xmlns:p14="http://schemas.microsoft.com/office/powerpoint/2010/main" val="419995042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7982712" cy="704088"/>
          </a:xfrm>
        </p:spPr>
        <p:txBody>
          <a:bodyPr/>
          <a:lstStyle/>
          <a:p>
            <a:r>
              <a:rPr lang="en-US" sz="3200" dirty="0" smtClean="0"/>
              <a:t>Gravity Recovery and Climate Experiment (GRACE)</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600"/>
            <a:ext cx="9144000" cy="5582316"/>
          </a:xfrm>
          <a:prstGeom prst="rect">
            <a:avLst/>
          </a:prstGeom>
        </p:spPr>
      </p:pic>
      <p:sp>
        <p:nvSpPr>
          <p:cNvPr id="7" name="TextBox 6"/>
          <p:cNvSpPr txBox="1"/>
          <p:nvPr/>
        </p:nvSpPr>
        <p:spPr>
          <a:xfrm>
            <a:off x="7005073" y="6514917"/>
            <a:ext cx="2362127" cy="276999"/>
          </a:xfrm>
          <a:prstGeom prst="rect">
            <a:avLst/>
          </a:prstGeom>
          <a:noFill/>
        </p:spPr>
        <p:txBody>
          <a:bodyPr wrap="square" rtlCol="0">
            <a:spAutoFit/>
          </a:bodyPr>
          <a:lstStyle/>
          <a:p>
            <a:r>
              <a:rPr lang="en-US" sz="1200" dirty="0" smtClean="0">
                <a:solidFill>
                  <a:schemeClr val="bg1"/>
                </a:solidFill>
              </a:rPr>
              <a:t>Credit: NASA/JPL-Cal Tech</a:t>
            </a:r>
            <a:endParaRPr lang="en-US" sz="1200" dirty="0">
              <a:solidFill>
                <a:schemeClr val="bg1"/>
              </a:solidFill>
            </a:endParaRPr>
          </a:p>
        </p:txBody>
      </p:sp>
    </p:spTree>
    <p:extLst>
      <p:ext uri="{BB962C8B-B14F-4D97-AF65-F5344CB8AC3E}">
        <p14:creationId xmlns:p14="http://schemas.microsoft.com/office/powerpoint/2010/main" val="36048045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pPr algn="r"/>
            <a:r>
              <a:rPr lang="en-US" sz="3600" dirty="0" smtClean="0"/>
              <a:t>Project Methodology</a:t>
            </a:r>
            <a:endParaRPr lang="en-US" sz="3600" dirty="0"/>
          </a:p>
        </p:txBody>
      </p:sp>
      <p:sp>
        <p:nvSpPr>
          <p:cNvPr id="109" name="Rounded Rectangle 108"/>
          <p:cNvSpPr/>
          <p:nvPr/>
        </p:nvSpPr>
        <p:spPr>
          <a:xfrm>
            <a:off x="164965" y="1277270"/>
            <a:ext cx="1927304" cy="887255"/>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Surface Soil Moisture</a:t>
            </a:r>
          </a:p>
          <a:p>
            <a:pPr algn="ctr"/>
            <a:r>
              <a:rPr lang="en-US" sz="1200" dirty="0">
                <a:solidFill>
                  <a:schemeClr val="tx1">
                    <a:lumMod val="50000"/>
                  </a:schemeClr>
                </a:solidFill>
                <a:latin typeface="+mj-lt"/>
              </a:rPr>
              <a:t>Assimilated GRACE Data </a:t>
            </a:r>
          </a:p>
          <a:p>
            <a:pPr algn="ctr"/>
            <a:r>
              <a:rPr lang="en-US" sz="1200" dirty="0">
                <a:solidFill>
                  <a:schemeClr val="tx1">
                    <a:lumMod val="50000"/>
                  </a:schemeClr>
                </a:solidFill>
                <a:latin typeface="+mj-lt"/>
              </a:rPr>
              <a:t>(NASA GSFC Terrestrial Hydrology Program)</a:t>
            </a:r>
          </a:p>
        </p:txBody>
      </p:sp>
      <p:sp>
        <p:nvSpPr>
          <p:cNvPr id="110" name="Rounded Rectangle 109"/>
          <p:cNvSpPr/>
          <p:nvPr/>
        </p:nvSpPr>
        <p:spPr>
          <a:xfrm>
            <a:off x="164641" y="3280551"/>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Wildfires</a:t>
            </a:r>
          </a:p>
          <a:p>
            <a:pPr algn="ctr"/>
            <a:r>
              <a:rPr lang="en-US" sz="1200" dirty="0">
                <a:solidFill>
                  <a:schemeClr val="tx1">
                    <a:lumMod val="50000"/>
                  </a:schemeClr>
                </a:solidFill>
                <a:latin typeface="+mj-lt"/>
              </a:rPr>
              <a:t>Fire Program Analysis Fire-Occurrence Database</a:t>
            </a:r>
          </a:p>
          <a:p>
            <a:pPr algn="ctr"/>
            <a:r>
              <a:rPr lang="en-US" sz="1200" dirty="0">
                <a:solidFill>
                  <a:schemeClr val="tx1">
                    <a:lumMod val="50000"/>
                  </a:schemeClr>
                </a:solidFill>
                <a:latin typeface="+mj-lt"/>
              </a:rPr>
              <a:t>(USDA Forest Service)</a:t>
            </a:r>
          </a:p>
        </p:txBody>
      </p:sp>
      <p:sp>
        <p:nvSpPr>
          <p:cNvPr id="111" name="Rounded Rectangle 110"/>
          <p:cNvSpPr/>
          <p:nvPr/>
        </p:nvSpPr>
        <p:spPr>
          <a:xfrm>
            <a:off x="164641" y="5296862"/>
            <a:ext cx="1928375" cy="885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Land Cover</a:t>
            </a:r>
          </a:p>
          <a:p>
            <a:pPr algn="ctr"/>
            <a:r>
              <a:rPr lang="en-US" sz="1200" dirty="0">
                <a:solidFill>
                  <a:schemeClr val="tx1">
                    <a:lumMod val="50000"/>
                  </a:schemeClr>
                </a:solidFill>
                <a:latin typeface="+mj-lt"/>
              </a:rPr>
              <a:t>National Land Cover Database 2011</a:t>
            </a:r>
          </a:p>
          <a:p>
            <a:pPr algn="ctr"/>
            <a:r>
              <a:rPr lang="en-US" sz="1200" dirty="0">
                <a:solidFill>
                  <a:schemeClr val="tx1">
                    <a:lumMod val="50000"/>
                  </a:schemeClr>
                </a:solidFill>
                <a:latin typeface="+mj-lt"/>
              </a:rPr>
              <a:t>(USGS)</a:t>
            </a:r>
          </a:p>
        </p:txBody>
      </p:sp>
      <p:sp>
        <p:nvSpPr>
          <p:cNvPr id="112" name="Rounded Rectangle 111"/>
          <p:cNvSpPr/>
          <p:nvPr/>
        </p:nvSpPr>
        <p:spPr>
          <a:xfrm>
            <a:off x="3010838" y="5321474"/>
            <a:ext cx="1377411" cy="836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Resample and Reclassify</a:t>
            </a:r>
          </a:p>
          <a:p>
            <a:pPr algn="ctr"/>
            <a:r>
              <a:rPr lang="en-US" sz="1125" dirty="0">
                <a:solidFill>
                  <a:schemeClr val="tx1">
                    <a:lumMod val="50000"/>
                  </a:schemeClr>
                </a:solidFill>
                <a:latin typeface="+mj-lt"/>
              </a:rPr>
              <a:t>(ArcGIS)</a:t>
            </a:r>
          </a:p>
        </p:txBody>
      </p:sp>
      <p:sp>
        <p:nvSpPr>
          <p:cNvPr id="113" name="Rounded Rectangle 112"/>
          <p:cNvSpPr/>
          <p:nvPr/>
        </p:nvSpPr>
        <p:spPr>
          <a:xfrm>
            <a:off x="3011018" y="2583211"/>
            <a:ext cx="1377411" cy="7943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Burned Area</a:t>
            </a:r>
          </a:p>
          <a:p>
            <a:pPr algn="ctr"/>
            <a:r>
              <a:rPr lang="en-US" sz="1125" dirty="0">
                <a:solidFill>
                  <a:schemeClr val="tx1">
                    <a:lumMod val="50000"/>
                  </a:schemeClr>
                </a:solidFill>
                <a:latin typeface="+mj-lt"/>
              </a:rPr>
              <a:t>(ArcGIS, Python)</a:t>
            </a:r>
          </a:p>
        </p:txBody>
      </p:sp>
      <p:sp>
        <p:nvSpPr>
          <p:cNvPr id="114" name="Rounded Rectangle 113"/>
          <p:cNvSpPr/>
          <p:nvPr/>
        </p:nvSpPr>
        <p:spPr>
          <a:xfrm>
            <a:off x="3010890" y="1269147"/>
            <a:ext cx="1377540" cy="893893"/>
          </a:xfrm>
          <a:prstGeom prst="roundRect">
            <a:avLst/>
          </a:prstGeom>
          <a:solidFill>
            <a:srgbClr val="F59D9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Average</a:t>
            </a:r>
          </a:p>
          <a:p>
            <a:pPr algn="ctr"/>
            <a:r>
              <a:rPr lang="en-US" sz="1125" dirty="0">
                <a:solidFill>
                  <a:schemeClr val="tx1">
                    <a:lumMod val="50000"/>
                  </a:schemeClr>
                </a:solidFill>
                <a:latin typeface="+mj-lt"/>
              </a:rPr>
              <a:t>Soil Moisture January – April</a:t>
            </a:r>
          </a:p>
          <a:p>
            <a:pPr algn="ctr"/>
            <a:r>
              <a:rPr lang="en-US" sz="1125" dirty="0">
                <a:solidFill>
                  <a:schemeClr val="tx1">
                    <a:lumMod val="50000"/>
                  </a:schemeClr>
                </a:solidFill>
                <a:latin typeface="+mj-lt"/>
              </a:rPr>
              <a:t>(Python)</a:t>
            </a:r>
          </a:p>
        </p:txBody>
      </p:sp>
      <p:sp>
        <p:nvSpPr>
          <p:cNvPr id="115" name="Rounded Rectangle 114"/>
          <p:cNvSpPr/>
          <p:nvPr/>
        </p:nvSpPr>
        <p:spPr>
          <a:xfrm>
            <a:off x="3010838" y="3904984"/>
            <a:ext cx="1377411" cy="8403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lumMod val="50000"/>
                  </a:schemeClr>
                </a:solidFill>
                <a:latin typeface="+mj-lt"/>
              </a:rPr>
              <a:t>Annual Total Number of Wildfires</a:t>
            </a:r>
          </a:p>
          <a:p>
            <a:pPr algn="ctr"/>
            <a:r>
              <a:rPr lang="en-US" sz="1125" dirty="0">
                <a:solidFill>
                  <a:schemeClr val="tx1">
                    <a:lumMod val="50000"/>
                  </a:schemeClr>
                </a:solidFill>
                <a:latin typeface="+mj-lt"/>
              </a:rPr>
              <a:t>(ArcGIS, Python)</a:t>
            </a:r>
          </a:p>
        </p:txBody>
      </p:sp>
      <p:cxnSp>
        <p:nvCxnSpPr>
          <p:cNvPr id="116" name="Straight Connector 115"/>
          <p:cNvCxnSpPr>
            <a:stCxn id="110" idx="3"/>
            <a:endCxn id="113" idx="1"/>
          </p:cNvCxnSpPr>
          <p:nvPr/>
        </p:nvCxnSpPr>
        <p:spPr>
          <a:xfrm flipV="1">
            <a:off x="2093016" y="2980401"/>
            <a:ext cx="918002" cy="742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0" idx="3"/>
            <a:endCxn id="115" idx="1"/>
          </p:cNvCxnSpPr>
          <p:nvPr/>
        </p:nvCxnSpPr>
        <p:spPr>
          <a:xfrm>
            <a:off x="2093016" y="3723375"/>
            <a:ext cx="917822" cy="601779"/>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3"/>
            <a:endCxn id="114" idx="1"/>
          </p:cNvCxnSpPr>
          <p:nvPr/>
        </p:nvCxnSpPr>
        <p:spPr>
          <a:xfrm flipV="1">
            <a:off x="2092269" y="1716094"/>
            <a:ext cx="918621" cy="480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5401792"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mj-lt"/>
              </a:rPr>
              <a:t>Predictive Algorithm</a:t>
            </a:r>
          </a:p>
          <a:p>
            <a:pPr algn="ctr"/>
            <a:r>
              <a:rPr lang="en-US" sz="1200" dirty="0">
                <a:solidFill>
                  <a:schemeClr val="tx1">
                    <a:lumMod val="50000"/>
                  </a:schemeClr>
                </a:solidFill>
                <a:latin typeface="+mj-lt"/>
              </a:rPr>
              <a:t>(Python)</a:t>
            </a:r>
          </a:p>
        </p:txBody>
      </p:sp>
      <p:sp>
        <p:nvSpPr>
          <p:cNvPr id="120" name="Rounded Rectangle 119"/>
          <p:cNvSpPr/>
          <p:nvPr/>
        </p:nvSpPr>
        <p:spPr>
          <a:xfrm>
            <a:off x="7527700" y="3137576"/>
            <a:ext cx="1496633" cy="119650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lumMod val="50000"/>
                  </a:schemeClr>
                </a:solidFill>
                <a:latin typeface="+mj-lt"/>
              </a:rPr>
              <a:t>Wildfire Probability and Predicted Burned Area</a:t>
            </a:r>
          </a:p>
        </p:txBody>
      </p:sp>
      <p:cxnSp>
        <p:nvCxnSpPr>
          <p:cNvPr id="121" name="Straight Connector 120"/>
          <p:cNvCxnSpPr>
            <a:stCxn id="114" idx="3"/>
            <a:endCxn id="119" idx="1"/>
          </p:cNvCxnSpPr>
          <p:nvPr/>
        </p:nvCxnSpPr>
        <p:spPr>
          <a:xfrm>
            <a:off x="4388430" y="1716094"/>
            <a:ext cx="1013362" cy="2019733"/>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3" idx="3"/>
            <a:endCxn id="119" idx="1"/>
          </p:cNvCxnSpPr>
          <p:nvPr/>
        </p:nvCxnSpPr>
        <p:spPr>
          <a:xfrm>
            <a:off x="4388429" y="2980401"/>
            <a:ext cx="1013363" cy="755426"/>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5" idx="3"/>
            <a:endCxn id="119" idx="1"/>
          </p:cNvCxnSpPr>
          <p:nvPr/>
        </p:nvCxnSpPr>
        <p:spPr>
          <a:xfrm flipV="1">
            <a:off x="4388249" y="3735827"/>
            <a:ext cx="1013543" cy="58932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3"/>
            <a:endCxn id="120" idx="1"/>
          </p:cNvCxnSpPr>
          <p:nvPr/>
        </p:nvCxnSpPr>
        <p:spPr>
          <a:xfrm>
            <a:off x="6898425" y="3735827"/>
            <a:ext cx="629275"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2" idx="3"/>
            <a:endCxn id="119" idx="1"/>
          </p:cNvCxnSpPr>
          <p:nvPr/>
        </p:nvCxnSpPr>
        <p:spPr>
          <a:xfrm flipV="1">
            <a:off x="4388249" y="3735827"/>
            <a:ext cx="1013543" cy="200386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1" idx="3"/>
            <a:endCxn id="112" idx="1"/>
          </p:cNvCxnSpPr>
          <p:nvPr/>
        </p:nvCxnSpPr>
        <p:spPr>
          <a:xfrm>
            <a:off x="2093016" y="5739686"/>
            <a:ext cx="917822" cy="1"/>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3114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6966" y="245364"/>
            <a:ext cx="7982712" cy="704088"/>
          </a:xfrm>
        </p:spPr>
        <p:txBody>
          <a:bodyPr/>
          <a:lstStyle/>
          <a:p>
            <a:r>
              <a:rPr lang="en-US" dirty="0" smtClean="0"/>
              <a:t>GRACE Assimilated Data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113" y="3799206"/>
            <a:ext cx="3848344" cy="29737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404" y="3796830"/>
            <a:ext cx="3853879" cy="29779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8023" y="3794481"/>
            <a:ext cx="3851877" cy="29764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7995" y="3794354"/>
            <a:ext cx="3853878" cy="297799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90" y="3803187"/>
            <a:ext cx="3844083" cy="297042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4552" y="3812146"/>
            <a:ext cx="3837136" cy="296505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1864" y="3805873"/>
            <a:ext cx="3837136" cy="296505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8177" y="3830883"/>
            <a:ext cx="3821509" cy="295298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0134" y="3796824"/>
            <a:ext cx="3844083" cy="297042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6499" y="3804712"/>
            <a:ext cx="3844083" cy="2970429"/>
          </a:xfrm>
          <a:prstGeom prst="rect">
            <a:avLst/>
          </a:prstGeom>
        </p:spPr>
      </p:pic>
      <p:pic>
        <p:nvPicPr>
          <p:cNvPr id="16" name="Content Placeholder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864" y="3796992"/>
            <a:ext cx="3852372" cy="2976833"/>
          </a:xfrm>
          <a:prstGeom prst="rect">
            <a:avLst/>
          </a:prstGeom>
        </p:spPr>
      </p:pic>
      <p:sp>
        <p:nvSpPr>
          <p:cNvPr id="19" name="TextBox 18"/>
          <p:cNvSpPr txBox="1"/>
          <p:nvPr/>
        </p:nvSpPr>
        <p:spPr>
          <a:xfrm>
            <a:off x="217510" y="1539907"/>
            <a:ext cx="5097603" cy="1323439"/>
          </a:xfrm>
          <a:prstGeom prst="rect">
            <a:avLst/>
          </a:prstGeom>
          <a:noFill/>
        </p:spPr>
        <p:txBody>
          <a:bodyPr wrap="square" rtlCol="0">
            <a:spAutoFit/>
          </a:bodyPr>
          <a:lstStyle/>
          <a:p>
            <a:pPr lvl="1"/>
            <a:r>
              <a:rPr lang="en-US" sz="2000" dirty="0"/>
              <a:t>GRACE assimilated data measures terrestrial water storage (</a:t>
            </a:r>
            <a:r>
              <a:rPr lang="en-US" sz="2000" b="1" dirty="0"/>
              <a:t>TWS</a:t>
            </a:r>
            <a:r>
              <a:rPr lang="en-US" sz="2000" dirty="0"/>
              <a:t>), root zone moisture content (</a:t>
            </a:r>
            <a:r>
              <a:rPr lang="en-US" sz="2000" b="1" dirty="0"/>
              <a:t>RZMC</a:t>
            </a:r>
            <a:r>
              <a:rPr lang="en-US" sz="2000" dirty="0"/>
              <a:t>), and surface soil moisture content (</a:t>
            </a:r>
            <a:r>
              <a:rPr lang="en-US" sz="2000" b="1" dirty="0"/>
              <a:t>SFMC</a:t>
            </a:r>
            <a:r>
              <a:rPr lang="en-US" sz="2000" dirty="0"/>
              <a:t>) </a:t>
            </a:r>
          </a:p>
        </p:txBody>
      </p:sp>
    </p:spTree>
    <p:extLst>
      <p:ext uri="{BB962C8B-B14F-4D97-AF65-F5344CB8AC3E}">
        <p14:creationId xmlns:p14="http://schemas.microsoft.com/office/powerpoint/2010/main" val="326433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250"/>
                                        <p:tgtEl>
                                          <p:spTgt spid="15"/>
                                        </p:tgtEl>
                                      </p:cBhvr>
                                    </p:animEffect>
                                  </p:childTnLst>
                                </p:cTn>
                              </p:par>
                            </p:childTnLst>
                          </p:cTn>
                        </p:par>
                        <p:par>
                          <p:cTn id="11" fill="hold">
                            <p:stCondLst>
                              <p:cond delay="1250"/>
                            </p:stCondLst>
                            <p:childTnLst>
                              <p:par>
                                <p:cTn id="12" presetID="22" presetClass="exit" presetSubtype="8" fill="hold" nodeType="afterEffect">
                                  <p:stCondLst>
                                    <p:cond delay="500"/>
                                  </p:stCondLst>
                                  <p:childTnLst>
                                    <p:animEffect transition="out" filter="wipe(left)">
                                      <p:cBhvr>
                                        <p:cTn id="13" dur="250"/>
                                        <p:tgtEl>
                                          <p:spTgt spid="16"/>
                                        </p:tgtEl>
                                      </p:cBhvr>
                                    </p:animEffect>
                                    <p:set>
                                      <p:cBhvr>
                                        <p:cTn id="14" dur="1" fill="hold">
                                          <p:stCondLst>
                                            <p:cond delay="249"/>
                                          </p:stCondLst>
                                        </p:cTn>
                                        <p:tgtEl>
                                          <p:spTgt spid="16"/>
                                        </p:tgtEl>
                                        <p:attrNameLst>
                                          <p:attrName>style.visibility</p:attrName>
                                        </p:attrNameLst>
                                      </p:cBhvr>
                                      <p:to>
                                        <p:strVal val="hidden"/>
                                      </p:to>
                                    </p:set>
                                  </p:childTnLst>
                                </p:cTn>
                              </p:par>
                            </p:childTnLst>
                          </p:cTn>
                        </p:par>
                        <p:par>
                          <p:cTn id="15" fill="hold">
                            <p:stCondLst>
                              <p:cond delay="2000"/>
                            </p:stCondLst>
                            <p:childTnLst>
                              <p:par>
                                <p:cTn id="16" presetID="22" presetClass="entr" presetSubtype="2" fill="hold" nodeType="after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250"/>
                                        <p:tgtEl>
                                          <p:spTgt spid="14"/>
                                        </p:tgtEl>
                                      </p:cBhvr>
                                    </p:animEffect>
                                  </p:childTnLst>
                                </p:cTn>
                              </p:par>
                            </p:childTnLst>
                          </p:cTn>
                        </p:par>
                        <p:par>
                          <p:cTn id="19" fill="hold">
                            <p:stCondLst>
                              <p:cond delay="3250"/>
                            </p:stCondLst>
                            <p:childTnLst>
                              <p:par>
                                <p:cTn id="20" presetID="22" presetClass="exit" presetSubtype="8" fill="hold" nodeType="afterEffect">
                                  <p:stCondLst>
                                    <p:cond delay="1000"/>
                                  </p:stCondLst>
                                  <p:childTnLst>
                                    <p:animEffect transition="out" filter="wipe(left)">
                                      <p:cBhvr>
                                        <p:cTn id="21" dur="250"/>
                                        <p:tgtEl>
                                          <p:spTgt spid="15"/>
                                        </p:tgtEl>
                                      </p:cBhvr>
                                    </p:animEffect>
                                    <p:set>
                                      <p:cBhvr>
                                        <p:cTn id="22" dur="1" fill="hold">
                                          <p:stCondLst>
                                            <p:cond delay="249"/>
                                          </p:stCondLst>
                                        </p:cTn>
                                        <p:tgtEl>
                                          <p:spTgt spid="15"/>
                                        </p:tgtEl>
                                        <p:attrNameLst>
                                          <p:attrName>style.visibility</p:attrName>
                                        </p:attrNameLst>
                                      </p:cBhvr>
                                      <p:to>
                                        <p:strVal val="hidden"/>
                                      </p:to>
                                    </p:set>
                                  </p:childTnLst>
                                </p:cTn>
                              </p:par>
                            </p:childTnLst>
                          </p:cTn>
                        </p:par>
                        <p:par>
                          <p:cTn id="23" fill="hold">
                            <p:stCondLst>
                              <p:cond delay="4500"/>
                            </p:stCondLst>
                            <p:childTnLst>
                              <p:par>
                                <p:cTn id="24" presetID="22" presetClass="entr" presetSubtype="2" fill="hold" nodeType="after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50"/>
                                        <p:tgtEl>
                                          <p:spTgt spid="13"/>
                                        </p:tgtEl>
                                      </p:cBhvr>
                                    </p:animEffect>
                                  </p:childTnLst>
                                </p:cTn>
                              </p:par>
                            </p:childTnLst>
                          </p:cTn>
                        </p:par>
                        <p:par>
                          <p:cTn id="27" fill="hold">
                            <p:stCondLst>
                              <p:cond delay="5750"/>
                            </p:stCondLst>
                            <p:childTnLst>
                              <p:par>
                                <p:cTn id="28" presetID="22" presetClass="exit" presetSubtype="8" fill="hold" nodeType="afterEffect">
                                  <p:stCondLst>
                                    <p:cond delay="1000"/>
                                  </p:stCondLst>
                                  <p:childTnLst>
                                    <p:animEffect transition="out" filter="wipe(left)">
                                      <p:cBhvr>
                                        <p:cTn id="29" dur="250"/>
                                        <p:tgtEl>
                                          <p:spTgt spid="14"/>
                                        </p:tgtEl>
                                      </p:cBhvr>
                                    </p:animEffect>
                                    <p:set>
                                      <p:cBhvr>
                                        <p:cTn id="30" dur="1" fill="hold">
                                          <p:stCondLst>
                                            <p:cond delay="249"/>
                                          </p:stCondLst>
                                        </p:cTn>
                                        <p:tgtEl>
                                          <p:spTgt spid="14"/>
                                        </p:tgtEl>
                                        <p:attrNameLst>
                                          <p:attrName>style.visibility</p:attrName>
                                        </p:attrNameLst>
                                      </p:cBhvr>
                                      <p:to>
                                        <p:strVal val="hidden"/>
                                      </p:to>
                                    </p:set>
                                  </p:childTnLst>
                                </p:cTn>
                              </p:par>
                            </p:childTnLst>
                          </p:cTn>
                        </p:par>
                        <p:par>
                          <p:cTn id="31" fill="hold">
                            <p:stCondLst>
                              <p:cond delay="7000"/>
                            </p:stCondLst>
                            <p:childTnLst>
                              <p:par>
                                <p:cTn id="32" presetID="22" presetClass="entr" presetSubtype="2" fill="hold" nodeType="after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250"/>
                                        <p:tgtEl>
                                          <p:spTgt spid="12"/>
                                        </p:tgtEl>
                                      </p:cBhvr>
                                    </p:animEffect>
                                  </p:childTnLst>
                                </p:cTn>
                              </p:par>
                            </p:childTnLst>
                          </p:cTn>
                        </p:par>
                        <p:par>
                          <p:cTn id="35" fill="hold">
                            <p:stCondLst>
                              <p:cond delay="8250"/>
                            </p:stCondLst>
                            <p:childTnLst>
                              <p:par>
                                <p:cTn id="36" presetID="22" presetClass="exit" presetSubtype="8" fill="hold" nodeType="afterEffect">
                                  <p:stCondLst>
                                    <p:cond delay="1000"/>
                                  </p:stCondLst>
                                  <p:childTnLst>
                                    <p:animEffect transition="out" filter="wipe(left)">
                                      <p:cBhvr>
                                        <p:cTn id="37" dur="250"/>
                                        <p:tgtEl>
                                          <p:spTgt spid="13"/>
                                        </p:tgtEl>
                                      </p:cBhvr>
                                    </p:animEffect>
                                    <p:set>
                                      <p:cBhvr>
                                        <p:cTn id="38" dur="1" fill="hold">
                                          <p:stCondLst>
                                            <p:cond delay="249"/>
                                          </p:stCondLst>
                                        </p:cTn>
                                        <p:tgtEl>
                                          <p:spTgt spid="13"/>
                                        </p:tgtEl>
                                        <p:attrNameLst>
                                          <p:attrName>style.visibility</p:attrName>
                                        </p:attrNameLst>
                                      </p:cBhvr>
                                      <p:to>
                                        <p:strVal val="hidden"/>
                                      </p:to>
                                    </p:set>
                                  </p:childTnLst>
                                </p:cTn>
                              </p:par>
                            </p:childTnLst>
                          </p:cTn>
                        </p:par>
                        <p:par>
                          <p:cTn id="39" fill="hold">
                            <p:stCondLst>
                              <p:cond delay="9500"/>
                            </p:stCondLst>
                            <p:childTnLst>
                              <p:par>
                                <p:cTn id="40" presetID="22" presetClass="entr" presetSubtype="2"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250"/>
                                        <p:tgtEl>
                                          <p:spTgt spid="11"/>
                                        </p:tgtEl>
                                      </p:cBhvr>
                                    </p:animEffect>
                                  </p:childTnLst>
                                </p:cTn>
                              </p:par>
                            </p:childTnLst>
                          </p:cTn>
                        </p:par>
                        <p:par>
                          <p:cTn id="43" fill="hold">
                            <p:stCondLst>
                              <p:cond delay="10750"/>
                            </p:stCondLst>
                            <p:childTnLst>
                              <p:par>
                                <p:cTn id="44" presetID="22" presetClass="exit" presetSubtype="8" fill="hold" nodeType="afterEffect">
                                  <p:stCondLst>
                                    <p:cond delay="1000"/>
                                  </p:stCondLst>
                                  <p:childTnLst>
                                    <p:animEffect transition="out" filter="wipe(left)">
                                      <p:cBhvr>
                                        <p:cTn id="45" dur="250"/>
                                        <p:tgtEl>
                                          <p:spTgt spid="12"/>
                                        </p:tgtEl>
                                      </p:cBhvr>
                                    </p:animEffect>
                                    <p:set>
                                      <p:cBhvr>
                                        <p:cTn id="46" dur="1" fill="hold">
                                          <p:stCondLst>
                                            <p:cond delay="249"/>
                                          </p:stCondLst>
                                        </p:cTn>
                                        <p:tgtEl>
                                          <p:spTgt spid="12"/>
                                        </p:tgtEl>
                                        <p:attrNameLst>
                                          <p:attrName>style.visibility</p:attrName>
                                        </p:attrNameLst>
                                      </p:cBhvr>
                                      <p:to>
                                        <p:strVal val="hidden"/>
                                      </p:to>
                                    </p:set>
                                  </p:childTnLst>
                                </p:cTn>
                              </p:par>
                            </p:childTnLst>
                          </p:cTn>
                        </p:par>
                        <p:par>
                          <p:cTn id="47" fill="hold">
                            <p:stCondLst>
                              <p:cond delay="12000"/>
                            </p:stCondLst>
                            <p:childTnLst>
                              <p:par>
                                <p:cTn id="48" presetID="22" presetClass="entr" presetSubtype="2" fill="hold" nodeType="afterEffect">
                                  <p:stCondLst>
                                    <p:cond delay="100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250"/>
                                        <p:tgtEl>
                                          <p:spTgt spid="10"/>
                                        </p:tgtEl>
                                      </p:cBhvr>
                                    </p:animEffect>
                                  </p:childTnLst>
                                </p:cTn>
                              </p:par>
                            </p:childTnLst>
                          </p:cTn>
                        </p:par>
                        <p:par>
                          <p:cTn id="51" fill="hold">
                            <p:stCondLst>
                              <p:cond delay="13250"/>
                            </p:stCondLst>
                            <p:childTnLst>
                              <p:par>
                                <p:cTn id="52" presetID="22" presetClass="exit" presetSubtype="8" fill="hold" nodeType="afterEffect">
                                  <p:stCondLst>
                                    <p:cond delay="1000"/>
                                  </p:stCondLst>
                                  <p:childTnLst>
                                    <p:animEffect transition="out" filter="wipe(left)">
                                      <p:cBhvr>
                                        <p:cTn id="53" dur="250"/>
                                        <p:tgtEl>
                                          <p:spTgt spid="11"/>
                                        </p:tgtEl>
                                      </p:cBhvr>
                                    </p:animEffect>
                                    <p:set>
                                      <p:cBhvr>
                                        <p:cTn id="54" dur="1" fill="hold">
                                          <p:stCondLst>
                                            <p:cond delay="249"/>
                                          </p:stCondLst>
                                        </p:cTn>
                                        <p:tgtEl>
                                          <p:spTgt spid="11"/>
                                        </p:tgtEl>
                                        <p:attrNameLst>
                                          <p:attrName>style.visibility</p:attrName>
                                        </p:attrNameLst>
                                      </p:cBhvr>
                                      <p:to>
                                        <p:strVal val="hidden"/>
                                      </p:to>
                                    </p:set>
                                  </p:childTnLst>
                                </p:cTn>
                              </p:par>
                            </p:childTnLst>
                          </p:cTn>
                        </p:par>
                        <p:par>
                          <p:cTn id="55" fill="hold">
                            <p:stCondLst>
                              <p:cond delay="14500"/>
                            </p:stCondLst>
                            <p:childTnLst>
                              <p:par>
                                <p:cTn id="56" presetID="22" presetClass="entr" presetSubtype="2" fill="hold" nodeType="afterEffect">
                                  <p:stCondLst>
                                    <p:cond delay="100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250"/>
                                        <p:tgtEl>
                                          <p:spTgt spid="9"/>
                                        </p:tgtEl>
                                      </p:cBhvr>
                                    </p:animEffect>
                                  </p:childTnLst>
                                </p:cTn>
                              </p:par>
                            </p:childTnLst>
                          </p:cTn>
                        </p:par>
                        <p:par>
                          <p:cTn id="59" fill="hold">
                            <p:stCondLst>
                              <p:cond delay="15750"/>
                            </p:stCondLst>
                            <p:childTnLst>
                              <p:par>
                                <p:cTn id="60" presetID="22" presetClass="exit" presetSubtype="8" fill="hold" nodeType="afterEffect">
                                  <p:stCondLst>
                                    <p:cond delay="1000"/>
                                  </p:stCondLst>
                                  <p:childTnLst>
                                    <p:animEffect transition="out" filter="wipe(left)">
                                      <p:cBhvr>
                                        <p:cTn id="61" dur="250"/>
                                        <p:tgtEl>
                                          <p:spTgt spid="10"/>
                                        </p:tgtEl>
                                      </p:cBhvr>
                                    </p:animEffect>
                                    <p:set>
                                      <p:cBhvr>
                                        <p:cTn id="62" dur="1" fill="hold">
                                          <p:stCondLst>
                                            <p:cond delay="249"/>
                                          </p:stCondLst>
                                        </p:cTn>
                                        <p:tgtEl>
                                          <p:spTgt spid="10"/>
                                        </p:tgtEl>
                                        <p:attrNameLst>
                                          <p:attrName>style.visibility</p:attrName>
                                        </p:attrNameLst>
                                      </p:cBhvr>
                                      <p:to>
                                        <p:strVal val="hidden"/>
                                      </p:to>
                                    </p:set>
                                  </p:childTnLst>
                                </p:cTn>
                              </p:par>
                            </p:childTnLst>
                          </p:cTn>
                        </p:par>
                        <p:par>
                          <p:cTn id="63" fill="hold">
                            <p:stCondLst>
                              <p:cond delay="17000"/>
                            </p:stCondLst>
                            <p:childTnLst>
                              <p:par>
                                <p:cTn id="64" presetID="22" presetClass="entr" presetSubtype="2" fill="hold" nodeType="afterEffect">
                                  <p:stCondLst>
                                    <p:cond delay="100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250"/>
                                        <p:tgtEl>
                                          <p:spTgt spid="8"/>
                                        </p:tgtEl>
                                      </p:cBhvr>
                                    </p:animEffect>
                                  </p:childTnLst>
                                </p:cTn>
                              </p:par>
                            </p:childTnLst>
                          </p:cTn>
                        </p:par>
                        <p:par>
                          <p:cTn id="67" fill="hold">
                            <p:stCondLst>
                              <p:cond delay="18250"/>
                            </p:stCondLst>
                            <p:childTnLst>
                              <p:par>
                                <p:cTn id="68" presetID="22" presetClass="exit" presetSubtype="8" fill="hold" nodeType="afterEffect">
                                  <p:stCondLst>
                                    <p:cond delay="1000"/>
                                  </p:stCondLst>
                                  <p:childTnLst>
                                    <p:animEffect transition="out" filter="wipe(left)">
                                      <p:cBhvr>
                                        <p:cTn id="69" dur="250"/>
                                        <p:tgtEl>
                                          <p:spTgt spid="9"/>
                                        </p:tgtEl>
                                      </p:cBhvr>
                                    </p:animEffect>
                                    <p:set>
                                      <p:cBhvr>
                                        <p:cTn id="70" dur="1" fill="hold">
                                          <p:stCondLst>
                                            <p:cond delay="249"/>
                                          </p:stCondLst>
                                        </p:cTn>
                                        <p:tgtEl>
                                          <p:spTgt spid="9"/>
                                        </p:tgtEl>
                                        <p:attrNameLst>
                                          <p:attrName>style.visibility</p:attrName>
                                        </p:attrNameLst>
                                      </p:cBhvr>
                                      <p:to>
                                        <p:strVal val="hidden"/>
                                      </p:to>
                                    </p:set>
                                  </p:childTnLst>
                                </p:cTn>
                              </p:par>
                            </p:childTnLst>
                          </p:cTn>
                        </p:par>
                        <p:par>
                          <p:cTn id="71" fill="hold">
                            <p:stCondLst>
                              <p:cond delay="19500"/>
                            </p:stCondLst>
                            <p:childTnLst>
                              <p:par>
                                <p:cTn id="72" presetID="22" presetClass="entr" presetSubtype="2" fill="hold" nodeType="afterEffect">
                                  <p:stCondLst>
                                    <p:cond delay="1000"/>
                                  </p:stCondLst>
                                  <p:childTnLst>
                                    <p:set>
                                      <p:cBhvr>
                                        <p:cTn id="73" dur="1" fill="hold">
                                          <p:stCondLst>
                                            <p:cond delay="0"/>
                                          </p:stCondLst>
                                        </p:cTn>
                                        <p:tgtEl>
                                          <p:spTgt spid="7"/>
                                        </p:tgtEl>
                                        <p:attrNameLst>
                                          <p:attrName>style.visibility</p:attrName>
                                        </p:attrNameLst>
                                      </p:cBhvr>
                                      <p:to>
                                        <p:strVal val="visible"/>
                                      </p:to>
                                    </p:set>
                                    <p:animEffect transition="in" filter="wipe(right)">
                                      <p:cBhvr>
                                        <p:cTn id="74" dur="250"/>
                                        <p:tgtEl>
                                          <p:spTgt spid="7"/>
                                        </p:tgtEl>
                                      </p:cBhvr>
                                    </p:animEffect>
                                  </p:childTnLst>
                                </p:cTn>
                              </p:par>
                            </p:childTnLst>
                          </p:cTn>
                        </p:par>
                        <p:par>
                          <p:cTn id="75" fill="hold">
                            <p:stCondLst>
                              <p:cond delay="20750"/>
                            </p:stCondLst>
                            <p:childTnLst>
                              <p:par>
                                <p:cTn id="76" presetID="22" presetClass="exit" presetSubtype="8" fill="hold" nodeType="afterEffect">
                                  <p:stCondLst>
                                    <p:cond delay="1000"/>
                                  </p:stCondLst>
                                  <p:childTnLst>
                                    <p:animEffect transition="out" filter="wipe(left)">
                                      <p:cBhvr>
                                        <p:cTn id="77" dur="250"/>
                                        <p:tgtEl>
                                          <p:spTgt spid="8"/>
                                        </p:tgtEl>
                                      </p:cBhvr>
                                    </p:animEffect>
                                    <p:set>
                                      <p:cBhvr>
                                        <p:cTn id="78" dur="1" fill="hold">
                                          <p:stCondLst>
                                            <p:cond delay="249"/>
                                          </p:stCondLst>
                                        </p:cTn>
                                        <p:tgtEl>
                                          <p:spTgt spid="8"/>
                                        </p:tgtEl>
                                        <p:attrNameLst>
                                          <p:attrName>style.visibility</p:attrName>
                                        </p:attrNameLst>
                                      </p:cBhvr>
                                      <p:to>
                                        <p:strVal val="hidden"/>
                                      </p:to>
                                    </p:set>
                                  </p:childTnLst>
                                </p:cTn>
                              </p:par>
                            </p:childTnLst>
                          </p:cTn>
                        </p:par>
                        <p:par>
                          <p:cTn id="79" fill="hold">
                            <p:stCondLst>
                              <p:cond delay="22000"/>
                            </p:stCondLst>
                            <p:childTnLst>
                              <p:par>
                                <p:cTn id="80" presetID="22" presetClass="entr" presetSubtype="2" fill="hold" nodeType="afterEffect">
                                  <p:stCondLst>
                                    <p:cond delay="1000"/>
                                  </p:stCondLst>
                                  <p:childTnLst>
                                    <p:set>
                                      <p:cBhvr>
                                        <p:cTn id="81" dur="1" fill="hold">
                                          <p:stCondLst>
                                            <p:cond delay="0"/>
                                          </p:stCondLst>
                                        </p:cTn>
                                        <p:tgtEl>
                                          <p:spTgt spid="6"/>
                                        </p:tgtEl>
                                        <p:attrNameLst>
                                          <p:attrName>style.visibility</p:attrName>
                                        </p:attrNameLst>
                                      </p:cBhvr>
                                      <p:to>
                                        <p:strVal val="visible"/>
                                      </p:to>
                                    </p:set>
                                    <p:animEffect transition="in" filter="wipe(right)">
                                      <p:cBhvr>
                                        <p:cTn id="82" dur="250"/>
                                        <p:tgtEl>
                                          <p:spTgt spid="6"/>
                                        </p:tgtEl>
                                      </p:cBhvr>
                                    </p:animEffect>
                                  </p:childTnLst>
                                </p:cTn>
                              </p:par>
                            </p:childTnLst>
                          </p:cTn>
                        </p:par>
                        <p:par>
                          <p:cTn id="83" fill="hold">
                            <p:stCondLst>
                              <p:cond delay="23250"/>
                            </p:stCondLst>
                            <p:childTnLst>
                              <p:par>
                                <p:cTn id="84" presetID="22" presetClass="exit" presetSubtype="8" fill="hold" nodeType="afterEffect">
                                  <p:stCondLst>
                                    <p:cond delay="1000"/>
                                  </p:stCondLst>
                                  <p:childTnLst>
                                    <p:animEffect transition="out" filter="wipe(left)">
                                      <p:cBhvr>
                                        <p:cTn id="85" dur="250"/>
                                        <p:tgtEl>
                                          <p:spTgt spid="7"/>
                                        </p:tgtEl>
                                      </p:cBhvr>
                                    </p:animEffect>
                                    <p:set>
                                      <p:cBhvr>
                                        <p:cTn id="86"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3158</TotalTime>
  <Words>2646</Words>
  <Application>Microsoft Office PowerPoint</Application>
  <PresentationFormat>On-screen Show (4:3)</PresentationFormat>
  <Paragraphs>259</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Zajic, Brittany N (329D-Affiliate)</cp:lastModifiedBy>
  <cp:revision>181</cp:revision>
  <cp:lastPrinted>2015-08-05T16:19:07Z</cp:lastPrinted>
  <dcterms:created xsi:type="dcterms:W3CDTF">2015-05-18T13:26:09Z</dcterms:created>
  <dcterms:modified xsi:type="dcterms:W3CDTF">2015-08-05T23:32:13Z</dcterms:modified>
</cp:coreProperties>
</file>