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5" r:id="rId2"/>
    <p:sldId id="285" r:id="rId3"/>
    <p:sldId id="292" r:id="rId4"/>
    <p:sldId id="291" r:id="rId5"/>
    <p:sldId id="286" r:id="rId6"/>
    <p:sldId id="287" r:id="rId7"/>
    <p:sldId id="288" r:id="rId8"/>
    <p:sldId id="295" r:id="rId9"/>
    <p:sldId id="296" r:id="rId10"/>
    <p:sldId id="294" r:id="rId11"/>
    <p:sldId id="298" r:id="rId12"/>
    <p:sldId id="293" r:id="rId13"/>
    <p:sldId id="297" r:id="rId14"/>
    <p:sldId id="290" r:id="rId15"/>
    <p:sldId id="278" r:id="rId16"/>
    <p:sldId id="279" r:id="rId17"/>
    <p:sldId id="280" r:id="rId18"/>
    <p:sldId id="281" r:id="rId19"/>
    <p:sldId id="282" r:id="rId20"/>
    <p:sldId id="283"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6" clrIdx="0"/>
  <p:cmAuthor id="1" name="Orne, Tiffani N. (LARC-E3)[SSAI DEVELOP]" initials="OTN(D" lastIdx="14"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85714" autoAdjust="0"/>
  </p:normalViewPr>
  <p:slideViewPr>
    <p:cSldViewPr snapToGrid="0">
      <p:cViewPr varScale="1">
        <p:scale>
          <a:sx n="96" d="100"/>
          <a:sy n="96" d="100"/>
        </p:scale>
        <p:origin x="1050"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4T11:18:44.250" idx="1">
    <p:pos x="10" y="10"/>
    <p:text>Please be sure to have complete speaker notes for the final draft for all slides. Hypothetically, a person who was not on the team should be able to use the speaker notes to be able to present this project.</p:text>
  </p:cm>
  <p:cm authorId="1" dt="2015-07-21T20:04:46.810" idx="1">
    <p:pos x="3421" y="3375"/>
    <p:text>I changed these to right-aligned to match the others. They might look better in the right column instead of the center column.</p:text>
    <p:extLst>
      <p:ext uri="{C676402C-5697-4E1C-873F-D02D1690AC5C}">
        <p15:threadingInfo xmlns:p15="http://schemas.microsoft.com/office/powerpoint/2012/main" timeZoneBias="240"/>
      </p:ext>
    </p:extLst>
  </p:cm>
  <p:cm authorId="1" dt="2015-07-21T20:05:31.569" idx="2">
    <p:pos x="5040" y="2473"/>
    <p:text>I made this box larger</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07-21T20:13:04.691" idx="14">
    <p:pos x="2098" y="0"/>
    <p:text>I increased the size of this image to fill the space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0" dt="2015-07-04T11:46:49.408" idx="16">
    <p:pos x="90" y="111"/>
    <p:text>Delete these slides from here on except for your acknowledgements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21T20:05:53.009" idx="3">
    <p:pos x="3997" y="3852"/>
    <p:text>For consistency, please use "Credit: XXX" for citing images on slides.</p:text>
    <p:extLst>
      <p:ext uri="{C676402C-5697-4E1C-873F-D02D1690AC5C}">
        <p15:threadingInfo xmlns:p15="http://schemas.microsoft.com/office/powerpoint/2012/main" timeZoneBias="240"/>
      </p:ext>
    </p:extLst>
  </p:cm>
  <p:cm authorId="1" dt="2015-07-21T20:06:35.434" idx="4">
    <p:pos x="3997" y="3948"/>
    <p:text>apply throughout</p:text>
    <p:extLst>
      <p:ext uri="{C676402C-5697-4E1C-873F-D02D1690AC5C}">
        <p15:threadingInfo xmlns:p15="http://schemas.microsoft.com/office/powerpoint/2012/main" timeZoneBias="240">
          <p15:parentCm authorId="1" idx="3"/>
        </p15:threadingInfo>
      </p:ext>
    </p:extLst>
  </p:cm>
  <p:cm authorId="1" dt="2015-07-21T20:06:51.001" idx="5">
    <p:pos x="5497" y="2954"/>
    <p:text>See Comm page on DEVELOPedia for how to cite images</p:text>
    <p:extLst>
      <p:ext uri="{C676402C-5697-4E1C-873F-D02D1690AC5C}">
        <p15:threadingInfo xmlns:p15="http://schemas.microsoft.com/office/powerpoint/2012/main" timeZoneBias="240"/>
      </p:ext>
    </p:extLst>
  </p:cm>
  <p:cm authorId="1" dt="2015-07-21T20:07:19.388" idx="6">
    <p:pos x="4063" y="2980"/>
    <p:text>please make these both ~12 pt font</p:text>
    <p:extLst>
      <p:ext uri="{C676402C-5697-4E1C-873F-D02D1690AC5C}">
        <p15:threadingInfo xmlns:p15="http://schemas.microsoft.com/office/powerpoint/2012/main" timeZoneBias="240"/>
      </p:ext>
    </p:extLst>
  </p:cm>
  <p:cm authorId="1" dt="2015-07-21T20:07:45.831" idx="7">
    <p:pos x="4063" y="3076"/>
    <p:text>apply throuhgout</p:text>
    <p:extLst>
      <p:ext uri="{C676402C-5697-4E1C-873F-D02D1690AC5C}">
        <p15:threadingInfo xmlns:p15="http://schemas.microsoft.com/office/powerpoint/2012/main" timeZoneBias="240">
          <p15:parentCm authorId="1"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5-07-04T11:23:24.279" idx="3">
    <p:pos x="2791" y="75"/>
    <p:text>This is a nice image. Do you have permission from the photographer to use it? Unless this is from a federal site, taken by a DEVELOPer, or from creative commons you need explicit permission to use this image.</p:text>
  </p:cm>
  <p:cm authorId="1" dt="2015-07-21T20:08:08.090" idx="8">
    <p:pos x="2735" y="332"/>
    <p:text>I made this image slightly larger to reach the top of the slide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07-04T11:24:48.139" idx="4">
    <p:pos x="5174" y="2851"/>
    <p:text>Same comment with with image. Unless you have explicit permission, you may need to find another image. 
Also, please have the citation on or below the image (name of the photographer).</p:text>
  </p:cm>
  <p:cm authorId="0" dt="2015-07-04T11:25:12.377" idx="5">
    <p:pos x="10" y="10"/>
    <p:text>Please have complete speaker notes here for the final draft.</p:text>
  </p:cm>
  <p:cm authorId="1" dt="2015-07-21T20:09:01.360" idx="9">
    <p:pos x="75" y="3675"/>
    <p:text>the spacing here looks off</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5-07-04T11:26:12.716" idx="6">
    <p:pos x="253" y="214"/>
    <p:text>These images are blurry. For the final draft, if you can replace these with less blurry ones, please do so.</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7-04T11:26:59.242" idx="7">
    <p:pos x="1801" y="642"/>
    <p:text>Unnecessary capitalization here.</p:text>
  </p:cm>
  <p:cm authorId="0" dt="2015-07-04T11:27:29.840" idx="8">
    <p:pos x="2709" y="3720"/>
    <p:text>Same comment with with image. Unless you have explicit permission, you may need to find another image.</p:text>
  </p:cm>
  <p:cm authorId="0" dt="2015-07-04T11:28:12.939" idx="9">
    <p:pos x="325" y="2247"/>
    <p:text>This image was not centered on the slide. I centered it.</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7-04T11:29:51.203" idx="11">
    <p:pos x="4792" y="1121"/>
    <p:text>Some of these images are blurry. Can you replace them with less blurry ones? You can find satillite images on the DEVELOP Exchange and DEVELOPedia.</p:text>
  </p:cm>
  <p:cm authorId="0" dt="2015-07-04T11:30:26.030" idx="12">
    <p:pos x="3238" y="1698"/>
    <p:text>The text is being covered up by the images. Please address this.</p:text>
  </p:cm>
  <p:cm authorId="1" dt="2015-07-21T20:11:00.816" idx="10">
    <p:pos x="814" y="1202"/>
    <p:text>Please use the bullet style from the template</p:text>
    <p:extLst>
      <p:ext uri="{C676402C-5697-4E1C-873F-D02D1690AC5C}">
        <p15:threadingInfo xmlns:p15="http://schemas.microsoft.com/office/powerpoint/2012/main" timeZoneBias="240"/>
      </p:ext>
    </p:extLst>
  </p:cm>
  <p:cm authorId="1" dt="2015-07-21T20:11:23.163" idx="11">
    <p:pos x="4521" y="2012"/>
    <p:text>Please insert images and text seperately</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15-07-04T11:40:32.737" idx="14">
    <p:pos x="2970" y="2981"/>
    <p:text>Same comment here about the bullets.</p:text>
  </p:cm>
  <p:cm authorId="1" dt="2015-07-21T20:11:57.286" idx="12">
    <p:pos x="2091" y="2239"/>
    <p:text>Please insert the parts of this image seperately rather than as a single image.</p:text>
    <p:extLst>
      <p:ext uri="{C676402C-5697-4E1C-873F-D02D1690AC5C}">
        <p15:threadingInfo xmlns:p15="http://schemas.microsoft.com/office/powerpoint/2012/main" timeZoneBias="240"/>
      </p:ext>
    </p:extLst>
  </p:cm>
  <p:cm authorId="1" dt="2015-07-21T20:12:29.427" idx="13">
    <p:pos x="2091" y="2335"/>
    <p:text>The legend should be a seperate image as well.</p:text>
    <p:extLst>
      <p:ext uri="{C676402C-5697-4E1C-873F-D02D1690AC5C}">
        <p15:threadingInfo xmlns:p15="http://schemas.microsoft.com/office/powerpoint/2012/main" timeZoneBias="240">
          <p15:parentCm authorId="1" idx="12"/>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15-07-04T11:41:49.880" idx="15">
    <p:pos x="1410" y="3693"/>
    <p:text>Unncessary capitalization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7/21/2015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Demographics</a:t>
            </a:r>
          </a:p>
          <a:p>
            <a:pPr lvl="1"/>
            <a:r>
              <a:rPr lang="en-US" dirty="0" smtClean="0"/>
              <a:t>3</a:t>
            </a:r>
            <a:r>
              <a:rPr lang="en-US" baseline="30000" dirty="0" smtClean="0"/>
              <a:t>rd</a:t>
            </a:r>
            <a:r>
              <a:rPr lang="en-US" dirty="0" smtClean="0"/>
              <a:t> poorest country in the world (World Bank 2014)</a:t>
            </a:r>
          </a:p>
          <a:p>
            <a:pPr lvl="1"/>
            <a:r>
              <a:rPr lang="en-US" dirty="0" smtClean="0"/>
              <a:t>GDP- $780</a:t>
            </a:r>
          </a:p>
          <a:p>
            <a:pPr lvl="1"/>
            <a:r>
              <a:rPr lang="en-US" dirty="0" smtClean="0"/>
              <a:t>Life expectancy- 58</a:t>
            </a:r>
          </a:p>
          <a:p>
            <a:pPr lvl="1"/>
            <a:endParaRPr lang="en-US" dirty="0" smtClean="0"/>
          </a:p>
          <a:p>
            <a:r>
              <a:rPr lang="en-US" dirty="0" smtClean="0"/>
              <a:t>Water Availability</a:t>
            </a:r>
          </a:p>
          <a:p>
            <a:r>
              <a:rPr lang="en-US" dirty="0" smtClean="0"/>
              <a:t>Lake</a:t>
            </a:r>
            <a:r>
              <a:rPr lang="en-US" baseline="0" dirty="0" smtClean="0"/>
              <a:t> Malawi ~ 20% of the land surface cover </a:t>
            </a:r>
            <a:endParaRPr lang="en-US" dirty="0" smtClean="0"/>
          </a:p>
          <a:p>
            <a:pPr lvl="1"/>
            <a:r>
              <a:rPr lang="en-US" dirty="0" smtClean="0"/>
              <a:t>“Has significant volumes of water in lake and rivers…”</a:t>
            </a:r>
          </a:p>
          <a:p>
            <a:pPr lvl="1"/>
            <a:r>
              <a:rPr lang="en-US" dirty="0" smtClean="0"/>
              <a:t>“….however, water resources are declining” (UNEP 2013)</a:t>
            </a:r>
          </a:p>
          <a:p>
            <a:pPr lvl="2"/>
            <a:r>
              <a:rPr lang="en-US" dirty="0" smtClean="0"/>
              <a:t>Climate change</a:t>
            </a:r>
          </a:p>
          <a:p>
            <a:pPr lvl="2"/>
            <a:r>
              <a:rPr lang="en-US" dirty="0" smtClean="0"/>
              <a:t>Land degradation (deforestation)</a:t>
            </a:r>
          </a:p>
          <a:p>
            <a:pPr lvl="2"/>
            <a:r>
              <a:rPr lang="en-US" dirty="0" smtClean="0"/>
              <a:t>Pollution</a:t>
            </a:r>
          </a:p>
          <a:p>
            <a:pPr lvl="1"/>
            <a:r>
              <a:rPr lang="en-US" dirty="0" smtClean="0"/>
              <a:t>Considered water-stressed</a:t>
            </a:r>
          </a:p>
          <a:p>
            <a:endParaRPr lang="en-US" dirty="0" smtClean="0"/>
          </a:p>
          <a:p>
            <a:endParaRPr lang="en-US" dirty="0" smtClean="0"/>
          </a:p>
          <a:p>
            <a:endParaRPr lang="en-US" dirty="0" smtClean="0"/>
          </a:p>
          <a:p>
            <a:endParaRPr lang="en-US" dirty="0" smtClean="0"/>
          </a:p>
          <a:p>
            <a:r>
              <a:rPr lang="en-US" dirty="0" smtClean="0"/>
              <a:t>Base</a:t>
            </a:r>
            <a:r>
              <a:rPr lang="en-US" baseline="0" dirty="0" smtClean="0"/>
              <a:t> Layer: Natural Earth </a:t>
            </a:r>
          </a:p>
          <a:p>
            <a:endParaRPr lang="en-US" baseline="0" dirty="0" smtClean="0"/>
          </a:p>
          <a:p>
            <a:r>
              <a:rPr lang="en-US" baseline="0" dirty="0" smtClean="0"/>
              <a:t>Image Credit: https://</a:t>
            </a:r>
            <a:r>
              <a:rPr lang="en-US" baseline="0" dirty="0" err="1" smtClean="0"/>
              <a:t>en.wikipedia.org/wiki/File:Location_Malawi_AU_Africa.svg</a:t>
            </a:r>
            <a:endParaRPr lang="en-US" baseline="0" dirty="0" smtClean="0"/>
          </a:p>
          <a:p>
            <a:endParaRPr lang="en-US" baseline="0" dirty="0" smtClean="0"/>
          </a:p>
          <a:p>
            <a:pPr lvl="1"/>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solidFill>
                  <a:schemeClr val="bg1">
                    <a:lumMod val="65000"/>
                  </a:schemeClr>
                </a:solidFill>
              </a:rPr>
              <a:t>http://www.unpei.org/sites/default/files/e_library_documents/Malawi_Policy_Brief_Water_Resources_MSEOR.pdf</a:t>
            </a: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65000"/>
                  </a:schemeClr>
                </a:solidFill>
              </a:rPr>
              <a:t>http://</a:t>
            </a:r>
            <a:r>
              <a:rPr lang="en-US" sz="1200" dirty="0" err="1" smtClean="0">
                <a:solidFill>
                  <a:schemeClr val="bg1">
                    <a:lumMod val="65000"/>
                  </a:schemeClr>
                </a:solidFill>
              </a:rPr>
              <a:t>data.worldbank.org/indicator/NY.GDP.PCAP.PP.CD?order</a:t>
            </a:r>
            <a:r>
              <a:rPr lang="en-US" sz="1200" dirty="0" smtClean="0">
                <a:solidFill>
                  <a:schemeClr val="bg1">
                    <a:lumMod val="65000"/>
                  </a:schemeClr>
                </a:solidFill>
              </a:rPr>
              <a:t>=wbapi_data_value_2013+wbapi_data_value+wbapi_data_value-last&amp;sort=</a:t>
            </a:r>
            <a:r>
              <a:rPr lang="en-US" sz="1200" dirty="0" err="1" smtClean="0">
                <a:solidFill>
                  <a:schemeClr val="bg1">
                    <a:lumMod val="65000"/>
                  </a:schemeClr>
                </a:solidFill>
              </a:rPr>
              <a:t>desc</a:t>
            </a:r>
            <a:endParaRPr lang="en-US" sz="1200" dirty="0" smtClean="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3949536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ENVI analysis </a:t>
            </a:r>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extLst>
      <p:ext uri="{BB962C8B-B14F-4D97-AF65-F5344CB8AC3E}">
        <p14:creationId xmlns:p14="http://schemas.microsoft.com/office/powerpoint/2010/main" val="379852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Times series</a:t>
            </a:r>
            <a:r>
              <a:rPr lang="en-US" baseline="0" dirty="0" smtClean="0"/>
              <a:t> of Soil moisture will be here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val="338130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extLst>
      <p:ext uri="{BB962C8B-B14F-4D97-AF65-F5344CB8AC3E}">
        <p14:creationId xmlns:p14="http://schemas.microsoft.com/office/powerpoint/2010/main" val="3071278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16</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Image credit: https://www.flickr.com/photos/unitednationsdevelopmentprogramme/16194370068/in/album-72157650093828759/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Malawi has both a high vulnerability and high risk of natural hazards, leading to a high risk for disasters.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The pictures show left- a flood, middle- a hand drawn map showing a synoptic weather map with an ITCZ location which leads to heavy rain and right- poor construction of homes and poor location of homes increases vulnerability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endParaRPr lang="en-US" dirty="0" smtClean="0"/>
          </a:p>
          <a:p>
            <a:r>
              <a:rPr lang="en-US" dirty="0" smtClean="0"/>
              <a:t>A region with sparse climatic and environmental data</a:t>
            </a:r>
          </a:p>
          <a:p>
            <a:pPr lvl="1"/>
            <a:r>
              <a:rPr lang="en-US" dirty="0" smtClean="0"/>
              <a:t>Prone to flooding (occasionally leading to a national disaster)</a:t>
            </a:r>
          </a:p>
          <a:p>
            <a:endParaRPr lang="en-US" dirty="0" smtClean="0"/>
          </a:p>
          <a:p>
            <a:r>
              <a:rPr lang="en-US" dirty="0" smtClean="0"/>
              <a:t>Needs reliable time series of climatic and environmental data to analyze flood impact </a:t>
            </a:r>
          </a:p>
          <a:p>
            <a:pPr lvl="1"/>
            <a:r>
              <a:rPr lang="en-US" dirty="0" smtClean="0"/>
              <a:t>Temporally and spatially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315148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Image: https://www.flickr.com/photos/unitednationsdevelopmentprogramme/16356020316/in/album-72157650093828759/</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210038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r>
              <a:rPr lang="en-US" dirty="0" smtClean="0"/>
              <a:t>This project builds on the previous</a:t>
            </a:r>
            <a:r>
              <a:rPr lang="en-US" baseline="0" dirty="0" smtClean="0"/>
              <a:t> term’s Project comparing techniques of inundation detection for January 2015 floods using NASA earth </a:t>
            </a:r>
            <a:r>
              <a:rPr lang="en-US" baseline="0" dirty="0" err="1" smtClean="0"/>
              <a:t>observations</a:t>
            </a:r>
            <a:r>
              <a:rPr lang="en-US" sz="1200" kern="1200" dirty="0" err="1" smtClean="0">
                <a:solidFill>
                  <a:schemeClr val="tx1"/>
                </a:solidFill>
                <a:latin typeface="+mn-lt"/>
                <a:ea typeface="+mn-ea"/>
                <a:cs typeface="+mn-cs"/>
              </a:rPr>
              <a:t>A</a:t>
            </a:r>
            <a:r>
              <a:rPr lang="en-US" sz="1200" kern="1200" dirty="0" smtClean="0">
                <a:solidFill>
                  <a:schemeClr val="tx1"/>
                </a:solidFill>
                <a:latin typeface="+mn-lt"/>
                <a:ea typeface="+mn-ea"/>
                <a:cs typeface="+mn-cs"/>
              </a:rPr>
              <a:t> previous study of several inundation products provided insight into potential disparities between spatial distribution of flood signals relative to the specific type of flood.</a:t>
            </a: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current project builds on this analysis of various EO flood detection products and incorporates specific flood definitions to better identify and evaluate flash floods versus </a:t>
            </a:r>
            <a:r>
              <a:rPr lang="en-US" sz="1200" kern="1200" dirty="0" err="1" smtClean="0">
                <a:solidFill>
                  <a:schemeClr val="tx1"/>
                </a:solidFill>
                <a:latin typeface="+mn-lt"/>
                <a:ea typeface="+mn-ea"/>
                <a:cs typeface="+mn-cs"/>
              </a:rPr>
              <a:t>riverine</a:t>
            </a:r>
            <a:r>
              <a:rPr lang="en-US" sz="1200" kern="1200" dirty="0" smtClean="0">
                <a:solidFill>
                  <a:schemeClr val="tx1"/>
                </a:solidFill>
                <a:latin typeface="+mn-lt"/>
                <a:ea typeface="+mn-ea"/>
                <a:cs typeface="+mn-cs"/>
              </a:rPr>
              <a:t> floods. These definitions will then be incorporated into a comprehensive framework to better monitor and forecast flash flood events in vulnerable areas. By incorporating flash floods into the analysis, this project aims to further assist our project partners, as well as other humanitarian agencies, to better monitor the spatial extent of different flood events and further improve disaster relief response. </a:t>
            </a:r>
            <a:endParaRPr lang="en-US" baseline="0" dirty="0" smtClean="0"/>
          </a:p>
          <a:p>
            <a:pPr lvl="1"/>
            <a:endParaRPr lang="en-US" dirty="0" smtClean="0"/>
          </a:p>
          <a:p>
            <a:pPr lvl="1"/>
            <a:endParaRPr lang="en-US" dirty="0" smtClean="0"/>
          </a:p>
          <a:p>
            <a:pPr lvl="1"/>
            <a:r>
              <a:rPr lang="en-US" dirty="0" smtClean="0"/>
              <a:t>_________</a:t>
            </a:r>
          </a:p>
          <a:p>
            <a:pPr lvl="1"/>
            <a:endParaRPr lang="en-US" dirty="0" smtClean="0"/>
          </a:p>
          <a:p>
            <a:pPr lvl="1"/>
            <a:r>
              <a:rPr lang="en-US" dirty="0" smtClean="0"/>
              <a:t>The Malawi Spatial Data Platform</a:t>
            </a:r>
          </a:p>
          <a:p>
            <a:pPr lvl="2"/>
            <a:r>
              <a:rPr lang="en-US" dirty="0" err="1" smtClean="0"/>
              <a:t>TerraSAR</a:t>
            </a:r>
            <a:r>
              <a:rPr lang="en-US" dirty="0" smtClean="0"/>
              <a:t>-X, RADARSAT &amp; RADARSAT-2</a:t>
            </a:r>
          </a:p>
          <a:p>
            <a:pPr lvl="2"/>
            <a:endParaRPr lang="en-US" dirty="0" smtClean="0"/>
          </a:p>
          <a:p>
            <a:pPr lvl="1"/>
            <a:r>
              <a:rPr lang="en-US" dirty="0" smtClean="0"/>
              <a:t>The Dartmouth Flood Observatory website</a:t>
            </a:r>
          </a:p>
          <a:p>
            <a:pPr lvl="2"/>
            <a:r>
              <a:rPr lang="en-US" dirty="0" smtClean="0"/>
              <a:t>DFO</a:t>
            </a:r>
          </a:p>
          <a:p>
            <a:pPr lvl="2"/>
            <a:endParaRPr lang="en-US" dirty="0" smtClean="0"/>
          </a:p>
          <a:p>
            <a:pPr lvl="1"/>
            <a:r>
              <a:rPr lang="en-US" dirty="0" smtClean="0"/>
              <a:t>NASA Goddard’s Office of Applied Science’s NRT Global Flood Mapping website</a:t>
            </a:r>
          </a:p>
          <a:p>
            <a:pPr lvl="2"/>
            <a:r>
              <a:rPr lang="en-US" dirty="0" smtClean="0"/>
              <a:t>NRT-GFM</a:t>
            </a:r>
          </a:p>
          <a:p>
            <a:pPr lvl="2"/>
            <a:endParaRPr lang="en-US" dirty="0" smtClean="0"/>
          </a:p>
          <a:p>
            <a:pPr lvl="1"/>
            <a:r>
              <a:rPr lang="en-US" dirty="0" smtClean="0"/>
              <a:t>University of Maryland’s Global Flood Monitoring System website </a:t>
            </a:r>
          </a:p>
          <a:p>
            <a:pPr lvl="2"/>
            <a:r>
              <a:rPr lang="en-US" dirty="0" smtClean="0"/>
              <a:t>GFMS-FD &amp; GFMS-I </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All flood detection products were then added into QGIS for processing and visualization</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t>
            </a:r>
          </a:p>
          <a:p>
            <a:pPr lvl="2"/>
            <a:endParaRPr lang="en-US" sz="1200" kern="1200" dirty="0" smtClean="0">
              <a:solidFill>
                <a:schemeClr val="tx1"/>
              </a:solidFill>
              <a:effectLst/>
              <a:latin typeface="+mn-lt"/>
              <a:ea typeface="+mn-ea"/>
              <a:cs typeface="+mn-cs"/>
            </a:endParaRPr>
          </a:p>
          <a:p>
            <a:pPr lvl="1"/>
            <a:r>
              <a:rPr lang="en-US" dirty="0" smtClean="0"/>
              <a:t>Analysis of product comparison</a:t>
            </a:r>
          </a:p>
          <a:p>
            <a:pPr lvl="1"/>
            <a:endParaRPr lang="en-US" dirty="0" smtClean="0"/>
          </a:p>
          <a:p>
            <a:pPr lvl="1"/>
            <a:r>
              <a:rPr lang="en-US" dirty="0" smtClean="0"/>
              <a:t>Qualitative spatial analysis of relationship between shelters and inundation products</a:t>
            </a:r>
          </a:p>
          <a:p>
            <a:pPr lvl="1"/>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visual comparison across all flood detection products, it was apparent that spatial coverage and accuracy differ approximately north of </a:t>
            </a:r>
            <a:r>
              <a:rPr lang="en-US" sz="1200" kern="1200" dirty="0" err="1" smtClean="0">
                <a:solidFill>
                  <a:schemeClr val="tx1"/>
                </a:solidFill>
                <a:effectLst/>
                <a:latin typeface="+mn-lt"/>
                <a:ea typeface="+mn-ea"/>
                <a:cs typeface="+mn-cs"/>
              </a:rPr>
              <a:t>Chikwawa</a:t>
            </a:r>
            <a:r>
              <a:rPr lang="en-US" sz="1200" kern="1200" dirty="0" smtClean="0">
                <a:solidFill>
                  <a:schemeClr val="tx1"/>
                </a:solidFill>
                <a:effectLst/>
                <a:latin typeface="+mn-lt"/>
                <a:ea typeface="+mn-ea"/>
                <a:cs typeface="+mn-cs"/>
              </a:rPr>
              <a:t> district and south of it. Hence, a black horizontal line was drawn to help analyze results. Above the line are areas prone to flash floods, and below the line areas are susceptible to </a:t>
            </a:r>
            <a:r>
              <a:rPr lang="en-US" sz="1200" kern="1200" dirty="0" err="1" smtClean="0">
                <a:solidFill>
                  <a:schemeClr val="tx1"/>
                </a:solidFill>
                <a:effectLst/>
                <a:latin typeface="+mn-lt"/>
                <a:ea typeface="+mn-ea"/>
                <a:cs typeface="+mn-cs"/>
              </a:rPr>
              <a:t>riverine</a:t>
            </a:r>
            <a:r>
              <a:rPr lang="en-US" sz="1200" kern="1200" dirty="0" smtClean="0">
                <a:solidFill>
                  <a:schemeClr val="tx1"/>
                </a:solidFill>
                <a:effectLst/>
                <a:latin typeface="+mn-lt"/>
                <a:ea typeface="+mn-ea"/>
                <a:cs typeface="+mn-cs"/>
              </a:rPr>
              <a:t> floods.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As shelters are usually located in close spatial proximity to inundated communities (usually within 10 km), we assume that inundation signals nearby shelters are valid. Further quantitative analysis will be completed in the next term</a:t>
            </a:r>
          </a:p>
          <a:p>
            <a:endParaRPr lang="en-US" dirty="0" smtClean="0"/>
          </a:p>
          <a:p>
            <a:pPr lvl="2"/>
            <a:r>
              <a:rPr lang="en-US" dirty="0" smtClean="0"/>
              <a:t>-----------</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1389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Newly</a:t>
            </a:r>
            <a:r>
              <a:rPr lang="en-US" baseline="0" dirty="0" smtClean="0"/>
              <a:t> provided ground truth from our project partners allowed us to validate the previous term’s results.</a:t>
            </a:r>
          </a:p>
          <a:p>
            <a:endParaRPr lang="en-US" baseline="0" dirty="0" smtClean="0"/>
          </a:p>
          <a:p>
            <a:endParaRPr lang="en-US" baseline="0" dirty="0" smtClean="0"/>
          </a:p>
          <a:p>
            <a:endParaRPr lang="en-US" baseline="0" dirty="0" smtClean="0"/>
          </a:p>
          <a:p>
            <a:endParaRPr lang="en-US" baseline="0" dirty="0" smtClean="0"/>
          </a:p>
          <a:p>
            <a:r>
              <a:rPr lang="en-US" baseline="0" dirty="0" smtClean="0"/>
              <a:t>Image Credit: https://www.flickr.com/photos/unitednationsdevelopmentprogramme/16194370778/in/album-72157650093828759/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302237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MODIS sensor aboard Terra and Aqua satellites</a:t>
            </a:r>
          </a:p>
          <a:p>
            <a:pPr lvl="2"/>
            <a:r>
              <a:rPr lang="en-US" dirty="0" smtClean="0"/>
              <a:t>DFO (Dartmouth</a:t>
            </a:r>
            <a:r>
              <a:rPr lang="en-US" baseline="0" dirty="0" smtClean="0"/>
              <a:t> Flood Observatory Flood Detection Product) </a:t>
            </a:r>
            <a:r>
              <a:rPr lang="en-US" dirty="0" smtClean="0"/>
              <a:t>&amp; NRT-GFM (NASA Goddard’s Office</a:t>
            </a:r>
            <a:r>
              <a:rPr lang="en-US" baseline="0" dirty="0" smtClean="0"/>
              <a:t> of Applied Science’s NRT Global Flood Mapping product)</a:t>
            </a:r>
            <a:endParaRPr lang="en-US" dirty="0" smtClean="0"/>
          </a:p>
          <a:p>
            <a:pPr marL="914400" lvl="2" indent="0">
              <a:buNone/>
            </a:pPr>
            <a:endParaRPr lang="en-US" dirty="0" smtClean="0"/>
          </a:p>
          <a:p>
            <a:pPr lvl="1"/>
            <a:r>
              <a:rPr lang="en-US" dirty="0" smtClean="0"/>
              <a:t>TRMM, Aqua (AMSR-E &amp; AMSU-A), &amp; Defense Meteorological Satellite Program satellites </a:t>
            </a:r>
          </a:p>
          <a:p>
            <a:pPr lvl="2"/>
            <a:r>
              <a:rPr lang="en-US" dirty="0" smtClean="0"/>
              <a:t>GFMS-FD &amp; GFMS-I (Global Flood Monitoring System’s Flood Detection and Inundation product))</a:t>
            </a:r>
          </a:p>
          <a:p>
            <a:endParaRPr lang="en-US" dirty="0" smtClean="0"/>
          </a:p>
          <a:p>
            <a:pPr lvl="1"/>
            <a:r>
              <a:rPr lang="en-US" dirty="0" smtClean="0"/>
              <a:t>Synthetic Aperture Radar (SAR)</a:t>
            </a:r>
          </a:p>
          <a:p>
            <a:pPr lvl="2"/>
            <a:r>
              <a:rPr lang="en-US" dirty="0" err="1" smtClean="0"/>
              <a:t>TerraSAR</a:t>
            </a:r>
            <a:r>
              <a:rPr lang="en-US" dirty="0" smtClean="0"/>
              <a:t>-X (Germany), </a:t>
            </a:r>
          </a:p>
          <a:p>
            <a:pPr lvl="2"/>
            <a:r>
              <a:rPr lang="en-US" dirty="0" smtClean="0"/>
              <a:t>RADARSAT (Canada) &amp;</a:t>
            </a:r>
          </a:p>
          <a:p>
            <a:pPr lvl="2"/>
            <a:r>
              <a:rPr lang="en-US" dirty="0" smtClean="0"/>
              <a:t> RADARSAT-2 (Canada)</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17464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Layer: Natural Earth </a:t>
            </a:r>
          </a:p>
          <a:p>
            <a:endParaRPr lang="en-US" dirty="0" smtClean="0"/>
          </a:p>
          <a:p>
            <a:endParaRPr lang="en-US" dirty="0" smtClean="0"/>
          </a:p>
          <a:p>
            <a:r>
              <a:rPr lang="en-US" dirty="0" smtClean="0"/>
              <a:t>The</a:t>
            </a:r>
            <a:r>
              <a:rPr lang="en-US" baseline="0" dirty="0" smtClean="0"/>
              <a:t> ground truth provided by Red Cross Red Crescent included the Lat/Long coordinate of each shelter site, along with the location of the village the majority of the displaced residents came from.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209211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Base Layer: </a:t>
            </a:r>
            <a:r>
              <a:rPr lang="en-US" dirty="0" err="1" smtClean="0"/>
              <a:t>OpenStreet</a:t>
            </a:r>
            <a:r>
              <a:rPr lang="en-US" baseline="0" dirty="0" smtClean="0"/>
              <a:t> Map </a:t>
            </a:r>
          </a:p>
          <a:p>
            <a:endParaRPr lang="en-US" baseline="0" dirty="0" smtClean="0"/>
          </a:p>
          <a:p>
            <a:r>
              <a:rPr lang="en-US" baseline="0" dirty="0" smtClean="0"/>
              <a:t>DFO flood product reprocessed with ground truth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129351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Visual</a:t>
            </a:r>
            <a:r>
              <a:rPr lang="en-US" baseline="0" dirty="0" smtClean="0"/>
              <a:t> Time Series of Soil Moisture index, 0 is dry 200 is highly saturated. </a:t>
            </a:r>
            <a:endParaRPr lang="en-US" dirty="0" smtClean="0"/>
          </a:p>
          <a:p>
            <a:endParaRPr lang="en-US" dirty="0" smtClean="0"/>
          </a:p>
          <a:p>
            <a:r>
              <a:rPr lang="en-US" dirty="0" smtClean="0"/>
              <a:t>Jan 11, Jan 12, Jan 13,</a:t>
            </a:r>
            <a:r>
              <a:rPr lang="en-US" baseline="0" dirty="0" smtClean="0"/>
              <a:t> Jan 14,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Layer: Natural Earth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extLst>
      <p:ext uri="{BB962C8B-B14F-4D97-AF65-F5344CB8AC3E}">
        <p14:creationId xmlns:p14="http://schemas.microsoft.com/office/powerpoint/2010/main" val="632357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7/21/2015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omments" Target="../comments/commen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omments" Target="../comments/commen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237839"/>
            <a:ext cx="7772400" cy="2432304"/>
          </a:xfrm>
        </p:spPr>
        <p:txBody>
          <a:bodyPr/>
          <a:lstStyle/>
          <a:p>
            <a:r>
              <a:rPr lang="en-US" dirty="0" smtClean="0"/>
              <a:t>Malawi Disasters II</a:t>
            </a:r>
            <a:endParaRPr lang="en-US" dirty="0"/>
          </a:p>
        </p:txBody>
      </p:sp>
      <p:sp>
        <p:nvSpPr>
          <p:cNvPr id="9" name="Text Placeholder 8"/>
          <p:cNvSpPr>
            <a:spLocks noGrp="1"/>
          </p:cNvSpPr>
          <p:nvPr>
            <p:ph type="body" sz="quarter" idx="17"/>
          </p:nvPr>
        </p:nvSpPr>
        <p:spPr>
          <a:xfrm>
            <a:off x="1143000" y="3925956"/>
            <a:ext cx="6858000" cy="1006231"/>
          </a:xfrm>
        </p:spPr>
        <p:txBody>
          <a:bodyPr>
            <a:normAutofit fontScale="92500" lnSpcReduction="20000"/>
          </a:bodyPr>
          <a:lstStyle/>
          <a:p>
            <a:r>
              <a:rPr lang="en-US" dirty="0" smtClean="0"/>
              <a:t>Applications of Flood Definitions and NASA Earth Observations to Create a Flood Forecasting Methodology </a:t>
            </a:r>
          </a:p>
          <a:p>
            <a:endParaRPr lang="en-US" dirty="0"/>
          </a:p>
        </p:txBody>
      </p:sp>
      <p:sp>
        <p:nvSpPr>
          <p:cNvPr id="6" name="Text Placeholder 5"/>
          <p:cNvSpPr>
            <a:spLocks noGrp="1"/>
          </p:cNvSpPr>
          <p:nvPr>
            <p:ph type="body" sz="quarter" idx="11"/>
          </p:nvPr>
        </p:nvSpPr>
        <p:spPr>
          <a:xfrm>
            <a:off x="1500809" y="5358384"/>
            <a:ext cx="3930727" cy="369332"/>
          </a:xfrm>
        </p:spPr>
        <p:txBody>
          <a:bodyPr>
            <a:normAutofit fontScale="92500"/>
          </a:bodyPr>
          <a:lstStyle/>
          <a:p>
            <a:r>
              <a:rPr lang="en-US" dirty="0"/>
              <a:t>Andrew Kruczkiewicz </a:t>
            </a:r>
            <a:r>
              <a:rPr lang="en-US" dirty="0">
                <a:solidFill>
                  <a:srgbClr val="FF0000"/>
                </a:solidFill>
              </a:rPr>
              <a:t>(Project Lead</a:t>
            </a:r>
            <a:r>
              <a:rPr lang="en-US" dirty="0" smtClean="0">
                <a:solidFill>
                  <a:srgbClr val="FF0000"/>
                </a:solidFill>
              </a:rPr>
              <a:t>)</a:t>
            </a:r>
            <a:endParaRPr lang="en-US" dirty="0"/>
          </a:p>
        </p:txBody>
      </p:sp>
      <p:sp>
        <p:nvSpPr>
          <p:cNvPr id="7" name="Text Placeholder 6"/>
          <p:cNvSpPr>
            <a:spLocks noGrp="1"/>
          </p:cNvSpPr>
          <p:nvPr>
            <p:ph type="body" sz="quarter" idx="12"/>
          </p:nvPr>
        </p:nvSpPr>
        <p:spPr/>
        <p:txBody>
          <a:bodyPr/>
          <a:lstStyle/>
          <a:p>
            <a:r>
              <a:rPr lang="en-US" dirty="0"/>
              <a:t>Helen </a:t>
            </a:r>
            <a:r>
              <a:rPr lang="en-US" dirty="0" smtClean="0"/>
              <a:t>Cen</a:t>
            </a:r>
            <a:endParaRPr lang="en-US" dirty="0"/>
          </a:p>
        </p:txBody>
      </p:sp>
      <p:sp>
        <p:nvSpPr>
          <p:cNvPr id="8" name="Text Placeholder 7"/>
          <p:cNvSpPr>
            <a:spLocks noGrp="1"/>
          </p:cNvSpPr>
          <p:nvPr>
            <p:ph type="body" sz="quarter" idx="13"/>
          </p:nvPr>
        </p:nvSpPr>
        <p:spPr/>
        <p:txBody>
          <a:bodyPr/>
          <a:lstStyle/>
          <a:p>
            <a:r>
              <a:rPr lang="en-US" dirty="0"/>
              <a:t>Brigitte </a:t>
            </a:r>
            <a:r>
              <a:rPr lang="en-US" dirty="0" smtClean="0"/>
              <a:t>Moneymaker</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3006" y="5831332"/>
            <a:ext cx="7982712" cy="1026668"/>
          </a:xfrm>
        </p:spPr>
        <p:txBody>
          <a:bodyPr/>
          <a:lstStyle/>
          <a:p>
            <a:r>
              <a:rPr lang="en-US" dirty="0" smtClean="0"/>
              <a:t>Compare Soil Moisture for the duration of the Study Period </a:t>
            </a:r>
          </a:p>
          <a:p>
            <a:endParaRPr lang="en-US" dirty="0"/>
          </a:p>
        </p:txBody>
      </p:sp>
      <p:sp>
        <p:nvSpPr>
          <p:cNvPr id="17" name="Text Placeholder 16"/>
          <p:cNvSpPr>
            <a:spLocks noGrp="1"/>
          </p:cNvSpPr>
          <p:nvPr>
            <p:ph type="body" sz="quarter" idx="14"/>
          </p:nvPr>
        </p:nvSpPr>
        <p:spPr>
          <a:xfrm>
            <a:off x="559139" y="4987711"/>
            <a:ext cx="7982712" cy="1540679"/>
          </a:xfrm>
        </p:spPr>
        <p:txBody>
          <a:bodyPr/>
          <a:lstStyle/>
          <a:p>
            <a:r>
              <a:rPr lang="en-US" dirty="0" smtClean="0"/>
              <a:t>Project Methodology 2</a:t>
            </a:r>
          </a:p>
          <a:p>
            <a:endParaRPr lang="en-US" dirty="0"/>
          </a:p>
        </p:txBody>
      </p:sp>
      <p:pic>
        <p:nvPicPr>
          <p:cNvPr id="20" name="Picture 19" descr="Screen Shot 2015-07-02 at 4.55.28 PM.png"/>
          <p:cNvPicPr>
            <a:picLocks noChangeAspect="1"/>
          </p:cNvPicPr>
          <p:nvPr/>
        </p:nvPicPr>
        <p:blipFill>
          <a:blip r:embed="rId3"/>
          <a:stretch>
            <a:fillRect/>
          </a:stretch>
        </p:blipFill>
        <p:spPr>
          <a:xfrm>
            <a:off x="334745" y="254001"/>
            <a:ext cx="2045963" cy="3928533"/>
          </a:xfrm>
          <a:prstGeom prst="rect">
            <a:avLst/>
          </a:prstGeom>
        </p:spPr>
      </p:pic>
      <p:pic>
        <p:nvPicPr>
          <p:cNvPr id="21" name="Picture 20" descr="Screen Shot 2015-07-02 at 4.55.08 PM.png"/>
          <p:cNvPicPr>
            <a:picLocks noChangeAspect="1"/>
          </p:cNvPicPr>
          <p:nvPr/>
        </p:nvPicPr>
        <p:blipFill>
          <a:blip r:embed="rId4"/>
          <a:stretch>
            <a:fillRect/>
          </a:stretch>
        </p:blipFill>
        <p:spPr>
          <a:xfrm>
            <a:off x="2395049" y="338667"/>
            <a:ext cx="1921073" cy="3793067"/>
          </a:xfrm>
          <a:prstGeom prst="rect">
            <a:avLst/>
          </a:prstGeom>
        </p:spPr>
      </p:pic>
      <p:pic>
        <p:nvPicPr>
          <p:cNvPr id="22" name="Picture 21" descr="Screen Shot 2015-07-02 at 4.56.20 PM.png"/>
          <p:cNvPicPr>
            <a:picLocks noChangeAspect="1"/>
          </p:cNvPicPr>
          <p:nvPr/>
        </p:nvPicPr>
        <p:blipFill>
          <a:blip r:embed="rId5"/>
          <a:stretch>
            <a:fillRect/>
          </a:stretch>
        </p:blipFill>
        <p:spPr>
          <a:xfrm>
            <a:off x="4441345" y="252774"/>
            <a:ext cx="1857855" cy="4014423"/>
          </a:xfrm>
          <a:prstGeom prst="rect">
            <a:avLst/>
          </a:prstGeom>
        </p:spPr>
      </p:pic>
      <p:pic>
        <p:nvPicPr>
          <p:cNvPr id="24" name="Picture 23" descr="Screen Shot 2015-07-02 at 4.57.39 PM.png"/>
          <p:cNvPicPr>
            <a:picLocks noChangeAspect="1"/>
          </p:cNvPicPr>
          <p:nvPr/>
        </p:nvPicPr>
        <p:blipFill>
          <a:blip r:embed="rId6"/>
          <a:stretch>
            <a:fillRect/>
          </a:stretch>
        </p:blipFill>
        <p:spPr>
          <a:xfrm>
            <a:off x="6331048" y="372534"/>
            <a:ext cx="1813885" cy="3861592"/>
          </a:xfrm>
          <a:prstGeom prst="rect">
            <a:avLst/>
          </a:prstGeom>
        </p:spPr>
      </p:pic>
      <p:pic>
        <p:nvPicPr>
          <p:cNvPr id="25" name="Picture 24" descr="Screen Shot 2015-07-02 at 5.01.27 PM.png"/>
          <p:cNvPicPr>
            <a:picLocks noChangeAspect="1"/>
          </p:cNvPicPr>
          <p:nvPr/>
        </p:nvPicPr>
        <p:blipFill>
          <a:blip r:embed="rId7"/>
          <a:stretch>
            <a:fillRect/>
          </a:stretch>
        </p:blipFill>
        <p:spPr>
          <a:xfrm>
            <a:off x="7740414" y="541866"/>
            <a:ext cx="1200386" cy="745067"/>
          </a:xfrm>
          <a:prstGeom prst="rect">
            <a:avLst/>
          </a:prstGeom>
        </p:spPr>
      </p:pic>
      <p:sp>
        <p:nvSpPr>
          <p:cNvPr id="27" name="Rectangle 26"/>
          <p:cNvSpPr/>
          <p:nvPr/>
        </p:nvSpPr>
        <p:spPr>
          <a:xfrm>
            <a:off x="455585" y="4294201"/>
            <a:ext cx="1553655" cy="369332"/>
          </a:xfrm>
          <a:prstGeom prst="rect">
            <a:avLst/>
          </a:prstGeom>
        </p:spPr>
        <p:txBody>
          <a:bodyPr wrap="none">
            <a:spAutoFit/>
          </a:bodyPr>
          <a:lstStyle/>
          <a:p>
            <a:r>
              <a:rPr lang="en-US" dirty="0" smtClean="0"/>
              <a:t>Jan 11, 2015</a:t>
            </a:r>
            <a:endParaRPr lang="en-US" dirty="0"/>
          </a:p>
        </p:txBody>
      </p:sp>
      <p:sp>
        <p:nvSpPr>
          <p:cNvPr id="28" name="Rectangle 27"/>
          <p:cNvSpPr/>
          <p:nvPr/>
        </p:nvSpPr>
        <p:spPr>
          <a:xfrm>
            <a:off x="7029440" y="4277268"/>
            <a:ext cx="1553655" cy="369332"/>
          </a:xfrm>
          <a:prstGeom prst="rect">
            <a:avLst/>
          </a:prstGeom>
        </p:spPr>
        <p:txBody>
          <a:bodyPr wrap="none">
            <a:spAutoFit/>
          </a:bodyPr>
          <a:lstStyle/>
          <a:p>
            <a:r>
              <a:rPr lang="en-US" dirty="0" smtClean="0"/>
              <a:t>Jan 14, 2015</a:t>
            </a:r>
            <a:endParaRPr lang="en-US" dirty="0"/>
          </a:p>
        </p:txBody>
      </p:sp>
      <p:cxnSp>
        <p:nvCxnSpPr>
          <p:cNvPr id="30" name="Straight Arrow Connector 29"/>
          <p:cNvCxnSpPr>
            <a:stCxn id="27" idx="3"/>
            <a:endCxn id="28" idx="1"/>
          </p:cNvCxnSpPr>
          <p:nvPr/>
        </p:nvCxnSpPr>
        <p:spPr>
          <a:xfrm flipV="1">
            <a:off x="2009240" y="4461934"/>
            <a:ext cx="5020200" cy="1693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err="1" smtClean="0"/>
              <a:t>Isocluster</a:t>
            </a:r>
            <a:r>
              <a:rPr lang="en-US" dirty="0" smtClean="0"/>
              <a:t> image classification analysis, coming soon! </a:t>
            </a:r>
            <a:endParaRPr lang="en-US" dirty="0"/>
          </a:p>
        </p:txBody>
      </p:sp>
      <p:sp>
        <p:nvSpPr>
          <p:cNvPr id="6" name="Text Placeholder 5"/>
          <p:cNvSpPr>
            <a:spLocks noGrp="1"/>
          </p:cNvSpPr>
          <p:nvPr>
            <p:ph type="body" sz="quarter" idx="10"/>
          </p:nvPr>
        </p:nvSpPr>
        <p:spPr>
          <a:xfrm>
            <a:off x="5102352" y="640080"/>
            <a:ext cx="3566160" cy="731520"/>
          </a:xfrm>
        </p:spPr>
        <p:txBody>
          <a:bodyPr/>
          <a:lstStyle/>
          <a:p>
            <a:r>
              <a:rPr lang="en-US" dirty="0" smtClean="0"/>
              <a:t>Analysis </a:t>
            </a:r>
            <a:endParaRPr lang="en-US" dirty="0"/>
          </a:p>
        </p:txBody>
      </p:sp>
      <p:sp>
        <p:nvSpPr>
          <p:cNvPr id="9" name="Text Placeholder 8"/>
          <p:cNvSpPr>
            <a:spLocks noGrp="1"/>
          </p:cNvSpPr>
          <p:nvPr>
            <p:ph type="body" sz="quarter" idx="13"/>
          </p:nvPr>
        </p:nvSpPr>
        <p:spPr>
          <a:xfrm>
            <a:off x="3108960" y="6583680"/>
            <a:ext cx="1993392" cy="274320"/>
          </a:xfrm>
        </p:spPr>
        <p:txBody>
          <a:bodyPr/>
          <a:lstStyle/>
          <a:p>
            <a:endParaRPr lang="en-US"/>
          </a:p>
        </p:txBody>
      </p:sp>
      <p:pic>
        <p:nvPicPr>
          <p:cNvPr id="10" name="Picture 9" descr="Screen Shot 2015-07-02 at 5.39.40 PM.png"/>
          <p:cNvPicPr>
            <a:picLocks noChangeAspect="1"/>
          </p:cNvPicPr>
          <p:nvPr/>
        </p:nvPicPr>
        <p:blipFill>
          <a:blip r:embed="rId3"/>
          <a:stretch>
            <a:fillRect/>
          </a:stretch>
        </p:blipFill>
        <p:spPr>
          <a:xfrm>
            <a:off x="0" y="0"/>
            <a:ext cx="3330654"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1"/>
          </p:nvPr>
        </p:nvSpPr>
        <p:spPr>
          <a:xfrm>
            <a:off x="4572000" y="1879600"/>
            <a:ext cx="4123944" cy="3625088"/>
          </a:xfrm>
        </p:spPr>
        <p:txBody>
          <a:bodyPr/>
          <a:lstStyle/>
          <a:p>
            <a:r>
              <a:rPr lang="en-US" dirty="0" smtClean="0"/>
              <a:t>Extreme Rainfall Events</a:t>
            </a:r>
          </a:p>
          <a:p>
            <a:endParaRPr lang="en-US" dirty="0" smtClean="0"/>
          </a:p>
          <a:p>
            <a:r>
              <a:rPr lang="en-US" dirty="0" smtClean="0"/>
              <a:t>TRIMM</a:t>
            </a:r>
          </a:p>
          <a:p>
            <a:r>
              <a:rPr lang="en-US" dirty="0" smtClean="0"/>
              <a:t>CMOPRH</a:t>
            </a:r>
          </a:p>
          <a:p>
            <a:r>
              <a:rPr lang="en-US" dirty="0" smtClean="0"/>
              <a:t>IFRC</a:t>
            </a:r>
            <a:endParaRPr lang="en-US" dirty="0"/>
          </a:p>
        </p:txBody>
      </p:sp>
      <p:sp>
        <p:nvSpPr>
          <p:cNvPr id="33" name="Text Placeholder 32"/>
          <p:cNvSpPr>
            <a:spLocks noGrp="1"/>
          </p:cNvSpPr>
          <p:nvPr>
            <p:ph type="body" sz="quarter" idx="10"/>
          </p:nvPr>
        </p:nvSpPr>
        <p:spPr>
          <a:xfrm>
            <a:off x="4302421" y="538480"/>
            <a:ext cx="4841579" cy="799253"/>
          </a:xfrm>
        </p:spPr>
        <p:txBody>
          <a:bodyPr>
            <a:normAutofit fontScale="77500" lnSpcReduction="20000"/>
          </a:bodyPr>
          <a:lstStyle/>
          <a:p>
            <a:r>
              <a:rPr lang="en-US" dirty="0" smtClean="0"/>
              <a:t>Project Methodology: 3</a:t>
            </a:r>
            <a:endParaRPr lang="en-US" dirty="0"/>
          </a:p>
        </p:txBody>
      </p:sp>
      <p:sp>
        <p:nvSpPr>
          <p:cNvPr id="36" name="Text Placeholder 35"/>
          <p:cNvSpPr>
            <a:spLocks noGrp="1"/>
          </p:cNvSpPr>
          <p:nvPr>
            <p:ph type="body" sz="quarter" idx="13"/>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Analysis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3672" y="1269323"/>
            <a:ext cx="2878328" cy="1761744"/>
          </a:xfrm>
        </p:spPr>
        <p:txBody>
          <a:bodyPr/>
          <a:lstStyle/>
          <a:p>
            <a:r>
              <a:rPr lang="en-US" dirty="0" smtClean="0"/>
              <a:t>Flood Product Analysis </a:t>
            </a:r>
            <a:endParaRPr lang="en-US" dirty="0"/>
          </a:p>
        </p:txBody>
      </p:sp>
      <p:sp>
        <p:nvSpPr>
          <p:cNvPr id="3" name="Text Placeholder 2"/>
          <p:cNvSpPr>
            <a:spLocks noGrp="1"/>
          </p:cNvSpPr>
          <p:nvPr>
            <p:ph type="body" sz="quarter" idx="14"/>
          </p:nvPr>
        </p:nvSpPr>
        <p:spPr>
          <a:xfrm>
            <a:off x="576072" y="342054"/>
            <a:ext cx="7982712" cy="704088"/>
          </a:xfrm>
        </p:spPr>
        <p:txBody>
          <a:bodyPr/>
          <a:lstStyle/>
          <a:p>
            <a:r>
              <a:rPr lang="en-US" dirty="0" smtClean="0"/>
              <a:t>Discussion </a:t>
            </a:r>
            <a:endParaRPr lang="en-US" dirty="0"/>
          </a:p>
        </p:txBody>
      </p:sp>
      <p:sp>
        <p:nvSpPr>
          <p:cNvPr id="4" name="Picture Placeholder 3"/>
          <p:cNvSpPr>
            <a:spLocks noGrp="1"/>
          </p:cNvSpPr>
          <p:nvPr>
            <p:ph type="pic" sz="quarter" idx="12"/>
          </p:nvPr>
        </p:nvSpPr>
        <p:spPr>
          <a:xfrm>
            <a:off x="0" y="4165600"/>
            <a:ext cx="9144000" cy="2692400"/>
          </a:xfrm>
        </p:spPr>
      </p:sp>
      <p:sp>
        <p:nvSpPr>
          <p:cNvPr id="5" name="Text Placeholder 4"/>
          <p:cNvSpPr>
            <a:spLocks noGrp="1"/>
          </p:cNvSpPr>
          <p:nvPr>
            <p:ph type="body" sz="quarter" idx="13"/>
          </p:nvPr>
        </p:nvSpPr>
        <p:spPr>
          <a:xfrm>
            <a:off x="6579955" y="3561080"/>
            <a:ext cx="2295144" cy="274320"/>
          </a:xfrm>
        </p:spPr>
        <p:txBody>
          <a:bodyPr/>
          <a:lstStyle/>
          <a:p>
            <a:endParaRPr lang="en-US" dirty="0"/>
          </a:p>
        </p:txBody>
      </p:sp>
      <p:sp>
        <p:nvSpPr>
          <p:cNvPr id="8" name="Text Placeholder 1"/>
          <p:cNvSpPr txBox="1">
            <a:spLocks/>
          </p:cNvSpPr>
          <p:nvPr/>
        </p:nvSpPr>
        <p:spPr>
          <a:xfrm>
            <a:off x="2980606" y="1337055"/>
            <a:ext cx="2878328" cy="17617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Soil Moisture Analysis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Placeholder 1"/>
          <p:cNvSpPr txBox="1">
            <a:spLocks/>
          </p:cNvSpPr>
          <p:nvPr/>
        </p:nvSpPr>
        <p:spPr>
          <a:xfrm>
            <a:off x="5977805" y="1353991"/>
            <a:ext cx="2878328" cy="17617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Extreme Rainfall Event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76"/>
          <p:cNvSpPr>
            <a:spLocks noGrp="1"/>
          </p:cNvSpPr>
          <p:nvPr>
            <p:ph type="body" sz="quarter" idx="11"/>
          </p:nvPr>
        </p:nvSpPr>
        <p:spPr>
          <a:xfrm>
            <a:off x="264163" y="1344405"/>
            <a:ext cx="3848558" cy="545372"/>
          </a:xfrm>
        </p:spPr>
        <p:txBody>
          <a:bodyPr/>
          <a:lstStyle/>
          <a:p>
            <a:endParaRPr lang="en-US" dirty="0" smtClean="0"/>
          </a:p>
          <a:p>
            <a:endParaRPr lang="en-US" dirty="0" smtClean="0"/>
          </a:p>
        </p:txBody>
      </p:sp>
      <p:sp>
        <p:nvSpPr>
          <p:cNvPr id="76" name="Text Placeholder 75"/>
          <p:cNvSpPr>
            <a:spLocks noGrp="1"/>
          </p:cNvSpPr>
          <p:nvPr>
            <p:ph type="body" sz="quarter" idx="10"/>
          </p:nvPr>
        </p:nvSpPr>
        <p:spPr>
          <a:xfrm>
            <a:off x="363573" y="2358741"/>
            <a:ext cx="3040027" cy="503003"/>
          </a:xfrm>
        </p:spPr>
        <p:txBody>
          <a:bodyPr>
            <a:normAutofit fontScale="92500" lnSpcReduction="20000"/>
          </a:bodyPr>
          <a:lstStyle/>
          <a:p>
            <a:r>
              <a:rPr lang="en-US" dirty="0" smtClean="0"/>
              <a:t>Study Area </a:t>
            </a:r>
            <a:endParaRPr lang="en-US" dirty="0"/>
          </a:p>
        </p:txBody>
      </p:sp>
      <p:sp>
        <p:nvSpPr>
          <p:cNvPr id="79" name="Text Placeholder 78"/>
          <p:cNvSpPr>
            <a:spLocks noGrp="1"/>
          </p:cNvSpPr>
          <p:nvPr>
            <p:ph type="body" sz="quarter" idx="13"/>
          </p:nvPr>
        </p:nvSpPr>
        <p:spPr>
          <a:xfrm>
            <a:off x="6305923" y="4569698"/>
            <a:ext cx="2838077" cy="258857"/>
          </a:xfrm>
        </p:spPr>
        <p:txBody>
          <a:bodyPr>
            <a:normAutofit fontScale="70000" lnSpcReduction="20000"/>
          </a:bodyPr>
          <a:lstStyle/>
          <a:p>
            <a:r>
              <a:rPr lang="en-US" dirty="0" smtClean="0"/>
              <a:t>Image source: Alvaro1984 18 Wikipedia Commons</a:t>
            </a:r>
            <a:endParaRPr lang="en-US" dirty="0"/>
          </a:p>
        </p:txBody>
      </p:sp>
      <p:pic>
        <p:nvPicPr>
          <p:cNvPr id="81" name="Picture 80" descr="2000px-location_malawi_au_africa.psd"/>
          <p:cNvPicPr>
            <a:picLocks noChangeAspect="1"/>
          </p:cNvPicPr>
          <p:nvPr/>
        </p:nvPicPr>
        <p:blipFill>
          <a:blip r:embed="rId3"/>
          <a:stretch>
            <a:fillRect/>
          </a:stretch>
        </p:blipFill>
        <p:spPr>
          <a:xfrm>
            <a:off x="4260439" y="136063"/>
            <a:ext cx="4868441" cy="4520348"/>
          </a:xfrm>
          <a:prstGeom prst="rect">
            <a:avLst/>
          </a:prstGeom>
        </p:spPr>
      </p:pic>
      <p:cxnSp>
        <p:nvCxnSpPr>
          <p:cNvPr id="88" name="Straight Arrow Connector 87"/>
          <p:cNvCxnSpPr/>
          <p:nvPr/>
        </p:nvCxnSpPr>
        <p:spPr>
          <a:xfrm rot="10800000" flipV="1">
            <a:off x="5458427" y="3250416"/>
            <a:ext cx="2131964" cy="143622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95" name="Picture 94" descr="Screen Shot 2015-06-29 at 12.34.38 PM.png"/>
          <p:cNvPicPr>
            <a:picLocks noChangeAspect="1"/>
          </p:cNvPicPr>
          <p:nvPr/>
        </p:nvPicPr>
        <p:blipFill>
          <a:blip r:embed="rId4">
            <a:clrChange>
              <a:clrFrom>
                <a:srgbClr val="FEFEFE"/>
              </a:clrFrom>
              <a:clrTo>
                <a:srgbClr val="FEFEFE">
                  <a:alpha val="0"/>
                </a:srgbClr>
              </a:clrTo>
            </a:clrChange>
          </a:blip>
          <a:stretch>
            <a:fillRect/>
          </a:stretch>
        </p:blipFill>
        <p:spPr>
          <a:xfrm>
            <a:off x="3205505" y="944492"/>
            <a:ext cx="3543352" cy="5218071"/>
          </a:xfrm>
          <a:prstGeom prst="rect">
            <a:avLst/>
          </a:prstGeom>
        </p:spPr>
      </p:pic>
      <p:sp>
        <p:nvSpPr>
          <p:cNvPr id="97" name="Rectangle 96"/>
          <p:cNvSpPr/>
          <p:nvPr/>
        </p:nvSpPr>
        <p:spPr>
          <a:xfrm>
            <a:off x="897296" y="2877734"/>
            <a:ext cx="4572000" cy="461665"/>
          </a:xfrm>
          <a:prstGeom prst="rect">
            <a:avLst/>
          </a:prstGeom>
        </p:spPr>
        <p:txBody>
          <a:bodyPr>
            <a:spAutoFit/>
          </a:bodyPr>
          <a:lstStyle/>
          <a:p>
            <a:r>
              <a:rPr lang="en-US" sz="2400" dirty="0" smtClean="0"/>
              <a:t>Malawi, Africa </a:t>
            </a:r>
            <a:endParaRPr lang="en-US" sz="2400" dirty="0"/>
          </a:p>
        </p:txBody>
      </p:sp>
      <p:sp>
        <p:nvSpPr>
          <p:cNvPr id="10" name="Text Placeholder 78"/>
          <p:cNvSpPr txBox="1">
            <a:spLocks/>
          </p:cNvSpPr>
          <p:nvPr/>
        </p:nvSpPr>
        <p:spPr>
          <a:xfrm>
            <a:off x="4351668" y="6114821"/>
            <a:ext cx="1993392" cy="27432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Image source: Natural</a:t>
            </a:r>
            <a:r>
              <a:rPr kumimoji="0" lang="en-US" sz="1200" b="0" i="0" u="none" strike="noStrike" kern="1200" cap="none" spc="0" normalizeH="0" noProof="0" dirty="0" smtClean="0">
                <a:ln>
                  <a:noFill/>
                </a:ln>
                <a:solidFill>
                  <a:schemeClr val="tx1"/>
                </a:solidFill>
                <a:effectLst/>
                <a:uLnTx/>
                <a:uFillTx/>
                <a:latin typeface="+mn-lt"/>
                <a:ea typeface="+mn-ea"/>
                <a:cs typeface="+mn-cs"/>
              </a:rPr>
              <a:t> Earth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Dr. </a:t>
            </a:r>
            <a:r>
              <a:rPr lang="en-US" dirty="0" err="1" smtClean="0"/>
              <a:t>Pietro</a:t>
            </a:r>
            <a:r>
              <a:rPr lang="en-US" dirty="0" smtClean="0"/>
              <a:t> </a:t>
            </a:r>
            <a:r>
              <a:rPr lang="en-US" dirty="0" err="1" smtClean="0"/>
              <a:t>Ceccato</a:t>
            </a:r>
            <a:r>
              <a:rPr lang="en-US" dirty="0" smtClean="0"/>
              <a:t>, Lead Environmental Monitoring Program, IRI</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err="1" smtClean="0"/>
              <a:t>Eri</a:t>
            </a:r>
            <a:r>
              <a:rPr lang="en-US" dirty="0" smtClean="0"/>
              <a:t> </a:t>
            </a:r>
            <a:r>
              <a:rPr lang="en-US" dirty="0" err="1" smtClean="0"/>
              <a:t>Coughlan</a:t>
            </a:r>
            <a:r>
              <a:rPr lang="en-US" dirty="0" smtClean="0"/>
              <a:t> de Perez, Red Cross/Red Crescent Climate Centre</a:t>
            </a:r>
          </a:p>
          <a:p>
            <a:r>
              <a:rPr lang="en-US" dirty="0" smtClean="0"/>
              <a:t>Hastings </a:t>
            </a:r>
            <a:r>
              <a:rPr lang="en-US" dirty="0" err="1" smtClean="0"/>
              <a:t>Kandaya</a:t>
            </a:r>
            <a:r>
              <a:rPr lang="en-US" dirty="0" smtClean="0"/>
              <a:t>, Malawi Red Cross Society </a:t>
            </a:r>
            <a:endParaRPr lang="en-US" dirty="0"/>
          </a:p>
        </p:txBody>
      </p:sp>
      <p:sp>
        <p:nvSpPr>
          <p:cNvPr id="4" name="Text Placeholder 3"/>
          <p:cNvSpPr>
            <a:spLocks noGrp="1"/>
          </p:cNvSpPr>
          <p:nvPr>
            <p:ph type="body" sz="quarter" idx="12"/>
          </p:nvPr>
        </p:nvSpPr>
        <p:spPr/>
        <p:txBody>
          <a:bodyPr/>
          <a:lstStyle/>
          <a:p>
            <a:r>
              <a:rPr lang="en-US" dirty="0" smtClean="0"/>
              <a:t>Alex Sweeney &amp; Jerrod </a:t>
            </a:r>
            <a:r>
              <a:rPr lang="en-US" dirty="0" err="1" smtClean="0"/>
              <a:t>Lessel</a:t>
            </a:r>
            <a:r>
              <a:rPr lang="en-US" dirty="0" smtClean="0"/>
              <a:t>, Past Project Contributors </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782863" y="2333748"/>
            <a:ext cx="4361137" cy="3374136"/>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Strong Seasonal Precipitation</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Diverse Topography</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Largely Poor Population</a:t>
            </a:r>
          </a:p>
        </p:txBody>
      </p:sp>
      <p:sp>
        <p:nvSpPr>
          <p:cNvPr id="14" name="Text Placeholder 13"/>
          <p:cNvSpPr>
            <a:spLocks noGrp="1"/>
          </p:cNvSpPr>
          <p:nvPr>
            <p:ph type="body" sz="quarter" idx="10"/>
          </p:nvPr>
        </p:nvSpPr>
        <p:spPr>
          <a:xfrm>
            <a:off x="4604250" y="496064"/>
            <a:ext cx="4579442" cy="1092898"/>
          </a:xfrm>
        </p:spPr>
        <p:txBody>
          <a:bodyPr>
            <a:normAutofit lnSpcReduction="10000"/>
          </a:bodyPr>
          <a:lstStyle/>
          <a:p>
            <a:pPr algn="ctr"/>
            <a:r>
              <a:rPr lang="en-US" dirty="0" smtClean="0"/>
              <a:t>Malawi Vulnerability </a:t>
            </a:r>
            <a:endParaRPr lang="en-US" dirty="0"/>
          </a:p>
        </p:txBody>
      </p:sp>
      <p:pic>
        <p:nvPicPr>
          <p:cNvPr id="18" name="Picture Placeholder 17" descr="Screen Shot 2015-07-02 at 3.51.23 PM.png"/>
          <p:cNvPicPr>
            <a:picLocks noGrp="1" noChangeAspect="1"/>
          </p:cNvPicPr>
          <p:nvPr>
            <p:ph type="pic" sz="quarter" idx="12"/>
          </p:nvPr>
        </p:nvPicPr>
        <p:blipFill>
          <a:blip r:embed="rId3"/>
          <a:srcRect l="-3288" r="-3288"/>
          <a:stretch>
            <a:fillRect/>
          </a:stretch>
        </p:blipFill>
        <p:spPr>
          <a:xfrm>
            <a:off x="-221543" y="0"/>
            <a:ext cx="4652411" cy="6858000"/>
          </a:xfrm>
        </p:spPr>
      </p:pic>
      <p:sp>
        <p:nvSpPr>
          <p:cNvPr id="17" name="Text Placeholder 16"/>
          <p:cNvSpPr>
            <a:spLocks noGrp="1"/>
          </p:cNvSpPr>
          <p:nvPr>
            <p:ph type="body" sz="quarter" idx="13"/>
          </p:nvPr>
        </p:nvSpPr>
        <p:spPr>
          <a:xfrm>
            <a:off x="4157940" y="6583680"/>
            <a:ext cx="2611159" cy="274320"/>
          </a:xfrm>
        </p:spPr>
        <p:txBody>
          <a:bodyPr>
            <a:normAutofit fontScale="77500" lnSpcReduction="20000"/>
          </a:bodyPr>
          <a:lstStyle/>
          <a:p>
            <a:r>
              <a:rPr lang="en-US" dirty="0" smtClean="0"/>
              <a:t>Image Credit: </a:t>
            </a:r>
            <a:r>
              <a:rPr lang="en-US" dirty="0" err="1" smtClean="0"/>
              <a:t>Arjan</a:t>
            </a:r>
            <a:r>
              <a:rPr lang="en-US" dirty="0" smtClean="0"/>
              <a:t> van de </a:t>
            </a:r>
            <a:r>
              <a:rPr lang="en-US" dirty="0" err="1" smtClean="0"/>
              <a:t>Merwe</a:t>
            </a:r>
            <a:r>
              <a:rPr lang="en-US" dirty="0" smtClean="0"/>
              <a:t>/UNDP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1"/>
          </p:nvPr>
        </p:nvSpPr>
        <p:spPr>
          <a:xfrm>
            <a:off x="3335870" y="4809057"/>
            <a:ext cx="5892805" cy="1810404"/>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Displaced over 230,000 residents </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276 people reported dead or missing</a:t>
            </a:r>
          </a:p>
        </p:txBody>
      </p:sp>
      <p:sp>
        <p:nvSpPr>
          <p:cNvPr id="25" name="Text Placeholder 24"/>
          <p:cNvSpPr>
            <a:spLocks noGrp="1"/>
          </p:cNvSpPr>
          <p:nvPr>
            <p:ph type="body" sz="quarter" idx="14"/>
          </p:nvPr>
        </p:nvSpPr>
        <p:spPr>
          <a:xfrm>
            <a:off x="300399" y="4506668"/>
            <a:ext cx="3882136" cy="2249729"/>
          </a:xfrm>
        </p:spPr>
        <p:txBody>
          <a:bodyPr/>
          <a:lstStyle/>
          <a:p>
            <a:pPr algn="l"/>
            <a:r>
              <a:rPr lang="en-US" sz="4800" dirty="0" smtClean="0"/>
              <a:t>January 2015 </a:t>
            </a:r>
            <a:endParaRPr lang="en-US" sz="4800" dirty="0" smtClean="0"/>
          </a:p>
          <a:p>
            <a:pPr algn="l"/>
            <a:r>
              <a:rPr lang="en-US" sz="4800" dirty="0" smtClean="0"/>
              <a:t>Floods </a:t>
            </a:r>
            <a:endParaRPr lang="en-US" sz="4800" dirty="0"/>
          </a:p>
        </p:txBody>
      </p:sp>
      <p:sp>
        <p:nvSpPr>
          <p:cNvPr id="24" name="Text Placeholder 23"/>
          <p:cNvSpPr>
            <a:spLocks noGrp="1"/>
          </p:cNvSpPr>
          <p:nvPr>
            <p:ph type="body" sz="quarter" idx="13"/>
          </p:nvPr>
        </p:nvSpPr>
        <p:spPr/>
        <p:txBody>
          <a:bodyPr>
            <a:normAutofit fontScale="70000" lnSpcReduction="20000"/>
          </a:bodyPr>
          <a:lstStyle/>
          <a:p>
            <a:r>
              <a:rPr lang="en-US" dirty="0" smtClean="0"/>
              <a:t>Image Credit: </a:t>
            </a:r>
            <a:r>
              <a:rPr lang="en-US" dirty="0" err="1" smtClean="0"/>
              <a:t>Arjan</a:t>
            </a:r>
            <a:r>
              <a:rPr lang="en-US" dirty="0" smtClean="0"/>
              <a:t> van de </a:t>
            </a:r>
            <a:r>
              <a:rPr lang="en-US" dirty="0" err="1" smtClean="0"/>
              <a:t>Merw</a:t>
            </a:r>
            <a:r>
              <a:rPr lang="en-US" dirty="0" smtClean="0"/>
              <a:t> UNDP</a:t>
            </a:r>
            <a:endParaRPr lang="en-US" dirty="0"/>
          </a:p>
        </p:txBody>
      </p:sp>
      <p:pic>
        <p:nvPicPr>
          <p:cNvPr id="30" name="Picture 29" descr="Screen Shot 2015-07-02 at 4.02.08 PM.png"/>
          <p:cNvPicPr>
            <a:picLocks noChangeAspect="1"/>
          </p:cNvPicPr>
          <p:nvPr/>
        </p:nvPicPr>
        <p:blipFill>
          <a:blip r:embed="rId3"/>
          <a:stretch>
            <a:fillRect/>
          </a:stretch>
        </p:blipFill>
        <p:spPr>
          <a:xfrm>
            <a:off x="0" y="118539"/>
            <a:ext cx="9144000" cy="43183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p:cNvSpPr>
            <a:spLocks noGrp="1"/>
          </p:cNvSpPr>
          <p:nvPr>
            <p:ph type="body" sz="quarter" idx="11"/>
          </p:nvPr>
        </p:nvSpPr>
        <p:spPr>
          <a:xfrm>
            <a:off x="4325270" y="4445572"/>
            <a:ext cx="4835893" cy="1690009"/>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Comparison of Flood Detection Products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Revealed large discrepancies in the accuracy of detecting different flood types</a:t>
            </a:r>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sp>
        <p:nvSpPr>
          <p:cNvPr id="93" name="Text Placeholder 92"/>
          <p:cNvSpPr>
            <a:spLocks noGrp="1"/>
          </p:cNvSpPr>
          <p:nvPr>
            <p:ph type="body" sz="quarter" idx="14"/>
          </p:nvPr>
        </p:nvSpPr>
        <p:spPr>
          <a:xfrm>
            <a:off x="299876" y="3725447"/>
            <a:ext cx="8258908" cy="704088"/>
          </a:xfrm>
        </p:spPr>
        <p:txBody>
          <a:bodyPr/>
          <a:lstStyle/>
          <a:p>
            <a:pPr algn="r"/>
            <a:r>
              <a:rPr lang="en-US" dirty="0" smtClean="0"/>
              <a:t>Previous Work </a:t>
            </a:r>
            <a:endParaRPr lang="en-US" dirty="0"/>
          </a:p>
        </p:txBody>
      </p:sp>
      <p:pic>
        <p:nvPicPr>
          <p:cNvPr id="94" name="Picture Placeholder 93"/>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4426" r="-54426"/>
          <a:stretch>
            <a:fillRect/>
          </a:stretch>
        </p:blipFill>
        <p:spPr>
          <a:xfrm>
            <a:off x="2311986" y="275454"/>
            <a:ext cx="8760179" cy="3285067"/>
          </a:xfrm>
          <a:prstGeom prst="rect">
            <a:avLst/>
          </a:prstGeom>
        </p:spPr>
      </p:pic>
      <p:pic>
        <p:nvPicPr>
          <p:cNvPr id="100" name="Picture 99" descr="Screen Shot 2015-07-02 at 3.17.01 PM.png"/>
          <p:cNvPicPr>
            <a:picLocks noChangeAspect="1"/>
          </p:cNvPicPr>
          <p:nvPr/>
        </p:nvPicPr>
        <p:blipFill>
          <a:blip r:embed="rId4"/>
          <a:stretch>
            <a:fillRect/>
          </a:stretch>
        </p:blipFill>
        <p:spPr>
          <a:xfrm>
            <a:off x="431458" y="233522"/>
            <a:ext cx="4001552" cy="64833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p:cNvSpPr>
            <a:spLocks noGrp="1"/>
          </p:cNvSpPr>
          <p:nvPr>
            <p:ph type="body" sz="quarter" idx="11"/>
          </p:nvPr>
        </p:nvSpPr>
        <p:spPr>
          <a:xfrm>
            <a:off x="576072" y="1150858"/>
            <a:ext cx="7982712" cy="206159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Validate </a:t>
            </a:r>
            <a:r>
              <a:rPr lang="en-US" sz="2400" strike="sngStrike" dirty="0" smtClean="0">
                <a:solidFill>
                  <a:srgbClr val="FF0000"/>
                </a:solidFill>
              </a:rPr>
              <a:t>P</a:t>
            </a:r>
            <a:r>
              <a:rPr lang="en-US" sz="2400" dirty="0" smtClean="0"/>
              <a:t>revious </a:t>
            </a:r>
            <a:r>
              <a:rPr lang="en-US" sz="2400" strike="sngStrike" dirty="0" smtClean="0">
                <a:solidFill>
                  <a:srgbClr val="FF0000"/>
                </a:solidFill>
              </a:rPr>
              <a:t>T</a:t>
            </a:r>
            <a:r>
              <a:rPr lang="en-US" sz="2400" dirty="0" smtClean="0"/>
              <a:t>erm’s results with new </a:t>
            </a:r>
            <a:r>
              <a:rPr lang="en-US" sz="2400" strike="sngStrike" dirty="0" smtClean="0">
                <a:solidFill>
                  <a:srgbClr val="FF0000"/>
                </a:solidFill>
              </a:rPr>
              <a:t>G</a:t>
            </a:r>
            <a:r>
              <a:rPr lang="en-US" sz="2400" dirty="0" smtClean="0"/>
              <a:t>round </a:t>
            </a:r>
            <a:r>
              <a:rPr lang="en-US" sz="2400" strike="sngStrike" dirty="0" smtClean="0">
                <a:solidFill>
                  <a:srgbClr val="FF0000"/>
                </a:solidFill>
              </a:rPr>
              <a:t>T</a:t>
            </a:r>
            <a:r>
              <a:rPr lang="en-US" sz="2400" dirty="0" smtClean="0"/>
              <a:t>ruth </a:t>
            </a:r>
            <a:r>
              <a:rPr lang="en-US" sz="2400" strike="sngStrike" dirty="0" smtClean="0">
                <a:solidFill>
                  <a:srgbClr val="FF0000"/>
                </a:solidFill>
              </a:rPr>
              <a:t>D</a:t>
            </a:r>
            <a:r>
              <a:rPr lang="en-US" sz="2400" dirty="0" smtClean="0"/>
              <a:t>ata</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Produce a  methodology for analyzing flood detection skill relative to flash floods</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60" name="Text Placeholder 59"/>
          <p:cNvSpPr>
            <a:spLocks noGrp="1"/>
          </p:cNvSpPr>
          <p:nvPr>
            <p:ph type="body" sz="quarter" idx="14"/>
          </p:nvPr>
        </p:nvSpPr>
        <p:spPr>
          <a:xfrm>
            <a:off x="576072" y="400542"/>
            <a:ext cx="7982712" cy="704088"/>
          </a:xfrm>
        </p:spPr>
        <p:txBody>
          <a:bodyPr/>
          <a:lstStyle/>
          <a:p>
            <a:r>
              <a:rPr lang="en-US" dirty="0" smtClean="0"/>
              <a:t>Objectives</a:t>
            </a:r>
            <a:endParaRPr lang="en-US" dirty="0"/>
          </a:p>
        </p:txBody>
      </p:sp>
      <p:sp>
        <p:nvSpPr>
          <p:cNvPr id="59" name="Text Placeholder 58"/>
          <p:cNvSpPr>
            <a:spLocks noGrp="1"/>
          </p:cNvSpPr>
          <p:nvPr>
            <p:ph type="body" sz="quarter" idx="13"/>
          </p:nvPr>
        </p:nvSpPr>
        <p:spPr>
          <a:xfrm>
            <a:off x="6767453" y="3035875"/>
            <a:ext cx="2376547" cy="238108"/>
          </a:xfrm>
        </p:spPr>
        <p:txBody>
          <a:bodyPr>
            <a:noAutofit/>
          </a:bodyPr>
          <a:lstStyle/>
          <a:p>
            <a:r>
              <a:rPr lang="en-US" sz="800" dirty="0" smtClean="0"/>
              <a:t>Image Credit: </a:t>
            </a:r>
            <a:r>
              <a:rPr lang="en-US" sz="800" dirty="0" err="1" smtClean="0"/>
              <a:t>Arjan</a:t>
            </a:r>
            <a:r>
              <a:rPr lang="en-US" sz="800" dirty="0" smtClean="0"/>
              <a:t> </a:t>
            </a:r>
            <a:r>
              <a:rPr lang="en-US" sz="800" dirty="0" err="1" smtClean="0"/>
              <a:t>Merwe</a:t>
            </a:r>
            <a:r>
              <a:rPr lang="en-US" sz="800" dirty="0" smtClean="0"/>
              <a:t> UNDP</a:t>
            </a:r>
            <a:endParaRPr lang="en-US" sz="800" dirty="0"/>
          </a:p>
        </p:txBody>
      </p:sp>
      <p:pic>
        <p:nvPicPr>
          <p:cNvPr id="8" name="Picture Placeholder 7" descr="Screen Shot 2015-07-02 at 3.01.15 PM.png"/>
          <p:cNvPicPr>
            <a:picLocks noGrp="1" noChangeAspect="1"/>
          </p:cNvPicPr>
          <p:nvPr>
            <p:ph type="pic" sz="quarter" idx="12"/>
          </p:nvPr>
        </p:nvPicPr>
        <p:blipFill>
          <a:blip r:embed="rId3"/>
          <a:srcRect l="-3191" r="-3191"/>
          <a:stretch>
            <a:fillRect/>
          </a:stretch>
        </p:blipFill>
        <p:spPr>
          <a:xfrm>
            <a:off x="-298500" y="3212456"/>
            <a:ext cx="9753600" cy="36385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78"/>
          <p:cNvSpPr>
            <a:spLocks noGrp="1"/>
          </p:cNvSpPr>
          <p:nvPr>
            <p:ph type="body" sz="quarter" idx="11"/>
          </p:nvPr>
        </p:nvSpPr>
        <p:spPr>
          <a:xfrm>
            <a:off x="284144" y="1202265"/>
            <a:ext cx="5269992" cy="5706534"/>
          </a:xfrm>
        </p:spPr>
        <p:txBody>
          <a:bodyPr>
            <a:noAutofit/>
          </a:bodyPr>
          <a:lstStyle/>
          <a:p>
            <a:r>
              <a:rPr lang="en-US" sz="2400" dirty="0" smtClean="0"/>
              <a:t>NASA Earth Observations</a:t>
            </a:r>
          </a:p>
          <a:p>
            <a:pPr lvl="1"/>
            <a:endParaRPr lang="en-US" sz="2000" dirty="0" smtClean="0"/>
          </a:p>
          <a:p>
            <a:pPr lvl="1">
              <a:buFont typeface="Wingdings" charset="2"/>
              <a:buChar char="Ø"/>
            </a:pPr>
            <a:r>
              <a:rPr lang="en-US" sz="2000" dirty="0" smtClean="0"/>
              <a:t>MODIS sensor aboard Terra and Aqua satellites</a:t>
            </a:r>
          </a:p>
          <a:p>
            <a:pPr marL="914400" lvl="2" indent="0">
              <a:buFont typeface="Wingdings" charset="2"/>
              <a:buChar char="Ø"/>
            </a:pPr>
            <a:endParaRPr lang="en-US" dirty="0" smtClean="0"/>
          </a:p>
          <a:p>
            <a:pPr lvl="1">
              <a:buFont typeface="Wingdings" charset="2"/>
              <a:buChar char="Ø"/>
            </a:pPr>
            <a:r>
              <a:rPr lang="en-US" sz="2000" dirty="0" smtClean="0"/>
              <a:t>TRMM, Aqua (AMSR-E &amp; AMSU-A), &amp; Defense Meteorological Satellite Program satellites</a:t>
            </a:r>
          </a:p>
          <a:p>
            <a:pPr lvl="1">
              <a:buNone/>
            </a:pPr>
            <a:endParaRPr lang="en-US" dirty="0" smtClean="0"/>
          </a:p>
          <a:p>
            <a:r>
              <a:rPr lang="en-US" sz="2400" dirty="0" smtClean="0"/>
              <a:t>European Space Agency (ESA) </a:t>
            </a:r>
            <a:endParaRPr lang="en-US" dirty="0" smtClean="0"/>
          </a:p>
          <a:p>
            <a:pPr lvl="1">
              <a:buFont typeface="Wingdings" charset="2"/>
              <a:buChar char="Ø"/>
            </a:pPr>
            <a:r>
              <a:rPr lang="en-US" sz="2000" dirty="0" smtClean="0"/>
              <a:t>ASCAT Sensor (EUMETSAT METOP Satellites) </a:t>
            </a:r>
          </a:p>
          <a:p>
            <a:pPr lvl="1">
              <a:buNone/>
            </a:pPr>
            <a:endParaRPr lang="en-US" sz="2000" dirty="0" smtClean="0"/>
          </a:p>
          <a:p>
            <a:r>
              <a:rPr lang="en-US" sz="2400" dirty="0" smtClean="0"/>
              <a:t>Other Earth observations</a:t>
            </a:r>
          </a:p>
          <a:p>
            <a:pPr lvl="1">
              <a:buFont typeface="Wingdings" charset="2"/>
              <a:buChar char="Ø"/>
            </a:pPr>
            <a:r>
              <a:rPr lang="en-US" sz="2000" dirty="0" smtClean="0"/>
              <a:t>Synthetic Aperture Radar (SAR)</a:t>
            </a:r>
          </a:p>
          <a:p>
            <a:endParaRPr lang="en-US" dirty="0"/>
          </a:p>
        </p:txBody>
      </p:sp>
      <p:sp>
        <p:nvSpPr>
          <p:cNvPr id="78" name="Text Placeholder 77"/>
          <p:cNvSpPr>
            <a:spLocks noGrp="1"/>
          </p:cNvSpPr>
          <p:nvPr>
            <p:ph type="body" sz="quarter" idx="10"/>
          </p:nvPr>
        </p:nvSpPr>
        <p:spPr>
          <a:xfrm>
            <a:off x="1158239" y="250613"/>
            <a:ext cx="6732693" cy="765387"/>
          </a:xfrm>
        </p:spPr>
        <p:txBody>
          <a:bodyPr/>
          <a:lstStyle/>
          <a:p>
            <a:r>
              <a:rPr lang="en-US" dirty="0" smtClean="0"/>
              <a:t>Earth Observations Utilized </a:t>
            </a:r>
            <a:endParaRPr lang="en-US" dirty="0"/>
          </a:p>
        </p:txBody>
      </p:sp>
      <p:pic>
        <p:nvPicPr>
          <p:cNvPr id="83" name="Picture 82" descr="Screen Shot 2015-07-02 at 4.14.17 PM.png"/>
          <p:cNvPicPr>
            <a:picLocks noChangeAspect="1"/>
          </p:cNvPicPr>
          <p:nvPr/>
        </p:nvPicPr>
        <p:blipFill>
          <a:blip r:embed="rId3"/>
          <a:stretch>
            <a:fillRect/>
          </a:stretch>
        </p:blipFill>
        <p:spPr>
          <a:xfrm>
            <a:off x="5340347" y="929214"/>
            <a:ext cx="1816100" cy="4559300"/>
          </a:xfrm>
          <a:prstGeom prst="rect">
            <a:avLst/>
          </a:prstGeom>
        </p:spPr>
      </p:pic>
      <p:pic>
        <p:nvPicPr>
          <p:cNvPr id="85" name="Picture 84" descr="Screen Shot 2015-07-02 at 4.14.09 PM.png"/>
          <p:cNvPicPr>
            <a:picLocks noChangeAspect="1"/>
          </p:cNvPicPr>
          <p:nvPr/>
        </p:nvPicPr>
        <p:blipFill>
          <a:blip r:embed="rId4"/>
          <a:stretch>
            <a:fillRect/>
          </a:stretch>
        </p:blipFill>
        <p:spPr>
          <a:xfrm>
            <a:off x="7154333" y="1729316"/>
            <a:ext cx="2006600" cy="4584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21733" y="1676398"/>
            <a:ext cx="4893733" cy="4368801"/>
          </a:xfrm>
        </p:spPr>
        <p:txBody>
          <a:bodyPr>
            <a:normAutofit/>
          </a:bodyPr>
          <a:lstStyle/>
          <a:p>
            <a:pPr algn="ctr"/>
            <a:r>
              <a:rPr lang="en-US" sz="2400" dirty="0" smtClean="0"/>
              <a:t>Ground Truth Data Provided by Red Cross Red Crescent </a:t>
            </a:r>
          </a:p>
          <a:p>
            <a:endParaRPr lang="en-US" sz="2400" dirty="0" smtClean="0"/>
          </a:p>
          <a:p>
            <a:endParaRPr lang="en-US" sz="2400" dirty="0"/>
          </a:p>
        </p:txBody>
      </p:sp>
      <p:sp>
        <p:nvSpPr>
          <p:cNvPr id="6" name="Text Placeholder 5"/>
          <p:cNvSpPr>
            <a:spLocks noGrp="1"/>
          </p:cNvSpPr>
          <p:nvPr>
            <p:ph type="body" sz="quarter" idx="10"/>
          </p:nvPr>
        </p:nvSpPr>
        <p:spPr>
          <a:xfrm>
            <a:off x="328505" y="403014"/>
            <a:ext cx="5987628" cy="1239520"/>
          </a:xfrm>
        </p:spPr>
        <p:txBody>
          <a:bodyPr>
            <a:normAutofit/>
          </a:bodyPr>
          <a:lstStyle/>
          <a:p>
            <a:r>
              <a:rPr lang="en-US" dirty="0" smtClean="0"/>
              <a:t>Project Methodology 1 </a:t>
            </a:r>
          </a:p>
          <a:p>
            <a:endParaRPr lang="en-US" dirty="0"/>
          </a:p>
        </p:txBody>
      </p:sp>
      <p:pic>
        <p:nvPicPr>
          <p:cNvPr id="11" name="Picture 10" descr="Screen Shot 2015-07-02 at 5.06.30 PM.png"/>
          <p:cNvPicPr>
            <a:picLocks noChangeAspect="1"/>
          </p:cNvPicPr>
          <p:nvPr/>
        </p:nvPicPr>
        <p:blipFill>
          <a:blip r:embed="rId3"/>
          <a:stretch>
            <a:fillRect/>
          </a:stretch>
        </p:blipFill>
        <p:spPr>
          <a:xfrm>
            <a:off x="5448294" y="1049866"/>
            <a:ext cx="3664157" cy="5490633"/>
          </a:xfrm>
          <a:prstGeom prst="rect">
            <a:avLst/>
          </a:prstGeom>
        </p:spPr>
      </p:pic>
      <p:pic>
        <p:nvPicPr>
          <p:cNvPr id="12" name="Picture 11" descr="Screen Shot 2015-07-02 at 5.12.39 PM.png"/>
          <p:cNvPicPr>
            <a:picLocks noChangeAspect="1"/>
          </p:cNvPicPr>
          <p:nvPr/>
        </p:nvPicPr>
        <p:blipFill>
          <a:blip r:embed="rId4"/>
          <a:stretch>
            <a:fillRect/>
          </a:stretch>
        </p:blipFill>
        <p:spPr>
          <a:xfrm>
            <a:off x="8056036" y="1062566"/>
            <a:ext cx="952500" cy="431800"/>
          </a:xfrm>
          <a:prstGeom prst="rect">
            <a:avLst/>
          </a:prstGeom>
        </p:spPr>
      </p:pic>
      <p:pic>
        <p:nvPicPr>
          <p:cNvPr id="14" name="Picture 13" descr="Screen Shot 2015-07-02 at 5.18.24 PM.png"/>
          <p:cNvPicPr>
            <a:picLocks noChangeAspect="1"/>
          </p:cNvPicPr>
          <p:nvPr/>
        </p:nvPicPr>
        <p:blipFill>
          <a:blip r:embed="rId5"/>
          <a:stretch>
            <a:fillRect/>
          </a:stretch>
        </p:blipFill>
        <p:spPr>
          <a:xfrm>
            <a:off x="253995" y="3316807"/>
            <a:ext cx="5520268" cy="25252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886875" y="4987541"/>
            <a:ext cx="4749123" cy="1616456"/>
          </a:xfrm>
        </p:spPr>
        <p:txBody>
          <a:bodyPr>
            <a:normAutofit/>
          </a:bodyPr>
          <a:lstStyle/>
          <a:p>
            <a:pPr lvl="1">
              <a:buFont typeface="Wingdings" charset="2"/>
              <a:buChar char="Ø"/>
            </a:pPr>
            <a:r>
              <a:rPr lang="en-US" dirty="0" smtClean="0"/>
              <a:t>Reprocess Flood Products with accurate Shelter Sites for displaced residents  </a:t>
            </a:r>
          </a:p>
        </p:txBody>
      </p:sp>
      <p:sp>
        <p:nvSpPr>
          <p:cNvPr id="14" name="Text Placeholder 13"/>
          <p:cNvSpPr>
            <a:spLocks noGrp="1"/>
          </p:cNvSpPr>
          <p:nvPr>
            <p:ph type="body" sz="quarter" idx="14"/>
          </p:nvPr>
        </p:nvSpPr>
        <p:spPr>
          <a:xfrm>
            <a:off x="0" y="4811487"/>
            <a:ext cx="3763603" cy="1830106"/>
          </a:xfrm>
        </p:spPr>
        <p:txBody>
          <a:bodyPr/>
          <a:lstStyle/>
          <a:p>
            <a:r>
              <a:rPr lang="en-US" dirty="0" smtClean="0"/>
              <a:t>Analysis</a:t>
            </a:r>
            <a:endParaRPr lang="en-US" dirty="0"/>
          </a:p>
        </p:txBody>
      </p:sp>
      <p:sp>
        <p:nvSpPr>
          <p:cNvPr id="13" name="Text Placeholder 12"/>
          <p:cNvSpPr>
            <a:spLocks noGrp="1"/>
          </p:cNvSpPr>
          <p:nvPr>
            <p:ph type="body" sz="quarter" idx="13"/>
          </p:nvPr>
        </p:nvSpPr>
        <p:spPr/>
        <p:txBody>
          <a:bodyPr/>
          <a:lstStyle/>
          <a:p>
            <a:endParaRPr lang="en-US"/>
          </a:p>
        </p:txBody>
      </p:sp>
      <p:pic>
        <p:nvPicPr>
          <p:cNvPr id="16" name="Picture 15" descr="Screen Shot 2015-07-02 at 5.20.12 PM.png"/>
          <p:cNvPicPr>
            <a:picLocks noChangeAspect="1"/>
          </p:cNvPicPr>
          <p:nvPr/>
        </p:nvPicPr>
        <p:blipFill>
          <a:blip r:embed="rId3"/>
          <a:stretch>
            <a:fillRect/>
          </a:stretch>
        </p:blipFill>
        <p:spPr>
          <a:xfrm>
            <a:off x="0" y="880534"/>
            <a:ext cx="9144000" cy="3836804"/>
          </a:xfrm>
          <a:prstGeom prst="rect">
            <a:avLst/>
          </a:prstGeom>
        </p:spPr>
      </p:pic>
      <p:pic>
        <p:nvPicPr>
          <p:cNvPr id="17" name="Picture 16" descr="Screen Shot 2015-07-02 at 5.20.55 PM.png"/>
          <p:cNvPicPr>
            <a:picLocks noChangeAspect="1"/>
          </p:cNvPicPr>
          <p:nvPr/>
        </p:nvPicPr>
        <p:blipFill>
          <a:blip r:embed="rId4"/>
          <a:stretch>
            <a:fillRect/>
          </a:stretch>
        </p:blipFill>
        <p:spPr>
          <a:xfrm>
            <a:off x="7412572" y="3657600"/>
            <a:ext cx="1460500" cy="457200"/>
          </a:xfrm>
          <a:prstGeom prst="rect">
            <a:avLst/>
          </a:prstGeom>
        </p:spPr>
      </p:pic>
      <p:sp>
        <p:nvSpPr>
          <p:cNvPr id="18" name="Rectangle 17"/>
          <p:cNvSpPr/>
          <p:nvPr/>
        </p:nvSpPr>
        <p:spPr>
          <a:xfrm>
            <a:off x="4301064" y="528933"/>
            <a:ext cx="4572000" cy="369332"/>
          </a:xfrm>
          <a:prstGeom prst="rect">
            <a:avLst/>
          </a:prstGeom>
        </p:spPr>
        <p:txBody>
          <a:bodyPr>
            <a:spAutoFit/>
          </a:bodyPr>
          <a:lstStyle/>
          <a:p>
            <a:r>
              <a:rPr lang="en-US" dirty="0" smtClean="0"/>
              <a:t>Dartmouth Flood Observatory </a:t>
            </a:r>
          </a:p>
        </p:txBody>
      </p:sp>
    </p:spTree>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2591</TotalTime>
  <Words>1437</Words>
  <Application>Microsoft Office PowerPoint</Application>
  <PresentationFormat>On-screen Show (4:3)</PresentationFormat>
  <Paragraphs>255</Paragraphs>
  <Slides>21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Helvetica Neue</vt:lpstr>
      <vt:lpstr>Questrial</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121</cp:revision>
  <dcterms:created xsi:type="dcterms:W3CDTF">2015-07-02T17:30:19Z</dcterms:created>
  <dcterms:modified xsi:type="dcterms:W3CDTF">2015-07-22T00:14:09Z</dcterms:modified>
</cp:coreProperties>
</file>