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Questrial" panose="020B0604020202020204" charset="0"/>
      <p:regular r:id="rId5"/>
    </p:embeddedFont>
    <p:embeddedFont>
      <p:font typeface="Garamond" panose="02020404030301010803" pitchFamily="18" charset="0"/>
      <p:regular r:id="rId6"/>
      <p:bold r:id="rId7"/>
      <p:italic r:id="rId8"/>
    </p:embeddedFont>
    <p:embeddedFont>
      <p:font typeface="Cambria Math" panose="02040503050406030204" pitchFamily="18" charset="0"/>
      <p:regular r:id="rId9"/>
    </p:embeddedFont>
    <p:embeddedFont>
      <p:font typeface="Century Gothic" panose="020B0502020202020204" pitchFamily="34" charset="0"/>
      <p:regular r:id="rId10"/>
      <p:bold r:id="rId11"/>
      <p:italic r:id="rId12"/>
      <p:boldItalic r:id="rId1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6" clrIdx="0">
    <p:extLst/>
  </p:cmAuthor>
  <p:cmAuthor id="2" name="Childs, Lauren M. (LARC-E3)[DEVELOP - Wise County (LaRC)]" initials="CLM(-WC(" lastIdx="1" clrIdx="1">
    <p:extLst/>
  </p:cmAuthor>
  <p:cmAuthor id="3" name="NASADevelop" initials="N" lastIdx="1" clrIdx="2"/>
  <p:cmAuthor id="4" name="NASA DEVELOP" initials="ND"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981" autoAdjust="0"/>
    <p:restoredTop sz="94660"/>
  </p:normalViewPr>
  <p:slideViewPr>
    <p:cSldViewPr>
      <p:cViewPr varScale="1">
        <p:scale>
          <a:sx n="20" d="100"/>
          <a:sy n="20" d="100"/>
        </p:scale>
        <p:origin x="1806" y="14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213223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50" name="Shape 5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427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5.png"/><Relationship Id="rId15" Type="http://schemas.openxmlformats.org/officeDocument/2006/relationships/image" Target="../media/image14.jp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3600" b="1" i="0" u="none" strike="noStrike" cap="none" baseline="0" dirty="0" smtClean="0">
                <a:solidFill>
                  <a:schemeClr val="dk1"/>
                </a:solidFill>
                <a:latin typeface="Century Gothic" pitchFamily="34" charset="0"/>
                <a:sym typeface="Questrial"/>
              </a:rPr>
              <a:t>Mobile County Health Department</a:t>
            </a:r>
            <a:endParaRPr sz="3600" b="1" i="0" u="none" strike="noStrike" cap="none" baseline="0" dirty="0">
              <a:solidFill>
                <a:schemeClr val="dk1"/>
              </a:solidFill>
              <a:latin typeface="Century Gothic" pitchFamily="34" charset="0"/>
              <a:sym typeface="Questrial"/>
            </a:endParaRP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solidFill>
                  <a:schemeClr val="dk1"/>
                </a:solidFill>
                <a:latin typeface="Century Gothic" pitchFamily="34" charset="0"/>
              </a:rPr>
              <a:t>Using NASA Earth O</a:t>
            </a:r>
            <a:r>
              <a:rPr lang="en-US" dirty="0" smtClean="0">
                <a:solidFill>
                  <a:schemeClr val="dk1"/>
                </a:solidFill>
                <a:latin typeface="Century Gothic" pitchFamily="34" charset="0"/>
              </a:rPr>
              <a:t>bservations </a:t>
            </a:r>
            <a:r>
              <a:rPr lang="en-US" dirty="0">
                <a:solidFill>
                  <a:schemeClr val="dk1"/>
                </a:solidFill>
                <a:latin typeface="Century Gothic" pitchFamily="34" charset="0"/>
              </a:rPr>
              <a:t>to </a:t>
            </a:r>
            <a:r>
              <a:rPr lang="en-US" dirty="0" smtClean="0">
                <a:solidFill>
                  <a:schemeClr val="dk1"/>
                </a:solidFill>
                <a:latin typeface="Century Gothic" pitchFamily="34" charset="0"/>
              </a:rPr>
              <a:t>Assess </a:t>
            </a:r>
            <a:r>
              <a:rPr lang="en-US" dirty="0">
                <a:solidFill>
                  <a:schemeClr val="dk1"/>
                </a:solidFill>
                <a:latin typeface="Century Gothic" pitchFamily="34" charset="0"/>
              </a:rPr>
              <a:t>Laguna </a:t>
            </a:r>
            <a:r>
              <a:rPr lang="en-US" dirty="0" smtClean="0">
                <a:solidFill>
                  <a:schemeClr val="dk1"/>
                </a:solidFill>
                <a:latin typeface="Century Gothic" pitchFamily="34" charset="0"/>
              </a:rPr>
              <a:t>Madre Water Conditions Through </a:t>
            </a:r>
            <a:r>
              <a:rPr lang="en-US" dirty="0">
                <a:solidFill>
                  <a:schemeClr val="dk1"/>
                </a:solidFill>
                <a:latin typeface="Century Gothic" pitchFamily="34" charset="0"/>
              </a:rPr>
              <a:t>L</a:t>
            </a:r>
            <a:r>
              <a:rPr lang="en-US" dirty="0" smtClean="0">
                <a:solidFill>
                  <a:schemeClr val="dk1"/>
                </a:solidFill>
                <a:latin typeface="Century Gothic" pitchFamily="34" charset="0"/>
              </a:rPr>
              <a:t>and </a:t>
            </a:r>
            <a:r>
              <a:rPr lang="en-US" dirty="0">
                <a:solidFill>
                  <a:schemeClr val="dk1"/>
                </a:solidFill>
                <a:latin typeface="Century Gothic" pitchFamily="34" charset="0"/>
              </a:rPr>
              <a:t>C</a:t>
            </a:r>
            <a:r>
              <a:rPr lang="en-US" dirty="0" smtClean="0">
                <a:solidFill>
                  <a:schemeClr val="dk1"/>
                </a:solidFill>
                <a:latin typeface="Century Gothic" pitchFamily="34" charset="0"/>
              </a:rPr>
              <a:t>over </a:t>
            </a:r>
            <a:r>
              <a:rPr lang="en-US" dirty="0">
                <a:solidFill>
                  <a:schemeClr val="dk1"/>
                </a:solidFill>
                <a:latin typeface="Century Gothic" pitchFamily="34" charset="0"/>
              </a:rPr>
              <a:t>M</a:t>
            </a:r>
            <a:r>
              <a:rPr lang="en-US" dirty="0" smtClean="0">
                <a:solidFill>
                  <a:schemeClr val="dk1"/>
                </a:solidFill>
                <a:latin typeface="Century Gothic" pitchFamily="34" charset="0"/>
              </a:rPr>
              <a:t>apping </a:t>
            </a:r>
            <a:r>
              <a:rPr lang="en-US" dirty="0">
                <a:solidFill>
                  <a:schemeClr val="dk1"/>
                </a:solidFill>
                <a:latin typeface="Century Gothic" pitchFamily="34" charset="0"/>
              </a:rPr>
              <a:t>and T</a:t>
            </a:r>
            <a:r>
              <a:rPr lang="en-US" dirty="0" smtClean="0">
                <a:solidFill>
                  <a:schemeClr val="dk1"/>
                </a:solidFill>
                <a:latin typeface="Century Gothic" pitchFamily="34" charset="0"/>
              </a:rPr>
              <a:t>hermal </a:t>
            </a:r>
            <a:r>
              <a:rPr lang="en-US" dirty="0">
                <a:solidFill>
                  <a:schemeClr val="dk1"/>
                </a:solidFill>
                <a:latin typeface="Century Gothic" pitchFamily="34" charset="0"/>
              </a:rPr>
              <a:t>A</a:t>
            </a:r>
            <a:r>
              <a:rPr lang="en-US" dirty="0" smtClean="0">
                <a:solidFill>
                  <a:schemeClr val="dk1"/>
                </a:solidFill>
                <a:latin typeface="Century Gothic" pitchFamily="34" charset="0"/>
              </a:rPr>
              <a:t>nalysis</a:t>
            </a:r>
            <a:endParaRPr lang="en-US" dirty="0">
              <a:solidFill>
                <a:schemeClr val="dk1"/>
              </a:solidFill>
              <a:latin typeface="Century Gothic" pitchFamily="34" charset="0"/>
            </a:endParaRP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itchFamily="34" charset="0"/>
              </a:rPr>
              <a:t>Coastal Texas Water Resources II</a:t>
            </a:r>
          </a:p>
        </p:txBody>
      </p:sp>
      <p:sp>
        <p:nvSpPr>
          <p:cNvPr id="18" name="Shape 18"/>
          <p:cNvSpPr txBox="1"/>
          <p:nvPr/>
        </p:nvSpPr>
        <p:spPr>
          <a:xfrm>
            <a:off x="1143000" y="34255448"/>
            <a:ext cx="8229600" cy="56568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Pr>
              <a:t>(L to R) Jennifer Boyd, Vishal Arya, </a:t>
            </a:r>
          </a:p>
          <a:p>
            <a:pPr marL="0" marR="0" lvl="0" indent="0" algn="l" rtl="0">
              <a:lnSpc>
                <a:spcPct val="90000"/>
              </a:lnSpc>
              <a:spcBef>
                <a:spcPts val="0"/>
              </a:spcBef>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Pr>
              <a:t>Elaina </a:t>
            </a:r>
            <a:r>
              <a:rPr lang="en-US" sz="2400" b="0" i="0" u="none" strike="noStrike" cap="none" baseline="0" dirty="0" err="1" smtClean="0">
                <a:solidFill>
                  <a:schemeClr val="dk1"/>
                </a:solidFill>
                <a:latin typeface="Garamond"/>
                <a:ea typeface="Garamond"/>
                <a:cs typeface="Garamond"/>
                <a:sym typeface="Garamond"/>
              </a:rPr>
              <a:t>Gonsoroski</a:t>
            </a:r>
            <a:endParaRPr lang="en-US" sz="2400" b="0" i="0" u="none" strike="noStrike" cap="none" baseline="0" dirty="0">
              <a:solidFill>
                <a:schemeClr val="dk1"/>
              </a:solidFill>
              <a:latin typeface="Garamond"/>
              <a:ea typeface="Garamond"/>
              <a:cs typeface="Garamond"/>
              <a:sym typeface="Garamond"/>
            </a:endParaRPr>
          </a:p>
        </p:txBody>
      </p:sp>
      <p:sp>
        <p:nvSpPr>
          <p:cNvPr id="20" name="Shape 20"/>
          <p:cNvSpPr txBox="1"/>
          <p:nvPr/>
        </p:nvSpPr>
        <p:spPr>
          <a:xfrm>
            <a:off x="18288000" y="30784800"/>
            <a:ext cx="8229600" cy="40385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Dr. Bernard </a:t>
            </a:r>
            <a:r>
              <a:rPr lang="en-US" sz="2800" b="1" dirty="0" err="1">
                <a:solidFill>
                  <a:schemeClr val="dk1"/>
                </a:solidFill>
                <a:latin typeface="Garamond" panose="02020404030301010803" pitchFamily="18" charset="0"/>
                <a:ea typeface="Century Gothic"/>
                <a:cs typeface="Century Gothic"/>
                <a:sym typeface="Century Gothic"/>
              </a:rPr>
              <a:t>Eichold</a:t>
            </a:r>
            <a:r>
              <a:rPr lang="en-US" sz="2800" b="1" dirty="0">
                <a:solidFill>
                  <a:schemeClr val="dk1"/>
                </a:solidFill>
                <a:latin typeface="Garamond" panose="02020404030301010803" pitchFamily="18" charset="0"/>
                <a:ea typeface="Century Gothic"/>
                <a:cs typeface="Century Gothic"/>
                <a:sym typeface="Century Gothic"/>
              </a:rPr>
              <a:t>, M.D., Dr. </a:t>
            </a:r>
            <a:r>
              <a:rPr lang="en-US" sz="2800" b="1" dirty="0" smtClean="0">
                <a:solidFill>
                  <a:schemeClr val="dk1"/>
                </a:solidFill>
                <a:latin typeface="Garamond" panose="02020404030301010803" pitchFamily="18" charset="0"/>
                <a:ea typeface="Century Gothic"/>
                <a:cs typeface="Century Gothic"/>
                <a:sym typeface="Century Gothic"/>
              </a:rPr>
              <a:t>PH  - </a:t>
            </a:r>
            <a:r>
              <a:rPr lang="en-US" sz="2800" i="1" dirty="0" smtClean="0">
                <a:solidFill>
                  <a:schemeClr val="dk1"/>
                </a:solidFill>
                <a:latin typeface="Garamond" panose="02020404030301010803" pitchFamily="18" charset="0"/>
                <a:ea typeface="Century Gothic"/>
                <a:cs typeface="Century Gothic"/>
                <a:sym typeface="Century Gothic"/>
              </a:rPr>
              <a:t>Mobile </a:t>
            </a:r>
            <a:r>
              <a:rPr lang="en-US" sz="2800" i="1" dirty="0">
                <a:solidFill>
                  <a:schemeClr val="dk1"/>
                </a:solidFill>
                <a:latin typeface="Garamond" panose="02020404030301010803" pitchFamily="18" charset="0"/>
                <a:ea typeface="Century Gothic"/>
                <a:cs typeface="Century Gothic"/>
                <a:sym typeface="Century Gothic"/>
              </a:rPr>
              <a:t>County Health Department</a:t>
            </a:r>
          </a:p>
          <a:p>
            <a:pPr marL="0" marR="0" lvl="0" indent="0"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Joe </a:t>
            </a:r>
            <a:r>
              <a:rPr lang="en-US" sz="2800" b="1" dirty="0" smtClean="0">
                <a:solidFill>
                  <a:schemeClr val="dk1"/>
                </a:solidFill>
                <a:latin typeface="Garamond" panose="02020404030301010803" pitchFamily="18" charset="0"/>
                <a:ea typeface="Century Gothic"/>
                <a:cs typeface="Century Gothic"/>
                <a:sym typeface="Century Gothic"/>
              </a:rPr>
              <a:t>Spruce - </a:t>
            </a:r>
            <a:r>
              <a:rPr lang="en-US" sz="2800" i="1" dirty="0" smtClean="0">
                <a:solidFill>
                  <a:schemeClr val="dk1"/>
                </a:solidFill>
                <a:latin typeface="Garamond" panose="02020404030301010803" pitchFamily="18" charset="0"/>
                <a:ea typeface="Century Gothic"/>
                <a:cs typeface="Century Gothic"/>
                <a:sym typeface="Century Gothic"/>
              </a:rPr>
              <a:t>CSC</a:t>
            </a:r>
            <a:r>
              <a:rPr lang="en-US" sz="2800" i="1" dirty="0">
                <a:solidFill>
                  <a:schemeClr val="dk1"/>
                </a:solidFill>
                <a:latin typeface="Garamond" panose="02020404030301010803" pitchFamily="18" charset="0"/>
                <a:ea typeface="Century Gothic"/>
                <a:cs typeface="Century Gothic"/>
                <a:sym typeface="Century Gothic"/>
              </a:rPr>
              <a:t>, NASA Stennis Space Center</a:t>
            </a:r>
          </a:p>
          <a:p>
            <a:pPr marL="0" marR="0" lvl="0" indent="0" rtl="0">
              <a:lnSpc>
                <a:spcPct val="90000"/>
              </a:lnSpc>
              <a:spcBef>
                <a:spcPts val="0"/>
              </a:spcBef>
              <a:buClr>
                <a:schemeClr val="dk1"/>
              </a:buClr>
              <a:buSzPct val="25000"/>
              <a:buFont typeface="Arial"/>
              <a:buNone/>
            </a:pPr>
            <a:r>
              <a:rPr lang="en-US" sz="2800" b="1" dirty="0" smtClean="0">
                <a:solidFill>
                  <a:schemeClr val="dk1"/>
                </a:solidFill>
                <a:latin typeface="Garamond" panose="02020404030301010803" pitchFamily="18" charset="0"/>
                <a:ea typeface="Century Gothic"/>
                <a:cs typeface="Century Gothic"/>
                <a:sym typeface="Century Gothic"/>
              </a:rPr>
              <a:t>Dr</a:t>
            </a:r>
            <a:r>
              <a:rPr lang="en-US" sz="2800" b="1" dirty="0">
                <a:solidFill>
                  <a:schemeClr val="dk1"/>
                </a:solidFill>
                <a:latin typeface="Garamond" panose="02020404030301010803" pitchFamily="18" charset="0"/>
                <a:ea typeface="Century Gothic"/>
                <a:cs typeface="Century Gothic"/>
                <a:sym typeface="Century Gothic"/>
              </a:rPr>
              <a:t>. Kenton </a:t>
            </a:r>
            <a:r>
              <a:rPr lang="en-US" sz="2800" b="1" dirty="0" smtClean="0">
                <a:solidFill>
                  <a:schemeClr val="dk1"/>
                </a:solidFill>
                <a:latin typeface="Garamond" panose="02020404030301010803" pitchFamily="18" charset="0"/>
                <a:ea typeface="Century Gothic"/>
                <a:cs typeface="Century Gothic"/>
                <a:sym typeface="Century Gothic"/>
              </a:rPr>
              <a:t>Ross - </a:t>
            </a:r>
            <a:r>
              <a:rPr lang="en-US" sz="2800" i="1" dirty="0" smtClean="0">
                <a:solidFill>
                  <a:schemeClr val="dk1"/>
                </a:solidFill>
                <a:latin typeface="Garamond" panose="02020404030301010803" pitchFamily="18" charset="0"/>
                <a:ea typeface="Century Gothic"/>
                <a:cs typeface="Century Gothic"/>
                <a:sym typeface="Century Gothic"/>
              </a:rPr>
              <a:t>NASA </a:t>
            </a:r>
            <a:r>
              <a:rPr lang="en-US" sz="2800" i="1" dirty="0">
                <a:solidFill>
                  <a:schemeClr val="dk1"/>
                </a:solidFill>
                <a:latin typeface="Garamond" panose="02020404030301010803" pitchFamily="18" charset="0"/>
                <a:ea typeface="Century Gothic"/>
                <a:cs typeface="Century Gothic"/>
                <a:sym typeface="Century Gothic"/>
              </a:rPr>
              <a:t>Langley Research Center </a:t>
            </a:r>
          </a:p>
          <a:p>
            <a:pPr marL="0" marR="0" lvl="0" indent="0"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Joe </a:t>
            </a:r>
            <a:r>
              <a:rPr lang="en-US" sz="2800" b="1" dirty="0" err="1" smtClean="0">
                <a:solidFill>
                  <a:schemeClr val="dk1"/>
                </a:solidFill>
                <a:latin typeface="Garamond" panose="02020404030301010803" pitchFamily="18" charset="0"/>
                <a:ea typeface="Century Gothic"/>
                <a:cs typeface="Century Gothic"/>
                <a:sym typeface="Century Gothic"/>
              </a:rPr>
              <a:t>Meiman</a:t>
            </a:r>
            <a:r>
              <a:rPr lang="en-US" sz="2800" b="1" dirty="0">
                <a:solidFill>
                  <a:schemeClr val="dk1"/>
                </a:solidFill>
                <a:latin typeface="Garamond" panose="02020404030301010803" pitchFamily="18" charset="0"/>
                <a:ea typeface="Century Gothic"/>
                <a:cs typeface="Century Gothic"/>
                <a:sym typeface="Century Gothic"/>
              </a:rPr>
              <a:t> </a:t>
            </a:r>
            <a:r>
              <a:rPr lang="en-US" sz="2800" b="1" dirty="0" smtClean="0">
                <a:solidFill>
                  <a:schemeClr val="dk1"/>
                </a:solidFill>
                <a:latin typeface="Garamond" panose="02020404030301010803" pitchFamily="18" charset="0"/>
                <a:ea typeface="Century Gothic"/>
                <a:cs typeface="Century Gothic"/>
                <a:sym typeface="Century Gothic"/>
              </a:rPr>
              <a:t>- </a:t>
            </a:r>
            <a:r>
              <a:rPr lang="en-US" sz="2800" i="1" dirty="0" smtClean="0">
                <a:solidFill>
                  <a:schemeClr val="dk1"/>
                </a:solidFill>
                <a:latin typeface="Garamond" panose="02020404030301010803" pitchFamily="18" charset="0"/>
                <a:ea typeface="Century Gothic"/>
                <a:cs typeface="Century Gothic"/>
                <a:sym typeface="Century Gothic"/>
              </a:rPr>
              <a:t>National </a:t>
            </a:r>
            <a:r>
              <a:rPr lang="en-US" sz="2800" i="1" dirty="0">
                <a:solidFill>
                  <a:schemeClr val="dk1"/>
                </a:solidFill>
                <a:latin typeface="Garamond" panose="02020404030301010803" pitchFamily="18" charset="0"/>
                <a:ea typeface="Century Gothic"/>
                <a:cs typeface="Century Gothic"/>
                <a:sym typeface="Century Gothic"/>
              </a:rPr>
              <a:t>Park Service</a:t>
            </a:r>
          </a:p>
          <a:p>
            <a:pPr marL="0" marR="0" lvl="0" indent="0"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Dr. </a:t>
            </a:r>
            <a:r>
              <a:rPr lang="en-US" sz="2800" b="1" dirty="0" err="1">
                <a:solidFill>
                  <a:schemeClr val="dk1"/>
                </a:solidFill>
                <a:latin typeface="Garamond" panose="02020404030301010803" pitchFamily="18" charset="0"/>
                <a:ea typeface="Century Gothic"/>
                <a:cs typeface="Century Gothic"/>
                <a:sym typeface="Century Gothic"/>
              </a:rPr>
              <a:t>Dorina</a:t>
            </a:r>
            <a:r>
              <a:rPr lang="en-US" sz="2800" b="1" dirty="0">
                <a:solidFill>
                  <a:schemeClr val="dk1"/>
                </a:solidFill>
                <a:latin typeface="Garamond" panose="02020404030301010803" pitchFamily="18" charset="0"/>
                <a:ea typeface="Century Gothic"/>
                <a:cs typeface="Century Gothic"/>
                <a:sym typeface="Century Gothic"/>
              </a:rPr>
              <a:t> </a:t>
            </a:r>
            <a:r>
              <a:rPr lang="en-US" sz="2800" b="1" dirty="0" err="1" smtClean="0">
                <a:solidFill>
                  <a:schemeClr val="dk1"/>
                </a:solidFill>
                <a:latin typeface="Garamond" panose="02020404030301010803" pitchFamily="18" charset="0"/>
                <a:ea typeface="Century Gothic"/>
                <a:cs typeface="Century Gothic"/>
                <a:sym typeface="Century Gothic"/>
              </a:rPr>
              <a:t>Murgulet</a:t>
            </a:r>
            <a:r>
              <a:rPr lang="en-US" sz="2800" b="1" dirty="0">
                <a:solidFill>
                  <a:schemeClr val="dk1"/>
                </a:solidFill>
                <a:latin typeface="Garamond" panose="02020404030301010803" pitchFamily="18" charset="0"/>
                <a:ea typeface="Century Gothic"/>
                <a:cs typeface="Century Gothic"/>
                <a:sym typeface="Century Gothic"/>
              </a:rPr>
              <a:t> </a:t>
            </a:r>
            <a:r>
              <a:rPr lang="en-US" sz="2800" b="1" dirty="0" smtClean="0">
                <a:solidFill>
                  <a:schemeClr val="dk1"/>
                </a:solidFill>
                <a:latin typeface="Garamond" panose="02020404030301010803" pitchFamily="18" charset="0"/>
                <a:ea typeface="Century Gothic"/>
                <a:cs typeface="Century Gothic"/>
                <a:sym typeface="Century Gothic"/>
              </a:rPr>
              <a:t>- </a:t>
            </a:r>
            <a:r>
              <a:rPr lang="en-US" sz="2800" i="1" dirty="0" smtClean="0">
                <a:solidFill>
                  <a:schemeClr val="dk1"/>
                </a:solidFill>
                <a:latin typeface="Garamond" panose="02020404030301010803" pitchFamily="18" charset="0"/>
                <a:ea typeface="Century Gothic"/>
                <a:cs typeface="Century Gothic"/>
                <a:sym typeface="Century Gothic"/>
              </a:rPr>
              <a:t>Texas </a:t>
            </a:r>
            <a:r>
              <a:rPr lang="en-US" sz="2800" i="1" dirty="0">
                <a:solidFill>
                  <a:schemeClr val="dk1"/>
                </a:solidFill>
                <a:latin typeface="Garamond" panose="02020404030301010803" pitchFamily="18" charset="0"/>
                <a:ea typeface="Century Gothic"/>
                <a:cs typeface="Century Gothic"/>
                <a:sym typeface="Century Gothic"/>
              </a:rPr>
              <a:t>A&amp;M, Corpus Christi, Texas</a:t>
            </a:r>
          </a:p>
          <a:p>
            <a:pPr marL="0" marR="0" lvl="0" indent="0"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Georgina </a:t>
            </a:r>
            <a:r>
              <a:rPr lang="en-US" sz="2800" b="1" dirty="0" err="1">
                <a:solidFill>
                  <a:schemeClr val="dk1"/>
                </a:solidFill>
                <a:latin typeface="Garamond" panose="02020404030301010803" pitchFamily="18" charset="0"/>
                <a:ea typeface="Century Gothic"/>
                <a:cs typeface="Century Gothic"/>
                <a:sym typeface="Century Gothic"/>
              </a:rPr>
              <a:t>Crepps</a:t>
            </a:r>
            <a:r>
              <a:rPr lang="en-US" sz="2800" b="1" dirty="0">
                <a:solidFill>
                  <a:schemeClr val="dk1"/>
                </a:solidFill>
                <a:latin typeface="Garamond" panose="02020404030301010803" pitchFamily="18" charset="0"/>
                <a:ea typeface="Century Gothic"/>
                <a:cs typeface="Century Gothic"/>
                <a:sym typeface="Century Gothic"/>
              </a:rPr>
              <a:t>, Tyler Lynn, Rodrigo Pereira da Silva, and Ryan </a:t>
            </a:r>
            <a:r>
              <a:rPr lang="en-US" sz="2800" b="1" dirty="0" smtClean="0">
                <a:solidFill>
                  <a:schemeClr val="dk1"/>
                </a:solidFill>
                <a:latin typeface="Garamond" panose="02020404030301010803" pitchFamily="18" charset="0"/>
                <a:ea typeface="Century Gothic"/>
                <a:cs typeface="Century Gothic"/>
                <a:sym typeface="Century Gothic"/>
              </a:rPr>
              <a:t>Schick - </a:t>
            </a:r>
            <a:r>
              <a:rPr lang="en-US" sz="2800" i="1" dirty="0" smtClean="0">
                <a:solidFill>
                  <a:schemeClr val="dk1"/>
                </a:solidFill>
                <a:latin typeface="Garamond" panose="02020404030301010803" pitchFamily="18" charset="0"/>
                <a:ea typeface="Century Gothic"/>
                <a:cs typeface="Century Gothic"/>
                <a:sym typeface="Century Gothic"/>
              </a:rPr>
              <a:t>Previous </a:t>
            </a:r>
            <a:r>
              <a:rPr lang="en-US" sz="2800" i="1" dirty="0">
                <a:solidFill>
                  <a:schemeClr val="dk1"/>
                </a:solidFill>
                <a:latin typeface="Garamond" panose="02020404030301010803" pitchFamily="18" charset="0"/>
                <a:ea typeface="Century Gothic"/>
                <a:cs typeface="Century Gothic"/>
                <a:sym typeface="Century Gothic"/>
              </a:rPr>
              <a:t>Project Participants of the DEVELOP National Program at the Mobile County Health Department	</a:t>
            </a:r>
          </a:p>
        </p:txBody>
      </p:sp>
      <p:sp>
        <p:nvSpPr>
          <p:cNvPr id="22" name="Shape 22"/>
          <p:cNvSpPr txBox="1"/>
          <p:nvPr/>
        </p:nvSpPr>
        <p:spPr>
          <a:xfrm>
            <a:off x="18246786" y="25298400"/>
            <a:ext cx="8229600" cy="4749014"/>
          </a:xfrm>
          <a:prstGeom prst="rect">
            <a:avLst/>
          </a:prstGeom>
          <a:noFill/>
          <a:ln>
            <a:noFill/>
          </a:ln>
        </p:spPr>
        <p:txBody>
          <a:bodyPr lIns="91425" tIns="45700" rIns="91425" bIns="45700" anchor="t" anchorCtr="0">
            <a:noAutofit/>
          </a:bodyPr>
          <a:lstStyle/>
          <a:p>
            <a:pPr marL="457200" lvl="0" indent="-457200">
              <a:lnSpc>
                <a:spcPct val="90000"/>
              </a:lnSpc>
              <a:buClr>
                <a:schemeClr val="accent1"/>
              </a:buClr>
              <a:buSzPct val="100000"/>
              <a:buFont typeface="Webdings" panose="05030102010509060703" pitchFamily="18" charset="2"/>
              <a:buChar char=""/>
            </a:pPr>
            <a:r>
              <a:rPr lang="en-US" sz="2800" dirty="0">
                <a:solidFill>
                  <a:schemeClr val="dk1"/>
                </a:solidFill>
                <a:latin typeface="Garamond" panose="02020404030301010803" pitchFamily="18" charset="0"/>
                <a:ea typeface="Questrial"/>
                <a:cs typeface="Questrial"/>
                <a:sym typeface="Questrial"/>
              </a:rPr>
              <a:t>Mesquite tree </a:t>
            </a:r>
            <a:r>
              <a:rPr lang="en-US" sz="2800" dirty="0" smtClean="0">
                <a:solidFill>
                  <a:schemeClr val="dk1"/>
                </a:solidFill>
                <a:latin typeface="Garamond" panose="02020404030301010803" pitchFamily="18" charset="0"/>
                <a:ea typeface="Questrial"/>
                <a:cs typeface="Questrial"/>
                <a:sym typeface="Questrial"/>
              </a:rPr>
              <a:t>areas decreased from 1986 to 2000.</a:t>
            </a: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r>
              <a:rPr lang="en-US" sz="2800" dirty="0">
                <a:solidFill>
                  <a:schemeClr val="dk1"/>
                </a:solidFill>
                <a:latin typeface="Garamond" panose="02020404030301010803" pitchFamily="18" charset="0"/>
                <a:ea typeface="Questrial"/>
                <a:cs typeface="Questrial"/>
                <a:sym typeface="Questrial"/>
              </a:rPr>
              <a:t>Areas of high photosynthetic </a:t>
            </a:r>
            <a:r>
              <a:rPr lang="en-US" sz="2800" dirty="0" smtClean="0">
                <a:solidFill>
                  <a:schemeClr val="dk1"/>
                </a:solidFill>
                <a:latin typeface="Garamond" panose="02020404030301010803" pitchFamily="18" charset="0"/>
                <a:ea typeface="Questrial"/>
                <a:cs typeface="Questrial"/>
                <a:sym typeface="Questrial"/>
              </a:rPr>
              <a:t>activity (NDVI) </a:t>
            </a:r>
            <a:r>
              <a:rPr lang="en-US" sz="2800" dirty="0">
                <a:solidFill>
                  <a:schemeClr val="dk1"/>
                </a:solidFill>
                <a:latin typeface="Garamond" panose="02020404030301010803" pitchFamily="18" charset="0"/>
                <a:ea typeface="Questrial"/>
                <a:cs typeface="Questrial"/>
                <a:sym typeface="Questrial"/>
              </a:rPr>
              <a:t>and low stress </a:t>
            </a:r>
            <a:r>
              <a:rPr lang="en-US" sz="2800" dirty="0" smtClean="0">
                <a:solidFill>
                  <a:schemeClr val="dk1"/>
                </a:solidFill>
                <a:latin typeface="Garamond" panose="02020404030301010803" pitchFamily="18" charset="0"/>
                <a:ea typeface="Questrial"/>
                <a:cs typeface="Questrial"/>
                <a:sym typeface="Questrial"/>
              </a:rPr>
              <a:t>(NDII) </a:t>
            </a:r>
            <a:r>
              <a:rPr lang="en-US" sz="2800" dirty="0">
                <a:solidFill>
                  <a:schemeClr val="dk1"/>
                </a:solidFill>
                <a:latin typeface="Garamond" panose="02020404030301010803" pitchFamily="18" charset="0"/>
                <a:ea typeface="Questrial"/>
                <a:cs typeface="Questrial"/>
                <a:sym typeface="Questrial"/>
              </a:rPr>
              <a:t>correlated with areas of </a:t>
            </a:r>
            <a:r>
              <a:rPr lang="en-US" sz="2800" dirty="0" smtClean="0">
                <a:solidFill>
                  <a:schemeClr val="dk1"/>
                </a:solidFill>
                <a:latin typeface="Garamond" panose="02020404030301010803" pitchFamily="18" charset="0"/>
                <a:ea typeface="Questrial"/>
                <a:cs typeface="Questrial"/>
                <a:sym typeface="Questrial"/>
              </a:rPr>
              <a:t>mesquite tree coverage</a:t>
            </a: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r>
              <a:rPr lang="en-US" sz="2800" dirty="0" smtClean="0">
                <a:solidFill>
                  <a:schemeClr val="dk1"/>
                </a:solidFill>
                <a:latin typeface="Garamond" panose="02020404030301010803" pitchFamily="18" charset="0"/>
                <a:ea typeface="Questrial"/>
                <a:cs typeface="Questrial"/>
                <a:sym typeface="Questrial"/>
              </a:rPr>
              <a:t>Lagoon thermal anomalies were identified but not correlated with a source</a:t>
            </a:r>
          </a:p>
          <a:p>
            <a:pPr marL="457200" lvl="0" indent="-457200">
              <a:lnSpc>
                <a:spcPct val="90000"/>
              </a:lnSpc>
              <a:buClr>
                <a:schemeClr val="accent1"/>
              </a:buClr>
              <a:buSzPct val="100000"/>
              <a:buFont typeface="Webdings" panose="05030102010509060703" pitchFamily="18" charset="2"/>
              <a:buChar char=""/>
            </a:pP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r>
              <a:rPr lang="en-US" sz="2800" dirty="0" smtClean="0">
                <a:solidFill>
                  <a:schemeClr val="dk1"/>
                </a:solidFill>
                <a:latin typeface="Garamond" panose="02020404030301010803" pitchFamily="18" charset="0"/>
                <a:ea typeface="Questrial"/>
                <a:cs typeface="Questrial"/>
                <a:sym typeface="Questrial"/>
              </a:rPr>
              <a:t>Future work will focus on the direction of groundwater flow in the area and the effects of evapotranspiration and precipitation on the lagoon</a:t>
            </a:r>
          </a:p>
          <a:p>
            <a:pPr marL="457200" lvl="0" indent="-457200">
              <a:lnSpc>
                <a:spcPct val="90000"/>
              </a:lnSpc>
              <a:buClr>
                <a:schemeClr val="accent1"/>
              </a:buClr>
              <a:buSzPct val="100000"/>
              <a:buFont typeface="Webdings" panose="05030102010509060703" pitchFamily="18" charset="2"/>
              <a:buChar char=""/>
            </a:pPr>
            <a:endParaRPr lang="en-US" sz="2800" dirty="0">
              <a:solidFill>
                <a:schemeClr val="dk1"/>
              </a:solidFill>
              <a:latin typeface="Garamond" panose="02020404030301010803" pitchFamily="18" charset="0"/>
              <a:ea typeface="Questrial"/>
              <a:cs typeface="Questrial"/>
              <a:sym typeface="Questrial"/>
            </a:endParaRPr>
          </a:p>
          <a:p>
            <a:pPr marL="457200" lvl="0" indent="-457200">
              <a:lnSpc>
                <a:spcPct val="90000"/>
              </a:lnSpc>
              <a:buClr>
                <a:schemeClr val="accent1"/>
              </a:buClr>
              <a:buSzPct val="100000"/>
              <a:buFont typeface="Webdings" panose="05030102010509060703" pitchFamily="18" charset="2"/>
              <a:buChar char=""/>
            </a:pPr>
            <a:endParaRPr lang="en-US" sz="2800" dirty="0">
              <a:solidFill>
                <a:schemeClr val="dk1"/>
              </a:solidFill>
              <a:latin typeface="Garamond" panose="02020404030301010803" pitchFamily="18" charset="0"/>
              <a:ea typeface="Questrial"/>
              <a:cs typeface="Questrial"/>
              <a:sym typeface="Questrial"/>
            </a:endParaRPr>
          </a:p>
        </p:txBody>
      </p:sp>
      <p:sp>
        <p:nvSpPr>
          <p:cNvPr id="23" name="Shape 23"/>
          <p:cNvSpPr txBox="1"/>
          <p:nvPr/>
        </p:nvSpPr>
        <p:spPr>
          <a:xfrm>
            <a:off x="22542060" y="12420600"/>
            <a:ext cx="3962400" cy="2293650"/>
          </a:xfrm>
          <a:prstGeom prst="rect">
            <a:avLst/>
          </a:prstGeom>
          <a:noFill/>
          <a:ln>
            <a:noFill/>
          </a:ln>
        </p:spPr>
        <p:txBody>
          <a:bodyPr lIns="91425" tIns="45700" rIns="91425" bIns="45700" anchor="t" anchorCtr="0">
            <a:noAutofit/>
          </a:bodyPr>
          <a:lstStyle/>
          <a:p>
            <a:pPr marL="0" marR="0" lvl="0" indent="0" algn="l" rtl="0">
              <a:lnSpc>
                <a:spcPct val="7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Laguna Madre</a:t>
            </a:r>
          </a:p>
          <a:p>
            <a:pPr marL="0" marR="0" lvl="0" indent="0" algn="l" rtl="0">
              <a:lnSpc>
                <a:spcPct val="70000"/>
              </a:lnSpc>
              <a:spcBef>
                <a:spcPts val="1800"/>
              </a:spcBef>
              <a:buClr>
                <a:schemeClr val="dk1"/>
              </a:buClr>
              <a:buSzPct val="25000"/>
              <a:buFont typeface="Arial"/>
              <a:buNone/>
            </a:pPr>
            <a:r>
              <a:rPr lang="en-US" sz="2400" dirty="0" smtClean="0">
                <a:solidFill>
                  <a:schemeClr val="dk1"/>
                </a:solidFill>
                <a:latin typeface="Garamond"/>
                <a:ea typeface="Garamond"/>
                <a:cs typeface="Garamond"/>
                <a:sym typeface="Garamond"/>
              </a:rPr>
              <a:t>Padre Island National Seashore</a:t>
            </a:r>
          </a:p>
          <a:p>
            <a:pPr marL="0" marR="0" lvl="0" indent="0" algn="l" rtl="0">
              <a:lnSpc>
                <a:spcPct val="7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Study Period:</a:t>
            </a:r>
          </a:p>
          <a:p>
            <a:pPr marL="0" marR="0" lvl="0" indent="0" algn="l" rtl="0">
              <a:lnSpc>
                <a:spcPct val="70000"/>
              </a:lnSpc>
              <a:spcBef>
                <a:spcPts val="1800"/>
              </a:spcBef>
              <a:buClr>
                <a:schemeClr val="dk1"/>
              </a:buClr>
              <a:buSzPct val="25000"/>
              <a:buFont typeface="Arial"/>
              <a:buNone/>
            </a:pPr>
            <a:r>
              <a:rPr lang="en-US" sz="2400" dirty="0" smtClean="0">
                <a:solidFill>
                  <a:schemeClr val="dk1"/>
                </a:solidFill>
                <a:latin typeface="Garamond"/>
                <a:ea typeface="Garamond"/>
                <a:cs typeface="Garamond"/>
                <a:sym typeface="Garamond"/>
              </a:rPr>
              <a:t>1984-2000</a:t>
            </a:r>
          </a:p>
          <a:p>
            <a:pPr marL="0" marR="0" lvl="0" indent="0" algn="l" rtl="0">
              <a:lnSpc>
                <a:spcPct val="90000"/>
              </a:lnSpc>
              <a:spcBef>
                <a:spcPts val="1800"/>
              </a:spcBef>
              <a:buClr>
                <a:schemeClr val="dk1"/>
              </a:buClr>
              <a:buSzPct val="25000"/>
              <a:buFont typeface="Arial"/>
              <a:buNone/>
            </a:pPr>
            <a:endParaRPr lang="en-US" sz="2700" dirty="0" smtClean="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SzPct val="25000"/>
              <a:buFont typeface="Arial"/>
              <a:buNone/>
            </a:pPr>
            <a:endParaRPr lang="en-US" sz="2400" b="0" i="0" u="none" strike="noStrike" cap="none" baseline="0" dirty="0">
              <a:solidFill>
                <a:schemeClr val="dk1"/>
              </a:solidFill>
              <a:latin typeface="Garamond"/>
              <a:ea typeface="Garamond"/>
              <a:cs typeface="Garamond"/>
              <a:sym typeface="Garamond"/>
            </a:endParaRPr>
          </a:p>
        </p:txBody>
      </p:sp>
      <p:sp>
        <p:nvSpPr>
          <p:cNvPr id="25" name="Shape 25"/>
          <p:cNvSpPr txBox="1"/>
          <p:nvPr/>
        </p:nvSpPr>
        <p:spPr>
          <a:xfrm>
            <a:off x="914400" y="5943600"/>
            <a:ext cx="16916400" cy="5367270"/>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2800" dirty="0">
                <a:solidFill>
                  <a:schemeClr val="tx1"/>
                </a:solidFill>
                <a:latin typeface="Garamond" panose="02020404030301010803" pitchFamily="18" charset="0"/>
              </a:rPr>
              <a:t>This project was conducted to aid the National Park Service (NPS) in assessing the historical hydrology of the Laguna Madre located within Padre Island National Seashore. While the lagoon is now hypersaline, there is historical evidence indicating this was not always the case. It is hypothesized that the proliferation of the honey mesquite tree (</a:t>
            </a:r>
            <a:r>
              <a:rPr lang="en-US" sz="2800" i="1" dirty="0" err="1">
                <a:solidFill>
                  <a:schemeClr val="tx1"/>
                </a:solidFill>
                <a:latin typeface="Garamond" panose="02020404030301010803" pitchFamily="18" charset="0"/>
              </a:rPr>
              <a:t>Prosopis</a:t>
            </a:r>
            <a:r>
              <a:rPr lang="en-US" sz="2800" i="1" dirty="0">
                <a:solidFill>
                  <a:schemeClr val="tx1"/>
                </a:solidFill>
                <a:latin typeface="Garamond" panose="02020404030301010803" pitchFamily="18" charset="0"/>
              </a:rPr>
              <a:t> </a:t>
            </a:r>
            <a:r>
              <a:rPr lang="en-US" sz="2800" i="1" dirty="0" err="1">
                <a:solidFill>
                  <a:schemeClr val="tx1"/>
                </a:solidFill>
                <a:latin typeface="Garamond" panose="02020404030301010803" pitchFamily="18" charset="0"/>
              </a:rPr>
              <a:t>glandulosa</a:t>
            </a:r>
            <a:r>
              <a:rPr lang="en-US" sz="2800" dirty="0">
                <a:solidFill>
                  <a:schemeClr val="tx1"/>
                </a:solidFill>
                <a:latin typeface="Garamond" panose="02020404030301010803" pitchFamily="18" charset="0"/>
              </a:rPr>
              <a:t>) has contributed to the Laguna Madre’s increased salinity by tapping into groundwater, thereby reducing the amount of freshwater flow into the lagoon. The project team partnered with the NPS to analyze the suspected correlation between the occurrence of the mesquite trees and the salinity of the lagoon. NASA Earth observations were used in ArcGIS software and ERDAS IMAGINE to create time series maps and conduct data analyses. Landsat 5 data were used to create Land Use/Land Cover (LULC) maps to analyze the change in mesquite tree coverage compared to various soil types and underlying geology as well as to calculate the Normalized Difference Vegetation Index (NDVI) and the Normalized Difference Infrared Index (NDII). Thermal maps of the lagoon were also created using Landsat 5 data to identify thermal anomalies in surface water temperature. These anomalies could indicate possible inflow locations of groundwater to the lagoon. </a:t>
            </a:r>
            <a:r>
              <a:rPr lang="en-US" sz="2800" i="1" dirty="0">
                <a:solidFill>
                  <a:schemeClr val="tx1"/>
                </a:solidFill>
                <a:latin typeface="Garamond" panose="02020404030301010803" pitchFamily="18" charset="0"/>
              </a:rPr>
              <a:t>In situ</a:t>
            </a:r>
            <a:r>
              <a:rPr lang="en-US" sz="2800" dirty="0">
                <a:solidFill>
                  <a:schemeClr val="tx1"/>
                </a:solidFill>
                <a:latin typeface="Garamond" panose="02020404030301010803" pitchFamily="18" charset="0"/>
              </a:rPr>
              <a:t> and PRISM (Parameter elevation Regression on Independent Slopes </a:t>
            </a:r>
            <a:r>
              <a:rPr lang="en-US" sz="2800" i="1" dirty="0">
                <a:solidFill>
                  <a:schemeClr val="tx1"/>
                </a:solidFill>
                <a:latin typeface="Garamond" panose="02020404030301010803" pitchFamily="18" charset="0"/>
              </a:rPr>
              <a:t>Model</a:t>
            </a:r>
            <a:r>
              <a:rPr lang="en-US" sz="2800" dirty="0">
                <a:solidFill>
                  <a:schemeClr val="tx1"/>
                </a:solidFill>
                <a:latin typeface="Garamond" panose="02020404030301010803" pitchFamily="18" charset="0"/>
              </a:rPr>
              <a:t>) precipitation data were used to target months and years for analysis. Through these analyses, the NPS can improve future land management practices.</a:t>
            </a:r>
          </a:p>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bg1"/>
                </a:solidFill>
                <a:latin typeface="Garamond"/>
                <a:ea typeface="Garamond"/>
                <a:cs typeface="Garamond"/>
                <a:sym typeface="Garamond"/>
              </a:rPr>
              <a:t>Keep </a:t>
            </a:r>
            <a:r>
              <a:rPr lang="en-US" sz="2700" b="0" i="0" u="none" strike="noStrike" cap="none" baseline="0" dirty="0">
                <a:solidFill>
                  <a:schemeClr val="bg1"/>
                </a:solidFill>
                <a:latin typeface="Garamond"/>
                <a:ea typeface="Garamond"/>
                <a:cs typeface="Garamond"/>
                <a:sym typeface="Garamond"/>
              </a:rPr>
              <a:t>this blank for now.</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Body text point size should be at least 24.</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Feel free to rename, move, and resize sections as needed.</a:t>
            </a:r>
          </a:p>
        </p:txBody>
      </p:sp>
      <p:sp>
        <p:nvSpPr>
          <p:cNvPr id="26" name="Shape 26"/>
          <p:cNvSpPr txBox="1"/>
          <p:nvPr/>
        </p:nvSpPr>
        <p:spPr>
          <a:xfrm>
            <a:off x="18288000" y="6248400"/>
            <a:ext cx="8229600" cy="5010684"/>
          </a:xfrm>
          <a:prstGeom prst="rect">
            <a:avLst/>
          </a:prstGeom>
          <a:noFill/>
          <a:ln>
            <a:noFill/>
          </a:ln>
        </p:spPr>
        <p:txBody>
          <a:bodyPr lIns="91425" tIns="45700" rIns="91425" bIns="45700" anchor="t" anchorCtr="0">
            <a:noAutofit/>
          </a:bodyPr>
          <a:lstStyle/>
          <a:p>
            <a:pPr marL="457200" lvl="0" indent="-457200">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I</a:t>
            </a:r>
            <a:r>
              <a:rPr lang="en-US" sz="2800" dirty="0" smtClean="0">
                <a:solidFill>
                  <a:schemeClr val="dk1"/>
                </a:solidFill>
                <a:latin typeface="Garamond"/>
                <a:ea typeface="Garamond"/>
                <a:cs typeface="Garamond"/>
                <a:sym typeface="Garamond"/>
              </a:rPr>
              <a:t>nvestigate </a:t>
            </a:r>
            <a:r>
              <a:rPr lang="en-US" sz="2800" dirty="0">
                <a:solidFill>
                  <a:schemeClr val="dk1"/>
                </a:solidFill>
                <a:latin typeface="Garamond"/>
                <a:ea typeface="Garamond"/>
                <a:cs typeface="Garamond"/>
                <a:sym typeface="Garamond"/>
              </a:rPr>
              <a:t>the relationship between the salinity of the Laguna Madre and the increase in honey mesquite trees </a:t>
            </a:r>
            <a:r>
              <a:rPr lang="en-US" sz="2800" dirty="0" smtClean="0">
                <a:solidFill>
                  <a:schemeClr val="dk1"/>
                </a:solidFill>
                <a:latin typeface="Garamond"/>
                <a:ea typeface="Garamond"/>
                <a:cs typeface="Garamond"/>
                <a:sym typeface="Garamond"/>
              </a:rPr>
              <a:t>using </a:t>
            </a:r>
            <a:r>
              <a:rPr lang="en-US" sz="2800" dirty="0">
                <a:solidFill>
                  <a:schemeClr val="dk1"/>
                </a:solidFill>
                <a:latin typeface="Garamond"/>
                <a:ea typeface="Garamond"/>
                <a:cs typeface="Garamond"/>
                <a:sym typeface="Garamond"/>
              </a:rPr>
              <a:t>remote sensing technologies </a:t>
            </a:r>
          </a:p>
          <a:p>
            <a:pPr marL="457200" marR="0" lvl="0" indent="-457200" algn="l" rtl="0">
              <a:spcBef>
                <a:spcPts val="180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Identify potential areas of </a:t>
            </a:r>
            <a:r>
              <a:rPr lang="en-US" sz="2800" dirty="0" smtClean="0">
                <a:solidFill>
                  <a:schemeClr val="dk1"/>
                </a:solidFill>
                <a:latin typeface="Garamond"/>
                <a:ea typeface="Garamond"/>
                <a:cs typeface="Garamond"/>
                <a:sym typeface="Garamond"/>
              </a:rPr>
              <a:t>fresh groundwater </a:t>
            </a:r>
            <a:r>
              <a:rPr lang="en-US" sz="2800" dirty="0">
                <a:solidFill>
                  <a:schemeClr val="dk1"/>
                </a:solidFill>
                <a:latin typeface="Garamond"/>
                <a:ea typeface="Garamond"/>
                <a:cs typeface="Garamond"/>
                <a:sym typeface="Garamond"/>
              </a:rPr>
              <a:t>inflow to the Laguna Madre using thermal </a:t>
            </a:r>
            <a:r>
              <a:rPr lang="en-US" sz="2800" dirty="0" smtClean="0">
                <a:solidFill>
                  <a:schemeClr val="dk1"/>
                </a:solidFill>
                <a:latin typeface="Garamond"/>
                <a:ea typeface="Garamond"/>
                <a:cs typeface="Garamond"/>
                <a:sym typeface="Garamond"/>
              </a:rPr>
              <a:t>imagery</a:t>
            </a:r>
          </a:p>
          <a:p>
            <a:pPr marL="457200" marR="0" lvl="0" indent="-457200" algn="l" rtl="0">
              <a:spcBef>
                <a:spcPts val="1800"/>
              </a:spcBef>
              <a:buClr>
                <a:schemeClr val="accent1"/>
              </a:buClr>
              <a:buSzPct val="100000"/>
              <a:buFont typeface="Webdings" panose="05030102010509060703" pitchFamily="18" charset="2"/>
              <a:buChar char=""/>
            </a:pPr>
            <a:r>
              <a:rPr lang="en-US" sz="2800" dirty="0" smtClean="0">
                <a:solidFill>
                  <a:schemeClr val="dk1"/>
                </a:solidFill>
                <a:latin typeface="Garamond"/>
                <a:ea typeface="Garamond"/>
                <a:cs typeface="Garamond"/>
                <a:sym typeface="Garamond"/>
              </a:rPr>
              <a:t>Compare the coverage of mesquite trees over time</a:t>
            </a:r>
          </a:p>
          <a:p>
            <a:pPr marL="457200" marR="0" lvl="0" indent="-457200" algn="l" rtl="0">
              <a:spcBef>
                <a:spcPts val="1800"/>
              </a:spcBef>
              <a:buClr>
                <a:schemeClr val="accent1"/>
              </a:buClr>
              <a:buSzPct val="100000"/>
              <a:buFont typeface="Webdings" panose="05030102010509060703" pitchFamily="18" charset="2"/>
              <a:buChar char=""/>
            </a:pPr>
            <a:r>
              <a:rPr lang="en-US" sz="2800" dirty="0" smtClean="0">
                <a:solidFill>
                  <a:schemeClr val="dk1"/>
                </a:solidFill>
                <a:latin typeface="Garamond"/>
                <a:ea typeface="Garamond"/>
                <a:cs typeface="Garamond"/>
                <a:sym typeface="Garamond"/>
              </a:rPr>
              <a:t>Develop a systematic method to study the relationships between environmental factors to assist the NPS in studying Laguna Madre hydrology</a:t>
            </a:r>
            <a:endParaRPr lang="en-US" sz="2800" dirty="0">
              <a:solidFill>
                <a:schemeClr val="dk1"/>
              </a:solidFill>
              <a:latin typeface="Garamond"/>
              <a:ea typeface="Garamond"/>
              <a:cs typeface="Garamond"/>
              <a:sym typeface="Garamond"/>
            </a:endParaRPr>
          </a:p>
        </p:txBody>
      </p:sp>
      <p:sp>
        <p:nvSpPr>
          <p:cNvPr id="27" name="Shape 27"/>
          <p:cNvSpPr txBox="1"/>
          <p:nvPr/>
        </p:nvSpPr>
        <p:spPr>
          <a:xfrm>
            <a:off x="914400" y="5334000"/>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smtClean="0">
                <a:solidFill>
                  <a:schemeClr val="accent1"/>
                </a:solidFill>
                <a:latin typeface="Century Gothic" pitchFamily="34" charset="0"/>
                <a:ea typeface="Questrial"/>
                <a:cs typeface="Questrial"/>
                <a:sym typeface="Questrial"/>
              </a:rPr>
              <a:t>Abstract</a:t>
            </a:r>
            <a:endParaRPr lang="en-US" sz="4400" b="1" i="0" u="none" strike="noStrike" cap="none" baseline="0" dirty="0">
              <a:solidFill>
                <a:schemeClr val="accent1"/>
              </a:solidFill>
              <a:latin typeface="Century Gothic" pitchFamily="34" charset="0"/>
              <a:ea typeface="Questrial"/>
              <a:cs typeface="Questrial"/>
              <a:sym typeface="Questrial"/>
            </a:endParaRPr>
          </a:p>
        </p:txBody>
      </p:sp>
      <p:sp>
        <p:nvSpPr>
          <p:cNvPr id="28" name="Shape 28"/>
          <p:cNvSpPr txBox="1"/>
          <p:nvPr/>
        </p:nvSpPr>
        <p:spPr>
          <a:xfrm>
            <a:off x="18288000" y="532655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Objectives</a:t>
            </a:r>
          </a:p>
        </p:txBody>
      </p:sp>
      <p:sp>
        <p:nvSpPr>
          <p:cNvPr id="29" name="Shape 29"/>
          <p:cNvSpPr txBox="1"/>
          <p:nvPr/>
        </p:nvSpPr>
        <p:spPr>
          <a:xfrm>
            <a:off x="970175" y="1127015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Methodology</a:t>
            </a:r>
          </a:p>
        </p:txBody>
      </p:sp>
      <p:sp>
        <p:nvSpPr>
          <p:cNvPr id="30" name="Shape 30"/>
          <p:cNvSpPr txBox="1"/>
          <p:nvPr/>
        </p:nvSpPr>
        <p:spPr>
          <a:xfrm>
            <a:off x="18427260" y="1131087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Study Area</a:t>
            </a:r>
          </a:p>
        </p:txBody>
      </p:sp>
      <p:sp>
        <p:nvSpPr>
          <p:cNvPr id="31" name="Shape 31"/>
          <p:cNvSpPr txBox="1"/>
          <p:nvPr/>
        </p:nvSpPr>
        <p:spPr>
          <a:xfrm>
            <a:off x="18234754" y="188214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Earth Observations</a:t>
            </a:r>
          </a:p>
        </p:txBody>
      </p:sp>
      <p:sp>
        <p:nvSpPr>
          <p:cNvPr id="33" name="Shape 33"/>
          <p:cNvSpPr txBox="1"/>
          <p:nvPr/>
        </p:nvSpPr>
        <p:spPr>
          <a:xfrm>
            <a:off x="18288000" y="2437655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Conclusions</a:t>
            </a:r>
          </a:p>
        </p:txBody>
      </p:sp>
      <p:sp>
        <p:nvSpPr>
          <p:cNvPr id="34" name="Shape 34"/>
          <p:cNvSpPr txBox="1"/>
          <p:nvPr/>
        </p:nvSpPr>
        <p:spPr>
          <a:xfrm>
            <a:off x="18246786" y="3008255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Acknowledgements</a:t>
            </a:r>
          </a:p>
        </p:txBody>
      </p:sp>
      <p:sp>
        <p:nvSpPr>
          <p:cNvPr id="35" name="Shape 35"/>
          <p:cNvSpPr txBox="1"/>
          <p:nvPr/>
        </p:nvSpPr>
        <p:spPr>
          <a:xfrm>
            <a:off x="9911905" y="3008255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Project Partners</a:t>
            </a:r>
          </a:p>
        </p:txBody>
      </p:sp>
      <p:sp>
        <p:nvSpPr>
          <p:cNvPr id="36" name="Shape 36"/>
          <p:cNvSpPr txBox="1"/>
          <p:nvPr/>
        </p:nvSpPr>
        <p:spPr>
          <a:xfrm>
            <a:off x="1067324" y="3008255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dirty="0">
                <a:solidFill>
                  <a:schemeClr val="dk1"/>
                </a:solidFill>
                <a:latin typeface="Garamond"/>
                <a:ea typeface="Garamond"/>
                <a:cs typeface="Garamond"/>
                <a:sym typeface="Garamond"/>
              </a:rPr>
              <a:t>Elaina </a:t>
            </a:r>
            <a:r>
              <a:rPr lang="en-US" sz="3200" dirty="0" err="1">
                <a:solidFill>
                  <a:schemeClr val="dk1"/>
                </a:solidFill>
                <a:latin typeface="Garamond"/>
                <a:ea typeface="Garamond"/>
                <a:cs typeface="Garamond"/>
                <a:sym typeface="Garamond"/>
              </a:rPr>
              <a:t>Gonsoroski</a:t>
            </a:r>
            <a:r>
              <a:rPr lang="en-US" sz="3200" b="0" i="0" u="none" strike="noStrike" cap="none" baseline="0" dirty="0">
                <a:solidFill>
                  <a:schemeClr val="dk1"/>
                </a:solidFill>
                <a:latin typeface="Garamond"/>
                <a:ea typeface="Garamond"/>
                <a:cs typeface="Garamond"/>
                <a:sym typeface="Garamond"/>
              </a:rPr>
              <a:t> (Project Lead), </a:t>
            </a:r>
            <a:r>
              <a:rPr lang="en-US" sz="3200" dirty="0">
                <a:solidFill>
                  <a:schemeClr val="dk1"/>
                </a:solidFill>
                <a:latin typeface="Garamond"/>
                <a:ea typeface="Garamond"/>
                <a:cs typeface="Garamond"/>
                <a:sym typeface="Garamond"/>
              </a:rPr>
              <a:t>Vishal Arya</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Jennifer Boyd</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a:ea typeface="Garamond"/>
                <a:cs typeface="Garamond"/>
                <a:sym typeface="Garamond"/>
              </a:rPr>
              <a:t>DEVELOP National Program at the Mobile County Health Department</a:t>
            </a:r>
          </a:p>
        </p:txBody>
      </p:sp>
      <p:pic>
        <p:nvPicPr>
          <p:cNvPr id="38" name="Shape 38"/>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991600" y="31084486"/>
            <a:ext cx="2893306" cy="3510314"/>
          </a:xfrm>
          <a:prstGeom prst="rect">
            <a:avLst/>
          </a:prstGeom>
          <a:noFill/>
          <a:ln>
            <a:noFill/>
          </a:ln>
        </p:spPr>
      </p:pic>
      <p:pic>
        <p:nvPicPr>
          <p:cNvPr id="39" name="Shape 3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19541906" y="19964400"/>
            <a:ext cx="4981353" cy="4038600"/>
          </a:xfrm>
          <a:prstGeom prst="rect">
            <a:avLst/>
          </a:prstGeom>
          <a:noFill/>
          <a:ln>
            <a:noFill/>
          </a:ln>
        </p:spPr>
      </p:pic>
      <p:sp>
        <p:nvSpPr>
          <p:cNvPr id="40" name="Shape 40"/>
          <p:cNvSpPr txBox="1"/>
          <p:nvPr/>
        </p:nvSpPr>
        <p:spPr>
          <a:xfrm>
            <a:off x="22866960" y="20951232"/>
            <a:ext cx="1656300" cy="594300"/>
          </a:xfrm>
          <a:prstGeom prst="rect">
            <a:avLst/>
          </a:prstGeom>
          <a:noFill/>
          <a:ln>
            <a:noFill/>
          </a:ln>
        </p:spPr>
        <p:txBody>
          <a:bodyPr lIns="91425" tIns="91425" rIns="91425" bIns="91425" anchor="t" anchorCtr="0">
            <a:noAutofit/>
          </a:bodyPr>
          <a:lstStyle/>
          <a:p>
            <a:pPr rtl="0">
              <a:spcBef>
                <a:spcPts val="0"/>
              </a:spcBef>
              <a:buNone/>
            </a:pPr>
            <a:r>
              <a:rPr lang="en-US" sz="2700" dirty="0">
                <a:solidFill>
                  <a:schemeClr val="dk1"/>
                </a:solidFill>
                <a:latin typeface="Garamond"/>
                <a:ea typeface="Garamond"/>
                <a:cs typeface="Garamond"/>
                <a:sym typeface="Garamond"/>
              </a:rPr>
              <a:t>Landsat 5</a:t>
            </a:r>
          </a:p>
          <a:p>
            <a:pPr>
              <a:spcBef>
                <a:spcPts val="0"/>
              </a:spcBef>
              <a:buNone/>
            </a:pPr>
            <a:endParaRPr dirty="0"/>
          </a:p>
        </p:txBody>
      </p:sp>
      <p:sp>
        <p:nvSpPr>
          <p:cNvPr id="43" name="Shape 43"/>
          <p:cNvSpPr txBox="1"/>
          <p:nvPr/>
        </p:nvSpPr>
        <p:spPr>
          <a:xfrm>
            <a:off x="914400" y="12004130"/>
            <a:ext cx="4334457" cy="951523"/>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2800" dirty="0">
                <a:latin typeface="Garamond" panose="02020404030301010803" pitchFamily="18" charset="0"/>
                <a:ea typeface="Century Gothic"/>
                <a:cs typeface="Century Gothic"/>
                <a:sym typeface="Century Gothic"/>
              </a:rPr>
              <a:t>Land Use/Land Cover (LULC)</a:t>
            </a:r>
          </a:p>
        </p:txBody>
      </p:sp>
      <p:sp>
        <p:nvSpPr>
          <p:cNvPr id="44" name="Shape 44"/>
          <p:cNvSpPr txBox="1"/>
          <p:nvPr/>
        </p:nvSpPr>
        <p:spPr>
          <a:xfrm>
            <a:off x="7086600" y="12004008"/>
            <a:ext cx="4031100" cy="951645"/>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800" dirty="0">
                <a:latin typeface="Garamond" panose="02020404030301010803" pitchFamily="18" charset="0"/>
                <a:ea typeface="Century Gothic"/>
                <a:cs typeface="Century Gothic"/>
                <a:sym typeface="Century Gothic"/>
              </a:rPr>
              <a:t>Vegetation Indices</a:t>
            </a:r>
          </a:p>
        </p:txBody>
      </p:sp>
      <p:sp>
        <p:nvSpPr>
          <p:cNvPr id="45" name="Shape 45"/>
          <p:cNvSpPr txBox="1"/>
          <p:nvPr/>
        </p:nvSpPr>
        <p:spPr>
          <a:xfrm>
            <a:off x="13474998" y="12051564"/>
            <a:ext cx="4259697" cy="904089"/>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800" dirty="0">
                <a:latin typeface="Garamond" panose="02020404030301010803" pitchFamily="18" charset="0"/>
                <a:ea typeface="Century Gothic"/>
                <a:cs typeface="Century Gothic"/>
                <a:sym typeface="Century Gothic"/>
              </a:rPr>
              <a:t>Thermal Analysis</a:t>
            </a:r>
          </a:p>
        </p:txBody>
      </p:sp>
      <mc:AlternateContent xmlns:mc="http://schemas.openxmlformats.org/markup-compatibility/2006" xmlns:a14="http://schemas.microsoft.com/office/drawing/2010/main">
        <mc:Choice Requires="a14">
          <p:sp>
            <p:nvSpPr>
              <p:cNvPr id="46" name="Shape 46"/>
              <p:cNvSpPr txBox="1"/>
              <p:nvPr/>
            </p:nvSpPr>
            <p:spPr>
              <a:xfrm>
                <a:off x="5701862" y="17983200"/>
                <a:ext cx="3277490" cy="1097068"/>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400" dirty="0" smtClean="0">
                    <a:latin typeface="Garamond" panose="02020404030301010803" pitchFamily="18" charset="0"/>
                    <a:ea typeface="Century Gothic"/>
                    <a:cs typeface="Century Gothic"/>
                    <a:sym typeface="Century Gothic"/>
                  </a:rPr>
                  <a:t>NDII = </a:t>
                </a:r>
                <a14:m>
                  <m:oMath xmlns:m="http://schemas.openxmlformats.org/officeDocument/2006/math">
                    <m:f>
                      <m:fPr>
                        <m:ctrlPr>
                          <a:rPr lang="en-US" sz="3600" b="0" i="1" smtClean="0">
                            <a:latin typeface="Cambria Math" panose="02040503050406030204" pitchFamily="18" charset="0"/>
                            <a:sym typeface="Century Gothic"/>
                          </a:rPr>
                        </m:ctrlPr>
                      </m:fPr>
                      <m:num>
                        <m:r>
                          <a:rPr lang="en-US" sz="3600" b="0" i="1" smtClean="0">
                            <a:latin typeface="Cambria Math"/>
                            <a:sym typeface="Century Gothic"/>
                          </a:rPr>
                          <m:t>𝑁𝐼𝑅</m:t>
                        </m:r>
                        <m:r>
                          <a:rPr lang="en-US" sz="3600" b="0" i="1" smtClean="0">
                            <a:latin typeface="Cambria Math"/>
                            <a:sym typeface="Century Gothic"/>
                          </a:rPr>
                          <m:t> −</m:t>
                        </m:r>
                        <m:r>
                          <a:rPr lang="en-US" sz="3600" b="0" i="1" smtClean="0">
                            <a:latin typeface="Cambria Math"/>
                            <a:sym typeface="Century Gothic"/>
                          </a:rPr>
                          <m:t>𝑆𝑊𝐼𝑅</m:t>
                        </m:r>
                      </m:num>
                      <m:den>
                        <m:r>
                          <a:rPr lang="en-US" sz="3600" b="0" i="1" smtClean="0">
                            <a:latin typeface="Cambria Math"/>
                            <a:sym typeface="Century Gothic"/>
                          </a:rPr>
                          <m:t>𝑁𝐼𝑅</m:t>
                        </m:r>
                        <m:r>
                          <a:rPr lang="en-US" sz="3600" b="0" i="1" smtClean="0">
                            <a:latin typeface="Cambria Math"/>
                            <a:sym typeface="Century Gothic"/>
                          </a:rPr>
                          <m:t>+</m:t>
                        </m:r>
                        <m:r>
                          <a:rPr lang="en-US" sz="3600" b="0" i="1" smtClean="0">
                            <a:latin typeface="Cambria Math"/>
                            <a:sym typeface="Century Gothic"/>
                          </a:rPr>
                          <m:t>𝑆𝑊𝐼𝑅</m:t>
                        </m:r>
                      </m:den>
                    </m:f>
                  </m:oMath>
                </a14:m>
                <a:r>
                  <a:rPr lang="en-US" sz="3600" dirty="0" smtClean="0">
                    <a:latin typeface="Garamond" panose="02020404030301010803" pitchFamily="18" charset="0"/>
                    <a:ea typeface="Century Gothic"/>
                    <a:cs typeface="Century Gothic"/>
                    <a:sym typeface="Century Gothic"/>
                  </a:rPr>
                  <a:t> </a:t>
                </a:r>
                <a:endParaRPr lang="en-US" sz="3600" dirty="0">
                  <a:latin typeface="Garamond" panose="02020404030301010803" pitchFamily="18" charset="0"/>
                  <a:ea typeface="Century Gothic"/>
                  <a:cs typeface="Century Gothic"/>
                  <a:sym typeface="Century Gothic"/>
                </a:endParaRPr>
              </a:p>
            </p:txBody>
          </p:sp>
        </mc:Choice>
        <mc:Fallback xmlns="">
          <p:sp>
            <p:nvSpPr>
              <p:cNvPr id="46" name="Shape 46"/>
              <p:cNvSpPr txBox="1">
                <a:spLocks noRot="1" noChangeAspect="1" noMove="1" noResize="1" noEditPoints="1" noAdjustHandles="1" noChangeArrowheads="1" noChangeShapeType="1" noTextEdit="1"/>
              </p:cNvSpPr>
              <p:nvPr/>
            </p:nvSpPr>
            <p:spPr>
              <a:xfrm>
                <a:off x="5701862" y="17983200"/>
                <a:ext cx="3277490" cy="1097068"/>
              </a:xfrm>
              <a:prstGeom prst="rect">
                <a:avLst/>
              </a:prstGeom>
              <a:blipFill rotWithShape="1">
                <a:blip r:embed="rId5"/>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26423">
            <a:off x="14573723" y="13264915"/>
            <a:ext cx="2118355" cy="1964850"/>
          </a:xfrm>
          <a:prstGeom prst="rect">
            <a:avLst/>
          </a:prstGeom>
        </p:spPr>
      </p:pic>
      <p:sp>
        <p:nvSpPr>
          <p:cNvPr id="54" name="Shape 44"/>
          <p:cNvSpPr txBox="1"/>
          <p:nvPr/>
        </p:nvSpPr>
        <p:spPr>
          <a:xfrm>
            <a:off x="13395049" y="17889550"/>
            <a:ext cx="4339646" cy="1151635"/>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800" dirty="0" smtClean="0">
                <a:latin typeface="Garamond" panose="02020404030301010803" pitchFamily="18" charset="0"/>
                <a:ea typeface="Century Gothic"/>
                <a:cs typeface="Century Gothic"/>
                <a:sym typeface="Century Gothic"/>
              </a:rPr>
              <a:t>DN to TOA Radiance to Celsius</a:t>
            </a:r>
            <a:endParaRPr lang="en-US" sz="2800" dirty="0">
              <a:latin typeface="Garamond" panose="02020404030301010803" pitchFamily="18" charset="0"/>
              <a:ea typeface="Century Gothic"/>
              <a:cs typeface="Century Gothic"/>
              <a:sym typeface="Century Gothic"/>
            </a:endParaRPr>
          </a:p>
        </p:txBody>
      </p:sp>
      <mc:AlternateContent xmlns:mc="http://schemas.openxmlformats.org/markup-compatibility/2006" xmlns:a14="http://schemas.microsoft.com/office/drawing/2010/main">
        <mc:Choice Requires="a14">
          <p:sp>
            <p:nvSpPr>
              <p:cNvPr id="55" name="Shape 46"/>
              <p:cNvSpPr txBox="1"/>
              <p:nvPr/>
            </p:nvSpPr>
            <p:spPr>
              <a:xfrm>
                <a:off x="9372155" y="18005854"/>
                <a:ext cx="3277490" cy="1074413"/>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400" dirty="0" smtClean="0">
                    <a:latin typeface="Garamond" panose="02020404030301010803" pitchFamily="18" charset="0"/>
                    <a:ea typeface="Century Gothic"/>
                    <a:cs typeface="Century Gothic"/>
                    <a:sym typeface="Century Gothic"/>
                  </a:rPr>
                  <a:t>NDII = </a:t>
                </a:r>
                <a14:m>
                  <m:oMath xmlns:m="http://schemas.openxmlformats.org/officeDocument/2006/math">
                    <m:f>
                      <m:fPr>
                        <m:ctrlPr>
                          <a:rPr lang="en-US" sz="3600" b="0" i="1" smtClean="0">
                            <a:latin typeface="Cambria Math" panose="02040503050406030204" pitchFamily="18" charset="0"/>
                            <a:sym typeface="Century Gothic"/>
                          </a:rPr>
                        </m:ctrlPr>
                      </m:fPr>
                      <m:num>
                        <m:r>
                          <a:rPr lang="en-US" sz="3600" b="0" i="1" smtClean="0">
                            <a:latin typeface="Cambria Math"/>
                            <a:sym typeface="Century Gothic"/>
                          </a:rPr>
                          <m:t>𝑁𝐼𝑅</m:t>
                        </m:r>
                        <m:r>
                          <a:rPr lang="en-US" sz="3600" b="0" i="1" smtClean="0">
                            <a:latin typeface="Cambria Math"/>
                            <a:sym typeface="Century Gothic"/>
                          </a:rPr>
                          <m:t> −</m:t>
                        </m:r>
                        <m:r>
                          <a:rPr lang="en-US" sz="3600" b="0" i="1" smtClean="0">
                            <a:latin typeface="Cambria Math"/>
                            <a:sym typeface="Century Gothic"/>
                          </a:rPr>
                          <m:t>𝑅𝑒𝑑</m:t>
                        </m:r>
                      </m:num>
                      <m:den>
                        <m:r>
                          <a:rPr lang="en-US" sz="3600" b="0" i="1" smtClean="0">
                            <a:latin typeface="Cambria Math"/>
                            <a:sym typeface="Century Gothic"/>
                          </a:rPr>
                          <m:t>𝑁𝐼𝑅</m:t>
                        </m:r>
                        <m:r>
                          <a:rPr lang="en-US" sz="3600" b="0" i="1" smtClean="0">
                            <a:latin typeface="Cambria Math"/>
                            <a:sym typeface="Century Gothic"/>
                          </a:rPr>
                          <m:t>+</m:t>
                        </m:r>
                        <m:r>
                          <a:rPr lang="en-US" sz="3600" b="0" i="1" smtClean="0">
                            <a:latin typeface="Cambria Math"/>
                            <a:sym typeface="Century Gothic"/>
                          </a:rPr>
                          <m:t>𝑅𝑒𝑑</m:t>
                        </m:r>
                      </m:den>
                    </m:f>
                  </m:oMath>
                </a14:m>
                <a:r>
                  <a:rPr lang="en-US" sz="3600" dirty="0" smtClean="0">
                    <a:latin typeface="Garamond" panose="02020404030301010803" pitchFamily="18" charset="0"/>
                    <a:ea typeface="Century Gothic"/>
                    <a:cs typeface="Century Gothic"/>
                    <a:sym typeface="Century Gothic"/>
                  </a:rPr>
                  <a:t> </a:t>
                </a:r>
                <a:endParaRPr lang="en-US" sz="3600" dirty="0">
                  <a:latin typeface="Garamond" panose="02020404030301010803" pitchFamily="18" charset="0"/>
                  <a:ea typeface="Century Gothic"/>
                  <a:cs typeface="Century Gothic"/>
                  <a:sym typeface="Century Gothic"/>
                </a:endParaRPr>
              </a:p>
            </p:txBody>
          </p:sp>
        </mc:Choice>
        <mc:Fallback xmlns="">
          <p:sp>
            <p:nvSpPr>
              <p:cNvPr id="55" name="Shape 46"/>
              <p:cNvSpPr txBox="1">
                <a:spLocks noRot="1" noChangeAspect="1" noMove="1" noResize="1" noEditPoints="1" noAdjustHandles="1" noChangeArrowheads="1" noChangeShapeType="1" noTextEdit="1"/>
              </p:cNvSpPr>
              <p:nvPr/>
            </p:nvSpPr>
            <p:spPr>
              <a:xfrm>
                <a:off x="9372155" y="18005854"/>
                <a:ext cx="3277490" cy="1074413"/>
              </a:xfrm>
              <a:prstGeom prst="rect">
                <a:avLst/>
              </a:prstGeom>
              <a:blipFill rotWithShape="1">
                <a:blip r:embed="rId7"/>
                <a:stretch>
                  <a:fillRect/>
                </a:stretch>
              </a:blipFill>
              <a:ln>
                <a:noFill/>
              </a:ln>
            </p:spPr>
            <p:txBody>
              <a:bodyPr/>
              <a:lstStyle/>
              <a:p>
                <a:r>
                  <a:rPr lang="en-US">
                    <a:noFill/>
                  </a:rPr>
                  <a:t> </a:t>
                </a:r>
              </a:p>
            </p:txBody>
          </p:sp>
        </mc:Fallback>
      </mc:AlternateContent>
      <p:pic>
        <p:nvPicPr>
          <p:cNvPr id="47" name="Picture 46" descr="study_area.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40400" y="12429888"/>
            <a:ext cx="3981595" cy="5477112"/>
          </a:xfrm>
          <a:prstGeom prst="rect">
            <a:avLst/>
          </a:prstGeom>
        </p:spPr>
      </p:pic>
      <p:pic>
        <p:nvPicPr>
          <p:cNvPr id="56" name="Picture 55" descr="StudyArea_TXInset.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440400" y="16634519"/>
            <a:ext cx="1410745" cy="1274808"/>
          </a:xfrm>
          <a:prstGeom prst="rect">
            <a:avLst/>
          </a:prstGeom>
        </p:spPr>
      </p:pic>
      <p:pic>
        <p:nvPicPr>
          <p:cNvPr id="61" name="Picture 60" descr="NDVIstack.jpg"/>
          <p:cNvPicPr>
            <a:picLocks noChangeAspect="1"/>
          </p:cNvPicPr>
          <p:nvPr/>
        </p:nvPicPr>
        <p:blipFill>
          <a:blip r:embed="rId10"/>
          <a:stretch>
            <a:fillRect/>
          </a:stretch>
        </p:blipFill>
        <p:spPr>
          <a:xfrm rot="21155805">
            <a:off x="9229581" y="15745076"/>
            <a:ext cx="3207980" cy="1535890"/>
          </a:xfrm>
          <a:prstGeom prst="rect">
            <a:avLst/>
          </a:prstGeom>
        </p:spPr>
      </p:pic>
      <p:sp>
        <p:nvSpPr>
          <p:cNvPr id="63" name="Shape 43"/>
          <p:cNvSpPr txBox="1"/>
          <p:nvPr/>
        </p:nvSpPr>
        <p:spPr>
          <a:xfrm>
            <a:off x="876300" y="17361789"/>
            <a:ext cx="4059025" cy="926211"/>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2800" dirty="0" smtClean="0">
                <a:latin typeface="Garamond" panose="02020404030301010803" pitchFamily="18" charset="0"/>
                <a:ea typeface="Century Gothic"/>
                <a:cs typeface="Century Gothic"/>
                <a:sym typeface="Century Gothic"/>
              </a:rPr>
              <a:t>LULC Map</a:t>
            </a:r>
            <a:endParaRPr lang="en-US" sz="2800" dirty="0">
              <a:latin typeface="Garamond" panose="02020404030301010803" pitchFamily="18" charset="0"/>
              <a:ea typeface="Century Gothic"/>
              <a:cs typeface="Century Gothic"/>
              <a:sym typeface="Century Gothic"/>
            </a:endParaRPr>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192154" y="30936552"/>
            <a:ext cx="5361046" cy="3241760"/>
          </a:xfrm>
          <a:prstGeom prst="rect">
            <a:avLst/>
          </a:prstGeom>
        </p:spPr>
      </p:pic>
      <p:sp>
        <p:nvSpPr>
          <p:cNvPr id="50" name="Shape 45"/>
          <p:cNvSpPr txBox="1"/>
          <p:nvPr/>
        </p:nvSpPr>
        <p:spPr>
          <a:xfrm>
            <a:off x="13463076" y="15544800"/>
            <a:ext cx="4339650" cy="888453"/>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800" dirty="0" smtClean="0">
                <a:latin typeface="Garamond" panose="02020404030301010803" pitchFamily="18" charset="0"/>
                <a:ea typeface="Century Gothic"/>
                <a:cs typeface="Century Gothic"/>
                <a:sym typeface="Century Gothic"/>
              </a:rPr>
              <a:t>Landsat 5 (TM) Band 6</a:t>
            </a:r>
            <a:endParaRPr lang="en-US" sz="2800" dirty="0">
              <a:latin typeface="Garamond" panose="02020404030301010803" pitchFamily="18" charset="0"/>
              <a:ea typeface="Century Gothic"/>
              <a:cs typeface="Century Gothic"/>
              <a:sym typeface="Century Gothic"/>
            </a:endParaRPr>
          </a:p>
        </p:txBody>
      </p:sp>
      <p:pic>
        <p:nvPicPr>
          <p:cNvPr id="1027" name="Picture 3" descr="Z:\Fall2015\CoastalTXWaterResourcesII\Deliverables\Images\B432_stack.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420751" y="13030200"/>
            <a:ext cx="3170798" cy="1666375"/>
          </a:xfrm>
          <a:prstGeom prst="rect">
            <a:avLst/>
          </a:prstGeom>
          <a:noFill/>
          <a:extLst>
            <a:ext uri="{909E8E84-426E-40DD-AFC4-6F175D3DCCD1}">
              <a14:hiddenFill xmlns:a14="http://schemas.microsoft.com/office/drawing/2010/main">
                <a:solidFill>
                  <a:srgbClr val="FFFFFF"/>
                </a:solidFill>
              </a14:hiddenFill>
            </a:ext>
          </a:extLst>
        </p:spPr>
      </p:pic>
      <p:sp>
        <p:nvSpPr>
          <p:cNvPr id="57" name="Shape 43"/>
          <p:cNvSpPr txBox="1"/>
          <p:nvPr/>
        </p:nvSpPr>
        <p:spPr>
          <a:xfrm>
            <a:off x="914400" y="19928243"/>
            <a:ext cx="4183500" cy="744353"/>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3600" dirty="0" smtClean="0">
                <a:latin typeface="Garamond" panose="02020404030301010803" pitchFamily="18" charset="0"/>
                <a:ea typeface="Century Gothic"/>
                <a:cs typeface="Century Gothic"/>
                <a:sym typeface="Century Gothic"/>
              </a:rPr>
              <a:t>Accuracy Assessment</a:t>
            </a:r>
            <a:endParaRPr lang="en-US" sz="3600" dirty="0">
              <a:latin typeface="Garamond" panose="02020404030301010803" pitchFamily="18" charset="0"/>
              <a:ea typeface="Century Gothic"/>
              <a:cs typeface="Century Gothic"/>
              <a:sym typeface="Century Gothic"/>
            </a:endParaRPr>
          </a:p>
        </p:txBody>
      </p:sp>
      <p:sp>
        <p:nvSpPr>
          <p:cNvPr id="59" name="Shape 43"/>
          <p:cNvSpPr txBox="1"/>
          <p:nvPr/>
        </p:nvSpPr>
        <p:spPr>
          <a:xfrm>
            <a:off x="876300" y="14706600"/>
            <a:ext cx="4114800" cy="1159137"/>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2800" dirty="0" smtClean="0">
                <a:latin typeface="Garamond" panose="02020404030301010803" pitchFamily="18" charset="0"/>
                <a:ea typeface="Century Gothic"/>
                <a:cs typeface="Century Gothic"/>
                <a:sym typeface="Century Gothic"/>
              </a:rPr>
              <a:t>Bands 4,3,2 stack and TOA Reflectance</a:t>
            </a:r>
            <a:endParaRPr lang="en-US" sz="2800" dirty="0">
              <a:latin typeface="Garamond" panose="02020404030301010803" pitchFamily="18" charset="0"/>
              <a:ea typeface="Century Gothic"/>
              <a:cs typeface="Century Gothic"/>
              <a:sym typeface="Century Gothic"/>
            </a:endParaRPr>
          </a:p>
        </p:txBody>
      </p:sp>
      <p:sp>
        <p:nvSpPr>
          <p:cNvPr id="60" name="Down Arrow 59"/>
          <p:cNvSpPr/>
          <p:nvPr/>
        </p:nvSpPr>
        <p:spPr>
          <a:xfrm rot="5400000">
            <a:off x="5596759" y="13564426"/>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Down Arrow 69"/>
          <p:cNvSpPr/>
          <p:nvPr/>
        </p:nvSpPr>
        <p:spPr>
          <a:xfrm>
            <a:off x="10252553" y="151638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197354" y="12801600"/>
            <a:ext cx="3973089" cy="2055747"/>
          </a:xfrm>
          <a:prstGeom prst="rect">
            <a:avLst/>
          </a:prstGeom>
        </p:spPr>
      </p:pic>
      <p:sp>
        <p:nvSpPr>
          <p:cNvPr id="71" name="Shape 45"/>
          <p:cNvSpPr txBox="1"/>
          <p:nvPr/>
        </p:nvSpPr>
        <p:spPr>
          <a:xfrm>
            <a:off x="7050375" y="14401800"/>
            <a:ext cx="4339650" cy="699252"/>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800" dirty="0" smtClean="0">
                <a:latin typeface="Garamond" panose="02020404030301010803" pitchFamily="18" charset="0"/>
                <a:ea typeface="Century Gothic"/>
                <a:cs typeface="Century Gothic"/>
                <a:sym typeface="Century Gothic"/>
              </a:rPr>
              <a:t>Landsat 5 (TM) Bands</a:t>
            </a:r>
            <a:endParaRPr lang="en-US" sz="2800" dirty="0">
              <a:latin typeface="Garamond" panose="02020404030301010803" pitchFamily="18" charset="0"/>
              <a:ea typeface="Century Gothic"/>
              <a:cs typeface="Century Gothic"/>
              <a:sym typeface="Century Gothic"/>
            </a:endParaRPr>
          </a:p>
        </p:txBody>
      </p:sp>
      <p:sp>
        <p:nvSpPr>
          <p:cNvPr id="73" name="Shape 45"/>
          <p:cNvSpPr txBox="1"/>
          <p:nvPr/>
        </p:nvSpPr>
        <p:spPr>
          <a:xfrm>
            <a:off x="13395045" y="19903133"/>
            <a:ext cx="4339650" cy="751556"/>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3600" dirty="0" smtClean="0">
                <a:latin typeface="Garamond" panose="02020404030301010803" pitchFamily="18" charset="0"/>
                <a:ea typeface="Century Gothic"/>
                <a:cs typeface="Century Gothic"/>
                <a:sym typeface="Century Gothic"/>
              </a:rPr>
              <a:t>Extract the Lagoon</a:t>
            </a:r>
            <a:endParaRPr lang="en-US" sz="3600" dirty="0">
              <a:latin typeface="Garamond" panose="02020404030301010803" pitchFamily="18" charset="0"/>
              <a:ea typeface="Century Gothic"/>
              <a:cs typeface="Century Gothic"/>
              <a:sym typeface="Century Gothic"/>
            </a:endParaRPr>
          </a:p>
        </p:txBody>
      </p:sp>
      <p:sp>
        <p:nvSpPr>
          <p:cNvPr id="74" name="Down Arrow 73"/>
          <p:cNvSpPr/>
          <p:nvPr/>
        </p:nvSpPr>
        <p:spPr>
          <a:xfrm rot="16200000">
            <a:off x="12340831" y="13564426"/>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Shape 43"/>
          <p:cNvSpPr txBox="1"/>
          <p:nvPr/>
        </p:nvSpPr>
        <p:spPr>
          <a:xfrm>
            <a:off x="5701862" y="19888200"/>
            <a:ext cx="3306393" cy="766489"/>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3600" dirty="0" smtClean="0">
                <a:latin typeface="Garamond" panose="02020404030301010803" pitchFamily="18" charset="0"/>
                <a:ea typeface="Century Gothic"/>
                <a:cs typeface="Century Gothic"/>
                <a:sym typeface="Century Gothic"/>
              </a:rPr>
              <a:t>NDII Map</a:t>
            </a:r>
            <a:endParaRPr lang="en-US" sz="3600" dirty="0">
              <a:latin typeface="Garamond" panose="02020404030301010803" pitchFamily="18" charset="0"/>
              <a:ea typeface="Century Gothic"/>
              <a:cs typeface="Century Gothic"/>
              <a:sym typeface="Century Gothic"/>
            </a:endParaRPr>
          </a:p>
        </p:txBody>
      </p:sp>
      <p:pic>
        <p:nvPicPr>
          <p:cNvPr id="1028" name="Picture 4" descr="Z:\Fall2015\CoastalTXWaterResourcesII\Deliverables\Images\B4B7_stack.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976293" y="15773400"/>
            <a:ext cx="3243907" cy="1420365"/>
          </a:xfrm>
          <a:prstGeom prst="rect">
            <a:avLst/>
          </a:prstGeom>
          <a:noFill/>
          <a:extLst>
            <a:ext uri="{909E8E84-426E-40DD-AFC4-6F175D3DCCD1}">
              <a14:hiddenFill xmlns:a14="http://schemas.microsoft.com/office/drawing/2010/main">
                <a:solidFill>
                  <a:srgbClr val="FFFFFF"/>
                </a:solidFill>
              </a14:hiddenFill>
            </a:ext>
          </a:extLst>
        </p:spPr>
      </p:pic>
      <p:sp>
        <p:nvSpPr>
          <p:cNvPr id="76" name="Shape 43"/>
          <p:cNvSpPr txBox="1"/>
          <p:nvPr/>
        </p:nvSpPr>
        <p:spPr>
          <a:xfrm>
            <a:off x="9372155" y="19888200"/>
            <a:ext cx="3277490" cy="766489"/>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3600" dirty="0" smtClean="0">
                <a:latin typeface="Garamond" panose="02020404030301010803" pitchFamily="18" charset="0"/>
                <a:ea typeface="Century Gothic"/>
                <a:cs typeface="Century Gothic"/>
                <a:sym typeface="Century Gothic"/>
              </a:rPr>
              <a:t>NDVI Map</a:t>
            </a:r>
            <a:endParaRPr lang="en-US" sz="3600" dirty="0">
              <a:latin typeface="Garamond" panose="02020404030301010803" pitchFamily="18" charset="0"/>
              <a:ea typeface="Century Gothic"/>
              <a:cs typeface="Century Gothic"/>
              <a:sym typeface="Century Gothic"/>
            </a:endParaRPr>
          </a:p>
        </p:txBody>
      </p:sp>
      <p:sp>
        <p:nvSpPr>
          <p:cNvPr id="78" name="Down Arrow 77"/>
          <p:cNvSpPr/>
          <p:nvPr/>
        </p:nvSpPr>
        <p:spPr>
          <a:xfrm>
            <a:off x="7086600" y="151638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Down Arrow 78"/>
          <p:cNvSpPr/>
          <p:nvPr/>
        </p:nvSpPr>
        <p:spPr>
          <a:xfrm>
            <a:off x="7191642" y="172974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own Arrow 79"/>
          <p:cNvSpPr/>
          <p:nvPr/>
        </p:nvSpPr>
        <p:spPr>
          <a:xfrm>
            <a:off x="10252553" y="17334984"/>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Down Arrow 80"/>
          <p:cNvSpPr/>
          <p:nvPr/>
        </p:nvSpPr>
        <p:spPr>
          <a:xfrm>
            <a:off x="7191642" y="1919031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Down Arrow 81"/>
          <p:cNvSpPr/>
          <p:nvPr/>
        </p:nvSpPr>
        <p:spPr>
          <a:xfrm>
            <a:off x="10252553" y="192024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Down Arrow 82"/>
          <p:cNvSpPr/>
          <p:nvPr/>
        </p:nvSpPr>
        <p:spPr>
          <a:xfrm>
            <a:off x="2359878" y="16144053"/>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Down Arrow 83"/>
          <p:cNvSpPr/>
          <p:nvPr/>
        </p:nvSpPr>
        <p:spPr>
          <a:xfrm>
            <a:off x="2359878" y="188976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Down Arrow 84"/>
          <p:cNvSpPr/>
          <p:nvPr/>
        </p:nvSpPr>
        <p:spPr>
          <a:xfrm>
            <a:off x="15125830" y="169164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Down Arrow 85"/>
          <p:cNvSpPr/>
          <p:nvPr/>
        </p:nvSpPr>
        <p:spPr>
          <a:xfrm>
            <a:off x="15173956" y="19202400"/>
            <a:ext cx="91789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9" name="Table 88"/>
          <p:cNvGraphicFramePr>
            <a:graphicFrameLocks noGrp="1"/>
          </p:cNvGraphicFramePr>
          <p:nvPr>
            <p:extLst>
              <p:ext uri="{D42A27DB-BD31-4B8C-83A1-F6EECF244321}">
                <p14:modId xmlns:p14="http://schemas.microsoft.com/office/powerpoint/2010/main" val="847131661"/>
              </p:ext>
            </p:extLst>
          </p:nvPr>
        </p:nvGraphicFramePr>
        <p:xfrm>
          <a:off x="11767541" y="21488400"/>
          <a:ext cx="5381666" cy="2697466"/>
        </p:xfrm>
        <a:graphic>
          <a:graphicData uri="http://schemas.openxmlformats.org/drawingml/2006/table">
            <a:tbl>
              <a:tblPr firstRow="1" bandRow="1">
                <a:tableStyleId>{69012ECD-51FC-41F1-AA8D-1B2483CD663E}</a:tableStyleId>
              </a:tblPr>
              <a:tblGrid>
                <a:gridCol w="1244619"/>
                <a:gridCol w="2158841"/>
                <a:gridCol w="1978206"/>
              </a:tblGrid>
              <a:tr h="1277928">
                <a:tc>
                  <a:txBody>
                    <a:bodyPr/>
                    <a:lstStyle/>
                    <a:p>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smtClean="0">
                          <a:latin typeface="Garamond" panose="02020404030301010803" pitchFamily="18" charset="0"/>
                        </a:rPr>
                        <a:t>Mesquite</a:t>
                      </a:r>
                      <a:r>
                        <a:rPr lang="en-US" sz="2800" baseline="0" smtClean="0">
                          <a:latin typeface="Garamond" panose="02020404030301010803" pitchFamily="18" charset="0"/>
                        </a:rPr>
                        <a:t> </a:t>
                      </a:r>
                      <a:r>
                        <a:rPr lang="en-US" sz="2800" baseline="0" dirty="0" smtClean="0">
                          <a:latin typeface="Garamond" panose="02020404030301010803" pitchFamily="18" charset="0"/>
                        </a:rPr>
                        <a:t>Producer’s Accuracy</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Mesquite </a:t>
                      </a:r>
                      <a:r>
                        <a:rPr lang="en-US" sz="2800" baseline="0" dirty="0" smtClean="0">
                          <a:latin typeface="Garamond" panose="02020404030301010803" pitchFamily="18" charset="0"/>
                        </a:rPr>
                        <a:t>User’s Accuracy</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933">
                <a:tc>
                  <a:txBody>
                    <a:bodyPr/>
                    <a:lstStyle/>
                    <a:p>
                      <a:r>
                        <a:rPr lang="en-US" sz="2800" baseline="0" dirty="0" smtClean="0">
                          <a:latin typeface="Garamond" panose="02020404030301010803" pitchFamily="18" charset="0"/>
                        </a:rPr>
                        <a:t>1986</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80.8%</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84.0%</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933">
                <a:tc>
                  <a:txBody>
                    <a:bodyPr/>
                    <a:lstStyle/>
                    <a:p>
                      <a:r>
                        <a:rPr lang="en-US" sz="2800" baseline="0" dirty="0" smtClean="0">
                          <a:latin typeface="Garamond" panose="02020404030301010803" pitchFamily="18" charset="0"/>
                        </a:rPr>
                        <a:t>2000</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48.7%</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86.4%</a:t>
                      </a:r>
                      <a:endParaRPr lang="en-US" sz="2800" b="0" dirty="0">
                        <a:solidFill>
                          <a:schemeClr val="bg2">
                            <a:lumMod val="7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2344400" y="31271438"/>
            <a:ext cx="4227949" cy="3170962"/>
          </a:xfrm>
          <a:prstGeom prst="rect">
            <a:avLst/>
          </a:prstGeom>
        </p:spPr>
      </p:pic>
      <p:sp>
        <p:nvSpPr>
          <p:cNvPr id="8" name="TextBox 7"/>
          <p:cNvSpPr txBox="1"/>
          <p:nvPr/>
        </p:nvSpPr>
        <p:spPr>
          <a:xfrm>
            <a:off x="12368866" y="33796069"/>
            <a:ext cx="4049207" cy="646331"/>
          </a:xfrm>
          <a:prstGeom prst="rect">
            <a:avLst/>
          </a:prstGeom>
          <a:noFill/>
        </p:spPr>
        <p:txBody>
          <a:bodyPr wrap="square" rtlCol="0">
            <a:spAutoFit/>
          </a:bodyPr>
          <a:lstStyle/>
          <a:p>
            <a:r>
              <a:rPr lang="en-US" sz="1800" dirty="0" smtClean="0">
                <a:solidFill>
                  <a:schemeClr val="bg1"/>
                </a:solidFill>
                <a:latin typeface="Garamond" panose="02020404030301010803" pitchFamily="18" charset="0"/>
              </a:rPr>
              <a:t>Honey Mesquite Tree (Image Credit: National Park Service)</a:t>
            </a:r>
            <a:endParaRPr lang="en-US" sz="1800" dirty="0">
              <a:solidFill>
                <a:schemeClr val="bg1"/>
              </a:solidFill>
              <a:latin typeface="Garamond" panose="02020404030301010803" pitchFamily="18" charset="0"/>
            </a:endParaRPr>
          </a:p>
        </p:txBody>
      </p:sp>
      <p:pic>
        <p:nvPicPr>
          <p:cNvPr id="21" name="Picture 20"/>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2866959" y="14517469"/>
            <a:ext cx="3797738" cy="3270807"/>
          </a:xfrm>
          <a:prstGeom prst="rect">
            <a:avLst/>
          </a:prstGeom>
        </p:spPr>
      </p:pic>
      <p:sp>
        <p:nvSpPr>
          <p:cNvPr id="41" name="TextBox 40"/>
          <p:cNvSpPr txBox="1"/>
          <p:nvPr/>
        </p:nvSpPr>
        <p:spPr>
          <a:xfrm>
            <a:off x="22866959" y="17184469"/>
            <a:ext cx="3797738" cy="646331"/>
          </a:xfrm>
          <a:prstGeom prst="rect">
            <a:avLst/>
          </a:prstGeom>
          <a:noFill/>
        </p:spPr>
        <p:txBody>
          <a:bodyPr wrap="square" rtlCol="0">
            <a:spAutoFit/>
          </a:bodyPr>
          <a:lstStyle/>
          <a:p>
            <a:r>
              <a:rPr lang="en-US" sz="1800" dirty="0" smtClean="0">
                <a:solidFill>
                  <a:schemeClr val="bg1"/>
                </a:solidFill>
                <a:latin typeface="Garamond" panose="02020404030301010803" pitchFamily="18" charset="0"/>
              </a:rPr>
              <a:t>Laguna Madre (Image Credit: Joe </a:t>
            </a:r>
            <a:r>
              <a:rPr lang="en-US" sz="1800" dirty="0" err="1" smtClean="0">
                <a:solidFill>
                  <a:schemeClr val="bg1"/>
                </a:solidFill>
                <a:latin typeface="Garamond" panose="02020404030301010803" pitchFamily="18" charset="0"/>
              </a:rPr>
              <a:t>Meiman</a:t>
            </a:r>
            <a:r>
              <a:rPr lang="en-US" sz="1800" dirty="0" smtClean="0">
                <a:solidFill>
                  <a:schemeClr val="bg1"/>
                </a:solidFill>
                <a:latin typeface="Garamond" panose="02020404030301010803" pitchFamily="18" charset="0"/>
              </a:rPr>
              <a:t>, National Park Service)</a:t>
            </a:r>
            <a:endParaRPr lang="en-US" sz="1800" dirty="0">
              <a:solidFill>
                <a:schemeClr val="bg1"/>
              </a:solidFill>
              <a:latin typeface="Garamond" panose="02020404030301010803" pitchFamily="18" charset="0"/>
            </a:endParaRPr>
          </a:p>
        </p:txBody>
      </p:sp>
      <p:sp>
        <p:nvSpPr>
          <p:cNvPr id="32" name="Shape 32"/>
          <p:cNvSpPr txBox="1"/>
          <p:nvPr/>
        </p:nvSpPr>
        <p:spPr>
          <a:xfrm>
            <a:off x="914400" y="20878800"/>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Results</a:t>
            </a:r>
          </a:p>
        </p:txBody>
      </p:sp>
      <p:pic>
        <p:nvPicPr>
          <p:cNvPr id="91" name="Picture 90"/>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333302" y="28318550"/>
            <a:ext cx="1975311" cy="1728864"/>
          </a:xfrm>
          <a:prstGeom prst="rect">
            <a:avLst/>
          </a:prstGeom>
        </p:spPr>
      </p:pic>
      <p:pic>
        <p:nvPicPr>
          <p:cNvPr id="93" name="Picture 92"/>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980143" y="25858115"/>
            <a:ext cx="3282504" cy="4247946"/>
          </a:xfrm>
          <a:prstGeom prst="rect">
            <a:avLst/>
          </a:prstGeom>
        </p:spPr>
      </p:pic>
      <p:sp>
        <p:nvSpPr>
          <p:cNvPr id="98" name="TextBox 97"/>
          <p:cNvSpPr txBox="1"/>
          <p:nvPr/>
        </p:nvSpPr>
        <p:spPr>
          <a:xfrm>
            <a:off x="675342" y="25777450"/>
            <a:ext cx="3744258" cy="461665"/>
          </a:xfrm>
          <a:prstGeom prst="rect">
            <a:avLst/>
          </a:prstGeom>
          <a:noFill/>
        </p:spPr>
        <p:txBody>
          <a:bodyPr wrap="square" rtlCol="0">
            <a:spAutoFit/>
          </a:bodyPr>
          <a:lstStyle/>
          <a:p>
            <a:pPr algn="ctr"/>
            <a:r>
              <a:rPr lang="en-US" sz="2400" dirty="0" smtClean="0">
                <a:solidFill>
                  <a:schemeClr val="bg2">
                    <a:lumMod val="75000"/>
                  </a:schemeClr>
                </a:solidFill>
                <a:latin typeface="Garamond" panose="02020404030301010803" pitchFamily="18" charset="0"/>
              </a:rPr>
              <a:t>July 1986 NDII</a:t>
            </a:r>
            <a:endParaRPr lang="en-US" sz="2400" dirty="0">
              <a:solidFill>
                <a:schemeClr val="bg2">
                  <a:lumMod val="75000"/>
                </a:schemeClr>
              </a:solidFill>
              <a:latin typeface="Garamond" panose="02020404030301010803" pitchFamily="18" charset="0"/>
            </a:endParaRPr>
          </a:p>
        </p:txBody>
      </p:sp>
      <p:pic>
        <p:nvPicPr>
          <p:cNvPr id="96" name="Picture 95"/>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162800" y="25883569"/>
            <a:ext cx="3277048" cy="4240885"/>
          </a:xfrm>
          <a:prstGeom prst="rect">
            <a:avLst/>
          </a:prstGeom>
        </p:spPr>
      </p:pic>
      <p:sp>
        <p:nvSpPr>
          <p:cNvPr id="103" name="TextBox 102"/>
          <p:cNvSpPr txBox="1"/>
          <p:nvPr/>
        </p:nvSpPr>
        <p:spPr>
          <a:xfrm>
            <a:off x="7045992" y="25807704"/>
            <a:ext cx="3744258" cy="461665"/>
          </a:xfrm>
          <a:prstGeom prst="rect">
            <a:avLst/>
          </a:prstGeom>
          <a:noFill/>
        </p:spPr>
        <p:txBody>
          <a:bodyPr wrap="square" rtlCol="0">
            <a:spAutoFit/>
          </a:bodyPr>
          <a:lstStyle/>
          <a:p>
            <a:pPr algn="ctr"/>
            <a:r>
              <a:rPr lang="en-US" sz="2400" dirty="0" smtClean="0">
                <a:solidFill>
                  <a:schemeClr val="bg2">
                    <a:lumMod val="75000"/>
                  </a:schemeClr>
                </a:solidFill>
                <a:latin typeface="Garamond" panose="02020404030301010803" pitchFamily="18" charset="0"/>
              </a:rPr>
              <a:t>July 1986 NDVI</a:t>
            </a:r>
            <a:endParaRPr lang="en-US" sz="2400" dirty="0">
              <a:solidFill>
                <a:schemeClr val="bg2">
                  <a:lumMod val="75000"/>
                </a:schemeClr>
              </a:solidFill>
              <a:latin typeface="Garamond" panose="02020404030301010803" pitchFamily="18" charset="0"/>
            </a:endParaRPr>
          </a:p>
        </p:txBody>
      </p:sp>
      <p:pic>
        <p:nvPicPr>
          <p:cNvPr id="99" name="Picture 98"/>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983885" y="21564600"/>
            <a:ext cx="3278762" cy="4243104"/>
          </a:xfrm>
          <a:prstGeom prst="rect">
            <a:avLst/>
          </a:prstGeom>
        </p:spPr>
      </p:pic>
      <p:sp>
        <p:nvSpPr>
          <p:cNvPr id="72" name="TextBox 71"/>
          <p:cNvSpPr txBox="1"/>
          <p:nvPr/>
        </p:nvSpPr>
        <p:spPr>
          <a:xfrm>
            <a:off x="1197409" y="21488400"/>
            <a:ext cx="2717300" cy="461665"/>
          </a:xfrm>
          <a:prstGeom prst="rect">
            <a:avLst/>
          </a:prstGeom>
          <a:noFill/>
        </p:spPr>
        <p:txBody>
          <a:bodyPr wrap="square" rtlCol="0">
            <a:spAutoFit/>
          </a:bodyPr>
          <a:lstStyle/>
          <a:p>
            <a:pPr algn="ctr"/>
            <a:r>
              <a:rPr lang="en-US" sz="2400" dirty="0" smtClean="0">
                <a:solidFill>
                  <a:schemeClr val="bg2">
                    <a:lumMod val="75000"/>
                  </a:schemeClr>
                </a:solidFill>
                <a:latin typeface="Garamond" panose="02020404030301010803" pitchFamily="18" charset="0"/>
              </a:rPr>
              <a:t>July 1986 LULC</a:t>
            </a:r>
            <a:endParaRPr lang="en-US" sz="2400" dirty="0">
              <a:solidFill>
                <a:schemeClr val="bg2">
                  <a:lumMod val="75000"/>
                </a:schemeClr>
              </a:solidFill>
              <a:latin typeface="Garamond" panose="02020404030301010803" pitchFamily="18" charset="0"/>
            </a:endParaRPr>
          </a:p>
        </p:txBody>
      </p:sp>
      <p:pic>
        <p:nvPicPr>
          <p:cNvPr id="100" name="Picture 99"/>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162800" y="21518968"/>
            <a:ext cx="3273760" cy="4236632"/>
          </a:xfrm>
          <a:prstGeom prst="rect">
            <a:avLst/>
          </a:prstGeom>
        </p:spPr>
      </p:pic>
      <p:sp>
        <p:nvSpPr>
          <p:cNvPr id="77" name="TextBox 76"/>
          <p:cNvSpPr txBox="1"/>
          <p:nvPr/>
        </p:nvSpPr>
        <p:spPr>
          <a:xfrm>
            <a:off x="7010400" y="21450141"/>
            <a:ext cx="3601309" cy="461665"/>
          </a:xfrm>
          <a:prstGeom prst="rect">
            <a:avLst/>
          </a:prstGeom>
          <a:noFill/>
        </p:spPr>
        <p:txBody>
          <a:bodyPr wrap="square" rtlCol="0">
            <a:spAutoFit/>
          </a:bodyPr>
          <a:lstStyle/>
          <a:p>
            <a:pPr algn="ctr"/>
            <a:r>
              <a:rPr lang="en-US" sz="2400" dirty="0" smtClean="0">
                <a:solidFill>
                  <a:schemeClr val="bg2">
                    <a:lumMod val="75000"/>
                  </a:schemeClr>
                </a:solidFill>
                <a:latin typeface="Garamond" panose="02020404030301010803" pitchFamily="18" charset="0"/>
              </a:rPr>
              <a:t>September 2000 LULC</a:t>
            </a:r>
            <a:endParaRPr lang="en-US" sz="2400" dirty="0">
              <a:solidFill>
                <a:schemeClr val="bg2">
                  <a:lumMod val="75000"/>
                </a:schemeClr>
              </a:solidFill>
              <a:latin typeface="Garamond" panose="02020404030301010803" pitchFamily="18" charset="0"/>
            </a:endParaRPr>
          </a:p>
        </p:txBody>
      </p:sp>
      <p:pic>
        <p:nvPicPr>
          <p:cNvPr id="102" name="Picture 101"/>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333302" y="22250400"/>
            <a:ext cx="2696006" cy="3488950"/>
          </a:xfrm>
          <a:prstGeom prst="rect">
            <a:avLst/>
          </a:prstGeom>
        </p:spPr>
      </p:pic>
      <p:sp>
        <p:nvSpPr>
          <p:cNvPr id="114" name="TextBox 113"/>
          <p:cNvSpPr txBox="1"/>
          <p:nvPr/>
        </p:nvSpPr>
        <p:spPr>
          <a:xfrm>
            <a:off x="14683002" y="25177285"/>
            <a:ext cx="3744258" cy="830997"/>
          </a:xfrm>
          <a:prstGeom prst="rect">
            <a:avLst/>
          </a:prstGeom>
          <a:noFill/>
        </p:spPr>
        <p:txBody>
          <a:bodyPr wrap="square" rtlCol="0">
            <a:spAutoFit/>
          </a:bodyPr>
          <a:lstStyle/>
          <a:p>
            <a:pPr algn="ctr"/>
            <a:r>
              <a:rPr lang="en-US" sz="2400" dirty="0" smtClean="0">
                <a:solidFill>
                  <a:schemeClr val="bg1"/>
                </a:solidFill>
                <a:latin typeface="Garamond" panose="02020404030301010803" pitchFamily="18" charset="0"/>
              </a:rPr>
              <a:t>Growing</a:t>
            </a:r>
          </a:p>
          <a:p>
            <a:pPr algn="ctr"/>
            <a:r>
              <a:rPr lang="en-US" sz="2400" dirty="0" smtClean="0">
                <a:solidFill>
                  <a:schemeClr val="bg1"/>
                </a:solidFill>
                <a:latin typeface="Garamond" panose="02020404030301010803" pitchFamily="18" charset="0"/>
              </a:rPr>
              <a:t>Season</a:t>
            </a:r>
            <a:endParaRPr lang="en-US" sz="2400" dirty="0">
              <a:solidFill>
                <a:schemeClr val="bg1"/>
              </a:solidFill>
              <a:latin typeface="Garamond" panose="02020404030301010803" pitchFamily="18" charset="0"/>
            </a:endParaRPr>
          </a:p>
        </p:txBody>
      </p:sp>
      <p:pic>
        <p:nvPicPr>
          <p:cNvPr id="3" name="Picture 2"/>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2115800" y="24993600"/>
            <a:ext cx="3919801" cy="5072684"/>
          </a:xfrm>
          <a:prstGeom prst="rect">
            <a:avLst/>
          </a:prstGeom>
        </p:spPr>
      </p:pic>
      <p:pic>
        <p:nvPicPr>
          <p:cNvPr id="6" name="Picture 5"/>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4859000" y="25298400"/>
            <a:ext cx="3478813" cy="4908567"/>
          </a:xfrm>
          <a:prstGeom prst="rect">
            <a:avLst/>
          </a:prstGeom>
        </p:spPr>
      </p:pic>
      <p:pic>
        <p:nvPicPr>
          <p:cNvPr id="104" name="Picture 103"/>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0496745" y="28362034"/>
            <a:ext cx="1979182" cy="1732259"/>
          </a:xfrm>
          <a:prstGeom prst="rect">
            <a:avLst/>
          </a:prstGeom>
        </p:spPr>
      </p:pic>
      <p:pic>
        <p:nvPicPr>
          <p:cNvPr id="10" name="Picture 9"/>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13030200" y="26771785"/>
            <a:ext cx="2331905" cy="1879415"/>
          </a:xfrm>
          <a:prstGeom prst="rect">
            <a:avLst/>
          </a:prstGeom>
        </p:spPr>
      </p:pic>
      <p:sp>
        <p:nvSpPr>
          <p:cNvPr id="87" name="TextBox 86"/>
          <p:cNvSpPr txBox="1"/>
          <p:nvPr/>
        </p:nvSpPr>
        <p:spPr>
          <a:xfrm>
            <a:off x="12104426" y="24578101"/>
            <a:ext cx="2717300" cy="830997"/>
          </a:xfrm>
          <a:prstGeom prst="rect">
            <a:avLst/>
          </a:prstGeom>
          <a:noFill/>
        </p:spPr>
        <p:txBody>
          <a:bodyPr wrap="square" rtlCol="0">
            <a:spAutoFit/>
          </a:bodyPr>
          <a:lstStyle/>
          <a:p>
            <a:pPr algn="ctr"/>
            <a:r>
              <a:rPr lang="en-US" sz="2400" dirty="0" smtClean="0">
                <a:solidFill>
                  <a:schemeClr val="bg2">
                    <a:lumMod val="75000"/>
                  </a:schemeClr>
                </a:solidFill>
                <a:latin typeface="Garamond" panose="02020404030301010803" pitchFamily="18" charset="0"/>
              </a:rPr>
              <a:t>July 1991 Thermal Imagery</a:t>
            </a:r>
            <a:endParaRPr lang="en-US" sz="2400" dirty="0">
              <a:solidFill>
                <a:schemeClr val="bg2">
                  <a:lumMod val="75000"/>
                </a:schemeClr>
              </a:solidFill>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631</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Webdings</vt:lpstr>
      <vt:lpstr>Questrial</vt:lpstr>
      <vt:lpstr>Garamond</vt:lpstr>
      <vt:lpstr>Cambria Math</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Baghel</dc:creator>
  <cp:lastModifiedBy>Bender, Michael R. (LARC-E3)[DEVELOP]</cp:lastModifiedBy>
  <cp:revision>84</cp:revision>
  <dcterms:modified xsi:type="dcterms:W3CDTF">2015-11-23T13:50:12Z</dcterms:modified>
</cp:coreProperties>
</file>