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3" r:id="rId1"/>
  </p:sldMasterIdLst>
  <p:notesMasterIdLst>
    <p:notesMasterId r:id="rId3"/>
  </p:notes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Owen, Nathan O. (LARC-E3)[SSAI DEVELOP]" initials="ONO(D" lastIdx="2" clrIdx="6">
    <p:extLst>
      <p:ext uri="{19B8F6BF-5375-455C-9EA6-DF929625EA0E}">
        <p15:presenceInfo xmlns:p15="http://schemas.microsoft.com/office/powerpoint/2012/main" userId="S-1-5-21-330711430-3775241029-4075259233-629232" providerId="AD"/>
      </p:ext>
    </p:extLst>
  </p:cmAuthor>
  <p:cmAuthor id="1" name="Makely, Lauren M. (LARC-E3)[SSAI DEVELOP]" initials="MLM(D" lastIdx="2" clrIdx="0">
    <p:extLst/>
  </p:cmAuthor>
  <p:cmAuthor id="2" name="peter hawman" initials="ph" lastIdx="7" clrIdx="1">
    <p:extLst/>
  </p:cmAuthor>
  <p:cmAuthor id="3" name="clr" initials="clr" lastIdx="5" clrIdx="2"/>
  <p:cmAuthor id="4" name="Brumbaugh, Beth (LARC-E3)[SSAI DEVELOP]" initials="BB(D" lastIdx="4" clrIdx="3">
    <p:extLst>
      <p:ext uri="{19B8F6BF-5375-455C-9EA6-DF929625EA0E}">
        <p15:presenceInfo xmlns:p15="http://schemas.microsoft.com/office/powerpoint/2012/main" userId="S-1-5-21-330711430-3775241029-4075259233-496571" providerId="AD"/>
      </p:ext>
    </p:extLst>
  </p:cmAuthor>
  <p:cmAuthor id="5" name="Mateo" initials="M" lastIdx="4" clrIdx="4"/>
  <p:cmAuthor id="6" name="Del Valle-Martinez, Idamis (LARC-E3)[SSAI DEVELOP]" initials="DVI(D" lastIdx="1" clrIdx="5">
    <p:extLst>
      <p:ext uri="{19B8F6BF-5375-455C-9EA6-DF929625EA0E}">
        <p15:presenceInfo xmlns:p15="http://schemas.microsoft.com/office/powerpoint/2012/main" userId="S-1-5-21-330711430-3775241029-4075259233-6419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186" autoAdjust="0"/>
    <p:restoredTop sz="94718" autoAdjust="0"/>
  </p:normalViewPr>
  <p:slideViewPr>
    <p:cSldViewPr snapToGrid="0">
      <p:cViewPr varScale="1">
        <p:scale>
          <a:sx n="20" d="100"/>
          <a:sy n="20" d="100"/>
        </p:scale>
        <p:origin x="2820" y="108"/>
      </p:cViewPr>
      <p:guideLst>
        <p:guide orient="horz" pos="11520"/>
        <p:guide pos="86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B40AC1-2331-4315-A4C9-DF885235AC44}" type="doc">
      <dgm:prSet loTypeId="urn:microsoft.com/office/officeart/2005/8/layout/chevron1" loCatId="process" qsTypeId="urn:microsoft.com/office/officeart/2005/8/quickstyle/simple1" qsCatId="simple" csTypeId="urn:microsoft.com/office/officeart/2005/8/colors/accent0_3" csCatId="mainScheme" phldr="1"/>
      <dgm:spPr/>
    </dgm:pt>
    <dgm:pt modelId="{E3C34F51-12B4-4A8B-B052-00888006CDB7}">
      <dgm:prSet phldrT="[Text]" custT="1"/>
      <dgm:spPr/>
      <dgm:t>
        <a:bodyPr/>
        <a:lstStyle/>
        <a:p>
          <a:r>
            <a:rPr lang="en-US" sz="3600" dirty="0" smtClean="0">
              <a:latin typeface="Century Gothic" panose="020B0502020202020204" pitchFamily="34" charset="0"/>
            </a:rPr>
            <a:t>Data Output</a:t>
          </a:r>
          <a:endParaRPr lang="en-US" sz="3600" dirty="0">
            <a:latin typeface="Century Gothic" panose="020B0502020202020204" pitchFamily="34" charset="0"/>
          </a:endParaRPr>
        </a:p>
      </dgm:t>
    </dgm:pt>
    <dgm:pt modelId="{98A012AC-9F28-481C-B982-24F2AA35D2D0}" type="parTrans" cxnId="{A9AF159D-0E20-406D-BABA-B80CF98DFA0D}">
      <dgm:prSet/>
      <dgm:spPr/>
      <dgm:t>
        <a:bodyPr/>
        <a:lstStyle/>
        <a:p>
          <a:endParaRPr lang="en-US"/>
        </a:p>
      </dgm:t>
    </dgm:pt>
    <dgm:pt modelId="{7B157F78-A0D7-4E82-A100-37235FDD21B6}" type="sibTrans" cxnId="{A9AF159D-0E20-406D-BABA-B80CF98DFA0D}">
      <dgm:prSet/>
      <dgm:spPr/>
      <dgm:t>
        <a:bodyPr/>
        <a:lstStyle/>
        <a:p>
          <a:endParaRPr lang="en-US"/>
        </a:p>
      </dgm:t>
    </dgm:pt>
    <dgm:pt modelId="{A2A7D8B0-A678-4F43-8D7C-93609DE0418B}">
      <dgm:prSet phldrT="[Text]" custT="1"/>
      <dgm:spPr/>
      <dgm:t>
        <a:bodyPr/>
        <a:lstStyle/>
        <a:p>
          <a:r>
            <a:rPr lang="en-US" sz="3600" dirty="0" smtClean="0">
              <a:latin typeface="Century Gothic" panose="020B0502020202020204" pitchFamily="34" charset="0"/>
            </a:rPr>
            <a:t>Data Acquisition</a:t>
          </a:r>
          <a:endParaRPr lang="en-US" sz="3600" dirty="0">
            <a:latin typeface="Century Gothic" panose="020B0502020202020204" pitchFamily="34" charset="0"/>
          </a:endParaRPr>
        </a:p>
      </dgm:t>
    </dgm:pt>
    <dgm:pt modelId="{62396B90-9F99-4CF0-BFBD-2EACFD08AE1F}" type="sibTrans" cxnId="{1ACDEEA4-1EA8-44BC-992E-72B1DE62C8DF}">
      <dgm:prSet/>
      <dgm:spPr/>
      <dgm:t>
        <a:bodyPr/>
        <a:lstStyle/>
        <a:p>
          <a:endParaRPr lang="en-US"/>
        </a:p>
      </dgm:t>
    </dgm:pt>
    <dgm:pt modelId="{C8A51086-8E26-4401-B515-738254D9109D}" type="parTrans" cxnId="{1ACDEEA4-1EA8-44BC-992E-72B1DE62C8DF}">
      <dgm:prSet/>
      <dgm:spPr/>
      <dgm:t>
        <a:bodyPr/>
        <a:lstStyle/>
        <a:p>
          <a:endParaRPr lang="en-US"/>
        </a:p>
      </dgm:t>
    </dgm:pt>
    <dgm:pt modelId="{3469E867-B4DB-4DD1-9A33-18E90B599955}">
      <dgm:prSet phldrT="[Text]" custT="1"/>
      <dgm:spPr/>
      <dgm:t>
        <a:bodyPr/>
        <a:lstStyle/>
        <a:p>
          <a:r>
            <a:rPr lang="en-US" sz="3600" dirty="0" smtClean="0">
              <a:latin typeface="Century Gothic" panose="020B0502020202020204" pitchFamily="34" charset="0"/>
            </a:rPr>
            <a:t>Data Analysis</a:t>
          </a:r>
          <a:endParaRPr lang="en-US" sz="3600" dirty="0">
            <a:latin typeface="Century Gothic" panose="020B0502020202020204" pitchFamily="34" charset="0"/>
          </a:endParaRPr>
        </a:p>
      </dgm:t>
    </dgm:pt>
    <dgm:pt modelId="{6F7E0C03-4FAB-4CBF-94DA-9382A4431748}" type="sibTrans" cxnId="{D327EF8C-AB98-4E75-B5F2-EED453D34DA2}">
      <dgm:prSet/>
      <dgm:spPr/>
      <dgm:t>
        <a:bodyPr/>
        <a:lstStyle/>
        <a:p>
          <a:endParaRPr lang="en-US"/>
        </a:p>
      </dgm:t>
    </dgm:pt>
    <dgm:pt modelId="{F81FF41F-A2FD-4345-914B-A8236A1F0BC9}" type="parTrans" cxnId="{D327EF8C-AB98-4E75-B5F2-EED453D34DA2}">
      <dgm:prSet/>
      <dgm:spPr/>
      <dgm:t>
        <a:bodyPr/>
        <a:lstStyle/>
        <a:p>
          <a:endParaRPr lang="en-US"/>
        </a:p>
      </dgm:t>
    </dgm:pt>
    <dgm:pt modelId="{3A15B23B-E60D-41DE-97C5-700CEE986B4F}" type="pres">
      <dgm:prSet presAssocID="{1FB40AC1-2331-4315-A4C9-DF885235AC44}" presName="Name0" presStyleCnt="0">
        <dgm:presLayoutVars>
          <dgm:dir/>
          <dgm:animLvl val="lvl"/>
          <dgm:resizeHandles val="exact"/>
        </dgm:presLayoutVars>
      </dgm:prSet>
      <dgm:spPr/>
    </dgm:pt>
    <dgm:pt modelId="{C12BDD20-63D3-48F0-8BB4-8A55F3AA0304}" type="pres">
      <dgm:prSet presAssocID="{A2A7D8B0-A678-4F43-8D7C-93609DE0418B}" presName="parTxOnly" presStyleLbl="node1" presStyleIdx="0" presStyleCnt="3" custScaleX="88386">
        <dgm:presLayoutVars>
          <dgm:chMax val="0"/>
          <dgm:chPref val="0"/>
          <dgm:bulletEnabled val="1"/>
        </dgm:presLayoutVars>
      </dgm:prSet>
      <dgm:spPr/>
      <dgm:t>
        <a:bodyPr/>
        <a:lstStyle/>
        <a:p>
          <a:endParaRPr lang="en-US"/>
        </a:p>
      </dgm:t>
    </dgm:pt>
    <dgm:pt modelId="{7427D65D-2CCB-46A2-9A88-920C54C15326}" type="pres">
      <dgm:prSet presAssocID="{62396B90-9F99-4CF0-BFBD-2EACFD08AE1F}" presName="parTxOnlySpace" presStyleCnt="0"/>
      <dgm:spPr/>
    </dgm:pt>
    <dgm:pt modelId="{4F5B30B9-A2C7-40A0-942A-57455A360E6A}" type="pres">
      <dgm:prSet presAssocID="{3469E867-B4DB-4DD1-9A33-18E90B599955}" presName="parTxOnly" presStyleLbl="node1" presStyleIdx="1" presStyleCnt="3" custScaleX="138502">
        <dgm:presLayoutVars>
          <dgm:chMax val="0"/>
          <dgm:chPref val="0"/>
          <dgm:bulletEnabled val="1"/>
        </dgm:presLayoutVars>
      </dgm:prSet>
      <dgm:spPr/>
      <dgm:t>
        <a:bodyPr/>
        <a:lstStyle/>
        <a:p>
          <a:endParaRPr lang="en-US"/>
        </a:p>
      </dgm:t>
    </dgm:pt>
    <dgm:pt modelId="{4E57CEE7-22C3-474F-A4A1-F992E75BECA0}" type="pres">
      <dgm:prSet presAssocID="{6F7E0C03-4FAB-4CBF-94DA-9382A4431748}" presName="parTxOnlySpace" presStyleCnt="0"/>
      <dgm:spPr/>
    </dgm:pt>
    <dgm:pt modelId="{202B5ABA-5117-4AA3-B41F-0F18BBFDA966}" type="pres">
      <dgm:prSet presAssocID="{E3C34F51-12B4-4A8B-B052-00888006CDB7}" presName="parTxOnly" presStyleLbl="node1" presStyleIdx="2" presStyleCnt="3">
        <dgm:presLayoutVars>
          <dgm:chMax val="0"/>
          <dgm:chPref val="0"/>
          <dgm:bulletEnabled val="1"/>
        </dgm:presLayoutVars>
      </dgm:prSet>
      <dgm:spPr/>
      <dgm:t>
        <a:bodyPr/>
        <a:lstStyle/>
        <a:p>
          <a:endParaRPr lang="en-US"/>
        </a:p>
      </dgm:t>
    </dgm:pt>
  </dgm:ptLst>
  <dgm:cxnLst>
    <dgm:cxn modelId="{A9AF159D-0E20-406D-BABA-B80CF98DFA0D}" srcId="{1FB40AC1-2331-4315-A4C9-DF885235AC44}" destId="{E3C34F51-12B4-4A8B-B052-00888006CDB7}" srcOrd="2" destOrd="0" parTransId="{98A012AC-9F28-481C-B982-24F2AA35D2D0}" sibTransId="{7B157F78-A0D7-4E82-A100-37235FDD21B6}"/>
    <dgm:cxn modelId="{640CFB7A-BC9F-46D3-A603-7D55BDCD1379}" type="presOf" srcId="{3469E867-B4DB-4DD1-9A33-18E90B599955}" destId="{4F5B30B9-A2C7-40A0-942A-57455A360E6A}" srcOrd="0" destOrd="0" presId="urn:microsoft.com/office/officeart/2005/8/layout/chevron1"/>
    <dgm:cxn modelId="{1ACDEEA4-1EA8-44BC-992E-72B1DE62C8DF}" srcId="{1FB40AC1-2331-4315-A4C9-DF885235AC44}" destId="{A2A7D8B0-A678-4F43-8D7C-93609DE0418B}" srcOrd="0" destOrd="0" parTransId="{C8A51086-8E26-4401-B515-738254D9109D}" sibTransId="{62396B90-9F99-4CF0-BFBD-2EACFD08AE1F}"/>
    <dgm:cxn modelId="{B2BFB0F0-78DA-4FCA-9FCE-72BD21FB747A}" type="presOf" srcId="{E3C34F51-12B4-4A8B-B052-00888006CDB7}" destId="{202B5ABA-5117-4AA3-B41F-0F18BBFDA966}" srcOrd="0" destOrd="0" presId="urn:microsoft.com/office/officeart/2005/8/layout/chevron1"/>
    <dgm:cxn modelId="{D602CACC-F74A-4EC5-A099-B97F0CE62D8C}" type="presOf" srcId="{1FB40AC1-2331-4315-A4C9-DF885235AC44}" destId="{3A15B23B-E60D-41DE-97C5-700CEE986B4F}" srcOrd="0" destOrd="0" presId="urn:microsoft.com/office/officeart/2005/8/layout/chevron1"/>
    <dgm:cxn modelId="{B0A3ED86-F73F-443A-B712-11BAB94AB097}" type="presOf" srcId="{A2A7D8B0-A678-4F43-8D7C-93609DE0418B}" destId="{C12BDD20-63D3-48F0-8BB4-8A55F3AA0304}" srcOrd="0" destOrd="0" presId="urn:microsoft.com/office/officeart/2005/8/layout/chevron1"/>
    <dgm:cxn modelId="{D327EF8C-AB98-4E75-B5F2-EED453D34DA2}" srcId="{1FB40AC1-2331-4315-A4C9-DF885235AC44}" destId="{3469E867-B4DB-4DD1-9A33-18E90B599955}" srcOrd="1" destOrd="0" parTransId="{F81FF41F-A2FD-4345-914B-A8236A1F0BC9}" sibTransId="{6F7E0C03-4FAB-4CBF-94DA-9382A4431748}"/>
    <dgm:cxn modelId="{3C2013BA-A8BF-4D4C-8FE8-18BAEB482C69}" type="presParOf" srcId="{3A15B23B-E60D-41DE-97C5-700CEE986B4F}" destId="{C12BDD20-63D3-48F0-8BB4-8A55F3AA0304}" srcOrd="0" destOrd="0" presId="urn:microsoft.com/office/officeart/2005/8/layout/chevron1"/>
    <dgm:cxn modelId="{FACD5736-2CE7-431E-884E-6B6B1557255E}" type="presParOf" srcId="{3A15B23B-E60D-41DE-97C5-700CEE986B4F}" destId="{7427D65D-2CCB-46A2-9A88-920C54C15326}" srcOrd="1" destOrd="0" presId="urn:microsoft.com/office/officeart/2005/8/layout/chevron1"/>
    <dgm:cxn modelId="{69BBEB2B-D7CA-44C6-9C7F-7E2EE80FB8D3}" type="presParOf" srcId="{3A15B23B-E60D-41DE-97C5-700CEE986B4F}" destId="{4F5B30B9-A2C7-40A0-942A-57455A360E6A}" srcOrd="2" destOrd="0" presId="urn:microsoft.com/office/officeart/2005/8/layout/chevron1"/>
    <dgm:cxn modelId="{0E4FA268-FAFD-41D6-9EE8-A2E657F5F178}" type="presParOf" srcId="{3A15B23B-E60D-41DE-97C5-700CEE986B4F}" destId="{4E57CEE7-22C3-474F-A4A1-F992E75BECA0}" srcOrd="3" destOrd="0" presId="urn:microsoft.com/office/officeart/2005/8/layout/chevron1"/>
    <dgm:cxn modelId="{A969960F-C0B9-4D93-809B-C38966E27EF0}" type="presParOf" srcId="{3A15B23B-E60D-41DE-97C5-700CEE986B4F}" destId="{202B5ABA-5117-4AA3-B41F-0F18BBFDA966}"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BDD20-63D3-48F0-8BB4-8A55F3AA0304}">
      <dsp:nvSpPr>
        <dsp:cNvPr id="0" name=""/>
        <dsp:cNvSpPr/>
      </dsp:nvSpPr>
      <dsp:spPr>
        <a:xfrm>
          <a:off x="4363" y="0"/>
          <a:ext cx="4867582" cy="910943"/>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en-US" sz="3600" kern="1200" dirty="0" smtClean="0">
              <a:latin typeface="Century Gothic" panose="020B0502020202020204" pitchFamily="34" charset="0"/>
            </a:rPr>
            <a:t>Data Acquisition</a:t>
          </a:r>
          <a:endParaRPr lang="en-US" sz="3600" kern="1200" dirty="0">
            <a:latin typeface="Century Gothic" panose="020B0502020202020204" pitchFamily="34" charset="0"/>
          </a:endParaRPr>
        </a:p>
      </dsp:txBody>
      <dsp:txXfrm>
        <a:off x="459835" y="0"/>
        <a:ext cx="3956639" cy="910943"/>
      </dsp:txXfrm>
    </dsp:sp>
    <dsp:sp modelId="{4F5B30B9-A2C7-40A0-942A-57455A360E6A}">
      <dsp:nvSpPr>
        <dsp:cNvPr id="0" name=""/>
        <dsp:cNvSpPr/>
      </dsp:nvSpPr>
      <dsp:spPr>
        <a:xfrm>
          <a:off x="4321228" y="0"/>
          <a:ext cx="7627565" cy="910943"/>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en-US" sz="3600" kern="1200" dirty="0" smtClean="0">
              <a:latin typeface="Century Gothic" panose="020B0502020202020204" pitchFamily="34" charset="0"/>
            </a:rPr>
            <a:t>Data Analysis</a:t>
          </a:r>
          <a:endParaRPr lang="en-US" sz="3600" kern="1200" dirty="0">
            <a:latin typeface="Century Gothic" panose="020B0502020202020204" pitchFamily="34" charset="0"/>
          </a:endParaRPr>
        </a:p>
      </dsp:txBody>
      <dsp:txXfrm>
        <a:off x="4776700" y="0"/>
        <a:ext cx="6716622" cy="910943"/>
      </dsp:txXfrm>
    </dsp:sp>
    <dsp:sp modelId="{202B5ABA-5117-4AA3-B41F-0F18BBFDA966}">
      <dsp:nvSpPr>
        <dsp:cNvPr id="0" name=""/>
        <dsp:cNvSpPr/>
      </dsp:nvSpPr>
      <dsp:spPr>
        <a:xfrm>
          <a:off x="11398074" y="0"/>
          <a:ext cx="5507187" cy="910943"/>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en-US" sz="3600" kern="1200" dirty="0" smtClean="0">
              <a:latin typeface="Century Gothic" panose="020B0502020202020204" pitchFamily="34" charset="0"/>
            </a:rPr>
            <a:t>Data Output</a:t>
          </a:r>
          <a:endParaRPr lang="en-US" sz="3600" kern="1200" dirty="0">
            <a:latin typeface="Century Gothic" panose="020B0502020202020204" pitchFamily="34" charset="0"/>
          </a:endParaRPr>
        </a:p>
      </dsp:txBody>
      <dsp:txXfrm>
        <a:off x="11853546" y="0"/>
        <a:ext cx="4596244" cy="91094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86700982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54" name="Shape 254"/>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50347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ndard Poster">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18315104" y="33139004"/>
            <a:ext cx="8008619" cy="2293995"/>
          </a:xfrm>
          <a:prstGeom prst="rect">
            <a:avLst/>
          </a:prstGeom>
          <a:noFill/>
          <a:ln>
            <a:noFill/>
          </a:ln>
        </p:spPr>
        <p:txBody>
          <a:bodyPr lIns="91425" tIns="91425" rIns="91425" bIns="91425" anchor="t" anchorCtr="0"/>
          <a:lstStyle>
            <a:lvl1pPr marL="685800" indent="-508000" rtl="0">
              <a:spcBef>
                <a:spcPts val="0"/>
              </a:spcBef>
              <a:buClr>
                <a:srgbClr val="ABD296"/>
              </a:buClr>
              <a:buFont typeface="Questrial"/>
              <a:buChar char="4"/>
              <a:defRPr>
                <a:latin typeface="Century Gothic" panose="020B0502020202020204" pitchFamily="34" charset="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23" name="Shape 23"/>
          <p:cNvSpPr txBox="1">
            <a:spLocks noGrp="1"/>
          </p:cNvSpPr>
          <p:nvPr>
            <p:ph type="body" idx="4"/>
          </p:nvPr>
        </p:nvSpPr>
        <p:spPr>
          <a:xfrm>
            <a:off x="18315104" y="28748908"/>
            <a:ext cx="8008619" cy="3275938"/>
          </a:xfrm>
          <a:prstGeom prst="rect">
            <a:avLst/>
          </a:prstGeom>
          <a:noFill/>
          <a:ln>
            <a:noFill/>
          </a:ln>
        </p:spPr>
        <p:txBody>
          <a:bodyPr lIns="91425" tIns="91425" rIns="91425" bIns="91425" anchor="t" anchorCtr="0"/>
          <a:lstStyle>
            <a:lvl1pPr marL="685800" indent="-508000" rtl="0">
              <a:spcBef>
                <a:spcPts val="0"/>
              </a:spcBef>
              <a:buClr>
                <a:srgbClr val="ABD296"/>
              </a:buClr>
              <a:buFont typeface="Questrial"/>
              <a:buChar char="4"/>
              <a:defRPr>
                <a:latin typeface="Century Gothic" panose="020B0502020202020204" pitchFamily="34" charset="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grpSp>
        <p:nvGrpSpPr>
          <p:cNvPr id="24" name="Shape 24"/>
          <p:cNvGrpSpPr/>
          <p:nvPr/>
        </p:nvGrpSpPr>
        <p:grpSpPr>
          <a:xfrm>
            <a:off x="18073592" y="27562330"/>
            <a:ext cx="8491642" cy="914400"/>
            <a:chOff x="914400" y="6400800"/>
            <a:chExt cx="16459200" cy="914400"/>
          </a:xfrm>
        </p:grpSpPr>
        <p:sp>
          <p:nvSpPr>
            <p:cNvPr id="25" name="Shape 25"/>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6048" b="0" i="0" u="none" strike="noStrike" cap="none" baseline="0">
                <a:solidFill>
                  <a:schemeClr val="lt1"/>
                </a:solidFill>
                <a:latin typeface="Century Gothic" panose="020B0502020202020204" pitchFamily="34" charset="0"/>
                <a:ea typeface="Questrial"/>
                <a:cs typeface="Questrial"/>
                <a:sym typeface="Questrial"/>
              </a:endParaRPr>
            </a:p>
          </p:txBody>
        </p:sp>
        <p:sp>
          <p:nvSpPr>
            <p:cNvPr id="26" name="Shape 26"/>
            <p:cNvSpPr txBox="1"/>
            <p:nvPr/>
          </p:nvSpPr>
          <p:spPr>
            <a:xfrm>
              <a:off x="914401" y="6442501"/>
              <a:ext cx="16459198" cy="83099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4800" b="1" i="0" u="none" strike="noStrike" cap="none" baseline="0" dirty="0">
                  <a:solidFill>
                    <a:schemeClr val="lt1"/>
                  </a:solidFill>
                  <a:latin typeface="Century Gothic" panose="020B0502020202020204" pitchFamily="34" charset="0"/>
                  <a:ea typeface="Questrial"/>
                  <a:cs typeface="Questrial"/>
                  <a:sym typeface="Questrial"/>
                </a:rPr>
                <a:t>Conclusions</a:t>
              </a:r>
            </a:p>
          </p:txBody>
        </p:sp>
      </p:grpSp>
      <p:sp>
        <p:nvSpPr>
          <p:cNvPr id="27" name="Shape 27"/>
          <p:cNvSpPr txBox="1">
            <a:spLocks noGrp="1"/>
          </p:cNvSpPr>
          <p:nvPr>
            <p:ph type="body" idx="5"/>
          </p:nvPr>
        </p:nvSpPr>
        <p:spPr>
          <a:xfrm>
            <a:off x="1096328" y="23774402"/>
            <a:ext cx="16658271" cy="7911546"/>
          </a:xfrm>
          <a:prstGeom prst="rect">
            <a:avLst/>
          </a:prstGeom>
          <a:noFill/>
          <a:ln>
            <a:noFill/>
          </a:ln>
        </p:spPr>
        <p:txBody>
          <a:bodyPr lIns="91425" tIns="91425" rIns="91425" bIns="91425" anchor="t" anchorCtr="0"/>
          <a:lstStyle>
            <a:lvl1pPr marL="685800" indent="-508000" rtl="0">
              <a:spcBef>
                <a:spcPts val="0"/>
              </a:spcBef>
              <a:buClr>
                <a:srgbClr val="ABD296"/>
              </a:buClr>
              <a:buFont typeface="Questrial"/>
              <a:buChar char="4"/>
              <a:defRPr>
                <a:latin typeface="Century Gothic" panose="020B0502020202020204" pitchFamily="34" charset="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grpSp>
        <p:nvGrpSpPr>
          <p:cNvPr id="28" name="Shape 28"/>
          <p:cNvGrpSpPr/>
          <p:nvPr/>
        </p:nvGrpSpPr>
        <p:grpSpPr>
          <a:xfrm>
            <a:off x="914400" y="22403893"/>
            <a:ext cx="25650834" cy="914400"/>
            <a:chOff x="914400" y="6400800"/>
            <a:chExt cx="16459201" cy="914400"/>
          </a:xfrm>
        </p:grpSpPr>
        <p:sp>
          <p:nvSpPr>
            <p:cNvPr id="29" name="Shape 29"/>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6048" b="0" i="0" u="none" strike="noStrike" cap="none" baseline="0">
                <a:solidFill>
                  <a:schemeClr val="lt1"/>
                </a:solidFill>
                <a:latin typeface="Century Gothic" panose="020B0502020202020204" pitchFamily="34" charset="0"/>
                <a:ea typeface="Questrial"/>
                <a:cs typeface="Questrial"/>
                <a:sym typeface="Questrial"/>
              </a:endParaRPr>
            </a:p>
          </p:txBody>
        </p:sp>
        <p:sp>
          <p:nvSpPr>
            <p:cNvPr id="30" name="Shape 30"/>
            <p:cNvSpPr txBox="1"/>
            <p:nvPr/>
          </p:nvSpPr>
          <p:spPr>
            <a:xfrm>
              <a:off x="914400" y="6442501"/>
              <a:ext cx="16459200" cy="83099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4800" b="1" i="0" u="none" strike="noStrike" cap="none" baseline="0" dirty="0">
                  <a:solidFill>
                    <a:schemeClr val="lt1"/>
                  </a:solidFill>
                  <a:latin typeface="Century Gothic" panose="020B0502020202020204" pitchFamily="34" charset="0"/>
                  <a:ea typeface="Questrial"/>
                  <a:cs typeface="Questrial"/>
                  <a:sym typeface="Questrial"/>
                </a:rPr>
                <a:t>Results</a:t>
              </a:r>
            </a:p>
          </p:txBody>
        </p:sp>
      </p:grpSp>
      <p:sp>
        <p:nvSpPr>
          <p:cNvPr id="31" name="Shape 31"/>
          <p:cNvSpPr txBox="1">
            <a:spLocks noGrp="1"/>
          </p:cNvSpPr>
          <p:nvPr>
            <p:ph type="body" idx="6"/>
          </p:nvPr>
        </p:nvSpPr>
        <p:spPr>
          <a:xfrm>
            <a:off x="18315104" y="18955512"/>
            <a:ext cx="8008619" cy="2990086"/>
          </a:xfrm>
          <a:prstGeom prst="rect">
            <a:avLst/>
          </a:prstGeom>
          <a:noFill/>
          <a:ln>
            <a:noFill/>
          </a:ln>
        </p:spPr>
        <p:txBody>
          <a:bodyPr lIns="91425" tIns="91425" rIns="91425" bIns="91425" anchor="t" anchorCtr="0"/>
          <a:lstStyle>
            <a:lvl1pPr marL="685800" indent="-508000" rtl="0">
              <a:spcBef>
                <a:spcPts val="0"/>
              </a:spcBef>
              <a:buClr>
                <a:srgbClr val="ABD296"/>
              </a:buClr>
              <a:buFont typeface="Questrial"/>
              <a:buChar char="4"/>
              <a:defRPr>
                <a:latin typeface="Century Gothic" panose="020B0502020202020204" pitchFamily="34" charset="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2" name="Shape 32"/>
          <p:cNvGrpSpPr/>
          <p:nvPr/>
        </p:nvGrpSpPr>
        <p:grpSpPr>
          <a:xfrm>
            <a:off x="18143796" y="17771806"/>
            <a:ext cx="8421435" cy="914400"/>
            <a:chOff x="914400" y="6400800"/>
            <a:chExt cx="16459200" cy="914400"/>
          </a:xfrm>
        </p:grpSpPr>
        <p:sp>
          <p:nvSpPr>
            <p:cNvPr id="33" name="Shape 33"/>
            <p:cNvSpPr/>
            <p:nvPr/>
          </p:nvSpPr>
          <p:spPr>
            <a:xfrm>
              <a:off x="914400" y="6400800"/>
              <a:ext cx="16459198" cy="914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6048" b="0" i="0" u="none" strike="noStrike" cap="none" baseline="0">
                <a:solidFill>
                  <a:schemeClr val="lt1"/>
                </a:solidFill>
                <a:latin typeface="Century Gothic" panose="020B0502020202020204" pitchFamily="34" charset="0"/>
                <a:ea typeface="Questrial"/>
                <a:cs typeface="Questrial"/>
                <a:sym typeface="Questrial"/>
              </a:endParaRPr>
            </a:p>
          </p:txBody>
        </p:sp>
        <p:sp>
          <p:nvSpPr>
            <p:cNvPr id="34" name="Shape 34"/>
            <p:cNvSpPr txBox="1"/>
            <p:nvPr/>
          </p:nvSpPr>
          <p:spPr>
            <a:xfrm>
              <a:off x="914401" y="6442501"/>
              <a:ext cx="16459198" cy="83099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4800" b="1" i="0" u="none" strike="noStrike" cap="none" baseline="0">
                  <a:solidFill>
                    <a:schemeClr val="lt1"/>
                  </a:solidFill>
                  <a:latin typeface="Century Gothic" panose="020B0502020202020204" pitchFamily="34" charset="0"/>
                  <a:ea typeface="Questrial"/>
                  <a:cs typeface="Questrial"/>
                  <a:sym typeface="Questrial"/>
                </a:rPr>
                <a:t>Earth Observations</a:t>
              </a:r>
            </a:p>
          </p:txBody>
        </p:sp>
      </p:grpSp>
      <p:sp>
        <p:nvSpPr>
          <p:cNvPr id="35" name="Shape 35"/>
          <p:cNvSpPr txBox="1">
            <a:spLocks noGrp="1"/>
          </p:cNvSpPr>
          <p:nvPr>
            <p:ph type="body" idx="7"/>
          </p:nvPr>
        </p:nvSpPr>
        <p:spPr>
          <a:xfrm>
            <a:off x="18315104" y="12166170"/>
            <a:ext cx="8008619" cy="5207429"/>
          </a:xfrm>
          <a:prstGeom prst="rect">
            <a:avLst/>
          </a:prstGeom>
          <a:noFill/>
          <a:ln>
            <a:noFill/>
          </a:ln>
        </p:spPr>
        <p:txBody>
          <a:bodyPr lIns="91425" tIns="91425" rIns="91425" bIns="91425" anchor="t" anchorCtr="0"/>
          <a:lstStyle>
            <a:lvl1pPr marL="685800" indent="-508000" rtl="0">
              <a:spcBef>
                <a:spcPts val="0"/>
              </a:spcBef>
              <a:buClr>
                <a:srgbClr val="ABD296"/>
              </a:buClr>
              <a:buFont typeface="Questrial"/>
              <a:buChar char="4"/>
              <a:defRPr>
                <a:latin typeface="Century Gothic" panose="020B0502020202020204" pitchFamily="34" charset="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grpSp>
        <p:nvGrpSpPr>
          <p:cNvPr id="2" name="Group 1"/>
          <p:cNvGrpSpPr/>
          <p:nvPr userDrawn="1"/>
        </p:nvGrpSpPr>
        <p:grpSpPr>
          <a:xfrm>
            <a:off x="18073592" y="11152986"/>
            <a:ext cx="8718149" cy="914400"/>
            <a:chOff x="18073592" y="11152986"/>
            <a:chExt cx="8331331" cy="914400"/>
          </a:xfrm>
        </p:grpSpPr>
        <p:sp>
          <p:nvSpPr>
            <p:cNvPr id="37" name="Shape 37"/>
            <p:cNvSpPr/>
            <p:nvPr/>
          </p:nvSpPr>
          <p:spPr>
            <a:xfrm>
              <a:off x="18073592" y="11152986"/>
              <a:ext cx="8114870" cy="914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6048" b="0" i="0" u="none" strike="noStrike" cap="none" baseline="0">
                <a:solidFill>
                  <a:schemeClr val="lt1"/>
                </a:solidFill>
                <a:latin typeface="Century Gothic" panose="020B0502020202020204" pitchFamily="34" charset="0"/>
                <a:ea typeface="Questrial"/>
                <a:cs typeface="Questrial"/>
                <a:sym typeface="Questrial"/>
              </a:endParaRPr>
            </a:p>
          </p:txBody>
        </p:sp>
        <p:sp>
          <p:nvSpPr>
            <p:cNvPr id="38" name="Shape 38"/>
            <p:cNvSpPr txBox="1"/>
            <p:nvPr/>
          </p:nvSpPr>
          <p:spPr>
            <a:xfrm>
              <a:off x="18143796" y="11194688"/>
              <a:ext cx="8261127" cy="83099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4800" b="1" i="0" u="none" strike="noStrike" cap="none" baseline="0" dirty="0">
                  <a:solidFill>
                    <a:schemeClr val="lt1"/>
                  </a:solidFill>
                  <a:latin typeface="Century Gothic" panose="020B0502020202020204" pitchFamily="34" charset="0"/>
                  <a:ea typeface="Questrial"/>
                  <a:cs typeface="Questrial"/>
                  <a:sym typeface="Questrial"/>
                </a:rPr>
                <a:t>Study Area</a:t>
              </a:r>
            </a:p>
          </p:txBody>
        </p:sp>
      </p:grpSp>
      <p:sp>
        <p:nvSpPr>
          <p:cNvPr id="39" name="Shape 39"/>
          <p:cNvSpPr txBox="1">
            <a:spLocks noGrp="1"/>
          </p:cNvSpPr>
          <p:nvPr>
            <p:ph type="body" idx="8"/>
          </p:nvPr>
        </p:nvSpPr>
        <p:spPr>
          <a:xfrm>
            <a:off x="1096328" y="15277147"/>
            <a:ext cx="16658271" cy="7108722"/>
          </a:xfrm>
          <a:prstGeom prst="rect">
            <a:avLst/>
          </a:prstGeom>
          <a:noFill/>
          <a:ln>
            <a:noFill/>
          </a:ln>
        </p:spPr>
        <p:txBody>
          <a:bodyPr lIns="91425" tIns="91425" rIns="91425" bIns="91425" anchor="t" anchorCtr="0"/>
          <a:lstStyle>
            <a:lvl1pPr marL="685800" indent="-508000" rtl="0">
              <a:spcBef>
                <a:spcPts val="0"/>
              </a:spcBef>
              <a:buClr>
                <a:srgbClr val="ABD296"/>
              </a:buClr>
              <a:buFont typeface="Questrial"/>
              <a:buChar char="4"/>
              <a:defRPr>
                <a:latin typeface="Century Gothic" panose="020B0502020202020204" pitchFamily="34" charset="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grpSp>
        <p:nvGrpSpPr>
          <p:cNvPr id="40" name="Shape 40"/>
          <p:cNvGrpSpPr/>
          <p:nvPr/>
        </p:nvGrpSpPr>
        <p:grpSpPr>
          <a:xfrm>
            <a:off x="908036" y="14181101"/>
            <a:ext cx="17034854" cy="914400"/>
            <a:chOff x="914400" y="6400800"/>
            <a:chExt cx="16459201" cy="914400"/>
          </a:xfrm>
        </p:grpSpPr>
        <p:sp>
          <p:nvSpPr>
            <p:cNvPr id="41" name="Shape 41"/>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6048" b="0" i="0" u="none" strike="noStrike" cap="none" baseline="0">
                <a:solidFill>
                  <a:schemeClr val="lt1"/>
                </a:solidFill>
                <a:latin typeface="Century Gothic" panose="020B0502020202020204" pitchFamily="34" charset="0"/>
                <a:ea typeface="Questrial"/>
                <a:cs typeface="Questrial"/>
                <a:sym typeface="Questrial"/>
              </a:endParaRPr>
            </a:p>
          </p:txBody>
        </p:sp>
        <p:sp>
          <p:nvSpPr>
            <p:cNvPr id="42" name="Shape 42"/>
            <p:cNvSpPr txBox="1"/>
            <p:nvPr/>
          </p:nvSpPr>
          <p:spPr>
            <a:xfrm>
              <a:off x="914400" y="6442501"/>
              <a:ext cx="16459200" cy="83099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4800" b="1" i="0" u="none" strike="noStrike" cap="none" baseline="0" dirty="0">
                  <a:solidFill>
                    <a:schemeClr val="lt1"/>
                  </a:solidFill>
                  <a:latin typeface="Century Gothic" panose="020B0502020202020204" pitchFamily="34" charset="0"/>
                  <a:ea typeface="Questrial"/>
                  <a:cs typeface="Questrial"/>
                  <a:sym typeface="Questrial"/>
                </a:rPr>
                <a:t>Methodology</a:t>
              </a:r>
            </a:p>
          </p:txBody>
        </p:sp>
      </p:grpSp>
      <p:sp>
        <p:nvSpPr>
          <p:cNvPr id="43" name="Shape 43"/>
          <p:cNvSpPr txBox="1">
            <a:spLocks noGrp="1"/>
          </p:cNvSpPr>
          <p:nvPr>
            <p:ph type="body" idx="9"/>
          </p:nvPr>
        </p:nvSpPr>
        <p:spPr>
          <a:xfrm>
            <a:off x="18233903" y="7525513"/>
            <a:ext cx="8171020" cy="3479893"/>
          </a:xfrm>
          <a:prstGeom prst="rect">
            <a:avLst/>
          </a:prstGeom>
          <a:noFill/>
          <a:ln>
            <a:noFill/>
          </a:ln>
        </p:spPr>
        <p:txBody>
          <a:bodyPr lIns="91425" tIns="91425" rIns="91425" bIns="91425" anchor="t" anchorCtr="0"/>
          <a:lstStyle>
            <a:lvl1pPr marL="685800" indent="-508000" rtl="0">
              <a:spcBef>
                <a:spcPts val="0"/>
              </a:spcBef>
              <a:buClr>
                <a:srgbClr val="ABD296"/>
              </a:buClr>
              <a:buFont typeface="Questrial"/>
              <a:buChar char="4"/>
              <a:defRPr>
                <a:latin typeface="Century Gothic" panose="020B0502020202020204" pitchFamily="34" charset="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grpSp>
        <p:nvGrpSpPr>
          <p:cNvPr id="44" name="Shape 44"/>
          <p:cNvGrpSpPr/>
          <p:nvPr/>
        </p:nvGrpSpPr>
        <p:grpSpPr>
          <a:xfrm>
            <a:off x="18143796" y="6400800"/>
            <a:ext cx="8421434" cy="914400"/>
            <a:chOff x="914400" y="6400800"/>
            <a:chExt cx="16459200" cy="914400"/>
          </a:xfrm>
        </p:grpSpPr>
        <p:sp>
          <p:nvSpPr>
            <p:cNvPr id="45" name="Shape 45"/>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6048" b="0" i="0" u="none" strike="noStrike" cap="none" baseline="0">
                <a:solidFill>
                  <a:schemeClr val="lt1"/>
                </a:solidFill>
                <a:latin typeface="Century Gothic" panose="020B0502020202020204" pitchFamily="34" charset="0"/>
                <a:ea typeface="Questrial"/>
                <a:cs typeface="Questrial"/>
                <a:sym typeface="Questrial"/>
              </a:endParaRPr>
            </a:p>
          </p:txBody>
        </p:sp>
        <p:sp>
          <p:nvSpPr>
            <p:cNvPr id="46" name="Shape 46"/>
            <p:cNvSpPr txBox="1"/>
            <p:nvPr/>
          </p:nvSpPr>
          <p:spPr>
            <a:xfrm>
              <a:off x="914401" y="6442501"/>
              <a:ext cx="16459198" cy="83099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4800" b="1" i="0" u="none" strike="noStrike" cap="none" baseline="0" dirty="0">
                  <a:solidFill>
                    <a:schemeClr val="lt1"/>
                  </a:solidFill>
                  <a:latin typeface="Century Gothic" panose="020B0502020202020204" pitchFamily="34" charset="0"/>
                  <a:ea typeface="Questrial"/>
                  <a:cs typeface="Questrial"/>
                  <a:sym typeface="Questrial"/>
                </a:rPr>
                <a:t>Objectives</a:t>
              </a:r>
            </a:p>
          </p:txBody>
        </p:sp>
      </p:grpSp>
      <p:sp>
        <p:nvSpPr>
          <p:cNvPr id="47" name="Shape 47"/>
          <p:cNvSpPr txBox="1">
            <a:spLocks noGrp="1"/>
          </p:cNvSpPr>
          <p:nvPr>
            <p:ph type="body" idx="13"/>
          </p:nvPr>
        </p:nvSpPr>
        <p:spPr>
          <a:xfrm>
            <a:off x="1096328" y="7521678"/>
            <a:ext cx="16658271" cy="6490812"/>
          </a:xfrm>
          <a:prstGeom prst="rect">
            <a:avLst/>
          </a:prstGeom>
          <a:noFill/>
          <a:ln>
            <a:noFill/>
          </a:ln>
        </p:spPr>
        <p:txBody>
          <a:bodyPr lIns="91425" tIns="91425" rIns="91425" bIns="91425" anchor="t" anchorCtr="0"/>
          <a:lstStyle>
            <a:lvl1pPr marL="685800" indent="-508000" rtl="0">
              <a:spcBef>
                <a:spcPts val="0"/>
              </a:spcBef>
              <a:buClr>
                <a:srgbClr val="ABD296"/>
              </a:buClr>
              <a:buFont typeface="Questrial"/>
              <a:buChar char="4"/>
              <a:defRPr>
                <a:latin typeface="Century Gothic" panose="020B0502020202020204" pitchFamily="34" charset="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grpSp>
        <p:nvGrpSpPr>
          <p:cNvPr id="48" name="Shape 48"/>
          <p:cNvGrpSpPr/>
          <p:nvPr/>
        </p:nvGrpSpPr>
        <p:grpSpPr>
          <a:xfrm>
            <a:off x="914400" y="6400800"/>
            <a:ext cx="17034854" cy="914400"/>
            <a:chOff x="914400" y="6400800"/>
            <a:chExt cx="16459201" cy="914400"/>
          </a:xfrm>
        </p:grpSpPr>
        <p:sp>
          <p:nvSpPr>
            <p:cNvPr id="49" name="Shape 49"/>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6048" b="0" i="0" u="none" strike="noStrike" cap="none" baseline="0">
                <a:solidFill>
                  <a:schemeClr val="lt1"/>
                </a:solidFill>
                <a:latin typeface="Century Gothic" panose="020B0502020202020204" pitchFamily="34" charset="0"/>
                <a:ea typeface="Questrial"/>
                <a:cs typeface="Questrial"/>
                <a:sym typeface="Questrial"/>
              </a:endParaRPr>
            </a:p>
          </p:txBody>
        </p:sp>
        <p:sp>
          <p:nvSpPr>
            <p:cNvPr id="50" name="Shape 50"/>
            <p:cNvSpPr txBox="1"/>
            <p:nvPr/>
          </p:nvSpPr>
          <p:spPr>
            <a:xfrm>
              <a:off x="914400" y="6400800"/>
              <a:ext cx="16459200" cy="9144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4800" b="1" i="0" u="none" strike="noStrike" cap="none" baseline="0">
                  <a:solidFill>
                    <a:schemeClr val="lt1"/>
                  </a:solidFill>
                  <a:latin typeface="Century Gothic" panose="020B0502020202020204" pitchFamily="34" charset="0"/>
                  <a:ea typeface="Questrial"/>
                  <a:cs typeface="Questrial"/>
                  <a:sym typeface="Questrial"/>
                </a:rPr>
                <a:t>Abstract</a:t>
              </a:r>
            </a:p>
          </p:txBody>
        </p:sp>
      </p:grpSp>
      <p:sp>
        <p:nvSpPr>
          <p:cNvPr id="51" name="Shape 51"/>
          <p:cNvSpPr txBox="1">
            <a:spLocks noGrp="1"/>
          </p:cNvSpPr>
          <p:nvPr>
            <p:ph type="body" idx="14"/>
          </p:nvPr>
        </p:nvSpPr>
        <p:spPr>
          <a:xfrm>
            <a:off x="4572000" y="5367746"/>
            <a:ext cx="18288000" cy="590601"/>
          </a:xfrm>
          <a:prstGeom prst="rect">
            <a:avLst/>
          </a:prstGeom>
          <a:noFill/>
          <a:ln>
            <a:noFill/>
          </a:ln>
        </p:spPr>
        <p:txBody>
          <a:bodyPr lIns="91425" tIns="91425" rIns="91425" bIns="91425" anchor="ctr" anchorCtr="0"/>
          <a:lstStyle>
            <a:lvl1pPr marL="0" indent="0" algn="ctr" rtl="0">
              <a:spcBef>
                <a:spcPts val="0"/>
              </a:spcBef>
              <a:buClr>
                <a:schemeClr val="lt1"/>
              </a:buClr>
              <a:buFont typeface="Questrial"/>
              <a:buNone/>
              <a:defRPr>
                <a:latin typeface="Century Gothic" panose="020B0502020202020204" pitchFamily="34" charset="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body" idx="15"/>
          </p:nvPr>
        </p:nvSpPr>
        <p:spPr>
          <a:xfrm>
            <a:off x="4572000" y="4244975"/>
            <a:ext cx="18288000" cy="946456"/>
          </a:xfrm>
          <a:prstGeom prst="rect">
            <a:avLst/>
          </a:prstGeom>
          <a:noFill/>
          <a:ln>
            <a:noFill/>
          </a:ln>
        </p:spPr>
        <p:txBody>
          <a:bodyPr lIns="91425" tIns="91425" rIns="91425" bIns="91425" anchor="b" anchorCtr="0"/>
          <a:lstStyle>
            <a:lvl1pPr marL="0" indent="0" algn="ctr" rtl="0">
              <a:spcBef>
                <a:spcPts val="0"/>
              </a:spcBef>
              <a:buClr>
                <a:schemeClr val="lt1"/>
              </a:buClr>
              <a:buFont typeface="Questrial"/>
              <a:buNone/>
              <a:defRPr>
                <a:latin typeface="Century Gothic" panose="020B0502020202020204" pitchFamily="34" charset="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16"/>
          </p:nvPr>
        </p:nvSpPr>
        <p:spPr>
          <a:xfrm>
            <a:off x="4572000" y="2758098"/>
            <a:ext cx="18288000" cy="1212322"/>
          </a:xfrm>
          <a:prstGeom prst="rect">
            <a:avLst/>
          </a:prstGeom>
          <a:noFill/>
          <a:ln>
            <a:noFill/>
          </a:ln>
        </p:spPr>
        <p:txBody>
          <a:bodyPr lIns="91425" tIns="91425" rIns="91425" bIns="91425" anchor="t" anchorCtr="0"/>
          <a:lstStyle>
            <a:lvl1pPr marL="0" indent="0" algn="ctr" rtl="0">
              <a:spcBef>
                <a:spcPts val="0"/>
              </a:spcBef>
              <a:buClr>
                <a:schemeClr val="lt1"/>
              </a:buClr>
              <a:buFont typeface="Questrial"/>
              <a:buNone/>
              <a:defRPr>
                <a:latin typeface="Century Gothic" panose="020B0502020202020204" pitchFamily="34" charset="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 name="Shape 54"/>
          <p:cNvSpPr txBox="1">
            <a:spLocks noGrp="1"/>
          </p:cNvSpPr>
          <p:nvPr>
            <p:ph type="body" idx="17"/>
          </p:nvPr>
        </p:nvSpPr>
        <p:spPr>
          <a:xfrm>
            <a:off x="4572000" y="1476444"/>
            <a:ext cx="18288000" cy="1155030"/>
          </a:xfrm>
          <a:prstGeom prst="rect">
            <a:avLst/>
          </a:prstGeom>
          <a:noFill/>
          <a:ln>
            <a:noFill/>
          </a:ln>
        </p:spPr>
        <p:txBody>
          <a:bodyPr lIns="91425" tIns="91425" rIns="91425" bIns="91425" anchor="t" anchorCtr="0"/>
          <a:lstStyle>
            <a:lvl1pPr marL="0" indent="0" algn="ctr" rtl="0">
              <a:spcBef>
                <a:spcPts val="0"/>
              </a:spcBef>
              <a:buClr>
                <a:schemeClr val="lt1"/>
              </a:buClr>
              <a:buFont typeface="Questrial"/>
              <a:buNone/>
              <a:defRPr>
                <a:latin typeface="Century Gothic" panose="020B0502020202020204" pitchFamily="34" charset="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56" name="Shape 57"/>
          <p:cNvGrpSpPr/>
          <p:nvPr/>
        </p:nvGrpSpPr>
        <p:grpSpPr>
          <a:xfrm>
            <a:off x="914400" y="32175448"/>
            <a:ext cx="8351235" cy="914400"/>
            <a:chOff x="914400" y="6400800"/>
            <a:chExt cx="16459200" cy="914400"/>
          </a:xfrm>
        </p:grpSpPr>
        <p:sp>
          <p:nvSpPr>
            <p:cNvPr id="57" name="Shape 58"/>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6048" b="0" i="0" u="none" strike="noStrike" cap="none" baseline="0">
                <a:solidFill>
                  <a:schemeClr val="lt1"/>
                </a:solidFill>
                <a:latin typeface="Century Gothic" panose="020B0502020202020204" pitchFamily="34" charset="0"/>
                <a:ea typeface="Questrial"/>
                <a:cs typeface="Questrial"/>
                <a:sym typeface="Questrial"/>
              </a:endParaRPr>
            </a:p>
          </p:txBody>
        </p:sp>
        <p:sp>
          <p:nvSpPr>
            <p:cNvPr id="58" name="Shape 59"/>
            <p:cNvSpPr txBox="1"/>
            <p:nvPr/>
          </p:nvSpPr>
          <p:spPr>
            <a:xfrm>
              <a:off x="914402" y="6442501"/>
              <a:ext cx="16459198" cy="83099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4800" b="1" i="0" u="none" strike="noStrike" cap="none" baseline="0" dirty="0">
                  <a:solidFill>
                    <a:schemeClr val="lt1"/>
                  </a:solidFill>
                  <a:latin typeface="Century Gothic" panose="020B0502020202020204" pitchFamily="34" charset="0"/>
                  <a:ea typeface="Questrial"/>
                  <a:cs typeface="Questrial"/>
                  <a:sym typeface="Questrial"/>
                </a:rPr>
                <a:t>Acknowledgements</a:t>
              </a:r>
            </a:p>
          </p:txBody>
        </p:sp>
      </p:grpSp>
      <p:sp>
        <p:nvSpPr>
          <p:cNvPr id="59" name="Shape 60"/>
          <p:cNvSpPr txBox="1">
            <a:spLocks noGrp="1"/>
          </p:cNvSpPr>
          <p:nvPr>
            <p:ph type="body" idx="19"/>
          </p:nvPr>
        </p:nvSpPr>
        <p:spPr>
          <a:xfrm>
            <a:off x="9677399" y="33139004"/>
            <a:ext cx="8090417" cy="2293995"/>
          </a:xfrm>
          <a:prstGeom prst="rect">
            <a:avLst/>
          </a:prstGeom>
          <a:noFill/>
          <a:ln>
            <a:noFill/>
          </a:ln>
        </p:spPr>
        <p:txBody>
          <a:bodyPr lIns="91425" tIns="91425" rIns="91425" bIns="91425" anchor="t" anchorCtr="0"/>
          <a:lstStyle>
            <a:lvl1pPr marL="685800" indent="-508000" rtl="0">
              <a:spcBef>
                <a:spcPts val="0"/>
              </a:spcBef>
              <a:buClr>
                <a:srgbClr val="ABD296"/>
              </a:buClr>
              <a:buFont typeface="Quest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grpSp>
        <p:nvGrpSpPr>
          <p:cNvPr id="60" name="Shape 61"/>
          <p:cNvGrpSpPr/>
          <p:nvPr/>
        </p:nvGrpSpPr>
        <p:grpSpPr>
          <a:xfrm>
            <a:off x="9376229" y="32175448"/>
            <a:ext cx="8566661" cy="914400"/>
            <a:chOff x="914400" y="6400800"/>
            <a:chExt cx="16459200" cy="914400"/>
          </a:xfrm>
        </p:grpSpPr>
        <p:sp>
          <p:nvSpPr>
            <p:cNvPr id="61" name="Shape 62"/>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6048" b="0" i="0" u="none" strike="noStrike" cap="none" baseline="0">
                <a:solidFill>
                  <a:schemeClr val="lt1"/>
                </a:solidFill>
                <a:latin typeface="Century Gothic" panose="020B0502020202020204" pitchFamily="34" charset="0"/>
                <a:ea typeface="Questrial"/>
                <a:cs typeface="Questrial"/>
                <a:sym typeface="Questrial"/>
              </a:endParaRPr>
            </a:p>
          </p:txBody>
        </p:sp>
        <p:sp>
          <p:nvSpPr>
            <p:cNvPr id="62" name="Shape 63"/>
            <p:cNvSpPr txBox="1"/>
            <p:nvPr/>
          </p:nvSpPr>
          <p:spPr>
            <a:xfrm>
              <a:off x="914401" y="6442501"/>
              <a:ext cx="16459198" cy="83099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4800" b="1" i="0" u="none" strike="noStrike" cap="none" baseline="0" dirty="0">
                  <a:solidFill>
                    <a:schemeClr val="lt1"/>
                  </a:solidFill>
                  <a:latin typeface="Century Gothic" panose="020B0502020202020204" pitchFamily="34" charset="0"/>
                  <a:ea typeface="Questrial"/>
                  <a:cs typeface="Questrial"/>
                  <a:sym typeface="Questrial"/>
                </a:rPr>
                <a:t>Project Partners</a:t>
              </a:r>
            </a:p>
          </p:txBody>
        </p:sp>
      </p:grpSp>
      <p:sp>
        <p:nvSpPr>
          <p:cNvPr id="63" name="Shape 64"/>
          <p:cNvSpPr txBox="1">
            <a:spLocks noGrp="1"/>
          </p:cNvSpPr>
          <p:nvPr>
            <p:ph type="body" idx="20"/>
          </p:nvPr>
        </p:nvSpPr>
        <p:spPr>
          <a:xfrm>
            <a:off x="1096328" y="33139004"/>
            <a:ext cx="8025556" cy="2293995"/>
          </a:xfrm>
          <a:prstGeom prst="rect">
            <a:avLst/>
          </a:prstGeom>
          <a:noFill/>
          <a:ln>
            <a:noFill/>
          </a:ln>
        </p:spPr>
        <p:txBody>
          <a:bodyPr lIns="91425" tIns="91425" rIns="91425" bIns="91425" anchor="t" anchorCtr="0"/>
          <a:lstStyle>
            <a:lvl1pPr marL="685800" indent="-508000" rtl="0">
              <a:spcBef>
                <a:spcPts val="0"/>
              </a:spcBef>
              <a:buClr>
                <a:srgbClr val="ABD296"/>
              </a:buClr>
              <a:buFont typeface="Quest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4" name="Shape 65"/>
          <p:cNvGrpSpPr/>
          <p:nvPr/>
        </p:nvGrpSpPr>
        <p:grpSpPr>
          <a:xfrm>
            <a:off x="18073592" y="32175448"/>
            <a:ext cx="8491642" cy="914400"/>
            <a:chOff x="914400" y="6400800"/>
            <a:chExt cx="16459200" cy="914400"/>
          </a:xfrm>
        </p:grpSpPr>
        <p:sp>
          <p:nvSpPr>
            <p:cNvPr id="65" name="Shape 66"/>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6048" b="0" i="0" u="none" strike="noStrike" cap="none" baseline="0">
                <a:solidFill>
                  <a:schemeClr val="lt1"/>
                </a:solidFill>
                <a:latin typeface="Century Gothic" panose="020B0502020202020204" pitchFamily="34" charset="0"/>
                <a:ea typeface="Questrial"/>
                <a:cs typeface="Questrial"/>
                <a:sym typeface="Questrial"/>
              </a:endParaRPr>
            </a:p>
          </p:txBody>
        </p:sp>
        <p:sp>
          <p:nvSpPr>
            <p:cNvPr id="66" name="Shape 67"/>
            <p:cNvSpPr txBox="1"/>
            <p:nvPr/>
          </p:nvSpPr>
          <p:spPr>
            <a:xfrm>
              <a:off x="914401" y="6442501"/>
              <a:ext cx="16459198" cy="830996"/>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4800" b="1" i="0" u="none" strike="noStrike" cap="none" baseline="0" dirty="0">
                  <a:solidFill>
                    <a:schemeClr val="lt1"/>
                  </a:solidFill>
                  <a:latin typeface="Century Gothic" panose="020B0502020202020204" pitchFamily="34" charset="0"/>
                  <a:ea typeface="Questrial"/>
                  <a:cs typeface="Questrial"/>
                  <a:sym typeface="Questrial"/>
                </a:rPr>
                <a:t>Team Members</a:t>
              </a: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p:nvPr/>
        </p:nvSpPr>
        <p:spPr>
          <a:xfrm>
            <a:off x="457200" y="457200"/>
            <a:ext cx="26517600" cy="3566160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spcAft>
                <a:spcPts val="0"/>
              </a:spcAft>
              <a:buNone/>
            </a:pPr>
            <a:endParaRPr sz="6048" b="0" i="0" u="none" strike="noStrike" cap="none" baseline="0">
              <a:solidFill>
                <a:schemeClr val="lt1"/>
              </a:solidFill>
              <a:latin typeface="Questrial"/>
              <a:ea typeface="Questrial"/>
              <a:cs typeface="Questrial"/>
              <a:sym typeface="Questrial"/>
            </a:endParaRPr>
          </a:p>
        </p:txBody>
      </p:sp>
      <p:sp>
        <p:nvSpPr>
          <p:cNvPr id="6" name="Shape 6"/>
          <p:cNvSpPr/>
          <p:nvPr/>
        </p:nvSpPr>
        <p:spPr>
          <a:xfrm>
            <a:off x="685800" y="6164825"/>
            <a:ext cx="26060400" cy="2973038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spcAft>
                <a:spcPts val="0"/>
              </a:spcAft>
              <a:buNone/>
            </a:pPr>
            <a:endParaRPr sz="6048" b="0" i="0" u="none" strike="noStrike" cap="none" baseline="0">
              <a:solidFill>
                <a:schemeClr val="lt1"/>
              </a:solidFill>
              <a:latin typeface="Questrial"/>
              <a:ea typeface="Questrial"/>
              <a:cs typeface="Questrial"/>
              <a:sym typeface="Questrial"/>
            </a:endParaRPr>
          </a:p>
        </p:txBody>
      </p:sp>
      <p:pic>
        <p:nvPicPr>
          <p:cNvPr id="7" name="Shape 7"/>
          <p:cNvPicPr preferRelativeResize="0"/>
          <p:nvPr/>
        </p:nvPicPr>
        <p:blipFill rotWithShape="1">
          <a:blip r:embed="rId3">
            <a:alphaModFix/>
          </a:blip>
          <a:srcRect/>
          <a:stretch/>
        </p:blipFill>
        <p:spPr>
          <a:xfrm>
            <a:off x="1541713" y="3895978"/>
            <a:ext cx="1828803" cy="1828803"/>
          </a:xfrm>
          <a:prstGeom prst="rect">
            <a:avLst/>
          </a:prstGeom>
          <a:noFill/>
          <a:ln>
            <a:noFill/>
          </a:ln>
        </p:spPr>
      </p:pic>
      <p:pic>
        <p:nvPicPr>
          <p:cNvPr id="8" name="Shape 8"/>
          <p:cNvPicPr preferRelativeResize="0"/>
          <p:nvPr/>
        </p:nvPicPr>
        <p:blipFill rotWithShape="1">
          <a:blip r:embed="rId4">
            <a:alphaModFix/>
          </a:blip>
          <a:srcRect l="7327" t="12820" r="4885" b="16916"/>
          <a:stretch/>
        </p:blipFill>
        <p:spPr>
          <a:xfrm>
            <a:off x="23285196" y="674941"/>
            <a:ext cx="3263900" cy="3016249"/>
          </a:xfrm>
          <a:prstGeom prst="rect">
            <a:avLst/>
          </a:prstGeom>
          <a:noFill/>
          <a:ln>
            <a:noFill/>
          </a:ln>
        </p:spPr>
      </p:pic>
      <p:pic>
        <p:nvPicPr>
          <p:cNvPr id="9" name="Shape 9"/>
          <p:cNvPicPr preferRelativeResize="0"/>
          <p:nvPr/>
        </p:nvPicPr>
        <p:blipFill rotWithShape="1">
          <a:blip r:embed="rId5">
            <a:alphaModFix/>
          </a:blip>
          <a:srcRect/>
          <a:stretch/>
        </p:blipFill>
        <p:spPr>
          <a:xfrm>
            <a:off x="1121029" y="690816"/>
            <a:ext cx="2670175" cy="32051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18" Type="http://schemas.openxmlformats.org/officeDocument/2006/relationships/image" Target="../media/image11.jpeg"/><Relationship Id="rId3" Type="http://schemas.openxmlformats.org/officeDocument/2006/relationships/image" Target="../media/image4.png"/><Relationship Id="rId21" Type="http://schemas.openxmlformats.org/officeDocument/2006/relationships/image" Target="../media/image14.jpg"/><Relationship Id="rId7" Type="http://schemas.openxmlformats.org/officeDocument/2006/relationships/diagramData" Target="../diagrams/data1.xml"/><Relationship Id="rId12" Type="http://schemas.openxmlformats.org/officeDocument/2006/relationships/image" Target="../media/image7.jpeg"/><Relationship Id="rId17" Type="http://schemas.openxmlformats.org/officeDocument/2006/relationships/image" Target="../media/image10.jpeg"/><Relationship Id="rId2" Type="http://schemas.openxmlformats.org/officeDocument/2006/relationships/notesSlide" Target="../notesSlides/notesSlide1.xml"/><Relationship Id="rId16" Type="http://schemas.openxmlformats.org/officeDocument/2006/relationships/image" Target="../media/image9.tiff"/><Relationship Id="rId20" Type="http://schemas.openxmlformats.org/officeDocument/2006/relationships/image" Target="../media/image13.jp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diagramDrawing" Target="../diagrams/drawing1.xml"/><Relationship Id="rId5" Type="http://schemas.openxmlformats.org/officeDocument/2006/relationships/image" Target="../media/image6.png"/><Relationship Id="rId15" Type="http://schemas.openxmlformats.org/officeDocument/2006/relationships/image" Target="../media/image8.tiff"/><Relationship Id="rId23" Type="http://schemas.openxmlformats.org/officeDocument/2006/relationships/image" Target="../media/image16.jpg"/><Relationship Id="rId10" Type="http://schemas.openxmlformats.org/officeDocument/2006/relationships/diagramColors" Target="../diagrams/colors1.xml"/><Relationship Id="rId19" Type="http://schemas.openxmlformats.org/officeDocument/2006/relationships/image" Target="../media/image12.JPG"/><Relationship Id="rId4" Type="http://schemas.openxmlformats.org/officeDocument/2006/relationships/image" Target="../media/image5.jpeg"/><Relationship Id="rId9" Type="http://schemas.openxmlformats.org/officeDocument/2006/relationships/diagramQuickStyle" Target="../diagrams/quickStyle1.xml"/><Relationship Id="rId14" Type="http://schemas.openxmlformats.org/officeDocument/2006/relationships/image" Target="../media/image9.png"/><Relationship Id="rId22"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6" name="Rectangle 25"/>
          <p:cNvSpPr/>
          <p:nvPr/>
        </p:nvSpPr>
        <p:spPr>
          <a:xfrm>
            <a:off x="16688890" y="23554328"/>
            <a:ext cx="9860460" cy="3721033"/>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27100" y="23554328"/>
            <a:ext cx="15585501" cy="3721033"/>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4115431" y="19875972"/>
            <a:ext cx="3245469" cy="2071341"/>
            <a:chOff x="13632072" y="19849458"/>
            <a:chExt cx="3722299" cy="1708082"/>
          </a:xfrm>
        </p:grpSpPr>
        <p:sp>
          <p:nvSpPr>
            <p:cNvPr id="47" name="Rectangle 46"/>
            <p:cNvSpPr/>
            <p:nvPr/>
          </p:nvSpPr>
          <p:spPr>
            <a:xfrm>
              <a:off x="13632072" y="20208058"/>
              <a:ext cx="2720377" cy="1349482"/>
            </a:xfrm>
            <a:prstGeom prst="rect">
              <a:avLst/>
            </a:pr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grpSp>
          <p:nvGrpSpPr>
            <p:cNvPr id="48" name="Group 47"/>
            <p:cNvGrpSpPr/>
            <p:nvPr/>
          </p:nvGrpSpPr>
          <p:grpSpPr>
            <a:xfrm>
              <a:off x="13917505" y="19849458"/>
              <a:ext cx="3436866" cy="1236244"/>
              <a:chOff x="326769" y="474703"/>
              <a:chExt cx="3436866" cy="1236244"/>
            </a:xfrm>
          </p:grpSpPr>
          <p:sp>
            <p:nvSpPr>
              <p:cNvPr id="49" name="Rounded Rectangle 48"/>
              <p:cNvSpPr/>
              <p:nvPr/>
            </p:nvSpPr>
            <p:spPr>
              <a:xfrm>
                <a:off x="326769" y="474703"/>
                <a:ext cx="3436866" cy="1236244"/>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50" name="Rounded Rectangle 4"/>
              <p:cNvSpPr/>
              <p:nvPr/>
            </p:nvSpPr>
            <p:spPr>
              <a:xfrm>
                <a:off x="387117" y="547751"/>
                <a:ext cx="3316170" cy="11155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905" tIns="0" rIns="129905" bIns="0" numCol="1" spcCol="1270" anchor="ctr" anchorCtr="0">
                <a:noAutofit/>
              </a:bodyPr>
              <a:lstStyle/>
              <a:p>
                <a:pPr lvl="0" algn="ctr" defTabSz="1422400">
                  <a:lnSpc>
                    <a:spcPct val="90000"/>
                  </a:lnSpc>
                  <a:spcBef>
                    <a:spcPct val="0"/>
                  </a:spcBef>
                  <a:spcAft>
                    <a:spcPct val="35000"/>
                  </a:spcAft>
                </a:pPr>
                <a:r>
                  <a:rPr lang="en-US" sz="3200" kern="1200" dirty="0" smtClean="0">
                    <a:latin typeface="Century Gothic" panose="020B0502020202020204" pitchFamily="34" charset="0"/>
                  </a:rPr>
                  <a:t>Forecasted Pest Risk Map</a:t>
                </a:r>
                <a:endParaRPr lang="en-US" sz="3200" kern="1200" dirty="0">
                  <a:latin typeface="Century Gothic" panose="020B0502020202020204" pitchFamily="34" charset="0"/>
                </a:endParaRPr>
              </a:p>
            </p:txBody>
          </p:sp>
        </p:grpSp>
      </p:grpSp>
      <p:sp>
        <p:nvSpPr>
          <p:cNvPr id="58" name="Up Arrow 57"/>
          <p:cNvSpPr/>
          <p:nvPr/>
        </p:nvSpPr>
        <p:spPr>
          <a:xfrm rot="5400000">
            <a:off x="13082261" y="19960357"/>
            <a:ext cx="355510" cy="1902569"/>
          </a:xfrm>
          <a:prstGeom prst="upArrow">
            <a:avLst/>
          </a:prstGeom>
          <a:solidFill>
            <a:schemeClr val="tx1">
              <a:lumMod val="50000"/>
              <a:lumOff val="5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1" name="Up Arrow 80"/>
          <p:cNvSpPr/>
          <p:nvPr/>
        </p:nvSpPr>
        <p:spPr>
          <a:xfrm rot="10800000">
            <a:off x="11281699" y="18675251"/>
            <a:ext cx="355510" cy="1289304"/>
          </a:xfrm>
          <a:prstGeom prst="upArrow">
            <a:avLst/>
          </a:prstGeom>
          <a:solidFill>
            <a:schemeClr val="tx1">
              <a:lumMod val="50000"/>
              <a:lumOff val="5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61" name="Group 60"/>
          <p:cNvGrpSpPr/>
          <p:nvPr/>
        </p:nvGrpSpPr>
        <p:grpSpPr>
          <a:xfrm>
            <a:off x="14115431" y="16667431"/>
            <a:ext cx="3245469" cy="2071341"/>
            <a:chOff x="13632072" y="19849458"/>
            <a:chExt cx="3722299" cy="1708082"/>
          </a:xfrm>
        </p:grpSpPr>
        <p:sp>
          <p:nvSpPr>
            <p:cNvPr id="62" name="Rectangle 61"/>
            <p:cNvSpPr/>
            <p:nvPr/>
          </p:nvSpPr>
          <p:spPr>
            <a:xfrm>
              <a:off x="13632072" y="20208058"/>
              <a:ext cx="2720377" cy="1349482"/>
            </a:xfrm>
            <a:prstGeom prst="rect">
              <a:avLst/>
            </a:pr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grpSp>
          <p:nvGrpSpPr>
            <p:cNvPr id="63" name="Group 62"/>
            <p:cNvGrpSpPr/>
            <p:nvPr/>
          </p:nvGrpSpPr>
          <p:grpSpPr>
            <a:xfrm>
              <a:off x="13917505" y="19849458"/>
              <a:ext cx="3436866" cy="1236244"/>
              <a:chOff x="326769" y="474703"/>
              <a:chExt cx="3436866" cy="1236244"/>
            </a:xfrm>
          </p:grpSpPr>
          <p:sp>
            <p:nvSpPr>
              <p:cNvPr id="65" name="Rounded Rectangle 64"/>
              <p:cNvSpPr/>
              <p:nvPr/>
            </p:nvSpPr>
            <p:spPr>
              <a:xfrm>
                <a:off x="326769" y="474703"/>
                <a:ext cx="3436866" cy="1236244"/>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6" name="Rounded Rectangle 4"/>
              <p:cNvSpPr/>
              <p:nvPr/>
            </p:nvSpPr>
            <p:spPr>
              <a:xfrm>
                <a:off x="387117" y="547751"/>
                <a:ext cx="3316170" cy="11155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905" tIns="0" rIns="129905" bIns="0" numCol="1" spcCol="1270" anchor="ctr" anchorCtr="0">
                <a:noAutofit/>
              </a:bodyPr>
              <a:lstStyle/>
              <a:p>
                <a:pPr lvl="0" algn="ctr" defTabSz="1422400">
                  <a:lnSpc>
                    <a:spcPct val="90000"/>
                  </a:lnSpc>
                  <a:spcBef>
                    <a:spcPct val="0"/>
                  </a:spcBef>
                  <a:spcAft>
                    <a:spcPct val="35000"/>
                  </a:spcAft>
                </a:pPr>
                <a:r>
                  <a:rPr lang="en-US" sz="3200" kern="1200" dirty="0" smtClean="0">
                    <a:latin typeface="Century Gothic" panose="020B0502020202020204" pitchFamily="34" charset="0"/>
                  </a:rPr>
                  <a:t>Pest Risk Map from GDDs</a:t>
                </a:r>
                <a:endParaRPr lang="en-US" sz="3200" kern="1200" dirty="0">
                  <a:latin typeface="Century Gothic" panose="020B0502020202020204" pitchFamily="34" charset="0"/>
                </a:endParaRPr>
              </a:p>
            </p:txBody>
          </p:sp>
        </p:grpSp>
      </p:grpSp>
      <p:sp>
        <p:nvSpPr>
          <p:cNvPr id="80" name="Up Arrow 79"/>
          <p:cNvSpPr/>
          <p:nvPr/>
        </p:nvSpPr>
        <p:spPr>
          <a:xfrm rot="5400000">
            <a:off x="13339149" y="17043784"/>
            <a:ext cx="356616" cy="1289304"/>
          </a:xfrm>
          <a:prstGeom prst="upArrow">
            <a:avLst/>
          </a:prstGeom>
          <a:solidFill>
            <a:schemeClr val="tx1">
              <a:lumMod val="50000"/>
              <a:lumOff val="5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75" name="Group 74"/>
          <p:cNvGrpSpPr/>
          <p:nvPr/>
        </p:nvGrpSpPr>
        <p:grpSpPr>
          <a:xfrm>
            <a:off x="1236740" y="19882171"/>
            <a:ext cx="2634921" cy="2058943"/>
            <a:chOff x="13632072" y="19849458"/>
            <a:chExt cx="3354910" cy="1708082"/>
          </a:xfrm>
        </p:grpSpPr>
        <p:sp>
          <p:nvSpPr>
            <p:cNvPr id="76" name="Rectangle 75"/>
            <p:cNvSpPr/>
            <p:nvPr/>
          </p:nvSpPr>
          <p:spPr>
            <a:xfrm>
              <a:off x="13632072" y="20208058"/>
              <a:ext cx="2720377" cy="1349482"/>
            </a:xfrm>
            <a:prstGeom prst="rect">
              <a:avLst/>
            </a:pr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grpSp>
          <p:nvGrpSpPr>
            <p:cNvPr id="77" name="Group 76"/>
            <p:cNvGrpSpPr/>
            <p:nvPr/>
          </p:nvGrpSpPr>
          <p:grpSpPr>
            <a:xfrm>
              <a:off x="13917505" y="19849458"/>
              <a:ext cx="3069477" cy="1236244"/>
              <a:chOff x="326769" y="474703"/>
              <a:chExt cx="3069477" cy="1236244"/>
            </a:xfrm>
          </p:grpSpPr>
          <p:sp>
            <p:nvSpPr>
              <p:cNvPr id="78" name="Rounded Rectangle 77"/>
              <p:cNvSpPr/>
              <p:nvPr/>
            </p:nvSpPr>
            <p:spPr>
              <a:xfrm>
                <a:off x="326769" y="474703"/>
                <a:ext cx="3069477" cy="1236244"/>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9" name="Rounded Rectangle 4"/>
              <p:cNvSpPr/>
              <p:nvPr/>
            </p:nvSpPr>
            <p:spPr>
              <a:xfrm>
                <a:off x="387116" y="547751"/>
                <a:ext cx="3009129" cy="11155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905" tIns="0" rIns="129905" bIns="0" numCol="1" spcCol="1270" anchor="ctr" anchorCtr="0">
                <a:noAutofit/>
              </a:bodyPr>
              <a:lstStyle/>
              <a:p>
                <a:pPr lvl="0" algn="ctr" defTabSz="1422400">
                  <a:lnSpc>
                    <a:spcPct val="90000"/>
                  </a:lnSpc>
                  <a:spcBef>
                    <a:spcPct val="0"/>
                  </a:spcBef>
                  <a:spcAft>
                    <a:spcPct val="35000"/>
                  </a:spcAft>
                </a:pPr>
                <a:r>
                  <a:rPr lang="en-US" sz="3200" b="1" kern="1200" dirty="0" smtClean="0">
                    <a:latin typeface="Century Gothic" panose="020B0502020202020204" pitchFamily="34" charset="0"/>
                  </a:rPr>
                  <a:t>CMIP5</a:t>
                </a:r>
                <a:endParaRPr lang="en-US" sz="3200" b="1" kern="1200" dirty="0">
                  <a:latin typeface="Century Gothic" panose="020B0502020202020204" pitchFamily="34" charset="0"/>
                </a:endParaRPr>
              </a:p>
            </p:txBody>
          </p:sp>
        </p:gr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165" y="16098513"/>
            <a:ext cx="4297718" cy="3209177"/>
          </a:xfrm>
          <a:prstGeom prst="rect">
            <a:avLst/>
          </a:prstGeom>
        </p:spPr>
      </p:pic>
      <p:sp>
        <p:nvSpPr>
          <p:cNvPr id="238" name="Shape 238"/>
          <p:cNvSpPr txBox="1">
            <a:spLocks noGrp="1"/>
          </p:cNvSpPr>
          <p:nvPr>
            <p:ph type="body" idx="4294967295"/>
          </p:nvPr>
        </p:nvSpPr>
        <p:spPr>
          <a:xfrm>
            <a:off x="18163113" y="33463432"/>
            <a:ext cx="3217336" cy="202384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ABD296"/>
              </a:buClr>
              <a:buSzPct val="116666"/>
              <a:buFont typeface="Questrial"/>
              <a:buNone/>
            </a:pPr>
            <a:r>
              <a:rPr lang="en-US" sz="2000" dirty="0" smtClean="0">
                <a:solidFill>
                  <a:schemeClr val="dk1"/>
                </a:solidFill>
                <a:latin typeface="Century Gothic" panose="020B0502020202020204" pitchFamily="34" charset="0"/>
                <a:ea typeface="Questrial"/>
                <a:cs typeface="Questrial"/>
                <a:sym typeface="Questrial"/>
              </a:rPr>
              <a:t>(L to R) Matthew Smith, Chad Smith, Clarence </a:t>
            </a:r>
            <a:r>
              <a:rPr lang="en-US" sz="2000" dirty="0" err="1" smtClean="0">
                <a:solidFill>
                  <a:schemeClr val="dk1"/>
                </a:solidFill>
                <a:latin typeface="Century Gothic" panose="020B0502020202020204" pitchFamily="34" charset="0"/>
                <a:ea typeface="Questrial"/>
                <a:cs typeface="Questrial"/>
                <a:sym typeface="Questrial"/>
              </a:rPr>
              <a:t>Kimbrell</a:t>
            </a:r>
            <a:r>
              <a:rPr lang="en-US" sz="2000" dirty="0" smtClean="0">
                <a:solidFill>
                  <a:schemeClr val="dk1"/>
                </a:solidFill>
                <a:latin typeface="Century Gothic" panose="020B0502020202020204" pitchFamily="34" charset="0"/>
                <a:ea typeface="Questrial"/>
                <a:cs typeface="Questrial"/>
                <a:sym typeface="Questrial"/>
              </a:rPr>
              <a:t>, Lauren Makely, Idamis </a:t>
            </a:r>
            <a:r>
              <a:rPr lang="en-US" sz="2000" dirty="0">
                <a:solidFill>
                  <a:schemeClr val="dk1"/>
                </a:solidFill>
                <a:latin typeface="Century Gothic" panose="020B0502020202020204" pitchFamily="34" charset="0"/>
                <a:ea typeface="Questrial"/>
                <a:cs typeface="Questrial"/>
                <a:sym typeface="Questrial"/>
              </a:rPr>
              <a:t>Del </a:t>
            </a:r>
            <a:r>
              <a:rPr lang="en-US" sz="2000" dirty="0" smtClean="0">
                <a:solidFill>
                  <a:schemeClr val="dk1"/>
                </a:solidFill>
                <a:latin typeface="Century Gothic" panose="020B0502020202020204" pitchFamily="34" charset="0"/>
                <a:ea typeface="Questrial"/>
                <a:cs typeface="Questrial"/>
                <a:sym typeface="Questrial"/>
              </a:rPr>
              <a:t>Valle-Martinez, and Zachariah Long</a:t>
            </a:r>
            <a:endParaRPr lang="en-US" sz="2000" dirty="0">
              <a:solidFill>
                <a:schemeClr val="dk1"/>
              </a:solidFill>
              <a:latin typeface="Century Gothic" panose="020B0502020202020204" pitchFamily="34" charset="0"/>
              <a:ea typeface="Questrial"/>
              <a:cs typeface="Questrial"/>
              <a:sym typeface="Questria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5733"/>
          <a:stretch/>
        </p:blipFill>
        <p:spPr>
          <a:xfrm>
            <a:off x="18326101" y="12215813"/>
            <a:ext cx="8150736" cy="5246277"/>
          </a:xfrm>
          <a:prstGeom prst="rect">
            <a:avLst/>
          </a:prstGeom>
        </p:spPr>
      </p:pic>
      <p:sp>
        <p:nvSpPr>
          <p:cNvPr id="236" name="Shape 236"/>
          <p:cNvSpPr txBox="1">
            <a:spLocks noGrp="1"/>
          </p:cNvSpPr>
          <p:nvPr>
            <p:ph type="body" idx="1"/>
          </p:nvPr>
        </p:nvSpPr>
        <p:spPr>
          <a:xfrm>
            <a:off x="927100" y="33168741"/>
            <a:ext cx="8293100" cy="2645259"/>
          </a:xfrm>
          <a:prstGeom prst="rect">
            <a:avLst/>
          </a:prstGeom>
          <a:noFill/>
          <a:ln>
            <a:noFill/>
          </a:ln>
        </p:spPr>
        <p:txBody>
          <a:bodyPr lIns="91425" tIns="45700" rIns="91425" bIns="45700" numCol="2" anchor="t" anchorCtr="0">
            <a:noAutofit/>
          </a:bodyPr>
          <a:lstStyle/>
          <a:p>
            <a:pPr marL="0" marR="0" lvl="0" indent="0" algn="ctr" rtl="0">
              <a:lnSpc>
                <a:spcPct val="90000"/>
              </a:lnSpc>
              <a:spcBef>
                <a:spcPts val="0"/>
              </a:spcBef>
              <a:buClr>
                <a:srgbClr val="ABD296"/>
              </a:buClr>
              <a:buSzPct val="116666"/>
              <a:buFont typeface="Questrial"/>
              <a:buNone/>
            </a:pPr>
            <a:r>
              <a:rPr lang="en-US" sz="2400" b="1" dirty="0">
                <a:solidFill>
                  <a:schemeClr val="dk1"/>
                </a:solidFill>
                <a:ea typeface="Questrial"/>
                <a:cs typeface="Questrial"/>
                <a:sym typeface="Questrial"/>
              </a:rPr>
              <a:t>Dr. Kenton </a:t>
            </a:r>
            <a:r>
              <a:rPr lang="en-US" sz="2400" b="1" dirty="0" smtClean="0">
                <a:solidFill>
                  <a:schemeClr val="dk1"/>
                </a:solidFill>
                <a:ea typeface="Questrial"/>
                <a:cs typeface="Questrial"/>
                <a:sym typeface="Questrial"/>
              </a:rPr>
              <a:t>Ross </a:t>
            </a:r>
          </a:p>
          <a:p>
            <a:pPr marL="0" marR="0" lvl="0" indent="0" algn="ctr" rtl="0">
              <a:lnSpc>
                <a:spcPct val="90000"/>
              </a:lnSpc>
              <a:spcBef>
                <a:spcPts val="0"/>
              </a:spcBef>
              <a:spcAft>
                <a:spcPts val="1200"/>
              </a:spcAft>
              <a:buClr>
                <a:srgbClr val="ABD296"/>
              </a:buClr>
              <a:buSzPct val="116666"/>
              <a:buFont typeface="Questrial"/>
              <a:buNone/>
            </a:pPr>
            <a:r>
              <a:rPr lang="en-US" sz="2400" dirty="0" smtClean="0">
                <a:solidFill>
                  <a:schemeClr val="dk1"/>
                </a:solidFill>
                <a:ea typeface="Questrial"/>
                <a:cs typeface="Questrial"/>
                <a:sym typeface="Questrial"/>
              </a:rPr>
              <a:t>NASA DEVELOP </a:t>
            </a:r>
            <a:r>
              <a:rPr lang="en-US" sz="2400" dirty="0">
                <a:solidFill>
                  <a:schemeClr val="dk1"/>
                </a:solidFill>
                <a:ea typeface="Questrial"/>
                <a:cs typeface="Questrial"/>
                <a:sym typeface="Questrial"/>
              </a:rPr>
              <a:t>National Science Advisor</a:t>
            </a:r>
          </a:p>
          <a:p>
            <a:pPr marL="0" marR="0" lvl="0" indent="0" algn="ctr" rtl="0">
              <a:lnSpc>
                <a:spcPct val="90000"/>
              </a:lnSpc>
              <a:spcBef>
                <a:spcPts val="0"/>
              </a:spcBef>
              <a:buClr>
                <a:srgbClr val="ABD296"/>
              </a:buClr>
              <a:buSzPct val="116666"/>
              <a:buFont typeface="Questrial"/>
              <a:buNone/>
            </a:pPr>
            <a:r>
              <a:rPr lang="en-US" sz="2400" b="1" dirty="0">
                <a:solidFill>
                  <a:schemeClr val="dk1"/>
                </a:solidFill>
                <a:ea typeface="Questrial"/>
                <a:cs typeface="Questrial"/>
                <a:sym typeface="Questrial"/>
              </a:rPr>
              <a:t>Jeffry </a:t>
            </a:r>
            <a:r>
              <a:rPr lang="en-US" sz="2400" b="1" dirty="0" smtClean="0">
                <a:solidFill>
                  <a:schemeClr val="dk1"/>
                </a:solidFill>
                <a:ea typeface="Questrial"/>
                <a:cs typeface="Questrial"/>
                <a:sym typeface="Questrial"/>
              </a:rPr>
              <a:t>Ely</a:t>
            </a:r>
            <a:endParaRPr lang="en-US" sz="2400" dirty="0">
              <a:solidFill>
                <a:schemeClr val="dk1"/>
              </a:solidFill>
              <a:ea typeface="Questrial"/>
              <a:cs typeface="Questrial"/>
              <a:sym typeface="Questrial"/>
            </a:endParaRPr>
          </a:p>
          <a:p>
            <a:pPr marL="0" marR="0" lvl="0" indent="0" algn="ctr" rtl="0">
              <a:lnSpc>
                <a:spcPct val="90000"/>
              </a:lnSpc>
              <a:spcBef>
                <a:spcPts val="0"/>
              </a:spcBef>
              <a:spcAft>
                <a:spcPts val="1200"/>
              </a:spcAft>
              <a:buClr>
                <a:srgbClr val="ABD296"/>
              </a:buClr>
              <a:buSzPct val="116666"/>
              <a:buFont typeface="Questrial"/>
              <a:buNone/>
            </a:pPr>
            <a:r>
              <a:rPr lang="en-US" sz="2400" dirty="0" smtClean="0">
                <a:solidFill>
                  <a:schemeClr val="dk1"/>
                </a:solidFill>
                <a:ea typeface="Questrial"/>
                <a:cs typeface="Questrial"/>
                <a:sym typeface="Questrial"/>
              </a:rPr>
              <a:t>NASA DEVELOP </a:t>
            </a:r>
            <a:r>
              <a:rPr lang="en-US" sz="2400" dirty="0" err="1" smtClean="0">
                <a:solidFill>
                  <a:schemeClr val="dk1"/>
                </a:solidFill>
                <a:ea typeface="Questrial"/>
                <a:cs typeface="Questrial"/>
                <a:sym typeface="Questrial"/>
              </a:rPr>
              <a:t>Geoinformation</a:t>
            </a:r>
            <a:r>
              <a:rPr lang="en-US" sz="2400" dirty="0" smtClean="0">
                <a:solidFill>
                  <a:schemeClr val="dk1"/>
                </a:solidFill>
                <a:ea typeface="Questrial"/>
                <a:cs typeface="Questrial"/>
                <a:sym typeface="Questrial"/>
              </a:rPr>
              <a:t> Scientist</a:t>
            </a:r>
            <a:endParaRPr lang="en-US" sz="2400" dirty="0">
              <a:solidFill>
                <a:schemeClr val="dk1"/>
              </a:solidFill>
              <a:ea typeface="Questrial"/>
              <a:cs typeface="Questrial"/>
              <a:sym typeface="Questrial"/>
            </a:endParaRPr>
          </a:p>
          <a:p>
            <a:pPr marL="685800" marR="0" lvl="0" indent="-508000" algn="ctr" rtl="0">
              <a:lnSpc>
                <a:spcPct val="90000"/>
              </a:lnSpc>
              <a:spcBef>
                <a:spcPts val="0"/>
              </a:spcBef>
              <a:buClr>
                <a:srgbClr val="ABD296"/>
              </a:buClr>
              <a:buSzPct val="116666"/>
              <a:buFont typeface="Questrial"/>
              <a:buNone/>
            </a:pPr>
            <a:r>
              <a:rPr lang="en-US" sz="2400" b="1" dirty="0">
                <a:solidFill>
                  <a:schemeClr val="dk1"/>
                </a:solidFill>
                <a:ea typeface="Questrial"/>
                <a:cs typeface="Questrial"/>
                <a:sym typeface="Questrial"/>
              </a:rPr>
              <a:t>Dr. Michael </a:t>
            </a:r>
            <a:r>
              <a:rPr lang="en-US" sz="2400" b="1" dirty="0" smtClean="0">
                <a:solidFill>
                  <a:schemeClr val="dk1"/>
                </a:solidFill>
                <a:ea typeface="Questrial"/>
                <a:cs typeface="Questrial"/>
                <a:sym typeface="Questrial"/>
              </a:rPr>
              <a:t>Glenn</a:t>
            </a:r>
          </a:p>
          <a:p>
            <a:pPr marL="0" marR="0" lvl="0" indent="0" algn="ctr" rtl="0">
              <a:lnSpc>
                <a:spcPct val="90000"/>
              </a:lnSpc>
              <a:spcBef>
                <a:spcPts val="0"/>
              </a:spcBef>
              <a:spcAft>
                <a:spcPts val="1200"/>
              </a:spcAft>
              <a:buClr>
                <a:srgbClr val="ABD296"/>
              </a:buClr>
              <a:buSzPct val="116666"/>
              <a:buFont typeface="Questrial"/>
              <a:buNone/>
            </a:pPr>
            <a:r>
              <a:rPr lang="en-US" sz="2400" dirty="0" smtClean="0">
                <a:solidFill>
                  <a:schemeClr val="dk1"/>
                </a:solidFill>
                <a:ea typeface="Questrial"/>
                <a:cs typeface="Questrial"/>
                <a:sym typeface="Questrial"/>
              </a:rPr>
              <a:t>USDA </a:t>
            </a:r>
            <a:r>
              <a:rPr lang="en-US" sz="2400" dirty="0">
                <a:solidFill>
                  <a:schemeClr val="dk1"/>
                </a:solidFill>
                <a:ea typeface="Questrial"/>
                <a:cs typeface="Questrial"/>
                <a:sym typeface="Questrial"/>
              </a:rPr>
              <a:t>ARS</a:t>
            </a:r>
          </a:p>
          <a:p>
            <a:pPr marL="0" indent="0" algn="ctr">
              <a:lnSpc>
                <a:spcPct val="90000"/>
              </a:lnSpc>
              <a:buSzPct val="116666"/>
              <a:buNone/>
            </a:pPr>
            <a:r>
              <a:rPr lang="en-US" sz="2400" b="1" dirty="0" smtClean="0">
                <a:solidFill>
                  <a:schemeClr val="dk1"/>
                </a:solidFill>
                <a:ea typeface="Questrial"/>
                <a:cs typeface="Questrial"/>
                <a:sym typeface="Questrial"/>
              </a:rPr>
              <a:t>Diane Kearns</a:t>
            </a:r>
          </a:p>
          <a:p>
            <a:pPr marL="0" indent="0" algn="ctr">
              <a:lnSpc>
                <a:spcPct val="90000"/>
              </a:lnSpc>
              <a:spcAft>
                <a:spcPts val="1200"/>
              </a:spcAft>
              <a:buSzPct val="116666"/>
              <a:buNone/>
            </a:pPr>
            <a:r>
              <a:rPr lang="en-US" sz="2400" dirty="0" smtClean="0">
                <a:solidFill>
                  <a:schemeClr val="dk1"/>
                </a:solidFill>
                <a:ea typeface="Questrial"/>
                <a:cs typeface="Questrial"/>
                <a:sym typeface="Questrial"/>
              </a:rPr>
              <a:t>Fruit Hill Orchard</a:t>
            </a:r>
          </a:p>
          <a:p>
            <a:pPr marL="0" indent="0" algn="ctr">
              <a:lnSpc>
                <a:spcPct val="90000"/>
              </a:lnSpc>
              <a:buSzPct val="116666"/>
              <a:buNone/>
            </a:pPr>
            <a:r>
              <a:rPr lang="en-US" sz="2400" b="1" dirty="0" smtClean="0">
                <a:solidFill>
                  <a:schemeClr val="dk1"/>
                </a:solidFill>
                <a:ea typeface="Questrial"/>
                <a:cs typeface="Questrial"/>
                <a:sym typeface="Questrial"/>
              </a:rPr>
              <a:t>Spring 2014 US </a:t>
            </a:r>
            <a:r>
              <a:rPr lang="en-US" sz="2400" b="1" dirty="0">
                <a:solidFill>
                  <a:schemeClr val="dk1"/>
                </a:solidFill>
                <a:ea typeface="Questrial"/>
                <a:cs typeface="Questrial"/>
                <a:sym typeface="Questrial"/>
              </a:rPr>
              <a:t>Agriculture </a:t>
            </a:r>
            <a:r>
              <a:rPr lang="en-US" sz="2400" b="1" dirty="0" smtClean="0">
                <a:solidFill>
                  <a:schemeClr val="dk1"/>
                </a:solidFill>
                <a:ea typeface="Questrial"/>
                <a:cs typeface="Questrial"/>
                <a:sym typeface="Questrial"/>
              </a:rPr>
              <a:t>Team</a:t>
            </a:r>
            <a:endParaRPr lang="en-US" sz="2400" dirty="0">
              <a:solidFill>
                <a:schemeClr val="dk1"/>
              </a:solidFill>
              <a:ea typeface="Questrial"/>
              <a:cs typeface="Questrial"/>
              <a:sym typeface="Questrial"/>
            </a:endParaRPr>
          </a:p>
        </p:txBody>
      </p:sp>
      <p:sp>
        <p:nvSpPr>
          <p:cNvPr id="237" name="Shape 237"/>
          <p:cNvSpPr txBox="1">
            <a:spLocks noGrp="1"/>
          </p:cNvSpPr>
          <p:nvPr>
            <p:ph type="body" idx="4294967295"/>
          </p:nvPr>
        </p:nvSpPr>
        <p:spPr>
          <a:xfrm>
            <a:off x="9569625" y="33197164"/>
            <a:ext cx="8393910" cy="1176448"/>
          </a:xfrm>
          <a:prstGeom prst="rect">
            <a:avLst/>
          </a:prstGeom>
          <a:noFill/>
          <a:ln>
            <a:noFill/>
          </a:ln>
        </p:spPr>
        <p:txBody>
          <a:bodyPr lIns="91425" tIns="45700" rIns="91425" bIns="45700" anchor="t" anchorCtr="0">
            <a:noAutofit/>
          </a:bodyPr>
          <a:lstStyle/>
          <a:p>
            <a:pPr marL="520700" indent="-508000" algn="ctr">
              <a:lnSpc>
                <a:spcPct val="90000"/>
              </a:lnSpc>
              <a:buClr>
                <a:srgbClr val="ABD296"/>
              </a:buClr>
              <a:buSzPct val="116666"/>
            </a:pPr>
            <a:r>
              <a:rPr lang="en-US" sz="3600" b="1" dirty="0">
                <a:solidFill>
                  <a:schemeClr val="dk1"/>
                </a:solidFill>
                <a:latin typeface="Century Gothic" panose="020B0502020202020204" pitchFamily="34" charset="0"/>
                <a:ea typeface="Questrial"/>
                <a:cs typeface="Questrial"/>
                <a:sym typeface="Questrial"/>
              </a:rPr>
              <a:t>Dr. Michael Glenn</a:t>
            </a:r>
          </a:p>
          <a:p>
            <a:pPr marR="0" lvl="0" algn="ctr" rtl="0">
              <a:lnSpc>
                <a:spcPct val="90000"/>
              </a:lnSpc>
              <a:spcBef>
                <a:spcPts val="0"/>
              </a:spcBef>
              <a:buClr>
                <a:srgbClr val="ABD296"/>
              </a:buClr>
              <a:buSzPct val="116666"/>
              <a:buFont typeface="Questrial"/>
              <a:buNone/>
            </a:pPr>
            <a:r>
              <a:rPr lang="en-US" sz="3600" dirty="0" smtClean="0">
                <a:solidFill>
                  <a:schemeClr val="dk1"/>
                </a:solidFill>
                <a:latin typeface="Century Gothic" panose="020B0502020202020204" pitchFamily="34" charset="0"/>
                <a:ea typeface="Questrial"/>
                <a:cs typeface="Questrial"/>
                <a:sym typeface="Questrial"/>
              </a:rPr>
              <a:t>USDA Agricultural Research Service</a:t>
            </a:r>
          </a:p>
        </p:txBody>
      </p:sp>
      <p:sp>
        <p:nvSpPr>
          <p:cNvPr id="241" name="Shape 241"/>
          <p:cNvSpPr txBox="1">
            <a:spLocks noGrp="1"/>
          </p:cNvSpPr>
          <p:nvPr>
            <p:ph type="body" idx="6"/>
          </p:nvPr>
        </p:nvSpPr>
        <p:spPr>
          <a:xfrm>
            <a:off x="21899880" y="21098402"/>
            <a:ext cx="4434839" cy="1373740"/>
          </a:xfrm>
          <a:prstGeom prst="rect">
            <a:avLst/>
          </a:prstGeom>
          <a:noFill/>
          <a:ln>
            <a:noFill/>
          </a:ln>
        </p:spPr>
        <p:txBody>
          <a:bodyPr lIns="91425" tIns="45700" rIns="91425" bIns="45700" anchor="t" anchorCtr="0">
            <a:noAutofit/>
          </a:bodyPr>
          <a:lstStyle/>
          <a:p>
            <a:pPr lvl="0">
              <a:lnSpc>
                <a:spcPct val="90000"/>
              </a:lnSpc>
              <a:buSzPct val="100000"/>
              <a:buNone/>
            </a:pPr>
            <a:r>
              <a:rPr lang="en-US" sz="4400" b="1" dirty="0" smtClean="0">
                <a:solidFill>
                  <a:schemeClr val="dk1"/>
                </a:solidFill>
                <a:ea typeface="Questrial"/>
                <a:cs typeface="Questrial"/>
                <a:sym typeface="Questrial"/>
              </a:rPr>
              <a:t>Aqua MODIS</a:t>
            </a:r>
            <a:endParaRPr lang="en-US" sz="4400" b="1" dirty="0">
              <a:solidFill>
                <a:schemeClr val="dk1"/>
              </a:solidFill>
              <a:ea typeface="Questrial"/>
              <a:cs typeface="Questrial"/>
              <a:sym typeface="Questrial"/>
            </a:endParaRPr>
          </a:p>
        </p:txBody>
      </p:sp>
      <p:sp>
        <p:nvSpPr>
          <p:cNvPr id="242" name="Shape 242"/>
          <p:cNvSpPr txBox="1">
            <a:spLocks noGrp="1"/>
          </p:cNvSpPr>
          <p:nvPr>
            <p:ph type="body" idx="7"/>
          </p:nvPr>
        </p:nvSpPr>
        <p:spPr>
          <a:xfrm>
            <a:off x="18326100" y="12215813"/>
            <a:ext cx="8008619" cy="5157787"/>
          </a:xfrm>
          <a:prstGeom prst="rect">
            <a:avLst/>
          </a:prstGeom>
          <a:noFill/>
          <a:ln>
            <a:noFill/>
          </a:ln>
        </p:spPr>
        <p:txBody>
          <a:bodyPr lIns="91425" tIns="45700" rIns="91425" bIns="45700" anchor="t" anchorCtr="0">
            <a:noAutofit/>
          </a:bodyPr>
          <a:lstStyle/>
          <a:p>
            <a:pPr marL="685800" marR="0" lvl="0" indent="-508000" algn="l" rtl="0">
              <a:lnSpc>
                <a:spcPct val="90000"/>
              </a:lnSpc>
              <a:spcBef>
                <a:spcPts val="0"/>
              </a:spcBef>
              <a:buClr>
                <a:srgbClr val="ABD296"/>
              </a:buClr>
              <a:buSzPct val="100000"/>
              <a:buFont typeface="Questrial"/>
              <a:buNone/>
            </a:pPr>
            <a:r>
              <a:rPr lang="en-US" sz="3200" b="1" dirty="0" smtClean="0">
                <a:solidFill>
                  <a:schemeClr val="dk1"/>
                </a:solidFill>
                <a:ea typeface="Questrial"/>
                <a:cs typeface="Questrial"/>
                <a:sym typeface="Questrial"/>
              </a:rPr>
              <a:t>Washington State</a:t>
            </a:r>
            <a:endParaRPr lang="en-US" sz="3200" b="1" dirty="0">
              <a:solidFill>
                <a:schemeClr val="dk1"/>
              </a:solidFill>
              <a:ea typeface="Questrial"/>
              <a:cs typeface="Questrial"/>
              <a:sym typeface="Questrial"/>
            </a:endParaRPr>
          </a:p>
        </p:txBody>
      </p:sp>
      <p:sp>
        <p:nvSpPr>
          <p:cNvPr id="245" name="Shape 245"/>
          <p:cNvSpPr txBox="1">
            <a:spLocks noGrp="1"/>
          </p:cNvSpPr>
          <p:nvPr>
            <p:ph type="body" idx="13"/>
          </p:nvPr>
        </p:nvSpPr>
        <p:spPr>
          <a:xfrm>
            <a:off x="772712" y="7344865"/>
            <a:ext cx="17036435" cy="6355670"/>
          </a:xfrm>
          <a:prstGeom prst="rect">
            <a:avLst/>
          </a:prstGeom>
          <a:noFill/>
          <a:ln>
            <a:noFill/>
          </a:ln>
        </p:spPr>
        <p:txBody>
          <a:bodyPr lIns="91425" tIns="45700" rIns="91425" bIns="45700" anchor="t" anchorCtr="0">
            <a:noAutofit/>
          </a:bodyPr>
          <a:lstStyle/>
          <a:p>
            <a:pPr marL="177800" indent="0" algn="just">
              <a:lnSpc>
                <a:spcPct val="114000"/>
              </a:lnSpc>
              <a:buNone/>
            </a:pPr>
            <a:r>
              <a:rPr lang="en-US" sz="2400" dirty="0">
                <a:solidFill>
                  <a:schemeClr val="tx1"/>
                </a:solidFill>
              </a:rPr>
              <a:t>Washington State is the number one apple producer in the United States, providing 70% of the nation’s apples. The current climate in Washington is favorable for apple production; however, as temperatures rise it also becomes more suitable for many apple pests. The codling moth (</a:t>
            </a:r>
            <a:r>
              <a:rPr lang="en-US" sz="2400" i="1" dirty="0" err="1">
                <a:solidFill>
                  <a:schemeClr val="tx1"/>
                </a:solidFill>
              </a:rPr>
              <a:t>Cydia</a:t>
            </a:r>
            <a:r>
              <a:rPr lang="en-US" sz="2400" i="1" dirty="0">
                <a:solidFill>
                  <a:schemeClr val="tx1"/>
                </a:solidFill>
              </a:rPr>
              <a:t> </a:t>
            </a:r>
            <a:r>
              <a:rPr lang="en-US" sz="2400" i="1" dirty="0" err="1">
                <a:solidFill>
                  <a:schemeClr val="tx1"/>
                </a:solidFill>
              </a:rPr>
              <a:t>pomonella</a:t>
            </a:r>
            <a:r>
              <a:rPr lang="en-US" sz="2400" dirty="0">
                <a:solidFill>
                  <a:schemeClr val="tx1"/>
                </a:solidFill>
              </a:rPr>
              <a:t>)’s suitable habitat is likely to expand its range in Washington with rising temperatures, placing more orchards at risk of infestation. The United States Department of Agriculture (USDA) Agricultural Research Service (ARS) has shown interest in codling moth distribution because the moth has a well-defined temperature range for development, between 10° C to 31° C</a:t>
            </a:r>
            <a:r>
              <a:rPr lang="en-US" sz="2400" dirty="0" smtClean="0">
                <a:solidFill>
                  <a:schemeClr val="tx1"/>
                </a:solidFill>
              </a:rPr>
              <a:t>. An analysis comparing satellite derived land surface temperatures (LST) and air temperatures measured from 36 weather stations revealed that LST is a suitable alternative </a:t>
            </a:r>
            <a:r>
              <a:rPr lang="en-US" sz="2400" dirty="0">
                <a:solidFill>
                  <a:schemeClr val="tx1"/>
                </a:solidFill>
              </a:rPr>
              <a:t>to calculate growing degree days (GDD</a:t>
            </a:r>
            <a:r>
              <a:rPr lang="en-US" sz="2400" dirty="0" smtClean="0">
                <a:solidFill>
                  <a:schemeClr val="tx1"/>
                </a:solidFill>
              </a:rPr>
              <a:t>). </a:t>
            </a:r>
            <a:r>
              <a:rPr lang="en-US" sz="2400" dirty="0">
                <a:solidFill>
                  <a:schemeClr val="tx1"/>
                </a:solidFill>
              </a:rPr>
              <a:t>Using Aqua Moderate Resolution Imaging </a:t>
            </a:r>
            <a:r>
              <a:rPr lang="en-US" sz="2400" dirty="0" err="1" smtClean="0">
                <a:solidFill>
                  <a:schemeClr val="tx1"/>
                </a:solidFill>
              </a:rPr>
              <a:t>Spectroradiometer</a:t>
            </a:r>
            <a:r>
              <a:rPr lang="en-US" sz="2400" dirty="0" smtClean="0">
                <a:solidFill>
                  <a:schemeClr val="tx1"/>
                </a:solidFill>
              </a:rPr>
              <a:t> (MODIS) LST </a:t>
            </a:r>
            <a:r>
              <a:rPr lang="en-US" sz="2400" dirty="0">
                <a:solidFill>
                  <a:schemeClr val="tx1"/>
                </a:solidFill>
              </a:rPr>
              <a:t>from 2003 to 2013, </a:t>
            </a:r>
            <a:r>
              <a:rPr lang="en-US" sz="2400" dirty="0" smtClean="0">
                <a:solidFill>
                  <a:schemeClr val="tx1"/>
                </a:solidFill>
              </a:rPr>
              <a:t>GDD </a:t>
            </a:r>
            <a:r>
              <a:rPr lang="en-US" sz="2400" dirty="0">
                <a:solidFill>
                  <a:schemeClr val="tx1"/>
                </a:solidFill>
              </a:rPr>
              <a:t>for insect development were calculated for the codling moth to show current at-risk </a:t>
            </a:r>
            <a:r>
              <a:rPr lang="en-US" sz="2400" dirty="0" smtClean="0">
                <a:solidFill>
                  <a:schemeClr val="tx1"/>
                </a:solidFill>
              </a:rPr>
              <a:t>areas. </a:t>
            </a:r>
            <a:r>
              <a:rPr lang="en-US" sz="2400" dirty="0">
                <a:solidFill>
                  <a:schemeClr val="tx1"/>
                </a:solidFill>
              </a:rPr>
              <a:t>Furthermore</a:t>
            </a:r>
            <a:r>
              <a:rPr lang="en-US" sz="2400" dirty="0" smtClean="0">
                <a:solidFill>
                  <a:schemeClr val="tx1"/>
                </a:solidFill>
              </a:rPr>
              <a:t>, </a:t>
            </a:r>
            <a:r>
              <a:rPr lang="en-US" sz="2400" dirty="0">
                <a:solidFill>
                  <a:schemeClr val="tx1"/>
                </a:solidFill>
              </a:rPr>
              <a:t>inclusion </a:t>
            </a:r>
            <a:r>
              <a:rPr lang="en-US" sz="2400" dirty="0" smtClean="0">
                <a:solidFill>
                  <a:schemeClr val="tx1"/>
                </a:solidFill>
              </a:rPr>
              <a:t>of the  Coupled </a:t>
            </a:r>
            <a:r>
              <a:rPr lang="en-US" sz="2400" dirty="0">
                <a:solidFill>
                  <a:schemeClr val="tx1"/>
                </a:solidFill>
              </a:rPr>
              <a:t>Model </a:t>
            </a:r>
            <a:r>
              <a:rPr lang="en-US" sz="2400" dirty="0" err="1">
                <a:solidFill>
                  <a:schemeClr val="tx1"/>
                </a:solidFill>
              </a:rPr>
              <a:t>Intercomparison</a:t>
            </a:r>
            <a:r>
              <a:rPr lang="en-US" sz="2400" dirty="0">
                <a:solidFill>
                  <a:schemeClr val="tx1"/>
                </a:solidFill>
              </a:rPr>
              <a:t> Project phase 5 </a:t>
            </a:r>
            <a:r>
              <a:rPr lang="en-US" sz="2400" dirty="0" smtClean="0">
                <a:solidFill>
                  <a:schemeClr val="tx1"/>
                </a:solidFill>
              </a:rPr>
              <a:t>(CMIP5) </a:t>
            </a:r>
            <a:r>
              <a:rPr lang="en-US" sz="2400" dirty="0">
                <a:solidFill>
                  <a:schemeClr val="tx1"/>
                </a:solidFill>
              </a:rPr>
              <a:t>multi-model </a:t>
            </a:r>
            <a:r>
              <a:rPr lang="en-US" sz="2400" dirty="0" smtClean="0">
                <a:solidFill>
                  <a:schemeClr val="tx1"/>
                </a:solidFill>
              </a:rPr>
              <a:t>ensemble forecasted </a:t>
            </a:r>
            <a:r>
              <a:rPr lang="en-US" sz="2400" dirty="0">
                <a:solidFill>
                  <a:schemeClr val="tx1"/>
                </a:solidFill>
              </a:rPr>
              <a:t>climate changes for 2045 and 2065 were used to determine future pest ranges. Final products show that rising temperatures will allow codling moth ranges to move closer to the </a:t>
            </a:r>
            <a:r>
              <a:rPr lang="en-US" sz="2400" dirty="0" smtClean="0">
                <a:solidFill>
                  <a:schemeClr val="tx1"/>
                </a:solidFill>
              </a:rPr>
              <a:t>Cascade mountain range and increase around the Columbia river valley. </a:t>
            </a:r>
            <a:r>
              <a:rPr lang="en-US" sz="2400" dirty="0">
                <a:solidFill>
                  <a:schemeClr val="tx1"/>
                </a:solidFill>
              </a:rPr>
              <a:t>Additionally, a rise in temperature will allow more growth time for the moth each </a:t>
            </a:r>
            <a:r>
              <a:rPr lang="en-US" sz="2400" dirty="0" smtClean="0">
                <a:solidFill>
                  <a:schemeClr val="tx1"/>
                </a:solidFill>
              </a:rPr>
              <a:t>growing season, </a:t>
            </a:r>
            <a:r>
              <a:rPr lang="en-US" sz="2400" dirty="0">
                <a:solidFill>
                  <a:schemeClr val="tx1"/>
                </a:solidFill>
              </a:rPr>
              <a:t>ultimately leading to larger pest populations. The current and long-range forecast risk maps benefit orchard managers by improving pest management and better handling of current orchards</a:t>
            </a:r>
            <a:r>
              <a:rPr lang="en-US" sz="2400" dirty="0" smtClean="0">
                <a:solidFill>
                  <a:schemeClr val="tx1"/>
                </a:solidFill>
              </a:rPr>
              <a:t>. </a:t>
            </a:r>
            <a:endParaRPr sz="2400" dirty="0">
              <a:solidFill>
                <a:schemeClr val="tx1"/>
              </a:solidFill>
              <a:latin typeface="Questrial"/>
              <a:ea typeface="Questrial"/>
              <a:cs typeface="Questrial"/>
              <a:sym typeface="Questrial"/>
            </a:endParaRPr>
          </a:p>
        </p:txBody>
      </p:sp>
      <p:sp>
        <p:nvSpPr>
          <p:cNvPr id="247" name="Shape 247"/>
          <p:cNvSpPr txBox="1">
            <a:spLocks noGrp="1"/>
          </p:cNvSpPr>
          <p:nvPr>
            <p:ph type="body" idx="15"/>
          </p:nvPr>
        </p:nvSpPr>
        <p:spPr>
          <a:xfrm>
            <a:off x="5288918" y="3924027"/>
            <a:ext cx="16854165" cy="1338648"/>
          </a:xfrm>
          <a:prstGeom prst="rect">
            <a:avLst/>
          </a:prstGeom>
          <a:noFill/>
          <a:ln>
            <a:noFill/>
          </a:ln>
        </p:spPr>
        <p:txBody>
          <a:bodyPr lIns="91425" tIns="45700" rIns="91425" bIns="45700" anchor="b" anchorCtr="0">
            <a:noAutofit/>
          </a:bodyPr>
          <a:lstStyle/>
          <a:p>
            <a:pPr>
              <a:lnSpc>
                <a:spcPct val="90000"/>
              </a:lnSpc>
            </a:pPr>
            <a:r>
              <a:rPr lang="en-US" sz="2800" dirty="0" smtClean="0">
                <a:solidFill>
                  <a:schemeClr val="bg1"/>
                </a:solidFill>
                <a:cs typeface="Arial" panose="020B0604020202020204" pitchFamily="34" charset="0"/>
              </a:rPr>
              <a:t>Lauren Makely, Idamis Del Valle </a:t>
            </a:r>
            <a:r>
              <a:rPr lang="en-US" sz="2800" dirty="0" err="1" smtClean="0">
                <a:solidFill>
                  <a:schemeClr val="bg1"/>
                </a:solidFill>
                <a:cs typeface="Arial" panose="020B0604020202020204" pitchFamily="34" charset="0"/>
              </a:rPr>
              <a:t>Martínez</a:t>
            </a:r>
            <a:r>
              <a:rPr lang="en-US" sz="2800" dirty="0" smtClean="0">
                <a:solidFill>
                  <a:schemeClr val="bg1"/>
                </a:solidFill>
                <a:cs typeface="Arial" panose="020B0604020202020204" pitchFamily="34" charset="0"/>
              </a:rPr>
              <a:t>, </a:t>
            </a:r>
            <a:r>
              <a:rPr lang="en-US" sz="2800" dirty="0">
                <a:solidFill>
                  <a:schemeClr val="bg1"/>
                </a:solidFill>
                <a:cs typeface="Arial" panose="020B0604020202020204" pitchFamily="34" charset="0"/>
              </a:rPr>
              <a:t>Clarence </a:t>
            </a:r>
            <a:r>
              <a:rPr lang="en-US" sz="2800" dirty="0" smtClean="0">
                <a:solidFill>
                  <a:schemeClr val="bg1"/>
                </a:solidFill>
                <a:cs typeface="Arial" panose="020B0604020202020204" pitchFamily="34" charset="0"/>
              </a:rPr>
              <a:t>Kimbrell, Zachariah Long, Chad Smith, Matthew Smith </a:t>
            </a:r>
            <a:endParaRPr sz="2800" b="0" i="0" u="none" strike="noStrike" cap="none" baseline="0" dirty="0">
              <a:solidFill>
                <a:schemeClr val="bg1"/>
              </a:solidFill>
              <a:ea typeface="Questrial"/>
              <a:cs typeface="Arial" panose="020B0604020202020204" pitchFamily="34" charset="0"/>
              <a:sym typeface="Questrial"/>
            </a:endParaRPr>
          </a:p>
        </p:txBody>
      </p:sp>
      <p:sp>
        <p:nvSpPr>
          <p:cNvPr id="248" name="Shape 248"/>
          <p:cNvSpPr txBox="1">
            <a:spLocks noGrp="1"/>
          </p:cNvSpPr>
          <p:nvPr>
            <p:ph type="body" idx="16"/>
          </p:nvPr>
        </p:nvSpPr>
        <p:spPr>
          <a:xfrm>
            <a:off x="4572000" y="2758098"/>
            <a:ext cx="18288000" cy="121232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Questrial"/>
              <a:buNone/>
            </a:pPr>
            <a:r>
              <a:rPr lang="en-US" sz="4000" b="1" i="1" dirty="0">
                <a:solidFill>
                  <a:schemeClr val="lt1"/>
                </a:solidFill>
                <a:ea typeface="Questrial"/>
                <a:cs typeface="Questrial"/>
                <a:sym typeface="Questrial"/>
              </a:rPr>
              <a:t>Evaluating </a:t>
            </a:r>
            <a:r>
              <a:rPr lang="en-US" sz="4000" b="1" i="1" dirty="0" smtClean="0">
                <a:solidFill>
                  <a:schemeClr val="lt1"/>
                </a:solidFill>
                <a:ea typeface="Questrial"/>
                <a:cs typeface="Questrial"/>
                <a:sym typeface="Questrial"/>
              </a:rPr>
              <a:t>Habitat </a:t>
            </a:r>
            <a:r>
              <a:rPr lang="en-US" sz="4000" b="1" i="1" dirty="0">
                <a:solidFill>
                  <a:schemeClr val="lt1"/>
                </a:solidFill>
                <a:ea typeface="Questrial"/>
                <a:cs typeface="Questrial"/>
                <a:sym typeface="Questrial"/>
              </a:rPr>
              <a:t>Suitability of </a:t>
            </a:r>
            <a:r>
              <a:rPr lang="en-US" sz="4000" b="1" dirty="0" err="1">
                <a:solidFill>
                  <a:schemeClr val="lt1"/>
                </a:solidFill>
                <a:ea typeface="Questrial"/>
                <a:cs typeface="Questrial"/>
                <a:sym typeface="Questrial"/>
              </a:rPr>
              <a:t>Cydia</a:t>
            </a:r>
            <a:r>
              <a:rPr lang="en-US" sz="4000" b="1" dirty="0">
                <a:solidFill>
                  <a:schemeClr val="lt1"/>
                </a:solidFill>
                <a:ea typeface="Questrial"/>
                <a:cs typeface="Questrial"/>
                <a:sym typeface="Questrial"/>
              </a:rPr>
              <a:t> </a:t>
            </a:r>
            <a:r>
              <a:rPr lang="en-US" sz="4000" b="1" dirty="0" err="1">
                <a:solidFill>
                  <a:schemeClr val="lt1"/>
                </a:solidFill>
                <a:ea typeface="Questrial"/>
                <a:cs typeface="Questrial"/>
                <a:sym typeface="Questrial"/>
              </a:rPr>
              <a:t>pomonella</a:t>
            </a:r>
            <a:r>
              <a:rPr lang="en-US" sz="4000" b="1" i="1" dirty="0">
                <a:solidFill>
                  <a:schemeClr val="lt1"/>
                </a:solidFill>
                <a:ea typeface="Questrial"/>
                <a:cs typeface="Questrial"/>
                <a:sym typeface="Questrial"/>
              </a:rPr>
              <a:t> in Washington State from </a:t>
            </a:r>
            <a:r>
              <a:rPr lang="en-US" sz="4000" b="1" i="1" dirty="0" smtClean="0">
                <a:solidFill>
                  <a:schemeClr val="lt1"/>
                </a:solidFill>
                <a:ea typeface="Questrial"/>
                <a:cs typeface="Questrial"/>
                <a:sym typeface="Questrial"/>
              </a:rPr>
              <a:t>2003 to 2065</a:t>
            </a:r>
            <a:endParaRPr lang="en-US" sz="4000" b="1" i="1" dirty="0">
              <a:solidFill>
                <a:schemeClr val="lt1"/>
              </a:solidFill>
              <a:ea typeface="Questrial"/>
              <a:cs typeface="Questrial"/>
              <a:sym typeface="Questrial"/>
            </a:endParaRPr>
          </a:p>
        </p:txBody>
      </p:sp>
      <p:sp>
        <p:nvSpPr>
          <p:cNvPr id="249" name="Shape 249"/>
          <p:cNvSpPr txBox="1">
            <a:spLocks noGrp="1"/>
          </p:cNvSpPr>
          <p:nvPr>
            <p:ph type="body" idx="17"/>
          </p:nvPr>
        </p:nvSpPr>
        <p:spPr>
          <a:xfrm>
            <a:off x="4572000" y="1476444"/>
            <a:ext cx="18288000" cy="1482700"/>
          </a:xfrm>
          <a:prstGeom prst="rect">
            <a:avLst/>
          </a:prstGeom>
          <a:noFill/>
          <a:ln>
            <a:noFill/>
          </a:ln>
        </p:spPr>
        <p:txBody>
          <a:bodyPr lIns="91425" tIns="45700" rIns="91425" bIns="45700" anchor="t" anchorCtr="0">
            <a:noAutofit/>
          </a:bodyPr>
          <a:lstStyle/>
          <a:p>
            <a:pPr lvl="0" rtl="0">
              <a:lnSpc>
                <a:spcPct val="115000"/>
              </a:lnSpc>
              <a:spcBef>
                <a:spcPts val="0"/>
              </a:spcBef>
              <a:buClr>
                <a:schemeClr val="dk1"/>
              </a:buClr>
              <a:buSzPct val="25000"/>
              <a:buFont typeface="Arial"/>
              <a:buNone/>
            </a:pPr>
            <a:r>
              <a:rPr lang="en-US" sz="7200" b="1" dirty="0">
                <a:solidFill>
                  <a:schemeClr val="bg1"/>
                </a:solidFill>
              </a:rPr>
              <a:t>Northwest United States </a:t>
            </a:r>
            <a:r>
              <a:rPr lang="en-US" sz="7200" b="1" dirty="0" smtClean="0">
                <a:solidFill>
                  <a:schemeClr val="bg1"/>
                </a:solidFill>
              </a:rPr>
              <a:t>Agriculture</a:t>
            </a:r>
            <a:endParaRPr sz="8400" b="1" cap="small" dirty="0">
              <a:solidFill>
                <a:schemeClr val="bg1"/>
              </a:solidFill>
              <a:latin typeface="Questrial"/>
              <a:ea typeface="Questrial"/>
              <a:cs typeface="Questrial"/>
              <a:sym typeface="Questrial"/>
            </a:endParaRP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646140" y="18746026"/>
            <a:ext cx="5583136" cy="3722091"/>
          </a:xfrm>
          <a:prstGeom prst="rect">
            <a:avLst/>
          </a:prstGeom>
        </p:spPr>
      </p:pic>
      <p:graphicFrame>
        <p:nvGraphicFramePr>
          <p:cNvPr id="16" name="Diagram 15"/>
          <p:cNvGraphicFramePr/>
          <p:nvPr>
            <p:extLst>
              <p:ext uri="{D42A27DB-BD31-4B8C-83A1-F6EECF244321}">
                <p14:modId xmlns:p14="http://schemas.microsoft.com/office/powerpoint/2010/main" val="160901958"/>
              </p:ext>
            </p:extLst>
          </p:nvPr>
        </p:nvGraphicFramePr>
        <p:xfrm>
          <a:off x="946150" y="15256862"/>
          <a:ext cx="16909626" cy="9109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3" name="Up Arrow 52"/>
          <p:cNvSpPr/>
          <p:nvPr/>
        </p:nvSpPr>
        <p:spPr>
          <a:xfrm rot="5400000">
            <a:off x="4530066" y="20268388"/>
            <a:ext cx="359282" cy="1286509"/>
          </a:xfrm>
          <a:prstGeom prst="upArrow">
            <a:avLst/>
          </a:prstGeom>
          <a:solidFill>
            <a:schemeClr val="tx1">
              <a:lumMod val="50000"/>
              <a:lumOff val="5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l="-114"/>
          <a:stretch/>
        </p:blipFill>
        <p:spPr>
          <a:xfrm>
            <a:off x="11721996" y="34373612"/>
            <a:ext cx="4089168" cy="1307038"/>
          </a:xfrm>
          <a:prstGeom prst="rect">
            <a:avLst/>
          </a:prstGeom>
        </p:spPr>
      </p:pic>
      <p:sp>
        <p:nvSpPr>
          <p:cNvPr id="39" name="Text Placeholder 11"/>
          <p:cNvSpPr txBox="1">
            <a:spLocks/>
          </p:cNvSpPr>
          <p:nvPr/>
        </p:nvSpPr>
        <p:spPr>
          <a:xfrm>
            <a:off x="4572000" y="5405847"/>
            <a:ext cx="18288000" cy="590601"/>
          </a:xfrm>
          <a:prstGeom prst="rect">
            <a:avLst/>
          </a:prstGeom>
        </p:spPr>
        <p:txBody>
          <a:bodyPr anchor="ctr"/>
          <a:lstStyle>
            <a:lvl1pPr marL="0" indent="0" algn="ctr" defTabSz="2743200" rtl="0" eaLnBrk="1" latinLnBrk="0" hangingPunct="1">
              <a:lnSpc>
                <a:spcPct val="90000"/>
              </a:lnSpc>
              <a:spcBef>
                <a:spcPts val="3000"/>
              </a:spcBef>
              <a:buFont typeface="Arial" panose="020B0604020202020204" pitchFamily="34" charset="0"/>
              <a:buNone/>
              <a:defRPr sz="4000" b="1" kern="1200" baseline="0">
                <a:solidFill>
                  <a:schemeClr val="bg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ysClr val="window" lastClr="FFFFFF"/>
              </a:solidFill>
              <a:effectLst/>
              <a:uLnTx/>
              <a:uFillTx/>
              <a:latin typeface="Century Gothic" panose="020F0302020204030204"/>
              <a:ea typeface="+mn-ea"/>
              <a:cs typeface="+mn-cs"/>
            </a:endParaRPr>
          </a:p>
        </p:txBody>
      </p:sp>
      <p:sp>
        <p:nvSpPr>
          <p:cNvPr id="40" name="Text Placeholder 11"/>
          <p:cNvSpPr>
            <a:spLocks noGrp="1"/>
          </p:cNvSpPr>
          <p:nvPr>
            <p:ph type="body" sz="quarter" idx="13"/>
          </p:nvPr>
        </p:nvSpPr>
        <p:spPr>
          <a:xfrm>
            <a:off x="4572000" y="5272497"/>
            <a:ext cx="18288000" cy="590601"/>
          </a:xfrm>
        </p:spPr>
        <p:txBody>
          <a:bodyPr/>
          <a:lstStyle/>
          <a:p>
            <a:pPr marL="177800" indent="0" algn="ctr">
              <a:buNone/>
            </a:pPr>
            <a:r>
              <a:rPr lang="en-US" sz="4000" b="1" dirty="0" smtClean="0">
                <a:solidFill>
                  <a:schemeClr val="bg1"/>
                </a:solidFill>
              </a:rPr>
              <a:t>Langley Research Center</a:t>
            </a:r>
            <a:endParaRPr lang="en-US" sz="4000" b="1" dirty="0">
              <a:solidFill>
                <a:schemeClr val="bg1"/>
              </a:solidFill>
            </a:endParaRPr>
          </a:p>
        </p:txBody>
      </p:sp>
      <p:sp>
        <p:nvSpPr>
          <p:cNvPr id="52" name="Up Arrow 51"/>
          <p:cNvSpPr/>
          <p:nvPr/>
        </p:nvSpPr>
        <p:spPr>
          <a:xfrm rot="5400000">
            <a:off x="4530066" y="17059847"/>
            <a:ext cx="359282" cy="1286509"/>
          </a:xfrm>
          <a:prstGeom prst="upArrow">
            <a:avLst/>
          </a:prstGeom>
          <a:solidFill>
            <a:schemeClr val="tx1">
              <a:lumMod val="50000"/>
              <a:lumOff val="5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objectives text"/>
          <p:cNvSpPr>
            <a:spLocks noGrp="1"/>
          </p:cNvSpPr>
          <p:nvPr>
            <p:ph type="body" sz="quarter" idx="15"/>
          </p:nvPr>
        </p:nvSpPr>
        <p:spPr>
          <a:xfrm>
            <a:off x="18211473" y="7442062"/>
            <a:ext cx="8008620" cy="3850966"/>
          </a:xfrm>
          <a:prstGeom prst="rect">
            <a:avLst/>
          </a:prstGeom>
        </p:spPr>
        <p:txBody>
          <a:bodyPr anchor="t"/>
          <a:lstStyle>
            <a:lvl1pPr marL="685800" indent="-685800">
              <a:buClr>
                <a:schemeClr val="accent1">
                  <a:lumMod val="60000"/>
                  <a:lumOff val="40000"/>
                </a:schemeClr>
              </a:buClr>
              <a:buFont typeface="Webdings" panose="05030102010509060703" pitchFamily="18" charset="2"/>
              <a:buChar char="4"/>
              <a:defRPr sz="2800"/>
            </a:lvl1pPr>
          </a:lstStyle>
          <a:p>
            <a:pPr lvl="0" algn="l">
              <a:spcAft>
                <a:spcPts val="1200"/>
              </a:spcAft>
            </a:pPr>
            <a:r>
              <a:rPr lang="en-US" sz="2500" dirty="0"/>
              <a:t>Calculate </a:t>
            </a:r>
            <a:r>
              <a:rPr lang="en-US" sz="2500" dirty="0" smtClean="0"/>
              <a:t>growing degree days (GDD)  </a:t>
            </a:r>
            <a:r>
              <a:rPr lang="en-US" sz="2500" dirty="0"/>
              <a:t>for insect development</a:t>
            </a:r>
          </a:p>
          <a:p>
            <a:pPr lvl="0" algn="l">
              <a:spcAft>
                <a:spcPts val="1200"/>
              </a:spcAft>
            </a:pPr>
            <a:r>
              <a:rPr lang="en-US" sz="2500" dirty="0"/>
              <a:t>Create a pest risk map to identify </a:t>
            </a:r>
            <a:r>
              <a:rPr lang="en-US" sz="2500" dirty="0" smtClean="0"/>
              <a:t>low and high risk areas for the </a:t>
            </a:r>
            <a:r>
              <a:rPr lang="en-US" sz="2500" dirty="0"/>
              <a:t>codling moth in Washington State for the years </a:t>
            </a:r>
            <a:r>
              <a:rPr lang="en-US" sz="2500" dirty="0" smtClean="0"/>
              <a:t>2002-2013</a:t>
            </a:r>
            <a:endParaRPr lang="en-US" sz="2500" dirty="0"/>
          </a:p>
          <a:p>
            <a:pPr lvl="0" algn="l">
              <a:spcAft>
                <a:spcPts val="1200"/>
              </a:spcAft>
            </a:pPr>
            <a:r>
              <a:rPr lang="en-US" sz="2500" dirty="0"/>
              <a:t>Generate forecasted pest risk maps to identify the potential geographical range of the codling moth </a:t>
            </a:r>
            <a:r>
              <a:rPr lang="en-US" sz="2500" dirty="0" smtClean="0"/>
              <a:t>for </a:t>
            </a:r>
            <a:r>
              <a:rPr lang="en-US" sz="2500" dirty="0"/>
              <a:t>the years 2045 and 2065</a:t>
            </a:r>
          </a:p>
        </p:txBody>
      </p:sp>
      <p:grpSp>
        <p:nvGrpSpPr>
          <p:cNvPr id="68" name="Group 67"/>
          <p:cNvGrpSpPr/>
          <p:nvPr/>
        </p:nvGrpSpPr>
        <p:grpSpPr>
          <a:xfrm>
            <a:off x="1098002" y="16675416"/>
            <a:ext cx="2773658" cy="2055370"/>
            <a:chOff x="13632072" y="19849458"/>
            <a:chExt cx="3354910" cy="1708082"/>
          </a:xfrm>
        </p:grpSpPr>
        <p:sp>
          <p:nvSpPr>
            <p:cNvPr id="69" name="Rectangle 68"/>
            <p:cNvSpPr/>
            <p:nvPr/>
          </p:nvSpPr>
          <p:spPr>
            <a:xfrm>
              <a:off x="13632072" y="20208058"/>
              <a:ext cx="2720377" cy="1349482"/>
            </a:xfrm>
            <a:prstGeom prst="rect">
              <a:avLst/>
            </a:pr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grpSp>
          <p:nvGrpSpPr>
            <p:cNvPr id="70" name="Group 69"/>
            <p:cNvGrpSpPr/>
            <p:nvPr/>
          </p:nvGrpSpPr>
          <p:grpSpPr>
            <a:xfrm>
              <a:off x="13917505" y="19849458"/>
              <a:ext cx="3069477" cy="1236244"/>
              <a:chOff x="326769" y="474703"/>
              <a:chExt cx="3069477" cy="1236244"/>
            </a:xfrm>
          </p:grpSpPr>
          <p:sp>
            <p:nvSpPr>
              <p:cNvPr id="73" name="Rounded Rectangle 72"/>
              <p:cNvSpPr/>
              <p:nvPr/>
            </p:nvSpPr>
            <p:spPr>
              <a:xfrm>
                <a:off x="326769" y="474703"/>
                <a:ext cx="3069477" cy="1236244"/>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4" name="Rounded Rectangle 4"/>
              <p:cNvSpPr/>
              <p:nvPr/>
            </p:nvSpPr>
            <p:spPr>
              <a:xfrm>
                <a:off x="387116" y="547751"/>
                <a:ext cx="3009129" cy="11155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905" tIns="0" rIns="129905" bIns="0" numCol="1" spcCol="1270" anchor="ctr" anchorCtr="0">
                <a:noAutofit/>
              </a:bodyPr>
              <a:lstStyle/>
              <a:p>
                <a:pPr lvl="0" algn="ctr" defTabSz="1422400">
                  <a:lnSpc>
                    <a:spcPct val="90000"/>
                  </a:lnSpc>
                  <a:spcBef>
                    <a:spcPct val="0"/>
                  </a:spcBef>
                  <a:spcAft>
                    <a:spcPct val="35000"/>
                  </a:spcAft>
                </a:pPr>
                <a:r>
                  <a:rPr lang="en-US" sz="3200" b="1" kern="1200" dirty="0" smtClean="0">
                    <a:latin typeface="Century Gothic" panose="020B0502020202020204" pitchFamily="34" charset="0"/>
                  </a:rPr>
                  <a:t>MODIS LST</a:t>
                </a:r>
                <a:endParaRPr lang="en-US" sz="3200" b="1" kern="1200" dirty="0">
                  <a:latin typeface="Century Gothic" panose="020B0502020202020204" pitchFamily="34" charset="0"/>
                </a:endParaRPr>
              </a:p>
            </p:txBody>
          </p:sp>
        </p:grpSp>
      </p:grpSp>
      <p:grpSp>
        <p:nvGrpSpPr>
          <p:cNvPr id="12" name="Group 11"/>
          <p:cNvGrpSpPr/>
          <p:nvPr/>
        </p:nvGrpSpPr>
        <p:grpSpPr>
          <a:xfrm>
            <a:off x="9521517" y="16485801"/>
            <a:ext cx="3875873" cy="2434601"/>
            <a:chOff x="10266490" y="18950978"/>
            <a:chExt cx="3875873" cy="2434601"/>
          </a:xfrm>
        </p:grpSpPr>
        <p:sp>
          <p:nvSpPr>
            <p:cNvPr id="226" name="Rounded Rectangle 225"/>
            <p:cNvSpPr/>
            <p:nvPr/>
          </p:nvSpPr>
          <p:spPr>
            <a:xfrm>
              <a:off x="10266490" y="18950978"/>
              <a:ext cx="3875873" cy="2434601"/>
            </a:xfrm>
            <a:prstGeom prst="roundRect">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0283167" y="19322645"/>
              <a:ext cx="3842519" cy="1643169"/>
              <a:chOff x="7118196" y="19481175"/>
              <a:chExt cx="3842519" cy="1643169"/>
            </a:xfrm>
          </p:grpSpPr>
          <p:sp>
            <p:nvSpPr>
              <p:cNvPr id="227" name="TextBox 226"/>
              <p:cNvSpPr txBox="1"/>
              <p:nvPr/>
            </p:nvSpPr>
            <p:spPr>
              <a:xfrm>
                <a:off x="7118196" y="19481175"/>
                <a:ext cx="3842519" cy="830997"/>
              </a:xfrm>
              <a:prstGeom prst="rect">
                <a:avLst/>
              </a:prstGeom>
              <a:noFill/>
            </p:spPr>
            <p:txBody>
              <a:bodyPr wrap="square" rtlCol="0">
                <a:spAutoFit/>
              </a:bodyPr>
              <a:lstStyle/>
              <a:p>
                <a:pPr algn="ctr"/>
                <a:r>
                  <a:rPr lang="en-US" sz="2400" b="1" dirty="0" smtClean="0">
                    <a:latin typeface="Century Gothic" panose="020B0502020202020204" pitchFamily="34" charset="0"/>
                  </a:rPr>
                  <a:t>Heat Accumulation (GDD)</a:t>
                </a:r>
                <a:endParaRPr lang="en-US" sz="2400" b="1" dirty="0">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229" name="Rectangle 228"/>
                  <p:cNvSpPr/>
                  <p:nvPr/>
                </p:nvSpPr>
                <p:spPr>
                  <a:xfrm>
                    <a:off x="7221406" y="20316879"/>
                    <a:ext cx="3712298" cy="80746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d>
                                <m:dPr>
                                  <m:begChr m:val="["/>
                                  <m:endChr m:val="]"/>
                                  <m:ctrlPr>
                                    <a:rPr lang="en-US" sz="2400" i="1">
                                      <a:latin typeface="Cambria Math" panose="02040503050406030204" pitchFamily="18" charset="0"/>
                                    </a:rPr>
                                  </m:ctrlPr>
                                </m:dPr>
                                <m:e>
                                  <m:r>
                                    <a:rPr lang="en-US" sz="2400" b="0" i="1">
                                      <a:latin typeface="Cambria Math" panose="02040503050406030204" pitchFamily="18" charset="0"/>
                                    </a:rPr>
                                    <m:t>𝑇𝑚𝑎𝑥</m:t>
                                  </m:r>
                                  <m:r>
                                    <a:rPr lang="en-US" sz="2400" b="0">
                                      <a:latin typeface="Cambria Math" panose="02040503050406030204" pitchFamily="18" charset="0"/>
                                    </a:rPr>
                                    <m:t> + </m:t>
                                  </m:r>
                                  <m:r>
                                    <a:rPr lang="en-US" sz="2400" b="0" i="1">
                                      <a:latin typeface="Cambria Math" panose="02040503050406030204" pitchFamily="18" charset="0"/>
                                    </a:rPr>
                                    <m:t>𝑇𝑚𝑖𝑛</m:t>
                                  </m:r>
                                </m:e>
                              </m:d>
                            </m:num>
                            <m:den>
                              <m:r>
                                <a:rPr lang="en-US" sz="2400" b="0" i="1">
                                  <a:latin typeface="Cambria Math" panose="02040503050406030204" pitchFamily="18" charset="0"/>
                                </a:rPr>
                                <m:t>2</m:t>
                              </m:r>
                            </m:den>
                          </m:f>
                          <m:r>
                            <a:rPr lang="en-US" sz="2400" b="0">
                              <a:latin typeface="Cambria Math" panose="02040503050406030204" pitchFamily="18" charset="0"/>
                            </a:rPr>
                            <m:t> − </m:t>
                          </m:r>
                          <m:r>
                            <a:rPr lang="en-US" sz="2400" b="0" i="1">
                              <a:latin typeface="Cambria Math" panose="02040503050406030204" pitchFamily="18" charset="0"/>
                            </a:rPr>
                            <m:t>10</m:t>
                          </m:r>
                          <m:r>
                            <a:rPr lang="en-US" sz="2400" b="0">
                              <a:latin typeface="Cambria Math" panose="02040503050406030204" pitchFamily="18" charset="0"/>
                            </a:rPr>
                            <m:t>° </m:t>
                          </m:r>
                          <m:r>
                            <a:rPr lang="en-US" sz="2400" b="0" i="1">
                              <a:latin typeface="Cambria Math" panose="02040503050406030204" pitchFamily="18" charset="0"/>
                            </a:rPr>
                            <m:t>𝐶</m:t>
                          </m:r>
                        </m:oMath>
                      </m:oMathPara>
                    </a14:m>
                    <a:endParaRPr lang="en-US" sz="2400" dirty="0">
                      <a:latin typeface="Century Gothic" panose="020B0502020202020204" pitchFamily="34" charset="0"/>
                    </a:endParaRPr>
                  </a:p>
                </p:txBody>
              </p:sp>
            </mc:Choice>
            <mc:Fallback xmlns="">
              <p:sp>
                <p:nvSpPr>
                  <p:cNvPr id="229" name="Rectangle 228"/>
                  <p:cNvSpPr>
                    <a:spLocks noRot="1" noChangeAspect="1" noMove="1" noResize="1" noEditPoints="1" noAdjustHandles="1" noChangeArrowheads="1" noChangeShapeType="1" noTextEdit="1"/>
                  </p:cNvSpPr>
                  <p:nvPr/>
                </p:nvSpPr>
                <p:spPr>
                  <a:xfrm>
                    <a:off x="7221406" y="20316879"/>
                    <a:ext cx="3712298" cy="807465"/>
                  </a:xfrm>
                  <a:prstGeom prst="rect">
                    <a:avLst/>
                  </a:prstGeom>
                  <a:blipFill rotWithShape="0">
                    <a:blip r:embed="rId14"/>
                    <a:stretch>
                      <a:fillRect/>
                    </a:stretch>
                  </a:blipFill>
                </p:spPr>
                <p:txBody>
                  <a:bodyPr/>
                  <a:lstStyle/>
                  <a:p>
                    <a:r>
                      <a:rPr lang="en-US">
                        <a:noFill/>
                      </a:rPr>
                      <a:t> </a:t>
                    </a:r>
                  </a:p>
                </p:txBody>
              </p:sp>
            </mc:Fallback>
          </mc:AlternateContent>
        </p:grpSp>
      </p:grpSp>
      <p:sp>
        <p:nvSpPr>
          <p:cNvPr id="57" name="Up Arrow 56"/>
          <p:cNvSpPr/>
          <p:nvPr/>
        </p:nvSpPr>
        <p:spPr>
          <a:xfrm rot="5400000">
            <a:off x="9108399" y="17405518"/>
            <a:ext cx="356616" cy="565834"/>
          </a:xfrm>
          <a:prstGeom prst="upArrow">
            <a:avLst/>
          </a:prstGeom>
          <a:solidFill>
            <a:schemeClr val="tx1">
              <a:lumMod val="50000"/>
              <a:lumOff val="5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objectives text"/>
          <p:cNvSpPr>
            <a:spLocks noGrp="1"/>
          </p:cNvSpPr>
          <p:nvPr>
            <p:ph type="body" sz="quarter" idx="15"/>
          </p:nvPr>
        </p:nvSpPr>
        <p:spPr>
          <a:xfrm>
            <a:off x="18125353" y="28560355"/>
            <a:ext cx="8282300" cy="3543764"/>
          </a:xfrm>
          <a:prstGeom prst="rect">
            <a:avLst/>
          </a:prstGeom>
        </p:spPr>
        <p:txBody>
          <a:bodyPr anchor="t"/>
          <a:lstStyle>
            <a:lvl1pPr marL="685800" indent="-685800">
              <a:buClr>
                <a:schemeClr val="accent1">
                  <a:lumMod val="60000"/>
                  <a:lumOff val="40000"/>
                </a:schemeClr>
              </a:buClr>
              <a:buFont typeface="Webdings" panose="05030102010509060703" pitchFamily="18" charset="2"/>
              <a:buChar char="4"/>
              <a:defRPr sz="2800"/>
            </a:lvl1pPr>
          </a:lstStyle>
          <a:p>
            <a:pPr lvl="0" algn="l">
              <a:spcAft>
                <a:spcPts val="600"/>
              </a:spcAft>
            </a:pPr>
            <a:r>
              <a:rPr lang="en-US" sz="2200" dirty="0" smtClean="0"/>
              <a:t>MODIS LST are a good proxy measurement for calculating GDD</a:t>
            </a:r>
          </a:p>
          <a:p>
            <a:pPr algn="l">
              <a:spcAft>
                <a:spcPts val="600"/>
              </a:spcAft>
            </a:pPr>
            <a:r>
              <a:rPr lang="en-US" sz="2200" dirty="0" smtClean="0"/>
              <a:t>Greatest </a:t>
            </a:r>
            <a:r>
              <a:rPr lang="en-US" sz="2200" dirty="0"/>
              <a:t>risk areas </a:t>
            </a:r>
            <a:r>
              <a:rPr lang="en-US" sz="2200" dirty="0" smtClean="0"/>
              <a:t>from 2003-2013 for generational growth of the codling moth are located east of the Cascades</a:t>
            </a:r>
          </a:p>
          <a:p>
            <a:pPr algn="l">
              <a:spcAft>
                <a:spcPts val="600"/>
              </a:spcAft>
            </a:pPr>
            <a:r>
              <a:rPr lang="en-US" sz="2200" dirty="0" smtClean="0"/>
              <a:t>Climate projections suggest an northward extension of the codling moth’s distribution</a:t>
            </a:r>
          </a:p>
          <a:p>
            <a:pPr lvl="0" algn="l">
              <a:spcAft>
                <a:spcPts val="600"/>
              </a:spcAft>
            </a:pPr>
            <a:r>
              <a:rPr lang="en-US" sz="2200" dirty="0" smtClean="0"/>
              <a:t>Future work should include precipitation in the analysis to determine influence on insect development</a:t>
            </a:r>
          </a:p>
        </p:txBody>
      </p:sp>
      <p:grpSp>
        <p:nvGrpSpPr>
          <p:cNvPr id="21" name="Group 20"/>
          <p:cNvGrpSpPr/>
          <p:nvPr/>
        </p:nvGrpSpPr>
        <p:grpSpPr>
          <a:xfrm>
            <a:off x="16780056" y="23588381"/>
            <a:ext cx="6996159" cy="3619240"/>
            <a:chOff x="10913822" y="27943417"/>
            <a:chExt cx="6395149" cy="3308326"/>
          </a:xfrm>
        </p:grpSpPr>
        <p:pic>
          <p:nvPicPr>
            <p:cNvPr id="17" name="Picture 16"/>
            <p:cNvPicPr>
              <a:picLocks noChangeAspect="1"/>
            </p:cNvPicPr>
            <p:nvPr/>
          </p:nvPicPr>
          <p:blipFill rotWithShape="1">
            <a:blip r:embed="rId15">
              <a:extLst>
                <a:ext uri="{28A0092B-C50C-407E-A947-70E740481C1C}">
                  <a14:useLocalDpi xmlns:a14="http://schemas.microsoft.com/office/drawing/2010/main" val="0"/>
                </a:ext>
              </a:extLst>
            </a:blip>
            <a:srcRect t="2591" b="1867"/>
            <a:stretch/>
          </p:blipFill>
          <p:spPr>
            <a:xfrm>
              <a:off x="10913822" y="28024440"/>
              <a:ext cx="3374589" cy="3218419"/>
            </a:xfrm>
            <a:prstGeom prst="rect">
              <a:avLst/>
            </a:prstGeom>
          </p:spPr>
        </p:pic>
        <p:pic>
          <p:nvPicPr>
            <p:cNvPr id="18" name="Picture 17"/>
            <p:cNvPicPr>
              <a:picLocks noChangeAspect="1"/>
            </p:cNvPicPr>
            <p:nvPr/>
          </p:nvPicPr>
          <p:blipFill rotWithShape="1">
            <a:blip r:embed="rId16">
              <a:extLst>
                <a:ext uri="{28A0092B-C50C-407E-A947-70E740481C1C}">
                  <a14:useLocalDpi xmlns:a14="http://schemas.microsoft.com/office/drawing/2010/main" val="0"/>
                </a:ext>
              </a:extLst>
            </a:blip>
            <a:srcRect l="6128" b="1710"/>
            <a:stretch/>
          </p:blipFill>
          <p:spPr>
            <a:xfrm>
              <a:off x="14143729" y="27943417"/>
              <a:ext cx="3165242" cy="3308326"/>
            </a:xfrm>
            <a:prstGeom prst="rect">
              <a:avLst/>
            </a:prstGeom>
          </p:spPr>
        </p:pic>
      </p:grpSp>
      <p:grpSp>
        <p:nvGrpSpPr>
          <p:cNvPr id="24" name="Group 23"/>
          <p:cNvGrpSpPr/>
          <p:nvPr/>
        </p:nvGrpSpPr>
        <p:grpSpPr>
          <a:xfrm>
            <a:off x="1103389" y="23693147"/>
            <a:ext cx="15165311" cy="3563714"/>
            <a:chOff x="1103389" y="23811135"/>
            <a:chExt cx="15165311" cy="3563714"/>
          </a:xfrm>
        </p:grpSpPr>
        <p:pic>
          <p:nvPicPr>
            <p:cNvPr id="10" name="Picture 9"/>
            <p:cNvPicPr>
              <a:picLocks noChangeAspect="1"/>
            </p:cNvPicPr>
            <p:nvPr/>
          </p:nvPicPr>
          <p:blipFill rotWithShape="1">
            <a:blip r:embed="rId17">
              <a:extLst>
                <a:ext uri="{28A0092B-C50C-407E-A947-70E740481C1C}">
                  <a14:useLocalDpi xmlns:a14="http://schemas.microsoft.com/office/drawing/2010/main" val="0"/>
                </a:ext>
              </a:extLst>
            </a:blip>
            <a:srcRect t="3357" b="2903"/>
            <a:stretch/>
          </p:blipFill>
          <p:spPr>
            <a:xfrm>
              <a:off x="4786637" y="23838616"/>
              <a:ext cx="5841787" cy="3517183"/>
            </a:xfrm>
            <a:prstGeom prst="rect">
              <a:avLst/>
            </a:prstGeom>
          </p:spPr>
        </p:pic>
        <p:pic>
          <p:nvPicPr>
            <p:cNvPr id="11" name="Picture 10"/>
            <p:cNvPicPr>
              <a:picLocks noChangeAspect="1"/>
            </p:cNvPicPr>
            <p:nvPr/>
          </p:nvPicPr>
          <p:blipFill rotWithShape="1">
            <a:blip r:embed="rId18">
              <a:extLst>
                <a:ext uri="{28A0092B-C50C-407E-A947-70E740481C1C}">
                  <a14:useLocalDpi xmlns:a14="http://schemas.microsoft.com/office/drawing/2010/main" val="0"/>
                </a:ext>
              </a:extLst>
            </a:blip>
            <a:srcRect t="3709" r="3633" b="2935"/>
            <a:stretch/>
          </p:blipFill>
          <p:spPr>
            <a:xfrm>
              <a:off x="10576022" y="23832810"/>
              <a:ext cx="5692678" cy="3542039"/>
            </a:xfrm>
            <a:prstGeom prst="rect">
              <a:avLst/>
            </a:prstGeom>
          </p:spPr>
        </p:pic>
        <p:sp>
          <p:nvSpPr>
            <p:cNvPr id="14" name="TextBox 13"/>
            <p:cNvSpPr txBox="1"/>
            <p:nvPr/>
          </p:nvSpPr>
          <p:spPr>
            <a:xfrm>
              <a:off x="1103389" y="23811135"/>
              <a:ext cx="3612643" cy="3477875"/>
            </a:xfrm>
            <a:prstGeom prst="rect">
              <a:avLst/>
            </a:prstGeom>
            <a:noFill/>
          </p:spPr>
          <p:txBody>
            <a:bodyPr wrap="square" rtlCol="0">
              <a:spAutoFit/>
            </a:bodyPr>
            <a:lstStyle/>
            <a:p>
              <a:pPr algn="just"/>
              <a:r>
                <a:rPr lang="en-US" sz="2000" dirty="0" smtClean="0">
                  <a:latin typeface="Century Gothic" panose="020B0502020202020204" pitchFamily="34" charset="0"/>
                </a:rPr>
                <a:t>The plots to the right show correlations between daytime and nighttime temperatures for MODIS LST data and NOAA weather station air temperatures. 36 different stations </a:t>
              </a:r>
              <a:r>
                <a:rPr lang="en-US" sz="2000" dirty="0">
                  <a:latin typeface="Century Gothic" panose="020B0502020202020204" pitchFamily="34" charset="0"/>
                </a:rPr>
                <a:t>within the top three apple producing counties in Washington state</a:t>
              </a:r>
              <a:r>
                <a:rPr lang="en-US" sz="2000" dirty="0" smtClean="0">
                  <a:latin typeface="Century Gothic" panose="020B0502020202020204" pitchFamily="34" charset="0"/>
                </a:rPr>
                <a:t> were included in this portion of the analysis.</a:t>
              </a:r>
              <a:endParaRPr lang="en-US" sz="2000" dirty="0">
                <a:latin typeface="Century Gothic" panose="020B0502020202020204" pitchFamily="34" charset="0"/>
              </a:endParaRPr>
            </a:p>
          </p:txBody>
        </p:sp>
      </p:grpSp>
      <p:pic>
        <p:nvPicPr>
          <p:cNvPr id="20" name="Picture 19"/>
          <p:cNvPicPr>
            <a:picLocks noChangeAspect="1"/>
          </p:cNvPicPr>
          <p:nvPr/>
        </p:nvPicPr>
        <p:blipFill rotWithShape="1">
          <a:blip r:embed="rId19">
            <a:extLst>
              <a:ext uri="{28A0092B-C50C-407E-A947-70E740481C1C}">
                <a14:useLocalDpi xmlns:a14="http://schemas.microsoft.com/office/drawing/2010/main" val="0"/>
              </a:ext>
            </a:extLst>
          </a:blip>
          <a:srcRect l="5712" t="15969" r="5779" b="12381"/>
          <a:stretch/>
        </p:blipFill>
        <p:spPr>
          <a:xfrm>
            <a:off x="21640801" y="33197164"/>
            <a:ext cx="4734542" cy="2555150"/>
          </a:xfrm>
          <a:prstGeom prst="rect">
            <a:avLst/>
          </a:prstGeom>
        </p:spPr>
      </p:pic>
      <p:sp>
        <p:nvSpPr>
          <p:cNvPr id="22" name="TextBox 21"/>
          <p:cNvSpPr txBox="1"/>
          <p:nvPr/>
        </p:nvSpPr>
        <p:spPr>
          <a:xfrm>
            <a:off x="23637383" y="23829794"/>
            <a:ext cx="2582710" cy="3170099"/>
          </a:xfrm>
          <a:prstGeom prst="rect">
            <a:avLst/>
          </a:prstGeom>
          <a:noFill/>
        </p:spPr>
        <p:txBody>
          <a:bodyPr wrap="square" rtlCol="0">
            <a:spAutoFit/>
          </a:bodyPr>
          <a:lstStyle/>
          <a:p>
            <a:pPr algn="just"/>
            <a:r>
              <a:rPr lang="en-US" sz="2000" dirty="0" smtClean="0">
                <a:latin typeface="Century Gothic" panose="020B0502020202020204" pitchFamily="34" charset="0"/>
              </a:rPr>
              <a:t>Time series plots were created to show variability between air temperatures and LST for different times of the year. The plots above are for the Quincy weather station.</a:t>
            </a:r>
            <a:endParaRPr lang="en-US" sz="2000" dirty="0">
              <a:latin typeface="Century Gothic" panose="020B0502020202020204" pitchFamily="34" charset="0"/>
            </a:endParaRPr>
          </a:p>
        </p:txBody>
      </p:sp>
      <p:grpSp>
        <p:nvGrpSpPr>
          <p:cNvPr id="19" name="Group 18"/>
          <p:cNvGrpSpPr/>
          <p:nvPr/>
        </p:nvGrpSpPr>
        <p:grpSpPr>
          <a:xfrm>
            <a:off x="6100395" y="19677084"/>
            <a:ext cx="6668601" cy="2264029"/>
            <a:chOff x="6100395" y="19677084"/>
            <a:chExt cx="6668601" cy="2264029"/>
          </a:xfrm>
        </p:grpSpPr>
        <p:sp>
          <p:nvSpPr>
            <p:cNvPr id="71" name="Rounded Rectangle 70"/>
            <p:cNvSpPr/>
            <p:nvPr/>
          </p:nvSpPr>
          <p:spPr>
            <a:xfrm>
              <a:off x="6100395" y="19677084"/>
              <a:ext cx="6668601" cy="2264029"/>
            </a:xfrm>
            <a:prstGeom prst="roundRect">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9563578" y="20132260"/>
              <a:ext cx="3019263" cy="1353677"/>
            </a:xfrm>
            <a:prstGeom prst="rect">
              <a:avLst/>
            </a:prstGeom>
            <a:noFill/>
          </p:spPr>
          <p:txBody>
            <a:bodyPr wrap="square" rtlCol="0">
              <a:spAutoFit/>
            </a:bodyPr>
            <a:lstStyle/>
            <a:p>
              <a:pPr algn="ctr"/>
              <a:r>
                <a:rPr lang="el-GR" sz="3200" dirty="0" smtClean="0">
                  <a:latin typeface="Century Gothic" panose="020B0502020202020204" pitchFamily="34" charset="0"/>
                </a:rPr>
                <a:t>Δ</a:t>
              </a:r>
              <a:r>
                <a:rPr lang="en-US" sz="3200" dirty="0" smtClean="0">
                  <a:latin typeface="Century Gothic" panose="020B0502020202020204" pitchFamily="34" charset="0"/>
                </a:rPr>
                <a:t>T for </a:t>
              </a:r>
            </a:p>
            <a:p>
              <a:pPr algn="ctr"/>
              <a:r>
                <a:rPr lang="en-US" sz="3200" dirty="0" smtClean="0">
                  <a:latin typeface="Century Gothic" panose="020B0502020202020204" pitchFamily="34" charset="0"/>
                </a:rPr>
                <a:t>2045 &amp; 2065</a:t>
              </a:r>
              <a:endParaRPr lang="en-US" sz="3200" baseline="-25000" dirty="0">
                <a:latin typeface="Century Gothic" panose="020B0502020202020204" pitchFamily="34" charset="0"/>
              </a:endParaRPr>
            </a:p>
          </p:txBody>
        </p:sp>
        <p:pic>
          <p:nvPicPr>
            <p:cNvPr id="13" name="Picture 12"/>
            <p:cNvPicPr>
              <a:picLocks noChangeAspect="1"/>
            </p:cNvPicPr>
            <p:nvPr/>
          </p:nvPicPr>
          <p:blipFill rotWithShape="1">
            <a:blip r:embed="rId20">
              <a:extLst>
                <a:ext uri="{28A0092B-C50C-407E-A947-70E740481C1C}">
                  <a14:useLocalDpi xmlns:a14="http://schemas.microsoft.com/office/drawing/2010/main" val="0"/>
                </a:ext>
              </a:extLst>
            </a:blip>
            <a:srcRect l="3798" t="5559" r="4584" b="5113"/>
            <a:stretch/>
          </p:blipFill>
          <p:spPr>
            <a:xfrm>
              <a:off x="6518274" y="19767550"/>
              <a:ext cx="3082925" cy="2098675"/>
            </a:xfrm>
            <a:prstGeom prst="rect">
              <a:avLst/>
            </a:prstGeom>
          </p:spPr>
        </p:pic>
      </p:grpSp>
      <p:grpSp>
        <p:nvGrpSpPr>
          <p:cNvPr id="29" name="Group 28"/>
          <p:cNvGrpSpPr/>
          <p:nvPr/>
        </p:nvGrpSpPr>
        <p:grpSpPr>
          <a:xfrm>
            <a:off x="901824" y="27533049"/>
            <a:ext cx="5726829" cy="4463090"/>
            <a:chOff x="901824" y="27418749"/>
            <a:chExt cx="5726829" cy="4463090"/>
          </a:xfrm>
        </p:grpSpPr>
        <p:pic>
          <p:nvPicPr>
            <p:cNvPr id="4" name="Picture 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1824" y="27586718"/>
              <a:ext cx="5726829" cy="4295121"/>
            </a:xfrm>
            <a:prstGeom prst="rect">
              <a:avLst/>
            </a:prstGeom>
          </p:spPr>
        </p:pic>
        <p:sp>
          <p:nvSpPr>
            <p:cNvPr id="27" name="TextBox 26"/>
            <p:cNvSpPr txBox="1"/>
            <p:nvPr/>
          </p:nvSpPr>
          <p:spPr>
            <a:xfrm>
              <a:off x="901824" y="27418749"/>
              <a:ext cx="5663127" cy="400110"/>
            </a:xfrm>
            <a:prstGeom prst="rect">
              <a:avLst/>
            </a:prstGeom>
            <a:solidFill>
              <a:schemeClr val="bg1"/>
            </a:solidFill>
            <a:ln>
              <a:noFill/>
            </a:ln>
          </p:spPr>
          <p:txBody>
            <a:bodyPr wrap="square" rtlCol="0">
              <a:spAutoFit/>
            </a:bodyPr>
            <a:lstStyle/>
            <a:p>
              <a:pPr algn="ctr"/>
              <a:r>
                <a:rPr lang="en-US" sz="2000" b="1" dirty="0" smtClean="0">
                  <a:latin typeface="Century Gothic" panose="020B0502020202020204" pitchFamily="34" charset="0"/>
                </a:rPr>
                <a:t>Average GDD for 2013</a:t>
              </a:r>
              <a:endParaRPr lang="en-US" sz="2000" b="1" dirty="0">
                <a:latin typeface="Century Gothic" panose="020B0502020202020204" pitchFamily="34" charset="0"/>
              </a:endParaRPr>
            </a:p>
          </p:txBody>
        </p:sp>
      </p:grpSp>
      <p:grpSp>
        <p:nvGrpSpPr>
          <p:cNvPr id="30" name="Group 29"/>
          <p:cNvGrpSpPr/>
          <p:nvPr/>
        </p:nvGrpSpPr>
        <p:grpSpPr>
          <a:xfrm>
            <a:off x="6564951" y="27520349"/>
            <a:ext cx="5726829" cy="4475790"/>
            <a:chOff x="6564951" y="27406049"/>
            <a:chExt cx="5726829" cy="4475790"/>
          </a:xfrm>
        </p:grpSpPr>
        <p:pic>
          <p:nvPicPr>
            <p:cNvPr id="83" name="Picture 8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64951" y="27586718"/>
              <a:ext cx="5726829" cy="4295121"/>
            </a:xfrm>
            <a:prstGeom prst="rect">
              <a:avLst/>
            </a:prstGeom>
          </p:spPr>
        </p:pic>
        <p:sp>
          <p:nvSpPr>
            <p:cNvPr id="86" name="TextBox 85"/>
            <p:cNvSpPr txBox="1"/>
            <p:nvPr/>
          </p:nvSpPr>
          <p:spPr>
            <a:xfrm>
              <a:off x="6569346" y="27406049"/>
              <a:ext cx="5663127" cy="400110"/>
            </a:xfrm>
            <a:prstGeom prst="rect">
              <a:avLst/>
            </a:prstGeom>
            <a:solidFill>
              <a:schemeClr val="bg1"/>
            </a:solidFill>
            <a:ln>
              <a:noFill/>
            </a:ln>
          </p:spPr>
          <p:txBody>
            <a:bodyPr wrap="square" rtlCol="0">
              <a:spAutoFit/>
            </a:bodyPr>
            <a:lstStyle/>
            <a:p>
              <a:pPr algn="ctr"/>
              <a:r>
                <a:rPr lang="en-US" sz="2000" b="1" dirty="0" smtClean="0">
                  <a:latin typeface="Century Gothic" panose="020B0502020202020204" pitchFamily="34" charset="0"/>
                </a:rPr>
                <a:t>Average GDD for 2045</a:t>
              </a:r>
            </a:p>
          </p:txBody>
        </p:sp>
      </p:grpSp>
      <p:grpSp>
        <p:nvGrpSpPr>
          <p:cNvPr id="31" name="Group 30"/>
          <p:cNvGrpSpPr/>
          <p:nvPr/>
        </p:nvGrpSpPr>
        <p:grpSpPr>
          <a:xfrm>
            <a:off x="12219755" y="27520349"/>
            <a:ext cx="5726829" cy="4475790"/>
            <a:chOff x="12219755" y="27406049"/>
            <a:chExt cx="5726829" cy="4475790"/>
          </a:xfrm>
        </p:grpSpPr>
        <p:pic>
          <p:nvPicPr>
            <p:cNvPr id="82" name="Picture 8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219755" y="27586718"/>
              <a:ext cx="5726829" cy="4295121"/>
            </a:xfrm>
            <a:prstGeom prst="rect">
              <a:avLst/>
            </a:prstGeom>
          </p:spPr>
        </p:pic>
        <p:sp>
          <p:nvSpPr>
            <p:cNvPr id="87" name="TextBox 86"/>
            <p:cNvSpPr txBox="1"/>
            <p:nvPr/>
          </p:nvSpPr>
          <p:spPr>
            <a:xfrm>
              <a:off x="12219755" y="27406049"/>
              <a:ext cx="5663127" cy="400110"/>
            </a:xfrm>
            <a:prstGeom prst="rect">
              <a:avLst/>
            </a:prstGeom>
            <a:solidFill>
              <a:schemeClr val="bg1"/>
            </a:solidFill>
            <a:ln>
              <a:noFill/>
            </a:ln>
          </p:spPr>
          <p:txBody>
            <a:bodyPr wrap="square" rtlCol="0">
              <a:spAutoFit/>
            </a:bodyPr>
            <a:lstStyle/>
            <a:p>
              <a:pPr algn="ctr"/>
              <a:r>
                <a:rPr lang="en-US" sz="2000" b="1" dirty="0" smtClean="0">
                  <a:latin typeface="Century Gothic" panose="020B0502020202020204" pitchFamily="34" charset="0"/>
                </a:rPr>
                <a:t>Average GDD for 2065</a:t>
              </a:r>
              <a:endParaRPr lang="en-US" sz="2000" b="1" dirty="0">
                <a:latin typeface="Century Gothic" panose="020B0502020202020204" pitchFamily="34" charset="0"/>
              </a:endParaRPr>
            </a:p>
          </p:txBody>
        </p:sp>
      </p:grpSp>
      <p:sp>
        <p:nvSpPr>
          <p:cNvPr id="7" name="TextBox 6"/>
          <p:cNvSpPr txBox="1"/>
          <p:nvPr/>
        </p:nvSpPr>
        <p:spPr>
          <a:xfrm>
            <a:off x="8819786" y="26142884"/>
            <a:ext cx="1606638" cy="400110"/>
          </a:xfrm>
          <a:prstGeom prst="rect">
            <a:avLst/>
          </a:prstGeom>
          <a:noFill/>
        </p:spPr>
        <p:txBody>
          <a:bodyPr wrap="square" rtlCol="0">
            <a:spAutoFit/>
          </a:bodyPr>
          <a:lstStyle/>
          <a:p>
            <a:r>
              <a:rPr lang="en-US" sz="2000" dirty="0" smtClean="0">
                <a:latin typeface="Century Gothic" panose="020B0502020202020204" pitchFamily="34" charset="0"/>
              </a:rPr>
              <a:t>r = 0.84</a:t>
            </a:r>
            <a:endParaRPr lang="en-US" sz="2000" dirty="0">
              <a:latin typeface="Century Gothic" panose="020B0502020202020204" pitchFamily="34" charset="0"/>
            </a:endParaRPr>
          </a:p>
        </p:txBody>
      </p:sp>
      <p:sp>
        <p:nvSpPr>
          <p:cNvPr id="84" name="TextBox 83"/>
          <p:cNvSpPr txBox="1"/>
          <p:nvPr/>
        </p:nvSpPr>
        <p:spPr>
          <a:xfrm>
            <a:off x="14874727" y="26142884"/>
            <a:ext cx="1606638" cy="400110"/>
          </a:xfrm>
          <a:prstGeom prst="rect">
            <a:avLst/>
          </a:prstGeom>
          <a:noFill/>
        </p:spPr>
        <p:txBody>
          <a:bodyPr wrap="square" rtlCol="0">
            <a:spAutoFit/>
          </a:bodyPr>
          <a:lstStyle/>
          <a:p>
            <a:r>
              <a:rPr lang="en-US" sz="2000" dirty="0" smtClean="0">
                <a:latin typeface="Century Gothic" panose="020B0502020202020204" pitchFamily="34" charset="0"/>
              </a:rPr>
              <a:t>r = 0.90</a:t>
            </a:r>
            <a:endParaRPr lang="en-US" sz="2000" dirty="0">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Agriculture">
      <a:dk1>
        <a:srgbClr val="000000"/>
      </a:dk1>
      <a:lt1>
        <a:srgbClr val="FFFFFF"/>
      </a:lt1>
      <a:dk2>
        <a:srgbClr val="44546A"/>
      </a:dk2>
      <a:lt2>
        <a:srgbClr val="E7E6E6"/>
      </a:lt2>
      <a:accent1>
        <a:srgbClr val="75B552"/>
      </a:accent1>
      <a:accent2>
        <a:srgbClr val="4C7535"/>
      </a:accent2>
      <a:accent3>
        <a:srgbClr val="233618"/>
      </a:accent3>
      <a:accent4>
        <a:srgbClr val="692625"/>
      </a:accent4>
      <a:accent5>
        <a:srgbClr val="C24F4E"/>
      </a:accent5>
      <a:accent6>
        <a:srgbClr val="E8AFA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1304</TotalTime>
  <Words>623</Words>
  <Application>Microsoft Office PowerPoint</Application>
  <PresentationFormat>Custom</PresentationFormat>
  <Paragraphs>44</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Cambria Math</vt:lpstr>
      <vt:lpstr>Century Gothic</vt:lpstr>
      <vt:lpstr>Questrial</vt:lpstr>
      <vt:lpstr>Webdings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Zachariah E. (LARC-E3)[SSAI DEVELOP]</dc:creator>
  <cp:lastModifiedBy>Smith, Chad K. (LARC-E3)[SSAI DEVELOP]</cp:lastModifiedBy>
  <cp:revision>125</cp:revision>
  <dcterms:modified xsi:type="dcterms:W3CDTF">2014-11-19T15:24:23Z</dcterms:modified>
</cp:coreProperties>
</file>