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5" r:id="rId2"/>
    <p:sldId id="278" r:id="rId3"/>
    <p:sldId id="284" r:id="rId4"/>
    <p:sldId id="279" r:id="rId5"/>
    <p:sldId id="280" r:id="rId6"/>
    <p:sldId id="281" r:id="rId7"/>
    <p:sldId id="282" r:id="rId8"/>
    <p:sldId id="283"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ADevelop" initials="N"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E8652"/>
    <a:srgbClr val="FFCCCC"/>
    <a:srgbClr val="FF9999"/>
    <a:srgbClr val="FFFFFF"/>
    <a:srgbClr val="E9A149"/>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0421" autoAdjust="0"/>
  </p:normalViewPr>
  <p:slideViewPr>
    <p:cSldViewPr snapToGrid="0">
      <p:cViewPr varScale="1">
        <p:scale>
          <a:sx n="83" d="100"/>
          <a:sy n="83" d="100"/>
        </p:scale>
        <p:origin x="1452"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extLst>
      <p:ext uri="{BB962C8B-B14F-4D97-AF65-F5344CB8AC3E}">
        <p14:creationId xmlns:p14="http://schemas.microsoft.com/office/powerpoint/2010/main" val="61705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1.Handely et al. 2007</a:t>
            </a:r>
          </a:p>
          <a:p>
            <a:r>
              <a:rPr lang="en-US" sz="1200" kern="1200" dirty="0" smtClean="0">
                <a:solidFill>
                  <a:schemeClr val="tx1"/>
                </a:solidFill>
                <a:effectLst/>
                <a:latin typeface="+mn-lt"/>
                <a:ea typeface="+mn-ea"/>
                <a:cs typeface="+mn-cs"/>
              </a:rPr>
              <a:t>2.Craft et al. 2009</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NEP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35579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1.Handely et al. 2007</a:t>
            </a:r>
          </a:p>
          <a:p>
            <a:r>
              <a:rPr lang="en-US" sz="1200" kern="1200" dirty="0" smtClean="0">
                <a:solidFill>
                  <a:schemeClr val="tx1"/>
                </a:solidFill>
                <a:effectLst/>
                <a:latin typeface="+mn-lt"/>
                <a:ea typeface="+mn-ea"/>
                <a:cs typeface="+mn-cs"/>
              </a:rPr>
              <a:t>2.Craft et al. 2009</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NEP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35579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timeframe is influenced by available Landsat 5 data, which dates back to 1984. However, not all data will be able to cover the entire timeframe. For example, MODIS data is only available beginning in 2000, and is used to gain a better understanding of temporal changes rather than spatial distribution.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352832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98336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cstate="print">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p:txBody>
          <a:bodyPr>
            <a:normAutofit fontScale="25000" lnSpcReduction="20000"/>
          </a:bodyPr>
          <a:lstStyle/>
          <a:p>
            <a:r>
              <a:rPr lang="en-US" sz="8000" dirty="0"/>
              <a:t>Monitoring Marsh Conditions in Coastal Alabama </a:t>
            </a:r>
            <a:r>
              <a:rPr lang="en-US" sz="8000" dirty="0" smtClean="0"/>
              <a:t>Using </a:t>
            </a:r>
            <a:r>
              <a:rPr lang="en-US" sz="8000" dirty="0"/>
              <a:t>NASA Earth Observations to Support the Alabama Coastal Foundation’s </a:t>
            </a:r>
            <a:r>
              <a:rPr lang="en-US" sz="8000" dirty="0" smtClean="0"/>
              <a:t>Restoration </a:t>
            </a:r>
            <a:r>
              <a:rPr lang="en-US" sz="8000" dirty="0"/>
              <a:t>and Conservation </a:t>
            </a:r>
            <a:r>
              <a:rPr lang="en-US" sz="8000" dirty="0" smtClean="0"/>
              <a:t>Initiatives</a:t>
            </a:r>
            <a:endParaRPr lang="en-US" sz="8000" dirty="0"/>
          </a:p>
          <a:p>
            <a:r>
              <a:rPr lang="en-US" dirty="0"/>
              <a:t> </a:t>
            </a:r>
          </a:p>
          <a:p>
            <a:endParaRPr lang="en-US" dirty="0"/>
          </a:p>
        </p:txBody>
      </p:sp>
      <p:sp>
        <p:nvSpPr>
          <p:cNvPr id="10" name="TextBox 9"/>
          <p:cNvSpPr txBox="1"/>
          <p:nvPr/>
        </p:nvSpPr>
        <p:spPr>
          <a:xfrm>
            <a:off x="218873" y="3200400"/>
            <a:ext cx="8706255" cy="1323439"/>
          </a:xfrm>
          <a:prstGeom prst="rect">
            <a:avLst/>
          </a:prstGeom>
          <a:noFill/>
        </p:spPr>
        <p:txBody>
          <a:bodyPr wrap="square" rtlCol="0">
            <a:spAutoFit/>
          </a:bodyPr>
          <a:lstStyle/>
          <a:p>
            <a:pPr algn="ctr"/>
            <a:r>
              <a:rPr lang="en-US" sz="2000" dirty="0" err="1" smtClean="0"/>
              <a:t>Saranee</a:t>
            </a:r>
            <a:r>
              <a:rPr lang="en-US" sz="2000" dirty="0" smtClean="0"/>
              <a:t> </a:t>
            </a:r>
            <a:r>
              <a:rPr lang="en-US" sz="2000" dirty="0" err="1" smtClean="0"/>
              <a:t>Dutta</a:t>
            </a:r>
            <a:r>
              <a:rPr lang="en-US" sz="2000" dirty="0" smtClean="0"/>
              <a:t> (Project Lead)</a:t>
            </a:r>
          </a:p>
          <a:p>
            <a:pPr algn="ctr"/>
            <a:r>
              <a:rPr lang="en-US" sz="2000" dirty="0" err="1" smtClean="0"/>
              <a:t>Jeanett</a:t>
            </a:r>
            <a:r>
              <a:rPr lang="en-US" sz="2000" dirty="0" smtClean="0"/>
              <a:t> </a:t>
            </a:r>
            <a:r>
              <a:rPr lang="en-US" sz="2000" dirty="0" err="1" smtClean="0"/>
              <a:t>Bosarge</a:t>
            </a:r>
            <a:endParaRPr lang="en-US" sz="2000" dirty="0" smtClean="0"/>
          </a:p>
          <a:p>
            <a:pPr algn="ctr"/>
            <a:r>
              <a:rPr lang="en-US" sz="2000" dirty="0" smtClean="0"/>
              <a:t>Courtney Kirkham</a:t>
            </a:r>
          </a:p>
          <a:p>
            <a:pPr algn="ctr"/>
            <a:r>
              <a:rPr lang="en-US" sz="2000" dirty="0" smtClean="0"/>
              <a:t>Tyler Lynn</a:t>
            </a:r>
            <a:endParaRPr lang="en-US" sz="2000" dirty="0"/>
          </a:p>
        </p:txBody>
      </p:sp>
      <p:sp>
        <p:nvSpPr>
          <p:cNvPr id="12" name="Text Placeholder 11"/>
          <p:cNvSpPr>
            <a:spLocks noGrp="1"/>
          </p:cNvSpPr>
          <p:nvPr>
            <p:ph type="body" sz="quarter" idx="10"/>
          </p:nvPr>
        </p:nvSpPr>
        <p:spPr>
          <a:xfrm>
            <a:off x="1173871" y="1364068"/>
            <a:ext cx="7741528" cy="940689"/>
          </a:xfrm>
        </p:spPr>
        <p:txBody>
          <a:bodyPr/>
          <a:lstStyle/>
          <a:p>
            <a:pPr algn="ctr"/>
            <a:r>
              <a:rPr lang="en-US" dirty="0" smtClean="0"/>
              <a:t>Mobile Bay Ecological Forecasting</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4889" y="581891"/>
            <a:ext cx="3566160" cy="747284"/>
          </a:xfrm>
        </p:spPr>
        <p:txBody>
          <a:bodyPr/>
          <a:lstStyle/>
          <a:p>
            <a:r>
              <a:rPr lang="en-US" dirty="0" smtClean="0"/>
              <a:t>Background</a:t>
            </a:r>
            <a:endParaRPr lang="en-US" dirty="0"/>
          </a:p>
        </p:txBody>
      </p:sp>
      <p:sp>
        <p:nvSpPr>
          <p:cNvPr id="18" name="Text Placeholder 1"/>
          <p:cNvSpPr>
            <a:spLocks noGrp="1"/>
          </p:cNvSpPr>
          <p:nvPr>
            <p:ph type="body" sz="quarter" idx="11"/>
          </p:nvPr>
        </p:nvSpPr>
        <p:spPr>
          <a:xfrm>
            <a:off x="700761" y="1532637"/>
            <a:ext cx="7231839"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Marshes </a:t>
            </a:r>
            <a:r>
              <a:rPr lang="en-US" dirty="0"/>
              <a:t>are complex ecosystems, which </a:t>
            </a:r>
            <a:r>
              <a:rPr lang="en-US" dirty="0" smtClean="0"/>
              <a:t>form transitions </a:t>
            </a:r>
            <a:r>
              <a:rPr lang="en-US" dirty="0"/>
              <a:t>between terrestrial and aquatic </a:t>
            </a:r>
            <a:r>
              <a:rPr lang="en-US" dirty="0" smtClean="0"/>
              <a:t>habitats.</a:t>
            </a:r>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dirty="0"/>
              <a:t>Mobile Bay is an </a:t>
            </a:r>
            <a:r>
              <a:rPr lang="en-US" dirty="0" smtClean="0"/>
              <a:t>estuary - </a:t>
            </a:r>
            <a:r>
              <a:rPr lang="en-US" dirty="0"/>
              <a:t>an area where freshwater and saltwater mix due to tidal fluctuations. </a:t>
            </a:r>
            <a:r>
              <a:rPr lang="en-US" dirty="0" smtClean="0"/>
              <a:t> </a:t>
            </a:r>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dirty="0"/>
              <a:t>Coastal areas of Alabama have seen dramatic decreases in </a:t>
            </a:r>
            <a:r>
              <a:rPr lang="en-US" dirty="0" smtClean="0"/>
              <a:t>marshlands over </a:t>
            </a:r>
            <a:r>
              <a:rPr lang="en-US" dirty="0"/>
              <a:t>the last 200 years due to a variety of natural and anthropogenic stressors </a:t>
            </a:r>
            <a:r>
              <a:rPr lang="en-US" baseline="30000" dirty="0" smtClean="0"/>
              <a:t>(1,2,3)</a:t>
            </a:r>
            <a:r>
              <a:rPr lang="en-US" baseline="-25000" dirty="0" smtClean="0"/>
              <a:t>.</a:t>
            </a:r>
            <a:r>
              <a:rPr lang="en-US" baseline="30000" dirty="0" smtClean="0"/>
              <a:t> </a:t>
            </a:r>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dirty="0" smtClean="0"/>
              <a:t>Recent trend analyses reveal that marsh habitats are diminishing at lower rates than in previous years due to the advent of environmental laws and interest groups.</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4889" y="581891"/>
            <a:ext cx="3566160" cy="747284"/>
          </a:xfrm>
        </p:spPr>
        <p:txBody>
          <a:bodyPr/>
          <a:lstStyle/>
          <a:p>
            <a:r>
              <a:rPr lang="en-US" dirty="0" smtClean="0"/>
              <a:t>Partners</a:t>
            </a:r>
            <a:endParaRPr lang="en-US" dirty="0"/>
          </a:p>
        </p:txBody>
      </p:sp>
      <p:sp>
        <p:nvSpPr>
          <p:cNvPr id="18" name="Text Placeholder 1"/>
          <p:cNvSpPr>
            <a:spLocks noGrp="1"/>
          </p:cNvSpPr>
          <p:nvPr>
            <p:ph type="body" sz="quarter" idx="11"/>
          </p:nvPr>
        </p:nvSpPr>
        <p:spPr>
          <a:xfrm>
            <a:off x="700761" y="1532637"/>
            <a:ext cx="7231839"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solidFill>
                  <a:schemeClr val="accent1"/>
                </a:solidFill>
              </a:rPr>
              <a:t>Alabama Coastal Foundation</a:t>
            </a:r>
            <a:r>
              <a:rPr lang="en-US" dirty="0" smtClean="0">
                <a:solidFill>
                  <a:schemeClr val="accent1"/>
                </a:solidFill>
              </a:rPr>
              <a:t> </a:t>
            </a:r>
            <a:r>
              <a:rPr lang="en-US" dirty="0" smtClean="0"/>
              <a:t>Mark </a:t>
            </a:r>
            <a:r>
              <a:rPr lang="en-US" dirty="0" err="1" smtClean="0"/>
              <a:t>Berte</a:t>
            </a:r>
            <a:endParaRPr lang="en-US"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b="1" dirty="0" smtClean="0">
                <a:solidFill>
                  <a:schemeClr val="accent1"/>
                </a:solidFill>
              </a:rPr>
              <a:t>Dauphin Island Sea Lab </a:t>
            </a:r>
            <a:r>
              <a:rPr lang="en-US" dirty="0" smtClean="0"/>
              <a:t>Dr. Just </a:t>
            </a:r>
            <a:r>
              <a:rPr lang="en-US" dirty="0" err="1" smtClean="0"/>
              <a:t>Cebrain</a:t>
            </a:r>
            <a:endParaRPr lang="en-US" dirty="0" smtClean="0"/>
          </a:p>
          <a:p>
            <a:pPr marL="342900" indent="-342900">
              <a:spcBef>
                <a:spcPts val="200"/>
              </a:spcBef>
              <a:buClr>
                <a:schemeClr val="accent1"/>
              </a:buClr>
            </a:pPr>
            <a:r>
              <a:rPr lang="en-US" baseline="30000" dirty="0" smtClean="0"/>
              <a:t> </a:t>
            </a:r>
            <a:endParaRPr lang="en-US" baseline="300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63153" y="273132"/>
            <a:ext cx="3566160" cy="1217814"/>
          </a:xfrm>
        </p:spPr>
        <p:txBody>
          <a:bodyPr/>
          <a:lstStyle/>
          <a:p>
            <a:pPr lvl="0" algn="ctr">
              <a:spcBef>
                <a:spcPts val="0"/>
              </a:spcBef>
              <a:buClr>
                <a:schemeClr val="accent1"/>
              </a:buClr>
              <a:buSzPct val="25000"/>
            </a:pPr>
            <a:r>
              <a:rPr lang="en-US" dirty="0" smtClean="0">
                <a:latin typeface="Century Gothic" panose="020B0502020202020204" pitchFamily="34" charset="0"/>
              </a:rPr>
              <a:t>Community Concerns</a:t>
            </a:r>
            <a:endParaRPr lang="en-US" dirty="0">
              <a:latin typeface="Century Gothic" panose="020B0502020202020204" pitchFamily="34" charset="0"/>
            </a:endParaRPr>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94" r="54519"/>
          <a:stretch/>
        </p:blipFill>
        <p:spPr>
          <a:xfrm>
            <a:off x="-374574" y="0"/>
            <a:ext cx="4572000" cy="6858000"/>
          </a:xfrm>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1"/>
          <p:cNvSpPr>
            <a:spLocks noGrp="1"/>
          </p:cNvSpPr>
          <p:nvPr>
            <p:ph type="body" sz="quarter" idx="11"/>
          </p:nvPr>
        </p:nvSpPr>
        <p:spPr>
          <a:xfrm>
            <a:off x="4377988" y="1617140"/>
            <a:ext cx="4583017" cy="4060267"/>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Coastal marshes are unique and extremely productive ecosystems. </a:t>
            </a:r>
          </a:p>
          <a:p>
            <a:pPr marL="342900" lvl="0" indent="-342900">
              <a:spcBef>
                <a:spcPts val="200"/>
              </a:spcBef>
              <a:buClr>
                <a:schemeClr val="accent1"/>
              </a:buClr>
              <a:buFont typeface="Webdings" panose="05030102010509060703" pitchFamily="18" charset="2"/>
              <a:buChar char="4"/>
            </a:pPr>
            <a:endParaRPr lang="en-US" dirty="0" smtClean="0"/>
          </a:p>
          <a:p>
            <a:pPr marL="342900" lvl="0" indent="-342900">
              <a:spcBef>
                <a:spcPts val="200"/>
              </a:spcBef>
              <a:buClr>
                <a:schemeClr val="accent1"/>
              </a:buClr>
              <a:buFont typeface="Webdings" panose="05030102010509060703" pitchFamily="18" charset="2"/>
              <a:buChar char="4"/>
            </a:pPr>
            <a:r>
              <a:rPr lang="en-US" dirty="0" smtClean="0"/>
              <a:t>They are also highly sensitive to environmental stressors such as expanding urban development, sea level rise, invasive species etc. </a:t>
            </a:r>
          </a:p>
          <a:p>
            <a:pPr marL="342900" lvl="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Alabama coastal marshes are important locations for a variety  of local businesses, researchers, and recreational activities.</a:t>
            </a:r>
            <a:endParaRPr lang="en-US" dirty="0"/>
          </a:p>
          <a:p>
            <a:pPr marL="342900" lvl="0" indent="-342900">
              <a:spcBef>
                <a:spcPts val="200"/>
              </a:spcBef>
              <a:buClr>
                <a:schemeClr val="accent1"/>
              </a:buClr>
              <a:buFont typeface="Webdings" panose="05030102010509060703" pitchFamily="18" charset="2"/>
              <a:buChar char="4"/>
            </a:pPr>
            <a:endParaRPr lang="en-US" dirty="0" smtClean="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72771" y="804385"/>
            <a:ext cx="3077950" cy="704088"/>
          </a:xfrm>
        </p:spPr>
        <p:txBody>
          <a:bodyPr/>
          <a:lstStyle/>
          <a:p>
            <a:r>
              <a:rPr lang="en-US" dirty="0" smtClean="0"/>
              <a:t>Objectives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04" b="44467"/>
          <a:stretch/>
        </p:blipFill>
        <p:spPr>
          <a:xfrm>
            <a:off x="4080342" y="356259"/>
            <a:ext cx="4612395" cy="1729648"/>
          </a:xfrm>
        </p:spPr>
      </p:pic>
      <p:sp>
        <p:nvSpPr>
          <p:cNvPr id="7" name="Text Placeholder 1"/>
          <p:cNvSpPr>
            <a:spLocks noGrp="1"/>
          </p:cNvSpPr>
          <p:nvPr>
            <p:ph type="body" sz="quarter" idx="11"/>
          </p:nvPr>
        </p:nvSpPr>
        <p:spPr>
          <a:xfrm>
            <a:off x="517794" y="2305909"/>
            <a:ext cx="8383836" cy="4060267"/>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a:solidFill>
                  <a:schemeClr val="accent1"/>
                </a:solidFill>
              </a:rPr>
              <a:t>Apply</a:t>
            </a:r>
            <a:r>
              <a:rPr lang="en-US" dirty="0">
                <a:solidFill>
                  <a:schemeClr val="accent1"/>
                </a:solidFill>
              </a:rPr>
              <a:t> </a:t>
            </a:r>
            <a:r>
              <a:rPr lang="en-US" dirty="0"/>
              <a:t>NASA satellite data to assess historical and current marsh </a:t>
            </a:r>
            <a:r>
              <a:rPr lang="en-US" dirty="0" smtClean="0"/>
              <a:t>conditions.</a:t>
            </a:r>
            <a:endParaRPr lang="en-US" dirty="0"/>
          </a:p>
          <a:p>
            <a:pPr marL="342900" lvl="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a:solidFill>
                  <a:schemeClr val="accent1"/>
                </a:solidFill>
              </a:rPr>
              <a:t>Predict</a:t>
            </a:r>
            <a:r>
              <a:rPr lang="en-US" dirty="0">
                <a:solidFill>
                  <a:schemeClr val="accent1"/>
                </a:solidFill>
              </a:rPr>
              <a:t> </a:t>
            </a:r>
            <a:r>
              <a:rPr lang="en-US" dirty="0"/>
              <a:t>future marsh extent using land change models and trend </a:t>
            </a:r>
            <a:r>
              <a:rPr lang="en-US" dirty="0" smtClean="0"/>
              <a:t>data.</a:t>
            </a:r>
            <a:endParaRPr lang="en-US" dirty="0"/>
          </a:p>
          <a:p>
            <a:pPr marL="342900" lvl="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a:solidFill>
                  <a:schemeClr val="accent1"/>
                </a:solidFill>
              </a:rPr>
              <a:t>Assist </a:t>
            </a:r>
            <a:r>
              <a:rPr lang="en-US" dirty="0"/>
              <a:t>the Alabama Coastal Foundation by providing data that will help focus funding and efforts in appropriate </a:t>
            </a:r>
            <a:r>
              <a:rPr lang="en-US" dirty="0" smtClean="0"/>
              <a:t>areas.</a:t>
            </a:r>
            <a:endParaRPr lang="en-US" dirty="0"/>
          </a:p>
          <a:p>
            <a:pPr marL="342900" lvl="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a:solidFill>
                  <a:schemeClr val="accent1"/>
                </a:solidFill>
              </a:rPr>
              <a:t>Provide</a:t>
            </a:r>
            <a:r>
              <a:rPr lang="en-US" dirty="0">
                <a:solidFill>
                  <a:schemeClr val="accent1"/>
                </a:solidFill>
              </a:rPr>
              <a:t> </a:t>
            </a:r>
            <a:r>
              <a:rPr lang="en-US" dirty="0"/>
              <a:t>project partners with a cost-effective methodology to improve monitoring and restoration </a:t>
            </a:r>
            <a:r>
              <a:rPr lang="en-US" dirty="0" smtClean="0"/>
              <a:t>efforts.</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0"/>
            <a:ext cx="8503920" cy="923544"/>
          </a:xfrm>
        </p:spPr>
        <p:txBody>
          <a:bodyPr/>
          <a:lstStyle/>
          <a:p>
            <a:pPr lvl="0" algn="l">
              <a:spcBef>
                <a:spcPts val="0"/>
              </a:spcBef>
              <a:buClr>
                <a:srgbClr val="2E8652"/>
              </a:buClr>
              <a:buSzPct val="25000"/>
            </a:pPr>
            <a:r>
              <a:rPr lang="en-US" sz="4000" kern="0" dirty="0">
                <a:solidFill>
                  <a:srgbClr val="2E8652"/>
                </a:solidFill>
                <a:latin typeface="Century Gothic" panose="020B0502020202020204" pitchFamily="34" charset="0"/>
                <a:sym typeface="Questrial"/>
              </a:rPr>
              <a:t>Study Area and Study Period</a:t>
            </a:r>
          </a:p>
        </p:txBody>
      </p:sp>
      <p:pic>
        <p:nvPicPr>
          <p:cNvPr id="12" name="Picture 11"/>
          <p:cNvPicPr>
            <a:picLocks noChangeAspect="1"/>
          </p:cNvPicPr>
          <p:nvPr/>
        </p:nvPicPr>
        <p:blipFill>
          <a:blip r:embed="rId3" cstate="print"/>
          <a:stretch>
            <a:fillRect/>
          </a:stretch>
        </p:blipFill>
        <p:spPr>
          <a:xfrm>
            <a:off x="1461793" y="1689120"/>
            <a:ext cx="6220414" cy="4806682"/>
          </a:xfrm>
          <a:prstGeom prst="rect">
            <a:avLst/>
          </a:prstGeom>
        </p:spPr>
      </p:pic>
      <p:sp>
        <p:nvSpPr>
          <p:cNvPr id="2" name="TextBox 1"/>
          <p:cNvSpPr txBox="1"/>
          <p:nvPr/>
        </p:nvSpPr>
        <p:spPr>
          <a:xfrm>
            <a:off x="418143" y="976602"/>
            <a:ext cx="7217690" cy="707886"/>
          </a:xfrm>
          <a:prstGeom prst="rect">
            <a:avLst/>
          </a:prstGeom>
          <a:noFill/>
        </p:spPr>
        <p:txBody>
          <a:bodyPr wrap="square" rtlCol="0">
            <a:spAutoFit/>
          </a:bodyPr>
          <a:lstStyle/>
          <a:p>
            <a:pPr>
              <a:buClr>
                <a:schemeClr val="accent1"/>
              </a:buClr>
              <a:buFont typeface="Webdings" pitchFamily="18" charset="2"/>
              <a:buChar char=""/>
            </a:pPr>
            <a:r>
              <a:rPr lang="en-US" sz="2000" dirty="0" smtClean="0"/>
              <a:t>January 2000 – January 2016</a:t>
            </a:r>
          </a:p>
          <a:p>
            <a:pPr>
              <a:buClr>
                <a:schemeClr val="accent1"/>
              </a:buClr>
              <a:buFont typeface="Webdings" pitchFamily="18" charset="2"/>
              <a:buChar char=""/>
            </a:pPr>
            <a:r>
              <a:rPr lang="en-US" sz="2000" dirty="0" smtClean="0"/>
              <a:t>Coastal Alabama, Mobile and Baldwin counties</a:t>
            </a: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06216" y="391885"/>
            <a:ext cx="7548758" cy="923078"/>
          </a:xfrm>
        </p:spPr>
        <p:txBody>
          <a:bodyPr/>
          <a:lstStyle/>
          <a:p>
            <a:pPr lvl="0" algn="ctr">
              <a:spcBef>
                <a:spcPts val="0"/>
              </a:spcBef>
              <a:buClr>
                <a:schemeClr val="accent1"/>
              </a:buClr>
              <a:buSzPct val="25000"/>
            </a:pPr>
            <a:r>
              <a:rPr lang="en-US" dirty="0">
                <a:latin typeface="Century Gothic" panose="020B0502020202020204" pitchFamily="34" charset="0"/>
              </a:rPr>
              <a:t>NASA Satellites and Sensors</a:t>
            </a:r>
          </a:p>
        </p:txBody>
      </p:sp>
      <p:grpSp>
        <p:nvGrpSpPr>
          <p:cNvPr id="36" name="Group 35"/>
          <p:cNvGrpSpPr/>
          <p:nvPr/>
        </p:nvGrpSpPr>
        <p:grpSpPr>
          <a:xfrm>
            <a:off x="2731841" y="1804193"/>
            <a:ext cx="3680318" cy="3761719"/>
            <a:chOff x="7232621" y="2262170"/>
            <a:chExt cx="1869804" cy="1946306"/>
          </a:xfrm>
        </p:grpSpPr>
        <p:pic>
          <p:nvPicPr>
            <p:cNvPr id="12" name="Picture 2" descr="http://www.devpedia.developexchange.com/dp/images/9/91/05_Ter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21" y="2262170"/>
              <a:ext cx="1869804" cy="13953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52597" y="3808366"/>
              <a:ext cx="1796402" cy="400110"/>
            </a:xfrm>
            <a:prstGeom prst="rect">
              <a:avLst/>
            </a:prstGeom>
            <a:noFill/>
          </p:spPr>
          <p:txBody>
            <a:bodyPr wrap="square" rtlCol="0">
              <a:spAutoFit/>
            </a:bodyPr>
            <a:lstStyle/>
            <a:p>
              <a:r>
                <a:rPr lang="en-US" sz="2000" dirty="0" smtClean="0"/>
                <a:t>Terra, MODIS</a:t>
              </a:r>
              <a:endParaRPr lang="en-US" sz="2000" dirty="0"/>
            </a:p>
          </p:txBody>
        </p:sp>
      </p:grpSp>
      <p:grpSp>
        <p:nvGrpSpPr>
          <p:cNvPr id="20" name="Group 19"/>
          <p:cNvGrpSpPr/>
          <p:nvPr/>
        </p:nvGrpSpPr>
        <p:grpSpPr>
          <a:xfrm>
            <a:off x="22905156" y="18175702"/>
            <a:ext cx="3608986" cy="1672354"/>
            <a:chOff x="16979335" y="18023302"/>
            <a:chExt cx="9382407" cy="2329006"/>
          </a:xfrm>
        </p:grpSpPr>
        <p:grpSp>
          <p:nvGrpSpPr>
            <p:cNvPr id="21" name="Group 20"/>
            <p:cNvGrpSpPr/>
            <p:nvPr/>
          </p:nvGrpSpPr>
          <p:grpSpPr>
            <a:xfrm>
              <a:off x="16979335" y="18023302"/>
              <a:ext cx="2295252" cy="2308837"/>
              <a:chOff x="17123717" y="17613109"/>
              <a:chExt cx="2319315" cy="2309960"/>
            </a:xfrm>
          </p:grpSpPr>
          <p:pic>
            <p:nvPicPr>
              <p:cNvPr id="31" name="Shape 148"/>
              <p:cNvPicPr preferRelativeResize="0"/>
              <p:nvPr/>
            </p:nvPicPr>
            <p:blipFill rotWithShape="1">
              <a:blip r:embed="rId4" cstate="print">
                <a:alphaModFix/>
              </a:blip>
              <a:srcRect/>
              <a:stretch/>
            </p:blipFill>
            <p:spPr>
              <a:xfrm>
                <a:off x="17360641" y="17613109"/>
                <a:ext cx="1733799" cy="1675038"/>
              </a:xfrm>
              <a:prstGeom prst="rect">
                <a:avLst/>
              </a:prstGeom>
              <a:noFill/>
              <a:ln>
                <a:noFill/>
              </a:ln>
            </p:spPr>
          </p:pic>
          <p:sp>
            <p:nvSpPr>
              <p:cNvPr id="32" name="TextBox 31"/>
              <p:cNvSpPr txBox="1"/>
              <p:nvPr/>
            </p:nvSpPr>
            <p:spPr>
              <a:xfrm>
                <a:off x="17123717" y="19443033"/>
                <a:ext cx="2319315" cy="480036"/>
              </a:xfrm>
              <a:prstGeom prst="rect">
                <a:avLst/>
              </a:prstGeom>
              <a:noFill/>
            </p:spPr>
            <p:txBody>
              <a:bodyPr wrap="square" rtlCol="0">
                <a:spAutoFit/>
              </a:bodyPr>
              <a:lstStyle/>
              <a:p>
                <a:pPr algn="ctr"/>
                <a:r>
                  <a:rPr lang="en-US" sz="2400" dirty="0" smtClean="0"/>
                  <a:t>Landsat 5 ( TM)</a:t>
                </a:r>
                <a:endParaRPr lang="en-US" sz="2400" dirty="0"/>
              </a:p>
            </p:txBody>
          </p:sp>
        </p:grpSp>
        <p:grpSp>
          <p:nvGrpSpPr>
            <p:cNvPr id="22" name="Group 21"/>
            <p:cNvGrpSpPr/>
            <p:nvPr/>
          </p:nvGrpSpPr>
          <p:grpSpPr>
            <a:xfrm>
              <a:off x="19267061" y="18696828"/>
              <a:ext cx="2726662" cy="1640288"/>
              <a:chOff x="19098622" y="18215567"/>
              <a:chExt cx="2726662" cy="1640288"/>
            </a:xfrm>
          </p:grpSpPr>
          <p:pic>
            <p:nvPicPr>
              <p:cNvPr id="29" name="Shape 150"/>
              <p:cNvPicPr preferRelativeResize="0"/>
              <p:nvPr/>
            </p:nvPicPr>
            <p:blipFill rotWithShape="1">
              <a:blip r:embed="rId5" cstate="print">
                <a:alphaModFix/>
              </a:blip>
              <a:srcRect/>
              <a:stretch/>
            </p:blipFill>
            <p:spPr>
              <a:xfrm>
                <a:off x="19098622" y="18215567"/>
                <a:ext cx="2685824" cy="1092249"/>
              </a:xfrm>
              <a:prstGeom prst="rect">
                <a:avLst/>
              </a:prstGeom>
              <a:noFill/>
              <a:ln>
                <a:noFill/>
              </a:ln>
            </p:spPr>
          </p:pic>
          <p:sp>
            <p:nvSpPr>
              <p:cNvPr id="30" name="TextBox 29"/>
              <p:cNvSpPr txBox="1"/>
              <p:nvPr/>
            </p:nvSpPr>
            <p:spPr>
              <a:xfrm>
                <a:off x="19206021" y="19394905"/>
                <a:ext cx="2619263" cy="460950"/>
              </a:xfrm>
              <a:prstGeom prst="rect">
                <a:avLst/>
              </a:prstGeom>
              <a:noFill/>
            </p:spPr>
            <p:txBody>
              <a:bodyPr wrap="square" rtlCol="0">
                <a:spAutoFit/>
              </a:bodyPr>
              <a:lstStyle/>
              <a:p>
                <a:pPr algn="ctr"/>
                <a:r>
                  <a:rPr lang="en-US" sz="2400" dirty="0" smtClean="0"/>
                  <a:t>Landsat 7 ( ETM +)</a:t>
                </a:r>
                <a:endParaRPr lang="en-US" sz="2400" dirty="0"/>
              </a:p>
            </p:txBody>
          </p:sp>
        </p:grpSp>
        <p:grpSp>
          <p:nvGrpSpPr>
            <p:cNvPr id="23" name="Group 22"/>
            <p:cNvGrpSpPr/>
            <p:nvPr/>
          </p:nvGrpSpPr>
          <p:grpSpPr>
            <a:xfrm>
              <a:off x="22147106" y="18358873"/>
              <a:ext cx="2204809" cy="1993435"/>
              <a:chOff x="22002728" y="17877613"/>
              <a:chExt cx="2204809" cy="1993435"/>
            </a:xfrm>
          </p:grpSpPr>
          <p:pic>
            <p:nvPicPr>
              <p:cNvPr id="27" name="Shape 149"/>
              <p:cNvPicPr preferRelativeResize="0"/>
              <p:nvPr/>
            </p:nvPicPr>
            <p:blipFill rotWithShape="1">
              <a:blip r:embed="rId6" cstate="print">
                <a:alphaModFix/>
              </a:blip>
              <a:srcRect/>
              <a:stretch/>
            </p:blipFill>
            <p:spPr>
              <a:xfrm>
                <a:off x="22198831" y="17877613"/>
                <a:ext cx="1733777" cy="1417000"/>
              </a:xfrm>
              <a:prstGeom prst="rect">
                <a:avLst/>
              </a:prstGeom>
              <a:noFill/>
              <a:ln>
                <a:noFill/>
              </a:ln>
            </p:spPr>
          </p:pic>
          <p:sp>
            <p:nvSpPr>
              <p:cNvPr id="28" name="TextBox 27"/>
              <p:cNvSpPr txBox="1"/>
              <p:nvPr/>
            </p:nvSpPr>
            <p:spPr>
              <a:xfrm>
                <a:off x="22002728" y="19394906"/>
                <a:ext cx="2204809" cy="476142"/>
              </a:xfrm>
              <a:prstGeom prst="rect">
                <a:avLst/>
              </a:prstGeom>
              <a:noFill/>
            </p:spPr>
            <p:txBody>
              <a:bodyPr wrap="square" rtlCol="0">
                <a:spAutoFit/>
              </a:bodyPr>
              <a:lstStyle/>
              <a:p>
                <a:r>
                  <a:rPr lang="en-US" sz="2400" dirty="0" smtClean="0"/>
                  <a:t>Landsat 8 (OLI)</a:t>
                </a:r>
                <a:endParaRPr lang="en-US" sz="2400" dirty="0"/>
              </a:p>
            </p:txBody>
          </p:sp>
        </p:grpSp>
        <p:grpSp>
          <p:nvGrpSpPr>
            <p:cNvPr id="24" name="Group 23"/>
            <p:cNvGrpSpPr/>
            <p:nvPr/>
          </p:nvGrpSpPr>
          <p:grpSpPr>
            <a:xfrm>
              <a:off x="24347916" y="18247701"/>
              <a:ext cx="2013826" cy="2062020"/>
              <a:chOff x="24227601" y="17742378"/>
              <a:chExt cx="2013826" cy="2062020"/>
            </a:xfrm>
          </p:grpSpPr>
          <p:pic>
            <p:nvPicPr>
              <p:cNvPr id="25" name="Picture 2" descr="http://www.devpedia.developexchange.com/dp/images/9/91/05_Terr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80214" y="17742378"/>
                <a:ext cx="1918555" cy="144424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4227601" y="19342733"/>
                <a:ext cx="2013826" cy="461665"/>
              </a:xfrm>
              <a:prstGeom prst="rect">
                <a:avLst/>
              </a:prstGeom>
              <a:noFill/>
            </p:spPr>
            <p:txBody>
              <a:bodyPr wrap="square" rtlCol="0">
                <a:spAutoFit/>
              </a:bodyPr>
              <a:lstStyle/>
              <a:p>
                <a:r>
                  <a:rPr lang="en-US" sz="2400" dirty="0" smtClean="0"/>
                  <a:t>Terra, MODIS</a:t>
                </a:r>
                <a:endParaRPr lang="en-US" sz="2400" dirty="0"/>
              </a:p>
            </p:txBody>
          </p:sp>
        </p:grpSp>
      </p:gr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0484" y="223392"/>
            <a:ext cx="3566160" cy="729108"/>
          </a:xfrm>
        </p:spPr>
        <p:txBody>
          <a:bodyPr/>
          <a:lstStyle/>
          <a:p>
            <a:r>
              <a:rPr lang="en-US" dirty="0" smtClean="0"/>
              <a:t>Methods</a:t>
            </a:r>
            <a:endParaRPr lang="en-US" dirty="0"/>
          </a:p>
        </p:txBody>
      </p:sp>
      <p:sp>
        <p:nvSpPr>
          <p:cNvPr id="30" name="TextBox 29"/>
          <p:cNvSpPr txBox="1"/>
          <p:nvPr/>
        </p:nvSpPr>
        <p:spPr>
          <a:xfrm>
            <a:off x="2110902" y="1164077"/>
            <a:ext cx="4922196" cy="400110"/>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MODIS / Terra (Surface Reflectance)</a:t>
            </a:r>
            <a:endParaRPr lang="en-US" sz="2000" b="1" dirty="0">
              <a:solidFill>
                <a:schemeClr val="bg1"/>
              </a:solidFill>
            </a:endParaRPr>
          </a:p>
        </p:txBody>
      </p:sp>
      <p:sp>
        <p:nvSpPr>
          <p:cNvPr id="31" name="TextBox 30"/>
          <p:cNvSpPr txBox="1"/>
          <p:nvPr/>
        </p:nvSpPr>
        <p:spPr>
          <a:xfrm>
            <a:off x="2947481" y="2182249"/>
            <a:ext cx="3249038" cy="400110"/>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Subset Creation</a:t>
            </a:r>
            <a:endParaRPr lang="en-US" sz="2000" b="1" dirty="0">
              <a:solidFill>
                <a:schemeClr val="bg1"/>
              </a:solidFill>
            </a:endParaRPr>
          </a:p>
        </p:txBody>
      </p:sp>
      <p:sp>
        <p:nvSpPr>
          <p:cNvPr id="32" name="TextBox 31"/>
          <p:cNvSpPr txBox="1"/>
          <p:nvPr/>
        </p:nvSpPr>
        <p:spPr>
          <a:xfrm>
            <a:off x="3531141" y="4795700"/>
            <a:ext cx="2081719" cy="400110"/>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NDVI Map</a:t>
            </a:r>
            <a:endParaRPr lang="en-US" sz="2000" b="1" dirty="0">
              <a:solidFill>
                <a:schemeClr val="bg1"/>
              </a:solidFill>
            </a:endParaRPr>
          </a:p>
        </p:txBody>
      </p:sp>
      <p:sp>
        <p:nvSpPr>
          <p:cNvPr id="33" name="TextBox 32"/>
          <p:cNvSpPr txBox="1"/>
          <p:nvPr/>
        </p:nvSpPr>
        <p:spPr>
          <a:xfrm>
            <a:off x="3531141" y="5813369"/>
            <a:ext cx="2081719" cy="707886"/>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Marsh Health Trend Map</a:t>
            </a:r>
            <a:endParaRPr lang="en-US" sz="2000" b="1" dirty="0">
              <a:solidFill>
                <a:schemeClr val="bg1"/>
              </a:solidFill>
            </a:endParaRPr>
          </a:p>
        </p:txBody>
      </p:sp>
      <p:pic>
        <p:nvPicPr>
          <p:cNvPr id="1028" name="Picture 4"/>
          <p:cNvPicPr>
            <a:picLocks noChangeAspect="1" noChangeArrowheads="1"/>
          </p:cNvPicPr>
          <p:nvPr/>
        </p:nvPicPr>
        <p:blipFill>
          <a:blip r:embed="rId2" cstate="print"/>
          <a:srcRect/>
          <a:stretch>
            <a:fillRect/>
          </a:stretch>
        </p:blipFill>
        <p:spPr bwMode="auto">
          <a:xfrm>
            <a:off x="3533094" y="3167295"/>
            <a:ext cx="2077813" cy="996143"/>
          </a:xfrm>
          <a:prstGeom prst="rect">
            <a:avLst/>
          </a:prstGeom>
          <a:noFill/>
          <a:ln w="19050">
            <a:solidFill>
              <a:srgbClr val="333333"/>
            </a:solidFill>
            <a:miter lim="800000"/>
            <a:headEnd/>
            <a:tailEnd/>
          </a:ln>
        </p:spPr>
      </p:pic>
      <p:sp>
        <p:nvSpPr>
          <p:cNvPr id="59" name="Down Arrow 58"/>
          <p:cNvSpPr/>
          <p:nvPr/>
        </p:nvSpPr>
        <p:spPr>
          <a:xfrm>
            <a:off x="4385511" y="1682400"/>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a:off x="4385511" y="2713502"/>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a:off x="4385511" y="4295913"/>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4385511" y="5304344"/>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3"/>
            <a:ext cx="8133405" cy="787045"/>
          </a:xfrm>
        </p:spPr>
        <p:txBody>
          <a:bodyPr>
            <a:noAutofit/>
          </a:bodyPr>
          <a:lstStyle/>
          <a:p>
            <a:r>
              <a:rPr lang="en-US" dirty="0" smtClean="0"/>
              <a:t>Bernard Eichold, M.D., Dr. PH, Mobile County Health Department</a:t>
            </a:r>
          </a:p>
          <a:p>
            <a:r>
              <a:rPr lang="en-US" dirty="0" smtClean="0"/>
              <a:t>Kenton Ross, Ph. D., NASA Langley Research Center</a:t>
            </a:r>
            <a:endParaRPr lang="en-US" dirty="0"/>
          </a:p>
        </p:txBody>
      </p:sp>
      <p:sp>
        <p:nvSpPr>
          <p:cNvPr id="3" name="Text Placeholder 2"/>
          <p:cNvSpPr>
            <a:spLocks noGrp="1"/>
          </p:cNvSpPr>
          <p:nvPr>
            <p:ph type="body" sz="quarter" idx="11"/>
          </p:nvPr>
        </p:nvSpPr>
        <p:spPr>
          <a:xfrm>
            <a:off x="571207" y="3108964"/>
            <a:ext cx="8051583" cy="704088"/>
          </a:xfrm>
        </p:spPr>
        <p:txBody>
          <a:bodyPr>
            <a:noAutofit/>
          </a:bodyPr>
          <a:lstStyle/>
          <a:p>
            <a:r>
              <a:rPr lang="en-US" dirty="0" smtClean="0"/>
              <a:t>Mark Berte, Alabama Coastal Foundation</a:t>
            </a:r>
          </a:p>
          <a:p>
            <a:r>
              <a:rPr lang="en-US" dirty="0" smtClean="0"/>
              <a:t>Just Cebrian, Ph. D., Dauphin Island Sea Lab</a:t>
            </a:r>
            <a:endParaRPr lang="en-US" dirty="0"/>
          </a:p>
        </p:txBody>
      </p:sp>
      <p:sp>
        <p:nvSpPr>
          <p:cNvPr id="5" name="TextBox 4"/>
          <p:cNvSpPr txBox="1"/>
          <p:nvPr/>
        </p:nvSpPr>
        <p:spPr>
          <a:xfrm>
            <a:off x="594359" y="940213"/>
            <a:ext cx="2577819" cy="584775"/>
          </a:xfrm>
          <a:prstGeom prst="rect">
            <a:avLst/>
          </a:prstGeom>
          <a:noFill/>
        </p:spPr>
        <p:txBody>
          <a:bodyPr wrap="square" rtlCol="0">
            <a:spAutoFit/>
          </a:bodyPr>
          <a:lstStyle/>
          <a:p>
            <a:pPr algn="l"/>
            <a:r>
              <a:rPr lang="en-US" sz="3200" b="1" dirty="0">
                <a:solidFill>
                  <a:schemeClr val="accent1"/>
                </a:solidFill>
                <a:latin typeface="Century Gothic" panose="020B0502020202020204" pitchFamily="34" charset="0"/>
              </a:rPr>
              <a:t>A</a:t>
            </a:r>
            <a:r>
              <a:rPr lang="en-US" sz="3200" b="1" dirty="0" smtClean="0">
                <a:solidFill>
                  <a:schemeClr val="accent1"/>
                </a:solidFill>
                <a:latin typeface="Century Gothic" panose="020B0502020202020204" pitchFamily="34" charset="0"/>
              </a:rPr>
              <a:t>dvisors</a:t>
            </a:r>
            <a:endParaRPr lang="en-US" sz="32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84775"/>
          </a:xfrm>
          <a:prstGeom prst="rect">
            <a:avLst/>
          </a:prstGeom>
          <a:noFill/>
        </p:spPr>
        <p:txBody>
          <a:bodyPr wrap="square" rtlCol="0">
            <a:spAutoFit/>
          </a:bodyPr>
          <a:lstStyle/>
          <a:p>
            <a:pPr algn="l"/>
            <a:r>
              <a:rPr lang="en-US" sz="3200" b="1" dirty="0" smtClean="0">
                <a:solidFill>
                  <a:schemeClr val="accent1"/>
                </a:solidFill>
                <a:latin typeface="Century Gothic" panose="020B0502020202020204" pitchFamily="34" charset="0"/>
              </a:rPr>
              <a:t>Partners</a:t>
            </a:r>
            <a:endParaRPr lang="en-US" sz="32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2774</TotalTime>
  <Words>498</Words>
  <Application>Microsoft Office PowerPoint</Application>
  <PresentationFormat>On-screen Show (4:3)</PresentationFormat>
  <Paragraphs>81</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NASA DEVELOP</cp:lastModifiedBy>
  <cp:revision>161</cp:revision>
  <dcterms:created xsi:type="dcterms:W3CDTF">2015-05-18T13:26:09Z</dcterms:created>
  <dcterms:modified xsi:type="dcterms:W3CDTF">2016-03-03T23:11:19Z</dcterms:modified>
</cp:coreProperties>
</file>