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6" clrIdx="0"/>
  <p:cmAuthor id="1" name="Zajic, Brittany N (329D-Affiliate)" initials="ZBN(" lastIdx="1" clrIdx="1">
    <p:extLst>
      <p:ext uri="{19B8F6BF-5375-455C-9EA6-DF929625EA0E}">
        <p15:presenceInfo xmlns:p15="http://schemas.microsoft.com/office/powerpoint/2012/main" userId="S-1-5-21-1608413684-1126320247-1535859923-128903" providerId="AD"/>
      </p:ext>
    </p:extLst>
  </p:cmAuthor>
  <p:cmAuthor id="2" name="peter hawman" initials="ph" lastIdx="4" clrIdx="2">
    <p:extLst>
      <p:ext uri="{19B8F6BF-5375-455C-9EA6-DF929625EA0E}">
        <p15:presenceInfo xmlns:p15="http://schemas.microsoft.com/office/powerpoint/2012/main" userId="52dc934910af06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20" d="100"/>
          <a:sy n="20" d="100"/>
        </p:scale>
        <p:origin x="3264" y="66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JET PROPULSION LABORATORY</a:t>
            </a:r>
            <a:endParaRPr lang="en-US" dirty="0"/>
          </a:p>
        </p:txBody>
      </p:sp>
      <p:sp>
        <p:nvSpPr>
          <p:cNvPr id="4" name="Text Placeholder 3"/>
          <p:cNvSpPr>
            <a:spLocks noGrp="1"/>
          </p:cNvSpPr>
          <p:nvPr>
            <p:ph type="body" sz="quarter" idx="11"/>
          </p:nvPr>
        </p:nvSpPr>
        <p:spPr/>
        <p:txBody>
          <a:bodyPr/>
          <a:lstStyle/>
          <a:p>
            <a:r>
              <a:rPr lang="en-US" dirty="0" smtClean="0"/>
              <a:t>Using GRACE-derived </a:t>
            </a:r>
            <a:r>
              <a:rPr lang="en-US" dirty="0"/>
              <a:t>w</a:t>
            </a:r>
            <a:r>
              <a:rPr lang="en-US" dirty="0" smtClean="0"/>
              <a:t>ater and moisture </a:t>
            </a:r>
            <a:r>
              <a:rPr lang="en-US" dirty="0"/>
              <a:t>p</a:t>
            </a:r>
            <a:r>
              <a:rPr lang="en-US" dirty="0" smtClean="0"/>
              <a:t>roducts as a predictive </a:t>
            </a:r>
            <a:r>
              <a:rPr lang="en-US" dirty="0"/>
              <a:t>t</a:t>
            </a:r>
            <a:r>
              <a:rPr lang="en-US" dirty="0" smtClean="0"/>
              <a:t>ool for wildfire potential in the contiguous United States</a:t>
            </a:r>
            <a:endParaRPr lang="en-US" dirty="0"/>
          </a:p>
        </p:txBody>
      </p:sp>
      <p:sp>
        <p:nvSpPr>
          <p:cNvPr id="5" name="Text Placeholder 4"/>
          <p:cNvSpPr>
            <a:spLocks noGrp="1"/>
          </p:cNvSpPr>
          <p:nvPr>
            <p:ph type="body" sz="quarter" idx="10"/>
          </p:nvPr>
        </p:nvSpPr>
        <p:spPr/>
        <p:txBody>
          <a:bodyPr/>
          <a:lstStyle/>
          <a:p>
            <a:r>
              <a:rPr lang="en-US" dirty="0" smtClean="0"/>
              <a:t>U.S. DISASTERS II</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347099" y="21993585"/>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High </a:t>
            </a:r>
            <a:r>
              <a:rPr lang="en-US" dirty="0"/>
              <a:t>coefficient of determination values across many fire size classes and land cover types indicate a strong relationship between soil moisture and </a:t>
            </a:r>
            <a:r>
              <a:rPr lang="en-US" dirty="0" smtClean="0"/>
              <a:t>wildfire</a:t>
            </a:r>
          </a:p>
          <a:p>
            <a:pPr marL="347663" indent="-347663"/>
            <a:r>
              <a:rPr lang="en-US" sz="2800" dirty="0"/>
              <a:t>Predictive wildfire potential maps will help better serve the USDA Forest Service as they look to integrate this tool into their predictive capabilities </a:t>
            </a:r>
            <a:endParaRPr lang="en-US" dirty="0" smtClean="0"/>
          </a:p>
          <a:p>
            <a:pPr marL="347663" indent="-347663"/>
            <a:r>
              <a:rPr lang="en-US" dirty="0" smtClean="0"/>
              <a:t>Wildfire predictive capabilities using NASA Earth Observation Systems can be refined and expanded with MODIS vegetation indices and SMAP soil moisture data in order to better serve fire response management</a:t>
            </a:r>
          </a:p>
          <a:p>
            <a:pPr marL="347663" indent="-347663"/>
            <a:r>
              <a:rPr lang="en-US" sz="2800" dirty="0"/>
              <a:t>GRACE can be considered a useful tool for assessing wildfire probability and predicting wildfire </a:t>
            </a:r>
          </a:p>
          <a:p>
            <a:pPr marL="0" indent="0">
              <a:buNone/>
            </a:pPr>
            <a:endParaRPr lang="en-US" dirty="0" smtClean="0"/>
          </a:p>
          <a:p>
            <a:pPr marL="0" indent="0">
              <a:buNone/>
            </a:pPr>
            <a:endParaRPr lang="en-US" dirty="0" smtClean="0"/>
          </a:p>
          <a:p>
            <a:pPr marL="347663" indent="-347663"/>
            <a:endParaRPr lang="en-US" dirty="0" smtClean="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t>
            </a:r>
          </a:p>
        </p:txBody>
      </p:sp>
      <p:sp>
        <p:nvSpPr>
          <p:cNvPr id="15" name="Text Placeholder 16"/>
          <p:cNvSpPr txBox="1">
            <a:spLocks/>
          </p:cNvSpPr>
          <p:nvPr/>
        </p:nvSpPr>
        <p:spPr>
          <a:xfrm>
            <a:off x="18284610" y="6853426"/>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a:t>Q</a:t>
            </a:r>
            <a:r>
              <a:rPr lang="en-US" b="1" dirty="0" smtClean="0"/>
              <a:t>uantify</a:t>
            </a:r>
            <a:r>
              <a:rPr lang="en-US" dirty="0" smtClean="0"/>
              <a:t> relationships between assimilated GRACE data and wildfire data by land cover type on a national scale</a:t>
            </a:r>
          </a:p>
          <a:p>
            <a:pPr marL="0" indent="0">
              <a:buNone/>
            </a:pPr>
            <a:endParaRPr lang="en-US" dirty="0" smtClean="0"/>
          </a:p>
          <a:p>
            <a:pPr marL="347663" indent="-347663"/>
            <a:r>
              <a:rPr lang="en-US" b="1" dirty="0" smtClean="0"/>
              <a:t>Create</a:t>
            </a:r>
            <a:r>
              <a:rPr lang="en-US" dirty="0" smtClean="0"/>
              <a:t> an algorithm in Python that will serve as a tool for fire predictive services</a:t>
            </a:r>
          </a:p>
          <a:p>
            <a:pPr marL="347663" indent="-347663"/>
            <a:endParaRPr lang="en-US" dirty="0"/>
          </a:p>
          <a:p>
            <a:pPr marL="347663" indent="-347663"/>
            <a:r>
              <a:rPr lang="en-US" b="1" dirty="0" smtClean="0"/>
              <a:t>Determine</a:t>
            </a:r>
            <a:r>
              <a:rPr lang="en-US" dirty="0" smtClean="0"/>
              <a:t> </a:t>
            </a:r>
            <a:r>
              <a:rPr lang="en-US" dirty="0"/>
              <a:t>if </a:t>
            </a:r>
            <a:r>
              <a:rPr lang="en-US" dirty="0" smtClean="0"/>
              <a:t>assimilated GRACE </a:t>
            </a:r>
            <a:r>
              <a:rPr lang="en-US" dirty="0"/>
              <a:t>data is a promising tool for predicting wildfire potential across the contiguous United </a:t>
            </a:r>
            <a:r>
              <a:rPr lang="en-US" dirty="0" smtClean="0"/>
              <a:t>States</a:t>
            </a:r>
            <a:endParaRPr lang="en-US" dirty="0"/>
          </a:p>
          <a:p>
            <a:pPr marL="347663" indent="-347663"/>
            <a:endParaRPr lang="en-US" dirty="0"/>
          </a:p>
          <a:p>
            <a:pPr marL="347663" indent="-347663"/>
            <a:endParaRPr lang="en-US" dirty="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4611"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45400" y="1247422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2511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347099" y="27852560"/>
            <a:ext cx="7753351"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Project Partners</a:t>
            </a:r>
            <a:endParaRPr lang="en-US" sz="4400" b="1" dirty="0" smtClean="0">
              <a:solidFill>
                <a:schemeClr val="accent1"/>
              </a:solidFill>
              <a:latin typeface="Century Gothic" panose="020B0502020202020204" pitchFamily="34" charset="0"/>
            </a:endParaRPr>
          </a:p>
        </p:txBody>
      </p:sp>
      <p:sp>
        <p:nvSpPr>
          <p:cNvPr id="30" name="TextBox 29"/>
          <p:cNvSpPr txBox="1"/>
          <p:nvPr/>
        </p:nvSpPr>
        <p:spPr>
          <a:xfrm>
            <a:off x="9063459" y="278343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endParaRPr lang="en-US" sz="4400" b="1" dirty="0">
              <a:solidFill>
                <a:schemeClr val="accent1"/>
              </a:solidFill>
              <a:latin typeface="Century Gothic" panose="020B0502020202020204" pitchFamily="34" charset="0"/>
            </a:endParaRPr>
          </a:p>
        </p:txBody>
      </p:sp>
      <p:sp>
        <p:nvSpPr>
          <p:cNvPr id="31" name="TextBox 30"/>
          <p:cNvSpPr txBox="1"/>
          <p:nvPr/>
        </p:nvSpPr>
        <p:spPr>
          <a:xfrm>
            <a:off x="914400" y="27843601"/>
            <a:ext cx="554355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Brittany Zajic (Project Lead), Daniel Jensen, Nick Rousseau</a:t>
            </a:r>
          </a:p>
          <a:p>
            <a:r>
              <a:rPr lang="en-US" sz="2400" dirty="0" smtClean="0"/>
              <a:t>NASA DEVELOP National Program at NASA Jet Propulsion Laboratory </a:t>
            </a:r>
            <a:endParaRPr lang="en-US" sz="2400"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4610" y="13242469"/>
            <a:ext cx="4575389" cy="3535528"/>
          </a:xfrm>
          <a:prstGeom prst="rect">
            <a:avLst/>
          </a:prstGeom>
        </p:spPr>
      </p:pic>
      <p:sp>
        <p:nvSpPr>
          <p:cNvPr id="34" name="Text Placeholder 26"/>
          <p:cNvSpPr txBox="1">
            <a:spLocks/>
          </p:cNvSpPr>
          <p:nvPr/>
        </p:nvSpPr>
        <p:spPr>
          <a:xfrm>
            <a:off x="23098600" y="14240584"/>
            <a:ext cx="3173300" cy="1263972"/>
          </a:xfrm>
          <a:prstGeom prst="rect">
            <a:avLst/>
          </a:prstGeom>
        </p:spPr>
        <p:txBody>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4400" dirty="0" smtClean="0"/>
              <a:t>Contiguous United States</a:t>
            </a:r>
            <a:endParaRPr lang="en-US" sz="4400" dirty="0"/>
          </a:p>
        </p:txBody>
      </p:sp>
      <p:sp>
        <p:nvSpPr>
          <p:cNvPr id="35" name="Text Placeholder 6"/>
          <p:cNvSpPr txBox="1">
            <a:spLocks/>
          </p:cNvSpPr>
          <p:nvPr/>
        </p:nvSpPr>
        <p:spPr>
          <a:xfrm>
            <a:off x="18291826" y="17999645"/>
            <a:ext cx="4131115" cy="2020126"/>
          </a:xfrm>
          <a:prstGeom prst="rect">
            <a:avLst/>
          </a:prstGeom>
        </p:spPr>
        <p:txBody>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Gravity Recovery and Climate Experiment (GRACE)</a:t>
            </a:r>
            <a:endParaRPr lang="en-US" sz="3600" dirty="0"/>
          </a:p>
        </p:txBody>
      </p:sp>
      <p:pic>
        <p:nvPicPr>
          <p:cNvPr id="36" name="Picture 4" descr="C:\Users\bzajic\Desktop\10_Gra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2627" y="17521693"/>
            <a:ext cx="4828772" cy="316016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566484" y="28555260"/>
            <a:ext cx="9499529" cy="6379439"/>
          </a:xfrm>
          <a:prstGeom prst="rect">
            <a:avLst/>
          </a:prstGeom>
        </p:spPr>
        <p:txBody>
          <a:bodyPr wrap="square">
            <a:spAutoFit/>
          </a:bodyPr>
          <a:lstStyle/>
          <a:p>
            <a:pPr>
              <a:lnSpc>
                <a:spcPct val="115000"/>
              </a:lnSpc>
            </a:pPr>
            <a:r>
              <a:rPr lang="en-US" sz="2700" dirty="0" smtClean="0">
                <a:ea typeface="Times New Roman" panose="02020603050405020304" pitchFamily="18" charset="0"/>
                <a:cs typeface="Times New Roman" panose="02020603050405020304" pitchFamily="18" charset="0"/>
              </a:rPr>
              <a:t>We </a:t>
            </a:r>
            <a:r>
              <a:rPr lang="en-US" sz="2700" dirty="0">
                <a:ea typeface="Times New Roman" panose="02020603050405020304" pitchFamily="18" charset="0"/>
                <a:cs typeface="Times New Roman" panose="02020603050405020304" pitchFamily="18" charset="0"/>
              </a:rPr>
              <a:t>would like to thank our Science Advisor, Dr. John T. Reager (NASA JPL), for his guidance on this project. </a:t>
            </a:r>
            <a:endParaRPr lang="en-US" sz="2700" dirty="0" smtClean="0">
              <a:ea typeface="Times New Roman" panose="02020603050405020304" pitchFamily="18" charset="0"/>
              <a:cs typeface="Times New Roman" panose="02020603050405020304" pitchFamily="18" charset="0"/>
            </a:endParaRPr>
          </a:p>
          <a:p>
            <a:endParaRPr lang="en-US" sz="2000" dirty="0" smtClean="0">
              <a:ea typeface="Times New Roman" panose="02020603050405020304" pitchFamily="18" charset="0"/>
              <a:cs typeface="Times New Roman" panose="02020603050405020304" pitchFamily="18" charset="0"/>
            </a:endParaRPr>
          </a:p>
          <a:p>
            <a:pPr>
              <a:lnSpc>
                <a:spcPct val="115000"/>
              </a:lnSpc>
            </a:pPr>
            <a:r>
              <a:rPr lang="en-US" sz="2700" dirty="0" smtClean="0">
                <a:ea typeface="Times New Roman" panose="02020603050405020304" pitchFamily="18" charset="0"/>
                <a:cs typeface="Times New Roman" panose="02020603050405020304" pitchFamily="18" charset="0"/>
              </a:rPr>
              <a:t>We </a:t>
            </a:r>
            <a:r>
              <a:rPr lang="en-US" sz="2700" dirty="0">
                <a:ea typeface="Times New Roman" panose="02020603050405020304" pitchFamily="18" charset="0"/>
                <a:cs typeface="Times New Roman" panose="02020603050405020304" pitchFamily="18" charset="0"/>
              </a:rPr>
              <a:t>would like to thank Mark Finney, Chuck McHugh, and </a:t>
            </a:r>
            <a:r>
              <a:rPr lang="en-US" sz="2700" dirty="0" smtClean="0">
                <a:ea typeface="Times New Roman" panose="02020603050405020304" pitchFamily="18" charset="0"/>
                <a:cs typeface="Times New Roman" panose="02020603050405020304" pitchFamily="18" charset="0"/>
              </a:rPr>
              <a:t>Everett </a:t>
            </a:r>
            <a:r>
              <a:rPr lang="en-US" sz="2700" dirty="0">
                <a:ea typeface="Times New Roman" panose="02020603050405020304" pitchFamily="18" charset="0"/>
                <a:cs typeface="Times New Roman" panose="02020603050405020304" pitchFamily="18" charset="0"/>
              </a:rPr>
              <a:t>Hinkley from the USDA Forest Service </a:t>
            </a:r>
            <a:r>
              <a:rPr lang="en-US" sz="2700" dirty="0" smtClean="0">
                <a:ea typeface="Times New Roman" panose="02020603050405020304" pitchFamily="18" charset="0"/>
                <a:cs typeface="Times New Roman" panose="02020603050405020304" pitchFamily="18" charset="0"/>
              </a:rPr>
              <a:t>for </a:t>
            </a:r>
            <a:r>
              <a:rPr lang="en-US" sz="2700" dirty="0">
                <a:ea typeface="Times New Roman" panose="02020603050405020304" pitchFamily="18" charset="0"/>
                <a:cs typeface="Times New Roman" panose="02020603050405020304" pitchFamily="18" charset="0"/>
              </a:rPr>
              <a:t>their involvement in providing direction and </a:t>
            </a:r>
            <a:r>
              <a:rPr lang="en-US" sz="2700" dirty="0" smtClean="0">
                <a:ea typeface="Times New Roman" panose="02020603050405020304" pitchFamily="18" charset="0"/>
                <a:cs typeface="Times New Roman" panose="02020603050405020304" pitchFamily="18" charset="0"/>
              </a:rPr>
              <a:t>information regarding wildfires in the United States. </a:t>
            </a:r>
          </a:p>
          <a:p>
            <a:endParaRPr lang="en-US" sz="2000" dirty="0" smtClean="0">
              <a:ea typeface="Times New Roman" panose="02020603050405020304" pitchFamily="18" charset="0"/>
              <a:cs typeface="Times New Roman" panose="02020603050405020304" pitchFamily="18" charset="0"/>
            </a:endParaRPr>
          </a:p>
          <a:p>
            <a:pPr>
              <a:lnSpc>
                <a:spcPct val="115000"/>
              </a:lnSpc>
            </a:pPr>
            <a:r>
              <a:rPr lang="en-US" sz="2700" dirty="0" smtClean="0">
                <a:ea typeface="Times New Roman" panose="02020603050405020304" pitchFamily="18" charset="0"/>
                <a:cs typeface="Times New Roman" panose="02020603050405020304" pitchFamily="18" charset="0"/>
              </a:rPr>
              <a:t>We would also like </a:t>
            </a:r>
            <a:r>
              <a:rPr lang="en-US" sz="2700" dirty="0">
                <a:ea typeface="Times New Roman" panose="02020603050405020304" pitchFamily="18" charset="0"/>
                <a:cs typeface="Times New Roman" panose="02020603050405020304" pitchFamily="18" charset="0"/>
              </a:rPr>
              <a:t>to thank Dr. Matt Rodell of the NASA Terrestrial Hydrology Program at Goddard Space Flight Center for his help in attaining and utilizing the assimilated GRACE data</a:t>
            </a:r>
            <a:r>
              <a:rPr lang="en-US" sz="2700" dirty="0" smtClean="0">
                <a:ea typeface="Times New Roman" panose="02020603050405020304" pitchFamily="18" charset="0"/>
                <a:cs typeface="Times New Roman" panose="02020603050405020304" pitchFamily="18" charset="0"/>
              </a:rPr>
              <a:t>.</a:t>
            </a:r>
          </a:p>
          <a:p>
            <a:r>
              <a:rPr lang="en-US" sz="2700" dirty="0" smtClean="0">
                <a:ea typeface="Times New Roman" panose="02020603050405020304" pitchFamily="18" charset="0"/>
                <a:cs typeface="Times New Roman" panose="02020603050405020304" pitchFamily="18" charset="0"/>
              </a:rPr>
              <a:t> </a:t>
            </a:r>
          </a:p>
          <a:p>
            <a:pPr>
              <a:lnSpc>
                <a:spcPct val="115000"/>
              </a:lnSpc>
            </a:pPr>
            <a:r>
              <a:rPr lang="en-US" sz="2700" dirty="0" smtClean="0">
                <a:ea typeface="Times New Roman" panose="02020603050405020304" pitchFamily="18" charset="0"/>
                <a:cs typeface="Times New Roman" panose="02020603050405020304" pitchFamily="18" charset="0"/>
              </a:rPr>
              <a:t>We would lastly like to thank Max Baldridge, a contributor on the first phase of this project.</a:t>
            </a:r>
            <a:endParaRPr lang="en-US" sz="2700" dirty="0"/>
          </a:p>
        </p:txBody>
      </p:sp>
      <p:sp>
        <p:nvSpPr>
          <p:cNvPr id="18" name="Rectangle 17"/>
          <p:cNvSpPr/>
          <p:nvPr/>
        </p:nvSpPr>
        <p:spPr>
          <a:xfrm>
            <a:off x="18493149" y="28741330"/>
            <a:ext cx="7607301" cy="1754326"/>
          </a:xfrm>
          <a:prstGeom prst="rect">
            <a:avLst/>
          </a:prstGeom>
        </p:spPr>
        <p:txBody>
          <a:bodyPr wrap="square">
            <a:spAutoFit/>
          </a:bodyPr>
          <a:lstStyle/>
          <a:p>
            <a:r>
              <a:rPr lang="en-US" sz="2700" dirty="0" smtClean="0"/>
              <a:t>United States Department of Agriculture, </a:t>
            </a:r>
          </a:p>
          <a:p>
            <a:r>
              <a:rPr lang="en-US" sz="2700" dirty="0" smtClean="0"/>
              <a:t>Forest </a:t>
            </a:r>
            <a:r>
              <a:rPr lang="en-US" sz="2700" dirty="0"/>
              <a:t>Service </a:t>
            </a:r>
            <a:r>
              <a:rPr lang="en-US" sz="2700" dirty="0" smtClean="0"/>
              <a:t>— Remote </a:t>
            </a:r>
            <a:r>
              <a:rPr lang="en-US" sz="2700" dirty="0"/>
              <a:t>Sensing Applications </a:t>
            </a:r>
            <a:r>
              <a:rPr lang="en-US" sz="2700" dirty="0" smtClean="0"/>
              <a:t>Center</a:t>
            </a:r>
          </a:p>
          <a:p>
            <a:endParaRPr lang="en-US" sz="2700" dirty="0"/>
          </a:p>
          <a:p>
            <a:r>
              <a:rPr lang="en-US" sz="2700" dirty="0" smtClean="0"/>
              <a:t>NASA Terrestrial </a:t>
            </a:r>
            <a:r>
              <a:rPr lang="en-US" sz="2700" dirty="0"/>
              <a:t>Hydrology </a:t>
            </a:r>
            <a:r>
              <a:rPr lang="en-US" sz="2700" dirty="0" smtClean="0"/>
              <a:t>Program</a:t>
            </a:r>
            <a:endParaRPr lang="en-US" sz="2700" dirty="0"/>
          </a:p>
        </p:txBody>
      </p:sp>
      <p:sp>
        <p:nvSpPr>
          <p:cNvPr id="19" name="TextBox 18"/>
          <p:cNvSpPr txBox="1"/>
          <p:nvPr/>
        </p:nvSpPr>
        <p:spPr>
          <a:xfrm>
            <a:off x="914400" y="34315763"/>
            <a:ext cx="7194884" cy="461665"/>
          </a:xfrm>
          <a:prstGeom prst="rect">
            <a:avLst/>
          </a:prstGeom>
          <a:noFill/>
        </p:spPr>
        <p:txBody>
          <a:bodyPr wrap="square" rtlCol="0">
            <a:spAutoFit/>
          </a:bodyPr>
          <a:lstStyle/>
          <a:p>
            <a:pPr algn="ctr"/>
            <a:r>
              <a:rPr lang="en-US" sz="2400" dirty="0" smtClean="0"/>
              <a:t>Brittany Zajic, Nick Rousseau, Daniel Jensen</a:t>
            </a:r>
            <a:endParaRPr lang="en-US" sz="2400" dirty="0"/>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2449" y="30593911"/>
            <a:ext cx="3228700" cy="4177939"/>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945" y="28731978"/>
            <a:ext cx="7400339" cy="5550255"/>
          </a:xfrm>
          <a:prstGeom prst="rect">
            <a:avLst/>
          </a:prstGeom>
        </p:spPr>
      </p:pic>
      <p:sp>
        <p:nvSpPr>
          <p:cNvPr id="58" name="Text Placeholder 16"/>
          <p:cNvSpPr txBox="1">
            <a:spLocks/>
          </p:cNvSpPr>
          <p:nvPr/>
        </p:nvSpPr>
        <p:spPr>
          <a:xfrm>
            <a:off x="-3429000" y="16553503"/>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52" name="Rectangle 51"/>
          <p:cNvSpPr/>
          <p:nvPr/>
        </p:nvSpPr>
        <p:spPr>
          <a:xfrm>
            <a:off x="925082" y="6280150"/>
            <a:ext cx="16214905" cy="6324808"/>
          </a:xfrm>
          <a:prstGeom prst="rect">
            <a:avLst/>
          </a:prstGeom>
        </p:spPr>
        <p:txBody>
          <a:bodyPr wrap="square">
            <a:spAutoFit/>
          </a:bodyPr>
          <a:lstStyle/>
          <a:p>
            <a:r>
              <a:rPr lang="en-US" sz="2700" dirty="0"/>
              <a:t>Understanding the relationship between wildfire potential and soil moisture in the United States has been difficult to assess, with limited ability to determine areas that are at high risk. This limitation is largely due to complex environmental factors at play and the lack of necessary remotely-sensed products. Drought conditions and accompanying low Fuel Moisture Content (FMC) have historically led to disastrous wildfire outbreaks causing economic loss, property damage, and environmental degradation. Thus, developing a programmed toolset to assess the relationship between soil moisture—which contributes greatly to FMC—and fire potential, can aid in determining overall wildfire risk. To properly evaluate these parameters, we used data assimilated from the Gravity Recovery and Climate Experiment (GRACE) and data from the Fire Program Analysis Fire-Occurrence Database (FPA FOD) to produce annual wildfire probability and predicted burned area maps at a 0.25 degree resolution for the contiguous United States. Assessment of </a:t>
            </a:r>
            <a:r>
              <a:rPr lang="en-US" sz="2700" dirty="0" err="1"/>
              <a:t>retrodictive</a:t>
            </a:r>
            <a:r>
              <a:rPr lang="en-US" sz="2700" dirty="0"/>
              <a:t> maps compared to the mapped FPA FOD fire data exhibits strong alignment for earlier years, proving the validity of our methodology. Decreased alignment in later years, as more extreme wildfires occur, revealed the need to incorporate more GRACE-derived water parameters, MODIS vegetation indices, and other environmental datasets to further refine the algorithm for fire risk and potential. These products will allow for assessment at a national-scale for early fire management by providing planners and responders with a predictive tool to better employ early decision-support to areas of high risk for each region’s annual fire season.</a:t>
            </a:r>
            <a:endParaRPr lang="en-US" sz="2700" dirty="0"/>
          </a:p>
        </p:txBody>
      </p:sp>
      <p:sp>
        <p:nvSpPr>
          <p:cNvPr id="70" name="Rounded Rectangle 69"/>
          <p:cNvSpPr/>
          <p:nvPr/>
        </p:nvSpPr>
        <p:spPr>
          <a:xfrm>
            <a:off x="973468" y="13303632"/>
            <a:ext cx="3582456" cy="207945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50000"/>
                  </a:schemeClr>
                </a:solidFill>
                <a:latin typeface="+mj-lt"/>
              </a:rPr>
              <a:t>Surface Soil Moisture</a:t>
            </a:r>
          </a:p>
          <a:p>
            <a:pPr algn="ctr"/>
            <a:r>
              <a:rPr lang="en-US" sz="2000" dirty="0" smtClean="0">
                <a:solidFill>
                  <a:schemeClr val="tx1">
                    <a:lumMod val="50000"/>
                  </a:schemeClr>
                </a:solidFill>
                <a:latin typeface="+mj-lt"/>
              </a:rPr>
              <a:t>Assimilated GRACE Data </a:t>
            </a:r>
          </a:p>
          <a:p>
            <a:pPr algn="ctr"/>
            <a:r>
              <a:rPr lang="en-US" sz="2000" dirty="0" smtClean="0">
                <a:solidFill>
                  <a:schemeClr val="tx1">
                    <a:lumMod val="50000"/>
                  </a:schemeClr>
                </a:solidFill>
                <a:latin typeface="+mj-lt"/>
              </a:rPr>
              <a:t>(NASA GSFC Terrestrial Hydrology Program)</a:t>
            </a:r>
            <a:endParaRPr lang="en-US" sz="2000" dirty="0">
              <a:solidFill>
                <a:schemeClr val="tx1">
                  <a:lumMod val="50000"/>
                </a:schemeClr>
              </a:solidFill>
              <a:latin typeface="+mj-lt"/>
            </a:endParaRPr>
          </a:p>
        </p:txBody>
      </p:sp>
      <p:sp>
        <p:nvSpPr>
          <p:cNvPr id="92" name="Rounded Rectangle 91"/>
          <p:cNvSpPr/>
          <p:nvPr/>
        </p:nvSpPr>
        <p:spPr>
          <a:xfrm>
            <a:off x="972472" y="15847823"/>
            <a:ext cx="3584448" cy="20756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50000"/>
                  </a:schemeClr>
                </a:solidFill>
                <a:latin typeface="+mj-lt"/>
              </a:rPr>
              <a:t>Wildfires</a:t>
            </a:r>
          </a:p>
          <a:p>
            <a:pPr algn="ctr"/>
            <a:r>
              <a:rPr lang="en-US" sz="2000" dirty="0" smtClean="0">
                <a:solidFill>
                  <a:schemeClr val="tx1">
                    <a:lumMod val="50000"/>
                  </a:schemeClr>
                </a:solidFill>
                <a:latin typeface="+mj-lt"/>
              </a:rPr>
              <a:t>Fire Program Analysis Fire-Occurrence Database</a:t>
            </a:r>
          </a:p>
          <a:p>
            <a:pPr algn="ctr"/>
            <a:r>
              <a:rPr lang="en-US" sz="2000" dirty="0" smtClean="0">
                <a:solidFill>
                  <a:schemeClr val="tx1">
                    <a:lumMod val="50000"/>
                  </a:schemeClr>
                </a:solidFill>
                <a:latin typeface="+mj-lt"/>
              </a:rPr>
              <a:t>(USDA Forest Service)</a:t>
            </a:r>
            <a:endParaRPr lang="en-US" sz="2000" dirty="0">
              <a:solidFill>
                <a:schemeClr val="tx1">
                  <a:lumMod val="50000"/>
                </a:schemeClr>
              </a:solidFill>
              <a:latin typeface="+mj-lt"/>
            </a:endParaRPr>
          </a:p>
        </p:txBody>
      </p:sp>
      <p:sp>
        <p:nvSpPr>
          <p:cNvPr id="93" name="Rounded Rectangle 92"/>
          <p:cNvSpPr/>
          <p:nvPr/>
        </p:nvSpPr>
        <p:spPr>
          <a:xfrm>
            <a:off x="972472" y="18396416"/>
            <a:ext cx="3584448" cy="20756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50000"/>
                  </a:schemeClr>
                </a:solidFill>
                <a:latin typeface="+mj-lt"/>
              </a:rPr>
              <a:t>Land Cover</a:t>
            </a:r>
          </a:p>
          <a:p>
            <a:pPr algn="ctr"/>
            <a:r>
              <a:rPr lang="en-US" sz="2000" dirty="0" smtClean="0">
                <a:solidFill>
                  <a:schemeClr val="tx1">
                    <a:lumMod val="50000"/>
                  </a:schemeClr>
                </a:solidFill>
                <a:latin typeface="+mj-lt"/>
              </a:rPr>
              <a:t>National Land Cover Database 2011</a:t>
            </a:r>
          </a:p>
          <a:p>
            <a:pPr algn="ctr"/>
            <a:r>
              <a:rPr lang="en-US" sz="2000" dirty="0" smtClean="0">
                <a:solidFill>
                  <a:schemeClr val="tx1">
                    <a:lumMod val="50000"/>
                  </a:schemeClr>
                </a:solidFill>
                <a:latin typeface="+mj-lt"/>
              </a:rPr>
              <a:t>(USGS)</a:t>
            </a:r>
            <a:endParaRPr lang="en-US" sz="2000" dirty="0">
              <a:solidFill>
                <a:schemeClr val="tx1">
                  <a:lumMod val="50000"/>
                </a:schemeClr>
              </a:solidFill>
              <a:latin typeface="+mj-lt"/>
            </a:endParaRPr>
          </a:p>
        </p:txBody>
      </p:sp>
      <p:sp>
        <p:nvSpPr>
          <p:cNvPr id="94" name="Rounded Rectangle 93"/>
          <p:cNvSpPr/>
          <p:nvPr/>
        </p:nvSpPr>
        <p:spPr>
          <a:xfrm>
            <a:off x="5548724" y="18956626"/>
            <a:ext cx="2560320" cy="15154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latin typeface="+mj-lt"/>
              </a:rPr>
              <a:t>Resample and Reclassify</a:t>
            </a:r>
          </a:p>
          <a:p>
            <a:pPr algn="ctr"/>
            <a:r>
              <a:rPr lang="en-US" sz="2000" dirty="0" smtClean="0">
                <a:solidFill>
                  <a:schemeClr val="tx1">
                    <a:lumMod val="50000"/>
                  </a:schemeClr>
                </a:solidFill>
                <a:latin typeface="+mj-lt"/>
              </a:rPr>
              <a:t>(ArcGIS)</a:t>
            </a:r>
            <a:endParaRPr lang="en-US" sz="2000" dirty="0">
              <a:solidFill>
                <a:schemeClr val="tx1">
                  <a:lumMod val="50000"/>
                </a:schemeClr>
              </a:solidFill>
              <a:latin typeface="+mj-lt"/>
            </a:endParaRPr>
          </a:p>
        </p:txBody>
      </p:sp>
      <p:sp>
        <p:nvSpPr>
          <p:cNvPr id="95" name="Rounded Rectangle 94"/>
          <p:cNvSpPr/>
          <p:nvPr/>
        </p:nvSpPr>
        <p:spPr>
          <a:xfrm>
            <a:off x="5548964" y="15184541"/>
            <a:ext cx="2560320" cy="15154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latin typeface="+mj-lt"/>
              </a:rPr>
              <a:t>Annual Total Burned Area</a:t>
            </a:r>
          </a:p>
          <a:p>
            <a:pPr algn="ctr"/>
            <a:r>
              <a:rPr lang="en-US" sz="2000" dirty="0" smtClean="0">
                <a:solidFill>
                  <a:schemeClr val="tx1">
                    <a:lumMod val="50000"/>
                  </a:schemeClr>
                </a:solidFill>
                <a:latin typeface="+mj-lt"/>
              </a:rPr>
              <a:t>(ArcGIS, Python)</a:t>
            </a:r>
            <a:endParaRPr lang="en-US" sz="2000" dirty="0">
              <a:solidFill>
                <a:schemeClr val="tx1">
                  <a:lumMod val="50000"/>
                </a:schemeClr>
              </a:solidFill>
              <a:latin typeface="+mj-lt"/>
            </a:endParaRPr>
          </a:p>
        </p:txBody>
      </p:sp>
      <p:sp>
        <p:nvSpPr>
          <p:cNvPr id="96" name="Rounded Rectangle 95"/>
          <p:cNvSpPr/>
          <p:nvPr/>
        </p:nvSpPr>
        <p:spPr>
          <a:xfrm>
            <a:off x="5548724" y="13300452"/>
            <a:ext cx="2560560" cy="1515478"/>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latin typeface="+mj-lt"/>
              </a:rPr>
              <a:t>Annual Average</a:t>
            </a:r>
          </a:p>
          <a:p>
            <a:pPr algn="ctr"/>
            <a:r>
              <a:rPr lang="en-US" sz="2000" dirty="0" smtClean="0">
                <a:solidFill>
                  <a:schemeClr val="tx1">
                    <a:lumMod val="50000"/>
                  </a:schemeClr>
                </a:solidFill>
                <a:latin typeface="+mj-lt"/>
              </a:rPr>
              <a:t>Soil Moisture January – April</a:t>
            </a:r>
          </a:p>
          <a:p>
            <a:pPr algn="ctr"/>
            <a:r>
              <a:rPr lang="en-US" sz="2000" dirty="0" smtClean="0">
                <a:solidFill>
                  <a:schemeClr val="tx1">
                    <a:lumMod val="50000"/>
                  </a:schemeClr>
                </a:solidFill>
                <a:latin typeface="+mj-lt"/>
              </a:rPr>
              <a:t>(Python)</a:t>
            </a:r>
            <a:endParaRPr lang="en-US" sz="2000" dirty="0">
              <a:solidFill>
                <a:schemeClr val="tx1">
                  <a:lumMod val="50000"/>
                </a:schemeClr>
              </a:solidFill>
              <a:latin typeface="+mj-lt"/>
            </a:endParaRPr>
          </a:p>
        </p:txBody>
      </p:sp>
      <p:sp>
        <p:nvSpPr>
          <p:cNvPr id="101" name="Rounded Rectangle 100"/>
          <p:cNvSpPr/>
          <p:nvPr/>
        </p:nvSpPr>
        <p:spPr>
          <a:xfrm>
            <a:off x="5548724" y="17073193"/>
            <a:ext cx="2560320" cy="15154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latin typeface="+mj-lt"/>
              </a:rPr>
              <a:t>Annual Total Number of Wildfires</a:t>
            </a:r>
          </a:p>
          <a:p>
            <a:pPr algn="ctr"/>
            <a:r>
              <a:rPr lang="en-US" sz="2000" dirty="0" smtClean="0">
                <a:solidFill>
                  <a:schemeClr val="tx1">
                    <a:lumMod val="50000"/>
                  </a:schemeClr>
                </a:solidFill>
                <a:latin typeface="+mj-lt"/>
              </a:rPr>
              <a:t>(ArcGIS, Python)</a:t>
            </a:r>
            <a:endParaRPr lang="en-US" sz="2000" dirty="0">
              <a:solidFill>
                <a:schemeClr val="tx1">
                  <a:lumMod val="50000"/>
                </a:schemeClr>
              </a:solidFill>
              <a:latin typeface="+mj-lt"/>
            </a:endParaRPr>
          </a:p>
        </p:txBody>
      </p:sp>
      <p:cxnSp>
        <p:nvCxnSpPr>
          <p:cNvPr id="78" name="Straight Connector 77"/>
          <p:cNvCxnSpPr>
            <a:stCxn id="92" idx="3"/>
            <a:endCxn id="95" idx="1"/>
          </p:cNvCxnSpPr>
          <p:nvPr/>
        </p:nvCxnSpPr>
        <p:spPr>
          <a:xfrm flipV="1">
            <a:off x="4556920" y="15942280"/>
            <a:ext cx="992044" cy="943387"/>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92" idx="3"/>
            <a:endCxn id="101" idx="1"/>
          </p:cNvCxnSpPr>
          <p:nvPr/>
        </p:nvCxnSpPr>
        <p:spPr>
          <a:xfrm>
            <a:off x="4556920" y="16885667"/>
            <a:ext cx="991804" cy="945265"/>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96" idx="1"/>
          </p:cNvCxnSpPr>
          <p:nvPr/>
        </p:nvCxnSpPr>
        <p:spPr>
          <a:xfrm>
            <a:off x="4555924" y="14058191"/>
            <a:ext cx="992800" cy="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9100297" y="15842230"/>
            <a:ext cx="3582456" cy="207945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latin typeface="+mj-lt"/>
              </a:rPr>
              <a:t>Predictive Algorithm</a:t>
            </a:r>
          </a:p>
          <a:p>
            <a:pPr algn="ctr"/>
            <a:r>
              <a:rPr lang="en-US" sz="2000" dirty="0" smtClean="0">
                <a:solidFill>
                  <a:schemeClr val="tx1">
                    <a:lumMod val="50000"/>
                  </a:schemeClr>
                </a:solidFill>
                <a:latin typeface="+mj-lt"/>
              </a:rPr>
              <a:t>(Python)</a:t>
            </a:r>
            <a:endParaRPr lang="en-US" sz="2000" dirty="0">
              <a:solidFill>
                <a:schemeClr val="tx1">
                  <a:lumMod val="50000"/>
                </a:schemeClr>
              </a:solidFill>
              <a:latin typeface="+mj-lt"/>
            </a:endParaRPr>
          </a:p>
        </p:txBody>
      </p:sp>
      <p:sp>
        <p:nvSpPr>
          <p:cNvPr id="98" name="Rounded Rectangle 97"/>
          <p:cNvSpPr/>
          <p:nvPr/>
        </p:nvSpPr>
        <p:spPr>
          <a:xfrm>
            <a:off x="13673766" y="15842230"/>
            <a:ext cx="3582456" cy="207945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schemeClr>
                </a:solidFill>
                <a:latin typeface="+mj-lt"/>
              </a:rPr>
              <a:t>Wildfire Probability and Predicted Burned Area</a:t>
            </a:r>
          </a:p>
        </p:txBody>
      </p:sp>
      <p:cxnSp>
        <p:nvCxnSpPr>
          <p:cNvPr id="99" name="Straight Connector 98"/>
          <p:cNvCxnSpPr>
            <a:stCxn id="96" idx="3"/>
            <a:endCxn id="91" idx="1"/>
          </p:cNvCxnSpPr>
          <p:nvPr/>
        </p:nvCxnSpPr>
        <p:spPr>
          <a:xfrm>
            <a:off x="8109284" y="14058191"/>
            <a:ext cx="991013" cy="2823767"/>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5" idx="3"/>
            <a:endCxn id="91" idx="1"/>
          </p:cNvCxnSpPr>
          <p:nvPr/>
        </p:nvCxnSpPr>
        <p:spPr>
          <a:xfrm>
            <a:off x="8109284" y="15942280"/>
            <a:ext cx="991013" cy="939678"/>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01" idx="3"/>
            <a:endCxn id="91" idx="1"/>
          </p:cNvCxnSpPr>
          <p:nvPr/>
        </p:nvCxnSpPr>
        <p:spPr>
          <a:xfrm flipV="1">
            <a:off x="8109044" y="16881958"/>
            <a:ext cx="991253" cy="948974"/>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1" idx="3"/>
            <a:endCxn id="98" idx="1"/>
          </p:cNvCxnSpPr>
          <p:nvPr/>
        </p:nvCxnSpPr>
        <p:spPr>
          <a:xfrm>
            <a:off x="12682753" y="16881958"/>
            <a:ext cx="991013" cy="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4" idx="3"/>
            <a:endCxn id="91" idx="1"/>
          </p:cNvCxnSpPr>
          <p:nvPr/>
        </p:nvCxnSpPr>
        <p:spPr>
          <a:xfrm flipV="1">
            <a:off x="8109044" y="16881958"/>
            <a:ext cx="991253" cy="2832407"/>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94" idx="1"/>
          </p:cNvCxnSpPr>
          <p:nvPr/>
        </p:nvCxnSpPr>
        <p:spPr>
          <a:xfrm>
            <a:off x="4555924" y="19714365"/>
            <a:ext cx="992800" cy="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972472" y="22466808"/>
            <a:ext cx="7532786" cy="5242341"/>
            <a:chOff x="1300159" y="22344063"/>
            <a:chExt cx="7532786" cy="5242341"/>
          </a:xfrm>
        </p:grpSpPr>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0159" y="22344063"/>
              <a:ext cx="7532786" cy="3423994"/>
            </a:xfrm>
            <a:prstGeom prst="rect">
              <a:avLst/>
            </a:prstGeom>
          </p:spPr>
        </p:pic>
        <p:pic>
          <p:nvPicPr>
            <p:cNvPr id="115" name="Picture 114"/>
            <p:cNvPicPr>
              <a:picLocks noChangeAspect="1"/>
            </p:cNvPicPr>
            <p:nvPr/>
          </p:nvPicPr>
          <p:blipFill>
            <a:blip r:embed="rId7"/>
            <a:stretch>
              <a:fillRect/>
            </a:stretch>
          </p:blipFill>
          <p:spPr>
            <a:xfrm>
              <a:off x="3007706" y="25634834"/>
              <a:ext cx="4089235" cy="1951570"/>
            </a:xfrm>
            <a:prstGeom prst="rect">
              <a:avLst/>
            </a:prstGeom>
          </p:spPr>
        </p:pic>
      </p:grpSp>
      <p:grpSp>
        <p:nvGrpSpPr>
          <p:cNvPr id="118" name="Group 117"/>
          <p:cNvGrpSpPr/>
          <p:nvPr/>
        </p:nvGrpSpPr>
        <p:grpSpPr>
          <a:xfrm>
            <a:off x="9713631" y="22467119"/>
            <a:ext cx="7543801" cy="5534899"/>
            <a:chOff x="8956626" y="22351007"/>
            <a:chExt cx="7543801" cy="5534899"/>
          </a:xfrm>
        </p:grpSpPr>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6626" y="22351007"/>
              <a:ext cx="7543801" cy="3429000"/>
            </a:xfrm>
            <a:prstGeom prst="rect">
              <a:avLst/>
            </a:prstGeom>
          </p:spPr>
        </p:pic>
        <p:pic>
          <p:nvPicPr>
            <p:cNvPr id="140" name="Picture 139"/>
            <p:cNvPicPr>
              <a:picLocks noChangeAspect="1"/>
            </p:cNvPicPr>
            <p:nvPr/>
          </p:nvPicPr>
          <p:blipFill>
            <a:blip r:embed="rId9"/>
            <a:stretch>
              <a:fillRect/>
            </a:stretch>
          </p:blipFill>
          <p:spPr>
            <a:xfrm>
              <a:off x="9612210" y="25639776"/>
              <a:ext cx="6232632" cy="2246130"/>
            </a:xfrm>
            <a:prstGeom prst="rect">
              <a:avLst/>
            </a:prstGeom>
          </p:spPr>
        </p:pic>
      </p:grpSp>
      <p:sp>
        <p:nvSpPr>
          <p:cNvPr id="135" name="TextBox 134"/>
          <p:cNvSpPr txBox="1"/>
          <p:nvPr/>
        </p:nvSpPr>
        <p:spPr>
          <a:xfrm>
            <a:off x="5951339" y="20882374"/>
            <a:ext cx="11304883" cy="1446550"/>
          </a:xfrm>
          <a:prstGeom prst="rect">
            <a:avLst/>
          </a:prstGeom>
          <a:noFill/>
        </p:spPr>
        <p:txBody>
          <a:bodyPr wrap="square" rtlCol="0">
            <a:spAutoFit/>
          </a:bodyPr>
          <a:lstStyle/>
          <a:p>
            <a:pPr algn="r"/>
            <a:r>
              <a:rPr lang="en-US" sz="4400" dirty="0" smtClean="0"/>
              <a:t>May 2008 – April 2009 Predicted Fire Season</a:t>
            </a:r>
          </a:p>
          <a:p>
            <a:pPr algn="r"/>
            <a:r>
              <a:rPr lang="en-US" sz="4400" dirty="0" smtClean="0"/>
              <a:t>*Class G Fire = Over 5000 acres burned</a:t>
            </a:r>
            <a:endParaRPr lang="en-US" sz="44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2715</TotalTime>
  <Words>714</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Zajic, Brittany N (329D-Affiliate)</cp:lastModifiedBy>
  <cp:revision>149</cp:revision>
  <dcterms:created xsi:type="dcterms:W3CDTF">2015-06-02T14:58:58Z</dcterms:created>
  <dcterms:modified xsi:type="dcterms:W3CDTF">2015-08-06T20:10:26Z</dcterms:modified>
</cp:coreProperties>
</file>