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3" d="100"/>
          <a:sy n="33" d="100"/>
        </p:scale>
        <p:origin x="255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tiff"/><Relationship Id="rId2"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tif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4" name="Text Placeholder 3"/>
          <p:cNvSpPr>
            <a:spLocks noGrp="1"/>
          </p:cNvSpPr>
          <p:nvPr>
            <p:ph type="body" sz="quarter" idx="11"/>
          </p:nvPr>
        </p:nvSpPr>
        <p:spPr/>
        <p:txBody>
          <a:bodyPr/>
          <a:lstStyle/>
          <a:p>
            <a:r>
              <a:rPr lang="en-US" dirty="0" smtClean="0"/>
              <a:t>Utilizing a Landslide Identification Product and a Real-time Rainfall Detection Tool for Enhanced landslide Detection in Nepal</a:t>
            </a:r>
            <a:endParaRPr lang="en-US" dirty="0"/>
          </a:p>
        </p:txBody>
      </p:sp>
      <p:sp>
        <p:nvSpPr>
          <p:cNvPr id="5" name="Text Placeholder 4"/>
          <p:cNvSpPr>
            <a:spLocks noGrp="1"/>
          </p:cNvSpPr>
          <p:nvPr>
            <p:ph type="body" sz="quarter" idx="10"/>
          </p:nvPr>
        </p:nvSpPr>
        <p:spPr/>
        <p:txBody>
          <a:bodyPr/>
          <a:lstStyle/>
          <a:p>
            <a:r>
              <a:rPr lang="en-US" dirty="0" smtClean="0"/>
              <a:t>Himalaya Disasters III</a:t>
            </a:r>
            <a:endParaRPr lang="en-US" dirty="0"/>
          </a:p>
        </p:txBody>
      </p:sp>
      <p:sp>
        <p:nvSpPr>
          <p:cNvPr id="9" name="Text Placeholder 16"/>
          <p:cNvSpPr txBox="1">
            <a:spLocks/>
          </p:cNvSpPr>
          <p:nvPr/>
        </p:nvSpPr>
        <p:spPr>
          <a:xfrm>
            <a:off x="705065" y="34211562"/>
            <a:ext cx="8229600" cy="7451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Rumsey, Jessica Fayne, Jordan Scheffler</a:t>
            </a:r>
            <a:endParaRPr lang="en-US" dirty="0" smtClean="0"/>
          </a:p>
        </p:txBody>
      </p:sp>
      <p:sp>
        <p:nvSpPr>
          <p:cNvPr id="10" name="Text Placeholder 16"/>
          <p:cNvSpPr txBox="1">
            <a:spLocks/>
          </p:cNvSpPr>
          <p:nvPr/>
        </p:nvSpPr>
        <p:spPr>
          <a:xfrm>
            <a:off x="11268386" y="33319285"/>
            <a:ext cx="2193180" cy="7495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t>ICIMOD</a:t>
            </a:r>
            <a:endParaRPr lang="en-US" sz="4000" dirty="0" smtClean="0"/>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456997"/>
            <a:ext cx="16916400" cy="5547134"/>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101595" y="6228275"/>
            <a:ext cx="8644604" cy="4968170"/>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smtClean="0"/>
              <a:t>Validate the results of SLIP using digitized landslide event information collected using Landsat 8 imagery </a:t>
            </a:r>
            <a:endParaRPr lang="en-US" sz="3000" dirty="0" smtClean="0"/>
          </a:p>
          <a:p>
            <a:pPr marL="347663" indent="-347663"/>
            <a:r>
              <a:rPr lang="en-US" sz="3000" dirty="0" smtClean="0"/>
              <a:t>Develop a web-based platform to display the results of the SLIP and DRIP products</a:t>
            </a:r>
            <a:endParaRPr lang="en-US" sz="3000" dirty="0" smtClean="0"/>
          </a:p>
          <a:p>
            <a:pPr marL="347663" indent="-347663"/>
            <a:r>
              <a:rPr lang="en-US" sz="3000" dirty="0" smtClean="0"/>
              <a:t>Package SLIP and DRIP into a usable program for ICIMOD</a:t>
            </a:r>
          </a:p>
          <a:p>
            <a:pPr marL="347663" indent="-347663"/>
            <a:r>
              <a:rPr lang="en-US" sz="3000" dirty="0" smtClean="0"/>
              <a:t>Perform rainfall threshold analysis and comparative rain gauge and TRMM analysis for Nepal</a:t>
            </a:r>
          </a:p>
        </p:txBody>
      </p:sp>
      <p:sp>
        <p:nvSpPr>
          <p:cNvPr id="16" name="TextBox 15"/>
          <p:cNvSpPr txBox="1"/>
          <p:nvPr/>
        </p:nvSpPr>
        <p:spPr>
          <a:xfrm>
            <a:off x="672561" y="5433351"/>
            <a:ext cx="1685414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0009" y="5446177"/>
            <a:ext cx="850039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651595" y="11255329"/>
            <a:ext cx="1692540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17197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78283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7999" y="292521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57214" y="321563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95315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Rumsey (Project </a:t>
            </a:r>
            <a:r>
              <a:rPr lang="en-US" dirty="0" smtClean="0"/>
              <a:t>Lead), </a:t>
            </a:r>
            <a:r>
              <a:rPr lang="en-US" dirty="0" smtClean="0"/>
              <a:t>Jordan Scheffler</a:t>
            </a:r>
            <a:r>
              <a:rPr lang="en-US" dirty="0" smtClean="0"/>
              <a:t>, Jessica Fayne</a:t>
            </a:r>
            <a:endParaRPr lang="en-US" dirty="0" smtClean="0"/>
          </a:p>
          <a:p>
            <a:r>
              <a:rPr lang="en-US" sz="2400" dirty="0" smtClean="0"/>
              <a:t>DEVELOP National Program at Goddard Space Flight Center</a:t>
            </a:r>
            <a:endParaRPr lang="en-US" sz="2400" dirty="0"/>
          </a:p>
        </p:txBody>
      </p:sp>
      <p:cxnSp>
        <p:nvCxnSpPr>
          <p:cNvPr id="19" name="Straight Connector 18"/>
          <p:cNvCxnSpPr/>
          <p:nvPr/>
        </p:nvCxnSpPr>
        <p:spPr>
          <a:xfrm flipV="1">
            <a:off x="643604" y="12004132"/>
            <a:ext cx="16933394" cy="385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5800" y="21547304"/>
            <a:ext cx="165108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287998" y="6228275"/>
            <a:ext cx="851553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8335379" y="12017605"/>
            <a:ext cx="8468157" cy="57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287998" y="18563255"/>
            <a:ext cx="84582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287999" y="21594224"/>
            <a:ext cx="8458201" cy="0"/>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148734" y="13503155"/>
            <a:ext cx="2128437"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GPM</a:t>
            </a:r>
            <a:endParaRPr lang="en-US" sz="4400" dirty="0"/>
          </a:p>
        </p:txBody>
      </p:sp>
      <p:sp>
        <p:nvSpPr>
          <p:cNvPr id="142" name="TextBox 141"/>
          <p:cNvSpPr txBox="1"/>
          <p:nvPr/>
        </p:nvSpPr>
        <p:spPr>
          <a:xfrm>
            <a:off x="1148734" y="14823841"/>
            <a:ext cx="2128437" cy="76318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TRMM</a:t>
            </a:r>
            <a:endParaRPr lang="en-US" sz="4400" dirty="0"/>
          </a:p>
        </p:txBody>
      </p:sp>
      <p:sp>
        <p:nvSpPr>
          <p:cNvPr id="143" name="TextBox 142"/>
          <p:cNvSpPr txBox="1"/>
          <p:nvPr/>
        </p:nvSpPr>
        <p:spPr>
          <a:xfrm>
            <a:off x="1361581" y="14376131"/>
            <a:ext cx="173808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144" name="TextBox 143"/>
          <p:cNvSpPr txBox="1"/>
          <p:nvPr/>
        </p:nvSpPr>
        <p:spPr>
          <a:xfrm>
            <a:off x="1361847" y="15689590"/>
            <a:ext cx="1728451"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145" name="Rectangle 144"/>
          <p:cNvSpPr/>
          <p:nvPr/>
        </p:nvSpPr>
        <p:spPr>
          <a:xfrm rot="16200000">
            <a:off x="-574646" y="14303984"/>
            <a:ext cx="2524989" cy="923330"/>
          </a:xfrm>
          <a:prstGeom prst="rect">
            <a:avLst/>
          </a:prstGeom>
          <a:noFill/>
        </p:spPr>
        <p:txBody>
          <a:bodyPr wrap="square" lIns="91440" tIns="45720" rIns="91440" bIns="45720">
            <a:spAutoFit/>
          </a:bodyPr>
          <a:lstStyle/>
          <a:p>
            <a:pPr algn="ctr"/>
            <a:r>
              <a:rPr lang="en-US" sz="5400" b="1" dirty="0" smtClean="0">
                <a:ln w="0"/>
                <a:gradFill>
                  <a:gsLst>
                    <a:gs pos="21000">
                      <a:srgbClr val="53575C"/>
                    </a:gs>
                    <a:gs pos="88000">
                      <a:srgbClr val="C5C7CA"/>
                    </a:gs>
                  </a:gsLst>
                  <a:lin ang="5400000"/>
                </a:gradFill>
              </a:rPr>
              <a:t>DRIP</a:t>
            </a:r>
            <a:endParaRPr lang="en-US" sz="5400" b="1" dirty="0">
              <a:ln w="0"/>
              <a:gradFill>
                <a:gsLst>
                  <a:gs pos="21000">
                    <a:srgbClr val="53575C"/>
                  </a:gs>
                  <a:gs pos="88000">
                    <a:srgbClr val="C5C7CA"/>
                  </a:gs>
                </a:gsLst>
                <a:lin ang="5400000"/>
              </a:gradFill>
            </a:endParaRPr>
          </a:p>
        </p:txBody>
      </p:sp>
      <p:cxnSp>
        <p:nvCxnSpPr>
          <p:cNvPr id="146" name="Straight Arrow Connector 145"/>
          <p:cNvCxnSpPr/>
          <p:nvPr/>
        </p:nvCxnSpPr>
        <p:spPr>
          <a:xfrm>
            <a:off x="6713807" y="15750090"/>
            <a:ext cx="297963" cy="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Right Brace 146"/>
          <p:cNvSpPr/>
          <p:nvPr/>
        </p:nvSpPr>
        <p:spPr>
          <a:xfrm>
            <a:off x="3489239" y="13503006"/>
            <a:ext cx="946356" cy="2582784"/>
          </a:xfrm>
          <a:prstGeom prst="rightBrace">
            <a:avLst>
              <a:gd name="adj1" fmla="val 8333"/>
              <a:gd name="adj2" fmla="val 859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Box 147"/>
          <p:cNvSpPr txBox="1"/>
          <p:nvPr/>
        </p:nvSpPr>
        <p:spPr>
          <a:xfrm rot="5400000">
            <a:off x="2423002" y="14488650"/>
            <a:ext cx="2524990" cy="553998"/>
          </a:xfrm>
          <a:prstGeom prst="rect">
            <a:avLst/>
          </a:prstGeom>
          <a:noFill/>
        </p:spPr>
        <p:txBody>
          <a:bodyPr wrap="square" rtlCol="0">
            <a:spAutoFit/>
          </a:bodyPr>
          <a:lstStyle/>
          <a:p>
            <a:pPr algn="ctr"/>
            <a:r>
              <a:rPr lang="en-US" sz="3000" dirty="0" smtClean="0"/>
              <a:t>Data Collection</a:t>
            </a:r>
            <a:endParaRPr lang="en-US" sz="3000" dirty="0"/>
          </a:p>
        </p:txBody>
      </p:sp>
      <p:sp>
        <p:nvSpPr>
          <p:cNvPr id="149" name="TextBox 148"/>
          <p:cNvSpPr txBox="1"/>
          <p:nvPr/>
        </p:nvSpPr>
        <p:spPr>
          <a:xfrm>
            <a:off x="4509147" y="15427224"/>
            <a:ext cx="2223494" cy="63094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smtClean="0"/>
              <a:t>Thresholds</a:t>
            </a:r>
            <a:endParaRPr lang="en-US" sz="3500" dirty="0"/>
          </a:p>
        </p:txBody>
      </p:sp>
      <p:sp>
        <p:nvSpPr>
          <p:cNvPr id="150" name="TextBox 149"/>
          <p:cNvSpPr txBox="1"/>
          <p:nvPr/>
        </p:nvSpPr>
        <p:spPr>
          <a:xfrm>
            <a:off x="7096664" y="15403362"/>
            <a:ext cx="2456341" cy="63094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smtClean="0"/>
              <a:t>Comparison</a:t>
            </a:r>
            <a:endParaRPr lang="en-US" sz="3500" dirty="0"/>
          </a:p>
        </p:txBody>
      </p:sp>
      <p:cxnSp>
        <p:nvCxnSpPr>
          <p:cNvPr id="151" name="Straight Arrow Connector 150"/>
          <p:cNvCxnSpPr/>
          <p:nvPr/>
        </p:nvCxnSpPr>
        <p:spPr>
          <a:xfrm flipV="1">
            <a:off x="9329144" y="15756942"/>
            <a:ext cx="447388" cy="13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rot="16200000">
            <a:off x="-1244881" y="18136076"/>
            <a:ext cx="3763846" cy="923330"/>
          </a:xfrm>
          <a:prstGeom prst="rect">
            <a:avLst/>
          </a:prstGeom>
          <a:noFill/>
        </p:spPr>
        <p:txBody>
          <a:bodyPr wrap="square" lIns="91440" tIns="45720" rIns="91440" bIns="45720">
            <a:spAutoFit/>
          </a:bodyPr>
          <a:lstStyle/>
          <a:p>
            <a:pPr algn="ctr"/>
            <a:r>
              <a:rPr lang="en-US" sz="5400" b="1" dirty="0" smtClean="0">
                <a:ln w="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effectLst>
                  <a:reflection blurRad="6350" stA="53000" endA="300" endPos="35500" dir="5400000" sy="-90000" algn="bl" rotWithShape="0"/>
                </a:effectLst>
              </a:rPr>
              <a:t>SLIP</a:t>
            </a:r>
            <a:endParaRPr lang="en-US" sz="5400" b="1" dirty="0">
              <a:ln w="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effectLst>
                <a:reflection blurRad="6350" stA="53000" endA="300" endPos="35500" dir="5400000" sy="-90000" algn="bl" rotWithShape="0"/>
              </a:effectLst>
            </a:endParaRPr>
          </a:p>
        </p:txBody>
      </p:sp>
      <p:sp>
        <p:nvSpPr>
          <p:cNvPr id="153" name="TextBox 152"/>
          <p:cNvSpPr txBox="1"/>
          <p:nvPr/>
        </p:nvSpPr>
        <p:spPr>
          <a:xfrm>
            <a:off x="1146720" y="16948874"/>
            <a:ext cx="2299949"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Landsat 8</a:t>
            </a:r>
            <a:endParaRPr lang="en-US" sz="4400" dirty="0"/>
          </a:p>
        </p:txBody>
      </p:sp>
      <p:sp>
        <p:nvSpPr>
          <p:cNvPr id="154" name="TextBox 153"/>
          <p:cNvSpPr txBox="1"/>
          <p:nvPr/>
        </p:nvSpPr>
        <p:spPr>
          <a:xfrm>
            <a:off x="1182631" y="18905994"/>
            <a:ext cx="2225867"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SRTM</a:t>
            </a:r>
            <a:endParaRPr lang="en-US" sz="4400" dirty="0"/>
          </a:p>
        </p:txBody>
      </p:sp>
      <p:sp>
        <p:nvSpPr>
          <p:cNvPr id="155" name="TextBox 154"/>
          <p:cNvSpPr txBox="1"/>
          <p:nvPr/>
        </p:nvSpPr>
        <p:spPr>
          <a:xfrm>
            <a:off x="1202779" y="19858886"/>
            <a:ext cx="2205719"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ASTER</a:t>
            </a:r>
            <a:endParaRPr lang="en-US" sz="4400" dirty="0"/>
          </a:p>
        </p:txBody>
      </p:sp>
      <p:sp>
        <p:nvSpPr>
          <p:cNvPr id="156" name="TextBox 155"/>
          <p:cNvSpPr txBox="1"/>
          <p:nvPr/>
        </p:nvSpPr>
        <p:spPr>
          <a:xfrm>
            <a:off x="2508986" y="17852068"/>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SWIR</a:t>
            </a:r>
            <a:endParaRPr lang="en-US" sz="1600" dirty="0"/>
          </a:p>
        </p:txBody>
      </p:sp>
      <p:sp>
        <p:nvSpPr>
          <p:cNvPr id="157" name="TextBox 156"/>
          <p:cNvSpPr txBox="1"/>
          <p:nvPr/>
        </p:nvSpPr>
        <p:spPr>
          <a:xfrm>
            <a:off x="1148734" y="17848690"/>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IR</a:t>
            </a:r>
            <a:endParaRPr lang="en-US" sz="1600" dirty="0"/>
          </a:p>
        </p:txBody>
      </p:sp>
      <p:sp>
        <p:nvSpPr>
          <p:cNvPr id="158" name="TextBox 157"/>
          <p:cNvSpPr txBox="1"/>
          <p:nvPr/>
        </p:nvSpPr>
        <p:spPr>
          <a:xfrm>
            <a:off x="1148734" y="18389383"/>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Red</a:t>
            </a:r>
            <a:endParaRPr lang="en-US" sz="1600" dirty="0"/>
          </a:p>
        </p:txBody>
      </p:sp>
      <p:sp>
        <p:nvSpPr>
          <p:cNvPr id="159" name="TextBox 158"/>
          <p:cNvSpPr txBox="1"/>
          <p:nvPr/>
        </p:nvSpPr>
        <p:spPr>
          <a:xfrm>
            <a:off x="2501505" y="18371673"/>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QA</a:t>
            </a:r>
            <a:endParaRPr lang="en-US" sz="1600" dirty="0"/>
          </a:p>
        </p:txBody>
      </p:sp>
      <p:sp>
        <p:nvSpPr>
          <p:cNvPr id="160" name="Right Brace 159"/>
          <p:cNvSpPr/>
          <p:nvPr/>
        </p:nvSpPr>
        <p:spPr>
          <a:xfrm>
            <a:off x="3640681" y="16967556"/>
            <a:ext cx="764823" cy="3679453"/>
          </a:xfrm>
          <a:prstGeom prst="rightBrace">
            <a:avLst>
              <a:gd name="adj1" fmla="val 8333"/>
              <a:gd name="adj2" fmla="val 94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TextBox 160"/>
          <p:cNvSpPr txBox="1"/>
          <p:nvPr/>
        </p:nvSpPr>
        <p:spPr>
          <a:xfrm rot="5400000">
            <a:off x="1906087" y="18515268"/>
            <a:ext cx="3679453" cy="584775"/>
          </a:xfrm>
          <a:prstGeom prst="rect">
            <a:avLst/>
          </a:prstGeom>
          <a:noFill/>
        </p:spPr>
        <p:txBody>
          <a:bodyPr wrap="square" rtlCol="0">
            <a:spAutoFit/>
          </a:bodyPr>
          <a:lstStyle/>
          <a:p>
            <a:pPr algn="ctr"/>
            <a:r>
              <a:rPr lang="en-US" sz="3200" dirty="0" smtClean="0"/>
              <a:t>Data Collection</a:t>
            </a:r>
            <a:endParaRPr lang="en-US" sz="3200" dirty="0"/>
          </a:p>
        </p:txBody>
      </p:sp>
      <p:sp>
        <p:nvSpPr>
          <p:cNvPr id="162" name="TextBox 161"/>
          <p:cNvSpPr txBox="1"/>
          <p:nvPr/>
        </p:nvSpPr>
        <p:spPr>
          <a:xfrm>
            <a:off x="4608091" y="16974930"/>
            <a:ext cx="2460467"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900" dirty="0" smtClean="0"/>
              <a:t>Cloud Mask</a:t>
            </a:r>
            <a:endParaRPr lang="en-US" sz="2900" dirty="0"/>
          </a:p>
        </p:txBody>
      </p:sp>
      <p:sp>
        <p:nvSpPr>
          <p:cNvPr id="163" name="TextBox 162"/>
          <p:cNvSpPr txBox="1"/>
          <p:nvPr/>
        </p:nvSpPr>
        <p:spPr>
          <a:xfrm>
            <a:off x="4608090" y="17893864"/>
            <a:ext cx="2424820"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900" dirty="0" smtClean="0"/>
              <a:t>Red Increase</a:t>
            </a:r>
            <a:endParaRPr lang="en-US" sz="2900" dirty="0"/>
          </a:p>
        </p:txBody>
      </p:sp>
      <p:sp>
        <p:nvSpPr>
          <p:cNvPr id="164" name="TextBox 163"/>
          <p:cNvSpPr txBox="1"/>
          <p:nvPr/>
        </p:nvSpPr>
        <p:spPr>
          <a:xfrm>
            <a:off x="4624476" y="18929166"/>
            <a:ext cx="2404770"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1">
            <a:spAutoFit/>
          </a:bodyPr>
          <a:lstStyle/>
          <a:p>
            <a:pPr algn="ctr"/>
            <a:r>
              <a:rPr lang="en-US" sz="2900" dirty="0" smtClean="0"/>
              <a:t>Moisture Index</a:t>
            </a:r>
            <a:endParaRPr lang="en-US" sz="2900" dirty="0"/>
          </a:p>
        </p:txBody>
      </p:sp>
      <p:sp>
        <p:nvSpPr>
          <p:cNvPr id="165" name="TextBox 164"/>
          <p:cNvSpPr txBox="1"/>
          <p:nvPr/>
        </p:nvSpPr>
        <p:spPr>
          <a:xfrm>
            <a:off x="4608089" y="20075234"/>
            <a:ext cx="2430735"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0">
            <a:spAutoFit/>
          </a:bodyPr>
          <a:lstStyle/>
          <a:p>
            <a:pPr algn="ctr"/>
            <a:r>
              <a:rPr lang="en-US" sz="2900" dirty="0" smtClean="0"/>
              <a:t>Slope Analysis</a:t>
            </a:r>
            <a:endParaRPr lang="en-US" sz="2900" dirty="0"/>
          </a:p>
        </p:txBody>
      </p:sp>
      <p:cxnSp>
        <p:nvCxnSpPr>
          <p:cNvPr id="166" name="Straight Arrow Connector 165"/>
          <p:cNvCxnSpPr/>
          <p:nvPr/>
        </p:nvCxnSpPr>
        <p:spPr>
          <a:xfrm flipH="1">
            <a:off x="6252076" y="19565236"/>
            <a:ext cx="8276" cy="248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391742" y="12171781"/>
            <a:ext cx="3785791"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4000" b="1" dirty="0" smtClean="0"/>
              <a:t>SLIP and DRIP</a:t>
            </a:r>
            <a:endParaRPr lang="en-US" sz="4000" b="1" dirty="0"/>
          </a:p>
        </p:txBody>
      </p:sp>
      <p:cxnSp>
        <p:nvCxnSpPr>
          <p:cNvPr id="169" name="Straight Connector 168"/>
          <p:cNvCxnSpPr/>
          <p:nvPr/>
        </p:nvCxnSpPr>
        <p:spPr>
          <a:xfrm flipH="1" flipV="1">
            <a:off x="14101495" y="11989873"/>
            <a:ext cx="52445" cy="9479168"/>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4620347" y="12195989"/>
            <a:ext cx="2534539"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4000" b="1" dirty="0" smtClean="0"/>
              <a:t>Validation</a:t>
            </a:r>
            <a:endParaRPr lang="en-US" sz="4000" b="1" dirty="0"/>
          </a:p>
        </p:txBody>
      </p:sp>
      <p:pic>
        <p:nvPicPr>
          <p:cNvPr id="177" name="Picture 176"/>
          <p:cNvPicPr>
            <a:picLocks noChangeAspect="1"/>
          </p:cNvPicPr>
          <p:nvPr/>
        </p:nvPicPr>
        <p:blipFill rotWithShape="1">
          <a:blip r:embed="rId2" cstate="print">
            <a:extLst>
              <a:ext uri="{28A0092B-C50C-407E-A947-70E740481C1C}">
                <a14:useLocalDpi xmlns:a14="http://schemas.microsoft.com/office/drawing/2010/main" val="0"/>
              </a:ext>
            </a:extLst>
          </a:blip>
          <a:srcRect l="1293" r="1096"/>
          <a:stretch/>
        </p:blipFill>
        <p:spPr>
          <a:xfrm>
            <a:off x="9925527" y="13979096"/>
            <a:ext cx="3773356" cy="2077374"/>
          </a:xfrm>
          <a:prstGeom prst="rect">
            <a:avLst/>
          </a:prstGeom>
        </p:spPr>
      </p:pic>
      <p:sp>
        <p:nvSpPr>
          <p:cNvPr id="178" name="TextBox 177"/>
          <p:cNvSpPr txBox="1"/>
          <p:nvPr/>
        </p:nvSpPr>
        <p:spPr>
          <a:xfrm>
            <a:off x="6964704" y="16967929"/>
            <a:ext cx="2618613" cy="877163"/>
          </a:xfrm>
          <a:prstGeom prst="rect">
            <a:avLst/>
          </a:prstGeom>
          <a:noFill/>
        </p:spPr>
        <p:txBody>
          <a:bodyPr wrap="square" rtlCol="0">
            <a:spAutoFit/>
          </a:bodyPr>
          <a:lstStyle/>
          <a:p>
            <a:pPr algn="ctr"/>
            <a:r>
              <a:rPr lang="en-US" sz="1700" dirty="0" smtClean="0"/>
              <a:t>QA band from Landsat 8 is used to remove clouds from the other bands</a:t>
            </a:r>
            <a:endParaRPr lang="en-US" sz="1700" dirty="0"/>
          </a:p>
        </p:txBody>
      </p:sp>
      <p:sp>
        <p:nvSpPr>
          <p:cNvPr id="179" name="TextBox 178"/>
          <p:cNvSpPr txBox="1"/>
          <p:nvPr/>
        </p:nvSpPr>
        <p:spPr>
          <a:xfrm>
            <a:off x="7029247" y="17969409"/>
            <a:ext cx="2554070" cy="877163"/>
          </a:xfrm>
          <a:prstGeom prst="rect">
            <a:avLst/>
          </a:prstGeom>
          <a:noFill/>
        </p:spPr>
        <p:txBody>
          <a:bodyPr wrap="square" rtlCol="0">
            <a:spAutoFit/>
          </a:bodyPr>
          <a:lstStyle/>
          <a:p>
            <a:pPr algn="ctr"/>
            <a:r>
              <a:rPr lang="en-US" sz="1700" dirty="0" smtClean="0"/>
              <a:t>Calculate percent change between two Red band images</a:t>
            </a:r>
            <a:endParaRPr lang="en-US" sz="1700" dirty="0"/>
          </a:p>
        </p:txBody>
      </p:sp>
      <p:sp>
        <p:nvSpPr>
          <p:cNvPr id="180" name="TextBox 179"/>
          <p:cNvSpPr txBox="1"/>
          <p:nvPr/>
        </p:nvSpPr>
        <p:spPr>
          <a:xfrm>
            <a:off x="7011771" y="18935802"/>
            <a:ext cx="2571546" cy="877163"/>
          </a:xfrm>
          <a:prstGeom prst="rect">
            <a:avLst/>
          </a:prstGeom>
          <a:noFill/>
        </p:spPr>
        <p:txBody>
          <a:bodyPr wrap="square" rtlCol="0">
            <a:spAutoFit/>
          </a:bodyPr>
          <a:lstStyle/>
          <a:p>
            <a:pPr algn="ctr"/>
            <a:r>
              <a:rPr lang="en-US" sz="1700" dirty="0" smtClean="0"/>
              <a:t>Compare two images’ moisture using IR and SWIR bands</a:t>
            </a:r>
            <a:endParaRPr lang="en-US" sz="1700" dirty="0"/>
          </a:p>
        </p:txBody>
      </p:sp>
      <p:sp>
        <p:nvSpPr>
          <p:cNvPr id="181" name="TextBox 180"/>
          <p:cNvSpPr txBox="1"/>
          <p:nvPr/>
        </p:nvSpPr>
        <p:spPr>
          <a:xfrm>
            <a:off x="7011771" y="19988751"/>
            <a:ext cx="2499496" cy="615553"/>
          </a:xfrm>
          <a:prstGeom prst="rect">
            <a:avLst/>
          </a:prstGeom>
          <a:noFill/>
        </p:spPr>
        <p:txBody>
          <a:bodyPr wrap="square" rtlCol="0">
            <a:spAutoFit/>
          </a:bodyPr>
          <a:lstStyle/>
          <a:p>
            <a:pPr algn="ctr"/>
            <a:r>
              <a:rPr lang="en-US" sz="1700" dirty="0" smtClean="0"/>
              <a:t>Remove pixels with slopes lower than 15%</a:t>
            </a:r>
            <a:endParaRPr lang="en-US" sz="1700" dirty="0"/>
          </a:p>
        </p:txBody>
      </p:sp>
      <p:pic>
        <p:nvPicPr>
          <p:cNvPr id="182" name="Picture 181"/>
          <p:cNvPicPr>
            <a:picLocks noChangeAspect="1"/>
          </p:cNvPicPr>
          <p:nvPr/>
        </p:nvPicPr>
        <p:blipFill rotWithShape="1">
          <a:blip r:embed="rId3"/>
          <a:srcRect l="56846" r="16747"/>
          <a:stretch/>
        </p:blipFill>
        <p:spPr>
          <a:xfrm>
            <a:off x="11882241" y="17435099"/>
            <a:ext cx="1853874" cy="2355051"/>
          </a:xfrm>
          <a:prstGeom prst="rect">
            <a:avLst/>
          </a:prstGeom>
        </p:spPr>
      </p:pic>
      <p:sp>
        <p:nvSpPr>
          <p:cNvPr id="183" name="Right Brace 182"/>
          <p:cNvSpPr/>
          <p:nvPr/>
        </p:nvSpPr>
        <p:spPr>
          <a:xfrm>
            <a:off x="9339464" y="16935019"/>
            <a:ext cx="667659" cy="3733441"/>
          </a:xfrm>
          <a:prstGeom prst="rightBrace">
            <a:avLst>
              <a:gd name="adj1" fmla="val 8333"/>
              <a:gd name="adj2" fmla="val 405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TextBox 184"/>
          <p:cNvSpPr txBox="1"/>
          <p:nvPr/>
        </p:nvSpPr>
        <p:spPr>
          <a:xfrm>
            <a:off x="14938275" y="13106880"/>
            <a:ext cx="1867167" cy="5539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SLIP</a:t>
            </a:r>
            <a:endParaRPr lang="en-US" sz="3000" dirty="0"/>
          </a:p>
        </p:txBody>
      </p:sp>
      <p:sp>
        <p:nvSpPr>
          <p:cNvPr id="186" name="TextBox 185"/>
          <p:cNvSpPr txBox="1"/>
          <p:nvPr/>
        </p:nvSpPr>
        <p:spPr>
          <a:xfrm>
            <a:off x="14952168" y="15491859"/>
            <a:ext cx="1867167" cy="5539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Landsat 8</a:t>
            </a:r>
            <a:endParaRPr lang="en-US" sz="3000" dirty="0"/>
          </a:p>
        </p:txBody>
      </p:sp>
      <p:sp>
        <p:nvSpPr>
          <p:cNvPr id="187" name="Right Brace 186"/>
          <p:cNvSpPr/>
          <p:nvPr/>
        </p:nvSpPr>
        <p:spPr>
          <a:xfrm rot="5400000">
            <a:off x="15583620" y="17367250"/>
            <a:ext cx="667659" cy="2947932"/>
          </a:xfrm>
          <a:prstGeom prst="rightBrace">
            <a:avLst>
              <a:gd name="adj1" fmla="val 8333"/>
              <a:gd name="adj2" fmla="val 47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TextBox 189"/>
          <p:cNvSpPr txBox="1"/>
          <p:nvPr/>
        </p:nvSpPr>
        <p:spPr>
          <a:xfrm>
            <a:off x="14416744" y="18017967"/>
            <a:ext cx="3233335" cy="584775"/>
          </a:xfrm>
          <a:prstGeom prst="rect">
            <a:avLst/>
          </a:prstGeom>
          <a:noFill/>
        </p:spPr>
        <p:txBody>
          <a:bodyPr wrap="square" rtlCol="0">
            <a:spAutoFit/>
          </a:bodyPr>
          <a:lstStyle/>
          <a:p>
            <a:r>
              <a:rPr lang="en-US" sz="3200" dirty="0" smtClean="0"/>
              <a:t>Data </a:t>
            </a:r>
            <a:r>
              <a:rPr lang="en-US" sz="3200" dirty="0" smtClean="0"/>
              <a:t>Comparison</a:t>
            </a:r>
            <a:endParaRPr lang="en-US" sz="3200" dirty="0"/>
          </a:p>
        </p:txBody>
      </p:sp>
      <p:sp>
        <p:nvSpPr>
          <p:cNvPr id="191" name="TextBox 190"/>
          <p:cNvSpPr txBox="1"/>
          <p:nvPr/>
        </p:nvSpPr>
        <p:spPr>
          <a:xfrm>
            <a:off x="14413670" y="19418407"/>
            <a:ext cx="3065204" cy="1015663"/>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Accuracy Assessment</a:t>
            </a:r>
            <a:endParaRPr lang="en-US" sz="3000" dirty="0"/>
          </a:p>
        </p:txBody>
      </p:sp>
      <p:pic>
        <p:nvPicPr>
          <p:cNvPr id="192" name="Picture 1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2321" y="19335151"/>
            <a:ext cx="1829276" cy="915654"/>
          </a:xfrm>
          <a:prstGeom prst="rect">
            <a:avLst/>
          </a:prstGeom>
        </p:spPr>
      </p:pic>
      <p:pic>
        <p:nvPicPr>
          <p:cNvPr id="193"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88956" y="19446778"/>
            <a:ext cx="1182346" cy="966329"/>
          </a:xfrm>
          <a:prstGeom prst="rect">
            <a:avLst/>
          </a:prstGeom>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13358" y="19293574"/>
            <a:ext cx="1316252" cy="1122105"/>
          </a:xfrm>
          <a:prstGeom prst="rect">
            <a:avLst/>
          </a:prstGeom>
        </p:spPr>
      </p:pic>
      <p:sp>
        <p:nvSpPr>
          <p:cNvPr id="195" name="Text Placeholder 16"/>
          <p:cNvSpPr txBox="1">
            <a:spLocks/>
          </p:cNvSpPr>
          <p:nvPr/>
        </p:nvSpPr>
        <p:spPr>
          <a:xfrm>
            <a:off x="18633053" y="18705748"/>
            <a:ext cx="1703503"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sp>
        <p:nvSpPr>
          <p:cNvPr id="196" name="Text Placeholder 16"/>
          <p:cNvSpPr txBox="1">
            <a:spLocks/>
          </p:cNvSpPr>
          <p:nvPr/>
        </p:nvSpPr>
        <p:spPr>
          <a:xfrm>
            <a:off x="20746039" y="18723198"/>
            <a:ext cx="1488104"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GPM</a:t>
            </a:r>
          </a:p>
        </p:txBody>
      </p:sp>
      <p:sp>
        <p:nvSpPr>
          <p:cNvPr id="197" name="Text Placeholder 16"/>
          <p:cNvSpPr txBox="1">
            <a:spLocks/>
          </p:cNvSpPr>
          <p:nvPr/>
        </p:nvSpPr>
        <p:spPr>
          <a:xfrm>
            <a:off x="22664792" y="18714588"/>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pic>
        <p:nvPicPr>
          <p:cNvPr id="198" name="Picture 1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46606" y="19363049"/>
            <a:ext cx="1496295" cy="1126377"/>
          </a:xfrm>
          <a:prstGeom prst="rect">
            <a:avLst/>
          </a:prstGeom>
        </p:spPr>
      </p:pic>
      <p:sp>
        <p:nvSpPr>
          <p:cNvPr id="199" name="Text Placeholder 16"/>
          <p:cNvSpPr txBox="1">
            <a:spLocks/>
          </p:cNvSpPr>
          <p:nvPr/>
        </p:nvSpPr>
        <p:spPr>
          <a:xfrm>
            <a:off x="24649415" y="18685886"/>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Terra</a:t>
            </a:r>
            <a:endParaRPr lang="en-US" dirty="0" smtClean="0"/>
          </a:p>
        </p:txBody>
      </p:sp>
      <p:cxnSp>
        <p:nvCxnSpPr>
          <p:cNvPr id="206" name="Straight Connector 205"/>
          <p:cNvCxnSpPr/>
          <p:nvPr/>
        </p:nvCxnSpPr>
        <p:spPr>
          <a:xfrm>
            <a:off x="26780404" y="3924300"/>
            <a:ext cx="1" cy="3103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672560" y="6211517"/>
            <a:ext cx="16854144" cy="183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4379526" y="13577268"/>
            <a:ext cx="2504894" cy="1846659"/>
          </a:xfrm>
          <a:prstGeom prst="rect">
            <a:avLst/>
          </a:prstGeom>
          <a:noFill/>
        </p:spPr>
        <p:txBody>
          <a:bodyPr wrap="square" rtlCol="0">
            <a:spAutoFit/>
          </a:bodyPr>
          <a:lstStyle/>
          <a:p>
            <a:pPr algn="ctr"/>
            <a:r>
              <a:rPr lang="en-US" sz="1900" dirty="0" smtClean="0"/>
              <a:t>Historical TRMM data was used to calculate monthly mean thresholds used to detect anomalies in near real-time with GPM</a:t>
            </a:r>
            <a:endParaRPr lang="en-US" sz="1900" dirty="0"/>
          </a:p>
        </p:txBody>
      </p:sp>
      <p:sp>
        <p:nvSpPr>
          <p:cNvPr id="232" name="TextBox 231"/>
          <p:cNvSpPr txBox="1"/>
          <p:nvPr/>
        </p:nvSpPr>
        <p:spPr>
          <a:xfrm>
            <a:off x="7032910" y="13550167"/>
            <a:ext cx="2478356" cy="1846659"/>
          </a:xfrm>
          <a:prstGeom prst="rect">
            <a:avLst/>
          </a:prstGeom>
          <a:noFill/>
        </p:spPr>
        <p:txBody>
          <a:bodyPr wrap="square" rtlCol="0">
            <a:spAutoFit/>
          </a:bodyPr>
          <a:lstStyle/>
          <a:p>
            <a:pPr algn="ctr"/>
            <a:r>
              <a:rPr lang="en-US" sz="1900" dirty="0" smtClean="0"/>
              <a:t>Monitors GPM IMERG data every 30 minutes looking for anomalies compared with calculated threshold values</a:t>
            </a:r>
            <a:endParaRPr lang="en-US" sz="1900" dirty="0"/>
          </a:p>
        </p:txBody>
      </p:sp>
      <p:pic>
        <p:nvPicPr>
          <p:cNvPr id="237" name="Picture 236"/>
          <p:cNvPicPr>
            <a:picLocks noChangeAspect="1"/>
          </p:cNvPicPr>
          <p:nvPr/>
        </p:nvPicPr>
        <p:blipFill>
          <a:blip r:embed="rId8"/>
          <a:stretch>
            <a:fillRect/>
          </a:stretch>
        </p:blipFill>
        <p:spPr>
          <a:xfrm>
            <a:off x="10004738" y="14058831"/>
            <a:ext cx="667885" cy="514127"/>
          </a:xfrm>
          <a:prstGeom prst="rect">
            <a:avLst/>
          </a:prstGeom>
        </p:spPr>
      </p:pic>
      <p:sp>
        <p:nvSpPr>
          <p:cNvPr id="238" name="TextBox 237"/>
          <p:cNvSpPr txBox="1"/>
          <p:nvPr/>
        </p:nvSpPr>
        <p:spPr>
          <a:xfrm>
            <a:off x="9727397" y="13503006"/>
            <a:ext cx="4225591" cy="384721"/>
          </a:xfrm>
          <a:prstGeom prst="rect">
            <a:avLst/>
          </a:prstGeom>
          <a:noFill/>
        </p:spPr>
        <p:txBody>
          <a:bodyPr wrap="square" rtlCol="0">
            <a:spAutoFit/>
          </a:bodyPr>
          <a:lstStyle/>
          <a:p>
            <a:pPr algn="ctr"/>
            <a:r>
              <a:rPr lang="en-US" sz="1900" dirty="0"/>
              <a:t>P</a:t>
            </a:r>
            <a:r>
              <a:rPr lang="en-US" sz="1900" dirty="0" smtClean="0"/>
              <a:t>recipitation </a:t>
            </a:r>
            <a:r>
              <a:rPr lang="en-US" sz="1900" dirty="0" smtClean="0"/>
              <a:t>monitoring by DRIP</a:t>
            </a:r>
            <a:endParaRPr lang="en-US" sz="1900" dirty="0"/>
          </a:p>
        </p:txBody>
      </p:sp>
      <p:sp>
        <p:nvSpPr>
          <p:cNvPr id="239" name="Plus 238"/>
          <p:cNvSpPr/>
          <p:nvPr/>
        </p:nvSpPr>
        <p:spPr>
          <a:xfrm>
            <a:off x="11108897" y="16194012"/>
            <a:ext cx="1150154" cy="8717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Arrow Connector 239"/>
          <p:cNvCxnSpPr/>
          <p:nvPr/>
        </p:nvCxnSpPr>
        <p:spPr>
          <a:xfrm>
            <a:off x="6293830" y="18583991"/>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6249141" y="17635208"/>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4" name="Picture 243"/>
          <p:cNvPicPr>
            <a:picLocks noChangeAspect="1"/>
          </p:cNvPicPr>
          <p:nvPr/>
        </p:nvPicPr>
        <p:blipFill rotWithShape="1">
          <a:blip r:embed="rId3"/>
          <a:srcRect l="3670" r="67805"/>
          <a:stretch/>
        </p:blipFill>
        <p:spPr>
          <a:xfrm>
            <a:off x="9926978" y="17432097"/>
            <a:ext cx="2004616" cy="2357501"/>
          </a:xfrm>
          <a:prstGeom prst="rect">
            <a:avLst/>
          </a:prstGeom>
        </p:spPr>
      </p:pic>
      <p:sp>
        <p:nvSpPr>
          <p:cNvPr id="247" name="TextBox 246"/>
          <p:cNvSpPr txBox="1"/>
          <p:nvPr/>
        </p:nvSpPr>
        <p:spPr>
          <a:xfrm>
            <a:off x="9092246" y="17029709"/>
            <a:ext cx="6016702" cy="353943"/>
          </a:xfrm>
          <a:prstGeom prst="rect">
            <a:avLst/>
          </a:prstGeom>
          <a:noFill/>
        </p:spPr>
        <p:txBody>
          <a:bodyPr wrap="square" rtlCol="0">
            <a:spAutoFit/>
          </a:bodyPr>
          <a:lstStyle/>
          <a:p>
            <a:pPr algn="ctr"/>
            <a:r>
              <a:rPr lang="en-US" sz="1700" dirty="0" smtClean="0"/>
              <a:t>landslide </a:t>
            </a:r>
            <a:r>
              <a:rPr lang="en-US" sz="1700" dirty="0" smtClean="0"/>
              <a:t>detection by SLIP (</a:t>
            </a:r>
            <a:r>
              <a:rPr lang="en-US" sz="1700" dirty="0" smtClean="0"/>
              <a:t>Yellow)</a:t>
            </a:r>
            <a:endParaRPr lang="en-US" sz="1700" dirty="0"/>
          </a:p>
        </p:txBody>
      </p:sp>
      <p:sp>
        <p:nvSpPr>
          <p:cNvPr id="248" name="TextBox 247"/>
          <p:cNvSpPr txBox="1"/>
          <p:nvPr/>
        </p:nvSpPr>
        <p:spPr>
          <a:xfrm>
            <a:off x="11118051" y="20074553"/>
            <a:ext cx="1281795" cy="677108"/>
          </a:xfrm>
          <a:prstGeom prst="rect">
            <a:avLst/>
          </a:prstGeom>
          <a:gradFill>
            <a:gsLst>
              <a:gs pos="50000">
                <a:srgbClr val="C00000"/>
              </a:gs>
              <a:gs pos="100000">
                <a:srgbClr val="FF0000"/>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Alert!</a:t>
            </a:r>
            <a:endParaRPr lang="en-US" sz="3800" dirty="0"/>
          </a:p>
        </p:txBody>
      </p:sp>
      <p:sp>
        <p:nvSpPr>
          <p:cNvPr id="249" name="TextBox 248"/>
          <p:cNvSpPr txBox="1"/>
          <p:nvPr/>
        </p:nvSpPr>
        <p:spPr>
          <a:xfrm>
            <a:off x="9925527" y="20709224"/>
            <a:ext cx="3879209" cy="707886"/>
          </a:xfrm>
          <a:prstGeom prst="rect">
            <a:avLst/>
          </a:prstGeom>
          <a:noFill/>
        </p:spPr>
        <p:txBody>
          <a:bodyPr wrap="square" rtlCol="0">
            <a:spAutoFit/>
          </a:bodyPr>
          <a:lstStyle/>
          <a:p>
            <a:pPr algn="ctr"/>
            <a:r>
              <a:rPr lang="en-US" sz="2000" dirty="0" smtClean="0"/>
              <a:t>If current rainfall levels </a:t>
            </a:r>
            <a:r>
              <a:rPr lang="en-US" sz="2000" dirty="0" smtClean="0"/>
              <a:t>are </a:t>
            </a:r>
            <a:r>
              <a:rPr lang="en-US" sz="2000" dirty="0" smtClean="0"/>
              <a:t>higher than thresholds, an alert </a:t>
            </a:r>
            <a:r>
              <a:rPr lang="en-US" sz="2000" dirty="0" smtClean="0"/>
              <a:t>is created</a:t>
            </a:r>
            <a:endParaRPr lang="en-US" sz="2000" dirty="0"/>
          </a:p>
        </p:txBody>
      </p:sp>
      <p:cxnSp>
        <p:nvCxnSpPr>
          <p:cNvPr id="250" name="Straight Arrow Connector 249"/>
          <p:cNvCxnSpPr/>
          <p:nvPr/>
        </p:nvCxnSpPr>
        <p:spPr>
          <a:xfrm flipH="1">
            <a:off x="11794384" y="19516183"/>
            <a:ext cx="4562" cy="46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05065" y="30301037"/>
            <a:ext cx="66662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9819253" y="32955097"/>
            <a:ext cx="49024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3" name="Text Placeholder 16"/>
          <p:cNvSpPr txBox="1">
            <a:spLocks/>
          </p:cNvSpPr>
          <p:nvPr/>
        </p:nvSpPr>
        <p:spPr>
          <a:xfrm>
            <a:off x="18274325" y="29833303"/>
            <a:ext cx="8312676" cy="4968170"/>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smtClean="0"/>
              <a:t>Dr. Dalia Kirschbaum (GSFC)</a:t>
            </a:r>
          </a:p>
          <a:p>
            <a:pPr marL="347663" indent="-347663"/>
            <a:r>
              <a:rPr lang="en-US" sz="3000" dirty="0" smtClean="0"/>
              <a:t>Thomas Stanley (GSFC)</a:t>
            </a:r>
          </a:p>
          <a:p>
            <a:pPr marL="347663" indent="-347663"/>
            <a:r>
              <a:rPr lang="en-US" sz="3000" dirty="0" smtClean="0"/>
              <a:t>Sebastian </a:t>
            </a:r>
            <a:r>
              <a:rPr lang="en-US" sz="3000" dirty="0" err="1" smtClean="0"/>
              <a:t>Wesselman</a:t>
            </a:r>
            <a:r>
              <a:rPr lang="en-US" sz="3000" dirty="0" smtClean="0"/>
              <a:t> (ICIMOD)</a:t>
            </a:r>
          </a:p>
          <a:p>
            <a:pPr marL="347663" indent="-347663"/>
            <a:r>
              <a:rPr lang="en-US" sz="3000" dirty="0" smtClean="0"/>
              <a:t>Justin Roberts-Pierel</a:t>
            </a:r>
            <a:r>
              <a:rPr lang="en-US" sz="3000" dirty="0"/>
              <a:t> </a:t>
            </a:r>
            <a:r>
              <a:rPr lang="en-US" sz="3000" dirty="0" smtClean="0"/>
              <a:t>(GSFC)</a:t>
            </a:r>
          </a:p>
          <a:p>
            <a:pPr marL="347663" indent="-347663"/>
            <a:r>
              <a:rPr lang="en-US" sz="3000" dirty="0" smtClean="0"/>
              <a:t>Aakash Ahamed (GSFC)</a:t>
            </a:r>
          </a:p>
          <a:p>
            <a:pPr marL="347663" indent="-347663"/>
            <a:r>
              <a:rPr lang="en-US" sz="3000" dirty="0" smtClean="0"/>
              <a:t>Jamie </a:t>
            </a:r>
            <a:r>
              <a:rPr lang="en-US" sz="3000" dirty="0" err="1" smtClean="0"/>
              <a:t>Shiplet</a:t>
            </a:r>
            <a:r>
              <a:rPr lang="en-US" sz="3000" dirty="0" smtClean="0"/>
              <a:t> (Towson University)</a:t>
            </a:r>
          </a:p>
        </p:txBody>
      </p:sp>
      <p:cxnSp>
        <p:nvCxnSpPr>
          <p:cNvPr id="264" name="Straight Connector 263"/>
          <p:cNvCxnSpPr/>
          <p:nvPr/>
        </p:nvCxnSpPr>
        <p:spPr>
          <a:xfrm>
            <a:off x="18356332" y="30065821"/>
            <a:ext cx="8458201" cy="0"/>
          </a:xfrm>
          <a:prstGeom prst="line">
            <a:avLst/>
          </a:prstGeom>
        </p:spPr>
        <p:style>
          <a:lnRef idx="1">
            <a:schemeClr val="accent1"/>
          </a:lnRef>
          <a:fillRef idx="0">
            <a:schemeClr val="accent1"/>
          </a:fillRef>
          <a:effectRef idx="0">
            <a:schemeClr val="accent1"/>
          </a:effectRef>
          <a:fontRef idx="minor">
            <a:schemeClr val="tx1"/>
          </a:fontRef>
        </p:style>
      </p:cxnSp>
      <p:pic>
        <p:nvPicPr>
          <p:cNvPr id="265" name="942272CE-2F35-416E-8C70-8686EA460249" descr="C5CB99CC-BF3F-4E0E-9010-49C23C4C32BE@cab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86875" y="22264105"/>
            <a:ext cx="4395641" cy="39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F4AC7E76-5BC3-4326-B0AC-561FA4BFADD3" descr="606425C0-B149-47CF-BD66-5D17C69FAC9D@c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2562" y="22232840"/>
            <a:ext cx="4478650" cy="405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2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6251" y="25468561"/>
            <a:ext cx="5041289" cy="2752946"/>
          </a:xfrm>
          <a:prstGeom prst="rect">
            <a:avLst/>
          </a:prstGeom>
        </p:spPr>
      </p:pic>
      <p:pic>
        <p:nvPicPr>
          <p:cNvPr id="268" name="Picture 2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6552" y="22179487"/>
            <a:ext cx="4978863" cy="2718857"/>
          </a:xfrm>
          <a:prstGeom prst="rect">
            <a:avLst/>
          </a:prstGeom>
        </p:spPr>
      </p:pic>
      <p:graphicFrame>
        <p:nvGraphicFramePr>
          <p:cNvPr id="269" name="Table 268"/>
          <p:cNvGraphicFramePr>
            <a:graphicFrameLocks noGrp="1"/>
          </p:cNvGraphicFramePr>
          <p:nvPr>
            <p:extLst>
              <p:ext uri="{D42A27DB-BD31-4B8C-83A1-F6EECF244321}">
                <p14:modId xmlns:p14="http://schemas.microsoft.com/office/powerpoint/2010/main" val="1775118646"/>
              </p:ext>
            </p:extLst>
          </p:nvPr>
        </p:nvGraphicFramePr>
        <p:xfrm>
          <a:off x="7724305" y="26518707"/>
          <a:ext cx="9058212" cy="5290414"/>
        </p:xfrm>
        <a:graphic>
          <a:graphicData uri="http://schemas.openxmlformats.org/drawingml/2006/table">
            <a:tbl>
              <a:tblPr firstRow="1" bandRow="1">
                <a:tableStyleId>{5C22544A-7EE6-4342-B048-85BDC9FD1C3A}</a:tableStyleId>
              </a:tblPr>
              <a:tblGrid>
                <a:gridCol w="4529106"/>
                <a:gridCol w="4529106"/>
              </a:tblGrid>
              <a:tr h="401094">
                <a:tc>
                  <a:txBody>
                    <a:bodyPr/>
                    <a:lstStyle/>
                    <a:p>
                      <a:r>
                        <a:rPr lang="en-US" sz="2000" dirty="0" smtClean="0"/>
                        <a:t>Location of Landslide</a:t>
                      </a:r>
                      <a:r>
                        <a:rPr lang="en-US" sz="2000" baseline="0" dirty="0" smtClean="0"/>
                        <a:t> Event</a:t>
                      </a:r>
                      <a:endParaRPr lang="en-US" sz="2000" dirty="0"/>
                    </a:p>
                  </a:txBody>
                  <a:tcPr/>
                </a:tc>
                <a:tc>
                  <a:txBody>
                    <a:bodyPr/>
                    <a:lstStyle/>
                    <a:p>
                      <a:r>
                        <a:rPr lang="en-US" sz="2000" dirty="0" smtClean="0"/>
                        <a:t>%</a:t>
                      </a:r>
                      <a:r>
                        <a:rPr lang="en-US" sz="2000" baseline="0" dirty="0" smtClean="0"/>
                        <a:t> Accuracy</a:t>
                      </a:r>
                      <a:endParaRPr lang="en-US" sz="2000" dirty="0"/>
                    </a:p>
                  </a:txBody>
                  <a:tcPr/>
                </a:tc>
              </a:tr>
              <a:tr h="783960">
                <a:tc>
                  <a:txBody>
                    <a:bodyPr/>
                    <a:lstStyle/>
                    <a:p>
                      <a:endParaRPr lang="en-US" sz="2000"/>
                    </a:p>
                  </a:txBody>
                  <a:tcPr/>
                </a:tc>
                <a:tc>
                  <a:txBody>
                    <a:bodyPr/>
                    <a:lstStyle/>
                    <a:p>
                      <a:endParaRPr lang="en-US" sz="2000"/>
                    </a:p>
                  </a:txBody>
                  <a:tcPr/>
                </a:tc>
              </a:tr>
              <a:tr h="586480">
                <a:tc>
                  <a:txBody>
                    <a:bodyPr/>
                    <a:lstStyle/>
                    <a:p>
                      <a:endParaRPr lang="en-US" sz="2000"/>
                    </a:p>
                  </a:txBody>
                  <a:tcPr/>
                </a:tc>
                <a:tc>
                  <a:txBody>
                    <a:bodyPr/>
                    <a:lstStyle/>
                    <a:p>
                      <a:endParaRPr lang="en-US" sz="2000"/>
                    </a:p>
                  </a:txBody>
                  <a:tcPr/>
                </a:tc>
              </a:tr>
              <a:tr h="586480">
                <a:tc>
                  <a:txBody>
                    <a:bodyPr/>
                    <a:lstStyle/>
                    <a:p>
                      <a:endParaRPr lang="en-US" sz="2000"/>
                    </a:p>
                  </a:txBody>
                  <a:tcPr/>
                </a:tc>
                <a:tc>
                  <a:txBody>
                    <a:bodyPr/>
                    <a:lstStyle/>
                    <a:p>
                      <a:endParaRPr lang="en-US" sz="200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1472</TotalTime>
  <Words>347</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Rumsey, Amanda C. (GSFC-6104)[DEVELOP]</cp:lastModifiedBy>
  <cp:revision>92</cp:revision>
  <dcterms:created xsi:type="dcterms:W3CDTF">2015-06-02T14:58:58Z</dcterms:created>
  <dcterms:modified xsi:type="dcterms:W3CDTF">2015-10-15T23:36:00Z</dcterms:modified>
</cp:coreProperties>
</file>