
<file path=[Content_Types].xml><?xml version="1.0" encoding="utf-8"?>
<Types xmlns="http://schemas.openxmlformats.org/package/2006/content-types">
  <Override PartName="/ppt/slideLayouts/slideLayout15.xml" ContentType="application/vnd.openxmlformats-officedocument.presentationml.slideLayout+xml"/>
  <Override PartName="/ppt/slideLayouts/slideLayout23.xml" ContentType="application/vnd.openxmlformats-officedocument.presentationml.slideLayout+xml"/>
  <Override PartName="/ppt/slides/slide9.xml" ContentType="application/vnd.openxmlformats-officedocument.presentationml.slide+xml"/>
  <Override PartName="/ppt/notesSlides/notesSlide4.xml" ContentType="application/vnd.openxmlformats-officedocument.presentationml.notes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Masters/slideMaster2.xml" ContentType="application/vnd.openxmlformats-officedocument.presentationml.slideMaster+xml"/>
  <Override PartName="/ppt/slideLayouts/slideLayout5.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theme/theme2.xml" ContentType="application/vnd.openxmlformats-officedocument.theme+xml"/>
  <Override PartName="/docProps/app.xml" ContentType="application/vnd.openxmlformats-officedocument.extended-properties+xml"/>
  <Override PartName="/ppt/slideLayouts/slideLayout28.xml" ContentType="application/vnd.openxmlformats-officedocument.presentationml.slideLayout+xml"/>
  <Default Extension="xml" ContentType="application/xml"/>
  <Override PartName="/ppt/slideLayouts/slideLayout16.xml" ContentType="application/vnd.openxmlformats-officedocument.presentationml.slideLayout+xml"/>
  <Override PartName="/ppt/tableStyles.xml" ContentType="application/vnd.openxmlformats-officedocument.presentationml.tableStyles+xml"/>
  <Override PartName="/ppt/slideLayouts/slideLayout24.xml" ContentType="application/vnd.openxmlformats-officedocument.presentationml.slideLayout+xml"/>
  <Override PartName="/ppt/notesSlides/notesSlide5.xml" ContentType="application/vnd.openxmlformats-officedocument.presentationml.notesSlide+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s/slide6.xml" ContentType="application/vnd.openxmlformats-officedocument.presentationml.slide+xml"/>
  <Override PartName="/ppt/notesSlides/notesSlide1.xml" ContentType="application/vnd.openxmlformats-officedocument.presentationml.notesSlide+xml"/>
  <Override PartName="/docProps/core.xml" ContentType="application/vnd.openxmlformats-package.core-properties+xml"/>
  <Override PartName="/ppt/slideLayouts/slideLayout6.xml" ContentType="application/vnd.openxmlformats-officedocument.presentationml.slideLayout+xml"/>
  <Override PartName="/ppt/slides/slide2.xml" ContentType="application/vnd.openxmlformats-officedocument.presentationml.slide+xml"/>
  <Override PartName="/ppt/slideLayouts/slideLayout32.xml" ContentType="application/vnd.openxmlformats-officedocument.presentationml.slideLayout+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17.xml" ContentType="application/vnd.openxmlformats-officedocument.presentationml.slideLayout+xml"/>
  <Override PartName="/ppt/slideLayouts/slideLayout25.xml" ContentType="application/vnd.openxmlformats-officedocument.presentationml.slideLayout+xml"/>
  <Override PartName="/ppt/notesSlides/notesSlide6.xml" ContentType="application/vnd.openxmlformats-officedocument.presentationml.notesSlide+xml"/>
  <Override PartName="/ppt/slideLayouts/slideLayout13.xml" ContentType="application/vnd.openxmlformats-officedocument.presentationml.slideLayout+xml"/>
  <Override PartName="/ppt/slideLayouts/slideLayout21.xml" ContentType="application/vnd.openxmlformats-officedocument.presentationml.slideLayout+xml"/>
  <Override PartName="/ppt/slides/slide7.xml" ContentType="application/vnd.openxmlformats-officedocument.presentationml.slide+xml"/>
  <Override PartName="/ppt/notesSlides/notesSlide2.xml" ContentType="application/vnd.openxmlformats-officedocument.presentationml.notes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3.xml" ContentType="application/vnd.openxmlformats-officedocument.presentationml.slideLayout+xml"/>
  <Override PartName="/ppt/theme/theme4.xml" ContentType="application/vnd.openxmlformats-officedocument.theme+xml"/>
  <Override PartName="/ppt/slideLayouts/slideLayout3.xml" ContentType="application/vnd.openxmlformats-officedocument.presentationml.slideLayout+xml"/>
  <Override PartName="/ppt/slideLayouts/slideLayout18.xml" ContentType="application/vnd.openxmlformats-officedocument.presentationml.slideLayout+xml"/>
  <Override PartName="/ppt/slideLayouts/slideLayout26.xml" ContentType="application/vnd.openxmlformats-officedocument.presentationml.slide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s/slide8.xml" ContentType="application/vnd.openxmlformats-officedocument.presentationml.slide+xml"/>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30.xml" ContentType="application/vnd.openxmlformats-officedocument.presentationml.slideLayout+xml"/>
  <Override PartName="/ppt/theme/theme1.xml" ContentType="application/vnd.openxmlformats-officedocument.theme+xml"/>
  <Override PartName="/ppt/slideLayouts/slideLayout19.xml" ContentType="application/vnd.openxmlformats-officedocument.presentationml.slideLayout+xml"/>
  <Default Extension="bin" ContentType="application/vnd.openxmlformats-officedocument.presentationml.printerSettings"/>
  <Override PartName="/ppt/viewProps.xml" ContentType="application/vnd.openxmlformats-officedocument.presentationml.viewProps+xml"/>
  <Override PartName="/ppt/slideLayouts/slideLayout2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761" r:id="rId1"/>
    <p:sldMasterId id="2147483779" r:id="rId2"/>
  </p:sldMasterIdLst>
  <p:notesMasterIdLst>
    <p:notesMasterId r:id="rId13"/>
  </p:notesMasterIdLst>
  <p:handoutMasterIdLst>
    <p:handoutMasterId r:id="rId14"/>
  </p:handoutMasterIdLst>
  <p:sldIdLst>
    <p:sldId id="256" r:id="rId3"/>
    <p:sldId id="260" r:id="rId4"/>
    <p:sldId id="263" r:id="rId5"/>
    <p:sldId id="265" r:id="rId6"/>
    <p:sldId id="272" r:id="rId7"/>
    <p:sldId id="267" r:id="rId8"/>
    <p:sldId id="266" r:id="rId9"/>
    <p:sldId id="268" r:id="rId10"/>
    <p:sldId id="271" r:id="rId11"/>
    <p:sldId id="273"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xmlns:p="http://schemas.openxmlformats.org/presentationml/2006/main" xmlns:r="http://schemas.openxmlformats.org/officeDocument/2006/relationships" xmlns:a="http://schemas.openxmlformats.org/drawingml/2006/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6699FF"/>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 xmlns:p15="http://schemas.microsoft.com/office/powerpoint/2012/main" xmlns:mv="urn:schemas-microsoft-com:mac:vml" xmlns:mc="http://schemas.openxmlformats.org/markup-compatibility/2006" xmlns:p="http://schemas.openxmlformats.org/presentationml/2006/main" xmlns:r="http://schemas.openxmlformats.org/officeDocument/2006/relationships" xmlns:a="http://schemas.openxmlformats.org/drawingml/2006/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75200" autoAdjust="0"/>
  </p:normalViewPr>
  <p:slideViewPr>
    <p:cSldViewPr>
      <p:cViewPr varScale="1">
        <p:scale>
          <a:sx n="76" d="100"/>
          <a:sy n="76" d="100"/>
        </p:scale>
        <p:origin x="-1192"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notesMaster" Target="notesMasters/notesMaster1.xml"/><Relationship Id="rId14" Type="http://schemas.openxmlformats.org/officeDocument/2006/relationships/handoutMaster" Target="handoutMasters/handout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11F97A-1C7F-3549-BC36-70A71CBFBBA1}" type="datetimeFigureOut">
              <a:rPr lang="en-US" smtClean="0"/>
              <a:pPr/>
              <a:t>8/12/15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960B9E-ADB5-D44B-BC01-E3204F475BE5}"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81170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7CAEEE-76BE-0140-9742-76B2ACBDB658}" type="datetimeFigureOut">
              <a:rPr lang="en-US" smtClean="0"/>
              <a:pPr/>
              <a:t>8/12/15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BB54F7-A2AB-6C44-A48E-CCD8BA0BEACA}"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546250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Alto Orinoco Health and Air Quality Project utilized satellite imagery to locate remote Yanomami Villages in the Alto Orinoco Municipality of Venezuela for the Elimination of Onchocerciasis.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8BB54F7-A2AB-6C44-A48E-CCD8BA0BEACA}" type="slidenum">
              <a:rPr lang="en-US" smtClean="0"/>
              <a:pPr/>
              <a:t>1</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558942"/>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conclusion, the village locations and probability maps will be used </a:t>
            </a:r>
            <a:r>
              <a:rPr lang="en-US" baseline="0" smtClean="0"/>
              <a:t>by The Carter </a:t>
            </a:r>
            <a:r>
              <a:rPr lang="en-US" baseline="0" dirty="0" smtClean="0"/>
              <a:t>C</a:t>
            </a:r>
            <a:r>
              <a:rPr lang="en-US" baseline="0" smtClean="0"/>
              <a:t>enter </a:t>
            </a:r>
            <a:r>
              <a:rPr lang="en-US" baseline="0" dirty="0" smtClean="0"/>
              <a:t>to aid in their efforts to deliver treatment and eradicate onchocerciasis. </a:t>
            </a:r>
          </a:p>
          <a:p>
            <a:r>
              <a:rPr lang="en-US" baseline="0" dirty="0" smtClean="0"/>
              <a:t>These efforts are crucial because river blindness reinforces the poverty cycle by reducing an individual’s ability to visually learn survival skills and impacts their quality of life.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lastly,</a:t>
            </a:r>
            <a:r>
              <a:rPr lang="en-US" baseline="0" dirty="0" smtClean="0"/>
              <a:t> we would like to thank our science advisors and partners. For without which, this unique project which stemmed from communication between President Cater and Charles Bolden, would not have been possible.</a:t>
            </a:r>
            <a:endParaRPr lang="en-US" dirty="0" smtClean="0"/>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solidFill>
                  <a:prstClr val="black"/>
                </a:solidFill>
              </a:rPr>
              <a:pPr/>
              <a:t>10</a:t>
            </a:fld>
            <a:endParaRPr lang="en-US" dirty="0">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3734269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Onchocerciasis or otherwise known as river blindness disease is a neglected tropical disease that is caused by a parasitic worm and is transmitted through the bite of a black fly. Some symptoms of river blindness disease include itching, skin discoloration, and blindness.</a:t>
            </a:r>
          </a:p>
          <a:p>
            <a:endParaRPr lang="en-US" baseline="0" dirty="0" smtClean="0"/>
          </a:p>
          <a:p>
            <a:r>
              <a:rPr lang="en-US" baseline="0" dirty="0" smtClean="0"/>
              <a:t>The Alto Orinoco municipality in Venezuela is one of the last remaining active transmission zone for river blindness. Within this region, over 122,000 people are at risk for the disease and 20,500 people are currently seeking treatment for the disease.</a:t>
            </a:r>
          </a:p>
          <a:p>
            <a:endParaRPr lang="en-US" baseline="0" dirty="0" smtClean="0"/>
          </a:p>
          <a:p>
            <a:r>
              <a:rPr lang="en-US" baseline="0" dirty="0" smtClean="0"/>
              <a:t>The Carter Center has been working to provide treatment to the Yanomami tribes in this region</a:t>
            </a:r>
            <a:r>
              <a:rPr lang="en-US" sz="1200" kern="1200" dirty="0" smtClean="0">
                <a:solidFill>
                  <a:schemeClr val="tx1"/>
                </a:solidFill>
                <a:latin typeface="+mn-lt"/>
                <a:ea typeface="+mn-ea"/>
                <a:cs typeface="+mn-cs"/>
              </a:rPr>
              <a:t>, but densely forested</a:t>
            </a:r>
            <a:r>
              <a:rPr lang="en-US" sz="1200" kern="1200" baseline="0" dirty="0" smtClean="0">
                <a:solidFill>
                  <a:schemeClr val="tx1"/>
                </a:solidFill>
                <a:latin typeface="+mn-lt"/>
                <a:ea typeface="+mn-ea"/>
                <a:cs typeface="+mn-cs"/>
              </a:rPr>
              <a:t> terrain</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remote village locations, and migratory patterns of the Yanomami tribe </a:t>
            </a:r>
            <a:r>
              <a:rPr lang="en-US" sz="1200" kern="1200" dirty="0" smtClean="0">
                <a:solidFill>
                  <a:schemeClr val="tx1"/>
                </a:solidFill>
                <a:latin typeface="+mn-lt"/>
                <a:ea typeface="+mn-ea"/>
                <a:cs typeface="+mn-cs"/>
              </a:rPr>
              <a:t>make it difficult for The Carter Center to identify active villages.</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2</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4405804"/>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goals of this study were to utilize NASA earth observations and high resolution digital globe information to locate remote Yanomami villages, convey the locations and physical characteristics of these villages to The Cater Center, and to develop a suitability model to assist The Carter Center in future village identification efforts.</a:t>
            </a:r>
            <a:endParaRPr lang="en-US" dirty="0" smtClean="0"/>
          </a:p>
        </p:txBody>
      </p:sp>
      <p:sp>
        <p:nvSpPr>
          <p:cNvPr id="4" name="Slide Number Placeholder 3"/>
          <p:cNvSpPr>
            <a:spLocks noGrp="1"/>
          </p:cNvSpPr>
          <p:nvPr>
            <p:ph type="sldNum" sz="quarter" idx="10"/>
          </p:nvPr>
        </p:nvSpPr>
        <p:spPr/>
        <p:txBody>
          <a:bodyPr/>
          <a:lstStyle/>
          <a:p>
            <a:fld id="{C8BB54F7-A2AB-6C44-A48E-CCD8BA0BEACA}" type="slidenum">
              <a:rPr lang="en-US" smtClean="0"/>
              <a:pPr/>
              <a:t>3</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31203595"/>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To locate the villages, </a:t>
            </a:r>
            <a:r>
              <a:rPr lang="en-US" baseline="0" dirty="0" smtClean="0"/>
              <a:t>the study area was dissected into 46 grids and each team member was assigned 7 to 8 grids to visually inspect using cloud free and yearly </a:t>
            </a:r>
            <a:r>
              <a:rPr lang="en-US" baseline="0" dirty="0" err="1" smtClean="0"/>
              <a:t>digitalglobe</a:t>
            </a:r>
            <a:r>
              <a:rPr lang="en-US" baseline="0" dirty="0" smtClean="0"/>
              <a:t> </a:t>
            </a:r>
            <a:r>
              <a:rPr lang="en-US" baseline="0" dirty="0" err="1" smtClean="0"/>
              <a:t>mosiacs</a:t>
            </a:r>
            <a:r>
              <a:rPr lang="en-US" baseline="0" dirty="0" smtClean="0"/>
              <a:t>. If a cloud was present in either of the mosaics, raw digital globe data from another date was substituted in. Soil data derived from an unsupervised classification performed on a Landsat 8 composite was also used to check for villages using the mosaics. </a:t>
            </a:r>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4</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12569416"/>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smtClean="0"/>
              <a:t>When a village was identified, the village was marked with a point vector, and the village diameter, number of huts, temporal history, sensor history, and current population estimates were recorded.</a:t>
            </a:r>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5</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08443273"/>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Through</a:t>
            </a:r>
            <a:r>
              <a:rPr lang="en-US" baseline="0" dirty="0" smtClean="0"/>
              <a:t> visual inspection of the high resolution data, 133 active villages and 26 abandoned villages were identified.  We estimate the total population for these active villages is 2763. The geospatial and attribute data will be provided in a kml, shapefile, and excel format.</a:t>
            </a:r>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6</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87034832"/>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00"/>
              </a:spcBef>
              <a:buClr>
                <a:schemeClr val="accent1"/>
              </a:buClr>
              <a:buFont typeface="Webdings" panose="05030102010509060703" pitchFamily="18" charset="2"/>
              <a:buNone/>
            </a:pPr>
            <a:r>
              <a:rPr lang="en-US" dirty="0" smtClean="0"/>
              <a:t>A suitability model was then developed</a:t>
            </a:r>
            <a:r>
              <a:rPr lang="en-US" baseline="0" dirty="0" smtClean="0"/>
              <a:t> using a logistic regression technique. The coordinates of the identified villages in relation to 6 environment variables were used to calibrate the model.</a:t>
            </a:r>
          </a:p>
          <a:p>
            <a:pPr marL="0" indent="0">
              <a:spcBef>
                <a:spcPts val="200"/>
              </a:spcBef>
              <a:buClr>
                <a:schemeClr val="accent1"/>
              </a:buClr>
              <a:buFont typeface="Webdings" panose="05030102010509060703" pitchFamily="18" charset="2"/>
              <a:buNone/>
            </a:pPr>
            <a:r>
              <a:rPr lang="en-US" baseline="0" dirty="0" smtClean="0"/>
              <a:t>Variables included: elevation, slope, distance to streams, </a:t>
            </a:r>
            <a:r>
              <a:rPr lang="en-US" baseline="0" dirty="0" err="1" smtClean="0"/>
              <a:t>ndvi</a:t>
            </a:r>
            <a:r>
              <a:rPr lang="en-US" baseline="0" dirty="0" smtClean="0"/>
              <a:t>, height above nearest drainage, temperature, and precipitation.</a:t>
            </a:r>
          </a:p>
          <a:p>
            <a:pPr marL="342900" indent="-342900">
              <a:spcBef>
                <a:spcPts val="200"/>
              </a:spcBef>
              <a:buClr>
                <a:schemeClr val="accent1"/>
              </a:buClr>
              <a:buFont typeface="Webdings" panose="05030102010509060703" pitchFamily="18" charset="2"/>
              <a:buChar char="4"/>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7</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46289442"/>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logistic regression model resulted in a probability map as shown above. Areas in red have a high probability of village occurrence.</a:t>
            </a:r>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8</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94280984"/>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binary threshold was </a:t>
            </a:r>
            <a:r>
              <a:rPr lang="en-US" baseline="0" dirty="0" err="1" smtClean="0"/>
              <a:t>applide</a:t>
            </a:r>
            <a:r>
              <a:rPr lang="en-US" baseline="0" dirty="0" smtClean="0"/>
              <a:t>  to identify and extract new probable village locations.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steps yielded a cross validation accuracy of 76% (predictions vs outcomes),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cross validation correlation of .6 (alignment of values when changes occur),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a significance of less than .01 (significant).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model will help The Carter Center not only identify villages for initial treatment, but also identify villages for follow-up treatment once they’ve migrated to new locations.</a:t>
            </a:r>
          </a:p>
          <a:p>
            <a:endParaRPr lang="en-US" dirty="0"/>
          </a:p>
        </p:txBody>
      </p:sp>
      <p:sp>
        <p:nvSpPr>
          <p:cNvPr id="4" name="Slide Number Placeholder 3"/>
          <p:cNvSpPr>
            <a:spLocks noGrp="1"/>
          </p:cNvSpPr>
          <p:nvPr>
            <p:ph type="sldNum" sz="quarter" idx="10"/>
          </p:nvPr>
        </p:nvSpPr>
        <p:spPr/>
        <p:txBody>
          <a:bodyPr/>
          <a:lstStyle/>
          <a:p>
            <a:fld id="{C8BB54F7-A2AB-6C44-A48E-CCD8BA0BEACA}" type="slidenum">
              <a:rPr lang="en-US" smtClean="0"/>
              <a:pPr/>
              <a:t>9</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76959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9038262"/>
      </p:ext>
    </p:extLst>
  </p:cSld>
  <p:clrMapOvr>
    <a:masterClrMapping/>
  </p:clrMapOvr>
  <p:transition spd="slow" advClick="0" advTm="30000">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44615953"/>
      </p:ext>
    </p:extLst>
  </p:cSld>
  <p:clrMapOvr>
    <a:masterClrMapping/>
  </p:clrMapOvr>
  <p:transition spd="slow" advClick="0" advTm="30000">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8907807"/>
      </p:ext>
    </p:extLst>
  </p:cSld>
  <p:clrMapOvr>
    <a:masterClrMapping/>
  </p:clrMapOvr>
  <p:transition spd="slow" advClick="0" advTm="30000">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54350781"/>
      </p:ext>
    </p:extLst>
  </p:cSld>
  <p:clrMapOvr>
    <a:masterClrMapping/>
  </p:clrMapOvr>
  <p:transition spd="slow" advClick="0" advTm="30000">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6905773"/>
      </p:ext>
    </p:extLst>
  </p:cSld>
  <p:clrMapOvr>
    <a:masterClrMapping/>
  </p:clrMapOvr>
  <p:transition spd="slow" advClick="0" advTm="30000">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88016381"/>
      </p:ext>
    </p:extLst>
  </p:cSld>
  <p:clrMapOvr>
    <a:masterClrMapping/>
  </p:clrMapOvr>
  <p:transition spd="slow" advClick="0" advTm="30000">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06627989"/>
      </p:ext>
    </p:extLst>
  </p:cSld>
  <p:clrMapOvr>
    <a:masterClrMapping/>
  </p:clrMapOvr>
  <p:transition spd="slow" advClick="0" advTm="30000">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6967988"/>
      </p:ext>
    </p:extLst>
  </p:cSld>
  <p:clrMapOvr>
    <a:masterClrMapping/>
  </p:clrMapOvr>
  <p:transition spd="slow" advClick="0" advTm="30000">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2163025"/>
      </p:ext>
    </p:extLst>
  </p:cSld>
  <p:clrMapOvr>
    <a:masterClrMapping/>
  </p:clrMapOvr>
  <p:transition spd="slow" advClick="0" advTm="30000">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3"/>
            <a:ext cx="7080026" cy="1828801"/>
          </a:xfrm>
        </p:spPr>
        <p:txBody>
          <a:bodyPr anchor="b">
            <a:normAutofit/>
          </a:bodyPr>
          <a:lstStyle>
            <a:lvl1pPr algn="ctr">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93959785"/>
      </p:ext>
    </p:extLst>
  </p:cSld>
  <p:clrMapOvr>
    <a:masterClrMapping/>
  </p:clrMapOvr>
  <p:transition spd="slow" advClick="0" advTm="30000">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2747523"/>
      </p:ext>
    </p:extLst>
  </p:cSld>
  <p:clrMapOvr>
    <a:masterClrMapping/>
  </p:clrMapOvr>
  <p:transition spd="slow" advClick="0" advTm="30000">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2915703"/>
      </p:ext>
    </p:extLst>
  </p:cSld>
  <p:clrMapOvr>
    <a:masterClrMapping/>
  </p:clrMapOvr>
  <p:transition spd="slow" advClick="0" advTm="30000">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2" y="1761070"/>
            <a:ext cx="7192913" cy="1828813"/>
          </a:xfrm>
        </p:spPr>
        <p:txBody>
          <a:bodyPr anchor="b"/>
          <a:lstStyle>
            <a:lvl1pPr algn="ctr">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2" y="3589879"/>
            <a:ext cx="7192913" cy="1507054"/>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7126503"/>
      </p:ext>
    </p:extLst>
  </p:cSld>
  <p:clrMapOvr>
    <a:masterClrMapping/>
  </p:clrMapOvr>
  <p:transition spd="slow" advClick="0" advTm="30000">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8" y="1732449"/>
            <a:ext cx="3795373"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2170" y="1732452"/>
            <a:ext cx="3798499"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30568487"/>
      </p:ext>
    </p:extLst>
  </p:cSld>
  <p:clrMapOvr>
    <a:masterClrMapping/>
  </p:clrMapOvr>
  <p:transition spd="slow" advClick="0" advTm="30000">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85346" y="1770325"/>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63246" y="1770325"/>
            <a:ext cx="3787423" cy="4112953"/>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754404" y="2380140"/>
            <a:ext cx="3657258" cy="3411063"/>
          </a:xfrm>
        </p:spPr>
        <p:txBody>
          <a:bodyPr anchor="t">
            <a:normAutofit/>
          </a:bodyPr>
          <a:lstStyle>
            <a:lvl1pPr>
              <a:defRPr sz="1350"/>
            </a:lvl1pPr>
            <a:lvl2pPr>
              <a:defRPr sz="1200"/>
            </a:lvl2pPr>
            <a:lvl3pPr>
              <a:defRPr sz="1050"/>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6" y="1835257"/>
            <a:ext cx="3671498" cy="544883"/>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21226" y="2380140"/>
            <a:ext cx="3671498" cy="3411063"/>
          </a:xfrm>
        </p:spPr>
        <p:txBody>
          <a:bodyPr anchor="t">
            <a:normAutofit/>
          </a:bodyPr>
          <a:lstStyle>
            <a:lvl1pPr>
              <a:defRPr sz="1350"/>
            </a:lvl1pPr>
            <a:lvl2pPr>
              <a:defRPr sz="1200"/>
            </a:lvl2pPr>
            <a:lvl3pPr>
              <a:defRPr sz="1050"/>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8" name="Footer Placeholder 7"/>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3119631"/>
      </p:ext>
    </p:extLst>
  </p:cSld>
  <p:clrMapOvr>
    <a:masterClrMapping/>
  </p:clrMapOvr>
  <p:transition spd="slow" advClick="0" advTm="30000">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7156288"/>
      </p:ext>
    </p:extLst>
  </p:cSld>
  <p:clrMapOvr>
    <a:masterClrMapping/>
  </p:clrMapOvr>
  <p:transition spd="slow" advClick="0" advTm="30000">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3" name="Footer Placeholder 2"/>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9221173"/>
      </p:ext>
    </p:extLst>
  </p:cSld>
  <p:clrMapOvr>
    <a:masterClrMapping/>
  </p:clrMapOvr>
  <p:transition spd="slow" advClick="0" advTm="30000">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8" y="609600"/>
            <a:ext cx="2780167" cy="1821918"/>
          </a:xfrm>
        </p:spPr>
        <p:txBody>
          <a:bodyPr anchor="b">
            <a:normAutofit/>
          </a:bodyPr>
          <a:lstStyle>
            <a:lvl1pPr algn="ctr">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641726" y="609600"/>
            <a:ext cx="4808943"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48" y="2431518"/>
            <a:ext cx="2780167" cy="335968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8904825"/>
      </p:ext>
    </p:extLst>
  </p:cSld>
  <p:clrMapOvr>
    <a:masterClrMapping/>
  </p:clrMapOvr>
  <p:transition spd="slow" advClick="0" advTm="30000">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44988"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976729" y="743989"/>
            <a:ext cx="3165375" cy="4912822"/>
          </a:xfr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39827714"/>
      </p:ext>
    </p:extLst>
  </p:cSld>
  <p:clrMapOvr>
    <a:masterClrMapping/>
  </p:clrMapOvr>
  <p:transition spd="slow" advClick="0" advTm="30000">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3996" y="540085"/>
            <a:ext cx="7656010" cy="3834374"/>
          </a:xfrm>
          <a:prstGeom prst="rect">
            <a:avLst/>
          </a:prstGeom>
        </p:spPr>
      </p:pic>
      <p:sp>
        <p:nvSpPr>
          <p:cNvPr id="2" name="Title 1"/>
          <p:cNvSpPr>
            <a:spLocks noGrp="1"/>
          </p:cNvSpPr>
          <p:nvPr>
            <p:ph type="title"/>
          </p:nvPr>
        </p:nvSpPr>
        <p:spPr>
          <a:xfrm>
            <a:off x="685355" y="4565255"/>
            <a:ext cx="7766495" cy="543472"/>
          </a:xfrm>
        </p:spPr>
        <p:txBody>
          <a:bodyPr anchor="b">
            <a:normAutofit/>
          </a:bodyPr>
          <a:lstStyle>
            <a:lvl1pPr algn="ctr">
              <a:defRPr sz="21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26217" y="695012"/>
            <a:ext cx="7285600" cy="3525671"/>
          </a:xfrm>
          <a:effectLst>
            <a:outerShdw blurRad="38100" dist="25400" dir="4440000">
              <a:srgbClr val="000000">
                <a:alpha val="36000"/>
              </a:srgbClr>
            </a:outerShdw>
          </a:effectLst>
        </p:spPr>
        <p:txBody>
          <a:bodyPr anchor="t">
            <a:norm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47" y="5108728"/>
            <a:ext cx="7765322" cy="682472"/>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2866419"/>
      </p:ext>
    </p:extLst>
  </p:cSld>
  <p:clrMapOvr>
    <a:masterClrMapping/>
  </p:clrMapOvr>
  <p:transition spd="slow" advClick="0" advTm="30000">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8437"/>
            <a:ext cx="7765322" cy="3534344"/>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7" y="4295180"/>
            <a:ext cx="7765322" cy="1501826"/>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7632296"/>
      </p:ext>
    </p:extLst>
  </p:cSld>
  <p:clrMapOvr>
    <a:masterClrMapping/>
  </p:clrMapOvr>
  <p:transition spd="slow" advClick="0" advTm="30000">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2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5"/>
            <a:ext cx="6564224" cy="532749"/>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85347" y="4304353"/>
            <a:ext cx="7765322" cy="1489496"/>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11" name="TextBox 10"/>
          <p:cNvSpPr txBox="1"/>
          <p:nvPr/>
        </p:nvSpPr>
        <p:spPr>
          <a:xfrm>
            <a:off x="627459" y="873912"/>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6000" dirty="0">
                <a:solidFill>
                  <a:prstClr val="white"/>
                </a:solidFill>
                <a:effectLst/>
              </a:rPr>
              <a:t>“</a:t>
            </a:r>
          </a:p>
        </p:txBody>
      </p:sp>
      <p:sp>
        <p:nvSpPr>
          <p:cNvPr id="13" name="TextBox 12"/>
          <p:cNvSpPr txBox="1"/>
          <p:nvPr/>
        </p:nvSpPr>
        <p:spPr>
          <a:xfrm>
            <a:off x="7828359" y="2933245"/>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6000" dirty="0">
                <a:solidFill>
                  <a:prstClr val="white"/>
                </a:solidFill>
                <a:effectLst/>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2599449"/>
      </p:ext>
    </p:extLst>
  </p:cSld>
  <p:clrMapOvr>
    <a:masterClrMapping/>
  </p:clrMapOvr>
  <p:transition spd="slow" advClick="0" advTm="30000">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93759208"/>
      </p:ext>
    </p:extLst>
  </p:cSld>
  <p:clrMapOvr>
    <a:masterClrMapping/>
  </p:clrMapOvr>
  <p:transition spd="slow" advClick="0" advTm="30000">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7" y="2126945"/>
            <a:ext cx="7765322" cy="2511835"/>
          </a:xfrm>
        </p:spPr>
        <p:txBody>
          <a:bodyPr anchor="b"/>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0" y="4650556"/>
            <a:ext cx="776414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50905293"/>
      </p:ext>
    </p:extLst>
  </p:cSld>
  <p:clrMapOvr>
    <a:masterClrMapping/>
  </p:clrMapOvr>
  <p:transition spd="slow" advClick="0" advTm="30000">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7" y="609600"/>
            <a:ext cx="776532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8813648"/>
      </p:ext>
    </p:extLst>
  </p:cSld>
  <p:clrMapOvr>
    <a:masterClrMapping/>
  </p:clrMapOvr>
  <p:transition spd="slow" advClick="0" advTm="30000">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9240"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93814"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7" y="609600"/>
            <a:ext cx="7765322"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5346" y="4480371"/>
            <a:ext cx="2475738" cy="1310833"/>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3331076" y="4480370"/>
            <a:ext cx="2476753" cy="1310833"/>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5974929" y="4480368"/>
            <a:ext cx="2475738" cy="131083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63931804"/>
      </p:ext>
    </p:extLst>
  </p:cSld>
  <p:clrMapOvr>
    <a:masterClrMapping/>
  </p:clrMapOvr>
  <p:transition spd="slow" advClick="0" advTm="30000">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0601007"/>
      </p:ext>
    </p:extLst>
  </p:cSld>
  <p:clrMapOvr>
    <a:masterClrMapping/>
  </p:clrMapOvr>
  <p:transition spd="slow" advClick="0" advTm="30000">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3" y="609602"/>
            <a:ext cx="1713365"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7" y="609602"/>
            <a:ext cx="5937654"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8044786"/>
      </p:ext>
    </p:extLst>
  </p:cSld>
  <p:clrMapOvr>
    <a:masterClrMapping/>
  </p:clrMapOvr>
  <p:transition spd="slow" advClick="0" advTm="30000">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1543009"/>
      </p:ext>
    </p:extLst>
  </p:cSld>
  <p:clrMapOvr>
    <a:masterClrMapping/>
  </p:clrMapOvr>
  <p:transition spd="slow" advClick="0" advTm="30000">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83220645"/>
      </p:ext>
    </p:extLst>
  </p:cSld>
  <p:clrMapOvr>
    <a:masterClrMapping/>
  </p:clrMapOvr>
  <p:transition spd="slow" advClick="0" advTm="30000">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7896886"/>
      </p:ext>
    </p:extLst>
  </p:cSld>
  <p:clrMapOvr>
    <a:masterClrMapping/>
  </p:clrMapOvr>
  <p:transition spd="slow" advClick="0" advTm="30000">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15178822"/>
      </p:ext>
    </p:extLst>
  </p:cSld>
  <p:clrMapOvr>
    <a:masterClrMapping/>
  </p:clrMapOvr>
  <p:transition spd="slow" advClick="0" advTm="30000">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38738244"/>
      </p:ext>
    </p:extLst>
  </p:cSld>
  <p:clrMapOvr>
    <a:masterClrMapping/>
  </p:clrMapOvr>
  <p:transition spd="slow" advClick="0" advTm="30000">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2595664"/>
      </p:ext>
    </p:extLst>
  </p:cSld>
  <p:clrMapOvr>
    <a:masterClrMapping/>
  </p:clrMapOvr>
  <p:transition spd="slow" advClick="0" advTm="30000">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slideLayout" Target="../slideLayouts/slideLayout31.xml"/><Relationship Id="rId15" Type="http://schemas.openxmlformats.org/officeDocument/2006/relationships/slideLayout" Target="../slideLayouts/slideLayout32.xml"/><Relationship Id="rId16" Type="http://schemas.openxmlformats.org/officeDocument/2006/relationships/slideLayout" Target="../slideLayouts/slideLayout33.xml"/><Relationship Id="rId17" Type="http://schemas.openxmlformats.org/officeDocument/2006/relationships/slideLayout" Target="../slideLayouts/slideLayout34.xml"/><Relationship Id="rId18" Type="http://schemas.openxmlformats.org/officeDocument/2006/relationships/theme" Target="../theme/theme2.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D8BD707-D9CF-40AE-B4C6-C98DA3205C09}" type="datetimeFigureOut">
              <a:rPr lang="en-US" smtClean="0"/>
              <a:pPr/>
              <a:t>8/12/15</a:t>
            </a:fld>
            <a:endParaRPr lang="en-US" dirty="0"/>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6F15528-21DE-4FAA-801E-634DDDAF4B2B}"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61182022"/>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transition spd="slow" advClick="0" advTm="30000">
    <p:fade/>
  </p:transition>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7" y="1732452"/>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8"/>
            <a:ext cx="2057400"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1D8BD707-D9CF-40AE-B4C6-C98DA3205C09}" type="datetimeFigureOut">
              <a:rPr lang="en-US" smtClean="0">
                <a:solidFill>
                  <a:prstClr val="white">
                    <a:lumMod val="95000"/>
                  </a:prstClr>
                </a:solidFill>
                <a:effectLst>
                  <a:outerShdw blurRad="50800" dist="38100" dir="2700000" algn="tl" rotWithShape="0">
                    <a:prstClr val="black">
                      <a:alpha val="43000"/>
                    </a:prstClr>
                  </a:outerShdw>
                </a:effectLst>
              </a:rPr>
              <a:pPr/>
              <a:t>8/12/15</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3"/>
          </p:nvPr>
        </p:nvSpPr>
        <p:spPr>
          <a:xfrm>
            <a:off x="685348" y="5883278"/>
            <a:ext cx="5004649" cy="365125"/>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4"/>
          </p:nvPr>
        </p:nvSpPr>
        <p:spPr>
          <a:xfrm>
            <a:off x="7885510" y="5883278"/>
            <a:ext cx="565159"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B6F15528-21DE-4FAA-801E-634DDDAF4B2B}"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20241058"/>
      </p:ext>
    </p:extLst>
  </p:cSld>
  <p:clrMap bg1="dk1" tx1="lt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Lst>
  <p:transition spd="slow" advClick="0" advTm="30000">
    <p:fade/>
  </p:transition>
  <p:txStyles>
    <p:title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973836"/>
            <a:ext cx="8382000" cy="1051560"/>
          </a:xfrm>
          <a:noFill/>
          <a:ln>
            <a:noFill/>
          </a:ln>
        </p:spPr>
        <p:txBody>
          <a:bodyPr>
            <a:normAutofit/>
          </a:bodyPr>
          <a:lstStyle/>
          <a:p>
            <a:r>
              <a:rPr lang="en-US" spc="50" dirty="0">
                <a:ln w="0">
                  <a:solidFill>
                    <a:schemeClr val="tx1"/>
                  </a:solidFill>
                </a:ln>
                <a:effectLst/>
                <a:latin typeface="Century Gothic" panose="020B0502020202020204" pitchFamily="34" charset="0"/>
              </a:rPr>
              <a:t>Utilizing NASA Earth Observations to Locate Remote Yanomami Villages in the Alto Orinoco Municipality for Targeted </a:t>
            </a:r>
            <a:r>
              <a:rPr lang="en-US" spc="50" dirty="0" smtClean="0">
                <a:ln w="0">
                  <a:solidFill>
                    <a:schemeClr val="tx1"/>
                  </a:solidFill>
                </a:ln>
                <a:effectLst/>
                <a:latin typeface="Century Gothic" panose="020B0502020202020204" pitchFamily="34" charset="0"/>
              </a:rPr>
              <a:t>Elimination </a:t>
            </a:r>
            <a:r>
              <a:rPr lang="en-US" spc="50" dirty="0">
                <a:ln w="0">
                  <a:solidFill>
                    <a:schemeClr val="tx1"/>
                  </a:solidFill>
                </a:ln>
                <a:effectLst/>
                <a:latin typeface="Century Gothic" panose="020B0502020202020204" pitchFamily="34" charset="0"/>
              </a:rPr>
              <a:t>of River Blindness </a:t>
            </a:r>
            <a:r>
              <a:rPr lang="en-US" spc="50" dirty="0" smtClean="0">
                <a:ln w="0">
                  <a:solidFill>
                    <a:schemeClr val="tx1"/>
                  </a:solidFill>
                </a:ln>
                <a:effectLst/>
                <a:latin typeface="Century Gothic" panose="020B0502020202020204" pitchFamily="34" charset="0"/>
              </a:rPr>
              <a:t>Disease</a:t>
            </a:r>
            <a:endParaRPr lang="en-US" spc="50" dirty="0">
              <a:ln w="0">
                <a:solidFill>
                  <a:schemeClr val="tx1"/>
                </a:solidFill>
              </a:ln>
              <a:effectLst/>
              <a:latin typeface="Century Gothic" panose="020B0502020202020204" pitchFamily="34" charset="0"/>
            </a:endParaRPr>
          </a:p>
        </p:txBody>
      </p:sp>
      <p:sp>
        <p:nvSpPr>
          <p:cNvPr id="23" name="Rectangle 22"/>
          <p:cNvSpPr/>
          <p:nvPr/>
        </p:nvSpPr>
        <p:spPr>
          <a:xfrm>
            <a:off x="228600" y="914400"/>
            <a:ext cx="8690217" cy="570564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2" name="Title 1"/>
          <p:cNvSpPr>
            <a:spLocks noGrp="1"/>
          </p:cNvSpPr>
          <p:nvPr>
            <p:ph type="ctrTitle"/>
          </p:nvPr>
        </p:nvSpPr>
        <p:spPr>
          <a:xfrm>
            <a:off x="0" y="1"/>
            <a:ext cx="9144000" cy="914400"/>
          </a:xfrm>
        </p:spPr>
        <p:txBody>
          <a:bodyPr>
            <a:noAutofit/>
          </a:bodyPr>
          <a:lstStyle/>
          <a:p>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Alto Orinoco Health and Air Quality</a:t>
            </a:r>
            <a:endParaRPr lang="en-US" sz="3800" b="1" spc="50" dirty="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endParaRPr>
          </a:p>
        </p:txBody>
      </p:sp>
      <p:sp>
        <p:nvSpPr>
          <p:cNvPr id="10" name="Text Placeholder 2"/>
          <p:cNvSpPr txBox="1">
            <a:spLocks/>
          </p:cNvSpPr>
          <p:nvPr/>
        </p:nvSpPr>
        <p:spPr>
          <a:xfrm>
            <a:off x="2895600" y="5791200"/>
            <a:ext cx="3182112" cy="36933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Century Gothic"/>
                <a:ea typeface="+mn-ea"/>
                <a:cs typeface="+mn-cs"/>
              </a:rPr>
              <a:t>Amanda Rumsey</a:t>
            </a:r>
            <a:endParaRPr kumimoji="0" lang="en-US" sz="1800"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11" name="Text Placeholder 3"/>
          <p:cNvSpPr txBox="1">
            <a:spLocks/>
          </p:cNvSpPr>
          <p:nvPr/>
        </p:nvSpPr>
        <p:spPr>
          <a:xfrm>
            <a:off x="2895600" y="6248399"/>
            <a:ext cx="3182112" cy="360186"/>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Century Gothic"/>
                <a:ea typeface="+mn-ea"/>
                <a:cs typeface="+mn-cs"/>
              </a:rPr>
              <a:t>Kyle Sowder</a:t>
            </a:r>
            <a:endParaRPr kumimoji="0" lang="en-US" sz="1800"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12" name="Text Placeholder 4"/>
          <p:cNvSpPr txBox="1">
            <a:spLocks/>
          </p:cNvSpPr>
          <p:nvPr/>
        </p:nvSpPr>
        <p:spPr>
          <a:xfrm>
            <a:off x="228600" y="5791200"/>
            <a:ext cx="1981200" cy="36933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Century Gothic"/>
                <a:ea typeface="+mn-ea"/>
                <a:cs typeface="+mn-cs"/>
              </a:rPr>
              <a:t>Timothy Larson</a:t>
            </a:r>
            <a:endParaRPr kumimoji="0" lang="en-US" sz="1800"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13" name="Text Placeholder 5"/>
          <p:cNvSpPr txBox="1">
            <a:spLocks/>
          </p:cNvSpPr>
          <p:nvPr/>
        </p:nvSpPr>
        <p:spPr>
          <a:xfrm>
            <a:off x="3276600" y="5334000"/>
            <a:ext cx="2438400" cy="36933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rgbClr val="FFFFFF">
                    <a:lumMod val="65000"/>
                  </a:srgbClr>
                </a:solidFill>
                <a:effectLst/>
                <a:uLnTx/>
                <a:uFillTx/>
                <a:latin typeface="Century Gothic"/>
                <a:ea typeface="+mn-ea"/>
                <a:cs typeface="+mn-cs"/>
              </a:rPr>
              <a:t>Rajkishan Rajappan</a:t>
            </a:r>
            <a:endParaRPr kumimoji="0" lang="en-US"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14" name="Text Placeholder 6"/>
          <p:cNvSpPr txBox="1">
            <a:spLocks/>
          </p:cNvSpPr>
          <p:nvPr/>
        </p:nvSpPr>
        <p:spPr>
          <a:xfrm>
            <a:off x="6172200" y="5791200"/>
            <a:ext cx="3182112" cy="36933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Century Gothic"/>
                <a:ea typeface="+mn-ea"/>
                <a:cs typeface="+mn-cs"/>
              </a:rPr>
              <a:t>Annabel White</a:t>
            </a:r>
            <a:endParaRPr kumimoji="0" lang="en-US" sz="1800"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15" name="Text Placeholder 7"/>
          <p:cNvSpPr txBox="1">
            <a:spLocks/>
          </p:cNvSpPr>
          <p:nvPr/>
        </p:nvSpPr>
        <p:spPr>
          <a:xfrm>
            <a:off x="6324600" y="5334000"/>
            <a:ext cx="3182112" cy="36933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Century Gothic"/>
                <a:ea typeface="+mn-ea"/>
                <a:cs typeface="+mn-cs"/>
              </a:rPr>
              <a:t>Zachary Tate</a:t>
            </a:r>
            <a:endParaRPr kumimoji="0" lang="en-US" sz="1800" b="0" i="0" u="none" strike="noStrike" kern="1200" cap="none" spc="0" normalizeH="0" baseline="0" noProof="0" dirty="0">
              <a:ln>
                <a:noFill/>
              </a:ln>
              <a:solidFill>
                <a:srgbClr val="FFFFFF">
                  <a:lumMod val="65000"/>
                </a:srgbClr>
              </a:solidFill>
              <a:effectLst/>
              <a:uLnTx/>
              <a:uFillTx/>
              <a:latin typeface="Century Gothic"/>
              <a:ea typeface="+mn-ea"/>
              <a:cs typeface="+mn-cs"/>
            </a:endParaRPr>
          </a:p>
        </p:txBody>
      </p:sp>
      <p:sp>
        <p:nvSpPr>
          <p:cNvPr id="7" name="Rectangle 6"/>
          <p:cNvSpPr/>
          <p:nvPr/>
        </p:nvSpPr>
        <p:spPr>
          <a:xfrm>
            <a:off x="343266" y="5334000"/>
            <a:ext cx="1861407" cy="341632"/>
          </a:xfrm>
          <a:prstGeom prst="rect">
            <a:avLst/>
          </a:prstGeom>
        </p:spPr>
        <p:txBody>
          <a:bodyPr wrap="none">
            <a:spAutoFit/>
          </a:bodyPr>
          <a:lstStyle/>
          <a:p>
            <a:pPr lvl="0" algn="ctr">
              <a:lnSpc>
                <a:spcPct val="90000"/>
              </a:lnSpc>
              <a:spcBef>
                <a:spcPts val="1000"/>
              </a:spcBef>
              <a:defRPr/>
            </a:pPr>
            <a:r>
              <a:rPr lang="en-US" dirty="0" smtClean="0">
                <a:solidFill>
                  <a:srgbClr val="FFFFFF">
                    <a:lumMod val="65000"/>
                  </a:srgbClr>
                </a:solidFill>
                <a:latin typeface="Century Gothic"/>
              </a:rPr>
              <a:t>Sara </a:t>
            </a:r>
            <a:r>
              <a:rPr lang="en-US" dirty="0" err="1" smtClean="0">
                <a:solidFill>
                  <a:srgbClr val="FFFFFF">
                    <a:lumMod val="65000"/>
                  </a:srgbClr>
                </a:solidFill>
                <a:latin typeface="Century Gothic"/>
              </a:rPr>
              <a:t>Amirazodi</a:t>
            </a:r>
            <a:endParaRPr lang="en-US" dirty="0">
              <a:solidFill>
                <a:srgbClr val="FFFFFF">
                  <a:lumMod val="65000"/>
                </a:srgbClr>
              </a:solidFill>
              <a:latin typeface="Century Gothic"/>
            </a:endParaRPr>
          </a:p>
        </p:txBody>
      </p:sp>
      <p:sp>
        <p:nvSpPr>
          <p:cNvPr id="16" name="Rectangle 15"/>
          <p:cNvSpPr/>
          <p:nvPr/>
        </p:nvSpPr>
        <p:spPr>
          <a:xfrm>
            <a:off x="0" y="2286000"/>
            <a:ext cx="9144000" cy="2831592"/>
          </a:xfrm>
          <a:prstGeom prst="rect">
            <a:avLst/>
          </a:prstGeom>
          <a:solidFill>
            <a:schemeClr val="tx1"/>
          </a:solidFill>
          <a:ln w="0" cap="rnd" cmpd="dbl" algn="ctr">
            <a:solidFill>
              <a:schemeClr val="bg1">
                <a:lumMod val="95000"/>
                <a:lumOff val="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Índios_isolados_no_Acre_5.jpg"/>
          <p:cNvPicPr>
            <a:picLocks noChangeAspect="1"/>
          </p:cNvPicPr>
          <p:nvPr/>
        </p:nvPicPr>
        <p:blipFill>
          <a:blip r:embed="rId3"/>
          <a:srcRect t="52385" b="5889"/>
          <a:stretch>
            <a:fillRect/>
          </a:stretch>
        </p:blipFill>
        <p:spPr>
          <a:xfrm>
            <a:off x="0" y="2362200"/>
            <a:ext cx="9144000" cy="2667000"/>
          </a:xfrm>
          <a:prstGeom prst="rect">
            <a:avLst/>
          </a:prstGeom>
        </p:spPr>
      </p:pic>
      <p:sp>
        <p:nvSpPr>
          <p:cNvPr id="17" name="Rectangle 16"/>
          <p:cNvSpPr/>
          <p:nvPr/>
        </p:nvSpPr>
        <p:spPr>
          <a:xfrm>
            <a:off x="1" y="115963"/>
            <a:ext cx="9143999"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Background Information</a:t>
            </a:r>
            <a:endParaRPr lang="en-US" sz="3800" dirty="0"/>
          </a:p>
        </p:txBody>
      </p:sp>
      <p:sp>
        <p:nvSpPr>
          <p:cNvPr id="18" name="TextBox 17"/>
          <p:cNvSpPr txBox="1"/>
          <p:nvPr/>
        </p:nvSpPr>
        <p:spPr>
          <a:xfrm>
            <a:off x="-76200" y="1735583"/>
            <a:ext cx="4554069" cy="3631763"/>
          </a:xfrm>
          <a:prstGeom prst="rect">
            <a:avLst/>
          </a:prstGeom>
          <a:noFill/>
        </p:spPr>
        <p:txBody>
          <a:bodyPr wrap="square" rtlCol="0">
            <a:spAutoFit/>
          </a:bodyPr>
          <a:lstStyle/>
          <a:p>
            <a:pPr lvl="1">
              <a:buClr>
                <a:schemeClr val="bg1">
                  <a:lumMod val="75000"/>
                  <a:lumOff val="25000"/>
                </a:schemeClr>
              </a:buClr>
            </a:pPr>
            <a:endParaRPr lang="en-US" sz="2400" dirty="0" smtClean="0">
              <a:solidFill>
                <a:schemeClr val="bg1">
                  <a:lumMod val="75000"/>
                  <a:lumOff val="25000"/>
                </a:schemeClr>
              </a:solidFill>
              <a:latin typeface="Century Gothic"/>
              <a:cs typeface="Century Gothic"/>
            </a:endParaRPr>
          </a:p>
          <a:p>
            <a:pPr marL="800100" lvl="1" indent="-342900">
              <a:buClr>
                <a:schemeClr val="bg1">
                  <a:lumMod val="75000"/>
                  <a:lumOff val="25000"/>
                </a:schemeClr>
              </a:buClr>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Neglected tropical disease</a:t>
            </a:r>
          </a:p>
          <a:p>
            <a:pPr marL="800100" lvl="1" indent="-342900">
              <a:buClr>
                <a:schemeClr val="bg1">
                  <a:lumMod val="75000"/>
                  <a:lumOff val="25000"/>
                </a:schemeClr>
              </a:buClr>
              <a:buFont typeface="Arial" panose="020B0604020202020204" pitchFamily="34" charset="0"/>
              <a:buChar char="•"/>
            </a:pPr>
            <a:endParaRPr lang="en-US" sz="2400" dirty="0">
              <a:solidFill>
                <a:schemeClr val="bg1">
                  <a:lumMod val="75000"/>
                  <a:lumOff val="25000"/>
                </a:schemeClr>
              </a:solidFill>
              <a:latin typeface="Century Gothic"/>
              <a:cs typeface="Century Gothic"/>
            </a:endParaRPr>
          </a:p>
          <a:p>
            <a:pPr marL="800100" lvl="1" indent="-342900">
              <a:buClr>
                <a:schemeClr val="bg1">
                  <a:lumMod val="75000"/>
                  <a:lumOff val="25000"/>
                </a:schemeClr>
              </a:buClr>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Caused by a parasitic worm known as  </a:t>
            </a:r>
            <a:r>
              <a:rPr lang="en-US" sz="2100" i="1" dirty="0" smtClean="0">
                <a:solidFill>
                  <a:schemeClr val="bg1">
                    <a:lumMod val="75000"/>
                    <a:lumOff val="25000"/>
                  </a:schemeClr>
                </a:solidFill>
                <a:latin typeface="Century Gothic"/>
                <a:cs typeface="Century Gothic"/>
              </a:rPr>
              <a:t>Onchocerca volvulus</a:t>
            </a:r>
          </a:p>
          <a:p>
            <a:pPr marL="800100" lvl="1" indent="-342900">
              <a:buClr>
                <a:schemeClr val="bg1">
                  <a:lumMod val="75000"/>
                  <a:lumOff val="25000"/>
                </a:schemeClr>
              </a:buClr>
              <a:buFont typeface="Arial" panose="020B0604020202020204" pitchFamily="34" charset="0"/>
              <a:buChar char="•"/>
            </a:pPr>
            <a:endParaRPr lang="en-US" sz="2400" i="1" dirty="0" smtClean="0">
              <a:solidFill>
                <a:schemeClr val="bg1">
                  <a:lumMod val="75000"/>
                  <a:lumOff val="25000"/>
                </a:schemeClr>
              </a:solidFill>
              <a:latin typeface="Century Gothic"/>
              <a:cs typeface="Century Gothic"/>
            </a:endParaRPr>
          </a:p>
          <a:p>
            <a:pPr marL="800100" lvl="1" indent="-342900">
              <a:buClr>
                <a:schemeClr val="bg1">
                  <a:lumMod val="75000"/>
                  <a:lumOff val="25000"/>
                </a:schemeClr>
              </a:buClr>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Onchocerca </a:t>
            </a:r>
            <a:r>
              <a:rPr lang="en-US" sz="2100" i="1" dirty="0" smtClean="0">
                <a:solidFill>
                  <a:schemeClr val="bg1">
                    <a:lumMod val="75000"/>
                    <a:lumOff val="25000"/>
                  </a:schemeClr>
                </a:solidFill>
                <a:latin typeface="Century Gothic"/>
                <a:cs typeface="Century Gothic"/>
              </a:rPr>
              <a:t>volvulus</a:t>
            </a:r>
            <a:r>
              <a:rPr lang="en-US" sz="2100" dirty="0" smtClean="0">
                <a:solidFill>
                  <a:schemeClr val="bg1">
                    <a:lumMod val="75000"/>
                    <a:lumOff val="25000"/>
                  </a:schemeClr>
                </a:solidFill>
                <a:latin typeface="Century Gothic"/>
                <a:cs typeface="Century Gothic"/>
              </a:rPr>
              <a:t> is transmitted through the bite of a black fly</a:t>
            </a:r>
          </a:p>
          <a:p>
            <a:pPr marL="1485900" lvl="2" indent="-342900"/>
            <a:endParaRPr lang="en-US" sz="1100" dirty="0" smtClean="0">
              <a:solidFill>
                <a:schemeClr val="bg1">
                  <a:lumMod val="75000"/>
                  <a:lumOff val="25000"/>
                </a:schemeClr>
              </a:solidFill>
            </a:endParaRPr>
          </a:p>
        </p:txBody>
      </p:sp>
      <p:sp>
        <p:nvSpPr>
          <p:cNvPr id="21" name="TextBox 20"/>
          <p:cNvSpPr txBox="1"/>
          <p:nvPr/>
        </p:nvSpPr>
        <p:spPr>
          <a:xfrm>
            <a:off x="226484" y="1025352"/>
            <a:ext cx="4394820" cy="1107996"/>
          </a:xfrm>
          <a:prstGeom prst="rect">
            <a:avLst/>
          </a:prstGeom>
          <a:noFill/>
        </p:spPr>
        <p:txBody>
          <a:bodyPr wrap="square" rtlCol="0">
            <a:spAutoFit/>
          </a:bodyPr>
          <a:lstStyle/>
          <a:p>
            <a:pPr algn="ct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What is </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Onchocerciasis</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 </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or River </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Blindness Disease?</a:t>
            </a:r>
          </a:p>
          <a:p>
            <a:endParaRPr lang="en-US" dirty="0">
              <a:solidFill>
                <a:schemeClr val="bg1">
                  <a:lumMod val="75000"/>
                  <a:lumOff val="25000"/>
                </a:schemeClr>
              </a:solidFill>
            </a:endParaRPr>
          </a:p>
        </p:txBody>
      </p:sp>
      <p:sp>
        <p:nvSpPr>
          <p:cNvPr id="22" name="TextBox 21"/>
          <p:cNvSpPr txBox="1"/>
          <p:nvPr/>
        </p:nvSpPr>
        <p:spPr>
          <a:xfrm>
            <a:off x="381000" y="5475550"/>
            <a:ext cx="8552329" cy="1015663"/>
          </a:xfrm>
          <a:prstGeom prst="rect">
            <a:avLst/>
          </a:prstGeom>
          <a:noFill/>
        </p:spPr>
        <p:txBody>
          <a:bodyPr wrap="square" rtlCol="0">
            <a:spAutoFit/>
          </a:bodyPr>
          <a:lstStyle/>
          <a:p>
            <a:pPr marL="342900" lvl="1" indent="-342900">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Symptoms of river blindness disease include itching, rash, skin discoloration, visual impairment, and blindness</a:t>
            </a:r>
            <a:endParaRPr lang="en-US" sz="2100" dirty="0">
              <a:solidFill>
                <a:schemeClr val="bg1">
                  <a:lumMod val="75000"/>
                  <a:lumOff val="25000"/>
                </a:schemeClr>
              </a:solidFill>
              <a:latin typeface="Century Gothic"/>
              <a:cs typeface="Century Gothic"/>
            </a:endParaRPr>
          </a:p>
          <a:p>
            <a:endParaRPr lang="en-US" dirty="0">
              <a:solidFill>
                <a:schemeClr val="bg1">
                  <a:lumMod val="75000"/>
                  <a:lumOff val="25000"/>
                </a:schemeClr>
              </a:solidFill>
            </a:endParaRPr>
          </a:p>
        </p:txBody>
      </p:sp>
      <p:pic>
        <p:nvPicPr>
          <p:cNvPr id="5" name="Picture 4"/>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6667" r="26545"/>
          <a:stretch/>
        </p:blipFill>
        <p:spPr>
          <a:xfrm>
            <a:off x="4648200" y="1143000"/>
            <a:ext cx="4025817" cy="4049127"/>
          </a:xfrm>
          <a:prstGeom prst="rect">
            <a:avLst/>
          </a:prstGeom>
          <a:ln w="12700">
            <a:solidFill>
              <a:schemeClr val="bg1">
                <a:lumMod val="75000"/>
                <a:lumOff val="25000"/>
              </a:schemeClr>
            </a:solidFill>
          </a:ln>
          <a:effectLst/>
        </p:spPr>
      </p:pic>
      <p:sp>
        <p:nvSpPr>
          <p:cNvPr id="20" name="TextBox 19"/>
          <p:cNvSpPr txBox="1"/>
          <p:nvPr/>
        </p:nvSpPr>
        <p:spPr>
          <a:xfrm>
            <a:off x="7086600" y="4953000"/>
            <a:ext cx="1676400" cy="215444"/>
          </a:xfrm>
          <a:prstGeom prst="rect">
            <a:avLst/>
          </a:prstGeom>
          <a:noFill/>
        </p:spPr>
        <p:txBody>
          <a:bodyPr wrap="square" rtlCol="0">
            <a:spAutoFit/>
          </a:bodyPr>
          <a:lstStyle/>
          <a:p>
            <a:r>
              <a:rPr lang="en-US" sz="800" dirty="0" smtClean="0">
                <a:latin typeface="Century Gothic"/>
                <a:cs typeface="Century Gothic"/>
              </a:rPr>
              <a:t>Source: The Carter Center</a:t>
            </a:r>
            <a:endParaRPr lang="en-US" sz="800" dirty="0">
              <a:latin typeface="Century Gothic"/>
              <a:cs typeface="Century Gothic"/>
            </a:endParaRPr>
          </a:p>
        </p:txBody>
      </p:sp>
      <p:sp>
        <p:nvSpPr>
          <p:cNvPr id="24" name="TextBox 23"/>
          <p:cNvSpPr txBox="1"/>
          <p:nvPr/>
        </p:nvSpPr>
        <p:spPr>
          <a:xfrm>
            <a:off x="7162800" y="4724400"/>
            <a:ext cx="3229943" cy="215444"/>
          </a:xfrm>
          <a:prstGeom prst="rect">
            <a:avLst/>
          </a:prstGeom>
          <a:noFill/>
        </p:spPr>
        <p:txBody>
          <a:bodyPr wrap="square" rtlCol="0">
            <a:spAutoFit/>
          </a:bodyPr>
          <a:lstStyle/>
          <a:p>
            <a:r>
              <a:rPr lang="en-US" sz="800" dirty="0" smtClean="0">
                <a:latin typeface="Century Gothic"/>
                <a:cs typeface="Century Gothic"/>
              </a:rPr>
              <a:t>Source: Flickr User Gleilson Miranda</a:t>
            </a:r>
            <a:endParaRPr lang="en-US" sz="800" dirty="0">
              <a:latin typeface="Century Gothic"/>
              <a:cs typeface="Century Gothic"/>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7554146"/>
      </p:ext>
    </p:extLst>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500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15000"/>
                                  </p:stCondLst>
                                  <p:childTnLst>
                                    <p:animEffect transition="out" filter="fade">
                                      <p:cBhvr>
                                        <p:cTn id="9" dur="500"/>
                                        <p:tgtEl>
                                          <p:spTgt spid="3">
                                            <p:txEl>
                                              <p:pRg st="0" end="0"/>
                                            </p:txEl>
                                          </p:spTgt>
                                        </p:tgtEl>
                                      </p:cBhvr>
                                    </p:animEffect>
                                    <p:set>
                                      <p:cBhvr>
                                        <p:cTn id="10" dur="1" fill="hold">
                                          <p:stCondLst>
                                            <p:cond delay="499"/>
                                          </p:stCondLst>
                                        </p:cTn>
                                        <p:tgtEl>
                                          <p:spTgt spid="3">
                                            <p:txEl>
                                              <p:pRg st="0" end="0"/>
                                            </p:txEl>
                                          </p:spTgt>
                                        </p:tgtEl>
                                        <p:attrNameLst>
                                          <p:attrName>style.visibility</p:attrName>
                                        </p:attrNameLst>
                                      </p:cBhvr>
                                      <p:to>
                                        <p:strVal val="hidden"/>
                                      </p:to>
                                    </p:set>
                                  </p:childTnLst>
                                </p:cTn>
                              </p:par>
                              <p:par>
                                <p:cTn id="11" presetID="10" presetClass="exit" presetSubtype="0" fill="hold" nodeType="withEffect">
                                  <p:stCondLst>
                                    <p:cond delay="1500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nodeType="withEffect">
                                  <p:stCondLst>
                                    <p:cond delay="1500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nodeType="withEffect">
                                  <p:stCondLst>
                                    <p:cond delay="1500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nodeType="withEffect">
                                  <p:stCondLst>
                                    <p:cond delay="1500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nodeType="withEffect">
                                  <p:stCondLst>
                                    <p:cond delay="150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nodeType="withEffect">
                                  <p:stCondLst>
                                    <p:cond delay="1500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xit" presetSubtype="0" fill="hold" nodeType="withEffect">
                                  <p:stCondLst>
                                    <p:cond delay="1500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nodeType="withEffect">
                                  <p:stCondLst>
                                    <p:cond delay="1500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xit" presetSubtype="0" fill="hold" nodeType="withEffect">
                                  <p:stCondLst>
                                    <p:cond delay="150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2000"/>
                                        <p:tgtEl>
                                          <p:spTgt spid="24"/>
                                        </p:tgtEl>
                                      </p:cBhvr>
                                    </p:animEffect>
                                    <p:set>
                                      <p:cBhvr>
                                        <p:cTn id="40" dur="1" fill="hold">
                                          <p:stCondLst>
                                            <p:cond delay="1999"/>
                                          </p:stCondLst>
                                        </p:cTn>
                                        <p:tgtEl>
                                          <p:spTgt spid="24"/>
                                        </p:tgtEl>
                                        <p:attrNameLst>
                                          <p:attrName>style.visibility</p:attrName>
                                        </p:attrNameLst>
                                      </p:cBhvr>
                                      <p:to>
                                        <p:strVal val="hidden"/>
                                      </p:to>
                                    </p:set>
                                  </p:childTnLst>
                                </p:cTn>
                              </p:par>
                            </p:childTnLst>
                          </p:cTn>
                        </p:par>
                        <p:par>
                          <p:cTn id="41" fill="hold">
                            <p:stCondLst>
                              <p:cond delay="1550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3" grpId="0" animBg="1"/>
      <p:bldP spid="2" grpId="0"/>
      <p:bldP spid="17" grpId="0"/>
      <p:bldP spid="18" grpId="0"/>
      <p:bldP spid="21" grpId="0"/>
      <p:bldP spid="22" grpId="0"/>
      <p:bldP spid="20" grpId="0"/>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304800" y="762000"/>
            <a:ext cx="8534400" cy="579119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114425" lvl="2" indent="-257175"/>
            <a:endParaRPr lang="en-US" sz="825" dirty="0">
              <a:solidFill>
                <a:srgbClr val="404040"/>
              </a:solidFill>
            </a:endParaRPr>
          </a:p>
          <a:p>
            <a:pPr lvl="2"/>
            <a:endParaRPr lang="en-US" sz="825" dirty="0">
              <a:solidFill>
                <a:srgbClr val="404040"/>
              </a:solidFill>
            </a:endParaRPr>
          </a:p>
        </p:txBody>
      </p:sp>
      <p:sp>
        <p:nvSpPr>
          <p:cNvPr id="4" name="Rectangle 3"/>
          <p:cNvSpPr/>
          <p:nvPr/>
        </p:nvSpPr>
        <p:spPr>
          <a:xfrm>
            <a:off x="1314450" y="42589"/>
            <a:ext cx="6515100" cy="677108"/>
          </a:xfrm>
          <a:prstGeom prst="rect">
            <a:avLst/>
          </a:prstGeom>
        </p:spPr>
        <p:txBody>
          <a:bodyPr wrap="square" anchor="t">
            <a:spAutoFit/>
          </a:bodyPr>
          <a:lstStyle/>
          <a:p>
            <a:pPr algn="ctr"/>
            <a:r>
              <a:rPr lang="en-US" sz="3800" b="1" spc="38" dirty="0">
                <a:ln w="25400" cap="flat" cmpd="sng" algn="ctr">
                  <a:solidFill>
                    <a:prstClr val="white"/>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 Conclusion</a:t>
            </a:r>
            <a:endParaRPr lang="en-US" sz="3800" dirty="0">
              <a:solidFill>
                <a:prstClr val="white"/>
              </a:solidFill>
            </a:endParaRPr>
          </a:p>
        </p:txBody>
      </p:sp>
      <p:sp>
        <p:nvSpPr>
          <p:cNvPr id="5" name="TextBox 4"/>
          <p:cNvSpPr txBox="1"/>
          <p:nvPr/>
        </p:nvSpPr>
        <p:spPr>
          <a:xfrm>
            <a:off x="1428750" y="1600201"/>
            <a:ext cx="3143250" cy="219291"/>
          </a:xfrm>
          <a:prstGeom prst="rect">
            <a:avLst/>
          </a:prstGeom>
          <a:noFill/>
        </p:spPr>
        <p:txBody>
          <a:bodyPr wrap="square" rtlCol="0">
            <a:spAutoFit/>
          </a:bodyPr>
          <a:lstStyle/>
          <a:p>
            <a:pPr marL="1114425" lvl="2" indent="-257175"/>
            <a:endParaRPr lang="en-US" sz="825" dirty="0">
              <a:solidFill>
                <a:prstClr val="black">
                  <a:lumMod val="75000"/>
                  <a:lumOff val="25000"/>
                </a:prstClr>
              </a:solidFill>
            </a:endParaRPr>
          </a:p>
        </p:txBody>
      </p:sp>
      <p:pic>
        <p:nvPicPr>
          <p:cNvPr id="3" name="Picture 2" descr="Screen Shot 2015-07-27 at 2.37.21 PM.pn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00800" y="5206615"/>
            <a:ext cx="2225865" cy="1224453"/>
          </a:xfrm>
          <a:prstGeom prst="rect">
            <a:avLst/>
          </a:prstGeom>
          <a:ln w="12700" cap="flat" cmpd="sng" algn="ctr">
            <a:solidFill>
              <a:srgbClr val="404040"/>
            </a:solidFill>
            <a:prstDash val="solid"/>
            <a:round/>
            <a:headEnd type="none" w="med" len="med"/>
            <a:tailEnd type="none" w="med" len="med"/>
          </a:ln>
        </p:spPr>
      </p:pic>
      <p:pic>
        <p:nvPicPr>
          <p:cNvPr id="7" name="Picture 6"/>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414" r="3831"/>
          <a:stretch/>
        </p:blipFill>
        <p:spPr>
          <a:xfrm>
            <a:off x="6400800" y="932023"/>
            <a:ext cx="2225864" cy="1276358"/>
          </a:xfrm>
          <a:prstGeom prst="rect">
            <a:avLst/>
          </a:prstGeom>
          <a:ln w="12700" cap="flat" cmpd="sng" algn="ctr">
            <a:solidFill>
              <a:schemeClr val="bg1">
                <a:lumMod val="75000"/>
                <a:lumOff val="25000"/>
              </a:schemeClr>
            </a:solidFill>
            <a:prstDash val="solid"/>
            <a:round/>
            <a:headEnd type="none" w="med" len="med"/>
            <a:tailEnd type="none" w="med" len="med"/>
          </a:ln>
        </p:spPr>
      </p:pic>
      <p:pic>
        <p:nvPicPr>
          <p:cNvPr id="9" name="Picture 8"/>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39000" y="3729613"/>
            <a:ext cx="1387664" cy="1376215"/>
          </a:xfrm>
          <a:prstGeom prst="rect">
            <a:avLst/>
          </a:prstGeom>
          <a:ln>
            <a:solidFill>
              <a:srgbClr val="404040"/>
            </a:solidFill>
          </a:ln>
        </p:spPr>
      </p:pic>
      <p:pic>
        <p:nvPicPr>
          <p:cNvPr id="10" name="Picture 9"/>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00800" y="3687555"/>
            <a:ext cx="473264" cy="1418273"/>
          </a:xfrm>
          <a:prstGeom prst="rect">
            <a:avLst/>
          </a:prstGeom>
        </p:spPr>
      </p:pic>
      <p:pic>
        <p:nvPicPr>
          <p:cNvPr id="11" name="Picture 10"/>
          <p:cNvPicPr>
            <a:picLocks noChangeAspect="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00800" y="2319995"/>
            <a:ext cx="2209800" cy="1312023"/>
          </a:xfrm>
          <a:prstGeom prst="rect">
            <a:avLst/>
          </a:prstGeom>
          <a:solidFill>
            <a:schemeClr val="bg1">
              <a:lumMod val="85000"/>
              <a:lumOff val="15000"/>
            </a:schemeClr>
          </a:solidFill>
          <a:ln w="12700" cap="flat" cmpd="sng" algn="ctr">
            <a:solidFill>
              <a:schemeClr val="bg1">
                <a:lumMod val="75000"/>
                <a:lumOff val="25000"/>
              </a:schemeClr>
            </a:solidFill>
            <a:prstDash val="solid"/>
            <a:round/>
            <a:headEnd type="none" w="med" len="med"/>
            <a:tailEnd type="none" w="med" len="med"/>
          </a:ln>
        </p:spPr>
      </p:pic>
      <p:sp>
        <p:nvSpPr>
          <p:cNvPr id="13" name="Rectangle 12"/>
          <p:cNvSpPr/>
          <p:nvPr/>
        </p:nvSpPr>
        <p:spPr>
          <a:xfrm>
            <a:off x="0" y="42589"/>
            <a:ext cx="9144000" cy="677108"/>
          </a:xfrm>
          <a:prstGeom prst="rect">
            <a:avLst/>
          </a:prstGeom>
        </p:spPr>
        <p:txBody>
          <a:bodyPr wrap="square" anchor="t">
            <a:spAutoFit/>
          </a:bodyPr>
          <a:lstStyle/>
          <a:p>
            <a:pPr algn="ctr"/>
            <a:r>
              <a:rPr lang="en-US" sz="3800" b="1" spc="38" dirty="0">
                <a:ln w="25400" cap="flat" cmpd="sng" algn="ctr">
                  <a:solidFill>
                    <a:prstClr val="white"/>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 Acknowledgments</a:t>
            </a:r>
            <a:endParaRPr lang="en-US" sz="3800" dirty="0">
              <a:solidFill>
                <a:prstClr val="white"/>
              </a:solidFill>
            </a:endParaRPr>
          </a:p>
        </p:txBody>
      </p:sp>
      <p:sp>
        <p:nvSpPr>
          <p:cNvPr id="14" name="TextBox 13"/>
          <p:cNvSpPr txBox="1"/>
          <p:nvPr/>
        </p:nvSpPr>
        <p:spPr>
          <a:xfrm>
            <a:off x="457200" y="838200"/>
            <a:ext cx="13563600" cy="2966197"/>
          </a:xfrm>
          <a:prstGeom prst="rect">
            <a:avLst/>
          </a:prstGeom>
          <a:noFill/>
        </p:spPr>
        <p:txBody>
          <a:bodyPr wrap="square" rtlCol="0">
            <a:spAutoFit/>
          </a:bodyPr>
          <a:lstStyle/>
          <a:p>
            <a:pPr>
              <a:buClr>
                <a:srgbClr val="826F61"/>
              </a:buClr>
            </a:pPr>
            <a:r>
              <a:rPr lang="en-US" altLang="en-US" sz="2400" dirty="0">
                <a:solidFill>
                  <a:srgbClr val="404040"/>
                </a:solidFill>
                <a:latin typeface="Century Gothic" panose="020B0502020202020204" pitchFamily="34" charset="0"/>
              </a:rPr>
              <a:t>Advisors</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Dr. Jim Tucker (NASA Goddard Space Flight Center)</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Kel Markert (University of Alabama in Huntsville)</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Dr. Kenton Ross (NASA DEVELOP)</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Dan Irwin (SERVIR Program Director)</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Dr. Jeff Luvall (NASA at National Space Science and Technology Center)</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Dr. Robert Griffin (University of Alabama in Huntsville)</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Katie Melocik (NASA Goddard Space Flight Center)</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Dr. Thomas Unnasch (University of South Florida)</a:t>
            </a:r>
          </a:p>
          <a:p>
            <a:pPr marL="342900" indent="-342900">
              <a:buClr>
                <a:srgbClr val="826F61"/>
              </a:buClr>
              <a:buSzPct val="75000"/>
              <a:buFont typeface="Arial" panose="020B0604020202020204" pitchFamily="34" charset="0"/>
              <a:buChar char="•"/>
            </a:pPr>
            <a:r>
              <a:rPr lang="en-US" sz="1500" dirty="0">
                <a:solidFill>
                  <a:srgbClr val="404040"/>
                </a:solidFill>
                <a:latin typeface="Century Gothic" panose="020B0502020202020204" pitchFamily="34" charset="0"/>
              </a:rPr>
              <a:t>Melanie Salyer, Mentor (Wise County)</a:t>
            </a:r>
          </a:p>
          <a:p>
            <a:pPr lvl="1">
              <a:buClr>
                <a:srgbClr val="826F61"/>
              </a:buClr>
            </a:pPr>
            <a:endParaRPr lang="en-US" altLang="en-US" sz="1425" dirty="0">
              <a:solidFill>
                <a:prstClr val="white"/>
              </a:solidFill>
            </a:endParaRPr>
          </a:p>
          <a:p>
            <a:pPr marL="285750" indent="-285750">
              <a:buFont typeface="Arial" panose="020B0604020202020204" pitchFamily="34" charset="0"/>
              <a:buChar char="•"/>
            </a:pPr>
            <a:endParaRPr lang="en-US" sz="1350" dirty="0">
              <a:solidFill>
                <a:prstClr val="white"/>
              </a:solidFill>
            </a:endParaRPr>
          </a:p>
        </p:txBody>
      </p:sp>
      <p:sp>
        <p:nvSpPr>
          <p:cNvPr id="15" name="TextBox 14"/>
          <p:cNvSpPr txBox="1"/>
          <p:nvPr/>
        </p:nvSpPr>
        <p:spPr>
          <a:xfrm>
            <a:off x="1371600" y="6096000"/>
            <a:ext cx="6743700" cy="400110"/>
          </a:xfrm>
          <a:prstGeom prst="rect">
            <a:avLst/>
          </a:prstGeom>
          <a:noFill/>
        </p:spPr>
        <p:txBody>
          <a:bodyPr wrap="square" rtlCol="0">
            <a:spAutoFit/>
          </a:bodyPr>
          <a:lstStyle/>
          <a:p>
            <a:pPr algn="ctr"/>
            <a:r>
              <a:rPr lang="en-US" altLang="en-US" sz="1000" i="1" dirty="0">
                <a:solidFill>
                  <a:srgbClr val="404040"/>
                </a:solidFill>
                <a:latin typeface="Century Gothic" panose="020B0502020202020204" pitchFamily="34" charset="0"/>
              </a:rPr>
              <a:t>This material is based upon work supported by NASA through contract NNL11AA00B and cooperative agreement NNX14AB60A</a:t>
            </a:r>
            <a:endParaRPr lang="en-US" sz="1000" dirty="0">
              <a:solidFill>
                <a:srgbClr val="404040"/>
              </a:solidFill>
              <a:latin typeface="Century Gothic" panose="020B0502020202020204" pitchFamily="34" charset="0"/>
            </a:endParaRPr>
          </a:p>
        </p:txBody>
      </p:sp>
      <p:sp>
        <p:nvSpPr>
          <p:cNvPr id="16" name="TextBox 15"/>
          <p:cNvSpPr txBox="1"/>
          <p:nvPr/>
        </p:nvSpPr>
        <p:spPr>
          <a:xfrm>
            <a:off x="533400" y="3886200"/>
            <a:ext cx="5086350" cy="1361911"/>
          </a:xfrm>
          <a:prstGeom prst="rect">
            <a:avLst/>
          </a:prstGeom>
          <a:noFill/>
        </p:spPr>
        <p:txBody>
          <a:bodyPr wrap="square" rtlCol="0">
            <a:spAutoFit/>
          </a:bodyPr>
          <a:lstStyle/>
          <a:p>
            <a:r>
              <a:rPr lang="en-US" sz="2400" dirty="0">
                <a:solidFill>
                  <a:srgbClr val="404040"/>
                </a:solidFill>
                <a:latin typeface="Century Gothic" panose="020B0502020202020204" pitchFamily="34" charset="0"/>
              </a:rPr>
              <a:t>Partners</a:t>
            </a:r>
          </a:p>
          <a:p>
            <a:pPr marL="285750" indent="-285750">
              <a:buFont typeface="Arial" panose="020B0604020202020204" pitchFamily="34" charset="0"/>
              <a:buChar char="•"/>
            </a:pPr>
            <a:r>
              <a:rPr lang="en-US" sz="1500" dirty="0">
                <a:solidFill>
                  <a:srgbClr val="404040"/>
                </a:solidFill>
                <a:latin typeface="Century Gothic" panose="020B0502020202020204" pitchFamily="34" charset="0"/>
              </a:rPr>
              <a:t>The Carter Center</a:t>
            </a:r>
          </a:p>
          <a:p>
            <a:pPr marL="285750" indent="-285750">
              <a:buFont typeface="Arial" panose="020B0604020202020204" pitchFamily="34" charset="0"/>
              <a:buChar char="•"/>
            </a:pPr>
            <a:r>
              <a:rPr lang="en-US" sz="1500" dirty="0">
                <a:solidFill>
                  <a:srgbClr val="404040"/>
                </a:solidFill>
                <a:latin typeface="Century Gothic" panose="020B0502020202020204" pitchFamily="34" charset="0"/>
              </a:rPr>
              <a:t>Dr. Frank Richards, The Carter Center</a:t>
            </a:r>
          </a:p>
          <a:p>
            <a:pPr marL="285750" indent="-285750">
              <a:buFont typeface="Arial" panose="020B0604020202020204" pitchFamily="34" charset="0"/>
              <a:buChar char="•"/>
            </a:pPr>
            <a:r>
              <a:rPr lang="en-US" sz="1500" dirty="0">
                <a:solidFill>
                  <a:srgbClr val="404040"/>
                </a:solidFill>
                <a:latin typeface="Century Gothic" panose="020B0502020202020204" pitchFamily="34" charset="0"/>
              </a:rPr>
              <a:t>Lindsay Rakers, The Carter Center</a:t>
            </a:r>
          </a:p>
          <a:p>
            <a:endParaRPr lang="en-US" sz="1350" dirty="0">
              <a:solidFill>
                <a:prstClr val="white"/>
              </a:solidFill>
            </a:endParaRPr>
          </a:p>
        </p:txBody>
      </p:sp>
      <p:sp>
        <p:nvSpPr>
          <p:cNvPr id="17" name="Rectangle 16"/>
          <p:cNvSpPr/>
          <p:nvPr/>
        </p:nvSpPr>
        <p:spPr>
          <a:xfrm>
            <a:off x="457200" y="914400"/>
            <a:ext cx="5334000" cy="1551963"/>
          </a:xfrm>
          <a:prstGeom prst="rect">
            <a:avLst/>
          </a:prstGeom>
        </p:spPr>
        <p:txBody>
          <a:bodyPr wrap="square">
            <a:spAutoFit/>
          </a:bodyPr>
          <a:lstStyle/>
          <a:p>
            <a:pPr marL="342900"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River Blindness Disease effects:</a:t>
            </a:r>
          </a:p>
          <a:p>
            <a:pPr marL="685800" lvl="1"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Reinforces poverty cycle </a:t>
            </a:r>
          </a:p>
          <a:p>
            <a:pPr marL="685800" lvl="1"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Impacts ones quality of life</a:t>
            </a:r>
          </a:p>
          <a:p>
            <a:pPr marL="685800" lvl="1"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Influences ones ability to work and learn survival skills</a:t>
            </a:r>
          </a:p>
        </p:txBody>
      </p:sp>
      <p:sp>
        <p:nvSpPr>
          <p:cNvPr id="18" name="Rectangle 17"/>
          <p:cNvSpPr/>
          <p:nvPr/>
        </p:nvSpPr>
        <p:spPr>
          <a:xfrm>
            <a:off x="457200" y="2819400"/>
            <a:ext cx="5410200" cy="679417"/>
          </a:xfrm>
          <a:prstGeom prst="rect">
            <a:avLst/>
          </a:prstGeom>
        </p:spPr>
        <p:txBody>
          <a:bodyPr wrap="square">
            <a:spAutoFit/>
          </a:bodyPr>
          <a:lstStyle/>
          <a:p>
            <a:pPr marL="342900"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About</a:t>
            </a:r>
            <a:r>
              <a:rPr lang="en-US" sz="2100" dirty="0" smtClean="0">
                <a:solidFill>
                  <a:srgbClr val="404040"/>
                </a:solidFill>
                <a:latin typeface="Century Gothic"/>
                <a:ea typeface="Garamond"/>
                <a:cs typeface="Century Gothic"/>
                <a:sym typeface="Garamond"/>
              </a:rPr>
              <a:t> </a:t>
            </a:r>
            <a:r>
              <a:rPr lang="en-US" sz="2100" dirty="0" smtClean="0">
                <a:solidFill>
                  <a:srgbClr val="404040"/>
                </a:solidFill>
                <a:latin typeface="Century Gothic"/>
                <a:ea typeface="Garamond"/>
                <a:cs typeface="Century Gothic"/>
                <a:sym typeface="Garamond"/>
              </a:rPr>
              <a:t>160</a:t>
            </a:r>
            <a:r>
              <a:rPr lang="en-US" sz="2100" dirty="0" smtClean="0">
                <a:solidFill>
                  <a:srgbClr val="404040"/>
                </a:solidFill>
                <a:latin typeface="Century Gothic"/>
                <a:ea typeface="Garamond"/>
                <a:cs typeface="Century Gothic"/>
                <a:sym typeface="Garamond"/>
              </a:rPr>
              <a:t> remote</a:t>
            </a:r>
            <a:r>
              <a:rPr lang="en-US" sz="2100" dirty="0" smtClean="0">
                <a:solidFill>
                  <a:srgbClr val="404040"/>
                </a:solidFill>
                <a:latin typeface="Century Gothic"/>
                <a:ea typeface="Garamond"/>
                <a:cs typeface="Century Gothic"/>
                <a:sym typeface="Garamond"/>
              </a:rPr>
              <a:t> </a:t>
            </a:r>
            <a:r>
              <a:rPr lang="en-US" sz="2100" dirty="0" smtClean="0">
                <a:solidFill>
                  <a:srgbClr val="404040"/>
                </a:solidFill>
                <a:latin typeface="Century Gothic"/>
                <a:ea typeface="Garamond"/>
                <a:cs typeface="Century Gothic"/>
                <a:sym typeface="Garamond"/>
              </a:rPr>
              <a:t>villages </a:t>
            </a:r>
            <a:r>
              <a:rPr lang="en-US" sz="2100" dirty="0" smtClean="0">
                <a:solidFill>
                  <a:srgbClr val="404040"/>
                </a:solidFill>
                <a:latin typeface="Century Gothic"/>
                <a:ea typeface="Garamond"/>
                <a:cs typeface="Century Gothic"/>
                <a:sym typeface="Garamond"/>
              </a:rPr>
              <a:t>were identified in the Alto Orinoco Region</a:t>
            </a:r>
          </a:p>
        </p:txBody>
      </p:sp>
      <p:sp>
        <p:nvSpPr>
          <p:cNvPr id="19" name="Rectangle 18"/>
          <p:cNvSpPr/>
          <p:nvPr/>
        </p:nvSpPr>
        <p:spPr>
          <a:xfrm>
            <a:off x="457200" y="3810000"/>
            <a:ext cx="5257800" cy="1261114"/>
          </a:xfrm>
          <a:prstGeom prst="rect">
            <a:avLst/>
          </a:prstGeom>
        </p:spPr>
        <p:txBody>
          <a:bodyPr wrap="square">
            <a:spAutoFit/>
          </a:bodyPr>
          <a:lstStyle/>
          <a:p>
            <a:pPr>
              <a:lnSpc>
                <a:spcPct val="90000"/>
              </a:lnSpc>
              <a:buClr>
                <a:prstClr val="black">
                  <a:lumMod val="85000"/>
                  <a:lumOff val="15000"/>
                </a:prstClr>
              </a:buClr>
              <a:buSzPct val="75000"/>
            </a:pPr>
            <a:endParaRPr lang="en-US" sz="2100" dirty="0" smtClean="0">
              <a:solidFill>
                <a:srgbClr val="404040"/>
              </a:solidFill>
              <a:latin typeface="Century Gothic"/>
              <a:ea typeface="Garamond"/>
              <a:cs typeface="Century Gothic"/>
              <a:sym typeface="Garamond"/>
            </a:endParaRPr>
          </a:p>
          <a:p>
            <a:pPr marL="342900"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The suitability and probable village location maps have an 76% accuracy rating</a:t>
            </a:r>
            <a:endParaRPr lang="en-US" sz="2100" dirty="0">
              <a:solidFill>
                <a:srgbClr val="404040"/>
              </a:solidFill>
              <a:latin typeface="Century Gothic"/>
              <a:ea typeface="Garamond"/>
              <a:cs typeface="Century Gothic"/>
              <a:sym typeface="Garamond"/>
            </a:endParaRPr>
          </a:p>
        </p:txBody>
      </p:sp>
      <p:sp>
        <p:nvSpPr>
          <p:cNvPr id="20" name="Rectangle 19"/>
          <p:cNvSpPr/>
          <p:nvPr/>
        </p:nvSpPr>
        <p:spPr>
          <a:xfrm>
            <a:off x="457200" y="4800600"/>
            <a:ext cx="5562600" cy="1551963"/>
          </a:xfrm>
          <a:prstGeom prst="rect">
            <a:avLst/>
          </a:prstGeom>
        </p:spPr>
        <p:txBody>
          <a:bodyPr wrap="square">
            <a:spAutoFit/>
          </a:bodyPr>
          <a:lstStyle/>
          <a:p>
            <a:pPr>
              <a:lnSpc>
                <a:spcPct val="90000"/>
              </a:lnSpc>
              <a:buClr>
                <a:prstClr val="black">
                  <a:lumMod val="85000"/>
                  <a:lumOff val="15000"/>
                </a:prstClr>
              </a:buClr>
              <a:buSzPct val="75000"/>
            </a:pPr>
            <a:endParaRPr lang="en-US" sz="2100" dirty="0" smtClean="0">
              <a:solidFill>
                <a:srgbClr val="404040"/>
              </a:solidFill>
              <a:latin typeface="Century Gothic"/>
              <a:ea typeface="Garamond"/>
              <a:cs typeface="Century Gothic"/>
              <a:sym typeface="Garamond"/>
            </a:endParaRPr>
          </a:p>
          <a:p>
            <a:pPr>
              <a:lnSpc>
                <a:spcPct val="90000"/>
              </a:lnSpc>
              <a:buClr>
                <a:prstClr val="black">
                  <a:lumMod val="85000"/>
                  <a:lumOff val="15000"/>
                </a:prstClr>
              </a:buClr>
              <a:buSzPct val="75000"/>
            </a:pPr>
            <a:endParaRPr lang="en-US" sz="2100" dirty="0" smtClean="0">
              <a:solidFill>
                <a:srgbClr val="404040"/>
              </a:solidFill>
              <a:latin typeface="Century Gothic"/>
              <a:ea typeface="Garamond"/>
              <a:cs typeface="Century Gothic"/>
              <a:sym typeface="Garamond"/>
            </a:endParaRPr>
          </a:p>
          <a:p>
            <a:pPr marL="342900" indent="-342900">
              <a:lnSpc>
                <a:spcPct val="90000"/>
              </a:lnSpc>
              <a:buClr>
                <a:prstClr val="black">
                  <a:lumMod val="85000"/>
                  <a:lumOff val="15000"/>
                </a:prstClr>
              </a:buClr>
              <a:buSzPct val="75000"/>
              <a:buFont typeface="Arial" panose="020B0604020202020204" pitchFamily="34" charset="0"/>
              <a:buChar char="•"/>
            </a:pPr>
            <a:r>
              <a:rPr lang="en-US" sz="2100" dirty="0" smtClean="0">
                <a:solidFill>
                  <a:srgbClr val="404040"/>
                </a:solidFill>
                <a:latin typeface="Century Gothic"/>
                <a:ea typeface="Garamond"/>
                <a:cs typeface="Century Gothic"/>
                <a:sym typeface="Garamond"/>
              </a:rPr>
              <a:t>The Carter Center will apply this intelligence to provide treatment and continue their eradication efforts </a:t>
            </a:r>
          </a:p>
        </p:txBody>
      </p:sp>
      <p:sp>
        <p:nvSpPr>
          <p:cNvPr id="22" name="Rectangle 21"/>
          <p:cNvSpPr/>
          <p:nvPr/>
        </p:nvSpPr>
        <p:spPr>
          <a:xfrm>
            <a:off x="7467600" y="6642556"/>
            <a:ext cx="1479892" cy="215444"/>
          </a:xfrm>
          <a:prstGeom prst="rect">
            <a:avLst/>
          </a:prstGeom>
        </p:spPr>
        <p:txBody>
          <a:bodyPr wrap="none">
            <a:spAutoFit/>
          </a:bodyPr>
          <a:lstStyle/>
          <a:p>
            <a:r>
              <a:rPr lang="en-US" sz="800" dirty="0" smtClean="0">
                <a:latin typeface="Century Gothic"/>
                <a:cs typeface="Century Gothic"/>
              </a:rPr>
              <a:t>Source: The Carter Center</a:t>
            </a:r>
            <a:endParaRPr lang="en-US" sz="800" dirty="0">
              <a:latin typeface="Century Gothic"/>
              <a:cs typeface="Century Gothic"/>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78676069"/>
      </p:ext>
    </p:extLst>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3000"/>
                                        <p:tgtEl>
                                          <p:spTgt spid="17"/>
                                        </p:tgtEl>
                                      </p:cBhvr>
                                    </p:animEffect>
                                  </p:childTnLst>
                                </p:cTn>
                              </p:par>
                            </p:childTnLst>
                          </p:cTn>
                        </p:par>
                        <p:par>
                          <p:cTn id="11" fill="hold">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30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3000"/>
                                        <p:tgtEl>
                                          <p:spTgt spid="11"/>
                                        </p:tgtEl>
                                      </p:cBhvr>
                                    </p:animEffect>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30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30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3000"/>
                                        <p:tgtEl>
                                          <p:spTgt spid="19"/>
                                        </p:tgtEl>
                                      </p:cBhvr>
                                    </p:animEffect>
                                  </p:childTnLst>
                                </p:cTn>
                              </p:par>
                            </p:childTnLst>
                          </p:cTn>
                        </p:par>
                        <p:par>
                          <p:cTn id="28" fill="hold">
                            <p:stCondLst>
                              <p:cond delay="9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30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3000"/>
                                        <p:tgtEl>
                                          <p:spTgt spid="3"/>
                                        </p:tgtEl>
                                      </p:cBhvr>
                                    </p:animEffect>
                                  </p:childTnLst>
                                </p:cTn>
                              </p:par>
                            </p:childTnLst>
                          </p:cTn>
                        </p:par>
                        <p:par>
                          <p:cTn id="35" fill="hold">
                            <p:stCondLst>
                              <p:cond delay="12000"/>
                            </p:stCondLst>
                            <p:childTnLst>
                              <p:par>
                                <p:cTn id="36" presetID="10" presetClass="exit" presetSubtype="0" fill="hold" grpId="1" nodeType="afterEffect">
                                  <p:stCondLst>
                                    <p:cond delay="12000"/>
                                  </p:stCondLst>
                                  <p:childTnLst>
                                    <p:animEffect transition="out" filter="fade">
                                      <p:cBhvr>
                                        <p:cTn id="37" dur="2000"/>
                                        <p:tgtEl>
                                          <p:spTgt spid="18"/>
                                        </p:tgtEl>
                                      </p:cBhvr>
                                    </p:animEffect>
                                    <p:set>
                                      <p:cBhvr>
                                        <p:cTn id="38" dur="1" fill="hold">
                                          <p:stCondLst>
                                            <p:cond delay="1999"/>
                                          </p:stCondLst>
                                        </p:cTn>
                                        <p:tgtEl>
                                          <p:spTgt spid="18"/>
                                        </p:tgtEl>
                                        <p:attrNameLst>
                                          <p:attrName>style.visibility</p:attrName>
                                        </p:attrNameLst>
                                      </p:cBhvr>
                                      <p:to>
                                        <p:strVal val="hidden"/>
                                      </p:to>
                                    </p:set>
                                  </p:childTnLst>
                                </p:cTn>
                              </p:par>
                              <p:par>
                                <p:cTn id="39" presetID="10" presetClass="exit" presetSubtype="0" fill="hold" grpId="1" nodeType="withEffect">
                                  <p:stCondLst>
                                    <p:cond delay="12000"/>
                                  </p:stCondLst>
                                  <p:childTnLst>
                                    <p:animEffect transition="out" filter="fade">
                                      <p:cBhvr>
                                        <p:cTn id="40" dur="2000"/>
                                        <p:tgtEl>
                                          <p:spTgt spid="20"/>
                                        </p:tgtEl>
                                      </p:cBhvr>
                                    </p:animEffect>
                                    <p:set>
                                      <p:cBhvr>
                                        <p:cTn id="41" dur="1" fill="hold">
                                          <p:stCondLst>
                                            <p:cond delay="1999"/>
                                          </p:stCondLst>
                                        </p:cTn>
                                        <p:tgtEl>
                                          <p:spTgt spid="20"/>
                                        </p:tgtEl>
                                        <p:attrNameLst>
                                          <p:attrName>style.visibility</p:attrName>
                                        </p:attrNameLst>
                                      </p:cBhvr>
                                      <p:to>
                                        <p:strVal val="hidden"/>
                                      </p:to>
                                    </p:set>
                                  </p:childTnLst>
                                </p:cTn>
                              </p:par>
                              <p:par>
                                <p:cTn id="42" presetID="10" presetClass="exit" presetSubtype="0" fill="hold" nodeType="withEffect">
                                  <p:stCondLst>
                                    <p:cond delay="12000"/>
                                  </p:stCondLst>
                                  <p:childTnLst>
                                    <p:animEffect transition="out" filter="fade">
                                      <p:cBhvr>
                                        <p:cTn id="43" dur="2000"/>
                                        <p:tgtEl>
                                          <p:spTgt spid="10"/>
                                        </p:tgtEl>
                                      </p:cBhvr>
                                    </p:animEffect>
                                    <p:set>
                                      <p:cBhvr>
                                        <p:cTn id="44" dur="1" fill="hold">
                                          <p:stCondLst>
                                            <p:cond delay="1999"/>
                                          </p:stCondLst>
                                        </p:cTn>
                                        <p:tgtEl>
                                          <p:spTgt spid="10"/>
                                        </p:tgtEl>
                                        <p:attrNameLst>
                                          <p:attrName>style.visibility</p:attrName>
                                        </p:attrNameLst>
                                      </p:cBhvr>
                                      <p:to>
                                        <p:strVal val="hidden"/>
                                      </p:to>
                                    </p:set>
                                  </p:childTnLst>
                                </p:cTn>
                              </p:par>
                              <p:par>
                                <p:cTn id="45" presetID="10" presetClass="exit" presetSubtype="0" fill="hold" nodeType="withEffect">
                                  <p:stCondLst>
                                    <p:cond delay="12000"/>
                                  </p:stCondLst>
                                  <p:childTnLst>
                                    <p:animEffect transition="out" filter="fade">
                                      <p:cBhvr>
                                        <p:cTn id="46" dur="2000"/>
                                        <p:tgtEl>
                                          <p:spTgt spid="11"/>
                                        </p:tgtEl>
                                      </p:cBhvr>
                                    </p:animEffect>
                                    <p:set>
                                      <p:cBhvr>
                                        <p:cTn id="47" dur="1" fill="hold">
                                          <p:stCondLst>
                                            <p:cond delay="1999"/>
                                          </p:stCondLst>
                                        </p:cTn>
                                        <p:tgtEl>
                                          <p:spTgt spid="11"/>
                                        </p:tgtEl>
                                        <p:attrNameLst>
                                          <p:attrName>style.visibility</p:attrName>
                                        </p:attrNameLst>
                                      </p:cBhvr>
                                      <p:to>
                                        <p:strVal val="hidden"/>
                                      </p:to>
                                    </p:set>
                                  </p:childTnLst>
                                </p:cTn>
                              </p:par>
                              <p:par>
                                <p:cTn id="48" presetID="10" presetClass="exit" presetSubtype="0" fill="hold" nodeType="withEffect">
                                  <p:stCondLst>
                                    <p:cond delay="12000"/>
                                  </p:stCondLst>
                                  <p:childTnLst>
                                    <p:animEffect transition="out" filter="fade">
                                      <p:cBhvr>
                                        <p:cTn id="49" dur="2000"/>
                                        <p:tgtEl>
                                          <p:spTgt spid="9"/>
                                        </p:tgtEl>
                                      </p:cBhvr>
                                    </p:animEffect>
                                    <p:set>
                                      <p:cBhvr>
                                        <p:cTn id="50" dur="1" fill="hold">
                                          <p:stCondLst>
                                            <p:cond delay="1999"/>
                                          </p:stCondLst>
                                        </p:cTn>
                                        <p:tgtEl>
                                          <p:spTgt spid="9"/>
                                        </p:tgtEl>
                                        <p:attrNameLst>
                                          <p:attrName>style.visibility</p:attrName>
                                        </p:attrNameLst>
                                      </p:cBhvr>
                                      <p:to>
                                        <p:strVal val="hidden"/>
                                      </p:to>
                                    </p:set>
                                  </p:childTnLst>
                                </p:cTn>
                              </p:par>
                              <p:par>
                                <p:cTn id="51" presetID="10" presetClass="exit" presetSubtype="0" fill="hold" nodeType="withEffect">
                                  <p:stCondLst>
                                    <p:cond delay="12000"/>
                                  </p:stCondLst>
                                  <p:childTnLst>
                                    <p:animEffect transition="out" filter="fade">
                                      <p:cBhvr>
                                        <p:cTn id="52" dur="2000"/>
                                        <p:tgtEl>
                                          <p:spTgt spid="7"/>
                                        </p:tgtEl>
                                      </p:cBhvr>
                                    </p:animEffect>
                                    <p:set>
                                      <p:cBhvr>
                                        <p:cTn id="53" dur="1" fill="hold">
                                          <p:stCondLst>
                                            <p:cond delay="1999"/>
                                          </p:stCondLst>
                                        </p:cTn>
                                        <p:tgtEl>
                                          <p:spTgt spid="7"/>
                                        </p:tgtEl>
                                        <p:attrNameLst>
                                          <p:attrName>style.visibility</p:attrName>
                                        </p:attrNameLst>
                                      </p:cBhvr>
                                      <p:to>
                                        <p:strVal val="hidden"/>
                                      </p:to>
                                    </p:set>
                                  </p:childTnLst>
                                </p:cTn>
                              </p:par>
                              <p:par>
                                <p:cTn id="54" presetID="10" presetClass="exit" presetSubtype="0" fill="hold" nodeType="withEffect">
                                  <p:stCondLst>
                                    <p:cond delay="12000"/>
                                  </p:stCondLst>
                                  <p:childTnLst>
                                    <p:animEffect transition="out" filter="fade">
                                      <p:cBhvr>
                                        <p:cTn id="55" dur="2000"/>
                                        <p:tgtEl>
                                          <p:spTgt spid="3"/>
                                        </p:tgtEl>
                                      </p:cBhvr>
                                    </p:animEffect>
                                    <p:set>
                                      <p:cBhvr>
                                        <p:cTn id="56" dur="1" fill="hold">
                                          <p:stCondLst>
                                            <p:cond delay="1999"/>
                                          </p:stCondLst>
                                        </p:cTn>
                                        <p:tgtEl>
                                          <p:spTgt spid="3"/>
                                        </p:tgtEl>
                                        <p:attrNameLst>
                                          <p:attrName>style.visibility</p:attrName>
                                        </p:attrNameLst>
                                      </p:cBhvr>
                                      <p:to>
                                        <p:strVal val="hidden"/>
                                      </p:to>
                                    </p:set>
                                  </p:childTnLst>
                                </p:cTn>
                              </p:par>
                              <p:par>
                                <p:cTn id="57" presetID="10" presetClass="exit" presetSubtype="0" fill="hold" grpId="1" nodeType="withEffect">
                                  <p:stCondLst>
                                    <p:cond delay="12000"/>
                                  </p:stCondLst>
                                  <p:childTnLst>
                                    <p:animEffect transition="out" filter="fade">
                                      <p:cBhvr>
                                        <p:cTn id="58" dur="2000"/>
                                        <p:tgtEl>
                                          <p:spTgt spid="17"/>
                                        </p:tgtEl>
                                      </p:cBhvr>
                                    </p:animEffect>
                                    <p:set>
                                      <p:cBhvr>
                                        <p:cTn id="59" dur="1" fill="hold">
                                          <p:stCondLst>
                                            <p:cond delay="1999"/>
                                          </p:stCondLst>
                                        </p:cTn>
                                        <p:tgtEl>
                                          <p:spTgt spid="17"/>
                                        </p:tgtEl>
                                        <p:attrNameLst>
                                          <p:attrName>style.visibility</p:attrName>
                                        </p:attrNameLst>
                                      </p:cBhvr>
                                      <p:to>
                                        <p:strVal val="hidden"/>
                                      </p:to>
                                    </p:set>
                                  </p:childTnLst>
                                </p:cTn>
                              </p:par>
                              <p:par>
                                <p:cTn id="60" presetID="10" presetClass="exit" presetSubtype="0" fill="hold" grpId="1" nodeType="withEffect">
                                  <p:stCondLst>
                                    <p:cond delay="12000"/>
                                  </p:stCondLst>
                                  <p:childTnLst>
                                    <p:animEffect transition="out" filter="fade">
                                      <p:cBhvr>
                                        <p:cTn id="61" dur="2000"/>
                                        <p:tgtEl>
                                          <p:spTgt spid="19"/>
                                        </p:tgtEl>
                                      </p:cBhvr>
                                    </p:animEffect>
                                    <p:set>
                                      <p:cBhvr>
                                        <p:cTn id="62" dur="1" fill="hold">
                                          <p:stCondLst>
                                            <p:cond delay="1999"/>
                                          </p:stCondLst>
                                        </p:cTn>
                                        <p:tgtEl>
                                          <p:spTgt spid="19"/>
                                        </p:tgtEl>
                                        <p:attrNameLst>
                                          <p:attrName>style.visibility</p:attrName>
                                        </p:attrNameLst>
                                      </p:cBhvr>
                                      <p:to>
                                        <p:strVal val="hidden"/>
                                      </p:to>
                                    </p:set>
                                  </p:childTnLst>
                                </p:cTn>
                              </p:par>
                              <p:par>
                                <p:cTn id="63" presetID="10" presetClass="exit" presetSubtype="0" fill="hold" grpId="0" nodeType="withEffect">
                                  <p:stCondLst>
                                    <p:cond delay="12000"/>
                                  </p:stCondLst>
                                  <p:childTnLst>
                                    <p:animEffect transition="out" filter="fade">
                                      <p:cBhvr>
                                        <p:cTn id="64" dur="2000"/>
                                        <p:tgtEl>
                                          <p:spTgt spid="4"/>
                                        </p:tgtEl>
                                      </p:cBhvr>
                                    </p:animEffect>
                                    <p:set>
                                      <p:cBhvr>
                                        <p:cTn id="65" dur="1" fill="hold">
                                          <p:stCondLst>
                                            <p:cond delay="1999"/>
                                          </p:stCondLst>
                                        </p:cTn>
                                        <p:tgtEl>
                                          <p:spTgt spid="4"/>
                                        </p:tgtEl>
                                        <p:attrNameLst>
                                          <p:attrName>style.visibility</p:attrName>
                                        </p:attrNameLst>
                                      </p:cBhvr>
                                      <p:to>
                                        <p:strVal val="hidden"/>
                                      </p:to>
                                    </p:set>
                                  </p:childTnLst>
                                </p:cTn>
                              </p:par>
                            </p:childTnLst>
                          </p:cTn>
                        </p:par>
                        <p:par>
                          <p:cTn id="66" fill="hold">
                            <p:stCondLst>
                              <p:cond delay="26000"/>
                            </p:stCondLst>
                            <p:childTnLst>
                              <p:par>
                                <p:cTn id="67" presetID="10" presetClass="entr" presetSubtype="0"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2000"/>
                                        <p:tgtEl>
                                          <p:spTgt spid="1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2000"/>
                                        <p:tgtEl>
                                          <p:spTgt spid="1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0"/>
                                        <p:tgtEl>
                                          <p:spTgt spid="1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P spid="16" grpId="0"/>
      <p:bldP spid="17" grpId="0"/>
      <p:bldP spid="17" grpId="1"/>
      <p:bldP spid="18" grpId="0"/>
      <p:bldP spid="18" grpId="1"/>
      <p:bldP spid="19" grpId="0"/>
      <p:bldP spid="19" grpId="1"/>
      <p:bldP spid="20" grpId="0"/>
      <p:bldP spid="20" grpId="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228600" y="884129"/>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9950" y="109158"/>
            <a:ext cx="9153949"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Background Information</a:t>
            </a:r>
            <a:endParaRPr lang="en-US" sz="3800" dirty="0"/>
          </a:p>
        </p:txBody>
      </p:sp>
      <p:sp>
        <p:nvSpPr>
          <p:cNvPr id="6" name="TextBox 5"/>
          <p:cNvSpPr txBox="1"/>
          <p:nvPr/>
        </p:nvSpPr>
        <p:spPr>
          <a:xfrm>
            <a:off x="-9949" y="1324745"/>
            <a:ext cx="5357286" cy="5647700"/>
          </a:xfrm>
          <a:prstGeom prst="rect">
            <a:avLst/>
          </a:prstGeom>
          <a:noFill/>
        </p:spPr>
        <p:txBody>
          <a:bodyPr wrap="square" rtlCol="0">
            <a:spAutoFit/>
          </a:bodyPr>
          <a:lstStyle/>
          <a:p>
            <a:pPr lvl="1"/>
            <a:endParaRPr lang="en-US" sz="2400" dirty="0" smtClean="0">
              <a:solidFill>
                <a:schemeClr val="bg1">
                  <a:lumMod val="75000"/>
                  <a:lumOff val="25000"/>
                </a:schemeClr>
              </a:solidFill>
              <a:latin typeface="Century Gothic"/>
              <a:cs typeface="Century Gothic"/>
            </a:endParaRPr>
          </a:p>
          <a:p>
            <a:pPr marL="800100" lvl="1" indent="-342900">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13 sub regions of Brazil, Ecuador, Guatemala, Mexico, Venezuela, and Colombia</a:t>
            </a:r>
          </a:p>
          <a:p>
            <a:pPr lvl="1"/>
            <a:endParaRPr lang="en-US" sz="2400" dirty="0" smtClean="0">
              <a:solidFill>
                <a:schemeClr val="bg1">
                  <a:lumMod val="75000"/>
                  <a:lumOff val="25000"/>
                </a:schemeClr>
              </a:solidFill>
              <a:latin typeface="Century Gothic"/>
              <a:cs typeface="Century Gothic"/>
            </a:endParaRPr>
          </a:p>
          <a:p>
            <a:pPr marL="800100" lvl="1" indent="-342900">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 The Alto Orinoco Municipality is one of the last active transmission zones</a:t>
            </a:r>
          </a:p>
          <a:p>
            <a:pPr lvl="1"/>
            <a:endParaRPr lang="en-US" sz="2400" dirty="0" smtClean="0">
              <a:solidFill>
                <a:schemeClr val="bg1">
                  <a:lumMod val="75000"/>
                  <a:lumOff val="25000"/>
                </a:schemeClr>
              </a:solidFill>
              <a:latin typeface="Century Gothic"/>
              <a:cs typeface="Century Gothic"/>
            </a:endParaRPr>
          </a:p>
          <a:p>
            <a:pPr marL="800100" lvl="1" indent="-342900">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122,282 people within the Alto Orinoco region are at risk</a:t>
            </a:r>
          </a:p>
          <a:p>
            <a:pPr lvl="1"/>
            <a:endParaRPr lang="en-US" sz="2400" dirty="0" smtClean="0">
              <a:solidFill>
                <a:schemeClr val="bg1">
                  <a:lumMod val="75000"/>
                  <a:lumOff val="25000"/>
                </a:schemeClr>
              </a:solidFill>
              <a:latin typeface="Century Gothic"/>
              <a:cs typeface="Century Gothic"/>
            </a:endParaRPr>
          </a:p>
          <a:p>
            <a:pPr marL="800100" lvl="1" indent="-342900">
              <a:buFont typeface="Arial" panose="020B0604020202020204" pitchFamily="34" charset="0"/>
              <a:buChar char="•"/>
            </a:pPr>
            <a:r>
              <a:rPr lang="en-US" sz="2100" dirty="0" smtClean="0">
                <a:solidFill>
                  <a:schemeClr val="bg1">
                    <a:lumMod val="75000"/>
                    <a:lumOff val="25000"/>
                  </a:schemeClr>
                </a:solidFill>
                <a:latin typeface="Century Gothic"/>
                <a:cs typeface="Century Gothic"/>
              </a:rPr>
              <a:t>20,500 people within the Alto Orinoco region need treatment</a:t>
            </a:r>
          </a:p>
          <a:p>
            <a:pPr marL="800100" lvl="1" indent="-342900"/>
            <a:endParaRPr lang="en-US" sz="2000" dirty="0" smtClean="0">
              <a:solidFill>
                <a:schemeClr val="bg1">
                  <a:lumMod val="75000"/>
                  <a:lumOff val="25000"/>
                </a:schemeClr>
              </a:solidFill>
            </a:endParaRPr>
          </a:p>
          <a:p>
            <a:pPr marL="800100" lvl="1" indent="-342900">
              <a:buFont typeface="Arial" panose="020B0604020202020204" pitchFamily="34" charset="0"/>
              <a:buChar char="•"/>
            </a:pPr>
            <a:endParaRPr lang="en-US" sz="2000" dirty="0" smtClean="0">
              <a:solidFill>
                <a:schemeClr val="bg1">
                  <a:lumMod val="75000"/>
                  <a:lumOff val="25000"/>
                </a:schemeClr>
              </a:solidFill>
            </a:endParaRPr>
          </a:p>
          <a:p>
            <a:endParaRPr lang="en-US" dirty="0">
              <a:solidFill>
                <a:schemeClr val="bg1">
                  <a:lumMod val="75000"/>
                  <a:lumOff val="25000"/>
                </a:schemeClr>
              </a:solidFill>
            </a:endParaRPr>
          </a:p>
        </p:txBody>
      </p:sp>
      <p:sp>
        <p:nvSpPr>
          <p:cNvPr id="8" name="TextBox 7"/>
          <p:cNvSpPr txBox="1"/>
          <p:nvPr/>
        </p:nvSpPr>
        <p:spPr>
          <a:xfrm>
            <a:off x="457201" y="1752600"/>
            <a:ext cx="4800600" cy="4539704"/>
          </a:xfrm>
          <a:prstGeom prst="rect">
            <a:avLst/>
          </a:prstGeom>
          <a:noFill/>
        </p:spPr>
        <p:txBody>
          <a:bodyPr wrap="square" rtlCol="0">
            <a:spAutoFit/>
          </a:bodyPr>
          <a:lstStyle/>
          <a:p>
            <a:endParaRPr lang="en-US" sz="2400" dirty="0" smtClean="0">
              <a:solidFill>
                <a:srgbClr val="262626"/>
              </a:solidFill>
              <a:latin typeface="Century Gothic"/>
              <a:cs typeface="Century Gothic"/>
            </a:endParaRPr>
          </a:p>
          <a:p>
            <a:pPr marL="342900" indent="-342900">
              <a:buFont typeface="Arial" panose="020B0604020202020204" pitchFamily="34" charset="0"/>
              <a:buChar char="•"/>
            </a:pPr>
            <a:r>
              <a:rPr lang="en-US" sz="2100" dirty="0" smtClean="0">
                <a:solidFill>
                  <a:srgbClr val="262626"/>
                </a:solidFill>
                <a:latin typeface="Century Gothic"/>
                <a:cs typeface="Century Gothic"/>
              </a:rPr>
              <a:t>Densely forested terrain</a:t>
            </a:r>
          </a:p>
          <a:p>
            <a:endParaRPr lang="en-US" sz="2400" dirty="0" smtClean="0">
              <a:solidFill>
                <a:srgbClr val="262626"/>
              </a:solidFill>
              <a:latin typeface="Century Gothic"/>
              <a:cs typeface="Century Gothic"/>
            </a:endParaRPr>
          </a:p>
          <a:p>
            <a:pPr marL="342900" indent="-342900">
              <a:buFont typeface="Arial" panose="020B0604020202020204" pitchFamily="34" charset="0"/>
              <a:buChar char="•"/>
            </a:pPr>
            <a:r>
              <a:rPr lang="en-US" sz="2100" dirty="0" smtClean="0">
                <a:solidFill>
                  <a:srgbClr val="262626"/>
                </a:solidFill>
                <a:latin typeface="Century Gothic"/>
                <a:cs typeface="Century Gothic"/>
              </a:rPr>
              <a:t>Political boundaries</a:t>
            </a:r>
          </a:p>
          <a:p>
            <a:endParaRPr lang="en-US" sz="2400" dirty="0" smtClean="0">
              <a:solidFill>
                <a:srgbClr val="262626"/>
              </a:solidFill>
              <a:latin typeface="Century Gothic"/>
              <a:cs typeface="Century Gothic"/>
            </a:endParaRPr>
          </a:p>
          <a:p>
            <a:pPr marL="342900" indent="-342900">
              <a:buFont typeface="Arial" panose="020B0604020202020204" pitchFamily="34" charset="0"/>
              <a:buChar char="•"/>
            </a:pPr>
            <a:r>
              <a:rPr lang="en-US" sz="2100" dirty="0" smtClean="0">
                <a:solidFill>
                  <a:srgbClr val="262626"/>
                </a:solidFill>
                <a:latin typeface="Century Gothic"/>
                <a:cs typeface="Century Gothic"/>
              </a:rPr>
              <a:t>Government policies</a:t>
            </a:r>
          </a:p>
          <a:p>
            <a:endParaRPr lang="en-US" sz="2400" dirty="0" smtClean="0">
              <a:solidFill>
                <a:srgbClr val="262626"/>
              </a:solidFill>
              <a:latin typeface="Century Gothic"/>
              <a:cs typeface="Century Gothic"/>
            </a:endParaRPr>
          </a:p>
          <a:p>
            <a:pPr marL="342900" indent="-342900">
              <a:buFont typeface="Arial" panose="020B0604020202020204" pitchFamily="34" charset="0"/>
              <a:buChar char="•"/>
            </a:pPr>
            <a:r>
              <a:rPr lang="en-US" sz="2100" dirty="0" smtClean="0">
                <a:solidFill>
                  <a:srgbClr val="262626"/>
                </a:solidFill>
                <a:latin typeface="Century Gothic"/>
                <a:cs typeface="Century Gothic"/>
              </a:rPr>
              <a:t>Remote locations of Yanomami villages</a:t>
            </a:r>
          </a:p>
          <a:p>
            <a:endParaRPr lang="en-US" sz="2400" dirty="0" smtClean="0">
              <a:solidFill>
                <a:srgbClr val="262626"/>
              </a:solidFill>
              <a:latin typeface="Century Gothic"/>
              <a:cs typeface="Century Gothic"/>
            </a:endParaRPr>
          </a:p>
          <a:p>
            <a:pPr marL="342900" indent="-342900">
              <a:buFont typeface="Arial" panose="020B0604020202020204" pitchFamily="34" charset="0"/>
              <a:buChar char="•"/>
            </a:pPr>
            <a:r>
              <a:rPr lang="en-US" sz="2100" dirty="0" smtClean="0">
                <a:solidFill>
                  <a:srgbClr val="262626"/>
                </a:solidFill>
                <a:latin typeface="Century Gothic"/>
                <a:cs typeface="Century Gothic"/>
              </a:rPr>
              <a:t>Migratory nature of Yanomami people</a:t>
            </a:r>
          </a:p>
          <a:p>
            <a:pPr>
              <a:buFont typeface="Arial"/>
              <a:buChar char="•"/>
            </a:pPr>
            <a:endParaRPr lang="en-US" sz="2200" dirty="0">
              <a:latin typeface="Century Gothic"/>
              <a:cs typeface="Century Gothic"/>
            </a:endParaRPr>
          </a:p>
        </p:txBody>
      </p:sp>
      <p:sp>
        <p:nvSpPr>
          <p:cNvPr id="12" name="TextBox 11"/>
          <p:cNvSpPr txBox="1"/>
          <p:nvPr/>
        </p:nvSpPr>
        <p:spPr>
          <a:xfrm>
            <a:off x="5387630" y="4568768"/>
            <a:ext cx="3445322" cy="1934308"/>
          </a:xfrm>
          <a:prstGeom prst="rect">
            <a:avLst/>
          </a:prstGeom>
          <a:noFill/>
          <a:ln w="12700">
            <a:solidFill>
              <a:schemeClr val="bg1">
                <a:lumMod val="75000"/>
                <a:lumOff val="25000"/>
              </a:schemeClr>
            </a:solidFill>
          </a:ln>
        </p:spPr>
        <p:txBody>
          <a:bodyPr wrap="square" rtlCol="0">
            <a:spAutoFit/>
          </a:bodyPr>
          <a:lstStyle/>
          <a:p>
            <a:endParaRPr lang="en-US" dirty="0"/>
          </a:p>
        </p:txBody>
      </p:sp>
      <p:pic>
        <p:nvPicPr>
          <p:cNvPr id="9" name="Picture 8" descr="study_area_map.jpg"/>
          <p:cNvPicPr>
            <a:picLocks noChangeAspect="1"/>
          </p:cNvPicPr>
          <p:nvPr/>
        </p:nvPicPr>
        <p:blipFill rotWithShape="1">
          <a:blip r:embed="rId3"/>
          <a:srcRect l="1963" t="3344" r="72507" b="61814"/>
          <a:stretch/>
        </p:blipFill>
        <p:spPr>
          <a:xfrm>
            <a:off x="5574417" y="4616301"/>
            <a:ext cx="1398921" cy="1426900"/>
          </a:xfrm>
          <a:prstGeom prst="rect">
            <a:avLst/>
          </a:prstGeom>
        </p:spPr>
      </p:pic>
      <p:sp>
        <p:nvSpPr>
          <p:cNvPr id="7" name="TextBox 6"/>
          <p:cNvSpPr txBox="1"/>
          <p:nvPr/>
        </p:nvSpPr>
        <p:spPr>
          <a:xfrm>
            <a:off x="228600" y="955413"/>
            <a:ext cx="5159030" cy="738664"/>
          </a:xfrm>
          <a:prstGeom prst="rect">
            <a:avLst/>
          </a:prstGeom>
          <a:noFill/>
        </p:spPr>
        <p:txBody>
          <a:bodyPr wrap="square" rtlCol="0">
            <a:spAutoFit/>
          </a:bodyPr>
          <a:lstStyle/>
          <a:p>
            <a:pPr algn="ct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Who is at Risk?</a:t>
            </a:r>
          </a:p>
          <a:p>
            <a:endParaRPr lang="en-US" dirty="0">
              <a:solidFill>
                <a:schemeClr val="bg1">
                  <a:lumMod val="75000"/>
                  <a:lumOff val="25000"/>
                </a:schemeClr>
              </a:solidFill>
            </a:endParaRPr>
          </a:p>
        </p:txBody>
      </p:sp>
      <p:pic>
        <p:nvPicPr>
          <p:cNvPr id="14" name="Picture 13" descr="study_area_map.jpg"/>
          <p:cNvPicPr>
            <a:picLocks noChangeAspect="1"/>
          </p:cNvPicPr>
          <p:nvPr/>
        </p:nvPicPr>
        <p:blipFill rotWithShape="1">
          <a:blip r:embed="rId3"/>
          <a:srcRect l="29534" t="3430" r="3059" b="2291"/>
          <a:stretch/>
        </p:blipFill>
        <p:spPr>
          <a:xfrm>
            <a:off x="5398447" y="978587"/>
            <a:ext cx="3434505" cy="3547308"/>
          </a:xfrm>
          <a:prstGeom prst="rect">
            <a:avLst/>
          </a:prstGeom>
          <a:ln w="12700">
            <a:solidFill>
              <a:schemeClr val="bg1">
                <a:lumMod val="75000"/>
                <a:lumOff val="25000"/>
              </a:schemeClr>
            </a:solidFill>
          </a:ln>
        </p:spPr>
      </p:pic>
      <p:pic>
        <p:nvPicPr>
          <p:cNvPr id="10" name="Picture 9"/>
          <p:cNvPicPr>
            <a:picLocks noChangeAspect="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482" t="1101" r="660" b="22855"/>
          <a:stretch/>
        </p:blipFill>
        <p:spPr>
          <a:xfrm>
            <a:off x="7423693" y="4586320"/>
            <a:ext cx="1368097" cy="1894288"/>
          </a:xfrm>
          <a:prstGeom prst="rect">
            <a:avLst/>
          </a:prstGeom>
        </p:spPr>
      </p:pic>
      <p:sp>
        <p:nvSpPr>
          <p:cNvPr id="13" name="TextBox 12"/>
          <p:cNvSpPr txBox="1"/>
          <p:nvPr/>
        </p:nvSpPr>
        <p:spPr>
          <a:xfrm>
            <a:off x="7816665" y="5423125"/>
            <a:ext cx="975124" cy="369332"/>
          </a:xfrm>
          <a:prstGeom prst="rect">
            <a:avLst/>
          </a:prstGeom>
          <a:solidFill>
            <a:schemeClr val="tx1"/>
          </a:solidFill>
        </p:spPr>
        <p:txBody>
          <a:bodyPr wrap="square" rtlCol="0">
            <a:spAutoFit/>
          </a:bodyPr>
          <a:lstStyle/>
          <a:p>
            <a:r>
              <a:rPr lang="en-US" sz="900" dirty="0" smtClean="0">
                <a:solidFill>
                  <a:schemeClr val="bg1">
                    <a:lumMod val="75000"/>
                    <a:lumOff val="25000"/>
                  </a:schemeClr>
                </a:solidFill>
                <a:latin typeface="Century Gothic" panose="020B0502020202020204" pitchFamily="34" charset="0"/>
              </a:rPr>
              <a:t>Alto Orinoco </a:t>
            </a:r>
          </a:p>
          <a:p>
            <a:r>
              <a:rPr lang="en-US" sz="900" dirty="0" smtClean="0">
                <a:solidFill>
                  <a:schemeClr val="bg1">
                    <a:lumMod val="75000"/>
                    <a:lumOff val="25000"/>
                  </a:schemeClr>
                </a:solidFill>
                <a:latin typeface="Century Gothic" panose="020B0502020202020204" pitchFamily="34" charset="0"/>
              </a:rPr>
              <a:t>Municipality</a:t>
            </a:r>
            <a:endParaRPr lang="en-US" sz="900" dirty="0">
              <a:solidFill>
                <a:schemeClr val="bg1">
                  <a:lumMod val="75000"/>
                  <a:lumOff val="25000"/>
                </a:schemeClr>
              </a:solidFill>
              <a:latin typeface="Century Gothic" panose="020B0502020202020204" pitchFamily="34" charset="0"/>
            </a:endParaRPr>
          </a:p>
        </p:txBody>
      </p:sp>
      <p:sp>
        <p:nvSpPr>
          <p:cNvPr id="22" name="TextBox 21"/>
          <p:cNvSpPr txBox="1"/>
          <p:nvPr/>
        </p:nvSpPr>
        <p:spPr>
          <a:xfrm>
            <a:off x="7842658" y="5792457"/>
            <a:ext cx="949131" cy="353943"/>
          </a:xfrm>
          <a:prstGeom prst="rect">
            <a:avLst/>
          </a:prstGeom>
          <a:solidFill>
            <a:schemeClr val="tx1"/>
          </a:solidFill>
        </p:spPr>
        <p:txBody>
          <a:bodyPr wrap="square" rtlCol="0">
            <a:spAutoFit/>
          </a:bodyPr>
          <a:lstStyle/>
          <a:p>
            <a:r>
              <a:rPr lang="en-US" sz="900" dirty="0" smtClean="0">
                <a:solidFill>
                  <a:schemeClr val="bg1">
                    <a:lumMod val="75000"/>
                    <a:lumOff val="25000"/>
                  </a:schemeClr>
                </a:solidFill>
                <a:latin typeface="Century Gothic" panose="020B0502020202020204" pitchFamily="34" charset="0"/>
              </a:rPr>
              <a:t>Area of Focus</a:t>
            </a:r>
          </a:p>
          <a:p>
            <a:endParaRPr lang="en-US" sz="800" dirty="0">
              <a:solidFill>
                <a:schemeClr val="bg1">
                  <a:lumMod val="75000"/>
                  <a:lumOff val="25000"/>
                </a:schemeClr>
              </a:solidFill>
              <a:latin typeface="Century Gothic" panose="020B0502020202020204" pitchFamily="34" charset="0"/>
            </a:endParaRPr>
          </a:p>
        </p:txBody>
      </p:sp>
      <p:sp>
        <p:nvSpPr>
          <p:cNvPr id="16" name="Rectangle 15"/>
          <p:cNvSpPr/>
          <p:nvPr/>
        </p:nvSpPr>
        <p:spPr>
          <a:xfrm>
            <a:off x="7842658" y="6104821"/>
            <a:ext cx="949131" cy="369332"/>
          </a:xfrm>
          <a:prstGeom prst="rect">
            <a:avLst/>
          </a:prstGeom>
          <a:solidFill>
            <a:schemeClr val="tx1"/>
          </a:solidFill>
        </p:spPr>
        <p:txBody>
          <a:bodyPr wrap="square">
            <a:spAutoFit/>
          </a:bodyPr>
          <a:lstStyle/>
          <a:p>
            <a:pPr lvl="0"/>
            <a:r>
              <a:rPr lang="en-US" sz="900" dirty="0" smtClean="0">
                <a:solidFill>
                  <a:schemeClr val="bg1">
                    <a:lumMod val="75000"/>
                    <a:lumOff val="25000"/>
                  </a:schemeClr>
                </a:solidFill>
                <a:latin typeface="Century Gothic" panose="020B0502020202020204" pitchFamily="34" charset="0"/>
              </a:rPr>
              <a:t>International</a:t>
            </a:r>
          </a:p>
          <a:p>
            <a:pPr lvl="0"/>
            <a:r>
              <a:rPr lang="en-US" sz="900" dirty="0" smtClean="0">
                <a:solidFill>
                  <a:schemeClr val="bg1">
                    <a:lumMod val="75000"/>
                    <a:lumOff val="25000"/>
                  </a:schemeClr>
                </a:solidFill>
                <a:latin typeface="Century Gothic" panose="020B0502020202020204" pitchFamily="34" charset="0"/>
              </a:rPr>
              <a:t> Boundary</a:t>
            </a:r>
            <a:endParaRPr lang="en-US" sz="900" dirty="0">
              <a:solidFill>
                <a:schemeClr val="bg1">
                  <a:lumMod val="75000"/>
                  <a:lumOff val="25000"/>
                </a:schemeClr>
              </a:solidFill>
              <a:latin typeface="Century Gothic" panose="020B0502020202020204" pitchFamily="34" charset="0"/>
            </a:endParaRPr>
          </a:p>
        </p:txBody>
      </p:sp>
      <p:sp>
        <p:nvSpPr>
          <p:cNvPr id="24" name="Rectangle 23"/>
          <p:cNvSpPr/>
          <p:nvPr/>
        </p:nvSpPr>
        <p:spPr>
          <a:xfrm>
            <a:off x="7423693" y="4586320"/>
            <a:ext cx="838200" cy="246221"/>
          </a:xfrm>
          <a:prstGeom prst="rect">
            <a:avLst/>
          </a:prstGeom>
          <a:solidFill>
            <a:schemeClr val="tx1"/>
          </a:solidFill>
        </p:spPr>
        <p:txBody>
          <a:bodyPr wrap="square">
            <a:spAutoFit/>
          </a:bodyPr>
          <a:lstStyle/>
          <a:p>
            <a:pPr lvl="0"/>
            <a:r>
              <a:rPr lang="en-US" sz="1000" dirty="0" smtClean="0">
                <a:solidFill>
                  <a:schemeClr val="bg1">
                    <a:lumMod val="75000"/>
                    <a:lumOff val="25000"/>
                  </a:schemeClr>
                </a:solidFill>
                <a:latin typeface="Century Gothic" panose="020B0502020202020204" pitchFamily="34" charset="0"/>
              </a:rPr>
              <a:t>Elevation</a:t>
            </a:r>
            <a:endParaRPr lang="en-US" sz="1000" dirty="0">
              <a:solidFill>
                <a:schemeClr val="bg1">
                  <a:lumMod val="75000"/>
                  <a:lumOff val="25000"/>
                </a:schemeClr>
              </a:solidFill>
              <a:latin typeface="Century Gothic" panose="020B0502020202020204" pitchFamily="34" charset="0"/>
            </a:endParaRPr>
          </a:p>
        </p:txBody>
      </p:sp>
      <p:sp>
        <p:nvSpPr>
          <p:cNvPr id="25" name="Rectangle 24"/>
          <p:cNvSpPr/>
          <p:nvPr/>
        </p:nvSpPr>
        <p:spPr>
          <a:xfrm>
            <a:off x="7812687" y="4800443"/>
            <a:ext cx="838200" cy="446276"/>
          </a:xfrm>
          <a:prstGeom prst="rect">
            <a:avLst/>
          </a:prstGeom>
          <a:solidFill>
            <a:schemeClr val="tx1"/>
          </a:solidFill>
        </p:spPr>
        <p:txBody>
          <a:bodyPr wrap="square">
            <a:spAutoFit/>
          </a:bodyPr>
          <a:lstStyle/>
          <a:p>
            <a:pPr lvl="0"/>
            <a:r>
              <a:rPr lang="en-US" sz="900" dirty="0" smtClean="0">
                <a:solidFill>
                  <a:schemeClr val="bg1">
                    <a:lumMod val="75000"/>
                    <a:lumOff val="25000"/>
                  </a:schemeClr>
                </a:solidFill>
                <a:latin typeface="Century Gothic" panose="020B0502020202020204" pitchFamily="34" charset="0"/>
              </a:rPr>
              <a:t>High: 6551</a:t>
            </a:r>
          </a:p>
          <a:p>
            <a:pPr lvl="0"/>
            <a:endParaRPr lang="en-US" sz="500" dirty="0">
              <a:solidFill>
                <a:schemeClr val="bg1">
                  <a:lumMod val="75000"/>
                  <a:lumOff val="25000"/>
                </a:schemeClr>
              </a:solidFill>
              <a:latin typeface="Century Gothic" panose="020B0502020202020204" pitchFamily="34" charset="0"/>
            </a:endParaRPr>
          </a:p>
          <a:p>
            <a:pPr lvl="0"/>
            <a:r>
              <a:rPr lang="en-US" sz="900" dirty="0" smtClean="0">
                <a:solidFill>
                  <a:schemeClr val="bg1">
                    <a:lumMod val="75000"/>
                    <a:lumOff val="25000"/>
                  </a:schemeClr>
                </a:solidFill>
                <a:latin typeface="Century Gothic" panose="020B0502020202020204" pitchFamily="34" charset="0"/>
              </a:rPr>
              <a:t>Low: -44</a:t>
            </a:r>
            <a:endParaRPr lang="en-US" sz="900" dirty="0">
              <a:solidFill>
                <a:schemeClr val="bg1">
                  <a:lumMod val="75000"/>
                  <a:lumOff val="25000"/>
                </a:schemeClr>
              </a:solidFill>
              <a:latin typeface="Century Gothic" panose="020B0502020202020204" pitchFamily="34" charset="0"/>
            </a:endParaRPr>
          </a:p>
        </p:txBody>
      </p:sp>
      <p:sp>
        <p:nvSpPr>
          <p:cNvPr id="26" name="Rectangle 25"/>
          <p:cNvSpPr/>
          <p:nvPr/>
        </p:nvSpPr>
        <p:spPr>
          <a:xfrm>
            <a:off x="5408288" y="6066568"/>
            <a:ext cx="2036064" cy="369332"/>
          </a:xfrm>
          <a:prstGeom prst="rect">
            <a:avLst/>
          </a:prstGeom>
          <a:solidFill>
            <a:schemeClr val="tx1"/>
          </a:solidFill>
        </p:spPr>
        <p:txBody>
          <a:bodyPr wrap="square">
            <a:spAutoFit/>
          </a:bodyPr>
          <a:lstStyle/>
          <a:p>
            <a:pPr lvl="0"/>
            <a:r>
              <a:rPr lang="en-US" sz="600" dirty="0" smtClean="0">
                <a:solidFill>
                  <a:schemeClr val="bg1">
                    <a:lumMod val="75000"/>
                    <a:lumOff val="25000"/>
                  </a:schemeClr>
                </a:solidFill>
                <a:latin typeface="Century Gothic" panose="020B0502020202020204" pitchFamily="34" charset="0"/>
              </a:rPr>
              <a:t>Coordinate System: WGS 1984 UTM Zone 20N</a:t>
            </a:r>
          </a:p>
          <a:p>
            <a:pPr lvl="0"/>
            <a:r>
              <a:rPr lang="en-US" sz="600" dirty="0" smtClean="0">
                <a:solidFill>
                  <a:schemeClr val="bg1">
                    <a:lumMod val="75000"/>
                    <a:lumOff val="25000"/>
                  </a:schemeClr>
                </a:solidFill>
                <a:latin typeface="Century Gothic" panose="020B0502020202020204" pitchFamily="34" charset="0"/>
              </a:rPr>
              <a:t>Projection: Transverse Mercator</a:t>
            </a:r>
          </a:p>
          <a:p>
            <a:pPr lvl="0"/>
            <a:r>
              <a:rPr lang="en-US" sz="600" dirty="0" smtClean="0">
                <a:solidFill>
                  <a:schemeClr val="bg1">
                    <a:lumMod val="75000"/>
                    <a:lumOff val="25000"/>
                  </a:schemeClr>
                </a:solidFill>
                <a:latin typeface="Century Gothic" panose="020B0502020202020204" pitchFamily="34" charset="0"/>
              </a:rPr>
              <a:t>Datum: WGS 1984</a:t>
            </a:r>
          </a:p>
        </p:txBody>
      </p:sp>
      <p:sp>
        <p:nvSpPr>
          <p:cNvPr id="18" name="TextBox 17"/>
          <p:cNvSpPr txBox="1"/>
          <p:nvPr/>
        </p:nvSpPr>
        <p:spPr>
          <a:xfrm>
            <a:off x="228600" y="990600"/>
            <a:ext cx="5020223" cy="1107996"/>
          </a:xfrm>
          <a:prstGeom prst="rect">
            <a:avLst/>
          </a:prstGeom>
          <a:noFill/>
        </p:spPr>
        <p:txBody>
          <a:bodyPr wrap="square" rtlCol="0">
            <a:spAutoFit/>
          </a:bodyPr>
          <a:lstStyle/>
          <a:p>
            <a:pPr lvl="0" algn="ct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What are the</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 Current </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L</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imitations to </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P</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roviding </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T</a:t>
            </a: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reatment</a:t>
            </a:r>
            <a:r>
              <a:rPr lang="en-US" sz="2400" u="sng" dirty="0">
                <a:ln>
                  <a:solidFill>
                    <a:schemeClr val="bg1">
                      <a:lumMod val="75000"/>
                      <a:lumOff val="25000"/>
                    </a:schemeClr>
                  </a:solidFill>
                </a:ln>
                <a:solidFill>
                  <a:schemeClr val="bg1">
                    <a:lumMod val="75000"/>
                    <a:lumOff val="25000"/>
                  </a:schemeClr>
                </a:solidFill>
                <a:latin typeface="Century Gothic"/>
                <a:cs typeface="Century Gothic"/>
              </a:rPr>
              <a:t>?</a:t>
            </a:r>
          </a:p>
          <a:p>
            <a:endParaRPr lang="en-US" dirty="0"/>
          </a:p>
        </p:txBody>
      </p:sp>
      <p:pic>
        <p:nvPicPr>
          <p:cNvPr id="28" name="Picture 27"/>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92746" y="1084929"/>
            <a:ext cx="3474720" cy="2181801"/>
          </a:xfrm>
          <a:prstGeom prst="rect">
            <a:avLst/>
          </a:prstGeom>
          <a:ln w="12700">
            <a:solidFill>
              <a:schemeClr val="bg1">
                <a:lumMod val="75000"/>
                <a:lumOff val="25000"/>
              </a:schemeClr>
            </a:solidFill>
          </a:ln>
        </p:spPr>
      </p:pic>
      <p:pic>
        <p:nvPicPr>
          <p:cNvPr id="29" name="Picture 28"/>
          <p:cNvPicPr>
            <a:picLocks noChangeAspect="1"/>
          </p:cNvPicPr>
          <p:nvPr/>
        </p:nvPicPr>
        <p:blipFill rotWithShape="1">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142" r="25417" b="2495"/>
          <a:stretch/>
        </p:blipFill>
        <p:spPr>
          <a:xfrm>
            <a:off x="5281860" y="3439452"/>
            <a:ext cx="3474720" cy="2996448"/>
          </a:xfrm>
          <a:prstGeom prst="rect">
            <a:avLst/>
          </a:prstGeom>
          <a:ln w="12700">
            <a:solidFill>
              <a:schemeClr val="bg1">
                <a:lumMod val="75000"/>
                <a:lumOff val="25000"/>
              </a:schemeClr>
            </a:solidFill>
          </a:ln>
        </p:spPr>
      </p:pic>
      <p:sp>
        <p:nvSpPr>
          <p:cNvPr id="20" name="TextBox 19"/>
          <p:cNvSpPr txBox="1"/>
          <p:nvPr/>
        </p:nvSpPr>
        <p:spPr>
          <a:xfrm>
            <a:off x="7239000" y="2971800"/>
            <a:ext cx="2590800" cy="215444"/>
          </a:xfrm>
          <a:prstGeom prst="rect">
            <a:avLst/>
          </a:prstGeom>
          <a:noFill/>
        </p:spPr>
        <p:txBody>
          <a:bodyPr wrap="square" rtlCol="0">
            <a:spAutoFit/>
          </a:bodyPr>
          <a:lstStyle/>
          <a:p>
            <a:r>
              <a:rPr lang="en-US" sz="800" dirty="0" smtClean="0">
                <a:latin typeface="Century Gothic"/>
                <a:cs typeface="Century Gothic"/>
              </a:rPr>
              <a:t>Source: Wikipedia User Zeljko</a:t>
            </a:r>
            <a:endParaRPr lang="en-US" sz="800" dirty="0">
              <a:latin typeface="Century Gothic"/>
              <a:cs typeface="Century Gothic"/>
            </a:endParaRPr>
          </a:p>
        </p:txBody>
      </p:sp>
      <p:sp>
        <p:nvSpPr>
          <p:cNvPr id="23" name="Rectangle 22"/>
          <p:cNvSpPr/>
          <p:nvPr/>
        </p:nvSpPr>
        <p:spPr>
          <a:xfrm>
            <a:off x="7391400" y="6172200"/>
            <a:ext cx="1313180" cy="215444"/>
          </a:xfrm>
          <a:prstGeom prst="rect">
            <a:avLst/>
          </a:prstGeom>
        </p:spPr>
        <p:txBody>
          <a:bodyPr wrap="none">
            <a:spAutoFit/>
          </a:bodyPr>
          <a:lstStyle/>
          <a:p>
            <a:r>
              <a:rPr lang="en-US" sz="800" dirty="0" smtClean="0">
                <a:latin typeface="Century Gothic"/>
                <a:cs typeface="Century Gothic"/>
              </a:rPr>
              <a:t>Source: Flickr User CIAT</a:t>
            </a:r>
            <a:endParaRPr lang="en-US" sz="800" dirty="0">
              <a:latin typeface="Century Gothic"/>
              <a:cs typeface="Century Gothic"/>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7554146"/>
      </p:ext>
    </p:extLst>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500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1500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150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xit" presetSubtype="0" fill="hold" grpId="0" nodeType="withEffect">
                                  <p:stCondLst>
                                    <p:cond delay="1500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10" presetClass="exit" presetSubtype="0" fill="hold" grpId="0" nodeType="withEffect">
                                  <p:stCondLst>
                                    <p:cond delay="1500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par>
                                <p:cTn id="20" presetID="10" presetClass="exit" presetSubtype="0" fill="hold" grpId="0" nodeType="withEffect">
                                  <p:stCondLst>
                                    <p:cond delay="1500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1500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10" presetClass="exit" presetSubtype="0" fill="hold" grpId="0" nodeType="withEffect">
                                  <p:stCondLst>
                                    <p:cond delay="1500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xit" presetSubtype="0" fill="hold" nodeType="withEffect">
                                  <p:stCondLst>
                                    <p:cond delay="1500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nodeType="withEffect">
                                  <p:stCondLst>
                                    <p:cond delay="1500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xit" presetSubtype="0" fill="hold" grpId="0" nodeType="withEffect">
                                  <p:stCondLst>
                                    <p:cond delay="150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10" presetClass="exit" presetSubtype="0" fill="hold" grpId="0" nodeType="withEffect">
                                  <p:stCondLst>
                                    <p:cond delay="1500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15500"/>
                            </p:stCondLst>
                            <p:childTnLst>
                              <p:par>
                                <p:cTn id="42" presetID="10"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2000"/>
                                        <p:tgtEl>
                                          <p:spTgt spid="2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animBg="1"/>
      <p:bldP spid="7" grpId="0"/>
      <p:bldP spid="13" grpId="0" animBg="1"/>
      <p:bldP spid="22" grpId="0" animBg="1"/>
      <p:bldP spid="16" grpId="0" animBg="1"/>
      <p:bldP spid="24" grpId="0" animBg="1"/>
      <p:bldP spid="25" grpId="0" animBg="1"/>
      <p:bldP spid="26" grpId="0" animBg="1"/>
      <p:bldP spid="18" grpId="0"/>
      <p:bldP spid="20" grpId="0"/>
      <p:bldP spid="23"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228600" y="838200"/>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0" y="60803"/>
            <a:ext cx="91440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Objectives</a:t>
            </a:r>
            <a:endParaRPr lang="en-US" sz="3800" dirty="0"/>
          </a:p>
        </p:txBody>
      </p:sp>
      <p:sp>
        <p:nvSpPr>
          <p:cNvPr id="5" name="TextBox 4"/>
          <p:cNvSpPr txBox="1"/>
          <p:nvPr/>
        </p:nvSpPr>
        <p:spPr>
          <a:xfrm>
            <a:off x="399596" y="1209475"/>
            <a:ext cx="4611226" cy="1615827"/>
          </a:xfrm>
          <a:prstGeom prst="rect">
            <a:avLst/>
          </a:prstGeom>
          <a:noFill/>
        </p:spPr>
        <p:txBody>
          <a:bodyPr wrap="square" rtlCol="0">
            <a:spAutoFit/>
          </a:bodyPr>
          <a:lstStyle/>
          <a:p>
            <a:pPr marL="342900" indent="-342900">
              <a:buFont typeface="Arial" panose="020B0604020202020204" pitchFamily="34" charset="0"/>
              <a:buChar char="•"/>
            </a:pPr>
            <a:r>
              <a:rPr lang="en-US" sz="2100" dirty="0" smtClean="0">
                <a:solidFill>
                  <a:srgbClr val="404040"/>
                </a:solidFill>
                <a:latin typeface="Century Gothic"/>
                <a:cs typeface="Century Gothic"/>
              </a:rPr>
              <a:t>Utilize NASA Earth observations and DigitalGlobe data to locate remote Yanomami villages</a:t>
            </a:r>
          </a:p>
          <a:p>
            <a:pPr marL="1485900" lvl="2" indent="-342900"/>
            <a:endParaRPr lang="en-US" sz="1100" dirty="0" smtClean="0">
              <a:solidFill>
                <a:schemeClr val="bg1">
                  <a:lumMod val="75000"/>
                  <a:lumOff val="25000"/>
                </a:schemeClr>
              </a:solidFill>
            </a:endParaRPr>
          </a:p>
        </p:txBody>
      </p:sp>
      <p:sp>
        <p:nvSpPr>
          <p:cNvPr id="9" name="TextBox 8"/>
          <p:cNvSpPr txBox="1"/>
          <p:nvPr/>
        </p:nvSpPr>
        <p:spPr>
          <a:xfrm>
            <a:off x="399596" y="5423477"/>
            <a:ext cx="8077200" cy="738664"/>
          </a:xfrm>
          <a:prstGeom prst="rect">
            <a:avLst/>
          </a:prstGeom>
          <a:noFill/>
        </p:spPr>
        <p:txBody>
          <a:bodyPr wrap="square" rtlCol="0">
            <a:spAutoFit/>
          </a:bodyPr>
          <a:lstStyle/>
          <a:p>
            <a:pPr marL="342900" indent="-342900">
              <a:buFont typeface="Arial" panose="020B0604020202020204" pitchFamily="34" charset="0"/>
              <a:buChar char="•"/>
            </a:pPr>
            <a:r>
              <a:rPr lang="en-US" sz="2100" dirty="0" smtClean="0">
                <a:solidFill>
                  <a:srgbClr val="404040"/>
                </a:solidFill>
                <a:latin typeface="Century Gothic"/>
                <a:cs typeface="Century Gothic"/>
              </a:rPr>
              <a:t>Develop a suitability model to assist The Carter Center in future village identification efforts</a:t>
            </a:r>
          </a:p>
        </p:txBody>
      </p:sp>
      <p:sp>
        <p:nvSpPr>
          <p:cNvPr id="10" name="TextBox 9"/>
          <p:cNvSpPr txBox="1"/>
          <p:nvPr/>
        </p:nvSpPr>
        <p:spPr>
          <a:xfrm>
            <a:off x="399596" y="3196577"/>
            <a:ext cx="4705804" cy="2062103"/>
          </a:xfrm>
          <a:prstGeom prst="rect">
            <a:avLst/>
          </a:prstGeom>
          <a:noFill/>
        </p:spPr>
        <p:txBody>
          <a:bodyPr wrap="square" rtlCol="0">
            <a:spAutoFit/>
          </a:bodyPr>
          <a:lstStyle/>
          <a:p>
            <a:pPr marL="342900" indent="-342900">
              <a:buFont typeface="Arial" panose="020B0604020202020204" pitchFamily="34" charset="0"/>
              <a:buChar char="•"/>
            </a:pPr>
            <a:r>
              <a:rPr lang="en-US" sz="2100" dirty="0" smtClean="0">
                <a:solidFill>
                  <a:srgbClr val="404040"/>
                </a:solidFill>
                <a:latin typeface="Century Gothic"/>
                <a:cs typeface="Century Gothic"/>
              </a:rPr>
              <a:t>Convey the locations and physical characteristics of the villages to The Carter Center so that they can provide medical treatment</a:t>
            </a:r>
          </a:p>
          <a:p>
            <a:endParaRPr lang="en-US" dirty="0"/>
          </a:p>
        </p:txBody>
      </p:sp>
      <p:pic>
        <p:nvPicPr>
          <p:cNvPr id="2" name="Picture 1"/>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3597030">
            <a:off x="5357371" y="2323340"/>
            <a:ext cx="677236" cy="553503"/>
          </a:xfrm>
          <a:prstGeom prst="rect">
            <a:avLst/>
          </a:prstGeom>
        </p:spPr>
      </p:pic>
      <p:pic>
        <p:nvPicPr>
          <p:cNvPr id="12" name="Picture 6" descr="12 SRTM.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3726792">
            <a:off x="6317566" y="868845"/>
            <a:ext cx="825601" cy="102326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938" t="12057" r="18832" b="16103"/>
          <a:stretch/>
        </p:blipFill>
        <p:spPr>
          <a:xfrm rot="1404878">
            <a:off x="6350880" y="1570780"/>
            <a:ext cx="3642668" cy="3543888"/>
          </a:xfrm>
          <a:prstGeom prst="chord">
            <a:avLst>
              <a:gd name="adj1" fmla="val 2486045"/>
              <a:gd name="adj2" fmla="val 16357915"/>
            </a:avLst>
          </a:prstGeom>
        </p:spPr>
      </p:pic>
      <p:pic>
        <p:nvPicPr>
          <p:cNvPr id="14" name="Picture 4" descr="02 Landsat7.png"/>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56206" y="992928"/>
            <a:ext cx="1018372" cy="46434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1" name="Rectangle 10"/>
          <p:cNvSpPr/>
          <p:nvPr/>
        </p:nvSpPr>
        <p:spPr>
          <a:xfrm>
            <a:off x="8001000" y="6248400"/>
            <a:ext cx="864339" cy="215444"/>
          </a:xfrm>
          <a:prstGeom prst="rect">
            <a:avLst/>
          </a:prstGeom>
        </p:spPr>
        <p:txBody>
          <a:bodyPr wrap="none">
            <a:spAutoFit/>
          </a:bodyPr>
          <a:lstStyle/>
          <a:p>
            <a:r>
              <a:rPr lang="en-US" sz="800" dirty="0" smtClean="0">
                <a:solidFill>
                  <a:schemeClr val="bg1"/>
                </a:solidFill>
                <a:latin typeface="Century Gothic"/>
                <a:cs typeface="Century Gothic"/>
              </a:rPr>
              <a:t>Source: NASA</a:t>
            </a:r>
            <a:endParaRPr lang="en-US" sz="800" dirty="0">
              <a:solidFill>
                <a:schemeClr val="bg1"/>
              </a:solidFill>
              <a:latin typeface="Century Gothic"/>
              <a:cs typeface="Century Gothic"/>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7554146"/>
      </p:ext>
    </p:extLst>
  </p:cSld>
  <p:clrMapOvr>
    <a:masterClrMapping/>
  </p:clrMapOvr>
  <p:transition spd="slow" advClick="0" advTm="30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210456" y="824562"/>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lvl="1"/>
            <a:endParaRPr lang="en-US" dirty="0" smtClean="0">
              <a:solidFill>
                <a:srgbClr val="404040"/>
              </a:solidFill>
              <a:latin typeface="Century Gothic"/>
              <a:cs typeface="Century Gothic"/>
            </a:endParaRPr>
          </a:p>
          <a:p>
            <a:pPr marL="342900" indent="-342900">
              <a:buFont typeface="+mj-lt"/>
              <a:buAutoNum type="arabicPeriod"/>
            </a:pPr>
            <a:endParaRPr lang="en-US" dirty="0">
              <a:solidFill>
                <a:srgbClr val="404040"/>
              </a:solidFill>
              <a:latin typeface="Century Gothic"/>
              <a:cs typeface="Century Gothic"/>
            </a:endParaRPr>
          </a:p>
        </p:txBody>
      </p:sp>
      <p:sp>
        <p:nvSpPr>
          <p:cNvPr id="4" name="Rectangle 3"/>
          <p:cNvSpPr/>
          <p:nvPr/>
        </p:nvSpPr>
        <p:spPr>
          <a:xfrm>
            <a:off x="0" y="69922"/>
            <a:ext cx="91440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Project Methodology</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sp>
        <p:nvSpPr>
          <p:cNvPr id="11" name="TextBox 10"/>
          <p:cNvSpPr txBox="1"/>
          <p:nvPr/>
        </p:nvSpPr>
        <p:spPr>
          <a:xfrm>
            <a:off x="2648856" y="876924"/>
            <a:ext cx="3810000" cy="2277547"/>
          </a:xfrm>
          <a:prstGeom prst="rect">
            <a:avLst/>
          </a:prstGeom>
          <a:noFill/>
        </p:spPr>
        <p:txBody>
          <a:bodyPr wrap="square" rtlCol="0">
            <a:spAutoFit/>
          </a:bodyPr>
          <a:lstStyle/>
          <a:p>
            <a:pPr algn="ct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Data Sources</a:t>
            </a:r>
          </a:p>
          <a:p>
            <a:endParaRPr lang="en-US" sz="500" u="sng" dirty="0" smtClean="0">
              <a:ln>
                <a:solidFill>
                  <a:schemeClr val="bg1">
                    <a:lumMod val="75000"/>
                    <a:lumOff val="25000"/>
                  </a:schemeClr>
                </a:solidFill>
              </a:ln>
              <a:solidFill>
                <a:schemeClr val="bg1">
                  <a:lumMod val="75000"/>
                  <a:lumOff val="25000"/>
                </a:schemeClr>
              </a:solidFill>
              <a:latin typeface="Century Gothic"/>
              <a:cs typeface="Century Gothic"/>
            </a:endParaRPr>
          </a:p>
          <a:p>
            <a:r>
              <a:rPr lang="en-US" dirty="0" smtClean="0">
                <a:solidFill>
                  <a:srgbClr val="404040"/>
                </a:solidFill>
                <a:latin typeface="Century Gothic" panose="020B0502020202020204" pitchFamily="34" charset="0"/>
                <a:cs typeface="Century Gothic"/>
              </a:rPr>
              <a:t>1. DigitalGlobe</a:t>
            </a:r>
          </a:p>
          <a:p>
            <a:pPr marL="800100" lvl="1" indent="-342900">
              <a:buFont typeface="Arial" panose="020B0604020202020204" pitchFamily="34" charset="0"/>
              <a:buChar char="•"/>
            </a:pPr>
            <a:r>
              <a:rPr lang="en-US" dirty="0" smtClean="0">
                <a:solidFill>
                  <a:srgbClr val="404040"/>
                </a:solidFill>
                <a:latin typeface="Century Gothic" panose="020B0502020202020204" pitchFamily="34" charset="0"/>
                <a:cs typeface="Century Gothic"/>
              </a:rPr>
              <a:t>WorldView -1,2,3</a:t>
            </a:r>
          </a:p>
          <a:p>
            <a:pPr marL="800100" lvl="1" indent="-342900">
              <a:buFont typeface="Arial" panose="020B0604020202020204" pitchFamily="34" charset="0"/>
              <a:buChar char="•"/>
            </a:pPr>
            <a:r>
              <a:rPr lang="en-US" dirty="0" smtClean="0">
                <a:solidFill>
                  <a:srgbClr val="404040"/>
                </a:solidFill>
                <a:latin typeface="Century Gothic" panose="020B0502020202020204" pitchFamily="34" charset="0"/>
                <a:cs typeface="Century Gothic"/>
              </a:rPr>
              <a:t>GeoEye -1</a:t>
            </a:r>
          </a:p>
          <a:p>
            <a:pPr marL="800100" lvl="1" indent="-342900">
              <a:buFont typeface="Arial" panose="020B0604020202020204" pitchFamily="34" charset="0"/>
              <a:buChar char="•"/>
            </a:pPr>
            <a:r>
              <a:rPr lang="en-US" dirty="0" smtClean="0">
                <a:solidFill>
                  <a:srgbClr val="404040"/>
                </a:solidFill>
                <a:latin typeface="Century Gothic" panose="020B0502020202020204" pitchFamily="34" charset="0"/>
                <a:cs typeface="Century Gothic"/>
              </a:rPr>
              <a:t>Quickbird -2</a:t>
            </a:r>
          </a:p>
          <a:p>
            <a:pPr lvl="1"/>
            <a:endParaRPr lang="en-US" sz="500" dirty="0" smtClean="0">
              <a:solidFill>
                <a:srgbClr val="404040"/>
              </a:solidFill>
              <a:latin typeface="Century Gothic" panose="020B0502020202020204" pitchFamily="34" charset="0"/>
              <a:cs typeface="Century Gothic"/>
            </a:endParaRPr>
          </a:p>
          <a:p>
            <a:pPr marL="342900" indent="-342900">
              <a:buFont typeface="+mj-lt"/>
              <a:buAutoNum type="arabicPeriod" startAt="2"/>
            </a:pPr>
            <a:r>
              <a:rPr lang="en-US" dirty="0" smtClean="0">
                <a:solidFill>
                  <a:srgbClr val="404040"/>
                </a:solidFill>
                <a:latin typeface="Century Gothic" panose="020B0502020202020204" pitchFamily="34" charset="0"/>
                <a:cs typeface="Century Gothic"/>
              </a:rPr>
              <a:t>NASA Earth Observations</a:t>
            </a:r>
          </a:p>
          <a:p>
            <a:pPr marL="800100" lvl="1" indent="-342900">
              <a:buFont typeface="Arial" panose="020B0604020202020204" pitchFamily="34" charset="0"/>
              <a:buChar char="•"/>
            </a:pPr>
            <a:r>
              <a:rPr lang="en-US" dirty="0" smtClean="0">
                <a:solidFill>
                  <a:srgbClr val="404040"/>
                </a:solidFill>
                <a:latin typeface="Century Gothic" panose="020B0502020202020204" pitchFamily="34" charset="0"/>
                <a:cs typeface="Century Gothic"/>
              </a:rPr>
              <a:t>Landsat 8 OLI and TIRS</a:t>
            </a:r>
            <a:endParaRPr lang="en-US" dirty="0">
              <a:solidFill>
                <a:srgbClr val="404040"/>
              </a:solidFill>
              <a:latin typeface="Century Gothic" panose="020B0502020202020204" pitchFamily="34" charset="0"/>
              <a:cs typeface="Century Gothic"/>
            </a:endParaRPr>
          </a:p>
        </p:txBody>
      </p:sp>
      <p:sp>
        <p:nvSpPr>
          <p:cNvPr id="7" name="TextBox 6"/>
          <p:cNvSpPr txBox="1"/>
          <p:nvPr/>
        </p:nvSpPr>
        <p:spPr>
          <a:xfrm>
            <a:off x="228600" y="3276600"/>
            <a:ext cx="8686800" cy="3893374"/>
          </a:xfrm>
          <a:prstGeom prst="rect">
            <a:avLst/>
          </a:prstGeom>
          <a:noFill/>
        </p:spPr>
        <p:txBody>
          <a:bodyPr wrap="square" rtlCol="0">
            <a:spAutoFit/>
          </a:bodyPr>
          <a:lstStyle/>
          <a:p>
            <a:pPr algn="ctr"/>
            <a:r>
              <a:rPr lang="en-US" sz="2400" u="sng" dirty="0" smtClean="0">
                <a:ln>
                  <a:solidFill>
                    <a:schemeClr val="bg1">
                      <a:lumMod val="75000"/>
                      <a:lumOff val="25000"/>
                    </a:schemeClr>
                  </a:solidFill>
                </a:ln>
                <a:solidFill>
                  <a:schemeClr val="bg1">
                    <a:lumMod val="75000"/>
                    <a:lumOff val="25000"/>
                  </a:schemeClr>
                </a:solidFill>
                <a:latin typeface="Century Gothic"/>
                <a:cs typeface="Century Gothic"/>
              </a:rPr>
              <a:t> Village Identification Methodology</a:t>
            </a:r>
          </a:p>
          <a:p>
            <a:endParaRPr lang="en-US" sz="500" u="sng" dirty="0" smtClean="0">
              <a:ln>
                <a:solidFill>
                  <a:schemeClr val="bg1">
                    <a:lumMod val="75000"/>
                    <a:lumOff val="25000"/>
                  </a:schemeClr>
                </a:solidFill>
              </a:ln>
              <a:solidFill>
                <a:schemeClr val="bg1">
                  <a:lumMod val="75000"/>
                  <a:lumOff val="25000"/>
                </a:schemeClr>
              </a:solidFill>
              <a:latin typeface="Century Gothic"/>
              <a:cs typeface="Century Gothic"/>
            </a:endParaRPr>
          </a:p>
          <a:p>
            <a:pPr marL="342900" indent="-342900" algn="ctr">
              <a:buFont typeface="+mj-lt"/>
              <a:buAutoNum type="arabicPeriod"/>
            </a:pPr>
            <a:r>
              <a:rPr lang="en-US" dirty="0" smtClean="0">
                <a:solidFill>
                  <a:srgbClr val="404040"/>
                </a:solidFill>
                <a:latin typeface="Century Gothic"/>
                <a:cs typeface="Century Gothic"/>
              </a:rPr>
              <a:t> </a:t>
            </a:r>
            <a:r>
              <a:rPr lang="en-US" dirty="0">
                <a:solidFill>
                  <a:srgbClr val="404040"/>
                </a:solidFill>
                <a:latin typeface="Century Gothic"/>
                <a:cs typeface="Century Gothic"/>
              </a:rPr>
              <a:t>The study area was dissected into 46 </a:t>
            </a:r>
            <a:r>
              <a:rPr lang="en-US" dirty="0" smtClean="0">
                <a:solidFill>
                  <a:srgbClr val="404040"/>
                </a:solidFill>
                <a:latin typeface="Century Gothic"/>
                <a:cs typeface="Century Gothic"/>
              </a:rPr>
              <a:t>grids</a:t>
            </a:r>
          </a:p>
          <a:p>
            <a:pPr algn="ctr"/>
            <a:endParaRPr lang="en-US" sz="500" dirty="0">
              <a:solidFill>
                <a:srgbClr val="404040"/>
              </a:solidFill>
              <a:latin typeface="Century Gothic"/>
              <a:cs typeface="Century Gothic"/>
            </a:endParaRPr>
          </a:p>
          <a:p>
            <a:pPr marL="457200" indent="-457200" algn="ctr">
              <a:buFont typeface="+mj-lt"/>
              <a:buAutoNum type="arabicPeriod" startAt="2"/>
            </a:pPr>
            <a:r>
              <a:rPr lang="en-US" dirty="0">
                <a:solidFill>
                  <a:srgbClr val="404040"/>
                </a:solidFill>
                <a:latin typeface="Century Gothic"/>
                <a:cs typeface="Century Gothic"/>
              </a:rPr>
              <a:t>Each team member was assigned </a:t>
            </a:r>
            <a:r>
              <a:rPr lang="en-US" dirty="0" smtClean="0">
                <a:solidFill>
                  <a:srgbClr val="404040"/>
                </a:solidFill>
                <a:latin typeface="Century Gothic"/>
                <a:cs typeface="Century Gothic"/>
              </a:rPr>
              <a:t>7-8 </a:t>
            </a:r>
            <a:r>
              <a:rPr lang="en-US" dirty="0">
                <a:solidFill>
                  <a:srgbClr val="404040"/>
                </a:solidFill>
                <a:latin typeface="Century Gothic"/>
                <a:cs typeface="Century Gothic"/>
              </a:rPr>
              <a:t>grids to visually </a:t>
            </a:r>
            <a:r>
              <a:rPr lang="en-US" dirty="0" smtClean="0">
                <a:solidFill>
                  <a:srgbClr val="404040"/>
                </a:solidFill>
                <a:latin typeface="Century Gothic"/>
                <a:cs typeface="Century Gothic"/>
              </a:rPr>
              <a:t>inspect</a:t>
            </a:r>
          </a:p>
          <a:p>
            <a:pPr algn="ctr"/>
            <a:endParaRPr lang="en-US" sz="500" dirty="0">
              <a:solidFill>
                <a:srgbClr val="404040"/>
              </a:solidFill>
              <a:latin typeface="Century Gothic"/>
              <a:cs typeface="Century Gothic"/>
            </a:endParaRPr>
          </a:p>
          <a:p>
            <a:pPr marL="457200" indent="-457200" algn="ctr">
              <a:buFont typeface="+mj-lt"/>
              <a:buAutoNum type="arabicPeriod" startAt="3"/>
            </a:pPr>
            <a:r>
              <a:rPr lang="en-US" dirty="0">
                <a:solidFill>
                  <a:srgbClr val="404040"/>
                </a:solidFill>
                <a:latin typeface="Century Gothic"/>
                <a:cs typeface="Century Gothic"/>
              </a:rPr>
              <a:t>Each grid was inspected on a </a:t>
            </a:r>
            <a:r>
              <a:rPr lang="en-US" dirty="0" smtClean="0">
                <a:solidFill>
                  <a:srgbClr val="404040"/>
                </a:solidFill>
                <a:latin typeface="Century Gothic"/>
                <a:cs typeface="Century Gothic"/>
              </a:rPr>
              <a:t>pixel-by-pixel </a:t>
            </a:r>
            <a:r>
              <a:rPr lang="en-US" dirty="0">
                <a:solidFill>
                  <a:srgbClr val="404040"/>
                </a:solidFill>
                <a:latin typeface="Century Gothic"/>
                <a:cs typeface="Century Gothic"/>
              </a:rPr>
              <a:t>basis </a:t>
            </a:r>
            <a:r>
              <a:rPr lang="en-US" dirty="0" smtClean="0">
                <a:solidFill>
                  <a:srgbClr val="404040"/>
                </a:solidFill>
                <a:latin typeface="Century Gothic"/>
                <a:cs typeface="Century Gothic"/>
              </a:rPr>
              <a:t>using a cloud-free DigitalGlobe mosaic and a yearly DigitalGlobe mosaic</a:t>
            </a:r>
          </a:p>
          <a:p>
            <a:pPr algn="ctr"/>
            <a:endParaRPr lang="en-US" sz="500" dirty="0" smtClean="0">
              <a:solidFill>
                <a:srgbClr val="404040"/>
              </a:solidFill>
              <a:latin typeface="Century Gothic"/>
              <a:cs typeface="Century Gothic"/>
            </a:endParaRPr>
          </a:p>
          <a:p>
            <a:pPr marL="457200" indent="-457200" algn="ctr">
              <a:buFont typeface="+mj-lt"/>
              <a:buAutoNum type="arabicPeriod" startAt="4"/>
            </a:pPr>
            <a:r>
              <a:rPr lang="en-US" dirty="0" smtClean="0">
                <a:solidFill>
                  <a:srgbClr val="404040"/>
                </a:solidFill>
                <a:latin typeface="Century Gothic"/>
                <a:cs typeface="Century Gothic"/>
              </a:rPr>
              <a:t>If a cloud </a:t>
            </a:r>
            <a:r>
              <a:rPr lang="en-US" dirty="0">
                <a:solidFill>
                  <a:srgbClr val="404040"/>
                </a:solidFill>
                <a:latin typeface="Century Gothic"/>
                <a:cs typeface="Century Gothic"/>
              </a:rPr>
              <a:t>was present </a:t>
            </a:r>
            <a:r>
              <a:rPr lang="en-US" dirty="0" smtClean="0">
                <a:solidFill>
                  <a:srgbClr val="404040"/>
                </a:solidFill>
                <a:latin typeface="Century Gothic"/>
                <a:cs typeface="Century Gothic"/>
              </a:rPr>
              <a:t>in the mosaics, </a:t>
            </a:r>
            <a:r>
              <a:rPr lang="en-US" dirty="0">
                <a:solidFill>
                  <a:srgbClr val="404040"/>
                </a:solidFill>
                <a:latin typeface="Century Gothic"/>
                <a:cs typeface="Century Gothic"/>
              </a:rPr>
              <a:t>raw imagery from another </a:t>
            </a:r>
            <a:r>
              <a:rPr lang="en-US" dirty="0" smtClean="0">
                <a:solidFill>
                  <a:srgbClr val="404040"/>
                </a:solidFill>
                <a:latin typeface="Century Gothic"/>
                <a:cs typeface="Century Gothic"/>
              </a:rPr>
              <a:t>date </a:t>
            </a:r>
            <a:r>
              <a:rPr lang="en-US" dirty="0">
                <a:solidFill>
                  <a:srgbClr val="404040"/>
                </a:solidFill>
                <a:latin typeface="Century Gothic"/>
                <a:cs typeface="Century Gothic"/>
              </a:rPr>
              <a:t>was substituted </a:t>
            </a:r>
            <a:r>
              <a:rPr lang="en-US" dirty="0" smtClean="0">
                <a:solidFill>
                  <a:srgbClr val="404040"/>
                </a:solidFill>
                <a:latin typeface="Century Gothic"/>
                <a:cs typeface="Century Gothic"/>
              </a:rPr>
              <a:t>in</a:t>
            </a:r>
          </a:p>
          <a:p>
            <a:pPr marL="457200" indent="-457200" algn="ctr">
              <a:buFont typeface="+mj-lt"/>
              <a:buAutoNum type="arabicPeriod" startAt="4"/>
            </a:pPr>
            <a:endParaRPr lang="en-US" sz="500" dirty="0" smtClean="0">
              <a:solidFill>
                <a:srgbClr val="404040"/>
              </a:solidFill>
              <a:latin typeface="Century Gothic"/>
              <a:cs typeface="Century Gothic"/>
            </a:endParaRPr>
          </a:p>
          <a:p>
            <a:pPr marL="457200" indent="-457200" algn="ctr">
              <a:buFont typeface="+mj-lt"/>
              <a:buAutoNum type="arabicPeriod" startAt="4"/>
            </a:pPr>
            <a:r>
              <a:rPr lang="en-US" dirty="0" smtClean="0">
                <a:solidFill>
                  <a:srgbClr val="404040"/>
                </a:solidFill>
                <a:latin typeface="Century Gothic"/>
                <a:cs typeface="Century Gothic"/>
              </a:rPr>
              <a:t>A “soil - vegetation” k-means unsupervised classification was used to focus on at risk regions</a:t>
            </a:r>
          </a:p>
          <a:p>
            <a:pPr marL="342900" indent="-342900">
              <a:buFont typeface="+mj-lt"/>
              <a:buAutoNum type="arabicPeriod" startAt="4"/>
            </a:pPr>
            <a:endParaRPr lang="en-US" dirty="0" smtClean="0">
              <a:solidFill>
                <a:srgbClr val="404040"/>
              </a:solidFill>
              <a:latin typeface="Century Gothic"/>
              <a:cs typeface="Century Gothic"/>
            </a:endParaRPr>
          </a:p>
          <a:p>
            <a:pPr lvl="1"/>
            <a:endParaRPr lang="en-US" dirty="0">
              <a:solidFill>
                <a:srgbClr val="404040"/>
              </a:solidFill>
              <a:latin typeface="Century Gothic"/>
              <a:cs typeface="Century Gothic"/>
            </a:endParaRPr>
          </a:p>
          <a:p>
            <a:endParaRPr lang="en-US" dirty="0"/>
          </a:p>
        </p:txBody>
      </p:sp>
      <p:pic>
        <p:nvPicPr>
          <p:cNvPr id="1026" name="Picture 2" descr="C:\Users\rumseyx4\Desktop\2.jpg"/>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3474" y="4495799"/>
            <a:ext cx="1549972" cy="1929503"/>
          </a:xfrm>
          <a:prstGeom prst="rect">
            <a:avLst/>
          </a:prstGeom>
          <a:noFill/>
          <a:ln>
            <a:solidFill>
              <a:schemeClr val="bg1">
                <a:lumMod val="75000"/>
                <a:lumOff val="25000"/>
              </a:schemeClr>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571499" y="4084291"/>
            <a:ext cx="1713923" cy="369332"/>
          </a:xfrm>
          <a:prstGeom prst="rect">
            <a:avLst/>
          </a:prstGeom>
          <a:noFill/>
        </p:spPr>
        <p:txBody>
          <a:bodyPr wrap="square" rtlCol="0">
            <a:spAutoFit/>
          </a:bodyPr>
          <a:lstStyle/>
          <a:p>
            <a:r>
              <a:rPr lang="en-US" u="sng" dirty="0" smtClean="0">
                <a:ln>
                  <a:solidFill>
                    <a:schemeClr val="bg1">
                      <a:lumMod val="75000"/>
                      <a:lumOff val="25000"/>
                    </a:schemeClr>
                  </a:solidFill>
                </a:ln>
                <a:solidFill>
                  <a:schemeClr val="bg1">
                    <a:lumMod val="75000"/>
                    <a:lumOff val="25000"/>
                  </a:schemeClr>
                </a:solidFill>
                <a:latin typeface="Century Gothic" panose="020B0502020202020204" pitchFamily="34" charset="0"/>
              </a:rPr>
              <a:t>Steps 1 and 2</a:t>
            </a:r>
            <a:endParaRPr lang="en-US" u="sng" dirty="0">
              <a:ln>
                <a:solidFill>
                  <a:schemeClr val="bg1">
                    <a:lumMod val="75000"/>
                    <a:lumOff val="25000"/>
                  </a:schemeClr>
                </a:solidFill>
              </a:ln>
              <a:solidFill>
                <a:schemeClr val="bg1">
                  <a:lumMod val="75000"/>
                  <a:lumOff val="25000"/>
                </a:schemeClr>
              </a:solidFill>
              <a:latin typeface="Century Gothic" panose="020B0502020202020204" pitchFamily="34" charset="0"/>
            </a:endParaRPr>
          </a:p>
        </p:txBody>
      </p:sp>
      <p:pic>
        <p:nvPicPr>
          <p:cNvPr id="1027" name="Picture 3" descr="C:\Users\rumseyx4\Desktop\3.JPG"/>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519" t="1103"/>
          <a:stretch/>
        </p:blipFill>
        <p:spPr bwMode="auto">
          <a:xfrm>
            <a:off x="2806700" y="4511009"/>
            <a:ext cx="1947211" cy="1907202"/>
          </a:xfrm>
          <a:prstGeom prst="rect">
            <a:avLst/>
          </a:prstGeom>
          <a:noFill/>
          <a:ln w="57150">
            <a:solidFill>
              <a:srgbClr val="6699FF"/>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 name="TextBox 9"/>
          <p:cNvSpPr txBox="1"/>
          <p:nvPr/>
        </p:nvSpPr>
        <p:spPr>
          <a:xfrm>
            <a:off x="2727392" y="4084291"/>
            <a:ext cx="2105826" cy="369332"/>
          </a:xfrm>
          <a:prstGeom prst="rect">
            <a:avLst/>
          </a:prstGeom>
          <a:noFill/>
        </p:spPr>
        <p:txBody>
          <a:bodyPr wrap="square" rtlCol="0">
            <a:spAutoFit/>
          </a:bodyPr>
          <a:lstStyle/>
          <a:p>
            <a:pPr algn="ctr"/>
            <a:r>
              <a:rPr lang="en-US" u="sng" dirty="0" smtClean="0">
                <a:ln>
                  <a:solidFill>
                    <a:schemeClr val="bg1">
                      <a:lumMod val="75000"/>
                      <a:lumOff val="25000"/>
                    </a:schemeClr>
                  </a:solidFill>
                </a:ln>
                <a:solidFill>
                  <a:schemeClr val="bg1">
                    <a:lumMod val="75000"/>
                    <a:lumOff val="25000"/>
                  </a:schemeClr>
                </a:solidFill>
                <a:latin typeface="Century Gothic" panose="020B0502020202020204" pitchFamily="34" charset="0"/>
              </a:rPr>
              <a:t>Step 3</a:t>
            </a:r>
            <a:endParaRPr lang="en-US" u="sng" dirty="0">
              <a:ln>
                <a:solidFill>
                  <a:schemeClr val="bg1">
                    <a:lumMod val="75000"/>
                    <a:lumOff val="25000"/>
                  </a:schemeClr>
                </a:solidFill>
              </a:ln>
              <a:solidFill>
                <a:schemeClr val="bg1">
                  <a:lumMod val="75000"/>
                  <a:lumOff val="25000"/>
                </a:schemeClr>
              </a:solidFill>
              <a:latin typeface="Century Gothic" panose="020B0502020202020204" pitchFamily="34" charset="0"/>
            </a:endParaRPr>
          </a:p>
        </p:txBody>
      </p:sp>
      <p:sp>
        <p:nvSpPr>
          <p:cNvPr id="12" name="TextBox 11"/>
          <p:cNvSpPr txBox="1"/>
          <p:nvPr/>
        </p:nvSpPr>
        <p:spPr>
          <a:xfrm>
            <a:off x="5410201" y="4084291"/>
            <a:ext cx="1005606" cy="369332"/>
          </a:xfrm>
          <a:prstGeom prst="rect">
            <a:avLst/>
          </a:prstGeom>
          <a:noFill/>
        </p:spPr>
        <p:txBody>
          <a:bodyPr wrap="square" rtlCol="0">
            <a:spAutoFit/>
          </a:bodyPr>
          <a:lstStyle/>
          <a:p>
            <a:pPr algn="ctr"/>
            <a:r>
              <a:rPr lang="en-US" u="sng" dirty="0" smtClean="0">
                <a:ln>
                  <a:solidFill>
                    <a:schemeClr val="bg1">
                      <a:lumMod val="75000"/>
                      <a:lumOff val="25000"/>
                    </a:schemeClr>
                  </a:solidFill>
                </a:ln>
                <a:solidFill>
                  <a:schemeClr val="bg1">
                    <a:lumMod val="75000"/>
                    <a:lumOff val="25000"/>
                  </a:schemeClr>
                </a:solidFill>
                <a:latin typeface="Century Gothic" panose="020B0502020202020204" pitchFamily="34" charset="0"/>
              </a:rPr>
              <a:t>Step 4</a:t>
            </a:r>
            <a:endParaRPr lang="en-US" u="sng" dirty="0">
              <a:ln>
                <a:solidFill>
                  <a:schemeClr val="bg1">
                    <a:lumMod val="75000"/>
                    <a:lumOff val="25000"/>
                  </a:schemeClr>
                </a:solidFill>
              </a:ln>
              <a:solidFill>
                <a:schemeClr val="bg1">
                  <a:lumMod val="75000"/>
                  <a:lumOff val="25000"/>
                </a:schemeClr>
              </a:solidFill>
              <a:latin typeface="Century Gothic" panose="020B0502020202020204" pitchFamily="34" charset="0"/>
            </a:endParaRPr>
          </a:p>
        </p:txBody>
      </p:sp>
      <p:pic>
        <p:nvPicPr>
          <p:cNvPr id="13" name="Picture 2" descr="C:\Users\rumseyx4\Desktop\4.JPG"/>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10199" y="4453623"/>
            <a:ext cx="1005607" cy="86278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 name="Picture 3" descr="C:\Users\rumseyx4\Desktop\5.JPG"/>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10197" y="5479306"/>
            <a:ext cx="1005607" cy="94599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8" name="Down Arrow 7"/>
          <p:cNvSpPr/>
          <p:nvPr/>
        </p:nvSpPr>
        <p:spPr>
          <a:xfrm>
            <a:off x="5703449" y="5140510"/>
            <a:ext cx="419101" cy="527793"/>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95531" y="4104582"/>
            <a:ext cx="878767" cy="369332"/>
          </a:xfrm>
          <a:prstGeom prst="rect">
            <a:avLst/>
          </a:prstGeom>
        </p:spPr>
        <p:txBody>
          <a:bodyPr wrap="none">
            <a:spAutoFit/>
          </a:bodyPr>
          <a:lstStyle/>
          <a:p>
            <a:pPr algn="ctr"/>
            <a:r>
              <a:rPr lang="en-US" u="sng" dirty="0">
                <a:ln>
                  <a:solidFill>
                    <a:schemeClr val="bg1">
                      <a:lumMod val="75000"/>
                      <a:lumOff val="25000"/>
                    </a:schemeClr>
                  </a:solidFill>
                </a:ln>
                <a:solidFill>
                  <a:schemeClr val="bg1">
                    <a:lumMod val="75000"/>
                    <a:lumOff val="25000"/>
                  </a:schemeClr>
                </a:solidFill>
                <a:latin typeface="Century Gothic" panose="020B0502020202020204" pitchFamily="34" charset="0"/>
              </a:rPr>
              <a:t>Step </a:t>
            </a:r>
            <a:r>
              <a:rPr lang="en-US" u="sng" dirty="0" smtClean="0">
                <a:ln>
                  <a:solidFill>
                    <a:schemeClr val="bg1">
                      <a:lumMod val="75000"/>
                      <a:lumOff val="25000"/>
                    </a:schemeClr>
                  </a:solidFill>
                </a:ln>
                <a:solidFill>
                  <a:schemeClr val="bg1">
                    <a:lumMod val="75000"/>
                    <a:lumOff val="25000"/>
                  </a:schemeClr>
                </a:solidFill>
                <a:latin typeface="Century Gothic" panose="020B0502020202020204" pitchFamily="34" charset="0"/>
              </a:rPr>
              <a:t>5</a:t>
            </a:r>
            <a:endParaRPr lang="en-US" u="sng" dirty="0">
              <a:ln>
                <a:solidFill>
                  <a:schemeClr val="bg1">
                    <a:lumMod val="75000"/>
                    <a:lumOff val="25000"/>
                  </a:schemeClr>
                </a:solidFill>
              </a:ln>
              <a:solidFill>
                <a:schemeClr val="bg1">
                  <a:lumMod val="75000"/>
                  <a:lumOff val="25000"/>
                </a:schemeClr>
              </a:solidFill>
              <a:latin typeface="Century Gothic" panose="020B0502020202020204" pitchFamily="34" charset="0"/>
            </a:endParaRPr>
          </a:p>
        </p:txBody>
      </p:sp>
      <p:pic>
        <p:nvPicPr>
          <p:cNvPr id="1028" name="Picture 4"/>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34199" y="4490212"/>
            <a:ext cx="1601433" cy="19279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7554146"/>
      </p:ext>
    </p:extLst>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500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par>
                          <p:cTn id="8" fill="hold">
                            <p:stCondLst>
                              <p:cond delay="7000"/>
                            </p:stCondLst>
                            <p:childTnLst>
                              <p:par>
                                <p:cTn id="9" presetID="0" presetClass="path" presetSubtype="0" accel="50000" decel="50000" fill="hold" grpId="0" nodeType="afterEffect">
                                  <p:stCondLst>
                                    <p:cond delay="0"/>
                                  </p:stCondLst>
                                  <p:childTnLst>
                                    <p:animMotion origin="layout" path="M -2.77778E-7 0 L 0.00191 -0.37014 " pathEditMode="relative" rAng="0" ptsTypes="AA">
                                      <p:cBhvr>
                                        <p:cTn id="10" dur="2000" fill="hold"/>
                                        <p:tgtEl>
                                          <p:spTgt spid="7"/>
                                        </p:tgtEl>
                                        <p:attrNameLst>
                                          <p:attrName>ppt_x</p:attrName>
                                          <p:attrName>ppt_y</p:attrName>
                                        </p:attrNameLst>
                                      </p:cBhvr>
                                      <p:rCtr x="87" y="-18519"/>
                                    </p:animMotion>
                                  </p:childTnLst>
                                </p:cTn>
                              </p:par>
                            </p:childTnLst>
                          </p:cTn>
                        </p:par>
                        <p:par>
                          <p:cTn id="11" fill="hold">
                            <p:stCondLst>
                              <p:cond delay="9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30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3000"/>
                                        <p:tgtEl>
                                          <p:spTgt spid="1026"/>
                                        </p:tgtEl>
                                      </p:cBhvr>
                                    </p:animEffect>
                                  </p:childTnLst>
                                </p:cTn>
                              </p:par>
                            </p:childTnLst>
                          </p:cTn>
                        </p:par>
                        <p:par>
                          <p:cTn id="18" fill="hold">
                            <p:stCondLst>
                              <p:cond delay="12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30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3000"/>
                                        <p:tgtEl>
                                          <p:spTgt spid="1027"/>
                                        </p:tgtEl>
                                      </p:cBhvr>
                                    </p:animEffect>
                                  </p:childTnLst>
                                </p:cTn>
                              </p:par>
                            </p:childTnLst>
                          </p:cTn>
                        </p:par>
                        <p:par>
                          <p:cTn id="25" fill="hold">
                            <p:stCondLst>
                              <p:cond delay="15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30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30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30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3000"/>
                                        <p:tgtEl>
                                          <p:spTgt spid="14"/>
                                        </p:tgtEl>
                                      </p:cBhvr>
                                    </p:animEffect>
                                  </p:childTnLst>
                                </p:cTn>
                              </p:par>
                            </p:childTnLst>
                          </p:cTn>
                        </p:par>
                        <p:par>
                          <p:cTn id="38" fill="hold">
                            <p:stCondLst>
                              <p:cond delay="180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3000"/>
                                        <p:tgtEl>
                                          <p:spTgt spid="9"/>
                                        </p:tgtEl>
                                      </p:cBhvr>
                                    </p:animEffect>
                                  </p:childTnLst>
                                </p:cTn>
                              </p:par>
                              <p:par>
                                <p:cTn id="42" presetID="10" presetClass="entr" presetSubtype="0" fill="hold" nodeType="with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fade">
                                      <p:cBhvr>
                                        <p:cTn id="44" dur="3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2" grpId="0"/>
      <p:bldP spid="10" grpId="0"/>
      <p:bldP spid="12" grpId="0"/>
      <p:bldP spid="8" grpId="0" animBg="1"/>
      <p:bldP spid="9"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228600" y="838200"/>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0" y="84892"/>
            <a:ext cx="91440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Project Methodology</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sp>
        <p:nvSpPr>
          <p:cNvPr id="11" name="TextBox 10"/>
          <p:cNvSpPr txBox="1"/>
          <p:nvPr/>
        </p:nvSpPr>
        <p:spPr>
          <a:xfrm>
            <a:off x="381000" y="1121406"/>
            <a:ext cx="8305800" cy="369332"/>
          </a:xfrm>
          <a:prstGeom prst="rect">
            <a:avLst/>
          </a:prstGeom>
          <a:noFill/>
        </p:spPr>
        <p:txBody>
          <a:bodyPr wrap="square" rtlCol="0">
            <a:spAutoFit/>
          </a:bodyPr>
          <a:lstStyle/>
          <a:p>
            <a:pPr marL="342900" indent="-342900"/>
            <a:endParaRPr lang="en-US" dirty="0">
              <a:solidFill>
                <a:srgbClr val="404040"/>
              </a:solidFill>
              <a:latin typeface="Century Gothic"/>
              <a:cs typeface="Century Gothic"/>
            </a:endParaRPr>
          </a:p>
        </p:txBody>
      </p:sp>
      <p:sp>
        <p:nvSpPr>
          <p:cNvPr id="2" name="Rectangle 1"/>
          <p:cNvSpPr/>
          <p:nvPr/>
        </p:nvSpPr>
        <p:spPr>
          <a:xfrm>
            <a:off x="457200" y="2286000"/>
            <a:ext cx="7467600" cy="4062651"/>
          </a:xfrm>
          <a:prstGeom prst="rect">
            <a:avLst/>
          </a:prstGeom>
        </p:spPr>
        <p:txBody>
          <a:bodyPr wrap="square" numCol="1">
            <a:spAutoFit/>
          </a:bodyPr>
          <a:lstStyle/>
          <a:p>
            <a:pPr>
              <a:spcAft>
                <a:spcPts val="1200"/>
              </a:spcAft>
            </a:pPr>
            <a:endParaRPr lang="en-US" sz="500" u="sng" dirty="0" smtClean="0">
              <a:ln>
                <a:solidFill>
                  <a:schemeClr val="bg1">
                    <a:lumMod val="75000"/>
                    <a:lumOff val="25000"/>
                  </a:schemeClr>
                </a:solidFill>
              </a:ln>
              <a:solidFill>
                <a:schemeClr val="bg1">
                  <a:lumMod val="75000"/>
                  <a:lumOff val="25000"/>
                </a:schemeClr>
              </a:solidFill>
              <a:latin typeface="Century Gothic" panose="020B0502020202020204" pitchFamily="34" charset="0"/>
              <a:cs typeface="Century Gothic"/>
            </a:endParaRPr>
          </a:p>
          <a:p>
            <a:pPr marL="342900" indent="-342900">
              <a:spcAft>
                <a:spcPts val="1200"/>
              </a:spcAft>
              <a:buAutoNum type="arabicPeriod"/>
            </a:pPr>
            <a:r>
              <a:rPr lang="en-US" sz="2100" dirty="0">
                <a:solidFill>
                  <a:schemeClr val="bg1">
                    <a:lumMod val="85000"/>
                    <a:lumOff val="15000"/>
                  </a:schemeClr>
                </a:solidFill>
                <a:latin typeface="Century Gothic" panose="020B0502020202020204" pitchFamily="34" charset="0"/>
              </a:rPr>
              <a:t>Village ID</a:t>
            </a:r>
          </a:p>
          <a:p>
            <a:pPr marL="342900" indent="-342900">
              <a:spcAft>
                <a:spcPts val="1200"/>
              </a:spcAft>
              <a:buAutoNum type="arabicPeriod"/>
            </a:pPr>
            <a:r>
              <a:rPr lang="en-US" sz="2100" dirty="0">
                <a:solidFill>
                  <a:schemeClr val="bg1">
                    <a:lumMod val="85000"/>
                    <a:lumOff val="15000"/>
                  </a:schemeClr>
                </a:solidFill>
                <a:latin typeface="Century Gothic" panose="020B0502020202020204" pitchFamily="34" charset="0"/>
              </a:rPr>
              <a:t>Diameter of</a:t>
            </a:r>
            <a:r>
              <a:rPr lang="en-US" sz="2100" dirty="0" smtClean="0">
                <a:solidFill>
                  <a:schemeClr val="bg1">
                    <a:lumMod val="85000"/>
                    <a:lumOff val="15000"/>
                  </a:schemeClr>
                </a:solidFill>
                <a:latin typeface="Century Gothic" panose="020B0502020202020204" pitchFamily="34" charset="0"/>
              </a:rPr>
              <a:t> village</a:t>
            </a:r>
            <a:endParaRPr lang="en-US" sz="2100" dirty="0">
              <a:solidFill>
                <a:schemeClr val="bg1">
                  <a:lumMod val="85000"/>
                  <a:lumOff val="15000"/>
                </a:schemeClr>
              </a:solidFill>
              <a:latin typeface="Century Gothic" panose="020B0502020202020204" pitchFamily="34" charset="0"/>
            </a:endParaRPr>
          </a:p>
          <a:p>
            <a:pPr marL="342900" indent="-342900">
              <a:spcAft>
                <a:spcPts val="1200"/>
              </a:spcAft>
              <a:buAutoNum type="arabicPeriod"/>
            </a:pPr>
            <a:r>
              <a:rPr lang="en-US" sz="2100" dirty="0">
                <a:solidFill>
                  <a:schemeClr val="bg1">
                    <a:lumMod val="85000"/>
                    <a:lumOff val="15000"/>
                  </a:schemeClr>
                </a:solidFill>
                <a:latin typeface="Century Gothic" panose="020B0502020202020204" pitchFamily="34" charset="0"/>
              </a:rPr>
              <a:t>Number of</a:t>
            </a:r>
            <a:r>
              <a:rPr lang="en-US" sz="2100" dirty="0" smtClean="0">
                <a:solidFill>
                  <a:schemeClr val="bg1">
                    <a:lumMod val="85000"/>
                    <a:lumOff val="15000"/>
                  </a:schemeClr>
                </a:solidFill>
                <a:latin typeface="Century Gothic" panose="020B0502020202020204" pitchFamily="34" charset="0"/>
              </a:rPr>
              <a:t> huts</a:t>
            </a:r>
            <a:endParaRPr lang="en-US" sz="500" dirty="0" smtClean="0">
              <a:solidFill>
                <a:schemeClr val="bg1">
                  <a:lumMod val="85000"/>
                  <a:lumOff val="15000"/>
                </a:schemeClr>
              </a:solidFill>
              <a:latin typeface="Century Gothic" panose="020B0502020202020204" pitchFamily="34" charset="0"/>
            </a:endParaRPr>
          </a:p>
          <a:p>
            <a:pPr marL="457200" indent="-457200">
              <a:spcAft>
                <a:spcPts val="1200"/>
              </a:spcAft>
              <a:buFont typeface="+mj-lt"/>
              <a:buAutoNum type="arabicPeriod" startAt="4"/>
            </a:pPr>
            <a:r>
              <a:rPr lang="en-US" sz="2100" dirty="0" smtClean="0">
                <a:solidFill>
                  <a:schemeClr val="bg1">
                    <a:lumMod val="85000"/>
                    <a:lumOff val="15000"/>
                  </a:schemeClr>
                </a:solidFill>
                <a:latin typeface="Century Gothic" panose="020B0502020202020204" pitchFamily="34" charset="0"/>
              </a:rPr>
              <a:t>Temporal Information</a:t>
            </a:r>
          </a:p>
          <a:p>
            <a:pPr marL="457200" indent="-457200">
              <a:spcAft>
                <a:spcPts val="1200"/>
              </a:spcAft>
              <a:buFont typeface="+mj-lt"/>
              <a:buAutoNum type="arabicPeriod" startAt="5"/>
            </a:pPr>
            <a:r>
              <a:rPr lang="en-US" sz="2100" dirty="0" smtClean="0">
                <a:solidFill>
                  <a:schemeClr val="bg1">
                    <a:lumMod val="85000"/>
                    <a:lumOff val="15000"/>
                  </a:schemeClr>
                </a:solidFill>
                <a:latin typeface="Century Gothic" panose="020B0502020202020204" pitchFamily="34" charset="0"/>
              </a:rPr>
              <a:t>Sensor Information</a:t>
            </a:r>
          </a:p>
          <a:p>
            <a:pPr marL="342900" indent="-342900">
              <a:spcAft>
                <a:spcPts val="1200"/>
              </a:spcAft>
              <a:buAutoNum type="arabicPeriod" startAt="5"/>
            </a:pPr>
            <a:r>
              <a:rPr lang="en-US" sz="2100" dirty="0" smtClean="0">
                <a:solidFill>
                  <a:schemeClr val="bg1">
                    <a:lumMod val="85000"/>
                    <a:lumOff val="15000"/>
                  </a:schemeClr>
                </a:solidFill>
                <a:latin typeface="Century Gothic" panose="020B0502020202020204" pitchFamily="34" charset="0"/>
              </a:rPr>
              <a:t> Population Estimate</a:t>
            </a:r>
          </a:p>
          <a:p>
            <a:pPr marL="342900" indent="-342900">
              <a:buAutoNum type="arabicPeriod" startAt="5"/>
            </a:pPr>
            <a:endParaRPr lang="en-US" sz="2100" dirty="0">
              <a:solidFill>
                <a:schemeClr val="bg1">
                  <a:lumMod val="85000"/>
                  <a:lumOff val="15000"/>
                </a:schemeClr>
              </a:solidFill>
              <a:latin typeface="Century Gothic" panose="020B0502020202020204" pitchFamily="34" charset="0"/>
            </a:endParaRPr>
          </a:p>
          <a:p>
            <a:r>
              <a:rPr lang="en-US" dirty="0" smtClean="0">
                <a:solidFill>
                  <a:srgbClr val="404040"/>
                </a:solidFill>
                <a:latin typeface="Century Gothic" panose="020B0502020202020204" pitchFamily="34" charset="0"/>
                <a:cs typeface="Century Gothic"/>
              </a:rPr>
              <a:t> </a:t>
            </a:r>
          </a:p>
          <a:p>
            <a:endParaRPr lang="en-US" dirty="0">
              <a:solidFill>
                <a:srgbClr val="404040"/>
              </a:solidFill>
              <a:latin typeface="Century Gothic"/>
              <a:cs typeface="Century Gothic"/>
            </a:endParaRPr>
          </a:p>
        </p:txBody>
      </p:sp>
      <p:sp>
        <p:nvSpPr>
          <p:cNvPr id="3" name="Rectangle 2"/>
          <p:cNvSpPr/>
          <p:nvPr/>
        </p:nvSpPr>
        <p:spPr>
          <a:xfrm>
            <a:off x="228600" y="1447800"/>
            <a:ext cx="8686800" cy="461665"/>
          </a:xfrm>
          <a:prstGeom prst="rect">
            <a:avLst/>
          </a:prstGeom>
        </p:spPr>
        <p:txBody>
          <a:bodyPr wrap="square">
            <a:spAutoFit/>
          </a:bodyPr>
          <a:lstStyle/>
          <a:p>
            <a:pPr lvl="0" algn="ctr"/>
            <a:r>
              <a:rPr lang="en-US" sz="2400" u="sng" dirty="0">
                <a:ln>
                  <a:solidFill>
                    <a:prstClr val="black">
                      <a:lumMod val="75000"/>
                      <a:lumOff val="25000"/>
                    </a:prstClr>
                  </a:solidFill>
                </a:ln>
                <a:solidFill>
                  <a:prstClr val="black">
                    <a:lumMod val="75000"/>
                    <a:lumOff val="25000"/>
                  </a:prstClr>
                </a:solidFill>
                <a:latin typeface="Century Gothic" panose="020B0502020202020204" pitchFamily="34" charset="0"/>
                <a:cs typeface="Century Gothic"/>
              </a:rPr>
              <a:t>Village Identification</a:t>
            </a:r>
          </a:p>
        </p:txBody>
      </p:sp>
      <p:pic>
        <p:nvPicPr>
          <p:cNvPr id="8" name="Picture 7"/>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93" r="28523"/>
          <a:stretch/>
        </p:blipFill>
        <p:spPr>
          <a:xfrm>
            <a:off x="4572000" y="2286000"/>
            <a:ext cx="3733800" cy="323954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0966432"/>
      </p:ext>
    </p:extLst>
  </p:cSld>
  <p:clrMapOvr>
    <a:masterClrMapping/>
  </p:clrMapOvr>
  <p:transition spd="slow" advClick="0" advTm="30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228600" y="838200"/>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232229" y="84891"/>
            <a:ext cx="86868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Village Identification Results</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sp>
        <p:nvSpPr>
          <p:cNvPr id="11" name="TextBox 10"/>
          <p:cNvSpPr txBox="1"/>
          <p:nvPr/>
        </p:nvSpPr>
        <p:spPr>
          <a:xfrm>
            <a:off x="1676400" y="1066800"/>
            <a:ext cx="5943600" cy="738664"/>
          </a:xfrm>
          <a:prstGeom prst="rect">
            <a:avLst/>
          </a:prstGeom>
          <a:noFill/>
        </p:spPr>
        <p:txBody>
          <a:bodyPr wrap="square" rtlCol="0">
            <a:spAutoFit/>
          </a:bodyPr>
          <a:lstStyle/>
          <a:p>
            <a:pPr>
              <a:buFont typeface="Arial"/>
              <a:buChar char="•"/>
            </a:pPr>
            <a:endParaRPr lang="en-US" sz="2400" dirty="0" smtClean="0">
              <a:solidFill>
                <a:srgbClr val="404040"/>
              </a:solidFill>
              <a:latin typeface="Century Gothic"/>
              <a:cs typeface="Century Gothic"/>
            </a:endParaRPr>
          </a:p>
          <a:p>
            <a:pPr marL="342900" indent="-342900"/>
            <a:endParaRPr lang="en-US" dirty="0">
              <a:solidFill>
                <a:srgbClr val="404040"/>
              </a:solidFill>
              <a:latin typeface="Century Gothic"/>
              <a:cs typeface="Century Gothic"/>
            </a:endParaRPr>
          </a:p>
        </p:txBody>
      </p:sp>
      <p:pic>
        <p:nvPicPr>
          <p:cNvPr id="6" name="Picture 5"/>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29200" y="3505199"/>
            <a:ext cx="3657600" cy="2880451"/>
          </a:xfrm>
          <a:prstGeom prst="rect">
            <a:avLst/>
          </a:prstGeom>
        </p:spPr>
      </p:pic>
      <p:pic>
        <p:nvPicPr>
          <p:cNvPr id="7" name="Picture 6"/>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29200" y="3505201"/>
            <a:ext cx="3680163" cy="2895599"/>
          </a:xfrm>
          <a:prstGeom prst="rect">
            <a:avLst/>
          </a:prstGeom>
        </p:spPr>
      </p:pic>
      <p:pic>
        <p:nvPicPr>
          <p:cNvPr id="8" name="Picture 7"/>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41893" y="990601"/>
            <a:ext cx="3654432" cy="2438399"/>
          </a:xfrm>
          <a:prstGeom prst="rect">
            <a:avLst/>
          </a:prstGeom>
        </p:spPr>
      </p:pic>
      <p:pic>
        <p:nvPicPr>
          <p:cNvPr id="9" name="Picture 8"/>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29200" y="990600"/>
            <a:ext cx="3672038" cy="2438400"/>
          </a:xfrm>
          <a:prstGeom prst="rect">
            <a:avLst/>
          </a:prstGeom>
        </p:spPr>
      </p:pic>
      <p:sp>
        <p:nvSpPr>
          <p:cNvPr id="2" name="TextBox 1"/>
          <p:cNvSpPr txBox="1"/>
          <p:nvPr/>
        </p:nvSpPr>
        <p:spPr>
          <a:xfrm>
            <a:off x="514350" y="990600"/>
            <a:ext cx="4133850" cy="7694416"/>
          </a:xfrm>
          <a:prstGeom prst="rect">
            <a:avLst/>
          </a:prstGeom>
          <a:noFill/>
        </p:spPr>
        <p:txBody>
          <a:bodyPr wrap="square" rtlCol="0">
            <a:spAutoFit/>
          </a:bodyPr>
          <a:lstStyle/>
          <a:p>
            <a:r>
              <a:rPr lang="en-US" sz="2400" b="1" u="sng" dirty="0" smtClean="0">
                <a:solidFill>
                  <a:schemeClr val="bg1">
                    <a:lumMod val="75000"/>
                    <a:lumOff val="25000"/>
                  </a:schemeClr>
                </a:solidFill>
                <a:latin typeface="Century Gothic" panose="020B0502020202020204" pitchFamily="34" charset="0"/>
              </a:rPr>
              <a:t>Active Villages</a:t>
            </a:r>
          </a:p>
          <a:p>
            <a:endParaRPr lang="en-US" sz="500" b="1" u="sng" dirty="0" smtClean="0">
              <a:solidFill>
                <a:schemeClr val="bg1">
                  <a:lumMod val="75000"/>
                  <a:lumOff val="25000"/>
                </a:schemeClr>
              </a:solidFill>
              <a:latin typeface="Century Gothic" panose="020B0502020202020204" pitchFamily="34" charset="0"/>
            </a:endParaRPr>
          </a:p>
          <a:p>
            <a:pPr marL="342900" indent="-342900">
              <a:buFont typeface="Arial" panose="020B0604020202020204" pitchFamily="34" charset="0"/>
              <a:buChar char="•"/>
            </a:pPr>
            <a:r>
              <a:rPr lang="en-US" sz="2100" dirty="0" smtClean="0">
                <a:solidFill>
                  <a:schemeClr val="bg1">
                    <a:lumMod val="75000"/>
                    <a:lumOff val="25000"/>
                  </a:schemeClr>
                </a:solidFill>
                <a:latin typeface="Century Gothic" panose="020B0502020202020204" pitchFamily="34" charset="0"/>
              </a:rPr>
              <a:t>137 </a:t>
            </a:r>
            <a:r>
              <a:rPr lang="en-US" sz="2100" dirty="0" smtClean="0">
                <a:solidFill>
                  <a:schemeClr val="bg1">
                    <a:lumMod val="75000"/>
                    <a:lumOff val="25000"/>
                  </a:schemeClr>
                </a:solidFill>
                <a:latin typeface="Century Gothic" panose="020B0502020202020204" pitchFamily="34" charset="0"/>
              </a:rPr>
              <a:t>active villages</a:t>
            </a:r>
          </a:p>
          <a:p>
            <a:endParaRPr lang="en-US" sz="2100" dirty="0" smtClean="0">
              <a:solidFill>
                <a:schemeClr val="bg1">
                  <a:lumMod val="75000"/>
                  <a:lumOff val="25000"/>
                </a:schemeClr>
              </a:solidFill>
              <a:latin typeface="Century Gothic" panose="020B0502020202020204" pitchFamily="34" charset="0"/>
            </a:endParaRPr>
          </a:p>
          <a:p>
            <a:r>
              <a:rPr lang="en-US" sz="2400" b="1" u="sng" dirty="0" smtClean="0">
                <a:solidFill>
                  <a:schemeClr val="bg1">
                    <a:lumMod val="75000"/>
                    <a:lumOff val="25000"/>
                  </a:schemeClr>
                </a:solidFill>
                <a:latin typeface="Century Gothic" panose="020B0502020202020204" pitchFamily="34" charset="0"/>
              </a:rPr>
              <a:t>Abandoned Villages</a:t>
            </a:r>
          </a:p>
          <a:p>
            <a:endParaRPr lang="en-US" sz="500" b="1" dirty="0" smtClean="0">
              <a:solidFill>
                <a:schemeClr val="bg1">
                  <a:lumMod val="75000"/>
                  <a:lumOff val="25000"/>
                </a:schemeClr>
              </a:solidFill>
              <a:latin typeface="Century Gothic" panose="020B0502020202020204" pitchFamily="34" charset="0"/>
            </a:endParaRPr>
          </a:p>
          <a:p>
            <a:pPr marL="285750" indent="-285750">
              <a:buFont typeface="Arial" panose="020B0604020202020204" pitchFamily="34" charset="0"/>
              <a:buChar char="•"/>
            </a:pPr>
            <a:r>
              <a:rPr lang="en-US" sz="2100" dirty="0" smtClean="0">
                <a:solidFill>
                  <a:schemeClr val="bg1">
                    <a:lumMod val="75000"/>
                    <a:lumOff val="25000"/>
                  </a:schemeClr>
                </a:solidFill>
                <a:latin typeface="Century Gothic" panose="020B0502020202020204" pitchFamily="34" charset="0"/>
              </a:rPr>
              <a:t>26 abandoned villages</a:t>
            </a:r>
          </a:p>
          <a:p>
            <a:endParaRPr lang="en-US" sz="2100" dirty="0" smtClean="0">
              <a:solidFill>
                <a:schemeClr val="bg1">
                  <a:lumMod val="75000"/>
                  <a:lumOff val="25000"/>
                </a:schemeClr>
              </a:solidFill>
              <a:latin typeface="Century Gothic" panose="020B0502020202020204" pitchFamily="34" charset="0"/>
            </a:endParaRPr>
          </a:p>
          <a:p>
            <a:r>
              <a:rPr lang="en-US" sz="2400" b="1" u="sng" dirty="0" smtClean="0">
                <a:solidFill>
                  <a:schemeClr val="bg1">
                    <a:lumMod val="75000"/>
                    <a:lumOff val="25000"/>
                  </a:schemeClr>
                </a:solidFill>
                <a:latin typeface="Century Gothic" panose="020B0502020202020204" pitchFamily="34" charset="0"/>
              </a:rPr>
              <a:t>Population Estimate</a:t>
            </a:r>
          </a:p>
          <a:p>
            <a:endParaRPr lang="en-US" sz="500" b="1" dirty="0" smtClean="0">
              <a:solidFill>
                <a:schemeClr val="bg1">
                  <a:lumMod val="75000"/>
                  <a:lumOff val="25000"/>
                </a:schemeClr>
              </a:solidFill>
              <a:latin typeface="Century Gothic" panose="020B0502020202020204" pitchFamily="34" charset="0"/>
            </a:endParaRPr>
          </a:p>
          <a:p>
            <a:pPr marL="285750" indent="-285750">
              <a:buFont typeface="Arial" panose="020B0604020202020204" pitchFamily="34" charset="0"/>
              <a:buChar char="•"/>
            </a:pPr>
            <a:r>
              <a:rPr lang="en-US" sz="2100" dirty="0" smtClean="0">
                <a:solidFill>
                  <a:schemeClr val="bg1">
                    <a:lumMod val="75000"/>
                    <a:lumOff val="25000"/>
                  </a:schemeClr>
                </a:solidFill>
                <a:latin typeface="Century Gothic" panose="020B0502020202020204" pitchFamily="34" charset="0"/>
              </a:rPr>
              <a:t>3125</a:t>
            </a:r>
            <a:r>
              <a:rPr lang="en-US" sz="2100" dirty="0" smtClean="0">
                <a:solidFill>
                  <a:schemeClr val="bg1">
                    <a:lumMod val="75000"/>
                    <a:lumOff val="25000"/>
                  </a:schemeClr>
                </a:solidFill>
                <a:latin typeface="Century Gothic" panose="020B0502020202020204" pitchFamily="34" charset="0"/>
              </a:rPr>
              <a:t> </a:t>
            </a:r>
            <a:r>
              <a:rPr lang="en-US" sz="2100" dirty="0" smtClean="0">
                <a:solidFill>
                  <a:schemeClr val="bg1">
                    <a:lumMod val="75000"/>
                    <a:lumOff val="25000"/>
                  </a:schemeClr>
                </a:solidFill>
                <a:latin typeface="Century Gothic" panose="020B0502020202020204" pitchFamily="34" charset="0"/>
              </a:rPr>
              <a:t>people in the </a:t>
            </a:r>
            <a:r>
              <a:rPr lang="en-US" sz="2100" dirty="0" smtClean="0">
                <a:solidFill>
                  <a:schemeClr val="bg1">
                    <a:lumMod val="75000"/>
                    <a:lumOff val="25000"/>
                  </a:schemeClr>
                </a:solidFill>
                <a:latin typeface="Century Gothic" panose="020B0502020202020204" pitchFamily="34" charset="0"/>
              </a:rPr>
              <a:t>137 </a:t>
            </a:r>
            <a:r>
              <a:rPr lang="en-US" sz="2100" dirty="0" smtClean="0">
                <a:solidFill>
                  <a:schemeClr val="bg1">
                    <a:lumMod val="75000"/>
                    <a:lumOff val="25000"/>
                  </a:schemeClr>
                </a:solidFill>
                <a:latin typeface="Century Gothic" panose="020B0502020202020204" pitchFamily="34" charset="0"/>
              </a:rPr>
              <a:t>active villages</a:t>
            </a:r>
          </a:p>
          <a:p>
            <a:pPr marL="285750" indent="-285750">
              <a:buFont typeface="Arial" panose="020B0604020202020204" pitchFamily="34" charset="0"/>
              <a:buChar char="•"/>
            </a:pPr>
            <a:endParaRPr lang="en-US" sz="2100" dirty="0" smtClean="0">
              <a:solidFill>
                <a:schemeClr val="bg1">
                  <a:lumMod val="75000"/>
                  <a:lumOff val="25000"/>
                </a:schemeClr>
              </a:solidFill>
              <a:latin typeface="Century Gothic" panose="020B0502020202020204" pitchFamily="34" charset="0"/>
            </a:endParaRPr>
          </a:p>
          <a:p>
            <a:r>
              <a:rPr lang="en-US" sz="2400" b="1" u="sng" dirty="0" smtClean="0">
                <a:solidFill>
                  <a:schemeClr val="bg1">
                    <a:lumMod val="75000"/>
                    <a:lumOff val="25000"/>
                  </a:schemeClr>
                </a:solidFill>
                <a:latin typeface="Century Gothic" panose="020B0502020202020204" pitchFamily="34" charset="0"/>
              </a:rPr>
              <a:t>Carter Center Deliverables</a:t>
            </a:r>
          </a:p>
          <a:p>
            <a:endParaRPr lang="en-US" sz="500" b="1" dirty="0" smtClean="0">
              <a:solidFill>
                <a:schemeClr val="bg1">
                  <a:lumMod val="75000"/>
                  <a:lumOff val="25000"/>
                </a:schemeClr>
              </a:solidFill>
              <a:latin typeface="Century Gothic" panose="020B0502020202020204" pitchFamily="34" charset="0"/>
            </a:endParaRPr>
          </a:p>
          <a:p>
            <a:pPr marL="285750" indent="-285750">
              <a:buFont typeface="Arial" panose="020B0604020202020204" pitchFamily="34" charset="0"/>
              <a:buChar char="•"/>
            </a:pPr>
            <a:r>
              <a:rPr lang="en-US" sz="2100" dirty="0" smtClean="0">
                <a:solidFill>
                  <a:schemeClr val="bg1">
                    <a:lumMod val="75000"/>
                    <a:lumOff val="25000"/>
                  </a:schemeClr>
                </a:solidFill>
                <a:latin typeface="Century Gothic" panose="020B0502020202020204" pitchFamily="34" charset="0"/>
              </a:rPr>
              <a:t>Village shapefile with an attribute table</a:t>
            </a:r>
          </a:p>
          <a:p>
            <a:pPr marL="285750" indent="-285750">
              <a:buFont typeface="Arial" panose="020B0604020202020204" pitchFamily="34" charset="0"/>
              <a:buChar char="•"/>
            </a:pPr>
            <a:r>
              <a:rPr lang="en-US" sz="2100" dirty="0" smtClean="0">
                <a:solidFill>
                  <a:schemeClr val="bg1">
                    <a:lumMod val="75000"/>
                    <a:lumOff val="25000"/>
                  </a:schemeClr>
                </a:solidFill>
                <a:latin typeface="Century Gothic" panose="020B0502020202020204" pitchFamily="34" charset="0"/>
              </a:rPr>
              <a:t>KML file</a:t>
            </a:r>
          </a:p>
          <a:p>
            <a:pPr marL="285750" indent="-285750">
              <a:buFont typeface="Arial" panose="020B0604020202020204" pitchFamily="34" charset="0"/>
              <a:buChar char="•"/>
            </a:pPr>
            <a:endParaRPr lang="en-US" sz="2100" dirty="0" smtClean="0">
              <a:solidFill>
                <a:schemeClr val="bg1">
                  <a:lumMod val="75000"/>
                  <a:lumOff val="25000"/>
                </a:schemeClr>
              </a:solidFill>
              <a:latin typeface="Century Gothic" panose="020B0502020202020204" pitchFamily="34" charset="0"/>
            </a:endParaRPr>
          </a:p>
          <a:p>
            <a:pPr marL="285750" indent="-285750">
              <a:buFont typeface="Arial" panose="020B0604020202020204" pitchFamily="34" charset="0"/>
              <a:buChar char="•"/>
            </a:pPr>
            <a:endParaRPr lang="en-US" sz="2100" dirty="0" smtClean="0">
              <a:solidFill>
                <a:schemeClr val="bg1">
                  <a:lumMod val="75000"/>
                  <a:lumOff val="25000"/>
                </a:schemeClr>
              </a:solidFill>
              <a:latin typeface="Century Gothic" panose="020B0502020202020204" pitchFamily="34" charset="0"/>
            </a:endParaRPr>
          </a:p>
          <a:p>
            <a:pPr marL="285750" indent="-285750"/>
            <a:endParaRPr lang="en-US" sz="2100" dirty="0" smtClean="0">
              <a:solidFill>
                <a:schemeClr val="bg1">
                  <a:lumMod val="75000"/>
                  <a:lumOff val="25000"/>
                </a:schemeClr>
              </a:solidFill>
              <a:latin typeface="Century Gothic" panose="020B0502020202020204" pitchFamily="34" charset="0"/>
            </a:endParaRPr>
          </a:p>
          <a:p>
            <a:endParaRPr lang="en-US" sz="2100" dirty="0" smtClean="0">
              <a:solidFill>
                <a:schemeClr val="bg1">
                  <a:lumMod val="75000"/>
                  <a:lumOff val="25000"/>
                </a:schemeClr>
              </a:solidFill>
              <a:latin typeface="Century Gothic" panose="020B0502020202020204" pitchFamily="34" charset="0"/>
            </a:endParaRPr>
          </a:p>
          <a:p>
            <a:pPr marL="285750" indent="-285750">
              <a:buFont typeface="Arial" panose="020B0604020202020204" pitchFamily="34" charset="0"/>
              <a:buChar char="•"/>
            </a:pPr>
            <a:endParaRPr lang="en-US" sz="2100" dirty="0">
              <a:solidFill>
                <a:schemeClr val="bg1">
                  <a:lumMod val="75000"/>
                  <a:lumOff val="25000"/>
                </a:schemeClr>
              </a:solidFill>
              <a:latin typeface="Century Gothic" panose="020B0502020202020204" pitchFamily="34" charset="0"/>
            </a:endParaRPr>
          </a:p>
          <a:p>
            <a:endParaRPr lang="en-US" sz="2100" dirty="0" smtClean="0">
              <a:solidFill>
                <a:schemeClr val="bg1">
                  <a:lumMod val="75000"/>
                  <a:lumOff val="25000"/>
                </a:schemeClr>
              </a:solidFill>
              <a:latin typeface="Century Gothic" panose="020B0502020202020204" pitchFamily="34" charset="0"/>
            </a:endParaRPr>
          </a:p>
          <a:p>
            <a:endParaRPr lang="en-US" sz="2100" dirty="0">
              <a:solidFill>
                <a:schemeClr val="bg1">
                  <a:lumMod val="75000"/>
                  <a:lumOff val="25000"/>
                </a:schemeClr>
              </a:solidFill>
              <a:latin typeface="Century Gothic" panose="020B0502020202020204" pitchFamily="34" charset="0"/>
            </a:endParaRPr>
          </a:p>
          <a:p>
            <a:endParaRPr lang="en-US" sz="2100" dirty="0" smtClean="0">
              <a:solidFill>
                <a:schemeClr val="bg1">
                  <a:lumMod val="75000"/>
                  <a:lumOff val="25000"/>
                </a:schemeClr>
              </a:solidFill>
              <a:latin typeface="Century Gothic" panose="020B0502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7554146"/>
      </p:ext>
    </p:extLst>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228600" y="863600"/>
            <a:ext cx="8686800" cy="56896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228599" y="122992"/>
            <a:ext cx="86868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Project Methodology</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pic>
        <p:nvPicPr>
          <p:cNvPr id="6" name="Picture 5"/>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2133"/>
          <a:stretch/>
        </p:blipFill>
        <p:spPr>
          <a:xfrm>
            <a:off x="1529611" y="877332"/>
            <a:ext cx="6084777" cy="5662136"/>
          </a:xfrm>
          <a:prstGeom prst="rect">
            <a:avLst/>
          </a:prstGeom>
        </p:spPr>
      </p:pic>
      <p:sp>
        <p:nvSpPr>
          <p:cNvPr id="2" name="Rectangle 1"/>
          <p:cNvSpPr/>
          <p:nvPr/>
        </p:nvSpPr>
        <p:spPr>
          <a:xfrm>
            <a:off x="2315612" y="6525736"/>
            <a:ext cx="4512774" cy="369332"/>
          </a:xfrm>
          <a:prstGeom prst="rect">
            <a:avLst/>
          </a:prstGeom>
        </p:spPr>
        <p:txBody>
          <a:bodyPr wrap="none">
            <a:spAutoFit/>
          </a:bodyPr>
          <a:lstStyle/>
          <a:p>
            <a:pPr algn="ctr"/>
            <a:r>
              <a:rPr lang="en-US" u="sng" dirty="0">
                <a:latin typeface="Century Gothic"/>
                <a:cs typeface="Century Gothic"/>
              </a:rPr>
              <a:t>Data Sources</a:t>
            </a:r>
            <a:r>
              <a:rPr lang="en-US" dirty="0">
                <a:latin typeface="Century Gothic"/>
                <a:cs typeface="Century Gothic"/>
              </a:rPr>
              <a:t>: Landsat 8 OLI/TIRS, SRTM</a:t>
            </a:r>
            <a:endParaRPr lang="en-US" u="sng" dirty="0">
              <a:latin typeface="Century Gothic"/>
              <a:cs typeface="Century Gothic"/>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7554146"/>
      </p:ext>
    </p:extLst>
  </p:cSld>
  <p:clrMapOvr>
    <a:masterClrMapping/>
  </p:clrMapOvr>
  <p:transition spd="slow" advClick="0" advTm="30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228600" y="838200"/>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228600" y="77691"/>
            <a:ext cx="86868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Suitability Model Results</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sp>
        <p:nvSpPr>
          <p:cNvPr id="11" name="TextBox 10"/>
          <p:cNvSpPr txBox="1"/>
          <p:nvPr/>
        </p:nvSpPr>
        <p:spPr>
          <a:xfrm>
            <a:off x="1676400" y="1066800"/>
            <a:ext cx="5943600" cy="738664"/>
          </a:xfrm>
          <a:prstGeom prst="rect">
            <a:avLst/>
          </a:prstGeom>
          <a:noFill/>
        </p:spPr>
        <p:txBody>
          <a:bodyPr wrap="square" rtlCol="0">
            <a:spAutoFit/>
          </a:bodyPr>
          <a:lstStyle/>
          <a:p>
            <a:pPr>
              <a:buFont typeface="Arial"/>
              <a:buChar char="•"/>
            </a:pPr>
            <a:endParaRPr lang="en-US" sz="2400" dirty="0" smtClean="0">
              <a:solidFill>
                <a:srgbClr val="404040"/>
              </a:solidFill>
              <a:latin typeface="Century Gothic"/>
              <a:cs typeface="Century Gothic"/>
            </a:endParaRPr>
          </a:p>
          <a:p>
            <a:pPr marL="342900" indent="-342900"/>
            <a:endParaRPr lang="en-US" dirty="0">
              <a:solidFill>
                <a:srgbClr val="404040"/>
              </a:solidFill>
              <a:latin typeface="Century Gothic"/>
              <a:cs typeface="Century Gothic"/>
            </a:endParaRPr>
          </a:p>
        </p:txBody>
      </p:sp>
      <p:pic>
        <p:nvPicPr>
          <p:cNvPr id="8" name="Picture 7" descr="Probability of Village.jpg"/>
          <p:cNvPicPr>
            <a:picLocks noChangeAspect="1"/>
          </p:cNvPicPr>
          <p:nvPr/>
        </p:nvPicPr>
        <p:blipFill>
          <a:blip r:embed="rId3"/>
          <a:stretch>
            <a:fillRect/>
          </a:stretch>
        </p:blipFill>
        <p:spPr>
          <a:xfrm>
            <a:off x="1295400" y="838200"/>
            <a:ext cx="6661585" cy="5715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7554146"/>
      </p:ext>
    </p:extLst>
  </p:cSld>
  <p:clrMapOvr>
    <a:masterClrMapping/>
  </p:clrMapOvr>
  <p:transition spd="slow" advClick="0" advTm="30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228600" y="838200"/>
            <a:ext cx="86868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1485900" lvl="2" indent="-342900"/>
            <a:endParaRPr lang="en-US" sz="1100" dirty="0" smtClean="0">
              <a:solidFill>
                <a:srgbClr val="404040"/>
              </a:solidFill>
            </a:endParaRPr>
          </a:p>
          <a:p>
            <a:pPr lvl="2" indent="0">
              <a:buNone/>
            </a:pPr>
            <a:endParaRPr lang="en-US" sz="1100" dirty="0" smtClean="0">
              <a:solidFill>
                <a:srgbClr val="404040"/>
              </a:solidFill>
            </a:endParaRPr>
          </a:p>
        </p:txBody>
      </p:sp>
      <p:sp>
        <p:nvSpPr>
          <p:cNvPr id="4" name="Rectangle 3"/>
          <p:cNvSpPr/>
          <p:nvPr/>
        </p:nvSpPr>
        <p:spPr>
          <a:xfrm>
            <a:off x="228600" y="83133"/>
            <a:ext cx="8686800" cy="677108"/>
          </a:xfrm>
          <a:prstGeom prst="rect">
            <a:avLst/>
          </a:prstGeom>
        </p:spPr>
        <p:txBody>
          <a:bodyPr wrap="square" anchor="t">
            <a:spAutoFit/>
          </a:bodyPr>
          <a:lstStyle/>
          <a:p>
            <a:pPr algn="ctr"/>
            <a:r>
              <a:rPr lang="en-US" sz="3800" b="1" spc="50" dirty="0" smtClean="0">
                <a:ln w="25400" cap="flat" cmpd="sng" algn="ctr">
                  <a:solidFill>
                    <a:schemeClr val="tx1"/>
                  </a:solidFill>
                  <a:prstDash val="solid"/>
                  <a:round/>
                  <a:headEnd type="none" w="med" len="med"/>
                  <a:tailEnd type="none" w="med" len="med"/>
                </a:ln>
                <a:noFill/>
                <a:effectLst>
                  <a:innerShdw blurRad="63500" dist="50800" dir="13500000">
                    <a:srgbClr val="000000">
                      <a:alpha val="50000"/>
                    </a:srgbClr>
                  </a:innerShdw>
                </a:effectLst>
                <a:latin typeface="Century Gothic" panose="020B0502020202020204" pitchFamily="34" charset="0"/>
              </a:rPr>
              <a:t>Suitability Model Results</a:t>
            </a:r>
            <a:endParaRPr lang="en-US" sz="3800" dirty="0"/>
          </a:p>
        </p:txBody>
      </p:sp>
      <p:sp>
        <p:nvSpPr>
          <p:cNvPr id="5" name="TextBox 4"/>
          <p:cNvSpPr txBox="1"/>
          <p:nvPr/>
        </p:nvSpPr>
        <p:spPr>
          <a:xfrm>
            <a:off x="381000" y="990601"/>
            <a:ext cx="4191000" cy="261610"/>
          </a:xfrm>
          <a:prstGeom prst="rect">
            <a:avLst/>
          </a:prstGeom>
          <a:noFill/>
        </p:spPr>
        <p:txBody>
          <a:bodyPr wrap="square" rtlCol="0">
            <a:spAutoFit/>
          </a:bodyPr>
          <a:lstStyle/>
          <a:p>
            <a:pPr marL="1485900" lvl="2" indent="-342900"/>
            <a:endParaRPr lang="en-US" sz="1100" dirty="0" smtClean="0">
              <a:solidFill>
                <a:schemeClr val="bg1">
                  <a:lumMod val="75000"/>
                  <a:lumOff val="25000"/>
                </a:schemeClr>
              </a:solidFill>
            </a:endParaRPr>
          </a:p>
        </p:txBody>
      </p:sp>
      <p:sp>
        <p:nvSpPr>
          <p:cNvPr id="11" name="TextBox 10"/>
          <p:cNvSpPr txBox="1"/>
          <p:nvPr/>
        </p:nvSpPr>
        <p:spPr>
          <a:xfrm>
            <a:off x="1676400" y="1066800"/>
            <a:ext cx="5943600" cy="738664"/>
          </a:xfrm>
          <a:prstGeom prst="rect">
            <a:avLst/>
          </a:prstGeom>
          <a:noFill/>
        </p:spPr>
        <p:txBody>
          <a:bodyPr wrap="square" rtlCol="0">
            <a:spAutoFit/>
          </a:bodyPr>
          <a:lstStyle/>
          <a:p>
            <a:pPr>
              <a:buFont typeface="Arial"/>
              <a:buChar char="•"/>
            </a:pPr>
            <a:endParaRPr lang="en-US" sz="2400" dirty="0" smtClean="0">
              <a:solidFill>
                <a:srgbClr val="404040"/>
              </a:solidFill>
              <a:latin typeface="Century Gothic"/>
              <a:cs typeface="Century Gothic"/>
            </a:endParaRPr>
          </a:p>
          <a:p>
            <a:pPr marL="342900" indent="-342900"/>
            <a:endParaRPr lang="en-US" dirty="0">
              <a:solidFill>
                <a:srgbClr val="404040"/>
              </a:solidFill>
              <a:latin typeface="Century Gothic"/>
              <a:cs typeface="Century Gothic"/>
            </a:endParaRPr>
          </a:p>
        </p:txBody>
      </p:sp>
      <p:pic>
        <p:nvPicPr>
          <p:cNvPr id="8" name="Picture 7" descr="Probable Village Locations.jpg"/>
          <p:cNvPicPr>
            <a:picLocks noChangeAspect="1"/>
          </p:cNvPicPr>
          <p:nvPr/>
        </p:nvPicPr>
        <p:blipFill>
          <a:blip r:embed="rId3"/>
          <a:stretch>
            <a:fillRect/>
          </a:stretch>
        </p:blipFill>
        <p:spPr>
          <a:xfrm>
            <a:off x="1371600" y="838200"/>
            <a:ext cx="6705600" cy="571634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1022355"/>
      </p:ext>
    </p:extLst>
  </p:cSld>
  <p:clrMapOvr>
    <a:masterClrMapping/>
  </p:clrMapOvr>
  <p:transition spd="slow" advClick="0" advTm="30000">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 xmlns:thm15="http://schemas.microsoft.com/office/thememl/2012/main" xmlns:a="http://schemas.openxmlformats.org/drawingml/2006/main" name="Slate" id="{C3F70B94-7CE9-428E-ADC1-3269CC2C3385}" vid="{FF747C5C-A8E8-4833-9E55-3D08FE4E487A}"/>
    </a:ext>
  </a:extLst>
</a:theme>
</file>

<file path=ppt/theme/theme2.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 xmlns:thm15="http://schemas.microsoft.com/office/thememl/2012/main" xmlns:a="http://schemas.openxmlformats.org/drawingml/2006/main" name="Slate" id="{C3F70B94-7CE9-428E-ADC1-3269CC2C3385}" vid="{FF747C5C-A8E8-4833-9E55-3D08FE4E487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TM04033929[[fn=Slate]]</Template>
  <TotalTime>2028</TotalTime>
  <Words>1314</Words>
  <Application>Microsoft Macintosh PowerPoint</Application>
  <PresentationFormat>On-screen Show (4:3)</PresentationFormat>
  <Paragraphs>189</Paragraphs>
  <Slides>10</Slides>
  <Notes>10</Notes>
  <HiddenSlides>0</HiddenSlides>
  <MMClips>0</MMClips>
  <ScaleCrop>false</ScaleCrop>
  <HeadingPairs>
    <vt:vector size="4" baseType="variant">
      <vt:variant>
        <vt:lpstr>Design Template</vt:lpstr>
      </vt:variant>
      <vt:variant>
        <vt:i4>2</vt:i4>
      </vt:variant>
      <vt:variant>
        <vt:lpstr>Slide Titles</vt:lpstr>
      </vt:variant>
      <vt:variant>
        <vt:i4>10</vt:i4>
      </vt:variant>
    </vt:vector>
  </HeadingPairs>
  <TitlesOfParts>
    <vt:vector size="12" baseType="lpstr">
      <vt:lpstr>Slate</vt:lpstr>
      <vt:lpstr>1_Slate</vt:lpstr>
      <vt:lpstr>Alto Orinoco Health and Air Quality</vt:lpstr>
      <vt:lpstr>Slide 2</vt:lpstr>
      <vt:lpstr>Slide 3</vt:lpstr>
      <vt:lpstr>Slide 4</vt:lpstr>
      <vt:lpstr>Slide 5</vt:lpstr>
      <vt:lpstr>Slide 6</vt:lpstr>
      <vt:lpstr>Slide 7</vt:lpstr>
      <vt:lpstr>Slide 8</vt:lpstr>
      <vt:lpstr>Slide 9</vt:lpstr>
      <vt:lpstr>Slide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DEVELOPE1</dc:creator>
  <cp:lastModifiedBy>Amanda  Rumsey</cp:lastModifiedBy>
  <cp:revision>86</cp:revision>
  <dcterms:created xsi:type="dcterms:W3CDTF">2015-08-12T04:02:10Z</dcterms:created>
  <dcterms:modified xsi:type="dcterms:W3CDTF">2015-08-12T04:12:09Z</dcterms:modified>
</cp:coreProperties>
</file>