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D2672B"/>
    <a:srgbClr val="C13E2D"/>
    <a:srgbClr val="236F99"/>
    <a:srgbClr val="8A5A9A"/>
    <a:srgbClr val="9DB23F"/>
    <a:srgbClr val="67A478"/>
    <a:srgbClr val="BA3A50"/>
    <a:srgbClr val="8A8480"/>
    <a:srgbClr val="895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50" d="100"/>
          <a:sy n="50" d="100"/>
        </p:scale>
        <p:origin x="29" y="-4027"/>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F974BFEF-F1DF-45F3-87AC-938A06EFA5B8}" authorId="{77B347A8-9765-A4C3-5464-E43998E04CB8}" created="2025-01-24T21:48:39.651">
    <ac:deMkLst xmlns:ac="http://schemas.microsoft.com/office/drawing/2013/main/command">
      <pc:docMk xmlns:pc="http://schemas.microsoft.com/office/powerpoint/2013/main/command"/>
      <pc:sldMk xmlns:pc="http://schemas.microsoft.com/office/powerpoint/2013/main/command" cId="2680647682" sldId="290"/>
      <ac:spMk id="36" creationId="{CEA6638D-285E-8C6D-9C33-C5D054F3DB5E}"/>
    </ac:deMkLst>
    <p188:txBody>
      <a:bodyPr/>
      <a:lstStyle/>
      <a:p>
        <a:r>
          <a:rPr lang="en-US"/>
          <a:t>Please ensure that all content fits within this red box. Delete this prior to final submission.</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5372B3"/>
                </a:solidFill>
              </a:defRPr>
            </a:lvl1pPr>
          </a:lstStyle>
          <a:p>
            <a:pPr lvl="0"/>
            <a:r>
              <a:rPr lang="en-US" dirty="0"/>
              <a:t>Study Area Climate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5372B3"/>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8329" y="33477629"/>
              <a:ext cx="2194216" cy="2194216"/>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2384"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18/10/relationships/comments" Target="../comments/modernComment_122_9FC77002.xml"/><Relationship Id="rId7" Type="http://schemas.openxmlformats.org/officeDocument/2006/relationships/hyperlink" Target="https://support.office.com/en-us/article/Crop-a-picture-to-fit-in-a-shape-1CE8CF89-6A19-4EE4-82CA-4F8E8146959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devpedia.developexchange.com/dp/index.php?title=List_of_Satellite_Pictures"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CEA6638D-285E-8C6D-9C33-C5D054F3DB5E}"/>
              </a:ext>
            </a:extLst>
          </p:cNvPr>
          <p:cNvSpPr/>
          <p:nvPr/>
        </p:nvSpPr>
        <p:spPr>
          <a:xfrm>
            <a:off x="932546" y="5231588"/>
            <a:ext cx="25527904" cy="2753441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173839"/>
            <a:ext cx="1151634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60" y="11076921"/>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technical paper, and presentation</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with the standard solid round bullet in your application area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122201"/>
            <a:ext cx="856896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5723134"/>
            <a:ext cx="11407715"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296128"/>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931783" y="20745408"/>
            <a:ext cx="983531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329902"/>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2048194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complete sentences with periods. Provide nuanced conclusions while remaining concise.</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9562400"/>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9217968"/>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4439522"/>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585127"/>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9261337"/>
            <a:ext cx="2103119"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9261337"/>
            <a:ext cx="2103119"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9261337"/>
            <a:ext cx="2103119"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9261337"/>
            <a:ext cx="2103119" cy="2083075"/>
          </a:xfrm>
          <a:prstGeom prst="rect">
            <a:avLst/>
          </a:prstGeom>
        </p:spPr>
      </p:pic>
      <p:grpSp>
        <p:nvGrpSpPr>
          <p:cNvPr id="38" name="Group 37">
            <a:extLst>
              <a:ext uri="{FF2B5EF4-FFF2-40B4-BE49-F238E27FC236}">
                <a16:creationId xmlns:a16="http://schemas.microsoft.com/office/drawing/2014/main" id="{4641C21B-4148-F6DD-7577-FA657C1390A2}"/>
              </a:ext>
            </a:extLst>
          </p:cNvPr>
          <p:cNvGrpSpPr/>
          <p:nvPr/>
        </p:nvGrpSpPr>
        <p:grpSpPr>
          <a:xfrm>
            <a:off x="1394751" y="29466980"/>
            <a:ext cx="1645920" cy="1645920"/>
            <a:chOff x="1394751" y="29466980"/>
            <a:chExt cx="1645920" cy="1645920"/>
          </a:xfrm>
        </p:grpSpPr>
        <p:pic>
          <p:nvPicPr>
            <p:cNvPr id="39" name="Picture 38" descr="A satellite image of the earth&#10;&#10;Description automatically generated with medium confidence">
              <a:extLst>
                <a:ext uri="{FF2B5EF4-FFF2-40B4-BE49-F238E27FC236}">
                  <a16:creationId xmlns:a16="http://schemas.microsoft.com/office/drawing/2014/main" id="{F14FAF60-78B4-4EFE-E9E9-98681C1A034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40" name="TextBox 39">
              <a:extLst>
                <a:ext uri="{FF2B5EF4-FFF2-40B4-BE49-F238E27FC236}">
                  <a16:creationId xmlns:a16="http://schemas.microsoft.com/office/drawing/2014/main" id="{83EC22BF-3EDB-DA5B-5C60-69298209B449}"/>
                </a:ext>
              </a:extLst>
            </p:cNvPr>
            <p:cNvSpPr txBox="1"/>
            <p:nvPr/>
          </p:nvSpPr>
          <p:spPr>
            <a:xfrm rot="20028308">
              <a:off x="1586312" y="30036079"/>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5" name="Text Placeholder 16">
            <a:extLst>
              <a:ext uri="{FF2B5EF4-FFF2-40B4-BE49-F238E27FC236}">
                <a16:creationId xmlns:a16="http://schemas.microsoft.com/office/drawing/2014/main" id="{5EF858BD-94C9-9395-500B-2EA434F3D731}"/>
              </a:ext>
            </a:extLst>
          </p:cNvPr>
          <p:cNvSpPr txBox="1">
            <a:spLocks/>
          </p:cNvSpPr>
          <p:nvPr/>
        </p:nvSpPr>
        <p:spPr>
          <a:xfrm>
            <a:off x="975360" y="16519897"/>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14 point font stated above).</a:t>
            </a:r>
          </a:p>
          <a:p>
            <a:r>
              <a:rPr lang="en-US" dirty="0">
                <a:solidFill>
                  <a:schemeClr val="tx1">
                    <a:lumMod val="75000"/>
                    <a:lumOff val="25000"/>
                  </a:schemeClr>
                </a:solidFill>
                <a:latin typeface="Garamond" panose="02020404030301010803" pitchFamily="18" charset="0"/>
              </a:rPr>
              <a:t>Don’t paste images of flowcharts—all images should be separate and editable.</a:t>
            </a:r>
          </a:p>
        </p:txBody>
      </p:sp>
      <p:sp>
        <p:nvSpPr>
          <p:cNvPr id="11" name="Text Placeholder 16">
            <a:extLst>
              <a:ext uri="{FF2B5EF4-FFF2-40B4-BE49-F238E27FC236}">
                <a16:creationId xmlns:a16="http://schemas.microsoft.com/office/drawing/2014/main" id="{AA5AF178-E96A-B292-2C9F-4903B2C97871}"/>
              </a:ext>
            </a:extLst>
          </p:cNvPr>
          <p:cNvSpPr txBox="1">
            <a:spLocks/>
          </p:cNvSpPr>
          <p:nvPr/>
        </p:nvSpPr>
        <p:spPr>
          <a:xfrm>
            <a:off x="14605026" y="617066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an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5" name="Text Placeholder 16">
            <a:extLst>
              <a:ext uri="{FF2B5EF4-FFF2-40B4-BE49-F238E27FC236}">
                <a16:creationId xmlns:a16="http://schemas.microsoft.com/office/drawing/2014/main" id="{9C89621B-E5C6-34D4-4BC0-095EC5422B59}"/>
              </a:ext>
            </a:extLst>
          </p:cNvPr>
          <p:cNvSpPr txBox="1">
            <a:spLocks/>
          </p:cNvSpPr>
          <p:nvPr/>
        </p:nvSpPr>
        <p:spPr>
          <a:xfrm>
            <a:off x="971550" y="21467640"/>
            <a:ext cx="12744450" cy="11825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spacecraft icon for each Earth observation used. Satellite icons can be found on </a:t>
            </a:r>
            <a:r>
              <a:rPr lang="en-US" dirty="0" err="1">
                <a:solidFill>
                  <a:schemeClr val="tx1">
                    <a:lumMod val="75000"/>
                  </a:schemeClr>
                </a:solidFill>
                <a:latin typeface="Garamond" panose="02020404030301010803" pitchFamily="18" charset="0"/>
                <a:hlinkClick r:id="rId6"/>
              </a:rPr>
              <a:t>DEVELOPedia</a:t>
            </a:r>
            <a:r>
              <a:rPr lang="en-US" dirty="0">
                <a:solidFill>
                  <a:schemeClr val="tx1">
                    <a:lumMod val="75000"/>
                  </a:schemeClr>
                </a:solidFill>
                <a:latin typeface="Garamond" panose="02020404030301010803" pitchFamily="18" charset="0"/>
                <a:hlinkClick r:id="rId6"/>
              </a:rPr>
              <a:t>.</a:t>
            </a:r>
            <a:r>
              <a:rPr lang="en-US" dirty="0">
                <a:solidFill>
                  <a:schemeClr val="tx1">
                    <a:lumMod val="75000"/>
                  </a:schemeClr>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Include both the satellite name and sensor acronym but no additional information. An example is provided below: </a:t>
            </a:r>
          </a:p>
        </p:txBody>
      </p:sp>
      <p:sp>
        <p:nvSpPr>
          <p:cNvPr id="37" name="Text Placeholder 16">
            <a:extLst>
              <a:ext uri="{FF2B5EF4-FFF2-40B4-BE49-F238E27FC236}">
                <a16:creationId xmlns:a16="http://schemas.microsoft.com/office/drawing/2014/main" id="{99AA1C4E-81CE-E631-2551-D219F8B3831A}"/>
              </a:ext>
            </a:extLst>
          </p:cNvPr>
          <p:cNvSpPr txBox="1">
            <a:spLocks/>
          </p:cNvSpPr>
          <p:nvPr/>
        </p:nvSpPr>
        <p:spPr>
          <a:xfrm>
            <a:off x="14618828" y="132118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Focus on maps and figures for this section.</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this section has some sort of flow.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41" name="Text Placeholder 16">
            <a:extLst>
              <a:ext uri="{FF2B5EF4-FFF2-40B4-BE49-F238E27FC236}">
                <a16:creationId xmlns:a16="http://schemas.microsoft.com/office/drawing/2014/main" id="{5F4C7C88-3259-6231-62A0-D4A438DED994}"/>
              </a:ext>
            </a:extLst>
          </p:cNvPr>
          <p:cNvSpPr txBox="1">
            <a:spLocks/>
          </p:cNvSpPr>
          <p:nvPr/>
        </p:nvSpPr>
        <p:spPr>
          <a:xfrm>
            <a:off x="14648791" y="30071818"/>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42" name="Text Placeholder 16">
            <a:extLst>
              <a:ext uri="{FF2B5EF4-FFF2-40B4-BE49-F238E27FC236}">
                <a16:creationId xmlns:a16="http://schemas.microsoft.com/office/drawing/2014/main" id="{9DCC92BA-B7F3-CCDE-3DD8-C685BA94BEBA}"/>
              </a:ext>
            </a:extLst>
          </p:cNvPr>
          <p:cNvSpPr txBox="1">
            <a:spLocks/>
          </p:cNvSpPr>
          <p:nvPr/>
        </p:nvSpPr>
        <p:spPr>
          <a:xfrm>
            <a:off x="14681086" y="25200413"/>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
        <p:nvSpPr>
          <p:cNvPr id="43" name="Text Placeholder 16">
            <a:extLst>
              <a:ext uri="{FF2B5EF4-FFF2-40B4-BE49-F238E27FC236}">
                <a16:creationId xmlns:a16="http://schemas.microsoft.com/office/drawing/2014/main" id="{6B558350-EA8A-5DB8-1C75-C4C7F4F4A0DF}"/>
              </a:ext>
            </a:extLst>
          </p:cNvPr>
          <p:cNvSpPr txBox="1">
            <a:spLocks/>
          </p:cNvSpPr>
          <p:nvPr/>
        </p:nvSpPr>
        <p:spPr>
          <a:xfrm>
            <a:off x="935899" y="26446061"/>
            <a:ext cx="9174477" cy="23989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7"/>
              </a:rPr>
              <a:t>here</a:t>
            </a:r>
            <a:r>
              <a:rPr lang="en-US" dirty="0">
                <a:solidFill>
                  <a:schemeClr val="tx1">
                    <a:lumMod val="75000"/>
                    <a:lumOff val="25000"/>
                  </a:schemeClr>
                </a:solidFill>
                <a:latin typeface="Garamond" panose="02020404030301010803" pitchFamily="18" charset="0"/>
              </a:rPr>
              <a:t>.</a:t>
            </a:r>
          </a:p>
        </p:txBody>
      </p:sp>
      <p:sp>
        <p:nvSpPr>
          <p:cNvPr id="44" name="Text Placeholder 16">
            <a:extLst>
              <a:ext uri="{FF2B5EF4-FFF2-40B4-BE49-F238E27FC236}">
                <a16:creationId xmlns:a16="http://schemas.microsoft.com/office/drawing/2014/main" id="{CDD28638-105D-A068-BB89-0AF6D7304F0B}"/>
              </a:ext>
            </a:extLst>
          </p:cNvPr>
          <p:cNvSpPr txBox="1">
            <a:spLocks/>
          </p:cNvSpPr>
          <p:nvPr/>
        </p:nvSpPr>
        <p:spPr>
          <a:xfrm>
            <a:off x="722815" y="315030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45" name="Text Placeholder 16">
            <a:extLst>
              <a:ext uri="{FF2B5EF4-FFF2-40B4-BE49-F238E27FC236}">
                <a16:creationId xmlns:a16="http://schemas.microsoft.com/office/drawing/2014/main" id="{67BDA83A-3C8F-B4DF-92C3-41B88ED887A0}"/>
              </a:ext>
            </a:extLst>
          </p:cNvPr>
          <p:cNvSpPr txBox="1">
            <a:spLocks/>
          </p:cNvSpPr>
          <p:nvPr/>
        </p:nvSpPr>
        <p:spPr>
          <a:xfrm>
            <a:off x="3776892" y="3153898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6" name="Text Placeholder 16">
            <a:extLst>
              <a:ext uri="{FF2B5EF4-FFF2-40B4-BE49-F238E27FC236}">
                <a16:creationId xmlns:a16="http://schemas.microsoft.com/office/drawing/2014/main" id="{7FB0E194-EC09-C351-3A9D-B44182DF5B44}"/>
              </a:ext>
            </a:extLst>
          </p:cNvPr>
          <p:cNvSpPr txBox="1">
            <a:spLocks/>
          </p:cNvSpPr>
          <p:nvPr/>
        </p:nvSpPr>
        <p:spPr>
          <a:xfrm>
            <a:off x="6570892" y="3155586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7" name="Text Placeholder 16">
            <a:extLst>
              <a:ext uri="{FF2B5EF4-FFF2-40B4-BE49-F238E27FC236}">
                <a16:creationId xmlns:a16="http://schemas.microsoft.com/office/drawing/2014/main" id="{FABE5527-6130-23A6-DD0E-1B6D32D42ACA}"/>
              </a:ext>
            </a:extLst>
          </p:cNvPr>
          <p:cNvSpPr txBox="1">
            <a:spLocks/>
          </p:cNvSpPr>
          <p:nvPr/>
        </p:nvSpPr>
        <p:spPr>
          <a:xfrm>
            <a:off x="9493489" y="315562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8" name="Text Placeholder 16">
            <a:extLst>
              <a:ext uri="{FF2B5EF4-FFF2-40B4-BE49-F238E27FC236}">
                <a16:creationId xmlns:a16="http://schemas.microsoft.com/office/drawing/2014/main" id="{AA0085E9-2E91-9C48-D4BE-10ED5794971C}"/>
              </a:ext>
            </a:extLst>
          </p:cNvPr>
          <p:cNvSpPr txBox="1">
            <a:spLocks/>
          </p:cNvSpPr>
          <p:nvPr/>
        </p:nvSpPr>
        <p:spPr>
          <a:xfrm>
            <a:off x="928002" y="606556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more information regarding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 </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image text should be at least 14 point font.</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9" name="TextBox 48">
            <a:extLst>
              <a:ext uri="{FF2B5EF4-FFF2-40B4-BE49-F238E27FC236}">
                <a16:creationId xmlns:a16="http://schemas.microsoft.com/office/drawing/2014/main" id="{F4C47A12-BF4B-B6DC-34F7-F69AE8EA2C9A}"/>
              </a:ext>
            </a:extLst>
          </p:cNvPr>
          <p:cNvSpPr txBox="1"/>
          <p:nvPr/>
        </p:nvSpPr>
        <p:spPr>
          <a:xfrm>
            <a:off x="1079204" y="24836778"/>
            <a:ext cx="3973172" cy="461665"/>
          </a:xfrm>
          <a:prstGeom prst="rect">
            <a:avLst/>
          </a:prstGeom>
          <a:noFill/>
        </p:spPr>
        <p:txBody>
          <a:bodyPr wrap="square" rtlCol="0">
            <a:spAutoFit/>
          </a:bodyPr>
          <a:lstStyle/>
          <a:p>
            <a:pPr algn="ctr"/>
            <a:r>
              <a:rPr lang="en-US" sz="2400" dirty="0">
                <a:solidFill>
                  <a:schemeClr val="tx1">
                    <a:lumMod val="75000"/>
                    <a:lumOff val="25000"/>
                  </a:schemeClr>
                </a:solidFill>
                <a:latin typeface="Garamond" panose="02020404030301010803" pitchFamily="18" charset="0"/>
              </a:rPr>
              <a:t>Landsat 9 OLI-2</a:t>
            </a:r>
          </a:p>
        </p:txBody>
      </p:sp>
      <p:pic>
        <p:nvPicPr>
          <p:cNvPr id="50" name="Picture 49" descr="A satellite in space with solar panels&#10;&#10;Description automatically generated">
            <a:extLst>
              <a:ext uri="{FF2B5EF4-FFF2-40B4-BE49-F238E27FC236}">
                <a16:creationId xmlns:a16="http://schemas.microsoft.com/office/drawing/2014/main" id="{764A30D1-B50F-7ED5-20FD-53DF5C8E8CD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1871" y="22821070"/>
            <a:ext cx="3657600" cy="2114292"/>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16995</TotalTime>
  <Words>529</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102</cp:revision>
  <dcterms:created xsi:type="dcterms:W3CDTF">2019-02-05T16:32:03Z</dcterms:created>
  <dcterms:modified xsi:type="dcterms:W3CDTF">2025-01-27T19:10:35Z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