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3E2D"/>
    <a:srgbClr val="236F99"/>
    <a:srgbClr val="8A5A9A"/>
    <a:srgbClr val="9DB23F"/>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281" autoAdjust="0"/>
  </p:normalViewPr>
  <p:slideViewPr>
    <p:cSldViewPr snapToGrid="0" showGuides="1">
      <p:cViewPr varScale="1">
        <p:scale>
          <a:sx n="99" d="100"/>
          <a:sy n="99" d="100"/>
        </p:scale>
        <p:origin x="1032"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F9EEB-4739-4263-8681-1B95DE4AEC24}"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646D0-D8F5-4C8B-9EC0-18EDCABCACF5}" type="slidenum">
              <a:rPr lang="en-US" smtClean="0"/>
              <a:t>‹#›</a:t>
            </a:fld>
            <a:endParaRPr lang="en-US"/>
          </a:p>
        </p:txBody>
      </p:sp>
    </p:spTree>
    <p:extLst>
      <p:ext uri="{BB962C8B-B14F-4D97-AF65-F5344CB8AC3E}">
        <p14:creationId xmlns:p14="http://schemas.microsoft.com/office/powerpoint/2010/main" val="174892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1</a:t>
            </a:fld>
            <a:endParaRPr lang="en-US"/>
          </a:p>
        </p:txBody>
      </p:sp>
    </p:spTree>
    <p:extLst>
      <p:ext uri="{BB962C8B-B14F-4D97-AF65-F5344CB8AC3E}">
        <p14:creationId xmlns:p14="http://schemas.microsoft.com/office/powerpoint/2010/main" val="202866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10</a:t>
            </a:fld>
            <a:endParaRPr lang="en-US"/>
          </a:p>
        </p:txBody>
      </p:sp>
    </p:spTree>
    <p:extLst>
      <p:ext uri="{BB962C8B-B14F-4D97-AF65-F5344CB8AC3E}">
        <p14:creationId xmlns:p14="http://schemas.microsoft.com/office/powerpoint/2010/main" val="3355974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11</a:t>
            </a:fld>
            <a:endParaRPr lang="en-US"/>
          </a:p>
        </p:txBody>
      </p:sp>
    </p:spTree>
    <p:extLst>
      <p:ext uri="{BB962C8B-B14F-4D97-AF65-F5344CB8AC3E}">
        <p14:creationId xmlns:p14="http://schemas.microsoft.com/office/powerpoint/2010/main" val="408214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12</a:t>
            </a:fld>
            <a:endParaRPr lang="en-US"/>
          </a:p>
        </p:txBody>
      </p:sp>
    </p:spTree>
    <p:extLst>
      <p:ext uri="{BB962C8B-B14F-4D97-AF65-F5344CB8AC3E}">
        <p14:creationId xmlns:p14="http://schemas.microsoft.com/office/powerpoint/2010/main" val="306735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2</a:t>
            </a:fld>
            <a:endParaRPr lang="en-US"/>
          </a:p>
        </p:txBody>
      </p:sp>
    </p:spTree>
    <p:extLst>
      <p:ext uri="{BB962C8B-B14F-4D97-AF65-F5344CB8AC3E}">
        <p14:creationId xmlns:p14="http://schemas.microsoft.com/office/powerpoint/2010/main" val="267123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3</a:t>
            </a:fld>
            <a:endParaRPr lang="en-US"/>
          </a:p>
        </p:txBody>
      </p:sp>
    </p:spTree>
    <p:extLst>
      <p:ext uri="{BB962C8B-B14F-4D97-AF65-F5344CB8AC3E}">
        <p14:creationId xmlns:p14="http://schemas.microsoft.com/office/powerpoint/2010/main" val="382655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4</a:t>
            </a:fld>
            <a:endParaRPr lang="en-US"/>
          </a:p>
        </p:txBody>
      </p:sp>
    </p:spTree>
    <p:extLst>
      <p:ext uri="{BB962C8B-B14F-4D97-AF65-F5344CB8AC3E}">
        <p14:creationId xmlns:p14="http://schemas.microsoft.com/office/powerpoint/2010/main" val="100090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5</a:t>
            </a:fld>
            <a:endParaRPr lang="en-US"/>
          </a:p>
        </p:txBody>
      </p:sp>
    </p:spTree>
    <p:extLst>
      <p:ext uri="{BB962C8B-B14F-4D97-AF65-F5344CB8AC3E}">
        <p14:creationId xmlns:p14="http://schemas.microsoft.com/office/powerpoint/2010/main" val="2079622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6</a:t>
            </a:fld>
            <a:endParaRPr lang="en-US"/>
          </a:p>
        </p:txBody>
      </p:sp>
    </p:spTree>
    <p:extLst>
      <p:ext uri="{BB962C8B-B14F-4D97-AF65-F5344CB8AC3E}">
        <p14:creationId xmlns:p14="http://schemas.microsoft.com/office/powerpoint/2010/main" val="146004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7</a:t>
            </a:fld>
            <a:endParaRPr lang="en-US"/>
          </a:p>
        </p:txBody>
      </p:sp>
    </p:spTree>
    <p:extLst>
      <p:ext uri="{BB962C8B-B14F-4D97-AF65-F5344CB8AC3E}">
        <p14:creationId xmlns:p14="http://schemas.microsoft.com/office/powerpoint/2010/main" val="427606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8</a:t>
            </a:fld>
            <a:endParaRPr lang="en-US"/>
          </a:p>
        </p:txBody>
      </p:sp>
    </p:spTree>
    <p:extLst>
      <p:ext uri="{BB962C8B-B14F-4D97-AF65-F5344CB8AC3E}">
        <p14:creationId xmlns:p14="http://schemas.microsoft.com/office/powerpoint/2010/main" val="92481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C32646D0-D8F5-4C8B-9EC0-18EDCABCACF5}" type="slidenum">
              <a:rPr lang="en-US" smtClean="0"/>
              <a:t>9</a:t>
            </a:fld>
            <a:endParaRPr lang="en-US"/>
          </a:p>
        </p:txBody>
      </p:sp>
    </p:spTree>
    <p:extLst>
      <p:ext uri="{BB962C8B-B14F-4D97-AF65-F5344CB8AC3E}">
        <p14:creationId xmlns:p14="http://schemas.microsoft.com/office/powerpoint/2010/main" val="420750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C13E2D"/>
                </a:solidFill>
              </a:defRPr>
            </a:lvl1pPr>
          </a:lstStyle>
          <a:p>
            <a:r>
              <a:rPr lang="en-US" dirty="0"/>
              <a:t>STUDY AREA</a:t>
            </a:r>
            <a:br>
              <a:rPr lang="en-US" dirty="0"/>
            </a:br>
            <a:r>
              <a:rPr lang="en-US" dirty="0"/>
              <a:t>WILDLAND FIRES</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C13E2D"/>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C13E2D"/>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C13E2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240"/>
                <a:ext cx="721056" cy="720594"/>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C13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C13E2D"/>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C13E2D"/>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C13E2D"/>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C13E2D"/>
              </a:solidFill>
            </a:endParaRPr>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C13E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C13E2D"/>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FF438087-690C-7B25-8035-D18D15579F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sp>
        <p:nvSpPr>
          <p:cNvPr id="3" name="Text Placeholder 2">
            <a:extLst>
              <a:ext uri="{FF2B5EF4-FFF2-40B4-BE49-F238E27FC236}">
                <a16:creationId xmlns:a16="http://schemas.microsoft.com/office/drawing/2014/main" id="{D2F97B2B-1A09-1A32-7176-96C9C349C6CA}"/>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C13E2D"/>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5A60B7DB-2E39-E192-D695-486EA7EDCCB3}"/>
              </a:ext>
            </a:extLst>
          </p:cNvPr>
          <p:cNvGrpSpPr/>
          <p:nvPr/>
        </p:nvGrpSpPr>
        <p:grpSpPr>
          <a:xfrm>
            <a:off x="1133299" y="1110846"/>
            <a:ext cx="6082509" cy="5417473"/>
            <a:chOff x="7116133" y="1539918"/>
            <a:chExt cx="4853370" cy="4671095"/>
          </a:xfrm>
        </p:grpSpPr>
        <p:pic>
          <p:nvPicPr>
            <p:cNvPr id="5" name="Picture 4">
              <a:extLst>
                <a:ext uri="{FF2B5EF4-FFF2-40B4-BE49-F238E27FC236}">
                  <a16:creationId xmlns:a16="http://schemas.microsoft.com/office/drawing/2014/main" id="{09691122-B4FF-D990-37C2-31E31A9A4038}"/>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DED72355-DF48-F5A3-6D13-CB04B498DEC9}"/>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B3B77FC-A8DC-19B3-71CF-EC1324D50489}"/>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8" name="TextBox 7">
            <a:extLst>
              <a:ext uri="{FF2B5EF4-FFF2-40B4-BE49-F238E27FC236}">
                <a16:creationId xmlns:a16="http://schemas.microsoft.com/office/drawing/2014/main" id="{FA83E21F-41E2-85AB-930C-42038A23F72F}"/>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9" name="TextBox 8">
            <a:extLst>
              <a:ext uri="{FF2B5EF4-FFF2-40B4-BE49-F238E27FC236}">
                <a16:creationId xmlns:a16="http://schemas.microsoft.com/office/drawing/2014/main" id="{104DAC8B-93E9-1B30-3DD2-DF616A9016C9}"/>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10" name="TextBox 9">
            <a:extLst>
              <a:ext uri="{FF2B5EF4-FFF2-40B4-BE49-F238E27FC236}">
                <a16:creationId xmlns:a16="http://schemas.microsoft.com/office/drawing/2014/main" id="{FC975407-8A2E-626A-AD89-E2C4D92403BC}"/>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22" name="TextBox 21">
            <a:extLst>
              <a:ext uri="{FF2B5EF4-FFF2-40B4-BE49-F238E27FC236}">
                <a16:creationId xmlns:a16="http://schemas.microsoft.com/office/drawing/2014/main" id="{0C9DED66-381D-1373-686D-EE931EDF8752}"/>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23" name="TextBox 22">
            <a:extLst>
              <a:ext uri="{FF2B5EF4-FFF2-40B4-BE49-F238E27FC236}">
                <a16:creationId xmlns:a16="http://schemas.microsoft.com/office/drawing/2014/main" id="{B92E77B0-EF94-E8CC-026C-ACC2CD80EC40}"/>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24" name="TextBox 23">
            <a:extLst>
              <a:ext uri="{FF2B5EF4-FFF2-40B4-BE49-F238E27FC236}">
                <a16:creationId xmlns:a16="http://schemas.microsoft.com/office/drawing/2014/main" id="{1DB3C713-589D-382F-C194-5D198677DDE4}"/>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25" name="Rectangle 24">
            <a:extLst>
              <a:ext uri="{FF2B5EF4-FFF2-40B4-BE49-F238E27FC236}">
                <a16:creationId xmlns:a16="http://schemas.microsoft.com/office/drawing/2014/main" id="{DEC49540-7F92-C3D6-D1B8-43BBDE2F7970}"/>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BD9DEF-F438-0870-0593-74627AD6E767}"/>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E0B30A5-512A-D39B-00A7-79890639E03E}"/>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28" name="TextBox 27">
            <a:extLst>
              <a:ext uri="{FF2B5EF4-FFF2-40B4-BE49-F238E27FC236}">
                <a16:creationId xmlns:a16="http://schemas.microsoft.com/office/drawing/2014/main" id="{76421735-BCB6-2906-CB06-9AC43FC576EF}"/>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29" name="Group 28">
            <a:extLst>
              <a:ext uri="{FF2B5EF4-FFF2-40B4-BE49-F238E27FC236}">
                <a16:creationId xmlns:a16="http://schemas.microsoft.com/office/drawing/2014/main" id="{22477C27-B675-6FBE-75C7-A724C7B36BA9}"/>
              </a:ext>
            </a:extLst>
          </p:cNvPr>
          <p:cNvGrpSpPr/>
          <p:nvPr/>
        </p:nvGrpSpPr>
        <p:grpSpPr>
          <a:xfrm>
            <a:off x="1419899" y="5298294"/>
            <a:ext cx="143194" cy="127313"/>
            <a:chOff x="7976513" y="6490952"/>
            <a:chExt cx="114258" cy="109773"/>
          </a:xfrm>
        </p:grpSpPr>
        <p:sp>
          <p:nvSpPr>
            <p:cNvPr id="30" name="Oval 29">
              <a:extLst>
                <a:ext uri="{FF2B5EF4-FFF2-40B4-BE49-F238E27FC236}">
                  <a16:creationId xmlns:a16="http://schemas.microsoft.com/office/drawing/2014/main" id="{650045E5-93AF-8007-A7BF-38725F4DD750}"/>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D4EE52C-BA23-AE10-610B-DEDBCD7DEBA1}"/>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D3EE81DA-8DBD-CD9E-C967-CE723B405D23}"/>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33" name="Group 32">
            <a:extLst>
              <a:ext uri="{FF2B5EF4-FFF2-40B4-BE49-F238E27FC236}">
                <a16:creationId xmlns:a16="http://schemas.microsoft.com/office/drawing/2014/main" id="{AE0471A5-D6B5-EB2F-2901-81760FFE3F99}"/>
              </a:ext>
            </a:extLst>
          </p:cNvPr>
          <p:cNvGrpSpPr/>
          <p:nvPr/>
        </p:nvGrpSpPr>
        <p:grpSpPr>
          <a:xfrm>
            <a:off x="1750144" y="3089004"/>
            <a:ext cx="336952" cy="819201"/>
            <a:chOff x="1051110" y="2993872"/>
            <a:chExt cx="268861" cy="706338"/>
          </a:xfrm>
        </p:grpSpPr>
        <p:sp>
          <p:nvSpPr>
            <p:cNvPr id="34" name="Freeform 24">
              <a:extLst>
                <a:ext uri="{FF2B5EF4-FFF2-40B4-BE49-F238E27FC236}">
                  <a16:creationId xmlns:a16="http://schemas.microsoft.com/office/drawing/2014/main" id="{2F170F85-31E9-F45A-BAD5-732EAFABFC03}"/>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9B8D9D8-EBA2-EE6B-3D42-2229AF59C680}"/>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36" name="Group 35">
            <a:extLst>
              <a:ext uri="{FF2B5EF4-FFF2-40B4-BE49-F238E27FC236}">
                <a16:creationId xmlns:a16="http://schemas.microsoft.com/office/drawing/2014/main" id="{4B66B5BE-7609-134F-8973-C8C3A8208369}"/>
              </a:ext>
            </a:extLst>
          </p:cNvPr>
          <p:cNvGrpSpPr/>
          <p:nvPr/>
        </p:nvGrpSpPr>
        <p:grpSpPr>
          <a:xfrm>
            <a:off x="1226263" y="4098886"/>
            <a:ext cx="2006285" cy="336798"/>
            <a:chOff x="7236696" y="4951760"/>
            <a:chExt cx="1600860" cy="290395"/>
          </a:xfrm>
        </p:grpSpPr>
        <p:grpSp>
          <p:nvGrpSpPr>
            <p:cNvPr id="37" name="Group 36">
              <a:extLst>
                <a:ext uri="{FF2B5EF4-FFF2-40B4-BE49-F238E27FC236}">
                  <a16:creationId xmlns:a16="http://schemas.microsoft.com/office/drawing/2014/main" id="{C5E6C840-5BAA-6094-9F4F-9DCCFF4C3489}"/>
                </a:ext>
              </a:extLst>
            </p:cNvPr>
            <p:cNvGrpSpPr>
              <a:grpSpLocks noChangeAspect="1"/>
            </p:cNvGrpSpPr>
            <p:nvPr/>
          </p:nvGrpSpPr>
          <p:grpSpPr>
            <a:xfrm>
              <a:off x="7320852" y="5130046"/>
              <a:ext cx="1067055" cy="54912"/>
              <a:chOff x="7185908" y="6911390"/>
              <a:chExt cx="1067055" cy="54912"/>
            </a:xfrm>
          </p:grpSpPr>
          <p:sp>
            <p:nvSpPr>
              <p:cNvPr id="45" name="Rectangle 44">
                <a:extLst>
                  <a:ext uri="{FF2B5EF4-FFF2-40B4-BE49-F238E27FC236}">
                    <a16:creationId xmlns:a16="http://schemas.microsoft.com/office/drawing/2014/main" id="{C47CBB2C-276E-8CB3-214E-8526562A0F70}"/>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D6DECF6-CBDC-3F0A-F097-615DE174E026}"/>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D657B55-488A-0A25-93FC-7101EA4DD57B}"/>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E7586D3-5DDD-E518-AE98-B838AF11D92C}"/>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B44D4EE-DAEA-BE12-DEEC-BD50456E9966}"/>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5FAFE8-FFED-FC57-8D19-8FCF07E59181}"/>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0B1A114-BBCC-C564-60F2-A8DAD3DE4F3B}"/>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026CE9CF-74E0-3ED0-270C-35BFF8197C01}"/>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39" name="TextBox 38">
              <a:extLst>
                <a:ext uri="{FF2B5EF4-FFF2-40B4-BE49-F238E27FC236}">
                  <a16:creationId xmlns:a16="http://schemas.microsoft.com/office/drawing/2014/main" id="{61686DC5-4ECC-8A5F-2D25-691E3F384373}"/>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40" name="TextBox 39">
              <a:extLst>
                <a:ext uri="{FF2B5EF4-FFF2-40B4-BE49-F238E27FC236}">
                  <a16:creationId xmlns:a16="http://schemas.microsoft.com/office/drawing/2014/main" id="{F22BF5AB-971D-5867-4A1C-3D6BF3F2422F}"/>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41" name="TextBox 40">
              <a:extLst>
                <a:ext uri="{FF2B5EF4-FFF2-40B4-BE49-F238E27FC236}">
                  <a16:creationId xmlns:a16="http://schemas.microsoft.com/office/drawing/2014/main" id="{6BD91C26-F143-AC2E-DDDD-43446D3A92BC}"/>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42" name="TextBox 41">
              <a:extLst>
                <a:ext uri="{FF2B5EF4-FFF2-40B4-BE49-F238E27FC236}">
                  <a16:creationId xmlns:a16="http://schemas.microsoft.com/office/drawing/2014/main" id="{438FFA01-E260-95AF-6399-2AC4A29DF21D}"/>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43" name="TextBox 42">
              <a:extLst>
                <a:ext uri="{FF2B5EF4-FFF2-40B4-BE49-F238E27FC236}">
                  <a16:creationId xmlns:a16="http://schemas.microsoft.com/office/drawing/2014/main" id="{3F699887-C831-3B4D-EC8C-BA9BF40BC1B2}"/>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44" name="TextBox 43">
              <a:extLst>
                <a:ext uri="{FF2B5EF4-FFF2-40B4-BE49-F238E27FC236}">
                  <a16:creationId xmlns:a16="http://schemas.microsoft.com/office/drawing/2014/main" id="{CF6C8078-5095-5941-FBAD-FC5E43DAB941}"/>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52" name="TextBox 51">
            <a:extLst>
              <a:ext uri="{FF2B5EF4-FFF2-40B4-BE49-F238E27FC236}">
                <a16:creationId xmlns:a16="http://schemas.microsoft.com/office/drawing/2014/main" id="{22D17A48-0C9E-FC06-3E91-D78834D8EBAD}"/>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
        <p:nvSpPr>
          <p:cNvPr id="2" name="Text Placeholder 2">
            <a:extLst>
              <a:ext uri="{FF2B5EF4-FFF2-40B4-BE49-F238E27FC236}">
                <a16:creationId xmlns:a16="http://schemas.microsoft.com/office/drawing/2014/main" id="{1EF1F4C5-C862-1945-D8C8-1B2674A71E1C}"/>
              </a:ext>
            </a:extLst>
          </p:cNvPr>
          <p:cNvSpPr txBox="1">
            <a:spLocks/>
          </p:cNvSpPr>
          <p:nvPr/>
        </p:nvSpPr>
        <p:spPr>
          <a:xfrm>
            <a:off x="506896" y="1161143"/>
            <a:ext cx="10189679" cy="48777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13E2D"/>
              </a:buClr>
              <a:buFont typeface="Arial" panose="020B0604020202020204" pitchFamily="34" charset="0"/>
              <a:buChar char="•"/>
            </a:pPr>
            <a:r>
              <a:rPr lang="en-US" dirty="0"/>
              <a:t>List advisors, partners, and others who have contributed in any way to the project.</a:t>
            </a:r>
          </a:p>
          <a:p>
            <a:pPr marL="457200" indent="-457200">
              <a:buClr>
                <a:srgbClr val="C13E2D"/>
              </a:buClr>
              <a:buFont typeface="Arial" panose="020B0604020202020204" pitchFamily="34" charset="0"/>
              <a:buChar char="•"/>
            </a:pPr>
            <a:r>
              <a:rPr lang="en-US" dirty="0"/>
              <a:t>If your project is a multi-term one, acknowledge past contributors.</a:t>
            </a:r>
          </a:p>
          <a:p>
            <a:pPr marL="457200" indent="-457200">
              <a:buClr>
                <a:srgbClr val="C13E2D"/>
              </a:buClr>
              <a:buFont typeface="Arial" panose="020B0604020202020204" pitchFamily="34" charset="0"/>
              <a:buChar char="•"/>
            </a:pPr>
            <a:r>
              <a:rPr lang="en-US" dirty="0"/>
              <a:t>If you used ESA data, you need to include the following disclaimer: </a:t>
            </a:r>
            <a:r>
              <a:rPr lang="en-US" sz="2000" dirty="0"/>
              <a:t>“</a:t>
            </a:r>
            <a:r>
              <a:rPr lang="en-US" sz="2000" i="1" dirty="0"/>
              <a:t>This material contains modified Copernicus Sentinel data (insert year), processed by ESA.” </a:t>
            </a:r>
          </a:p>
          <a:p>
            <a:pPr marL="457200" indent="-457200">
              <a:buClr>
                <a:srgbClr val="C13E2D"/>
              </a:buClr>
              <a:buFont typeface="Arial" panose="020B0604020202020204" pitchFamily="34" charset="0"/>
              <a:buChar char="•"/>
            </a:pPr>
            <a:r>
              <a:rPr lang="en-US" dirty="0"/>
              <a:t>If you used Planet/Maxar data, you need to include the following disclaimer: </a:t>
            </a:r>
            <a:r>
              <a:rPr lang="en-US" sz="200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a:t>
            </a:r>
            <a:r>
              <a:rPr lang="en-US" sz="2000" i="1" dirty="0" err="1">
                <a:solidFill>
                  <a:srgbClr val="3F3F3F"/>
                </a:solidFill>
                <a:latin typeface="Century Gothic"/>
              </a:rPr>
              <a:t>CSDA</a:t>
            </a:r>
            <a:r>
              <a:rPr lang="en-US" sz="2000" i="1" dirty="0">
                <a:solidFill>
                  <a:srgbClr val="3F3F3F"/>
                </a:solidFill>
                <a:latin typeface="Century Gothic"/>
              </a:rPr>
              <a:t>)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dirty="0">
              <a:highlight>
                <a:srgbClr val="00FFFF"/>
              </a:highlight>
            </a:endParaRPr>
          </a:p>
          <a:p>
            <a:pPr marL="457200" indent="-457200">
              <a:buClr>
                <a:srgbClr val="D2672B"/>
              </a:buClr>
              <a:buFont typeface="Arial" panose="020B0604020202020204" pitchFamily="34" charset="0"/>
              <a:buChar char="•"/>
            </a:pPr>
            <a:endParaRPr lang="en-US" dirty="0">
              <a:highlight>
                <a:srgbClr val="00FFFF"/>
              </a:highlight>
            </a:endParaRPr>
          </a:p>
          <a:p>
            <a:endParaRPr lang="en-US" dirty="0"/>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
        <p:nvSpPr>
          <p:cNvPr id="2" name="Text Placeholder 7">
            <a:extLst>
              <a:ext uri="{FF2B5EF4-FFF2-40B4-BE49-F238E27FC236}">
                <a16:creationId xmlns:a16="http://schemas.microsoft.com/office/drawing/2014/main" id="{9939B971-09FE-AC9A-0B94-5E328F3B0BCF}"/>
              </a:ext>
            </a:extLst>
          </p:cNvPr>
          <p:cNvSpPr txBox="1">
            <a:spLocks/>
          </p:cNvSpPr>
          <p:nvPr/>
        </p:nvSpPr>
        <p:spPr>
          <a:xfrm>
            <a:off x="216684" y="1392637"/>
            <a:ext cx="5108575" cy="5197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C13E2D"/>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C13E2D"/>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C13E2D"/>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C13E2D"/>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13E2D"/>
              </a:buClr>
              <a:buFont typeface="Arial" panose="020B0604020202020204" pitchFamily="34" charset="0"/>
              <a:buChar char="•"/>
            </a:pPr>
            <a:r>
              <a:rPr lang="en-US" sz="2000" dirty="0"/>
              <a:t>Study Area</a:t>
            </a:r>
          </a:p>
          <a:p>
            <a:pPr marL="457200" indent="-457200">
              <a:buClr>
                <a:srgbClr val="C13E2D"/>
              </a:buClr>
              <a:buFont typeface="Arial" panose="020B0604020202020204" pitchFamily="34" charset="0"/>
              <a:buChar char="•"/>
            </a:pPr>
            <a:r>
              <a:rPr lang="en-US" sz="2000" dirty="0"/>
              <a:t>Study Period</a:t>
            </a:r>
          </a:p>
          <a:p>
            <a:pPr marL="457200" indent="-457200">
              <a:buClr>
                <a:srgbClr val="C13E2D"/>
              </a:buClr>
              <a:buFont typeface="Arial" panose="020B0604020202020204" pitchFamily="34" charset="0"/>
              <a:buChar char="•"/>
            </a:pPr>
            <a:r>
              <a:rPr lang="en-US" sz="2000" dirty="0"/>
              <a:t>Objectives</a:t>
            </a:r>
          </a:p>
          <a:p>
            <a:pPr marL="457200" indent="-457200">
              <a:buClr>
                <a:srgbClr val="C13E2D"/>
              </a:buClr>
              <a:buFont typeface="Arial" panose="020B0604020202020204" pitchFamily="34" charset="0"/>
              <a:buChar char="•"/>
            </a:pPr>
            <a:r>
              <a:rPr lang="en-US" sz="2000" dirty="0"/>
              <a:t>Partners</a:t>
            </a:r>
          </a:p>
          <a:p>
            <a:pPr marL="457200" indent="-457200">
              <a:buClr>
                <a:srgbClr val="C13E2D"/>
              </a:buClr>
              <a:buFont typeface="Arial" panose="020B0604020202020204" pitchFamily="34" charset="0"/>
              <a:buChar char="•"/>
            </a:pPr>
            <a:r>
              <a:rPr lang="en-US" sz="2000" dirty="0"/>
              <a:t>Community Concerns</a:t>
            </a:r>
          </a:p>
          <a:p>
            <a:pPr marL="457200" indent="-457200">
              <a:buClr>
                <a:srgbClr val="C13E2D"/>
              </a:buClr>
              <a:buFont typeface="Arial" panose="020B0604020202020204" pitchFamily="34" charset="0"/>
              <a:buChar char="•"/>
            </a:pPr>
            <a:r>
              <a:rPr lang="en-US" sz="2000" dirty="0"/>
              <a:t>Earth Observations</a:t>
            </a:r>
          </a:p>
          <a:p>
            <a:pPr marL="457200" indent="-457200">
              <a:buClr>
                <a:srgbClr val="C13E2D"/>
              </a:buClr>
              <a:buFont typeface="Arial" panose="020B0604020202020204" pitchFamily="34" charset="0"/>
              <a:buChar char="•"/>
            </a:pPr>
            <a:r>
              <a:rPr lang="en-US" sz="2000" dirty="0"/>
              <a:t>Methodology</a:t>
            </a:r>
          </a:p>
          <a:p>
            <a:pPr marL="457200" indent="-457200">
              <a:buClr>
                <a:srgbClr val="C13E2D"/>
              </a:buClr>
              <a:buFont typeface="Arial" panose="020B0604020202020204" pitchFamily="34" charset="0"/>
              <a:buChar char="•"/>
            </a:pPr>
            <a:r>
              <a:rPr lang="en-US" sz="2000" dirty="0"/>
              <a:t>Results</a:t>
            </a:r>
          </a:p>
          <a:p>
            <a:pPr marL="457200" indent="-457200">
              <a:buClr>
                <a:srgbClr val="C13E2D"/>
              </a:buClr>
              <a:buFont typeface="Arial" panose="020B0604020202020204" pitchFamily="34" charset="0"/>
              <a:buChar char="•"/>
            </a:pPr>
            <a:r>
              <a:rPr lang="en-US" sz="2000" dirty="0"/>
              <a:t>Errors &amp; Uncertainties</a:t>
            </a:r>
          </a:p>
          <a:p>
            <a:pPr marL="457200" indent="-457200">
              <a:buClr>
                <a:srgbClr val="C13E2D"/>
              </a:buClr>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Clr>
                <a:srgbClr val="C13E2D"/>
              </a:buClr>
              <a:buFont typeface="Arial" panose="020B0604020202020204" pitchFamily="34" charset="0"/>
              <a:buChar char="•"/>
            </a:pPr>
            <a:r>
              <a:rPr lang="en-US" sz="2000" dirty="0"/>
              <a:t>Conclusions</a:t>
            </a:r>
            <a:endParaRPr lang="en-US" sz="2000" dirty="0">
              <a:highlight>
                <a:srgbClr val="00FFFF"/>
              </a:highlight>
            </a:endParaRPr>
          </a:p>
          <a:p>
            <a:pPr marL="457200" indent="-457200">
              <a:buClr>
                <a:srgbClr val="C13E2D"/>
              </a:buClr>
              <a:buFont typeface="Arial" panose="020B0604020202020204" pitchFamily="34" charset="0"/>
              <a:buChar char="•"/>
            </a:pPr>
            <a:r>
              <a:rPr lang="en-US" sz="2000" dirty="0"/>
              <a:t>Acknowledgements</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C13E2D"/>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C13E2D"/>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C13E2D"/>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C13E2D"/>
              </a:buClr>
              <a:buFont typeface="Arial" panose="020B0604020202020204" pitchFamily="34" charset="0"/>
              <a:buChar char="•"/>
            </a:pPr>
            <a:r>
              <a:rPr lang="en-US" sz="1800" dirty="0"/>
              <a:t>Try to use a consistent font size between slides.</a:t>
            </a:r>
          </a:p>
          <a:p>
            <a:pPr marL="285750" indent="-285750">
              <a:spcAft>
                <a:spcPts val="500"/>
              </a:spcAft>
              <a:buClr>
                <a:srgbClr val="C13E2D"/>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C13E2D"/>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C13E2D"/>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C13E2D"/>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C13E2D"/>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C13E2D"/>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C13E2D"/>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C13E2D"/>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C13E2D"/>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13E2D"/>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C13E2D"/>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C13E2D"/>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C13E2D"/>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C13E2D"/>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C13E2D"/>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C13E2D"/>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C13E2D"/>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C13E2D"/>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19511</TotalTime>
  <Words>1630</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74</cp:revision>
  <dcterms:created xsi:type="dcterms:W3CDTF">2023-10-31T16:04:03Z</dcterms:created>
  <dcterms:modified xsi:type="dcterms:W3CDTF">2024-05-28T14:56:25Z</dcterms:modified>
</cp:coreProperties>
</file>