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9"/>
  </p:notesMasterIdLst>
  <p:sldIdLst>
    <p:sldId id="377" r:id="rId5"/>
    <p:sldId id="442" r:id="rId6"/>
    <p:sldId id="439" r:id="rId7"/>
    <p:sldId id="391" r:id="rId8"/>
    <p:sldId id="400" r:id="rId9"/>
    <p:sldId id="392" r:id="rId10"/>
    <p:sldId id="399" r:id="rId11"/>
    <p:sldId id="416" r:id="rId12"/>
    <p:sldId id="417" r:id="rId13"/>
    <p:sldId id="436" r:id="rId14"/>
    <p:sldId id="398" r:id="rId15"/>
    <p:sldId id="406" r:id="rId16"/>
    <p:sldId id="411" r:id="rId17"/>
    <p:sldId id="418" r:id="rId18"/>
    <p:sldId id="421" r:id="rId19"/>
    <p:sldId id="430" r:id="rId20"/>
    <p:sldId id="408" r:id="rId21"/>
    <p:sldId id="433" r:id="rId22"/>
    <p:sldId id="424" r:id="rId23"/>
    <p:sldId id="423" r:id="rId24"/>
    <p:sldId id="438" r:id="rId25"/>
    <p:sldId id="409" r:id="rId26"/>
    <p:sldId id="425" r:id="rId27"/>
    <p:sldId id="432" r:id="rId28"/>
    <p:sldId id="428" r:id="rId29"/>
    <p:sldId id="426" r:id="rId30"/>
    <p:sldId id="427" r:id="rId31"/>
    <p:sldId id="429" r:id="rId32"/>
    <p:sldId id="437" r:id="rId33"/>
    <p:sldId id="441" r:id="rId34"/>
    <p:sldId id="435" r:id="rId35"/>
    <p:sldId id="415" r:id="rId36"/>
    <p:sldId id="431" r:id="rId37"/>
    <p:sldId id="38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FAA508-94B2-6B39-542D-B589548E8148}" name="Lisa Tanh" initials="LT" userId="S::lisa.tanh@ssaihq.com::a8724265-769f-4135-a2db-44f9fed6c9b6" providerId="AD"/>
  <p188:author id="{5717D514-3FAA-8745-3A9A-6ACBD44B99E9}" name="Caroline Williams" initials="CW" userId="S::caroline.williams@ssaihq.com::3405ad4b-21d2-41c6-a596-6f003c38d3fb" providerId="AD"/>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FC310449-7923-4BDE-4EAA-FF69BBFF6450}" name="Marisa Smedsrud" initials="MS" userId="S::marisa.smedsrud@ssaihq.com::afbb990b-5f24-447e-bc56-b11bbeccf6c3" providerId="AD"/>
  <p188:author id="{EABB514C-5F0B-93A5-222B-B16DBF30FDD2}" name="Kathleen Lange" initials="KL" userId="Kathleen Lange" providerId="None"/>
  <p188:author id="{9C928459-D573-8191-5198-2FFD99F2967A}" name="Olivia Landry" initials="OL" userId="S::olivia.landry@ssaihq.com::ec423f44-10b5-4566-9a58-9d110155c730" providerId="AD"/>
  <p188:author id="{C3E00CD3-E8F9-8265-0B4F-06B474C9FCAD}" name="Cecil Byles" initials="CB" userId="S::robert.byles@ssaihq.com::c798ae76-1ca0-48cd-999b-80a00bd13fc4" providerId="AD"/>
  <p188:author id="{E3D746D9-E9EF-C8DA-7704-6AB329DEF018}" name="Hayden Hoffmeister" initials="HH" userId="S::hayden.hoffmeister@ssaihq.com::64b5b86f-2d12-468a-9ece-6cad71d3b793"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C7C9"/>
    <a:srgbClr val="4DAEB3"/>
    <a:srgbClr val="FFFFFF"/>
    <a:srgbClr val="FF6B6B"/>
    <a:srgbClr val="C00000"/>
    <a:srgbClr val="FC9F95"/>
    <a:srgbClr val="FA8072"/>
    <a:srgbClr val="7030A0"/>
    <a:srgbClr val="5372B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899" autoAdjust="0"/>
  </p:normalViewPr>
  <p:slideViewPr>
    <p:cSldViewPr snapToGrid="0">
      <p:cViewPr varScale="1">
        <p:scale>
          <a:sx n="124" d="100"/>
          <a:sy n="124" d="100"/>
        </p:scale>
        <p:origin x="1448" y="4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cience.nasa.gov/get-involved/toolkits/spacecraft-icon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docs.charter.uat.esaportal.eu/missions/opt/worldview-3/" TargetMode="External"/><Relationship Id="rId4" Type="http://schemas.openxmlformats.org/officeDocument/2006/relationships/hyperlink" Target="https://commons.wikimedia.org/wiki/File:Earth_-_Illustration_%285679642883%29.jpg"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cience.nasa.gov/get-involved/toolkits/spacecraft-icon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cs.charter.uat.esaportal.eu/missions/opt/worldview-3/"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science.nasa.gov/get-involved/toolkits/spacecraft-icon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Warta_River_Plants_%28157963939%29.jpe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lickr.com/photos/chesbayprogram/2865392182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lickr.com/photos/54775250@N07/9471754299/"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69383258@N08/17859259621/"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usgs.gov/media/images/rv-sturgeon-leaving-dock-navy-pier-chicago-i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reazilla.com/nodes/7816581-sun-clipar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reazilla.com/nodes/7816581-sun-clipar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Segoe UI"/>
                <a:cs typeface="Segoe UI"/>
              </a:rPr>
              <a:t>&lt;greeting&gt;. Thank you everyone for being here for this presentation. We can start with some introductions. </a:t>
            </a:r>
            <a:endParaRPr lang="en-US">
              <a:latin typeface="Calibri" panose="020F0502020204030204"/>
              <a:cs typeface="Calibri"/>
            </a:endParaRPr>
          </a:p>
          <a:p>
            <a:pPr>
              <a:defRPr/>
            </a:pPr>
            <a:r>
              <a:rPr lang="en-US">
                <a:latin typeface="Segoe UI"/>
                <a:cs typeface="Segoe UI"/>
              </a:rPr>
              <a:t>I'm &lt;name&gt;</a:t>
            </a:r>
            <a:endParaRPr lang="en-US">
              <a:latin typeface="Calibri" panose="020F0502020204030204"/>
              <a:cs typeface="Calibri"/>
            </a:endParaRPr>
          </a:p>
          <a:p>
            <a:pPr>
              <a:defRPr/>
            </a:pPr>
            <a:r>
              <a:rPr lang="en-US">
                <a:latin typeface="Segoe UI"/>
                <a:cs typeface="Segoe UI"/>
              </a:rPr>
              <a:t>***HAVE ALL PRESENTERS INTRODUCE THEMSELVES BY NAME***</a:t>
            </a:r>
          </a:p>
          <a:p>
            <a:pPr>
              <a:defRPr/>
            </a:pPr>
            <a:r>
              <a:rPr lang="en-US">
                <a:latin typeface="Segoe UI"/>
                <a:cs typeface="Segoe UI"/>
              </a:rPr>
              <a:t>Today we will be talking about the NASA DEVELOP Kankakee River Water Resources project.</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will discuss our methodology for this project.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96818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obtain satellite imagery, we acquired data from six different Earth observation platforms. We acquired imagery scenes from NASA's Landsat 8 and Landsat 9 platforms; ESA's Sentinel-2 platform. We also acquired scenes from two commercial satellites: Planet's </a:t>
            </a:r>
            <a:r>
              <a:rPr lang="en-US" dirty="0" err="1">
                <a:cs typeface="Calibri"/>
              </a:rPr>
              <a:t>PlanetScope</a:t>
            </a:r>
            <a:r>
              <a:rPr lang="en-US" dirty="0">
                <a:cs typeface="Calibri"/>
              </a:rPr>
              <a:t> DOVE platform; and Maxar's WorldView-3 platform. We utilized NASA's IMERG algorithm to acquire precipitation data from the GPM Earth observation platform. </a:t>
            </a:r>
            <a:r>
              <a:rPr lang="en-US" dirty="0"/>
              <a:t>Specifically, we picked the days May 1st to September 30th for the initial case study and then expanded this data out to 2017 when conducting the environmental trends analysis.</a:t>
            </a:r>
            <a:endParaRPr lang="en-US" dirty="0">
              <a:cs typeface="Calibri"/>
            </a:endParaRPr>
          </a:p>
          <a:p>
            <a:endParaRPr lang="en-US" dirty="0"/>
          </a:p>
          <a:p>
            <a:r>
              <a:rPr lang="en-US" dirty="0"/>
              <a:t>------------------------------Image Information Below ------------------------------</a:t>
            </a:r>
            <a:endParaRPr lang="en-US" dirty="0">
              <a:cs typeface="Calibri"/>
            </a:endParaRPr>
          </a:p>
          <a:p>
            <a:r>
              <a:rPr lang="en-US" dirty="0">
                <a:cs typeface="Calibri"/>
              </a:rPr>
              <a:t>Image 1-3</a:t>
            </a:r>
            <a:endParaRPr lang="en-US" dirty="0"/>
          </a:p>
          <a:p>
            <a:r>
              <a:rPr lang="en-US" dirty="0"/>
              <a:t>•Image Credit: NASA</a:t>
            </a:r>
            <a:endParaRPr lang="en-US" dirty="0">
              <a:cs typeface="Calibri"/>
            </a:endParaRPr>
          </a:p>
          <a:p>
            <a:r>
              <a:rPr lang="en-US" dirty="0"/>
              <a:t>•Image Source: </a:t>
            </a:r>
            <a:r>
              <a:rPr lang="en-US" dirty="0">
                <a:hlinkClick r:id="rId3"/>
              </a:rPr>
              <a:t>https://science.nasa.gov/get-involved/toolkits/spacecraft-icons</a:t>
            </a:r>
            <a:r>
              <a:rPr lang="en-US" dirty="0"/>
              <a:t> licensed under Public Domain</a:t>
            </a:r>
          </a:p>
          <a:p>
            <a:r>
              <a:rPr lang="en-US" dirty="0">
                <a:cs typeface="Calibri"/>
              </a:rPr>
              <a:t>Image 4</a:t>
            </a:r>
          </a:p>
          <a:p>
            <a:r>
              <a:rPr lang="en-US" dirty="0">
                <a:cs typeface="Calibri"/>
              </a:rPr>
              <a:t>-Image Credit: </a:t>
            </a:r>
            <a:r>
              <a:rPr lang="en-US" dirty="0" err="1">
                <a:cs typeface="Calibri"/>
              </a:rPr>
              <a:t>PlanetLabs</a:t>
            </a:r>
            <a:r>
              <a:rPr lang="en-US" dirty="0">
                <a:cs typeface="Calibri"/>
              </a:rPr>
              <a:t> PBC</a:t>
            </a:r>
          </a:p>
          <a:p>
            <a:r>
              <a:rPr lang="en-US" dirty="0">
                <a:cs typeface="Calibri"/>
              </a:rPr>
              <a:t>-Image Source: https://www.earthdata.nasa.gov/esds/csda/csda-vendor-planet</a:t>
            </a:r>
          </a:p>
          <a:p>
            <a:r>
              <a:rPr lang="en-US" dirty="0">
                <a:cs typeface="Calibri"/>
              </a:rPr>
              <a:t>Image 5</a:t>
            </a:r>
          </a:p>
          <a:p>
            <a:r>
              <a:rPr lang="en-US" dirty="0"/>
              <a:t>•Image Credit: Wikimedia </a:t>
            </a:r>
            <a:endParaRPr lang="en-US" dirty="0">
              <a:cs typeface="Calibri"/>
            </a:endParaRPr>
          </a:p>
          <a:p>
            <a:r>
              <a:rPr lang="en-US" dirty="0"/>
              <a:t>•Image Source: </a:t>
            </a:r>
            <a:r>
              <a:rPr lang="en-US" dirty="0">
                <a:hlinkClick r:id="rId4"/>
              </a:rPr>
              <a:t>https://commons.wikimedia.org/wiki/File:Earth_-_Illustration_%285679642883%29.jpg</a:t>
            </a:r>
            <a:r>
              <a:rPr lang="en-US" dirty="0"/>
              <a:t> licensed under CC-BY-2.0 Generic (no changes made)</a:t>
            </a:r>
            <a:endParaRPr lang="en-US" dirty="0">
              <a:cs typeface="Calibri"/>
            </a:endParaRPr>
          </a:p>
          <a:p>
            <a:r>
              <a:rPr lang="en-US" dirty="0"/>
              <a:t>Image 6</a:t>
            </a:r>
            <a:endParaRPr lang="en-US" dirty="0">
              <a:cs typeface="Calibri"/>
            </a:endParaRPr>
          </a:p>
          <a:p>
            <a:r>
              <a:rPr lang="en-US" dirty="0"/>
              <a:t>•Image Credit: ESA</a:t>
            </a:r>
            <a:endParaRPr lang="en-US" dirty="0">
              <a:cs typeface="Calibri" panose="020F0502020204030204"/>
            </a:endParaRPr>
          </a:p>
          <a:p>
            <a:r>
              <a:rPr lang="en-US" dirty="0"/>
              <a:t>•Image Source: </a:t>
            </a:r>
            <a:r>
              <a:rPr lang="en-US" dirty="0">
                <a:hlinkClick r:id="rId5"/>
              </a:rPr>
              <a:t>https://docs.charter.uat.esaportal.eu/missions/opt/worldview-3/</a:t>
            </a:r>
            <a:r>
              <a:rPr lang="en-US" dirty="0"/>
              <a:t> licensed under Public Domain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4160534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each EO, we acquired all the data within the study area and period. For each EO, we only wanted scenes with surface reflectance, which means atmospheric correction had already been applied. We also wanted little to no cloud cover directly over the Kankakee River (we filtered this characteristic through qualitative assessment). Then, we wrote a land masking algorithm to highlight just the river. This was somewhat tricky, as patches of aquatic vegetation that we had qualitatively assessed as being present in the scenes was initially getting masked out as land due to having similar reflectance values. In order to address this issue, we wrote an algorithm that produced a mask by iterating through each scene and picking out areas of aquatic vegetation that were misidentified. This novel approach worked well for us because we could create a unique mask for each EO instead of relying on a singular, potentially inconsistent mask across all EOs. Finally, we calculated various vegetation indices for each scene clipped to the delineated river to be used for our analysis. </a:t>
            </a:r>
          </a:p>
          <a:p>
            <a:endParaRPr lang="en-US"/>
          </a:p>
          <a:p>
            <a:r>
              <a:rPr lang="en-US"/>
              <a:t>------------------------------Image Information Below ------------------------------</a:t>
            </a:r>
            <a:endParaRPr lang="en-US">
              <a:cs typeface="Calibri"/>
            </a:endParaRPr>
          </a:p>
          <a:p>
            <a:r>
              <a:rPr lang="en-US"/>
              <a:t>•Image Credit: </a:t>
            </a:r>
            <a:r>
              <a:rPr lang="en-US" err="1"/>
              <a:t>DEVELOPer</a:t>
            </a:r>
            <a:endParaRPr lang="en-US" err="1">
              <a:cs typeface="Calibri"/>
            </a:endParaRPr>
          </a:p>
          <a:p>
            <a:r>
              <a:rPr lang="en-US"/>
              <a:t>•Image Source: </a:t>
            </a:r>
            <a:r>
              <a:rPr lang="en-US" err="1"/>
              <a:t>DEVELOPer</a:t>
            </a:r>
            <a:endParaRPr lang="en-US" err="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090652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subsequent methods utilized in this project can be separated into two major categories. First, we wanted to conduct an initial case study of the grassing event that took place on July 29th of 2022 to determine which EO was the most feasible to use for detecting FAV, and which index produced the most accurate result at illustrating FAV presence.</a:t>
            </a:r>
          </a:p>
          <a:p>
            <a:r>
              <a:rPr lang="en-US">
                <a:cs typeface="Calibri"/>
              </a:rPr>
              <a:t>Then, we wanted to conduct an environmental trend analysis to determine what environmental factors could lead to grassing events. For this analysis, we incorporated data from our case study (Summer of 2022), as well as data from previous summers (2017 to 2021). </a:t>
            </a:r>
          </a:p>
          <a:p>
            <a:endParaRPr lang="en-US"/>
          </a:p>
          <a:p>
            <a:r>
              <a:rPr lang="en-US"/>
              <a:t>------------------------------Image Information Below ------------------------------</a:t>
            </a:r>
            <a:endParaRPr lang="en-US">
              <a:cs typeface="Calibri"/>
            </a:endParaRPr>
          </a:p>
          <a:p>
            <a:r>
              <a:rPr lang="en-US"/>
              <a:t>•Image Credit: </a:t>
            </a:r>
            <a:r>
              <a:rPr lang="en-US" err="1"/>
              <a:t>DEVELOPer</a:t>
            </a:r>
            <a:endParaRPr lang="en-US">
              <a:cs typeface="Calibri"/>
            </a:endParaRPr>
          </a:p>
          <a:p>
            <a:r>
              <a:rPr lang="en-US"/>
              <a:t>•Image Source: </a:t>
            </a:r>
            <a:r>
              <a:rPr lang="en-US" err="1"/>
              <a:t>DEVELOPer</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47101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the case study portion, we outlined four main steps. First, we wanted to compare imagery from each EO to determine which one would be feasible to use. Then, we wanted to compare the use of different vegetation indices, deciding on an index that detects FAV with the highest accuracy. After that, we could assess the feasibility of using EOs for aquatic vegetation detection. Finally, we would be able to identify EOs and indices of interest to use in our environmental trends analysis.</a:t>
            </a:r>
          </a:p>
          <a:p>
            <a:endParaRPr lang="en-US"/>
          </a:p>
          <a:p>
            <a:r>
              <a:rPr lang="en-US"/>
              <a:t>------------------------------Image Information Below ------------------------------</a:t>
            </a:r>
          </a:p>
          <a:p>
            <a:r>
              <a:rPr lang="en-US"/>
              <a:t>•Image Credit: </a:t>
            </a:r>
            <a:r>
              <a:rPr lang="en-US" err="1"/>
              <a:t>DEVELOPer</a:t>
            </a:r>
            <a:endParaRPr lang="en-US" err="1">
              <a:cs typeface="Calibri"/>
            </a:endParaRPr>
          </a:p>
          <a:p>
            <a:r>
              <a:rPr lang="en-US"/>
              <a:t>•Image Source: </a:t>
            </a:r>
            <a:r>
              <a:rPr lang="en-US" err="1"/>
              <a:t>DEVELOPer</a:t>
            </a:r>
            <a:endParaRPr lang="en-US" err="1">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846905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the environmental trends analysis, we determined three steps for our methods. First, we would visualize trends in the environmental data and visually compare it to the presence of detected aquatic vegetation. Then, we would use statistical metrics to determine quantitative correlation coefficients that suggest the strength of the relationship between aquatic vegetation detection and each environmental metric. Finally, we would use </a:t>
            </a:r>
            <a:r>
              <a:rPr lang="en-US" err="1">
                <a:cs typeface="Calibri"/>
              </a:rPr>
              <a:t>th</a:t>
            </a:r>
            <a:r>
              <a:rPr lang="en-US">
                <a:cs typeface="Calibri"/>
              </a:rPr>
              <a:t>​e resulting correlation coefficients to identify speculate on potential quantitative relationships.</a:t>
            </a:r>
          </a:p>
          <a:p>
            <a:endParaRPr lang="en-US"/>
          </a:p>
          <a:p>
            <a:r>
              <a:rPr lang="en-US"/>
              <a:t>------------------------------Image Information Below ------------------------------</a:t>
            </a:r>
            <a:endParaRPr lang="en-US">
              <a:cs typeface="Calibri"/>
            </a:endParaRPr>
          </a:p>
          <a:p>
            <a:r>
              <a:rPr lang="en-US"/>
              <a:t>•Image Credit: </a:t>
            </a:r>
            <a:r>
              <a:rPr lang="en-US" err="1"/>
              <a:t>DEVELOPer</a:t>
            </a:r>
            <a:endParaRPr lang="en-US" err="1">
              <a:cs typeface="Calibri"/>
            </a:endParaRPr>
          </a:p>
          <a:p>
            <a:r>
              <a:rPr lang="en-US"/>
              <a:t>•Image Source: </a:t>
            </a:r>
            <a:r>
              <a:rPr lang="en-US" err="1"/>
              <a:t>DEVELOPer</a:t>
            </a:r>
            <a:endParaRPr lang="en-US" err="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189060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During the case study analysis, once we acquired all our EO scenes, we began comparing the EOs to each other, specifically looking at areas of aquatic vegetation. We then utilized Python scripts and the land mask we had designed during preprocessing to test the feasibility of each EO and index for detecting aquatic vegetation. Finally, we moved forward with further analysis of the EO we found most optimal for addressing the problem.  </a:t>
            </a:r>
          </a:p>
          <a:p>
            <a:endParaRPr lang="en-US"/>
          </a:p>
          <a:p>
            <a:r>
              <a:rPr lang="en-US"/>
              <a:t>------------------------------Image Information Below ------------------------------</a:t>
            </a:r>
            <a:endParaRPr lang="en-US">
              <a:cs typeface="Calibri"/>
            </a:endParaRPr>
          </a:p>
          <a:p>
            <a:r>
              <a:rPr lang="en-US"/>
              <a:t>•Image Credit: </a:t>
            </a:r>
            <a:r>
              <a:rPr lang="en-US" err="1"/>
              <a:t>DEVELOPer</a:t>
            </a:r>
            <a:endParaRPr lang="en-US" err="1">
              <a:cs typeface="Calibri"/>
            </a:endParaRPr>
          </a:p>
          <a:p>
            <a:r>
              <a:rPr lang="en-US"/>
              <a:t>•Image Source: </a:t>
            </a:r>
            <a:r>
              <a:rPr lang="en-US" err="1"/>
              <a:t>DEVELOPer</a:t>
            </a:r>
            <a:endParaRPr lang="en-US" err="1">
              <a:cs typeface="Calibri"/>
            </a:endParaRPr>
          </a:p>
          <a:p>
            <a:endParaRPr lang="en-US">
              <a:cs typeface="Calibri"/>
            </a:endParaRPr>
          </a:p>
          <a:p>
            <a:r>
              <a:rPr lang="en-US"/>
              <a:t>•Icons: Microsoft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036136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the environmental trends analysis, we took the preliminary cell count measurement, and ran it through another Python script with each environmental factor we identified to produce a correlation coefficient for the relationship between detected vegetation and each factor.  The factor with the highest correlation was then further analyzed by assessing the relationship between detected vegetation and the factor in summers prior to the initial study period. </a:t>
            </a:r>
          </a:p>
          <a:p>
            <a:endParaRPr lang="en-US" dirty="0">
              <a:cs typeface="Calibri"/>
            </a:endParaRPr>
          </a:p>
          <a:p>
            <a:r>
              <a:rPr lang="en-US" dirty="0"/>
              <a:t>------------------------------Image Information Below ------------------------------</a:t>
            </a:r>
          </a:p>
          <a:p>
            <a:r>
              <a:rPr lang="en-US" dirty="0"/>
              <a:t>•Icons: Microsoft</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886098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will move onto discussing our results.</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52247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our preliminary analysis of the EOs, we determined some positives and negatives of each one based on a visual assessment of the False Color Infrared composites compiled for each EO. In the middle of the slide, you can see the Landsat 8 and 9 False color infrared composite. When looking at these types of images, one should note that the pink areas denote the presence of FAV whereas blue-green areas can be denoted as bare water. </a:t>
            </a:r>
            <a:endParaRPr lang="en-US"/>
          </a:p>
          <a:p>
            <a:endParaRPr lang="en-US">
              <a:cs typeface="Calibri"/>
            </a:endParaRPr>
          </a:p>
          <a:p>
            <a:r>
              <a:rPr lang="en-US">
                <a:cs typeface="Calibri"/>
              </a:rPr>
              <a:t>Landsat 8 and 9 were the most immediately appealing satellites for multiple reasons. First, despite concerns about the lower spatial resolution, vegetation patches were still resolved. Second, the Landsat program has a long historical archive, allowing for expanded study in the future, and finally, Landsat data is free and easy to acquire using Earth Explorer. Some negative aspects of using Landsat included the less than ideal temporal resolution resulting in only a few scenes to work with, and inaccuracies at the river boundary due to the lower spatial resolution.</a:t>
            </a:r>
            <a:endParaRPr lang="en-US"/>
          </a:p>
          <a:p>
            <a:endParaRPr lang="en-US">
              <a:cs typeface="Calibri"/>
            </a:endParaRPr>
          </a:p>
          <a:p>
            <a:r>
              <a:rPr lang="en-US"/>
              <a:t>------------------------------Image Information Below ------------------------------</a:t>
            </a:r>
            <a:endParaRPr lang="en-US">
              <a:cs typeface="Calibri"/>
            </a:endParaRPr>
          </a:p>
          <a:p>
            <a:r>
              <a:rPr lang="en-US">
                <a:cs typeface="Calibri"/>
              </a:rPr>
              <a:t>Maps</a:t>
            </a:r>
          </a:p>
          <a:p>
            <a:r>
              <a:rPr lang="en-US"/>
              <a:t>•Image Credit: </a:t>
            </a:r>
            <a:r>
              <a:rPr lang="en-US" err="1"/>
              <a:t>DEVELOPer</a:t>
            </a:r>
            <a:endParaRPr lang="en-US">
              <a:cs typeface="Calibri"/>
            </a:endParaRPr>
          </a:p>
          <a:p>
            <a:r>
              <a:rPr lang="en-US"/>
              <a:t>•Image Source: </a:t>
            </a:r>
            <a:r>
              <a:rPr lang="en-US" err="1"/>
              <a:t>DEVELOPer</a:t>
            </a:r>
            <a:endParaRPr lang="en-US">
              <a:cs typeface="Calibri"/>
            </a:endParaRPr>
          </a:p>
          <a:p>
            <a:r>
              <a:rPr lang="en-US">
                <a:cs typeface="Calibri"/>
              </a:rPr>
              <a:t>Satellites</a:t>
            </a:r>
          </a:p>
          <a:p>
            <a:r>
              <a:rPr lang="en-US"/>
              <a:t>•Image Credit: NASA</a:t>
            </a:r>
            <a:endParaRPr lang="en-US">
              <a:cs typeface="Calibri"/>
            </a:endParaRPr>
          </a:p>
          <a:p>
            <a:r>
              <a:rPr lang="en-US"/>
              <a:t>•Image Source: </a:t>
            </a:r>
            <a:r>
              <a:rPr lang="en-US">
                <a:hlinkClick r:id="rId3"/>
              </a:rPr>
              <a:t>https://science.nasa.gov/get-involved/toolkits/spacecraft-icons</a:t>
            </a:r>
            <a:r>
              <a:rPr lang="en-US"/>
              <a:t> licensed under Public Domain</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a:cs typeface="Calibri"/>
              </a:rPr>
              <a:t>Icons: Microsoft</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75003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latin typeface="Calibri"/>
                <a:cs typeface="Calibri"/>
              </a:rPr>
              <a:t>For this presentation, we will start by introducing the problem, our partners, and their concerns.</a:t>
            </a:r>
            <a:endParaRPr lang="en-US" sz="1800" b="0" i="0" u="none" strike="noStrike">
              <a:solidFill>
                <a:srgbClr val="000000"/>
              </a:solidFill>
              <a:effectLst/>
              <a:latin typeface="Calibri"/>
              <a:cs typeface="Calibri"/>
            </a:endParaRPr>
          </a:p>
          <a:p>
            <a:r>
              <a:rPr lang="en-US" sz="1800">
                <a:cs typeface="Calibri"/>
              </a:rPr>
              <a:t>Then we'll establish the objectives of the project and discuss what we are trying to accomplish.</a:t>
            </a:r>
          </a:p>
          <a:p>
            <a:r>
              <a:rPr lang="en-US" sz="1800">
                <a:cs typeface="Calibri"/>
              </a:rPr>
              <a:t>We'll review our methods; how we collected, processed, and analyzed our data. And how we took those outcomes and determined results.</a:t>
            </a:r>
          </a:p>
          <a:p>
            <a:r>
              <a:rPr lang="en-US" sz="1800">
                <a:cs typeface="Calibri"/>
              </a:rPr>
              <a:t>Finally, we'll discuss some key takeaways, limitations we faced, and next steps for this particular topic.</a:t>
            </a:r>
          </a:p>
          <a:p>
            <a:endParaRPr lang="en-US" sz="1800"/>
          </a:p>
          <a:p>
            <a:r>
              <a:rPr lang="en-US"/>
              <a:t>------------------------------Image Information Below ------------------------------</a:t>
            </a:r>
            <a:endParaRPr lang="en-US">
              <a:cs typeface="Calibri"/>
            </a:endParaRPr>
          </a:p>
          <a:p>
            <a:r>
              <a:rPr lang="en-US"/>
              <a:t>•Icons: Microsoft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899104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Sentinel-2 and </a:t>
            </a:r>
            <a:r>
              <a:rPr lang="en-US" err="1">
                <a:cs typeface="Calibri"/>
              </a:rPr>
              <a:t>PlanetScope</a:t>
            </a:r>
            <a:r>
              <a:rPr lang="en-US">
                <a:cs typeface="Calibri"/>
              </a:rPr>
              <a:t>, the list of pros and cons was a little different. For Sentinel-2, the spatial resolution is higher than Landsat and comparable to </a:t>
            </a:r>
            <a:r>
              <a:rPr lang="en-US" err="1">
                <a:cs typeface="Calibri"/>
              </a:rPr>
              <a:t>PlanetScope</a:t>
            </a:r>
            <a:r>
              <a:rPr lang="en-US">
                <a:cs typeface="Calibri"/>
              </a:rPr>
              <a:t>, which was a big pro, and the data is also available at no cost. Despite that, we found the data availability for Sentinel-2 to be poor for this specific project. As for </a:t>
            </a:r>
            <a:r>
              <a:rPr lang="en-US" err="1">
                <a:cs typeface="Calibri"/>
              </a:rPr>
              <a:t>PlanetScope</a:t>
            </a:r>
            <a:r>
              <a:rPr lang="en-US">
                <a:cs typeface="Calibri"/>
              </a:rPr>
              <a:t>, the high spatial and temporal resolution was a major draw, but </a:t>
            </a:r>
            <a:r>
              <a:rPr lang="en-US" err="1">
                <a:cs typeface="Calibri"/>
              </a:rPr>
              <a:t>PlanetScope</a:t>
            </a:r>
            <a:r>
              <a:rPr lang="en-US">
                <a:cs typeface="Calibri"/>
              </a:rPr>
              <a:t> data is costly to acquire, and only contains visible bands and the near infrared band, giving it exceedingly low spectral resolution.</a:t>
            </a:r>
          </a:p>
          <a:p>
            <a:endParaRPr lang="en-US">
              <a:cs typeface="Calibri"/>
            </a:endParaRPr>
          </a:p>
          <a:p>
            <a:r>
              <a:rPr lang="en-US"/>
              <a:t>------------------------------Image Information Below ------------------------------</a:t>
            </a:r>
            <a:endParaRPr lang="en-US">
              <a:cs typeface="Calibri"/>
            </a:endParaRPr>
          </a:p>
          <a:p>
            <a:r>
              <a:rPr lang="en-US"/>
              <a:t>Maps</a:t>
            </a:r>
            <a:endParaRPr lang="en-US">
              <a:cs typeface="Calibri"/>
            </a:endParaRPr>
          </a:p>
          <a:p>
            <a:r>
              <a:rPr lang="en-US"/>
              <a:t>•Image Credit: </a:t>
            </a:r>
            <a:r>
              <a:rPr lang="en-US" err="1"/>
              <a:t>DEVELOPer</a:t>
            </a:r>
            <a:endParaRPr lang="en-US">
              <a:cs typeface="Calibri"/>
            </a:endParaRPr>
          </a:p>
          <a:p>
            <a:r>
              <a:rPr lang="en-US"/>
              <a:t>•Image Source: </a:t>
            </a:r>
            <a:r>
              <a:rPr lang="en-US" err="1"/>
              <a:t>DEVELOPer</a:t>
            </a:r>
            <a:endParaRPr lang="en-US" err="1">
              <a:cs typeface="Calibri"/>
            </a:endParaRPr>
          </a:p>
          <a:p>
            <a:r>
              <a:rPr lang="en-US">
                <a:cs typeface="Calibri"/>
              </a:rPr>
              <a:t>Satellite 1</a:t>
            </a:r>
          </a:p>
          <a:p>
            <a:r>
              <a:rPr lang="en-US"/>
              <a:t>•Image Credit: ESA</a:t>
            </a:r>
            <a:endParaRPr lang="en-US">
              <a:cs typeface="Calibri"/>
            </a:endParaRPr>
          </a:p>
          <a:p>
            <a:r>
              <a:rPr lang="en-US"/>
              <a:t>•Image Source: </a:t>
            </a:r>
            <a:r>
              <a:rPr lang="en-US">
                <a:hlinkClick r:id="rId3"/>
              </a:rPr>
              <a:t>https://docs.charter.uat.esaportal.eu/missions/opt/worldview-3/</a:t>
            </a:r>
            <a:r>
              <a:rPr lang="en-US"/>
              <a:t> licensed under Public Domain</a:t>
            </a:r>
            <a:endParaRPr lang="en-US">
              <a:cs typeface="Calibri"/>
            </a:endParaRPr>
          </a:p>
          <a:p>
            <a:r>
              <a:rPr lang="en-US"/>
              <a:t>Satellite 2</a:t>
            </a:r>
            <a:endParaRPr lang="en-US">
              <a:cs typeface="Calibri" panose="020F0502020204030204"/>
            </a:endParaRPr>
          </a:p>
          <a:p>
            <a:r>
              <a:rPr lang="en-US"/>
              <a:t>•Image Credit: NASA</a:t>
            </a:r>
            <a:endParaRPr lang="en-US">
              <a:cs typeface="Calibri"/>
            </a:endParaRPr>
          </a:p>
          <a:p>
            <a:r>
              <a:rPr lang="en-US"/>
              <a:t>•Image Source: </a:t>
            </a:r>
            <a:r>
              <a:rPr lang="en-US">
                <a:hlinkClick r:id="rId4"/>
              </a:rPr>
              <a:t>https://science.nasa.gov/get-involved/toolkits/spacecraft-icons</a:t>
            </a:r>
            <a:r>
              <a:rPr lang="en-US"/>
              <a:t> licensed under Public Domain</a:t>
            </a:r>
            <a:endParaRPr lang="en-US">
              <a:cs typeface="Calibri"/>
            </a:endParaRPr>
          </a:p>
          <a:p>
            <a:endParaRPr lang="en-US">
              <a:cs typeface="Calibri"/>
            </a:endParaRPr>
          </a:p>
          <a:p>
            <a:r>
              <a:rPr lang="en-US"/>
              <a:t>•Icons: Microsoft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1347047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going through the first round of analysis, we utilized the histograms, as well as imagery analysis, to assess how well each index performed. Out of the four, NDVI had the most normally distributed histogram of cell values, with a strong ability to distinguish water from aquatic vegetation based on qualitative assessment. SAVI and EVI had histograms very similar to NDVI with similar results when assessing the images. The GCI histogram was heavily left skewed, meaning it over classified water and tended to detect a very low amount of aquatic vegetation. With that being said, all of the indices that were tested performed relatively similarly to one another. </a:t>
            </a:r>
          </a:p>
          <a:p>
            <a:endParaRPr lang="en-US">
              <a:cs typeface="Calibri"/>
            </a:endParaRPr>
          </a:p>
          <a:p>
            <a:r>
              <a:rPr lang="en-US"/>
              <a:t>------------------------------Image Information Below ------------------------------</a:t>
            </a:r>
            <a:endParaRPr lang="en-US">
              <a:cs typeface="Calibri"/>
            </a:endParaRPr>
          </a:p>
          <a:p>
            <a:r>
              <a:rPr lang="en-US"/>
              <a:t>•Image Credit: </a:t>
            </a:r>
            <a:r>
              <a:rPr lang="en-US" err="1"/>
              <a:t>DEVELOPer</a:t>
            </a:r>
            <a:endParaRPr lang="en-US">
              <a:cs typeface="Calibri"/>
            </a:endParaRPr>
          </a:p>
          <a:p>
            <a:r>
              <a:rPr lang="en-US"/>
              <a:t>•Image Source: </a:t>
            </a:r>
            <a:r>
              <a:rPr lang="en-US" err="1"/>
              <a:t>DEVELOPer</a:t>
            </a:r>
            <a:endParaRPr lang="en-US" err="1">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900944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Ultimately, we determined that Landsat 8 and 9 as well as the NDVI index were most ideal to move forward with for this project. The map on this slide shows a raster image of the average NDVI cell values of the Landsat scenes in the study area over the study period. This map gives a good idea of where, geographically, we were able to detect aquatic vegetation. If you look in the top left of the image you can see there is a large amount of vegetation detected in the pool across from the intake as well as the pool directly at the confluence of the Kankakee and Des Plaines. Small mats of aquatic vegetation were detected in various spots. As we move upstream from the confluence, we see hotspots in the pools north of the cooling pond, the chute through Bardwell Island that also sits north of the cooling pond, and around the island west of the I-55 bridge in the middle of the image. Significant buildup also occurs in the stretch of river that runs through Wilmington, as well as just downstream of that stretch..</a:t>
            </a:r>
          </a:p>
          <a:p>
            <a:endParaRPr lang="en-US">
              <a:cs typeface="Calibri"/>
            </a:endParaRPr>
          </a:p>
          <a:p>
            <a:r>
              <a:rPr lang="en-US"/>
              <a:t>------------------------------Image Information Below ------------------------------</a:t>
            </a:r>
            <a:endParaRPr lang="en-US">
              <a:cs typeface="Calibri"/>
            </a:endParaRPr>
          </a:p>
          <a:p>
            <a:r>
              <a:rPr lang="en-US"/>
              <a:t>•Image Credit: </a:t>
            </a:r>
            <a:r>
              <a:rPr lang="en-US" err="1"/>
              <a:t>DEVELOPer</a:t>
            </a:r>
            <a:endParaRPr lang="en-US">
              <a:cs typeface="Calibri"/>
            </a:endParaRPr>
          </a:p>
          <a:p>
            <a:r>
              <a:rPr lang="en-US"/>
              <a:t>•Image Source: </a:t>
            </a:r>
            <a:r>
              <a:rPr lang="en-US" err="1"/>
              <a:t>DEVELOPer</a:t>
            </a:r>
            <a:endParaRPr lang="en-US"/>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a:cs typeface="Calibri"/>
              </a:rPr>
              <a:t>Icons: Microsoft</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175322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an animation of the NDVI Landsat images of the study area over the study period. Here, the images have been classified using the predetermined threshold to distinguish water from aquatic vegetation.</a:t>
            </a:r>
          </a:p>
          <a:p>
            <a:r>
              <a:rPr lang="en-US">
                <a:cs typeface="Calibri"/>
              </a:rPr>
              <a:t>***PLAY VIDEO***</a:t>
            </a:r>
          </a:p>
          <a:p>
            <a:r>
              <a:rPr lang="en-US">
                <a:cs typeface="Calibri"/>
              </a:rPr>
              <a:t>Blue represents water, and green represents aquatic vegetation.</a:t>
            </a:r>
          </a:p>
          <a:p>
            <a:r>
              <a:rPr lang="en-US">
                <a:cs typeface="Calibri"/>
              </a:rPr>
              <a:t>As you can see, there is a noticeable growth of detected aquatic vegetation over time (especially within the pond near the river confluence), and a recession in the final frame.</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1377517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will discuss the results of the environmental trends analysis</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978855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shows a time series of the water temperature over the study period and the detected aquatic vegetation over the same period. The blue line represents the mean daily water temperature with the lines on either side representing maximum and minimum respectively. The green line represents a forward-filled cell count value of detected aquatic vegetation, and the red line is the day of the grassing event. Visually, there seems to be no correlation between water temperature and the presence of aquatic vegetation.</a:t>
            </a:r>
            <a:endParaRPr lang="en-US"/>
          </a:p>
          <a:p>
            <a:endParaRPr lang="en-US"/>
          </a:p>
          <a:p>
            <a:r>
              <a:rPr lang="en-US"/>
              <a:t>------------------------------Image Information Below ------------------------------</a:t>
            </a:r>
            <a:endParaRPr lang="en-US">
              <a:cs typeface="Calibri"/>
            </a:endParaRPr>
          </a:p>
          <a:p>
            <a:r>
              <a:rPr lang="en-US"/>
              <a:t>•Image Credit: </a:t>
            </a:r>
            <a:r>
              <a:rPr lang="en-US" err="1"/>
              <a:t>DEVELOPer</a:t>
            </a:r>
            <a:endParaRPr lang="en-US">
              <a:cs typeface="Calibri"/>
            </a:endParaRPr>
          </a:p>
          <a:p>
            <a:r>
              <a:rPr lang="en-US"/>
              <a:t>•Image Source: </a:t>
            </a:r>
            <a:r>
              <a:rPr lang="en-US" err="1"/>
              <a:t>DEVELOPer</a:t>
            </a:r>
            <a:endParaRPr lang="en-US" err="1">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4214150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same timeseries with the detected vegetation and grassing event lines, but compares them to precipitation and cloud cover instead—with precipitation being the blue line and cloud cover being the gray fill in the background. There is a lot going on in this figure, but the key takeaway is that there is likely a correlation between precipitation and cloud cover, but it is difficult to determine any preliminary qualitative correlations between the detected aquatic vegetation and either of these variables.</a:t>
            </a:r>
          </a:p>
          <a:p>
            <a:endParaRPr lang="en-US">
              <a:cs typeface="Calibri" panose="020F0502020204030204"/>
            </a:endParaRPr>
          </a:p>
          <a:p>
            <a:r>
              <a:rPr lang="en-US"/>
              <a:t>------------------------------Image Information Below ------------------------------</a:t>
            </a:r>
            <a:endParaRPr lang="en-US">
              <a:cs typeface="Calibri" panose="020F0502020204030204"/>
            </a:endParaRPr>
          </a:p>
          <a:p>
            <a:r>
              <a:rPr lang="en-US"/>
              <a:t>•Image Credit: </a:t>
            </a:r>
            <a:r>
              <a:rPr lang="en-US" err="1"/>
              <a:t>DEVELOPer</a:t>
            </a:r>
            <a:endParaRPr lang="en-US"/>
          </a:p>
          <a:p>
            <a:r>
              <a:rPr lang="en-US"/>
              <a:t>•Image Source: </a:t>
            </a:r>
            <a:r>
              <a:rPr lang="en-US" err="1"/>
              <a:t>DEVELOPer</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687215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final timeseries here depicts detected aquatic vegetation and discharge rate. As we will discuss, these two variables had the strongest correlation coefficient, which can be visually seen here. Furthermore, this graph shows that prior to the event there was a prolonged period of low flow rate which could have played a role in the event.</a:t>
            </a:r>
          </a:p>
          <a:p>
            <a:endParaRPr lang="en-US"/>
          </a:p>
          <a:p>
            <a:endParaRPr lang="en-US"/>
          </a:p>
          <a:p>
            <a:r>
              <a:rPr lang="en-US"/>
              <a:t>------------------------------Image Information Below ------------------------------</a:t>
            </a:r>
            <a:endParaRPr lang="en-US">
              <a:cs typeface="Calibri"/>
            </a:endParaRPr>
          </a:p>
          <a:p>
            <a:r>
              <a:rPr lang="en-US"/>
              <a:t>•Image Credit: </a:t>
            </a:r>
            <a:r>
              <a:rPr lang="en-US" err="1"/>
              <a:t>DEVELOPer</a:t>
            </a:r>
            <a:endParaRPr lang="en-US"/>
          </a:p>
          <a:p>
            <a:r>
              <a:rPr lang="en-US"/>
              <a:t>•Image Source: </a:t>
            </a:r>
            <a:r>
              <a:rPr lang="en-US" err="1"/>
              <a:t>DEVELOPer</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1466057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table shows all the correlation coefficients between the environmental factors and each index we tested. NDVI, EVI, and SAVI all had similar results which supports our conclusion that these three indices performed very similarly within this context. Furthermore, GCI has the weakest coefficient for each factor. If you look at the NDVI column, you can see a strong negative correlation between detected aquatic vegetation, and discharge rate. You can also see a moderate positive correlation between cloud cover and precipitation. </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171531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Finally, we will present the discussion of our results and concluding thoughts. </a:t>
            </a: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3764939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we begin, let us answer the question: "What is a grassing event?". There are many different species of aquatic vegetation, called macrophytes, that grow from riverbeds. Typically, these aquatic grasses grow perennially from a rhizome buried in river sediment; growing grass leaves during a growing season, then releasing those leaves slowly, over time, after the growing season. A grassing event occurs when there is some environmental factor that causes these grasses to grow rapidly and release their leaves earlier and in large quantities. This rapid release of biomass can pose a threat to man-made infrastructure that relies on the intake of water from a river where grasses and other types of macrophytes grow.</a:t>
            </a:r>
          </a:p>
          <a:p>
            <a:endParaRPr lang="en-US" dirty="0"/>
          </a:p>
          <a:p>
            <a:r>
              <a:rPr lang="en-US" dirty="0"/>
              <a:t>------------------------------Image Information Below ------------------------------</a:t>
            </a:r>
            <a:endParaRPr lang="en-US" dirty="0">
              <a:cs typeface="Calibri"/>
            </a:endParaRPr>
          </a:p>
          <a:p>
            <a:r>
              <a:rPr lang="en-US" dirty="0"/>
              <a:t>•Image Credit: Aleksander Kwiatkowski</a:t>
            </a:r>
            <a:endParaRPr lang="en-US" dirty="0">
              <a:cs typeface="Calibri"/>
            </a:endParaRPr>
          </a:p>
          <a:p>
            <a:r>
              <a:rPr lang="en-US" dirty="0"/>
              <a:t>•Image Source:  </a:t>
            </a:r>
            <a:r>
              <a:rPr lang="en-US" dirty="0">
                <a:hlinkClick r:id="rId3"/>
              </a:rPr>
              <a:t>https://commons.wikimedia.org/wiki/File:Warta_River_Plants_%28157963939%29.jpeg</a:t>
            </a:r>
            <a:r>
              <a:rPr lang="en-US" dirty="0"/>
              <a:t> licensed under CC-1.0 Public Domain Dedication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817634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terms of key takeaways, there are a few. From the case study analysis, the key takeaways were; NDVI, SAVI, and EVI performed similarly for the task of detecting aquatic vegetation in a river, and GCI did not perform well for this task. And it is feasible to use NDVI and Earth observations in general to detect aquatic vegetation. From the environmental trends analysis the key takeaways were; we found a strong negative correlation between detected vegetation and discharge rate, meaning the lower the discharge, the more vegetation was detected, and there is a moderate positive correlation between detected vegetation and cloud cover/precipitation. </a:t>
            </a:r>
          </a:p>
          <a:p>
            <a:endParaRPr lang="en-US">
              <a:cs typeface="Calibri"/>
            </a:endParaRPr>
          </a:p>
          <a:p>
            <a:r>
              <a:rPr lang="en-US"/>
              <a:t>------------------------------Image Information Below ------------------------------</a:t>
            </a:r>
            <a:endParaRPr lang="en-US">
              <a:cs typeface="Calibri"/>
            </a:endParaRPr>
          </a:p>
          <a:p>
            <a:r>
              <a:rPr lang="en-US"/>
              <a:t>•Icons: Microsoft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2611179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also like to expand on the correlation between vegetation detection and river discharge. We found this correlation to be negative, meaning low values of discharge are associated with high vegetation detection. We have come up with two potential hypothesis for why we are seeing this result. First, it could be that grassing events are caused by an extended period of discharge that is sub-2,000 </a:t>
            </a:r>
            <a:r>
              <a:rPr lang="en-US" err="1"/>
              <a:t>cfs</a:t>
            </a:r>
            <a:r>
              <a:rPr lang="en-US"/>
              <a:t>, leading to grasses dying off earlier than they should be and accumulating at the Dresden Generating Station's intake. Alternatively, on days that see low discharge in the Kankakee River, this could simply be exposing more submerged vegetation that is stationary with respect to the riverbed. If this is the case, it could be that there is no systematic cause of large scale grassing events and they are likely occurring on a localized scale.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3680442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were a few limitations we identified in this project. The lack of ground truthing for river delineation and vegetation detection means that the results can't be physically verified. This limitation is fundamental to the remote nature of the project. We were also limited by our methods not being able to distinguish between "floating aquatic vegetation" and "submerged aquatic vegetation". This means that it's difficult for us to say whether or not the vegetation we detected was directly contributing to the grasses that clogged the Dresden Generating Station. This limitation is a product of the limited scope of the project, as well as inherent limitations in what can be accomplished with Earth observations. Finally, we were limited by our temporal resolution, and this could not track the precise movement of the detected aquatic vegetation. This also adds to the difficulty of being able to truly resolve the nature of the vegetation that disrupted operation at the generating station.</a:t>
            </a:r>
          </a:p>
          <a:p>
            <a:endParaRPr lang="en-US"/>
          </a:p>
          <a:p>
            <a:r>
              <a:rPr lang="en-US"/>
              <a:t>------------------------------Image Information Below ------------------------------</a:t>
            </a:r>
            <a:endParaRPr lang="en-US">
              <a:cs typeface="Calibri"/>
            </a:endParaRPr>
          </a:p>
          <a:p>
            <a:r>
              <a:rPr lang="en-US"/>
              <a:t>•Image Credit: Chesapeake Bay Program on </a:t>
            </a:r>
            <a:r>
              <a:rPr lang="en-US" err="1"/>
              <a:t>flikr</a:t>
            </a:r>
            <a:endParaRPr lang="en-US" err="1">
              <a:cs typeface="Calibri"/>
            </a:endParaRPr>
          </a:p>
          <a:p>
            <a:r>
              <a:rPr lang="en-US"/>
              <a:t>•Image Source: </a:t>
            </a:r>
            <a:r>
              <a:rPr lang="en-US">
                <a:hlinkClick r:id="rId3"/>
              </a:rPr>
              <a:t>https://www.flickr.com/photos/chesbayprogram/28653921820</a:t>
            </a:r>
            <a:r>
              <a:rPr lang="en-US"/>
              <a:t> licensed under CC-BY-NC-2.0</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420977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Considering our results here, we determined some future directions for this specific topic. Recreating the analysis with similar parameters and methods, but higher temporal resolution could provide more concrete results. This could be achieved by combining EOs or using an EO with a high revisit period. Implementing an algorithm to track the movement of detected aquatic vegetation could also be useful for generating a solution to the problem faced by Dresden Generating Station. Using localized tools such as UAVs and field surveys to locate floating aquatic vegetation for further assessment could also be beneficial and provide more answers.</a:t>
            </a:r>
            <a:endParaRPr lang="en-US"/>
          </a:p>
          <a:p>
            <a:endParaRPr lang="en-US">
              <a:cs typeface="Calibri"/>
            </a:endParaRPr>
          </a:p>
          <a:p>
            <a:r>
              <a:rPr lang="en-US"/>
              <a:t>------------------------------Image Information Below ------------------------------</a:t>
            </a:r>
            <a:endParaRPr lang="en-US">
              <a:cs typeface="Calibri"/>
            </a:endParaRPr>
          </a:p>
          <a:p>
            <a:r>
              <a:rPr lang="en-US"/>
              <a:t>•Image Credit: U.S. Fish and Wildlife Service, Alaska Region, </a:t>
            </a:r>
            <a:r>
              <a:rPr lang="en-US" err="1"/>
              <a:t>photostream</a:t>
            </a:r>
            <a:r>
              <a:rPr lang="en-US"/>
              <a:t> on Flickr</a:t>
            </a:r>
            <a:endParaRPr lang="en-US">
              <a:cs typeface="Calibri"/>
            </a:endParaRPr>
          </a:p>
          <a:p>
            <a:r>
              <a:rPr lang="en-US"/>
              <a:t>•Image Source: </a:t>
            </a:r>
            <a:r>
              <a:rPr lang="en-US">
                <a:hlinkClick r:id="rId3"/>
              </a:rPr>
              <a:t>https://www.flickr.com/photos/54775250@N07/9471754299/</a:t>
            </a:r>
            <a:r>
              <a:rPr lang="en-US"/>
              <a:t> licensed under Public Domain</a:t>
            </a:r>
            <a:endParaRPr lang="en-US" err="1"/>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3810319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 you all for listening. We would like to acknowledge a few people for their contributions to this project. Caroline Williams, our Fellow with DEVELOP has been a massive help throughout this whole project, Dr. Austin Madson from the University of Wyoming who was the science advisor on this project and was also a huge help, and our partners that worked with us; Beckie Maddox and Jake Murphy with Constellation Nuclear, as well as Allison Atkinson and David Heimann with the USGS Central Midwest Water Science Cetner. Thank you all very much!</a:t>
            </a:r>
          </a:p>
        </p:txBody>
      </p:sp>
      <p:sp>
        <p:nvSpPr>
          <p:cNvPr id="4" name="Slide Number Placeholder 3"/>
          <p:cNvSpPr>
            <a:spLocks noGrp="1"/>
          </p:cNvSpPr>
          <p:nvPr>
            <p:ph type="sldNum" sz="quarter" idx="10"/>
          </p:nvPr>
        </p:nvSpPr>
        <p:spPr/>
        <p:txBody>
          <a:bodyPr/>
          <a:lstStyle/>
          <a:p>
            <a:fld id="{66EE4239-191D-4388-B0F5-1C5222233620}" type="slidenum">
              <a:rPr lang="en-US" smtClean="0"/>
              <a:t>34</a:t>
            </a:fld>
            <a:endParaRPr lang="en-US"/>
          </a:p>
        </p:txBody>
      </p:sp>
    </p:spTree>
    <p:extLst>
      <p:ext uri="{BB962C8B-B14F-4D97-AF65-F5344CB8AC3E}">
        <p14:creationId xmlns:p14="http://schemas.microsoft.com/office/powerpoint/2010/main" val="3992063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 July 29th, 2022, a major grassing event occurred on the Kankakee River near the Dresden Generating Station that sits at the confluence between the Des Plaines, the Illinois, and the Kankakee Rivers. The plant uses a cold-water cooling system that intakes water from the Kankakee river. Grassing events, such as one which occurred in July of 2022, have been known to clog the intake and impede operation at the station. For the study area of this project, we are looking at a section of the lower Kankakee River that stretches from the confluence of the Kankakee and Des Plaines upstream to a small check dam in Wilmington, IL. The initial study period consisted of a case study for the summer of 2022, when the most recent event (at the time) had occurred (there has since been another event this summer). </a:t>
            </a:r>
          </a:p>
          <a:p>
            <a:endParaRPr lang="en-US" dirty="0"/>
          </a:p>
          <a:p>
            <a:r>
              <a:rPr lang="en-US" dirty="0"/>
              <a:t>------------------------------Image Information Below ------------------------------</a:t>
            </a:r>
            <a:endParaRPr lang="en-US" dirty="0">
              <a:cs typeface="Calibri"/>
            </a:endParaRPr>
          </a:p>
          <a:p>
            <a:r>
              <a:rPr lang="en-US" dirty="0"/>
              <a:t>•Image Credit: </a:t>
            </a:r>
            <a:r>
              <a:rPr lang="en-US" dirty="0" err="1"/>
              <a:t>DEVELOPer</a:t>
            </a:r>
            <a:endParaRPr lang="en-US" dirty="0">
              <a:cs typeface="Calibri"/>
            </a:endParaRPr>
          </a:p>
          <a:p>
            <a:r>
              <a:rPr lang="en-US" dirty="0"/>
              <a:t>•Image Source:  </a:t>
            </a:r>
            <a:r>
              <a:rPr lang="en-US" dirty="0" err="1"/>
              <a:t>DEVELOPer</a:t>
            </a:r>
            <a:endParaRPr lang="en-US" dirty="0">
              <a:cs typeface="Calibri"/>
            </a:endParaRPr>
          </a:p>
          <a:p>
            <a:endParaRPr lang="en-US" dirty="0"/>
          </a:p>
          <a:p>
            <a:r>
              <a:rPr lang="en-US" dirty="0"/>
              <a:t>•Icons: Microsoft</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 </a:t>
            </a:r>
            <a:r>
              <a:rPr lang="en-US" dirty="0" err="1">
                <a:cs typeface="Calibri"/>
              </a:rPr>
              <a:t>Basemap</a:t>
            </a:r>
            <a:r>
              <a:rPr lang="en-US" dirty="0">
                <a:cs typeface="Calibri"/>
              </a:rPr>
              <a:t> credit: </a:t>
            </a:r>
            <a:r>
              <a:rPr lang="en-US" sz="800" dirty="0">
                <a:solidFill>
                  <a:schemeClr val="tx1">
                    <a:lumMod val="75000"/>
                    <a:lumOff val="25000"/>
                  </a:schemeClr>
                </a:solidFill>
                <a:latin typeface="Century Gothic"/>
              </a:rPr>
              <a:t>Missouri DNR, Esri, HERE, Garmin, FAO, NOAA, USGS, NPS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59798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two partners that we consulted for this project were the Dresden Generating Station which is owned and operated by Constellation Nuclear—they were our primary end user—and the USGS Central Midwest Water Science Center who were a collaborating organization. Beckie Maddox is the Senior Environmental Specialist at Constellation Nuclear and our main point of contact there. Allison Atkinsons is a Civil Engineer with the USGS and our main point of contact with CMWSC.</a:t>
            </a:r>
            <a:endParaRPr lang="en-US" dirty="0"/>
          </a:p>
          <a:p>
            <a:endParaRPr lang="en-US" dirty="0">
              <a:cs typeface="Calibri" panose="020F0502020204030204"/>
            </a:endParaRPr>
          </a:p>
          <a:p>
            <a:r>
              <a:rPr lang="en-US" dirty="0"/>
              <a:t>------------------------------Image Information Below ------------------------------</a:t>
            </a:r>
            <a:endParaRPr lang="en-US" dirty="0">
              <a:cs typeface="Calibri"/>
            </a:endParaRPr>
          </a:p>
          <a:p>
            <a:r>
              <a:rPr lang="en-US" dirty="0">
                <a:cs typeface="Calibri"/>
              </a:rPr>
              <a:t>Image (left)</a:t>
            </a:r>
            <a:endParaRPr lang="en-US" dirty="0">
              <a:ea typeface="Calibri"/>
              <a:cs typeface="Calibri"/>
            </a:endParaRPr>
          </a:p>
          <a:p>
            <a:r>
              <a:rPr lang="en-US" dirty="0"/>
              <a:t>•Image Credit: U.S. Nuclear Regulatory Commission</a:t>
            </a:r>
            <a:endParaRPr lang="en-US" dirty="0">
              <a:cs typeface="Calibri"/>
            </a:endParaRPr>
          </a:p>
          <a:p>
            <a:r>
              <a:rPr lang="en-US" dirty="0"/>
              <a:t>•Image Source: </a:t>
            </a:r>
            <a:r>
              <a:rPr lang="en-US" dirty="0">
                <a:hlinkClick r:id="rId3"/>
              </a:rPr>
              <a:t>https://www.flickr.com/photos/69383258@N08/17859259621/</a:t>
            </a:r>
            <a:r>
              <a:rPr lang="en-US" dirty="0"/>
              <a:t> licensed under Creative Commons CC-BY-2.0 (no changes made)</a:t>
            </a:r>
            <a:endParaRPr lang="en-US" dirty="0">
              <a:ea typeface="Calibri" panose="020F0502020204030204"/>
              <a:cs typeface="Calibri"/>
            </a:endParaRPr>
          </a:p>
          <a:p>
            <a:r>
              <a:rPr lang="en-US" dirty="0">
                <a:cs typeface="Calibri"/>
              </a:rPr>
              <a:t>Image (right)</a:t>
            </a:r>
            <a:endParaRPr lang="en-US" dirty="0">
              <a:ea typeface="Calibri"/>
              <a:cs typeface="Calibri"/>
            </a:endParaRPr>
          </a:p>
          <a:p>
            <a:r>
              <a:rPr lang="en-US" dirty="0"/>
              <a:t>•Image Credit: USGS Central Midwest Water Science Center</a:t>
            </a:r>
            <a:endParaRPr lang="en-US" dirty="0">
              <a:cs typeface="Calibri"/>
            </a:endParaRPr>
          </a:p>
          <a:p>
            <a:r>
              <a:rPr lang="en-US" dirty="0"/>
              <a:t>•Image Source: </a:t>
            </a:r>
            <a:r>
              <a:rPr lang="en-US" dirty="0">
                <a:hlinkClick r:id="rId4"/>
              </a:rPr>
              <a:t>https://www.usgs.gov/media/images/rv-sturgeon-leaving-dock-navy-pier-chicago-il</a:t>
            </a:r>
            <a:r>
              <a:rPr lang="en-US" dirty="0"/>
              <a:t> licensed under Public Domain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77871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main community concern that was identified through discussions with our partners is reliability. The Dresden Generating Station generates power through two nuclear reactors. Due to the nature of nuclear energy, the Dresden Generating Station is considered a highly reliable source of energy. That means maintaining consistency in energy production is crucial for the organization's model as well as the surrounding community that relies on the plant for power. Here you can see some facts about the Dresden Generating Station including that it generates enough energy to power the equivalent of 1.4 million houses. Additionally, the station also has a significant impact on the local economy, employing over 600 people. The reliable operation of the station is paramount to the local community. </a:t>
            </a:r>
          </a:p>
          <a:p>
            <a:endParaRPr lang="en-US" dirty="0"/>
          </a:p>
          <a:p>
            <a:r>
              <a:rPr lang="en-US" dirty="0"/>
              <a:t>------------------------------Image Information Below ------------------------------</a:t>
            </a:r>
            <a:endParaRPr lang="en-US" dirty="0">
              <a:cs typeface="Calibri"/>
            </a:endParaRPr>
          </a:p>
          <a:p>
            <a:r>
              <a:rPr lang="en-US" dirty="0"/>
              <a:t>•Icons: Microsoft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507331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our partners' needs</a:t>
            </a:r>
            <a:r>
              <a:rPr lang="en-US">
                <a:cs typeface="Calibri"/>
              </a:rPr>
              <a:t>, we derived three main objectives for this project. First, we wanted to assess the feasibility of using Earth observations to detect floating aquatic vegetation. Second, we wanted to analyze environmental trends in relation to remote sensing data aid in predicting future grassing events. Finally, we wanted to evaluate that process, and develop a reproducible workflow for our partners to utilize in the future.</a:t>
            </a:r>
            <a:endParaRPr lang="en-US"/>
          </a:p>
          <a:p>
            <a:endParaRPr lang="en-US">
              <a:cs typeface="Calibri"/>
            </a:endParaRPr>
          </a:p>
          <a:p>
            <a:r>
              <a:rPr lang="en-US"/>
              <a:t>------------------------------Image Information Below ------------------------------</a:t>
            </a:r>
            <a:endParaRPr lang="en-US">
              <a:cs typeface="Calibri"/>
            </a:endParaRPr>
          </a:p>
          <a:p>
            <a:r>
              <a:rPr lang="en-US"/>
              <a:t>•</a:t>
            </a:r>
            <a:r>
              <a:rPr lang="en-US">
                <a:cs typeface="Calibri"/>
              </a:rPr>
              <a:t>Image Credit: </a:t>
            </a:r>
            <a:r>
              <a:rPr lang="en-US" err="1">
                <a:cs typeface="Calibri"/>
              </a:rPr>
              <a:t>DEVELOPer</a:t>
            </a:r>
            <a:endParaRPr lang="en-US" err="1"/>
          </a:p>
          <a:p>
            <a:r>
              <a:rPr lang="en-US"/>
              <a:t>•</a:t>
            </a:r>
            <a:r>
              <a:rPr lang="en-US">
                <a:cs typeface="Calibri"/>
              </a:rPr>
              <a:t>Image Source: </a:t>
            </a:r>
            <a:r>
              <a:rPr lang="en-US" err="1">
                <a:cs typeface="Calibri"/>
              </a:rPr>
              <a:t>DEVELOPer</a:t>
            </a:r>
            <a:endParaRPr lang="en-US">
              <a:cs typeface="Calibri"/>
            </a:endParaRPr>
          </a:p>
          <a:p>
            <a:endParaRPr lang="en-US"/>
          </a:p>
          <a:p>
            <a:r>
              <a:rPr lang="en-US"/>
              <a:t>•Icons: Microsoft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455774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order to understand how we can detect floating aquatic vegetation, one must first understand the fundamental concepts of remote sensing. As shown in this diagram, the sun emits waves of electromagnetic energy, which then make contact with the Earth. Some of this energy is absorbed, but some of it is reflected off the surface of the Earth. This reflected energy can be detected by satellites using sensors. The detected electromagnetic values can then be turned into images that can be analyzed to determine the electromagnetic properties of the surface of the Earth.</a:t>
            </a:r>
          </a:p>
          <a:p>
            <a:endParaRPr lang="en-US" dirty="0">
              <a:cs typeface="Calibri"/>
            </a:endParaRPr>
          </a:p>
          <a:p>
            <a:r>
              <a:rPr lang="en-US" dirty="0"/>
              <a:t>------------------------------Image Information Below ------------------------------</a:t>
            </a:r>
            <a:endParaRPr lang="en-US" dirty="0">
              <a:cs typeface="Calibri"/>
            </a:endParaRPr>
          </a:p>
          <a:p>
            <a:r>
              <a:rPr lang="en-US" dirty="0">
                <a:cs typeface="Calibri"/>
              </a:rPr>
              <a:t>Sun</a:t>
            </a:r>
            <a:endParaRPr lang="en-US" dirty="0"/>
          </a:p>
          <a:p>
            <a:r>
              <a:rPr lang="en-US" dirty="0"/>
              <a:t>•</a:t>
            </a:r>
            <a:r>
              <a:rPr lang="en-US" dirty="0">
                <a:cs typeface="Calibri"/>
              </a:rPr>
              <a:t>Image Credit: </a:t>
            </a:r>
            <a:r>
              <a:rPr lang="en-US" dirty="0" err="1">
                <a:cs typeface="Calibri"/>
              </a:rPr>
              <a:t>Creazilla</a:t>
            </a:r>
            <a:endParaRPr lang="en-US" dirty="0">
              <a:cs typeface="Calibri"/>
            </a:endParaRPr>
          </a:p>
          <a:p>
            <a:r>
              <a:rPr lang="en-US" dirty="0"/>
              <a:t>•</a:t>
            </a:r>
            <a:r>
              <a:rPr lang="en-US" dirty="0">
                <a:cs typeface="Calibri"/>
              </a:rPr>
              <a:t>Image Source: </a:t>
            </a:r>
            <a:r>
              <a:rPr lang="en-US" dirty="0">
                <a:hlinkClick r:id="rId3"/>
              </a:rPr>
              <a:t>https://creazilla.com/nodes/7816581-sun-clipart</a:t>
            </a:r>
            <a:r>
              <a:rPr lang="en-US" dirty="0"/>
              <a:t> licensed under Public Domain</a:t>
            </a:r>
            <a:endParaRPr lang="en-US" dirty="0">
              <a:cs typeface="Calibri"/>
            </a:endParaRPr>
          </a:p>
          <a:p>
            <a:r>
              <a:rPr lang="en-US" dirty="0">
                <a:cs typeface="Calibri"/>
              </a:rPr>
              <a:t>Earth</a:t>
            </a:r>
          </a:p>
          <a:p>
            <a:r>
              <a:rPr lang="en-US" dirty="0"/>
              <a:t>•Image Credit: NASA GSFC </a:t>
            </a:r>
            <a:endParaRPr lang="en-US" dirty="0">
              <a:cs typeface="Calibri"/>
            </a:endParaRPr>
          </a:p>
          <a:p>
            <a:r>
              <a:rPr lang="en-US" dirty="0"/>
              <a:t>•Image Source: https://earthobservatory.nasa.gov/images/885/earth-from-space licensed under CC-BY-2.0 Generic (no changes made)</a:t>
            </a:r>
            <a:endParaRPr lang="en-US" dirty="0">
              <a:cs typeface="Calibri"/>
            </a:endParaRPr>
          </a:p>
          <a:p>
            <a:endParaRPr lang="en-US" dirty="0"/>
          </a:p>
          <a:p>
            <a:r>
              <a:rPr lang="en-US" dirty="0"/>
              <a:t>•</a:t>
            </a:r>
            <a:r>
              <a:rPr lang="en-US" dirty="0">
                <a:cs typeface="Calibri"/>
              </a:rPr>
              <a:t>Icons: Microsoft</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731721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diagram shows how the remote sensing process can be used to detect floating aquatic vegetation. When electromagnetic waves hit the surface of the water, many of the waves are absorbed by the water due to water's electromagnetic property, but some waves, such as blue visible light, and green visible light, are reflected. When the same waves hit a patch of FAV, different waves will be reflected and absorbed. For example, green visible light will still be reflected, which is why vegetation looks green to our eye. However, when FAV is present in the water, infrared energy will primarily be reflected instead of absorbed, which can be detected by satellite sensors. Therefore, by using infrared light detected from EOs, we are theoretically able to distinguish areas of bare water and areas of water that contain FAV. </a:t>
            </a:r>
            <a:endParaRPr lang="en-US"/>
          </a:p>
          <a:p>
            <a:endParaRPr lang="en-US">
              <a:cs typeface="Calibri"/>
            </a:endParaRPr>
          </a:p>
          <a:p>
            <a:r>
              <a:rPr lang="en-US">
                <a:cs typeface="Calibri"/>
              </a:rPr>
              <a:t>By analyzing the readings produced by the sensor through mathematic formulas known as "remote sensing indices", conclusions can be drawn about the Earth's surface and the presence of FAV.</a:t>
            </a:r>
          </a:p>
          <a:p>
            <a:endParaRPr lang="en-US"/>
          </a:p>
          <a:p>
            <a:r>
              <a:rPr lang="en-US"/>
              <a:t>------------------------------Image Information Below ------------------------------</a:t>
            </a:r>
            <a:endParaRPr lang="en-US">
              <a:cs typeface="Calibri"/>
            </a:endParaRPr>
          </a:p>
          <a:p>
            <a:r>
              <a:rPr lang="en-US"/>
              <a:t>•Image Credit: </a:t>
            </a:r>
            <a:r>
              <a:rPr lang="en-US" err="1"/>
              <a:t>Creazilla</a:t>
            </a:r>
            <a:endParaRPr lang="en-US">
              <a:cs typeface="Calibri"/>
            </a:endParaRPr>
          </a:p>
          <a:p>
            <a:r>
              <a:rPr lang="en-US"/>
              <a:t>•Image Source: </a:t>
            </a:r>
            <a:r>
              <a:rPr lang="en-US">
                <a:hlinkClick r:id="rId3"/>
              </a:rPr>
              <a:t>https://creazilla.com/nodes/7816581-sun-clipart</a:t>
            </a:r>
            <a:r>
              <a:rPr lang="en-US"/>
              <a:t> licensed under Public Domain</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a:cs typeface="Calibri"/>
              </a:rPr>
              <a:t>Icons: Microsoft</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463148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a:extLst>
              <a:ext uri="{FF2B5EF4-FFF2-40B4-BE49-F238E27FC236}">
                <a16:creationId xmlns:a16="http://schemas.microsoft.com/office/drawing/2014/main" id="{C4EC1E3C-AE9C-4011-AA0C-3DBC7CE7F5E0}"/>
              </a:ext>
            </a:extLst>
          </p:cNvPr>
          <p:cNvPicPr>
            <a:picLocks noChangeAspect="1"/>
          </p:cNvPicPr>
          <p:nvPr userDrawn="1"/>
        </p:nvPicPr>
        <p:blipFill>
          <a:blip r:embed="rId3">
            <a:extLst>
              <a:ext uri="{28A0092B-C50C-407E-A947-70E740481C1C}">
                <a14:useLocalDpi xmlns:a14="http://schemas.microsoft.com/office/drawing/2010/main" val="0"/>
              </a:ext>
            </a:extLst>
          </a:blip>
          <a:srcRect t="34940" b="34940"/>
          <a:stretch/>
        </p:blipFill>
        <p:spPr>
          <a:xfrm>
            <a:off x="-1" y="1246410"/>
            <a:ext cx="12192001"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4DAEB3">
                    <a:alpha val="10000"/>
                  </a:srgbClr>
                </a:solidFill>
                <a:latin typeface="Century Gothic" panose="020B0502020202020204" pitchFamily="34" charset="0"/>
              </a:rPr>
              <a:t>ANNIVERSARY</a:t>
            </a:r>
            <a:endParaRPr lang="en-US" sz="2400" b="1" spc="4000" baseline="0">
              <a:solidFill>
                <a:srgbClr val="4DAEB3">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4DAEB3"/>
                </a:solidFill>
                <a:latin typeface="Century Gothic"/>
              </a:rPr>
              <a:t>Study Area </a:t>
            </a:r>
            <a:r>
              <a:rPr lang="en-US" sz="3200" b="0" spc="0" baseline="0">
                <a:solidFill>
                  <a:srgbClr val="4DAEB3"/>
                </a:solidFill>
              </a:rPr>
              <a:t>Water Resources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4DAEB3"/>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
        <p:nvSpPr>
          <p:cNvPr id="24" name="TextBox 23">
            <a:extLst>
              <a:ext uri="{FF2B5EF4-FFF2-40B4-BE49-F238E27FC236}">
                <a16:creationId xmlns:a16="http://schemas.microsoft.com/office/drawing/2014/main" id="{BE626FD2-F79C-401F-B094-EB00A4AC804C}"/>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a:solidFill>
                  <a:srgbClr val="FF0000"/>
                </a:solidFill>
              </a:rPr>
              <a:t>EXAMPLE</a:t>
            </a:r>
          </a:p>
        </p:txBody>
      </p:sp>
      <p:sp>
        <p:nvSpPr>
          <p:cNvPr id="26" name="TextBox 25">
            <a:extLst>
              <a:ext uri="{FF2B5EF4-FFF2-40B4-BE49-F238E27FC236}">
                <a16:creationId xmlns:a16="http://schemas.microsoft.com/office/drawing/2014/main" id="{E950B52E-9DD3-434F-B2D2-31F54CA389FC}"/>
              </a:ext>
            </a:extLst>
          </p:cNvPr>
          <p:cNvSpPr txBox="1"/>
          <p:nvPr userDrawn="1"/>
        </p:nvSpPr>
        <p:spPr>
          <a:xfrm>
            <a:off x="4038342" y="3319524"/>
            <a:ext cx="2651760" cy="365760"/>
          </a:xfrm>
          <a:prstGeom prst="rect">
            <a:avLst/>
          </a:prstGeom>
          <a:solidFill>
            <a:schemeClr val="bg1"/>
          </a:solidFill>
          <a:ln w="19050">
            <a:solidFill>
              <a:srgbClr val="FF0000"/>
            </a:solidFill>
          </a:ln>
        </p:spPr>
        <p:txBody>
          <a:bodyPr wrap="square" rtlCol="0" anchor="ctr" anchorCtr="0">
            <a:spAutoFit/>
          </a:bodyPr>
          <a:lstStyle/>
          <a:p>
            <a:r>
              <a:rPr lang="en-US" b="1">
                <a:solidFill>
                  <a:srgbClr val="FF0000"/>
                </a:solidFill>
              </a:rPr>
              <a:t>Font used: Century Gothic</a:t>
            </a:r>
          </a:p>
        </p:txBody>
      </p:sp>
      <p:sp>
        <p:nvSpPr>
          <p:cNvPr id="27" name="TextBox 26">
            <a:extLst>
              <a:ext uri="{FF2B5EF4-FFF2-40B4-BE49-F238E27FC236}">
                <a16:creationId xmlns:a16="http://schemas.microsoft.com/office/drawing/2014/main" id="{54C29FDD-005D-468B-82CB-8109D41E50FC}"/>
              </a:ext>
            </a:extLst>
          </p:cNvPr>
          <p:cNvSpPr txBox="1"/>
          <p:nvPr userDrawn="1"/>
        </p:nvSpPr>
        <p:spPr>
          <a:xfrm>
            <a:off x="6047064" y="4366659"/>
            <a:ext cx="1655867" cy="276999"/>
          </a:xfrm>
          <a:prstGeom prst="rect">
            <a:avLst/>
          </a:prstGeom>
          <a:noFill/>
          <a:ln w="19050">
            <a:solidFill>
              <a:srgbClr val="FF0000"/>
            </a:solidFill>
          </a:ln>
        </p:spPr>
        <p:txBody>
          <a:bodyPr wrap="square" lIns="91440" tIns="0" bIns="0" rtlCol="0" anchor="ctr" anchorCtr="0">
            <a:spAutoFit/>
          </a:bodyPr>
          <a:lstStyle/>
          <a:p>
            <a:r>
              <a:rPr lang="en-US" b="1">
                <a:solidFill>
                  <a:srgbClr val="FF0000"/>
                </a:solidFill>
              </a:rPr>
              <a:t>Font size: 32pt</a:t>
            </a:r>
          </a:p>
        </p:txBody>
      </p:sp>
      <p:sp>
        <p:nvSpPr>
          <p:cNvPr id="28" name="TextBox 27">
            <a:extLst>
              <a:ext uri="{FF2B5EF4-FFF2-40B4-BE49-F238E27FC236}">
                <a16:creationId xmlns:a16="http://schemas.microsoft.com/office/drawing/2014/main" id="{30E783C9-923A-4BCE-BBD5-F1E601680CA9}"/>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a:solidFill>
                  <a:srgbClr val="FF0000"/>
                </a:solidFill>
              </a:rPr>
              <a:t>Font size: 22pt</a:t>
            </a:r>
          </a:p>
        </p:txBody>
      </p:sp>
      <p:sp>
        <p:nvSpPr>
          <p:cNvPr id="29" name="TextBox 28">
            <a:extLst>
              <a:ext uri="{FF2B5EF4-FFF2-40B4-BE49-F238E27FC236}">
                <a16:creationId xmlns:a16="http://schemas.microsoft.com/office/drawing/2014/main" id="{B0142B22-E90D-45F1-A069-57878DE16B6A}"/>
              </a:ext>
            </a:extLst>
          </p:cNvPr>
          <p:cNvSpPr txBox="1"/>
          <p:nvPr userDrawn="1"/>
        </p:nvSpPr>
        <p:spPr>
          <a:xfrm>
            <a:off x="7889240" y="6018653"/>
            <a:ext cx="1554480" cy="276999"/>
          </a:xfrm>
          <a:prstGeom prst="rect">
            <a:avLst/>
          </a:prstGeom>
          <a:noFill/>
          <a:ln w="19050">
            <a:solidFill>
              <a:srgbClr val="FF0000"/>
            </a:solidFill>
          </a:ln>
        </p:spPr>
        <p:txBody>
          <a:bodyPr wrap="square" tIns="0" bIns="0" rtlCol="0" anchor="ctr" anchorCtr="0">
            <a:spAutoFit/>
          </a:bodyPr>
          <a:lstStyle/>
          <a:p>
            <a:r>
              <a:rPr lang="en-US" b="1">
                <a:solidFill>
                  <a:srgbClr val="FF0000"/>
                </a:solidFill>
              </a:rPr>
              <a:t>Font size: 20pt</a:t>
            </a:r>
          </a:p>
        </p:txBody>
      </p:sp>
      <p:sp>
        <p:nvSpPr>
          <p:cNvPr id="30" name="TextBox 29">
            <a:extLst>
              <a:ext uri="{FF2B5EF4-FFF2-40B4-BE49-F238E27FC236}">
                <a16:creationId xmlns:a16="http://schemas.microsoft.com/office/drawing/2014/main" id="{B98C7520-C77F-4FA6-8A67-D8E141320EAC}"/>
              </a:ext>
            </a:extLst>
          </p:cNvPr>
          <p:cNvSpPr txBox="1"/>
          <p:nvPr userDrawn="1"/>
        </p:nvSpPr>
        <p:spPr>
          <a:xfrm>
            <a:off x="5907684" y="6398461"/>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a:ln>
                  <a:noFill/>
                </a:ln>
                <a:solidFill>
                  <a:srgbClr val="FF0000"/>
                </a:solidFill>
              </a:rPr>
              <a:t>Font size: 20pt</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svg"/><Relationship Id="rId12" Type="http://schemas.openxmlformats.org/officeDocument/2006/relationships/image" Target="../media/image69.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1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52.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53.svg"/><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81.png"/><Relationship Id="rId3" Type="http://schemas.openxmlformats.org/officeDocument/2006/relationships/image" Target="../media/image78.jpeg"/><Relationship Id="rId7" Type="http://schemas.openxmlformats.org/officeDocument/2006/relationships/image" Target="../media/image20.png"/><Relationship Id="rId12" Type="http://schemas.openxmlformats.org/officeDocument/2006/relationships/image" Target="../media/image80.sv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65.png"/><Relationship Id="rId5" Type="http://schemas.openxmlformats.org/officeDocument/2006/relationships/image" Target="../media/image47.png"/><Relationship Id="rId10" Type="http://schemas.openxmlformats.org/officeDocument/2006/relationships/image" Target="../media/image79.svg"/><Relationship Id="rId4" Type="http://schemas.openxmlformats.org/officeDocument/2006/relationships/image" Target="../media/image19.png"/><Relationship Id="rId9" Type="http://schemas.openxmlformats.org/officeDocument/2006/relationships/image" Target="../media/image63.png"/><Relationship Id="rId1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80.svg"/><Relationship Id="rId3" Type="http://schemas.openxmlformats.org/officeDocument/2006/relationships/image" Target="../media/image83.jpeg"/><Relationship Id="rId7" Type="http://schemas.openxmlformats.org/officeDocument/2006/relationships/image" Target="../media/image51.png"/><Relationship Id="rId12"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79.svg"/><Relationship Id="rId5" Type="http://schemas.openxmlformats.org/officeDocument/2006/relationships/image" Target="../media/image19.png"/><Relationship Id="rId10" Type="http://schemas.openxmlformats.org/officeDocument/2006/relationships/image" Target="../media/image63.png"/><Relationship Id="rId4" Type="http://schemas.openxmlformats.org/officeDocument/2006/relationships/image" Target="../media/image84.jpeg"/><Relationship Id="rId9"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21.sv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94.sv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4DAEB3"/>
                </a:solidFill>
                <a:latin typeface="Century Gothic"/>
              </a:rPr>
              <a:t>Kankakee River </a:t>
            </a:r>
            <a:r>
              <a:rPr lang="en-US" sz="3200" b="0" spc="0" baseline="0">
                <a:solidFill>
                  <a:srgbClr val="4DAEB3"/>
                </a:solidFill>
                <a:latin typeface="Century Gothic"/>
              </a:rPr>
              <a:t>Water Resources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Monitoring Temperature and Vegetation to Detect River Flow Impediments at Energy Intake Structures</a:t>
            </a:r>
            <a:endParaRPr lang="en-US" sz="220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01116" y="5754362"/>
            <a:ext cx="11659082" cy="400110"/>
          </a:xfrm>
          <a:prstGeom prst="rect">
            <a:avLst/>
          </a:prstGeom>
          <a:noFill/>
        </p:spPr>
        <p:txBody>
          <a:bodyPr wrap="square" lIns="91440" tIns="45720" rIns="91440" bIns="45720" anchor="t">
            <a:spAutoFit/>
          </a:bodyPr>
          <a:lstStyle/>
          <a:p>
            <a:r>
              <a:rPr lang="en-US" sz="2000">
                <a:solidFill>
                  <a:schemeClr val="tx1">
                    <a:lumMod val="75000"/>
                    <a:lumOff val="25000"/>
                  </a:schemeClr>
                </a:solidFill>
                <a:latin typeface="Century Gothic"/>
              </a:rPr>
              <a:t>Marisa Smedsrud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Hayden Hoffmeister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a:t>
            </a:r>
            <a:r>
              <a:rPr lang="en-US" sz="2000">
                <a:solidFill>
                  <a:schemeClr val="tx1">
                    <a:lumMod val="75000"/>
                    <a:lumOff val="25000"/>
                  </a:schemeClr>
                </a:solidFill>
                <a:latin typeface="Century Gothic"/>
                <a:ea typeface="+mn-lt"/>
                <a:cs typeface="+mn-lt"/>
              </a:rPr>
              <a:t>Oluwatosin </a:t>
            </a:r>
            <a:r>
              <a:rPr lang="en-US" sz="2000" err="1">
                <a:solidFill>
                  <a:schemeClr val="tx1">
                    <a:lumMod val="75000"/>
                    <a:lumOff val="25000"/>
                  </a:schemeClr>
                </a:solidFill>
                <a:latin typeface="Century Gothic"/>
                <a:ea typeface="+mn-lt"/>
                <a:cs typeface="+mn-lt"/>
              </a:rPr>
              <a:t>Orimolade</a:t>
            </a:r>
            <a:r>
              <a:rPr lang="en-US" sz="2000">
                <a:solidFill>
                  <a:schemeClr val="tx1">
                    <a:lumMod val="75000"/>
                    <a:lumOff val="25000"/>
                  </a:schemeClr>
                </a:solidFill>
                <a:latin typeface="Century Gothic"/>
              </a:rPr>
              <a:t>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a:t>
            </a:r>
            <a:r>
              <a:rPr lang="en-US" sz="2000" err="1">
                <a:solidFill>
                  <a:schemeClr val="tx1">
                    <a:lumMod val="75000"/>
                    <a:lumOff val="25000"/>
                  </a:schemeClr>
                </a:solidFill>
                <a:latin typeface="Century Gothic"/>
              </a:rPr>
              <a:t>Barira</a:t>
            </a:r>
            <a:r>
              <a:rPr lang="en-US" sz="2000">
                <a:solidFill>
                  <a:schemeClr val="tx1">
                    <a:lumMod val="75000"/>
                    <a:lumOff val="25000"/>
                  </a:schemeClr>
                </a:solidFill>
                <a:latin typeface="Century Gothic"/>
              </a:rPr>
              <a:t> Rashid</a:t>
            </a:r>
            <a:endParaRPr lang="en-US" sz="2000">
              <a:solidFill>
                <a:schemeClr val="tx1">
                  <a:lumMod val="75000"/>
                  <a:lumOff val="25000"/>
                </a:schemeClr>
              </a:solidFill>
              <a:cs typeface="Calibri"/>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Pop-Up Project | Summer 2023 </a:t>
            </a:r>
            <a:endParaRPr lang="en-US" sz="1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1363410" y="3063311"/>
            <a:ext cx="9460724"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4DAEB3"/>
                </a:solidFill>
                <a:latin typeface="Century Gothic"/>
                <a:cs typeface="Calibri Light"/>
              </a:rPr>
              <a:t>Project Methods</a:t>
            </a:r>
          </a:p>
        </p:txBody>
      </p:sp>
    </p:spTree>
    <p:extLst>
      <p:ext uri="{BB962C8B-B14F-4D97-AF65-F5344CB8AC3E}">
        <p14:creationId xmlns:p14="http://schemas.microsoft.com/office/powerpoint/2010/main" val="812472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7" descr="A planet earth with continents and water&#10;&#10;Description automatically generated">
            <a:extLst>
              <a:ext uri="{FF2B5EF4-FFF2-40B4-BE49-F238E27FC236}">
                <a16:creationId xmlns:a16="http://schemas.microsoft.com/office/drawing/2014/main" id="{FA0A1BE9-E984-AB71-5A4C-5EDA8A054573}"/>
              </a:ext>
            </a:extLst>
          </p:cNvPr>
          <p:cNvPicPr>
            <a:picLocks noChangeAspect="1"/>
          </p:cNvPicPr>
          <p:nvPr/>
        </p:nvPicPr>
        <p:blipFill>
          <a:blip r:embed="rId3"/>
          <a:stretch>
            <a:fillRect/>
          </a:stretch>
        </p:blipFill>
        <p:spPr>
          <a:xfrm>
            <a:off x="2636263" y="3710186"/>
            <a:ext cx="6421663" cy="5913663"/>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330644" y="337571"/>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Earth Observations</a:t>
            </a:r>
            <a:endParaRPr lang="en-US"/>
          </a:p>
        </p:txBody>
      </p:sp>
      <p:sp>
        <p:nvSpPr>
          <p:cNvPr id="18" name="Rectangle 17">
            <a:extLst>
              <a:ext uri="{FF2B5EF4-FFF2-40B4-BE49-F238E27FC236}">
                <a16:creationId xmlns:a16="http://schemas.microsoft.com/office/drawing/2014/main" id="{DAB65688-3A8C-6FBB-7213-50030D54E52A}"/>
              </a:ext>
            </a:extLst>
          </p:cNvPr>
          <p:cNvSpPr/>
          <p:nvPr/>
        </p:nvSpPr>
        <p:spPr>
          <a:xfrm>
            <a:off x="-7151" y="6665685"/>
            <a:ext cx="12198533" cy="187960"/>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descr="Landsat-8">
            <a:extLst>
              <a:ext uri="{FF2B5EF4-FFF2-40B4-BE49-F238E27FC236}">
                <a16:creationId xmlns:a16="http://schemas.microsoft.com/office/drawing/2014/main" id="{F851877E-DFEB-A48F-5B9E-214220EF96D7}"/>
              </a:ext>
            </a:extLst>
          </p:cNvPr>
          <p:cNvPicPr>
            <a:picLocks noChangeAspect="1"/>
          </p:cNvPicPr>
          <p:nvPr/>
        </p:nvPicPr>
        <p:blipFill>
          <a:blip r:embed="rId4"/>
          <a:stretch>
            <a:fillRect/>
          </a:stretch>
        </p:blipFill>
        <p:spPr>
          <a:xfrm>
            <a:off x="2637153" y="3180005"/>
            <a:ext cx="1342627" cy="1245330"/>
          </a:xfrm>
          <a:prstGeom prst="rect">
            <a:avLst/>
          </a:prstGeom>
        </p:spPr>
      </p:pic>
      <p:sp>
        <p:nvSpPr>
          <p:cNvPr id="23" name="TextBox 22">
            <a:extLst>
              <a:ext uri="{FF2B5EF4-FFF2-40B4-BE49-F238E27FC236}">
                <a16:creationId xmlns:a16="http://schemas.microsoft.com/office/drawing/2014/main" id="{B0418417-EC5A-E23F-E9C8-EC9B6E8BB5E0}"/>
              </a:ext>
            </a:extLst>
          </p:cNvPr>
          <p:cNvSpPr txBox="1"/>
          <p:nvPr/>
        </p:nvSpPr>
        <p:spPr>
          <a:xfrm>
            <a:off x="1070419" y="3644039"/>
            <a:ext cx="1952709"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3F3F3F"/>
                </a:solidFill>
                <a:latin typeface="Century Gothic"/>
                <a:cs typeface="Calibri"/>
              </a:rPr>
              <a:t>Landsat 8 OLI</a:t>
            </a:r>
          </a:p>
        </p:txBody>
      </p:sp>
      <p:pic>
        <p:nvPicPr>
          <p:cNvPr id="26" name="Picture 25" descr="Landsat-9">
            <a:extLst>
              <a:ext uri="{FF2B5EF4-FFF2-40B4-BE49-F238E27FC236}">
                <a16:creationId xmlns:a16="http://schemas.microsoft.com/office/drawing/2014/main" id="{777B6DB7-09FB-658A-08AA-A4F5A92E2D2D}"/>
              </a:ext>
            </a:extLst>
          </p:cNvPr>
          <p:cNvPicPr>
            <a:picLocks noChangeAspect="1"/>
          </p:cNvPicPr>
          <p:nvPr/>
        </p:nvPicPr>
        <p:blipFill>
          <a:blip r:embed="rId5"/>
          <a:stretch>
            <a:fillRect/>
          </a:stretch>
        </p:blipFill>
        <p:spPr>
          <a:xfrm>
            <a:off x="724335" y="4945973"/>
            <a:ext cx="2082166" cy="1405873"/>
          </a:xfrm>
          <a:prstGeom prst="rect">
            <a:avLst/>
          </a:prstGeom>
        </p:spPr>
      </p:pic>
      <p:sp>
        <p:nvSpPr>
          <p:cNvPr id="27" name="TextBox 26">
            <a:extLst>
              <a:ext uri="{FF2B5EF4-FFF2-40B4-BE49-F238E27FC236}">
                <a16:creationId xmlns:a16="http://schemas.microsoft.com/office/drawing/2014/main" id="{78D10576-4E20-2A31-5662-E1BD152C3648}"/>
              </a:ext>
            </a:extLst>
          </p:cNvPr>
          <p:cNvSpPr txBox="1"/>
          <p:nvPr/>
        </p:nvSpPr>
        <p:spPr>
          <a:xfrm>
            <a:off x="-99144" y="5076813"/>
            <a:ext cx="2394856"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3F3F3F"/>
                </a:solidFill>
                <a:latin typeface="Century Gothic"/>
                <a:cs typeface="Calibri"/>
              </a:rPr>
              <a:t>Landsat 9 OLI-2</a:t>
            </a:r>
          </a:p>
        </p:txBody>
      </p:sp>
      <p:pic>
        <p:nvPicPr>
          <p:cNvPr id="32" name="Picture 4" descr="Sentinel-2">
            <a:extLst>
              <a:ext uri="{FF2B5EF4-FFF2-40B4-BE49-F238E27FC236}">
                <a16:creationId xmlns:a16="http://schemas.microsoft.com/office/drawing/2014/main" id="{D2D27F82-92D8-57D5-0E03-9FBCABD85CF7}"/>
              </a:ext>
            </a:extLst>
          </p:cNvPr>
          <p:cNvPicPr>
            <a:picLocks noChangeAspect="1"/>
          </p:cNvPicPr>
          <p:nvPr/>
        </p:nvPicPr>
        <p:blipFill rotWithShape="1">
          <a:blip r:embed="rId6"/>
          <a:stretch/>
        </p:blipFill>
        <p:spPr>
          <a:xfrm>
            <a:off x="5109861" y="2295263"/>
            <a:ext cx="1471905" cy="1094484"/>
          </a:xfrm>
          <a:prstGeom prst="rect">
            <a:avLst/>
          </a:prstGeom>
        </p:spPr>
      </p:pic>
      <p:sp>
        <p:nvSpPr>
          <p:cNvPr id="33" name="TextBox 32">
            <a:extLst>
              <a:ext uri="{FF2B5EF4-FFF2-40B4-BE49-F238E27FC236}">
                <a16:creationId xmlns:a16="http://schemas.microsoft.com/office/drawing/2014/main" id="{355A1390-4D27-D166-D620-87B70585B6DD}"/>
              </a:ext>
            </a:extLst>
          </p:cNvPr>
          <p:cNvSpPr txBox="1"/>
          <p:nvPr/>
        </p:nvSpPr>
        <p:spPr>
          <a:xfrm>
            <a:off x="5244922" y="2141455"/>
            <a:ext cx="244189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3F3F3F"/>
                </a:solidFill>
                <a:latin typeface="Century Gothic"/>
                <a:cs typeface="Calibri"/>
              </a:rPr>
              <a:t>Sentinel-2 MSI</a:t>
            </a:r>
          </a:p>
        </p:txBody>
      </p:sp>
      <p:pic>
        <p:nvPicPr>
          <p:cNvPr id="36" name="Picture 5" descr="GPM">
            <a:extLst>
              <a:ext uri="{FF2B5EF4-FFF2-40B4-BE49-F238E27FC236}">
                <a16:creationId xmlns:a16="http://schemas.microsoft.com/office/drawing/2014/main" id="{2DB6C18A-C40B-D5BB-AB57-96CEB3791852}"/>
              </a:ext>
            </a:extLst>
          </p:cNvPr>
          <p:cNvPicPr>
            <a:picLocks noChangeAspect="1"/>
          </p:cNvPicPr>
          <p:nvPr/>
        </p:nvPicPr>
        <p:blipFill>
          <a:blip r:embed="rId7"/>
          <a:stretch>
            <a:fillRect/>
          </a:stretch>
        </p:blipFill>
        <p:spPr>
          <a:xfrm>
            <a:off x="9155058" y="5058438"/>
            <a:ext cx="1958247" cy="980650"/>
          </a:xfrm>
          <a:prstGeom prst="rect">
            <a:avLst/>
          </a:prstGeom>
        </p:spPr>
      </p:pic>
      <p:sp>
        <p:nvSpPr>
          <p:cNvPr id="38" name="TextBox 37">
            <a:extLst>
              <a:ext uri="{FF2B5EF4-FFF2-40B4-BE49-F238E27FC236}">
                <a16:creationId xmlns:a16="http://schemas.microsoft.com/office/drawing/2014/main" id="{CCF9F6C0-4496-5CC1-466A-98F5979166D8}"/>
              </a:ext>
            </a:extLst>
          </p:cNvPr>
          <p:cNvSpPr txBox="1"/>
          <p:nvPr/>
        </p:nvSpPr>
        <p:spPr>
          <a:xfrm>
            <a:off x="8794678" y="5059442"/>
            <a:ext cx="148975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3F3F3F"/>
                </a:solidFill>
                <a:latin typeface="Century Gothic"/>
                <a:cs typeface="Calibri"/>
              </a:rPr>
              <a:t>GPM IMERG</a:t>
            </a:r>
          </a:p>
        </p:txBody>
      </p:sp>
      <p:pic>
        <p:nvPicPr>
          <p:cNvPr id="40" name="Picture 11" descr="PlanetScope DOVE">
            <a:extLst>
              <a:ext uri="{FF2B5EF4-FFF2-40B4-BE49-F238E27FC236}">
                <a16:creationId xmlns:a16="http://schemas.microsoft.com/office/drawing/2014/main" id="{7D2035F2-AE6B-FA7D-DEF3-797814A2178C}"/>
              </a:ext>
            </a:extLst>
          </p:cNvPr>
          <p:cNvPicPr>
            <a:picLocks noChangeAspect="1"/>
          </p:cNvPicPr>
          <p:nvPr/>
        </p:nvPicPr>
        <p:blipFill>
          <a:blip r:embed="rId8"/>
          <a:stretch>
            <a:fillRect/>
          </a:stretch>
        </p:blipFill>
        <p:spPr>
          <a:xfrm>
            <a:off x="7535251" y="3302137"/>
            <a:ext cx="1997759" cy="1100432"/>
          </a:xfrm>
          <a:prstGeom prst="rect">
            <a:avLst/>
          </a:prstGeom>
        </p:spPr>
      </p:pic>
      <p:sp>
        <p:nvSpPr>
          <p:cNvPr id="41" name="TextBox 40">
            <a:extLst>
              <a:ext uri="{FF2B5EF4-FFF2-40B4-BE49-F238E27FC236}">
                <a16:creationId xmlns:a16="http://schemas.microsoft.com/office/drawing/2014/main" id="{A9082BB9-BFF9-4D52-4A52-CF97E56093BE}"/>
              </a:ext>
            </a:extLst>
          </p:cNvPr>
          <p:cNvSpPr txBox="1"/>
          <p:nvPr/>
        </p:nvSpPr>
        <p:spPr>
          <a:xfrm>
            <a:off x="7071218" y="2757213"/>
            <a:ext cx="3297966"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err="1">
                <a:solidFill>
                  <a:srgbClr val="3F3F3F"/>
                </a:solidFill>
                <a:latin typeface="Century Gothic"/>
                <a:cs typeface="Calibri"/>
              </a:rPr>
              <a:t>PlanetScope</a:t>
            </a:r>
            <a:r>
              <a:rPr lang="en-US" sz="1400" b="1" dirty="0">
                <a:solidFill>
                  <a:srgbClr val="3F3F3F"/>
                </a:solidFill>
                <a:latin typeface="Century Gothic"/>
                <a:cs typeface="Calibri"/>
              </a:rPr>
              <a:t> Dove</a:t>
            </a:r>
          </a:p>
        </p:txBody>
      </p:sp>
      <p:sp>
        <p:nvSpPr>
          <p:cNvPr id="2" name="Rectangle 1">
            <a:extLst>
              <a:ext uri="{FF2B5EF4-FFF2-40B4-BE49-F238E27FC236}">
                <a16:creationId xmlns:a16="http://schemas.microsoft.com/office/drawing/2014/main" id="{152F8427-713B-1805-62E4-19C75965F058}"/>
              </a:ext>
            </a:extLst>
          </p:cNvPr>
          <p:cNvSpPr/>
          <p:nvPr/>
        </p:nvSpPr>
        <p:spPr>
          <a:xfrm>
            <a:off x="965082" y="1843300"/>
            <a:ext cx="2273565" cy="580601"/>
          </a:xfrm>
          <a:prstGeom prst="rect">
            <a:avLst/>
          </a:prstGeom>
          <a:solidFill>
            <a:schemeClr val="bg1"/>
          </a:solid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0795EA9-F98A-2357-61AA-01B52EFAB31A}"/>
              </a:ext>
            </a:extLst>
          </p:cNvPr>
          <p:cNvSpPr/>
          <p:nvPr/>
        </p:nvSpPr>
        <p:spPr>
          <a:xfrm>
            <a:off x="6469006" y="634112"/>
            <a:ext cx="2573748" cy="650097"/>
          </a:xfrm>
          <a:prstGeom prst="rect">
            <a:avLst/>
          </a:prstGeom>
          <a:solidFill>
            <a:schemeClr val="bg1"/>
          </a:solid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33161A7-658E-4E3C-7211-4C39073578E6}"/>
              </a:ext>
            </a:extLst>
          </p:cNvPr>
          <p:cNvSpPr/>
          <p:nvPr/>
        </p:nvSpPr>
        <p:spPr>
          <a:xfrm>
            <a:off x="9852713" y="3234503"/>
            <a:ext cx="1683859" cy="580823"/>
          </a:xfrm>
          <a:prstGeom prst="rect">
            <a:avLst/>
          </a:prstGeom>
          <a:solidFill>
            <a:schemeClr val="bg1"/>
          </a:solid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6B0CED-7A7A-2E73-C6E0-481F35B58E04}"/>
              </a:ext>
            </a:extLst>
          </p:cNvPr>
          <p:cNvSpPr txBox="1"/>
          <p:nvPr/>
        </p:nvSpPr>
        <p:spPr>
          <a:xfrm>
            <a:off x="965082" y="1848628"/>
            <a:ext cx="3554223" cy="4147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a:latin typeface="Century Gothic"/>
                <a:cs typeface="Calibri"/>
              </a:rPr>
              <a:t>Surface Reflectance</a:t>
            </a:r>
          </a:p>
        </p:txBody>
      </p:sp>
      <p:cxnSp>
        <p:nvCxnSpPr>
          <p:cNvPr id="7" name="Straight Arrow Connector 6">
            <a:extLst>
              <a:ext uri="{FF2B5EF4-FFF2-40B4-BE49-F238E27FC236}">
                <a16:creationId xmlns:a16="http://schemas.microsoft.com/office/drawing/2014/main" id="{F13BFE6E-F72A-F749-EF4C-024EA7EBA3E8}"/>
              </a:ext>
            </a:extLst>
          </p:cNvPr>
          <p:cNvCxnSpPr/>
          <p:nvPr/>
        </p:nvCxnSpPr>
        <p:spPr>
          <a:xfrm flipH="1">
            <a:off x="2012174" y="2427276"/>
            <a:ext cx="7459" cy="1068929"/>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35724BC-7837-EF44-F138-313ED33B8AD5}"/>
              </a:ext>
            </a:extLst>
          </p:cNvPr>
          <p:cNvSpPr/>
          <p:nvPr/>
        </p:nvSpPr>
        <p:spPr>
          <a:xfrm>
            <a:off x="1928981" y="3484950"/>
            <a:ext cx="159859" cy="159860"/>
          </a:xfrm>
          <a:prstGeom prst="ellipse">
            <a:avLst/>
          </a:prstGeom>
          <a:noFill/>
          <a:ln w="28575">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FDCB1ADC-0659-28E7-3189-5EEE3D9DB006}"/>
              </a:ext>
            </a:extLst>
          </p:cNvPr>
          <p:cNvCxnSpPr>
            <a:cxnSpLocks/>
          </p:cNvCxnSpPr>
          <p:nvPr/>
        </p:nvCxnSpPr>
        <p:spPr>
          <a:xfrm flipH="1">
            <a:off x="1037027" y="2965472"/>
            <a:ext cx="2131" cy="1953488"/>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18EB94E-5E54-7FE9-5E48-B7211B2CC8FB}"/>
              </a:ext>
            </a:extLst>
          </p:cNvPr>
          <p:cNvCxnSpPr>
            <a:cxnSpLocks/>
          </p:cNvCxnSpPr>
          <p:nvPr/>
        </p:nvCxnSpPr>
        <p:spPr>
          <a:xfrm flipH="1" flipV="1">
            <a:off x="1042354" y="2979324"/>
            <a:ext cx="982608" cy="7462"/>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5A98EA5-FCE0-50E9-A709-B600B68B04A3}"/>
              </a:ext>
            </a:extLst>
          </p:cNvPr>
          <p:cNvSpPr/>
          <p:nvPr/>
        </p:nvSpPr>
        <p:spPr>
          <a:xfrm>
            <a:off x="964491" y="4918362"/>
            <a:ext cx="159859" cy="159860"/>
          </a:xfrm>
          <a:prstGeom prst="ellipse">
            <a:avLst/>
          </a:prstGeom>
          <a:noFill/>
          <a:ln w="28575">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611F0B2-5305-0ED5-A1CD-2C2354A3C251}"/>
              </a:ext>
            </a:extLst>
          </p:cNvPr>
          <p:cNvSpPr txBox="1"/>
          <p:nvPr/>
        </p:nvSpPr>
        <p:spPr>
          <a:xfrm>
            <a:off x="6383749" y="698055"/>
            <a:ext cx="2712293" cy="421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600">
                <a:latin typeface="Century Gothic"/>
                <a:cs typeface="Calibri"/>
              </a:rPr>
              <a:t>Surface Reflectance</a:t>
            </a:r>
            <a:endParaRPr lang="en-US">
              <a:latin typeface="Calibri" panose="020F0502020204030204"/>
              <a:cs typeface="Calibri"/>
            </a:endParaRPr>
          </a:p>
        </p:txBody>
      </p:sp>
      <p:cxnSp>
        <p:nvCxnSpPr>
          <p:cNvPr id="13" name="Straight Arrow Connector 12">
            <a:extLst>
              <a:ext uri="{FF2B5EF4-FFF2-40B4-BE49-F238E27FC236}">
                <a16:creationId xmlns:a16="http://schemas.microsoft.com/office/drawing/2014/main" id="{44EC67AC-554C-0EC5-6C8A-C98B33EDB98F}"/>
              </a:ext>
            </a:extLst>
          </p:cNvPr>
          <p:cNvCxnSpPr>
            <a:cxnSpLocks/>
          </p:cNvCxnSpPr>
          <p:nvPr/>
        </p:nvCxnSpPr>
        <p:spPr>
          <a:xfrm flipH="1">
            <a:off x="8561110" y="1292270"/>
            <a:ext cx="7459" cy="1266089"/>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6E2F12B-1FB9-CB83-CC15-37244CE8AA14}"/>
              </a:ext>
            </a:extLst>
          </p:cNvPr>
          <p:cNvSpPr/>
          <p:nvPr/>
        </p:nvSpPr>
        <p:spPr>
          <a:xfrm>
            <a:off x="8488575" y="2552433"/>
            <a:ext cx="159859" cy="159860"/>
          </a:xfrm>
          <a:prstGeom prst="ellipse">
            <a:avLst/>
          </a:prstGeom>
          <a:noFill/>
          <a:ln w="28575">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49A48BF3-5088-F930-73E8-1B47066476C9}"/>
              </a:ext>
            </a:extLst>
          </p:cNvPr>
          <p:cNvCxnSpPr>
            <a:cxnSpLocks/>
          </p:cNvCxnSpPr>
          <p:nvPr/>
        </p:nvCxnSpPr>
        <p:spPr>
          <a:xfrm flipH="1">
            <a:off x="6360374" y="1665276"/>
            <a:ext cx="12784" cy="338903"/>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549F59E-43D1-9BC8-7AB0-826E2720E5CE}"/>
              </a:ext>
            </a:extLst>
          </p:cNvPr>
          <p:cNvCxnSpPr>
            <a:cxnSpLocks/>
          </p:cNvCxnSpPr>
          <p:nvPr/>
        </p:nvCxnSpPr>
        <p:spPr>
          <a:xfrm flipH="1" flipV="1">
            <a:off x="6355038" y="1657813"/>
            <a:ext cx="2224189" cy="18118"/>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8921D4B3-4F5C-C83B-7A87-D210F3924F89}"/>
              </a:ext>
            </a:extLst>
          </p:cNvPr>
          <p:cNvSpPr/>
          <p:nvPr/>
        </p:nvSpPr>
        <p:spPr>
          <a:xfrm>
            <a:off x="6293162" y="1998250"/>
            <a:ext cx="159859" cy="159860"/>
          </a:xfrm>
          <a:prstGeom prst="ellipse">
            <a:avLst/>
          </a:prstGeom>
          <a:noFill/>
          <a:ln w="28575">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3D0F038-D758-5FB6-5C29-4C233558B26A}"/>
              </a:ext>
            </a:extLst>
          </p:cNvPr>
          <p:cNvSpPr txBox="1"/>
          <p:nvPr/>
        </p:nvSpPr>
        <p:spPr>
          <a:xfrm>
            <a:off x="9341162" y="3271803"/>
            <a:ext cx="2712293" cy="421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600">
                <a:latin typeface="Century Gothic"/>
                <a:cs typeface="Calibri"/>
              </a:rPr>
              <a:t>Precipitation</a:t>
            </a:r>
          </a:p>
        </p:txBody>
      </p:sp>
      <p:cxnSp>
        <p:nvCxnSpPr>
          <p:cNvPr id="20" name="Straight Arrow Connector 19">
            <a:extLst>
              <a:ext uri="{FF2B5EF4-FFF2-40B4-BE49-F238E27FC236}">
                <a16:creationId xmlns:a16="http://schemas.microsoft.com/office/drawing/2014/main" id="{68A0B528-FFD6-E1C6-A89E-266FCD378541}"/>
              </a:ext>
            </a:extLst>
          </p:cNvPr>
          <p:cNvCxnSpPr>
            <a:cxnSpLocks/>
          </p:cNvCxnSpPr>
          <p:nvPr/>
        </p:nvCxnSpPr>
        <p:spPr>
          <a:xfrm flipH="1">
            <a:off x="10825797" y="3818058"/>
            <a:ext cx="2131" cy="552051"/>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296706C-98A6-C7E4-E416-86DC50D67701}"/>
              </a:ext>
            </a:extLst>
          </p:cNvPr>
          <p:cNvCxnSpPr>
            <a:cxnSpLocks/>
          </p:cNvCxnSpPr>
          <p:nvPr/>
        </p:nvCxnSpPr>
        <p:spPr>
          <a:xfrm flipH="1">
            <a:off x="9770719" y="4345598"/>
            <a:ext cx="2131" cy="546719"/>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218FE05-B5CE-55AD-20D6-333745215174}"/>
              </a:ext>
            </a:extLst>
          </p:cNvPr>
          <p:cNvCxnSpPr>
            <a:cxnSpLocks/>
          </p:cNvCxnSpPr>
          <p:nvPr/>
        </p:nvCxnSpPr>
        <p:spPr>
          <a:xfrm flipH="1" flipV="1">
            <a:off x="9765390" y="4359450"/>
            <a:ext cx="1073194" cy="7462"/>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C4469C5F-4B8C-E5B0-06E4-A87935692122}"/>
              </a:ext>
            </a:extLst>
          </p:cNvPr>
          <p:cNvSpPr/>
          <p:nvPr/>
        </p:nvSpPr>
        <p:spPr>
          <a:xfrm>
            <a:off x="9698183" y="4902376"/>
            <a:ext cx="159859" cy="159860"/>
          </a:xfrm>
          <a:prstGeom prst="ellipse">
            <a:avLst/>
          </a:prstGeom>
          <a:noFill/>
          <a:ln w="28575">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9" descr="Plant outline">
            <a:extLst>
              <a:ext uri="{FF2B5EF4-FFF2-40B4-BE49-F238E27FC236}">
                <a16:creationId xmlns:a16="http://schemas.microsoft.com/office/drawing/2014/main" id="{C34181E7-85C1-4546-6516-1511BD12A7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49248" y="1904103"/>
            <a:ext cx="466792" cy="456135"/>
          </a:xfrm>
          <a:prstGeom prst="rect">
            <a:avLst/>
          </a:prstGeom>
        </p:spPr>
      </p:pic>
      <p:pic>
        <p:nvPicPr>
          <p:cNvPr id="30" name="Graphic 29" descr="Plant outline">
            <a:extLst>
              <a:ext uri="{FF2B5EF4-FFF2-40B4-BE49-F238E27FC236}">
                <a16:creationId xmlns:a16="http://schemas.microsoft.com/office/drawing/2014/main" id="{E7D55BA6-C21C-61D9-3BBE-8FCAC2F7E1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97108" y="733759"/>
            <a:ext cx="466792" cy="456135"/>
          </a:xfrm>
          <a:prstGeom prst="rect">
            <a:avLst/>
          </a:prstGeom>
        </p:spPr>
      </p:pic>
      <p:pic>
        <p:nvPicPr>
          <p:cNvPr id="34" name="Graphic 33" descr="Partial sun outline">
            <a:extLst>
              <a:ext uri="{FF2B5EF4-FFF2-40B4-BE49-F238E27FC236}">
                <a16:creationId xmlns:a16="http://schemas.microsoft.com/office/drawing/2014/main" id="{0F11BB73-0229-ED47-6985-B38CE48B68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85597" y="3248890"/>
            <a:ext cx="488107" cy="488107"/>
          </a:xfrm>
          <a:prstGeom prst="rect">
            <a:avLst/>
          </a:prstGeom>
        </p:spPr>
      </p:pic>
      <p:sp>
        <p:nvSpPr>
          <p:cNvPr id="37" name="TextBox 36">
            <a:extLst>
              <a:ext uri="{FF2B5EF4-FFF2-40B4-BE49-F238E27FC236}">
                <a16:creationId xmlns:a16="http://schemas.microsoft.com/office/drawing/2014/main" id="{C669B0C0-2FF6-F2FC-8ED6-9D5F694C3703}"/>
              </a:ext>
            </a:extLst>
          </p:cNvPr>
          <p:cNvSpPr txBox="1"/>
          <p:nvPr/>
        </p:nvSpPr>
        <p:spPr>
          <a:xfrm>
            <a:off x="8685945" y="6641411"/>
            <a:ext cx="4924696"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bg1"/>
                </a:solidFill>
                <a:latin typeface="Century Gothic"/>
                <a:cs typeface="Calibri"/>
              </a:rPr>
              <a:t>Icon Credit: Microsoft Office</a:t>
            </a:r>
            <a:endParaRPr lang="en-US" sz="1000">
              <a:solidFill>
                <a:schemeClr val="bg1"/>
              </a:solidFill>
              <a:cs typeface="Calibri"/>
            </a:endParaRPr>
          </a:p>
        </p:txBody>
      </p:sp>
      <p:sp>
        <p:nvSpPr>
          <p:cNvPr id="44" name="TextBox 43">
            <a:extLst>
              <a:ext uri="{FF2B5EF4-FFF2-40B4-BE49-F238E27FC236}">
                <a16:creationId xmlns:a16="http://schemas.microsoft.com/office/drawing/2014/main" id="{8031585E-DE10-D2C7-0094-3D608DFE689E}"/>
              </a:ext>
            </a:extLst>
          </p:cNvPr>
          <p:cNvSpPr txBox="1"/>
          <p:nvPr/>
        </p:nvSpPr>
        <p:spPr>
          <a:xfrm>
            <a:off x="266700" y="6636554"/>
            <a:ext cx="4236963"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FFFF"/>
                </a:solidFill>
                <a:latin typeface="Century Gothic"/>
                <a:cs typeface="Calibri"/>
              </a:rPr>
              <a:t>Image Credit: NASA , </a:t>
            </a:r>
            <a:r>
              <a:rPr lang="en-US" sz="1000" dirty="0" err="1">
                <a:solidFill>
                  <a:srgbClr val="FFFFFF"/>
                </a:solidFill>
                <a:latin typeface="Century Gothic"/>
                <a:cs typeface="Calibri"/>
              </a:rPr>
              <a:t>PlanetLabs</a:t>
            </a:r>
            <a:r>
              <a:rPr lang="en-US" sz="1000" dirty="0">
                <a:solidFill>
                  <a:srgbClr val="FFFFFF"/>
                </a:solidFill>
                <a:latin typeface="Century Gothic"/>
                <a:cs typeface="Calibri"/>
              </a:rPr>
              <a:t> PBC</a:t>
            </a:r>
          </a:p>
        </p:txBody>
      </p:sp>
    </p:spTree>
    <p:extLst>
      <p:ext uri="{BB962C8B-B14F-4D97-AF65-F5344CB8AC3E}">
        <p14:creationId xmlns:p14="http://schemas.microsoft.com/office/powerpoint/2010/main" val="3079964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Data Preprocessing</a:t>
            </a:r>
            <a:endParaRPr lang="en-US"/>
          </a:p>
        </p:txBody>
      </p:sp>
      <p:pic>
        <p:nvPicPr>
          <p:cNvPr id="2" name="Picture 3" descr="A map of a river&#10;&#10;Description automatically generated">
            <a:extLst>
              <a:ext uri="{FF2B5EF4-FFF2-40B4-BE49-F238E27FC236}">
                <a16:creationId xmlns:a16="http://schemas.microsoft.com/office/drawing/2014/main" id="{99CFC602-B612-6E46-6AE0-94D3882572FD}"/>
              </a:ext>
            </a:extLst>
          </p:cNvPr>
          <p:cNvPicPr>
            <a:picLocks noChangeAspect="1"/>
          </p:cNvPicPr>
          <p:nvPr/>
        </p:nvPicPr>
        <p:blipFill>
          <a:blip r:embed="rId3"/>
          <a:stretch>
            <a:fillRect/>
          </a:stretch>
        </p:blipFill>
        <p:spPr>
          <a:xfrm>
            <a:off x="330367" y="1325804"/>
            <a:ext cx="2283913" cy="1689201"/>
          </a:xfrm>
          <a:prstGeom prst="rect">
            <a:avLst/>
          </a:prstGeom>
          <a:ln>
            <a:solidFill>
              <a:schemeClr val="tx1"/>
            </a:solidFill>
          </a:ln>
        </p:spPr>
      </p:pic>
      <p:pic>
        <p:nvPicPr>
          <p:cNvPr id="4" name="Picture 3" descr="A map of a river&#10;&#10;Description automatically generated">
            <a:extLst>
              <a:ext uri="{FF2B5EF4-FFF2-40B4-BE49-F238E27FC236}">
                <a16:creationId xmlns:a16="http://schemas.microsoft.com/office/drawing/2014/main" id="{6E88ED7D-AC41-1672-4FF4-83FDAFC28A6B}"/>
              </a:ext>
            </a:extLst>
          </p:cNvPr>
          <p:cNvPicPr>
            <a:picLocks noChangeAspect="1"/>
          </p:cNvPicPr>
          <p:nvPr/>
        </p:nvPicPr>
        <p:blipFill>
          <a:blip r:embed="rId3"/>
          <a:stretch>
            <a:fillRect/>
          </a:stretch>
        </p:blipFill>
        <p:spPr>
          <a:xfrm>
            <a:off x="476503" y="1471940"/>
            <a:ext cx="2283913" cy="1689201"/>
          </a:xfrm>
          <a:prstGeom prst="rect">
            <a:avLst/>
          </a:prstGeom>
          <a:ln>
            <a:solidFill>
              <a:schemeClr val="tx1"/>
            </a:solidFill>
          </a:ln>
        </p:spPr>
      </p:pic>
      <p:pic>
        <p:nvPicPr>
          <p:cNvPr id="5" name="Picture 4" descr="A map of a river&#10;&#10;Description automatically generated">
            <a:extLst>
              <a:ext uri="{FF2B5EF4-FFF2-40B4-BE49-F238E27FC236}">
                <a16:creationId xmlns:a16="http://schemas.microsoft.com/office/drawing/2014/main" id="{A1A340B9-CAA9-81A1-E4FD-C1437F99AAE2}"/>
              </a:ext>
            </a:extLst>
          </p:cNvPr>
          <p:cNvPicPr>
            <a:picLocks noChangeAspect="1"/>
          </p:cNvPicPr>
          <p:nvPr/>
        </p:nvPicPr>
        <p:blipFill>
          <a:blip r:embed="rId3"/>
          <a:stretch>
            <a:fillRect/>
          </a:stretch>
        </p:blipFill>
        <p:spPr>
          <a:xfrm>
            <a:off x="622639" y="1618076"/>
            <a:ext cx="2283913" cy="1689201"/>
          </a:xfrm>
          <a:prstGeom prst="rect">
            <a:avLst/>
          </a:prstGeom>
          <a:ln>
            <a:solidFill>
              <a:schemeClr val="tx1"/>
            </a:solidFill>
          </a:ln>
        </p:spPr>
      </p:pic>
      <p:sp>
        <p:nvSpPr>
          <p:cNvPr id="7" name="TextBox 6">
            <a:extLst>
              <a:ext uri="{FF2B5EF4-FFF2-40B4-BE49-F238E27FC236}">
                <a16:creationId xmlns:a16="http://schemas.microsoft.com/office/drawing/2014/main" id="{E63B4CBA-3A9C-1CA8-E560-E2257914B10D}"/>
              </a:ext>
            </a:extLst>
          </p:cNvPr>
          <p:cNvSpPr txBox="1"/>
          <p:nvPr/>
        </p:nvSpPr>
        <p:spPr>
          <a:xfrm>
            <a:off x="329852" y="3304783"/>
            <a:ext cx="3108544"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F3F3F"/>
                </a:solidFill>
                <a:latin typeface="Century Gothic"/>
                <a:cs typeface="Segoe UI"/>
              </a:rPr>
              <a:t>Acquire Raw Data</a:t>
            </a:r>
            <a:endParaRPr lang="en-US">
              <a:solidFill>
                <a:srgbClr val="3F3F3F"/>
              </a:solidFill>
            </a:endParaRPr>
          </a:p>
          <a:p>
            <a:pPr>
              <a:buChar char="•"/>
            </a:pPr>
            <a:r>
              <a:rPr lang="en-US">
                <a:solidFill>
                  <a:srgbClr val="3F3F3F"/>
                </a:solidFill>
                <a:latin typeface="Century Gothic"/>
                <a:cs typeface="Arial"/>
              </a:rPr>
              <a:t>Surface reflectance ​</a:t>
            </a:r>
          </a:p>
          <a:p>
            <a:pPr>
              <a:buChar char="•"/>
            </a:pPr>
            <a:r>
              <a:rPr lang="en-US">
                <a:solidFill>
                  <a:srgbClr val="3F3F3F"/>
                </a:solidFill>
                <a:latin typeface="Century Gothic"/>
                <a:cs typeface="Arial"/>
              </a:rPr>
              <a:t>Vis</a:t>
            </a:r>
            <a:r>
              <a:rPr lang="en-US">
                <a:solidFill>
                  <a:schemeClr val="tx1">
                    <a:lumMod val="75000"/>
                    <a:lumOff val="25000"/>
                  </a:schemeClr>
                </a:solidFill>
                <a:latin typeface="Century Gothic"/>
                <a:cs typeface="Arial"/>
              </a:rPr>
              <a:t>ual asse</a:t>
            </a:r>
            <a:r>
              <a:rPr lang="en-US">
                <a:solidFill>
                  <a:srgbClr val="3F3F3F"/>
                </a:solidFill>
                <a:latin typeface="Century Gothic"/>
                <a:cs typeface="Arial"/>
              </a:rPr>
              <a:t>ssment for low cloud cover</a:t>
            </a:r>
          </a:p>
        </p:txBody>
      </p:sp>
      <p:pic>
        <p:nvPicPr>
          <p:cNvPr id="8" name="Picture 8" descr="A map of a river&#10;&#10;Description automatically generated">
            <a:extLst>
              <a:ext uri="{FF2B5EF4-FFF2-40B4-BE49-F238E27FC236}">
                <a16:creationId xmlns:a16="http://schemas.microsoft.com/office/drawing/2014/main" id="{C6EE6EDA-5A67-851C-1315-E47902C7D6F9}"/>
              </a:ext>
            </a:extLst>
          </p:cNvPr>
          <p:cNvPicPr>
            <a:picLocks noChangeAspect="1"/>
          </p:cNvPicPr>
          <p:nvPr/>
        </p:nvPicPr>
        <p:blipFill>
          <a:blip r:embed="rId4"/>
          <a:stretch>
            <a:fillRect/>
          </a:stretch>
        </p:blipFill>
        <p:spPr>
          <a:xfrm>
            <a:off x="3784948" y="1326492"/>
            <a:ext cx="2356982" cy="1731126"/>
          </a:xfrm>
          <a:prstGeom prst="rect">
            <a:avLst/>
          </a:prstGeom>
          <a:ln>
            <a:solidFill>
              <a:schemeClr val="tx1"/>
            </a:solidFill>
          </a:ln>
        </p:spPr>
      </p:pic>
      <p:pic>
        <p:nvPicPr>
          <p:cNvPr id="9" name="Picture 8" descr="A map of a river&#10;&#10;Description automatically generated">
            <a:extLst>
              <a:ext uri="{FF2B5EF4-FFF2-40B4-BE49-F238E27FC236}">
                <a16:creationId xmlns:a16="http://schemas.microsoft.com/office/drawing/2014/main" id="{2EFC9B3A-D139-32DA-2933-F677B71E1C81}"/>
              </a:ext>
            </a:extLst>
          </p:cNvPr>
          <p:cNvPicPr>
            <a:picLocks noChangeAspect="1"/>
          </p:cNvPicPr>
          <p:nvPr/>
        </p:nvPicPr>
        <p:blipFill>
          <a:blip r:embed="rId4"/>
          <a:stretch>
            <a:fillRect/>
          </a:stretch>
        </p:blipFill>
        <p:spPr>
          <a:xfrm>
            <a:off x="3931084" y="1472628"/>
            <a:ext cx="2356982" cy="1731126"/>
          </a:xfrm>
          <a:prstGeom prst="rect">
            <a:avLst/>
          </a:prstGeom>
          <a:ln>
            <a:solidFill>
              <a:schemeClr val="tx1"/>
            </a:solidFill>
          </a:ln>
        </p:spPr>
      </p:pic>
      <p:pic>
        <p:nvPicPr>
          <p:cNvPr id="10" name="Picture 8" descr="A map of a river&#10;&#10;Description automatically generated">
            <a:extLst>
              <a:ext uri="{FF2B5EF4-FFF2-40B4-BE49-F238E27FC236}">
                <a16:creationId xmlns:a16="http://schemas.microsoft.com/office/drawing/2014/main" id="{2C485BF5-A4A0-D5B6-05EA-765C2FD9323F}"/>
              </a:ext>
            </a:extLst>
          </p:cNvPr>
          <p:cNvPicPr>
            <a:picLocks noChangeAspect="1"/>
          </p:cNvPicPr>
          <p:nvPr/>
        </p:nvPicPr>
        <p:blipFill>
          <a:blip r:embed="rId4"/>
          <a:stretch>
            <a:fillRect/>
          </a:stretch>
        </p:blipFill>
        <p:spPr>
          <a:xfrm>
            <a:off x="4077221" y="1618765"/>
            <a:ext cx="2356982" cy="1731126"/>
          </a:xfrm>
          <a:prstGeom prst="rect">
            <a:avLst/>
          </a:prstGeom>
          <a:ln>
            <a:solidFill>
              <a:schemeClr val="tx1"/>
            </a:solidFill>
          </a:ln>
        </p:spPr>
      </p:pic>
      <p:sp>
        <p:nvSpPr>
          <p:cNvPr id="11" name="TextBox 10">
            <a:extLst>
              <a:ext uri="{FF2B5EF4-FFF2-40B4-BE49-F238E27FC236}">
                <a16:creationId xmlns:a16="http://schemas.microsoft.com/office/drawing/2014/main" id="{4324E095-C7CB-D687-06A2-8F1ACD477555}"/>
              </a:ext>
            </a:extLst>
          </p:cNvPr>
          <p:cNvSpPr txBox="1"/>
          <p:nvPr/>
        </p:nvSpPr>
        <p:spPr>
          <a:xfrm>
            <a:off x="3701440" y="3304782"/>
            <a:ext cx="3108544"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404040"/>
                </a:solidFill>
                <a:latin typeface="Century Gothic"/>
                <a:cs typeface="Segoe UI"/>
              </a:rPr>
              <a:t>Calculate NDVI</a:t>
            </a:r>
          </a:p>
          <a:p>
            <a:pPr>
              <a:buChar char="•"/>
            </a:pPr>
            <a:r>
              <a:rPr lang="en-US">
                <a:solidFill>
                  <a:srgbClr val="404040"/>
                </a:solidFill>
                <a:latin typeface="Century Gothic"/>
                <a:cs typeface="Arial"/>
              </a:rPr>
              <a:t>Compare all dates to identify consistent areas of land to create a land mask</a:t>
            </a:r>
          </a:p>
        </p:txBody>
      </p:sp>
      <p:pic>
        <p:nvPicPr>
          <p:cNvPr id="14" name="Picture 14" descr="A blue and pink streamer&#10;&#10;Description automatically generated">
            <a:extLst>
              <a:ext uri="{FF2B5EF4-FFF2-40B4-BE49-F238E27FC236}">
                <a16:creationId xmlns:a16="http://schemas.microsoft.com/office/drawing/2014/main" id="{A9B9A570-4F44-555D-0ACF-C2CF2B6A6196}"/>
              </a:ext>
            </a:extLst>
          </p:cNvPr>
          <p:cNvPicPr>
            <a:picLocks noChangeAspect="1"/>
          </p:cNvPicPr>
          <p:nvPr/>
        </p:nvPicPr>
        <p:blipFill>
          <a:blip r:embed="rId5"/>
          <a:stretch>
            <a:fillRect/>
          </a:stretch>
        </p:blipFill>
        <p:spPr>
          <a:xfrm>
            <a:off x="7146099" y="1326812"/>
            <a:ext cx="2221283" cy="1646976"/>
          </a:xfrm>
          <a:prstGeom prst="rect">
            <a:avLst/>
          </a:prstGeom>
          <a:ln>
            <a:solidFill>
              <a:schemeClr val="tx1"/>
            </a:solidFill>
          </a:ln>
        </p:spPr>
      </p:pic>
      <p:pic>
        <p:nvPicPr>
          <p:cNvPr id="15" name="Picture 14" descr="A blue and pink streamer&#10;&#10;Description automatically generated">
            <a:extLst>
              <a:ext uri="{FF2B5EF4-FFF2-40B4-BE49-F238E27FC236}">
                <a16:creationId xmlns:a16="http://schemas.microsoft.com/office/drawing/2014/main" id="{20B64A7A-655B-4AE2-C1C5-D72BC98CAC85}"/>
              </a:ext>
            </a:extLst>
          </p:cNvPr>
          <p:cNvPicPr>
            <a:picLocks noChangeAspect="1"/>
          </p:cNvPicPr>
          <p:nvPr/>
        </p:nvPicPr>
        <p:blipFill>
          <a:blip r:embed="rId5"/>
          <a:stretch>
            <a:fillRect/>
          </a:stretch>
        </p:blipFill>
        <p:spPr>
          <a:xfrm>
            <a:off x="7292236" y="1472948"/>
            <a:ext cx="2221283" cy="1646976"/>
          </a:xfrm>
          <a:prstGeom prst="rect">
            <a:avLst/>
          </a:prstGeom>
          <a:ln>
            <a:solidFill>
              <a:schemeClr val="tx1"/>
            </a:solidFill>
          </a:ln>
        </p:spPr>
      </p:pic>
      <p:pic>
        <p:nvPicPr>
          <p:cNvPr id="16" name="Picture 14" descr="A blue and pink streamer&#10;&#10;Description automatically generated">
            <a:extLst>
              <a:ext uri="{FF2B5EF4-FFF2-40B4-BE49-F238E27FC236}">
                <a16:creationId xmlns:a16="http://schemas.microsoft.com/office/drawing/2014/main" id="{34ABAD51-9085-D269-434F-DD0B9901E053}"/>
              </a:ext>
            </a:extLst>
          </p:cNvPr>
          <p:cNvPicPr>
            <a:picLocks noChangeAspect="1"/>
          </p:cNvPicPr>
          <p:nvPr/>
        </p:nvPicPr>
        <p:blipFill>
          <a:blip r:embed="rId5"/>
          <a:stretch>
            <a:fillRect/>
          </a:stretch>
        </p:blipFill>
        <p:spPr>
          <a:xfrm>
            <a:off x="7438373" y="1619085"/>
            <a:ext cx="2221283" cy="1646976"/>
          </a:xfrm>
          <a:prstGeom prst="rect">
            <a:avLst/>
          </a:prstGeom>
          <a:ln>
            <a:solidFill>
              <a:schemeClr val="tx1"/>
            </a:solidFill>
          </a:ln>
        </p:spPr>
      </p:pic>
      <p:sp>
        <p:nvSpPr>
          <p:cNvPr id="18" name="TextBox 17">
            <a:extLst>
              <a:ext uri="{FF2B5EF4-FFF2-40B4-BE49-F238E27FC236}">
                <a16:creationId xmlns:a16="http://schemas.microsoft.com/office/drawing/2014/main" id="{F55768E9-297A-A0DF-5DCE-4ED5770AD479}"/>
              </a:ext>
            </a:extLst>
          </p:cNvPr>
          <p:cNvSpPr txBox="1"/>
          <p:nvPr/>
        </p:nvSpPr>
        <p:spPr>
          <a:xfrm>
            <a:off x="7114783" y="3273466"/>
            <a:ext cx="310854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404040"/>
                </a:solidFill>
                <a:latin typeface="Century Gothic"/>
                <a:cs typeface="Segoe UI"/>
              </a:rPr>
              <a:t>Clip to River Extent</a:t>
            </a:r>
          </a:p>
          <a:p>
            <a:pPr>
              <a:buChar char="•"/>
            </a:pPr>
            <a:r>
              <a:rPr lang="en-US">
                <a:solidFill>
                  <a:srgbClr val="404040"/>
                </a:solidFill>
                <a:latin typeface="Century Gothic"/>
                <a:cs typeface="Arial"/>
              </a:rPr>
              <a:t>Apply a land mask to all dates</a:t>
            </a:r>
          </a:p>
        </p:txBody>
      </p:sp>
      <p:sp>
        <p:nvSpPr>
          <p:cNvPr id="19" name="Arrow: Right 18">
            <a:extLst>
              <a:ext uri="{FF2B5EF4-FFF2-40B4-BE49-F238E27FC236}">
                <a16:creationId xmlns:a16="http://schemas.microsoft.com/office/drawing/2014/main" id="{CFC722BC-0E7A-BD2E-6FFE-D6FB4CAE8C45}"/>
              </a:ext>
            </a:extLst>
          </p:cNvPr>
          <p:cNvSpPr/>
          <p:nvPr/>
        </p:nvSpPr>
        <p:spPr>
          <a:xfrm>
            <a:off x="3058438" y="2066793"/>
            <a:ext cx="594986" cy="469726"/>
          </a:xfrm>
          <a:prstGeom prst="rightArrow">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8C740D8E-0A13-D7C5-0BCB-4162BEBAE819}"/>
              </a:ext>
            </a:extLst>
          </p:cNvPr>
          <p:cNvSpPr/>
          <p:nvPr/>
        </p:nvSpPr>
        <p:spPr>
          <a:xfrm>
            <a:off x="6503096" y="2108546"/>
            <a:ext cx="594986" cy="469726"/>
          </a:xfrm>
          <a:prstGeom prst="rightArrow">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275E5B4-9E92-0B8B-D93E-8451C0804F4B}"/>
              </a:ext>
            </a:extLst>
          </p:cNvPr>
          <p:cNvSpPr/>
          <p:nvPr/>
        </p:nvSpPr>
        <p:spPr>
          <a:xfrm>
            <a:off x="10969797" y="2161374"/>
            <a:ext cx="302713" cy="3627193"/>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9509BA2-A9C2-DD88-5C01-4D918E361DF0}"/>
              </a:ext>
            </a:extLst>
          </p:cNvPr>
          <p:cNvSpPr/>
          <p:nvPr/>
        </p:nvSpPr>
        <p:spPr>
          <a:xfrm>
            <a:off x="9853808" y="2160739"/>
            <a:ext cx="1158657" cy="36534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5B48C3F-75D2-1125-D006-F3CC33286429}"/>
              </a:ext>
            </a:extLst>
          </p:cNvPr>
          <p:cNvSpPr/>
          <p:nvPr/>
        </p:nvSpPr>
        <p:spPr>
          <a:xfrm>
            <a:off x="6889315" y="4926904"/>
            <a:ext cx="1179534" cy="60542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40D2BC1-3C37-9DC1-A45B-65BD2EDD1D2D}"/>
              </a:ext>
            </a:extLst>
          </p:cNvPr>
          <p:cNvSpPr txBox="1"/>
          <p:nvPr/>
        </p:nvSpPr>
        <p:spPr>
          <a:xfrm>
            <a:off x="6931068" y="5052164"/>
            <a:ext cx="11169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cs typeface="Calibri"/>
              </a:rPr>
              <a:t>EVI</a:t>
            </a:r>
            <a:endParaRPr lang="en-US">
              <a:solidFill>
                <a:srgbClr val="3F3F3F"/>
              </a:solidFill>
              <a:latin typeface="Century Gothic"/>
            </a:endParaRPr>
          </a:p>
        </p:txBody>
      </p:sp>
      <p:sp>
        <p:nvSpPr>
          <p:cNvPr id="26" name="Rectangle 25">
            <a:extLst>
              <a:ext uri="{FF2B5EF4-FFF2-40B4-BE49-F238E27FC236}">
                <a16:creationId xmlns:a16="http://schemas.microsoft.com/office/drawing/2014/main" id="{6B21608A-CBAB-2C49-5790-F44C00C65E51}"/>
              </a:ext>
            </a:extLst>
          </p:cNvPr>
          <p:cNvSpPr/>
          <p:nvPr/>
        </p:nvSpPr>
        <p:spPr>
          <a:xfrm>
            <a:off x="8611643" y="4916465"/>
            <a:ext cx="1179534" cy="60542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36501D0-19CD-548B-6112-9D0F789D91F5}"/>
              </a:ext>
            </a:extLst>
          </p:cNvPr>
          <p:cNvSpPr txBox="1"/>
          <p:nvPr/>
        </p:nvSpPr>
        <p:spPr>
          <a:xfrm>
            <a:off x="8653396" y="5041725"/>
            <a:ext cx="11169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cs typeface="Calibri"/>
              </a:rPr>
              <a:t>NDVI</a:t>
            </a:r>
            <a:endParaRPr lang="en-US">
              <a:solidFill>
                <a:srgbClr val="3F3F3F"/>
              </a:solidFill>
              <a:latin typeface="Century Gothic"/>
            </a:endParaRPr>
          </a:p>
        </p:txBody>
      </p:sp>
      <p:sp>
        <p:nvSpPr>
          <p:cNvPr id="28" name="Rectangle 27">
            <a:extLst>
              <a:ext uri="{FF2B5EF4-FFF2-40B4-BE49-F238E27FC236}">
                <a16:creationId xmlns:a16="http://schemas.microsoft.com/office/drawing/2014/main" id="{CF944EFA-A8F2-C8B9-7B23-5810666531EC}"/>
              </a:ext>
            </a:extLst>
          </p:cNvPr>
          <p:cNvSpPr/>
          <p:nvPr/>
        </p:nvSpPr>
        <p:spPr>
          <a:xfrm>
            <a:off x="8601205" y="5793287"/>
            <a:ext cx="1179534" cy="60542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58106B0-8146-6B06-6D82-27F270999001}"/>
              </a:ext>
            </a:extLst>
          </p:cNvPr>
          <p:cNvSpPr txBox="1"/>
          <p:nvPr/>
        </p:nvSpPr>
        <p:spPr>
          <a:xfrm>
            <a:off x="8642958" y="5918546"/>
            <a:ext cx="11169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cs typeface="Calibri"/>
              </a:rPr>
              <a:t>SAVI</a:t>
            </a:r>
            <a:endParaRPr lang="en-US">
              <a:solidFill>
                <a:srgbClr val="3F3F3F"/>
              </a:solidFill>
            </a:endParaRPr>
          </a:p>
        </p:txBody>
      </p:sp>
      <p:sp>
        <p:nvSpPr>
          <p:cNvPr id="31" name="Rectangle 30">
            <a:extLst>
              <a:ext uri="{FF2B5EF4-FFF2-40B4-BE49-F238E27FC236}">
                <a16:creationId xmlns:a16="http://schemas.microsoft.com/office/drawing/2014/main" id="{0F931B9E-34C6-E707-E3D1-954953DDF3BE}"/>
              </a:ext>
            </a:extLst>
          </p:cNvPr>
          <p:cNvSpPr/>
          <p:nvPr/>
        </p:nvSpPr>
        <p:spPr>
          <a:xfrm>
            <a:off x="6910191" y="5803724"/>
            <a:ext cx="1179534" cy="60542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AB9A1F8-3AEE-7EB8-E2FD-E30ED917AF04}"/>
              </a:ext>
            </a:extLst>
          </p:cNvPr>
          <p:cNvSpPr txBox="1"/>
          <p:nvPr/>
        </p:nvSpPr>
        <p:spPr>
          <a:xfrm>
            <a:off x="6951944" y="5928984"/>
            <a:ext cx="11169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cs typeface="Calibri"/>
              </a:rPr>
              <a:t>GCI</a:t>
            </a:r>
          </a:p>
        </p:txBody>
      </p:sp>
      <p:sp>
        <p:nvSpPr>
          <p:cNvPr id="35" name="TextBox 34">
            <a:extLst>
              <a:ext uri="{FF2B5EF4-FFF2-40B4-BE49-F238E27FC236}">
                <a16:creationId xmlns:a16="http://schemas.microsoft.com/office/drawing/2014/main" id="{2E96BD41-51B9-250E-DFD5-F4D51253AC99}"/>
              </a:ext>
            </a:extLst>
          </p:cNvPr>
          <p:cNvSpPr txBox="1"/>
          <p:nvPr/>
        </p:nvSpPr>
        <p:spPr>
          <a:xfrm>
            <a:off x="4014591" y="4922725"/>
            <a:ext cx="3108544"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404040"/>
                </a:solidFill>
                <a:latin typeface="Century Gothic"/>
                <a:cs typeface="Segoe UI"/>
              </a:rPr>
              <a:t>Calculate Vegetation Indices</a:t>
            </a:r>
            <a:endParaRPr lang="en-US" err="1"/>
          </a:p>
          <a:p>
            <a:pPr>
              <a:buChar char="•"/>
            </a:pPr>
            <a:r>
              <a:rPr lang="en-US">
                <a:solidFill>
                  <a:srgbClr val="404040"/>
                </a:solidFill>
                <a:latin typeface="Century Gothic"/>
                <a:cs typeface="Arial"/>
              </a:rPr>
              <a:t>Within the river extent</a:t>
            </a:r>
          </a:p>
          <a:p>
            <a:pPr>
              <a:buChar char="•"/>
            </a:pPr>
            <a:r>
              <a:rPr lang="en-US">
                <a:solidFill>
                  <a:srgbClr val="404040"/>
                </a:solidFill>
                <a:latin typeface="Century Gothic"/>
                <a:cs typeface="Arial"/>
              </a:rPr>
              <a:t>Used to pair FAV with environmental trends</a:t>
            </a:r>
          </a:p>
        </p:txBody>
      </p:sp>
      <p:sp>
        <p:nvSpPr>
          <p:cNvPr id="6" name="Arrow: Right 5">
            <a:extLst>
              <a:ext uri="{FF2B5EF4-FFF2-40B4-BE49-F238E27FC236}">
                <a16:creationId xmlns:a16="http://schemas.microsoft.com/office/drawing/2014/main" id="{4E6AF449-3BCD-C387-F6E5-0E4DD6668B96}"/>
              </a:ext>
            </a:extLst>
          </p:cNvPr>
          <p:cNvSpPr/>
          <p:nvPr/>
        </p:nvSpPr>
        <p:spPr>
          <a:xfrm rot="10800000">
            <a:off x="10156787" y="5294433"/>
            <a:ext cx="1093215" cy="645571"/>
          </a:xfrm>
          <a:prstGeom prst="rightArrow">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58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330644" y="337571"/>
            <a:ext cx="11737034"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Methods Overview </a:t>
            </a:r>
          </a:p>
        </p:txBody>
      </p:sp>
      <p:sp>
        <p:nvSpPr>
          <p:cNvPr id="18" name="Rectangle 17">
            <a:extLst>
              <a:ext uri="{FF2B5EF4-FFF2-40B4-BE49-F238E27FC236}">
                <a16:creationId xmlns:a16="http://schemas.microsoft.com/office/drawing/2014/main" id="{DAB65688-3A8C-6FBB-7213-50030D54E52A}"/>
              </a:ext>
            </a:extLst>
          </p:cNvPr>
          <p:cNvSpPr/>
          <p:nvPr/>
        </p:nvSpPr>
        <p:spPr>
          <a:xfrm>
            <a:off x="-7151" y="6665685"/>
            <a:ext cx="12198533" cy="187960"/>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3916F7D-F40A-B99A-C696-5D29440734F6}"/>
              </a:ext>
            </a:extLst>
          </p:cNvPr>
          <p:cNvSpPr/>
          <p:nvPr/>
        </p:nvSpPr>
        <p:spPr>
          <a:xfrm>
            <a:off x="688258" y="2359742"/>
            <a:ext cx="4977580" cy="4295467"/>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BAA0A0F-FF15-1BD7-C036-65477861385D}"/>
              </a:ext>
            </a:extLst>
          </p:cNvPr>
          <p:cNvSpPr/>
          <p:nvPr/>
        </p:nvSpPr>
        <p:spPr>
          <a:xfrm>
            <a:off x="6243483" y="2359742"/>
            <a:ext cx="4977580" cy="4295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EC3E1574-9610-CBE3-9293-7A81F5A09286}"/>
              </a:ext>
            </a:extLst>
          </p:cNvPr>
          <p:cNvSpPr/>
          <p:nvPr/>
        </p:nvSpPr>
        <p:spPr>
          <a:xfrm>
            <a:off x="688258" y="1229032"/>
            <a:ext cx="4977580" cy="1130709"/>
          </a:xfrm>
          <a:prstGeom prst="round2Same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entury Gothic"/>
                <a:cs typeface="Calibri"/>
              </a:rPr>
              <a:t>Case Study of Summer 2022 Grassing Event</a:t>
            </a:r>
            <a:endParaRPr lang="en-US" sz="2800" b="1">
              <a:latin typeface="Century Gothic"/>
            </a:endParaRPr>
          </a:p>
        </p:txBody>
      </p:sp>
      <p:sp>
        <p:nvSpPr>
          <p:cNvPr id="11" name="Rectangle: Top Corners Rounded 10">
            <a:extLst>
              <a:ext uri="{FF2B5EF4-FFF2-40B4-BE49-F238E27FC236}">
                <a16:creationId xmlns:a16="http://schemas.microsoft.com/office/drawing/2014/main" id="{C36F483F-76EB-31FE-C2C0-A45BC0ADAFD4}"/>
              </a:ext>
            </a:extLst>
          </p:cNvPr>
          <p:cNvSpPr/>
          <p:nvPr/>
        </p:nvSpPr>
        <p:spPr>
          <a:xfrm>
            <a:off x="6243483" y="1229031"/>
            <a:ext cx="4977580" cy="1130709"/>
          </a:xfrm>
          <a:prstGeom prst="round2Same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latin typeface="Century Gothic"/>
                <a:cs typeface="Calibri"/>
              </a:rPr>
              <a:t>Environmental Trends Analysis from 2017-2022</a:t>
            </a:r>
            <a:endParaRPr lang="en-US" sz="2800" b="1">
              <a:latin typeface="Century Gothic"/>
            </a:endParaRPr>
          </a:p>
        </p:txBody>
      </p:sp>
    </p:spTree>
    <p:extLst>
      <p:ext uri="{BB962C8B-B14F-4D97-AF65-F5344CB8AC3E}">
        <p14:creationId xmlns:p14="http://schemas.microsoft.com/office/powerpoint/2010/main" val="2665943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river&#10;&#10;Description automatically generated">
            <a:extLst>
              <a:ext uri="{FF2B5EF4-FFF2-40B4-BE49-F238E27FC236}">
                <a16:creationId xmlns:a16="http://schemas.microsoft.com/office/drawing/2014/main" id="{760D6F71-483E-115D-A12C-7D69B1260221}"/>
              </a:ext>
            </a:extLst>
          </p:cNvPr>
          <p:cNvPicPr>
            <a:picLocks noChangeAspect="1"/>
          </p:cNvPicPr>
          <p:nvPr/>
        </p:nvPicPr>
        <p:blipFill rotWithShape="1">
          <a:blip r:embed="rId3"/>
          <a:srcRect r="14377" b="250"/>
          <a:stretch/>
        </p:blipFill>
        <p:spPr>
          <a:xfrm>
            <a:off x="702526" y="2361641"/>
            <a:ext cx="4944190" cy="4265632"/>
          </a:xfrm>
          <a:prstGeom prst="rect">
            <a:avLst/>
          </a:prstGeom>
          <a:ln>
            <a:solidFill>
              <a:schemeClr val="tx1"/>
            </a:solidFill>
          </a:ln>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330644" y="337571"/>
            <a:ext cx="11737034"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Methods Overview </a:t>
            </a:r>
          </a:p>
        </p:txBody>
      </p:sp>
      <p:sp>
        <p:nvSpPr>
          <p:cNvPr id="18" name="Rectangle 17">
            <a:extLst>
              <a:ext uri="{FF2B5EF4-FFF2-40B4-BE49-F238E27FC236}">
                <a16:creationId xmlns:a16="http://schemas.microsoft.com/office/drawing/2014/main" id="{DAB65688-3A8C-6FBB-7213-50030D54E52A}"/>
              </a:ext>
            </a:extLst>
          </p:cNvPr>
          <p:cNvSpPr/>
          <p:nvPr/>
        </p:nvSpPr>
        <p:spPr>
          <a:xfrm>
            <a:off x="-7151" y="6665685"/>
            <a:ext cx="12198533" cy="187960"/>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3916F7D-F40A-B99A-C696-5D29440734F6}"/>
              </a:ext>
            </a:extLst>
          </p:cNvPr>
          <p:cNvSpPr/>
          <p:nvPr/>
        </p:nvSpPr>
        <p:spPr>
          <a:xfrm>
            <a:off x="688258" y="2359742"/>
            <a:ext cx="4977580" cy="4295467"/>
          </a:xfrm>
          <a:prstGeom prst="rect">
            <a:avLst/>
          </a:prstGeom>
          <a:solidFill>
            <a:schemeClr val="accent5">
              <a:lumMod val="60000"/>
              <a:lumOff val="40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BAA0A0F-FF15-1BD7-C036-65477861385D}"/>
              </a:ext>
            </a:extLst>
          </p:cNvPr>
          <p:cNvSpPr/>
          <p:nvPr/>
        </p:nvSpPr>
        <p:spPr>
          <a:xfrm>
            <a:off x="6243483" y="2359742"/>
            <a:ext cx="4977580" cy="4295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EC3E1574-9610-CBE3-9293-7A81F5A09286}"/>
              </a:ext>
            </a:extLst>
          </p:cNvPr>
          <p:cNvSpPr/>
          <p:nvPr/>
        </p:nvSpPr>
        <p:spPr>
          <a:xfrm>
            <a:off x="688258" y="1229032"/>
            <a:ext cx="4977580" cy="1130709"/>
          </a:xfrm>
          <a:prstGeom prst="round2Same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entury Gothic"/>
                <a:cs typeface="Calibri"/>
              </a:rPr>
              <a:t>Case Study of Summer 2022 Grassing Event</a:t>
            </a:r>
            <a:endParaRPr lang="en-US" sz="2800" b="1">
              <a:latin typeface="Century Gothic"/>
            </a:endParaRPr>
          </a:p>
        </p:txBody>
      </p:sp>
      <p:sp>
        <p:nvSpPr>
          <p:cNvPr id="11" name="Rectangle: Top Corners Rounded 10">
            <a:extLst>
              <a:ext uri="{FF2B5EF4-FFF2-40B4-BE49-F238E27FC236}">
                <a16:creationId xmlns:a16="http://schemas.microsoft.com/office/drawing/2014/main" id="{C36F483F-76EB-31FE-C2C0-A45BC0ADAFD4}"/>
              </a:ext>
            </a:extLst>
          </p:cNvPr>
          <p:cNvSpPr/>
          <p:nvPr/>
        </p:nvSpPr>
        <p:spPr>
          <a:xfrm>
            <a:off x="6243483" y="1229031"/>
            <a:ext cx="4977580" cy="1130709"/>
          </a:xfrm>
          <a:prstGeom prst="round2Same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latin typeface="Century Gothic"/>
                <a:cs typeface="Calibri"/>
              </a:rPr>
              <a:t>Environmental Trends Analysis from 2017-2022</a:t>
            </a:r>
            <a:endParaRPr lang="en-US" sz="2800" b="1">
              <a:latin typeface="Century Gothic"/>
            </a:endParaRPr>
          </a:p>
        </p:txBody>
      </p:sp>
      <p:sp>
        <p:nvSpPr>
          <p:cNvPr id="7" name="TextBox 6">
            <a:extLst>
              <a:ext uri="{FF2B5EF4-FFF2-40B4-BE49-F238E27FC236}">
                <a16:creationId xmlns:a16="http://schemas.microsoft.com/office/drawing/2014/main" id="{A201DAB1-2EAD-6BE8-0CF2-13E0187EFC49}"/>
              </a:ext>
            </a:extLst>
          </p:cNvPr>
          <p:cNvSpPr txBox="1"/>
          <p:nvPr/>
        </p:nvSpPr>
        <p:spPr>
          <a:xfrm>
            <a:off x="823451" y="2458064"/>
            <a:ext cx="465803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b="1" dirty="0">
                <a:solidFill>
                  <a:schemeClr val="bg1"/>
                </a:solidFill>
                <a:latin typeface="Century Gothic"/>
                <a:cs typeface="Calibri" panose="020F0502020204030204"/>
              </a:rPr>
              <a:t>Compare imagery from each Earth observation </a:t>
            </a:r>
          </a:p>
          <a:p>
            <a:endParaRPr lang="en-US" sz="2000" b="1" dirty="0">
              <a:solidFill>
                <a:schemeClr val="bg1"/>
              </a:solidFill>
              <a:latin typeface="Century Gothic"/>
              <a:cs typeface="Calibri" panose="020F0502020204030204"/>
            </a:endParaRPr>
          </a:p>
          <a:p>
            <a:pPr marL="285750" indent="-285750">
              <a:buFont typeface="Arial"/>
              <a:buChar char="•"/>
            </a:pPr>
            <a:r>
              <a:rPr lang="en-US" sz="2000" b="1" dirty="0">
                <a:solidFill>
                  <a:schemeClr val="bg1"/>
                </a:solidFill>
                <a:latin typeface="Century Gothic"/>
                <a:cs typeface="Calibri" panose="020F0502020204030204"/>
              </a:rPr>
              <a:t>Compare the use of different vegetation indices</a:t>
            </a:r>
          </a:p>
          <a:p>
            <a:pPr marL="285750" indent="-285750">
              <a:buFont typeface="Arial"/>
              <a:buChar char="•"/>
            </a:pPr>
            <a:endParaRPr lang="en-US" sz="2000" b="1" dirty="0">
              <a:solidFill>
                <a:schemeClr val="bg1"/>
              </a:solidFill>
              <a:latin typeface="Century Gothic"/>
              <a:cs typeface="Calibri" panose="020F0502020204030204"/>
            </a:endParaRPr>
          </a:p>
          <a:p>
            <a:pPr marL="285750" indent="-285750">
              <a:buFont typeface="Arial"/>
              <a:buChar char="•"/>
            </a:pPr>
            <a:r>
              <a:rPr lang="en-US" sz="2000" b="1" dirty="0">
                <a:solidFill>
                  <a:schemeClr val="bg1"/>
                </a:solidFill>
                <a:latin typeface="Century Gothic"/>
                <a:ea typeface="+mn-lt"/>
                <a:cs typeface="+mn-lt"/>
              </a:rPr>
              <a:t>Assess the feasibility of using EO to detect aquatic vegetation</a:t>
            </a:r>
            <a:endParaRPr lang="en-US" sz="2000" b="1" dirty="0">
              <a:solidFill>
                <a:schemeClr val="bg1"/>
              </a:solidFill>
              <a:latin typeface="Century Gothic"/>
              <a:cs typeface="Calibri" panose="020F0502020204030204"/>
            </a:endParaRPr>
          </a:p>
          <a:p>
            <a:endParaRPr lang="en-US" sz="2000" b="1" dirty="0">
              <a:solidFill>
                <a:schemeClr val="bg1"/>
              </a:solidFill>
              <a:latin typeface="Century Gothic"/>
              <a:cs typeface="Calibri" panose="020F0502020204030204"/>
            </a:endParaRPr>
          </a:p>
          <a:p>
            <a:pPr marL="285750" indent="-285750">
              <a:buFont typeface="Arial"/>
              <a:buChar char="•"/>
            </a:pPr>
            <a:r>
              <a:rPr lang="en-US" sz="2000" b="1" dirty="0">
                <a:solidFill>
                  <a:schemeClr val="bg1"/>
                </a:solidFill>
                <a:latin typeface="Century Gothic"/>
                <a:cs typeface="Calibri" panose="020F0502020204030204"/>
              </a:rPr>
              <a:t>Identify Earth observations and indices of interest to identify environmental trends</a:t>
            </a:r>
          </a:p>
        </p:txBody>
      </p:sp>
    </p:spTree>
    <p:extLst>
      <p:ext uri="{BB962C8B-B14F-4D97-AF65-F5344CB8AC3E}">
        <p14:creationId xmlns:p14="http://schemas.microsoft.com/office/powerpoint/2010/main" val="1907162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image">
            <a:extLst>
              <a:ext uri="{FF2B5EF4-FFF2-40B4-BE49-F238E27FC236}">
                <a16:creationId xmlns:a16="http://schemas.microsoft.com/office/drawing/2014/main" id="{451DDFC7-6067-815B-DF24-EDFE9D68750F}"/>
              </a:ext>
            </a:extLst>
          </p:cNvPr>
          <p:cNvPicPr>
            <a:picLocks noChangeAspect="1"/>
          </p:cNvPicPr>
          <p:nvPr/>
        </p:nvPicPr>
        <p:blipFill rotWithShape="1">
          <a:blip r:embed="rId3"/>
          <a:srcRect l="24280" r="29037" b="159"/>
          <a:stretch/>
        </p:blipFill>
        <p:spPr>
          <a:xfrm>
            <a:off x="6243200" y="2359622"/>
            <a:ext cx="4973445" cy="4305652"/>
          </a:xfrm>
          <a:prstGeom prst="rect">
            <a:avLst/>
          </a:prstGeom>
        </p:spPr>
      </p:pic>
      <p:pic>
        <p:nvPicPr>
          <p:cNvPr id="5" name="Picture 4" descr="A map of a river&#10;&#10;Description automatically generated">
            <a:extLst>
              <a:ext uri="{FF2B5EF4-FFF2-40B4-BE49-F238E27FC236}">
                <a16:creationId xmlns:a16="http://schemas.microsoft.com/office/drawing/2014/main" id="{760D6F71-483E-115D-A12C-7D69B1260221}"/>
              </a:ext>
            </a:extLst>
          </p:cNvPr>
          <p:cNvPicPr>
            <a:picLocks noChangeAspect="1"/>
          </p:cNvPicPr>
          <p:nvPr/>
        </p:nvPicPr>
        <p:blipFill rotWithShape="1">
          <a:blip r:embed="rId4"/>
          <a:srcRect r="14377" b="250"/>
          <a:stretch/>
        </p:blipFill>
        <p:spPr>
          <a:xfrm>
            <a:off x="702526" y="2361641"/>
            <a:ext cx="4944190" cy="4265632"/>
          </a:xfrm>
          <a:prstGeom prst="rect">
            <a:avLst/>
          </a:prstGeom>
          <a:ln>
            <a:solidFill>
              <a:schemeClr val="tx1"/>
            </a:solidFill>
          </a:ln>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330644" y="337571"/>
            <a:ext cx="11737034"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Methods Overview </a:t>
            </a:r>
          </a:p>
        </p:txBody>
      </p:sp>
      <p:sp>
        <p:nvSpPr>
          <p:cNvPr id="18" name="Rectangle 17">
            <a:extLst>
              <a:ext uri="{FF2B5EF4-FFF2-40B4-BE49-F238E27FC236}">
                <a16:creationId xmlns:a16="http://schemas.microsoft.com/office/drawing/2014/main" id="{DAB65688-3A8C-6FBB-7213-50030D54E52A}"/>
              </a:ext>
            </a:extLst>
          </p:cNvPr>
          <p:cNvSpPr/>
          <p:nvPr/>
        </p:nvSpPr>
        <p:spPr>
          <a:xfrm>
            <a:off x="-7151" y="6665685"/>
            <a:ext cx="12198533" cy="187960"/>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3916F7D-F40A-B99A-C696-5D29440734F6}"/>
              </a:ext>
            </a:extLst>
          </p:cNvPr>
          <p:cNvSpPr/>
          <p:nvPr/>
        </p:nvSpPr>
        <p:spPr>
          <a:xfrm>
            <a:off x="688258" y="2359742"/>
            <a:ext cx="4977580" cy="4295467"/>
          </a:xfrm>
          <a:prstGeom prst="rect">
            <a:avLst/>
          </a:prstGeom>
          <a:solidFill>
            <a:schemeClr val="accent5">
              <a:lumMod val="60000"/>
              <a:lumOff val="40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BAA0A0F-FF15-1BD7-C036-65477861385D}"/>
              </a:ext>
            </a:extLst>
          </p:cNvPr>
          <p:cNvSpPr/>
          <p:nvPr/>
        </p:nvSpPr>
        <p:spPr>
          <a:xfrm>
            <a:off x="6243483" y="2359742"/>
            <a:ext cx="4977580" cy="4295467"/>
          </a:xfrm>
          <a:prstGeom prst="rect">
            <a:avLst/>
          </a:prstGeom>
          <a:solidFill>
            <a:schemeClr val="accent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EC3E1574-9610-CBE3-9293-7A81F5A09286}"/>
              </a:ext>
            </a:extLst>
          </p:cNvPr>
          <p:cNvSpPr/>
          <p:nvPr/>
        </p:nvSpPr>
        <p:spPr>
          <a:xfrm>
            <a:off x="688258" y="1229032"/>
            <a:ext cx="4977580" cy="1130709"/>
          </a:xfrm>
          <a:prstGeom prst="round2Same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entury Gothic"/>
                <a:cs typeface="Calibri"/>
              </a:rPr>
              <a:t>Case Study of Summer 2022 Grassing Event</a:t>
            </a:r>
            <a:endParaRPr lang="en-US" sz="2800" b="1">
              <a:latin typeface="Century Gothic"/>
            </a:endParaRPr>
          </a:p>
        </p:txBody>
      </p:sp>
      <p:sp>
        <p:nvSpPr>
          <p:cNvPr id="11" name="Rectangle: Top Corners Rounded 10">
            <a:extLst>
              <a:ext uri="{FF2B5EF4-FFF2-40B4-BE49-F238E27FC236}">
                <a16:creationId xmlns:a16="http://schemas.microsoft.com/office/drawing/2014/main" id="{C36F483F-76EB-31FE-C2C0-A45BC0ADAFD4}"/>
              </a:ext>
            </a:extLst>
          </p:cNvPr>
          <p:cNvSpPr/>
          <p:nvPr/>
        </p:nvSpPr>
        <p:spPr>
          <a:xfrm>
            <a:off x="6243483" y="1229031"/>
            <a:ext cx="4977580" cy="1130709"/>
          </a:xfrm>
          <a:prstGeom prst="round2Same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latin typeface="Century Gothic"/>
                <a:cs typeface="Calibri"/>
              </a:rPr>
              <a:t>Environmental Trends Analysis from 2017-2022</a:t>
            </a:r>
            <a:endParaRPr lang="en-US" sz="2800" b="1">
              <a:latin typeface="Century Gothic"/>
            </a:endParaRPr>
          </a:p>
        </p:txBody>
      </p:sp>
      <p:sp>
        <p:nvSpPr>
          <p:cNvPr id="7" name="TextBox 6">
            <a:extLst>
              <a:ext uri="{FF2B5EF4-FFF2-40B4-BE49-F238E27FC236}">
                <a16:creationId xmlns:a16="http://schemas.microsoft.com/office/drawing/2014/main" id="{A201DAB1-2EAD-6BE8-0CF2-13E0187EFC49}"/>
              </a:ext>
            </a:extLst>
          </p:cNvPr>
          <p:cNvSpPr txBox="1"/>
          <p:nvPr/>
        </p:nvSpPr>
        <p:spPr>
          <a:xfrm>
            <a:off x="823451" y="2458064"/>
            <a:ext cx="465803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b="1" dirty="0">
                <a:solidFill>
                  <a:schemeClr val="bg1"/>
                </a:solidFill>
                <a:latin typeface="Century Gothic"/>
                <a:cs typeface="Calibri" panose="020F0502020204030204"/>
              </a:rPr>
              <a:t>Compare imagery from each Earth observation </a:t>
            </a:r>
          </a:p>
          <a:p>
            <a:endParaRPr lang="en-US" sz="2000" b="1" dirty="0">
              <a:solidFill>
                <a:schemeClr val="bg1"/>
              </a:solidFill>
              <a:latin typeface="Century Gothic"/>
              <a:cs typeface="Calibri" panose="020F0502020204030204"/>
            </a:endParaRPr>
          </a:p>
          <a:p>
            <a:pPr marL="285750" indent="-285750">
              <a:buFont typeface="Arial"/>
              <a:buChar char="•"/>
            </a:pPr>
            <a:r>
              <a:rPr lang="en-US" sz="2000" b="1" dirty="0">
                <a:solidFill>
                  <a:schemeClr val="bg1"/>
                </a:solidFill>
                <a:latin typeface="Century Gothic"/>
                <a:cs typeface="Calibri" panose="020F0502020204030204"/>
              </a:rPr>
              <a:t>Compare the use of different vegetation indices</a:t>
            </a:r>
          </a:p>
          <a:p>
            <a:endParaRPr lang="en-US" sz="2000" b="1" dirty="0">
              <a:solidFill>
                <a:schemeClr val="bg1"/>
              </a:solidFill>
              <a:latin typeface="Century Gothic"/>
              <a:cs typeface="Calibri" panose="020F0502020204030204"/>
            </a:endParaRPr>
          </a:p>
          <a:p>
            <a:pPr marL="285750" indent="-285750">
              <a:buFont typeface="Arial"/>
              <a:buChar char="•"/>
            </a:pPr>
            <a:r>
              <a:rPr lang="en-US" sz="2000" b="1" dirty="0">
                <a:solidFill>
                  <a:schemeClr val="bg1"/>
                </a:solidFill>
                <a:latin typeface="Century Gothic"/>
                <a:cs typeface="Calibri" panose="020F0502020204030204"/>
              </a:rPr>
              <a:t>Assess the feasibility of using EO to detect aquatic vegetation</a:t>
            </a:r>
          </a:p>
          <a:p>
            <a:pPr marL="285750" indent="-285750">
              <a:buFont typeface="Arial"/>
              <a:buChar char="•"/>
            </a:pPr>
            <a:endParaRPr lang="en-US" sz="2000" b="1" dirty="0">
              <a:solidFill>
                <a:schemeClr val="bg1"/>
              </a:solidFill>
              <a:latin typeface="Century Gothic"/>
              <a:cs typeface="Calibri" panose="020F0502020204030204"/>
            </a:endParaRPr>
          </a:p>
          <a:p>
            <a:pPr marL="285750" indent="-285750">
              <a:buFont typeface="Arial"/>
              <a:buChar char="•"/>
            </a:pPr>
            <a:r>
              <a:rPr lang="en-US" sz="2000" b="1" dirty="0">
                <a:solidFill>
                  <a:schemeClr val="bg1"/>
                </a:solidFill>
                <a:latin typeface="Century Gothic"/>
                <a:cs typeface="Calibri" panose="020F0502020204030204"/>
              </a:rPr>
              <a:t>Identify Earth observations and indices of interest to identify environmental trends</a:t>
            </a:r>
            <a:endParaRPr lang="en-US" b="1" dirty="0">
              <a:solidFill>
                <a:schemeClr val="bg1"/>
              </a:solidFill>
              <a:cs typeface="Calibri"/>
            </a:endParaRPr>
          </a:p>
        </p:txBody>
      </p:sp>
      <p:sp>
        <p:nvSpPr>
          <p:cNvPr id="2" name="TextBox 1">
            <a:extLst>
              <a:ext uri="{FF2B5EF4-FFF2-40B4-BE49-F238E27FC236}">
                <a16:creationId xmlns:a16="http://schemas.microsoft.com/office/drawing/2014/main" id="{D8B86E41-8E31-65F7-B043-2E8C0357440D}"/>
              </a:ext>
            </a:extLst>
          </p:cNvPr>
          <p:cNvSpPr txBox="1"/>
          <p:nvPr/>
        </p:nvSpPr>
        <p:spPr>
          <a:xfrm>
            <a:off x="6403257" y="2458064"/>
            <a:ext cx="4658032"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b="1" dirty="0">
                <a:solidFill>
                  <a:schemeClr val="bg1"/>
                </a:solidFill>
                <a:latin typeface="Century Gothic"/>
                <a:cs typeface="Calibri" panose="020F0502020204030204"/>
              </a:rPr>
              <a:t>Visualize trends in environmental data and presence of floating aquatic vegetation</a:t>
            </a:r>
          </a:p>
          <a:p>
            <a:endParaRPr lang="en-US" sz="2000" b="1" dirty="0">
              <a:solidFill>
                <a:schemeClr val="bg1"/>
              </a:solidFill>
              <a:latin typeface="Century Gothic"/>
              <a:cs typeface="Calibri" panose="020F0502020204030204"/>
            </a:endParaRPr>
          </a:p>
          <a:p>
            <a:pPr marL="285750" indent="-285750">
              <a:buFont typeface="Arial"/>
              <a:buChar char="•"/>
            </a:pPr>
            <a:r>
              <a:rPr lang="en-US" sz="2000" b="1" dirty="0">
                <a:solidFill>
                  <a:schemeClr val="bg1"/>
                </a:solidFill>
                <a:latin typeface="Century Gothic"/>
                <a:cs typeface="Calibri" panose="020F0502020204030204"/>
              </a:rPr>
              <a:t>Determine high correlations between aquatic vegetation &amp; environmental metrics</a:t>
            </a:r>
          </a:p>
          <a:p>
            <a:endParaRPr lang="en-US" sz="2000" b="1" dirty="0">
              <a:solidFill>
                <a:schemeClr val="bg1"/>
              </a:solidFill>
              <a:latin typeface="Century Gothic"/>
              <a:cs typeface="Calibri" panose="020F0502020204030204"/>
            </a:endParaRPr>
          </a:p>
          <a:p>
            <a:pPr marL="285750" indent="-285750">
              <a:buFont typeface="Arial"/>
              <a:buChar char="•"/>
            </a:pPr>
            <a:r>
              <a:rPr lang="en-US" sz="2000" b="1" dirty="0">
                <a:solidFill>
                  <a:schemeClr val="bg1"/>
                </a:solidFill>
                <a:latin typeface="Century Gothic"/>
                <a:cs typeface="Calibri" panose="020F0502020204030204"/>
              </a:rPr>
              <a:t>Identify initial quantitative relationships</a:t>
            </a:r>
          </a:p>
        </p:txBody>
      </p:sp>
    </p:spTree>
    <p:extLst>
      <p:ext uri="{BB962C8B-B14F-4D97-AF65-F5344CB8AC3E}">
        <p14:creationId xmlns:p14="http://schemas.microsoft.com/office/powerpoint/2010/main" val="4281540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5" descr="A close up of a colorful object&#10;&#10;Description automatically generated">
            <a:extLst>
              <a:ext uri="{FF2B5EF4-FFF2-40B4-BE49-F238E27FC236}">
                <a16:creationId xmlns:a16="http://schemas.microsoft.com/office/drawing/2014/main" id="{E22F0D3F-2CC7-EFA2-F2CB-A20303629EB1}"/>
              </a:ext>
            </a:extLst>
          </p:cNvPr>
          <p:cNvPicPr>
            <a:picLocks noChangeAspect="1"/>
          </p:cNvPicPr>
          <p:nvPr/>
        </p:nvPicPr>
        <p:blipFill rotWithShape="1">
          <a:blip r:embed="rId3"/>
          <a:srcRect l="16151" t="-229" r="10996" b="-463"/>
          <a:stretch/>
        </p:blipFill>
        <p:spPr>
          <a:xfrm>
            <a:off x="8453302" y="925297"/>
            <a:ext cx="1107078" cy="1126178"/>
          </a:xfrm>
          <a:prstGeom prst="rect">
            <a:avLst/>
          </a:prstGeom>
          <a:ln>
            <a:solidFill>
              <a:schemeClr val="accent1">
                <a:lumMod val="75000"/>
              </a:schemeClr>
            </a:solidFill>
          </a:ln>
        </p:spPr>
      </p:pic>
      <p:pic>
        <p:nvPicPr>
          <p:cNvPr id="36" name="Picture 36" descr="A close up of a colorful object&#10;&#10;Description automatically generated">
            <a:extLst>
              <a:ext uri="{FF2B5EF4-FFF2-40B4-BE49-F238E27FC236}">
                <a16:creationId xmlns:a16="http://schemas.microsoft.com/office/drawing/2014/main" id="{804FCD61-3A46-8CFE-261F-418A27B7DBE3}"/>
              </a:ext>
            </a:extLst>
          </p:cNvPr>
          <p:cNvPicPr>
            <a:picLocks noChangeAspect="1"/>
          </p:cNvPicPr>
          <p:nvPr/>
        </p:nvPicPr>
        <p:blipFill rotWithShape="1">
          <a:blip r:embed="rId4"/>
          <a:srcRect l="14089" r="9966" b="459"/>
          <a:stretch/>
        </p:blipFill>
        <p:spPr>
          <a:xfrm>
            <a:off x="9169167" y="1117864"/>
            <a:ext cx="1116873" cy="1123206"/>
          </a:xfrm>
          <a:prstGeom prst="rect">
            <a:avLst/>
          </a:prstGeom>
          <a:ln>
            <a:solidFill>
              <a:schemeClr val="accent1">
                <a:lumMod val="75000"/>
              </a:schemeClr>
            </a:solidFill>
          </a:ln>
        </p:spPr>
      </p:pic>
      <p:pic>
        <p:nvPicPr>
          <p:cNvPr id="34" name="Picture 34" descr="A colorful paint splatter&#10;&#10;Description automatically generated">
            <a:extLst>
              <a:ext uri="{FF2B5EF4-FFF2-40B4-BE49-F238E27FC236}">
                <a16:creationId xmlns:a16="http://schemas.microsoft.com/office/drawing/2014/main" id="{CB44632A-AFA3-11A1-CBB7-860ACC8AA8C9}"/>
              </a:ext>
            </a:extLst>
          </p:cNvPr>
          <p:cNvPicPr>
            <a:picLocks noChangeAspect="1"/>
          </p:cNvPicPr>
          <p:nvPr/>
        </p:nvPicPr>
        <p:blipFill rotWithShape="1">
          <a:blip r:embed="rId5"/>
          <a:srcRect l="15210" r="11340" b="1045"/>
          <a:stretch/>
        </p:blipFill>
        <p:spPr>
          <a:xfrm>
            <a:off x="9932933" y="1336571"/>
            <a:ext cx="1117407" cy="1129211"/>
          </a:xfrm>
          <a:prstGeom prst="rect">
            <a:avLst/>
          </a:prstGeom>
          <a:ln>
            <a:solidFill>
              <a:schemeClr val="accent1">
                <a:lumMod val="75000"/>
              </a:schemeClr>
            </a:solidFill>
          </a:ln>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Methods: Case Study Analysis</a:t>
            </a:r>
            <a:endParaRPr lang="en-US">
              <a:solidFill>
                <a:srgbClr val="4DAEB3"/>
              </a:solidFill>
              <a:cs typeface="Calibri Light"/>
            </a:endParaRPr>
          </a:p>
        </p:txBody>
      </p:sp>
      <p:sp>
        <p:nvSpPr>
          <p:cNvPr id="37" name="Rectangle 36">
            <a:extLst>
              <a:ext uri="{FF2B5EF4-FFF2-40B4-BE49-F238E27FC236}">
                <a16:creationId xmlns:a16="http://schemas.microsoft.com/office/drawing/2014/main" id="{53A31CC0-F316-F1B3-90FD-E179252F9255}"/>
              </a:ext>
            </a:extLst>
          </p:cNvPr>
          <p:cNvSpPr/>
          <p:nvPr/>
        </p:nvSpPr>
        <p:spPr>
          <a:xfrm>
            <a:off x="2588114" y="1327911"/>
            <a:ext cx="5309362" cy="865550"/>
          </a:xfrm>
          <a:prstGeom prst="rect">
            <a:avLst/>
          </a:prstGeom>
          <a:no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TextBox 37">
            <a:extLst>
              <a:ext uri="{FF2B5EF4-FFF2-40B4-BE49-F238E27FC236}">
                <a16:creationId xmlns:a16="http://schemas.microsoft.com/office/drawing/2014/main" id="{0A97ABD3-6CCF-E3B4-78C3-0083A168AA60}"/>
              </a:ext>
            </a:extLst>
          </p:cNvPr>
          <p:cNvSpPr txBox="1"/>
          <p:nvPr/>
        </p:nvSpPr>
        <p:spPr>
          <a:xfrm>
            <a:off x="2434216" y="1300562"/>
            <a:ext cx="5545795"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cs typeface="Calibri"/>
              </a:rPr>
              <a:t>Compare similar areas</a:t>
            </a:r>
            <a:r>
              <a:rPr lang="en-US" sz="2400" dirty="0">
                <a:solidFill>
                  <a:schemeClr val="tx1">
                    <a:lumMod val="75000"/>
                    <a:lumOff val="25000"/>
                  </a:schemeClr>
                </a:solidFill>
                <a:latin typeface="Century Gothic"/>
                <a:cs typeface="Calibri"/>
              </a:rPr>
              <a:t> of aquatic vegetation</a:t>
            </a:r>
          </a:p>
        </p:txBody>
      </p:sp>
      <p:sp>
        <p:nvSpPr>
          <p:cNvPr id="45" name="Rectangle 44">
            <a:extLst>
              <a:ext uri="{FF2B5EF4-FFF2-40B4-BE49-F238E27FC236}">
                <a16:creationId xmlns:a16="http://schemas.microsoft.com/office/drawing/2014/main" id="{7EEF04B5-DE36-3080-E279-C03CF46C2FA4}"/>
              </a:ext>
            </a:extLst>
          </p:cNvPr>
          <p:cNvSpPr/>
          <p:nvPr/>
        </p:nvSpPr>
        <p:spPr>
          <a:xfrm>
            <a:off x="2452688" y="3053597"/>
            <a:ext cx="5577980" cy="1139648"/>
          </a:xfrm>
          <a:prstGeom prst="rect">
            <a:avLst/>
          </a:prstGeom>
          <a:no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8D0404C-55B7-DB6A-FBF8-9B851A8CA731}"/>
              </a:ext>
            </a:extLst>
          </p:cNvPr>
          <p:cNvSpPr txBox="1"/>
          <p:nvPr/>
        </p:nvSpPr>
        <p:spPr>
          <a:xfrm>
            <a:off x="2545483" y="3055891"/>
            <a:ext cx="5321032"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cs typeface="Calibri"/>
              </a:rPr>
              <a:t>Compare </a:t>
            </a:r>
            <a:r>
              <a:rPr lang="en-US" sz="2400">
                <a:solidFill>
                  <a:schemeClr val="tx1">
                    <a:lumMod val="75000"/>
                    <a:lumOff val="25000"/>
                  </a:schemeClr>
                </a:solidFill>
                <a:latin typeface="Century Gothic"/>
                <a:cs typeface="Calibri"/>
              </a:rPr>
              <a:t>the</a:t>
            </a:r>
            <a:r>
              <a:rPr lang="en-US" sz="2400" b="1">
                <a:solidFill>
                  <a:schemeClr val="tx1">
                    <a:lumMod val="75000"/>
                    <a:lumOff val="25000"/>
                  </a:schemeClr>
                </a:solidFill>
                <a:latin typeface="Century Gothic"/>
                <a:cs typeface="Calibri"/>
              </a:rPr>
              <a:t> pros &amp; cons</a:t>
            </a:r>
            <a:r>
              <a:rPr lang="en-US" sz="2400">
                <a:solidFill>
                  <a:schemeClr val="tx1">
                    <a:lumMod val="75000"/>
                    <a:lumOff val="25000"/>
                  </a:schemeClr>
                </a:solidFill>
                <a:latin typeface="Century Gothic"/>
                <a:cs typeface="Calibri"/>
              </a:rPr>
              <a:t> for each Earth observation &amp; vegetation index</a:t>
            </a:r>
          </a:p>
        </p:txBody>
      </p:sp>
      <p:sp>
        <p:nvSpPr>
          <p:cNvPr id="47" name="Arrow: Down 46">
            <a:extLst>
              <a:ext uri="{FF2B5EF4-FFF2-40B4-BE49-F238E27FC236}">
                <a16:creationId xmlns:a16="http://schemas.microsoft.com/office/drawing/2014/main" id="{0E44E777-710E-9B75-1473-351E9074E806}"/>
              </a:ext>
            </a:extLst>
          </p:cNvPr>
          <p:cNvSpPr/>
          <p:nvPr/>
        </p:nvSpPr>
        <p:spPr>
          <a:xfrm>
            <a:off x="4997020" y="2264862"/>
            <a:ext cx="498592" cy="733777"/>
          </a:xfrm>
          <a:prstGeom prst="downArrow">
            <a:avLst/>
          </a:pr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Arrow: Down 47">
            <a:extLst>
              <a:ext uri="{FF2B5EF4-FFF2-40B4-BE49-F238E27FC236}">
                <a16:creationId xmlns:a16="http://schemas.microsoft.com/office/drawing/2014/main" id="{23F56063-8FF8-23A2-96CA-2FF96FA6BA96}"/>
              </a:ext>
            </a:extLst>
          </p:cNvPr>
          <p:cNvSpPr/>
          <p:nvPr/>
        </p:nvSpPr>
        <p:spPr>
          <a:xfrm>
            <a:off x="4994718" y="4288199"/>
            <a:ext cx="498592" cy="733777"/>
          </a:xfrm>
          <a:prstGeom prst="downArrow">
            <a:avLst/>
          </a:pr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DBB2793C-1546-7AE6-F316-157EC748CF91}"/>
              </a:ext>
            </a:extLst>
          </p:cNvPr>
          <p:cNvSpPr/>
          <p:nvPr/>
        </p:nvSpPr>
        <p:spPr>
          <a:xfrm>
            <a:off x="2588994" y="5087830"/>
            <a:ext cx="5309363" cy="914685"/>
          </a:xfrm>
          <a:prstGeom prst="rect">
            <a:avLst/>
          </a:prstGeom>
          <a:no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TextBox 51">
            <a:extLst>
              <a:ext uri="{FF2B5EF4-FFF2-40B4-BE49-F238E27FC236}">
                <a16:creationId xmlns:a16="http://schemas.microsoft.com/office/drawing/2014/main" id="{C6B3FC9F-2BA1-B493-D4B1-9BDEFF8CC675}"/>
              </a:ext>
            </a:extLst>
          </p:cNvPr>
          <p:cNvSpPr txBox="1"/>
          <p:nvPr/>
        </p:nvSpPr>
        <p:spPr>
          <a:xfrm>
            <a:off x="2544738" y="5155908"/>
            <a:ext cx="5326514"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cs typeface="Calibri"/>
              </a:rPr>
              <a:t>Proceed </a:t>
            </a:r>
            <a:r>
              <a:rPr lang="en-US" sz="2400">
                <a:solidFill>
                  <a:schemeClr val="tx1">
                    <a:lumMod val="75000"/>
                    <a:lumOff val="25000"/>
                  </a:schemeClr>
                </a:solidFill>
                <a:latin typeface="Century Gothic"/>
                <a:cs typeface="Calibri"/>
              </a:rPr>
              <a:t>with the</a:t>
            </a:r>
            <a:r>
              <a:rPr lang="en-US" sz="2400" b="1">
                <a:solidFill>
                  <a:schemeClr val="tx1">
                    <a:lumMod val="75000"/>
                    <a:lumOff val="25000"/>
                  </a:schemeClr>
                </a:solidFill>
                <a:latin typeface="Century Gothic"/>
                <a:cs typeface="Calibri"/>
              </a:rPr>
              <a:t> optimal </a:t>
            </a:r>
            <a:r>
              <a:rPr lang="en-US" sz="2400">
                <a:solidFill>
                  <a:schemeClr val="tx1">
                    <a:lumMod val="75000"/>
                    <a:lumOff val="25000"/>
                  </a:schemeClr>
                </a:solidFill>
                <a:latin typeface="Century Gothic"/>
                <a:cs typeface="Calibri"/>
              </a:rPr>
              <a:t>Earth observation &amp; Index</a:t>
            </a:r>
          </a:p>
        </p:txBody>
      </p:sp>
      <p:sp>
        <p:nvSpPr>
          <p:cNvPr id="2" name="Oval 1">
            <a:extLst>
              <a:ext uri="{FF2B5EF4-FFF2-40B4-BE49-F238E27FC236}">
                <a16:creationId xmlns:a16="http://schemas.microsoft.com/office/drawing/2014/main" id="{3F1DC857-C03A-BB66-1F3C-A8EA388AC27B}"/>
              </a:ext>
            </a:extLst>
          </p:cNvPr>
          <p:cNvSpPr/>
          <p:nvPr/>
        </p:nvSpPr>
        <p:spPr>
          <a:xfrm>
            <a:off x="1008691" y="1304720"/>
            <a:ext cx="913218" cy="916705"/>
          </a:xfrm>
          <a:prstGeom prst="ellipse">
            <a:avLst/>
          </a:prstGeom>
          <a:solidFill>
            <a:srgbClr val="4DAEB3">
              <a:alpha val="30000"/>
            </a:srgbClr>
          </a:solidFill>
          <a:ln>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75000"/>
                    <a:lumOff val="25000"/>
                  </a:schemeClr>
                </a:solidFill>
                <a:latin typeface="Century Gothic"/>
                <a:cs typeface="Calibri"/>
              </a:rPr>
              <a:t>1</a:t>
            </a:r>
            <a:endParaRPr lang="en-US" sz="3200" b="1">
              <a:solidFill>
                <a:schemeClr val="tx1">
                  <a:lumMod val="75000"/>
                  <a:lumOff val="25000"/>
                </a:schemeClr>
              </a:solidFill>
              <a:latin typeface="Century Gothic"/>
            </a:endParaRPr>
          </a:p>
        </p:txBody>
      </p:sp>
      <p:sp>
        <p:nvSpPr>
          <p:cNvPr id="4" name="Oval 3">
            <a:extLst>
              <a:ext uri="{FF2B5EF4-FFF2-40B4-BE49-F238E27FC236}">
                <a16:creationId xmlns:a16="http://schemas.microsoft.com/office/drawing/2014/main" id="{FF7D7E28-185E-060C-E8B0-9B9EC9DE9EFB}"/>
              </a:ext>
            </a:extLst>
          </p:cNvPr>
          <p:cNvSpPr/>
          <p:nvPr/>
        </p:nvSpPr>
        <p:spPr>
          <a:xfrm>
            <a:off x="1005487" y="3168605"/>
            <a:ext cx="916422" cy="905599"/>
          </a:xfrm>
          <a:prstGeom prst="ellipse">
            <a:avLst/>
          </a:prstGeom>
          <a:solidFill>
            <a:srgbClr val="4DAEB3">
              <a:alpha val="50000"/>
            </a:srgbClr>
          </a:solidFill>
          <a:ln>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lumMod val="75000"/>
                    <a:lumOff val="25000"/>
                  </a:schemeClr>
                </a:solidFill>
                <a:latin typeface="Century Gothic"/>
                <a:cs typeface="Calibri"/>
              </a:rPr>
              <a:t>2</a:t>
            </a:r>
          </a:p>
        </p:txBody>
      </p:sp>
      <p:sp>
        <p:nvSpPr>
          <p:cNvPr id="6" name="Oval 5">
            <a:extLst>
              <a:ext uri="{FF2B5EF4-FFF2-40B4-BE49-F238E27FC236}">
                <a16:creationId xmlns:a16="http://schemas.microsoft.com/office/drawing/2014/main" id="{8D73DFB7-9BED-9FEC-6499-DF985BE72571}"/>
              </a:ext>
            </a:extLst>
          </p:cNvPr>
          <p:cNvSpPr/>
          <p:nvPr/>
        </p:nvSpPr>
        <p:spPr>
          <a:xfrm>
            <a:off x="1008976" y="5116997"/>
            <a:ext cx="912933" cy="905599"/>
          </a:xfrm>
          <a:prstGeom prst="ellipse">
            <a:avLst/>
          </a:prstGeom>
          <a:solidFill>
            <a:srgbClr val="4DAEB3">
              <a:alpha val="70000"/>
            </a:srgbClr>
          </a:solidFill>
          <a:ln>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lumMod val="75000"/>
                    <a:lumOff val="25000"/>
                  </a:schemeClr>
                </a:solidFill>
                <a:latin typeface="Century Gothic"/>
                <a:cs typeface="Calibri"/>
              </a:rPr>
              <a:t>3</a:t>
            </a:r>
          </a:p>
        </p:txBody>
      </p:sp>
      <p:pic>
        <p:nvPicPr>
          <p:cNvPr id="8" name="Graphic 12" descr="Badge Tick1 outline">
            <a:extLst>
              <a:ext uri="{FF2B5EF4-FFF2-40B4-BE49-F238E27FC236}">
                <a16:creationId xmlns:a16="http://schemas.microsoft.com/office/drawing/2014/main" id="{4D799C5C-0862-D315-E3B1-DB16D8CA7C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9202" y="3114333"/>
            <a:ext cx="914400" cy="914400"/>
          </a:xfrm>
          <a:prstGeom prst="rect">
            <a:avLst/>
          </a:prstGeom>
        </p:spPr>
      </p:pic>
      <p:pic>
        <p:nvPicPr>
          <p:cNvPr id="10" name="Graphic 13" descr="Badge Unfollow outline">
            <a:extLst>
              <a:ext uri="{FF2B5EF4-FFF2-40B4-BE49-F238E27FC236}">
                <a16:creationId xmlns:a16="http://schemas.microsoft.com/office/drawing/2014/main" id="{47C6ADF4-A6EC-5B32-4735-73BBCEBDAF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0483" y="3114333"/>
            <a:ext cx="914400" cy="914400"/>
          </a:xfrm>
          <a:prstGeom prst="rect">
            <a:avLst/>
          </a:prstGeom>
        </p:spPr>
      </p:pic>
      <p:pic>
        <p:nvPicPr>
          <p:cNvPr id="14" name="Picture 13">
            <a:extLst>
              <a:ext uri="{FF2B5EF4-FFF2-40B4-BE49-F238E27FC236}">
                <a16:creationId xmlns:a16="http://schemas.microsoft.com/office/drawing/2014/main" id="{0D1FAA22-2297-DC37-201B-AD1EF608A072}"/>
              </a:ext>
            </a:extLst>
          </p:cNvPr>
          <p:cNvPicPr>
            <a:picLocks noChangeAspect="1"/>
          </p:cNvPicPr>
          <p:nvPr/>
        </p:nvPicPr>
        <p:blipFill>
          <a:blip r:embed="rId10"/>
          <a:srcRect/>
          <a:stretch/>
        </p:blipFill>
        <p:spPr>
          <a:xfrm>
            <a:off x="8361496" y="5024962"/>
            <a:ext cx="1082301" cy="1087783"/>
          </a:xfrm>
          <a:prstGeom prst="rect">
            <a:avLst/>
          </a:prstGeom>
        </p:spPr>
      </p:pic>
      <p:pic>
        <p:nvPicPr>
          <p:cNvPr id="18" name="Graphic 22" descr="Star with solid fill">
            <a:extLst>
              <a:ext uri="{FF2B5EF4-FFF2-40B4-BE49-F238E27FC236}">
                <a16:creationId xmlns:a16="http://schemas.microsoft.com/office/drawing/2014/main" id="{684F5DD8-AA54-8DA2-B0EB-1DA578A8B9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49937" y="4567066"/>
            <a:ext cx="914400" cy="914400"/>
          </a:xfrm>
          <a:prstGeom prst="rect">
            <a:avLst/>
          </a:prstGeom>
        </p:spPr>
      </p:pic>
    </p:spTree>
    <p:extLst>
      <p:ext uri="{BB962C8B-B14F-4D97-AF65-F5344CB8AC3E}">
        <p14:creationId xmlns:p14="http://schemas.microsoft.com/office/powerpoint/2010/main" val="3549518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10806686"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Methods: Environmental Trends Analysis</a:t>
            </a:r>
            <a:endParaRPr lang="en-US">
              <a:solidFill>
                <a:srgbClr val="4DAEB3"/>
              </a:solidFill>
              <a:cs typeface="Calibri Light"/>
            </a:endParaRPr>
          </a:p>
        </p:txBody>
      </p:sp>
      <p:sp>
        <p:nvSpPr>
          <p:cNvPr id="10" name="Rectangle: Diagonal Corners Snipped 9">
            <a:extLst>
              <a:ext uri="{FF2B5EF4-FFF2-40B4-BE49-F238E27FC236}">
                <a16:creationId xmlns:a16="http://schemas.microsoft.com/office/drawing/2014/main" id="{0941DE48-907F-8EAF-681D-AFFD706523D6}"/>
              </a:ext>
            </a:extLst>
          </p:cNvPr>
          <p:cNvSpPr/>
          <p:nvPr/>
        </p:nvSpPr>
        <p:spPr>
          <a:xfrm>
            <a:off x="1054273" y="2442575"/>
            <a:ext cx="2713972" cy="2640904"/>
          </a:xfrm>
          <a:prstGeom prst="snip2Diag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00B050"/>
              </a:solidFill>
            </a:endParaRPr>
          </a:p>
        </p:txBody>
      </p:sp>
      <p:sp>
        <p:nvSpPr>
          <p:cNvPr id="13" name="TextBox 12">
            <a:extLst>
              <a:ext uri="{FF2B5EF4-FFF2-40B4-BE49-F238E27FC236}">
                <a16:creationId xmlns:a16="http://schemas.microsoft.com/office/drawing/2014/main" id="{ABC135E9-7485-7490-D0B5-7CE90096498D}"/>
              </a:ext>
            </a:extLst>
          </p:cNvPr>
          <p:cNvSpPr txBox="1"/>
          <p:nvPr/>
        </p:nvSpPr>
        <p:spPr>
          <a:xfrm>
            <a:off x="4039643" y="3048356"/>
            <a:ext cx="88726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solidFill>
                  <a:srgbClr val="3F3F3F"/>
                </a:solidFill>
                <a:latin typeface="Century Gothic"/>
                <a:cs typeface="Calibri"/>
              </a:rPr>
              <a:t>~</a:t>
            </a:r>
            <a:endParaRPr lang="en-US" sz="9600" b="1">
              <a:solidFill>
                <a:srgbClr val="3F3F3F"/>
              </a:solidFill>
              <a:latin typeface="Century Gothic"/>
            </a:endParaRPr>
          </a:p>
        </p:txBody>
      </p:sp>
      <p:sp>
        <p:nvSpPr>
          <p:cNvPr id="23" name="Rectangle: Diagonal Corners Snipped 22">
            <a:extLst>
              <a:ext uri="{FF2B5EF4-FFF2-40B4-BE49-F238E27FC236}">
                <a16:creationId xmlns:a16="http://schemas.microsoft.com/office/drawing/2014/main" id="{67E67531-18DC-16AE-339A-D46561981249}"/>
              </a:ext>
            </a:extLst>
          </p:cNvPr>
          <p:cNvSpPr/>
          <p:nvPr/>
        </p:nvSpPr>
        <p:spPr>
          <a:xfrm>
            <a:off x="5208738" y="1189972"/>
            <a:ext cx="2212931" cy="2150302"/>
          </a:xfrm>
          <a:prstGeom prst="snip2Diag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A7C533E-BE26-4833-030A-67C9D82622AA}"/>
              </a:ext>
            </a:extLst>
          </p:cNvPr>
          <p:cNvSpPr txBox="1"/>
          <p:nvPr/>
        </p:nvSpPr>
        <p:spPr>
          <a:xfrm>
            <a:off x="4144026" y="2609587"/>
            <a:ext cx="88726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a:solidFill>
                  <a:srgbClr val="3F3F3F"/>
                </a:solidFill>
                <a:latin typeface="Century Gothic"/>
                <a:cs typeface="Calibri"/>
              </a:rPr>
              <a:t>?</a:t>
            </a:r>
            <a:endParaRPr lang="en-US" sz="6600" b="1">
              <a:solidFill>
                <a:srgbClr val="3F3F3F"/>
              </a:solidFill>
              <a:latin typeface="Century Gothic"/>
            </a:endParaRPr>
          </a:p>
        </p:txBody>
      </p:sp>
      <p:sp>
        <p:nvSpPr>
          <p:cNvPr id="26" name="TextBox 25">
            <a:extLst>
              <a:ext uri="{FF2B5EF4-FFF2-40B4-BE49-F238E27FC236}">
                <a16:creationId xmlns:a16="http://schemas.microsoft.com/office/drawing/2014/main" id="{E7C73FAB-6F70-FE71-3D29-BF4DA177A892}"/>
              </a:ext>
            </a:extLst>
          </p:cNvPr>
          <p:cNvSpPr txBox="1"/>
          <p:nvPr/>
        </p:nvSpPr>
        <p:spPr>
          <a:xfrm>
            <a:off x="1185798" y="458870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B050"/>
                </a:solidFill>
                <a:latin typeface="Century Gothic"/>
              </a:rPr>
              <a:t>Floating Aquatic Vegetation</a:t>
            </a:r>
            <a:endParaRPr lang="en-US" b="1">
              <a:solidFill>
                <a:srgbClr val="00B050"/>
              </a:solidFill>
              <a:latin typeface="Century Gothic"/>
            </a:endParaRPr>
          </a:p>
        </p:txBody>
      </p:sp>
      <p:pic>
        <p:nvPicPr>
          <p:cNvPr id="28" name="Graphic 29" descr="Plant outline">
            <a:extLst>
              <a:ext uri="{FF2B5EF4-FFF2-40B4-BE49-F238E27FC236}">
                <a16:creationId xmlns:a16="http://schemas.microsoft.com/office/drawing/2014/main" id="{DFE8B8D1-0AE7-E8AB-2855-0F6849AA3F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5208" y="2605433"/>
            <a:ext cx="2066437" cy="1984774"/>
          </a:xfrm>
          <a:prstGeom prst="rect">
            <a:avLst/>
          </a:prstGeom>
        </p:spPr>
      </p:pic>
      <p:sp>
        <p:nvSpPr>
          <p:cNvPr id="30" name="Rectangle: Diagonal Corners Snipped 29">
            <a:extLst>
              <a:ext uri="{FF2B5EF4-FFF2-40B4-BE49-F238E27FC236}">
                <a16:creationId xmlns:a16="http://schemas.microsoft.com/office/drawing/2014/main" id="{031DAFB8-75D8-7CDD-4EDB-9CB92D4C3BF4}"/>
              </a:ext>
            </a:extLst>
          </p:cNvPr>
          <p:cNvSpPr/>
          <p:nvPr/>
        </p:nvSpPr>
        <p:spPr>
          <a:xfrm>
            <a:off x="8121038" y="1283916"/>
            <a:ext cx="2212931" cy="2150302"/>
          </a:xfrm>
          <a:prstGeom prst="snip2Diag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Diagonal Corners Snipped 30">
            <a:extLst>
              <a:ext uri="{FF2B5EF4-FFF2-40B4-BE49-F238E27FC236}">
                <a16:creationId xmlns:a16="http://schemas.microsoft.com/office/drawing/2014/main" id="{610F41DB-7F6A-7849-9E83-E62D758893AC}"/>
              </a:ext>
            </a:extLst>
          </p:cNvPr>
          <p:cNvSpPr/>
          <p:nvPr/>
        </p:nvSpPr>
        <p:spPr>
          <a:xfrm>
            <a:off x="5292244" y="3820437"/>
            <a:ext cx="2212931" cy="2150302"/>
          </a:xfrm>
          <a:prstGeom prst="snip2Diag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Diagonal Corners Snipped 31">
            <a:extLst>
              <a:ext uri="{FF2B5EF4-FFF2-40B4-BE49-F238E27FC236}">
                <a16:creationId xmlns:a16="http://schemas.microsoft.com/office/drawing/2014/main" id="{4488BE0F-3F28-E25B-B440-DBBE887DDBE5}"/>
              </a:ext>
            </a:extLst>
          </p:cNvPr>
          <p:cNvSpPr/>
          <p:nvPr/>
        </p:nvSpPr>
        <p:spPr>
          <a:xfrm>
            <a:off x="8173230" y="3883067"/>
            <a:ext cx="2212931" cy="2150302"/>
          </a:xfrm>
          <a:prstGeom prst="snip2Diag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97D33BE-F4EB-D295-DB05-85F4675A2A8E}"/>
              </a:ext>
            </a:extLst>
          </p:cNvPr>
          <p:cNvSpPr txBox="1"/>
          <p:nvPr/>
        </p:nvSpPr>
        <p:spPr>
          <a:xfrm>
            <a:off x="5828554" y="2949877"/>
            <a:ext cx="1991639"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030A0"/>
                </a:solidFill>
                <a:latin typeface="Century Gothic"/>
              </a:rPr>
              <a:t>Discharge</a:t>
            </a:r>
            <a:endParaRPr lang="en-US">
              <a:solidFill>
                <a:srgbClr val="7030A0"/>
              </a:solidFill>
              <a:latin typeface="Century Gothic"/>
            </a:endParaRPr>
          </a:p>
        </p:txBody>
      </p:sp>
      <p:sp>
        <p:nvSpPr>
          <p:cNvPr id="35" name="TextBox 34">
            <a:extLst>
              <a:ext uri="{FF2B5EF4-FFF2-40B4-BE49-F238E27FC236}">
                <a16:creationId xmlns:a16="http://schemas.microsoft.com/office/drawing/2014/main" id="{1541772C-7694-92EE-351C-36F399F9454F}"/>
              </a:ext>
            </a:extLst>
          </p:cNvPr>
          <p:cNvSpPr txBox="1"/>
          <p:nvPr/>
        </p:nvSpPr>
        <p:spPr>
          <a:xfrm>
            <a:off x="8784920" y="5663850"/>
            <a:ext cx="1991639"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FFC000"/>
                </a:solidFill>
                <a:latin typeface="Century Gothic"/>
              </a:rPr>
              <a:t>Cloud Cover</a:t>
            </a:r>
            <a:endParaRPr lang="en-US">
              <a:solidFill>
                <a:srgbClr val="FFC000"/>
              </a:solidFill>
              <a:latin typeface="Century Gothic"/>
            </a:endParaRPr>
          </a:p>
        </p:txBody>
      </p:sp>
      <p:sp>
        <p:nvSpPr>
          <p:cNvPr id="36" name="TextBox 35">
            <a:extLst>
              <a:ext uri="{FF2B5EF4-FFF2-40B4-BE49-F238E27FC236}">
                <a16:creationId xmlns:a16="http://schemas.microsoft.com/office/drawing/2014/main" id="{A0A8560F-111F-166B-DE1D-CF68F6FD0168}"/>
              </a:ext>
            </a:extLst>
          </p:cNvPr>
          <p:cNvSpPr txBox="1"/>
          <p:nvPr/>
        </p:nvSpPr>
        <p:spPr>
          <a:xfrm>
            <a:off x="8534400" y="3033384"/>
            <a:ext cx="19916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b="1">
              <a:solidFill>
                <a:srgbClr val="00B050"/>
              </a:solidFill>
              <a:latin typeface="Century Gothic"/>
            </a:endParaRPr>
          </a:p>
        </p:txBody>
      </p:sp>
      <p:sp>
        <p:nvSpPr>
          <p:cNvPr id="37" name="TextBox 36">
            <a:extLst>
              <a:ext uri="{FF2B5EF4-FFF2-40B4-BE49-F238E27FC236}">
                <a16:creationId xmlns:a16="http://schemas.microsoft.com/office/drawing/2014/main" id="{94995144-2059-F696-2F63-A01AE4C17121}"/>
              </a:ext>
            </a:extLst>
          </p:cNvPr>
          <p:cNvSpPr txBox="1"/>
          <p:nvPr/>
        </p:nvSpPr>
        <p:spPr>
          <a:xfrm>
            <a:off x="8461332" y="3033384"/>
            <a:ext cx="1991639"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FF0000"/>
                </a:solidFill>
                <a:latin typeface="Century Gothic"/>
              </a:rPr>
              <a:t>Water Temperature</a:t>
            </a:r>
            <a:endParaRPr lang="en-US">
              <a:solidFill>
                <a:srgbClr val="FF0000"/>
              </a:solidFill>
              <a:latin typeface="Century Gothic"/>
            </a:endParaRPr>
          </a:p>
        </p:txBody>
      </p:sp>
      <p:sp>
        <p:nvSpPr>
          <p:cNvPr id="38" name="TextBox 37">
            <a:extLst>
              <a:ext uri="{FF2B5EF4-FFF2-40B4-BE49-F238E27FC236}">
                <a16:creationId xmlns:a16="http://schemas.microsoft.com/office/drawing/2014/main" id="{727922EE-7EE3-EB79-97E9-A0AF7F28F0B1}"/>
              </a:ext>
            </a:extLst>
          </p:cNvPr>
          <p:cNvSpPr txBox="1"/>
          <p:nvPr/>
        </p:nvSpPr>
        <p:spPr>
          <a:xfrm>
            <a:off x="5830865" y="5611657"/>
            <a:ext cx="1991639"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B0F0"/>
                </a:solidFill>
                <a:latin typeface="Century Gothic"/>
              </a:rPr>
              <a:t>Precipitation</a:t>
            </a:r>
          </a:p>
        </p:txBody>
      </p:sp>
      <p:pic>
        <p:nvPicPr>
          <p:cNvPr id="39" name="Graphic 39" descr="Cloud outline">
            <a:extLst>
              <a:ext uri="{FF2B5EF4-FFF2-40B4-BE49-F238E27FC236}">
                <a16:creationId xmlns:a16="http://schemas.microsoft.com/office/drawing/2014/main" id="{09C7ACC8-A6AD-9570-C5AF-5F78B582CF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0225" y="4140896"/>
            <a:ext cx="1488509" cy="1478071"/>
          </a:xfrm>
          <a:prstGeom prst="rect">
            <a:avLst/>
          </a:prstGeom>
        </p:spPr>
      </p:pic>
      <p:pic>
        <p:nvPicPr>
          <p:cNvPr id="40" name="Graphic 40" descr="Water outline">
            <a:extLst>
              <a:ext uri="{FF2B5EF4-FFF2-40B4-BE49-F238E27FC236}">
                <a16:creationId xmlns:a16="http://schemas.microsoft.com/office/drawing/2014/main" id="{6BEABD91-5E6D-DC65-3C30-9D0DB32963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26691" y="4276595"/>
            <a:ext cx="1091852" cy="1091852"/>
          </a:xfrm>
          <a:prstGeom prst="rect">
            <a:avLst/>
          </a:prstGeom>
        </p:spPr>
      </p:pic>
      <p:pic>
        <p:nvPicPr>
          <p:cNvPr id="42" name="Graphic 42" descr="Thermometer outline">
            <a:extLst>
              <a:ext uri="{FF2B5EF4-FFF2-40B4-BE49-F238E27FC236}">
                <a16:creationId xmlns:a16="http://schemas.microsoft.com/office/drawing/2014/main" id="{4B28E7DA-6697-E613-5EAF-4F26892290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82416" y="1573060"/>
            <a:ext cx="1279742" cy="1279742"/>
          </a:xfrm>
          <a:prstGeom prst="rect">
            <a:avLst/>
          </a:prstGeom>
        </p:spPr>
      </p:pic>
      <p:sp>
        <p:nvSpPr>
          <p:cNvPr id="43" name="TextBox 42">
            <a:extLst>
              <a:ext uri="{FF2B5EF4-FFF2-40B4-BE49-F238E27FC236}">
                <a16:creationId xmlns:a16="http://schemas.microsoft.com/office/drawing/2014/main" id="{9C3401C6-C0D3-E0BF-475B-C1DE94AC4D46}"/>
              </a:ext>
            </a:extLst>
          </p:cNvPr>
          <p:cNvSpPr txBox="1"/>
          <p:nvPr/>
        </p:nvSpPr>
        <p:spPr>
          <a:xfrm>
            <a:off x="2035480" y="5814164"/>
            <a:ext cx="2891424" cy="369332"/>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ea typeface="+mn-lt"/>
                <a:cs typeface="+mn-lt"/>
              </a:rPr>
              <a:t>Correlation Analysis </a:t>
            </a:r>
            <a:endParaRPr lang="en-US">
              <a:solidFill>
                <a:srgbClr val="3F3F3F"/>
              </a:solidFill>
              <a:latin typeface="Century Gothic"/>
              <a:cs typeface="Calibri"/>
            </a:endParaRPr>
          </a:p>
        </p:txBody>
      </p:sp>
      <p:cxnSp>
        <p:nvCxnSpPr>
          <p:cNvPr id="45" name="Straight Arrow Connector 44">
            <a:extLst>
              <a:ext uri="{FF2B5EF4-FFF2-40B4-BE49-F238E27FC236}">
                <a16:creationId xmlns:a16="http://schemas.microsoft.com/office/drawing/2014/main" id="{AABDD0E7-B1DE-C9BD-2916-5FD657A6A838}"/>
              </a:ext>
            </a:extLst>
          </p:cNvPr>
          <p:cNvCxnSpPr/>
          <p:nvPr/>
        </p:nvCxnSpPr>
        <p:spPr>
          <a:xfrm flipV="1">
            <a:off x="3816002" y="4151074"/>
            <a:ext cx="580373" cy="1611682"/>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Graphic 4" descr="Wave outline">
            <a:extLst>
              <a:ext uri="{FF2B5EF4-FFF2-40B4-BE49-F238E27FC236}">
                <a16:creationId xmlns:a16="http://schemas.microsoft.com/office/drawing/2014/main" id="{F05640DE-F07F-87C6-0791-F88600AE6A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98671" y="1572986"/>
            <a:ext cx="1235527" cy="1230085"/>
          </a:xfrm>
          <a:prstGeom prst="rect">
            <a:avLst/>
          </a:prstGeom>
        </p:spPr>
      </p:pic>
    </p:spTree>
    <p:extLst>
      <p:ext uri="{BB962C8B-B14F-4D97-AF65-F5344CB8AC3E}">
        <p14:creationId xmlns:p14="http://schemas.microsoft.com/office/powerpoint/2010/main" val="2543170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1363410" y="3063311"/>
            <a:ext cx="9460724"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4DAEB3"/>
                </a:solidFill>
                <a:latin typeface="Century Gothic"/>
                <a:cs typeface="Calibri Light"/>
              </a:rPr>
              <a:t>Case Study Analysis Results</a:t>
            </a:r>
          </a:p>
        </p:txBody>
      </p:sp>
    </p:spTree>
    <p:extLst>
      <p:ext uri="{BB962C8B-B14F-4D97-AF65-F5344CB8AC3E}">
        <p14:creationId xmlns:p14="http://schemas.microsoft.com/office/powerpoint/2010/main" val="2342011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blue and pink colored object&#10;&#10;Description automatically generated">
            <a:extLst>
              <a:ext uri="{FF2B5EF4-FFF2-40B4-BE49-F238E27FC236}">
                <a16:creationId xmlns:a16="http://schemas.microsoft.com/office/drawing/2014/main" id="{E0FFB91A-6348-E39D-9778-D809B9D98317}"/>
              </a:ext>
            </a:extLst>
          </p:cNvPr>
          <p:cNvPicPr>
            <a:picLocks noChangeAspect="1"/>
          </p:cNvPicPr>
          <p:nvPr/>
        </p:nvPicPr>
        <p:blipFill>
          <a:blip r:embed="rId3"/>
          <a:stretch>
            <a:fillRect/>
          </a:stretch>
        </p:blipFill>
        <p:spPr>
          <a:xfrm>
            <a:off x="5320686" y="1299706"/>
            <a:ext cx="2579914" cy="2569029"/>
          </a:xfrm>
          <a:prstGeom prst="rect">
            <a:avLst/>
          </a:prstGeom>
          <a:ln w="12700">
            <a:solidFill>
              <a:srgbClr val="4DAEB3"/>
            </a:solidFill>
          </a:ln>
          <a:effectLst>
            <a:outerShdw blurRad="292100" dist="139700" dir="2700000" algn="tl" rotWithShape="0">
              <a:srgbClr val="333333">
                <a:alpha val="65000"/>
              </a:srgbClr>
            </a:outerShdw>
          </a:effectLst>
        </p:spPr>
      </p:pic>
      <p:pic>
        <p:nvPicPr>
          <p:cNvPr id="55" name="Picture 54">
            <a:extLst>
              <a:ext uri="{FF2B5EF4-FFF2-40B4-BE49-F238E27FC236}">
                <a16:creationId xmlns:a16="http://schemas.microsoft.com/office/drawing/2014/main" id="{CC6D5FB7-7628-128E-0FDE-6ACC7B07FA85}"/>
              </a:ext>
            </a:extLst>
          </p:cNvPr>
          <p:cNvPicPr>
            <a:picLocks noChangeAspect="1"/>
          </p:cNvPicPr>
          <p:nvPr/>
        </p:nvPicPr>
        <p:blipFill>
          <a:blip r:embed="rId4"/>
          <a:srcRect/>
          <a:stretch/>
        </p:blipFill>
        <p:spPr>
          <a:xfrm>
            <a:off x="80161" y="1208864"/>
            <a:ext cx="5001941" cy="5001941"/>
          </a:xfrm>
          <a:prstGeom prst="rect">
            <a:avLst/>
          </a:prstGeom>
          <a:ln>
            <a:noFill/>
          </a:ln>
          <a:effectLst>
            <a:outerShdw blurRad="292100" dist="139700" dir="2700000" algn="tl" rotWithShape="0">
              <a:srgbClr val="333333">
                <a:alpha val="65000"/>
              </a:srgbClr>
            </a:outerShdw>
          </a:effectLst>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Case Study Analysis</a:t>
            </a:r>
            <a:endParaRPr lang="en-US">
              <a:solidFill>
                <a:srgbClr val="4DAEB3"/>
              </a:solidFill>
              <a:cs typeface="Calibri Light"/>
            </a:endParaRPr>
          </a:p>
        </p:txBody>
      </p:sp>
      <p:sp>
        <p:nvSpPr>
          <p:cNvPr id="12" name="TextBox 11">
            <a:extLst>
              <a:ext uri="{FF2B5EF4-FFF2-40B4-BE49-F238E27FC236}">
                <a16:creationId xmlns:a16="http://schemas.microsoft.com/office/drawing/2014/main" id="{E0835B4A-D70B-896C-E88C-F0326369948A}"/>
              </a:ext>
            </a:extLst>
          </p:cNvPr>
          <p:cNvSpPr txBox="1"/>
          <p:nvPr/>
        </p:nvSpPr>
        <p:spPr>
          <a:xfrm>
            <a:off x="5319127" y="3942166"/>
            <a:ext cx="2394856"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4DAEB3"/>
                </a:solidFill>
                <a:latin typeface="Century Gothic"/>
                <a:cs typeface="Calibri"/>
              </a:rPr>
              <a:t>Landsat 8/9</a:t>
            </a:r>
          </a:p>
        </p:txBody>
      </p:sp>
      <p:pic>
        <p:nvPicPr>
          <p:cNvPr id="22" name="Picture 3" descr="Landsat-8">
            <a:extLst>
              <a:ext uri="{FF2B5EF4-FFF2-40B4-BE49-F238E27FC236}">
                <a16:creationId xmlns:a16="http://schemas.microsoft.com/office/drawing/2014/main" id="{D6341556-A2DD-0B58-2AF0-94F7337D77ED}"/>
              </a:ext>
            </a:extLst>
          </p:cNvPr>
          <p:cNvPicPr>
            <a:picLocks noChangeAspect="1"/>
          </p:cNvPicPr>
          <p:nvPr/>
        </p:nvPicPr>
        <p:blipFill>
          <a:blip r:embed="rId5"/>
          <a:stretch>
            <a:fillRect/>
          </a:stretch>
        </p:blipFill>
        <p:spPr>
          <a:xfrm>
            <a:off x="7450361" y="3486997"/>
            <a:ext cx="575145" cy="532669"/>
          </a:xfrm>
          <a:prstGeom prst="rect">
            <a:avLst/>
          </a:prstGeom>
        </p:spPr>
      </p:pic>
      <p:pic>
        <p:nvPicPr>
          <p:cNvPr id="27" name="Picture 26" descr="Landsat-9">
            <a:extLst>
              <a:ext uri="{FF2B5EF4-FFF2-40B4-BE49-F238E27FC236}">
                <a16:creationId xmlns:a16="http://schemas.microsoft.com/office/drawing/2014/main" id="{606ABC2D-2DCF-22AE-82FB-8DB678F0BE24}"/>
              </a:ext>
            </a:extLst>
          </p:cNvPr>
          <p:cNvPicPr>
            <a:picLocks noChangeAspect="1"/>
          </p:cNvPicPr>
          <p:nvPr/>
        </p:nvPicPr>
        <p:blipFill>
          <a:blip r:embed="rId6"/>
          <a:stretch>
            <a:fillRect/>
          </a:stretch>
        </p:blipFill>
        <p:spPr>
          <a:xfrm>
            <a:off x="7204076" y="2884735"/>
            <a:ext cx="887087" cy="600017"/>
          </a:xfrm>
          <a:prstGeom prst="rect">
            <a:avLst/>
          </a:prstGeom>
        </p:spPr>
      </p:pic>
      <p:sp>
        <p:nvSpPr>
          <p:cNvPr id="57" name="TextBox 56">
            <a:extLst>
              <a:ext uri="{FF2B5EF4-FFF2-40B4-BE49-F238E27FC236}">
                <a16:creationId xmlns:a16="http://schemas.microsoft.com/office/drawing/2014/main" id="{552C61D4-E0F5-324C-F951-F61C77D3729C}"/>
              </a:ext>
            </a:extLst>
          </p:cNvPr>
          <p:cNvSpPr txBox="1"/>
          <p:nvPr/>
        </p:nvSpPr>
        <p:spPr>
          <a:xfrm>
            <a:off x="80161" y="6033437"/>
            <a:ext cx="4984199" cy="200055"/>
          </a:xfrm>
          <a:prstGeom prst="rect">
            <a:avLst/>
          </a:prstGeom>
          <a:noFill/>
        </p:spPr>
        <p:txBody>
          <a:bodyPr wrap="square" rtlCol="0">
            <a:spAutoFit/>
          </a:bodyPr>
          <a:lstStyle/>
          <a:p>
            <a:r>
              <a:rPr lang="en-US" sz="700" i="1">
                <a:solidFill>
                  <a:schemeClr val="tx1">
                    <a:lumMod val="75000"/>
                    <a:lumOff val="25000"/>
                  </a:schemeClr>
                </a:solidFill>
                <a:latin typeface="Century Gothic" panose="020B0502020202020204" pitchFamily="34" charset="0"/>
              </a:rPr>
              <a:t>County of Will, Esri, HERE, Garmin, </a:t>
            </a:r>
            <a:r>
              <a:rPr lang="en-US" sz="700" i="1" err="1">
                <a:solidFill>
                  <a:schemeClr val="tx1">
                    <a:lumMod val="75000"/>
                    <a:lumOff val="25000"/>
                  </a:schemeClr>
                </a:solidFill>
                <a:latin typeface="Century Gothic" panose="020B0502020202020204" pitchFamily="34" charset="0"/>
              </a:rPr>
              <a:t>SafeGraph</a:t>
            </a:r>
            <a:r>
              <a:rPr lang="en-US" sz="700" i="1">
                <a:solidFill>
                  <a:schemeClr val="tx1">
                    <a:lumMod val="75000"/>
                    <a:lumOff val="25000"/>
                  </a:schemeClr>
                </a:solidFill>
                <a:latin typeface="Century Gothic" panose="020B0502020202020204" pitchFamily="34" charset="0"/>
              </a:rPr>
              <a:t>, </a:t>
            </a:r>
            <a:r>
              <a:rPr lang="en-US" sz="700" i="1" err="1">
                <a:solidFill>
                  <a:schemeClr val="tx1">
                    <a:lumMod val="75000"/>
                    <a:lumOff val="25000"/>
                  </a:schemeClr>
                </a:solidFill>
                <a:latin typeface="Century Gothic" panose="020B0502020202020204" pitchFamily="34" charset="0"/>
              </a:rPr>
              <a:t>GeoTechnologies</a:t>
            </a:r>
            <a:r>
              <a:rPr lang="en-US" sz="700" i="1">
                <a:solidFill>
                  <a:schemeClr val="tx1">
                    <a:lumMod val="75000"/>
                    <a:lumOff val="25000"/>
                  </a:schemeClr>
                </a:solidFill>
                <a:latin typeface="Century Gothic" panose="020B0502020202020204" pitchFamily="34" charset="0"/>
              </a:rPr>
              <a:t>, Inc, METI/NASA, USGS, EPA, NPS, USDA</a:t>
            </a:r>
          </a:p>
        </p:txBody>
      </p:sp>
      <p:sp>
        <p:nvSpPr>
          <p:cNvPr id="59" name="TextBox 58">
            <a:extLst>
              <a:ext uri="{FF2B5EF4-FFF2-40B4-BE49-F238E27FC236}">
                <a16:creationId xmlns:a16="http://schemas.microsoft.com/office/drawing/2014/main" id="{3106875E-3D21-7074-296A-70DB31CF811C}"/>
              </a:ext>
            </a:extLst>
          </p:cNvPr>
          <p:cNvSpPr txBox="1"/>
          <p:nvPr/>
        </p:nvSpPr>
        <p:spPr>
          <a:xfrm>
            <a:off x="241394" y="5554279"/>
            <a:ext cx="173156" cy="276999"/>
          </a:xfrm>
          <a:prstGeom prst="rect">
            <a:avLst/>
          </a:prstGeom>
          <a:noFill/>
        </p:spPr>
        <p:txBody>
          <a:bodyPr wrap="square" lIns="91440" tIns="45720" rIns="91440" bIns="45720" rtlCol="0" anchor="t">
            <a:spAutoFit/>
          </a:bodyPr>
          <a:lstStyle/>
          <a:p>
            <a:pPr algn="ctr"/>
            <a:r>
              <a:rPr lang="en-US" sz="1200">
                <a:solidFill>
                  <a:schemeClr val="tx1">
                    <a:lumMod val="75000"/>
                    <a:lumOff val="25000"/>
                  </a:schemeClr>
                </a:solidFill>
                <a:latin typeface="Century Gothic" panose="020B0502020202020204" pitchFamily="34" charset="0"/>
              </a:rPr>
              <a:t>0</a:t>
            </a:r>
            <a:endParaRPr lang="en-US"/>
          </a:p>
        </p:txBody>
      </p:sp>
      <p:sp>
        <p:nvSpPr>
          <p:cNvPr id="61" name="TextBox 60">
            <a:extLst>
              <a:ext uri="{FF2B5EF4-FFF2-40B4-BE49-F238E27FC236}">
                <a16:creationId xmlns:a16="http://schemas.microsoft.com/office/drawing/2014/main" id="{1CE13AF5-6362-2900-CC91-1A062CAAC20C}"/>
              </a:ext>
            </a:extLst>
          </p:cNvPr>
          <p:cNvSpPr txBox="1"/>
          <p:nvPr/>
        </p:nvSpPr>
        <p:spPr>
          <a:xfrm>
            <a:off x="754580" y="5539750"/>
            <a:ext cx="42586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1.5</a:t>
            </a:r>
          </a:p>
        </p:txBody>
      </p:sp>
      <p:sp>
        <p:nvSpPr>
          <p:cNvPr id="63" name="TextBox 62">
            <a:extLst>
              <a:ext uri="{FF2B5EF4-FFF2-40B4-BE49-F238E27FC236}">
                <a16:creationId xmlns:a16="http://schemas.microsoft.com/office/drawing/2014/main" id="{89EE92A6-4283-B342-961C-8C6852D845D4}"/>
              </a:ext>
            </a:extLst>
          </p:cNvPr>
          <p:cNvSpPr txBox="1"/>
          <p:nvPr/>
        </p:nvSpPr>
        <p:spPr>
          <a:xfrm>
            <a:off x="1424125" y="5548200"/>
            <a:ext cx="1091708"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3 Kilometers</a:t>
            </a:r>
          </a:p>
        </p:txBody>
      </p:sp>
      <p:pic>
        <p:nvPicPr>
          <p:cNvPr id="65" name="Graphic 64" descr="Map compass outline">
            <a:extLst>
              <a:ext uri="{FF2B5EF4-FFF2-40B4-BE49-F238E27FC236}">
                <a16:creationId xmlns:a16="http://schemas.microsoft.com/office/drawing/2014/main" id="{2BCCD7C8-F8B7-D5B4-2058-F50036C46C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87990" y="1378225"/>
            <a:ext cx="533540" cy="536644"/>
          </a:xfrm>
          <a:prstGeom prst="rect">
            <a:avLst/>
          </a:prstGeom>
        </p:spPr>
      </p:pic>
      <p:sp>
        <p:nvSpPr>
          <p:cNvPr id="67" name="TextBox 66">
            <a:extLst>
              <a:ext uri="{FF2B5EF4-FFF2-40B4-BE49-F238E27FC236}">
                <a16:creationId xmlns:a16="http://schemas.microsoft.com/office/drawing/2014/main" id="{7156AB0D-7D4B-606F-F1CE-749D6D963307}"/>
              </a:ext>
            </a:extLst>
          </p:cNvPr>
          <p:cNvSpPr txBox="1"/>
          <p:nvPr/>
        </p:nvSpPr>
        <p:spPr>
          <a:xfrm>
            <a:off x="4593213" y="1211643"/>
            <a:ext cx="300174" cy="203207"/>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N</a:t>
            </a:r>
          </a:p>
        </p:txBody>
      </p:sp>
      <p:pic>
        <p:nvPicPr>
          <p:cNvPr id="11" name="Graphic 12" descr="Badge Tick1 outline">
            <a:extLst>
              <a:ext uri="{FF2B5EF4-FFF2-40B4-BE49-F238E27FC236}">
                <a16:creationId xmlns:a16="http://schemas.microsoft.com/office/drawing/2014/main" id="{ED79435F-E66A-9160-E646-B3A2FC8B4D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35951" y="796237"/>
            <a:ext cx="914400" cy="914400"/>
          </a:xfrm>
          <a:prstGeom prst="rect">
            <a:avLst/>
          </a:prstGeom>
        </p:spPr>
      </p:pic>
      <p:pic>
        <p:nvPicPr>
          <p:cNvPr id="13" name="Graphic 13" descr="Badge Unfollow outline">
            <a:extLst>
              <a:ext uri="{FF2B5EF4-FFF2-40B4-BE49-F238E27FC236}">
                <a16:creationId xmlns:a16="http://schemas.microsoft.com/office/drawing/2014/main" id="{0AC699C5-4A4D-97F3-539B-85224EBD28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35951" y="5044001"/>
            <a:ext cx="914400" cy="914400"/>
          </a:xfrm>
          <a:prstGeom prst="rect">
            <a:avLst/>
          </a:prstGeom>
        </p:spPr>
      </p:pic>
      <p:pic>
        <p:nvPicPr>
          <p:cNvPr id="14" name="Graphic 12" descr="Badge Tick1 outline">
            <a:extLst>
              <a:ext uri="{FF2B5EF4-FFF2-40B4-BE49-F238E27FC236}">
                <a16:creationId xmlns:a16="http://schemas.microsoft.com/office/drawing/2014/main" id="{FED68E40-5632-7A4C-8F3E-EAA51FB99A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35951" y="1881254"/>
            <a:ext cx="914400" cy="914400"/>
          </a:xfrm>
          <a:prstGeom prst="rect">
            <a:avLst/>
          </a:prstGeom>
        </p:spPr>
      </p:pic>
      <p:sp>
        <p:nvSpPr>
          <p:cNvPr id="18" name="TextBox 17">
            <a:extLst>
              <a:ext uri="{FF2B5EF4-FFF2-40B4-BE49-F238E27FC236}">
                <a16:creationId xmlns:a16="http://schemas.microsoft.com/office/drawing/2014/main" id="{DBFD68AF-2B5D-2A42-8540-F7A4D8127EDE}"/>
              </a:ext>
            </a:extLst>
          </p:cNvPr>
          <p:cNvSpPr txBox="1"/>
          <p:nvPr/>
        </p:nvSpPr>
        <p:spPr>
          <a:xfrm>
            <a:off x="9245065" y="798686"/>
            <a:ext cx="267522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Vegetation patches can be resolved at this resolution</a:t>
            </a:r>
          </a:p>
        </p:txBody>
      </p:sp>
      <p:sp>
        <p:nvSpPr>
          <p:cNvPr id="19" name="TextBox 18">
            <a:extLst>
              <a:ext uri="{FF2B5EF4-FFF2-40B4-BE49-F238E27FC236}">
                <a16:creationId xmlns:a16="http://schemas.microsoft.com/office/drawing/2014/main" id="{78B9B10C-87CB-1D32-7F76-5752EC5FC2BE}"/>
              </a:ext>
            </a:extLst>
          </p:cNvPr>
          <p:cNvSpPr txBox="1"/>
          <p:nvPr/>
        </p:nvSpPr>
        <p:spPr>
          <a:xfrm>
            <a:off x="9248157" y="5213348"/>
            <a:ext cx="26752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Inaccuracies at the river boundary</a:t>
            </a:r>
            <a:endParaRPr lang="en-US">
              <a:solidFill>
                <a:schemeClr val="tx1">
                  <a:lumMod val="75000"/>
                  <a:lumOff val="25000"/>
                </a:schemeClr>
              </a:solidFill>
            </a:endParaRPr>
          </a:p>
        </p:txBody>
      </p:sp>
      <p:cxnSp>
        <p:nvCxnSpPr>
          <p:cNvPr id="16" name="Straight Arrow Connector 15">
            <a:extLst>
              <a:ext uri="{FF2B5EF4-FFF2-40B4-BE49-F238E27FC236}">
                <a16:creationId xmlns:a16="http://schemas.microsoft.com/office/drawing/2014/main" id="{ADF104F2-312F-510B-92F5-5FAE3208C016}"/>
              </a:ext>
            </a:extLst>
          </p:cNvPr>
          <p:cNvCxnSpPr/>
          <p:nvPr/>
        </p:nvCxnSpPr>
        <p:spPr>
          <a:xfrm>
            <a:off x="1192966" y="1875438"/>
            <a:ext cx="4114643" cy="4345"/>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94C1E76-CB35-F31A-EDCF-2B3D0B07ED3C}"/>
              </a:ext>
            </a:extLst>
          </p:cNvPr>
          <p:cNvSpPr/>
          <p:nvPr/>
        </p:nvSpPr>
        <p:spPr>
          <a:xfrm>
            <a:off x="328921" y="1419841"/>
            <a:ext cx="871640" cy="849712"/>
          </a:xfrm>
          <a:prstGeom prst="rect">
            <a:avLst/>
          </a:prstGeom>
          <a:noFill/>
          <a:ln w="28575">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45D271-20EF-ED80-7D2A-70FD1A0929EB}"/>
              </a:ext>
            </a:extLst>
          </p:cNvPr>
          <p:cNvSpPr txBox="1"/>
          <p:nvPr/>
        </p:nvSpPr>
        <p:spPr>
          <a:xfrm>
            <a:off x="9251577" y="2016584"/>
            <a:ext cx="26752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Long historical data archive</a:t>
            </a:r>
          </a:p>
        </p:txBody>
      </p:sp>
      <p:pic>
        <p:nvPicPr>
          <p:cNvPr id="20" name="Graphic 13" descr="Badge Unfollow outline">
            <a:extLst>
              <a:ext uri="{FF2B5EF4-FFF2-40B4-BE49-F238E27FC236}">
                <a16:creationId xmlns:a16="http://schemas.microsoft.com/office/drawing/2014/main" id="{ADA4AB38-4BDC-055D-EAB2-FF74C09D351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35951" y="4014976"/>
            <a:ext cx="914400" cy="914400"/>
          </a:xfrm>
          <a:prstGeom prst="rect">
            <a:avLst/>
          </a:prstGeom>
        </p:spPr>
      </p:pic>
      <p:sp>
        <p:nvSpPr>
          <p:cNvPr id="23" name="TextBox 22">
            <a:extLst>
              <a:ext uri="{FF2B5EF4-FFF2-40B4-BE49-F238E27FC236}">
                <a16:creationId xmlns:a16="http://schemas.microsoft.com/office/drawing/2014/main" id="{689038A3-5AC5-DC7D-8899-7A254CDF342D}"/>
              </a:ext>
            </a:extLst>
          </p:cNvPr>
          <p:cNvSpPr txBox="1"/>
          <p:nvPr/>
        </p:nvSpPr>
        <p:spPr>
          <a:xfrm>
            <a:off x="9254670" y="4145246"/>
            <a:ext cx="26752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Moderate temporal resolution</a:t>
            </a:r>
          </a:p>
        </p:txBody>
      </p:sp>
      <p:pic>
        <p:nvPicPr>
          <p:cNvPr id="24" name="Graphic 12" descr="Badge Tick1 outline">
            <a:extLst>
              <a:ext uri="{FF2B5EF4-FFF2-40B4-BE49-F238E27FC236}">
                <a16:creationId xmlns:a16="http://schemas.microsoft.com/office/drawing/2014/main" id="{71E0E9A8-B756-A880-C463-F4A9C84C34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35951" y="2903766"/>
            <a:ext cx="914400" cy="914400"/>
          </a:xfrm>
          <a:prstGeom prst="rect">
            <a:avLst/>
          </a:prstGeom>
        </p:spPr>
      </p:pic>
      <p:sp>
        <p:nvSpPr>
          <p:cNvPr id="25" name="TextBox 24">
            <a:extLst>
              <a:ext uri="{FF2B5EF4-FFF2-40B4-BE49-F238E27FC236}">
                <a16:creationId xmlns:a16="http://schemas.microsoft.com/office/drawing/2014/main" id="{1936F961-69EE-AC40-74D7-127E138C7C41}"/>
              </a:ext>
            </a:extLst>
          </p:cNvPr>
          <p:cNvSpPr txBox="1"/>
          <p:nvPr/>
        </p:nvSpPr>
        <p:spPr>
          <a:xfrm>
            <a:off x="9251577" y="3019558"/>
            <a:ext cx="26752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Data acquisition at no cost</a:t>
            </a:r>
          </a:p>
        </p:txBody>
      </p:sp>
      <p:pic>
        <p:nvPicPr>
          <p:cNvPr id="15" name="Picture 25" descr="A pink rectangular object with black border&#10;&#10;Description automatically generated">
            <a:extLst>
              <a:ext uri="{FF2B5EF4-FFF2-40B4-BE49-F238E27FC236}">
                <a16:creationId xmlns:a16="http://schemas.microsoft.com/office/drawing/2014/main" id="{7CFA8E71-B014-48FE-1AD8-1779DDB5D526}"/>
              </a:ext>
            </a:extLst>
          </p:cNvPr>
          <p:cNvPicPr>
            <a:picLocks noChangeAspect="1"/>
          </p:cNvPicPr>
          <p:nvPr/>
        </p:nvPicPr>
        <p:blipFill>
          <a:blip r:embed="rId13"/>
          <a:stretch>
            <a:fillRect/>
          </a:stretch>
        </p:blipFill>
        <p:spPr>
          <a:xfrm>
            <a:off x="5413188" y="4646706"/>
            <a:ext cx="558801" cy="395942"/>
          </a:xfrm>
          <a:prstGeom prst="rect">
            <a:avLst/>
          </a:prstGeom>
        </p:spPr>
      </p:pic>
      <p:pic>
        <p:nvPicPr>
          <p:cNvPr id="26" name="Picture 27" descr="A blue rectangular object with black border&#10;&#10;Description automatically generated">
            <a:extLst>
              <a:ext uri="{FF2B5EF4-FFF2-40B4-BE49-F238E27FC236}">
                <a16:creationId xmlns:a16="http://schemas.microsoft.com/office/drawing/2014/main" id="{98B520B8-7F03-A5D6-E4E5-B770C5C94997}"/>
              </a:ext>
            </a:extLst>
          </p:cNvPr>
          <p:cNvPicPr>
            <a:picLocks noChangeAspect="1"/>
          </p:cNvPicPr>
          <p:nvPr/>
        </p:nvPicPr>
        <p:blipFill>
          <a:blip r:embed="rId14"/>
          <a:stretch>
            <a:fillRect/>
          </a:stretch>
        </p:blipFill>
        <p:spPr>
          <a:xfrm>
            <a:off x="5413188" y="5289176"/>
            <a:ext cx="558801" cy="388472"/>
          </a:xfrm>
          <a:prstGeom prst="rect">
            <a:avLst/>
          </a:prstGeom>
        </p:spPr>
      </p:pic>
      <p:sp>
        <p:nvSpPr>
          <p:cNvPr id="28" name="TextBox 27">
            <a:extLst>
              <a:ext uri="{FF2B5EF4-FFF2-40B4-BE49-F238E27FC236}">
                <a16:creationId xmlns:a16="http://schemas.microsoft.com/office/drawing/2014/main" id="{2D37CC8C-B9FD-BBF0-2653-C5051A73C0EF}"/>
              </a:ext>
            </a:extLst>
          </p:cNvPr>
          <p:cNvSpPr txBox="1"/>
          <p:nvPr/>
        </p:nvSpPr>
        <p:spPr>
          <a:xfrm>
            <a:off x="5954486" y="4680856"/>
            <a:ext cx="19594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latin typeface="Century Gothic"/>
              </a:rPr>
              <a:t>Aquatic Vegetation</a:t>
            </a:r>
          </a:p>
        </p:txBody>
      </p:sp>
      <p:sp>
        <p:nvSpPr>
          <p:cNvPr id="30" name="TextBox 29">
            <a:extLst>
              <a:ext uri="{FF2B5EF4-FFF2-40B4-BE49-F238E27FC236}">
                <a16:creationId xmlns:a16="http://schemas.microsoft.com/office/drawing/2014/main" id="{EA7A219D-4556-C33B-9951-46B680A601F6}"/>
              </a:ext>
            </a:extLst>
          </p:cNvPr>
          <p:cNvSpPr txBox="1"/>
          <p:nvPr/>
        </p:nvSpPr>
        <p:spPr>
          <a:xfrm>
            <a:off x="5970814" y="5328556"/>
            <a:ext cx="19594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latin typeface="Century Gothic"/>
              </a:rPr>
              <a:t>Bare Water</a:t>
            </a:r>
            <a:endParaRPr lang="en-US"/>
          </a:p>
        </p:txBody>
      </p:sp>
      <p:sp>
        <p:nvSpPr>
          <p:cNvPr id="9" name="TextBox 8">
            <a:extLst>
              <a:ext uri="{FF2B5EF4-FFF2-40B4-BE49-F238E27FC236}">
                <a16:creationId xmlns:a16="http://schemas.microsoft.com/office/drawing/2014/main" id="{F3F39966-7D81-D7B3-9CBF-4C3ED663A05C}"/>
              </a:ext>
            </a:extLst>
          </p:cNvPr>
          <p:cNvSpPr txBox="1"/>
          <p:nvPr/>
        </p:nvSpPr>
        <p:spPr>
          <a:xfrm>
            <a:off x="-46839" y="6631158"/>
            <a:ext cx="2030850"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solidFill>
                  <a:srgbClr val="FFFFFF"/>
                </a:solidFill>
                <a:latin typeface="Century Gothic"/>
                <a:cs typeface="Calibri"/>
              </a:rPr>
              <a:t>Image Credit: NASA</a:t>
            </a:r>
          </a:p>
        </p:txBody>
      </p:sp>
    </p:spTree>
    <p:extLst>
      <p:ext uri="{BB962C8B-B14F-4D97-AF65-F5344CB8AC3E}">
        <p14:creationId xmlns:p14="http://schemas.microsoft.com/office/powerpoint/2010/main" val="572827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445DC1-4A38-B0AC-F522-5A73295C38DE}"/>
              </a:ext>
            </a:extLst>
          </p:cNvPr>
          <p:cNvSpPr/>
          <p:nvPr/>
        </p:nvSpPr>
        <p:spPr>
          <a:xfrm>
            <a:off x="-7151" y="6665685"/>
            <a:ext cx="12198533" cy="187960"/>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311F0860-9431-447D-938C-E535F6A8DD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391238" y="2073677"/>
            <a:ext cx="914400" cy="914400"/>
          </a:xfrm>
          <a:prstGeom prst="rect">
            <a:avLst/>
          </a:prstGeom>
        </p:spPr>
      </p:pic>
      <p:sp>
        <p:nvSpPr>
          <p:cNvPr id="26" name="Arc 25">
            <a:extLst>
              <a:ext uri="{FF2B5EF4-FFF2-40B4-BE49-F238E27FC236}">
                <a16:creationId xmlns:a16="http://schemas.microsoft.com/office/drawing/2014/main" id="{18295FE4-8811-4DEE-B3E6-8AE56EFB7C38}"/>
              </a:ext>
            </a:extLst>
          </p:cNvPr>
          <p:cNvSpPr/>
          <p:nvPr/>
        </p:nvSpPr>
        <p:spPr>
          <a:xfrm>
            <a:off x="5641535" y="1582332"/>
            <a:ext cx="2048901" cy="1961368"/>
          </a:xfrm>
          <a:prstGeom prst="arc">
            <a:avLst>
              <a:gd name="adj1" fmla="val 7914138"/>
              <a:gd name="adj2" fmla="val 2868450"/>
            </a:avLst>
          </a:prstGeom>
          <a:ln w="317500">
            <a:solidFill>
              <a:srgbClr val="4DAEB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latin typeface="Century Gothic" panose="020B0502020202020204" pitchFamily="34" charset="0"/>
              <a:ea typeface="Open Sans Regular" charset="0"/>
              <a:cs typeface="Open Sans Regular" charset="0"/>
            </a:endParaRPr>
          </a:p>
        </p:txBody>
      </p:sp>
      <p:sp>
        <p:nvSpPr>
          <p:cNvPr id="12" name="Freeform 17">
            <a:extLst>
              <a:ext uri="{FF2B5EF4-FFF2-40B4-BE49-F238E27FC236}">
                <a16:creationId xmlns:a16="http://schemas.microsoft.com/office/drawing/2014/main" id="{00D97FCE-B192-4187-88E2-AB65193B1FCB}"/>
              </a:ext>
            </a:extLst>
          </p:cNvPr>
          <p:cNvSpPr/>
          <p:nvPr/>
        </p:nvSpPr>
        <p:spPr>
          <a:xfrm flipV="1">
            <a:off x="6365403" y="985149"/>
            <a:ext cx="1826026" cy="615334"/>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25400" cmpd="sng">
            <a:solidFill>
              <a:srgbClr val="4DAEB3"/>
            </a:solidFill>
            <a:headEnd type="oval"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latin typeface="Century Gothic" panose="020B0502020202020204" pitchFamily="34" charset="0"/>
              <a:ea typeface="Open Sans Regular" charset="0"/>
              <a:cs typeface="Open Sans Regular" charset="0"/>
            </a:endParaRPr>
          </a:p>
        </p:txBody>
      </p:sp>
      <p:cxnSp>
        <p:nvCxnSpPr>
          <p:cNvPr id="13" name="Straight Connector 12">
            <a:extLst>
              <a:ext uri="{FF2B5EF4-FFF2-40B4-BE49-F238E27FC236}">
                <a16:creationId xmlns:a16="http://schemas.microsoft.com/office/drawing/2014/main" id="{0A073EDF-42F2-4756-9781-1F3263C9BF06}"/>
              </a:ext>
            </a:extLst>
          </p:cNvPr>
          <p:cNvCxnSpPr>
            <a:cxnSpLocks/>
          </p:cNvCxnSpPr>
          <p:nvPr/>
        </p:nvCxnSpPr>
        <p:spPr>
          <a:xfrm flipH="1">
            <a:off x="2815135" y="1636346"/>
            <a:ext cx="503782" cy="1"/>
          </a:xfrm>
          <a:prstGeom prst="line">
            <a:avLst/>
          </a:prstGeom>
          <a:ln w="25400" cmpd="sng">
            <a:solidFill>
              <a:srgbClr val="B0EA48"/>
            </a:solidFill>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18" name="Freeform 20">
            <a:extLst>
              <a:ext uri="{FF2B5EF4-FFF2-40B4-BE49-F238E27FC236}">
                <a16:creationId xmlns:a16="http://schemas.microsoft.com/office/drawing/2014/main" id="{A45E79D1-CB9F-453A-84F3-0A03D3F43826}"/>
              </a:ext>
            </a:extLst>
          </p:cNvPr>
          <p:cNvSpPr/>
          <p:nvPr/>
        </p:nvSpPr>
        <p:spPr>
          <a:xfrm flipH="1">
            <a:off x="4918481" y="5001498"/>
            <a:ext cx="434808" cy="791861"/>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25400" cmpd="sng">
            <a:solidFill>
              <a:srgbClr val="64DAA5"/>
            </a:solidFill>
            <a:headEnd type="oval"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latin typeface="Century Gothic" panose="020B0502020202020204" pitchFamily="34" charset="0"/>
              <a:ea typeface="Open Sans Regular" charset="0"/>
              <a:cs typeface="Open Sans Regular" charset="0"/>
            </a:endParaRPr>
          </a:p>
        </p:txBody>
      </p:sp>
      <p:sp>
        <p:nvSpPr>
          <p:cNvPr id="24" name="Freeform 23">
            <a:extLst>
              <a:ext uri="{FF2B5EF4-FFF2-40B4-BE49-F238E27FC236}">
                <a16:creationId xmlns:a16="http://schemas.microsoft.com/office/drawing/2014/main" id="{27F2A020-54F9-490D-854B-74ABEAF7A3F0}"/>
              </a:ext>
            </a:extLst>
          </p:cNvPr>
          <p:cNvSpPr/>
          <p:nvPr/>
        </p:nvSpPr>
        <p:spPr>
          <a:xfrm>
            <a:off x="8043317" y="5105113"/>
            <a:ext cx="810227" cy="510659"/>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25400" cmpd="sng">
            <a:solidFill>
              <a:srgbClr val="416F83"/>
            </a:solidFill>
            <a:headEnd type="oval"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latin typeface="Century Gothic" panose="020B0502020202020204" pitchFamily="34" charset="0"/>
              <a:ea typeface="Open Sans Regular" charset="0"/>
              <a:cs typeface="Open Sans Regular" charset="0"/>
            </a:endParaRPr>
          </a:p>
        </p:txBody>
      </p:sp>
      <p:sp>
        <p:nvSpPr>
          <p:cNvPr id="27" name="Arc 26">
            <a:extLst>
              <a:ext uri="{FF2B5EF4-FFF2-40B4-BE49-F238E27FC236}">
                <a16:creationId xmlns:a16="http://schemas.microsoft.com/office/drawing/2014/main" id="{A42AC993-3AE9-4D44-99C4-59D4456C8B66}"/>
              </a:ext>
            </a:extLst>
          </p:cNvPr>
          <p:cNvSpPr/>
          <p:nvPr/>
        </p:nvSpPr>
        <p:spPr>
          <a:xfrm rot="10800000">
            <a:off x="7031597" y="3027820"/>
            <a:ext cx="2048901" cy="1961368"/>
          </a:xfrm>
          <a:prstGeom prst="arc">
            <a:avLst>
              <a:gd name="adj1" fmla="val 7914138"/>
              <a:gd name="adj2" fmla="val 2868450"/>
            </a:avLst>
          </a:prstGeom>
          <a:ln w="317500">
            <a:solidFill>
              <a:srgbClr val="416F8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latin typeface="Century Gothic" panose="020B0502020202020204" pitchFamily="34" charset="0"/>
              <a:ea typeface="Open Sans Regular" charset="0"/>
              <a:cs typeface="Open Sans Regular" charset="0"/>
            </a:endParaRPr>
          </a:p>
        </p:txBody>
      </p:sp>
      <p:sp>
        <p:nvSpPr>
          <p:cNvPr id="28" name="Arc 27">
            <a:extLst>
              <a:ext uri="{FF2B5EF4-FFF2-40B4-BE49-F238E27FC236}">
                <a16:creationId xmlns:a16="http://schemas.microsoft.com/office/drawing/2014/main" id="{220FCA58-ED7D-4CF4-B13F-779DF6766E9B}"/>
              </a:ext>
            </a:extLst>
          </p:cNvPr>
          <p:cNvSpPr/>
          <p:nvPr/>
        </p:nvSpPr>
        <p:spPr>
          <a:xfrm rot="10800000">
            <a:off x="4256289" y="3025588"/>
            <a:ext cx="2048901" cy="1961368"/>
          </a:xfrm>
          <a:prstGeom prst="arc">
            <a:avLst>
              <a:gd name="adj1" fmla="val 7914138"/>
              <a:gd name="adj2" fmla="val 2868450"/>
            </a:avLst>
          </a:prstGeom>
          <a:ln w="317500">
            <a:solidFill>
              <a:srgbClr val="64DAA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latin typeface="Century Gothic" panose="020B0502020202020204" pitchFamily="34" charset="0"/>
              <a:ea typeface="Open Sans Regular" charset="0"/>
              <a:cs typeface="Open Sans Regular" charset="0"/>
            </a:endParaRPr>
          </a:p>
        </p:txBody>
      </p:sp>
      <p:sp>
        <p:nvSpPr>
          <p:cNvPr id="29" name="Arc 28">
            <a:extLst>
              <a:ext uri="{FF2B5EF4-FFF2-40B4-BE49-F238E27FC236}">
                <a16:creationId xmlns:a16="http://schemas.microsoft.com/office/drawing/2014/main" id="{C30EC99F-6C55-471C-9C79-0DA76DE87042}"/>
              </a:ext>
            </a:extLst>
          </p:cNvPr>
          <p:cNvSpPr/>
          <p:nvPr/>
        </p:nvSpPr>
        <p:spPr>
          <a:xfrm>
            <a:off x="2880338" y="1573647"/>
            <a:ext cx="2048901" cy="1961368"/>
          </a:xfrm>
          <a:prstGeom prst="arc">
            <a:avLst>
              <a:gd name="adj1" fmla="val 7914138"/>
              <a:gd name="adj2" fmla="val 2868450"/>
            </a:avLst>
          </a:prstGeom>
          <a:noFill/>
          <a:ln w="317500">
            <a:solidFill>
              <a:srgbClr val="B0EA48"/>
            </a:solidFill>
          </a:ln>
          <a:effectLst/>
        </p:spPr>
        <p:style>
          <a:lnRef idx="2">
            <a:schemeClr val="accent1"/>
          </a:lnRef>
          <a:fillRef idx="0">
            <a:schemeClr val="accent1"/>
          </a:fillRef>
          <a:effectRef idx="1">
            <a:schemeClr val="accent1"/>
          </a:effectRef>
          <a:fontRef idx="minor">
            <a:schemeClr val="tx1"/>
          </a:fontRef>
        </p:style>
        <p:txBody>
          <a:bodyPr vert="horz" rtlCol="0" anchor="t" anchorCtr="0"/>
          <a:lstStyle/>
          <a:p>
            <a:pPr algn="ctr"/>
            <a:endParaRPr lang="en-US" sz="3200">
              <a:latin typeface="Century Gothic" panose="020B0502020202020204" pitchFamily="34" charset="0"/>
              <a:ea typeface="Open Sans Regular" charset="0"/>
              <a:cs typeface="Open Sans Regular" charset="0"/>
            </a:endParaRPr>
          </a:p>
        </p:txBody>
      </p:sp>
      <p:sp>
        <p:nvSpPr>
          <p:cNvPr id="6" name="TextBox 5">
            <a:extLst>
              <a:ext uri="{FF2B5EF4-FFF2-40B4-BE49-F238E27FC236}">
                <a16:creationId xmlns:a16="http://schemas.microsoft.com/office/drawing/2014/main" id="{A9BE6ABA-8948-4CE4-80E4-C3AC47897D45}"/>
              </a:ext>
            </a:extLst>
          </p:cNvPr>
          <p:cNvSpPr txBox="1"/>
          <p:nvPr/>
        </p:nvSpPr>
        <p:spPr>
          <a:xfrm>
            <a:off x="741711" y="1408729"/>
            <a:ext cx="1961610" cy="400110"/>
          </a:xfrm>
          <a:prstGeom prst="rect">
            <a:avLst/>
          </a:prstGeom>
          <a:solidFill>
            <a:srgbClr val="B0EA48"/>
          </a:solidFill>
          <a:ln>
            <a:solidFill>
              <a:srgbClr val="B0EA48"/>
            </a:solidFill>
          </a:ln>
        </p:spPr>
        <p:txBody>
          <a:bodyPr wrap="square" lIns="91440" tIns="45720" rIns="91440" bIns="45720" rtlCol="0" anchor="t">
            <a:spAutoFit/>
          </a:bodyPr>
          <a:lstStyle/>
          <a:p>
            <a:pPr algn="r"/>
            <a:r>
              <a:rPr lang="en-US" sz="2000" b="1">
                <a:solidFill>
                  <a:srgbClr val="FFFFFF"/>
                </a:solidFill>
                <a:latin typeface="Century Gothic"/>
              </a:rPr>
              <a:t>Introduction</a:t>
            </a:r>
          </a:p>
        </p:txBody>
      </p:sp>
      <p:sp>
        <p:nvSpPr>
          <p:cNvPr id="52" name="TextBox 51">
            <a:extLst>
              <a:ext uri="{FF2B5EF4-FFF2-40B4-BE49-F238E27FC236}">
                <a16:creationId xmlns:a16="http://schemas.microsoft.com/office/drawing/2014/main" id="{E00B3F4C-6826-43CD-B62F-6581D5FD041D}"/>
              </a:ext>
            </a:extLst>
          </p:cNvPr>
          <p:cNvSpPr txBox="1"/>
          <p:nvPr/>
        </p:nvSpPr>
        <p:spPr>
          <a:xfrm>
            <a:off x="2070825" y="5641878"/>
            <a:ext cx="2714735" cy="400110"/>
          </a:xfrm>
          <a:prstGeom prst="rect">
            <a:avLst/>
          </a:prstGeom>
          <a:solidFill>
            <a:srgbClr val="64DAA5"/>
          </a:solidFill>
          <a:ln>
            <a:solidFill>
              <a:srgbClr val="64DAA5"/>
            </a:solidFill>
          </a:ln>
        </p:spPr>
        <p:txBody>
          <a:bodyPr wrap="square" lIns="91440" tIns="45720" rIns="91440" bIns="45720" rtlCol="0" anchor="t">
            <a:spAutoFit/>
          </a:bodyPr>
          <a:lstStyle/>
          <a:p>
            <a:pPr algn="r"/>
            <a:r>
              <a:rPr lang="en-US" sz="2000" b="1">
                <a:solidFill>
                  <a:srgbClr val="FFFFFF"/>
                </a:solidFill>
                <a:latin typeface="Century Gothic"/>
              </a:rPr>
              <a:t>OBJECTIVES</a:t>
            </a:r>
          </a:p>
        </p:txBody>
      </p:sp>
      <p:sp>
        <p:nvSpPr>
          <p:cNvPr id="53" name="TextBox 52">
            <a:extLst>
              <a:ext uri="{FF2B5EF4-FFF2-40B4-BE49-F238E27FC236}">
                <a16:creationId xmlns:a16="http://schemas.microsoft.com/office/drawing/2014/main" id="{E8851C04-57A1-433A-BD4E-2EF345DAD1DD}"/>
              </a:ext>
            </a:extLst>
          </p:cNvPr>
          <p:cNvSpPr txBox="1"/>
          <p:nvPr/>
        </p:nvSpPr>
        <p:spPr>
          <a:xfrm>
            <a:off x="736723" y="1792846"/>
            <a:ext cx="1961609" cy="738664"/>
          </a:xfrm>
          <a:prstGeom prst="rect">
            <a:avLst/>
          </a:prstGeom>
          <a:noFill/>
          <a:ln>
            <a:solidFill>
              <a:srgbClr val="B0EA48"/>
            </a:solidFill>
          </a:ln>
        </p:spPr>
        <p:txBody>
          <a:bodyPr wrap="square" lIns="91440" tIns="45720" rIns="91440" bIns="45720" anchor="t">
            <a:spAutoFit/>
          </a:bodyPr>
          <a:lstStyle/>
          <a:p>
            <a:pPr algn="r"/>
            <a:r>
              <a:rPr lang="en-US" sz="1400">
                <a:solidFill>
                  <a:schemeClr val="tx1">
                    <a:lumMod val="75000"/>
                    <a:lumOff val="25000"/>
                  </a:schemeClr>
                </a:solidFill>
                <a:latin typeface="Century Gothic"/>
              </a:rPr>
              <a:t>The problem, our partners, and their concerns.</a:t>
            </a:r>
          </a:p>
        </p:txBody>
      </p:sp>
      <p:sp>
        <p:nvSpPr>
          <p:cNvPr id="54" name="TextBox 53">
            <a:extLst>
              <a:ext uri="{FF2B5EF4-FFF2-40B4-BE49-F238E27FC236}">
                <a16:creationId xmlns:a16="http://schemas.microsoft.com/office/drawing/2014/main" id="{FAFAC079-071B-4FA5-80B3-8E45D729B24C}"/>
              </a:ext>
            </a:extLst>
          </p:cNvPr>
          <p:cNvSpPr txBox="1"/>
          <p:nvPr/>
        </p:nvSpPr>
        <p:spPr>
          <a:xfrm>
            <a:off x="2084806" y="6049172"/>
            <a:ext cx="2682987" cy="523220"/>
          </a:xfrm>
          <a:prstGeom prst="rect">
            <a:avLst/>
          </a:prstGeom>
          <a:noFill/>
          <a:ln>
            <a:solidFill>
              <a:srgbClr val="64DAA5"/>
            </a:solidFill>
          </a:ln>
        </p:spPr>
        <p:txBody>
          <a:bodyPr wrap="square" lIns="91440" tIns="45720" rIns="91440" bIns="45720" anchor="t">
            <a:spAutoFit/>
          </a:bodyPr>
          <a:lstStyle/>
          <a:p>
            <a:pPr algn="r"/>
            <a:r>
              <a:rPr lang="en-US" sz="1400">
                <a:solidFill>
                  <a:schemeClr val="tx1">
                    <a:lumMod val="75000"/>
                    <a:lumOff val="25000"/>
                  </a:schemeClr>
                </a:solidFill>
                <a:latin typeface="Century Gothic"/>
              </a:rPr>
              <a:t>What we are trying to accomplish with the project.</a:t>
            </a:r>
          </a:p>
        </p:txBody>
      </p:sp>
      <p:sp>
        <p:nvSpPr>
          <p:cNvPr id="55" name="TextBox 54">
            <a:extLst>
              <a:ext uri="{FF2B5EF4-FFF2-40B4-BE49-F238E27FC236}">
                <a16:creationId xmlns:a16="http://schemas.microsoft.com/office/drawing/2014/main" id="{B320D0DF-FCF5-4485-B845-4A5FA1C5573E}"/>
              </a:ext>
            </a:extLst>
          </p:cNvPr>
          <p:cNvSpPr txBox="1"/>
          <p:nvPr/>
        </p:nvSpPr>
        <p:spPr>
          <a:xfrm>
            <a:off x="8276271" y="796715"/>
            <a:ext cx="2472074" cy="400110"/>
          </a:xfrm>
          <a:prstGeom prst="rect">
            <a:avLst/>
          </a:prstGeom>
          <a:solidFill>
            <a:srgbClr val="4DAEB3"/>
          </a:solidFill>
          <a:ln>
            <a:solidFill>
              <a:srgbClr val="4DAEB3"/>
            </a:solidFill>
          </a:ln>
        </p:spPr>
        <p:txBody>
          <a:bodyPr wrap="square" lIns="91440" tIns="45720" rIns="91440" bIns="45720" rtlCol="0" anchor="t">
            <a:spAutoFit/>
          </a:bodyPr>
          <a:lstStyle/>
          <a:p>
            <a:r>
              <a:rPr lang="en-US" sz="2000" b="1">
                <a:solidFill>
                  <a:srgbClr val="FFFFFF"/>
                </a:solidFill>
                <a:latin typeface="Century Gothic"/>
              </a:rPr>
              <a:t>METHODS</a:t>
            </a:r>
          </a:p>
        </p:txBody>
      </p:sp>
      <p:sp>
        <p:nvSpPr>
          <p:cNvPr id="56" name="TextBox 55">
            <a:extLst>
              <a:ext uri="{FF2B5EF4-FFF2-40B4-BE49-F238E27FC236}">
                <a16:creationId xmlns:a16="http://schemas.microsoft.com/office/drawing/2014/main" id="{C78E26B7-27B8-49E4-87EF-57279820B897}"/>
              </a:ext>
            </a:extLst>
          </p:cNvPr>
          <p:cNvSpPr txBox="1"/>
          <p:nvPr/>
        </p:nvSpPr>
        <p:spPr>
          <a:xfrm>
            <a:off x="9019992" y="5424066"/>
            <a:ext cx="2472074" cy="400110"/>
          </a:xfrm>
          <a:prstGeom prst="rect">
            <a:avLst/>
          </a:prstGeom>
          <a:solidFill>
            <a:srgbClr val="416F83"/>
          </a:solidFill>
          <a:ln>
            <a:solidFill>
              <a:srgbClr val="416F83"/>
            </a:solidFill>
          </a:ln>
        </p:spPr>
        <p:txBody>
          <a:bodyPr wrap="square" rtlCol="0">
            <a:spAutoFit/>
          </a:bodyPr>
          <a:lstStyle/>
          <a:p>
            <a:r>
              <a:rPr lang="en-US" sz="2000" b="1">
                <a:solidFill>
                  <a:schemeClr val="bg1"/>
                </a:solidFill>
                <a:latin typeface="Century Gothic" panose="020B0502020202020204" pitchFamily="34" charset="0"/>
              </a:rPr>
              <a:t>RESULTS</a:t>
            </a:r>
          </a:p>
        </p:txBody>
      </p:sp>
      <p:sp>
        <p:nvSpPr>
          <p:cNvPr id="58" name="TextBox 57">
            <a:extLst>
              <a:ext uri="{FF2B5EF4-FFF2-40B4-BE49-F238E27FC236}">
                <a16:creationId xmlns:a16="http://schemas.microsoft.com/office/drawing/2014/main" id="{C27DD5E2-BA14-42A4-B42D-26654EBE6663}"/>
              </a:ext>
            </a:extLst>
          </p:cNvPr>
          <p:cNvSpPr txBox="1"/>
          <p:nvPr/>
        </p:nvSpPr>
        <p:spPr>
          <a:xfrm>
            <a:off x="8276271" y="1181040"/>
            <a:ext cx="2472074" cy="954107"/>
          </a:xfrm>
          <a:prstGeom prst="rect">
            <a:avLst/>
          </a:prstGeom>
          <a:noFill/>
          <a:ln>
            <a:solidFill>
              <a:srgbClr val="4DAEB3"/>
            </a:solidFill>
          </a:ln>
        </p:spPr>
        <p:txBody>
          <a:bodyPr wrap="square" lIns="91440" tIns="45720" rIns="91440" bIns="45720" anchor="t">
            <a:spAutoFit/>
          </a:bodyPr>
          <a:lstStyle/>
          <a:p>
            <a:r>
              <a:rPr lang="en-US" sz="1400">
                <a:solidFill>
                  <a:schemeClr val="tx1">
                    <a:lumMod val="75000"/>
                    <a:lumOff val="25000"/>
                  </a:schemeClr>
                </a:solidFill>
                <a:latin typeface="Century Gothic"/>
              </a:rPr>
              <a:t>How we collected and analyzed our data, and how we determined results.</a:t>
            </a:r>
            <a:endParaRPr lang="en-US" sz="1400">
              <a:solidFill>
                <a:schemeClr val="tx1">
                  <a:lumMod val="75000"/>
                  <a:lumOff val="25000"/>
                </a:schemeClr>
              </a:solidFill>
              <a:latin typeface="Century Gothic" panose="020B0502020202020204" pitchFamily="34" charset="0"/>
            </a:endParaRPr>
          </a:p>
        </p:txBody>
      </p:sp>
      <p:sp>
        <p:nvSpPr>
          <p:cNvPr id="60" name="TextBox 59">
            <a:extLst>
              <a:ext uri="{FF2B5EF4-FFF2-40B4-BE49-F238E27FC236}">
                <a16:creationId xmlns:a16="http://schemas.microsoft.com/office/drawing/2014/main" id="{ABDF6D4B-E6B6-4E1A-9598-AE2B65000D24}"/>
              </a:ext>
            </a:extLst>
          </p:cNvPr>
          <p:cNvSpPr txBox="1"/>
          <p:nvPr/>
        </p:nvSpPr>
        <p:spPr>
          <a:xfrm>
            <a:off x="9019992" y="5805551"/>
            <a:ext cx="2472074" cy="523220"/>
          </a:xfrm>
          <a:prstGeom prst="rect">
            <a:avLst/>
          </a:prstGeom>
          <a:noFill/>
          <a:ln>
            <a:solidFill>
              <a:srgbClr val="416F83"/>
            </a:solidFill>
          </a:ln>
        </p:spPr>
        <p:txBody>
          <a:bodyPr wrap="square" lIns="91440" tIns="45720" rIns="91440" bIns="45720" anchor="t">
            <a:spAutoFit/>
          </a:bodyPr>
          <a:lstStyle/>
          <a:p>
            <a:r>
              <a:rPr lang="en-US" sz="1400">
                <a:solidFill>
                  <a:schemeClr val="tx1">
                    <a:lumMod val="75000"/>
                    <a:lumOff val="25000"/>
                  </a:schemeClr>
                </a:solidFill>
                <a:latin typeface="Century Gothic"/>
              </a:rPr>
              <a:t>The key takeaways, limitations, and next steps.</a:t>
            </a:r>
          </a:p>
        </p:txBody>
      </p:sp>
      <p:pic>
        <p:nvPicPr>
          <p:cNvPr id="7" name="Graphic 17" descr="Satellite outline">
            <a:extLst>
              <a:ext uri="{FF2B5EF4-FFF2-40B4-BE49-F238E27FC236}">
                <a16:creationId xmlns:a16="http://schemas.microsoft.com/office/drawing/2014/main" id="{E04C6E3F-CA1F-591D-7B49-DF2CEB6048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03149" y="3537875"/>
            <a:ext cx="914400" cy="914400"/>
          </a:xfrm>
          <a:prstGeom prst="rect">
            <a:avLst/>
          </a:prstGeom>
        </p:spPr>
      </p:pic>
      <p:pic>
        <p:nvPicPr>
          <p:cNvPr id="8" name="Graphic 8" descr="Upward trend outline">
            <a:extLst>
              <a:ext uri="{FF2B5EF4-FFF2-40B4-BE49-F238E27FC236}">
                <a16:creationId xmlns:a16="http://schemas.microsoft.com/office/drawing/2014/main" id="{625E1A08-1C45-B292-CD21-8CD8480BAA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25182" y="2011272"/>
            <a:ext cx="1032641" cy="1039210"/>
          </a:xfrm>
          <a:prstGeom prst="rect">
            <a:avLst/>
          </a:prstGeom>
        </p:spPr>
      </p:pic>
      <p:pic>
        <p:nvPicPr>
          <p:cNvPr id="9" name="Graphic 15" descr="Clipboard Checked outline">
            <a:extLst>
              <a:ext uri="{FF2B5EF4-FFF2-40B4-BE49-F238E27FC236}">
                <a16:creationId xmlns:a16="http://schemas.microsoft.com/office/drawing/2014/main" id="{B7B15DC1-724B-B03A-4DEB-8FA8A981F3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69538" y="3452479"/>
            <a:ext cx="1085193" cy="1085193"/>
          </a:xfrm>
          <a:prstGeom prst="rect">
            <a:avLst/>
          </a:prstGeom>
        </p:spPr>
      </p:pic>
      <p:sp>
        <p:nvSpPr>
          <p:cNvPr id="19" name="TextBox 18">
            <a:extLst>
              <a:ext uri="{FF2B5EF4-FFF2-40B4-BE49-F238E27FC236}">
                <a16:creationId xmlns:a16="http://schemas.microsoft.com/office/drawing/2014/main" id="{5D99C85D-0205-9012-3F17-98E58A1034E5}"/>
              </a:ext>
            </a:extLst>
          </p:cNvPr>
          <p:cNvSpPr txBox="1"/>
          <p:nvPr/>
        </p:nvSpPr>
        <p:spPr>
          <a:xfrm rot="1084592">
            <a:off x="2945722" y="1618770"/>
            <a:ext cx="1997707" cy="1912359"/>
          </a:xfrm>
          <a:prstGeom prst="rect">
            <a:avLst/>
          </a:prstGeom>
          <a:noFill/>
        </p:spPr>
        <p:txBody>
          <a:bodyPr wrap="none" rtlCol="0">
            <a:prstTxWarp prst="textArchUp">
              <a:avLst/>
            </a:prstTxWarp>
            <a:spAutoFit/>
          </a:bodyPr>
          <a:lstStyle/>
          <a:p>
            <a:pPr algn="ctr"/>
            <a:r>
              <a:rPr lang="en-US" sz="2000" b="1">
                <a:solidFill>
                  <a:schemeClr val="bg1"/>
                </a:solidFill>
                <a:latin typeface="Century Gothic" panose="020B0502020202020204" pitchFamily="34" charset="0"/>
                <a:ea typeface="Open Sans Regular" charset="0"/>
                <a:cs typeface="Open Sans Regular" charset="0"/>
              </a:rPr>
              <a:t>Introduction</a:t>
            </a:r>
          </a:p>
        </p:txBody>
      </p:sp>
      <p:sp>
        <p:nvSpPr>
          <p:cNvPr id="20" name="TextBox 19">
            <a:extLst>
              <a:ext uri="{FF2B5EF4-FFF2-40B4-BE49-F238E27FC236}">
                <a16:creationId xmlns:a16="http://schemas.microsoft.com/office/drawing/2014/main" id="{494B345E-DEA6-B4BD-A94F-6F82E6378D14}"/>
              </a:ext>
            </a:extLst>
          </p:cNvPr>
          <p:cNvSpPr txBox="1"/>
          <p:nvPr/>
        </p:nvSpPr>
        <p:spPr>
          <a:xfrm rot="1426452">
            <a:off x="5692270" y="1618770"/>
            <a:ext cx="1997707" cy="1912359"/>
          </a:xfrm>
          <a:prstGeom prst="rect">
            <a:avLst/>
          </a:prstGeom>
          <a:noFill/>
        </p:spPr>
        <p:txBody>
          <a:bodyPr wrap="none" rtlCol="0">
            <a:prstTxWarp prst="textArchUp">
              <a:avLst/>
            </a:prstTxWarp>
            <a:spAutoFit/>
          </a:bodyPr>
          <a:lstStyle/>
          <a:p>
            <a:pPr algn="ctr"/>
            <a:r>
              <a:rPr lang="en-US" sz="2000" b="1">
                <a:solidFill>
                  <a:schemeClr val="bg1"/>
                </a:solidFill>
                <a:latin typeface="Century Gothic" panose="020B0502020202020204" pitchFamily="34" charset="0"/>
                <a:ea typeface="Open Sans Regular" charset="0"/>
                <a:cs typeface="Open Sans Regular" charset="0"/>
              </a:rPr>
              <a:t>Results</a:t>
            </a:r>
          </a:p>
        </p:txBody>
      </p:sp>
      <p:sp>
        <p:nvSpPr>
          <p:cNvPr id="35" name="Arrow: Right 34">
            <a:extLst>
              <a:ext uri="{FF2B5EF4-FFF2-40B4-BE49-F238E27FC236}">
                <a16:creationId xmlns:a16="http://schemas.microsoft.com/office/drawing/2014/main" id="{F311202A-0A3C-C805-6A5C-770424DF2E85}"/>
              </a:ext>
            </a:extLst>
          </p:cNvPr>
          <p:cNvSpPr/>
          <p:nvPr/>
        </p:nvSpPr>
        <p:spPr>
          <a:xfrm rot="7629678">
            <a:off x="4424212" y="2945174"/>
            <a:ext cx="425809" cy="627125"/>
          </a:xfrm>
          <a:prstGeom prst="rightArrow">
            <a:avLst/>
          </a:prstGeom>
          <a:solidFill>
            <a:srgbClr val="B0EA48"/>
          </a:solidFill>
          <a:ln>
            <a:solidFill>
              <a:srgbClr val="B0EA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9BE442D-7D96-6B81-8CC0-9A81FEC12647}"/>
              </a:ext>
            </a:extLst>
          </p:cNvPr>
          <p:cNvSpPr txBox="1"/>
          <p:nvPr/>
        </p:nvSpPr>
        <p:spPr>
          <a:xfrm rot="6873846">
            <a:off x="4268976" y="3023057"/>
            <a:ext cx="1997707" cy="1912359"/>
          </a:xfrm>
          <a:prstGeom prst="rect">
            <a:avLst/>
          </a:prstGeom>
          <a:noFill/>
        </p:spPr>
        <p:txBody>
          <a:bodyPr wrap="none" rtlCol="0">
            <a:prstTxWarp prst="textArchUp">
              <a:avLst>
                <a:gd name="adj" fmla="val 19721628"/>
              </a:avLst>
            </a:prstTxWarp>
            <a:spAutoFit/>
          </a:bodyPr>
          <a:lstStyle/>
          <a:p>
            <a:pPr algn="ctr"/>
            <a:r>
              <a:rPr lang="en-US" sz="2000" b="1">
                <a:solidFill>
                  <a:schemeClr val="bg1"/>
                </a:solidFill>
                <a:latin typeface="Century Gothic" panose="020B0502020202020204" pitchFamily="34" charset="0"/>
                <a:ea typeface="Open Sans Regular" charset="0"/>
                <a:cs typeface="Open Sans Regular" charset="0"/>
              </a:rPr>
              <a:t>Methods</a:t>
            </a:r>
          </a:p>
        </p:txBody>
      </p:sp>
      <p:sp>
        <p:nvSpPr>
          <p:cNvPr id="42" name="Arrow: Right 41">
            <a:extLst>
              <a:ext uri="{FF2B5EF4-FFF2-40B4-BE49-F238E27FC236}">
                <a16:creationId xmlns:a16="http://schemas.microsoft.com/office/drawing/2014/main" id="{D77A6100-8DF8-700A-1366-FCF2AC231CFA}"/>
              </a:ext>
            </a:extLst>
          </p:cNvPr>
          <p:cNvSpPr/>
          <p:nvPr/>
        </p:nvSpPr>
        <p:spPr>
          <a:xfrm rot="13784499">
            <a:off x="8566111" y="3007939"/>
            <a:ext cx="425809" cy="627125"/>
          </a:xfrm>
          <a:prstGeom prst="rightArrow">
            <a:avLst/>
          </a:prstGeom>
          <a:solidFill>
            <a:srgbClr val="416F83"/>
          </a:solidFill>
          <a:ln>
            <a:solidFill>
              <a:srgbClr val="416F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3F2A9920-E362-243D-9E10-E9E4FDDCB072}"/>
              </a:ext>
            </a:extLst>
          </p:cNvPr>
          <p:cNvSpPr/>
          <p:nvPr/>
        </p:nvSpPr>
        <p:spPr>
          <a:xfrm rot="7629678">
            <a:off x="7190396" y="2944368"/>
            <a:ext cx="425809" cy="627125"/>
          </a:xfrm>
          <a:prstGeom prst="rightArrow">
            <a:avLst/>
          </a:prstGeom>
          <a:solidFill>
            <a:srgbClr val="4DAEB3"/>
          </a:solidFill>
          <a:ln>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A07F877-C303-C491-7772-72F1D90B4314}"/>
              </a:ext>
            </a:extLst>
          </p:cNvPr>
          <p:cNvSpPr txBox="1"/>
          <p:nvPr/>
        </p:nvSpPr>
        <p:spPr>
          <a:xfrm rot="6282581">
            <a:off x="7057193" y="3023057"/>
            <a:ext cx="1997707" cy="1912359"/>
          </a:xfrm>
          <a:prstGeom prst="rect">
            <a:avLst/>
          </a:prstGeom>
          <a:noFill/>
        </p:spPr>
        <p:txBody>
          <a:bodyPr wrap="none" rtlCol="0">
            <a:prstTxWarp prst="textArchUp">
              <a:avLst>
                <a:gd name="adj" fmla="val 19721628"/>
              </a:avLst>
            </a:prstTxWarp>
            <a:spAutoFit/>
          </a:bodyPr>
          <a:lstStyle/>
          <a:p>
            <a:pPr algn="ctr"/>
            <a:r>
              <a:rPr lang="en-US" sz="2000" b="1">
                <a:solidFill>
                  <a:schemeClr val="bg1"/>
                </a:solidFill>
                <a:latin typeface="Century Gothic" panose="020B0502020202020204" pitchFamily="34" charset="0"/>
                <a:ea typeface="Open Sans Regular" charset="0"/>
                <a:cs typeface="Open Sans Regular" charset="0"/>
              </a:rPr>
              <a:t>Conclusion</a:t>
            </a:r>
          </a:p>
        </p:txBody>
      </p:sp>
      <p:sp>
        <p:nvSpPr>
          <p:cNvPr id="44" name="Arrow: Right 43">
            <a:extLst>
              <a:ext uri="{FF2B5EF4-FFF2-40B4-BE49-F238E27FC236}">
                <a16:creationId xmlns:a16="http://schemas.microsoft.com/office/drawing/2014/main" id="{5562713C-D98A-2AA2-8420-DCB7532943F9}"/>
              </a:ext>
            </a:extLst>
          </p:cNvPr>
          <p:cNvSpPr/>
          <p:nvPr/>
        </p:nvSpPr>
        <p:spPr>
          <a:xfrm rot="13784499">
            <a:off x="5812149" y="3026664"/>
            <a:ext cx="425809" cy="627125"/>
          </a:xfrm>
          <a:prstGeom prst="rightArrow">
            <a:avLst/>
          </a:prstGeom>
          <a:solidFill>
            <a:srgbClr val="64DAA5"/>
          </a:solidFill>
          <a:ln>
            <a:solidFill>
              <a:srgbClr val="64DA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86097CC-54DA-F233-432B-466289272AF8}"/>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Presentation Outline</a:t>
            </a:r>
            <a:endParaRPr lang="en-US" sz="4000" b="1">
              <a:solidFill>
                <a:srgbClr val="4DAEB3"/>
              </a:solidFill>
              <a:latin typeface="Century Gothic" panose="020B0502020202020204" pitchFamily="34" charset="0"/>
            </a:endParaRPr>
          </a:p>
        </p:txBody>
      </p:sp>
      <p:sp>
        <p:nvSpPr>
          <p:cNvPr id="5" name="TextBox 4">
            <a:extLst>
              <a:ext uri="{FF2B5EF4-FFF2-40B4-BE49-F238E27FC236}">
                <a16:creationId xmlns:a16="http://schemas.microsoft.com/office/drawing/2014/main" id="{B4C1CF8F-9251-63D9-5F5E-B4D0CB11500B}"/>
              </a:ext>
            </a:extLst>
          </p:cNvPr>
          <p:cNvSpPr txBox="1"/>
          <p:nvPr/>
        </p:nvSpPr>
        <p:spPr>
          <a:xfrm>
            <a:off x="8685945" y="6641411"/>
            <a:ext cx="4924696"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bg1"/>
                </a:solidFill>
                <a:latin typeface="Century Gothic"/>
                <a:cs typeface="Calibri"/>
              </a:rPr>
              <a:t>Icon Credit: Microsoft Office</a:t>
            </a:r>
            <a:endParaRPr lang="en-US" sz="1000">
              <a:solidFill>
                <a:schemeClr val="bg1"/>
              </a:solidFill>
              <a:cs typeface="Calibri"/>
            </a:endParaRPr>
          </a:p>
        </p:txBody>
      </p:sp>
    </p:spTree>
    <p:extLst>
      <p:ext uri="{BB962C8B-B14F-4D97-AF65-F5344CB8AC3E}">
        <p14:creationId xmlns:p14="http://schemas.microsoft.com/office/powerpoint/2010/main" val="338396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CCA7E52D-E481-F513-0EF5-2B8B487D0F12}"/>
              </a:ext>
            </a:extLst>
          </p:cNvPr>
          <p:cNvCxnSpPr>
            <a:cxnSpLocks/>
          </p:cNvCxnSpPr>
          <p:nvPr/>
        </p:nvCxnSpPr>
        <p:spPr>
          <a:xfrm>
            <a:off x="5567534" y="3294491"/>
            <a:ext cx="4386" cy="592739"/>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pic>
        <p:nvPicPr>
          <p:cNvPr id="7" name="Picture 8" descr="A close up of a colorful object&#10;&#10;Description automatically generated">
            <a:extLst>
              <a:ext uri="{FF2B5EF4-FFF2-40B4-BE49-F238E27FC236}">
                <a16:creationId xmlns:a16="http://schemas.microsoft.com/office/drawing/2014/main" id="{7B5D02DB-29E5-3F0D-20F2-8AECC332E6B2}"/>
              </a:ext>
            </a:extLst>
          </p:cNvPr>
          <p:cNvPicPr>
            <a:picLocks noChangeAspect="1"/>
          </p:cNvPicPr>
          <p:nvPr/>
        </p:nvPicPr>
        <p:blipFill>
          <a:blip r:embed="rId3"/>
          <a:stretch>
            <a:fillRect/>
          </a:stretch>
        </p:blipFill>
        <p:spPr>
          <a:xfrm>
            <a:off x="5376759" y="1101420"/>
            <a:ext cx="2205964" cy="2205964"/>
          </a:xfrm>
          <a:prstGeom prst="rect">
            <a:avLst/>
          </a:prstGeom>
          <a:ln w="12700">
            <a:solidFill>
              <a:srgbClr val="4DAEB3"/>
            </a:solidFill>
          </a:ln>
          <a:effectLst>
            <a:outerShdw blurRad="292100" dist="139700" dir="2700000" algn="tl" rotWithShape="0">
              <a:srgbClr val="333333">
                <a:alpha val="65000"/>
              </a:srgbClr>
            </a:outerShdw>
          </a:effectLst>
        </p:spPr>
      </p:pic>
      <p:pic>
        <p:nvPicPr>
          <p:cNvPr id="2" name="Picture 6" descr="A close up of a colorful liquid&#10;&#10;Description automatically generated">
            <a:extLst>
              <a:ext uri="{FF2B5EF4-FFF2-40B4-BE49-F238E27FC236}">
                <a16:creationId xmlns:a16="http://schemas.microsoft.com/office/drawing/2014/main" id="{E25B24D4-6CCC-C565-C955-862539C246B6}"/>
              </a:ext>
            </a:extLst>
          </p:cNvPr>
          <p:cNvPicPr>
            <a:picLocks noChangeAspect="1"/>
          </p:cNvPicPr>
          <p:nvPr/>
        </p:nvPicPr>
        <p:blipFill>
          <a:blip r:embed="rId4"/>
          <a:stretch>
            <a:fillRect/>
          </a:stretch>
        </p:blipFill>
        <p:spPr>
          <a:xfrm>
            <a:off x="5382241" y="3888393"/>
            <a:ext cx="2211446" cy="2238856"/>
          </a:xfrm>
          <a:prstGeom prst="rect">
            <a:avLst/>
          </a:prstGeom>
          <a:ln w="12700">
            <a:solidFill>
              <a:srgbClr val="4DAEB3"/>
            </a:solidFill>
          </a:ln>
          <a:effectLst>
            <a:outerShdw blurRad="292100" dist="139700" dir="2700000" algn="tl" rotWithShape="0">
              <a:srgbClr val="333333">
                <a:alpha val="65000"/>
              </a:srgbClr>
            </a:outerShdw>
          </a:effectLst>
        </p:spPr>
      </p:pic>
      <p:pic>
        <p:nvPicPr>
          <p:cNvPr id="55" name="Picture 54" descr="A map of a river&#10;&#10;Description automatically generated">
            <a:extLst>
              <a:ext uri="{FF2B5EF4-FFF2-40B4-BE49-F238E27FC236}">
                <a16:creationId xmlns:a16="http://schemas.microsoft.com/office/drawing/2014/main" id="{CC6D5FB7-7628-128E-0FDE-6ACC7B07FA85}"/>
              </a:ext>
            </a:extLst>
          </p:cNvPr>
          <p:cNvPicPr>
            <a:picLocks noChangeAspect="1"/>
          </p:cNvPicPr>
          <p:nvPr/>
        </p:nvPicPr>
        <p:blipFill>
          <a:blip r:embed="rId5"/>
          <a:srcRect/>
          <a:stretch/>
        </p:blipFill>
        <p:spPr>
          <a:xfrm>
            <a:off x="80161" y="1208864"/>
            <a:ext cx="5001941" cy="5001941"/>
          </a:xfrm>
          <a:prstGeom prst="rect">
            <a:avLst/>
          </a:prstGeom>
          <a:ln>
            <a:noFill/>
          </a:ln>
          <a:effectLst>
            <a:outerShdw blurRad="292100" dist="139700" dir="2700000" algn="tl" rotWithShape="0">
              <a:srgbClr val="333333">
                <a:alpha val="65000"/>
              </a:srgbClr>
            </a:outerShdw>
          </a:effectLst>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Case Study Analysis</a:t>
            </a:r>
            <a:endParaRPr lang="en-US">
              <a:solidFill>
                <a:srgbClr val="4DAEB3"/>
              </a:solidFill>
              <a:cs typeface="Calibri Light"/>
            </a:endParaRPr>
          </a:p>
        </p:txBody>
      </p:sp>
      <p:sp>
        <p:nvSpPr>
          <p:cNvPr id="16" name="TextBox 15">
            <a:extLst>
              <a:ext uri="{FF2B5EF4-FFF2-40B4-BE49-F238E27FC236}">
                <a16:creationId xmlns:a16="http://schemas.microsoft.com/office/drawing/2014/main" id="{4728E8AD-A7D2-F849-CBE7-6F5212CEE92C}"/>
              </a:ext>
            </a:extLst>
          </p:cNvPr>
          <p:cNvSpPr txBox="1"/>
          <p:nvPr/>
        </p:nvSpPr>
        <p:spPr>
          <a:xfrm>
            <a:off x="5199838" y="3395463"/>
            <a:ext cx="2394856"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4DAEB3"/>
                </a:solidFill>
                <a:latin typeface="Century Gothic"/>
                <a:cs typeface="Calibri"/>
              </a:rPr>
              <a:t>Sentinel-2</a:t>
            </a:r>
            <a:endParaRPr lang="en-US" sz="2000"/>
          </a:p>
        </p:txBody>
      </p:sp>
      <p:sp>
        <p:nvSpPr>
          <p:cNvPr id="20" name="TextBox 19">
            <a:extLst>
              <a:ext uri="{FF2B5EF4-FFF2-40B4-BE49-F238E27FC236}">
                <a16:creationId xmlns:a16="http://schemas.microsoft.com/office/drawing/2014/main" id="{FDE0416B-A1EF-721C-E08B-D07A234FB4C0}"/>
              </a:ext>
            </a:extLst>
          </p:cNvPr>
          <p:cNvSpPr txBox="1"/>
          <p:nvPr/>
        </p:nvSpPr>
        <p:spPr>
          <a:xfrm>
            <a:off x="5319659" y="6199590"/>
            <a:ext cx="2394856"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err="1">
                <a:solidFill>
                  <a:srgbClr val="4DAEB3"/>
                </a:solidFill>
                <a:latin typeface="Century Gothic"/>
                <a:cs typeface="Calibri"/>
              </a:rPr>
              <a:t>PlanetScope</a:t>
            </a:r>
          </a:p>
        </p:txBody>
      </p:sp>
      <p:pic>
        <p:nvPicPr>
          <p:cNvPr id="30" name="Picture 4" descr="Sentinel-2">
            <a:extLst>
              <a:ext uri="{FF2B5EF4-FFF2-40B4-BE49-F238E27FC236}">
                <a16:creationId xmlns:a16="http://schemas.microsoft.com/office/drawing/2014/main" id="{C3398DF0-A15F-AA8B-2044-0142FF122CA5}"/>
              </a:ext>
            </a:extLst>
          </p:cNvPr>
          <p:cNvPicPr>
            <a:picLocks noChangeAspect="1"/>
          </p:cNvPicPr>
          <p:nvPr/>
        </p:nvPicPr>
        <p:blipFill rotWithShape="1">
          <a:blip r:embed="rId6"/>
          <a:stretch/>
        </p:blipFill>
        <p:spPr>
          <a:xfrm>
            <a:off x="6994993" y="2700931"/>
            <a:ext cx="912740" cy="683333"/>
          </a:xfrm>
          <a:prstGeom prst="rect">
            <a:avLst/>
          </a:prstGeom>
        </p:spPr>
      </p:pic>
      <p:pic>
        <p:nvPicPr>
          <p:cNvPr id="32" name="Picture 11" descr="PlanetScope DOVE">
            <a:extLst>
              <a:ext uri="{FF2B5EF4-FFF2-40B4-BE49-F238E27FC236}">
                <a16:creationId xmlns:a16="http://schemas.microsoft.com/office/drawing/2014/main" id="{8C302B08-4F4C-0577-815C-10BAEBE161C5}"/>
              </a:ext>
            </a:extLst>
          </p:cNvPr>
          <p:cNvPicPr>
            <a:picLocks noChangeAspect="1"/>
          </p:cNvPicPr>
          <p:nvPr/>
        </p:nvPicPr>
        <p:blipFill>
          <a:blip r:embed="rId7"/>
          <a:stretch>
            <a:fillRect/>
          </a:stretch>
        </p:blipFill>
        <p:spPr>
          <a:xfrm>
            <a:off x="6898395" y="5734188"/>
            <a:ext cx="1005515" cy="541267"/>
          </a:xfrm>
          <a:prstGeom prst="rect">
            <a:avLst/>
          </a:prstGeom>
        </p:spPr>
      </p:pic>
      <p:sp>
        <p:nvSpPr>
          <p:cNvPr id="57" name="TextBox 56">
            <a:extLst>
              <a:ext uri="{FF2B5EF4-FFF2-40B4-BE49-F238E27FC236}">
                <a16:creationId xmlns:a16="http://schemas.microsoft.com/office/drawing/2014/main" id="{552C61D4-E0F5-324C-F951-F61C77D3729C}"/>
              </a:ext>
            </a:extLst>
          </p:cNvPr>
          <p:cNvSpPr txBox="1"/>
          <p:nvPr/>
        </p:nvSpPr>
        <p:spPr>
          <a:xfrm>
            <a:off x="80161" y="6033437"/>
            <a:ext cx="4984199" cy="200055"/>
          </a:xfrm>
          <a:prstGeom prst="rect">
            <a:avLst/>
          </a:prstGeom>
          <a:noFill/>
        </p:spPr>
        <p:txBody>
          <a:bodyPr wrap="square" rtlCol="0">
            <a:spAutoFit/>
          </a:bodyPr>
          <a:lstStyle/>
          <a:p>
            <a:r>
              <a:rPr lang="en-US" sz="700" i="1">
                <a:solidFill>
                  <a:schemeClr val="tx1">
                    <a:lumMod val="75000"/>
                    <a:lumOff val="25000"/>
                  </a:schemeClr>
                </a:solidFill>
                <a:latin typeface="Century Gothic" panose="020B0502020202020204" pitchFamily="34" charset="0"/>
              </a:rPr>
              <a:t>County of Will, Esri, HERE, Garmin, </a:t>
            </a:r>
            <a:r>
              <a:rPr lang="en-US" sz="700" i="1" err="1">
                <a:solidFill>
                  <a:schemeClr val="tx1">
                    <a:lumMod val="75000"/>
                    <a:lumOff val="25000"/>
                  </a:schemeClr>
                </a:solidFill>
                <a:latin typeface="Century Gothic" panose="020B0502020202020204" pitchFamily="34" charset="0"/>
              </a:rPr>
              <a:t>SafeGraph</a:t>
            </a:r>
            <a:r>
              <a:rPr lang="en-US" sz="700" i="1">
                <a:solidFill>
                  <a:schemeClr val="tx1">
                    <a:lumMod val="75000"/>
                    <a:lumOff val="25000"/>
                  </a:schemeClr>
                </a:solidFill>
                <a:latin typeface="Century Gothic" panose="020B0502020202020204" pitchFamily="34" charset="0"/>
              </a:rPr>
              <a:t>, </a:t>
            </a:r>
            <a:r>
              <a:rPr lang="en-US" sz="700" i="1" err="1">
                <a:solidFill>
                  <a:schemeClr val="tx1">
                    <a:lumMod val="75000"/>
                    <a:lumOff val="25000"/>
                  </a:schemeClr>
                </a:solidFill>
                <a:latin typeface="Century Gothic" panose="020B0502020202020204" pitchFamily="34" charset="0"/>
              </a:rPr>
              <a:t>GeoTechnologies</a:t>
            </a:r>
            <a:r>
              <a:rPr lang="en-US" sz="700" i="1">
                <a:solidFill>
                  <a:schemeClr val="tx1">
                    <a:lumMod val="75000"/>
                    <a:lumOff val="25000"/>
                  </a:schemeClr>
                </a:solidFill>
                <a:latin typeface="Century Gothic" panose="020B0502020202020204" pitchFamily="34" charset="0"/>
              </a:rPr>
              <a:t>, Inc, METI/NASA, USGS, EPA, NPS, USDA</a:t>
            </a:r>
          </a:p>
        </p:txBody>
      </p:sp>
      <p:sp>
        <p:nvSpPr>
          <p:cNvPr id="59" name="TextBox 58">
            <a:extLst>
              <a:ext uri="{FF2B5EF4-FFF2-40B4-BE49-F238E27FC236}">
                <a16:creationId xmlns:a16="http://schemas.microsoft.com/office/drawing/2014/main" id="{3106875E-3D21-7074-296A-70DB31CF811C}"/>
              </a:ext>
            </a:extLst>
          </p:cNvPr>
          <p:cNvSpPr txBox="1"/>
          <p:nvPr/>
        </p:nvSpPr>
        <p:spPr>
          <a:xfrm>
            <a:off x="241394" y="5554279"/>
            <a:ext cx="173156" cy="276999"/>
          </a:xfrm>
          <a:prstGeom prst="rect">
            <a:avLst/>
          </a:prstGeom>
          <a:noFill/>
        </p:spPr>
        <p:txBody>
          <a:bodyPr wrap="square" lIns="91440" tIns="45720" rIns="91440" bIns="45720" rtlCol="0" anchor="t">
            <a:spAutoFit/>
          </a:bodyPr>
          <a:lstStyle/>
          <a:p>
            <a:pPr algn="ctr"/>
            <a:r>
              <a:rPr lang="en-US" sz="1200">
                <a:solidFill>
                  <a:schemeClr val="tx1">
                    <a:lumMod val="75000"/>
                    <a:lumOff val="25000"/>
                  </a:schemeClr>
                </a:solidFill>
                <a:latin typeface="Century Gothic" panose="020B0502020202020204" pitchFamily="34" charset="0"/>
              </a:rPr>
              <a:t>0</a:t>
            </a:r>
            <a:endParaRPr lang="en-US"/>
          </a:p>
        </p:txBody>
      </p:sp>
      <p:sp>
        <p:nvSpPr>
          <p:cNvPr id="61" name="TextBox 60">
            <a:extLst>
              <a:ext uri="{FF2B5EF4-FFF2-40B4-BE49-F238E27FC236}">
                <a16:creationId xmlns:a16="http://schemas.microsoft.com/office/drawing/2014/main" id="{1CE13AF5-6362-2900-CC91-1A062CAAC20C}"/>
              </a:ext>
            </a:extLst>
          </p:cNvPr>
          <p:cNvSpPr txBox="1"/>
          <p:nvPr/>
        </p:nvSpPr>
        <p:spPr>
          <a:xfrm>
            <a:off x="754580" y="5539750"/>
            <a:ext cx="42586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1.5</a:t>
            </a:r>
          </a:p>
        </p:txBody>
      </p:sp>
      <p:sp>
        <p:nvSpPr>
          <p:cNvPr id="63" name="TextBox 62">
            <a:extLst>
              <a:ext uri="{FF2B5EF4-FFF2-40B4-BE49-F238E27FC236}">
                <a16:creationId xmlns:a16="http://schemas.microsoft.com/office/drawing/2014/main" id="{89EE92A6-4283-B342-961C-8C6852D845D4}"/>
              </a:ext>
            </a:extLst>
          </p:cNvPr>
          <p:cNvSpPr txBox="1"/>
          <p:nvPr/>
        </p:nvSpPr>
        <p:spPr>
          <a:xfrm>
            <a:off x="1424125" y="5548200"/>
            <a:ext cx="1091708"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3 Kilometers</a:t>
            </a:r>
          </a:p>
        </p:txBody>
      </p:sp>
      <p:pic>
        <p:nvPicPr>
          <p:cNvPr id="65" name="Graphic 64" descr="Map compass outline">
            <a:extLst>
              <a:ext uri="{FF2B5EF4-FFF2-40B4-BE49-F238E27FC236}">
                <a16:creationId xmlns:a16="http://schemas.microsoft.com/office/drawing/2014/main" id="{2BCCD7C8-F8B7-D5B4-2058-F50036C46C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87990" y="1378225"/>
            <a:ext cx="533540" cy="536644"/>
          </a:xfrm>
          <a:prstGeom prst="rect">
            <a:avLst/>
          </a:prstGeom>
        </p:spPr>
      </p:pic>
      <p:sp>
        <p:nvSpPr>
          <p:cNvPr id="67" name="TextBox 66">
            <a:extLst>
              <a:ext uri="{FF2B5EF4-FFF2-40B4-BE49-F238E27FC236}">
                <a16:creationId xmlns:a16="http://schemas.microsoft.com/office/drawing/2014/main" id="{7156AB0D-7D4B-606F-F1CE-749D6D963307}"/>
              </a:ext>
            </a:extLst>
          </p:cNvPr>
          <p:cNvSpPr txBox="1"/>
          <p:nvPr/>
        </p:nvSpPr>
        <p:spPr>
          <a:xfrm>
            <a:off x="4593213" y="1211643"/>
            <a:ext cx="300174" cy="203207"/>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N</a:t>
            </a:r>
          </a:p>
        </p:txBody>
      </p:sp>
      <p:pic>
        <p:nvPicPr>
          <p:cNvPr id="8" name="Graphic 12" descr="Badge Tick1 outline">
            <a:extLst>
              <a:ext uri="{FF2B5EF4-FFF2-40B4-BE49-F238E27FC236}">
                <a16:creationId xmlns:a16="http://schemas.microsoft.com/office/drawing/2014/main" id="{EF972A93-6441-6B89-836C-34AC931D86D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32157" y="848341"/>
            <a:ext cx="914400" cy="914400"/>
          </a:xfrm>
          <a:prstGeom prst="rect">
            <a:avLst/>
          </a:prstGeom>
        </p:spPr>
      </p:pic>
      <p:pic>
        <p:nvPicPr>
          <p:cNvPr id="10" name="Graphic 13" descr="Badge Unfollow outline">
            <a:extLst>
              <a:ext uri="{FF2B5EF4-FFF2-40B4-BE49-F238E27FC236}">
                <a16:creationId xmlns:a16="http://schemas.microsoft.com/office/drawing/2014/main" id="{322AE4BA-7C16-D38D-3A71-6D584CDFCDF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32156" y="4627180"/>
            <a:ext cx="914400" cy="914400"/>
          </a:xfrm>
          <a:prstGeom prst="rect">
            <a:avLst/>
          </a:prstGeom>
        </p:spPr>
      </p:pic>
      <p:sp>
        <p:nvSpPr>
          <p:cNvPr id="13" name="TextBox 12">
            <a:extLst>
              <a:ext uri="{FF2B5EF4-FFF2-40B4-BE49-F238E27FC236}">
                <a16:creationId xmlns:a16="http://schemas.microsoft.com/office/drawing/2014/main" id="{132B547E-057C-78DF-0902-5C918AB3C6E6}"/>
              </a:ext>
            </a:extLst>
          </p:cNvPr>
          <p:cNvSpPr txBox="1"/>
          <p:nvPr/>
        </p:nvSpPr>
        <p:spPr>
          <a:xfrm>
            <a:off x="8763116" y="974533"/>
            <a:ext cx="34697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Spatial resolution comparable to </a:t>
            </a:r>
            <a:r>
              <a:rPr lang="en-US" err="1">
                <a:solidFill>
                  <a:schemeClr val="tx1">
                    <a:lumMod val="75000"/>
                    <a:lumOff val="25000"/>
                  </a:schemeClr>
                </a:solidFill>
                <a:latin typeface="Century Gothic"/>
                <a:cs typeface="Calibri"/>
              </a:rPr>
              <a:t>PlanetScope</a:t>
            </a:r>
            <a:endParaRPr lang="en-US" err="1">
              <a:solidFill>
                <a:schemeClr val="tx1">
                  <a:lumMod val="75000"/>
                  <a:lumOff val="25000"/>
                </a:schemeClr>
              </a:solidFill>
            </a:endParaRPr>
          </a:p>
        </p:txBody>
      </p:sp>
      <p:sp>
        <p:nvSpPr>
          <p:cNvPr id="15" name="TextBox 14">
            <a:extLst>
              <a:ext uri="{FF2B5EF4-FFF2-40B4-BE49-F238E27FC236}">
                <a16:creationId xmlns:a16="http://schemas.microsoft.com/office/drawing/2014/main" id="{09054AED-7498-9135-F3EA-7DA100C0FF4F}"/>
              </a:ext>
            </a:extLst>
          </p:cNvPr>
          <p:cNvSpPr txBox="1"/>
          <p:nvPr/>
        </p:nvSpPr>
        <p:spPr>
          <a:xfrm>
            <a:off x="8766209" y="3891246"/>
            <a:ext cx="26752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High spatial and temporal resolution</a:t>
            </a:r>
            <a:endParaRPr lang="en-US">
              <a:solidFill>
                <a:schemeClr val="tx1">
                  <a:lumMod val="75000"/>
                  <a:lumOff val="25000"/>
                </a:schemeClr>
              </a:solidFill>
            </a:endParaRPr>
          </a:p>
        </p:txBody>
      </p:sp>
      <p:sp>
        <p:nvSpPr>
          <p:cNvPr id="9" name="Rectangle 8">
            <a:extLst>
              <a:ext uri="{FF2B5EF4-FFF2-40B4-BE49-F238E27FC236}">
                <a16:creationId xmlns:a16="http://schemas.microsoft.com/office/drawing/2014/main" id="{BC171DB8-6626-1FFB-1A68-889F6E28D9B5}"/>
              </a:ext>
            </a:extLst>
          </p:cNvPr>
          <p:cNvSpPr/>
          <p:nvPr/>
        </p:nvSpPr>
        <p:spPr>
          <a:xfrm>
            <a:off x="328921" y="1419841"/>
            <a:ext cx="871640" cy="849712"/>
          </a:xfrm>
          <a:prstGeom prst="rect">
            <a:avLst/>
          </a:prstGeom>
          <a:noFill/>
          <a:ln w="28575">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041F37D-7BD1-4CEC-68EF-66E51C6FAA93}"/>
              </a:ext>
            </a:extLst>
          </p:cNvPr>
          <p:cNvCxnSpPr/>
          <p:nvPr/>
        </p:nvCxnSpPr>
        <p:spPr>
          <a:xfrm flipV="1">
            <a:off x="1203851" y="1896229"/>
            <a:ext cx="4170717" cy="1097"/>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pic>
        <p:nvPicPr>
          <p:cNvPr id="6" name="Graphic 13" descr="Badge Unfollow outline">
            <a:extLst>
              <a:ext uri="{FF2B5EF4-FFF2-40B4-BE49-F238E27FC236}">
                <a16:creationId xmlns:a16="http://schemas.microsoft.com/office/drawing/2014/main" id="{1D780E21-FA62-C8D9-50AF-555638DE9EC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32156" y="2660309"/>
            <a:ext cx="914400" cy="914400"/>
          </a:xfrm>
          <a:prstGeom prst="rect">
            <a:avLst/>
          </a:prstGeom>
        </p:spPr>
      </p:pic>
      <p:pic>
        <p:nvPicPr>
          <p:cNvPr id="14" name="Graphic 12" descr="Badge Tick1 outline">
            <a:extLst>
              <a:ext uri="{FF2B5EF4-FFF2-40B4-BE49-F238E27FC236}">
                <a16:creationId xmlns:a16="http://schemas.microsoft.com/office/drawing/2014/main" id="{912B727D-936B-E47A-9F26-7CA213E5329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32157" y="1766649"/>
            <a:ext cx="914400" cy="914400"/>
          </a:xfrm>
          <a:prstGeom prst="rect">
            <a:avLst/>
          </a:prstGeom>
        </p:spPr>
      </p:pic>
      <p:sp>
        <p:nvSpPr>
          <p:cNvPr id="17" name="TextBox 16">
            <a:extLst>
              <a:ext uri="{FF2B5EF4-FFF2-40B4-BE49-F238E27FC236}">
                <a16:creationId xmlns:a16="http://schemas.microsoft.com/office/drawing/2014/main" id="{ABD2DA7B-35D0-75DC-E097-F90C4FF2FBF1}"/>
              </a:ext>
            </a:extLst>
          </p:cNvPr>
          <p:cNvSpPr txBox="1"/>
          <p:nvPr/>
        </p:nvSpPr>
        <p:spPr>
          <a:xfrm>
            <a:off x="8763116" y="2023097"/>
            <a:ext cx="3469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Data acquisition at no cost</a:t>
            </a:r>
          </a:p>
        </p:txBody>
      </p:sp>
      <p:sp>
        <p:nvSpPr>
          <p:cNvPr id="19" name="TextBox 18">
            <a:extLst>
              <a:ext uri="{FF2B5EF4-FFF2-40B4-BE49-F238E27FC236}">
                <a16:creationId xmlns:a16="http://schemas.microsoft.com/office/drawing/2014/main" id="{EC3665F4-AEAC-616C-2685-DD48AC55F2C6}"/>
              </a:ext>
            </a:extLst>
          </p:cNvPr>
          <p:cNvSpPr txBox="1"/>
          <p:nvPr/>
        </p:nvSpPr>
        <p:spPr>
          <a:xfrm>
            <a:off x="8763116" y="2915354"/>
            <a:ext cx="26752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Low data availability</a:t>
            </a:r>
          </a:p>
        </p:txBody>
      </p:sp>
      <p:pic>
        <p:nvPicPr>
          <p:cNvPr id="21" name="Graphic 12" descr="Badge Tick1 outline">
            <a:extLst>
              <a:ext uri="{FF2B5EF4-FFF2-40B4-BE49-F238E27FC236}">
                <a16:creationId xmlns:a16="http://schemas.microsoft.com/office/drawing/2014/main" id="{437E6BE7-AB88-6DE8-7521-1C5F3D51200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32157" y="3759572"/>
            <a:ext cx="914400" cy="914400"/>
          </a:xfrm>
          <a:prstGeom prst="rect">
            <a:avLst/>
          </a:prstGeom>
        </p:spPr>
      </p:pic>
      <p:pic>
        <p:nvPicPr>
          <p:cNvPr id="22" name="Graphic 13" descr="Badge Unfollow outline">
            <a:extLst>
              <a:ext uri="{FF2B5EF4-FFF2-40B4-BE49-F238E27FC236}">
                <a16:creationId xmlns:a16="http://schemas.microsoft.com/office/drawing/2014/main" id="{2DF4DDA4-072D-A538-13E9-6260FB27F0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32156" y="5486872"/>
            <a:ext cx="914400" cy="914400"/>
          </a:xfrm>
          <a:prstGeom prst="rect">
            <a:avLst/>
          </a:prstGeom>
        </p:spPr>
      </p:pic>
      <p:sp>
        <p:nvSpPr>
          <p:cNvPr id="23" name="TextBox 22">
            <a:extLst>
              <a:ext uri="{FF2B5EF4-FFF2-40B4-BE49-F238E27FC236}">
                <a16:creationId xmlns:a16="http://schemas.microsoft.com/office/drawing/2014/main" id="{019B09CD-0826-B89B-8C68-FDB54B0DE590}"/>
              </a:ext>
            </a:extLst>
          </p:cNvPr>
          <p:cNvSpPr txBox="1"/>
          <p:nvPr/>
        </p:nvSpPr>
        <p:spPr>
          <a:xfrm>
            <a:off x="8766209" y="4881195"/>
            <a:ext cx="32548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Costly data acquisition</a:t>
            </a:r>
          </a:p>
        </p:txBody>
      </p:sp>
      <p:sp>
        <p:nvSpPr>
          <p:cNvPr id="24" name="TextBox 23">
            <a:extLst>
              <a:ext uri="{FF2B5EF4-FFF2-40B4-BE49-F238E27FC236}">
                <a16:creationId xmlns:a16="http://schemas.microsoft.com/office/drawing/2014/main" id="{40E8844B-9248-0C59-46C0-0353D6290DB3}"/>
              </a:ext>
            </a:extLst>
          </p:cNvPr>
          <p:cNvSpPr txBox="1"/>
          <p:nvPr/>
        </p:nvSpPr>
        <p:spPr>
          <a:xfrm>
            <a:off x="8766209" y="5734374"/>
            <a:ext cx="32548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Low spectral availability </a:t>
            </a:r>
          </a:p>
        </p:txBody>
      </p:sp>
      <p:sp>
        <p:nvSpPr>
          <p:cNvPr id="26" name="TextBox 25">
            <a:extLst>
              <a:ext uri="{FF2B5EF4-FFF2-40B4-BE49-F238E27FC236}">
                <a16:creationId xmlns:a16="http://schemas.microsoft.com/office/drawing/2014/main" id="{8B097562-A479-95C9-E48C-B1405DD95DDA}"/>
              </a:ext>
            </a:extLst>
          </p:cNvPr>
          <p:cNvSpPr txBox="1"/>
          <p:nvPr/>
        </p:nvSpPr>
        <p:spPr>
          <a:xfrm>
            <a:off x="-47913" y="6640368"/>
            <a:ext cx="2030850"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solidFill>
                  <a:srgbClr val="FFFFFF"/>
                </a:solidFill>
                <a:latin typeface="Century Gothic"/>
                <a:cs typeface="Calibri"/>
              </a:rPr>
              <a:t>Image Credit: NASA</a:t>
            </a:r>
          </a:p>
        </p:txBody>
      </p:sp>
      <p:sp>
        <p:nvSpPr>
          <p:cNvPr id="33" name="TextBox 32">
            <a:extLst>
              <a:ext uri="{FF2B5EF4-FFF2-40B4-BE49-F238E27FC236}">
                <a16:creationId xmlns:a16="http://schemas.microsoft.com/office/drawing/2014/main" id="{74F38F4C-6068-4FE6-BF40-B66A063EB7AE}"/>
              </a:ext>
            </a:extLst>
          </p:cNvPr>
          <p:cNvSpPr txBox="1"/>
          <p:nvPr/>
        </p:nvSpPr>
        <p:spPr>
          <a:xfrm>
            <a:off x="5627527" y="6627092"/>
            <a:ext cx="6438044" cy="261610"/>
          </a:xfrm>
          <a:prstGeom prst="rect">
            <a:avLst/>
          </a:prstGeom>
          <a:noFill/>
        </p:spPr>
        <p:txBody>
          <a:bodyPr wrap="square">
            <a:spAutoFit/>
          </a:bodyPr>
          <a:lstStyle/>
          <a:p>
            <a:pPr algn="r"/>
            <a:r>
              <a:rPr lang="en-US" sz="1100" b="0" i="0" dirty="0">
                <a:solidFill>
                  <a:srgbClr val="323232"/>
                </a:solidFill>
                <a:effectLst/>
                <a:latin typeface="Century Gothic" panose="020B0502020202020204" pitchFamily="34" charset="0"/>
              </a:rPr>
              <a:t>Includes copyrighted material of Planet Labs PBC. All rights reserved.</a:t>
            </a:r>
            <a:endParaRPr lang="en-US" sz="1100" dirty="0">
              <a:latin typeface="Century Gothic" panose="020B0502020202020204" pitchFamily="34" charset="0"/>
            </a:endParaRPr>
          </a:p>
        </p:txBody>
      </p:sp>
    </p:spTree>
    <p:extLst>
      <p:ext uri="{BB962C8B-B14F-4D97-AF65-F5344CB8AC3E}">
        <p14:creationId xmlns:p14="http://schemas.microsoft.com/office/powerpoint/2010/main" val="337064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10806686"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Case Study Analysis</a:t>
            </a:r>
            <a:endParaRPr lang="en-US"/>
          </a:p>
        </p:txBody>
      </p:sp>
      <p:grpSp>
        <p:nvGrpSpPr>
          <p:cNvPr id="61" name="Group 60">
            <a:extLst>
              <a:ext uri="{FF2B5EF4-FFF2-40B4-BE49-F238E27FC236}">
                <a16:creationId xmlns:a16="http://schemas.microsoft.com/office/drawing/2014/main" id="{617D71A5-C73A-B46B-779A-E4F27118C4AD}"/>
              </a:ext>
            </a:extLst>
          </p:cNvPr>
          <p:cNvGrpSpPr/>
          <p:nvPr/>
        </p:nvGrpSpPr>
        <p:grpSpPr>
          <a:xfrm>
            <a:off x="4093122" y="1471268"/>
            <a:ext cx="7754353" cy="4435894"/>
            <a:chOff x="3741430" y="1481037"/>
            <a:chExt cx="7754353" cy="4435894"/>
          </a:xfrm>
        </p:grpSpPr>
        <p:pic>
          <p:nvPicPr>
            <p:cNvPr id="8" name="Picture 8" descr="A graph with a line and a line&#10;&#10;Description automatically generated">
              <a:extLst>
                <a:ext uri="{FF2B5EF4-FFF2-40B4-BE49-F238E27FC236}">
                  <a16:creationId xmlns:a16="http://schemas.microsoft.com/office/drawing/2014/main" id="{1F63BED6-1541-07E4-93CD-784AF9381895}"/>
                </a:ext>
              </a:extLst>
            </p:cNvPr>
            <p:cNvPicPr>
              <a:picLocks noChangeAspect="1"/>
            </p:cNvPicPr>
            <p:nvPr/>
          </p:nvPicPr>
          <p:blipFill rotWithShape="1">
            <a:blip r:embed="rId3"/>
            <a:srcRect l="4741" r="11413" b="8151"/>
            <a:stretch/>
          </p:blipFill>
          <p:spPr>
            <a:xfrm>
              <a:off x="4431475" y="1738360"/>
              <a:ext cx="7064308" cy="3414675"/>
            </a:xfrm>
            <a:prstGeom prst="rect">
              <a:avLst/>
            </a:prstGeom>
          </p:spPr>
        </p:pic>
        <p:grpSp>
          <p:nvGrpSpPr>
            <p:cNvPr id="59" name="Group 58">
              <a:extLst>
                <a:ext uri="{FF2B5EF4-FFF2-40B4-BE49-F238E27FC236}">
                  <a16:creationId xmlns:a16="http://schemas.microsoft.com/office/drawing/2014/main" id="{88BDFF07-C775-44E1-812E-9F245B46F4D3}"/>
                </a:ext>
              </a:extLst>
            </p:cNvPr>
            <p:cNvGrpSpPr/>
            <p:nvPr/>
          </p:nvGrpSpPr>
          <p:grpSpPr>
            <a:xfrm>
              <a:off x="4375149" y="5026799"/>
              <a:ext cx="7045043" cy="583540"/>
              <a:chOff x="4375149" y="5085983"/>
              <a:chExt cx="7045043" cy="583540"/>
            </a:xfrm>
          </p:grpSpPr>
          <p:sp>
            <p:nvSpPr>
              <p:cNvPr id="13" name="TextBox 12">
                <a:extLst>
                  <a:ext uri="{FF2B5EF4-FFF2-40B4-BE49-F238E27FC236}">
                    <a16:creationId xmlns:a16="http://schemas.microsoft.com/office/drawing/2014/main" id="{D6722AB9-CCF8-4731-4846-6400D4E0DD6A}"/>
                  </a:ext>
                </a:extLst>
              </p:cNvPr>
              <p:cNvSpPr txBox="1"/>
              <p:nvPr/>
            </p:nvSpPr>
            <p:spPr>
              <a:xfrm rot="16200000">
                <a:off x="4206490"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-0.077</a:t>
                </a:r>
              </a:p>
            </p:txBody>
          </p:sp>
          <p:sp>
            <p:nvSpPr>
              <p:cNvPr id="14" name="TextBox 13">
                <a:extLst>
                  <a:ext uri="{FF2B5EF4-FFF2-40B4-BE49-F238E27FC236}">
                    <a16:creationId xmlns:a16="http://schemas.microsoft.com/office/drawing/2014/main" id="{ABF0709F-B376-C478-CC69-FA9A9D231D05}"/>
                  </a:ext>
                </a:extLst>
              </p:cNvPr>
              <p:cNvSpPr txBox="1"/>
              <p:nvPr/>
            </p:nvSpPr>
            <p:spPr>
              <a:xfrm rot="16200000">
                <a:off x="4428432"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-0.061</a:t>
                </a:r>
              </a:p>
            </p:txBody>
          </p:sp>
          <p:sp>
            <p:nvSpPr>
              <p:cNvPr id="15" name="TextBox 14">
                <a:extLst>
                  <a:ext uri="{FF2B5EF4-FFF2-40B4-BE49-F238E27FC236}">
                    <a16:creationId xmlns:a16="http://schemas.microsoft.com/office/drawing/2014/main" id="{8541CD0B-B89D-53D6-EBCD-396579E78621}"/>
                  </a:ext>
                </a:extLst>
              </p:cNvPr>
              <p:cNvSpPr txBox="1"/>
              <p:nvPr/>
            </p:nvSpPr>
            <p:spPr>
              <a:xfrm rot="16200000">
                <a:off x="4657772"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-0.045</a:t>
                </a:r>
              </a:p>
            </p:txBody>
          </p:sp>
          <p:sp>
            <p:nvSpPr>
              <p:cNvPr id="16" name="TextBox 15">
                <a:extLst>
                  <a:ext uri="{FF2B5EF4-FFF2-40B4-BE49-F238E27FC236}">
                    <a16:creationId xmlns:a16="http://schemas.microsoft.com/office/drawing/2014/main" id="{1AB44E03-58BC-A29B-C03B-2CB93A78907F}"/>
                  </a:ext>
                </a:extLst>
              </p:cNvPr>
              <p:cNvSpPr txBox="1"/>
              <p:nvPr/>
            </p:nvSpPr>
            <p:spPr>
              <a:xfrm rot="16200000">
                <a:off x="4872316"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-0.029</a:t>
                </a:r>
              </a:p>
            </p:txBody>
          </p:sp>
          <p:sp>
            <p:nvSpPr>
              <p:cNvPr id="17" name="TextBox 16">
                <a:extLst>
                  <a:ext uri="{FF2B5EF4-FFF2-40B4-BE49-F238E27FC236}">
                    <a16:creationId xmlns:a16="http://schemas.microsoft.com/office/drawing/2014/main" id="{B2173080-15D9-3B24-6EB8-28E01933F0C9}"/>
                  </a:ext>
                </a:extLst>
              </p:cNvPr>
              <p:cNvSpPr txBox="1"/>
              <p:nvPr/>
            </p:nvSpPr>
            <p:spPr>
              <a:xfrm rot="16200000">
                <a:off x="5094258"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-0.012</a:t>
                </a:r>
              </a:p>
            </p:txBody>
          </p:sp>
          <p:sp>
            <p:nvSpPr>
              <p:cNvPr id="18" name="TextBox 17">
                <a:extLst>
                  <a:ext uri="{FF2B5EF4-FFF2-40B4-BE49-F238E27FC236}">
                    <a16:creationId xmlns:a16="http://schemas.microsoft.com/office/drawing/2014/main" id="{8B282E9B-B6F4-5347-79EA-5E63CFFDF90F}"/>
                  </a:ext>
                </a:extLst>
              </p:cNvPr>
              <p:cNvSpPr txBox="1"/>
              <p:nvPr/>
            </p:nvSpPr>
            <p:spPr>
              <a:xfrm rot="16200000">
                <a:off x="5316200"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0.004</a:t>
                </a:r>
              </a:p>
            </p:txBody>
          </p:sp>
          <p:sp>
            <p:nvSpPr>
              <p:cNvPr id="19" name="TextBox 18">
                <a:extLst>
                  <a:ext uri="{FF2B5EF4-FFF2-40B4-BE49-F238E27FC236}">
                    <a16:creationId xmlns:a16="http://schemas.microsoft.com/office/drawing/2014/main" id="{1ACAF32E-99CC-5707-761D-32C3EFB5F4EF}"/>
                  </a:ext>
                </a:extLst>
              </p:cNvPr>
              <p:cNvSpPr txBox="1"/>
              <p:nvPr/>
            </p:nvSpPr>
            <p:spPr>
              <a:xfrm rot="16200000">
                <a:off x="5545540"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0.020</a:t>
                </a:r>
              </a:p>
            </p:txBody>
          </p:sp>
          <p:sp>
            <p:nvSpPr>
              <p:cNvPr id="20" name="TextBox 19">
                <a:extLst>
                  <a:ext uri="{FF2B5EF4-FFF2-40B4-BE49-F238E27FC236}">
                    <a16:creationId xmlns:a16="http://schemas.microsoft.com/office/drawing/2014/main" id="{4F77E193-A004-E6BC-0F42-AE835720D2D5}"/>
                  </a:ext>
                </a:extLst>
              </p:cNvPr>
              <p:cNvSpPr txBox="1"/>
              <p:nvPr/>
            </p:nvSpPr>
            <p:spPr>
              <a:xfrm rot="16200000">
                <a:off x="5752686"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0.037</a:t>
                </a:r>
              </a:p>
            </p:txBody>
          </p:sp>
          <p:sp>
            <p:nvSpPr>
              <p:cNvPr id="21" name="TextBox 20">
                <a:extLst>
                  <a:ext uri="{FF2B5EF4-FFF2-40B4-BE49-F238E27FC236}">
                    <a16:creationId xmlns:a16="http://schemas.microsoft.com/office/drawing/2014/main" id="{14861D74-2915-D7E1-B3DE-00A954F18EF3}"/>
                  </a:ext>
                </a:extLst>
              </p:cNvPr>
              <p:cNvSpPr txBox="1"/>
              <p:nvPr/>
            </p:nvSpPr>
            <p:spPr>
              <a:xfrm rot="16200000">
                <a:off x="5974628"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0.053</a:t>
                </a:r>
              </a:p>
            </p:txBody>
          </p:sp>
          <p:sp>
            <p:nvSpPr>
              <p:cNvPr id="22" name="TextBox 21">
                <a:extLst>
                  <a:ext uri="{FF2B5EF4-FFF2-40B4-BE49-F238E27FC236}">
                    <a16:creationId xmlns:a16="http://schemas.microsoft.com/office/drawing/2014/main" id="{B5B0855E-944B-3A80-195E-DA47A1665340}"/>
                  </a:ext>
                </a:extLst>
              </p:cNvPr>
              <p:cNvSpPr txBox="1"/>
              <p:nvPr/>
            </p:nvSpPr>
            <p:spPr>
              <a:xfrm rot="16200000">
                <a:off x="6196570"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0.069</a:t>
                </a:r>
                <a:endParaRPr lang="en-US"/>
              </a:p>
            </p:txBody>
          </p:sp>
          <p:sp>
            <p:nvSpPr>
              <p:cNvPr id="23" name="TextBox 22">
                <a:extLst>
                  <a:ext uri="{FF2B5EF4-FFF2-40B4-BE49-F238E27FC236}">
                    <a16:creationId xmlns:a16="http://schemas.microsoft.com/office/drawing/2014/main" id="{C9FF34A6-5DA0-CCF6-9417-F9DCA4A13F57}"/>
                  </a:ext>
                </a:extLst>
              </p:cNvPr>
              <p:cNvSpPr txBox="1"/>
              <p:nvPr/>
            </p:nvSpPr>
            <p:spPr>
              <a:xfrm rot="16200000">
                <a:off x="6403716"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0.085</a:t>
                </a:r>
                <a:endParaRPr lang="en-US"/>
              </a:p>
            </p:txBody>
          </p:sp>
          <p:sp>
            <p:nvSpPr>
              <p:cNvPr id="24" name="TextBox 23">
                <a:extLst>
                  <a:ext uri="{FF2B5EF4-FFF2-40B4-BE49-F238E27FC236}">
                    <a16:creationId xmlns:a16="http://schemas.microsoft.com/office/drawing/2014/main" id="{89983F34-B27D-57BF-5406-BFCA52E599EB}"/>
                  </a:ext>
                </a:extLst>
              </p:cNvPr>
              <p:cNvSpPr txBox="1"/>
              <p:nvPr/>
            </p:nvSpPr>
            <p:spPr>
              <a:xfrm rot="16200000">
                <a:off x="6633056"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0.102</a:t>
                </a:r>
                <a:endParaRPr lang="en-US"/>
              </a:p>
            </p:txBody>
          </p:sp>
          <p:sp>
            <p:nvSpPr>
              <p:cNvPr id="25" name="TextBox 24">
                <a:extLst>
                  <a:ext uri="{FF2B5EF4-FFF2-40B4-BE49-F238E27FC236}">
                    <a16:creationId xmlns:a16="http://schemas.microsoft.com/office/drawing/2014/main" id="{BF8EA4ED-148F-2B6C-3900-21CFA4B6CA75}"/>
                  </a:ext>
                </a:extLst>
              </p:cNvPr>
              <p:cNvSpPr txBox="1"/>
              <p:nvPr/>
            </p:nvSpPr>
            <p:spPr>
              <a:xfrm rot="16200000">
                <a:off x="6847600"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0.118</a:t>
                </a:r>
                <a:endParaRPr lang="en-US"/>
              </a:p>
            </p:txBody>
          </p:sp>
          <p:sp>
            <p:nvSpPr>
              <p:cNvPr id="26" name="TextBox 25">
                <a:extLst>
                  <a:ext uri="{FF2B5EF4-FFF2-40B4-BE49-F238E27FC236}">
                    <a16:creationId xmlns:a16="http://schemas.microsoft.com/office/drawing/2014/main" id="{2530EE95-6B93-3ADC-0E16-AAEEF4D18812}"/>
                  </a:ext>
                </a:extLst>
              </p:cNvPr>
              <p:cNvSpPr txBox="1"/>
              <p:nvPr/>
            </p:nvSpPr>
            <p:spPr>
              <a:xfrm rot="16200000">
                <a:off x="7062144"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0.134</a:t>
                </a:r>
                <a:endParaRPr lang="en-US"/>
              </a:p>
            </p:txBody>
          </p:sp>
          <p:sp>
            <p:nvSpPr>
              <p:cNvPr id="27" name="TextBox 26">
                <a:extLst>
                  <a:ext uri="{FF2B5EF4-FFF2-40B4-BE49-F238E27FC236}">
                    <a16:creationId xmlns:a16="http://schemas.microsoft.com/office/drawing/2014/main" id="{B1FE30C2-9FE6-ED14-154F-F15144CC08AC}"/>
                  </a:ext>
                </a:extLst>
              </p:cNvPr>
              <p:cNvSpPr txBox="1"/>
              <p:nvPr/>
            </p:nvSpPr>
            <p:spPr>
              <a:xfrm rot="16200000">
                <a:off x="7291484"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0.151</a:t>
                </a:r>
                <a:endParaRPr lang="en-US"/>
              </a:p>
            </p:txBody>
          </p:sp>
          <p:sp>
            <p:nvSpPr>
              <p:cNvPr id="28" name="TextBox 27">
                <a:extLst>
                  <a:ext uri="{FF2B5EF4-FFF2-40B4-BE49-F238E27FC236}">
                    <a16:creationId xmlns:a16="http://schemas.microsoft.com/office/drawing/2014/main" id="{46BF7132-32A5-4665-20D4-DA292A77A9D6}"/>
                  </a:ext>
                </a:extLst>
              </p:cNvPr>
              <p:cNvSpPr txBox="1"/>
              <p:nvPr/>
            </p:nvSpPr>
            <p:spPr>
              <a:xfrm rot="16200000">
                <a:off x="7506028"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0.167</a:t>
                </a:r>
                <a:endParaRPr lang="en-US"/>
              </a:p>
            </p:txBody>
          </p:sp>
          <p:sp>
            <p:nvSpPr>
              <p:cNvPr id="30" name="TextBox 29">
                <a:extLst>
                  <a:ext uri="{FF2B5EF4-FFF2-40B4-BE49-F238E27FC236}">
                    <a16:creationId xmlns:a16="http://schemas.microsoft.com/office/drawing/2014/main" id="{9B517AAC-49A9-49AA-A621-F8C3EA807BBD}"/>
                  </a:ext>
                </a:extLst>
              </p:cNvPr>
              <p:cNvSpPr txBox="1"/>
              <p:nvPr/>
            </p:nvSpPr>
            <p:spPr>
              <a:xfrm rot="16200000">
                <a:off x="7735368"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0.183</a:t>
                </a:r>
                <a:endParaRPr lang="en-US"/>
              </a:p>
            </p:txBody>
          </p:sp>
          <p:sp>
            <p:nvSpPr>
              <p:cNvPr id="31" name="TextBox 30">
                <a:extLst>
                  <a:ext uri="{FF2B5EF4-FFF2-40B4-BE49-F238E27FC236}">
                    <a16:creationId xmlns:a16="http://schemas.microsoft.com/office/drawing/2014/main" id="{7953CCCB-CA63-D2D3-9B52-0371C9486325}"/>
                  </a:ext>
                </a:extLst>
              </p:cNvPr>
              <p:cNvSpPr txBox="1"/>
              <p:nvPr/>
            </p:nvSpPr>
            <p:spPr>
              <a:xfrm rot="16200000">
                <a:off x="7942514"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0.199</a:t>
                </a:r>
                <a:endParaRPr lang="en-US"/>
              </a:p>
            </p:txBody>
          </p:sp>
          <p:sp>
            <p:nvSpPr>
              <p:cNvPr id="32" name="TextBox 31">
                <a:extLst>
                  <a:ext uri="{FF2B5EF4-FFF2-40B4-BE49-F238E27FC236}">
                    <a16:creationId xmlns:a16="http://schemas.microsoft.com/office/drawing/2014/main" id="{3B4C3C9B-D4CB-56A2-C998-87E11E3671C8}"/>
                  </a:ext>
                </a:extLst>
              </p:cNvPr>
              <p:cNvSpPr txBox="1"/>
              <p:nvPr/>
            </p:nvSpPr>
            <p:spPr>
              <a:xfrm rot="16200000">
                <a:off x="8164456"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0.216</a:t>
                </a:r>
                <a:endParaRPr lang="en-US"/>
              </a:p>
            </p:txBody>
          </p:sp>
          <p:sp>
            <p:nvSpPr>
              <p:cNvPr id="33" name="TextBox 32">
                <a:extLst>
                  <a:ext uri="{FF2B5EF4-FFF2-40B4-BE49-F238E27FC236}">
                    <a16:creationId xmlns:a16="http://schemas.microsoft.com/office/drawing/2014/main" id="{14901F72-437B-7000-EEF2-654335BD1F3B}"/>
                  </a:ext>
                </a:extLst>
              </p:cNvPr>
              <p:cNvSpPr txBox="1"/>
              <p:nvPr/>
            </p:nvSpPr>
            <p:spPr>
              <a:xfrm rot="16200000">
                <a:off x="8386398"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0.232</a:t>
                </a:r>
                <a:endParaRPr lang="en-US"/>
              </a:p>
            </p:txBody>
          </p:sp>
          <p:sp>
            <p:nvSpPr>
              <p:cNvPr id="34" name="TextBox 33">
                <a:extLst>
                  <a:ext uri="{FF2B5EF4-FFF2-40B4-BE49-F238E27FC236}">
                    <a16:creationId xmlns:a16="http://schemas.microsoft.com/office/drawing/2014/main" id="{01B67915-A309-D2A5-E02B-6B219232A7F2}"/>
                  </a:ext>
                </a:extLst>
              </p:cNvPr>
              <p:cNvSpPr txBox="1"/>
              <p:nvPr/>
            </p:nvSpPr>
            <p:spPr>
              <a:xfrm rot="16200000">
                <a:off x="8593544"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0.248</a:t>
                </a:r>
                <a:endParaRPr lang="en-US"/>
              </a:p>
            </p:txBody>
          </p:sp>
          <p:sp>
            <p:nvSpPr>
              <p:cNvPr id="35" name="TextBox 34">
                <a:extLst>
                  <a:ext uri="{FF2B5EF4-FFF2-40B4-BE49-F238E27FC236}">
                    <a16:creationId xmlns:a16="http://schemas.microsoft.com/office/drawing/2014/main" id="{22D14D9F-2132-86AF-A126-B57E6057EAAA}"/>
                  </a:ext>
                </a:extLst>
              </p:cNvPr>
              <p:cNvSpPr txBox="1"/>
              <p:nvPr/>
            </p:nvSpPr>
            <p:spPr>
              <a:xfrm rot="16200000">
                <a:off x="8815486"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0.265</a:t>
                </a:r>
                <a:endParaRPr lang="en-US"/>
              </a:p>
            </p:txBody>
          </p:sp>
          <p:sp>
            <p:nvSpPr>
              <p:cNvPr id="36" name="TextBox 35">
                <a:extLst>
                  <a:ext uri="{FF2B5EF4-FFF2-40B4-BE49-F238E27FC236}">
                    <a16:creationId xmlns:a16="http://schemas.microsoft.com/office/drawing/2014/main" id="{1C45CC47-9432-564C-C5E1-F33CEB87D27C}"/>
                  </a:ext>
                </a:extLst>
              </p:cNvPr>
              <p:cNvSpPr txBox="1"/>
              <p:nvPr/>
            </p:nvSpPr>
            <p:spPr>
              <a:xfrm rot="16200000">
                <a:off x="9022632"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0.281</a:t>
                </a:r>
                <a:endParaRPr lang="en-US"/>
              </a:p>
            </p:txBody>
          </p:sp>
          <p:sp>
            <p:nvSpPr>
              <p:cNvPr id="37" name="TextBox 36">
                <a:extLst>
                  <a:ext uri="{FF2B5EF4-FFF2-40B4-BE49-F238E27FC236}">
                    <a16:creationId xmlns:a16="http://schemas.microsoft.com/office/drawing/2014/main" id="{73A794C5-B3FC-42E7-8CB4-90BC85B671A2}"/>
                  </a:ext>
                </a:extLst>
              </p:cNvPr>
              <p:cNvSpPr txBox="1"/>
              <p:nvPr/>
            </p:nvSpPr>
            <p:spPr>
              <a:xfrm rot="16200000">
                <a:off x="9251971"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0.297</a:t>
                </a:r>
                <a:endParaRPr lang="en-US"/>
              </a:p>
            </p:txBody>
          </p:sp>
          <p:sp>
            <p:nvSpPr>
              <p:cNvPr id="38" name="TextBox 37">
                <a:extLst>
                  <a:ext uri="{FF2B5EF4-FFF2-40B4-BE49-F238E27FC236}">
                    <a16:creationId xmlns:a16="http://schemas.microsoft.com/office/drawing/2014/main" id="{D17C0CEB-E5E2-0153-62DB-A707FFFE5E2A}"/>
                  </a:ext>
                </a:extLst>
              </p:cNvPr>
              <p:cNvSpPr txBox="1"/>
              <p:nvPr/>
            </p:nvSpPr>
            <p:spPr>
              <a:xfrm rot="16200000">
                <a:off x="9473913"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0.314</a:t>
                </a:r>
                <a:endParaRPr lang="en-US"/>
              </a:p>
            </p:txBody>
          </p:sp>
          <p:sp>
            <p:nvSpPr>
              <p:cNvPr id="39" name="TextBox 38">
                <a:extLst>
                  <a:ext uri="{FF2B5EF4-FFF2-40B4-BE49-F238E27FC236}">
                    <a16:creationId xmlns:a16="http://schemas.microsoft.com/office/drawing/2014/main" id="{291AECEF-8051-9676-8309-A07D91F225B5}"/>
                  </a:ext>
                </a:extLst>
              </p:cNvPr>
              <p:cNvSpPr txBox="1"/>
              <p:nvPr/>
            </p:nvSpPr>
            <p:spPr>
              <a:xfrm rot="16200000">
                <a:off x="9695855"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0.330</a:t>
                </a:r>
                <a:endParaRPr lang="en-US"/>
              </a:p>
            </p:txBody>
          </p:sp>
          <p:sp>
            <p:nvSpPr>
              <p:cNvPr id="40" name="TextBox 39">
                <a:extLst>
                  <a:ext uri="{FF2B5EF4-FFF2-40B4-BE49-F238E27FC236}">
                    <a16:creationId xmlns:a16="http://schemas.microsoft.com/office/drawing/2014/main" id="{46B62F6A-70B2-A43E-4896-72D97F25122A}"/>
                  </a:ext>
                </a:extLst>
              </p:cNvPr>
              <p:cNvSpPr txBox="1"/>
              <p:nvPr/>
            </p:nvSpPr>
            <p:spPr>
              <a:xfrm rot="16200000">
                <a:off x="9910399"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0.346</a:t>
                </a:r>
                <a:endParaRPr lang="en-US"/>
              </a:p>
            </p:txBody>
          </p:sp>
          <p:sp>
            <p:nvSpPr>
              <p:cNvPr id="41" name="TextBox 40">
                <a:extLst>
                  <a:ext uri="{FF2B5EF4-FFF2-40B4-BE49-F238E27FC236}">
                    <a16:creationId xmlns:a16="http://schemas.microsoft.com/office/drawing/2014/main" id="{E4843526-9B1E-61E2-E34C-F49D4E23AE11}"/>
                  </a:ext>
                </a:extLst>
              </p:cNvPr>
              <p:cNvSpPr txBox="1"/>
              <p:nvPr/>
            </p:nvSpPr>
            <p:spPr>
              <a:xfrm rot="16200000">
                <a:off x="10117544"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0.362</a:t>
                </a:r>
                <a:endParaRPr lang="en-US"/>
              </a:p>
            </p:txBody>
          </p:sp>
          <p:sp>
            <p:nvSpPr>
              <p:cNvPr id="42" name="TextBox 41">
                <a:extLst>
                  <a:ext uri="{FF2B5EF4-FFF2-40B4-BE49-F238E27FC236}">
                    <a16:creationId xmlns:a16="http://schemas.microsoft.com/office/drawing/2014/main" id="{6185D7D5-AD50-88B2-A35E-A916F2586FAC}"/>
                  </a:ext>
                </a:extLst>
              </p:cNvPr>
              <p:cNvSpPr txBox="1"/>
              <p:nvPr/>
            </p:nvSpPr>
            <p:spPr>
              <a:xfrm rot="16200000">
                <a:off x="10346884"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0.379</a:t>
                </a:r>
                <a:endParaRPr lang="en-US"/>
              </a:p>
            </p:txBody>
          </p:sp>
          <p:sp>
            <p:nvSpPr>
              <p:cNvPr id="43" name="TextBox 42">
                <a:extLst>
                  <a:ext uri="{FF2B5EF4-FFF2-40B4-BE49-F238E27FC236}">
                    <a16:creationId xmlns:a16="http://schemas.microsoft.com/office/drawing/2014/main" id="{5159C713-891A-B8DC-0A88-4F5F446D4968}"/>
                  </a:ext>
                </a:extLst>
              </p:cNvPr>
              <p:cNvSpPr txBox="1"/>
              <p:nvPr/>
            </p:nvSpPr>
            <p:spPr>
              <a:xfrm rot="16200000">
                <a:off x="10568826"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0.395</a:t>
                </a:r>
                <a:endParaRPr lang="en-US"/>
              </a:p>
            </p:txBody>
          </p:sp>
          <p:sp>
            <p:nvSpPr>
              <p:cNvPr id="44" name="TextBox 43">
                <a:extLst>
                  <a:ext uri="{FF2B5EF4-FFF2-40B4-BE49-F238E27FC236}">
                    <a16:creationId xmlns:a16="http://schemas.microsoft.com/office/drawing/2014/main" id="{0D47199C-7B9D-A2B1-AFE3-1EB09511197B}"/>
                  </a:ext>
                </a:extLst>
              </p:cNvPr>
              <p:cNvSpPr txBox="1"/>
              <p:nvPr/>
            </p:nvSpPr>
            <p:spPr>
              <a:xfrm rot="16200000">
                <a:off x="10783370"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0.411</a:t>
                </a:r>
                <a:endParaRPr lang="en-US"/>
              </a:p>
            </p:txBody>
          </p:sp>
          <p:sp>
            <p:nvSpPr>
              <p:cNvPr id="45" name="TextBox 44">
                <a:extLst>
                  <a:ext uri="{FF2B5EF4-FFF2-40B4-BE49-F238E27FC236}">
                    <a16:creationId xmlns:a16="http://schemas.microsoft.com/office/drawing/2014/main" id="{BCA36742-6665-540A-A7E2-6C92350E6973}"/>
                  </a:ext>
                </a:extLst>
              </p:cNvPr>
              <p:cNvSpPr txBox="1"/>
              <p:nvPr/>
            </p:nvSpPr>
            <p:spPr>
              <a:xfrm rot="16200000">
                <a:off x="11005312" y="5254642"/>
                <a:ext cx="5835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0.428</a:t>
                </a:r>
                <a:endParaRPr lang="en-US"/>
              </a:p>
            </p:txBody>
          </p:sp>
        </p:grpSp>
        <p:grpSp>
          <p:nvGrpSpPr>
            <p:cNvPr id="57" name="Group 56">
              <a:extLst>
                <a:ext uri="{FF2B5EF4-FFF2-40B4-BE49-F238E27FC236}">
                  <a16:creationId xmlns:a16="http://schemas.microsoft.com/office/drawing/2014/main" id="{E8031F0E-CEA5-4FB7-E8D0-165F938E4F29}"/>
                </a:ext>
              </a:extLst>
            </p:cNvPr>
            <p:cNvGrpSpPr/>
            <p:nvPr/>
          </p:nvGrpSpPr>
          <p:grpSpPr>
            <a:xfrm>
              <a:off x="4028936" y="1881125"/>
              <a:ext cx="472570" cy="2990903"/>
              <a:chOff x="4028936" y="1881125"/>
              <a:chExt cx="472570" cy="2990903"/>
            </a:xfrm>
          </p:grpSpPr>
          <p:sp>
            <p:nvSpPr>
              <p:cNvPr id="46" name="TextBox 45">
                <a:extLst>
                  <a:ext uri="{FF2B5EF4-FFF2-40B4-BE49-F238E27FC236}">
                    <a16:creationId xmlns:a16="http://schemas.microsoft.com/office/drawing/2014/main" id="{6C4C45B1-0721-FED6-CE01-28DF0481A85C}"/>
                  </a:ext>
                </a:extLst>
              </p:cNvPr>
              <p:cNvSpPr txBox="1"/>
              <p:nvPr/>
            </p:nvSpPr>
            <p:spPr>
              <a:xfrm>
                <a:off x="4028936" y="4625807"/>
                <a:ext cx="4725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100</a:t>
                </a:r>
              </a:p>
            </p:txBody>
          </p:sp>
          <p:sp>
            <p:nvSpPr>
              <p:cNvPr id="48" name="TextBox 47">
                <a:extLst>
                  <a:ext uri="{FF2B5EF4-FFF2-40B4-BE49-F238E27FC236}">
                    <a16:creationId xmlns:a16="http://schemas.microsoft.com/office/drawing/2014/main" id="{19EAA520-37F0-B16C-0D34-C7CF2B7D3505}"/>
                  </a:ext>
                </a:extLst>
              </p:cNvPr>
              <p:cNvSpPr txBox="1"/>
              <p:nvPr/>
            </p:nvSpPr>
            <p:spPr>
              <a:xfrm>
                <a:off x="4028936" y="4270700"/>
                <a:ext cx="4725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200</a:t>
                </a:r>
              </a:p>
            </p:txBody>
          </p:sp>
          <p:sp>
            <p:nvSpPr>
              <p:cNvPr id="49" name="TextBox 48">
                <a:extLst>
                  <a:ext uri="{FF2B5EF4-FFF2-40B4-BE49-F238E27FC236}">
                    <a16:creationId xmlns:a16="http://schemas.microsoft.com/office/drawing/2014/main" id="{462017FE-85E7-B27B-F3E8-7C08E95356E3}"/>
                  </a:ext>
                </a:extLst>
              </p:cNvPr>
              <p:cNvSpPr txBox="1"/>
              <p:nvPr/>
            </p:nvSpPr>
            <p:spPr>
              <a:xfrm>
                <a:off x="4028936" y="3937787"/>
                <a:ext cx="4725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300</a:t>
                </a:r>
                <a:endParaRPr lang="en-US"/>
              </a:p>
            </p:txBody>
          </p:sp>
          <p:sp>
            <p:nvSpPr>
              <p:cNvPr id="50" name="TextBox 49">
                <a:extLst>
                  <a:ext uri="{FF2B5EF4-FFF2-40B4-BE49-F238E27FC236}">
                    <a16:creationId xmlns:a16="http://schemas.microsoft.com/office/drawing/2014/main" id="{9C878455-6504-B44A-8115-EF7E1F4899C2}"/>
                  </a:ext>
                </a:extLst>
              </p:cNvPr>
              <p:cNvSpPr txBox="1"/>
              <p:nvPr/>
            </p:nvSpPr>
            <p:spPr>
              <a:xfrm>
                <a:off x="4028936" y="3597476"/>
                <a:ext cx="4725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400</a:t>
                </a:r>
                <a:endParaRPr lang="en-US"/>
              </a:p>
            </p:txBody>
          </p:sp>
          <p:sp>
            <p:nvSpPr>
              <p:cNvPr id="51" name="TextBox 50">
                <a:extLst>
                  <a:ext uri="{FF2B5EF4-FFF2-40B4-BE49-F238E27FC236}">
                    <a16:creationId xmlns:a16="http://schemas.microsoft.com/office/drawing/2014/main" id="{DBA510F7-6546-228D-8FD6-F73D80264DF5}"/>
                  </a:ext>
                </a:extLst>
              </p:cNvPr>
              <p:cNvSpPr txBox="1"/>
              <p:nvPr/>
            </p:nvSpPr>
            <p:spPr>
              <a:xfrm>
                <a:off x="4028936" y="3249767"/>
                <a:ext cx="4725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500</a:t>
                </a:r>
                <a:endParaRPr lang="en-US"/>
              </a:p>
            </p:txBody>
          </p:sp>
          <p:sp>
            <p:nvSpPr>
              <p:cNvPr id="52" name="TextBox 51">
                <a:extLst>
                  <a:ext uri="{FF2B5EF4-FFF2-40B4-BE49-F238E27FC236}">
                    <a16:creationId xmlns:a16="http://schemas.microsoft.com/office/drawing/2014/main" id="{F5D1E032-05B1-7C34-9DC7-90B7B7451C1E}"/>
                  </a:ext>
                </a:extLst>
              </p:cNvPr>
              <p:cNvSpPr txBox="1"/>
              <p:nvPr/>
            </p:nvSpPr>
            <p:spPr>
              <a:xfrm>
                <a:off x="4028936" y="2902058"/>
                <a:ext cx="4725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600</a:t>
                </a:r>
                <a:endParaRPr lang="en-US"/>
              </a:p>
            </p:txBody>
          </p:sp>
          <p:sp>
            <p:nvSpPr>
              <p:cNvPr id="53" name="TextBox 52">
                <a:extLst>
                  <a:ext uri="{FF2B5EF4-FFF2-40B4-BE49-F238E27FC236}">
                    <a16:creationId xmlns:a16="http://schemas.microsoft.com/office/drawing/2014/main" id="{306804B4-A287-E444-297C-4817536F5C2D}"/>
                  </a:ext>
                </a:extLst>
              </p:cNvPr>
              <p:cNvSpPr txBox="1"/>
              <p:nvPr/>
            </p:nvSpPr>
            <p:spPr>
              <a:xfrm>
                <a:off x="4028936" y="2554349"/>
                <a:ext cx="4725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700</a:t>
                </a:r>
                <a:endParaRPr lang="en-US"/>
              </a:p>
            </p:txBody>
          </p:sp>
          <p:sp>
            <p:nvSpPr>
              <p:cNvPr id="54" name="TextBox 53">
                <a:extLst>
                  <a:ext uri="{FF2B5EF4-FFF2-40B4-BE49-F238E27FC236}">
                    <a16:creationId xmlns:a16="http://schemas.microsoft.com/office/drawing/2014/main" id="{20457A8F-47A6-74A6-D324-B3DE9BDBC349}"/>
                  </a:ext>
                </a:extLst>
              </p:cNvPr>
              <p:cNvSpPr txBox="1"/>
              <p:nvPr/>
            </p:nvSpPr>
            <p:spPr>
              <a:xfrm>
                <a:off x="4028936" y="2206640"/>
                <a:ext cx="4725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800</a:t>
                </a:r>
                <a:endParaRPr lang="en-US"/>
              </a:p>
            </p:txBody>
          </p:sp>
          <p:sp>
            <p:nvSpPr>
              <p:cNvPr id="55" name="TextBox 54">
                <a:extLst>
                  <a:ext uri="{FF2B5EF4-FFF2-40B4-BE49-F238E27FC236}">
                    <a16:creationId xmlns:a16="http://schemas.microsoft.com/office/drawing/2014/main" id="{E94E82B7-4E2D-4BE5-BA79-F1DDB90AEA91}"/>
                  </a:ext>
                </a:extLst>
              </p:cNvPr>
              <p:cNvSpPr txBox="1"/>
              <p:nvPr/>
            </p:nvSpPr>
            <p:spPr>
              <a:xfrm>
                <a:off x="4028936" y="1881125"/>
                <a:ext cx="4725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cs typeface="Calibri" panose="020F0502020204030204"/>
                  </a:rPr>
                  <a:t>900</a:t>
                </a:r>
                <a:endParaRPr lang="en-US"/>
              </a:p>
            </p:txBody>
          </p:sp>
        </p:grpSp>
        <p:sp>
          <p:nvSpPr>
            <p:cNvPr id="56" name="TextBox 55">
              <a:extLst>
                <a:ext uri="{FF2B5EF4-FFF2-40B4-BE49-F238E27FC236}">
                  <a16:creationId xmlns:a16="http://schemas.microsoft.com/office/drawing/2014/main" id="{E84E3AA1-7FEC-1C56-6AC3-289D1C3E76FD}"/>
                </a:ext>
              </a:extLst>
            </p:cNvPr>
            <p:cNvSpPr txBox="1"/>
            <p:nvPr/>
          </p:nvSpPr>
          <p:spPr>
            <a:xfrm rot="16200000">
              <a:off x="3326548" y="3270348"/>
              <a:ext cx="11375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cs typeface="Calibri" panose="020F0502020204030204"/>
                </a:rPr>
                <a:t>Cell Count</a:t>
              </a:r>
              <a:endParaRPr lang="en-US" sz="1400"/>
            </a:p>
          </p:txBody>
        </p:sp>
        <p:sp>
          <p:nvSpPr>
            <p:cNvPr id="58" name="TextBox 57">
              <a:extLst>
                <a:ext uri="{FF2B5EF4-FFF2-40B4-BE49-F238E27FC236}">
                  <a16:creationId xmlns:a16="http://schemas.microsoft.com/office/drawing/2014/main" id="{E49FD0FD-454D-ACDD-4F87-73716481AB23}"/>
                </a:ext>
              </a:extLst>
            </p:cNvPr>
            <p:cNvSpPr txBox="1"/>
            <p:nvPr/>
          </p:nvSpPr>
          <p:spPr>
            <a:xfrm>
              <a:off x="7233718" y="5609154"/>
              <a:ext cx="11961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cs typeface="Calibri" panose="020F0502020204030204"/>
                </a:rPr>
                <a:t>NDVI Value</a:t>
              </a:r>
              <a:endParaRPr lang="en-US" sz="1400"/>
            </a:p>
          </p:txBody>
        </p:sp>
        <p:sp>
          <p:nvSpPr>
            <p:cNvPr id="60" name="TextBox 59">
              <a:extLst>
                <a:ext uri="{FF2B5EF4-FFF2-40B4-BE49-F238E27FC236}">
                  <a16:creationId xmlns:a16="http://schemas.microsoft.com/office/drawing/2014/main" id="{24C942A8-3A61-5108-7734-2F1D47E3F73F}"/>
                </a:ext>
              </a:extLst>
            </p:cNvPr>
            <p:cNvSpPr txBox="1"/>
            <p:nvPr/>
          </p:nvSpPr>
          <p:spPr>
            <a:xfrm>
              <a:off x="5562706" y="1481037"/>
              <a:ext cx="43744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3F3F3F"/>
                  </a:solidFill>
                  <a:latin typeface="Century Gothic"/>
                  <a:cs typeface="Calibri" panose="020F0502020204030204"/>
                </a:rPr>
                <a:t>Landsat NDVI Histogram (June 9, 2022)</a:t>
              </a:r>
              <a:endParaRPr lang="en-US" sz="1600"/>
            </a:p>
          </p:txBody>
        </p:sp>
      </p:grpSp>
      <p:sp>
        <p:nvSpPr>
          <p:cNvPr id="66" name="TextBox 65">
            <a:extLst>
              <a:ext uri="{FF2B5EF4-FFF2-40B4-BE49-F238E27FC236}">
                <a16:creationId xmlns:a16="http://schemas.microsoft.com/office/drawing/2014/main" id="{8C1C021A-E482-B8C6-4B49-44E40C75D9E9}"/>
              </a:ext>
            </a:extLst>
          </p:cNvPr>
          <p:cNvSpPr txBox="1"/>
          <p:nvPr/>
        </p:nvSpPr>
        <p:spPr>
          <a:xfrm>
            <a:off x="4724400" y="3200400"/>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8" name="Text Placeholder 5">
            <a:extLst>
              <a:ext uri="{FF2B5EF4-FFF2-40B4-BE49-F238E27FC236}">
                <a16:creationId xmlns:a16="http://schemas.microsoft.com/office/drawing/2014/main" id="{A880FCB5-DFB7-65E0-3ACE-AC321D3A796B}"/>
              </a:ext>
            </a:extLst>
          </p:cNvPr>
          <p:cNvSpPr txBox="1">
            <a:spLocks/>
          </p:cNvSpPr>
          <p:nvPr/>
        </p:nvSpPr>
        <p:spPr>
          <a:xfrm>
            <a:off x="649393" y="1895019"/>
            <a:ext cx="2940446" cy="35065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2000">
                <a:solidFill>
                  <a:srgbClr val="3F3F3F"/>
                </a:solidFill>
                <a:latin typeface="Century Gothic"/>
              </a:rPr>
              <a:t>NDVI had the most normally distributed histogram</a:t>
            </a:r>
          </a:p>
          <a:p>
            <a:pPr>
              <a:lnSpc>
                <a:spcPct val="100000"/>
              </a:lnSpc>
              <a:spcBef>
                <a:spcPts val="0"/>
              </a:spcBef>
              <a:spcAft>
                <a:spcPts val="600"/>
              </a:spcAft>
              <a:buClr>
                <a:srgbClr val="4DAEB3"/>
              </a:buClr>
            </a:pPr>
            <a:endParaRPr lang="en-US" sz="2000">
              <a:solidFill>
                <a:srgbClr val="3F3F3F"/>
              </a:solidFill>
              <a:latin typeface="Century Gothic"/>
            </a:endParaRPr>
          </a:p>
          <a:p>
            <a:pPr>
              <a:lnSpc>
                <a:spcPct val="100000"/>
              </a:lnSpc>
              <a:spcBef>
                <a:spcPts val="0"/>
              </a:spcBef>
              <a:spcAft>
                <a:spcPts val="600"/>
              </a:spcAft>
              <a:buClr>
                <a:srgbClr val="4DAEB3"/>
              </a:buClr>
            </a:pPr>
            <a:r>
              <a:rPr lang="en-US" sz="2000">
                <a:solidFill>
                  <a:srgbClr val="3F3F3F"/>
                </a:solidFill>
                <a:latin typeface="Century Gothic"/>
              </a:rPr>
              <a:t>SAVI and EVI had histograms similar to NDVI</a:t>
            </a:r>
            <a:endParaRPr lang="en-US" sz="3200">
              <a:solidFill>
                <a:srgbClr val="3F3F3F"/>
              </a:solidFill>
            </a:endParaRPr>
          </a:p>
          <a:p>
            <a:pPr>
              <a:lnSpc>
                <a:spcPct val="100000"/>
              </a:lnSpc>
              <a:spcBef>
                <a:spcPts val="0"/>
              </a:spcBef>
              <a:spcAft>
                <a:spcPts val="600"/>
              </a:spcAft>
              <a:buClr>
                <a:srgbClr val="4DAEB3"/>
              </a:buClr>
            </a:pPr>
            <a:endParaRPr lang="en-US" sz="2000">
              <a:solidFill>
                <a:srgbClr val="3F3F3F"/>
              </a:solidFill>
              <a:latin typeface="Century Gothic"/>
            </a:endParaRPr>
          </a:p>
          <a:p>
            <a:pPr>
              <a:lnSpc>
                <a:spcPct val="100000"/>
              </a:lnSpc>
              <a:spcBef>
                <a:spcPts val="0"/>
              </a:spcBef>
              <a:spcAft>
                <a:spcPts val="600"/>
              </a:spcAft>
              <a:buClr>
                <a:srgbClr val="4DAEB3"/>
              </a:buClr>
            </a:pPr>
            <a:r>
              <a:rPr lang="en-US" sz="2000">
                <a:solidFill>
                  <a:srgbClr val="3F3F3F"/>
                </a:solidFill>
                <a:latin typeface="Century Gothic"/>
              </a:rPr>
              <a:t>GCI histogram was heavily left skewed</a:t>
            </a:r>
            <a:endParaRPr lang="en-US" sz="2000">
              <a:solidFill>
                <a:srgbClr val="3F3F3F"/>
              </a:solidFill>
              <a:latin typeface="Century Gothic" panose="020B0502020202020204" pitchFamily="34" charset="0"/>
            </a:endParaRPr>
          </a:p>
        </p:txBody>
      </p:sp>
    </p:spTree>
    <p:extLst>
      <p:ext uri="{BB962C8B-B14F-4D97-AF65-F5344CB8AC3E}">
        <p14:creationId xmlns:p14="http://schemas.microsoft.com/office/powerpoint/2010/main" val="3506777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10806686"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Case Study Analysis</a:t>
            </a:r>
            <a:endParaRPr lang="en-US">
              <a:solidFill>
                <a:srgbClr val="4DAEB3"/>
              </a:solidFill>
              <a:cs typeface="Calibri Light"/>
            </a:endParaRPr>
          </a:p>
        </p:txBody>
      </p:sp>
      <p:sp>
        <p:nvSpPr>
          <p:cNvPr id="40" name="Rectangle 39">
            <a:extLst>
              <a:ext uri="{FF2B5EF4-FFF2-40B4-BE49-F238E27FC236}">
                <a16:creationId xmlns:a16="http://schemas.microsoft.com/office/drawing/2014/main" id="{A7F49A3C-1782-DFC9-61EE-33F74F1E881A}"/>
              </a:ext>
            </a:extLst>
          </p:cNvPr>
          <p:cNvSpPr/>
          <p:nvPr/>
        </p:nvSpPr>
        <p:spPr>
          <a:xfrm rot="-300000">
            <a:off x="662347" y="1147455"/>
            <a:ext cx="5261012" cy="5255902"/>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AC003E88-F2F4-F511-32A7-9648FCFB134A}"/>
              </a:ext>
            </a:extLst>
          </p:cNvPr>
          <p:cNvGrpSpPr/>
          <p:nvPr/>
        </p:nvGrpSpPr>
        <p:grpSpPr>
          <a:xfrm>
            <a:off x="796316" y="1264301"/>
            <a:ext cx="5001941" cy="5024628"/>
            <a:chOff x="2094704" y="1209767"/>
            <a:chExt cx="5001941" cy="5024628"/>
          </a:xfrm>
        </p:grpSpPr>
        <p:pic>
          <p:nvPicPr>
            <p:cNvPr id="3" name="Picture 2">
              <a:extLst>
                <a:ext uri="{FF2B5EF4-FFF2-40B4-BE49-F238E27FC236}">
                  <a16:creationId xmlns:a16="http://schemas.microsoft.com/office/drawing/2014/main" id="{6D232049-C6F8-9C49-B9E7-84F076E113B0}"/>
                </a:ext>
              </a:extLst>
            </p:cNvPr>
            <p:cNvPicPr>
              <a:picLocks noChangeAspect="1"/>
            </p:cNvPicPr>
            <p:nvPr/>
          </p:nvPicPr>
          <p:blipFill>
            <a:blip r:embed="rId3"/>
            <a:srcRect/>
            <a:stretch/>
          </p:blipFill>
          <p:spPr>
            <a:xfrm>
              <a:off x="2094704" y="1209767"/>
              <a:ext cx="5001941" cy="5001941"/>
            </a:xfrm>
            <a:prstGeom prst="rect">
              <a:avLst/>
            </a:prstGeom>
          </p:spPr>
        </p:pic>
        <p:sp>
          <p:nvSpPr>
            <p:cNvPr id="13" name="TextBox 12">
              <a:extLst>
                <a:ext uri="{FF2B5EF4-FFF2-40B4-BE49-F238E27FC236}">
                  <a16:creationId xmlns:a16="http://schemas.microsoft.com/office/drawing/2014/main" id="{C9B26296-B69C-C3CB-AFEE-F72E60594847}"/>
                </a:ext>
              </a:extLst>
            </p:cNvPr>
            <p:cNvSpPr txBox="1"/>
            <p:nvPr/>
          </p:nvSpPr>
          <p:spPr>
            <a:xfrm>
              <a:off x="2094704" y="6034340"/>
              <a:ext cx="4984199" cy="200055"/>
            </a:xfrm>
            <a:prstGeom prst="rect">
              <a:avLst/>
            </a:prstGeom>
            <a:noFill/>
          </p:spPr>
          <p:txBody>
            <a:bodyPr wrap="square" rtlCol="0">
              <a:spAutoFit/>
            </a:bodyPr>
            <a:lstStyle/>
            <a:p>
              <a:r>
                <a:rPr lang="en-US" sz="700" i="1" dirty="0">
                  <a:solidFill>
                    <a:schemeClr val="tx1">
                      <a:lumMod val="75000"/>
                      <a:lumOff val="25000"/>
                    </a:schemeClr>
                  </a:solidFill>
                  <a:latin typeface="Century Gothic" panose="020B0502020202020204" pitchFamily="34" charset="0"/>
                </a:rPr>
                <a:t>County of Will, Esri, HERE, Garmin, </a:t>
              </a:r>
              <a:r>
                <a:rPr lang="en-US" sz="700" i="1" dirty="0" err="1">
                  <a:solidFill>
                    <a:schemeClr val="tx1">
                      <a:lumMod val="75000"/>
                      <a:lumOff val="25000"/>
                    </a:schemeClr>
                  </a:solidFill>
                  <a:latin typeface="Century Gothic" panose="020B0502020202020204" pitchFamily="34" charset="0"/>
                </a:rPr>
                <a:t>SafeGraph</a:t>
              </a:r>
              <a:r>
                <a:rPr lang="en-US" sz="700" i="1" dirty="0">
                  <a:solidFill>
                    <a:schemeClr val="tx1">
                      <a:lumMod val="75000"/>
                      <a:lumOff val="25000"/>
                    </a:schemeClr>
                  </a:solidFill>
                  <a:latin typeface="Century Gothic" panose="020B0502020202020204" pitchFamily="34" charset="0"/>
                </a:rPr>
                <a:t>, </a:t>
              </a:r>
              <a:r>
                <a:rPr lang="en-US" sz="700" i="1" dirty="0" err="1">
                  <a:solidFill>
                    <a:schemeClr val="tx1">
                      <a:lumMod val="75000"/>
                      <a:lumOff val="25000"/>
                    </a:schemeClr>
                  </a:solidFill>
                  <a:latin typeface="Century Gothic" panose="020B0502020202020204" pitchFamily="34" charset="0"/>
                </a:rPr>
                <a:t>GeoTechnologies</a:t>
              </a:r>
              <a:r>
                <a:rPr lang="en-US" sz="700" i="1" dirty="0">
                  <a:solidFill>
                    <a:schemeClr val="tx1">
                      <a:lumMod val="75000"/>
                      <a:lumOff val="25000"/>
                    </a:schemeClr>
                  </a:solidFill>
                  <a:latin typeface="Century Gothic" panose="020B0502020202020204" pitchFamily="34" charset="0"/>
                </a:rPr>
                <a:t>, Inc, METI/NASA, USGS, EPA, NPS, USDA</a:t>
              </a:r>
            </a:p>
          </p:txBody>
        </p:sp>
        <p:sp>
          <p:nvSpPr>
            <p:cNvPr id="15" name="TextBox 14">
              <a:extLst>
                <a:ext uri="{FF2B5EF4-FFF2-40B4-BE49-F238E27FC236}">
                  <a16:creationId xmlns:a16="http://schemas.microsoft.com/office/drawing/2014/main" id="{EEC7C0DB-3A72-BE0A-8153-3F5B7493E354}"/>
                </a:ext>
              </a:extLst>
            </p:cNvPr>
            <p:cNvSpPr txBox="1"/>
            <p:nvPr/>
          </p:nvSpPr>
          <p:spPr>
            <a:xfrm>
              <a:off x="2255937" y="5555182"/>
              <a:ext cx="173156" cy="276999"/>
            </a:xfrm>
            <a:prstGeom prst="rect">
              <a:avLst/>
            </a:prstGeom>
            <a:noFill/>
          </p:spPr>
          <p:txBody>
            <a:bodyPr wrap="square" lIns="91440" tIns="45720" rIns="91440" bIns="45720" rtlCol="0" anchor="t">
              <a:spAutoFit/>
            </a:bodyPr>
            <a:lstStyle/>
            <a:p>
              <a:pPr algn="ctr"/>
              <a:r>
                <a:rPr lang="en-US" sz="1200">
                  <a:solidFill>
                    <a:schemeClr val="tx1">
                      <a:lumMod val="75000"/>
                      <a:lumOff val="25000"/>
                    </a:schemeClr>
                  </a:solidFill>
                  <a:latin typeface="Century Gothic" panose="020B0502020202020204" pitchFamily="34" charset="0"/>
                </a:rPr>
                <a:t>0</a:t>
              </a:r>
              <a:endParaRPr lang="en-US"/>
            </a:p>
          </p:txBody>
        </p:sp>
        <p:sp>
          <p:nvSpPr>
            <p:cNvPr id="17" name="TextBox 16">
              <a:extLst>
                <a:ext uri="{FF2B5EF4-FFF2-40B4-BE49-F238E27FC236}">
                  <a16:creationId xmlns:a16="http://schemas.microsoft.com/office/drawing/2014/main" id="{9576253B-10CF-0F06-D6C3-E15AB7FE9422}"/>
                </a:ext>
              </a:extLst>
            </p:cNvPr>
            <p:cNvSpPr txBox="1"/>
            <p:nvPr/>
          </p:nvSpPr>
          <p:spPr>
            <a:xfrm>
              <a:off x="2769123" y="5540653"/>
              <a:ext cx="42586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1.5</a:t>
              </a:r>
            </a:p>
          </p:txBody>
        </p:sp>
        <p:sp>
          <p:nvSpPr>
            <p:cNvPr id="19" name="TextBox 18">
              <a:extLst>
                <a:ext uri="{FF2B5EF4-FFF2-40B4-BE49-F238E27FC236}">
                  <a16:creationId xmlns:a16="http://schemas.microsoft.com/office/drawing/2014/main" id="{F65EE335-0EC3-12F3-7026-7D437E6EE449}"/>
                </a:ext>
              </a:extLst>
            </p:cNvPr>
            <p:cNvSpPr txBox="1"/>
            <p:nvPr/>
          </p:nvSpPr>
          <p:spPr>
            <a:xfrm>
              <a:off x="3438668" y="5549103"/>
              <a:ext cx="1091708"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3 Kilometers</a:t>
              </a:r>
            </a:p>
          </p:txBody>
        </p:sp>
        <p:pic>
          <p:nvPicPr>
            <p:cNvPr id="25" name="Graphic 24" descr="Map compass outline">
              <a:extLst>
                <a:ext uri="{FF2B5EF4-FFF2-40B4-BE49-F238E27FC236}">
                  <a16:creationId xmlns:a16="http://schemas.microsoft.com/office/drawing/2014/main" id="{819A0F78-282E-00CB-749A-06ABFFFF01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02533" y="1379128"/>
              <a:ext cx="533540" cy="536644"/>
            </a:xfrm>
            <a:prstGeom prst="rect">
              <a:avLst/>
            </a:prstGeom>
          </p:spPr>
        </p:pic>
        <p:sp>
          <p:nvSpPr>
            <p:cNvPr id="27" name="TextBox 26">
              <a:extLst>
                <a:ext uri="{FF2B5EF4-FFF2-40B4-BE49-F238E27FC236}">
                  <a16:creationId xmlns:a16="http://schemas.microsoft.com/office/drawing/2014/main" id="{6B09781B-F8D9-1918-2711-A07998D4A356}"/>
                </a:ext>
              </a:extLst>
            </p:cNvPr>
            <p:cNvSpPr txBox="1"/>
            <p:nvPr/>
          </p:nvSpPr>
          <p:spPr>
            <a:xfrm>
              <a:off x="6620457" y="1212546"/>
              <a:ext cx="300174" cy="203207"/>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N</a:t>
              </a:r>
            </a:p>
          </p:txBody>
        </p:sp>
        <p:sp>
          <p:nvSpPr>
            <p:cNvPr id="37" name="Rectangle 36">
              <a:extLst>
                <a:ext uri="{FF2B5EF4-FFF2-40B4-BE49-F238E27FC236}">
                  <a16:creationId xmlns:a16="http://schemas.microsoft.com/office/drawing/2014/main" id="{F0D5487D-05AA-7514-D35C-6F2A63CE6B2A}"/>
                </a:ext>
              </a:extLst>
            </p:cNvPr>
            <p:cNvSpPr/>
            <p:nvPr/>
          </p:nvSpPr>
          <p:spPr>
            <a:xfrm>
              <a:off x="4696699" y="1866583"/>
              <a:ext cx="1913711" cy="851667"/>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3" descr="A screen shot of a cell phone&#10;&#10;Description automatically generated">
              <a:extLst>
                <a:ext uri="{FF2B5EF4-FFF2-40B4-BE49-F238E27FC236}">
                  <a16:creationId xmlns:a16="http://schemas.microsoft.com/office/drawing/2014/main" id="{E69373AD-4B58-67DD-BAF3-0EB325ADF25D}"/>
                </a:ext>
              </a:extLst>
            </p:cNvPr>
            <p:cNvPicPr>
              <a:picLocks noChangeAspect="1"/>
            </p:cNvPicPr>
            <p:nvPr/>
          </p:nvPicPr>
          <p:blipFill>
            <a:blip r:embed="rId6"/>
            <a:stretch>
              <a:fillRect/>
            </a:stretch>
          </p:blipFill>
          <p:spPr>
            <a:xfrm>
              <a:off x="4779589" y="1919286"/>
              <a:ext cx="239246" cy="715497"/>
            </a:xfrm>
            <a:prstGeom prst="rect">
              <a:avLst/>
            </a:prstGeom>
          </p:spPr>
        </p:pic>
        <p:sp>
          <p:nvSpPr>
            <p:cNvPr id="34" name="TextBox 33">
              <a:extLst>
                <a:ext uri="{FF2B5EF4-FFF2-40B4-BE49-F238E27FC236}">
                  <a16:creationId xmlns:a16="http://schemas.microsoft.com/office/drawing/2014/main" id="{F21A86C1-4092-AECE-7217-6190D996C148}"/>
                </a:ext>
              </a:extLst>
            </p:cNvPr>
            <p:cNvSpPr txBox="1"/>
            <p:nvPr/>
          </p:nvSpPr>
          <p:spPr>
            <a:xfrm>
              <a:off x="4971632" y="1918397"/>
              <a:ext cx="1674412"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Aquatic Vegetation</a:t>
              </a:r>
              <a:endParaRPr lang="en-US">
                <a:solidFill>
                  <a:schemeClr val="tx1">
                    <a:lumMod val="75000"/>
                    <a:lumOff val="25000"/>
                  </a:schemeClr>
                </a:solidFill>
              </a:endParaRPr>
            </a:p>
          </p:txBody>
        </p:sp>
        <p:sp>
          <p:nvSpPr>
            <p:cNvPr id="35" name="TextBox 34">
              <a:extLst>
                <a:ext uri="{FF2B5EF4-FFF2-40B4-BE49-F238E27FC236}">
                  <a16:creationId xmlns:a16="http://schemas.microsoft.com/office/drawing/2014/main" id="{11B64775-5F37-BB61-C0F6-ADE9CAEBD6B6}"/>
                </a:ext>
              </a:extLst>
            </p:cNvPr>
            <p:cNvSpPr txBox="1"/>
            <p:nvPr/>
          </p:nvSpPr>
          <p:spPr>
            <a:xfrm>
              <a:off x="4971632" y="2357668"/>
              <a:ext cx="1674412"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Water</a:t>
              </a:r>
              <a:endParaRPr lang="en-US"/>
            </a:p>
          </p:txBody>
        </p:sp>
      </p:grpSp>
      <p:sp>
        <p:nvSpPr>
          <p:cNvPr id="4" name="Text Placeholder 5">
            <a:extLst>
              <a:ext uri="{FF2B5EF4-FFF2-40B4-BE49-F238E27FC236}">
                <a16:creationId xmlns:a16="http://schemas.microsoft.com/office/drawing/2014/main" id="{D6BA55FE-B597-1463-F5EA-1E321AB256C4}"/>
              </a:ext>
            </a:extLst>
          </p:cNvPr>
          <p:cNvSpPr txBox="1">
            <a:spLocks/>
          </p:cNvSpPr>
          <p:nvPr/>
        </p:nvSpPr>
        <p:spPr>
          <a:xfrm>
            <a:off x="6413035" y="1419383"/>
            <a:ext cx="5256962" cy="426850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r>
              <a:rPr lang="en-US" sz="2400" b="1" dirty="0">
                <a:solidFill>
                  <a:schemeClr val="tx1">
                    <a:lumMod val="75000"/>
                    <a:lumOff val="25000"/>
                  </a:schemeClr>
                </a:solidFill>
                <a:latin typeface="Century Gothic"/>
              </a:rPr>
              <a:t>Detected Aquatic Vegetation</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a:rPr>
              <a:t>Large amount of vegetation buildup in the pool across from the intake and at the Des Plaines confluence.</a:t>
            </a:r>
          </a:p>
          <a:p>
            <a:pPr>
              <a:lnSpc>
                <a:spcPct val="100000"/>
              </a:lnSpc>
              <a:spcBef>
                <a:spcPts val="0"/>
              </a:spcBef>
              <a:spcAft>
                <a:spcPts val="600"/>
              </a:spcAft>
              <a:buClr>
                <a:srgbClr val="4DAEB3"/>
              </a:buClr>
            </a:pPr>
            <a:endParaRPr lang="en-US" sz="2000" dirty="0">
              <a:solidFill>
                <a:schemeClr val="tx1">
                  <a:lumMod val="75000"/>
                  <a:lumOff val="25000"/>
                </a:schemeClr>
              </a:solidFill>
              <a:latin typeface="Century Gothic"/>
            </a:endParaRP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a:rPr>
              <a:t>Smaller mats detected in various spots:</a:t>
            </a:r>
            <a:endParaRPr lang="en-US" sz="2000" dirty="0">
              <a:solidFill>
                <a:schemeClr val="tx1">
                  <a:lumMod val="75000"/>
                  <a:lumOff val="25000"/>
                </a:schemeClr>
              </a:solidFill>
              <a:latin typeface="Century Gothic" panose="020B0502020202020204" pitchFamily="34" charset="0"/>
            </a:endParaRPr>
          </a:p>
          <a:p>
            <a:pPr lvl="1">
              <a:lnSpc>
                <a:spcPct val="100000"/>
              </a:lnSpc>
              <a:spcBef>
                <a:spcPts val="0"/>
              </a:spcBef>
              <a:spcAft>
                <a:spcPts val="600"/>
              </a:spcAft>
              <a:buClr>
                <a:srgbClr val="4DAEB3"/>
              </a:buClr>
            </a:pPr>
            <a:r>
              <a:rPr lang="en-US" sz="1800" dirty="0">
                <a:solidFill>
                  <a:schemeClr val="tx1">
                    <a:lumMod val="75000"/>
                    <a:lumOff val="25000"/>
                  </a:schemeClr>
                </a:solidFill>
                <a:latin typeface="Century Gothic"/>
              </a:rPr>
              <a:t>Pools north of the cooling pound</a:t>
            </a:r>
            <a:endParaRPr lang="en-US" sz="1800" dirty="0">
              <a:solidFill>
                <a:schemeClr val="tx1">
                  <a:lumMod val="75000"/>
                  <a:lumOff val="25000"/>
                </a:schemeClr>
              </a:solidFill>
              <a:latin typeface="Century Gothic" panose="020B0502020202020204" pitchFamily="34" charset="0"/>
            </a:endParaRPr>
          </a:p>
          <a:p>
            <a:pPr lvl="1">
              <a:lnSpc>
                <a:spcPct val="100000"/>
              </a:lnSpc>
              <a:spcBef>
                <a:spcPts val="0"/>
              </a:spcBef>
              <a:spcAft>
                <a:spcPts val="600"/>
              </a:spcAft>
              <a:buClr>
                <a:srgbClr val="4DAEB3"/>
              </a:buClr>
            </a:pPr>
            <a:r>
              <a:rPr lang="en-US" sz="1800" dirty="0">
                <a:solidFill>
                  <a:schemeClr val="tx1">
                    <a:lumMod val="75000"/>
                    <a:lumOff val="25000"/>
                  </a:schemeClr>
                </a:solidFill>
                <a:latin typeface="Century Gothic"/>
              </a:rPr>
              <a:t>Chute through Bardwell Island</a:t>
            </a:r>
            <a:endParaRPr lang="en-US" sz="1800" dirty="0">
              <a:solidFill>
                <a:schemeClr val="tx1">
                  <a:lumMod val="75000"/>
                  <a:lumOff val="25000"/>
                </a:schemeClr>
              </a:solidFill>
              <a:latin typeface="Century Gothic" panose="020B0502020202020204" pitchFamily="34" charset="0"/>
            </a:endParaRPr>
          </a:p>
          <a:p>
            <a:pPr lvl="1">
              <a:lnSpc>
                <a:spcPct val="100000"/>
              </a:lnSpc>
              <a:spcBef>
                <a:spcPts val="0"/>
              </a:spcBef>
              <a:spcAft>
                <a:spcPts val="600"/>
              </a:spcAft>
              <a:buClr>
                <a:srgbClr val="4DAEB3"/>
              </a:buClr>
            </a:pPr>
            <a:r>
              <a:rPr lang="en-US" sz="1800" dirty="0">
                <a:solidFill>
                  <a:schemeClr val="tx1">
                    <a:lumMod val="75000"/>
                    <a:lumOff val="25000"/>
                  </a:schemeClr>
                </a:solidFill>
                <a:latin typeface="Century Gothic"/>
              </a:rPr>
              <a:t>Around the island west of the I-55 bridge</a:t>
            </a:r>
          </a:p>
          <a:p>
            <a:pPr lvl="1">
              <a:lnSpc>
                <a:spcPct val="100000"/>
              </a:lnSpc>
              <a:spcBef>
                <a:spcPts val="0"/>
              </a:spcBef>
              <a:spcAft>
                <a:spcPts val="600"/>
              </a:spcAft>
              <a:buClr>
                <a:srgbClr val="4DAEB3"/>
              </a:buClr>
            </a:pPr>
            <a:r>
              <a:rPr lang="en-US" sz="1800" dirty="0">
                <a:solidFill>
                  <a:schemeClr val="tx1">
                    <a:lumMod val="75000"/>
                    <a:lumOff val="25000"/>
                  </a:schemeClr>
                </a:solidFill>
                <a:latin typeface="Century Gothic"/>
              </a:rPr>
              <a:t>Buildup occurs in the stretch of river that runs through Wilmington, IL</a:t>
            </a:r>
            <a:endParaRPr lang="en-US" sz="18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4DAEB3"/>
              </a:buClr>
            </a:pPr>
            <a:endParaRPr lang="en-US" sz="2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804774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10806686"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Case Study Analysis</a:t>
            </a:r>
            <a:endParaRPr lang="en-US"/>
          </a:p>
        </p:txBody>
      </p:sp>
      <p:sp>
        <p:nvSpPr>
          <p:cNvPr id="5" name="Rectangle 4">
            <a:extLst>
              <a:ext uri="{FF2B5EF4-FFF2-40B4-BE49-F238E27FC236}">
                <a16:creationId xmlns:a16="http://schemas.microsoft.com/office/drawing/2014/main" id="{19D3C1C5-E789-1FB0-591B-379577C0FAA0}"/>
              </a:ext>
            </a:extLst>
          </p:cNvPr>
          <p:cNvSpPr/>
          <p:nvPr/>
        </p:nvSpPr>
        <p:spPr>
          <a:xfrm>
            <a:off x="1411647" y="1033155"/>
            <a:ext cx="9375812" cy="5255902"/>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final_results_ndvi">
            <a:hlinkClick r:id="" action="ppaction://media"/>
            <a:extLst>
              <a:ext uri="{FF2B5EF4-FFF2-40B4-BE49-F238E27FC236}">
                <a16:creationId xmlns:a16="http://schemas.microsoft.com/office/drawing/2014/main" id="{A3D87E77-5694-F9E5-35A1-07C6B521EB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50938"/>
            <a:ext cx="9144000" cy="5038725"/>
          </a:xfrm>
          <a:prstGeom prst="rect">
            <a:avLst/>
          </a:prstGeom>
        </p:spPr>
      </p:pic>
    </p:spTree>
    <p:extLst>
      <p:ext uri="{BB962C8B-B14F-4D97-AF65-F5344CB8AC3E}">
        <p14:creationId xmlns:p14="http://schemas.microsoft.com/office/powerpoint/2010/main" val="14319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1363410" y="3063311"/>
            <a:ext cx="9460724"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4DAEB3"/>
                </a:solidFill>
                <a:latin typeface="Century Gothic"/>
                <a:cs typeface="Calibri Light"/>
              </a:rPr>
              <a:t>Environmental Trends Results</a:t>
            </a:r>
          </a:p>
        </p:txBody>
      </p:sp>
    </p:spTree>
    <p:extLst>
      <p:ext uri="{BB962C8B-B14F-4D97-AF65-F5344CB8AC3E}">
        <p14:creationId xmlns:p14="http://schemas.microsoft.com/office/powerpoint/2010/main" val="3807536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10806686"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Environmental Trends Analysis</a:t>
            </a:r>
            <a:endParaRPr lang="en-US"/>
          </a:p>
        </p:txBody>
      </p:sp>
      <p:grpSp>
        <p:nvGrpSpPr>
          <p:cNvPr id="50" name="Group 49">
            <a:extLst>
              <a:ext uri="{FF2B5EF4-FFF2-40B4-BE49-F238E27FC236}">
                <a16:creationId xmlns:a16="http://schemas.microsoft.com/office/drawing/2014/main" id="{8DE75891-3ED8-41D8-162B-F18EE50467BB}"/>
              </a:ext>
            </a:extLst>
          </p:cNvPr>
          <p:cNvGrpSpPr/>
          <p:nvPr/>
        </p:nvGrpSpPr>
        <p:grpSpPr>
          <a:xfrm>
            <a:off x="887731" y="1197548"/>
            <a:ext cx="10410405" cy="5071394"/>
            <a:chOff x="906546" y="1159918"/>
            <a:chExt cx="10410405" cy="5071394"/>
          </a:xfrm>
        </p:grpSpPr>
        <p:pic>
          <p:nvPicPr>
            <p:cNvPr id="5" name="Picture 5" descr="A graph with lines and a line in the middle&#10;&#10;Description automatically generated">
              <a:extLst>
                <a:ext uri="{FF2B5EF4-FFF2-40B4-BE49-F238E27FC236}">
                  <a16:creationId xmlns:a16="http://schemas.microsoft.com/office/drawing/2014/main" id="{E5ABCDF9-C892-4FF8-7647-F2B0F581BF40}"/>
                </a:ext>
              </a:extLst>
            </p:cNvPr>
            <p:cNvPicPr>
              <a:picLocks noChangeAspect="1"/>
            </p:cNvPicPr>
            <p:nvPr/>
          </p:nvPicPr>
          <p:blipFill>
            <a:blip r:embed="rId3"/>
            <a:stretch>
              <a:fillRect/>
            </a:stretch>
          </p:blipFill>
          <p:spPr>
            <a:xfrm>
              <a:off x="1403586" y="1652097"/>
              <a:ext cx="9384829" cy="4579215"/>
            </a:xfrm>
            <a:prstGeom prst="rect">
              <a:avLst/>
            </a:prstGeom>
          </p:spPr>
        </p:pic>
        <p:sp>
          <p:nvSpPr>
            <p:cNvPr id="7" name="TextBox 6">
              <a:extLst>
                <a:ext uri="{FF2B5EF4-FFF2-40B4-BE49-F238E27FC236}">
                  <a16:creationId xmlns:a16="http://schemas.microsoft.com/office/drawing/2014/main" id="{B9D7AB40-EFF0-2A3C-996F-3D63D939C910}"/>
                </a:ext>
              </a:extLst>
            </p:cNvPr>
            <p:cNvSpPr txBox="1"/>
            <p:nvPr/>
          </p:nvSpPr>
          <p:spPr>
            <a:xfrm>
              <a:off x="10274621" y="5182633"/>
              <a:ext cx="5454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1000</a:t>
              </a:r>
            </a:p>
          </p:txBody>
        </p:sp>
        <p:sp>
          <p:nvSpPr>
            <p:cNvPr id="9" name="TextBox 8">
              <a:extLst>
                <a:ext uri="{FF2B5EF4-FFF2-40B4-BE49-F238E27FC236}">
                  <a16:creationId xmlns:a16="http://schemas.microsoft.com/office/drawing/2014/main" id="{3C69660E-26CD-49AB-1C62-5892694EFAEB}"/>
                </a:ext>
              </a:extLst>
            </p:cNvPr>
            <p:cNvSpPr txBox="1"/>
            <p:nvPr/>
          </p:nvSpPr>
          <p:spPr>
            <a:xfrm>
              <a:off x="10261921" y="4763533"/>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1100</a:t>
              </a:r>
            </a:p>
          </p:txBody>
        </p:sp>
        <p:sp>
          <p:nvSpPr>
            <p:cNvPr id="11" name="TextBox 10">
              <a:extLst>
                <a:ext uri="{FF2B5EF4-FFF2-40B4-BE49-F238E27FC236}">
                  <a16:creationId xmlns:a16="http://schemas.microsoft.com/office/drawing/2014/main" id="{5DDFBDBF-7DEC-36A5-49A7-734C4B407E26}"/>
                </a:ext>
              </a:extLst>
            </p:cNvPr>
            <p:cNvSpPr txBox="1"/>
            <p:nvPr/>
          </p:nvSpPr>
          <p:spPr>
            <a:xfrm>
              <a:off x="10261921" y="4344433"/>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1200</a:t>
              </a:r>
            </a:p>
          </p:txBody>
        </p:sp>
        <p:sp>
          <p:nvSpPr>
            <p:cNvPr id="13" name="TextBox 12">
              <a:extLst>
                <a:ext uri="{FF2B5EF4-FFF2-40B4-BE49-F238E27FC236}">
                  <a16:creationId xmlns:a16="http://schemas.microsoft.com/office/drawing/2014/main" id="{91114C5D-DB3D-D5DB-4A18-3F78DF624BDE}"/>
                </a:ext>
              </a:extLst>
            </p:cNvPr>
            <p:cNvSpPr txBox="1"/>
            <p:nvPr/>
          </p:nvSpPr>
          <p:spPr>
            <a:xfrm>
              <a:off x="10261921" y="3938033"/>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1300</a:t>
              </a:r>
            </a:p>
          </p:txBody>
        </p:sp>
        <p:sp>
          <p:nvSpPr>
            <p:cNvPr id="15" name="TextBox 14">
              <a:extLst>
                <a:ext uri="{FF2B5EF4-FFF2-40B4-BE49-F238E27FC236}">
                  <a16:creationId xmlns:a16="http://schemas.microsoft.com/office/drawing/2014/main" id="{2129D045-08CE-5841-BA86-7832CDA08D05}"/>
                </a:ext>
              </a:extLst>
            </p:cNvPr>
            <p:cNvSpPr txBox="1"/>
            <p:nvPr/>
          </p:nvSpPr>
          <p:spPr>
            <a:xfrm>
              <a:off x="10261921" y="3518933"/>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1400</a:t>
              </a:r>
            </a:p>
          </p:txBody>
        </p:sp>
        <p:sp>
          <p:nvSpPr>
            <p:cNvPr id="17" name="TextBox 16">
              <a:extLst>
                <a:ext uri="{FF2B5EF4-FFF2-40B4-BE49-F238E27FC236}">
                  <a16:creationId xmlns:a16="http://schemas.microsoft.com/office/drawing/2014/main" id="{A032E213-1615-B3A8-4EAA-67AB978C12A1}"/>
                </a:ext>
              </a:extLst>
            </p:cNvPr>
            <p:cNvSpPr txBox="1"/>
            <p:nvPr/>
          </p:nvSpPr>
          <p:spPr>
            <a:xfrm>
              <a:off x="10261921" y="3074433"/>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1500</a:t>
              </a:r>
            </a:p>
          </p:txBody>
        </p:sp>
        <p:sp>
          <p:nvSpPr>
            <p:cNvPr id="19" name="TextBox 18">
              <a:extLst>
                <a:ext uri="{FF2B5EF4-FFF2-40B4-BE49-F238E27FC236}">
                  <a16:creationId xmlns:a16="http://schemas.microsoft.com/office/drawing/2014/main" id="{2E7E92BF-3FE3-27DE-C336-6E7F58BCEB83}"/>
                </a:ext>
              </a:extLst>
            </p:cNvPr>
            <p:cNvSpPr txBox="1"/>
            <p:nvPr/>
          </p:nvSpPr>
          <p:spPr>
            <a:xfrm>
              <a:off x="10261921" y="2655333"/>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1600</a:t>
              </a:r>
            </a:p>
          </p:txBody>
        </p:sp>
        <p:sp>
          <p:nvSpPr>
            <p:cNvPr id="21" name="TextBox 20">
              <a:extLst>
                <a:ext uri="{FF2B5EF4-FFF2-40B4-BE49-F238E27FC236}">
                  <a16:creationId xmlns:a16="http://schemas.microsoft.com/office/drawing/2014/main" id="{65608567-5027-740F-D58B-C8A30A5711AC}"/>
                </a:ext>
              </a:extLst>
            </p:cNvPr>
            <p:cNvSpPr txBox="1"/>
            <p:nvPr/>
          </p:nvSpPr>
          <p:spPr>
            <a:xfrm>
              <a:off x="10261921" y="2236233"/>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1700</a:t>
              </a:r>
            </a:p>
          </p:txBody>
        </p:sp>
        <p:sp>
          <p:nvSpPr>
            <p:cNvPr id="23" name="TextBox 22">
              <a:extLst>
                <a:ext uri="{FF2B5EF4-FFF2-40B4-BE49-F238E27FC236}">
                  <a16:creationId xmlns:a16="http://schemas.microsoft.com/office/drawing/2014/main" id="{E8AC7F25-3A8B-F9BF-2CE4-0508EFBC6530}"/>
                </a:ext>
              </a:extLst>
            </p:cNvPr>
            <p:cNvSpPr txBox="1"/>
            <p:nvPr/>
          </p:nvSpPr>
          <p:spPr>
            <a:xfrm>
              <a:off x="10261921" y="1817133"/>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1800</a:t>
              </a:r>
            </a:p>
          </p:txBody>
        </p:sp>
        <p:sp>
          <p:nvSpPr>
            <p:cNvPr id="25" name="TextBox 24">
              <a:extLst>
                <a:ext uri="{FF2B5EF4-FFF2-40B4-BE49-F238E27FC236}">
                  <a16:creationId xmlns:a16="http://schemas.microsoft.com/office/drawing/2014/main" id="{91A4CE00-30C9-DA65-01E9-0C590311948F}"/>
                </a:ext>
              </a:extLst>
            </p:cNvPr>
            <p:cNvSpPr txBox="1"/>
            <p:nvPr/>
          </p:nvSpPr>
          <p:spPr>
            <a:xfrm rot="5400000">
              <a:off x="9207821" y="3364072"/>
              <a:ext cx="36950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75623"/>
                  </a:solidFill>
                  <a:latin typeface="Century Gothic"/>
                </a:rPr>
                <a:t>Daily Aquatic Vegetation Cell Count</a:t>
              </a:r>
            </a:p>
            <a:p>
              <a:pPr algn="ctr"/>
              <a:r>
                <a:rPr lang="en-US" sz="1400">
                  <a:solidFill>
                    <a:srgbClr val="375623"/>
                  </a:solidFill>
                  <a:latin typeface="Century Gothic"/>
                </a:rPr>
                <a:t>(Landsat, NDVI)</a:t>
              </a:r>
            </a:p>
          </p:txBody>
        </p:sp>
        <p:sp>
          <p:nvSpPr>
            <p:cNvPr id="27" name="TextBox 26">
              <a:extLst>
                <a:ext uri="{FF2B5EF4-FFF2-40B4-BE49-F238E27FC236}">
                  <a16:creationId xmlns:a16="http://schemas.microsoft.com/office/drawing/2014/main" id="{0597D730-F546-C942-8AD7-A1BB62B77064}"/>
                </a:ext>
              </a:extLst>
            </p:cNvPr>
            <p:cNvSpPr txBox="1"/>
            <p:nvPr/>
          </p:nvSpPr>
          <p:spPr>
            <a:xfrm rot="19800000">
              <a:off x="1808827" y="5583255"/>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May</a:t>
              </a:r>
            </a:p>
          </p:txBody>
        </p:sp>
        <p:sp>
          <p:nvSpPr>
            <p:cNvPr id="30" name="TextBox 29">
              <a:extLst>
                <a:ext uri="{FF2B5EF4-FFF2-40B4-BE49-F238E27FC236}">
                  <a16:creationId xmlns:a16="http://schemas.microsoft.com/office/drawing/2014/main" id="{BB353BFF-FD22-96AA-1591-A12D30D6E8B0}"/>
                </a:ext>
              </a:extLst>
            </p:cNvPr>
            <p:cNvSpPr txBox="1"/>
            <p:nvPr/>
          </p:nvSpPr>
          <p:spPr>
            <a:xfrm rot="19800000">
              <a:off x="3382821" y="5582918"/>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Jun.</a:t>
              </a:r>
            </a:p>
          </p:txBody>
        </p:sp>
        <p:sp>
          <p:nvSpPr>
            <p:cNvPr id="32" name="TextBox 31">
              <a:extLst>
                <a:ext uri="{FF2B5EF4-FFF2-40B4-BE49-F238E27FC236}">
                  <a16:creationId xmlns:a16="http://schemas.microsoft.com/office/drawing/2014/main" id="{C1E67801-58AC-61A4-4ED3-2C2B741B3E13}"/>
                </a:ext>
              </a:extLst>
            </p:cNvPr>
            <p:cNvSpPr txBox="1"/>
            <p:nvPr/>
          </p:nvSpPr>
          <p:spPr>
            <a:xfrm rot="19800000">
              <a:off x="4921873" y="5588697"/>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Jul.</a:t>
              </a:r>
            </a:p>
          </p:txBody>
        </p:sp>
        <p:sp>
          <p:nvSpPr>
            <p:cNvPr id="34" name="TextBox 33">
              <a:extLst>
                <a:ext uri="{FF2B5EF4-FFF2-40B4-BE49-F238E27FC236}">
                  <a16:creationId xmlns:a16="http://schemas.microsoft.com/office/drawing/2014/main" id="{630F4DA1-FDE9-FA94-2F38-4EFCFF6242C5}"/>
                </a:ext>
              </a:extLst>
            </p:cNvPr>
            <p:cNvSpPr txBox="1"/>
            <p:nvPr/>
          </p:nvSpPr>
          <p:spPr>
            <a:xfrm rot="19800000">
              <a:off x="6457967" y="5601733"/>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Aug.</a:t>
              </a:r>
            </a:p>
          </p:txBody>
        </p:sp>
        <p:sp>
          <p:nvSpPr>
            <p:cNvPr id="36" name="TextBox 35">
              <a:extLst>
                <a:ext uri="{FF2B5EF4-FFF2-40B4-BE49-F238E27FC236}">
                  <a16:creationId xmlns:a16="http://schemas.microsoft.com/office/drawing/2014/main" id="{8A9A7BE4-8E74-BA5D-37C2-E5C873EECBA3}"/>
                </a:ext>
              </a:extLst>
            </p:cNvPr>
            <p:cNvSpPr txBox="1"/>
            <p:nvPr/>
          </p:nvSpPr>
          <p:spPr>
            <a:xfrm rot="19800000">
              <a:off x="8047484" y="557962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Sep.</a:t>
              </a:r>
            </a:p>
          </p:txBody>
        </p:sp>
        <p:sp>
          <p:nvSpPr>
            <p:cNvPr id="38" name="TextBox 37">
              <a:extLst>
                <a:ext uri="{FF2B5EF4-FFF2-40B4-BE49-F238E27FC236}">
                  <a16:creationId xmlns:a16="http://schemas.microsoft.com/office/drawing/2014/main" id="{78003A96-E983-05B3-C274-0B30B06A4BA0}"/>
                </a:ext>
              </a:extLst>
            </p:cNvPr>
            <p:cNvSpPr txBox="1"/>
            <p:nvPr/>
          </p:nvSpPr>
          <p:spPr>
            <a:xfrm rot="19800000">
              <a:off x="9531436" y="5601733"/>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Oct.</a:t>
              </a:r>
            </a:p>
          </p:txBody>
        </p:sp>
        <p:sp>
          <p:nvSpPr>
            <p:cNvPr id="39" name="TextBox 38">
              <a:extLst>
                <a:ext uri="{FF2B5EF4-FFF2-40B4-BE49-F238E27FC236}">
                  <a16:creationId xmlns:a16="http://schemas.microsoft.com/office/drawing/2014/main" id="{5D23A91B-8BB2-9FCC-1E2F-D8003F4E9029}"/>
                </a:ext>
              </a:extLst>
            </p:cNvPr>
            <p:cNvSpPr txBox="1"/>
            <p:nvPr/>
          </p:nvSpPr>
          <p:spPr>
            <a:xfrm>
              <a:off x="1346991" y="4947448"/>
              <a:ext cx="5454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12.5</a:t>
              </a:r>
            </a:p>
          </p:txBody>
        </p:sp>
        <p:sp>
          <p:nvSpPr>
            <p:cNvPr id="40" name="TextBox 39">
              <a:extLst>
                <a:ext uri="{FF2B5EF4-FFF2-40B4-BE49-F238E27FC236}">
                  <a16:creationId xmlns:a16="http://schemas.microsoft.com/office/drawing/2014/main" id="{79B6A20A-5208-CCAD-756D-52E0D3DC9464}"/>
                </a:ext>
              </a:extLst>
            </p:cNvPr>
            <p:cNvSpPr txBox="1"/>
            <p:nvPr/>
          </p:nvSpPr>
          <p:spPr>
            <a:xfrm>
              <a:off x="1346991" y="4486485"/>
              <a:ext cx="5454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15.0</a:t>
              </a:r>
            </a:p>
          </p:txBody>
        </p:sp>
        <p:sp>
          <p:nvSpPr>
            <p:cNvPr id="41" name="TextBox 40">
              <a:extLst>
                <a:ext uri="{FF2B5EF4-FFF2-40B4-BE49-F238E27FC236}">
                  <a16:creationId xmlns:a16="http://schemas.microsoft.com/office/drawing/2014/main" id="{64C06FC4-974B-A9B7-5B4B-FCE89547DA40}"/>
                </a:ext>
              </a:extLst>
            </p:cNvPr>
            <p:cNvSpPr txBox="1"/>
            <p:nvPr/>
          </p:nvSpPr>
          <p:spPr>
            <a:xfrm>
              <a:off x="1346991" y="4025522"/>
              <a:ext cx="5454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17.5</a:t>
              </a:r>
            </a:p>
          </p:txBody>
        </p:sp>
        <p:sp>
          <p:nvSpPr>
            <p:cNvPr id="42" name="TextBox 41">
              <a:extLst>
                <a:ext uri="{FF2B5EF4-FFF2-40B4-BE49-F238E27FC236}">
                  <a16:creationId xmlns:a16="http://schemas.microsoft.com/office/drawing/2014/main" id="{16801B8C-AD4D-D667-0700-B5EC60CA5038}"/>
                </a:ext>
              </a:extLst>
            </p:cNvPr>
            <p:cNvSpPr txBox="1"/>
            <p:nvPr/>
          </p:nvSpPr>
          <p:spPr>
            <a:xfrm>
              <a:off x="1346991" y="3564559"/>
              <a:ext cx="5454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20.0</a:t>
              </a:r>
            </a:p>
          </p:txBody>
        </p:sp>
        <p:sp>
          <p:nvSpPr>
            <p:cNvPr id="43" name="TextBox 42">
              <a:extLst>
                <a:ext uri="{FF2B5EF4-FFF2-40B4-BE49-F238E27FC236}">
                  <a16:creationId xmlns:a16="http://schemas.microsoft.com/office/drawing/2014/main" id="{AA743ACA-04C2-8B69-1C7A-CED1E5813909}"/>
                </a:ext>
              </a:extLst>
            </p:cNvPr>
            <p:cNvSpPr txBox="1"/>
            <p:nvPr/>
          </p:nvSpPr>
          <p:spPr>
            <a:xfrm>
              <a:off x="1346991" y="3075374"/>
              <a:ext cx="5454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22.5</a:t>
              </a:r>
            </a:p>
          </p:txBody>
        </p:sp>
        <p:sp>
          <p:nvSpPr>
            <p:cNvPr id="44" name="TextBox 43">
              <a:extLst>
                <a:ext uri="{FF2B5EF4-FFF2-40B4-BE49-F238E27FC236}">
                  <a16:creationId xmlns:a16="http://schemas.microsoft.com/office/drawing/2014/main" id="{6ED052F0-1FAB-BB5A-0BA7-1F6943CC2524}"/>
                </a:ext>
              </a:extLst>
            </p:cNvPr>
            <p:cNvSpPr txBox="1"/>
            <p:nvPr/>
          </p:nvSpPr>
          <p:spPr>
            <a:xfrm>
              <a:off x="1346990" y="2605003"/>
              <a:ext cx="5454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25.0</a:t>
              </a:r>
            </a:p>
          </p:txBody>
        </p:sp>
        <p:sp>
          <p:nvSpPr>
            <p:cNvPr id="45" name="TextBox 44">
              <a:extLst>
                <a:ext uri="{FF2B5EF4-FFF2-40B4-BE49-F238E27FC236}">
                  <a16:creationId xmlns:a16="http://schemas.microsoft.com/office/drawing/2014/main" id="{F8CEA767-27C6-9373-B6D4-BFDBFFF838A1}"/>
                </a:ext>
              </a:extLst>
            </p:cNvPr>
            <p:cNvSpPr txBox="1"/>
            <p:nvPr/>
          </p:nvSpPr>
          <p:spPr>
            <a:xfrm>
              <a:off x="1346990" y="2144040"/>
              <a:ext cx="5454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27.5</a:t>
              </a:r>
            </a:p>
          </p:txBody>
        </p:sp>
        <p:sp>
          <p:nvSpPr>
            <p:cNvPr id="46" name="TextBox 45">
              <a:extLst>
                <a:ext uri="{FF2B5EF4-FFF2-40B4-BE49-F238E27FC236}">
                  <a16:creationId xmlns:a16="http://schemas.microsoft.com/office/drawing/2014/main" id="{F1B3B19A-CBD2-1BB7-A3B1-4AB8A42CDFC0}"/>
                </a:ext>
              </a:extLst>
            </p:cNvPr>
            <p:cNvSpPr txBox="1"/>
            <p:nvPr/>
          </p:nvSpPr>
          <p:spPr>
            <a:xfrm>
              <a:off x="1346990" y="1683077"/>
              <a:ext cx="5454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30.0</a:t>
              </a:r>
            </a:p>
          </p:txBody>
        </p:sp>
        <p:sp>
          <p:nvSpPr>
            <p:cNvPr id="47" name="TextBox 46">
              <a:extLst>
                <a:ext uri="{FF2B5EF4-FFF2-40B4-BE49-F238E27FC236}">
                  <a16:creationId xmlns:a16="http://schemas.microsoft.com/office/drawing/2014/main" id="{523E7D9F-6318-9B2A-DA46-2509C82EBB0F}"/>
                </a:ext>
              </a:extLst>
            </p:cNvPr>
            <p:cNvSpPr txBox="1"/>
            <p:nvPr/>
          </p:nvSpPr>
          <p:spPr>
            <a:xfrm rot="16200000">
              <a:off x="-679364" y="3364071"/>
              <a:ext cx="36950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1E4E79"/>
                  </a:solidFill>
                  <a:latin typeface="Century Gothic"/>
                </a:rPr>
                <a:t>Water Temperature [Degrees Celsius]</a:t>
              </a:r>
            </a:p>
            <a:p>
              <a:pPr algn="ctr"/>
              <a:r>
                <a:rPr lang="en-US" sz="1400">
                  <a:solidFill>
                    <a:srgbClr val="1E4E79"/>
                  </a:solidFill>
                  <a:latin typeface="Century Gothic"/>
                </a:rPr>
                <a:t>(Lorenzo Guage)</a:t>
              </a:r>
            </a:p>
          </p:txBody>
        </p:sp>
        <p:sp>
          <p:nvSpPr>
            <p:cNvPr id="49" name="TextBox 48">
              <a:extLst>
                <a:ext uri="{FF2B5EF4-FFF2-40B4-BE49-F238E27FC236}">
                  <a16:creationId xmlns:a16="http://schemas.microsoft.com/office/drawing/2014/main" id="{D1CB4A5B-A426-7DFC-FC29-D26AEA7A613D}"/>
                </a:ext>
              </a:extLst>
            </p:cNvPr>
            <p:cNvSpPr txBox="1"/>
            <p:nvPr/>
          </p:nvSpPr>
          <p:spPr>
            <a:xfrm>
              <a:off x="3427188" y="1159918"/>
              <a:ext cx="53641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3F3F3F"/>
                  </a:solidFill>
                  <a:latin typeface="Century Gothic"/>
                </a:rPr>
                <a:t>Kankakee River Water Temperature Compared to Detected Aquatic Vegetation</a:t>
              </a:r>
            </a:p>
          </p:txBody>
        </p:sp>
      </p:grpSp>
      <p:grpSp>
        <p:nvGrpSpPr>
          <p:cNvPr id="20" name="Group 19">
            <a:extLst>
              <a:ext uri="{FF2B5EF4-FFF2-40B4-BE49-F238E27FC236}">
                <a16:creationId xmlns:a16="http://schemas.microsoft.com/office/drawing/2014/main" id="{7555D17F-6626-E193-24E6-4924CFDA3B57}"/>
              </a:ext>
            </a:extLst>
          </p:cNvPr>
          <p:cNvGrpSpPr/>
          <p:nvPr/>
        </p:nvGrpSpPr>
        <p:grpSpPr>
          <a:xfrm>
            <a:off x="2058376" y="6129752"/>
            <a:ext cx="8061793" cy="276999"/>
            <a:chOff x="1598548" y="6175735"/>
            <a:chExt cx="8061793" cy="276999"/>
          </a:xfrm>
        </p:grpSpPr>
        <p:grpSp>
          <p:nvGrpSpPr>
            <p:cNvPr id="16" name="Group 15">
              <a:extLst>
                <a:ext uri="{FF2B5EF4-FFF2-40B4-BE49-F238E27FC236}">
                  <a16:creationId xmlns:a16="http://schemas.microsoft.com/office/drawing/2014/main" id="{808524FA-BF65-18CD-1D10-643DB289FA7F}"/>
                </a:ext>
              </a:extLst>
            </p:cNvPr>
            <p:cNvGrpSpPr/>
            <p:nvPr/>
          </p:nvGrpSpPr>
          <p:grpSpPr>
            <a:xfrm>
              <a:off x="4548013" y="6175735"/>
              <a:ext cx="2386206" cy="276999"/>
              <a:chOff x="3778054" y="6156028"/>
              <a:chExt cx="2386206" cy="276999"/>
            </a:xfrm>
          </p:grpSpPr>
          <p:cxnSp>
            <p:nvCxnSpPr>
              <p:cNvPr id="2" name="Straight Arrow Connector 1">
                <a:extLst>
                  <a:ext uri="{FF2B5EF4-FFF2-40B4-BE49-F238E27FC236}">
                    <a16:creationId xmlns:a16="http://schemas.microsoft.com/office/drawing/2014/main" id="{AF45B48E-1799-C304-2B98-D992A5CBA118}"/>
                  </a:ext>
                </a:extLst>
              </p:cNvPr>
              <p:cNvCxnSpPr/>
              <p:nvPr/>
            </p:nvCxnSpPr>
            <p:spPr>
              <a:xfrm>
                <a:off x="3778054" y="6300123"/>
                <a:ext cx="536208" cy="1942"/>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AC15392-B919-CB68-74DB-B2CD9CCFE5B6}"/>
                  </a:ext>
                </a:extLst>
              </p:cNvPr>
              <p:cNvSpPr txBox="1"/>
              <p:nvPr/>
            </p:nvSpPr>
            <p:spPr>
              <a:xfrm>
                <a:off x="4308254" y="6156028"/>
                <a:ext cx="18560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Vegetation Cell Count</a:t>
                </a:r>
              </a:p>
            </p:txBody>
          </p:sp>
        </p:grpSp>
        <p:grpSp>
          <p:nvGrpSpPr>
            <p:cNvPr id="18" name="Group 17">
              <a:extLst>
                <a:ext uri="{FF2B5EF4-FFF2-40B4-BE49-F238E27FC236}">
                  <a16:creationId xmlns:a16="http://schemas.microsoft.com/office/drawing/2014/main" id="{B91184BD-AF23-E911-EAB9-B1F0803DB575}"/>
                </a:ext>
              </a:extLst>
            </p:cNvPr>
            <p:cNvGrpSpPr/>
            <p:nvPr/>
          </p:nvGrpSpPr>
          <p:grpSpPr>
            <a:xfrm>
              <a:off x="7687979" y="6175735"/>
              <a:ext cx="1972362" cy="276999"/>
              <a:chOff x="6315065" y="6156028"/>
              <a:chExt cx="1972362" cy="276999"/>
            </a:xfrm>
          </p:grpSpPr>
          <p:cxnSp>
            <p:nvCxnSpPr>
              <p:cNvPr id="6" name="Straight Arrow Connector 5">
                <a:extLst>
                  <a:ext uri="{FF2B5EF4-FFF2-40B4-BE49-F238E27FC236}">
                    <a16:creationId xmlns:a16="http://schemas.microsoft.com/office/drawing/2014/main" id="{35B92296-3AD4-8C3D-C4D6-7DD7905BF4FD}"/>
                  </a:ext>
                </a:extLst>
              </p:cNvPr>
              <p:cNvCxnSpPr>
                <a:cxnSpLocks/>
              </p:cNvCxnSpPr>
              <p:nvPr/>
            </p:nvCxnSpPr>
            <p:spPr>
              <a:xfrm>
                <a:off x="6315065" y="6300123"/>
                <a:ext cx="536208" cy="1942"/>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AE26331-0C89-7EB4-0E8C-0E8228490016}"/>
                  </a:ext>
                </a:extLst>
              </p:cNvPr>
              <p:cNvSpPr txBox="1"/>
              <p:nvPr/>
            </p:nvSpPr>
            <p:spPr>
              <a:xfrm>
                <a:off x="6851833" y="6156028"/>
                <a:ext cx="14355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Grassing Event</a:t>
                </a:r>
              </a:p>
            </p:txBody>
          </p:sp>
        </p:grpSp>
        <p:grpSp>
          <p:nvGrpSpPr>
            <p:cNvPr id="14" name="Group 13">
              <a:extLst>
                <a:ext uri="{FF2B5EF4-FFF2-40B4-BE49-F238E27FC236}">
                  <a16:creationId xmlns:a16="http://schemas.microsoft.com/office/drawing/2014/main" id="{F4ABE974-D015-9B82-38E7-A81B04FD89E8}"/>
                </a:ext>
              </a:extLst>
            </p:cNvPr>
            <p:cNvGrpSpPr/>
            <p:nvPr/>
          </p:nvGrpSpPr>
          <p:grpSpPr>
            <a:xfrm>
              <a:off x="1598548" y="6175735"/>
              <a:ext cx="2652906" cy="276999"/>
              <a:chOff x="1532858" y="6156028"/>
              <a:chExt cx="2652906" cy="276999"/>
            </a:xfrm>
          </p:grpSpPr>
          <p:cxnSp>
            <p:nvCxnSpPr>
              <p:cNvPr id="10" name="Straight Arrow Connector 9">
                <a:extLst>
                  <a:ext uri="{FF2B5EF4-FFF2-40B4-BE49-F238E27FC236}">
                    <a16:creationId xmlns:a16="http://schemas.microsoft.com/office/drawing/2014/main" id="{EF54951A-7DC9-CA51-C7C0-3D0004375522}"/>
                  </a:ext>
                </a:extLst>
              </p:cNvPr>
              <p:cNvCxnSpPr>
                <a:cxnSpLocks/>
              </p:cNvCxnSpPr>
              <p:nvPr/>
            </p:nvCxnSpPr>
            <p:spPr>
              <a:xfrm>
                <a:off x="1532858" y="6300123"/>
                <a:ext cx="536208" cy="1942"/>
              </a:xfrm>
              <a:prstGeom prst="straightConnector1">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F6A866C-CB68-E2A6-570B-FB17FBFC24DE}"/>
                  </a:ext>
                </a:extLst>
              </p:cNvPr>
              <p:cNvSpPr txBox="1"/>
              <p:nvPr/>
            </p:nvSpPr>
            <p:spPr>
              <a:xfrm>
                <a:off x="2069626" y="6156028"/>
                <a:ext cx="211613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Mean Water Temperature</a:t>
                </a:r>
              </a:p>
            </p:txBody>
          </p:sp>
        </p:grpSp>
      </p:grpSp>
    </p:spTree>
    <p:extLst>
      <p:ext uri="{BB962C8B-B14F-4D97-AF65-F5344CB8AC3E}">
        <p14:creationId xmlns:p14="http://schemas.microsoft.com/office/powerpoint/2010/main" val="1610507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10806686"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Environmental Trends Analysis</a:t>
            </a:r>
            <a:endParaRPr lang="en-US"/>
          </a:p>
        </p:txBody>
      </p:sp>
      <p:grpSp>
        <p:nvGrpSpPr>
          <p:cNvPr id="3" name="Group 2">
            <a:extLst>
              <a:ext uri="{FF2B5EF4-FFF2-40B4-BE49-F238E27FC236}">
                <a16:creationId xmlns:a16="http://schemas.microsoft.com/office/drawing/2014/main" id="{C1819B61-90A1-9414-2469-267DA5706B93}"/>
              </a:ext>
            </a:extLst>
          </p:cNvPr>
          <p:cNvGrpSpPr/>
          <p:nvPr/>
        </p:nvGrpSpPr>
        <p:grpSpPr>
          <a:xfrm>
            <a:off x="1011035" y="1169996"/>
            <a:ext cx="10175221" cy="5027060"/>
            <a:chOff x="1035686" y="852496"/>
            <a:chExt cx="10175221" cy="5027060"/>
          </a:xfrm>
        </p:grpSpPr>
        <p:pic>
          <p:nvPicPr>
            <p:cNvPr id="5" name="Picture 5" descr="A graph showing a graph&#10;&#10;Description automatically generated">
              <a:extLst>
                <a:ext uri="{FF2B5EF4-FFF2-40B4-BE49-F238E27FC236}">
                  <a16:creationId xmlns:a16="http://schemas.microsoft.com/office/drawing/2014/main" id="{69F27A54-6763-0EB3-5CD7-81DCB14D87AA}"/>
                </a:ext>
              </a:extLst>
            </p:cNvPr>
            <p:cNvPicPr>
              <a:picLocks noChangeAspect="1"/>
            </p:cNvPicPr>
            <p:nvPr/>
          </p:nvPicPr>
          <p:blipFill>
            <a:blip r:embed="rId3"/>
            <a:stretch>
              <a:fillRect/>
            </a:stretch>
          </p:blipFill>
          <p:spPr>
            <a:xfrm>
              <a:off x="1524000" y="1308644"/>
              <a:ext cx="9144000" cy="4570912"/>
            </a:xfrm>
            <a:prstGeom prst="rect">
              <a:avLst/>
            </a:prstGeom>
          </p:spPr>
        </p:pic>
        <p:sp>
          <p:nvSpPr>
            <p:cNvPr id="6" name="TextBox 5">
              <a:extLst>
                <a:ext uri="{FF2B5EF4-FFF2-40B4-BE49-F238E27FC236}">
                  <a16:creationId xmlns:a16="http://schemas.microsoft.com/office/drawing/2014/main" id="{C6FF10B7-B187-0BFB-BF0E-9E8B9745BC25}"/>
                </a:ext>
              </a:extLst>
            </p:cNvPr>
            <p:cNvSpPr txBox="1"/>
            <p:nvPr/>
          </p:nvSpPr>
          <p:spPr>
            <a:xfrm>
              <a:off x="1519876" y="4835566"/>
              <a:ext cx="4057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rPr>
                <a:t>0</a:t>
              </a:r>
              <a:endParaRPr lang="en-US" sz="1200">
                <a:solidFill>
                  <a:srgbClr val="3F3F3F"/>
                </a:solidFill>
                <a:latin typeface="Century Gothic"/>
                <a:cs typeface="Calibri" panose="020F0502020204030204"/>
              </a:endParaRPr>
            </a:p>
          </p:txBody>
        </p:sp>
        <p:sp>
          <p:nvSpPr>
            <p:cNvPr id="7" name="TextBox 6">
              <a:extLst>
                <a:ext uri="{FF2B5EF4-FFF2-40B4-BE49-F238E27FC236}">
                  <a16:creationId xmlns:a16="http://schemas.microsoft.com/office/drawing/2014/main" id="{40F516EE-023F-AAFC-D876-57EAEBC3972B}"/>
                </a:ext>
              </a:extLst>
            </p:cNvPr>
            <p:cNvSpPr txBox="1"/>
            <p:nvPr/>
          </p:nvSpPr>
          <p:spPr>
            <a:xfrm>
              <a:off x="1519876" y="4137066"/>
              <a:ext cx="4057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rPr>
                <a:t>12</a:t>
              </a:r>
            </a:p>
          </p:txBody>
        </p:sp>
        <p:sp>
          <p:nvSpPr>
            <p:cNvPr id="8" name="TextBox 7">
              <a:extLst>
                <a:ext uri="{FF2B5EF4-FFF2-40B4-BE49-F238E27FC236}">
                  <a16:creationId xmlns:a16="http://schemas.microsoft.com/office/drawing/2014/main" id="{5D047BF6-0B45-9BD8-E3C7-1B071F146963}"/>
                </a:ext>
              </a:extLst>
            </p:cNvPr>
            <p:cNvSpPr txBox="1"/>
            <p:nvPr/>
          </p:nvSpPr>
          <p:spPr>
            <a:xfrm>
              <a:off x="1519876" y="3451266"/>
              <a:ext cx="4057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rPr>
                <a:t>24</a:t>
              </a:r>
            </a:p>
          </p:txBody>
        </p:sp>
        <p:sp>
          <p:nvSpPr>
            <p:cNvPr id="9" name="TextBox 8">
              <a:extLst>
                <a:ext uri="{FF2B5EF4-FFF2-40B4-BE49-F238E27FC236}">
                  <a16:creationId xmlns:a16="http://schemas.microsoft.com/office/drawing/2014/main" id="{452B3BC9-70AB-A956-CFC7-FF81B7D9DFFB}"/>
                </a:ext>
              </a:extLst>
            </p:cNvPr>
            <p:cNvSpPr txBox="1"/>
            <p:nvPr/>
          </p:nvSpPr>
          <p:spPr>
            <a:xfrm>
              <a:off x="1519876" y="2803566"/>
              <a:ext cx="4057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rPr>
                <a:t>36</a:t>
              </a:r>
            </a:p>
          </p:txBody>
        </p:sp>
        <p:sp>
          <p:nvSpPr>
            <p:cNvPr id="10" name="TextBox 9">
              <a:extLst>
                <a:ext uri="{FF2B5EF4-FFF2-40B4-BE49-F238E27FC236}">
                  <a16:creationId xmlns:a16="http://schemas.microsoft.com/office/drawing/2014/main" id="{71D3DD48-5F9F-1B33-21A6-84CD8EDDC6F1}"/>
                </a:ext>
              </a:extLst>
            </p:cNvPr>
            <p:cNvSpPr txBox="1"/>
            <p:nvPr/>
          </p:nvSpPr>
          <p:spPr>
            <a:xfrm>
              <a:off x="1519876" y="2105066"/>
              <a:ext cx="4057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rPr>
                <a:t>48</a:t>
              </a:r>
            </a:p>
          </p:txBody>
        </p:sp>
        <p:sp>
          <p:nvSpPr>
            <p:cNvPr id="11" name="TextBox 10">
              <a:extLst>
                <a:ext uri="{FF2B5EF4-FFF2-40B4-BE49-F238E27FC236}">
                  <a16:creationId xmlns:a16="http://schemas.microsoft.com/office/drawing/2014/main" id="{4F43A2CB-4CF5-08E4-0CFD-A47A56221F0F}"/>
                </a:ext>
              </a:extLst>
            </p:cNvPr>
            <p:cNvSpPr txBox="1"/>
            <p:nvPr/>
          </p:nvSpPr>
          <p:spPr>
            <a:xfrm>
              <a:off x="1519876" y="1431966"/>
              <a:ext cx="4057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rPr>
                <a:t>60</a:t>
              </a:r>
            </a:p>
          </p:txBody>
        </p:sp>
        <p:sp>
          <p:nvSpPr>
            <p:cNvPr id="12" name="TextBox 11">
              <a:extLst>
                <a:ext uri="{FF2B5EF4-FFF2-40B4-BE49-F238E27FC236}">
                  <a16:creationId xmlns:a16="http://schemas.microsoft.com/office/drawing/2014/main" id="{1FC2F40B-B00B-ABA4-EA44-B7913AEDA244}"/>
                </a:ext>
              </a:extLst>
            </p:cNvPr>
            <p:cNvSpPr txBox="1"/>
            <p:nvPr/>
          </p:nvSpPr>
          <p:spPr>
            <a:xfrm rot="16200000">
              <a:off x="-550224" y="3017006"/>
              <a:ext cx="36950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1E4E79"/>
                  </a:solidFill>
                  <a:latin typeface="Century Gothic"/>
                </a:rPr>
                <a:t>Daily Precipitation Accumulation [MM]</a:t>
              </a:r>
            </a:p>
            <a:p>
              <a:pPr algn="ctr"/>
              <a:r>
                <a:rPr lang="en-US" sz="1400">
                  <a:solidFill>
                    <a:srgbClr val="1E4E79"/>
                  </a:solidFill>
                  <a:latin typeface="Century Gothic"/>
                </a:rPr>
                <a:t>(Study Area Mean)</a:t>
              </a:r>
            </a:p>
          </p:txBody>
        </p:sp>
        <p:sp>
          <p:nvSpPr>
            <p:cNvPr id="13" name="TextBox 12">
              <a:extLst>
                <a:ext uri="{FF2B5EF4-FFF2-40B4-BE49-F238E27FC236}">
                  <a16:creationId xmlns:a16="http://schemas.microsoft.com/office/drawing/2014/main" id="{420A1E19-16DE-8465-9B39-FB502AEC7010}"/>
                </a:ext>
              </a:extLst>
            </p:cNvPr>
            <p:cNvSpPr txBox="1"/>
            <p:nvPr/>
          </p:nvSpPr>
          <p:spPr>
            <a:xfrm>
              <a:off x="10168576" y="4835566"/>
              <a:ext cx="5454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1000</a:t>
              </a:r>
            </a:p>
          </p:txBody>
        </p:sp>
        <p:sp>
          <p:nvSpPr>
            <p:cNvPr id="14" name="TextBox 13">
              <a:extLst>
                <a:ext uri="{FF2B5EF4-FFF2-40B4-BE49-F238E27FC236}">
                  <a16:creationId xmlns:a16="http://schemas.microsoft.com/office/drawing/2014/main" id="{55A8E2FF-9289-275C-C2FF-60C95DC74F9E}"/>
                </a:ext>
              </a:extLst>
            </p:cNvPr>
            <p:cNvSpPr txBox="1"/>
            <p:nvPr/>
          </p:nvSpPr>
          <p:spPr>
            <a:xfrm>
              <a:off x="10155876" y="441646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1100</a:t>
              </a:r>
            </a:p>
          </p:txBody>
        </p:sp>
        <p:sp>
          <p:nvSpPr>
            <p:cNvPr id="15" name="TextBox 14">
              <a:extLst>
                <a:ext uri="{FF2B5EF4-FFF2-40B4-BE49-F238E27FC236}">
                  <a16:creationId xmlns:a16="http://schemas.microsoft.com/office/drawing/2014/main" id="{76763805-8158-5973-19B1-6BFB91CF6D15}"/>
                </a:ext>
              </a:extLst>
            </p:cNvPr>
            <p:cNvSpPr txBox="1"/>
            <p:nvPr/>
          </p:nvSpPr>
          <p:spPr>
            <a:xfrm>
              <a:off x="10155876" y="399736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1200</a:t>
              </a:r>
            </a:p>
          </p:txBody>
        </p:sp>
        <p:sp>
          <p:nvSpPr>
            <p:cNvPr id="16" name="TextBox 15">
              <a:extLst>
                <a:ext uri="{FF2B5EF4-FFF2-40B4-BE49-F238E27FC236}">
                  <a16:creationId xmlns:a16="http://schemas.microsoft.com/office/drawing/2014/main" id="{87CD1330-89DB-C6E1-8F32-CD22557544B6}"/>
                </a:ext>
              </a:extLst>
            </p:cNvPr>
            <p:cNvSpPr txBox="1"/>
            <p:nvPr/>
          </p:nvSpPr>
          <p:spPr>
            <a:xfrm>
              <a:off x="10155876" y="359096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1300</a:t>
              </a:r>
            </a:p>
          </p:txBody>
        </p:sp>
        <p:sp>
          <p:nvSpPr>
            <p:cNvPr id="17" name="TextBox 16">
              <a:extLst>
                <a:ext uri="{FF2B5EF4-FFF2-40B4-BE49-F238E27FC236}">
                  <a16:creationId xmlns:a16="http://schemas.microsoft.com/office/drawing/2014/main" id="{2FB42F8A-A105-CCCB-CBCA-F3590A415C0D}"/>
                </a:ext>
              </a:extLst>
            </p:cNvPr>
            <p:cNvSpPr txBox="1"/>
            <p:nvPr/>
          </p:nvSpPr>
          <p:spPr>
            <a:xfrm>
              <a:off x="10155876" y="317186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1400</a:t>
              </a:r>
            </a:p>
          </p:txBody>
        </p:sp>
        <p:sp>
          <p:nvSpPr>
            <p:cNvPr id="18" name="TextBox 17">
              <a:extLst>
                <a:ext uri="{FF2B5EF4-FFF2-40B4-BE49-F238E27FC236}">
                  <a16:creationId xmlns:a16="http://schemas.microsoft.com/office/drawing/2014/main" id="{43EEDE9A-9756-3D19-6362-A1F092123B71}"/>
                </a:ext>
              </a:extLst>
            </p:cNvPr>
            <p:cNvSpPr txBox="1"/>
            <p:nvPr/>
          </p:nvSpPr>
          <p:spPr>
            <a:xfrm>
              <a:off x="10155876" y="272736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1500</a:t>
              </a:r>
            </a:p>
          </p:txBody>
        </p:sp>
        <p:sp>
          <p:nvSpPr>
            <p:cNvPr id="19" name="TextBox 18">
              <a:extLst>
                <a:ext uri="{FF2B5EF4-FFF2-40B4-BE49-F238E27FC236}">
                  <a16:creationId xmlns:a16="http://schemas.microsoft.com/office/drawing/2014/main" id="{DAEE4CEB-A0C6-5514-E097-1C38F9AD9571}"/>
                </a:ext>
              </a:extLst>
            </p:cNvPr>
            <p:cNvSpPr txBox="1"/>
            <p:nvPr/>
          </p:nvSpPr>
          <p:spPr>
            <a:xfrm>
              <a:off x="10155876" y="230826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1600</a:t>
              </a:r>
            </a:p>
          </p:txBody>
        </p:sp>
        <p:sp>
          <p:nvSpPr>
            <p:cNvPr id="20" name="TextBox 19">
              <a:extLst>
                <a:ext uri="{FF2B5EF4-FFF2-40B4-BE49-F238E27FC236}">
                  <a16:creationId xmlns:a16="http://schemas.microsoft.com/office/drawing/2014/main" id="{C3B1935A-F216-7685-826C-460BB756DD35}"/>
                </a:ext>
              </a:extLst>
            </p:cNvPr>
            <p:cNvSpPr txBox="1"/>
            <p:nvPr/>
          </p:nvSpPr>
          <p:spPr>
            <a:xfrm>
              <a:off x="10155876" y="188916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1700</a:t>
              </a:r>
            </a:p>
          </p:txBody>
        </p:sp>
        <p:sp>
          <p:nvSpPr>
            <p:cNvPr id="21" name="TextBox 20">
              <a:extLst>
                <a:ext uri="{FF2B5EF4-FFF2-40B4-BE49-F238E27FC236}">
                  <a16:creationId xmlns:a16="http://schemas.microsoft.com/office/drawing/2014/main" id="{3B52ABB3-DF45-51F4-7176-C04ED7FB1A88}"/>
                </a:ext>
              </a:extLst>
            </p:cNvPr>
            <p:cNvSpPr txBox="1"/>
            <p:nvPr/>
          </p:nvSpPr>
          <p:spPr>
            <a:xfrm>
              <a:off x="10155876" y="147006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1800</a:t>
              </a:r>
            </a:p>
          </p:txBody>
        </p:sp>
        <p:sp>
          <p:nvSpPr>
            <p:cNvPr id="22" name="TextBox 21">
              <a:extLst>
                <a:ext uri="{FF2B5EF4-FFF2-40B4-BE49-F238E27FC236}">
                  <a16:creationId xmlns:a16="http://schemas.microsoft.com/office/drawing/2014/main" id="{A3D1D2BA-C51C-2BD8-3719-C8631179297E}"/>
                </a:ext>
              </a:extLst>
            </p:cNvPr>
            <p:cNvSpPr txBox="1"/>
            <p:nvPr/>
          </p:nvSpPr>
          <p:spPr>
            <a:xfrm rot="5400000">
              <a:off x="9101777" y="3017005"/>
              <a:ext cx="36950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75623"/>
                  </a:solidFill>
                  <a:latin typeface="Century Gothic"/>
                </a:rPr>
                <a:t>Aquatic Vegetation Cell Count</a:t>
              </a:r>
            </a:p>
            <a:p>
              <a:pPr algn="ctr"/>
              <a:r>
                <a:rPr lang="en-US" sz="1400">
                  <a:solidFill>
                    <a:srgbClr val="375623"/>
                  </a:solidFill>
                  <a:latin typeface="Century Gothic"/>
                </a:rPr>
                <a:t>(Landsat, NDVI)</a:t>
              </a:r>
            </a:p>
          </p:txBody>
        </p:sp>
        <p:sp>
          <p:nvSpPr>
            <p:cNvPr id="23" name="TextBox 22">
              <a:extLst>
                <a:ext uri="{FF2B5EF4-FFF2-40B4-BE49-F238E27FC236}">
                  <a16:creationId xmlns:a16="http://schemas.microsoft.com/office/drawing/2014/main" id="{5ED12F80-DA81-402A-A7EC-B3116A275EE4}"/>
                </a:ext>
              </a:extLst>
            </p:cNvPr>
            <p:cNvSpPr txBox="1"/>
            <p:nvPr/>
          </p:nvSpPr>
          <p:spPr>
            <a:xfrm rot="19800000">
              <a:off x="1811976" y="525466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May</a:t>
              </a:r>
            </a:p>
          </p:txBody>
        </p:sp>
        <p:sp>
          <p:nvSpPr>
            <p:cNvPr id="24" name="TextBox 23">
              <a:extLst>
                <a:ext uri="{FF2B5EF4-FFF2-40B4-BE49-F238E27FC236}">
                  <a16:creationId xmlns:a16="http://schemas.microsoft.com/office/drawing/2014/main" id="{B84F229A-DEBC-0E87-E93E-0878B0BFF3F4}"/>
                </a:ext>
              </a:extLst>
            </p:cNvPr>
            <p:cNvSpPr txBox="1"/>
            <p:nvPr/>
          </p:nvSpPr>
          <p:spPr>
            <a:xfrm rot="19800000">
              <a:off x="3348676" y="525466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Jun.</a:t>
              </a:r>
            </a:p>
          </p:txBody>
        </p:sp>
        <p:sp>
          <p:nvSpPr>
            <p:cNvPr id="25" name="TextBox 24">
              <a:extLst>
                <a:ext uri="{FF2B5EF4-FFF2-40B4-BE49-F238E27FC236}">
                  <a16:creationId xmlns:a16="http://schemas.microsoft.com/office/drawing/2014/main" id="{734AE5D9-0B33-F5CA-3EC7-042277F0439C}"/>
                </a:ext>
              </a:extLst>
            </p:cNvPr>
            <p:cNvSpPr txBox="1"/>
            <p:nvPr/>
          </p:nvSpPr>
          <p:spPr>
            <a:xfrm rot="19800000">
              <a:off x="4885376" y="524196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Jul.</a:t>
              </a:r>
            </a:p>
          </p:txBody>
        </p:sp>
        <p:sp>
          <p:nvSpPr>
            <p:cNvPr id="26" name="TextBox 25">
              <a:extLst>
                <a:ext uri="{FF2B5EF4-FFF2-40B4-BE49-F238E27FC236}">
                  <a16:creationId xmlns:a16="http://schemas.microsoft.com/office/drawing/2014/main" id="{50B3B432-CE8B-6472-BFD3-0CE1F633D318}"/>
                </a:ext>
              </a:extLst>
            </p:cNvPr>
            <p:cNvSpPr txBox="1"/>
            <p:nvPr/>
          </p:nvSpPr>
          <p:spPr>
            <a:xfrm rot="19800000">
              <a:off x="6409376" y="525466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Aug.</a:t>
              </a:r>
            </a:p>
          </p:txBody>
        </p:sp>
        <p:sp>
          <p:nvSpPr>
            <p:cNvPr id="27" name="TextBox 26">
              <a:extLst>
                <a:ext uri="{FF2B5EF4-FFF2-40B4-BE49-F238E27FC236}">
                  <a16:creationId xmlns:a16="http://schemas.microsoft.com/office/drawing/2014/main" id="{883CF73C-59B1-515B-04F3-21CF30438305}"/>
                </a:ext>
              </a:extLst>
            </p:cNvPr>
            <p:cNvSpPr txBox="1"/>
            <p:nvPr/>
          </p:nvSpPr>
          <p:spPr>
            <a:xfrm rot="19800000">
              <a:off x="7933376" y="524196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Sep.</a:t>
              </a:r>
            </a:p>
          </p:txBody>
        </p:sp>
        <p:sp>
          <p:nvSpPr>
            <p:cNvPr id="28" name="TextBox 27">
              <a:extLst>
                <a:ext uri="{FF2B5EF4-FFF2-40B4-BE49-F238E27FC236}">
                  <a16:creationId xmlns:a16="http://schemas.microsoft.com/office/drawing/2014/main" id="{E58933AD-90ED-AB7C-9F99-93E804F5A89F}"/>
                </a:ext>
              </a:extLst>
            </p:cNvPr>
            <p:cNvSpPr txBox="1"/>
            <p:nvPr/>
          </p:nvSpPr>
          <p:spPr>
            <a:xfrm rot="19800000">
              <a:off x="9406576" y="525466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Oct.</a:t>
              </a:r>
            </a:p>
          </p:txBody>
        </p:sp>
        <p:sp>
          <p:nvSpPr>
            <p:cNvPr id="2" name="TextBox 1">
              <a:extLst>
                <a:ext uri="{FF2B5EF4-FFF2-40B4-BE49-F238E27FC236}">
                  <a16:creationId xmlns:a16="http://schemas.microsoft.com/office/drawing/2014/main" id="{C7F6695C-9013-56FF-351A-03D379A4CA48}"/>
                </a:ext>
              </a:extLst>
            </p:cNvPr>
            <p:cNvSpPr txBox="1"/>
            <p:nvPr/>
          </p:nvSpPr>
          <p:spPr>
            <a:xfrm>
              <a:off x="3441205" y="852496"/>
              <a:ext cx="53641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3F3F3F"/>
                  </a:solidFill>
                  <a:latin typeface="Century Gothic"/>
                </a:rPr>
                <a:t>Daily Precipitation Accumulation and Cloud Cover Compared to Detected Vegetation</a:t>
              </a:r>
            </a:p>
          </p:txBody>
        </p:sp>
      </p:grpSp>
      <p:grpSp>
        <p:nvGrpSpPr>
          <p:cNvPr id="46" name="Group 45">
            <a:extLst>
              <a:ext uri="{FF2B5EF4-FFF2-40B4-BE49-F238E27FC236}">
                <a16:creationId xmlns:a16="http://schemas.microsoft.com/office/drawing/2014/main" id="{351CC125-6295-A156-5D2D-3DE017BDF16C}"/>
              </a:ext>
            </a:extLst>
          </p:cNvPr>
          <p:cNvGrpSpPr/>
          <p:nvPr/>
        </p:nvGrpSpPr>
        <p:grpSpPr>
          <a:xfrm>
            <a:off x="1098512" y="6059956"/>
            <a:ext cx="10010336" cy="276999"/>
            <a:chOff x="2067341" y="6049070"/>
            <a:chExt cx="10010336" cy="276999"/>
          </a:xfrm>
        </p:grpSpPr>
        <p:grpSp>
          <p:nvGrpSpPr>
            <p:cNvPr id="30" name="Group 29">
              <a:extLst>
                <a:ext uri="{FF2B5EF4-FFF2-40B4-BE49-F238E27FC236}">
                  <a16:creationId xmlns:a16="http://schemas.microsoft.com/office/drawing/2014/main" id="{F8093EFD-33D3-7BA5-F382-ED8D18F6FD79}"/>
                </a:ext>
              </a:extLst>
            </p:cNvPr>
            <p:cNvGrpSpPr/>
            <p:nvPr/>
          </p:nvGrpSpPr>
          <p:grpSpPr>
            <a:xfrm>
              <a:off x="5196609" y="6049070"/>
              <a:ext cx="2386206" cy="276999"/>
              <a:chOff x="3778054" y="6156028"/>
              <a:chExt cx="2386206" cy="276999"/>
            </a:xfrm>
          </p:grpSpPr>
          <p:cxnSp>
            <p:nvCxnSpPr>
              <p:cNvPr id="37" name="Straight Arrow Connector 36">
                <a:extLst>
                  <a:ext uri="{FF2B5EF4-FFF2-40B4-BE49-F238E27FC236}">
                    <a16:creationId xmlns:a16="http://schemas.microsoft.com/office/drawing/2014/main" id="{F63C448B-321E-120A-5101-758C0AF4C62B}"/>
                  </a:ext>
                </a:extLst>
              </p:cNvPr>
              <p:cNvCxnSpPr/>
              <p:nvPr/>
            </p:nvCxnSpPr>
            <p:spPr>
              <a:xfrm>
                <a:off x="3778054" y="6300123"/>
                <a:ext cx="536208" cy="1942"/>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A5A17C6-CA14-178C-2E34-9AFDDDF4869C}"/>
                  </a:ext>
                </a:extLst>
              </p:cNvPr>
              <p:cNvSpPr txBox="1"/>
              <p:nvPr/>
            </p:nvSpPr>
            <p:spPr>
              <a:xfrm>
                <a:off x="4308254" y="6156028"/>
                <a:ext cx="18560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Vegetation Cell Count</a:t>
                </a:r>
              </a:p>
            </p:txBody>
          </p:sp>
        </p:grpSp>
        <p:grpSp>
          <p:nvGrpSpPr>
            <p:cNvPr id="31" name="Group 30">
              <a:extLst>
                <a:ext uri="{FF2B5EF4-FFF2-40B4-BE49-F238E27FC236}">
                  <a16:creationId xmlns:a16="http://schemas.microsoft.com/office/drawing/2014/main" id="{17F27886-2F7C-DC29-45FF-F2CE1F6D32DE}"/>
                </a:ext>
              </a:extLst>
            </p:cNvPr>
            <p:cNvGrpSpPr/>
            <p:nvPr/>
          </p:nvGrpSpPr>
          <p:grpSpPr>
            <a:xfrm>
              <a:off x="7955762" y="6049070"/>
              <a:ext cx="1972362" cy="276999"/>
              <a:chOff x="6315065" y="6156028"/>
              <a:chExt cx="1972362" cy="276999"/>
            </a:xfrm>
          </p:grpSpPr>
          <p:cxnSp>
            <p:nvCxnSpPr>
              <p:cNvPr id="35" name="Straight Arrow Connector 34">
                <a:extLst>
                  <a:ext uri="{FF2B5EF4-FFF2-40B4-BE49-F238E27FC236}">
                    <a16:creationId xmlns:a16="http://schemas.microsoft.com/office/drawing/2014/main" id="{EF51CA95-F237-2B9A-AF4D-26A9D97FF794}"/>
                  </a:ext>
                </a:extLst>
              </p:cNvPr>
              <p:cNvCxnSpPr>
                <a:cxnSpLocks/>
              </p:cNvCxnSpPr>
              <p:nvPr/>
            </p:nvCxnSpPr>
            <p:spPr>
              <a:xfrm>
                <a:off x="6315065" y="6300123"/>
                <a:ext cx="536208" cy="1942"/>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B0B95B7-E6C1-C833-913D-A3161C63210C}"/>
                  </a:ext>
                </a:extLst>
              </p:cNvPr>
              <p:cNvSpPr txBox="1"/>
              <p:nvPr/>
            </p:nvSpPr>
            <p:spPr>
              <a:xfrm>
                <a:off x="6851833" y="6156028"/>
                <a:ext cx="14355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Grassing Event</a:t>
                </a:r>
              </a:p>
            </p:txBody>
          </p:sp>
        </p:grpSp>
        <p:grpSp>
          <p:nvGrpSpPr>
            <p:cNvPr id="32" name="Group 31">
              <a:extLst>
                <a:ext uri="{FF2B5EF4-FFF2-40B4-BE49-F238E27FC236}">
                  <a16:creationId xmlns:a16="http://schemas.microsoft.com/office/drawing/2014/main" id="{E89D8A3D-9CCF-8DB7-349F-459F4D31AF7E}"/>
                </a:ext>
              </a:extLst>
            </p:cNvPr>
            <p:cNvGrpSpPr/>
            <p:nvPr/>
          </p:nvGrpSpPr>
          <p:grpSpPr>
            <a:xfrm>
              <a:off x="2067341" y="6049070"/>
              <a:ext cx="2751517" cy="276999"/>
              <a:chOff x="1532858" y="6156028"/>
              <a:chExt cx="2751517" cy="276999"/>
            </a:xfrm>
          </p:grpSpPr>
          <p:cxnSp>
            <p:nvCxnSpPr>
              <p:cNvPr id="33" name="Straight Arrow Connector 32">
                <a:extLst>
                  <a:ext uri="{FF2B5EF4-FFF2-40B4-BE49-F238E27FC236}">
                    <a16:creationId xmlns:a16="http://schemas.microsoft.com/office/drawing/2014/main" id="{3E181255-D2B3-80EE-F384-42E967FC71C9}"/>
                  </a:ext>
                </a:extLst>
              </p:cNvPr>
              <p:cNvCxnSpPr>
                <a:cxnSpLocks/>
              </p:cNvCxnSpPr>
              <p:nvPr/>
            </p:nvCxnSpPr>
            <p:spPr>
              <a:xfrm>
                <a:off x="1532858" y="6300123"/>
                <a:ext cx="536208" cy="1942"/>
              </a:xfrm>
              <a:prstGeom prst="straightConnector1">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B0E91B8-2D12-B387-42CF-2D539C3D9BB0}"/>
                  </a:ext>
                </a:extLst>
              </p:cNvPr>
              <p:cNvSpPr txBox="1"/>
              <p:nvPr/>
            </p:nvSpPr>
            <p:spPr>
              <a:xfrm>
                <a:off x="2069626" y="6156028"/>
                <a:ext cx="22147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Precipitation Accumulation</a:t>
                </a:r>
                <a:endParaRPr lang="en-US"/>
              </a:p>
            </p:txBody>
          </p:sp>
        </p:grpSp>
        <p:grpSp>
          <p:nvGrpSpPr>
            <p:cNvPr id="45" name="Group 44">
              <a:extLst>
                <a:ext uri="{FF2B5EF4-FFF2-40B4-BE49-F238E27FC236}">
                  <a16:creationId xmlns:a16="http://schemas.microsoft.com/office/drawing/2014/main" id="{28AE035F-33F3-AB98-AF8F-55B3BA36CA20}"/>
                </a:ext>
              </a:extLst>
            </p:cNvPr>
            <p:cNvGrpSpPr/>
            <p:nvPr/>
          </p:nvGrpSpPr>
          <p:grpSpPr>
            <a:xfrm>
              <a:off x="10301258" y="6049070"/>
              <a:ext cx="1776419" cy="276999"/>
              <a:chOff x="10442772" y="6103499"/>
              <a:chExt cx="1776419" cy="276999"/>
            </a:xfrm>
          </p:grpSpPr>
          <p:cxnSp>
            <p:nvCxnSpPr>
              <p:cNvPr id="42" name="Straight Arrow Connector 41">
                <a:extLst>
                  <a:ext uri="{FF2B5EF4-FFF2-40B4-BE49-F238E27FC236}">
                    <a16:creationId xmlns:a16="http://schemas.microsoft.com/office/drawing/2014/main" id="{B66F0559-79A9-4130-9E84-3D1696F8BA9C}"/>
                  </a:ext>
                </a:extLst>
              </p:cNvPr>
              <p:cNvCxnSpPr>
                <a:cxnSpLocks/>
              </p:cNvCxnSpPr>
              <p:nvPr/>
            </p:nvCxnSpPr>
            <p:spPr>
              <a:xfrm>
                <a:off x="10442772" y="6236709"/>
                <a:ext cx="329380" cy="1942"/>
              </a:xfrm>
              <a:prstGeom prst="straightConnector1">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3A9D59B-630E-282E-2EC8-FEBD3926BF43}"/>
                  </a:ext>
                </a:extLst>
              </p:cNvPr>
              <p:cNvSpPr txBox="1"/>
              <p:nvPr/>
            </p:nvSpPr>
            <p:spPr>
              <a:xfrm>
                <a:off x="10783597" y="6103499"/>
                <a:ext cx="14355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Cloud Fraction</a:t>
                </a:r>
              </a:p>
            </p:txBody>
          </p:sp>
        </p:grpSp>
      </p:grpSp>
      <p:sp>
        <p:nvSpPr>
          <p:cNvPr id="48" name="Right Bracket 47">
            <a:extLst>
              <a:ext uri="{FF2B5EF4-FFF2-40B4-BE49-F238E27FC236}">
                <a16:creationId xmlns:a16="http://schemas.microsoft.com/office/drawing/2014/main" id="{AA42CA44-1B74-352E-1CED-7D4DB0E04E3D}"/>
              </a:ext>
            </a:extLst>
          </p:cNvPr>
          <p:cNvSpPr/>
          <p:nvPr/>
        </p:nvSpPr>
        <p:spPr>
          <a:xfrm>
            <a:off x="718456" y="1903339"/>
            <a:ext cx="173895" cy="3395035"/>
          </a:xfrm>
          <a:prstGeom prst="rightBracket">
            <a:avLst/>
          </a:prstGeom>
          <a:ln>
            <a:solidFill>
              <a:schemeClr val="tx1">
                <a:lumMod val="95000"/>
                <a:lumOff val="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TextBox 49">
            <a:extLst>
              <a:ext uri="{FF2B5EF4-FFF2-40B4-BE49-F238E27FC236}">
                <a16:creationId xmlns:a16="http://schemas.microsoft.com/office/drawing/2014/main" id="{EF7F0335-4D52-827E-71F5-80A5D9F3E6CF}"/>
              </a:ext>
            </a:extLst>
          </p:cNvPr>
          <p:cNvSpPr txBox="1"/>
          <p:nvPr/>
        </p:nvSpPr>
        <p:spPr>
          <a:xfrm rot="16200000">
            <a:off x="-1392293" y="3525354"/>
            <a:ext cx="36950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757070"/>
                </a:solidFill>
                <a:latin typeface="Century Gothic"/>
              </a:rPr>
              <a:t>Cloud Cover Percentage</a:t>
            </a:r>
          </a:p>
        </p:txBody>
      </p:sp>
      <p:sp>
        <p:nvSpPr>
          <p:cNvPr id="52" name="TextBox 51">
            <a:extLst>
              <a:ext uri="{FF2B5EF4-FFF2-40B4-BE49-F238E27FC236}">
                <a16:creationId xmlns:a16="http://schemas.microsoft.com/office/drawing/2014/main" id="{CF067EF3-1D8B-CD5A-BA5E-AC69E5C7FBA5}"/>
              </a:ext>
            </a:extLst>
          </p:cNvPr>
          <p:cNvSpPr txBox="1"/>
          <p:nvPr/>
        </p:nvSpPr>
        <p:spPr>
          <a:xfrm>
            <a:off x="380924" y="5157024"/>
            <a:ext cx="4057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rPr>
              <a:t>0</a:t>
            </a:r>
            <a:endParaRPr lang="en-US" sz="1200">
              <a:solidFill>
                <a:srgbClr val="3F3F3F"/>
              </a:solidFill>
              <a:latin typeface="Century Gothic"/>
              <a:cs typeface="Calibri" panose="020F0502020204030204"/>
            </a:endParaRPr>
          </a:p>
        </p:txBody>
      </p:sp>
      <p:sp>
        <p:nvSpPr>
          <p:cNvPr id="53" name="TextBox 52">
            <a:extLst>
              <a:ext uri="{FF2B5EF4-FFF2-40B4-BE49-F238E27FC236}">
                <a16:creationId xmlns:a16="http://schemas.microsoft.com/office/drawing/2014/main" id="{67237866-5F33-C39D-484A-47F302B7C7B9}"/>
              </a:ext>
            </a:extLst>
          </p:cNvPr>
          <p:cNvSpPr txBox="1"/>
          <p:nvPr/>
        </p:nvSpPr>
        <p:spPr>
          <a:xfrm>
            <a:off x="301755" y="1762660"/>
            <a:ext cx="4552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100</a:t>
            </a:r>
          </a:p>
        </p:txBody>
      </p:sp>
    </p:spTree>
    <p:extLst>
      <p:ext uri="{BB962C8B-B14F-4D97-AF65-F5344CB8AC3E}">
        <p14:creationId xmlns:p14="http://schemas.microsoft.com/office/powerpoint/2010/main" val="1057652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10806686"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Environmental Trends Analysis</a:t>
            </a:r>
            <a:endParaRPr lang="en-US"/>
          </a:p>
        </p:txBody>
      </p:sp>
      <p:grpSp>
        <p:nvGrpSpPr>
          <p:cNvPr id="45" name="Group 44">
            <a:extLst>
              <a:ext uri="{FF2B5EF4-FFF2-40B4-BE49-F238E27FC236}">
                <a16:creationId xmlns:a16="http://schemas.microsoft.com/office/drawing/2014/main" id="{341F3737-1A02-485F-BA38-3170443449FB}"/>
              </a:ext>
            </a:extLst>
          </p:cNvPr>
          <p:cNvGrpSpPr/>
          <p:nvPr/>
        </p:nvGrpSpPr>
        <p:grpSpPr>
          <a:xfrm>
            <a:off x="1001964" y="1133711"/>
            <a:ext cx="10211506" cy="5046530"/>
            <a:chOff x="1235258" y="1070211"/>
            <a:chExt cx="10211506" cy="5046530"/>
          </a:xfrm>
        </p:grpSpPr>
        <p:pic>
          <p:nvPicPr>
            <p:cNvPr id="2" name="Picture 2" descr="A graph with lines and a red line&#10;&#10;Description automatically generated">
              <a:extLst>
                <a:ext uri="{FF2B5EF4-FFF2-40B4-BE49-F238E27FC236}">
                  <a16:creationId xmlns:a16="http://schemas.microsoft.com/office/drawing/2014/main" id="{D816740C-86BB-EE31-84C4-38BAA45F70F0}"/>
                </a:ext>
              </a:extLst>
            </p:cNvPr>
            <p:cNvPicPr>
              <a:picLocks noChangeAspect="1"/>
            </p:cNvPicPr>
            <p:nvPr/>
          </p:nvPicPr>
          <p:blipFill>
            <a:blip r:embed="rId3"/>
            <a:stretch>
              <a:fillRect/>
            </a:stretch>
          </p:blipFill>
          <p:spPr>
            <a:xfrm>
              <a:off x="1716382" y="1552312"/>
              <a:ext cx="9140237" cy="4564429"/>
            </a:xfrm>
            <a:prstGeom prst="rect">
              <a:avLst/>
            </a:prstGeom>
          </p:spPr>
        </p:pic>
        <p:sp>
          <p:nvSpPr>
            <p:cNvPr id="4" name="TextBox 3">
              <a:extLst>
                <a:ext uri="{FF2B5EF4-FFF2-40B4-BE49-F238E27FC236}">
                  <a16:creationId xmlns:a16="http://schemas.microsoft.com/office/drawing/2014/main" id="{5B9F7408-BFB2-AF85-28C4-08C59703C169}"/>
                </a:ext>
              </a:extLst>
            </p:cNvPr>
            <p:cNvSpPr txBox="1"/>
            <p:nvPr/>
          </p:nvSpPr>
          <p:spPr>
            <a:xfrm>
              <a:off x="10404433" y="5053281"/>
              <a:ext cx="5454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1000</a:t>
              </a:r>
            </a:p>
          </p:txBody>
        </p:sp>
        <p:sp>
          <p:nvSpPr>
            <p:cNvPr id="6" name="TextBox 5">
              <a:extLst>
                <a:ext uri="{FF2B5EF4-FFF2-40B4-BE49-F238E27FC236}">
                  <a16:creationId xmlns:a16="http://schemas.microsoft.com/office/drawing/2014/main" id="{2413306E-6E93-26CB-600E-AF0731D102C7}"/>
                </a:ext>
              </a:extLst>
            </p:cNvPr>
            <p:cNvSpPr txBox="1"/>
            <p:nvPr/>
          </p:nvSpPr>
          <p:spPr>
            <a:xfrm>
              <a:off x="10391733" y="4634181"/>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1100</a:t>
              </a:r>
            </a:p>
          </p:txBody>
        </p:sp>
        <p:sp>
          <p:nvSpPr>
            <p:cNvPr id="8" name="TextBox 7">
              <a:extLst>
                <a:ext uri="{FF2B5EF4-FFF2-40B4-BE49-F238E27FC236}">
                  <a16:creationId xmlns:a16="http://schemas.microsoft.com/office/drawing/2014/main" id="{18BDF9B8-063B-4808-FF39-C4AE0ABAF105}"/>
                </a:ext>
              </a:extLst>
            </p:cNvPr>
            <p:cNvSpPr txBox="1"/>
            <p:nvPr/>
          </p:nvSpPr>
          <p:spPr>
            <a:xfrm>
              <a:off x="10391733" y="4215081"/>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1200</a:t>
              </a:r>
            </a:p>
          </p:txBody>
        </p:sp>
        <p:sp>
          <p:nvSpPr>
            <p:cNvPr id="10" name="TextBox 9">
              <a:extLst>
                <a:ext uri="{FF2B5EF4-FFF2-40B4-BE49-F238E27FC236}">
                  <a16:creationId xmlns:a16="http://schemas.microsoft.com/office/drawing/2014/main" id="{C9B37E16-4E47-4C14-CB98-3A72815A34E3}"/>
                </a:ext>
              </a:extLst>
            </p:cNvPr>
            <p:cNvSpPr txBox="1"/>
            <p:nvPr/>
          </p:nvSpPr>
          <p:spPr>
            <a:xfrm>
              <a:off x="10391733" y="3808681"/>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1300</a:t>
              </a:r>
            </a:p>
          </p:txBody>
        </p:sp>
        <p:sp>
          <p:nvSpPr>
            <p:cNvPr id="12" name="TextBox 11">
              <a:extLst>
                <a:ext uri="{FF2B5EF4-FFF2-40B4-BE49-F238E27FC236}">
                  <a16:creationId xmlns:a16="http://schemas.microsoft.com/office/drawing/2014/main" id="{264D7200-469D-B4A6-9873-48F67AAE218A}"/>
                </a:ext>
              </a:extLst>
            </p:cNvPr>
            <p:cNvSpPr txBox="1"/>
            <p:nvPr/>
          </p:nvSpPr>
          <p:spPr>
            <a:xfrm>
              <a:off x="10391733" y="3389581"/>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1400</a:t>
              </a:r>
            </a:p>
          </p:txBody>
        </p:sp>
        <p:sp>
          <p:nvSpPr>
            <p:cNvPr id="14" name="TextBox 13">
              <a:extLst>
                <a:ext uri="{FF2B5EF4-FFF2-40B4-BE49-F238E27FC236}">
                  <a16:creationId xmlns:a16="http://schemas.microsoft.com/office/drawing/2014/main" id="{8A6C3F54-61FD-AACC-43FD-A39641776497}"/>
                </a:ext>
              </a:extLst>
            </p:cNvPr>
            <p:cNvSpPr txBox="1"/>
            <p:nvPr/>
          </p:nvSpPr>
          <p:spPr>
            <a:xfrm>
              <a:off x="10391733" y="2945081"/>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1500</a:t>
              </a:r>
            </a:p>
          </p:txBody>
        </p:sp>
        <p:sp>
          <p:nvSpPr>
            <p:cNvPr id="16" name="TextBox 15">
              <a:extLst>
                <a:ext uri="{FF2B5EF4-FFF2-40B4-BE49-F238E27FC236}">
                  <a16:creationId xmlns:a16="http://schemas.microsoft.com/office/drawing/2014/main" id="{A2F36C79-F3B5-6D87-E4C5-D5EBF7B392CE}"/>
                </a:ext>
              </a:extLst>
            </p:cNvPr>
            <p:cNvSpPr txBox="1"/>
            <p:nvPr/>
          </p:nvSpPr>
          <p:spPr>
            <a:xfrm>
              <a:off x="10391733" y="2525981"/>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1600</a:t>
              </a:r>
            </a:p>
          </p:txBody>
        </p:sp>
        <p:sp>
          <p:nvSpPr>
            <p:cNvPr id="18" name="TextBox 17">
              <a:extLst>
                <a:ext uri="{FF2B5EF4-FFF2-40B4-BE49-F238E27FC236}">
                  <a16:creationId xmlns:a16="http://schemas.microsoft.com/office/drawing/2014/main" id="{5120C587-B1F9-84F8-A3DC-4B47F55F69A4}"/>
                </a:ext>
              </a:extLst>
            </p:cNvPr>
            <p:cNvSpPr txBox="1"/>
            <p:nvPr/>
          </p:nvSpPr>
          <p:spPr>
            <a:xfrm>
              <a:off x="10391733" y="2106881"/>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1700</a:t>
              </a:r>
            </a:p>
          </p:txBody>
        </p:sp>
        <p:sp>
          <p:nvSpPr>
            <p:cNvPr id="20" name="TextBox 19">
              <a:extLst>
                <a:ext uri="{FF2B5EF4-FFF2-40B4-BE49-F238E27FC236}">
                  <a16:creationId xmlns:a16="http://schemas.microsoft.com/office/drawing/2014/main" id="{012D42B7-92D1-CF51-4677-58EA9AFC2B1C}"/>
                </a:ext>
              </a:extLst>
            </p:cNvPr>
            <p:cNvSpPr txBox="1"/>
            <p:nvPr/>
          </p:nvSpPr>
          <p:spPr>
            <a:xfrm>
              <a:off x="10391733" y="1687781"/>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1800</a:t>
              </a:r>
            </a:p>
          </p:txBody>
        </p:sp>
        <p:sp>
          <p:nvSpPr>
            <p:cNvPr id="22" name="TextBox 21">
              <a:extLst>
                <a:ext uri="{FF2B5EF4-FFF2-40B4-BE49-F238E27FC236}">
                  <a16:creationId xmlns:a16="http://schemas.microsoft.com/office/drawing/2014/main" id="{9D85F769-F9CC-7CB2-FC28-A3A98E6DA575}"/>
                </a:ext>
              </a:extLst>
            </p:cNvPr>
            <p:cNvSpPr txBox="1"/>
            <p:nvPr/>
          </p:nvSpPr>
          <p:spPr>
            <a:xfrm rot="5400000">
              <a:off x="9337634" y="3234720"/>
              <a:ext cx="36950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75623"/>
                  </a:solidFill>
                  <a:latin typeface="Century Gothic"/>
                </a:rPr>
                <a:t>Daily Aquatic Vegetation Cell Count</a:t>
              </a:r>
            </a:p>
            <a:p>
              <a:pPr algn="ctr"/>
              <a:r>
                <a:rPr lang="en-US" sz="1400">
                  <a:solidFill>
                    <a:srgbClr val="375623"/>
                  </a:solidFill>
                  <a:latin typeface="Century Gothic"/>
                </a:rPr>
                <a:t>(Landsat, NDVI)</a:t>
              </a:r>
            </a:p>
          </p:txBody>
        </p:sp>
        <p:sp>
          <p:nvSpPr>
            <p:cNvPr id="24" name="TextBox 23">
              <a:extLst>
                <a:ext uri="{FF2B5EF4-FFF2-40B4-BE49-F238E27FC236}">
                  <a16:creationId xmlns:a16="http://schemas.microsoft.com/office/drawing/2014/main" id="{18CA9B2B-D16C-9208-DDAF-27552454D61B}"/>
                </a:ext>
              </a:extLst>
            </p:cNvPr>
            <p:cNvSpPr txBox="1"/>
            <p:nvPr/>
          </p:nvSpPr>
          <p:spPr>
            <a:xfrm rot="19800000">
              <a:off x="2202047" y="5463310"/>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May</a:t>
              </a:r>
            </a:p>
          </p:txBody>
        </p:sp>
        <p:sp>
          <p:nvSpPr>
            <p:cNvPr id="26" name="TextBox 25">
              <a:extLst>
                <a:ext uri="{FF2B5EF4-FFF2-40B4-BE49-F238E27FC236}">
                  <a16:creationId xmlns:a16="http://schemas.microsoft.com/office/drawing/2014/main" id="{D9870482-EC27-6844-C688-23349D81F583}"/>
                </a:ext>
              </a:extLst>
            </p:cNvPr>
            <p:cNvSpPr txBox="1"/>
            <p:nvPr/>
          </p:nvSpPr>
          <p:spPr>
            <a:xfrm rot="19800000">
              <a:off x="3747819" y="5472381"/>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Jun.</a:t>
              </a:r>
            </a:p>
          </p:txBody>
        </p:sp>
        <p:sp>
          <p:nvSpPr>
            <p:cNvPr id="28" name="TextBox 27">
              <a:extLst>
                <a:ext uri="{FF2B5EF4-FFF2-40B4-BE49-F238E27FC236}">
                  <a16:creationId xmlns:a16="http://schemas.microsoft.com/office/drawing/2014/main" id="{F688D0CA-5F4B-3BDD-47F9-515D3C7FC16D}"/>
                </a:ext>
              </a:extLst>
            </p:cNvPr>
            <p:cNvSpPr txBox="1"/>
            <p:nvPr/>
          </p:nvSpPr>
          <p:spPr>
            <a:xfrm rot="19800000">
              <a:off x="5221019" y="5468752"/>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Jul.</a:t>
              </a:r>
            </a:p>
          </p:txBody>
        </p:sp>
        <p:sp>
          <p:nvSpPr>
            <p:cNvPr id="31" name="TextBox 30">
              <a:extLst>
                <a:ext uri="{FF2B5EF4-FFF2-40B4-BE49-F238E27FC236}">
                  <a16:creationId xmlns:a16="http://schemas.microsoft.com/office/drawing/2014/main" id="{CAE039EB-4818-1336-B871-32D60B806ADE}"/>
                </a:ext>
              </a:extLst>
            </p:cNvPr>
            <p:cNvSpPr txBox="1"/>
            <p:nvPr/>
          </p:nvSpPr>
          <p:spPr>
            <a:xfrm rot="19800000">
              <a:off x="6672447" y="5472381"/>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Aug.</a:t>
              </a:r>
            </a:p>
          </p:txBody>
        </p:sp>
        <p:sp>
          <p:nvSpPr>
            <p:cNvPr id="33" name="TextBox 32">
              <a:extLst>
                <a:ext uri="{FF2B5EF4-FFF2-40B4-BE49-F238E27FC236}">
                  <a16:creationId xmlns:a16="http://schemas.microsoft.com/office/drawing/2014/main" id="{B93DFDE0-FC5C-7F7B-7775-4FA10CB67996}"/>
                </a:ext>
              </a:extLst>
            </p:cNvPr>
            <p:cNvSpPr txBox="1"/>
            <p:nvPr/>
          </p:nvSpPr>
          <p:spPr>
            <a:xfrm rot="19800000">
              <a:off x="8205519" y="5459681"/>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Sep.</a:t>
              </a:r>
            </a:p>
          </p:txBody>
        </p:sp>
        <p:sp>
          <p:nvSpPr>
            <p:cNvPr id="35" name="TextBox 34">
              <a:extLst>
                <a:ext uri="{FF2B5EF4-FFF2-40B4-BE49-F238E27FC236}">
                  <a16:creationId xmlns:a16="http://schemas.microsoft.com/office/drawing/2014/main" id="{04A476B3-8E3A-E581-EEE2-A2B3F620CF76}"/>
                </a:ext>
              </a:extLst>
            </p:cNvPr>
            <p:cNvSpPr txBox="1"/>
            <p:nvPr/>
          </p:nvSpPr>
          <p:spPr>
            <a:xfrm rot="19800000">
              <a:off x="9642433" y="5472381"/>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Oct.</a:t>
              </a:r>
            </a:p>
          </p:txBody>
        </p:sp>
        <p:sp>
          <p:nvSpPr>
            <p:cNvPr id="36" name="TextBox 35">
              <a:extLst>
                <a:ext uri="{FF2B5EF4-FFF2-40B4-BE49-F238E27FC236}">
                  <a16:creationId xmlns:a16="http://schemas.microsoft.com/office/drawing/2014/main" id="{1C2995B5-E8FE-ED59-0041-69CE73BF8D77}"/>
                </a:ext>
              </a:extLst>
            </p:cNvPr>
            <p:cNvSpPr txBox="1"/>
            <p:nvPr/>
          </p:nvSpPr>
          <p:spPr>
            <a:xfrm>
              <a:off x="1719446" y="4663208"/>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2000</a:t>
              </a:r>
            </a:p>
          </p:txBody>
        </p:sp>
        <p:sp>
          <p:nvSpPr>
            <p:cNvPr id="37" name="TextBox 36">
              <a:extLst>
                <a:ext uri="{FF2B5EF4-FFF2-40B4-BE49-F238E27FC236}">
                  <a16:creationId xmlns:a16="http://schemas.microsoft.com/office/drawing/2014/main" id="{808FAE2B-9C7A-FF1B-42F4-1B7AA17E96BC}"/>
                </a:ext>
              </a:extLst>
            </p:cNvPr>
            <p:cNvSpPr txBox="1"/>
            <p:nvPr/>
          </p:nvSpPr>
          <p:spPr>
            <a:xfrm>
              <a:off x="1719445" y="4082636"/>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4000</a:t>
              </a:r>
            </a:p>
          </p:txBody>
        </p:sp>
        <p:sp>
          <p:nvSpPr>
            <p:cNvPr id="38" name="TextBox 37">
              <a:extLst>
                <a:ext uri="{FF2B5EF4-FFF2-40B4-BE49-F238E27FC236}">
                  <a16:creationId xmlns:a16="http://schemas.microsoft.com/office/drawing/2014/main" id="{1CF395D4-5B7F-56FF-036A-4CFBA2A739D9}"/>
                </a:ext>
              </a:extLst>
            </p:cNvPr>
            <p:cNvSpPr txBox="1"/>
            <p:nvPr/>
          </p:nvSpPr>
          <p:spPr>
            <a:xfrm>
              <a:off x="1719444" y="3492992"/>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6000</a:t>
              </a:r>
            </a:p>
          </p:txBody>
        </p:sp>
        <p:sp>
          <p:nvSpPr>
            <p:cNvPr id="39" name="TextBox 38">
              <a:extLst>
                <a:ext uri="{FF2B5EF4-FFF2-40B4-BE49-F238E27FC236}">
                  <a16:creationId xmlns:a16="http://schemas.microsoft.com/office/drawing/2014/main" id="{8A6BA716-A096-F978-A030-F8FF39266B06}"/>
                </a:ext>
              </a:extLst>
            </p:cNvPr>
            <p:cNvSpPr txBox="1"/>
            <p:nvPr/>
          </p:nvSpPr>
          <p:spPr>
            <a:xfrm>
              <a:off x="1719443" y="2939634"/>
              <a:ext cx="583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8000</a:t>
              </a:r>
            </a:p>
          </p:txBody>
        </p:sp>
        <p:sp>
          <p:nvSpPr>
            <p:cNvPr id="40" name="TextBox 39">
              <a:extLst>
                <a:ext uri="{FF2B5EF4-FFF2-40B4-BE49-F238E27FC236}">
                  <a16:creationId xmlns:a16="http://schemas.microsoft.com/office/drawing/2014/main" id="{B9C11B18-D4E4-606E-DDFC-1CBEAD5E7345}"/>
                </a:ext>
              </a:extLst>
            </p:cNvPr>
            <p:cNvSpPr txBox="1"/>
            <p:nvPr/>
          </p:nvSpPr>
          <p:spPr>
            <a:xfrm>
              <a:off x="1674085" y="2331847"/>
              <a:ext cx="62889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10000</a:t>
              </a:r>
            </a:p>
          </p:txBody>
        </p:sp>
        <p:sp>
          <p:nvSpPr>
            <p:cNvPr id="41" name="TextBox 40">
              <a:extLst>
                <a:ext uri="{FF2B5EF4-FFF2-40B4-BE49-F238E27FC236}">
                  <a16:creationId xmlns:a16="http://schemas.microsoft.com/office/drawing/2014/main" id="{1CA27E0B-3497-5FC6-32A5-D0B22D3F7D31}"/>
                </a:ext>
              </a:extLst>
            </p:cNvPr>
            <p:cNvSpPr txBox="1"/>
            <p:nvPr/>
          </p:nvSpPr>
          <p:spPr>
            <a:xfrm>
              <a:off x="1674084" y="1742203"/>
              <a:ext cx="62889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12000</a:t>
              </a:r>
            </a:p>
          </p:txBody>
        </p:sp>
        <p:sp>
          <p:nvSpPr>
            <p:cNvPr id="42" name="TextBox 41">
              <a:extLst>
                <a:ext uri="{FF2B5EF4-FFF2-40B4-BE49-F238E27FC236}">
                  <a16:creationId xmlns:a16="http://schemas.microsoft.com/office/drawing/2014/main" id="{B8F6C7B9-815C-BF00-8618-CCDFFC2B60B6}"/>
                </a:ext>
              </a:extLst>
            </p:cNvPr>
            <p:cNvSpPr txBox="1"/>
            <p:nvPr/>
          </p:nvSpPr>
          <p:spPr>
            <a:xfrm rot="16200000">
              <a:off x="-595581" y="3361719"/>
              <a:ext cx="4184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1E4E79"/>
                  </a:solidFill>
                  <a:latin typeface="Century Gothic"/>
                </a:rPr>
                <a:t>Kankakee River Flowrate [Cubic Feet/Second]</a:t>
              </a:r>
            </a:p>
            <a:p>
              <a:pPr algn="ctr"/>
              <a:r>
                <a:rPr lang="en-US" sz="1400">
                  <a:solidFill>
                    <a:srgbClr val="1E4E79"/>
                  </a:solidFill>
                  <a:latin typeface="Century Gothic"/>
                </a:rPr>
                <a:t>(Wilmington Gauge)</a:t>
              </a:r>
              <a:endParaRPr lang="en-US" sz="2000">
                <a:solidFill>
                  <a:srgbClr val="1E4E79"/>
                </a:solidFill>
                <a:cs typeface="Calibri"/>
              </a:endParaRPr>
            </a:p>
          </p:txBody>
        </p:sp>
        <p:sp>
          <p:nvSpPr>
            <p:cNvPr id="44" name="TextBox 43">
              <a:extLst>
                <a:ext uri="{FF2B5EF4-FFF2-40B4-BE49-F238E27FC236}">
                  <a16:creationId xmlns:a16="http://schemas.microsoft.com/office/drawing/2014/main" id="{2535FB53-791C-D637-55DE-F223EBC1DB12}"/>
                </a:ext>
              </a:extLst>
            </p:cNvPr>
            <p:cNvSpPr txBox="1"/>
            <p:nvPr/>
          </p:nvSpPr>
          <p:spPr>
            <a:xfrm>
              <a:off x="3658920" y="1070211"/>
              <a:ext cx="53641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3F3F3F"/>
                  </a:solidFill>
                  <a:latin typeface="Century Gothic"/>
                </a:rPr>
                <a:t>Kankakee River Discharge Rate Compared to Detected Aquatic Vegetation</a:t>
              </a:r>
            </a:p>
          </p:txBody>
        </p:sp>
      </p:grpSp>
      <p:grpSp>
        <p:nvGrpSpPr>
          <p:cNvPr id="23" name="Group 22">
            <a:extLst>
              <a:ext uri="{FF2B5EF4-FFF2-40B4-BE49-F238E27FC236}">
                <a16:creationId xmlns:a16="http://schemas.microsoft.com/office/drawing/2014/main" id="{870F44A4-7934-3C2E-583E-811C4944708C}"/>
              </a:ext>
            </a:extLst>
          </p:cNvPr>
          <p:cNvGrpSpPr/>
          <p:nvPr/>
        </p:nvGrpSpPr>
        <p:grpSpPr>
          <a:xfrm>
            <a:off x="2067341" y="6040105"/>
            <a:ext cx="8061793" cy="276999"/>
            <a:chOff x="1598548" y="6175735"/>
            <a:chExt cx="8061793" cy="276999"/>
          </a:xfrm>
        </p:grpSpPr>
        <p:grpSp>
          <p:nvGrpSpPr>
            <p:cNvPr id="5" name="Group 4">
              <a:extLst>
                <a:ext uri="{FF2B5EF4-FFF2-40B4-BE49-F238E27FC236}">
                  <a16:creationId xmlns:a16="http://schemas.microsoft.com/office/drawing/2014/main" id="{9BD2A130-A6C0-1C21-A896-A6C7E42ECF77}"/>
                </a:ext>
              </a:extLst>
            </p:cNvPr>
            <p:cNvGrpSpPr/>
            <p:nvPr/>
          </p:nvGrpSpPr>
          <p:grpSpPr>
            <a:xfrm>
              <a:off x="4548013" y="6175735"/>
              <a:ext cx="2386206" cy="276999"/>
              <a:chOff x="3778054" y="6156028"/>
              <a:chExt cx="2386206" cy="276999"/>
            </a:xfrm>
          </p:grpSpPr>
          <p:cxnSp>
            <p:nvCxnSpPr>
              <p:cNvPr id="19" name="Straight Arrow Connector 18">
                <a:extLst>
                  <a:ext uri="{FF2B5EF4-FFF2-40B4-BE49-F238E27FC236}">
                    <a16:creationId xmlns:a16="http://schemas.microsoft.com/office/drawing/2014/main" id="{199BD33B-6025-C145-83FA-2A20BF8FF757}"/>
                  </a:ext>
                </a:extLst>
              </p:cNvPr>
              <p:cNvCxnSpPr/>
              <p:nvPr/>
            </p:nvCxnSpPr>
            <p:spPr>
              <a:xfrm>
                <a:off x="3778054" y="6300123"/>
                <a:ext cx="536208" cy="1942"/>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1569DAB-5BFE-EE15-B53C-CB38EF4FF499}"/>
                  </a:ext>
                </a:extLst>
              </p:cNvPr>
              <p:cNvSpPr txBox="1"/>
              <p:nvPr/>
            </p:nvSpPr>
            <p:spPr>
              <a:xfrm>
                <a:off x="4308254" y="6156028"/>
                <a:ext cx="18560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Vegetation Cell Count</a:t>
                </a:r>
              </a:p>
            </p:txBody>
          </p:sp>
        </p:grpSp>
        <p:grpSp>
          <p:nvGrpSpPr>
            <p:cNvPr id="7" name="Group 6">
              <a:extLst>
                <a:ext uri="{FF2B5EF4-FFF2-40B4-BE49-F238E27FC236}">
                  <a16:creationId xmlns:a16="http://schemas.microsoft.com/office/drawing/2014/main" id="{3ED073B5-0EF5-DC99-A6A7-7300EB488423}"/>
                </a:ext>
              </a:extLst>
            </p:cNvPr>
            <p:cNvGrpSpPr/>
            <p:nvPr/>
          </p:nvGrpSpPr>
          <p:grpSpPr>
            <a:xfrm>
              <a:off x="7687979" y="6175735"/>
              <a:ext cx="1972362" cy="276999"/>
              <a:chOff x="6315065" y="6156028"/>
              <a:chExt cx="1972362" cy="276999"/>
            </a:xfrm>
          </p:grpSpPr>
          <p:cxnSp>
            <p:nvCxnSpPr>
              <p:cNvPr id="15" name="Straight Arrow Connector 14">
                <a:extLst>
                  <a:ext uri="{FF2B5EF4-FFF2-40B4-BE49-F238E27FC236}">
                    <a16:creationId xmlns:a16="http://schemas.microsoft.com/office/drawing/2014/main" id="{39F62C01-88DD-68AB-311F-8527339B4A5A}"/>
                  </a:ext>
                </a:extLst>
              </p:cNvPr>
              <p:cNvCxnSpPr>
                <a:cxnSpLocks/>
              </p:cNvCxnSpPr>
              <p:nvPr/>
            </p:nvCxnSpPr>
            <p:spPr>
              <a:xfrm>
                <a:off x="6315065" y="6300123"/>
                <a:ext cx="536208" cy="1942"/>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6E6AD2F-BA28-9D0F-36EA-EF42C33D6794}"/>
                  </a:ext>
                </a:extLst>
              </p:cNvPr>
              <p:cNvSpPr txBox="1"/>
              <p:nvPr/>
            </p:nvSpPr>
            <p:spPr>
              <a:xfrm>
                <a:off x="6851833" y="6156028"/>
                <a:ext cx="14355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Grassing Event</a:t>
                </a:r>
              </a:p>
            </p:txBody>
          </p:sp>
        </p:grpSp>
        <p:grpSp>
          <p:nvGrpSpPr>
            <p:cNvPr id="9" name="Group 8">
              <a:extLst>
                <a:ext uri="{FF2B5EF4-FFF2-40B4-BE49-F238E27FC236}">
                  <a16:creationId xmlns:a16="http://schemas.microsoft.com/office/drawing/2014/main" id="{A7B632F7-2C96-3935-471D-024716BF1C44}"/>
                </a:ext>
              </a:extLst>
            </p:cNvPr>
            <p:cNvGrpSpPr/>
            <p:nvPr/>
          </p:nvGrpSpPr>
          <p:grpSpPr>
            <a:xfrm>
              <a:off x="1598548" y="6175735"/>
              <a:ext cx="1881942" cy="276999"/>
              <a:chOff x="1532858" y="6156028"/>
              <a:chExt cx="1881942" cy="276999"/>
            </a:xfrm>
          </p:grpSpPr>
          <p:cxnSp>
            <p:nvCxnSpPr>
              <p:cNvPr id="11" name="Straight Arrow Connector 10">
                <a:extLst>
                  <a:ext uri="{FF2B5EF4-FFF2-40B4-BE49-F238E27FC236}">
                    <a16:creationId xmlns:a16="http://schemas.microsoft.com/office/drawing/2014/main" id="{3130ACEE-5142-AFA6-BE20-169D0E7DE95A}"/>
                  </a:ext>
                </a:extLst>
              </p:cNvPr>
              <p:cNvCxnSpPr>
                <a:cxnSpLocks/>
              </p:cNvCxnSpPr>
              <p:nvPr/>
            </p:nvCxnSpPr>
            <p:spPr>
              <a:xfrm>
                <a:off x="1532858" y="6300123"/>
                <a:ext cx="536208" cy="1942"/>
              </a:xfrm>
              <a:prstGeom prst="straightConnector1">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8A3741-E0CC-6F01-5DB9-9E88DDB30E2C}"/>
                  </a:ext>
                </a:extLst>
              </p:cNvPr>
              <p:cNvSpPr txBox="1"/>
              <p:nvPr/>
            </p:nvSpPr>
            <p:spPr>
              <a:xfrm>
                <a:off x="2069626" y="6156028"/>
                <a:ext cx="13451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panose="020F0502020204030204"/>
                  </a:rPr>
                  <a:t>Discharge Rate</a:t>
                </a:r>
              </a:p>
            </p:txBody>
          </p:sp>
        </p:grpSp>
      </p:grpSp>
    </p:spTree>
    <p:extLst>
      <p:ext uri="{BB962C8B-B14F-4D97-AF65-F5344CB8AC3E}">
        <p14:creationId xmlns:p14="http://schemas.microsoft.com/office/powerpoint/2010/main" val="3112786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10806686"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Environmental Trends Analysis</a:t>
            </a:r>
            <a:endParaRPr lang="en-US"/>
          </a:p>
        </p:txBody>
      </p:sp>
      <p:graphicFrame>
        <p:nvGraphicFramePr>
          <p:cNvPr id="3" name="Table 4">
            <a:extLst>
              <a:ext uri="{FF2B5EF4-FFF2-40B4-BE49-F238E27FC236}">
                <a16:creationId xmlns:a16="http://schemas.microsoft.com/office/drawing/2014/main" id="{FB159A35-C42A-0E26-1CB8-87CA7DCC7910}"/>
              </a:ext>
            </a:extLst>
          </p:cNvPr>
          <p:cNvGraphicFramePr>
            <a:graphicFrameLocks noGrp="1"/>
          </p:cNvGraphicFramePr>
          <p:nvPr>
            <p:extLst>
              <p:ext uri="{D42A27DB-BD31-4B8C-83A1-F6EECF244321}">
                <p14:modId xmlns:p14="http://schemas.microsoft.com/office/powerpoint/2010/main" val="969131254"/>
              </p:ext>
            </p:extLst>
          </p:nvPr>
        </p:nvGraphicFramePr>
        <p:xfrm>
          <a:off x="1124185" y="1486371"/>
          <a:ext cx="9946605" cy="4526606"/>
        </p:xfrm>
        <a:graphic>
          <a:graphicData uri="http://schemas.openxmlformats.org/drawingml/2006/table">
            <a:tbl>
              <a:tblPr firstRow="1" bandRow="1">
                <a:tableStyleId>{9D7B26C5-4107-4FEC-AEDC-1716B250A1EF}</a:tableStyleId>
              </a:tblPr>
              <a:tblGrid>
                <a:gridCol w="1989321">
                  <a:extLst>
                    <a:ext uri="{9D8B030D-6E8A-4147-A177-3AD203B41FA5}">
                      <a16:colId xmlns:a16="http://schemas.microsoft.com/office/drawing/2014/main" val="47441905"/>
                    </a:ext>
                  </a:extLst>
                </a:gridCol>
                <a:gridCol w="1989321">
                  <a:extLst>
                    <a:ext uri="{9D8B030D-6E8A-4147-A177-3AD203B41FA5}">
                      <a16:colId xmlns:a16="http://schemas.microsoft.com/office/drawing/2014/main" val="3464490231"/>
                    </a:ext>
                  </a:extLst>
                </a:gridCol>
                <a:gridCol w="1989321">
                  <a:extLst>
                    <a:ext uri="{9D8B030D-6E8A-4147-A177-3AD203B41FA5}">
                      <a16:colId xmlns:a16="http://schemas.microsoft.com/office/drawing/2014/main" val="4057710430"/>
                    </a:ext>
                  </a:extLst>
                </a:gridCol>
                <a:gridCol w="1989321">
                  <a:extLst>
                    <a:ext uri="{9D8B030D-6E8A-4147-A177-3AD203B41FA5}">
                      <a16:colId xmlns:a16="http://schemas.microsoft.com/office/drawing/2014/main" val="166013112"/>
                    </a:ext>
                  </a:extLst>
                </a:gridCol>
                <a:gridCol w="1989321">
                  <a:extLst>
                    <a:ext uri="{9D8B030D-6E8A-4147-A177-3AD203B41FA5}">
                      <a16:colId xmlns:a16="http://schemas.microsoft.com/office/drawing/2014/main" val="1096934783"/>
                    </a:ext>
                  </a:extLst>
                </a:gridCol>
              </a:tblGrid>
              <a:tr h="672585">
                <a:tc>
                  <a:txBody>
                    <a:bodyPr/>
                    <a:lstStyle/>
                    <a:p>
                      <a:pPr algn="ctr"/>
                      <a:endParaRPr lang="en-US">
                        <a:solidFill>
                          <a:srgbClr val="404040"/>
                        </a:solidFill>
                        <a:latin typeface="Century Gothic"/>
                      </a:endParaRPr>
                    </a:p>
                  </a:txBody>
                  <a:tcPr anchor="ctr">
                    <a:lnL w="0">
                      <a:noFill/>
                    </a:lnL>
                    <a:lnR w="0">
                      <a:noFill/>
                    </a:lnR>
                    <a:lnT w="0">
                      <a:noFill/>
                    </a:lnT>
                    <a:lnB w="0">
                      <a:noFill/>
                    </a:lnB>
                  </a:tcPr>
                </a:tc>
                <a:tc>
                  <a:txBody>
                    <a:bodyPr/>
                    <a:lstStyle/>
                    <a:p>
                      <a:pPr algn="ctr"/>
                      <a:r>
                        <a:rPr lang="en-US">
                          <a:solidFill>
                            <a:srgbClr val="404040"/>
                          </a:solidFill>
                          <a:latin typeface="Century Gothic"/>
                        </a:rPr>
                        <a:t>NDVI</a:t>
                      </a:r>
                    </a:p>
                  </a:txBody>
                  <a:tcPr anchor="ctr">
                    <a:lnL w="0">
                      <a:noFill/>
                    </a:lnL>
                    <a:lnR w="0">
                      <a:noFill/>
                    </a:lnR>
                    <a:lnT w="0">
                      <a:noFill/>
                    </a:lnT>
                    <a:lnB w="0">
                      <a:noFill/>
                    </a:lnB>
                  </a:tcPr>
                </a:tc>
                <a:tc>
                  <a:txBody>
                    <a:bodyPr/>
                    <a:lstStyle/>
                    <a:p>
                      <a:pPr algn="ctr"/>
                      <a:r>
                        <a:rPr lang="en-US">
                          <a:solidFill>
                            <a:srgbClr val="404040"/>
                          </a:solidFill>
                          <a:latin typeface="Century Gothic"/>
                        </a:rPr>
                        <a:t>EVI</a:t>
                      </a:r>
                    </a:p>
                  </a:txBody>
                  <a:tcPr anchor="ctr">
                    <a:lnL w="0">
                      <a:noFill/>
                    </a:lnL>
                    <a:lnR w="0">
                      <a:noFill/>
                    </a:lnR>
                    <a:lnT w="0">
                      <a:noFill/>
                    </a:lnT>
                    <a:lnB w="0">
                      <a:noFill/>
                    </a:lnB>
                  </a:tcPr>
                </a:tc>
                <a:tc>
                  <a:txBody>
                    <a:bodyPr/>
                    <a:lstStyle/>
                    <a:p>
                      <a:pPr algn="ctr"/>
                      <a:r>
                        <a:rPr lang="en-US">
                          <a:solidFill>
                            <a:srgbClr val="404040"/>
                          </a:solidFill>
                          <a:latin typeface="Century Gothic"/>
                        </a:rPr>
                        <a:t>GCI</a:t>
                      </a:r>
                    </a:p>
                  </a:txBody>
                  <a:tcPr anchor="ctr">
                    <a:lnL w="0">
                      <a:noFill/>
                    </a:lnL>
                    <a:lnR w="0">
                      <a:noFill/>
                    </a:lnR>
                    <a:lnT w="0">
                      <a:noFill/>
                    </a:lnT>
                    <a:lnB w="0">
                      <a:noFill/>
                    </a:lnB>
                  </a:tcPr>
                </a:tc>
                <a:tc>
                  <a:txBody>
                    <a:bodyPr/>
                    <a:lstStyle/>
                    <a:p>
                      <a:pPr algn="ctr"/>
                      <a:r>
                        <a:rPr lang="en-US">
                          <a:solidFill>
                            <a:srgbClr val="404040"/>
                          </a:solidFill>
                          <a:latin typeface="Century Gothic"/>
                        </a:rPr>
                        <a:t>SAVI</a:t>
                      </a:r>
                    </a:p>
                  </a:txBody>
                  <a:tcPr anchor="ctr">
                    <a:lnL w="0">
                      <a:noFill/>
                    </a:lnL>
                    <a:lnR w="0">
                      <a:noFill/>
                    </a:lnR>
                    <a:lnT w="0">
                      <a:noFill/>
                    </a:lnT>
                    <a:lnB w="0">
                      <a:noFill/>
                    </a:lnB>
                  </a:tcPr>
                </a:tc>
                <a:extLst>
                  <a:ext uri="{0D108BD9-81ED-4DB2-BD59-A6C34878D82A}">
                    <a16:rowId xmlns:a16="http://schemas.microsoft.com/office/drawing/2014/main" val="2113660847"/>
                  </a:ext>
                </a:extLst>
              </a:tr>
              <a:tr h="672586">
                <a:tc>
                  <a:txBody>
                    <a:bodyPr/>
                    <a:lstStyle/>
                    <a:p>
                      <a:pPr algn="ctr"/>
                      <a:r>
                        <a:rPr lang="en-US" b="1">
                          <a:solidFill>
                            <a:srgbClr val="404040"/>
                          </a:solidFill>
                          <a:latin typeface="Century Gothic"/>
                        </a:rPr>
                        <a:t>Discharge</a:t>
                      </a:r>
                    </a:p>
                  </a:txBody>
                  <a:tcPr anchor="ctr">
                    <a:lnR w="0">
                      <a:noFill/>
                    </a:lnR>
                    <a:lnT w="0">
                      <a:noFill/>
                    </a:lnT>
                  </a:tcPr>
                </a:tc>
                <a:tc>
                  <a:txBody>
                    <a:bodyPr/>
                    <a:lstStyle/>
                    <a:p>
                      <a:pPr algn="ctr"/>
                      <a:r>
                        <a:rPr lang="en-US" u="sng">
                          <a:solidFill>
                            <a:srgbClr val="404040"/>
                          </a:solidFill>
                          <a:latin typeface="Century Gothic"/>
                        </a:rPr>
                        <a:t>-0.875</a:t>
                      </a:r>
                    </a:p>
                  </a:txBody>
                  <a:tcPr anchor="ctr">
                    <a:lnL w="0">
                      <a:noFill/>
                    </a:lnL>
                    <a:lnT w="0">
                      <a:noFill/>
                    </a:lnT>
                  </a:tcPr>
                </a:tc>
                <a:tc>
                  <a:txBody>
                    <a:bodyPr/>
                    <a:lstStyle/>
                    <a:p>
                      <a:pPr algn="ctr"/>
                      <a:r>
                        <a:rPr lang="en-US">
                          <a:solidFill>
                            <a:srgbClr val="404040"/>
                          </a:solidFill>
                          <a:latin typeface="Century Gothic"/>
                        </a:rPr>
                        <a:t>-0.881</a:t>
                      </a:r>
                    </a:p>
                  </a:txBody>
                  <a:tcPr anchor="ctr">
                    <a:lnT w="0">
                      <a:noFill/>
                    </a:lnT>
                  </a:tcPr>
                </a:tc>
                <a:tc>
                  <a:txBody>
                    <a:bodyPr/>
                    <a:lstStyle/>
                    <a:p>
                      <a:pPr algn="ctr"/>
                      <a:r>
                        <a:rPr lang="en-US">
                          <a:solidFill>
                            <a:srgbClr val="404040"/>
                          </a:solidFill>
                          <a:latin typeface="Century Gothic"/>
                        </a:rPr>
                        <a:t>-0.855</a:t>
                      </a:r>
                    </a:p>
                  </a:txBody>
                  <a:tcPr anchor="ctr">
                    <a:lnT w="0">
                      <a:noFill/>
                    </a:lnT>
                  </a:tcPr>
                </a:tc>
                <a:tc>
                  <a:txBody>
                    <a:bodyPr/>
                    <a:lstStyle/>
                    <a:p>
                      <a:pPr algn="ctr"/>
                      <a:r>
                        <a:rPr lang="en-US">
                          <a:solidFill>
                            <a:srgbClr val="404040"/>
                          </a:solidFill>
                          <a:latin typeface="Century Gothic"/>
                        </a:rPr>
                        <a:t>-0.876</a:t>
                      </a:r>
                    </a:p>
                  </a:txBody>
                  <a:tcPr anchor="ctr">
                    <a:lnT w="0">
                      <a:noFill/>
                    </a:lnT>
                  </a:tcPr>
                </a:tc>
                <a:extLst>
                  <a:ext uri="{0D108BD9-81ED-4DB2-BD59-A6C34878D82A}">
                    <a16:rowId xmlns:a16="http://schemas.microsoft.com/office/drawing/2014/main" val="3997724103"/>
                  </a:ext>
                </a:extLst>
              </a:tr>
              <a:tr h="1163677">
                <a:tc>
                  <a:txBody>
                    <a:bodyPr/>
                    <a:lstStyle/>
                    <a:p>
                      <a:pPr algn="ctr"/>
                      <a:r>
                        <a:rPr lang="en-US" b="1">
                          <a:solidFill>
                            <a:srgbClr val="404040"/>
                          </a:solidFill>
                          <a:latin typeface="Century Gothic"/>
                        </a:rPr>
                        <a:t>Water Temperature</a:t>
                      </a:r>
                    </a:p>
                  </a:txBody>
                  <a:tcPr anchor="ctr">
                    <a:lnR w="0">
                      <a:noFill/>
                    </a:lnR>
                  </a:tcPr>
                </a:tc>
                <a:tc>
                  <a:txBody>
                    <a:bodyPr/>
                    <a:lstStyle/>
                    <a:p>
                      <a:pPr algn="ctr"/>
                      <a:r>
                        <a:rPr lang="en-US">
                          <a:solidFill>
                            <a:srgbClr val="404040"/>
                          </a:solidFill>
                          <a:latin typeface="Century Gothic"/>
                        </a:rPr>
                        <a:t>0.291</a:t>
                      </a:r>
                    </a:p>
                  </a:txBody>
                  <a:tcPr anchor="ctr">
                    <a:lnL w="0">
                      <a:noFill/>
                    </a:lnL>
                  </a:tcPr>
                </a:tc>
                <a:tc>
                  <a:txBody>
                    <a:bodyPr/>
                    <a:lstStyle/>
                    <a:p>
                      <a:pPr algn="ctr"/>
                      <a:r>
                        <a:rPr lang="en-US">
                          <a:solidFill>
                            <a:srgbClr val="404040"/>
                          </a:solidFill>
                          <a:latin typeface="Century Gothic"/>
                        </a:rPr>
                        <a:t>0.287</a:t>
                      </a:r>
                    </a:p>
                  </a:txBody>
                  <a:tcPr anchor="ctr"/>
                </a:tc>
                <a:tc>
                  <a:txBody>
                    <a:bodyPr/>
                    <a:lstStyle/>
                    <a:p>
                      <a:pPr algn="ctr"/>
                      <a:r>
                        <a:rPr lang="en-US">
                          <a:solidFill>
                            <a:srgbClr val="404040"/>
                          </a:solidFill>
                          <a:latin typeface="Century Gothic"/>
                        </a:rPr>
                        <a:t>0.272</a:t>
                      </a:r>
                    </a:p>
                  </a:txBody>
                  <a:tcPr anchor="ctr"/>
                </a:tc>
                <a:tc>
                  <a:txBody>
                    <a:bodyPr/>
                    <a:lstStyle/>
                    <a:p>
                      <a:pPr algn="ctr"/>
                      <a:r>
                        <a:rPr lang="en-US">
                          <a:solidFill>
                            <a:srgbClr val="404040"/>
                          </a:solidFill>
                          <a:latin typeface="Century Gothic"/>
                        </a:rPr>
                        <a:t>0.291</a:t>
                      </a:r>
                    </a:p>
                  </a:txBody>
                  <a:tcPr anchor="ctr"/>
                </a:tc>
                <a:extLst>
                  <a:ext uri="{0D108BD9-81ED-4DB2-BD59-A6C34878D82A}">
                    <a16:rowId xmlns:a16="http://schemas.microsoft.com/office/drawing/2014/main" val="1943507577"/>
                  </a:ext>
                </a:extLst>
              </a:tr>
              <a:tr h="672586">
                <a:tc>
                  <a:txBody>
                    <a:bodyPr/>
                    <a:lstStyle/>
                    <a:p>
                      <a:pPr algn="ctr"/>
                      <a:r>
                        <a:rPr lang="en-US" b="1">
                          <a:solidFill>
                            <a:srgbClr val="404040"/>
                          </a:solidFill>
                          <a:latin typeface="Century Gothic"/>
                        </a:rPr>
                        <a:t>Cloud Cover</a:t>
                      </a:r>
                    </a:p>
                  </a:txBody>
                  <a:tcPr anchor="ctr">
                    <a:lnR w="0">
                      <a:noFill/>
                    </a:lnR>
                  </a:tcPr>
                </a:tc>
                <a:tc>
                  <a:txBody>
                    <a:bodyPr/>
                    <a:lstStyle/>
                    <a:p>
                      <a:pPr lvl="0" algn="ctr">
                        <a:buNone/>
                      </a:pPr>
                      <a:r>
                        <a:rPr lang="en-US" u="sng">
                          <a:solidFill>
                            <a:srgbClr val="404040"/>
                          </a:solidFill>
                          <a:latin typeface="Century Gothic"/>
                        </a:rPr>
                        <a:t>0.449</a:t>
                      </a:r>
                    </a:p>
                  </a:txBody>
                  <a:tcPr anchor="ctr">
                    <a:lnL w="0">
                      <a:noFill/>
                    </a:lnL>
                  </a:tcPr>
                </a:tc>
                <a:tc>
                  <a:txBody>
                    <a:bodyPr/>
                    <a:lstStyle/>
                    <a:p>
                      <a:pPr lvl="0" algn="ctr">
                        <a:buNone/>
                      </a:pPr>
                      <a:r>
                        <a:rPr lang="en-US">
                          <a:solidFill>
                            <a:srgbClr val="404040"/>
                          </a:solidFill>
                          <a:latin typeface="Century Gothic"/>
                        </a:rPr>
                        <a:t>0.403</a:t>
                      </a:r>
                    </a:p>
                  </a:txBody>
                  <a:tcPr anchor="ctr"/>
                </a:tc>
                <a:tc>
                  <a:txBody>
                    <a:bodyPr/>
                    <a:lstStyle/>
                    <a:p>
                      <a:pPr lvl="0" algn="ctr">
                        <a:buNone/>
                      </a:pPr>
                      <a:r>
                        <a:rPr lang="en-US">
                          <a:solidFill>
                            <a:srgbClr val="404040"/>
                          </a:solidFill>
                          <a:latin typeface="Century Gothic"/>
                        </a:rPr>
                        <a:t>0.374</a:t>
                      </a:r>
                    </a:p>
                  </a:txBody>
                  <a:tcPr anchor="ctr"/>
                </a:tc>
                <a:tc>
                  <a:txBody>
                    <a:bodyPr/>
                    <a:lstStyle/>
                    <a:p>
                      <a:pPr lvl="0" algn="ctr">
                        <a:buNone/>
                      </a:pPr>
                      <a:r>
                        <a:rPr lang="en-US">
                          <a:solidFill>
                            <a:srgbClr val="404040"/>
                          </a:solidFill>
                          <a:latin typeface="Century Gothic"/>
                        </a:rPr>
                        <a:t>0.443</a:t>
                      </a:r>
                    </a:p>
                  </a:txBody>
                  <a:tcPr anchor="ctr"/>
                </a:tc>
                <a:extLst>
                  <a:ext uri="{0D108BD9-81ED-4DB2-BD59-A6C34878D82A}">
                    <a16:rowId xmlns:a16="http://schemas.microsoft.com/office/drawing/2014/main" val="2101019171"/>
                  </a:ext>
                </a:extLst>
              </a:tr>
              <a:tr h="672586">
                <a:tc>
                  <a:txBody>
                    <a:bodyPr/>
                    <a:lstStyle/>
                    <a:p>
                      <a:pPr algn="ctr"/>
                      <a:r>
                        <a:rPr lang="en-US" b="1">
                          <a:solidFill>
                            <a:srgbClr val="404040"/>
                          </a:solidFill>
                          <a:latin typeface="Century Gothic"/>
                        </a:rPr>
                        <a:t>Precipitation</a:t>
                      </a:r>
                    </a:p>
                  </a:txBody>
                  <a:tcPr anchor="ctr">
                    <a:lnR w="0">
                      <a:noFill/>
                    </a:lnR>
                  </a:tcPr>
                </a:tc>
                <a:tc>
                  <a:txBody>
                    <a:bodyPr/>
                    <a:lstStyle/>
                    <a:p>
                      <a:pPr lvl="0" algn="ctr">
                        <a:buNone/>
                      </a:pPr>
                      <a:r>
                        <a:rPr lang="en-US" u="sng">
                          <a:solidFill>
                            <a:srgbClr val="404040"/>
                          </a:solidFill>
                          <a:latin typeface="Century Gothic"/>
                        </a:rPr>
                        <a:t>0.513</a:t>
                      </a:r>
                    </a:p>
                  </a:txBody>
                  <a:tcPr anchor="ctr">
                    <a:lnL w="0">
                      <a:noFill/>
                    </a:lnL>
                  </a:tcPr>
                </a:tc>
                <a:tc>
                  <a:txBody>
                    <a:bodyPr/>
                    <a:lstStyle/>
                    <a:p>
                      <a:pPr lvl="0" algn="ctr">
                        <a:buNone/>
                      </a:pPr>
                      <a:r>
                        <a:rPr lang="en-US">
                          <a:solidFill>
                            <a:srgbClr val="404040"/>
                          </a:solidFill>
                          <a:latin typeface="Century Gothic"/>
                        </a:rPr>
                        <a:t>0.493</a:t>
                      </a:r>
                    </a:p>
                  </a:txBody>
                  <a:tcPr anchor="ctr"/>
                </a:tc>
                <a:tc>
                  <a:txBody>
                    <a:bodyPr/>
                    <a:lstStyle/>
                    <a:p>
                      <a:pPr lvl="0" algn="ctr">
                        <a:buNone/>
                      </a:pPr>
                      <a:r>
                        <a:rPr lang="en-US">
                          <a:solidFill>
                            <a:srgbClr val="404040"/>
                          </a:solidFill>
                          <a:latin typeface="Century Gothic"/>
                        </a:rPr>
                        <a:t>0.445</a:t>
                      </a:r>
                    </a:p>
                  </a:txBody>
                  <a:tcPr anchor="ctr"/>
                </a:tc>
                <a:tc>
                  <a:txBody>
                    <a:bodyPr/>
                    <a:lstStyle/>
                    <a:p>
                      <a:pPr lvl="0" algn="ctr">
                        <a:buNone/>
                      </a:pPr>
                      <a:r>
                        <a:rPr lang="en-US">
                          <a:solidFill>
                            <a:srgbClr val="404040"/>
                          </a:solidFill>
                          <a:latin typeface="Century Gothic"/>
                        </a:rPr>
                        <a:t>0.514</a:t>
                      </a:r>
                    </a:p>
                  </a:txBody>
                  <a:tcPr anchor="ctr"/>
                </a:tc>
                <a:extLst>
                  <a:ext uri="{0D108BD9-81ED-4DB2-BD59-A6C34878D82A}">
                    <a16:rowId xmlns:a16="http://schemas.microsoft.com/office/drawing/2014/main" val="3513226626"/>
                  </a:ext>
                </a:extLst>
              </a:tr>
              <a:tr h="672586">
                <a:tc>
                  <a:txBody>
                    <a:bodyPr/>
                    <a:lstStyle/>
                    <a:p>
                      <a:pPr algn="ctr"/>
                      <a:r>
                        <a:rPr lang="en-US" b="1">
                          <a:solidFill>
                            <a:srgbClr val="404040"/>
                          </a:solidFill>
                          <a:latin typeface="Century Gothic"/>
                        </a:rPr>
                        <a:t>Gauge Height</a:t>
                      </a:r>
                    </a:p>
                  </a:txBody>
                  <a:tcPr anchor="ctr">
                    <a:lnR w="0">
                      <a:noFill/>
                    </a:lnR>
                  </a:tcPr>
                </a:tc>
                <a:tc>
                  <a:txBody>
                    <a:bodyPr/>
                    <a:lstStyle/>
                    <a:p>
                      <a:pPr algn="ctr"/>
                      <a:r>
                        <a:rPr lang="en-US">
                          <a:solidFill>
                            <a:srgbClr val="404040"/>
                          </a:solidFill>
                          <a:latin typeface="Century Gothic"/>
                        </a:rPr>
                        <a:t>-0.276</a:t>
                      </a:r>
                    </a:p>
                  </a:txBody>
                  <a:tcPr anchor="ctr">
                    <a:lnL w="0">
                      <a:noFill/>
                    </a:lnL>
                  </a:tcPr>
                </a:tc>
                <a:tc>
                  <a:txBody>
                    <a:bodyPr/>
                    <a:lstStyle/>
                    <a:p>
                      <a:pPr algn="ctr"/>
                      <a:r>
                        <a:rPr lang="en-US">
                          <a:solidFill>
                            <a:srgbClr val="404040"/>
                          </a:solidFill>
                          <a:latin typeface="Century Gothic"/>
                        </a:rPr>
                        <a:t>-0.224</a:t>
                      </a:r>
                    </a:p>
                  </a:txBody>
                  <a:tcPr anchor="ctr"/>
                </a:tc>
                <a:tc>
                  <a:txBody>
                    <a:bodyPr/>
                    <a:lstStyle/>
                    <a:p>
                      <a:pPr algn="ctr"/>
                      <a:r>
                        <a:rPr lang="en-US">
                          <a:solidFill>
                            <a:srgbClr val="404040"/>
                          </a:solidFill>
                          <a:latin typeface="Century Gothic"/>
                        </a:rPr>
                        <a:t>-0.175</a:t>
                      </a:r>
                    </a:p>
                  </a:txBody>
                  <a:tcPr anchor="ctr"/>
                </a:tc>
                <a:tc>
                  <a:txBody>
                    <a:bodyPr/>
                    <a:lstStyle/>
                    <a:p>
                      <a:pPr algn="ctr"/>
                      <a:r>
                        <a:rPr lang="en-US">
                          <a:solidFill>
                            <a:srgbClr val="404040"/>
                          </a:solidFill>
                          <a:latin typeface="Century Gothic"/>
                        </a:rPr>
                        <a:t>-0.270</a:t>
                      </a:r>
                    </a:p>
                  </a:txBody>
                  <a:tcPr anchor="ctr"/>
                </a:tc>
                <a:extLst>
                  <a:ext uri="{0D108BD9-81ED-4DB2-BD59-A6C34878D82A}">
                    <a16:rowId xmlns:a16="http://schemas.microsoft.com/office/drawing/2014/main" val="653040093"/>
                  </a:ext>
                </a:extLst>
              </a:tr>
            </a:tbl>
          </a:graphicData>
        </a:graphic>
      </p:graphicFrame>
      <p:sp>
        <p:nvSpPr>
          <p:cNvPr id="5" name="TextBox 4">
            <a:extLst>
              <a:ext uri="{FF2B5EF4-FFF2-40B4-BE49-F238E27FC236}">
                <a16:creationId xmlns:a16="http://schemas.microsoft.com/office/drawing/2014/main" id="{8C05C5F6-F6AB-E7EC-2311-F7399CCAF746}"/>
              </a:ext>
            </a:extLst>
          </p:cNvPr>
          <p:cNvSpPr txBox="1"/>
          <p:nvPr/>
        </p:nvSpPr>
        <p:spPr>
          <a:xfrm>
            <a:off x="4724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194AF34D-501A-9F38-8137-0C49713EA9FF}"/>
              </a:ext>
            </a:extLst>
          </p:cNvPr>
          <p:cNvSpPr txBox="1"/>
          <p:nvPr/>
        </p:nvSpPr>
        <p:spPr>
          <a:xfrm>
            <a:off x="4600221" y="1025407"/>
            <a:ext cx="29915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3F3F3F"/>
                </a:solidFill>
                <a:latin typeface="Century Gothic"/>
                <a:cs typeface="Calibri"/>
              </a:rPr>
              <a:t>Correlation Table</a:t>
            </a:r>
            <a:endParaRPr lang="en-US" sz="2400">
              <a:solidFill>
                <a:srgbClr val="3F3F3F"/>
              </a:solidFill>
              <a:latin typeface="Century Gothic"/>
            </a:endParaRPr>
          </a:p>
        </p:txBody>
      </p:sp>
      <p:sp>
        <p:nvSpPr>
          <p:cNvPr id="13" name="TextBox 12">
            <a:extLst>
              <a:ext uri="{FF2B5EF4-FFF2-40B4-BE49-F238E27FC236}">
                <a16:creationId xmlns:a16="http://schemas.microsoft.com/office/drawing/2014/main" id="{B973EBAD-966C-A64A-A09A-99D7D3E093CB}"/>
              </a:ext>
            </a:extLst>
          </p:cNvPr>
          <p:cNvSpPr txBox="1"/>
          <p:nvPr/>
        </p:nvSpPr>
        <p:spPr>
          <a:xfrm>
            <a:off x="6379228" y="6059042"/>
            <a:ext cx="47940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cs typeface="Calibri"/>
              </a:rPr>
              <a:t>*Closer to 1 means more positive correlation; </a:t>
            </a:r>
            <a:endParaRPr lang="en-US"/>
          </a:p>
          <a:p>
            <a:r>
              <a:rPr lang="en-US" sz="1600">
                <a:solidFill>
                  <a:srgbClr val="3F3F3F"/>
                </a:solidFill>
                <a:latin typeface="Century Gothic"/>
                <a:cs typeface="Calibri"/>
              </a:rPr>
              <a:t> Closer to –1 means more negative correlation</a:t>
            </a:r>
            <a:endParaRPr lang="en-US"/>
          </a:p>
        </p:txBody>
      </p:sp>
    </p:spTree>
    <p:extLst>
      <p:ext uri="{BB962C8B-B14F-4D97-AF65-F5344CB8AC3E}">
        <p14:creationId xmlns:p14="http://schemas.microsoft.com/office/powerpoint/2010/main" val="833739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1363410" y="3063311"/>
            <a:ext cx="9460724"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4DAEB3"/>
                </a:solidFill>
                <a:latin typeface="Century Gothic"/>
                <a:cs typeface="Calibri Light"/>
              </a:rPr>
              <a:t>Discussion &amp; Conclusion</a:t>
            </a:r>
          </a:p>
        </p:txBody>
      </p:sp>
    </p:spTree>
    <p:extLst>
      <p:ext uri="{BB962C8B-B14F-4D97-AF65-F5344CB8AC3E}">
        <p14:creationId xmlns:p14="http://schemas.microsoft.com/office/powerpoint/2010/main" val="1315443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What is a grassing event?</a:t>
            </a:r>
            <a:endParaRPr lang="en-US" dirty="0"/>
          </a:p>
        </p:txBody>
      </p:sp>
      <p:sp>
        <p:nvSpPr>
          <p:cNvPr id="10" name="Rectangle 9">
            <a:extLst>
              <a:ext uri="{FF2B5EF4-FFF2-40B4-BE49-F238E27FC236}">
                <a16:creationId xmlns:a16="http://schemas.microsoft.com/office/drawing/2014/main" id="{0A01A7D0-985A-5C74-28DB-77F17B1AC465}"/>
              </a:ext>
            </a:extLst>
          </p:cNvPr>
          <p:cNvSpPr/>
          <p:nvPr/>
        </p:nvSpPr>
        <p:spPr>
          <a:xfrm>
            <a:off x="-20320" y="6664960"/>
            <a:ext cx="12222480" cy="203200"/>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Grass growing in the water&#10;&#10;Description automatically generated">
            <a:extLst>
              <a:ext uri="{FF2B5EF4-FFF2-40B4-BE49-F238E27FC236}">
                <a16:creationId xmlns:a16="http://schemas.microsoft.com/office/drawing/2014/main" id="{2B848882-07E7-5E56-DE87-31D6882D3AFB}"/>
              </a:ext>
            </a:extLst>
          </p:cNvPr>
          <p:cNvPicPr>
            <a:picLocks noChangeAspect="1"/>
          </p:cNvPicPr>
          <p:nvPr/>
        </p:nvPicPr>
        <p:blipFill>
          <a:blip r:embed="rId3"/>
          <a:stretch>
            <a:fillRect/>
          </a:stretch>
        </p:blipFill>
        <p:spPr>
          <a:xfrm>
            <a:off x="264072" y="1567012"/>
            <a:ext cx="6480941" cy="4288908"/>
          </a:xfrm>
          <a:prstGeom prst="rect">
            <a:avLst/>
          </a:prstGeom>
          <a:ln w="12700">
            <a:solidFill>
              <a:srgbClr val="4DAEB3"/>
            </a:solid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FB102F33-835A-5F52-8293-5AEAA70F7783}"/>
              </a:ext>
            </a:extLst>
          </p:cNvPr>
          <p:cNvSpPr txBox="1"/>
          <p:nvPr/>
        </p:nvSpPr>
        <p:spPr>
          <a:xfrm>
            <a:off x="4488604" y="5584240"/>
            <a:ext cx="2394856" cy="2616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entury Gothic"/>
                <a:cs typeface="Calibri"/>
              </a:rPr>
              <a:t>Credit: Aleksander Kwiatkowski</a:t>
            </a:r>
          </a:p>
        </p:txBody>
      </p:sp>
      <p:sp>
        <p:nvSpPr>
          <p:cNvPr id="3" name="Text Placeholder 5">
            <a:extLst>
              <a:ext uri="{FF2B5EF4-FFF2-40B4-BE49-F238E27FC236}">
                <a16:creationId xmlns:a16="http://schemas.microsoft.com/office/drawing/2014/main" id="{E468EE07-E9C0-5F2B-5A79-F45293503300}"/>
              </a:ext>
            </a:extLst>
          </p:cNvPr>
          <p:cNvSpPr txBox="1">
            <a:spLocks/>
          </p:cNvSpPr>
          <p:nvPr/>
        </p:nvSpPr>
        <p:spPr>
          <a:xfrm>
            <a:off x="7009478" y="1584294"/>
            <a:ext cx="4611022" cy="426850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a:rPr>
              <a:t>Perennial aquatic grasses in rivers are released at the end of each growing season</a:t>
            </a:r>
          </a:p>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a:rPr>
              <a:t>Changes in environmental conditions can cause these grasses to release earlier and in large quantities</a:t>
            </a:r>
          </a:p>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a:rPr>
              <a:t>Poses an issue to infrastructure that utilizes water intakes</a:t>
            </a:r>
            <a:endParaRPr lang="en-US" sz="24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4DAEB3"/>
              </a:buClr>
            </a:pPr>
            <a:endParaRPr lang="en-US" sz="2600" dirty="0">
              <a:solidFill>
                <a:srgbClr val="3F3F3F"/>
              </a:solidFill>
              <a:latin typeface="Century Gothic" panose="020B0502020202020204" pitchFamily="34" charset="0"/>
            </a:endParaRPr>
          </a:p>
          <a:p>
            <a:pPr marL="0" indent="0">
              <a:lnSpc>
                <a:spcPct val="100000"/>
              </a:lnSpc>
              <a:spcBef>
                <a:spcPts val="0"/>
              </a:spcBef>
              <a:spcAft>
                <a:spcPts val="600"/>
              </a:spcAft>
              <a:buClr>
                <a:srgbClr val="4DAEB3"/>
              </a:buClr>
              <a:buNone/>
            </a:pPr>
            <a:endParaRPr lang="en-US" sz="2600" b="1" dirty="0">
              <a:solidFill>
                <a:srgbClr val="3F3F3F"/>
              </a:solidFill>
              <a:latin typeface="Century Gothic" panose="020B0502020202020204" pitchFamily="34" charset="0"/>
            </a:endParaRPr>
          </a:p>
        </p:txBody>
      </p:sp>
    </p:spTree>
    <p:extLst>
      <p:ext uri="{BB962C8B-B14F-4D97-AF65-F5344CB8AC3E}">
        <p14:creationId xmlns:p14="http://schemas.microsoft.com/office/powerpoint/2010/main" val="1215153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10806686"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Key Takeaways</a:t>
            </a:r>
            <a:endParaRPr lang="en-US"/>
          </a:p>
        </p:txBody>
      </p:sp>
      <p:grpSp>
        <p:nvGrpSpPr>
          <p:cNvPr id="7" name="Group 6">
            <a:extLst>
              <a:ext uri="{FF2B5EF4-FFF2-40B4-BE49-F238E27FC236}">
                <a16:creationId xmlns:a16="http://schemas.microsoft.com/office/drawing/2014/main" id="{0E0DF7CA-B06F-101E-C5FE-CDDE4B68D77C}"/>
              </a:ext>
            </a:extLst>
          </p:cNvPr>
          <p:cNvGrpSpPr/>
          <p:nvPr/>
        </p:nvGrpSpPr>
        <p:grpSpPr>
          <a:xfrm>
            <a:off x="648453" y="1115322"/>
            <a:ext cx="2744586" cy="2569520"/>
            <a:chOff x="482257" y="1868708"/>
            <a:chExt cx="2744586" cy="2569520"/>
          </a:xfrm>
        </p:grpSpPr>
        <p:pic>
          <p:nvPicPr>
            <p:cNvPr id="2" name="Graphic 2" descr="Agriculture with solid fill">
              <a:extLst>
                <a:ext uri="{FF2B5EF4-FFF2-40B4-BE49-F238E27FC236}">
                  <a16:creationId xmlns:a16="http://schemas.microsoft.com/office/drawing/2014/main" id="{64DF9885-5042-80D5-1D83-B53BA715C4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5088" y="1868708"/>
              <a:ext cx="1371599" cy="1371600"/>
            </a:xfrm>
            <a:prstGeom prst="rect">
              <a:avLst/>
            </a:prstGeom>
          </p:spPr>
        </p:pic>
        <p:sp>
          <p:nvSpPr>
            <p:cNvPr id="8" name="TextBox 7">
              <a:extLst>
                <a:ext uri="{FF2B5EF4-FFF2-40B4-BE49-F238E27FC236}">
                  <a16:creationId xmlns:a16="http://schemas.microsoft.com/office/drawing/2014/main" id="{63D052E4-6D21-05C4-93DA-E474E6E2E7D6}"/>
                </a:ext>
              </a:extLst>
            </p:cNvPr>
            <p:cNvSpPr txBox="1"/>
            <p:nvPr/>
          </p:nvSpPr>
          <p:spPr>
            <a:xfrm>
              <a:off x="482257" y="3237899"/>
              <a:ext cx="274458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NDVI, SAVI, and EVI perform similarly in detecting aquatic vegetation.</a:t>
              </a:r>
            </a:p>
          </p:txBody>
        </p:sp>
      </p:grpSp>
      <p:grpSp>
        <p:nvGrpSpPr>
          <p:cNvPr id="12" name="Group 11">
            <a:extLst>
              <a:ext uri="{FF2B5EF4-FFF2-40B4-BE49-F238E27FC236}">
                <a16:creationId xmlns:a16="http://schemas.microsoft.com/office/drawing/2014/main" id="{36EC560D-D521-97AB-57FF-F60A5F5906F5}"/>
              </a:ext>
            </a:extLst>
          </p:cNvPr>
          <p:cNvGrpSpPr/>
          <p:nvPr/>
        </p:nvGrpSpPr>
        <p:grpSpPr>
          <a:xfrm>
            <a:off x="3140761" y="3252939"/>
            <a:ext cx="2744586" cy="2569518"/>
            <a:chOff x="3300307" y="1966680"/>
            <a:chExt cx="2744586" cy="2569518"/>
          </a:xfrm>
        </p:grpSpPr>
        <p:pic>
          <p:nvPicPr>
            <p:cNvPr id="3" name="Graphic 4" descr="Satellite with solid fill">
              <a:extLst>
                <a:ext uri="{FF2B5EF4-FFF2-40B4-BE49-F238E27FC236}">
                  <a16:creationId xmlns:a16="http://schemas.microsoft.com/office/drawing/2014/main" id="{5282F075-5703-F188-5755-7F274995FD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3209" y="1966680"/>
              <a:ext cx="1371600" cy="1371600"/>
            </a:xfrm>
            <a:prstGeom prst="rect">
              <a:avLst/>
            </a:prstGeom>
          </p:spPr>
        </p:pic>
        <p:sp>
          <p:nvSpPr>
            <p:cNvPr id="9" name="TextBox 8">
              <a:extLst>
                <a:ext uri="{FF2B5EF4-FFF2-40B4-BE49-F238E27FC236}">
                  <a16:creationId xmlns:a16="http://schemas.microsoft.com/office/drawing/2014/main" id="{CB320662-1045-C4D2-2EDB-0D69B9A162C5}"/>
                </a:ext>
              </a:extLst>
            </p:cNvPr>
            <p:cNvSpPr txBox="1"/>
            <p:nvPr/>
          </p:nvSpPr>
          <p:spPr>
            <a:xfrm>
              <a:off x="3300307" y="3335869"/>
              <a:ext cx="274458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It is feasible to use Earth observations to detect aquatic vegetation.</a:t>
              </a:r>
            </a:p>
          </p:txBody>
        </p:sp>
      </p:grpSp>
      <p:grpSp>
        <p:nvGrpSpPr>
          <p:cNvPr id="13" name="Group 12">
            <a:extLst>
              <a:ext uri="{FF2B5EF4-FFF2-40B4-BE49-F238E27FC236}">
                <a16:creationId xmlns:a16="http://schemas.microsoft.com/office/drawing/2014/main" id="{6A5A881B-DA63-DA03-EF55-49EFA635E20B}"/>
              </a:ext>
            </a:extLst>
          </p:cNvPr>
          <p:cNvGrpSpPr/>
          <p:nvPr/>
        </p:nvGrpSpPr>
        <p:grpSpPr>
          <a:xfrm>
            <a:off x="5740936" y="559628"/>
            <a:ext cx="2735621" cy="3400515"/>
            <a:chOff x="6163181" y="1868709"/>
            <a:chExt cx="2735621" cy="3400515"/>
          </a:xfrm>
        </p:grpSpPr>
        <p:pic>
          <p:nvPicPr>
            <p:cNvPr id="5" name="Graphic 5" descr="Wave with solid fill">
              <a:extLst>
                <a:ext uri="{FF2B5EF4-FFF2-40B4-BE49-F238E27FC236}">
                  <a16:creationId xmlns:a16="http://schemas.microsoft.com/office/drawing/2014/main" id="{A75A3BBD-4E07-2AF3-8042-BC191BFC73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46155" y="1868709"/>
              <a:ext cx="1371600" cy="1371600"/>
            </a:xfrm>
            <a:prstGeom prst="rect">
              <a:avLst/>
            </a:prstGeom>
          </p:spPr>
        </p:pic>
        <p:sp>
          <p:nvSpPr>
            <p:cNvPr id="10" name="TextBox 9">
              <a:extLst>
                <a:ext uri="{FF2B5EF4-FFF2-40B4-BE49-F238E27FC236}">
                  <a16:creationId xmlns:a16="http://schemas.microsoft.com/office/drawing/2014/main" id="{A3447B2A-8508-9B62-4970-DB96542D2450}"/>
                </a:ext>
              </a:extLst>
            </p:cNvPr>
            <p:cNvSpPr txBox="1"/>
            <p:nvPr/>
          </p:nvSpPr>
          <p:spPr>
            <a:xfrm>
              <a:off x="6163181" y="3237899"/>
              <a:ext cx="273562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The environmental trend that was found to have the strongest correlation with the increase in detected vegetation is discharge.</a:t>
              </a:r>
              <a:endParaRPr lang="en-US">
                <a:solidFill>
                  <a:schemeClr val="tx1">
                    <a:lumMod val="75000"/>
                    <a:lumOff val="25000"/>
                  </a:schemeClr>
                </a:solidFill>
                <a:cs typeface="Calibri" panose="020F0502020204030204"/>
              </a:endParaRPr>
            </a:p>
          </p:txBody>
        </p:sp>
      </p:grpSp>
      <p:grpSp>
        <p:nvGrpSpPr>
          <p:cNvPr id="14" name="Group 13">
            <a:extLst>
              <a:ext uri="{FF2B5EF4-FFF2-40B4-BE49-F238E27FC236}">
                <a16:creationId xmlns:a16="http://schemas.microsoft.com/office/drawing/2014/main" id="{95060B7E-E0D0-2F44-5D2B-B821E7EB367F}"/>
              </a:ext>
            </a:extLst>
          </p:cNvPr>
          <p:cNvGrpSpPr/>
          <p:nvPr/>
        </p:nvGrpSpPr>
        <p:grpSpPr>
          <a:xfrm>
            <a:off x="8331215" y="3009209"/>
            <a:ext cx="2744586" cy="3019311"/>
            <a:chOff x="9026270" y="2026701"/>
            <a:chExt cx="2744586" cy="3019311"/>
          </a:xfrm>
        </p:grpSpPr>
        <p:pic>
          <p:nvPicPr>
            <p:cNvPr id="6" name="Graphic 6" descr="Rain with solid fill">
              <a:extLst>
                <a:ext uri="{FF2B5EF4-FFF2-40B4-BE49-F238E27FC236}">
                  <a16:creationId xmlns:a16="http://schemas.microsoft.com/office/drawing/2014/main" id="{F3ED5D7A-A51A-6A3D-1FEC-45D96F54B0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09100" y="2026701"/>
              <a:ext cx="1371600" cy="1371600"/>
            </a:xfrm>
            <a:prstGeom prst="rect">
              <a:avLst/>
            </a:prstGeom>
          </p:spPr>
        </p:pic>
        <p:sp>
          <p:nvSpPr>
            <p:cNvPr id="11" name="TextBox 10">
              <a:extLst>
                <a:ext uri="{FF2B5EF4-FFF2-40B4-BE49-F238E27FC236}">
                  <a16:creationId xmlns:a16="http://schemas.microsoft.com/office/drawing/2014/main" id="{E2F97FC6-0134-75D1-F70D-2BABCF2F4082}"/>
                </a:ext>
              </a:extLst>
            </p:cNvPr>
            <p:cNvSpPr txBox="1"/>
            <p:nvPr/>
          </p:nvSpPr>
          <p:spPr>
            <a:xfrm>
              <a:off x="9026270" y="3291686"/>
              <a:ext cx="274458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We also found a moderate positive correlation between detected vegetation cloud cover, and precipitation.</a:t>
              </a:r>
              <a:endParaRPr lang="en-US">
                <a:solidFill>
                  <a:schemeClr val="tx1">
                    <a:lumMod val="75000"/>
                    <a:lumOff val="25000"/>
                  </a:schemeClr>
                </a:solidFill>
              </a:endParaRPr>
            </a:p>
          </p:txBody>
        </p:sp>
      </p:grpSp>
      <p:sp>
        <p:nvSpPr>
          <p:cNvPr id="19" name="Flowchart: Terminator 18">
            <a:extLst>
              <a:ext uri="{FF2B5EF4-FFF2-40B4-BE49-F238E27FC236}">
                <a16:creationId xmlns:a16="http://schemas.microsoft.com/office/drawing/2014/main" id="{A05F8F73-D6C8-351C-DFA8-60FBF3279DC6}"/>
              </a:ext>
            </a:extLst>
          </p:cNvPr>
          <p:cNvSpPr/>
          <p:nvPr/>
        </p:nvSpPr>
        <p:spPr>
          <a:xfrm rot="2460000">
            <a:off x="214533" y="2274945"/>
            <a:ext cx="6145481" cy="2820389"/>
          </a:xfrm>
          <a:prstGeom prst="flowChartTerminator">
            <a:avLst/>
          </a:prstGeom>
          <a:noFill/>
          <a:ln w="28575">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Terminator 19">
            <a:extLst>
              <a:ext uri="{FF2B5EF4-FFF2-40B4-BE49-F238E27FC236}">
                <a16:creationId xmlns:a16="http://schemas.microsoft.com/office/drawing/2014/main" id="{518C4BAC-0EE4-0430-563D-ABEB4788B6B6}"/>
              </a:ext>
            </a:extLst>
          </p:cNvPr>
          <p:cNvSpPr/>
          <p:nvPr/>
        </p:nvSpPr>
        <p:spPr>
          <a:xfrm rot="2460000">
            <a:off x="4939494" y="1981635"/>
            <a:ext cx="6778832" cy="3097479"/>
          </a:xfrm>
          <a:prstGeom prst="flowChartTerminator">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B32918B-5DED-BD76-F1D7-EFADA956AC0B}"/>
              </a:ext>
            </a:extLst>
          </p:cNvPr>
          <p:cNvSpPr txBox="1"/>
          <p:nvPr/>
        </p:nvSpPr>
        <p:spPr>
          <a:xfrm rot="2460000">
            <a:off x="762259" y="4606237"/>
            <a:ext cx="27445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Case Study Analysis</a:t>
            </a:r>
            <a:endParaRPr lang="en-US" b="1" dirty="0">
              <a:solidFill>
                <a:schemeClr val="tx1">
                  <a:lumMod val="75000"/>
                  <a:lumOff val="25000"/>
                </a:schemeClr>
              </a:solidFill>
            </a:endParaRPr>
          </a:p>
        </p:txBody>
      </p:sp>
      <p:sp>
        <p:nvSpPr>
          <p:cNvPr id="23" name="TextBox 22">
            <a:extLst>
              <a:ext uri="{FF2B5EF4-FFF2-40B4-BE49-F238E27FC236}">
                <a16:creationId xmlns:a16="http://schemas.microsoft.com/office/drawing/2014/main" id="{A123C090-127D-5791-2860-5C3C5F08D878}"/>
              </a:ext>
            </a:extLst>
          </p:cNvPr>
          <p:cNvSpPr txBox="1"/>
          <p:nvPr/>
        </p:nvSpPr>
        <p:spPr>
          <a:xfrm rot="2460000">
            <a:off x="8204129" y="1825433"/>
            <a:ext cx="27445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Environmental Trends</a:t>
            </a:r>
          </a:p>
          <a:p>
            <a:pPr algn="ctr"/>
            <a:r>
              <a:rPr lang="en-US" b="1" dirty="0">
                <a:solidFill>
                  <a:schemeClr val="tx1">
                    <a:lumMod val="75000"/>
                    <a:lumOff val="25000"/>
                  </a:schemeClr>
                </a:solidFill>
                <a:latin typeface="Century Gothic"/>
              </a:rPr>
              <a:t>Analysis</a:t>
            </a:r>
          </a:p>
        </p:txBody>
      </p:sp>
    </p:spTree>
    <p:extLst>
      <p:ext uri="{BB962C8B-B14F-4D97-AF65-F5344CB8AC3E}">
        <p14:creationId xmlns:p14="http://schemas.microsoft.com/office/powerpoint/2010/main" val="3643677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11721086"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Discussion: Discharge Correlation Hypotheses</a:t>
            </a:r>
            <a:endParaRPr lang="en-US"/>
          </a:p>
        </p:txBody>
      </p:sp>
      <p:sp>
        <p:nvSpPr>
          <p:cNvPr id="2" name="TextBox 1">
            <a:extLst>
              <a:ext uri="{FF2B5EF4-FFF2-40B4-BE49-F238E27FC236}">
                <a16:creationId xmlns:a16="http://schemas.microsoft.com/office/drawing/2014/main" id="{1B3A0E07-D306-A7CC-6D4D-1D285173D2F3}"/>
              </a:ext>
            </a:extLst>
          </p:cNvPr>
          <p:cNvSpPr txBox="1"/>
          <p:nvPr/>
        </p:nvSpPr>
        <p:spPr>
          <a:xfrm>
            <a:off x="777350" y="1144645"/>
            <a:ext cx="104509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a:solidFill>
                  <a:srgbClr val="404040"/>
                </a:solidFill>
                <a:latin typeface="Century Gothic"/>
              </a:rPr>
              <a:t>The presence of aquatic vegetation is negatively correlated with discharge through time. </a:t>
            </a:r>
            <a:endParaRPr lang="en-US" sz="2400" i="1"/>
          </a:p>
        </p:txBody>
      </p:sp>
      <p:sp>
        <p:nvSpPr>
          <p:cNvPr id="3" name="TextBox 2">
            <a:extLst>
              <a:ext uri="{FF2B5EF4-FFF2-40B4-BE49-F238E27FC236}">
                <a16:creationId xmlns:a16="http://schemas.microsoft.com/office/drawing/2014/main" id="{EE119B9F-790A-D323-5EAA-955B2B7AA189}"/>
              </a:ext>
            </a:extLst>
          </p:cNvPr>
          <p:cNvSpPr txBox="1"/>
          <p:nvPr/>
        </p:nvSpPr>
        <p:spPr>
          <a:xfrm>
            <a:off x="777631" y="2184400"/>
            <a:ext cx="40197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4DAEB3"/>
                </a:solidFill>
                <a:latin typeface="Century Gothic"/>
              </a:rPr>
              <a:t>Potential Hypotheses:</a:t>
            </a:r>
            <a:endParaRPr lang="en-US"/>
          </a:p>
        </p:txBody>
      </p:sp>
      <p:sp>
        <p:nvSpPr>
          <p:cNvPr id="5" name="TextBox 4">
            <a:extLst>
              <a:ext uri="{FF2B5EF4-FFF2-40B4-BE49-F238E27FC236}">
                <a16:creationId xmlns:a16="http://schemas.microsoft.com/office/drawing/2014/main" id="{85FB74EB-9252-B3C0-69F5-609962DDD5F0}"/>
              </a:ext>
            </a:extLst>
          </p:cNvPr>
          <p:cNvSpPr txBox="1"/>
          <p:nvPr/>
        </p:nvSpPr>
        <p:spPr>
          <a:xfrm>
            <a:off x="1793631" y="3076656"/>
            <a:ext cx="93081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Century Gothic"/>
              </a:rPr>
              <a:t>Vegetation accumulation to the intake occurs through a mechanism of premature die-off triggered by sub-2,000 </a:t>
            </a:r>
            <a:r>
              <a:rPr lang="en-US" sz="2000" err="1">
                <a:solidFill>
                  <a:srgbClr val="404040"/>
                </a:solidFill>
                <a:latin typeface="Century Gothic"/>
              </a:rPr>
              <a:t>cfs</a:t>
            </a:r>
            <a:r>
              <a:rPr lang="en-US" sz="2000">
                <a:solidFill>
                  <a:srgbClr val="404040"/>
                </a:solidFill>
                <a:latin typeface="Century Gothic"/>
              </a:rPr>
              <a:t> flows in the Kankakee River</a:t>
            </a:r>
            <a:endParaRPr lang="en-US">
              <a:cs typeface="Calibri" panose="020F0502020204030204"/>
            </a:endParaRPr>
          </a:p>
        </p:txBody>
      </p:sp>
      <p:sp>
        <p:nvSpPr>
          <p:cNvPr id="6" name="TextBox 5">
            <a:extLst>
              <a:ext uri="{FF2B5EF4-FFF2-40B4-BE49-F238E27FC236}">
                <a16:creationId xmlns:a16="http://schemas.microsoft.com/office/drawing/2014/main" id="{D6F0CF74-795F-073A-1BF0-594EC99C2DD4}"/>
              </a:ext>
            </a:extLst>
          </p:cNvPr>
          <p:cNvSpPr txBox="1"/>
          <p:nvPr/>
        </p:nvSpPr>
        <p:spPr>
          <a:xfrm>
            <a:off x="1793631" y="4626708"/>
            <a:ext cx="93081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Century Gothic"/>
                <a:cs typeface="Calibri" panose="020F0502020204030204"/>
              </a:rPr>
              <a:t>Low discharge exposes </a:t>
            </a:r>
            <a:r>
              <a:rPr lang="en-US" sz="2000" u="sng">
                <a:solidFill>
                  <a:srgbClr val="404040"/>
                </a:solidFill>
                <a:latin typeface="Century Gothic"/>
                <a:cs typeface="Calibri" panose="020F0502020204030204"/>
              </a:rPr>
              <a:t>submerged</a:t>
            </a:r>
            <a:r>
              <a:rPr lang="en-US" sz="2000">
                <a:solidFill>
                  <a:srgbClr val="404040"/>
                </a:solidFill>
                <a:latin typeface="Century Gothic"/>
                <a:cs typeface="Calibri" panose="020F0502020204030204"/>
              </a:rPr>
              <a:t> aquatic vegetation, leading to higher detections when low water levels allow for less infrared light absorption</a:t>
            </a:r>
          </a:p>
        </p:txBody>
      </p:sp>
      <p:sp>
        <p:nvSpPr>
          <p:cNvPr id="8" name="Oval 7">
            <a:extLst>
              <a:ext uri="{FF2B5EF4-FFF2-40B4-BE49-F238E27FC236}">
                <a16:creationId xmlns:a16="http://schemas.microsoft.com/office/drawing/2014/main" id="{57B80241-4E34-16A2-F6A5-C10AF4C2F494}"/>
              </a:ext>
            </a:extLst>
          </p:cNvPr>
          <p:cNvSpPr/>
          <p:nvPr/>
        </p:nvSpPr>
        <p:spPr>
          <a:xfrm>
            <a:off x="774229" y="2972002"/>
            <a:ext cx="913218" cy="916705"/>
          </a:xfrm>
          <a:prstGeom prst="ellipse">
            <a:avLst/>
          </a:prstGeom>
          <a:solidFill>
            <a:srgbClr val="97C7C9"/>
          </a:solidFill>
          <a:ln>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bg1"/>
                </a:solidFill>
                <a:latin typeface="Century Gothic"/>
                <a:cs typeface="Calibri"/>
              </a:rPr>
              <a:t>1</a:t>
            </a:r>
            <a:endParaRPr lang="en-US" sz="3200" b="1">
              <a:solidFill>
                <a:schemeClr val="bg1"/>
              </a:solidFill>
              <a:latin typeface="Century Gothic"/>
            </a:endParaRPr>
          </a:p>
        </p:txBody>
      </p:sp>
      <p:sp>
        <p:nvSpPr>
          <p:cNvPr id="9" name="Oval 8">
            <a:extLst>
              <a:ext uri="{FF2B5EF4-FFF2-40B4-BE49-F238E27FC236}">
                <a16:creationId xmlns:a16="http://schemas.microsoft.com/office/drawing/2014/main" id="{2DFFE926-5E83-46FD-3D05-315E84CD527C}"/>
              </a:ext>
            </a:extLst>
          </p:cNvPr>
          <p:cNvSpPr/>
          <p:nvPr/>
        </p:nvSpPr>
        <p:spPr>
          <a:xfrm>
            <a:off x="774229" y="4522054"/>
            <a:ext cx="913218" cy="916705"/>
          </a:xfrm>
          <a:prstGeom prst="ellipse">
            <a:avLst/>
          </a:prstGeom>
          <a:solidFill>
            <a:srgbClr val="97C7C9"/>
          </a:solidFill>
          <a:ln>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bg1"/>
                </a:solidFill>
                <a:latin typeface="Century Gothic"/>
                <a:cs typeface="Calibri"/>
              </a:rPr>
              <a:t>2</a:t>
            </a:r>
            <a:endParaRPr lang="en-US" sz="3200" b="1">
              <a:solidFill>
                <a:schemeClr val="bg1"/>
              </a:solidFill>
              <a:latin typeface="Century Gothic"/>
            </a:endParaRPr>
          </a:p>
        </p:txBody>
      </p:sp>
      <p:sp>
        <p:nvSpPr>
          <p:cNvPr id="10" name="Rectangle: Rounded Corners 9">
            <a:extLst>
              <a:ext uri="{FF2B5EF4-FFF2-40B4-BE49-F238E27FC236}">
                <a16:creationId xmlns:a16="http://schemas.microsoft.com/office/drawing/2014/main" id="{6A0A72B6-37A1-E4EF-8766-5301A91DBEA4}"/>
              </a:ext>
            </a:extLst>
          </p:cNvPr>
          <p:cNvSpPr/>
          <p:nvPr/>
        </p:nvSpPr>
        <p:spPr>
          <a:xfrm>
            <a:off x="1810563" y="3034974"/>
            <a:ext cx="9313333" cy="846666"/>
          </a:xfrm>
          <a:prstGeom prst="roundRect">
            <a:avLst/>
          </a:prstGeom>
          <a:noFill/>
          <a:ln w="28575">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345B869-1196-595B-C63D-3314404F22DD}"/>
              </a:ext>
            </a:extLst>
          </p:cNvPr>
          <p:cNvSpPr/>
          <p:nvPr/>
        </p:nvSpPr>
        <p:spPr>
          <a:xfrm>
            <a:off x="1791024" y="4558974"/>
            <a:ext cx="9313333" cy="846666"/>
          </a:xfrm>
          <a:prstGeom prst="roundRect">
            <a:avLst/>
          </a:prstGeom>
          <a:noFill/>
          <a:ln w="28575">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026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5D5E70-7C7C-2076-AB20-C5C040C98C79}"/>
              </a:ext>
            </a:extLst>
          </p:cNvPr>
          <p:cNvSpPr/>
          <p:nvPr/>
        </p:nvSpPr>
        <p:spPr>
          <a:xfrm>
            <a:off x="7531686" y="-34909"/>
            <a:ext cx="2966719" cy="6807200"/>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10806686"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Limitations</a:t>
            </a:r>
            <a:endParaRPr lang="en-US"/>
          </a:p>
        </p:txBody>
      </p:sp>
      <p:sp>
        <p:nvSpPr>
          <p:cNvPr id="6" name="Text Placeholder 5">
            <a:extLst>
              <a:ext uri="{FF2B5EF4-FFF2-40B4-BE49-F238E27FC236}">
                <a16:creationId xmlns:a16="http://schemas.microsoft.com/office/drawing/2014/main" id="{E3984A02-9DD4-558A-A0CF-DBD0CD015B62}"/>
              </a:ext>
            </a:extLst>
          </p:cNvPr>
          <p:cNvSpPr txBox="1">
            <a:spLocks/>
          </p:cNvSpPr>
          <p:nvPr/>
        </p:nvSpPr>
        <p:spPr>
          <a:xfrm>
            <a:off x="597443" y="1539454"/>
            <a:ext cx="5368508" cy="406009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2400" dirty="0">
                <a:solidFill>
                  <a:srgbClr val="3F3F3F"/>
                </a:solidFill>
                <a:latin typeface="Century Gothic"/>
                <a:ea typeface="+mn-lt"/>
                <a:cs typeface="+mn-lt"/>
              </a:rPr>
              <a:t>Lack of ground truth for river delineation &amp; vegetation detection</a:t>
            </a:r>
            <a:endParaRPr lang="en-US" sz="2400" dirty="0">
              <a:solidFill>
                <a:srgbClr val="3F3F3F"/>
              </a:solidFill>
              <a:latin typeface="Century Gothic"/>
            </a:endParaRPr>
          </a:p>
          <a:p>
            <a:pPr marL="0" indent="0">
              <a:lnSpc>
                <a:spcPct val="100000"/>
              </a:lnSpc>
              <a:spcBef>
                <a:spcPts val="0"/>
              </a:spcBef>
              <a:spcAft>
                <a:spcPts val="600"/>
              </a:spcAft>
              <a:buClr>
                <a:srgbClr val="4DAEB3"/>
              </a:buClr>
              <a:buNone/>
            </a:pPr>
            <a:endParaRPr lang="en-US" sz="2400" dirty="0">
              <a:solidFill>
                <a:srgbClr val="3F3F3F"/>
              </a:solidFill>
              <a:latin typeface="Century Gothic"/>
              <a:cs typeface="Calibri"/>
            </a:endParaRPr>
          </a:p>
          <a:p>
            <a:pPr>
              <a:lnSpc>
                <a:spcPct val="100000"/>
              </a:lnSpc>
              <a:spcBef>
                <a:spcPts val="0"/>
              </a:spcBef>
              <a:spcAft>
                <a:spcPts val="600"/>
              </a:spcAft>
              <a:buClr>
                <a:srgbClr val="4DAEB3"/>
              </a:buClr>
            </a:pPr>
            <a:r>
              <a:rPr lang="en-US" sz="2400" dirty="0">
                <a:solidFill>
                  <a:srgbClr val="3F3F3F"/>
                </a:solidFill>
                <a:latin typeface="Century Gothic"/>
              </a:rPr>
              <a:t>Limited ability for EO to distinguish between floating and submerged aquatic vegetation</a:t>
            </a:r>
            <a:endParaRPr lang="en-US" sz="2400" dirty="0">
              <a:solidFill>
                <a:srgbClr val="3F3F3F"/>
              </a:solidFill>
              <a:latin typeface="Century Gothic" panose="020B0502020202020204" pitchFamily="34" charset="0"/>
            </a:endParaRPr>
          </a:p>
          <a:p>
            <a:pPr marL="0" indent="0">
              <a:lnSpc>
                <a:spcPct val="100000"/>
              </a:lnSpc>
              <a:spcBef>
                <a:spcPts val="0"/>
              </a:spcBef>
              <a:spcAft>
                <a:spcPts val="600"/>
              </a:spcAft>
              <a:buClr>
                <a:srgbClr val="4DAEB3"/>
              </a:buClr>
              <a:buNone/>
            </a:pPr>
            <a:endParaRPr lang="en-US" sz="2400" dirty="0">
              <a:solidFill>
                <a:srgbClr val="3F3F3F"/>
              </a:solidFill>
              <a:latin typeface="Century Gothic"/>
            </a:endParaRPr>
          </a:p>
          <a:p>
            <a:pPr>
              <a:lnSpc>
                <a:spcPct val="100000"/>
              </a:lnSpc>
              <a:spcBef>
                <a:spcPts val="0"/>
              </a:spcBef>
              <a:spcAft>
                <a:spcPts val="600"/>
              </a:spcAft>
              <a:buClr>
                <a:srgbClr val="4DAEB3"/>
              </a:buClr>
            </a:pPr>
            <a:r>
              <a:rPr lang="en-US" sz="2400" dirty="0">
                <a:solidFill>
                  <a:srgbClr val="3F3F3F"/>
                </a:solidFill>
                <a:latin typeface="Century Gothic"/>
              </a:rPr>
              <a:t>Tracking movement in FAV requires high temporal resolution</a:t>
            </a:r>
            <a:endParaRPr lang="en-US" sz="2400" dirty="0">
              <a:solidFill>
                <a:srgbClr val="3F3F3F"/>
              </a:solidFill>
              <a:latin typeface="Century Gothic" panose="020B0502020202020204" pitchFamily="34" charset="0"/>
            </a:endParaRPr>
          </a:p>
          <a:p>
            <a:pPr>
              <a:lnSpc>
                <a:spcPct val="100000"/>
              </a:lnSpc>
              <a:spcBef>
                <a:spcPts val="0"/>
              </a:spcBef>
              <a:spcAft>
                <a:spcPts val="600"/>
              </a:spcAft>
              <a:buClr>
                <a:srgbClr val="4DAEB3"/>
              </a:buClr>
            </a:pPr>
            <a:endParaRPr lang="en-US" sz="2000" dirty="0">
              <a:solidFill>
                <a:srgbClr val="3F3F3F"/>
              </a:solidFill>
              <a:latin typeface="Century Gothic" panose="020B0502020202020204" pitchFamily="34" charset="0"/>
            </a:endParaRPr>
          </a:p>
          <a:p>
            <a:pPr>
              <a:lnSpc>
                <a:spcPct val="100000"/>
              </a:lnSpc>
              <a:spcBef>
                <a:spcPts val="0"/>
              </a:spcBef>
              <a:spcAft>
                <a:spcPts val="600"/>
              </a:spcAft>
              <a:buClr>
                <a:srgbClr val="4DAEB3"/>
              </a:buClr>
            </a:pPr>
            <a:endParaRPr lang="en-US" sz="2000" dirty="0">
              <a:solidFill>
                <a:srgbClr val="3F3F3F"/>
              </a:solidFill>
              <a:latin typeface="Century Gothic" panose="020B0502020202020204" pitchFamily="34" charset="0"/>
            </a:endParaRPr>
          </a:p>
          <a:p>
            <a:pPr>
              <a:lnSpc>
                <a:spcPct val="100000"/>
              </a:lnSpc>
              <a:spcBef>
                <a:spcPts val="0"/>
              </a:spcBef>
              <a:spcAft>
                <a:spcPts val="600"/>
              </a:spcAft>
              <a:buClr>
                <a:srgbClr val="4DAEB3"/>
              </a:buClr>
            </a:pPr>
            <a:endParaRPr lang="en-US" sz="2000" dirty="0">
              <a:solidFill>
                <a:srgbClr val="3F3F3F"/>
              </a:solidFill>
              <a:latin typeface="Century Gothic" panose="020B0502020202020204" pitchFamily="34" charset="0"/>
            </a:endParaRPr>
          </a:p>
          <a:p>
            <a:pPr>
              <a:lnSpc>
                <a:spcPct val="100000"/>
              </a:lnSpc>
              <a:spcBef>
                <a:spcPts val="0"/>
              </a:spcBef>
              <a:spcAft>
                <a:spcPts val="600"/>
              </a:spcAft>
              <a:buClr>
                <a:srgbClr val="4DAEB3"/>
              </a:buClr>
            </a:pPr>
            <a:endParaRPr lang="en-US" sz="2000" dirty="0">
              <a:solidFill>
                <a:srgbClr val="3F3F3F"/>
              </a:solidFill>
              <a:latin typeface="Century Gothic" panose="020B0502020202020204" pitchFamily="34" charset="0"/>
            </a:endParaRPr>
          </a:p>
          <a:p>
            <a:pPr>
              <a:lnSpc>
                <a:spcPct val="100000"/>
              </a:lnSpc>
              <a:spcBef>
                <a:spcPts val="0"/>
              </a:spcBef>
              <a:spcAft>
                <a:spcPts val="600"/>
              </a:spcAft>
              <a:buClr>
                <a:srgbClr val="4DAEB3"/>
              </a:buClr>
            </a:pPr>
            <a:endParaRPr lang="en-US" sz="2000" dirty="0">
              <a:solidFill>
                <a:srgbClr val="3F3F3F"/>
              </a:solidFill>
              <a:latin typeface="Century Gothic" panose="020B0502020202020204" pitchFamily="34" charset="0"/>
            </a:endParaRPr>
          </a:p>
          <a:p>
            <a:pPr lvl="1">
              <a:lnSpc>
                <a:spcPct val="100000"/>
              </a:lnSpc>
              <a:spcBef>
                <a:spcPts val="0"/>
              </a:spcBef>
              <a:spcAft>
                <a:spcPts val="600"/>
              </a:spcAft>
              <a:buClr>
                <a:srgbClr val="4DAEB3"/>
              </a:buClr>
            </a:pPr>
            <a:endParaRPr lang="en-US" sz="2000" dirty="0">
              <a:solidFill>
                <a:srgbClr val="3F3F3F"/>
              </a:solidFill>
              <a:latin typeface="Century Gothic" panose="020B0502020202020204" pitchFamily="34" charset="0"/>
            </a:endParaRPr>
          </a:p>
          <a:p>
            <a:pPr marL="457200" lvl="1" indent="0">
              <a:lnSpc>
                <a:spcPct val="100000"/>
              </a:lnSpc>
              <a:spcBef>
                <a:spcPts val="0"/>
              </a:spcBef>
              <a:spcAft>
                <a:spcPts val="600"/>
              </a:spcAft>
              <a:buClr>
                <a:srgbClr val="4DAEB3"/>
              </a:buClr>
              <a:buNone/>
            </a:pPr>
            <a:endParaRPr lang="en-US" sz="2000" dirty="0">
              <a:solidFill>
                <a:srgbClr val="3F3F3F"/>
              </a:solidFill>
              <a:latin typeface="Century Gothic" panose="020B0502020202020204" pitchFamily="34" charset="0"/>
            </a:endParaRPr>
          </a:p>
          <a:p>
            <a:pPr>
              <a:lnSpc>
                <a:spcPct val="100000"/>
              </a:lnSpc>
              <a:spcBef>
                <a:spcPts val="0"/>
              </a:spcBef>
              <a:spcAft>
                <a:spcPts val="600"/>
              </a:spcAft>
              <a:buClr>
                <a:srgbClr val="4DAEB3"/>
              </a:buClr>
            </a:pPr>
            <a:endParaRPr lang="en-US" sz="2000" dirty="0">
              <a:solidFill>
                <a:srgbClr val="3F3F3F"/>
              </a:solidFill>
              <a:latin typeface="Century Gothic" panose="020B0502020202020204" pitchFamily="34" charset="0"/>
            </a:endParaRPr>
          </a:p>
          <a:p>
            <a:pPr marL="0" indent="0">
              <a:lnSpc>
                <a:spcPct val="100000"/>
              </a:lnSpc>
              <a:spcBef>
                <a:spcPts val="0"/>
              </a:spcBef>
              <a:spcAft>
                <a:spcPts val="600"/>
              </a:spcAft>
              <a:buClr>
                <a:srgbClr val="4DAEB3"/>
              </a:buClr>
              <a:buNone/>
            </a:pPr>
            <a:endParaRPr lang="en-US" sz="2000" b="1" dirty="0">
              <a:solidFill>
                <a:srgbClr val="3F3F3F"/>
              </a:solidFill>
              <a:latin typeface="Century Gothic" panose="020B0502020202020204" pitchFamily="34" charset="0"/>
            </a:endParaRPr>
          </a:p>
        </p:txBody>
      </p:sp>
      <p:pic>
        <p:nvPicPr>
          <p:cNvPr id="9" name="Picture 9" descr="A close up of water&#10;&#10;Description automatically generated">
            <a:extLst>
              <a:ext uri="{FF2B5EF4-FFF2-40B4-BE49-F238E27FC236}">
                <a16:creationId xmlns:a16="http://schemas.microsoft.com/office/drawing/2014/main" id="{58421C17-1916-4384-984C-FE4A7FA5B8E5}"/>
              </a:ext>
            </a:extLst>
          </p:cNvPr>
          <p:cNvPicPr>
            <a:picLocks noChangeAspect="1"/>
          </p:cNvPicPr>
          <p:nvPr/>
        </p:nvPicPr>
        <p:blipFill>
          <a:blip r:embed="rId3"/>
          <a:stretch>
            <a:fillRect/>
          </a:stretch>
        </p:blipFill>
        <p:spPr>
          <a:xfrm>
            <a:off x="6095570" y="1622150"/>
            <a:ext cx="5842985" cy="3901148"/>
          </a:xfrm>
          <a:prstGeom prst="rect">
            <a:avLst/>
          </a:prstGeom>
          <a:ln>
            <a:solidFill>
              <a:srgbClr val="4DAEB3"/>
            </a:solid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660EE768-5BD4-076F-63AE-98A5811DB34E}"/>
              </a:ext>
            </a:extLst>
          </p:cNvPr>
          <p:cNvSpPr txBox="1"/>
          <p:nvPr/>
        </p:nvSpPr>
        <p:spPr>
          <a:xfrm>
            <a:off x="9017000" y="5235850"/>
            <a:ext cx="3229147" cy="2616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entury Gothic"/>
                <a:cs typeface="Calibri"/>
              </a:rPr>
              <a:t>Image Credit: Chesapeake Bay Program</a:t>
            </a:r>
          </a:p>
        </p:txBody>
      </p:sp>
    </p:spTree>
    <p:extLst>
      <p:ext uri="{BB962C8B-B14F-4D97-AF65-F5344CB8AC3E}">
        <p14:creationId xmlns:p14="http://schemas.microsoft.com/office/powerpoint/2010/main" val="2030717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D24557-D0D3-5565-28FB-60D0B6D568FC}"/>
              </a:ext>
            </a:extLst>
          </p:cNvPr>
          <p:cNvSpPr/>
          <p:nvPr/>
        </p:nvSpPr>
        <p:spPr>
          <a:xfrm>
            <a:off x="7611104" y="2081"/>
            <a:ext cx="2966719" cy="6807200"/>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10806686" cy="36368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Future Directions</a:t>
            </a:r>
            <a:endParaRPr lang="en-US"/>
          </a:p>
        </p:txBody>
      </p:sp>
      <p:sp>
        <p:nvSpPr>
          <p:cNvPr id="10" name="Text Placeholder 5">
            <a:extLst>
              <a:ext uri="{FF2B5EF4-FFF2-40B4-BE49-F238E27FC236}">
                <a16:creationId xmlns:a16="http://schemas.microsoft.com/office/drawing/2014/main" id="{3C0370BA-F10D-78D8-71D8-5FC59975D212}"/>
              </a:ext>
            </a:extLst>
          </p:cNvPr>
          <p:cNvSpPr txBox="1">
            <a:spLocks/>
          </p:cNvSpPr>
          <p:nvPr/>
        </p:nvSpPr>
        <p:spPr>
          <a:xfrm>
            <a:off x="525802" y="1396172"/>
            <a:ext cx="5570405" cy="406009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2400">
                <a:solidFill>
                  <a:srgbClr val="3F3F3F"/>
                </a:solidFill>
                <a:latin typeface="Century Gothic"/>
                <a:cs typeface="Calibri"/>
              </a:rPr>
              <a:t>Conduct analysis with increased temporal resolution</a:t>
            </a:r>
            <a:endParaRPr lang="en-US" sz="2400">
              <a:solidFill>
                <a:srgbClr val="3F3F3F"/>
              </a:solidFill>
              <a:latin typeface="Century Gothic" panose="020B0502020202020204" pitchFamily="34" charset="0"/>
              <a:cs typeface="Calibri"/>
            </a:endParaRPr>
          </a:p>
          <a:p>
            <a:pPr lvl="1">
              <a:lnSpc>
                <a:spcPct val="100000"/>
              </a:lnSpc>
              <a:spcBef>
                <a:spcPts val="0"/>
              </a:spcBef>
              <a:spcAft>
                <a:spcPts val="600"/>
              </a:spcAft>
              <a:buClr>
                <a:srgbClr val="4DAEB3"/>
              </a:buClr>
            </a:pPr>
            <a:r>
              <a:rPr lang="en-US" sz="2000">
                <a:solidFill>
                  <a:srgbClr val="3F3F3F"/>
                </a:solidFill>
                <a:latin typeface="Century Gothic"/>
                <a:cs typeface="Calibri"/>
              </a:rPr>
              <a:t>Combine EOs or use an EO with a high revisit period</a:t>
            </a:r>
          </a:p>
          <a:p>
            <a:pPr marL="457200" lvl="1" indent="0">
              <a:lnSpc>
                <a:spcPct val="100000"/>
              </a:lnSpc>
              <a:spcBef>
                <a:spcPts val="0"/>
              </a:spcBef>
              <a:spcAft>
                <a:spcPts val="600"/>
              </a:spcAft>
              <a:buClr>
                <a:srgbClr val="4DAEB3"/>
              </a:buClr>
              <a:buNone/>
            </a:pPr>
            <a:endParaRPr lang="en-US" sz="2000">
              <a:solidFill>
                <a:srgbClr val="3F3F3F"/>
              </a:solidFill>
              <a:latin typeface="Century Gothic"/>
              <a:cs typeface="Calibri"/>
            </a:endParaRPr>
          </a:p>
          <a:p>
            <a:pPr>
              <a:lnSpc>
                <a:spcPct val="100000"/>
              </a:lnSpc>
              <a:spcBef>
                <a:spcPts val="0"/>
              </a:spcBef>
              <a:spcAft>
                <a:spcPts val="600"/>
              </a:spcAft>
              <a:buClr>
                <a:srgbClr val="4DAEB3"/>
              </a:buClr>
            </a:pPr>
            <a:r>
              <a:rPr lang="en-US" sz="2400">
                <a:solidFill>
                  <a:srgbClr val="3F3F3F"/>
                </a:solidFill>
                <a:latin typeface="Century Gothic"/>
                <a:cs typeface="Calibri"/>
              </a:rPr>
              <a:t>Implement an algorithm for tracking FAV movement</a:t>
            </a:r>
            <a:endParaRPr lang="en-US" sz="2400">
              <a:solidFill>
                <a:srgbClr val="3F3F3F"/>
              </a:solidFill>
              <a:latin typeface="Century Gothic" panose="020B0502020202020204" pitchFamily="34" charset="0"/>
              <a:cs typeface="Calibri"/>
            </a:endParaRPr>
          </a:p>
          <a:p>
            <a:pPr>
              <a:lnSpc>
                <a:spcPct val="100000"/>
              </a:lnSpc>
              <a:spcBef>
                <a:spcPts val="0"/>
              </a:spcBef>
              <a:spcAft>
                <a:spcPts val="600"/>
              </a:spcAft>
              <a:buClr>
                <a:srgbClr val="4DAEB3"/>
              </a:buClr>
            </a:pPr>
            <a:endParaRPr lang="en-US" sz="2400">
              <a:solidFill>
                <a:srgbClr val="3F3F3F"/>
              </a:solidFill>
              <a:latin typeface="Century Gothic" panose="020B0502020202020204" pitchFamily="34" charset="0"/>
              <a:cs typeface="Calibri"/>
            </a:endParaRPr>
          </a:p>
          <a:p>
            <a:pPr>
              <a:lnSpc>
                <a:spcPct val="100000"/>
              </a:lnSpc>
              <a:spcBef>
                <a:spcPts val="0"/>
              </a:spcBef>
              <a:spcAft>
                <a:spcPts val="600"/>
              </a:spcAft>
              <a:buClr>
                <a:srgbClr val="4DAEB3"/>
              </a:buClr>
            </a:pPr>
            <a:r>
              <a:rPr lang="en-US" sz="2400">
                <a:solidFill>
                  <a:srgbClr val="3F3F3F"/>
                </a:solidFill>
                <a:latin typeface="Century Gothic"/>
                <a:cs typeface="Calibri"/>
              </a:rPr>
              <a:t>Locate FAV using localized tools</a:t>
            </a:r>
            <a:endParaRPr lang="en-US" sz="2400">
              <a:solidFill>
                <a:srgbClr val="3F3F3F"/>
              </a:solidFill>
              <a:latin typeface="Century Gothic" panose="020B0502020202020204" pitchFamily="34" charset="0"/>
              <a:cs typeface="Calibri"/>
            </a:endParaRPr>
          </a:p>
          <a:p>
            <a:pPr lvl="1">
              <a:lnSpc>
                <a:spcPct val="100000"/>
              </a:lnSpc>
              <a:spcBef>
                <a:spcPts val="0"/>
              </a:spcBef>
              <a:spcAft>
                <a:spcPts val="600"/>
              </a:spcAft>
              <a:buClr>
                <a:srgbClr val="4DAEB3"/>
              </a:buClr>
            </a:pPr>
            <a:r>
              <a:rPr lang="en-US" sz="2000">
                <a:solidFill>
                  <a:srgbClr val="3F3F3F"/>
                </a:solidFill>
                <a:latin typeface="Century Gothic"/>
                <a:cs typeface="Calibri"/>
              </a:rPr>
              <a:t>UAVs, field surveys, etc. </a:t>
            </a:r>
            <a:endParaRPr lang="en-US" sz="2000">
              <a:solidFill>
                <a:srgbClr val="3F3F3F"/>
              </a:solidFill>
              <a:latin typeface="Century Gothic" panose="020B0502020202020204" pitchFamily="34" charset="0"/>
              <a:cs typeface="Calibri"/>
            </a:endParaRPr>
          </a:p>
          <a:p>
            <a:pPr>
              <a:lnSpc>
                <a:spcPct val="100000"/>
              </a:lnSpc>
              <a:spcBef>
                <a:spcPts val="0"/>
              </a:spcBef>
              <a:spcAft>
                <a:spcPts val="600"/>
              </a:spcAft>
              <a:buClr>
                <a:srgbClr val="4DAEB3"/>
              </a:buClr>
            </a:pPr>
            <a:endParaRPr lang="en-US" sz="2000">
              <a:solidFill>
                <a:srgbClr val="3F3F3F"/>
              </a:solidFill>
              <a:latin typeface="Century Gothic" panose="020B0502020202020204" pitchFamily="34" charset="0"/>
              <a:cs typeface="Calibri"/>
            </a:endParaRPr>
          </a:p>
          <a:p>
            <a:pPr>
              <a:lnSpc>
                <a:spcPct val="100000"/>
              </a:lnSpc>
              <a:spcBef>
                <a:spcPts val="0"/>
              </a:spcBef>
              <a:spcAft>
                <a:spcPts val="600"/>
              </a:spcAft>
              <a:buClr>
                <a:srgbClr val="4DAEB3"/>
              </a:buClr>
            </a:pPr>
            <a:endParaRPr lang="en-US" sz="2000">
              <a:solidFill>
                <a:srgbClr val="3F3F3F"/>
              </a:solidFill>
              <a:latin typeface="Century Gothic" panose="020B0502020202020204" pitchFamily="34" charset="0"/>
              <a:cs typeface="Calibri"/>
            </a:endParaRPr>
          </a:p>
          <a:p>
            <a:pPr>
              <a:lnSpc>
                <a:spcPct val="100000"/>
              </a:lnSpc>
              <a:spcBef>
                <a:spcPts val="0"/>
              </a:spcBef>
              <a:spcAft>
                <a:spcPts val="600"/>
              </a:spcAft>
              <a:buClr>
                <a:srgbClr val="4DAEB3"/>
              </a:buClr>
            </a:pPr>
            <a:endParaRPr lang="en-US" sz="2000">
              <a:solidFill>
                <a:srgbClr val="3F3F3F"/>
              </a:solidFill>
              <a:latin typeface="Century Gothic" panose="020B0502020202020204" pitchFamily="34" charset="0"/>
              <a:cs typeface="Calibri"/>
            </a:endParaRPr>
          </a:p>
          <a:p>
            <a:pPr>
              <a:lnSpc>
                <a:spcPct val="100000"/>
              </a:lnSpc>
              <a:spcBef>
                <a:spcPts val="0"/>
              </a:spcBef>
              <a:spcAft>
                <a:spcPts val="600"/>
              </a:spcAft>
              <a:buClr>
                <a:srgbClr val="4DAEB3"/>
              </a:buClr>
            </a:pPr>
            <a:endParaRPr lang="en-US" sz="2000">
              <a:solidFill>
                <a:srgbClr val="3F3F3F"/>
              </a:solidFill>
              <a:latin typeface="Century Gothic" panose="020B0502020202020204" pitchFamily="34" charset="0"/>
              <a:cs typeface="Calibri"/>
            </a:endParaRPr>
          </a:p>
          <a:p>
            <a:pPr lvl="1">
              <a:lnSpc>
                <a:spcPct val="100000"/>
              </a:lnSpc>
              <a:spcBef>
                <a:spcPts val="0"/>
              </a:spcBef>
              <a:spcAft>
                <a:spcPts val="600"/>
              </a:spcAft>
              <a:buClr>
                <a:srgbClr val="4DAEB3"/>
              </a:buClr>
            </a:pPr>
            <a:endParaRPr lang="en-US" sz="2000">
              <a:solidFill>
                <a:srgbClr val="3F3F3F"/>
              </a:solidFill>
              <a:latin typeface="Century Gothic" panose="020B0502020202020204" pitchFamily="34" charset="0"/>
            </a:endParaRPr>
          </a:p>
          <a:p>
            <a:pPr marL="457200" lvl="1" indent="0">
              <a:lnSpc>
                <a:spcPct val="100000"/>
              </a:lnSpc>
              <a:spcBef>
                <a:spcPts val="0"/>
              </a:spcBef>
              <a:spcAft>
                <a:spcPts val="600"/>
              </a:spcAft>
              <a:buClr>
                <a:srgbClr val="4DAEB3"/>
              </a:buClr>
              <a:buNone/>
            </a:pPr>
            <a:endParaRPr lang="en-US" sz="2000">
              <a:solidFill>
                <a:srgbClr val="3F3F3F"/>
              </a:solidFill>
              <a:latin typeface="Century Gothic" panose="020B0502020202020204" pitchFamily="34" charset="0"/>
            </a:endParaRPr>
          </a:p>
          <a:p>
            <a:pPr>
              <a:lnSpc>
                <a:spcPct val="100000"/>
              </a:lnSpc>
              <a:spcBef>
                <a:spcPts val="0"/>
              </a:spcBef>
              <a:spcAft>
                <a:spcPts val="600"/>
              </a:spcAft>
              <a:buClr>
                <a:srgbClr val="4DAEB3"/>
              </a:buClr>
            </a:pPr>
            <a:endParaRPr lang="en-US" sz="2000">
              <a:solidFill>
                <a:srgbClr val="3F3F3F"/>
              </a:solidFill>
              <a:latin typeface="Century Gothic" panose="020B0502020202020204" pitchFamily="34" charset="0"/>
            </a:endParaRPr>
          </a:p>
          <a:p>
            <a:pPr marL="0" indent="0">
              <a:lnSpc>
                <a:spcPct val="100000"/>
              </a:lnSpc>
              <a:spcBef>
                <a:spcPts val="0"/>
              </a:spcBef>
              <a:spcAft>
                <a:spcPts val="600"/>
              </a:spcAft>
              <a:buClr>
                <a:srgbClr val="4DAEB3"/>
              </a:buClr>
              <a:buNone/>
            </a:pPr>
            <a:endParaRPr lang="en-US" sz="2000" b="1">
              <a:solidFill>
                <a:srgbClr val="3F3F3F"/>
              </a:solidFill>
              <a:latin typeface="Century Gothic" panose="020B0502020202020204" pitchFamily="34" charset="0"/>
            </a:endParaRPr>
          </a:p>
        </p:txBody>
      </p:sp>
      <p:pic>
        <p:nvPicPr>
          <p:cNvPr id="14" name="Picture 14" descr="A close-up of a river&#10;&#10;Description automatically generated">
            <a:extLst>
              <a:ext uri="{FF2B5EF4-FFF2-40B4-BE49-F238E27FC236}">
                <a16:creationId xmlns:a16="http://schemas.microsoft.com/office/drawing/2014/main" id="{2005A07F-3C1D-4905-964E-8CA739A55C41}"/>
              </a:ext>
            </a:extLst>
          </p:cNvPr>
          <p:cNvPicPr>
            <a:picLocks noChangeAspect="1"/>
          </p:cNvPicPr>
          <p:nvPr/>
        </p:nvPicPr>
        <p:blipFill>
          <a:blip r:embed="rId3"/>
          <a:stretch>
            <a:fillRect/>
          </a:stretch>
        </p:blipFill>
        <p:spPr>
          <a:xfrm>
            <a:off x="6328258" y="1399420"/>
            <a:ext cx="5533789" cy="415034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B9D431E-2E37-8340-374D-79D1750D6977}"/>
              </a:ext>
            </a:extLst>
          </p:cNvPr>
          <p:cNvSpPr txBox="1"/>
          <p:nvPr/>
        </p:nvSpPr>
        <p:spPr>
          <a:xfrm>
            <a:off x="9486900" y="5270500"/>
            <a:ext cx="2649367" cy="2616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entury Gothic"/>
                <a:cs typeface="Calibri"/>
              </a:rPr>
              <a:t>Image Credit: USFWS, Alaska Region</a:t>
            </a:r>
          </a:p>
        </p:txBody>
      </p:sp>
    </p:spTree>
    <p:extLst>
      <p:ext uri="{BB962C8B-B14F-4D97-AF65-F5344CB8AC3E}">
        <p14:creationId xmlns:p14="http://schemas.microsoft.com/office/powerpoint/2010/main" val="2006399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153517C5-1C9D-4D0B-91E6-703C804B8193}"/>
              </a:ext>
            </a:extLst>
          </p:cNvPr>
          <p:cNvSpPr txBox="1">
            <a:spLocks/>
          </p:cNvSpPr>
          <p:nvPr/>
        </p:nvSpPr>
        <p:spPr>
          <a:xfrm>
            <a:off x="799917" y="1711675"/>
            <a:ext cx="5293425" cy="12541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defRPr/>
            </a:pPr>
            <a:r>
              <a:rPr lang="en-US" b="1" dirty="0">
                <a:solidFill>
                  <a:srgbClr val="3F3F3F"/>
                </a:solidFill>
                <a:latin typeface="Century Gothic"/>
              </a:rPr>
              <a:t>Fellow</a:t>
            </a:r>
            <a:endParaRPr lang="en-US" dirty="0">
              <a:solidFill>
                <a:srgbClr val="3F3F3F"/>
              </a:solidFill>
              <a:latin typeface="Century Gothic"/>
            </a:endParaRPr>
          </a:p>
          <a:p>
            <a:pPr marL="342900" indent="-342900">
              <a:lnSpc>
                <a:spcPct val="100000"/>
              </a:lnSpc>
              <a:spcBef>
                <a:spcPts val="0"/>
              </a:spcBef>
              <a:spcAft>
                <a:spcPts val="600"/>
              </a:spcAft>
              <a:buClr>
                <a:srgbClr val="4DAEB3"/>
              </a:buClr>
              <a:buFont typeface="Arial" panose="020B0604020202020204" pitchFamily="34" charset="0"/>
              <a:buChar char="•"/>
              <a:defRPr/>
            </a:pPr>
            <a:r>
              <a:rPr lang="en-US" dirty="0">
                <a:solidFill>
                  <a:srgbClr val="3F3F3F"/>
                </a:solidFill>
                <a:latin typeface="Century Gothic"/>
              </a:rPr>
              <a:t>Caroline Williams, </a:t>
            </a:r>
            <a:r>
              <a:rPr lang="en-US" i="1" dirty="0">
                <a:solidFill>
                  <a:srgbClr val="3F3F3F"/>
                </a:solidFill>
                <a:latin typeface="Century Gothic"/>
              </a:rPr>
              <a:t>NASA DEVELOP</a:t>
            </a:r>
            <a:endParaRPr lang="en-US" b="0" i="1" u="none" strike="noStrike" kern="1200" cap="none" spc="0" normalizeH="0" baseline="0" noProof="0" dirty="0">
              <a:ln>
                <a:noFill/>
              </a:ln>
              <a:solidFill>
                <a:srgbClr val="3F3F3F"/>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b="0" i="0" u="none" strike="noStrike" kern="1200" cap="none" spc="0" normalizeH="0" baseline="0" noProof="0" dirty="0">
              <a:ln>
                <a:noFill/>
              </a:ln>
              <a:solidFill>
                <a:srgbClr val="3F3F3F"/>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b="0" i="0" u="none" strike="noStrike" kern="1200" cap="none" spc="0" normalizeH="0" baseline="0" noProof="0" dirty="0">
              <a:ln>
                <a:noFill/>
              </a:ln>
              <a:solidFill>
                <a:srgbClr val="3F3F3F"/>
              </a:solidFill>
              <a:effectLst/>
              <a:uLnTx/>
              <a:uFillTx/>
              <a:latin typeface="Century Gothic" panose="020B0502020202020204" pitchFamily="34" charset="0"/>
            </a:endParaRPr>
          </a:p>
        </p:txBody>
      </p:sp>
      <p:sp>
        <p:nvSpPr>
          <p:cNvPr id="2" name="TextBox 1">
            <a:extLst>
              <a:ext uri="{FF2B5EF4-FFF2-40B4-BE49-F238E27FC236}">
                <a16:creationId xmlns:a16="http://schemas.microsoft.com/office/drawing/2014/main" id="{0A6F316E-9C1E-2AEF-7834-56678569720D}"/>
              </a:ext>
            </a:extLst>
          </p:cNvPr>
          <p:cNvSpPr txBox="1"/>
          <p:nvPr/>
        </p:nvSpPr>
        <p:spPr>
          <a:xfrm>
            <a:off x="801584" y="5773873"/>
            <a:ext cx="107488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4DAEB3"/>
              </a:buClr>
              <a:buFont typeface="Arial" panose="020B0604020202020204" pitchFamily="34" charset="0"/>
              <a:buChar char="•"/>
            </a:pPr>
            <a:r>
              <a:rPr lang="en-US" sz="1400" dirty="0">
                <a:solidFill>
                  <a:srgbClr val="3F3F3F"/>
                </a:solidFill>
                <a:latin typeface="Century Gothic"/>
              </a:rPr>
              <a:t>This material contains modified Copernicus Sentinel data (2022), processed by ESA.</a:t>
            </a:r>
          </a:p>
          <a:p>
            <a:pPr marL="285750" indent="-285750">
              <a:buClr>
                <a:srgbClr val="4DAEB3"/>
              </a:buClr>
              <a:buFont typeface="Arial" panose="020B0604020202020204" pitchFamily="34" charset="0"/>
              <a:buChar char="•"/>
            </a:pPr>
            <a:r>
              <a:rPr lang="en-US" sz="1400" dirty="0">
                <a:solidFill>
                  <a:srgbClr val="3F3F3F"/>
                </a:solidFill>
                <a:latin typeface="Century Gothic"/>
              </a:rPr>
              <a:t>This work utilized data made available through the NASA Commercial </a:t>
            </a:r>
            <a:r>
              <a:rPr lang="en-US" sz="1400" dirty="0" err="1">
                <a:solidFill>
                  <a:srgbClr val="3F3F3F"/>
                </a:solidFill>
                <a:latin typeface="Century Gothic"/>
              </a:rPr>
              <a:t>Smallsat</a:t>
            </a:r>
            <a:r>
              <a:rPr lang="en-US" sz="1400" dirty="0">
                <a:solidFill>
                  <a:srgbClr val="3F3F3F"/>
                </a:solidFill>
                <a:latin typeface="Century Gothic"/>
              </a:rPr>
              <a:t> Data Acquisition (CSDA) Program. </a:t>
            </a:r>
            <a:endParaRPr lang="en-US" sz="1100" dirty="0">
              <a:solidFill>
                <a:srgbClr val="3F3F3F"/>
              </a:solidFill>
            </a:endParaRPr>
          </a:p>
        </p:txBody>
      </p:sp>
      <p:sp>
        <p:nvSpPr>
          <p:cNvPr id="3" name="Text Placeholder 1">
            <a:extLst>
              <a:ext uri="{FF2B5EF4-FFF2-40B4-BE49-F238E27FC236}">
                <a16:creationId xmlns:a16="http://schemas.microsoft.com/office/drawing/2014/main" id="{C6FAB0B9-9301-6C81-B1C0-4D84F07C18C8}"/>
              </a:ext>
            </a:extLst>
          </p:cNvPr>
          <p:cNvSpPr txBox="1">
            <a:spLocks/>
          </p:cNvSpPr>
          <p:nvPr/>
        </p:nvSpPr>
        <p:spPr>
          <a:xfrm>
            <a:off x="800012" y="3072918"/>
            <a:ext cx="5224153" cy="12541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defRPr/>
            </a:pPr>
            <a:r>
              <a:rPr lang="en-US" b="1">
                <a:solidFill>
                  <a:srgbClr val="3F3F3F"/>
                </a:solidFill>
                <a:latin typeface="Century Gothic"/>
              </a:rPr>
              <a:t>Science Advisor</a:t>
            </a:r>
            <a:endParaRPr lang="en-US">
              <a:solidFill>
                <a:srgbClr val="3F3F3F"/>
              </a:solidFill>
              <a:latin typeface="Century Gothic"/>
            </a:endParaRPr>
          </a:p>
          <a:p>
            <a:pPr marL="342900" indent="-342900">
              <a:lnSpc>
                <a:spcPct val="100000"/>
              </a:lnSpc>
              <a:spcBef>
                <a:spcPts val="0"/>
              </a:spcBef>
              <a:spcAft>
                <a:spcPts val="600"/>
              </a:spcAft>
              <a:buClr>
                <a:srgbClr val="4DAEB3"/>
              </a:buClr>
              <a:buFont typeface="Arial" panose="020B0604020202020204" pitchFamily="34" charset="0"/>
              <a:buChar char="•"/>
              <a:defRPr/>
            </a:pPr>
            <a:r>
              <a:rPr lang="en-US">
                <a:solidFill>
                  <a:srgbClr val="3F3F3F"/>
                </a:solidFill>
                <a:latin typeface="Century Gothic"/>
              </a:rPr>
              <a:t>Dr. Austin Madson, </a:t>
            </a:r>
            <a:r>
              <a:rPr lang="en-US" i="1">
                <a:solidFill>
                  <a:srgbClr val="3F3F3F"/>
                </a:solidFill>
                <a:latin typeface="Century Gothic"/>
              </a:rPr>
              <a:t>University of Wyoming</a:t>
            </a:r>
            <a:endParaRPr lang="en-US" b="0" i="1" u="none" strike="noStrike" kern="1200" cap="none" spc="0" normalizeH="0" baseline="0" noProof="0">
              <a:ln>
                <a:noFill/>
              </a:ln>
              <a:solidFill>
                <a:srgbClr val="3F3F3F"/>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b="0" i="0" u="none" strike="noStrike" kern="1200" cap="none" spc="0" normalizeH="0" baseline="0" noProof="0">
              <a:ln>
                <a:noFill/>
              </a:ln>
              <a:solidFill>
                <a:srgbClr val="3F3F3F"/>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b="0" i="0" u="none" strike="noStrike" kern="1200" cap="none" spc="0" normalizeH="0" baseline="0" noProof="0">
              <a:ln>
                <a:noFill/>
              </a:ln>
              <a:solidFill>
                <a:srgbClr val="3F3F3F"/>
              </a:solidFill>
              <a:effectLst/>
              <a:uLnTx/>
              <a:uFillTx/>
              <a:latin typeface="Century Gothic" panose="020B0502020202020204" pitchFamily="34" charset="0"/>
            </a:endParaRPr>
          </a:p>
        </p:txBody>
      </p:sp>
      <p:sp>
        <p:nvSpPr>
          <p:cNvPr id="4" name="Text Placeholder 1">
            <a:extLst>
              <a:ext uri="{FF2B5EF4-FFF2-40B4-BE49-F238E27FC236}">
                <a16:creationId xmlns:a16="http://schemas.microsoft.com/office/drawing/2014/main" id="{E97996E9-630C-F6ED-52B9-6ECCFAA721AE}"/>
              </a:ext>
            </a:extLst>
          </p:cNvPr>
          <p:cNvSpPr txBox="1">
            <a:spLocks/>
          </p:cNvSpPr>
          <p:nvPr/>
        </p:nvSpPr>
        <p:spPr>
          <a:xfrm>
            <a:off x="6326265" y="1525479"/>
            <a:ext cx="5224153" cy="288233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defRPr/>
            </a:pPr>
            <a:r>
              <a:rPr lang="en-US" b="1">
                <a:solidFill>
                  <a:srgbClr val="3F3F3F"/>
                </a:solidFill>
                <a:latin typeface="Century Gothic"/>
              </a:rPr>
              <a:t>Partners</a:t>
            </a:r>
          </a:p>
          <a:p>
            <a:pPr marL="342900" indent="-342900">
              <a:lnSpc>
                <a:spcPct val="100000"/>
              </a:lnSpc>
              <a:spcBef>
                <a:spcPts val="0"/>
              </a:spcBef>
              <a:spcAft>
                <a:spcPts val="600"/>
              </a:spcAft>
              <a:buClr>
                <a:srgbClr val="4DAEB3"/>
              </a:buClr>
              <a:buFont typeface="Arial" panose="020B0604020202020204" pitchFamily="34" charset="0"/>
              <a:buChar char="•"/>
              <a:defRPr/>
            </a:pPr>
            <a:r>
              <a:rPr lang="en-US">
                <a:solidFill>
                  <a:srgbClr val="3F3F3F"/>
                </a:solidFill>
                <a:latin typeface="Century Gothic"/>
              </a:rPr>
              <a:t>Beckie Maddox, </a:t>
            </a:r>
            <a:r>
              <a:rPr lang="en-US" i="1">
                <a:solidFill>
                  <a:srgbClr val="3F3F3F"/>
                </a:solidFill>
                <a:latin typeface="Century Gothic"/>
              </a:rPr>
              <a:t>Constellation Nuclear</a:t>
            </a:r>
            <a:endParaRPr lang="en-US" i="1">
              <a:solidFill>
                <a:srgbClr val="3F3F3F"/>
              </a:solidFill>
            </a:endParaRPr>
          </a:p>
          <a:p>
            <a:pPr marL="342900" indent="-342900">
              <a:lnSpc>
                <a:spcPct val="100000"/>
              </a:lnSpc>
              <a:spcBef>
                <a:spcPts val="0"/>
              </a:spcBef>
              <a:spcAft>
                <a:spcPts val="600"/>
              </a:spcAft>
              <a:buClr>
                <a:srgbClr val="4DAEB3"/>
              </a:buClr>
              <a:buFont typeface="Arial" panose="020B0604020202020204" pitchFamily="34" charset="0"/>
              <a:buChar char="•"/>
              <a:defRPr/>
            </a:pPr>
            <a:r>
              <a:rPr lang="en-US">
                <a:solidFill>
                  <a:srgbClr val="3F3F3F"/>
                </a:solidFill>
                <a:latin typeface="Century Gothic"/>
              </a:rPr>
              <a:t>Jake Murphy, </a:t>
            </a:r>
            <a:r>
              <a:rPr lang="en-US" i="1">
                <a:solidFill>
                  <a:srgbClr val="3F3F3F"/>
                </a:solidFill>
                <a:latin typeface="Century Gothic"/>
              </a:rPr>
              <a:t>Constellation Nuclear</a:t>
            </a:r>
            <a:endParaRPr lang="en-US" b="0" i="1" u="none" strike="noStrike" kern="1200" cap="none" spc="0" normalizeH="0" baseline="0" noProof="0">
              <a:ln>
                <a:noFill/>
              </a:ln>
              <a:solidFill>
                <a:srgbClr val="3F3F3F"/>
              </a:solidFill>
              <a:effectLst/>
              <a:uLnTx/>
              <a:uFillTx/>
            </a:endParaRPr>
          </a:p>
          <a:p>
            <a:pPr marL="342900" indent="-342900">
              <a:lnSpc>
                <a:spcPct val="100000"/>
              </a:lnSpc>
              <a:spcBef>
                <a:spcPts val="0"/>
              </a:spcBef>
              <a:spcAft>
                <a:spcPts val="600"/>
              </a:spcAft>
              <a:buClr>
                <a:srgbClr val="4DAEB3"/>
              </a:buClr>
              <a:buChar char="•"/>
              <a:defRPr/>
            </a:pPr>
            <a:r>
              <a:rPr lang="en-US">
                <a:solidFill>
                  <a:srgbClr val="3F3F3F"/>
                </a:solidFill>
                <a:latin typeface="Century Gothic"/>
              </a:rPr>
              <a:t>Allison Atkinson, </a:t>
            </a:r>
            <a:r>
              <a:rPr lang="en-US" i="1">
                <a:solidFill>
                  <a:srgbClr val="3F3F3F"/>
                </a:solidFill>
                <a:latin typeface="Century Gothic"/>
              </a:rPr>
              <a:t>USGS Central Midwest Water Science Center</a:t>
            </a:r>
            <a:endParaRPr lang="en-US" b="0" i="1" u="none" strike="noStrike" kern="1200" cap="none" spc="0" normalizeH="0" baseline="0" noProof="0">
              <a:ln>
                <a:noFill/>
              </a:ln>
              <a:solidFill>
                <a:srgbClr val="3F3F3F"/>
              </a:solidFill>
              <a:effectLst/>
              <a:uLnTx/>
              <a:uFillTx/>
            </a:endParaRPr>
          </a:p>
          <a:p>
            <a:pPr marL="342900" indent="-342900">
              <a:lnSpc>
                <a:spcPct val="100000"/>
              </a:lnSpc>
              <a:spcBef>
                <a:spcPts val="0"/>
              </a:spcBef>
              <a:spcAft>
                <a:spcPts val="600"/>
              </a:spcAft>
              <a:buClr>
                <a:srgbClr val="4DAEB3"/>
              </a:buClr>
              <a:buChar char="•"/>
              <a:defRPr/>
            </a:pPr>
            <a:r>
              <a:rPr lang="en-US">
                <a:solidFill>
                  <a:srgbClr val="3F3F3F"/>
                </a:solidFill>
                <a:latin typeface="Century Gothic"/>
              </a:rPr>
              <a:t>David Heimann, </a:t>
            </a:r>
            <a:r>
              <a:rPr lang="en-US" i="1">
                <a:solidFill>
                  <a:srgbClr val="3F3F3F"/>
                </a:solidFill>
                <a:latin typeface="Century Gothic"/>
              </a:rPr>
              <a:t>USGS Central Midwest Water Science Center</a:t>
            </a:r>
          </a:p>
          <a:p>
            <a:pPr>
              <a:lnSpc>
                <a:spcPct val="100000"/>
              </a:lnSpc>
              <a:spcBef>
                <a:spcPts val="0"/>
              </a:spcBef>
              <a:spcAft>
                <a:spcPts val="600"/>
              </a:spcAft>
              <a:defRPr/>
            </a:pPr>
            <a:endParaRPr lang="en-US">
              <a:solidFill>
                <a:srgbClr val="3F3F3F"/>
              </a:solidFill>
            </a:endParaRPr>
          </a:p>
        </p:txBody>
      </p:sp>
    </p:spTree>
    <p:extLst>
      <p:ext uri="{BB962C8B-B14F-4D97-AF65-F5344CB8AC3E}">
        <p14:creationId xmlns:p14="http://schemas.microsoft.com/office/powerpoint/2010/main" val="3076333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map of the state of illinois&#10;&#10;Description automatically generated">
            <a:extLst>
              <a:ext uri="{FF2B5EF4-FFF2-40B4-BE49-F238E27FC236}">
                <a16:creationId xmlns:a16="http://schemas.microsoft.com/office/drawing/2014/main" id="{8F51183A-30DF-4484-401E-A4A554C94FA6}"/>
              </a:ext>
            </a:extLst>
          </p:cNvPr>
          <p:cNvPicPr>
            <a:picLocks noChangeAspect="1"/>
          </p:cNvPicPr>
          <p:nvPr/>
        </p:nvPicPr>
        <p:blipFill>
          <a:blip r:embed="rId3"/>
          <a:stretch>
            <a:fillRect/>
          </a:stretch>
        </p:blipFill>
        <p:spPr>
          <a:xfrm>
            <a:off x="7835521" y="985430"/>
            <a:ext cx="3043383" cy="3954117"/>
          </a:xfrm>
          <a:prstGeom prst="rect">
            <a:avLst/>
          </a:prstGeom>
          <a:ln>
            <a:solidFill>
              <a:srgbClr val="4DAEB3"/>
            </a:solidFill>
          </a:ln>
        </p:spPr>
      </p:pic>
      <p:cxnSp>
        <p:nvCxnSpPr>
          <p:cNvPr id="12" name="Straight Arrow Connector 11">
            <a:extLst>
              <a:ext uri="{FF2B5EF4-FFF2-40B4-BE49-F238E27FC236}">
                <a16:creationId xmlns:a16="http://schemas.microsoft.com/office/drawing/2014/main" id="{718F6763-0014-6181-524F-8C2CB166F343}"/>
              </a:ext>
            </a:extLst>
          </p:cNvPr>
          <p:cNvCxnSpPr>
            <a:cxnSpLocks/>
          </p:cNvCxnSpPr>
          <p:nvPr/>
        </p:nvCxnSpPr>
        <p:spPr>
          <a:xfrm flipV="1">
            <a:off x="6194274" y="1934909"/>
            <a:ext cx="3663299" cy="4177471"/>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EE2C8F7-7D10-F265-C2E4-D38173FD717B}"/>
              </a:ext>
            </a:extLst>
          </p:cNvPr>
          <p:cNvCxnSpPr/>
          <p:nvPr/>
        </p:nvCxnSpPr>
        <p:spPr>
          <a:xfrm>
            <a:off x="6187155" y="1177183"/>
            <a:ext cx="3691781" cy="786213"/>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A01A7D0-985A-5C74-28DB-77F17B1AC465}"/>
              </a:ext>
            </a:extLst>
          </p:cNvPr>
          <p:cNvSpPr/>
          <p:nvPr/>
        </p:nvSpPr>
        <p:spPr>
          <a:xfrm>
            <a:off x="-20320" y="6664960"/>
            <a:ext cx="12222480" cy="203200"/>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6A637D0-E2CD-381A-2E55-BBF1D00D0B74}"/>
              </a:ext>
            </a:extLst>
          </p:cNvPr>
          <p:cNvSpPr/>
          <p:nvPr/>
        </p:nvSpPr>
        <p:spPr>
          <a:xfrm>
            <a:off x="1052283" y="1013242"/>
            <a:ext cx="5261012" cy="5255902"/>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3F06D716-76E7-0E18-EE1E-E29D4815A988}"/>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Study Area</a:t>
            </a:r>
          </a:p>
        </p:txBody>
      </p:sp>
      <p:sp>
        <p:nvSpPr>
          <p:cNvPr id="34" name="Rectangle 33">
            <a:extLst>
              <a:ext uri="{FF2B5EF4-FFF2-40B4-BE49-F238E27FC236}">
                <a16:creationId xmlns:a16="http://schemas.microsoft.com/office/drawing/2014/main" id="{E6CD8923-8B60-308A-018B-89697DF3C6F6}"/>
              </a:ext>
            </a:extLst>
          </p:cNvPr>
          <p:cNvSpPr/>
          <p:nvPr/>
        </p:nvSpPr>
        <p:spPr>
          <a:xfrm>
            <a:off x="3496597" y="2027903"/>
            <a:ext cx="2470354" cy="10508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65BC872-F28D-29E8-A81F-FF893E08B296}"/>
              </a:ext>
            </a:extLst>
          </p:cNvPr>
          <p:cNvSpPr/>
          <p:nvPr/>
        </p:nvSpPr>
        <p:spPr>
          <a:xfrm>
            <a:off x="3597990" y="2030953"/>
            <a:ext cx="2370910" cy="93234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E649CBDE-0D2C-3727-8088-EA06DA7776EB}"/>
              </a:ext>
            </a:extLst>
          </p:cNvPr>
          <p:cNvSpPr/>
          <p:nvPr/>
        </p:nvSpPr>
        <p:spPr>
          <a:xfrm>
            <a:off x="3652510" y="2224427"/>
            <a:ext cx="333463" cy="201241"/>
          </a:xfrm>
          <a:prstGeom prst="roundRect">
            <a:avLst/>
          </a:prstGeom>
          <a:solidFill>
            <a:srgbClr val="CCEDFF"/>
          </a:solidFill>
          <a:ln>
            <a:solidFill>
              <a:srgbClr val="7598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CF4D8F3-A217-3C0A-44A4-98A40F379F15}"/>
              </a:ext>
            </a:extLst>
          </p:cNvPr>
          <p:cNvSpPr/>
          <p:nvPr/>
        </p:nvSpPr>
        <p:spPr>
          <a:xfrm>
            <a:off x="3708106" y="2631163"/>
            <a:ext cx="200078" cy="201241"/>
          </a:xfrm>
          <a:prstGeom prst="ellipse">
            <a:avLst/>
          </a:prstGeom>
          <a:solidFill>
            <a:srgbClr val="FF8181"/>
          </a:solidFill>
          <a:ln>
            <a:solidFill>
              <a:srgbClr val="4E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5C52FF0-ABD7-492A-8D7A-ADF090FABB46}"/>
              </a:ext>
            </a:extLst>
          </p:cNvPr>
          <p:cNvSpPr/>
          <p:nvPr/>
        </p:nvSpPr>
        <p:spPr>
          <a:xfrm>
            <a:off x="9813419" y="1894316"/>
            <a:ext cx="128187" cy="128187"/>
          </a:xfrm>
          <a:prstGeom prst="ellipse">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D091AEF-DA1A-4FF4-B5D6-2206C43A0092}"/>
              </a:ext>
            </a:extLst>
          </p:cNvPr>
          <p:cNvSpPr txBox="1"/>
          <p:nvPr/>
        </p:nvSpPr>
        <p:spPr>
          <a:xfrm>
            <a:off x="9142333" y="2710689"/>
            <a:ext cx="949330" cy="369332"/>
          </a:xfrm>
          <a:prstGeom prst="rect">
            <a:avLst/>
          </a:prstGeom>
          <a:noFill/>
        </p:spPr>
        <p:txBody>
          <a:bodyPr wrap="square" lIns="91440" tIns="45720" rIns="91440" bIns="45720" rtlCol="0" anchor="t">
            <a:spAutoFit/>
          </a:bodyPr>
          <a:lstStyle/>
          <a:p>
            <a:r>
              <a:rPr lang="en-US" b="1">
                <a:solidFill>
                  <a:schemeClr val="tx1">
                    <a:lumMod val="75000"/>
                    <a:lumOff val="25000"/>
                  </a:schemeClr>
                </a:solidFill>
                <a:latin typeface="Century Gothic"/>
              </a:rPr>
              <a:t>Illinois</a:t>
            </a:r>
            <a:endParaRPr lang="en-US" b="1">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C0A49BED-A57E-BDED-CB69-C589C1237E63}"/>
              </a:ext>
            </a:extLst>
          </p:cNvPr>
          <p:cNvSpPr txBox="1"/>
          <p:nvPr/>
        </p:nvSpPr>
        <p:spPr>
          <a:xfrm>
            <a:off x="9726294" y="1464426"/>
            <a:ext cx="1775423"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Chicago</a:t>
            </a:r>
            <a:endParaRPr lang="en-US" sz="1400">
              <a:solidFill>
                <a:schemeClr val="tx1">
                  <a:lumMod val="75000"/>
                  <a:lumOff val="25000"/>
                </a:schemeClr>
              </a:solidFill>
              <a:latin typeface="Century Gothic"/>
              <a:cs typeface="Calibri"/>
            </a:endParaRPr>
          </a:p>
        </p:txBody>
      </p:sp>
      <p:sp>
        <p:nvSpPr>
          <p:cNvPr id="19" name="TextBox 18">
            <a:extLst>
              <a:ext uri="{FF2B5EF4-FFF2-40B4-BE49-F238E27FC236}">
                <a16:creationId xmlns:a16="http://schemas.microsoft.com/office/drawing/2014/main" id="{07999B73-9C59-0137-E71E-C53801C90784}"/>
              </a:ext>
            </a:extLst>
          </p:cNvPr>
          <p:cNvSpPr txBox="1"/>
          <p:nvPr/>
        </p:nvSpPr>
        <p:spPr>
          <a:xfrm>
            <a:off x="7594591" y="5461241"/>
            <a:ext cx="3532045" cy="707886"/>
          </a:xfrm>
          <a:prstGeom prst="rect">
            <a:avLst/>
          </a:prstGeom>
          <a:noFill/>
          <a:ln w="28575">
            <a:solidFill>
              <a:srgbClr val="4DAEB3"/>
            </a:solidFill>
          </a:ln>
        </p:spPr>
        <p:txBody>
          <a:bodyPr wrap="square" lIns="91440" tIns="45720" rIns="91440" bIns="45720" rtlCol="0" anchor="t">
            <a:spAutoFit/>
          </a:bodyPr>
          <a:lstStyle/>
          <a:p>
            <a:pPr algn="ctr"/>
            <a:r>
              <a:rPr lang="en-US" sz="2000">
                <a:solidFill>
                  <a:srgbClr val="3F3F3F"/>
                </a:solidFill>
                <a:latin typeface="Century Gothic"/>
              </a:rPr>
              <a:t>Grassing event occurred on July 29th, 2022.</a:t>
            </a:r>
            <a:endParaRPr lang="en-US" sz="2000">
              <a:solidFill>
                <a:srgbClr val="3F3F3F"/>
              </a:solidFill>
              <a:latin typeface="Century Gothic" panose="020B0502020202020204" pitchFamily="34" charset="0"/>
            </a:endParaRPr>
          </a:p>
        </p:txBody>
      </p:sp>
      <p:sp>
        <p:nvSpPr>
          <p:cNvPr id="6" name="TextBox 1">
            <a:extLst>
              <a:ext uri="{FF2B5EF4-FFF2-40B4-BE49-F238E27FC236}">
                <a16:creationId xmlns:a16="http://schemas.microsoft.com/office/drawing/2014/main" id="{CCA260B4-5475-7402-3865-1308938337EF}"/>
              </a:ext>
            </a:extLst>
          </p:cNvPr>
          <p:cNvSpPr txBox="1"/>
          <p:nvPr/>
        </p:nvSpPr>
        <p:spPr>
          <a:xfrm>
            <a:off x="7837363" y="4765316"/>
            <a:ext cx="3043927" cy="20005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700" dirty="0">
                <a:solidFill>
                  <a:schemeClr val="tx1">
                    <a:lumMod val="75000"/>
                    <a:lumOff val="25000"/>
                  </a:schemeClr>
                </a:solidFill>
                <a:latin typeface="Century Gothic"/>
              </a:rPr>
              <a:t>Missouri DNR, Esri, HERE, Garmin, FAO, NOAA, USGS, NPS</a:t>
            </a:r>
          </a:p>
        </p:txBody>
      </p:sp>
      <p:grpSp>
        <p:nvGrpSpPr>
          <p:cNvPr id="37" name="Group 36">
            <a:extLst>
              <a:ext uri="{FF2B5EF4-FFF2-40B4-BE49-F238E27FC236}">
                <a16:creationId xmlns:a16="http://schemas.microsoft.com/office/drawing/2014/main" id="{4880767C-3826-C91B-1334-C2B9C0ECA085}"/>
              </a:ext>
            </a:extLst>
          </p:cNvPr>
          <p:cNvGrpSpPr/>
          <p:nvPr/>
        </p:nvGrpSpPr>
        <p:grpSpPr>
          <a:xfrm>
            <a:off x="1175288" y="1150019"/>
            <a:ext cx="5001941" cy="5024630"/>
            <a:chOff x="1175288" y="1150019"/>
            <a:chExt cx="5001941" cy="5024630"/>
          </a:xfrm>
        </p:grpSpPr>
        <p:pic>
          <p:nvPicPr>
            <p:cNvPr id="39" name="Picture 38">
              <a:extLst>
                <a:ext uri="{FF2B5EF4-FFF2-40B4-BE49-F238E27FC236}">
                  <a16:creationId xmlns:a16="http://schemas.microsoft.com/office/drawing/2014/main" id="{5497ACCC-3C73-7C19-BD4E-466F50555507}"/>
                </a:ext>
              </a:extLst>
            </p:cNvPr>
            <p:cNvPicPr>
              <a:picLocks noChangeAspect="1"/>
            </p:cNvPicPr>
            <p:nvPr/>
          </p:nvPicPr>
          <p:blipFill>
            <a:blip r:embed="rId4"/>
            <a:srcRect/>
            <a:stretch/>
          </p:blipFill>
          <p:spPr>
            <a:xfrm>
              <a:off x="1175288" y="1150019"/>
              <a:ext cx="5001941" cy="5001943"/>
            </a:xfrm>
            <a:prstGeom prst="rect">
              <a:avLst/>
            </a:prstGeom>
            <a:ln>
              <a:solidFill>
                <a:srgbClr val="4DAEB3"/>
              </a:solidFill>
            </a:ln>
          </p:spPr>
        </p:pic>
        <p:sp>
          <p:nvSpPr>
            <p:cNvPr id="51" name="TextBox 50">
              <a:extLst>
                <a:ext uri="{FF2B5EF4-FFF2-40B4-BE49-F238E27FC236}">
                  <a16:creationId xmlns:a16="http://schemas.microsoft.com/office/drawing/2014/main" id="{A197CF7E-767E-758B-E8FF-5F6AD3E63FDA}"/>
                </a:ext>
              </a:extLst>
            </p:cNvPr>
            <p:cNvSpPr txBox="1"/>
            <p:nvPr/>
          </p:nvSpPr>
          <p:spPr>
            <a:xfrm>
              <a:off x="1175288" y="5974594"/>
              <a:ext cx="4984199" cy="200055"/>
            </a:xfrm>
            <a:prstGeom prst="rect">
              <a:avLst/>
            </a:prstGeom>
            <a:noFill/>
          </p:spPr>
          <p:txBody>
            <a:bodyPr wrap="square" rtlCol="0">
              <a:spAutoFit/>
            </a:bodyPr>
            <a:lstStyle/>
            <a:p>
              <a:r>
                <a:rPr lang="en-US" sz="700" i="1" dirty="0">
                  <a:solidFill>
                    <a:schemeClr val="tx1">
                      <a:lumMod val="75000"/>
                      <a:lumOff val="25000"/>
                    </a:schemeClr>
                  </a:solidFill>
                  <a:latin typeface="Century Gothic" panose="020B0502020202020204" pitchFamily="34" charset="0"/>
                </a:rPr>
                <a:t>County of Will, Esri, HERE, Garmin, </a:t>
              </a:r>
              <a:r>
                <a:rPr lang="en-US" sz="700" i="1" dirty="0" err="1">
                  <a:solidFill>
                    <a:schemeClr val="tx1">
                      <a:lumMod val="75000"/>
                      <a:lumOff val="25000"/>
                    </a:schemeClr>
                  </a:solidFill>
                  <a:latin typeface="Century Gothic" panose="020B0502020202020204" pitchFamily="34" charset="0"/>
                </a:rPr>
                <a:t>SafeGraph</a:t>
              </a:r>
              <a:r>
                <a:rPr lang="en-US" sz="700" i="1" dirty="0">
                  <a:solidFill>
                    <a:schemeClr val="tx1">
                      <a:lumMod val="75000"/>
                      <a:lumOff val="25000"/>
                    </a:schemeClr>
                  </a:solidFill>
                  <a:latin typeface="Century Gothic" panose="020B0502020202020204" pitchFamily="34" charset="0"/>
                </a:rPr>
                <a:t>, </a:t>
              </a:r>
              <a:r>
                <a:rPr lang="en-US" sz="700" i="1" dirty="0" err="1">
                  <a:solidFill>
                    <a:schemeClr val="tx1">
                      <a:lumMod val="75000"/>
                      <a:lumOff val="25000"/>
                    </a:schemeClr>
                  </a:solidFill>
                  <a:latin typeface="Century Gothic" panose="020B0502020202020204" pitchFamily="34" charset="0"/>
                </a:rPr>
                <a:t>GeoTechnologies</a:t>
              </a:r>
              <a:r>
                <a:rPr lang="en-US" sz="700" i="1" dirty="0">
                  <a:solidFill>
                    <a:schemeClr val="tx1">
                      <a:lumMod val="75000"/>
                      <a:lumOff val="25000"/>
                    </a:schemeClr>
                  </a:solidFill>
                  <a:latin typeface="Century Gothic" panose="020B0502020202020204" pitchFamily="34" charset="0"/>
                </a:rPr>
                <a:t>, Inc, METI/NASA, USGS, EPA, NPS, USDA</a:t>
              </a:r>
            </a:p>
          </p:txBody>
        </p:sp>
        <p:sp>
          <p:nvSpPr>
            <p:cNvPr id="53" name="TextBox 52">
              <a:extLst>
                <a:ext uri="{FF2B5EF4-FFF2-40B4-BE49-F238E27FC236}">
                  <a16:creationId xmlns:a16="http://schemas.microsoft.com/office/drawing/2014/main" id="{CDEF24D4-DD42-DD74-A7FC-955F9E2823A1}"/>
                </a:ext>
              </a:extLst>
            </p:cNvPr>
            <p:cNvSpPr txBox="1"/>
            <p:nvPr/>
          </p:nvSpPr>
          <p:spPr>
            <a:xfrm>
              <a:off x="1336521" y="5495436"/>
              <a:ext cx="173156" cy="276999"/>
            </a:xfrm>
            <a:prstGeom prst="rect">
              <a:avLst/>
            </a:prstGeom>
            <a:noFill/>
          </p:spPr>
          <p:txBody>
            <a:bodyPr wrap="square" lIns="91440" tIns="45720" rIns="91440" bIns="45720" rtlCol="0" anchor="t">
              <a:spAutoFit/>
            </a:bodyPr>
            <a:lstStyle/>
            <a:p>
              <a:pPr algn="ctr"/>
              <a:r>
                <a:rPr lang="en-US" sz="1200">
                  <a:solidFill>
                    <a:schemeClr val="tx1">
                      <a:lumMod val="75000"/>
                      <a:lumOff val="25000"/>
                    </a:schemeClr>
                  </a:solidFill>
                  <a:latin typeface="Century Gothic" panose="020B0502020202020204" pitchFamily="34" charset="0"/>
                </a:rPr>
                <a:t>0</a:t>
              </a:r>
              <a:endParaRPr lang="en-US"/>
            </a:p>
          </p:txBody>
        </p:sp>
        <p:sp>
          <p:nvSpPr>
            <p:cNvPr id="55" name="TextBox 54">
              <a:extLst>
                <a:ext uri="{FF2B5EF4-FFF2-40B4-BE49-F238E27FC236}">
                  <a16:creationId xmlns:a16="http://schemas.microsoft.com/office/drawing/2014/main" id="{BCB2993B-8E62-6953-C8AA-B39519FAFAD0}"/>
                </a:ext>
              </a:extLst>
            </p:cNvPr>
            <p:cNvSpPr txBox="1"/>
            <p:nvPr/>
          </p:nvSpPr>
          <p:spPr>
            <a:xfrm>
              <a:off x="1849707" y="5480906"/>
              <a:ext cx="42586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1.5</a:t>
              </a:r>
            </a:p>
          </p:txBody>
        </p:sp>
        <p:sp>
          <p:nvSpPr>
            <p:cNvPr id="57" name="TextBox 56">
              <a:extLst>
                <a:ext uri="{FF2B5EF4-FFF2-40B4-BE49-F238E27FC236}">
                  <a16:creationId xmlns:a16="http://schemas.microsoft.com/office/drawing/2014/main" id="{F6F678A6-EAA3-C0D7-1C5D-AC157BA7AC2A}"/>
                </a:ext>
              </a:extLst>
            </p:cNvPr>
            <p:cNvSpPr txBox="1"/>
            <p:nvPr/>
          </p:nvSpPr>
          <p:spPr>
            <a:xfrm>
              <a:off x="2519252" y="5489357"/>
              <a:ext cx="1091708"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3 Kilometers</a:t>
              </a:r>
            </a:p>
          </p:txBody>
        </p:sp>
        <p:sp>
          <p:nvSpPr>
            <p:cNvPr id="59" name="TextBox 58">
              <a:extLst>
                <a:ext uri="{FF2B5EF4-FFF2-40B4-BE49-F238E27FC236}">
                  <a16:creationId xmlns:a16="http://schemas.microsoft.com/office/drawing/2014/main" id="{3E35BC2A-C332-68B9-177E-B7D5ABE9358E}"/>
                </a:ext>
              </a:extLst>
            </p:cNvPr>
            <p:cNvSpPr txBox="1"/>
            <p:nvPr/>
          </p:nvSpPr>
          <p:spPr>
            <a:xfrm>
              <a:off x="1365892" y="1801925"/>
              <a:ext cx="1116276" cy="646331"/>
            </a:xfrm>
            <a:prstGeom prst="rect">
              <a:avLst/>
            </a:prstGeom>
            <a:solidFill>
              <a:srgbClr val="FFFFFF">
                <a:alpha val="50196"/>
              </a:srgbClr>
            </a:solid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Dresden Generating Station</a:t>
              </a:r>
            </a:p>
          </p:txBody>
        </p:sp>
        <p:sp>
          <p:nvSpPr>
            <p:cNvPr id="61" name="TextBox 60">
              <a:extLst>
                <a:ext uri="{FF2B5EF4-FFF2-40B4-BE49-F238E27FC236}">
                  <a16:creationId xmlns:a16="http://schemas.microsoft.com/office/drawing/2014/main" id="{31A4C924-C237-E7E1-475F-2CBDA79F8CE5}"/>
                </a:ext>
              </a:extLst>
            </p:cNvPr>
            <p:cNvSpPr txBox="1"/>
            <p:nvPr/>
          </p:nvSpPr>
          <p:spPr>
            <a:xfrm>
              <a:off x="4752913" y="5082289"/>
              <a:ext cx="1253575" cy="276999"/>
            </a:xfrm>
            <a:prstGeom prst="rect">
              <a:avLst/>
            </a:prstGeom>
            <a:solidFill>
              <a:srgbClr val="FFFFFF">
                <a:alpha val="50196"/>
              </a:srgbClr>
            </a:solidFill>
          </p:spPr>
          <p:txBody>
            <a:bodyPr wrap="square" lIns="91440" tIns="45720" rIns="91440" bIns="45720" rtlCol="0" anchor="t">
              <a:spAutoFit/>
            </a:bodyPr>
            <a:lstStyle/>
            <a:p>
              <a:pPr algn="ctr"/>
              <a:r>
                <a:rPr lang="en-US" sz="1200">
                  <a:solidFill>
                    <a:schemeClr val="tx1">
                      <a:lumMod val="75000"/>
                      <a:lumOff val="25000"/>
                    </a:schemeClr>
                  </a:solidFill>
                  <a:latin typeface="Century Gothic"/>
                </a:rPr>
                <a:t>Wilmington, IL</a:t>
              </a:r>
              <a:endParaRPr lang="en-US" sz="1200">
                <a:solidFill>
                  <a:schemeClr val="tx1">
                    <a:lumMod val="75000"/>
                    <a:lumOff val="25000"/>
                  </a:schemeClr>
                </a:solidFill>
                <a:latin typeface="Century Gothic" panose="020B0502020202020204" pitchFamily="34" charset="0"/>
              </a:endParaRPr>
            </a:p>
          </p:txBody>
        </p:sp>
        <p:pic>
          <p:nvPicPr>
            <p:cNvPr id="63" name="Graphic 62" descr="Map compass outline">
              <a:extLst>
                <a:ext uri="{FF2B5EF4-FFF2-40B4-BE49-F238E27FC236}">
                  <a16:creationId xmlns:a16="http://schemas.microsoft.com/office/drawing/2014/main" id="{2232AE2F-7ACC-F1B5-D33D-BC0106CE00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83117" y="1319380"/>
              <a:ext cx="533540" cy="536644"/>
            </a:xfrm>
            <a:prstGeom prst="rect">
              <a:avLst/>
            </a:prstGeom>
          </p:spPr>
        </p:pic>
        <p:sp>
          <p:nvSpPr>
            <p:cNvPr id="65" name="TextBox 64">
              <a:extLst>
                <a:ext uri="{FF2B5EF4-FFF2-40B4-BE49-F238E27FC236}">
                  <a16:creationId xmlns:a16="http://schemas.microsoft.com/office/drawing/2014/main" id="{FE104EF1-D392-D842-14D2-81EA6B64D3B0}"/>
                </a:ext>
              </a:extLst>
            </p:cNvPr>
            <p:cNvSpPr txBox="1"/>
            <p:nvPr/>
          </p:nvSpPr>
          <p:spPr>
            <a:xfrm>
              <a:off x="5688341" y="1152798"/>
              <a:ext cx="300174" cy="203207"/>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N</a:t>
              </a:r>
            </a:p>
          </p:txBody>
        </p:sp>
        <p:grpSp>
          <p:nvGrpSpPr>
            <p:cNvPr id="36" name="Group 35">
              <a:extLst>
                <a:ext uri="{FF2B5EF4-FFF2-40B4-BE49-F238E27FC236}">
                  <a16:creationId xmlns:a16="http://schemas.microsoft.com/office/drawing/2014/main" id="{C2314EAC-4FA6-DF92-621D-0499BE9AED3B}"/>
                </a:ext>
              </a:extLst>
            </p:cNvPr>
            <p:cNvGrpSpPr/>
            <p:nvPr/>
          </p:nvGrpSpPr>
          <p:grpSpPr>
            <a:xfrm>
              <a:off x="3539612" y="1960306"/>
              <a:ext cx="2445735" cy="1075403"/>
              <a:chOff x="3539612" y="1960306"/>
              <a:chExt cx="2445735" cy="1075403"/>
            </a:xfrm>
          </p:grpSpPr>
          <p:sp>
            <p:nvSpPr>
              <p:cNvPr id="35" name="Rectangle 34">
                <a:extLst>
                  <a:ext uri="{FF2B5EF4-FFF2-40B4-BE49-F238E27FC236}">
                    <a16:creationId xmlns:a16="http://schemas.microsoft.com/office/drawing/2014/main" id="{31A00B21-3311-D585-3811-2B55662F89A3}"/>
                  </a:ext>
                </a:extLst>
              </p:cNvPr>
              <p:cNvSpPr/>
              <p:nvPr/>
            </p:nvSpPr>
            <p:spPr>
              <a:xfrm>
                <a:off x="3539612" y="1960306"/>
                <a:ext cx="2439629" cy="1075403"/>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99FB49A4-2F49-91D9-87EF-F175CE0F5B68}"/>
                  </a:ext>
                </a:extLst>
              </p:cNvPr>
              <p:cNvSpPr txBox="1"/>
              <p:nvPr/>
            </p:nvSpPr>
            <p:spPr>
              <a:xfrm>
                <a:off x="4005787" y="2100889"/>
                <a:ext cx="1979560" cy="461665"/>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Study Area Extent Along the Kankakee River</a:t>
                </a:r>
              </a:p>
            </p:txBody>
          </p:sp>
          <p:sp>
            <p:nvSpPr>
              <p:cNvPr id="49" name="TextBox 48">
                <a:extLst>
                  <a:ext uri="{FF2B5EF4-FFF2-40B4-BE49-F238E27FC236}">
                    <a16:creationId xmlns:a16="http://schemas.microsoft.com/office/drawing/2014/main" id="{566BE74E-9F79-8B8F-E142-C2AB1AACDC26}"/>
                  </a:ext>
                </a:extLst>
              </p:cNvPr>
              <p:cNvSpPr txBox="1"/>
              <p:nvPr/>
            </p:nvSpPr>
            <p:spPr>
              <a:xfrm>
                <a:off x="4008166" y="2583496"/>
                <a:ext cx="1746937"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Point of Reference</a:t>
                </a:r>
              </a:p>
            </p:txBody>
          </p:sp>
          <p:sp>
            <p:nvSpPr>
              <p:cNvPr id="32" name="Oval 31">
                <a:extLst>
                  <a:ext uri="{FF2B5EF4-FFF2-40B4-BE49-F238E27FC236}">
                    <a16:creationId xmlns:a16="http://schemas.microsoft.com/office/drawing/2014/main" id="{B1B2568F-0889-0FEE-89F2-BB764EF4A52E}"/>
                  </a:ext>
                </a:extLst>
              </p:cNvPr>
              <p:cNvSpPr/>
              <p:nvPr/>
            </p:nvSpPr>
            <p:spPr>
              <a:xfrm>
                <a:off x="3790207" y="2642259"/>
                <a:ext cx="148441" cy="138545"/>
              </a:xfrm>
              <a:prstGeom prst="ellipse">
                <a:avLst/>
              </a:prstGeom>
              <a:solidFill>
                <a:srgbClr val="FF6B6B"/>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DC97C96-711E-289B-9B71-16662B50DDF8}"/>
                  </a:ext>
                </a:extLst>
              </p:cNvPr>
              <p:cNvSpPr/>
              <p:nvPr/>
            </p:nvSpPr>
            <p:spPr>
              <a:xfrm>
                <a:off x="3723968" y="2230694"/>
                <a:ext cx="276532" cy="184354"/>
              </a:xfrm>
              <a:prstGeom prst="roundRect">
                <a:avLst/>
              </a:prstGeom>
              <a:solidFill>
                <a:schemeClr val="accent1">
                  <a:lumMod val="20000"/>
                  <a:lumOff val="8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226679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142009" y="218209"/>
            <a:ext cx="9642905" cy="46066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Project Partners</a:t>
            </a:r>
            <a:endParaRPr lang="en-US"/>
          </a:p>
        </p:txBody>
      </p:sp>
      <p:sp>
        <p:nvSpPr>
          <p:cNvPr id="2" name="Rectangle 1">
            <a:extLst>
              <a:ext uri="{FF2B5EF4-FFF2-40B4-BE49-F238E27FC236}">
                <a16:creationId xmlns:a16="http://schemas.microsoft.com/office/drawing/2014/main" id="{D4F88A8F-CDDC-C61C-B3E0-C2F1AE22CB4B}"/>
              </a:ext>
            </a:extLst>
          </p:cNvPr>
          <p:cNvSpPr/>
          <p:nvPr/>
        </p:nvSpPr>
        <p:spPr>
          <a:xfrm>
            <a:off x="-5081" y="1127760"/>
            <a:ext cx="8031480" cy="2021839"/>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4DAEB3"/>
              </a:solidFill>
              <a:cs typeface="Calibri"/>
            </a:endParaRPr>
          </a:p>
        </p:txBody>
      </p:sp>
      <p:pic>
        <p:nvPicPr>
          <p:cNvPr id="5" name="Picture 7" descr="A picture containing outdoor, mountain, grass&#10;&#10;Description automatically generated">
            <a:extLst>
              <a:ext uri="{FF2B5EF4-FFF2-40B4-BE49-F238E27FC236}">
                <a16:creationId xmlns:a16="http://schemas.microsoft.com/office/drawing/2014/main" id="{61CB6344-DDD8-EF82-9F75-FD6BA631148D}"/>
              </a:ext>
            </a:extLst>
          </p:cNvPr>
          <p:cNvPicPr>
            <a:picLocks noChangeAspect="1"/>
          </p:cNvPicPr>
          <p:nvPr/>
        </p:nvPicPr>
        <p:blipFill rotWithShape="1">
          <a:blip r:embed="rId3"/>
          <a:srcRect l="10812" r="10812"/>
          <a:stretch/>
        </p:blipFill>
        <p:spPr>
          <a:xfrm>
            <a:off x="5995654" y="354092"/>
            <a:ext cx="3415975" cy="3193754"/>
          </a:xfrm>
          <a:prstGeom prst="rect">
            <a:avLst/>
          </a:prstGeom>
          <a:ln>
            <a:solidFill>
              <a:srgbClr val="4DAEB3"/>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AEA809AF-E352-F211-50AC-EBE0AC4AECDF}"/>
              </a:ext>
            </a:extLst>
          </p:cNvPr>
          <p:cNvSpPr/>
          <p:nvPr/>
        </p:nvSpPr>
        <p:spPr>
          <a:xfrm>
            <a:off x="4053838" y="4450079"/>
            <a:ext cx="8138160" cy="2062479"/>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4DAEB3"/>
              </a:solidFill>
              <a:cs typeface="Calibri"/>
            </a:endParaRPr>
          </a:p>
        </p:txBody>
      </p:sp>
      <p:pic>
        <p:nvPicPr>
          <p:cNvPr id="7" name="Picture 8" descr="A blue and white boat in the water&#10;&#10;Description automatically generated">
            <a:extLst>
              <a:ext uri="{FF2B5EF4-FFF2-40B4-BE49-F238E27FC236}">
                <a16:creationId xmlns:a16="http://schemas.microsoft.com/office/drawing/2014/main" id="{5530C8DA-272F-E6F1-5A8B-0F54EB1D8C04}"/>
              </a:ext>
            </a:extLst>
          </p:cNvPr>
          <p:cNvPicPr>
            <a:picLocks noChangeAspect="1"/>
          </p:cNvPicPr>
          <p:nvPr/>
        </p:nvPicPr>
        <p:blipFill rotWithShape="1">
          <a:blip r:embed="rId4"/>
          <a:srcRect r="8640" b="526"/>
          <a:stretch/>
        </p:blipFill>
        <p:spPr>
          <a:xfrm>
            <a:off x="2203763" y="3424147"/>
            <a:ext cx="3419149" cy="3195374"/>
          </a:xfrm>
          <a:prstGeom prst="rect">
            <a:avLst/>
          </a:prstGeom>
          <a:ln>
            <a:solidFill>
              <a:srgbClr val="4DAEB3"/>
            </a:solid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139FDC17-44A3-A68C-C951-8431042D9027}"/>
              </a:ext>
            </a:extLst>
          </p:cNvPr>
          <p:cNvSpPr txBox="1"/>
          <p:nvPr/>
        </p:nvSpPr>
        <p:spPr>
          <a:xfrm>
            <a:off x="-765274" y="1224354"/>
            <a:ext cx="57785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FFFFFF"/>
                </a:solidFill>
                <a:latin typeface="Century Gothic"/>
              </a:rPr>
              <a:t>Constellation Nuclear</a:t>
            </a:r>
            <a:endParaRPr lang="en-US" sz="2800" b="1" dirty="0">
              <a:solidFill>
                <a:srgbClr val="FFFFFF"/>
              </a:solidFill>
              <a:cs typeface="Calibri"/>
            </a:endParaRPr>
          </a:p>
        </p:txBody>
      </p:sp>
      <p:sp>
        <p:nvSpPr>
          <p:cNvPr id="11" name="TextBox 10">
            <a:extLst>
              <a:ext uri="{FF2B5EF4-FFF2-40B4-BE49-F238E27FC236}">
                <a16:creationId xmlns:a16="http://schemas.microsoft.com/office/drawing/2014/main" id="{44881A60-1903-8B2B-E023-A2E899370A34}"/>
              </a:ext>
            </a:extLst>
          </p:cNvPr>
          <p:cNvSpPr txBox="1"/>
          <p:nvPr/>
        </p:nvSpPr>
        <p:spPr>
          <a:xfrm>
            <a:off x="5760310" y="4500679"/>
            <a:ext cx="620308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FFFFFF"/>
                </a:solidFill>
                <a:latin typeface="Century Gothic"/>
              </a:rPr>
              <a:t>USGS Central Midwest Water Science Center</a:t>
            </a:r>
            <a:endParaRPr lang="en-US" sz="2800" b="1" dirty="0">
              <a:solidFill>
                <a:srgbClr val="FFFFFF"/>
              </a:solidFill>
              <a:cs typeface="Calibri"/>
            </a:endParaRPr>
          </a:p>
        </p:txBody>
      </p:sp>
      <p:sp>
        <p:nvSpPr>
          <p:cNvPr id="13" name="TextBox 12">
            <a:extLst>
              <a:ext uri="{FF2B5EF4-FFF2-40B4-BE49-F238E27FC236}">
                <a16:creationId xmlns:a16="http://schemas.microsoft.com/office/drawing/2014/main" id="{AB0D4312-5D8B-0B57-A7DF-564B729D3D5A}"/>
              </a:ext>
            </a:extLst>
          </p:cNvPr>
          <p:cNvSpPr txBox="1"/>
          <p:nvPr/>
        </p:nvSpPr>
        <p:spPr>
          <a:xfrm>
            <a:off x="-1783392" y="1746390"/>
            <a:ext cx="57784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dirty="0">
                <a:solidFill>
                  <a:srgbClr val="FFFFFF"/>
                </a:solidFill>
                <a:latin typeface="Century Gothic"/>
              </a:rPr>
              <a:t>End User</a:t>
            </a:r>
            <a:endParaRPr lang="en-US" sz="2400" i="1" dirty="0">
              <a:solidFill>
                <a:srgbClr val="FFFFFF"/>
              </a:solidFill>
              <a:latin typeface="Century Gothic"/>
              <a:cs typeface="Calibri" panose="020F0502020204030204"/>
            </a:endParaRPr>
          </a:p>
        </p:txBody>
      </p:sp>
      <p:sp>
        <p:nvSpPr>
          <p:cNvPr id="15" name="TextBox 14">
            <a:extLst>
              <a:ext uri="{FF2B5EF4-FFF2-40B4-BE49-F238E27FC236}">
                <a16:creationId xmlns:a16="http://schemas.microsoft.com/office/drawing/2014/main" id="{B79B8B40-00F7-41F2-FCAD-8EAD33D133F6}"/>
              </a:ext>
            </a:extLst>
          </p:cNvPr>
          <p:cNvSpPr txBox="1"/>
          <p:nvPr/>
        </p:nvSpPr>
        <p:spPr>
          <a:xfrm>
            <a:off x="4006328" y="5408846"/>
            <a:ext cx="57784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dirty="0">
                <a:solidFill>
                  <a:srgbClr val="FFFFFF"/>
                </a:solidFill>
                <a:latin typeface="Century Gothic"/>
                <a:cs typeface="Calibri" panose="020F0502020204030204"/>
              </a:rPr>
              <a:t>Collaborator</a:t>
            </a:r>
          </a:p>
        </p:txBody>
      </p:sp>
      <p:sp>
        <p:nvSpPr>
          <p:cNvPr id="17" name="TextBox 16">
            <a:extLst>
              <a:ext uri="{FF2B5EF4-FFF2-40B4-BE49-F238E27FC236}">
                <a16:creationId xmlns:a16="http://schemas.microsoft.com/office/drawing/2014/main" id="{75805425-43EB-17E9-77CC-A497D5ABFBBE}"/>
              </a:ext>
            </a:extLst>
          </p:cNvPr>
          <p:cNvSpPr txBox="1"/>
          <p:nvPr/>
        </p:nvSpPr>
        <p:spPr>
          <a:xfrm>
            <a:off x="-118343" y="2298087"/>
            <a:ext cx="577849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u="sng" dirty="0">
                <a:solidFill>
                  <a:srgbClr val="FFFFFF"/>
                </a:solidFill>
                <a:latin typeface="Century Gothic"/>
              </a:rPr>
              <a:t>Point of Contact</a:t>
            </a:r>
            <a:r>
              <a:rPr lang="en-US" sz="1600" b="1" dirty="0">
                <a:solidFill>
                  <a:srgbClr val="FFFFFF"/>
                </a:solidFill>
                <a:latin typeface="Century Gothic"/>
              </a:rPr>
              <a:t>:</a:t>
            </a:r>
            <a:r>
              <a:rPr lang="en-US" sz="1600" dirty="0">
                <a:solidFill>
                  <a:srgbClr val="FFFFFF"/>
                </a:solidFill>
                <a:latin typeface="Century Gothic"/>
              </a:rPr>
              <a:t> Becki Maddox</a:t>
            </a:r>
          </a:p>
          <a:p>
            <a:pPr algn="ctr"/>
            <a:r>
              <a:rPr lang="en-US" sz="1600" dirty="0">
                <a:solidFill>
                  <a:srgbClr val="FFFFFF"/>
                </a:solidFill>
                <a:latin typeface="Century Gothic"/>
              </a:rPr>
              <a:t>Senior Environmental Specialist</a:t>
            </a:r>
            <a:endParaRPr lang="en-US" sz="1600" dirty="0">
              <a:solidFill>
                <a:srgbClr val="FFFFFF"/>
              </a:solidFill>
              <a:cs typeface="Calibri"/>
            </a:endParaRPr>
          </a:p>
        </p:txBody>
      </p:sp>
      <p:sp>
        <p:nvSpPr>
          <p:cNvPr id="19" name="TextBox 18">
            <a:extLst>
              <a:ext uri="{FF2B5EF4-FFF2-40B4-BE49-F238E27FC236}">
                <a16:creationId xmlns:a16="http://schemas.microsoft.com/office/drawing/2014/main" id="{42A307E7-0B08-8E3C-958E-CC2DEAA0DD8C}"/>
              </a:ext>
            </a:extLst>
          </p:cNvPr>
          <p:cNvSpPr txBox="1"/>
          <p:nvPr/>
        </p:nvSpPr>
        <p:spPr>
          <a:xfrm>
            <a:off x="5954795" y="5851546"/>
            <a:ext cx="57784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u="sng" dirty="0">
                <a:solidFill>
                  <a:srgbClr val="FFFFFF"/>
                </a:solidFill>
                <a:latin typeface="Century Gothic"/>
              </a:rPr>
              <a:t>Point of Contact</a:t>
            </a:r>
            <a:r>
              <a:rPr lang="en-US" sz="1400" b="1" dirty="0">
                <a:solidFill>
                  <a:srgbClr val="FFFFFF"/>
                </a:solidFill>
                <a:latin typeface="Century Gothic"/>
              </a:rPr>
              <a:t>:</a:t>
            </a:r>
            <a:r>
              <a:rPr lang="en-US" sz="1400" dirty="0">
                <a:solidFill>
                  <a:srgbClr val="FFFFFF"/>
                </a:solidFill>
                <a:latin typeface="Century Gothic"/>
              </a:rPr>
              <a:t> Allison Atkinson</a:t>
            </a:r>
            <a:endParaRPr lang="en-US" sz="1400" dirty="0">
              <a:solidFill>
                <a:srgbClr val="FFFFFF"/>
              </a:solidFill>
              <a:latin typeface="Calibri" panose="020F0502020204030204"/>
              <a:ea typeface="Calibri" panose="020F0502020204030204"/>
              <a:cs typeface="Calibri" panose="020F0502020204030204"/>
            </a:endParaRPr>
          </a:p>
          <a:p>
            <a:pPr algn="ctr"/>
            <a:r>
              <a:rPr lang="en-US" sz="1400" dirty="0">
                <a:solidFill>
                  <a:srgbClr val="FFFFFF"/>
                </a:solidFill>
                <a:latin typeface="Century Gothic"/>
              </a:rPr>
              <a:t>Civil Engineer</a:t>
            </a:r>
            <a:endParaRPr lang="en-US" sz="1400" dirty="0">
              <a:solidFill>
                <a:srgbClr val="FFFFFF"/>
              </a:solidFill>
              <a:ea typeface="Calibri"/>
              <a:cs typeface="Calibri"/>
            </a:endParaRPr>
          </a:p>
        </p:txBody>
      </p:sp>
      <p:sp>
        <p:nvSpPr>
          <p:cNvPr id="21" name="TextBox 20">
            <a:extLst>
              <a:ext uri="{FF2B5EF4-FFF2-40B4-BE49-F238E27FC236}">
                <a16:creationId xmlns:a16="http://schemas.microsoft.com/office/drawing/2014/main" id="{BF09A436-DD39-A68E-A53F-963EB17B9EA0}"/>
              </a:ext>
            </a:extLst>
          </p:cNvPr>
          <p:cNvSpPr txBox="1"/>
          <p:nvPr/>
        </p:nvSpPr>
        <p:spPr>
          <a:xfrm>
            <a:off x="8320500" y="3298240"/>
            <a:ext cx="2394856" cy="2616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entury Gothic"/>
                <a:cs typeface="Calibri"/>
              </a:rPr>
              <a:t>Credit: USNRC</a:t>
            </a:r>
          </a:p>
        </p:txBody>
      </p:sp>
      <p:sp>
        <p:nvSpPr>
          <p:cNvPr id="23" name="TextBox 22">
            <a:extLst>
              <a:ext uri="{FF2B5EF4-FFF2-40B4-BE49-F238E27FC236}">
                <a16:creationId xmlns:a16="http://schemas.microsoft.com/office/drawing/2014/main" id="{7DF05249-90C0-0CC9-9A16-8F57304395C5}"/>
              </a:ext>
            </a:extLst>
          </p:cNvPr>
          <p:cNvSpPr txBox="1"/>
          <p:nvPr/>
        </p:nvSpPr>
        <p:spPr>
          <a:xfrm>
            <a:off x="2200517" y="6352770"/>
            <a:ext cx="2394856" cy="2616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entury Gothic"/>
                <a:cs typeface="Calibri"/>
              </a:rPr>
              <a:t>Credit: USGS CMWSC</a:t>
            </a:r>
            <a:endParaRPr lang="en-US" sz="1100" dirty="0">
              <a:solidFill>
                <a:srgbClr val="FFFFFF"/>
              </a:solidFill>
              <a:latin typeface="Century Gothic"/>
            </a:endParaRPr>
          </a:p>
        </p:txBody>
      </p:sp>
    </p:spTree>
    <p:extLst>
      <p:ext uri="{BB962C8B-B14F-4D97-AF65-F5344CB8AC3E}">
        <p14:creationId xmlns:p14="http://schemas.microsoft.com/office/powerpoint/2010/main" val="850400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D4DB5E5-9EA6-9F18-C8A8-84F768104317}"/>
              </a:ext>
            </a:extLst>
          </p:cNvPr>
          <p:cNvSpPr/>
          <p:nvPr/>
        </p:nvSpPr>
        <p:spPr>
          <a:xfrm>
            <a:off x="-7151" y="6665685"/>
            <a:ext cx="12198533" cy="187960"/>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D49DA4-E6F4-B719-F7B1-D5A3899CF270}"/>
              </a:ext>
            </a:extLst>
          </p:cNvPr>
          <p:cNvSpPr/>
          <p:nvPr/>
        </p:nvSpPr>
        <p:spPr>
          <a:xfrm>
            <a:off x="-52783" y="1971722"/>
            <a:ext cx="12306803" cy="2846561"/>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Community Concerns</a:t>
            </a:r>
            <a:endParaRPr lang="en-US" sz="4000" b="1">
              <a:solidFill>
                <a:srgbClr val="4DAEB3"/>
              </a:solidFill>
              <a:latin typeface="Century Gothic" panose="020B0502020202020204" pitchFamily="34" charset="0"/>
            </a:endParaRPr>
          </a:p>
        </p:txBody>
      </p:sp>
      <p:sp>
        <p:nvSpPr>
          <p:cNvPr id="31" name="Text Placeholder 5">
            <a:extLst>
              <a:ext uri="{FF2B5EF4-FFF2-40B4-BE49-F238E27FC236}">
                <a16:creationId xmlns:a16="http://schemas.microsoft.com/office/drawing/2014/main" id="{19795E5F-B65A-4473-BFBB-D84367C4DD50}"/>
              </a:ext>
            </a:extLst>
          </p:cNvPr>
          <p:cNvSpPr txBox="1">
            <a:spLocks/>
          </p:cNvSpPr>
          <p:nvPr/>
        </p:nvSpPr>
        <p:spPr>
          <a:xfrm>
            <a:off x="640338" y="5009326"/>
            <a:ext cx="10909551" cy="56987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3200" b="1" i="1" dirty="0">
                <a:solidFill>
                  <a:schemeClr val="tx1">
                    <a:lumMod val="75000"/>
                    <a:lumOff val="25000"/>
                  </a:schemeClr>
                </a:solidFill>
                <a:latin typeface="Century Gothic"/>
              </a:rPr>
              <a:t>Energy Reliability</a:t>
            </a:r>
            <a:r>
              <a:rPr lang="en-US" sz="3200" i="1" dirty="0">
                <a:solidFill>
                  <a:schemeClr val="tx1">
                    <a:lumMod val="75000"/>
                    <a:lumOff val="25000"/>
                  </a:schemeClr>
                </a:solidFill>
                <a:latin typeface="Century Gothic"/>
              </a:rPr>
              <a:t> &amp; </a:t>
            </a:r>
            <a:r>
              <a:rPr lang="en-US" sz="3200" b="1" i="1" dirty="0">
                <a:solidFill>
                  <a:schemeClr val="tx1">
                    <a:lumMod val="75000"/>
                    <a:lumOff val="25000"/>
                  </a:schemeClr>
                </a:solidFill>
                <a:latin typeface="Century Gothic"/>
              </a:rPr>
              <a:t>Consistency</a:t>
            </a:r>
            <a:r>
              <a:rPr lang="en-US" sz="3200" i="1" dirty="0">
                <a:solidFill>
                  <a:schemeClr val="tx1">
                    <a:lumMod val="75000"/>
                    <a:lumOff val="25000"/>
                  </a:schemeClr>
                </a:solidFill>
                <a:latin typeface="Century Gothic"/>
              </a:rPr>
              <a:t> is a Critical Concern</a:t>
            </a:r>
          </a:p>
        </p:txBody>
      </p:sp>
      <p:sp>
        <p:nvSpPr>
          <p:cNvPr id="7" name="Text Placeholder 5">
            <a:extLst>
              <a:ext uri="{FF2B5EF4-FFF2-40B4-BE49-F238E27FC236}">
                <a16:creationId xmlns:a16="http://schemas.microsoft.com/office/drawing/2014/main" id="{AF3F1C2E-5ED3-3337-2B4E-7FB1DFE81260}"/>
              </a:ext>
            </a:extLst>
          </p:cNvPr>
          <p:cNvSpPr txBox="1">
            <a:spLocks/>
          </p:cNvSpPr>
          <p:nvPr/>
        </p:nvSpPr>
        <p:spPr>
          <a:xfrm>
            <a:off x="640339" y="1188858"/>
            <a:ext cx="5933757" cy="4973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dirty="0">
                <a:solidFill>
                  <a:schemeClr val="tx1">
                    <a:lumMod val="75000"/>
                    <a:lumOff val="25000"/>
                  </a:schemeClr>
                </a:solidFill>
                <a:latin typeface="Century Gothic"/>
              </a:rPr>
              <a:t>Dresden Generating Station:</a:t>
            </a:r>
          </a:p>
        </p:txBody>
      </p:sp>
      <p:sp>
        <p:nvSpPr>
          <p:cNvPr id="8" name="Text Placeholder 5">
            <a:extLst>
              <a:ext uri="{FF2B5EF4-FFF2-40B4-BE49-F238E27FC236}">
                <a16:creationId xmlns:a16="http://schemas.microsoft.com/office/drawing/2014/main" id="{C7B145AA-53AF-0A1B-1AC9-17AD0E9D1C5E}"/>
              </a:ext>
            </a:extLst>
          </p:cNvPr>
          <p:cNvSpPr txBox="1">
            <a:spLocks/>
          </p:cNvSpPr>
          <p:nvPr/>
        </p:nvSpPr>
        <p:spPr>
          <a:xfrm>
            <a:off x="58370" y="2970348"/>
            <a:ext cx="2752479" cy="8147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000">
                <a:solidFill>
                  <a:schemeClr val="bg1"/>
                </a:solidFill>
                <a:latin typeface="Century Gothic"/>
              </a:rPr>
              <a:t>Generation Capacity</a:t>
            </a:r>
            <a:endParaRPr lang="en-US" sz="2000">
              <a:solidFill>
                <a:schemeClr val="bg1"/>
              </a:solidFill>
              <a:cs typeface="Calibri"/>
            </a:endParaRPr>
          </a:p>
        </p:txBody>
      </p:sp>
      <p:sp>
        <p:nvSpPr>
          <p:cNvPr id="9" name="Text Placeholder 5">
            <a:extLst>
              <a:ext uri="{FF2B5EF4-FFF2-40B4-BE49-F238E27FC236}">
                <a16:creationId xmlns:a16="http://schemas.microsoft.com/office/drawing/2014/main" id="{20A01EB4-6E13-248C-E8FF-1A3CA7474DEE}"/>
              </a:ext>
            </a:extLst>
          </p:cNvPr>
          <p:cNvSpPr txBox="1">
            <a:spLocks/>
          </p:cNvSpPr>
          <p:nvPr/>
        </p:nvSpPr>
        <p:spPr>
          <a:xfrm>
            <a:off x="6250203" y="2970348"/>
            <a:ext cx="2664322" cy="8147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000">
                <a:solidFill>
                  <a:schemeClr val="bg1"/>
                </a:solidFill>
                <a:latin typeface="Century Gothic"/>
              </a:rPr>
              <a:t>Equivalent Homes Served</a:t>
            </a:r>
          </a:p>
        </p:txBody>
      </p:sp>
      <p:sp>
        <p:nvSpPr>
          <p:cNvPr id="10" name="Text Placeholder 5">
            <a:extLst>
              <a:ext uri="{FF2B5EF4-FFF2-40B4-BE49-F238E27FC236}">
                <a16:creationId xmlns:a16="http://schemas.microsoft.com/office/drawing/2014/main" id="{B84960AB-3C43-77BD-3166-934044CA7D14}"/>
              </a:ext>
            </a:extLst>
          </p:cNvPr>
          <p:cNvSpPr txBox="1">
            <a:spLocks/>
          </p:cNvSpPr>
          <p:nvPr/>
        </p:nvSpPr>
        <p:spPr>
          <a:xfrm>
            <a:off x="2980767" y="2970348"/>
            <a:ext cx="2664322" cy="8147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000">
                <a:solidFill>
                  <a:schemeClr val="bg1"/>
                </a:solidFill>
                <a:latin typeface="Century Gothic"/>
              </a:rPr>
              <a:t>Net Generation in 2022</a:t>
            </a:r>
            <a:endParaRPr lang="en-US">
              <a:solidFill>
                <a:schemeClr val="bg1"/>
              </a:solidFill>
              <a:cs typeface="Calibri"/>
            </a:endParaRPr>
          </a:p>
        </p:txBody>
      </p:sp>
      <p:sp>
        <p:nvSpPr>
          <p:cNvPr id="11" name="Text Placeholder 5">
            <a:extLst>
              <a:ext uri="{FF2B5EF4-FFF2-40B4-BE49-F238E27FC236}">
                <a16:creationId xmlns:a16="http://schemas.microsoft.com/office/drawing/2014/main" id="{A5BEC386-F90F-929A-C703-EAB0BB9CA1A6}"/>
              </a:ext>
            </a:extLst>
          </p:cNvPr>
          <p:cNvSpPr txBox="1">
            <a:spLocks/>
          </p:cNvSpPr>
          <p:nvPr/>
        </p:nvSpPr>
        <p:spPr>
          <a:xfrm>
            <a:off x="9363332" y="2970348"/>
            <a:ext cx="2664322" cy="8147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000">
                <a:solidFill>
                  <a:schemeClr val="bg1"/>
                </a:solidFill>
                <a:latin typeface="Century Gothic"/>
              </a:rPr>
              <a:t>Locals Employed</a:t>
            </a:r>
          </a:p>
        </p:txBody>
      </p:sp>
      <p:sp>
        <p:nvSpPr>
          <p:cNvPr id="12" name="Text Placeholder 5">
            <a:extLst>
              <a:ext uri="{FF2B5EF4-FFF2-40B4-BE49-F238E27FC236}">
                <a16:creationId xmlns:a16="http://schemas.microsoft.com/office/drawing/2014/main" id="{529B00D6-DCE4-A54F-C537-7E0874E62B7F}"/>
              </a:ext>
            </a:extLst>
          </p:cNvPr>
          <p:cNvSpPr txBox="1">
            <a:spLocks/>
          </p:cNvSpPr>
          <p:nvPr/>
        </p:nvSpPr>
        <p:spPr>
          <a:xfrm>
            <a:off x="-594770" y="2097630"/>
            <a:ext cx="3940834" cy="8147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b="1">
                <a:solidFill>
                  <a:schemeClr val="bg1"/>
                </a:solidFill>
                <a:latin typeface="Century Gothic"/>
              </a:rPr>
              <a:t>1,845 MW</a:t>
            </a:r>
          </a:p>
        </p:txBody>
      </p:sp>
      <p:sp>
        <p:nvSpPr>
          <p:cNvPr id="13" name="Text Placeholder 5">
            <a:extLst>
              <a:ext uri="{FF2B5EF4-FFF2-40B4-BE49-F238E27FC236}">
                <a16:creationId xmlns:a16="http://schemas.microsoft.com/office/drawing/2014/main" id="{0CC0F1D7-9ED4-B57F-C1F7-65ECE0115CC2}"/>
              </a:ext>
            </a:extLst>
          </p:cNvPr>
          <p:cNvSpPr txBox="1">
            <a:spLocks/>
          </p:cNvSpPr>
          <p:nvPr/>
        </p:nvSpPr>
        <p:spPr>
          <a:xfrm>
            <a:off x="2342513" y="2097630"/>
            <a:ext cx="3940834" cy="8147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b="1">
                <a:solidFill>
                  <a:schemeClr val="bg1"/>
                </a:solidFill>
                <a:latin typeface="Century Gothic"/>
              </a:rPr>
              <a:t>15 million MWh</a:t>
            </a:r>
          </a:p>
        </p:txBody>
      </p:sp>
      <p:sp>
        <p:nvSpPr>
          <p:cNvPr id="14" name="Text Placeholder 5">
            <a:extLst>
              <a:ext uri="{FF2B5EF4-FFF2-40B4-BE49-F238E27FC236}">
                <a16:creationId xmlns:a16="http://schemas.microsoft.com/office/drawing/2014/main" id="{DCFE8838-9313-F05D-71CA-52165EBBBA35}"/>
              </a:ext>
            </a:extLst>
          </p:cNvPr>
          <p:cNvSpPr txBox="1">
            <a:spLocks/>
          </p:cNvSpPr>
          <p:nvPr/>
        </p:nvSpPr>
        <p:spPr>
          <a:xfrm>
            <a:off x="5611949" y="2097630"/>
            <a:ext cx="3940834" cy="8147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b="1">
                <a:solidFill>
                  <a:schemeClr val="bg1"/>
                </a:solidFill>
                <a:latin typeface="Century Gothic"/>
              </a:rPr>
              <a:t>1.4 million</a:t>
            </a:r>
          </a:p>
        </p:txBody>
      </p:sp>
      <p:sp>
        <p:nvSpPr>
          <p:cNvPr id="15" name="Text Placeholder 5">
            <a:extLst>
              <a:ext uri="{FF2B5EF4-FFF2-40B4-BE49-F238E27FC236}">
                <a16:creationId xmlns:a16="http://schemas.microsoft.com/office/drawing/2014/main" id="{FE8E2A24-3FBA-6642-A966-25241A894318}"/>
              </a:ext>
            </a:extLst>
          </p:cNvPr>
          <p:cNvSpPr txBox="1">
            <a:spLocks/>
          </p:cNvSpPr>
          <p:nvPr/>
        </p:nvSpPr>
        <p:spPr>
          <a:xfrm>
            <a:off x="8594821" y="2097630"/>
            <a:ext cx="3940834" cy="8147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3000" b="1">
                <a:solidFill>
                  <a:schemeClr val="bg1"/>
                </a:solidFill>
                <a:latin typeface="Century Gothic"/>
              </a:rPr>
              <a:t>657</a:t>
            </a:r>
            <a:endParaRPr lang="en-US" sz="3000">
              <a:solidFill>
                <a:schemeClr val="bg1"/>
              </a:solidFill>
              <a:cs typeface="Calibri"/>
            </a:endParaRPr>
          </a:p>
        </p:txBody>
      </p:sp>
      <p:pic>
        <p:nvPicPr>
          <p:cNvPr id="3" name="Graphic 3" descr="Power Plant with solid fill">
            <a:extLst>
              <a:ext uri="{FF2B5EF4-FFF2-40B4-BE49-F238E27FC236}">
                <a16:creationId xmlns:a16="http://schemas.microsoft.com/office/drawing/2014/main" id="{7D3EADE7-0D66-D5F2-27C9-1A90888051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657" y="3761015"/>
            <a:ext cx="914400" cy="914400"/>
          </a:xfrm>
          <a:prstGeom prst="rect">
            <a:avLst/>
          </a:prstGeom>
        </p:spPr>
      </p:pic>
      <p:pic>
        <p:nvPicPr>
          <p:cNvPr id="4" name="Graphic 4" descr="High voltage with solid fill">
            <a:extLst>
              <a:ext uri="{FF2B5EF4-FFF2-40B4-BE49-F238E27FC236}">
                <a16:creationId xmlns:a16="http://schemas.microsoft.com/office/drawing/2014/main" id="{7638910E-94EB-7B86-D202-19D2BC4C8F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60800" y="3788229"/>
            <a:ext cx="914400" cy="914400"/>
          </a:xfrm>
          <a:prstGeom prst="rect">
            <a:avLst/>
          </a:prstGeom>
        </p:spPr>
      </p:pic>
      <p:pic>
        <p:nvPicPr>
          <p:cNvPr id="5" name="Graphic 5" descr="Renovation (House With Sparkles) with solid fill">
            <a:extLst>
              <a:ext uri="{FF2B5EF4-FFF2-40B4-BE49-F238E27FC236}">
                <a16:creationId xmlns:a16="http://schemas.microsoft.com/office/drawing/2014/main" id="{A12EF97F-65D5-3A4A-C7C2-EE87244A6E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6514" y="3761014"/>
            <a:ext cx="914400" cy="914400"/>
          </a:xfrm>
          <a:prstGeom prst="rect">
            <a:avLst/>
          </a:prstGeom>
        </p:spPr>
      </p:pic>
      <p:pic>
        <p:nvPicPr>
          <p:cNvPr id="6" name="Graphic 17" descr="Group of people with solid fill">
            <a:extLst>
              <a:ext uri="{FF2B5EF4-FFF2-40B4-BE49-F238E27FC236}">
                <a16:creationId xmlns:a16="http://schemas.microsoft.com/office/drawing/2014/main" id="{66E54661-59F0-B595-09BE-A9DBC5E1B7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11014" y="3761014"/>
            <a:ext cx="914400" cy="914400"/>
          </a:xfrm>
          <a:prstGeom prst="rect">
            <a:avLst/>
          </a:prstGeom>
        </p:spPr>
      </p:pic>
    </p:spTree>
    <p:extLst>
      <p:ext uri="{BB962C8B-B14F-4D97-AF65-F5344CB8AC3E}">
        <p14:creationId xmlns:p14="http://schemas.microsoft.com/office/powerpoint/2010/main" val="2179940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D89B44F-4994-2A68-CD57-B6110E0A9386}"/>
              </a:ext>
            </a:extLst>
          </p:cNvPr>
          <p:cNvSpPr/>
          <p:nvPr/>
        </p:nvSpPr>
        <p:spPr>
          <a:xfrm>
            <a:off x="7355840" y="-60960"/>
            <a:ext cx="2966719" cy="6807200"/>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Objectives</a:t>
            </a:r>
            <a:endParaRPr lang="en-US" sz="4000" b="1">
              <a:solidFill>
                <a:srgbClr val="4DAEB3"/>
              </a:solidFill>
              <a:latin typeface="Century Gothic" panose="020B0502020202020204" pitchFamily="34" charset="0"/>
            </a:endParaRPr>
          </a:p>
        </p:txBody>
      </p:sp>
      <p:grpSp>
        <p:nvGrpSpPr>
          <p:cNvPr id="48" name="Group 47">
            <a:extLst>
              <a:ext uri="{FF2B5EF4-FFF2-40B4-BE49-F238E27FC236}">
                <a16:creationId xmlns:a16="http://schemas.microsoft.com/office/drawing/2014/main" id="{E9D38462-ADC0-5EE9-3AD2-FB142F673CE0}"/>
              </a:ext>
            </a:extLst>
          </p:cNvPr>
          <p:cNvGrpSpPr/>
          <p:nvPr/>
        </p:nvGrpSpPr>
        <p:grpSpPr>
          <a:xfrm>
            <a:off x="500000" y="3047666"/>
            <a:ext cx="914400" cy="914400"/>
            <a:chOff x="632080" y="3047666"/>
            <a:chExt cx="914400" cy="914400"/>
          </a:xfrm>
        </p:grpSpPr>
        <p:sp>
          <p:nvSpPr>
            <p:cNvPr id="44" name="Oval 43">
              <a:extLst>
                <a:ext uri="{FF2B5EF4-FFF2-40B4-BE49-F238E27FC236}">
                  <a16:creationId xmlns:a16="http://schemas.microsoft.com/office/drawing/2014/main" id="{F72439FD-06ED-6F95-4E9F-58F5437E9950}"/>
                </a:ext>
              </a:extLst>
            </p:cNvPr>
            <p:cNvSpPr/>
            <p:nvPr/>
          </p:nvSpPr>
          <p:spPr>
            <a:xfrm>
              <a:off x="644889" y="3047832"/>
              <a:ext cx="899050" cy="89905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b="1">
                <a:cs typeface="Calibri"/>
              </a:endParaRPr>
            </a:p>
          </p:txBody>
        </p:sp>
        <p:pic>
          <p:nvPicPr>
            <p:cNvPr id="22" name="Graphic 22" descr="Future outline">
              <a:extLst>
                <a:ext uri="{FF2B5EF4-FFF2-40B4-BE49-F238E27FC236}">
                  <a16:creationId xmlns:a16="http://schemas.microsoft.com/office/drawing/2014/main" id="{50C244CB-841F-11B6-71C3-D10E27F5CB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2080" y="3047666"/>
              <a:ext cx="914400" cy="914400"/>
            </a:xfrm>
            <a:prstGeom prst="rect">
              <a:avLst/>
            </a:prstGeom>
          </p:spPr>
        </p:pic>
      </p:grpSp>
      <p:grpSp>
        <p:nvGrpSpPr>
          <p:cNvPr id="47" name="Group 46">
            <a:extLst>
              <a:ext uri="{FF2B5EF4-FFF2-40B4-BE49-F238E27FC236}">
                <a16:creationId xmlns:a16="http://schemas.microsoft.com/office/drawing/2014/main" id="{E5C933A7-ECA1-E0D1-6136-09D6AD75B638}"/>
              </a:ext>
            </a:extLst>
          </p:cNvPr>
          <p:cNvGrpSpPr/>
          <p:nvPr/>
        </p:nvGrpSpPr>
        <p:grpSpPr>
          <a:xfrm>
            <a:off x="514649" y="1402599"/>
            <a:ext cx="899050" cy="899050"/>
            <a:chOff x="646729" y="1402599"/>
            <a:chExt cx="899050" cy="899050"/>
          </a:xfrm>
        </p:grpSpPr>
        <p:sp>
          <p:nvSpPr>
            <p:cNvPr id="42" name="Oval 41">
              <a:extLst>
                <a:ext uri="{FF2B5EF4-FFF2-40B4-BE49-F238E27FC236}">
                  <a16:creationId xmlns:a16="http://schemas.microsoft.com/office/drawing/2014/main" id="{9D62BD0E-3D30-E152-C5DB-112A6E3928EA}"/>
                </a:ext>
              </a:extLst>
            </p:cNvPr>
            <p:cNvSpPr/>
            <p:nvPr/>
          </p:nvSpPr>
          <p:spPr>
            <a:xfrm>
              <a:off x="646729" y="1402599"/>
              <a:ext cx="899050" cy="89905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b="1">
                <a:solidFill>
                  <a:srgbClr val="7F7F7F"/>
                </a:solidFill>
                <a:cs typeface="Calibri"/>
              </a:endParaRPr>
            </a:p>
          </p:txBody>
        </p:sp>
        <p:pic>
          <p:nvPicPr>
            <p:cNvPr id="23" name="Graphic 23" descr="Leaf outline">
              <a:extLst>
                <a:ext uri="{FF2B5EF4-FFF2-40B4-BE49-F238E27FC236}">
                  <a16:creationId xmlns:a16="http://schemas.microsoft.com/office/drawing/2014/main" id="{C57BF457-5A07-9DFB-10C3-5B1E2FBE23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930" y="1425195"/>
              <a:ext cx="890210" cy="853924"/>
            </a:xfrm>
            <a:prstGeom prst="rect">
              <a:avLst/>
            </a:prstGeom>
          </p:spPr>
        </p:pic>
      </p:grpSp>
      <p:grpSp>
        <p:nvGrpSpPr>
          <p:cNvPr id="49" name="Group 48">
            <a:extLst>
              <a:ext uri="{FF2B5EF4-FFF2-40B4-BE49-F238E27FC236}">
                <a16:creationId xmlns:a16="http://schemas.microsoft.com/office/drawing/2014/main" id="{FD3FC7C0-3048-3B8C-5974-890814100383}"/>
              </a:ext>
            </a:extLst>
          </p:cNvPr>
          <p:cNvGrpSpPr/>
          <p:nvPr/>
        </p:nvGrpSpPr>
        <p:grpSpPr>
          <a:xfrm>
            <a:off x="521480" y="4659061"/>
            <a:ext cx="899050" cy="899050"/>
            <a:chOff x="653560" y="4659061"/>
            <a:chExt cx="899050" cy="899050"/>
          </a:xfrm>
        </p:grpSpPr>
        <p:sp>
          <p:nvSpPr>
            <p:cNvPr id="46" name="Oval 45">
              <a:extLst>
                <a:ext uri="{FF2B5EF4-FFF2-40B4-BE49-F238E27FC236}">
                  <a16:creationId xmlns:a16="http://schemas.microsoft.com/office/drawing/2014/main" id="{9502323C-313D-85F2-A3E3-E91867D06DBF}"/>
                </a:ext>
              </a:extLst>
            </p:cNvPr>
            <p:cNvSpPr/>
            <p:nvPr/>
          </p:nvSpPr>
          <p:spPr>
            <a:xfrm>
              <a:off x="653560" y="4659061"/>
              <a:ext cx="899050" cy="89905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b="1">
                <a:cs typeface="Calibri"/>
              </a:endParaRPr>
            </a:p>
          </p:txBody>
        </p:sp>
        <p:pic>
          <p:nvPicPr>
            <p:cNvPr id="25" name="Graphic 25" descr="Workflow with solid fill">
              <a:extLst>
                <a:ext uri="{FF2B5EF4-FFF2-40B4-BE49-F238E27FC236}">
                  <a16:creationId xmlns:a16="http://schemas.microsoft.com/office/drawing/2014/main" id="{5A59780F-27BC-B60E-3FC3-FC16884AAB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381" y="4715585"/>
              <a:ext cx="817639" cy="781354"/>
            </a:xfrm>
            <a:prstGeom prst="rect">
              <a:avLst/>
            </a:prstGeom>
          </p:spPr>
        </p:pic>
      </p:grpSp>
      <p:sp>
        <p:nvSpPr>
          <p:cNvPr id="26" name="Rectangle: Rounded Corners 25">
            <a:extLst>
              <a:ext uri="{FF2B5EF4-FFF2-40B4-BE49-F238E27FC236}">
                <a16:creationId xmlns:a16="http://schemas.microsoft.com/office/drawing/2014/main" id="{55DBED40-5771-1E26-D402-55E2EC5B0761}"/>
              </a:ext>
            </a:extLst>
          </p:cNvPr>
          <p:cNvSpPr/>
          <p:nvPr/>
        </p:nvSpPr>
        <p:spPr>
          <a:xfrm>
            <a:off x="1625600" y="1402693"/>
            <a:ext cx="4097721" cy="970103"/>
          </a:xfrm>
          <a:prstGeom prst="roundRect">
            <a:avLst/>
          </a:prstGeom>
          <a:solidFill>
            <a:schemeClr val="accent1">
              <a:lumMod val="20000"/>
              <a:lumOff val="8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E75B5"/>
              </a:solidFill>
            </a:endParaRPr>
          </a:p>
        </p:txBody>
      </p:sp>
      <p:sp>
        <p:nvSpPr>
          <p:cNvPr id="27" name="TextBox 26">
            <a:extLst>
              <a:ext uri="{FF2B5EF4-FFF2-40B4-BE49-F238E27FC236}">
                <a16:creationId xmlns:a16="http://schemas.microsoft.com/office/drawing/2014/main" id="{58FE7624-5681-6AEF-1F21-442697BB7277}"/>
              </a:ext>
            </a:extLst>
          </p:cNvPr>
          <p:cNvSpPr txBox="1"/>
          <p:nvPr/>
        </p:nvSpPr>
        <p:spPr>
          <a:xfrm>
            <a:off x="1656080" y="1529080"/>
            <a:ext cx="41347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Detect</a:t>
            </a:r>
            <a:r>
              <a:rPr lang="en-US">
                <a:solidFill>
                  <a:schemeClr val="tx1">
                    <a:lumMod val="75000"/>
                    <a:lumOff val="25000"/>
                  </a:schemeClr>
                </a:solidFill>
                <a:latin typeface="Century Gothic"/>
                <a:cs typeface="Calibri"/>
              </a:rPr>
              <a:t> floating aquatic vegetation with Earth observations</a:t>
            </a:r>
            <a:endParaRPr lang="en-US">
              <a:solidFill>
                <a:schemeClr val="tx1">
                  <a:lumMod val="75000"/>
                  <a:lumOff val="25000"/>
                </a:schemeClr>
              </a:solidFill>
              <a:latin typeface="Century Gothic"/>
            </a:endParaRPr>
          </a:p>
        </p:txBody>
      </p:sp>
      <p:sp>
        <p:nvSpPr>
          <p:cNvPr id="35" name="Rectangle: Rounded Corners 34">
            <a:extLst>
              <a:ext uri="{FF2B5EF4-FFF2-40B4-BE49-F238E27FC236}">
                <a16:creationId xmlns:a16="http://schemas.microsoft.com/office/drawing/2014/main" id="{A3F27222-EA5C-4515-A7B0-495D0904F646}"/>
              </a:ext>
            </a:extLst>
          </p:cNvPr>
          <p:cNvSpPr/>
          <p:nvPr/>
        </p:nvSpPr>
        <p:spPr>
          <a:xfrm>
            <a:off x="1615440" y="3063853"/>
            <a:ext cx="4067241" cy="878663"/>
          </a:xfrm>
          <a:prstGeom prst="roundRect">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E1EAAFE-3393-3FC2-94B1-CD2598C0F6E7}"/>
              </a:ext>
            </a:extLst>
          </p:cNvPr>
          <p:cNvSpPr txBox="1"/>
          <p:nvPr/>
        </p:nvSpPr>
        <p:spPr>
          <a:xfrm>
            <a:off x="1727199" y="3180080"/>
            <a:ext cx="4012849" cy="6412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Predict</a:t>
            </a:r>
            <a:r>
              <a:rPr lang="en-US">
                <a:solidFill>
                  <a:schemeClr val="tx1">
                    <a:lumMod val="75000"/>
                    <a:lumOff val="25000"/>
                  </a:schemeClr>
                </a:solidFill>
                <a:latin typeface="Century Gothic"/>
                <a:cs typeface="Calibri"/>
              </a:rPr>
              <a:t> future events using environmental metrics</a:t>
            </a:r>
          </a:p>
        </p:txBody>
      </p:sp>
      <p:sp>
        <p:nvSpPr>
          <p:cNvPr id="38" name="Rectangle: Rounded Corners 37">
            <a:extLst>
              <a:ext uri="{FF2B5EF4-FFF2-40B4-BE49-F238E27FC236}">
                <a16:creationId xmlns:a16="http://schemas.microsoft.com/office/drawing/2014/main" id="{92E2EE8B-F2BA-D97C-2AA9-52D80E428601}"/>
              </a:ext>
            </a:extLst>
          </p:cNvPr>
          <p:cNvSpPr/>
          <p:nvPr/>
        </p:nvSpPr>
        <p:spPr>
          <a:xfrm>
            <a:off x="1610360" y="4674213"/>
            <a:ext cx="4046921" cy="898983"/>
          </a:xfrm>
          <a:prstGeom prst="roundRect">
            <a:avLst/>
          </a:prstGeom>
          <a:solidFill>
            <a:schemeClr val="accent1">
              <a:lumMod val="60000"/>
              <a:lumOff val="4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C1A7A3F-D3D4-18C8-1A53-36956A11DB68}"/>
              </a:ext>
            </a:extLst>
          </p:cNvPr>
          <p:cNvSpPr txBox="1"/>
          <p:nvPr/>
        </p:nvSpPr>
        <p:spPr>
          <a:xfrm>
            <a:off x="1686559" y="4785360"/>
            <a:ext cx="41347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Develop</a:t>
            </a:r>
            <a:r>
              <a:rPr lang="en-US">
                <a:solidFill>
                  <a:schemeClr val="tx1">
                    <a:lumMod val="75000"/>
                    <a:lumOff val="25000"/>
                  </a:schemeClr>
                </a:solidFill>
                <a:latin typeface="Century Gothic"/>
                <a:cs typeface="Calibri"/>
              </a:rPr>
              <a:t> a reproducible workflow for future partner use</a:t>
            </a:r>
          </a:p>
        </p:txBody>
      </p:sp>
      <p:pic>
        <p:nvPicPr>
          <p:cNvPr id="41" name="Picture 37" descr="A map of a city&#10;&#10;Description automatically generated">
            <a:extLst>
              <a:ext uri="{FF2B5EF4-FFF2-40B4-BE49-F238E27FC236}">
                <a16:creationId xmlns:a16="http://schemas.microsoft.com/office/drawing/2014/main" id="{F0D3292A-CB69-C428-F489-0F563ED1591E}"/>
              </a:ext>
            </a:extLst>
          </p:cNvPr>
          <p:cNvPicPr>
            <a:picLocks noChangeAspect="1"/>
          </p:cNvPicPr>
          <p:nvPr/>
        </p:nvPicPr>
        <p:blipFill rotWithShape="1">
          <a:blip r:embed="rId9"/>
          <a:srcRect r="-93" b="3044"/>
          <a:stretch/>
        </p:blipFill>
        <p:spPr>
          <a:xfrm>
            <a:off x="6097290" y="1533279"/>
            <a:ext cx="5478462" cy="3947356"/>
          </a:xfrm>
          <a:prstGeom prst="rect">
            <a:avLst/>
          </a:prstGeom>
          <a:ln>
            <a:solidFill>
              <a:srgbClr val="4DAEB3"/>
            </a:solidFill>
          </a:ln>
          <a:effectLst>
            <a:outerShdw blurRad="292100" dist="139700" dir="2700000" algn="tl" rotWithShape="0">
              <a:srgbClr val="333333">
                <a:alpha val="65000"/>
              </a:srgbClr>
            </a:outerShdw>
          </a:effectLst>
        </p:spPr>
      </p:pic>
      <p:sp>
        <p:nvSpPr>
          <p:cNvPr id="43" name="Arrow: Down 42">
            <a:extLst>
              <a:ext uri="{FF2B5EF4-FFF2-40B4-BE49-F238E27FC236}">
                <a16:creationId xmlns:a16="http://schemas.microsoft.com/office/drawing/2014/main" id="{8140DC5C-6EA0-8CB0-7C4F-C9942E3952C9}"/>
              </a:ext>
            </a:extLst>
          </p:cNvPr>
          <p:cNvSpPr/>
          <p:nvPr/>
        </p:nvSpPr>
        <p:spPr>
          <a:xfrm>
            <a:off x="3337560" y="2468880"/>
            <a:ext cx="619760" cy="518160"/>
          </a:xfrm>
          <a:prstGeom prst="downArrow">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Down 44">
            <a:extLst>
              <a:ext uri="{FF2B5EF4-FFF2-40B4-BE49-F238E27FC236}">
                <a16:creationId xmlns:a16="http://schemas.microsoft.com/office/drawing/2014/main" id="{BBC239A1-FA46-9DE0-1368-50B90A815B9C}"/>
              </a:ext>
            </a:extLst>
          </p:cNvPr>
          <p:cNvSpPr/>
          <p:nvPr/>
        </p:nvSpPr>
        <p:spPr>
          <a:xfrm>
            <a:off x="3337560" y="4043679"/>
            <a:ext cx="619760" cy="518160"/>
          </a:xfrm>
          <a:prstGeom prst="downArrow">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662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17" descr="A planet earth with continents and water&#10;&#10;Description automatically generated">
            <a:extLst>
              <a:ext uri="{FF2B5EF4-FFF2-40B4-BE49-F238E27FC236}">
                <a16:creationId xmlns:a16="http://schemas.microsoft.com/office/drawing/2014/main" id="{AEE09E4B-07B7-16E3-53C6-8CE0BEEE75FF}"/>
              </a:ext>
            </a:extLst>
          </p:cNvPr>
          <p:cNvPicPr>
            <a:picLocks noChangeAspect="1"/>
          </p:cNvPicPr>
          <p:nvPr/>
        </p:nvPicPr>
        <p:blipFill>
          <a:blip r:embed="rId3"/>
          <a:stretch>
            <a:fillRect/>
          </a:stretch>
        </p:blipFill>
        <p:spPr>
          <a:xfrm>
            <a:off x="2773974" y="4407920"/>
            <a:ext cx="5815736" cy="5353639"/>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Intro to Remote Sensing</a:t>
            </a:r>
            <a:endParaRPr lang="en-US"/>
          </a:p>
        </p:txBody>
      </p:sp>
      <p:pic>
        <p:nvPicPr>
          <p:cNvPr id="2" name="Picture 2" descr="A yellow sun with black background&#10;&#10;Description automatically generated">
            <a:extLst>
              <a:ext uri="{FF2B5EF4-FFF2-40B4-BE49-F238E27FC236}">
                <a16:creationId xmlns:a16="http://schemas.microsoft.com/office/drawing/2014/main" id="{EF394E81-E659-781E-C5AA-714DDF173B41}"/>
              </a:ext>
            </a:extLst>
          </p:cNvPr>
          <p:cNvPicPr>
            <a:picLocks noChangeAspect="1"/>
          </p:cNvPicPr>
          <p:nvPr/>
        </p:nvPicPr>
        <p:blipFill>
          <a:blip r:embed="rId4"/>
          <a:stretch>
            <a:fillRect/>
          </a:stretch>
        </p:blipFill>
        <p:spPr>
          <a:xfrm>
            <a:off x="1057944" y="684133"/>
            <a:ext cx="2077376" cy="2060231"/>
          </a:xfrm>
          <a:prstGeom prst="rect">
            <a:avLst/>
          </a:prstGeom>
          <a:ln w="12700">
            <a:noFill/>
          </a:ln>
        </p:spPr>
      </p:pic>
      <p:sp>
        <p:nvSpPr>
          <p:cNvPr id="8" name="Rectangle 7">
            <a:extLst>
              <a:ext uri="{FF2B5EF4-FFF2-40B4-BE49-F238E27FC236}">
                <a16:creationId xmlns:a16="http://schemas.microsoft.com/office/drawing/2014/main" id="{191AC395-34DD-AF4B-2A90-38DAEA1A44EA}"/>
              </a:ext>
            </a:extLst>
          </p:cNvPr>
          <p:cNvSpPr/>
          <p:nvPr/>
        </p:nvSpPr>
        <p:spPr>
          <a:xfrm>
            <a:off x="-7151" y="6665685"/>
            <a:ext cx="12198533" cy="187960"/>
          </a:xfrm>
          <a:prstGeom prst="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C11F87-C74B-6C3B-CBDC-5622433A22E1}"/>
              </a:ext>
            </a:extLst>
          </p:cNvPr>
          <p:cNvSpPr txBox="1"/>
          <p:nvPr/>
        </p:nvSpPr>
        <p:spPr>
          <a:xfrm>
            <a:off x="9105" y="6637652"/>
            <a:ext cx="3138598"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solidFill>
                  <a:schemeClr val="bg1"/>
                </a:solidFill>
                <a:latin typeface="Century Gothic" panose="020B0502020202020204" pitchFamily="34" charset="0"/>
                <a:cs typeface="Calibri"/>
              </a:rPr>
              <a:t>Image Credit: </a:t>
            </a:r>
            <a:r>
              <a:rPr lang="en-US" sz="1000" dirty="0">
                <a:solidFill>
                  <a:schemeClr val="bg1"/>
                </a:solidFill>
                <a:latin typeface="Century Gothic" panose="020B0502020202020204" pitchFamily="34" charset="0"/>
              </a:rPr>
              <a:t>gahag.net</a:t>
            </a:r>
            <a:r>
              <a:rPr lang="en-US" sz="1000" dirty="0">
                <a:solidFill>
                  <a:schemeClr val="bg1"/>
                </a:solidFill>
                <a:latin typeface="Century Gothic" panose="020B0502020202020204" pitchFamily="34" charset="0"/>
                <a:cs typeface="Calibri"/>
              </a:rPr>
              <a:t> &amp; NASA GSFC</a:t>
            </a:r>
          </a:p>
        </p:txBody>
      </p:sp>
      <p:pic>
        <p:nvPicPr>
          <p:cNvPr id="11" name="Graphic 11" descr="Satellite with solid fill">
            <a:extLst>
              <a:ext uri="{FF2B5EF4-FFF2-40B4-BE49-F238E27FC236}">
                <a16:creationId xmlns:a16="http://schemas.microsoft.com/office/drawing/2014/main" id="{B1F11D1A-64BF-1C65-DC2C-696535025D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4278" y="343713"/>
            <a:ext cx="2451425" cy="2457937"/>
          </a:xfrm>
          <a:prstGeom prst="rect">
            <a:avLst/>
          </a:prstGeom>
        </p:spPr>
      </p:pic>
      <p:grpSp>
        <p:nvGrpSpPr>
          <p:cNvPr id="32" name="Group 31">
            <a:extLst>
              <a:ext uri="{FF2B5EF4-FFF2-40B4-BE49-F238E27FC236}">
                <a16:creationId xmlns:a16="http://schemas.microsoft.com/office/drawing/2014/main" id="{B88F7E6A-F932-AFA5-5E27-A1FF7863D760}"/>
              </a:ext>
            </a:extLst>
          </p:cNvPr>
          <p:cNvGrpSpPr/>
          <p:nvPr/>
        </p:nvGrpSpPr>
        <p:grpSpPr>
          <a:xfrm rot="540000">
            <a:off x="2236868" y="2483901"/>
            <a:ext cx="2790536" cy="1993900"/>
            <a:chOff x="2077028" y="2550390"/>
            <a:chExt cx="2790536" cy="1993900"/>
          </a:xfrm>
        </p:grpSpPr>
        <p:cxnSp>
          <p:nvCxnSpPr>
            <p:cNvPr id="20" name="Connector: Curved 19">
              <a:extLst>
                <a:ext uri="{FF2B5EF4-FFF2-40B4-BE49-F238E27FC236}">
                  <a16:creationId xmlns:a16="http://schemas.microsoft.com/office/drawing/2014/main" id="{F86B2497-4786-74A6-542C-9BF48A8541D2}"/>
                </a:ext>
              </a:extLst>
            </p:cNvPr>
            <p:cNvCxnSpPr/>
            <p:nvPr/>
          </p:nvCxnSpPr>
          <p:spPr>
            <a:xfrm>
              <a:off x="2077028" y="3237345"/>
              <a:ext cx="1924627" cy="1306945"/>
            </a:xfrm>
            <a:prstGeom prst="curvedConnector3">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F3598252-49EF-D64E-193C-E879692F4EDA}"/>
                </a:ext>
              </a:extLst>
            </p:cNvPr>
            <p:cNvCxnSpPr>
              <a:cxnSpLocks/>
            </p:cNvCxnSpPr>
            <p:nvPr/>
          </p:nvCxnSpPr>
          <p:spPr>
            <a:xfrm>
              <a:off x="3104573" y="2550390"/>
              <a:ext cx="1762991" cy="1393535"/>
            </a:xfrm>
            <a:prstGeom prst="curvedConnector3">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644349B8-5431-C300-A0E0-AA96FA46BB90}"/>
                </a:ext>
              </a:extLst>
            </p:cNvPr>
            <p:cNvCxnSpPr>
              <a:cxnSpLocks/>
            </p:cNvCxnSpPr>
            <p:nvPr/>
          </p:nvCxnSpPr>
          <p:spPr>
            <a:xfrm>
              <a:off x="2458028" y="2931390"/>
              <a:ext cx="1924627" cy="1306945"/>
            </a:xfrm>
            <a:prstGeom prst="curvedConnector3">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Arrow: Right 18">
              <a:extLst>
                <a:ext uri="{FF2B5EF4-FFF2-40B4-BE49-F238E27FC236}">
                  <a16:creationId xmlns:a16="http://schemas.microsoft.com/office/drawing/2014/main" id="{A444DCF7-566F-C828-8DCF-5FA324E2E850}"/>
                </a:ext>
              </a:extLst>
            </p:cNvPr>
            <p:cNvSpPr/>
            <p:nvPr/>
          </p:nvSpPr>
          <p:spPr>
            <a:xfrm rot="2280000">
              <a:off x="3421363" y="3281799"/>
              <a:ext cx="1287318" cy="236682"/>
            </a:xfrm>
            <a:prstGeom prst="rightArrow">
              <a:avLst/>
            </a:prstGeom>
            <a:solidFill>
              <a:srgbClr val="7030A0">
                <a:alpha val="4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ED7FD41B-D69B-9063-337A-F5BC604333EE}"/>
                </a:ext>
              </a:extLst>
            </p:cNvPr>
            <p:cNvSpPr/>
            <p:nvPr/>
          </p:nvSpPr>
          <p:spPr>
            <a:xfrm rot="2280000">
              <a:off x="3259727" y="3345299"/>
              <a:ext cx="1287318" cy="236682"/>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D75F816-912F-DEC9-8ABF-DEB50789E5AC}"/>
                </a:ext>
              </a:extLst>
            </p:cNvPr>
            <p:cNvSpPr/>
            <p:nvPr/>
          </p:nvSpPr>
          <p:spPr>
            <a:xfrm rot="2280000">
              <a:off x="3086546" y="3414572"/>
              <a:ext cx="1287318" cy="2366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4541B5F-68C6-D397-A862-55BDE70F57F9}"/>
                </a:ext>
              </a:extLst>
            </p:cNvPr>
            <p:cNvSpPr/>
            <p:nvPr/>
          </p:nvSpPr>
          <p:spPr>
            <a:xfrm rot="2280000">
              <a:off x="2924908" y="3495389"/>
              <a:ext cx="1287318" cy="23668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1C8C31E-0738-68FD-4CB7-E20C9351E96A}"/>
                </a:ext>
              </a:extLst>
            </p:cNvPr>
            <p:cNvSpPr/>
            <p:nvPr/>
          </p:nvSpPr>
          <p:spPr>
            <a:xfrm rot="2280000">
              <a:off x="2774816" y="3599299"/>
              <a:ext cx="1287318" cy="23668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355E2144-4DBE-C4B3-E07A-A1309398D587}"/>
                </a:ext>
              </a:extLst>
            </p:cNvPr>
            <p:cNvSpPr/>
            <p:nvPr/>
          </p:nvSpPr>
          <p:spPr>
            <a:xfrm rot="2280000">
              <a:off x="2613181" y="3685890"/>
              <a:ext cx="1287318" cy="236682"/>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95D2273-D2C6-C5C3-4F35-9B6CFFBC45D9}"/>
                </a:ext>
              </a:extLst>
            </p:cNvPr>
            <p:cNvSpPr/>
            <p:nvPr/>
          </p:nvSpPr>
          <p:spPr>
            <a:xfrm rot="2280000">
              <a:off x="2463089" y="3772480"/>
              <a:ext cx="1287318" cy="23668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E8A0EE89-F051-0E19-E77F-EAD1D748EE61}"/>
                </a:ext>
              </a:extLst>
            </p:cNvPr>
            <p:cNvSpPr/>
            <p:nvPr/>
          </p:nvSpPr>
          <p:spPr>
            <a:xfrm rot="2280000">
              <a:off x="2295681" y="3841753"/>
              <a:ext cx="1287318" cy="236682"/>
            </a:xfrm>
            <a:prstGeom prst="rightArrow">
              <a:avLst/>
            </a:prstGeom>
            <a:solidFill>
              <a:srgbClr val="C00000">
                <a:alpha val="3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E11D932D-3EF1-D489-FB19-3E366E0A7BCF}"/>
              </a:ext>
            </a:extLst>
          </p:cNvPr>
          <p:cNvGrpSpPr/>
          <p:nvPr/>
        </p:nvGrpSpPr>
        <p:grpSpPr>
          <a:xfrm rot="16620000">
            <a:off x="6040525" y="2342073"/>
            <a:ext cx="2790536" cy="1993900"/>
            <a:chOff x="7372654" y="3504260"/>
            <a:chExt cx="2790536" cy="1993900"/>
          </a:xfrm>
        </p:grpSpPr>
        <p:cxnSp>
          <p:nvCxnSpPr>
            <p:cNvPr id="3" name="Connector: Curved 2">
              <a:extLst>
                <a:ext uri="{FF2B5EF4-FFF2-40B4-BE49-F238E27FC236}">
                  <a16:creationId xmlns:a16="http://schemas.microsoft.com/office/drawing/2014/main" id="{DC07A976-D07E-7D41-4C26-769C28A45D47}"/>
                </a:ext>
              </a:extLst>
            </p:cNvPr>
            <p:cNvCxnSpPr>
              <a:cxnSpLocks/>
            </p:cNvCxnSpPr>
            <p:nvPr/>
          </p:nvCxnSpPr>
          <p:spPr>
            <a:xfrm>
              <a:off x="7372654" y="4191215"/>
              <a:ext cx="1924627" cy="1306945"/>
            </a:xfrm>
            <a:prstGeom prst="curvedConnector3">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or: Curved 4">
              <a:extLst>
                <a:ext uri="{FF2B5EF4-FFF2-40B4-BE49-F238E27FC236}">
                  <a16:creationId xmlns:a16="http://schemas.microsoft.com/office/drawing/2014/main" id="{EF852113-5AA9-86EA-8F1D-31968A5EE560}"/>
                </a:ext>
              </a:extLst>
            </p:cNvPr>
            <p:cNvCxnSpPr>
              <a:cxnSpLocks/>
            </p:cNvCxnSpPr>
            <p:nvPr/>
          </p:nvCxnSpPr>
          <p:spPr>
            <a:xfrm>
              <a:off x="8400199" y="3504260"/>
              <a:ext cx="1762991" cy="1393535"/>
            </a:xfrm>
            <a:prstGeom prst="curvedConnector3">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8FFA7E46-4FBC-B6AE-B613-9EC9B6099ED4}"/>
                </a:ext>
              </a:extLst>
            </p:cNvPr>
            <p:cNvCxnSpPr>
              <a:cxnSpLocks/>
            </p:cNvCxnSpPr>
            <p:nvPr/>
          </p:nvCxnSpPr>
          <p:spPr>
            <a:xfrm>
              <a:off x="7753654" y="3885260"/>
              <a:ext cx="1924627" cy="1306945"/>
            </a:xfrm>
            <a:prstGeom prst="curvedConnector3">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Arrow: Right 8">
              <a:extLst>
                <a:ext uri="{FF2B5EF4-FFF2-40B4-BE49-F238E27FC236}">
                  <a16:creationId xmlns:a16="http://schemas.microsoft.com/office/drawing/2014/main" id="{7DBA3587-A619-14C5-6D48-08CB004CFC64}"/>
                </a:ext>
              </a:extLst>
            </p:cNvPr>
            <p:cNvSpPr/>
            <p:nvPr/>
          </p:nvSpPr>
          <p:spPr>
            <a:xfrm rot="2280000">
              <a:off x="8716989" y="4235669"/>
              <a:ext cx="1287318" cy="236682"/>
            </a:xfrm>
            <a:prstGeom prst="rightArrow">
              <a:avLst/>
            </a:prstGeom>
            <a:solidFill>
              <a:srgbClr val="7030A0">
                <a:alpha val="4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50AACE50-5B33-D7ED-199D-66576AE400C7}"/>
                </a:ext>
              </a:extLst>
            </p:cNvPr>
            <p:cNvSpPr/>
            <p:nvPr/>
          </p:nvSpPr>
          <p:spPr>
            <a:xfrm rot="2280000">
              <a:off x="8555353" y="4299169"/>
              <a:ext cx="1287318" cy="236682"/>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A8AA1B76-0EF6-54A7-41E3-6A00F0B5F693}"/>
                </a:ext>
              </a:extLst>
            </p:cNvPr>
            <p:cNvSpPr/>
            <p:nvPr/>
          </p:nvSpPr>
          <p:spPr>
            <a:xfrm rot="2280000">
              <a:off x="8382172" y="4368442"/>
              <a:ext cx="1287318" cy="2366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F0BC0646-DEB1-23CC-EFBB-C4A170110133}"/>
                </a:ext>
              </a:extLst>
            </p:cNvPr>
            <p:cNvSpPr/>
            <p:nvPr/>
          </p:nvSpPr>
          <p:spPr>
            <a:xfrm rot="2280000">
              <a:off x="8220534" y="4449259"/>
              <a:ext cx="1287318" cy="23668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3833A0B0-5C61-0C84-BE2A-EE2030394758}"/>
                </a:ext>
              </a:extLst>
            </p:cNvPr>
            <p:cNvSpPr/>
            <p:nvPr/>
          </p:nvSpPr>
          <p:spPr>
            <a:xfrm rot="2280000">
              <a:off x="8070441" y="4553169"/>
              <a:ext cx="1287318" cy="23668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9633A92A-124E-7A93-F159-8C6619CAF539}"/>
                </a:ext>
              </a:extLst>
            </p:cNvPr>
            <p:cNvSpPr/>
            <p:nvPr/>
          </p:nvSpPr>
          <p:spPr>
            <a:xfrm rot="2280000">
              <a:off x="7908807" y="4639760"/>
              <a:ext cx="1287318" cy="236682"/>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B1903331-690B-C598-2DF2-C304FEF6513C}"/>
                </a:ext>
              </a:extLst>
            </p:cNvPr>
            <p:cNvSpPr/>
            <p:nvPr/>
          </p:nvSpPr>
          <p:spPr>
            <a:xfrm rot="2280000">
              <a:off x="7758715" y="4726350"/>
              <a:ext cx="1287318" cy="23668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8FD869C8-FAA1-4165-35EB-729E75AD2206}"/>
                </a:ext>
              </a:extLst>
            </p:cNvPr>
            <p:cNvSpPr/>
            <p:nvPr/>
          </p:nvSpPr>
          <p:spPr>
            <a:xfrm rot="2280000">
              <a:off x="7591307" y="4795623"/>
              <a:ext cx="1287318" cy="236682"/>
            </a:xfrm>
            <a:prstGeom prst="rightArrow">
              <a:avLst/>
            </a:prstGeom>
            <a:solidFill>
              <a:srgbClr val="C00000">
                <a:alpha val="3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A43CEB35-449B-EE0A-71E2-DD7655E5A8A2}"/>
              </a:ext>
            </a:extLst>
          </p:cNvPr>
          <p:cNvSpPr/>
          <p:nvPr/>
        </p:nvSpPr>
        <p:spPr>
          <a:xfrm>
            <a:off x="9253639" y="4407540"/>
            <a:ext cx="1337611" cy="10744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EA0736C-DE47-41B5-8F92-A84CAA38B437}"/>
              </a:ext>
            </a:extLst>
          </p:cNvPr>
          <p:cNvSpPr/>
          <p:nvPr/>
        </p:nvSpPr>
        <p:spPr>
          <a:xfrm>
            <a:off x="9396171" y="4550072"/>
            <a:ext cx="1337611" cy="1074474"/>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2A811D7-1D0A-B99F-D3E9-4D316C51B850}"/>
              </a:ext>
            </a:extLst>
          </p:cNvPr>
          <p:cNvSpPr/>
          <p:nvPr/>
        </p:nvSpPr>
        <p:spPr>
          <a:xfrm>
            <a:off x="9538703" y="4692604"/>
            <a:ext cx="1337611" cy="107447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p:txBody>
      </p:sp>
      <p:sp>
        <p:nvSpPr>
          <p:cNvPr id="37" name="Rectangle 36">
            <a:extLst>
              <a:ext uri="{FF2B5EF4-FFF2-40B4-BE49-F238E27FC236}">
                <a16:creationId xmlns:a16="http://schemas.microsoft.com/office/drawing/2014/main" id="{D764B072-163D-2C4B-2FCF-0348A6EB2501}"/>
              </a:ext>
            </a:extLst>
          </p:cNvPr>
          <p:cNvSpPr/>
          <p:nvPr/>
        </p:nvSpPr>
        <p:spPr>
          <a:xfrm>
            <a:off x="9713104" y="4843386"/>
            <a:ext cx="1343093" cy="1058694"/>
          </a:xfrm>
          <a:prstGeom prst="rect">
            <a:avLst/>
          </a:prstGeom>
          <a:solidFill>
            <a:srgbClr val="FC9F9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75000"/>
                    <a:lumOff val="25000"/>
                  </a:schemeClr>
                </a:solidFill>
                <a:latin typeface="Century Gothic"/>
                <a:cs typeface="Calibri"/>
              </a:rPr>
              <a:t>Images</a:t>
            </a:r>
            <a:endParaRPr lang="en-US">
              <a:solidFill>
                <a:schemeClr val="tx1">
                  <a:lumMod val="75000"/>
                  <a:lumOff val="25000"/>
                </a:schemeClr>
              </a:solidFill>
              <a:latin typeface="Century Gothic"/>
            </a:endParaRPr>
          </a:p>
        </p:txBody>
      </p:sp>
      <p:cxnSp>
        <p:nvCxnSpPr>
          <p:cNvPr id="36" name="Straight Arrow Connector 35">
            <a:extLst>
              <a:ext uri="{FF2B5EF4-FFF2-40B4-BE49-F238E27FC236}">
                <a16:creationId xmlns:a16="http://schemas.microsoft.com/office/drawing/2014/main" id="{434D3E2B-151A-3265-0220-7AA57A261279}"/>
              </a:ext>
            </a:extLst>
          </p:cNvPr>
          <p:cNvCxnSpPr/>
          <p:nvPr/>
        </p:nvCxnSpPr>
        <p:spPr>
          <a:xfrm flipH="1">
            <a:off x="9858854" y="2653843"/>
            <a:ext cx="17542" cy="1550313"/>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522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76858B8D-F4CE-F088-8B71-9EDA534DCE99}"/>
              </a:ext>
            </a:extLst>
          </p:cNvPr>
          <p:cNvSpPr/>
          <p:nvPr/>
        </p:nvSpPr>
        <p:spPr>
          <a:xfrm>
            <a:off x="-3789620" y="4519178"/>
            <a:ext cx="9385208" cy="1447251"/>
          </a:xfrm>
          <a:prstGeom prst="doubleWav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How can satellites detect FAV?</a:t>
            </a:r>
          </a:p>
        </p:txBody>
      </p:sp>
      <p:sp>
        <p:nvSpPr>
          <p:cNvPr id="3" name="Double Wave 2">
            <a:extLst>
              <a:ext uri="{FF2B5EF4-FFF2-40B4-BE49-F238E27FC236}">
                <a16:creationId xmlns:a16="http://schemas.microsoft.com/office/drawing/2014/main" id="{D7BDDA39-A900-6E91-065D-6009627984C2}"/>
              </a:ext>
            </a:extLst>
          </p:cNvPr>
          <p:cNvSpPr/>
          <p:nvPr/>
        </p:nvSpPr>
        <p:spPr>
          <a:xfrm>
            <a:off x="5514906" y="4528142"/>
            <a:ext cx="9385208" cy="1447251"/>
          </a:xfrm>
          <a:prstGeom prst="doubleWav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4" descr="Plant With Roots outline">
            <a:extLst>
              <a:ext uri="{FF2B5EF4-FFF2-40B4-BE49-F238E27FC236}">
                <a16:creationId xmlns:a16="http://schemas.microsoft.com/office/drawing/2014/main" id="{115F1E5A-EA72-0CC2-A6CD-25190081AC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1620" y="4715081"/>
            <a:ext cx="914400" cy="914400"/>
          </a:xfrm>
          <a:prstGeom prst="rect">
            <a:avLst/>
          </a:prstGeom>
        </p:spPr>
      </p:pic>
      <p:pic>
        <p:nvPicPr>
          <p:cNvPr id="5" name="Graphic 5" descr="Seaweed outline">
            <a:extLst>
              <a:ext uri="{FF2B5EF4-FFF2-40B4-BE49-F238E27FC236}">
                <a16:creationId xmlns:a16="http://schemas.microsoft.com/office/drawing/2014/main" id="{11934B97-B71B-B394-D50C-B00C8CB247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27634" y="4945325"/>
            <a:ext cx="914400" cy="914400"/>
          </a:xfrm>
          <a:prstGeom prst="rect">
            <a:avLst/>
          </a:prstGeom>
        </p:spPr>
      </p:pic>
      <p:pic>
        <p:nvPicPr>
          <p:cNvPr id="6" name="Graphic 4" descr="Plant With Roots outline">
            <a:extLst>
              <a:ext uri="{FF2B5EF4-FFF2-40B4-BE49-F238E27FC236}">
                <a16:creationId xmlns:a16="http://schemas.microsoft.com/office/drawing/2014/main" id="{989F95E2-89D1-32CF-3F09-5A145AED48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7058" y="4726044"/>
            <a:ext cx="914400" cy="914400"/>
          </a:xfrm>
          <a:prstGeom prst="rect">
            <a:avLst/>
          </a:prstGeom>
        </p:spPr>
      </p:pic>
      <p:pic>
        <p:nvPicPr>
          <p:cNvPr id="8" name="Graphic 5" descr="Seaweed outline">
            <a:extLst>
              <a:ext uri="{FF2B5EF4-FFF2-40B4-BE49-F238E27FC236}">
                <a16:creationId xmlns:a16="http://schemas.microsoft.com/office/drawing/2014/main" id="{C0514800-9A56-0334-1355-1010D2928D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29518" y="5044001"/>
            <a:ext cx="914400" cy="914400"/>
          </a:xfrm>
          <a:prstGeom prst="rect">
            <a:avLst/>
          </a:prstGeom>
        </p:spPr>
      </p:pic>
      <p:pic>
        <p:nvPicPr>
          <p:cNvPr id="9" name="Graphic 4" descr="Plant With Roots outline">
            <a:extLst>
              <a:ext uri="{FF2B5EF4-FFF2-40B4-BE49-F238E27FC236}">
                <a16:creationId xmlns:a16="http://schemas.microsoft.com/office/drawing/2014/main" id="{98D2EE8B-82D5-F71C-8BFE-3D716A341F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6540" y="4715080"/>
            <a:ext cx="914400" cy="914400"/>
          </a:xfrm>
          <a:prstGeom prst="rect">
            <a:avLst/>
          </a:prstGeom>
        </p:spPr>
      </p:pic>
      <p:pic>
        <p:nvPicPr>
          <p:cNvPr id="10" name="Graphic 5" descr="Seaweed outline">
            <a:extLst>
              <a:ext uri="{FF2B5EF4-FFF2-40B4-BE49-F238E27FC236}">
                <a16:creationId xmlns:a16="http://schemas.microsoft.com/office/drawing/2014/main" id="{C72A2588-CCA6-A240-7067-6F9CF2BB44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98339" y="4901469"/>
            <a:ext cx="914400" cy="914400"/>
          </a:xfrm>
          <a:prstGeom prst="rect">
            <a:avLst/>
          </a:prstGeom>
        </p:spPr>
      </p:pic>
      <p:pic>
        <p:nvPicPr>
          <p:cNvPr id="12" name="Picture 2" descr="A yellow sun with black background&#10;&#10;Description automatically generated">
            <a:extLst>
              <a:ext uri="{FF2B5EF4-FFF2-40B4-BE49-F238E27FC236}">
                <a16:creationId xmlns:a16="http://schemas.microsoft.com/office/drawing/2014/main" id="{C8AFD62E-0B6A-E5D5-9E7E-1D76218601F0}"/>
              </a:ext>
            </a:extLst>
          </p:cNvPr>
          <p:cNvPicPr>
            <a:picLocks noChangeAspect="1"/>
          </p:cNvPicPr>
          <p:nvPr/>
        </p:nvPicPr>
        <p:blipFill>
          <a:blip r:embed="rId7"/>
          <a:stretch>
            <a:fillRect/>
          </a:stretch>
        </p:blipFill>
        <p:spPr>
          <a:xfrm>
            <a:off x="4708965" y="815702"/>
            <a:ext cx="2077376" cy="2060231"/>
          </a:xfrm>
          <a:prstGeom prst="rect">
            <a:avLst/>
          </a:prstGeom>
          <a:ln w="12700">
            <a:noFill/>
          </a:ln>
        </p:spPr>
      </p:pic>
      <p:grpSp>
        <p:nvGrpSpPr>
          <p:cNvPr id="25" name="Group 24">
            <a:extLst>
              <a:ext uri="{FF2B5EF4-FFF2-40B4-BE49-F238E27FC236}">
                <a16:creationId xmlns:a16="http://schemas.microsoft.com/office/drawing/2014/main" id="{9C303C19-908D-9E3C-FF47-395758E1AF7D}"/>
              </a:ext>
            </a:extLst>
          </p:cNvPr>
          <p:cNvGrpSpPr/>
          <p:nvPr/>
        </p:nvGrpSpPr>
        <p:grpSpPr>
          <a:xfrm rot="540000">
            <a:off x="6046269" y="2637359"/>
            <a:ext cx="2428723" cy="1588230"/>
            <a:chOff x="2077028" y="2550390"/>
            <a:chExt cx="2790536" cy="1993900"/>
          </a:xfrm>
        </p:grpSpPr>
        <p:cxnSp>
          <p:nvCxnSpPr>
            <p:cNvPr id="14" name="Connector: Curved 13">
              <a:extLst>
                <a:ext uri="{FF2B5EF4-FFF2-40B4-BE49-F238E27FC236}">
                  <a16:creationId xmlns:a16="http://schemas.microsoft.com/office/drawing/2014/main" id="{6DE57D2C-0203-480E-9219-3D5B49C98FEB}"/>
                </a:ext>
              </a:extLst>
            </p:cNvPr>
            <p:cNvCxnSpPr/>
            <p:nvPr/>
          </p:nvCxnSpPr>
          <p:spPr>
            <a:xfrm>
              <a:off x="2077028" y="3237345"/>
              <a:ext cx="1924627" cy="1306945"/>
            </a:xfrm>
            <a:prstGeom prst="curvedConnector3">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847C03B0-F0DD-B888-C6E0-205049767E25}"/>
                </a:ext>
              </a:extLst>
            </p:cNvPr>
            <p:cNvCxnSpPr>
              <a:cxnSpLocks/>
            </p:cNvCxnSpPr>
            <p:nvPr/>
          </p:nvCxnSpPr>
          <p:spPr>
            <a:xfrm>
              <a:off x="3104573" y="2550390"/>
              <a:ext cx="1762991" cy="1393535"/>
            </a:xfrm>
            <a:prstGeom prst="curvedConnector3">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CFC14EF1-5821-B367-5128-429B8D6449B8}"/>
                </a:ext>
              </a:extLst>
            </p:cNvPr>
            <p:cNvCxnSpPr>
              <a:cxnSpLocks/>
            </p:cNvCxnSpPr>
            <p:nvPr/>
          </p:nvCxnSpPr>
          <p:spPr>
            <a:xfrm>
              <a:off x="2458028" y="2931390"/>
              <a:ext cx="1924627" cy="1306945"/>
            </a:xfrm>
            <a:prstGeom prst="curvedConnector3">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Arrow: Right 16">
              <a:extLst>
                <a:ext uri="{FF2B5EF4-FFF2-40B4-BE49-F238E27FC236}">
                  <a16:creationId xmlns:a16="http://schemas.microsoft.com/office/drawing/2014/main" id="{5BC13AFC-BCC0-E783-856F-44C928356D72}"/>
                </a:ext>
              </a:extLst>
            </p:cNvPr>
            <p:cNvSpPr/>
            <p:nvPr/>
          </p:nvSpPr>
          <p:spPr>
            <a:xfrm rot="2280000">
              <a:off x="3421363" y="3281799"/>
              <a:ext cx="1287318" cy="236682"/>
            </a:xfrm>
            <a:prstGeom prst="rightArrow">
              <a:avLst/>
            </a:prstGeom>
            <a:solidFill>
              <a:srgbClr val="7030A0">
                <a:alpha val="4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C81D9691-574C-F856-4671-37E7C567191E}"/>
                </a:ext>
              </a:extLst>
            </p:cNvPr>
            <p:cNvSpPr/>
            <p:nvPr/>
          </p:nvSpPr>
          <p:spPr>
            <a:xfrm rot="2280000">
              <a:off x="3259727" y="3345299"/>
              <a:ext cx="1287318" cy="236682"/>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4EDAD512-C1B8-182A-6EA1-49C29EBB69AC}"/>
                </a:ext>
              </a:extLst>
            </p:cNvPr>
            <p:cNvSpPr/>
            <p:nvPr/>
          </p:nvSpPr>
          <p:spPr>
            <a:xfrm rot="2280000">
              <a:off x="3086546" y="3414572"/>
              <a:ext cx="1287318" cy="2366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107004A1-34A4-ADCA-4055-3C6B08AE37C3}"/>
                </a:ext>
              </a:extLst>
            </p:cNvPr>
            <p:cNvSpPr/>
            <p:nvPr/>
          </p:nvSpPr>
          <p:spPr>
            <a:xfrm rot="2280000">
              <a:off x="2924908" y="3495389"/>
              <a:ext cx="1287318" cy="23668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BF75A984-2402-9F9F-3B49-1B84DC4B9F09}"/>
                </a:ext>
              </a:extLst>
            </p:cNvPr>
            <p:cNvSpPr/>
            <p:nvPr/>
          </p:nvSpPr>
          <p:spPr>
            <a:xfrm rot="2280000">
              <a:off x="2774816" y="3599299"/>
              <a:ext cx="1287318" cy="23668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A4602EA-F444-0332-DEAB-0491E3A0B50E}"/>
                </a:ext>
              </a:extLst>
            </p:cNvPr>
            <p:cNvSpPr/>
            <p:nvPr/>
          </p:nvSpPr>
          <p:spPr>
            <a:xfrm rot="2280000">
              <a:off x="2613181" y="3685890"/>
              <a:ext cx="1287318" cy="236682"/>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98284609-9B16-9C7E-5090-8BC687E3D619}"/>
                </a:ext>
              </a:extLst>
            </p:cNvPr>
            <p:cNvSpPr/>
            <p:nvPr/>
          </p:nvSpPr>
          <p:spPr>
            <a:xfrm rot="2280000">
              <a:off x="2463089" y="3772480"/>
              <a:ext cx="1287318" cy="23668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67638B83-88D9-C189-10CC-C94D9CF4DA39}"/>
                </a:ext>
              </a:extLst>
            </p:cNvPr>
            <p:cNvSpPr/>
            <p:nvPr/>
          </p:nvSpPr>
          <p:spPr>
            <a:xfrm rot="2280000">
              <a:off x="2295681" y="3841753"/>
              <a:ext cx="1287318" cy="236682"/>
            </a:xfrm>
            <a:prstGeom prst="rightArrow">
              <a:avLst/>
            </a:prstGeom>
            <a:solidFill>
              <a:srgbClr val="FC9F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Arrow: Right 63">
            <a:extLst>
              <a:ext uri="{FF2B5EF4-FFF2-40B4-BE49-F238E27FC236}">
                <a16:creationId xmlns:a16="http://schemas.microsoft.com/office/drawing/2014/main" id="{DE147F87-610D-22F9-BDBB-F341C0A83DDF}"/>
              </a:ext>
            </a:extLst>
          </p:cNvPr>
          <p:cNvSpPr/>
          <p:nvPr/>
        </p:nvSpPr>
        <p:spPr>
          <a:xfrm rot="-2760000">
            <a:off x="8847835" y="3296764"/>
            <a:ext cx="1789212" cy="501002"/>
          </a:xfrm>
          <a:prstGeom prst="rightArrow">
            <a:avLst/>
          </a:prstGeom>
          <a:solidFill>
            <a:srgbClr val="FC9F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778A1207-FA57-5D14-F2FE-985AF5C176F3}"/>
              </a:ext>
            </a:extLst>
          </p:cNvPr>
          <p:cNvSpPr/>
          <p:nvPr/>
        </p:nvSpPr>
        <p:spPr>
          <a:xfrm rot="13740000">
            <a:off x="844093" y="3340619"/>
            <a:ext cx="1789212" cy="501002"/>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A27E49A2-3F82-1A60-E973-E2D3136A435A}"/>
              </a:ext>
            </a:extLst>
          </p:cNvPr>
          <p:cNvSpPr/>
          <p:nvPr/>
        </p:nvSpPr>
        <p:spPr>
          <a:xfrm rot="13740000">
            <a:off x="1439191" y="3338962"/>
            <a:ext cx="1328723" cy="50100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D8EAEC6B-C798-950B-FFEC-7A3BE68895CC}"/>
              </a:ext>
            </a:extLst>
          </p:cNvPr>
          <p:cNvSpPr/>
          <p:nvPr/>
        </p:nvSpPr>
        <p:spPr>
          <a:xfrm rot="-2640000">
            <a:off x="9130457" y="3596617"/>
            <a:ext cx="1328723" cy="50100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69B5A8-9C2B-DC25-AC7A-8247287A4690}"/>
              </a:ext>
            </a:extLst>
          </p:cNvPr>
          <p:cNvSpPr/>
          <p:nvPr/>
        </p:nvSpPr>
        <p:spPr>
          <a:xfrm>
            <a:off x="9812805" y="306992"/>
            <a:ext cx="581093" cy="460489"/>
          </a:xfrm>
          <a:prstGeom prst="rect">
            <a:avLst/>
          </a:prstGeom>
          <a:solidFill>
            <a:srgbClr val="FC9F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19452FC-2D8B-A9F6-CCEF-16AB22DDB1B5}"/>
              </a:ext>
            </a:extLst>
          </p:cNvPr>
          <p:cNvSpPr/>
          <p:nvPr/>
        </p:nvSpPr>
        <p:spPr>
          <a:xfrm>
            <a:off x="9829251" y="882603"/>
            <a:ext cx="581093" cy="4604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F652AAF-56CA-2B9B-5362-AEABAB9CFCD4}"/>
              </a:ext>
            </a:extLst>
          </p:cNvPr>
          <p:cNvSpPr/>
          <p:nvPr/>
        </p:nvSpPr>
        <p:spPr>
          <a:xfrm>
            <a:off x="9829251" y="1463696"/>
            <a:ext cx="581093" cy="460489"/>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0185F99-87BA-E5ED-2DE7-D7C85272FCB4}"/>
              </a:ext>
            </a:extLst>
          </p:cNvPr>
          <p:cNvSpPr txBox="1"/>
          <p:nvPr/>
        </p:nvSpPr>
        <p:spPr>
          <a:xfrm>
            <a:off x="9907426" y="382240"/>
            <a:ext cx="1952709"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3F3F3F"/>
                </a:solidFill>
                <a:latin typeface="Century Gothic"/>
                <a:cs typeface="Calibri"/>
              </a:rPr>
              <a:t>Infrared</a:t>
            </a:r>
            <a:endParaRPr lang="en-US">
              <a:latin typeface="Century Gothic"/>
            </a:endParaRPr>
          </a:p>
        </p:txBody>
      </p:sp>
      <p:sp>
        <p:nvSpPr>
          <p:cNvPr id="33" name="TextBox 32">
            <a:extLst>
              <a:ext uri="{FF2B5EF4-FFF2-40B4-BE49-F238E27FC236}">
                <a16:creationId xmlns:a16="http://schemas.microsoft.com/office/drawing/2014/main" id="{77DBA003-4DBC-CAD1-509A-48BD1D962A0B}"/>
              </a:ext>
            </a:extLst>
          </p:cNvPr>
          <p:cNvSpPr txBox="1"/>
          <p:nvPr/>
        </p:nvSpPr>
        <p:spPr>
          <a:xfrm>
            <a:off x="10049958" y="935923"/>
            <a:ext cx="1952709"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3F3F3F"/>
                </a:solidFill>
                <a:latin typeface="Century Gothic"/>
                <a:cs typeface="Calibri"/>
              </a:rPr>
              <a:t>Blue Visible</a:t>
            </a:r>
            <a:endParaRPr lang="en-US">
              <a:latin typeface="Century Gothic"/>
            </a:endParaRPr>
          </a:p>
        </p:txBody>
      </p:sp>
      <p:sp>
        <p:nvSpPr>
          <p:cNvPr id="34" name="TextBox 33">
            <a:extLst>
              <a:ext uri="{FF2B5EF4-FFF2-40B4-BE49-F238E27FC236}">
                <a16:creationId xmlns:a16="http://schemas.microsoft.com/office/drawing/2014/main" id="{CADF30E8-F7D4-ED53-7D58-5FC595DBADB7}"/>
              </a:ext>
            </a:extLst>
          </p:cNvPr>
          <p:cNvSpPr txBox="1"/>
          <p:nvPr/>
        </p:nvSpPr>
        <p:spPr>
          <a:xfrm>
            <a:off x="10137670" y="1538944"/>
            <a:ext cx="1952709"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3F3F3F"/>
                </a:solidFill>
                <a:latin typeface="Century Gothic"/>
                <a:cs typeface="Calibri"/>
              </a:rPr>
              <a:t>Green Visible</a:t>
            </a:r>
            <a:endParaRPr lang="en-US">
              <a:latin typeface="Century Gothic"/>
            </a:endParaRPr>
          </a:p>
        </p:txBody>
      </p:sp>
      <p:sp>
        <p:nvSpPr>
          <p:cNvPr id="36" name="TextBox 35">
            <a:extLst>
              <a:ext uri="{FF2B5EF4-FFF2-40B4-BE49-F238E27FC236}">
                <a16:creationId xmlns:a16="http://schemas.microsoft.com/office/drawing/2014/main" id="{0A46D791-B2AE-93E5-7B59-B12ED667AC95}"/>
              </a:ext>
            </a:extLst>
          </p:cNvPr>
          <p:cNvSpPr txBox="1"/>
          <p:nvPr/>
        </p:nvSpPr>
        <p:spPr>
          <a:xfrm>
            <a:off x="225005" y="6637652"/>
            <a:ext cx="2503463" cy="25391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panose="020B0502020202020204" pitchFamily="34" charset="0"/>
                <a:cs typeface="Calibri"/>
              </a:rPr>
              <a:t>Image Credit: </a:t>
            </a:r>
            <a:r>
              <a:rPr lang="en-US" sz="1050" dirty="0">
                <a:solidFill>
                  <a:schemeClr val="bg1"/>
                </a:solidFill>
                <a:latin typeface="Century Gothic" panose="020B0502020202020204" pitchFamily="34" charset="0"/>
              </a:rPr>
              <a:t>gahag.net</a:t>
            </a:r>
            <a:endParaRPr lang="en-US" sz="1050" dirty="0">
              <a:solidFill>
                <a:schemeClr val="bg1"/>
              </a:solidFill>
              <a:latin typeface="Century Gothic" panose="020B0502020202020204" pitchFamily="34" charset="0"/>
              <a:cs typeface="Calibri"/>
            </a:endParaRPr>
          </a:p>
        </p:txBody>
      </p:sp>
      <p:sp>
        <p:nvSpPr>
          <p:cNvPr id="50" name="TextBox 49">
            <a:extLst>
              <a:ext uri="{FF2B5EF4-FFF2-40B4-BE49-F238E27FC236}">
                <a16:creationId xmlns:a16="http://schemas.microsoft.com/office/drawing/2014/main" id="{E33C24A0-3294-EE39-B4DE-0A783FC0E095}"/>
              </a:ext>
            </a:extLst>
          </p:cNvPr>
          <p:cNvSpPr txBox="1"/>
          <p:nvPr/>
        </p:nvSpPr>
        <p:spPr>
          <a:xfrm>
            <a:off x="6832017" y="6028715"/>
            <a:ext cx="4052319"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3F3F3F"/>
                </a:solidFill>
                <a:latin typeface="Century Gothic"/>
                <a:cs typeface="Calibri"/>
              </a:rPr>
              <a:t>Aquatic Vegetation</a:t>
            </a:r>
            <a:endParaRPr lang="en-US" sz="2000"/>
          </a:p>
        </p:txBody>
      </p:sp>
      <p:sp>
        <p:nvSpPr>
          <p:cNvPr id="51" name="TextBox 50">
            <a:extLst>
              <a:ext uri="{FF2B5EF4-FFF2-40B4-BE49-F238E27FC236}">
                <a16:creationId xmlns:a16="http://schemas.microsoft.com/office/drawing/2014/main" id="{4815AE0A-C524-2142-14BB-8ADEB22CAA74}"/>
              </a:ext>
            </a:extLst>
          </p:cNvPr>
          <p:cNvSpPr txBox="1"/>
          <p:nvPr/>
        </p:nvSpPr>
        <p:spPr>
          <a:xfrm>
            <a:off x="1563800" y="6028715"/>
            <a:ext cx="3367068"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3F3F3F"/>
                </a:solidFill>
                <a:latin typeface="Century Gothic"/>
                <a:cs typeface="Calibri"/>
              </a:rPr>
              <a:t>Bare Water</a:t>
            </a:r>
          </a:p>
          <a:p>
            <a:pPr algn="ctr"/>
            <a:endParaRPr lang="en-US" sz="2000" b="1">
              <a:solidFill>
                <a:srgbClr val="3F3F3F"/>
              </a:solidFill>
              <a:latin typeface="Century Gothic"/>
              <a:cs typeface="Calibri"/>
            </a:endParaRPr>
          </a:p>
        </p:txBody>
      </p:sp>
      <p:sp>
        <p:nvSpPr>
          <p:cNvPr id="7" name="Arrow: Right 6">
            <a:extLst>
              <a:ext uri="{FF2B5EF4-FFF2-40B4-BE49-F238E27FC236}">
                <a16:creationId xmlns:a16="http://schemas.microsoft.com/office/drawing/2014/main" id="{8321BDEA-51F6-898E-8DA6-AA299C2C1B8D}"/>
              </a:ext>
            </a:extLst>
          </p:cNvPr>
          <p:cNvSpPr/>
          <p:nvPr/>
        </p:nvSpPr>
        <p:spPr>
          <a:xfrm rot="8400000">
            <a:off x="1271691" y="4957815"/>
            <a:ext cx="1789212" cy="501002"/>
          </a:xfrm>
          <a:prstGeom prst="rightArrow">
            <a:avLst/>
          </a:prstGeom>
          <a:solidFill>
            <a:srgbClr val="FC9F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7D462EE2-F097-5D2D-F0A4-F2635140C8BF}"/>
              </a:ext>
            </a:extLst>
          </p:cNvPr>
          <p:cNvGrpSpPr/>
          <p:nvPr/>
        </p:nvGrpSpPr>
        <p:grpSpPr>
          <a:xfrm rot="21060000" flipH="1">
            <a:off x="2979907" y="2664901"/>
            <a:ext cx="2428723" cy="1588230"/>
            <a:chOff x="2077028" y="2550390"/>
            <a:chExt cx="2790536" cy="1993900"/>
          </a:xfrm>
        </p:grpSpPr>
        <p:cxnSp>
          <p:nvCxnSpPr>
            <p:cNvPr id="38" name="Connector: Curved 37">
              <a:extLst>
                <a:ext uri="{FF2B5EF4-FFF2-40B4-BE49-F238E27FC236}">
                  <a16:creationId xmlns:a16="http://schemas.microsoft.com/office/drawing/2014/main" id="{41312D40-37D1-FE59-D4A8-2A9123A35261}"/>
                </a:ext>
              </a:extLst>
            </p:cNvPr>
            <p:cNvCxnSpPr>
              <a:cxnSpLocks/>
            </p:cNvCxnSpPr>
            <p:nvPr/>
          </p:nvCxnSpPr>
          <p:spPr>
            <a:xfrm>
              <a:off x="2077028" y="3237345"/>
              <a:ext cx="1924627" cy="1306945"/>
            </a:xfrm>
            <a:prstGeom prst="curvedConnector3">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3A230B3A-1401-3F3C-9E38-A28E6A484307}"/>
                </a:ext>
              </a:extLst>
            </p:cNvPr>
            <p:cNvCxnSpPr>
              <a:cxnSpLocks/>
            </p:cNvCxnSpPr>
            <p:nvPr/>
          </p:nvCxnSpPr>
          <p:spPr>
            <a:xfrm>
              <a:off x="3104573" y="2550390"/>
              <a:ext cx="1762991" cy="1393535"/>
            </a:xfrm>
            <a:prstGeom prst="curvedConnector3">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0779F1CE-1B53-6BC1-F463-DEE1816D90FC}"/>
                </a:ext>
              </a:extLst>
            </p:cNvPr>
            <p:cNvCxnSpPr>
              <a:cxnSpLocks/>
            </p:cNvCxnSpPr>
            <p:nvPr/>
          </p:nvCxnSpPr>
          <p:spPr>
            <a:xfrm>
              <a:off x="2458028" y="2931390"/>
              <a:ext cx="1924627" cy="1306945"/>
            </a:xfrm>
            <a:prstGeom prst="curvedConnector3">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Arrow: Right 40">
              <a:extLst>
                <a:ext uri="{FF2B5EF4-FFF2-40B4-BE49-F238E27FC236}">
                  <a16:creationId xmlns:a16="http://schemas.microsoft.com/office/drawing/2014/main" id="{20F803EF-5527-70F5-04CA-E462B3032E7A}"/>
                </a:ext>
              </a:extLst>
            </p:cNvPr>
            <p:cNvSpPr/>
            <p:nvPr/>
          </p:nvSpPr>
          <p:spPr>
            <a:xfrm rot="2280000">
              <a:off x="3421363" y="3281799"/>
              <a:ext cx="1287318" cy="236682"/>
            </a:xfrm>
            <a:prstGeom prst="rightArrow">
              <a:avLst/>
            </a:prstGeom>
            <a:solidFill>
              <a:srgbClr val="7030A0">
                <a:alpha val="4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61BBABED-B6AE-59B2-13FF-CFB9BA11D819}"/>
                </a:ext>
              </a:extLst>
            </p:cNvPr>
            <p:cNvSpPr/>
            <p:nvPr/>
          </p:nvSpPr>
          <p:spPr>
            <a:xfrm rot="2280000">
              <a:off x="3259727" y="3345299"/>
              <a:ext cx="1287318" cy="236682"/>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144BEB2F-2D49-EC58-6045-3968060ABDFA}"/>
                </a:ext>
              </a:extLst>
            </p:cNvPr>
            <p:cNvSpPr/>
            <p:nvPr/>
          </p:nvSpPr>
          <p:spPr>
            <a:xfrm rot="2280000">
              <a:off x="3086546" y="3414572"/>
              <a:ext cx="1287318" cy="2366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917E5043-04BB-30E8-AD90-2818F15D365F}"/>
                </a:ext>
              </a:extLst>
            </p:cNvPr>
            <p:cNvSpPr/>
            <p:nvPr/>
          </p:nvSpPr>
          <p:spPr>
            <a:xfrm rot="2280000">
              <a:off x="2924908" y="3495389"/>
              <a:ext cx="1287318" cy="23668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D76385D2-94D8-A626-5953-2D429EEA0D24}"/>
                </a:ext>
              </a:extLst>
            </p:cNvPr>
            <p:cNvSpPr/>
            <p:nvPr/>
          </p:nvSpPr>
          <p:spPr>
            <a:xfrm rot="2280000">
              <a:off x="2774816" y="3599299"/>
              <a:ext cx="1287318" cy="23668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35F16059-5D62-B9FC-5090-173A86930E1B}"/>
                </a:ext>
              </a:extLst>
            </p:cNvPr>
            <p:cNvSpPr/>
            <p:nvPr/>
          </p:nvSpPr>
          <p:spPr>
            <a:xfrm rot="2280000">
              <a:off x="2613181" y="3685890"/>
              <a:ext cx="1287318" cy="236682"/>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762729C4-1247-8026-1E74-5AD7AA299101}"/>
                </a:ext>
              </a:extLst>
            </p:cNvPr>
            <p:cNvSpPr/>
            <p:nvPr/>
          </p:nvSpPr>
          <p:spPr>
            <a:xfrm rot="2280000">
              <a:off x="2463089" y="3772480"/>
              <a:ext cx="1287318" cy="23668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Right 47">
              <a:extLst>
                <a:ext uri="{FF2B5EF4-FFF2-40B4-BE49-F238E27FC236}">
                  <a16:creationId xmlns:a16="http://schemas.microsoft.com/office/drawing/2014/main" id="{FE192B33-4798-549D-D429-3B99678A25D7}"/>
                </a:ext>
              </a:extLst>
            </p:cNvPr>
            <p:cNvSpPr/>
            <p:nvPr/>
          </p:nvSpPr>
          <p:spPr>
            <a:xfrm rot="2280000">
              <a:off x="2295681" y="3841753"/>
              <a:ext cx="1287318" cy="236682"/>
            </a:xfrm>
            <a:prstGeom prst="rightArrow">
              <a:avLst/>
            </a:prstGeom>
            <a:solidFill>
              <a:srgbClr val="FC9F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3506261"/>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7" ma:contentTypeDescription="Create a new document." ma:contentTypeScope="" ma:versionID="2c01c13aa372864e7e19c07066c172b6">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93c12e0984b68e55d89c50d98f500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SharedWithUsers xmlns="7df78d0b-135a-4de7-9166-7c181cd87fb4">
      <UserInfo>
        <DisplayName>Caroline Williams</DisplayName>
        <AccountId>6</AccountId>
        <AccountType/>
      </UserInfo>
      <UserInfo>
        <DisplayName>Cecil Byles</DisplayName>
        <AccountId>19</AccountId>
        <AccountType/>
      </UserInfo>
    </SharedWithUsers>
    <TaxCatchAll xmlns="7df78d0b-135a-4de7-9166-7c181cd87fb4" xsi:nil="true"/>
  </documentManagement>
</p:properties>
</file>

<file path=customXml/itemProps1.xml><?xml version="1.0" encoding="utf-8"?>
<ds:datastoreItem xmlns:ds="http://schemas.openxmlformats.org/officeDocument/2006/customXml" ds:itemID="{EF9ABB74-E3E1-45F9-B7EC-637539E99B3B}"/>
</file>

<file path=customXml/itemProps2.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3.xml><?xml version="1.0" encoding="utf-8"?>
<ds:datastoreItem xmlns:ds="http://schemas.openxmlformats.org/officeDocument/2006/customXml" ds:itemID="{4FD84F8E-DF30-4F06-ADC5-D5EA32005E19}">
  <ds:schemaRefs>
    <ds:schemaRef ds:uri="2fdb3ff5-7ac7-4be3-8d50-b7836c5831a2"/>
    <ds:schemaRef ds:uri="49bec882-b65d-49ec-87d9-7adf0dbf0eb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TotalTime>
  <Words>5840</Words>
  <Application>Microsoft Office PowerPoint</Application>
  <PresentationFormat>Widescreen</PresentationFormat>
  <Paragraphs>655</Paragraphs>
  <Slides>34</Slides>
  <Notes>34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Century Gothic</vt:lpstr>
      <vt:lpstr>Segoe UI</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Childs, Lauren M. (LARC-E3)[DEVELOP]</cp:lastModifiedBy>
  <cp:revision>6</cp:revision>
  <dcterms:created xsi:type="dcterms:W3CDTF">2019-11-12T17:46:59Z</dcterms:created>
  <dcterms:modified xsi:type="dcterms:W3CDTF">2023-07-31T14:36:47Z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0x01010067768300CEA98040800874DB78BAF40D</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