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75" r:id="rId2"/>
    <p:sldId id="288" r:id="rId3"/>
    <p:sldId id="295" r:id="rId4"/>
    <p:sldId id="284" r:id="rId5"/>
    <p:sldId id="302" r:id="rId6"/>
    <p:sldId id="301" r:id="rId7"/>
    <p:sldId id="285" r:id="rId8"/>
    <p:sldId id="286" r:id="rId9"/>
    <p:sldId id="287" r:id="rId10"/>
    <p:sldId id="306" r:id="rId11"/>
    <p:sldId id="308" r:id="rId12"/>
    <p:sldId id="341" r:id="rId13"/>
    <p:sldId id="325" r:id="rId14"/>
    <p:sldId id="328" r:id="rId15"/>
    <p:sldId id="326" r:id="rId16"/>
    <p:sldId id="327" r:id="rId17"/>
    <p:sldId id="342" r:id="rId18"/>
    <p:sldId id="344" r:id="rId19"/>
    <p:sldId id="323" r:id="rId20"/>
    <p:sldId id="329" r:id="rId21"/>
    <p:sldId id="320" r:id="rId22"/>
    <p:sldId id="330" r:id="rId23"/>
    <p:sldId id="331" r:id="rId24"/>
    <p:sldId id="333" r:id="rId25"/>
    <p:sldId id="309" r:id="rId26"/>
    <p:sldId id="335" r:id="rId27"/>
    <p:sldId id="334" r:id="rId28"/>
    <p:sldId id="337" r:id="rId29"/>
    <p:sldId id="316" r:id="rId30"/>
    <p:sldId id="338" r:id="rId31"/>
    <p:sldId id="340" r:id="rId32"/>
    <p:sldId id="339" r:id="rId33"/>
    <p:sldId id="297" r:id="rId34"/>
    <p:sldId id="298" r:id="rId35"/>
    <p:sldId id="290" r:id="rId36"/>
    <p:sldId id="299" r:id="rId37"/>
    <p:sldId id="277" r:id="rId38"/>
    <p:sldId id="34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16" userDrawn="1">
          <p15:clr>
            <a:srgbClr val="A4A3A4"/>
          </p15:clr>
        </p15:guide>
        <p15:guide id="4" pos="1440" userDrawn="1">
          <p15:clr>
            <a:srgbClr val="A4A3A4"/>
          </p15:clr>
        </p15:guide>
        <p15:guide id="5" pos="2880" userDrawn="1">
          <p15:clr>
            <a:srgbClr val="A4A3A4"/>
          </p15:clr>
        </p15:guide>
        <p15:guide id="6" pos="888" userDrawn="1">
          <p15:clr>
            <a:srgbClr val="A4A3A4"/>
          </p15:clr>
        </p15:guide>
        <p15:guide id="7" orient="horz" pos="1008" userDrawn="1">
          <p15:clr>
            <a:srgbClr val="A4A3A4"/>
          </p15:clr>
        </p15:guide>
        <p15:guide id="8" pos="3768" userDrawn="1">
          <p15:clr>
            <a:srgbClr val="A4A3A4"/>
          </p15:clr>
        </p15:guide>
        <p15:guide id="9" orient="horz" pos="696" userDrawn="1">
          <p15:clr>
            <a:srgbClr val="A4A3A4"/>
          </p15:clr>
        </p15:guide>
        <p15:guide id="10" orient="horz" pos="3600" userDrawn="1">
          <p15:clr>
            <a:srgbClr val="A4A3A4"/>
          </p15:clr>
        </p15:guide>
        <p15:guide id="11" orient="horz" pos="1296" userDrawn="1">
          <p15:clr>
            <a:srgbClr val="A4A3A4"/>
          </p15:clr>
        </p15:guide>
        <p15:guide id="12" pos="2040" userDrawn="1">
          <p15:clr>
            <a:srgbClr val="A4A3A4"/>
          </p15:clr>
        </p15:guide>
        <p15:guide id="14" pos="4344" userDrawn="1">
          <p15:clr>
            <a:srgbClr val="A4A3A4"/>
          </p15:clr>
        </p15:guide>
        <p15:guide id="15" orient="horz" pos="3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3" clrIdx="0">
    <p:extLst/>
  </p:cmAuthor>
  <p:cmAuthor id="2" name="Fenn, Teresa E. (LARC-E3)[SSAI DEVELOP]" initials="FTE(D" lastIdx="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7" autoAdjust="0"/>
    <p:restoredTop sz="85349" autoAdjust="0"/>
  </p:normalViewPr>
  <p:slideViewPr>
    <p:cSldViewPr snapToGrid="0">
      <p:cViewPr varScale="1">
        <p:scale>
          <a:sx n="93" d="100"/>
          <a:sy n="93" d="100"/>
        </p:scale>
        <p:origin x="840" y="72"/>
      </p:cViewPr>
      <p:guideLst>
        <p:guide orient="horz" pos="1728"/>
        <p:guide pos="216"/>
        <p:guide pos="1440"/>
        <p:guide pos="2880"/>
        <p:guide pos="888"/>
        <p:guide orient="horz" pos="1008"/>
        <p:guide pos="3768"/>
        <p:guide orient="horz" pos="696"/>
        <p:guide orient="horz" pos="3600"/>
        <p:guide orient="horz" pos="1296"/>
        <p:guide pos="2040"/>
        <p:guide pos="4344"/>
        <p:guide orient="horz" pos="3312"/>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a:t>
            </a:r>
            <a:r>
              <a:rPr lang="en-US" baseline="0" dirty="0"/>
              <a:t> am Rebecca… UC </a:t>
            </a:r>
            <a:r>
              <a:rPr lang="en-US" baseline="0" dirty="0" err="1"/>
              <a:t>Berekely</a:t>
            </a:r>
            <a:r>
              <a:rPr lang="en-US" baseline="0" dirty="0"/>
              <a:t>….</a:t>
            </a:r>
          </a:p>
          <a:p>
            <a:r>
              <a:rPr lang="en-US" baseline="0" dirty="0"/>
              <a:t>Hello I am Lindsay… UCLA….</a:t>
            </a:r>
          </a:p>
          <a:p>
            <a:endParaRPr lang="en-US" baseline="0" dirty="0"/>
          </a:p>
          <a:p>
            <a:r>
              <a:rPr lang="en-US" baseline="0" dirty="0"/>
              <a:t>And we are the Los Angeles Oceans II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0558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microtops</a:t>
            </a:r>
            <a:r>
              <a:rPr lang="en-US" baseline="0" dirty="0"/>
              <a:t> instrument must be aimed at the sun to obtain aerosol optical thickness values. Values vary day by day and by location.</a:t>
            </a:r>
          </a:p>
          <a:p>
            <a:r>
              <a:rPr lang="en-US" baseline="0" dirty="0"/>
              <a:t>We had 7 days where we had this data to work with.</a:t>
            </a:r>
          </a:p>
          <a:p>
            <a:r>
              <a:rPr lang="en-US" baseline="0" dirty="0"/>
              <a:t>The best light samples were chosen and tau values were extrapolated for each wavelength, depending on the satellite.</a:t>
            </a:r>
          </a:p>
          <a:p>
            <a:r>
              <a:rPr lang="en-US" dirty="0"/>
              <a:t>With</a:t>
            </a:r>
            <a:r>
              <a:rPr lang="en-US" baseline="0" dirty="0"/>
              <a:t> these values, we were able to enter it in a algorithm that allowed for atmospheric correction of our images. </a:t>
            </a:r>
            <a:endParaRPr lang="en-US" dirty="0"/>
          </a:p>
          <a:p>
            <a:endParaRPr lang="en-US" dirty="0"/>
          </a:p>
          <a:p>
            <a:endParaRPr lang="en-US" dirty="0"/>
          </a:p>
          <a:p>
            <a:r>
              <a:rPr lang="en-US" dirty="0"/>
              <a:t>Image:</a:t>
            </a:r>
            <a:r>
              <a:rPr lang="en-US" baseline="0" dirty="0"/>
              <a:t> </a:t>
            </a:r>
            <a:r>
              <a:rPr lang="en-US" dirty="0"/>
              <a:t>http://fsf.nerc.ac.uk/instruments/ozonemonitor.shtml</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69108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an ASTER SST image looks like before it is atmospherically corrected…</a:t>
            </a:r>
          </a:p>
          <a:p>
            <a:r>
              <a:rPr lang="en-US" baseline="0" dirty="0"/>
              <a:t>And here is after</a:t>
            </a:r>
          </a:p>
          <a:p>
            <a:r>
              <a:rPr lang="en-US" baseline="0" dirty="0"/>
              <a:t>You can see that many of the scan lines have disappeared and the image is a lot smoother</a:t>
            </a:r>
          </a:p>
          <a:p>
            <a:r>
              <a:rPr lang="en-US" baseline="0" dirty="0"/>
              <a:t>The cold SST at the terminus of the pipe is visible in both images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8627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 MODIS </a:t>
            </a:r>
            <a:r>
              <a:rPr lang="en-US" baseline="0" dirty="0" err="1"/>
              <a:t>chla</a:t>
            </a:r>
            <a:r>
              <a:rPr lang="en-US" baseline="0" dirty="0"/>
              <a:t> image looks like before it is atmospherically corrected…</a:t>
            </a:r>
          </a:p>
          <a:p>
            <a:r>
              <a:rPr lang="en-US" baseline="0" dirty="0"/>
              <a:t>And here is after</a:t>
            </a:r>
          </a:p>
          <a:p>
            <a:r>
              <a:rPr lang="en-US" baseline="0" dirty="0"/>
              <a:t>You can see that the algal bloom and the coastline become more subtle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75237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 VIIRS </a:t>
            </a:r>
            <a:r>
              <a:rPr lang="en-US" baseline="0" dirty="0" err="1"/>
              <a:t>chla</a:t>
            </a:r>
            <a:r>
              <a:rPr lang="en-US" baseline="0" dirty="0"/>
              <a:t> image looks like before it is atmospherically corrected…</a:t>
            </a:r>
          </a:p>
          <a:p>
            <a:r>
              <a:rPr lang="en-US" baseline="0" dirty="0"/>
              <a:t>And here is after</a:t>
            </a:r>
          </a:p>
          <a:p>
            <a:r>
              <a:rPr lang="en-US" baseline="0" dirty="0"/>
              <a:t>You can see that many of the pixilation is removed, and the true chlorophyll concentrations are revealed</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026536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 is a Here is what</a:t>
            </a:r>
            <a:r>
              <a:rPr lang="en-US" baseline="0" dirty="0"/>
              <a:t> a </a:t>
            </a:r>
            <a:r>
              <a:rPr lang="en-US" baseline="0" dirty="0" err="1"/>
              <a:t>landsat</a:t>
            </a:r>
            <a:r>
              <a:rPr lang="en-US" baseline="0" dirty="0"/>
              <a:t> </a:t>
            </a:r>
            <a:r>
              <a:rPr lang="en-US" baseline="0" dirty="0" err="1"/>
              <a:t>chl</a:t>
            </a:r>
            <a:r>
              <a:rPr lang="en-US" baseline="0" dirty="0"/>
              <a:t> image looks like before it is atmospherically corrected…</a:t>
            </a:r>
          </a:p>
          <a:p>
            <a:r>
              <a:rPr lang="en-US" baseline="0" dirty="0"/>
              <a:t>And here is after</a:t>
            </a:r>
          </a:p>
          <a:p>
            <a:r>
              <a:rPr lang="en-US" dirty="0"/>
              <a:t>You can see that much</a:t>
            </a:r>
            <a:r>
              <a:rPr lang="en-US" baseline="0" dirty="0"/>
              <a:t> of the graininess is removed, the coastline becomes more subtle, and eddies are revealed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4521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831652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chlorophyll image from MODIS on October 17, 2015.</a:t>
            </a:r>
          </a:p>
          <a:p>
            <a:r>
              <a:rPr lang="en-US" baseline="0" dirty="0" smtClean="0"/>
              <a:t>You can see elevated levels along the coast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4689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Plotted on top</a:t>
            </a:r>
            <a:r>
              <a:rPr lang="en-US" baseline="0" dirty="0" smtClean="0"/>
              <a:t> of the chlorophyll MODIS image now is chlorophyll concentrations from discrete surface water samples taken by a phytoplankton lab at USC.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the measured values are higher than those detected by MODIS, but the general trend holds true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047618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chlorophyll data</a:t>
            </a:r>
            <a:r>
              <a:rPr lang="en-US" baseline="0" dirty="0" smtClean="0"/>
              <a:t> from MODIS on October 22, 2015</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356033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it is again with CTD chlorophyll data</a:t>
            </a:r>
            <a:r>
              <a:rPr lang="en-US" baseline="0" dirty="0" smtClean="0"/>
              <a:t> plotted on top.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the values match more readily to the values measured by MODIS than the discrete water chlorophyll samples.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levels are higher closer to the coast and decrease as you move off shore.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low concentration of chlorophyll at the mouth of the pipe, we think this may be due to the effluent bubbling up to the surface and pushing the phytoplankton away.</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32693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Our projects impact region was Los Angeles, California, and specifically focused on the waters of Santa Monica Bay. Santa Monica Bay stretches from Malibu to the Palos Verdes Peninsula. The bay is an ecologically important marine habitat and a valuable resource in terms of commercial or recreational fishing and tourism.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The Hyperion </a:t>
            </a:r>
            <a:r>
              <a:rPr lang="en-US" sz="1200" baseline="0" dirty="0" smtClean="0"/>
              <a:t>water Reclamation </a:t>
            </a:r>
            <a:r>
              <a:rPr lang="en-US" sz="1200" baseline="0" dirty="0"/>
              <a:t>Plant is a wastewater treatment facility located on the coast, just south of Los Angeles’s major airport, LAX. Hyperion is one of the largest treatment plants on the west coast of the United States. They release an average of 362 million gallons of treated sewage per day into the Santa Monica Bay. In normal operation, they release treated wastewater, also called effluent, into the ocean through a 5-mile-long outfall pipe where it is pumped 57m down into the head of the marine canyon. The effluent typically mixes with the seawater, which dilutes it before it can reach the surface. </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505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same MODIS</a:t>
            </a:r>
            <a:r>
              <a:rPr lang="en-US" baseline="0" dirty="0" smtClean="0"/>
              <a:t> chlorophyll image, but this time adjusted chlorophyll values from the CTD are plotted.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used the discrete surface chlorophyll data to adjust the chlorophyll data seen in the previous plot, by performing a regression between the two data sets.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635404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Landsat-8</a:t>
            </a:r>
            <a:r>
              <a:rPr lang="en-US" baseline="0" dirty="0" smtClean="0"/>
              <a:t> chlorophyll image from October 26.</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a large bloom heading south from the 1-mile outfall pipe and wrapping around the peninsula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91242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you can see the CTD chlorophyll data from the same day overlaid on top.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increased levels of chlorophyll are measured by the CTD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08115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MODIS image from the same day.  The chlorophyll</a:t>
            </a:r>
            <a:r>
              <a:rPr lang="en-US" baseline="0" dirty="0" smtClean="0"/>
              <a:t> signature is also detected by MODIS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272818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is the same image with the CTD data overlaid.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the CTD and satellite measurements</a:t>
            </a:r>
            <a:r>
              <a:rPr lang="en-US" baseline="0" dirty="0" smtClean="0"/>
              <a:t> tend to match up pretty well</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49678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way we validated the information we were seeing in the satellite images was by comparing it to drifter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Surface drifters were released near the mouth of the 1-mile outfall by a group at UCSB, and were allowed to drift with prevailing currents for extended amounts of time.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you can see a landsat-8 image from October 10, showing higher amounts of chlorophyll heading south from the 1-mile pipe.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6338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when we place the drifter</a:t>
            </a:r>
            <a:r>
              <a:rPr lang="en-US" baseline="0" dirty="0" smtClean="0"/>
              <a:t> tracks on top, we see a strong correlation between where we are see the blooms and where the current is heading, bringing with it, excess nutrients from the effluent</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2385825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is an example of sea surface temperature data from during the diversion.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see in this</a:t>
            </a:r>
            <a:r>
              <a:rPr lang="en-US" baseline="0" dirty="0" smtClean="0"/>
              <a:t> ASTER image, a cold signature at the mouth of the 1-mile pipe, evidence of the surfacing effluent, bringing with it, colder bottom water</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284056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validated by the CTD</a:t>
            </a:r>
            <a:r>
              <a:rPr lang="en-US" baseline="0" dirty="0" smtClean="0"/>
              <a:t> temperature data.  The top 5 meters of measurements were averaged to show something similar to what the satellites would measure.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you can see, there is a distinct cold area at the mouth of the 1-mile pipe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4898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compared the data near</a:t>
            </a:r>
            <a:r>
              <a:rPr lang="en-US" baseline="0" dirty="0" smtClean="0"/>
              <a:t> the 1-mile pipe to salinity measurements taken by the CTD.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effluent coming from the pipe is composed of freshwater.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CTD data picks this up, as you can see from the blue low salinity dot at the end of the 1-mile pipe.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effluent then mixes with surrounding water and dilutes.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273097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They </a:t>
            </a:r>
            <a:r>
              <a:rPr lang="en-US" sz="1200" baseline="0" dirty="0"/>
              <a:t>found significant amounts of corrosion and rust at the initial portion of the 5 mile pipe and they diverted treated sewage to the 1 mile pipe to make repairs to their 5 mile </a:t>
            </a:r>
            <a:r>
              <a:rPr lang="en-US" sz="1200" baseline="0" dirty="0" smtClean="0"/>
              <a:t>pipeline.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wastewater during the diversion was pumped only 1 mile out and 15m deep instead of 5miles out and 57 m deep.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wastewater is </a:t>
            </a:r>
            <a:r>
              <a:rPr lang="en-US" sz="1200" baseline="0" dirty="0" err="1" smtClean="0"/>
              <a:t>freshwaster</a:t>
            </a:r>
            <a:r>
              <a:rPr lang="en-US" sz="1200" baseline="0" dirty="0" smtClean="0"/>
              <a:t> and colder than the surrounding seawater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510489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results obtained from this project reveal that Aerosol optical thickness values obtained in the field can help atmospherically correct satellite images, removing graininess, and revealing true patterns</a:t>
            </a:r>
          </a:p>
          <a:p>
            <a:r>
              <a:rPr lang="en-US" baseline="0" dirty="0"/>
              <a:t>Observed Freshwater and cold surface signatures due to the effluent bubbling up from the 1 mile pipe to the surface are validated by obtaining matching salinity and SST values from CTD</a:t>
            </a:r>
          </a:p>
          <a:p>
            <a:r>
              <a:rPr lang="en-US" baseline="0" dirty="0" err="1"/>
              <a:t>Algeal</a:t>
            </a:r>
            <a:r>
              <a:rPr lang="en-US" baseline="0" dirty="0"/>
              <a:t> blooms seen on our remote sensed images are validated by the in situ </a:t>
            </a:r>
            <a:r>
              <a:rPr lang="en-US" baseline="0" dirty="0" err="1"/>
              <a:t>chlirophyll</a:t>
            </a:r>
            <a:r>
              <a:rPr lang="en-US" baseline="0" dirty="0"/>
              <a:t> data from both the CTD and via phytoplankton water chemistry</a:t>
            </a:r>
          </a:p>
          <a:p>
            <a:r>
              <a:rPr lang="en-US" baseline="0" dirty="0"/>
              <a:t>The more measurements taken the better. We have the luxury of obtaining an extensive range of data via satellites, but they are not always accurate to true life measurements. By obtaining in situ data, we were able to validate the </a:t>
            </a:r>
            <a:r>
              <a:rPr lang="en-US" baseline="0" dirty="0" err="1"/>
              <a:t>satallite</a:t>
            </a:r>
            <a:r>
              <a:rPr lang="en-US" baseline="0" dirty="0"/>
              <a:t>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40556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a:t>
            </a:r>
            <a:r>
              <a:rPr lang="en-US" baseline="0" dirty="0"/>
              <a:t> have liked AOT for more days so we could </a:t>
            </a:r>
            <a:r>
              <a:rPr lang="en-US" baseline="0" dirty="0" err="1"/>
              <a:t>atm</a:t>
            </a:r>
            <a:r>
              <a:rPr lang="en-US" baseline="0" dirty="0"/>
              <a:t> correct more </a:t>
            </a:r>
            <a:r>
              <a:rPr lang="en-US" baseline="0" dirty="0" err="1"/>
              <a:t>satallite</a:t>
            </a:r>
            <a:r>
              <a:rPr lang="en-US" baseline="0" dirty="0"/>
              <a:t> images.</a:t>
            </a:r>
          </a:p>
          <a:p>
            <a:r>
              <a:rPr lang="en-US" baseline="0" dirty="0"/>
              <a:t>We had </a:t>
            </a:r>
            <a:r>
              <a:rPr lang="en-US" baseline="0" dirty="0" err="1"/>
              <a:t>soprratic</a:t>
            </a:r>
            <a:r>
              <a:rPr lang="en-US" baseline="0" dirty="0"/>
              <a:t> data due to </a:t>
            </a:r>
            <a:r>
              <a:rPr lang="en-US" baseline="0" dirty="0" err="1"/>
              <a:t>satallite</a:t>
            </a:r>
            <a:r>
              <a:rPr lang="en-US" baseline="0" dirty="0"/>
              <a:t> acquisition times and various instruments on boat trips, so not all days and parameters were able to overlap.</a:t>
            </a:r>
          </a:p>
          <a:p>
            <a:r>
              <a:rPr lang="en-US" baseline="0" dirty="0"/>
              <a:t>MODIS cannot </a:t>
            </a:r>
            <a:r>
              <a:rPr lang="en-US" baseline="0" dirty="0" err="1"/>
              <a:t>aquire</a:t>
            </a:r>
            <a:r>
              <a:rPr lang="en-US" baseline="0" dirty="0"/>
              <a:t> data through clouds, so we were not </a:t>
            </a:r>
            <a:r>
              <a:rPr lang="en-US" baseline="0" dirty="0" err="1"/>
              <a:t>aboe</a:t>
            </a:r>
            <a:r>
              <a:rPr lang="en-US" baseline="0" dirty="0"/>
              <a:t> to obtain </a:t>
            </a:r>
            <a:r>
              <a:rPr lang="en-US" baseline="0" dirty="0" err="1"/>
              <a:t>satallite</a:t>
            </a:r>
            <a:r>
              <a:rPr lang="en-US" baseline="0" dirty="0"/>
              <a:t> data for several days during the study period</a:t>
            </a:r>
          </a:p>
          <a:p>
            <a:r>
              <a:rPr lang="en-US" baseline="0" dirty="0"/>
              <a:t>We must take into account human error in collecting in situ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a:t>
            </a:r>
            <a:r>
              <a:rPr lang="en-US" dirty="0"/>
              <a:t>Hard to validate if  the large southward curving algal blooms are directly related to the effluent, or if they are due to natural occurrences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resolution of VIIRs and MODIS is very poor and coarse, so sometimes it missed our outfall pipe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Finally, satellites can only take surface data, and cannot read at depth like some of the in situ instruments can. So we are missing part of the story under water</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2922485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days that we were not able to obtain MODIS data due to clouds</a:t>
            </a:r>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1212983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dirty="0"/>
              <a:t>We</a:t>
            </a:r>
            <a:r>
              <a:rPr lang="en-US" baseline="0" dirty="0"/>
              <a:t> will </a:t>
            </a:r>
            <a:r>
              <a:rPr lang="en-US" dirty="0"/>
              <a:t>Continue</a:t>
            </a:r>
            <a:r>
              <a:rPr lang="en-US" baseline="0" dirty="0"/>
              <a:t> to</a:t>
            </a:r>
            <a:r>
              <a:rPr lang="en-US" dirty="0"/>
              <a:t> collaborate with City of LA and other institutes</a:t>
            </a:r>
          </a:p>
          <a:p>
            <a:pPr marL="0" indent="0">
              <a:lnSpc>
                <a:spcPct val="150000"/>
              </a:lnSpc>
              <a:buFont typeface="Arial" panose="020B0604020202020204" pitchFamily="34" charset="0"/>
              <a:buNone/>
            </a:pPr>
            <a:r>
              <a:rPr lang="en-US" dirty="0"/>
              <a:t>We plan to continue</a:t>
            </a:r>
            <a:r>
              <a:rPr lang="en-US" baseline="0" dirty="0"/>
              <a:t> this project after the DEVELOP term to process more complicated in situ data.</a:t>
            </a:r>
            <a:endParaRPr lang="en-US" dirty="0"/>
          </a:p>
          <a:p>
            <a:pPr marL="1028700" lvl="1" indent="-342900">
              <a:lnSpc>
                <a:spcPct val="150000"/>
              </a:lnSpc>
            </a:pPr>
            <a:r>
              <a:rPr lang="en-US" sz="2000" dirty="0"/>
              <a:t>YSI- Water quality parameters</a:t>
            </a:r>
          </a:p>
          <a:p>
            <a:pPr marL="1028700" lvl="1" indent="-342900">
              <a:lnSpc>
                <a:spcPct val="150000"/>
              </a:lnSpc>
            </a:pPr>
            <a:r>
              <a:rPr lang="en-US" sz="2000" dirty="0" err="1"/>
              <a:t>Wirewalker</a:t>
            </a:r>
            <a:r>
              <a:rPr lang="en-US" sz="2000" dirty="0"/>
              <a:t>- Tidal data</a:t>
            </a:r>
          </a:p>
          <a:p>
            <a:pPr marL="1028700" lvl="1" indent="-342900">
              <a:lnSpc>
                <a:spcPct val="150000"/>
              </a:lnSpc>
            </a:pPr>
            <a:r>
              <a:rPr lang="en-US" sz="2000" dirty="0" err="1"/>
              <a:t>Hyperpro</a:t>
            </a:r>
            <a:r>
              <a:rPr lang="en-US" sz="2000" dirty="0"/>
              <a:t>- Light attenuation</a:t>
            </a:r>
            <a:endParaRPr lang="en-US" dirty="0"/>
          </a:p>
          <a:p>
            <a:pPr marL="0" indent="0">
              <a:lnSpc>
                <a:spcPct val="150000"/>
              </a:lnSpc>
              <a:buFont typeface="Arial" panose="020B0604020202020204" pitchFamily="34" charset="0"/>
              <a:buNone/>
            </a:pPr>
            <a:r>
              <a:rPr lang="en-US" dirty="0"/>
              <a:t>We plan to send a Final Report of our results to Hyperion</a:t>
            </a:r>
          </a:p>
          <a:p>
            <a:pPr marL="0" indent="0">
              <a:lnSpc>
                <a:spcPct val="150000"/>
              </a:lnSpc>
              <a:buFont typeface="Arial" panose="020B0604020202020204" pitchFamily="34" charset="0"/>
              <a:buNone/>
            </a:pPr>
            <a:r>
              <a:rPr lang="en-US" dirty="0"/>
              <a:t>We plan to write a manuscript and hope to</a:t>
            </a:r>
            <a:r>
              <a:rPr lang="en-US" baseline="0" dirty="0"/>
              <a:t> publish our findings in a published in a peer reviewed </a:t>
            </a:r>
            <a:r>
              <a:rPr lang="en-US" baseline="0" dirty="0" err="1"/>
              <a:t>journa</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166218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49801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processed satellite imagery from</a:t>
            </a:r>
            <a:r>
              <a:rPr lang="en-US" baseline="0" dirty="0"/>
              <a:t> September 16</a:t>
            </a:r>
            <a:r>
              <a:rPr lang="en-US" dirty="0"/>
              <a:t>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a:t>
            </a:r>
            <a:r>
              <a:rPr lang="en-US" baseline="0" dirty="0"/>
              <a:t> Nov 2</a:t>
            </a:r>
            <a:r>
              <a:rPr lang="en-US" baseline="30000" dirty="0"/>
              <a:t>nd</a:t>
            </a:r>
            <a:r>
              <a:rPr lang="en-US" baseline="0" dirty="0"/>
              <a:t> until the 19th</a:t>
            </a:r>
            <a:r>
              <a:rPr lang="en-US" dirty="0"/>
              <a:t>, we analyzed imagery post-diversion to monitor ocean restoration and detect any long-term effects. </a:t>
            </a:r>
          </a:p>
          <a:p>
            <a:endParaRPr lang="en-US" baseline="0" dirty="0"/>
          </a:p>
          <a:p>
            <a:r>
              <a:rPr lang="en-US" sz="1200" b="1" dirty="0">
                <a:solidFill>
                  <a:srgbClr val="333333"/>
                </a:solidFill>
              </a:rPr>
              <a:t>Pre-Diversion: Aug 30-Sept 20, 2015</a:t>
            </a:r>
          </a:p>
          <a:p>
            <a:r>
              <a:rPr lang="en-US" sz="1200" b="1" dirty="0">
                <a:solidFill>
                  <a:srgbClr val="333333"/>
                </a:solidFill>
              </a:rPr>
              <a:t>Diversion: Sept 21-Nov</a:t>
            </a:r>
            <a:r>
              <a:rPr lang="en-US" sz="1200" b="1" baseline="0" dirty="0">
                <a:solidFill>
                  <a:srgbClr val="333333"/>
                </a:solidFill>
              </a:rPr>
              <a:t> 2</a:t>
            </a:r>
            <a:r>
              <a:rPr lang="en-US" sz="1200" b="1" dirty="0">
                <a:solidFill>
                  <a:srgbClr val="333333"/>
                </a:solidFill>
              </a:rPr>
              <a:t>, 2015 (12:01</a:t>
            </a:r>
            <a:r>
              <a:rPr lang="en-US" sz="1200" b="1" baseline="0" dirty="0">
                <a:solidFill>
                  <a:srgbClr val="333333"/>
                </a:solidFill>
              </a:rPr>
              <a:t> am)</a:t>
            </a:r>
            <a:endParaRPr lang="en-US" sz="1200" b="1" dirty="0">
              <a:solidFill>
                <a:srgbClr val="333333"/>
              </a:solidFill>
            </a:endParaRPr>
          </a:p>
          <a:p>
            <a:r>
              <a:rPr lang="en-US" sz="1200" b="1" dirty="0">
                <a:solidFill>
                  <a:srgbClr val="333333"/>
                </a:solidFill>
              </a:rPr>
              <a:t>Post-Diversion: Nov</a:t>
            </a:r>
            <a:r>
              <a:rPr lang="en-US" sz="1200" b="1" baseline="0" dirty="0">
                <a:solidFill>
                  <a:srgbClr val="333333"/>
                </a:solidFill>
              </a:rPr>
              <a:t> 2</a:t>
            </a:r>
            <a:r>
              <a:rPr lang="en-US" sz="1200" b="1" dirty="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87798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event has raised public concerns.</a:t>
            </a:r>
          </a:p>
          <a:p>
            <a:r>
              <a:rPr lang="en-US" dirty="0"/>
              <a:t> In terms of human impacts; tourists may be discouraged from visiting the beaches, and beachgoers may be exposed to harmful contaminants like </a:t>
            </a:r>
            <a:r>
              <a:rPr lang="en-US" dirty="0" err="1"/>
              <a:t>ecoli</a:t>
            </a:r>
            <a:r>
              <a:rPr lang="en-US" dirty="0"/>
              <a:t> and enterococcus. The news media has taken a strong hold of this issue after a large amount of (MOSO)</a:t>
            </a:r>
            <a:r>
              <a:rPr lang="en-US" baseline="0" dirty="0"/>
              <a:t> or Materials of sewage origin washed onto the beach after a storm a week before the planned diversion</a:t>
            </a:r>
            <a:r>
              <a:rPr lang="en-US" dirty="0"/>
              <a:t>. </a:t>
            </a:r>
          </a:p>
          <a:p>
            <a:r>
              <a:rPr lang="en-US" dirty="0"/>
              <a:t>In terms of ecosystem health; Excess nutrients from</a:t>
            </a:r>
            <a:r>
              <a:rPr lang="en-US" baseline="0" dirty="0"/>
              <a:t> the secondary treated sewage may enter the ocean and </a:t>
            </a:r>
            <a:r>
              <a:rPr lang="en-US" dirty="0"/>
              <a:t>cause harmful effects</a:t>
            </a:r>
            <a:r>
              <a:rPr lang="en-US" baseline="0" dirty="0"/>
              <a:t> including </a:t>
            </a:r>
            <a:r>
              <a:rPr lang="en-US" dirty="0"/>
              <a:t>algal blooms, or increased presence of oils and organics. All these factors may disrupt the local food web in Santa Monica Bay. </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7590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continuation of the work we began last term at DEVELOP. Last term we obtained and processed all satellite imagery. This term our objectives were to coordinate with Hyperion and other scientists on the Diversion research team. With their raw data, we have the ability to validate our satellite data from last term. With a side by side comparison of in situ and remote sensed data, we can better determine if this diversion event had a </a:t>
            </a:r>
            <a:r>
              <a:rPr lang="en-US" baseline="0" dirty="0" err="1" smtClean="0"/>
              <a:t>siginifcant</a:t>
            </a:r>
            <a:r>
              <a:rPr lang="en-US" baseline="0" dirty="0" smtClean="0"/>
              <a:t> impact on the local ecosystem and beaches. Finally, we plan to publish our findings in a peer reviewed scientific journal, and submit our findings to </a:t>
            </a:r>
            <a:r>
              <a:rPr lang="en-US" baseline="0" dirty="0" err="1" smtClean="0"/>
              <a:t>Hyperions</a:t>
            </a:r>
            <a:r>
              <a:rPr lang="en-US" baseline="0" dirty="0" smtClean="0"/>
              <a:t> comprehensive technical report.</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51346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observations</a:t>
            </a:r>
            <a:r>
              <a:rPr lang="en-US" baseline="0" dirty="0"/>
              <a:t> used were </a:t>
            </a:r>
          </a:p>
          <a:p>
            <a:endParaRPr lang="en-US" baseline="0" dirty="0"/>
          </a:p>
          <a:p>
            <a:r>
              <a:rPr lang="en-US" baseline="0" dirty="0"/>
              <a:t>While using the </a:t>
            </a:r>
            <a:r>
              <a:rPr lang="en-US" baseline="0" dirty="0" err="1"/>
              <a:t>landsat</a:t>
            </a:r>
            <a:r>
              <a:rPr lang="en-US" baseline="0" dirty="0"/>
              <a:t> 8 satellite Landsat-8 both </a:t>
            </a:r>
            <a:r>
              <a:rPr lang="en-US" sz="1200" b="1" i="0" kern="1200" dirty="0">
                <a:solidFill>
                  <a:schemeClr val="tx1"/>
                </a:solidFill>
                <a:effectLst/>
                <a:latin typeface="+mn-lt"/>
                <a:ea typeface="+mn-ea"/>
                <a:cs typeface="+mn-cs"/>
              </a:rPr>
              <a:t>Operational Land Imager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OLI</a:t>
            </a:r>
            <a:r>
              <a:rPr lang="en-US" sz="1200" b="0" i="0" kern="1200" dirty="0">
                <a:solidFill>
                  <a:schemeClr val="tx1"/>
                </a:solidFill>
                <a:effectLst/>
                <a:latin typeface="+mn-lt"/>
                <a:ea typeface="+mn-ea"/>
                <a:cs typeface="+mn-cs"/>
              </a:rPr>
              <a:t>)  and Thermal Infrared Sensor (</a:t>
            </a:r>
            <a:r>
              <a:rPr lang="en-US" sz="1200" b="1" i="0" kern="1200" dirty="0">
                <a:solidFill>
                  <a:schemeClr val="tx1"/>
                </a:solidFill>
                <a:effectLst/>
                <a:latin typeface="+mn-lt"/>
                <a:ea typeface="+mn-ea"/>
                <a:cs typeface="+mn-cs"/>
              </a:rPr>
              <a:t>TIRS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1672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collaborators went out into the Santa Monica Bay several times a week to take in situ measurements of the diversion plume.</a:t>
            </a:r>
          </a:p>
          <a:p>
            <a:endParaRPr lang="en-US" baseline="0" dirty="0"/>
          </a:p>
          <a:p>
            <a:r>
              <a:rPr lang="en-US" baseline="0" dirty="0"/>
              <a:t>Both </a:t>
            </a:r>
            <a:r>
              <a:rPr lang="en-US" baseline="0" dirty="0" err="1"/>
              <a:t>hyperion</a:t>
            </a:r>
            <a:r>
              <a:rPr lang="en-US" baseline="0" dirty="0"/>
              <a:t> and UCSB had CTD instruments. CTD stands for conductivity temperature depth. The useful measurements for us from the CTD are temp and salinity.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University of Southern California uses laboratory methods to test the sea water for phytoplankton species and concentrations.</a:t>
            </a:r>
          </a:p>
          <a:p>
            <a:r>
              <a:rPr lang="en-US" baseline="0" dirty="0"/>
              <a:t>University of California Santa Barbra has installed GPS drifters in the ocean to track the plume’s surface movement over time.</a:t>
            </a:r>
          </a:p>
          <a:p>
            <a:r>
              <a:rPr lang="en-US" baseline="0" dirty="0"/>
              <a:t>A collaborator at JPL uses his </a:t>
            </a:r>
            <a:r>
              <a:rPr lang="en-US" baseline="0" dirty="0" err="1"/>
              <a:t>Micritops</a:t>
            </a:r>
            <a:r>
              <a:rPr lang="en-US" baseline="0" dirty="0"/>
              <a:t> to obtain aerosol optical thickness values on specific days during the diversion.</a:t>
            </a:r>
          </a:p>
          <a:p>
            <a:r>
              <a:rPr lang="en-US" baseline="0" dirty="0"/>
              <a:t>By obtaining, processing, and manipulating data obtained from these in situ instruments,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25164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a:t>
            </a:r>
            <a:r>
              <a:rPr lang="en-US" baseline="0" dirty="0"/>
              <a:t> signatures we are looking for in our processed satellite imagery are 1) chlorophyll-a , 2) Sea surface temperature </a:t>
            </a:r>
          </a:p>
          <a:p>
            <a:r>
              <a:rPr lang="en-US" baseline="0" dirty="0"/>
              <a:t>ASTER and </a:t>
            </a:r>
            <a:r>
              <a:rPr lang="en-US" baseline="0" dirty="0" err="1"/>
              <a:t>Landat</a:t>
            </a:r>
            <a:r>
              <a:rPr lang="en-US" baseline="0" dirty="0"/>
              <a:t> can sense SST. MODIS </a:t>
            </a:r>
            <a:r>
              <a:rPr lang="en-US" baseline="0" dirty="0" err="1"/>
              <a:t>Lansdat</a:t>
            </a:r>
            <a:r>
              <a:rPr lang="en-US" baseline="0" dirty="0"/>
              <a:t> and VIIRs can sense chlorophyll-a</a:t>
            </a:r>
          </a:p>
          <a:p>
            <a:r>
              <a:rPr lang="en-US" baseline="0" dirty="0"/>
              <a:t>We used the atmospheric optical thickness readings from the </a:t>
            </a:r>
            <a:r>
              <a:rPr lang="en-US" baseline="0" dirty="0" err="1"/>
              <a:t>microtops</a:t>
            </a:r>
            <a:r>
              <a:rPr lang="en-US" baseline="0" dirty="0"/>
              <a:t> to atmospherically correct the satellite data.</a:t>
            </a:r>
          </a:p>
          <a:p>
            <a:r>
              <a:rPr lang="en-US" baseline="0" dirty="0"/>
              <a:t>We used data from the drifters to determine local current of the plume to see if it matches with the </a:t>
            </a:r>
            <a:r>
              <a:rPr lang="en-US" baseline="0" dirty="0" err="1"/>
              <a:t>algeal</a:t>
            </a:r>
            <a:r>
              <a:rPr lang="en-US" baseline="0" dirty="0"/>
              <a:t> bloom patterns.</a:t>
            </a:r>
          </a:p>
          <a:p>
            <a:r>
              <a:rPr lang="en-US" baseline="0" dirty="0"/>
              <a:t>We used both the phytoplankton chemistry and CDT data to validate the location of </a:t>
            </a:r>
            <a:r>
              <a:rPr lang="en-US" baseline="0" dirty="0" err="1"/>
              <a:t>algeal</a:t>
            </a:r>
            <a:r>
              <a:rPr lang="en-US" baseline="0" dirty="0"/>
              <a:t> blooms</a:t>
            </a:r>
          </a:p>
          <a:p>
            <a:r>
              <a:rPr lang="en-US" baseline="0" dirty="0"/>
              <a:t>Finally, we used the salinity and temperature CTD data from 2 different CTDs to determine if the cold temperature signature that we saw at the immediate location surround the 1 mile outfall is valid.</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9503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t="37182" b="27782"/>
          <a:stretch/>
        </p:blipFill>
        <p:spPr>
          <a:xfrm>
            <a:off x="-1" y="4612943"/>
            <a:ext cx="9144000" cy="2245057"/>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535" y="1223044"/>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1443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094934" y="1220586"/>
            <a:ext cx="7820465" cy="916858"/>
          </a:xfrm>
        </p:spPr>
        <p:txBody>
          <a:bodyPr anchor="ctr">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0.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35.em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49.emf"/><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54.emf"/><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55.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png"/><Relationship Id="rId50" Type="http://schemas.openxmlformats.org/officeDocument/2006/relationships/image" Target="../media/image108.png"/><Relationship Id="rId55" Type="http://schemas.openxmlformats.org/officeDocument/2006/relationships/image" Target="../media/image113.png"/><Relationship Id="rId63" Type="http://schemas.openxmlformats.org/officeDocument/2006/relationships/image" Target="../media/image121.png"/><Relationship Id="rId7" Type="http://schemas.openxmlformats.org/officeDocument/2006/relationships/image" Target="../media/image65.png"/><Relationship Id="rId2" Type="http://schemas.openxmlformats.org/officeDocument/2006/relationships/notesSlide" Target="../notesSlides/notesSlide32.xml"/><Relationship Id="rId16" Type="http://schemas.openxmlformats.org/officeDocument/2006/relationships/image" Target="../media/image74.pn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emf"/><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8" Type="http://schemas.openxmlformats.org/officeDocument/2006/relationships/image" Target="../media/image116.png"/><Relationship Id="rId66" Type="http://schemas.openxmlformats.org/officeDocument/2006/relationships/image" Target="../media/image124.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 Id="rId57" Type="http://schemas.openxmlformats.org/officeDocument/2006/relationships/image" Target="../media/image115.png"/><Relationship Id="rId61" Type="http://schemas.openxmlformats.org/officeDocument/2006/relationships/image" Target="../media/image119.png"/><Relationship Id="rId10" Type="http://schemas.openxmlformats.org/officeDocument/2006/relationships/image" Target="../media/image68.emf"/><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8" Type="http://schemas.openxmlformats.org/officeDocument/2006/relationships/image" Target="../media/image66.png"/><Relationship Id="rId51" Type="http://schemas.openxmlformats.org/officeDocument/2006/relationships/image" Target="../media/image109.png"/><Relationship Id="rId3"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png"/><Relationship Id="rId67" Type="http://schemas.openxmlformats.org/officeDocument/2006/relationships/image" Target="../media/image125.png"/><Relationship Id="rId20" Type="http://schemas.openxmlformats.org/officeDocument/2006/relationships/image" Target="../media/image78.png"/><Relationship Id="rId41" Type="http://schemas.openxmlformats.org/officeDocument/2006/relationships/image" Target="../media/image99.png"/><Relationship Id="rId54" Type="http://schemas.openxmlformats.org/officeDocument/2006/relationships/image" Target="../media/image112.png"/><Relationship Id="rId62"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gn="ctr"/>
            <a:r>
              <a:rPr lang="en-US" dirty="0"/>
              <a:t>Los Angeles Oceans II</a:t>
            </a:r>
          </a:p>
        </p:txBody>
      </p:sp>
      <p:sp>
        <p:nvSpPr>
          <p:cNvPr id="9" name="Text Placeholder 8"/>
          <p:cNvSpPr>
            <a:spLocks noGrp="1"/>
          </p:cNvSpPr>
          <p:nvPr>
            <p:ph type="body" sz="quarter" idx="17"/>
          </p:nvPr>
        </p:nvSpPr>
        <p:spPr/>
        <p:txBody>
          <a:bodyPr>
            <a:noAutofit/>
          </a:bodyPr>
          <a:lstStyle/>
          <a:p>
            <a:r>
              <a:rPr lang="en-US" sz="2000" dirty="0"/>
              <a:t>Validating Satellite Observations of Wastewater </a:t>
            </a:r>
            <a:r>
              <a:rPr lang="en-US" sz="2000" dirty="0" smtClean="0"/>
              <a:t>Plumes and their </a:t>
            </a:r>
            <a:r>
              <a:rPr lang="en-US" sz="2000" dirty="0"/>
              <a:t>Biological Impacts in Santa Monica Bay, California</a:t>
            </a:r>
          </a:p>
          <a:p>
            <a:endParaRPr lang="en-US" sz="2000" dirty="0"/>
          </a:p>
        </p:txBody>
      </p:sp>
      <p:sp>
        <p:nvSpPr>
          <p:cNvPr id="11" name="Text Placeholder 2"/>
          <p:cNvSpPr txBox="1">
            <a:spLocks/>
          </p:cNvSpPr>
          <p:nvPr/>
        </p:nvSpPr>
        <p:spPr>
          <a:xfrm>
            <a:off x="2516504" y="34108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a:t>Rebecca Trinh(Project Lead)</a:t>
            </a:r>
          </a:p>
        </p:txBody>
      </p:sp>
      <p:sp>
        <p:nvSpPr>
          <p:cNvPr id="19" name="Text Placeholder 2"/>
          <p:cNvSpPr txBox="1">
            <a:spLocks/>
          </p:cNvSpPr>
          <p:nvPr/>
        </p:nvSpPr>
        <p:spPr>
          <a:xfrm>
            <a:off x="2516505" y="38000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a:t>Lindsay </a:t>
            </a:r>
            <a:r>
              <a:rPr lang="en-US" sz="1600" dirty="0" err="1"/>
              <a:t>Almaleh</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Atmospheric Correction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976"/>
          <a:stretch/>
        </p:blipFill>
        <p:spPr>
          <a:xfrm>
            <a:off x="125710" y="1431017"/>
            <a:ext cx="2978717" cy="45646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756" y="3620567"/>
            <a:ext cx="3377382" cy="2452147"/>
          </a:xfrm>
          <a:prstGeom prst="rect">
            <a:avLst/>
          </a:prstGeom>
        </p:spPr>
      </p:pic>
      <p:pic>
        <p:nvPicPr>
          <p:cNvPr id="1026" name="Picture 2" descr="http://fsf.nerc.ac.uk/img/mtp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497" y="1593463"/>
            <a:ext cx="2573797" cy="1930349"/>
          </a:xfrm>
          <a:prstGeom prst="rect">
            <a:avLst/>
          </a:prstGeom>
          <a:noFill/>
          <a:ln>
            <a:solidFill>
              <a:srgbClr val="333333"/>
            </a:solidFill>
          </a:ln>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459576974"/>
              </p:ext>
            </p:extLst>
          </p:nvPr>
        </p:nvGraphicFramePr>
        <p:xfrm>
          <a:off x="7142308" y="2916559"/>
          <a:ext cx="1336383" cy="2153813"/>
        </p:xfrm>
        <a:graphic>
          <a:graphicData uri="http://schemas.openxmlformats.org/drawingml/2006/table">
            <a:tbl>
              <a:tblPr firstRow="1" bandRow="1">
                <a:tableStyleId>{5C22544A-7EE6-4342-B048-85BDC9FD1C3A}</a:tableStyleId>
              </a:tblPr>
              <a:tblGrid>
                <a:gridCol w="1336383">
                  <a:extLst>
                    <a:ext uri="{9D8B030D-6E8A-4147-A177-3AD203B41FA5}">
                      <a16:colId xmlns="" xmlns:a16="http://schemas.microsoft.com/office/drawing/2014/main" val="20000"/>
                    </a:ext>
                  </a:extLst>
                </a:gridCol>
              </a:tblGrid>
              <a:tr h="267807">
                <a:tc>
                  <a:txBody>
                    <a:bodyPr/>
                    <a:lstStyle/>
                    <a:p>
                      <a:pPr algn="ctr"/>
                      <a:r>
                        <a:rPr lang="en-US" sz="1400" b="0" dirty="0">
                          <a:solidFill>
                            <a:srgbClr val="333333"/>
                          </a:solidFill>
                        </a:rPr>
                        <a:t>9-16-15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67807">
                <a:tc>
                  <a:txBody>
                    <a:bodyPr/>
                    <a:lstStyle/>
                    <a:p>
                      <a:pPr algn="ctr"/>
                      <a:r>
                        <a:rPr lang="en-US" sz="1400" b="0" dirty="0">
                          <a:solidFill>
                            <a:srgbClr val="333333"/>
                          </a:solidFill>
                        </a:rPr>
                        <a:t>9-24-15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67807">
                <a:tc>
                  <a:txBody>
                    <a:bodyPr/>
                    <a:lstStyle/>
                    <a:p>
                      <a:pPr algn="ctr"/>
                      <a:r>
                        <a:rPr lang="en-US" sz="1400" b="0" dirty="0">
                          <a:solidFill>
                            <a:srgbClr val="333333"/>
                          </a:solidFill>
                        </a:rPr>
                        <a:t>9-30-15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26615">
                <a:tc>
                  <a:txBody>
                    <a:bodyPr/>
                    <a:lstStyle/>
                    <a:p>
                      <a:pPr algn="ctr"/>
                      <a:r>
                        <a:rPr lang="en-US" sz="1400" b="0" dirty="0">
                          <a:solidFill>
                            <a:srgbClr val="333333"/>
                          </a:solidFill>
                        </a:rPr>
                        <a:t>10-21-15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25013">
                <a:tc>
                  <a:txBody>
                    <a:bodyPr/>
                    <a:lstStyle/>
                    <a:p>
                      <a:pPr algn="ctr"/>
                      <a:r>
                        <a:rPr lang="en-US" sz="1400" b="0" dirty="0">
                          <a:solidFill>
                            <a:srgbClr val="333333"/>
                          </a:solidFill>
                        </a:rPr>
                        <a:t>10-26-15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67807">
                <a:tc>
                  <a:txBody>
                    <a:bodyPr/>
                    <a:lstStyle/>
                    <a:p>
                      <a:pPr algn="ctr"/>
                      <a:r>
                        <a:rPr lang="en-US" sz="1400" b="0" dirty="0">
                          <a:solidFill>
                            <a:srgbClr val="333333"/>
                          </a:solidFill>
                        </a:rPr>
                        <a:t>11-5-15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67807">
                <a:tc>
                  <a:txBody>
                    <a:bodyPr/>
                    <a:lstStyle/>
                    <a:p>
                      <a:pPr algn="ctr"/>
                      <a:r>
                        <a:rPr lang="en-US" sz="1400" b="0" dirty="0">
                          <a:solidFill>
                            <a:srgbClr val="333333"/>
                          </a:solidFill>
                        </a:rPr>
                        <a:t>11-11-15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2" name="TextBox 1"/>
          <p:cNvSpPr txBox="1"/>
          <p:nvPr/>
        </p:nvSpPr>
        <p:spPr>
          <a:xfrm>
            <a:off x="6866459" y="2143138"/>
            <a:ext cx="1929151" cy="830997"/>
          </a:xfrm>
          <a:prstGeom prst="rect">
            <a:avLst/>
          </a:prstGeom>
          <a:noFill/>
        </p:spPr>
        <p:txBody>
          <a:bodyPr wrap="square" rtlCol="0">
            <a:spAutoFit/>
          </a:bodyPr>
          <a:lstStyle/>
          <a:p>
            <a:pPr algn="ctr"/>
            <a:r>
              <a:rPr lang="en-US" sz="1600" dirty="0">
                <a:solidFill>
                  <a:srgbClr val="333333"/>
                </a:solidFill>
              </a:rPr>
              <a:t>Field Measurement Dates</a:t>
            </a:r>
          </a:p>
        </p:txBody>
      </p:sp>
      <p:sp>
        <p:nvSpPr>
          <p:cNvPr id="4" name="TextBox 3"/>
          <p:cNvSpPr txBox="1"/>
          <p:nvPr/>
        </p:nvSpPr>
        <p:spPr>
          <a:xfrm>
            <a:off x="4185297" y="1241142"/>
            <a:ext cx="2068195" cy="369332"/>
          </a:xfrm>
          <a:prstGeom prst="rect">
            <a:avLst/>
          </a:prstGeom>
          <a:noFill/>
        </p:spPr>
        <p:txBody>
          <a:bodyPr wrap="none" rtlCol="0">
            <a:spAutoFit/>
          </a:bodyPr>
          <a:lstStyle/>
          <a:p>
            <a:r>
              <a:rPr lang="en-US" dirty="0" err="1">
                <a:solidFill>
                  <a:schemeClr val="tx1">
                    <a:lumMod val="50000"/>
                  </a:schemeClr>
                </a:solidFill>
              </a:rPr>
              <a:t>Microtops</a:t>
            </a:r>
            <a:r>
              <a:rPr lang="en-US" dirty="0">
                <a:solidFill>
                  <a:schemeClr val="tx1">
                    <a:lumMod val="50000"/>
                  </a:schemeClr>
                </a:solidFill>
              </a:rPr>
              <a:t> Sensor</a:t>
            </a:r>
          </a:p>
        </p:txBody>
      </p:sp>
      <p:sp>
        <p:nvSpPr>
          <p:cNvPr id="5" name="TextBox 4"/>
          <p:cNvSpPr txBox="1"/>
          <p:nvPr/>
        </p:nvSpPr>
        <p:spPr>
          <a:xfrm>
            <a:off x="318740" y="5921522"/>
            <a:ext cx="2846961" cy="830997"/>
          </a:xfrm>
          <a:prstGeom prst="rect">
            <a:avLst/>
          </a:prstGeom>
          <a:noFill/>
        </p:spPr>
        <p:txBody>
          <a:bodyPr wrap="square" rtlCol="0">
            <a:spAutoFit/>
          </a:bodyPr>
          <a:lstStyle/>
          <a:p>
            <a:pPr algn="ctr"/>
            <a:r>
              <a:rPr lang="en-US" sz="1600" dirty="0">
                <a:solidFill>
                  <a:srgbClr val="333333"/>
                </a:solidFill>
              </a:rPr>
              <a:t>Aerosol Optical Thickness measurements from </a:t>
            </a:r>
            <a:r>
              <a:rPr lang="en-US" sz="1600" dirty="0" err="1">
                <a:solidFill>
                  <a:srgbClr val="333333"/>
                </a:solidFill>
              </a:rPr>
              <a:t>Microtops</a:t>
            </a:r>
            <a:r>
              <a:rPr lang="en-US" sz="1600" dirty="0">
                <a:solidFill>
                  <a:srgbClr val="333333"/>
                </a:solidFill>
              </a:rPr>
              <a:t> sensor</a:t>
            </a:r>
          </a:p>
        </p:txBody>
      </p:sp>
      <p:sp>
        <p:nvSpPr>
          <p:cNvPr id="10" name="TextBox 9"/>
          <p:cNvSpPr txBox="1"/>
          <p:nvPr/>
        </p:nvSpPr>
        <p:spPr>
          <a:xfrm>
            <a:off x="3047252" y="6064122"/>
            <a:ext cx="4344288" cy="584775"/>
          </a:xfrm>
          <a:prstGeom prst="rect">
            <a:avLst/>
          </a:prstGeom>
          <a:noFill/>
        </p:spPr>
        <p:txBody>
          <a:bodyPr wrap="square" rtlCol="0">
            <a:spAutoFit/>
          </a:bodyPr>
          <a:lstStyle/>
          <a:p>
            <a:pPr algn="ctr"/>
            <a:r>
              <a:rPr lang="en-US" sz="1600" dirty="0">
                <a:solidFill>
                  <a:srgbClr val="333333"/>
                </a:solidFill>
              </a:rPr>
              <a:t>Interpolated Aerosol Optical Thickness values at different wavelengths</a:t>
            </a:r>
          </a:p>
        </p:txBody>
      </p:sp>
      <p:sp>
        <p:nvSpPr>
          <p:cNvPr id="9" name="TextBox 8"/>
          <p:cNvSpPr txBox="1"/>
          <p:nvPr/>
        </p:nvSpPr>
        <p:spPr>
          <a:xfrm>
            <a:off x="119482" y="1375509"/>
            <a:ext cx="3108016" cy="584775"/>
          </a:xfrm>
          <a:prstGeom prst="rect">
            <a:avLst/>
          </a:prstGeom>
          <a:solidFill>
            <a:schemeClr val="bg1"/>
          </a:solidFill>
          <a:ln>
            <a:noFill/>
          </a:ln>
        </p:spPr>
        <p:txBody>
          <a:bodyPr wrap="square" rtlCol="0">
            <a:spAutoFit/>
          </a:bodyPr>
          <a:lstStyle/>
          <a:p>
            <a:pPr algn="ctr"/>
            <a:r>
              <a:rPr lang="en-US" sz="1600" dirty="0"/>
              <a:t>10/26/15</a:t>
            </a:r>
          </a:p>
          <a:p>
            <a:pPr algn="ctr"/>
            <a:r>
              <a:rPr lang="en-US" sz="1600" dirty="0"/>
              <a:t>18:46:34 -18:49:10</a:t>
            </a:r>
          </a:p>
        </p:txBody>
      </p:sp>
      <p:sp>
        <p:nvSpPr>
          <p:cNvPr id="12" name="TextBox 11"/>
          <p:cNvSpPr txBox="1"/>
          <p:nvPr/>
        </p:nvSpPr>
        <p:spPr>
          <a:xfrm>
            <a:off x="3703755" y="3594004"/>
            <a:ext cx="3108016" cy="584775"/>
          </a:xfrm>
          <a:prstGeom prst="rect">
            <a:avLst/>
          </a:prstGeom>
          <a:solidFill>
            <a:schemeClr val="bg1"/>
          </a:solidFill>
          <a:ln>
            <a:noFill/>
          </a:ln>
        </p:spPr>
        <p:txBody>
          <a:bodyPr wrap="square" rtlCol="0">
            <a:spAutoFit/>
          </a:bodyPr>
          <a:lstStyle/>
          <a:p>
            <a:pPr algn="ctr"/>
            <a:r>
              <a:rPr lang="en-US" sz="1600" dirty="0"/>
              <a:t>10/26/15</a:t>
            </a:r>
          </a:p>
          <a:p>
            <a:pPr algn="ctr"/>
            <a:r>
              <a:rPr lang="en-US" sz="1600" dirty="0"/>
              <a:t>18:46:34 -18:49:10</a:t>
            </a:r>
          </a:p>
        </p:txBody>
      </p:sp>
      <p:sp>
        <p:nvSpPr>
          <p:cNvPr id="13" name="TextBox 12"/>
          <p:cNvSpPr txBox="1"/>
          <p:nvPr/>
        </p:nvSpPr>
        <p:spPr>
          <a:xfrm>
            <a:off x="215912" y="5644523"/>
            <a:ext cx="3108016" cy="276999"/>
          </a:xfrm>
          <a:prstGeom prst="rect">
            <a:avLst/>
          </a:prstGeom>
          <a:solidFill>
            <a:schemeClr val="bg1"/>
          </a:solidFill>
          <a:ln>
            <a:noFill/>
          </a:ln>
        </p:spPr>
        <p:txBody>
          <a:bodyPr wrap="square" rtlCol="0">
            <a:spAutoFit/>
          </a:bodyPr>
          <a:lstStyle/>
          <a:p>
            <a:pPr algn="ctr"/>
            <a:r>
              <a:rPr lang="en-US" sz="1200" dirty="0"/>
              <a:t>Wavelength (nm)</a:t>
            </a:r>
          </a:p>
        </p:txBody>
      </p:sp>
      <p:sp>
        <p:nvSpPr>
          <p:cNvPr id="14" name="TextBox 13"/>
          <p:cNvSpPr txBox="1"/>
          <p:nvPr/>
        </p:nvSpPr>
        <p:spPr>
          <a:xfrm>
            <a:off x="3561439" y="5851488"/>
            <a:ext cx="3108016" cy="276999"/>
          </a:xfrm>
          <a:prstGeom prst="rect">
            <a:avLst/>
          </a:prstGeom>
          <a:solidFill>
            <a:schemeClr val="bg1"/>
          </a:solidFill>
          <a:ln>
            <a:noFill/>
          </a:ln>
        </p:spPr>
        <p:txBody>
          <a:bodyPr wrap="square" rtlCol="0">
            <a:spAutoFit/>
          </a:bodyPr>
          <a:lstStyle/>
          <a:p>
            <a:pPr algn="ctr"/>
            <a:r>
              <a:rPr lang="en-US" sz="1200" dirty="0"/>
              <a:t>Wavelength (nm)</a:t>
            </a:r>
          </a:p>
        </p:txBody>
      </p:sp>
      <p:sp>
        <p:nvSpPr>
          <p:cNvPr id="15" name="TextBox 14"/>
          <p:cNvSpPr txBox="1"/>
          <p:nvPr/>
        </p:nvSpPr>
        <p:spPr>
          <a:xfrm rot="16200000">
            <a:off x="-1351072" y="3672735"/>
            <a:ext cx="3108016" cy="276999"/>
          </a:xfrm>
          <a:prstGeom prst="rect">
            <a:avLst/>
          </a:prstGeom>
          <a:solidFill>
            <a:schemeClr val="bg1"/>
          </a:solidFill>
          <a:ln>
            <a:noFill/>
          </a:ln>
        </p:spPr>
        <p:txBody>
          <a:bodyPr wrap="square" rtlCol="0">
            <a:spAutoFit/>
          </a:bodyPr>
          <a:lstStyle/>
          <a:p>
            <a:pPr algn="ctr"/>
            <a:r>
              <a:rPr lang="en-US" sz="1200" dirty="0"/>
              <a:t>AOT</a:t>
            </a:r>
          </a:p>
        </p:txBody>
      </p:sp>
      <p:sp>
        <p:nvSpPr>
          <p:cNvPr id="17" name="TextBox 16"/>
          <p:cNvSpPr txBox="1"/>
          <p:nvPr/>
        </p:nvSpPr>
        <p:spPr>
          <a:xfrm rot="16200000">
            <a:off x="2665989" y="4860213"/>
            <a:ext cx="1592877" cy="276999"/>
          </a:xfrm>
          <a:prstGeom prst="rect">
            <a:avLst/>
          </a:prstGeom>
          <a:solidFill>
            <a:schemeClr val="bg1"/>
          </a:solidFill>
          <a:ln>
            <a:noFill/>
          </a:ln>
        </p:spPr>
        <p:txBody>
          <a:bodyPr wrap="square" rtlCol="0">
            <a:spAutoFit/>
          </a:bodyPr>
          <a:lstStyle/>
          <a:p>
            <a:pPr algn="ctr"/>
            <a:r>
              <a:rPr lang="en-US" sz="1200" dirty="0"/>
              <a:t>AOT (Tau)</a:t>
            </a:r>
          </a:p>
        </p:txBody>
      </p:sp>
    </p:spTree>
    <p:extLst>
      <p:ext uri="{BB962C8B-B14F-4D97-AF65-F5344CB8AC3E}">
        <p14:creationId xmlns:p14="http://schemas.microsoft.com/office/powerpoint/2010/main" val="290847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sp>
        <p:nvSpPr>
          <p:cNvPr id="5" name="TextBox 4"/>
          <p:cNvSpPr txBox="1"/>
          <p:nvPr/>
        </p:nvSpPr>
        <p:spPr>
          <a:xfrm>
            <a:off x="2257425" y="5715000"/>
            <a:ext cx="1664238" cy="584775"/>
          </a:xfrm>
          <a:prstGeom prst="rect">
            <a:avLst/>
          </a:prstGeom>
          <a:noFill/>
        </p:spPr>
        <p:txBody>
          <a:bodyPr wrap="none" rtlCol="0">
            <a:spAutoFit/>
          </a:bodyPr>
          <a:lstStyle/>
          <a:p>
            <a:r>
              <a:rPr lang="en-US" sz="3200" b="1" dirty="0">
                <a:solidFill>
                  <a:schemeClr val="tx1">
                    <a:lumMod val="50000"/>
                  </a:schemeClr>
                </a:solidFill>
              </a:rPr>
              <a:t>BEFORE</a:t>
            </a:r>
          </a:p>
        </p:txBody>
      </p:sp>
      <p:pic>
        <p:nvPicPr>
          <p:cNvPr id="6" name="Picture 5"/>
          <p:cNvPicPr>
            <a:picLocks noChangeAspect="1"/>
          </p:cNvPicPr>
          <p:nvPr/>
        </p:nvPicPr>
        <p:blipFill>
          <a:blip r:embed="rId5"/>
          <a:stretch>
            <a:fillRect/>
          </a:stretch>
        </p:blipFill>
        <p:spPr>
          <a:xfrm>
            <a:off x="6535534" y="1917651"/>
            <a:ext cx="922764" cy="897340"/>
          </a:xfrm>
          <a:prstGeom prst="rect">
            <a:avLst/>
          </a:prstGeom>
        </p:spPr>
      </p:pic>
      <p:sp>
        <p:nvSpPr>
          <p:cNvPr id="7" name="Rectangle 6"/>
          <p:cNvSpPr/>
          <p:nvPr/>
        </p:nvSpPr>
        <p:spPr>
          <a:xfrm>
            <a:off x="5981700" y="1283208"/>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3" name="Text Placeholder 2"/>
          <p:cNvSpPr>
            <a:spLocks noGrp="1"/>
          </p:cNvSpPr>
          <p:nvPr>
            <p:ph type="body" sz="quarter" idx="14"/>
          </p:nvPr>
        </p:nvSpPr>
        <p:spPr>
          <a:xfrm>
            <a:off x="431292" y="579120"/>
            <a:ext cx="8712708" cy="704088"/>
          </a:xfrm>
        </p:spPr>
        <p:txBody>
          <a:bodyPr/>
          <a:lstStyle/>
          <a:p>
            <a:r>
              <a:rPr lang="en-US" dirty="0"/>
              <a:t>ASTER Atmospheric Correction</a:t>
            </a:r>
          </a:p>
        </p:txBody>
      </p:sp>
    </p:spTree>
    <p:extLst>
      <p:ext uri="{BB962C8B-B14F-4D97-AF65-F5344CB8AC3E}">
        <p14:creationId xmlns:p14="http://schemas.microsoft.com/office/powerpoint/2010/main" val="2665418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sp>
        <p:nvSpPr>
          <p:cNvPr id="5" name="TextBox 4"/>
          <p:cNvSpPr txBox="1"/>
          <p:nvPr/>
        </p:nvSpPr>
        <p:spPr>
          <a:xfrm>
            <a:off x="2257425" y="5715000"/>
            <a:ext cx="1309974" cy="584775"/>
          </a:xfrm>
          <a:prstGeom prst="rect">
            <a:avLst/>
          </a:prstGeom>
          <a:noFill/>
        </p:spPr>
        <p:txBody>
          <a:bodyPr wrap="none" rtlCol="0">
            <a:spAutoFit/>
          </a:bodyPr>
          <a:lstStyle/>
          <a:p>
            <a:r>
              <a:rPr lang="en-US" sz="3200" b="1" dirty="0">
                <a:solidFill>
                  <a:schemeClr val="tx1">
                    <a:lumMod val="50000"/>
                  </a:schemeClr>
                </a:solidFill>
              </a:rPr>
              <a:t>AFTER</a:t>
            </a:r>
          </a:p>
        </p:txBody>
      </p:sp>
      <p:pic>
        <p:nvPicPr>
          <p:cNvPr id="6" name="Picture 5"/>
          <p:cNvPicPr>
            <a:picLocks noChangeAspect="1"/>
          </p:cNvPicPr>
          <p:nvPr/>
        </p:nvPicPr>
        <p:blipFill>
          <a:blip r:embed="rId3"/>
          <a:stretch>
            <a:fillRect/>
          </a:stretch>
        </p:blipFill>
        <p:spPr>
          <a:xfrm>
            <a:off x="6535534" y="1917651"/>
            <a:ext cx="922764" cy="897340"/>
          </a:xfrm>
          <a:prstGeom prst="rect">
            <a:avLst/>
          </a:prstGeom>
        </p:spPr>
      </p:pic>
      <p:sp>
        <p:nvSpPr>
          <p:cNvPr id="7" name="Rectangle 6"/>
          <p:cNvSpPr/>
          <p:nvPr/>
        </p:nvSpPr>
        <p:spPr>
          <a:xfrm>
            <a:off x="5981700" y="1283208"/>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3" name="Text Placeholder 2"/>
          <p:cNvSpPr>
            <a:spLocks noGrp="1"/>
          </p:cNvSpPr>
          <p:nvPr>
            <p:ph type="body" sz="quarter" idx="14"/>
          </p:nvPr>
        </p:nvSpPr>
        <p:spPr>
          <a:xfrm>
            <a:off x="431292" y="579120"/>
            <a:ext cx="8712708" cy="704088"/>
          </a:xfrm>
        </p:spPr>
        <p:txBody>
          <a:bodyPr/>
          <a:lstStyle/>
          <a:p>
            <a:r>
              <a:rPr lang="en-US" dirty="0"/>
              <a:t>ASTER Atmospheric Correction</a:t>
            </a:r>
          </a:p>
        </p:txBody>
      </p:sp>
    </p:spTree>
    <p:extLst>
      <p:ext uri="{BB962C8B-B14F-4D97-AF65-F5344CB8AC3E}">
        <p14:creationId xmlns:p14="http://schemas.microsoft.com/office/powerpoint/2010/main" val="2527371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802" y="1283208"/>
            <a:ext cx="6855499" cy="531467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Atmospheric Correction</a:t>
            </a:r>
          </a:p>
        </p:txBody>
      </p:sp>
      <p:pic>
        <p:nvPicPr>
          <p:cNvPr id="5" name="Picture 4"/>
          <p:cNvPicPr>
            <a:picLocks noChangeAspect="1"/>
          </p:cNvPicPr>
          <p:nvPr/>
        </p:nvPicPr>
        <p:blipFill>
          <a:blip r:embed="rId4"/>
          <a:stretch>
            <a:fillRect/>
          </a:stretch>
        </p:blipFill>
        <p:spPr>
          <a:xfrm>
            <a:off x="6547104" y="2059308"/>
            <a:ext cx="1162049" cy="1477911"/>
          </a:xfrm>
          <a:prstGeom prst="rect">
            <a:avLst/>
          </a:prstGeom>
        </p:spPr>
      </p:pic>
      <p:sp>
        <p:nvSpPr>
          <p:cNvPr id="6" name="Rectangle 5"/>
          <p:cNvSpPr/>
          <p:nvPr/>
        </p:nvSpPr>
        <p:spPr>
          <a:xfrm>
            <a:off x="5898776" y="1361731"/>
            <a:ext cx="4572000" cy="646331"/>
          </a:xfrm>
          <a:prstGeom prst="rect">
            <a:avLst/>
          </a:prstGeom>
        </p:spPr>
        <p:txBody>
          <a:bodyPr>
            <a:spAutoFit/>
          </a:bodyPr>
          <a:lstStyle/>
          <a:p>
            <a:r>
              <a:rPr lang="en-US" dirty="0">
                <a:solidFill>
                  <a:schemeClr val="tx1">
                    <a:lumMod val="50000"/>
                  </a:schemeClr>
                </a:solidFill>
              </a:rPr>
              <a:t>Aqua-MODIS</a:t>
            </a:r>
          </a:p>
          <a:p>
            <a:r>
              <a:rPr lang="en-US" dirty="0">
                <a:solidFill>
                  <a:schemeClr val="tx1">
                    <a:lumMod val="50000"/>
                  </a:schemeClr>
                </a:solidFill>
              </a:rPr>
              <a:t>October 26, 2015</a:t>
            </a:r>
          </a:p>
        </p:txBody>
      </p:sp>
      <p:sp>
        <p:nvSpPr>
          <p:cNvPr id="7" name="TextBox 6"/>
          <p:cNvSpPr txBox="1"/>
          <p:nvPr/>
        </p:nvSpPr>
        <p:spPr>
          <a:xfrm>
            <a:off x="1259700" y="5943931"/>
            <a:ext cx="1664238" cy="584775"/>
          </a:xfrm>
          <a:prstGeom prst="rect">
            <a:avLst/>
          </a:prstGeom>
          <a:noFill/>
        </p:spPr>
        <p:txBody>
          <a:bodyPr wrap="none" rtlCol="0">
            <a:spAutoFit/>
          </a:bodyPr>
          <a:lstStyle/>
          <a:p>
            <a:r>
              <a:rPr lang="en-US" sz="3200" b="1" dirty="0">
                <a:solidFill>
                  <a:schemeClr val="bg1"/>
                </a:solidFill>
              </a:rPr>
              <a:t>BEFORE</a:t>
            </a:r>
          </a:p>
        </p:txBody>
      </p:sp>
    </p:spTree>
    <p:extLst>
      <p:ext uri="{BB962C8B-B14F-4D97-AF65-F5344CB8AC3E}">
        <p14:creationId xmlns:p14="http://schemas.microsoft.com/office/powerpoint/2010/main" val="3435904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89" y="1283208"/>
            <a:ext cx="6877812" cy="531467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Atmospheric Correction</a:t>
            </a:r>
          </a:p>
        </p:txBody>
      </p:sp>
      <p:pic>
        <p:nvPicPr>
          <p:cNvPr id="5" name="Picture 4"/>
          <p:cNvPicPr>
            <a:picLocks noChangeAspect="1"/>
          </p:cNvPicPr>
          <p:nvPr/>
        </p:nvPicPr>
        <p:blipFill>
          <a:blip r:embed="rId3"/>
          <a:stretch>
            <a:fillRect/>
          </a:stretch>
        </p:blipFill>
        <p:spPr>
          <a:xfrm>
            <a:off x="6547104" y="2059308"/>
            <a:ext cx="1162049" cy="1477911"/>
          </a:xfrm>
          <a:prstGeom prst="rect">
            <a:avLst/>
          </a:prstGeom>
        </p:spPr>
      </p:pic>
      <p:sp>
        <p:nvSpPr>
          <p:cNvPr id="6" name="Rectangle 5"/>
          <p:cNvSpPr/>
          <p:nvPr/>
        </p:nvSpPr>
        <p:spPr>
          <a:xfrm>
            <a:off x="5898776" y="1361731"/>
            <a:ext cx="4572000" cy="646331"/>
          </a:xfrm>
          <a:prstGeom prst="rect">
            <a:avLst/>
          </a:prstGeom>
        </p:spPr>
        <p:txBody>
          <a:bodyPr>
            <a:spAutoFit/>
          </a:bodyPr>
          <a:lstStyle/>
          <a:p>
            <a:r>
              <a:rPr lang="en-US" dirty="0">
                <a:solidFill>
                  <a:schemeClr val="tx1">
                    <a:lumMod val="50000"/>
                  </a:schemeClr>
                </a:solidFill>
              </a:rPr>
              <a:t>Aqua-MODIS</a:t>
            </a:r>
          </a:p>
          <a:p>
            <a:r>
              <a:rPr lang="en-US" dirty="0">
                <a:solidFill>
                  <a:schemeClr val="tx1">
                    <a:lumMod val="50000"/>
                  </a:schemeClr>
                </a:solidFill>
              </a:rPr>
              <a:t>October 26, 2015</a:t>
            </a:r>
          </a:p>
        </p:txBody>
      </p:sp>
      <p:sp>
        <p:nvSpPr>
          <p:cNvPr id="7" name="TextBox 6"/>
          <p:cNvSpPr txBox="1"/>
          <p:nvPr/>
        </p:nvSpPr>
        <p:spPr>
          <a:xfrm>
            <a:off x="1259700" y="5943931"/>
            <a:ext cx="1309974" cy="584775"/>
          </a:xfrm>
          <a:prstGeom prst="rect">
            <a:avLst/>
          </a:prstGeom>
          <a:noFill/>
        </p:spPr>
        <p:txBody>
          <a:bodyPr wrap="none" rtlCol="0">
            <a:spAutoFit/>
          </a:bodyPr>
          <a:lstStyle/>
          <a:p>
            <a:r>
              <a:rPr lang="en-US" sz="3200" b="1" dirty="0">
                <a:solidFill>
                  <a:schemeClr val="bg1"/>
                </a:solidFill>
              </a:rPr>
              <a:t>AFTER</a:t>
            </a:r>
          </a:p>
        </p:txBody>
      </p:sp>
    </p:spTree>
    <p:extLst>
      <p:ext uri="{BB962C8B-B14F-4D97-AF65-F5344CB8AC3E}">
        <p14:creationId xmlns:p14="http://schemas.microsoft.com/office/powerpoint/2010/main" val="3453311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VIIRS Atmospheric Correction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sp>
        <p:nvSpPr>
          <p:cNvPr id="7" name="Rectangle 6"/>
          <p:cNvSpPr/>
          <p:nvPr/>
        </p:nvSpPr>
        <p:spPr>
          <a:xfrm>
            <a:off x="5600700" y="1283208"/>
            <a:ext cx="4572000" cy="646331"/>
          </a:xfrm>
          <a:prstGeom prst="rect">
            <a:avLst/>
          </a:prstGeom>
        </p:spPr>
        <p:txBody>
          <a:bodyPr>
            <a:spAutoFit/>
          </a:bodyPr>
          <a:lstStyle/>
          <a:p>
            <a:r>
              <a:rPr lang="en-US" dirty="0">
                <a:solidFill>
                  <a:schemeClr val="tx1">
                    <a:lumMod val="50000"/>
                  </a:schemeClr>
                </a:solidFill>
              </a:rPr>
              <a:t>Suomi-NPP VIIRS</a:t>
            </a:r>
          </a:p>
          <a:p>
            <a:r>
              <a:rPr lang="en-US" dirty="0">
                <a:solidFill>
                  <a:schemeClr val="tx1">
                    <a:lumMod val="50000"/>
                  </a:schemeClr>
                </a:solidFill>
              </a:rPr>
              <a:t>November 11, 2015</a:t>
            </a:r>
          </a:p>
        </p:txBody>
      </p:sp>
      <p:pic>
        <p:nvPicPr>
          <p:cNvPr id="8" name="Picture 7"/>
          <p:cNvPicPr>
            <a:picLocks noChangeAspect="1"/>
          </p:cNvPicPr>
          <p:nvPr/>
        </p:nvPicPr>
        <p:blipFill>
          <a:blip r:embed="rId5"/>
          <a:stretch>
            <a:fillRect/>
          </a:stretch>
        </p:blipFill>
        <p:spPr>
          <a:xfrm>
            <a:off x="6428321" y="1929539"/>
            <a:ext cx="1194638" cy="1176120"/>
          </a:xfrm>
          <a:prstGeom prst="rect">
            <a:avLst/>
          </a:prstGeom>
        </p:spPr>
      </p:pic>
      <p:sp>
        <p:nvSpPr>
          <p:cNvPr id="9" name="TextBox 8"/>
          <p:cNvSpPr txBox="1"/>
          <p:nvPr/>
        </p:nvSpPr>
        <p:spPr>
          <a:xfrm>
            <a:off x="1029724" y="5901853"/>
            <a:ext cx="1664238" cy="584775"/>
          </a:xfrm>
          <a:prstGeom prst="rect">
            <a:avLst/>
          </a:prstGeom>
          <a:noFill/>
        </p:spPr>
        <p:txBody>
          <a:bodyPr wrap="none" rtlCol="0">
            <a:spAutoFit/>
          </a:bodyPr>
          <a:lstStyle/>
          <a:p>
            <a:r>
              <a:rPr lang="en-US" sz="3200" b="1" dirty="0">
                <a:solidFill>
                  <a:schemeClr val="tx1">
                    <a:lumMod val="50000"/>
                  </a:schemeClr>
                </a:solidFill>
              </a:rPr>
              <a:t>BEFORE</a:t>
            </a:r>
          </a:p>
        </p:txBody>
      </p:sp>
    </p:spTree>
    <p:extLst>
      <p:ext uri="{BB962C8B-B14F-4D97-AF65-F5344CB8AC3E}">
        <p14:creationId xmlns:p14="http://schemas.microsoft.com/office/powerpoint/2010/main" val="748119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VIIRS Atmospheric Correction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sp>
        <p:nvSpPr>
          <p:cNvPr id="7" name="Rectangle 6"/>
          <p:cNvSpPr/>
          <p:nvPr/>
        </p:nvSpPr>
        <p:spPr>
          <a:xfrm>
            <a:off x="5600700" y="1283208"/>
            <a:ext cx="4572000" cy="646331"/>
          </a:xfrm>
          <a:prstGeom prst="rect">
            <a:avLst/>
          </a:prstGeom>
        </p:spPr>
        <p:txBody>
          <a:bodyPr>
            <a:spAutoFit/>
          </a:bodyPr>
          <a:lstStyle/>
          <a:p>
            <a:r>
              <a:rPr lang="en-US" dirty="0">
                <a:solidFill>
                  <a:schemeClr val="tx1">
                    <a:lumMod val="50000"/>
                  </a:schemeClr>
                </a:solidFill>
              </a:rPr>
              <a:t>Suomi-NPP VIIRS</a:t>
            </a:r>
          </a:p>
          <a:p>
            <a:r>
              <a:rPr lang="en-US" dirty="0">
                <a:solidFill>
                  <a:schemeClr val="tx1">
                    <a:lumMod val="50000"/>
                  </a:schemeClr>
                </a:solidFill>
              </a:rPr>
              <a:t>November 11, 2015</a:t>
            </a:r>
          </a:p>
        </p:txBody>
      </p:sp>
      <p:pic>
        <p:nvPicPr>
          <p:cNvPr id="8" name="Picture 7"/>
          <p:cNvPicPr>
            <a:picLocks noChangeAspect="1"/>
          </p:cNvPicPr>
          <p:nvPr/>
        </p:nvPicPr>
        <p:blipFill>
          <a:blip r:embed="rId3"/>
          <a:stretch>
            <a:fillRect/>
          </a:stretch>
        </p:blipFill>
        <p:spPr>
          <a:xfrm>
            <a:off x="6428321" y="1929539"/>
            <a:ext cx="1194638" cy="1176120"/>
          </a:xfrm>
          <a:prstGeom prst="rect">
            <a:avLst/>
          </a:prstGeom>
        </p:spPr>
      </p:pic>
      <p:sp>
        <p:nvSpPr>
          <p:cNvPr id="9" name="TextBox 8"/>
          <p:cNvSpPr txBox="1"/>
          <p:nvPr/>
        </p:nvSpPr>
        <p:spPr>
          <a:xfrm>
            <a:off x="1029724" y="5901853"/>
            <a:ext cx="1329210" cy="584775"/>
          </a:xfrm>
          <a:prstGeom prst="rect">
            <a:avLst/>
          </a:prstGeom>
          <a:noFill/>
        </p:spPr>
        <p:txBody>
          <a:bodyPr wrap="none" rtlCol="0">
            <a:spAutoFit/>
          </a:bodyPr>
          <a:lstStyle/>
          <a:p>
            <a:r>
              <a:rPr lang="en-US" sz="3200" b="1" dirty="0">
                <a:solidFill>
                  <a:schemeClr val="tx1">
                    <a:lumMod val="50000"/>
                  </a:schemeClr>
                </a:solidFill>
              </a:rPr>
              <a:t>AFTER</a:t>
            </a:r>
          </a:p>
        </p:txBody>
      </p:sp>
    </p:spTree>
    <p:extLst>
      <p:ext uri="{BB962C8B-B14F-4D97-AF65-F5344CB8AC3E}">
        <p14:creationId xmlns:p14="http://schemas.microsoft.com/office/powerpoint/2010/main" val="136027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5" y="1259094"/>
            <a:ext cx="6995339" cy="54054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24" y="1259094"/>
            <a:ext cx="6995339" cy="5405489"/>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Landsat-8 Atmospheric Correction</a:t>
            </a:r>
          </a:p>
        </p:txBody>
      </p:sp>
      <p:sp>
        <p:nvSpPr>
          <p:cNvPr id="9" name="TextBox 8"/>
          <p:cNvSpPr txBox="1"/>
          <p:nvPr/>
        </p:nvSpPr>
        <p:spPr>
          <a:xfrm>
            <a:off x="1029724" y="5901853"/>
            <a:ext cx="1630575" cy="584775"/>
          </a:xfrm>
          <a:prstGeom prst="rect">
            <a:avLst/>
          </a:prstGeom>
          <a:noFill/>
        </p:spPr>
        <p:txBody>
          <a:bodyPr wrap="none" rtlCol="0">
            <a:spAutoFit/>
          </a:bodyPr>
          <a:lstStyle/>
          <a:p>
            <a:r>
              <a:rPr lang="en-US" sz="3200" b="1" dirty="0">
                <a:solidFill>
                  <a:schemeClr val="tx1">
                    <a:lumMod val="50000"/>
                  </a:schemeClr>
                </a:solidFill>
              </a:rPr>
              <a:t>BEFORE</a:t>
            </a:r>
          </a:p>
        </p:txBody>
      </p:sp>
      <p:sp>
        <p:nvSpPr>
          <p:cNvPr id="10" name="Rectangle 9"/>
          <p:cNvSpPr/>
          <p:nvPr/>
        </p:nvSpPr>
        <p:spPr>
          <a:xfrm>
            <a:off x="6298532" y="1283208"/>
            <a:ext cx="1726532" cy="646331"/>
          </a:xfrm>
          <a:prstGeom prst="rect">
            <a:avLst/>
          </a:prstGeom>
        </p:spPr>
        <p:txBody>
          <a:bodyPr wrap="square">
            <a:spAutoFit/>
          </a:bodyPr>
          <a:lstStyle/>
          <a:p>
            <a:r>
              <a:rPr lang="en-US" dirty="0">
                <a:solidFill>
                  <a:schemeClr val="tx1">
                    <a:lumMod val="50000"/>
                  </a:schemeClr>
                </a:solidFill>
              </a:rPr>
              <a:t>Landsat-8</a:t>
            </a:r>
          </a:p>
          <a:p>
            <a:r>
              <a:rPr lang="en-US" dirty="0">
                <a:solidFill>
                  <a:schemeClr val="tx1">
                    <a:lumMod val="50000"/>
                  </a:schemeClr>
                </a:solidFill>
              </a:rPr>
              <a:t>Sept. 24, 2015</a:t>
            </a:r>
          </a:p>
        </p:txBody>
      </p:sp>
      <p:pic>
        <p:nvPicPr>
          <p:cNvPr id="11" name="Picture 10"/>
          <p:cNvPicPr>
            <a:picLocks noChangeAspect="1"/>
          </p:cNvPicPr>
          <p:nvPr/>
        </p:nvPicPr>
        <p:blipFill>
          <a:blip r:embed="rId5"/>
          <a:stretch>
            <a:fillRect/>
          </a:stretch>
        </p:blipFill>
        <p:spPr>
          <a:xfrm>
            <a:off x="6428321" y="1929539"/>
            <a:ext cx="1194638" cy="1176120"/>
          </a:xfrm>
          <a:prstGeom prst="rect">
            <a:avLst/>
          </a:prstGeom>
        </p:spPr>
      </p:pic>
    </p:spTree>
    <p:extLst>
      <p:ext uri="{BB962C8B-B14F-4D97-AF65-F5344CB8AC3E}">
        <p14:creationId xmlns:p14="http://schemas.microsoft.com/office/powerpoint/2010/main" val="1380983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5" y="1259094"/>
            <a:ext cx="6995339" cy="5405489"/>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Landsat-8 Atmospheric Correction</a:t>
            </a:r>
          </a:p>
        </p:txBody>
      </p:sp>
      <p:sp>
        <p:nvSpPr>
          <p:cNvPr id="9" name="TextBox 8"/>
          <p:cNvSpPr txBox="1"/>
          <p:nvPr/>
        </p:nvSpPr>
        <p:spPr>
          <a:xfrm>
            <a:off x="1029724" y="5901853"/>
            <a:ext cx="1329210" cy="584775"/>
          </a:xfrm>
          <a:prstGeom prst="rect">
            <a:avLst/>
          </a:prstGeom>
          <a:noFill/>
        </p:spPr>
        <p:txBody>
          <a:bodyPr wrap="none" rtlCol="0">
            <a:spAutoFit/>
          </a:bodyPr>
          <a:lstStyle/>
          <a:p>
            <a:r>
              <a:rPr lang="en-US" sz="3200" b="1" dirty="0">
                <a:solidFill>
                  <a:schemeClr val="tx1">
                    <a:lumMod val="50000"/>
                  </a:schemeClr>
                </a:solidFill>
              </a:rPr>
              <a:t>AFTER</a:t>
            </a:r>
          </a:p>
        </p:txBody>
      </p:sp>
      <p:sp>
        <p:nvSpPr>
          <p:cNvPr id="6" name="Rectangle 5"/>
          <p:cNvSpPr/>
          <p:nvPr/>
        </p:nvSpPr>
        <p:spPr>
          <a:xfrm>
            <a:off x="6298532" y="1283208"/>
            <a:ext cx="1726532" cy="646331"/>
          </a:xfrm>
          <a:prstGeom prst="rect">
            <a:avLst/>
          </a:prstGeom>
        </p:spPr>
        <p:txBody>
          <a:bodyPr wrap="square">
            <a:spAutoFit/>
          </a:bodyPr>
          <a:lstStyle/>
          <a:p>
            <a:r>
              <a:rPr lang="en-US" dirty="0">
                <a:solidFill>
                  <a:schemeClr val="tx1">
                    <a:lumMod val="50000"/>
                  </a:schemeClr>
                </a:solidFill>
              </a:rPr>
              <a:t>Landsat-8</a:t>
            </a:r>
          </a:p>
          <a:p>
            <a:r>
              <a:rPr lang="en-US" dirty="0">
                <a:solidFill>
                  <a:schemeClr val="tx1">
                    <a:lumMod val="50000"/>
                  </a:schemeClr>
                </a:solidFill>
              </a:rPr>
              <a:t>Sept. 24, 2015</a:t>
            </a:r>
          </a:p>
        </p:txBody>
      </p:sp>
      <p:pic>
        <p:nvPicPr>
          <p:cNvPr id="7" name="Picture 6"/>
          <p:cNvPicPr>
            <a:picLocks noChangeAspect="1"/>
          </p:cNvPicPr>
          <p:nvPr/>
        </p:nvPicPr>
        <p:blipFill>
          <a:blip r:embed="rId4"/>
          <a:stretch>
            <a:fillRect/>
          </a:stretch>
        </p:blipFill>
        <p:spPr>
          <a:xfrm>
            <a:off x="6428321" y="1929539"/>
            <a:ext cx="1194638" cy="1176120"/>
          </a:xfrm>
          <a:prstGeom prst="rect">
            <a:avLst/>
          </a:prstGeom>
        </p:spPr>
      </p:pic>
    </p:spTree>
    <p:extLst>
      <p:ext uri="{BB962C8B-B14F-4D97-AF65-F5344CB8AC3E}">
        <p14:creationId xmlns:p14="http://schemas.microsoft.com/office/powerpoint/2010/main" val="883493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365"/>
          <a:stretch/>
        </p:blipFill>
        <p:spPr>
          <a:xfrm>
            <a:off x="1950320" y="1363114"/>
            <a:ext cx="5391262" cy="5165950"/>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
            </a:r>
            <a:r>
              <a:rPr lang="en-US" dirty="0" smtClean="0"/>
              <a:t>Chlorophyll-a</a:t>
            </a:r>
            <a:endParaRPr lang="en-US" dirty="0"/>
          </a:p>
        </p:txBody>
      </p:sp>
      <p:pic>
        <p:nvPicPr>
          <p:cNvPr id="6" name="Picture 5"/>
          <p:cNvPicPr>
            <a:picLocks noChangeAspect="1"/>
          </p:cNvPicPr>
          <p:nvPr/>
        </p:nvPicPr>
        <p:blipFill rotWithShape="1">
          <a:blip r:embed="rId4"/>
          <a:srcRect r="43831"/>
          <a:stretch/>
        </p:blipFill>
        <p:spPr>
          <a:xfrm>
            <a:off x="5334401" y="2090323"/>
            <a:ext cx="1377484" cy="1082593"/>
          </a:xfrm>
          <a:prstGeom prst="rect">
            <a:avLst/>
          </a:prstGeom>
        </p:spPr>
      </p:pic>
      <p:pic>
        <p:nvPicPr>
          <p:cNvPr id="13" name="Picture 12"/>
          <p:cNvPicPr>
            <a:picLocks noChangeAspect="1"/>
          </p:cNvPicPr>
          <p:nvPr/>
        </p:nvPicPr>
        <p:blipFill>
          <a:blip r:embed="rId5"/>
          <a:stretch>
            <a:fillRect/>
          </a:stretch>
        </p:blipFill>
        <p:spPr>
          <a:xfrm>
            <a:off x="1950320" y="1376362"/>
            <a:ext cx="5387499" cy="290692"/>
          </a:xfrm>
          <a:prstGeom prst="rect">
            <a:avLst/>
          </a:prstGeom>
        </p:spPr>
      </p:pic>
      <p:sp>
        <p:nvSpPr>
          <p:cNvPr id="12" name="Rectangle 11"/>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a:t>
            </a:r>
            <a:r>
              <a:rPr lang="en-US" dirty="0" smtClean="0">
                <a:solidFill>
                  <a:schemeClr val="tx1">
                    <a:lumMod val="50000"/>
                  </a:schemeClr>
                </a:solidFill>
              </a:rPr>
              <a:t>17, </a:t>
            </a:r>
            <a:r>
              <a:rPr lang="en-US" dirty="0">
                <a:solidFill>
                  <a:schemeClr val="tx1">
                    <a:lumMod val="50000"/>
                  </a:schemeClr>
                </a:solidFill>
              </a:rPr>
              <a:t>2015 </a:t>
            </a: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68213" t="94055" r="9768" b="870"/>
          <a:stretch/>
        </p:blipFill>
        <p:spPr>
          <a:xfrm>
            <a:off x="2286000" y="6149169"/>
            <a:ext cx="1510009" cy="348009"/>
          </a:xfrm>
          <a:prstGeom prst="rect">
            <a:avLst/>
          </a:prstGeom>
        </p:spPr>
      </p:pic>
    </p:spTree>
    <p:extLst>
      <p:ext uri="{BB962C8B-B14F-4D97-AF65-F5344CB8AC3E}">
        <p14:creationId xmlns:p14="http://schemas.microsoft.com/office/powerpoint/2010/main" val="2021870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59" t="8031" r="1313" b="9617"/>
          <a:stretch/>
        </p:blipFill>
        <p:spPr bwMode="auto">
          <a:xfrm>
            <a:off x="157398" y="991286"/>
            <a:ext cx="8843728" cy="578167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Connector 16"/>
          <p:cNvCxnSpPr/>
          <p:nvPr/>
        </p:nvCxnSpPr>
        <p:spPr>
          <a:xfrm flipH="1">
            <a:off x="1016233" y="3803571"/>
            <a:ext cx="4623631" cy="7664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23530" y="4556154"/>
            <a:ext cx="305871" cy="5811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8601" y="4080106"/>
            <a:ext cx="363572" cy="481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745589" y="3945684"/>
            <a:ext cx="951366" cy="5964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0378" y="1498634"/>
            <a:ext cx="1728753" cy="1421904"/>
          </a:xfrm>
          <a:prstGeom prst="rect">
            <a:avLst/>
          </a:prstGeom>
          <a:noFill/>
        </p:spPr>
        <p:txBody>
          <a:bodyPr wrap="none" rtlCol="0">
            <a:spAutoFit/>
          </a:bodyPr>
          <a:lstStyle/>
          <a:p>
            <a:pPr algn="ctr"/>
            <a:r>
              <a:rPr lang="en-US" sz="2000" b="1" i="1" dirty="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a:solidFill>
                  <a:schemeClr val="accent1">
                    <a:lumMod val="60000"/>
                    <a:lumOff val="40000"/>
                  </a:schemeClr>
                </a:solidFill>
                <a:effectLst>
                  <a:outerShdw blurRad="38100" dist="38100" dir="2700000" algn="tl">
                    <a:srgbClr val="000000">
                      <a:alpha val="43137"/>
                    </a:srgbClr>
                  </a:outerShdw>
                </a:effectLst>
              </a:rPr>
              <a:t>Bay</a:t>
            </a:r>
          </a:p>
        </p:txBody>
      </p:sp>
      <p:sp>
        <p:nvSpPr>
          <p:cNvPr id="22" name="Freeform 21"/>
          <p:cNvSpPr/>
          <p:nvPr/>
        </p:nvSpPr>
        <p:spPr>
          <a:xfrm>
            <a:off x="5304817" y="2229461"/>
            <a:ext cx="3233186" cy="1209021"/>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http://www.ub.edu/asepuma2012/wp-content/uploads/2011/12/Pla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312" y="2479101"/>
            <a:ext cx="681166" cy="62180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76478" y="2526080"/>
            <a:ext cx="1013355"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LAX</a:t>
            </a:r>
          </a:p>
        </p:txBody>
      </p:sp>
      <p:sp>
        <p:nvSpPr>
          <p:cNvPr id="25" name="Freeform 24"/>
          <p:cNvSpPr/>
          <p:nvPr/>
        </p:nvSpPr>
        <p:spPr>
          <a:xfrm>
            <a:off x="5639864" y="3427543"/>
            <a:ext cx="525881" cy="670548"/>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TextBox 25"/>
          <p:cNvSpPr txBox="1"/>
          <p:nvPr/>
        </p:nvSpPr>
        <p:spPr>
          <a:xfrm>
            <a:off x="5923052" y="3523499"/>
            <a:ext cx="1996716"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Hyperion</a:t>
            </a:r>
          </a:p>
        </p:txBody>
      </p:sp>
      <p:sp>
        <p:nvSpPr>
          <p:cNvPr id="27" name="TextBox 26"/>
          <p:cNvSpPr txBox="1"/>
          <p:nvPr/>
        </p:nvSpPr>
        <p:spPr>
          <a:xfrm>
            <a:off x="4209396" y="991287"/>
            <a:ext cx="3266646" cy="554623"/>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Marina Del Rey</a:t>
            </a:r>
          </a:p>
        </p:txBody>
      </p:sp>
      <p:sp>
        <p:nvSpPr>
          <p:cNvPr id="28" name="TextBox 27"/>
          <p:cNvSpPr txBox="1"/>
          <p:nvPr/>
        </p:nvSpPr>
        <p:spPr>
          <a:xfrm rot="21025646">
            <a:off x="1673792" y="3906710"/>
            <a:ext cx="2812907"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5-Mile Outfall</a:t>
            </a:r>
          </a:p>
        </p:txBody>
      </p:sp>
      <p:sp>
        <p:nvSpPr>
          <p:cNvPr id="29" name="TextBox 28"/>
          <p:cNvSpPr txBox="1"/>
          <p:nvPr/>
        </p:nvSpPr>
        <p:spPr>
          <a:xfrm rot="19831541">
            <a:off x="3537176" y="4299058"/>
            <a:ext cx="188633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1-Mile Outfall</a:t>
            </a:r>
          </a:p>
        </p:txBody>
      </p:sp>
      <p:grpSp>
        <p:nvGrpSpPr>
          <p:cNvPr id="7" name="Group 6"/>
          <p:cNvGrpSpPr/>
          <p:nvPr/>
        </p:nvGrpSpPr>
        <p:grpSpPr>
          <a:xfrm>
            <a:off x="7150914" y="5019993"/>
            <a:ext cx="1797189" cy="1626397"/>
            <a:chOff x="-3467754" y="2830602"/>
            <a:chExt cx="3101449" cy="2560871"/>
          </a:xfrm>
        </p:grpSpPr>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5" t="7431" r="64125" b="24600"/>
            <a:stretch/>
          </p:blipFill>
          <p:spPr bwMode="auto">
            <a:xfrm>
              <a:off x="-3467754" y="2830602"/>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2885226" y="3328216"/>
              <a:ext cx="1452880" cy="411922"/>
            </a:xfrm>
            <a:prstGeom prst="rect">
              <a:avLst/>
            </a:prstGeom>
            <a:noFill/>
          </p:spPr>
          <p:txBody>
            <a:bodyPr wrap="none" rtlCol="0">
              <a:spAutoFit/>
            </a:bodyPr>
            <a:lstStyle/>
            <a:p>
              <a:r>
                <a:rPr lang="en-US" sz="1050" b="1" dirty="0">
                  <a:solidFill>
                    <a:schemeClr val="bg1"/>
                  </a:solidFill>
                  <a:effectLst>
                    <a:outerShdw blurRad="38100" dist="38100" dir="2700000" algn="tl">
                      <a:srgbClr val="000000">
                        <a:alpha val="43137"/>
                      </a:srgbClr>
                    </a:outerShdw>
                  </a:effectLst>
                </a:rPr>
                <a:t>California</a:t>
              </a:r>
            </a:p>
          </p:txBody>
        </p:sp>
        <p:sp>
          <p:nvSpPr>
            <p:cNvPr id="3" name="Rectangle 2"/>
            <p:cNvSpPr/>
            <p:nvPr/>
          </p:nvSpPr>
          <p:spPr>
            <a:xfrm>
              <a:off x="-1852750" y="4656689"/>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p:cNvSpPr txBox="1"/>
            <p:nvPr/>
          </p:nvSpPr>
          <p:spPr>
            <a:xfrm>
              <a:off x="-1833019" y="4377006"/>
              <a:ext cx="1466714" cy="363460"/>
            </a:xfrm>
            <a:prstGeom prst="rect">
              <a:avLst/>
            </a:prstGeom>
            <a:noFill/>
          </p:spPr>
          <p:txBody>
            <a:bodyPr wrap="none" rtlCol="0">
              <a:spAutoFit/>
            </a:bodyPr>
            <a:lstStyle/>
            <a:p>
              <a:r>
                <a:rPr lang="en-US" sz="900" b="1" dirty="0">
                  <a:solidFill>
                    <a:schemeClr val="bg1"/>
                  </a:solidFill>
                  <a:effectLst>
                    <a:outerShdw blurRad="38100" dist="38100" dir="2700000" algn="tl">
                      <a:srgbClr val="000000">
                        <a:alpha val="43137"/>
                      </a:srgbClr>
                    </a:outerShdw>
                  </a:effectLst>
                </a:rPr>
                <a:t>Los Angeles</a:t>
              </a:r>
            </a:p>
          </p:txBody>
        </p:sp>
        <p:sp>
          <p:nvSpPr>
            <p:cNvPr id="4" name="Oval 3"/>
            <p:cNvSpPr/>
            <p:nvPr/>
          </p:nvSpPr>
          <p:spPr>
            <a:xfrm>
              <a:off x="-1805225" y="4553904"/>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Tree>
    <p:extLst>
      <p:ext uri="{BB962C8B-B14F-4D97-AF65-F5344CB8AC3E}">
        <p14:creationId xmlns:p14="http://schemas.microsoft.com/office/powerpoint/2010/main" val="2915116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942369" y="1345360"/>
            <a:ext cx="5420817" cy="517575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Chlorophyll-a</a:t>
            </a:r>
          </a:p>
        </p:txBody>
      </p:sp>
      <p:pic>
        <p:nvPicPr>
          <p:cNvPr id="6" name="Picture 5"/>
          <p:cNvPicPr>
            <a:picLocks noChangeAspect="1"/>
          </p:cNvPicPr>
          <p:nvPr/>
        </p:nvPicPr>
        <p:blipFill rotWithShape="1">
          <a:blip r:embed="rId4"/>
          <a:srcRect l="52325"/>
          <a:stretch/>
        </p:blipFill>
        <p:spPr>
          <a:xfrm>
            <a:off x="6070862" y="2093976"/>
            <a:ext cx="1169180" cy="1082593"/>
          </a:xfrm>
          <a:prstGeom prst="rect">
            <a:avLst/>
          </a:prstGeom>
        </p:spPr>
      </p:pic>
      <p:pic>
        <p:nvPicPr>
          <p:cNvPr id="7" name="Picture 6"/>
          <p:cNvPicPr>
            <a:picLocks noChangeAspect="1"/>
          </p:cNvPicPr>
          <p:nvPr/>
        </p:nvPicPr>
        <p:blipFill>
          <a:blip r:embed="rId5"/>
          <a:stretch>
            <a:fillRect/>
          </a:stretch>
        </p:blipFill>
        <p:spPr>
          <a:xfrm>
            <a:off x="1950320" y="1376362"/>
            <a:ext cx="5387499" cy="290692"/>
          </a:xfrm>
          <a:prstGeom prst="rect">
            <a:avLst/>
          </a:prstGeom>
        </p:spPr>
      </p:pic>
      <p:sp>
        <p:nvSpPr>
          <p:cNvPr id="12" name="Rectangle 11"/>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a:t>
            </a:r>
            <a:r>
              <a:rPr lang="en-US" dirty="0" smtClean="0">
                <a:solidFill>
                  <a:schemeClr val="tx1">
                    <a:lumMod val="50000"/>
                  </a:schemeClr>
                </a:solidFill>
              </a:rPr>
              <a:t>17, </a:t>
            </a:r>
            <a:r>
              <a:rPr lang="en-US" dirty="0">
                <a:solidFill>
                  <a:schemeClr val="tx1">
                    <a:lumMod val="50000"/>
                  </a:schemeClr>
                </a:solidFill>
              </a:rPr>
              <a:t>2015 </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68213" t="94055" r="9768" b="870"/>
          <a:stretch/>
        </p:blipFill>
        <p:spPr>
          <a:xfrm>
            <a:off x="2286000" y="6149169"/>
            <a:ext cx="1510009" cy="348009"/>
          </a:xfrm>
          <a:prstGeom prst="rect">
            <a:avLst/>
          </a:prstGeom>
        </p:spPr>
      </p:pic>
      <p:sp>
        <p:nvSpPr>
          <p:cNvPr id="4" name="TextBox 3"/>
          <p:cNvSpPr txBox="1"/>
          <p:nvPr/>
        </p:nvSpPr>
        <p:spPr>
          <a:xfrm>
            <a:off x="6315959" y="1898539"/>
            <a:ext cx="801534" cy="261610"/>
          </a:xfrm>
          <a:prstGeom prst="rect">
            <a:avLst/>
          </a:prstGeom>
          <a:noFill/>
        </p:spPr>
        <p:txBody>
          <a:bodyPr wrap="square" rtlCol="0">
            <a:spAutoFit/>
          </a:bodyPr>
          <a:lstStyle/>
          <a:p>
            <a:r>
              <a:rPr lang="en-US" sz="1050" b="1" dirty="0" smtClean="0">
                <a:solidFill>
                  <a:srgbClr val="000000"/>
                </a:solidFill>
                <a:latin typeface="Arial" panose="020B0604020202020204" pitchFamily="34" charset="0"/>
                <a:cs typeface="Arial" panose="020B0604020202020204" pitchFamily="34" charset="0"/>
              </a:rPr>
              <a:t>Surface</a:t>
            </a:r>
            <a:endParaRPr lang="en-US" sz="1050" b="1" dirty="0">
              <a:solidFill>
                <a:srgbClr val="0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srcRect r="43831"/>
          <a:stretch/>
        </p:blipFill>
        <p:spPr>
          <a:xfrm>
            <a:off x="5339242" y="2093975"/>
            <a:ext cx="1377484" cy="1082593"/>
          </a:xfrm>
          <a:prstGeom prst="rect">
            <a:avLst/>
          </a:prstGeom>
        </p:spPr>
      </p:pic>
    </p:spTree>
    <p:extLst>
      <p:ext uri="{BB962C8B-B14F-4D97-AF65-F5344CB8AC3E}">
        <p14:creationId xmlns:p14="http://schemas.microsoft.com/office/powerpoint/2010/main" val="2422804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pic>
        <p:nvPicPr>
          <p:cNvPr id="10" name="Picture 9"/>
          <p:cNvPicPr>
            <a:picLocks noChangeAspect="1"/>
          </p:cNvPicPr>
          <p:nvPr/>
        </p:nvPicPr>
        <p:blipFill rotWithShape="1">
          <a:blip r:embed="rId4"/>
          <a:srcRect r="60235"/>
          <a:stretch/>
        </p:blipFill>
        <p:spPr>
          <a:xfrm>
            <a:off x="6191647" y="2004845"/>
            <a:ext cx="1048395" cy="1163848"/>
          </a:xfrm>
          <a:prstGeom prst="rect">
            <a:avLst/>
          </a:prstGeom>
        </p:spPr>
      </p:pic>
    </p:spTree>
    <p:extLst>
      <p:ext uri="{BB962C8B-B14F-4D97-AF65-F5344CB8AC3E}">
        <p14:creationId xmlns:p14="http://schemas.microsoft.com/office/powerpoint/2010/main" val="897812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pic>
        <p:nvPicPr>
          <p:cNvPr id="8" name="Picture 7"/>
          <p:cNvPicPr>
            <a:picLocks noChangeAspect="1"/>
          </p:cNvPicPr>
          <p:nvPr/>
        </p:nvPicPr>
        <p:blipFill>
          <a:blip r:embed="rId4"/>
          <a:stretch>
            <a:fillRect/>
          </a:stretch>
        </p:blipFill>
        <p:spPr>
          <a:xfrm>
            <a:off x="1743075" y="1104899"/>
            <a:ext cx="5657850" cy="5648325"/>
          </a:xfrm>
          <a:prstGeom prst="rect">
            <a:avLst/>
          </a:prstGeom>
        </p:spPr>
      </p:pic>
      <p:pic>
        <p:nvPicPr>
          <p:cNvPr id="9" name="Picture 8"/>
          <p:cNvPicPr>
            <a:picLocks noChangeAspect="1"/>
          </p:cNvPicPr>
          <p:nvPr/>
        </p:nvPicPr>
        <p:blipFill>
          <a:blip r:embed="rId5"/>
          <a:stretch>
            <a:fillRect/>
          </a:stretch>
        </p:blipFill>
        <p:spPr>
          <a:xfrm>
            <a:off x="1743075" y="1104900"/>
            <a:ext cx="5657850" cy="5648325"/>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pic>
        <p:nvPicPr>
          <p:cNvPr id="10" name="Picture 9"/>
          <p:cNvPicPr>
            <a:picLocks noChangeAspect="1"/>
          </p:cNvPicPr>
          <p:nvPr/>
        </p:nvPicPr>
        <p:blipFill rotWithShape="1">
          <a:blip r:embed="rId6"/>
          <a:srcRect r="60235"/>
          <a:stretch/>
        </p:blipFill>
        <p:spPr>
          <a:xfrm>
            <a:off x="6191647" y="2004845"/>
            <a:ext cx="1048395" cy="1163848"/>
          </a:xfrm>
          <a:prstGeom prst="rect">
            <a:avLst/>
          </a:prstGeom>
        </p:spPr>
      </p:pic>
      <p:sp>
        <p:nvSpPr>
          <p:cNvPr id="11" name="Rectangle 10"/>
          <p:cNvSpPr/>
          <p:nvPr/>
        </p:nvSpPr>
        <p:spPr>
          <a:xfrm>
            <a:off x="6274843" y="3021568"/>
            <a:ext cx="641522" cy="369332"/>
          </a:xfrm>
          <a:prstGeom prst="rect">
            <a:avLst/>
          </a:prstGeom>
        </p:spPr>
        <p:txBody>
          <a:bodyPr wrap="none">
            <a:spAutoFit/>
          </a:bodyPr>
          <a:lstStyle/>
          <a:p>
            <a:r>
              <a:rPr lang="en-US" dirty="0">
                <a:solidFill>
                  <a:schemeClr val="tx1">
                    <a:lumMod val="50000"/>
                  </a:schemeClr>
                </a:solidFill>
              </a:rPr>
              <a:t>CTD</a:t>
            </a:r>
          </a:p>
        </p:txBody>
      </p:sp>
      <p:pic>
        <p:nvPicPr>
          <p:cNvPr id="5" name="Picture 4"/>
          <p:cNvPicPr>
            <a:picLocks noChangeAspect="1"/>
          </p:cNvPicPr>
          <p:nvPr/>
        </p:nvPicPr>
        <p:blipFill>
          <a:blip r:embed="rId7"/>
          <a:stretch>
            <a:fillRect/>
          </a:stretch>
        </p:blipFill>
        <p:spPr>
          <a:xfrm>
            <a:off x="5981700" y="3390900"/>
            <a:ext cx="1227808" cy="1497006"/>
          </a:xfrm>
          <a:prstGeom prst="rect">
            <a:avLst/>
          </a:prstGeom>
        </p:spPr>
      </p:pic>
    </p:spTree>
    <p:extLst>
      <p:ext uri="{BB962C8B-B14F-4D97-AF65-F5344CB8AC3E}">
        <p14:creationId xmlns:p14="http://schemas.microsoft.com/office/powerpoint/2010/main" val="2943774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pic>
        <p:nvPicPr>
          <p:cNvPr id="4" name="Picture 3"/>
          <p:cNvPicPr>
            <a:picLocks noChangeAspect="1"/>
          </p:cNvPicPr>
          <p:nvPr/>
        </p:nvPicPr>
        <p:blipFill rotWithShape="1">
          <a:blip r:embed="rId4"/>
          <a:srcRect r="60235"/>
          <a:stretch/>
        </p:blipFill>
        <p:spPr>
          <a:xfrm>
            <a:off x="5614139" y="2057400"/>
            <a:ext cx="1496196" cy="1660962"/>
          </a:xfrm>
          <a:prstGeom prst="rect">
            <a:avLst/>
          </a:prstGeom>
        </p:spPr>
      </p:pic>
      <p:pic>
        <p:nvPicPr>
          <p:cNvPr id="8" name="Picture 7"/>
          <p:cNvPicPr>
            <a:picLocks noChangeAspect="1"/>
          </p:cNvPicPr>
          <p:nvPr/>
        </p:nvPicPr>
        <p:blipFill>
          <a:blip r:embed="rId5"/>
          <a:stretch>
            <a:fillRect/>
          </a:stretch>
        </p:blipFill>
        <p:spPr>
          <a:xfrm>
            <a:off x="1743075" y="1104900"/>
            <a:ext cx="5657850" cy="5648325"/>
          </a:xfrm>
          <a:prstGeom prst="rect">
            <a:avLst/>
          </a:prstGeom>
        </p:spPr>
      </p:pic>
      <p:pic>
        <p:nvPicPr>
          <p:cNvPr id="10" name="Picture 9"/>
          <p:cNvPicPr>
            <a:picLocks noChangeAspect="1"/>
          </p:cNvPicPr>
          <p:nvPr/>
        </p:nvPicPr>
        <p:blipFill rotWithShape="1">
          <a:blip r:embed="rId4"/>
          <a:srcRect r="60235"/>
          <a:stretch/>
        </p:blipFill>
        <p:spPr>
          <a:xfrm>
            <a:off x="6191647" y="2004846"/>
            <a:ext cx="1048395" cy="1163848"/>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sp>
        <p:nvSpPr>
          <p:cNvPr id="11" name="Rectangle 10"/>
          <p:cNvSpPr/>
          <p:nvPr/>
        </p:nvSpPr>
        <p:spPr>
          <a:xfrm>
            <a:off x="5614139" y="2984028"/>
            <a:ext cx="1701107" cy="369332"/>
          </a:xfrm>
          <a:prstGeom prst="rect">
            <a:avLst/>
          </a:prstGeom>
        </p:spPr>
        <p:txBody>
          <a:bodyPr wrap="none">
            <a:spAutoFit/>
          </a:bodyPr>
          <a:lstStyle/>
          <a:p>
            <a:r>
              <a:rPr lang="en-US" dirty="0">
                <a:solidFill>
                  <a:schemeClr val="tx1">
                    <a:lumMod val="50000"/>
                  </a:schemeClr>
                </a:solidFill>
              </a:rPr>
              <a:t>Adjusted CTD</a:t>
            </a:r>
          </a:p>
        </p:txBody>
      </p:sp>
      <p:pic>
        <p:nvPicPr>
          <p:cNvPr id="12" name="Picture 11"/>
          <p:cNvPicPr>
            <a:picLocks noChangeAspect="1"/>
          </p:cNvPicPr>
          <p:nvPr/>
        </p:nvPicPr>
        <p:blipFill>
          <a:blip r:embed="rId6"/>
          <a:stretch>
            <a:fillRect/>
          </a:stretch>
        </p:blipFill>
        <p:spPr>
          <a:xfrm>
            <a:off x="5978598" y="3378808"/>
            <a:ext cx="1237726" cy="1509098"/>
          </a:xfrm>
          <a:prstGeom prst="rect">
            <a:avLst/>
          </a:prstGeom>
        </p:spPr>
      </p:pic>
    </p:spTree>
    <p:extLst>
      <p:ext uri="{BB962C8B-B14F-4D97-AF65-F5344CB8AC3E}">
        <p14:creationId xmlns:p14="http://schemas.microsoft.com/office/powerpoint/2010/main" val="2981936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Chlorophyll-a </a:t>
            </a:r>
          </a:p>
        </p:txBody>
      </p:sp>
      <p:pic>
        <p:nvPicPr>
          <p:cNvPr id="8" name="Picture 7"/>
          <p:cNvPicPr>
            <a:picLocks noChangeAspect="1"/>
          </p:cNvPicPr>
          <p:nvPr/>
        </p:nvPicPr>
        <p:blipFill>
          <a:blip r:embed="rId3"/>
          <a:stretch>
            <a:fillRect/>
          </a:stretch>
        </p:blipFill>
        <p:spPr>
          <a:xfrm>
            <a:off x="1851279" y="1283208"/>
            <a:ext cx="5441442" cy="5441442"/>
          </a:xfrm>
          <a:prstGeom prst="rect">
            <a:avLst/>
          </a:prstGeom>
        </p:spPr>
      </p:pic>
      <p:sp>
        <p:nvSpPr>
          <p:cNvPr id="5" name="Rectangle 4"/>
          <p:cNvSpPr/>
          <p:nvPr/>
        </p:nvSpPr>
        <p:spPr>
          <a:xfrm>
            <a:off x="5503483" y="1482471"/>
            <a:ext cx="1702710" cy="646331"/>
          </a:xfrm>
          <a:prstGeom prst="rect">
            <a:avLst/>
          </a:prstGeom>
        </p:spPr>
        <p:txBody>
          <a:bodyPr wrap="none">
            <a:spAutoFit/>
          </a:bodyPr>
          <a:lstStyle/>
          <a:p>
            <a:r>
              <a:rPr lang="en-US" dirty="0">
                <a:solidFill>
                  <a:schemeClr val="tx1">
                    <a:lumMod val="50000"/>
                  </a:schemeClr>
                </a:solidFill>
              </a:rPr>
              <a:t>Landsat-8</a:t>
            </a:r>
          </a:p>
          <a:p>
            <a:r>
              <a:rPr lang="en-US" dirty="0">
                <a:solidFill>
                  <a:schemeClr val="tx1">
                    <a:lumMod val="50000"/>
                  </a:schemeClr>
                </a:solidFill>
              </a:rPr>
              <a:t>Oct. 26, 2015 </a:t>
            </a:r>
          </a:p>
        </p:txBody>
      </p:sp>
      <p:pic>
        <p:nvPicPr>
          <p:cNvPr id="7" name="Picture 6"/>
          <p:cNvPicPr>
            <a:picLocks noChangeAspect="1"/>
          </p:cNvPicPr>
          <p:nvPr/>
        </p:nvPicPr>
        <p:blipFill rotWithShape="1">
          <a:blip r:embed="rId4"/>
          <a:srcRect r="60235"/>
          <a:stretch/>
        </p:blipFill>
        <p:spPr>
          <a:xfrm>
            <a:off x="4562856" y="2441448"/>
            <a:ext cx="1214120" cy="1347823"/>
          </a:xfrm>
          <a:prstGeom prst="rect">
            <a:avLst/>
          </a:prstGeom>
        </p:spPr>
      </p:pic>
    </p:spTree>
    <p:extLst>
      <p:ext uri="{BB962C8B-B14F-4D97-AF65-F5344CB8AC3E}">
        <p14:creationId xmlns:p14="http://schemas.microsoft.com/office/powerpoint/2010/main" val="149845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Chlorophyll-a </a:t>
            </a:r>
          </a:p>
        </p:txBody>
      </p:sp>
      <p:pic>
        <p:nvPicPr>
          <p:cNvPr id="8" name="Picture 7"/>
          <p:cNvPicPr>
            <a:picLocks noChangeAspect="1"/>
          </p:cNvPicPr>
          <p:nvPr/>
        </p:nvPicPr>
        <p:blipFill>
          <a:blip r:embed="rId3"/>
          <a:stretch>
            <a:fillRect/>
          </a:stretch>
        </p:blipFill>
        <p:spPr>
          <a:xfrm>
            <a:off x="1851279" y="1283208"/>
            <a:ext cx="5441442" cy="5441442"/>
          </a:xfrm>
          <a:prstGeom prst="rect">
            <a:avLst/>
          </a:prstGeom>
        </p:spPr>
      </p:pic>
      <p:pic>
        <p:nvPicPr>
          <p:cNvPr id="9" name="Picture 8"/>
          <p:cNvPicPr>
            <a:picLocks noChangeAspect="1"/>
          </p:cNvPicPr>
          <p:nvPr/>
        </p:nvPicPr>
        <p:blipFill>
          <a:blip r:embed="rId4"/>
          <a:stretch>
            <a:fillRect/>
          </a:stretch>
        </p:blipFill>
        <p:spPr>
          <a:xfrm>
            <a:off x="1851279" y="1283208"/>
            <a:ext cx="5441442" cy="5441442"/>
          </a:xfrm>
          <a:prstGeom prst="rect">
            <a:avLst/>
          </a:prstGeom>
        </p:spPr>
      </p:pic>
      <p:sp>
        <p:nvSpPr>
          <p:cNvPr id="10" name="Rectangle 9"/>
          <p:cNvSpPr/>
          <p:nvPr/>
        </p:nvSpPr>
        <p:spPr>
          <a:xfrm>
            <a:off x="5503483" y="1482471"/>
            <a:ext cx="1702710" cy="646331"/>
          </a:xfrm>
          <a:prstGeom prst="rect">
            <a:avLst/>
          </a:prstGeom>
        </p:spPr>
        <p:txBody>
          <a:bodyPr wrap="none">
            <a:spAutoFit/>
          </a:bodyPr>
          <a:lstStyle/>
          <a:p>
            <a:r>
              <a:rPr lang="en-US" dirty="0">
                <a:solidFill>
                  <a:schemeClr val="tx1">
                    <a:lumMod val="50000"/>
                  </a:schemeClr>
                </a:solidFill>
              </a:rPr>
              <a:t>Landsat-8</a:t>
            </a:r>
          </a:p>
          <a:p>
            <a:r>
              <a:rPr lang="en-US" dirty="0">
                <a:solidFill>
                  <a:schemeClr val="tx1">
                    <a:lumMod val="50000"/>
                  </a:schemeClr>
                </a:solidFill>
              </a:rPr>
              <a:t>Oct. 26, 2015 </a:t>
            </a:r>
          </a:p>
        </p:txBody>
      </p:sp>
      <p:pic>
        <p:nvPicPr>
          <p:cNvPr id="11" name="Picture 10"/>
          <p:cNvPicPr>
            <a:picLocks noChangeAspect="1"/>
          </p:cNvPicPr>
          <p:nvPr/>
        </p:nvPicPr>
        <p:blipFill rotWithShape="1">
          <a:blip r:embed="rId5"/>
          <a:srcRect r="60235"/>
          <a:stretch/>
        </p:blipFill>
        <p:spPr>
          <a:xfrm>
            <a:off x="4565246" y="2440658"/>
            <a:ext cx="1214120" cy="1347823"/>
          </a:xfrm>
          <a:prstGeom prst="rect">
            <a:avLst/>
          </a:prstGeom>
        </p:spPr>
      </p:pic>
      <p:pic>
        <p:nvPicPr>
          <p:cNvPr id="12" name="Picture 11"/>
          <p:cNvPicPr>
            <a:picLocks noChangeAspect="1"/>
          </p:cNvPicPr>
          <p:nvPr/>
        </p:nvPicPr>
        <p:blipFill>
          <a:blip r:embed="rId6"/>
          <a:stretch>
            <a:fillRect/>
          </a:stretch>
        </p:blipFill>
        <p:spPr>
          <a:xfrm>
            <a:off x="5882299" y="2440658"/>
            <a:ext cx="1195883" cy="1458082"/>
          </a:xfrm>
          <a:prstGeom prst="rect">
            <a:avLst/>
          </a:prstGeom>
        </p:spPr>
      </p:pic>
      <p:sp>
        <p:nvSpPr>
          <p:cNvPr id="14" name="Rectangle 13"/>
          <p:cNvSpPr/>
          <p:nvPr/>
        </p:nvSpPr>
        <p:spPr>
          <a:xfrm>
            <a:off x="6142297" y="2071326"/>
            <a:ext cx="641522" cy="369332"/>
          </a:xfrm>
          <a:prstGeom prst="rect">
            <a:avLst/>
          </a:prstGeom>
        </p:spPr>
        <p:txBody>
          <a:bodyPr wrap="none">
            <a:spAutoFit/>
          </a:bodyPr>
          <a:lstStyle/>
          <a:p>
            <a:r>
              <a:rPr lang="en-US" dirty="0">
                <a:solidFill>
                  <a:schemeClr val="tx1">
                    <a:lumMod val="50000"/>
                  </a:schemeClr>
                </a:solidFill>
              </a:rPr>
              <a:t>CTD</a:t>
            </a:r>
          </a:p>
        </p:txBody>
      </p:sp>
    </p:spTree>
    <p:extLst>
      <p:ext uri="{BB962C8B-B14F-4D97-AF65-F5344CB8AC3E}">
        <p14:creationId xmlns:p14="http://schemas.microsoft.com/office/powerpoint/2010/main" val="3959567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Plankton Bloom </a:t>
            </a:r>
          </a:p>
        </p:txBody>
      </p:sp>
      <p:pic>
        <p:nvPicPr>
          <p:cNvPr id="7" name="Picture 6"/>
          <p:cNvPicPr>
            <a:picLocks noChangeAspect="1"/>
          </p:cNvPicPr>
          <p:nvPr/>
        </p:nvPicPr>
        <p:blipFill>
          <a:blip r:embed="rId3"/>
          <a:stretch>
            <a:fillRect/>
          </a:stretch>
        </p:blipFill>
        <p:spPr>
          <a:xfrm>
            <a:off x="1889052" y="1155404"/>
            <a:ext cx="5633484" cy="5633484"/>
          </a:xfrm>
          <a:prstGeom prst="rect">
            <a:avLst/>
          </a:prstGeom>
        </p:spPr>
      </p:pic>
      <p:sp>
        <p:nvSpPr>
          <p:cNvPr id="5" name="Rectangle 4"/>
          <p:cNvSpPr/>
          <p:nvPr/>
        </p:nvSpPr>
        <p:spPr>
          <a:xfrm>
            <a:off x="5694869" y="1411069"/>
            <a:ext cx="1702710" cy="646331"/>
          </a:xfrm>
          <a:prstGeom prst="rect">
            <a:avLst/>
          </a:prstGeom>
        </p:spPr>
        <p:txBody>
          <a:bodyPr wrap="none">
            <a:spAutoFit/>
          </a:bodyPr>
          <a:lstStyle/>
          <a:p>
            <a:r>
              <a:rPr lang="en-US" dirty="0">
                <a:solidFill>
                  <a:schemeClr val="tx1">
                    <a:lumMod val="50000"/>
                  </a:schemeClr>
                </a:solidFill>
              </a:rPr>
              <a:t>Aqua MODIS</a:t>
            </a:r>
          </a:p>
          <a:p>
            <a:r>
              <a:rPr lang="en-US" dirty="0">
                <a:solidFill>
                  <a:schemeClr val="tx1">
                    <a:lumMod val="50000"/>
                  </a:schemeClr>
                </a:solidFill>
              </a:rPr>
              <a:t>Oct. 26, 2015 </a:t>
            </a:r>
          </a:p>
        </p:txBody>
      </p:sp>
      <p:pic>
        <p:nvPicPr>
          <p:cNvPr id="6" name="Picture 5"/>
          <p:cNvPicPr>
            <a:picLocks noChangeAspect="1"/>
          </p:cNvPicPr>
          <p:nvPr/>
        </p:nvPicPr>
        <p:blipFill rotWithShape="1">
          <a:blip r:embed="rId4"/>
          <a:srcRect r="60235"/>
          <a:stretch/>
        </p:blipFill>
        <p:spPr>
          <a:xfrm>
            <a:off x="4754880" y="2350008"/>
            <a:ext cx="1214120" cy="1347823"/>
          </a:xfrm>
          <a:prstGeom prst="rect">
            <a:avLst/>
          </a:prstGeom>
        </p:spPr>
      </p:pic>
    </p:spTree>
    <p:extLst>
      <p:ext uri="{BB962C8B-B14F-4D97-AF65-F5344CB8AC3E}">
        <p14:creationId xmlns:p14="http://schemas.microsoft.com/office/powerpoint/2010/main" val="767370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Plankton Bloom </a:t>
            </a:r>
          </a:p>
        </p:txBody>
      </p:sp>
      <p:pic>
        <p:nvPicPr>
          <p:cNvPr id="7" name="Picture 6"/>
          <p:cNvPicPr>
            <a:picLocks noChangeAspect="1"/>
          </p:cNvPicPr>
          <p:nvPr/>
        </p:nvPicPr>
        <p:blipFill>
          <a:blip r:embed="rId3"/>
          <a:stretch>
            <a:fillRect/>
          </a:stretch>
        </p:blipFill>
        <p:spPr>
          <a:xfrm>
            <a:off x="1889052" y="1155404"/>
            <a:ext cx="5633484" cy="5633484"/>
          </a:xfrm>
          <a:prstGeom prst="rect">
            <a:avLst/>
          </a:prstGeom>
        </p:spPr>
      </p:pic>
      <p:pic>
        <p:nvPicPr>
          <p:cNvPr id="9" name="Picture 8"/>
          <p:cNvPicPr>
            <a:picLocks noChangeAspect="1"/>
          </p:cNvPicPr>
          <p:nvPr/>
        </p:nvPicPr>
        <p:blipFill>
          <a:blip r:embed="rId4"/>
          <a:stretch>
            <a:fillRect/>
          </a:stretch>
        </p:blipFill>
        <p:spPr>
          <a:xfrm>
            <a:off x="1889052" y="1155404"/>
            <a:ext cx="5633484" cy="5633484"/>
          </a:xfrm>
          <a:prstGeom prst="rect">
            <a:avLst/>
          </a:prstGeom>
        </p:spPr>
      </p:pic>
      <p:pic>
        <p:nvPicPr>
          <p:cNvPr id="10" name="Picture 9"/>
          <p:cNvPicPr>
            <a:picLocks noChangeAspect="1"/>
          </p:cNvPicPr>
          <p:nvPr/>
        </p:nvPicPr>
        <p:blipFill>
          <a:blip r:embed="rId5"/>
          <a:stretch>
            <a:fillRect/>
          </a:stretch>
        </p:blipFill>
        <p:spPr>
          <a:xfrm>
            <a:off x="5999675" y="2320991"/>
            <a:ext cx="1122993" cy="1234544"/>
          </a:xfrm>
          <a:prstGeom prst="rect">
            <a:avLst/>
          </a:prstGeom>
        </p:spPr>
      </p:pic>
      <p:sp>
        <p:nvSpPr>
          <p:cNvPr id="12" name="Rectangle 11"/>
          <p:cNvSpPr/>
          <p:nvPr/>
        </p:nvSpPr>
        <p:spPr>
          <a:xfrm>
            <a:off x="5694869" y="1411069"/>
            <a:ext cx="1702710" cy="646331"/>
          </a:xfrm>
          <a:prstGeom prst="rect">
            <a:avLst/>
          </a:prstGeom>
        </p:spPr>
        <p:txBody>
          <a:bodyPr wrap="none">
            <a:spAutoFit/>
          </a:bodyPr>
          <a:lstStyle/>
          <a:p>
            <a:r>
              <a:rPr lang="en-US" dirty="0">
                <a:solidFill>
                  <a:schemeClr val="tx1">
                    <a:lumMod val="50000"/>
                  </a:schemeClr>
                </a:solidFill>
              </a:rPr>
              <a:t>Aqua MODIS</a:t>
            </a:r>
          </a:p>
          <a:p>
            <a:r>
              <a:rPr lang="en-US" dirty="0">
                <a:solidFill>
                  <a:schemeClr val="tx1">
                    <a:lumMod val="50000"/>
                  </a:schemeClr>
                </a:solidFill>
              </a:rPr>
              <a:t>Oct. 26, 2015 </a:t>
            </a:r>
          </a:p>
        </p:txBody>
      </p:sp>
      <p:pic>
        <p:nvPicPr>
          <p:cNvPr id="13" name="Picture 12"/>
          <p:cNvPicPr>
            <a:picLocks noChangeAspect="1"/>
          </p:cNvPicPr>
          <p:nvPr/>
        </p:nvPicPr>
        <p:blipFill rotWithShape="1">
          <a:blip r:embed="rId6"/>
          <a:srcRect r="60235"/>
          <a:stretch/>
        </p:blipFill>
        <p:spPr>
          <a:xfrm>
            <a:off x="4755660" y="2352703"/>
            <a:ext cx="1214120" cy="1347823"/>
          </a:xfrm>
          <a:prstGeom prst="rect">
            <a:avLst/>
          </a:prstGeom>
        </p:spPr>
      </p:pic>
      <p:sp>
        <p:nvSpPr>
          <p:cNvPr id="14" name="Rectangle 13"/>
          <p:cNvSpPr/>
          <p:nvPr/>
        </p:nvSpPr>
        <p:spPr>
          <a:xfrm>
            <a:off x="6225463" y="2000595"/>
            <a:ext cx="641522" cy="369332"/>
          </a:xfrm>
          <a:prstGeom prst="rect">
            <a:avLst/>
          </a:prstGeom>
        </p:spPr>
        <p:txBody>
          <a:bodyPr wrap="none">
            <a:spAutoFit/>
          </a:bodyPr>
          <a:lstStyle/>
          <a:p>
            <a:r>
              <a:rPr lang="en-US" dirty="0">
                <a:solidFill>
                  <a:schemeClr val="tx1">
                    <a:lumMod val="50000"/>
                  </a:schemeClr>
                </a:solidFill>
              </a:rPr>
              <a:t>CTD</a:t>
            </a:r>
          </a:p>
        </p:txBody>
      </p:sp>
    </p:spTree>
    <p:extLst>
      <p:ext uri="{BB962C8B-B14F-4D97-AF65-F5344CB8AC3E}">
        <p14:creationId xmlns:p14="http://schemas.microsoft.com/office/powerpoint/2010/main" val="3012725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Algal Bloom with Drifters</a:t>
            </a:r>
          </a:p>
        </p:txBody>
      </p:sp>
      <p:pic>
        <p:nvPicPr>
          <p:cNvPr id="5" name="Picture 4"/>
          <p:cNvPicPr>
            <a:picLocks noChangeAspect="1"/>
          </p:cNvPicPr>
          <p:nvPr/>
        </p:nvPicPr>
        <p:blipFill>
          <a:blip r:embed="rId3"/>
          <a:stretch>
            <a:fillRect/>
          </a:stretch>
        </p:blipFill>
        <p:spPr>
          <a:xfrm>
            <a:off x="1820609" y="1189290"/>
            <a:ext cx="5561267" cy="5561267"/>
          </a:xfrm>
          <a:prstGeom prst="rect">
            <a:avLst/>
          </a:prstGeom>
        </p:spPr>
      </p:pic>
      <p:sp>
        <p:nvSpPr>
          <p:cNvPr id="7" name="Rectangle 6"/>
          <p:cNvSpPr/>
          <p:nvPr/>
        </p:nvSpPr>
        <p:spPr>
          <a:xfrm>
            <a:off x="5572738" y="1422957"/>
            <a:ext cx="1702710" cy="646331"/>
          </a:xfrm>
          <a:prstGeom prst="rect">
            <a:avLst/>
          </a:prstGeom>
        </p:spPr>
        <p:txBody>
          <a:bodyPr wrap="none">
            <a:spAutoFit/>
          </a:bodyPr>
          <a:lstStyle/>
          <a:p>
            <a:pPr algn="ctr"/>
            <a:r>
              <a:rPr lang="en-US" dirty="0">
                <a:solidFill>
                  <a:schemeClr val="tx1">
                    <a:lumMod val="50000"/>
                  </a:schemeClr>
                </a:solidFill>
              </a:rPr>
              <a:t>Landsat-8</a:t>
            </a:r>
          </a:p>
          <a:p>
            <a:pPr algn="ctr"/>
            <a:r>
              <a:rPr lang="en-US" dirty="0">
                <a:solidFill>
                  <a:schemeClr val="tx1">
                    <a:lumMod val="50000"/>
                  </a:schemeClr>
                </a:solidFill>
              </a:rPr>
              <a:t>Oct. 10, 2015 </a:t>
            </a:r>
          </a:p>
        </p:txBody>
      </p:sp>
      <p:pic>
        <p:nvPicPr>
          <p:cNvPr id="8" name="Picture 7"/>
          <p:cNvPicPr>
            <a:picLocks noChangeAspect="1"/>
          </p:cNvPicPr>
          <p:nvPr/>
        </p:nvPicPr>
        <p:blipFill rotWithShape="1">
          <a:blip r:embed="rId4"/>
          <a:srcRect r="60235"/>
          <a:stretch/>
        </p:blipFill>
        <p:spPr>
          <a:xfrm>
            <a:off x="5981700" y="2069288"/>
            <a:ext cx="1214120" cy="1347823"/>
          </a:xfrm>
          <a:prstGeom prst="rect">
            <a:avLst/>
          </a:prstGeom>
        </p:spPr>
      </p:pic>
    </p:spTree>
    <p:extLst>
      <p:ext uri="{BB962C8B-B14F-4D97-AF65-F5344CB8AC3E}">
        <p14:creationId xmlns:p14="http://schemas.microsoft.com/office/powerpoint/2010/main" val="998553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Algal Bloom with Drifters</a:t>
            </a:r>
          </a:p>
        </p:txBody>
      </p:sp>
      <p:pic>
        <p:nvPicPr>
          <p:cNvPr id="5" name="Picture 4"/>
          <p:cNvPicPr>
            <a:picLocks noChangeAspect="1"/>
          </p:cNvPicPr>
          <p:nvPr/>
        </p:nvPicPr>
        <p:blipFill>
          <a:blip r:embed="rId3"/>
          <a:stretch>
            <a:fillRect/>
          </a:stretch>
        </p:blipFill>
        <p:spPr>
          <a:xfrm>
            <a:off x="1820609" y="1189290"/>
            <a:ext cx="5561267" cy="5561267"/>
          </a:xfrm>
          <a:prstGeom prst="rect">
            <a:avLst/>
          </a:prstGeom>
        </p:spPr>
      </p:pic>
      <p:pic>
        <p:nvPicPr>
          <p:cNvPr id="6" name="Picture 5"/>
          <p:cNvPicPr>
            <a:picLocks noChangeAspect="1"/>
          </p:cNvPicPr>
          <p:nvPr/>
        </p:nvPicPr>
        <p:blipFill>
          <a:blip r:embed="rId4"/>
          <a:stretch>
            <a:fillRect/>
          </a:stretch>
        </p:blipFill>
        <p:spPr>
          <a:xfrm>
            <a:off x="1820608" y="1189290"/>
            <a:ext cx="5561267" cy="5561267"/>
          </a:xfrm>
          <a:prstGeom prst="rect">
            <a:avLst/>
          </a:prstGeom>
        </p:spPr>
      </p:pic>
      <p:sp>
        <p:nvSpPr>
          <p:cNvPr id="7" name="Rectangle 6"/>
          <p:cNvSpPr/>
          <p:nvPr/>
        </p:nvSpPr>
        <p:spPr>
          <a:xfrm>
            <a:off x="5572738" y="1422957"/>
            <a:ext cx="1702710" cy="646331"/>
          </a:xfrm>
          <a:prstGeom prst="rect">
            <a:avLst/>
          </a:prstGeom>
        </p:spPr>
        <p:txBody>
          <a:bodyPr wrap="none">
            <a:spAutoFit/>
          </a:bodyPr>
          <a:lstStyle/>
          <a:p>
            <a:pPr algn="ctr"/>
            <a:r>
              <a:rPr lang="en-US" dirty="0">
                <a:solidFill>
                  <a:schemeClr val="tx1">
                    <a:lumMod val="50000"/>
                  </a:schemeClr>
                </a:solidFill>
              </a:rPr>
              <a:t>Landsat-8</a:t>
            </a:r>
          </a:p>
          <a:p>
            <a:pPr algn="ctr"/>
            <a:r>
              <a:rPr lang="en-US" dirty="0">
                <a:solidFill>
                  <a:schemeClr val="tx1">
                    <a:lumMod val="50000"/>
                  </a:schemeClr>
                </a:solidFill>
              </a:rPr>
              <a:t>Oct. 10, 2015 </a:t>
            </a:r>
          </a:p>
        </p:txBody>
      </p:sp>
      <p:pic>
        <p:nvPicPr>
          <p:cNvPr id="8" name="Picture 7"/>
          <p:cNvPicPr>
            <a:picLocks noChangeAspect="1"/>
          </p:cNvPicPr>
          <p:nvPr/>
        </p:nvPicPr>
        <p:blipFill rotWithShape="1">
          <a:blip r:embed="rId5"/>
          <a:srcRect r="60235"/>
          <a:stretch/>
        </p:blipFill>
        <p:spPr>
          <a:xfrm>
            <a:off x="5981700" y="2069288"/>
            <a:ext cx="1214120" cy="1347823"/>
          </a:xfrm>
          <a:prstGeom prst="rect">
            <a:avLst/>
          </a:prstGeom>
        </p:spPr>
      </p:pic>
      <p:sp>
        <p:nvSpPr>
          <p:cNvPr id="9" name="Rectangle 8"/>
          <p:cNvSpPr/>
          <p:nvPr/>
        </p:nvSpPr>
        <p:spPr>
          <a:xfrm>
            <a:off x="5286322" y="2901311"/>
            <a:ext cx="1909498" cy="369332"/>
          </a:xfrm>
          <a:prstGeom prst="rect">
            <a:avLst/>
          </a:prstGeom>
        </p:spPr>
        <p:txBody>
          <a:bodyPr wrap="none">
            <a:spAutoFit/>
          </a:bodyPr>
          <a:lstStyle/>
          <a:p>
            <a:pPr algn="ctr"/>
            <a:r>
              <a:rPr lang="en-US" dirty="0">
                <a:solidFill>
                  <a:schemeClr val="tx1">
                    <a:lumMod val="50000"/>
                  </a:schemeClr>
                </a:solidFill>
              </a:rPr>
              <a:t>Drifter Direction</a:t>
            </a:r>
          </a:p>
        </p:txBody>
      </p:sp>
      <p:cxnSp>
        <p:nvCxnSpPr>
          <p:cNvPr id="11" name="Straight Arrow Connector 10"/>
          <p:cNvCxnSpPr/>
          <p:nvPr/>
        </p:nvCxnSpPr>
        <p:spPr>
          <a:xfrm>
            <a:off x="5902072" y="3332844"/>
            <a:ext cx="895412"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071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The Effluent Plume</a:t>
            </a:r>
          </a:p>
        </p:txBody>
      </p:sp>
      <p:pic>
        <p:nvPicPr>
          <p:cNvPr id="17"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109" y="1358887"/>
            <a:ext cx="7646468" cy="4584611"/>
          </a:xfrm>
          <a:prstGeom prst="rect">
            <a:avLst/>
          </a:prstGeom>
        </p:spPr>
      </p:pic>
    </p:spTree>
    <p:extLst>
      <p:ext uri="{BB962C8B-B14F-4D97-AF65-F5344CB8AC3E}">
        <p14:creationId xmlns:p14="http://schemas.microsoft.com/office/powerpoint/2010/main" val="3096263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mute="1">
                <p:cTn id="7" repeatCount="indefinite" fill="hold" display="0">
                  <p:stCondLst>
                    <p:cond delay="indefinite"/>
                  </p:stCondLst>
                </p:cTn>
                <p:tgtEl>
                  <p:spTgt spid="1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5" name="Picture 4"/>
          <p:cNvPicPr>
            <a:picLocks noChangeAspect="1"/>
          </p:cNvPicPr>
          <p:nvPr/>
        </p:nvPicPr>
        <p:blipFill>
          <a:blip r:embed="rId4"/>
          <a:stretch>
            <a:fillRect/>
          </a:stretch>
        </p:blipFill>
        <p:spPr>
          <a:xfrm>
            <a:off x="6190691" y="2057400"/>
            <a:ext cx="922764" cy="897340"/>
          </a:xfrm>
          <a:prstGeom prst="rect">
            <a:avLst/>
          </a:prstGeom>
        </p:spPr>
      </p:pic>
      <p:sp>
        <p:nvSpPr>
          <p:cNvPr id="9" name="Rectangle 8"/>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Tree>
    <p:extLst>
      <p:ext uri="{BB962C8B-B14F-4D97-AF65-F5344CB8AC3E}">
        <p14:creationId xmlns:p14="http://schemas.microsoft.com/office/powerpoint/2010/main" val="2336168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7" name="Picture 6"/>
          <p:cNvPicPr>
            <a:picLocks noChangeAspect="1"/>
          </p:cNvPicPr>
          <p:nvPr/>
        </p:nvPicPr>
        <p:blipFill>
          <a:blip r:embed="rId4"/>
          <a:stretch>
            <a:fillRect/>
          </a:stretch>
        </p:blipFill>
        <p:spPr>
          <a:xfrm>
            <a:off x="1890712" y="1104900"/>
            <a:ext cx="5500688" cy="5500688"/>
          </a:xfrm>
          <a:prstGeom prst="rect">
            <a:avLst/>
          </a:prstGeom>
        </p:spPr>
      </p:pic>
      <p:pic>
        <p:nvPicPr>
          <p:cNvPr id="9" name="Picture 8"/>
          <p:cNvPicPr>
            <a:picLocks noChangeAspect="1"/>
          </p:cNvPicPr>
          <p:nvPr/>
        </p:nvPicPr>
        <p:blipFill>
          <a:blip r:embed="rId5"/>
          <a:stretch>
            <a:fillRect/>
          </a:stretch>
        </p:blipFill>
        <p:spPr>
          <a:xfrm>
            <a:off x="6020711" y="3243758"/>
            <a:ext cx="1208244" cy="1113716"/>
          </a:xfrm>
          <a:prstGeom prst="rect">
            <a:avLst/>
          </a:prstGeom>
        </p:spPr>
      </p:pic>
      <p:pic>
        <p:nvPicPr>
          <p:cNvPr id="10" name="Picture 9"/>
          <p:cNvPicPr>
            <a:picLocks noChangeAspect="1"/>
          </p:cNvPicPr>
          <p:nvPr/>
        </p:nvPicPr>
        <p:blipFill>
          <a:blip r:embed="rId6"/>
          <a:stretch>
            <a:fillRect/>
          </a:stretch>
        </p:blipFill>
        <p:spPr>
          <a:xfrm>
            <a:off x="6190691" y="2057400"/>
            <a:ext cx="922764" cy="897340"/>
          </a:xfrm>
          <a:prstGeom prst="rect">
            <a:avLst/>
          </a:prstGeom>
        </p:spPr>
      </p:pic>
      <p:sp>
        <p:nvSpPr>
          <p:cNvPr id="11" name="Rectangle 10"/>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12" name="Rectangle 11"/>
          <p:cNvSpPr/>
          <p:nvPr/>
        </p:nvSpPr>
        <p:spPr>
          <a:xfrm>
            <a:off x="6010551" y="2874426"/>
            <a:ext cx="641522" cy="369332"/>
          </a:xfrm>
          <a:prstGeom prst="rect">
            <a:avLst/>
          </a:prstGeom>
        </p:spPr>
        <p:txBody>
          <a:bodyPr wrap="none">
            <a:spAutoFit/>
          </a:bodyPr>
          <a:lstStyle/>
          <a:p>
            <a:pPr algn="ctr"/>
            <a:r>
              <a:rPr lang="en-US" dirty="0">
                <a:solidFill>
                  <a:schemeClr val="tx1">
                    <a:lumMod val="50000"/>
                  </a:schemeClr>
                </a:solidFill>
              </a:rPr>
              <a:t>CTD</a:t>
            </a:r>
          </a:p>
        </p:txBody>
      </p:sp>
    </p:spTree>
    <p:extLst>
      <p:ext uri="{BB962C8B-B14F-4D97-AF65-F5344CB8AC3E}">
        <p14:creationId xmlns:p14="http://schemas.microsoft.com/office/powerpoint/2010/main" val="2488486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7" name="Picture 6"/>
          <p:cNvPicPr>
            <a:picLocks noChangeAspect="1"/>
          </p:cNvPicPr>
          <p:nvPr/>
        </p:nvPicPr>
        <p:blipFill>
          <a:blip r:embed="rId4"/>
          <a:stretch>
            <a:fillRect/>
          </a:stretch>
        </p:blipFill>
        <p:spPr>
          <a:xfrm>
            <a:off x="1890712" y="1104900"/>
            <a:ext cx="5500688" cy="5500688"/>
          </a:xfrm>
          <a:prstGeom prst="rect">
            <a:avLst/>
          </a:prstGeom>
        </p:spPr>
      </p:pic>
      <p:pic>
        <p:nvPicPr>
          <p:cNvPr id="8" name="Picture 7"/>
          <p:cNvPicPr>
            <a:picLocks noChangeAspect="1"/>
          </p:cNvPicPr>
          <p:nvPr/>
        </p:nvPicPr>
        <p:blipFill>
          <a:blip r:embed="rId5"/>
          <a:stretch>
            <a:fillRect/>
          </a:stretch>
        </p:blipFill>
        <p:spPr>
          <a:xfrm>
            <a:off x="1890712" y="1104900"/>
            <a:ext cx="5500688" cy="5500688"/>
          </a:xfrm>
          <a:prstGeom prst="rect">
            <a:avLst/>
          </a:prstGeom>
        </p:spPr>
      </p:pic>
      <p:pic>
        <p:nvPicPr>
          <p:cNvPr id="9" name="Picture 8"/>
          <p:cNvPicPr>
            <a:picLocks noChangeAspect="1"/>
          </p:cNvPicPr>
          <p:nvPr/>
        </p:nvPicPr>
        <p:blipFill>
          <a:blip r:embed="rId6"/>
          <a:stretch>
            <a:fillRect/>
          </a:stretch>
        </p:blipFill>
        <p:spPr>
          <a:xfrm>
            <a:off x="6190691" y="2057400"/>
            <a:ext cx="922764" cy="897340"/>
          </a:xfrm>
          <a:prstGeom prst="rect">
            <a:avLst/>
          </a:prstGeom>
        </p:spPr>
      </p:pic>
      <p:sp>
        <p:nvSpPr>
          <p:cNvPr id="10" name="Rectangle 9"/>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11" name="Rectangle 10"/>
          <p:cNvSpPr/>
          <p:nvPr/>
        </p:nvSpPr>
        <p:spPr>
          <a:xfrm>
            <a:off x="6010551" y="2874426"/>
            <a:ext cx="641522" cy="369332"/>
          </a:xfrm>
          <a:prstGeom prst="rect">
            <a:avLst/>
          </a:prstGeom>
        </p:spPr>
        <p:txBody>
          <a:bodyPr wrap="none">
            <a:spAutoFit/>
          </a:bodyPr>
          <a:lstStyle/>
          <a:p>
            <a:pPr algn="ctr"/>
            <a:r>
              <a:rPr lang="en-US" dirty="0">
                <a:solidFill>
                  <a:schemeClr val="tx1">
                    <a:lumMod val="50000"/>
                  </a:schemeClr>
                </a:solidFill>
              </a:rPr>
              <a:t>CTD</a:t>
            </a:r>
          </a:p>
        </p:txBody>
      </p:sp>
      <p:pic>
        <p:nvPicPr>
          <p:cNvPr id="20" name="Picture 19"/>
          <p:cNvPicPr>
            <a:picLocks noChangeAspect="1"/>
          </p:cNvPicPr>
          <p:nvPr/>
        </p:nvPicPr>
        <p:blipFill>
          <a:blip r:embed="rId7"/>
          <a:stretch>
            <a:fillRect/>
          </a:stretch>
        </p:blipFill>
        <p:spPr>
          <a:xfrm>
            <a:off x="5978741" y="3223722"/>
            <a:ext cx="1219340" cy="979788"/>
          </a:xfrm>
          <a:prstGeom prst="rect">
            <a:avLst/>
          </a:prstGeom>
        </p:spPr>
      </p:pic>
    </p:spTree>
    <p:extLst>
      <p:ext uri="{BB962C8B-B14F-4D97-AF65-F5344CB8AC3E}">
        <p14:creationId xmlns:p14="http://schemas.microsoft.com/office/powerpoint/2010/main" val="2055104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Conclusions</a:t>
            </a:r>
          </a:p>
        </p:txBody>
      </p:sp>
      <p:sp>
        <p:nvSpPr>
          <p:cNvPr id="4" name="Text Placeholder 1"/>
          <p:cNvSpPr>
            <a:spLocks noGrp="1"/>
          </p:cNvSpPr>
          <p:nvPr>
            <p:ph type="body" sz="quarter" idx="11"/>
          </p:nvPr>
        </p:nvSpPr>
        <p:spPr>
          <a:xfrm>
            <a:off x="266699" y="1257300"/>
            <a:ext cx="5715001" cy="5207000"/>
          </a:xfrm>
        </p:spPr>
        <p:txBody>
          <a:bodyPr/>
          <a:lstStyle/>
          <a:p>
            <a:pPr marL="342900" indent="-342900">
              <a:lnSpc>
                <a:spcPct val="100000"/>
              </a:lnSpc>
              <a:buFont typeface="Arial" panose="020B0604020202020204" pitchFamily="34" charset="0"/>
              <a:buChar char="•"/>
            </a:pPr>
            <a:r>
              <a:rPr lang="en-US" i="1" dirty="0" smtClean="0"/>
              <a:t>In situ </a:t>
            </a:r>
            <a:r>
              <a:rPr lang="en-US" dirty="0" smtClean="0"/>
              <a:t>AOT </a:t>
            </a:r>
            <a:r>
              <a:rPr lang="en-US" dirty="0"/>
              <a:t>can be </a:t>
            </a:r>
            <a:r>
              <a:rPr lang="en-US" dirty="0" smtClean="0"/>
              <a:t>used to</a:t>
            </a:r>
            <a:r>
              <a:rPr lang="en-US" dirty="0" smtClean="0"/>
              <a:t> </a:t>
            </a:r>
            <a:r>
              <a:rPr lang="en-US" dirty="0"/>
              <a:t>atmospherically correct satellite images</a:t>
            </a:r>
          </a:p>
          <a:p>
            <a:pPr>
              <a:lnSpc>
                <a:spcPct val="100000"/>
              </a:lnSpc>
            </a:pPr>
            <a:endParaRPr lang="en-US" sz="1200" dirty="0"/>
          </a:p>
          <a:p>
            <a:pPr marL="342900" indent="-342900">
              <a:lnSpc>
                <a:spcPct val="100000"/>
              </a:lnSpc>
              <a:buFont typeface="Arial" panose="020B0604020202020204" pitchFamily="34" charset="0"/>
              <a:buChar char="•"/>
            </a:pPr>
            <a:r>
              <a:rPr lang="en-US" dirty="0"/>
              <a:t>Freshwater and cold SST signatures from the effluent is validated via temperature and salinity from CTD</a:t>
            </a:r>
          </a:p>
          <a:p>
            <a:pPr>
              <a:lnSpc>
                <a:spcPct val="100000"/>
              </a:lnSpc>
            </a:pPr>
            <a:endParaRPr lang="en-US" sz="1200" dirty="0"/>
          </a:p>
          <a:p>
            <a:pPr marL="342900" indent="-342900">
              <a:lnSpc>
                <a:spcPct val="100000"/>
              </a:lnSpc>
              <a:buFont typeface="Arial" panose="020B0604020202020204" pitchFamily="34" charset="0"/>
              <a:buChar char="•"/>
            </a:pPr>
            <a:r>
              <a:rPr lang="en-US" dirty="0"/>
              <a:t>Algal blooms seen on remote sensed images are validated by </a:t>
            </a:r>
            <a:r>
              <a:rPr lang="en-US" i="1" dirty="0"/>
              <a:t>in situ</a:t>
            </a:r>
            <a:r>
              <a:rPr lang="en-US" dirty="0"/>
              <a:t> chlorophyll-a data from CTD and water chemistry</a:t>
            </a:r>
          </a:p>
          <a:p>
            <a:pPr>
              <a:lnSpc>
                <a:spcPct val="100000"/>
              </a:lnSpc>
            </a:pPr>
            <a:endParaRPr lang="en-US" sz="1200" dirty="0"/>
          </a:p>
          <a:p>
            <a:pPr marL="342900" indent="-342900">
              <a:lnSpc>
                <a:spcPct val="100000"/>
              </a:lnSpc>
              <a:buFont typeface="Arial" panose="020B0604020202020204" pitchFamily="34" charset="0"/>
              <a:buChar char="•"/>
            </a:pPr>
            <a:r>
              <a:rPr lang="en-US" dirty="0"/>
              <a:t>Obtaining data using multiple methods can help validate all measurements</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158" y="2751263"/>
            <a:ext cx="2903621" cy="16332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325" y="4543337"/>
            <a:ext cx="1116262" cy="9232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77586">
            <a:off x="6201707" y="1850516"/>
            <a:ext cx="1266423" cy="728944"/>
          </a:xfrm>
          <a:prstGeom prst="rect">
            <a:avLst/>
          </a:prstGeom>
        </p:spPr>
      </p:pic>
      <p:pic>
        <p:nvPicPr>
          <p:cNvPr id="7" name="Picture 2" descr="http://landsat.gsfc.nasa.gov/wp-content/uploads/2013/01/ldcm_2012_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47100" flipH="1">
            <a:off x="5662025" y="4459392"/>
            <a:ext cx="2145197" cy="1206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nesdis.noaa.gov/images/new_bottom/jpss_pop.png"/>
          <p:cNvPicPr>
            <a:picLocks noChangeAspect="1" noChangeArrowheads="1"/>
          </p:cNvPicPr>
          <p:nvPr/>
        </p:nvPicPr>
        <p:blipFill rotWithShape="1">
          <a:blip r:embed="rId7">
            <a:extLst>
              <a:ext uri="{28A0092B-C50C-407E-A947-70E740481C1C}">
                <a14:useLocalDpi xmlns:a14="http://schemas.microsoft.com/office/drawing/2010/main" val="0"/>
              </a:ext>
            </a:extLst>
          </a:blip>
          <a:srcRect b="37581"/>
          <a:stretch/>
        </p:blipFill>
        <p:spPr bwMode="auto">
          <a:xfrm>
            <a:off x="7590684" y="1424999"/>
            <a:ext cx="1485890" cy="134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555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Errors &amp; Uncertainties</a:t>
            </a:r>
          </a:p>
        </p:txBody>
      </p:sp>
      <p:sp>
        <p:nvSpPr>
          <p:cNvPr id="2" name="TextBox 1"/>
          <p:cNvSpPr txBox="1"/>
          <p:nvPr/>
        </p:nvSpPr>
        <p:spPr>
          <a:xfrm>
            <a:off x="342900" y="1352550"/>
            <a:ext cx="6477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More frequent Atmospheric Aerosol Thickness (AOT) values</a:t>
            </a:r>
          </a:p>
          <a:p>
            <a:endParaRPr lang="en-US" dirty="0"/>
          </a:p>
          <a:p>
            <a:pPr marL="285750" indent="-285750">
              <a:buFont typeface="Arial" panose="020B0604020202020204" pitchFamily="34" charset="0"/>
              <a:buChar char="•"/>
            </a:pPr>
            <a:r>
              <a:rPr lang="en-US" dirty="0"/>
              <a:t>Not all satellite and </a:t>
            </a:r>
            <a:r>
              <a:rPr lang="en-US" i="1" dirty="0"/>
              <a:t>in situ </a:t>
            </a:r>
            <a:r>
              <a:rPr lang="en-US" dirty="0"/>
              <a:t>data overlaps </a:t>
            </a:r>
          </a:p>
          <a:p>
            <a:endParaRPr lang="en-US" dirty="0"/>
          </a:p>
          <a:p>
            <a:pPr marL="285750" indent="-285750">
              <a:buFont typeface="Arial" panose="020B0604020202020204" pitchFamily="34" charset="0"/>
              <a:buChar char="•"/>
            </a:pPr>
            <a:r>
              <a:rPr lang="en-US" dirty="0"/>
              <a:t>MODIS data cannot be acquired on cloudy days</a:t>
            </a:r>
          </a:p>
          <a:p>
            <a:endParaRPr lang="en-US" dirty="0"/>
          </a:p>
          <a:p>
            <a:pPr marL="285750" indent="-285750">
              <a:buFont typeface="Arial" panose="020B0604020202020204" pitchFamily="34" charset="0"/>
              <a:buChar char="•"/>
            </a:pPr>
            <a:r>
              <a:rPr lang="en-US" dirty="0"/>
              <a:t>Possible human error in </a:t>
            </a:r>
            <a:r>
              <a:rPr lang="en-US" i="1" dirty="0"/>
              <a:t>in situ </a:t>
            </a:r>
            <a:r>
              <a:rPr lang="en-US" dirty="0"/>
              <a:t>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Difficult to determine if blooms detected were due solely to the diversion event or underlying background conditions, or both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Resolution of VIIRS and MODIS is very course, occasionally missing the terminus of the outfall pipe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Satellites can only take surface readings</a:t>
            </a:r>
          </a:p>
          <a:p>
            <a:pPr marL="285750" indent="-285750">
              <a:buFont typeface="Arial" panose="020B0604020202020204" pitchFamily="34" charset="0"/>
              <a:buChar char="•"/>
            </a:pPr>
            <a:endParaRPr lang="en-US" dirty="0"/>
          </a:p>
        </p:txBody>
      </p:sp>
      <p:pic>
        <p:nvPicPr>
          <p:cNvPr id="4" name="Picture 2" descr="E:\SoCal_Oceans (Round 2)\SoCal Oceans 2015\Time lapse jpgs\modis chl-a\for presentation\error sli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6" t="20568" r="13228" b="22085"/>
          <a:stretch/>
        </p:blipFill>
        <p:spPr bwMode="auto">
          <a:xfrm>
            <a:off x="6556370" y="4150155"/>
            <a:ext cx="2389788" cy="2109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b="8034"/>
          <a:stretch/>
        </p:blipFill>
        <p:spPr>
          <a:xfrm>
            <a:off x="6623277" y="1628145"/>
            <a:ext cx="2424254" cy="2229480"/>
          </a:xfrm>
          <a:prstGeom prst="rect">
            <a:avLst/>
          </a:prstGeom>
        </p:spPr>
      </p:pic>
    </p:spTree>
    <p:extLst>
      <p:ext uri="{BB962C8B-B14F-4D97-AF65-F5344CB8AC3E}">
        <p14:creationId xmlns:p14="http://schemas.microsoft.com/office/powerpoint/2010/main" val="2272852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6126" y="1445122"/>
            <a:ext cx="7982712" cy="1444752"/>
          </a:xfrm>
        </p:spPr>
        <p:txBody>
          <a:bodyPr/>
          <a:lstStyle/>
          <a:p>
            <a:r>
              <a:rPr lang="en-US" dirty="0"/>
              <a:t>Aqua-MODIS cannot detect Earth’s surface covered by clouds.</a:t>
            </a:r>
          </a:p>
        </p:txBody>
      </p:sp>
      <p:sp>
        <p:nvSpPr>
          <p:cNvPr id="3" name="Text Placeholder 2"/>
          <p:cNvSpPr>
            <a:spLocks noGrp="1"/>
          </p:cNvSpPr>
          <p:nvPr>
            <p:ph type="body" sz="quarter" idx="14"/>
          </p:nvPr>
        </p:nvSpPr>
        <p:spPr/>
        <p:txBody>
          <a:bodyPr/>
          <a:lstStyle/>
          <a:p>
            <a:r>
              <a:rPr lang="en-US" dirty="0"/>
              <a:t>Daily Cloud Cover</a:t>
            </a:r>
          </a:p>
        </p:txBody>
      </p:sp>
      <p:sp>
        <p:nvSpPr>
          <p:cNvPr id="1816" name="Rectangle 242"/>
          <p:cNvSpPr>
            <a:spLocks noChangeArrowheads="1"/>
          </p:cNvSpPr>
          <p:nvPr/>
        </p:nvSpPr>
        <p:spPr bwMode="auto">
          <a:xfrm>
            <a:off x="251117"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9/16/15</a:t>
            </a:r>
            <a:endParaRPr kumimoji="0" lang="en-US" altLang="en-US" sz="4000" b="0" i="0" u="none" strike="noStrike" cap="none" normalizeH="0" baseline="0">
              <a:ln>
                <a:noFill/>
              </a:ln>
              <a:solidFill>
                <a:schemeClr val="tx1"/>
              </a:solidFill>
              <a:effectLst/>
              <a:latin typeface="+mn-lt"/>
            </a:endParaRPr>
          </a:p>
        </p:txBody>
      </p:sp>
      <p:sp>
        <p:nvSpPr>
          <p:cNvPr id="1817" name="Rectangle 243"/>
          <p:cNvSpPr>
            <a:spLocks noChangeArrowheads="1"/>
          </p:cNvSpPr>
          <p:nvPr/>
        </p:nvSpPr>
        <p:spPr bwMode="auto">
          <a:xfrm>
            <a:off x="379802"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18" name="Rectangle 244"/>
          <p:cNvSpPr>
            <a:spLocks noChangeArrowheads="1"/>
          </p:cNvSpPr>
          <p:nvPr/>
        </p:nvSpPr>
        <p:spPr bwMode="auto">
          <a:xfrm>
            <a:off x="984625"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9/17/15</a:t>
            </a:r>
            <a:endParaRPr kumimoji="0" lang="en-US" altLang="en-US" sz="4000" b="0" i="0" u="none" strike="noStrike" cap="none" normalizeH="0" baseline="0">
              <a:ln>
                <a:noFill/>
              </a:ln>
              <a:solidFill>
                <a:schemeClr val="tx1"/>
              </a:solidFill>
              <a:effectLst/>
              <a:latin typeface="+mn-lt"/>
            </a:endParaRPr>
          </a:p>
        </p:txBody>
      </p:sp>
      <p:sp>
        <p:nvSpPr>
          <p:cNvPr id="1819" name="Rectangle 245"/>
          <p:cNvSpPr>
            <a:spLocks noChangeArrowheads="1"/>
          </p:cNvSpPr>
          <p:nvPr/>
        </p:nvSpPr>
        <p:spPr bwMode="auto">
          <a:xfrm>
            <a:off x="1114919"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20" name="Rectangle 246"/>
          <p:cNvSpPr>
            <a:spLocks noChangeArrowheads="1"/>
          </p:cNvSpPr>
          <p:nvPr/>
        </p:nvSpPr>
        <p:spPr bwMode="auto">
          <a:xfrm>
            <a:off x="1718132"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9/18/15</a:t>
            </a:r>
            <a:endParaRPr kumimoji="0" lang="en-US" altLang="en-US" sz="4000" b="0" i="0" u="none" strike="noStrike" cap="none" normalizeH="0" baseline="0" dirty="0">
              <a:ln>
                <a:noFill/>
              </a:ln>
              <a:solidFill>
                <a:schemeClr val="tx1"/>
              </a:solidFill>
              <a:effectLst/>
              <a:latin typeface="+mn-lt"/>
            </a:endParaRPr>
          </a:p>
        </p:txBody>
      </p:sp>
      <p:sp>
        <p:nvSpPr>
          <p:cNvPr id="1821" name="Rectangle 247"/>
          <p:cNvSpPr>
            <a:spLocks noChangeArrowheads="1"/>
          </p:cNvSpPr>
          <p:nvPr/>
        </p:nvSpPr>
        <p:spPr bwMode="auto">
          <a:xfrm>
            <a:off x="1848427"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22" name="Rectangle 248"/>
          <p:cNvSpPr>
            <a:spLocks noChangeArrowheads="1"/>
          </p:cNvSpPr>
          <p:nvPr/>
        </p:nvSpPr>
        <p:spPr bwMode="auto">
          <a:xfrm>
            <a:off x="2453249"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9/19/15</a:t>
            </a:r>
            <a:endParaRPr kumimoji="0" lang="en-US" altLang="en-US" sz="4000" b="0" i="0" u="none" strike="noStrike" cap="none" normalizeH="0" baseline="0" dirty="0">
              <a:ln>
                <a:noFill/>
              </a:ln>
              <a:solidFill>
                <a:schemeClr val="tx1"/>
              </a:solidFill>
              <a:effectLst/>
              <a:latin typeface="+mn-lt"/>
            </a:endParaRPr>
          </a:p>
        </p:txBody>
      </p:sp>
      <p:sp>
        <p:nvSpPr>
          <p:cNvPr id="1823" name="Rectangle 249"/>
          <p:cNvSpPr>
            <a:spLocks noChangeArrowheads="1"/>
          </p:cNvSpPr>
          <p:nvPr/>
        </p:nvSpPr>
        <p:spPr bwMode="auto">
          <a:xfrm>
            <a:off x="2581935"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47" name="Rectangle 273"/>
          <p:cNvSpPr>
            <a:spLocks noChangeArrowheads="1"/>
          </p:cNvSpPr>
          <p:nvPr/>
        </p:nvSpPr>
        <p:spPr bwMode="auto">
          <a:xfrm>
            <a:off x="3145421"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9/20/15</a:t>
            </a:r>
            <a:endParaRPr kumimoji="0" lang="en-US" altLang="en-US" sz="4000" b="0" i="0" u="none" strike="noStrike" cap="none" normalizeH="0" baseline="0">
              <a:ln>
                <a:noFill/>
              </a:ln>
              <a:solidFill>
                <a:schemeClr val="tx1"/>
              </a:solidFill>
              <a:effectLst/>
              <a:latin typeface="+mn-lt"/>
            </a:endParaRPr>
          </a:p>
        </p:txBody>
      </p:sp>
      <p:sp>
        <p:nvSpPr>
          <p:cNvPr id="1848" name="Rectangle 274"/>
          <p:cNvSpPr>
            <a:spLocks noChangeArrowheads="1"/>
          </p:cNvSpPr>
          <p:nvPr/>
        </p:nvSpPr>
        <p:spPr bwMode="auto">
          <a:xfrm>
            <a:off x="3275716"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49" name="Rectangle 275"/>
          <p:cNvSpPr>
            <a:spLocks noChangeArrowheads="1"/>
          </p:cNvSpPr>
          <p:nvPr/>
        </p:nvSpPr>
        <p:spPr bwMode="auto">
          <a:xfrm>
            <a:off x="3880537"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9/21/15</a:t>
            </a:r>
            <a:endParaRPr kumimoji="0" lang="en-US" altLang="en-US" sz="4000" b="0" i="0" u="none" strike="noStrike" cap="none" normalizeH="0" baseline="0">
              <a:ln>
                <a:noFill/>
              </a:ln>
              <a:solidFill>
                <a:schemeClr val="tx1"/>
              </a:solidFill>
              <a:effectLst/>
              <a:latin typeface="+mn-lt"/>
            </a:endParaRPr>
          </a:p>
        </p:txBody>
      </p:sp>
      <p:sp>
        <p:nvSpPr>
          <p:cNvPr id="1850" name="Rectangle 276"/>
          <p:cNvSpPr>
            <a:spLocks noChangeArrowheads="1"/>
          </p:cNvSpPr>
          <p:nvPr/>
        </p:nvSpPr>
        <p:spPr bwMode="auto">
          <a:xfrm>
            <a:off x="4009223"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1" name="Rectangle 277"/>
          <p:cNvSpPr>
            <a:spLocks noChangeArrowheads="1"/>
          </p:cNvSpPr>
          <p:nvPr/>
        </p:nvSpPr>
        <p:spPr bwMode="auto">
          <a:xfrm>
            <a:off x="4614046"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9/22/15</a:t>
            </a:r>
            <a:endParaRPr kumimoji="0" lang="en-US" altLang="en-US" sz="4000" b="0" i="0" u="none" strike="noStrike" cap="none" normalizeH="0" baseline="0">
              <a:ln>
                <a:noFill/>
              </a:ln>
              <a:solidFill>
                <a:schemeClr val="tx1"/>
              </a:solidFill>
              <a:effectLst/>
              <a:latin typeface="+mn-lt"/>
            </a:endParaRPr>
          </a:p>
        </p:txBody>
      </p:sp>
      <p:sp>
        <p:nvSpPr>
          <p:cNvPr id="1852" name="Rectangle 278"/>
          <p:cNvSpPr>
            <a:spLocks noChangeArrowheads="1"/>
          </p:cNvSpPr>
          <p:nvPr/>
        </p:nvSpPr>
        <p:spPr bwMode="auto">
          <a:xfrm>
            <a:off x="4744340"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3" name="Rectangle 279"/>
          <p:cNvSpPr>
            <a:spLocks noChangeArrowheads="1"/>
          </p:cNvSpPr>
          <p:nvPr/>
        </p:nvSpPr>
        <p:spPr bwMode="auto">
          <a:xfrm>
            <a:off x="5349162"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9/23/15</a:t>
            </a:r>
            <a:endParaRPr kumimoji="0" lang="en-US" altLang="en-US" sz="4000" b="0" i="0" u="none" strike="noStrike" cap="none" normalizeH="0" baseline="0">
              <a:ln>
                <a:noFill/>
              </a:ln>
              <a:solidFill>
                <a:schemeClr val="tx1"/>
              </a:solidFill>
              <a:effectLst/>
              <a:latin typeface="+mn-lt"/>
            </a:endParaRPr>
          </a:p>
        </p:txBody>
      </p:sp>
      <p:sp>
        <p:nvSpPr>
          <p:cNvPr id="1854" name="Rectangle 280"/>
          <p:cNvSpPr>
            <a:spLocks noChangeArrowheads="1"/>
          </p:cNvSpPr>
          <p:nvPr/>
        </p:nvSpPr>
        <p:spPr bwMode="auto">
          <a:xfrm>
            <a:off x="5477847"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5" name="Rectangle 281"/>
          <p:cNvSpPr>
            <a:spLocks noChangeArrowheads="1"/>
          </p:cNvSpPr>
          <p:nvPr/>
        </p:nvSpPr>
        <p:spPr bwMode="auto">
          <a:xfrm>
            <a:off x="6082670"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9/24/15</a:t>
            </a:r>
            <a:endParaRPr kumimoji="0" lang="en-US" altLang="en-US" sz="4000" b="0" i="0" u="none" strike="noStrike" cap="none" normalizeH="0" baseline="0">
              <a:ln>
                <a:noFill/>
              </a:ln>
              <a:solidFill>
                <a:schemeClr val="tx1"/>
              </a:solidFill>
              <a:effectLst/>
              <a:latin typeface="+mn-lt"/>
            </a:endParaRPr>
          </a:p>
        </p:txBody>
      </p:sp>
      <p:sp>
        <p:nvSpPr>
          <p:cNvPr id="1856" name="Rectangle 282"/>
          <p:cNvSpPr>
            <a:spLocks noChangeArrowheads="1"/>
          </p:cNvSpPr>
          <p:nvPr/>
        </p:nvSpPr>
        <p:spPr bwMode="auto">
          <a:xfrm>
            <a:off x="6212964"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7" name="Rectangle 283"/>
          <p:cNvSpPr>
            <a:spLocks noChangeArrowheads="1"/>
          </p:cNvSpPr>
          <p:nvPr/>
        </p:nvSpPr>
        <p:spPr bwMode="auto">
          <a:xfrm>
            <a:off x="6816177"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9/25/15</a:t>
            </a:r>
            <a:endParaRPr kumimoji="0" lang="en-US" altLang="en-US" sz="4000" b="0" i="0" u="none" strike="noStrike" cap="none" normalizeH="0" baseline="0">
              <a:ln>
                <a:noFill/>
              </a:ln>
              <a:solidFill>
                <a:schemeClr val="tx1"/>
              </a:solidFill>
              <a:effectLst/>
              <a:latin typeface="+mn-lt"/>
            </a:endParaRPr>
          </a:p>
        </p:txBody>
      </p:sp>
      <p:sp>
        <p:nvSpPr>
          <p:cNvPr id="1858" name="Rectangle 284"/>
          <p:cNvSpPr>
            <a:spLocks noChangeArrowheads="1"/>
          </p:cNvSpPr>
          <p:nvPr/>
        </p:nvSpPr>
        <p:spPr bwMode="auto">
          <a:xfrm>
            <a:off x="6946472"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9" name="Rectangle 285"/>
          <p:cNvSpPr>
            <a:spLocks noChangeArrowheads="1"/>
          </p:cNvSpPr>
          <p:nvPr/>
        </p:nvSpPr>
        <p:spPr bwMode="auto">
          <a:xfrm>
            <a:off x="7551294"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9/26/15</a:t>
            </a:r>
            <a:endParaRPr kumimoji="0" lang="en-US" altLang="en-US" sz="4000" b="0" i="0" u="none" strike="noStrike" cap="none" normalizeH="0" baseline="0">
              <a:ln>
                <a:noFill/>
              </a:ln>
              <a:solidFill>
                <a:schemeClr val="tx1"/>
              </a:solidFill>
              <a:effectLst/>
              <a:latin typeface="+mn-lt"/>
            </a:endParaRPr>
          </a:p>
        </p:txBody>
      </p:sp>
      <p:sp>
        <p:nvSpPr>
          <p:cNvPr id="1860" name="Rectangle 286"/>
          <p:cNvSpPr>
            <a:spLocks noChangeArrowheads="1"/>
          </p:cNvSpPr>
          <p:nvPr/>
        </p:nvSpPr>
        <p:spPr bwMode="auto">
          <a:xfrm>
            <a:off x="7679980"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31" name="Rectangle 304"/>
          <p:cNvSpPr>
            <a:spLocks noChangeArrowheads="1"/>
          </p:cNvSpPr>
          <p:nvPr/>
        </p:nvSpPr>
        <p:spPr bwMode="auto">
          <a:xfrm>
            <a:off x="3665006"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5" name="Rectangle 306"/>
          <p:cNvSpPr>
            <a:spLocks noChangeArrowheads="1"/>
          </p:cNvSpPr>
          <p:nvPr/>
        </p:nvSpPr>
        <p:spPr bwMode="auto">
          <a:xfrm>
            <a:off x="5133630"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7" name="Rectangle 308"/>
          <p:cNvSpPr>
            <a:spLocks noChangeArrowheads="1"/>
          </p:cNvSpPr>
          <p:nvPr/>
        </p:nvSpPr>
        <p:spPr bwMode="auto">
          <a:xfrm>
            <a:off x="6602254"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70" name="Rectangle 311"/>
          <p:cNvSpPr>
            <a:spLocks noChangeArrowheads="1"/>
          </p:cNvSpPr>
          <p:nvPr/>
        </p:nvSpPr>
        <p:spPr bwMode="auto">
          <a:xfrm>
            <a:off x="8240405" y="2660739"/>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9/27/15</a:t>
            </a:r>
            <a:endParaRPr kumimoji="0" lang="en-US" altLang="en-US" sz="4000" b="0" i="0" u="none" strike="noStrike" cap="none" normalizeH="0" baseline="0">
              <a:ln>
                <a:noFill/>
              </a:ln>
              <a:solidFill>
                <a:schemeClr val="tx1"/>
              </a:solidFill>
              <a:effectLst/>
              <a:latin typeface="+mn-lt"/>
            </a:endParaRPr>
          </a:p>
        </p:txBody>
      </p:sp>
      <p:sp>
        <p:nvSpPr>
          <p:cNvPr id="71" name="Rectangle 312"/>
          <p:cNvSpPr>
            <a:spLocks noChangeArrowheads="1"/>
          </p:cNvSpPr>
          <p:nvPr/>
        </p:nvSpPr>
        <p:spPr bwMode="auto">
          <a:xfrm>
            <a:off x="8370700" y="26607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2" name="Rectangle 313"/>
          <p:cNvSpPr>
            <a:spLocks noChangeArrowheads="1"/>
          </p:cNvSpPr>
          <p:nvPr/>
        </p:nvSpPr>
        <p:spPr bwMode="auto">
          <a:xfrm>
            <a:off x="230660" y="3388323"/>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9/28/15</a:t>
            </a:r>
            <a:endParaRPr kumimoji="0" lang="en-US" altLang="en-US" sz="4000" b="0" i="0" u="none" strike="noStrike" cap="none" normalizeH="0" baseline="0">
              <a:ln>
                <a:noFill/>
              </a:ln>
              <a:solidFill>
                <a:schemeClr val="tx1"/>
              </a:solidFill>
              <a:effectLst/>
              <a:latin typeface="+mn-lt"/>
            </a:endParaRPr>
          </a:p>
        </p:txBody>
      </p:sp>
      <p:sp>
        <p:nvSpPr>
          <p:cNvPr id="73" name="Rectangle 314"/>
          <p:cNvSpPr>
            <a:spLocks noChangeArrowheads="1"/>
          </p:cNvSpPr>
          <p:nvPr/>
        </p:nvSpPr>
        <p:spPr bwMode="auto">
          <a:xfrm>
            <a:off x="359347" y="33883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4" name="Rectangle 315"/>
          <p:cNvSpPr>
            <a:spLocks noChangeArrowheads="1"/>
          </p:cNvSpPr>
          <p:nvPr/>
        </p:nvSpPr>
        <p:spPr bwMode="auto">
          <a:xfrm>
            <a:off x="964168" y="3388323"/>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9/29/15</a:t>
            </a:r>
            <a:endParaRPr kumimoji="0" lang="en-US" altLang="en-US" sz="4000" b="0" i="0" u="none" strike="noStrike" cap="none" normalizeH="0" baseline="0">
              <a:ln>
                <a:noFill/>
              </a:ln>
              <a:solidFill>
                <a:schemeClr val="tx1"/>
              </a:solidFill>
              <a:effectLst/>
              <a:latin typeface="+mn-lt"/>
            </a:endParaRPr>
          </a:p>
        </p:txBody>
      </p:sp>
      <p:sp>
        <p:nvSpPr>
          <p:cNvPr id="75" name="Rectangle 316"/>
          <p:cNvSpPr>
            <a:spLocks noChangeArrowheads="1"/>
          </p:cNvSpPr>
          <p:nvPr/>
        </p:nvSpPr>
        <p:spPr bwMode="auto">
          <a:xfrm>
            <a:off x="1094463" y="33883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6" name="Rectangle 317"/>
          <p:cNvSpPr>
            <a:spLocks noChangeArrowheads="1"/>
          </p:cNvSpPr>
          <p:nvPr/>
        </p:nvSpPr>
        <p:spPr bwMode="auto">
          <a:xfrm>
            <a:off x="1727557"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9/30/15</a:t>
            </a:r>
            <a:endParaRPr kumimoji="0" lang="en-US" altLang="en-US" sz="4000" b="0" i="0" u="none" strike="noStrike" cap="none" normalizeH="0" baseline="0">
              <a:ln>
                <a:noFill/>
              </a:ln>
              <a:solidFill>
                <a:schemeClr val="tx1"/>
              </a:solidFill>
              <a:effectLst/>
              <a:latin typeface="+mn-lt"/>
            </a:endParaRPr>
          </a:p>
        </p:txBody>
      </p:sp>
      <p:sp>
        <p:nvSpPr>
          <p:cNvPr id="77" name="Rectangle 318"/>
          <p:cNvSpPr>
            <a:spLocks noChangeArrowheads="1"/>
          </p:cNvSpPr>
          <p:nvPr/>
        </p:nvSpPr>
        <p:spPr bwMode="auto">
          <a:xfrm>
            <a:off x="1856244"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8" name="Rectangle 319"/>
          <p:cNvSpPr>
            <a:spLocks noChangeArrowheads="1"/>
          </p:cNvSpPr>
          <p:nvPr/>
        </p:nvSpPr>
        <p:spPr bwMode="auto">
          <a:xfrm>
            <a:off x="2461065"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10/1/15</a:t>
            </a:r>
            <a:endParaRPr kumimoji="0" lang="en-US" altLang="en-US" sz="4000" b="0" i="0" u="none" strike="noStrike" cap="none" normalizeH="0" baseline="0">
              <a:ln>
                <a:noFill/>
              </a:ln>
              <a:solidFill>
                <a:schemeClr val="tx1"/>
              </a:solidFill>
              <a:effectLst/>
              <a:latin typeface="+mn-lt"/>
            </a:endParaRPr>
          </a:p>
        </p:txBody>
      </p:sp>
      <p:sp>
        <p:nvSpPr>
          <p:cNvPr id="79" name="Rectangle 320"/>
          <p:cNvSpPr>
            <a:spLocks noChangeArrowheads="1"/>
          </p:cNvSpPr>
          <p:nvPr/>
        </p:nvSpPr>
        <p:spPr bwMode="auto">
          <a:xfrm>
            <a:off x="2591360"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80" name="Rectangle 321"/>
          <p:cNvSpPr>
            <a:spLocks noChangeArrowheads="1"/>
          </p:cNvSpPr>
          <p:nvPr/>
        </p:nvSpPr>
        <p:spPr bwMode="auto">
          <a:xfrm>
            <a:off x="3194572"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10/2/15</a:t>
            </a:r>
            <a:endParaRPr kumimoji="0" lang="en-US" altLang="en-US" sz="4000" b="0" i="0" u="none" strike="noStrike" cap="none" normalizeH="0" baseline="0">
              <a:ln>
                <a:noFill/>
              </a:ln>
              <a:solidFill>
                <a:schemeClr val="tx1"/>
              </a:solidFill>
              <a:effectLst/>
              <a:latin typeface="+mn-lt"/>
            </a:endParaRPr>
          </a:p>
        </p:txBody>
      </p:sp>
      <p:sp>
        <p:nvSpPr>
          <p:cNvPr id="81" name="Rectangle 322"/>
          <p:cNvSpPr>
            <a:spLocks noChangeArrowheads="1"/>
          </p:cNvSpPr>
          <p:nvPr/>
        </p:nvSpPr>
        <p:spPr bwMode="auto">
          <a:xfrm>
            <a:off x="3324868"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82" name="Rectangle 323"/>
          <p:cNvSpPr>
            <a:spLocks noChangeArrowheads="1"/>
          </p:cNvSpPr>
          <p:nvPr/>
        </p:nvSpPr>
        <p:spPr bwMode="auto">
          <a:xfrm>
            <a:off x="3929689"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10/3/15</a:t>
            </a:r>
            <a:endParaRPr kumimoji="0" lang="en-US" altLang="en-US" sz="4000" b="0" i="0" u="none" strike="noStrike" cap="none" normalizeH="0" baseline="0">
              <a:ln>
                <a:noFill/>
              </a:ln>
              <a:solidFill>
                <a:schemeClr val="tx1"/>
              </a:solidFill>
              <a:effectLst/>
              <a:latin typeface="+mn-lt"/>
            </a:endParaRPr>
          </a:p>
        </p:txBody>
      </p:sp>
      <p:sp>
        <p:nvSpPr>
          <p:cNvPr id="83" name="Rectangle 324"/>
          <p:cNvSpPr>
            <a:spLocks noChangeArrowheads="1"/>
          </p:cNvSpPr>
          <p:nvPr/>
        </p:nvSpPr>
        <p:spPr bwMode="auto">
          <a:xfrm>
            <a:off x="4058375"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0" name="Rectangle 348"/>
          <p:cNvSpPr>
            <a:spLocks noChangeArrowheads="1"/>
          </p:cNvSpPr>
          <p:nvPr/>
        </p:nvSpPr>
        <p:spPr bwMode="auto">
          <a:xfrm>
            <a:off x="4621701"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10/4/15</a:t>
            </a:r>
            <a:endParaRPr kumimoji="0" lang="en-US" altLang="en-US" sz="4000" b="0" i="0" u="none" strike="noStrike" cap="none" normalizeH="0" baseline="0">
              <a:ln>
                <a:noFill/>
              </a:ln>
              <a:solidFill>
                <a:schemeClr val="tx1"/>
              </a:solidFill>
              <a:effectLst/>
              <a:latin typeface="+mn-lt"/>
            </a:endParaRPr>
          </a:p>
        </p:txBody>
      </p:sp>
      <p:sp>
        <p:nvSpPr>
          <p:cNvPr id="1111" name="Rectangle 349"/>
          <p:cNvSpPr>
            <a:spLocks noChangeArrowheads="1"/>
          </p:cNvSpPr>
          <p:nvPr/>
        </p:nvSpPr>
        <p:spPr bwMode="auto">
          <a:xfrm>
            <a:off x="4751996"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2" name="Rectangle 350"/>
          <p:cNvSpPr>
            <a:spLocks noChangeArrowheads="1"/>
          </p:cNvSpPr>
          <p:nvPr/>
        </p:nvSpPr>
        <p:spPr bwMode="auto">
          <a:xfrm>
            <a:off x="5356817"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10/5/15</a:t>
            </a:r>
            <a:endParaRPr kumimoji="0" lang="en-US" altLang="en-US" sz="4000" b="0" i="0" u="none" strike="noStrike" cap="none" normalizeH="0" baseline="0">
              <a:ln>
                <a:noFill/>
              </a:ln>
              <a:solidFill>
                <a:schemeClr val="tx1"/>
              </a:solidFill>
              <a:effectLst/>
              <a:latin typeface="+mn-lt"/>
            </a:endParaRPr>
          </a:p>
        </p:txBody>
      </p:sp>
      <p:sp>
        <p:nvSpPr>
          <p:cNvPr id="1113" name="Rectangle 351"/>
          <p:cNvSpPr>
            <a:spLocks noChangeArrowheads="1"/>
          </p:cNvSpPr>
          <p:nvPr/>
        </p:nvSpPr>
        <p:spPr bwMode="auto">
          <a:xfrm>
            <a:off x="5485504"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4" name="Rectangle 352"/>
          <p:cNvSpPr>
            <a:spLocks noChangeArrowheads="1"/>
          </p:cNvSpPr>
          <p:nvPr/>
        </p:nvSpPr>
        <p:spPr bwMode="auto">
          <a:xfrm>
            <a:off x="6090325"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10/6/15</a:t>
            </a:r>
            <a:endParaRPr kumimoji="0" lang="en-US" altLang="en-US" sz="4000" b="0" i="0" u="none" strike="noStrike" cap="none" normalizeH="0" baseline="0">
              <a:ln>
                <a:noFill/>
              </a:ln>
              <a:solidFill>
                <a:schemeClr val="tx1"/>
              </a:solidFill>
              <a:effectLst/>
              <a:latin typeface="+mn-lt"/>
            </a:endParaRPr>
          </a:p>
        </p:txBody>
      </p:sp>
      <p:sp>
        <p:nvSpPr>
          <p:cNvPr id="1115" name="Rectangle 353"/>
          <p:cNvSpPr>
            <a:spLocks noChangeArrowheads="1"/>
          </p:cNvSpPr>
          <p:nvPr/>
        </p:nvSpPr>
        <p:spPr bwMode="auto">
          <a:xfrm>
            <a:off x="6220620"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6" name="Rectangle 354"/>
          <p:cNvSpPr>
            <a:spLocks noChangeArrowheads="1"/>
          </p:cNvSpPr>
          <p:nvPr/>
        </p:nvSpPr>
        <p:spPr bwMode="auto">
          <a:xfrm>
            <a:off x="6825441"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10/7/15</a:t>
            </a:r>
            <a:endParaRPr kumimoji="0" lang="en-US" altLang="en-US" sz="4000" b="0" i="0" u="none" strike="noStrike" cap="none" normalizeH="0" baseline="0">
              <a:ln>
                <a:noFill/>
              </a:ln>
              <a:solidFill>
                <a:schemeClr val="tx1"/>
              </a:solidFill>
              <a:effectLst/>
              <a:latin typeface="+mn-lt"/>
            </a:endParaRPr>
          </a:p>
        </p:txBody>
      </p:sp>
      <p:sp>
        <p:nvSpPr>
          <p:cNvPr id="1117" name="Rectangle 355"/>
          <p:cNvSpPr>
            <a:spLocks noChangeArrowheads="1"/>
          </p:cNvSpPr>
          <p:nvPr/>
        </p:nvSpPr>
        <p:spPr bwMode="auto">
          <a:xfrm>
            <a:off x="6954127"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8" name="Rectangle 356"/>
          <p:cNvSpPr>
            <a:spLocks noChangeArrowheads="1"/>
          </p:cNvSpPr>
          <p:nvPr/>
        </p:nvSpPr>
        <p:spPr bwMode="auto">
          <a:xfrm>
            <a:off x="7558949"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10/8/15</a:t>
            </a:r>
            <a:endParaRPr kumimoji="0" lang="en-US" altLang="en-US" sz="4000" b="0" i="0" u="none" strike="noStrike" cap="none" normalizeH="0" baseline="0">
              <a:ln>
                <a:noFill/>
              </a:ln>
              <a:solidFill>
                <a:schemeClr val="tx1"/>
              </a:solidFill>
              <a:effectLst/>
              <a:latin typeface="+mn-lt"/>
            </a:endParaRPr>
          </a:p>
        </p:txBody>
      </p:sp>
      <p:sp>
        <p:nvSpPr>
          <p:cNvPr id="1119" name="Rectangle 357"/>
          <p:cNvSpPr>
            <a:spLocks noChangeArrowheads="1"/>
          </p:cNvSpPr>
          <p:nvPr/>
        </p:nvSpPr>
        <p:spPr bwMode="auto">
          <a:xfrm>
            <a:off x="7689244"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63" name="Rectangle 358"/>
          <p:cNvSpPr>
            <a:spLocks noChangeArrowheads="1"/>
          </p:cNvSpPr>
          <p:nvPr/>
        </p:nvSpPr>
        <p:spPr bwMode="auto">
          <a:xfrm>
            <a:off x="8292456"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10/9/15</a:t>
            </a:r>
            <a:endParaRPr kumimoji="0" lang="en-US" altLang="en-US" sz="4000" b="0" i="0" u="none" strike="noStrike" cap="none" normalizeH="0" baseline="0">
              <a:ln>
                <a:noFill/>
              </a:ln>
              <a:solidFill>
                <a:schemeClr val="tx1"/>
              </a:solidFill>
              <a:effectLst/>
              <a:latin typeface="+mn-lt"/>
            </a:endParaRPr>
          </a:p>
        </p:txBody>
      </p:sp>
      <p:sp>
        <p:nvSpPr>
          <p:cNvPr id="1565" name="Rectangle 360"/>
          <p:cNvSpPr>
            <a:spLocks noChangeArrowheads="1"/>
          </p:cNvSpPr>
          <p:nvPr/>
        </p:nvSpPr>
        <p:spPr bwMode="auto">
          <a:xfrm>
            <a:off x="188663"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10/10/15</a:t>
            </a:r>
            <a:endParaRPr kumimoji="0" lang="en-US" altLang="en-US" sz="4000" b="0" i="0" u="none" strike="noStrike" cap="none" normalizeH="0" baseline="0">
              <a:ln>
                <a:noFill/>
              </a:ln>
              <a:solidFill>
                <a:schemeClr val="tx1"/>
              </a:solidFill>
              <a:effectLst/>
              <a:latin typeface="+mn-lt"/>
            </a:endParaRPr>
          </a:p>
        </p:txBody>
      </p:sp>
      <p:sp>
        <p:nvSpPr>
          <p:cNvPr id="1566" name="Rectangle 361"/>
          <p:cNvSpPr>
            <a:spLocks noChangeArrowheads="1"/>
          </p:cNvSpPr>
          <p:nvPr/>
        </p:nvSpPr>
        <p:spPr bwMode="auto">
          <a:xfrm>
            <a:off x="338261"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84" name="Rectangle 379"/>
          <p:cNvSpPr>
            <a:spLocks noChangeArrowheads="1"/>
          </p:cNvSpPr>
          <p:nvPr/>
        </p:nvSpPr>
        <p:spPr bwMode="auto">
          <a:xfrm>
            <a:off x="5905900" y="2880680"/>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590" name="Rectangle 385"/>
          <p:cNvSpPr>
            <a:spLocks noChangeArrowheads="1"/>
          </p:cNvSpPr>
          <p:nvPr/>
        </p:nvSpPr>
        <p:spPr bwMode="auto">
          <a:xfrm>
            <a:off x="930013"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10/11/15</a:t>
            </a:r>
            <a:endParaRPr kumimoji="0" lang="en-US" altLang="en-US" sz="4000" b="0" i="0" u="none" strike="noStrike" cap="none" normalizeH="0" baseline="0">
              <a:ln>
                <a:noFill/>
              </a:ln>
              <a:solidFill>
                <a:schemeClr val="tx1"/>
              </a:solidFill>
              <a:effectLst/>
              <a:latin typeface="+mn-lt"/>
            </a:endParaRPr>
          </a:p>
        </p:txBody>
      </p:sp>
      <p:sp>
        <p:nvSpPr>
          <p:cNvPr id="1591" name="Rectangle 386"/>
          <p:cNvSpPr>
            <a:spLocks noChangeArrowheads="1"/>
          </p:cNvSpPr>
          <p:nvPr/>
        </p:nvSpPr>
        <p:spPr bwMode="auto">
          <a:xfrm>
            <a:off x="1079609"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2" name="Rectangle 387"/>
          <p:cNvSpPr>
            <a:spLocks noChangeArrowheads="1"/>
          </p:cNvSpPr>
          <p:nvPr/>
        </p:nvSpPr>
        <p:spPr bwMode="auto">
          <a:xfrm>
            <a:off x="1663521"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10/12/15</a:t>
            </a:r>
            <a:endParaRPr kumimoji="0" lang="en-US" altLang="en-US" sz="4000" b="0" i="0" u="none" strike="noStrike" cap="none" normalizeH="0" baseline="0">
              <a:ln>
                <a:noFill/>
              </a:ln>
              <a:solidFill>
                <a:schemeClr val="tx1"/>
              </a:solidFill>
              <a:effectLst/>
              <a:latin typeface="+mn-lt"/>
            </a:endParaRPr>
          </a:p>
        </p:txBody>
      </p:sp>
      <p:sp>
        <p:nvSpPr>
          <p:cNvPr id="1593" name="Rectangle 388"/>
          <p:cNvSpPr>
            <a:spLocks noChangeArrowheads="1"/>
          </p:cNvSpPr>
          <p:nvPr/>
        </p:nvSpPr>
        <p:spPr bwMode="auto">
          <a:xfrm>
            <a:off x="1814725"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4" name="Rectangle 389"/>
          <p:cNvSpPr>
            <a:spLocks noChangeArrowheads="1"/>
          </p:cNvSpPr>
          <p:nvPr/>
        </p:nvSpPr>
        <p:spPr bwMode="auto">
          <a:xfrm>
            <a:off x="2398637"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10/13/15</a:t>
            </a:r>
            <a:endParaRPr kumimoji="0" lang="en-US" altLang="en-US" sz="4000" b="0" i="0" u="none" strike="noStrike" cap="none" normalizeH="0" baseline="0">
              <a:ln>
                <a:noFill/>
              </a:ln>
              <a:solidFill>
                <a:schemeClr val="tx1"/>
              </a:solidFill>
              <a:effectLst/>
              <a:latin typeface="+mn-lt"/>
            </a:endParaRPr>
          </a:p>
        </p:txBody>
      </p:sp>
      <p:sp>
        <p:nvSpPr>
          <p:cNvPr id="1595" name="Rectangle 390"/>
          <p:cNvSpPr>
            <a:spLocks noChangeArrowheads="1"/>
          </p:cNvSpPr>
          <p:nvPr/>
        </p:nvSpPr>
        <p:spPr bwMode="auto">
          <a:xfrm>
            <a:off x="2548233"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6" name="Rectangle 391"/>
          <p:cNvSpPr>
            <a:spLocks noChangeArrowheads="1"/>
          </p:cNvSpPr>
          <p:nvPr/>
        </p:nvSpPr>
        <p:spPr bwMode="auto">
          <a:xfrm>
            <a:off x="3132145"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10/14/15</a:t>
            </a:r>
            <a:endParaRPr kumimoji="0" lang="en-US" altLang="en-US" sz="4000" b="0" i="0" u="none" strike="noStrike" cap="none" normalizeH="0" baseline="0">
              <a:ln>
                <a:noFill/>
              </a:ln>
              <a:solidFill>
                <a:schemeClr val="tx1"/>
              </a:solidFill>
              <a:effectLst/>
              <a:latin typeface="+mn-lt"/>
            </a:endParaRPr>
          </a:p>
        </p:txBody>
      </p:sp>
      <p:sp>
        <p:nvSpPr>
          <p:cNvPr id="1597" name="Rectangle 392"/>
          <p:cNvSpPr>
            <a:spLocks noChangeArrowheads="1"/>
          </p:cNvSpPr>
          <p:nvPr/>
        </p:nvSpPr>
        <p:spPr bwMode="auto">
          <a:xfrm>
            <a:off x="3283349"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8" name="Rectangle 393"/>
          <p:cNvSpPr>
            <a:spLocks noChangeArrowheads="1"/>
          </p:cNvSpPr>
          <p:nvPr/>
        </p:nvSpPr>
        <p:spPr bwMode="auto">
          <a:xfrm>
            <a:off x="3918735" y="41211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10/15/15</a:t>
            </a:r>
            <a:endParaRPr kumimoji="0" lang="en-US" altLang="en-US" sz="4000" b="0" i="0" u="none" strike="noStrike" cap="none" normalizeH="0" baseline="0">
              <a:ln>
                <a:noFill/>
              </a:ln>
              <a:solidFill>
                <a:schemeClr val="tx1"/>
              </a:solidFill>
              <a:effectLst/>
              <a:latin typeface="+mn-lt"/>
            </a:endParaRPr>
          </a:p>
        </p:txBody>
      </p:sp>
      <p:sp>
        <p:nvSpPr>
          <p:cNvPr id="1599" name="Rectangle 394"/>
          <p:cNvSpPr>
            <a:spLocks noChangeArrowheads="1"/>
          </p:cNvSpPr>
          <p:nvPr/>
        </p:nvSpPr>
        <p:spPr bwMode="auto">
          <a:xfrm>
            <a:off x="4068333" y="41211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00" name="Rectangle 395"/>
          <p:cNvSpPr>
            <a:spLocks noChangeArrowheads="1"/>
          </p:cNvSpPr>
          <p:nvPr/>
        </p:nvSpPr>
        <p:spPr bwMode="auto">
          <a:xfrm>
            <a:off x="4595932" y="410802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10/16/15</a:t>
            </a:r>
            <a:endParaRPr kumimoji="0" lang="en-US" altLang="en-US" sz="4000" b="0" i="0" u="none" strike="noStrike" cap="none" normalizeH="0" baseline="0">
              <a:ln>
                <a:noFill/>
              </a:ln>
              <a:solidFill>
                <a:schemeClr val="tx1"/>
              </a:solidFill>
              <a:effectLst/>
              <a:latin typeface="+mn-lt"/>
            </a:endParaRPr>
          </a:p>
        </p:txBody>
      </p:sp>
      <p:sp>
        <p:nvSpPr>
          <p:cNvPr id="1601" name="Rectangle 396"/>
          <p:cNvSpPr>
            <a:spLocks noChangeArrowheads="1"/>
          </p:cNvSpPr>
          <p:nvPr/>
        </p:nvSpPr>
        <p:spPr bwMode="auto">
          <a:xfrm>
            <a:off x="4745529" y="4108020"/>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02" name="Rectangle 397"/>
          <p:cNvSpPr>
            <a:spLocks noChangeArrowheads="1"/>
          </p:cNvSpPr>
          <p:nvPr/>
        </p:nvSpPr>
        <p:spPr bwMode="auto">
          <a:xfrm>
            <a:off x="5331048" y="410802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10/17/15</a:t>
            </a:r>
            <a:endParaRPr kumimoji="0" lang="en-US" altLang="en-US" sz="4000" b="0" i="0" u="none" strike="noStrike" cap="none" normalizeH="0" baseline="0">
              <a:ln>
                <a:noFill/>
              </a:ln>
              <a:solidFill>
                <a:schemeClr val="tx1"/>
              </a:solidFill>
              <a:effectLst/>
              <a:latin typeface="+mn-lt"/>
            </a:endParaRPr>
          </a:p>
        </p:txBody>
      </p:sp>
      <p:sp>
        <p:nvSpPr>
          <p:cNvPr id="1603" name="Rectangle 398"/>
          <p:cNvSpPr>
            <a:spLocks noChangeArrowheads="1"/>
          </p:cNvSpPr>
          <p:nvPr/>
        </p:nvSpPr>
        <p:spPr bwMode="auto">
          <a:xfrm>
            <a:off x="5480645" y="4108020"/>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22" name="Rectangle 417"/>
          <p:cNvSpPr>
            <a:spLocks noChangeArrowheads="1"/>
          </p:cNvSpPr>
          <p:nvPr/>
        </p:nvSpPr>
        <p:spPr bwMode="auto">
          <a:xfrm>
            <a:off x="2968395" y="3570438"/>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27" name="Rectangle 422"/>
          <p:cNvSpPr>
            <a:spLocks noChangeArrowheads="1"/>
          </p:cNvSpPr>
          <p:nvPr/>
        </p:nvSpPr>
        <p:spPr bwMode="auto">
          <a:xfrm>
            <a:off x="6013410" y="410317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10/18/15</a:t>
            </a:r>
            <a:endParaRPr kumimoji="0" lang="en-US" altLang="en-US" sz="4000" b="0" i="0" u="none" strike="noStrike" cap="none" normalizeH="0" baseline="0">
              <a:ln>
                <a:noFill/>
              </a:ln>
              <a:solidFill>
                <a:schemeClr val="tx1"/>
              </a:solidFill>
              <a:effectLst/>
              <a:latin typeface="+mn-lt"/>
            </a:endParaRPr>
          </a:p>
        </p:txBody>
      </p:sp>
      <p:sp>
        <p:nvSpPr>
          <p:cNvPr id="1628" name="Rectangle 423"/>
          <p:cNvSpPr>
            <a:spLocks noChangeArrowheads="1"/>
          </p:cNvSpPr>
          <p:nvPr/>
        </p:nvSpPr>
        <p:spPr bwMode="auto">
          <a:xfrm>
            <a:off x="6163006" y="4103174"/>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29" name="Rectangle 424"/>
          <p:cNvSpPr>
            <a:spLocks noChangeArrowheads="1"/>
          </p:cNvSpPr>
          <p:nvPr/>
        </p:nvSpPr>
        <p:spPr bwMode="auto">
          <a:xfrm>
            <a:off x="6787562"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10/19/15</a:t>
            </a:r>
            <a:endParaRPr kumimoji="0" lang="en-US" altLang="en-US" sz="4000" b="0" i="0" u="none" strike="noStrike" cap="none" normalizeH="0" baseline="0">
              <a:ln>
                <a:noFill/>
              </a:ln>
              <a:solidFill>
                <a:schemeClr val="tx1"/>
              </a:solidFill>
              <a:effectLst/>
              <a:latin typeface="+mn-lt"/>
            </a:endParaRPr>
          </a:p>
        </p:txBody>
      </p:sp>
      <p:sp>
        <p:nvSpPr>
          <p:cNvPr id="1630" name="Rectangle 425"/>
          <p:cNvSpPr>
            <a:spLocks noChangeArrowheads="1"/>
          </p:cNvSpPr>
          <p:nvPr/>
        </p:nvSpPr>
        <p:spPr bwMode="auto">
          <a:xfrm>
            <a:off x="6938766"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1" name="Rectangle 426"/>
          <p:cNvSpPr>
            <a:spLocks noChangeArrowheads="1"/>
          </p:cNvSpPr>
          <p:nvPr/>
        </p:nvSpPr>
        <p:spPr bwMode="auto">
          <a:xfrm>
            <a:off x="7522678"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10/20/15</a:t>
            </a:r>
            <a:endParaRPr kumimoji="0" lang="en-US" altLang="en-US" sz="4000" b="0" i="0" u="none" strike="noStrike" cap="none" normalizeH="0" baseline="0">
              <a:ln>
                <a:noFill/>
              </a:ln>
              <a:solidFill>
                <a:schemeClr val="tx1"/>
              </a:solidFill>
              <a:effectLst/>
              <a:latin typeface="+mn-lt"/>
            </a:endParaRPr>
          </a:p>
        </p:txBody>
      </p:sp>
      <p:sp>
        <p:nvSpPr>
          <p:cNvPr id="1632" name="Rectangle 427"/>
          <p:cNvSpPr>
            <a:spLocks noChangeArrowheads="1"/>
          </p:cNvSpPr>
          <p:nvPr/>
        </p:nvSpPr>
        <p:spPr bwMode="auto">
          <a:xfrm>
            <a:off x="7672274"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3" name="Rectangle 428"/>
          <p:cNvSpPr>
            <a:spLocks noChangeArrowheads="1"/>
          </p:cNvSpPr>
          <p:nvPr/>
        </p:nvSpPr>
        <p:spPr bwMode="auto">
          <a:xfrm>
            <a:off x="8256186"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10/21/15</a:t>
            </a:r>
            <a:endParaRPr kumimoji="0" lang="en-US" altLang="en-US" sz="4000" b="0" i="0" u="none" strike="noStrike" cap="none" normalizeH="0" baseline="0">
              <a:ln>
                <a:noFill/>
              </a:ln>
              <a:solidFill>
                <a:schemeClr val="tx1"/>
              </a:solidFill>
              <a:effectLst/>
              <a:latin typeface="+mn-lt"/>
            </a:endParaRPr>
          </a:p>
        </p:txBody>
      </p:sp>
      <p:sp>
        <p:nvSpPr>
          <p:cNvPr id="1635" name="Rectangle 430"/>
          <p:cNvSpPr>
            <a:spLocks noChangeArrowheads="1"/>
          </p:cNvSpPr>
          <p:nvPr/>
        </p:nvSpPr>
        <p:spPr bwMode="auto">
          <a:xfrm>
            <a:off x="199101"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10/22/15</a:t>
            </a:r>
            <a:endParaRPr kumimoji="0" lang="en-US" altLang="en-US" sz="4000" b="0" i="0" u="none" strike="noStrike" cap="none" normalizeH="0" baseline="0">
              <a:ln>
                <a:noFill/>
              </a:ln>
              <a:solidFill>
                <a:schemeClr val="tx1"/>
              </a:solidFill>
              <a:effectLst/>
              <a:latin typeface="+mn-lt"/>
            </a:endParaRPr>
          </a:p>
        </p:txBody>
      </p:sp>
      <p:sp>
        <p:nvSpPr>
          <p:cNvPr id="1636" name="Rectangle 431"/>
          <p:cNvSpPr>
            <a:spLocks noChangeArrowheads="1"/>
          </p:cNvSpPr>
          <p:nvPr/>
        </p:nvSpPr>
        <p:spPr bwMode="auto">
          <a:xfrm>
            <a:off x="348699"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7" name="Rectangle 432"/>
          <p:cNvSpPr>
            <a:spLocks noChangeArrowheads="1"/>
          </p:cNvSpPr>
          <p:nvPr/>
        </p:nvSpPr>
        <p:spPr bwMode="auto">
          <a:xfrm>
            <a:off x="932610"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10/23/15</a:t>
            </a:r>
            <a:endParaRPr kumimoji="0" lang="en-US" altLang="en-US" sz="4000" b="0" i="0" u="none" strike="noStrike" cap="none" normalizeH="0" baseline="0">
              <a:ln>
                <a:noFill/>
              </a:ln>
              <a:solidFill>
                <a:schemeClr val="tx1"/>
              </a:solidFill>
              <a:effectLst/>
              <a:latin typeface="+mn-lt"/>
            </a:endParaRPr>
          </a:p>
        </p:txBody>
      </p:sp>
      <p:sp>
        <p:nvSpPr>
          <p:cNvPr id="1638" name="Rectangle 433"/>
          <p:cNvSpPr>
            <a:spLocks noChangeArrowheads="1"/>
          </p:cNvSpPr>
          <p:nvPr/>
        </p:nvSpPr>
        <p:spPr bwMode="auto">
          <a:xfrm>
            <a:off x="1082206"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9" name="Rectangle 434"/>
          <p:cNvSpPr>
            <a:spLocks noChangeArrowheads="1"/>
          </p:cNvSpPr>
          <p:nvPr/>
        </p:nvSpPr>
        <p:spPr bwMode="auto">
          <a:xfrm>
            <a:off x="1667725"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10/24/15</a:t>
            </a:r>
            <a:endParaRPr kumimoji="0" lang="en-US" altLang="en-US" sz="4000" b="0" i="0" u="none" strike="noStrike" cap="none" normalizeH="0" baseline="0" dirty="0">
              <a:ln>
                <a:noFill/>
              </a:ln>
              <a:solidFill>
                <a:schemeClr val="tx1"/>
              </a:solidFill>
              <a:effectLst/>
              <a:latin typeface="+mn-lt"/>
            </a:endParaRPr>
          </a:p>
        </p:txBody>
      </p:sp>
      <p:sp>
        <p:nvSpPr>
          <p:cNvPr id="1640" name="Rectangle 435"/>
          <p:cNvSpPr>
            <a:spLocks noChangeArrowheads="1"/>
          </p:cNvSpPr>
          <p:nvPr/>
        </p:nvSpPr>
        <p:spPr bwMode="auto">
          <a:xfrm>
            <a:off x="1817323"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56" name="Rectangle 451"/>
          <p:cNvSpPr>
            <a:spLocks noChangeArrowheads="1"/>
          </p:cNvSpPr>
          <p:nvPr/>
        </p:nvSpPr>
        <p:spPr bwMode="auto">
          <a:xfrm>
            <a:off x="5849660" y="3557892"/>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63" name="Rectangle 458"/>
          <p:cNvSpPr>
            <a:spLocks noChangeArrowheads="1"/>
          </p:cNvSpPr>
          <p:nvPr/>
        </p:nvSpPr>
        <p:spPr bwMode="auto">
          <a:xfrm>
            <a:off x="7358928" y="3547360"/>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pic>
        <p:nvPicPr>
          <p:cNvPr id="1523" name="Picture 4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96"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 name="Picture 5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004"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 name="Picture 5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511"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 name="Picture 5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5009"/>
          <a:stretch/>
        </p:blipFill>
        <p:spPr bwMode="auto">
          <a:xfrm>
            <a:off x="2258629"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 name="Picture 5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2409"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 name="Picture 50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5917"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 name="Picture 5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425"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0" name="Picture 50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4541"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 name="Picture 50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3084"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2" name="Picture 50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8049"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3" name="Picture 50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1556"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4" name="Picture 510"/>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5009"/>
          <a:stretch/>
        </p:blipFill>
        <p:spPr bwMode="auto">
          <a:xfrm>
            <a:off x="7356674"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5" name="Picture 51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22116"/>
          <a:stretch/>
        </p:blipFill>
        <p:spPr bwMode="auto">
          <a:xfrm>
            <a:off x="8047394" y="2143143"/>
            <a:ext cx="72789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 name="Picture 5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38" y="2870726"/>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 name="Picture 5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046" y="2870726"/>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 name="Picture 5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62435" y="287571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 name="Picture 5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95943"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29450"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 name="Picture 517"/>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5910"/>
          <a:stretch/>
        </p:blipFill>
        <p:spPr bwMode="auto">
          <a:xfrm>
            <a:off x="3764567" y="2875715"/>
            <a:ext cx="693621"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 name="Picture 51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458188"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 name="Picture 51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91695"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 name="Picture 52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25203"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 name="Picture 52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60319"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 name="Picture 5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93827"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7" name="Picture 523"/>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r="27637"/>
          <a:stretch/>
        </p:blipFill>
        <p:spPr bwMode="auto">
          <a:xfrm>
            <a:off x="8127334" y="2880681"/>
            <a:ext cx="677453"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8" name="Picture 524"/>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r="25910"/>
          <a:stretch/>
        </p:blipFill>
        <p:spPr bwMode="auto">
          <a:xfrm>
            <a:off x="71684" y="3577478"/>
            <a:ext cx="71196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9" name="Picture 52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7175"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0" name="Picture 52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520682"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1" name="Picture 52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254190" y="3570438"/>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 name="Picture 528"/>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989306"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3" name="Picture 529"/>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17977"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4" name="Picture 530"/>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451485"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5" name="Picture 531"/>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r="25910"/>
          <a:stretch/>
        </p:blipFill>
        <p:spPr bwMode="auto">
          <a:xfrm>
            <a:off x="5186601" y="3564355"/>
            <a:ext cx="693621"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 name="Picture 532"/>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870572" y="355789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 name="Picture 53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44723"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8" name="Picture 53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378231" y="354736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 name="Picture 535"/>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r="26805"/>
          <a:stretch/>
        </p:blipFill>
        <p:spPr bwMode="auto">
          <a:xfrm>
            <a:off x="8113348" y="3547361"/>
            <a:ext cx="684066"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5756"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1" name="Picture 537"/>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9264"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25009"/>
          <a:stretch/>
        </p:blipFill>
        <p:spPr bwMode="auto">
          <a:xfrm>
            <a:off x="1549129" y="4298843"/>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5" name="Rectangle 542"/>
          <p:cNvSpPr>
            <a:spLocks noChangeArrowheads="1"/>
          </p:cNvSpPr>
          <p:nvPr/>
        </p:nvSpPr>
        <p:spPr bwMode="auto">
          <a:xfrm>
            <a:off x="2379854"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10/25/15</a:t>
            </a:r>
            <a:endParaRPr kumimoji="0" lang="en-US" altLang="en-US" sz="900" b="0" i="0" u="none" strike="noStrike" cap="none" normalizeH="0" baseline="0" dirty="0">
              <a:ln>
                <a:noFill/>
              </a:ln>
              <a:solidFill>
                <a:schemeClr val="tx1"/>
              </a:solidFill>
              <a:effectLst/>
              <a:latin typeface="+mn-lt"/>
            </a:endParaRPr>
          </a:p>
        </p:txBody>
      </p:sp>
      <p:sp>
        <p:nvSpPr>
          <p:cNvPr id="1866" name="Rectangle 543"/>
          <p:cNvSpPr>
            <a:spLocks noChangeArrowheads="1"/>
          </p:cNvSpPr>
          <p:nvPr/>
        </p:nvSpPr>
        <p:spPr bwMode="auto">
          <a:xfrm>
            <a:off x="2531228"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67" name="Rectangle 544"/>
          <p:cNvSpPr>
            <a:spLocks noChangeArrowheads="1"/>
          </p:cNvSpPr>
          <p:nvPr/>
        </p:nvSpPr>
        <p:spPr bwMode="auto">
          <a:xfrm>
            <a:off x="3123707"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10/26/15</a:t>
            </a:r>
            <a:endParaRPr kumimoji="0" lang="en-US" altLang="en-US" sz="900" b="0" i="0" u="none" strike="noStrike" cap="none" normalizeH="0" baseline="0">
              <a:ln>
                <a:noFill/>
              </a:ln>
              <a:solidFill>
                <a:schemeClr val="tx1"/>
              </a:solidFill>
              <a:effectLst/>
              <a:latin typeface="+mn-lt"/>
            </a:endParaRPr>
          </a:p>
        </p:txBody>
      </p:sp>
      <p:sp>
        <p:nvSpPr>
          <p:cNvPr id="1868" name="Rectangle 545"/>
          <p:cNvSpPr>
            <a:spLocks noChangeArrowheads="1"/>
          </p:cNvSpPr>
          <p:nvPr/>
        </p:nvSpPr>
        <p:spPr bwMode="auto">
          <a:xfrm>
            <a:off x="3275082"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69" name="Rectangle 546"/>
          <p:cNvSpPr>
            <a:spLocks noChangeArrowheads="1"/>
          </p:cNvSpPr>
          <p:nvPr/>
        </p:nvSpPr>
        <p:spPr bwMode="auto">
          <a:xfrm>
            <a:off x="3867561"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10/27/15</a:t>
            </a:r>
            <a:endParaRPr kumimoji="0" lang="en-US" altLang="en-US" sz="900" b="0" i="0" u="none" strike="noStrike" cap="none" normalizeH="0" baseline="0">
              <a:ln>
                <a:noFill/>
              </a:ln>
              <a:solidFill>
                <a:schemeClr val="tx1"/>
              </a:solidFill>
              <a:effectLst/>
              <a:latin typeface="+mn-lt"/>
            </a:endParaRPr>
          </a:p>
        </p:txBody>
      </p:sp>
      <p:sp>
        <p:nvSpPr>
          <p:cNvPr id="1870" name="Rectangle 547"/>
          <p:cNvSpPr>
            <a:spLocks noChangeArrowheads="1"/>
          </p:cNvSpPr>
          <p:nvPr/>
        </p:nvSpPr>
        <p:spPr bwMode="auto">
          <a:xfrm>
            <a:off x="4018935"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1" name="Rectangle 548"/>
          <p:cNvSpPr>
            <a:spLocks noChangeArrowheads="1"/>
          </p:cNvSpPr>
          <p:nvPr/>
        </p:nvSpPr>
        <p:spPr bwMode="auto">
          <a:xfrm>
            <a:off x="4609787"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10/28/15</a:t>
            </a:r>
            <a:endParaRPr kumimoji="0" lang="en-US" altLang="en-US" sz="900" b="0" i="0" u="none" strike="noStrike" cap="none" normalizeH="0" baseline="0">
              <a:ln>
                <a:noFill/>
              </a:ln>
              <a:solidFill>
                <a:schemeClr val="tx1"/>
              </a:solidFill>
              <a:effectLst/>
              <a:latin typeface="+mn-lt"/>
            </a:endParaRPr>
          </a:p>
        </p:txBody>
      </p:sp>
      <p:sp>
        <p:nvSpPr>
          <p:cNvPr id="1872" name="Rectangle 549"/>
          <p:cNvSpPr>
            <a:spLocks noChangeArrowheads="1"/>
          </p:cNvSpPr>
          <p:nvPr/>
        </p:nvSpPr>
        <p:spPr bwMode="auto">
          <a:xfrm>
            <a:off x="4762789"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3" name="Rectangle 550"/>
          <p:cNvSpPr>
            <a:spLocks noChangeArrowheads="1"/>
          </p:cNvSpPr>
          <p:nvPr/>
        </p:nvSpPr>
        <p:spPr bwMode="auto">
          <a:xfrm>
            <a:off x="5353640"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10/29/15</a:t>
            </a:r>
            <a:endParaRPr kumimoji="0" lang="en-US" altLang="en-US" sz="900" b="0" i="0" u="none" strike="noStrike" cap="none" normalizeH="0" baseline="0">
              <a:ln>
                <a:noFill/>
              </a:ln>
              <a:solidFill>
                <a:schemeClr val="tx1"/>
              </a:solidFill>
              <a:effectLst/>
              <a:latin typeface="+mn-lt"/>
            </a:endParaRPr>
          </a:p>
        </p:txBody>
      </p:sp>
      <p:sp>
        <p:nvSpPr>
          <p:cNvPr id="1874" name="Rectangle 551"/>
          <p:cNvSpPr>
            <a:spLocks noChangeArrowheads="1"/>
          </p:cNvSpPr>
          <p:nvPr/>
        </p:nvSpPr>
        <p:spPr bwMode="auto">
          <a:xfrm>
            <a:off x="5505015"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5" name="Rectangle 552"/>
          <p:cNvSpPr>
            <a:spLocks noChangeArrowheads="1"/>
          </p:cNvSpPr>
          <p:nvPr/>
        </p:nvSpPr>
        <p:spPr bwMode="auto">
          <a:xfrm>
            <a:off x="6097494"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10/30/15</a:t>
            </a:r>
            <a:endParaRPr kumimoji="0" lang="en-US" altLang="en-US" sz="900" b="0" i="0" u="none" strike="noStrike" cap="none" normalizeH="0" baseline="0">
              <a:ln>
                <a:noFill/>
              </a:ln>
              <a:solidFill>
                <a:schemeClr val="tx1"/>
              </a:solidFill>
              <a:effectLst/>
              <a:latin typeface="+mn-lt"/>
            </a:endParaRPr>
          </a:p>
        </p:txBody>
      </p:sp>
      <p:sp>
        <p:nvSpPr>
          <p:cNvPr id="1876" name="Rectangle 553"/>
          <p:cNvSpPr>
            <a:spLocks noChangeArrowheads="1"/>
          </p:cNvSpPr>
          <p:nvPr/>
        </p:nvSpPr>
        <p:spPr bwMode="auto">
          <a:xfrm>
            <a:off x="6248868"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7" name="Rectangle 554"/>
          <p:cNvSpPr>
            <a:spLocks noChangeArrowheads="1"/>
          </p:cNvSpPr>
          <p:nvPr/>
        </p:nvSpPr>
        <p:spPr bwMode="auto">
          <a:xfrm>
            <a:off x="6839720"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10/31/15</a:t>
            </a:r>
            <a:endParaRPr kumimoji="0" lang="en-US" altLang="en-US" sz="900" b="0" i="0" u="none" strike="noStrike" cap="none" normalizeH="0" baseline="0">
              <a:ln>
                <a:noFill/>
              </a:ln>
              <a:solidFill>
                <a:schemeClr val="tx1"/>
              </a:solidFill>
              <a:effectLst/>
              <a:latin typeface="+mn-lt"/>
            </a:endParaRPr>
          </a:p>
        </p:txBody>
      </p:sp>
      <p:sp>
        <p:nvSpPr>
          <p:cNvPr id="1878" name="Rectangle 555"/>
          <p:cNvSpPr>
            <a:spLocks noChangeArrowheads="1"/>
          </p:cNvSpPr>
          <p:nvPr/>
        </p:nvSpPr>
        <p:spPr bwMode="auto">
          <a:xfrm>
            <a:off x="6992722"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55" name="Rectangle 575"/>
          <p:cNvSpPr>
            <a:spLocks noChangeArrowheads="1"/>
          </p:cNvSpPr>
          <p:nvPr/>
        </p:nvSpPr>
        <p:spPr bwMode="auto">
          <a:xfrm>
            <a:off x="3709805"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7" name="Rectangle 577"/>
          <p:cNvSpPr>
            <a:spLocks noChangeArrowheads="1"/>
          </p:cNvSpPr>
          <p:nvPr/>
        </p:nvSpPr>
        <p:spPr bwMode="auto">
          <a:xfrm>
            <a:off x="519751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8" name="Rectangle 578"/>
          <p:cNvSpPr>
            <a:spLocks noChangeArrowheads="1"/>
          </p:cNvSpPr>
          <p:nvPr/>
        </p:nvSpPr>
        <p:spPr bwMode="auto">
          <a:xfrm>
            <a:off x="5939738"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9" name="Rectangle 579"/>
          <p:cNvSpPr>
            <a:spLocks noChangeArrowheads="1"/>
          </p:cNvSpPr>
          <p:nvPr/>
        </p:nvSpPr>
        <p:spPr bwMode="auto">
          <a:xfrm>
            <a:off x="668359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61" name="Rectangle 581"/>
          <p:cNvSpPr>
            <a:spLocks noChangeArrowheads="1"/>
          </p:cNvSpPr>
          <p:nvPr/>
        </p:nvSpPr>
        <p:spPr bwMode="auto">
          <a:xfrm>
            <a:off x="7524621" y="482559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11/1/15</a:t>
            </a:r>
            <a:endParaRPr kumimoji="0" lang="en-US" altLang="en-US" sz="900" b="0" i="0" u="none" strike="noStrike" cap="none" normalizeH="0" baseline="0">
              <a:ln>
                <a:noFill/>
              </a:ln>
              <a:solidFill>
                <a:schemeClr val="tx1"/>
              </a:solidFill>
              <a:effectLst/>
              <a:latin typeface="+mn-lt"/>
            </a:endParaRPr>
          </a:p>
        </p:txBody>
      </p:sp>
      <p:sp>
        <p:nvSpPr>
          <p:cNvPr id="562" name="Rectangle 582"/>
          <p:cNvSpPr>
            <a:spLocks noChangeArrowheads="1"/>
          </p:cNvSpPr>
          <p:nvPr/>
        </p:nvSpPr>
        <p:spPr bwMode="auto">
          <a:xfrm>
            <a:off x="7656463" y="482559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3" name="Rectangle 583"/>
          <p:cNvSpPr>
            <a:spLocks noChangeArrowheads="1"/>
          </p:cNvSpPr>
          <p:nvPr/>
        </p:nvSpPr>
        <p:spPr bwMode="auto">
          <a:xfrm>
            <a:off x="8268474" y="482559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11/2/15</a:t>
            </a:r>
            <a:endParaRPr kumimoji="0" lang="en-US" altLang="en-US" sz="900" b="0" i="0" u="none" strike="noStrike" cap="none" normalizeH="0" baseline="0">
              <a:ln>
                <a:noFill/>
              </a:ln>
              <a:solidFill>
                <a:schemeClr val="tx1"/>
              </a:solidFill>
              <a:effectLst/>
              <a:latin typeface="+mn-lt"/>
            </a:endParaRPr>
          </a:p>
        </p:txBody>
      </p:sp>
      <p:sp>
        <p:nvSpPr>
          <p:cNvPr id="564" name="Rectangle 584"/>
          <p:cNvSpPr>
            <a:spLocks noChangeArrowheads="1"/>
          </p:cNvSpPr>
          <p:nvPr/>
        </p:nvSpPr>
        <p:spPr bwMode="auto">
          <a:xfrm>
            <a:off x="8400317" y="482559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5" name="Rectangle 585"/>
          <p:cNvSpPr>
            <a:spLocks noChangeArrowheads="1"/>
          </p:cNvSpPr>
          <p:nvPr/>
        </p:nvSpPr>
        <p:spPr bwMode="auto">
          <a:xfrm>
            <a:off x="220868"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11/3/15</a:t>
            </a:r>
            <a:endParaRPr kumimoji="0" lang="en-US" altLang="en-US" sz="900" b="0" i="0" u="none" strike="noStrike" cap="none" normalizeH="0" baseline="0" dirty="0">
              <a:ln>
                <a:noFill/>
              </a:ln>
              <a:solidFill>
                <a:schemeClr val="tx1"/>
              </a:solidFill>
              <a:effectLst/>
              <a:latin typeface="+mn-lt"/>
            </a:endParaRPr>
          </a:p>
        </p:txBody>
      </p:sp>
      <p:sp>
        <p:nvSpPr>
          <p:cNvPr id="566" name="Rectangle 586"/>
          <p:cNvSpPr>
            <a:spLocks noChangeArrowheads="1"/>
          </p:cNvSpPr>
          <p:nvPr/>
        </p:nvSpPr>
        <p:spPr bwMode="auto">
          <a:xfrm>
            <a:off x="351083"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7" name="Rectangle 587"/>
          <p:cNvSpPr>
            <a:spLocks noChangeArrowheads="1"/>
          </p:cNvSpPr>
          <p:nvPr/>
        </p:nvSpPr>
        <p:spPr bwMode="auto">
          <a:xfrm>
            <a:off x="963094"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11/4/15</a:t>
            </a:r>
            <a:endParaRPr kumimoji="0" lang="en-US" altLang="en-US" sz="900" b="0" i="0" u="none" strike="noStrike" cap="none" normalizeH="0" baseline="0" dirty="0">
              <a:ln>
                <a:noFill/>
              </a:ln>
              <a:solidFill>
                <a:schemeClr val="tx1"/>
              </a:solidFill>
              <a:effectLst/>
              <a:latin typeface="+mn-lt"/>
            </a:endParaRPr>
          </a:p>
        </p:txBody>
      </p:sp>
      <p:sp>
        <p:nvSpPr>
          <p:cNvPr id="568" name="Rectangle 588"/>
          <p:cNvSpPr>
            <a:spLocks noChangeArrowheads="1"/>
          </p:cNvSpPr>
          <p:nvPr/>
        </p:nvSpPr>
        <p:spPr bwMode="auto">
          <a:xfrm>
            <a:off x="1094936"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9" name="Rectangle 589"/>
          <p:cNvSpPr>
            <a:spLocks noChangeArrowheads="1"/>
          </p:cNvSpPr>
          <p:nvPr/>
        </p:nvSpPr>
        <p:spPr bwMode="auto">
          <a:xfrm>
            <a:off x="1706947"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11/5/15</a:t>
            </a:r>
            <a:endParaRPr kumimoji="0" lang="en-US" altLang="en-US" sz="900" b="0" i="0" u="none" strike="noStrike" cap="none" normalizeH="0" baseline="0">
              <a:ln>
                <a:noFill/>
              </a:ln>
              <a:solidFill>
                <a:schemeClr val="tx1"/>
              </a:solidFill>
              <a:effectLst/>
              <a:latin typeface="+mn-lt"/>
            </a:endParaRPr>
          </a:p>
        </p:txBody>
      </p:sp>
      <p:sp>
        <p:nvSpPr>
          <p:cNvPr id="570" name="Rectangle 590"/>
          <p:cNvSpPr>
            <a:spLocks noChangeArrowheads="1"/>
          </p:cNvSpPr>
          <p:nvPr/>
        </p:nvSpPr>
        <p:spPr bwMode="auto">
          <a:xfrm>
            <a:off x="1838791"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71" name="Rectangle 591"/>
          <p:cNvSpPr>
            <a:spLocks noChangeArrowheads="1"/>
          </p:cNvSpPr>
          <p:nvPr/>
        </p:nvSpPr>
        <p:spPr bwMode="auto">
          <a:xfrm>
            <a:off x="2450801"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11/6/15</a:t>
            </a:r>
            <a:endParaRPr kumimoji="0" lang="en-US" altLang="en-US" sz="900" b="0" i="0" u="none" strike="noStrike" cap="none" normalizeH="0" baseline="0">
              <a:ln>
                <a:noFill/>
              </a:ln>
              <a:solidFill>
                <a:schemeClr val="tx1"/>
              </a:solidFill>
              <a:effectLst/>
              <a:latin typeface="+mn-lt"/>
            </a:endParaRPr>
          </a:p>
        </p:txBody>
      </p:sp>
      <p:sp>
        <p:nvSpPr>
          <p:cNvPr id="572" name="Rectangle 592"/>
          <p:cNvSpPr>
            <a:spLocks noChangeArrowheads="1"/>
          </p:cNvSpPr>
          <p:nvPr/>
        </p:nvSpPr>
        <p:spPr bwMode="auto">
          <a:xfrm>
            <a:off x="2581016"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73" name="Rectangle 593"/>
          <p:cNvSpPr>
            <a:spLocks noChangeArrowheads="1"/>
          </p:cNvSpPr>
          <p:nvPr/>
        </p:nvSpPr>
        <p:spPr bwMode="auto">
          <a:xfrm>
            <a:off x="3194654"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11/7/15</a:t>
            </a:r>
            <a:endParaRPr kumimoji="0" lang="en-US" altLang="en-US" sz="900" b="0" i="0" u="none" strike="noStrike" cap="none" normalizeH="0" baseline="0">
              <a:ln>
                <a:noFill/>
              </a:ln>
              <a:solidFill>
                <a:schemeClr val="tx1"/>
              </a:solidFill>
              <a:effectLst/>
              <a:latin typeface="+mn-lt"/>
            </a:endParaRPr>
          </a:p>
        </p:txBody>
      </p:sp>
      <p:sp>
        <p:nvSpPr>
          <p:cNvPr id="574" name="Rectangle 594"/>
          <p:cNvSpPr>
            <a:spLocks noChangeArrowheads="1"/>
          </p:cNvSpPr>
          <p:nvPr/>
        </p:nvSpPr>
        <p:spPr bwMode="auto">
          <a:xfrm>
            <a:off x="3324869"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0" name="Rectangle 618"/>
          <p:cNvSpPr>
            <a:spLocks noChangeArrowheads="1"/>
          </p:cNvSpPr>
          <p:nvPr/>
        </p:nvSpPr>
        <p:spPr bwMode="auto">
          <a:xfrm>
            <a:off x="3852286" y="5508611"/>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11/8/15</a:t>
            </a:r>
            <a:endParaRPr kumimoji="0" lang="en-US" altLang="en-US" sz="900" b="0" i="0" u="none" strike="noStrike" cap="none" normalizeH="0" baseline="0">
              <a:ln>
                <a:noFill/>
              </a:ln>
              <a:solidFill>
                <a:schemeClr val="tx1"/>
              </a:solidFill>
              <a:effectLst/>
              <a:latin typeface="+mn-lt"/>
            </a:endParaRPr>
          </a:p>
        </p:txBody>
      </p:sp>
      <p:sp>
        <p:nvSpPr>
          <p:cNvPr id="1911" name="Rectangle 619"/>
          <p:cNvSpPr>
            <a:spLocks noChangeArrowheads="1"/>
          </p:cNvSpPr>
          <p:nvPr/>
        </p:nvSpPr>
        <p:spPr bwMode="auto">
          <a:xfrm>
            <a:off x="3984128"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2" name="Rectangle 620"/>
          <p:cNvSpPr>
            <a:spLocks noChangeArrowheads="1"/>
          </p:cNvSpPr>
          <p:nvPr/>
        </p:nvSpPr>
        <p:spPr bwMode="auto">
          <a:xfrm>
            <a:off x="4596139" y="5508611"/>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11/9/15</a:t>
            </a:r>
            <a:endParaRPr kumimoji="0" lang="en-US" altLang="en-US" sz="900" b="0" i="0" u="none" strike="noStrike" cap="none" normalizeH="0" baseline="0">
              <a:ln>
                <a:noFill/>
              </a:ln>
              <a:solidFill>
                <a:schemeClr val="tx1"/>
              </a:solidFill>
              <a:effectLst/>
              <a:latin typeface="+mn-lt"/>
            </a:endParaRPr>
          </a:p>
        </p:txBody>
      </p:sp>
      <p:sp>
        <p:nvSpPr>
          <p:cNvPr id="1913" name="Rectangle 621"/>
          <p:cNvSpPr>
            <a:spLocks noChangeArrowheads="1"/>
          </p:cNvSpPr>
          <p:nvPr/>
        </p:nvSpPr>
        <p:spPr bwMode="auto">
          <a:xfrm>
            <a:off x="4727982"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4" name="Rectangle 622"/>
          <p:cNvSpPr>
            <a:spLocks noChangeArrowheads="1"/>
          </p:cNvSpPr>
          <p:nvPr/>
        </p:nvSpPr>
        <p:spPr bwMode="auto">
          <a:xfrm>
            <a:off x="5330227"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11/10/15</a:t>
            </a:r>
            <a:endParaRPr kumimoji="0" lang="en-US" altLang="en-US" sz="900" b="0" i="0" u="none" strike="noStrike" cap="none" normalizeH="0" baseline="0">
              <a:ln>
                <a:noFill/>
              </a:ln>
              <a:solidFill>
                <a:schemeClr val="tx1"/>
              </a:solidFill>
              <a:effectLst/>
              <a:latin typeface="+mn-lt"/>
            </a:endParaRPr>
          </a:p>
        </p:txBody>
      </p:sp>
      <p:sp>
        <p:nvSpPr>
          <p:cNvPr id="1915" name="Rectangle 623"/>
          <p:cNvSpPr>
            <a:spLocks noChangeArrowheads="1"/>
          </p:cNvSpPr>
          <p:nvPr/>
        </p:nvSpPr>
        <p:spPr bwMode="auto">
          <a:xfrm>
            <a:off x="5481601"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6" name="Rectangle 624"/>
          <p:cNvSpPr>
            <a:spLocks noChangeArrowheads="1"/>
          </p:cNvSpPr>
          <p:nvPr/>
        </p:nvSpPr>
        <p:spPr bwMode="auto">
          <a:xfrm>
            <a:off x="6072452"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11/11/15</a:t>
            </a:r>
            <a:endParaRPr kumimoji="0" lang="en-US" altLang="en-US" sz="900" b="0" i="0" u="none" strike="noStrike" cap="none" normalizeH="0" baseline="0">
              <a:ln>
                <a:noFill/>
              </a:ln>
              <a:solidFill>
                <a:schemeClr val="tx1"/>
              </a:solidFill>
              <a:effectLst/>
              <a:latin typeface="+mn-lt"/>
            </a:endParaRPr>
          </a:p>
        </p:txBody>
      </p:sp>
      <p:sp>
        <p:nvSpPr>
          <p:cNvPr id="1917" name="Rectangle 625"/>
          <p:cNvSpPr>
            <a:spLocks noChangeArrowheads="1"/>
          </p:cNvSpPr>
          <p:nvPr/>
        </p:nvSpPr>
        <p:spPr bwMode="auto">
          <a:xfrm>
            <a:off x="6225455"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8" name="Rectangle 626"/>
          <p:cNvSpPr>
            <a:spLocks noChangeArrowheads="1"/>
          </p:cNvSpPr>
          <p:nvPr/>
        </p:nvSpPr>
        <p:spPr bwMode="auto">
          <a:xfrm>
            <a:off x="6816306"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11/12/15</a:t>
            </a:r>
            <a:endParaRPr kumimoji="0" lang="en-US" altLang="en-US" sz="900" b="0" i="0" u="none" strike="noStrike" cap="none" normalizeH="0" baseline="0">
              <a:ln>
                <a:noFill/>
              </a:ln>
              <a:solidFill>
                <a:schemeClr val="tx1"/>
              </a:solidFill>
              <a:effectLst/>
              <a:latin typeface="+mn-lt"/>
            </a:endParaRPr>
          </a:p>
        </p:txBody>
      </p:sp>
      <p:sp>
        <p:nvSpPr>
          <p:cNvPr id="1919" name="Rectangle 627"/>
          <p:cNvSpPr>
            <a:spLocks noChangeArrowheads="1"/>
          </p:cNvSpPr>
          <p:nvPr/>
        </p:nvSpPr>
        <p:spPr bwMode="auto">
          <a:xfrm>
            <a:off x="6967681"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20" name="Rectangle 628"/>
          <p:cNvSpPr>
            <a:spLocks noChangeArrowheads="1"/>
          </p:cNvSpPr>
          <p:nvPr/>
        </p:nvSpPr>
        <p:spPr bwMode="auto">
          <a:xfrm>
            <a:off x="7560160"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11/13/15</a:t>
            </a:r>
            <a:endParaRPr kumimoji="0" lang="en-US" altLang="en-US" sz="900" b="0" i="0" u="none" strike="noStrike" cap="none" normalizeH="0" baseline="0">
              <a:ln>
                <a:noFill/>
              </a:ln>
              <a:solidFill>
                <a:schemeClr val="tx1"/>
              </a:solidFill>
              <a:effectLst/>
              <a:latin typeface="+mn-lt"/>
            </a:endParaRPr>
          </a:p>
        </p:txBody>
      </p:sp>
      <p:sp>
        <p:nvSpPr>
          <p:cNvPr id="1921" name="Rectangle 629"/>
          <p:cNvSpPr>
            <a:spLocks noChangeArrowheads="1"/>
          </p:cNvSpPr>
          <p:nvPr/>
        </p:nvSpPr>
        <p:spPr bwMode="auto">
          <a:xfrm>
            <a:off x="7711534"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22" name="Rectangle 630"/>
          <p:cNvSpPr>
            <a:spLocks noChangeArrowheads="1"/>
          </p:cNvSpPr>
          <p:nvPr/>
        </p:nvSpPr>
        <p:spPr bwMode="auto">
          <a:xfrm>
            <a:off x="8302385"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11/14/15</a:t>
            </a:r>
            <a:endParaRPr kumimoji="0" lang="en-US" altLang="en-US" sz="900" b="0" i="0" u="none" strike="noStrike" cap="none" normalizeH="0" baseline="0">
              <a:ln>
                <a:noFill/>
              </a:ln>
              <a:solidFill>
                <a:schemeClr val="tx1"/>
              </a:solidFill>
              <a:effectLst/>
              <a:latin typeface="+mn-lt"/>
            </a:endParaRPr>
          </a:p>
        </p:txBody>
      </p:sp>
      <p:sp>
        <p:nvSpPr>
          <p:cNvPr id="1923" name="Rectangle 631"/>
          <p:cNvSpPr>
            <a:spLocks noChangeArrowheads="1"/>
          </p:cNvSpPr>
          <p:nvPr/>
        </p:nvSpPr>
        <p:spPr bwMode="auto">
          <a:xfrm>
            <a:off x="8455388"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39" name="Rectangle 647"/>
          <p:cNvSpPr>
            <a:spLocks noChangeArrowheads="1"/>
          </p:cNvSpPr>
          <p:nvPr/>
        </p:nvSpPr>
        <p:spPr bwMode="auto">
          <a:xfrm>
            <a:off x="3693761"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4" name="Rectangle 652"/>
          <p:cNvSpPr>
            <a:spLocks noChangeArrowheads="1"/>
          </p:cNvSpPr>
          <p:nvPr/>
        </p:nvSpPr>
        <p:spPr bwMode="auto">
          <a:xfrm>
            <a:off x="7409773"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6" name="Rectangle 654"/>
          <p:cNvSpPr>
            <a:spLocks noChangeArrowheads="1"/>
          </p:cNvSpPr>
          <p:nvPr/>
        </p:nvSpPr>
        <p:spPr bwMode="auto">
          <a:xfrm>
            <a:off x="8897480"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7" name="Rectangle 655"/>
          <p:cNvSpPr>
            <a:spLocks noChangeArrowheads="1"/>
          </p:cNvSpPr>
          <p:nvPr/>
        </p:nvSpPr>
        <p:spPr bwMode="auto">
          <a:xfrm>
            <a:off x="177159" y="6193737"/>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11/15/15</a:t>
            </a:r>
            <a:endParaRPr kumimoji="0" lang="en-US" altLang="en-US" sz="900" b="0" i="0" u="none" strike="noStrike" cap="none" normalizeH="0" baseline="0" dirty="0">
              <a:ln>
                <a:noFill/>
              </a:ln>
              <a:solidFill>
                <a:schemeClr val="tx1"/>
              </a:solidFill>
              <a:effectLst/>
              <a:latin typeface="+mn-lt"/>
            </a:endParaRPr>
          </a:p>
        </p:txBody>
      </p:sp>
      <p:sp>
        <p:nvSpPr>
          <p:cNvPr id="1948" name="Rectangle 656"/>
          <p:cNvSpPr>
            <a:spLocks noChangeArrowheads="1"/>
          </p:cNvSpPr>
          <p:nvPr/>
        </p:nvSpPr>
        <p:spPr bwMode="auto">
          <a:xfrm>
            <a:off x="328533" y="619373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49" name="Rectangle 657"/>
          <p:cNvSpPr>
            <a:spLocks noChangeArrowheads="1"/>
          </p:cNvSpPr>
          <p:nvPr/>
        </p:nvSpPr>
        <p:spPr bwMode="auto">
          <a:xfrm>
            <a:off x="1165490" y="619373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70" name="Rectangle 678"/>
          <p:cNvSpPr>
            <a:spLocks noChangeArrowheads="1"/>
          </p:cNvSpPr>
          <p:nvPr/>
        </p:nvSpPr>
        <p:spPr bwMode="auto">
          <a:xfrm>
            <a:off x="50525" y="5666171"/>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1" name="Rectangle 679"/>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2" name="Rectangle 680"/>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95" name="Rectangle 703"/>
          <p:cNvSpPr>
            <a:spLocks noChangeArrowheads="1"/>
          </p:cNvSpPr>
          <p:nvPr/>
        </p:nvSpPr>
        <p:spPr bwMode="auto">
          <a:xfrm>
            <a:off x="50525" y="624484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pic>
        <p:nvPicPr>
          <p:cNvPr id="1996" name="Picture 704"/>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24488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 name="Picture 705"/>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8711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 name="Picture 706"/>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73096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9" name="Picture 70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47481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 name="Picture 70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217045"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 name="Picture 709"/>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96089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2" name="Picture 710"/>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70475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3" name="Picture 711"/>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379887" y="429803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4" name="Picture 712"/>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r="20624"/>
          <a:stretch/>
        </p:blipFill>
        <p:spPr bwMode="auto">
          <a:xfrm>
            <a:off x="8122113" y="4298030"/>
            <a:ext cx="71954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5" name="Picture 713"/>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81876"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6" name="Picture 714"/>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2572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 name="Picture 715"/>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567955"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8" name="Picture 716"/>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231180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9" name="Picture 71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055662"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0" name="Picture 718"/>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371492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 name="Picture 719"/>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457147"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2" name="Picture 720"/>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20100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3" name="Picture 721"/>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94485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4" name="Picture 722"/>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6687079"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5" name="Picture 723"/>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43093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6" name="Picture 724"/>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r="20856"/>
          <a:stretch/>
        </p:blipFill>
        <p:spPr bwMode="auto">
          <a:xfrm>
            <a:off x="8174787" y="4982694"/>
            <a:ext cx="67424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 name="Picture 725"/>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r="17088"/>
          <a:stretch/>
        </p:blipFill>
        <p:spPr bwMode="auto">
          <a:xfrm>
            <a:off x="71684" y="5658075"/>
            <a:ext cx="753049" cy="5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0" name="Straight Connector 229"/>
          <p:cNvCxnSpPr/>
          <p:nvPr/>
        </p:nvCxnSpPr>
        <p:spPr>
          <a:xfrm>
            <a:off x="65358" y="2155929"/>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3014706" y="3579813"/>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4461228" y="2899674"/>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4455196" y="356929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3737706" y="3580034"/>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669872" y="356929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8070878" y="215127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3695191" y="2155388"/>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905371" y="357472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194548" y="357928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4494556" y="431928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763964" y="430934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2266398" y="430934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562433" y="432328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828147" y="431012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90460" y="568312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122113" y="432382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64" cstate="print">
            <a:extLst>
              <a:ext uri="{28A0092B-C50C-407E-A947-70E740481C1C}">
                <a14:useLocalDpi xmlns:a14="http://schemas.microsoft.com/office/drawing/2010/main" val="0"/>
              </a:ext>
            </a:extLst>
          </a:blip>
          <a:srcRect l="10781" t="21850" b="22347"/>
          <a:stretch/>
        </p:blipFill>
        <p:spPr>
          <a:xfrm>
            <a:off x="824733" y="5658075"/>
            <a:ext cx="736336" cy="531359"/>
          </a:xfrm>
          <a:prstGeom prst="rect">
            <a:avLst/>
          </a:prstGeom>
        </p:spPr>
      </p:pic>
      <p:pic>
        <p:nvPicPr>
          <p:cNvPr id="13" name="Picture 12"/>
          <p:cNvPicPr>
            <a:picLocks noChangeAspect="1"/>
          </p:cNvPicPr>
          <p:nvPr/>
        </p:nvPicPr>
        <p:blipFill rotWithShape="1">
          <a:blip r:embed="rId65" cstate="print">
            <a:extLst>
              <a:ext uri="{28A0092B-C50C-407E-A947-70E740481C1C}">
                <a14:useLocalDpi xmlns:a14="http://schemas.microsoft.com/office/drawing/2010/main" val="0"/>
              </a:ext>
            </a:extLst>
          </a:blip>
          <a:srcRect l="8197" t="20151" r="1" b="18629"/>
          <a:stretch/>
        </p:blipFill>
        <p:spPr>
          <a:xfrm>
            <a:off x="1551338" y="5658640"/>
            <a:ext cx="755603" cy="534023"/>
          </a:xfrm>
          <a:prstGeom prst="rect">
            <a:avLst/>
          </a:prstGeom>
        </p:spPr>
      </p:pic>
      <p:pic>
        <p:nvPicPr>
          <p:cNvPr id="14" name="Picture 13"/>
          <p:cNvPicPr>
            <a:picLocks noChangeAspect="1"/>
          </p:cNvPicPr>
          <p:nvPr/>
        </p:nvPicPr>
        <p:blipFill rotWithShape="1">
          <a:blip r:embed="rId66" cstate="print">
            <a:extLst>
              <a:ext uri="{28A0092B-C50C-407E-A947-70E740481C1C}">
                <a14:useLocalDpi xmlns:a14="http://schemas.microsoft.com/office/drawing/2010/main" val="0"/>
              </a:ext>
            </a:extLst>
          </a:blip>
          <a:srcRect l="8997" t="16457" b="16963"/>
          <a:stretch/>
        </p:blipFill>
        <p:spPr>
          <a:xfrm>
            <a:off x="2301827" y="5660086"/>
            <a:ext cx="740771" cy="541669"/>
          </a:xfrm>
          <a:prstGeom prst="rect">
            <a:avLst/>
          </a:prstGeom>
        </p:spPr>
      </p:pic>
      <p:pic>
        <p:nvPicPr>
          <p:cNvPr id="15" name="Picture 14"/>
          <p:cNvPicPr>
            <a:picLocks noChangeAspect="1"/>
          </p:cNvPicPr>
          <p:nvPr/>
        </p:nvPicPr>
        <p:blipFill rotWithShape="1">
          <a:blip r:embed="rId67" cstate="print">
            <a:extLst>
              <a:ext uri="{28A0092B-C50C-407E-A947-70E740481C1C}">
                <a14:useLocalDpi xmlns:a14="http://schemas.microsoft.com/office/drawing/2010/main" val="0"/>
              </a:ext>
            </a:extLst>
          </a:blip>
          <a:srcRect l="8562" t="20163" r="-14841" b="19157"/>
          <a:stretch/>
        </p:blipFill>
        <p:spPr>
          <a:xfrm>
            <a:off x="3036873" y="5660086"/>
            <a:ext cx="795496" cy="541669"/>
          </a:xfrm>
          <a:prstGeom prst="rect">
            <a:avLst/>
          </a:prstGeom>
        </p:spPr>
      </p:pic>
      <p:sp>
        <p:nvSpPr>
          <p:cNvPr id="264" name="Rectangle 655"/>
          <p:cNvSpPr>
            <a:spLocks noChangeArrowheads="1"/>
          </p:cNvSpPr>
          <p:nvPr/>
        </p:nvSpPr>
        <p:spPr bwMode="auto">
          <a:xfrm>
            <a:off x="939466" y="620838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11/16/15</a:t>
            </a:r>
            <a:endParaRPr kumimoji="0" lang="en-US" altLang="en-US" sz="900" b="0" i="0" u="none" strike="noStrike" cap="none" normalizeH="0" baseline="0" dirty="0">
              <a:ln>
                <a:noFill/>
              </a:ln>
              <a:solidFill>
                <a:schemeClr val="tx1"/>
              </a:solidFill>
              <a:effectLst/>
              <a:latin typeface="+mn-lt"/>
            </a:endParaRPr>
          </a:p>
        </p:txBody>
      </p:sp>
      <p:sp>
        <p:nvSpPr>
          <p:cNvPr id="265" name="Rectangle 655"/>
          <p:cNvSpPr>
            <a:spLocks noChangeArrowheads="1"/>
          </p:cNvSpPr>
          <p:nvPr/>
        </p:nvSpPr>
        <p:spPr bwMode="auto">
          <a:xfrm>
            <a:off x="1637002" y="620320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11/17/15</a:t>
            </a:r>
            <a:endParaRPr kumimoji="0" lang="en-US" altLang="en-US" sz="900" b="0" i="0" u="none" strike="noStrike" cap="none" normalizeH="0" baseline="0" dirty="0">
              <a:ln>
                <a:noFill/>
              </a:ln>
              <a:solidFill>
                <a:schemeClr val="tx1"/>
              </a:solidFill>
              <a:effectLst/>
              <a:latin typeface="+mn-lt"/>
            </a:endParaRPr>
          </a:p>
        </p:txBody>
      </p:sp>
      <p:sp>
        <p:nvSpPr>
          <p:cNvPr id="266" name="Rectangle 656"/>
          <p:cNvSpPr>
            <a:spLocks noChangeArrowheads="1"/>
          </p:cNvSpPr>
          <p:nvPr/>
        </p:nvSpPr>
        <p:spPr bwMode="auto">
          <a:xfrm>
            <a:off x="1788376" y="620320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67" name="Rectangle 657"/>
          <p:cNvSpPr>
            <a:spLocks noChangeArrowheads="1"/>
          </p:cNvSpPr>
          <p:nvPr/>
        </p:nvSpPr>
        <p:spPr bwMode="auto">
          <a:xfrm>
            <a:off x="2625333" y="620320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68" name="Rectangle 679"/>
          <p:cNvSpPr>
            <a:spLocks noChangeArrowheads="1"/>
          </p:cNvSpPr>
          <p:nvPr/>
        </p:nvSpPr>
        <p:spPr bwMode="auto">
          <a:xfrm>
            <a:off x="1510368" y="6252661"/>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9" name="Rectangle 680"/>
          <p:cNvSpPr>
            <a:spLocks noChangeArrowheads="1"/>
          </p:cNvSpPr>
          <p:nvPr/>
        </p:nvSpPr>
        <p:spPr bwMode="auto">
          <a:xfrm>
            <a:off x="1510368" y="6252661"/>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0" name="Rectangle 703"/>
          <p:cNvSpPr>
            <a:spLocks noChangeArrowheads="1"/>
          </p:cNvSpPr>
          <p:nvPr/>
        </p:nvSpPr>
        <p:spPr bwMode="auto">
          <a:xfrm>
            <a:off x="1510368" y="625430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1" name="Rectangle 655"/>
          <p:cNvSpPr>
            <a:spLocks noChangeArrowheads="1"/>
          </p:cNvSpPr>
          <p:nvPr/>
        </p:nvSpPr>
        <p:spPr bwMode="auto">
          <a:xfrm>
            <a:off x="2399309" y="621784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11/18/15</a:t>
            </a:r>
            <a:endParaRPr kumimoji="0" lang="en-US" altLang="en-US" sz="900" b="0" i="0" u="none" strike="noStrike" cap="none" normalizeH="0" baseline="0" dirty="0">
              <a:ln>
                <a:noFill/>
              </a:ln>
              <a:solidFill>
                <a:schemeClr val="tx1"/>
              </a:solidFill>
              <a:effectLst/>
              <a:latin typeface="+mn-lt"/>
            </a:endParaRPr>
          </a:p>
        </p:txBody>
      </p:sp>
      <p:sp>
        <p:nvSpPr>
          <p:cNvPr id="272" name="Rectangle 655"/>
          <p:cNvSpPr>
            <a:spLocks noChangeArrowheads="1"/>
          </p:cNvSpPr>
          <p:nvPr/>
        </p:nvSpPr>
        <p:spPr bwMode="auto">
          <a:xfrm>
            <a:off x="3117817" y="621784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11/19/15</a:t>
            </a:r>
            <a:endParaRPr kumimoji="0" lang="en-US" altLang="en-US" sz="900" b="0" i="0" u="none" strike="noStrike" cap="none" normalizeH="0" baseline="0" dirty="0">
              <a:ln>
                <a:noFill/>
              </a:ln>
              <a:solidFill>
                <a:schemeClr val="tx1"/>
              </a:solidFill>
              <a:effectLst/>
              <a:latin typeface="+mn-lt"/>
            </a:endParaRPr>
          </a:p>
        </p:txBody>
      </p:sp>
      <p:sp>
        <p:nvSpPr>
          <p:cNvPr id="273" name="Rectangle 656"/>
          <p:cNvSpPr>
            <a:spLocks noChangeArrowheads="1"/>
          </p:cNvSpPr>
          <p:nvPr/>
        </p:nvSpPr>
        <p:spPr bwMode="auto">
          <a:xfrm>
            <a:off x="3457400" y="63089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4" name="Rectangle 657"/>
          <p:cNvSpPr>
            <a:spLocks noChangeArrowheads="1"/>
          </p:cNvSpPr>
          <p:nvPr/>
        </p:nvSpPr>
        <p:spPr bwMode="auto">
          <a:xfrm>
            <a:off x="4294357" y="63089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5" name="Rectangle 679"/>
          <p:cNvSpPr>
            <a:spLocks noChangeArrowheads="1"/>
          </p:cNvSpPr>
          <p:nvPr/>
        </p:nvSpPr>
        <p:spPr bwMode="auto">
          <a:xfrm>
            <a:off x="3179392" y="6358375"/>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6" name="Rectangle 680"/>
          <p:cNvSpPr>
            <a:spLocks noChangeArrowheads="1"/>
          </p:cNvSpPr>
          <p:nvPr/>
        </p:nvSpPr>
        <p:spPr bwMode="auto">
          <a:xfrm>
            <a:off x="3179392" y="6358375"/>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7" name="Rectangle 703"/>
          <p:cNvSpPr>
            <a:spLocks noChangeArrowheads="1"/>
          </p:cNvSpPr>
          <p:nvPr/>
        </p:nvSpPr>
        <p:spPr bwMode="auto">
          <a:xfrm>
            <a:off x="3179392" y="63600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144171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Future Work</a:t>
            </a:r>
          </a:p>
        </p:txBody>
      </p:sp>
      <p:sp>
        <p:nvSpPr>
          <p:cNvPr id="4" name="Text Placeholder 1"/>
          <p:cNvSpPr>
            <a:spLocks noGrp="1"/>
          </p:cNvSpPr>
          <p:nvPr>
            <p:ph type="body" sz="quarter" idx="11"/>
          </p:nvPr>
        </p:nvSpPr>
        <p:spPr>
          <a:xfrm>
            <a:off x="342900" y="1283208"/>
            <a:ext cx="5456321" cy="5124450"/>
          </a:xfrm>
        </p:spPr>
        <p:txBody>
          <a:bodyPr>
            <a:noAutofit/>
          </a:bodyPr>
          <a:lstStyle/>
          <a:p>
            <a:pPr marL="342900" indent="-342900">
              <a:lnSpc>
                <a:spcPct val="150000"/>
              </a:lnSpc>
              <a:buFont typeface="Arial" panose="020B0604020202020204" pitchFamily="34" charset="0"/>
              <a:buChar char="•"/>
            </a:pPr>
            <a:r>
              <a:rPr lang="en-US" dirty="0"/>
              <a:t>Continued collaboration with City of LA and other </a:t>
            </a:r>
            <a:r>
              <a:rPr lang="en-US" dirty="0" smtClean="0"/>
              <a:t>institutions</a:t>
            </a:r>
            <a:endParaRPr lang="en-US" dirty="0"/>
          </a:p>
          <a:p>
            <a:pPr marL="342900" indent="-342900">
              <a:lnSpc>
                <a:spcPct val="150000"/>
              </a:lnSpc>
              <a:buFont typeface="Arial" panose="020B0604020202020204" pitchFamily="34" charset="0"/>
              <a:buChar char="•"/>
            </a:pPr>
            <a:r>
              <a:rPr lang="en-US" dirty="0"/>
              <a:t>Further analysis of </a:t>
            </a:r>
            <a:r>
              <a:rPr lang="en-US" i="1" dirty="0"/>
              <a:t>in situ </a:t>
            </a:r>
            <a:r>
              <a:rPr lang="en-US" dirty="0"/>
              <a:t>data</a:t>
            </a:r>
          </a:p>
          <a:p>
            <a:pPr marL="1028700" lvl="1" indent="-342900">
              <a:lnSpc>
                <a:spcPct val="150000"/>
              </a:lnSpc>
            </a:pPr>
            <a:r>
              <a:rPr lang="en-US" sz="2000" dirty="0"/>
              <a:t>YSI- Water quality parameters</a:t>
            </a:r>
          </a:p>
          <a:p>
            <a:pPr marL="1028700" lvl="1" indent="-342900">
              <a:lnSpc>
                <a:spcPct val="150000"/>
              </a:lnSpc>
            </a:pPr>
            <a:r>
              <a:rPr lang="en-US" sz="2000" dirty="0" err="1"/>
              <a:t>Wirewalker</a:t>
            </a:r>
            <a:r>
              <a:rPr lang="en-US" sz="2000" dirty="0"/>
              <a:t>- Tidal data</a:t>
            </a:r>
          </a:p>
          <a:p>
            <a:pPr marL="1028700" lvl="1" indent="-342900">
              <a:lnSpc>
                <a:spcPct val="150000"/>
              </a:lnSpc>
            </a:pPr>
            <a:r>
              <a:rPr lang="en-US" sz="2000" dirty="0" err="1"/>
              <a:t>Hyperpro</a:t>
            </a:r>
            <a:r>
              <a:rPr lang="en-US" sz="2000" dirty="0"/>
              <a:t>- Light attenuation</a:t>
            </a:r>
            <a:endParaRPr lang="en-US" dirty="0"/>
          </a:p>
          <a:p>
            <a:pPr marL="342900" indent="-342900">
              <a:lnSpc>
                <a:spcPct val="150000"/>
              </a:lnSpc>
              <a:buFont typeface="Arial" panose="020B0604020202020204" pitchFamily="34" charset="0"/>
              <a:buChar char="•"/>
            </a:pPr>
            <a:r>
              <a:rPr lang="en-US" dirty="0"/>
              <a:t>Final Diversion Report</a:t>
            </a:r>
          </a:p>
          <a:p>
            <a:pPr marL="342900" indent="-342900">
              <a:lnSpc>
                <a:spcPct val="150000"/>
              </a:lnSpc>
              <a:buFont typeface="Arial" panose="020B0604020202020204" pitchFamily="34" charset="0"/>
              <a:buChar char="•"/>
            </a:pPr>
            <a:r>
              <a:rPr lang="en-US" dirty="0"/>
              <a:t>Published paper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
        <p:nvSpPr>
          <p:cNvPr id="5" name="Text Placeholder 16"/>
          <p:cNvSpPr txBox="1">
            <a:spLocks/>
          </p:cNvSpPr>
          <p:nvPr/>
        </p:nvSpPr>
        <p:spPr>
          <a:xfrm>
            <a:off x="5321126" y="4580181"/>
            <a:ext cx="3822874" cy="136878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600" dirty="0"/>
              <a:t>NASA DEVELOP Los Angeles Oceans II Team, JPL: Lindsay </a:t>
            </a:r>
            <a:r>
              <a:rPr lang="en-US" sz="1600" dirty="0" err="1"/>
              <a:t>Almaleh</a:t>
            </a:r>
            <a:r>
              <a:rPr lang="en-US" sz="1600" dirty="0"/>
              <a:t> and Rebecca Trinh</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600" t="20997" r="37958" b="22942"/>
          <a:stretch/>
        </p:blipFill>
        <p:spPr>
          <a:xfrm>
            <a:off x="5428246" y="1896316"/>
            <a:ext cx="3475121" cy="2683865"/>
          </a:xfrm>
          <a:prstGeom prst="rect">
            <a:avLst/>
          </a:prstGeom>
        </p:spPr>
      </p:pic>
    </p:spTree>
    <p:extLst>
      <p:ext uri="{BB962C8B-B14F-4D97-AF65-F5344CB8AC3E}">
        <p14:creationId xmlns:p14="http://schemas.microsoft.com/office/powerpoint/2010/main" val="3543646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Ben Holt &amp; Michelle </a:t>
            </a:r>
            <a:r>
              <a:rPr lang="en-US" dirty="0" err="1"/>
              <a:t>Gierach</a:t>
            </a:r>
            <a:endParaRPr lang="en-US" dirty="0"/>
          </a:p>
          <a:p>
            <a:r>
              <a:rPr lang="en-US" dirty="0"/>
              <a:t>NASA Jet  Propulsion Laboratory</a:t>
            </a:r>
          </a:p>
          <a:p>
            <a:endParaRPr lang="en-US" dirty="0"/>
          </a:p>
        </p:txBody>
      </p:sp>
      <p:sp>
        <p:nvSpPr>
          <p:cNvPr id="3" name="Text Placeholder 2"/>
          <p:cNvSpPr>
            <a:spLocks noGrp="1"/>
          </p:cNvSpPr>
          <p:nvPr>
            <p:ph type="body" sz="quarter" idx="11"/>
          </p:nvPr>
        </p:nvSpPr>
        <p:spPr>
          <a:xfrm>
            <a:off x="571208" y="2606143"/>
            <a:ext cx="8051583" cy="704088"/>
          </a:xfrm>
        </p:spPr>
        <p:txBody>
          <a:bodyPr>
            <a:normAutofit fontScale="92500" lnSpcReduction="10000"/>
          </a:bodyPr>
          <a:lstStyle/>
          <a:p>
            <a:r>
              <a:rPr lang="en-US" dirty="0"/>
              <a:t>Curtis Cash, Ashley Booth, &amp; Mas </a:t>
            </a:r>
            <a:r>
              <a:rPr lang="en-US" dirty="0" err="1"/>
              <a:t>Dojiri</a:t>
            </a:r>
            <a:endParaRPr lang="en-US" dirty="0"/>
          </a:p>
          <a:p>
            <a:r>
              <a:rPr lang="en-US" dirty="0"/>
              <a:t>Los Angeles City Hyperion Water Reclamation Plant</a:t>
            </a:r>
          </a:p>
          <a:p>
            <a:endParaRPr lang="en-US" dirty="0"/>
          </a:p>
        </p:txBody>
      </p:sp>
      <p:sp>
        <p:nvSpPr>
          <p:cNvPr id="4" name="Text Placeholder 3"/>
          <p:cNvSpPr>
            <a:spLocks noGrp="1"/>
          </p:cNvSpPr>
          <p:nvPr>
            <p:ph type="body" sz="quarter" idx="12"/>
          </p:nvPr>
        </p:nvSpPr>
        <p:spPr>
          <a:xfrm>
            <a:off x="505233" y="3860688"/>
            <a:ext cx="8051582" cy="704088"/>
          </a:xfrm>
        </p:spPr>
        <p:txBody>
          <a:bodyPr>
            <a:normAutofit fontScale="92500" lnSpcReduction="10000"/>
          </a:bodyPr>
          <a:lstStyle/>
          <a:p>
            <a:r>
              <a:rPr lang="en-US" dirty="0"/>
              <a:t>Mark Barker, Christine Rains &amp; Jack Pan</a:t>
            </a:r>
          </a:p>
          <a:p>
            <a:r>
              <a:rPr lang="en-US" dirty="0"/>
              <a:t>NASA DEVELOP, NASA Jet Propulsion Laboratory</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60" y="2142044"/>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05233" y="4584910"/>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
        <p:nvSpPr>
          <p:cNvPr id="8" name="Rectangle 7"/>
          <p:cNvSpPr/>
          <p:nvPr/>
        </p:nvSpPr>
        <p:spPr>
          <a:xfrm>
            <a:off x="505232" y="5039403"/>
            <a:ext cx="8529437" cy="1057212"/>
          </a:xfrm>
          <a:prstGeom prst="rect">
            <a:avLst/>
          </a:prstGeom>
        </p:spPr>
        <p:txBody>
          <a:bodyPr wrap="square">
            <a:spAutoFit/>
          </a:bodyPr>
          <a:lstStyle/>
          <a:p>
            <a:pPr algn="just">
              <a:lnSpc>
                <a:spcPct val="110000"/>
              </a:lnSpc>
            </a:pPr>
            <a:r>
              <a:rPr lang="en-US" sz="1900" dirty="0"/>
              <a:t>Cedric </a:t>
            </a:r>
            <a:r>
              <a:rPr lang="en-US" sz="1900" dirty="0" err="1"/>
              <a:t>Fichot</a:t>
            </a:r>
            <a:r>
              <a:rPr lang="en-US" sz="1900" dirty="0"/>
              <a:t>, NASA Jet Propulsion Laboratory</a:t>
            </a:r>
          </a:p>
          <a:p>
            <a:pPr algn="just">
              <a:lnSpc>
                <a:spcPct val="110000"/>
              </a:lnSpc>
            </a:pPr>
            <a:r>
              <a:rPr lang="en-US" sz="1900" dirty="0"/>
              <a:t>Jayme Smith, University of Southern California</a:t>
            </a:r>
          </a:p>
          <a:p>
            <a:pPr algn="just">
              <a:lnSpc>
                <a:spcPct val="110000"/>
              </a:lnSpc>
            </a:pPr>
            <a:r>
              <a:rPr lang="en-US" sz="1900" dirty="0"/>
              <a:t>Carter </a:t>
            </a:r>
            <a:r>
              <a:rPr lang="en-US" sz="1900" dirty="0" err="1"/>
              <a:t>Ohlmann</a:t>
            </a:r>
            <a:r>
              <a:rPr lang="en-US" sz="1900" dirty="0"/>
              <a:t>, UC Santa Barbara</a:t>
            </a:r>
          </a:p>
        </p:txBody>
      </p:sp>
      <p:sp>
        <p:nvSpPr>
          <p:cNvPr id="9" name="TextBox 8"/>
          <p:cNvSpPr txBox="1"/>
          <p:nvPr/>
        </p:nvSpPr>
        <p:spPr>
          <a:xfrm>
            <a:off x="505233" y="3399901"/>
            <a:ext cx="309789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Past Contributors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9144000" cy="4610100"/>
          </a:xfrm>
          <a:prstGeom prst="rect">
            <a:avLst/>
          </a:prstGeom>
        </p:spPr>
      </p:pic>
      <p:sp>
        <p:nvSpPr>
          <p:cNvPr id="3" name="Text Placeholder 2"/>
          <p:cNvSpPr>
            <a:spLocks noGrp="1"/>
          </p:cNvSpPr>
          <p:nvPr>
            <p:ph type="body" sz="quarter" idx="14"/>
          </p:nvPr>
        </p:nvSpPr>
        <p:spPr>
          <a:xfrm>
            <a:off x="580644" y="2705862"/>
            <a:ext cx="7982712" cy="704088"/>
          </a:xfrm>
        </p:spPr>
        <p:txBody>
          <a:bodyPr/>
          <a:lstStyle/>
          <a:p>
            <a:pPr algn="ctr"/>
            <a:r>
              <a:rPr lang="en-US" sz="6000" dirty="0">
                <a:solidFill>
                  <a:schemeClr val="bg1"/>
                </a:solidFill>
              </a:rPr>
              <a:t>QUESTIONS?</a:t>
            </a:r>
          </a:p>
        </p:txBody>
      </p:sp>
    </p:spTree>
    <p:extLst>
      <p:ext uri="{BB962C8B-B14F-4D97-AF65-F5344CB8AC3E}">
        <p14:creationId xmlns:p14="http://schemas.microsoft.com/office/powerpoint/2010/main" val="655205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cxnSp>
        <p:nvCxnSpPr>
          <p:cNvPr id="7" name="Straight Connector 6"/>
          <p:cNvCxnSpPr/>
          <p:nvPr/>
        </p:nvCxnSpPr>
        <p:spPr>
          <a:xfrm>
            <a:off x="485775" y="3388995"/>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577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62393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68015" y="3404235"/>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37535" y="306895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5095" y="307657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90625" y="2982247"/>
            <a:ext cx="2148840" cy="400110"/>
          </a:xfrm>
          <a:prstGeom prst="rect">
            <a:avLst/>
          </a:prstGeom>
          <a:noFill/>
        </p:spPr>
        <p:txBody>
          <a:bodyPr wrap="square" rtlCol="0">
            <a:spAutoFit/>
          </a:bodyPr>
          <a:lstStyle/>
          <a:p>
            <a:r>
              <a:rPr lang="en-US" sz="2000" dirty="0">
                <a:solidFill>
                  <a:schemeClr val="bg1">
                    <a:lumMod val="65000"/>
                  </a:schemeClr>
                </a:solidFill>
              </a:rPr>
              <a:t>Before</a:t>
            </a:r>
          </a:p>
        </p:txBody>
      </p:sp>
      <p:sp>
        <p:nvSpPr>
          <p:cNvPr id="20" name="TextBox 19"/>
          <p:cNvSpPr txBox="1"/>
          <p:nvPr/>
        </p:nvSpPr>
        <p:spPr>
          <a:xfrm>
            <a:off x="7075333" y="2966025"/>
            <a:ext cx="2148840" cy="400110"/>
          </a:xfrm>
          <a:prstGeom prst="rect">
            <a:avLst/>
          </a:prstGeom>
          <a:noFill/>
        </p:spPr>
        <p:txBody>
          <a:bodyPr wrap="square" rtlCol="0">
            <a:spAutoFit/>
          </a:bodyPr>
          <a:lstStyle/>
          <a:p>
            <a:r>
              <a:rPr lang="en-US" sz="2000" dirty="0">
                <a:solidFill>
                  <a:schemeClr val="bg1">
                    <a:lumMod val="65000"/>
                  </a:schemeClr>
                </a:solidFill>
              </a:rPr>
              <a:t>After</a:t>
            </a:r>
          </a:p>
        </p:txBody>
      </p:sp>
      <p:sp>
        <p:nvSpPr>
          <p:cNvPr id="21" name="TextBox 20"/>
          <p:cNvSpPr txBox="1"/>
          <p:nvPr/>
        </p:nvSpPr>
        <p:spPr>
          <a:xfrm>
            <a:off x="3253740" y="2581304"/>
            <a:ext cx="3091339" cy="769441"/>
          </a:xfrm>
          <a:prstGeom prst="rect">
            <a:avLst/>
          </a:prstGeom>
          <a:noFill/>
        </p:spPr>
        <p:txBody>
          <a:bodyPr wrap="square" rtlCol="0">
            <a:spAutoFit/>
          </a:bodyPr>
          <a:lstStyle/>
          <a:p>
            <a:pPr algn="ctr"/>
            <a:r>
              <a:rPr lang="en-US" sz="4400" b="1" dirty="0">
                <a:solidFill>
                  <a:schemeClr val="accent6">
                    <a:lumMod val="50000"/>
                  </a:schemeClr>
                </a:solidFill>
              </a:rPr>
              <a:t>DIVERSION</a:t>
            </a:r>
          </a:p>
        </p:txBody>
      </p:sp>
      <p:sp>
        <p:nvSpPr>
          <p:cNvPr id="22" name="TextBox 21"/>
          <p:cNvSpPr txBox="1"/>
          <p:nvPr/>
        </p:nvSpPr>
        <p:spPr>
          <a:xfrm>
            <a:off x="-429157" y="3688132"/>
            <a:ext cx="2148840" cy="400110"/>
          </a:xfrm>
          <a:prstGeom prst="rect">
            <a:avLst/>
          </a:prstGeom>
          <a:noFill/>
        </p:spPr>
        <p:txBody>
          <a:bodyPr wrap="square" rtlCol="0">
            <a:spAutoFit/>
          </a:bodyPr>
          <a:lstStyle/>
          <a:p>
            <a:pPr algn="ctr"/>
            <a:r>
              <a:rPr lang="en-US" sz="2000" dirty="0">
                <a:solidFill>
                  <a:schemeClr val="bg1">
                    <a:lumMod val="50000"/>
                  </a:schemeClr>
                </a:solidFill>
              </a:rPr>
              <a:t>9/16/15</a:t>
            </a:r>
          </a:p>
        </p:txBody>
      </p:sp>
      <p:sp>
        <p:nvSpPr>
          <p:cNvPr id="23" name="TextBox 22"/>
          <p:cNvSpPr txBox="1"/>
          <p:nvPr/>
        </p:nvSpPr>
        <p:spPr>
          <a:xfrm>
            <a:off x="2063115" y="3701415"/>
            <a:ext cx="2148840" cy="523220"/>
          </a:xfrm>
          <a:prstGeom prst="rect">
            <a:avLst/>
          </a:prstGeom>
          <a:noFill/>
        </p:spPr>
        <p:txBody>
          <a:bodyPr wrap="square" rtlCol="0">
            <a:spAutoFit/>
          </a:bodyPr>
          <a:lstStyle/>
          <a:p>
            <a:pPr algn="ctr"/>
            <a:r>
              <a:rPr lang="en-US" sz="2800" b="1" dirty="0">
                <a:solidFill>
                  <a:schemeClr val="accent6">
                    <a:lumMod val="50000"/>
                  </a:schemeClr>
                </a:solidFill>
              </a:rPr>
              <a:t>9/21/15</a:t>
            </a:r>
          </a:p>
        </p:txBody>
      </p:sp>
      <p:sp>
        <p:nvSpPr>
          <p:cNvPr id="24" name="TextBox 23"/>
          <p:cNvSpPr txBox="1"/>
          <p:nvPr/>
        </p:nvSpPr>
        <p:spPr>
          <a:xfrm>
            <a:off x="5370195" y="3726507"/>
            <a:ext cx="2148840" cy="523220"/>
          </a:xfrm>
          <a:prstGeom prst="rect">
            <a:avLst/>
          </a:prstGeom>
          <a:noFill/>
        </p:spPr>
        <p:txBody>
          <a:bodyPr wrap="square" rtlCol="0">
            <a:spAutoFit/>
          </a:bodyPr>
          <a:lstStyle/>
          <a:p>
            <a:pPr algn="ctr"/>
            <a:r>
              <a:rPr lang="en-US" sz="2800" b="1" dirty="0">
                <a:solidFill>
                  <a:schemeClr val="accent6">
                    <a:lumMod val="50000"/>
                  </a:schemeClr>
                </a:solidFill>
              </a:rPr>
              <a:t>11/2/15</a:t>
            </a:r>
          </a:p>
        </p:txBody>
      </p:sp>
      <p:sp>
        <p:nvSpPr>
          <p:cNvPr id="25" name="TextBox 24"/>
          <p:cNvSpPr txBox="1"/>
          <p:nvPr/>
        </p:nvSpPr>
        <p:spPr>
          <a:xfrm>
            <a:off x="7397279" y="3693795"/>
            <a:ext cx="2148840" cy="400110"/>
          </a:xfrm>
          <a:prstGeom prst="rect">
            <a:avLst/>
          </a:prstGeom>
          <a:noFill/>
        </p:spPr>
        <p:txBody>
          <a:bodyPr wrap="square" rtlCol="0">
            <a:spAutoFit/>
          </a:bodyPr>
          <a:lstStyle/>
          <a:p>
            <a:pPr algn="ctr"/>
            <a:r>
              <a:rPr lang="en-US" sz="2000" dirty="0">
                <a:solidFill>
                  <a:schemeClr val="bg1">
                    <a:lumMod val="50000"/>
                  </a:schemeClr>
                </a:solidFill>
              </a:rPr>
              <a:t>11/19/15</a:t>
            </a: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Period</a:t>
            </a:r>
          </a:p>
        </p:txBody>
      </p:sp>
    </p:spTree>
    <p:extLst>
      <p:ext uri="{BB962C8B-B14F-4D97-AF65-F5344CB8AC3E}">
        <p14:creationId xmlns:p14="http://schemas.microsoft.com/office/powerpoint/2010/main" val="1378059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662861" y="1218597"/>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rPr>
              <a:t>Humans</a:t>
            </a:r>
          </a:p>
        </p:txBody>
      </p:sp>
      <p:sp>
        <p:nvSpPr>
          <p:cNvPr id="9" name="Text Placeholder 2"/>
          <p:cNvSpPr txBox="1">
            <a:spLocks/>
          </p:cNvSpPr>
          <p:nvPr/>
        </p:nvSpPr>
        <p:spPr>
          <a:xfrm>
            <a:off x="5365525" y="1218597"/>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rPr>
              <a:t>Ecosystem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83" y="3986365"/>
            <a:ext cx="3460546" cy="2595410"/>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Community Concerns</a:t>
            </a:r>
          </a:p>
        </p:txBody>
      </p:sp>
      <p:sp>
        <p:nvSpPr>
          <p:cNvPr id="6" name="TextBox 5"/>
          <p:cNvSpPr txBox="1"/>
          <p:nvPr/>
        </p:nvSpPr>
        <p:spPr>
          <a:xfrm>
            <a:off x="5365525" y="1716467"/>
            <a:ext cx="3525085" cy="1585049"/>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Nutrient loading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Harmful 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662860" y="1726597"/>
            <a:ext cx="4702665" cy="2139047"/>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Negative impact on 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Bacterial contamination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Materials of sewage origin washing on shore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222" y="3986365"/>
            <a:ext cx="3459690" cy="2595410"/>
          </a:xfrm>
          <a:prstGeom prst="rect">
            <a:avLst/>
          </a:prstGeom>
        </p:spPr>
      </p:pic>
    </p:spTree>
    <p:extLst>
      <p:ext uri="{BB962C8B-B14F-4D97-AF65-F5344CB8AC3E}">
        <p14:creationId xmlns:p14="http://schemas.microsoft.com/office/powerpoint/2010/main" val="1205762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sp>
        <p:nvSpPr>
          <p:cNvPr id="26" name="Text Placeholder 2"/>
          <p:cNvSpPr txBox="1">
            <a:spLocks/>
          </p:cNvSpPr>
          <p:nvPr/>
        </p:nvSpPr>
        <p:spPr>
          <a:xfrm>
            <a:off x="488986" y="305098"/>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Objectives</a:t>
            </a:r>
          </a:p>
        </p:txBody>
      </p:sp>
      <p:sp>
        <p:nvSpPr>
          <p:cNvPr id="2" name="Rectangle 1"/>
          <p:cNvSpPr/>
          <p:nvPr/>
        </p:nvSpPr>
        <p:spPr>
          <a:xfrm>
            <a:off x="528441" y="1119797"/>
            <a:ext cx="7943257" cy="4739759"/>
          </a:xfrm>
          <a:prstGeom prst="rect">
            <a:avLst/>
          </a:prstGeom>
        </p:spPr>
        <p:txBody>
          <a:bodyPr wrap="square">
            <a:spAutoFit/>
          </a:bodyPr>
          <a:lstStyle/>
          <a:p>
            <a:pPr marL="347663" indent="-347663" algn="just"/>
            <a:r>
              <a:rPr lang="en-US" sz="2400" b="1" dirty="0">
                <a:solidFill>
                  <a:schemeClr val="accent1"/>
                </a:solidFill>
              </a:rPr>
              <a:t>Coordinate</a:t>
            </a:r>
            <a:r>
              <a:rPr lang="en-US" b="1" dirty="0">
                <a:solidFill>
                  <a:schemeClr val="accent1"/>
                </a:solidFill>
              </a:rPr>
              <a:t> </a:t>
            </a:r>
          </a:p>
          <a:p>
            <a:pPr marL="347663" indent="-347663" algn="just"/>
            <a:r>
              <a:rPr lang="en-US" b="1" dirty="0"/>
              <a:t>	</a:t>
            </a:r>
            <a:r>
              <a:rPr lang="en-US" dirty="0"/>
              <a:t>with the Hyperion Water Reclamation Plant research team in obtaining </a:t>
            </a:r>
            <a:r>
              <a:rPr lang="en-US" i="1" dirty="0"/>
              <a:t>in situ </a:t>
            </a:r>
            <a:r>
              <a:rPr lang="en-US" dirty="0"/>
              <a:t>readings taken in the LA Basin.</a:t>
            </a:r>
          </a:p>
          <a:p>
            <a:pPr marL="347663" indent="-347663" algn="just"/>
            <a:endParaRPr lang="en-US" b="1" dirty="0"/>
          </a:p>
          <a:p>
            <a:pPr marL="347663" indent="-347663" algn="just"/>
            <a:r>
              <a:rPr lang="en-US" sz="2400" b="1" dirty="0">
                <a:solidFill>
                  <a:schemeClr val="accent1"/>
                </a:solidFill>
              </a:rPr>
              <a:t>Validate</a:t>
            </a:r>
            <a:r>
              <a:rPr lang="en-US" sz="3200" dirty="0"/>
              <a:t>	</a:t>
            </a:r>
          </a:p>
          <a:p>
            <a:pPr marL="347663" indent="-347663" algn="just"/>
            <a:r>
              <a:rPr lang="en-US" sz="1600" dirty="0"/>
              <a:t>	</a:t>
            </a:r>
            <a:r>
              <a:rPr lang="en-US" dirty="0"/>
              <a:t>NASA Earth observations with </a:t>
            </a:r>
            <a:r>
              <a:rPr lang="en-US" i="1" dirty="0"/>
              <a:t>in situ</a:t>
            </a:r>
            <a:r>
              <a:rPr lang="en-US" dirty="0"/>
              <a:t> readings taken during the diversion event.</a:t>
            </a:r>
          </a:p>
          <a:p>
            <a:pPr marL="347663" indent="-347663" algn="just"/>
            <a:endParaRPr lang="en-US" dirty="0"/>
          </a:p>
          <a:p>
            <a:pPr marL="347663" indent="-347663" algn="just"/>
            <a:r>
              <a:rPr lang="en-US" sz="2400" b="1" dirty="0">
                <a:solidFill>
                  <a:schemeClr val="accent1"/>
                </a:solidFill>
              </a:rPr>
              <a:t>Determine</a:t>
            </a:r>
            <a:r>
              <a:rPr lang="en-US" dirty="0">
                <a:solidFill>
                  <a:schemeClr val="accent1"/>
                </a:solidFill>
              </a:rPr>
              <a:t> </a:t>
            </a:r>
          </a:p>
          <a:p>
            <a:pPr marL="347663" indent="-347663" algn="just"/>
            <a:r>
              <a:rPr lang="en-US" dirty="0"/>
              <a:t>	whether the expelled effluent has negatively impacted the local ecosystem or washed ashore to potentially contaminate beaches.</a:t>
            </a:r>
          </a:p>
          <a:p>
            <a:pPr marL="347663" indent="-347663" algn="just"/>
            <a:endParaRPr lang="en-US" dirty="0"/>
          </a:p>
          <a:p>
            <a:pPr marL="347663" indent="-347663" algn="just"/>
            <a:r>
              <a:rPr lang="en-US" sz="2400" b="1" dirty="0">
                <a:solidFill>
                  <a:schemeClr val="accent1"/>
                </a:solidFill>
              </a:rPr>
              <a:t>Publish</a:t>
            </a:r>
            <a:r>
              <a:rPr lang="en-US" sz="1400" b="1" dirty="0">
                <a:solidFill>
                  <a:schemeClr val="accent1"/>
                </a:solidFill>
              </a:rPr>
              <a:t> </a:t>
            </a:r>
          </a:p>
          <a:p>
            <a:pPr marL="347663" indent="-347663" algn="just"/>
            <a:r>
              <a:rPr lang="en-US" b="1" dirty="0"/>
              <a:t>	</a:t>
            </a:r>
            <a:r>
              <a:rPr lang="en-US" dirty="0"/>
              <a:t>results in a peer reviewed scientific journal, </a:t>
            </a:r>
          </a:p>
          <a:p>
            <a:pPr marL="347663" indent="-347663" algn="just"/>
            <a:r>
              <a:rPr lang="en-US" dirty="0"/>
              <a:t>	and Hyperion’s technical report.</a:t>
            </a:r>
            <a:endParaRPr lang="en-US" b="1"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1122" t="16568" r="17588" b="13000"/>
          <a:stretch/>
        </p:blipFill>
        <p:spPr>
          <a:xfrm>
            <a:off x="6910414" y="4877993"/>
            <a:ext cx="1920652" cy="1655349"/>
          </a:xfrm>
          <a:prstGeom prst="rect">
            <a:avLst/>
          </a:prstGeom>
        </p:spPr>
      </p:pic>
    </p:spTree>
    <p:extLst>
      <p:ext uri="{BB962C8B-B14F-4D97-AF65-F5344CB8AC3E}">
        <p14:creationId xmlns:p14="http://schemas.microsoft.com/office/powerpoint/2010/main" val="2162388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887" y="1249177"/>
            <a:ext cx="1411730" cy="116760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7586">
            <a:off x="5382034" y="1333171"/>
            <a:ext cx="1601639" cy="921892"/>
          </a:xfrm>
          <a:prstGeom prst="rect">
            <a:avLst/>
          </a:prstGeom>
        </p:spPr>
      </p:pic>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lnSpc>
                <a:spcPct val="100000"/>
              </a:lnSpc>
              <a:spcBef>
                <a:spcPts val="0"/>
              </a:spcBef>
              <a:buNone/>
            </a:pPr>
            <a:r>
              <a:rPr lang="en-US" sz="2000" b="1" dirty="0">
                <a:solidFill>
                  <a:srgbClr val="3289B4"/>
                </a:solidFill>
              </a:rPr>
              <a:t>Remote Sensing </a:t>
            </a:r>
          </a:p>
        </p:txBody>
      </p:sp>
      <p:pic>
        <p:nvPicPr>
          <p:cNvPr id="1026" name="Picture 2" descr="http://landsat.gsfc.nasa.gov/wp-content/uploads/2013/01/ldcm_2012_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47100" flipH="1">
            <a:off x="596875" y="1190505"/>
            <a:ext cx="2713017" cy="15260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3"/>
          <p:cNvGraphicFramePr>
            <a:graphicFrameLocks/>
          </p:cNvGraphicFramePr>
          <p:nvPr>
            <p:extLst>
              <p:ext uri="{D42A27DB-BD31-4B8C-83A1-F6EECF244321}">
                <p14:modId xmlns:p14="http://schemas.microsoft.com/office/powerpoint/2010/main" val="3480445788"/>
              </p:ext>
            </p:extLst>
          </p:nvPr>
        </p:nvGraphicFramePr>
        <p:xfrm>
          <a:off x="80678" y="2546486"/>
          <a:ext cx="9015196" cy="4135674"/>
        </p:xfrm>
        <a:graphic>
          <a:graphicData uri="http://schemas.openxmlformats.org/drawingml/2006/table">
            <a:tbl>
              <a:tblPr firstRow="1" bandRow="1">
                <a:tableStyleId>{5C22544A-7EE6-4342-B048-85BDC9FD1C3A}</a:tableStyleId>
              </a:tblPr>
              <a:tblGrid>
                <a:gridCol w="1483427">
                  <a:extLst>
                    <a:ext uri="{9D8B030D-6E8A-4147-A177-3AD203B41FA5}">
                      <a16:colId xmlns="" xmlns:a16="http://schemas.microsoft.com/office/drawing/2014/main" val="20000"/>
                    </a:ext>
                  </a:extLst>
                </a:gridCol>
                <a:gridCol w="2021306">
                  <a:extLst>
                    <a:ext uri="{9D8B030D-6E8A-4147-A177-3AD203B41FA5}">
                      <a16:colId xmlns="" xmlns:a16="http://schemas.microsoft.com/office/drawing/2014/main" val="20001"/>
                    </a:ext>
                  </a:extLst>
                </a:gridCol>
                <a:gridCol w="1693599">
                  <a:extLst>
                    <a:ext uri="{9D8B030D-6E8A-4147-A177-3AD203B41FA5}">
                      <a16:colId xmlns="" xmlns:a16="http://schemas.microsoft.com/office/drawing/2014/main" val="20002"/>
                    </a:ext>
                  </a:extLst>
                </a:gridCol>
                <a:gridCol w="2017336">
                  <a:extLst>
                    <a:ext uri="{9D8B030D-6E8A-4147-A177-3AD203B41FA5}">
                      <a16:colId xmlns="" xmlns:a16="http://schemas.microsoft.com/office/drawing/2014/main" val="20003"/>
                    </a:ext>
                  </a:extLst>
                </a:gridCol>
                <a:gridCol w="1799528">
                  <a:extLst>
                    <a:ext uri="{9D8B030D-6E8A-4147-A177-3AD203B41FA5}">
                      <a16:colId xmlns="" xmlns:a16="http://schemas.microsoft.com/office/drawing/2014/main" val="20004"/>
                    </a:ext>
                  </a:extLst>
                </a:gridCol>
              </a:tblGrid>
              <a:tr h="541624">
                <a:tc>
                  <a:txBody>
                    <a:bodyPr/>
                    <a:lstStyle/>
                    <a:p>
                      <a:pPr algn="ctr"/>
                      <a:r>
                        <a:rPr lang="en-US" sz="1800" b="1" dirty="0">
                          <a:solidFill>
                            <a:schemeClr val="bg1"/>
                          </a:solidFill>
                        </a:rPr>
                        <a:t>Satellite</a:t>
                      </a:r>
                      <a:endParaRPr lang="en-US" sz="1800" b="1" dirty="0">
                        <a:solidFill>
                          <a:schemeClr val="bg1"/>
                        </a:solidFill>
                        <a:latin typeface="Century Gothic" panose="020B0502020202020204" pitchFamily="34" charset="0"/>
                      </a:endParaRPr>
                    </a:p>
                  </a:txBody>
                  <a:tcPr marL="79513" marR="79513" anchor="ctr"/>
                </a:tc>
                <a:tc>
                  <a:txBody>
                    <a:bodyPr/>
                    <a:lstStyle/>
                    <a:p>
                      <a:pPr algn="ctr"/>
                      <a:r>
                        <a:rPr lang="en-US" sz="1800" dirty="0">
                          <a:solidFill>
                            <a:schemeClr val="tx1">
                              <a:lumMod val="50000"/>
                            </a:schemeClr>
                          </a:solidFill>
                        </a:rPr>
                        <a:t>Landat-8</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rPr>
                        <a:t>Terra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rPr>
                        <a:t>Aqua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latin typeface="Century Gothic" panose="020B0502020202020204" pitchFamily="34" charset="0"/>
                        </a:rPr>
                        <a:t>SUOMI-NPP</a:t>
                      </a:r>
                    </a:p>
                  </a:txBody>
                  <a:tcPr marL="79513" marR="79513" anchor="ctr">
                    <a:solidFill>
                      <a:schemeClr val="bg2">
                        <a:lumMod val="95000"/>
                      </a:schemeClr>
                    </a:solidFill>
                  </a:tcPr>
                </a:tc>
                <a:extLst>
                  <a:ext uri="{0D108BD9-81ED-4DB2-BD59-A6C34878D82A}">
                    <a16:rowId xmlns="" xmlns:a16="http://schemas.microsoft.com/office/drawing/2014/main" val="10000"/>
                  </a:ext>
                </a:extLst>
              </a:tr>
              <a:tr h="576530">
                <a:tc>
                  <a:txBody>
                    <a:bodyPr/>
                    <a:lstStyle/>
                    <a:p>
                      <a:pPr algn="ctr"/>
                      <a:r>
                        <a:rPr lang="en-US" sz="1800" b="1" dirty="0">
                          <a:solidFill>
                            <a:schemeClr val="bg1"/>
                          </a:solidFill>
                        </a:rPr>
                        <a:t>Instrument</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OLI,</a:t>
                      </a:r>
                      <a:r>
                        <a:rPr lang="en-US" sz="1800" baseline="0" dirty="0"/>
                        <a:t> TIRS</a:t>
                      </a:r>
                      <a:endParaRPr lang="en-US" sz="1800" dirty="0">
                        <a:latin typeface="Century Gothic" panose="020B0502020202020204" pitchFamily="34" charset="0"/>
                      </a:endParaRPr>
                    </a:p>
                  </a:txBody>
                  <a:tcPr marL="79513" marR="79513" anchor="ctr"/>
                </a:tc>
                <a:tc>
                  <a:txBody>
                    <a:bodyPr/>
                    <a:lstStyle/>
                    <a:p>
                      <a:pPr algn="ctr"/>
                      <a:r>
                        <a:rPr lang="en-US" sz="1800" dirty="0"/>
                        <a:t>ASTER</a:t>
                      </a:r>
                      <a:endParaRPr lang="en-US" sz="1800" dirty="0">
                        <a:latin typeface="Century Gothic" panose="020B0502020202020204" pitchFamily="34" charset="0"/>
                      </a:endParaRPr>
                    </a:p>
                  </a:txBody>
                  <a:tcPr marL="79513" marR="79513" anchor="ctr"/>
                </a:tc>
                <a:tc>
                  <a:txBody>
                    <a:bodyPr/>
                    <a:lstStyle/>
                    <a:p>
                      <a:pPr algn="ctr"/>
                      <a:r>
                        <a:rPr lang="en-US" sz="1800" dirty="0"/>
                        <a:t>MODIS</a:t>
                      </a:r>
                      <a:endParaRPr lang="en-US" sz="1800" dirty="0">
                        <a:latin typeface="Century Gothic" panose="020B0502020202020204" pitchFamily="34" charset="0"/>
                      </a:endParaRPr>
                    </a:p>
                  </a:txBody>
                  <a:tcPr marL="79513" marR="79513" anchor="ctr"/>
                </a:tc>
                <a:tc>
                  <a:txBody>
                    <a:bodyPr/>
                    <a:lstStyle/>
                    <a:p>
                      <a:pPr algn="ctr"/>
                      <a:r>
                        <a:rPr lang="en-US" sz="1800" dirty="0">
                          <a:latin typeface="Century Gothic" panose="020B0502020202020204" pitchFamily="34" charset="0"/>
                        </a:rPr>
                        <a:t>VIIRS</a:t>
                      </a:r>
                    </a:p>
                  </a:txBody>
                  <a:tcPr marL="79513" marR="79513" anchor="ctr"/>
                </a:tc>
                <a:extLst>
                  <a:ext uri="{0D108BD9-81ED-4DB2-BD59-A6C34878D82A}">
                    <a16:rowId xmlns="" xmlns:a16="http://schemas.microsoft.com/office/drawing/2014/main" val="10001"/>
                  </a:ext>
                </a:extLst>
              </a:tr>
              <a:tr h="628329">
                <a:tc>
                  <a:txBody>
                    <a:bodyPr/>
                    <a:lstStyle/>
                    <a:p>
                      <a:pPr algn="ctr"/>
                      <a:r>
                        <a:rPr lang="en-US" sz="1800" b="1" dirty="0">
                          <a:solidFill>
                            <a:schemeClr val="bg1"/>
                          </a:solidFill>
                        </a:rPr>
                        <a:t>Resolution (m)</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30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t>90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t>250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latin typeface="Century Gothic" panose="020B0502020202020204" pitchFamily="34" charset="0"/>
                        </a:rPr>
                        <a:t>375</a:t>
                      </a:r>
                    </a:p>
                  </a:txBody>
                  <a:tcPr marL="79513" marR="79513" anchor="ctr">
                    <a:solidFill>
                      <a:schemeClr val="bg2">
                        <a:lumMod val="95000"/>
                      </a:schemeClr>
                    </a:solidFill>
                  </a:tcPr>
                </a:tc>
                <a:extLst>
                  <a:ext uri="{0D108BD9-81ED-4DB2-BD59-A6C34878D82A}">
                    <a16:rowId xmlns="" xmlns:a16="http://schemas.microsoft.com/office/drawing/2014/main" val="10002"/>
                  </a:ext>
                </a:extLst>
              </a:tr>
              <a:tr h="638206">
                <a:tc>
                  <a:txBody>
                    <a:bodyPr/>
                    <a:lstStyle/>
                    <a:p>
                      <a:pPr algn="ctr"/>
                      <a:r>
                        <a:rPr lang="en-US" sz="1800" b="1" dirty="0">
                          <a:solidFill>
                            <a:schemeClr val="bg1"/>
                          </a:solidFill>
                        </a:rPr>
                        <a:t>Acquisition (days)</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16</a:t>
                      </a:r>
                      <a:endParaRPr lang="en-US" sz="1800" dirty="0">
                        <a:latin typeface="Century Gothic" panose="020B0502020202020204" pitchFamily="34" charset="0"/>
                      </a:endParaRPr>
                    </a:p>
                  </a:txBody>
                  <a:tcPr marL="79513" marR="79513" anchor="ctr"/>
                </a:tc>
                <a:tc>
                  <a:txBody>
                    <a:bodyPr/>
                    <a:lstStyle/>
                    <a:p>
                      <a:pPr algn="ctr"/>
                      <a:r>
                        <a:rPr lang="en-US" sz="1800" dirty="0"/>
                        <a:t>16</a:t>
                      </a:r>
                      <a:endParaRPr lang="en-US" sz="1800" dirty="0">
                        <a:latin typeface="Century Gothic" panose="020B0502020202020204" pitchFamily="34" charset="0"/>
                      </a:endParaRPr>
                    </a:p>
                  </a:txBody>
                  <a:tcPr marL="79513" marR="79513" anchor="ctr"/>
                </a:tc>
                <a:tc>
                  <a:txBody>
                    <a:bodyPr/>
                    <a:lstStyle/>
                    <a:p>
                      <a:pPr algn="ctr"/>
                      <a:r>
                        <a:rPr lang="en-US" sz="1800" dirty="0"/>
                        <a:t>Daily</a:t>
                      </a:r>
                      <a:endParaRPr lang="en-US" sz="1800" dirty="0">
                        <a:latin typeface="Century Gothic" panose="020B0502020202020204" pitchFamily="34" charset="0"/>
                      </a:endParaRPr>
                    </a:p>
                  </a:txBody>
                  <a:tcPr marL="79513" marR="79513" anchor="ctr"/>
                </a:tc>
                <a:tc>
                  <a:txBody>
                    <a:bodyPr/>
                    <a:lstStyle/>
                    <a:p>
                      <a:pPr algn="ctr"/>
                      <a:r>
                        <a:rPr lang="en-US" sz="1800" dirty="0">
                          <a:latin typeface="Century Gothic" panose="020B0502020202020204" pitchFamily="34" charset="0"/>
                        </a:rPr>
                        <a:t>Daily</a:t>
                      </a:r>
                    </a:p>
                  </a:txBody>
                  <a:tcPr marL="79513" marR="79513" anchor="ctr"/>
                </a:tc>
                <a:extLst>
                  <a:ext uri="{0D108BD9-81ED-4DB2-BD59-A6C34878D82A}">
                    <a16:rowId xmlns="" xmlns:a16="http://schemas.microsoft.com/office/drawing/2014/main" val="10003"/>
                  </a:ext>
                </a:extLst>
              </a:tr>
              <a:tr h="1686568">
                <a:tc>
                  <a:txBody>
                    <a:bodyPr/>
                    <a:lstStyle/>
                    <a:p>
                      <a:pPr algn="ctr"/>
                      <a:r>
                        <a:rPr lang="en-US" sz="1800" b="1" dirty="0">
                          <a:solidFill>
                            <a:schemeClr val="bg1"/>
                          </a:solidFill>
                        </a:rPr>
                        <a:t>Detection</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marL="112713" indent="-112713" algn="ctr">
                        <a:buFont typeface="Arial" panose="020B0604020202020204" pitchFamily="34" charset="0"/>
                        <a:buChar char="•"/>
                      </a:pPr>
                      <a:r>
                        <a:rPr lang="en-US" sz="1800" dirty="0"/>
                        <a:t>Sea surface temperature</a:t>
                      </a:r>
                    </a:p>
                    <a:p>
                      <a:pPr marL="112713" indent="-112713" algn="ctr">
                        <a:buFont typeface="Arial" panose="020B0604020202020204" pitchFamily="34" charset="0"/>
                        <a:buChar char="•"/>
                      </a:pPr>
                      <a:r>
                        <a:rPr lang="en-US" sz="1800" dirty="0"/>
                        <a:t>Chlorophyll-a</a:t>
                      </a:r>
                    </a:p>
                    <a:p>
                      <a:pPr marL="112713" indent="-112713" algn="ctr">
                        <a:buFont typeface="Arial" panose="020B0604020202020204" pitchFamily="34" charset="0"/>
                        <a:buChar char="•"/>
                      </a:pPr>
                      <a:r>
                        <a:rPr lang="en-US" sz="1800" dirty="0"/>
                        <a:t>Particulate</a:t>
                      </a:r>
                      <a:r>
                        <a:rPr lang="en-US" sz="1800" baseline="0" dirty="0"/>
                        <a:t> reflectance</a:t>
                      </a:r>
                      <a:endParaRPr lang="en-US" sz="1800" dirty="0"/>
                    </a:p>
                    <a:p>
                      <a:pPr marL="112713" indent="-112713" algn="ctr">
                        <a:buFont typeface="Arial" panose="020B0604020202020204" pitchFamily="34" charset="0"/>
                        <a:buChar char="•"/>
                      </a:pPr>
                      <a:r>
                        <a:rPr lang="en-US" sz="1800" dirty="0"/>
                        <a:t>Turbidity</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Sea surface temperature</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marL="112713" indent="-112713" algn="ctr">
                        <a:buFont typeface="Arial" panose="020B0604020202020204" pitchFamily="34" charset="0"/>
                        <a:buChar char="•"/>
                      </a:pPr>
                      <a:r>
                        <a:rPr lang="en-US" sz="1800" dirty="0" smtClean="0"/>
                        <a:t>Chlorophyll-a</a:t>
                      </a:r>
                      <a:endParaRPr lang="en-US" sz="1800" dirty="0"/>
                    </a:p>
                    <a:p>
                      <a:pPr marL="112713" indent="-112713" algn="ctr">
                        <a:buFont typeface="Arial" panose="020B0604020202020204" pitchFamily="34" charset="0"/>
                        <a:buChar char="•"/>
                      </a:pPr>
                      <a:r>
                        <a:rPr lang="en-US" sz="1800" dirty="0"/>
                        <a:t>Particulate</a:t>
                      </a:r>
                      <a:r>
                        <a:rPr lang="en-US" sz="1800" baseline="0" dirty="0"/>
                        <a:t> reflectance</a:t>
                      </a:r>
                      <a:endParaRPr lang="en-US" sz="1800" dirty="0"/>
                    </a:p>
                  </a:txBody>
                  <a:tcPr marL="79513" marR="79513" anchor="ctr">
                    <a:solidFill>
                      <a:schemeClr val="bg2">
                        <a:lumMod val="95000"/>
                      </a:schemeClr>
                    </a:solidFill>
                  </a:tcPr>
                </a:tc>
                <a:tc>
                  <a:txBody>
                    <a:bodyPr/>
                    <a:lstStyle/>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Chlorophyll-a</a:t>
                      </a:r>
                      <a:r>
                        <a:rPr lang="en-US" sz="1800" baseline="0" dirty="0" smtClean="0"/>
                        <a:t> </a:t>
                      </a:r>
                    </a:p>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Particulate</a:t>
                      </a:r>
                      <a:r>
                        <a:rPr lang="en-US" sz="1800" baseline="0" dirty="0" smtClean="0"/>
                        <a:t> </a:t>
                      </a:r>
                      <a:r>
                        <a:rPr lang="en-US" sz="1800" baseline="0" dirty="0"/>
                        <a:t>reflectance</a:t>
                      </a:r>
                      <a:endParaRPr lang="en-US" sz="180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Century Gothic" panose="020B0502020202020204" pitchFamily="34" charset="0"/>
                      </a:endParaRPr>
                    </a:p>
                  </a:txBody>
                  <a:tcPr marL="79513" marR="79513" anchor="ctr">
                    <a:solidFill>
                      <a:schemeClr val="bg2">
                        <a:lumMod val="95000"/>
                      </a:schemeClr>
                    </a:solidFill>
                  </a:tcPr>
                </a:tc>
                <a:extLst>
                  <a:ext uri="{0D108BD9-81ED-4DB2-BD59-A6C34878D82A}">
                    <a16:rowId xmlns="" xmlns:a16="http://schemas.microsoft.com/office/drawing/2014/main" val="10004"/>
                  </a:ext>
                </a:extLst>
              </a:tr>
            </a:tbl>
          </a:graphicData>
        </a:graphic>
      </p:graphicFrame>
      <p:pic>
        <p:nvPicPr>
          <p:cNvPr id="7" name="Picture 2" descr="http://www.nesdis.noaa.gov/images/new_bottom/jpss_pop.png"/>
          <p:cNvPicPr>
            <a:picLocks noChangeAspect="1" noChangeArrowheads="1"/>
          </p:cNvPicPr>
          <p:nvPr/>
        </p:nvPicPr>
        <p:blipFill rotWithShape="1">
          <a:blip r:embed="rId6">
            <a:extLst>
              <a:ext uri="{28A0092B-C50C-407E-A947-70E740481C1C}">
                <a14:useLocalDpi xmlns:a14="http://schemas.microsoft.com/office/drawing/2010/main" val="0"/>
              </a:ext>
            </a:extLst>
          </a:blip>
          <a:srcRect b="37581"/>
          <a:stretch/>
        </p:blipFill>
        <p:spPr bwMode="auto">
          <a:xfrm>
            <a:off x="7269840" y="842004"/>
            <a:ext cx="1879196" cy="170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7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almaleh\Dropbox\fall 2015\NASA\2015 Fall Los Angeles Oceans\2015HTPDiversion Photos\IMG_33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415" t="30353" r="29236" b="41228"/>
          <a:stretch/>
        </p:blipFill>
        <p:spPr bwMode="auto">
          <a:xfrm>
            <a:off x="1566961" y="4133120"/>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5467" y="3184957"/>
            <a:ext cx="1892300" cy="707886"/>
          </a:xfrm>
          <a:prstGeom prst="rect">
            <a:avLst/>
          </a:prstGeom>
          <a:solidFill>
            <a:schemeClr val="bg1">
              <a:alpha val="75000"/>
            </a:schemeClr>
          </a:solidFill>
          <a:ln>
            <a:noFill/>
          </a:ln>
        </p:spPr>
        <p:txBody>
          <a:bodyPr wrap="square" rtlCol="0">
            <a:spAutoFit/>
          </a:bodyPr>
          <a:lstStyle/>
          <a:p>
            <a:pPr algn="ctr"/>
            <a:r>
              <a:rPr lang="en-US" sz="2000" dirty="0">
                <a:solidFill>
                  <a:srgbClr val="333333"/>
                </a:solidFill>
              </a:rPr>
              <a:t>CTD Sensor</a:t>
            </a:r>
          </a:p>
          <a:p>
            <a:pPr algn="ctr"/>
            <a:r>
              <a:rPr lang="en-US" sz="2000" dirty="0">
                <a:solidFill>
                  <a:srgbClr val="333333"/>
                </a:solidFill>
              </a:rPr>
              <a:t>City of LA</a:t>
            </a:r>
          </a:p>
        </p:txBody>
      </p:sp>
      <p:sp>
        <p:nvSpPr>
          <p:cNvPr id="28" name="TextBox 27"/>
          <p:cNvSpPr txBox="1"/>
          <p:nvPr/>
        </p:nvSpPr>
        <p:spPr>
          <a:xfrm>
            <a:off x="1212708" y="5856553"/>
            <a:ext cx="3019425" cy="707886"/>
          </a:xfrm>
          <a:prstGeom prst="rect">
            <a:avLst/>
          </a:prstGeom>
          <a:solidFill>
            <a:schemeClr val="bg1">
              <a:alpha val="75000"/>
            </a:schemeClr>
          </a:solidFill>
          <a:ln>
            <a:noFill/>
          </a:ln>
        </p:spPr>
        <p:txBody>
          <a:bodyPr wrap="square" rtlCol="0">
            <a:spAutoFit/>
          </a:bodyPr>
          <a:lstStyle/>
          <a:p>
            <a:pPr algn="ctr"/>
            <a:r>
              <a:rPr lang="en-US" sz="2000" dirty="0" err="1">
                <a:solidFill>
                  <a:srgbClr val="333333"/>
                </a:solidFill>
              </a:rPr>
              <a:t>Lagrangian</a:t>
            </a:r>
            <a:r>
              <a:rPr lang="en-US" sz="2000" dirty="0">
                <a:solidFill>
                  <a:srgbClr val="333333"/>
                </a:solidFill>
              </a:rPr>
              <a:t> Drifters</a:t>
            </a:r>
          </a:p>
          <a:p>
            <a:pPr algn="ctr"/>
            <a:r>
              <a:rPr lang="en-US" sz="2000" dirty="0">
                <a:solidFill>
                  <a:srgbClr val="333333"/>
                </a:solidFill>
              </a:rPr>
              <a:t>UCSB</a:t>
            </a:r>
          </a:p>
        </p:txBody>
      </p:sp>
      <p:sp>
        <p:nvSpPr>
          <p:cNvPr id="29" name="TextBox 28"/>
          <p:cNvSpPr txBox="1"/>
          <p:nvPr/>
        </p:nvSpPr>
        <p:spPr>
          <a:xfrm>
            <a:off x="693057" y="3189447"/>
            <a:ext cx="1803400" cy="707886"/>
          </a:xfrm>
          <a:prstGeom prst="rect">
            <a:avLst/>
          </a:prstGeom>
          <a:solidFill>
            <a:schemeClr val="bg1">
              <a:alpha val="75000"/>
            </a:schemeClr>
          </a:solidFill>
          <a:ln>
            <a:noFill/>
          </a:ln>
        </p:spPr>
        <p:txBody>
          <a:bodyPr wrap="square" rtlCol="0">
            <a:spAutoFit/>
          </a:bodyPr>
          <a:lstStyle/>
          <a:p>
            <a:pPr algn="ctr"/>
            <a:r>
              <a:rPr lang="en-US" sz="2000" dirty="0" smtClean="0">
                <a:solidFill>
                  <a:srgbClr val="333333"/>
                </a:solidFill>
              </a:rPr>
              <a:t>CTD </a:t>
            </a:r>
            <a:r>
              <a:rPr lang="en-US" sz="2000" dirty="0">
                <a:solidFill>
                  <a:srgbClr val="333333"/>
                </a:solidFill>
              </a:rPr>
              <a:t>Sensor</a:t>
            </a:r>
          </a:p>
          <a:p>
            <a:pPr algn="ctr"/>
            <a:r>
              <a:rPr lang="en-US" sz="2000" dirty="0">
                <a:solidFill>
                  <a:srgbClr val="333333"/>
                </a:solidFill>
              </a:rPr>
              <a:t>UCSB</a:t>
            </a:r>
          </a:p>
        </p:txBody>
      </p:sp>
      <p:sp>
        <p:nvSpPr>
          <p:cNvPr id="30" name="TextBox 29"/>
          <p:cNvSpPr txBox="1"/>
          <p:nvPr/>
        </p:nvSpPr>
        <p:spPr>
          <a:xfrm>
            <a:off x="5469099" y="3193973"/>
            <a:ext cx="4126832" cy="707886"/>
          </a:xfrm>
          <a:prstGeom prst="rect">
            <a:avLst/>
          </a:prstGeom>
          <a:noFill/>
          <a:ln>
            <a:noFill/>
          </a:ln>
        </p:spPr>
        <p:txBody>
          <a:bodyPr wrap="square" rtlCol="0">
            <a:spAutoFit/>
          </a:bodyPr>
          <a:lstStyle/>
          <a:p>
            <a:pPr algn="ctr"/>
            <a:r>
              <a:rPr lang="en-US" sz="2000" dirty="0">
                <a:solidFill>
                  <a:srgbClr val="333333"/>
                </a:solidFill>
              </a:rPr>
              <a:t>Phytoplankton Chemistry</a:t>
            </a:r>
          </a:p>
          <a:p>
            <a:pPr algn="ctr"/>
            <a:r>
              <a:rPr lang="en-US" sz="2000" dirty="0">
                <a:solidFill>
                  <a:srgbClr val="333333"/>
                </a:solidFill>
              </a:rPr>
              <a:t>USC</a:t>
            </a: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a:solidFill>
                  <a:srgbClr val="3289B4"/>
                </a:solidFill>
              </a:rPr>
              <a:t>Data Verification </a:t>
            </a:r>
          </a:p>
        </p:txBody>
      </p:sp>
      <p:pic>
        <p:nvPicPr>
          <p:cNvPr id="2051" name="Picture 3" descr="C:\Users\almaleh\Dropbox\fall 2015\NASA\2015 Fall Los Angeles Oceans\2015HTPDiversion Photos\20151014_1315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94" t="20163" r="21803"/>
          <a:stretch/>
        </p:blipFill>
        <p:spPr bwMode="auto">
          <a:xfrm>
            <a:off x="6248400" y="1466014"/>
            <a:ext cx="2246427" cy="16349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lmaleh\Dropbox\fall 2015\NASA\2015 Fall Los Angeles Oceans\2015HTPDiversion Photos\20150930_1132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670" t="-961" r="3215"/>
          <a:stretch/>
        </p:blipFill>
        <p:spPr bwMode="auto">
          <a:xfrm rot="5400000">
            <a:off x="3634931" y="1143219"/>
            <a:ext cx="1634950" cy="2280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7869" t="19895" r="67069" b="42640"/>
          <a:stretch/>
        </p:blipFill>
        <p:spPr>
          <a:xfrm>
            <a:off x="356904" y="1466013"/>
            <a:ext cx="2299508" cy="1639439"/>
          </a:xfrm>
          <a:prstGeom prst="rect">
            <a:avLst/>
          </a:prstGeom>
        </p:spPr>
      </p:pic>
      <p:sp>
        <p:nvSpPr>
          <p:cNvPr id="15" name="TextBox 14"/>
          <p:cNvSpPr txBox="1"/>
          <p:nvPr/>
        </p:nvSpPr>
        <p:spPr>
          <a:xfrm>
            <a:off x="4365902" y="5873895"/>
            <a:ext cx="3019425" cy="707886"/>
          </a:xfrm>
          <a:prstGeom prst="rect">
            <a:avLst/>
          </a:prstGeom>
          <a:solidFill>
            <a:schemeClr val="bg1">
              <a:alpha val="75000"/>
            </a:schemeClr>
          </a:solidFill>
          <a:ln>
            <a:noFill/>
          </a:ln>
        </p:spPr>
        <p:txBody>
          <a:bodyPr wrap="square" rtlCol="0">
            <a:spAutoFit/>
          </a:bodyPr>
          <a:lstStyle/>
          <a:p>
            <a:pPr algn="ctr"/>
            <a:r>
              <a:rPr lang="en-US" sz="2000" dirty="0" err="1">
                <a:solidFill>
                  <a:srgbClr val="333333"/>
                </a:solidFill>
              </a:rPr>
              <a:t>Microtops</a:t>
            </a:r>
            <a:endParaRPr lang="en-US" sz="2000" dirty="0">
              <a:solidFill>
                <a:srgbClr val="333333"/>
              </a:solidFill>
            </a:endParaRPr>
          </a:p>
          <a:p>
            <a:pPr algn="ctr"/>
            <a:r>
              <a:rPr lang="en-US" sz="2000" dirty="0">
                <a:solidFill>
                  <a:srgbClr val="333333"/>
                </a:solidFill>
              </a:rPr>
              <a:t>NASA/JPL</a:t>
            </a:r>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9897" t="14296" r="16289"/>
          <a:stretch/>
        </p:blipFill>
        <p:spPr>
          <a:xfrm>
            <a:off x="4987542" y="4133120"/>
            <a:ext cx="1877504" cy="1634949"/>
          </a:xfrm>
          <a:prstGeom prst="rect">
            <a:avLst/>
          </a:prstGeom>
        </p:spPr>
      </p:pic>
    </p:spTree>
    <p:extLst>
      <p:ext uri="{BB962C8B-B14F-4D97-AF65-F5344CB8AC3E}">
        <p14:creationId xmlns:p14="http://schemas.microsoft.com/office/powerpoint/2010/main" val="1105537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Project Methodology</a:t>
            </a:r>
          </a:p>
        </p:txBody>
      </p:sp>
      <p:sp>
        <p:nvSpPr>
          <p:cNvPr id="46" name="Rounded Rectangle 45"/>
          <p:cNvSpPr/>
          <p:nvPr/>
        </p:nvSpPr>
        <p:spPr>
          <a:xfrm>
            <a:off x="3527361" y="2188415"/>
            <a:ext cx="2617711" cy="912351"/>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Chlorophyll-a</a:t>
            </a:r>
          </a:p>
          <a:p>
            <a:pPr algn="ctr"/>
            <a:r>
              <a:rPr lang="en-US" dirty="0"/>
              <a:t>S</a:t>
            </a:r>
            <a:r>
              <a:rPr lang="en-US" dirty="0" smtClean="0"/>
              <a:t>urface </a:t>
            </a:r>
            <a:r>
              <a:rPr lang="en-US" dirty="0"/>
              <a:t>sediment</a:t>
            </a:r>
          </a:p>
          <a:p>
            <a:pPr algn="ctr"/>
            <a:r>
              <a:rPr lang="en-US" dirty="0"/>
              <a:t>T</a:t>
            </a:r>
            <a:r>
              <a:rPr lang="en-US" dirty="0" smtClean="0"/>
              <a:t>urbidity</a:t>
            </a:r>
            <a:endParaRPr lang="en-US" dirty="0"/>
          </a:p>
        </p:txBody>
      </p:sp>
      <p:sp>
        <p:nvSpPr>
          <p:cNvPr id="47" name="Rounded Rectangle 46"/>
          <p:cNvSpPr/>
          <p:nvPr/>
        </p:nvSpPr>
        <p:spPr>
          <a:xfrm>
            <a:off x="3519489" y="1505105"/>
            <a:ext cx="2646180" cy="594497"/>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 surface temperature</a:t>
            </a:r>
          </a:p>
        </p:txBody>
      </p:sp>
      <p:sp>
        <p:nvSpPr>
          <p:cNvPr id="48" name="Rounded Rectangle 47"/>
          <p:cNvSpPr/>
          <p:nvPr/>
        </p:nvSpPr>
        <p:spPr>
          <a:xfrm>
            <a:off x="118890" y="3765802"/>
            <a:ext cx="4745213" cy="33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rPr>
              <a:t>In Situ </a:t>
            </a:r>
            <a:r>
              <a:rPr lang="en-US" sz="2400" b="1" dirty="0">
                <a:solidFill>
                  <a:schemeClr val="tx1"/>
                </a:solidFill>
              </a:rPr>
              <a:t>Measurements</a:t>
            </a:r>
          </a:p>
          <a:p>
            <a:pPr algn="ctr"/>
            <a:endParaRPr lang="en-US" sz="2400" b="1" dirty="0"/>
          </a:p>
        </p:txBody>
      </p:sp>
      <p:sp>
        <p:nvSpPr>
          <p:cNvPr id="49" name="Rounded Rectangle 48"/>
          <p:cNvSpPr/>
          <p:nvPr/>
        </p:nvSpPr>
        <p:spPr>
          <a:xfrm>
            <a:off x="7009817" y="2742551"/>
            <a:ext cx="2052769" cy="1232196"/>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Spatiotemporal </a:t>
            </a:r>
          </a:p>
          <a:p>
            <a:pPr algn="ctr"/>
            <a:r>
              <a:rPr lang="en-US" dirty="0"/>
              <a:t>analysis of combined </a:t>
            </a:r>
          </a:p>
          <a:p>
            <a:pPr algn="ctr"/>
            <a:r>
              <a:rPr lang="en-US" dirty="0"/>
              <a:t>datasets</a:t>
            </a:r>
          </a:p>
        </p:txBody>
      </p:sp>
      <p:sp>
        <p:nvSpPr>
          <p:cNvPr id="50" name="Rounded Rectangle 49"/>
          <p:cNvSpPr/>
          <p:nvPr/>
        </p:nvSpPr>
        <p:spPr>
          <a:xfrm>
            <a:off x="350606" y="1505105"/>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Terra, ASTER</a:t>
            </a:r>
          </a:p>
        </p:txBody>
      </p:sp>
      <p:sp>
        <p:nvSpPr>
          <p:cNvPr id="51" name="Rounded Rectangle 50"/>
          <p:cNvSpPr/>
          <p:nvPr/>
        </p:nvSpPr>
        <p:spPr>
          <a:xfrm>
            <a:off x="3505370" y="5662045"/>
            <a:ext cx="2737119" cy="874685"/>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Salinity, temperature, chlorophyll-a</a:t>
            </a:r>
          </a:p>
        </p:txBody>
      </p:sp>
      <p:sp>
        <p:nvSpPr>
          <p:cNvPr id="52" name="Rounded Rectangle 51"/>
          <p:cNvSpPr/>
          <p:nvPr/>
        </p:nvSpPr>
        <p:spPr>
          <a:xfrm>
            <a:off x="3514452" y="4485584"/>
            <a:ext cx="2728037" cy="4913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current direction</a:t>
            </a:r>
          </a:p>
        </p:txBody>
      </p:sp>
      <p:sp>
        <p:nvSpPr>
          <p:cNvPr id="53" name="Rounded Rectangle 52"/>
          <p:cNvSpPr/>
          <p:nvPr/>
        </p:nvSpPr>
        <p:spPr>
          <a:xfrm>
            <a:off x="3514452" y="5156163"/>
            <a:ext cx="2717465" cy="3689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Algal blooms</a:t>
            </a:r>
          </a:p>
        </p:txBody>
      </p:sp>
      <p:cxnSp>
        <p:nvCxnSpPr>
          <p:cNvPr id="54" name="Straight Arrow Connector 53"/>
          <p:cNvCxnSpPr>
            <a:stCxn id="76" idx="3"/>
            <a:endCxn id="77" idx="1"/>
          </p:cNvCxnSpPr>
          <p:nvPr/>
        </p:nvCxnSpPr>
        <p:spPr>
          <a:xfrm>
            <a:off x="2770299" y="4180513"/>
            <a:ext cx="756670" cy="340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a:stCxn id="80" idx="3"/>
            <a:endCxn id="51" idx="1"/>
          </p:cNvCxnSpPr>
          <p:nvPr/>
        </p:nvCxnSpPr>
        <p:spPr>
          <a:xfrm>
            <a:off x="2770298" y="6099387"/>
            <a:ext cx="73507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81" idx="3"/>
            <a:endCxn id="52" idx="1"/>
          </p:cNvCxnSpPr>
          <p:nvPr/>
        </p:nvCxnSpPr>
        <p:spPr>
          <a:xfrm>
            <a:off x="2778007" y="4724423"/>
            <a:ext cx="736445" cy="6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79" idx="3"/>
            <a:endCxn id="53" idx="1"/>
          </p:cNvCxnSpPr>
          <p:nvPr/>
        </p:nvCxnSpPr>
        <p:spPr>
          <a:xfrm>
            <a:off x="2755030" y="5337998"/>
            <a:ext cx="759422" cy="2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342986" y="2866043"/>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Suomi NPP, VIIRS</a:t>
            </a:r>
          </a:p>
        </p:txBody>
      </p:sp>
      <p:sp>
        <p:nvSpPr>
          <p:cNvPr id="59" name="Rounded Rectangle 58"/>
          <p:cNvSpPr/>
          <p:nvPr/>
        </p:nvSpPr>
        <p:spPr>
          <a:xfrm>
            <a:off x="323115" y="2373116"/>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Aqua, MODIS</a:t>
            </a:r>
          </a:p>
        </p:txBody>
      </p:sp>
      <p:sp>
        <p:nvSpPr>
          <p:cNvPr id="60" name="Rounded Rectangle 59"/>
          <p:cNvSpPr/>
          <p:nvPr/>
        </p:nvSpPr>
        <p:spPr>
          <a:xfrm>
            <a:off x="342899" y="1931997"/>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Landsat-8, OLI, TIRS</a:t>
            </a:r>
          </a:p>
        </p:txBody>
      </p:sp>
      <p:cxnSp>
        <p:nvCxnSpPr>
          <p:cNvPr id="62" name="Straight Arrow Connector 61"/>
          <p:cNvCxnSpPr>
            <a:stCxn id="58" idx="3"/>
            <a:endCxn id="46" idx="1"/>
          </p:cNvCxnSpPr>
          <p:nvPr/>
        </p:nvCxnSpPr>
        <p:spPr>
          <a:xfrm flipV="1">
            <a:off x="2770385" y="2644591"/>
            <a:ext cx="756976" cy="38254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endCxn id="47" idx="1"/>
          </p:cNvCxnSpPr>
          <p:nvPr/>
        </p:nvCxnSpPr>
        <p:spPr>
          <a:xfrm flipV="1">
            <a:off x="3094269" y="1802354"/>
            <a:ext cx="425220" cy="29198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p:cNvCxnSpPr>
            <a:stCxn id="50" idx="3"/>
            <a:endCxn id="47" idx="1"/>
          </p:cNvCxnSpPr>
          <p:nvPr/>
        </p:nvCxnSpPr>
        <p:spPr>
          <a:xfrm>
            <a:off x="2778005" y="1666199"/>
            <a:ext cx="741484" cy="13615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p:nvCxnSpPr>
        <p:spPr>
          <a:xfrm>
            <a:off x="3082873" y="2095588"/>
            <a:ext cx="436616" cy="320153"/>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5" name="Rounded Rectangle 74"/>
          <p:cNvSpPr/>
          <p:nvPr/>
        </p:nvSpPr>
        <p:spPr>
          <a:xfrm>
            <a:off x="4055247" y="3254918"/>
            <a:ext cx="2618103" cy="553291"/>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correction</a:t>
            </a:r>
          </a:p>
        </p:txBody>
      </p:sp>
      <p:sp>
        <p:nvSpPr>
          <p:cNvPr id="76" name="Rounded Rectangle 75"/>
          <p:cNvSpPr/>
          <p:nvPr/>
        </p:nvSpPr>
        <p:spPr>
          <a:xfrm>
            <a:off x="342900" y="4019419"/>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Microtops</a:t>
            </a:r>
            <a:r>
              <a:rPr lang="en-US" dirty="0"/>
              <a:t>, JPL</a:t>
            </a:r>
          </a:p>
        </p:txBody>
      </p:sp>
      <p:sp>
        <p:nvSpPr>
          <p:cNvPr id="77" name="Rounded Rectangle 76"/>
          <p:cNvSpPr/>
          <p:nvPr/>
        </p:nvSpPr>
        <p:spPr>
          <a:xfrm>
            <a:off x="3526969" y="4035296"/>
            <a:ext cx="2743335" cy="297248"/>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aerosols</a:t>
            </a:r>
          </a:p>
        </p:txBody>
      </p:sp>
      <p:cxnSp>
        <p:nvCxnSpPr>
          <p:cNvPr id="78" name="Straight Arrow Connector 77"/>
          <p:cNvCxnSpPr>
            <a:stCxn id="77" idx="0"/>
          </p:cNvCxnSpPr>
          <p:nvPr/>
        </p:nvCxnSpPr>
        <p:spPr>
          <a:xfrm flipH="1" flipV="1">
            <a:off x="4898636" y="3797034"/>
            <a:ext cx="1" cy="2382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327631" y="5176904"/>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Phytoplankton, USC</a:t>
            </a:r>
          </a:p>
        </p:txBody>
      </p:sp>
      <p:sp>
        <p:nvSpPr>
          <p:cNvPr id="80" name="Rounded Rectangle 79"/>
          <p:cNvSpPr/>
          <p:nvPr/>
        </p:nvSpPr>
        <p:spPr>
          <a:xfrm>
            <a:off x="342899" y="5938293"/>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CTD, HWRP/UCSB</a:t>
            </a:r>
          </a:p>
        </p:txBody>
      </p:sp>
      <p:sp>
        <p:nvSpPr>
          <p:cNvPr id="81" name="Rounded Rectangle 80"/>
          <p:cNvSpPr/>
          <p:nvPr/>
        </p:nvSpPr>
        <p:spPr>
          <a:xfrm>
            <a:off x="350608" y="4563329"/>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Drifters, USCB</a:t>
            </a:r>
          </a:p>
        </p:txBody>
      </p:sp>
      <p:sp>
        <p:nvSpPr>
          <p:cNvPr id="82" name="Right Brace 81"/>
          <p:cNvSpPr/>
          <p:nvPr/>
        </p:nvSpPr>
        <p:spPr>
          <a:xfrm>
            <a:off x="6145072" y="1742946"/>
            <a:ext cx="333698" cy="93246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3" name="Straight Arrow Connector 82"/>
          <p:cNvCxnSpPr/>
          <p:nvPr/>
        </p:nvCxnSpPr>
        <p:spPr>
          <a:xfrm>
            <a:off x="6676404" y="2209178"/>
            <a:ext cx="666824" cy="533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5" idx="3"/>
          </p:cNvCxnSpPr>
          <p:nvPr/>
        </p:nvCxnSpPr>
        <p:spPr>
          <a:xfrm>
            <a:off x="6673350" y="3531564"/>
            <a:ext cx="336467" cy="63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2" idx="1"/>
          </p:cNvCxnSpPr>
          <p:nvPr/>
        </p:nvCxnSpPr>
        <p:spPr>
          <a:xfrm>
            <a:off x="6478770" y="2209178"/>
            <a:ext cx="0" cy="1045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ight Brace 85"/>
          <p:cNvSpPr/>
          <p:nvPr/>
        </p:nvSpPr>
        <p:spPr>
          <a:xfrm>
            <a:off x="6242489" y="4634208"/>
            <a:ext cx="251432" cy="1465179"/>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7" name="Straight Connector 86"/>
          <p:cNvCxnSpPr/>
          <p:nvPr/>
        </p:nvCxnSpPr>
        <p:spPr>
          <a:xfrm flipH="1" flipV="1">
            <a:off x="6239492" y="5362655"/>
            <a:ext cx="225722" cy="45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6699130" y="3973172"/>
            <a:ext cx="651673" cy="1433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61387" y="1055120"/>
            <a:ext cx="5389806" cy="5879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NASA Earth Observations:</a:t>
            </a:r>
          </a:p>
          <a:p>
            <a:pPr algn="ctr"/>
            <a:endParaRPr lang="en-US" sz="2400" dirty="0">
              <a:solidFill>
                <a:schemeClr val="tx1"/>
              </a:solidFill>
            </a:endParaRPr>
          </a:p>
        </p:txBody>
      </p:sp>
      <p:cxnSp>
        <p:nvCxnSpPr>
          <p:cNvPr id="3" name="Straight Connector 2"/>
          <p:cNvCxnSpPr>
            <a:stCxn id="60" idx="3"/>
          </p:cNvCxnSpPr>
          <p:nvPr/>
        </p:nvCxnSpPr>
        <p:spPr>
          <a:xfrm flipV="1">
            <a:off x="2770298" y="2089891"/>
            <a:ext cx="341736" cy="3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3"/>
          </p:cNvCxnSpPr>
          <p:nvPr/>
        </p:nvCxnSpPr>
        <p:spPr>
          <a:xfrm flipV="1">
            <a:off x="2750514" y="2530434"/>
            <a:ext cx="776455" cy="377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3765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4049</TotalTime>
  <Words>3059</Words>
  <Application>Microsoft Office PowerPoint</Application>
  <PresentationFormat>On-screen Show (4:3)</PresentationFormat>
  <Paragraphs>540</Paragraphs>
  <Slides>38</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245</cp:revision>
  <dcterms:created xsi:type="dcterms:W3CDTF">2015-05-18T13:26:09Z</dcterms:created>
  <dcterms:modified xsi:type="dcterms:W3CDTF">2016-04-08T15:33:31Z</dcterms:modified>
</cp:coreProperties>
</file>