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ce Watkins" initials="LW" lastIdx="2" clrIdx="0"/>
  <p:cmAuthor id="1" name="clr" initials="clr" lastIdx="8" clrIdx="1"/>
  <p:cmAuthor id="2" name="Orne, Tiffani N. (LARC-E3)[SSAI DEVELOP]" initials="OTN(D" lastIdx="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88" autoAdjust="0"/>
    <p:restoredTop sz="99171" autoAdjust="0"/>
  </p:normalViewPr>
  <p:slideViewPr>
    <p:cSldViewPr snapToGrid="0">
      <p:cViewPr>
        <p:scale>
          <a:sx n="66" d="100"/>
          <a:sy n="66" d="100"/>
        </p:scale>
        <p:origin x="444" y="3948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6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5" t="3876" r="26256" b="34347"/>
          <a:stretch/>
        </p:blipFill>
        <p:spPr>
          <a:xfrm rot="10800000">
            <a:off x="24033470" y="19366943"/>
            <a:ext cx="2554634" cy="492003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3" t="3709" r="5195" b="4314"/>
          <a:stretch/>
        </p:blipFill>
        <p:spPr>
          <a:xfrm>
            <a:off x="15566997" y="10585917"/>
            <a:ext cx="5426925" cy="7601244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15477975" y="10630750"/>
            <a:ext cx="11368968" cy="75167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773105" y="21422880"/>
            <a:ext cx="4641061" cy="657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914400" y="21416713"/>
            <a:ext cx="4641061" cy="657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43" y="29141994"/>
            <a:ext cx="3898388" cy="38983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NOAA National Centers for Environmental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Incorporating CDRs and MODIS to create a predictive model of post-burnout vegetation regrowth in relation to flood risk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Southwest United States Disasters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855196" y="28938798"/>
            <a:ext cx="8750317" cy="514383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Jason </a:t>
            </a:r>
            <a:r>
              <a:rPr lang="en-US" dirty="0" err="1" smtClean="0"/>
              <a:t>Zylberman</a:t>
            </a:r>
            <a:r>
              <a:rPr lang="en-US" dirty="0" smtClean="0"/>
              <a:t>, Lance Watkins, &amp; Jennifer Holder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7117097" y="30242428"/>
            <a:ext cx="9661654" cy="4580856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457200"/>
            <a:r>
              <a:rPr lang="en-US" dirty="0"/>
              <a:t>DeWayne Cecil (Chief Climatologist and Program Manager, Global Science &amp; Technology (GST) National Centers for Environmental Information (NCEI</a:t>
            </a:r>
            <a:r>
              <a:rPr lang="en-US" dirty="0" smtClean="0"/>
              <a:t>))</a:t>
            </a:r>
          </a:p>
          <a:p>
            <a:pPr lvl="0" indent="-457200"/>
            <a:r>
              <a:rPr lang="en-US" dirty="0" smtClean="0"/>
              <a:t>Gregg </a:t>
            </a:r>
            <a:r>
              <a:rPr lang="en-US" dirty="0" err="1"/>
              <a:t>Garfin</a:t>
            </a:r>
            <a:r>
              <a:rPr lang="en-US" dirty="0"/>
              <a:t> (Investigator, Climate Assessment for </a:t>
            </a:r>
            <a:r>
              <a:rPr lang="en-US" dirty="0" smtClean="0"/>
              <a:t>the Southwest </a:t>
            </a:r>
            <a:r>
              <a:rPr lang="en-US" dirty="0"/>
              <a:t>(CLIMAS))</a:t>
            </a:r>
          </a:p>
          <a:p>
            <a:pPr lvl="0" indent="-457200"/>
            <a:r>
              <a:rPr lang="en-US" dirty="0"/>
              <a:t>Tim Brown (Director, Western Regional Climate Center (WRCC))</a:t>
            </a:r>
          </a:p>
          <a:p>
            <a:pPr lvl="0" indent="-457200"/>
            <a:r>
              <a:rPr lang="en-US" dirty="0"/>
              <a:t>Dennis Staley (Research Physical Scientist, USGS Landslide Hazards Program)</a:t>
            </a:r>
          </a:p>
          <a:p>
            <a:pPr lvl="0" indent="-457200"/>
            <a:r>
              <a:rPr lang="en-US" dirty="0"/>
              <a:t>Jason Kean (Research Hydrologist, USGS Landslide Hazards Program)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0034140"/>
            <a:ext cx="9412838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analysis resulted in a series of relationships between variables across time and space. Both flooding and regrowth are most strongly affected by precipitation.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9969140" y="24925605"/>
            <a:ext cx="7072333" cy="477761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Conclusions will be added in complete sentences once conclusions have been reached.</a:t>
            </a:r>
          </a:p>
          <a:p>
            <a:pPr marL="347663" indent="-347663"/>
            <a:r>
              <a:rPr lang="en-US" dirty="0" smtClean="0"/>
              <a:t>CDRs are awesome! Everything is awesome!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914400" y="13133158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1" y="6294210"/>
            <a:ext cx="13931779" cy="6054169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This study investigated the relationship between the vegetation regrowth process and flooding following wildfire events in Arizona within the Lower Colorado River Basin. Extensive studies have been conducted on post-burnout rainfall-run-off relationships or post-burnout vegetation regeneration, but few establish a relationship between both processes. In this study, MODIS-NDVI Earth Observations were first used to create a surface indicating vegetation regrowth rate on a per-pixel basis following historical wildfire events. Next, historical flood events were identified in the NOAA PERSIANN precipitation Climate Data Records to establish return intervals associated with increased post-wildfire flooding risk. The relationships between recurrence intervals, time since the fire, and vegetation regrowth were then used to identify watershed recovery and supplement the post-fire warning systems of local management. By utilizing remotely-sensed vegetation and precipitation data in a study area with limited </a:t>
            </a:r>
            <a:r>
              <a:rPr lang="en-US" sz="3000" i="1" dirty="0"/>
              <a:t>in situ</a:t>
            </a:r>
            <a:r>
              <a:rPr lang="en-US" sz="3000" dirty="0"/>
              <a:t> data, this analysis developed an additional long-term predictive tool for managing future post-fire hazards.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5409783" y="6351835"/>
            <a:ext cx="11597568" cy="3439866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/>
              <a:t>E</a:t>
            </a:r>
            <a:r>
              <a:rPr lang="en-US" dirty="0" smtClean="0"/>
              <a:t>stablish </a:t>
            </a:r>
            <a:r>
              <a:rPr lang="en-US" dirty="0"/>
              <a:t>a </a:t>
            </a:r>
            <a:r>
              <a:rPr lang="en-US" dirty="0" err="1"/>
              <a:t>spatio</a:t>
            </a:r>
            <a:r>
              <a:rPr lang="en-US" dirty="0"/>
              <a:t>-temporal relationship between vegetation regrowth as a function of NDVI and post-fire runoff </a:t>
            </a:r>
            <a:r>
              <a:rPr lang="en-US" dirty="0" smtClean="0"/>
              <a:t>hazard for three watersheds in the Arizona area within </a:t>
            </a:r>
            <a:r>
              <a:rPr lang="en-US" dirty="0"/>
              <a:t>the Lower Colorado River </a:t>
            </a:r>
            <a:r>
              <a:rPr lang="en-US" dirty="0" smtClean="0"/>
              <a:t>Basin</a:t>
            </a:r>
          </a:p>
          <a:p>
            <a:pPr marL="347663" indent="-347663"/>
            <a:r>
              <a:rPr lang="en-US" dirty="0" smtClean="0"/>
              <a:t>Generate a </a:t>
            </a:r>
            <a:r>
              <a:rPr lang="en-US" dirty="0"/>
              <a:t>raster surface indicating vegetation regrowth rate after historical wildfires on a per-pixel </a:t>
            </a:r>
            <a:r>
              <a:rPr lang="en-US" dirty="0" smtClean="0"/>
              <a:t>basis</a:t>
            </a:r>
          </a:p>
          <a:p>
            <a:pPr marL="347663" indent="-347663"/>
            <a:r>
              <a:rPr lang="en-US" dirty="0" smtClean="0"/>
              <a:t>Identify precipitation rates associated </a:t>
            </a:r>
            <a:r>
              <a:rPr lang="en-US" dirty="0"/>
              <a:t>with increased post-wildfire flooding </a:t>
            </a:r>
            <a:r>
              <a:rPr lang="en-US" dirty="0" smtClean="0"/>
              <a:t>risk based on historical runoff events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448775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605097" y="55252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297580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09783" y="973716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083440" y="18387794"/>
            <a:ext cx="7072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5196" y="19267973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95194" y="24096835"/>
            <a:ext cx="7072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117097" y="2942680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24235" y="282639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084" y="2826890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Jason </a:t>
            </a:r>
            <a:r>
              <a:rPr lang="en-US" dirty="0" err="1" smtClean="0"/>
              <a:t>Zylberman</a:t>
            </a:r>
            <a:r>
              <a:rPr lang="en-US" dirty="0" smtClean="0"/>
              <a:t> (Project Lead), Jennifer Holder, Lance Watkins</a:t>
            </a:r>
          </a:p>
          <a:p>
            <a:r>
              <a:rPr lang="en-US" sz="2400" dirty="0" smtClean="0"/>
              <a:t>NASA DEVELOP National Program at NCEI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194" y="19444042"/>
            <a:ext cx="4774638" cy="41823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39391" y="13465809"/>
            <a:ext cx="301466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Pre-process MODIS NDVI data</a:t>
            </a:r>
            <a:endParaRPr lang="en-US" sz="2700" dirty="0"/>
          </a:p>
        </p:txBody>
      </p:sp>
      <p:sp>
        <p:nvSpPr>
          <p:cNvPr id="38" name="TextBox 37"/>
          <p:cNvSpPr txBox="1"/>
          <p:nvPr/>
        </p:nvSpPr>
        <p:spPr>
          <a:xfrm>
            <a:off x="1045343" y="14635192"/>
            <a:ext cx="300871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Pre-process BARC burn severity maps</a:t>
            </a:r>
            <a:endParaRPr lang="en-US" sz="2700" dirty="0"/>
          </a:p>
        </p:txBody>
      </p:sp>
      <p:cxnSp>
        <p:nvCxnSpPr>
          <p:cNvPr id="20" name="Straight Arrow Connector 19"/>
          <p:cNvCxnSpPr>
            <a:stCxn id="17" idx="3"/>
            <a:endCxn id="106" idx="1"/>
          </p:cNvCxnSpPr>
          <p:nvPr/>
        </p:nvCxnSpPr>
        <p:spPr>
          <a:xfrm>
            <a:off x="4054058" y="13927474"/>
            <a:ext cx="1200723" cy="113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254781" y="13371821"/>
            <a:ext cx="2355063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Clip NDVI layers to study area</a:t>
            </a:r>
            <a:endParaRPr lang="en-US" sz="27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576596" y="13371821"/>
            <a:ext cx="2697759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Calculate average NDVI for each summer month</a:t>
            </a:r>
            <a:endParaRPr lang="en-US" sz="2700" dirty="0"/>
          </a:p>
        </p:txBody>
      </p:sp>
      <p:cxnSp>
        <p:nvCxnSpPr>
          <p:cNvPr id="113" name="Straight Arrow Connector 112"/>
          <p:cNvCxnSpPr>
            <a:stCxn id="38" idx="3"/>
            <a:endCxn id="106" idx="1"/>
          </p:cNvCxnSpPr>
          <p:nvPr/>
        </p:nvCxnSpPr>
        <p:spPr>
          <a:xfrm flipV="1">
            <a:off x="4054058" y="14041235"/>
            <a:ext cx="1200723" cy="1055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6" idx="3"/>
            <a:endCxn id="107" idx="1"/>
          </p:cNvCxnSpPr>
          <p:nvPr/>
        </p:nvCxnSpPr>
        <p:spPr>
          <a:xfrm>
            <a:off x="7609844" y="14041235"/>
            <a:ext cx="9667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2154143" y="21786820"/>
            <a:ext cx="4583903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Image similar to the one below, comparing NDVI and precipitation products over time</a:t>
            </a:r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  <a:p>
            <a:pPr algn="ctr"/>
            <a:endParaRPr lang="en-US" sz="2700" dirty="0" smtClean="0"/>
          </a:p>
          <a:p>
            <a:pPr algn="ctr"/>
            <a:endParaRPr lang="en-US" sz="27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713" y="32098688"/>
            <a:ext cx="3790934" cy="26157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43" y="33115192"/>
            <a:ext cx="4218063" cy="1555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017" y="29241193"/>
            <a:ext cx="2610140" cy="2723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41" y="22267389"/>
            <a:ext cx="3993701" cy="54922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91" y="22313951"/>
            <a:ext cx="3996087" cy="5495544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045343" y="16946022"/>
            <a:ext cx="3014667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Pre-process PERSIANN precipitation data</a:t>
            </a:r>
            <a:endParaRPr lang="en-US" sz="2700" dirty="0"/>
          </a:p>
        </p:txBody>
      </p:sp>
      <p:cxnSp>
        <p:nvCxnSpPr>
          <p:cNvPr id="89" name="Straight Arrow Connector 88"/>
          <p:cNvCxnSpPr>
            <a:stCxn id="87" idx="3"/>
            <a:endCxn id="90" idx="1"/>
          </p:cNvCxnSpPr>
          <p:nvPr/>
        </p:nvCxnSpPr>
        <p:spPr>
          <a:xfrm>
            <a:off x="4060010" y="17615436"/>
            <a:ext cx="322515" cy="30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382525" y="16769051"/>
            <a:ext cx="186694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Clip precipitation layers to study area</a:t>
            </a:r>
            <a:endParaRPr lang="en-US" sz="2700" dirty="0"/>
          </a:p>
        </p:txBody>
      </p:sp>
      <p:sp>
        <p:nvSpPr>
          <p:cNvPr id="91" name="TextBox 90"/>
          <p:cNvSpPr txBox="1"/>
          <p:nvPr/>
        </p:nvSpPr>
        <p:spPr>
          <a:xfrm>
            <a:off x="6716045" y="16353552"/>
            <a:ext cx="1885667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Calculate sum of precipitation for each summer month</a:t>
            </a:r>
            <a:endParaRPr lang="en-US" sz="2700" dirty="0"/>
          </a:p>
        </p:txBody>
      </p:sp>
      <p:cxnSp>
        <p:nvCxnSpPr>
          <p:cNvPr id="93" name="Straight Arrow Connector 92"/>
          <p:cNvCxnSpPr>
            <a:stCxn id="90" idx="3"/>
            <a:endCxn id="91" idx="1"/>
          </p:cNvCxnSpPr>
          <p:nvPr/>
        </p:nvCxnSpPr>
        <p:spPr>
          <a:xfrm>
            <a:off x="6249469" y="17646214"/>
            <a:ext cx="4665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9137532" y="16769051"/>
            <a:ext cx="213682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Calculate monthly normals and anomolies</a:t>
            </a:r>
            <a:endParaRPr lang="en-US" sz="2700" dirty="0"/>
          </a:p>
        </p:txBody>
      </p:sp>
      <p:cxnSp>
        <p:nvCxnSpPr>
          <p:cNvPr id="111" name="Straight Arrow Connector 110"/>
          <p:cNvCxnSpPr>
            <a:stCxn id="91" idx="3"/>
            <a:endCxn id="109" idx="1"/>
          </p:cNvCxnSpPr>
          <p:nvPr/>
        </p:nvCxnSpPr>
        <p:spPr>
          <a:xfrm>
            <a:off x="8601712" y="17646214"/>
            <a:ext cx="5358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16"/>
          <p:cNvSpPr txBox="1">
            <a:spLocks/>
          </p:cNvSpPr>
          <p:nvPr/>
        </p:nvSpPr>
        <p:spPr>
          <a:xfrm>
            <a:off x="1514756" y="21470273"/>
            <a:ext cx="3499952" cy="56711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2"/>
                </a:solidFill>
              </a:rPr>
              <a:t>Average yearly NDVI based on MODIS</a:t>
            </a:r>
          </a:p>
        </p:txBody>
      </p:sp>
      <p:sp>
        <p:nvSpPr>
          <p:cNvPr id="119" name="Text Placeholder 16"/>
          <p:cNvSpPr txBox="1">
            <a:spLocks/>
          </p:cNvSpPr>
          <p:nvPr/>
        </p:nvSpPr>
        <p:spPr>
          <a:xfrm>
            <a:off x="6006319" y="21453723"/>
            <a:ext cx="4306294" cy="73451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2"/>
                </a:solidFill>
              </a:rPr>
              <a:t>Average yearly precipitation based on PERSIANN-CRD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9426804"/>
            <a:ext cx="6675227" cy="533276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056254" y="15096857"/>
            <a:ext cx="272051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Associate floods to fire events</a:t>
            </a:r>
            <a:endParaRPr lang="en-US" sz="2700" dirty="0"/>
          </a:p>
        </p:txBody>
      </p:sp>
      <p:sp>
        <p:nvSpPr>
          <p:cNvPr id="63" name="TextBox 62"/>
          <p:cNvSpPr txBox="1"/>
          <p:nvPr/>
        </p:nvSpPr>
        <p:spPr>
          <a:xfrm>
            <a:off x="8553840" y="15096857"/>
            <a:ext cx="272051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Clip floods to study area</a:t>
            </a:r>
            <a:endParaRPr lang="en-US" sz="2700" dirty="0"/>
          </a:p>
        </p:txBody>
      </p:sp>
      <p:cxnSp>
        <p:nvCxnSpPr>
          <p:cNvPr id="64" name="Straight Arrow Connector 63"/>
          <p:cNvCxnSpPr>
            <a:stCxn id="61" idx="3"/>
            <a:endCxn id="63" idx="1"/>
          </p:cNvCxnSpPr>
          <p:nvPr/>
        </p:nvCxnSpPr>
        <p:spPr>
          <a:xfrm>
            <a:off x="7776769" y="15558522"/>
            <a:ext cx="7770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8" idx="3"/>
            <a:endCxn id="61" idx="1"/>
          </p:cNvCxnSpPr>
          <p:nvPr/>
        </p:nvCxnSpPr>
        <p:spPr>
          <a:xfrm>
            <a:off x="4054058" y="15096857"/>
            <a:ext cx="1002196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2041667" y="14483773"/>
            <a:ext cx="2804513" cy="2169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Identify relationships in a multivariate statistical regression</a:t>
            </a:r>
            <a:endParaRPr lang="en-US" sz="2700" dirty="0"/>
          </a:p>
        </p:txBody>
      </p:sp>
      <p:cxnSp>
        <p:nvCxnSpPr>
          <p:cNvPr id="110" name="Straight Arrow Connector 109"/>
          <p:cNvCxnSpPr>
            <a:stCxn id="107" idx="3"/>
            <a:endCxn id="108" idx="1"/>
          </p:cNvCxnSpPr>
          <p:nvPr/>
        </p:nvCxnSpPr>
        <p:spPr>
          <a:xfrm>
            <a:off x="11274355" y="14041235"/>
            <a:ext cx="767312" cy="1527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64613" r="63021" b="7879"/>
          <a:stretch/>
        </p:blipFill>
        <p:spPr>
          <a:xfrm>
            <a:off x="20671186" y="15876015"/>
            <a:ext cx="3293714" cy="2157951"/>
          </a:xfrm>
          <a:prstGeom prst="rect">
            <a:avLst/>
          </a:prstGeom>
        </p:spPr>
      </p:pic>
      <p:cxnSp>
        <p:nvCxnSpPr>
          <p:cNvPr id="114" name="Straight Arrow Connector 113"/>
          <p:cNvCxnSpPr>
            <a:stCxn id="63" idx="3"/>
            <a:endCxn id="108" idx="1"/>
          </p:cNvCxnSpPr>
          <p:nvPr/>
        </p:nvCxnSpPr>
        <p:spPr>
          <a:xfrm>
            <a:off x="11274355" y="15558522"/>
            <a:ext cx="767312" cy="10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9" idx="3"/>
            <a:endCxn id="108" idx="1"/>
          </p:cNvCxnSpPr>
          <p:nvPr/>
        </p:nvCxnSpPr>
        <p:spPr>
          <a:xfrm flipV="1">
            <a:off x="11274355" y="15568686"/>
            <a:ext cx="767312" cy="2077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5145" r="57500" b="85770"/>
          <a:stretch/>
        </p:blipFill>
        <p:spPr>
          <a:xfrm>
            <a:off x="18543375" y="10819632"/>
            <a:ext cx="5177984" cy="954380"/>
          </a:xfrm>
          <a:prstGeom prst="rect">
            <a:avLst/>
          </a:prstGeom>
        </p:spPr>
      </p:pic>
      <p:sp>
        <p:nvSpPr>
          <p:cNvPr id="235" name="Rectangle 234"/>
          <p:cNvSpPr>
            <a:spLocks noChangeAspect="1"/>
          </p:cNvSpPr>
          <p:nvPr/>
        </p:nvSpPr>
        <p:spPr>
          <a:xfrm>
            <a:off x="17887950" y="14538372"/>
            <a:ext cx="2081190" cy="1001099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50000"/>
                  </a:schemeClr>
                </a:solidFill>
              </a:ln>
              <a:noFill/>
            </a:endParaRPr>
          </a:p>
        </p:txBody>
      </p:sp>
      <p:cxnSp>
        <p:nvCxnSpPr>
          <p:cNvPr id="237" name="Straight Connector 236"/>
          <p:cNvCxnSpPr/>
          <p:nvPr/>
        </p:nvCxnSpPr>
        <p:spPr>
          <a:xfrm flipV="1">
            <a:off x="17868900" y="12006072"/>
            <a:ext cx="3031236" cy="256297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17868900" y="14635193"/>
            <a:ext cx="3125022" cy="88522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19873890" y="14710649"/>
            <a:ext cx="6748676" cy="84787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20007240" y="12006072"/>
            <a:ext cx="6434160" cy="251325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4" name="Picture 23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27153" r="60285" b="48575"/>
          <a:stretch/>
        </p:blipFill>
        <p:spPr>
          <a:xfrm>
            <a:off x="22704192" y="15269988"/>
            <a:ext cx="3703320" cy="2167128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7" t="58526" r="7498" b="7356"/>
          <a:stretch/>
        </p:blipFill>
        <p:spPr>
          <a:xfrm>
            <a:off x="20820151" y="11985743"/>
            <a:ext cx="5802415" cy="2763055"/>
          </a:xfrm>
          <a:prstGeom prst="rect">
            <a:avLst/>
          </a:prstGeom>
        </p:spPr>
      </p:pic>
      <p:sp>
        <p:nvSpPr>
          <p:cNvPr id="131" name="Text Placeholder 16"/>
          <p:cNvSpPr txBox="1">
            <a:spLocks/>
          </p:cNvSpPr>
          <p:nvPr/>
        </p:nvSpPr>
        <p:spPr>
          <a:xfrm rot="5059180">
            <a:off x="24607201" y="22655885"/>
            <a:ext cx="1940570" cy="75076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GOES N-P</a:t>
            </a:r>
          </a:p>
        </p:txBody>
      </p:sp>
      <p:sp>
        <p:nvSpPr>
          <p:cNvPr id="58" name="Text Placeholder 16"/>
          <p:cNvSpPr txBox="1">
            <a:spLocks/>
          </p:cNvSpPr>
          <p:nvPr/>
        </p:nvSpPr>
        <p:spPr>
          <a:xfrm rot="2386368">
            <a:off x="23050141" y="20658338"/>
            <a:ext cx="1342434" cy="75076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TERRA</a:t>
            </a:r>
          </a:p>
        </p:txBody>
      </p:sp>
      <p:pic>
        <p:nvPicPr>
          <p:cNvPr id="268" name="Picture 2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557" y="20550431"/>
            <a:ext cx="8786039" cy="29692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975" y="22799230"/>
            <a:ext cx="8833385" cy="29827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773" y="25089720"/>
            <a:ext cx="8792803" cy="29557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3177</TotalTime>
  <Words>498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Jennifer Holder</cp:lastModifiedBy>
  <cp:revision>173</cp:revision>
  <dcterms:created xsi:type="dcterms:W3CDTF">2015-06-02T14:58:58Z</dcterms:created>
  <dcterms:modified xsi:type="dcterms:W3CDTF">2015-07-20T20:16:05Z</dcterms:modified>
</cp:coreProperties>
</file>