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Watkins" initials="LW" lastIdx="2" clrIdx="0"/>
  <p:cmAuthor id="1" name="clr" initials="clr" lastIdx="13" clrIdx="1"/>
  <p:cmAuthor id="2" name="Orne, Tiffani N. (LARC-E3)[SSAI DEVELOP]" initials="OTN(D" lastIdx="4" clrIdx="2">
    <p:extLst/>
  </p:cmAuthor>
  <p:cmAuthor id="3" name="Jessica Price" initials="JP"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3B0A"/>
    <a:srgbClr val="F90100"/>
    <a:srgbClr val="1270C0"/>
    <a:srgbClr val="206C65"/>
    <a:srgbClr val="2A586C"/>
    <a:srgbClr val="3A9463"/>
    <a:srgbClr val="06060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5" d="100"/>
          <a:sy n="45" d="100"/>
        </p:scale>
        <p:origin x="-80" y="2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essicaprice:Downloads:PERSIANN_5pha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206C65"/>
            </a:solidFill>
          </c:spPr>
          <c:invertIfNegative val="0"/>
          <c:dPt>
            <c:idx val="3"/>
            <c:invertIfNegative val="0"/>
            <c:bubble3D val="0"/>
            <c:spPr>
              <a:solidFill>
                <a:srgbClr val="6C3B0A"/>
              </a:solidFill>
            </c:spPr>
          </c:dPt>
          <c:dPt>
            <c:idx val="4"/>
            <c:invertIfNegative val="0"/>
            <c:bubble3D val="0"/>
            <c:spPr>
              <a:solidFill>
                <a:srgbClr val="6C3B0A"/>
              </a:solidFill>
            </c:spPr>
          </c:dPt>
          <c:dLbls>
            <c:dLbl>
              <c:idx val="3"/>
              <c:layout>
                <c:manualLayout>
                  <c:x val="-5.7558594649353E-8"/>
                  <c:y val="0.11588016626677"/>
                </c:manualLayout>
              </c:layout>
              <c:showLegendKey val="0"/>
              <c:showVal val="1"/>
              <c:showCatName val="0"/>
              <c:showSerName val="0"/>
              <c:showPercent val="0"/>
              <c:showBubbleSize val="0"/>
            </c:dLbl>
            <c:dLbl>
              <c:idx val="4"/>
              <c:layout>
                <c:manualLayout>
                  <c:x val="-0.00511695906432759"/>
                  <c:y val="0.42489270386266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Sheet3!$F$1:$J$1</c:f>
              <c:strCache>
                <c:ptCount val="5"/>
                <c:pt idx="0">
                  <c:v>Mod-Strong La Niña</c:v>
                </c:pt>
                <c:pt idx="1">
                  <c:v>Weak La Niña</c:v>
                </c:pt>
                <c:pt idx="2">
                  <c:v>Neutral</c:v>
                </c:pt>
                <c:pt idx="3">
                  <c:v>Weak El Niño</c:v>
                </c:pt>
                <c:pt idx="4">
                  <c:v>Mod-Strong El Niño</c:v>
                </c:pt>
              </c:strCache>
            </c:strRef>
          </c:cat>
          <c:val>
            <c:numRef>
              <c:f>Sheet3!$F$2:$J$2</c:f>
              <c:numCache>
                <c:formatCode>0.0</c:formatCode>
                <c:ptCount val="5"/>
                <c:pt idx="0">
                  <c:v>13.6284992270892</c:v>
                </c:pt>
                <c:pt idx="1">
                  <c:v>0.207619196845242</c:v>
                </c:pt>
                <c:pt idx="2">
                  <c:v>16.54979251323968</c:v>
                </c:pt>
                <c:pt idx="3">
                  <c:v>-2.191655725244785</c:v>
                </c:pt>
                <c:pt idx="4">
                  <c:v>-38.05186154552997</c:v>
                </c:pt>
              </c:numCache>
            </c:numRef>
          </c:val>
        </c:ser>
        <c:dLbls>
          <c:showLegendKey val="0"/>
          <c:showVal val="0"/>
          <c:showCatName val="0"/>
          <c:showSerName val="0"/>
          <c:showPercent val="0"/>
          <c:showBubbleSize val="0"/>
        </c:dLbls>
        <c:gapWidth val="150"/>
        <c:axId val="-2063207480"/>
        <c:axId val="-2063202008"/>
      </c:barChart>
      <c:catAx>
        <c:axId val="-2063207480"/>
        <c:scaling>
          <c:orientation val="minMax"/>
        </c:scaling>
        <c:delete val="0"/>
        <c:axPos val="b"/>
        <c:title>
          <c:tx>
            <c:rich>
              <a:bodyPr/>
              <a:lstStyle/>
              <a:p>
                <a:pPr>
                  <a:defRPr/>
                </a:pPr>
                <a:r>
                  <a:rPr lang="en-US"/>
                  <a:t>ENSO Phase</a:t>
                </a:r>
              </a:p>
            </c:rich>
          </c:tx>
          <c:layout/>
          <c:overlay val="0"/>
        </c:title>
        <c:majorTickMark val="out"/>
        <c:minorTickMark val="none"/>
        <c:tickLblPos val="low"/>
        <c:crossAx val="-2063202008"/>
        <c:crosses val="autoZero"/>
        <c:auto val="1"/>
        <c:lblAlgn val="ctr"/>
        <c:lblOffset val="100"/>
        <c:noMultiLvlLbl val="0"/>
      </c:catAx>
      <c:valAx>
        <c:axId val="-2063202008"/>
        <c:scaling>
          <c:orientation val="minMax"/>
          <c:max val="40.0"/>
          <c:min val="-40.0"/>
        </c:scaling>
        <c:delete val="0"/>
        <c:axPos val="l"/>
        <c:title>
          <c:tx>
            <c:rich>
              <a:bodyPr rot="-5400000" vert="horz"/>
              <a:lstStyle/>
              <a:p>
                <a:pPr>
                  <a:defRPr/>
                </a:pPr>
                <a:r>
                  <a:rPr lang="en-US"/>
                  <a:t>Percent (%) change </a:t>
                </a:r>
              </a:p>
            </c:rich>
          </c:tx>
          <c:layout/>
          <c:overlay val="0"/>
        </c:title>
        <c:numFmt formatCode="0.0" sourceLinked="1"/>
        <c:majorTickMark val="out"/>
        <c:minorTickMark val="none"/>
        <c:tickLblPos val="nextTo"/>
        <c:crossAx val="-2063207480"/>
        <c:crosses val="autoZero"/>
        <c:crossBetween val="between"/>
      </c:valAx>
      <c:spPr>
        <a:ln>
          <a:solidFill>
            <a:schemeClr val="tx1">
              <a:lumMod val="65000"/>
              <a:lumOff val="35000"/>
            </a:schemeClr>
          </a:solidFill>
        </a:ln>
      </c:spPr>
    </c:plotArea>
    <c:plotVisOnly val="1"/>
    <c:dispBlanksAs val="gap"/>
    <c:showDLblsOverMax val="0"/>
  </c:chart>
  <c:txPr>
    <a:bodyPr/>
    <a:lstStyle/>
    <a:p>
      <a:pPr>
        <a:defRPr sz="1400">
          <a:solidFill>
            <a:srgbClr val="060606"/>
          </a:solidFill>
          <a:latin typeface="Century Gothic"/>
          <a:cs typeface="Century Gothic"/>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20" Type="http://schemas.openxmlformats.org/officeDocument/2006/relationships/image" Target="../media/image17.jpeg"/><Relationship Id="rId21" Type="http://schemas.openxmlformats.org/officeDocument/2006/relationships/image" Target="../media/image18.jpeg"/><Relationship Id="rId22" Type="http://schemas.openxmlformats.org/officeDocument/2006/relationships/image" Target="../media/image19.jpeg"/><Relationship Id="rId23" Type="http://schemas.openxmlformats.org/officeDocument/2006/relationships/image" Target="../media/image20.jpeg"/><Relationship Id="rId24" Type="http://schemas.openxmlformats.org/officeDocument/2006/relationships/image" Target="../media/image21.jpeg"/><Relationship Id="rId25" Type="http://schemas.openxmlformats.org/officeDocument/2006/relationships/chart" Target="../charts/chart1.xml"/><Relationship Id="rId26" Type="http://schemas.openxmlformats.org/officeDocument/2006/relationships/image" Target="../media/image22.jpeg"/><Relationship Id="rId27" Type="http://schemas.openxmlformats.org/officeDocument/2006/relationships/image" Target="../media/image23.jpeg"/><Relationship Id="rId28" Type="http://schemas.openxmlformats.org/officeDocument/2006/relationships/image" Target="../media/image24.jpeg"/><Relationship Id="rId29" Type="http://schemas.openxmlformats.org/officeDocument/2006/relationships/image" Target="../media/image25.jpe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jpeg"/><Relationship Id="rId14" Type="http://schemas.openxmlformats.org/officeDocument/2006/relationships/image" Target="../media/image14.jpeg"/><Relationship Id="rId15" Type="http://schemas.openxmlformats.org/officeDocument/2006/relationships/oleObject" Target="../embeddings/oleObject1.bin"/><Relationship Id="rId16" Type="http://schemas.openxmlformats.org/officeDocument/2006/relationships/package" Target="../embeddings/Microsoft_Excel_Sheet1.xlsx"/><Relationship Id="rId17" Type="http://schemas.openxmlformats.org/officeDocument/2006/relationships/image" Target="../media/image3.emf"/><Relationship Id="rId18" Type="http://schemas.openxmlformats.org/officeDocument/2006/relationships/image" Target="../media/image15.png"/><Relationship Id="rId19" Type="http://schemas.openxmlformats.org/officeDocument/2006/relationships/image" Target="../media/image16.jpe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Placeholder 16"/>
          <p:cNvSpPr txBox="1">
            <a:spLocks/>
          </p:cNvSpPr>
          <p:nvPr/>
        </p:nvSpPr>
        <p:spPr>
          <a:xfrm>
            <a:off x="649111" y="19812002"/>
            <a:ext cx="4938889" cy="330199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buNone/>
            </a:pPr>
            <a:r>
              <a:rPr lang="en-US" sz="2800" dirty="0" smtClean="0"/>
              <a:t>PERSIANN CDR derived from:</a:t>
            </a:r>
          </a:p>
          <a:p>
            <a:pPr>
              <a:lnSpc>
                <a:spcPct val="100000"/>
              </a:lnSpc>
              <a:spcBef>
                <a:spcPts val="0"/>
              </a:spcBef>
            </a:pPr>
            <a:r>
              <a:rPr lang="en-US" sz="2800" dirty="0" smtClean="0"/>
              <a:t>Geostationary Operational Environmental Satellites (GOES)</a:t>
            </a:r>
          </a:p>
          <a:p>
            <a:pPr>
              <a:lnSpc>
                <a:spcPct val="100000"/>
              </a:lnSpc>
              <a:spcBef>
                <a:spcPts val="0"/>
              </a:spcBef>
            </a:pPr>
            <a:r>
              <a:rPr lang="en-US" sz="2800" dirty="0" smtClean="0"/>
              <a:t>European </a:t>
            </a:r>
            <a:r>
              <a:rPr lang="en-US" sz="2800" dirty="0" err="1"/>
              <a:t>Meterological</a:t>
            </a:r>
            <a:r>
              <a:rPr lang="en-US" sz="2800" dirty="0"/>
              <a:t> satellite (</a:t>
            </a:r>
            <a:r>
              <a:rPr lang="en-US" sz="2800" dirty="0" err="1"/>
              <a:t>Meteosat</a:t>
            </a:r>
            <a:r>
              <a:rPr lang="en-US" sz="2800" dirty="0"/>
              <a:t>)</a:t>
            </a:r>
          </a:p>
          <a:p>
            <a:pPr>
              <a:lnSpc>
                <a:spcPct val="100000"/>
              </a:lnSpc>
              <a:spcBef>
                <a:spcPts val="0"/>
              </a:spcBef>
            </a:pPr>
            <a:r>
              <a:rPr lang="en-US" sz="2800" dirty="0"/>
              <a:t>Japanese Geostationary </a:t>
            </a:r>
            <a:r>
              <a:rPr lang="en-US" sz="2800" dirty="0" err="1"/>
              <a:t>Meterological</a:t>
            </a:r>
            <a:r>
              <a:rPr lang="en-US" sz="2800" dirty="0"/>
              <a:t> Satellite (GMS)</a:t>
            </a:r>
          </a:p>
          <a:p>
            <a:pPr>
              <a:lnSpc>
                <a:spcPct val="100000"/>
              </a:lnSpc>
              <a:spcBef>
                <a:spcPts val="0"/>
              </a:spcBef>
            </a:pPr>
            <a:r>
              <a:rPr lang="en-US" sz="2800" dirty="0" err="1" smtClean="0"/>
              <a:t>Chienese</a:t>
            </a:r>
            <a:r>
              <a:rPr lang="en-US" sz="2800" dirty="0" smtClean="0"/>
              <a:t> Fen-</a:t>
            </a:r>
            <a:r>
              <a:rPr lang="en-US" sz="2800" dirty="0" err="1" smtClean="0"/>
              <a:t>yung</a:t>
            </a:r>
            <a:r>
              <a:rPr lang="en-US" sz="2800" dirty="0" smtClean="0"/>
              <a:t> 2C (FY2)</a:t>
            </a:r>
            <a:endParaRPr lang="en-US" sz="2800" dirty="0"/>
          </a:p>
        </p:txBody>
      </p:sp>
      <p:sp>
        <p:nvSpPr>
          <p:cNvPr id="92" name="Text Placeholder 16"/>
          <p:cNvSpPr txBox="1">
            <a:spLocks/>
          </p:cNvSpPr>
          <p:nvPr/>
        </p:nvSpPr>
        <p:spPr>
          <a:xfrm>
            <a:off x="9646885" y="29748858"/>
            <a:ext cx="8609178" cy="48236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800" dirty="0" smtClean="0"/>
              <a:t>PERSIANN-CDR </a:t>
            </a:r>
            <a:r>
              <a:rPr lang="en-US" sz="2800" smtClean="0"/>
              <a:t>precipitation was on average, </a:t>
            </a:r>
            <a:r>
              <a:rPr lang="en-US" sz="2800" dirty="0"/>
              <a:t>lower than </a:t>
            </a:r>
            <a:r>
              <a:rPr lang="en-US" sz="2800" i="1" dirty="0"/>
              <a:t>in situ </a:t>
            </a:r>
            <a:r>
              <a:rPr lang="en-US" sz="2800" dirty="0" smtClean="0"/>
              <a:t>precipitation and varied with station</a:t>
            </a:r>
          </a:p>
          <a:p>
            <a:pPr>
              <a:lnSpc>
                <a:spcPct val="100000"/>
              </a:lnSpc>
              <a:spcBef>
                <a:spcPts val="0"/>
              </a:spcBef>
            </a:pPr>
            <a:r>
              <a:rPr lang="en-US" sz="2800" dirty="0" smtClean="0"/>
              <a:t>There were </a:t>
            </a:r>
            <a:r>
              <a:rPr lang="en-US" sz="2800" dirty="0"/>
              <a:t>d</a:t>
            </a:r>
            <a:r>
              <a:rPr lang="en-US" sz="2800" dirty="0" smtClean="0"/>
              <a:t>istinct differences and spatial variation of precipitation during the five ENSO phases within each EEZ</a:t>
            </a:r>
          </a:p>
          <a:p>
            <a:pPr>
              <a:lnSpc>
                <a:spcPct val="100000"/>
              </a:lnSpc>
              <a:spcBef>
                <a:spcPts val="0"/>
              </a:spcBef>
            </a:pPr>
            <a:r>
              <a:rPr lang="en-US" sz="2800" dirty="0" smtClean="0"/>
              <a:t>Results were shared using the ArcGIS online Mapping Application with local weather service offices to help understand precipitation patterns within the USAPI</a:t>
            </a:r>
          </a:p>
          <a:p>
            <a:pPr>
              <a:lnSpc>
                <a:spcPct val="100000"/>
              </a:lnSpc>
              <a:spcBef>
                <a:spcPts val="0"/>
              </a:spcBef>
            </a:pPr>
            <a:r>
              <a:rPr lang="en-US" sz="2800" dirty="0" smtClean="0"/>
              <a:t>Future work will utilize other satellite products to provide higher resolution precipitation maps</a:t>
            </a:r>
            <a:endParaRPr lang="en-US" sz="2800" dirty="0"/>
          </a:p>
          <a:p>
            <a:pPr lvl="1">
              <a:lnSpc>
                <a:spcPct val="100000"/>
              </a:lnSpc>
              <a:spcBef>
                <a:spcPts val="0"/>
              </a:spcBef>
            </a:pPr>
            <a:endParaRPr lang="en-US" sz="2800" dirty="0"/>
          </a:p>
        </p:txBody>
      </p:sp>
      <p:sp>
        <p:nvSpPr>
          <p:cNvPr id="2" name="Text Placeholder 1"/>
          <p:cNvSpPr>
            <a:spLocks noGrp="1"/>
          </p:cNvSpPr>
          <p:nvPr>
            <p:ph type="body" sz="quarter" idx="13"/>
          </p:nvPr>
        </p:nvSpPr>
        <p:spPr/>
        <p:txBody>
          <a:bodyPr/>
          <a:lstStyle/>
          <a:p>
            <a:r>
              <a:rPr lang="en-US" dirty="0" smtClean="0"/>
              <a:t>NOAA National </a:t>
            </a:r>
            <a:r>
              <a:rPr lang="en-US" dirty="0"/>
              <a:t>Centers for Environmental Information</a:t>
            </a:r>
          </a:p>
        </p:txBody>
      </p:sp>
      <p:sp>
        <p:nvSpPr>
          <p:cNvPr id="4" name="Text Placeholder 3"/>
          <p:cNvSpPr>
            <a:spLocks noGrp="1"/>
          </p:cNvSpPr>
          <p:nvPr>
            <p:ph type="body" sz="quarter" idx="11"/>
          </p:nvPr>
        </p:nvSpPr>
        <p:spPr>
          <a:xfrm>
            <a:off x="3666543" y="2176272"/>
            <a:ext cx="20374411" cy="1216152"/>
          </a:xfrm>
        </p:spPr>
        <p:txBody>
          <a:bodyPr/>
          <a:lstStyle/>
          <a:p>
            <a:r>
              <a:rPr lang="en-US" dirty="0"/>
              <a:t>Using NOAA CDRs and </a:t>
            </a:r>
            <a:r>
              <a:rPr lang="en-US" dirty="0" smtClean="0"/>
              <a:t>satellite </a:t>
            </a:r>
            <a:r>
              <a:rPr lang="en-US" dirty="0"/>
              <a:t>d</a:t>
            </a:r>
            <a:r>
              <a:rPr lang="en-US" dirty="0" smtClean="0"/>
              <a:t>ata </a:t>
            </a:r>
            <a:r>
              <a:rPr lang="en-US" dirty="0"/>
              <a:t>to </a:t>
            </a:r>
            <a:r>
              <a:rPr lang="en-US" dirty="0" smtClean="0"/>
              <a:t>connect </a:t>
            </a:r>
            <a:r>
              <a:rPr lang="en-US" dirty="0"/>
              <a:t>p</a:t>
            </a:r>
            <a:r>
              <a:rPr lang="en-US" dirty="0" smtClean="0"/>
              <a:t>hases </a:t>
            </a:r>
            <a:r>
              <a:rPr lang="en-US" dirty="0"/>
              <a:t>of the El Niño Southern Oscillation (ENSO) with </a:t>
            </a:r>
            <a:r>
              <a:rPr lang="en-US" dirty="0" smtClean="0"/>
              <a:t>precipitation </a:t>
            </a:r>
            <a:r>
              <a:rPr lang="en-US" dirty="0"/>
              <a:t>across Hawaii and the U.S. Affiliated Pacific Islands (USAPI)</a:t>
            </a:r>
          </a:p>
          <a:p>
            <a:endParaRPr lang="en-US" dirty="0"/>
          </a:p>
        </p:txBody>
      </p:sp>
      <p:sp>
        <p:nvSpPr>
          <p:cNvPr id="5" name="Text Placeholder 4"/>
          <p:cNvSpPr>
            <a:spLocks noGrp="1"/>
          </p:cNvSpPr>
          <p:nvPr>
            <p:ph type="body" sz="quarter" idx="10"/>
          </p:nvPr>
        </p:nvSpPr>
        <p:spPr/>
        <p:txBody>
          <a:bodyPr/>
          <a:lstStyle/>
          <a:p>
            <a:r>
              <a:rPr lang="en-US" dirty="0" smtClean="0"/>
              <a:t>Pacific Water Resources</a:t>
            </a:r>
            <a:endParaRPr lang="en-US" dirty="0"/>
          </a:p>
        </p:txBody>
      </p:sp>
      <p:sp>
        <p:nvSpPr>
          <p:cNvPr id="28" name="TextBox 27"/>
          <p:cNvSpPr txBox="1"/>
          <p:nvPr/>
        </p:nvSpPr>
        <p:spPr>
          <a:xfrm>
            <a:off x="9418341" y="2895124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 &amp; Future Work</a:t>
            </a:r>
          </a:p>
        </p:txBody>
      </p:sp>
      <p:grpSp>
        <p:nvGrpSpPr>
          <p:cNvPr id="64" name="Group 63"/>
          <p:cNvGrpSpPr/>
          <p:nvPr/>
        </p:nvGrpSpPr>
        <p:grpSpPr>
          <a:xfrm>
            <a:off x="18416212" y="32460324"/>
            <a:ext cx="8420484" cy="2354950"/>
            <a:chOff x="18205548" y="28017604"/>
            <a:chExt cx="8420484" cy="3035827"/>
          </a:xfrm>
        </p:grpSpPr>
        <p:sp>
          <p:nvSpPr>
            <p:cNvPr id="11" name="Text Placeholder 16"/>
            <p:cNvSpPr txBox="1">
              <a:spLocks/>
            </p:cNvSpPr>
            <p:nvPr/>
          </p:nvSpPr>
          <p:spPr>
            <a:xfrm>
              <a:off x="18287999" y="28812212"/>
              <a:ext cx="8338033" cy="22412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smtClean="0"/>
                <a:t>We would like to acknowledge Lance Watkins, Carl </a:t>
              </a:r>
              <a:r>
                <a:rPr lang="en-US" sz="2400" dirty="0" err="1" smtClean="0"/>
                <a:t>Noblitt</a:t>
              </a:r>
              <a:r>
                <a:rPr lang="en-US" sz="2400" dirty="0" smtClean="0"/>
                <a:t>, Carl </a:t>
              </a:r>
              <a:r>
                <a:rPr lang="en-US" sz="2400" dirty="0" err="1" smtClean="0"/>
                <a:t>Schreck</a:t>
              </a:r>
              <a:r>
                <a:rPr lang="en-US" sz="2400" dirty="0" smtClean="0"/>
                <a:t>, Olivier Pratt, Mark Lander, Luke He, Kevin Kodama, Charles Guard, Thomas Schroeder, Maria </a:t>
              </a:r>
              <a:r>
                <a:rPr lang="en-US" sz="2400" dirty="0" err="1" smtClean="0"/>
                <a:t>Ngemaes</a:t>
              </a:r>
              <a:r>
                <a:rPr lang="en-US" sz="2400" dirty="0" smtClean="0"/>
                <a:t>, and the NASA DEVELOP National Program Office for their support, edits, and commentary that has strengthened this research. </a:t>
              </a:r>
            </a:p>
          </p:txBody>
        </p:sp>
        <p:sp>
          <p:nvSpPr>
            <p:cNvPr id="29" name="TextBox 28"/>
            <p:cNvSpPr txBox="1"/>
            <p:nvPr/>
          </p:nvSpPr>
          <p:spPr>
            <a:xfrm>
              <a:off x="18205548" y="28017604"/>
              <a:ext cx="8229600" cy="769442"/>
            </a:xfrm>
            <a:prstGeom prst="rect">
              <a:avLst/>
            </a:prstGeom>
            <a:noFill/>
          </p:spPr>
          <p:txBody>
            <a:bodyPr wrap="square" rtlCol="0">
              <a:spAutoFit/>
            </a:bodyPr>
            <a:lstStyle/>
            <a:p>
              <a:r>
                <a:rPr lang="en-US" sz="3600" b="1" dirty="0" smtClean="0">
                  <a:solidFill>
                    <a:schemeClr val="accent1"/>
                  </a:solidFill>
                  <a:latin typeface="Century Gothic" panose="020B0502020202020204" pitchFamily="34" charset="0"/>
                </a:rPr>
                <a:t>Acknowledgements</a:t>
              </a:r>
            </a:p>
          </p:txBody>
        </p:sp>
      </p:grpSp>
      <p:sp>
        <p:nvSpPr>
          <p:cNvPr id="31" name="TextBox 30"/>
          <p:cNvSpPr txBox="1"/>
          <p:nvPr/>
        </p:nvSpPr>
        <p:spPr>
          <a:xfrm>
            <a:off x="18383467" y="28948568"/>
            <a:ext cx="818883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Jessica Sutton (Project Lead)</a:t>
            </a:r>
            <a:r>
              <a:rPr lang="en-US" baseline="30000" dirty="0"/>
              <a:t> 1</a:t>
            </a:r>
            <a:r>
              <a:rPr lang="en-US" dirty="0" smtClean="0"/>
              <a:t>, Nicholas Luchetti</a:t>
            </a:r>
            <a:r>
              <a:rPr lang="en-US" baseline="30000" dirty="0"/>
              <a:t>1</a:t>
            </a:r>
            <a:r>
              <a:rPr lang="en-US" dirty="0" smtClean="0"/>
              <a:t>, Ethan Wright</a:t>
            </a:r>
            <a:r>
              <a:rPr lang="en-US" baseline="30000" dirty="0"/>
              <a:t>1</a:t>
            </a:r>
            <a:r>
              <a:rPr lang="en-US" dirty="0" smtClean="0"/>
              <a:t>, Michael Kruk</a:t>
            </a:r>
            <a:r>
              <a:rPr lang="en-US" baseline="30000" dirty="0" smtClean="0"/>
              <a:t>2</a:t>
            </a:r>
            <a:r>
              <a:rPr lang="en-US" dirty="0" smtClean="0"/>
              <a:t>, and John Marra</a:t>
            </a:r>
            <a:r>
              <a:rPr lang="en-US" baseline="30000" dirty="0" smtClean="0"/>
              <a:t>3</a:t>
            </a:r>
            <a:endParaRPr lang="en-US" dirty="0" smtClean="0"/>
          </a:p>
          <a:p>
            <a:r>
              <a:rPr lang="en-US" sz="2400" baseline="30000" dirty="0"/>
              <a:t>1</a:t>
            </a:r>
            <a:r>
              <a:rPr lang="en-US" sz="2400" dirty="0" smtClean="0"/>
              <a:t>NASA </a:t>
            </a:r>
            <a:r>
              <a:rPr lang="en-US" sz="2400" dirty="0"/>
              <a:t>DEVELOP National </a:t>
            </a:r>
            <a:r>
              <a:rPr lang="en-US" sz="2400" dirty="0" smtClean="0"/>
              <a:t>Program at NCEI, </a:t>
            </a:r>
            <a:r>
              <a:rPr lang="en-US" sz="2400" baseline="30000" dirty="0" smtClean="0"/>
              <a:t>2</a:t>
            </a:r>
            <a:r>
              <a:rPr lang="en-US" sz="2400" dirty="0" smtClean="0"/>
              <a:t>Pacific Water Resources Product Development, and </a:t>
            </a:r>
            <a:r>
              <a:rPr lang="en-US" sz="2400" baseline="30000" dirty="0" smtClean="0"/>
              <a:t>3</a:t>
            </a:r>
            <a:r>
              <a:rPr lang="en-US" sz="2400" dirty="0" smtClean="0"/>
              <a:t>NOAA Region Climate Services </a:t>
            </a:r>
            <a:endParaRPr lang="en-US" sz="2400" baseline="30000" dirty="0" smtClean="0"/>
          </a:p>
          <a:p>
            <a:endParaRPr lang="en-US" sz="2400" baseline="30000" dirty="0"/>
          </a:p>
        </p:txBody>
      </p:sp>
      <p:sp>
        <p:nvSpPr>
          <p:cNvPr id="43" name="TextBox 42"/>
          <p:cNvSpPr txBox="1"/>
          <p:nvPr/>
        </p:nvSpPr>
        <p:spPr>
          <a:xfrm>
            <a:off x="9570965" y="20074826"/>
            <a:ext cx="17351032" cy="1323439"/>
          </a:xfrm>
          <a:prstGeom prst="rect">
            <a:avLst/>
          </a:prstGeom>
          <a:noFill/>
        </p:spPr>
        <p:txBody>
          <a:bodyPr wrap="square" rtlCol="0">
            <a:spAutoFit/>
          </a:bodyPr>
          <a:lstStyle/>
          <a:p>
            <a:pPr algn="just"/>
            <a:r>
              <a:rPr lang="en-US" sz="2000" dirty="0" smtClean="0"/>
              <a:t>Figure </a:t>
            </a:r>
            <a:r>
              <a:rPr lang="en-US" sz="2000" dirty="0"/>
              <a:t>2</a:t>
            </a:r>
            <a:r>
              <a:rPr lang="en-US" sz="2000" dirty="0" smtClean="0"/>
              <a:t>. Mean three month season of </a:t>
            </a:r>
            <a:r>
              <a:rPr lang="en-US" sz="2000" dirty="0" smtClean="0">
                <a:solidFill>
                  <a:srgbClr val="767171"/>
                </a:solidFill>
              </a:rPr>
              <a:t>DJF</a:t>
            </a:r>
            <a:r>
              <a:rPr lang="en-US" sz="2000" dirty="0" smtClean="0"/>
              <a:t> PERSIANN CDR precipitation for five moderate to strong pre and post La </a:t>
            </a:r>
            <a:r>
              <a:rPr lang="en-US" sz="2000" dirty="0"/>
              <a:t>Niña years </a:t>
            </a:r>
            <a:r>
              <a:rPr lang="en-US" sz="2000" dirty="0" smtClean="0"/>
              <a:t>(</a:t>
            </a:r>
            <a:r>
              <a:rPr lang="en-US" sz="2000" dirty="0"/>
              <a:t>88/</a:t>
            </a:r>
            <a:r>
              <a:rPr lang="en-US" sz="2000" dirty="0" smtClean="0"/>
              <a:t>89, 98/99, 99/00, 07/08, 10/11) , </a:t>
            </a:r>
            <a:r>
              <a:rPr lang="en-US" sz="2000" smtClean="0"/>
              <a:t>and for </a:t>
            </a:r>
            <a:r>
              <a:rPr lang="en-US" sz="2000" dirty="0" smtClean="0"/>
              <a:t>six </a:t>
            </a:r>
            <a:r>
              <a:rPr lang="en-US" sz="2000" dirty="0"/>
              <a:t>moderate to strong </a:t>
            </a:r>
            <a:r>
              <a:rPr lang="en-US" sz="2000" dirty="0" smtClean="0"/>
              <a:t>pre and post El Niño years </a:t>
            </a:r>
            <a:r>
              <a:rPr lang="en-US" sz="2000" dirty="0"/>
              <a:t>(86/87, 87/89, 91/92, </a:t>
            </a:r>
            <a:r>
              <a:rPr lang="en-US" sz="2000" dirty="0" smtClean="0"/>
              <a:t>97</a:t>
            </a:r>
            <a:r>
              <a:rPr lang="en-US" sz="2000" dirty="0"/>
              <a:t>/98, 02/03</a:t>
            </a:r>
            <a:r>
              <a:rPr lang="en-US" sz="2000" dirty="0" smtClean="0"/>
              <a:t>, 09/10). The Exclusive Economic Zones are shown outlined in black and the Lihue NOAA station is highlighted using a colored circle which corresponds to the time series figure (bottom). The time series plot showing mean PERSIANN CDR precipitation in Lihue </a:t>
            </a:r>
            <a:r>
              <a:rPr lang="en-US" sz="2000" dirty="0"/>
              <a:t>for each three month season for the </a:t>
            </a:r>
            <a:r>
              <a:rPr lang="en-US" sz="2000" dirty="0" smtClean="0"/>
              <a:t>five ENSO phases.</a:t>
            </a:r>
            <a:endParaRPr lang="en-US" sz="2000" dirty="0"/>
          </a:p>
        </p:txBody>
      </p:sp>
      <p:sp>
        <p:nvSpPr>
          <p:cNvPr id="83" name="TextBox 82"/>
          <p:cNvSpPr txBox="1"/>
          <p:nvPr/>
        </p:nvSpPr>
        <p:spPr>
          <a:xfrm>
            <a:off x="9645905" y="28145745"/>
            <a:ext cx="17320520" cy="707886"/>
          </a:xfrm>
          <a:prstGeom prst="rect">
            <a:avLst/>
          </a:prstGeom>
          <a:noFill/>
        </p:spPr>
        <p:txBody>
          <a:bodyPr wrap="square" rtlCol="0">
            <a:spAutoFit/>
          </a:bodyPr>
          <a:lstStyle/>
          <a:p>
            <a:r>
              <a:rPr lang="en-US" sz="2000" dirty="0" smtClean="0"/>
              <a:t>Figure 3. Percent change of PERSIANN CDR precipitation for mean DJF for the Federated States of Micronesia (FSM) during four phases of ENSO (top). Percent change of PERSIANN precipitation for mean DJR for </a:t>
            </a:r>
            <a:r>
              <a:rPr lang="en-US" sz="2000" dirty="0" err="1" smtClean="0"/>
              <a:t>Chuuk</a:t>
            </a:r>
            <a:r>
              <a:rPr lang="en-US" sz="2000" dirty="0" smtClean="0"/>
              <a:t>, FSM (bottom).</a:t>
            </a:r>
            <a:endParaRPr lang="en-US" sz="2000" dirty="0"/>
          </a:p>
        </p:txBody>
      </p:sp>
      <p:sp>
        <p:nvSpPr>
          <p:cNvPr id="82" name="TextBox 81"/>
          <p:cNvSpPr txBox="1"/>
          <p:nvPr/>
        </p:nvSpPr>
        <p:spPr>
          <a:xfrm>
            <a:off x="22655330" y="7092938"/>
            <a:ext cx="4146317" cy="707886"/>
          </a:xfrm>
          <a:prstGeom prst="rect">
            <a:avLst/>
          </a:prstGeom>
          <a:noFill/>
        </p:spPr>
        <p:txBody>
          <a:bodyPr wrap="square" rtlCol="0">
            <a:spAutoFit/>
          </a:bodyPr>
          <a:lstStyle/>
          <a:p>
            <a:pPr algn="ctr"/>
            <a:r>
              <a:rPr lang="en-US" sz="2000" b="1" dirty="0" smtClean="0">
                <a:solidFill>
                  <a:schemeClr val="tx2"/>
                </a:solidFill>
              </a:rPr>
              <a:t>  NOAA STATIONS </a:t>
            </a:r>
          </a:p>
          <a:p>
            <a:pPr algn="ctr"/>
            <a:r>
              <a:rPr lang="en-US" sz="2000" b="1" dirty="0" smtClean="0">
                <a:solidFill>
                  <a:schemeClr val="tx2"/>
                </a:solidFill>
              </a:rPr>
              <a:t>LOCATIONS</a:t>
            </a:r>
            <a:endParaRPr lang="en-US" sz="2000" b="1" dirty="0">
              <a:solidFill>
                <a:schemeClr val="tx2"/>
              </a:solidFill>
            </a:endParaRPr>
          </a:p>
        </p:txBody>
      </p:sp>
      <p:grpSp>
        <p:nvGrpSpPr>
          <p:cNvPr id="34" name="Group 33"/>
          <p:cNvGrpSpPr/>
          <p:nvPr/>
        </p:nvGrpSpPr>
        <p:grpSpPr>
          <a:xfrm>
            <a:off x="9415811" y="5093846"/>
            <a:ext cx="17440784" cy="6674587"/>
            <a:chOff x="9415811" y="5643030"/>
            <a:chExt cx="17440784" cy="6674587"/>
          </a:xfrm>
        </p:grpSpPr>
        <p:grpSp>
          <p:nvGrpSpPr>
            <p:cNvPr id="27" name="Group 26"/>
            <p:cNvGrpSpPr/>
            <p:nvPr/>
          </p:nvGrpSpPr>
          <p:grpSpPr>
            <a:xfrm>
              <a:off x="9581356" y="5918121"/>
              <a:ext cx="8989319" cy="6399496"/>
              <a:chOff x="9581356" y="5918121"/>
              <a:chExt cx="8989319" cy="6399496"/>
            </a:xfrm>
          </p:grpSpPr>
          <p:grpSp>
            <p:nvGrpSpPr>
              <p:cNvPr id="55" name="Group 54"/>
              <p:cNvGrpSpPr/>
              <p:nvPr/>
            </p:nvGrpSpPr>
            <p:grpSpPr>
              <a:xfrm>
                <a:off x="10915684" y="10484839"/>
                <a:ext cx="3665556" cy="1832778"/>
                <a:chOff x="10437569" y="10068723"/>
                <a:chExt cx="3665556" cy="1832778"/>
              </a:xfrm>
            </p:grpSpPr>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569" y="10068723"/>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TextBox 101"/>
                <p:cNvSpPr txBox="1"/>
                <p:nvPr/>
              </p:nvSpPr>
              <p:spPr>
                <a:xfrm>
                  <a:off x="10612443" y="11172759"/>
                  <a:ext cx="3396552" cy="369332"/>
                </a:xfrm>
                <a:prstGeom prst="rect">
                  <a:avLst/>
                </a:prstGeom>
                <a:noFill/>
              </p:spPr>
              <p:txBody>
                <a:bodyPr wrap="square" rtlCol="0">
                  <a:spAutoFit/>
                </a:bodyPr>
                <a:lstStyle/>
                <a:p>
                  <a:pPr algn="ctr"/>
                  <a:r>
                    <a:rPr lang="en-US" sz="1800" b="1" dirty="0" smtClean="0"/>
                    <a:t>Oceanic Niño Index (ONI)</a:t>
                  </a:r>
                  <a:endParaRPr lang="en-US" sz="1800" b="1" dirty="0"/>
                </a:p>
              </p:txBody>
            </p:sp>
          </p:grpSp>
          <p:grpSp>
            <p:nvGrpSpPr>
              <p:cNvPr id="17" name="Group 16"/>
              <p:cNvGrpSpPr/>
              <p:nvPr/>
            </p:nvGrpSpPr>
            <p:grpSpPr>
              <a:xfrm>
                <a:off x="9581356" y="5918121"/>
                <a:ext cx="8989319" cy="6399495"/>
                <a:chOff x="9581356" y="5918121"/>
                <a:chExt cx="8989319" cy="6399495"/>
              </a:xfrm>
            </p:grpSpPr>
            <p:grpSp>
              <p:nvGrpSpPr>
                <p:cNvPr id="44" name="Group 43"/>
                <p:cNvGrpSpPr/>
                <p:nvPr/>
              </p:nvGrpSpPr>
              <p:grpSpPr>
                <a:xfrm>
                  <a:off x="9758038" y="5918121"/>
                  <a:ext cx="8812637" cy="6399495"/>
                  <a:chOff x="9683330" y="5918121"/>
                  <a:chExt cx="8812637" cy="6399495"/>
                </a:xfrm>
              </p:grpSpPr>
              <p:grpSp>
                <p:nvGrpSpPr>
                  <p:cNvPr id="20" name="Group 19"/>
                  <p:cNvGrpSpPr/>
                  <p:nvPr/>
                </p:nvGrpSpPr>
                <p:grpSpPr>
                  <a:xfrm>
                    <a:off x="14896046" y="9945891"/>
                    <a:ext cx="3524527" cy="2371725"/>
                    <a:chOff x="20530654" y="6243411"/>
                    <a:chExt cx="3524527" cy="2371725"/>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0654" y="6243411"/>
                      <a:ext cx="3505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20549981" y="6297723"/>
                      <a:ext cx="3505200" cy="1015663"/>
                    </a:xfrm>
                    <a:prstGeom prst="rect">
                      <a:avLst/>
                    </a:prstGeom>
                    <a:noFill/>
                  </p:spPr>
                  <p:txBody>
                    <a:bodyPr wrap="square" rtlCol="0">
                      <a:spAutoFit/>
                    </a:bodyPr>
                    <a:lstStyle/>
                    <a:p>
                      <a:pPr algn="ctr"/>
                      <a:endParaRPr lang="en-US" sz="2000" b="1" dirty="0" smtClean="0"/>
                    </a:p>
                    <a:p>
                      <a:pPr algn="ctr"/>
                      <a:r>
                        <a:rPr lang="en-US" sz="2000" b="1" dirty="0" smtClean="0"/>
                        <a:t>EXCLUSIVE ECONOMIC ZONES (EEZ) </a:t>
                      </a:r>
                      <a:endParaRPr lang="en-US" sz="2000" b="1" dirty="0"/>
                    </a:p>
                  </p:txBody>
                </p:sp>
              </p:grpSp>
              <p:grpSp>
                <p:nvGrpSpPr>
                  <p:cNvPr id="35" name="Group 34"/>
                  <p:cNvGrpSpPr/>
                  <p:nvPr/>
                </p:nvGrpSpPr>
                <p:grpSpPr>
                  <a:xfrm>
                    <a:off x="9713423" y="6796083"/>
                    <a:ext cx="8782544" cy="3905418"/>
                    <a:chOff x="9825965" y="5271881"/>
                    <a:chExt cx="8782544" cy="3905418"/>
                  </a:xfrm>
                </p:grpSpPr>
                <p:grpSp>
                  <p:nvGrpSpPr>
                    <p:cNvPr id="22" name="Group 21"/>
                    <p:cNvGrpSpPr/>
                    <p:nvPr/>
                  </p:nvGrpSpPr>
                  <p:grpSpPr>
                    <a:xfrm>
                      <a:off x="14334959" y="5271881"/>
                      <a:ext cx="4273550" cy="3078163"/>
                      <a:chOff x="15192209" y="5252831"/>
                      <a:chExt cx="4273550" cy="3078163"/>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209" y="5252831"/>
                        <a:ext cx="427355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900002" y="6196187"/>
                        <a:ext cx="3375933" cy="1477328"/>
                      </a:xfrm>
                      <a:prstGeom prst="rect">
                        <a:avLst/>
                      </a:prstGeom>
                      <a:noFill/>
                    </p:spPr>
                    <p:txBody>
                      <a:bodyPr wrap="square" rtlCol="0">
                        <a:spAutoFit/>
                      </a:bodyPr>
                      <a:lstStyle/>
                      <a:p>
                        <a:r>
                          <a:rPr lang="en-US" sz="1800" b="1" dirty="0" smtClean="0">
                            <a:solidFill>
                              <a:schemeClr val="tx1">
                                <a:lumMod val="75000"/>
                              </a:schemeClr>
                            </a:solidFill>
                          </a:rPr>
                          <a:t>  MONTHLY</a:t>
                        </a:r>
                      </a:p>
                      <a:p>
                        <a:endParaRPr lang="en-US" sz="1800" b="1" dirty="0" smtClean="0">
                          <a:solidFill>
                            <a:schemeClr val="tx1">
                              <a:lumMod val="75000"/>
                            </a:schemeClr>
                          </a:solidFill>
                        </a:endParaRPr>
                      </a:p>
                      <a:p>
                        <a:r>
                          <a:rPr lang="en-US" sz="1800" b="1" dirty="0" smtClean="0">
                            <a:solidFill>
                              <a:schemeClr val="tx1">
                                <a:lumMod val="75000"/>
                              </a:schemeClr>
                            </a:solidFill>
                          </a:rPr>
                          <a:t>                 SEASONAL </a:t>
                        </a:r>
                      </a:p>
                      <a:p>
                        <a:endParaRPr lang="en-US" sz="1800" b="1" dirty="0" smtClean="0">
                          <a:solidFill>
                            <a:schemeClr val="tx1">
                              <a:lumMod val="75000"/>
                            </a:schemeClr>
                          </a:solidFill>
                        </a:endParaRPr>
                      </a:p>
                      <a:p>
                        <a:r>
                          <a:rPr lang="en-US" sz="1800" b="1" dirty="0" smtClean="0">
                            <a:solidFill>
                              <a:schemeClr val="tx1">
                                <a:lumMod val="75000"/>
                              </a:schemeClr>
                            </a:solidFill>
                          </a:rPr>
                          <a:t>                                      YEARLY</a:t>
                        </a:r>
                        <a:endParaRPr lang="en-US" sz="1800" b="1" dirty="0">
                          <a:solidFill>
                            <a:schemeClr val="tx1">
                              <a:lumMod val="75000"/>
                            </a:schemeClr>
                          </a:solidFill>
                        </a:endParaRPr>
                      </a:p>
                    </p:txBody>
                  </p:sp>
                </p:grpSp>
                <p:grpSp>
                  <p:nvGrpSpPr>
                    <p:cNvPr id="33" name="Group 32"/>
                    <p:cNvGrpSpPr/>
                    <p:nvPr/>
                  </p:nvGrpSpPr>
                  <p:grpSpPr>
                    <a:xfrm>
                      <a:off x="9825965" y="5980295"/>
                      <a:ext cx="4508994" cy="3197004"/>
                      <a:chOff x="10302215" y="5980295"/>
                      <a:chExt cx="4508994" cy="3197004"/>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55172" t="70402"/>
                      <a:stretch/>
                    </p:blipFill>
                    <p:spPr>
                      <a:xfrm>
                        <a:off x="10302215" y="6630384"/>
                        <a:ext cx="4508994" cy="2232818"/>
                      </a:xfrm>
                      <a:prstGeom prst="rect">
                        <a:avLst/>
                      </a:prstGeom>
                    </p:spPr>
                  </p:pic>
                  <p:sp>
                    <p:nvSpPr>
                      <p:cNvPr id="18" name="TextBox 17"/>
                      <p:cNvSpPr txBox="1"/>
                      <p:nvPr/>
                    </p:nvSpPr>
                    <p:spPr>
                      <a:xfrm>
                        <a:off x="10696955" y="5980295"/>
                        <a:ext cx="2922793" cy="707886"/>
                      </a:xfrm>
                      <a:prstGeom prst="rect">
                        <a:avLst/>
                      </a:prstGeom>
                      <a:noFill/>
                    </p:spPr>
                    <p:txBody>
                      <a:bodyPr wrap="square" rtlCol="0">
                        <a:spAutoFit/>
                      </a:bodyPr>
                      <a:lstStyle/>
                      <a:p>
                        <a:pPr algn="ctr"/>
                        <a:r>
                          <a:rPr lang="en-US" sz="2000" dirty="0" smtClean="0"/>
                          <a:t>GLOBAL PERSIANN CDR PRECIPITATION </a:t>
                        </a:r>
                        <a:endParaRPr lang="en-US" sz="2000" dirty="0"/>
                      </a:p>
                    </p:txBody>
                  </p:sp>
                  <p:sp>
                    <p:nvSpPr>
                      <p:cNvPr id="72" name="TextBox 71"/>
                      <p:cNvSpPr txBox="1"/>
                      <p:nvPr/>
                    </p:nvSpPr>
                    <p:spPr>
                      <a:xfrm>
                        <a:off x="10991851" y="8777189"/>
                        <a:ext cx="3819358" cy="400110"/>
                      </a:xfrm>
                      <a:prstGeom prst="rect">
                        <a:avLst/>
                      </a:prstGeom>
                      <a:noFill/>
                    </p:spPr>
                    <p:txBody>
                      <a:bodyPr wrap="square" rtlCol="0">
                        <a:spAutoFit/>
                      </a:bodyPr>
                      <a:lstStyle/>
                      <a:p>
                        <a:pPr algn="ctr"/>
                        <a:r>
                          <a:rPr lang="en-US" sz="2000" dirty="0" smtClean="0"/>
                          <a:t>Daily 0.25° resolution</a:t>
                        </a:r>
                        <a:endParaRPr lang="en-US" sz="2000" dirty="0"/>
                      </a:p>
                    </p:txBody>
                  </p:sp>
                </p:grpSp>
                <p:sp>
                  <p:nvSpPr>
                    <p:cNvPr id="14" name="Right Arrow 13"/>
                    <p:cNvSpPr/>
                    <p:nvPr/>
                  </p:nvSpPr>
                  <p:spPr>
                    <a:xfrm rot="20307953">
                      <a:off x="13825930" y="7006571"/>
                      <a:ext cx="1091886" cy="702236"/>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60606"/>
                          </a:solidFill>
                        </a:rPr>
                        <a:t>sum</a:t>
                      </a:r>
                      <a:endParaRPr lang="en-US" sz="1800" dirty="0">
                        <a:solidFill>
                          <a:srgbClr val="060606"/>
                        </a:solidFill>
                      </a:endParaRPr>
                    </a:p>
                  </p:txBody>
                </p:sp>
              </p:grpSp>
              <p:sp>
                <p:nvSpPr>
                  <p:cNvPr id="36" name="Plus 35"/>
                  <p:cNvSpPr/>
                  <p:nvPr/>
                </p:nvSpPr>
                <p:spPr>
                  <a:xfrm>
                    <a:off x="16325073" y="9536997"/>
                    <a:ext cx="685800" cy="600753"/>
                  </a:xfrm>
                  <a:prstGeom prst="mathPlu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9253108" y="6348343"/>
                    <a:ext cx="2555775" cy="16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TextBox 100"/>
                <p:cNvSpPr txBox="1"/>
                <p:nvPr/>
              </p:nvSpPr>
              <p:spPr>
                <a:xfrm>
                  <a:off x="9581356" y="6520182"/>
                  <a:ext cx="8834271" cy="461665"/>
                </a:xfrm>
                <a:prstGeom prst="rect">
                  <a:avLst/>
                </a:prstGeom>
                <a:noFill/>
              </p:spPr>
              <p:txBody>
                <a:bodyPr wrap="square" rtlCol="0">
                  <a:spAutoFit/>
                </a:bodyPr>
                <a:lstStyle/>
                <a:p>
                  <a:pPr algn="ctr"/>
                  <a:r>
                    <a:rPr lang="en-US" sz="2400" dirty="0" smtClean="0"/>
                    <a:t>DATA PREPARATION &amp; ANALYSIS</a:t>
                  </a:r>
                  <a:endParaRPr lang="en-US" sz="2400" dirty="0"/>
                </a:p>
              </p:txBody>
            </p:sp>
          </p:grpSp>
          <p:sp>
            <p:nvSpPr>
              <p:cNvPr id="103" name="Plus 102"/>
              <p:cNvSpPr/>
              <p:nvPr/>
            </p:nvSpPr>
            <p:spPr>
              <a:xfrm>
                <a:off x="14366795" y="11046877"/>
                <a:ext cx="685800" cy="600753"/>
              </a:xfrm>
              <a:prstGeom prst="mathPlu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p:cNvSpPr txBox="1"/>
            <p:nvPr/>
          </p:nvSpPr>
          <p:spPr>
            <a:xfrm>
              <a:off x="9415811" y="5643030"/>
              <a:ext cx="1744078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19" name="Group 18"/>
            <p:cNvGrpSpPr/>
            <p:nvPr/>
          </p:nvGrpSpPr>
          <p:grpSpPr>
            <a:xfrm>
              <a:off x="18639751" y="6521297"/>
              <a:ext cx="8199251" cy="5729227"/>
              <a:chOff x="18639751" y="6521297"/>
              <a:chExt cx="8199251" cy="5729227"/>
            </a:xfrm>
          </p:grpSpPr>
          <p:pic>
            <p:nvPicPr>
              <p:cNvPr id="48" name="Picture 47"/>
              <p:cNvPicPr>
                <a:picLocks noChangeAspect="1"/>
              </p:cNvPicPr>
              <p:nvPr/>
            </p:nvPicPr>
            <p:blipFill rotWithShape="1">
              <a:blip r:embed="rId9" cstate="print">
                <a:extLst>
                  <a:ext uri="{28A0092B-C50C-407E-A947-70E740481C1C}">
                    <a14:useLocalDpi xmlns:a14="http://schemas.microsoft.com/office/drawing/2010/main" val="0"/>
                  </a:ext>
                </a:extLst>
              </a:blip>
              <a:srcRect l="5916" t="56298" r="54512" b="8853"/>
              <a:stretch/>
            </p:blipFill>
            <p:spPr>
              <a:xfrm>
                <a:off x="22300466" y="6960394"/>
                <a:ext cx="4429542" cy="2925585"/>
              </a:xfrm>
              <a:prstGeom prst="rect">
                <a:avLst/>
              </a:prstGeom>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41845" y="7460179"/>
                <a:ext cx="3422372" cy="3422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49100" y="9408548"/>
                <a:ext cx="4933669" cy="28419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77937" y="8488049"/>
                <a:ext cx="1968400" cy="19895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a:off x="18639751" y="6521297"/>
                <a:ext cx="8199251" cy="461665"/>
              </a:xfrm>
              <a:prstGeom prst="rect">
                <a:avLst/>
              </a:prstGeom>
              <a:noFill/>
            </p:spPr>
            <p:txBody>
              <a:bodyPr wrap="square" rtlCol="0">
                <a:spAutoFit/>
              </a:bodyPr>
              <a:lstStyle/>
              <a:p>
                <a:pPr algn="ctr"/>
                <a:r>
                  <a:rPr lang="en-US" sz="2400" i="1" dirty="0" smtClean="0"/>
                  <a:t>IN SITU </a:t>
                </a:r>
                <a:r>
                  <a:rPr lang="en-US" sz="2400" dirty="0" smtClean="0"/>
                  <a:t>VS. PERSIANN CDR VERIFICATION</a:t>
                </a:r>
                <a:endParaRPr lang="en-US" sz="2400" dirty="0"/>
              </a:p>
            </p:txBody>
          </p:sp>
        </p:grpSp>
      </p:grpSp>
      <p:sp>
        <p:nvSpPr>
          <p:cNvPr id="105" name="TextBox 104"/>
          <p:cNvSpPr txBox="1"/>
          <p:nvPr/>
        </p:nvSpPr>
        <p:spPr>
          <a:xfrm>
            <a:off x="9434188" y="11783422"/>
            <a:ext cx="164592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10" name="Text Placeholder 16"/>
          <p:cNvSpPr txBox="1">
            <a:spLocks/>
          </p:cNvSpPr>
          <p:nvPr/>
        </p:nvSpPr>
        <p:spPr>
          <a:xfrm>
            <a:off x="914400" y="23523374"/>
            <a:ext cx="8229600" cy="24666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solidFill>
                  <a:srgbClr val="FF0000"/>
                </a:solidFill>
              </a:rPr>
              <a:t> </a:t>
            </a:r>
          </a:p>
        </p:txBody>
      </p:sp>
      <p:pic>
        <p:nvPicPr>
          <p:cNvPr id="41" name="Picture 2" descr="C:\Users\ethan.wright\Downloads\IMG_6406_Team Jessica-small (4).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990" t="27435" b="15460"/>
          <a:stretch/>
        </p:blipFill>
        <p:spPr bwMode="auto">
          <a:xfrm>
            <a:off x="21910233" y="29924801"/>
            <a:ext cx="4823537" cy="2367392"/>
          </a:xfrm>
          <a:prstGeom prst="rect">
            <a:avLst/>
          </a:prstGeom>
          <a:noFill/>
          <a:extLst>
            <a:ext uri="{909E8E84-426E-40dd-AFC4-6F175D3DCCD1}">
              <a14:hiddenFill xmlns:a14="http://schemas.microsoft.com/office/drawing/2010/main">
                <a:solidFill>
                  <a:srgbClr val="FFFFFF"/>
                </a:solidFill>
              </a14:hiddenFill>
            </a:ext>
          </a:extLst>
        </p:spPr>
      </p:pic>
      <p:sp>
        <p:nvSpPr>
          <p:cNvPr id="88" name="Text Placeholder 3"/>
          <p:cNvSpPr txBox="1">
            <a:spLocks/>
          </p:cNvSpPr>
          <p:nvPr/>
        </p:nvSpPr>
        <p:spPr>
          <a:xfrm>
            <a:off x="18491373" y="29742991"/>
            <a:ext cx="3365664" cy="2746597"/>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defTabSz="27432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400" dirty="0" smtClean="0">
                <a:solidFill>
                  <a:srgbClr val="767171"/>
                </a:solidFill>
                <a:latin typeface="Garamond"/>
              </a:rPr>
              <a:t>Pictured from left to right, </a:t>
            </a:r>
          </a:p>
          <a:p>
            <a:pPr marL="0" marR="0" lvl="0" indent="0" defTabSz="27432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767171"/>
                </a:solidFill>
                <a:effectLst/>
                <a:uLnTx/>
                <a:uFillTx/>
                <a:latin typeface="Garamond"/>
              </a:rPr>
              <a:t>Jessica Sutton (team lead), Nicholas</a:t>
            </a:r>
            <a:r>
              <a:rPr kumimoji="0" lang="en-US" sz="2400" b="0" i="0" u="none" strike="noStrike" kern="1200" cap="none" spc="0" normalizeH="0" noProof="0" dirty="0" smtClean="0">
                <a:ln>
                  <a:noFill/>
                </a:ln>
                <a:solidFill>
                  <a:srgbClr val="767171"/>
                </a:solidFill>
                <a:effectLst/>
                <a:uLnTx/>
                <a:uFillTx/>
                <a:latin typeface="Garamond"/>
              </a:rPr>
              <a:t> </a:t>
            </a:r>
            <a:r>
              <a:rPr kumimoji="0" lang="en-US" sz="2400" b="0" i="0" u="none" strike="noStrike" kern="1200" cap="none" spc="0" normalizeH="0" noProof="0" dirty="0" err="1" smtClean="0">
                <a:ln>
                  <a:noFill/>
                </a:ln>
                <a:solidFill>
                  <a:srgbClr val="767171"/>
                </a:solidFill>
                <a:effectLst/>
                <a:uLnTx/>
                <a:uFillTx/>
                <a:latin typeface="Garamond"/>
              </a:rPr>
              <a:t>Luchetti</a:t>
            </a:r>
            <a:r>
              <a:rPr kumimoji="0" lang="en-US" sz="2400" b="0" i="0" u="none" strike="noStrike" kern="1200" cap="none" spc="0" normalizeH="0" baseline="0" noProof="0" dirty="0" smtClean="0">
                <a:ln>
                  <a:noFill/>
                </a:ln>
                <a:solidFill>
                  <a:srgbClr val="767171"/>
                </a:solidFill>
                <a:effectLst/>
                <a:uLnTx/>
                <a:uFillTx/>
                <a:latin typeface="Garamond"/>
              </a:rPr>
              <a:t>, and Ethan Wright at</a:t>
            </a:r>
            <a:r>
              <a:rPr kumimoji="0" lang="en-US" sz="2400" b="0" i="0" u="none" strike="noStrike" kern="1200" cap="none" spc="0" normalizeH="0" noProof="0" dirty="0" smtClean="0">
                <a:ln>
                  <a:noFill/>
                </a:ln>
                <a:solidFill>
                  <a:srgbClr val="767171"/>
                </a:solidFill>
                <a:effectLst/>
                <a:uLnTx/>
                <a:uFillTx/>
                <a:latin typeface="Garamond"/>
              </a:rPr>
              <a:t> the NOAA National Centers for Environmental Information in Asheville, North Carolina. </a:t>
            </a:r>
            <a:endParaRPr kumimoji="0" lang="en-US" sz="2400" b="0" i="0" u="none" strike="noStrike" kern="1200" cap="none" spc="0" normalizeH="0" baseline="0" noProof="0" dirty="0">
              <a:ln>
                <a:noFill/>
              </a:ln>
              <a:solidFill>
                <a:srgbClr val="767171"/>
              </a:solidFill>
              <a:effectLst/>
              <a:uLnTx/>
              <a:uFillTx/>
              <a:latin typeface="Garamond"/>
            </a:endParaRPr>
          </a:p>
        </p:txBody>
      </p:sp>
      <p:pic>
        <p:nvPicPr>
          <p:cNvPr id="106" name="Picture 105" descr="13_DJF_Mod_ElNino_FSM-2.jpg"/>
          <p:cNvPicPr>
            <a:picLocks noChangeAspect="1"/>
          </p:cNvPicPr>
          <p:nvPr/>
        </p:nvPicPr>
        <p:blipFill rotWithShape="1">
          <a:blip r:embed="rId14" cstate="print">
            <a:extLst>
              <a:ext uri="{28A0092B-C50C-407E-A947-70E740481C1C}">
                <a14:useLocalDpi xmlns:a14="http://schemas.microsoft.com/office/drawing/2010/main" val="0"/>
              </a:ext>
            </a:extLst>
          </a:blip>
          <a:srcRect l="2665" t="85700" r="3454" b="312"/>
          <a:stretch/>
        </p:blipFill>
        <p:spPr>
          <a:xfrm>
            <a:off x="15906991" y="24478867"/>
            <a:ext cx="5016272" cy="580086"/>
          </a:xfrm>
          <a:prstGeom prst="rect">
            <a:avLst/>
          </a:prstGeom>
        </p:spPr>
      </p:pic>
      <p:graphicFrame>
        <p:nvGraphicFramePr>
          <p:cNvPr id="74" name="Object 73"/>
          <p:cNvGraphicFramePr>
            <a:graphicFrameLocks noChangeAspect="1"/>
          </p:cNvGraphicFramePr>
          <p:nvPr>
            <p:extLst>
              <p:ext uri="{D42A27DB-BD31-4B8C-83A1-F6EECF244321}">
                <p14:modId xmlns:p14="http://schemas.microsoft.com/office/powerpoint/2010/main" val="4230653184"/>
              </p:ext>
            </p:extLst>
          </p:nvPr>
        </p:nvGraphicFramePr>
        <p:xfrm>
          <a:off x="9641481" y="16372123"/>
          <a:ext cx="16916400" cy="3778841"/>
        </p:xfrm>
        <a:graphic>
          <a:graphicData uri="http://schemas.openxmlformats.org/presentationml/2006/ole">
            <mc:AlternateContent xmlns:mc="http://schemas.openxmlformats.org/markup-compatibility/2006">
              <mc:Choice xmlns:v="urn:schemas-microsoft-com:vml" Requires="v">
                <p:oleObj spid="_x0000_s1053" name="Worksheet" r:id="rId16" imgW="18973800" imgH="4699000" progId="Excel.Sheet.12">
                  <p:embed/>
                </p:oleObj>
              </mc:Choice>
              <mc:Fallback>
                <p:oleObj name="Worksheet" r:id="rId16" imgW="18973800" imgH="4699000" progId="Excel.Sheet.12">
                  <p:embed/>
                  <p:pic>
                    <p:nvPicPr>
                      <p:cNvPr id="0" name=""/>
                      <p:cNvPicPr/>
                      <p:nvPr/>
                    </p:nvPicPr>
                    <p:blipFill>
                      <a:blip r:embed="rId17"/>
                      <a:stretch>
                        <a:fillRect/>
                      </a:stretch>
                    </p:blipFill>
                    <p:spPr>
                      <a:xfrm>
                        <a:off x="9641481" y="16372123"/>
                        <a:ext cx="16916400" cy="3778841"/>
                      </a:xfrm>
                      <a:prstGeom prst="rect">
                        <a:avLst/>
                      </a:prstGeom>
                    </p:spPr>
                  </p:pic>
                </p:oleObj>
              </mc:Fallback>
            </mc:AlternateContent>
          </a:graphicData>
        </a:graphic>
      </p:graphicFrame>
      <p:grpSp>
        <p:nvGrpSpPr>
          <p:cNvPr id="12" name="Group 11"/>
          <p:cNvGrpSpPr/>
          <p:nvPr/>
        </p:nvGrpSpPr>
        <p:grpSpPr>
          <a:xfrm>
            <a:off x="635615" y="4999625"/>
            <a:ext cx="8365654" cy="29476069"/>
            <a:chOff x="635615" y="5548809"/>
            <a:chExt cx="8365654" cy="29476069"/>
          </a:xfrm>
        </p:grpSpPr>
        <p:sp>
          <p:nvSpPr>
            <p:cNvPr id="6" name="Text Placeholder 16"/>
            <p:cNvSpPr txBox="1">
              <a:spLocks/>
            </p:cNvSpPr>
            <p:nvPr/>
          </p:nvSpPr>
          <p:spPr>
            <a:xfrm>
              <a:off x="643971" y="6179401"/>
              <a:ext cx="8357298" cy="73164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600" dirty="0"/>
                <a:t>The United States Affiliated Pacific Islands (USAPI) are highly susceptible to extreme precipitation events such as drought and flooding, which directly affect their freshwater availability. Precipitation distribution differs by sub-region, and is predominantly influenced by phases of the El Niño Southern Oscillation (ENSO). Forecasters currently rely on ENSO </a:t>
              </a:r>
              <a:r>
                <a:rPr lang="en-US" sz="2600" dirty="0" err="1"/>
                <a:t>climatologies</a:t>
              </a:r>
              <a:r>
                <a:rPr lang="en-US" sz="2600" dirty="0"/>
                <a:t> from sparse </a:t>
              </a:r>
              <a:r>
                <a:rPr lang="en-US" sz="2600" i="1" dirty="0"/>
                <a:t>in situ</a:t>
              </a:r>
              <a:r>
                <a:rPr lang="en-US" sz="2600" dirty="0"/>
                <a:t> station data to inform their precipitation outlooks. This project provided an updated ENSO-based climatology of long-term precipitation patterns for each USAPI Exclusive Economic Zone (EEZ) using the NOAA PERSIANN Climate Data Record (CDR). This data provided a 30-year record (1984-2015) of daily precipitation at 0.25</a:t>
              </a:r>
              <a:r>
                <a:rPr lang="en-US" sz="2600" baseline="30000" dirty="0"/>
                <a:t>° </a:t>
              </a:r>
              <a:r>
                <a:rPr lang="en-US" sz="2600" dirty="0"/>
                <a:t>resolution, which was used to calculate monthly, seasonal, and yearly precipitation. Results indicated that while the PERSIANN </a:t>
              </a:r>
              <a:r>
                <a:rPr lang="en-US" sz="2600" dirty="0" smtClean="0"/>
                <a:t>CDR precipitation </a:t>
              </a:r>
              <a:r>
                <a:rPr lang="en-US" sz="2600" dirty="0"/>
                <a:t>accurately described the monthly, seasonal, and annual trends, it under-predicted the precipitation on the islands. Additionally, maps showing percent departure from normal (30 year average) were made for each three month season based on the Oceanic Niño Index (ONI) for five ENSO phases (moderate-strong El Niño and La Niña, weak El Niño and La Niña, and neutral). Local weather service offices plan on using these results and maps to better understand how the different ENSO phases influence precipitation patterns. </a:t>
              </a:r>
            </a:p>
            <a:p>
              <a:endParaRPr lang="en-US" sz="2600" dirty="0">
                <a:solidFill>
                  <a:srgbClr val="FF0000"/>
                </a:solidFill>
              </a:endParaRPr>
            </a:p>
          </p:txBody>
        </p:sp>
        <p:sp>
          <p:nvSpPr>
            <p:cNvPr id="16" name="TextBox 15"/>
            <p:cNvSpPr txBox="1"/>
            <p:nvPr/>
          </p:nvSpPr>
          <p:spPr>
            <a:xfrm>
              <a:off x="696970" y="55488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15" name="Text Placeholder 16"/>
            <p:cNvSpPr txBox="1">
              <a:spLocks/>
            </p:cNvSpPr>
            <p:nvPr/>
          </p:nvSpPr>
          <p:spPr>
            <a:xfrm>
              <a:off x="662276" y="15452712"/>
              <a:ext cx="8228027" cy="29817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800" dirty="0"/>
                <a:t>Provide an updated </a:t>
              </a:r>
              <a:r>
                <a:rPr lang="en-US" sz="2800" dirty="0" smtClean="0"/>
                <a:t>ENSO-based </a:t>
              </a:r>
              <a:r>
                <a:rPr lang="en-US" sz="2800" dirty="0"/>
                <a:t>climatology (1985-2014) </a:t>
              </a:r>
              <a:r>
                <a:rPr lang="en-US" sz="2800" dirty="0" smtClean="0"/>
                <a:t>using the </a:t>
              </a:r>
              <a:r>
                <a:rPr lang="en-US" sz="2800" dirty="0"/>
                <a:t>NOAA PERSIANN Climate Data Record (CDR) </a:t>
              </a:r>
            </a:p>
            <a:p>
              <a:pPr>
                <a:lnSpc>
                  <a:spcPct val="100000"/>
                </a:lnSpc>
                <a:spcBef>
                  <a:spcPts val="0"/>
                </a:spcBef>
              </a:pPr>
              <a:r>
                <a:rPr lang="en-US" sz="2800" dirty="0"/>
                <a:t>Conduct verification analyses with </a:t>
              </a:r>
              <a:r>
                <a:rPr lang="en-US" sz="2800" i="1" dirty="0"/>
                <a:t>in situ</a:t>
              </a:r>
              <a:r>
                <a:rPr lang="en-US" sz="2800" dirty="0"/>
                <a:t> precipitation </a:t>
              </a:r>
            </a:p>
            <a:p>
              <a:pPr>
                <a:lnSpc>
                  <a:spcPct val="100000"/>
                </a:lnSpc>
                <a:spcBef>
                  <a:spcPts val="0"/>
                </a:spcBef>
              </a:pPr>
              <a:r>
                <a:rPr lang="en-US" sz="2800" dirty="0"/>
                <a:t>Determine the relationship between PERSIANN CDR </a:t>
              </a:r>
              <a:r>
                <a:rPr lang="en-US" sz="2800" dirty="0" smtClean="0"/>
                <a:t>precipitation measurements </a:t>
              </a:r>
              <a:r>
                <a:rPr lang="en-US" sz="2800" dirty="0"/>
                <a:t>and the </a:t>
              </a:r>
              <a:r>
                <a:rPr lang="en-US" sz="2800" dirty="0" smtClean="0"/>
                <a:t>five </a:t>
              </a:r>
              <a:r>
                <a:rPr lang="en-US" sz="2800" dirty="0"/>
                <a:t>ENSO phases</a:t>
              </a:r>
            </a:p>
            <a:p>
              <a:pPr>
                <a:lnSpc>
                  <a:spcPct val="100000"/>
                </a:lnSpc>
                <a:spcBef>
                  <a:spcPts val="0"/>
                </a:spcBef>
              </a:pPr>
              <a:r>
                <a:rPr lang="en-US" sz="2800" dirty="0"/>
                <a:t>Determine precipitation </a:t>
              </a:r>
              <a:r>
                <a:rPr lang="en-US" sz="2800" dirty="0" smtClean="0"/>
                <a:t>anomalies </a:t>
              </a:r>
              <a:r>
                <a:rPr lang="en-US" sz="2800" dirty="0"/>
                <a:t>for each USAPI Exclusive Economic Zone (EEZ) during the </a:t>
              </a:r>
              <a:r>
                <a:rPr lang="en-US" sz="2800" dirty="0" smtClean="0"/>
                <a:t>five </a:t>
              </a:r>
              <a:r>
                <a:rPr lang="en-US" sz="2800" dirty="0"/>
                <a:t>ENSO phases</a:t>
              </a:r>
            </a:p>
          </p:txBody>
        </p:sp>
        <p:sp>
          <p:nvSpPr>
            <p:cNvPr id="23" name="TextBox 22"/>
            <p:cNvSpPr txBox="1"/>
            <p:nvPr/>
          </p:nvSpPr>
          <p:spPr>
            <a:xfrm>
              <a:off x="662276" y="1473894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6" name="TextBox 25"/>
            <p:cNvSpPr txBox="1"/>
            <p:nvPr/>
          </p:nvSpPr>
          <p:spPr>
            <a:xfrm>
              <a:off x="653661" y="1955015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61" name="Group 60"/>
            <p:cNvGrpSpPr/>
            <p:nvPr/>
          </p:nvGrpSpPr>
          <p:grpSpPr>
            <a:xfrm>
              <a:off x="5846936" y="21022192"/>
              <a:ext cx="3071552" cy="3017521"/>
              <a:chOff x="23142223" y="6534150"/>
              <a:chExt cx="3071552" cy="3017521"/>
            </a:xfrm>
          </p:grpSpPr>
          <p:pic>
            <p:nvPicPr>
              <p:cNvPr id="104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142223" y="6534151"/>
                <a:ext cx="3071552"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3142223" y="6534150"/>
                <a:ext cx="1535776" cy="400110"/>
              </a:xfrm>
              <a:prstGeom prst="rect">
                <a:avLst/>
              </a:prstGeom>
              <a:noFill/>
            </p:spPr>
            <p:txBody>
              <a:bodyPr wrap="square" rtlCol="0">
                <a:spAutoFit/>
              </a:bodyPr>
              <a:lstStyle/>
              <a:p>
                <a:r>
                  <a:rPr lang="en-US" sz="2000" b="1" dirty="0" smtClean="0">
                    <a:solidFill>
                      <a:schemeClr val="bg1"/>
                    </a:solidFill>
                    <a:latin typeface="+mj-lt"/>
                  </a:rPr>
                  <a:t>GOES</a:t>
                </a:r>
                <a:endParaRPr lang="en-US" sz="2000" b="1" dirty="0">
                  <a:solidFill>
                    <a:schemeClr val="bg1"/>
                  </a:solidFill>
                  <a:latin typeface="+mj-lt"/>
                </a:endParaRPr>
              </a:p>
            </p:txBody>
          </p:sp>
        </p:grpSp>
        <p:sp>
          <p:nvSpPr>
            <p:cNvPr id="25" name="TextBox 24"/>
            <p:cNvSpPr txBox="1"/>
            <p:nvPr/>
          </p:nvSpPr>
          <p:spPr>
            <a:xfrm>
              <a:off x="652424" y="2785118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13" name="Text Placeholder 16"/>
            <p:cNvSpPr txBox="1">
              <a:spLocks/>
            </p:cNvSpPr>
            <p:nvPr/>
          </p:nvSpPr>
          <p:spPr>
            <a:xfrm>
              <a:off x="658338" y="34149812"/>
              <a:ext cx="8229600" cy="8750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t>Figure 1. Map </a:t>
              </a:r>
              <a:r>
                <a:rPr lang="en-US" sz="2000" dirty="0"/>
                <a:t>of the study area with the Exclusive Economic Zones (EEZs</a:t>
              </a:r>
              <a:r>
                <a:rPr lang="en-US" sz="2000" dirty="0" smtClean="0"/>
                <a:t>) outlined</a:t>
              </a:r>
              <a:r>
                <a:rPr lang="en-US" sz="2000" dirty="0"/>
                <a:t> </a:t>
              </a:r>
              <a:r>
                <a:rPr lang="en-US" sz="2000" dirty="0" smtClean="0"/>
                <a:t>for </a:t>
              </a:r>
              <a:r>
                <a:rPr lang="en-US" sz="2000" dirty="0"/>
                <a:t>each U.S. Affiliated Pacific Island (USAPI) chain. </a:t>
              </a:r>
              <a:r>
                <a:rPr lang="en-US" sz="2000" dirty="0" smtClean="0"/>
                <a:t>This </a:t>
              </a:r>
              <a:r>
                <a:rPr lang="en-US" sz="2000" dirty="0"/>
                <a:t>made map was made using the imagery </a:t>
              </a:r>
              <a:r>
                <a:rPr lang="en-US" sz="2000" dirty="0" smtClean="0"/>
                <a:t>base map </a:t>
              </a:r>
              <a:r>
                <a:rPr lang="en-US" sz="2000" dirty="0"/>
                <a:t>from ArcGIS.</a:t>
              </a:r>
            </a:p>
            <a:p>
              <a:r>
                <a:rPr lang="en-US" sz="2000" dirty="0" smtClean="0"/>
                <a:t> </a:t>
              </a:r>
            </a:p>
          </p:txBody>
        </p:sp>
        <p:sp>
          <p:nvSpPr>
            <p:cNvPr id="30" name="TextBox 29"/>
            <p:cNvSpPr txBox="1"/>
            <p:nvPr/>
          </p:nvSpPr>
          <p:spPr>
            <a:xfrm>
              <a:off x="652921" y="244087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86" name="Text Placeholder 16"/>
            <p:cNvSpPr txBox="1">
              <a:spLocks/>
            </p:cNvSpPr>
            <p:nvPr/>
          </p:nvSpPr>
          <p:spPr>
            <a:xfrm>
              <a:off x="635615" y="25064000"/>
              <a:ext cx="8229600" cy="28446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Earth Resources Technology (</a:t>
              </a:r>
              <a:r>
                <a:rPr lang="en-US" sz="2800" b="1" dirty="0" smtClean="0"/>
                <a:t>ERT</a:t>
              </a:r>
              <a:r>
                <a:rPr lang="en-US" sz="2800" dirty="0" smtClean="0"/>
                <a:t>), Collaborator, POC</a:t>
              </a:r>
              <a:r>
                <a:rPr lang="en-US" sz="2800" dirty="0"/>
                <a:t>: Michael Kruk</a:t>
              </a:r>
            </a:p>
            <a:p>
              <a:r>
                <a:rPr lang="en-US" sz="2800" dirty="0"/>
                <a:t>Regional Climate Services Director (</a:t>
              </a:r>
              <a:r>
                <a:rPr lang="en-US" sz="2800" b="1" dirty="0"/>
                <a:t>RCSD</a:t>
              </a:r>
              <a:r>
                <a:rPr lang="en-US" sz="2800" dirty="0"/>
                <a:t>), Collaborator, POC: John </a:t>
              </a:r>
              <a:r>
                <a:rPr lang="en-US" sz="2800" dirty="0" err="1" smtClean="0"/>
                <a:t>Marra</a:t>
              </a:r>
              <a:endParaRPr lang="en-US" sz="2800" dirty="0"/>
            </a:p>
            <a:p>
              <a:r>
                <a:rPr lang="en-US" sz="2800" dirty="0"/>
                <a:t>Pacific ENSO Applications Climate (</a:t>
              </a:r>
              <a:r>
                <a:rPr lang="en-US" sz="2800" b="1" dirty="0"/>
                <a:t>PEAC</a:t>
              </a:r>
              <a:r>
                <a:rPr lang="en-US" sz="2800" dirty="0"/>
                <a:t>) Center, Boundary Organization, POC: Carl </a:t>
              </a:r>
              <a:r>
                <a:rPr lang="en-US" sz="2800" dirty="0" err="1"/>
                <a:t>Noblitt</a:t>
              </a:r>
              <a:endParaRPr lang="en-US" sz="2800" dirty="0"/>
            </a:p>
          </p:txBody>
        </p:sp>
        <p:pic>
          <p:nvPicPr>
            <p:cNvPr id="81" name="Picture 80" descr="IslandMap2.jpg"/>
            <p:cNvPicPr>
              <a:picLocks noChangeAspect="1"/>
            </p:cNvPicPr>
            <p:nvPr/>
          </p:nvPicPr>
          <p:blipFill rotWithShape="1">
            <a:blip r:embed="rId19" cstate="print">
              <a:extLst>
                <a:ext uri="{28A0092B-C50C-407E-A947-70E740481C1C}">
                  <a14:useLocalDpi xmlns:a14="http://schemas.microsoft.com/office/drawing/2010/main" val="0"/>
                </a:ext>
              </a:extLst>
            </a:blip>
            <a:srcRect l="5757" t="23808" r="21268" b="16840"/>
            <a:stretch/>
          </p:blipFill>
          <p:spPr>
            <a:xfrm>
              <a:off x="709729" y="28768654"/>
              <a:ext cx="8180574" cy="5141371"/>
            </a:xfrm>
            <a:prstGeom prst="rect">
              <a:avLst/>
            </a:prstGeom>
          </p:spPr>
        </p:pic>
        <p:sp>
          <p:nvSpPr>
            <p:cNvPr id="87" name="TextBox 86"/>
            <p:cNvSpPr txBox="1"/>
            <p:nvPr/>
          </p:nvSpPr>
          <p:spPr>
            <a:xfrm>
              <a:off x="6829774" y="29195888"/>
              <a:ext cx="1679226" cy="338554"/>
            </a:xfrm>
            <a:prstGeom prst="rect">
              <a:avLst/>
            </a:prstGeom>
            <a:noFill/>
          </p:spPr>
          <p:txBody>
            <a:bodyPr wrap="square" rtlCol="0">
              <a:spAutoFit/>
            </a:bodyPr>
            <a:lstStyle/>
            <a:p>
              <a:pPr algn="ctr"/>
              <a:r>
                <a:rPr lang="en-US" sz="1600" dirty="0" smtClean="0">
                  <a:solidFill>
                    <a:schemeClr val="bg1"/>
                  </a:solidFill>
                  <a:latin typeface="+mj-lt"/>
                </a:rPr>
                <a:t>Hawaii</a:t>
              </a:r>
              <a:endParaRPr lang="en-US" sz="1600" dirty="0">
                <a:solidFill>
                  <a:schemeClr val="bg1"/>
                </a:solidFill>
                <a:latin typeface="+mj-lt"/>
              </a:endParaRPr>
            </a:p>
          </p:txBody>
        </p:sp>
        <p:sp>
          <p:nvSpPr>
            <p:cNvPr id="113" name="TextBox 112"/>
            <p:cNvSpPr txBox="1"/>
            <p:nvPr/>
          </p:nvSpPr>
          <p:spPr>
            <a:xfrm>
              <a:off x="5264464" y="30407179"/>
              <a:ext cx="1480647" cy="830997"/>
            </a:xfrm>
            <a:prstGeom prst="rect">
              <a:avLst/>
            </a:prstGeom>
            <a:noFill/>
          </p:spPr>
          <p:txBody>
            <a:bodyPr wrap="square" rtlCol="0">
              <a:spAutoFit/>
            </a:bodyPr>
            <a:lstStyle/>
            <a:p>
              <a:pPr algn="ctr"/>
              <a:r>
                <a:rPr lang="en-US" sz="1600" dirty="0" smtClean="0">
                  <a:solidFill>
                    <a:schemeClr val="bg1"/>
                  </a:solidFill>
                  <a:latin typeface="+mj-lt"/>
                </a:rPr>
                <a:t>Republic of the Marshall Islands</a:t>
              </a:r>
              <a:endParaRPr lang="en-US" sz="1600" dirty="0">
                <a:solidFill>
                  <a:schemeClr val="bg1"/>
                </a:solidFill>
                <a:latin typeface="+mj-lt"/>
              </a:endParaRPr>
            </a:p>
          </p:txBody>
        </p:sp>
        <p:sp>
          <p:nvSpPr>
            <p:cNvPr id="114" name="TextBox 113"/>
            <p:cNvSpPr txBox="1"/>
            <p:nvPr/>
          </p:nvSpPr>
          <p:spPr>
            <a:xfrm>
              <a:off x="2140714" y="31972122"/>
              <a:ext cx="2523254" cy="584776"/>
            </a:xfrm>
            <a:prstGeom prst="rect">
              <a:avLst/>
            </a:prstGeom>
            <a:noFill/>
          </p:spPr>
          <p:txBody>
            <a:bodyPr wrap="square" rtlCol="0">
              <a:spAutoFit/>
            </a:bodyPr>
            <a:lstStyle/>
            <a:p>
              <a:pPr algn="ctr"/>
              <a:r>
                <a:rPr lang="en-US" sz="1600" dirty="0" smtClean="0">
                  <a:solidFill>
                    <a:schemeClr val="bg1"/>
                  </a:solidFill>
                  <a:latin typeface="+mj-lt"/>
                </a:rPr>
                <a:t>Federated States of Micronesia</a:t>
              </a:r>
              <a:endParaRPr lang="en-US" sz="1600" dirty="0">
                <a:solidFill>
                  <a:schemeClr val="bg1"/>
                </a:solidFill>
                <a:latin typeface="+mj-lt"/>
              </a:endParaRPr>
            </a:p>
          </p:txBody>
        </p:sp>
        <p:sp>
          <p:nvSpPr>
            <p:cNvPr id="115" name="TextBox 114"/>
            <p:cNvSpPr txBox="1"/>
            <p:nvPr/>
          </p:nvSpPr>
          <p:spPr>
            <a:xfrm>
              <a:off x="2717850" y="29459051"/>
              <a:ext cx="2523254" cy="830997"/>
            </a:xfrm>
            <a:prstGeom prst="rect">
              <a:avLst/>
            </a:prstGeom>
            <a:noFill/>
          </p:spPr>
          <p:txBody>
            <a:bodyPr wrap="square" rtlCol="0">
              <a:spAutoFit/>
            </a:bodyPr>
            <a:lstStyle/>
            <a:p>
              <a:pPr algn="ctr"/>
              <a:r>
                <a:rPr lang="en-US" sz="1600" dirty="0" smtClean="0">
                  <a:solidFill>
                    <a:schemeClr val="bg1"/>
                  </a:solidFill>
                  <a:latin typeface="+mj-lt"/>
                </a:rPr>
                <a:t>Commonwealth of the Northern Mariana Islands</a:t>
              </a:r>
              <a:endParaRPr lang="en-US" sz="1600" dirty="0">
                <a:solidFill>
                  <a:schemeClr val="bg1"/>
                </a:solidFill>
                <a:latin typeface="+mj-lt"/>
              </a:endParaRPr>
            </a:p>
          </p:txBody>
        </p:sp>
        <p:sp>
          <p:nvSpPr>
            <p:cNvPr id="116" name="TextBox 115"/>
            <p:cNvSpPr txBox="1"/>
            <p:nvPr/>
          </p:nvSpPr>
          <p:spPr>
            <a:xfrm>
              <a:off x="838011" y="30236286"/>
              <a:ext cx="1222211" cy="584776"/>
            </a:xfrm>
            <a:prstGeom prst="rect">
              <a:avLst/>
            </a:prstGeom>
            <a:noFill/>
          </p:spPr>
          <p:txBody>
            <a:bodyPr wrap="square" rtlCol="0">
              <a:spAutoFit/>
            </a:bodyPr>
            <a:lstStyle/>
            <a:p>
              <a:pPr algn="ctr"/>
              <a:r>
                <a:rPr lang="en-US" sz="1600" dirty="0" smtClean="0">
                  <a:solidFill>
                    <a:schemeClr val="bg1"/>
                  </a:solidFill>
                  <a:latin typeface="+mj-lt"/>
                </a:rPr>
                <a:t>Republic of Palau</a:t>
              </a:r>
              <a:endParaRPr lang="en-US" sz="1600" dirty="0">
                <a:solidFill>
                  <a:schemeClr val="bg1"/>
                </a:solidFill>
                <a:latin typeface="+mj-lt"/>
              </a:endParaRPr>
            </a:p>
          </p:txBody>
        </p:sp>
      </p:grpSp>
      <p:sp>
        <p:nvSpPr>
          <p:cNvPr id="117" name="TextBox 116"/>
          <p:cNvSpPr txBox="1"/>
          <p:nvPr/>
        </p:nvSpPr>
        <p:spPr>
          <a:xfrm>
            <a:off x="6760491" y="32659766"/>
            <a:ext cx="2185951" cy="338554"/>
          </a:xfrm>
          <a:prstGeom prst="rect">
            <a:avLst/>
          </a:prstGeom>
          <a:noFill/>
        </p:spPr>
        <p:txBody>
          <a:bodyPr wrap="square" rtlCol="0">
            <a:spAutoFit/>
          </a:bodyPr>
          <a:lstStyle/>
          <a:p>
            <a:pPr algn="ctr"/>
            <a:r>
              <a:rPr lang="en-US" sz="1600" dirty="0" smtClean="0">
                <a:solidFill>
                  <a:schemeClr val="bg1"/>
                </a:solidFill>
                <a:latin typeface="+mj-lt"/>
              </a:rPr>
              <a:t>American Samoa</a:t>
            </a:r>
            <a:endParaRPr lang="en-US" sz="1600" dirty="0">
              <a:solidFill>
                <a:schemeClr val="bg1"/>
              </a:solidFill>
              <a:latin typeface="+mj-lt"/>
            </a:endParaRPr>
          </a:p>
        </p:txBody>
      </p:sp>
      <p:grpSp>
        <p:nvGrpSpPr>
          <p:cNvPr id="95" name="Group 94"/>
          <p:cNvGrpSpPr/>
          <p:nvPr/>
        </p:nvGrpSpPr>
        <p:grpSpPr>
          <a:xfrm>
            <a:off x="9786804" y="12676253"/>
            <a:ext cx="17086918" cy="3890325"/>
            <a:chOff x="9786804" y="13225437"/>
            <a:chExt cx="17086918" cy="3890325"/>
          </a:xfrm>
        </p:grpSpPr>
        <p:grpSp>
          <p:nvGrpSpPr>
            <p:cNvPr id="80" name="Group 79"/>
            <p:cNvGrpSpPr/>
            <p:nvPr/>
          </p:nvGrpSpPr>
          <p:grpSpPr>
            <a:xfrm>
              <a:off x="10085408" y="13225437"/>
              <a:ext cx="16788314" cy="3756605"/>
              <a:chOff x="10085408" y="13225437"/>
              <a:chExt cx="16788314" cy="3756605"/>
            </a:xfrm>
          </p:grpSpPr>
          <p:grpSp>
            <p:nvGrpSpPr>
              <p:cNvPr id="76" name="Group 75"/>
              <p:cNvGrpSpPr/>
              <p:nvPr/>
            </p:nvGrpSpPr>
            <p:grpSpPr>
              <a:xfrm>
                <a:off x="10085408" y="13225437"/>
                <a:ext cx="16788314" cy="3756605"/>
                <a:chOff x="10085408" y="13225437"/>
                <a:chExt cx="16788314" cy="3756605"/>
              </a:xfrm>
            </p:grpSpPr>
            <p:grpSp>
              <p:nvGrpSpPr>
                <p:cNvPr id="21" name="Group 20"/>
                <p:cNvGrpSpPr/>
                <p:nvPr/>
              </p:nvGrpSpPr>
              <p:grpSpPr>
                <a:xfrm>
                  <a:off x="10085408" y="13225437"/>
                  <a:ext cx="16788314" cy="3756605"/>
                  <a:chOff x="10014854" y="13065599"/>
                  <a:chExt cx="16788314" cy="3756605"/>
                </a:xfrm>
              </p:grpSpPr>
              <p:grpSp>
                <p:nvGrpSpPr>
                  <p:cNvPr id="58" name="Group 57"/>
                  <p:cNvGrpSpPr/>
                  <p:nvPr/>
                </p:nvGrpSpPr>
                <p:grpSpPr>
                  <a:xfrm>
                    <a:off x="10014854" y="13065599"/>
                    <a:ext cx="16788314" cy="3077199"/>
                    <a:chOff x="10012591" y="13032177"/>
                    <a:chExt cx="16788314" cy="3077199"/>
                  </a:xfrm>
                </p:grpSpPr>
                <p:pic>
                  <p:nvPicPr>
                    <p:cNvPr id="37" name="Picture 36" descr="01_DJF_Mod_La.jpg"/>
                    <p:cNvPicPr>
                      <a:picLocks noChangeAspect="1"/>
                    </p:cNvPicPr>
                    <p:nvPr/>
                  </p:nvPicPr>
                  <p:blipFill rotWithShape="1">
                    <a:blip r:embed="rId20" cstate="print">
                      <a:extLst>
                        <a:ext uri="{28A0092B-C50C-407E-A947-70E740481C1C}">
                          <a14:useLocalDpi xmlns:a14="http://schemas.microsoft.com/office/drawing/2010/main" val="0"/>
                        </a:ext>
                      </a:extLst>
                    </a:blip>
                    <a:srcRect l="6336" t="-22" r="6336" b="16090"/>
                    <a:stretch/>
                  </p:blipFill>
                  <p:spPr>
                    <a:xfrm>
                      <a:off x="10012591" y="13033694"/>
                      <a:ext cx="4114800" cy="3069469"/>
                    </a:xfrm>
                    <a:prstGeom prst="rect">
                      <a:avLst/>
                    </a:prstGeom>
                  </p:spPr>
                </p:pic>
                <p:pic>
                  <p:nvPicPr>
                    <p:cNvPr id="7" name="Picture 6" descr="01_DJF_Mod_El.jpg"/>
                    <p:cNvPicPr>
                      <a:picLocks noChangeAspect="1"/>
                    </p:cNvPicPr>
                    <p:nvPr/>
                  </p:nvPicPr>
                  <p:blipFill rotWithShape="1">
                    <a:blip r:embed="rId21" cstate="print">
                      <a:extLst>
                        <a:ext uri="{28A0092B-C50C-407E-A947-70E740481C1C}">
                          <a14:useLocalDpi xmlns:a14="http://schemas.microsoft.com/office/drawing/2010/main" val="0"/>
                        </a:ext>
                      </a:extLst>
                    </a:blip>
                    <a:srcRect l="6362" r="6320" b="16100"/>
                    <a:stretch/>
                  </p:blipFill>
                  <p:spPr>
                    <a:xfrm>
                      <a:off x="14193776" y="13032177"/>
                      <a:ext cx="4114800" cy="3068631"/>
                    </a:xfrm>
                    <a:prstGeom prst="rect">
                      <a:avLst/>
                    </a:prstGeom>
                  </p:spPr>
                </p:pic>
                <p:pic>
                  <p:nvPicPr>
                    <p:cNvPr id="9" name="Picture 8" descr="13_DJF_Mod_El.jpg"/>
                    <p:cNvPicPr>
                      <a:picLocks noChangeAspect="1"/>
                    </p:cNvPicPr>
                    <p:nvPr/>
                  </p:nvPicPr>
                  <p:blipFill rotWithShape="1">
                    <a:blip r:embed="rId22" cstate="print">
                      <a:extLst>
                        <a:ext uri="{28A0092B-C50C-407E-A947-70E740481C1C}">
                          <a14:useLocalDpi xmlns:a14="http://schemas.microsoft.com/office/drawing/2010/main" val="0"/>
                        </a:ext>
                      </a:extLst>
                    </a:blip>
                    <a:srcRect l="6336" t="-22" r="6336" b="16090"/>
                    <a:stretch/>
                  </p:blipFill>
                  <p:spPr>
                    <a:xfrm>
                      <a:off x="22686105" y="13039907"/>
                      <a:ext cx="4114800" cy="3069469"/>
                    </a:xfrm>
                    <a:prstGeom prst="rect">
                      <a:avLst/>
                    </a:prstGeom>
                  </p:spPr>
                </p:pic>
                <p:pic>
                  <p:nvPicPr>
                    <p:cNvPr id="53" name="Picture 52" descr="13_DJF_Mod_La.jpg"/>
                    <p:cNvPicPr>
                      <a:picLocks noChangeAspect="1"/>
                    </p:cNvPicPr>
                    <p:nvPr/>
                  </p:nvPicPr>
                  <p:blipFill rotWithShape="1">
                    <a:blip r:embed="rId23" cstate="print">
                      <a:extLst>
                        <a:ext uri="{28A0092B-C50C-407E-A947-70E740481C1C}">
                          <a14:useLocalDpi xmlns:a14="http://schemas.microsoft.com/office/drawing/2010/main" val="0"/>
                        </a:ext>
                      </a:extLst>
                    </a:blip>
                    <a:srcRect l="6336" t="-22" r="6336" b="16090"/>
                    <a:stretch/>
                  </p:blipFill>
                  <p:spPr>
                    <a:xfrm>
                      <a:off x="18515025" y="13034573"/>
                      <a:ext cx="4114800" cy="3069469"/>
                    </a:xfrm>
                    <a:prstGeom prst="rect">
                      <a:avLst/>
                    </a:prstGeom>
                  </p:spPr>
                </p:pic>
              </p:grpSp>
              <p:pic>
                <p:nvPicPr>
                  <p:cNvPr id="79" name="Picture 78" descr="13_DJF_Mod_La.jpg"/>
                  <p:cNvPicPr>
                    <a:picLocks noChangeAspect="1"/>
                  </p:cNvPicPr>
                  <p:nvPr/>
                </p:nvPicPr>
                <p:blipFill rotWithShape="1">
                  <a:blip r:embed="rId24" cstate="print">
                    <a:extLst>
                      <a:ext uri="{28A0092B-C50C-407E-A947-70E740481C1C}">
                        <a14:useLocalDpi xmlns:a14="http://schemas.microsoft.com/office/drawing/2010/main" val="0"/>
                      </a:ext>
                    </a:extLst>
                  </a:blip>
                  <a:srcRect l="3983" t="87933" r="3883" b="-2510"/>
                  <a:stretch/>
                </p:blipFill>
                <p:spPr>
                  <a:xfrm>
                    <a:off x="15565131" y="16184035"/>
                    <a:ext cx="5197137" cy="638169"/>
                  </a:xfrm>
                  <a:prstGeom prst="rect">
                    <a:avLst/>
                  </a:prstGeom>
                </p:spPr>
              </p:pic>
            </p:grpSp>
            <p:sp>
              <p:nvSpPr>
                <p:cNvPr id="109" name="Oval 108"/>
                <p:cNvSpPr/>
                <p:nvPr/>
              </p:nvSpPr>
              <p:spPr>
                <a:xfrm>
                  <a:off x="26150842" y="14386313"/>
                  <a:ext cx="74341" cy="74342"/>
                </a:xfrm>
                <a:prstGeom prst="ellipse">
                  <a:avLst/>
                </a:prstGeom>
                <a:solidFill>
                  <a:srgbClr val="F90100"/>
                </a:solidFill>
                <a:ln>
                  <a:solidFill>
                    <a:srgbClr val="F90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21984010" y="14382595"/>
                  <a:ext cx="74341" cy="74342"/>
                </a:xfrm>
                <a:prstGeom prst="ellipse">
                  <a:avLst/>
                </a:prstGeom>
                <a:solidFill>
                  <a:srgbClr val="1270C0"/>
                </a:solidFill>
                <a:ln>
                  <a:solidFill>
                    <a:srgbClr val="12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a:off x="13480586" y="14385073"/>
                <a:ext cx="74341" cy="74342"/>
              </a:xfrm>
              <a:prstGeom prst="ellipse">
                <a:avLst/>
              </a:prstGeom>
              <a:solidFill>
                <a:srgbClr val="1270C0"/>
              </a:solidFill>
              <a:ln>
                <a:solidFill>
                  <a:srgbClr val="12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7653614" y="14382595"/>
                <a:ext cx="74341" cy="74342"/>
              </a:xfrm>
              <a:prstGeom prst="ellipse">
                <a:avLst/>
              </a:prstGeom>
              <a:solidFill>
                <a:srgbClr val="F90100"/>
              </a:solidFill>
              <a:ln>
                <a:solidFill>
                  <a:srgbClr val="F90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TextBox 93"/>
            <p:cNvSpPr txBox="1"/>
            <p:nvPr/>
          </p:nvSpPr>
          <p:spPr>
            <a:xfrm>
              <a:off x="9786804" y="16715652"/>
              <a:ext cx="4090286" cy="400110"/>
            </a:xfrm>
            <a:prstGeom prst="rect">
              <a:avLst/>
            </a:prstGeom>
            <a:noFill/>
          </p:spPr>
          <p:txBody>
            <a:bodyPr wrap="square" rtlCol="0">
              <a:spAutoFit/>
            </a:bodyPr>
            <a:lstStyle/>
            <a:p>
              <a:r>
                <a:rPr lang="en-US" sz="2000" b="1" dirty="0" smtClean="0">
                  <a:solidFill>
                    <a:srgbClr val="060606"/>
                  </a:solidFill>
                  <a:latin typeface="+mj-lt"/>
                </a:rPr>
                <a:t>Lihue, HI</a:t>
              </a:r>
              <a:endParaRPr lang="en-US" sz="2000" b="1" dirty="0">
                <a:solidFill>
                  <a:srgbClr val="060606"/>
                </a:solidFill>
                <a:latin typeface="+mj-lt"/>
              </a:endParaRPr>
            </a:p>
          </p:txBody>
        </p:sp>
      </p:grpSp>
      <p:grpSp>
        <p:nvGrpSpPr>
          <p:cNvPr id="39" name="Group 38"/>
          <p:cNvGrpSpPr/>
          <p:nvPr/>
        </p:nvGrpSpPr>
        <p:grpSpPr>
          <a:xfrm>
            <a:off x="9471948" y="21434068"/>
            <a:ext cx="17330354" cy="6918133"/>
            <a:chOff x="9471948" y="21434068"/>
            <a:chExt cx="17330354" cy="6918133"/>
          </a:xfrm>
        </p:grpSpPr>
        <p:grpSp>
          <p:nvGrpSpPr>
            <p:cNvPr id="96" name="Group 95"/>
            <p:cNvGrpSpPr/>
            <p:nvPr/>
          </p:nvGrpSpPr>
          <p:grpSpPr>
            <a:xfrm>
              <a:off x="9471948" y="21434068"/>
              <a:ext cx="17330354" cy="6918133"/>
              <a:chOff x="9471948" y="21751577"/>
              <a:chExt cx="17330354" cy="6918133"/>
            </a:xfrm>
          </p:grpSpPr>
          <p:graphicFrame>
            <p:nvGraphicFramePr>
              <p:cNvPr id="104" name="Chart 103"/>
              <p:cNvGraphicFramePr>
                <a:graphicFrameLocks/>
              </p:cNvGraphicFramePr>
              <p:nvPr>
                <p:extLst>
                  <p:ext uri="{D42A27DB-BD31-4B8C-83A1-F6EECF244321}">
                    <p14:modId xmlns:p14="http://schemas.microsoft.com/office/powerpoint/2010/main" val="3935255715"/>
                  </p:ext>
                </p:extLst>
              </p:nvPr>
            </p:nvGraphicFramePr>
            <p:xfrm>
              <a:off x="9471948" y="25202610"/>
              <a:ext cx="17119048" cy="3467100"/>
            </p:xfrm>
            <a:graphic>
              <a:graphicData uri="http://schemas.openxmlformats.org/drawingml/2006/chart">
                <c:chart xmlns:c="http://schemas.openxmlformats.org/drawingml/2006/chart" xmlns:r="http://schemas.openxmlformats.org/officeDocument/2006/relationships" r:id="rId25"/>
              </a:graphicData>
            </a:graphic>
          </p:graphicFrame>
          <p:grpSp>
            <p:nvGrpSpPr>
              <p:cNvPr id="71" name="Group 70"/>
              <p:cNvGrpSpPr/>
              <p:nvPr/>
            </p:nvGrpSpPr>
            <p:grpSpPr>
              <a:xfrm>
                <a:off x="10027139" y="21751577"/>
                <a:ext cx="16775163" cy="3052758"/>
                <a:chOff x="10027139" y="22836552"/>
                <a:chExt cx="16775163" cy="3052758"/>
              </a:xfrm>
            </p:grpSpPr>
            <p:pic>
              <p:nvPicPr>
                <p:cNvPr id="67" name="Picture 66" descr="13_DJF_Weak_ElNino_FSM.jpg"/>
                <p:cNvPicPr>
                  <a:picLocks noChangeAspect="1"/>
                </p:cNvPicPr>
                <p:nvPr/>
              </p:nvPicPr>
              <p:blipFill rotWithShape="1">
                <a:blip r:embed="rId26" cstate="print">
                  <a:extLst>
                    <a:ext uri="{28A0092B-C50C-407E-A947-70E740481C1C}">
                      <a14:useLocalDpi xmlns:a14="http://schemas.microsoft.com/office/drawing/2010/main" val="0"/>
                    </a:ext>
                  </a:extLst>
                </a:blip>
                <a:srcRect l="6952" r="5922" b="17094"/>
                <a:stretch/>
              </p:blipFill>
              <p:spPr>
                <a:xfrm>
                  <a:off x="18498646" y="22839680"/>
                  <a:ext cx="4114800" cy="3038973"/>
                </a:xfrm>
                <a:prstGeom prst="rect">
                  <a:avLst/>
                </a:prstGeom>
              </p:spPr>
            </p:pic>
            <p:pic>
              <p:nvPicPr>
                <p:cNvPr id="68" name="Picture 67" descr="13_DJF_Weak_LaNina_FSM.jpg"/>
                <p:cNvPicPr>
                  <a:picLocks noChangeAspect="1"/>
                </p:cNvPicPr>
                <p:nvPr/>
              </p:nvPicPr>
              <p:blipFill rotWithShape="1">
                <a:blip r:embed="rId27" cstate="print">
                  <a:extLst>
                    <a:ext uri="{28A0092B-C50C-407E-A947-70E740481C1C}">
                      <a14:useLocalDpi xmlns:a14="http://schemas.microsoft.com/office/drawing/2010/main" val="0"/>
                    </a:ext>
                  </a:extLst>
                </a:blip>
                <a:srcRect l="6952" r="5922" b="17094"/>
                <a:stretch/>
              </p:blipFill>
              <p:spPr>
                <a:xfrm>
                  <a:off x="14204961" y="22850337"/>
                  <a:ext cx="4114800" cy="3038973"/>
                </a:xfrm>
                <a:prstGeom prst="rect">
                  <a:avLst/>
                </a:prstGeom>
              </p:spPr>
            </p:pic>
            <p:pic>
              <p:nvPicPr>
                <p:cNvPr id="69" name="Picture 68" descr="13_DJF_Mod_ElNino_FSM-2.jpg"/>
                <p:cNvPicPr>
                  <a:picLocks noChangeAspect="1"/>
                </p:cNvPicPr>
                <p:nvPr/>
              </p:nvPicPr>
              <p:blipFill rotWithShape="1">
                <a:blip r:embed="rId28" cstate="print">
                  <a:extLst>
                    <a:ext uri="{28A0092B-C50C-407E-A947-70E740481C1C}">
                      <a14:useLocalDpi xmlns:a14="http://schemas.microsoft.com/office/drawing/2010/main" val="0"/>
                    </a:ext>
                  </a:extLst>
                </a:blip>
                <a:srcRect l="6746" r="5922" b="16828"/>
                <a:stretch/>
              </p:blipFill>
              <p:spPr>
                <a:xfrm>
                  <a:off x="22687502" y="22836552"/>
                  <a:ext cx="4114800" cy="3041510"/>
                </a:xfrm>
                <a:prstGeom prst="rect">
                  <a:avLst/>
                </a:prstGeom>
              </p:spPr>
            </p:pic>
            <p:pic>
              <p:nvPicPr>
                <p:cNvPr id="70" name="Picture 69" descr="13_DJF_Mod_LaNina_FSM.jpg"/>
                <p:cNvPicPr>
                  <a:picLocks noChangeAspect="1"/>
                </p:cNvPicPr>
                <p:nvPr/>
              </p:nvPicPr>
              <p:blipFill rotWithShape="1">
                <a:blip r:embed="rId29" cstate="print">
                  <a:extLst>
                    <a:ext uri="{28A0092B-C50C-407E-A947-70E740481C1C}">
                      <a14:useLocalDpi xmlns:a14="http://schemas.microsoft.com/office/drawing/2010/main" val="0"/>
                    </a:ext>
                  </a:extLst>
                </a:blip>
                <a:srcRect l="6952" r="5922" b="17358"/>
                <a:stretch/>
              </p:blipFill>
              <p:spPr>
                <a:xfrm>
                  <a:off x="10027139" y="22847205"/>
                  <a:ext cx="4114800" cy="3029245"/>
                </a:xfrm>
                <a:prstGeom prst="rect">
                  <a:avLst/>
                </a:prstGeom>
              </p:spPr>
            </p:pic>
          </p:grpSp>
          <p:sp>
            <p:nvSpPr>
              <p:cNvPr id="120" name="TextBox 119"/>
              <p:cNvSpPr txBox="1"/>
              <p:nvPr/>
            </p:nvSpPr>
            <p:spPr>
              <a:xfrm>
                <a:off x="9789788" y="24923611"/>
                <a:ext cx="4090286" cy="400110"/>
              </a:xfrm>
              <a:prstGeom prst="rect">
                <a:avLst/>
              </a:prstGeom>
              <a:noFill/>
            </p:spPr>
            <p:txBody>
              <a:bodyPr wrap="square" rtlCol="0">
                <a:spAutoFit/>
              </a:bodyPr>
              <a:lstStyle/>
              <a:p>
                <a:r>
                  <a:rPr lang="en-US" sz="2000" b="1" dirty="0" err="1" smtClean="0">
                    <a:solidFill>
                      <a:srgbClr val="060606"/>
                    </a:solidFill>
                    <a:latin typeface="+mj-lt"/>
                  </a:rPr>
                  <a:t>Chuuk</a:t>
                </a:r>
                <a:r>
                  <a:rPr lang="en-US" sz="2000" b="1" dirty="0" smtClean="0">
                    <a:solidFill>
                      <a:srgbClr val="060606"/>
                    </a:solidFill>
                    <a:latin typeface="+mj-lt"/>
                  </a:rPr>
                  <a:t>, FSM</a:t>
                </a:r>
                <a:endParaRPr lang="en-US" sz="2000" b="1" dirty="0">
                  <a:solidFill>
                    <a:srgbClr val="060606"/>
                  </a:solidFill>
                  <a:latin typeface="+mj-lt"/>
                </a:endParaRPr>
              </a:p>
            </p:txBody>
          </p:sp>
        </p:grpSp>
        <p:sp>
          <p:nvSpPr>
            <p:cNvPr id="97" name="Oval 96"/>
            <p:cNvSpPr/>
            <p:nvPr/>
          </p:nvSpPr>
          <p:spPr>
            <a:xfrm>
              <a:off x="12191362" y="2290943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16304097" y="2287801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20598636" y="2287801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4792915" y="22861306"/>
              <a:ext cx="137160" cy="137160"/>
            </a:xfrm>
            <a:prstGeom prst="ellipse">
              <a:avLst/>
            </a:prstGeom>
            <a:solidFill>
              <a:srgbClr val="060606"/>
            </a:solidFill>
            <a:ln>
              <a:solidFill>
                <a:srgbClr val="060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7650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4001</TotalTime>
  <Words>942</Words>
  <Application>Microsoft Macintosh PowerPoint</Application>
  <PresentationFormat>Custom</PresentationFormat>
  <Paragraphs>68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Worksheet</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Jessica Sutton</dc:creator>
  <cp:keywords/>
  <dc:description/>
  <cp:lastModifiedBy>Jessica Price</cp:lastModifiedBy>
  <cp:revision>201</cp:revision>
  <dcterms:created xsi:type="dcterms:W3CDTF">2015-06-02T14:58:58Z</dcterms:created>
  <dcterms:modified xsi:type="dcterms:W3CDTF">2015-07-23T01:30:07Z</dcterms:modified>
  <cp:category/>
</cp:coreProperties>
</file>