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B895A-70DB-403D-8908-B5DA0A81FEF4}" v="260" dt="2023-01-18T16:16:42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1356-44F1-47FE-99E7-1A336F71F629}" type="datetimeFigureOut"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B670-FBCC-40B8-9AEE-39FDEC3583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Laramie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8E88-8D13-42E6-A518-136F3BED2F3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Laramie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8E88-8D13-42E6-A518-136F3BED2F3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Laramie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8E88-8D13-42E6-A518-136F3BED2F3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2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1700F20-9339-B183-AA60-50D05D8C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2889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5C40E5-F075-3F06-926C-FD4B34655DE0}"/>
              </a:ext>
            </a:extLst>
          </p:cNvPr>
          <p:cNvSpPr txBox="1">
            <a:spLocks/>
          </p:cNvSpPr>
          <p:nvPr/>
        </p:nvSpPr>
        <p:spPr>
          <a:xfrm>
            <a:off x="312047" y="2486959"/>
            <a:ext cx="5230090" cy="2968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Century Gothic"/>
                <a:ea typeface="Batang"/>
              </a:rPr>
              <a:t>Project Coordination presents:</a:t>
            </a:r>
            <a:endParaRPr lang="en-US" dirty="0">
              <a:latin typeface="Sitka Subheading"/>
              <a:ea typeface="Batang"/>
            </a:endParaRPr>
          </a:p>
          <a:p>
            <a:pPr algn="ctr"/>
            <a:br>
              <a:rPr lang="en-US" sz="3700" b="1" dirty="0">
                <a:latin typeface="Century Gothic"/>
                <a:ea typeface="Batang"/>
              </a:rPr>
            </a:br>
            <a:r>
              <a:rPr lang="en-US" sz="5800" b="1" dirty="0">
                <a:latin typeface="Century Gothic"/>
                <a:ea typeface="Batang"/>
              </a:rPr>
              <a:t>2023 Spring Deliverable Calendar</a:t>
            </a:r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A6FABD3-09DD-8A5A-38AB-41394E46A1EF}"/>
              </a:ext>
            </a:extLst>
          </p:cNvPr>
          <p:cNvCxnSpPr/>
          <p:nvPr/>
        </p:nvCxnSpPr>
        <p:spPr>
          <a:xfrm flipV="1">
            <a:off x="522514" y="2995550"/>
            <a:ext cx="4734296" cy="3562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1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6C45-DD8F-B666-C1B3-76C793D2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92364"/>
            <a:ext cx="10668000" cy="1524000"/>
          </a:xfrm>
        </p:spPr>
        <p:txBody>
          <a:bodyPr/>
          <a:lstStyle/>
          <a:p>
            <a:pPr algn="ctr"/>
            <a:r>
              <a:rPr lang="en-US" dirty="0"/>
              <a:t>Spring Calendar 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6A9D3E-F337-DD92-8863-10046FA742F3}"/>
              </a:ext>
            </a:extLst>
          </p:cNvPr>
          <p:cNvSpPr/>
          <p:nvPr/>
        </p:nvSpPr>
        <p:spPr>
          <a:xfrm>
            <a:off x="644113" y="1094549"/>
            <a:ext cx="11164454" cy="52993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D5F36B-E956-9127-97D0-CC4F8F4034D0}"/>
              </a:ext>
            </a:extLst>
          </p:cNvPr>
          <p:cNvSpPr/>
          <p:nvPr/>
        </p:nvSpPr>
        <p:spPr>
          <a:xfrm>
            <a:off x="1005040" y="1426302"/>
            <a:ext cx="10338660" cy="457630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E2176B1A-E78F-22AA-99C7-0625FA716897}"/>
              </a:ext>
            </a:extLst>
          </p:cNvPr>
          <p:cNvSpPr txBox="1">
            <a:spLocks/>
          </p:cNvSpPr>
          <p:nvPr/>
        </p:nvSpPr>
        <p:spPr>
          <a:xfrm>
            <a:off x="1143585" y="1483754"/>
            <a:ext cx="918911" cy="4533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0"/>
              </a:spcAft>
              <a:buNone/>
            </a:pPr>
            <a:r>
              <a:rPr lang="en-US" b="1">
                <a:solidFill>
                  <a:schemeClr val="bg1"/>
                </a:solidFill>
              </a:rPr>
              <a:t>Week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D123E756-E749-66D0-878E-08AFCB82F4DD}"/>
              </a:ext>
            </a:extLst>
          </p:cNvPr>
          <p:cNvSpPr txBox="1">
            <a:spLocks/>
          </p:cNvSpPr>
          <p:nvPr/>
        </p:nvSpPr>
        <p:spPr>
          <a:xfrm>
            <a:off x="2392300" y="1481040"/>
            <a:ext cx="9848481" cy="333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800"/>
              </a:spcAft>
            </a:pPr>
            <a:r>
              <a:rPr lang="en-US" sz="1400" b="1">
                <a:solidFill>
                  <a:srgbClr val="000000"/>
                </a:solidFill>
              </a:rPr>
              <a:t>  1                   2                 3                  4                  5                 6                 7                   8                   9               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9D9E2-A6F0-E4B8-3848-F38797C62EB1}"/>
              </a:ext>
            </a:extLst>
          </p:cNvPr>
          <p:cNvSpPr txBox="1"/>
          <p:nvPr/>
        </p:nvSpPr>
        <p:spPr>
          <a:xfrm rot="19380000">
            <a:off x="439303" y="2974687"/>
            <a:ext cx="19032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Deliverables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29EDF-0B68-4F3E-5ABE-33362A6FFD26}"/>
              </a:ext>
            </a:extLst>
          </p:cNvPr>
          <p:cNvSpPr txBox="1"/>
          <p:nvPr/>
        </p:nvSpPr>
        <p:spPr>
          <a:xfrm rot="19140000">
            <a:off x="587745" y="5255737"/>
            <a:ext cx="19032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Checkpoints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09E935-F519-9041-30DC-D3761D096AA8}"/>
              </a:ext>
            </a:extLst>
          </p:cNvPr>
          <p:cNvCxnSpPr/>
          <p:nvPr/>
        </p:nvCxnSpPr>
        <p:spPr>
          <a:xfrm>
            <a:off x="728066" y="4965246"/>
            <a:ext cx="10670307" cy="231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3C1DB5-9267-BE28-3A7B-32D0B6A402CC}"/>
              </a:ext>
            </a:extLst>
          </p:cNvPr>
          <p:cNvCxnSpPr>
            <a:cxnSpLocks/>
          </p:cNvCxnSpPr>
          <p:nvPr/>
        </p:nvCxnSpPr>
        <p:spPr>
          <a:xfrm flipH="1">
            <a:off x="2112529" y="2214127"/>
            <a:ext cx="32329" cy="3627582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ED8C56-F739-FFC7-0ECA-7C69CBAD00F9}"/>
              </a:ext>
            </a:extLst>
          </p:cNvPr>
          <p:cNvSpPr txBox="1"/>
          <p:nvPr/>
        </p:nvSpPr>
        <p:spPr>
          <a:xfrm rot="20280000">
            <a:off x="7346321" y="3762847"/>
            <a:ext cx="15453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Shapefile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E4D37-96C2-01B7-0302-A95D78487F8E}"/>
              </a:ext>
            </a:extLst>
          </p:cNvPr>
          <p:cNvSpPr txBox="1"/>
          <p:nvPr/>
        </p:nvSpPr>
        <p:spPr>
          <a:xfrm rot="20280000">
            <a:off x="7181644" y="302466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Web Image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C4CE8-D72A-8BE2-97DC-85E7D7ED4592}"/>
              </a:ext>
            </a:extLst>
          </p:cNvPr>
          <p:cNvSpPr txBox="1"/>
          <p:nvPr/>
        </p:nvSpPr>
        <p:spPr>
          <a:xfrm rot="20280000">
            <a:off x="8099779" y="2931699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Poster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A62C1C-8683-1EDD-71C6-16EFF7271AF2}"/>
              </a:ext>
            </a:extLst>
          </p:cNvPr>
          <p:cNvSpPr txBox="1"/>
          <p:nvPr/>
        </p:nvSpPr>
        <p:spPr>
          <a:xfrm rot="20400000">
            <a:off x="8970984" y="2754938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1890-E7EF-D53A-D1B5-FA5ACFD1AD62}"/>
              </a:ext>
            </a:extLst>
          </p:cNvPr>
          <p:cNvSpPr txBox="1"/>
          <p:nvPr/>
        </p:nvSpPr>
        <p:spPr>
          <a:xfrm rot="20340000">
            <a:off x="10116832" y="3809007"/>
            <a:ext cx="18686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Exit PGA &amp;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Anonymous Program Feedback˚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A0B6B3-43D4-D6BC-04D9-887E10EA7839}"/>
              </a:ext>
            </a:extLst>
          </p:cNvPr>
          <p:cNvSpPr txBox="1"/>
          <p:nvPr/>
        </p:nvSpPr>
        <p:spPr>
          <a:xfrm rot="20340000">
            <a:off x="9253654" y="2050483"/>
            <a:ext cx="14529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CC FD*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852D4-36C0-C4E2-90FD-49649BEFD3EB}"/>
              </a:ext>
            </a:extLst>
          </p:cNvPr>
          <p:cNvSpPr txBox="1"/>
          <p:nvPr/>
        </p:nvSpPr>
        <p:spPr>
          <a:xfrm rot="20400000">
            <a:off x="7097525" y="1906992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Video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RD*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18FC2-A442-7419-2146-A49C0AD2C3BA}"/>
              </a:ext>
            </a:extLst>
          </p:cNvPr>
          <p:cNvSpPr txBox="1"/>
          <p:nvPr/>
        </p:nvSpPr>
        <p:spPr>
          <a:xfrm rot="20280000">
            <a:off x="3579461" y="5017075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5DAE-10DE-1CA4-CE84-D74D428F9FB2}"/>
              </a:ext>
            </a:extLst>
          </p:cNvPr>
          <p:cNvSpPr txBox="1"/>
          <p:nvPr/>
        </p:nvSpPr>
        <p:spPr>
          <a:xfrm rot="20280000">
            <a:off x="5332721" y="5053361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05ECC-72FA-5270-F319-3BC6F7B4E9BC}"/>
              </a:ext>
            </a:extLst>
          </p:cNvPr>
          <p:cNvSpPr txBox="1"/>
          <p:nvPr/>
        </p:nvSpPr>
        <p:spPr>
          <a:xfrm rot="20280000">
            <a:off x="6221720" y="499563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68FF4-D8D2-7C29-4DAE-7679063CF3C2}"/>
              </a:ext>
            </a:extLst>
          </p:cNvPr>
          <p:cNvSpPr txBox="1"/>
          <p:nvPr/>
        </p:nvSpPr>
        <p:spPr>
          <a:xfrm rot="20040000">
            <a:off x="7069486" y="4997281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9BF98-1029-EA69-A41C-B99037287418}"/>
              </a:ext>
            </a:extLst>
          </p:cNvPr>
          <p:cNvSpPr txBox="1"/>
          <p:nvPr/>
        </p:nvSpPr>
        <p:spPr>
          <a:xfrm rot="20280000">
            <a:off x="9071798" y="501872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BC6FB3-5D8C-BD16-C700-99176A6B3D5E}"/>
              </a:ext>
            </a:extLst>
          </p:cNvPr>
          <p:cNvSpPr txBox="1"/>
          <p:nvPr/>
        </p:nvSpPr>
        <p:spPr>
          <a:xfrm rot="20280000">
            <a:off x="7581139" y="5354814"/>
            <a:ext cx="8988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 #3*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A7151-69CA-969E-1C20-41850147D4B7}"/>
              </a:ext>
            </a:extLst>
          </p:cNvPr>
          <p:cNvSpPr txBox="1"/>
          <p:nvPr/>
        </p:nvSpPr>
        <p:spPr>
          <a:xfrm rot="20280000">
            <a:off x="6233264" y="5442604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 #2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754D1-58A4-1401-E37C-66AECF2B80F0}"/>
              </a:ext>
            </a:extLst>
          </p:cNvPr>
          <p:cNvSpPr txBox="1"/>
          <p:nvPr/>
        </p:nvSpPr>
        <p:spPr>
          <a:xfrm rot="20280000">
            <a:off x="3760752" y="5468041"/>
            <a:ext cx="13837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 #1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DC6787-99BE-6E45-0440-D13A0E6BD603}"/>
              </a:ext>
            </a:extLst>
          </p:cNvPr>
          <p:cNvCxnSpPr>
            <a:cxnSpLocks/>
          </p:cNvCxnSpPr>
          <p:nvPr/>
        </p:nvCxnSpPr>
        <p:spPr>
          <a:xfrm flipH="1">
            <a:off x="2607981" y="1904073"/>
            <a:ext cx="38871" cy="235342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DB626B-77F5-86A1-3C1A-3AD1C8D1F8A5}"/>
              </a:ext>
            </a:extLst>
          </p:cNvPr>
          <p:cNvCxnSpPr>
            <a:cxnSpLocks/>
          </p:cNvCxnSpPr>
          <p:nvPr/>
        </p:nvCxnSpPr>
        <p:spPr>
          <a:xfrm>
            <a:off x="4430858" y="1880958"/>
            <a:ext cx="2308" cy="372654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2F35A0-901B-6C68-3458-4B1DCDA79850}"/>
              </a:ext>
            </a:extLst>
          </p:cNvPr>
          <p:cNvCxnSpPr>
            <a:cxnSpLocks/>
          </p:cNvCxnSpPr>
          <p:nvPr/>
        </p:nvCxnSpPr>
        <p:spPr>
          <a:xfrm flipH="1">
            <a:off x="6244153" y="1879308"/>
            <a:ext cx="24082" cy="4020128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72B829-6B1D-DFD7-B1B4-ECB1C2DB47E4}"/>
              </a:ext>
            </a:extLst>
          </p:cNvPr>
          <p:cNvCxnSpPr>
            <a:cxnSpLocks/>
          </p:cNvCxnSpPr>
          <p:nvPr/>
        </p:nvCxnSpPr>
        <p:spPr>
          <a:xfrm flipH="1">
            <a:off x="7179334" y="1880957"/>
            <a:ext cx="63665" cy="3668815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22D75F-F7D5-2152-4810-5D14A265A216}"/>
              </a:ext>
            </a:extLst>
          </p:cNvPr>
          <p:cNvCxnSpPr>
            <a:cxnSpLocks/>
          </p:cNvCxnSpPr>
          <p:nvPr/>
        </p:nvCxnSpPr>
        <p:spPr>
          <a:xfrm>
            <a:off x="8021494" y="1880957"/>
            <a:ext cx="23749" cy="411414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E4FA84-5200-F70B-97C7-2FDB9342BC26}"/>
              </a:ext>
            </a:extLst>
          </p:cNvPr>
          <p:cNvCxnSpPr>
            <a:cxnSpLocks/>
          </p:cNvCxnSpPr>
          <p:nvPr/>
        </p:nvCxnSpPr>
        <p:spPr>
          <a:xfrm>
            <a:off x="9002857" y="1879308"/>
            <a:ext cx="25398" cy="402342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D822F7-7A6C-53CC-DE46-6A67155D60F6}"/>
              </a:ext>
            </a:extLst>
          </p:cNvPr>
          <p:cNvCxnSpPr>
            <a:cxnSpLocks/>
          </p:cNvCxnSpPr>
          <p:nvPr/>
        </p:nvCxnSpPr>
        <p:spPr>
          <a:xfrm flipH="1">
            <a:off x="9943644" y="1904073"/>
            <a:ext cx="14100" cy="3277895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CD55-32A4-B584-AED8-F0DA1FB111C0}"/>
              </a:ext>
            </a:extLst>
          </p:cNvPr>
          <p:cNvCxnSpPr>
            <a:cxnSpLocks/>
          </p:cNvCxnSpPr>
          <p:nvPr/>
        </p:nvCxnSpPr>
        <p:spPr>
          <a:xfrm>
            <a:off x="10807249" y="1880958"/>
            <a:ext cx="13851" cy="267755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8EC9384-5696-9964-2931-9A7A9FCDC867}"/>
              </a:ext>
            </a:extLst>
          </p:cNvPr>
          <p:cNvSpPr txBox="1"/>
          <p:nvPr/>
        </p:nvSpPr>
        <p:spPr>
          <a:xfrm rot="20400000">
            <a:off x="4455265" y="225771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Form*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F2785-4762-2386-ACA1-9B73D9D1E86D}"/>
              </a:ext>
            </a:extLst>
          </p:cNvPr>
          <p:cNvSpPr txBox="1"/>
          <p:nvPr/>
        </p:nvSpPr>
        <p:spPr>
          <a:xfrm rot="20400000">
            <a:off x="8047550" y="576093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#1*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939E5-2FA1-D84E-BA8A-0D4D6A224713}"/>
              </a:ext>
            </a:extLst>
          </p:cNvPr>
          <p:cNvSpPr txBox="1"/>
          <p:nvPr/>
        </p:nvSpPr>
        <p:spPr>
          <a:xfrm rot="20340000">
            <a:off x="10143683" y="3075955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GitLab Code 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FD* (GL)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51545-E8BE-A7DE-279F-19580908F6A6}"/>
              </a:ext>
            </a:extLst>
          </p:cNvPr>
          <p:cNvSpPr txBox="1"/>
          <p:nvPr/>
        </p:nvSpPr>
        <p:spPr>
          <a:xfrm rot="20280000">
            <a:off x="5322825" y="5825257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 #1*˚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DB140B-AF5A-3C8A-85DE-CD18349CBBEE}"/>
              </a:ext>
            </a:extLst>
          </p:cNvPr>
          <p:cNvSpPr txBox="1"/>
          <p:nvPr/>
        </p:nvSpPr>
        <p:spPr>
          <a:xfrm rot="20400000">
            <a:off x="7156901" y="5830204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GL#1*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1F5CF6-D6BE-8B12-6FA4-985DDE93E832}"/>
              </a:ext>
            </a:extLst>
          </p:cNvPr>
          <p:cNvCxnSpPr>
            <a:cxnSpLocks/>
          </p:cNvCxnSpPr>
          <p:nvPr/>
        </p:nvCxnSpPr>
        <p:spPr>
          <a:xfrm flipH="1">
            <a:off x="5383191" y="1885906"/>
            <a:ext cx="7588" cy="51525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0984F8-A264-45FD-80C2-24E646B397B8}"/>
              </a:ext>
            </a:extLst>
          </p:cNvPr>
          <p:cNvSpPr txBox="1"/>
          <p:nvPr/>
        </p:nvSpPr>
        <p:spPr>
          <a:xfrm rot="20340000">
            <a:off x="1817731" y="4086137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Entrance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9CEA-8A82-6D9A-D52C-4850DC18DA05}"/>
              </a:ext>
            </a:extLst>
          </p:cNvPr>
          <p:cNvSpPr txBox="1"/>
          <p:nvPr/>
        </p:nvSpPr>
        <p:spPr>
          <a:xfrm rot="20220000">
            <a:off x="2028937" y="2766892"/>
            <a:ext cx="1545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Personal </a:t>
            </a:r>
            <a:r>
              <a:rPr lang="en-US" sz="1600" dirty="0" err="1">
                <a:solidFill>
                  <a:schemeClr val="bg1"/>
                </a:solidFill>
              </a:rPr>
              <a:t>DEVELOPedia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A376B-8624-E6C4-6837-1EB975B5396F}"/>
              </a:ext>
            </a:extLst>
          </p:cNvPr>
          <p:cNvSpPr txBox="1"/>
          <p:nvPr/>
        </p:nvSpPr>
        <p:spPr>
          <a:xfrm rot="20280000">
            <a:off x="8093734" y="1926785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(P)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D9D52-5FBD-04EB-53A2-014B28472EEA}"/>
              </a:ext>
            </a:extLst>
          </p:cNvPr>
          <p:cNvSpPr txBox="1"/>
          <p:nvPr/>
        </p:nvSpPr>
        <p:spPr>
          <a:xfrm rot="20280000">
            <a:off x="9959168" y="1924008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Tech Paper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(TP)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988A3-C85B-EC88-F089-028F93E8713F}"/>
              </a:ext>
            </a:extLst>
          </p:cNvPr>
          <p:cNvSpPr txBox="1"/>
          <p:nvPr/>
        </p:nvSpPr>
        <p:spPr>
          <a:xfrm rot="20340000">
            <a:off x="10000468" y="2471641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Tutorial FD*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(T)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51201-9987-CDA1-EBC0-18800D0EF1E2}"/>
              </a:ext>
            </a:extLst>
          </p:cNvPr>
          <p:cNvSpPr txBox="1"/>
          <p:nvPr/>
        </p:nvSpPr>
        <p:spPr>
          <a:xfrm rot="20220000">
            <a:off x="9116872" y="3519903"/>
            <a:ext cx="1545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</a:t>
            </a:r>
            <a:r>
              <a:rPr lang="en-US" sz="1600" dirty="0" err="1">
                <a:solidFill>
                  <a:schemeClr val="bg1"/>
                </a:solidFill>
              </a:rPr>
              <a:t>DEVELOPedia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370083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6A9D3E-F337-DD92-8863-10046FA742F3}"/>
              </a:ext>
            </a:extLst>
          </p:cNvPr>
          <p:cNvSpPr/>
          <p:nvPr/>
        </p:nvSpPr>
        <p:spPr>
          <a:xfrm>
            <a:off x="598055" y="536895"/>
            <a:ext cx="11164454" cy="5869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6497EEBA-5805-4DB1-9276-81D5E42B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82" y="293530"/>
            <a:ext cx="10668000" cy="11325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Calendar Notes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3321ED-B2DE-4F10-90AF-5A41D0169114}"/>
              </a:ext>
            </a:extLst>
          </p:cNvPr>
          <p:cNvSpPr txBox="1"/>
          <p:nvPr/>
        </p:nvSpPr>
        <p:spPr>
          <a:xfrm>
            <a:off x="846282" y="1350628"/>
            <a:ext cx="103949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Checkpoints and Deliverables on Thursday unless otherwise stated.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Deliverables in Bold</a:t>
            </a:r>
            <a:r>
              <a:rPr lang="en-US" dirty="0">
                <a:solidFill>
                  <a:schemeClr val="bg1"/>
                </a:solidFill>
              </a:rPr>
              <a:t> have at least one prior checkpoint.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Deliverables and their respective Checkpoints with an * are </a:t>
            </a:r>
            <a:r>
              <a:rPr lang="en-US" b="1" i="1" dirty="0">
                <a:solidFill>
                  <a:schemeClr val="bg1"/>
                </a:solidFill>
              </a:rPr>
              <a:t>optional.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˚</a:t>
            </a:r>
            <a:r>
              <a:rPr lang="en-US" dirty="0">
                <a:solidFill>
                  <a:schemeClr val="bg1"/>
                </a:solidFill>
              </a:rPr>
              <a:t>Tutorial Checkpoint #1 (T#1) is only for Code tutorials. It is </a:t>
            </a:r>
            <a:r>
              <a:rPr lang="en-US" b="1" i="1" dirty="0">
                <a:solidFill>
                  <a:schemeClr val="bg1"/>
                </a:solidFill>
              </a:rPr>
              <a:t>not required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GIS tutorials.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˚</a:t>
            </a:r>
            <a:r>
              <a:rPr lang="en-US" dirty="0">
                <a:solidFill>
                  <a:schemeClr val="bg1"/>
                </a:solidFill>
              </a:rPr>
              <a:t>The Exit Personal Growth Assessment (Exit PGA) is due on Monday of week 10 and the Anonymous Program Feedback Form due on Wednesday of week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6C45-DD8F-B666-C1B3-76C793D2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92364"/>
            <a:ext cx="10668000" cy="1524000"/>
          </a:xfrm>
        </p:spPr>
        <p:txBody>
          <a:bodyPr/>
          <a:lstStyle/>
          <a:p>
            <a:pPr algn="ctr"/>
            <a:r>
              <a:rPr lang="en-US" dirty="0"/>
              <a:t>Spring Calendar Outline – T &amp; I Projects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6A9D3E-F337-DD92-8863-10046FA742F3}"/>
              </a:ext>
            </a:extLst>
          </p:cNvPr>
          <p:cNvSpPr/>
          <p:nvPr/>
        </p:nvSpPr>
        <p:spPr>
          <a:xfrm>
            <a:off x="619487" y="1094549"/>
            <a:ext cx="11164454" cy="52993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D5F36B-E956-9127-97D0-CC4F8F4034D0}"/>
              </a:ext>
            </a:extLst>
          </p:cNvPr>
          <p:cNvSpPr/>
          <p:nvPr/>
        </p:nvSpPr>
        <p:spPr>
          <a:xfrm>
            <a:off x="1005040" y="1426302"/>
            <a:ext cx="10338660" cy="457630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E2176B1A-E78F-22AA-99C7-0625FA716897}"/>
              </a:ext>
            </a:extLst>
          </p:cNvPr>
          <p:cNvSpPr txBox="1">
            <a:spLocks/>
          </p:cNvSpPr>
          <p:nvPr/>
        </p:nvSpPr>
        <p:spPr>
          <a:xfrm>
            <a:off x="1143585" y="1483754"/>
            <a:ext cx="918911" cy="4533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0"/>
              </a:spcAft>
              <a:buNone/>
            </a:pPr>
            <a:r>
              <a:rPr lang="en-US" b="1">
                <a:solidFill>
                  <a:schemeClr val="bg1"/>
                </a:solidFill>
              </a:rPr>
              <a:t>Week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D123E756-E749-66D0-878E-08AFCB82F4DD}"/>
              </a:ext>
            </a:extLst>
          </p:cNvPr>
          <p:cNvSpPr txBox="1">
            <a:spLocks/>
          </p:cNvSpPr>
          <p:nvPr/>
        </p:nvSpPr>
        <p:spPr>
          <a:xfrm>
            <a:off x="2392300" y="1481040"/>
            <a:ext cx="9848481" cy="333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800"/>
              </a:spcAft>
            </a:pPr>
            <a:r>
              <a:rPr lang="en-US" sz="1400" b="1">
                <a:solidFill>
                  <a:srgbClr val="000000"/>
                </a:solidFill>
              </a:rPr>
              <a:t>  1                   2                 3                  4                  5                 6                 7                   8                   9               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9D9E2-A6F0-E4B8-3848-F38797C62EB1}"/>
              </a:ext>
            </a:extLst>
          </p:cNvPr>
          <p:cNvSpPr txBox="1"/>
          <p:nvPr/>
        </p:nvSpPr>
        <p:spPr>
          <a:xfrm rot="19380000">
            <a:off x="439303" y="2974687"/>
            <a:ext cx="19032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Deliverables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29EDF-0B68-4F3E-5ABE-33362A6FFD26}"/>
              </a:ext>
            </a:extLst>
          </p:cNvPr>
          <p:cNvSpPr txBox="1"/>
          <p:nvPr/>
        </p:nvSpPr>
        <p:spPr>
          <a:xfrm rot="19140000">
            <a:off x="587745" y="5255737"/>
            <a:ext cx="19032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Checkpoints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09E935-F519-9041-30DC-D3761D096AA8}"/>
              </a:ext>
            </a:extLst>
          </p:cNvPr>
          <p:cNvCxnSpPr/>
          <p:nvPr/>
        </p:nvCxnSpPr>
        <p:spPr>
          <a:xfrm>
            <a:off x="728066" y="4965246"/>
            <a:ext cx="10670307" cy="231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3C1DB5-9267-BE28-3A7B-32D0B6A402CC}"/>
              </a:ext>
            </a:extLst>
          </p:cNvPr>
          <p:cNvCxnSpPr>
            <a:cxnSpLocks/>
          </p:cNvCxnSpPr>
          <p:nvPr/>
        </p:nvCxnSpPr>
        <p:spPr>
          <a:xfrm flipH="1">
            <a:off x="2112529" y="2214127"/>
            <a:ext cx="32329" cy="3627582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8E4D37-96C2-01B7-0302-A95D78487F8E}"/>
              </a:ext>
            </a:extLst>
          </p:cNvPr>
          <p:cNvSpPr txBox="1"/>
          <p:nvPr/>
        </p:nvSpPr>
        <p:spPr>
          <a:xfrm rot="20280000">
            <a:off x="7181644" y="302466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Web Image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A62C1C-8683-1EDD-71C6-16EFF7271AF2}"/>
              </a:ext>
            </a:extLst>
          </p:cNvPr>
          <p:cNvSpPr txBox="1"/>
          <p:nvPr/>
        </p:nvSpPr>
        <p:spPr>
          <a:xfrm rot="20400000">
            <a:off x="8810017" y="2705948"/>
            <a:ext cx="186863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Summary &amp;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Feedback 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1890-E7EF-D53A-D1B5-FA5ACFD1AD62}"/>
              </a:ext>
            </a:extLst>
          </p:cNvPr>
          <p:cNvSpPr txBox="1"/>
          <p:nvPr/>
        </p:nvSpPr>
        <p:spPr>
          <a:xfrm rot="20340000">
            <a:off x="10116833" y="3861942"/>
            <a:ext cx="18686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Exit PGA &amp;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Anonymous Program Feedback˚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A0B6B3-43D4-D6BC-04D9-887E10EA7839}"/>
              </a:ext>
            </a:extLst>
          </p:cNvPr>
          <p:cNvSpPr txBox="1"/>
          <p:nvPr/>
        </p:nvSpPr>
        <p:spPr>
          <a:xfrm rot="20340000">
            <a:off x="9133569" y="2151555"/>
            <a:ext cx="14529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CC FD*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18FC2-A442-7419-2146-A49C0AD2C3BA}"/>
              </a:ext>
            </a:extLst>
          </p:cNvPr>
          <p:cNvSpPr txBox="1"/>
          <p:nvPr/>
        </p:nvSpPr>
        <p:spPr>
          <a:xfrm rot="20280000">
            <a:off x="3579461" y="5017075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5DAE-10DE-1CA4-CE84-D74D428F9FB2}"/>
              </a:ext>
            </a:extLst>
          </p:cNvPr>
          <p:cNvSpPr txBox="1"/>
          <p:nvPr/>
        </p:nvSpPr>
        <p:spPr>
          <a:xfrm rot="20280000">
            <a:off x="5332721" y="5053361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05ECC-72FA-5270-F319-3BC6F7B4E9BC}"/>
              </a:ext>
            </a:extLst>
          </p:cNvPr>
          <p:cNvSpPr txBox="1"/>
          <p:nvPr/>
        </p:nvSpPr>
        <p:spPr>
          <a:xfrm rot="20280000">
            <a:off x="6221720" y="499563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68FF4-D8D2-7C29-4DAE-7679063CF3C2}"/>
              </a:ext>
            </a:extLst>
          </p:cNvPr>
          <p:cNvSpPr txBox="1"/>
          <p:nvPr/>
        </p:nvSpPr>
        <p:spPr>
          <a:xfrm rot="20040000">
            <a:off x="7069486" y="4997281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9BF98-1029-EA69-A41C-B99037287418}"/>
              </a:ext>
            </a:extLst>
          </p:cNvPr>
          <p:cNvSpPr txBox="1"/>
          <p:nvPr/>
        </p:nvSpPr>
        <p:spPr>
          <a:xfrm rot="20280000">
            <a:off x="9071798" y="5018723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TP #5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BC6FB3-5D8C-BD16-C700-99176A6B3D5E}"/>
              </a:ext>
            </a:extLst>
          </p:cNvPr>
          <p:cNvSpPr txBox="1"/>
          <p:nvPr/>
        </p:nvSpPr>
        <p:spPr>
          <a:xfrm rot="20280000">
            <a:off x="7581139" y="5354814"/>
            <a:ext cx="8988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 #3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A7151-69CA-969E-1C20-41850147D4B7}"/>
              </a:ext>
            </a:extLst>
          </p:cNvPr>
          <p:cNvSpPr txBox="1"/>
          <p:nvPr/>
        </p:nvSpPr>
        <p:spPr>
          <a:xfrm rot="20280000">
            <a:off x="6233264" y="5442604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 #2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754D1-58A4-1401-E37C-66AECF2B80F0}"/>
              </a:ext>
            </a:extLst>
          </p:cNvPr>
          <p:cNvSpPr txBox="1"/>
          <p:nvPr/>
        </p:nvSpPr>
        <p:spPr>
          <a:xfrm rot="20280000">
            <a:off x="3760752" y="5468041"/>
            <a:ext cx="13837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 #1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DC6787-99BE-6E45-0440-D13A0E6BD603}"/>
              </a:ext>
            </a:extLst>
          </p:cNvPr>
          <p:cNvCxnSpPr>
            <a:cxnSpLocks/>
          </p:cNvCxnSpPr>
          <p:nvPr/>
        </p:nvCxnSpPr>
        <p:spPr>
          <a:xfrm flipH="1">
            <a:off x="2622548" y="1904073"/>
            <a:ext cx="24304" cy="2344227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DB626B-77F5-86A1-3C1A-3AD1C8D1F8A5}"/>
              </a:ext>
            </a:extLst>
          </p:cNvPr>
          <p:cNvCxnSpPr>
            <a:cxnSpLocks/>
          </p:cNvCxnSpPr>
          <p:nvPr/>
        </p:nvCxnSpPr>
        <p:spPr>
          <a:xfrm>
            <a:off x="4430858" y="1880958"/>
            <a:ext cx="2308" cy="372654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2F35A0-901B-6C68-3458-4B1DCDA79850}"/>
              </a:ext>
            </a:extLst>
          </p:cNvPr>
          <p:cNvCxnSpPr>
            <a:cxnSpLocks/>
          </p:cNvCxnSpPr>
          <p:nvPr/>
        </p:nvCxnSpPr>
        <p:spPr>
          <a:xfrm flipH="1">
            <a:off x="6244153" y="1879308"/>
            <a:ext cx="24082" cy="4020128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72B829-6B1D-DFD7-B1B4-ECB1C2DB47E4}"/>
              </a:ext>
            </a:extLst>
          </p:cNvPr>
          <p:cNvCxnSpPr>
            <a:cxnSpLocks/>
          </p:cNvCxnSpPr>
          <p:nvPr/>
        </p:nvCxnSpPr>
        <p:spPr>
          <a:xfrm>
            <a:off x="7184306" y="1897073"/>
            <a:ext cx="4283" cy="358411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22D75F-F7D5-2152-4810-5D14A265A216}"/>
              </a:ext>
            </a:extLst>
          </p:cNvPr>
          <p:cNvCxnSpPr>
            <a:cxnSpLocks/>
          </p:cNvCxnSpPr>
          <p:nvPr/>
        </p:nvCxnSpPr>
        <p:spPr>
          <a:xfrm>
            <a:off x="8021494" y="1880957"/>
            <a:ext cx="23749" cy="411414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E4FA84-5200-F70B-97C7-2FDB9342BC26}"/>
              </a:ext>
            </a:extLst>
          </p:cNvPr>
          <p:cNvCxnSpPr>
            <a:cxnSpLocks/>
          </p:cNvCxnSpPr>
          <p:nvPr/>
        </p:nvCxnSpPr>
        <p:spPr>
          <a:xfrm>
            <a:off x="9002857" y="1879308"/>
            <a:ext cx="25398" cy="402342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D822F7-7A6C-53CC-DE46-6A67155D60F6}"/>
              </a:ext>
            </a:extLst>
          </p:cNvPr>
          <p:cNvCxnSpPr>
            <a:cxnSpLocks/>
          </p:cNvCxnSpPr>
          <p:nvPr/>
        </p:nvCxnSpPr>
        <p:spPr>
          <a:xfrm>
            <a:off x="9957744" y="1904073"/>
            <a:ext cx="20285" cy="3241707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CD55-32A4-B584-AED8-F0DA1FB111C0}"/>
              </a:ext>
            </a:extLst>
          </p:cNvPr>
          <p:cNvCxnSpPr>
            <a:cxnSpLocks/>
          </p:cNvCxnSpPr>
          <p:nvPr/>
        </p:nvCxnSpPr>
        <p:spPr>
          <a:xfrm flipH="1">
            <a:off x="10787760" y="1880958"/>
            <a:ext cx="19489" cy="2161947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8EC9384-5696-9964-2931-9A7A9FCDC867}"/>
              </a:ext>
            </a:extLst>
          </p:cNvPr>
          <p:cNvSpPr txBox="1"/>
          <p:nvPr/>
        </p:nvSpPr>
        <p:spPr>
          <a:xfrm rot="20400000">
            <a:off x="4455265" y="225771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Form*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F2785-4762-2386-ACA1-9B73D9D1E86D}"/>
              </a:ext>
            </a:extLst>
          </p:cNvPr>
          <p:cNvSpPr txBox="1"/>
          <p:nvPr/>
        </p:nvSpPr>
        <p:spPr>
          <a:xfrm rot="20400000">
            <a:off x="8047550" y="5760932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#1*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939E5-2FA1-D84E-BA8A-0D4D6A224713}"/>
              </a:ext>
            </a:extLst>
          </p:cNvPr>
          <p:cNvSpPr txBox="1"/>
          <p:nvPr/>
        </p:nvSpPr>
        <p:spPr>
          <a:xfrm rot="20340000">
            <a:off x="10122198" y="3142721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GitLab Code 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FD* (GL)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51545-E8BE-A7DE-279F-19580908F6A6}"/>
              </a:ext>
            </a:extLst>
          </p:cNvPr>
          <p:cNvSpPr txBox="1"/>
          <p:nvPr/>
        </p:nvSpPr>
        <p:spPr>
          <a:xfrm rot="20280000">
            <a:off x="5322825" y="5825257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 #1˚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DB140B-AF5A-3C8A-85DE-CD18349CBBEE}"/>
              </a:ext>
            </a:extLst>
          </p:cNvPr>
          <p:cNvSpPr txBox="1"/>
          <p:nvPr/>
        </p:nvSpPr>
        <p:spPr>
          <a:xfrm rot="20400000">
            <a:off x="7156901" y="5830204"/>
            <a:ext cx="18686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GL#1*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1F5CF6-D6BE-8B12-6FA4-985DDE93E832}"/>
              </a:ext>
            </a:extLst>
          </p:cNvPr>
          <p:cNvCxnSpPr>
            <a:cxnSpLocks/>
          </p:cNvCxnSpPr>
          <p:nvPr/>
        </p:nvCxnSpPr>
        <p:spPr>
          <a:xfrm flipH="1">
            <a:off x="5383191" y="1885906"/>
            <a:ext cx="7588" cy="51525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0984F8-A264-45FD-80C2-24E646B397B8}"/>
              </a:ext>
            </a:extLst>
          </p:cNvPr>
          <p:cNvSpPr txBox="1"/>
          <p:nvPr/>
        </p:nvSpPr>
        <p:spPr>
          <a:xfrm rot="20340000">
            <a:off x="1825372" y="4109383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Entrance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9CEA-8A82-6D9A-D52C-4850DC18DA05}"/>
              </a:ext>
            </a:extLst>
          </p:cNvPr>
          <p:cNvSpPr txBox="1"/>
          <p:nvPr/>
        </p:nvSpPr>
        <p:spPr>
          <a:xfrm rot="20220000">
            <a:off x="2028937" y="2766892"/>
            <a:ext cx="1545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Personal </a:t>
            </a:r>
            <a:r>
              <a:rPr lang="en-US" sz="1600" dirty="0" err="1">
                <a:solidFill>
                  <a:schemeClr val="bg1"/>
                </a:solidFill>
              </a:rPr>
              <a:t>DEVELOPedia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852D4-36C0-C4E2-90FD-49649BEFD3EB}"/>
              </a:ext>
            </a:extLst>
          </p:cNvPr>
          <p:cNvSpPr txBox="1"/>
          <p:nvPr/>
        </p:nvSpPr>
        <p:spPr>
          <a:xfrm rot="20400000">
            <a:off x="7097525" y="1906992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CC Video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RD*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A376B-8624-E6C4-6837-1EB975B5396F}"/>
              </a:ext>
            </a:extLst>
          </p:cNvPr>
          <p:cNvSpPr txBox="1"/>
          <p:nvPr/>
        </p:nvSpPr>
        <p:spPr>
          <a:xfrm rot="20280000">
            <a:off x="8103153" y="2003323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(P)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D9D52-5FBD-04EB-53A2-014B28472EEA}"/>
              </a:ext>
            </a:extLst>
          </p:cNvPr>
          <p:cNvSpPr txBox="1"/>
          <p:nvPr/>
        </p:nvSpPr>
        <p:spPr>
          <a:xfrm rot="20280000">
            <a:off x="9920056" y="1897453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Tech Paper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(TP)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988A3-C85B-EC88-F089-028F93E8713F}"/>
              </a:ext>
            </a:extLst>
          </p:cNvPr>
          <p:cNvSpPr txBox="1"/>
          <p:nvPr/>
        </p:nvSpPr>
        <p:spPr>
          <a:xfrm rot="20340000">
            <a:off x="10045993" y="2493145"/>
            <a:ext cx="1868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Tutorial FD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(T)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51201-9987-CDA1-EBC0-18800D0EF1E2}"/>
              </a:ext>
            </a:extLst>
          </p:cNvPr>
          <p:cNvSpPr txBox="1"/>
          <p:nvPr/>
        </p:nvSpPr>
        <p:spPr>
          <a:xfrm rot="20220000">
            <a:off x="9141478" y="3659350"/>
            <a:ext cx="1545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</a:t>
            </a:r>
            <a:r>
              <a:rPr lang="en-US" sz="1600" dirty="0" err="1">
                <a:solidFill>
                  <a:schemeClr val="bg1"/>
                </a:solidFill>
              </a:rPr>
              <a:t>DEVELOPedia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250808311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e6a8e8-1dff-48a6-ab9b-8d556c6946c0">
      <Terms xmlns="http://schemas.microsoft.com/office/infopath/2007/PartnerControls"/>
    </lcf76f155ced4ddcb4097134ff3c332f>
    <TaxCatchAll xmlns="7df78d0b-135a-4de7-9166-7c181cd87f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6" ma:contentTypeDescription="Create a new document." ma:contentTypeScope="" ma:versionID="4a5797a334359570fc9499252fed9eaf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6e7ded5fec3b507a4b2b2be55d5d28a9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12c5d1-1fdc-4b92-8d04-0f37a99e2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9ae0d73-79f8-420d-b8e8-564e224fd1a4}" ma:internalName="TaxCatchAll" ma:showField="CatchAllData" ma:web="7df78d0b-135a-4de7-9166-7c181cd87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4EE81-099D-4274-9235-E07DEF15CBC4}">
  <ds:schemaRefs>
    <ds:schemaRef ds:uri="http://schemas.microsoft.com/office/2006/metadata/properties"/>
    <ds:schemaRef ds:uri="http://schemas.microsoft.com/office/infopath/2007/PartnerControls"/>
    <ds:schemaRef ds:uri="21e6a8e8-1dff-48a6-ab9b-8d556c6946c0"/>
    <ds:schemaRef ds:uri="7df78d0b-135a-4de7-9166-7c181cd87fb4"/>
  </ds:schemaRefs>
</ds:datastoreItem>
</file>

<file path=customXml/itemProps2.xml><?xml version="1.0" encoding="utf-8"?>
<ds:datastoreItem xmlns:ds="http://schemas.openxmlformats.org/officeDocument/2006/customXml" ds:itemID="{9BBF2173-FC30-423E-94DA-50ED5F766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33FD5-8455-45C1-8F53-2E42B7684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329</Words>
  <Application>Microsoft Office PowerPoint</Application>
  <PresentationFormat>Widescreen</PresentationFormat>
  <Paragraphs>100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Next LT Pro</vt:lpstr>
      <vt:lpstr>Avenir Next LT Pro Light</vt:lpstr>
      <vt:lpstr>Calibri</vt:lpstr>
      <vt:lpstr>Century Gothic</vt:lpstr>
      <vt:lpstr>Sitka Subheading</vt:lpstr>
      <vt:lpstr>PebbleVTI</vt:lpstr>
      <vt:lpstr>PowerPoint Presentation</vt:lpstr>
      <vt:lpstr>Spring Calendar Outline</vt:lpstr>
      <vt:lpstr>Calendar Notes</vt:lpstr>
      <vt:lpstr>Spring Calendar Outline – T &amp; I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Plott, Laramie D. (LARC-E3)[SSAI DEVELOP]</cp:lastModifiedBy>
  <cp:revision>102</cp:revision>
  <dcterms:created xsi:type="dcterms:W3CDTF">2023-01-18T15:32:38Z</dcterms:created>
  <dcterms:modified xsi:type="dcterms:W3CDTF">2023-03-06T16:04:51Z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  <property fmtid="{D5CDD505-2E9C-101B-9397-08002B2CF9AE}" pid="3" name="MediaServiceImageTags">
    <vt:lpwstr/>
  </property>
</Properties>
</file>