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 id="2" name="Hunter, Shanise Y. (LARC-E3)[SSAI DEVELOP]" initials="HSY(ED" lastIdx="2" clrIdx="1">
    <p:extLst>
      <p:ext uri="{19B8F6BF-5375-455C-9EA6-DF929625EA0E}">
        <p15:presenceInfo xmlns:p15="http://schemas.microsoft.com/office/powerpoint/2012/main" userId="S::syhunter@ndc.nasa.gov::4313d2d7-74c6-49cc-8409-3769577baa24" providerId="AD"/>
      </p:ext>
    </p:extLst>
  </p:cmAuthor>
  <p:cmAuthor id="3" name="Tamara Barbakova" initials="TB" lastIdx="4" clrIdx="2">
    <p:extLst>
      <p:ext uri="{19B8F6BF-5375-455C-9EA6-DF929625EA0E}">
        <p15:presenceInfo xmlns:p15="http://schemas.microsoft.com/office/powerpoint/2012/main" userId="S::tamara.barbakova@ssaihq.com::c5b038eb-f46c-42fd-a929-91fca4bff8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AEB2"/>
    <a:srgbClr val="56ADB2"/>
    <a:srgbClr val="D0652A"/>
    <a:srgbClr val="9B3D3B"/>
    <a:srgbClr val="751811"/>
    <a:srgbClr val="964135"/>
    <a:srgbClr val="7DB761"/>
    <a:srgbClr val="9299A8"/>
    <a:srgbClr val="E97844"/>
    <a:srgbClr val="7DB9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4BCFD4-0A42-6715-3A2E-01609B416214}" v="9" dt="2022-09-09T16:23:33.665"/>
    <p1510:client id="{5CA02645-3328-5599-F4AD-E39EC415D635}" v="6" dt="2022-09-09T17:57:13.8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4" autoAdjust="0"/>
    <p:restoredTop sz="94660"/>
  </p:normalViewPr>
  <p:slideViewPr>
    <p:cSldViewPr snapToGrid="0">
      <p:cViewPr varScale="1">
        <p:scale>
          <a:sx n="23" d="100"/>
          <a:sy n="23" d="100"/>
        </p:scale>
        <p:origin x="2976"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ara Barbakova" userId="S::tamara.barbakova@ssaihq.com::c5b038eb-f46c-42fd-a929-91fca4bff84e" providerId="AD" clId="Web-{394BCFD4-0A42-6715-3A2E-01609B416214}"/>
    <pc:docChg chg="modSld">
      <pc:chgData name="Tamara Barbakova" userId="S::tamara.barbakova@ssaihq.com::c5b038eb-f46c-42fd-a929-91fca4bff84e" providerId="AD" clId="Web-{394BCFD4-0A42-6715-3A2E-01609B416214}" dt="2022-09-09T16:23:33.665" v="8" actId="20577"/>
      <pc:docMkLst>
        <pc:docMk/>
      </pc:docMkLst>
      <pc:sldChg chg="modSp addCm">
        <pc:chgData name="Tamara Barbakova" userId="S::tamara.barbakova@ssaihq.com::c5b038eb-f46c-42fd-a929-91fca4bff84e" providerId="AD" clId="Web-{394BCFD4-0A42-6715-3A2E-01609B416214}" dt="2022-09-09T16:23:33.665" v="8" actId="20577"/>
        <pc:sldMkLst>
          <pc:docMk/>
          <pc:sldMk cId="1532886728" sldId="259"/>
        </pc:sldMkLst>
        <pc:spChg chg="mod">
          <ac:chgData name="Tamara Barbakova" userId="S::tamara.barbakova@ssaihq.com::c5b038eb-f46c-42fd-a929-91fca4bff84e" providerId="AD" clId="Web-{394BCFD4-0A42-6715-3A2E-01609B416214}" dt="2022-09-09T16:23:33.665" v="8" actId="20577"/>
          <ac:spMkLst>
            <pc:docMk/>
            <pc:sldMk cId="1532886728" sldId="259"/>
            <ac:spMk id="20" creationId="{3DB0F2C8-7BC4-4C2B-AB78-A72BF7358F44}"/>
          </ac:spMkLst>
        </pc:spChg>
      </pc:sldChg>
    </pc:docChg>
  </pc:docChgLst>
  <pc:docChgLst>
    <pc:chgData name="Tamara Barbakova" userId="S::tamara.barbakova@ssaihq.com::c5b038eb-f46c-42fd-a929-91fca4bff84e" providerId="AD" clId="Web-{5CA02645-3328-5599-F4AD-E39EC415D635}"/>
    <pc:docChg chg="">
      <pc:chgData name="Tamara Barbakova" userId="S::tamara.barbakova@ssaihq.com::c5b038eb-f46c-42fd-a929-91fca4bff84e" providerId="AD" clId="Web-{5CA02645-3328-5599-F4AD-E39EC415D635}" dt="2022-09-09T17:57:13.833" v="5"/>
      <pc:docMkLst>
        <pc:docMk/>
      </pc:docMkLst>
      <pc:sldChg chg="addCm delCm">
        <pc:chgData name="Tamara Barbakova" userId="S::tamara.barbakova@ssaihq.com::c5b038eb-f46c-42fd-a929-91fca4bff84e" providerId="AD" clId="Web-{5CA02645-3328-5599-F4AD-E39EC415D635}" dt="2022-09-09T17:57:13.833" v="5"/>
        <pc:sldMkLst>
          <pc:docMk/>
          <pc:sldMk cId="1532886728" sldId="259"/>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2" dt="2022-06-10T10:11:49.861" idx="1">
    <p:pos x="16004" y="9336"/>
    <p:text>Short title should be in 100pt font. Only shrink the text size if short title cannot fit in provided text box.</p:text>
    <p:extLst>
      <p:ext uri="{C676402C-5697-4E1C-873F-D02D1690AC5C}">
        <p15:threadingInfo xmlns:p15="http://schemas.microsoft.com/office/powerpoint/2012/main" timeZoneBias="240"/>
      </p:ext>
    </p:extLst>
  </p:cm>
  <p:cm authorId="2" dt="2022-06-10T10:12:15.395" idx="2">
    <p:pos x="10450" y="538"/>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240"/>
      </p:ext>
    </p:extLst>
  </p:cm>
  <p:cm authorId="3" dt="2022-09-09T10:57:13.833" idx="4">
    <p:pos x="15287" y="16374"/>
    <p:text>To avoid clutter, place image credits underneath the acknowledgments. Font size 11–12 pts
</p:text>
    <p:extLst>
      <p:ext uri="{C676402C-5697-4E1C-873F-D02D1690AC5C}">
        <p15:threadingInfo xmlns:p15="http://schemas.microsoft.com/office/powerpoint/2012/main" timeZoneBias="420"/>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56AD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56ADB2"/>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8" y="34747200"/>
            <a:ext cx="5609044" cy="862258"/>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Fall</a:t>
            </a:r>
            <a:r>
              <a:rPr lang="en-US" dirty="0">
                <a:solidFill>
                  <a:schemeClr val="bg1"/>
                </a:solidFill>
              </a:rPr>
              <a:t> 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56AD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Logo, icon&#10;&#10;Description automatically generated">
            <a:extLst>
              <a:ext uri="{FF2B5EF4-FFF2-40B4-BE49-F238E27FC236}">
                <a16:creationId xmlns:a16="http://schemas.microsoft.com/office/drawing/2014/main" id="{DED4C6EB-D99A-4CD5-8D8F-DCA1C27AFB3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24503" y="864365"/>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4" orient="horz" pos="1920">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9/9/22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56ADB2"/>
                </a:solidFill>
              </a:rPr>
              <a:t>Study Area</a:t>
            </a:r>
            <a:r>
              <a:rPr lang="en-US" sz="10000" dirty="0">
                <a:solidFill>
                  <a:srgbClr val="56ADB2"/>
                </a:solidFill>
              </a:rPr>
              <a:t> Water Resources</a:t>
            </a:r>
          </a:p>
        </p:txBody>
      </p:sp>
      <p:sp>
        <p:nvSpPr>
          <p:cNvPr id="24" name="TextBox 23"/>
          <p:cNvSpPr txBox="1"/>
          <p:nvPr/>
        </p:nvSpPr>
        <p:spPr>
          <a:xfrm>
            <a:off x="936787" y="27089437"/>
            <a:ext cx="4542503"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Team Members</a:t>
            </a:r>
          </a:p>
        </p:txBody>
      </p:sp>
      <p:sp>
        <p:nvSpPr>
          <p:cNvPr id="25" name="Text Placeholder 16"/>
          <p:cNvSpPr txBox="1">
            <a:spLocks/>
          </p:cNvSpPr>
          <p:nvPr/>
        </p:nvSpPr>
        <p:spPr>
          <a:xfrm>
            <a:off x="935899" y="27933202"/>
            <a:ext cx="9174477" cy="253141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414687" y="31059504"/>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8402" y="30843860"/>
            <a:ext cx="2103120" cy="2103120"/>
          </a:xfrm>
          <a:prstGeom prst="rect">
            <a:avLst/>
          </a:prstGeom>
        </p:spPr>
      </p:pic>
      <p:pic>
        <p:nvPicPr>
          <p:cNvPr id="44" name="Picture 4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4606" y="30843860"/>
            <a:ext cx="2103120" cy="2103120"/>
          </a:xfrm>
          <a:prstGeom prst="rect">
            <a:avLst/>
          </a:prstGeom>
        </p:spPr>
      </p:pic>
      <p:pic>
        <p:nvPicPr>
          <p:cNvPr id="46" name="Picture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76504" y="30843860"/>
            <a:ext cx="2103120" cy="2103120"/>
          </a:xfrm>
          <a:prstGeom prst="rect">
            <a:avLst/>
          </a:prstGeom>
        </p:spPr>
      </p:pic>
      <p:pic>
        <p:nvPicPr>
          <p:cNvPr id="48" name="Picture 4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20300" y="30843860"/>
            <a:ext cx="2103120" cy="2103120"/>
          </a:xfrm>
          <a:prstGeom prst="rect">
            <a:avLst/>
          </a:prstGeom>
        </p:spPr>
      </p:pic>
      <p:sp>
        <p:nvSpPr>
          <p:cNvPr id="37" name="Text Placeholder 11">
            <a:extLst>
              <a:ext uri="{FF2B5EF4-FFF2-40B4-BE49-F238E27FC236}">
                <a16:creationId xmlns:a16="http://schemas.microsoft.com/office/drawing/2014/main" id="{63D2E5E0-B77A-4D23-8EFA-6DF1E95E6B91}"/>
              </a:ext>
            </a:extLst>
          </p:cNvPr>
          <p:cNvSpPr txBox="1">
            <a:spLocks/>
          </p:cNvSpPr>
          <p:nvPr/>
        </p:nvSpPr>
        <p:spPr>
          <a:xfrm>
            <a:off x="5492238" y="3480082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18" name="Text Placeholder 16">
            <a:extLst>
              <a:ext uri="{FF2B5EF4-FFF2-40B4-BE49-F238E27FC236}">
                <a16:creationId xmlns:a16="http://schemas.microsoft.com/office/drawing/2014/main" id="{7B9051A7-A55F-4A3F-8563-3A4C390B43FA}"/>
              </a:ext>
            </a:extLst>
          </p:cNvPr>
          <p:cNvSpPr txBox="1">
            <a:spLocks/>
          </p:cNvSpPr>
          <p:nvPr/>
        </p:nvSpPr>
        <p:spPr>
          <a:xfrm>
            <a:off x="945519" y="24002961"/>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9" name="TextBox 18">
            <a:extLst>
              <a:ext uri="{FF2B5EF4-FFF2-40B4-BE49-F238E27FC236}">
                <a16:creationId xmlns:a16="http://schemas.microsoft.com/office/drawing/2014/main" id="{0CD55AE6-BD13-41D7-8A3F-A97BA0DB2918}"/>
              </a:ext>
            </a:extLst>
          </p:cNvPr>
          <p:cNvSpPr txBox="1"/>
          <p:nvPr/>
        </p:nvSpPr>
        <p:spPr>
          <a:xfrm>
            <a:off x="914400" y="23121024"/>
            <a:ext cx="9628011" cy="769441"/>
          </a:xfrm>
          <a:prstGeom prst="rect">
            <a:avLst/>
          </a:prstGeom>
          <a:noFill/>
        </p:spPr>
        <p:txBody>
          <a:bodyPr wrap="square" rtlCol="0">
            <a:spAutoFit/>
          </a:bodyPr>
          <a:lstStyle/>
          <a:p>
            <a:r>
              <a:rPr lang="en-US" sz="4400" b="1" dirty="0">
                <a:solidFill>
                  <a:srgbClr val="55AEB2"/>
                </a:solidFill>
                <a:latin typeface="Century Gothic" panose="020B0502020202020204" pitchFamily="34" charset="0"/>
              </a:rPr>
              <a:t>Images</a:t>
            </a:r>
          </a:p>
        </p:txBody>
      </p:sp>
      <p:sp>
        <p:nvSpPr>
          <p:cNvPr id="20" name="Text Placeholder 16">
            <a:extLst>
              <a:ext uri="{FF2B5EF4-FFF2-40B4-BE49-F238E27FC236}">
                <a16:creationId xmlns:a16="http://schemas.microsoft.com/office/drawing/2014/main" id="{3DB0F2C8-7BC4-4C2B-AB78-A72BF7358F44}"/>
              </a:ext>
            </a:extLst>
          </p:cNvPr>
          <p:cNvSpPr txBox="1">
            <a:spLocks/>
          </p:cNvSpPr>
          <p:nvPr/>
        </p:nvSpPr>
        <p:spPr>
          <a:xfrm>
            <a:off x="14648791" y="26003711"/>
            <a:ext cx="9704089" cy="3174588"/>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a:rPr>
              <a:t>If you are including affiliations, use DEVELOP as the affiliation for a </a:t>
            </a:r>
            <a:r>
              <a:rPr lang="en-US" dirty="0" err="1">
                <a:solidFill>
                  <a:schemeClr val="tx1">
                    <a:lumMod val="75000"/>
                  </a:schemeClr>
                </a:solidFill>
                <a:latin typeface="Garamond"/>
              </a:rPr>
              <a:t>DEVELOPer</a:t>
            </a:r>
            <a:r>
              <a:rPr lang="en-US" dirty="0">
                <a:solidFill>
                  <a:schemeClr val="tx1">
                    <a:lumMod val="75000"/>
                  </a:schemeClr>
                </a:solidFill>
                <a:latin typeface="Garamond"/>
              </a:rPr>
              <a:t> or former </a:t>
            </a:r>
            <a:r>
              <a:rPr lang="en-US" dirty="0" err="1">
                <a:solidFill>
                  <a:schemeClr val="tx1">
                    <a:lumMod val="75000"/>
                  </a:schemeClr>
                </a:solidFill>
                <a:latin typeface="Garamond"/>
              </a:rPr>
              <a:t>DEVELOPer</a:t>
            </a:r>
            <a:r>
              <a:rPr lang="en-US" dirty="0">
                <a:solidFill>
                  <a:schemeClr val="tx1">
                    <a:lumMod val="75000"/>
                  </a:schemeClr>
                </a:solidFill>
                <a:latin typeface="Garamond"/>
              </a:rPr>
              <a:t>—not their school or former school</a:t>
            </a:r>
            <a:r>
              <a:rPr lang="en-US" dirty="0">
                <a:latin typeface="Garamond"/>
              </a:rPr>
              <a:t>.</a:t>
            </a:r>
            <a:endParaRPr lang="en-US" dirty="0">
              <a:solidFill>
                <a:schemeClr val="tx1">
                  <a:lumMod val="75000"/>
                </a:schemeClr>
              </a:solidFill>
              <a:latin typeface="Garamond"/>
            </a:endParaRPr>
          </a:p>
          <a:p>
            <a:r>
              <a:rPr lang="en-US" sz="1100">
                <a:latin typeface="Garamond"/>
                <a:ea typeface="+mn-lt"/>
                <a:cs typeface="+mn-lt"/>
              </a:rPr>
              <a:t>Image credits:</a:t>
            </a:r>
          </a:p>
        </p:txBody>
      </p:sp>
      <p:sp>
        <p:nvSpPr>
          <p:cNvPr id="21" name="TextBox 20">
            <a:extLst>
              <a:ext uri="{FF2B5EF4-FFF2-40B4-BE49-F238E27FC236}">
                <a16:creationId xmlns:a16="http://schemas.microsoft.com/office/drawing/2014/main" id="{50ACF9C0-100D-4122-A0A1-D7C3BAF04EA7}"/>
              </a:ext>
            </a:extLst>
          </p:cNvPr>
          <p:cNvSpPr txBox="1"/>
          <p:nvPr/>
        </p:nvSpPr>
        <p:spPr>
          <a:xfrm>
            <a:off x="14630400" y="25096521"/>
            <a:ext cx="7278066" cy="769441"/>
          </a:xfrm>
          <a:prstGeom prst="rect">
            <a:avLst/>
          </a:prstGeom>
          <a:noFill/>
        </p:spPr>
        <p:txBody>
          <a:bodyPr wrap="square" rtlCol="0">
            <a:spAutoFit/>
          </a:bodyPr>
          <a:lstStyle/>
          <a:p>
            <a:r>
              <a:rPr lang="en-US" sz="4400" b="1" dirty="0">
                <a:solidFill>
                  <a:srgbClr val="55AEB2"/>
                </a:solidFill>
                <a:latin typeface="Century Gothic" panose="020B0502020202020204" pitchFamily="34" charset="0"/>
              </a:rPr>
              <a:t>Acknowledgements</a:t>
            </a:r>
          </a:p>
        </p:txBody>
      </p:sp>
      <p:sp>
        <p:nvSpPr>
          <p:cNvPr id="22" name="Text Placeholder 16">
            <a:extLst>
              <a:ext uri="{FF2B5EF4-FFF2-40B4-BE49-F238E27FC236}">
                <a16:creationId xmlns:a16="http://schemas.microsoft.com/office/drawing/2014/main" id="{F835CB9E-9274-4433-A522-1F67E654396B}"/>
              </a:ext>
            </a:extLst>
          </p:cNvPr>
          <p:cNvSpPr txBox="1">
            <a:spLocks/>
          </p:cNvSpPr>
          <p:nvPr/>
        </p:nvSpPr>
        <p:spPr>
          <a:xfrm>
            <a:off x="14681086" y="30588535"/>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a:extLst>
              <a:ext uri="{FF2B5EF4-FFF2-40B4-BE49-F238E27FC236}">
                <a16:creationId xmlns:a16="http://schemas.microsoft.com/office/drawing/2014/main" id="{AD0D353E-373B-4D3E-826E-EDB0F996116E}"/>
              </a:ext>
            </a:extLst>
          </p:cNvPr>
          <p:cNvSpPr txBox="1"/>
          <p:nvPr/>
        </p:nvSpPr>
        <p:spPr>
          <a:xfrm>
            <a:off x="14662669" y="29694294"/>
            <a:ext cx="7288030" cy="769441"/>
          </a:xfrm>
          <a:prstGeom prst="rect">
            <a:avLst/>
          </a:prstGeom>
          <a:noFill/>
        </p:spPr>
        <p:txBody>
          <a:bodyPr wrap="square" rtlCol="0">
            <a:spAutoFit/>
          </a:bodyPr>
          <a:lstStyle/>
          <a:p>
            <a:r>
              <a:rPr lang="en-US" sz="4400" b="1" dirty="0">
                <a:solidFill>
                  <a:srgbClr val="55AEB2"/>
                </a:solidFill>
                <a:latin typeface="Century Gothic" panose="020B0502020202020204" pitchFamily="34" charset="0"/>
              </a:rPr>
              <a:t>Project Partners</a:t>
            </a:r>
          </a:p>
        </p:txBody>
      </p:sp>
    </p:spTree>
    <p:extLst>
      <p:ext uri="{BB962C8B-B14F-4D97-AF65-F5344CB8AC3E}">
        <p14:creationId xmlns:p14="http://schemas.microsoft.com/office/powerpoint/2010/main" val="15328867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1e6a8e8-1dff-48a6-ab9b-8d556c6946c0">
      <Terms xmlns="http://schemas.microsoft.com/office/infopath/2007/PartnerControls"/>
    </lcf76f155ced4ddcb4097134ff3c332f>
    <TaxCatchAll xmlns="7df78d0b-135a-4de7-9166-7c181cd87fb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F6C6EB-E5D1-45B6-B48F-4A5E0C129A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A19850C-B132-4F9E-91AE-B86D28DA0A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http://purl.org/dc/dcmitype/"/>
    <ds:schemaRef ds:uri="http://schemas.microsoft.com/office/infopath/2007/PartnerControls"/>
    <ds:schemaRef ds:uri="21e6a8e8-1dff-48a6-ab9b-8d556c6946c0"/>
    <ds:schemaRef ds:uri="http://www.w3.org/XML/1998/namespace"/>
  </ds:schemaRefs>
</ds:datastoreItem>
</file>

<file path=customXml/itemProps3.xml><?xml version="1.0" encoding="utf-8"?>
<ds:datastoreItem xmlns:ds="http://schemas.openxmlformats.org/officeDocument/2006/customXml" ds:itemID="{D90CFEE1-6CF9-48A4-847C-73FF7C6846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25327</TotalTime>
  <Words>216</Words>
  <Application>Microsoft Macintosh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TAMARA.BARBAKOVA@baruchmail.cuny.edu</cp:lastModifiedBy>
  <cp:revision>215</cp:revision>
  <dcterms:created xsi:type="dcterms:W3CDTF">2019-02-05T16:32:03Z</dcterms:created>
  <dcterms:modified xsi:type="dcterms:W3CDTF">2022-09-09T17:58:48Z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ies>
</file>