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6"/>
  </p:notesMasterIdLst>
  <p:sldIdLst>
    <p:sldId id="321" r:id="rId5"/>
    <p:sldId id="371" r:id="rId6"/>
    <p:sldId id="326" r:id="rId7"/>
    <p:sldId id="328" r:id="rId8"/>
    <p:sldId id="347" r:id="rId9"/>
    <p:sldId id="346" r:id="rId10"/>
    <p:sldId id="344" r:id="rId11"/>
    <p:sldId id="354" r:id="rId12"/>
    <p:sldId id="379" r:id="rId13"/>
    <p:sldId id="380" r:id="rId14"/>
    <p:sldId id="351" r:id="rId15"/>
    <p:sldId id="337" r:id="rId16"/>
    <p:sldId id="389" r:id="rId17"/>
    <p:sldId id="388" r:id="rId18"/>
    <p:sldId id="378" r:id="rId19"/>
    <p:sldId id="374" r:id="rId20"/>
    <p:sldId id="390" r:id="rId21"/>
    <p:sldId id="385" r:id="rId22"/>
    <p:sldId id="386" r:id="rId23"/>
    <p:sldId id="391" r:id="rId24"/>
    <p:sldId id="364" r:id="rId25"/>
    <p:sldId id="377" r:id="rId26"/>
    <p:sldId id="365" r:id="rId27"/>
    <p:sldId id="376" r:id="rId28"/>
    <p:sldId id="332" r:id="rId29"/>
    <p:sldId id="343" r:id="rId30"/>
    <p:sldId id="387" r:id="rId31"/>
    <p:sldId id="341" r:id="rId32"/>
    <p:sldId id="382" r:id="rId33"/>
    <p:sldId id="381" r:id="rId34"/>
    <p:sldId id="35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y Nisbet-Wilcox" initials="BN" lastIdx="1" clrIdx="0">
    <p:extLst>
      <p:ext uri="{19B8F6BF-5375-455C-9EA6-DF929625EA0E}">
        <p15:presenceInfo xmlns:p15="http://schemas.microsoft.com/office/powerpoint/2012/main" userId="S::brandy.nisbet@ssaihq.com::85debb24-05d8-4a4f-9068-cfd1b5fab5da" providerId="AD"/>
      </p:ext>
    </p:extLst>
  </p:cmAuthor>
  <p:cmAuthor id="2" name="Darcy Gray" initials="DG" lastIdx="23" clrIdx="1">
    <p:extLst>
      <p:ext uri="{19B8F6BF-5375-455C-9EA6-DF929625EA0E}">
        <p15:presenceInfo xmlns:p15="http://schemas.microsoft.com/office/powerpoint/2012/main" userId="S::darcy.gray@ssaihq.com::6f4c7ebc-9052-44f9-976a-30c2212951d6" providerId="AD"/>
      </p:ext>
    </p:extLst>
  </p:cmAuthor>
  <p:cmAuthor id="3" name="Michael Corley" initials="MC" lastIdx="1" clrIdx="2">
    <p:extLst>
      <p:ext uri="{19B8F6BF-5375-455C-9EA6-DF929625EA0E}">
        <p15:presenceInfo xmlns:p15="http://schemas.microsoft.com/office/powerpoint/2012/main" userId="S::michael.corley@ssaihq.com::9ef6385b-54a1-42b8-ae34-7ad81d7b0668" providerId="AD"/>
      </p:ext>
    </p:extLst>
  </p:cmAuthor>
  <p:cmAuthor id="4" name="Robert Byles" initials="RB" lastIdx="12" clrIdx="3">
    <p:extLst>
      <p:ext uri="{19B8F6BF-5375-455C-9EA6-DF929625EA0E}">
        <p15:presenceInfo xmlns:p15="http://schemas.microsoft.com/office/powerpoint/2012/main" userId="S::robert.byles@ssaihq.com::c798ae76-1ca0-48cd-999b-80a00bd13fc4" providerId="AD"/>
      </p:ext>
    </p:extLst>
  </p:cmAuthor>
  <p:cmAuthor id="5" name="Nicole Ramberg" initials="NR" lastIdx="7" clrIdx="4">
    <p:extLst>
      <p:ext uri="{19B8F6BF-5375-455C-9EA6-DF929625EA0E}">
        <p15:presenceInfo xmlns:p15="http://schemas.microsoft.com/office/powerpoint/2012/main" userId="S::nicole.ramberg@ssaihq.com::8bea0ed3-6ffd-45f5-964f-03d92dae60b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652A"/>
    <a:srgbClr val="CD7124"/>
    <a:srgbClr val="B3D66D"/>
    <a:srgbClr val="2F9639"/>
    <a:srgbClr val="00FFFF"/>
    <a:srgbClr val="2B0BFF"/>
    <a:srgbClr val="FF9D17"/>
    <a:srgbClr val="F194FF"/>
    <a:srgbClr val="FFFAA2"/>
    <a:srgbClr val="CD71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14570D-59D4-05C9-A381-00B600C40255}" v="8" dt="2021-03-18T22:30:40.873"/>
    <p1510:client id="{287886A3-E1E3-4FE1-BC72-7E074EE8E1C2}" v="289" dt="2021-03-18T23:10:08.163"/>
    <p1510:client id="{2BAF3EE0-D127-4B2A-BD3F-98012724F8D8}" v="75" dt="2021-03-18T13:47:57.062"/>
    <p1510:client id="{34489726-DFB6-9AFC-55A8-750BEEF2A230}" v="6" dt="2021-03-18T15:30:00.940"/>
    <p1510:client id="{5697B59F-D0EA-0000-A0ED-96DECFE5A9C9}" v="207" vWet="209" dt="2021-03-18T21:55:42.316"/>
    <p1510:client id="{5D281091-F014-4FC9-7DB2-2EF11E0760A0}" v="118" dt="2021-03-18T21:21:12.869"/>
    <p1510:client id="{6134C1FE-0728-3677-F07F-937FF361F7DC}" v="68" dt="2021-03-18T23:11:04.987"/>
    <p1510:client id="{6C00FD7C-0D55-B35E-9E8C-D032D3B838D5}" v="113" dt="2021-03-18T21:41:17.778"/>
    <p1510:client id="{A187F343-46BA-8BE3-D0E6-522C1E4D5EAA}" v="208" dt="2021-03-18T22:58:44.308"/>
    <p1510:client id="{B31CCAC8-5790-4693-88C6-423604FEF0EF}" v="6840" dt="2021-03-18T21:58:37.474"/>
    <p1510:client id="{C4ACB59F-801B-0000-A8CA-9FC55EB4DF1E}" v="61" dt="2021-03-19T04:11:07.654"/>
    <p1510:client id="{D49739F3-97B9-A25E-CA75-857D481036C6}" v="25" dt="2021-03-18T22:24:55.647"/>
    <p1510:client id="{DAC95442-9B32-4B78-FDD1-03C077FBA196}" v="642" dt="2021-03-18T20:20:45.934"/>
    <p1510:client id="{DB5011D4-BF1F-00B0-85B5-3C681CEF78D8}" v="215" dt="2021-03-18T20:33:09.649"/>
    <p1510:client id="{E0A0B826-5EC0-07DD-9B3A-10A7DC5D64FA}" v="326" dt="2021-03-18T20:45:11.483"/>
    <p1510:client id="{F3C6FD81-8DCB-BD6E-EF96-57ADCD172D45}" v="149" dt="2021-03-18T18:38:38.509"/>
    <p1510:client id="{FA62AFAE-95AF-61C3-F316-476EAD775A0B}" v="3" dt="2021-03-18T22:31:35.206"/>
    <p1510:client id="{FE907EE6-FC0C-985C-E96A-EFA77EFC06ED}" v="523" dt="2021-03-18T21:24:03.5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0985" autoAdjust="0"/>
  </p:normalViewPr>
  <p:slideViewPr>
    <p:cSldViewPr snapToGrid="0">
      <p:cViewPr varScale="1">
        <p:scale>
          <a:sx n="47" d="100"/>
          <a:sy n="47" d="100"/>
        </p:scale>
        <p:origin x="13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madibradley\Downloads\ee-chart%201990.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madibradley\Downloads\ee-chart%201990.csv"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cap="none" spc="50" normalizeH="0" baseline="0">
                <a:solidFill>
                  <a:schemeClr val="tx1">
                    <a:lumMod val="75000"/>
                    <a:lumOff val="25000"/>
                  </a:schemeClr>
                </a:solidFill>
                <a:latin typeface="Century Gothic" panose="020B0502020202020204" pitchFamily="34" charset="0"/>
                <a:ea typeface="+mj-ea"/>
                <a:cs typeface="+mj-cs"/>
              </a:defRPr>
            </a:pPr>
            <a:r>
              <a:rPr lang="en-US" sz="2000"/>
              <a:t>Net Change 1990-2020 </a:t>
            </a:r>
          </a:p>
        </c:rich>
      </c:tx>
      <c:overlay val="0"/>
      <c:spPr>
        <a:noFill/>
        <a:ln>
          <a:noFill/>
        </a:ln>
        <a:effectLst/>
      </c:spPr>
      <c:txPr>
        <a:bodyPr rot="0" spcFirstLastPara="1" vertOverflow="ellipsis" vert="horz" wrap="square" anchor="ctr" anchorCtr="1"/>
        <a:lstStyle/>
        <a:p>
          <a:pPr>
            <a:defRPr sz="1800" b="0" i="0" u="none" strike="noStrike" kern="1200" cap="none" spc="50" normalizeH="0" baseline="0">
              <a:solidFill>
                <a:schemeClr val="tx1">
                  <a:lumMod val="75000"/>
                  <a:lumOff val="25000"/>
                </a:schemeClr>
              </a:solidFill>
              <a:latin typeface="Century Gothic" panose="020B0502020202020204" pitchFamily="34" charset="0"/>
              <a:ea typeface="+mj-ea"/>
              <a:cs typeface="+mj-cs"/>
            </a:defRPr>
          </a:pPr>
          <a:endParaRPr lang="en-US"/>
        </a:p>
      </c:txPr>
    </c:title>
    <c:autoTitleDeleted val="0"/>
    <c:plotArea>
      <c:layout/>
      <c:barChart>
        <c:barDir val="col"/>
        <c:grouping val="clustered"/>
        <c:varyColors val="1"/>
        <c:ser>
          <c:idx val="0"/>
          <c:order val="0"/>
          <c:tx>
            <c:strRef>
              <c:f>'ee-chart 1990'!$R$2</c:f>
              <c:strCache>
                <c:ptCount val="1"/>
                <c:pt idx="0">
                  <c:v>Net Change </c:v>
                </c:pt>
              </c:strCache>
            </c:strRef>
          </c:tx>
          <c:spPr>
            <a:solidFill>
              <a:schemeClr val="accent6">
                <a:alpha val="70000"/>
              </a:schemeClr>
            </a:solidFill>
          </c:spPr>
          <c:invertIfNegative val="0"/>
          <c:dPt>
            <c:idx val="0"/>
            <c:invertIfNegative val="0"/>
            <c:bubble3D val="0"/>
            <c:spPr>
              <a:solidFill>
                <a:schemeClr val="accent6">
                  <a:alpha val="70000"/>
                </a:schemeClr>
              </a:solidFill>
              <a:ln>
                <a:noFill/>
              </a:ln>
              <a:effectLst/>
            </c:spPr>
            <c:extLst>
              <c:ext xmlns:c16="http://schemas.microsoft.com/office/drawing/2014/chart" uri="{C3380CC4-5D6E-409C-BE32-E72D297353CC}">
                <c16:uniqueId val="{00000001-28EC-9248-8055-2B98E744A312}"/>
              </c:ext>
            </c:extLst>
          </c:dPt>
          <c:dPt>
            <c:idx val="1"/>
            <c:invertIfNegative val="0"/>
            <c:bubble3D val="0"/>
            <c:spPr>
              <a:solidFill>
                <a:schemeClr val="accent6">
                  <a:alpha val="70000"/>
                </a:schemeClr>
              </a:solidFill>
              <a:ln>
                <a:noFill/>
              </a:ln>
              <a:effectLst/>
            </c:spPr>
            <c:extLst>
              <c:ext xmlns:c16="http://schemas.microsoft.com/office/drawing/2014/chart" uri="{C3380CC4-5D6E-409C-BE32-E72D297353CC}">
                <c16:uniqueId val="{00000003-28EC-9248-8055-2B98E744A312}"/>
              </c:ext>
            </c:extLst>
          </c:dPt>
          <c:dPt>
            <c:idx val="2"/>
            <c:invertIfNegative val="0"/>
            <c:bubble3D val="0"/>
            <c:spPr>
              <a:solidFill>
                <a:schemeClr val="accent6">
                  <a:alpha val="70000"/>
                </a:schemeClr>
              </a:solidFill>
              <a:ln>
                <a:noFill/>
              </a:ln>
              <a:effectLst/>
            </c:spPr>
            <c:extLst>
              <c:ext xmlns:c16="http://schemas.microsoft.com/office/drawing/2014/chart" uri="{C3380CC4-5D6E-409C-BE32-E72D297353CC}">
                <c16:uniqueId val="{00000005-28EC-9248-8055-2B98E744A312}"/>
              </c:ext>
            </c:extLst>
          </c:dPt>
          <c:dPt>
            <c:idx val="3"/>
            <c:invertIfNegative val="0"/>
            <c:bubble3D val="0"/>
            <c:spPr>
              <a:solidFill>
                <a:schemeClr val="accent6">
                  <a:alpha val="70000"/>
                </a:schemeClr>
              </a:solidFill>
              <a:ln>
                <a:noFill/>
              </a:ln>
              <a:effectLst/>
            </c:spPr>
            <c:extLst>
              <c:ext xmlns:c16="http://schemas.microsoft.com/office/drawing/2014/chart" uri="{C3380CC4-5D6E-409C-BE32-E72D297353CC}">
                <c16:uniqueId val="{00000007-28EC-9248-8055-2B98E744A312}"/>
              </c:ext>
            </c:extLst>
          </c:dPt>
          <c:dPt>
            <c:idx val="4"/>
            <c:invertIfNegative val="0"/>
            <c:bubble3D val="0"/>
            <c:spPr>
              <a:solidFill>
                <a:schemeClr val="accent6">
                  <a:alpha val="70000"/>
                </a:schemeClr>
              </a:solidFill>
              <a:ln>
                <a:noFill/>
              </a:ln>
              <a:effectLst/>
            </c:spPr>
            <c:extLst>
              <c:ext xmlns:c16="http://schemas.microsoft.com/office/drawing/2014/chart" uri="{C3380CC4-5D6E-409C-BE32-E72D297353CC}">
                <c16:uniqueId val="{00000009-28EC-9248-8055-2B98E744A312}"/>
              </c:ext>
            </c:extLst>
          </c:dPt>
          <c:dPt>
            <c:idx val="5"/>
            <c:invertIfNegative val="0"/>
            <c:bubble3D val="0"/>
            <c:spPr>
              <a:solidFill>
                <a:srgbClr val="FF0000">
                  <a:alpha val="70000"/>
                </a:srgbClr>
              </a:solidFill>
              <a:ln>
                <a:noFill/>
              </a:ln>
              <a:effectLst/>
            </c:spPr>
            <c:extLst>
              <c:ext xmlns:c16="http://schemas.microsoft.com/office/drawing/2014/chart" uri="{C3380CC4-5D6E-409C-BE32-E72D297353CC}">
                <c16:uniqueId val="{0000000B-28EC-9248-8055-2B98E744A312}"/>
              </c:ext>
            </c:extLst>
          </c:dPt>
          <c:dPt>
            <c:idx val="6"/>
            <c:invertIfNegative val="0"/>
            <c:bubble3D val="0"/>
            <c:spPr>
              <a:solidFill>
                <a:schemeClr val="accent6">
                  <a:alpha val="70000"/>
                </a:schemeClr>
              </a:solidFill>
              <a:ln>
                <a:noFill/>
              </a:ln>
              <a:effectLst/>
            </c:spPr>
            <c:extLst>
              <c:ext xmlns:c16="http://schemas.microsoft.com/office/drawing/2014/chart" uri="{C3380CC4-5D6E-409C-BE32-E72D297353CC}">
                <c16:uniqueId val="{0000000D-28EC-9248-8055-2B98E744A312}"/>
              </c:ext>
            </c:extLst>
          </c:dPt>
          <c:dLbls>
            <c:delete val="1"/>
          </c:dLbls>
          <c:cat>
            <c:strRef>
              <c:f>'ee-chart 1990'!$Q$3:$Q$9</c:f>
              <c:strCache>
                <c:ptCount val="7"/>
                <c:pt idx="0">
                  <c:v>Bare</c:v>
                </c:pt>
                <c:pt idx="1">
                  <c:v>Urban</c:v>
                </c:pt>
                <c:pt idx="2">
                  <c:v>Agriculture</c:v>
                </c:pt>
                <c:pt idx="3">
                  <c:v>Water</c:v>
                </c:pt>
                <c:pt idx="4">
                  <c:v>Wetland</c:v>
                </c:pt>
                <c:pt idx="5">
                  <c:v>Woodland</c:v>
                </c:pt>
                <c:pt idx="6">
                  <c:v>Grassland</c:v>
                </c:pt>
              </c:strCache>
            </c:strRef>
          </c:cat>
          <c:val>
            <c:numRef>
              <c:f>'ee-chart 1990'!$R$3:$R$9</c:f>
              <c:numCache>
                <c:formatCode>0</c:formatCode>
                <c:ptCount val="7"/>
                <c:pt idx="0">
                  <c:v>1420.6797000000006</c:v>
                </c:pt>
                <c:pt idx="1">
                  <c:v>1772.2093500000001</c:v>
                </c:pt>
                <c:pt idx="2">
                  <c:v>191.38770000000113</c:v>
                </c:pt>
                <c:pt idx="3">
                  <c:v>967.63409999999999</c:v>
                </c:pt>
                <c:pt idx="4">
                  <c:v>1007.0608499999998</c:v>
                </c:pt>
                <c:pt idx="5">
                  <c:v>-10051.77509999997</c:v>
                </c:pt>
                <c:pt idx="6">
                  <c:v>4692.3529500000004</c:v>
                </c:pt>
              </c:numCache>
            </c:numRef>
          </c:val>
          <c:extLst>
            <c:ext xmlns:c16="http://schemas.microsoft.com/office/drawing/2014/chart" uri="{C3380CC4-5D6E-409C-BE32-E72D297353CC}">
              <c16:uniqueId val="{0000000E-28EC-9248-8055-2B98E744A312}"/>
            </c:ext>
          </c:extLst>
        </c:ser>
        <c:dLbls>
          <c:dLblPos val="inEnd"/>
          <c:showLegendKey val="0"/>
          <c:showVal val="1"/>
          <c:showCatName val="0"/>
          <c:showSerName val="0"/>
          <c:showPercent val="0"/>
          <c:showBubbleSize val="0"/>
        </c:dLbls>
        <c:gapWidth val="80"/>
        <c:overlap val="25"/>
        <c:axId val="571577231"/>
        <c:axId val="572219471"/>
      </c:barChart>
      <c:catAx>
        <c:axId val="571577231"/>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cap="none" spc="20" normalizeH="0" baseline="0">
                <a:solidFill>
                  <a:schemeClr val="tx1">
                    <a:lumMod val="75000"/>
                    <a:lumOff val="25000"/>
                  </a:schemeClr>
                </a:solidFill>
                <a:latin typeface="Century Gothic" panose="020B0502020202020204" pitchFamily="34" charset="0"/>
                <a:ea typeface="+mn-ea"/>
                <a:cs typeface="+mn-cs"/>
              </a:defRPr>
            </a:pPr>
            <a:endParaRPr lang="en-US"/>
          </a:p>
        </c:txPr>
        <c:crossAx val="572219471"/>
        <c:crosses val="autoZero"/>
        <c:auto val="1"/>
        <c:lblAlgn val="ctr"/>
        <c:lblOffset val="100"/>
        <c:noMultiLvlLbl val="0"/>
      </c:catAx>
      <c:valAx>
        <c:axId val="572219471"/>
        <c:scaling>
          <c:orientation val="minMax"/>
          <c:max val="5000"/>
          <c:min val="-11000"/>
        </c:scaling>
        <c:delete val="0"/>
        <c:axPos val="l"/>
        <c:majorGridlines>
          <c:spPr>
            <a:ln w="9525" cap="flat" cmpd="sng" algn="ctr">
              <a:solidFill>
                <a:schemeClr val="tx1">
                  <a:lumMod val="5000"/>
                  <a:lumOff val="95000"/>
                </a:schemeClr>
              </a:solidFill>
              <a:round/>
            </a:ln>
            <a:effectLst/>
          </c:spPr>
        </c:majorGridlines>
        <c:title>
          <c:tx>
            <c:rich>
              <a:bodyPr rot="-5400000" spcFirstLastPara="1" vertOverflow="ellipsis" vert="horz" wrap="square" anchor="ctr" anchorCtr="1"/>
              <a:lstStyle/>
              <a:p>
                <a:pPr>
                  <a:defRPr sz="1600" b="0" i="0" u="none" strike="noStrike" kern="1200" cap="all" baseline="0">
                    <a:solidFill>
                      <a:schemeClr val="tx1">
                        <a:lumMod val="75000"/>
                        <a:lumOff val="25000"/>
                      </a:schemeClr>
                    </a:solidFill>
                    <a:latin typeface="Century Gothic" panose="020B0502020202020204" pitchFamily="34" charset="0"/>
                    <a:ea typeface="+mn-ea"/>
                    <a:cs typeface="+mn-cs"/>
                  </a:defRPr>
                </a:pPr>
                <a:r>
                  <a:rPr lang="en-US" sz="1600"/>
                  <a:t>Landcover</a:t>
                </a:r>
                <a:r>
                  <a:rPr lang="en-US" sz="1600" baseline="0"/>
                  <a:t> Area (km²)</a:t>
                </a:r>
                <a:endParaRPr lang="en-US" sz="1600"/>
              </a:p>
            </c:rich>
          </c:tx>
          <c:overlay val="0"/>
          <c:spPr>
            <a:noFill/>
            <a:ln>
              <a:noFill/>
            </a:ln>
            <a:effectLst/>
          </c:spPr>
          <c:txPr>
            <a:bodyPr rot="-5400000" spcFirstLastPara="1" vertOverflow="ellipsis" vert="horz" wrap="square" anchor="ctr" anchorCtr="1"/>
            <a:lstStyle/>
            <a:p>
              <a:pPr>
                <a:defRPr sz="1600" b="0" i="0" u="none" strike="noStrike" kern="1200" cap="all" baseline="0">
                  <a:solidFill>
                    <a:schemeClr val="tx1">
                      <a:lumMod val="75000"/>
                      <a:lumOff val="25000"/>
                    </a:schemeClr>
                  </a:solidFill>
                  <a:latin typeface="Century Gothic" panose="020B0502020202020204" pitchFamily="34" charset="0"/>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spc="20" baseline="0">
                <a:solidFill>
                  <a:schemeClr val="tx1">
                    <a:lumMod val="75000"/>
                    <a:lumOff val="25000"/>
                  </a:schemeClr>
                </a:solidFill>
                <a:latin typeface="Century Gothic" panose="020B0502020202020204" pitchFamily="34" charset="0"/>
                <a:ea typeface="+mn-ea"/>
                <a:cs typeface="+mn-cs"/>
              </a:defRPr>
            </a:pPr>
            <a:endParaRPr lang="en-US"/>
          </a:p>
        </c:txPr>
        <c:crossAx val="5715772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latin typeface="Century Gothic" panose="020B0502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cap="none" spc="50" normalizeH="0" baseline="0">
                <a:solidFill>
                  <a:schemeClr val="tx1">
                    <a:lumMod val="75000"/>
                    <a:lumOff val="25000"/>
                  </a:schemeClr>
                </a:solidFill>
                <a:latin typeface="Century Gothic" panose="020B0502020202020204" pitchFamily="34" charset="0"/>
                <a:ea typeface="+mj-ea"/>
                <a:cs typeface="+mj-cs"/>
              </a:defRPr>
            </a:pPr>
            <a:r>
              <a:rPr lang="en-US" sz="1800"/>
              <a:t>Net Change 1990-2020 </a:t>
            </a:r>
          </a:p>
        </c:rich>
      </c:tx>
      <c:overlay val="0"/>
      <c:spPr>
        <a:noFill/>
        <a:ln>
          <a:noFill/>
        </a:ln>
        <a:effectLst/>
      </c:spPr>
      <c:txPr>
        <a:bodyPr rot="0" spcFirstLastPara="1" vertOverflow="ellipsis" vert="horz" wrap="square" anchor="ctr" anchorCtr="1"/>
        <a:lstStyle/>
        <a:p>
          <a:pPr>
            <a:defRPr sz="1800" b="0" i="0" u="none" strike="noStrike" kern="1200" cap="none" spc="50" normalizeH="0" baseline="0">
              <a:solidFill>
                <a:schemeClr val="tx1">
                  <a:lumMod val="75000"/>
                  <a:lumOff val="25000"/>
                </a:schemeClr>
              </a:solidFill>
              <a:latin typeface="Century Gothic" panose="020B0502020202020204" pitchFamily="34" charset="0"/>
              <a:ea typeface="+mj-ea"/>
              <a:cs typeface="+mj-cs"/>
            </a:defRPr>
          </a:pPr>
          <a:endParaRPr lang="en-US"/>
        </a:p>
      </c:txPr>
    </c:title>
    <c:autoTitleDeleted val="0"/>
    <c:plotArea>
      <c:layout/>
      <c:barChart>
        <c:barDir val="col"/>
        <c:grouping val="clustered"/>
        <c:varyColors val="1"/>
        <c:ser>
          <c:idx val="0"/>
          <c:order val="0"/>
          <c:tx>
            <c:strRef>
              <c:f>'ee-chart 1990'!$R$2</c:f>
              <c:strCache>
                <c:ptCount val="1"/>
                <c:pt idx="0">
                  <c:v>Net Change </c:v>
                </c:pt>
              </c:strCache>
            </c:strRef>
          </c:tx>
          <c:spPr>
            <a:solidFill>
              <a:schemeClr val="accent6">
                <a:alpha val="70000"/>
              </a:schemeClr>
            </a:solidFill>
          </c:spPr>
          <c:invertIfNegative val="0"/>
          <c:dPt>
            <c:idx val="0"/>
            <c:invertIfNegative val="0"/>
            <c:bubble3D val="0"/>
            <c:spPr>
              <a:solidFill>
                <a:schemeClr val="accent6">
                  <a:alpha val="70000"/>
                </a:schemeClr>
              </a:solidFill>
              <a:ln>
                <a:noFill/>
              </a:ln>
              <a:effectLst/>
            </c:spPr>
            <c:extLst>
              <c:ext xmlns:c16="http://schemas.microsoft.com/office/drawing/2014/chart" uri="{C3380CC4-5D6E-409C-BE32-E72D297353CC}">
                <c16:uniqueId val="{00000001-28EC-9248-8055-2B98E744A312}"/>
              </c:ext>
            </c:extLst>
          </c:dPt>
          <c:dPt>
            <c:idx val="1"/>
            <c:invertIfNegative val="0"/>
            <c:bubble3D val="0"/>
            <c:spPr>
              <a:solidFill>
                <a:schemeClr val="accent6">
                  <a:alpha val="70000"/>
                </a:schemeClr>
              </a:solidFill>
              <a:ln>
                <a:noFill/>
              </a:ln>
              <a:effectLst/>
            </c:spPr>
            <c:extLst>
              <c:ext xmlns:c16="http://schemas.microsoft.com/office/drawing/2014/chart" uri="{C3380CC4-5D6E-409C-BE32-E72D297353CC}">
                <c16:uniqueId val="{00000003-28EC-9248-8055-2B98E744A312}"/>
              </c:ext>
            </c:extLst>
          </c:dPt>
          <c:dPt>
            <c:idx val="2"/>
            <c:invertIfNegative val="0"/>
            <c:bubble3D val="0"/>
            <c:spPr>
              <a:solidFill>
                <a:schemeClr val="accent6">
                  <a:alpha val="70000"/>
                </a:schemeClr>
              </a:solidFill>
              <a:ln>
                <a:noFill/>
              </a:ln>
              <a:effectLst/>
            </c:spPr>
            <c:extLst>
              <c:ext xmlns:c16="http://schemas.microsoft.com/office/drawing/2014/chart" uri="{C3380CC4-5D6E-409C-BE32-E72D297353CC}">
                <c16:uniqueId val="{00000005-28EC-9248-8055-2B98E744A312}"/>
              </c:ext>
            </c:extLst>
          </c:dPt>
          <c:dPt>
            <c:idx val="3"/>
            <c:invertIfNegative val="0"/>
            <c:bubble3D val="0"/>
            <c:spPr>
              <a:solidFill>
                <a:schemeClr val="accent6">
                  <a:alpha val="70000"/>
                </a:schemeClr>
              </a:solidFill>
              <a:ln>
                <a:noFill/>
              </a:ln>
              <a:effectLst/>
            </c:spPr>
            <c:extLst>
              <c:ext xmlns:c16="http://schemas.microsoft.com/office/drawing/2014/chart" uri="{C3380CC4-5D6E-409C-BE32-E72D297353CC}">
                <c16:uniqueId val="{00000007-28EC-9248-8055-2B98E744A312}"/>
              </c:ext>
            </c:extLst>
          </c:dPt>
          <c:dPt>
            <c:idx val="4"/>
            <c:invertIfNegative val="0"/>
            <c:bubble3D val="0"/>
            <c:spPr>
              <a:solidFill>
                <a:schemeClr val="accent6">
                  <a:alpha val="70000"/>
                </a:schemeClr>
              </a:solidFill>
              <a:ln>
                <a:noFill/>
              </a:ln>
              <a:effectLst/>
            </c:spPr>
            <c:extLst>
              <c:ext xmlns:c16="http://schemas.microsoft.com/office/drawing/2014/chart" uri="{C3380CC4-5D6E-409C-BE32-E72D297353CC}">
                <c16:uniqueId val="{00000009-28EC-9248-8055-2B98E744A312}"/>
              </c:ext>
            </c:extLst>
          </c:dPt>
          <c:dPt>
            <c:idx val="5"/>
            <c:invertIfNegative val="0"/>
            <c:bubble3D val="0"/>
            <c:spPr>
              <a:solidFill>
                <a:srgbClr val="FF0000">
                  <a:alpha val="70000"/>
                </a:srgbClr>
              </a:solidFill>
              <a:ln>
                <a:noFill/>
              </a:ln>
              <a:effectLst/>
            </c:spPr>
            <c:extLst>
              <c:ext xmlns:c16="http://schemas.microsoft.com/office/drawing/2014/chart" uri="{C3380CC4-5D6E-409C-BE32-E72D297353CC}">
                <c16:uniqueId val="{0000000B-28EC-9248-8055-2B98E744A312}"/>
              </c:ext>
            </c:extLst>
          </c:dPt>
          <c:dPt>
            <c:idx val="6"/>
            <c:invertIfNegative val="0"/>
            <c:bubble3D val="0"/>
            <c:spPr>
              <a:solidFill>
                <a:schemeClr val="accent6">
                  <a:alpha val="70000"/>
                </a:schemeClr>
              </a:solidFill>
              <a:ln>
                <a:noFill/>
              </a:ln>
              <a:effectLst/>
            </c:spPr>
            <c:extLst>
              <c:ext xmlns:c16="http://schemas.microsoft.com/office/drawing/2014/chart" uri="{C3380CC4-5D6E-409C-BE32-E72D297353CC}">
                <c16:uniqueId val="{0000000D-28EC-9248-8055-2B98E744A312}"/>
              </c:ext>
            </c:extLst>
          </c:dPt>
          <c:dLbls>
            <c:delete val="1"/>
          </c:dLbls>
          <c:cat>
            <c:strRef>
              <c:f>'ee-chart 1990'!$Q$3:$Q$9</c:f>
              <c:strCache>
                <c:ptCount val="7"/>
                <c:pt idx="0">
                  <c:v>Bare</c:v>
                </c:pt>
                <c:pt idx="1">
                  <c:v>Urban</c:v>
                </c:pt>
                <c:pt idx="2">
                  <c:v>Agriculture</c:v>
                </c:pt>
                <c:pt idx="3">
                  <c:v>Water</c:v>
                </c:pt>
                <c:pt idx="4">
                  <c:v>Wetland</c:v>
                </c:pt>
                <c:pt idx="5">
                  <c:v>Woodland</c:v>
                </c:pt>
                <c:pt idx="6">
                  <c:v>Grassland</c:v>
                </c:pt>
              </c:strCache>
            </c:strRef>
          </c:cat>
          <c:val>
            <c:numRef>
              <c:f>'ee-chart 1990'!$R$3:$R$9</c:f>
              <c:numCache>
                <c:formatCode>0</c:formatCode>
                <c:ptCount val="7"/>
                <c:pt idx="0">
                  <c:v>1420.6797000000006</c:v>
                </c:pt>
                <c:pt idx="1">
                  <c:v>1772.2093500000001</c:v>
                </c:pt>
                <c:pt idx="2">
                  <c:v>191.38770000000113</c:v>
                </c:pt>
                <c:pt idx="3">
                  <c:v>967.63409999999999</c:v>
                </c:pt>
                <c:pt idx="4">
                  <c:v>1007.0608499999998</c:v>
                </c:pt>
                <c:pt idx="5">
                  <c:v>-10051.77509999997</c:v>
                </c:pt>
                <c:pt idx="6">
                  <c:v>4692.3529500000004</c:v>
                </c:pt>
              </c:numCache>
            </c:numRef>
          </c:val>
          <c:extLst>
            <c:ext xmlns:c16="http://schemas.microsoft.com/office/drawing/2014/chart" uri="{C3380CC4-5D6E-409C-BE32-E72D297353CC}">
              <c16:uniqueId val="{0000000E-28EC-9248-8055-2B98E744A312}"/>
            </c:ext>
          </c:extLst>
        </c:ser>
        <c:dLbls>
          <c:dLblPos val="inEnd"/>
          <c:showLegendKey val="0"/>
          <c:showVal val="1"/>
          <c:showCatName val="0"/>
          <c:showSerName val="0"/>
          <c:showPercent val="0"/>
          <c:showBubbleSize val="0"/>
        </c:dLbls>
        <c:gapWidth val="80"/>
        <c:overlap val="25"/>
        <c:axId val="571577231"/>
        <c:axId val="572219471"/>
      </c:barChart>
      <c:catAx>
        <c:axId val="571577231"/>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cap="none" spc="20" normalizeH="0" baseline="0">
                <a:solidFill>
                  <a:schemeClr val="tx1">
                    <a:lumMod val="75000"/>
                    <a:lumOff val="25000"/>
                  </a:schemeClr>
                </a:solidFill>
                <a:latin typeface="Century Gothic" panose="020B0502020202020204" pitchFamily="34" charset="0"/>
                <a:ea typeface="+mn-ea"/>
                <a:cs typeface="+mn-cs"/>
              </a:defRPr>
            </a:pPr>
            <a:endParaRPr lang="en-US"/>
          </a:p>
        </c:txPr>
        <c:crossAx val="572219471"/>
        <c:crosses val="autoZero"/>
        <c:auto val="1"/>
        <c:lblAlgn val="ctr"/>
        <c:lblOffset val="100"/>
        <c:noMultiLvlLbl val="0"/>
      </c:catAx>
      <c:valAx>
        <c:axId val="572219471"/>
        <c:scaling>
          <c:orientation val="minMax"/>
          <c:max val="5000"/>
          <c:min val="-11000"/>
        </c:scaling>
        <c:delete val="0"/>
        <c:axPos val="l"/>
        <c:majorGridlines>
          <c:spPr>
            <a:ln w="9525" cap="flat" cmpd="sng" algn="ctr">
              <a:solidFill>
                <a:schemeClr val="tx1">
                  <a:lumMod val="5000"/>
                  <a:lumOff val="95000"/>
                </a:schemeClr>
              </a:solidFill>
              <a:round/>
            </a:ln>
            <a:effectLst/>
          </c:spPr>
        </c:majorGridlines>
        <c:title>
          <c:tx>
            <c:rich>
              <a:bodyPr rot="-5400000" spcFirstLastPara="1" vertOverflow="ellipsis" vert="horz" wrap="square" anchor="ctr" anchorCtr="1"/>
              <a:lstStyle/>
              <a:p>
                <a:pPr>
                  <a:defRPr sz="1600" b="0" i="0" u="none" strike="noStrike" kern="1200" cap="all" baseline="0">
                    <a:solidFill>
                      <a:schemeClr val="tx1">
                        <a:lumMod val="75000"/>
                        <a:lumOff val="25000"/>
                      </a:schemeClr>
                    </a:solidFill>
                    <a:latin typeface="Century Gothic" panose="020B0502020202020204" pitchFamily="34" charset="0"/>
                    <a:ea typeface="+mn-ea"/>
                    <a:cs typeface="+mn-cs"/>
                  </a:defRPr>
                </a:pPr>
                <a:r>
                  <a:rPr lang="en-US" sz="1600"/>
                  <a:t>Landcover</a:t>
                </a:r>
                <a:r>
                  <a:rPr lang="en-US" sz="1600" baseline="0"/>
                  <a:t> Area (km2)</a:t>
                </a:r>
                <a:endParaRPr lang="en-US" sz="1600"/>
              </a:p>
            </c:rich>
          </c:tx>
          <c:overlay val="0"/>
          <c:spPr>
            <a:noFill/>
            <a:ln>
              <a:noFill/>
            </a:ln>
            <a:effectLst/>
          </c:spPr>
          <c:txPr>
            <a:bodyPr rot="-5400000" spcFirstLastPara="1" vertOverflow="ellipsis" vert="horz" wrap="square" anchor="ctr" anchorCtr="1"/>
            <a:lstStyle/>
            <a:p>
              <a:pPr>
                <a:defRPr sz="1600" b="0" i="0" u="none" strike="noStrike" kern="1200" cap="all" baseline="0">
                  <a:solidFill>
                    <a:schemeClr val="tx1">
                      <a:lumMod val="75000"/>
                      <a:lumOff val="25000"/>
                    </a:schemeClr>
                  </a:solidFill>
                  <a:latin typeface="Century Gothic" panose="020B0502020202020204" pitchFamily="34" charset="0"/>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spc="20" baseline="0">
                <a:solidFill>
                  <a:schemeClr val="tx1">
                    <a:lumMod val="75000"/>
                    <a:lumOff val="25000"/>
                  </a:schemeClr>
                </a:solidFill>
                <a:latin typeface="Century Gothic" panose="020B0502020202020204" pitchFamily="34" charset="0"/>
                <a:ea typeface="+mn-ea"/>
                <a:cs typeface="+mn-cs"/>
              </a:defRPr>
            </a:pPr>
            <a:endParaRPr lang="en-US"/>
          </a:p>
        </c:txPr>
        <c:crossAx val="5715772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latin typeface="Century Gothic" panose="020B0502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04E532-19B4-43D4-9EFD-68C059F40FBE}" type="doc">
      <dgm:prSet loTypeId="urn:microsoft.com/office/officeart/2005/8/layout/pyramid2" loCatId="pyramid" qsTypeId="urn:microsoft.com/office/officeart/2005/8/quickstyle/simple5" qsCatId="simple" csTypeId="urn:microsoft.com/office/officeart/2005/8/colors/accent2_1" csCatId="accent2" phldr="1"/>
      <dgm:spPr/>
    </dgm:pt>
    <dgm:pt modelId="{287ED6FC-3373-44A1-A9DA-8AE423D32EB8}">
      <dgm:prSet phldrT="[Text]"/>
      <dgm:spPr>
        <a:gradFill flip="none" rotWithShape="0">
          <a:gsLst>
            <a:gs pos="0">
              <a:srgbClr val="CD7142">
                <a:tint val="66000"/>
                <a:satMod val="160000"/>
              </a:srgbClr>
            </a:gs>
            <a:gs pos="50000">
              <a:srgbClr val="CD7142">
                <a:tint val="44500"/>
                <a:satMod val="160000"/>
              </a:srgbClr>
            </a:gs>
            <a:gs pos="100000">
              <a:srgbClr val="CD7142">
                <a:tint val="23500"/>
                <a:satMod val="160000"/>
              </a:srgbClr>
            </a:gs>
          </a:gsLst>
          <a:lin ang="5400000" scaled="1"/>
          <a:tileRect/>
        </a:gradFill>
      </dgm:spPr>
      <dgm:t>
        <a:bodyPr/>
        <a:lstStyle/>
        <a:p>
          <a:pPr rtl="0"/>
          <a:r>
            <a:rPr lang="en-US" b="1">
              <a:solidFill>
                <a:schemeClr val="tx1">
                  <a:lumMod val="75000"/>
                  <a:lumOff val="25000"/>
                </a:schemeClr>
              </a:solidFill>
              <a:latin typeface="Century Gothic"/>
            </a:rPr>
            <a:t>Conduct </a:t>
          </a:r>
          <a:r>
            <a:rPr lang="en-US" b="0">
              <a:solidFill>
                <a:schemeClr val="tx1">
                  <a:lumMod val="75000"/>
                  <a:lumOff val="25000"/>
                </a:schemeClr>
              </a:solidFill>
              <a:latin typeface="Century Gothic"/>
            </a:rPr>
            <a:t>Coincidence</a:t>
          </a:r>
          <a:r>
            <a:rPr lang="en-US" b="1">
              <a:solidFill>
                <a:schemeClr val="tx1">
                  <a:lumMod val="75000"/>
                  <a:lumOff val="25000"/>
                </a:schemeClr>
              </a:solidFill>
              <a:latin typeface="Century Gothic"/>
            </a:rPr>
            <a:t> </a:t>
          </a:r>
          <a:r>
            <a:rPr lang="en-US">
              <a:solidFill>
                <a:schemeClr val="tx1">
                  <a:lumMod val="75000"/>
                  <a:lumOff val="25000"/>
                </a:schemeClr>
              </a:solidFill>
              <a:latin typeface="Century Gothic"/>
            </a:rPr>
            <a:t>Analysis</a:t>
          </a:r>
        </a:p>
      </dgm:t>
    </dgm:pt>
    <dgm:pt modelId="{48258500-48FE-4182-8A4A-CD88DA7CFF9A}" type="parTrans" cxnId="{2A98E45E-B9E5-4F42-8B67-F61CE033F6A9}">
      <dgm:prSet/>
      <dgm:spPr/>
      <dgm:t>
        <a:bodyPr/>
        <a:lstStyle/>
        <a:p>
          <a:endParaRPr lang="en-US"/>
        </a:p>
      </dgm:t>
    </dgm:pt>
    <dgm:pt modelId="{0E414E8F-E263-40B6-BD6B-82D1EA2A0641}" type="sibTrans" cxnId="{2A98E45E-B9E5-4F42-8B67-F61CE033F6A9}">
      <dgm:prSet/>
      <dgm:spPr/>
      <dgm:t>
        <a:bodyPr/>
        <a:lstStyle/>
        <a:p>
          <a:endParaRPr lang="en-US"/>
        </a:p>
      </dgm:t>
    </dgm:pt>
    <dgm:pt modelId="{48BBDCF3-1FDA-4047-B122-005DAA7529E0}">
      <dgm:prSet phldrT="[Text]" phldr="0"/>
      <dgm:spPr>
        <a:gradFill flip="none" rotWithShape="0">
          <a:gsLst>
            <a:gs pos="0">
              <a:srgbClr val="CD7142">
                <a:tint val="66000"/>
                <a:satMod val="160000"/>
              </a:srgbClr>
            </a:gs>
            <a:gs pos="50000">
              <a:srgbClr val="CD7142">
                <a:tint val="44500"/>
                <a:satMod val="160000"/>
              </a:srgbClr>
            </a:gs>
            <a:gs pos="100000">
              <a:srgbClr val="CD7142">
                <a:tint val="23500"/>
                <a:satMod val="160000"/>
              </a:srgbClr>
            </a:gs>
          </a:gsLst>
          <a:lin ang="5400000" scaled="1"/>
          <a:tileRect/>
        </a:gradFill>
      </dgm:spPr>
      <dgm:t>
        <a:bodyPr/>
        <a:lstStyle/>
        <a:p>
          <a:pPr rtl="0"/>
          <a:r>
            <a:rPr lang="en-US" b="1">
              <a:solidFill>
                <a:schemeClr val="tx1">
                  <a:lumMod val="75000"/>
                  <a:lumOff val="25000"/>
                </a:schemeClr>
              </a:solidFill>
              <a:latin typeface="Century Gothic"/>
            </a:rPr>
            <a:t>Classify </a:t>
          </a:r>
          <a:r>
            <a:rPr lang="en-US" b="0">
              <a:solidFill>
                <a:schemeClr val="tx1">
                  <a:lumMod val="75000"/>
                  <a:lumOff val="25000"/>
                </a:schemeClr>
              </a:solidFill>
              <a:latin typeface="Century Gothic"/>
            </a:rPr>
            <a:t>Land Use Land Cover</a:t>
          </a:r>
          <a:r>
            <a:rPr lang="en-US">
              <a:solidFill>
                <a:schemeClr val="tx1">
                  <a:lumMod val="75000"/>
                  <a:lumOff val="25000"/>
                </a:schemeClr>
              </a:solidFill>
              <a:latin typeface="Century Gothic"/>
            </a:rPr>
            <a:t> Changes from 1990-2020</a:t>
          </a:r>
        </a:p>
      </dgm:t>
    </dgm:pt>
    <dgm:pt modelId="{90C65AAA-0A39-4C0F-9860-5D84D975D1D6}" type="parTrans" cxnId="{BA90CB80-C19C-4C6F-8CE8-E9C30788F208}">
      <dgm:prSet/>
      <dgm:spPr/>
      <dgm:t>
        <a:bodyPr/>
        <a:lstStyle/>
        <a:p>
          <a:endParaRPr lang="en-US"/>
        </a:p>
      </dgm:t>
    </dgm:pt>
    <dgm:pt modelId="{A16797B3-920F-49A8-91FE-BD203A0033FC}" type="sibTrans" cxnId="{BA90CB80-C19C-4C6F-8CE8-E9C30788F208}">
      <dgm:prSet/>
      <dgm:spPr/>
      <dgm:t>
        <a:bodyPr/>
        <a:lstStyle/>
        <a:p>
          <a:endParaRPr lang="en-US"/>
        </a:p>
      </dgm:t>
    </dgm:pt>
    <dgm:pt modelId="{E0A40507-04A9-4B63-BDED-62B9065D7889}">
      <dgm:prSet phldr="0"/>
      <dgm:spPr>
        <a:gradFill flip="none" rotWithShape="0">
          <a:gsLst>
            <a:gs pos="0">
              <a:srgbClr val="CD7142">
                <a:tint val="66000"/>
                <a:satMod val="160000"/>
              </a:srgbClr>
            </a:gs>
            <a:gs pos="50000">
              <a:srgbClr val="CD7142">
                <a:tint val="44500"/>
                <a:satMod val="160000"/>
              </a:srgbClr>
            </a:gs>
            <a:gs pos="100000">
              <a:srgbClr val="CD7142">
                <a:tint val="23500"/>
                <a:satMod val="160000"/>
              </a:srgbClr>
            </a:gs>
          </a:gsLst>
          <a:lin ang="5400000" scaled="1"/>
          <a:tileRect/>
        </a:gradFill>
      </dgm:spPr>
      <dgm:t>
        <a:bodyPr/>
        <a:lstStyle/>
        <a:p>
          <a:pPr algn="ctr" rtl="0"/>
          <a:r>
            <a:rPr lang="en-US" b="1">
              <a:solidFill>
                <a:schemeClr val="tx1">
                  <a:lumMod val="75000"/>
                  <a:lumOff val="25000"/>
                </a:schemeClr>
              </a:solidFill>
              <a:latin typeface="Century Gothic"/>
            </a:rPr>
            <a:t>Create </a:t>
          </a:r>
          <a:r>
            <a:rPr lang="en-US" b="0">
              <a:solidFill>
                <a:schemeClr val="tx1">
                  <a:lumMod val="75000"/>
                  <a:lumOff val="25000"/>
                </a:schemeClr>
              </a:solidFill>
              <a:latin typeface="Century Gothic"/>
            </a:rPr>
            <a:t>Human-elephant</a:t>
          </a:r>
          <a:r>
            <a:rPr lang="en-US">
              <a:solidFill>
                <a:schemeClr val="tx1">
                  <a:lumMod val="75000"/>
                  <a:lumOff val="25000"/>
                </a:schemeClr>
              </a:solidFill>
              <a:latin typeface="Century Gothic"/>
            </a:rPr>
            <a:t> Conflict (HEC) Heat Maps </a:t>
          </a:r>
        </a:p>
      </dgm:t>
    </dgm:pt>
    <dgm:pt modelId="{47A371F6-EA8F-4D76-8097-3D456A01DD71}" type="parTrans" cxnId="{0A996788-C946-4B24-B524-A5269D16A691}">
      <dgm:prSet/>
      <dgm:spPr/>
      <dgm:t>
        <a:bodyPr/>
        <a:lstStyle/>
        <a:p>
          <a:endParaRPr lang="en-US"/>
        </a:p>
      </dgm:t>
    </dgm:pt>
    <dgm:pt modelId="{D18DFFED-00E7-4837-88EF-0E66451586D7}" type="sibTrans" cxnId="{0A996788-C946-4B24-B524-A5269D16A691}">
      <dgm:prSet/>
      <dgm:spPr/>
      <dgm:t>
        <a:bodyPr/>
        <a:lstStyle/>
        <a:p>
          <a:endParaRPr lang="en-US"/>
        </a:p>
      </dgm:t>
    </dgm:pt>
    <dgm:pt modelId="{A88C4E28-1E7A-49CD-9A58-94F41594CB5F}" type="pres">
      <dgm:prSet presAssocID="{BF04E532-19B4-43D4-9EFD-68C059F40FBE}" presName="compositeShape" presStyleCnt="0">
        <dgm:presLayoutVars>
          <dgm:dir/>
          <dgm:resizeHandles/>
        </dgm:presLayoutVars>
      </dgm:prSet>
      <dgm:spPr/>
    </dgm:pt>
    <dgm:pt modelId="{BC4C440C-573C-4720-B38F-D7F5C866EB4A}" type="pres">
      <dgm:prSet presAssocID="{BF04E532-19B4-43D4-9EFD-68C059F40FBE}" presName="pyramid" presStyleLbl="node1" presStyleIdx="0" presStyleCnt="1" custScaleX="91306" custScaleY="92054" custLinFactNeighborX="32423" custLinFactNeighborY="0"/>
      <dgm:spPr/>
    </dgm:pt>
    <dgm:pt modelId="{8792EF82-A123-413D-85EA-338DEB79C196}" type="pres">
      <dgm:prSet presAssocID="{BF04E532-19B4-43D4-9EFD-68C059F40FBE}" presName="theList" presStyleCnt="0"/>
      <dgm:spPr/>
    </dgm:pt>
    <dgm:pt modelId="{44A6C3A2-44C0-4619-B743-554C86DD9A0E}" type="pres">
      <dgm:prSet presAssocID="{287ED6FC-3373-44A1-A9DA-8AE423D32EB8}" presName="aNode" presStyleLbl="fgAcc1" presStyleIdx="0" presStyleCnt="3">
        <dgm:presLayoutVars>
          <dgm:bulletEnabled val="1"/>
        </dgm:presLayoutVars>
      </dgm:prSet>
      <dgm:spPr/>
    </dgm:pt>
    <dgm:pt modelId="{956EEA51-335E-445F-9A23-58D16393D18B}" type="pres">
      <dgm:prSet presAssocID="{287ED6FC-3373-44A1-A9DA-8AE423D32EB8}" presName="aSpace" presStyleCnt="0"/>
      <dgm:spPr/>
    </dgm:pt>
    <dgm:pt modelId="{3580084D-F2A0-46CD-A4B3-19520AF76BF6}" type="pres">
      <dgm:prSet presAssocID="{E0A40507-04A9-4B63-BDED-62B9065D7889}" presName="aNode" presStyleLbl="fgAcc1" presStyleIdx="1" presStyleCnt="3">
        <dgm:presLayoutVars>
          <dgm:bulletEnabled val="1"/>
        </dgm:presLayoutVars>
      </dgm:prSet>
      <dgm:spPr/>
    </dgm:pt>
    <dgm:pt modelId="{EBB86FD8-1B21-47D3-AE92-13E4EC45F727}" type="pres">
      <dgm:prSet presAssocID="{E0A40507-04A9-4B63-BDED-62B9065D7889}" presName="aSpace" presStyleCnt="0"/>
      <dgm:spPr/>
    </dgm:pt>
    <dgm:pt modelId="{EF00DD9D-742D-4CA6-93D7-346798107FE1}" type="pres">
      <dgm:prSet presAssocID="{48BBDCF3-1FDA-4047-B122-005DAA7529E0}" presName="aNode" presStyleLbl="fgAcc1" presStyleIdx="2" presStyleCnt="3">
        <dgm:presLayoutVars>
          <dgm:bulletEnabled val="1"/>
        </dgm:presLayoutVars>
      </dgm:prSet>
      <dgm:spPr/>
    </dgm:pt>
    <dgm:pt modelId="{F9E27A27-C120-48C4-9007-A3DF3A1DF5E3}" type="pres">
      <dgm:prSet presAssocID="{48BBDCF3-1FDA-4047-B122-005DAA7529E0}" presName="aSpace" presStyleCnt="0"/>
      <dgm:spPr/>
    </dgm:pt>
  </dgm:ptLst>
  <dgm:cxnLst>
    <dgm:cxn modelId="{F6842C0B-C41F-4C76-8BC2-8780C1F2C121}" type="presOf" srcId="{48BBDCF3-1FDA-4047-B122-005DAA7529E0}" destId="{EF00DD9D-742D-4CA6-93D7-346798107FE1}" srcOrd="0" destOrd="0" presId="urn:microsoft.com/office/officeart/2005/8/layout/pyramid2"/>
    <dgm:cxn modelId="{2A98E45E-B9E5-4F42-8B67-F61CE033F6A9}" srcId="{BF04E532-19B4-43D4-9EFD-68C059F40FBE}" destId="{287ED6FC-3373-44A1-A9DA-8AE423D32EB8}" srcOrd="0" destOrd="0" parTransId="{48258500-48FE-4182-8A4A-CD88DA7CFF9A}" sibTransId="{0E414E8F-E263-40B6-BD6B-82D1EA2A0641}"/>
    <dgm:cxn modelId="{40B12669-6FF3-4052-850D-FD819B326203}" type="presOf" srcId="{BF04E532-19B4-43D4-9EFD-68C059F40FBE}" destId="{A88C4E28-1E7A-49CD-9A58-94F41594CB5F}" srcOrd="0" destOrd="0" presId="urn:microsoft.com/office/officeart/2005/8/layout/pyramid2"/>
    <dgm:cxn modelId="{BA90CB80-C19C-4C6F-8CE8-E9C30788F208}" srcId="{BF04E532-19B4-43D4-9EFD-68C059F40FBE}" destId="{48BBDCF3-1FDA-4047-B122-005DAA7529E0}" srcOrd="2" destOrd="0" parTransId="{90C65AAA-0A39-4C0F-9860-5D84D975D1D6}" sibTransId="{A16797B3-920F-49A8-91FE-BD203A0033FC}"/>
    <dgm:cxn modelId="{0A996788-C946-4B24-B524-A5269D16A691}" srcId="{BF04E532-19B4-43D4-9EFD-68C059F40FBE}" destId="{E0A40507-04A9-4B63-BDED-62B9065D7889}" srcOrd="1" destOrd="0" parTransId="{47A371F6-EA8F-4D76-8097-3D456A01DD71}" sibTransId="{D18DFFED-00E7-4837-88EF-0E66451586D7}"/>
    <dgm:cxn modelId="{1977CCCA-2B20-4247-B1DE-15255A251654}" type="presOf" srcId="{E0A40507-04A9-4B63-BDED-62B9065D7889}" destId="{3580084D-F2A0-46CD-A4B3-19520AF76BF6}" srcOrd="0" destOrd="0" presId="urn:microsoft.com/office/officeart/2005/8/layout/pyramid2"/>
    <dgm:cxn modelId="{3921BFDD-115A-46AA-9041-54EC70A12440}" type="presOf" srcId="{287ED6FC-3373-44A1-A9DA-8AE423D32EB8}" destId="{44A6C3A2-44C0-4619-B743-554C86DD9A0E}" srcOrd="0" destOrd="0" presId="urn:microsoft.com/office/officeart/2005/8/layout/pyramid2"/>
    <dgm:cxn modelId="{D653F5DE-EC3A-4D5C-9784-7B2CF4BA19F3}" type="presParOf" srcId="{A88C4E28-1E7A-49CD-9A58-94F41594CB5F}" destId="{BC4C440C-573C-4720-B38F-D7F5C866EB4A}" srcOrd="0" destOrd="0" presId="urn:microsoft.com/office/officeart/2005/8/layout/pyramid2"/>
    <dgm:cxn modelId="{00FEF84A-5FC6-4874-BD5B-6163261CE898}" type="presParOf" srcId="{A88C4E28-1E7A-49CD-9A58-94F41594CB5F}" destId="{8792EF82-A123-413D-85EA-338DEB79C196}" srcOrd="1" destOrd="0" presId="urn:microsoft.com/office/officeart/2005/8/layout/pyramid2"/>
    <dgm:cxn modelId="{49FE87D6-1B46-449C-8943-697956C7A2C8}" type="presParOf" srcId="{8792EF82-A123-413D-85EA-338DEB79C196}" destId="{44A6C3A2-44C0-4619-B743-554C86DD9A0E}" srcOrd="0" destOrd="0" presId="urn:microsoft.com/office/officeart/2005/8/layout/pyramid2"/>
    <dgm:cxn modelId="{3C2F92AE-2070-4895-BACF-7513FABD21DC}" type="presParOf" srcId="{8792EF82-A123-413D-85EA-338DEB79C196}" destId="{956EEA51-335E-445F-9A23-58D16393D18B}" srcOrd="1" destOrd="0" presId="urn:microsoft.com/office/officeart/2005/8/layout/pyramid2"/>
    <dgm:cxn modelId="{5B3C6A80-C2A5-42AA-9787-53F28C20A085}" type="presParOf" srcId="{8792EF82-A123-413D-85EA-338DEB79C196}" destId="{3580084D-F2A0-46CD-A4B3-19520AF76BF6}" srcOrd="2" destOrd="0" presId="urn:microsoft.com/office/officeart/2005/8/layout/pyramid2"/>
    <dgm:cxn modelId="{5A5C8FE0-1496-4F30-BFE1-AC56868FDC5E}" type="presParOf" srcId="{8792EF82-A123-413D-85EA-338DEB79C196}" destId="{EBB86FD8-1B21-47D3-AE92-13E4EC45F727}" srcOrd="3" destOrd="0" presId="urn:microsoft.com/office/officeart/2005/8/layout/pyramid2"/>
    <dgm:cxn modelId="{0FD82E76-5DEE-4D9D-B63F-FF71D9A3B227}" type="presParOf" srcId="{8792EF82-A123-413D-85EA-338DEB79C196}" destId="{EF00DD9D-742D-4CA6-93D7-346798107FE1}" srcOrd="4" destOrd="0" presId="urn:microsoft.com/office/officeart/2005/8/layout/pyramid2"/>
    <dgm:cxn modelId="{5CBC699D-2D67-4304-A1AE-1EE423846983}" type="presParOf" srcId="{8792EF82-A123-413D-85EA-338DEB79C196}" destId="{F9E27A27-C120-48C4-9007-A3DF3A1DF5E3}"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FEA40E-F71F-454E-884F-9553BB2D07BE}" type="doc">
      <dgm:prSet loTypeId="urn:microsoft.com/office/officeart/2008/layout/TitlePictureLineup" loCatId="" qsTypeId="urn:microsoft.com/office/officeart/2005/8/quickstyle/simple3" qsCatId="simple" csTypeId="urn:microsoft.com/office/officeart/2005/8/colors/accent3_1" csCatId="accent3" phldr="1"/>
      <dgm:spPr/>
      <dgm:t>
        <a:bodyPr/>
        <a:lstStyle/>
        <a:p>
          <a:endParaRPr lang="en-US"/>
        </a:p>
      </dgm:t>
    </dgm:pt>
    <dgm:pt modelId="{BCF92B9A-B306-FE42-B049-E4F43E2FD5F3}">
      <dgm:prSet phldrT="[Text]" custT="1"/>
      <dgm:spPr/>
      <dgm:t>
        <a:bodyPr/>
        <a:lstStyle/>
        <a:p>
          <a:r>
            <a:rPr lang="en-US" sz="2000" dirty="0">
              <a:latin typeface="Century Gothic"/>
            </a:rPr>
            <a:t>Landsat 5 Thematic Mapper (TM)</a:t>
          </a:r>
        </a:p>
      </dgm:t>
    </dgm:pt>
    <dgm:pt modelId="{159452A0-32A1-354A-8FBB-8CD553C44B0B}" type="parTrans" cxnId="{3440891C-BA32-4F4A-9F6A-A8FFDEDBD4E6}">
      <dgm:prSet/>
      <dgm:spPr/>
      <dgm:t>
        <a:bodyPr/>
        <a:lstStyle/>
        <a:p>
          <a:endParaRPr lang="en-US"/>
        </a:p>
      </dgm:t>
    </dgm:pt>
    <dgm:pt modelId="{6D1F57AE-B713-E341-B2F2-0F88FDEDEDD2}" type="sibTrans" cxnId="{3440891C-BA32-4F4A-9F6A-A8FFDEDBD4E6}">
      <dgm:prSet/>
      <dgm:spPr/>
      <dgm:t>
        <a:bodyPr/>
        <a:lstStyle/>
        <a:p>
          <a:endParaRPr lang="en-US"/>
        </a:p>
      </dgm:t>
    </dgm:pt>
    <dgm:pt modelId="{49D3E7BD-E784-9F4C-B365-96B11780577A}">
      <dgm:prSet phldrT="[Text]" custT="1"/>
      <dgm:spPr/>
      <dgm:t>
        <a:bodyPr/>
        <a:lstStyle/>
        <a:p>
          <a:pPr>
            <a:buClr>
              <a:srgbClr val="CD7124"/>
            </a:buClr>
          </a:pPr>
          <a:r>
            <a:rPr lang="en-US" sz="1800" dirty="0">
              <a:latin typeface="Century Gothic"/>
            </a:rPr>
            <a:t>1990-2012</a:t>
          </a:r>
        </a:p>
      </dgm:t>
    </dgm:pt>
    <dgm:pt modelId="{912EED8F-82E6-C94D-969F-E70DAE6E6CEE}" type="parTrans" cxnId="{AF7EE6C0-819A-F34D-BB82-7E3354F4D5D2}">
      <dgm:prSet/>
      <dgm:spPr/>
      <dgm:t>
        <a:bodyPr/>
        <a:lstStyle/>
        <a:p>
          <a:endParaRPr lang="en-US"/>
        </a:p>
      </dgm:t>
    </dgm:pt>
    <dgm:pt modelId="{0EF9D041-71F8-DD4F-B4A1-D0ABACEB05E7}" type="sibTrans" cxnId="{AF7EE6C0-819A-F34D-BB82-7E3354F4D5D2}">
      <dgm:prSet/>
      <dgm:spPr/>
      <dgm:t>
        <a:bodyPr/>
        <a:lstStyle/>
        <a:p>
          <a:endParaRPr lang="en-US"/>
        </a:p>
      </dgm:t>
    </dgm:pt>
    <dgm:pt modelId="{55648325-6215-2648-B31A-D572C34BB2B3}">
      <dgm:prSet phldrT="[Text]" custT="1"/>
      <dgm:spPr/>
      <dgm:t>
        <a:bodyPr/>
        <a:lstStyle/>
        <a:p>
          <a:r>
            <a:rPr lang="en-US" sz="1800" dirty="0">
              <a:latin typeface="Century Gothic"/>
            </a:rPr>
            <a:t>Landsat 8 Operational Land Imager (OLI)</a:t>
          </a:r>
        </a:p>
      </dgm:t>
    </dgm:pt>
    <dgm:pt modelId="{B4B0735A-C61E-544C-9256-96215339B513}" type="parTrans" cxnId="{B9F39FBA-A92C-7B4F-9557-07D8A86C2D53}">
      <dgm:prSet/>
      <dgm:spPr/>
      <dgm:t>
        <a:bodyPr/>
        <a:lstStyle/>
        <a:p>
          <a:endParaRPr lang="en-US"/>
        </a:p>
      </dgm:t>
    </dgm:pt>
    <dgm:pt modelId="{4FC36CFF-5291-3340-93EA-D149116D30E9}" type="sibTrans" cxnId="{B9F39FBA-A92C-7B4F-9557-07D8A86C2D53}">
      <dgm:prSet/>
      <dgm:spPr/>
      <dgm:t>
        <a:bodyPr/>
        <a:lstStyle/>
        <a:p>
          <a:endParaRPr lang="en-US"/>
        </a:p>
      </dgm:t>
    </dgm:pt>
    <dgm:pt modelId="{46551B97-186C-B943-9732-7FF124D55AFB}">
      <dgm:prSet phldrT="[Text]" custT="1"/>
      <dgm:spPr/>
      <dgm:t>
        <a:bodyPr/>
        <a:lstStyle/>
        <a:p>
          <a:pPr>
            <a:buClr>
              <a:srgbClr val="CD7124"/>
            </a:buClr>
          </a:pPr>
          <a:r>
            <a:rPr lang="en-US" sz="1800" dirty="0">
              <a:latin typeface="Century Gothic"/>
            </a:rPr>
            <a:t>2013-2021</a:t>
          </a:r>
        </a:p>
      </dgm:t>
    </dgm:pt>
    <dgm:pt modelId="{779EB573-8419-034A-B1E6-B58106AC2477}" type="parTrans" cxnId="{9EBCB5AB-703A-F842-8BB3-9A7537B6BDC3}">
      <dgm:prSet/>
      <dgm:spPr/>
      <dgm:t>
        <a:bodyPr/>
        <a:lstStyle/>
        <a:p>
          <a:endParaRPr lang="en-US"/>
        </a:p>
      </dgm:t>
    </dgm:pt>
    <dgm:pt modelId="{5E383E54-5FED-3B41-94DF-820502CA8567}" type="sibTrans" cxnId="{9EBCB5AB-703A-F842-8BB3-9A7537B6BDC3}">
      <dgm:prSet/>
      <dgm:spPr/>
      <dgm:t>
        <a:bodyPr/>
        <a:lstStyle/>
        <a:p>
          <a:endParaRPr lang="en-US"/>
        </a:p>
      </dgm:t>
    </dgm:pt>
    <dgm:pt modelId="{C88469C4-6345-8A4B-990E-4CAAC3D77039}">
      <dgm:prSet phldrT="[Text]" custT="1"/>
      <dgm:spPr/>
      <dgm:t>
        <a:bodyPr/>
        <a:lstStyle/>
        <a:p>
          <a:r>
            <a:rPr lang="en-US" sz="1600" dirty="0">
              <a:latin typeface="Century Gothic"/>
            </a:rPr>
            <a:t>Shuttle Radar Topography Mission (SRTM)</a:t>
          </a:r>
        </a:p>
      </dgm:t>
    </dgm:pt>
    <dgm:pt modelId="{9A5CC5E6-0679-9E42-8422-0FE278F3C0DA}" type="parTrans" cxnId="{28F96B20-08B4-9B42-9331-F47F334AA006}">
      <dgm:prSet/>
      <dgm:spPr/>
      <dgm:t>
        <a:bodyPr/>
        <a:lstStyle/>
        <a:p>
          <a:endParaRPr lang="en-US"/>
        </a:p>
      </dgm:t>
    </dgm:pt>
    <dgm:pt modelId="{4FB652EB-3854-CF4F-A83A-FE39B9C2BFBA}" type="sibTrans" cxnId="{28F96B20-08B4-9B42-9331-F47F334AA006}">
      <dgm:prSet/>
      <dgm:spPr/>
      <dgm:t>
        <a:bodyPr/>
        <a:lstStyle/>
        <a:p>
          <a:endParaRPr lang="en-US"/>
        </a:p>
      </dgm:t>
    </dgm:pt>
    <dgm:pt modelId="{B233BE63-FA1F-E741-B0EB-402B00A56BB6}">
      <dgm:prSet phldrT="[Text]" custT="1"/>
      <dgm:spPr/>
      <dgm:t>
        <a:bodyPr/>
        <a:lstStyle/>
        <a:p>
          <a:pPr>
            <a:buClr>
              <a:srgbClr val="CD7124"/>
            </a:buClr>
          </a:pPr>
          <a:r>
            <a:rPr lang="en-US" sz="1800" dirty="0">
              <a:latin typeface="Century Gothic"/>
            </a:rPr>
            <a:t>2000</a:t>
          </a:r>
          <a:endParaRPr lang="en-US" sz="1800" dirty="0"/>
        </a:p>
      </dgm:t>
    </dgm:pt>
    <dgm:pt modelId="{8668F036-D386-C742-B76C-F0B3A31DADDB}" type="parTrans" cxnId="{8535D8F9-05CA-D242-9A72-0CC5C216CD5E}">
      <dgm:prSet/>
      <dgm:spPr/>
      <dgm:t>
        <a:bodyPr/>
        <a:lstStyle/>
        <a:p>
          <a:endParaRPr lang="en-US"/>
        </a:p>
      </dgm:t>
    </dgm:pt>
    <dgm:pt modelId="{E63DCDE7-467B-3C45-BCE5-B8472FDBD526}" type="sibTrans" cxnId="{8535D8F9-05CA-D242-9A72-0CC5C216CD5E}">
      <dgm:prSet/>
      <dgm:spPr/>
      <dgm:t>
        <a:bodyPr/>
        <a:lstStyle/>
        <a:p>
          <a:endParaRPr lang="en-US"/>
        </a:p>
      </dgm:t>
    </dgm:pt>
    <dgm:pt modelId="{D5D419A9-0876-7C4F-AC2A-C5A604E0FDDF}">
      <dgm:prSet phldrT="[Text]" custT="1"/>
      <dgm:spPr/>
      <dgm:t>
        <a:bodyPr/>
        <a:lstStyle/>
        <a:p>
          <a:pPr>
            <a:buClr>
              <a:srgbClr val="CD7124"/>
            </a:buClr>
          </a:pPr>
          <a:r>
            <a:rPr lang="en-US" sz="1800" dirty="0">
              <a:latin typeface="Century Gothic"/>
            </a:rPr>
            <a:t>30 m</a:t>
          </a:r>
        </a:p>
      </dgm:t>
    </dgm:pt>
    <dgm:pt modelId="{36BBFC06-6AE2-3F4D-8CBD-908784554B97}" type="sibTrans" cxnId="{D9D183CB-E917-5A4A-BB06-4B4769F35F55}">
      <dgm:prSet/>
      <dgm:spPr/>
      <dgm:t>
        <a:bodyPr/>
        <a:lstStyle/>
        <a:p>
          <a:endParaRPr lang="en-US"/>
        </a:p>
      </dgm:t>
    </dgm:pt>
    <dgm:pt modelId="{08E65E4D-A4F1-A244-B92C-B485D35850C1}" type="parTrans" cxnId="{D9D183CB-E917-5A4A-BB06-4B4769F35F55}">
      <dgm:prSet/>
      <dgm:spPr/>
      <dgm:t>
        <a:bodyPr/>
        <a:lstStyle/>
        <a:p>
          <a:endParaRPr lang="en-US"/>
        </a:p>
      </dgm:t>
    </dgm:pt>
    <dgm:pt modelId="{28D38264-FE9E-B046-92B3-A14B102963A2}">
      <dgm:prSet phldrT="[Text]" custT="1"/>
      <dgm:spPr/>
      <dgm:t>
        <a:bodyPr/>
        <a:lstStyle/>
        <a:p>
          <a:pPr rtl="0">
            <a:buClr>
              <a:srgbClr val="CD7124"/>
            </a:buClr>
          </a:pPr>
          <a:r>
            <a:rPr lang="en-US" sz="1800" dirty="0">
              <a:latin typeface="Century Gothic"/>
            </a:rPr>
            <a:t>Applications: Vegetation Indices, LULC Classification </a:t>
          </a:r>
        </a:p>
      </dgm:t>
    </dgm:pt>
    <dgm:pt modelId="{431261A6-B9CF-9F45-9B80-6F905781CFC8}" type="parTrans" cxnId="{EC71171F-B556-7B4D-A9F6-F883F6091D22}">
      <dgm:prSet/>
      <dgm:spPr/>
      <dgm:t>
        <a:bodyPr/>
        <a:lstStyle/>
        <a:p>
          <a:endParaRPr lang="en-US"/>
        </a:p>
      </dgm:t>
    </dgm:pt>
    <dgm:pt modelId="{488D773F-6706-304C-8B4C-077B7B782516}" type="sibTrans" cxnId="{EC71171F-B556-7B4D-A9F6-F883F6091D22}">
      <dgm:prSet/>
      <dgm:spPr/>
      <dgm:t>
        <a:bodyPr/>
        <a:lstStyle/>
        <a:p>
          <a:endParaRPr lang="en-US"/>
        </a:p>
      </dgm:t>
    </dgm:pt>
    <dgm:pt modelId="{2114430B-AA55-B440-B43E-8223B6E835E2}">
      <dgm:prSet phldrT="[Text]" custT="1"/>
      <dgm:spPr/>
      <dgm:t>
        <a:bodyPr/>
        <a:lstStyle/>
        <a:p>
          <a:pPr>
            <a:buClr>
              <a:srgbClr val="CD7124"/>
            </a:buClr>
          </a:pPr>
          <a:r>
            <a:rPr lang="en-US" sz="1800" dirty="0">
              <a:latin typeface="Century Gothic"/>
            </a:rPr>
            <a:t>30 m</a:t>
          </a:r>
        </a:p>
      </dgm:t>
    </dgm:pt>
    <dgm:pt modelId="{E1320892-425F-CD4B-8642-527B1249F48C}" type="parTrans" cxnId="{A3769914-9D49-D349-A731-5CA2A611DB8F}">
      <dgm:prSet/>
      <dgm:spPr/>
      <dgm:t>
        <a:bodyPr/>
        <a:lstStyle/>
        <a:p>
          <a:endParaRPr lang="en-US"/>
        </a:p>
      </dgm:t>
    </dgm:pt>
    <dgm:pt modelId="{21D54696-F934-4A46-B6D7-8E53CE86269C}" type="sibTrans" cxnId="{A3769914-9D49-D349-A731-5CA2A611DB8F}">
      <dgm:prSet/>
      <dgm:spPr/>
      <dgm:t>
        <a:bodyPr/>
        <a:lstStyle/>
        <a:p>
          <a:endParaRPr lang="en-US"/>
        </a:p>
      </dgm:t>
    </dgm:pt>
    <dgm:pt modelId="{BB613158-FCC6-7D48-B78A-E545B5C76F51}">
      <dgm:prSet phldrT="[Text]" custT="1"/>
      <dgm:spPr/>
      <dgm:t>
        <a:bodyPr/>
        <a:lstStyle/>
        <a:p>
          <a:pPr rtl="0">
            <a:buClr>
              <a:srgbClr val="CD7124"/>
            </a:buClr>
          </a:pPr>
          <a:r>
            <a:rPr lang="en-US" sz="1800" dirty="0">
              <a:latin typeface="Century Gothic"/>
            </a:rPr>
            <a:t>16 days </a:t>
          </a:r>
        </a:p>
      </dgm:t>
    </dgm:pt>
    <dgm:pt modelId="{FABEADAA-B799-F844-812D-1E4CE0172D88}" type="parTrans" cxnId="{A035B142-A587-CD45-8954-26D71765E11C}">
      <dgm:prSet/>
      <dgm:spPr/>
      <dgm:t>
        <a:bodyPr/>
        <a:lstStyle/>
        <a:p>
          <a:endParaRPr lang="en-US"/>
        </a:p>
      </dgm:t>
    </dgm:pt>
    <dgm:pt modelId="{3655A262-934F-0040-9AFF-8856FCD52098}" type="sibTrans" cxnId="{A035B142-A587-CD45-8954-26D71765E11C}">
      <dgm:prSet/>
      <dgm:spPr/>
      <dgm:t>
        <a:bodyPr/>
        <a:lstStyle/>
        <a:p>
          <a:endParaRPr lang="en-US"/>
        </a:p>
      </dgm:t>
    </dgm:pt>
    <dgm:pt modelId="{F39B2BF4-D45F-2C47-AFCA-2ECA864D92E4}">
      <dgm:prSet phldrT="[Text]" custT="1"/>
      <dgm:spPr/>
      <dgm:t>
        <a:bodyPr/>
        <a:lstStyle/>
        <a:p>
          <a:pPr rtl="0">
            <a:buClr>
              <a:srgbClr val="CD7124"/>
            </a:buClr>
          </a:pPr>
          <a:r>
            <a:rPr lang="en-US" sz="1800" dirty="0">
              <a:latin typeface="Century Gothic"/>
            </a:rPr>
            <a:t>Applications: Vegetation Indices, LULC Classification </a:t>
          </a:r>
        </a:p>
      </dgm:t>
    </dgm:pt>
    <dgm:pt modelId="{E1BD67BA-9673-EF44-B5AB-48C2B2A36371}" type="parTrans" cxnId="{E9C8BD0A-DFF6-D448-A3E2-7343609F4832}">
      <dgm:prSet/>
      <dgm:spPr/>
      <dgm:t>
        <a:bodyPr/>
        <a:lstStyle/>
        <a:p>
          <a:endParaRPr lang="en-US"/>
        </a:p>
      </dgm:t>
    </dgm:pt>
    <dgm:pt modelId="{84295616-8D73-994B-BA7B-7D9A766CE620}" type="sibTrans" cxnId="{E9C8BD0A-DFF6-D448-A3E2-7343609F4832}">
      <dgm:prSet/>
      <dgm:spPr/>
      <dgm:t>
        <a:bodyPr/>
        <a:lstStyle/>
        <a:p>
          <a:endParaRPr lang="en-US"/>
        </a:p>
      </dgm:t>
    </dgm:pt>
    <dgm:pt modelId="{66118579-DBA3-454E-A670-1149EA660D28}">
      <dgm:prSet phldrT="[Text]" custT="1"/>
      <dgm:spPr/>
      <dgm:t>
        <a:bodyPr/>
        <a:lstStyle/>
        <a:p>
          <a:pPr rtl="0">
            <a:buClr>
              <a:srgbClr val="CD7124"/>
            </a:buClr>
          </a:pPr>
          <a:r>
            <a:rPr lang="en-US" sz="1800" dirty="0">
              <a:latin typeface="Century Gothic"/>
            </a:rPr>
            <a:t>Applications: LULC Classification </a:t>
          </a:r>
        </a:p>
      </dgm:t>
    </dgm:pt>
    <dgm:pt modelId="{4CBE1238-EF2E-2C41-8258-E5C9773AB34E}" type="parTrans" cxnId="{1FD0B03F-E2D6-C34F-819B-13793BAA2309}">
      <dgm:prSet/>
      <dgm:spPr/>
      <dgm:t>
        <a:bodyPr/>
        <a:lstStyle/>
        <a:p>
          <a:endParaRPr lang="en-US"/>
        </a:p>
      </dgm:t>
    </dgm:pt>
    <dgm:pt modelId="{366AD314-34A9-3D4E-BE18-EF325648CAFD}" type="sibTrans" cxnId="{1FD0B03F-E2D6-C34F-819B-13793BAA2309}">
      <dgm:prSet/>
      <dgm:spPr/>
      <dgm:t>
        <a:bodyPr/>
        <a:lstStyle/>
        <a:p>
          <a:endParaRPr lang="en-US"/>
        </a:p>
      </dgm:t>
    </dgm:pt>
    <dgm:pt modelId="{009BDC0D-6AF5-0C49-8BDB-9FDEF3EEC409}">
      <dgm:prSet phldrT="[Text]" custT="1"/>
      <dgm:spPr/>
      <dgm:t>
        <a:bodyPr/>
        <a:lstStyle/>
        <a:p>
          <a:pPr>
            <a:buClr>
              <a:srgbClr val="CD7124"/>
            </a:buClr>
          </a:pPr>
          <a:r>
            <a:rPr lang="en-US" sz="1800" dirty="0">
              <a:latin typeface="Century Gothic"/>
            </a:rPr>
            <a:t>30 m</a:t>
          </a:r>
        </a:p>
      </dgm:t>
    </dgm:pt>
    <dgm:pt modelId="{474B1DD7-AB69-454C-8D23-E5B899135D1D}" type="parTrans" cxnId="{326BB537-04A1-774B-BD85-B56A4A20C5E4}">
      <dgm:prSet/>
      <dgm:spPr/>
      <dgm:t>
        <a:bodyPr/>
        <a:lstStyle/>
        <a:p>
          <a:endParaRPr lang="en-US"/>
        </a:p>
      </dgm:t>
    </dgm:pt>
    <dgm:pt modelId="{C4C71E25-1679-CC49-9468-5674D3B45D5F}" type="sibTrans" cxnId="{326BB537-04A1-774B-BD85-B56A4A20C5E4}">
      <dgm:prSet/>
      <dgm:spPr/>
      <dgm:t>
        <a:bodyPr/>
        <a:lstStyle/>
        <a:p>
          <a:endParaRPr lang="en-US"/>
        </a:p>
      </dgm:t>
    </dgm:pt>
    <dgm:pt modelId="{F8AA24D4-CEDF-40C2-9A3C-503B4109C329}">
      <dgm:prSet phldrT="[Text]" custT="1"/>
      <dgm:spPr/>
      <dgm:t>
        <a:bodyPr/>
        <a:lstStyle/>
        <a:p>
          <a:pPr>
            <a:buClr>
              <a:srgbClr val="CD7124"/>
            </a:buClr>
          </a:pPr>
          <a:r>
            <a:rPr lang="en-US" sz="1800" dirty="0">
              <a:latin typeface="Century Gothic"/>
            </a:rPr>
            <a:t>16 days</a:t>
          </a:r>
        </a:p>
      </dgm:t>
    </dgm:pt>
    <dgm:pt modelId="{744FC2B7-268E-4F00-B631-46A89955F121}" type="parTrans" cxnId="{657BA496-98E2-4F96-A97D-BD913D1CDBF6}">
      <dgm:prSet/>
      <dgm:spPr/>
      <dgm:t>
        <a:bodyPr/>
        <a:lstStyle/>
        <a:p>
          <a:endParaRPr lang="en-US"/>
        </a:p>
      </dgm:t>
    </dgm:pt>
    <dgm:pt modelId="{84BDE552-2CEA-4CB6-89E0-3DC0D1ADB973}" type="sibTrans" cxnId="{657BA496-98E2-4F96-A97D-BD913D1CDBF6}">
      <dgm:prSet/>
      <dgm:spPr/>
      <dgm:t>
        <a:bodyPr/>
        <a:lstStyle/>
        <a:p>
          <a:endParaRPr lang="en-US"/>
        </a:p>
      </dgm:t>
    </dgm:pt>
    <dgm:pt modelId="{04E3DA0B-5AAD-BB46-956D-DC4E37860736}" type="pres">
      <dgm:prSet presAssocID="{F8FEA40E-F71F-454E-884F-9553BB2D07BE}" presName="Name0" presStyleCnt="0">
        <dgm:presLayoutVars>
          <dgm:dir/>
        </dgm:presLayoutVars>
      </dgm:prSet>
      <dgm:spPr/>
    </dgm:pt>
    <dgm:pt modelId="{F9947483-5766-974B-9731-C92A2070BD94}" type="pres">
      <dgm:prSet presAssocID="{BCF92B9A-B306-FE42-B049-E4F43E2FD5F3}" presName="composite" presStyleCnt="0"/>
      <dgm:spPr/>
    </dgm:pt>
    <dgm:pt modelId="{7FD65455-DB64-E14E-8936-4047C2498D94}" type="pres">
      <dgm:prSet presAssocID="{BCF92B9A-B306-FE42-B049-E4F43E2FD5F3}" presName="Accent" presStyleLbl="alignAcc1" presStyleIdx="0" presStyleCnt="3"/>
      <dgm:spPr/>
    </dgm:pt>
    <dgm:pt modelId="{343F0BAF-71EA-7F43-BDD3-F98337503D1A}" type="pres">
      <dgm:prSet presAssocID="{BCF92B9A-B306-FE42-B049-E4F43E2FD5F3}" presName="Image" presStyleLbl="node1" presStyleIdx="0" presStyleCnt="3"/>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3C11B9E9-220F-464A-B000-05AC0DE48BC1}" type="pres">
      <dgm:prSet presAssocID="{BCF92B9A-B306-FE42-B049-E4F43E2FD5F3}" presName="Child" presStyleLbl="revTx" presStyleIdx="0" presStyleCnt="3">
        <dgm:presLayoutVars>
          <dgm:bulletEnabled val="1"/>
        </dgm:presLayoutVars>
      </dgm:prSet>
      <dgm:spPr/>
    </dgm:pt>
    <dgm:pt modelId="{1AAB1DDA-5FC2-C44A-837D-5F568C5B4505}" type="pres">
      <dgm:prSet presAssocID="{BCF92B9A-B306-FE42-B049-E4F43E2FD5F3}" presName="Parent" presStyleLbl="alignNode1" presStyleIdx="0" presStyleCnt="3">
        <dgm:presLayoutVars>
          <dgm:bulletEnabled val="1"/>
        </dgm:presLayoutVars>
      </dgm:prSet>
      <dgm:spPr/>
    </dgm:pt>
    <dgm:pt modelId="{EA2B601A-634B-B040-A5A7-C4CEC48DDEF0}" type="pres">
      <dgm:prSet presAssocID="{6D1F57AE-B713-E341-B2F2-0F88FDEDEDD2}" presName="sibTrans" presStyleCnt="0"/>
      <dgm:spPr/>
    </dgm:pt>
    <dgm:pt modelId="{E1106FE1-471E-884B-8FD1-CA1EA44E4973}" type="pres">
      <dgm:prSet presAssocID="{55648325-6215-2648-B31A-D572C34BB2B3}" presName="composite" presStyleCnt="0"/>
      <dgm:spPr/>
    </dgm:pt>
    <dgm:pt modelId="{924ECC1B-B795-0447-9804-4FB7874F1C25}" type="pres">
      <dgm:prSet presAssocID="{55648325-6215-2648-B31A-D572C34BB2B3}" presName="Accent" presStyleLbl="alignAcc1" presStyleIdx="1" presStyleCnt="3"/>
      <dgm:spPr/>
    </dgm:pt>
    <dgm:pt modelId="{7AF93A11-E639-4C41-8604-7EAF39FDC47F}" type="pres">
      <dgm:prSet presAssocID="{55648325-6215-2648-B31A-D572C34BB2B3}" presName="Image" presStyleLbl="node1" presStyleIdx="1" presStyleCnt="3"/>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30236CD1-D412-D048-A191-5DD911FD7A65}" type="pres">
      <dgm:prSet presAssocID="{55648325-6215-2648-B31A-D572C34BB2B3}" presName="Child" presStyleLbl="revTx" presStyleIdx="1" presStyleCnt="3">
        <dgm:presLayoutVars>
          <dgm:bulletEnabled val="1"/>
        </dgm:presLayoutVars>
      </dgm:prSet>
      <dgm:spPr/>
    </dgm:pt>
    <dgm:pt modelId="{94E8A960-6AC0-7D41-92D6-ED492DDF78E1}" type="pres">
      <dgm:prSet presAssocID="{55648325-6215-2648-B31A-D572C34BB2B3}" presName="Parent" presStyleLbl="alignNode1" presStyleIdx="1" presStyleCnt="3">
        <dgm:presLayoutVars>
          <dgm:bulletEnabled val="1"/>
        </dgm:presLayoutVars>
      </dgm:prSet>
      <dgm:spPr/>
    </dgm:pt>
    <dgm:pt modelId="{BE8B68E4-DD88-344B-B90F-E20FB3682FFC}" type="pres">
      <dgm:prSet presAssocID="{4FC36CFF-5291-3340-93EA-D149116D30E9}" presName="sibTrans" presStyleCnt="0"/>
      <dgm:spPr/>
    </dgm:pt>
    <dgm:pt modelId="{AAA6140A-C29F-5B48-9713-994E003FE7A5}" type="pres">
      <dgm:prSet presAssocID="{C88469C4-6345-8A4B-990E-4CAAC3D77039}" presName="composite" presStyleCnt="0"/>
      <dgm:spPr/>
    </dgm:pt>
    <dgm:pt modelId="{2AA3B3AE-6D39-1D41-A3F4-135B7B50D236}" type="pres">
      <dgm:prSet presAssocID="{C88469C4-6345-8A4B-990E-4CAAC3D77039}" presName="Accent" presStyleLbl="alignAcc1" presStyleIdx="2" presStyleCnt="3"/>
      <dgm:spPr/>
    </dgm:pt>
    <dgm:pt modelId="{D871BD30-EB2A-ED48-B3D5-27B15711A2B5}" type="pres">
      <dgm:prSet presAssocID="{C88469C4-6345-8A4B-990E-4CAAC3D77039}" presName="Image" presStyleLbl="node1" presStyleIdx="2" presStyleCnt="3"/>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A67AF9D9-A027-9A4E-8709-80D87422E8AB}" type="pres">
      <dgm:prSet presAssocID="{C88469C4-6345-8A4B-990E-4CAAC3D77039}" presName="Child" presStyleLbl="revTx" presStyleIdx="2" presStyleCnt="3">
        <dgm:presLayoutVars>
          <dgm:bulletEnabled val="1"/>
        </dgm:presLayoutVars>
      </dgm:prSet>
      <dgm:spPr/>
    </dgm:pt>
    <dgm:pt modelId="{80ED04FE-0443-B54A-84D4-7C5C1F64B371}" type="pres">
      <dgm:prSet presAssocID="{C88469C4-6345-8A4B-990E-4CAAC3D77039}" presName="Parent" presStyleLbl="alignNode1" presStyleIdx="2" presStyleCnt="3">
        <dgm:presLayoutVars>
          <dgm:bulletEnabled val="1"/>
        </dgm:presLayoutVars>
      </dgm:prSet>
      <dgm:spPr/>
    </dgm:pt>
  </dgm:ptLst>
  <dgm:cxnLst>
    <dgm:cxn modelId="{E9C8BD0A-DFF6-D448-A3E2-7343609F4832}" srcId="{55648325-6215-2648-B31A-D572C34BB2B3}" destId="{F39B2BF4-D45F-2C47-AFCA-2ECA864D92E4}" srcOrd="3" destOrd="0" parTransId="{E1BD67BA-9673-EF44-B5AB-48C2B2A36371}" sibTransId="{84295616-8D73-994B-BA7B-7D9A766CE620}"/>
    <dgm:cxn modelId="{FA53220B-C36C-43E3-88DD-8547CAF60B09}" type="presOf" srcId="{49D3E7BD-E784-9F4C-B365-96B11780577A}" destId="{3C11B9E9-220F-464A-B000-05AC0DE48BC1}" srcOrd="0" destOrd="0" presId="urn:microsoft.com/office/officeart/2008/layout/TitlePictureLineup"/>
    <dgm:cxn modelId="{366A580E-357A-465F-A18A-EBEB76530DC7}" type="presOf" srcId="{46551B97-186C-B943-9732-7FF124D55AFB}" destId="{30236CD1-D412-D048-A191-5DD911FD7A65}" srcOrd="0" destOrd="0" presId="urn:microsoft.com/office/officeart/2008/layout/TitlePictureLineup"/>
    <dgm:cxn modelId="{A3769914-9D49-D349-A731-5CA2A611DB8F}" srcId="{55648325-6215-2648-B31A-D572C34BB2B3}" destId="{2114430B-AA55-B440-B43E-8223B6E835E2}" srcOrd="1" destOrd="0" parTransId="{E1320892-425F-CD4B-8642-527B1249F48C}" sibTransId="{21D54696-F934-4A46-B6D7-8E53CE86269C}"/>
    <dgm:cxn modelId="{3440891C-BA32-4F4A-9F6A-A8FFDEDBD4E6}" srcId="{F8FEA40E-F71F-454E-884F-9553BB2D07BE}" destId="{BCF92B9A-B306-FE42-B049-E4F43E2FD5F3}" srcOrd="0" destOrd="0" parTransId="{159452A0-32A1-354A-8FBB-8CD553C44B0B}" sibTransId="{6D1F57AE-B713-E341-B2F2-0F88FDEDEDD2}"/>
    <dgm:cxn modelId="{EC71171F-B556-7B4D-A9F6-F883F6091D22}" srcId="{BCF92B9A-B306-FE42-B049-E4F43E2FD5F3}" destId="{28D38264-FE9E-B046-92B3-A14B102963A2}" srcOrd="3" destOrd="0" parTransId="{431261A6-B9CF-9F45-9B80-6F905781CFC8}" sibTransId="{488D773F-6706-304C-8B4C-077B7B782516}"/>
    <dgm:cxn modelId="{28F96B20-08B4-9B42-9331-F47F334AA006}" srcId="{F8FEA40E-F71F-454E-884F-9553BB2D07BE}" destId="{C88469C4-6345-8A4B-990E-4CAAC3D77039}" srcOrd="2" destOrd="0" parTransId="{9A5CC5E6-0679-9E42-8422-0FE278F3C0DA}" sibTransId="{4FB652EB-3854-CF4F-A83A-FE39B9C2BFBA}"/>
    <dgm:cxn modelId="{E6513F2B-2474-498B-B73A-72F821ADB973}" type="presOf" srcId="{F8AA24D4-CEDF-40C2-9A3C-503B4109C329}" destId="{3C11B9E9-220F-464A-B000-05AC0DE48BC1}" srcOrd="0" destOrd="2" presId="urn:microsoft.com/office/officeart/2008/layout/TitlePictureLineup"/>
    <dgm:cxn modelId="{8B0FDD31-8BA6-494F-A41C-7ECA58CB5929}" type="presOf" srcId="{B233BE63-FA1F-E741-B0EB-402B00A56BB6}" destId="{A67AF9D9-A027-9A4E-8709-80D87422E8AB}" srcOrd="0" destOrd="0" presId="urn:microsoft.com/office/officeart/2008/layout/TitlePictureLineup"/>
    <dgm:cxn modelId="{326BB537-04A1-774B-BD85-B56A4A20C5E4}" srcId="{C88469C4-6345-8A4B-990E-4CAAC3D77039}" destId="{009BDC0D-6AF5-0C49-8BDB-9FDEF3EEC409}" srcOrd="1" destOrd="0" parTransId="{474B1DD7-AB69-454C-8D23-E5B899135D1D}" sibTransId="{C4C71E25-1679-CC49-9468-5674D3B45D5F}"/>
    <dgm:cxn modelId="{1FD0B03F-E2D6-C34F-819B-13793BAA2309}" srcId="{C88469C4-6345-8A4B-990E-4CAAC3D77039}" destId="{66118579-DBA3-454E-A670-1149EA660D28}" srcOrd="2" destOrd="0" parTransId="{4CBE1238-EF2E-2C41-8258-E5C9773AB34E}" sibTransId="{366AD314-34A9-3D4E-BE18-EF325648CAFD}"/>
    <dgm:cxn modelId="{A035B142-A587-CD45-8954-26D71765E11C}" srcId="{55648325-6215-2648-B31A-D572C34BB2B3}" destId="{BB613158-FCC6-7D48-B78A-E545B5C76F51}" srcOrd="2" destOrd="0" parTransId="{FABEADAA-B799-F844-812D-1E4CE0172D88}" sibTransId="{3655A262-934F-0040-9AFF-8856FCD52098}"/>
    <dgm:cxn modelId="{11765568-6F0A-4985-BD9C-62A2DDF5FB5B}" type="presOf" srcId="{66118579-DBA3-454E-A670-1149EA660D28}" destId="{A67AF9D9-A027-9A4E-8709-80D87422E8AB}" srcOrd="0" destOrd="2" presId="urn:microsoft.com/office/officeart/2008/layout/TitlePictureLineup"/>
    <dgm:cxn modelId="{104CF175-312F-BF4B-9C41-050891F04708}" type="presOf" srcId="{F8FEA40E-F71F-454E-884F-9553BB2D07BE}" destId="{04E3DA0B-5AAD-BB46-956D-DC4E37860736}" srcOrd="0" destOrd="0" presId="urn:microsoft.com/office/officeart/2008/layout/TitlePictureLineup"/>
    <dgm:cxn modelId="{0498217E-E8F8-4DE7-AE93-9F5B7A4D8943}" type="presOf" srcId="{D5D419A9-0876-7C4F-AC2A-C5A604E0FDDF}" destId="{3C11B9E9-220F-464A-B000-05AC0DE48BC1}" srcOrd="0" destOrd="1" presId="urn:microsoft.com/office/officeart/2008/layout/TitlePictureLineup"/>
    <dgm:cxn modelId="{2D14C38C-8193-48A2-985C-EF73EC106B78}" type="presOf" srcId="{55648325-6215-2648-B31A-D572C34BB2B3}" destId="{94E8A960-6AC0-7D41-92D6-ED492DDF78E1}" srcOrd="0" destOrd="0" presId="urn:microsoft.com/office/officeart/2008/layout/TitlePictureLineup"/>
    <dgm:cxn modelId="{5BC90A93-0233-4B12-BB55-31BDA01B9654}" type="presOf" srcId="{BB613158-FCC6-7D48-B78A-E545B5C76F51}" destId="{30236CD1-D412-D048-A191-5DD911FD7A65}" srcOrd="0" destOrd="2" presId="urn:microsoft.com/office/officeart/2008/layout/TitlePictureLineup"/>
    <dgm:cxn modelId="{657BA496-98E2-4F96-A97D-BD913D1CDBF6}" srcId="{BCF92B9A-B306-FE42-B049-E4F43E2FD5F3}" destId="{F8AA24D4-CEDF-40C2-9A3C-503B4109C329}" srcOrd="2" destOrd="0" parTransId="{744FC2B7-268E-4F00-B631-46A89955F121}" sibTransId="{84BDE552-2CEA-4CB6-89E0-3DC0D1ADB973}"/>
    <dgm:cxn modelId="{575B269C-3AE9-469B-896E-E600F07B71E4}" type="presOf" srcId="{F39B2BF4-D45F-2C47-AFCA-2ECA864D92E4}" destId="{30236CD1-D412-D048-A191-5DD911FD7A65}" srcOrd="0" destOrd="3" presId="urn:microsoft.com/office/officeart/2008/layout/TitlePictureLineup"/>
    <dgm:cxn modelId="{84DB18A7-44C3-4F19-81CE-C5BA7A4DA0F4}" type="presOf" srcId="{28D38264-FE9E-B046-92B3-A14B102963A2}" destId="{3C11B9E9-220F-464A-B000-05AC0DE48BC1}" srcOrd="0" destOrd="3" presId="urn:microsoft.com/office/officeart/2008/layout/TitlePictureLineup"/>
    <dgm:cxn modelId="{9EBCB5AB-703A-F842-8BB3-9A7537B6BDC3}" srcId="{55648325-6215-2648-B31A-D572C34BB2B3}" destId="{46551B97-186C-B943-9732-7FF124D55AFB}" srcOrd="0" destOrd="0" parTransId="{779EB573-8419-034A-B1E6-B58106AC2477}" sibTransId="{5E383E54-5FED-3B41-94DF-820502CA8567}"/>
    <dgm:cxn modelId="{4BA4D1B4-813C-44E8-8258-87F18A4F5FB5}" type="presOf" srcId="{BCF92B9A-B306-FE42-B049-E4F43E2FD5F3}" destId="{1AAB1DDA-5FC2-C44A-837D-5F568C5B4505}" srcOrd="0" destOrd="0" presId="urn:microsoft.com/office/officeart/2008/layout/TitlePictureLineup"/>
    <dgm:cxn modelId="{B9F39FBA-A92C-7B4F-9557-07D8A86C2D53}" srcId="{F8FEA40E-F71F-454E-884F-9553BB2D07BE}" destId="{55648325-6215-2648-B31A-D572C34BB2B3}" srcOrd="1" destOrd="0" parTransId="{B4B0735A-C61E-544C-9256-96215339B513}" sibTransId="{4FC36CFF-5291-3340-93EA-D149116D30E9}"/>
    <dgm:cxn modelId="{AF7EE6C0-819A-F34D-BB82-7E3354F4D5D2}" srcId="{BCF92B9A-B306-FE42-B049-E4F43E2FD5F3}" destId="{49D3E7BD-E784-9F4C-B365-96B11780577A}" srcOrd="0" destOrd="0" parTransId="{912EED8F-82E6-C94D-969F-E70DAE6E6CEE}" sibTransId="{0EF9D041-71F8-DD4F-B4A1-D0ABACEB05E7}"/>
    <dgm:cxn modelId="{D9D183CB-E917-5A4A-BB06-4B4769F35F55}" srcId="{BCF92B9A-B306-FE42-B049-E4F43E2FD5F3}" destId="{D5D419A9-0876-7C4F-AC2A-C5A604E0FDDF}" srcOrd="1" destOrd="0" parTransId="{08E65E4D-A4F1-A244-B92C-B485D35850C1}" sibTransId="{36BBFC06-6AE2-3F4D-8CBD-908784554B97}"/>
    <dgm:cxn modelId="{35D0E5D8-A0DD-408E-BDD9-BCDF586EA0AA}" type="presOf" srcId="{009BDC0D-6AF5-0C49-8BDB-9FDEF3EEC409}" destId="{A67AF9D9-A027-9A4E-8709-80D87422E8AB}" srcOrd="0" destOrd="1" presId="urn:microsoft.com/office/officeart/2008/layout/TitlePictureLineup"/>
    <dgm:cxn modelId="{5A084DDA-186B-4686-BD22-42A135CF79D1}" type="presOf" srcId="{C88469C4-6345-8A4B-990E-4CAAC3D77039}" destId="{80ED04FE-0443-B54A-84D4-7C5C1F64B371}" srcOrd="0" destOrd="0" presId="urn:microsoft.com/office/officeart/2008/layout/TitlePictureLineup"/>
    <dgm:cxn modelId="{333AADEF-034B-40F7-BF42-D50C034925D8}" type="presOf" srcId="{2114430B-AA55-B440-B43E-8223B6E835E2}" destId="{30236CD1-D412-D048-A191-5DD911FD7A65}" srcOrd="0" destOrd="1" presId="urn:microsoft.com/office/officeart/2008/layout/TitlePictureLineup"/>
    <dgm:cxn modelId="{8535D8F9-05CA-D242-9A72-0CC5C216CD5E}" srcId="{C88469C4-6345-8A4B-990E-4CAAC3D77039}" destId="{B233BE63-FA1F-E741-B0EB-402B00A56BB6}" srcOrd="0" destOrd="0" parTransId="{8668F036-D386-C742-B76C-F0B3A31DADDB}" sibTransId="{E63DCDE7-467B-3C45-BCE5-B8472FDBD526}"/>
    <dgm:cxn modelId="{99AB964E-3D74-4E40-9017-690D28CFDCCD}" type="presParOf" srcId="{04E3DA0B-5AAD-BB46-956D-DC4E37860736}" destId="{F9947483-5766-974B-9731-C92A2070BD94}" srcOrd="0" destOrd="0" presId="urn:microsoft.com/office/officeart/2008/layout/TitlePictureLineup"/>
    <dgm:cxn modelId="{BDEEF1FF-5D97-42A8-B800-3C46C93E7237}" type="presParOf" srcId="{F9947483-5766-974B-9731-C92A2070BD94}" destId="{7FD65455-DB64-E14E-8936-4047C2498D94}" srcOrd="0" destOrd="0" presId="urn:microsoft.com/office/officeart/2008/layout/TitlePictureLineup"/>
    <dgm:cxn modelId="{EEA59C65-0F75-4A06-8164-37BA3F3CDA5C}" type="presParOf" srcId="{F9947483-5766-974B-9731-C92A2070BD94}" destId="{343F0BAF-71EA-7F43-BDD3-F98337503D1A}" srcOrd="1" destOrd="0" presId="urn:microsoft.com/office/officeart/2008/layout/TitlePictureLineup"/>
    <dgm:cxn modelId="{89DA46FC-FE2B-4FFC-A497-0EEDCDE1061F}" type="presParOf" srcId="{F9947483-5766-974B-9731-C92A2070BD94}" destId="{3C11B9E9-220F-464A-B000-05AC0DE48BC1}" srcOrd="2" destOrd="0" presId="urn:microsoft.com/office/officeart/2008/layout/TitlePictureLineup"/>
    <dgm:cxn modelId="{28A9A1FA-EE13-4C57-863A-8BA5BE7C5877}" type="presParOf" srcId="{F9947483-5766-974B-9731-C92A2070BD94}" destId="{1AAB1DDA-5FC2-C44A-837D-5F568C5B4505}" srcOrd="3" destOrd="0" presId="urn:microsoft.com/office/officeart/2008/layout/TitlePictureLineup"/>
    <dgm:cxn modelId="{BCE6A8B9-6FF8-48F9-BD5F-77C5DDD061B4}" type="presParOf" srcId="{04E3DA0B-5AAD-BB46-956D-DC4E37860736}" destId="{EA2B601A-634B-B040-A5A7-C4CEC48DDEF0}" srcOrd="1" destOrd="0" presId="urn:microsoft.com/office/officeart/2008/layout/TitlePictureLineup"/>
    <dgm:cxn modelId="{D74C71E6-2EA7-46AB-932E-CC9B9DAC0B12}" type="presParOf" srcId="{04E3DA0B-5AAD-BB46-956D-DC4E37860736}" destId="{E1106FE1-471E-884B-8FD1-CA1EA44E4973}" srcOrd="2" destOrd="0" presId="urn:microsoft.com/office/officeart/2008/layout/TitlePictureLineup"/>
    <dgm:cxn modelId="{8F42C651-7FA0-4A4F-A671-93F1CF0F478A}" type="presParOf" srcId="{E1106FE1-471E-884B-8FD1-CA1EA44E4973}" destId="{924ECC1B-B795-0447-9804-4FB7874F1C25}" srcOrd="0" destOrd="0" presId="urn:microsoft.com/office/officeart/2008/layout/TitlePictureLineup"/>
    <dgm:cxn modelId="{6D906E53-FCE3-41E5-864A-49FBE4E582C2}" type="presParOf" srcId="{E1106FE1-471E-884B-8FD1-CA1EA44E4973}" destId="{7AF93A11-E639-4C41-8604-7EAF39FDC47F}" srcOrd="1" destOrd="0" presId="urn:microsoft.com/office/officeart/2008/layout/TitlePictureLineup"/>
    <dgm:cxn modelId="{053FC0CE-A688-4E0F-8A04-DFF51ECD8F2D}" type="presParOf" srcId="{E1106FE1-471E-884B-8FD1-CA1EA44E4973}" destId="{30236CD1-D412-D048-A191-5DD911FD7A65}" srcOrd="2" destOrd="0" presId="urn:microsoft.com/office/officeart/2008/layout/TitlePictureLineup"/>
    <dgm:cxn modelId="{FFC2F263-F50C-4982-879A-49AB21C4FE74}" type="presParOf" srcId="{E1106FE1-471E-884B-8FD1-CA1EA44E4973}" destId="{94E8A960-6AC0-7D41-92D6-ED492DDF78E1}" srcOrd="3" destOrd="0" presId="urn:microsoft.com/office/officeart/2008/layout/TitlePictureLineup"/>
    <dgm:cxn modelId="{EC88B2EA-4BBB-43CD-827B-1847516CDA76}" type="presParOf" srcId="{04E3DA0B-5AAD-BB46-956D-DC4E37860736}" destId="{BE8B68E4-DD88-344B-B90F-E20FB3682FFC}" srcOrd="3" destOrd="0" presId="urn:microsoft.com/office/officeart/2008/layout/TitlePictureLineup"/>
    <dgm:cxn modelId="{C3B19DF4-1084-490A-BD00-EC97E8D8F88C}" type="presParOf" srcId="{04E3DA0B-5AAD-BB46-956D-DC4E37860736}" destId="{AAA6140A-C29F-5B48-9713-994E003FE7A5}" srcOrd="4" destOrd="0" presId="urn:microsoft.com/office/officeart/2008/layout/TitlePictureLineup"/>
    <dgm:cxn modelId="{49C19E8B-138E-49F3-A4EC-7AF5D6F1C11B}" type="presParOf" srcId="{AAA6140A-C29F-5B48-9713-994E003FE7A5}" destId="{2AA3B3AE-6D39-1D41-A3F4-135B7B50D236}" srcOrd="0" destOrd="0" presId="urn:microsoft.com/office/officeart/2008/layout/TitlePictureLineup"/>
    <dgm:cxn modelId="{7A1C3FBB-8D27-4CF5-AB8E-FF002CCB7296}" type="presParOf" srcId="{AAA6140A-C29F-5B48-9713-994E003FE7A5}" destId="{D871BD30-EB2A-ED48-B3D5-27B15711A2B5}" srcOrd="1" destOrd="0" presId="urn:microsoft.com/office/officeart/2008/layout/TitlePictureLineup"/>
    <dgm:cxn modelId="{F54A4BEB-F770-487F-BF64-EF1CDAF34C90}" type="presParOf" srcId="{AAA6140A-C29F-5B48-9713-994E003FE7A5}" destId="{A67AF9D9-A027-9A4E-8709-80D87422E8AB}" srcOrd="2" destOrd="0" presId="urn:microsoft.com/office/officeart/2008/layout/TitlePictureLineup"/>
    <dgm:cxn modelId="{51BEB109-9C2A-4C7E-B033-E1A5AA63FF6F}" type="presParOf" srcId="{AAA6140A-C29F-5B48-9713-994E003FE7A5}" destId="{80ED04FE-0443-B54A-84D4-7C5C1F64B371}"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F39C6D-C4DE-5448-8A43-C1926F868E7F}" type="doc">
      <dgm:prSet loTypeId="urn:microsoft.com/office/officeart/2005/8/layout/gear1" loCatId="" qsTypeId="urn:microsoft.com/office/officeart/2005/8/quickstyle/simple1" qsCatId="simple" csTypeId="urn:microsoft.com/office/officeart/2005/8/colors/accent2_2" csCatId="accent2" phldr="1"/>
      <dgm:spPr/>
    </dgm:pt>
    <dgm:pt modelId="{4FD176B0-2FDD-BA4E-9C40-A70443982D51}">
      <dgm:prSet phldrT="[Text]" custT="1"/>
      <dgm:spPr>
        <a:solidFill>
          <a:srgbClr val="CD7142"/>
        </a:solidFill>
      </dgm:spPr>
      <dgm:t>
        <a:bodyPr/>
        <a:lstStyle/>
        <a:p>
          <a:r>
            <a:rPr lang="en-US" sz="1400">
              <a:latin typeface="Century Gothic" panose="020B0502020202020204" pitchFamily="34" charset="0"/>
            </a:rPr>
            <a:t>Output Layers</a:t>
          </a:r>
        </a:p>
      </dgm:t>
    </dgm:pt>
    <dgm:pt modelId="{B2E25618-3E57-BB4A-B452-C7CD9DC79108}" type="parTrans" cxnId="{1E5FA565-2F4E-2948-A750-277EE1D4B8CC}">
      <dgm:prSet/>
      <dgm:spPr/>
      <dgm:t>
        <a:bodyPr/>
        <a:lstStyle/>
        <a:p>
          <a:endParaRPr lang="en-US"/>
        </a:p>
      </dgm:t>
    </dgm:pt>
    <dgm:pt modelId="{96904907-F671-AA4D-96A5-C3517CD051CB}" type="sibTrans" cxnId="{1E5FA565-2F4E-2948-A750-277EE1D4B8CC}">
      <dgm:prSet/>
      <dgm:spPr/>
      <dgm:t>
        <a:bodyPr/>
        <a:lstStyle/>
        <a:p>
          <a:endParaRPr lang="en-US"/>
        </a:p>
      </dgm:t>
    </dgm:pt>
    <dgm:pt modelId="{44B4C3C2-865F-BE43-B40C-86C4333F87A4}">
      <dgm:prSet phldrT="[Text]" custT="1"/>
      <dgm:spPr>
        <a:solidFill>
          <a:srgbClr val="CD7142"/>
        </a:solidFill>
      </dgm:spPr>
      <dgm:t>
        <a:bodyPr/>
        <a:lstStyle/>
        <a:p>
          <a:r>
            <a:rPr lang="en-US" sz="1400">
              <a:latin typeface="Century Gothic" panose="020B0502020202020204" pitchFamily="34" charset="0"/>
            </a:rPr>
            <a:t>Image Processing</a:t>
          </a:r>
        </a:p>
      </dgm:t>
    </dgm:pt>
    <dgm:pt modelId="{82C18682-A60F-6042-8B49-C203BA466F8E}" type="parTrans" cxnId="{6E508A1D-8DD9-9B4C-8359-B46D9137E68A}">
      <dgm:prSet/>
      <dgm:spPr/>
      <dgm:t>
        <a:bodyPr/>
        <a:lstStyle/>
        <a:p>
          <a:endParaRPr lang="en-US"/>
        </a:p>
      </dgm:t>
    </dgm:pt>
    <dgm:pt modelId="{B28AA649-3E98-F348-80FC-A450A5ABDFA5}" type="sibTrans" cxnId="{6E508A1D-8DD9-9B4C-8359-B46D9137E68A}">
      <dgm:prSet/>
      <dgm:spPr/>
      <dgm:t>
        <a:bodyPr/>
        <a:lstStyle/>
        <a:p>
          <a:endParaRPr lang="en-US"/>
        </a:p>
      </dgm:t>
    </dgm:pt>
    <dgm:pt modelId="{DA6D9F2D-6182-BB46-A719-1692D503F0B3}">
      <dgm:prSet phldrT="[Text]" custT="1"/>
      <dgm:spPr>
        <a:solidFill>
          <a:srgbClr val="CD7142"/>
        </a:solidFill>
      </dgm:spPr>
      <dgm:t>
        <a:bodyPr/>
        <a:lstStyle/>
        <a:p>
          <a:r>
            <a:rPr lang="en-US" sz="1400">
              <a:latin typeface="Century Gothic" panose="020B0502020202020204" pitchFamily="34" charset="0"/>
            </a:rPr>
            <a:t>User Inputs &amp; Data Imports</a:t>
          </a:r>
        </a:p>
      </dgm:t>
    </dgm:pt>
    <dgm:pt modelId="{7D5A0E97-1AD5-6149-A894-32F98F4A59CE}" type="parTrans" cxnId="{1C1FAF83-A9ED-2948-90BC-63018E7EFF4C}">
      <dgm:prSet/>
      <dgm:spPr/>
      <dgm:t>
        <a:bodyPr/>
        <a:lstStyle/>
        <a:p>
          <a:endParaRPr lang="en-US"/>
        </a:p>
      </dgm:t>
    </dgm:pt>
    <dgm:pt modelId="{AF21D117-4BD6-C144-8FF7-4D692985D484}" type="sibTrans" cxnId="{1C1FAF83-A9ED-2948-90BC-63018E7EFF4C}">
      <dgm:prSet/>
      <dgm:spPr/>
      <dgm:t>
        <a:bodyPr/>
        <a:lstStyle/>
        <a:p>
          <a:endParaRPr lang="en-US"/>
        </a:p>
      </dgm:t>
    </dgm:pt>
    <dgm:pt modelId="{389BD27E-BB9E-6148-9209-11D3C2B5E3E8}" type="pres">
      <dgm:prSet presAssocID="{4CF39C6D-C4DE-5448-8A43-C1926F868E7F}" presName="composite" presStyleCnt="0">
        <dgm:presLayoutVars>
          <dgm:chMax val="3"/>
          <dgm:animLvl val="lvl"/>
          <dgm:resizeHandles val="exact"/>
        </dgm:presLayoutVars>
      </dgm:prSet>
      <dgm:spPr/>
    </dgm:pt>
    <dgm:pt modelId="{7BC522CE-3B6E-FB4D-BBEC-CA1C13AB641C}" type="pres">
      <dgm:prSet presAssocID="{4FD176B0-2FDD-BA4E-9C40-A70443982D51}" presName="gear1" presStyleLbl="node1" presStyleIdx="0" presStyleCnt="3">
        <dgm:presLayoutVars>
          <dgm:chMax val="1"/>
          <dgm:bulletEnabled val="1"/>
        </dgm:presLayoutVars>
      </dgm:prSet>
      <dgm:spPr/>
    </dgm:pt>
    <dgm:pt modelId="{6702E560-50DA-AD42-A53F-D35B13AA2904}" type="pres">
      <dgm:prSet presAssocID="{4FD176B0-2FDD-BA4E-9C40-A70443982D51}" presName="gear1srcNode" presStyleLbl="node1" presStyleIdx="0" presStyleCnt="3"/>
      <dgm:spPr/>
    </dgm:pt>
    <dgm:pt modelId="{1CD8A7ED-1754-5A4F-BD73-3163319D973B}" type="pres">
      <dgm:prSet presAssocID="{4FD176B0-2FDD-BA4E-9C40-A70443982D51}" presName="gear1dstNode" presStyleLbl="node1" presStyleIdx="0" presStyleCnt="3"/>
      <dgm:spPr/>
    </dgm:pt>
    <dgm:pt modelId="{94C4299A-1949-6040-BD7C-57894E1D0C5A}" type="pres">
      <dgm:prSet presAssocID="{44B4C3C2-865F-BE43-B40C-86C4333F87A4}" presName="gear2" presStyleLbl="node1" presStyleIdx="1" presStyleCnt="3" custScaleX="118944" custScaleY="116123">
        <dgm:presLayoutVars>
          <dgm:chMax val="1"/>
          <dgm:bulletEnabled val="1"/>
        </dgm:presLayoutVars>
      </dgm:prSet>
      <dgm:spPr/>
    </dgm:pt>
    <dgm:pt modelId="{F0467166-E09E-3741-8B8E-282C7BD63EFC}" type="pres">
      <dgm:prSet presAssocID="{44B4C3C2-865F-BE43-B40C-86C4333F87A4}" presName="gear2srcNode" presStyleLbl="node1" presStyleIdx="1" presStyleCnt="3"/>
      <dgm:spPr/>
    </dgm:pt>
    <dgm:pt modelId="{E3E666B2-513E-E646-84A3-B72DA87B0C3B}" type="pres">
      <dgm:prSet presAssocID="{44B4C3C2-865F-BE43-B40C-86C4333F87A4}" presName="gear2dstNode" presStyleLbl="node1" presStyleIdx="1" presStyleCnt="3"/>
      <dgm:spPr/>
    </dgm:pt>
    <dgm:pt modelId="{925AFF22-6457-4F4D-8543-4AEC05DEFE86}" type="pres">
      <dgm:prSet presAssocID="{DA6D9F2D-6182-BB46-A719-1692D503F0B3}" presName="gear3" presStyleLbl="node1" presStyleIdx="2" presStyleCnt="3"/>
      <dgm:spPr/>
    </dgm:pt>
    <dgm:pt modelId="{B40BADE6-4406-B048-9E57-DF2CC558DE2F}" type="pres">
      <dgm:prSet presAssocID="{DA6D9F2D-6182-BB46-A719-1692D503F0B3}" presName="gear3tx" presStyleLbl="node1" presStyleIdx="2" presStyleCnt="3">
        <dgm:presLayoutVars>
          <dgm:chMax val="1"/>
          <dgm:bulletEnabled val="1"/>
        </dgm:presLayoutVars>
      </dgm:prSet>
      <dgm:spPr/>
    </dgm:pt>
    <dgm:pt modelId="{85976117-B9BE-A74C-ABAE-D9C58D1A42D7}" type="pres">
      <dgm:prSet presAssocID="{DA6D9F2D-6182-BB46-A719-1692D503F0B3}" presName="gear3srcNode" presStyleLbl="node1" presStyleIdx="2" presStyleCnt="3"/>
      <dgm:spPr/>
    </dgm:pt>
    <dgm:pt modelId="{2D541C37-15C4-BB42-B901-5DE5D36B4380}" type="pres">
      <dgm:prSet presAssocID="{DA6D9F2D-6182-BB46-A719-1692D503F0B3}" presName="gear3dstNode" presStyleLbl="node1" presStyleIdx="2" presStyleCnt="3"/>
      <dgm:spPr/>
    </dgm:pt>
    <dgm:pt modelId="{19890AEC-F40B-074A-9F28-74B31B686C91}" type="pres">
      <dgm:prSet presAssocID="{96904907-F671-AA4D-96A5-C3517CD051CB}" presName="connector1" presStyleLbl="sibTrans2D1" presStyleIdx="0" presStyleCnt="3"/>
      <dgm:spPr/>
    </dgm:pt>
    <dgm:pt modelId="{811733CD-F4B5-7840-A9E1-12335728B5DD}" type="pres">
      <dgm:prSet presAssocID="{B28AA649-3E98-F348-80FC-A450A5ABDFA5}" presName="connector2" presStyleLbl="sibTrans2D1" presStyleIdx="1" presStyleCnt="3" custAng="16407706" custLinFactNeighborX="-8080" custLinFactNeighborY="13641"/>
      <dgm:spPr/>
    </dgm:pt>
    <dgm:pt modelId="{FB3ADA5E-F2DC-6240-BAAF-2025BF68C03D}" type="pres">
      <dgm:prSet presAssocID="{AF21D117-4BD6-C144-8FF7-4D692985D484}" presName="connector3" presStyleLbl="sibTrans2D1" presStyleIdx="2" presStyleCnt="3" custAng="6325027" custFlipHor="1" custScaleX="162883" custScaleY="109865" custLinFactNeighborX="6359" custLinFactNeighborY="32368"/>
      <dgm:spPr/>
    </dgm:pt>
  </dgm:ptLst>
  <dgm:cxnLst>
    <dgm:cxn modelId="{C52AA719-A63F-AA4E-A530-652A7C20D344}" type="presOf" srcId="{44B4C3C2-865F-BE43-B40C-86C4333F87A4}" destId="{E3E666B2-513E-E646-84A3-B72DA87B0C3B}" srcOrd="2" destOrd="0" presId="urn:microsoft.com/office/officeart/2005/8/layout/gear1"/>
    <dgm:cxn modelId="{6E508A1D-8DD9-9B4C-8359-B46D9137E68A}" srcId="{4CF39C6D-C4DE-5448-8A43-C1926F868E7F}" destId="{44B4C3C2-865F-BE43-B40C-86C4333F87A4}" srcOrd="1" destOrd="0" parTransId="{82C18682-A60F-6042-8B49-C203BA466F8E}" sibTransId="{B28AA649-3E98-F348-80FC-A450A5ABDFA5}"/>
    <dgm:cxn modelId="{AA8EFA25-E053-D542-A2A1-D50929736E2D}" type="presOf" srcId="{4FD176B0-2FDD-BA4E-9C40-A70443982D51}" destId="{1CD8A7ED-1754-5A4F-BD73-3163319D973B}" srcOrd="2" destOrd="0" presId="urn:microsoft.com/office/officeart/2005/8/layout/gear1"/>
    <dgm:cxn modelId="{DFA80329-A182-6947-8406-AA3C21AEBB33}" type="presOf" srcId="{B28AA649-3E98-F348-80FC-A450A5ABDFA5}" destId="{811733CD-F4B5-7840-A9E1-12335728B5DD}" srcOrd="0" destOrd="0" presId="urn:microsoft.com/office/officeart/2005/8/layout/gear1"/>
    <dgm:cxn modelId="{1E5FA565-2F4E-2948-A750-277EE1D4B8CC}" srcId="{4CF39C6D-C4DE-5448-8A43-C1926F868E7F}" destId="{4FD176B0-2FDD-BA4E-9C40-A70443982D51}" srcOrd="0" destOrd="0" parTransId="{B2E25618-3E57-BB4A-B452-C7CD9DC79108}" sibTransId="{96904907-F671-AA4D-96A5-C3517CD051CB}"/>
    <dgm:cxn modelId="{B4879C69-C7B3-8740-8315-493698FC8B83}" type="presOf" srcId="{44B4C3C2-865F-BE43-B40C-86C4333F87A4}" destId="{94C4299A-1949-6040-BD7C-57894E1D0C5A}" srcOrd="0" destOrd="0" presId="urn:microsoft.com/office/officeart/2005/8/layout/gear1"/>
    <dgm:cxn modelId="{8741A96F-0E4F-8348-8AA4-1D204C548E8F}" type="presOf" srcId="{96904907-F671-AA4D-96A5-C3517CD051CB}" destId="{19890AEC-F40B-074A-9F28-74B31B686C91}" srcOrd="0" destOrd="0" presId="urn:microsoft.com/office/officeart/2005/8/layout/gear1"/>
    <dgm:cxn modelId="{1F141D50-EFB4-134C-99B8-A88866A7D32B}" type="presOf" srcId="{DA6D9F2D-6182-BB46-A719-1692D503F0B3}" destId="{2D541C37-15C4-BB42-B901-5DE5D36B4380}" srcOrd="3" destOrd="0" presId="urn:microsoft.com/office/officeart/2005/8/layout/gear1"/>
    <dgm:cxn modelId="{E571C182-8F96-4849-ABB5-C09FA3569A69}" type="presOf" srcId="{4CF39C6D-C4DE-5448-8A43-C1926F868E7F}" destId="{389BD27E-BB9E-6148-9209-11D3C2B5E3E8}" srcOrd="0" destOrd="0" presId="urn:microsoft.com/office/officeart/2005/8/layout/gear1"/>
    <dgm:cxn modelId="{1C1FAF83-A9ED-2948-90BC-63018E7EFF4C}" srcId="{4CF39C6D-C4DE-5448-8A43-C1926F868E7F}" destId="{DA6D9F2D-6182-BB46-A719-1692D503F0B3}" srcOrd="2" destOrd="0" parTransId="{7D5A0E97-1AD5-6149-A894-32F98F4A59CE}" sibTransId="{AF21D117-4BD6-C144-8FF7-4D692985D484}"/>
    <dgm:cxn modelId="{E0372D8E-D3A6-4B4D-B94F-DB22BED988FD}" type="presOf" srcId="{DA6D9F2D-6182-BB46-A719-1692D503F0B3}" destId="{B40BADE6-4406-B048-9E57-DF2CC558DE2F}" srcOrd="1" destOrd="0" presId="urn:microsoft.com/office/officeart/2005/8/layout/gear1"/>
    <dgm:cxn modelId="{D7C9849D-8142-5849-84E1-96511B0302E7}" type="presOf" srcId="{DA6D9F2D-6182-BB46-A719-1692D503F0B3}" destId="{925AFF22-6457-4F4D-8543-4AEC05DEFE86}" srcOrd="0" destOrd="0" presId="urn:microsoft.com/office/officeart/2005/8/layout/gear1"/>
    <dgm:cxn modelId="{351E43B5-03BA-834E-AFAD-BCCECB981589}" type="presOf" srcId="{4FD176B0-2FDD-BA4E-9C40-A70443982D51}" destId="{7BC522CE-3B6E-FB4D-BBEC-CA1C13AB641C}" srcOrd="0" destOrd="0" presId="urn:microsoft.com/office/officeart/2005/8/layout/gear1"/>
    <dgm:cxn modelId="{9DCE73B5-9E57-9545-BEE0-A76C7C2DF7A9}" type="presOf" srcId="{44B4C3C2-865F-BE43-B40C-86C4333F87A4}" destId="{F0467166-E09E-3741-8B8E-282C7BD63EFC}" srcOrd="1" destOrd="0" presId="urn:microsoft.com/office/officeart/2005/8/layout/gear1"/>
    <dgm:cxn modelId="{457687B7-7BAA-1A44-BE18-1C02FF1F4C0A}" type="presOf" srcId="{AF21D117-4BD6-C144-8FF7-4D692985D484}" destId="{FB3ADA5E-F2DC-6240-BAAF-2025BF68C03D}" srcOrd="0" destOrd="0" presId="urn:microsoft.com/office/officeart/2005/8/layout/gear1"/>
    <dgm:cxn modelId="{46CA02DD-8FC4-5043-9700-EA340C49CF4D}" type="presOf" srcId="{DA6D9F2D-6182-BB46-A719-1692D503F0B3}" destId="{85976117-B9BE-A74C-ABAE-D9C58D1A42D7}" srcOrd="2" destOrd="0" presId="urn:microsoft.com/office/officeart/2005/8/layout/gear1"/>
    <dgm:cxn modelId="{5DECABE3-6DF7-A548-858E-ECD0D97825BB}" type="presOf" srcId="{4FD176B0-2FDD-BA4E-9C40-A70443982D51}" destId="{6702E560-50DA-AD42-A53F-D35B13AA2904}" srcOrd="1" destOrd="0" presId="urn:microsoft.com/office/officeart/2005/8/layout/gear1"/>
    <dgm:cxn modelId="{EC6C10F0-7EA0-F043-A307-34FA17CCBB76}" type="presParOf" srcId="{389BD27E-BB9E-6148-9209-11D3C2B5E3E8}" destId="{7BC522CE-3B6E-FB4D-BBEC-CA1C13AB641C}" srcOrd="0" destOrd="0" presId="urn:microsoft.com/office/officeart/2005/8/layout/gear1"/>
    <dgm:cxn modelId="{38EDF53D-ADC1-F246-8230-55DBF6F17F14}" type="presParOf" srcId="{389BD27E-BB9E-6148-9209-11D3C2B5E3E8}" destId="{6702E560-50DA-AD42-A53F-D35B13AA2904}" srcOrd="1" destOrd="0" presId="urn:microsoft.com/office/officeart/2005/8/layout/gear1"/>
    <dgm:cxn modelId="{EA048885-325B-C343-8F4C-2538AB38F185}" type="presParOf" srcId="{389BD27E-BB9E-6148-9209-11D3C2B5E3E8}" destId="{1CD8A7ED-1754-5A4F-BD73-3163319D973B}" srcOrd="2" destOrd="0" presId="urn:microsoft.com/office/officeart/2005/8/layout/gear1"/>
    <dgm:cxn modelId="{35A40DD6-1001-C341-90BF-AD6899F19F06}" type="presParOf" srcId="{389BD27E-BB9E-6148-9209-11D3C2B5E3E8}" destId="{94C4299A-1949-6040-BD7C-57894E1D0C5A}" srcOrd="3" destOrd="0" presId="urn:microsoft.com/office/officeart/2005/8/layout/gear1"/>
    <dgm:cxn modelId="{7B318339-48F2-564C-B849-B2C6F09D6E25}" type="presParOf" srcId="{389BD27E-BB9E-6148-9209-11D3C2B5E3E8}" destId="{F0467166-E09E-3741-8B8E-282C7BD63EFC}" srcOrd="4" destOrd="0" presId="urn:microsoft.com/office/officeart/2005/8/layout/gear1"/>
    <dgm:cxn modelId="{F1BEFFFB-BB9B-9C4E-996A-037E3DAE9A27}" type="presParOf" srcId="{389BD27E-BB9E-6148-9209-11D3C2B5E3E8}" destId="{E3E666B2-513E-E646-84A3-B72DA87B0C3B}" srcOrd="5" destOrd="0" presId="urn:microsoft.com/office/officeart/2005/8/layout/gear1"/>
    <dgm:cxn modelId="{0E60CA43-AE68-DB4B-A2A9-BB69877ECC39}" type="presParOf" srcId="{389BD27E-BB9E-6148-9209-11D3C2B5E3E8}" destId="{925AFF22-6457-4F4D-8543-4AEC05DEFE86}" srcOrd="6" destOrd="0" presId="urn:microsoft.com/office/officeart/2005/8/layout/gear1"/>
    <dgm:cxn modelId="{73013F2A-9A00-6341-9DD5-FEED589A0D9E}" type="presParOf" srcId="{389BD27E-BB9E-6148-9209-11D3C2B5E3E8}" destId="{B40BADE6-4406-B048-9E57-DF2CC558DE2F}" srcOrd="7" destOrd="0" presId="urn:microsoft.com/office/officeart/2005/8/layout/gear1"/>
    <dgm:cxn modelId="{3A439ECA-4231-B14A-B70F-64DEA8C83F14}" type="presParOf" srcId="{389BD27E-BB9E-6148-9209-11D3C2B5E3E8}" destId="{85976117-B9BE-A74C-ABAE-D9C58D1A42D7}" srcOrd="8" destOrd="0" presId="urn:microsoft.com/office/officeart/2005/8/layout/gear1"/>
    <dgm:cxn modelId="{6D7358A7-6DD6-A64F-80FF-7C5ABDDB4477}" type="presParOf" srcId="{389BD27E-BB9E-6148-9209-11D3C2B5E3E8}" destId="{2D541C37-15C4-BB42-B901-5DE5D36B4380}" srcOrd="9" destOrd="0" presId="urn:microsoft.com/office/officeart/2005/8/layout/gear1"/>
    <dgm:cxn modelId="{86219522-8775-9141-9235-3615822C2342}" type="presParOf" srcId="{389BD27E-BB9E-6148-9209-11D3C2B5E3E8}" destId="{19890AEC-F40B-074A-9F28-74B31B686C91}" srcOrd="10" destOrd="0" presId="urn:microsoft.com/office/officeart/2005/8/layout/gear1"/>
    <dgm:cxn modelId="{7A2C9B0A-D57A-9D45-B681-9ABAE86A54D7}" type="presParOf" srcId="{389BD27E-BB9E-6148-9209-11D3C2B5E3E8}" destId="{811733CD-F4B5-7840-A9E1-12335728B5DD}" srcOrd="11" destOrd="0" presId="urn:microsoft.com/office/officeart/2005/8/layout/gear1"/>
    <dgm:cxn modelId="{93B03EC9-129C-A14F-9DFB-AF35C2475D0E}" type="presParOf" srcId="{389BD27E-BB9E-6148-9209-11D3C2B5E3E8}" destId="{FB3ADA5E-F2DC-6240-BAAF-2025BF68C03D}" srcOrd="12" destOrd="0" presId="urn:microsoft.com/office/officeart/2005/8/layout/gear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353F658-BC40-4DE8-A7E5-1DAEA6310572}" type="doc">
      <dgm:prSet loTypeId="urn:microsoft.com/office/officeart/2005/8/layout/process2" loCatId="process" qsTypeId="urn:microsoft.com/office/officeart/2005/8/quickstyle/simple1" qsCatId="simple" csTypeId="urn:microsoft.com/office/officeart/2005/8/colors/accent2_5" csCatId="accent2" phldr="1"/>
      <dgm:spPr/>
    </dgm:pt>
    <dgm:pt modelId="{3B2A9C3C-BDBD-4DE1-B8DF-B5EB78739DC8}">
      <dgm:prSet phldrT="[Text]" phldr="0"/>
      <dgm:spPr/>
      <dgm:t>
        <a:bodyPr/>
        <a:lstStyle/>
        <a:p>
          <a:pPr rtl="0"/>
          <a:r>
            <a:rPr lang="en-US">
              <a:latin typeface="Century Gothic"/>
            </a:rPr>
            <a:t>Collect Training Data</a:t>
          </a:r>
        </a:p>
      </dgm:t>
    </dgm:pt>
    <dgm:pt modelId="{76F04887-8F30-4E9F-88A7-762D097971FC}" type="parTrans" cxnId="{BA738644-79D8-4120-9C48-71A3B298888B}">
      <dgm:prSet/>
      <dgm:spPr/>
      <dgm:t>
        <a:bodyPr/>
        <a:lstStyle/>
        <a:p>
          <a:endParaRPr lang="en-US"/>
        </a:p>
      </dgm:t>
    </dgm:pt>
    <dgm:pt modelId="{D7B7A4C7-4614-4979-BC80-177357EAAC74}" type="sibTrans" cxnId="{BA738644-79D8-4120-9C48-71A3B298888B}">
      <dgm:prSet/>
      <dgm:spPr/>
      <dgm:t>
        <a:bodyPr/>
        <a:lstStyle/>
        <a:p>
          <a:endParaRPr lang="en-US"/>
        </a:p>
      </dgm:t>
    </dgm:pt>
    <dgm:pt modelId="{CBF4180E-A089-4DFC-ACF1-3D9ED5F35609}">
      <dgm:prSet phldrT="[Text]" phldr="0"/>
      <dgm:spPr/>
      <dgm:t>
        <a:bodyPr/>
        <a:lstStyle/>
        <a:p>
          <a:pPr rtl="0"/>
          <a:r>
            <a:rPr lang="en-US">
              <a:latin typeface="Century Gothic"/>
            </a:rPr>
            <a:t>Train Random Forest Classifier</a:t>
          </a:r>
        </a:p>
      </dgm:t>
    </dgm:pt>
    <dgm:pt modelId="{6F8AF3F0-0873-48FD-A385-0C4457EA948E}" type="parTrans" cxnId="{615FD252-896C-4878-A1D2-96E7733B1758}">
      <dgm:prSet/>
      <dgm:spPr/>
      <dgm:t>
        <a:bodyPr/>
        <a:lstStyle/>
        <a:p>
          <a:endParaRPr lang="en-US"/>
        </a:p>
      </dgm:t>
    </dgm:pt>
    <dgm:pt modelId="{407F9D14-63AD-4A29-9FD6-DBE524CD0955}" type="sibTrans" cxnId="{615FD252-896C-4878-A1D2-96E7733B1758}">
      <dgm:prSet/>
      <dgm:spPr/>
      <dgm:t>
        <a:bodyPr/>
        <a:lstStyle/>
        <a:p>
          <a:endParaRPr lang="en-US"/>
        </a:p>
      </dgm:t>
    </dgm:pt>
    <dgm:pt modelId="{FB412FDA-AFB1-46C4-96D9-884CF209480B}">
      <dgm:prSet phldrT="[Text]" phldr="0"/>
      <dgm:spPr/>
      <dgm:t>
        <a:bodyPr/>
        <a:lstStyle/>
        <a:p>
          <a:pPr rtl="0"/>
          <a:r>
            <a:rPr lang="en-US">
              <a:latin typeface="Century Gothic"/>
            </a:rPr>
            <a:t>Classify Imagery</a:t>
          </a:r>
        </a:p>
      </dgm:t>
    </dgm:pt>
    <dgm:pt modelId="{EEA2CD02-34A2-4F18-B5F2-D01FBF617579}" type="parTrans" cxnId="{AC5889A9-DFAD-46B2-8056-0E996FFBB4A7}">
      <dgm:prSet/>
      <dgm:spPr/>
      <dgm:t>
        <a:bodyPr/>
        <a:lstStyle/>
        <a:p>
          <a:endParaRPr lang="en-US"/>
        </a:p>
      </dgm:t>
    </dgm:pt>
    <dgm:pt modelId="{94A99F4C-CA11-4F41-B388-DDD3C9771AE9}" type="sibTrans" cxnId="{AC5889A9-DFAD-46B2-8056-0E996FFBB4A7}">
      <dgm:prSet/>
      <dgm:spPr/>
      <dgm:t>
        <a:bodyPr/>
        <a:lstStyle/>
        <a:p>
          <a:endParaRPr lang="en-US"/>
        </a:p>
      </dgm:t>
    </dgm:pt>
    <dgm:pt modelId="{930FC35A-13CE-435E-BFB0-CE2F596C618C}">
      <dgm:prSet phldr="0"/>
      <dgm:spPr/>
      <dgm:t>
        <a:bodyPr/>
        <a:lstStyle/>
        <a:p>
          <a:pPr rtl="0"/>
          <a:r>
            <a:rPr lang="en-US">
              <a:latin typeface="Century Gothic"/>
            </a:rPr>
            <a:t>Assess Accuracy</a:t>
          </a:r>
        </a:p>
      </dgm:t>
    </dgm:pt>
    <dgm:pt modelId="{C730D269-EBEC-4911-9C1D-65C15F4763E4}" type="parTrans" cxnId="{82C13D2E-DD0E-47C0-B51D-5100931CCE5F}">
      <dgm:prSet/>
      <dgm:spPr/>
      <dgm:t>
        <a:bodyPr/>
        <a:lstStyle/>
        <a:p>
          <a:endParaRPr lang="en-US"/>
        </a:p>
      </dgm:t>
    </dgm:pt>
    <dgm:pt modelId="{DD39C9D8-9F39-4D0A-BDE3-18DDAD50A31E}" type="sibTrans" cxnId="{82C13D2E-DD0E-47C0-B51D-5100931CCE5F}">
      <dgm:prSet/>
      <dgm:spPr/>
      <dgm:t>
        <a:bodyPr/>
        <a:lstStyle/>
        <a:p>
          <a:endParaRPr lang="en-US"/>
        </a:p>
      </dgm:t>
    </dgm:pt>
    <dgm:pt modelId="{170137B2-CAE4-4FEB-99B1-AE742B61B1CB}" type="pres">
      <dgm:prSet presAssocID="{4353F658-BC40-4DE8-A7E5-1DAEA6310572}" presName="linearFlow" presStyleCnt="0">
        <dgm:presLayoutVars>
          <dgm:resizeHandles val="exact"/>
        </dgm:presLayoutVars>
      </dgm:prSet>
      <dgm:spPr/>
    </dgm:pt>
    <dgm:pt modelId="{1BD12493-AEDE-4733-88EA-65C43D4CCD9E}" type="pres">
      <dgm:prSet presAssocID="{3B2A9C3C-BDBD-4DE1-B8DF-B5EB78739DC8}" presName="node" presStyleLbl="node1" presStyleIdx="0" presStyleCnt="4">
        <dgm:presLayoutVars>
          <dgm:bulletEnabled val="1"/>
        </dgm:presLayoutVars>
      </dgm:prSet>
      <dgm:spPr/>
    </dgm:pt>
    <dgm:pt modelId="{F6D841BE-6C3E-4C55-B939-3BDEC8E5C64E}" type="pres">
      <dgm:prSet presAssocID="{D7B7A4C7-4614-4979-BC80-177357EAAC74}" presName="sibTrans" presStyleLbl="sibTrans2D1" presStyleIdx="0" presStyleCnt="3"/>
      <dgm:spPr/>
    </dgm:pt>
    <dgm:pt modelId="{5D8CE974-4402-49CA-B6F9-33EA0391D5A8}" type="pres">
      <dgm:prSet presAssocID="{D7B7A4C7-4614-4979-BC80-177357EAAC74}" presName="connectorText" presStyleLbl="sibTrans2D1" presStyleIdx="0" presStyleCnt="3"/>
      <dgm:spPr/>
    </dgm:pt>
    <dgm:pt modelId="{C4E05EAF-B3D1-4682-B45A-B4BAB4E4BB84}" type="pres">
      <dgm:prSet presAssocID="{CBF4180E-A089-4DFC-ACF1-3D9ED5F35609}" presName="node" presStyleLbl="node1" presStyleIdx="1" presStyleCnt="4">
        <dgm:presLayoutVars>
          <dgm:bulletEnabled val="1"/>
        </dgm:presLayoutVars>
      </dgm:prSet>
      <dgm:spPr/>
    </dgm:pt>
    <dgm:pt modelId="{DF8205F8-D4EF-4BFC-8CEE-2E5C6A716882}" type="pres">
      <dgm:prSet presAssocID="{407F9D14-63AD-4A29-9FD6-DBE524CD0955}" presName="sibTrans" presStyleLbl="sibTrans2D1" presStyleIdx="1" presStyleCnt="3"/>
      <dgm:spPr/>
    </dgm:pt>
    <dgm:pt modelId="{466D3264-03EC-42E0-9FB7-47197E53A0FD}" type="pres">
      <dgm:prSet presAssocID="{407F9D14-63AD-4A29-9FD6-DBE524CD0955}" presName="connectorText" presStyleLbl="sibTrans2D1" presStyleIdx="1" presStyleCnt="3"/>
      <dgm:spPr/>
    </dgm:pt>
    <dgm:pt modelId="{E21187B3-41A3-47EA-8B5F-0C11D64F1EE4}" type="pres">
      <dgm:prSet presAssocID="{FB412FDA-AFB1-46C4-96D9-884CF209480B}" presName="node" presStyleLbl="node1" presStyleIdx="2" presStyleCnt="4">
        <dgm:presLayoutVars>
          <dgm:bulletEnabled val="1"/>
        </dgm:presLayoutVars>
      </dgm:prSet>
      <dgm:spPr/>
    </dgm:pt>
    <dgm:pt modelId="{0785DE21-CA1F-4141-B1FE-46C683376579}" type="pres">
      <dgm:prSet presAssocID="{94A99F4C-CA11-4F41-B388-DDD3C9771AE9}" presName="sibTrans" presStyleLbl="sibTrans2D1" presStyleIdx="2" presStyleCnt="3"/>
      <dgm:spPr/>
    </dgm:pt>
    <dgm:pt modelId="{292170E3-F401-4F33-8F02-9F3F311A89DF}" type="pres">
      <dgm:prSet presAssocID="{94A99F4C-CA11-4F41-B388-DDD3C9771AE9}" presName="connectorText" presStyleLbl="sibTrans2D1" presStyleIdx="2" presStyleCnt="3"/>
      <dgm:spPr/>
    </dgm:pt>
    <dgm:pt modelId="{61399083-32AA-4E87-9F05-5A7CC5591ECA}" type="pres">
      <dgm:prSet presAssocID="{930FC35A-13CE-435E-BFB0-CE2F596C618C}" presName="node" presStyleLbl="node1" presStyleIdx="3" presStyleCnt="4">
        <dgm:presLayoutVars>
          <dgm:bulletEnabled val="1"/>
        </dgm:presLayoutVars>
      </dgm:prSet>
      <dgm:spPr/>
    </dgm:pt>
  </dgm:ptLst>
  <dgm:cxnLst>
    <dgm:cxn modelId="{D29B5C03-221D-4B44-BE5F-C9368C75028F}" type="presOf" srcId="{D7B7A4C7-4614-4979-BC80-177357EAAC74}" destId="{F6D841BE-6C3E-4C55-B939-3BDEC8E5C64E}" srcOrd="0" destOrd="0" presId="urn:microsoft.com/office/officeart/2005/8/layout/process2"/>
    <dgm:cxn modelId="{D6ABC60A-DF68-44BC-8776-E76D0BFE4620}" type="presOf" srcId="{930FC35A-13CE-435E-BFB0-CE2F596C618C}" destId="{61399083-32AA-4E87-9F05-5A7CC5591ECA}" srcOrd="0" destOrd="0" presId="urn:microsoft.com/office/officeart/2005/8/layout/process2"/>
    <dgm:cxn modelId="{4B301A22-347C-4D6B-A3D1-5A4D168380D1}" type="presOf" srcId="{D7B7A4C7-4614-4979-BC80-177357EAAC74}" destId="{5D8CE974-4402-49CA-B6F9-33EA0391D5A8}" srcOrd="1" destOrd="0" presId="urn:microsoft.com/office/officeart/2005/8/layout/process2"/>
    <dgm:cxn modelId="{2193CC26-82E9-4E37-97F0-66C9F8D3FC35}" type="presOf" srcId="{94A99F4C-CA11-4F41-B388-DDD3C9771AE9}" destId="{0785DE21-CA1F-4141-B1FE-46C683376579}" srcOrd="0" destOrd="0" presId="urn:microsoft.com/office/officeart/2005/8/layout/process2"/>
    <dgm:cxn modelId="{82C13D2E-DD0E-47C0-B51D-5100931CCE5F}" srcId="{4353F658-BC40-4DE8-A7E5-1DAEA6310572}" destId="{930FC35A-13CE-435E-BFB0-CE2F596C618C}" srcOrd="3" destOrd="0" parTransId="{C730D269-EBEC-4911-9C1D-65C15F4763E4}" sibTransId="{DD39C9D8-9F39-4D0A-BDE3-18DDAD50A31E}"/>
    <dgm:cxn modelId="{DDBB1B36-3899-44D7-BCAA-A3A64526F74D}" type="presOf" srcId="{4353F658-BC40-4DE8-A7E5-1DAEA6310572}" destId="{170137B2-CAE4-4FEB-99B1-AE742B61B1CB}" srcOrd="0" destOrd="0" presId="urn:microsoft.com/office/officeart/2005/8/layout/process2"/>
    <dgm:cxn modelId="{C7D1513B-97B5-476A-B352-4C5CCBA80387}" type="presOf" srcId="{FB412FDA-AFB1-46C4-96D9-884CF209480B}" destId="{E21187B3-41A3-47EA-8B5F-0C11D64F1EE4}" srcOrd="0" destOrd="0" presId="urn:microsoft.com/office/officeart/2005/8/layout/process2"/>
    <dgm:cxn modelId="{BA738644-79D8-4120-9C48-71A3B298888B}" srcId="{4353F658-BC40-4DE8-A7E5-1DAEA6310572}" destId="{3B2A9C3C-BDBD-4DE1-B8DF-B5EB78739DC8}" srcOrd="0" destOrd="0" parTransId="{76F04887-8F30-4E9F-88A7-762D097971FC}" sibTransId="{D7B7A4C7-4614-4979-BC80-177357EAAC74}"/>
    <dgm:cxn modelId="{615FD252-896C-4878-A1D2-96E7733B1758}" srcId="{4353F658-BC40-4DE8-A7E5-1DAEA6310572}" destId="{CBF4180E-A089-4DFC-ACF1-3D9ED5F35609}" srcOrd="1" destOrd="0" parTransId="{6F8AF3F0-0873-48FD-A385-0C4457EA948E}" sibTransId="{407F9D14-63AD-4A29-9FD6-DBE524CD0955}"/>
    <dgm:cxn modelId="{EFF95B8E-F878-4E0A-AF06-F2641206BCEC}" type="presOf" srcId="{407F9D14-63AD-4A29-9FD6-DBE524CD0955}" destId="{DF8205F8-D4EF-4BFC-8CEE-2E5C6A716882}" srcOrd="0" destOrd="0" presId="urn:microsoft.com/office/officeart/2005/8/layout/process2"/>
    <dgm:cxn modelId="{9E82DF9C-1BBE-48B0-BD90-0C6C73B98EA9}" type="presOf" srcId="{94A99F4C-CA11-4F41-B388-DDD3C9771AE9}" destId="{292170E3-F401-4F33-8F02-9F3F311A89DF}" srcOrd="1" destOrd="0" presId="urn:microsoft.com/office/officeart/2005/8/layout/process2"/>
    <dgm:cxn modelId="{618950A1-135C-43B1-ABEE-A50E98EF5CD0}" type="presOf" srcId="{CBF4180E-A089-4DFC-ACF1-3D9ED5F35609}" destId="{C4E05EAF-B3D1-4682-B45A-B4BAB4E4BB84}" srcOrd="0" destOrd="0" presId="urn:microsoft.com/office/officeart/2005/8/layout/process2"/>
    <dgm:cxn modelId="{AC5889A9-DFAD-46B2-8056-0E996FFBB4A7}" srcId="{4353F658-BC40-4DE8-A7E5-1DAEA6310572}" destId="{FB412FDA-AFB1-46C4-96D9-884CF209480B}" srcOrd="2" destOrd="0" parTransId="{EEA2CD02-34A2-4F18-B5F2-D01FBF617579}" sibTransId="{94A99F4C-CA11-4F41-B388-DDD3C9771AE9}"/>
    <dgm:cxn modelId="{889410E0-B1B2-4295-BFC1-4E0F3274FC1C}" type="presOf" srcId="{407F9D14-63AD-4A29-9FD6-DBE524CD0955}" destId="{466D3264-03EC-42E0-9FB7-47197E53A0FD}" srcOrd="1" destOrd="0" presId="urn:microsoft.com/office/officeart/2005/8/layout/process2"/>
    <dgm:cxn modelId="{20A405F6-2AC5-481E-A651-3A5FC5050DDF}" type="presOf" srcId="{3B2A9C3C-BDBD-4DE1-B8DF-B5EB78739DC8}" destId="{1BD12493-AEDE-4733-88EA-65C43D4CCD9E}" srcOrd="0" destOrd="0" presId="urn:microsoft.com/office/officeart/2005/8/layout/process2"/>
    <dgm:cxn modelId="{648E2170-FB21-4E25-8344-CBE5DD874281}" type="presParOf" srcId="{170137B2-CAE4-4FEB-99B1-AE742B61B1CB}" destId="{1BD12493-AEDE-4733-88EA-65C43D4CCD9E}" srcOrd="0" destOrd="0" presId="urn:microsoft.com/office/officeart/2005/8/layout/process2"/>
    <dgm:cxn modelId="{AF97E749-6E88-4578-8C2D-F3E065E6C45F}" type="presParOf" srcId="{170137B2-CAE4-4FEB-99B1-AE742B61B1CB}" destId="{F6D841BE-6C3E-4C55-B939-3BDEC8E5C64E}" srcOrd="1" destOrd="0" presId="urn:microsoft.com/office/officeart/2005/8/layout/process2"/>
    <dgm:cxn modelId="{0DE04B31-F061-45EA-A4FE-E92D28B1F2B5}" type="presParOf" srcId="{F6D841BE-6C3E-4C55-B939-3BDEC8E5C64E}" destId="{5D8CE974-4402-49CA-B6F9-33EA0391D5A8}" srcOrd="0" destOrd="0" presId="urn:microsoft.com/office/officeart/2005/8/layout/process2"/>
    <dgm:cxn modelId="{B62A0AD2-ECBB-4B5F-BF74-1ED41ECBA2E0}" type="presParOf" srcId="{170137B2-CAE4-4FEB-99B1-AE742B61B1CB}" destId="{C4E05EAF-B3D1-4682-B45A-B4BAB4E4BB84}" srcOrd="2" destOrd="0" presId="urn:microsoft.com/office/officeart/2005/8/layout/process2"/>
    <dgm:cxn modelId="{B72E4A5E-30C7-4870-A9E7-25254E28F747}" type="presParOf" srcId="{170137B2-CAE4-4FEB-99B1-AE742B61B1CB}" destId="{DF8205F8-D4EF-4BFC-8CEE-2E5C6A716882}" srcOrd="3" destOrd="0" presId="urn:microsoft.com/office/officeart/2005/8/layout/process2"/>
    <dgm:cxn modelId="{F1E7039D-1DEA-4C70-B226-E7AAA86B8497}" type="presParOf" srcId="{DF8205F8-D4EF-4BFC-8CEE-2E5C6A716882}" destId="{466D3264-03EC-42E0-9FB7-47197E53A0FD}" srcOrd="0" destOrd="0" presId="urn:microsoft.com/office/officeart/2005/8/layout/process2"/>
    <dgm:cxn modelId="{3399D88E-CFD8-4C53-9D06-90B9FBCB84ED}" type="presParOf" srcId="{170137B2-CAE4-4FEB-99B1-AE742B61B1CB}" destId="{E21187B3-41A3-47EA-8B5F-0C11D64F1EE4}" srcOrd="4" destOrd="0" presId="urn:microsoft.com/office/officeart/2005/8/layout/process2"/>
    <dgm:cxn modelId="{A54CEBF0-4CE2-40B8-8857-25A1CB5E2AC9}" type="presParOf" srcId="{170137B2-CAE4-4FEB-99B1-AE742B61B1CB}" destId="{0785DE21-CA1F-4141-B1FE-46C683376579}" srcOrd="5" destOrd="0" presId="urn:microsoft.com/office/officeart/2005/8/layout/process2"/>
    <dgm:cxn modelId="{312A8EC6-D2CE-4FC9-9887-87D67B4ADF10}" type="presParOf" srcId="{0785DE21-CA1F-4141-B1FE-46C683376579}" destId="{292170E3-F401-4F33-8F02-9F3F311A89DF}" srcOrd="0" destOrd="0" presId="urn:microsoft.com/office/officeart/2005/8/layout/process2"/>
    <dgm:cxn modelId="{8716AE25-A883-42A4-8D12-DC8E59725CBD}" type="presParOf" srcId="{170137B2-CAE4-4FEB-99B1-AE742B61B1CB}" destId="{61399083-32AA-4E87-9F05-5A7CC5591ECA}"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353F658-BC40-4DE8-A7E5-1DAEA6310572}" type="doc">
      <dgm:prSet loTypeId="urn:microsoft.com/office/officeart/2005/8/layout/process2" loCatId="process" qsTypeId="urn:microsoft.com/office/officeart/2005/8/quickstyle/simple1" qsCatId="simple" csTypeId="urn:microsoft.com/office/officeart/2005/8/colors/accent2_5" csCatId="accent2" phldr="1"/>
      <dgm:spPr/>
    </dgm:pt>
    <dgm:pt modelId="{3B2A9C3C-BDBD-4DE1-B8DF-B5EB78739DC8}">
      <dgm:prSet phldrT="[Text]" phldr="0"/>
      <dgm:spPr/>
      <dgm:t>
        <a:bodyPr/>
        <a:lstStyle/>
        <a:p>
          <a:pPr rtl="0"/>
          <a:r>
            <a:rPr lang="en-US">
              <a:latin typeface="Century Gothic"/>
            </a:rPr>
            <a:t>Collect Training Data</a:t>
          </a:r>
        </a:p>
      </dgm:t>
    </dgm:pt>
    <dgm:pt modelId="{76F04887-8F30-4E9F-88A7-762D097971FC}" type="parTrans" cxnId="{BA738644-79D8-4120-9C48-71A3B298888B}">
      <dgm:prSet/>
      <dgm:spPr/>
      <dgm:t>
        <a:bodyPr/>
        <a:lstStyle/>
        <a:p>
          <a:endParaRPr lang="en-US"/>
        </a:p>
      </dgm:t>
    </dgm:pt>
    <dgm:pt modelId="{D7B7A4C7-4614-4979-BC80-177357EAAC74}" type="sibTrans" cxnId="{BA738644-79D8-4120-9C48-71A3B298888B}">
      <dgm:prSet/>
      <dgm:spPr/>
      <dgm:t>
        <a:bodyPr/>
        <a:lstStyle/>
        <a:p>
          <a:endParaRPr lang="en-US"/>
        </a:p>
      </dgm:t>
    </dgm:pt>
    <dgm:pt modelId="{CBF4180E-A089-4DFC-ACF1-3D9ED5F35609}">
      <dgm:prSet phldrT="[Text]" phldr="0"/>
      <dgm:spPr/>
      <dgm:t>
        <a:bodyPr/>
        <a:lstStyle/>
        <a:p>
          <a:pPr rtl="0"/>
          <a:r>
            <a:rPr lang="en-US">
              <a:latin typeface="Century Gothic"/>
            </a:rPr>
            <a:t>Train Random Forest Classifier</a:t>
          </a:r>
        </a:p>
      </dgm:t>
    </dgm:pt>
    <dgm:pt modelId="{6F8AF3F0-0873-48FD-A385-0C4457EA948E}" type="parTrans" cxnId="{615FD252-896C-4878-A1D2-96E7733B1758}">
      <dgm:prSet/>
      <dgm:spPr/>
      <dgm:t>
        <a:bodyPr/>
        <a:lstStyle/>
        <a:p>
          <a:endParaRPr lang="en-US"/>
        </a:p>
      </dgm:t>
    </dgm:pt>
    <dgm:pt modelId="{407F9D14-63AD-4A29-9FD6-DBE524CD0955}" type="sibTrans" cxnId="{615FD252-896C-4878-A1D2-96E7733B1758}">
      <dgm:prSet/>
      <dgm:spPr/>
      <dgm:t>
        <a:bodyPr/>
        <a:lstStyle/>
        <a:p>
          <a:endParaRPr lang="en-US"/>
        </a:p>
      </dgm:t>
    </dgm:pt>
    <dgm:pt modelId="{FB412FDA-AFB1-46C4-96D9-884CF209480B}">
      <dgm:prSet phldrT="[Text]" phldr="0"/>
      <dgm:spPr/>
      <dgm:t>
        <a:bodyPr/>
        <a:lstStyle/>
        <a:p>
          <a:pPr rtl="0"/>
          <a:r>
            <a:rPr lang="en-US">
              <a:latin typeface="Century Gothic"/>
            </a:rPr>
            <a:t>Classify Imagery</a:t>
          </a:r>
        </a:p>
      </dgm:t>
    </dgm:pt>
    <dgm:pt modelId="{EEA2CD02-34A2-4F18-B5F2-D01FBF617579}" type="parTrans" cxnId="{AC5889A9-DFAD-46B2-8056-0E996FFBB4A7}">
      <dgm:prSet/>
      <dgm:spPr/>
      <dgm:t>
        <a:bodyPr/>
        <a:lstStyle/>
        <a:p>
          <a:endParaRPr lang="en-US"/>
        </a:p>
      </dgm:t>
    </dgm:pt>
    <dgm:pt modelId="{94A99F4C-CA11-4F41-B388-DDD3C9771AE9}" type="sibTrans" cxnId="{AC5889A9-DFAD-46B2-8056-0E996FFBB4A7}">
      <dgm:prSet/>
      <dgm:spPr/>
      <dgm:t>
        <a:bodyPr/>
        <a:lstStyle/>
        <a:p>
          <a:endParaRPr lang="en-US"/>
        </a:p>
      </dgm:t>
    </dgm:pt>
    <dgm:pt modelId="{930FC35A-13CE-435E-BFB0-CE2F596C618C}">
      <dgm:prSet phldr="0"/>
      <dgm:spPr/>
      <dgm:t>
        <a:bodyPr/>
        <a:lstStyle/>
        <a:p>
          <a:pPr rtl="0"/>
          <a:r>
            <a:rPr lang="en-US">
              <a:latin typeface="Century Gothic"/>
            </a:rPr>
            <a:t>Assess Accuracy</a:t>
          </a:r>
        </a:p>
      </dgm:t>
    </dgm:pt>
    <dgm:pt modelId="{C730D269-EBEC-4911-9C1D-65C15F4763E4}" type="parTrans" cxnId="{82C13D2E-DD0E-47C0-B51D-5100931CCE5F}">
      <dgm:prSet/>
      <dgm:spPr/>
      <dgm:t>
        <a:bodyPr/>
        <a:lstStyle/>
        <a:p>
          <a:endParaRPr lang="en-US"/>
        </a:p>
      </dgm:t>
    </dgm:pt>
    <dgm:pt modelId="{DD39C9D8-9F39-4D0A-BDE3-18DDAD50A31E}" type="sibTrans" cxnId="{82C13D2E-DD0E-47C0-B51D-5100931CCE5F}">
      <dgm:prSet/>
      <dgm:spPr/>
      <dgm:t>
        <a:bodyPr/>
        <a:lstStyle/>
        <a:p>
          <a:endParaRPr lang="en-US"/>
        </a:p>
      </dgm:t>
    </dgm:pt>
    <dgm:pt modelId="{170137B2-CAE4-4FEB-99B1-AE742B61B1CB}" type="pres">
      <dgm:prSet presAssocID="{4353F658-BC40-4DE8-A7E5-1DAEA6310572}" presName="linearFlow" presStyleCnt="0">
        <dgm:presLayoutVars>
          <dgm:resizeHandles val="exact"/>
        </dgm:presLayoutVars>
      </dgm:prSet>
      <dgm:spPr/>
    </dgm:pt>
    <dgm:pt modelId="{1BD12493-AEDE-4733-88EA-65C43D4CCD9E}" type="pres">
      <dgm:prSet presAssocID="{3B2A9C3C-BDBD-4DE1-B8DF-B5EB78739DC8}" presName="node" presStyleLbl="node1" presStyleIdx="0" presStyleCnt="4">
        <dgm:presLayoutVars>
          <dgm:bulletEnabled val="1"/>
        </dgm:presLayoutVars>
      </dgm:prSet>
      <dgm:spPr/>
    </dgm:pt>
    <dgm:pt modelId="{F6D841BE-6C3E-4C55-B939-3BDEC8E5C64E}" type="pres">
      <dgm:prSet presAssocID="{D7B7A4C7-4614-4979-BC80-177357EAAC74}" presName="sibTrans" presStyleLbl="sibTrans2D1" presStyleIdx="0" presStyleCnt="3"/>
      <dgm:spPr/>
    </dgm:pt>
    <dgm:pt modelId="{5D8CE974-4402-49CA-B6F9-33EA0391D5A8}" type="pres">
      <dgm:prSet presAssocID="{D7B7A4C7-4614-4979-BC80-177357EAAC74}" presName="connectorText" presStyleLbl="sibTrans2D1" presStyleIdx="0" presStyleCnt="3"/>
      <dgm:spPr/>
    </dgm:pt>
    <dgm:pt modelId="{C4E05EAF-B3D1-4682-B45A-B4BAB4E4BB84}" type="pres">
      <dgm:prSet presAssocID="{CBF4180E-A089-4DFC-ACF1-3D9ED5F35609}" presName="node" presStyleLbl="node1" presStyleIdx="1" presStyleCnt="4">
        <dgm:presLayoutVars>
          <dgm:bulletEnabled val="1"/>
        </dgm:presLayoutVars>
      </dgm:prSet>
      <dgm:spPr/>
    </dgm:pt>
    <dgm:pt modelId="{DF8205F8-D4EF-4BFC-8CEE-2E5C6A716882}" type="pres">
      <dgm:prSet presAssocID="{407F9D14-63AD-4A29-9FD6-DBE524CD0955}" presName="sibTrans" presStyleLbl="sibTrans2D1" presStyleIdx="1" presStyleCnt="3"/>
      <dgm:spPr/>
    </dgm:pt>
    <dgm:pt modelId="{466D3264-03EC-42E0-9FB7-47197E53A0FD}" type="pres">
      <dgm:prSet presAssocID="{407F9D14-63AD-4A29-9FD6-DBE524CD0955}" presName="connectorText" presStyleLbl="sibTrans2D1" presStyleIdx="1" presStyleCnt="3"/>
      <dgm:spPr/>
    </dgm:pt>
    <dgm:pt modelId="{E21187B3-41A3-47EA-8B5F-0C11D64F1EE4}" type="pres">
      <dgm:prSet presAssocID="{FB412FDA-AFB1-46C4-96D9-884CF209480B}" presName="node" presStyleLbl="node1" presStyleIdx="2" presStyleCnt="4">
        <dgm:presLayoutVars>
          <dgm:bulletEnabled val="1"/>
        </dgm:presLayoutVars>
      </dgm:prSet>
      <dgm:spPr/>
    </dgm:pt>
    <dgm:pt modelId="{0785DE21-CA1F-4141-B1FE-46C683376579}" type="pres">
      <dgm:prSet presAssocID="{94A99F4C-CA11-4F41-B388-DDD3C9771AE9}" presName="sibTrans" presStyleLbl="sibTrans2D1" presStyleIdx="2" presStyleCnt="3"/>
      <dgm:spPr/>
    </dgm:pt>
    <dgm:pt modelId="{292170E3-F401-4F33-8F02-9F3F311A89DF}" type="pres">
      <dgm:prSet presAssocID="{94A99F4C-CA11-4F41-B388-DDD3C9771AE9}" presName="connectorText" presStyleLbl="sibTrans2D1" presStyleIdx="2" presStyleCnt="3"/>
      <dgm:spPr/>
    </dgm:pt>
    <dgm:pt modelId="{61399083-32AA-4E87-9F05-5A7CC5591ECA}" type="pres">
      <dgm:prSet presAssocID="{930FC35A-13CE-435E-BFB0-CE2F596C618C}" presName="node" presStyleLbl="node1" presStyleIdx="3" presStyleCnt="4">
        <dgm:presLayoutVars>
          <dgm:bulletEnabled val="1"/>
        </dgm:presLayoutVars>
      </dgm:prSet>
      <dgm:spPr/>
    </dgm:pt>
  </dgm:ptLst>
  <dgm:cxnLst>
    <dgm:cxn modelId="{D29B5C03-221D-4B44-BE5F-C9368C75028F}" type="presOf" srcId="{D7B7A4C7-4614-4979-BC80-177357EAAC74}" destId="{F6D841BE-6C3E-4C55-B939-3BDEC8E5C64E}" srcOrd="0" destOrd="0" presId="urn:microsoft.com/office/officeart/2005/8/layout/process2"/>
    <dgm:cxn modelId="{D6ABC60A-DF68-44BC-8776-E76D0BFE4620}" type="presOf" srcId="{930FC35A-13CE-435E-BFB0-CE2F596C618C}" destId="{61399083-32AA-4E87-9F05-5A7CC5591ECA}" srcOrd="0" destOrd="0" presId="urn:microsoft.com/office/officeart/2005/8/layout/process2"/>
    <dgm:cxn modelId="{4B301A22-347C-4D6B-A3D1-5A4D168380D1}" type="presOf" srcId="{D7B7A4C7-4614-4979-BC80-177357EAAC74}" destId="{5D8CE974-4402-49CA-B6F9-33EA0391D5A8}" srcOrd="1" destOrd="0" presId="urn:microsoft.com/office/officeart/2005/8/layout/process2"/>
    <dgm:cxn modelId="{2193CC26-82E9-4E37-97F0-66C9F8D3FC35}" type="presOf" srcId="{94A99F4C-CA11-4F41-B388-DDD3C9771AE9}" destId="{0785DE21-CA1F-4141-B1FE-46C683376579}" srcOrd="0" destOrd="0" presId="urn:microsoft.com/office/officeart/2005/8/layout/process2"/>
    <dgm:cxn modelId="{82C13D2E-DD0E-47C0-B51D-5100931CCE5F}" srcId="{4353F658-BC40-4DE8-A7E5-1DAEA6310572}" destId="{930FC35A-13CE-435E-BFB0-CE2F596C618C}" srcOrd="3" destOrd="0" parTransId="{C730D269-EBEC-4911-9C1D-65C15F4763E4}" sibTransId="{DD39C9D8-9F39-4D0A-BDE3-18DDAD50A31E}"/>
    <dgm:cxn modelId="{DDBB1B36-3899-44D7-BCAA-A3A64526F74D}" type="presOf" srcId="{4353F658-BC40-4DE8-A7E5-1DAEA6310572}" destId="{170137B2-CAE4-4FEB-99B1-AE742B61B1CB}" srcOrd="0" destOrd="0" presId="urn:microsoft.com/office/officeart/2005/8/layout/process2"/>
    <dgm:cxn modelId="{C7D1513B-97B5-476A-B352-4C5CCBA80387}" type="presOf" srcId="{FB412FDA-AFB1-46C4-96D9-884CF209480B}" destId="{E21187B3-41A3-47EA-8B5F-0C11D64F1EE4}" srcOrd="0" destOrd="0" presId="urn:microsoft.com/office/officeart/2005/8/layout/process2"/>
    <dgm:cxn modelId="{BA738644-79D8-4120-9C48-71A3B298888B}" srcId="{4353F658-BC40-4DE8-A7E5-1DAEA6310572}" destId="{3B2A9C3C-BDBD-4DE1-B8DF-B5EB78739DC8}" srcOrd="0" destOrd="0" parTransId="{76F04887-8F30-4E9F-88A7-762D097971FC}" sibTransId="{D7B7A4C7-4614-4979-BC80-177357EAAC74}"/>
    <dgm:cxn modelId="{615FD252-896C-4878-A1D2-96E7733B1758}" srcId="{4353F658-BC40-4DE8-A7E5-1DAEA6310572}" destId="{CBF4180E-A089-4DFC-ACF1-3D9ED5F35609}" srcOrd="1" destOrd="0" parTransId="{6F8AF3F0-0873-48FD-A385-0C4457EA948E}" sibTransId="{407F9D14-63AD-4A29-9FD6-DBE524CD0955}"/>
    <dgm:cxn modelId="{EFF95B8E-F878-4E0A-AF06-F2641206BCEC}" type="presOf" srcId="{407F9D14-63AD-4A29-9FD6-DBE524CD0955}" destId="{DF8205F8-D4EF-4BFC-8CEE-2E5C6A716882}" srcOrd="0" destOrd="0" presId="urn:microsoft.com/office/officeart/2005/8/layout/process2"/>
    <dgm:cxn modelId="{9E82DF9C-1BBE-48B0-BD90-0C6C73B98EA9}" type="presOf" srcId="{94A99F4C-CA11-4F41-B388-DDD3C9771AE9}" destId="{292170E3-F401-4F33-8F02-9F3F311A89DF}" srcOrd="1" destOrd="0" presId="urn:microsoft.com/office/officeart/2005/8/layout/process2"/>
    <dgm:cxn modelId="{618950A1-135C-43B1-ABEE-A50E98EF5CD0}" type="presOf" srcId="{CBF4180E-A089-4DFC-ACF1-3D9ED5F35609}" destId="{C4E05EAF-B3D1-4682-B45A-B4BAB4E4BB84}" srcOrd="0" destOrd="0" presId="urn:microsoft.com/office/officeart/2005/8/layout/process2"/>
    <dgm:cxn modelId="{AC5889A9-DFAD-46B2-8056-0E996FFBB4A7}" srcId="{4353F658-BC40-4DE8-A7E5-1DAEA6310572}" destId="{FB412FDA-AFB1-46C4-96D9-884CF209480B}" srcOrd="2" destOrd="0" parTransId="{EEA2CD02-34A2-4F18-B5F2-D01FBF617579}" sibTransId="{94A99F4C-CA11-4F41-B388-DDD3C9771AE9}"/>
    <dgm:cxn modelId="{889410E0-B1B2-4295-BFC1-4E0F3274FC1C}" type="presOf" srcId="{407F9D14-63AD-4A29-9FD6-DBE524CD0955}" destId="{466D3264-03EC-42E0-9FB7-47197E53A0FD}" srcOrd="1" destOrd="0" presId="urn:microsoft.com/office/officeart/2005/8/layout/process2"/>
    <dgm:cxn modelId="{20A405F6-2AC5-481E-A651-3A5FC5050DDF}" type="presOf" srcId="{3B2A9C3C-BDBD-4DE1-B8DF-B5EB78739DC8}" destId="{1BD12493-AEDE-4733-88EA-65C43D4CCD9E}" srcOrd="0" destOrd="0" presId="urn:microsoft.com/office/officeart/2005/8/layout/process2"/>
    <dgm:cxn modelId="{648E2170-FB21-4E25-8344-CBE5DD874281}" type="presParOf" srcId="{170137B2-CAE4-4FEB-99B1-AE742B61B1CB}" destId="{1BD12493-AEDE-4733-88EA-65C43D4CCD9E}" srcOrd="0" destOrd="0" presId="urn:microsoft.com/office/officeart/2005/8/layout/process2"/>
    <dgm:cxn modelId="{AF97E749-6E88-4578-8C2D-F3E065E6C45F}" type="presParOf" srcId="{170137B2-CAE4-4FEB-99B1-AE742B61B1CB}" destId="{F6D841BE-6C3E-4C55-B939-3BDEC8E5C64E}" srcOrd="1" destOrd="0" presId="urn:microsoft.com/office/officeart/2005/8/layout/process2"/>
    <dgm:cxn modelId="{0DE04B31-F061-45EA-A4FE-E92D28B1F2B5}" type="presParOf" srcId="{F6D841BE-6C3E-4C55-B939-3BDEC8E5C64E}" destId="{5D8CE974-4402-49CA-B6F9-33EA0391D5A8}" srcOrd="0" destOrd="0" presId="urn:microsoft.com/office/officeart/2005/8/layout/process2"/>
    <dgm:cxn modelId="{B62A0AD2-ECBB-4B5F-BF74-1ED41ECBA2E0}" type="presParOf" srcId="{170137B2-CAE4-4FEB-99B1-AE742B61B1CB}" destId="{C4E05EAF-B3D1-4682-B45A-B4BAB4E4BB84}" srcOrd="2" destOrd="0" presId="urn:microsoft.com/office/officeart/2005/8/layout/process2"/>
    <dgm:cxn modelId="{B72E4A5E-30C7-4870-A9E7-25254E28F747}" type="presParOf" srcId="{170137B2-CAE4-4FEB-99B1-AE742B61B1CB}" destId="{DF8205F8-D4EF-4BFC-8CEE-2E5C6A716882}" srcOrd="3" destOrd="0" presId="urn:microsoft.com/office/officeart/2005/8/layout/process2"/>
    <dgm:cxn modelId="{F1E7039D-1DEA-4C70-B226-E7AAA86B8497}" type="presParOf" srcId="{DF8205F8-D4EF-4BFC-8CEE-2E5C6A716882}" destId="{466D3264-03EC-42E0-9FB7-47197E53A0FD}" srcOrd="0" destOrd="0" presId="urn:microsoft.com/office/officeart/2005/8/layout/process2"/>
    <dgm:cxn modelId="{3399D88E-CFD8-4C53-9D06-90B9FBCB84ED}" type="presParOf" srcId="{170137B2-CAE4-4FEB-99B1-AE742B61B1CB}" destId="{E21187B3-41A3-47EA-8B5F-0C11D64F1EE4}" srcOrd="4" destOrd="0" presId="urn:microsoft.com/office/officeart/2005/8/layout/process2"/>
    <dgm:cxn modelId="{A54CEBF0-4CE2-40B8-8857-25A1CB5E2AC9}" type="presParOf" srcId="{170137B2-CAE4-4FEB-99B1-AE742B61B1CB}" destId="{0785DE21-CA1F-4141-B1FE-46C683376579}" srcOrd="5" destOrd="0" presId="urn:microsoft.com/office/officeart/2005/8/layout/process2"/>
    <dgm:cxn modelId="{312A8EC6-D2CE-4FC9-9887-87D67B4ADF10}" type="presParOf" srcId="{0785DE21-CA1F-4141-B1FE-46C683376579}" destId="{292170E3-F401-4F33-8F02-9F3F311A89DF}" srcOrd="0" destOrd="0" presId="urn:microsoft.com/office/officeart/2005/8/layout/process2"/>
    <dgm:cxn modelId="{8716AE25-A883-42A4-8D12-DC8E59725CBD}" type="presParOf" srcId="{170137B2-CAE4-4FEB-99B1-AE742B61B1CB}" destId="{61399083-32AA-4E87-9F05-5A7CC5591ECA}"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0BF6A3-081A-485D-9CE7-A82B5ADF939A}"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7BBE3DD0-DE9E-4577-9FF8-EE056F3FA0D4}">
      <dgm:prSet phldrT="[Text]" phldr="0"/>
      <dgm:spPr/>
      <dgm:t>
        <a:bodyPr/>
        <a:lstStyle/>
        <a:p>
          <a:pPr rtl="0"/>
          <a:r>
            <a:rPr lang="en-US">
              <a:latin typeface="Century Gothic"/>
            </a:rPr>
            <a:t>Pre-processing</a:t>
          </a:r>
        </a:p>
      </dgm:t>
    </dgm:pt>
    <dgm:pt modelId="{F151BBEA-24F7-4804-8966-E079DDB1678A}" type="parTrans" cxnId="{0B204C47-AA3F-4A35-9E06-8F6DDC911DB4}">
      <dgm:prSet/>
      <dgm:spPr/>
      <dgm:t>
        <a:bodyPr/>
        <a:lstStyle/>
        <a:p>
          <a:endParaRPr lang="en-US"/>
        </a:p>
      </dgm:t>
    </dgm:pt>
    <dgm:pt modelId="{CDDFC7D8-C187-400D-BE58-3A65C2D17CEF}" type="sibTrans" cxnId="{0B204C47-AA3F-4A35-9E06-8F6DDC911DB4}">
      <dgm:prSet/>
      <dgm:spPr/>
      <dgm:t>
        <a:bodyPr/>
        <a:lstStyle/>
        <a:p>
          <a:endParaRPr lang="en-US"/>
        </a:p>
      </dgm:t>
    </dgm:pt>
    <dgm:pt modelId="{6728772B-3CCB-4B7A-AAF3-1934F10C324A}">
      <dgm:prSet phldrT="[Text]" phldr="0"/>
      <dgm:spPr/>
      <dgm:t>
        <a:bodyPr/>
        <a:lstStyle/>
        <a:p>
          <a:pPr rtl="0"/>
          <a:r>
            <a:rPr lang="en-US">
              <a:latin typeface="Century Gothic"/>
            </a:rPr>
            <a:t>Import to GIS</a:t>
          </a:r>
        </a:p>
      </dgm:t>
    </dgm:pt>
    <dgm:pt modelId="{2675D0DB-563B-4112-B0EC-B51F11FBB223}" type="parTrans" cxnId="{7F5A7ED0-A18B-4DB5-9BFD-34FE239CBE0E}">
      <dgm:prSet/>
      <dgm:spPr/>
      <dgm:t>
        <a:bodyPr/>
        <a:lstStyle/>
        <a:p>
          <a:endParaRPr lang="en-US"/>
        </a:p>
      </dgm:t>
    </dgm:pt>
    <dgm:pt modelId="{435E2DB7-8D09-4A08-8F85-2CBFE33D46F4}" type="sibTrans" cxnId="{7F5A7ED0-A18B-4DB5-9BFD-34FE239CBE0E}">
      <dgm:prSet/>
      <dgm:spPr/>
      <dgm:t>
        <a:bodyPr/>
        <a:lstStyle/>
        <a:p>
          <a:endParaRPr lang="en-US"/>
        </a:p>
      </dgm:t>
    </dgm:pt>
    <dgm:pt modelId="{7A7651AD-6D88-4C22-A9D0-2403BDCEF267}">
      <dgm:prSet phldrT="[Text]" phldr="0"/>
      <dgm:spPr/>
      <dgm:t>
        <a:bodyPr/>
        <a:lstStyle/>
        <a:p>
          <a:pPr rtl="0"/>
          <a:r>
            <a:rPr lang="en-US">
              <a:latin typeface="Century Gothic"/>
            </a:rPr>
            <a:t>Annual Heat Maps</a:t>
          </a:r>
        </a:p>
      </dgm:t>
    </dgm:pt>
    <dgm:pt modelId="{A3761105-5528-4415-991F-2C735DE51319}" type="parTrans" cxnId="{98DCCE91-B820-443B-B80A-27FB807C3BD1}">
      <dgm:prSet/>
      <dgm:spPr/>
      <dgm:t>
        <a:bodyPr/>
        <a:lstStyle/>
        <a:p>
          <a:endParaRPr lang="en-US"/>
        </a:p>
      </dgm:t>
    </dgm:pt>
    <dgm:pt modelId="{22B2F114-D7CB-4038-B27A-F6E4BF5A59E9}" type="sibTrans" cxnId="{98DCCE91-B820-443B-B80A-27FB807C3BD1}">
      <dgm:prSet/>
      <dgm:spPr/>
      <dgm:t>
        <a:bodyPr/>
        <a:lstStyle/>
        <a:p>
          <a:endParaRPr lang="en-US"/>
        </a:p>
      </dgm:t>
    </dgm:pt>
    <dgm:pt modelId="{D7DD1C64-CBCE-4DA1-95CE-6E7B71F563C6}">
      <dgm:prSet phldrT="[Text]" phldr="0"/>
      <dgm:spPr/>
      <dgm:t>
        <a:bodyPr/>
        <a:lstStyle/>
        <a:p>
          <a:pPr rtl="0"/>
          <a:r>
            <a:rPr lang="en-US">
              <a:latin typeface="Century Gothic"/>
            </a:rPr>
            <a:t>Risk Assessment</a:t>
          </a:r>
        </a:p>
      </dgm:t>
    </dgm:pt>
    <dgm:pt modelId="{D353BC06-18E3-45CC-BB29-1F1E24AD4DF3}" type="parTrans" cxnId="{7EE4B347-9244-4C31-8A94-C1CF859DC8AD}">
      <dgm:prSet/>
      <dgm:spPr/>
      <dgm:t>
        <a:bodyPr/>
        <a:lstStyle/>
        <a:p>
          <a:endParaRPr lang="en-US"/>
        </a:p>
      </dgm:t>
    </dgm:pt>
    <dgm:pt modelId="{7B1BC0FA-FF70-47C3-862A-C8D547B15B80}" type="sibTrans" cxnId="{7EE4B347-9244-4C31-8A94-C1CF859DC8AD}">
      <dgm:prSet/>
      <dgm:spPr/>
      <dgm:t>
        <a:bodyPr/>
        <a:lstStyle/>
        <a:p>
          <a:endParaRPr lang="en-US"/>
        </a:p>
      </dgm:t>
    </dgm:pt>
    <dgm:pt modelId="{EDF1ED4B-6FD3-42D0-8F15-DF6D6B7C9E91}">
      <dgm:prSet phldr="0"/>
      <dgm:spPr/>
      <dgm:t>
        <a:bodyPr/>
        <a:lstStyle/>
        <a:p>
          <a:pPr rtl="0"/>
          <a:r>
            <a:rPr lang="en-US">
              <a:latin typeface="Century Gothic"/>
            </a:rPr>
            <a:t>Corridor Coincidence</a:t>
          </a:r>
        </a:p>
      </dgm:t>
    </dgm:pt>
    <dgm:pt modelId="{B0F9CDE1-24D2-4961-A262-C62C35B2C52A}" type="parTrans" cxnId="{73D1CB4D-32A2-4FE6-8F9E-BA5AFF9677D4}">
      <dgm:prSet/>
      <dgm:spPr/>
    </dgm:pt>
    <dgm:pt modelId="{076DC826-B75C-4BD5-8697-A6CB7EA14A71}" type="sibTrans" cxnId="{73D1CB4D-32A2-4FE6-8F9E-BA5AFF9677D4}">
      <dgm:prSet/>
      <dgm:spPr/>
    </dgm:pt>
    <dgm:pt modelId="{2A3BC154-1908-46AC-BB20-840F1838D278}" type="pres">
      <dgm:prSet presAssocID="{A00BF6A3-081A-485D-9CE7-A82B5ADF939A}" presName="outerComposite" presStyleCnt="0">
        <dgm:presLayoutVars>
          <dgm:chMax val="5"/>
          <dgm:dir/>
          <dgm:resizeHandles val="exact"/>
        </dgm:presLayoutVars>
      </dgm:prSet>
      <dgm:spPr/>
    </dgm:pt>
    <dgm:pt modelId="{C49A5DB2-5EED-4418-89AD-4470988E2A9C}" type="pres">
      <dgm:prSet presAssocID="{A00BF6A3-081A-485D-9CE7-A82B5ADF939A}" presName="dummyMaxCanvas" presStyleCnt="0">
        <dgm:presLayoutVars/>
      </dgm:prSet>
      <dgm:spPr/>
    </dgm:pt>
    <dgm:pt modelId="{3F78D532-9CD4-4C55-B5A3-190C436B0D4B}" type="pres">
      <dgm:prSet presAssocID="{A00BF6A3-081A-485D-9CE7-A82B5ADF939A}" presName="FiveNodes_1" presStyleLbl="node1" presStyleIdx="0" presStyleCnt="5">
        <dgm:presLayoutVars>
          <dgm:bulletEnabled val="1"/>
        </dgm:presLayoutVars>
      </dgm:prSet>
      <dgm:spPr/>
    </dgm:pt>
    <dgm:pt modelId="{34710E4A-6F81-4860-88C1-DFD543CD95BA}" type="pres">
      <dgm:prSet presAssocID="{A00BF6A3-081A-485D-9CE7-A82B5ADF939A}" presName="FiveNodes_2" presStyleLbl="node1" presStyleIdx="1" presStyleCnt="5">
        <dgm:presLayoutVars>
          <dgm:bulletEnabled val="1"/>
        </dgm:presLayoutVars>
      </dgm:prSet>
      <dgm:spPr/>
    </dgm:pt>
    <dgm:pt modelId="{4F363C07-0A3E-49B3-AA89-165C59928C49}" type="pres">
      <dgm:prSet presAssocID="{A00BF6A3-081A-485D-9CE7-A82B5ADF939A}" presName="FiveNodes_3" presStyleLbl="node1" presStyleIdx="2" presStyleCnt="5">
        <dgm:presLayoutVars>
          <dgm:bulletEnabled val="1"/>
        </dgm:presLayoutVars>
      </dgm:prSet>
      <dgm:spPr/>
    </dgm:pt>
    <dgm:pt modelId="{B81492B1-8B44-43A2-9F62-02C1B4BE58F0}" type="pres">
      <dgm:prSet presAssocID="{A00BF6A3-081A-485D-9CE7-A82B5ADF939A}" presName="FiveNodes_4" presStyleLbl="node1" presStyleIdx="3" presStyleCnt="5">
        <dgm:presLayoutVars>
          <dgm:bulletEnabled val="1"/>
        </dgm:presLayoutVars>
      </dgm:prSet>
      <dgm:spPr/>
    </dgm:pt>
    <dgm:pt modelId="{494AEA1A-B863-458C-BBAB-AC8DFD8B1DEF}" type="pres">
      <dgm:prSet presAssocID="{A00BF6A3-081A-485D-9CE7-A82B5ADF939A}" presName="FiveNodes_5" presStyleLbl="node1" presStyleIdx="4" presStyleCnt="5">
        <dgm:presLayoutVars>
          <dgm:bulletEnabled val="1"/>
        </dgm:presLayoutVars>
      </dgm:prSet>
      <dgm:spPr/>
    </dgm:pt>
    <dgm:pt modelId="{317A949E-A1D0-47B5-BA31-004A7A7E5756}" type="pres">
      <dgm:prSet presAssocID="{A00BF6A3-081A-485D-9CE7-A82B5ADF939A}" presName="FiveConn_1-2" presStyleLbl="fgAccFollowNode1" presStyleIdx="0" presStyleCnt="4">
        <dgm:presLayoutVars>
          <dgm:bulletEnabled val="1"/>
        </dgm:presLayoutVars>
      </dgm:prSet>
      <dgm:spPr/>
    </dgm:pt>
    <dgm:pt modelId="{BA29FD8F-3C7E-42F3-832E-A82F809B44FC}" type="pres">
      <dgm:prSet presAssocID="{A00BF6A3-081A-485D-9CE7-A82B5ADF939A}" presName="FiveConn_2-3" presStyleLbl="fgAccFollowNode1" presStyleIdx="1" presStyleCnt="4">
        <dgm:presLayoutVars>
          <dgm:bulletEnabled val="1"/>
        </dgm:presLayoutVars>
      </dgm:prSet>
      <dgm:spPr/>
    </dgm:pt>
    <dgm:pt modelId="{BB45F192-7433-4EA5-8282-E83342303664}" type="pres">
      <dgm:prSet presAssocID="{A00BF6A3-081A-485D-9CE7-A82B5ADF939A}" presName="FiveConn_3-4" presStyleLbl="fgAccFollowNode1" presStyleIdx="2" presStyleCnt="4">
        <dgm:presLayoutVars>
          <dgm:bulletEnabled val="1"/>
        </dgm:presLayoutVars>
      </dgm:prSet>
      <dgm:spPr/>
    </dgm:pt>
    <dgm:pt modelId="{40DDDAAD-3CBC-4DA4-AEA2-DF47E20A1B88}" type="pres">
      <dgm:prSet presAssocID="{A00BF6A3-081A-485D-9CE7-A82B5ADF939A}" presName="FiveConn_4-5" presStyleLbl="fgAccFollowNode1" presStyleIdx="3" presStyleCnt="4">
        <dgm:presLayoutVars>
          <dgm:bulletEnabled val="1"/>
        </dgm:presLayoutVars>
      </dgm:prSet>
      <dgm:spPr/>
    </dgm:pt>
    <dgm:pt modelId="{0AAD777F-DD50-4C01-8604-C8008B082700}" type="pres">
      <dgm:prSet presAssocID="{A00BF6A3-081A-485D-9CE7-A82B5ADF939A}" presName="FiveNodes_1_text" presStyleLbl="node1" presStyleIdx="4" presStyleCnt="5">
        <dgm:presLayoutVars>
          <dgm:bulletEnabled val="1"/>
        </dgm:presLayoutVars>
      </dgm:prSet>
      <dgm:spPr/>
    </dgm:pt>
    <dgm:pt modelId="{4553F1BC-0640-4B39-9D6E-22B3767EDAC8}" type="pres">
      <dgm:prSet presAssocID="{A00BF6A3-081A-485D-9CE7-A82B5ADF939A}" presName="FiveNodes_2_text" presStyleLbl="node1" presStyleIdx="4" presStyleCnt="5">
        <dgm:presLayoutVars>
          <dgm:bulletEnabled val="1"/>
        </dgm:presLayoutVars>
      </dgm:prSet>
      <dgm:spPr/>
    </dgm:pt>
    <dgm:pt modelId="{C4B3ABE6-3439-4E91-A287-C5C9607375C1}" type="pres">
      <dgm:prSet presAssocID="{A00BF6A3-081A-485D-9CE7-A82B5ADF939A}" presName="FiveNodes_3_text" presStyleLbl="node1" presStyleIdx="4" presStyleCnt="5">
        <dgm:presLayoutVars>
          <dgm:bulletEnabled val="1"/>
        </dgm:presLayoutVars>
      </dgm:prSet>
      <dgm:spPr/>
    </dgm:pt>
    <dgm:pt modelId="{688BCC27-F6C5-42D0-88D1-714D5FBEEE73}" type="pres">
      <dgm:prSet presAssocID="{A00BF6A3-081A-485D-9CE7-A82B5ADF939A}" presName="FiveNodes_4_text" presStyleLbl="node1" presStyleIdx="4" presStyleCnt="5">
        <dgm:presLayoutVars>
          <dgm:bulletEnabled val="1"/>
        </dgm:presLayoutVars>
      </dgm:prSet>
      <dgm:spPr/>
    </dgm:pt>
    <dgm:pt modelId="{B85A4747-FBB4-475B-B32E-9720C7223A2B}" type="pres">
      <dgm:prSet presAssocID="{A00BF6A3-081A-485D-9CE7-A82B5ADF939A}" presName="FiveNodes_5_text" presStyleLbl="node1" presStyleIdx="4" presStyleCnt="5">
        <dgm:presLayoutVars>
          <dgm:bulletEnabled val="1"/>
        </dgm:presLayoutVars>
      </dgm:prSet>
      <dgm:spPr/>
    </dgm:pt>
  </dgm:ptLst>
  <dgm:cxnLst>
    <dgm:cxn modelId="{D5B1D402-27F2-44FD-9337-E58E1477B83F}" type="presOf" srcId="{A00BF6A3-081A-485D-9CE7-A82B5ADF939A}" destId="{2A3BC154-1908-46AC-BB20-840F1838D278}" srcOrd="0" destOrd="0" presId="urn:microsoft.com/office/officeart/2005/8/layout/vProcess5"/>
    <dgm:cxn modelId="{8D305419-00D2-4513-B115-B3A7708AF5F7}" type="presOf" srcId="{435E2DB7-8D09-4A08-8F85-2CBFE33D46F4}" destId="{BA29FD8F-3C7E-42F3-832E-A82F809B44FC}" srcOrd="0" destOrd="0" presId="urn:microsoft.com/office/officeart/2005/8/layout/vProcess5"/>
    <dgm:cxn modelId="{BDE71C1C-6927-4D98-AD03-196240823A0B}" type="presOf" srcId="{D7DD1C64-CBCE-4DA1-95CE-6E7B71F563C6}" destId="{B81492B1-8B44-43A2-9F62-02C1B4BE58F0}" srcOrd="0" destOrd="0" presId="urn:microsoft.com/office/officeart/2005/8/layout/vProcess5"/>
    <dgm:cxn modelId="{900C7325-E853-43E1-9427-9C3D53B51CA7}" type="presOf" srcId="{6728772B-3CCB-4B7A-AAF3-1934F10C324A}" destId="{34710E4A-6F81-4860-88C1-DFD543CD95BA}" srcOrd="0" destOrd="0" presId="urn:microsoft.com/office/officeart/2005/8/layout/vProcess5"/>
    <dgm:cxn modelId="{0B204C47-AA3F-4A35-9E06-8F6DDC911DB4}" srcId="{A00BF6A3-081A-485D-9CE7-A82B5ADF939A}" destId="{7BBE3DD0-DE9E-4577-9FF8-EE056F3FA0D4}" srcOrd="0" destOrd="0" parTransId="{F151BBEA-24F7-4804-8966-E079DDB1678A}" sibTransId="{CDDFC7D8-C187-400D-BE58-3A65C2D17CEF}"/>
    <dgm:cxn modelId="{7EE4B347-9244-4C31-8A94-C1CF859DC8AD}" srcId="{A00BF6A3-081A-485D-9CE7-A82B5ADF939A}" destId="{D7DD1C64-CBCE-4DA1-95CE-6E7B71F563C6}" srcOrd="3" destOrd="0" parTransId="{D353BC06-18E3-45CC-BB29-1F1E24AD4DF3}" sibTransId="{7B1BC0FA-FF70-47C3-862A-C8D547B15B80}"/>
    <dgm:cxn modelId="{73D1CB4D-32A2-4FE6-8F9E-BA5AFF9677D4}" srcId="{A00BF6A3-081A-485D-9CE7-A82B5ADF939A}" destId="{EDF1ED4B-6FD3-42D0-8F15-DF6D6B7C9E91}" srcOrd="4" destOrd="0" parTransId="{B0F9CDE1-24D2-4961-A262-C62C35B2C52A}" sibTransId="{076DC826-B75C-4BD5-8697-A6CB7EA14A71}"/>
    <dgm:cxn modelId="{FCC22853-BCEE-4BE5-AC36-FFB1A628A329}" type="presOf" srcId="{7A7651AD-6D88-4C22-A9D0-2403BDCEF267}" destId="{4F363C07-0A3E-49B3-AA89-165C59928C49}" srcOrd="0" destOrd="0" presId="urn:microsoft.com/office/officeart/2005/8/layout/vProcess5"/>
    <dgm:cxn modelId="{43C0F753-81D3-47AA-81B8-FBB50AFADED6}" type="presOf" srcId="{7A7651AD-6D88-4C22-A9D0-2403BDCEF267}" destId="{C4B3ABE6-3439-4E91-A287-C5C9607375C1}" srcOrd="1" destOrd="0" presId="urn:microsoft.com/office/officeart/2005/8/layout/vProcess5"/>
    <dgm:cxn modelId="{5EAB2184-863B-46FA-8528-6FA203F2BDB4}" type="presOf" srcId="{7B1BC0FA-FF70-47C3-862A-C8D547B15B80}" destId="{40DDDAAD-3CBC-4DA4-AEA2-DF47E20A1B88}" srcOrd="0" destOrd="0" presId="urn:microsoft.com/office/officeart/2005/8/layout/vProcess5"/>
    <dgm:cxn modelId="{07D51F89-1FB8-4172-982A-B928047D9373}" type="presOf" srcId="{7BBE3DD0-DE9E-4577-9FF8-EE056F3FA0D4}" destId="{3F78D532-9CD4-4C55-B5A3-190C436B0D4B}" srcOrd="0" destOrd="0" presId="urn:microsoft.com/office/officeart/2005/8/layout/vProcess5"/>
    <dgm:cxn modelId="{98DCCE91-B820-443B-B80A-27FB807C3BD1}" srcId="{A00BF6A3-081A-485D-9CE7-A82B5ADF939A}" destId="{7A7651AD-6D88-4C22-A9D0-2403BDCEF267}" srcOrd="2" destOrd="0" parTransId="{A3761105-5528-4415-991F-2C735DE51319}" sibTransId="{22B2F114-D7CB-4038-B27A-F6E4BF5A59E9}"/>
    <dgm:cxn modelId="{617EB797-A9C4-4536-BA27-B74E6F8D1926}" type="presOf" srcId="{D7DD1C64-CBCE-4DA1-95CE-6E7B71F563C6}" destId="{688BCC27-F6C5-42D0-88D1-714D5FBEEE73}" srcOrd="1" destOrd="0" presId="urn:microsoft.com/office/officeart/2005/8/layout/vProcess5"/>
    <dgm:cxn modelId="{2D392FAF-D2F3-45BA-8569-FC06615F1373}" type="presOf" srcId="{CDDFC7D8-C187-400D-BE58-3A65C2D17CEF}" destId="{317A949E-A1D0-47B5-BA31-004A7A7E5756}" srcOrd="0" destOrd="0" presId="urn:microsoft.com/office/officeart/2005/8/layout/vProcess5"/>
    <dgm:cxn modelId="{29CEE8B7-8622-4D5C-A7D5-BDBDC53C816B}" type="presOf" srcId="{7BBE3DD0-DE9E-4577-9FF8-EE056F3FA0D4}" destId="{0AAD777F-DD50-4C01-8604-C8008B082700}" srcOrd="1" destOrd="0" presId="urn:microsoft.com/office/officeart/2005/8/layout/vProcess5"/>
    <dgm:cxn modelId="{680829C7-67DD-4F08-872B-110EC858FBCD}" type="presOf" srcId="{22B2F114-D7CB-4038-B27A-F6E4BF5A59E9}" destId="{BB45F192-7433-4EA5-8282-E83342303664}" srcOrd="0" destOrd="0" presId="urn:microsoft.com/office/officeart/2005/8/layout/vProcess5"/>
    <dgm:cxn modelId="{7F5A7ED0-A18B-4DB5-9BFD-34FE239CBE0E}" srcId="{A00BF6A3-081A-485D-9CE7-A82B5ADF939A}" destId="{6728772B-3CCB-4B7A-AAF3-1934F10C324A}" srcOrd="1" destOrd="0" parTransId="{2675D0DB-563B-4112-B0EC-B51F11FBB223}" sibTransId="{435E2DB7-8D09-4A08-8F85-2CBFE33D46F4}"/>
    <dgm:cxn modelId="{CF9F08D4-FE61-4FDC-80E3-E3A6892886E9}" type="presOf" srcId="{EDF1ED4B-6FD3-42D0-8F15-DF6D6B7C9E91}" destId="{494AEA1A-B863-458C-BBAB-AC8DFD8B1DEF}" srcOrd="0" destOrd="0" presId="urn:microsoft.com/office/officeart/2005/8/layout/vProcess5"/>
    <dgm:cxn modelId="{0910EFE1-6F73-417C-A400-3C1A40EBD0D6}" type="presOf" srcId="{EDF1ED4B-6FD3-42D0-8F15-DF6D6B7C9E91}" destId="{B85A4747-FBB4-475B-B32E-9720C7223A2B}" srcOrd="1" destOrd="0" presId="urn:microsoft.com/office/officeart/2005/8/layout/vProcess5"/>
    <dgm:cxn modelId="{B96A00F6-A20A-4254-B523-ECD77E1BEB15}" type="presOf" srcId="{6728772B-3CCB-4B7A-AAF3-1934F10C324A}" destId="{4553F1BC-0640-4B39-9D6E-22B3767EDAC8}" srcOrd="1" destOrd="0" presId="urn:microsoft.com/office/officeart/2005/8/layout/vProcess5"/>
    <dgm:cxn modelId="{C083E7E7-A9C0-4C9A-B9B8-94C8717C441D}" type="presParOf" srcId="{2A3BC154-1908-46AC-BB20-840F1838D278}" destId="{C49A5DB2-5EED-4418-89AD-4470988E2A9C}" srcOrd="0" destOrd="0" presId="urn:microsoft.com/office/officeart/2005/8/layout/vProcess5"/>
    <dgm:cxn modelId="{41F67230-E080-45BA-971D-0721D564E961}" type="presParOf" srcId="{2A3BC154-1908-46AC-BB20-840F1838D278}" destId="{3F78D532-9CD4-4C55-B5A3-190C436B0D4B}" srcOrd="1" destOrd="0" presId="urn:microsoft.com/office/officeart/2005/8/layout/vProcess5"/>
    <dgm:cxn modelId="{C33F6584-E8A8-4B21-9C97-9E05019C4C52}" type="presParOf" srcId="{2A3BC154-1908-46AC-BB20-840F1838D278}" destId="{34710E4A-6F81-4860-88C1-DFD543CD95BA}" srcOrd="2" destOrd="0" presId="urn:microsoft.com/office/officeart/2005/8/layout/vProcess5"/>
    <dgm:cxn modelId="{A4FAFC25-41F5-44EC-969D-747DA399E552}" type="presParOf" srcId="{2A3BC154-1908-46AC-BB20-840F1838D278}" destId="{4F363C07-0A3E-49B3-AA89-165C59928C49}" srcOrd="3" destOrd="0" presId="urn:microsoft.com/office/officeart/2005/8/layout/vProcess5"/>
    <dgm:cxn modelId="{A695B083-E1EA-462E-98B5-456A3CB69B3B}" type="presParOf" srcId="{2A3BC154-1908-46AC-BB20-840F1838D278}" destId="{B81492B1-8B44-43A2-9F62-02C1B4BE58F0}" srcOrd="4" destOrd="0" presId="urn:microsoft.com/office/officeart/2005/8/layout/vProcess5"/>
    <dgm:cxn modelId="{5605FC90-7209-4F86-9226-CBCFD9AED3E6}" type="presParOf" srcId="{2A3BC154-1908-46AC-BB20-840F1838D278}" destId="{494AEA1A-B863-458C-BBAB-AC8DFD8B1DEF}" srcOrd="5" destOrd="0" presId="urn:microsoft.com/office/officeart/2005/8/layout/vProcess5"/>
    <dgm:cxn modelId="{6ED9B293-725B-4AF5-9D32-C5201F588900}" type="presParOf" srcId="{2A3BC154-1908-46AC-BB20-840F1838D278}" destId="{317A949E-A1D0-47B5-BA31-004A7A7E5756}" srcOrd="6" destOrd="0" presId="urn:microsoft.com/office/officeart/2005/8/layout/vProcess5"/>
    <dgm:cxn modelId="{3F8D4E81-9365-4708-B6A5-6096671A9508}" type="presParOf" srcId="{2A3BC154-1908-46AC-BB20-840F1838D278}" destId="{BA29FD8F-3C7E-42F3-832E-A82F809B44FC}" srcOrd="7" destOrd="0" presId="urn:microsoft.com/office/officeart/2005/8/layout/vProcess5"/>
    <dgm:cxn modelId="{8E543363-F7DD-4DC9-B5E5-26343BBC5111}" type="presParOf" srcId="{2A3BC154-1908-46AC-BB20-840F1838D278}" destId="{BB45F192-7433-4EA5-8282-E83342303664}" srcOrd="8" destOrd="0" presId="urn:microsoft.com/office/officeart/2005/8/layout/vProcess5"/>
    <dgm:cxn modelId="{0128CA8E-C9D8-4D7E-8548-A61A862E224A}" type="presParOf" srcId="{2A3BC154-1908-46AC-BB20-840F1838D278}" destId="{40DDDAAD-3CBC-4DA4-AEA2-DF47E20A1B88}" srcOrd="9" destOrd="0" presId="urn:microsoft.com/office/officeart/2005/8/layout/vProcess5"/>
    <dgm:cxn modelId="{72FB6D81-4B95-4CD6-BC7C-EA255B76A7E8}" type="presParOf" srcId="{2A3BC154-1908-46AC-BB20-840F1838D278}" destId="{0AAD777F-DD50-4C01-8604-C8008B082700}" srcOrd="10" destOrd="0" presId="urn:microsoft.com/office/officeart/2005/8/layout/vProcess5"/>
    <dgm:cxn modelId="{7D10C342-6CDF-4C78-A808-58263914038B}" type="presParOf" srcId="{2A3BC154-1908-46AC-BB20-840F1838D278}" destId="{4553F1BC-0640-4B39-9D6E-22B3767EDAC8}" srcOrd="11" destOrd="0" presId="urn:microsoft.com/office/officeart/2005/8/layout/vProcess5"/>
    <dgm:cxn modelId="{AA3BB749-5251-4114-A7F6-8ADDD0E8EE1F}" type="presParOf" srcId="{2A3BC154-1908-46AC-BB20-840F1838D278}" destId="{C4B3ABE6-3439-4E91-A287-C5C9607375C1}" srcOrd="12" destOrd="0" presId="urn:microsoft.com/office/officeart/2005/8/layout/vProcess5"/>
    <dgm:cxn modelId="{E237ACFE-30DB-4A60-8A33-A0F2750D5B60}" type="presParOf" srcId="{2A3BC154-1908-46AC-BB20-840F1838D278}" destId="{688BCC27-F6C5-42D0-88D1-714D5FBEEE73}" srcOrd="13" destOrd="0" presId="urn:microsoft.com/office/officeart/2005/8/layout/vProcess5"/>
    <dgm:cxn modelId="{8B9B075F-6DBF-4E22-ADC9-E057E3FDB178}" type="presParOf" srcId="{2A3BC154-1908-46AC-BB20-840F1838D278}" destId="{B85A4747-FBB4-475B-B32E-9720C7223A2B}"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82BEE9F-2B61-41CA-8CB9-3AE578E0A529}"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lang="en-US"/>
        </a:p>
      </dgm:t>
    </dgm:pt>
    <dgm:pt modelId="{6627707D-3A57-4CA0-A5AB-9DF45B7FB287}">
      <dgm:prSet phldrT="[Text]" phldr="0"/>
      <dgm:spPr/>
      <dgm:t>
        <a:bodyPr/>
        <a:lstStyle/>
        <a:p>
          <a:pPr rtl="0"/>
          <a:r>
            <a:rPr lang="en-US">
              <a:solidFill>
                <a:schemeClr val="tx1">
                  <a:lumMod val="75000"/>
                  <a:lumOff val="25000"/>
                </a:schemeClr>
              </a:solidFill>
              <a:latin typeface="Century Gothic" panose="020B0502020202020204" pitchFamily="34" charset="0"/>
            </a:rPr>
            <a:t>Google Earth Engine</a:t>
          </a:r>
        </a:p>
      </dgm:t>
    </dgm:pt>
    <dgm:pt modelId="{9210B03A-39D1-4DC4-9937-737BC4F49A61}" type="parTrans" cxnId="{C3A17F16-A538-4DE2-AF3D-C856126637B8}">
      <dgm:prSet/>
      <dgm:spPr/>
      <dgm:t>
        <a:bodyPr/>
        <a:lstStyle/>
        <a:p>
          <a:endParaRPr lang="en-US"/>
        </a:p>
      </dgm:t>
    </dgm:pt>
    <dgm:pt modelId="{580C35D6-33E6-43CA-9E56-971B9BE79C8C}" type="sibTrans" cxnId="{C3A17F16-A538-4DE2-AF3D-C856126637B8}">
      <dgm:prSet/>
      <dgm:spPr/>
      <dgm:t>
        <a:bodyPr/>
        <a:lstStyle/>
        <a:p>
          <a:endParaRPr lang="en-US"/>
        </a:p>
      </dgm:t>
    </dgm:pt>
    <dgm:pt modelId="{DA9145C8-4097-4F48-9DCE-9207D7253CAD}">
      <dgm:prSet phldrT="[Text]" phldr="0"/>
      <dgm:spPr/>
      <dgm:t>
        <a:bodyPr/>
        <a:lstStyle/>
        <a:p>
          <a:pPr rtl="0"/>
          <a:r>
            <a:rPr lang="en-US">
              <a:solidFill>
                <a:schemeClr val="tx1">
                  <a:lumMod val="75000"/>
                  <a:lumOff val="25000"/>
                </a:schemeClr>
              </a:solidFill>
              <a:latin typeface="Century Gothic" panose="020B0502020202020204" pitchFamily="34" charset="0"/>
            </a:rPr>
            <a:t>NDVI, SAVI</a:t>
          </a:r>
        </a:p>
      </dgm:t>
    </dgm:pt>
    <dgm:pt modelId="{02F29036-97F3-4774-8D66-92A6FD2AEFF8}" type="parTrans" cxnId="{D40550B8-BA9D-43B3-9C0D-702B8DC02130}">
      <dgm:prSet/>
      <dgm:spPr/>
      <dgm:t>
        <a:bodyPr/>
        <a:lstStyle/>
        <a:p>
          <a:endParaRPr lang="en-US"/>
        </a:p>
      </dgm:t>
    </dgm:pt>
    <dgm:pt modelId="{B2A255CF-6B7F-4AF9-932E-C378D747FF6F}" type="sibTrans" cxnId="{D40550B8-BA9D-43B3-9C0D-702B8DC02130}">
      <dgm:prSet/>
      <dgm:spPr/>
      <dgm:t>
        <a:bodyPr/>
        <a:lstStyle/>
        <a:p>
          <a:endParaRPr lang="en-US"/>
        </a:p>
      </dgm:t>
    </dgm:pt>
    <dgm:pt modelId="{31B01EB4-31F5-4930-B806-EBBBCAB507B0}">
      <dgm:prSet phldrT="[Text]" phldr="0"/>
      <dgm:spPr/>
      <dgm:t>
        <a:bodyPr/>
        <a:lstStyle/>
        <a:p>
          <a:pPr rtl="0"/>
          <a:r>
            <a:rPr lang="en-US">
              <a:solidFill>
                <a:schemeClr val="tx1">
                  <a:lumMod val="75000"/>
                  <a:lumOff val="25000"/>
                </a:schemeClr>
              </a:solidFill>
              <a:latin typeface="Century Gothic"/>
            </a:rPr>
            <a:t>ArcMap</a:t>
          </a:r>
        </a:p>
      </dgm:t>
    </dgm:pt>
    <dgm:pt modelId="{7BC49DAC-D2A7-4A94-9803-269FC4AC8E23}" type="parTrans" cxnId="{DFA0FB99-E67A-43CE-B05B-D8ECF4C95B8F}">
      <dgm:prSet/>
      <dgm:spPr/>
      <dgm:t>
        <a:bodyPr/>
        <a:lstStyle/>
        <a:p>
          <a:endParaRPr lang="en-US"/>
        </a:p>
      </dgm:t>
    </dgm:pt>
    <dgm:pt modelId="{46224930-E16B-4EF4-AC89-71D07CD018CD}" type="sibTrans" cxnId="{DFA0FB99-E67A-43CE-B05B-D8ECF4C95B8F}">
      <dgm:prSet/>
      <dgm:spPr/>
      <dgm:t>
        <a:bodyPr/>
        <a:lstStyle/>
        <a:p>
          <a:endParaRPr lang="en-US"/>
        </a:p>
      </dgm:t>
    </dgm:pt>
    <dgm:pt modelId="{01AD1348-821B-4E51-AD98-58E9F0B4264F}">
      <dgm:prSet phldrT="[Text]" phldr="0"/>
      <dgm:spPr/>
      <dgm:t>
        <a:bodyPr/>
        <a:lstStyle/>
        <a:p>
          <a:pPr rtl="0"/>
          <a:r>
            <a:rPr lang="en-US">
              <a:solidFill>
                <a:schemeClr val="tx1">
                  <a:lumMod val="75000"/>
                  <a:lumOff val="25000"/>
                </a:schemeClr>
              </a:solidFill>
              <a:latin typeface="Century Gothic" panose="020B0502020202020204" pitchFamily="34" charset="0"/>
            </a:rPr>
            <a:t>HEC Risk Heat Maps </a:t>
          </a:r>
        </a:p>
      </dgm:t>
    </dgm:pt>
    <dgm:pt modelId="{3FE9B8A0-7F5F-4B4F-8D84-F5E616ACA98C}" type="parTrans" cxnId="{60586AF8-2A02-49F5-BCB0-C1BE2B9A47A3}">
      <dgm:prSet/>
      <dgm:spPr/>
      <dgm:t>
        <a:bodyPr/>
        <a:lstStyle/>
        <a:p>
          <a:endParaRPr lang="en-US"/>
        </a:p>
      </dgm:t>
    </dgm:pt>
    <dgm:pt modelId="{FB2D7BE2-1763-4C8D-9C80-66637589DC17}" type="sibTrans" cxnId="{60586AF8-2A02-49F5-BCB0-C1BE2B9A47A3}">
      <dgm:prSet/>
      <dgm:spPr/>
      <dgm:t>
        <a:bodyPr/>
        <a:lstStyle/>
        <a:p>
          <a:endParaRPr lang="en-US"/>
        </a:p>
      </dgm:t>
    </dgm:pt>
    <dgm:pt modelId="{AD0B6F30-3B55-4478-B903-DE7A81CDFD81}">
      <dgm:prSet phldrT="[Text]" phldr="0"/>
      <dgm:spPr/>
      <dgm:t>
        <a:bodyPr/>
        <a:lstStyle/>
        <a:p>
          <a:pPr rtl="0"/>
          <a:r>
            <a:rPr lang="en-US">
              <a:solidFill>
                <a:schemeClr val="tx1">
                  <a:lumMod val="75000"/>
                  <a:lumOff val="25000"/>
                </a:schemeClr>
              </a:solidFill>
              <a:latin typeface="Century Gothic" panose="020B0502020202020204" pitchFamily="34" charset="0"/>
            </a:rPr>
            <a:t>Overlay Analysis</a:t>
          </a:r>
        </a:p>
      </dgm:t>
    </dgm:pt>
    <dgm:pt modelId="{C56794FB-8FE3-426A-BC3F-B9EC6754E958}" type="parTrans" cxnId="{2E5DC75F-BE7F-4B4D-B48C-17B874F8C5E4}">
      <dgm:prSet/>
      <dgm:spPr/>
      <dgm:t>
        <a:bodyPr/>
        <a:lstStyle/>
        <a:p>
          <a:endParaRPr lang="en-US"/>
        </a:p>
      </dgm:t>
    </dgm:pt>
    <dgm:pt modelId="{7535D515-6D39-4C48-ABBD-1308B62C3503}" type="sibTrans" cxnId="{2E5DC75F-BE7F-4B4D-B48C-17B874F8C5E4}">
      <dgm:prSet/>
      <dgm:spPr/>
      <dgm:t>
        <a:bodyPr/>
        <a:lstStyle/>
        <a:p>
          <a:endParaRPr lang="en-US"/>
        </a:p>
      </dgm:t>
    </dgm:pt>
    <dgm:pt modelId="{A20652A4-F70F-46E8-AC69-C6D1E67A2F8C}">
      <dgm:prSet phldr="0"/>
      <dgm:spPr/>
      <dgm:t>
        <a:bodyPr/>
        <a:lstStyle/>
        <a:p>
          <a:pPr rtl="0"/>
          <a:r>
            <a:rPr lang="en-US">
              <a:solidFill>
                <a:schemeClr val="tx1">
                  <a:lumMod val="75000"/>
                  <a:lumOff val="25000"/>
                </a:schemeClr>
              </a:solidFill>
              <a:latin typeface="Century Gothic" panose="020B0502020202020204" pitchFamily="34" charset="0"/>
            </a:rPr>
            <a:t>Climate Conditions</a:t>
          </a:r>
        </a:p>
      </dgm:t>
    </dgm:pt>
    <dgm:pt modelId="{A566EC71-E6E3-490F-8123-DF2929D2A2CF}" type="parTrans" cxnId="{0509AB3F-D330-40BD-81F7-9EF60C9D9AFC}">
      <dgm:prSet/>
      <dgm:spPr/>
      <dgm:t>
        <a:bodyPr/>
        <a:lstStyle/>
        <a:p>
          <a:endParaRPr lang="en-US"/>
        </a:p>
      </dgm:t>
    </dgm:pt>
    <dgm:pt modelId="{FC720F28-9266-4DD3-85C2-FD4A05075C93}" type="sibTrans" cxnId="{0509AB3F-D330-40BD-81F7-9EF60C9D9AFC}">
      <dgm:prSet/>
      <dgm:spPr/>
      <dgm:t>
        <a:bodyPr/>
        <a:lstStyle/>
        <a:p>
          <a:endParaRPr lang="en-US"/>
        </a:p>
      </dgm:t>
    </dgm:pt>
    <dgm:pt modelId="{CB684DCD-3DB1-4D67-8567-DCEBA5626FEA}">
      <dgm:prSet phldr="0"/>
      <dgm:spPr/>
      <dgm:t>
        <a:bodyPr/>
        <a:lstStyle/>
        <a:p>
          <a:pPr rtl="0"/>
          <a:r>
            <a:rPr lang="en-US">
              <a:solidFill>
                <a:schemeClr val="tx1">
                  <a:lumMod val="75000"/>
                  <a:lumOff val="25000"/>
                </a:schemeClr>
              </a:solidFill>
              <a:latin typeface="Century Gothic" panose="020B0502020202020204" pitchFamily="34" charset="0"/>
            </a:rPr>
            <a:t>PDSI, Temperature, Precipitation </a:t>
          </a:r>
        </a:p>
      </dgm:t>
    </dgm:pt>
    <dgm:pt modelId="{4209795D-F658-466D-B05C-2B27109D9364}" type="parTrans" cxnId="{865DA1DE-056E-4028-BB9F-777493C7D9AD}">
      <dgm:prSet/>
      <dgm:spPr/>
      <dgm:t>
        <a:bodyPr/>
        <a:lstStyle/>
        <a:p>
          <a:endParaRPr lang="en-US"/>
        </a:p>
      </dgm:t>
    </dgm:pt>
    <dgm:pt modelId="{40411B0E-4FB3-4E90-A637-009D87B02C68}" type="sibTrans" cxnId="{865DA1DE-056E-4028-BB9F-777493C7D9AD}">
      <dgm:prSet/>
      <dgm:spPr/>
      <dgm:t>
        <a:bodyPr/>
        <a:lstStyle/>
        <a:p>
          <a:endParaRPr lang="en-US"/>
        </a:p>
      </dgm:t>
    </dgm:pt>
    <dgm:pt modelId="{9788BE21-7A8D-4841-8BB7-A4836F8BF998}">
      <dgm:prSet phldr="0"/>
      <dgm:spPr/>
      <dgm:t>
        <a:bodyPr/>
        <a:lstStyle/>
        <a:p>
          <a:pPr rtl="0"/>
          <a:r>
            <a:rPr lang="en-US">
              <a:solidFill>
                <a:schemeClr val="tx1">
                  <a:lumMod val="75000"/>
                  <a:lumOff val="25000"/>
                </a:schemeClr>
              </a:solidFill>
              <a:latin typeface="Century Gothic" panose="020B0502020202020204" pitchFamily="34" charset="0"/>
            </a:rPr>
            <a:t>LULC Classification</a:t>
          </a:r>
        </a:p>
      </dgm:t>
    </dgm:pt>
    <dgm:pt modelId="{91DAC1D2-CC3E-416C-BD5B-2EF9F5E03EEF}" type="parTrans" cxnId="{148128E7-E461-4E68-B14D-E213F7386AA5}">
      <dgm:prSet/>
      <dgm:spPr/>
      <dgm:t>
        <a:bodyPr/>
        <a:lstStyle/>
        <a:p>
          <a:endParaRPr lang="en-US"/>
        </a:p>
      </dgm:t>
    </dgm:pt>
    <dgm:pt modelId="{F45B1C0B-B832-4324-BF2A-9D4A6238AF51}" type="sibTrans" cxnId="{148128E7-E461-4E68-B14D-E213F7386AA5}">
      <dgm:prSet/>
      <dgm:spPr/>
      <dgm:t>
        <a:bodyPr/>
        <a:lstStyle/>
        <a:p>
          <a:endParaRPr lang="en-US"/>
        </a:p>
      </dgm:t>
    </dgm:pt>
    <dgm:pt modelId="{C8078FBC-6594-410B-9EB1-20A711EBD93E}">
      <dgm:prSet phldr="0"/>
      <dgm:spPr/>
      <dgm:t>
        <a:bodyPr/>
        <a:lstStyle/>
        <a:p>
          <a:pPr rtl="0"/>
          <a:r>
            <a:rPr lang="en-US">
              <a:solidFill>
                <a:schemeClr val="tx1">
                  <a:lumMod val="75000"/>
                  <a:lumOff val="25000"/>
                </a:schemeClr>
              </a:solidFill>
              <a:latin typeface="Century Gothic" panose="020B0502020202020204" pitchFamily="34" charset="0"/>
            </a:rPr>
            <a:t>Vegetation Health</a:t>
          </a:r>
        </a:p>
      </dgm:t>
    </dgm:pt>
    <dgm:pt modelId="{62DEB22D-3E8B-4DBA-97C9-C6AF3BA50390}" type="parTrans" cxnId="{9C97BBB0-88CA-4E08-8A1C-5AF3AF61BCF8}">
      <dgm:prSet/>
      <dgm:spPr/>
      <dgm:t>
        <a:bodyPr/>
        <a:lstStyle/>
        <a:p>
          <a:endParaRPr lang="en-US"/>
        </a:p>
      </dgm:t>
    </dgm:pt>
    <dgm:pt modelId="{ABEB2575-B995-41FE-9A84-1FE8F8D2CE9A}" type="sibTrans" cxnId="{9C97BBB0-88CA-4E08-8A1C-5AF3AF61BCF8}">
      <dgm:prSet/>
      <dgm:spPr/>
      <dgm:t>
        <a:bodyPr/>
        <a:lstStyle/>
        <a:p>
          <a:endParaRPr lang="en-US"/>
        </a:p>
      </dgm:t>
    </dgm:pt>
    <dgm:pt modelId="{4C1FD702-244C-463D-AA68-031FE797C6BD}">
      <dgm:prSet phldr="0"/>
      <dgm:spPr/>
      <dgm:t>
        <a:bodyPr/>
        <a:lstStyle/>
        <a:p>
          <a:pPr rtl="0"/>
          <a:r>
            <a:rPr lang="en-US">
              <a:solidFill>
                <a:schemeClr val="tx1">
                  <a:lumMod val="75000"/>
                  <a:lumOff val="25000"/>
                </a:schemeClr>
              </a:solidFill>
              <a:latin typeface="Century Gothic" panose="020B0502020202020204" pitchFamily="34" charset="0"/>
            </a:rPr>
            <a:t>High, Medium, Low</a:t>
          </a:r>
        </a:p>
      </dgm:t>
    </dgm:pt>
    <dgm:pt modelId="{BFD77F07-E3B8-4C9C-BDED-554F5A0E1DF8}" type="parTrans" cxnId="{C50A32E8-853B-406D-8E70-CD2CDB298D65}">
      <dgm:prSet/>
      <dgm:spPr/>
      <dgm:t>
        <a:bodyPr/>
        <a:lstStyle/>
        <a:p>
          <a:endParaRPr lang="en-US"/>
        </a:p>
      </dgm:t>
    </dgm:pt>
    <dgm:pt modelId="{A291F773-02A0-42CA-B7F7-3304A06AA59D}" type="sibTrans" cxnId="{C50A32E8-853B-406D-8E70-CD2CDB298D65}">
      <dgm:prSet/>
      <dgm:spPr/>
      <dgm:t>
        <a:bodyPr/>
        <a:lstStyle/>
        <a:p>
          <a:endParaRPr lang="en-US"/>
        </a:p>
      </dgm:t>
    </dgm:pt>
    <dgm:pt modelId="{8D79D1F3-7568-4925-8782-15EC355FEC96}">
      <dgm:prSet phldr="0"/>
      <dgm:spPr/>
      <dgm:t>
        <a:bodyPr/>
        <a:lstStyle/>
        <a:p>
          <a:pPr rtl="0"/>
          <a:r>
            <a:rPr lang="en-US">
              <a:solidFill>
                <a:schemeClr val="tx1">
                  <a:lumMod val="75000"/>
                  <a:lumOff val="25000"/>
                </a:schemeClr>
              </a:solidFill>
              <a:latin typeface="Century Gothic" panose="020B0502020202020204" pitchFamily="34" charset="0"/>
            </a:rPr>
            <a:t>Spatial Coincidence</a:t>
          </a:r>
        </a:p>
      </dgm:t>
    </dgm:pt>
    <dgm:pt modelId="{9D42EF14-50DD-4D95-977E-27F8AEAF0C81}" type="parTrans" cxnId="{C92DE6F8-B04A-4B7E-83EA-1CFC77DEFEEE}">
      <dgm:prSet/>
      <dgm:spPr/>
      <dgm:t>
        <a:bodyPr/>
        <a:lstStyle/>
        <a:p>
          <a:endParaRPr lang="en-US"/>
        </a:p>
      </dgm:t>
    </dgm:pt>
    <dgm:pt modelId="{CEBA35D6-BA4A-48C2-BE23-9810FDCE5EA1}" type="sibTrans" cxnId="{C92DE6F8-B04A-4B7E-83EA-1CFC77DEFEEE}">
      <dgm:prSet/>
      <dgm:spPr/>
      <dgm:t>
        <a:bodyPr/>
        <a:lstStyle/>
        <a:p>
          <a:endParaRPr lang="en-US"/>
        </a:p>
      </dgm:t>
    </dgm:pt>
    <dgm:pt modelId="{1450CCBA-C9EF-4F87-93EC-D6AF7E983DB6}" type="pres">
      <dgm:prSet presAssocID="{C82BEE9F-2B61-41CA-8CB9-3AE578E0A529}" presName="hierChild1" presStyleCnt="0">
        <dgm:presLayoutVars>
          <dgm:chPref val="1"/>
          <dgm:dir/>
          <dgm:animOne val="branch"/>
          <dgm:animLvl val="lvl"/>
          <dgm:resizeHandles/>
        </dgm:presLayoutVars>
      </dgm:prSet>
      <dgm:spPr/>
    </dgm:pt>
    <dgm:pt modelId="{E7945439-AF99-4905-AD10-11306793DA0E}" type="pres">
      <dgm:prSet presAssocID="{6627707D-3A57-4CA0-A5AB-9DF45B7FB287}" presName="hierRoot1" presStyleCnt="0"/>
      <dgm:spPr/>
    </dgm:pt>
    <dgm:pt modelId="{3CEBC73D-D946-4929-AD7C-A6E43E20ED27}" type="pres">
      <dgm:prSet presAssocID="{6627707D-3A57-4CA0-A5AB-9DF45B7FB287}" presName="composite" presStyleCnt="0"/>
      <dgm:spPr/>
    </dgm:pt>
    <dgm:pt modelId="{AC253113-DFD7-421C-87AF-0A7642916F0D}" type="pres">
      <dgm:prSet presAssocID="{6627707D-3A57-4CA0-A5AB-9DF45B7FB287}" presName="background" presStyleLbl="node0" presStyleIdx="0" presStyleCnt="2"/>
      <dgm:spPr/>
    </dgm:pt>
    <dgm:pt modelId="{50C16BA0-BE0C-4233-AA5D-EDA5AB5FE06B}" type="pres">
      <dgm:prSet presAssocID="{6627707D-3A57-4CA0-A5AB-9DF45B7FB287}" presName="text" presStyleLbl="fgAcc0" presStyleIdx="0" presStyleCnt="2">
        <dgm:presLayoutVars>
          <dgm:chPref val="3"/>
        </dgm:presLayoutVars>
      </dgm:prSet>
      <dgm:spPr/>
    </dgm:pt>
    <dgm:pt modelId="{489566A5-BD47-4B55-88BB-27A589E4B1E2}" type="pres">
      <dgm:prSet presAssocID="{6627707D-3A57-4CA0-A5AB-9DF45B7FB287}" presName="hierChild2" presStyleCnt="0"/>
      <dgm:spPr/>
    </dgm:pt>
    <dgm:pt modelId="{81EB32CD-9EA0-4C8A-AABF-936B1F9922A2}" type="pres">
      <dgm:prSet presAssocID="{62DEB22D-3E8B-4DBA-97C9-C6AF3BA50390}" presName="Name10" presStyleLbl="parChTrans1D2" presStyleIdx="0" presStyleCnt="5"/>
      <dgm:spPr/>
    </dgm:pt>
    <dgm:pt modelId="{E4BD7576-ACEE-4665-8FAE-12C70B42DB24}" type="pres">
      <dgm:prSet presAssocID="{C8078FBC-6594-410B-9EB1-20A711EBD93E}" presName="hierRoot2" presStyleCnt="0"/>
      <dgm:spPr/>
    </dgm:pt>
    <dgm:pt modelId="{B72DA4D5-FC80-4D5D-B8B8-4F5801515E10}" type="pres">
      <dgm:prSet presAssocID="{C8078FBC-6594-410B-9EB1-20A711EBD93E}" presName="composite2" presStyleCnt="0"/>
      <dgm:spPr/>
    </dgm:pt>
    <dgm:pt modelId="{3A5C3094-0DC0-42B9-8EDE-E89A925DE9A5}" type="pres">
      <dgm:prSet presAssocID="{C8078FBC-6594-410B-9EB1-20A711EBD93E}" presName="background2" presStyleLbl="node2" presStyleIdx="0" presStyleCnt="5"/>
      <dgm:spPr/>
    </dgm:pt>
    <dgm:pt modelId="{578D3DE4-2906-41F3-BC37-767D25A4E9E9}" type="pres">
      <dgm:prSet presAssocID="{C8078FBC-6594-410B-9EB1-20A711EBD93E}" presName="text2" presStyleLbl="fgAcc2" presStyleIdx="0" presStyleCnt="5">
        <dgm:presLayoutVars>
          <dgm:chPref val="3"/>
        </dgm:presLayoutVars>
      </dgm:prSet>
      <dgm:spPr/>
    </dgm:pt>
    <dgm:pt modelId="{76F5CF90-D914-405F-B4B4-1A43B4A4A07D}" type="pres">
      <dgm:prSet presAssocID="{C8078FBC-6594-410B-9EB1-20A711EBD93E}" presName="hierChild3" presStyleCnt="0"/>
      <dgm:spPr/>
    </dgm:pt>
    <dgm:pt modelId="{33666772-7935-4AD5-A714-6C6F55E2C128}" type="pres">
      <dgm:prSet presAssocID="{02F29036-97F3-4774-8D66-92A6FD2AEFF8}" presName="Name17" presStyleLbl="parChTrans1D3" presStyleIdx="0" presStyleCnt="4"/>
      <dgm:spPr/>
    </dgm:pt>
    <dgm:pt modelId="{D10C2218-DC19-47FF-8C4D-AFC7811D7B5C}" type="pres">
      <dgm:prSet presAssocID="{DA9145C8-4097-4F48-9DCE-9207D7253CAD}" presName="hierRoot3" presStyleCnt="0"/>
      <dgm:spPr/>
    </dgm:pt>
    <dgm:pt modelId="{D92DE606-CC00-4DF1-843B-3591FE7308E4}" type="pres">
      <dgm:prSet presAssocID="{DA9145C8-4097-4F48-9DCE-9207D7253CAD}" presName="composite3" presStyleCnt="0"/>
      <dgm:spPr/>
    </dgm:pt>
    <dgm:pt modelId="{29B09B0F-AFE6-49AA-A8B4-FA8601C8A1C4}" type="pres">
      <dgm:prSet presAssocID="{DA9145C8-4097-4F48-9DCE-9207D7253CAD}" presName="background3" presStyleLbl="node3" presStyleIdx="0" presStyleCnt="4"/>
      <dgm:spPr/>
    </dgm:pt>
    <dgm:pt modelId="{C8E13714-C5DF-4592-B213-1B58E0F2F5E4}" type="pres">
      <dgm:prSet presAssocID="{DA9145C8-4097-4F48-9DCE-9207D7253CAD}" presName="text3" presStyleLbl="fgAcc3" presStyleIdx="0" presStyleCnt="4">
        <dgm:presLayoutVars>
          <dgm:chPref val="3"/>
        </dgm:presLayoutVars>
      </dgm:prSet>
      <dgm:spPr/>
    </dgm:pt>
    <dgm:pt modelId="{03E63D9E-7BFD-435F-B205-11AF33233BEF}" type="pres">
      <dgm:prSet presAssocID="{DA9145C8-4097-4F48-9DCE-9207D7253CAD}" presName="hierChild4" presStyleCnt="0"/>
      <dgm:spPr/>
    </dgm:pt>
    <dgm:pt modelId="{AF1EDDCB-4EE6-4205-A845-AB1F8F011434}" type="pres">
      <dgm:prSet presAssocID="{A566EC71-E6E3-490F-8123-DF2929D2A2CF}" presName="Name10" presStyleLbl="parChTrans1D2" presStyleIdx="1" presStyleCnt="5"/>
      <dgm:spPr/>
    </dgm:pt>
    <dgm:pt modelId="{68A721C8-7525-4D38-9BDB-A494DFEC3F64}" type="pres">
      <dgm:prSet presAssocID="{A20652A4-F70F-46E8-AC69-C6D1E67A2F8C}" presName="hierRoot2" presStyleCnt="0"/>
      <dgm:spPr/>
    </dgm:pt>
    <dgm:pt modelId="{B972DA11-5A37-486D-880E-C12444582195}" type="pres">
      <dgm:prSet presAssocID="{A20652A4-F70F-46E8-AC69-C6D1E67A2F8C}" presName="composite2" presStyleCnt="0"/>
      <dgm:spPr/>
    </dgm:pt>
    <dgm:pt modelId="{230F9C6C-8FAC-44EE-945A-287DCA00B500}" type="pres">
      <dgm:prSet presAssocID="{A20652A4-F70F-46E8-AC69-C6D1E67A2F8C}" presName="background2" presStyleLbl="node2" presStyleIdx="1" presStyleCnt="5"/>
      <dgm:spPr/>
    </dgm:pt>
    <dgm:pt modelId="{5B5500F2-8804-4E52-B408-28E92F6011EC}" type="pres">
      <dgm:prSet presAssocID="{A20652A4-F70F-46E8-AC69-C6D1E67A2F8C}" presName="text2" presStyleLbl="fgAcc2" presStyleIdx="1" presStyleCnt="5">
        <dgm:presLayoutVars>
          <dgm:chPref val="3"/>
        </dgm:presLayoutVars>
      </dgm:prSet>
      <dgm:spPr/>
    </dgm:pt>
    <dgm:pt modelId="{917F245F-E0D8-45EB-B8C9-3D9731174357}" type="pres">
      <dgm:prSet presAssocID="{A20652A4-F70F-46E8-AC69-C6D1E67A2F8C}" presName="hierChild3" presStyleCnt="0"/>
      <dgm:spPr/>
    </dgm:pt>
    <dgm:pt modelId="{585FF9AA-35D0-4602-9203-307AC0801833}" type="pres">
      <dgm:prSet presAssocID="{4209795D-F658-466D-B05C-2B27109D9364}" presName="Name17" presStyleLbl="parChTrans1D3" presStyleIdx="1" presStyleCnt="4"/>
      <dgm:spPr/>
    </dgm:pt>
    <dgm:pt modelId="{8BB70CFC-9791-491F-87B8-E8C840816BBA}" type="pres">
      <dgm:prSet presAssocID="{CB684DCD-3DB1-4D67-8567-DCEBA5626FEA}" presName="hierRoot3" presStyleCnt="0"/>
      <dgm:spPr/>
    </dgm:pt>
    <dgm:pt modelId="{CF54EFC6-9FF8-47F9-9E91-18BB82B7F83B}" type="pres">
      <dgm:prSet presAssocID="{CB684DCD-3DB1-4D67-8567-DCEBA5626FEA}" presName="composite3" presStyleCnt="0"/>
      <dgm:spPr/>
    </dgm:pt>
    <dgm:pt modelId="{0F5D1AA3-DF92-4AE8-9F25-0E2F2A8EABC9}" type="pres">
      <dgm:prSet presAssocID="{CB684DCD-3DB1-4D67-8567-DCEBA5626FEA}" presName="background3" presStyleLbl="node3" presStyleIdx="1" presStyleCnt="4"/>
      <dgm:spPr/>
    </dgm:pt>
    <dgm:pt modelId="{B8C87712-ADAB-4F84-A95A-FF88332BBABB}" type="pres">
      <dgm:prSet presAssocID="{CB684DCD-3DB1-4D67-8567-DCEBA5626FEA}" presName="text3" presStyleLbl="fgAcc3" presStyleIdx="1" presStyleCnt="4">
        <dgm:presLayoutVars>
          <dgm:chPref val="3"/>
        </dgm:presLayoutVars>
      </dgm:prSet>
      <dgm:spPr/>
    </dgm:pt>
    <dgm:pt modelId="{15C93E5E-FCD8-4CCD-B201-65A20ABCC6C8}" type="pres">
      <dgm:prSet presAssocID="{CB684DCD-3DB1-4D67-8567-DCEBA5626FEA}" presName="hierChild4" presStyleCnt="0"/>
      <dgm:spPr/>
    </dgm:pt>
    <dgm:pt modelId="{C40E3BDF-CA26-4341-BB72-34A43E95BB61}" type="pres">
      <dgm:prSet presAssocID="{91DAC1D2-CC3E-416C-BD5B-2EF9F5E03EEF}" presName="Name10" presStyleLbl="parChTrans1D2" presStyleIdx="2" presStyleCnt="5"/>
      <dgm:spPr/>
    </dgm:pt>
    <dgm:pt modelId="{4E8D0891-BB1B-4BDC-9B23-79D677AB1ECF}" type="pres">
      <dgm:prSet presAssocID="{9788BE21-7A8D-4841-8BB7-A4836F8BF998}" presName="hierRoot2" presStyleCnt="0"/>
      <dgm:spPr/>
    </dgm:pt>
    <dgm:pt modelId="{B46E4485-A010-40C7-A99A-0CDF512CB31E}" type="pres">
      <dgm:prSet presAssocID="{9788BE21-7A8D-4841-8BB7-A4836F8BF998}" presName="composite2" presStyleCnt="0"/>
      <dgm:spPr/>
    </dgm:pt>
    <dgm:pt modelId="{5660EB13-16E4-45D0-9798-125A92997295}" type="pres">
      <dgm:prSet presAssocID="{9788BE21-7A8D-4841-8BB7-A4836F8BF998}" presName="background2" presStyleLbl="node2" presStyleIdx="2" presStyleCnt="5"/>
      <dgm:spPr/>
    </dgm:pt>
    <dgm:pt modelId="{A3D5EA97-26DF-42DC-817A-3F73746313F6}" type="pres">
      <dgm:prSet presAssocID="{9788BE21-7A8D-4841-8BB7-A4836F8BF998}" presName="text2" presStyleLbl="fgAcc2" presStyleIdx="2" presStyleCnt="5">
        <dgm:presLayoutVars>
          <dgm:chPref val="3"/>
        </dgm:presLayoutVars>
      </dgm:prSet>
      <dgm:spPr/>
    </dgm:pt>
    <dgm:pt modelId="{14D249F2-26AA-4FD3-A4F8-BB1C81F7E231}" type="pres">
      <dgm:prSet presAssocID="{9788BE21-7A8D-4841-8BB7-A4836F8BF998}" presName="hierChild3" presStyleCnt="0"/>
      <dgm:spPr/>
    </dgm:pt>
    <dgm:pt modelId="{918A6CB0-9990-44B0-B139-7FB21B2E8571}" type="pres">
      <dgm:prSet presAssocID="{31B01EB4-31F5-4930-B806-EBBBCAB507B0}" presName="hierRoot1" presStyleCnt="0"/>
      <dgm:spPr/>
    </dgm:pt>
    <dgm:pt modelId="{40E9EBBF-F2F2-482E-B7DA-93908C091EB4}" type="pres">
      <dgm:prSet presAssocID="{31B01EB4-31F5-4930-B806-EBBBCAB507B0}" presName="composite" presStyleCnt="0"/>
      <dgm:spPr/>
    </dgm:pt>
    <dgm:pt modelId="{514D78E6-4880-4173-9758-7DB63B291902}" type="pres">
      <dgm:prSet presAssocID="{31B01EB4-31F5-4930-B806-EBBBCAB507B0}" presName="background" presStyleLbl="node0" presStyleIdx="1" presStyleCnt="2"/>
      <dgm:spPr/>
    </dgm:pt>
    <dgm:pt modelId="{657639B2-31CF-4C08-97CC-64EFC77DD7CE}" type="pres">
      <dgm:prSet presAssocID="{31B01EB4-31F5-4930-B806-EBBBCAB507B0}" presName="text" presStyleLbl="fgAcc0" presStyleIdx="1" presStyleCnt="2">
        <dgm:presLayoutVars>
          <dgm:chPref val="3"/>
        </dgm:presLayoutVars>
      </dgm:prSet>
      <dgm:spPr/>
    </dgm:pt>
    <dgm:pt modelId="{3AAB1824-07F8-4F10-AFD1-8D702049569F}" type="pres">
      <dgm:prSet presAssocID="{31B01EB4-31F5-4930-B806-EBBBCAB507B0}" presName="hierChild2" presStyleCnt="0"/>
      <dgm:spPr/>
    </dgm:pt>
    <dgm:pt modelId="{3716BAFD-B62B-4698-B7F7-E36983C598E0}" type="pres">
      <dgm:prSet presAssocID="{3FE9B8A0-7F5F-4B4F-8D84-F5E616ACA98C}" presName="Name10" presStyleLbl="parChTrans1D2" presStyleIdx="3" presStyleCnt="5"/>
      <dgm:spPr/>
    </dgm:pt>
    <dgm:pt modelId="{F93F35A1-5C81-4473-8EB4-2AAA8ADB1233}" type="pres">
      <dgm:prSet presAssocID="{01AD1348-821B-4E51-AD98-58E9F0B4264F}" presName="hierRoot2" presStyleCnt="0"/>
      <dgm:spPr/>
    </dgm:pt>
    <dgm:pt modelId="{83A4706B-D8AB-4B99-BA46-6F517B9ABB4C}" type="pres">
      <dgm:prSet presAssocID="{01AD1348-821B-4E51-AD98-58E9F0B4264F}" presName="composite2" presStyleCnt="0"/>
      <dgm:spPr/>
    </dgm:pt>
    <dgm:pt modelId="{E2D83F98-45B3-44FE-8E43-F397DA55E5D3}" type="pres">
      <dgm:prSet presAssocID="{01AD1348-821B-4E51-AD98-58E9F0B4264F}" presName="background2" presStyleLbl="node2" presStyleIdx="3" presStyleCnt="5"/>
      <dgm:spPr/>
    </dgm:pt>
    <dgm:pt modelId="{5BF2EF46-901E-4158-B8EA-CB8E32E8E8F2}" type="pres">
      <dgm:prSet presAssocID="{01AD1348-821B-4E51-AD98-58E9F0B4264F}" presName="text2" presStyleLbl="fgAcc2" presStyleIdx="3" presStyleCnt="5">
        <dgm:presLayoutVars>
          <dgm:chPref val="3"/>
        </dgm:presLayoutVars>
      </dgm:prSet>
      <dgm:spPr/>
    </dgm:pt>
    <dgm:pt modelId="{C3905FC8-513B-4FD4-8C08-C24F7F8A2B6A}" type="pres">
      <dgm:prSet presAssocID="{01AD1348-821B-4E51-AD98-58E9F0B4264F}" presName="hierChild3" presStyleCnt="0"/>
      <dgm:spPr/>
    </dgm:pt>
    <dgm:pt modelId="{7A0BC1B4-ED22-49C6-BA21-D466F6F7F2AF}" type="pres">
      <dgm:prSet presAssocID="{BFD77F07-E3B8-4C9C-BDED-554F5A0E1DF8}" presName="Name17" presStyleLbl="parChTrans1D3" presStyleIdx="2" presStyleCnt="4"/>
      <dgm:spPr/>
    </dgm:pt>
    <dgm:pt modelId="{CCE87274-2CB6-4497-96B1-BF796556AE8E}" type="pres">
      <dgm:prSet presAssocID="{4C1FD702-244C-463D-AA68-031FE797C6BD}" presName="hierRoot3" presStyleCnt="0"/>
      <dgm:spPr/>
    </dgm:pt>
    <dgm:pt modelId="{EAE761EB-9176-4BE7-903A-FA5D0A9AD973}" type="pres">
      <dgm:prSet presAssocID="{4C1FD702-244C-463D-AA68-031FE797C6BD}" presName="composite3" presStyleCnt="0"/>
      <dgm:spPr/>
    </dgm:pt>
    <dgm:pt modelId="{C6323C83-DE7A-445B-8FE2-D3E90D940AE1}" type="pres">
      <dgm:prSet presAssocID="{4C1FD702-244C-463D-AA68-031FE797C6BD}" presName="background3" presStyleLbl="node3" presStyleIdx="2" presStyleCnt="4"/>
      <dgm:spPr/>
    </dgm:pt>
    <dgm:pt modelId="{7084E129-718B-463B-B0C0-4F51A6D86A58}" type="pres">
      <dgm:prSet presAssocID="{4C1FD702-244C-463D-AA68-031FE797C6BD}" presName="text3" presStyleLbl="fgAcc3" presStyleIdx="2" presStyleCnt="4">
        <dgm:presLayoutVars>
          <dgm:chPref val="3"/>
        </dgm:presLayoutVars>
      </dgm:prSet>
      <dgm:spPr/>
    </dgm:pt>
    <dgm:pt modelId="{C62B8F46-28B3-4BBF-8048-8EA671B8FAEE}" type="pres">
      <dgm:prSet presAssocID="{4C1FD702-244C-463D-AA68-031FE797C6BD}" presName="hierChild4" presStyleCnt="0"/>
      <dgm:spPr/>
    </dgm:pt>
    <dgm:pt modelId="{E6276DDC-8685-419F-9392-7532432CD8F6}" type="pres">
      <dgm:prSet presAssocID="{C56794FB-8FE3-426A-BC3F-B9EC6754E958}" presName="Name10" presStyleLbl="parChTrans1D2" presStyleIdx="4" presStyleCnt="5"/>
      <dgm:spPr/>
    </dgm:pt>
    <dgm:pt modelId="{B755FC22-1960-49AA-8956-549D98C963A6}" type="pres">
      <dgm:prSet presAssocID="{AD0B6F30-3B55-4478-B903-DE7A81CDFD81}" presName="hierRoot2" presStyleCnt="0"/>
      <dgm:spPr/>
    </dgm:pt>
    <dgm:pt modelId="{8DD93771-64BE-4A4B-AA33-07D05764BF1D}" type="pres">
      <dgm:prSet presAssocID="{AD0B6F30-3B55-4478-B903-DE7A81CDFD81}" presName="composite2" presStyleCnt="0"/>
      <dgm:spPr/>
    </dgm:pt>
    <dgm:pt modelId="{29B0B729-E4DA-42E5-8E8B-6A2A9BDC9CA3}" type="pres">
      <dgm:prSet presAssocID="{AD0B6F30-3B55-4478-B903-DE7A81CDFD81}" presName="background2" presStyleLbl="node2" presStyleIdx="4" presStyleCnt="5"/>
      <dgm:spPr/>
    </dgm:pt>
    <dgm:pt modelId="{57B87C47-754A-4606-9C56-5B81193A38C1}" type="pres">
      <dgm:prSet presAssocID="{AD0B6F30-3B55-4478-B903-DE7A81CDFD81}" presName="text2" presStyleLbl="fgAcc2" presStyleIdx="4" presStyleCnt="5">
        <dgm:presLayoutVars>
          <dgm:chPref val="3"/>
        </dgm:presLayoutVars>
      </dgm:prSet>
      <dgm:spPr/>
    </dgm:pt>
    <dgm:pt modelId="{43FA2AA7-86D2-408D-B92C-55135BED7738}" type="pres">
      <dgm:prSet presAssocID="{AD0B6F30-3B55-4478-B903-DE7A81CDFD81}" presName="hierChild3" presStyleCnt="0"/>
      <dgm:spPr/>
    </dgm:pt>
    <dgm:pt modelId="{86FF52D8-44DD-4A6F-B103-27694EFCD430}" type="pres">
      <dgm:prSet presAssocID="{9D42EF14-50DD-4D95-977E-27F8AEAF0C81}" presName="Name17" presStyleLbl="parChTrans1D3" presStyleIdx="3" presStyleCnt="4"/>
      <dgm:spPr/>
    </dgm:pt>
    <dgm:pt modelId="{50F8AE40-9E95-4A7E-8185-2397134C3ED1}" type="pres">
      <dgm:prSet presAssocID="{8D79D1F3-7568-4925-8782-15EC355FEC96}" presName="hierRoot3" presStyleCnt="0"/>
      <dgm:spPr/>
    </dgm:pt>
    <dgm:pt modelId="{2B7D7AAA-A8D4-4F6C-9E14-78AB05471837}" type="pres">
      <dgm:prSet presAssocID="{8D79D1F3-7568-4925-8782-15EC355FEC96}" presName="composite3" presStyleCnt="0"/>
      <dgm:spPr/>
    </dgm:pt>
    <dgm:pt modelId="{82585796-0324-4924-B068-818164F47E93}" type="pres">
      <dgm:prSet presAssocID="{8D79D1F3-7568-4925-8782-15EC355FEC96}" presName="background3" presStyleLbl="node3" presStyleIdx="3" presStyleCnt="4"/>
      <dgm:spPr/>
    </dgm:pt>
    <dgm:pt modelId="{928A55B9-ECA7-4AD4-9BC1-1736ED1B6979}" type="pres">
      <dgm:prSet presAssocID="{8D79D1F3-7568-4925-8782-15EC355FEC96}" presName="text3" presStyleLbl="fgAcc3" presStyleIdx="3" presStyleCnt="4">
        <dgm:presLayoutVars>
          <dgm:chPref val="3"/>
        </dgm:presLayoutVars>
      </dgm:prSet>
      <dgm:spPr/>
    </dgm:pt>
    <dgm:pt modelId="{63214B21-892F-486A-BC45-5B1540151880}" type="pres">
      <dgm:prSet presAssocID="{8D79D1F3-7568-4925-8782-15EC355FEC96}" presName="hierChild4" presStyleCnt="0"/>
      <dgm:spPr/>
    </dgm:pt>
  </dgm:ptLst>
  <dgm:cxnLst>
    <dgm:cxn modelId="{D59ED505-8F6D-4C58-A530-D224F604F709}" type="presOf" srcId="{BFD77F07-E3B8-4C9C-BDED-554F5A0E1DF8}" destId="{7A0BC1B4-ED22-49C6-BA21-D466F6F7F2AF}" srcOrd="0" destOrd="0" presId="urn:microsoft.com/office/officeart/2005/8/layout/hierarchy1"/>
    <dgm:cxn modelId="{C3A17F16-A538-4DE2-AF3D-C856126637B8}" srcId="{C82BEE9F-2B61-41CA-8CB9-3AE578E0A529}" destId="{6627707D-3A57-4CA0-A5AB-9DF45B7FB287}" srcOrd="0" destOrd="0" parTransId="{9210B03A-39D1-4DC4-9937-737BC4F49A61}" sibTransId="{580C35D6-33E6-43CA-9E56-971B9BE79C8C}"/>
    <dgm:cxn modelId="{FF62A91D-58CF-47B0-8D8F-05304064899D}" type="presOf" srcId="{31B01EB4-31F5-4930-B806-EBBBCAB507B0}" destId="{657639B2-31CF-4C08-97CC-64EFC77DD7CE}" srcOrd="0" destOrd="0" presId="urn:microsoft.com/office/officeart/2005/8/layout/hierarchy1"/>
    <dgm:cxn modelId="{82092424-19D9-40A7-BEF4-3EF5B2318CDF}" type="presOf" srcId="{AD0B6F30-3B55-4478-B903-DE7A81CDFD81}" destId="{57B87C47-754A-4606-9C56-5B81193A38C1}" srcOrd="0" destOrd="0" presId="urn:microsoft.com/office/officeart/2005/8/layout/hierarchy1"/>
    <dgm:cxn modelId="{67E0FB30-0D9D-435E-AA4B-AC65ACCA6AD9}" type="presOf" srcId="{CB684DCD-3DB1-4D67-8567-DCEBA5626FEA}" destId="{B8C87712-ADAB-4F84-A95A-FF88332BBABB}" srcOrd="0" destOrd="0" presId="urn:microsoft.com/office/officeart/2005/8/layout/hierarchy1"/>
    <dgm:cxn modelId="{11388131-2323-4680-80BE-4A0EFA79B549}" type="presOf" srcId="{4209795D-F658-466D-B05C-2B27109D9364}" destId="{585FF9AA-35D0-4602-9203-307AC0801833}" srcOrd="0" destOrd="0" presId="urn:microsoft.com/office/officeart/2005/8/layout/hierarchy1"/>
    <dgm:cxn modelId="{2D748A3A-7358-4CAB-B36D-70D227C245C2}" type="presOf" srcId="{62DEB22D-3E8B-4DBA-97C9-C6AF3BA50390}" destId="{81EB32CD-9EA0-4C8A-AABF-936B1F9922A2}" srcOrd="0" destOrd="0" presId="urn:microsoft.com/office/officeart/2005/8/layout/hierarchy1"/>
    <dgm:cxn modelId="{EAFB0B3C-7A5E-49BD-BD71-5809979B38A1}" type="presOf" srcId="{DA9145C8-4097-4F48-9DCE-9207D7253CAD}" destId="{C8E13714-C5DF-4592-B213-1B58E0F2F5E4}" srcOrd="0" destOrd="0" presId="urn:microsoft.com/office/officeart/2005/8/layout/hierarchy1"/>
    <dgm:cxn modelId="{0509AB3F-D330-40BD-81F7-9EF60C9D9AFC}" srcId="{6627707D-3A57-4CA0-A5AB-9DF45B7FB287}" destId="{A20652A4-F70F-46E8-AC69-C6D1E67A2F8C}" srcOrd="1" destOrd="0" parTransId="{A566EC71-E6E3-490F-8123-DF2929D2A2CF}" sibTransId="{FC720F28-9266-4DD3-85C2-FD4A05075C93}"/>
    <dgm:cxn modelId="{2E5DC75F-BE7F-4B4D-B48C-17B874F8C5E4}" srcId="{31B01EB4-31F5-4930-B806-EBBBCAB507B0}" destId="{AD0B6F30-3B55-4478-B903-DE7A81CDFD81}" srcOrd="1" destOrd="0" parTransId="{C56794FB-8FE3-426A-BC3F-B9EC6754E958}" sibTransId="{7535D515-6D39-4C48-ABBD-1308B62C3503}"/>
    <dgm:cxn modelId="{EDA06246-41E8-4BC2-BB19-503ECAB243A2}" type="presOf" srcId="{9788BE21-7A8D-4841-8BB7-A4836F8BF998}" destId="{A3D5EA97-26DF-42DC-817A-3F73746313F6}" srcOrd="0" destOrd="0" presId="urn:microsoft.com/office/officeart/2005/8/layout/hierarchy1"/>
    <dgm:cxn modelId="{4A62214F-8397-460E-B0C3-B68970122B3B}" type="presOf" srcId="{8D79D1F3-7568-4925-8782-15EC355FEC96}" destId="{928A55B9-ECA7-4AD4-9BC1-1736ED1B6979}" srcOrd="0" destOrd="0" presId="urn:microsoft.com/office/officeart/2005/8/layout/hierarchy1"/>
    <dgm:cxn modelId="{5D7E1271-65E2-4AD6-97F1-157883C51974}" type="presOf" srcId="{C56794FB-8FE3-426A-BC3F-B9EC6754E958}" destId="{E6276DDC-8685-419F-9392-7532432CD8F6}" srcOrd="0" destOrd="0" presId="urn:microsoft.com/office/officeart/2005/8/layout/hierarchy1"/>
    <dgm:cxn modelId="{7DE9E952-5D31-4D29-BD38-2DA9A22A0D9A}" type="presOf" srcId="{A566EC71-E6E3-490F-8123-DF2929D2A2CF}" destId="{AF1EDDCB-4EE6-4205-A845-AB1F8F011434}" srcOrd="0" destOrd="0" presId="urn:microsoft.com/office/officeart/2005/8/layout/hierarchy1"/>
    <dgm:cxn modelId="{58D37C73-E10B-455A-B6FC-F8E65408EA7E}" type="presOf" srcId="{4C1FD702-244C-463D-AA68-031FE797C6BD}" destId="{7084E129-718B-463B-B0C0-4F51A6D86A58}" srcOrd="0" destOrd="0" presId="urn:microsoft.com/office/officeart/2005/8/layout/hierarchy1"/>
    <dgm:cxn modelId="{F6F4F283-FFD6-42DE-8A55-1E491877B789}" type="presOf" srcId="{A20652A4-F70F-46E8-AC69-C6D1E67A2F8C}" destId="{5B5500F2-8804-4E52-B408-28E92F6011EC}" srcOrd="0" destOrd="0" presId="urn:microsoft.com/office/officeart/2005/8/layout/hierarchy1"/>
    <dgm:cxn modelId="{DFA0FB99-E67A-43CE-B05B-D8ECF4C95B8F}" srcId="{C82BEE9F-2B61-41CA-8CB9-3AE578E0A529}" destId="{31B01EB4-31F5-4930-B806-EBBBCAB507B0}" srcOrd="1" destOrd="0" parTransId="{7BC49DAC-D2A7-4A94-9803-269FC4AC8E23}" sibTransId="{46224930-E16B-4EF4-AC89-71D07CD018CD}"/>
    <dgm:cxn modelId="{9C97BBB0-88CA-4E08-8A1C-5AF3AF61BCF8}" srcId="{6627707D-3A57-4CA0-A5AB-9DF45B7FB287}" destId="{C8078FBC-6594-410B-9EB1-20A711EBD93E}" srcOrd="0" destOrd="0" parTransId="{62DEB22D-3E8B-4DBA-97C9-C6AF3BA50390}" sibTransId="{ABEB2575-B995-41FE-9A84-1FE8F8D2CE9A}"/>
    <dgm:cxn modelId="{D40550B8-BA9D-43B3-9C0D-702B8DC02130}" srcId="{C8078FBC-6594-410B-9EB1-20A711EBD93E}" destId="{DA9145C8-4097-4F48-9DCE-9207D7253CAD}" srcOrd="0" destOrd="0" parTransId="{02F29036-97F3-4774-8D66-92A6FD2AEFF8}" sibTransId="{B2A255CF-6B7F-4AF9-932E-C378D747FF6F}"/>
    <dgm:cxn modelId="{780A62BA-1DD9-4185-A6D7-56DED47645B6}" type="presOf" srcId="{3FE9B8A0-7F5F-4B4F-8D84-F5E616ACA98C}" destId="{3716BAFD-B62B-4698-B7F7-E36983C598E0}" srcOrd="0" destOrd="0" presId="urn:microsoft.com/office/officeart/2005/8/layout/hierarchy1"/>
    <dgm:cxn modelId="{0689DDC9-7DB1-4B00-B03E-9676C056E7ED}" type="presOf" srcId="{6627707D-3A57-4CA0-A5AB-9DF45B7FB287}" destId="{50C16BA0-BE0C-4233-AA5D-EDA5AB5FE06B}" srcOrd="0" destOrd="0" presId="urn:microsoft.com/office/officeart/2005/8/layout/hierarchy1"/>
    <dgm:cxn modelId="{EC7796D9-CD91-4C69-8E2D-D3803C642608}" type="presOf" srcId="{01AD1348-821B-4E51-AD98-58E9F0B4264F}" destId="{5BF2EF46-901E-4158-B8EA-CB8E32E8E8F2}" srcOrd="0" destOrd="0" presId="urn:microsoft.com/office/officeart/2005/8/layout/hierarchy1"/>
    <dgm:cxn modelId="{777C8CDC-B7C1-4C6B-9406-F1D86CA3301D}" type="presOf" srcId="{C8078FBC-6594-410B-9EB1-20A711EBD93E}" destId="{578D3DE4-2906-41F3-BC37-767D25A4E9E9}" srcOrd="0" destOrd="0" presId="urn:microsoft.com/office/officeart/2005/8/layout/hierarchy1"/>
    <dgm:cxn modelId="{865DA1DE-056E-4028-BB9F-777493C7D9AD}" srcId="{A20652A4-F70F-46E8-AC69-C6D1E67A2F8C}" destId="{CB684DCD-3DB1-4D67-8567-DCEBA5626FEA}" srcOrd="0" destOrd="0" parTransId="{4209795D-F658-466D-B05C-2B27109D9364}" sibTransId="{40411B0E-4FB3-4E90-A637-009D87B02C68}"/>
    <dgm:cxn modelId="{165F43E3-F323-44AA-8CBC-0CCB3DC6EAA2}" type="presOf" srcId="{02F29036-97F3-4774-8D66-92A6FD2AEFF8}" destId="{33666772-7935-4AD5-A714-6C6F55E2C128}" srcOrd="0" destOrd="0" presId="urn:microsoft.com/office/officeart/2005/8/layout/hierarchy1"/>
    <dgm:cxn modelId="{148128E7-E461-4E68-B14D-E213F7386AA5}" srcId="{6627707D-3A57-4CA0-A5AB-9DF45B7FB287}" destId="{9788BE21-7A8D-4841-8BB7-A4836F8BF998}" srcOrd="2" destOrd="0" parTransId="{91DAC1D2-CC3E-416C-BD5B-2EF9F5E03EEF}" sibTransId="{F45B1C0B-B832-4324-BF2A-9D4A6238AF51}"/>
    <dgm:cxn modelId="{C50A32E8-853B-406D-8E70-CD2CDB298D65}" srcId="{01AD1348-821B-4E51-AD98-58E9F0B4264F}" destId="{4C1FD702-244C-463D-AA68-031FE797C6BD}" srcOrd="0" destOrd="0" parTransId="{BFD77F07-E3B8-4C9C-BDED-554F5A0E1DF8}" sibTransId="{A291F773-02A0-42CA-B7F7-3304A06AA59D}"/>
    <dgm:cxn modelId="{64E74FF0-F469-46A4-82A4-F72842028AF1}" type="presOf" srcId="{C82BEE9F-2B61-41CA-8CB9-3AE578E0A529}" destId="{1450CCBA-C9EF-4F87-93EC-D6AF7E983DB6}" srcOrd="0" destOrd="0" presId="urn:microsoft.com/office/officeart/2005/8/layout/hierarchy1"/>
    <dgm:cxn modelId="{60586AF8-2A02-49F5-BCB0-C1BE2B9A47A3}" srcId="{31B01EB4-31F5-4930-B806-EBBBCAB507B0}" destId="{01AD1348-821B-4E51-AD98-58E9F0B4264F}" srcOrd="0" destOrd="0" parTransId="{3FE9B8A0-7F5F-4B4F-8D84-F5E616ACA98C}" sibTransId="{FB2D7BE2-1763-4C8D-9C80-66637589DC17}"/>
    <dgm:cxn modelId="{C92DE6F8-B04A-4B7E-83EA-1CFC77DEFEEE}" srcId="{AD0B6F30-3B55-4478-B903-DE7A81CDFD81}" destId="{8D79D1F3-7568-4925-8782-15EC355FEC96}" srcOrd="0" destOrd="0" parTransId="{9D42EF14-50DD-4D95-977E-27F8AEAF0C81}" sibTransId="{CEBA35D6-BA4A-48C2-BE23-9810FDCE5EA1}"/>
    <dgm:cxn modelId="{66C532FB-E341-4F04-8BCE-B184F2F42134}" type="presOf" srcId="{91DAC1D2-CC3E-416C-BD5B-2EF9F5E03EEF}" destId="{C40E3BDF-CA26-4341-BB72-34A43E95BB61}" srcOrd="0" destOrd="0" presId="urn:microsoft.com/office/officeart/2005/8/layout/hierarchy1"/>
    <dgm:cxn modelId="{F7214CFF-D364-4FAC-9135-AC166F151511}" type="presOf" srcId="{9D42EF14-50DD-4D95-977E-27F8AEAF0C81}" destId="{86FF52D8-44DD-4A6F-B103-27694EFCD430}" srcOrd="0" destOrd="0" presId="urn:microsoft.com/office/officeart/2005/8/layout/hierarchy1"/>
    <dgm:cxn modelId="{D6D25DD6-CAD8-4D4B-BFCD-7A0675274A76}" type="presParOf" srcId="{1450CCBA-C9EF-4F87-93EC-D6AF7E983DB6}" destId="{E7945439-AF99-4905-AD10-11306793DA0E}" srcOrd="0" destOrd="0" presId="urn:microsoft.com/office/officeart/2005/8/layout/hierarchy1"/>
    <dgm:cxn modelId="{00E17F7E-9345-41CF-8953-73605980DA23}" type="presParOf" srcId="{E7945439-AF99-4905-AD10-11306793DA0E}" destId="{3CEBC73D-D946-4929-AD7C-A6E43E20ED27}" srcOrd="0" destOrd="0" presId="urn:microsoft.com/office/officeart/2005/8/layout/hierarchy1"/>
    <dgm:cxn modelId="{7E8097E8-F8C9-4235-AD4B-142E0549B1B0}" type="presParOf" srcId="{3CEBC73D-D946-4929-AD7C-A6E43E20ED27}" destId="{AC253113-DFD7-421C-87AF-0A7642916F0D}" srcOrd="0" destOrd="0" presId="urn:microsoft.com/office/officeart/2005/8/layout/hierarchy1"/>
    <dgm:cxn modelId="{E3A71CB9-6165-4D1B-BECF-E7B3A6D0EC07}" type="presParOf" srcId="{3CEBC73D-D946-4929-AD7C-A6E43E20ED27}" destId="{50C16BA0-BE0C-4233-AA5D-EDA5AB5FE06B}" srcOrd="1" destOrd="0" presId="urn:microsoft.com/office/officeart/2005/8/layout/hierarchy1"/>
    <dgm:cxn modelId="{9CFC334D-6EFB-4D7D-A73F-CACDEA015211}" type="presParOf" srcId="{E7945439-AF99-4905-AD10-11306793DA0E}" destId="{489566A5-BD47-4B55-88BB-27A589E4B1E2}" srcOrd="1" destOrd="0" presId="urn:microsoft.com/office/officeart/2005/8/layout/hierarchy1"/>
    <dgm:cxn modelId="{EE5E77F9-EC5C-4319-9192-1926F216D9C8}" type="presParOf" srcId="{489566A5-BD47-4B55-88BB-27A589E4B1E2}" destId="{81EB32CD-9EA0-4C8A-AABF-936B1F9922A2}" srcOrd="0" destOrd="0" presId="urn:microsoft.com/office/officeart/2005/8/layout/hierarchy1"/>
    <dgm:cxn modelId="{8872EF73-AA98-47DF-9F82-48AD5135805D}" type="presParOf" srcId="{489566A5-BD47-4B55-88BB-27A589E4B1E2}" destId="{E4BD7576-ACEE-4665-8FAE-12C70B42DB24}" srcOrd="1" destOrd="0" presId="urn:microsoft.com/office/officeart/2005/8/layout/hierarchy1"/>
    <dgm:cxn modelId="{E31F1EFA-B109-441D-B16D-FC519E44144B}" type="presParOf" srcId="{E4BD7576-ACEE-4665-8FAE-12C70B42DB24}" destId="{B72DA4D5-FC80-4D5D-B8B8-4F5801515E10}" srcOrd="0" destOrd="0" presId="urn:microsoft.com/office/officeart/2005/8/layout/hierarchy1"/>
    <dgm:cxn modelId="{668D8364-E351-4E7F-9116-E3A80AB0F378}" type="presParOf" srcId="{B72DA4D5-FC80-4D5D-B8B8-4F5801515E10}" destId="{3A5C3094-0DC0-42B9-8EDE-E89A925DE9A5}" srcOrd="0" destOrd="0" presId="urn:microsoft.com/office/officeart/2005/8/layout/hierarchy1"/>
    <dgm:cxn modelId="{70BEF7C6-BF21-4798-9FB1-E3C4B4EF96EC}" type="presParOf" srcId="{B72DA4D5-FC80-4D5D-B8B8-4F5801515E10}" destId="{578D3DE4-2906-41F3-BC37-767D25A4E9E9}" srcOrd="1" destOrd="0" presId="urn:microsoft.com/office/officeart/2005/8/layout/hierarchy1"/>
    <dgm:cxn modelId="{168AE8CE-CEC8-4451-A1E9-0019AB64669B}" type="presParOf" srcId="{E4BD7576-ACEE-4665-8FAE-12C70B42DB24}" destId="{76F5CF90-D914-405F-B4B4-1A43B4A4A07D}" srcOrd="1" destOrd="0" presId="urn:microsoft.com/office/officeart/2005/8/layout/hierarchy1"/>
    <dgm:cxn modelId="{1841F447-8B53-4A0E-9F15-A80D50487815}" type="presParOf" srcId="{76F5CF90-D914-405F-B4B4-1A43B4A4A07D}" destId="{33666772-7935-4AD5-A714-6C6F55E2C128}" srcOrd="0" destOrd="0" presId="urn:microsoft.com/office/officeart/2005/8/layout/hierarchy1"/>
    <dgm:cxn modelId="{38F71BDC-B0B0-4186-8A91-7AA8C26FDC85}" type="presParOf" srcId="{76F5CF90-D914-405F-B4B4-1A43B4A4A07D}" destId="{D10C2218-DC19-47FF-8C4D-AFC7811D7B5C}" srcOrd="1" destOrd="0" presId="urn:microsoft.com/office/officeart/2005/8/layout/hierarchy1"/>
    <dgm:cxn modelId="{99993AEF-EE25-4BCE-9DB6-A91B6C10E816}" type="presParOf" srcId="{D10C2218-DC19-47FF-8C4D-AFC7811D7B5C}" destId="{D92DE606-CC00-4DF1-843B-3591FE7308E4}" srcOrd="0" destOrd="0" presId="urn:microsoft.com/office/officeart/2005/8/layout/hierarchy1"/>
    <dgm:cxn modelId="{E2DC8E47-57CA-4A5C-9382-6B3CF764BA4C}" type="presParOf" srcId="{D92DE606-CC00-4DF1-843B-3591FE7308E4}" destId="{29B09B0F-AFE6-49AA-A8B4-FA8601C8A1C4}" srcOrd="0" destOrd="0" presId="urn:microsoft.com/office/officeart/2005/8/layout/hierarchy1"/>
    <dgm:cxn modelId="{7F99CD44-3874-48B1-ADB5-C3B073BC9D7D}" type="presParOf" srcId="{D92DE606-CC00-4DF1-843B-3591FE7308E4}" destId="{C8E13714-C5DF-4592-B213-1B58E0F2F5E4}" srcOrd="1" destOrd="0" presId="urn:microsoft.com/office/officeart/2005/8/layout/hierarchy1"/>
    <dgm:cxn modelId="{0DE57CD0-D772-4DCF-8D6E-D883DABD4BE7}" type="presParOf" srcId="{D10C2218-DC19-47FF-8C4D-AFC7811D7B5C}" destId="{03E63D9E-7BFD-435F-B205-11AF33233BEF}" srcOrd="1" destOrd="0" presId="urn:microsoft.com/office/officeart/2005/8/layout/hierarchy1"/>
    <dgm:cxn modelId="{EA8D41E9-B1F8-4516-8302-78323961C272}" type="presParOf" srcId="{489566A5-BD47-4B55-88BB-27A589E4B1E2}" destId="{AF1EDDCB-4EE6-4205-A845-AB1F8F011434}" srcOrd="2" destOrd="0" presId="urn:microsoft.com/office/officeart/2005/8/layout/hierarchy1"/>
    <dgm:cxn modelId="{CF4929D4-49BC-408D-9D3B-5702E50DD2A4}" type="presParOf" srcId="{489566A5-BD47-4B55-88BB-27A589E4B1E2}" destId="{68A721C8-7525-4D38-9BDB-A494DFEC3F64}" srcOrd="3" destOrd="0" presId="urn:microsoft.com/office/officeart/2005/8/layout/hierarchy1"/>
    <dgm:cxn modelId="{66BBADE4-2510-4AED-A31A-2D52E52C2AB4}" type="presParOf" srcId="{68A721C8-7525-4D38-9BDB-A494DFEC3F64}" destId="{B972DA11-5A37-486D-880E-C12444582195}" srcOrd="0" destOrd="0" presId="urn:microsoft.com/office/officeart/2005/8/layout/hierarchy1"/>
    <dgm:cxn modelId="{24A8139C-AEB4-4513-B7FC-4869EE924B7F}" type="presParOf" srcId="{B972DA11-5A37-486D-880E-C12444582195}" destId="{230F9C6C-8FAC-44EE-945A-287DCA00B500}" srcOrd="0" destOrd="0" presId="urn:microsoft.com/office/officeart/2005/8/layout/hierarchy1"/>
    <dgm:cxn modelId="{8EB0F043-D761-4715-8F7E-78C4676B6D85}" type="presParOf" srcId="{B972DA11-5A37-486D-880E-C12444582195}" destId="{5B5500F2-8804-4E52-B408-28E92F6011EC}" srcOrd="1" destOrd="0" presId="urn:microsoft.com/office/officeart/2005/8/layout/hierarchy1"/>
    <dgm:cxn modelId="{7220B1F7-B34E-43B6-9330-9AF2B1FEC412}" type="presParOf" srcId="{68A721C8-7525-4D38-9BDB-A494DFEC3F64}" destId="{917F245F-E0D8-45EB-B8C9-3D9731174357}" srcOrd="1" destOrd="0" presId="urn:microsoft.com/office/officeart/2005/8/layout/hierarchy1"/>
    <dgm:cxn modelId="{01323973-8ACA-43DA-A311-B1FD3201F487}" type="presParOf" srcId="{917F245F-E0D8-45EB-B8C9-3D9731174357}" destId="{585FF9AA-35D0-4602-9203-307AC0801833}" srcOrd="0" destOrd="0" presId="urn:microsoft.com/office/officeart/2005/8/layout/hierarchy1"/>
    <dgm:cxn modelId="{700CEA7E-9063-4022-A5A6-588E061BAD7D}" type="presParOf" srcId="{917F245F-E0D8-45EB-B8C9-3D9731174357}" destId="{8BB70CFC-9791-491F-87B8-E8C840816BBA}" srcOrd="1" destOrd="0" presId="urn:microsoft.com/office/officeart/2005/8/layout/hierarchy1"/>
    <dgm:cxn modelId="{BF473114-0C3C-4331-A45A-3798B99329A2}" type="presParOf" srcId="{8BB70CFC-9791-491F-87B8-E8C840816BBA}" destId="{CF54EFC6-9FF8-47F9-9E91-18BB82B7F83B}" srcOrd="0" destOrd="0" presId="urn:microsoft.com/office/officeart/2005/8/layout/hierarchy1"/>
    <dgm:cxn modelId="{966752EB-62F0-48FD-94FB-9FF3578A3AF5}" type="presParOf" srcId="{CF54EFC6-9FF8-47F9-9E91-18BB82B7F83B}" destId="{0F5D1AA3-DF92-4AE8-9F25-0E2F2A8EABC9}" srcOrd="0" destOrd="0" presId="urn:microsoft.com/office/officeart/2005/8/layout/hierarchy1"/>
    <dgm:cxn modelId="{A7B8D54C-7BEB-4A6A-87F1-31B2457DA139}" type="presParOf" srcId="{CF54EFC6-9FF8-47F9-9E91-18BB82B7F83B}" destId="{B8C87712-ADAB-4F84-A95A-FF88332BBABB}" srcOrd="1" destOrd="0" presId="urn:microsoft.com/office/officeart/2005/8/layout/hierarchy1"/>
    <dgm:cxn modelId="{8FBD4978-B8E0-4A2A-93A3-920BB58A321F}" type="presParOf" srcId="{8BB70CFC-9791-491F-87B8-E8C840816BBA}" destId="{15C93E5E-FCD8-4CCD-B201-65A20ABCC6C8}" srcOrd="1" destOrd="0" presId="urn:microsoft.com/office/officeart/2005/8/layout/hierarchy1"/>
    <dgm:cxn modelId="{1E939BAF-BAC2-4154-B7C8-34233C5DA0D2}" type="presParOf" srcId="{489566A5-BD47-4B55-88BB-27A589E4B1E2}" destId="{C40E3BDF-CA26-4341-BB72-34A43E95BB61}" srcOrd="4" destOrd="0" presId="urn:microsoft.com/office/officeart/2005/8/layout/hierarchy1"/>
    <dgm:cxn modelId="{3B8792D0-60B3-4375-BFB7-4A6978F822EE}" type="presParOf" srcId="{489566A5-BD47-4B55-88BB-27A589E4B1E2}" destId="{4E8D0891-BB1B-4BDC-9B23-79D677AB1ECF}" srcOrd="5" destOrd="0" presId="urn:microsoft.com/office/officeart/2005/8/layout/hierarchy1"/>
    <dgm:cxn modelId="{F84307E2-8160-4BC4-B940-E2F70D44E8CA}" type="presParOf" srcId="{4E8D0891-BB1B-4BDC-9B23-79D677AB1ECF}" destId="{B46E4485-A010-40C7-A99A-0CDF512CB31E}" srcOrd="0" destOrd="0" presId="urn:microsoft.com/office/officeart/2005/8/layout/hierarchy1"/>
    <dgm:cxn modelId="{4B20DA97-32E4-4957-B3E7-2F702275EA98}" type="presParOf" srcId="{B46E4485-A010-40C7-A99A-0CDF512CB31E}" destId="{5660EB13-16E4-45D0-9798-125A92997295}" srcOrd="0" destOrd="0" presId="urn:microsoft.com/office/officeart/2005/8/layout/hierarchy1"/>
    <dgm:cxn modelId="{05FAC858-EFE8-4F25-868B-8BB4DEFD0926}" type="presParOf" srcId="{B46E4485-A010-40C7-A99A-0CDF512CB31E}" destId="{A3D5EA97-26DF-42DC-817A-3F73746313F6}" srcOrd="1" destOrd="0" presId="urn:microsoft.com/office/officeart/2005/8/layout/hierarchy1"/>
    <dgm:cxn modelId="{A201F592-734B-451F-A1B9-F8D8969E2A90}" type="presParOf" srcId="{4E8D0891-BB1B-4BDC-9B23-79D677AB1ECF}" destId="{14D249F2-26AA-4FD3-A4F8-BB1C81F7E231}" srcOrd="1" destOrd="0" presId="urn:microsoft.com/office/officeart/2005/8/layout/hierarchy1"/>
    <dgm:cxn modelId="{52A83FB3-A39B-417C-B9A6-6E2CF20C577D}" type="presParOf" srcId="{1450CCBA-C9EF-4F87-93EC-D6AF7E983DB6}" destId="{918A6CB0-9990-44B0-B139-7FB21B2E8571}" srcOrd="1" destOrd="0" presId="urn:microsoft.com/office/officeart/2005/8/layout/hierarchy1"/>
    <dgm:cxn modelId="{98B7AD6E-E03E-4939-B71A-80D84EED872B}" type="presParOf" srcId="{918A6CB0-9990-44B0-B139-7FB21B2E8571}" destId="{40E9EBBF-F2F2-482E-B7DA-93908C091EB4}" srcOrd="0" destOrd="0" presId="urn:microsoft.com/office/officeart/2005/8/layout/hierarchy1"/>
    <dgm:cxn modelId="{ABEAF2C3-CB6E-4940-9F4A-A916A5B5E16C}" type="presParOf" srcId="{40E9EBBF-F2F2-482E-B7DA-93908C091EB4}" destId="{514D78E6-4880-4173-9758-7DB63B291902}" srcOrd="0" destOrd="0" presId="urn:microsoft.com/office/officeart/2005/8/layout/hierarchy1"/>
    <dgm:cxn modelId="{18B788BA-B83A-4DD9-B871-E90CECB74A40}" type="presParOf" srcId="{40E9EBBF-F2F2-482E-B7DA-93908C091EB4}" destId="{657639B2-31CF-4C08-97CC-64EFC77DD7CE}" srcOrd="1" destOrd="0" presId="urn:microsoft.com/office/officeart/2005/8/layout/hierarchy1"/>
    <dgm:cxn modelId="{244E7625-7087-4B2D-8DCC-B81A73C5B5A6}" type="presParOf" srcId="{918A6CB0-9990-44B0-B139-7FB21B2E8571}" destId="{3AAB1824-07F8-4F10-AFD1-8D702049569F}" srcOrd="1" destOrd="0" presId="urn:microsoft.com/office/officeart/2005/8/layout/hierarchy1"/>
    <dgm:cxn modelId="{91DCB092-E7FC-4F01-A49E-15A61606FCD1}" type="presParOf" srcId="{3AAB1824-07F8-4F10-AFD1-8D702049569F}" destId="{3716BAFD-B62B-4698-B7F7-E36983C598E0}" srcOrd="0" destOrd="0" presId="urn:microsoft.com/office/officeart/2005/8/layout/hierarchy1"/>
    <dgm:cxn modelId="{64D7B4BE-420D-4249-BC3C-965E0C6FF62A}" type="presParOf" srcId="{3AAB1824-07F8-4F10-AFD1-8D702049569F}" destId="{F93F35A1-5C81-4473-8EB4-2AAA8ADB1233}" srcOrd="1" destOrd="0" presId="urn:microsoft.com/office/officeart/2005/8/layout/hierarchy1"/>
    <dgm:cxn modelId="{5AD588C1-8B99-4263-BE42-86303413E4F1}" type="presParOf" srcId="{F93F35A1-5C81-4473-8EB4-2AAA8ADB1233}" destId="{83A4706B-D8AB-4B99-BA46-6F517B9ABB4C}" srcOrd="0" destOrd="0" presId="urn:microsoft.com/office/officeart/2005/8/layout/hierarchy1"/>
    <dgm:cxn modelId="{ECF96D58-C40B-4A8A-BCF2-7A94AD34E3C2}" type="presParOf" srcId="{83A4706B-D8AB-4B99-BA46-6F517B9ABB4C}" destId="{E2D83F98-45B3-44FE-8E43-F397DA55E5D3}" srcOrd="0" destOrd="0" presId="urn:microsoft.com/office/officeart/2005/8/layout/hierarchy1"/>
    <dgm:cxn modelId="{6A1B2E61-9A7C-47E4-8F40-A42ADC5FB41B}" type="presParOf" srcId="{83A4706B-D8AB-4B99-BA46-6F517B9ABB4C}" destId="{5BF2EF46-901E-4158-B8EA-CB8E32E8E8F2}" srcOrd="1" destOrd="0" presId="urn:microsoft.com/office/officeart/2005/8/layout/hierarchy1"/>
    <dgm:cxn modelId="{129EF86C-3BD9-47C5-BC6B-F4081DA5A1A2}" type="presParOf" srcId="{F93F35A1-5C81-4473-8EB4-2AAA8ADB1233}" destId="{C3905FC8-513B-4FD4-8C08-C24F7F8A2B6A}" srcOrd="1" destOrd="0" presId="urn:microsoft.com/office/officeart/2005/8/layout/hierarchy1"/>
    <dgm:cxn modelId="{F2A254D4-5067-454E-BEB2-D24332E6ABC5}" type="presParOf" srcId="{C3905FC8-513B-4FD4-8C08-C24F7F8A2B6A}" destId="{7A0BC1B4-ED22-49C6-BA21-D466F6F7F2AF}" srcOrd="0" destOrd="0" presId="urn:microsoft.com/office/officeart/2005/8/layout/hierarchy1"/>
    <dgm:cxn modelId="{77EDB33C-DE59-418A-9C8F-192EC8ACE4D7}" type="presParOf" srcId="{C3905FC8-513B-4FD4-8C08-C24F7F8A2B6A}" destId="{CCE87274-2CB6-4497-96B1-BF796556AE8E}" srcOrd="1" destOrd="0" presId="urn:microsoft.com/office/officeart/2005/8/layout/hierarchy1"/>
    <dgm:cxn modelId="{6CFBA2D1-5630-4FE0-A3F7-83F763F060AF}" type="presParOf" srcId="{CCE87274-2CB6-4497-96B1-BF796556AE8E}" destId="{EAE761EB-9176-4BE7-903A-FA5D0A9AD973}" srcOrd="0" destOrd="0" presId="urn:microsoft.com/office/officeart/2005/8/layout/hierarchy1"/>
    <dgm:cxn modelId="{471B20D6-E1CD-4664-875C-979D9356996B}" type="presParOf" srcId="{EAE761EB-9176-4BE7-903A-FA5D0A9AD973}" destId="{C6323C83-DE7A-445B-8FE2-D3E90D940AE1}" srcOrd="0" destOrd="0" presId="urn:microsoft.com/office/officeart/2005/8/layout/hierarchy1"/>
    <dgm:cxn modelId="{57548040-2A58-425F-A707-4A1522663F9B}" type="presParOf" srcId="{EAE761EB-9176-4BE7-903A-FA5D0A9AD973}" destId="{7084E129-718B-463B-B0C0-4F51A6D86A58}" srcOrd="1" destOrd="0" presId="urn:microsoft.com/office/officeart/2005/8/layout/hierarchy1"/>
    <dgm:cxn modelId="{C9CCEA00-D97A-4560-A6FB-FB43381DF464}" type="presParOf" srcId="{CCE87274-2CB6-4497-96B1-BF796556AE8E}" destId="{C62B8F46-28B3-4BBF-8048-8EA671B8FAEE}" srcOrd="1" destOrd="0" presId="urn:microsoft.com/office/officeart/2005/8/layout/hierarchy1"/>
    <dgm:cxn modelId="{28E3E954-5FA6-4270-8608-E0FEB025F4AE}" type="presParOf" srcId="{3AAB1824-07F8-4F10-AFD1-8D702049569F}" destId="{E6276DDC-8685-419F-9392-7532432CD8F6}" srcOrd="2" destOrd="0" presId="urn:microsoft.com/office/officeart/2005/8/layout/hierarchy1"/>
    <dgm:cxn modelId="{CE311D47-8857-4728-B3FF-72B689A016ED}" type="presParOf" srcId="{3AAB1824-07F8-4F10-AFD1-8D702049569F}" destId="{B755FC22-1960-49AA-8956-549D98C963A6}" srcOrd="3" destOrd="0" presId="urn:microsoft.com/office/officeart/2005/8/layout/hierarchy1"/>
    <dgm:cxn modelId="{AD788F32-2414-4159-90D9-D9BB6DA7BF49}" type="presParOf" srcId="{B755FC22-1960-49AA-8956-549D98C963A6}" destId="{8DD93771-64BE-4A4B-AA33-07D05764BF1D}" srcOrd="0" destOrd="0" presId="urn:microsoft.com/office/officeart/2005/8/layout/hierarchy1"/>
    <dgm:cxn modelId="{FAF151AE-23DA-4419-AA58-F65D1E53409D}" type="presParOf" srcId="{8DD93771-64BE-4A4B-AA33-07D05764BF1D}" destId="{29B0B729-E4DA-42E5-8E8B-6A2A9BDC9CA3}" srcOrd="0" destOrd="0" presId="urn:microsoft.com/office/officeart/2005/8/layout/hierarchy1"/>
    <dgm:cxn modelId="{25DEF3ED-5190-4BC2-B7AB-A3B163999A64}" type="presParOf" srcId="{8DD93771-64BE-4A4B-AA33-07D05764BF1D}" destId="{57B87C47-754A-4606-9C56-5B81193A38C1}" srcOrd="1" destOrd="0" presId="urn:microsoft.com/office/officeart/2005/8/layout/hierarchy1"/>
    <dgm:cxn modelId="{761AD443-8981-4D83-883F-538764E4674B}" type="presParOf" srcId="{B755FC22-1960-49AA-8956-549D98C963A6}" destId="{43FA2AA7-86D2-408D-B92C-55135BED7738}" srcOrd="1" destOrd="0" presId="urn:microsoft.com/office/officeart/2005/8/layout/hierarchy1"/>
    <dgm:cxn modelId="{5E36FB7C-AADA-4FF7-ADF5-A4A12D809CAB}" type="presParOf" srcId="{43FA2AA7-86D2-408D-B92C-55135BED7738}" destId="{86FF52D8-44DD-4A6F-B103-27694EFCD430}" srcOrd="0" destOrd="0" presId="urn:microsoft.com/office/officeart/2005/8/layout/hierarchy1"/>
    <dgm:cxn modelId="{E6A2E71A-EB13-4BE7-8E7E-1DC208413611}" type="presParOf" srcId="{43FA2AA7-86D2-408D-B92C-55135BED7738}" destId="{50F8AE40-9E95-4A7E-8185-2397134C3ED1}" srcOrd="1" destOrd="0" presId="urn:microsoft.com/office/officeart/2005/8/layout/hierarchy1"/>
    <dgm:cxn modelId="{6F71A4CC-3209-42CF-8AC7-8981A47EA5DF}" type="presParOf" srcId="{50F8AE40-9E95-4A7E-8185-2397134C3ED1}" destId="{2B7D7AAA-A8D4-4F6C-9E14-78AB05471837}" srcOrd="0" destOrd="0" presId="urn:microsoft.com/office/officeart/2005/8/layout/hierarchy1"/>
    <dgm:cxn modelId="{CE4E7BD8-6AB7-412C-AF9E-7A6C0C73FF76}" type="presParOf" srcId="{2B7D7AAA-A8D4-4F6C-9E14-78AB05471837}" destId="{82585796-0324-4924-B068-818164F47E93}" srcOrd="0" destOrd="0" presId="urn:microsoft.com/office/officeart/2005/8/layout/hierarchy1"/>
    <dgm:cxn modelId="{A12C2563-FDD7-4B60-A603-32955F86D4D8}" type="presParOf" srcId="{2B7D7AAA-A8D4-4F6C-9E14-78AB05471837}" destId="{928A55B9-ECA7-4AD4-9BC1-1736ED1B6979}" srcOrd="1" destOrd="0" presId="urn:microsoft.com/office/officeart/2005/8/layout/hierarchy1"/>
    <dgm:cxn modelId="{1393EC8D-C207-4032-AE1E-6A7D19B9BF80}" type="presParOf" srcId="{50F8AE40-9E95-4A7E-8185-2397134C3ED1}" destId="{63214B21-892F-486A-BC45-5B154015188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4C440C-573C-4720-B38F-D7F5C866EB4A}">
      <dsp:nvSpPr>
        <dsp:cNvPr id="0" name=""/>
        <dsp:cNvSpPr/>
      </dsp:nvSpPr>
      <dsp:spPr>
        <a:xfrm>
          <a:off x="3508965" y="248413"/>
          <a:ext cx="5708956" cy="5755725"/>
        </a:xfrm>
        <a:prstGeom prst="triangl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4A6C3A2-44C0-4619-B743-554C86DD9A0E}">
      <dsp:nvSpPr>
        <dsp:cNvPr id="0" name=""/>
        <dsp:cNvSpPr/>
      </dsp:nvSpPr>
      <dsp:spPr>
        <a:xfrm>
          <a:off x="4336177" y="628613"/>
          <a:ext cx="4064159" cy="1480096"/>
        </a:xfrm>
        <a:prstGeom prst="roundRect">
          <a:avLst/>
        </a:prstGeom>
        <a:gradFill flip="none" rotWithShape="0">
          <a:gsLst>
            <a:gs pos="0">
              <a:srgbClr val="CD7142">
                <a:tint val="66000"/>
                <a:satMod val="160000"/>
              </a:srgbClr>
            </a:gs>
            <a:gs pos="50000">
              <a:srgbClr val="CD7142">
                <a:tint val="44500"/>
                <a:satMod val="160000"/>
              </a:srgbClr>
            </a:gs>
            <a:gs pos="100000">
              <a:srgbClr val="CD7142">
                <a:tint val="23500"/>
                <a:satMod val="160000"/>
              </a:srgbClr>
            </a:gs>
          </a:gsLst>
          <a:lin ang="5400000" scaled="1"/>
          <a:tileRect/>
        </a:gra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b="1" kern="1200">
              <a:solidFill>
                <a:schemeClr val="tx1">
                  <a:lumMod val="75000"/>
                  <a:lumOff val="25000"/>
                </a:schemeClr>
              </a:solidFill>
              <a:latin typeface="Century Gothic"/>
            </a:rPr>
            <a:t>Conduct </a:t>
          </a:r>
          <a:r>
            <a:rPr lang="en-US" sz="2600" b="0" kern="1200">
              <a:solidFill>
                <a:schemeClr val="tx1">
                  <a:lumMod val="75000"/>
                  <a:lumOff val="25000"/>
                </a:schemeClr>
              </a:solidFill>
              <a:latin typeface="Century Gothic"/>
            </a:rPr>
            <a:t>Coincidence</a:t>
          </a:r>
          <a:r>
            <a:rPr lang="en-US" sz="2600" b="1" kern="1200">
              <a:solidFill>
                <a:schemeClr val="tx1">
                  <a:lumMod val="75000"/>
                  <a:lumOff val="25000"/>
                </a:schemeClr>
              </a:solidFill>
              <a:latin typeface="Century Gothic"/>
            </a:rPr>
            <a:t> </a:t>
          </a:r>
          <a:r>
            <a:rPr lang="en-US" sz="2600" kern="1200">
              <a:solidFill>
                <a:schemeClr val="tx1">
                  <a:lumMod val="75000"/>
                  <a:lumOff val="25000"/>
                </a:schemeClr>
              </a:solidFill>
              <a:latin typeface="Century Gothic"/>
            </a:rPr>
            <a:t>Analysis</a:t>
          </a:r>
        </a:p>
      </dsp:txBody>
      <dsp:txXfrm>
        <a:off x="4408429" y="700865"/>
        <a:ext cx="3919655" cy="1335592"/>
      </dsp:txXfrm>
    </dsp:sp>
    <dsp:sp modelId="{3580084D-F2A0-46CD-A4B3-19520AF76BF6}">
      <dsp:nvSpPr>
        <dsp:cNvPr id="0" name=""/>
        <dsp:cNvSpPr/>
      </dsp:nvSpPr>
      <dsp:spPr>
        <a:xfrm>
          <a:off x="4336177" y="2293722"/>
          <a:ext cx="4064159" cy="1480096"/>
        </a:xfrm>
        <a:prstGeom prst="roundRect">
          <a:avLst/>
        </a:prstGeom>
        <a:gradFill flip="none" rotWithShape="0">
          <a:gsLst>
            <a:gs pos="0">
              <a:srgbClr val="CD7142">
                <a:tint val="66000"/>
                <a:satMod val="160000"/>
              </a:srgbClr>
            </a:gs>
            <a:gs pos="50000">
              <a:srgbClr val="CD7142">
                <a:tint val="44500"/>
                <a:satMod val="160000"/>
              </a:srgbClr>
            </a:gs>
            <a:gs pos="100000">
              <a:srgbClr val="CD7142">
                <a:tint val="23500"/>
                <a:satMod val="160000"/>
              </a:srgbClr>
            </a:gs>
          </a:gsLst>
          <a:lin ang="5400000" scaled="1"/>
          <a:tileRect/>
        </a:gra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b="1" kern="1200">
              <a:solidFill>
                <a:schemeClr val="tx1">
                  <a:lumMod val="75000"/>
                  <a:lumOff val="25000"/>
                </a:schemeClr>
              </a:solidFill>
              <a:latin typeface="Century Gothic"/>
            </a:rPr>
            <a:t>Create </a:t>
          </a:r>
          <a:r>
            <a:rPr lang="en-US" sz="2600" b="0" kern="1200">
              <a:solidFill>
                <a:schemeClr val="tx1">
                  <a:lumMod val="75000"/>
                  <a:lumOff val="25000"/>
                </a:schemeClr>
              </a:solidFill>
              <a:latin typeface="Century Gothic"/>
            </a:rPr>
            <a:t>Human-elephant</a:t>
          </a:r>
          <a:r>
            <a:rPr lang="en-US" sz="2600" kern="1200">
              <a:solidFill>
                <a:schemeClr val="tx1">
                  <a:lumMod val="75000"/>
                  <a:lumOff val="25000"/>
                </a:schemeClr>
              </a:solidFill>
              <a:latin typeface="Century Gothic"/>
            </a:rPr>
            <a:t> Conflict (HEC) Heat Maps </a:t>
          </a:r>
        </a:p>
      </dsp:txBody>
      <dsp:txXfrm>
        <a:off x="4408429" y="2365974"/>
        <a:ext cx="3919655" cy="1335592"/>
      </dsp:txXfrm>
    </dsp:sp>
    <dsp:sp modelId="{EF00DD9D-742D-4CA6-93D7-346798107FE1}">
      <dsp:nvSpPr>
        <dsp:cNvPr id="0" name=""/>
        <dsp:cNvSpPr/>
      </dsp:nvSpPr>
      <dsp:spPr>
        <a:xfrm>
          <a:off x="4336177" y="3958830"/>
          <a:ext cx="4064159" cy="1480096"/>
        </a:xfrm>
        <a:prstGeom prst="roundRect">
          <a:avLst/>
        </a:prstGeom>
        <a:gradFill flip="none" rotWithShape="0">
          <a:gsLst>
            <a:gs pos="0">
              <a:srgbClr val="CD7142">
                <a:tint val="66000"/>
                <a:satMod val="160000"/>
              </a:srgbClr>
            </a:gs>
            <a:gs pos="50000">
              <a:srgbClr val="CD7142">
                <a:tint val="44500"/>
                <a:satMod val="160000"/>
              </a:srgbClr>
            </a:gs>
            <a:gs pos="100000">
              <a:srgbClr val="CD7142">
                <a:tint val="23500"/>
                <a:satMod val="160000"/>
              </a:srgbClr>
            </a:gs>
          </a:gsLst>
          <a:lin ang="5400000" scaled="1"/>
          <a:tileRect/>
        </a:gra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b="1" kern="1200">
              <a:solidFill>
                <a:schemeClr val="tx1">
                  <a:lumMod val="75000"/>
                  <a:lumOff val="25000"/>
                </a:schemeClr>
              </a:solidFill>
              <a:latin typeface="Century Gothic"/>
            </a:rPr>
            <a:t>Classify </a:t>
          </a:r>
          <a:r>
            <a:rPr lang="en-US" sz="2600" b="0" kern="1200">
              <a:solidFill>
                <a:schemeClr val="tx1">
                  <a:lumMod val="75000"/>
                  <a:lumOff val="25000"/>
                </a:schemeClr>
              </a:solidFill>
              <a:latin typeface="Century Gothic"/>
            </a:rPr>
            <a:t>Land Use Land Cover</a:t>
          </a:r>
          <a:r>
            <a:rPr lang="en-US" sz="2600" kern="1200">
              <a:solidFill>
                <a:schemeClr val="tx1">
                  <a:lumMod val="75000"/>
                  <a:lumOff val="25000"/>
                </a:schemeClr>
              </a:solidFill>
              <a:latin typeface="Century Gothic"/>
            </a:rPr>
            <a:t> Changes from 1990-2020</a:t>
          </a:r>
        </a:p>
      </dsp:txBody>
      <dsp:txXfrm>
        <a:off x="4408429" y="4031082"/>
        <a:ext cx="3919655" cy="13355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D65455-DB64-E14E-8936-4047C2498D94}">
      <dsp:nvSpPr>
        <dsp:cNvPr id="0" name=""/>
        <dsp:cNvSpPr/>
      </dsp:nvSpPr>
      <dsp:spPr>
        <a:xfrm>
          <a:off x="3539" y="711405"/>
          <a:ext cx="0" cy="4903613"/>
        </a:xfrm>
        <a:prstGeom prst="line">
          <a:avLst/>
        </a:prstGeom>
        <a:solidFill>
          <a:schemeClr val="accent3">
            <a:alpha val="90000"/>
            <a:tint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43F0BAF-71EA-7F43-BDD3-F98337503D1A}">
      <dsp:nvSpPr>
        <dsp:cNvPr id="0" name=""/>
        <dsp:cNvSpPr/>
      </dsp:nvSpPr>
      <dsp:spPr>
        <a:xfrm>
          <a:off x="139750" y="874858"/>
          <a:ext cx="2579028" cy="2206626"/>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C11B9E9-220F-464A-B000-05AC0DE48BC1}">
      <dsp:nvSpPr>
        <dsp:cNvPr id="0" name=""/>
        <dsp:cNvSpPr/>
      </dsp:nvSpPr>
      <dsp:spPr>
        <a:xfrm>
          <a:off x="139750" y="3081485"/>
          <a:ext cx="2579028" cy="2533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171450" lvl="1" indent="-171450" algn="l" defTabSz="800100">
            <a:lnSpc>
              <a:spcPct val="90000"/>
            </a:lnSpc>
            <a:spcBef>
              <a:spcPct val="0"/>
            </a:spcBef>
            <a:spcAft>
              <a:spcPct val="15000"/>
            </a:spcAft>
            <a:buClr>
              <a:srgbClr val="CD7124"/>
            </a:buClr>
            <a:buChar char="•"/>
          </a:pPr>
          <a:r>
            <a:rPr lang="en-US" sz="1800" kern="1200" dirty="0">
              <a:latin typeface="Century Gothic"/>
            </a:rPr>
            <a:t>1990-2012</a:t>
          </a:r>
        </a:p>
        <a:p>
          <a:pPr marL="171450" lvl="1" indent="-171450" algn="l" defTabSz="800100">
            <a:lnSpc>
              <a:spcPct val="90000"/>
            </a:lnSpc>
            <a:spcBef>
              <a:spcPct val="0"/>
            </a:spcBef>
            <a:spcAft>
              <a:spcPct val="15000"/>
            </a:spcAft>
            <a:buClr>
              <a:srgbClr val="CD7124"/>
            </a:buClr>
            <a:buChar char="•"/>
          </a:pPr>
          <a:r>
            <a:rPr lang="en-US" sz="1800" kern="1200" dirty="0">
              <a:latin typeface="Century Gothic"/>
            </a:rPr>
            <a:t>30 m</a:t>
          </a:r>
        </a:p>
        <a:p>
          <a:pPr marL="171450" lvl="1" indent="-171450" algn="l" defTabSz="800100">
            <a:lnSpc>
              <a:spcPct val="90000"/>
            </a:lnSpc>
            <a:spcBef>
              <a:spcPct val="0"/>
            </a:spcBef>
            <a:spcAft>
              <a:spcPct val="15000"/>
            </a:spcAft>
            <a:buClr>
              <a:srgbClr val="CD7124"/>
            </a:buClr>
            <a:buChar char="•"/>
          </a:pPr>
          <a:r>
            <a:rPr lang="en-US" sz="1800" kern="1200" dirty="0">
              <a:latin typeface="Century Gothic"/>
            </a:rPr>
            <a:t>16 days</a:t>
          </a:r>
        </a:p>
        <a:p>
          <a:pPr marL="171450" lvl="1" indent="-171450" algn="l" defTabSz="800100" rtl="0">
            <a:lnSpc>
              <a:spcPct val="90000"/>
            </a:lnSpc>
            <a:spcBef>
              <a:spcPct val="0"/>
            </a:spcBef>
            <a:spcAft>
              <a:spcPct val="15000"/>
            </a:spcAft>
            <a:buClr>
              <a:srgbClr val="CD7124"/>
            </a:buClr>
            <a:buChar char="•"/>
          </a:pPr>
          <a:r>
            <a:rPr lang="en-US" sz="1800" kern="1200" dirty="0">
              <a:latin typeface="Century Gothic"/>
            </a:rPr>
            <a:t>Applications: Vegetation Indices, LULC Classification </a:t>
          </a:r>
        </a:p>
      </dsp:txBody>
      <dsp:txXfrm>
        <a:off x="139750" y="3081485"/>
        <a:ext cx="2579028" cy="2533533"/>
      </dsp:txXfrm>
    </dsp:sp>
    <dsp:sp modelId="{1AAB1DDA-5FC2-C44A-837D-5F568C5B4505}">
      <dsp:nvSpPr>
        <dsp:cNvPr id="0" name=""/>
        <dsp:cNvSpPr/>
      </dsp:nvSpPr>
      <dsp:spPr>
        <a:xfrm>
          <a:off x="3539" y="166559"/>
          <a:ext cx="2724229" cy="5448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entury Gothic"/>
            </a:rPr>
            <a:t>Landsat 5 Thematic Mapper (TM)</a:t>
          </a:r>
        </a:p>
      </dsp:txBody>
      <dsp:txXfrm>
        <a:off x="3539" y="166559"/>
        <a:ext cx="2724229" cy="544845"/>
      </dsp:txXfrm>
    </dsp:sp>
    <dsp:sp modelId="{924ECC1B-B795-0447-9804-4FB7874F1C25}">
      <dsp:nvSpPr>
        <dsp:cNvPr id="0" name=""/>
        <dsp:cNvSpPr/>
      </dsp:nvSpPr>
      <dsp:spPr>
        <a:xfrm>
          <a:off x="3153293" y="711405"/>
          <a:ext cx="0" cy="4903613"/>
        </a:xfrm>
        <a:prstGeom prst="line">
          <a:avLst/>
        </a:prstGeom>
        <a:solidFill>
          <a:schemeClr val="accent3">
            <a:alpha val="90000"/>
            <a:tint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AF93A11-E639-4C41-8604-7EAF39FDC47F}">
      <dsp:nvSpPr>
        <dsp:cNvPr id="0" name=""/>
        <dsp:cNvSpPr/>
      </dsp:nvSpPr>
      <dsp:spPr>
        <a:xfrm>
          <a:off x="3289505" y="874858"/>
          <a:ext cx="2579028" cy="2206626"/>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0236CD1-D412-D048-A191-5DD911FD7A65}">
      <dsp:nvSpPr>
        <dsp:cNvPr id="0" name=""/>
        <dsp:cNvSpPr/>
      </dsp:nvSpPr>
      <dsp:spPr>
        <a:xfrm>
          <a:off x="3289505" y="3081485"/>
          <a:ext cx="2579028" cy="2533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171450" lvl="1" indent="-171450" algn="l" defTabSz="800100">
            <a:lnSpc>
              <a:spcPct val="90000"/>
            </a:lnSpc>
            <a:spcBef>
              <a:spcPct val="0"/>
            </a:spcBef>
            <a:spcAft>
              <a:spcPct val="15000"/>
            </a:spcAft>
            <a:buClr>
              <a:srgbClr val="CD7124"/>
            </a:buClr>
            <a:buChar char="•"/>
          </a:pPr>
          <a:r>
            <a:rPr lang="en-US" sz="1800" kern="1200" dirty="0">
              <a:latin typeface="Century Gothic"/>
            </a:rPr>
            <a:t>2013-2021</a:t>
          </a:r>
        </a:p>
        <a:p>
          <a:pPr marL="171450" lvl="1" indent="-171450" algn="l" defTabSz="800100">
            <a:lnSpc>
              <a:spcPct val="90000"/>
            </a:lnSpc>
            <a:spcBef>
              <a:spcPct val="0"/>
            </a:spcBef>
            <a:spcAft>
              <a:spcPct val="15000"/>
            </a:spcAft>
            <a:buClr>
              <a:srgbClr val="CD7124"/>
            </a:buClr>
            <a:buChar char="•"/>
          </a:pPr>
          <a:r>
            <a:rPr lang="en-US" sz="1800" kern="1200" dirty="0">
              <a:latin typeface="Century Gothic"/>
            </a:rPr>
            <a:t>30 m</a:t>
          </a:r>
        </a:p>
        <a:p>
          <a:pPr marL="171450" lvl="1" indent="-171450" algn="l" defTabSz="800100" rtl="0">
            <a:lnSpc>
              <a:spcPct val="90000"/>
            </a:lnSpc>
            <a:spcBef>
              <a:spcPct val="0"/>
            </a:spcBef>
            <a:spcAft>
              <a:spcPct val="15000"/>
            </a:spcAft>
            <a:buClr>
              <a:srgbClr val="CD7124"/>
            </a:buClr>
            <a:buChar char="•"/>
          </a:pPr>
          <a:r>
            <a:rPr lang="en-US" sz="1800" kern="1200" dirty="0">
              <a:latin typeface="Century Gothic"/>
            </a:rPr>
            <a:t>16 days </a:t>
          </a:r>
        </a:p>
        <a:p>
          <a:pPr marL="171450" lvl="1" indent="-171450" algn="l" defTabSz="800100" rtl="0">
            <a:lnSpc>
              <a:spcPct val="90000"/>
            </a:lnSpc>
            <a:spcBef>
              <a:spcPct val="0"/>
            </a:spcBef>
            <a:spcAft>
              <a:spcPct val="15000"/>
            </a:spcAft>
            <a:buClr>
              <a:srgbClr val="CD7124"/>
            </a:buClr>
            <a:buChar char="•"/>
          </a:pPr>
          <a:r>
            <a:rPr lang="en-US" sz="1800" kern="1200" dirty="0">
              <a:latin typeface="Century Gothic"/>
            </a:rPr>
            <a:t>Applications: Vegetation Indices, LULC Classification </a:t>
          </a:r>
        </a:p>
      </dsp:txBody>
      <dsp:txXfrm>
        <a:off x="3289505" y="3081485"/>
        <a:ext cx="2579028" cy="2533533"/>
      </dsp:txXfrm>
    </dsp:sp>
    <dsp:sp modelId="{94E8A960-6AC0-7D41-92D6-ED492DDF78E1}">
      <dsp:nvSpPr>
        <dsp:cNvPr id="0" name=""/>
        <dsp:cNvSpPr/>
      </dsp:nvSpPr>
      <dsp:spPr>
        <a:xfrm>
          <a:off x="3153293" y="166559"/>
          <a:ext cx="2724229" cy="5448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entury Gothic"/>
            </a:rPr>
            <a:t>Landsat 8 Operational Land Imager (OLI)</a:t>
          </a:r>
        </a:p>
      </dsp:txBody>
      <dsp:txXfrm>
        <a:off x="3153293" y="166559"/>
        <a:ext cx="2724229" cy="544845"/>
      </dsp:txXfrm>
    </dsp:sp>
    <dsp:sp modelId="{2AA3B3AE-6D39-1D41-A3F4-135B7B50D236}">
      <dsp:nvSpPr>
        <dsp:cNvPr id="0" name=""/>
        <dsp:cNvSpPr/>
      </dsp:nvSpPr>
      <dsp:spPr>
        <a:xfrm>
          <a:off x="6303047" y="711405"/>
          <a:ext cx="0" cy="4903613"/>
        </a:xfrm>
        <a:prstGeom prst="line">
          <a:avLst/>
        </a:prstGeom>
        <a:solidFill>
          <a:schemeClr val="accent3">
            <a:alpha val="90000"/>
            <a:tint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871BD30-EB2A-ED48-B3D5-27B15711A2B5}">
      <dsp:nvSpPr>
        <dsp:cNvPr id="0" name=""/>
        <dsp:cNvSpPr/>
      </dsp:nvSpPr>
      <dsp:spPr>
        <a:xfrm>
          <a:off x="6439259" y="874858"/>
          <a:ext cx="2579028" cy="2206626"/>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67AF9D9-A027-9A4E-8709-80D87422E8AB}">
      <dsp:nvSpPr>
        <dsp:cNvPr id="0" name=""/>
        <dsp:cNvSpPr/>
      </dsp:nvSpPr>
      <dsp:spPr>
        <a:xfrm>
          <a:off x="6439259" y="3081485"/>
          <a:ext cx="2579028" cy="2533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171450" lvl="1" indent="-171450" algn="l" defTabSz="800100">
            <a:lnSpc>
              <a:spcPct val="90000"/>
            </a:lnSpc>
            <a:spcBef>
              <a:spcPct val="0"/>
            </a:spcBef>
            <a:spcAft>
              <a:spcPct val="15000"/>
            </a:spcAft>
            <a:buClr>
              <a:srgbClr val="CD7124"/>
            </a:buClr>
            <a:buChar char="•"/>
          </a:pPr>
          <a:r>
            <a:rPr lang="en-US" sz="1800" kern="1200" dirty="0">
              <a:latin typeface="Century Gothic"/>
            </a:rPr>
            <a:t>2000</a:t>
          </a:r>
          <a:endParaRPr lang="en-US" sz="1800" kern="1200" dirty="0"/>
        </a:p>
        <a:p>
          <a:pPr marL="171450" lvl="1" indent="-171450" algn="l" defTabSz="800100">
            <a:lnSpc>
              <a:spcPct val="90000"/>
            </a:lnSpc>
            <a:spcBef>
              <a:spcPct val="0"/>
            </a:spcBef>
            <a:spcAft>
              <a:spcPct val="15000"/>
            </a:spcAft>
            <a:buClr>
              <a:srgbClr val="CD7124"/>
            </a:buClr>
            <a:buChar char="•"/>
          </a:pPr>
          <a:r>
            <a:rPr lang="en-US" sz="1800" kern="1200" dirty="0">
              <a:latin typeface="Century Gothic"/>
            </a:rPr>
            <a:t>30 m</a:t>
          </a:r>
        </a:p>
        <a:p>
          <a:pPr marL="171450" lvl="1" indent="-171450" algn="l" defTabSz="800100" rtl="0">
            <a:lnSpc>
              <a:spcPct val="90000"/>
            </a:lnSpc>
            <a:spcBef>
              <a:spcPct val="0"/>
            </a:spcBef>
            <a:spcAft>
              <a:spcPct val="15000"/>
            </a:spcAft>
            <a:buClr>
              <a:srgbClr val="CD7124"/>
            </a:buClr>
            <a:buChar char="•"/>
          </a:pPr>
          <a:r>
            <a:rPr lang="en-US" sz="1800" kern="1200" dirty="0">
              <a:latin typeface="Century Gothic"/>
            </a:rPr>
            <a:t>Applications: LULC Classification </a:t>
          </a:r>
        </a:p>
      </dsp:txBody>
      <dsp:txXfrm>
        <a:off x="6439259" y="3081485"/>
        <a:ext cx="2579028" cy="2533533"/>
      </dsp:txXfrm>
    </dsp:sp>
    <dsp:sp modelId="{80ED04FE-0443-B54A-84D4-7C5C1F64B371}">
      <dsp:nvSpPr>
        <dsp:cNvPr id="0" name=""/>
        <dsp:cNvSpPr/>
      </dsp:nvSpPr>
      <dsp:spPr>
        <a:xfrm>
          <a:off x="6303047" y="166559"/>
          <a:ext cx="2724229" cy="5448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entury Gothic"/>
            </a:rPr>
            <a:t>Shuttle Radar Topography Mission (SRTM)</a:t>
          </a:r>
        </a:p>
      </dsp:txBody>
      <dsp:txXfrm>
        <a:off x="6303047" y="166559"/>
        <a:ext cx="2724229" cy="5448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C522CE-3B6E-FB4D-BBEC-CA1C13AB641C}">
      <dsp:nvSpPr>
        <dsp:cNvPr id="0" name=""/>
        <dsp:cNvSpPr/>
      </dsp:nvSpPr>
      <dsp:spPr>
        <a:xfrm>
          <a:off x="3484324" y="1818975"/>
          <a:ext cx="2223192" cy="2223192"/>
        </a:xfrm>
        <a:prstGeom prst="gear9">
          <a:avLst/>
        </a:prstGeom>
        <a:solidFill>
          <a:srgbClr val="CD714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Century Gothic" panose="020B0502020202020204" pitchFamily="34" charset="0"/>
            </a:rPr>
            <a:t>Output Layers</a:t>
          </a:r>
        </a:p>
      </dsp:txBody>
      <dsp:txXfrm>
        <a:off x="3931284" y="2339747"/>
        <a:ext cx="1329272" cy="1142767"/>
      </dsp:txXfrm>
    </dsp:sp>
    <dsp:sp modelId="{94C4299A-1949-6040-BD7C-57894E1D0C5A}">
      <dsp:nvSpPr>
        <dsp:cNvPr id="0" name=""/>
        <dsp:cNvSpPr/>
      </dsp:nvSpPr>
      <dsp:spPr>
        <a:xfrm>
          <a:off x="2037681" y="1163150"/>
          <a:ext cx="1923166" cy="1877554"/>
        </a:xfrm>
        <a:prstGeom prst="gear6">
          <a:avLst/>
        </a:prstGeom>
        <a:solidFill>
          <a:srgbClr val="CD714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Century Gothic" panose="020B0502020202020204" pitchFamily="34" charset="0"/>
            </a:rPr>
            <a:t>Image Processing</a:t>
          </a:r>
        </a:p>
      </dsp:txBody>
      <dsp:txXfrm>
        <a:off x="2516991" y="1638687"/>
        <a:ext cx="964546" cy="926480"/>
      </dsp:txXfrm>
    </dsp:sp>
    <dsp:sp modelId="{925AFF22-6457-4F4D-8543-4AEC05DEFE86}">
      <dsp:nvSpPr>
        <dsp:cNvPr id="0" name=""/>
        <dsp:cNvSpPr/>
      </dsp:nvSpPr>
      <dsp:spPr>
        <a:xfrm rot="20700000">
          <a:off x="3096441" y="178020"/>
          <a:ext cx="1584199" cy="1584199"/>
        </a:xfrm>
        <a:prstGeom prst="gear6">
          <a:avLst/>
        </a:prstGeom>
        <a:solidFill>
          <a:srgbClr val="CD714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Century Gothic" panose="020B0502020202020204" pitchFamily="34" charset="0"/>
            </a:rPr>
            <a:t>User Inputs &amp; Data Imports</a:t>
          </a:r>
        </a:p>
      </dsp:txBody>
      <dsp:txXfrm rot="-20700000">
        <a:off x="3443902" y="525481"/>
        <a:ext cx="889276" cy="889276"/>
      </dsp:txXfrm>
    </dsp:sp>
    <dsp:sp modelId="{19890AEC-F40B-074A-9F28-74B31B686C91}">
      <dsp:nvSpPr>
        <dsp:cNvPr id="0" name=""/>
        <dsp:cNvSpPr/>
      </dsp:nvSpPr>
      <dsp:spPr>
        <a:xfrm>
          <a:off x="3311716" y="1484443"/>
          <a:ext cx="2845686" cy="2845686"/>
        </a:xfrm>
        <a:prstGeom prst="circularArrow">
          <a:avLst>
            <a:gd name="adj1" fmla="val 4687"/>
            <a:gd name="adj2" fmla="val 299029"/>
            <a:gd name="adj3" fmla="val 2512536"/>
            <a:gd name="adj4" fmla="val 15869118"/>
            <a:gd name="adj5" fmla="val 546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1733CD-F4B5-7840-A9E1-12335728B5DD}">
      <dsp:nvSpPr>
        <dsp:cNvPr id="0" name=""/>
        <dsp:cNvSpPr/>
      </dsp:nvSpPr>
      <dsp:spPr>
        <a:xfrm rot="16407706">
          <a:off x="1737427" y="1218432"/>
          <a:ext cx="2067568" cy="2067568"/>
        </a:xfrm>
        <a:prstGeom prst="leftCircularArrow">
          <a:avLst>
            <a:gd name="adj1" fmla="val 6452"/>
            <a:gd name="adj2" fmla="val 429999"/>
            <a:gd name="adj3" fmla="val 10489124"/>
            <a:gd name="adj4" fmla="val 14837806"/>
            <a:gd name="adj5" fmla="val 7527"/>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B3ADA5E-F2DC-6240-BAAF-2025BF68C03D}">
      <dsp:nvSpPr>
        <dsp:cNvPr id="0" name=""/>
        <dsp:cNvSpPr/>
      </dsp:nvSpPr>
      <dsp:spPr>
        <a:xfrm rot="15274973" flipH="1">
          <a:off x="2170846" y="443281"/>
          <a:ext cx="3631078" cy="2449171"/>
        </a:xfrm>
        <a:prstGeom prst="circularArrow">
          <a:avLst>
            <a:gd name="adj1" fmla="val 5984"/>
            <a:gd name="adj2" fmla="val 394124"/>
            <a:gd name="adj3" fmla="val 13313824"/>
            <a:gd name="adj4" fmla="val 10508221"/>
            <a:gd name="adj5" fmla="val 6981"/>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D12493-AEDE-4733-88EA-65C43D4CCD9E}">
      <dsp:nvSpPr>
        <dsp:cNvPr id="0" name=""/>
        <dsp:cNvSpPr/>
      </dsp:nvSpPr>
      <dsp:spPr>
        <a:xfrm>
          <a:off x="1587890" y="2097"/>
          <a:ext cx="1853418" cy="780129"/>
        </a:xfrm>
        <a:prstGeom prst="roundRect">
          <a:avLst>
            <a:gd name="adj" fmla="val 10000"/>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Century Gothic"/>
            </a:rPr>
            <a:t>Collect Training Data</a:t>
          </a:r>
        </a:p>
      </dsp:txBody>
      <dsp:txXfrm>
        <a:off x="1610739" y="24946"/>
        <a:ext cx="1807720" cy="734431"/>
      </dsp:txXfrm>
    </dsp:sp>
    <dsp:sp modelId="{F6D841BE-6C3E-4C55-B939-3BDEC8E5C64E}">
      <dsp:nvSpPr>
        <dsp:cNvPr id="0" name=""/>
        <dsp:cNvSpPr/>
      </dsp:nvSpPr>
      <dsp:spPr>
        <a:xfrm rot="5400000">
          <a:off x="2368325" y="801730"/>
          <a:ext cx="292548" cy="351058"/>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2409282" y="830985"/>
        <a:ext cx="210634" cy="204784"/>
      </dsp:txXfrm>
    </dsp:sp>
    <dsp:sp modelId="{C4E05EAF-B3D1-4682-B45A-B4BAB4E4BB84}">
      <dsp:nvSpPr>
        <dsp:cNvPr id="0" name=""/>
        <dsp:cNvSpPr/>
      </dsp:nvSpPr>
      <dsp:spPr>
        <a:xfrm>
          <a:off x="1587890" y="1172292"/>
          <a:ext cx="1853418" cy="780129"/>
        </a:xfrm>
        <a:prstGeom prst="roundRect">
          <a:avLst>
            <a:gd name="adj" fmla="val 10000"/>
          </a:avLst>
        </a:prstGeom>
        <a:solidFill>
          <a:schemeClr val="accent2">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Century Gothic"/>
            </a:rPr>
            <a:t>Train Random Forest Classifier</a:t>
          </a:r>
        </a:p>
      </dsp:txBody>
      <dsp:txXfrm>
        <a:off x="1610739" y="1195141"/>
        <a:ext cx="1807720" cy="734431"/>
      </dsp:txXfrm>
    </dsp:sp>
    <dsp:sp modelId="{DF8205F8-D4EF-4BFC-8CEE-2E5C6A716882}">
      <dsp:nvSpPr>
        <dsp:cNvPr id="0" name=""/>
        <dsp:cNvSpPr/>
      </dsp:nvSpPr>
      <dsp:spPr>
        <a:xfrm rot="5400000">
          <a:off x="2368325" y="1971925"/>
          <a:ext cx="292548" cy="351058"/>
        </a:xfrm>
        <a:prstGeom prst="rightArrow">
          <a:avLst>
            <a:gd name="adj1" fmla="val 60000"/>
            <a:gd name="adj2" fmla="val 50000"/>
          </a:avLst>
        </a:prstGeom>
        <a:solidFill>
          <a:schemeClr val="accent2">
            <a:shade val="90000"/>
            <a:hueOff val="-287340"/>
            <a:satOff val="204"/>
            <a:lumOff val="1605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2409282" y="2001180"/>
        <a:ext cx="210634" cy="204784"/>
      </dsp:txXfrm>
    </dsp:sp>
    <dsp:sp modelId="{E21187B3-41A3-47EA-8B5F-0C11D64F1EE4}">
      <dsp:nvSpPr>
        <dsp:cNvPr id="0" name=""/>
        <dsp:cNvSpPr/>
      </dsp:nvSpPr>
      <dsp:spPr>
        <a:xfrm>
          <a:off x="1587890" y="2342486"/>
          <a:ext cx="1853418" cy="780129"/>
        </a:xfrm>
        <a:prstGeom prst="roundRect">
          <a:avLst>
            <a:gd name="adj" fmla="val 10000"/>
          </a:avLst>
        </a:prstGeom>
        <a:solidFill>
          <a:schemeClr val="accent2">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Century Gothic"/>
            </a:rPr>
            <a:t>Classify Imagery</a:t>
          </a:r>
        </a:p>
      </dsp:txBody>
      <dsp:txXfrm>
        <a:off x="1610739" y="2365335"/>
        <a:ext cx="1807720" cy="734431"/>
      </dsp:txXfrm>
    </dsp:sp>
    <dsp:sp modelId="{0785DE21-CA1F-4141-B1FE-46C683376579}">
      <dsp:nvSpPr>
        <dsp:cNvPr id="0" name=""/>
        <dsp:cNvSpPr/>
      </dsp:nvSpPr>
      <dsp:spPr>
        <a:xfrm rot="5400000">
          <a:off x="2368325" y="3142120"/>
          <a:ext cx="292548" cy="351058"/>
        </a:xfrm>
        <a:prstGeom prst="rightArrow">
          <a:avLst>
            <a:gd name="adj1" fmla="val 60000"/>
            <a:gd name="adj2" fmla="val 50000"/>
          </a:avLst>
        </a:prstGeom>
        <a:solidFill>
          <a:schemeClr val="accent2">
            <a:shade val="90000"/>
            <a:hueOff val="-574681"/>
            <a:satOff val="409"/>
            <a:lumOff val="321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2409282" y="3171375"/>
        <a:ext cx="210634" cy="204784"/>
      </dsp:txXfrm>
    </dsp:sp>
    <dsp:sp modelId="{61399083-32AA-4E87-9F05-5A7CC5591ECA}">
      <dsp:nvSpPr>
        <dsp:cNvPr id="0" name=""/>
        <dsp:cNvSpPr/>
      </dsp:nvSpPr>
      <dsp:spPr>
        <a:xfrm>
          <a:off x="1587890" y="3512681"/>
          <a:ext cx="1853418" cy="780129"/>
        </a:xfrm>
        <a:prstGeom prst="roundRect">
          <a:avLst>
            <a:gd name="adj" fmla="val 10000"/>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Century Gothic"/>
            </a:rPr>
            <a:t>Assess Accuracy</a:t>
          </a:r>
        </a:p>
      </dsp:txBody>
      <dsp:txXfrm>
        <a:off x="1610739" y="3535530"/>
        <a:ext cx="1807720" cy="7344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D12493-AEDE-4733-88EA-65C43D4CCD9E}">
      <dsp:nvSpPr>
        <dsp:cNvPr id="0" name=""/>
        <dsp:cNvSpPr/>
      </dsp:nvSpPr>
      <dsp:spPr>
        <a:xfrm>
          <a:off x="1587890" y="2097"/>
          <a:ext cx="1853418" cy="780129"/>
        </a:xfrm>
        <a:prstGeom prst="roundRect">
          <a:avLst>
            <a:gd name="adj" fmla="val 10000"/>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Century Gothic"/>
            </a:rPr>
            <a:t>Collect Training Data</a:t>
          </a:r>
        </a:p>
      </dsp:txBody>
      <dsp:txXfrm>
        <a:off x="1610739" y="24946"/>
        <a:ext cx="1807720" cy="734431"/>
      </dsp:txXfrm>
    </dsp:sp>
    <dsp:sp modelId="{F6D841BE-6C3E-4C55-B939-3BDEC8E5C64E}">
      <dsp:nvSpPr>
        <dsp:cNvPr id="0" name=""/>
        <dsp:cNvSpPr/>
      </dsp:nvSpPr>
      <dsp:spPr>
        <a:xfrm rot="5400000">
          <a:off x="2368325" y="801730"/>
          <a:ext cx="292548" cy="351058"/>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2409282" y="830985"/>
        <a:ext cx="210634" cy="204784"/>
      </dsp:txXfrm>
    </dsp:sp>
    <dsp:sp modelId="{C4E05EAF-B3D1-4682-B45A-B4BAB4E4BB84}">
      <dsp:nvSpPr>
        <dsp:cNvPr id="0" name=""/>
        <dsp:cNvSpPr/>
      </dsp:nvSpPr>
      <dsp:spPr>
        <a:xfrm>
          <a:off x="1587890" y="1172292"/>
          <a:ext cx="1853418" cy="780129"/>
        </a:xfrm>
        <a:prstGeom prst="roundRect">
          <a:avLst>
            <a:gd name="adj" fmla="val 10000"/>
          </a:avLst>
        </a:prstGeom>
        <a:solidFill>
          <a:schemeClr val="accent2">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Century Gothic"/>
            </a:rPr>
            <a:t>Train Random Forest Classifier</a:t>
          </a:r>
        </a:p>
      </dsp:txBody>
      <dsp:txXfrm>
        <a:off x="1610739" y="1195141"/>
        <a:ext cx="1807720" cy="734431"/>
      </dsp:txXfrm>
    </dsp:sp>
    <dsp:sp modelId="{DF8205F8-D4EF-4BFC-8CEE-2E5C6A716882}">
      <dsp:nvSpPr>
        <dsp:cNvPr id="0" name=""/>
        <dsp:cNvSpPr/>
      </dsp:nvSpPr>
      <dsp:spPr>
        <a:xfrm rot="5400000">
          <a:off x="2368325" y="1971925"/>
          <a:ext cx="292548" cy="351058"/>
        </a:xfrm>
        <a:prstGeom prst="rightArrow">
          <a:avLst>
            <a:gd name="adj1" fmla="val 60000"/>
            <a:gd name="adj2" fmla="val 50000"/>
          </a:avLst>
        </a:prstGeom>
        <a:solidFill>
          <a:schemeClr val="accent2">
            <a:shade val="90000"/>
            <a:hueOff val="-287340"/>
            <a:satOff val="204"/>
            <a:lumOff val="1605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2409282" y="2001180"/>
        <a:ext cx="210634" cy="204784"/>
      </dsp:txXfrm>
    </dsp:sp>
    <dsp:sp modelId="{E21187B3-41A3-47EA-8B5F-0C11D64F1EE4}">
      <dsp:nvSpPr>
        <dsp:cNvPr id="0" name=""/>
        <dsp:cNvSpPr/>
      </dsp:nvSpPr>
      <dsp:spPr>
        <a:xfrm>
          <a:off x="1587890" y="2342486"/>
          <a:ext cx="1853418" cy="780129"/>
        </a:xfrm>
        <a:prstGeom prst="roundRect">
          <a:avLst>
            <a:gd name="adj" fmla="val 10000"/>
          </a:avLst>
        </a:prstGeom>
        <a:solidFill>
          <a:schemeClr val="accent2">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Century Gothic"/>
            </a:rPr>
            <a:t>Classify Imagery</a:t>
          </a:r>
        </a:p>
      </dsp:txBody>
      <dsp:txXfrm>
        <a:off x="1610739" y="2365335"/>
        <a:ext cx="1807720" cy="734431"/>
      </dsp:txXfrm>
    </dsp:sp>
    <dsp:sp modelId="{0785DE21-CA1F-4141-B1FE-46C683376579}">
      <dsp:nvSpPr>
        <dsp:cNvPr id="0" name=""/>
        <dsp:cNvSpPr/>
      </dsp:nvSpPr>
      <dsp:spPr>
        <a:xfrm rot="5400000">
          <a:off x="2368325" y="3142120"/>
          <a:ext cx="292548" cy="351058"/>
        </a:xfrm>
        <a:prstGeom prst="rightArrow">
          <a:avLst>
            <a:gd name="adj1" fmla="val 60000"/>
            <a:gd name="adj2" fmla="val 50000"/>
          </a:avLst>
        </a:prstGeom>
        <a:solidFill>
          <a:schemeClr val="accent2">
            <a:shade val="90000"/>
            <a:hueOff val="-574681"/>
            <a:satOff val="409"/>
            <a:lumOff val="321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2409282" y="3171375"/>
        <a:ext cx="210634" cy="204784"/>
      </dsp:txXfrm>
    </dsp:sp>
    <dsp:sp modelId="{61399083-32AA-4E87-9F05-5A7CC5591ECA}">
      <dsp:nvSpPr>
        <dsp:cNvPr id="0" name=""/>
        <dsp:cNvSpPr/>
      </dsp:nvSpPr>
      <dsp:spPr>
        <a:xfrm>
          <a:off x="1587890" y="3512681"/>
          <a:ext cx="1853418" cy="780129"/>
        </a:xfrm>
        <a:prstGeom prst="roundRect">
          <a:avLst>
            <a:gd name="adj" fmla="val 10000"/>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Century Gothic"/>
            </a:rPr>
            <a:t>Assess Accuracy</a:t>
          </a:r>
        </a:p>
      </dsp:txBody>
      <dsp:txXfrm>
        <a:off x="1610739" y="3535530"/>
        <a:ext cx="1807720" cy="73443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78D532-9CD4-4C55-B5A3-190C436B0D4B}">
      <dsp:nvSpPr>
        <dsp:cNvPr id="0" name=""/>
        <dsp:cNvSpPr/>
      </dsp:nvSpPr>
      <dsp:spPr>
        <a:xfrm>
          <a:off x="0" y="0"/>
          <a:ext cx="8783764" cy="78324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n-US" sz="3400" kern="1200">
              <a:latin typeface="Century Gothic"/>
            </a:rPr>
            <a:t>Pre-processing</a:t>
          </a:r>
        </a:p>
      </dsp:txBody>
      <dsp:txXfrm>
        <a:off x="22940" y="22940"/>
        <a:ext cx="7846948" cy="737360"/>
      </dsp:txXfrm>
    </dsp:sp>
    <dsp:sp modelId="{34710E4A-6F81-4860-88C1-DFD543CD95BA}">
      <dsp:nvSpPr>
        <dsp:cNvPr id="0" name=""/>
        <dsp:cNvSpPr/>
      </dsp:nvSpPr>
      <dsp:spPr>
        <a:xfrm>
          <a:off x="655930" y="892024"/>
          <a:ext cx="8783764" cy="783240"/>
        </a:xfrm>
        <a:prstGeom prst="roundRect">
          <a:avLst>
            <a:gd name="adj" fmla="val 10000"/>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n-US" sz="3400" kern="1200">
              <a:latin typeface="Century Gothic"/>
            </a:rPr>
            <a:t>Import to GIS</a:t>
          </a:r>
        </a:p>
      </dsp:txBody>
      <dsp:txXfrm>
        <a:off x="678870" y="914964"/>
        <a:ext cx="7572847" cy="737360"/>
      </dsp:txXfrm>
    </dsp:sp>
    <dsp:sp modelId="{4F363C07-0A3E-49B3-AA89-165C59928C49}">
      <dsp:nvSpPr>
        <dsp:cNvPr id="0" name=""/>
        <dsp:cNvSpPr/>
      </dsp:nvSpPr>
      <dsp:spPr>
        <a:xfrm>
          <a:off x="1311861" y="1784048"/>
          <a:ext cx="8783764" cy="783240"/>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n-US" sz="3400" kern="1200">
              <a:latin typeface="Century Gothic"/>
            </a:rPr>
            <a:t>Annual Heat Maps</a:t>
          </a:r>
        </a:p>
      </dsp:txBody>
      <dsp:txXfrm>
        <a:off x="1334801" y="1806988"/>
        <a:ext cx="7572847" cy="737360"/>
      </dsp:txXfrm>
    </dsp:sp>
    <dsp:sp modelId="{B81492B1-8B44-43A2-9F62-02C1B4BE58F0}">
      <dsp:nvSpPr>
        <dsp:cNvPr id="0" name=""/>
        <dsp:cNvSpPr/>
      </dsp:nvSpPr>
      <dsp:spPr>
        <a:xfrm>
          <a:off x="1967791" y="2676072"/>
          <a:ext cx="8783764" cy="783240"/>
        </a:xfrm>
        <a:prstGeom prst="roundRect">
          <a:avLst>
            <a:gd name="adj" fmla="val 10000"/>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n-US" sz="3400" kern="1200">
              <a:latin typeface="Century Gothic"/>
            </a:rPr>
            <a:t>Risk Assessment</a:t>
          </a:r>
        </a:p>
      </dsp:txBody>
      <dsp:txXfrm>
        <a:off x="1990731" y="2699012"/>
        <a:ext cx="7572847" cy="737360"/>
      </dsp:txXfrm>
    </dsp:sp>
    <dsp:sp modelId="{494AEA1A-B863-458C-BBAB-AC8DFD8B1DEF}">
      <dsp:nvSpPr>
        <dsp:cNvPr id="0" name=""/>
        <dsp:cNvSpPr/>
      </dsp:nvSpPr>
      <dsp:spPr>
        <a:xfrm>
          <a:off x="2623722" y="3568097"/>
          <a:ext cx="8783764" cy="783240"/>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n-US" sz="3400" kern="1200">
              <a:latin typeface="Century Gothic"/>
            </a:rPr>
            <a:t>Corridor Coincidence</a:t>
          </a:r>
        </a:p>
      </dsp:txBody>
      <dsp:txXfrm>
        <a:off x="2646662" y="3591037"/>
        <a:ext cx="7572847" cy="737360"/>
      </dsp:txXfrm>
    </dsp:sp>
    <dsp:sp modelId="{317A949E-A1D0-47B5-BA31-004A7A7E5756}">
      <dsp:nvSpPr>
        <dsp:cNvPr id="0" name=""/>
        <dsp:cNvSpPr/>
      </dsp:nvSpPr>
      <dsp:spPr>
        <a:xfrm>
          <a:off x="8274658" y="572200"/>
          <a:ext cx="509106" cy="509106"/>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8389207" y="572200"/>
        <a:ext cx="280008" cy="383102"/>
      </dsp:txXfrm>
    </dsp:sp>
    <dsp:sp modelId="{BA29FD8F-3C7E-42F3-832E-A82F809B44FC}">
      <dsp:nvSpPr>
        <dsp:cNvPr id="0" name=""/>
        <dsp:cNvSpPr/>
      </dsp:nvSpPr>
      <dsp:spPr>
        <a:xfrm>
          <a:off x="8930588" y="1464225"/>
          <a:ext cx="509106" cy="509106"/>
        </a:xfrm>
        <a:prstGeom prst="downArrow">
          <a:avLst>
            <a:gd name="adj1" fmla="val 55000"/>
            <a:gd name="adj2" fmla="val 45000"/>
          </a:avLst>
        </a:prstGeom>
        <a:solidFill>
          <a:schemeClr val="accent2">
            <a:tint val="40000"/>
            <a:alpha val="90000"/>
            <a:hueOff val="-283075"/>
            <a:satOff val="-25115"/>
            <a:lumOff val="-256"/>
            <a:alphaOff val="0"/>
          </a:schemeClr>
        </a:solid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9045137" y="1464225"/>
        <a:ext cx="280008" cy="383102"/>
      </dsp:txXfrm>
    </dsp:sp>
    <dsp:sp modelId="{BB45F192-7433-4EA5-8282-E83342303664}">
      <dsp:nvSpPr>
        <dsp:cNvPr id="0" name=""/>
        <dsp:cNvSpPr/>
      </dsp:nvSpPr>
      <dsp:spPr>
        <a:xfrm>
          <a:off x="9586519" y="2343195"/>
          <a:ext cx="509106" cy="509106"/>
        </a:xfrm>
        <a:prstGeom prst="downArrow">
          <a:avLst>
            <a:gd name="adj1" fmla="val 55000"/>
            <a:gd name="adj2" fmla="val 45000"/>
          </a:avLst>
        </a:prstGeom>
        <a:solidFill>
          <a:schemeClr val="accent2">
            <a:tint val="40000"/>
            <a:alpha val="90000"/>
            <a:hueOff val="-566151"/>
            <a:satOff val="-50231"/>
            <a:lumOff val="-513"/>
            <a:alphaOff val="0"/>
          </a:schemeClr>
        </a:solid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9701068" y="2343195"/>
        <a:ext cx="280008" cy="383102"/>
      </dsp:txXfrm>
    </dsp:sp>
    <dsp:sp modelId="{40DDDAAD-3CBC-4DA4-AEA2-DF47E20A1B88}">
      <dsp:nvSpPr>
        <dsp:cNvPr id="0" name=""/>
        <dsp:cNvSpPr/>
      </dsp:nvSpPr>
      <dsp:spPr>
        <a:xfrm>
          <a:off x="10242449" y="3243922"/>
          <a:ext cx="509106" cy="509106"/>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10356998" y="3243922"/>
        <a:ext cx="280008" cy="3831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FF52D8-44DD-4A6F-B103-27694EFCD430}">
      <dsp:nvSpPr>
        <dsp:cNvPr id="0" name=""/>
        <dsp:cNvSpPr/>
      </dsp:nvSpPr>
      <dsp:spPr>
        <a:xfrm>
          <a:off x="9219355" y="2619731"/>
          <a:ext cx="91440" cy="487862"/>
        </a:xfrm>
        <a:custGeom>
          <a:avLst/>
          <a:gdLst/>
          <a:ahLst/>
          <a:cxnLst/>
          <a:rect l="0" t="0" r="0" b="0"/>
          <a:pathLst>
            <a:path>
              <a:moveTo>
                <a:pt x="45720" y="0"/>
              </a:moveTo>
              <a:lnTo>
                <a:pt x="45720" y="487862"/>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276DDC-8685-419F-9392-7532432CD8F6}">
      <dsp:nvSpPr>
        <dsp:cNvPr id="0" name=""/>
        <dsp:cNvSpPr/>
      </dsp:nvSpPr>
      <dsp:spPr>
        <a:xfrm>
          <a:off x="8239958" y="1066678"/>
          <a:ext cx="1025116" cy="487862"/>
        </a:xfrm>
        <a:custGeom>
          <a:avLst/>
          <a:gdLst/>
          <a:ahLst/>
          <a:cxnLst/>
          <a:rect l="0" t="0" r="0" b="0"/>
          <a:pathLst>
            <a:path>
              <a:moveTo>
                <a:pt x="0" y="0"/>
              </a:moveTo>
              <a:lnTo>
                <a:pt x="0" y="332464"/>
              </a:lnTo>
              <a:lnTo>
                <a:pt x="1025116" y="332464"/>
              </a:lnTo>
              <a:lnTo>
                <a:pt x="1025116" y="487862"/>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0BC1B4-ED22-49C6-BA21-D466F6F7F2AF}">
      <dsp:nvSpPr>
        <dsp:cNvPr id="0" name=""/>
        <dsp:cNvSpPr/>
      </dsp:nvSpPr>
      <dsp:spPr>
        <a:xfrm>
          <a:off x="7169121" y="2619731"/>
          <a:ext cx="91440" cy="487862"/>
        </a:xfrm>
        <a:custGeom>
          <a:avLst/>
          <a:gdLst/>
          <a:ahLst/>
          <a:cxnLst/>
          <a:rect l="0" t="0" r="0" b="0"/>
          <a:pathLst>
            <a:path>
              <a:moveTo>
                <a:pt x="45720" y="0"/>
              </a:moveTo>
              <a:lnTo>
                <a:pt x="45720" y="487862"/>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16BAFD-B62B-4698-B7F7-E36983C598E0}">
      <dsp:nvSpPr>
        <dsp:cNvPr id="0" name=""/>
        <dsp:cNvSpPr/>
      </dsp:nvSpPr>
      <dsp:spPr>
        <a:xfrm>
          <a:off x="7214841" y="1066678"/>
          <a:ext cx="1025116" cy="487862"/>
        </a:xfrm>
        <a:custGeom>
          <a:avLst/>
          <a:gdLst/>
          <a:ahLst/>
          <a:cxnLst/>
          <a:rect l="0" t="0" r="0" b="0"/>
          <a:pathLst>
            <a:path>
              <a:moveTo>
                <a:pt x="1025116" y="0"/>
              </a:moveTo>
              <a:lnTo>
                <a:pt x="1025116" y="332464"/>
              </a:lnTo>
              <a:lnTo>
                <a:pt x="0" y="332464"/>
              </a:lnTo>
              <a:lnTo>
                <a:pt x="0" y="487862"/>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0E3BDF-CA26-4341-BB72-34A43E95BB61}">
      <dsp:nvSpPr>
        <dsp:cNvPr id="0" name=""/>
        <dsp:cNvSpPr/>
      </dsp:nvSpPr>
      <dsp:spPr>
        <a:xfrm>
          <a:off x="3114373" y="1066678"/>
          <a:ext cx="2050233" cy="487862"/>
        </a:xfrm>
        <a:custGeom>
          <a:avLst/>
          <a:gdLst/>
          <a:ahLst/>
          <a:cxnLst/>
          <a:rect l="0" t="0" r="0" b="0"/>
          <a:pathLst>
            <a:path>
              <a:moveTo>
                <a:pt x="0" y="0"/>
              </a:moveTo>
              <a:lnTo>
                <a:pt x="0" y="332464"/>
              </a:lnTo>
              <a:lnTo>
                <a:pt x="2050233" y="332464"/>
              </a:lnTo>
              <a:lnTo>
                <a:pt x="2050233" y="487862"/>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5FF9AA-35D0-4602-9203-307AC0801833}">
      <dsp:nvSpPr>
        <dsp:cNvPr id="0" name=""/>
        <dsp:cNvSpPr/>
      </dsp:nvSpPr>
      <dsp:spPr>
        <a:xfrm>
          <a:off x="3068653" y="2619731"/>
          <a:ext cx="91440" cy="487862"/>
        </a:xfrm>
        <a:custGeom>
          <a:avLst/>
          <a:gdLst/>
          <a:ahLst/>
          <a:cxnLst/>
          <a:rect l="0" t="0" r="0" b="0"/>
          <a:pathLst>
            <a:path>
              <a:moveTo>
                <a:pt x="45720" y="0"/>
              </a:moveTo>
              <a:lnTo>
                <a:pt x="45720" y="487862"/>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1EDDCB-4EE6-4205-A845-AB1F8F011434}">
      <dsp:nvSpPr>
        <dsp:cNvPr id="0" name=""/>
        <dsp:cNvSpPr/>
      </dsp:nvSpPr>
      <dsp:spPr>
        <a:xfrm>
          <a:off x="3068653" y="1066678"/>
          <a:ext cx="91440" cy="487862"/>
        </a:xfrm>
        <a:custGeom>
          <a:avLst/>
          <a:gdLst/>
          <a:ahLst/>
          <a:cxnLst/>
          <a:rect l="0" t="0" r="0" b="0"/>
          <a:pathLst>
            <a:path>
              <a:moveTo>
                <a:pt x="45720" y="0"/>
              </a:moveTo>
              <a:lnTo>
                <a:pt x="45720" y="487862"/>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666772-7935-4AD5-A714-6C6F55E2C128}">
      <dsp:nvSpPr>
        <dsp:cNvPr id="0" name=""/>
        <dsp:cNvSpPr/>
      </dsp:nvSpPr>
      <dsp:spPr>
        <a:xfrm>
          <a:off x="1018419" y="2619731"/>
          <a:ext cx="91440" cy="487862"/>
        </a:xfrm>
        <a:custGeom>
          <a:avLst/>
          <a:gdLst/>
          <a:ahLst/>
          <a:cxnLst/>
          <a:rect l="0" t="0" r="0" b="0"/>
          <a:pathLst>
            <a:path>
              <a:moveTo>
                <a:pt x="45720" y="0"/>
              </a:moveTo>
              <a:lnTo>
                <a:pt x="45720" y="487862"/>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EB32CD-9EA0-4C8A-AABF-936B1F9922A2}">
      <dsp:nvSpPr>
        <dsp:cNvPr id="0" name=""/>
        <dsp:cNvSpPr/>
      </dsp:nvSpPr>
      <dsp:spPr>
        <a:xfrm>
          <a:off x="1064139" y="1066678"/>
          <a:ext cx="2050233" cy="487862"/>
        </a:xfrm>
        <a:custGeom>
          <a:avLst/>
          <a:gdLst/>
          <a:ahLst/>
          <a:cxnLst/>
          <a:rect l="0" t="0" r="0" b="0"/>
          <a:pathLst>
            <a:path>
              <a:moveTo>
                <a:pt x="2050233" y="0"/>
              </a:moveTo>
              <a:lnTo>
                <a:pt x="2050233" y="332464"/>
              </a:lnTo>
              <a:lnTo>
                <a:pt x="0" y="332464"/>
              </a:lnTo>
              <a:lnTo>
                <a:pt x="0" y="487862"/>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253113-DFD7-421C-87AF-0A7642916F0D}">
      <dsp:nvSpPr>
        <dsp:cNvPr id="0" name=""/>
        <dsp:cNvSpPr/>
      </dsp:nvSpPr>
      <dsp:spPr>
        <a:xfrm>
          <a:off x="2275641" y="1489"/>
          <a:ext cx="1677464" cy="106518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C16BA0-BE0C-4233-AA5D-EDA5AB5FE06B}">
      <dsp:nvSpPr>
        <dsp:cNvPr id="0" name=""/>
        <dsp:cNvSpPr/>
      </dsp:nvSpPr>
      <dsp:spPr>
        <a:xfrm>
          <a:off x="2462026" y="178554"/>
          <a:ext cx="1677464" cy="106518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solidFill>
                <a:schemeClr val="tx1">
                  <a:lumMod val="75000"/>
                  <a:lumOff val="25000"/>
                </a:schemeClr>
              </a:solidFill>
              <a:latin typeface="Century Gothic" panose="020B0502020202020204" pitchFamily="34" charset="0"/>
            </a:rPr>
            <a:t>Google Earth Engine</a:t>
          </a:r>
        </a:p>
      </dsp:txBody>
      <dsp:txXfrm>
        <a:off x="2493224" y="209752"/>
        <a:ext cx="1615068" cy="1002793"/>
      </dsp:txXfrm>
    </dsp:sp>
    <dsp:sp modelId="{3A5C3094-0DC0-42B9-8EDE-E89A925DE9A5}">
      <dsp:nvSpPr>
        <dsp:cNvPr id="0" name=""/>
        <dsp:cNvSpPr/>
      </dsp:nvSpPr>
      <dsp:spPr>
        <a:xfrm>
          <a:off x="225407" y="1554541"/>
          <a:ext cx="1677464" cy="106518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8D3DE4-2906-41F3-BC37-767D25A4E9E9}">
      <dsp:nvSpPr>
        <dsp:cNvPr id="0" name=""/>
        <dsp:cNvSpPr/>
      </dsp:nvSpPr>
      <dsp:spPr>
        <a:xfrm>
          <a:off x="411792" y="1731606"/>
          <a:ext cx="1677464" cy="106518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solidFill>
                <a:schemeClr val="tx1">
                  <a:lumMod val="75000"/>
                  <a:lumOff val="25000"/>
                </a:schemeClr>
              </a:solidFill>
              <a:latin typeface="Century Gothic" panose="020B0502020202020204" pitchFamily="34" charset="0"/>
            </a:rPr>
            <a:t>Vegetation Health</a:t>
          </a:r>
        </a:p>
      </dsp:txBody>
      <dsp:txXfrm>
        <a:off x="442990" y="1762804"/>
        <a:ext cx="1615068" cy="1002793"/>
      </dsp:txXfrm>
    </dsp:sp>
    <dsp:sp modelId="{29B09B0F-AFE6-49AA-A8B4-FA8601C8A1C4}">
      <dsp:nvSpPr>
        <dsp:cNvPr id="0" name=""/>
        <dsp:cNvSpPr/>
      </dsp:nvSpPr>
      <dsp:spPr>
        <a:xfrm>
          <a:off x="225407" y="3107593"/>
          <a:ext cx="1677464" cy="106518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E13714-C5DF-4592-B213-1B58E0F2F5E4}">
      <dsp:nvSpPr>
        <dsp:cNvPr id="0" name=""/>
        <dsp:cNvSpPr/>
      </dsp:nvSpPr>
      <dsp:spPr>
        <a:xfrm>
          <a:off x="411792" y="3284659"/>
          <a:ext cx="1677464" cy="106518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solidFill>
                <a:schemeClr val="tx1">
                  <a:lumMod val="75000"/>
                  <a:lumOff val="25000"/>
                </a:schemeClr>
              </a:solidFill>
              <a:latin typeface="Century Gothic" panose="020B0502020202020204" pitchFamily="34" charset="0"/>
            </a:rPr>
            <a:t>NDVI, SAVI</a:t>
          </a:r>
        </a:p>
      </dsp:txBody>
      <dsp:txXfrm>
        <a:off x="442990" y="3315857"/>
        <a:ext cx="1615068" cy="1002793"/>
      </dsp:txXfrm>
    </dsp:sp>
    <dsp:sp modelId="{230F9C6C-8FAC-44EE-945A-287DCA00B500}">
      <dsp:nvSpPr>
        <dsp:cNvPr id="0" name=""/>
        <dsp:cNvSpPr/>
      </dsp:nvSpPr>
      <dsp:spPr>
        <a:xfrm>
          <a:off x="2275641" y="1554541"/>
          <a:ext cx="1677464" cy="106518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5500F2-8804-4E52-B408-28E92F6011EC}">
      <dsp:nvSpPr>
        <dsp:cNvPr id="0" name=""/>
        <dsp:cNvSpPr/>
      </dsp:nvSpPr>
      <dsp:spPr>
        <a:xfrm>
          <a:off x="2462026" y="1731606"/>
          <a:ext cx="1677464" cy="106518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solidFill>
                <a:schemeClr val="tx1">
                  <a:lumMod val="75000"/>
                  <a:lumOff val="25000"/>
                </a:schemeClr>
              </a:solidFill>
              <a:latin typeface="Century Gothic" panose="020B0502020202020204" pitchFamily="34" charset="0"/>
            </a:rPr>
            <a:t>Climate Conditions</a:t>
          </a:r>
        </a:p>
      </dsp:txBody>
      <dsp:txXfrm>
        <a:off x="2493224" y="1762804"/>
        <a:ext cx="1615068" cy="1002793"/>
      </dsp:txXfrm>
    </dsp:sp>
    <dsp:sp modelId="{0F5D1AA3-DF92-4AE8-9F25-0E2F2A8EABC9}">
      <dsp:nvSpPr>
        <dsp:cNvPr id="0" name=""/>
        <dsp:cNvSpPr/>
      </dsp:nvSpPr>
      <dsp:spPr>
        <a:xfrm>
          <a:off x="2275641" y="3107593"/>
          <a:ext cx="1677464" cy="106518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C87712-ADAB-4F84-A95A-FF88332BBABB}">
      <dsp:nvSpPr>
        <dsp:cNvPr id="0" name=""/>
        <dsp:cNvSpPr/>
      </dsp:nvSpPr>
      <dsp:spPr>
        <a:xfrm>
          <a:off x="2462026" y="3284659"/>
          <a:ext cx="1677464" cy="106518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solidFill>
                <a:schemeClr val="tx1">
                  <a:lumMod val="75000"/>
                  <a:lumOff val="25000"/>
                </a:schemeClr>
              </a:solidFill>
              <a:latin typeface="Century Gothic" panose="020B0502020202020204" pitchFamily="34" charset="0"/>
            </a:rPr>
            <a:t>PDSI, Temperature, Precipitation </a:t>
          </a:r>
        </a:p>
      </dsp:txBody>
      <dsp:txXfrm>
        <a:off x="2493224" y="3315857"/>
        <a:ext cx="1615068" cy="1002793"/>
      </dsp:txXfrm>
    </dsp:sp>
    <dsp:sp modelId="{5660EB13-16E4-45D0-9798-125A92997295}">
      <dsp:nvSpPr>
        <dsp:cNvPr id="0" name=""/>
        <dsp:cNvSpPr/>
      </dsp:nvSpPr>
      <dsp:spPr>
        <a:xfrm>
          <a:off x="4325875" y="1554541"/>
          <a:ext cx="1677464" cy="106518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D5EA97-26DF-42DC-817A-3F73746313F6}">
      <dsp:nvSpPr>
        <dsp:cNvPr id="0" name=""/>
        <dsp:cNvSpPr/>
      </dsp:nvSpPr>
      <dsp:spPr>
        <a:xfrm>
          <a:off x="4512260" y="1731606"/>
          <a:ext cx="1677464" cy="106518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solidFill>
                <a:schemeClr val="tx1">
                  <a:lumMod val="75000"/>
                  <a:lumOff val="25000"/>
                </a:schemeClr>
              </a:solidFill>
              <a:latin typeface="Century Gothic" panose="020B0502020202020204" pitchFamily="34" charset="0"/>
            </a:rPr>
            <a:t>LULC Classification</a:t>
          </a:r>
        </a:p>
      </dsp:txBody>
      <dsp:txXfrm>
        <a:off x="4543458" y="1762804"/>
        <a:ext cx="1615068" cy="1002793"/>
      </dsp:txXfrm>
    </dsp:sp>
    <dsp:sp modelId="{514D78E6-4880-4173-9758-7DB63B291902}">
      <dsp:nvSpPr>
        <dsp:cNvPr id="0" name=""/>
        <dsp:cNvSpPr/>
      </dsp:nvSpPr>
      <dsp:spPr>
        <a:xfrm>
          <a:off x="7401226" y="1489"/>
          <a:ext cx="1677464" cy="106518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7639B2-31CF-4C08-97CC-64EFC77DD7CE}">
      <dsp:nvSpPr>
        <dsp:cNvPr id="0" name=""/>
        <dsp:cNvSpPr/>
      </dsp:nvSpPr>
      <dsp:spPr>
        <a:xfrm>
          <a:off x="7587611" y="178554"/>
          <a:ext cx="1677464" cy="106518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solidFill>
                <a:schemeClr val="tx1">
                  <a:lumMod val="75000"/>
                  <a:lumOff val="25000"/>
                </a:schemeClr>
              </a:solidFill>
              <a:latin typeface="Century Gothic"/>
            </a:rPr>
            <a:t>ArcMap</a:t>
          </a:r>
        </a:p>
      </dsp:txBody>
      <dsp:txXfrm>
        <a:off x="7618809" y="209752"/>
        <a:ext cx="1615068" cy="1002793"/>
      </dsp:txXfrm>
    </dsp:sp>
    <dsp:sp modelId="{E2D83F98-45B3-44FE-8E43-F397DA55E5D3}">
      <dsp:nvSpPr>
        <dsp:cNvPr id="0" name=""/>
        <dsp:cNvSpPr/>
      </dsp:nvSpPr>
      <dsp:spPr>
        <a:xfrm>
          <a:off x="6376109" y="1554541"/>
          <a:ext cx="1677464" cy="106518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F2EF46-901E-4158-B8EA-CB8E32E8E8F2}">
      <dsp:nvSpPr>
        <dsp:cNvPr id="0" name=""/>
        <dsp:cNvSpPr/>
      </dsp:nvSpPr>
      <dsp:spPr>
        <a:xfrm>
          <a:off x="6562494" y="1731606"/>
          <a:ext cx="1677464" cy="106518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solidFill>
                <a:schemeClr val="tx1">
                  <a:lumMod val="75000"/>
                  <a:lumOff val="25000"/>
                </a:schemeClr>
              </a:solidFill>
              <a:latin typeface="Century Gothic" panose="020B0502020202020204" pitchFamily="34" charset="0"/>
            </a:rPr>
            <a:t>HEC Risk Heat Maps </a:t>
          </a:r>
        </a:p>
      </dsp:txBody>
      <dsp:txXfrm>
        <a:off x="6593692" y="1762804"/>
        <a:ext cx="1615068" cy="1002793"/>
      </dsp:txXfrm>
    </dsp:sp>
    <dsp:sp modelId="{C6323C83-DE7A-445B-8FE2-D3E90D940AE1}">
      <dsp:nvSpPr>
        <dsp:cNvPr id="0" name=""/>
        <dsp:cNvSpPr/>
      </dsp:nvSpPr>
      <dsp:spPr>
        <a:xfrm>
          <a:off x="6376109" y="3107593"/>
          <a:ext cx="1677464" cy="106518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84E129-718B-463B-B0C0-4F51A6D86A58}">
      <dsp:nvSpPr>
        <dsp:cNvPr id="0" name=""/>
        <dsp:cNvSpPr/>
      </dsp:nvSpPr>
      <dsp:spPr>
        <a:xfrm>
          <a:off x="6562494" y="3284659"/>
          <a:ext cx="1677464" cy="106518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solidFill>
                <a:schemeClr val="tx1">
                  <a:lumMod val="75000"/>
                  <a:lumOff val="25000"/>
                </a:schemeClr>
              </a:solidFill>
              <a:latin typeface="Century Gothic" panose="020B0502020202020204" pitchFamily="34" charset="0"/>
            </a:rPr>
            <a:t>High, Medium, Low</a:t>
          </a:r>
        </a:p>
      </dsp:txBody>
      <dsp:txXfrm>
        <a:off x="6593692" y="3315857"/>
        <a:ext cx="1615068" cy="1002793"/>
      </dsp:txXfrm>
    </dsp:sp>
    <dsp:sp modelId="{29B0B729-E4DA-42E5-8E8B-6A2A9BDC9CA3}">
      <dsp:nvSpPr>
        <dsp:cNvPr id="0" name=""/>
        <dsp:cNvSpPr/>
      </dsp:nvSpPr>
      <dsp:spPr>
        <a:xfrm>
          <a:off x="8426343" y="1554541"/>
          <a:ext cx="1677464" cy="106518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B87C47-754A-4606-9C56-5B81193A38C1}">
      <dsp:nvSpPr>
        <dsp:cNvPr id="0" name=""/>
        <dsp:cNvSpPr/>
      </dsp:nvSpPr>
      <dsp:spPr>
        <a:xfrm>
          <a:off x="8612728" y="1731606"/>
          <a:ext cx="1677464" cy="106518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solidFill>
                <a:schemeClr val="tx1">
                  <a:lumMod val="75000"/>
                  <a:lumOff val="25000"/>
                </a:schemeClr>
              </a:solidFill>
              <a:latin typeface="Century Gothic" panose="020B0502020202020204" pitchFamily="34" charset="0"/>
            </a:rPr>
            <a:t>Overlay Analysis</a:t>
          </a:r>
        </a:p>
      </dsp:txBody>
      <dsp:txXfrm>
        <a:off x="8643926" y="1762804"/>
        <a:ext cx="1615068" cy="1002793"/>
      </dsp:txXfrm>
    </dsp:sp>
    <dsp:sp modelId="{82585796-0324-4924-B068-818164F47E93}">
      <dsp:nvSpPr>
        <dsp:cNvPr id="0" name=""/>
        <dsp:cNvSpPr/>
      </dsp:nvSpPr>
      <dsp:spPr>
        <a:xfrm>
          <a:off x="8426343" y="3107593"/>
          <a:ext cx="1677464" cy="106518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8A55B9-ECA7-4AD4-9BC1-1736ED1B6979}">
      <dsp:nvSpPr>
        <dsp:cNvPr id="0" name=""/>
        <dsp:cNvSpPr/>
      </dsp:nvSpPr>
      <dsp:spPr>
        <a:xfrm>
          <a:off x="8612728" y="3284659"/>
          <a:ext cx="1677464" cy="106518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solidFill>
                <a:schemeClr val="tx1">
                  <a:lumMod val="75000"/>
                  <a:lumOff val="25000"/>
                </a:schemeClr>
              </a:solidFill>
              <a:latin typeface="Century Gothic" panose="020B0502020202020204" pitchFamily="34" charset="0"/>
            </a:rPr>
            <a:t>Spatial Coincidence</a:t>
          </a:r>
        </a:p>
      </dsp:txBody>
      <dsp:txXfrm>
        <a:off x="8643926" y="3315857"/>
        <a:ext cx="1615068" cy="1002793"/>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3/22/2021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ecoexistproject.org/challenge/area/"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Madi </a:t>
            </a:r>
          </a:p>
          <a:p>
            <a:endParaRPr lang="en-US"/>
          </a:p>
          <a:p>
            <a:r>
              <a:rPr lang="en-US"/>
              <a:t>Hello everyone! We are the Africa Food Security and Agriculture II Team and we are really excited to tell you about the work we've done over the past 10 weeks exploring how NASA Earth observations can be used to identify areas of human-elephant conflict in the </a:t>
            </a:r>
            <a:r>
              <a:rPr lang="en-US" err="1"/>
              <a:t>Kavango</a:t>
            </a:r>
            <a:r>
              <a:rPr lang="en-US"/>
              <a:t>-Zambezi area of southern Africa. My name is Madison Bradley, and these are my teammates Ariel Calle, Michael Corley, and Erica </a:t>
            </a:r>
            <a:r>
              <a:rPr lang="en-US" err="1"/>
              <a:t>Kriner</a:t>
            </a:r>
            <a:r>
              <a:rPr lang="en-US"/>
              <a:t>. </a:t>
            </a:r>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a:t>
            </a:r>
          </a:p>
          <a:p>
            <a:endParaRPr lang="en-US" dirty="0">
              <a:cs typeface="Calibri"/>
            </a:endParaRPr>
          </a:p>
          <a:p>
            <a:r>
              <a:rPr lang="en-US" dirty="0"/>
              <a:t>The first term team developed a Google Earth Engine script that will allow our partners to replicate our methodologies in the future. The script allows the user to define the study area and date range of interest. It brings in Landsat 5 Thematic Mapper (TM) and Landsat 8 Operational Land Imager (OLI) Surface reflectance data, and </a:t>
            </a:r>
            <a:r>
              <a:rPr lang="en-US" dirty="0" err="1"/>
              <a:t>TerraClimate</a:t>
            </a:r>
            <a:r>
              <a:rPr lang="en-US" dirty="0"/>
              <a:t> Data. Landsat imagery is corrected to remove clouds and shadows and subsequently composite images are created for each year within the date range chosen by the user. The normalized difference vegetation index (NDVI) and soil-adjusted vegetation index (SAVI) were calculated for each year, along with changes in vegetation health between the years chosen for analysis. From </a:t>
            </a:r>
            <a:r>
              <a:rPr lang="en-US" dirty="0" err="1"/>
              <a:t>TerraClimate</a:t>
            </a:r>
            <a:r>
              <a:rPr lang="en-US" dirty="0"/>
              <a:t>, Palmer's drought severity index (PDSI), maximum temperature, and precipitation accumulation layers were extracted to display deviations from normal climatic conditions.  </a:t>
            </a:r>
            <a:endParaRPr lang="en-US" dirty="0">
              <a:cs typeface="Calibri"/>
            </a:endParaRPr>
          </a:p>
          <a:p>
            <a:endParaRPr lang="en-US" dirty="0">
              <a:cs typeface="Calibri"/>
            </a:endParaRPr>
          </a:p>
          <a:p>
            <a:r>
              <a:rPr lang="en-US" dirty="0">
                <a:cs typeface="Calibri"/>
              </a:rPr>
              <a:t>Our team modified the script to expand the date range for analysis to include all of the years between 1990 and 2020. We also added in functionality to calculate and display Land Use Land Cover Maps using a </a:t>
            </a:r>
            <a:r>
              <a:rPr lang="en-US" dirty="0" err="1">
                <a:cs typeface="Calibri"/>
              </a:rPr>
              <a:t>RandomForest</a:t>
            </a:r>
            <a:r>
              <a:rPr lang="en-US" dirty="0">
                <a:cs typeface="Calibri"/>
              </a:rPr>
              <a:t> </a:t>
            </a:r>
            <a:r>
              <a:rPr lang="en-US" dirty="0" err="1">
                <a:cs typeface="Calibri"/>
              </a:rPr>
              <a:t>Classifer</a:t>
            </a:r>
            <a:r>
              <a:rPr lang="en-US" dirty="0">
                <a:cs typeface="Calibri"/>
              </a:rPr>
              <a:t>, which we will elaborate on in the following slide.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496084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t>
            </a:r>
          </a:p>
          <a:p>
            <a:endParaRPr lang="en-US" dirty="0">
              <a:cs typeface="Calibri"/>
            </a:endParaRPr>
          </a:p>
          <a:p>
            <a:endParaRPr lang="en-US" dirty="0">
              <a:cs typeface="Calibri"/>
            </a:endParaRPr>
          </a:p>
          <a:p>
            <a:r>
              <a:rPr lang="en-US" dirty="0">
                <a:cs typeface="Calibri"/>
              </a:rPr>
              <a:t>The </a:t>
            </a:r>
            <a:r>
              <a:rPr lang="en-US" dirty="0" err="1">
                <a:cs typeface="Calibri"/>
              </a:rPr>
              <a:t>RandomForest</a:t>
            </a:r>
            <a:r>
              <a:rPr lang="en-US" dirty="0">
                <a:cs typeface="Calibri"/>
              </a:rPr>
              <a:t> classification is a machine learning algorithm in GEE that uses the spectral responses associated with training data points to classify imagery. There were 4 main components to this process. First, the team collected training data for 8 classes, which included bare, water, urban, wetland, grassland, woodland, agriculture classes based on ocular sampling of high-resolution Planet Labs Imagery and existing Land cover maps, such as the KAZA landcover 2005 map from the WWF. Each training class was merged into one feature collection then the feature collection was randomly split to produce a training data set with 70% of the points and validation data set with the remaining 30% of points. </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2487583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t>
            </a:r>
          </a:p>
          <a:p>
            <a:endParaRPr lang="en-US">
              <a:cs typeface="Calibri"/>
            </a:endParaRPr>
          </a:p>
          <a:p>
            <a:endParaRPr lang="en-US">
              <a:cs typeface="Calibri"/>
            </a:endParaRPr>
          </a:p>
          <a:p>
            <a:r>
              <a:rPr lang="en-US">
                <a:cs typeface="Calibri"/>
              </a:rPr>
              <a:t>The Random Forest classifier was trained using 9 bands from each composite image, which are displayed here. Next, the trained classifier was applied to each composite image using the training data set as guidance to produce a classified composite image with 7 land cover classes. Finally, an error matrix accuracy assessment was conducted with the remaining validation dataset to calculate the overall expected classification accuracy. We achieved validation accuracies consistently greater than 80%. </a:t>
            </a: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511797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partners provided us with an extensive dataset on Human-Elephant Conflict events ranging from 2008 to 2019. With this data we created a series of annual density heatmaps to identify areas at most risk, as well as prioritize corridors and croplands that have historically been susceptible to elephant raiding.</a:t>
            </a:r>
          </a:p>
          <a:p>
            <a:endParaRPr lang="en-US"/>
          </a:p>
          <a:p>
            <a:r>
              <a:rPr lang="en-US"/>
              <a:t>Inconsistency in data collection methods is prevalent across the incidence data for all years so it was neccesary to standardize and remove null or erroneous values, reformat the data, convert coordinates, and so on. Even then, discrepancies existed that placed limitations on the type of analyses we were able to complete. For instance, among the many attributes data was collected on at every HEC event, it seems only four were consistently recorded across all years: number of elephants per raid, sex of elephant, village, and crop maturity. No data exists for the years 2011 and 2018 as well. In 2013 there were only fourteen applicable conflict events. While it may be true that mitigation efforts to thwart elephant raids on crops have improved over time, it seems unlikely they improved to that degree where as in 2008 there were over 600 HEC events recorded along the delta.</a:t>
            </a:r>
          </a:p>
          <a:p>
            <a:endParaRPr lang="en-US"/>
          </a:p>
          <a:p>
            <a:r>
              <a:rPr lang="en-US"/>
              <a:t>These kinds of discepancies are not uncommon in the geospatial and data sciences. To account for this, an additional decadal heat map was created merging data from all the years which was used in the corridor and agricultural risk analysis.</a:t>
            </a: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127821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Appropriate pre-processing procedures (as mentioned in previous slide) were employed within excel to standardize the data and make it operable within our GIS software. GIS, or geographic information systems, is a computer system that allows us to visualize and run spatial and temporal analyses on geographical features and data. In this way we can extract information, map earth processes, and convey data in a manner that's understandable to multiple audiences. The GIS platform used for this project was ArcMap. Here, imported conflict data and created our annual heat maps using point density to create a series of </a:t>
            </a:r>
            <a:r>
              <a:rPr lang="en-US" err="1"/>
              <a:t>rasters</a:t>
            </a:r>
            <a:r>
              <a:rPr lang="en-US"/>
              <a:t> where each cell was assigned a value based on the number of HECs </a:t>
            </a:r>
            <a:r>
              <a:rPr lang="en-US" err="1"/>
              <a:t>occuring</a:t>
            </a:r>
            <a:r>
              <a:rPr lang="en-US"/>
              <a:t> within its neighborhood. We can take this output and use it visualize which areas have had the highest frequency of conflict within the last ten or so years, as well as use this information to categorize crop fields and known elephant corridors that should be a focus for land use planners and farmers so as to minimize conflict in the future.</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2486459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t>
            </a:r>
          </a:p>
          <a:p>
            <a:endParaRPr lang="en-US" dirty="0">
              <a:cs typeface="Calibri"/>
            </a:endParaRPr>
          </a:p>
          <a:p>
            <a:r>
              <a:rPr lang="en-US" dirty="0">
                <a:cs typeface="Calibri"/>
              </a:rPr>
              <a:t>The 1990 Classification was completed with 80% accuracy, using a composite image created using Imagery from March-July. In order to have zero cloud coverage in the composite image, a five month composite was necessary and </a:t>
            </a:r>
            <a:r>
              <a:rPr lang="en-US" dirty="0">
                <a:highlight>
                  <a:srgbClr val="FFFF00"/>
                </a:highlight>
                <a:cs typeface="Calibri"/>
              </a:rPr>
              <a:t>determined based upon a cloud score</a:t>
            </a:r>
            <a:r>
              <a:rPr lang="en-US" dirty="0">
                <a:cs typeface="Calibri"/>
              </a:rPr>
              <a:t>. This five month period coincides with the wet season when seasonal water is more prominent. It also captures the peak crop harvest time from March-June, when most crop raiding occurs.</a:t>
            </a:r>
          </a:p>
          <a:p>
            <a:endParaRPr lang="en-US" dirty="0">
              <a:cs typeface="Calibri"/>
            </a:endParaRPr>
          </a:p>
          <a:p>
            <a:r>
              <a:rPr lang="en-US" dirty="0">
                <a:cs typeface="Calibri"/>
              </a:rPr>
              <a:t>The five month composite was necessary to producing cloud free imagery, but is limiting in that not all of the imagery will be sampled from similar dates</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3323913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t>
            </a:r>
          </a:p>
          <a:p>
            <a:endParaRPr lang="en-US">
              <a:cs typeface="Calibri"/>
            </a:endParaRPr>
          </a:p>
          <a:p>
            <a:r>
              <a:rPr lang="en-US">
                <a:cs typeface="Calibri"/>
              </a:rPr>
              <a:t>The 2020 Classification was completed with 85% accuracy. Urban land cover increased by almost 2,000 square kilometers, and </a:t>
            </a:r>
            <a:r>
              <a:rPr lang="en-US" err="1">
                <a:cs typeface="Calibri"/>
              </a:rPr>
              <a:t>agricultual</a:t>
            </a:r>
            <a:r>
              <a:rPr lang="en-US">
                <a:cs typeface="Calibri"/>
              </a:rPr>
              <a:t> lands only expanded by approximately 200 square kilometers. </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248804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t>
            </a:r>
          </a:p>
          <a:p>
            <a:endParaRPr lang="en-US">
              <a:cs typeface="Calibri"/>
            </a:endParaRPr>
          </a:p>
          <a:p>
            <a:r>
              <a:rPr lang="en-US">
                <a:cs typeface="Calibri"/>
              </a:rPr>
              <a:t>There was significant loss in woodland cover between 1990 and 2020, coinciding with an increase in urban and agricultural areas. </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1146590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were see the total number of human elephant conflicts per square kilometer over the last ten or so years, and areas where the highest frequency of conflicts has occurred (35-44 events) in red. The villages are symbolized proportionally with the larger pink circles representing villages that have experienced the most raids.</a:t>
            </a: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362035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map shows known elephant corridors overlaid onto the merged HEC density heat map for all years. Corridors were categorized into five levels based on conflict frequency from 2008 to 2019. We see that the corridors with the highest likelihood of human elephant conflict are those closest to at least two villages, one on each side.</a:t>
            </a: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4084019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a:t>
            </a:r>
          </a:p>
          <a:p>
            <a:r>
              <a:rPr lang="en-US">
                <a:cs typeface="Calibri"/>
              </a:rPr>
              <a:t>The </a:t>
            </a:r>
            <a:r>
              <a:rPr lang="en-US" err="1">
                <a:cs typeface="Calibri"/>
              </a:rPr>
              <a:t>Kavango</a:t>
            </a:r>
            <a:r>
              <a:rPr lang="en-US">
                <a:cs typeface="Calibri"/>
              </a:rPr>
              <a:t>-Zambezi, located in Sub-Saharan Africa, are conservation lands that span across five African Continents. Specifically; Angola, Botswana, Namibia, Zambia and Zimbabwe.</a:t>
            </a:r>
          </a:p>
          <a:p>
            <a:endParaRPr lang="en-US">
              <a:cs typeface="Calibri"/>
            </a:endParaRPr>
          </a:p>
          <a:p>
            <a:r>
              <a:rPr lang="en-US">
                <a:cs typeface="Calibri"/>
              </a:rPr>
              <a:t>More than three million people live in close proximity to 75% of Africa's free ranging elephant population. Many of those living within the region rely on subsistence agriculture that is heavily dependent on seasonal rainfall.  Increasingly frequent human elephant encounters have increased the risk of decreased crop yields, financial losses, infrastructural damage and physical injury. Furthermore, elephants are increasingly at risk of waste consumption borne illnesses and injury or death from direct human conflicts.</a:t>
            </a:r>
          </a:p>
          <a:p>
            <a:endParaRPr lang="en-US">
              <a:cs typeface="Calibri"/>
            </a:endParaRPr>
          </a:p>
          <a:p>
            <a:r>
              <a:rPr lang="en-US">
                <a:cs typeface="Calibri"/>
              </a:rPr>
              <a:t>Local conservation groups and NGOs must be informed on mitigation strategies in order to best promote coexistence. Using satellite imagery from 1990 and partner provided elephant GPS data, the team has worked to develop end products that can help inform those actively involved in mitigation efforts.</a:t>
            </a:r>
          </a:p>
          <a:p>
            <a:endParaRPr lang="en-US">
              <a:cs typeface="Calibri"/>
            </a:endParaRPr>
          </a:p>
          <a:p>
            <a:r>
              <a:rPr lang="en-US">
                <a:cs typeface="Calibri"/>
              </a:rPr>
              <a:t>Image Credits:</a:t>
            </a:r>
          </a:p>
          <a:p>
            <a:r>
              <a:rPr lang="en-US">
                <a:cs typeface="Calibri"/>
              </a:rPr>
              <a:t>-------------------</a:t>
            </a:r>
          </a:p>
          <a:p>
            <a:r>
              <a:rPr lang="en-US">
                <a:cs typeface="Calibri"/>
              </a:rPr>
              <a:t>1. </a:t>
            </a:r>
            <a:r>
              <a:rPr lang="en-US" err="1">
                <a:cs typeface="Calibri"/>
              </a:rPr>
              <a:t>Basemap</a:t>
            </a:r>
            <a:r>
              <a:rPr lang="en-US">
                <a:cs typeface="Calibri"/>
              </a:rPr>
              <a:t> source: ESRI, FAO, NOAA, HERE, GARMIN, USGS</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98647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similar risk assessment was done for known crop fields along the Okavango Delta where zonal statistics was employed to assign risk levels to fields that have historically had the highest incidence of human elephant conflicts based on the data from 2008-2019. In a continuation of this analysis, using remote sensing to spatially expand known agricultural areas to areas classified as agriculture by satellite imagery. The data collected by our partners is nothing short of remarkable but with more time and resources we may be able to quantify risk beyond the delta region.</a:t>
            </a: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3949035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 Michael</a:t>
            </a:r>
          </a:p>
          <a:p>
            <a:endParaRPr lang="en-US"/>
          </a:p>
          <a:p>
            <a:r>
              <a:rPr lang="en-US"/>
              <a:t>During data exploration we compared human elephant conflict events to a variety of variables…</a:t>
            </a:r>
          </a:p>
          <a:p>
            <a:r>
              <a:rPr lang="en-US"/>
              <a:t>	(1-4:LtoR,UPtoDwn)</a:t>
            </a:r>
          </a:p>
          <a:p>
            <a:r>
              <a:rPr lang="en-US"/>
              <a:t>	1 Frequency of HEC per Village.</a:t>
            </a:r>
          </a:p>
          <a:p>
            <a:pPr marL="2000250" lvl="4" indent="-171450">
              <a:buFont typeface="Arial" panose="020B0604020202020204" pitchFamily="34" charset="0"/>
              <a:buChar char="•"/>
            </a:pPr>
            <a:r>
              <a:rPr lang="en-US"/>
              <a:t>Some villages like </a:t>
            </a:r>
            <a:r>
              <a:rPr lang="en-US" err="1"/>
              <a:t>Modubana</a:t>
            </a:r>
            <a:r>
              <a:rPr lang="en-US"/>
              <a:t> and </a:t>
            </a:r>
            <a:r>
              <a:rPr lang="en-US" err="1"/>
              <a:t>Divava</a:t>
            </a:r>
            <a:r>
              <a:rPr lang="en-US"/>
              <a:t> had one HEC, whereas many as 7 other villages had upwards of 150 HEC events during the study period </a:t>
            </a:r>
          </a:p>
          <a:p>
            <a:r>
              <a:rPr lang="en-US"/>
              <a:t>	2 Looked at the number of elephants participating in HEC events, and the frequency of HECs with those group counts</a:t>
            </a:r>
          </a:p>
          <a:p>
            <a:pPr marL="2000250" lvl="4" indent="-171450">
              <a:buFont typeface="Arial" panose="020B0604020202020204" pitchFamily="34" charset="0"/>
              <a:buChar char="•"/>
            </a:pPr>
            <a:r>
              <a:rPr lang="en-US"/>
              <a:t>Tendency for elephants to frequently participate in groups of ten or less</a:t>
            </a:r>
          </a:p>
          <a:p>
            <a:pPr marL="2000250" lvl="4" indent="-171450">
              <a:buFont typeface="Arial" panose="020B0604020202020204" pitchFamily="34" charset="0"/>
              <a:buChar char="•"/>
            </a:pPr>
            <a:r>
              <a:rPr lang="en-US"/>
              <a:t>Interesting to note that there were 2 occurrences of elephants in groups of 59</a:t>
            </a:r>
          </a:p>
          <a:p>
            <a:pPr marL="2000250" lvl="4" indent="-171450">
              <a:buFont typeface="Arial" panose="020B0604020202020204" pitchFamily="34" charset="0"/>
              <a:buChar char="•"/>
            </a:pPr>
            <a:r>
              <a:rPr lang="en-US"/>
              <a:t>Massive HEC events are something of interest and further examination is required</a:t>
            </a:r>
          </a:p>
          <a:p>
            <a:pPr marL="2000250" lvl="4" indent="-171450">
              <a:buFont typeface="Arial" panose="020B0604020202020204" pitchFamily="34" charset="0"/>
              <a:buChar char="•"/>
            </a:pPr>
            <a:endParaRPr lang="en-US"/>
          </a:p>
          <a:p>
            <a:pPr marL="1828800" lvl="4" indent="0">
              <a:buFont typeface="Arial" panose="020B0604020202020204" pitchFamily="34" charset="0"/>
              <a:buNone/>
            </a:pPr>
            <a:endParaRPr lang="en-US"/>
          </a:p>
          <a:p>
            <a:pPr lvl="1"/>
            <a:r>
              <a:rPr lang="en-US"/>
              <a:t>	</a:t>
            </a: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236780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 Michael</a:t>
            </a:r>
          </a:p>
          <a:p>
            <a:endParaRPr lang="en-US" dirty="0"/>
          </a:p>
          <a:p>
            <a:r>
              <a:rPr lang="en-US" dirty="0"/>
              <a:t>During data exploration we compared human elephant conflict events to a variety of variables…</a:t>
            </a:r>
          </a:p>
          <a:p>
            <a:r>
              <a:rPr lang="en-US" dirty="0"/>
              <a:t>	(1-4:LtoR,UPtoDwn)</a:t>
            </a:r>
          </a:p>
          <a:p>
            <a:r>
              <a:rPr lang="en-US" dirty="0"/>
              <a:t>	1 How elephant participation in HEC events varied by sex</a:t>
            </a:r>
          </a:p>
          <a:p>
            <a:pPr marL="2000250" lvl="4" indent="-171450">
              <a:buFont typeface="Arial" panose="020B0604020202020204" pitchFamily="34" charset="0"/>
              <a:buChar char="•"/>
            </a:pPr>
            <a:r>
              <a:rPr lang="en-US" dirty="0"/>
              <a:t>Expected from partner input, but largely male elephants responsible</a:t>
            </a:r>
          </a:p>
          <a:p>
            <a:pPr marL="2000250" lvl="4" indent="-171450">
              <a:buFont typeface="Arial" panose="020B0604020202020204" pitchFamily="34" charset="0"/>
              <a:buChar char="•"/>
            </a:pPr>
            <a:r>
              <a:rPr lang="en-US" dirty="0"/>
              <a:t>Interesting to note that females were 10x more likely to participate in HEC events when accompanied by males</a:t>
            </a:r>
          </a:p>
          <a:p>
            <a:r>
              <a:rPr lang="en-US" dirty="0"/>
              <a:t> 	2 Crop Maturity at the time of HEC events</a:t>
            </a:r>
          </a:p>
          <a:p>
            <a:pPr marL="2000250" lvl="4" indent="-171450">
              <a:buFont typeface="Arial" panose="020B0604020202020204" pitchFamily="34" charset="0"/>
              <a:buChar char="•"/>
            </a:pPr>
            <a:r>
              <a:rPr lang="en-US" dirty="0"/>
              <a:t>Large preference for older crops </a:t>
            </a:r>
          </a:p>
          <a:p>
            <a:pPr marL="2000250" lvl="4" indent="-171450">
              <a:buFont typeface="Arial" panose="020B0604020202020204" pitchFamily="34" charset="0"/>
              <a:buChar char="•"/>
            </a:pPr>
            <a:r>
              <a:rPr lang="en-US" dirty="0"/>
              <a:t>large NA values indicate lack of sampling or substantial elephant participation in non crop raiding events)</a:t>
            </a:r>
          </a:p>
          <a:p>
            <a:r>
              <a:rPr lang="en-US" dirty="0"/>
              <a:t>	</a:t>
            </a: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2569342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 Michael</a:t>
            </a:r>
          </a:p>
          <a:p>
            <a:r>
              <a:rPr lang="en-US"/>
              <a:t>(1-4:LtoR,UPtoDwn)</a:t>
            </a:r>
          </a:p>
          <a:p>
            <a:r>
              <a:rPr lang="en-US"/>
              <a:t>	Building off of the previous slide… The team wanted to analyze how HEC drivers varied over the study period.</a:t>
            </a:r>
          </a:p>
          <a:p>
            <a:r>
              <a:rPr lang="en-US"/>
              <a:t>	1 This is a scatterplot of HEC events per village from 2008-2019</a:t>
            </a:r>
          </a:p>
          <a:p>
            <a:pPr marL="1543050" lvl="3" indent="-171450">
              <a:buFont typeface="Arial" panose="020B0604020202020204" pitchFamily="34" charset="0"/>
              <a:buChar char="•"/>
            </a:pPr>
            <a:r>
              <a:rPr lang="en-US"/>
              <a:t>There is a general trend among villages for earlier years in the sampling period to have more frequent HEC events</a:t>
            </a:r>
          </a:p>
          <a:p>
            <a:pPr marL="1543050" lvl="3" indent="-171450">
              <a:buFont typeface="Arial" panose="020B0604020202020204" pitchFamily="34" charset="0"/>
              <a:buChar char="•"/>
            </a:pPr>
            <a:r>
              <a:rPr lang="en-US"/>
              <a:t>Perhaps this can be explained by increases in HEC mitigation methods and efforts within the region</a:t>
            </a:r>
          </a:p>
          <a:p>
            <a:pPr marL="1543050" lvl="3" indent="-171450">
              <a:buFont typeface="Arial" panose="020B0604020202020204" pitchFamily="34" charset="0"/>
              <a:buChar char="•"/>
            </a:pPr>
            <a:r>
              <a:rPr lang="en-US"/>
              <a:t>Beyond 2010, there is a stark decline in HEC per village for the individual years</a:t>
            </a:r>
          </a:p>
          <a:p>
            <a:pPr marL="1543050" lvl="3" indent="-171450">
              <a:buFont typeface="Arial" panose="020B0604020202020204" pitchFamily="34" charset="0"/>
              <a:buChar char="•"/>
            </a:pPr>
            <a:endParaRPr lang="en-US"/>
          </a:p>
          <a:p>
            <a:r>
              <a:rPr lang="en-US"/>
              <a:t>	</a:t>
            </a: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984051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 Michael</a:t>
            </a:r>
          </a:p>
          <a:p>
            <a:r>
              <a:rPr lang="en-US" dirty="0"/>
              <a:t>(1-4:LtoR,UPtoDwn)</a:t>
            </a:r>
          </a:p>
          <a:p>
            <a:r>
              <a:rPr lang="en-US" dirty="0"/>
              <a:t>	Building off of the previous slide… The team wanted to analyze how HEC drivers varied over the study period.</a:t>
            </a:r>
          </a:p>
          <a:p>
            <a:r>
              <a:rPr lang="en-US" dirty="0"/>
              <a:t>	1 Elephant Crop raiding participation</a:t>
            </a:r>
          </a:p>
          <a:p>
            <a:pPr marL="1543050" lvl="3" indent="-171450">
              <a:buFont typeface="Arial" panose="020B0604020202020204" pitchFamily="34" charset="0"/>
              <a:buChar char="•"/>
            </a:pPr>
            <a:r>
              <a:rPr lang="en-US" dirty="0"/>
              <a:t>Another negative trend in elephant participation among both sexes</a:t>
            </a:r>
          </a:p>
          <a:p>
            <a:pPr marL="1543050" lvl="3" indent="-171450">
              <a:buFont typeface="Arial" panose="020B0604020202020204" pitchFamily="34" charset="0"/>
              <a:buChar char="•"/>
            </a:pPr>
            <a:r>
              <a:rPr lang="en-US" dirty="0"/>
              <a:t>There is a spike in 2015 of HEC event participation by both sexes</a:t>
            </a:r>
          </a:p>
          <a:p>
            <a:pPr marL="1543050" lvl="3" indent="-171450">
              <a:buFont typeface="Arial" panose="020B0604020202020204" pitchFamily="34" charset="0"/>
              <a:buChar char="•"/>
            </a:pPr>
            <a:r>
              <a:rPr lang="en-US" dirty="0"/>
              <a:t>Interesting to note the increase in female participation in HEC 2014 onward, specifically the spike in 2015, but the general positive trend onward</a:t>
            </a:r>
          </a:p>
          <a:p>
            <a:pPr marL="1543050" lvl="3" indent="-171450">
              <a:buFont typeface="Arial" panose="020B0604020202020204" pitchFamily="34" charset="0"/>
              <a:buChar char="•"/>
            </a:pPr>
            <a:r>
              <a:rPr lang="en-US" dirty="0"/>
              <a:t>It is also interesting to note how all three lines seem to merge at 2019, possibly indicating HEC participation between both sexes is equalizing</a:t>
            </a:r>
          </a:p>
          <a:p>
            <a:r>
              <a:rPr lang="en-US" dirty="0"/>
              <a:t>	2 Looking at Crop Maturity during HEC over the years</a:t>
            </a:r>
          </a:p>
          <a:p>
            <a:pPr marL="1543050" lvl="3" indent="-171450">
              <a:buFont typeface="Arial" panose="020B0604020202020204" pitchFamily="34" charset="0"/>
              <a:buChar char="•"/>
            </a:pPr>
            <a:r>
              <a:rPr lang="en-US" dirty="0"/>
              <a:t>There is a general trend for elephants to drastically prefer mature and interim crops in the first two years, however. As time passes we come to see that HEC events among all crop maturities stay below 100 events per year 2010 onward</a:t>
            </a:r>
          </a:p>
          <a:p>
            <a:pPr marL="1371600" lvl="3" indent="0">
              <a:buFont typeface="Arial" panose="020B0604020202020204" pitchFamily="34" charset="0"/>
              <a:buNone/>
            </a:pPr>
            <a:r>
              <a:rPr lang="en-US" dirty="0"/>
              <a:t>Both graphs indicate that there was a general spike in in HEC events for 2015</a:t>
            </a:r>
          </a:p>
          <a:p>
            <a:r>
              <a:rPr lang="en-US" dirty="0"/>
              <a:t>	</a:t>
            </a: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a:p>
        </p:txBody>
      </p:sp>
    </p:spTree>
    <p:extLst>
      <p:ext uri="{BB962C8B-B14F-4D97-AF65-F5344CB8AC3E}">
        <p14:creationId xmlns:p14="http://schemas.microsoft.com/office/powerpoint/2010/main" val="37197068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t>
            </a:r>
          </a:p>
          <a:p>
            <a:endParaRPr lang="en-US" dirty="0"/>
          </a:p>
          <a:p>
            <a:pPr marL="171450" indent="-171450">
              <a:spcAft>
                <a:spcPts val="600"/>
              </a:spcAft>
              <a:buFont typeface="Arial"/>
              <a:buChar char="•"/>
            </a:pPr>
            <a:r>
              <a:rPr lang="en-US" b="1" dirty="0"/>
              <a:t>Urban and agricultural expansion</a:t>
            </a:r>
            <a:r>
              <a:rPr lang="en-US" dirty="0"/>
              <a:t> was observed along water sources</a:t>
            </a:r>
            <a:endParaRPr lang="en-US" dirty="0">
              <a:cs typeface="Calibri"/>
            </a:endParaRPr>
          </a:p>
          <a:p>
            <a:pPr marL="171450" indent="-171450">
              <a:spcAft>
                <a:spcPts val="600"/>
              </a:spcAft>
              <a:buFont typeface="Arial"/>
              <a:buChar char="•"/>
            </a:pPr>
            <a:r>
              <a:rPr lang="en-US" dirty="0"/>
              <a:t>Available woodland elephant habitat declined by </a:t>
            </a:r>
            <a:r>
              <a:rPr lang="en-US" b="1" dirty="0"/>
              <a:t>10,000 km²</a:t>
            </a:r>
          </a:p>
          <a:p>
            <a:pPr marL="171450" indent="-171450">
              <a:spcAft>
                <a:spcPts val="600"/>
              </a:spcAft>
              <a:buFont typeface="Arial"/>
              <a:buChar char="•"/>
            </a:pPr>
            <a:r>
              <a:rPr lang="en-US" b="0" dirty="0"/>
              <a:t>Histograms and scatterplots indicate that HEC events </a:t>
            </a:r>
            <a:r>
              <a:rPr lang="en-US" b="1" dirty="0"/>
              <a:t>decreased 2010 onward</a:t>
            </a:r>
          </a:p>
          <a:p>
            <a:pPr marL="171450" indent="-171450">
              <a:spcAft>
                <a:spcPts val="600"/>
              </a:spcAft>
              <a:buFont typeface="Arial"/>
              <a:buChar char="•"/>
            </a:pPr>
            <a:r>
              <a:rPr lang="en-US" b="0" dirty="0"/>
              <a:t>This trend may attest to the effectiveness of partner and community mitigation efforts within the region</a:t>
            </a:r>
          </a:p>
          <a:p>
            <a:endParaRPr lang="en-US" dirty="0"/>
          </a:p>
          <a:p>
            <a:endParaRPr lang="en-US" dirty="0"/>
          </a:p>
          <a:p>
            <a:r>
              <a:rPr lang="en-US" dirty="0"/>
              <a:t>Image Credits:</a:t>
            </a:r>
            <a:endParaRPr lang="en-US" dirty="0">
              <a:cs typeface="Calibri"/>
            </a:endParaRPr>
          </a:p>
          <a:p>
            <a:r>
              <a:rPr lang="en-US" dirty="0"/>
              <a:t>-------------------</a:t>
            </a:r>
            <a:endParaRPr lang="en-US" dirty="0">
              <a:cs typeface="Calibri"/>
            </a:endParaRPr>
          </a:p>
          <a:p>
            <a:r>
              <a:rPr lang="en-US" dirty="0"/>
              <a:t>1. Tree stand in Botswana; Madison Bradley (DEVELOP Team Member)</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a:p>
        </p:txBody>
      </p:sp>
    </p:spTree>
    <p:extLst>
      <p:ext uri="{BB962C8B-B14F-4D97-AF65-F5344CB8AC3E}">
        <p14:creationId xmlns:p14="http://schemas.microsoft.com/office/powerpoint/2010/main" val="3969727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a:t>
            </a:r>
          </a:p>
          <a:p>
            <a:endParaRPr lang="en-US" dirty="0">
              <a:cs typeface="Calibri"/>
            </a:endParaRPr>
          </a:p>
          <a:p>
            <a:r>
              <a:rPr lang="en-US" dirty="0">
                <a:cs typeface="Calibri"/>
              </a:rPr>
              <a:t>Future works should include the incorporation of higher resolution land use land cover mapping with Planet Imagery to identify critical zones of elephant habitat fragmentation at a finer scale. A higher-resolution LULC map would also be useful in increasing the number of landcover classes analyzed. For instance, being able to delineate </a:t>
            </a:r>
            <a:r>
              <a:rPr lang="en-US" dirty="0" err="1">
                <a:cs typeface="Calibri"/>
              </a:rPr>
              <a:t>ripariarian</a:t>
            </a:r>
            <a:r>
              <a:rPr lang="en-US" dirty="0">
                <a:cs typeface="Calibri"/>
              </a:rPr>
              <a:t> vegetation zones from wetlands, as well as being able to differentiate between vegetation patches resulting from varied soil gradients. Furthermore, we recommend that future works should examine the role of bushfires in driving elephant movements and resulting HEC. This could also possibly reveal more information about the role of elephants as wildfire disturbance drivers. Practices from vegetation ecology could be applied to monitor vegetation compositional changes in areas transitioning from low to high HEC risk, or vice versa. Subsequent vegetation community changes in movement corridors could be visually represented. Quantifying areal changes between land covers would allow researchers to understand the dynamic landscape at a deeper level.</a:t>
            </a:r>
          </a:p>
          <a:p>
            <a:endParaRPr lang="en-US" dirty="0">
              <a:cs typeface="Calibri"/>
            </a:endParaRPr>
          </a:p>
          <a:p>
            <a:r>
              <a:rPr lang="en-US" dirty="0">
                <a:cs typeface="Calibri"/>
              </a:rPr>
              <a:t>(Veg Eco Future Work: referencing the transect method, in which 1 m2 plots laid out along a transect (that hopefully covers variation in vegetation structure along the transect) data can be extrapolated to give you an idea of vegetation composition for the area)</a:t>
            </a:r>
          </a:p>
          <a:p>
            <a:endParaRPr lang="en-US" dirty="0">
              <a:cs typeface="Calibri"/>
            </a:endParaRPr>
          </a:p>
          <a:p>
            <a:r>
              <a:rPr lang="en-US" dirty="0"/>
              <a:t>Image Credits:</a:t>
            </a:r>
            <a:endParaRPr lang="en-US" dirty="0">
              <a:cs typeface="Calibri"/>
            </a:endParaRPr>
          </a:p>
          <a:p>
            <a:r>
              <a:rPr lang="en-US" dirty="0"/>
              <a:t>-------------------</a:t>
            </a:r>
            <a:endParaRPr lang="en-US" dirty="0">
              <a:cs typeface="Calibri"/>
            </a:endParaRPr>
          </a:p>
          <a:p>
            <a:r>
              <a:rPr lang="en-US" dirty="0"/>
              <a:t>1. Elephants Aerial ; Graham McCulloch (</a:t>
            </a:r>
            <a:r>
              <a:rPr lang="en-US" dirty="0" err="1"/>
              <a:t>Ecoexist</a:t>
            </a:r>
            <a:r>
              <a:rPr lang="en-US" dirty="0"/>
              <a:t> Project)</a:t>
            </a:r>
          </a:p>
          <a:p>
            <a:r>
              <a:rPr lang="en-US" dirty="0"/>
              <a:t>2. Elephants and Dirt; Graham McCulloch (</a:t>
            </a:r>
            <a:r>
              <a:rPr lang="en-US" dirty="0" err="1"/>
              <a:t>Ecoexist</a:t>
            </a:r>
            <a:r>
              <a:rPr lang="en-US" dirty="0"/>
              <a:t> Project)</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a:p>
        </p:txBody>
      </p:sp>
    </p:spTree>
    <p:extLst>
      <p:ext uri="{BB962C8B-B14F-4D97-AF65-F5344CB8AC3E}">
        <p14:creationId xmlns:p14="http://schemas.microsoft.com/office/powerpoint/2010/main" val="3038260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As with many projects working with satellite data, one potential source of error for our project is cloud interference. In the </a:t>
            </a:r>
            <a:r>
              <a:rPr lang="en-US" err="1"/>
              <a:t>kavango</a:t>
            </a:r>
            <a:r>
              <a:rPr lang="en-US"/>
              <a:t> </a:t>
            </a:r>
            <a:r>
              <a:rPr lang="en-US" err="1"/>
              <a:t>zambeze</a:t>
            </a:r>
            <a:r>
              <a:rPr lang="en-US"/>
              <a:t> area, clouds are prevalent in the wet season, and our cloud mask that we applied before our LULC analysis eliminated pixels that were marked as cloudy. This means our LULC map may be more based on dry season pixels than intended. As</a:t>
            </a:r>
            <a:r>
              <a:rPr lang="en-US">
                <a:cs typeface="Calibri"/>
              </a:rPr>
              <a:t> a result we took 5 month composite imagery and used that as the base for the map which means....</a:t>
            </a:r>
          </a:p>
          <a:p>
            <a:endParaRPr lang="en-US">
              <a:cs typeface="Calibri"/>
            </a:endParaRPr>
          </a:p>
          <a:p>
            <a:r>
              <a:rPr lang="en-US">
                <a:cs typeface="Calibri"/>
              </a:rPr>
              <a:t>Additionally, we can see on our LULC map some inconsistencies with the classifications that line up suspiciously well with the footprint of the </a:t>
            </a:r>
            <a:r>
              <a:rPr lang="en-US" err="1">
                <a:cs typeface="Calibri"/>
              </a:rPr>
              <a:t>landsat</a:t>
            </a:r>
            <a:r>
              <a:rPr lang="en-US">
                <a:cs typeface="Calibri"/>
              </a:rPr>
              <a:t> scenes, suggesting some </a:t>
            </a:r>
            <a:r>
              <a:rPr lang="en-US" err="1">
                <a:cs typeface="Calibri"/>
              </a:rPr>
              <a:t>inconsistenies</a:t>
            </a:r>
            <a:r>
              <a:rPr lang="en-US">
                <a:cs typeface="Calibri"/>
              </a:rPr>
              <a:t> in the classification across images. For example on the left image you can see that there are dark areas classed as forest in one image and in the immediate adjacent image classed as grassland. This may be due to illumination inconsistencies for the satellite return. However, our LULC still had a high accuracy, particularly in the areas of HEC occurrence which was the focus of the study</a:t>
            </a:r>
          </a:p>
          <a:p>
            <a:endParaRPr lang="en-US">
              <a:cs typeface="Calibri"/>
            </a:endParaRPr>
          </a:p>
          <a:p>
            <a:r>
              <a:rPr lang="en-US">
                <a:cs typeface="Calibri"/>
              </a:rPr>
              <a:t>Images are </a:t>
            </a:r>
            <a:r>
              <a:rPr lang="en-US"/>
              <a:t>LULC maps created in GEE</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a:p>
        </p:txBody>
      </p:sp>
    </p:spTree>
    <p:extLst>
      <p:ext uri="{BB962C8B-B14F-4D97-AF65-F5344CB8AC3E}">
        <p14:creationId xmlns:p14="http://schemas.microsoft.com/office/powerpoint/2010/main" val="35909622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a:t>
            </a:r>
          </a:p>
          <a:p>
            <a:endParaRPr lang="en-US">
              <a:cs typeface="Calibri"/>
            </a:endParaRPr>
          </a:p>
          <a:p>
            <a:r>
              <a:rPr lang="en-US">
                <a:cs typeface="Calibri"/>
              </a:rPr>
              <a:t>Finally, we would like to thank the team of researchers that made this project possible. </a:t>
            </a:r>
          </a:p>
          <a:p>
            <a:endParaRPr lang="en-US">
              <a:cs typeface="Calibri"/>
            </a:endParaRPr>
          </a:p>
          <a:p>
            <a:r>
              <a:rPr lang="en-US">
                <a:cs typeface="Calibri"/>
              </a:rPr>
              <a:t>We will now open the floor for any questions from the audience. </a:t>
            </a:r>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a:p>
        </p:txBody>
      </p:sp>
    </p:spTree>
    <p:extLst>
      <p:ext uri="{BB962C8B-B14F-4D97-AF65-F5344CB8AC3E}">
        <p14:creationId xmlns:p14="http://schemas.microsoft.com/office/powerpoint/2010/main" val="39643962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t>
            </a:r>
          </a:p>
          <a:p>
            <a:endParaRPr lang="en-US">
              <a:cs typeface="Calibri"/>
            </a:endParaRPr>
          </a:p>
          <a:p>
            <a:r>
              <a:rPr lang="en-US">
                <a:cs typeface="Calibri"/>
              </a:rPr>
              <a:t>There was significant loss in woodland cover between 1990 and 2020, coinciding with an increase in urban and agricultural areas. </a:t>
            </a:r>
          </a:p>
          <a:p>
            <a:r>
              <a:rPr lang="en-US">
                <a:cs typeface="Calibri"/>
              </a:rPr>
              <a:t>Increases in bare and grassland area could also be tied to the dramatic loss in woodland area, possibly exemplifying the different stages of succession.</a:t>
            </a:r>
          </a:p>
        </p:txBody>
      </p:sp>
      <p:sp>
        <p:nvSpPr>
          <p:cNvPr id="4" name="Slide Number Placeholder 3"/>
          <p:cNvSpPr>
            <a:spLocks noGrp="1"/>
          </p:cNvSpPr>
          <p:nvPr>
            <p:ph type="sldNum" sz="quarter" idx="5"/>
          </p:nvPr>
        </p:nvSpPr>
        <p:spPr/>
        <p:txBody>
          <a:bodyPr/>
          <a:lstStyle/>
          <a:p>
            <a:fld id="{59FFF554-9721-473E-B7E3-8AF7A285E57C}" type="slidenum">
              <a:rPr lang="en-US" smtClean="0"/>
              <a:t>30</a:t>
            </a:fld>
            <a:endParaRPr lang="en-US"/>
          </a:p>
        </p:txBody>
      </p:sp>
    </p:spTree>
    <p:extLst>
      <p:ext uri="{BB962C8B-B14F-4D97-AF65-F5344CB8AC3E}">
        <p14:creationId xmlns:p14="http://schemas.microsoft.com/office/powerpoint/2010/main" val="3275155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a:t>
            </a:r>
          </a:p>
          <a:p>
            <a:endParaRPr lang="en-US">
              <a:cs typeface="Calibri"/>
            </a:endParaRPr>
          </a:p>
          <a:p>
            <a:r>
              <a:rPr lang="en-US">
                <a:cs typeface="Calibri"/>
              </a:rPr>
              <a:t>The team will generate LULC maps to identify areas of agricultural and urban expansion into elephant habitats. Three Land Use Land Cover maps will be generated for the years 1990, 2005 and 2020.  The classifications were conducted in Google Earth Engine and were compiled into a Time Series.</a:t>
            </a:r>
          </a:p>
          <a:p>
            <a:endParaRPr lang="en-US">
              <a:cs typeface="Calibri"/>
            </a:endParaRPr>
          </a:p>
          <a:p>
            <a:r>
              <a:rPr lang="en-US">
                <a:cs typeface="Calibri"/>
              </a:rPr>
              <a:t>Partner provided GPS elephant tracking and HEC data was used to create Kernel Density heatmaps in QGIS. In turn, coincidence analysis will be conducted between the LULC maps and elephant kernel density heat maps to determine and visualize areas of high HEC risk.</a:t>
            </a:r>
          </a:p>
          <a:p>
            <a:endParaRPr lang="en-US">
              <a:cs typeface="Calibri"/>
            </a:endParaRPr>
          </a:p>
          <a:p>
            <a:r>
              <a:rPr lang="en-US">
                <a:cs typeface="Calibri"/>
              </a:rPr>
              <a:t>Phenological impact on HEC risk throughout the wet and dry season will be assessed</a:t>
            </a: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301880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in notes</a:t>
            </a:r>
          </a:p>
        </p:txBody>
      </p:sp>
      <p:sp>
        <p:nvSpPr>
          <p:cNvPr id="4" name="Slide Number Placeholder 3"/>
          <p:cNvSpPr>
            <a:spLocks noGrp="1"/>
          </p:cNvSpPr>
          <p:nvPr>
            <p:ph type="sldNum" sz="quarter" idx="5"/>
          </p:nvPr>
        </p:nvSpPr>
        <p:spPr/>
        <p:txBody>
          <a:bodyPr/>
          <a:lstStyle/>
          <a:p>
            <a:fld id="{59FFF554-9721-473E-B7E3-8AF7A285E57C}" type="slidenum">
              <a:rPr lang="en-US" smtClean="0"/>
              <a:t>31</a:t>
            </a:fld>
            <a:endParaRPr lang="en-US"/>
          </a:p>
        </p:txBody>
      </p:sp>
    </p:spTree>
    <p:extLst>
      <p:ext uri="{BB962C8B-B14F-4D97-AF65-F5344CB8AC3E}">
        <p14:creationId xmlns:p14="http://schemas.microsoft.com/office/powerpoint/2010/main" val="2135420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t>
            </a:r>
          </a:p>
          <a:p>
            <a:endParaRPr lang="en-US" dirty="0">
              <a:cs typeface="Calibri"/>
            </a:endParaRPr>
          </a:p>
          <a:p>
            <a:r>
              <a:rPr lang="en-US" b="1" dirty="0"/>
              <a:t>Habitat Fragmentation </a:t>
            </a:r>
            <a:endParaRPr lang="en-US" dirty="0"/>
          </a:p>
          <a:p>
            <a:r>
              <a:rPr lang="en-US" dirty="0"/>
              <a:t>Elephants are highly intelligent and travel across the landscape using distinct pathways that are remembered and followed by elephants for generations. As human population has increased in the </a:t>
            </a:r>
            <a:r>
              <a:rPr lang="en-US" dirty="0" err="1"/>
              <a:t>Kavango</a:t>
            </a:r>
            <a:r>
              <a:rPr lang="en-US" dirty="0"/>
              <a:t>-Zambezi area, human settlements and agricultural lands have expanded into free-ranging elephant movement pathways leading to habitat fragmentation. </a:t>
            </a:r>
            <a:endParaRPr lang="en-US" dirty="0">
              <a:cs typeface="Calibri"/>
            </a:endParaRPr>
          </a:p>
          <a:p>
            <a:r>
              <a:rPr lang="en-US" dirty="0"/>
              <a:t> (</a:t>
            </a:r>
            <a:r>
              <a:rPr lang="en-US" dirty="0">
                <a:hlinkClick r:id="rId3"/>
              </a:rPr>
              <a:t>http://www.ecoexistproject.org/challenge/area/</a:t>
            </a:r>
            <a:r>
              <a:rPr lang="en-US" dirty="0"/>
              <a:t>) </a:t>
            </a:r>
            <a:endParaRPr lang="en-US" dirty="0">
              <a:cs typeface="Calibri"/>
            </a:endParaRPr>
          </a:p>
          <a:p>
            <a:endParaRPr lang="en-US" dirty="0"/>
          </a:p>
          <a:p>
            <a:r>
              <a:rPr lang="en-US" b="1" dirty="0">
                <a:cs typeface="Calibri"/>
              </a:rPr>
              <a:t>Variable Dry Season</a:t>
            </a:r>
          </a:p>
          <a:p>
            <a:r>
              <a:rPr lang="en-US" dirty="0">
                <a:cs typeface="Calibri"/>
              </a:rPr>
              <a:t>As the </a:t>
            </a:r>
            <a:r>
              <a:rPr lang="en-US" b="1" dirty="0">
                <a:cs typeface="Calibri"/>
              </a:rPr>
              <a:t>duration</a:t>
            </a:r>
            <a:r>
              <a:rPr lang="en-US" dirty="0">
                <a:cs typeface="Calibri"/>
              </a:rPr>
              <a:t> and </a:t>
            </a:r>
            <a:r>
              <a:rPr lang="en-US" b="1" dirty="0">
                <a:cs typeface="Calibri"/>
              </a:rPr>
              <a:t>intensity</a:t>
            </a:r>
            <a:r>
              <a:rPr lang="en-US" dirty="0">
                <a:cs typeface="Calibri"/>
              </a:rPr>
              <a:t> of </a:t>
            </a:r>
            <a:r>
              <a:rPr lang="en-US" b="1" dirty="0">
                <a:cs typeface="Calibri"/>
              </a:rPr>
              <a:t>wet season months continue to become more variable in relation to precipitation and temporal span</a:t>
            </a:r>
            <a:r>
              <a:rPr lang="en-US" dirty="0">
                <a:cs typeface="Calibri"/>
              </a:rPr>
              <a:t>, seasonal water sources dry out sooner. This pushes elephants into contact with human settlements as they migrate towards permanent water sources. </a:t>
            </a:r>
          </a:p>
          <a:p>
            <a:r>
              <a:rPr lang="en-US" b="1" dirty="0">
                <a:cs typeface="Calibri"/>
              </a:rPr>
              <a:t>	</a:t>
            </a:r>
            <a:r>
              <a:rPr lang="en-US" b="0" dirty="0">
                <a:cs typeface="Calibri"/>
              </a:rPr>
              <a:t>Is it an earlier dry season can we assume that it’s a normal year, and the next is not, varying in one direction (reference start time of the dry season, and when rains start)</a:t>
            </a:r>
            <a:endParaRPr lang="en-US" b="0" dirty="0"/>
          </a:p>
          <a:p>
            <a:r>
              <a:rPr lang="en-US" b="0" dirty="0"/>
              <a:t>	Notice that the wet and dry season are binary, and go hand in hand so the temporal span of one affects the temporal span of another</a:t>
            </a:r>
            <a:endParaRPr lang="en-US" b="0" dirty="0">
              <a:cs typeface="Calibri"/>
            </a:endParaRPr>
          </a:p>
          <a:p>
            <a:r>
              <a:rPr lang="en-US" b="0" dirty="0"/>
              <a:t>	How does this affect the community, crops growing season </a:t>
            </a:r>
            <a:r>
              <a:rPr lang="en-US" b="0" dirty="0" err="1"/>
              <a:t>etc</a:t>
            </a:r>
            <a:endParaRPr lang="en-US" b="0" dirty="0"/>
          </a:p>
          <a:p>
            <a:r>
              <a:rPr lang="en-US" b="1" dirty="0"/>
              <a:t>Human Elephant Conflict </a:t>
            </a:r>
            <a:endParaRPr lang="en-US" dirty="0">
              <a:cs typeface="Calibri"/>
            </a:endParaRPr>
          </a:p>
          <a:p>
            <a:r>
              <a:rPr lang="en-US" dirty="0"/>
              <a:t>As elephants pass through agricultural fields and human settlements, they </a:t>
            </a:r>
            <a:r>
              <a:rPr lang="en-US" b="1" dirty="0"/>
              <a:t>trample and raid crops, destroy property, and threaten residents</a:t>
            </a:r>
            <a:r>
              <a:rPr lang="en-US" dirty="0"/>
              <a:t>. Crop-raiding by elephants can mean the loss of an entire years worth of income and food security for farmers. Even though elephants may demonstrate a preference for movement pathways away from human settlements, human-elephant encounters are inevitable due to high elephant population density in the </a:t>
            </a:r>
            <a:r>
              <a:rPr lang="en-US" dirty="0" err="1"/>
              <a:t>Kavango</a:t>
            </a:r>
            <a:r>
              <a:rPr lang="en-US" dirty="0"/>
              <a:t>-Zambezi Area.  These encounters may result in the loss of both human and elephant lives. </a:t>
            </a:r>
            <a:endParaRPr lang="en-US" dirty="0">
              <a:cs typeface="Calibri"/>
            </a:endParaRPr>
          </a:p>
          <a:p>
            <a:endParaRPr lang="en-US" dirty="0">
              <a:cs typeface="Calibri"/>
            </a:endParaRPr>
          </a:p>
          <a:p>
            <a:r>
              <a:rPr lang="en-US" dirty="0">
                <a:cs typeface="Calibri"/>
              </a:rPr>
              <a:t>Transition to partners:</a:t>
            </a:r>
          </a:p>
          <a:p>
            <a:endParaRPr lang="en-US" dirty="0"/>
          </a:p>
          <a:p>
            <a:r>
              <a:rPr lang="en-US" dirty="0"/>
              <a:t>Image Credits:</a:t>
            </a:r>
            <a:endParaRPr lang="en-US" dirty="0">
              <a:cs typeface="Calibri"/>
            </a:endParaRPr>
          </a:p>
          <a:p>
            <a:r>
              <a:rPr lang="en-US" dirty="0"/>
              <a:t>-------------------</a:t>
            </a:r>
            <a:endParaRPr lang="en-US" dirty="0">
              <a:cs typeface="Calibri"/>
            </a:endParaRPr>
          </a:p>
          <a:p>
            <a:r>
              <a:rPr lang="en-US" dirty="0"/>
              <a:t>1. Elephants on Road; Graham McCulloch (</a:t>
            </a:r>
            <a:r>
              <a:rPr lang="en-US" dirty="0" err="1"/>
              <a:t>Ecoexist</a:t>
            </a:r>
            <a:r>
              <a:rPr lang="en-US" dirty="0"/>
              <a:t> Project)</a:t>
            </a:r>
            <a:endParaRPr lang="en-US" dirty="0">
              <a:cs typeface="Calibri"/>
            </a:endParaRPr>
          </a:p>
          <a:p>
            <a:pPr>
              <a:defRPr/>
            </a:pPr>
            <a:r>
              <a:rPr lang="en-US" dirty="0"/>
              <a:t>2. Elephants drinking water; Graham McCulloch (</a:t>
            </a:r>
            <a:r>
              <a:rPr lang="en-US" dirty="0" err="1"/>
              <a:t>Ecoexist</a:t>
            </a:r>
            <a:r>
              <a:rPr lang="en-US" dirty="0"/>
              <a:t> Project)</a:t>
            </a:r>
            <a:endParaRPr lang="en-US" dirty="0">
              <a:cs typeface="Calibri"/>
            </a:endParaRPr>
          </a:p>
          <a:p>
            <a:pPr>
              <a:defRPr/>
            </a:pPr>
            <a:r>
              <a:rPr lang="en-US" dirty="0"/>
              <a:t>3. Elephant in a field; Graham McCulloch (</a:t>
            </a:r>
            <a:r>
              <a:rPr lang="en-US" dirty="0" err="1"/>
              <a:t>Ecoexist</a:t>
            </a:r>
            <a:r>
              <a:rPr lang="en-US" dirty="0"/>
              <a:t> Project)</a:t>
            </a:r>
            <a:endParaRPr lang="en-US" dirty="0">
              <a:cs typeface="Calibri"/>
            </a:endParaRPr>
          </a:p>
          <a:p>
            <a:pPr>
              <a:defRPr/>
            </a:pPr>
            <a:endParaRPr lang="en-US" dirty="0">
              <a:cs typeface="Calibri"/>
            </a:endParaRPr>
          </a:p>
          <a:p>
            <a:pPr>
              <a:defRPr/>
            </a:pPr>
            <a:r>
              <a:rPr lang="en-US" dirty="0">
                <a:cs typeface="Calibri"/>
              </a:rPr>
              <a:t>Source: Provided by partners</a:t>
            </a: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764823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a:t>
            </a:r>
          </a:p>
          <a:p>
            <a:r>
              <a:rPr lang="en-US" dirty="0">
                <a:cs typeface="Calibri"/>
              </a:rPr>
              <a:t>The team partnered with two local NGOS, Connected Conservation and The </a:t>
            </a:r>
            <a:r>
              <a:rPr lang="en-US" dirty="0" err="1">
                <a:cs typeface="Calibri"/>
              </a:rPr>
              <a:t>Ecoexist</a:t>
            </a:r>
            <a:r>
              <a:rPr lang="en-US" dirty="0">
                <a:cs typeface="Calibri"/>
              </a:rPr>
              <a:t> Project.</a:t>
            </a:r>
          </a:p>
          <a:p>
            <a:r>
              <a:rPr lang="en-US" dirty="0">
                <a:cs typeface="Calibri"/>
              </a:rPr>
              <a:t>Both organizations are actively involved in elephant monitoring and HEC mitigation efforts.</a:t>
            </a:r>
          </a:p>
          <a:p>
            <a:endParaRPr lang="en-US" dirty="0">
              <a:cs typeface="Calibri"/>
            </a:endParaRPr>
          </a:p>
          <a:p>
            <a:r>
              <a:rPr lang="en-US" dirty="0">
                <a:cs typeface="Calibri"/>
              </a:rPr>
              <a:t>Connected Conservation focuses specifically on the region surrounding Victoria Falls, Zimbabwe. The team had the pleasure of communicating  extensively with Director Dr. Ferrell Osborn and Senior Researcher Malvern </a:t>
            </a:r>
            <a:r>
              <a:rPr lang="en-US" dirty="0" err="1">
                <a:cs typeface="Calibri"/>
              </a:rPr>
              <a:t>Karidozo</a:t>
            </a:r>
            <a:r>
              <a:rPr lang="en-US" dirty="0">
                <a:cs typeface="Calibri"/>
              </a:rPr>
              <a:t> while working on this project. </a:t>
            </a:r>
          </a:p>
          <a:p>
            <a:endParaRPr lang="en-US" dirty="0">
              <a:cs typeface="Calibri"/>
            </a:endParaRPr>
          </a:p>
          <a:p>
            <a:r>
              <a:rPr lang="en-US" dirty="0">
                <a:cs typeface="Calibri"/>
              </a:rPr>
              <a:t>The </a:t>
            </a:r>
            <a:r>
              <a:rPr lang="en-US" dirty="0" err="1">
                <a:cs typeface="Calibri"/>
              </a:rPr>
              <a:t>Ecoexist</a:t>
            </a:r>
            <a:r>
              <a:rPr lang="en-US" dirty="0">
                <a:cs typeface="Calibri"/>
              </a:rPr>
              <a:t> project focuses their efforts on the Okavango Delta in Botswana. The team also operated with Directors Dr Anna </a:t>
            </a:r>
            <a:r>
              <a:rPr lang="en-US" dirty="0" err="1">
                <a:cs typeface="Calibri"/>
              </a:rPr>
              <a:t>Songhurst</a:t>
            </a:r>
            <a:r>
              <a:rPr lang="en-US" dirty="0">
                <a:cs typeface="Calibri"/>
              </a:rPr>
              <a:t> and Dr Graham McCulloch while working on this project. </a:t>
            </a:r>
          </a:p>
          <a:p>
            <a:endParaRPr lang="en-US" dirty="0">
              <a:cs typeface="Calibri"/>
            </a:endParaRPr>
          </a:p>
          <a:p>
            <a:endParaRPr lang="en-US" dirty="0">
              <a:cs typeface="Calibri"/>
            </a:endParaRPr>
          </a:p>
          <a:p>
            <a:r>
              <a:rPr lang="en-US" dirty="0"/>
              <a:t>Image Credits:</a:t>
            </a:r>
            <a:endParaRPr lang="en-US" dirty="0">
              <a:cs typeface="Calibri"/>
            </a:endParaRPr>
          </a:p>
          <a:p>
            <a:r>
              <a:rPr lang="en-US" dirty="0"/>
              <a:t>-------------------</a:t>
            </a:r>
            <a:endParaRPr lang="en-US" dirty="0">
              <a:cs typeface="Calibri"/>
            </a:endParaRPr>
          </a:p>
          <a:p>
            <a:r>
              <a:rPr lang="en-US" dirty="0"/>
              <a:t>1. Mom and daughter elephants; Erica </a:t>
            </a:r>
            <a:r>
              <a:rPr lang="en-US" dirty="0" err="1"/>
              <a:t>Kriner</a:t>
            </a:r>
            <a:r>
              <a:rPr lang="en-US" dirty="0"/>
              <a:t> (DEVELOP Team Member)</a:t>
            </a:r>
            <a:endParaRPr lang="en-US" dirty="0">
              <a:cs typeface="Calibri"/>
            </a:endParaRPr>
          </a:p>
          <a:p>
            <a:r>
              <a:rPr lang="en-US" dirty="0">
                <a:cs typeface="Calibri"/>
              </a:rPr>
              <a:t>2. Female elephants in Moremi Wildlife Reserve, Botswana; Madison Bradley </a:t>
            </a:r>
            <a:r>
              <a:rPr lang="en-US" dirty="0"/>
              <a:t>(DEVELOP Team Member)</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1668034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t>
            </a:r>
          </a:p>
          <a:p>
            <a:endParaRPr lang="en-US" dirty="0"/>
          </a:p>
          <a:p>
            <a:r>
              <a:rPr lang="en-US" dirty="0"/>
              <a:t>The first region of focus for our project was Victoria Falls and the surrounding areas in Eastern Zimbabwe which are characterized by deciduous and dry </a:t>
            </a:r>
            <a:r>
              <a:rPr lang="en-US" b="1" dirty="0"/>
              <a:t>deciduous savanna woodland and receive approximately 668mm of rainfall per year</a:t>
            </a:r>
            <a:r>
              <a:rPr lang="en-US" dirty="0"/>
              <a:t> (Osborn, 2003). </a:t>
            </a:r>
            <a:endParaRPr lang="en-US" b="1" dirty="0">
              <a:cs typeface="Calibri"/>
            </a:endParaRPr>
          </a:p>
          <a:p>
            <a:r>
              <a:rPr lang="en-US" b="1" dirty="0"/>
              <a:t>Since 2017,</a:t>
            </a:r>
            <a:r>
              <a:rPr lang="en-US" dirty="0"/>
              <a:t> researchers from Connected Conservation have fitted </a:t>
            </a:r>
            <a:r>
              <a:rPr lang="en-US" b="1" dirty="0"/>
              <a:t>13 bull elephants</a:t>
            </a:r>
            <a:r>
              <a:rPr lang="en-US" dirty="0"/>
              <a:t> in the region with GPS tracking collars. The bull elephants that were collared are estimated to be between 20 and 30 years old. At this age, bulls are more likely to demonstrate aggressive behaviors such as raiding crops and attacking locals or tourists. Connected Conservation has also collected HEC records in the Victoria Falls area since 2012. </a:t>
            </a:r>
          </a:p>
          <a:p>
            <a:endParaRPr lang="en-US" dirty="0">
              <a:cs typeface="Calibri"/>
            </a:endParaRPr>
          </a:p>
          <a:p>
            <a:endParaRPr lang="en-US" dirty="0">
              <a:cs typeface="Calibri"/>
            </a:endParaRPr>
          </a:p>
          <a:p>
            <a:r>
              <a:rPr lang="en-US" dirty="0"/>
              <a:t>Image Credits:</a:t>
            </a:r>
            <a:endParaRPr lang="en-US" dirty="0">
              <a:cs typeface="Calibri"/>
            </a:endParaRPr>
          </a:p>
          <a:p>
            <a:r>
              <a:rPr lang="en-US" dirty="0"/>
              <a:t>-------------------</a:t>
            </a:r>
            <a:endParaRPr lang="en-US" dirty="0">
              <a:cs typeface="Calibri"/>
            </a:endParaRPr>
          </a:p>
          <a:p>
            <a:r>
              <a:rPr lang="en-US" dirty="0"/>
              <a:t>1. Elephants being collared in Zimbabwe; Marguerite Madden (DEVELOP science advisor, provided with permission to use)</a:t>
            </a: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1929039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a:t>
            </a:r>
          </a:p>
          <a:p>
            <a:r>
              <a:rPr lang="en-US" dirty="0"/>
              <a:t>The second region of focus for our project was the Eastern Panhandle of the Okavango Delta in Northern Botswana, which is a </a:t>
            </a:r>
            <a:r>
              <a:rPr lang="en-US" b="1" dirty="0"/>
              <a:t>semi-arid savanna region</a:t>
            </a:r>
            <a:r>
              <a:rPr lang="en-US" dirty="0"/>
              <a:t> that receives approximately </a:t>
            </a:r>
            <a:r>
              <a:rPr lang="en-US" b="1" dirty="0"/>
              <a:t>500mm of rainfall per year </a:t>
            </a:r>
            <a:r>
              <a:rPr lang="en-US" dirty="0"/>
              <a:t>during the wet season (</a:t>
            </a:r>
            <a:r>
              <a:rPr lang="en-US" dirty="0" err="1"/>
              <a:t>Buccholtz</a:t>
            </a:r>
            <a:r>
              <a:rPr lang="en-US" dirty="0"/>
              <a:t>, 2019). On the east side of the delta, </a:t>
            </a:r>
            <a:r>
              <a:rPr lang="en-US" b="1" dirty="0"/>
              <a:t>approximately 18,000 African elephants and 16,000 people compete for resources</a:t>
            </a:r>
            <a:r>
              <a:rPr lang="en-US" dirty="0"/>
              <a:t>, making this a human-elephant conflict 'hot-spot' (</a:t>
            </a:r>
            <a:r>
              <a:rPr lang="en-US" dirty="0" err="1"/>
              <a:t>Pozo</a:t>
            </a:r>
            <a:r>
              <a:rPr lang="en-US" dirty="0"/>
              <a:t>, 2017). Researchers at the </a:t>
            </a:r>
            <a:r>
              <a:rPr lang="en-US" dirty="0" err="1"/>
              <a:t>Ecoexist</a:t>
            </a:r>
            <a:r>
              <a:rPr lang="en-US" dirty="0"/>
              <a:t> Project have been recording human-elephant conflict events since 2008 and </a:t>
            </a:r>
            <a:r>
              <a:rPr lang="en-US" b="1" dirty="0"/>
              <a:t>have fitted more than 40 elephants with GPS collars since 2014</a:t>
            </a:r>
            <a:r>
              <a:rPr lang="en-US" dirty="0"/>
              <a:t>. </a:t>
            </a:r>
            <a:endParaRPr lang="en-US" dirty="0">
              <a:cs typeface="Calibri"/>
            </a:endParaRPr>
          </a:p>
          <a:p>
            <a:endParaRPr lang="en-US" dirty="0">
              <a:cs typeface="Calibri"/>
            </a:endParaRPr>
          </a:p>
          <a:p>
            <a:r>
              <a:rPr lang="en-US" dirty="0"/>
              <a:t>Image Credits: </a:t>
            </a:r>
            <a:endParaRPr lang="en-US" dirty="0">
              <a:cs typeface="Calibri"/>
            </a:endParaRPr>
          </a:p>
          <a:p>
            <a:r>
              <a:rPr lang="en-US" dirty="0"/>
              <a:t>---------------</a:t>
            </a:r>
            <a:endParaRPr lang="en-US" dirty="0">
              <a:cs typeface="Calibri"/>
            </a:endParaRPr>
          </a:p>
          <a:p>
            <a:r>
              <a:rPr lang="en-US" dirty="0"/>
              <a:t>1. Okavango Delta; Graham McCulloch (</a:t>
            </a:r>
            <a:r>
              <a:rPr lang="en-US" dirty="0" err="1"/>
              <a:t>Ecoexist</a:t>
            </a:r>
            <a:r>
              <a:rPr lang="en-US" dirty="0"/>
              <a:t> Project)</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58997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t>
            </a:r>
          </a:p>
          <a:p>
            <a:r>
              <a:rPr lang="en-US">
                <a:cs typeface="Calibri"/>
              </a:rPr>
              <a:t>Landsat 5 Thematic Mapper was used for all </a:t>
            </a:r>
            <a:r>
              <a:rPr lang="en-US" err="1">
                <a:cs typeface="Calibri"/>
              </a:rPr>
              <a:t>landsat</a:t>
            </a:r>
            <a:r>
              <a:rPr lang="en-US">
                <a:cs typeface="Calibri"/>
              </a:rPr>
              <a:t> imagery obtained from 1990 to 2012.</a:t>
            </a:r>
            <a:endParaRPr lang="en-US"/>
          </a:p>
          <a:p>
            <a:r>
              <a:rPr lang="en-US">
                <a:cs typeface="Calibri"/>
              </a:rPr>
              <a:t>From 2013 onward, the team used Landsat 8 Operational Land Imager for composite creation.</a:t>
            </a:r>
          </a:p>
          <a:p>
            <a:r>
              <a:rPr lang="en-US"/>
              <a:t>Shuttle Radar Topography Mission was used to as a training band to incorporate elevation in LULC Classification</a:t>
            </a:r>
          </a:p>
          <a:p>
            <a:endParaRPr lang="en-US">
              <a:cs typeface="Calibri"/>
            </a:endParaRPr>
          </a:p>
          <a:p>
            <a:r>
              <a:rPr lang="en-US">
                <a:cs typeface="Calibri"/>
              </a:rPr>
              <a:t>Discuss why we </a:t>
            </a:r>
            <a:r>
              <a:rPr lang="en-US" err="1">
                <a:cs typeface="Calibri"/>
              </a:rPr>
              <a:t>didnt</a:t>
            </a:r>
            <a:r>
              <a:rPr lang="en-US">
                <a:cs typeface="Calibri"/>
              </a:rPr>
              <a:t> use </a:t>
            </a:r>
            <a:r>
              <a:rPr lang="en-US" err="1">
                <a:cs typeface="Calibri"/>
              </a:rPr>
              <a:t>landsat</a:t>
            </a:r>
            <a:r>
              <a:rPr lang="en-US">
                <a:cs typeface="Calibri"/>
              </a:rPr>
              <a:t> 7</a:t>
            </a:r>
          </a:p>
          <a:p>
            <a:r>
              <a:rPr lang="en-US">
                <a:cs typeface="Calibri"/>
              </a:rPr>
              <a:t>	Chose to avoid Landsat 7 because of the scan line errors and subsequent masking that is inherent to using Landsat 7 ETM products</a:t>
            </a:r>
            <a:endParaRPr lang="en-US"/>
          </a:p>
          <a:p>
            <a:endParaRPr lang="en-US"/>
          </a:p>
          <a:p>
            <a:endParaRPr lang="en-US"/>
          </a:p>
          <a:p>
            <a:r>
              <a:rPr lang="en-US"/>
              <a:t>Image Credits:</a:t>
            </a:r>
            <a:endParaRPr lang="en-US">
              <a:cs typeface="Calibri"/>
            </a:endParaRPr>
          </a:p>
          <a:p>
            <a:r>
              <a:rPr lang="en-US"/>
              <a:t>-------------------</a:t>
            </a:r>
            <a:endParaRPr lang="en-US">
              <a:cs typeface="Calibri"/>
            </a:endParaRPr>
          </a:p>
          <a:p>
            <a:r>
              <a:rPr lang="en-US"/>
              <a:t>1. Landsat 5 TM, NASA </a:t>
            </a:r>
            <a:endParaRPr lang="en-US">
              <a:cs typeface="Calibri"/>
            </a:endParaRPr>
          </a:p>
          <a:p>
            <a:r>
              <a:rPr lang="en-US">
                <a:cs typeface="Calibri"/>
              </a:rPr>
              <a:t>2. Landsat 8 OLI, NASA </a:t>
            </a:r>
          </a:p>
          <a:p>
            <a:r>
              <a:rPr lang="en-US">
                <a:cs typeface="Calibri"/>
              </a:rPr>
              <a:t>3. SRTM, NASA</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388613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a:t>
            </a:r>
            <a:r>
              <a:rPr lang="en-US"/>
              <a:t>: </a:t>
            </a:r>
            <a:endParaRPr lang="en-US">
              <a:cs typeface="Calibri"/>
            </a:endParaRPr>
          </a:p>
          <a:p>
            <a:endParaRPr lang="en-US"/>
          </a:p>
          <a:p>
            <a:r>
              <a:rPr lang="en-US">
                <a:cs typeface="Calibri"/>
              </a:rPr>
              <a:t>In addition to NASA Earth Observations, the team used elephant GPS tracking data and reported HEC event data provided by project partners. </a:t>
            </a:r>
          </a:p>
          <a:p>
            <a:r>
              <a:rPr lang="en-US">
                <a:cs typeface="Calibri"/>
              </a:rPr>
              <a:t>The team also accessed </a:t>
            </a:r>
            <a:r>
              <a:rPr lang="en-US" err="1">
                <a:cs typeface="Calibri"/>
              </a:rPr>
              <a:t>TerraClimate</a:t>
            </a:r>
            <a:r>
              <a:rPr lang="en-US">
                <a:cs typeface="Calibri"/>
              </a:rPr>
              <a:t> data in GEE to calculate and display time series of drought, precipitation, and temperature. </a:t>
            </a:r>
            <a:endParaRPr lang="en-US"/>
          </a:p>
          <a:p>
            <a:endParaRPr lang="en-US"/>
          </a:p>
          <a:p>
            <a:r>
              <a:rPr lang="en-US"/>
              <a:t>Image Credits:</a:t>
            </a:r>
            <a:endParaRPr lang="en-US">
              <a:cs typeface="Calibri"/>
            </a:endParaRPr>
          </a:p>
          <a:p>
            <a:r>
              <a:rPr lang="en-US"/>
              <a:t>-------------------</a:t>
            </a:r>
            <a:endParaRPr lang="en-US">
              <a:cs typeface="Calibri"/>
            </a:endParaRPr>
          </a:p>
          <a:p>
            <a:r>
              <a:rPr lang="en-US"/>
              <a:t>1. Aggregated Elephant Points, Created in R;  Term 1 team </a:t>
            </a:r>
            <a:endParaRPr lang="en-US">
              <a:cs typeface="Calibri" panose="020F0502020204030204"/>
            </a:endParaRPr>
          </a:p>
          <a:p>
            <a:r>
              <a:rPr lang="en-US">
                <a:cs typeface="Calibri" panose="020F0502020204030204"/>
              </a:rPr>
              <a:t>2. </a:t>
            </a:r>
            <a:r>
              <a:rPr lang="en-US"/>
              <a:t>Kernel Density Maps, Created in QGIS; Term 1 team</a:t>
            </a:r>
            <a:endParaRPr lang="en-US">
              <a:cs typeface="Calibri" panose="020F0502020204030204"/>
            </a:endParaRPr>
          </a:p>
          <a:p>
            <a:r>
              <a:rPr lang="en-US">
                <a:cs typeface="Calibri" panose="020F0502020204030204"/>
              </a:rPr>
              <a:t>5. </a:t>
            </a:r>
            <a:r>
              <a:rPr lang="en-US" err="1">
                <a:cs typeface="Calibri" panose="020F0502020204030204"/>
              </a:rPr>
              <a:t>TerraClimate</a:t>
            </a:r>
            <a:r>
              <a:rPr lang="en-US">
                <a:cs typeface="Calibri" panose="020F0502020204030204"/>
              </a:rPr>
              <a:t> Monthly PDSI; Created in GEE</a:t>
            </a: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35521017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a:extLst>
              <a:ext uri="{28A0092B-C50C-407E-A947-70E740481C1C}">
                <a14:useLocalDpi xmlns:a14="http://schemas.microsoft.com/office/drawing/2010/main" val="0"/>
              </a:ext>
            </a:extLst>
          </a:blip>
          <a:srcRect l="11226" r="36835"/>
          <a:stretch/>
        </p:blipFill>
        <p:spPr>
          <a:xfrm>
            <a:off x="0" y="-1"/>
            <a:ext cx="5638800" cy="6106893"/>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Rounded Rectangle 25"/>
          <p:cNvSpPr/>
          <p:nvPr userDrawn="1"/>
        </p:nvSpPr>
        <p:spPr>
          <a:xfrm>
            <a:off x="-143435" y="6091356"/>
            <a:ext cx="12505764" cy="314088"/>
          </a:xfrm>
          <a:prstGeom prst="roundRect">
            <a:avLst/>
          </a:prstGeom>
          <a:solidFill>
            <a:srgbClr val="CD714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679785" y="4941482"/>
            <a:ext cx="393419" cy="393419"/>
          </a:xfrm>
          <a:prstGeom prst="rect">
            <a:avLst/>
          </a:prstGeom>
        </p:spPr>
      </p:pic>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CD7142"/>
                </a:solidFill>
                <a:latin typeface="Century Gothic" panose="020B0502020202020204" pitchFamily="34" charset="0"/>
              </a:rPr>
              <a:t>| </a:t>
            </a:r>
            <a:r>
              <a:rPr lang="en-US" sz="1600" spc="100" baseline="0">
                <a:solidFill>
                  <a:srgbClr val="CD7142"/>
                </a:solidFill>
                <a:latin typeface="Century Gothic" panose="020B0502020202020204" pitchFamily="34" charset="0"/>
              </a:rPr>
              <a:t>Spring 2021</a:t>
            </a:r>
          </a:p>
        </p:txBody>
      </p:sp>
      <p:sp>
        <p:nvSpPr>
          <p:cNvPr id="6" name="Oval 5"/>
          <p:cNvSpPr/>
          <p:nvPr userDrawn="1"/>
        </p:nvSpPr>
        <p:spPr>
          <a:xfrm>
            <a:off x="10984705" y="5682402"/>
            <a:ext cx="1075765" cy="1075765"/>
          </a:xfrm>
          <a:prstGeom prst="ellipse">
            <a:avLst/>
          </a:prstGeom>
          <a:solidFill>
            <a:srgbClr val="CD71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093682" y="5791379"/>
            <a:ext cx="857810" cy="857810"/>
          </a:xfrm>
          <a:prstGeom prst="rect">
            <a:avLst/>
          </a:prstGeom>
        </p:spPr>
      </p:pic>
      <p:pic>
        <p:nvPicPr>
          <p:cNvPr id="36" name="Picture 3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95300" y="6175312"/>
            <a:ext cx="993971" cy="161713"/>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guide id="5" pos="4296" userDrawn="1">
          <p15:clr>
            <a:srgbClr val="FBAE40"/>
          </p15:clr>
        </p15:guide>
        <p15:guide id="6"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grpSp>
        <p:nvGrpSpPr>
          <p:cNvPr id="2" name="Group 1"/>
          <p:cNvGrpSpPr/>
          <p:nvPr userDrawn="1"/>
        </p:nvGrpSpPr>
        <p:grpSpPr>
          <a:xfrm>
            <a:off x="-101601" y="6142182"/>
            <a:ext cx="12358255" cy="634484"/>
            <a:chOff x="-101601" y="6142182"/>
            <a:chExt cx="12358255" cy="634484"/>
          </a:xfrm>
        </p:grpSpPr>
        <p:sp>
          <p:nvSpPr>
            <p:cNvPr id="8" name="Rounded Rectangle 7"/>
            <p:cNvSpPr/>
            <p:nvPr userDrawn="1"/>
          </p:nvSpPr>
          <p:spPr>
            <a:xfrm>
              <a:off x="-101601" y="6379042"/>
              <a:ext cx="12358255" cy="160765"/>
            </a:xfrm>
            <a:prstGeom prst="roundRect">
              <a:avLst/>
            </a:prstGeom>
            <a:solidFill>
              <a:srgbClr val="CD71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60284" y="6142182"/>
              <a:ext cx="634484" cy="634484"/>
            </a:xfrm>
            <a:prstGeom prst="ellipse">
              <a:avLst/>
            </a:prstGeom>
            <a:solidFill>
              <a:srgbClr val="CD714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24558" y="6206456"/>
            <a:ext cx="505935" cy="505935"/>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grpSp>
        <p:nvGrpSpPr>
          <p:cNvPr id="3" name="Group 2"/>
          <p:cNvGrpSpPr/>
          <p:nvPr userDrawn="1"/>
        </p:nvGrpSpPr>
        <p:grpSpPr>
          <a:xfrm>
            <a:off x="-101601" y="6142182"/>
            <a:ext cx="12358255" cy="634484"/>
            <a:chOff x="-101601" y="6142182"/>
            <a:chExt cx="12358255" cy="634484"/>
          </a:xfrm>
        </p:grpSpPr>
        <p:sp>
          <p:nvSpPr>
            <p:cNvPr id="8" name="Rounded Rectangle 7"/>
            <p:cNvSpPr/>
            <p:nvPr userDrawn="1"/>
          </p:nvSpPr>
          <p:spPr>
            <a:xfrm>
              <a:off x="-101601" y="6379042"/>
              <a:ext cx="12358255" cy="160765"/>
            </a:xfrm>
            <a:prstGeom prst="roundRect">
              <a:avLst/>
            </a:prstGeom>
            <a:solidFill>
              <a:srgbClr val="CD71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CD714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2332" y="6206456"/>
            <a:ext cx="505935" cy="505935"/>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2"/>
                </a:solidFill>
                <a:latin typeface="Century Gothic" panose="020B0502020202020204" pitchFamily="34" charset="0"/>
              </a:rPr>
              <a:t>ACKNOWLEDGEMENTS</a:t>
            </a:r>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5113" y="1870322"/>
            <a:ext cx="4201774" cy="4201774"/>
          </a:xfrm>
          <a:prstGeom prst="rect">
            <a:avLst/>
          </a:prstGeom>
        </p:spPr>
      </p:pic>
      <p:sp>
        <p:nvSpPr>
          <p:cNvPr id="11" name="Rectangle 10"/>
          <p:cNvSpPr/>
          <p:nvPr userDrawn="1"/>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0154" y="540290"/>
            <a:ext cx="1468966" cy="2286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67910" y="6065607"/>
            <a:ext cx="583581" cy="583581"/>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67910" y="6065607"/>
            <a:ext cx="583581" cy="583581"/>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diagramDrawing" Target="../diagrams/drawing3.xml"/><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diagramColors" Target="../diagrams/colors3.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9.png"/><Relationship Id="rId11" Type="http://schemas.openxmlformats.org/officeDocument/2006/relationships/diagramQuickStyle" Target="../diagrams/quickStyle3.xml"/><Relationship Id="rId5" Type="http://schemas.openxmlformats.org/officeDocument/2006/relationships/image" Target="../media/image28.png"/><Relationship Id="rId10" Type="http://schemas.openxmlformats.org/officeDocument/2006/relationships/diagramLayout" Target="../diagrams/layout3.xml"/><Relationship Id="rId4" Type="http://schemas.openxmlformats.org/officeDocument/2006/relationships/image" Target="../media/image27.png"/><Relationship Id="rId9"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gif"/><Relationship Id="rId7"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gif"/></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3.gif"/><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chart" Target="../charts/chart1.xml"/><Relationship Id="rId5" Type="http://schemas.openxmlformats.org/officeDocument/2006/relationships/image" Target="../media/image45.gif"/><Relationship Id="rId4" Type="http://schemas.openxmlformats.org/officeDocument/2006/relationships/image" Target="../media/image44.gif"/></Relationships>
</file>

<file path=ppt/slides/_rels/slide1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7.png"/><Relationship Id="rId7"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8.jpeg"/><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5.jpeg"/><Relationship Id="rId7"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75.jpe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78.gif"/><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51451" y="5728723"/>
            <a:ext cx="4109085" cy="338554"/>
          </a:xfrm>
          <a:prstGeom prst="rect">
            <a:avLst/>
          </a:prstGeom>
        </p:spPr>
        <p:txBody>
          <a:bodyPr wrap="square" lIns="91440" tIns="45720" rIns="91440" bIns="45720" anchor="t">
            <a:spAutoFit/>
          </a:bodyPr>
          <a:lstStyle/>
          <a:p>
            <a:pPr algn="r"/>
            <a:r>
              <a:rPr lang="en-US" sz="1600">
                <a:solidFill>
                  <a:srgbClr val="CD7142"/>
                </a:solidFill>
                <a:latin typeface="Century Gothic"/>
              </a:rPr>
              <a:t>Georgia - Athens </a:t>
            </a:r>
            <a:endParaRPr lang="en-US">
              <a:solidFill>
                <a:srgbClr val="CD7142"/>
              </a:solidFill>
              <a:cs typeface="Calibri" panose="020F0502020204030204"/>
            </a:endParaRPr>
          </a:p>
        </p:txBody>
      </p:sp>
      <p:sp>
        <p:nvSpPr>
          <p:cNvPr id="3" name="Title 1"/>
          <p:cNvSpPr txBox="1">
            <a:spLocks/>
          </p:cNvSpPr>
          <p:nvPr/>
        </p:nvSpPr>
        <p:spPr>
          <a:xfrm>
            <a:off x="6097575" y="1827916"/>
            <a:ext cx="5137025"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a:solidFill>
                  <a:srgbClr val="CD7142"/>
                </a:solidFill>
                <a:latin typeface="Century Gothic"/>
              </a:rPr>
              <a:t>Africa</a:t>
            </a:r>
            <a:endParaRPr lang="en-US" sz="3700" spc="0" baseline="0">
              <a:solidFill>
                <a:srgbClr val="CD7142"/>
              </a:solidFill>
            </a:endParaRPr>
          </a:p>
          <a:p>
            <a:pPr algn="l"/>
            <a:r>
              <a:rPr lang="en-US" sz="2800" b="0" spc="0">
                <a:solidFill>
                  <a:srgbClr val="CD7142"/>
                </a:solidFill>
                <a:latin typeface="Century Gothic"/>
              </a:rPr>
              <a:t>Agriculture &amp; Food Security II</a:t>
            </a:r>
            <a:endParaRPr lang="en-US" sz="2800" b="0" spc="0" baseline="0">
              <a:solidFill>
                <a:srgbClr val="CD7142"/>
              </a:solidFill>
              <a:latin typeface="Century Gothic"/>
            </a:endParaRPr>
          </a:p>
        </p:txBody>
      </p:sp>
      <p:sp>
        <p:nvSpPr>
          <p:cNvPr id="4" name="Subtitle 2"/>
          <p:cNvSpPr txBox="1">
            <a:spLocks/>
          </p:cNvSpPr>
          <p:nvPr/>
        </p:nvSpPr>
        <p:spPr>
          <a:xfrm>
            <a:off x="6097575" y="3082153"/>
            <a:ext cx="4668283"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a:solidFill>
                  <a:schemeClr val="tx1">
                    <a:lumMod val="75000"/>
                    <a:lumOff val="25000"/>
                  </a:schemeClr>
                </a:solidFill>
                <a:latin typeface="Century Gothic"/>
              </a:rPr>
              <a:t>Predicting the Likelihood of Human-elephant Conflict and Assessing Patterns in Elephant Movements Over Varying Habitat Conditions in the </a:t>
            </a:r>
            <a:r>
              <a:rPr lang="en-US" sz="1600" err="1">
                <a:solidFill>
                  <a:schemeClr val="tx1">
                    <a:lumMod val="75000"/>
                    <a:lumOff val="25000"/>
                  </a:schemeClr>
                </a:solidFill>
                <a:latin typeface="Century Gothic"/>
              </a:rPr>
              <a:t>Kavango</a:t>
            </a:r>
            <a:r>
              <a:rPr lang="en-US" sz="1600">
                <a:solidFill>
                  <a:schemeClr val="tx1">
                    <a:lumMod val="75000"/>
                    <a:lumOff val="25000"/>
                  </a:schemeClr>
                </a:solidFill>
                <a:latin typeface="Century Gothic"/>
              </a:rPr>
              <a:t>-Zambezi Area</a:t>
            </a:r>
            <a:endParaRPr lang="en-US">
              <a:solidFill>
                <a:schemeClr val="tx1">
                  <a:lumMod val="75000"/>
                  <a:lumOff val="25000"/>
                </a:schemeClr>
              </a:solidFill>
            </a:endParaRPr>
          </a:p>
        </p:txBody>
      </p:sp>
      <p:sp>
        <p:nvSpPr>
          <p:cNvPr id="5" name="TextBox 4"/>
          <p:cNvSpPr txBox="1"/>
          <p:nvPr/>
        </p:nvSpPr>
        <p:spPr>
          <a:xfrm>
            <a:off x="6097574" y="4950941"/>
            <a:ext cx="4738095" cy="523220"/>
          </a:xfrm>
          <a:prstGeom prst="rect">
            <a:avLst/>
          </a:prstGeom>
          <a:noFill/>
        </p:spPr>
        <p:txBody>
          <a:bodyPr wrap="square" lIns="91440" tIns="45720" rIns="91440" bIns="45720" rtlCol="0" anchor="t">
            <a:spAutoFit/>
          </a:bodyPr>
          <a:lstStyle/>
          <a:p>
            <a:r>
              <a:rPr lang="en-US" sz="1400">
                <a:latin typeface="Century Gothic"/>
              </a:rPr>
              <a:t>Madison Bradley, Ariel Calle, Michael Corley, Erica </a:t>
            </a:r>
            <a:r>
              <a:rPr lang="en-US" sz="1400" err="1">
                <a:latin typeface="Century Gothic"/>
              </a:rPr>
              <a:t>Kriner</a:t>
            </a:r>
            <a:endParaRPr lang="en-US" sz="1400">
              <a:latin typeface="Century Gothic"/>
            </a:endParaRP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49514CE-6C36-D445-AAD8-3F2FA7747AB0}"/>
              </a:ext>
            </a:extLst>
          </p:cNvPr>
          <p:cNvGrpSpPr/>
          <p:nvPr/>
        </p:nvGrpSpPr>
        <p:grpSpPr>
          <a:xfrm>
            <a:off x="-4541" y="4421652"/>
            <a:ext cx="12186031" cy="1700409"/>
            <a:chOff x="5969" y="2417122"/>
            <a:chExt cx="12186031" cy="1700409"/>
          </a:xfrm>
        </p:grpSpPr>
        <p:pic>
          <p:nvPicPr>
            <p:cNvPr id="14" name="Picture 13" descr="A picture containing text, clock&#10;&#10;Description automatically generated">
              <a:extLst>
                <a:ext uri="{FF2B5EF4-FFF2-40B4-BE49-F238E27FC236}">
                  <a16:creationId xmlns:a16="http://schemas.microsoft.com/office/drawing/2014/main" id="{3E94A688-F98C-8C40-8365-E5F6ACD6F331}"/>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10152888" y="2755676"/>
              <a:ext cx="2039112" cy="1344168"/>
            </a:xfrm>
            <a:prstGeom prst="rect">
              <a:avLst/>
            </a:prstGeom>
          </p:spPr>
        </p:pic>
        <p:sp>
          <p:nvSpPr>
            <p:cNvPr id="15" name="TextBox 14">
              <a:extLst>
                <a:ext uri="{FF2B5EF4-FFF2-40B4-BE49-F238E27FC236}">
                  <a16:creationId xmlns:a16="http://schemas.microsoft.com/office/drawing/2014/main" id="{05FE20C9-B724-A14B-BF1E-27D5CE63A46F}"/>
                </a:ext>
              </a:extLst>
            </p:cNvPr>
            <p:cNvSpPr txBox="1"/>
            <p:nvPr/>
          </p:nvSpPr>
          <p:spPr>
            <a:xfrm>
              <a:off x="686441" y="2417122"/>
              <a:ext cx="741228"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NDVI</a:t>
              </a:r>
            </a:p>
          </p:txBody>
        </p:sp>
        <p:sp>
          <p:nvSpPr>
            <p:cNvPr id="19" name="TextBox 18">
              <a:extLst>
                <a:ext uri="{FF2B5EF4-FFF2-40B4-BE49-F238E27FC236}">
                  <a16:creationId xmlns:a16="http://schemas.microsoft.com/office/drawing/2014/main" id="{A57435B3-778E-2C4B-B953-752237336923}"/>
                </a:ext>
              </a:extLst>
            </p:cNvPr>
            <p:cNvSpPr txBox="1"/>
            <p:nvPr/>
          </p:nvSpPr>
          <p:spPr>
            <a:xfrm>
              <a:off x="2713947" y="2417122"/>
              <a:ext cx="741228"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SAVI</a:t>
              </a:r>
            </a:p>
          </p:txBody>
        </p:sp>
        <p:sp>
          <p:nvSpPr>
            <p:cNvPr id="20" name="TextBox 19">
              <a:extLst>
                <a:ext uri="{FF2B5EF4-FFF2-40B4-BE49-F238E27FC236}">
                  <a16:creationId xmlns:a16="http://schemas.microsoft.com/office/drawing/2014/main" id="{2A036A47-70DA-874D-ABB5-BC6102EB3819}"/>
                </a:ext>
              </a:extLst>
            </p:cNvPr>
            <p:cNvSpPr txBox="1"/>
            <p:nvPr/>
          </p:nvSpPr>
          <p:spPr>
            <a:xfrm>
              <a:off x="6756548" y="2417122"/>
              <a:ext cx="741228" cy="338554"/>
            </a:xfrm>
            <a:prstGeom prst="rect">
              <a:avLst/>
            </a:prstGeom>
            <a:noFill/>
          </p:spPr>
          <p:txBody>
            <a:bodyPr wrap="square" rtlCol="0">
              <a:spAutoFit/>
            </a:bodyPr>
            <a:lstStyle/>
            <a:p>
              <a:pPr algn="ctr"/>
              <a:r>
                <a:rPr lang="en-US" sz="1600">
                  <a:solidFill>
                    <a:schemeClr val="tx1">
                      <a:lumMod val="75000"/>
                      <a:lumOff val="25000"/>
                    </a:schemeClr>
                  </a:solidFill>
                  <a:latin typeface="Century Gothic" panose="020B0502020202020204" pitchFamily="34" charset="0"/>
                </a:rPr>
                <a:t>PDSI</a:t>
              </a:r>
            </a:p>
          </p:txBody>
        </p:sp>
        <p:sp>
          <p:nvSpPr>
            <p:cNvPr id="21" name="TextBox 20">
              <a:extLst>
                <a:ext uri="{FF2B5EF4-FFF2-40B4-BE49-F238E27FC236}">
                  <a16:creationId xmlns:a16="http://schemas.microsoft.com/office/drawing/2014/main" id="{CA3B8495-E6F8-FE4E-BD13-9DC54F87BB82}"/>
                </a:ext>
              </a:extLst>
            </p:cNvPr>
            <p:cNvSpPr txBox="1"/>
            <p:nvPr/>
          </p:nvSpPr>
          <p:spPr>
            <a:xfrm>
              <a:off x="8407654" y="2417122"/>
              <a:ext cx="1451356"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Temperature</a:t>
              </a:r>
            </a:p>
          </p:txBody>
        </p:sp>
        <p:pic>
          <p:nvPicPr>
            <p:cNvPr id="22" name="Picture 21" descr="Background pattern&#10;&#10;Description automatically generated">
              <a:extLst>
                <a:ext uri="{FF2B5EF4-FFF2-40B4-BE49-F238E27FC236}">
                  <a16:creationId xmlns:a16="http://schemas.microsoft.com/office/drawing/2014/main" id="{16DCCA10-17CB-4144-A5E1-AF6840760B8B}"/>
                </a:ext>
              </a:extLst>
            </p:cNvPr>
            <p:cNvPicPr>
              <a:picLocks/>
            </p:cNvPicPr>
            <p:nvPr/>
          </p:nvPicPr>
          <p:blipFill rotWithShape="1">
            <a:blip r:embed="rId4" cstate="screen">
              <a:extLst>
                <a:ext uri="{28A0092B-C50C-407E-A947-70E740481C1C}">
                  <a14:useLocalDpi xmlns:a14="http://schemas.microsoft.com/office/drawing/2010/main"/>
                </a:ext>
              </a:extLst>
            </a:blip>
            <a:srcRect l="-94"/>
            <a:stretch/>
          </p:blipFill>
          <p:spPr>
            <a:xfrm>
              <a:off x="8113776" y="2755676"/>
              <a:ext cx="2039112" cy="1344168"/>
            </a:xfrm>
            <a:prstGeom prst="rect">
              <a:avLst/>
            </a:prstGeom>
          </p:spPr>
        </p:pic>
        <p:pic>
          <p:nvPicPr>
            <p:cNvPr id="23" name="Picture 22" descr="Chart&#10;&#10;Description automatically generated">
              <a:extLst>
                <a:ext uri="{FF2B5EF4-FFF2-40B4-BE49-F238E27FC236}">
                  <a16:creationId xmlns:a16="http://schemas.microsoft.com/office/drawing/2014/main" id="{35DAB4A7-87D8-924D-A133-72499B4D7439}"/>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6140547" y="2755676"/>
              <a:ext cx="2039112" cy="1359376"/>
            </a:xfrm>
            <a:prstGeom prst="rect">
              <a:avLst/>
            </a:prstGeom>
          </p:spPr>
        </p:pic>
        <p:pic>
          <p:nvPicPr>
            <p:cNvPr id="24" name="Picture 23" descr="A picture containing text, grass, green&#10;&#10;Description automatically generated">
              <a:extLst>
                <a:ext uri="{FF2B5EF4-FFF2-40B4-BE49-F238E27FC236}">
                  <a16:creationId xmlns:a16="http://schemas.microsoft.com/office/drawing/2014/main" id="{D96203EF-A9BA-C94B-BFDB-6A6E0AD56BF1}"/>
                </a:ext>
              </a:extLst>
            </p:cNvPr>
            <p:cNvPicPr>
              <a:picLocks/>
            </p:cNvPicPr>
            <p:nvPr/>
          </p:nvPicPr>
          <p:blipFill rotWithShape="1">
            <a:blip r:embed="rId6" cstate="screen">
              <a:extLst>
                <a:ext uri="{28A0092B-C50C-407E-A947-70E740481C1C}">
                  <a14:useLocalDpi xmlns:a14="http://schemas.microsoft.com/office/drawing/2010/main"/>
                </a:ext>
              </a:extLst>
            </a:blip>
            <a:srcRect/>
            <a:stretch/>
          </p:blipFill>
          <p:spPr>
            <a:xfrm>
              <a:off x="2065005" y="2770884"/>
              <a:ext cx="2039112" cy="1346647"/>
            </a:xfrm>
            <a:prstGeom prst="rect">
              <a:avLst/>
            </a:prstGeom>
          </p:spPr>
        </p:pic>
        <p:pic>
          <p:nvPicPr>
            <p:cNvPr id="25" name="Picture 24" descr="Background pattern&#10;&#10;Description automatically generated">
              <a:extLst>
                <a:ext uri="{FF2B5EF4-FFF2-40B4-BE49-F238E27FC236}">
                  <a16:creationId xmlns:a16="http://schemas.microsoft.com/office/drawing/2014/main" id="{3009B8BA-3D71-4B45-8D7F-0D29B76E542A}"/>
                </a:ext>
              </a:extLst>
            </p:cNvPr>
            <p:cNvPicPr>
              <a:picLocks/>
            </p:cNvPicPr>
            <p:nvPr/>
          </p:nvPicPr>
          <p:blipFill>
            <a:blip r:embed="rId7" cstate="screen">
              <a:extLst>
                <a:ext uri="{28A0092B-C50C-407E-A947-70E740481C1C}">
                  <a14:useLocalDpi xmlns:a14="http://schemas.microsoft.com/office/drawing/2010/main"/>
                </a:ext>
              </a:extLst>
            </a:blip>
            <a:stretch>
              <a:fillRect/>
            </a:stretch>
          </p:blipFill>
          <p:spPr>
            <a:xfrm>
              <a:off x="5969" y="2770884"/>
              <a:ext cx="2194560" cy="1346647"/>
            </a:xfrm>
            <a:prstGeom prst="rect">
              <a:avLst/>
            </a:prstGeom>
          </p:spPr>
        </p:pic>
        <p:sp>
          <p:nvSpPr>
            <p:cNvPr id="26" name="TextBox 25">
              <a:extLst>
                <a:ext uri="{FF2B5EF4-FFF2-40B4-BE49-F238E27FC236}">
                  <a16:creationId xmlns:a16="http://schemas.microsoft.com/office/drawing/2014/main" id="{8B3CC7EA-A7C7-414B-A031-1F92BAFC8D81}"/>
                </a:ext>
              </a:extLst>
            </p:cNvPr>
            <p:cNvSpPr txBox="1"/>
            <p:nvPr/>
          </p:nvSpPr>
          <p:spPr>
            <a:xfrm>
              <a:off x="10446766" y="2417122"/>
              <a:ext cx="1451356"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Precipitation</a:t>
              </a:r>
            </a:p>
          </p:txBody>
        </p:sp>
        <p:pic>
          <p:nvPicPr>
            <p:cNvPr id="27" name="Picture 26" descr="A satellite view of the earth&#10;&#10;Description automatically generated with low confidence">
              <a:extLst>
                <a:ext uri="{FF2B5EF4-FFF2-40B4-BE49-F238E27FC236}">
                  <a16:creationId xmlns:a16="http://schemas.microsoft.com/office/drawing/2014/main" id="{B97E07C4-4062-7544-9060-CDE3DF510B54}"/>
                </a:ext>
              </a:extLst>
            </p:cNvPr>
            <p:cNvPicPr>
              <a:picLocks/>
            </p:cNvPicPr>
            <p:nvPr/>
          </p:nvPicPr>
          <p:blipFill rotWithShape="1">
            <a:blip r:embed="rId8" cstate="screen">
              <a:extLst>
                <a:ext uri="{28A0092B-C50C-407E-A947-70E740481C1C}">
                  <a14:useLocalDpi xmlns:a14="http://schemas.microsoft.com/office/drawing/2010/main"/>
                </a:ext>
              </a:extLst>
            </a:blip>
            <a:srcRect/>
            <a:stretch/>
          </p:blipFill>
          <p:spPr>
            <a:xfrm>
              <a:off x="4101435" y="2770884"/>
              <a:ext cx="2039112" cy="1344168"/>
            </a:xfrm>
            <a:prstGeom prst="rect">
              <a:avLst/>
            </a:prstGeom>
          </p:spPr>
        </p:pic>
        <p:sp>
          <p:nvSpPr>
            <p:cNvPr id="28" name="TextBox 27">
              <a:extLst>
                <a:ext uri="{FF2B5EF4-FFF2-40B4-BE49-F238E27FC236}">
                  <a16:creationId xmlns:a16="http://schemas.microsoft.com/office/drawing/2014/main" id="{27B57EDA-3A42-AB48-8C94-447A79177005}"/>
                </a:ext>
              </a:extLst>
            </p:cNvPr>
            <p:cNvSpPr txBox="1"/>
            <p:nvPr/>
          </p:nvSpPr>
          <p:spPr>
            <a:xfrm>
              <a:off x="4810644" y="2417122"/>
              <a:ext cx="741228"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LULC</a:t>
              </a:r>
            </a:p>
          </p:txBody>
        </p:sp>
      </p:grpSp>
      <p:graphicFrame>
        <p:nvGraphicFramePr>
          <p:cNvPr id="36" name="Diagram 35">
            <a:extLst>
              <a:ext uri="{FF2B5EF4-FFF2-40B4-BE49-F238E27FC236}">
                <a16:creationId xmlns:a16="http://schemas.microsoft.com/office/drawing/2014/main" id="{3D72FFEC-323C-9E48-AF28-05900470CA35}"/>
              </a:ext>
            </a:extLst>
          </p:cNvPr>
          <p:cNvGraphicFramePr/>
          <p:nvPr>
            <p:extLst>
              <p:ext uri="{D42A27DB-BD31-4B8C-83A1-F6EECF244321}">
                <p14:modId xmlns:p14="http://schemas.microsoft.com/office/powerpoint/2010/main" val="4198732852"/>
              </p:ext>
            </p:extLst>
          </p:nvPr>
        </p:nvGraphicFramePr>
        <p:xfrm>
          <a:off x="5472711" y="339603"/>
          <a:ext cx="7372866" cy="404216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40" name="Title 4">
            <a:extLst>
              <a:ext uri="{FF2B5EF4-FFF2-40B4-BE49-F238E27FC236}">
                <a16:creationId xmlns:a16="http://schemas.microsoft.com/office/drawing/2014/main" id="{A3C1C2DE-24CF-46BD-A8BD-760C6C2F5935}"/>
              </a:ext>
            </a:extLst>
          </p:cNvPr>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2"/>
                </a:solidFill>
                <a:latin typeface="Century Gothic" panose="020F0302020204030204"/>
              </a:rPr>
              <a:t>Methods: Google Earth Engine</a:t>
            </a:r>
          </a:p>
        </p:txBody>
      </p:sp>
      <p:grpSp>
        <p:nvGrpSpPr>
          <p:cNvPr id="6" name="Group 5">
            <a:extLst>
              <a:ext uri="{FF2B5EF4-FFF2-40B4-BE49-F238E27FC236}">
                <a16:creationId xmlns:a16="http://schemas.microsoft.com/office/drawing/2014/main" id="{97301CEE-6CA1-43E6-A2F9-56F0C46A1AD5}"/>
              </a:ext>
            </a:extLst>
          </p:cNvPr>
          <p:cNvGrpSpPr/>
          <p:nvPr/>
        </p:nvGrpSpPr>
        <p:grpSpPr>
          <a:xfrm>
            <a:off x="1417159" y="1502748"/>
            <a:ext cx="4246819" cy="2308324"/>
            <a:chOff x="1417159" y="1502748"/>
            <a:chExt cx="4246819" cy="2308324"/>
          </a:xfrm>
        </p:grpSpPr>
        <p:sp>
          <p:nvSpPr>
            <p:cNvPr id="29" name="TextBox 28">
              <a:extLst>
                <a:ext uri="{FF2B5EF4-FFF2-40B4-BE49-F238E27FC236}">
                  <a16:creationId xmlns:a16="http://schemas.microsoft.com/office/drawing/2014/main" id="{C1650379-7AF0-5E41-8388-D53198727F41}"/>
                </a:ext>
              </a:extLst>
            </p:cNvPr>
            <p:cNvSpPr txBox="1"/>
            <p:nvPr/>
          </p:nvSpPr>
          <p:spPr>
            <a:xfrm>
              <a:off x="1417159" y="1502748"/>
              <a:ext cx="4246819" cy="2308324"/>
            </a:xfrm>
            <a:prstGeom prst="rect">
              <a:avLst/>
            </a:prstGeom>
            <a:solidFill>
              <a:schemeClr val="bg1"/>
            </a:solidFill>
            <a:ln>
              <a:solidFill>
                <a:srgbClr val="CD7142"/>
              </a:solidFill>
            </a:ln>
          </p:spPr>
          <p:txBody>
            <a:bodyPr wrap="square" lIns="91440" tIns="45720" rIns="91440" bIns="45720" rtlCol="0" anchor="t">
              <a:spAutoFit/>
            </a:bodyPr>
            <a:lstStyle/>
            <a:p>
              <a:pPr algn="ctr"/>
              <a:r>
                <a:rPr lang="en-US" sz="2400" b="1">
                  <a:solidFill>
                    <a:srgbClr val="D0652A"/>
                  </a:solidFill>
                  <a:latin typeface="Century Gothic"/>
                </a:rPr>
                <a:t>IMAGE PROCESSING</a:t>
              </a:r>
            </a:p>
            <a:p>
              <a:pPr algn="ctr"/>
              <a:endParaRPr lang="en-US" sz="2400" b="1">
                <a:solidFill>
                  <a:srgbClr val="D0652A"/>
                </a:solidFill>
                <a:latin typeface="Century Gothic"/>
              </a:endParaRPr>
            </a:p>
            <a:p>
              <a:pPr algn="ctr"/>
              <a:endParaRPr lang="en-US" sz="2400" b="1">
                <a:solidFill>
                  <a:srgbClr val="D0652A"/>
                </a:solidFill>
                <a:latin typeface="Century Gothic"/>
              </a:endParaRPr>
            </a:p>
            <a:p>
              <a:pPr algn="ctr"/>
              <a:endParaRPr lang="en-US" sz="2400" b="1">
                <a:solidFill>
                  <a:srgbClr val="D0652A"/>
                </a:solidFill>
                <a:latin typeface="Century Gothic"/>
              </a:endParaRPr>
            </a:p>
            <a:p>
              <a:pPr algn="ctr"/>
              <a:endParaRPr lang="en-US" sz="2400" b="1">
                <a:solidFill>
                  <a:srgbClr val="D0652A"/>
                </a:solidFill>
                <a:latin typeface="Century Gothic"/>
              </a:endParaRPr>
            </a:p>
            <a:p>
              <a:pPr algn="ctr"/>
              <a:endParaRPr lang="en-US" sz="2400" b="1">
                <a:solidFill>
                  <a:srgbClr val="D0652A"/>
                </a:solidFill>
                <a:latin typeface="Century Gothic"/>
              </a:endParaRPr>
            </a:p>
          </p:txBody>
        </p:sp>
        <p:sp>
          <p:nvSpPr>
            <p:cNvPr id="2" name="TextBox 1">
              <a:extLst>
                <a:ext uri="{FF2B5EF4-FFF2-40B4-BE49-F238E27FC236}">
                  <a16:creationId xmlns:a16="http://schemas.microsoft.com/office/drawing/2014/main" id="{E7FEE185-F2B1-4B95-96CA-A9DB2933AE1C}"/>
                </a:ext>
              </a:extLst>
            </p:cNvPr>
            <p:cNvSpPr txBox="1"/>
            <p:nvPr/>
          </p:nvSpPr>
          <p:spPr>
            <a:xfrm>
              <a:off x="2646479" y="2040814"/>
              <a:ext cx="1596912" cy="369332"/>
            </a:xfrm>
            <a:prstGeom prst="rect">
              <a:avLst/>
            </a:prstGeom>
            <a:noFill/>
          </p:spPr>
          <p:txBody>
            <a:bodyPr wrap="none" lIns="91440" tIns="45720" rIns="91440" bIns="45720" rtlCol="0" anchor="t">
              <a:spAutoFit/>
            </a:bodyPr>
            <a:lstStyle/>
            <a:p>
              <a:r>
                <a:rPr lang="en-US">
                  <a:solidFill>
                    <a:schemeClr val="tx1">
                      <a:lumMod val="75000"/>
                      <a:lumOff val="25000"/>
                    </a:schemeClr>
                  </a:solidFill>
                  <a:latin typeface="Century Gothic"/>
                </a:rPr>
                <a:t>Mask clouds</a:t>
              </a:r>
              <a:endParaRPr lang="en-US">
                <a:solidFill>
                  <a:schemeClr val="tx1">
                    <a:lumMod val="75000"/>
                    <a:lumOff val="25000"/>
                  </a:schemeClr>
                </a:solidFill>
                <a:latin typeface="Century Gothic" panose="020B0502020202020204" pitchFamily="34" charset="0"/>
              </a:endParaRPr>
            </a:p>
          </p:txBody>
        </p:sp>
        <p:sp>
          <p:nvSpPr>
            <p:cNvPr id="30" name="TextBox 29">
              <a:extLst>
                <a:ext uri="{FF2B5EF4-FFF2-40B4-BE49-F238E27FC236}">
                  <a16:creationId xmlns:a16="http://schemas.microsoft.com/office/drawing/2014/main" id="{F5E94B68-2D04-4821-93E3-8551968A28FC}"/>
                </a:ext>
              </a:extLst>
            </p:cNvPr>
            <p:cNvSpPr txBox="1"/>
            <p:nvPr/>
          </p:nvSpPr>
          <p:spPr>
            <a:xfrm>
              <a:off x="1859936" y="2407486"/>
              <a:ext cx="3169457" cy="369332"/>
            </a:xfrm>
            <a:prstGeom prst="rect">
              <a:avLst/>
            </a:prstGeom>
            <a:noFill/>
          </p:spPr>
          <p:txBody>
            <a:bodyPr wrap="none" rtlCol="0">
              <a:spAutoFit/>
            </a:bodyPr>
            <a:lstStyle/>
            <a:p>
              <a:r>
                <a:rPr lang="en-US">
                  <a:solidFill>
                    <a:schemeClr val="tx1">
                      <a:lumMod val="75000"/>
                      <a:lumOff val="25000"/>
                    </a:schemeClr>
                  </a:solidFill>
                  <a:latin typeface="Century Gothic" panose="020B0502020202020204" pitchFamily="34" charset="0"/>
                </a:rPr>
                <a:t>Create annual composites</a:t>
              </a:r>
            </a:p>
          </p:txBody>
        </p:sp>
        <p:sp>
          <p:nvSpPr>
            <p:cNvPr id="31" name="TextBox 30">
              <a:extLst>
                <a:ext uri="{FF2B5EF4-FFF2-40B4-BE49-F238E27FC236}">
                  <a16:creationId xmlns:a16="http://schemas.microsoft.com/office/drawing/2014/main" id="{874A69BB-08A9-44E6-B302-2CBAA5E05C56}"/>
                </a:ext>
              </a:extLst>
            </p:cNvPr>
            <p:cNvSpPr txBox="1"/>
            <p:nvPr/>
          </p:nvSpPr>
          <p:spPr>
            <a:xfrm>
              <a:off x="2372094" y="2763546"/>
              <a:ext cx="2145139" cy="369332"/>
            </a:xfrm>
            <a:prstGeom prst="rect">
              <a:avLst/>
            </a:prstGeom>
            <a:noFill/>
          </p:spPr>
          <p:txBody>
            <a:bodyPr wrap="none" rtlCol="0">
              <a:spAutoFit/>
            </a:bodyPr>
            <a:lstStyle/>
            <a:p>
              <a:r>
                <a:rPr lang="en-US">
                  <a:solidFill>
                    <a:schemeClr val="tx1">
                      <a:lumMod val="75000"/>
                      <a:lumOff val="25000"/>
                    </a:schemeClr>
                  </a:solidFill>
                  <a:latin typeface="Century Gothic" panose="020B0502020202020204" pitchFamily="34" charset="0"/>
                </a:rPr>
                <a:t>Calculate indices</a:t>
              </a:r>
            </a:p>
          </p:txBody>
        </p:sp>
        <p:sp>
          <p:nvSpPr>
            <p:cNvPr id="32" name="TextBox 31">
              <a:extLst>
                <a:ext uri="{FF2B5EF4-FFF2-40B4-BE49-F238E27FC236}">
                  <a16:creationId xmlns:a16="http://schemas.microsoft.com/office/drawing/2014/main" id="{FF913849-0B33-4C34-B5ED-C672A2B448F2}"/>
                </a:ext>
              </a:extLst>
            </p:cNvPr>
            <p:cNvSpPr txBox="1"/>
            <p:nvPr/>
          </p:nvSpPr>
          <p:spPr>
            <a:xfrm>
              <a:off x="1866872" y="3127875"/>
              <a:ext cx="3347391" cy="369332"/>
            </a:xfrm>
            <a:prstGeom prst="rect">
              <a:avLst/>
            </a:prstGeom>
            <a:noFill/>
          </p:spPr>
          <p:txBody>
            <a:bodyPr wrap="none" rtlCol="0">
              <a:spAutoFit/>
            </a:bodyPr>
            <a:lstStyle/>
            <a:p>
              <a:r>
                <a:rPr lang="en-US">
                  <a:solidFill>
                    <a:schemeClr val="tx1">
                      <a:lumMod val="75000"/>
                      <a:lumOff val="25000"/>
                    </a:schemeClr>
                  </a:solidFill>
                  <a:latin typeface="Century Gothic" panose="020B0502020202020204" pitchFamily="34" charset="0"/>
                </a:rPr>
                <a:t>Random Forest classification</a:t>
              </a:r>
            </a:p>
          </p:txBody>
        </p:sp>
      </p:grpSp>
    </p:spTree>
    <p:extLst>
      <p:ext uri="{BB962C8B-B14F-4D97-AF65-F5344CB8AC3E}">
        <p14:creationId xmlns:p14="http://schemas.microsoft.com/office/powerpoint/2010/main" val="2856354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9773809" cy="488372"/>
          </a:xfrm>
          <a:prstGeom prst="rect">
            <a:avLst/>
          </a:prstGeom>
        </p:spPr>
        <p:txBody>
          <a:bodyPr wrap="none" lIns="91440" tIns="45720" rIns="91440" bIns="45720" anchor="ctr" anchorCtr="0">
            <a:noAutofit/>
          </a:bodyPr>
          <a:lstStyle/>
          <a:p>
            <a:r>
              <a:rPr lang="en-US" sz="4000" b="1">
                <a:solidFill>
                  <a:srgbClr val="CD7142"/>
                </a:solidFill>
                <a:latin typeface="Century Gothic" panose="020F0302020204030204"/>
              </a:rPr>
              <a:t>Random Forest Classification</a:t>
            </a:r>
          </a:p>
        </p:txBody>
      </p:sp>
      <p:graphicFrame>
        <p:nvGraphicFramePr>
          <p:cNvPr id="5" name="Table 5">
            <a:extLst>
              <a:ext uri="{FF2B5EF4-FFF2-40B4-BE49-F238E27FC236}">
                <a16:creationId xmlns:a16="http://schemas.microsoft.com/office/drawing/2014/main" id="{5BFD3F3D-3E6C-4244-A6CA-B56DC733E185}"/>
              </a:ext>
            </a:extLst>
          </p:cNvPr>
          <p:cNvGraphicFramePr>
            <a:graphicFrameLocks noGrp="1"/>
          </p:cNvGraphicFramePr>
          <p:nvPr>
            <p:extLst>
              <p:ext uri="{D42A27DB-BD31-4B8C-83A1-F6EECF244321}">
                <p14:modId xmlns:p14="http://schemas.microsoft.com/office/powerpoint/2010/main" val="1178924226"/>
              </p:ext>
            </p:extLst>
          </p:nvPr>
        </p:nvGraphicFramePr>
        <p:xfrm>
          <a:off x="8021076" y="1058306"/>
          <a:ext cx="2715837" cy="3169920"/>
        </p:xfrm>
        <a:graphic>
          <a:graphicData uri="http://schemas.openxmlformats.org/drawingml/2006/table">
            <a:tbl>
              <a:tblPr firstRow="1" bandRow="1">
                <a:tableStyleId>{2D5ABB26-0587-4C30-8999-92F81FD0307C}</a:tableStyleId>
              </a:tblPr>
              <a:tblGrid>
                <a:gridCol w="1039090">
                  <a:extLst>
                    <a:ext uri="{9D8B030D-6E8A-4147-A177-3AD203B41FA5}">
                      <a16:colId xmlns:a16="http://schemas.microsoft.com/office/drawing/2014/main" val="965110449"/>
                    </a:ext>
                  </a:extLst>
                </a:gridCol>
                <a:gridCol w="1676747">
                  <a:extLst>
                    <a:ext uri="{9D8B030D-6E8A-4147-A177-3AD203B41FA5}">
                      <a16:colId xmlns:a16="http://schemas.microsoft.com/office/drawing/2014/main" val="533371784"/>
                    </a:ext>
                  </a:extLst>
                </a:gridCol>
              </a:tblGrid>
              <a:tr h="355600">
                <a:tc>
                  <a:txBody>
                    <a:bodyPr/>
                    <a:lstStyle/>
                    <a:p>
                      <a:pPr algn="ctr"/>
                      <a:r>
                        <a:rPr lang="en-US" sz="2000" b="1">
                          <a:latin typeface="Century Gothic"/>
                        </a:rPr>
                        <a:t>Class </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000" b="1">
                          <a:latin typeface="Century Gothic"/>
                        </a:rPr>
                        <a:t>Landcover</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708075381"/>
                  </a:ext>
                </a:extLst>
              </a:tr>
              <a:tr h="365760">
                <a:tc>
                  <a:txBody>
                    <a:bodyPr/>
                    <a:lstStyle/>
                    <a:p>
                      <a:pPr algn="ctr"/>
                      <a:r>
                        <a:rPr lang="en-US" sz="2000">
                          <a:latin typeface="Century Gothic"/>
                        </a:rPr>
                        <a:t>0</a:t>
                      </a:r>
                    </a:p>
                  </a:txBody>
                  <a:tcPr>
                    <a:lnL w="12700">
                      <a:solidFill>
                        <a:schemeClr val="tx1"/>
                      </a:solidFill>
                    </a:lnL>
                    <a:lnT w="12700">
                      <a:solidFill>
                        <a:schemeClr val="tx1"/>
                      </a:solidFill>
                    </a:lnT>
                  </a:tcPr>
                </a:tc>
                <a:tc>
                  <a:txBody>
                    <a:bodyPr/>
                    <a:lstStyle/>
                    <a:p>
                      <a:pPr algn="ctr"/>
                      <a:r>
                        <a:rPr lang="en-US" sz="2000">
                          <a:latin typeface="Century Gothic"/>
                        </a:rPr>
                        <a:t>Bare</a:t>
                      </a:r>
                    </a:p>
                  </a:txBody>
                  <a:tcPr>
                    <a:lnR w="12700">
                      <a:solidFill>
                        <a:schemeClr val="tx1"/>
                      </a:solidFill>
                    </a:lnR>
                    <a:lnT w="12700">
                      <a:solidFill>
                        <a:schemeClr val="tx1"/>
                      </a:solidFill>
                    </a:lnT>
                  </a:tcPr>
                </a:tc>
                <a:extLst>
                  <a:ext uri="{0D108BD9-81ED-4DB2-BD59-A6C34878D82A}">
                    <a16:rowId xmlns:a16="http://schemas.microsoft.com/office/drawing/2014/main" val="945306861"/>
                  </a:ext>
                </a:extLst>
              </a:tr>
              <a:tr h="365760">
                <a:tc>
                  <a:txBody>
                    <a:bodyPr/>
                    <a:lstStyle/>
                    <a:p>
                      <a:pPr algn="ctr"/>
                      <a:r>
                        <a:rPr lang="en-US" sz="2000">
                          <a:latin typeface="Century Gothic"/>
                        </a:rPr>
                        <a:t>1</a:t>
                      </a:r>
                    </a:p>
                  </a:txBody>
                  <a:tcPr>
                    <a:lnL w="12700">
                      <a:solidFill>
                        <a:schemeClr val="tx1"/>
                      </a:solidFill>
                    </a:lnL>
                  </a:tcPr>
                </a:tc>
                <a:tc>
                  <a:txBody>
                    <a:bodyPr/>
                    <a:lstStyle/>
                    <a:p>
                      <a:pPr algn="ctr"/>
                      <a:r>
                        <a:rPr lang="en-US" sz="2000">
                          <a:latin typeface="Century Gothic"/>
                        </a:rPr>
                        <a:t>Urban</a:t>
                      </a:r>
                    </a:p>
                  </a:txBody>
                  <a:tcPr>
                    <a:lnR w="12700">
                      <a:solidFill>
                        <a:schemeClr val="tx1"/>
                      </a:solidFill>
                    </a:lnR>
                  </a:tcPr>
                </a:tc>
                <a:extLst>
                  <a:ext uri="{0D108BD9-81ED-4DB2-BD59-A6C34878D82A}">
                    <a16:rowId xmlns:a16="http://schemas.microsoft.com/office/drawing/2014/main" val="2774605998"/>
                  </a:ext>
                </a:extLst>
              </a:tr>
              <a:tr h="365760">
                <a:tc>
                  <a:txBody>
                    <a:bodyPr/>
                    <a:lstStyle/>
                    <a:p>
                      <a:pPr algn="ctr"/>
                      <a:r>
                        <a:rPr lang="en-US" sz="2000">
                          <a:latin typeface="Century Gothic"/>
                        </a:rPr>
                        <a:t>2</a:t>
                      </a:r>
                    </a:p>
                  </a:txBody>
                  <a:tcPr>
                    <a:lnL w="12700">
                      <a:solidFill>
                        <a:schemeClr val="tx1"/>
                      </a:solidFill>
                    </a:lnL>
                  </a:tcPr>
                </a:tc>
                <a:tc>
                  <a:txBody>
                    <a:bodyPr/>
                    <a:lstStyle/>
                    <a:p>
                      <a:pPr lvl="0" algn="ctr">
                        <a:buNone/>
                      </a:pPr>
                      <a:r>
                        <a:rPr lang="en-US" sz="2000">
                          <a:latin typeface="Century Gothic"/>
                        </a:rPr>
                        <a:t>Agriculture</a:t>
                      </a:r>
                      <a:endParaRPr lang="en-US" sz="2000"/>
                    </a:p>
                  </a:txBody>
                  <a:tcPr>
                    <a:lnR w="12700">
                      <a:solidFill>
                        <a:schemeClr val="tx1"/>
                      </a:solidFill>
                    </a:lnR>
                  </a:tcPr>
                </a:tc>
                <a:extLst>
                  <a:ext uri="{0D108BD9-81ED-4DB2-BD59-A6C34878D82A}">
                    <a16:rowId xmlns:a16="http://schemas.microsoft.com/office/drawing/2014/main" val="3206201765"/>
                  </a:ext>
                </a:extLst>
              </a:tr>
              <a:tr h="365760">
                <a:tc>
                  <a:txBody>
                    <a:bodyPr/>
                    <a:lstStyle/>
                    <a:p>
                      <a:pPr algn="ctr"/>
                      <a:r>
                        <a:rPr lang="en-US" sz="2000">
                          <a:latin typeface="Century Gothic"/>
                        </a:rPr>
                        <a:t>3</a:t>
                      </a:r>
                    </a:p>
                  </a:txBody>
                  <a:tcPr>
                    <a:lnL w="12700">
                      <a:solidFill>
                        <a:schemeClr val="tx1"/>
                      </a:solidFill>
                    </a:lnL>
                  </a:tcPr>
                </a:tc>
                <a:tc>
                  <a:txBody>
                    <a:bodyPr/>
                    <a:lstStyle/>
                    <a:p>
                      <a:pPr algn="ctr"/>
                      <a:r>
                        <a:rPr lang="en-US" sz="2000">
                          <a:latin typeface="Century Gothic"/>
                        </a:rPr>
                        <a:t>Water</a:t>
                      </a:r>
                    </a:p>
                  </a:txBody>
                  <a:tcPr>
                    <a:lnR w="12700">
                      <a:solidFill>
                        <a:schemeClr val="tx1"/>
                      </a:solidFill>
                    </a:lnR>
                  </a:tcPr>
                </a:tc>
                <a:extLst>
                  <a:ext uri="{0D108BD9-81ED-4DB2-BD59-A6C34878D82A}">
                    <a16:rowId xmlns:a16="http://schemas.microsoft.com/office/drawing/2014/main" val="368432079"/>
                  </a:ext>
                </a:extLst>
              </a:tr>
              <a:tr h="365760">
                <a:tc>
                  <a:txBody>
                    <a:bodyPr/>
                    <a:lstStyle/>
                    <a:p>
                      <a:pPr algn="ctr"/>
                      <a:r>
                        <a:rPr lang="en-US" sz="2000">
                          <a:latin typeface="Century Gothic"/>
                        </a:rPr>
                        <a:t>4</a:t>
                      </a:r>
                    </a:p>
                  </a:txBody>
                  <a:tcPr>
                    <a:lnL w="12700">
                      <a:solidFill>
                        <a:schemeClr val="tx1"/>
                      </a:solidFill>
                    </a:lnL>
                  </a:tcPr>
                </a:tc>
                <a:tc>
                  <a:txBody>
                    <a:bodyPr/>
                    <a:lstStyle/>
                    <a:p>
                      <a:pPr algn="ctr"/>
                      <a:r>
                        <a:rPr lang="en-US" sz="2000">
                          <a:latin typeface="Century Gothic"/>
                        </a:rPr>
                        <a:t>Wetland</a:t>
                      </a:r>
                    </a:p>
                  </a:txBody>
                  <a:tcPr>
                    <a:lnR w="12700">
                      <a:solidFill>
                        <a:schemeClr val="tx1"/>
                      </a:solidFill>
                    </a:lnR>
                  </a:tcPr>
                </a:tc>
                <a:extLst>
                  <a:ext uri="{0D108BD9-81ED-4DB2-BD59-A6C34878D82A}">
                    <a16:rowId xmlns:a16="http://schemas.microsoft.com/office/drawing/2014/main" val="1211298717"/>
                  </a:ext>
                </a:extLst>
              </a:tr>
              <a:tr h="365760">
                <a:tc>
                  <a:txBody>
                    <a:bodyPr/>
                    <a:lstStyle/>
                    <a:p>
                      <a:pPr algn="ctr"/>
                      <a:r>
                        <a:rPr lang="en-US" sz="2000">
                          <a:latin typeface="Century Gothic"/>
                        </a:rPr>
                        <a:t>5</a:t>
                      </a:r>
                    </a:p>
                  </a:txBody>
                  <a:tcPr>
                    <a:lnL w="12700">
                      <a:solidFill>
                        <a:schemeClr val="tx1"/>
                      </a:solidFill>
                    </a:lnL>
                  </a:tcPr>
                </a:tc>
                <a:tc>
                  <a:txBody>
                    <a:bodyPr/>
                    <a:lstStyle/>
                    <a:p>
                      <a:pPr algn="ctr"/>
                      <a:r>
                        <a:rPr lang="en-US" sz="2000">
                          <a:latin typeface="Century Gothic"/>
                        </a:rPr>
                        <a:t>Woodland </a:t>
                      </a:r>
                    </a:p>
                  </a:txBody>
                  <a:tcPr>
                    <a:lnR w="12700">
                      <a:solidFill>
                        <a:schemeClr val="tx1"/>
                      </a:solidFill>
                    </a:lnR>
                  </a:tcPr>
                </a:tc>
                <a:extLst>
                  <a:ext uri="{0D108BD9-81ED-4DB2-BD59-A6C34878D82A}">
                    <a16:rowId xmlns:a16="http://schemas.microsoft.com/office/drawing/2014/main" val="3512551239"/>
                  </a:ext>
                </a:extLst>
              </a:tr>
              <a:tr h="365760">
                <a:tc>
                  <a:txBody>
                    <a:bodyPr/>
                    <a:lstStyle/>
                    <a:p>
                      <a:pPr algn="ctr"/>
                      <a:r>
                        <a:rPr lang="en-US" sz="2000">
                          <a:latin typeface="Century Gothic"/>
                        </a:rPr>
                        <a:t>6</a:t>
                      </a:r>
                    </a:p>
                  </a:txBody>
                  <a:tcPr>
                    <a:lnL w="12700">
                      <a:solidFill>
                        <a:schemeClr val="tx1"/>
                      </a:solidFill>
                    </a:lnL>
                    <a:lnB w="12700">
                      <a:solidFill>
                        <a:schemeClr val="tx1"/>
                      </a:solidFill>
                    </a:lnB>
                  </a:tcPr>
                </a:tc>
                <a:tc>
                  <a:txBody>
                    <a:bodyPr/>
                    <a:lstStyle/>
                    <a:p>
                      <a:pPr algn="ctr"/>
                      <a:r>
                        <a:rPr lang="en-US" sz="2000">
                          <a:latin typeface="Century Gothic"/>
                        </a:rPr>
                        <a:t>Grassland</a:t>
                      </a:r>
                    </a:p>
                  </a:txBody>
                  <a:tcPr>
                    <a:lnR w="12700">
                      <a:solidFill>
                        <a:schemeClr val="tx1"/>
                      </a:solidFill>
                    </a:lnR>
                    <a:lnB w="12700">
                      <a:solidFill>
                        <a:schemeClr val="tx1"/>
                      </a:solidFill>
                    </a:lnB>
                  </a:tcPr>
                </a:tc>
                <a:extLst>
                  <a:ext uri="{0D108BD9-81ED-4DB2-BD59-A6C34878D82A}">
                    <a16:rowId xmlns:a16="http://schemas.microsoft.com/office/drawing/2014/main" val="2802920290"/>
                  </a:ext>
                </a:extLst>
              </a:tr>
            </a:tbl>
          </a:graphicData>
        </a:graphic>
      </p:graphicFrame>
      <p:sp>
        <p:nvSpPr>
          <p:cNvPr id="557" name="Text Placeholder 5">
            <a:extLst>
              <a:ext uri="{FF2B5EF4-FFF2-40B4-BE49-F238E27FC236}">
                <a16:creationId xmlns:a16="http://schemas.microsoft.com/office/drawing/2014/main" id="{DD5B93FE-9BE8-48CA-8AB9-BA38235A5BD2}"/>
              </a:ext>
            </a:extLst>
          </p:cNvPr>
          <p:cNvSpPr txBox="1">
            <a:spLocks/>
          </p:cNvSpPr>
          <p:nvPr/>
        </p:nvSpPr>
        <p:spPr>
          <a:xfrm>
            <a:off x="7916794" y="725587"/>
            <a:ext cx="2974605" cy="307777"/>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D7142"/>
              </a:buClr>
              <a:buNone/>
            </a:pPr>
            <a:r>
              <a:rPr lang="en-US" sz="1400">
                <a:solidFill>
                  <a:schemeClr val="tx1">
                    <a:lumMod val="75000"/>
                    <a:lumOff val="25000"/>
                  </a:schemeClr>
                </a:solidFill>
                <a:latin typeface="Century Gothic" panose="020F0302020204030204"/>
              </a:rPr>
              <a:t>Table: Landcover Classes Used</a:t>
            </a:r>
          </a:p>
        </p:txBody>
      </p:sp>
      <p:grpSp>
        <p:nvGrpSpPr>
          <p:cNvPr id="570" name="Group 569">
            <a:extLst>
              <a:ext uri="{FF2B5EF4-FFF2-40B4-BE49-F238E27FC236}">
                <a16:creationId xmlns:a16="http://schemas.microsoft.com/office/drawing/2014/main" id="{1BBC3C47-31C4-4427-A216-EFB35A8C04FA}"/>
              </a:ext>
            </a:extLst>
          </p:cNvPr>
          <p:cNvGrpSpPr/>
          <p:nvPr/>
        </p:nvGrpSpPr>
        <p:grpSpPr>
          <a:xfrm>
            <a:off x="268726" y="1183040"/>
            <a:ext cx="6830290" cy="4892178"/>
            <a:chOff x="-332509" y="1280022"/>
            <a:chExt cx="6830290" cy="4892178"/>
          </a:xfrm>
        </p:grpSpPr>
        <p:graphicFrame>
          <p:nvGraphicFramePr>
            <p:cNvPr id="6" name="Diagram 6">
              <a:extLst>
                <a:ext uri="{FF2B5EF4-FFF2-40B4-BE49-F238E27FC236}">
                  <a16:creationId xmlns:a16="http://schemas.microsoft.com/office/drawing/2014/main" id="{FAF1FA23-3006-478E-BBD2-4D1DAD27EB2C}"/>
                </a:ext>
              </a:extLst>
            </p:cNvPr>
            <p:cNvGraphicFramePr/>
            <p:nvPr>
              <p:extLst>
                <p:ext uri="{D42A27DB-BD31-4B8C-83A1-F6EECF244321}">
                  <p14:modId xmlns:p14="http://schemas.microsoft.com/office/powerpoint/2010/main" val="349832157"/>
                </p:ext>
              </p:extLst>
            </p:nvPr>
          </p:nvGraphicFramePr>
          <p:xfrm>
            <a:off x="-332509" y="1877291"/>
            <a:ext cx="5029200" cy="4294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58" name="Callout: Line 557">
              <a:extLst>
                <a:ext uri="{FF2B5EF4-FFF2-40B4-BE49-F238E27FC236}">
                  <a16:creationId xmlns:a16="http://schemas.microsoft.com/office/drawing/2014/main" id="{2204D109-2D25-4304-AF99-9EE3D085E137}"/>
                </a:ext>
              </a:extLst>
            </p:cNvPr>
            <p:cNvSpPr/>
            <p:nvPr/>
          </p:nvSpPr>
          <p:spPr>
            <a:xfrm>
              <a:off x="4267200" y="2471513"/>
              <a:ext cx="2230581" cy="872836"/>
            </a:xfrm>
            <a:prstGeom prst="borderCallout1">
              <a:avLst/>
            </a:prstGeom>
            <a:solidFill>
              <a:srgbClr val="CD7142"/>
            </a:solidFill>
            <a:ln>
              <a:solidFill>
                <a:srgbClr val="D0652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9 Bands</a:t>
              </a:r>
              <a:endParaRPr lang="en-US"/>
            </a:p>
          </p:txBody>
        </p:sp>
        <p:sp>
          <p:nvSpPr>
            <p:cNvPr id="567" name="Callout: Line 566">
              <a:extLst>
                <a:ext uri="{FF2B5EF4-FFF2-40B4-BE49-F238E27FC236}">
                  <a16:creationId xmlns:a16="http://schemas.microsoft.com/office/drawing/2014/main" id="{CA1FC438-B2A6-474A-8076-13C87FDB3184}"/>
                </a:ext>
              </a:extLst>
            </p:cNvPr>
            <p:cNvSpPr/>
            <p:nvPr/>
          </p:nvSpPr>
          <p:spPr>
            <a:xfrm>
              <a:off x="4267200" y="1280022"/>
              <a:ext cx="2230581" cy="872836"/>
            </a:xfrm>
            <a:prstGeom prst="borderCallout1">
              <a:avLst/>
            </a:prstGeom>
            <a:solidFill>
              <a:srgbClr val="CD7142"/>
            </a:solidFill>
            <a:ln>
              <a:solidFill>
                <a:srgbClr val="D0652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7 Classes; Randomly Split 70/30</a:t>
              </a:r>
              <a:endParaRPr lang="en-US">
                <a:cs typeface="Calibri"/>
              </a:endParaRPr>
            </a:p>
          </p:txBody>
        </p:sp>
        <p:sp>
          <p:nvSpPr>
            <p:cNvPr id="568" name="Callout: Line 567">
              <a:extLst>
                <a:ext uri="{FF2B5EF4-FFF2-40B4-BE49-F238E27FC236}">
                  <a16:creationId xmlns:a16="http://schemas.microsoft.com/office/drawing/2014/main" id="{4334B7DB-F48B-4ACD-A8B9-AD815721EA96}"/>
                </a:ext>
              </a:extLst>
            </p:cNvPr>
            <p:cNvSpPr/>
            <p:nvPr/>
          </p:nvSpPr>
          <p:spPr>
            <a:xfrm>
              <a:off x="4267199" y="3704567"/>
              <a:ext cx="2230581" cy="872836"/>
            </a:xfrm>
            <a:prstGeom prst="borderCallout1">
              <a:avLst/>
            </a:prstGeom>
            <a:solidFill>
              <a:srgbClr val="CD7142"/>
            </a:solidFill>
            <a:ln>
              <a:solidFill>
                <a:srgbClr val="D0652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100 Trees</a:t>
              </a:r>
              <a:endParaRPr lang="en-US"/>
            </a:p>
          </p:txBody>
        </p:sp>
        <p:sp>
          <p:nvSpPr>
            <p:cNvPr id="569" name="Callout: Line 568">
              <a:extLst>
                <a:ext uri="{FF2B5EF4-FFF2-40B4-BE49-F238E27FC236}">
                  <a16:creationId xmlns:a16="http://schemas.microsoft.com/office/drawing/2014/main" id="{E9181964-62FD-46B2-935C-09E1C1E56DF4}"/>
                </a:ext>
              </a:extLst>
            </p:cNvPr>
            <p:cNvSpPr/>
            <p:nvPr/>
          </p:nvSpPr>
          <p:spPr>
            <a:xfrm>
              <a:off x="4267200" y="4896058"/>
              <a:ext cx="2230581" cy="872836"/>
            </a:xfrm>
            <a:prstGeom prst="borderCallout1">
              <a:avLst/>
            </a:prstGeom>
            <a:solidFill>
              <a:srgbClr val="CD7142"/>
            </a:solidFill>
            <a:ln>
              <a:solidFill>
                <a:srgbClr val="D0652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Error Matrix</a:t>
              </a:r>
              <a:endParaRPr lang="en-US">
                <a:latin typeface="Century Gothic"/>
              </a:endParaRPr>
            </a:p>
          </p:txBody>
        </p:sp>
      </p:grpSp>
      <p:cxnSp>
        <p:nvCxnSpPr>
          <p:cNvPr id="22" name="Straight Arrow Connector 21">
            <a:extLst>
              <a:ext uri="{FF2B5EF4-FFF2-40B4-BE49-F238E27FC236}">
                <a16:creationId xmlns:a16="http://schemas.microsoft.com/office/drawing/2014/main" id="{5FB9C57A-E569-407D-9E66-BEF7BA7ED581}"/>
              </a:ext>
            </a:extLst>
          </p:cNvPr>
          <p:cNvCxnSpPr/>
          <p:nvPr/>
        </p:nvCxnSpPr>
        <p:spPr>
          <a:xfrm flipH="1">
            <a:off x="7197080" y="907223"/>
            <a:ext cx="675736" cy="805131"/>
          </a:xfrm>
          <a:prstGeom prst="straightConnector1">
            <a:avLst/>
          </a:prstGeom>
          <a:ln>
            <a:solidFill>
              <a:srgbClr val="D065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004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9773809" cy="488372"/>
          </a:xfrm>
          <a:prstGeom prst="rect">
            <a:avLst/>
          </a:prstGeom>
        </p:spPr>
        <p:txBody>
          <a:bodyPr wrap="none" lIns="91440" tIns="45720" rIns="91440" bIns="45720" anchor="ctr" anchorCtr="0">
            <a:noAutofit/>
          </a:bodyPr>
          <a:lstStyle/>
          <a:p>
            <a:r>
              <a:rPr lang="en-US" sz="4000" b="1">
                <a:solidFill>
                  <a:srgbClr val="CD7142"/>
                </a:solidFill>
                <a:latin typeface="Century Gothic" panose="020F0302020204030204"/>
              </a:rPr>
              <a:t>Random Forest Classification</a:t>
            </a:r>
          </a:p>
        </p:txBody>
      </p:sp>
      <p:grpSp>
        <p:nvGrpSpPr>
          <p:cNvPr id="570" name="Group 569">
            <a:extLst>
              <a:ext uri="{FF2B5EF4-FFF2-40B4-BE49-F238E27FC236}">
                <a16:creationId xmlns:a16="http://schemas.microsoft.com/office/drawing/2014/main" id="{1BBC3C47-31C4-4427-A216-EFB35A8C04FA}"/>
              </a:ext>
            </a:extLst>
          </p:cNvPr>
          <p:cNvGrpSpPr/>
          <p:nvPr/>
        </p:nvGrpSpPr>
        <p:grpSpPr>
          <a:xfrm>
            <a:off x="268726" y="1183040"/>
            <a:ext cx="6830290" cy="4892178"/>
            <a:chOff x="-332509" y="1280022"/>
            <a:chExt cx="6830290" cy="4892178"/>
          </a:xfrm>
        </p:grpSpPr>
        <p:graphicFrame>
          <p:nvGraphicFramePr>
            <p:cNvPr id="6" name="Diagram 6">
              <a:extLst>
                <a:ext uri="{FF2B5EF4-FFF2-40B4-BE49-F238E27FC236}">
                  <a16:creationId xmlns:a16="http://schemas.microsoft.com/office/drawing/2014/main" id="{FAF1FA23-3006-478E-BBD2-4D1DAD27EB2C}"/>
                </a:ext>
              </a:extLst>
            </p:cNvPr>
            <p:cNvGraphicFramePr/>
            <p:nvPr>
              <p:extLst>
                <p:ext uri="{D42A27DB-BD31-4B8C-83A1-F6EECF244321}">
                  <p14:modId xmlns:p14="http://schemas.microsoft.com/office/powerpoint/2010/main" val="1528372579"/>
                </p:ext>
              </p:extLst>
            </p:nvPr>
          </p:nvGraphicFramePr>
          <p:xfrm>
            <a:off x="-332509" y="1877291"/>
            <a:ext cx="5029200" cy="4294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58" name="Callout: Line 557">
              <a:extLst>
                <a:ext uri="{FF2B5EF4-FFF2-40B4-BE49-F238E27FC236}">
                  <a16:creationId xmlns:a16="http://schemas.microsoft.com/office/drawing/2014/main" id="{2204D109-2D25-4304-AF99-9EE3D085E137}"/>
                </a:ext>
              </a:extLst>
            </p:cNvPr>
            <p:cNvSpPr/>
            <p:nvPr/>
          </p:nvSpPr>
          <p:spPr>
            <a:xfrm>
              <a:off x="4267200" y="2471513"/>
              <a:ext cx="2230581" cy="872836"/>
            </a:xfrm>
            <a:prstGeom prst="borderCallout1">
              <a:avLst/>
            </a:prstGeom>
            <a:solidFill>
              <a:srgbClr val="CD7142"/>
            </a:solidFill>
            <a:ln>
              <a:solidFill>
                <a:srgbClr val="D0652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9 Bands</a:t>
              </a:r>
            </a:p>
          </p:txBody>
        </p:sp>
        <p:sp>
          <p:nvSpPr>
            <p:cNvPr id="567" name="Callout: Line 566">
              <a:extLst>
                <a:ext uri="{FF2B5EF4-FFF2-40B4-BE49-F238E27FC236}">
                  <a16:creationId xmlns:a16="http://schemas.microsoft.com/office/drawing/2014/main" id="{CA1FC438-B2A6-474A-8076-13C87FDB3184}"/>
                </a:ext>
              </a:extLst>
            </p:cNvPr>
            <p:cNvSpPr/>
            <p:nvPr/>
          </p:nvSpPr>
          <p:spPr>
            <a:xfrm>
              <a:off x="4267200" y="1280022"/>
              <a:ext cx="2230581" cy="872836"/>
            </a:xfrm>
            <a:prstGeom prst="borderCallout1">
              <a:avLst/>
            </a:prstGeom>
            <a:solidFill>
              <a:srgbClr val="CD7142"/>
            </a:solidFill>
            <a:ln>
              <a:solidFill>
                <a:srgbClr val="D0652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7 Classes; Randomly Split 70/30</a:t>
              </a:r>
              <a:endParaRPr lang="en-US">
                <a:cs typeface="Calibri"/>
              </a:endParaRPr>
            </a:p>
          </p:txBody>
        </p:sp>
        <p:sp>
          <p:nvSpPr>
            <p:cNvPr id="568" name="Callout: Line 567">
              <a:extLst>
                <a:ext uri="{FF2B5EF4-FFF2-40B4-BE49-F238E27FC236}">
                  <a16:creationId xmlns:a16="http://schemas.microsoft.com/office/drawing/2014/main" id="{4334B7DB-F48B-4ACD-A8B9-AD815721EA96}"/>
                </a:ext>
              </a:extLst>
            </p:cNvPr>
            <p:cNvSpPr/>
            <p:nvPr/>
          </p:nvSpPr>
          <p:spPr>
            <a:xfrm>
              <a:off x="4267199" y="3704567"/>
              <a:ext cx="2230581" cy="872836"/>
            </a:xfrm>
            <a:prstGeom prst="borderCallout1">
              <a:avLst/>
            </a:prstGeom>
            <a:solidFill>
              <a:srgbClr val="CD7142"/>
            </a:solidFill>
            <a:ln>
              <a:solidFill>
                <a:srgbClr val="D0652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100 Trees</a:t>
              </a:r>
              <a:endParaRPr lang="en-US"/>
            </a:p>
          </p:txBody>
        </p:sp>
        <p:sp>
          <p:nvSpPr>
            <p:cNvPr id="569" name="Callout: Line 568">
              <a:extLst>
                <a:ext uri="{FF2B5EF4-FFF2-40B4-BE49-F238E27FC236}">
                  <a16:creationId xmlns:a16="http://schemas.microsoft.com/office/drawing/2014/main" id="{E9181964-62FD-46B2-935C-09E1C1E56DF4}"/>
                </a:ext>
              </a:extLst>
            </p:cNvPr>
            <p:cNvSpPr/>
            <p:nvPr/>
          </p:nvSpPr>
          <p:spPr>
            <a:xfrm>
              <a:off x="4267200" y="4896058"/>
              <a:ext cx="2230581" cy="872836"/>
            </a:xfrm>
            <a:prstGeom prst="borderCallout1">
              <a:avLst/>
            </a:prstGeom>
            <a:solidFill>
              <a:srgbClr val="CD7142"/>
            </a:solidFill>
            <a:ln>
              <a:solidFill>
                <a:srgbClr val="D0652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Error Matrix</a:t>
              </a:r>
              <a:endParaRPr lang="en-US">
                <a:latin typeface="Century Gothic"/>
              </a:endParaRPr>
            </a:p>
          </p:txBody>
        </p:sp>
      </p:grpSp>
      <p:cxnSp>
        <p:nvCxnSpPr>
          <p:cNvPr id="614" name="Straight Arrow Connector 613">
            <a:extLst>
              <a:ext uri="{FF2B5EF4-FFF2-40B4-BE49-F238E27FC236}">
                <a16:creationId xmlns:a16="http://schemas.microsoft.com/office/drawing/2014/main" id="{B06D4211-2E0E-4F4E-A59E-A907F9A4455B}"/>
              </a:ext>
            </a:extLst>
          </p:cNvPr>
          <p:cNvCxnSpPr/>
          <p:nvPr/>
        </p:nvCxnSpPr>
        <p:spPr>
          <a:xfrm flipH="1">
            <a:off x="7220309" y="2066027"/>
            <a:ext cx="675736" cy="805131"/>
          </a:xfrm>
          <a:prstGeom prst="straightConnector1">
            <a:avLst/>
          </a:prstGeom>
          <a:ln>
            <a:solidFill>
              <a:srgbClr val="D0652A"/>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26B450D8-D27B-AC43-8E48-EFA83DD7334B}"/>
              </a:ext>
            </a:extLst>
          </p:cNvPr>
          <p:cNvGrpSpPr/>
          <p:nvPr/>
        </p:nvGrpSpPr>
        <p:grpSpPr>
          <a:xfrm>
            <a:off x="8258627" y="831272"/>
            <a:ext cx="4020963" cy="4756277"/>
            <a:chOff x="733724" y="1593635"/>
            <a:chExt cx="4020963" cy="4756277"/>
          </a:xfrm>
        </p:grpSpPr>
        <p:sp>
          <p:nvSpPr>
            <p:cNvPr id="14" name="Parallelogram 13">
              <a:extLst>
                <a:ext uri="{FF2B5EF4-FFF2-40B4-BE49-F238E27FC236}">
                  <a16:creationId xmlns:a16="http://schemas.microsoft.com/office/drawing/2014/main" id="{451D8EE0-92C9-3544-B35E-DCC6B65611F7}"/>
                </a:ext>
              </a:extLst>
            </p:cNvPr>
            <p:cNvSpPr/>
            <p:nvPr/>
          </p:nvSpPr>
          <p:spPr>
            <a:xfrm rot="3620893">
              <a:off x="887546" y="4406208"/>
              <a:ext cx="1830008" cy="2057400"/>
            </a:xfrm>
            <a:prstGeom prst="parallelogram">
              <a:avLst>
                <a:gd name="adj" fmla="val 61375"/>
              </a:avLst>
            </a:prstGeom>
            <a:blipFill>
              <a:blip r:embed="rId8"/>
              <a:tile tx="0" ty="0" sx="100000" sy="100000" flip="none" algn="tl"/>
            </a:blip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6FB6027-230E-9F47-B7B1-98EB096C7115}"/>
                </a:ext>
              </a:extLst>
            </p:cNvPr>
            <p:cNvSpPr txBox="1"/>
            <p:nvPr/>
          </p:nvSpPr>
          <p:spPr>
            <a:xfrm>
              <a:off x="3380245" y="5065448"/>
              <a:ext cx="727539" cy="307777"/>
            </a:xfrm>
            <a:prstGeom prst="rect">
              <a:avLst/>
            </a:prstGeom>
            <a:noFill/>
          </p:spPr>
          <p:txBody>
            <a:bodyPr wrap="square" lIns="91440" tIns="45720" rIns="91440" bIns="45720" rtlCol="0" anchor="t">
              <a:spAutoFit/>
            </a:bodyPr>
            <a:lstStyle/>
            <a:p>
              <a:r>
                <a:rPr lang="en-US" sz="1400">
                  <a:latin typeface="Century Gothic"/>
                </a:rPr>
                <a:t>NDVI</a:t>
              </a:r>
            </a:p>
          </p:txBody>
        </p:sp>
        <p:sp>
          <p:nvSpPr>
            <p:cNvPr id="16" name="Parallelogram 15">
              <a:extLst>
                <a:ext uri="{FF2B5EF4-FFF2-40B4-BE49-F238E27FC236}">
                  <a16:creationId xmlns:a16="http://schemas.microsoft.com/office/drawing/2014/main" id="{49AF29DC-9A63-2544-A710-77A18BCAE674}"/>
                </a:ext>
              </a:extLst>
            </p:cNvPr>
            <p:cNvSpPr/>
            <p:nvPr/>
          </p:nvSpPr>
          <p:spPr>
            <a:xfrm rot="3620893">
              <a:off x="887548" y="4036748"/>
              <a:ext cx="1830008" cy="2057400"/>
            </a:xfrm>
            <a:prstGeom prst="parallelogram">
              <a:avLst>
                <a:gd name="adj" fmla="val 61375"/>
              </a:avLst>
            </a:prstGeom>
            <a:blipFill>
              <a:blip r:embed="rId9"/>
              <a:tile tx="0" ty="0" sx="100000" sy="100000" flip="none" algn="tl"/>
            </a:blip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a:extLst>
                <a:ext uri="{FF2B5EF4-FFF2-40B4-BE49-F238E27FC236}">
                  <a16:creationId xmlns:a16="http://schemas.microsoft.com/office/drawing/2014/main" id="{436D89C1-FB4D-F944-8777-1C489941F7AB}"/>
                </a:ext>
              </a:extLst>
            </p:cNvPr>
            <p:cNvSpPr/>
            <p:nvPr/>
          </p:nvSpPr>
          <p:spPr>
            <a:xfrm rot="3620893">
              <a:off x="887549" y="3665080"/>
              <a:ext cx="1830008" cy="2057400"/>
            </a:xfrm>
            <a:prstGeom prst="parallelogram">
              <a:avLst>
                <a:gd name="adj" fmla="val 61375"/>
              </a:avLst>
            </a:prstGeom>
            <a:pattFill prst="pct90">
              <a:fgClr>
                <a:srgbClr val="1E0B8A"/>
              </a:fgClr>
              <a:bgClr>
                <a:schemeClr val="accent4">
                  <a:lumMod val="40000"/>
                  <a:lumOff val="60000"/>
                </a:schemeClr>
              </a:bgClr>
            </a:patt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arallelogram 17">
              <a:extLst>
                <a:ext uri="{FF2B5EF4-FFF2-40B4-BE49-F238E27FC236}">
                  <a16:creationId xmlns:a16="http://schemas.microsoft.com/office/drawing/2014/main" id="{0E5E0E6D-028E-664E-8079-9C4F8076327F}"/>
                </a:ext>
              </a:extLst>
            </p:cNvPr>
            <p:cNvSpPr/>
            <p:nvPr/>
          </p:nvSpPr>
          <p:spPr>
            <a:xfrm rot="3620893">
              <a:off x="875498" y="3302760"/>
              <a:ext cx="1830008" cy="2057400"/>
            </a:xfrm>
            <a:prstGeom prst="parallelogram">
              <a:avLst>
                <a:gd name="adj" fmla="val 61375"/>
              </a:avLst>
            </a:prstGeom>
            <a:pattFill prst="pct90">
              <a:fgClr>
                <a:srgbClr val="FF8F32"/>
              </a:fgClr>
              <a:bgClr>
                <a:schemeClr val="accent4">
                  <a:lumMod val="40000"/>
                  <a:lumOff val="60000"/>
                </a:schemeClr>
              </a:bgClr>
            </a:patt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 18">
              <a:extLst>
                <a:ext uri="{FF2B5EF4-FFF2-40B4-BE49-F238E27FC236}">
                  <a16:creationId xmlns:a16="http://schemas.microsoft.com/office/drawing/2014/main" id="{8F892EE2-753F-A44B-B715-AE83D8DF401B}"/>
                </a:ext>
              </a:extLst>
            </p:cNvPr>
            <p:cNvSpPr/>
            <p:nvPr/>
          </p:nvSpPr>
          <p:spPr>
            <a:xfrm rot="3620893">
              <a:off x="880530" y="2931094"/>
              <a:ext cx="1830008" cy="2057400"/>
            </a:xfrm>
            <a:prstGeom prst="parallelogram">
              <a:avLst>
                <a:gd name="adj" fmla="val 61375"/>
              </a:avLst>
            </a:prstGeom>
            <a:pattFill prst="pct90">
              <a:fgClr>
                <a:srgbClr val="D188FF"/>
              </a:fgClr>
              <a:bgClr>
                <a:schemeClr val="accent4">
                  <a:lumMod val="40000"/>
                  <a:lumOff val="60000"/>
                </a:schemeClr>
              </a:bgClr>
            </a:patt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671B7307-6839-1C44-811B-0CD9D2AC4E63}"/>
                </a:ext>
              </a:extLst>
            </p:cNvPr>
            <p:cNvSpPr/>
            <p:nvPr/>
          </p:nvSpPr>
          <p:spPr>
            <a:xfrm rot="3620893">
              <a:off x="847420" y="2590777"/>
              <a:ext cx="1830008" cy="2057400"/>
            </a:xfrm>
            <a:prstGeom prst="parallelogram">
              <a:avLst>
                <a:gd name="adj" fmla="val 61375"/>
              </a:avLst>
            </a:prstGeom>
            <a:pattFill prst="pct90">
              <a:fgClr>
                <a:schemeClr val="accent4"/>
              </a:fgClr>
              <a:bgClr>
                <a:schemeClr val="accent2"/>
              </a:bgClr>
            </a:patt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80520C1F-B7A4-544C-9334-690FDAB8E2E0}"/>
                </a:ext>
              </a:extLst>
            </p:cNvPr>
            <p:cNvSpPr/>
            <p:nvPr/>
          </p:nvSpPr>
          <p:spPr>
            <a:xfrm rot="3620893">
              <a:off x="878014" y="2224899"/>
              <a:ext cx="1830008" cy="2057400"/>
            </a:xfrm>
            <a:prstGeom prst="parallelogram">
              <a:avLst>
                <a:gd name="adj" fmla="val 61375"/>
              </a:avLst>
            </a:prstGeom>
            <a:pattFill prst="pct90">
              <a:fgClr>
                <a:srgbClr val="FF0000"/>
              </a:fgClr>
              <a:bgClr>
                <a:schemeClr val="accent4">
                  <a:lumMod val="40000"/>
                  <a:lumOff val="60000"/>
                </a:schemeClr>
              </a:bgClr>
            </a:patt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93A3A915-B2CA-A84A-8DAB-FDC9479DA973}"/>
                </a:ext>
              </a:extLst>
            </p:cNvPr>
            <p:cNvSpPr/>
            <p:nvPr/>
          </p:nvSpPr>
          <p:spPr>
            <a:xfrm rot="3620893">
              <a:off x="878948" y="1859019"/>
              <a:ext cx="1830008" cy="2057400"/>
            </a:xfrm>
            <a:prstGeom prst="parallelogram">
              <a:avLst>
                <a:gd name="adj" fmla="val 61375"/>
              </a:avLst>
            </a:prstGeom>
            <a:pattFill prst="pct90">
              <a:fgClr>
                <a:schemeClr val="accent6"/>
              </a:fgClr>
              <a:bgClr>
                <a:schemeClr val="accent4">
                  <a:lumMod val="40000"/>
                  <a:lumOff val="60000"/>
                </a:schemeClr>
              </a:bgClr>
            </a:patt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arallelogram 22">
              <a:extLst>
                <a:ext uri="{FF2B5EF4-FFF2-40B4-BE49-F238E27FC236}">
                  <a16:creationId xmlns:a16="http://schemas.microsoft.com/office/drawing/2014/main" id="{92A8542E-4638-894E-A0F8-47CF6F769189}"/>
                </a:ext>
              </a:extLst>
            </p:cNvPr>
            <p:cNvSpPr/>
            <p:nvPr/>
          </p:nvSpPr>
          <p:spPr>
            <a:xfrm rot="3620893">
              <a:off x="882112" y="1479939"/>
              <a:ext cx="1830008" cy="2057400"/>
            </a:xfrm>
            <a:prstGeom prst="parallelogram">
              <a:avLst>
                <a:gd name="adj" fmla="val 61375"/>
              </a:avLst>
            </a:prstGeom>
            <a:pattFill prst="pct90">
              <a:fgClr>
                <a:srgbClr val="00B0F0"/>
              </a:fgClr>
              <a:bgClr>
                <a:schemeClr val="accent4">
                  <a:lumMod val="40000"/>
                  <a:lumOff val="60000"/>
                </a:schemeClr>
              </a:bgClr>
            </a:patt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526EE82-8FE0-DE40-BCB1-0AC86EC3DF4E}"/>
                </a:ext>
              </a:extLst>
            </p:cNvPr>
            <p:cNvSpPr txBox="1"/>
            <p:nvPr/>
          </p:nvSpPr>
          <p:spPr>
            <a:xfrm>
              <a:off x="3368194" y="5373225"/>
              <a:ext cx="1142404" cy="307777"/>
            </a:xfrm>
            <a:prstGeom prst="rect">
              <a:avLst/>
            </a:prstGeom>
            <a:noFill/>
          </p:spPr>
          <p:txBody>
            <a:bodyPr wrap="square" lIns="91440" tIns="45720" rIns="91440" bIns="45720" rtlCol="0" anchor="t">
              <a:spAutoFit/>
            </a:bodyPr>
            <a:lstStyle/>
            <a:p>
              <a:r>
                <a:rPr lang="en-US" sz="1400">
                  <a:latin typeface="Century Gothic"/>
                </a:rPr>
                <a:t>Elevation</a:t>
              </a:r>
            </a:p>
          </p:txBody>
        </p:sp>
        <p:sp>
          <p:nvSpPr>
            <p:cNvPr id="25" name="TextBox 24">
              <a:extLst>
                <a:ext uri="{FF2B5EF4-FFF2-40B4-BE49-F238E27FC236}">
                  <a16:creationId xmlns:a16="http://schemas.microsoft.com/office/drawing/2014/main" id="{1233F6A5-5D3A-3B40-B593-5EDE1447D4BB}"/>
                </a:ext>
              </a:extLst>
            </p:cNvPr>
            <p:cNvSpPr txBox="1"/>
            <p:nvPr/>
          </p:nvSpPr>
          <p:spPr>
            <a:xfrm>
              <a:off x="3380245" y="4696010"/>
              <a:ext cx="1142404" cy="307777"/>
            </a:xfrm>
            <a:prstGeom prst="rect">
              <a:avLst/>
            </a:prstGeom>
            <a:noFill/>
          </p:spPr>
          <p:txBody>
            <a:bodyPr wrap="square" lIns="91440" tIns="45720" rIns="91440" bIns="45720" rtlCol="0" anchor="t">
              <a:spAutoFit/>
            </a:bodyPr>
            <a:lstStyle/>
            <a:p>
              <a:r>
                <a:rPr lang="en-US" sz="1400">
                  <a:latin typeface="Century Gothic"/>
                </a:rPr>
                <a:t>SWIR2</a:t>
              </a:r>
            </a:p>
          </p:txBody>
        </p:sp>
        <p:sp>
          <p:nvSpPr>
            <p:cNvPr id="26" name="TextBox 25">
              <a:extLst>
                <a:ext uri="{FF2B5EF4-FFF2-40B4-BE49-F238E27FC236}">
                  <a16:creationId xmlns:a16="http://schemas.microsoft.com/office/drawing/2014/main" id="{E1532AEE-6B60-9043-A696-401EDBAE37FE}"/>
                </a:ext>
              </a:extLst>
            </p:cNvPr>
            <p:cNvSpPr txBox="1"/>
            <p:nvPr/>
          </p:nvSpPr>
          <p:spPr>
            <a:xfrm>
              <a:off x="3350741" y="4326572"/>
              <a:ext cx="1379116" cy="307777"/>
            </a:xfrm>
            <a:prstGeom prst="rect">
              <a:avLst/>
            </a:prstGeom>
            <a:noFill/>
          </p:spPr>
          <p:txBody>
            <a:bodyPr wrap="square" lIns="91440" tIns="45720" rIns="91440" bIns="45720" rtlCol="0" anchor="t">
              <a:spAutoFit/>
            </a:bodyPr>
            <a:lstStyle/>
            <a:p>
              <a:r>
                <a:rPr lang="en-US" sz="1400">
                  <a:latin typeface="Century Gothic"/>
                </a:rPr>
                <a:t>Temperature</a:t>
              </a:r>
            </a:p>
          </p:txBody>
        </p:sp>
        <p:sp>
          <p:nvSpPr>
            <p:cNvPr id="27" name="TextBox 26">
              <a:extLst>
                <a:ext uri="{FF2B5EF4-FFF2-40B4-BE49-F238E27FC236}">
                  <a16:creationId xmlns:a16="http://schemas.microsoft.com/office/drawing/2014/main" id="{D62C09BE-CA49-254B-B982-D77AB2D0F708}"/>
                </a:ext>
              </a:extLst>
            </p:cNvPr>
            <p:cNvSpPr txBox="1"/>
            <p:nvPr/>
          </p:nvSpPr>
          <p:spPr>
            <a:xfrm>
              <a:off x="3371937" y="3987949"/>
              <a:ext cx="1379116" cy="307777"/>
            </a:xfrm>
            <a:prstGeom prst="rect">
              <a:avLst/>
            </a:prstGeom>
            <a:noFill/>
          </p:spPr>
          <p:txBody>
            <a:bodyPr wrap="square" lIns="91440" tIns="45720" rIns="91440" bIns="45720" rtlCol="0" anchor="t">
              <a:spAutoFit/>
            </a:bodyPr>
            <a:lstStyle/>
            <a:p>
              <a:r>
                <a:rPr lang="en-US" sz="1400">
                  <a:latin typeface="Century Gothic"/>
                </a:rPr>
                <a:t>SWIR</a:t>
              </a:r>
            </a:p>
          </p:txBody>
        </p:sp>
        <p:sp>
          <p:nvSpPr>
            <p:cNvPr id="28" name="TextBox 27">
              <a:extLst>
                <a:ext uri="{FF2B5EF4-FFF2-40B4-BE49-F238E27FC236}">
                  <a16:creationId xmlns:a16="http://schemas.microsoft.com/office/drawing/2014/main" id="{3D811D78-44DD-1E46-824A-052E9C6A6BB4}"/>
                </a:ext>
              </a:extLst>
            </p:cNvPr>
            <p:cNvSpPr txBox="1"/>
            <p:nvPr/>
          </p:nvSpPr>
          <p:spPr>
            <a:xfrm>
              <a:off x="3351292" y="3666774"/>
              <a:ext cx="1379116" cy="307777"/>
            </a:xfrm>
            <a:prstGeom prst="rect">
              <a:avLst/>
            </a:prstGeom>
            <a:noFill/>
          </p:spPr>
          <p:txBody>
            <a:bodyPr wrap="square" lIns="91440" tIns="45720" rIns="91440" bIns="45720" rtlCol="0" anchor="t">
              <a:spAutoFit/>
            </a:bodyPr>
            <a:lstStyle/>
            <a:p>
              <a:r>
                <a:rPr lang="en-US" sz="1400">
                  <a:latin typeface="Century Gothic"/>
                </a:rPr>
                <a:t>NIR</a:t>
              </a:r>
            </a:p>
          </p:txBody>
        </p:sp>
        <p:sp>
          <p:nvSpPr>
            <p:cNvPr id="29" name="TextBox 28">
              <a:extLst>
                <a:ext uri="{FF2B5EF4-FFF2-40B4-BE49-F238E27FC236}">
                  <a16:creationId xmlns:a16="http://schemas.microsoft.com/office/drawing/2014/main" id="{AB5E7D43-77ED-7F46-8300-E588F1BF4301}"/>
                </a:ext>
              </a:extLst>
            </p:cNvPr>
            <p:cNvSpPr txBox="1"/>
            <p:nvPr/>
          </p:nvSpPr>
          <p:spPr>
            <a:xfrm>
              <a:off x="3350741" y="2904396"/>
              <a:ext cx="1379116" cy="307777"/>
            </a:xfrm>
            <a:prstGeom prst="rect">
              <a:avLst/>
            </a:prstGeom>
            <a:noFill/>
          </p:spPr>
          <p:txBody>
            <a:bodyPr wrap="square" lIns="91440" tIns="45720" rIns="91440" bIns="45720" rtlCol="0" anchor="t">
              <a:spAutoFit/>
            </a:bodyPr>
            <a:lstStyle/>
            <a:p>
              <a:r>
                <a:rPr lang="en-US" sz="1400">
                  <a:latin typeface="Century Gothic"/>
                </a:rPr>
                <a:t>Green</a:t>
              </a:r>
            </a:p>
          </p:txBody>
        </p:sp>
        <p:sp>
          <p:nvSpPr>
            <p:cNvPr id="30" name="TextBox 29">
              <a:extLst>
                <a:ext uri="{FF2B5EF4-FFF2-40B4-BE49-F238E27FC236}">
                  <a16:creationId xmlns:a16="http://schemas.microsoft.com/office/drawing/2014/main" id="{0CC6970B-7AC8-B64E-BE03-ED8B815200F2}"/>
                </a:ext>
              </a:extLst>
            </p:cNvPr>
            <p:cNvSpPr txBox="1"/>
            <p:nvPr/>
          </p:nvSpPr>
          <p:spPr>
            <a:xfrm>
              <a:off x="3370884" y="3282244"/>
              <a:ext cx="1379116" cy="307777"/>
            </a:xfrm>
            <a:prstGeom prst="rect">
              <a:avLst/>
            </a:prstGeom>
            <a:noFill/>
          </p:spPr>
          <p:txBody>
            <a:bodyPr wrap="square" lIns="91440" tIns="45720" rIns="91440" bIns="45720" rtlCol="0" anchor="t">
              <a:spAutoFit/>
            </a:bodyPr>
            <a:lstStyle/>
            <a:p>
              <a:r>
                <a:rPr lang="en-US" sz="1400">
                  <a:latin typeface="Century Gothic"/>
                </a:rPr>
                <a:t>Red</a:t>
              </a:r>
            </a:p>
          </p:txBody>
        </p:sp>
        <p:sp>
          <p:nvSpPr>
            <p:cNvPr id="31" name="TextBox 30">
              <a:extLst>
                <a:ext uri="{FF2B5EF4-FFF2-40B4-BE49-F238E27FC236}">
                  <a16:creationId xmlns:a16="http://schemas.microsoft.com/office/drawing/2014/main" id="{59B35A74-E8B9-B349-87D2-6B6D534990D3}"/>
                </a:ext>
              </a:extLst>
            </p:cNvPr>
            <p:cNvSpPr txBox="1"/>
            <p:nvPr/>
          </p:nvSpPr>
          <p:spPr>
            <a:xfrm>
              <a:off x="3375571" y="2552375"/>
              <a:ext cx="1379116" cy="307777"/>
            </a:xfrm>
            <a:prstGeom prst="rect">
              <a:avLst/>
            </a:prstGeom>
            <a:noFill/>
          </p:spPr>
          <p:txBody>
            <a:bodyPr wrap="square" lIns="91440" tIns="45720" rIns="91440" bIns="45720" rtlCol="0" anchor="t">
              <a:spAutoFit/>
            </a:bodyPr>
            <a:lstStyle/>
            <a:p>
              <a:r>
                <a:rPr lang="en-US" sz="1400">
                  <a:latin typeface="Century Gothic"/>
                </a:rPr>
                <a:t>Blue</a:t>
              </a:r>
            </a:p>
          </p:txBody>
        </p:sp>
      </p:grpSp>
    </p:spTree>
    <p:extLst>
      <p:ext uri="{BB962C8B-B14F-4D97-AF65-F5344CB8AC3E}">
        <p14:creationId xmlns:p14="http://schemas.microsoft.com/office/powerpoint/2010/main" val="3177321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05B547-5543-5C4E-ACE6-ACAB8CBE7BD3}"/>
              </a:ext>
            </a:extLst>
          </p:cNvPr>
          <p:cNvSpPr/>
          <p:nvPr/>
        </p:nvSpPr>
        <p:spPr>
          <a:xfrm>
            <a:off x="495300" y="342900"/>
            <a:ext cx="9773809" cy="488372"/>
          </a:xfrm>
          <a:prstGeom prst="rect">
            <a:avLst/>
          </a:prstGeom>
        </p:spPr>
        <p:txBody>
          <a:bodyPr wrap="none" lIns="91440" tIns="45720" rIns="91440" bIns="45720" anchor="ctr" anchorCtr="0">
            <a:noAutofit/>
          </a:bodyPr>
          <a:lstStyle/>
          <a:p>
            <a:r>
              <a:rPr lang="en-US" sz="4000" b="1">
                <a:solidFill>
                  <a:srgbClr val="CD7142"/>
                </a:solidFill>
                <a:latin typeface="Century Gothic" panose="020F0302020204030204"/>
              </a:rPr>
              <a:t>Human-elephant Conflict</a:t>
            </a:r>
          </a:p>
        </p:txBody>
      </p:sp>
      <p:grpSp>
        <p:nvGrpSpPr>
          <p:cNvPr id="2" name="Group 1">
            <a:extLst>
              <a:ext uri="{FF2B5EF4-FFF2-40B4-BE49-F238E27FC236}">
                <a16:creationId xmlns:a16="http://schemas.microsoft.com/office/drawing/2014/main" id="{A303953B-9CD5-4548-B818-4529B9A69BDA}"/>
              </a:ext>
            </a:extLst>
          </p:cNvPr>
          <p:cNvGrpSpPr/>
          <p:nvPr/>
        </p:nvGrpSpPr>
        <p:grpSpPr>
          <a:xfrm>
            <a:off x="495300" y="1522447"/>
            <a:ext cx="3897113" cy="3285535"/>
            <a:chOff x="7855362" y="1568614"/>
            <a:chExt cx="3897113" cy="3285535"/>
          </a:xfrm>
        </p:grpSpPr>
        <p:sp>
          <p:nvSpPr>
            <p:cNvPr id="9" name="Text Placeholder 5">
              <a:extLst>
                <a:ext uri="{FF2B5EF4-FFF2-40B4-BE49-F238E27FC236}">
                  <a16:creationId xmlns:a16="http://schemas.microsoft.com/office/drawing/2014/main" id="{D059862D-B0B8-624E-998B-9463E6210FFE}"/>
                </a:ext>
              </a:extLst>
            </p:cNvPr>
            <p:cNvSpPr txBox="1">
              <a:spLocks/>
            </p:cNvSpPr>
            <p:nvPr/>
          </p:nvSpPr>
          <p:spPr>
            <a:xfrm>
              <a:off x="7855366" y="1568614"/>
              <a:ext cx="3897109" cy="70788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D7142"/>
                </a:buClr>
              </a:pPr>
              <a:r>
                <a:rPr lang="en-US" sz="2000">
                  <a:solidFill>
                    <a:schemeClr val="tx1">
                      <a:lumMod val="75000"/>
                      <a:lumOff val="25000"/>
                    </a:schemeClr>
                  </a:solidFill>
                  <a:latin typeface="Century Gothic" panose="020F0302020204030204"/>
                </a:rPr>
                <a:t>HEC data: Botswana (2008-2019)</a:t>
              </a:r>
            </a:p>
          </p:txBody>
        </p:sp>
        <p:sp>
          <p:nvSpPr>
            <p:cNvPr id="10" name="Text Placeholder 5">
              <a:extLst>
                <a:ext uri="{FF2B5EF4-FFF2-40B4-BE49-F238E27FC236}">
                  <a16:creationId xmlns:a16="http://schemas.microsoft.com/office/drawing/2014/main" id="{C2CFF1D1-A98B-294B-9B1E-A3CF9A1BA7E5}"/>
                </a:ext>
              </a:extLst>
            </p:cNvPr>
            <p:cNvSpPr txBox="1">
              <a:spLocks/>
            </p:cNvSpPr>
            <p:nvPr/>
          </p:nvSpPr>
          <p:spPr>
            <a:xfrm>
              <a:off x="7855363" y="2469485"/>
              <a:ext cx="3897109" cy="1938992"/>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D7142"/>
                </a:buClr>
              </a:pPr>
              <a:r>
                <a:rPr lang="en-US" sz="2000" dirty="0">
                  <a:solidFill>
                    <a:schemeClr val="tx1">
                      <a:lumMod val="75000"/>
                      <a:lumOff val="25000"/>
                    </a:schemeClr>
                  </a:solidFill>
                  <a:latin typeface="Century Gothic" panose="020F0302020204030204"/>
                </a:rPr>
                <a:t>Risk assessment</a:t>
              </a:r>
            </a:p>
            <a:p>
              <a:pPr lvl="1">
                <a:lnSpc>
                  <a:spcPct val="100000"/>
                </a:lnSpc>
                <a:spcBef>
                  <a:spcPts val="0"/>
                </a:spcBef>
                <a:spcAft>
                  <a:spcPts val="600"/>
                </a:spcAft>
                <a:buClr>
                  <a:srgbClr val="CD7142"/>
                </a:buClr>
              </a:pPr>
              <a:r>
                <a:rPr lang="en-US" sz="1800" dirty="0">
                  <a:solidFill>
                    <a:schemeClr val="tx1">
                      <a:lumMod val="75000"/>
                      <a:lumOff val="25000"/>
                    </a:schemeClr>
                  </a:solidFill>
                  <a:latin typeface="Century Gothic" panose="020F0302020204030204"/>
                </a:rPr>
                <a:t>Identify areas where raids are likely to occur based on historical incidence</a:t>
              </a:r>
            </a:p>
            <a:p>
              <a:pPr lvl="1">
                <a:lnSpc>
                  <a:spcPct val="100000"/>
                </a:lnSpc>
                <a:spcBef>
                  <a:spcPts val="0"/>
                </a:spcBef>
                <a:spcAft>
                  <a:spcPts val="600"/>
                </a:spcAft>
                <a:buClr>
                  <a:srgbClr val="CD7142"/>
                </a:buClr>
              </a:pPr>
              <a:r>
                <a:rPr lang="en-US" sz="1800" dirty="0">
                  <a:solidFill>
                    <a:schemeClr val="tx1">
                      <a:lumMod val="75000"/>
                      <a:lumOff val="25000"/>
                    </a:schemeClr>
                  </a:solidFill>
                  <a:latin typeface="Century Gothic" panose="020F0302020204030204"/>
                </a:rPr>
                <a:t>Prioritize corridors and crop fields </a:t>
              </a:r>
            </a:p>
          </p:txBody>
        </p:sp>
        <p:sp>
          <p:nvSpPr>
            <p:cNvPr id="12" name="Text Placeholder 5">
              <a:extLst>
                <a:ext uri="{FF2B5EF4-FFF2-40B4-BE49-F238E27FC236}">
                  <a16:creationId xmlns:a16="http://schemas.microsoft.com/office/drawing/2014/main" id="{31C98004-196E-1A44-820D-4DE079E897A0}"/>
                </a:ext>
              </a:extLst>
            </p:cNvPr>
            <p:cNvSpPr txBox="1">
              <a:spLocks/>
            </p:cNvSpPr>
            <p:nvPr/>
          </p:nvSpPr>
          <p:spPr>
            <a:xfrm>
              <a:off x="7855362" y="4454039"/>
              <a:ext cx="3897109" cy="4001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D7142"/>
                </a:buClr>
              </a:pPr>
              <a:r>
                <a:rPr lang="en-US" sz="2000" dirty="0">
                  <a:solidFill>
                    <a:schemeClr val="tx1">
                      <a:lumMod val="75000"/>
                      <a:lumOff val="25000"/>
                    </a:schemeClr>
                  </a:solidFill>
                  <a:latin typeface="Century Gothic" panose="020F0302020204030204"/>
                </a:rPr>
                <a:t>Discrepancies &amp; limitations</a:t>
              </a:r>
            </a:p>
          </p:txBody>
        </p:sp>
      </p:grpSp>
      <p:pic>
        <p:nvPicPr>
          <p:cNvPr id="5" name="Picture 5">
            <a:extLst>
              <a:ext uri="{FF2B5EF4-FFF2-40B4-BE49-F238E27FC236}">
                <a16:creationId xmlns:a16="http://schemas.microsoft.com/office/drawing/2014/main" id="{AA2AF719-ACBB-4F0A-B5D2-06298A4EC3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50959" y="3605471"/>
            <a:ext cx="1461386" cy="917059"/>
          </a:xfrm>
          <a:prstGeom prst="rect">
            <a:avLst/>
          </a:prstGeom>
        </p:spPr>
      </p:pic>
      <p:pic>
        <p:nvPicPr>
          <p:cNvPr id="3" name="Picture 3" descr="A picture containing way&#10;&#10;Description automatically generated">
            <a:extLst>
              <a:ext uri="{FF2B5EF4-FFF2-40B4-BE49-F238E27FC236}">
                <a16:creationId xmlns:a16="http://schemas.microsoft.com/office/drawing/2014/main" id="{143D1CE5-E99D-4635-A982-5BEF2637A78B}"/>
              </a:ext>
            </a:extLst>
          </p:cNvPr>
          <p:cNvPicPr>
            <a:picLocks noChangeAspect="1"/>
          </p:cNvPicPr>
          <p:nvPr/>
        </p:nvPicPr>
        <p:blipFill>
          <a:blip r:embed="rId4"/>
          <a:stretch>
            <a:fillRect/>
          </a:stretch>
        </p:blipFill>
        <p:spPr>
          <a:xfrm>
            <a:off x="6460756" y="1910649"/>
            <a:ext cx="5029790" cy="2611400"/>
          </a:xfrm>
          <a:prstGeom prst="rect">
            <a:avLst/>
          </a:prstGeom>
        </p:spPr>
      </p:pic>
      <p:pic>
        <p:nvPicPr>
          <p:cNvPr id="22" name="Picture 26" descr="Shape, arrow&#10;&#10;Description automatically generated">
            <a:extLst>
              <a:ext uri="{FF2B5EF4-FFF2-40B4-BE49-F238E27FC236}">
                <a16:creationId xmlns:a16="http://schemas.microsoft.com/office/drawing/2014/main" id="{2AD04C50-A522-4FDE-9B41-C2B8DD2156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99932" y="1576569"/>
            <a:ext cx="391310" cy="371022"/>
          </a:xfrm>
          <a:prstGeom prst="rect">
            <a:avLst/>
          </a:prstGeom>
          <a:ln>
            <a:noFill/>
          </a:ln>
        </p:spPr>
      </p:pic>
      <p:pic>
        <p:nvPicPr>
          <p:cNvPr id="24" name="Picture 8">
            <a:extLst>
              <a:ext uri="{FF2B5EF4-FFF2-40B4-BE49-F238E27FC236}">
                <a16:creationId xmlns:a16="http://schemas.microsoft.com/office/drawing/2014/main" id="{FE184D94-1A47-4868-A539-FF32A7864F5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15272" y="1626271"/>
            <a:ext cx="3810247" cy="285693"/>
          </a:xfrm>
          <a:prstGeom prst="rect">
            <a:avLst/>
          </a:prstGeom>
          <a:ln>
            <a:noFill/>
          </a:ln>
        </p:spPr>
      </p:pic>
      <p:sp>
        <p:nvSpPr>
          <p:cNvPr id="26" name="TextBox 25">
            <a:extLst>
              <a:ext uri="{FF2B5EF4-FFF2-40B4-BE49-F238E27FC236}">
                <a16:creationId xmlns:a16="http://schemas.microsoft.com/office/drawing/2014/main" id="{63BED752-2ADE-492E-8FA5-E3BF17FFEDBF}"/>
              </a:ext>
            </a:extLst>
          </p:cNvPr>
          <p:cNvSpPr txBox="1"/>
          <p:nvPr/>
        </p:nvSpPr>
        <p:spPr>
          <a:xfrm>
            <a:off x="8073850" y="1373486"/>
            <a:ext cx="56943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50</a:t>
            </a:r>
          </a:p>
        </p:txBody>
      </p:sp>
      <p:sp>
        <p:nvSpPr>
          <p:cNvPr id="28" name="TextBox 27">
            <a:extLst>
              <a:ext uri="{FF2B5EF4-FFF2-40B4-BE49-F238E27FC236}">
                <a16:creationId xmlns:a16="http://schemas.microsoft.com/office/drawing/2014/main" id="{B7AF8B00-15C1-4C38-B323-CCFE459BD241}"/>
              </a:ext>
            </a:extLst>
          </p:cNvPr>
          <p:cNvSpPr txBox="1"/>
          <p:nvPr/>
        </p:nvSpPr>
        <p:spPr>
          <a:xfrm>
            <a:off x="6394599" y="1373486"/>
            <a:ext cx="29771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rPr>
              <a:t>0</a:t>
            </a:r>
          </a:p>
        </p:txBody>
      </p:sp>
      <p:sp>
        <p:nvSpPr>
          <p:cNvPr id="30" name="TextBox 29">
            <a:extLst>
              <a:ext uri="{FF2B5EF4-FFF2-40B4-BE49-F238E27FC236}">
                <a16:creationId xmlns:a16="http://schemas.microsoft.com/office/drawing/2014/main" id="{DBA7C695-540F-48DB-9078-4B68D3FF81A9}"/>
              </a:ext>
            </a:extLst>
          </p:cNvPr>
          <p:cNvSpPr txBox="1"/>
          <p:nvPr/>
        </p:nvSpPr>
        <p:spPr>
          <a:xfrm>
            <a:off x="9613564" y="1373486"/>
            <a:ext cx="201798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100 Kilometers </a:t>
            </a:r>
          </a:p>
        </p:txBody>
      </p:sp>
      <p:pic>
        <p:nvPicPr>
          <p:cNvPr id="32" name="Picture 8" descr="Shape, rectangle&#10;&#10;Description automatically generated">
            <a:extLst>
              <a:ext uri="{FF2B5EF4-FFF2-40B4-BE49-F238E27FC236}">
                <a16:creationId xmlns:a16="http://schemas.microsoft.com/office/drawing/2014/main" id="{EDDFB8DC-075B-4F15-AF19-6DE6E62C230C}"/>
              </a:ext>
            </a:extLst>
          </p:cNvPr>
          <p:cNvPicPr>
            <a:picLocks noChangeAspect="1"/>
          </p:cNvPicPr>
          <p:nvPr/>
        </p:nvPicPr>
        <p:blipFill>
          <a:blip r:embed="rId7"/>
          <a:stretch>
            <a:fillRect/>
          </a:stretch>
        </p:blipFill>
        <p:spPr>
          <a:xfrm>
            <a:off x="9526764" y="4883680"/>
            <a:ext cx="428625" cy="1189037"/>
          </a:xfrm>
          <a:prstGeom prst="rect">
            <a:avLst/>
          </a:prstGeom>
        </p:spPr>
      </p:pic>
      <p:sp>
        <p:nvSpPr>
          <p:cNvPr id="34" name="TextBox 33">
            <a:extLst>
              <a:ext uri="{FF2B5EF4-FFF2-40B4-BE49-F238E27FC236}">
                <a16:creationId xmlns:a16="http://schemas.microsoft.com/office/drawing/2014/main" id="{2CDF2F77-2AF8-4EF4-B826-3D339E3422A6}"/>
              </a:ext>
            </a:extLst>
          </p:cNvPr>
          <p:cNvSpPr txBox="1"/>
          <p:nvPr/>
        </p:nvSpPr>
        <p:spPr>
          <a:xfrm>
            <a:off x="10070300" y="4817676"/>
            <a:ext cx="207796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entury Gothic"/>
                <a:cs typeface="Calibri"/>
              </a:rPr>
              <a:t>Little to None</a:t>
            </a:r>
          </a:p>
          <a:p>
            <a:r>
              <a:rPr lang="en-US" sz="1600">
                <a:latin typeface="Century Gothic"/>
                <a:cs typeface="Calibri"/>
              </a:rPr>
              <a:t>Low</a:t>
            </a:r>
          </a:p>
          <a:p>
            <a:r>
              <a:rPr lang="en-US" sz="1600">
                <a:latin typeface="Century Gothic"/>
                <a:cs typeface="Calibri"/>
              </a:rPr>
              <a:t>Moderate</a:t>
            </a:r>
          </a:p>
          <a:p>
            <a:r>
              <a:rPr lang="en-US" sz="1600">
                <a:latin typeface="Century Gothic"/>
                <a:cs typeface="Calibri"/>
              </a:rPr>
              <a:t>High</a:t>
            </a:r>
          </a:p>
          <a:p>
            <a:r>
              <a:rPr lang="en-US" sz="1600">
                <a:latin typeface="Century Gothic"/>
                <a:cs typeface="Calibri"/>
              </a:rPr>
              <a:t>Critical</a:t>
            </a:r>
          </a:p>
        </p:txBody>
      </p:sp>
      <p:sp>
        <p:nvSpPr>
          <p:cNvPr id="36" name="TextBox 35">
            <a:extLst>
              <a:ext uri="{FF2B5EF4-FFF2-40B4-BE49-F238E27FC236}">
                <a16:creationId xmlns:a16="http://schemas.microsoft.com/office/drawing/2014/main" id="{86D77418-3059-4519-964F-8DB9BCD0F8C9}"/>
              </a:ext>
            </a:extLst>
          </p:cNvPr>
          <p:cNvSpPr txBox="1"/>
          <p:nvPr/>
        </p:nvSpPr>
        <p:spPr>
          <a:xfrm>
            <a:off x="9492977" y="451934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a:rPr>
              <a:t>Risk Level</a:t>
            </a:r>
          </a:p>
        </p:txBody>
      </p:sp>
    </p:spTree>
    <p:extLst>
      <p:ext uri="{BB962C8B-B14F-4D97-AF65-F5344CB8AC3E}">
        <p14:creationId xmlns:p14="http://schemas.microsoft.com/office/powerpoint/2010/main" val="2610897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32">
            <a:extLst>
              <a:ext uri="{FF2B5EF4-FFF2-40B4-BE49-F238E27FC236}">
                <a16:creationId xmlns:a16="http://schemas.microsoft.com/office/drawing/2014/main" id="{8C4E03B6-DF38-4E63-BF9E-535330BEE1D1}"/>
              </a:ext>
            </a:extLst>
          </p:cNvPr>
          <p:cNvGraphicFramePr/>
          <p:nvPr>
            <p:extLst>
              <p:ext uri="{D42A27DB-BD31-4B8C-83A1-F6EECF244321}">
                <p14:modId xmlns:p14="http://schemas.microsoft.com/office/powerpoint/2010/main" val="2454891277"/>
              </p:ext>
            </p:extLst>
          </p:nvPr>
        </p:nvGraphicFramePr>
        <p:xfrm>
          <a:off x="396574" y="1825625"/>
          <a:ext cx="1140748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6" name="TextBox 125">
            <a:extLst>
              <a:ext uri="{FF2B5EF4-FFF2-40B4-BE49-F238E27FC236}">
                <a16:creationId xmlns:a16="http://schemas.microsoft.com/office/drawing/2014/main" id="{6E44F29A-9092-43B2-91F8-AB9270BB7BC0}"/>
              </a:ext>
            </a:extLst>
          </p:cNvPr>
          <p:cNvSpPr txBox="1"/>
          <p:nvPr/>
        </p:nvSpPr>
        <p:spPr>
          <a:xfrm>
            <a:off x="8280400" y="204300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Century Gothic"/>
                <a:cs typeface="Calibri"/>
              </a:rPr>
              <a:t>Excel</a:t>
            </a:r>
          </a:p>
        </p:txBody>
      </p:sp>
      <p:sp>
        <p:nvSpPr>
          <p:cNvPr id="127" name="TextBox 126">
            <a:extLst>
              <a:ext uri="{FF2B5EF4-FFF2-40B4-BE49-F238E27FC236}">
                <a16:creationId xmlns:a16="http://schemas.microsoft.com/office/drawing/2014/main" id="{B6F46299-2199-437A-B0BB-B29D67FF4BF2}"/>
              </a:ext>
            </a:extLst>
          </p:cNvPr>
          <p:cNvSpPr txBox="1"/>
          <p:nvPr/>
        </p:nvSpPr>
        <p:spPr>
          <a:xfrm>
            <a:off x="9058275" y="387508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entury Gothic"/>
              </a:rPr>
              <a:t>ArcMap</a:t>
            </a:r>
          </a:p>
        </p:txBody>
      </p:sp>
      <p:sp>
        <p:nvSpPr>
          <p:cNvPr id="128" name="TextBox 127">
            <a:extLst>
              <a:ext uri="{FF2B5EF4-FFF2-40B4-BE49-F238E27FC236}">
                <a16:creationId xmlns:a16="http://schemas.microsoft.com/office/drawing/2014/main" id="{4885BD42-BFC0-4CB0-A60B-5C721899294D}"/>
              </a:ext>
            </a:extLst>
          </p:cNvPr>
          <p:cNvSpPr txBox="1"/>
          <p:nvPr/>
        </p:nvSpPr>
        <p:spPr>
          <a:xfrm>
            <a:off x="9709149" y="47561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entury Gothic"/>
              </a:rPr>
              <a:t>ArcMap</a:t>
            </a:r>
          </a:p>
        </p:txBody>
      </p:sp>
      <p:sp>
        <p:nvSpPr>
          <p:cNvPr id="129" name="TextBox 128">
            <a:extLst>
              <a:ext uri="{FF2B5EF4-FFF2-40B4-BE49-F238E27FC236}">
                <a16:creationId xmlns:a16="http://schemas.microsoft.com/office/drawing/2014/main" id="{029BC457-6458-4E7F-AD89-750F7857D961}"/>
              </a:ext>
            </a:extLst>
          </p:cNvPr>
          <p:cNvSpPr txBox="1"/>
          <p:nvPr/>
        </p:nvSpPr>
        <p:spPr>
          <a:xfrm>
            <a:off x="10352086" y="56451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entury Gothic"/>
              </a:rPr>
              <a:t>ArcMap</a:t>
            </a:r>
          </a:p>
        </p:txBody>
      </p:sp>
      <p:sp>
        <p:nvSpPr>
          <p:cNvPr id="150" name="TextBox 149">
            <a:extLst>
              <a:ext uri="{FF2B5EF4-FFF2-40B4-BE49-F238E27FC236}">
                <a16:creationId xmlns:a16="http://schemas.microsoft.com/office/drawing/2014/main" id="{0D11E37F-5998-49DF-8710-C5EE012E25FE}"/>
              </a:ext>
            </a:extLst>
          </p:cNvPr>
          <p:cNvSpPr txBox="1"/>
          <p:nvPr/>
        </p:nvSpPr>
        <p:spPr>
          <a:xfrm>
            <a:off x="8391525" y="293052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entury Gothic"/>
              </a:rPr>
              <a:t>ArcMap</a:t>
            </a:r>
          </a:p>
        </p:txBody>
      </p:sp>
      <p:sp>
        <p:nvSpPr>
          <p:cNvPr id="9" name="Rectangle 8">
            <a:extLst>
              <a:ext uri="{FF2B5EF4-FFF2-40B4-BE49-F238E27FC236}">
                <a16:creationId xmlns:a16="http://schemas.microsoft.com/office/drawing/2014/main" id="{E928D8CE-727E-F947-B2BE-5C76F30CFE8D}"/>
              </a:ext>
            </a:extLst>
          </p:cNvPr>
          <p:cNvSpPr/>
          <p:nvPr/>
        </p:nvSpPr>
        <p:spPr>
          <a:xfrm>
            <a:off x="495300" y="342900"/>
            <a:ext cx="9773809" cy="488372"/>
          </a:xfrm>
          <a:prstGeom prst="rect">
            <a:avLst/>
          </a:prstGeom>
        </p:spPr>
        <p:txBody>
          <a:bodyPr wrap="none" lIns="91440" tIns="45720" rIns="91440" bIns="45720" anchor="ctr" anchorCtr="0">
            <a:noAutofit/>
          </a:bodyPr>
          <a:lstStyle/>
          <a:p>
            <a:r>
              <a:rPr lang="en-US" sz="4000" b="1">
                <a:solidFill>
                  <a:srgbClr val="CD7142"/>
                </a:solidFill>
                <a:latin typeface="Century Gothic" panose="020F0302020204030204"/>
              </a:rPr>
              <a:t>Methods: HEC Risk Analysis</a:t>
            </a:r>
          </a:p>
        </p:txBody>
      </p:sp>
    </p:spTree>
    <p:extLst>
      <p:ext uri="{BB962C8B-B14F-4D97-AF65-F5344CB8AC3E}">
        <p14:creationId xmlns:p14="http://schemas.microsoft.com/office/powerpoint/2010/main" val="4129507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lIns="91440" tIns="45720" rIns="91440" bIns="45720" anchor="ctr" anchorCtr="0">
            <a:noAutofit/>
          </a:bodyPr>
          <a:lstStyle/>
          <a:p>
            <a:r>
              <a:rPr lang="en-US" sz="4000" b="1">
                <a:solidFill>
                  <a:srgbClr val="CD7142"/>
                </a:solidFill>
                <a:latin typeface="Century Gothic" panose="020F0302020204030204"/>
              </a:rPr>
              <a:t>LULC Classification Results 1990</a:t>
            </a:r>
          </a:p>
        </p:txBody>
      </p:sp>
      <p:pic>
        <p:nvPicPr>
          <p:cNvPr id="5" name="Picture 4">
            <a:extLst>
              <a:ext uri="{FF2B5EF4-FFF2-40B4-BE49-F238E27FC236}">
                <a16:creationId xmlns:a16="http://schemas.microsoft.com/office/drawing/2014/main" id="{7C4790C2-A192-4BE2-B103-2AB191E91C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8298" y="1505394"/>
            <a:ext cx="7379223" cy="3606884"/>
          </a:xfrm>
          <a:prstGeom prst="rect">
            <a:avLst/>
          </a:prstGeom>
          <a:ln w="38100">
            <a:solidFill>
              <a:srgbClr val="CD7142"/>
            </a:solidFill>
          </a:ln>
          <a:effectLst>
            <a:outerShdw blurRad="50800" dist="38100" dir="2700000" algn="tl" rotWithShape="0">
              <a:prstClr val="black">
                <a:alpha val="40000"/>
              </a:prstClr>
            </a:outerShdw>
          </a:effectLst>
        </p:spPr>
      </p:pic>
      <p:graphicFrame>
        <p:nvGraphicFramePr>
          <p:cNvPr id="7" name="Table 5">
            <a:extLst>
              <a:ext uri="{FF2B5EF4-FFF2-40B4-BE49-F238E27FC236}">
                <a16:creationId xmlns:a16="http://schemas.microsoft.com/office/drawing/2014/main" id="{0F7385FE-7665-4657-9C46-4AFAABD31A45}"/>
              </a:ext>
            </a:extLst>
          </p:cNvPr>
          <p:cNvGraphicFramePr>
            <a:graphicFrameLocks noGrp="1"/>
          </p:cNvGraphicFramePr>
          <p:nvPr>
            <p:extLst>
              <p:ext uri="{D42A27DB-BD31-4B8C-83A1-F6EECF244321}">
                <p14:modId xmlns:p14="http://schemas.microsoft.com/office/powerpoint/2010/main" val="4139360117"/>
              </p:ext>
            </p:extLst>
          </p:nvPr>
        </p:nvGraphicFramePr>
        <p:xfrm>
          <a:off x="8238226" y="3278037"/>
          <a:ext cx="3697613" cy="2947003"/>
        </p:xfrm>
        <a:graphic>
          <a:graphicData uri="http://schemas.openxmlformats.org/drawingml/2006/table">
            <a:tbl>
              <a:tblPr firstRow="1" bandRow="1">
                <a:tableStyleId>{2D5ABB26-0587-4C30-8999-92F81FD0307C}</a:tableStyleId>
              </a:tblPr>
              <a:tblGrid>
                <a:gridCol w="1514914">
                  <a:extLst>
                    <a:ext uri="{9D8B030D-6E8A-4147-A177-3AD203B41FA5}">
                      <a16:colId xmlns:a16="http://schemas.microsoft.com/office/drawing/2014/main" val="533371784"/>
                    </a:ext>
                  </a:extLst>
                </a:gridCol>
                <a:gridCol w="2182699">
                  <a:extLst>
                    <a:ext uri="{9D8B030D-6E8A-4147-A177-3AD203B41FA5}">
                      <a16:colId xmlns:a16="http://schemas.microsoft.com/office/drawing/2014/main" val="1635833375"/>
                    </a:ext>
                  </a:extLst>
                </a:gridCol>
              </a:tblGrid>
              <a:tr h="600043">
                <a:tc>
                  <a:txBody>
                    <a:bodyPr/>
                    <a:lstStyle/>
                    <a:p>
                      <a:pPr algn="ctr"/>
                      <a:r>
                        <a:rPr lang="en-US" sz="1600" b="1">
                          <a:solidFill>
                            <a:schemeClr val="tx1">
                              <a:lumMod val="75000"/>
                              <a:lumOff val="25000"/>
                            </a:schemeClr>
                          </a:solidFill>
                          <a:latin typeface="Century Gothic"/>
                        </a:rPr>
                        <a:t>Landcover</a:t>
                      </a:r>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lgn="ctr">
                        <a:buNone/>
                      </a:pPr>
                      <a:r>
                        <a:rPr lang="en-US" sz="1600" b="1">
                          <a:solidFill>
                            <a:schemeClr val="tx1">
                              <a:lumMod val="75000"/>
                              <a:lumOff val="25000"/>
                            </a:schemeClr>
                          </a:solidFill>
                          <a:latin typeface="Century Gothic"/>
                        </a:rPr>
                        <a:t>Total Area Coverage (km²)</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708075381"/>
                  </a:ext>
                </a:extLst>
              </a:tr>
              <a:tr h="320952">
                <a:tc>
                  <a:txBody>
                    <a:bodyPr/>
                    <a:lstStyle/>
                    <a:p>
                      <a:pPr algn="ctr"/>
                      <a:r>
                        <a:rPr lang="en-US" sz="1600">
                          <a:solidFill>
                            <a:schemeClr val="tx1">
                              <a:lumMod val="75000"/>
                              <a:lumOff val="25000"/>
                            </a:schemeClr>
                          </a:solidFill>
                          <a:latin typeface="Century Gothic"/>
                        </a:rPr>
                        <a:t>Bare</a:t>
                      </a:r>
                    </a:p>
                  </a:txBody>
                  <a:tcPr>
                    <a:lnL w="12700">
                      <a:solidFill>
                        <a:schemeClr val="tx1"/>
                      </a:solidFill>
                    </a:lnL>
                    <a:lnT w="12700" cap="flat" cmpd="sng" algn="ctr">
                      <a:solidFill>
                        <a:schemeClr val="tx1"/>
                      </a:solidFill>
                      <a:prstDash val="solid"/>
                      <a:round/>
                      <a:headEnd type="none" w="med" len="med"/>
                      <a:tailEnd type="none" w="med" len="med"/>
                    </a:lnT>
                  </a:tcPr>
                </a:tc>
                <a:tc>
                  <a:txBody>
                    <a:bodyPr/>
                    <a:lstStyle/>
                    <a:p>
                      <a:pPr lvl="0" algn="ctr">
                        <a:buNone/>
                      </a:pPr>
                      <a:r>
                        <a:rPr lang="en-US" sz="1600">
                          <a:solidFill>
                            <a:schemeClr val="tx1">
                              <a:lumMod val="75000"/>
                              <a:lumOff val="25000"/>
                            </a:schemeClr>
                          </a:solidFill>
                          <a:latin typeface="Century Gothic"/>
                        </a:rPr>
                        <a:t>10,798</a:t>
                      </a:r>
                    </a:p>
                  </a:txBody>
                  <a:tcPr>
                    <a:lnR w="12700">
                      <a:solidFill>
                        <a:schemeClr val="tx1"/>
                      </a:solidFill>
                    </a:lnR>
                    <a:lnT w="12700">
                      <a:solidFill>
                        <a:schemeClr val="tx1"/>
                      </a:solidFill>
                    </a:lnT>
                  </a:tcPr>
                </a:tc>
                <a:extLst>
                  <a:ext uri="{0D108BD9-81ED-4DB2-BD59-A6C34878D82A}">
                    <a16:rowId xmlns:a16="http://schemas.microsoft.com/office/drawing/2014/main" val="945306861"/>
                  </a:ext>
                </a:extLst>
              </a:tr>
              <a:tr h="320952">
                <a:tc>
                  <a:txBody>
                    <a:bodyPr/>
                    <a:lstStyle/>
                    <a:p>
                      <a:pPr algn="ctr"/>
                      <a:r>
                        <a:rPr lang="en-US" sz="1600">
                          <a:solidFill>
                            <a:schemeClr val="tx1">
                              <a:lumMod val="75000"/>
                              <a:lumOff val="25000"/>
                            </a:schemeClr>
                          </a:solidFill>
                          <a:latin typeface="Century Gothic"/>
                        </a:rPr>
                        <a:t>Urban</a:t>
                      </a:r>
                    </a:p>
                  </a:txBody>
                  <a:tcPr>
                    <a:lnL w="12700">
                      <a:solidFill>
                        <a:schemeClr val="tx1"/>
                      </a:solidFill>
                    </a:lnL>
                  </a:tcPr>
                </a:tc>
                <a:tc>
                  <a:txBody>
                    <a:bodyPr/>
                    <a:lstStyle/>
                    <a:p>
                      <a:pPr lvl="0" algn="ctr">
                        <a:buNone/>
                      </a:pPr>
                      <a:r>
                        <a:rPr lang="en-US" sz="1600">
                          <a:solidFill>
                            <a:schemeClr val="tx1">
                              <a:lumMod val="75000"/>
                              <a:lumOff val="25000"/>
                            </a:schemeClr>
                          </a:solidFill>
                          <a:latin typeface="Century Gothic"/>
                        </a:rPr>
                        <a:t>673</a:t>
                      </a:r>
                    </a:p>
                  </a:txBody>
                  <a:tcPr>
                    <a:lnR w="12700">
                      <a:solidFill>
                        <a:schemeClr val="tx1"/>
                      </a:solidFill>
                    </a:lnR>
                  </a:tcPr>
                </a:tc>
                <a:extLst>
                  <a:ext uri="{0D108BD9-81ED-4DB2-BD59-A6C34878D82A}">
                    <a16:rowId xmlns:a16="http://schemas.microsoft.com/office/drawing/2014/main" val="2774605998"/>
                  </a:ext>
                </a:extLst>
              </a:tr>
              <a:tr h="320952">
                <a:tc>
                  <a:txBody>
                    <a:bodyPr/>
                    <a:lstStyle/>
                    <a:p>
                      <a:pPr lvl="0" algn="ctr">
                        <a:buNone/>
                      </a:pPr>
                      <a:r>
                        <a:rPr lang="en-US" sz="1600">
                          <a:solidFill>
                            <a:schemeClr val="tx1">
                              <a:lumMod val="75000"/>
                              <a:lumOff val="25000"/>
                            </a:schemeClr>
                          </a:solidFill>
                          <a:latin typeface="Century Gothic"/>
                        </a:rPr>
                        <a:t>Agriculture</a:t>
                      </a:r>
                      <a:endParaRPr lang="en-US">
                        <a:solidFill>
                          <a:schemeClr val="tx1">
                            <a:lumMod val="75000"/>
                            <a:lumOff val="25000"/>
                          </a:schemeClr>
                        </a:solidFill>
                        <a:latin typeface="Century Gothic"/>
                      </a:endParaRPr>
                    </a:p>
                  </a:txBody>
                  <a:tcPr>
                    <a:lnL w="12700">
                      <a:solidFill>
                        <a:schemeClr val="tx1"/>
                      </a:solidFill>
                    </a:lnL>
                  </a:tcPr>
                </a:tc>
                <a:tc>
                  <a:txBody>
                    <a:bodyPr/>
                    <a:lstStyle/>
                    <a:p>
                      <a:pPr lvl="0" algn="ctr">
                        <a:buNone/>
                      </a:pPr>
                      <a:r>
                        <a:rPr lang="en-US" sz="1600">
                          <a:solidFill>
                            <a:schemeClr val="tx1">
                              <a:lumMod val="75000"/>
                              <a:lumOff val="25000"/>
                            </a:schemeClr>
                          </a:solidFill>
                          <a:latin typeface="Century Gothic"/>
                        </a:rPr>
                        <a:t>10,626</a:t>
                      </a:r>
                    </a:p>
                  </a:txBody>
                  <a:tcPr>
                    <a:lnR w="12700">
                      <a:solidFill>
                        <a:schemeClr val="tx1"/>
                      </a:solidFill>
                    </a:lnR>
                  </a:tcPr>
                </a:tc>
                <a:extLst>
                  <a:ext uri="{0D108BD9-81ED-4DB2-BD59-A6C34878D82A}">
                    <a16:rowId xmlns:a16="http://schemas.microsoft.com/office/drawing/2014/main" val="3206201765"/>
                  </a:ext>
                </a:extLst>
              </a:tr>
              <a:tr h="320952">
                <a:tc>
                  <a:txBody>
                    <a:bodyPr/>
                    <a:lstStyle/>
                    <a:p>
                      <a:pPr algn="ctr"/>
                      <a:r>
                        <a:rPr lang="en-US" sz="1600">
                          <a:solidFill>
                            <a:schemeClr val="tx1">
                              <a:lumMod val="75000"/>
                              <a:lumOff val="25000"/>
                            </a:schemeClr>
                          </a:solidFill>
                          <a:latin typeface="Century Gothic"/>
                        </a:rPr>
                        <a:t>Water</a:t>
                      </a:r>
                    </a:p>
                  </a:txBody>
                  <a:tcPr>
                    <a:lnL w="12700">
                      <a:solidFill>
                        <a:schemeClr val="tx1"/>
                      </a:solidFill>
                    </a:lnL>
                  </a:tcPr>
                </a:tc>
                <a:tc>
                  <a:txBody>
                    <a:bodyPr/>
                    <a:lstStyle/>
                    <a:p>
                      <a:pPr lvl="0" algn="ctr">
                        <a:buNone/>
                      </a:pPr>
                      <a:r>
                        <a:rPr lang="en-US" sz="1600">
                          <a:solidFill>
                            <a:schemeClr val="tx1">
                              <a:lumMod val="75000"/>
                              <a:lumOff val="25000"/>
                            </a:schemeClr>
                          </a:solidFill>
                          <a:latin typeface="Century Gothic"/>
                        </a:rPr>
                        <a:t>485</a:t>
                      </a:r>
                    </a:p>
                  </a:txBody>
                  <a:tcPr>
                    <a:lnR w="12700">
                      <a:solidFill>
                        <a:schemeClr val="tx1"/>
                      </a:solidFill>
                    </a:lnR>
                  </a:tcPr>
                </a:tc>
                <a:extLst>
                  <a:ext uri="{0D108BD9-81ED-4DB2-BD59-A6C34878D82A}">
                    <a16:rowId xmlns:a16="http://schemas.microsoft.com/office/drawing/2014/main" val="368432079"/>
                  </a:ext>
                </a:extLst>
              </a:tr>
              <a:tr h="320952">
                <a:tc>
                  <a:txBody>
                    <a:bodyPr/>
                    <a:lstStyle/>
                    <a:p>
                      <a:pPr algn="ctr"/>
                      <a:r>
                        <a:rPr lang="en-US" sz="1600">
                          <a:solidFill>
                            <a:schemeClr val="tx1">
                              <a:lumMod val="75000"/>
                              <a:lumOff val="25000"/>
                            </a:schemeClr>
                          </a:solidFill>
                          <a:latin typeface="Century Gothic"/>
                        </a:rPr>
                        <a:t>Wetland</a:t>
                      </a:r>
                    </a:p>
                  </a:txBody>
                  <a:tcPr>
                    <a:lnL w="12700">
                      <a:solidFill>
                        <a:schemeClr val="tx1"/>
                      </a:solidFill>
                    </a:lnL>
                  </a:tcPr>
                </a:tc>
                <a:tc>
                  <a:txBody>
                    <a:bodyPr/>
                    <a:lstStyle/>
                    <a:p>
                      <a:pPr lvl="0" algn="ctr">
                        <a:buNone/>
                      </a:pPr>
                      <a:r>
                        <a:rPr lang="en-US" sz="1600">
                          <a:solidFill>
                            <a:schemeClr val="tx1">
                              <a:lumMod val="75000"/>
                              <a:lumOff val="25000"/>
                            </a:schemeClr>
                          </a:solidFill>
                          <a:latin typeface="Century Gothic"/>
                        </a:rPr>
                        <a:t>6,103</a:t>
                      </a:r>
                    </a:p>
                  </a:txBody>
                  <a:tcPr>
                    <a:lnR w="12700">
                      <a:solidFill>
                        <a:schemeClr val="tx1"/>
                      </a:solidFill>
                    </a:lnR>
                  </a:tcPr>
                </a:tc>
                <a:extLst>
                  <a:ext uri="{0D108BD9-81ED-4DB2-BD59-A6C34878D82A}">
                    <a16:rowId xmlns:a16="http://schemas.microsoft.com/office/drawing/2014/main" val="1211298717"/>
                  </a:ext>
                </a:extLst>
              </a:tr>
              <a:tr h="320952">
                <a:tc>
                  <a:txBody>
                    <a:bodyPr/>
                    <a:lstStyle/>
                    <a:p>
                      <a:pPr algn="ctr"/>
                      <a:r>
                        <a:rPr lang="en-US" sz="1600">
                          <a:solidFill>
                            <a:schemeClr val="tx1">
                              <a:lumMod val="75000"/>
                              <a:lumOff val="25000"/>
                            </a:schemeClr>
                          </a:solidFill>
                          <a:latin typeface="Century Gothic"/>
                        </a:rPr>
                        <a:t>Woodland </a:t>
                      </a:r>
                    </a:p>
                  </a:txBody>
                  <a:tcPr>
                    <a:lnL w="12700">
                      <a:solidFill>
                        <a:schemeClr val="tx1"/>
                      </a:solidFill>
                    </a:lnL>
                  </a:tcPr>
                </a:tc>
                <a:tc>
                  <a:txBody>
                    <a:bodyPr/>
                    <a:lstStyle/>
                    <a:p>
                      <a:pPr lvl="0" algn="ctr">
                        <a:buNone/>
                      </a:pPr>
                      <a:r>
                        <a:rPr lang="en-US" sz="1600">
                          <a:solidFill>
                            <a:schemeClr val="tx1">
                              <a:lumMod val="75000"/>
                              <a:lumOff val="25000"/>
                            </a:schemeClr>
                          </a:solidFill>
                          <a:latin typeface="Century Gothic"/>
                        </a:rPr>
                        <a:t>253,744</a:t>
                      </a:r>
                    </a:p>
                  </a:txBody>
                  <a:tcPr>
                    <a:lnR w="12700">
                      <a:solidFill>
                        <a:schemeClr val="tx1"/>
                      </a:solidFill>
                    </a:lnR>
                  </a:tcPr>
                </a:tc>
                <a:extLst>
                  <a:ext uri="{0D108BD9-81ED-4DB2-BD59-A6C34878D82A}">
                    <a16:rowId xmlns:a16="http://schemas.microsoft.com/office/drawing/2014/main" val="3512551239"/>
                  </a:ext>
                </a:extLst>
              </a:tr>
              <a:tr h="320952">
                <a:tc>
                  <a:txBody>
                    <a:bodyPr/>
                    <a:lstStyle/>
                    <a:p>
                      <a:pPr algn="ctr"/>
                      <a:r>
                        <a:rPr lang="en-US" sz="1600">
                          <a:solidFill>
                            <a:schemeClr val="tx1">
                              <a:lumMod val="75000"/>
                              <a:lumOff val="25000"/>
                            </a:schemeClr>
                          </a:solidFill>
                          <a:latin typeface="Century Gothic"/>
                        </a:rPr>
                        <a:t>Grassland</a:t>
                      </a:r>
                    </a:p>
                  </a:txBody>
                  <a:tcPr>
                    <a:lnL w="12700">
                      <a:solidFill>
                        <a:schemeClr val="tx1"/>
                      </a:solidFill>
                    </a:lnL>
                    <a:lnB w="12700">
                      <a:solidFill>
                        <a:schemeClr val="tx1"/>
                      </a:solidFill>
                    </a:lnB>
                  </a:tcPr>
                </a:tc>
                <a:tc>
                  <a:txBody>
                    <a:bodyPr/>
                    <a:lstStyle/>
                    <a:p>
                      <a:pPr lvl="0" algn="ctr">
                        <a:buNone/>
                      </a:pPr>
                      <a:r>
                        <a:rPr lang="en-US" sz="1600">
                          <a:solidFill>
                            <a:schemeClr val="tx1">
                              <a:lumMod val="75000"/>
                              <a:lumOff val="25000"/>
                            </a:schemeClr>
                          </a:solidFill>
                          <a:latin typeface="Century Gothic"/>
                        </a:rPr>
                        <a:t>45,429</a:t>
                      </a:r>
                    </a:p>
                  </a:txBody>
                  <a:tcPr>
                    <a:lnR w="12700">
                      <a:solidFill>
                        <a:schemeClr val="tx1"/>
                      </a:solidFill>
                    </a:lnR>
                    <a:lnB w="12700">
                      <a:solidFill>
                        <a:schemeClr val="tx1"/>
                      </a:solidFill>
                    </a:lnB>
                  </a:tcPr>
                </a:tc>
                <a:extLst>
                  <a:ext uri="{0D108BD9-81ED-4DB2-BD59-A6C34878D82A}">
                    <a16:rowId xmlns:a16="http://schemas.microsoft.com/office/drawing/2014/main" val="2802920290"/>
                  </a:ext>
                </a:extLst>
              </a:tr>
            </a:tbl>
          </a:graphicData>
        </a:graphic>
      </p:graphicFrame>
      <p:sp>
        <p:nvSpPr>
          <p:cNvPr id="4" name="Text Placeholder 5">
            <a:extLst>
              <a:ext uri="{FF2B5EF4-FFF2-40B4-BE49-F238E27FC236}">
                <a16:creationId xmlns:a16="http://schemas.microsoft.com/office/drawing/2014/main" id="{082693B7-15A0-42B2-BAAD-30413FF2FD0D}"/>
              </a:ext>
            </a:extLst>
          </p:cNvPr>
          <p:cNvSpPr txBox="1">
            <a:spLocks/>
          </p:cNvSpPr>
          <p:nvPr/>
        </p:nvSpPr>
        <p:spPr>
          <a:xfrm>
            <a:off x="184074" y="5244380"/>
            <a:ext cx="5196298" cy="4001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D7142"/>
              </a:buClr>
              <a:buNone/>
            </a:pPr>
            <a:r>
              <a:rPr lang="en-US" sz="2000">
                <a:solidFill>
                  <a:schemeClr val="tx1">
                    <a:lumMod val="75000"/>
                    <a:lumOff val="25000"/>
                  </a:schemeClr>
                </a:solidFill>
                <a:latin typeface="Century Gothic" panose="020F0302020204030204"/>
              </a:rPr>
              <a:t>Classification Validation Accuracy: 0.80</a:t>
            </a:r>
            <a:endParaRPr lang="en-US">
              <a:solidFill>
                <a:schemeClr val="tx1">
                  <a:lumMod val="75000"/>
                  <a:lumOff val="25000"/>
                </a:schemeClr>
              </a:solidFill>
            </a:endParaRPr>
          </a:p>
        </p:txBody>
      </p:sp>
      <p:sp>
        <p:nvSpPr>
          <p:cNvPr id="6" name="Rectangle 5">
            <a:extLst>
              <a:ext uri="{FF2B5EF4-FFF2-40B4-BE49-F238E27FC236}">
                <a16:creationId xmlns:a16="http://schemas.microsoft.com/office/drawing/2014/main" id="{D05DDBC4-5317-4FA2-B3E4-35CD7A818E6C}"/>
              </a:ext>
            </a:extLst>
          </p:cNvPr>
          <p:cNvSpPr/>
          <p:nvPr/>
        </p:nvSpPr>
        <p:spPr>
          <a:xfrm>
            <a:off x="8270081" y="1316828"/>
            <a:ext cx="333375" cy="261938"/>
          </a:xfrm>
          <a:prstGeom prst="rect">
            <a:avLst/>
          </a:prstGeom>
          <a:solidFill>
            <a:srgbClr val="FFF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3F3F3F"/>
              </a:solidFill>
              <a:latin typeface="Century Gothic"/>
            </a:endParaRPr>
          </a:p>
        </p:txBody>
      </p:sp>
      <p:sp>
        <p:nvSpPr>
          <p:cNvPr id="8" name="Rectangle 7">
            <a:extLst>
              <a:ext uri="{FF2B5EF4-FFF2-40B4-BE49-F238E27FC236}">
                <a16:creationId xmlns:a16="http://schemas.microsoft.com/office/drawing/2014/main" id="{950E2313-5537-4B71-9DF9-55C6424F8A3C}"/>
              </a:ext>
            </a:extLst>
          </p:cNvPr>
          <p:cNvSpPr/>
          <p:nvPr/>
        </p:nvSpPr>
        <p:spPr>
          <a:xfrm>
            <a:off x="8270081" y="1769266"/>
            <a:ext cx="333375" cy="261938"/>
          </a:xfrm>
          <a:prstGeom prst="rect">
            <a:avLst/>
          </a:prstGeom>
          <a:solidFill>
            <a:srgbClr val="F19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3F3F3F"/>
              </a:solidFill>
              <a:latin typeface="Century Gothic"/>
            </a:endParaRPr>
          </a:p>
        </p:txBody>
      </p:sp>
      <p:sp>
        <p:nvSpPr>
          <p:cNvPr id="21" name="Rectangle 20">
            <a:extLst>
              <a:ext uri="{FF2B5EF4-FFF2-40B4-BE49-F238E27FC236}">
                <a16:creationId xmlns:a16="http://schemas.microsoft.com/office/drawing/2014/main" id="{E6D4045C-0D10-44C8-AD27-EDB8C2490111}"/>
              </a:ext>
            </a:extLst>
          </p:cNvPr>
          <p:cNvSpPr/>
          <p:nvPr/>
        </p:nvSpPr>
        <p:spPr>
          <a:xfrm>
            <a:off x="8270081" y="2209797"/>
            <a:ext cx="333375" cy="261938"/>
          </a:xfrm>
          <a:prstGeom prst="rect">
            <a:avLst/>
          </a:prstGeom>
          <a:solidFill>
            <a:srgbClr val="FF9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3F3F3F"/>
              </a:solidFill>
              <a:latin typeface="Century Gothic"/>
            </a:endParaRPr>
          </a:p>
        </p:txBody>
      </p:sp>
      <p:sp>
        <p:nvSpPr>
          <p:cNvPr id="23" name="Rectangle 22">
            <a:extLst>
              <a:ext uri="{FF2B5EF4-FFF2-40B4-BE49-F238E27FC236}">
                <a16:creationId xmlns:a16="http://schemas.microsoft.com/office/drawing/2014/main" id="{B782B92E-68E0-4DF0-95A0-13589FCC82D2}"/>
              </a:ext>
            </a:extLst>
          </p:cNvPr>
          <p:cNvSpPr/>
          <p:nvPr/>
        </p:nvSpPr>
        <p:spPr>
          <a:xfrm>
            <a:off x="10115550" y="2209797"/>
            <a:ext cx="333375" cy="261938"/>
          </a:xfrm>
          <a:prstGeom prst="rect">
            <a:avLst/>
          </a:prstGeom>
          <a:solidFill>
            <a:srgbClr val="2F9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3F3F3F"/>
              </a:solidFill>
              <a:latin typeface="Century Gothic"/>
            </a:endParaRPr>
          </a:p>
        </p:txBody>
      </p:sp>
      <p:sp>
        <p:nvSpPr>
          <p:cNvPr id="25" name="Rectangle 24">
            <a:extLst>
              <a:ext uri="{FF2B5EF4-FFF2-40B4-BE49-F238E27FC236}">
                <a16:creationId xmlns:a16="http://schemas.microsoft.com/office/drawing/2014/main" id="{80F50033-1A68-45C5-A208-430AA0BB47E6}"/>
              </a:ext>
            </a:extLst>
          </p:cNvPr>
          <p:cNvSpPr/>
          <p:nvPr/>
        </p:nvSpPr>
        <p:spPr>
          <a:xfrm>
            <a:off x="10115550" y="1769266"/>
            <a:ext cx="333375" cy="261938"/>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3F3F3F"/>
              </a:solidFill>
              <a:latin typeface="Century Gothic"/>
            </a:endParaRPr>
          </a:p>
        </p:txBody>
      </p:sp>
      <p:sp>
        <p:nvSpPr>
          <p:cNvPr id="27" name="Rectangle 26">
            <a:extLst>
              <a:ext uri="{FF2B5EF4-FFF2-40B4-BE49-F238E27FC236}">
                <a16:creationId xmlns:a16="http://schemas.microsoft.com/office/drawing/2014/main" id="{B0B771A9-9428-4F4A-B3B6-2E7F9EEA9A7A}"/>
              </a:ext>
            </a:extLst>
          </p:cNvPr>
          <p:cNvSpPr/>
          <p:nvPr/>
        </p:nvSpPr>
        <p:spPr>
          <a:xfrm>
            <a:off x="10115550" y="1316829"/>
            <a:ext cx="333375" cy="261938"/>
          </a:xfrm>
          <a:prstGeom prst="rect">
            <a:avLst/>
          </a:prstGeom>
          <a:solidFill>
            <a:srgbClr val="2B0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3F3F3F"/>
              </a:solidFill>
              <a:latin typeface="Century Gothic"/>
            </a:endParaRPr>
          </a:p>
        </p:txBody>
      </p:sp>
      <p:sp>
        <p:nvSpPr>
          <p:cNvPr id="29" name="TextBox 28">
            <a:extLst>
              <a:ext uri="{FF2B5EF4-FFF2-40B4-BE49-F238E27FC236}">
                <a16:creationId xmlns:a16="http://schemas.microsoft.com/office/drawing/2014/main" id="{2E770987-8634-4615-9442-687FB80F2237}"/>
              </a:ext>
            </a:extLst>
          </p:cNvPr>
          <p:cNvSpPr txBox="1"/>
          <p:nvPr/>
        </p:nvSpPr>
        <p:spPr>
          <a:xfrm>
            <a:off x="8605838" y="1081088"/>
            <a:ext cx="1385887" cy="14920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ct val="200000"/>
              </a:lnSpc>
            </a:pPr>
            <a:r>
              <a:rPr lang="en-US" sz="1600">
                <a:solidFill>
                  <a:srgbClr val="3F3F3F"/>
                </a:solidFill>
                <a:latin typeface="Century Gothic"/>
              </a:rPr>
              <a:t>Bare</a:t>
            </a:r>
            <a:endParaRPr lang="en-US"/>
          </a:p>
          <a:p>
            <a:pPr>
              <a:lnSpc>
                <a:spcPct val="200000"/>
              </a:lnSpc>
            </a:pPr>
            <a:r>
              <a:rPr lang="en-US" sz="1600">
                <a:solidFill>
                  <a:srgbClr val="3F3F3F"/>
                </a:solidFill>
                <a:latin typeface="Century Gothic"/>
                <a:cs typeface="Calibri"/>
              </a:rPr>
              <a:t>Urban</a:t>
            </a:r>
          </a:p>
          <a:p>
            <a:pPr>
              <a:lnSpc>
                <a:spcPct val="200000"/>
              </a:lnSpc>
            </a:pPr>
            <a:r>
              <a:rPr lang="en-US" sz="1600">
                <a:solidFill>
                  <a:srgbClr val="3F3F3F"/>
                </a:solidFill>
                <a:latin typeface="Century Gothic"/>
                <a:cs typeface="Calibri"/>
              </a:rPr>
              <a:t>Agriculture</a:t>
            </a:r>
          </a:p>
        </p:txBody>
      </p:sp>
      <p:sp>
        <p:nvSpPr>
          <p:cNvPr id="31" name="TextBox 30">
            <a:extLst>
              <a:ext uri="{FF2B5EF4-FFF2-40B4-BE49-F238E27FC236}">
                <a16:creationId xmlns:a16="http://schemas.microsoft.com/office/drawing/2014/main" id="{E5A73D2A-FF42-4FE4-8C21-83462474AB9D}"/>
              </a:ext>
            </a:extLst>
          </p:cNvPr>
          <p:cNvSpPr txBox="1"/>
          <p:nvPr/>
        </p:nvSpPr>
        <p:spPr>
          <a:xfrm>
            <a:off x="10451306" y="1092994"/>
            <a:ext cx="1385887" cy="14920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ct val="200000"/>
              </a:lnSpc>
            </a:pPr>
            <a:r>
              <a:rPr lang="en-US" sz="1600">
                <a:solidFill>
                  <a:srgbClr val="3F3F3F"/>
                </a:solidFill>
                <a:latin typeface="Century Gothic"/>
              </a:rPr>
              <a:t>Water</a:t>
            </a:r>
            <a:endParaRPr lang="en-US"/>
          </a:p>
          <a:p>
            <a:pPr>
              <a:lnSpc>
                <a:spcPct val="200000"/>
              </a:lnSpc>
            </a:pPr>
            <a:r>
              <a:rPr lang="en-US" sz="1600">
                <a:solidFill>
                  <a:srgbClr val="3F3F3F"/>
                </a:solidFill>
                <a:latin typeface="Century Gothic"/>
                <a:cs typeface="Calibri"/>
              </a:rPr>
              <a:t>Wetland</a:t>
            </a:r>
          </a:p>
          <a:p>
            <a:pPr>
              <a:lnSpc>
                <a:spcPct val="200000"/>
              </a:lnSpc>
            </a:pPr>
            <a:r>
              <a:rPr lang="en-US" sz="1600">
                <a:solidFill>
                  <a:srgbClr val="3F3F3F"/>
                </a:solidFill>
                <a:latin typeface="Century Gothic"/>
                <a:cs typeface="Calibri"/>
              </a:rPr>
              <a:t>Woodland</a:t>
            </a:r>
          </a:p>
        </p:txBody>
      </p:sp>
      <p:sp>
        <p:nvSpPr>
          <p:cNvPr id="33" name="Rectangle 32">
            <a:extLst>
              <a:ext uri="{FF2B5EF4-FFF2-40B4-BE49-F238E27FC236}">
                <a16:creationId xmlns:a16="http://schemas.microsoft.com/office/drawing/2014/main" id="{4650B33A-BA65-472A-BCA5-53B3FD542CB2}"/>
              </a:ext>
            </a:extLst>
          </p:cNvPr>
          <p:cNvSpPr/>
          <p:nvPr/>
        </p:nvSpPr>
        <p:spPr>
          <a:xfrm>
            <a:off x="9258299" y="2686047"/>
            <a:ext cx="333375" cy="261938"/>
          </a:xfrm>
          <a:prstGeom prst="rect">
            <a:avLst/>
          </a:prstGeom>
          <a:solidFill>
            <a:srgbClr val="B3D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3F3F3F"/>
              </a:solidFill>
              <a:latin typeface="Century Gothic"/>
            </a:endParaRPr>
          </a:p>
        </p:txBody>
      </p:sp>
      <p:sp>
        <p:nvSpPr>
          <p:cNvPr id="35" name="TextBox 34">
            <a:extLst>
              <a:ext uri="{FF2B5EF4-FFF2-40B4-BE49-F238E27FC236}">
                <a16:creationId xmlns:a16="http://schemas.microsoft.com/office/drawing/2014/main" id="{3FFAE294-3E98-4185-B3E7-03001F8C3D08}"/>
              </a:ext>
            </a:extLst>
          </p:cNvPr>
          <p:cNvSpPr txBox="1"/>
          <p:nvPr/>
        </p:nvSpPr>
        <p:spPr>
          <a:xfrm>
            <a:off x="9594056" y="2652711"/>
            <a:ext cx="148113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rgbClr val="3F3F3F"/>
                </a:solidFill>
                <a:latin typeface="Century Gothic"/>
              </a:rPr>
              <a:t>Grassland</a:t>
            </a:r>
          </a:p>
        </p:txBody>
      </p:sp>
      <p:grpSp>
        <p:nvGrpSpPr>
          <p:cNvPr id="10" name="Group 9">
            <a:extLst>
              <a:ext uri="{FF2B5EF4-FFF2-40B4-BE49-F238E27FC236}">
                <a16:creationId xmlns:a16="http://schemas.microsoft.com/office/drawing/2014/main" id="{C24D402A-3A12-4D7A-957A-B13BCC55BB15}"/>
              </a:ext>
            </a:extLst>
          </p:cNvPr>
          <p:cNvGrpSpPr/>
          <p:nvPr/>
        </p:nvGrpSpPr>
        <p:grpSpPr>
          <a:xfrm>
            <a:off x="263942" y="1010627"/>
            <a:ext cx="3009792" cy="368896"/>
            <a:chOff x="263942" y="1010627"/>
            <a:chExt cx="3009792" cy="368896"/>
          </a:xfrm>
        </p:grpSpPr>
        <p:pic>
          <p:nvPicPr>
            <p:cNvPr id="3" name="Picture 8">
              <a:extLst>
                <a:ext uri="{FF2B5EF4-FFF2-40B4-BE49-F238E27FC236}">
                  <a16:creationId xmlns:a16="http://schemas.microsoft.com/office/drawing/2014/main" id="{499A6DFF-3E34-4A74-90BF-DE866E6DAF6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0948" y="1245659"/>
              <a:ext cx="1617492" cy="133864"/>
            </a:xfrm>
            <a:prstGeom prst="rect">
              <a:avLst/>
            </a:prstGeom>
          </p:spPr>
        </p:pic>
        <p:sp>
          <p:nvSpPr>
            <p:cNvPr id="9" name="TextBox 8">
              <a:extLst>
                <a:ext uri="{FF2B5EF4-FFF2-40B4-BE49-F238E27FC236}">
                  <a16:creationId xmlns:a16="http://schemas.microsoft.com/office/drawing/2014/main" id="{0E8DDFA1-2BEA-4DC1-B847-172139C4BA2D}"/>
                </a:ext>
              </a:extLst>
            </p:cNvPr>
            <p:cNvSpPr txBox="1"/>
            <p:nvPr/>
          </p:nvSpPr>
          <p:spPr>
            <a:xfrm>
              <a:off x="1666992" y="1010629"/>
              <a:ext cx="16067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176 Kilometers </a:t>
              </a:r>
            </a:p>
          </p:txBody>
        </p:sp>
        <p:sp>
          <p:nvSpPr>
            <p:cNvPr id="19" name="TextBox 18">
              <a:extLst>
                <a:ext uri="{FF2B5EF4-FFF2-40B4-BE49-F238E27FC236}">
                  <a16:creationId xmlns:a16="http://schemas.microsoft.com/office/drawing/2014/main" id="{465A65A0-E41C-4F3A-A483-F3771E2FBB9C}"/>
                </a:ext>
              </a:extLst>
            </p:cNvPr>
            <p:cNvSpPr txBox="1"/>
            <p:nvPr/>
          </p:nvSpPr>
          <p:spPr>
            <a:xfrm>
              <a:off x="989657" y="1010628"/>
              <a:ext cx="46979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88</a:t>
              </a:r>
            </a:p>
          </p:txBody>
        </p:sp>
        <p:sp>
          <p:nvSpPr>
            <p:cNvPr id="20" name="TextBox 19">
              <a:extLst>
                <a:ext uri="{FF2B5EF4-FFF2-40B4-BE49-F238E27FC236}">
                  <a16:creationId xmlns:a16="http://schemas.microsoft.com/office/drawing/2014/main" id="{AFC3F5F7-A0CB-4B64-9FCA-86E4C71F6EA6}"/>
                </a:ext>
              </a:extLst>
            </p:cNvPr>
            <p:cNvSpPr txBox="1"/>
            <p:nvPr/>
          </p:nvSpPr>
          <p:spPr>
            <a:xfrm>
              <a:off x="263942" y="1010627"/>
              <a:ext cx="46979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0</a:t>
              </a:r>
            </a:p>
          </p:txBody>
        </p:sp>
      </p:grpSp>
      <p:pic>
        <p:nvPicPr>
          <p:cNvPr id="11" name="Picture 26" descr="Shape, arrow&#10;&#10;Description automatically generated">
            <a:extLst>
              <a:ext uri="{FF2B5EF4-FFF2-40B4-BE49-F238E27FC236}">
                <a16:creationId xmlns:a16="http://schemas.microsoft.com/office/drawing/2014/main" id="{AE5BA4DF-8E90-4D82-9BE2-0245E20A1E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29456" y="1032283"/>
            <a:ext cx="488072" cy="419403"/>
          </a:xfrm>
          <a:prstGeom prst="rect">
            <a:avLst/>
          </a:prstGeom>
          <a:ln>
            <a:noFill/>
          </a:ln>
        </p:spPr>
      </p:pic>
    </p:spTree>
    <p:extLst>
      <p:ext uri="{BB962C8B-B14F-4D97-AF65-F5344CB8AC3E}">
        <p14:creationId xmlns:p14="http://schemas.microsoft.com/office/powerpoint/2010/main" val="3740744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lIns="91440" tIns="45720" rIns="91440" bIns="45720" anchor="ctr" anchorCtr="0">
            <a:noAutofit/>
          </a:bodyPr>
          <a:lstStyle/>
          <a:p>
            <a:r>
              <a:rPr lang="en-US" sz="4000" b="1">
                <a:solidFill>
                  <a:srgbClr val="CD7142"/>
                </a:solidFill>
                <a:latin typeface="Century Gothic" panose="020F0302020204030204"/>
              </a:rPr>
              <a:t>LULC Classification Results 2020</a:t>
            </a:r>
          </a:p>
        </p:txBody>
      </p:sp>
      <p:sp>
        <p:nvSpPr>
          <p:cNvPr id="12" name="Text Placeholder 5">
            <a:extLst>
              <a:ext uri="{FF2B5EF4-FFF2-40B4-BE49-F238E27FC236}">
                <a16:creationId xmlns:a16="http://schemas.microsoft.com/office/drawing/2014/main" id="{2E99AF25-235E-4D90-8580-E0EC23F31508}"/>
              </a:ext>
            </a:extLst>
          </p:cNvPr>
          <p:cNvSpPr txBox="1">
            <a:spLocks/>
          </p:cNvSpPr>
          <p:nvPr/>
        </p:nvSpPr>
        <p:spPr>
          <a:xfrm>
            <a:off x="196169" y="5147618"/>
            <a:ext cx="5196298" cy="4001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D7142"/>
              </a:buClr>
              <a:buNone/>
            </a:pPr>
            <a:r>
              <a:rPr lang="en-US" sz="2000">
                <a:solidFill>
                  <a:schemeClr val="tx1">
                    <a:lumMod val="75000"/>
                    <a:lumOff val="25000"/>
                  </a:schemeClr>
                </a:solidFill>
                <a:latin typeface="Century Gothic" panose="020F0302020204030204"/>
              </a:rPr>
              <a:t>Classification Validation Accuracy: 0.85</a:t>
            </a:r>
            <a:endParaRPr lang="en-US">
              <a:solidFill>
                <a:schemeClr val="tx1">
                  <a:lumMod val="75000"/>
                  <a:lumOff val="25000"/>
                </a:schemeClr>
              </a:solidFill>
            </a:endParaRPr>
          </a:p>
        </p:txBody>
      </p:sp>
      <p:graphicFrame>
        <p:nvGraphicFramePr>
          <p:cNvPr id="3" name="Table 5">
            <a:extLst>
              <a:ext uri="{FF2B5EF4-FFF2-40B4-BE49-F238E27FC236}">
                <a16:creationId xmlns:a16="http://schemas.microsoft.com/office/drawing/2014/main" id="{F763ABE3-751E-4166-98B6-37A4843047C2}"/>
              </a:ext>
            </a:extLst>
          </p:cNvPr>
          <p:cNvGraphicFramePr>
            <a:graphicFrameLocks noGrp="1"/>
          </p:cNvGraphicFramePr>
          <p:nvPr>
            <p:extLst>
              <p:ext uri="{D42A27DB-BD31-4B8C-83A1-F6EECF244321}">
                <p14:modId xmlns:p14="http://schemas.microsoft.com/office/powerpoint/2010/main" val="1754301701"/>
              </p:ext>
            </p:extLst>
          </p:nvPr>
        </p:nvGraphicFramePr>
        <p:xfrm>
          <a:off x="8266981" y="3278037"/>
          <a:ext cx="3740945" cy="2926080"/>
        </p:xfrm>
        <a:graphic>
          <a:graphicData uri="http://schemas.openxmlformats.org/drawingml/2006/table">
            <a:tbl>
              <a:tblPr firstRow="1" bandRow="1">
                <a:tableStyleId>{2D5ABB26-0587-4C30-8999-92F81FD0307C}</a:tableStyleId>
              </a:tblPr>
              <a:tblGrid>
                <a:gridCol w="1532667">
                  <a:extLst>
                    <a:ext uri="{9D8B030D-6E8A-4147-A177-3AD203B41FA5}">
                      <a16:colId xmlns:a16="http://schemas.microsoft.com/office/drawing/2014/main" val="533371784"/>
                    </a:ext>
                  </a:extLst>
                </a:gridCol>
                <a:gridCol w="2208278">
                  <a:extLst>
                    <a:ext uri="{9D8B030D-6E8A-4147-A177-3AD203B41FA5}">
                      <a16:colId xmlns:a16="http://schemas.microsoft.com/office/drawing/2014/main" val="1635833375"/>
                    </a:ext>
                  </a:extLst>
                </a:gridCol>
              </a:tblGrid>
              <a:tr h="300127">
                <a:tc>
                  <a:txBody>
                    <a:bodyPr/>
                    <a:lstStyle/>
                    <a:p>
                      <a:pPr algn="ctr"/>
                      <a:r>
                        <a:rPr lang="en-US" sz="1600" b="1">
                          <a:solidFill>
                            <a:schemeClr val="tx1">
                              <a:lumMod val="75000"/>
                              <a:lumOff val="25000"/>
                            </a:schemeClr>
                          </a:solidFill>
                          <a:latin typeface="Century Gothic"/>
                        </a:rPr>
                        <a:t>Landcover</a:t>
                      </a:r>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lgn="ctr">
                        <a:buNone/>
                      </a:pPr>
                      <a:r>
                        <a:rPr lang="en-US" sz="1600" b="1">
                          <a:solidFill>
                            <a:schemeClr val="tx1">
                              <a:lumMod val="75000"/>
                              <a:lumOff val="25000"/>
                            </a:schemeClr>
                          </a:solidFill>
                          <a:latin typeface="Century Gothic"/>
                        </a:rPr>
                        <a:t>Total Area Coverage (km²)</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708075381"/>
                  </a:ext>
                </a:extLst>
              </a:tr>
              <a:tr h="300127">
                <a:tc>
                  <a:txBody>
                    <a:bodyPr/>
                    <a:lstStyle/>
                    <a:p>
                      <a:pPr algn="ctr"/>
                      <a:r>
                        <a:rPr lang="en-US" sz="1600">
                          <a:solidFill>
                            <a:schemeClr val="tx1">
                              <a:lumMod val="75000"/>
                              <a:lumOff val="25000"/>
                            </a:schemeClr>
                          </a:solidFill>
                          <a:latin typeface="Century Gothic"/>
                        </a:rPr>
                        <a:t>Bare</a:t>
                      </a:r>
                    </a:p>
                  </a:txBody>
                  <a:tcPr>
                    <a:lnL w="12700">
                      <a:solidFill>
                        <a:schemeClr val="tx1"/>
                      </a:solidFill>
                    </a:lnL>
                    <a:lnT w="12700" cap="flat" cmpd="sng" algn="ctr">
                      <a:solidFill>
                        <a:schemeClr val="tx1"/>
                      </a:solidFill>
                      <a:prstDash val="solid"/>
                      <a:round/>
                      <a:headEnd type="none" w="med" len="med"/>
                      <a:tailEnd type="none" w="med" len="med"/>
                    </a:lnT>
                  </a:tcPr>
                </a:tc>
                <a:tc>
                  <a:txBody>
                    <a:bodyPr/>
                    <a:lstStyle/>
                    <a:p>
                      <a:pPr lvl="0" algn="ctr">
                        <a:buNone/>
                      </a:pPr>
                      <a:r>
                        <a:rPr lang="en-US" sz="1600">
                          <a:solidFill>
                            <a:schemeClr val="tx1">
                              <a:lumMod val="75000"/>
                              <a:lumOff val="25000"/>
                            </a:schemeClr>
                          </a:solidFill>
                          <a:latin typeface="Century Gothic"/>
                        </a:rPr>
                        <a:t>12,219</a:t>
                      </a:r>
                    </a:p>
                  </a:txBody>
                  <a:tcPr>
                    <a:lnR w="12700">
                      <a:solidFill>
                        <a:schemeClr val="tx1"/>
                      </a:solidFill>
                    </a:lnR>
                    <a:lnT w="12700">
                      <a:solidFill>
                        <a:schemeClr val="tx1"/>
                      </a:solidFill>
                    </a:lnT>
                  </a:tcPr>
                </a:tc>
                <a:extLst>
                  <a:ext uri="{0D108BD9-81ED-4DB2-BD59-A6C34878D82A}">
                    <a16:rowId xmlns:a16="http://schemas.microsoft.com/office/drawing/2014/main" val="945306861"/>
                  </a:ext>
                </a:extLst>
              </a:tr>
              <a:tr h="300127">
                <a:tc>
                  <a:txBody>
                    <a:bodyPr/>
                    <a:lstStyle/>
                    <a:p>
                      <a:pPr algn="ctr"/>
                      <a:r>
                        <a:rPr lang="en-US" sz="1600">
                          <a:solidFill>
                            <a:schemeClr val="tx1">
                              <a:lumMod val="75000"/>
                              <a:lumOff val="25000"/>
                            </a:schemeClr>
                          </a:solidFill>
                          <a:latin typeface="Century Gothic"/>
                        </a:rPr>
                        <a:t>Urban</a:t>
                      </a:r>
                    </a:p>
                  </a:txBody>
                  <a:tcPr>
                    <a:lnL w="12700">
                      <a:solidFill>
                        <a:schemeClr val="tx1"/>
                      </a:solidFill>
                    </a:lnL>
                  </a:tcPr>
                </a:tc>
                <a:tc>
                  <a:txBody>
                    <a:bodyPr/>
                    <a:lstStyle/>
                    <a:p>
                      <a:pPr lvl="0" algn="ctr">
                        <a:buNone/>
                      </a:pPr>
                      <a:r>
                        <a:rPr lang="en-US" sz="1600">
                          <a:solidFill>
                            <a:schemeClr val="tx1">
                              <a:lumMod val="75000"/>
                              <a:lumOff val="25000"/>
                            </a:schemeClr>
                          </a:solidFill>
                          <a:latin typeface="Century Gothic"/>
                        </a:rPr>
                        <a:t>2,445</a:t>
                      </a:r>
                    </a:p>
                  </a:txBody>
                  <a:tcPr>
                    <a:lnR w="12700">
                      <a:solidFill>
                        <a:schemeClr val="tx1"/>
                      </a:solidFill>
                    </a:lnR>
                  </a:tcPr>
                </a:tc>
                <a:extLst>
                  <a:ext uri="{0D108BD9-81ED-4DB2-BD59-A6C34878D82A}">
                    <a16:rowId xmlns:a16="http://schemas.microsoft.com/office/drawing/2014/main" val="2774605998"/>
                  </a:ext>
                </a:extLst>
              </a:tr>
              <a:tr h="300127">
                <a:tc>
                  <a:txBody>
                    <a:bodyPr/>
                    <a:lstStyle/>
                    <a:p>
                      <a:pPr lvl="0" algn="ctr">
                        <a:buNone/>
                      </a:pPr>
                      <a:r>
                        <a:rPr lang="en-US" sz="1600">
                          <a:solidFill>
                            <a:schemeClr val="tx1">
                              <a:lumMod val="75000"/>
                              <a:lumOff val="25000"/>
                            </a:schemeClr>
                          </a:solidFill>
                          <a:latin typeface="Century Gothic"/>
                        </a:rPr>
                        <a:t>Agriculture</a:t>
                      </a:r>
                      <a:endParaRPr lang="en-US">
                        <a:solidFill>
                          <a:schemeClr val="tx1">
                            <a:lumMod val="75000"/>
                            <a:lumOff val="25000"/>
                          </a:schemeClr>
                        </a:solidFill>
                        <a:latin typeface="Century Gothic"/>
                      </a:endParaRPr>
                    </a:p>
                  </a:txBody>
                  <a:tcPr>
                    <a:lnL w="12700">
                      <a:solidFill>
                        <a:schemeClr val="tx1"/>
                      </a:solidFill>
                    </a:lnL>
                  </a:tcPr>
                </a:tc>
                <a:tc>
                  <a:txBody>
                    <a:bodyPr/>
                    <a:lstStyle/>
                    <a:p>
                      <a:pPr lvl="0" algn="ctr">
                        <a:buNone/>
                      </a:pPr>
                      <a:r>
                        <a:rPr lang="en-US" sz="1600">
                          <a:solidFill>
                            <a:schemeClr val="tx1">
                              <a:lumMod val="75000"/>
                              <a:lumOff val="25000"/>
                            </a:schemeClr>
                          </a:solidFill>
                          <a:latin typeface="Century Gothic"/>
                        </a:rPr>
                        <a:t>10,818</a:t>
                      </a:r>
                    </a:p>
                  </a:txBody>
                  <a:tcPr>
                    <a:lnR w="12700">
                      <a:solidFill>
                        <a:schemeClr val="tx1"/>
                      </a:solidFill>
                    </a:lnR>
                  </a:tcPr>
                </a:tc>
                <a:extLst>
                  <a:ext uri="{0D108BD9-81ED-4DB2-BD59-A6C34878D82A}">
                    <a16:rowId xmlns:a16="http://schemas.microsoft.com/office/drawing/2014/main" val="3206201765"/>
                  </a:ext>
                </a:extLst>
              </a:tr>
              <a:tr h="300127">
                <a:tc>
                  <a:txBody>
                    <a:bodyPr/>
                    <a:lstStyle/>
                    <a:p>
                      <a:pPr algn="ctr"/>
                      <a:r>
                        <a:rPr lang="en-US" sz="1600">
                          <a:solidFill>
                            <a:schemeClr val="tx1">
                              <a:lumMod val="75000"/>
                              <a:lumOff val="25000"/>
                            </a:schemeClr>
                          </a:solidFill>
                          <a:latin typeface="Century Gothic"/>
                        </a:rPr>
                        <a:t>Water</a:t>
                      </a:r>
                    </a:p>
                  </a:txBody>
                  <a:tcPr>
                    <a:lnL w="12700">
                      <a:solidFill>
                        <a:schemeClr val="tx1"/>
                      </a:solidFill>
                    </a:lnL>
                  </a:tcPr>
                </a:tc>
                <a:tc>
                  <a:txBody>
                    <a:bodyPr/>
                    <a:lstStyle/>
                    <a:p>
                      <a:pPr lvl="0" algn="ctr">
                        <a:buNone/>
                      </a:pPr>
                      <a:r>
                        <a:rPr lang="en-US" sz="1600">
                          <a:solidFill>
                            <a:schemeClr val="tx1">
                              <a:lumMod val="75000"/>
                              <a:lumOff val="25000"/>
                            </a:schemeClr>
                          </a:solidFill>
                          <a:latin typeface="Century Gothic"/>
                        </a:rPr>
                        <a:t>1453</a:t>
                      </a:r>
                    </a:p>
                  </a:txBody>
                  <a:tcPr>
                    <a:lnR w="12700">
                      <a:solidFill>
                        <a:schemeClr val="tx1"/>
                      </a:solidFill>
                    </a:lnR>
                  </a:tcPr>
                </a:tc>
                <a:extLst>
                  <a:ext uri="{0D108BD9-81ED-4DB2-BD59-A6C34878D82A}">
                    <a16:rowId xmlns:a16="http://schemas.microsoft.com/office/drawing/2014/main" val="368432079"/>
                  </a:ext>
                </a:extLst>
              </a:tr>
              <a:tr h="300127">
                <a:tc>
                  <a:txBody>
                    <a:bodyPr/>
                    <a:lstStyle/>
                    <a:p>
                      <a:pPr algn="ctr"/>
                      <a:r>
                        <a:rPr lang="en-US" sz="1600">
                          <a:solidFill>
                            <a:schemeClr val="tx1">
                              <a:lumMod val="75000"/>
                              <a:lumOff val="25000"/>
                            </a:schemeClr>
                          </a:solidFill>
                          <a:latin typeface="Century Gothic"/>
                        </a:rPr>
                        <a:t>Wetland</a:t>
                      </a:r>
                    </a:p>
                  </a:txBody>
                  <a:tcPr>
                    <a:lnL w="12700">
                      <a:solidFill>
                        <a:schemeClr val="tx1"/>
                      </a:solidFill>
                    </a:lnL>
                  </a:tcPr>
                </a:tc>
                <a:tc>
                  <a:txBody>
                    <a:bodyPr/>
                    <a:lstStyle/>
                    <a:p>
                      <a:pPr lvl="0" algn="ctr">
                        <a:buNone/>
                      </a:pPr>
                      <a:r>
                        <a:rPr lang="en-US" sz="1600">
                          <a:solidFill>
                            <a:schemeClr val="tx1">
                              <a:lumMod val="75000"/>
                              <a:lumOff val="25000"/>
                            </a:schemeClr>
                          </a:solidFill>
                          <a:latin typeface="Century Gothic"/>
                        </a:rPr>
                        <a:t>7,110</a:t>
                      </a:r>
                    </a:p>
                  </a:txBody>
                  <a:tcPr>
                    <a:lnR w="12700">
                      <a:solidFill>
                        <a:schemeClr val="tx1"/>
                      </a:solidFill>
                    </a:lnR>
                  </a:tcPr>
                </a:tc>
                <a:extLst>
                  <a:ext uri="{0D108BD9-81ED-4DB2-BD59-A6C34878D82A}">
                    <a16:rowId xmlns:a16="http://schemas.microsoft.com/office/drawing/2014/main" val="1211298717"/>
                  </a:ext>
                </a:extLst>
              </a:tr>
              <a:tr h="300127">
                <a:tc>
                  <a:txBody>
                    <a:bodyPr/>
                    <a:lstStyle/>
                    <a:p>
                      <a:pPr algn="ctr"/>
                      <a:r>
                        <a:rPr lang="en-US" sz="1600">
                          <a:solidFill>
                            <a:schemeClr val="tx1">
                              <a:lumMod val="75000"/>
                              <a:lumOff val="25000"/>
                            </a:schemeClr>
                          </a:solidFill>
                          <a:latin typeface="Century Gothic"/>
                        </a:rPr>
                        <a:t>Woodland </a:t>
                      </a:r>
                    </a:p>
                  </a:txBody>
                  <a:tcPr>
                    <a:lnL w="12700">
                      <a:solidFill>
                        <a:schemeClr val="tx1"/>
                      </a:solidFill>
                    </a:lnL>
                  </a:tcPr>
                </a:tc>
                <a:tc>
                  <a:txBody>
                    <a:bodyPr/>
                    <a:lstStyle/>
                    <a:p>
                      <a:pPr lvl="0" algn="ctr">
                        <a:buNone/>
                      </a:pPr>
                      <a:r>
                        <a:rPr lang="en-US" sz="1600">
                          <a:solidFill>
                            <a:schemeClr val="tx1">
                              <a:lumMod val="75000"/>
                              <a:lumOff val="25000"/>
                            </a:schemeClr>
                          </a:solidFill>
                          <a:latin typeface="Century Gothic"/>
                        </a:rPr>
                        <a:t>243,692</a:t>
                      </a:r>
                    </a:p>
                  </a:txBody>
                  <a:tcPr>
                    <a:lnR w="12700">
                      <a:solidFill>
                        <a:schemeClr val="tx1"/>
                      </a:solidFill>
                    </a:lnR>
                  </a:tcPr>
                </a:tc>
                <a:extLst>
                  <a:ext uri="{0D108BD9-81ED-4DB2-BD59-A6C34878D82A}">
                    <a16:rowId xmlns:a16="http://schemas.microsoft.com/office/drawing/2014/main" val="3512551239"/>
                  </a:ext>
                </a:extLst>
              </a:tr>
              <a:tr h="300127">
                <a:tc>
                  <a:txBody>
                    <a:bodyPr/>
                    <a:lstStyle/>
                    <a:p>
                      <a:pPr algn="ctr"/>
                      <a:r>
                        <a:rPr lang="en-US" sz="1600">
                          <a:solidFill>
                            <a:schemeClr val="tx1">
                              <a:lumMod val="75000"/>
                              <a:lumOff val="25000"/>
                            </a:schemeClr>
                          </a:solidFill>
                          <a:latin typeface="Century Gothic"/>
                        </a:rPr>
                        <a:t>Grassland</a:t>
                      </a:r>
                    </a:p>
                  </a:txBody>
                  <a:tcPr>
                    <a:lnL w="12700">
                      <a:solidFill>
                        <a:schemeClr val="tx1"/>
                      </a:solidFill>
                    </a:lnL>
                    <a:lnB w="12700">
                      <a:solidFill>
                        <a:schemeClr val="tx1"/>
                      </a:solidFill>
                    </a:lnB>
                  </a:tcPr>
                </a:tc>
                <a:tc>
                  <a:txBody>
                    <a:bodyPr/>
                    <a:lstStyle/>
                    <a:p>
                      <a:pPr lvl="0" algn="ctr">
                        <a:buNone/>
                      </a:pPr>
                      <a:r>
                        <a:rPr lang="en-US" sz="1600">
                          <a:solidFill>
                            <a:schemeClr val="tx1">
                              <a:lumMod val="75000"/>
                              <a:lumOff val="25000"/>
                            </a:schemeClr>
                          </a:solidFill>
                          <a:latin typeface="Century Gothic"/>
                        </a:rPr>
                        <a:t>50,122</a:t>
                      </a:r>
                    </a:p>
                  </a:txBody>
                  <a:tcPr>
                    <a:lnR w="12700">
                      <a:solidFill>
                        <a:schemeClr val="tx1"/>
                      </a:solidFill>
                    </a:lnR>
                    <a:lnB w="12700">
                      <a:solidFill>
                        <a:schemeClr val="tx1"/>
                      </a:solidFill>
                    </a:lnB>
                  </a:tcPr>
                </a:tc>
                <a:extLst>
                  <a:ext uri="{0D108BD9-81ED-4DB2-BD59-A6C34878D82A}">
                    <a16:rowId xmlns:a16="http://schemas.microsoft.com/office/drawing/2014/main" val="2802920290"/>
                  </a:ext>
                </a:extLst>
              </a:tr>
            </a:tbl>
          </a:graphicData>
        </a:graphic>
      </p:graphicFrame>
      <p:pic>
        <p:nvPicPr>
          <p:cNvPr id="4" name="Picture 4">
            <a:extLst>
              <a:ext uri="{FF2B5EF4-FFF2-40B4-BE49-F238E27FC236}">
                <a16:creationId xmlns:a16="http://schemas.microsoft.com/office/drawing/2014/main" id="{ADD2DC5A-A58B-405B-85AB-75DF9D901B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1183" y="1469108"/>
            <a:ext cx="7373454" cy="3606885"/>
          </a:xfrm>
          <a:prstGeom prst="rect">
            <a:avLst/>
          </a:prstGeom>
          <a:ln w="38100">
            <a:solidFill>
              <a:srgbClr val="CD7142"/>
            </a:solidFill>
          </a:ln>
          <a:effectLst>
            <a:outerShdw blurRad="50800" dist="38100" dir="5400000" algn="t" rotWithShape="0">
              <a:prstClr val="black">
                <a:alpha val="40000"/>
              </a:prstClr>
            </a:outerShdw>
          </a:effectLst>
        </p:spPr>
      </p:pic>
      <p:sp>
        <p:nvSpPr>
          <p:cNvPr id="5" name="Rectangle 4">
            <a:extLst>
              <a:ext uri="{FF2B5EF4-FFF2-40B4-BE49-F238E27FC236}">
                <a16:creationId xmlns:a16="http://schemas.microsoft.com/office/drawing/2014/main" id="{EF4488D9-798C-4D83-9FDF-951BD145A448}"/>
              </a:ext>
            </a:extLst>
          </p:cNvPr>
          <p:cNvSpPr/>
          <p:nvPr/>
        </p:nvSpPr>
        <p:spPr>
          <a:xfrm>
            <a:off x="8270081" y="1316828"/>
            <a:ext cx="333375" cy="261938"/>
          </a:xfrm>
          <a:prstGeom prst="rect">
            <a:avLst/>
          </a:prstGeom>
          <a:solidFill>
            <a:srgbClr val="FFF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3F3F3F"/>
              </a:solidFill>
              <a:latin typeface="Century Gothic"/>
            </a:endParaRPr>
          </a:p>
        </p:txBody>
      </p:sp>
      <p:sp>
        <p:nvSpPr>
          <p:cNvPr id="6" name="Rectangle 5">
            <a:extLst>
              <a:ext uri="{FF2B5EF4-FFF2-40B4-BE49-F238E27FC236}">
                <a16:creationId xmlns:a16="http://schemas.microsoft.com/office/drawing/2014/main" id="{DB0233A4-DC9C-417C-86F0-C795E8A89D74}"/>
              </a:ext>
            </a:extLst>
          </p:cNvPr>
          <p:cNvSpPr/>
          <p:nvPr/>
        </p:nvSpPr>
        <p:spPr>
          <a:xfrm>
            <a:off x="8270081" y="1769266"/>
            <a:ext cx="333375" cy="261938"/>
          </a:xfrm>
          <a:prstGeom prst="rect">
            <a:avLst/>
          </a:prstGeom>
          <a:solidFill>
            <a:srgbClr val="F19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3F3F3F"/>
              </a:solidFill>
              <a:latin typeface="Century Gothic"/>
            </a:endParaRPr>
          </a:p>
        </p:txBody>
      </p:sp>
      <p:sp>
        <p:nvSpPr>
          <p:cNvPr id="14" name="Rectangle 13">
            <a:extLst>
              <a:ext uri="{FF2B5EF4-FFF2-40B4-BE49-F238E27FC236}">
                <a16:creationId xmlns:a16="http://schemas.microsoft.com/office/drawing/2014/main" id="{F48DD921-DADD-4DCC-B96A-158992F7E7FC}"/>
              </a:ext>
            </a:extLst>
          </p:cNvPr>
          <p:cNvSpPr/>
          <p:nvPr/>
        </p:nvSpPr>
        <p:spPr>
          <a:xfrm>
            <a:off x="8270081" y="2209797"/>
            <a:ext cx="333375" cy="261938"/>
          </a:xfrm>
          <a:prstGeom prst="rect">
            <a:avLst/>
          </a:prstGeom>
          <a:solidFill>
            <a:srgbClr val="FF9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3F3F3F"/>
              </a:solidFill>
              <a:latin typeface="Century Gothic"/>
            </a:endParaRPr>
          </a:p>
        </p:txBody>
      </p:sp>
      <p:sp>
        <p:nvSpPr>
          <p:cNvPr id="16" name="Rectangle 15">
            <a:extLst>
              <a:ext uri="{FF2B5EF4-FFF2-40B4-BE49-F238E27FC236}">
                <a16:creationId xmlns:a16="http://schemas.microsoft.com/office/drawing/2014/main" id="{D4D2BE2D-49C6-485F-98B8-B4BE72FB1B5E}"/>
              </a:ext>
            </a:extLst>
          </p:cNvPr>
          <p:cNvSpPr/>
          <p:nvPr/>
        </p:nvSpPr>
        <p:spPr>
          <a:xfrm>
            <a:off x="10115550" y="2209797"/>
            <a:ext cx="333375" cy="261938"/>
          </a:xfrm>
          <a:prstGeom prst="rect">
            <a:avLst/>
          </a:prstGeom>
          <a:solidFill>
            <a:srgbClr val="2F9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3F3F3F"/>
              </a:solidFill>
              <a:latin typeface="Century Gothic"/>
            </a:endParaRPr>
          </a:p>
        </p:txBody>
      </p:sp>
      <p:sp>
        <p:nvSpPr>
          <p:cNvPr id="18" name="Rectangle 17">
            <a:extLst>
              <a:ext uri="{FF2B5EF4-FFF2-40B4-BE49-F238E27FC236}">
                <a16:creationId xmlns:a16="http://schemas.microsoft.com/office/drawing/2014/main" id="{282E4C4D-B291-4E47-86D3-6D51515E17E0}"/>
              </a:ext>
            </a:extLst>
          </p:cNvPr>
          <p:cNvSpPr/>
          <p:nvPr/>
        </p:nvSpPr>
        <p:spPr>
          <a:xfrm>
            <a:off x="10115550" y="1769266"/>
            <a:ext cx="333375" cy="261938"/>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3F3F3F"/>
              </a:solidFill>
              <a:latin typeface="Century Gothic"/>
            </a:endParaRPr>
          </a:p>
        </p:txBody>
      </p:sp>
      <p:sp>
        <p:nvSpPr>
          <p:cNvPr id="20" name="Rectangle 19">
            <a:extLst>
              <a:ext uri="{FF2B5EF4-FFF2-40B4-BE49-F238E27FC236}">
                <a16:creationId xmlns:a16="http://schemas.microsoft.com/office/drawing/2014/main" id="{809D30B0-D8D0-4401-A825-E74F2363FB26}"/>
              </a:ext>
            </a:extLst>
          </p:cNvPr>
          <p:cNvSpPr/>
          <p:nvPr/>
        </p:nvSpPr>
        <p:spPr>
          <a:xfrm>
            <a:off x="10115550" y="1316829"/>
            <a:ext cx="333375" cy="261938"/>
          </a:xfrm>
          <a:prstGeom prst="rect">
            <a:avLst/>
          </a:prstGeom>
          <a:solidFill>
            <a:srgbClr val="2B0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3F3F3F"/>
              </a:solidFill>
              <a:latin typeface="Century Gothic"/>
            </a:endParaRPr>
          </a:p>
        </p:txBody>
      </p:sp>
      <p:sp>
        <p:nvSpPr>
          <p:cNvPr id="22" name="TextBox 21">
            <a:extLst>
              <a:ext uri="{FF2B5EF4-FFF2-40B4-BE49-F238E27FC236}">
                <a16:creationId xmlns:a16="http://schemas.microsoft.com/office/drawing/2014/main" id="{8DCB8D10-FA80-40C2-8B74-77084360114B}"/>
              </a:ext>
            </a:extLst>
          </p:cNvPr>
          <p:cNvSpPr txBox="1"/>
          <p:nvPr/>
        </p:nvSpPr>
        <p:spPr>
          <a:xfrm>
            <a:off x="8605838" y="1081088"/>
            <a:ext cx="1385887" cy="14920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ct val="200000"/>
              </a:lnSpc>
            </a:pPr>
            <a:r>
              <a:rPr lang="en-US" sz="1600">
                <a:solidFill>
                  <a:srgbClr val="3F3F3F"/>
                </a:solidFill>
                <a:latin typeface="Century Gothic"/>
              </a:rPr>
              <a:t>Bare</a:t>
            </a:r>
            <a:endParaRPr lang="en-US"/>
          </a:p>
          <a:p>
            <a:pPr>
              <a:lnSpc>
                <a:spcPct val="200000"/>
              </a:lnSpc>
            </a:pPr>
            <a:r>
              <a:rPr lang="en-US" sz="1600">
                <a:solidFill>
                  <a:srgbClr val="3F3F3F"/>
                </a:solidFill>
                <a:latin typeface="Century Gothic"/>
                <a:cs typeface="Calibri"/>
              </a:rPr>
              <a:t>Urban</a:t>
            </a:r>
          </a:p>
          <a:p>
            <a:pPr>
              <a:lnSpc>
                <a:spcPct val="200000"/>
              </a:lnSpc>
            </a:pPr>
            <a:r>
              <a:rPr lang="en-US" sz="1600">
                <a:solidFill>
                  <a:srgbClr val="3F3F3F"/>
                </a:solidFill>
                <a:latin typeface="Century Gothic"/>
                <a:cs typeface="Calibri"/>
              </a:rPr>
              <a:t>Agriculture</a:t>
            </a:r>
          </a:p>
        </p:txBody>
      </p:sp>
      <p:sp>
        <p:nvSpPr>
          <p:cNvPr id="24" name="TextBox 23">
            <a:extLst>
              <a:ext uri="{FF2B5EF4-FFF2-40B4-BE49-F238E27FC236}">
                <a16:creationId xmlns:a16="http://schemas.microsoft.com/office/drawing/2014/main" id="{117C788D-F139-44FA-990A-3DBE4AD0DB04}"/>
              </a:ext>
            </a:extLst>
          </p:cNvPr>
          <p:cNvSpPr txBox="1"/>
          <p:nvPr/>
        </p:nvSpPr>
        <p:spPr>
          <a:xfrm>
            <a:off x="10451306" y="1092994"/>
            <a:ext cx="1385887" cy="14920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ct val="200000"/>
              </a:lnSpc>
            </a:pPr>
            <a:r>
              <a:rPr lang="en-US" sz="1600">
                <a:solidFill>
                  <a:srgbClr val="3F3F3F"/>
                </a:solidFill>
                <a:latin typeface="Century Gothic"/>
              </a:rPr>
              <a:t>Water</a:t>
            </a:r>
            <a:endParaRPr lang="en-US"/>
          </a:p>
          <a:p>
            <a:pPr>
              <a:lnSpc>
                <a:spcPct val="200000"/>
              </a:lnSpc>
            </a:pPr>
            <a:r>
              <a:rPr lang="en-US" sz="1600">
                <a:solidFill>
                  <a:srgbClr val="3F3F3F"/>
                </a:solidFill>
                <a:latin typeface="Century Gothic"/>
                <a:cs typeface="Calibri"/>
              </a:rPr>
              <a:t>Wetland</a:t>
            </a:r>
          </a:p>
          <a:p>
            <a:pPr>
              <a:lnSpc>
                <a:spcPct val="200000"/>
              </a:lnSpc>
            </a:pPr>
            <a:r>
              <a:rPr lang="en-US" sz="1600">
                <a:solidFill>
                  <a:srgbClr val="3F3F3F"/>
                </a:solidFill>
                <a:latin typeface="Century Gothic"/>
                <a:cs typeface="Calibri"/>
              </a:rPr>
              <a:t>Woodland</a:t>
            </a:r>
          </a:p>
        </p:txBody>
      </p:sp>
      <p:sp>
        <p:nvSpPr>
          <p:cNvPr id="7" name="Rectangle 6">
            <a:extLst>
              <a:ext uri="{FF2B5EF4-FFF2-40B4-BE49-F238E27FC236}">
                <a16:creationId xmlns:a16="http://schemas.microsoft.com/office/drawing/2014/main" id="{D22D56E6-E578-4775-9511-879AA0121EFC}"/>
              </a:ext>
            </a:extLst>
          </p:cNvPr>
          <p:cNvSpPr/>
          <p:nvPr/>
        </p:nvSpPr>
        <p:spPr>
          <a:xfrm>
            <a:off x="9258299" y="2686047"/>
            <a:ext cx="333375" cy="261938"/>
          </a:xfrm>
          <a:prstGeom prst="rect">
            <a:avLst/>
          </a:prstGeom>
          <a:solidFill>
            <a:srgbClr val="B3D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3F3F3F"/>
              </a:solidFill>
              <a:latin typeface="Century Gothic"/>
            </a:endParaRPr>
          </a:p>
        </p:txBody>
      </p:sp>
      <p:sp>
        <p:nvSpPr>
          <p:cNvPr id="8" name="TextBox 7">
            <a:extLst>
              <a:ext uri="{FF2B5EF4-FFF2-40B4-BE49-F238E27FC236}">
                <a16:creationId xmlns:a16="http://schemas.microsoft.com/office/drawing/2014/main" id="{75005DA9-37FE-490F-8D76-E891FF337A76}"/>
              </a:ext>
            </a:extLst>
          </p:cNvPr>
          <p:cNvSpPr txBox="1"/>
          <p:nvPr/>
        </p:nvSpPr>
        <p:spPr>
          <a:xfrm>
            <a:off x="9594056" y="2652711"/>
            <a:ext cx="148113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rgbClr val="3F3F3F"/>
                </a:solidFill>
                <a:latin typeface="Century Gothic"/>
              </a:rPr>
              <a:t>Grassland</a:t>
            </a:r>
          </a:p>
        </p:txBody>
      </p:sp>
      <p:grpSp>
        <p:nvGrpSpPr>
          <p:cNvPr id="9" name="Group 8">
            <a:extLst>
              <a:ext uri="{FF2B5EF4-FFF2-40B4-BE49-F238E27FC236}">
                <a16:creationId xmlns:a16="http://schemas.microsoft.com/office/drawing/2014/main" id="{322965A8-BFCF-4540-9908-18607FECD76B}"/>
              </a:ext>
            </a:extLst>
          </p:cNvPr>
          <p:cNvGrpSpPr/>
          <p:nvPr/>
        </p:nvGrpSpPr>
        <p:grpSpPr>
          <a:xfrm>
            <a:off x="263942" y="1010627"/>
            <a:ext cx="3009792" cy="368896"/>
            <a:chOff x="263942" y="1010627"/>
            <a:chExt cx="3009792" cy="368896"/>
          </a:xfrm>
        </p:grpSpPr>
        <p:pic>
          <p:nvPicPr>
            <p:cNvPr id="19" name="Picture 8">
              <a:extLst>
                <a:ext uri="{FF2B5EF4-FFF2-40B4-BE49-F238E27FC236}">
                  <a16:creationId xmlns:a16="http://schemas.microsoft.com/office/drawing/2014/main" id="{2EDAE4DC-360B-4B6D-AE88-E4B41B14D1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0948" y="1245659"/>
              <a:ext cx="1617492" cy="133864"/>
            </a:xfrm>
            <a:prstGeom prst="rect">
              <a:avLst/>
            </a:prstGeom>
          </p:spPr>
        </p:pic>
        <p:sp>
          <p:nvSpPr>
            <p:cNvPr id="21" name="TextBox 20">
              <a:extLst>
                <a:ext uri="{FF2B5EF4-FFF2-40B4-BE49-F238E27FC236}">
                  <a16:creationId xmlns:a16="http://schemas.microsoft.com/office/drawing/2014/main" id="{4594267F-0162-47C5-89F9-099AEDF0A6F1}"/>
                </a:ext>
              </a:extLst>
            </p:cNvPr>
            <p:cNvSpPr txBox="1"/>
            <p:nvPr/>
          </p:nvSpPr>
          <p:spPr>
            <a:xfrm>
              <a:off x="1666992" y="1010629"/>
              <a:ext cx="16067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176 Kilometers </a:t>
              </a:r>
            </a:p>
          </p:txBody>
        </p:sp>
        <p:sp>
          <p:nvSpPr>
            <p:cNvPr id="23" name="TextBox 22">
              <a:extLst>
                <a:ext uri="{FF2B5EF4-FFF2-40B4-BE49-F238E27FC236}">
                  <a16:creationId xmlns:a16="http://schemas.microsoft.com/office/drawing/2014/main" id="{E556200D-85EE-40F4-899D-9776A76A4FC5}"/>
                </a:ext>
              </a:extLst>
            </p:cNvPr>
            <p:cNvSpPr txBox="1"/>
            <p:nvPr/>
          </p:nvSpPr>
          <p:spPr>
            <a:xfrm>
              <a:off x="989657" y="1010628"/>
              <a:ext cx="46979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88</a:t>
              </a:r>
            </a:p>
          </p:txBody>
        </p:sp>
        <p:sp>
          <p:nvSpPr>
            <p:cNvPr id="25" name="TextBox 24">
              <a:extLst>
                <a:ext uri="{FF2B5EF4-FFF2-40B4-BE49-F238E27FC236}">
                  <a16:creationId xmlns:a16="http://schemas.microsoft.com/office/drawing/2014/main" id="{F2590A37-E3BC-47DD-87DF-A4976E95549C}"/>
                </a:ext>
              </a:extLst>
            </p:cNvPr>
            <p:cNvSpPr txBox="1"/>
            <p:nvPr/>
          </p:nvSpPr>
          <p:spPr>
            <a:xfrm>
              <a:off x="263942" y="1010627"/>
              <a:ext cx="46979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0</a:t>
              </a:r>
            </a:p>
          </p:txBody>
        </p:sp>
      </p:grpSp>
      <p:pic>
        <p:nvPicPr>
          <p:cNvPr id="10" name="Picture 26" descr="Shape, arrow&#10;&#10;Description automatically generated">
            <a:extLst>
              <a:ext uri="{FF2B5EF4-FFF2-40B4-BE49-F238E27FC236}">
                <a16:creationId xmlns:a16="http://schemas.microsoft.com/office/drawing/2014/main" id="{A8B7962C-EE87-471E-AF86-5D462458E7F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29456" y="1032283"/>
            <a:ext cx="488072" cy="419403"/>
          </a:xfrm>
          <a:prstGeom prst="rect">
            <a:avLst/>
          </a:prstGeom>
          <a:ln>
            <a:noFill/>
          </a:ln>
        </p:spPr>
      </p:pic>
    </p:spTree>
    <p:extLst>
      <p:ext uri="{BB962C8B-B14F-4D97-AF65-F5344CB8AC3E}">
        <p14:creationId xmlns:p14="http://schemas.microsoft.com/office/powerpoint/2010/main" val="2322856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lIns="91440" tIns="45720" rIns="91440" bIns="45720" anchor="ctr" anchorCtr="0">
            <a:noAutofit/>
          </a:bodyPr>
          <a:lstStyle/>
          <a:p>
            <a:r>
              <a:rPr lang="en-US" sz="4000" b="1">
                <a:solidFill>
                  <a:srgbClr val="CD7142"/>
                </a:solidFill>
                <a:latin typeface="Century Gothic" panose="020F0302020204030204"/>
              </a:rPr>
              <a:t>LULC Change 1990-2020</a:t>
            </a:r>
          </a:p>
        </p:txBody>
      </p:sp>
      <p:pic>
        <p:nvPicPr>
          <p:cNvPr id="3" name="Picture 3" descr="Map&#10;&#10;Description automatically generated">
            <a:extLst>
              <a:ext uri="{FF2B5EF4-FFF2-40B4-BE49-F238E27FC236}">
                <a16:creationId xmlns:a16="http://schemas.microsoft.com/office/drawing/2014/main" id="{0C830476-1495-469D-A674-9AE0387D53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37883" y="2291927"/>
            <a:ext cx="2846682" cy="1620332"/>
          </a:xfrm>
          <a:prstGeom prst="rect">
            <a:avLst/>
          </a:prstGeom>
          <a:ln>
            <a:solidFill>
              <a:srgbClr val="D0652A"/>
            </a:solidFill>
          </a:ln>
          <a:effectLst>
            <a:outerShdw blurRad="50800" dist="38100" dir="2700000" algn="tl" rotWithShape="0">
              <a:prstClr val="black">
                <a:alpha val="40000"/>
              </a:prstClr>
            </a:outerShdw>
          </a:effectLst>
        </p:spPr>
      </p:pic>
      <p:pic>
        <p:nvPicPr>
          <p:cNvPr id="6" name="Picture 6" descr="Map&#10;&#10;Description automatically generated">
            <a:extLst>
              <a:ext uri="{FF2B5EF4-FFF2-40B4-BE49-F238E27FC236}">
                <a16:creationId xmlns:a16="http://schemas.microsoft.com/office/drawing/2014/main" id="{319B7916-10C6-4ABE-B907-14EA17BC13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37881" y="4209114"/>
            <a:ext cx="2846682" cy="1620332"/>
          </a:xfrm>
          <a:prstGeom prst="rect">
            <a:avLst/>
          </a:prstGeom>
          <a:ln>
            <a:solidFill>
              <a:srgbClr val="D0652A"/>
            </a:solidFill>
          </a:ln>
          <a:effectLst>
            <a:outerShdw blurRad="50800" dist="38100" dir="2700000" algn="tl" rotWithShape="0">
              <a:prstClr val="black">
                <a:alpha val="40000"/>
              </a:prstClr>
            </a:outerShdw>
          </a:effectLst>
        </p:spPr>
      </p:pic>
      <p:pic>
        <p:nvPicPr>
          <p:cNvPr id="7" name="Picture 7" descr="Map&#10;&#10;Description automatically generated">
            <a:extLst>
              <a:ext uri="{FF2B5EF4-FFF2-40B4-BE49-F238E27FC236}">
                <a16:creationId xmlns:a16="http://schemas.microsoft.com/office/drawing/2014/main" id="{2F17BBDC-AC4B-4E92-804E-5CB03AFE10D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37883" y="400716"/>
            <a:ext cx="2846682" cy="1620332"/>
          </a:xfrm>
          <a:prstGeom prst="rect">
            <a:avLst/>
          </a:prstGeom>
          <a:ln>
            <a:solidFill>
              <a:srgbClr val="D0652A"/>
            </a:solidFill>
          </a:ln>
          <a:effectLst>
            <a:outerShdw blurRad="50800" dist="38100" dir="2700000" algn="tl" rotWithShape="0">
              <a:prstClr val="black">
                <a:alpha val="40000"/>
              </a:prstClr>
            </a:outerShdw>
          </a:effectLst>
        </p:spPr>
      </p:pic>
      <p:graphicFrame>
        <p:nvGraphicFramePr>
          <p:cNvPr id="11" name="Chart 10">
            <a:extLst>
              <a:ext uri="{FF2B5EF4-FFF2-40B4-BE49-F238E27FC236}">
                <a16:creationId xmlns:a16="http://schemas.microsoft.com/office/drawing/2014/main" id="{7191B07B-2FF6-4A64-BFB2-9C372D6F08B8}"/>
              </a:ext>
            </a:extLst>
          </p:cNvPr>
          <p:cNvGraphicFramePr>
            <a:graphicFrameLocks noChangeAspect="1"/>
          </p:cNvGraphicFramePr>
          <p:nvPr>
            <p:extLst>
              <p:ext uri="{D42A27DB-BD31-4B8C-83A1-F6EECF244321}">
                <p14:modId xmlns:p14="http://schemas.microsoft.com/office/powerpoint/2010/main" val="3650524512"/>
              </p:ext>
            </p:extLst>
          </p:nvPr>
        </p:nvGraphicFramePr>
        <p:xfrm>
          <a:off x="657095" y="1138552"/>
          <a:ext cx="6207888" cy="4568615"/>
        </p:xfrm>
        <a:graphic>
          <a:graphicData uri="http://schemas.openxmlformats.org/drawingml/2006/chart">
            <c:chart xmlns:c="http://schemas.openxmlformats.org/drawingml/2006/chart" xmlns:r="http://schemas.openxmlformats.org/officeDocument/2006/relationships" r:id="rId6"/>
          </a:graphicData>
        </a:graphic>
      </p:graphicFrame>
      <p:sp>
        <p:nvSpPr>
          <p:cNvPr id="13" name="TextBox 12">
            <a:extLst>
              <a:ext uri="{FF2B5EF4-FFF2-40B4-BE49-F238E27FC236}">
                <a16:creationId xmlns:a16="http://schemas.microsoft.com/office/drawing/2014/main" id="{6C78766E-6E0B-4904-9880-EE5293D9880E}"/>
              </a:ext>
            </a:extLst>
          </p:cNvPr>
          <p:cNvSpPr txBox="1"/>
          <p:nvPr/>
        </p:nvSpPr>
        <p:spPr>
          <a:xfrm>
            <a:off x="10722624" y="2044960"/>
            <a:ext cx="7838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rgbClr val="3F3F3F"/>
                </a:solidFill>
                <a:latin typeface="Century Gothic"/>
              </a:rPr>
              <a:t>Maun</a:t>
            </a:r>
            <a:endParaRPr lang="en-US" sz="1400">
              <a:cs typeface="Calibri" panose="020F0502020204030204"/>
            </a:endParaRPr>
          </a:p>
        </p:txBody>
      </p:sp>
      <p:sp>
        <p:nvSpPr>
          <p:cNvPr id="14" name="TextBox 13">
            <a:extLst>
              <a:ext uri="{FF2B5EF4-FFF2-40B4-BE49-F238E27FC236}">
                <a16:creationId xmlns:a16="http://schemas.microsoft.com/office/drawing/2014/main" id="{4EDBCE65-8D8A-49FD-BEB2-794501219227}"/>
              </a:ext>
            </a:extLst>
          </p:cNvPr>
          <p:cNvSpPr txBox="1"/>
          <p:nvPr/>
        </p:nvSpPr>
        <p:spPr>
          <a:xfrm>
            <a:off x="10611232" y="136433"/>
            <a:ext cx="87788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rgbClr val="3F3F3F"/>
                </a:solidFill>
                <a:latin typeface="Century Gothic"/>
              </a:rPr>
              <a:t>Kasane</a:t>
            </a:r>
            <a:endParaRPr lang="en-US">
              <a:cs typeface="Calibri" panose="020F0502020204030204"/>
            </a:endParaRPr>
          </a:p>
        </p:txBody>
      </p:sp>
      <p:sp>
        <p:nvSpPr>
          <p:cNvPr id="15" name="TextBox 14">
            <a:extLst>
              <a:ext uri="{FF2B5EF4-FFF2-40B4-BE49-F238E27FC236}">
                <a16:creationId xmlns:a16="http://schemas.microsoft.com/office/drawing/2014/main" id="{E3D776A7-F427-44F1-B26F-9296862F6FD4}"/>
              </a:ext>
            </a:extLst>
          </p:cNvPr>
          <p:cNvSpPr txBox="1"/>
          <p:nvPr/>
        </p:nvSpPr>
        <p:spPr>
          <a:xfrm>
            <a:off x="10140862" y="3947074"/>
            <a:ext cx="13482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rgbClr val="3F3F3F"/>
                </a:solidFill>
                <a:latin typeface="Century Gothic"/>
              </a:rPr>
              <a:t>Livingstone</a:t>
            </a:r>
            <a:endParaRPr lang="en-US"/>
          </a:p>
        </p:txBody>
      </p:sp>
      <p:grpSp>
        <p:nvGrpSpPr>
          <p:cNvPr id="5" name="Group 4">
            <a:extLst>
              <a:ext uri="{FF2B5EF4-FFF2-40B4-BE49-F238E27FC236}">
                <a16:creationId xmlns:a16="http://schemas.microsoft.com/office/drawing/2014/main" id="{20FE68E7-7743-424F-99AC-2173CB5B3B31}"/>
              </a:ext>
            </a:extLst>
          </p:cNvPr>
          <p:cNvGrpSpPr/>
          <p:nvPr/>
        </p:nvGrpSpPr>
        <p:grpSpPr>
          <a:xfrm>
            <a:off x="6392141" y="5635771"/>
            <a:ext cx="5713484" cy="752683"/>
            <a:chOff x="6392141" y="5635771"/>
            <a:chExt cx="5713484" cy="752683"/>
          </a:xfrm>
        </p:grpSpPr>
        <p:sp>
          <p:nvSpPr>
            <p:cNvPr id="12" name="Rectangle 11">
              <a:extLst>
                <a:ext uri="{FF2B5EF4-FFF2-40B4-BE49-F238E27FC236}">
                  <a16:creationId xmlns:a16="http://schemas.microsoft.com/office/drawing/2014/main" id="{1B5B861A-F605-4AC9-A4D6-C5674335AE70}"/>
                </a:ext>
              </a:extLst>
            </p:cNvPr>
            <p:cNvSpPr/>
            <p:nvPr/>
          </p:nvSpPr>
          <p:spPr>
            <a:xfrm>
              <a:off x="7611990" y="5897487"/>
              <a:ext cx="255444" cy="192665"/>
            </a:xfrm>
            <a:prstGeom prst="rect">
              <a:avLst/>
            </a:prstGeom>
            <a:solidFill>
              <a:srgbClr val="FFFAA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3F3F3F"/>
                </a:solidFill>
                <a:latin typeface="Century Gothic"/>
              </a:endParaRPr>
            </a:p>
          </p:txBody>
        </p:sp>
        <p:sp>
          <p:nvSpPr>
            <p:cNvPr id="16" name="Rectangle 15">
              <a:extLst>
                <a:ext uri="{FF2B5EF4-FFF2-40B4-BE49-F238E27FC236}">
                  <a16:creationId xmlns:a16="http://schemas.microsoft.com/office/drawing/2014/main" id="{372EE9FB-F11D-446C-854A-6FAE01E217C2}"/>
                </a:ext>
              </a:extLst>
            </p:cNvPr>
            <p:cNvSpPr/>
            <p:nvPr/>
          </p:nvSpPr>
          <p:spPr>
            <a:xfrm>
              <a:off x="8988785" y="5890993"/>
              <a:ext cx="255444" cy="184007"/>
            </a:xfrm>
            <a:prstGeom prst="rect">
              <a:avLst/>
            </a:prstGeom>
            <a:solidFill>
              <a:srgbClr val="F194F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3F3F3F"/>
                </a:solidFill>
                <a:latin typeface="Century Gothic"/>
              </a:endParaRPr>
            </a:p>
          </p:txBody>
        </p:sp>
        <p:sp>
          <p:nvSpPr>
            <p:cNvPr id="17" name="Rectangle 16">
              <a:extLst>
                <a:ext uri="{FF2B5EF4-FFF2-40B4-BE49-F238E27FC236}">
                  <a16:creationId xmlns:a16="http://schemas.microsoft.com/office/drawing/2014/main" id="{BC641E74-78B3-4C23-8C98-F3F8997C0E7E}"/>
                </a:ext>
              </a:extLst>
            </p:cNvPr>
            <p:cNvSpPr/>
            <p:nvPr/>
          </p:nvSpPr>
          <p:spPr>
            <a:xfrm>
              <a:off x="8988785" y="6123706"/>
              <a:ext cx="255443" cy="192665"/>
            </a:xfrm>
            <a:prstGeom prst="rect">
              <a:avLst/>
            </a:prstGeom>
            <a:solidFill>
              <a:srgbClr val="FF9D17"/>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3F3F3F"/>
                </a:solidFill>
                <a:latin typeface="Century Gothic"/>
              </a:endParaRPr>
            </a:p>
          </p:txBody>
        </p:sp>
        <p:sp>
          <p:nvSpPr>
            <p:cNvPr id="18" name="Rectangle 17">
              <a:extLst>
                <a:ext uri="{FF2B5EF4-FFF2-40B4-BE49-F238E27FC236}">
                  <a16:creationId xmlns:a16="http://schemas.microsoft.com/office/drawing/2014/main" id="{838177BF-E06E-4CC7-B302-90045E6AF6F0}"/>
                </a:ext>
              </a:extLst>
            </p:cNvPr>
            <p:cNvSpPr/>
            <p:nvPr/>
          </p:nvSpPr>
          <p:spPr>
            <a:xfrm>
              <a:off x="10470573" y="6123707"/>
              <a:ext cx="272762" cy="175348"/>
            </a:xfrm>
            <a:prstGeom prst="rect">
              <a:avLst/>
            </a:prstGeom>
            <a:solidFill>
              <a:srgbClr val="2F9639"/>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3F3F3F"/>
                </a:solidFill>
                <a:latin typeface="Century Gothic"/>
              </a:endParaRPr>
            </a:p>
          </p:txBody>
        </p:sp>
        <p:sp>
          <p:nvSpPr>
            <p:cNvPr id="19" name="Rectangle 18">
              <a:extLst>
                <a:ext uri="{FF2B5EF4-FFF2-40B4-BE49-F238E27FC236}">
                  <a16:creationId xmlns:a16="http://schemas.microsoft.com/office/drawing/2014/main" id="{AC0C79F7-3047-462E-BA0B-C6AC784F2E84}"/>
                </a:ext>
              </a:extLst>
            </p:cNvPr>
            <p:cNvSpPr/>
            <p:nvPr/>
          </p:nvSpPr>
          <p:spPr>
            <a:xfrm>
              <a:off x="10470573" y="5899652"/>
              <a:ext cx="272762" cy="166689"/>
            </a:xfrm>
            <a:prstGeom prst="rect">
              <a:avLst/>
            </a:prstGeom>
            <a:solidFill>
              <a:srgbClr val="00FFF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3F3F3F"/>
                </a:solidFill>
                <a:latin typeface="Century Gothic"/>
              </a:endParaRPr>
            </a:p>
          </p:txBody>
        </p:sp>
        <p:sp>
          <p:nvSpPr>
            <p:cNvPr id="20" name="Rectangle 19">
              <a:extLst>
                <a:ext uri="{FF2B5EF4-FFF2-40B4-BE49-F238E27FC236}">
                  <a16:creationId xmlns:a16="http://schemas.microsoft.com/office/drawing/2014/main" id="{AE64159E-05A6-4123-99F1-55563F7C1A4D}"/>
                </a:ext>
              </a:extLst>
            </p:cNvPr>
            <p:cNvSpPr/>
            <p:nvPr/>
          </p:nvSpPr>
          <p:spPr>
            <a:xfrm>
              <a:off x="6392141" y="6113967"/>
              <a:ext cx="229467" cy="192665"/>
            </a:xfrm>
            <a:prstGeom prst="rect">
              <a:avLst/>
            </a:prstGeom>
            <a:solidFill>
              <a:srgbClr val="2B0BF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3F3F3F"/>
                </a:solidFill>
                <a:latin typeface="Century Gothic"/>
              </a:endParaRPr>
            </a:p>
          </p:txBody>
        </p:sp>
        <p:sp>
          <p:nvSpPr>
            <p:cNvPr id="21" name="TextBox 20">
              <a:extLst>
                <a:ext uri="{FF2B5EF4-FFF2-40B4-BE49-F238E27FC236}">
                  <a16:creationId xmlns:a16="http://schemas.microsoft.com/office/drawing/2014/main" id="{314F4C73-BD20-4055-AD9E-9A8EB18DB91F}"/>
                </a:ext>
              </a:extLst>
            </p:cNvPr>
            <p:cNvSpPr txBox="1"/>
            <p:nvPr/>
          </p:nvSpPr>
          <p:spPr>
            <a:xfrm>
              <a:off x="9194657" y="5635771"/>
              <a:ext cx="138588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400">
                <a:solidFill>
                  <a:srgbClr val="3F3F3F"/>
                </a:solidFill>
                <a:latin typeface="Century Gothic"/>
                <a:cs typeface="Calibri" panose="020F0502020204030204"/>
              </a:endParaRPr>
            </a:p>
            <a:p>
              <a:r>
                <a:rPr lang="en-US" sz="1400">
                  <a:solidFill>
                    <a:srgbClr val="3F3F3F"/>
                  </a:solidFill>
                  <a:latin typeface="Century Gothic"/>
                  <a:cs typeface="Calibri" panose="020F0502020204030204"/>
                </a:rPr>
                <a:t>Urban</a:t>
              </a:r>
            </a:p>
            <a:p>
              <a:r>
                <a:rPr lang="en-US" sz="1400">
                  <a:solidFill>
                    <a:srgbClr val="3F3F3F"/>
                  </a:solidFill>
                  <a:latin typeface="Century Gothic"/>
                  <a:cs typeface="Calibri" panose="020F0502020204030204"/>
                </a:rPr>
                <a:t>Agriculture</a:t>
              </a:r>
            </a:p>
          </p:txBody>
        </p:sp>
        <p:sp>
          <p:nvSpPr>
            <p:cNvPr id="22" name="TextBox 21">
              <a:extLst>
                <a:ext uri="{FF2B5EF4-FFF2-40B4-BE49-F238E27FC236}">
                  <a16:creationId xmlns:a16="http://schemas.microsoft.com/office/drawing/2014/main" id="{CA202EC2-488F-4EB6-A60F-D759FD49AD9C}"/>
                </a:ext>
              </a:extLst>
            </p:cNvPr>
            <p:cNvSpPr txBox="1"/>
            <p:nvPr/>
          </p:nvSpPr>
          <p:spPr>
            <a:xfrm>
              <a:off x="10719738" y="5864154"/>
              <a:ext cx="138588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Wetland</a:t>
              </a:r>
              <a:endParaRPr lang="en-US"/>
            </a:p>
            <a:p>
              <a:r>
                <a:rPr lang="en-US" sz="1400">
                  <a:solidFill>
                    <a:srgbClr val="3F3F3F"/>
                  </a:solidFill>
                  <a:latin typeface="Century Gothic"/>
                  <a:cs typeface="Calibri"/>
                </a:rPr>
                <a:t>Woodland</a:t>
              </a:r>
            </a:p>
          </p:txBody>
        </p:sp>
        <p:sp>
          <p:nvSpPr>
            <p:cNvPr id="23" name="Rectangle 22">
              <a:extLst>
                <a:ext uri="{FF2B5EF4-FFF2-40B4-BE49-F238E27FC236}">
                  <a16:creationId xmlns:a16="http://schemas.microsoft.com/office/drawing/2014/main" id="{C689AAA1-3B0E-49AC-8E65-92BB87B4BE8B}"/>
                </a:ext>
              </a:extLst>
            </p:cNvPr>
            <p:cNvSpPr/>
            <p:nvPr/>
          </p:nvSpPr>
          <p:spPr>
            <a:xfrm flipV="1">
              <a:off x="7611990" y="6143189"/>
              <a:ext cx="255444" cy="171016"/>
            </a:xfrm>
            <a:prstGeom prst="rect">
              <a:avLst/>
            </a:prstGeom>
            <a:solidFill>
              <a:srgbClr val="B3D66D"/>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3F3F3F"/>
                </a:solidFill>
                <a:latin typeface="Century Gothic"/>
              </a:endParaRPr>
            </a:p>
          </p:txBody>
        </p:sp>
        <p:sp>
          <p:nvSpPr>
            <p:cNvPr id="24" name="TextBox 23">
              <a:extLst>
                <a:ext uri="{FF2B5EF4-FFF2-40B4-BE49-F238E27FC236}">
                  <a16:creationId xmlns:a16="http://schemas.microsoft.com/office/drawing/2014/main" id="{1F647E77-C36A-4DCD-9E6A-DC1C2B1A5C09}"/>
                </a:ext>
              </a:extLst>
            </p:cNvPr>
            <p:cNvSpPr txBox="1"/>
            <p:nvPr/>
          </p:nvSpPr>
          <p:spPr>
            <a:xfrm>
              <a:off x="7870898" y="5865234"/>
              <a:ext cx="14811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Bare</a:t>
              </a:r>
              <a:endParaRPr lang="en-US"/>
            </a:p>
            <a:p>
              <a:pPr algn="l"/>
              <a:r>
                <a:rPr lang="en-US" sz="1400">
                  <a:solidFill>
                    <a:srgbClr val="3F3F3F"/>
                  </a:solidFill>
                  <a:latin typeface="Century Gothic"/>
                </a:rPr>
                <a:t>Grassland</a:t>
              </a:r>
              <a:endParaRPr lang="en-US" err="1">
                <a:cs typeface="Calibri"/>
              </a:endParaRPr>
            </a:p>
          </p:txBody>
        </p:sp>
        <p:sp>
          <p:nvSpPr>
            <p:cNvPr id="25" name="TextBox 24">
              <a:extLst>
                <a:ext uri="{FF2B5EF4-FFF2-40B4-BE49-F238E27FC236}">
                  <a16:creationId xmlns:a16="http://schemas.microsoft.com/office/drawing/2014/main" id="{1369CFA9-6843-4C23-94C1-A91CA8951437}"/>
                </a:ext>
              </a:extLst>
            </p:cNvPr>
            <p:cNvSpPr txBox="1"/>
            <p:nvPr/>
          </p:nvSpPr>
          <p:spPr>
            <a:xfrm>
              <a:off x="6598010" y="6063312"/>
              <a:ext cx="138588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Water</a:t>
              </a:r>
              <a:endParaRPr lang="en-US" sz="1400">
                <a:solidFill>
                  <a:srgbClr val="3F3F3F"/>
                </a:solidFill>
                <a:latin typeface="Century Gothic"/>
                <a:cs typeface="Calibri"/>
              </a:endParaRPr>
            </a:p>
          </p:txBody>
        </p:sp>
      </p:grpSp>
      <p:pic>
        <p:nvPicPr>
          <p:cNvPr id="8" name="Picture 26" descr="Shape, arrow&#10;&#10;Description automatically generated">
            <a:extLst>
              <a:ext uri="{FF2B5EF4-FFF2-40B4-BE49-F238E27FC236}">
                <a16:creationId xmlns:a16="http://schemas.microsoft.com/office/drawing/2014/main" id="{64C33FE8-66A7-4FCE-9337-FC8160FA30A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12683" y="330897"/>
            <a:ext cx="488072" cy="419403"/>
          </a:xfrm>
          <a:prstGeom prst="rect">
            <a:avLst/>
          </a:prstGeom>
          <a:ln>
            <a:noFill/>
          </a:ln>
        </p:spPr>
      </p:pic>
      <p:sp>
        <p:nvSpPr>
          <p:cNvPr id="39" name="TextBox 38">
            <a:extLst>
              <a:ext uri="{FF2B5EF4-FFF2-40B4-BE49-F238E27FC236}">
                <a16:creationId xmlns:a16="http://schemas.microsoft.com/office/drawing/2014/main" id="{3AA6B963-45C6-4E48-97F0-9440E2377D45}"/>
              </a:ext>
            </a:extLst>
          </p:cNvPr>
          <p:cNvSpPr txBox="1"/>
          <p:nvPr/>
        </p:nvSpPr>
        <p:spPr>
          <a:xfrm>
            <a:off x="9081373" y="115581"/>
            <a:ext cx="12559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1Kilometer</a:t>
            </a:r>
          </a:p>
        </p:txBody>
      </p:sp>
      <p:pic>
        <p:nvPicPr>
          <p:cNvPr id="27" name="Picture 8">
            <a:extLst>
              <a:ext uri="{FF2B5EF4-FFF2-40B4-BE49-F238E27FC236}">
                <a16:creationId xmlns:a16="http://schemas.microsoft.com/office/drawing/2014/main" id="{013ABA39-675E-4DF2-B425-C0F1CF5F54F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599894" y="188333"/>
            <a:ext cx="481692" cy="144272"/>
          </a:xfrm>
          <a:prstGeom prst="rect">
            <a:avLst/>
          </a:prstGeom>
          <a:ln>
            <a:noFill/>
          </a:ln>
        </p:spPr>
      </p:pic>
    </p:spTree>
    <p:extLst>
      <p:ext uri="{BB962C8B-B14F-4D97-AF65-F5344CB8AC3E}">
        <p14:creationId xmlns:p14="http://schemas.microsoft.com/office/powerpoint/2010/main" val="1027746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C61178D-775F-4DD1-83A2-19EC97A8508A}"/>
              </a:ext>
            </a:extLst>
          </p:cNvPr>
          <p:cNvPicPr>
            <a:picLocks noChangeAspect="1"/>
          </p:cNvPicPr>
          <p:nvPr/>
        </p:nvPicPr>
        <p:blipFill rotWithShape="1">
          <a:blip r:embed="rId3"/>
          <a:srcRect r="662" b="4072"/>
          <a:stretch/>
        </p:blipFill>
        <p:spPr>
          <a:xfrm>
            <a:off x="3430736" y="780644"/>
            <a:ext cx="8528357" cy="5206809"/>
          </a:xfrm>
          <a:prstGeom prst="rect">
            <a:avLst/>
          </a:prstGeom>
          <a:ln>
            <a:solidFill>
              <a:srgbClr val="D0652A"/>
            </a:solidFill>
          </a:ln>
          <a:effectLst>
            <a:outerShdw blurRad="50800" dist="38100" dir="2700000" algn="tl" rotWithShape="0">
              <a:prstClr val="black">
                <a:alpha val="40000"/>
              </a:prstClr>
            </a:outerShdw>
          </a:effectLst>
        </p:spPr>
      </p:pic>
      <p:pic>
        <p:nvPicPr>
          <p:cNvPr id="4" name="Picture 8">
            <a:extLst>
              <a:ext uri="{FF2B5EF4-FFF2-40B4-BE49-F238E27FC236}">
                <a16:creationId xmlns:a16="http://schemas.microsoft.com/office/drawing/2014/main" id="{80FF9D27-DD66-4BB8-AA75-005C57855F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4931" y="4821093"/>
            <a:ext cx="410414" cy="425947"/>
          </a:xfrm>
          <a:prstGeom prst="rect">
            <a:avLst/>
          </a:prstGeom>
        </p:spPr>
      </p:pic>
      <p:sp>
        <p:nvSpPr>
          <p:cNvPr id="6" name="TextBox 5">
            <a:extLst>
              <a:ext uri="{FF2B5EF4-FFF2-40B4-BE49-F238E27FC236}">
                <a16:creationId xmlns:a16="http://schemas.microsoft.com/office/drawing/2014/main" id="{A9A11A80-F439-4005-8D78-CB6F135AF392}"/>
              </a:ext>
            </a:extLst>
          </p:cNvPr>
          <p:cNvSpPr txBox="1"/>
          <p:nvPr/>
        </p:nvSpPr>
        <p:spPr>
          <a:xfrm>
            <a:off x="4431267" y="89880"/>
            <a:ext cx="4749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Century Gothic"/>
                <a:cs typeface="Calibri"/>
              </a:rPr>
              <a:t>25</a:t>
            </a:r>
          </a:p>
        </p:txBody>
      </p:sp>
      <p:sp>
        <p:nvSpPr>
          <p:cNvPr id="8" name="TextBox 7">
            <a:extLst>
              <a:ext uri="{FF2B5EF4-FFF2-40B4-BE49-F238E27FC236}">
                <a16:creationId xmlns:a16="http://schemas.microsoft.com/office/drawing/2014/main" id="{E84B5A8D-6654-4344-823F-585918C7B4FC}"/>
              </a:ext>
            </a:extLst>
          </p:cNvPr>
          <p:cNvSpPr txBox="1"/>
          <p:nvPr/>
        </p:nvSpPr>
        <p:spPr>
          <a:xfrm>
            <a:off x="3378348" y="89880"/>
            <a:ext cx="2977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Century Gothic"/>
              </a:rPr>
              <a:t>0</a:t>
            </a:r>
          </a:p>
        </p:txBody>
      </p:sp>
      <p:sp>
        <p:nvSpPr>
          <p:cNvPr id="10" name="TextBox 9">
            <a:extLst>
              <a:ext uri="{FF2B5EF4-FFF2-40B4-BE49-F238E27FC236}">
                <a16:creationId xmlns:a16="http://schemas.microsoft.com/office/drawing/2014/main" id="{1B86A1B3-0BC1-423C-968B-B4EB66492A5C}"/>
              </a:ext>
            </a:extLst>
          </p:cNvPr>
          <p:cNvSpPr txBox="1"/>
          <p:nvPr/>
        </p:nvSpPr>
        <p:spPr>
          <a:xfrm>
            <a:off x="7611802" y="89879"/>
            <a:ext cx="20179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a:cs typeface="Calibri"/>
              </a:rPr>
              <a:t>100 Kilometers </a:t>
            </a:r>
          </a:p>
        </p:txBody>
      </p:sp>
      <p:sp>
        <p:nvSpPr>
          <p:cNvPr id="12" name="TextBox 11">
            <a:extLst>
              <a:ext uri="{FF2B5EF4-FFF2-40B4-BE49-F238E27FC236}">
                <a16:creationId xmlns:a16="http://schemas.microsoft.com/office/drawing/2014/main" id="{D3D46BAC-02D2-419C-AABC-F0D7E1F66E54}"/>
              </a:ext>
            </a:extLst>
          </p:cNvPr>
          <p:cNvSpPr txBox="1"/>
          <p:nvPr/>
        </p:nvSpPr>
        <p:spPr>
          <a:xfrm>
            <a:off x="5589034" y="89880"/>
            <a:ext cx="5694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Century Gothic"/>
                <a:cs typeface="Calibri"/>
              </a:rPr>
              <a:t>50</a:t>
            </a:r>
          </a:p>
        </p:txBody>
      </p:sp>
      <p:pic>
        <p:nvPicPr>
          <p:cNvPr id="14" name="Picture 8">
            <a:extLst>
              <a:ext uri="{FF2B5EF4-FFF2-40B4-BE49-F238E27FC236}">
                <a16:creationId xmlns:a16="http://schemas.microsoft.com/office/drawing/2014/main" id="{951C34A7-C358-4553-A05F-3501676DB38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94863" y="462482"/>
            <a:ext cx="5240757" cy="318360"/>
          </a:xfrm>
          <a:prstGeom prst="rect">
            <a:avLst/>
          </a:prstGeom>
          <a:ln>
            <a:noFill/>
          </a:ln>
        </p:spPr>
      </p:pic>
      <p:pic>
        <p:nvPicPr>
          <p:cNvPr id="16" name="Picture 26" descr="Shape, arrow&#10;&#10;Description automatically generated">
            <a:extLst>
              <a:ext uri="{FF2B5EF4-FFF2-40B4-BE49-F238E27FC236}">
                <a16:creationId xmlns:a16="http://schemas.microsoft.com/office/drawing/2014/main" id="{8F950647-A21C-41C4-8723-95773770763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281361" y="185617"/>
            <a:ext cx="560643" cy="552450"/>
          </a:xfrm>
          <a:prstGeom prst="rect">
            <a:avLst/>
          </a:prstGeom>
          <a:ln>
            <a:noFill/>
          </a:ln>
        </p:spPr>
      </p:pic>
      <p:sp>
        <p:nvSpPr>
          <p:cNvPr id="18" name="TextBox 17">
            <a:extLst>
              <a:ext uri="{FF2B5EF4-FFF2-40B4-BE49-F238E27FC236}">
                <a16:creationId xmlns:a16="http://schemas.microsoft.com/office/drawing/2014/main" id="{57FA44B1-103F-4035-88C7-39127293A412}"/>
              </a:ext>
            </a:extLst>
          </p:cNvPr>
          <p:cNvSpPr txBox="1"/>
          <p:nvPr/>
        </p:nvSpPr>
        <p:spPr>
          <a:xfrm>
            <a:off x="247466" y="189688"/>
            <a:ext cx="3415855"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b="1">
                <a:solidFill>
                  <a:srgbClr val="CD7142"/>
                </a:solidFill>
                <a:latin typeface="Century Gothic"/>
              </a:rPr>
              <a:t>HEC Incidence (2008-2019) in Okavango Delta, Botswana</a:t>
            </a:r>
            <a:endParaRPr lang="en-US" sz="2600" b="1">
              <a:solidFill>
                <a:srgbClr val="CD7142"/>
              </a:solidFill>
              <a:latin typeface="Century Gothic"/>
              <a:cs typeface="Calibri"/>
            </a:endParaRPr>
          </a:p>
        </p:txBody>
      </p:sp>
      <p:pic>
        <p:nvPicPr>
          <p:cNvPr id="3" name="Picture 8" descr="Shape, rectangle&#10;&#10;Description automatically generated">
            <a:extLst>
              <a:ext uri="{FF2B5EF4-FFF2-40B4-BE49-F238E27FC236}">
                <a16:creationId xmlns:a16="http://schemas.microsoft.com/office/drawing/2014/main" id="{423AAF31-B5CD-42E4-B941-DD80EBB6FF9A}"/>
              </a:ext>
            </a:extLst>
          </p:cNvPr>
          <p:cNvPicPr>
            <a:picLocks noChangeAspect="1"/>
          </p:cNvPicPr>
          <p:nvPr/>
        </p:nvPicPr>
        <p:blipFill>
          <a:blip r:embed="rId7"/>
          <a:stretch>
            <a:fillRect/>
          </a:stretch>
        </p:blipFill>
        <p:spPr>
          <a:xfrm>
            <a:off x="1015446" y="2681733"/>
            <a:ext cx="428625" cy="1189037"/>
          </a:xfrm>
          <a:prstGeom prst="rect">
            <a:avLst/>
          </a:prstGeom>
        </p:spPr>
      </p:pic>
      <p:sp>
        <p:nvSpPr>
          <p:cNvPr id="5" name="TextBox 4">
            <a:extLst>
              <a:ext uri="{FF2B5EF4-FFF2-40B4-BE49-F238E27FC236}">
                <a16:creationId xmlns:a16="http://schemas.microsoft.com/office/drawing/2014/main" id="{F957835F-A61E-45E8-B8F7-FE0E56E0778B}"/>
              </a:ext>
            </a:extLst>
          </p:cNvPr>
          <p:cNvSpPr txBox="1"/>
          <p:nvPr/>
        </p:nvSpPr>
        <p:spPr>
          <a:xfrm>
            <a:off x="920307" y="200719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Century Gothic"/>
              </a:rPr>
              <a:t>HECs/km^2</a:t>
            </a:r>
            <a:endParaRPr lang="en-US" sz="2000">
              <a:latin typeface="Century Gothic"/>
              <a:cs typeface="Calibri"/>
            </a:endParaRPr>
          </a:p>
        </p:txBody>
      </p:sp>
      <p:sp>
        <p:nvSpPr>
          <p:cNvPr id="7" name="TextBox 6">
            <a:extLst>
              <a:ext uri="{FF2B5EF4-FFF2-40B4-BE49-F238E27FC236}">
                <a16:creationId xmlns:a16="http://schemas.microsoft.com/office/drawing/2014/main" id="{F119B60C-34DE-48E0-9AAB-5EBDBB8A027A}"/>
              </a:ext>
            </a:extLst>
          </p:cNvPr>
          <p:cNvSpPr txBox="1"/>
          <p:nvPr/>
        </p:nvSpPr>
        <p:spPr>
          <a:xfrm>
            <a:off x="1428308" y="2373421"/>
            <a:ext cx="2235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entury Gothic"/>
                <a:cs typeface="Calibri"/>
              </a:rPr>
              <a:t>0 – 6</a:t>
            </a:r>
          </a:p>
          <a:p>
            <a:r>
              <a:rPr lang="en-US" sz="1600">
                <a:latin typeface="Century Gothic"/>
                <a:cs typeface="Calibri"/>
              </a:rPr>
              <a:t>7 – 13</a:t>
            </a:r>
          </a:p>
          <a:p>
            <a:r>
              <a:rPr lang="en-US" sz="1600">
                <a:latin typeface="Century Gothic"/>
                <a:cs typeface="Calibri"/>
              </a:rPr>
              <a:t>14 – 20</a:t>
            </a:r>
          </a:p>
          <a:p>
            <a:r>
              <a:rPr lang="en-US" sz="1600">
                <a:latin typeface="Century Gothic"/>
                <a:cs typeface="Calibri"/>
              </a:rPr>
              <a:t>21 – 27</a:t>
            </a:r>
          </a:p>
          <a:p>
            <a:r>
              <a:rPr lang="en-US" sz="1600">
                <a:latin typeface="Century Gothic"/>
                <a:cs typeface="Calibri"/>
              </a:rPr>
              <a:t>28 – 34</a:t>
            </a:r>
          </a:p>
          <a:p>
            <a:r>
              <a:rPr lang="en-US" sz="1600">
                <a:latin typeface="Century Gothic"/>
                <a:cs typeface="Calibri"/>
              </a:rPr>
              <a:t>35 - 44</a:t>
            </a:r>
          </a:p>
        </p:txBody>
      </p:sp>
      <p:pic>
        <p:nvPicPr>
          <p:cNvPr id="9" name="Picture 5" descr="Chart, bar chart&#10;&#10;Description automatically generated">
            <a:extLst>
              <a:ext uri="{FF2B5EF4-FFF2-40B4-BE49-F238E27FC236}">
                <a16:creationId xmlns:a16="http://schemas.microsoft.com/office/drawing/2014/main" id="{48F698F0-4DA3-49C6-9ED7-ACCEE8F9630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29781" y="2419649"/>
            <a:ext cx="514469" cy="260150"/>
          </a:xfrm>
          <a:prstGeom prst="rect">
            <a:avLst/>
          </a:prstGeom>
        </p:spPr>
      </p:pic>
      <p:pic>
        <p:nvPicPr>
          <p:cNvPr id="11" name="Picture 16" descr="Shape, circle&#10;&#10;Description automatically generated">
            <a:extLst>
              <a:ext uri="{FF2B5EF4-FFF2-40B4-BE49-F238E27FC236}">
                <a16:creationId xmlns:a16="http://schemas.microsoft.com/office/drawing/2014/main" id="{02C45F07-E605-4DDD-8552-28ED39AB53D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V="1">
            <a:off x="907459" y="4234528"/>
            <a:ext cx="323407" cy="329240"/>
          </a:xfrm>
          <a:prstGeom prst="rect">
            <a:avLst/>
          </a:prstGeom>
        </p:spPr>
      </p:pic>
      <p:sp>
        <p:nvSpPr>
          <p:cNvPr id="17" name="TextBox 16">
            <a:extLst>
              <a:ext uri="{FF2B5EF4-FFF2-40B4-BE49-F238E27FC236}">
                <a16:creationId xmlns:a16="http://schemas.microsoft.com/office/drawing/2014/main" id="{575BA3D5-2762-4526-BF02-0674615B2A1E}"/>
              </a:ext>
            </a:extLst>
          </p:cNvPr>
          <p:cNvSpPr txBox="1"/>
          <p:nvPr/>
        </p:nvSpPr>
        <p:spPr>
          <a:xfrm>
            <a:off x="1321982" y="481891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Century Gothic"/>
              </a:rPr>
              <a:t>Roads</a:t>
            </a:r>
          </a:p>
        </p:txBody>
      </p:sp>
      <p:sp>
        <p:nvSpPr>
          <p:cNvPr id="19" name="TextBox 18">
            <a:extLst>
              <a:ext uri="{FF2B5EF4-FFF2-40B4-BE49-F238E27FC236}">
                <a16:creationId xmlns:a16="http://schemas.microsoft.com/office/drawing/2014/main" id="{8417BEFE-8BDA-401C-B448-1B0BF2DE290A}"/>
              </a:ext>
            </a:extLst>
          </p:cNvPr>
          <p:cNvSpPr txBox="1"/>
          <p:nvPr/>
        </p:nvSpPr>
        <p:spPr>
          <a:xfrm>
            <a:off x="1275833" y="4193878"/>
            <a:ext cx="23887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Century Gothic"/>
              </a:rPr>
              <a:t>Villages</a:t>
            </a:r>
          </a:p>
        </p:txBody>
      </p:sp>
    </p:spTree>
    <p:extLst>
      <p:ext uri="{BB962C8B-B14F-4D97-AF65-F5344CB8AC3E}">
        <p14:creationId xmlns:p14="http://schemas.microsoft.com/office/powerpoint/2010/main" val="1427284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Map&#10;&#10;Description automatically generated">
            <a:extLst>
              <a:ext uri="{FF2B5EF4-FFF2-40B4-BE49-F238E27FC236}">
                <a16:creationId xmlns:a16="http://schemas.microsoft.com/office/drawing/2014/main" id="{068E9370-6001-44DB-9A46-88114DEEDF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1650" y="1558738"/>
            <a:ext cx="5091874" cy="3294875"/>
          </a:xfrm>
          <a:prstGeom prst="rect">
            <a:avLst/>
          </a:prstGeom>
          <a:ln>
            <a:solidFill>
              <a:srgbClr val="D0652A"/>
            </a:solidFill>
          </a:ln>
          <a:effectLst>
            <a:outerShdw blurRad="50800" dist="38100" dir="2700000" algn="tl" rotWithShape="0">
              <a:prstClr val="black">
                <a:alpha val="40000"/>
              </a:prstClr>
            </a:outerShdw>
          </a:effectLst>
        </p:spPr>
      </p:pic>
      <p:pic>
        <p:nvPicPr>
          <p:cNvPr id="7" name="Picture 7" descr="Map&#10;&#10;Description automatically generated">
            <a:extLst>
              <a:ext uri="{FF2B5EF4-FFF2-40B4-BE49-F238E27FC236}">
                <a16:creationId xmlns:a16="http://schemas.microsoft.com/office/drawing/2014/main" id="{E65C428F-B954-41F6-8B20-1519893E8A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38" t="-735" r="238" b="735"/>
          <a:stretch/>
        </p:blipFill>
        <p:spPr>
          <a:xfrm>
            <a:off x="6391275" y="1558738"/>
            <a:ext cx="5163303" cy="3342514"/>
          </a:xfrm>
          <a:prstGeom prst="rect">
            <a:avLst/>
          </a:prstGeom>
          <a:ln>
            <a:solidFill>
              <a:srgbClr val="D0652A"/>
            </a:solidFill>
          </a:ln>
          <a:effectLst>
            <a:outerShdw blurRad="50800" dist="38100" dir="2700000" algn="tl" rotWithShape="0">
              <a:prstClr val="black">
                <a:alpha val="40000"/>
              </a:prstClr>
            </a:outerShdw>
          </a:effectLst>
        </p:spPr>
      </p:pic>
      <p:pic>
        <p:nvPicPr>
          <p:cNvPr id="8" name="Picture 8" descr="Shape, rectangle&#10;&#10;Description automatically generated">
            <a:extLst>
              <a:ext uri="{FF2B5EF4-FFF2-40B4-BE49-F238E27FC236}">
                <a16:creationId xmlns:a16="http://schemas.microsoft.com/office/drawing/2014/main" id="{419E1F43-9F10-4399-82FB-10690BCB37B0}"/>
              </a:ext>
            </a:extLst>
          </p:cNvPr>
          <p:cNvPicPr>
            <a:picLocks noChangeAspect="1"/>
          </p:cNvPicPr>
          <p:nvPr/>
        </p:nvPicPr>
        <p:blipFill>
          <a:blip r:embed="rId5"/>
          <a:stretch>
            <a:fillRect/>
          </a:stretch>
        </p:blipFill>
        <p:spPr>
          <a:xfrm>
            <a:off x="8825239" y="5053013"/>
            <a:ext cx="428625" cy="1189037"/>
          </a:xfrm>
          <a:prstGeom prst="rect">
            <a:avLst/>
          </a:prstGeom>
        </p:spPr>
      </p:pic>
      <p:pic>
        <p:nvPicPr>
          <p:cNvPr id="12" name="Picture 8">
            <a:extLst>
              <a:ext uri="{FF2B5EF4-FFF2-40B4-BE49-F238E27FC236}">
                <a16:creationId xmlns:a16="http://schemas.microsoft.com/office/drawing/2014/main" id="{757C25EE-5316-481C-8DFF-E7AB5933AB0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61176" y="5121795"/>
            <a:ext cx="3810247" cy="285693"/>
          </a:xfrm>
          <a:prstGeom prst="rect">
            <a:avLst/>
          </a:prstGeom>
          <a:ln>
            <a:noFill/>
          </a:ln>
        </p:spPr>
      </p:pic>
      <p:sp>
        <p:nvSpPr>
          <p:cNvPr id="14" name="TextBox 13">
            <a:extLst>
              <a:ext uri="{FF2B5EF4-FFF2-40B4-BE49-F238E27FC236}">
                <a16:creationId xmlns:a16="http://schemas.microsoft.com/office/drawing/2014/main" id="{EB5C357E-9DCD-44FE-A76D-D305644BD5F3}"/>
              </a:ext>
            </a:extLst>
          </p:cNvPr>
          <p:cNvSpPr txBox="1"/>
          <p:nvPr/>
        </p:nvSpPr>
        <p:spPr>
          <a:xfrm>
            <a:off x="2207659" y="5328629"/>
            <a:ext cx="5694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Century Gothic"/>
                <a:cs typeface="Calibri"/>
              </a:rPr>
              <a:t>50</a:t>
            </a:r>
          </a:p>
        </p:txBody>
      </p:sp>
      <p:sp>
        <p:nvSpPr>
          <p:cNvPr id="16" name="TextBox 15">
            <a:extLst>
              <a:ext uri="{FF2B5EF4-FFF2-40B4-BE49-F238E27FC236}">
                <a16:creationId xmlns:a16="http://schemas.microsoft.com/office/drawing/2014/main" id="{F7CABF16-872F-423E-A3D3-D71BE08CB5F8}"/>
              </a:ext>
            </a:extLst>
          </p:cNvPr>
          <p:cNvSpPr txBox="1"/>
          <p:nvPr/>
        </p:nvSpPr>
        <p:spPr>
          <a:xfrm>
            <a:off x="552598" y="5328629"/>
            <a:ext cx="2977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Century Gothic"/>
              </a:rPr>
              <a:t>0</a:t>
            </a:r>
          </a:p>
        </p:txBody>
      </p:sp>
      <p:sp>
        <p:nvSpPr>
          <p:cNvPr id="18" name="TextBox 17">
            <a:extLst>
              <a:ext uri="{FF2B5EF4-FFF2-40B4-BE49-F238E27FC236}">
                <a16:creationId xmlns:a16="http://schemas.microsoft.com/office/drawing/2014/main" id="{974E564D-061E-4AC3-91F6-649B67FCEE85}"/>
              </a:ext>
            </a:extLst>
          </p:cNvPr>
          <p:cNvSpPr txBox="1"/>
          <p:nvPr/>
        </p:nvSpPr>
        <p:spPr>
          <a:xfrm>
            <a:off x="3674802" y="5328629"/>
            <a:ext cx="20179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a:cs typeface="Calibri"/>
              </a:rPr>
              <a:t>100 Kilometers </a:t>
            </a:r>
          </a:p>
        </p:txBody>
      </p:sp>
      <p:sp>
        <p:nvSpPr>
          <p:cNvPr id="4" name="TextBox 3">
            <a:extLst>
              <a:ext uri="{FF2B5EF4-FFF2-40B4-BE49-F238E27FC236}">
                <a16:creationId xmlns:a16="http://schemas.microsoft.com/office/drawing/2014/main" id="{1351403E-0A38-485E-BEA2-3BD1D459600A}"/>
              </a:ext>
            </a:extLst>
          </p:cNvPr>
          <p:cNvSpPr txBox="1"/>
          <p:nvPr/>
        </p:nvSpPr>
        <p:spPr>
          <a:xfrm>
            <a:off x="9368775" y="4987009"/>
            <a:ext cx="22352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entury Gothic"/>
                <a:cs typeface="Calibri"/>
              </a:rPr>
              <a:t>Little to None</a:t>
            </a:r>
          </a:p>
          <a:p>
            <a:r>
              <a:rPr lang="en-US" sz="1600">
                <a:latin typeface="Century Gothic"/>
                <a:cs typeface="Calibri"/>
              </a:rPr>
              <a:t>Low</a:t>
            </a:r>
          </a:p>
          <a:p>
            <a:r>
              <a:rPr lang="en-US" sz="1600">
                <a:latin typeface="Century Gothic"/>
                <a:cs typeface="Calibri"/>
              </a:rPr>
              <a:t>Moderate</a:t>
            </a:r>
          </a:p>
          <a:p>
            <a:r>
              <a:rPr lang="en-US" sz="1600">
                <a:latin typeface="Century Gothic"/>
                <a:cs typeface="Calibri"/>
              </a:rPr>
              <a:t>High</a:t>
            </a:r>
          </a:p>
          <a:p>
            <a:r>
              <a:rPr lang="en-US" sz="1600">
                <a:latin typeface="Century Gothic"/>
                <a:cs typeface="Calibri"/>
              </a:rPr>
              <a:t>Critical</a:t>
            </a:r>
          </a:p>
        </p:txBody>
      </p:sp>
      <p:sp>
        <p:nvSpPr>
          <p:cNvPr id="5" name="TextBox 4">
            <a:extLst>
              <a:ext uri="{FF2B5EF4-FFF2-40B4-BE49-F238E27FC236}">
                <a16:creationId xmlns:a16="http://schemas.microsoft.com/office/drawing/2014/main" id="{187B42B6-798F-440F-BC55-F5167E131F1A}"/>
              </a:ext>
            </a:extLst>
          </p:cNvPr>
          <p:cNvSpPr txBox="1"/>
          <p:nvPr/>
        </p:nvSpPr>
        <p:spPr>
          <a:xfrm>
            <a:off x="7231166" y="532972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a:rPr>
              <a:t>Risk Level</a:t>
            </a:r>
          </a:p>
        </p:txBody>
      </p:sp>
      <p:pic>
        <p:nvPicPr>
          <p:cNvPr id="6" name="Picture 26" descr="Shape, arrow&#10;&#10;Description automatically generated">
            <a:extLst>
              <a:ext uri="{FF2B5EF4-FFF2-40B4-BE49-F238E27FC236}">
                <a16:creationId xmlns:a16="http://schemas.microsoft.com/office/drawing/2014/main" id="{63CFD565-0770-4637-BFC1-1CB32832E6C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58004" y="4317393"/>
            <a:ext cx="465393" cy="457200"/>
          </a:xfrm>
          <a:prstGeom prst="rect">
            <a:avLst/>
          </a:prstGeom>
        </p:spPr>
      </p:pic>
      <p:sp>
        <p:nvSpPr>
          <p:cNvPr id="17" name="Rectangle 16">
            <a:extLst>
              <a:ext uri="{FF2B5EF4-FFF2-40B4-BE49-F238E27FC236}">
                <a16:creationId xmlns:a16="http://schemas.microsoft.com/office/drawing/2014/main" id="{E6589586-244B-674A-977E-FBCD296F70B4}"/>
              </a:ext>
            </a:extLst>
          </p:cNvPr>
          <p:cNvSpPr/>
          <p:nvPr/>
        </p:nvSpPr>
        <p:spPr>
          <a:xfrm>
            <a:off x="647700" y="495300"/>
            <a:ext cx="7487809" cy="419100"/>
          </a:xfrm>
          <a:prstGeom prst="rect">
            <a:avLst/>
          </a:prstGeom>
        </p:spPr>
        <p:txBody>
          <a:bodyPr wrap="none" anchor="ctr" anchorCtr="0">
            <a:noAutofit/>
          </a:bodyPr>
          <a:lstStyle/>
          <a:p>
            <a:pPr lvl="0"/>
            <a:r>
              <a:rPr lang="en-US" sz="4000" b="1">
                <a:solidFill>
                  <a:srgbClr val="CD7142"/>
                </a:solidFill>
                <a:latin typeface="Century Gothic" panose="020F0302020204030204"/>
              </a:rPr>
              <a:t>Elephant Corridor Risk Assessment</a:t>
            </a:r>
          </a:p>
        </p:txBody>
      </p:sp>
    </p:spTree>
    <p:extLst>
      <p:ext uri="{BB962C8B-B14F-4D97-AF65-F5344CB8AC3E}">
        <p14:creationId xmlns:p14="http://schemas.microsoft.com/office/powerpoint/2010/main" val="3379437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75C5C9DD-507A-45BD-B523-0D6F7C69D7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0545" y="1763780"/>
            <a:ext cx="6609889" cy="4633405"/>
          </a:xfrm>
          <a:prstGeom prst="rect">
            <a:avLst/>
          </a:prstGeom>
          <a:effectLst>
            <a:outerShdw blurRad="50800" dist="38100" dir="2700000" algn="tl" rotWithShape="0">
              <a:prstClr val="black">
                <a:alpha val="40000"/>
              </a:prstClr>
            </a:outerShdw>
          </a:effectLst>
        </p:spPr>
      </p:pic>
      <p:sp>
        <p:nvSpPr>
          <p:cNvPr id="2"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2"/>
                </a:solidFill>
                <a:latin typeface="Century Gothic" panose="020F0302020204030204"/>
              </a:rPr>
              <a:t>Study Area and Period</a:t>
            </a:r>
          </a:p>
        </p:txBody>
      </p:sp>
      <p:sp>
        <p:nvSpPr>
          <p:cNvPr id="9" name="TextBox 8">
            <a:extLst>
              <a:ext uri="{FF2B5EF4-FFF2-40B4-BE49-F238E27FC236}">
                <a16:creationId xmlns:a16="http://schemas.microsoft.com/office/drawing/2014/main" id="{3CCD1FB9-EB51-4F56-B3D8-7294C7C2D5C2}"/>
              </a:ext>
            </a:extLst>
          </p:cNvPr>
          <p:cNvSpPr txBox="1"/>
          <p:nvPr/>
        </p:nvSpPr>
        <p:spPr>
          <a:xfrm>
            <a:off x="497114" y="878113"/>
            <a:ext cx="546176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err="1">
                <a:solidFill>
                  <a:srgbClr val="CD7142"/>
                </a:solidFill>
                <a:latin typeface="Century Gothic"/>
                <a:cs typeface="Calibri" panose="020F0502020204030204"/>
              </a:rPr>
              <a:t>Kavango</a:t>
            </a:r>
            <a:r>
              <a:rPr lang="en-US" sz="2400" b="1">
                <a:solidFill>
                  <a:srgbClr val="CD7142"/>
                </a:solidFill>
                <a:latin typeface="Century Gothic"/>
                <a:cs typeface="Calibri" panose="020F0502020204030204"/>
              </a:rPr>
              <a:t>-Zambezi Area, 1990-2020</a:t>
            </a:r>
          </a:p>
        </p:txBody>
      </p:sp>
      <p:pic>
        <p:nvPicPr>
          <p:cNvPr id="5" name="Picture 26" descr="Shape, arrow&#10;&#10;Description automatically generated">
            <a:extLst>
              <a:ext uri="{FF2B5EF4-FFF2-40B4-BE49-F238E27FC236}">
                <a16:creationId xmlns:a16="http://schemas.microsoft.com/office/drawing/2014/main" id="{D66A3D91-5112-473B-A8CE-956C7E0890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76794" y="5777165"/>
            <a:ext cx="465393" cy="457200"/>
          </a:xfrm>
          <a:prstGeom prst="rect">
            <a:avLst/>
          </a:prstGeom>
        </p:spPr>
      </p:pic>
      <p:grpSp>
        <p:nvGrpSpPr>
          <p:cNvPr id="63" name="Group 62">
            <a:extLst>
              <a:ext uri="{FF2B5EF4-FFF2-40B4-BE49-F238E27FC236}">
                <a16:creationId xmlns:a16="http://schemas.microsoft.com/office/drawing/2014/main" id="{A13BDFB1-4AB8-44B6-9808-E4B136659467}"/>
              </a:ext>
            </a:extLst>
          </p:cNvPr>
          <p:cNvGrpSpPr/>
          <p:nvPr/>
        </p:nvGrpSpPr>
        <p:grpSpPr>
          <a:xfrm>
            <a:off x="4802017" y="5505759"/>
            <a:ext cx="2286667" cy="753578"/>
            <a:chOff x="9362473" y="5274850"/>
            <a:chExt cx="1832996" cy="753578"/>
          </a:xfrm>
        </p:grpSpPr>
        <p:sp>
          <p:nvSpPr>
            <p:cNvPr id="50" name="TextBox 49">
              <a:extLst>
                <a:ext uri="{FF2B5EF4-FFF2-40B4-BE49-F238E27FC236}">
                  <a16:creationId xmlns:a16="http://schemas.microsoft.com/office/drawing/2014/main" id="{6A76C7B0-466E-43A8-ADB0-96AE4F2866BD}"/>
                </a:ext>
              </a:extLst>
            </p:cNvPr>
            <p:cNvSpPr txBox="1"/>
            <p:nvPr/>
          </p:nvSpPr>
          <p:spPr>
            <a:xfrm>
              <a:off x="9728398" y="5274850"/>
              <a:ext cx="146707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Country Outline</a:t>
              </a:r>
            </a:p>
          </p:txBody>
        </p:sp>
        <p:sp>
          <p:nvSpPr>
            <p:cNvPr id="51" name="TextBox 50">
              <a:extLst>
                <a:ext uri="{FF2B5EF4-FFF2-40B4-BE49-F238E27FC236}">
                  <a16:creationId xmlns:a16="http://schemas.microsoft.com/office/drawing/2014/main" id="{467D81DC-DF26-466B-9321-112DFA113980}"/>
                </a:ext>
              </a:extLst>
            </p:cNvPr>
            <p:cNvSpPr txBox="1"/>
            <p:nvPr/>
          </p:nvSpPr>
          <p:spPr>
            <a:xfrm>
              <a:off x="9755662" y="5505208"/>
              <a:ext cx="102610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Study Area</a:t>
              </a:r>
            </a:p>
          </p:txBody>
        </p:sp>
        <p:sp>
          <p:nvSpPr>
            <p:cNvPr id="52" name="TextBox 51">
              <a:extLst>
                <a:ext uri="{FF2B5EF4-FFF2-40B4-BE49-F238E27FC236}">
                  <a16:creationId xmlns:a16="http://schemas.microsoft.com/office/drawing/2014/main" id="{609BCC3D-3407-4169-B5A9-FB4C741D1A8B}"/>
                </a:ext>
              </a:extLst>
            </p:cNvPr>
            <p:cNvSpPr txBox="1"/>
            <p:nvPr/>
          </p:nvSpPr>
          <p:spPr>
            <a:xfrm>
              <a:off x="9362473" y="5280437"/>
              <a:ext cx="388733" cy="213544"/>
            </a:xfrm>
            <a:prstGeom prst="rect">
              <a:avLst/>
            </a:prstGeom>
            <a:solidFill>
              <a:schemeClr val="bg1"/>
            </a:solidFill>
            <a:ln>
              <a:solidFill>
                <a:schemeClr val="bg2">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53" name="Rectangle 52">
              <a:extLst>
                <a:ext uri="{FF2B5EF4-FFF2-40B4-BE49-F238E27FC236}">
                  <a16:creationId xmlns:a16="http://schemas.microsoft.com/office/drawing/2014/main" id="{87CA5C7E-33AF-48F4-9AA3-C507E1C5C95E}"/>
                </a:ext>
              </a:extLst>
            </p:cNvPr>
            <p:cNvSpPr/>
            <p:nvPr/>
          </p:nvSpPr>
          <p:spPr>
            <a:xfrm>
              <a:off x="9374274" y="5564394"/>
              <a:ext cx="381001" cy="208936"/>
            </a:xfrm>
            <a:prstGeom prst="rect">
              <a:avLst/>
            </a:prstGeom>
            <a:solidFill>
              <a:srgbClr val="DB6C20">
                <a:alpha val="30000"/>
              </a:srgbClr>
            </a:solidFill>
            <a:ln>
              <a:solidFill>
                <a:srgbClr val="DB6C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AD8B9E6E-DB4C-4F82-8E5D-8A656C836471}"/>
              </a:ext>
            </a:extLst>
          </p:cNvPr>
          <p:cNvSpPr txBox="1"/>
          <p:nvPr/>
        </p:nvSpPr>
        <p:spPr>
          <a:xfrm>
            <a:off x="9173794" y="3217798"/>
            <a:ext cx="122754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chemeClr val="tx1">
                    <a:lumMod val="75000"/>
                    <a:lumOff val="25000"/>
                  </a:schemeClr>
                </a:solidFill>
                <a:latin typeface="Century Gothic"/>
                <a:cs typeface="Calibri"/>
              </a:rPr>
              <a:t>ZIMBABWE</a:t>
            </a:r>
          </a:p>
        </p:txBody>
      </p:sp>
      <p:sp>
        <p:nvSpPr>
          <p:cNvPr id="56" name="TextBox 55">
            <a:extLst>
              <a:ext uri="{FF2B5EF4-FFF2-40B4-BE49-F238E27FC236}">
                <a16:creationId xmlns:a16="http://schemas.microsoft.com/office/drawing/2014/main" id="{894F1159-77BD-4FB9-9F10-25902A290845}"/>
              </a:ext>
            </a:extLst>
          </p:cNvPr>
          <p:cNvSpPr txBox="1"/>
          <p:nvPr/>
        </p:nvSpPr>
        <p:spPr>
          <a:xfrm>
            <a:off x="7088685" y="2595499"/>
            <a:ext cx="16129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chemeClr val="tx1">
                    <a:lumMod val="75000"/>
                    <a:lumOff val="25000"/>
                  </a:schemeClr>
                </a:solidFill>
                <a:latin typeface="Century Gothic"/>
                <a:cs typeface="Calibri"/>
              </a:rPr>
              <a:t>NAMIBIA</a:t>
            </a:r>
          </a:p>
        </p:txBody>
      </p:sp>
      <p:sp>
        <p:nvSpPr>
          <p:cNvPr id="58" name="TextBox 57">
            <a:extLst>
              <a:ext uri="{FF2B5EF4-FFF2-40B4-BE49-F238E27FC236}">
                <a16:creationId xmlns:a16="http://schemas.microsoft.com/office/drawing/2014/main" id="{7AD5946F-68A4-46D9-81E1-6F476DBD88BE}"/>
              </a:ext>
            </a:extLst>
          </p:cNvPr>
          <p:cNvSpPr txBox="1"/>
          <p:nvPr/>
        </p:nvSpPr>
        <p:spPr>
          <a:xfrm>
            <a:off x="4649131" y="2080571"/>
            <a:ext cx="126538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chemeClr val="tx1">
                    <a:lumMod val="75000"/>
                    <a:lumOff val="25000"/>
                  </a:schemeClr>
                </a:solidFill>
                <a:latin typeface="Century Gothic"/>
                <a:cs typeface="Calibri"/>
              </a:rPr>
              <a:t>ANGOLA</a:t>
            </a:r>
            <a:endParaRPr lang="en-US"/>
          </a:p>
        </p:txBody>
      </p:sp>
      <p:sp>
        <p:nvSpPr>
          <p:cNvPr id="60" name="TextBox 59">
            <a:extLst>
              <a:ext uri="{FF2B5EF4-FFF2-40B4-BE49-F238E27FC236}">
                <a16:creationId xmlns:a16="http://schemas.microsoft.com/office/drawing/2014/main" id="{F1B9DBF8-11D0-4F66-9F8D-CA4A23C7C60C}"/>
              </a:ext>
            </a:extLst>
          </p:cNvPr>
          <p:cNvSpPr txBox="1"/>
          <p:nvPr/>
        </p:nvSpPr>
        <p:spPr>
          <a:xfrm>
            <a:off x="7538958" y="1858898"/>
            <a:ext cx="11430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chemeClr val="tx1">
                    <a:lumMod val="75000"/>
                    <a:lumOff val="25000"/>
                  </a:schemeClr>
                </a:solidFill>
                <a:latin typeface="Century Gothic"/>
                <a:cs typeface="Calibri"/>
              </a:rPr>
              <a:t>ZAMBIA</a:t>
            </a:r>
          </a:p>
        </p:txBody>
      </p:sp>
      <p:sp>
        <p:nvSpPr>
          <p:cNvPr id="62" name="TextBox 61">
            <a:extLst>
              <a:ext uri="{FF2B5EF4-FFF2-40B4-BE49-F238E27FC236}">
                <a16:creationId xmlns:a16="http://schemas.microsoft.com/office/drawing/2014/main" id="{58BB230C-5235-45B6-B2D4-22D32FCACFEF}"/>
              </a:ext>
            </a:extLst>
          </p:cNvPr>
          <p:cNvSpPr txBox="1"/>
          <p:nvPr/>
        </p:nvSpPr>
        <p:spPr>
          <a:xfrm>
            <a:off x="4865627" y="4526011"/>
            <a:ext cx="140765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chemeClr val="tx1">
                    <a:lumMod val="75000"/>
                    <a:lumOff val="25000"/>
                  </a:schemeClr>
                </a:solidFill>
                <a:latin typeface="Century Gothic"/>
                <a:cs typeface="Calibri"/>
              </a:rPr>
              <a:t>BOTSWANA</a:t>
            </a:r>
          </a:p>
        </p:txBody>
      </p:sp>
      <p:grpSp>
        <p:nvGrpSpPr>
          <p:cNvPr id="6" name="Group 5">
            <a:extLst>
              <a:ext uri="{FF2B5EF4-FFF2-40B4-BE49-F238E27FC236}">
                <a16:creationId xmlns:a16="http://schemas.microsoft.com/office/drawing/2014/main" id="{1190CB6B-4EB1-4486-94BF-BA1BDE256231}"/>
              </a:ext>
            </a:extLst>
          </p:cNvPr>
          <p:cNvGrpSpPr/>
          <p:nvPr/>
        </p:nvGrpSpPr>
        <p:grpSpPr>
          <a:xfrm>
            <a:off x="271171" y="2026659"/>
            <a:ext cx="3899286" cy="4106710"/>
            <a:chOff x="271171" y="2026659"/>
            <a:chExt cx="3899286" cy="4106710"/>
          </a:xfrm>
        </p:grpSpPr>
        <p:sp>
          <p:nvSpPr>
            <p:cNvPr id="4" name="Text Placeholder 5">
              <a:extLst>
                <a:ext uri="{FF2B5EF4-FFF2-40B4-BE49-F238E27FC236}">
                  <a16:creationId xmlns:a16="http://schemas.microsoft.com/office/drawing/2014/main" id="{C617EE5B-CA29-4F87-ACA6-8966DE8EAF55}"/>
                </a:ext>
              </a:extLst>
            </p:cNvPr>
            <p:cNvSpPr txBox="1">
              <a:spLocks/>
            </p:cNvSpPr>
            <p:nvPr/>
          </p:nvSpPr>
          <p:spPr>
            <a:xfrm>
              <a:off x="271171" y="2026659"/>
              <a:ext cx="3897109" cy="70788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D7142"/>
                </a:buClr>
              </a:pPr>
              <a:r>
                <a:rPr lang="en-US" sz="2000">
                  <a:solidFill>
                    <a:schemeClr val="tx1">
                      <a:lumMod val="75000"/>
                      <a:lumOff val="25000"/>
                    </a:schemeClr>
                  </a:solidFill>
                  <a:latin typeface="Century Gothic" panose="020F0302020204030204"/>
                </a:rPr>
                <a:t>Conservation lands in 5 African countries</a:t>
              </a:r>
            </a:p>
          </p:txBody>
        </p:sp>
        <p:sp>
          <p:nvSpPr>
            <p:cNvPr id="17" name="Text Placeholder 5">
              <a:extLst>
                <a:ext uri="{FF2B5EF4-FFF2-40B4-BE49-F238E27FC236}">
                  <a16:creationId xmlns:a16="http://schemas.microsoft.com/office/drawing/2014/main" id="{2679E544-E6D1-4B43-9BF5-70902F70064D}"/>
                </a:ext>
              </a:extLst>
            </p:cNvPr>
            <p:cNvSpPr txBox="1">
              <a:spLocks/>
            </p:cNvSpPr>
            <p:nvPr/>
          </p:nvSpPr>
          <p:spPr>
            <a:xfrm>
              <a:off x="271171" y="3418294"/>
              <a:ext cx="3897109" cy="1015663"/>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D7142"/>
                </a:buClr>
              </a:pPr>
              <a:r>
                <a:rPr lang="en-US" sz="2000">
                  <a:solidFill>
                    <a:schemeClr val="tx1">
                      <a:lumMod val="75000"/>
                      <a:lumOff val="25000"/>
                    </a:schemeClr>
                  </a:solidFill>
                  <a:latin typeface="Century Gothic" panose="020F0302020204030204"/>
                </a:rPr>
                <a:t>Home to 75% of the African elephant population and over 3 million people</a:t>
              </a:r>
            </a:p>
          </p:txBody>
        </p:sp>
        <p:sp>
          <p:nvSpPr>
            <p:cNvPr id="18" name="Text Placeholder 5">
              <a:extLst>
                <a:ext uri="{FF2B5EF4-FFF2-40B4-BE49-F238E27FC236}">
                  <a16:creationId xmlns:a16="http://schemas.microsoft.com/office/drawing/2014/main" id="{44A3F51E-5643-4529-BA1A-49C16033E284}"/>
                </a:ext>
              </a:extLst>
            </p:cNvPr>
            <p:cNvSpPr txBox="1">
              <a:spLocks/>
            </p:cNvSpPr>
            <p:nvPr/>
          </p:nvSpPr>
          <p:spPr>
            <a:xfrm>
              <a:off x="273348" y="5117706"/>
              <a:ext cx="3897109" cy="1015663"/>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D7142"/>
                </a:buClr>
              </a:pPr>
              <a:r>
                <a:rPr lang="en-US" sz="2000">
                  <a:solidFill>
                    <a:schemeClr val="tx1">
                      <a:lumMod val="75000"/>
                      <a:lumOff val="25000"/>
                    </a:schemeClr>
                  </a:solidFill>
                  <a:latin typeface="Century Gothic" panose="020F0302020204030204"/>
                </a:rPr>
                <a:t>Subsistence farming dependent on seasonal rainfall</a:t>
              </a:r>
            </a:p>
          </p:txBody>
        </p:sp>
      </p:grpSp>
    </p:spTree>
    <p:extLst>
      <p:ext uri="{BB962C8B-B14F-4D97-AF65-F5344CB8AC3E}">
        <p14:creationId xmlns:p14="http://schemas.microsoft.com/office/powerpoint/2010/main" val="3166246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Map&#10;&#10;Description automatically generated">
            <a:extLst>
              <a:ext uri="{FF2B5EF4-FFF2-40B4-BE49-F238E27FC236}">
                <a16:creationId xmlns:a16="http://schemas.microsoft.com/office/drawing/2014/main" id="{2E35F9EC-0CCB-490B-AF4E-EC54E57E32E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59048" y="1135477"/>
            <a:ext cx="5872577" cy="3661045"/>
          </a:xfrm>
          <a:prstGeom prst="rect">
            <a:avLst/>
          </a:prstGeom>
          <a:ln>
            <a:solidFill>
              <a:srgbClr val="D0652A"/>
            </a:solidFill>
          </a:ln>
          <a:effectLst>
            <a:outerShdw blurRad="50800" dist="38100" dir="2700000" algn="tl" rotWithShape="0">
              <a:prstClr val="black">
                <a:alpha val="40000"/>
              </a:prstClr>
            </a:outerShdw>
          </a:effectLst>
        </p:spPr>
      </p:pic>
      <p:pic>
        <p:nvPicPr>
          <p:cNvPr id="2" name="Picture 8">
            <a:extLst>
              <a:ext uri="{FF2B5EF4-FFF2-40B4-BE49-F238E27FC236}">
                <a16:creationId xmlns:a16="http://schemas.microsoft.com/office/drawing/2014/main" id="{AC1D4B6A-47F4-4496-85BA-319E4B77146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V="1">
            <a:off x="175742" y="4844707"/>
            <a:ext cx="2002713" cy="145514"/>
          </a:xfrm>
          <a:prstGeom prst="rect">
            <a:avLst/>
          </a:prstGeom>
          <a:ln>
            <a:noFill/>
          </a:ln>
        </p:spPr>
      </p:pic>
      <p:sp>
        <p:nvSpPr>
          <p:cNvPr id="5" name="TextBox 4">
            <a:extLst>
              <a:ext uri="{FF2B5EF4-FFF2-40B4-BE49-F238E27FC236}">
                <a16:creationId xmlns:a16="http://schemas.microsoft.com/office/drawing/2014/main" id="{DAF27976-7735-4CD1-A20E-F25FF2379458}"/>
              </a:ext>
            </a:extLst>
          </p:cNvPr>
          <p:cNvSpPr txBox="1"/>
          <p:nvPr/>
        </p:nvSpPr>
        <p:spPr>
          <a:xfrm>
            <a:off x="206460" y="4962208"/>
            <a:ext cx="29771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a:rPr>
              <a:t>0</a:t>
            </a:r>
          </a:p>
        </p:txBody>
      </p:sp>
      <p:sp>
        <p:nvSpPr>
          <p:cNvPr id="11" name="TextBox 10">
            <a:extLst>
              <a:ext uri="{FF2B5EF4-FFF2-40B4-BE49-F238E27FC236}">
                <a16:creationId xmlns:a16="http://schemas.microsoft.com/office/drawing/2014/main" id="{B9A9E694-432D-46FC-B76B-0F8B15F88539}"/>
              </a:ext>
            </a:extLst>
          </p:cNvPr>
          <p:cNvSpPr txBox="1"/>
          <p:nvPr/>
        </p:nvSpPr>
        <p:spPr>
          <a:xfrm>
            <a:off x="1979661" y="4962208"/>
            <a:ext cx="56943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a:cs typeface="Calibri"/>
              </a:rPr>
              <a:t>50</a:t>
            </a:r>
          </a:p>
        </p:txBody>
      </p:sp>
      <p:sp>
        <p:nvSpPr>
          <p:cNvPr id="13" name="TextBox 12">
            <a:extLst>
              <a:ext uri="{FF2B5EF4-FFF2-40B4-BE49-F238E27FC236}">
                <a16:creationId xmlns:a16="http://schemas.microsoft.com/office/drawing/2014/main" id="{3F6015D4-24C8-4EBA-90CB-A8951E05AB2E}"/>
              </a:ext>
            </a:extLst>
          </p:cNvPr>
          <p:cNvSpPr txBox="1"/>
          <p:nvPr/>
        </p:nvSpPr>
        <p:spPr>
          <a:xfrm>
            <a:off x="3482136" y="4959005"/>
            <a:ext cx="201798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entury Gothic"/>
                <a:cs typeface="Calibri"/>
              </a:rPr>
              <a:t>100 Kilometers </a:t>
            </a:r>
          </a:p>
        </p:txBody>
      </p:sp>
      <p:sp>
        <p:nvSpPr>
          <p:cNvPr id="15" name="TextBox 14">
            <a:extLst>
              <a:ext uri="{FF2B5EF4-FFF2-40B4-BE49-F238E27FC236}">
                <a16:creationId xmlns:a16="http://schemas.microsoft.com/office/drawing/2014/main" id="{C6814861-A0F5-4B7C-B2B1-8F33BEAE24A6}"/>
              </a:ext>
            </a:extLst>
          </p:cNvPr>
          <p:cNvSpPr txBox="1"/>
          <p:nvPr/>
        </p:nvSpPr>
        <p:spPr>
          <a:xfrm>
            <a:off x="1013501" y="4962947"/>
            <a:ext cx="47492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a:cs typeface="Calibri"/>
              </a:rPr>
              <a:t>25</a:t>
            </a:r>
          </a:p>
        </p:txBody>
      </p:sp>
      <p:pic>
        <p:nvPicPr>
          <p:cNvPr id="4" name="Picture 4" descr="Map&#10;&#10;Description automatically generated">
            <a:extLst>
              <a:ext uri="{FF2B5EF4-FFF2-40B4-BE49-F238E27FC236}">
                <a16:creationId xmlns:a16="http://schemas.microsoft.com/office/drawing/2014/main" id="{C3F2B916-A9F8-452A-ABBD-EEA3D47979A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5739" y="1123499"/>
            <a:ext cx="5837555" cy="3661140"/>
          </a:xfrm>
          <a:prstGeom prst="rect">
            <a:avLst/>
          </a:prstGeom>
          <a:ln>
            <a:solidFill>
              <a:srgbClr val="D0652A"/>
            </a:solidFill>
          </a:ln>
          <a:effectLst>
            <a:outerShdw blurRad="50800" dist="38100" dir="2700000" algn="tl" rotWithShape="0">
              <a:prstClr val="black">
                <a:alpha val="40000"/>
              </a:prstClr>
            </a:outerShdw>
          </a:effectLst>
        </p:spPr>
      </p:pic>
      <p:pic>
        <p:nvPicPr>
          <p:cNvPr id="12" name="Picture 8">
            <a:extLst>
              <a:ext uri="{FF2B5EF4-FFF2-40B4-BE49-F238E27FC236}">
                <a16:creationId xmlns:a16="http://schemas.microsoft.com/office/drawing/2014/main" id="{162A63A2-1212-4C34-BA17-20E6BE27C71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V="1">
            <a:off x="2134154" y="4844704"/>
            <a:ext cx="1829877" cy="156924"/>
          </a:xfrm>
          <a:prstGeom prst="rect">
            <a:avLst/>
          </a:prstGeom>
          <a:ln>
            <a:noFill/>
          </a:ln>
        </p:spPr>
      </p:pic>
      <p:pic>
        <p:nvPicPr>
          <p:cNvPr id="8" name="Picture 26" descr="Shape, arrow&#10;&#10;Description automatically generated">
            <a:extLst>
              <a:ext uri="{FF2B5EF4-FFF2-40B4-BE49-F238E27FC236}">
                <a16:creationId xmlns:a16="http://schemas.microsoft.com/office/drawing/2014/main" id="{7ED1ED51-C616-45F6-BDAB-1DE552911B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29816" y="4864369"/>
            <a:ext cx="465393" cy="457200"/>
          </a:xfrm>
          <a:prstGeom prst="rect">
            <a:avLst/>
          </a:prstGeom>
        </p:spPr>
      </p:pic>
      <p:grpSp>
        <p:nvGrpSpPr>
          <p:cNvPr id="37" name="Group 36">
            <a:extLst>
              <a:ext uri="{FF2B5EF4-FFF2-40B4-BE49-F238E27FC236}">
                <a16:creationId xmlns:a16="http://schemas.microsoft.com/office/drawing/2014/main" id="{2DD6B84E-2B49-4488-A038-9CAC21327B5B}"/>
              </a:ext>
            </a:extLst>
          </p:cNvPr>
          <p:cNvGrpSpPr/>
          <p:nvPr/>
        </p:nvGrpSpPr>
        <p:grpSpPr>
          <a:xfrm>
            <a:off x="9754118" y="4961839"/>
            <a:ext cx="2717223" cy="1602069"/>
            <a:chOff x="9754118" y="4961839"/>
            <a:chExt cx="2717223" cy="1602069"/>
          </a:xfrm>
        </p:grpSpPr>
        <p:pic>
          <p:nvPicPr>
            <p:cNvPr id="9" name="Picture 15">
              <a:extLst>
                <a:ext uri="{FF2B5EF4-FFF2-40B4-BE49-F238E27FC236}">
                  <a16:creationId xmlns:a16="http://schemas.microsoft.com/office/drawing/2014/main" id="{93348E74-7C27-4010-8AF3-324AF0982294}"/>
                </a:ext>
              </a:extLst>
            </p:cNvPr>
            <p:cNvPicPr>
              <a:picLocks noChangeAspect="1"/>
            </p:cNvPicPr>
            <p:nvPr/>
          </p:nvPicPr>
          <p:blipFill>
            <a:blip r:embed="rId8"/>
            <a:stretch>
              <a:fillRect/>
            </a:stretch>
          </p:blipFill>
          <p:spPr>
            <a:xfrm>
              <a:off x="9851527" y="5276016"/>
              <a:ext cx="381179" cy="1095821"/>
            </a:xfrm>
            <a:prstGeom prst="rect">
              <a:avLst/>
            </a:prstGeom>
          </p:spPr>
        </p:pic>
        <p:sp>
          <p:nvSpPr>
            <p:cNvPr id="18" name="TextBox 17">
              <a:extLst>
                <a:ext uri="{FF2B5EF4-FFF2-40B4-BE49-F238E27FC236}">
                  <a16:creationId xmlns:a16="http://schemas.microsoft.com/office/drawing/2014/main" id="{6A226C92-3992-410F-BC54-2B03F512CC2D}"/>
                </a:ext>
              </a:extLst>
            </p:cNvPr>
            <p:cNvSpPr txBox="1"/>
            <p:nvPr/>
          </p:nvSpPr>
          <p:spPr>
            <a:xfrm>
              <a:off x="9754118" y="4961839"/>
              <a:ext cx="24971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rPr>
                <a:t>HEC Risk Level</a:t>
              </a:r>
            </a:p>
          </p:txBody>
        </p:sp>
        <p:sp>
          <p:nvSpPr>
            <p:cNvPr id="20" name="TextBox 19">
              <a:extLst>
                <a:ext uri="{FF2B5EF4-FFF2-40B4-BE49-F238E27FC236}">
                  <a16:creationId xmlns:a16="http://schemas.microsoft.com/office/drawing/2014/main" id="{16BF4B2B-7A9A-4426-888F-28B0A3D1ECC8}"/>
                </a:ext>
              </a:extLst>
            </p:cNvPr>
            <p:cNvSpPr txBox="1"/>
            <p:nvPr/>
          </p:nvSpPr>
          <p:spPr>
            <a:xfrm>
              <a:off x="10236141" y="5240469"/>
              <a:ext cx="22352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Little to None</a:t>
              </a:r>
            </a:p>
            <a:p>
              <a:r>
                <a:rPr lang="en-US" sz="1400">
                  <a:latin typeface="Century Gothic"/>
                  <a:cs typeface="Calibri"/>
                </a:rPr>
                <a:t>Low</a:t>
              </a:r>
            </a:p>
            <a:p>
              <a:r>
                <a:rPr lang="en-US" sz="1400">
                  <a:latin typeface="Century Gothic"/>
                  <a:cs typeface="Calibri"/>
                </a:rPr>
                <a:t>Moderate</a:t>
              </a:r>
            </a:p>
            <a:p>
              <a:r>
                <a:rPr lang="en-US" sz="1400">
                  <a:latin typeface="Century Gothic"/>
                  <a:cs typeface="Calibri"/>
                </a:rPr>
                <a:t>High</a:t>
              </a:r>
            </a:p>
            <a:p>
              <a:r>
                <a:rPr lang="en-US" sz="1400">
                  <a:latin typeface="Century Gothic"/>
                  <a:cs typeface="Calibri"/>
                </a:rPr>
                <a:t>Critical</a:t>
              </a:r>
            </a:p>
          </p:txBody>
        </p:sp>
      </p:grpSp>
      <p:sp>
        <p:nvSpPr>
          <p:cNvPr id="16" name="Rectangle 15">
            <a:extLst>
              <a:ext uri="{FF2B5EF4-FFF2-40B4-BE49-F238E27FC236}">
                <a16:creationId xmlns:a16="http://schemas.microsoft.com/office/drawing/2014/main" id="{DA06B817-C156-914F-ABF6-90EBD35F6F46}"/>
              </a:ext>
            </a:extLst>
          </p:cNvPr>
          <p:cNvSpPr/>
          <p:nvPr/>
        </p:nvSpPr>
        <p:spPr>
          <a:xfrm>
            <a:off x="495300" y="342900"/>
            <a:ext cx="7487809" cy="419100"/>
          </a:xfrm>
          <a:prstGeom prst="rect">
            <a:avLst/>
          </a:prstGeom>
        </p:spPr>
        <p:txBody>
          <a:bodyPr wrap="none" anchor="ctr" anchorCtr="0">
            <a:noAutofit/>
          </a:bodyPr>
          <a:lstStyle/>
          <a:p>
            <a:pPr lvl="0"/>
            <a:r>
              <a:rPr lang="en-US" sz="4000" b="1">
                <a:solidFill>
                  <a:srgbClr val="CD7142"/>
                </a:solidFill>
                <a:latin typeface="Century Gothic" panose="020F0302020204030204"/>
              </a:rPr>
              <a:t>Agricultural Field Risk Assessment</a:t>
            </a:r>
          </a:p>
        </p:txBody>
      </p:sp>
      <p:grpSp>
        <p:nvGrpSpPr>
          <p:cNvPr id="38" name="Group 37">
            <a:extLst>
              <a:ext uri="{FF2B5EF4-FFF2-40B4-BE49-F238E27FC236}">
                <a16:creationId xmlns:a16="http://schemas.microsoft.com/office/drawing/2014/main" id="{C334FB51-96AA-45A3-99FE-747BCEC1CD32}"/>
              </a:ext>
            </a:extLst>
          </p:cNvPr>
          <p:cNvGrpSpPr/>
          <p:nvPr/>
        </p:nvGrpSpPr>
        <p:grpSpPr>
          <a:xfrm>
            <a:off x="6593550" y="4987979"/>
            <a:ext cx="3226075" cy="1251320"/>
            <a:chOff x="6593550" y="5031111"/>
            <a:chExt cx="3226075" cy="1251320"/>
          </a:xfrm>
        </p:grpSpPr>
        <p:grpSp>
          <p:nvGrpSpPr>
            <p:cNvPr id="35" name="Group 34">
              <a:extLst>
                <a:ext uri="{FF2B5EF4-FFF2-40B4-BE49-F238E27FC236}">
                  <a16:creationId xmlns:a16="http://schemas.microsoft.com/office/drawing/2014/main" id="{D9B14297-CBB0-4E23-9EA0-F62B9B0BCFE4}"/>
                </a:ext>
              </a:extLst>
            </p:cNvPr>
            <p:cNvGrpSpPr/>
            <p:nvPr/>
          </p:nvGrpSpPr>
          <p:grpSpPr>
            <a:xfrm>
              <a:off x="6720103" y="5337029"/>
              <a:ext cx="3099522" cy="945402"/>
              <a:chOff x="6720103" y="5337029"/>
              <a:chExt cx="3099522" cy="945402"/>
            </a:xfrm>
          </p:grpSpPr>
          <p:sp>
            <p:nvSpPr>
              <p:cNvPr id="3" name="Rectangle 2">
                <a:extLst>
                  <a:ext uri="{FF2B5EF4-FFF2-40B4-BE49-F238E27FC236}">
                    <a16:creationId xmlns:a16="http://schemas.microsoft.com/office/drawing/2014/main" id="{497DC999-DB0E-45A8-901F-3DDD322CBE22}"/>
                  </a:ext>
                </a:extLst>
              </p:cNvPr>
              <p:cNvSpPr/>
              <p:nvPr/>
            </p:nvSpPr>
            <p:spPr>
              <a:xfrm>
                <a:off x="6720103" y="5594419"/>
                <a:ext cx="255444" cy="192665"/>
              </a:xfrm>
              <a:prstGeom prst="rect">
                <a:avLst/>
              </a:prstGeom>
              <a:solidFill>
                <a:srgbClr val="FFFAA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3F3F3F"/>
                  </a:solidFill>
                  <a:latin typeface="Century Gothic"/>
                </a:endParaRPr>
              </a:p>
            </p:txBody>
          </p:sp>
          <p:sp>
            <p:nvSpPr>
              <p:cNvPr id="6" name="Rectangle 5">
                <a:extLst>
                  <a:ext uri="{FF2B5EF4-FFF2-40B4-BE49-F238E27FC236}">
                    <a16:creationId xmlns:a16="http://schemas.microsoft.com/office/drawing/2014/main" id="{928497B5-17D6-45F9-A32A-17826F48CD87}"/>
                  </a:ext>
                </a:extLst>
              </p:cNvPr>
              <p:cNvSpPr/>
              <p:nvPr/>
            </p:nvSpPr>
            <p:spPr>
              <a:xfrm>
                <a:off x="6720103" y="5813061"/>
                <a:ext cx="255444" cy="184007"/>
              </a:xfrm>
              <a:prstGeom prst="rect">
                <a:avLst/>
              </a:prstGeom>
              <a:solidFill>
                <a:srgbClr val="F194F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3F3F3F"/>
                  </a:solidFill>
                  <a:latin typeface="Century Gothic"/>
                </a:endParaRPr>
              </a:p>
            </p:txBody>
          </p:sp>
          <p:sp>
            <p:nvSpPr>
              <p:cNvPr id="10" name="Rectangle 9">
                <a:extLst>
                  <a:ext uri="{FF2B5EF4-FFF2-40B4-BE49-F238E27FC236}">
                    <a16:creationId xmlns:a16="http://schemas.microsoft.com/office/drawing/2014/main" id="{A180B4DC-93C0-4E75-9A2B-34E068A81CBD}"/>
                  </a:ext>
                </a:extLst>
              </p:cNvPr>
              <p:cNvSpPr/>
              <p:nvPr/>
            </p:nvSpPr>
            <p:spPr>
              <a:xfrm>
                <a:off x="6720103" y="6045774"/>
                <a:ext cx="255443" cy="192665"/>
              </a:xfrm>
              <a:prstGeom prst="rect">
                <a:avLst/>
              </a:prstGeom>
              <a:solidFill>
                <a:srgbClr val="FF9D17"/>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3F3F3F"/>
                  </a:solidFill>
                  <a:latin typeface="Century Gothic"/>
                </a:endParaRPr>
              </a:p>
            </p:txBody>
          </p:sp>
          <p:sp>
            <p:nvSpPr>
              <p:cNvPr id="14" name="Rectangle 13">
                <a:extLst>
                  <a:ext uri="{FF2B5EF4-FFF2-40B4-BE49-F238E27FC236}">
                    <a16:creationId xmlns:a16="http://schemas.microsoft.com/office/drawing/2014/main" id="{8085CA08-8EAB-4E12-B8C6-E325281773D6}"/>
                  </a:ext>
                </a:extLst>
              </p:cNvPr>
              <p:cNvSpPr/>
              <p:nvPr/>
            </p:nvSpPr>
            <p:spPr>
              <a:xfrm>
                <a:off x="8201891" y="6045775"/>
                <a:ext cx="272762" cy="175348"/>
              </a:xfrm>
              <a:prstGeom prst="rect">
                <a:avLst/>
              </a:prstGeom>
              <a:solidFill>
                <a:srgbClr val="2F9639"/>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3F3F3F"/>
                  </a:solidFill>
                  <a:latin typeface="Century Gothic"/>
                </a:endParaRPr>
              </a:p>
            </p:txBody>
          </p:sp>
          <p:sp>
            <p:nvSpPr>
              <p:cNvPr id="24" name="Rectangle 23">
                <a:extLst>
                  <a:ext uri="{FF2B5EF4-FFF2-40B4-BE49-F238E27FC236}">
                    <a16:creationId xmlns:a16="http://schemas.microsoft.com/office/drawing/2014/main" id="{213206BA-3F37-4F62-87F8-2CAA954DB57D}"/>
                  </a:ext>
                </a:extLst>
              </p:cNvPr>
              <p:cNvSpPr/>
              <p:nvPr/>
            </p:nvSpPr>
            <p:spPr>
              <a:xfrm>
                <a:off x="8201891" y="5821720"/>
                <a:ext cx="272762" cy="166689"/>
              </a:xfrm>
              <a:prstGeom prst="rect">
                <a:avLst/>
              </a:prstGeom>
              <a:solidFill>
                <a:srgbClr val="00FFF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3F3F3F"/>
                  </a:solidFill>
                  <a:latin typeface="Century Gothic"/>
                </a:endParaRPr>
              </a:p>
            </p:txBody>
          </p:sp>
          <p:sp>
            <p:nvSpPr>
              <p:cNvPr id="26" name="Rectangle 25">
                <a:extLst>
                  <a:ext uri="{FF2B5EF4-FFF2-40B4-BE49-F238E27FC236}">
                    <a16:creationId xmlns:a16="http://schemas.microsoft.com/office/drawing/2014/main" id="{3EFB681C-46F6-487A-898C-0CEBB3C6D09C}"/>
                  </a:ext>
                </a:extLst>
              </p:cNvPr>
              <p:cNvSpPr/>
              <p:nvPr/>
            </p:nvSpPr>
            <p:spPr>
              <a:xfrm>
                <a:off x="8201891" y="5585762"/>
                <a:ext cx="272762" cy="209983"/>
              </a:xfrm>
              <a:prstGeom prst="rect">
                <a:avLst/>
              </a:prstGeom>
              <a:solidFill>
                <a:srgbClr val="2B0BF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3F3F3F"/>
                  </a:solidFill>
                  <a:latin typeface="Century Gothic"/>
                </a:endParaRPr>
              </a:p>
            </p:txBody>
          </p:sp>
          <p:sp>
            <p:nvSpPr>
              <p:cNvPr id="28" name="TextBox 27">
                <a:extLst>
                  <a:ext uri="{FF2B5EF4-FFF2-40B4-BE49-F238E27FC236}">
                    <a16:creationId xmlns:a16="http://schemas.microsoft.com/office/drawing/2014/main" id="{7A4F9F20-C3BF-4CC5-884B-D1E709F060CE}"/>
                  </a:ext>
                </a:extLst>
              </p:cNvPr>
              <p:cNvSpPr txBox="1"/>
              <p:nvPr/>
            </p:nvSpPr>
            <p:spPr>
              <a:xfrm>
                <a:off x="6951952" y="5531861"/>
                <a:ext cx="138588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Bare</a:t>
                </a:r>
                <a:endParaRPr lang="en-US" sz="1600">
                  <a:cs typeface="Calibri" panose="020F0502020204030204"/>
                </a:endParaRPr>
              </a:p>
              <a:p>
                <a:r>
                  <a:rPr lang="en-US" sz="1400">
                    <a:solidFill>
                      <a:srgbClr val="3F3F3F"/>
                    </a:solidFill>
                    <a:latin typeface="Century Gothic"/>
                    <a:cs typeface="Calibri"/>
                  </a:rPr>
                  <a:t>Urban</a:t>
                </a:r>
              </a:p>
              <a:p>
                <a:r>
                  <a:rPr lang="en-US" sz="1400">
                    <a:solidFill>
                      <a:srgbClr val="3F3F3F"/>
                    </a:solidFill>
                    <a:latin typeface="Century Gothic"/>
                    <a:cs typeface="Calibri"/>
                  </a:rPr>
                  <a:t>Agriculture</a:t>
                </a:r>
              </a:p>
            </p:txBody>
          </p:sp>
          <p:sp>
            <p:nvSpPr>
              <p:cNvPr id="30" name="TextBox 29">
                <a:extLst>
                  <a:ext uri="{FF2B5EF4-FFF2-40B4-BE49-F238E27FC236}">
                    <a16:creationId xmlns:a16="http://schemas.microsoft.com/office/drawing/2014/main" id="{8EA4363F-3AC1-4B2A-9414-B4B26992A3E6}"/>
                  </a:ext>
                </a:extLst>
              </p:cNvPr>
              <p:cNvSpPr txBox="1"/>
              <p:nvPr/>
            </p:nvSpPr>
            <p:spPr>
              <a:xfrm>
                <a:off x="8433738" y="5543767"/>
                <a:ext cx="138588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Water</a:t>
                </a:r>
                <a:endParaRPr lang="en-US" sz="1400">
                  <a:cs typeface="Calibri" panose="020F0502020204030204"/>
                </a:endParaRPr>
              </a:p>
              <a:p>
                <a:r>
                  <a:rPr lang="en-US" sz="1400">
                    <a:solidFill>
                      <a:srgbClr val="3F3F3F"/>
                    </a:solidFill>
                    <a:latin typeface="Century Gothic"/>
                    <a:cs typeface="Calibri"/>
                  </a:rPr>
                  <a:t>Wetland</a:t>
                </a:r>
              </a:p>
              <a:p>
                <a:r>
                  <a:rPr lang="en-US" sz="1400">
                    <a:solidFill>
                      <a:srgbClr val="3F3F3F"/>
                    </a:solidFill>
                    <a:latin typeface="Century Gothic"/>
                    <a:cs typeface="Calibri"/>
                  </a:rPr>
                  <a:t>Woodland</a:t>
                </a:r>
              </a:p>
            </p:txBody>
          </p:sp>
          <p:sp>
            <p:nvSpPr>
              <p:cNvPr id="32" name="Rectangle 31">
                <a:extLst>
                  <a:ext uri="{FF2B5EF4-FFF2-40B4-BE49-F238E27FC236}">
                    <a16:creationId xmlns:a16="http://schemas.microsoft.com/office/drawing/2014/main" id="{5735C9AC-5C1F-4A04-BB16-F96B0E7C65AD}"/>
                  </a:ext>
                </a:extLst>
              </p:cNvPr>
              <p:cNvSpPr/>
              <p:nvPr/>
            </p:nvSpPr>
            <p:spPr>
              <a:xfrm flipV="1">
                <a:off x="6720103" y="5389848"/>
                <a:ext cx="255444" cy="171016"/>
              </a:xfrm>
              <a:prstGeom prst="rect">
                <a:avLst/>
              </a:prstGeom>
              <a:solidFill>
                <a:srgbClr val="B3D66D"/>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3F3F3F"/>
                  </a:solidFill>
                  <a:latin typeface="Century Gothic"/>
                </a:endParaRPr>
              </a:p>
            </p:txBody>
          </p:sp>
          <p:sp>
            <p:nvSpPr>
              <p:cNvPr id="34" name="TextBox 33">
                <a:extLst>
                  <a:ext uri="{FF2B5EF4-FFF2-40B4-BE49-F238E27FC236}">
                    <a16:creationId xmlns:a16="http://schemas.microsoft.com/office/drawing/2014/main" id="{C51466D8-8CEF-47D1-A96D-6137075F3645}"/>
                  </a:ext>
                </a:extLst>
              </p:cNvPr>
              <p:cNvSpPr txBox="1"/>
              <p:nvPr/>
            </p:nvSpPr>
            <p:spPr>
              <a:xfrm>
                <a:off x="6953034" y="5337029"/>
                <a:ext cx="14811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Grassland</a:t>
                </a:r>
              </a:p>
            </p:txBody>
          </p:sp>
        </p:grpSp>
        <p:sp>
          <p:nvSpPr>
            <p:cNvPr id="36" name="TextBox 35">
              <a:extLst>
                <a:ext uri="{FF2B5EF4-FFF2-40B4-BE49-F238E27FC236}">
                  <a16:creationId xmlns:a16="http://schemas.microsoft.com/office/drawing/2014/main" id="{F7C8F863-EAD1-43E9-B8DC-F58013C4E396}"/>
                </a:ext>
              </a:extLst>
            </p:cNvPr>
            <p:cNvSpPr txBox="1"/>
            <p:nvPr/>
          </p:nvSpPr>
          <p:spPr>
            <a:xfrm>
              <a:off x="6593550" y="5031111"/>
              <a:ext cx="12761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rPr>
                <a:t>LULC</a:t>
              </a:r>
              <a:endParaRPr lang="en-US">
                <a:solidFill>
                  <a:srgbClr val="3F3F3F"/>
                </a:solidFill>
              </a:endParaRPr>
            </a:p>
          </p:txBody>
        </p:sp>
      </p:grpSp>
    </p:spTree>
    <p:extLst>
      <p:ext uri="{BB962C8B-B14F-4D97-AF65-F5344CB8AC3E}">
        <p14:creationId xmlns:p14="http://schemas.microsoft.com/office/powerpoint/2010/main" val="1922230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r>
              <a:rPr lang="en-US" sz="4000" b="1">
                <a:solidFill>
                  <a:srgbClr val="CD7142"/>
                </a:solidFill>
                <a:latin typeface="Century Gothic" panose="020F0302020204030204"/>
              </a:rPr>
              <a:t>HEC Event Drivers 2008-2019</a:t>
            </a:r>
          </a:p>
        </p:txBody>
      </p:sp>
      <p:sp>
        <p:nvSpPr>
          <p:cNvPr id="49" name="TextBox 48">
            <a:extLst>
              <a:ext uri="{FF2B5EF4-FFF2-40B4-BE49-F238E27FC236}">
                <a16:creationId xmlns:a16="http://schemas.microsoft.com/office/drawing/2014/main" id="{A3E63A84-DCB7-41F6-AAE2-B351A348F922}"/>
              </a:ext>
            </a:extLst>
          </p:cNvPr>
          <p:cNvSpPr txBox="1"/>
          <p:nvPr/>
        </p:nvSpPr>
        <p:spPr>
          <a:xfrm>
            <a:off x="6973743" y="2653257"/>
            <a:ext cx="269626" cy="276999"/>
          </a:xfrm>
          <a:prstGeom prst="rect">
            <a:avLst/>
          </a:prstGeom>
          <a:noFill/>
        </p:spPr>
        <p:txBody>
          <a:bodyPr wrap="none" rtlCol="0">
            <a:spAutoFit/>
          </a:bodyPr>
          <a:lstStyle/>
          <a:p>
            <a:r>
              <a:rPr lang="en-US" sz="1200">
                <a:solidFill>
                  <a:schemeClr val="tx1">
                    <a:lumMod val="75000"/>
                    <a:lumOff val="25000"/>
                  </a:schemeClr>
                </a:solidFill>
                <a:latin typeface="Century Gothic" panose="020B0502020202020204" pitchFamily="34" charset="0"/>
              </a:rPr>
              <a:t>0</a:t>
            </a:r>
          </a:p>
        </p:txBody>
      </p:sp>
      <p:grpSp>
        <p:nvGrpSpPr>
          <p:cNvPr id="112" name="Group 111">
            <a:extLst>
              <a:ext uri="{FF2B5EF4-FFF2-40B4-BE49-F238E27FC236}">
                <a16:creationId xmlns:a16="http://schemas.microsoft.com/office/drawing/2014/main" id="{EC53E4DE-2048-4E41-8850-7AED2EFE2118}"/>
              </a:ext>
            </a:extLst>
          </p:cNvPr>
          <p:cNvGrpSpPr/>
          <p:nvPr/>
        </p:nvGrpSpPr>
        <p:grpSpPr>
          <a:xfrm>
            <a:off x="6473850" y="1894023"/>
            <a:ext cx="5417311" cy="3274318"/>
            <a:chOff x="6299992" y="573176"/>
            <a:chExt cx="5417311" cy="3274318"/>
          </a:xfrm>
        </p:grpSpPr>
        <p:sp>
          <p:nvSpPr>
            <p:cNvPr id="83" name="TextBox 82">
              <a:extLst>
                <a:ext uri="{FF2B5EF4-FFF2-40B4-BE49-F238E27FC236}">
                  <a16:creationId xmlns:a16="http://schemas.microsoft.com/office/drawing/2014/main" id="{DD2CF75A-03DE-47D2-80BD-3A884726EB76}"/>
                </a:ext>
              </a:extLst>
            </p:cNvPr>
            <p:cNvSpPr txBox="1"/>
            <p:nvPr/>
          </p:nvSpPr>
          <p:spPr>
            <a:xfrm>
              <a:off x="10695375" y="3114890"/>
              <a:ext cx="383438"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23</a:t>
              </a:r>
            </a:p>
          </p:txBody>
        </p:sp>
        <p:grpSp>
          <p:nvGrpSpPr>
            <p:cNvPr id="111" name="Group 110">
              <a:extLst>
                <a:ext uri="{FF2B5EF4-FFF2-40B4-BE49-F238E27FC236}">
                  <a16:creationId xmlns:a16="http://schemas.microsoft.com/office/drawing/2014/main" id="{E1347CE0-F6AC-458E-90EF-A64BAAAF7CEF}"/>
                </a:ext>
              </a:extLst>
            </p:cNvPr>
            <p:cNvGrpSpPr/>
            <p:nvPr/>
          </p:nvGrpSpPr>
          <p:grpSpPr>
            <a:xfrm>
              <a:off x="6299992" y="573176"/>
              <a:ext cx="5417311" cy="3274318"/>
              <a:chOff x="6299992" y="573176"/>
              <a:chExt cx="5417311" cy="3274318"/>
            </a:xfrm>
          </p:grpSpPr>
          <p:sp>
            <p:nvSpPr>
              <p:cNvPr id="77" name="TextBox 76">
                <a:extLst>
                  <a:ext uri="{FF2B5EF4-FFF2-40B4-BE49-F238E27FC236}">
                    <a16:creationId xmlns:a16="http://schemas.microsoft.com/office/drawing/2014/main" id="{F9FD6310-4544-4832-80BC-A34F5FC2EF1B}"/>
                  </a:ext>
                </a:extLst>
              </p:cNvPr>
              <p:cNvSpPr txBox="1"/>
              <p:nvPr/>
            </p:nvSpPr>
            <p:spPr>
              <a:xfrm>
                <a:off x="9192889" y="3123630"/>
                <a:ext cx="383438"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13</a:t>
                </a:r>
              </a:p>
            </p:txBody>
          </p:sp>
          <p:grpSp>
            <p:nvGrpSpPr>
              <p:cNvPr id="110" name="Group 109">
                <a:extLst>
                  <a:ext uri="{FF2B5EF4-FFF2-40B4-BE49-F238E27FC236}">
                    <a16:creationId xmlns:a16="http://schemas.microsoft.com/office/drawing/2014/main" id="{F0EDEEC6-0B47-4FFE-8C44-E8DD33E71009}"/>
                  </a:ext>
                </a:extLst>
              </p:cNvPr>
              <p:cNvGrpSpPr/>
              <p:nvPr/>
            </p:nvGrpSpPr>
            <p:grpSpPr>
              <a:xfrm>
                <a:off x="6299992" y="573176"/>
                <a:ext cx="5417311" cy="3274318"/>
                <a:chOff x="6299992" y="573176"/>
                <a:chExt cx="5417311" cy="3274318"/>
              </a:xfrm>
            </p:grpSpPr>
            <p:sp>
              <p:nvSpPr>
                <p:cNvPr id="75" name="TextBox 74">
                  <a:extLst>
                    <a:ext uri="{FF2B5EF4-FFF2-40B4-BE49-F238E27FC236}">
                      <a16:creationId xmlns:a16="http://schemas.microsoft.com/office/drawing/2014/main" id="{FDD807F1-BB08-4B3F-A854-FBBF8DF318C0}"/>
                    </a:ext>
                  </a:extLst>
                </p:cNvPr>
                <p:cNvSpPr txBox="1"/>
                <p:nvPr/>
              </p:nvSpPr>
              <p:spPr>
                <a:xfrm>
                  <a:off x="8746060" y="3121075"/>
                  <a:ext cx="383438"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11</a:t>
                  </a:r>
                </a:p>
              </p:txBody>
            </p:sp>
            <p:grpSp>
              <p:nvGrpSpPr>
                <p:cNvPr id="108" name="Group 107">
                  <a:extLst>
                    <a:ext uri="{FF2B5EF4-FFF2-40B4-BE49-F238E27FC236}">
                      <a16:creationId xmlns:a16="http://schemas.microsoft.com/office/drawing/2014/main" id="{30BF2CEB-0B01-4E26-BC3A-71417FCCF1E7}"/>
                    </a:ext>
                  </a:extLst>
                </p:cNvPr>
                <p:cNvGrpSpPr/>
                <p:nvPr/>
              </p:nvGrpSpPr>
              <p:grpSpPr>
                <a:xfrm>
                  <a:off x="6299992" y="573176"/>
                  <a:ext cx="5417311" cy="3274318"/>
                  <a:chOff x="670829" y="704973"/>
                  <a:chExt cx="5417311" cy="3274318"/>
                </a:xfrm>
              </p:grpSpPr>
              <p:pic>
                <p:nvPicPr>
                  <p:cNvPr id="55" name="Picture 54">
                    <a:extLst>
                      <a:ext uri="{FF2B5EF4-FFF2-40B4-BE49-F238E27FC236}">
                        <a16:creationId xmlns:a16="http://schemas.microsoft.com/office/drawing/2014/main" id="{9D546A16-92E2-41E4-91A2-7ED529351E92}"/>
                      </a:ext>
                    </a:extLst>
                  </p:cNvPr>
                  <p:cNvPicPr>
                    <a:picLocks noChangeAspect="1"/>
                  </p:cNvPicPr>
                  <p:nvPr/>
                </p:nvPicPr>
                <p:blipFill>
                  <a:blip r:embed="rId3"/>
                  <a:stretch>
                    <a:fillRect/>
                  </a:stretch>
                </p:blipFill>
                <p:spPr>
                  <a:xfrm>
                    <a:off x="1199193" y="1216932"/>
                    <a:ext cx="4781550" cy="2105025"/>
                  </a:xfrm>
                  <a:prstGeom prst="rect">
                    <a:avLst/>
                  </a:prstGeom>
                </p:spPr>
              </p:pic>
              <p:sp>
                <p:nvSpPr>
                  <p:cNvPr id="60" name="TextBox 59">
                    <a:extLst>
                      <a:ext uri="{FF2B5EF4-FFF2-40B4-BE49-F238E27FC236}">
                        <a16:creationId xmlns:a16="http://schemas.microsoft.com/office/drawing/2014/main" id="{640E64CA-761A-4C22-8A8A-7CC04DE4EA2B}"/>
                      </a:ext>
                    </a:extLst>
                  </p:cNvPr>
                  <p:cNvSpPr txBox="1"/>
                  <p:nvPr/>
                </p:nvSpPr>
                <p:spPr>
                  <a:xfrm>
                    <a:off x="829982" y="1104059"/>
                    <a:ext cx="482824"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200</a:t>
                    </a:r>
                  </a:p>
                </p:txBody>
              </p:sp>
              <p:sp>
                <p:nvSpPr>
                  <p:cNvPr id="61" name="TextBox 60">
                    <a:extLst>
                      <a:ext uri="{FF2B5EF4-FFF2-40B4-BE49-F238E27FC236}">
                        <a16:creationId xmlns:a16="http://schemas.microsoft.com/office/drawing/2014/main" id="{B12F771D-FF4E-49E6-B315-7B6D6234B45A}"/>
                      </a:ext>
                    </a:extLst>
                  </p:cNvPr>
                  <p:cNvSpPr txBox="1"/>
                  <p:nvPr/>
                </p:nvSpPr>
                <p:spPr>
                  <a:xfrm>
                    <a:off x="829982" y="2115453"/>
                    <a:ext cx="482824"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100</a:t>
                    </a:r>
                  </a:p>
                </p:txBody>
              </p:sp>
              <p:sp>
                <p:nvSpPr>
                  <p:cNvPr id="62" name="TextBox 61">
                    <a:extLst>
                      <a:ext uri="{FF2B5EF4-FFF2-40B4-BE49-F238E27FC236}">
                        <a16:creationId xmlns:a16="http://schemas.microsoft.com/office/drawing/2014/main" id="{4EEEE5FB-555F-4014-856E-294D6D164729}"/>
                      </a:ext>
                    </a:extLst>
                  </p:cNvPr>
                  <p:cNvSpPr txBox="1"/>
                  <p:nvPr/>
                </p:nvSpPr>
                <p:spPr>
                  <a:xfrm>
                    <a:off x="897481" y="3098984"/>
                    <a:ext cx="284052"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0</a:t>
                    </a:r>
                  </a:p>
                </p:txBody>
              </p:sp>
              <p:sp>
                <p:nvSpPr>
                  <p:cNvPr id="63" name="TextBox 62">
                    <a:extLst>
                      <a:ext uri="{FF2B5EF4-FFF2-40B4-BE49-F238E27FC236}">
                        <a16:creationId xmlns:a16="http://schemas.microsoft.com/office/drawing/2014/main" id="{EF5FEC88-0E0B-4EFF-B0C8-DA401BF45DDD}"/>
                      </a:ext>
                    </a:extLst>
                  </p:cNvPr>
                  <p:cNvSpPr txBox="1"/>
                  <p:nvPr/>
                </p:nvSpPr>
                <p:spPr>
                  <a:xfrm>
                    <a:off x="1114549" y="3232105"/>
                    <a:ext cx="284052"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1</a:t>
                    </a:r>
                  </a:p>
                </p:txBody>
              </p:sp>
              <p:sp>
                <p:nvSpPr>
                  <p:cNvPr id="64" name="TextBox 63">
                    <a:extLst>
                      <a:ext uri="{FF2B5EF4-FFF2-40B4-BE49-F238E27FC236}">
                        <a16:creationId xmlns:a16="http://schemas.microsoft.com/office/drawing/2014/main" id="{7EA603E7-9251-4A5D-97AB-5BC4872ADA33}"/>
                      </a:ext>
                    </a:extLst>
                  </p:cNvPr>
                  <p:cNvSpPr txBox="1"/>
                  <p:nvPr/>
                </p:nvSpPr>
                <p:spPr>
                  <a:xfrm>
                    <a:off x="1329900" y="3239545"/>
                    <a:ext cx="284052"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2</a:t>
                    </a:r>
                  </a:p>
                </p:txBody>
              </p:sp>
              <p:sp>
                <p:nvSpPr>
                  <p:cNvPr id="65" name="TextBox 64">
                    <a:extLst>
                      <a:ext uri="{FF2B5EF4-FFF2-40B4-BE49-F238E27FC236}">
                        <a16:creationId xmlns:a16="http://schemas.microsoft.com/office/drawing/2014/main" id="{7B5EAF09-E3B9-400C-AB48-B93BF9F6B832}"/>
                      </a:ext>
                    </a:extLst>
                  </p:cNvPr>
                  <p:cNvSpPr txBox="1"/>
                  <p:nvPr/>
                </p:nvSpPr>
                <p:spPr>
                  <a:xfrm>
                    <a:off x="1537841" y="3245089"/>
                    <a:ext cx="284052"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3</a:t>
                    </a:r>
                  </a:p>
                </p:txBody>
              </p:sp>
              <p:sp>
                <p:nvSpPr>
                  <p:cNvPr id="66" name="TextBox 65">
                    <a:extLst>
                      <a:ext uri="{FF2B5EF4-FFF2-40B4-BE49-F238E27FC236}">
                        <a16:creationId xmlns:a16="http://schemas.microsoft.com/office/drawing/2014/main" id="{88761E0D-4EFB-4F09-BE17-841FD40D416B}"/>
                      </a:ext>
                    </a:extLst>
                  </p:cNvPr>
                  <p:cNvSpPr txBox="1"/>
                  <p:nvPr/>
                </p:nvSpPr>
                <p:spPr>
                  <a:xfrm>
                    <a:off x="1725586" y="3245088"/>
                    <a:ext cx="284052"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4</a:t>
                    </a:r>
                  </a:p>
                </p:txBody>
              </p:sp>
              <p:sp>
                <p:nvSpPr>
                  <p:cNvPr id="67" name="TextBox 66">
                    <a:extLst>
                      <a:ext uri="{FF2B5EF4-FFF2-40B4-BE49-F238E27FC236}">
                        <a16:creationId xmlns:a16="http://schemas.microsoft.com/office/drawing/2014/main" id="{95A71D1A-2AAC-418C-9CA7-E8380AA82532}"/>
                      </a:ext>
                    </a:extLst>
                  </p:cNvPr>
                  <p:cNvSpPr txBox="1"/>
                  <p:nvPr/>
                </p:nvSpPr>
                <p:spPr>
                  <a:xfrm>
                    <a:off x="1938278" y="3248659"/>
                    <a:ext cx="284052"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5</a:t>
                    </a:r>
                  </a:p>
                </p:txBody>
              </p:sp>
              <p:sp>
                <p:nvSpPr>
                  <p:cNvPr id="69" name="TextBox 68">
                    <a:extLst>
                      <a:ext uri="{FF2B5EF4-FFF2-40B4-BE49-F238E27FC236}">
                        <a16:creationId xmlns:a16="http://schemas.microsoft.com/office/drawing/2014/main" id="{B328E79E-5BB8-4943-89D3-AA2F5F791BFD}"/>
                      </a:ext>
                    </a:extLst>
                  </p:cNvPr>
                  <p:cNvSpPr txBox="1"/>
                  <p:nvPr/>
                </p:nvSpPr>
                <p:spPr>
                  <a:xfrm>
                    <a:off x="2149447" y="3252703"/>
                    <a:ext cx="284052"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6</a:t>
                    </a:r>
                  </a:p>
                </p:txBody>
              </p:sp>
              <p:sp>
                <p:nvSpPr>
                  <p:cNvPr id="70" name="TextBox 69">
                    <a:extLst>
                      <a:ext uri="{FF2B5EF4-FFF2-40B4-BE49-F238E27FC236}">
                        <a16:creationId xmlns:a16="http://schemas.microsoft.com/office/drawing/2014/main" id="{7CA536A3-C1DC-47FD-A19A-0549A639C2FF}"/>
                      </a:ext>
                    </a:extLst>
                  </p:cNvPr>
                  <p:cNvSpPr txBox="1"/>
                  <p:nvPr/>
                </p:nvSpPr>
                <p:spPr>
                  <a:xfrm>
                    <a:off x="2358162" y="3255427"/>
                    <a:ext cx="284052"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7</a:t>
                    </a:r>
                  </a:p>
                </p:txBody>
              </p:sp>
              <p:sp>
                <p:nvSpPr>
                  <p:cNvPr id="72" name="TextBox 71">
                    <a:extLst>
                      <a:ext uri="{FF2B5EF4-FFF2-40B4-BE49-F238E27FC236}">
                        <a16:creationId xmlns:a16="http://schemas.microsoft.com/office/drawing/2014/main" id="{535A74CE-B742-4E86-897F-252A68F0D492}"/>
                      </a:ext>
                    </a:extLst>
                  </p:cNvPr>
                  <p:cNvSpPr txBox="1"/>
                  <p:nvPr/>
                </p:nvSpPr>
                <p:spPr>
                  <a:xfrm>
                    <a:off x="2554534" y="3248659"/>
                    <a:ext cx="284052"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8</a:t>
                    </a:r>
                  </a:p>
                </p:txBody>
              </p:sp>
              <p:sp>
                <p:nvSpPr>
                  <p:cNvPr id="73" name="TextBox 72">
                    <a:extLst>
                      <a:ext uri="{FF2B5EF4-FFF2-40B4-BE49-F238E27FC236}">
                        <a16:creationId xmlns:a16="http://schemas.microsoft.com/office/drawing/2014/main" id="{4C1AE80F-130B-421D-8A98-8ABD302FD020}"/>
                      </a:ext>
                    </a:extLst>
                  </p:cNvPr>
                  <p:cNvSpPr txBox="1"/>
                  <p:nvPr/>
                </p:nvSpPr>
                <p:spPr>
                  <a:xfrm>
                    <a:off x="2739873" y="3255426"/>
                    <a:ext cx="284052"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9</a:t>
                    </a:r>
                  </a:p>
                </p:txBody>
              </p:sp>
              <p:sp>
                <p:nvSpPr>
                  <p:cNvPr id="74" name="TextBox 73">
                    <a:extLst>
                      <a:ext uri="{FF2B5EF4-FFF2-40B4-BE49-F238E27FC236}">
                        <a16:creationId xmlns:a16="http://schemas.microsoft.com/office/drawing/2014/main" id="{094787D3-DC96-4C03-96C1-EE2170C8C745}"/>
                      </a:ext>
                    </a:extLst>
                  </p:cNvPr>
                  <p:cNvSpPr txBox="1"/>
                  <p:nvPr/>
                </p:nvSpPr>
                <p:spPr>
                  <a:xfrm>
                    <a:off x="2886056" y="3257127"/>
                    <a:ext cx="383438"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10</a:t>
                    </a:r>
                  </a:p>
                </p:txBody>
              </p:sp>
              <p:sp>
                <p:nvSpPr>
                  <p:cNvPr id="76" name="TextBox 75">
                    <a:extLst>
                      <a:ext uri="{FF2B5EF4-FFF2-40B4-BE49-F238E27FC236}">
                        <a16:creationId xmlns:a16="http://schemas.microsoft.com/office/drawing/2014/main" id="{EE05D4D8-8035-4790-BE12-2D82144CEF39}"/>
                      </a:ext>
                    </a:extLst>
                  </p:cNvPr>
                  <p:cNvSpPr txBox="1"/>
                  <p:nvPr/>
                </p:nvSpPr>
                <p:spPr>
                  <a:xfrm>
                    <a:off x="3333425" y="3255425"/>
                    <a:ext cx="383438"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12</a:t>
                    </a:r>
                  </a:p>
                </p:txBody>
              </p:sp>
              <p:sp>
                <p:nvSpPr>
                  <p:cNvPr id="78" name="TextBox 77">
                    <a:extLst>
                      <a:ext uri="{FF2B5EF4-FFF2-40B4-BE49-F238E27FC236}">
                        <a16:creationId xmlns:a16="http://schemas.microsoft.com/office/drawing/2014/main" id="{C1CC0F53-9B02-4BA7-9C33-68C405C2BA2F}"/>
                      </a:ext>
                    </a:extLst>
                  </p:cNvPr>
                  <p:cNvSpPr txBox="1"/>
                  <p:nvPr/>
                </p:nvSpPr>
                <p:spPr>
                  <a:xfrm>
                    <a:off x="3771433" y="3248659"/>
                    <a:ext cx="383438"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14</a:t>
                    </a:r>
                  </a:p>
                </p:txBody>
              </p:sp>
              <p:sp>
                <p:nvSpPr>
                  <p:cNvPr id="79" name="TextBox 78">
                    <a:extLst>
                      <a:ext uri="{FF2B5EF4-FFF2-40B4-BE49-F238E27FC236}">
                        <a16:creationId xmlns:a16="http://schemas.microsoft.com/office/drawing/2014/main" id="{4185B9B0-1105-4FA7-AC2A-7F64931D41E0}"/>
                      </a:ext>
                    </a:extLst>
                  </p:cNvPr>
                  <p:cNvSpPr txBox="1"/>
                  <p:nvPr/>
                </p:nvSpPr>
                <p:spPr>
                  <a:xfrm>
                    <a:off x="3994270" y="3255425"/>
                    <a:ext cx="383438"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15</a:t>
                    </a:r>
                  </a:p>
                </p:txBody>
              </p:sp>
              <p:sp>
                <p:nvSpPr>
                  <p:cNvPr id="80" name="TextBox 79">
                    <a:extLst>
                      <a:ext uri="{FF2B5EF4-FFF2-40B4-BE49-F238E27FC236}">
                        <a16:creationId xmlns:a16="http://schemas.microsoft.com/office/drawing/2014/main" id="{BCACF099-24D5-4EA1-8100-035C0DA2D795}"/>
                      </a:ext>
                    </a:extLst>
                  </p:cNvPr>
                  <p:cNvSpPr txBox="1"/>
                  <p:nvPr/>
                </p:nvSpPr>
                <p:spPr>
                  <a:xfrm>
                    <a:off x="4213577" y="3255424"/>
                    <a:ext cx="383438"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17</a:t>
                    </a:r>
                  </a:p>
                </p:txBody>
              </p:sp>
              <p:sp>
                <p:nvSpPr>
                  <p:cNvPr id="81" name="TextBox 80">
                    <a:extLst>
                      <a:ext uri="{FF2B5EF4-FFF2-40B4-BE49-F238E27FC236}">
                        <a16:creationId xmlns:a16="http://schemas.microsoft.com/office/drawing/2014/main" id="{AF6546AF-DE9F-46EF-B092-2B4F15566A60}"/>
                      </a:ext>
                    </a:extLst>
                  </p:cNvPr>
                  <p:cNvSpPr txBox="1"/>
                  <p:nvPr/>
                </p:nvSpPr>
                <p:spPr>
                  <a:xfrm>
                    <a:off x="4415339" y="3255423"/>
                    <a:ext cx="383438"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18</a:t>
                    </a:r>
                  </a:p>
                </p:txBody>
              </p:sp>
              <p:sp>
                <p:nvSpPr>
                  <p:cNvPr id="82" name="TextBox 81">
                    <a:extLst>
                      <a:ext uri="{FF2B5EF4-FFF2-40B4-BE49-F238E27FC236}">
                        <a16:creationId xmlns:a16="http://schemas.microsoft.com/office/drawing/2014/main" id="{4D159F07-46C8-4366-9AA9-EAFAD60BBA3D}"/>
                      </a:ext>
                    </a:extLst>
                  </p:cNvPr>
                  <p:cNvSpPr txBox="1"/>
                  <p:nvPr/>
                </p:nvSpPr>
                <p:spPr>
                  <a:xfrm>
                    <a:off x="4630132" y="3246688"/>
                    <a:ext cx="383438"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20</a:t>
                    </a:r>
                  </a:p>
                </p:txBody>
              </p:sp>
              <p:sp>
                <p:nvSpPr>
                  <p:cNvPr id="84" name="TextBox 83">
                    <a:extLst>
                      <a:ext uri="{FF2B5EF4-FFF2-40B4-BE49-F238E27FC236}">
                        <a16:creationId xmlns:a16="http://schemas.microsoft.com/office/drawing/2014/main" id="{058DFCC4-E4A7-4885-BC24-12257550B63F}"/>
                      </a:ext>
                    </a:extLst>
                  </p:cNvPr>
                  <p:cNvSpPr txBox="1"/>
                  <p:nvPr/>
                </p:nvSpPr>
                <p:spPr>
                  <a:xfrm>
                    <a:off x="4843500" y="3246687"/>
                    <a:ext cx="383438"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22</a:t>
                    </a:r>
                  </a:p>
                </p:txBody>
              </p:sp>
              <p:sp>
                <p:nvSpPr>
                  <p:cNvPr id="85" name="TextBox 84">
                    <a:extLst>
                      <a:ext uri="{FF2B5EF4-FFF2-40B4-BE49-F238E27FC236}">
                        <a16:creationId xmlns:a16="http://schemas.microsoft.com/office/drawing/2014/main" id="{DFC40BD1-550D-4A57-AA98-729C04E9D671}"/>
                      </a:ext>
                    </a:extLst>
                  </p:cNvPr>
                  <p:cNvSpPr txBox="1"/>
                  <p:nvPr/>
                </p:nvSpPr>
                <p:spPr>
                  <a:xfrm>
                    <a:off x="5298564" y="3246687"/>
                    <a:ext cx="383438"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29</a:t>
                    </a:r>
                  </a:p>
                </p:txBody>
              </p:sp>
              <p:sp>
                <p:nvSpPr>
                  <p:cNvPr id="86" name="TextBox 85">
                    <a:extLst>
                      <a:ext uri="{FF2B5EF4-FFF2-40B4-BE49-F238E27FC236}">
                        <a16:creationId xmlns:a16="http://schemas.microsoft.com/office/drawing/2014/main" id="{5D58DC8F-E243-4B87-A369-5895FCFA33DE}"/>
                      </a:ext>
                    </a:extLst>
                  </p:cNvPr>
                  <p:cNvSpPr txBox="1"/>
                  <p:nvPr/>
                </p:nvSpPr>
                <p:spPr>
                  <a:xfrm>
                    <a:off x="5506467" y="3244867"/>
                    <a:ext cx="383438"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37</a:t>
                    </a:r>
                  </a:p>
                </p:txBody>
              </p:sp>
              <p:sp>
                <p:nvSpPr>
                  <p:cNvPr id="87" name="TextBox 86">
                    <a:extLst>
                      <a:ext uri="{FF2B5EF4-FFF2-40B4-BE49-F238E27FC236}">
                        <a16:creationId xmlns:a16="http://schemas.microsoft.com/office/drawing/2014/main" id="{46B487CC-C51E-440C-ABDA-516869C3762E}"/>
                      </a:ext>
                    </a:extLst>
                  </p:cNvPr>
                  <p:cNvSpPr txBox="1"/>
                  <p:nvPr/>
                </p:nvSpPr>
                <p:spPr>
                  <a:xfrm>
                    <a:off x="5704702" y="3246363"/>
                    <a:ext cx="383438"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59</a:t>
                    </a:r>
                  </a:p>
                </p:txBody>
              </p:sp>
              <p:sp>
                <p:nvSpPr>
                  <p:cNvPr id="89" name="TextBox 88">
                    <a:extLst>
                      <a:ext uri="{FF2B5EF4-FFF2-40B4-BE49-F238E27FC236}">
                        <a16:creationId xmlns:a16="http://schemas.microsoft.com/office/drawing/2014/main" id="{9D37ED90-2B25-46E2-98EE-8F34615C3B82}"/>
                      </a:ext>
                    </a:extLst>
                  </p:cNvPr>
                  <p:cNvSpPr txBox="1"/>
                  <p:nvPr/>
                </p:nvSpPr>
                <p:spPr>
                  <a:xfrm rot="16200000">
                    <a:off x="269117" y="2184702"/>
                    <a:ext cx="1111202" cy="307777"/>
                  </a:xfrm>
                  <a:prstGeom prst="rect">
                    <a:avLst/>
                  </a:prstGeom>
                  <a:noFill/>
                </p:spPr>
                <p:txBody>
                  <a:bodyPr wrap="none" rtlCol="0">
                    <a:spAutoFit/>
                  </a:bodyPr>
                  <a:lstStyle/>
                  <a:p>
                    <a:r>
                      <a:rPr lang="en-US" sz="1600">
                        <a:solidFill>
                          <a:schemeClr val="tx1">
                            <a:lumMod val="75000"/>
                            <a:lumOff val="25000"/>
                          </a:schemeClr>
                        </a:solidFill>
                        <a:latin typeface="Century Gothic" panose="020B0502020202020204" pitchFamily="34" charset="0"/>
                      </a:rPr>
                      <a:t>Frequency</a:t>
                    </a:r>
                  </a:p>
                </p:txBody>
              </p:sp>
              <p:sp>
                <p:nvSpPr>
                  <p:cNvPr id="90" name="TextBox 89">
                    <a:extLst>
                      <a:ext uri="{FF2B5EF4-FFF2-40B4-BE49-F238E27FC236}">
                        <a16:creationId xmlns:a16="http://schemas.microsoft.com/office/drawing/2014/main" id="{17857436-CA33-4088-A058-B76F0B5C5522}"/>
                      </a:ext>
                    </a:extLst>
                  </p:cNvPr>
                  <p:cNvSpPr txBox="1"/>
                  <p:nvPr/>
                </p:nvSpPr>
                <p:spPr>
                  <a:xfrm>
                    <a:off x="1517926" y="3640737"/>
                    <a:ext cx="4503156" cy="338554"/>
                  </a:xfrm>
                  <a:prstGeom prst="rect">
                    <a:avLst/>
                  </a:prstGeom>
                  <a:noFill/>
                </p:spPr>
                <p:txBody>
                  <a:bodyPr wrap="none" lIns="91440" tIns="45720" rIns="91440" bIns="45720" rtlCol="0" anchor="t">
                    <a:spAutoFit/>
                  </a:bodyPr>
                  <a:lstStyle/>
                  <a:p>
                    <a:r>
                      <a:rPr lang="en-US" sz="1600">
                        <a:solidFill>
                          <a:srgbClr val="3F3F3F"/>
                        </a:solidFill>
                        <a:latin typeface="Century Gothic"/>
                      </a:rPr>
                      <a:t>Number of Elephants Involved in Raid Event</a:t>
                    </a:r>
                  </a:p>
                </p:txBody>
              </p:sp>
              <p:sp>
                <p:nvSpPr>
                  <p:cNvPr id="104" name="TextBox 103">
                    <a:extLst>
                      <a:ext uri="{FF2B5EF4-FFF2-40B4-BE49-F238E27FC236}">
                        <a16:creationId xmlns:a16="http://schemas.microsoft.com/office/drawing/2014/main" id="{C64C090B-E6DD-4B91-839C-4617B98E97B3}"/>
                      </a:ext>
                    </a:extLst>
                  </p:cNvPr>
                  <p:cNvSpPr txBox="1"/>
                  <p:nvPr/>
                </p:nvSpPr>
                <p:spPr>
                  <a:xfrm>
                    <a:off x="807594" y="704973"/>
                    <a:ext cx="5139548" cy="369332"/>
                  </a:xfrm>
                  <a:prstGeom prst="rect">
                    <a:avLst/>
                  </a:prstGeom>
                  <a:noFill/>
                </p:spPr>
                <p:txBody>
                  <a:bodyPr wrap="none" lIns="91440" tIns="45720" rIns="91440" bIns="45720" rtlCol="0" anchor="t">
                    <a:spAutoFit/>
                  </a:bodyPr>
                  <a:lstStyle/>
                  <a:p>
                    <a:r>
                      <a:rPr lang="en-US" b="1">
                        <a:solidFill>
                          <a:schemeClr val="tx1">
                            <a:lumMod val="75000"/>
                            <a:lumOff val="25000"/>
                          </a:schemeClr>
                        </a:solidFill>
                        <a:latin typeface="Century Gothic"/>
                      </a:rPr>
                      <a:t> Number of Elephants Involved in HEC Events</a:t>
                    </a:r>
                    <a:endParaRPr lang="en-US" b="1">
                      <a:solidFill>
                        <a:schemeClr val="tx1">
                          <a:lumMod val="75000"/>
                          <a:lumOff val="25000"/>
                        </a:schemeClr>
                      </a:solidFill>
                      <a:latin typeface="Century Gothic" panose="020B0502020202020204" pitchFamily="34" charset="0"/>
                    </a:endParaRPr>
                  </a:p>
                </p:txBody>
              </p:sp>
            </p:grpSp>
          </p:grpSp>
        </p:grpSp>
      </p:grpSp>
      <p:grpSp>
        <p:nvGrpSpPr>
          <p:cNvPr id="115" name="Group 114">
            <a:extLst>
              <a:ext uri="{FF2B5EF4-FFF2-40B4-BE49-F238E27FC236}">
                <a16:creationId xmlns:a16="http://schemas.microsoft.com/office/drawing/2014/main" id="{2D400270-DB13-42D9-913C-B3D54F0862B2}"/>
              </a:ext>
            </a:extLst>
          </p:cNvPr>
          <p:cNvGrpSpPr/>
          <p:nvPr/>
        </p:nvGrpSpPr>
        <p:grpSpPr>
          <a:xfrm>
            <a:off x="300839" y="1882446"/>
            <a:ext cx="5457911" cy="3684684"/>
            <a:chOff x="172228" y="615778"/>
            <a:chExt cx="5457911" cy="3684684"/>
          </a:xfrm>
        </p:grpSpPr>
        <p:grpSp>
          <p:nvGrpSpPr>
            <p:cNvPr id="107" name="Group 106">
              <a:extLst>
                <a:ext uri="{FF2B5EF4-FFF2-40B4-BE49-F238E27FC236}">
                  <a16:creationId xmlns:a16="http://schemas.microsoft.com/office/drawing/2014/main" id="{7F428ECE-5417-402A-BCF5-FE50F06F6DFE}"/>
                </a:ext>
              </a:extLst>
            </p:cNvPr>
            <p:cNvGrpSpPr/>
            <p:nvPr/>
          </p:nvGrpSpPr>
          <p:grpSpPr>
            <a:xfrm>
              <a:off x="420465" y="615778"/>
              <a:ext cx="5209674" cy="3684684"/>
              <a:chOff x="6336538" y="702610"/>
              <a:chExt cx="5209674" cy="3684684"/>
            </a:xfrm>
          </p:grpSpPr>
          <p:pic>
            <p:nvPicPr>
              <p:cNvPr id="7" name="Picture 6">
                <a:extLst>
                  <a:ext uri="{FF2B5EF4-FFF2-40B4-BE49-F238E27FC236}">
                    <a16:creationId xmlns:a16="http://schemas.microsoft.com/office/drawing/2014/main" id="{989D38F6-E31A-48FC-B705-B780ADC44439}"/>
                  </a:ext>
                </a:extLst>
              </p:cNvPr>
              <p:cNvPicPr>
                <a:picLocks noChangeAspect="1"/>
              </p:cNvPicPr>
              <p:nvPr/>
            </p:nvPicPr>
            <p:blipFill>
              <a:blip r:embed="rId4"/>
              <a:stretch>
                <a:fillRect/>
              </a:stretch>
            </p:blipFill>
            <p:spPr>
              <a:xfrm>
                <a:off x="6763396" y="1002009"/>
                <a:ext cx="4782816" cy="2077781"/>
              </a:xfrm>
              <a:prstGeom prst="rect">
                <a:avLst/>
              </a:prstGeom>
            </p:spPr>
          </p:pic>
          <p:sp>
            <p:nvSpPr>
              <p:cNvPr id="24" name="TextBox 23">
                <a:extLst>
                  <a:ext uri="{FF2B5EF4-FFF2-40B4-BE49-F238E27FC236}">
                    <a16:creationId xmlns:a16="http://schemas.microsoft.com/office/drawing/2014/main" id="{97253FBB-09FC-4CDB-B43F-8717FC36CAF8}"/>
                  </a:ext>
                </a:extLst>
              </p:cNvPr>
              <p:cNvSpPr txBox="1"/>
              <p:nvPr/>
            </p:nvSpPr>
            <p:spPr>
              <a:xfrm rot="17854094">
                <a:off x="10823707" y="3243284"/>
                <a:ext cx="777777" cy="307777"/>
              </a:xfrm>
              <a:prstGeom prst="rect">
                <a:avLst/>
              </a:prstGeom>
              <a:noFill/>
            </p:spPr>
            <p:txBody>
              <a:bodyPr wrap="none" rtlCol="0">
                <a:spAutoFit/>
              </a:bodyPr>
              <a:lstStyle/>
              <a:p>
                <a:r>
                  <a:rPr lang="en-US" sz="1400" err="1">
                    <a:solidFill>
                      <a:srgbClr val="3F3F3F"/>
                    </a:solidFill>
                    <a:latin typeface="Century Gothic" panose="020B0502020202020204" pitchFamily="34" charset="0"/>
                  </a:rPr>
                  <a:t>Kyeica</a:t>
                </a:r>
                <a:endParaRPr lang="en-US" sz="1400">
                  <a:solidFill>
                    <a:srgbClr val="3F3F3F"/>
                  </a:solidFill>
                  <a:latin typeface="Century Gothic" panose="020B0502020202020204" pitchFamily="34" charset="0"/>
                </a:endParaRPr>
              </a:p>
            </p:txBody>
          </p:sp>
          <p:sp>
            <p:nvSpPr>
              <p:cNvPr id="25" name="TextBox 24">
                <a:extLst>
                  <a:ext uri="{FF2B5EF4-FFF2-40B4-BE49-F238E27FC236}">
                    <a16:creationId xmlns:a16="http://schemas.microsoft.com/office/drawing/2014/main" id="{ABCBAF4E-F9D3-4F37-9755-570C65C2DDEF}"/>
                  </a:ext>
                </a:extLst>
              </p:cNvPr>
              <p:cNvSpPr txBox="1"/>
              <p:nvPr/>
            </p:nvSpPr>
            <p:spPr>
              <a:xfrm rot="17904504">
                <a:off x="10547405" y="3247761"/>
                <a:ext cx="798617" cy="307777"/>
              </a:xfrm>
              <a:prstGeom prst="rect">
                <a:avLst/>
              </a:prstGeom>
              <a:noFill/>
            </p:spPr>
            <p:txBody>
              <a:bodyPr wrap="none" rtlCol="0">
                <a:spAutoFit/>
              </a:bodyPr>
              <a:lstStyle/>
              <a:p>
                <a:r>
                  <a:rPr lang="en-US" sz="1400" err="1">
                    <a:solidFill>
                      <a:srgbClr val="3F3F3F"/>
                    </a:solidFill>
                    <a:latin typeface="Century Gothic" panose="020B0502020202020204" pitchFamily="34" charset="0"/>
                  </a:rPr>
                  <a:t>Divava</a:t>
                </a:r>
                <a:endParaRPr lang="en-US" sz="1400">
                  <a:solidFill>
                    <a:srgbClr val="3F3F3F"/>
                  </a:solidFill>
                  <a:latin typeface="Century Gothic" panose="020B0502020202020204" pitchFamily="34" charset="0"/>
                </a:endParaRPr>
              </a:p>
            </p:txBody>
          </p:sp>
          <p:sp>
            <p:nvSpPr>
              <p:cNvPr id="26" name="TextBox 25">
                <a:extLst>
                  <a:ext uri="{FF2B5EF4-FFF2-40B4-BE49-F238E27FC236}">
                    <a16:creationId xmlns:a16="http://schemas.microsoft.com/office/drawing/2014/main" id="{D76836D1-3439-4C43-A63F-53A7E15C4C67}"/>
                  </a:ext>
                </a:extLst>
              </p:cNvPr>
              <p:cNvSpPr txBox="1"/>
              <p:nvPr/>
            </p:nvSpPr>
            <p:spPr>
              <a:xfrm rot="18066071">
                <a:off x="10142476" y="3275816"/>
                <a:ext cx="992579" cy="307777"/>
              </a:xfrm>
              <a:prstGeom prst="rect">
                <a:avLst/>
              </a:prstGeom>
              <a:noFill/>
            </p:spPr>
            <p:txBody>
              <a:bodyPr wrap="none" rtlCol="0">
                <a:spAutoFit/>
              </a:bodyPr>
              <a:lstStyle/>
              <a:p>
                <a:r>
                  <a:rPr lang="en-US" sz="1400" err="1">
                    <a:solidFill>
                      <a:srgbClr val="3F3F3F"/>
                    </a:solidFill>
                    <a:latin typeface="Century Gothic" panose="020B0502020202020204" pitchFamily="34" charset="0"/>
                  </a:rPr>
                  <a:t>Kaputura</a:t>
                </a:r>
                <a:endParaRPr lang="en-US" sz="1400">
                  <a:solidFill>
                    <a:srgbClr val="3F3F3F"/>
                  </a:solidFill>
                  <a:latin typeface="Century Gothic" panose="020B0502020202020204" pitchFamily="34" charset="0"/>
                </a:endParaRPr>
              </a:p>
            </p:txBody>
          </p:sp>
          <p:sp>
            <p:nvSpPr>
              <p:cNvPr id="27" name="TextBox 26">
                <a:extLst>
                  <a:ext uri="{FF2B5EF4-FFF2-40B4-BE49-F238E27FC236}">
                    <a16:creationId xmlns:a16="http://schemas.microsoft.com/office/drawing/2014/main" id="{9E36F1BE-F87A-4BF0-9FAD-8EFF52814623}"/>
                  </a:ext>
                </a:extLst>
              </p:cNvPr>
              <p:cNvSpPr txBox="1"/>
              <p:nvPr/>
            </p:nvSpPr>
            <p:spPr>
              <a:xfrm rot="18066071">
                <a:off x="10035317" y="3216199"/>
                <a:ext cx="747320" cy="307777"/>
              </a:xfrm>
              <a:prstGeom prst="rect">
                <a:avLst/>
              </a:prstGeom>
              <a:noFill/>
            </p:spPr>
            <p:txBody>
              <a:bodyPr wrap="none" rtlCol="0">
                <a:spAutoFit/>
              </a:bodyPr>
              <a:lstStyle/>
              <a:p>
                <a:r>
                  <a:rPr lang="en-US" sz="1400" err="1">
                    <a:solidFill>
                      <a:srgbClr val="3F3F3F"/>
                    </a:solidFill>
                    <a:latin typeface="Century Gothic" panose="020B0502020202020204" pitchFamily="34" charset="0"/>
                  </a:rPr>
                  <a:t>Xakao</a:t>
                </a:r>
                <a:endParaRPr lang="en-US" sz="1400">
                  <a:solidFill>
                    <a:srgbClr val="3F3F3F"/>
                  </a:solidFill>
                  <a:latin typeface="Century Gothic" panose="020B0502020202020204" pitchFamily="34" charset="0"/>
                </a:endParaRPr>
              </a:p>
            </p:txBody>
          </p:sp>
          <p:sp>
            <p:nvSpPr>
              <p:cNvPr id="28" name="TextBox 27">
                <a:extLst>
                  <a:ext uri="{FF2B5EF4-FFF2-40B4-BE49-F238E27FC236}">
                    <a16:creationId xmlns:a16="http://schemas.microsoft.com/office/drawing/2014/main" id="{DBFD449F-1342-4BF9-AC2D-F60D63BC30CE}"/>
                  </a:ext>
                </a:extLst>
              </p:cNvPr>
              <p:cNvSpPr txBox="1"/>
              <p:nvPr/>
            </p:nvSpPr>
            <p:spPr>
              <a:xfrm rot="18066071">
                <a:off x="9626400" y="3271353"/>
                <a:ext cx="1002197" cy="307777"/>
              </a:xfrm>
              <a:prstGeom prst="rect">
                <a:avLst/>
              </a:prstGeom>
              <a:noFill/>
            </p:spPr>
            <p:txBody>
              <a:bodyPr wrap="none" rtlCol="0">
                <a:spAutoFit/>
              </a:bodyPr>
              <a:lstStyle/>
              <a:p>
                <a:r>
                  <a:rPr lang="en-US" sz="1400" err="1">
                    <a:solidFill>
                      <a:srgbClr val="3F3F3F"/>
                    </a:solidFill>
                    <a:latin typeface="Century Gothic" panose="020B0502020202020204" pitchFamily="34" charset="0"/>
                  </a:rPr>
                  <a:t>Gudigwa</a:t>
                </a:r>
                <a:endParaRPr lang="en-US" sz="1400">
                  <a:solidFill>
                    <a:srgbClr val="3F3F3F"/>
                  </a:solidFill>
                  <a:latin typeface="Century Gothic" panose="020B0502020202020204" pitchFamily="34" charset="0"/>
                </a:endParaRPr>
              </a:p>
            </p:txBody>
          </p:sp>
          <p:sp>
            <p:nvSpPr>
              <p:cNvPr id="29" name="TextBox 28">
                <a:extLst>
                  <a:ext uri="{FF2B5EF4-FFF2-40B4-BE49-F238E27FC236}">
                    <a16:creationId xmlns:a16="http://schemas.microsoft.com/office/drawing/2014/main" id="{5A7486C8-D8AD-4530-ACC5-C9144F6DAA84}"/>
                  </a:ext>
                </a:extLst>
              </p:cNvPr>
              <p:cNvSpPr txBox="1"/>
              <p:nvPr/>
            </p:nvSpPr>
            <p:spPr>
              <a:xfrm rot="18066071">
                <a:off x="9302539" y="3307352"/>
                <a:ext cx="1085554" cy="307777"/>
              </a:xfrm>
              <a:prstGeom prst="rect">
                <a:avLst/>
              </a:prstGeom>
              <a:noFill/>
            </p:spPr>
            <p:txBody>
              <a:bodyPr wrap="none" rtlCol="0">
                <a:spAutoFit/>
              </a:bodyPr>
              <a:lstStyle/>
              <a:p>
                <a:r>
                  <a:rPr lang="en-US" sz="1400" err="1">
                    <a:solidFill>
                      <a:srgbClr val="3F3F3F"/>
                    </a:solidFill>
                    <a:latin typeface="Century Gothic" panose="020B0502020202020204" pitchFamily="34" charset="0"/>
                  </a:rPr>
                  <a:t>Ngarange</a:t>
                </a:r>
                <a:endParaRPr lang="en-US" sz="1400">
                  <a:solidFill>
                    <a:srgbClr val="3F3F3F"/>
                  </a:solidFill>
                  <a:latin typeface="Century Gothic" panose="020B0502020202020204" pitchFamily="34" charset="0"/>
                </a:endParaRPr>
              </a:p>
            </p:txBody>
          </p:sp>
          <p:sp>
            <p:nvSpPr>
              <p:cNvPr id="30" name="TextBox 29">
                <a:extLst>
                  <a:ext uri="{FF2B5EF4-FFF2-40B4-BE49-F238E27FC236}">
                    <a16:creationId xmlns:a16="http://schemas.microsoft.com/office/drawing/2014/main" id="{971DAF8E-B18F-4E58-8BCE-00F69526B7A7}"/>
                  </a:ext>
                </a:extLst>
              </p:cNvPr>
              <p:cNvSpPr txBox="1"/>
              <p:nvPr/>
            </p:nvSpPr>
            <p:spPr>
              <a:xfrm rot="18066071">
                <a:off x="9212650" y="3220036"/>
                <a:ext cx="814647" cy="307777"/>
              </a:xfrm>
              <a:prstGeom prst="rect">
                <a:avLst/>
              </a:prstGeom>
              <a:noFill/>
            </p:spPr>
            <p:txBody>
              <a:bodyPr wrap="none" rtlCol="0">
                <a:spAutoFit/>
              </a:bodyPr>
              <a:lstStyle/>
              <a:p>
                <a:r>
                  <a:rPr lang="en-US" sz="1400" err="1">
                    <a:solidFill>
                      <a:srgbClr val="3F3F3F"/>
                    </a:solidFill>
                    <a:latin typeface="Century Gothic" panose="020B0502020202020204" pitchFamily="34" charset="0"/>
                  </a:rPr>
                  <a:t>Eretsha</a:t>
                </a:r>
                <a:endParaRPr lang="en-US" sz="1400">
                  <a:solidFill>
                    <a:srgbClr val="3F3F3F"/>
                  </a:solidFill>
                  <a:latin typeface="Century Gothic" panose="020B0502020202020204" pitchFamily="34" charset="0"/>
                </a:endParaRPr>
              </a:p>
            </p:txBody>
          </p:sp>
          <p:sp>
            <p:nvSpPr>
              <p:cNvPr id="31" name="TextBox 30">
                <a:extLst>
                  <a:ext uri="{FF2B5EF4-FFF2-40B4-BE49-F238E27FC236}">
                    <a16:creationId xmlns:a16="http://schemas.microsoft.com/office/drawing/2014/main" id="{C8CC61B0-A5A8-4BC8-B34E-E5D82C583848}"/>
                  </a:ext>
                </a:extLst>
              </p:cNvPr>
              <p:cNvSpPr txBox="1"/>
              <p:nvPr/>
            </p:nvSpPr>
            <p:spPr>
              <a:xfrm rot="18066071">
                <a:off x="8855404" y="3274099"/>
                <a:ext cx="990977" cy="307777"/>
              </a:xfrm>
              <a:prstGeom prst="rect">
                <a:avLst/>
              </a:prstGeom>
              <a:noFill/>
            </p:spPr>
            <p:txBody>
              <a:bodyPr wrap="none" rtlCol="0">
                <a:spAutoFit/>
              </a:bodyPr>
              <a:lstStyle/>
              <a:p>
                <a:r>
                  <a:rPr lang="en-US" sz="1400" err="1">
                    <a:solidFill>
                      <a:srgbClr val="3F3F3F"/>
                    </a:solidFill>
                    <a:latin typeface="Century Gothic" panose="020B0502020202020204" pitchFamily="34" charset="0"/>
                  </a:rPr>
                  <a:t>Mogotho</a:t>
                </a:r>
                <a:endParaRPr lang="en-US" sz="1400">
                  <a:solidFill>
                    <a:srgbClr val="3F3F3F"/>
                  </a:solidFill>
                  <a:latin typeface="Century Gothic" panose="020B0502020202020204" pitchFamily="34" charset="0"/>
                </a:endParaRPr>
              </a:p>
            </p:txBody>
          </p:sp>
          <p:sp>
            <p:nvSpPr>
              <p:cNvPr id="32" name="TextBox 31">
                <a:extLst>
                  <a:ext uri="{FF2B5EF4-FFF2-40B4-BE49-F238E27FC236}">
                    <a16:creationId xmlns:a16="http://schemas.microsoft.com/office/drawing/2014/main" id="{F2477ED8-AA4C-42C0-93E4-6DC8F06041F1}"/>
                  </a:ext>
                </a:extLst>
              </p:cNvPr>
              <p:cNvSpPr txBox="1"/>
              <p:nvPr/>
            </p:nvSpPr>
            <p:spPr>
              <a:xfrm rot="18066071">
                <a:off x="8489470" y="3308251"/>
                <a:ext cx="1148071" cy="307777"/>
              </a:xfrm>
              <a:prstGeom prst="rect">
                <a:avLst/>
              </a:prstGeom>
              <a:noFill/>
            </p:spPr>
            <p:txBody>
              <a:bodyPr wrap="none" rtlCol="0">
                <a:spAutoFit/>
              </a:bodyPr>
              <a:lstStyle/>
              <a:p>
                <a:r>
                  <a:rPr lang="en-US" sz="1400" err="1">
                    <a:solidFill>
                      <a:srgbClr val="3F3F3F"/>
                    </a:solidFill>
                    <a:latin typeface="Century Gothic" panose="020B0502020202020204" pitchFamily="34" charset="0"/>
                  </a:rPr>
                  <a:t>Mokgacha</a:t>
                </a:r>
                <a:endParaRPr lang="en-US" sz="1400">
                  <a:solidFill>
                    <a:srgbClr val="3F3F3F"/>
                  </a:solidFill>
                  <a:latin typeface="Century Gothic" panose="020B0502020202020204" pitchFamily="34" charset="0"/>
                </a:endParaRPr>
              </a:p>
            </p:txBody>
          </p:sp>
          <p:sp>
            <p:nvSpPr>
              <p:cNvPr id="33" name="TextBox 32">
                <a:extLst>
                  <a:ext uri="{FF2B5EF4-FFF2-40B4-BE49-F238E27FC236}">
                    <a16:creationId xmlns:a16="http://schemas.microsoft.com/office/drawing/2014/main" id="{937EEBD8-6324-4287-B9AB-FD0B16B981EB}"/>
                  </a:ext>
                </a:extLst>
              </p:cNvPr>
              <p:cNvSpPr txBox="1"/>
              <p:nvPr/>
            </p:nvSpPr>
            <p:spPr>
              <a:xfrm rot="18066071">
                <a:off x="8395964" y="3255941"/>
                <a:ext cx="883575" cy="307777"/>
              </a:xfrm>
              <a:prstGeom prst="rect">
                <a:avLst/>
              </a:prstGeom>
              <a:noFill/>
            </p:spPr>
            <p:txBody>
              <a:bodyPr wrap="none" rtlCol="0">
                <a:spAutoFit/>
              </a:bodyPr>
              <a:lstStyle/>
              <a:p>
                <a:r>
                  <a:rPr lang="en-US" sz="1400" err="1">
                    <a:solidFill>
                      <a:srgbClr val="3F3F3F"/>
                    </a:solidFill>
                    <a:latin typeface="Century Gothic" panose="020B0502020202020204" pitchFamily="34" charset="0"/>
                  </a:rPr>
                  <a:t>Beetsha</a:t>
                </a:r>
                <a:endParaRPr lang="en-US" sz="1400">
                  <a:solidFill>
                    <a:srgbClr val="3F3F3F"/>
                  </a:solidFill>
                  <a:latin typeface="Century Gothic" panose="020B0502020202020204" pitchFamily="34" charset="0"/>
                </a:endParaRPr>
              </a:p>
            </p:txBody>
          </p:sp>
          <p:sp>
            <p:nvSpPr>
              <p:cNvPr id="34" name="TextBox 33">
                <a:extLst>
                  <a:ext uri="{FF2B5EF4-FFF2-40B4-BE49-F238E27FC236}">
                    <a16:creationId xmlns:a16="http://schemas.microsoft.com/office/drawing/2014/main" id="{AE765CBF-B2B7-4E97-A2C4-C2FA56EC947E}"/>
                  </a:ext>
                </a:extLst>
              </p:cNvPr>
              <p:cNvSpPr txBox="1"/>
              <p:nvPr/>
            </p:nvSpPr>
            <p:spPr>
              <a:xfrm rot="18066071">
                <a:off x="7983550" y="3334742"/>
                <a:ext cx="1167307" cy="307777"/>
              </a:xfrm>
              <a:prstGeom prst="rect">
                <a:avLst/>
              </a:prstGeom>
              <a:noFill/>
            </p:spPr>
            <p:txBody>
              <a:bodyPr wrap="none" rtlCol="0">
                <a:spAutoFit/>
              </a:bodyPr>
              <a:lstStyle/>
              <a:p>
                <a:r>
                  <a:rPr lang="en-US" sz="1400" err="1">
                    <a:solidFill>
                      <a:srgbClr val="3F3F3F"/>
                    </a:solidFill>
                    <a:latin typeface="Century Gothic" panose="020B0502020202020204" pitchFamily="34" charset="0"/>
                  </a:rPr>
                  <a:t>Gunotsoga</a:t>
                </a:r>
                <a:endParaRPr lang="en-US" sz="1400">
                  <a:solidFill>
                    <a:srgbClr val="3F3F3F"/>
                  </a:solidFill>
                  <a:latin typeface="Century Gothic" panose="020B0502020202020204" pitchFamily="34" charset="0"/>
                </a:endParaRPr>
              </a:p>
            </p:txBody>
          </p:sp>
          <p:sp>
            <p:nvSpPr>
              <p:cNvPr id="35" name="TextBox 34">
                <a:extLst>
                  <a:ext uri="{FF2B5EF4-FFF2-40B4-BE49-F238E27FC236}">
                    <a16:creationId xmlns:a16="http://schemas.microsoft.com/office/drawing/2014/main" id="{57AE169F-B890-468F-A54F-AF7337ECD415}"/>
                  </a:ext>
                </a:extLst>
              </p:cNvPr>
              <p:cNvSpPr txBox="1"/>
              <p:nvPr/>
            </p:nvSpPr>
            <p:spPr>
              <a:xfrm rot="18066071">
                <a:off x="7863373" y="3271354"/>
                <a:ext cx="915635" cy="307777"/>
              </a:xfrm>
              <a:prstGeom prst="rect">
                <a:avLst/>
              </a:prstGeom>
              <a:noFill/>
            </p:spPr>
            <p:txBody>
              <a:bodyPr wrap="none" rtlCol="0">
                <a:spAutoFit/>
              </a:bodyPr>
              <a:lstStyle/>
              <a:p>
                <a:r>
                  <a:rPr lang="en-US" sz="1400" err="1">
                    <a:solidFill>
                      <a:srgbClr val="3F3F3F"/>
                    </a:solidFill>
                    <a:latin typeface="Century Gothic" panose="020B0502020202020204" pitchFamily="34" charset="0"/>
                  </a:rPr>
                  <a:t>Seronga</a:t>
                </a:r>
                <a:endParaRPr lang="en-US" sz="1400">
                  <a:solidFill>
                    <a:srgbClr val="3F3F3F"/>
                  </a:solidFill>
                  <a:latin typeface="Century Gothic" panose="020B0502020202020204" pitchFamily="34" charset="0"/>
                </a:endParaRPr>
              </a:p>
            </p:txBody>
          </p:sp>
          <p:sp>
            <p:nvSpPr>
              <p:cNvPr id="36" name="TextBox 35">
                <a:extLst>
                  <a:ext uri="{FF2B5EF4-FFF2-40B4-BE49-F238E27FC236}">
                    <a16:creationId xmlns:a16="http://schemas.microsoft.com/office/drawing/2014/main" id="{4708D60C-ACC9-4DA9-AAE6-75B85A8CADC1}"/>
                  </a:ext>
                </a:extLst>
              </p:cNvPr>
              <p:cNvSpPr txBox="1"/>
              <p:nvPr/>
            </p:nvSpPr>
            <p:spPr>
              <a:xfrm rot="18066071">
                <a:off x="7166872" y="3470215"/>
                <a:ext cx="1526380" cy="307777"/>
              </a:xfrm>
              <a:prstGeom prst="rect">
                <a:avLst/>
              </a:prstGeom>
              <a:noFill/>
            </p:spPr>
            <p:txBody>
              <a:bodyPr wrap="none" rtlCol="0">
                <a:spAutoFit/>
              </a:bodyPr>
              <a:lstStyle/>
              <a:p>
                <a:r>
                  <a:rPr lang="en-US" sz="1400" err="1">
                    <a:solidFill>
                      <a:srgbClr val="3F3F3F"/>
                    </a:solidFill>
                    <a:latin typeface="Century Gothic" panose="020B0502020202020204" pitchFamily="34" charset="0"/>
                  </a:rPr>
                  <a:t>Sekondomboro</a:t>
                </a:r>
                <a:endParaRPr lang="en-US" sz="1400">
                  <a:solidFill>
                    <a:srgbClr val="3F3F3F"/>
                  </a:solidFill>
                  <a:latin typeface="Century Gothic" panose="020B0502020202020204" pitchFamily="34" charset="0"/>
                </a:endParaRPr>
              </a:p>
            </p:txBody>
          </p:sp>
          <p:sp>
            <p:nvSpPr>
              <p:cNvPr id="37" name="TextBox 36">
                <a:extLst>
                  <a:ext uri="{FF2B5EF4-FFF2-40B4-BE49-F238E27FC236}">
                    <a16:creationId xmlns:a16="http://schemas.microsoft.com/office/drawing/2014/main" id="{0EA47E8E-7650-4288-83EE-7D0C0FEAEB37}"/>
                  </a:ext>
                </a:extLst>
              </p:cNvPr>
              <p:cNvSpPr txBox="1"/>
              <p:nvPr/>
            </p:nvSpPr>
            <p:spPr>
              <a:xfrm rot="18066071">
                <a:off x="7205730" y="3298960"/>
                <a:ext cx="1099981" cy="307777"/>
              </a:xfrm>
              <a:prstGeom prst="rect">
                <a:avLst/>
              </a:prstGeom>
              <a:noFill/>
            </p:spPr>
            <p:txBody>
              <a:bodyPr wrap="none" rtlCol="0">
                <a:spAutoFit/>
              </a:bodyPr>
              <a:lstStyle/>
              <a:p>
                <a:r>
                  <a:rPr lang="en-US" sz="1400" err="1">
                    <a:solidFill>
                      <a:srgbClr val="3F3F3F"/>
                    </a:solidFill>
                    <a:latin typeface="Century Gothic" panose="020B0502020202020204" pitchFamily="34" charset="0"/>
                  </a:rPr>
                  <a:t>Mohembo</a:t>
                </a:r>
                <a:endParaRPr lang="en-US" sz="1400">
                  <a:solidFill>
                    <a:srgbClr val="3F3F3F"/>
                  </a:solidFill>
                  <a:latin typeface="Century Gothic" panose="020B0502020202020204" pitchFamily="34" charset="0"/>
                </a:endParaRPr>
              </a:p>
            </p:txBody>
          </p:sp>
          <p:sp>
            <p:nvSpPr>
              <p:cNvPr id="38" name="TextBox 37">
                <a:extLst>
                  <a:ext uri="{FF2B5EF4-FFF2-40B4-BE49-F238E27FC236}">
                    <a16:creationId xmlns:a16="http://schemas.microsoft.com/office/drawing/2014/main" id="{7D6E0363-216A-446C-A1E6-72D461FBE818}"/>
                  </a:ext>
                </a:extLst>
              </p:cNvPr>
              <p:cNvSpPr txBox="1"/>
              <p:nvPr/>
            </p:nvSpPr>
            <p:spPr>
              <a:xfrm rot="18066071">
                <a:off x="7128651" y="3221601"/>
                <a:ext cx="795411" cy="307777"/>
              </a:xfrm>
              <a:prstGeom prst="rect">
                <a:avLst/>
              </a:prstGeom>
              <a:noFill/>
            </p:spPr>
            <p:txBody>
              <a:bodyPr wrap="none" rtlCol="0">
                <a:spAutoFit/>
              </a:bodyPr>
              <a:lstStyle/>
              <a:p>
                <a:r>
                  <a:rPr lang="en-US" sz="1400" err="1">
                    <a:solidFill>
                      <a:srgbClr val="3F3F3F"/>
                    </a:solidFill>
                    <a:latin typeface="Century Gothic" panose="020B0502020202020204" pitchFamily="34" charset="0"/>
                  </a:rPr>
                  <a:t>Tobera</a:t>
                </a:r>
                <a:endParaRPr lang="en-US" sz="1400">
                  <a:solidFill>
                    <a:srgbClr val="3F3F3F"/>
                  </a:solidFill>
                  <a:latin typeface="Century Gothic" panose="020B0502020202020204" pitchFamily="34" charset="0"/>
                </a:endParaRPr>
              </a:p>
            </p:txBody>
          </p:sp>
          <p:sp>
            <p:nvSpPr>
              <p:cNvPr id="39" name="TextBox 38">
                <a:extLst>
                  <a:ext uri="{FF2B5EF4-FFF2-40B4-BE49-F238E27FC236}">
                    <a16:creationId xmlns:a16="http://schemas.microsoft.com/office/drawing/2014/main" id="{0210C86E-91CF-4123-A83A-5A2159EE9294}"/>
                  </a:ext>
                </a:extLst>
              </p:cNvPr>
              <p:cNvSpPr txBox="1"/>
              <p:nvPr/>
            </p:nvSpPr>
            <p:spPr>
              <a:xfrm rot="18066071">
                <a:off x="6600019" y="3329182"/>
                <a:ext cx="1176925" cy="307777"/>
              </a:xfrm>
              <a:prstGeom prst="rect">
                <a:avLst/>
              </a:prstGeom>
              <a:noFill/>
            </p:spPr>
            <p:txBody>
              <a:bodyPr wrap="none" rtlCol="0">
                <a:spAutoFit/>
              </a:bodyPr>
              <a:lstStyle/>
              <a:p>
                <a:r>
                  <a:rPr lang="en-US" sz="1400" err="1">
                    <a:solidFill>
                      <a:srgbClr val="3F3F3F"/>
                    </a:solidFill>
                    <a:latin typeface="Century Gothic" panose="020B0502020202020204" pitchFamily="34" charset="0"/>
                  </a:rPr>
                  <a:t>Modubana</a:t>
                </a:r>
                <a:endParaRPr lang="en-US" sz="1400">
                  <a:solidFill>
                    <a:srgbClr val="3F3F3F"/>
                  </a:solidFill>
                  <a:latin typeface="Century Gothic" panose="020B0502020202020204" pitchFamily="34" charset="0"/>
                </a:endParaRPr>
              </a:p>
            </p:txBody>
          </p:sp>
          <p:sp>
            <p:nvSpPr>
              <p:cNvPr id="40" name="TextBox 39">
                <a:extLst>
                  <a:ext uri="{FF2B5EF4-FFF2-40B4-BE49-F238E27FC236}">
                    <a16:creationId xmlns:a16="http://schemas.microsoft.com/office/drawing/2014/main" id="{9C4CF1F6-4761-4D92-A327-03CA518CC83B}"/>
                  </a:ext>
                </a:extLst>
              </p:cNvPr>
              <p:cNvSpPr txBox="1"/>
              <p:nvPr/>
            </p:nvSpPr>
            <p:spPr>
              <a:xfrm rot="18066071">
                <a:off x="6617039" y="3228500"/>
                <a:ext cx="793807" cy="307777"/>
              </a:xfrm>
              <a:prstGeom prst="rect">
                <a:avLst/>
              </a:prstGeom>
              <a:noFill/>
            </p:spPr>
            <p:txBody>
              <a:bodyPr wrap="none" rtlCol="0">
                <a:spAutoFit/>
              </a:bodyPr>
              <a:lstStyle/>
              <a:p>
                <a:r>
                  <a:rPr lang="en-US" sz="1400" err="1">
                    <a:solidFill>
                      <a:srgbClr val="3F3F3F"/>
                    </a:solidFill>
                    <a:latin typeface="Century Gothic" panose="020B0502020202020204" pitchFamily="34" charset="0"/>
                  </a:rPr>
                  <a:t>Kauxwi</a:t>
                </a:r>
                <a:endParaRPr lang="en-US" sz="1400">
                  <a:solidFill>
                    <a:srgbClr val="3F3F3F"/>
                  </a:solidFill>
                  <a:latin typeface="Century Gothic" panose="020B0502020202020204" pitchFamily="34" charset="0"/>
                </a:endParaRPr>
              </a:p>
            </p:txBody>
          </p:sp>
          <p:sp>
            <p:nvSpPr>
              <p:cNvPr id="41" name="TextBox 40">
                <a:extLst>
                  <a:ext uri="{FF2B5EF4-FFF2-40B4-BE49-F238E27FC236}">
                    <a16:creationId xmlns:a16="http://schemas.microsoft.com/office/drawing/2014/main" id="{74B8CCDF-EEC1-4931-BCC8-B654B2C18074}"/>
                  </a:ext>
                </a:extLst>
              </p:cNvPr>
              <p:cNvSpPr txBox="1"/>
              <p:nvPr/>
            </p:nvSpPr>
            <p:spPr>
              <a:xfrm rot="18066071">
                <a:off x="6382499" y="3220316"/>
                <a:ext cx="731290" cy="307777"/>
              </a:xfrm>
              <a:prstGeom prst="rect">
                <a:avLst/>
              </a:prstGeom>
              <a:noFill/>
            </p:spPr>
            <p:txBody>
              <a:bodyPr wrap="none" rtlCol="0">
                <a:spAutoFit/>
              </a:bodyPr>
              <a:lstStyle/>
              <a:p>
                <a:r>
                  <a:rPr lang="en-US" sz="1400" err="1">
                    <a:solidFill>
                      <a:srgbClr val="3F3F3F"/>
                    </a:solidFill>
                    <a:latin typeface="Century Gothic" panose="020B0502020202020204" pitchFamily="34" charset="0"/>
                  </a:rPr>
                  <a:t>Gowa</a:t>
                </a:r>
                <a:endParaRPr lang="en-US" sz="1400">
                  <a:solidFill>
                    <a:srgbClr val="3F3F3F"/>
                  </a:solidFill>
                  <a:latin typeface="Century Gothic" panose="020B0502020202020204" pitchFamily="34" charset="0"/>
                </a:endParaRPr>
              </a:p>
            </p:txBody>
          </p:sp>
          <p:sp>
            <p:nvSpPr>
              <p:cNvPr id="50" name="TextBox 49">
                <a:extLst>
                  <a:ext uri="{FF2B5EF4-FFF2-40B4-BE49-F238E27FC236}">
                    <a16:creationId xmlns:a16="http://schemas.microsoft.com/office/drawing/2014/main" id="{939178AD-72CF-477E-98F5-B38C28DA53EC}"/>
                  </a:ext>
                </a:extLst>
              </p:cNvPr>
              <p:cNvSpPr txBox="1"/>
              <p:nvPr/>
            </p:nvSpPr>
            <p:spPr>
              <a:xfrm>
                <a:off x="6336538" y="1299532"/>
                <a:ext cx="482824" cy="307777"/>
              </a:xfrm>
              <a:prstGeom prst="rect">
                <a:avLst/>
              </a:prstGeom>
              <a:noFill/>
            </p:spPr>
            <p:txBody>
              <a:bodyPr wrap="none" rtlCol="0">
                <a:spAutoFit/>
              </a:bodyPr>
              <a:lstStyle/>
              <a:p>
                <a:r>
                  <a:rPr lang="en-US" sz="1400">
                    <a:solidFill>
                      <a:srgbClr val="3F3F3F"/>
                    </a:solidFill>
                    <a:latin typeface="Century Gothic" panose="020B0502020202020204" pitchFamily="34" charset="0"/>
                  </a:rPr>
                  <a:t>200</a:t>
                </a:r>
              </a:p>
            </p:txBody>
          </p:sp>
          <p:sp>
            <p:nvSpPr>
              <p:cNvPr id="51" name="TextBox 50">
                <a:extLst>
                  <a:ext uri="{FF2B5EF4-FFF2-40B4-BE49-F238E27FC236}">
                    <a16:creationId xmlns:a16="http://schemas.microsoft.com/office/drawing/2014/main" id="{3908D48E-1C6F-47C0-AF50-75FB2DE7F4D6}"/>
                  </a:ext>
                </a:extLst>
              </p:cNvPr>
              <p:cNvSpPr txBox="1"/>
              <p:nvPr/>
            </p:nvSpPr>
            <p:spPr>
              <a:xfrm>
                <a:off x="6340982" y="2086593"/>
                <a:ext cx="493895" cy="307777"/>
              </a:xfrm>
              <a:prstGeom prst="rect">
                <a:avLst/>
              </a:prstGeom>
              <a:noFill/>
            </p:spPr>
            <p:txBody>
              <a:bodyPr wrap="square" rtlCol="0">
                <a:spAutoFit/>
              </a:bodyPr>
              <a:lstStyle/>
              <a:p>
                <a:r>
                  <a:rPr lang="en-US" sz="1400">
                    <a:solidFill>
                      <a:srgbClr val="3F3F3F"/>
                    </a:solidFill>
                    <a:latin typeface="Century Gothic" panose="020B0502020202020204" pitchFamily="34" charset="0"/>
                  </a:rPr>
                  <a:t>100</a:t>
                </a:r>
              </a:p>
            </p:txBody>
          </p:sp>
          <p:sp>
            <p:nvSpPr>
              <p:cNvPr id="53" name="TextBox 52">
                <a:extLst>
                  <a:ext uri="{FF2B5EF4-FFF2-40B4-BE49-F238E27FC236}">
                    <a16:creationId xmlns:a16="http://schemas.microsoft.com/office/drawing/2014/main" id="{36C111D7-E0EB-4E40-9925-9367D5D5FC3B}"/>
                  </a:ext>
                </a:extLst>
              </p:cNvPr>
              <p:cNvSpPr txBox="1"/>
              <p:nvPr/>
            </p:nvSpPr>
            <p:spPr>
              <a:xfrm>
                <a:off x="6336538" y="935444"/>
                <a:ext cx="482824" cy="307777"/>
              </a:xfrm>
              <a:prstGeom prst="rect">
                <a:avLst/>
              </a:prstGeom>
              <a:noFill/>
            </p:spPr>
            <p:txBody>
              <a:bodyPr wrap="none" rtlCol="0">
                <a:spAutoFit/>
              </a:bodyPr>
              <a:lstStyle/>
              <a:p>
                <a:r>
                  <a:rPr lang="en-US" sz="1400">
                    <a:solidFill>
                      <a:srgbClr val="3F3F3F"/>
                    </a:solidFill>
                    <a:latin typeface="Century Gothic" panose="020B0502020202020204" pitchFamily="34" charset="0"/>
                  </a:rPr>
                  <a:t>250</a:t>
                </a:r>
              </a:p>
            </p:txBody>
          </p:sp>
          <p:sp>
            <p:nvSpPr>
              <p:cNvPr id="106" name="TextBox 105">
                <a:extLst>
                  <a:ext uri="{FF2B5EF4-FFF2-40B4-BE49-F238E27FC236}">
                    <a16:creationId xmlns:a16="http://schemas.microsoft.com/office/drawing/2014/main" id="{9C0EA381-7AC5-4484-B061-CCD1C01DD787}"/>
                  </a:ext>
                </a:extLst>
              </p:cNvPr>
              <p:cNvSpPr txBox="1"/>
              <p:nvPr/>
            </p:nvSpPr>
            <p:spPr>
              <a:xfrm>
                <a:off x="7172168" y="702610"/>
                <a:ext cx="3265638" cy="369332"/>
              </a:xfrm>
              <a:prstGeom prst="rect">
                <a:avLst/>
              </a:prstGeom>
              <a:noFill/>
            </p:spPr>
            <p:txBody>
              <a:bodyPr wrap="none" lIns="91440" tIns="45720" rIns="91440" bIns="45720" rtlCol="0" anchor="t">
                <a:spAutoFit/>
              </a:bodyPr>
              <a:lstStyle/>
              <a:p>
                <a:r>
                  <a:rPr lang="en-US" b="1">
                    <a:solidFill>
                      <a:srgbClr val="3F3F3F"/>
                    </a:solidFill>
                    <a:latin typeface="Century Gothic"/>
                  </a:rPr>
                  <a:t>Number of HECs per Village</a:t>
                </a:r>
              </a:p>
            </p:txBody>
          </p:sp>
        </p:grpSp>
        <p:sp>
          <p:nvSpPr>
            <p:cNvPr id="114" name="TextBox 113">
              <a:extLst>
                <a:ext uri="{FF2B5EF4-FFF2-40B4-BE49-F238E27FC236}">
                  <a16:creationId xmlns:a16="http://schemas.microsoft.com/office/drawing/2014/main" id="{898A1A90-0DB9-4482-A9A7-0211CE220023}"/>
                </a:ext>
              </a:extLst>
            </p:cNvPr>
            <p:cNvSpPr txBox="1"/>
            <p:nvPr/>
          </p:nvSpPr>
          <p:spPr>
            <a:xfrm rot="16200000">
              <a:off x="-229484" y="1800178"/>
              <a:ext cx="1111202" cy="307777"/>
            </a:xfrm>
            <a:prstGeom prst="rect">
              <a:avLst/>
            </a:prstGeom>
            <a:noFill/>
          </p:spPr>
          <p:txBody>
            <a:bodyPr wrap="none" rtlCol="0">
              <a:spAutoFit/>
            </a:bodyPr>
            <a:lstStyle/>
            <a:p>
              <a:r>
                <a:rPr lang="en-US" sz="1400">
                  <a:solidFill>
                    <a:srgbClr val="3F3F3F"/>
                  </a:solidFill>
                  <a:latin typeface="Century Gothic" panose="020B0502020202020204" pitchFamily="34" charset="0"/>
                </a:rPr>
                <a:t>Frequency</a:t>
              </a:r>
            </a:p>
          </p:txBody>
        </p:sp>
      </p:grpSp>
      <p:sp>
        <p:nvSpPr>
          <p:cNvPr id="68" name="TextBox 67">
            <a:extLst>
              <a:ext uri="{FF2B5EF4-FFF2-40B4-BE49-F238E27FC236}">
                <a16:creationId xmlns:a16="http://schemas.microsoft.com/office/drawing/2014/main" id="{59EDCFD4-C470-4AFC-BE1B-026C9D44F002}"/>
              </a:ext>
            </a:extLst>
          </p:cNvPr>
          <p:cNvSpPr txBox="1"/>
          <p:nvPr/>
        </p:nvSpPr>
        <p:spPr>
          <a:xfrm>
            <a:off x="648162" y="4028146"/>
            <a:ext cx="284052"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0</a:t>
            </a:r>
          </a:p>
        </p:txBody>
      </p:sp>
    </p:spTree>
    <p:extLst>
      <p:ext uri="{BB962C8B-B14F-4D97-AF65-F5344CB8AC3E}">
        <p14:creationId xmlns:p14="http://schemas.microsoft.com/office/powerpoint/2010/main" val="3008054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r>
              <a:rPr lang="en-US" sz="4000" b="1">
                <a:solidFill>
                  <a:srgbClr val="CD7142"/>
                </a:solidFill>
                <a:latin typeface="Century Gothic" panose="020F0302020204030204"/>
              </a:rPr>
              <a:t>HEC Event Drivers 2008-2019</a:t>
            </a:r>
          </a:p>
        </p:txBody>
      </p:sp>
      <p:grpSp>
        <p:nvGrpSpPr>
          <p:cNvPr id="100" name="Group 99">
            <a:extLst>
              <a:ext uri="{FF2B5EF4-FFF2-40B4-BE49-F238E27FC236}">
                <a16:creationId xmlns:a16="http://schemas.microsoft.com/office/drawing/2014/main" id="{37976352-A10F-46C9-9F8C-9B783DA7263B}"/>
              </a:ext>
            </a:extLst>
          </p:cNvPr>
          <p:cNvGrpSpPr/>
          <p:nvPr/>
        </p:nvGrpSpPr>
        <p:grpSpPr>
          <a:xfrm>
            <a:off x="6534949" y="1624742"/>
            <a:ext cx="5342873" cy="3608511"/>
            <a:chOff x="673615" y="3912632"/>
            <a:chExt cx="4155940" cy="2544948"/>
          </a:xfrm>
        </p:grpSpPr>
        <p:pic>
          <p:nvPicPr>
            <p:cNvPr id="5" name="Picture 4">
              <a:extLst>
                <a:ext uri="{FF2B5EF4-FFF2-40B4-BE49-F238E27FC236}">
                  <a16:creationId xmlns:a16="http://schemas.microsoft.com/office/drawing/2014/main" id="{C37B64D6-3485-4A49-AF62-FB0BB84F2F07}"/>
                </a:ext>
              </a:extLst>
            </p:cNvPr>
            <p:cNvPicPr>
              <a:picLocks noChangeAspect="1"/>
            </p:cNvPicPr>
            <p:nvPr/>
          </p:nvPicPr>
          <p:blipFill>
            <a:blip r:embed="rId3"/>
            <a:stretch>
              <a:fillRect/>
            </a:stretch>
          </p:blipFill>
          <p:spPr>
            <a:xfrm>
              <a:off x="1265357" y="4180595"/>
              <a:ext cx="3564198" cy="2034593"/>
            </a:xfrm>
            <a:prstGeom prst="rect">
              <a:avLst/>
            </a:prstGeom>
          </p:spPr>
        </p:pic>
        <p:sp>
          <p:nvSpPr>
            <p:cNvPr id="14" name="TextBox 13">
              <a:extLst>
                <a:ext uri="{FF2B5EF4-FFF2-40B4-BE49-F238E27FC236}">
                  <a16:creationId xmlns:a16="http://schemas.microsoft.com/office/drawing/2014/main" id="{7CD0D919-8144-454D-94FE-16C620166CCA}"/>
                </a:ext>
              </a:extLst>
            </p:cNvPr>
            <p:cNvSpPr txBox="1"/>
            <p:nvPr/>
          </p:nvSpPr>
          <p:spPr>
            <a:xfrm>
              <a:off x="1338342" y="6149803"/>
              <a:ext cx="931665"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Seedling</a:t>
              </a:r>
            </a:p>
          </p:txBody>
        </p:sp>
        <p:sp>
          <p:nvSpPr>
            <p:cNvPr id="15" name="TextBox 14">
              <a:extLst>
                <a:ext uri="{FF2B5EF4-FFF2-40B4-BE49-F238E27FC236}">
                  <a16:creationId xmlns:a16="http://schemas.microsoft.com/office/drawing/2014/main" id="{768A9A1D-ECAA-47C2-814C-914B2193B8DE}"/>
                </a:ext>
              </a:extLst>
            </p:cNvPr>
            <p:cNvSpPr txBox="1"/>
            <p:nvPr/>
          </p:nvSpPr>
          <p:spPr>
            <a:xfrm>
              <a:off x="2249148" y="6145922"/>
              <a:ext cx="769763"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Interim</a:t>
              </a:r>
            </a:p>
          </p:txBody>
        </p:sp>
        <p:sp>
          <p:nvSpPr>
            <p:cNvPr id="16" name="TextBox 15">
              <a:extLst>
                <a:ext uri="{FF2B5EF4-FFF2-40B4-BE49-F238E27FC236}">
                  <a16:creationId xmlns:a16="http://schemas.microsoft.com/office/drawing/2014/main" id="{2CC2AC47-319B-4EC1-A316-B9C054CC72B6}"/>
                </a:ext>
              </a:extLst>
            </p:cNvPr>
            <p:cNvSpPr txBox="1"/>
            <p:nvPr/>
          </p:nvSpPr>
          <p:spPr>
            <a:xfrm>
              <a:off x="3133811" y="6138772"/>
              <a:ext cx="814647"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Mature</a:t>
              </a:r>
            </a:p>
          </p:txBody>
        </p:sp>
        <p:sp>
          <p:nvSpPr>
            <p:cNvPr id="17" name="TextBox 16">
              <a:extLst>
                <a:ext uri="{FF2B5EF4-FFF2-40B4-BE49-F238E27FC236}">
                  <a16:creationId xmlns:a16="http://schemas.microsoft.com/office/drawing/2014/main" id="{4671A621-8FED-4EFD-A45A-56BACEFC75FC}"/>
                </a:ext>
              </a:extLst>
            </p:cNvPr>
            <p:cNvSpPr txBox="1"/>
            <p:nvPr/>
          </p:nvSpPr>
          <p:spPr>
            <a:xfrm>
              <a:off x="4137174" y="6138772"/>
              <a:ext cx="450764"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NA</a:t>
              </a:r>
            </a:p>
          </p:txBody>
        </p:sp>
        <p:sp>
          <p:nvSpPr>
            <p:cNvPr id="22" name="TextBox 21">
              <a:extLst>
                <a:ext uri="{FF2B5EF4-FFF2-40B4-BE49-F238E27FC236}">
                  <a16:creationId xmlns:a16="http://schemas.microsoft.com/office/drawing/2014/main" id="{8DA11D0C-8996-4178-83B8-CCD57831EBFF}"/>
                </a:ext>
              </a:extLst>
            </p:cNvPr>
            <p:cNvSpPr txBox="1"/>
            <p:nvPr/>
          </p:nvSpPr>
          <p:spPr>
            <a:xfrm>
              <a:off x="872050" y="5741512"/>
              <a:ext cx="482824"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100</a:t>
              </a:r>
            </a:p>
          </p:txBody>
        </p:sp>
        <p:sp>
          <p:nvSpPr>
            <p:cNvPr id="44" name="TextBox 43">
              <a:extLst>
                <a:ext uri="{FF2B5EF4-FFF2-40B4-BE49-F238E27FC236}">
                  <a16:creationId xmlns:a16="http://schemas.microsoft.com/office/drawing/2014/main" id="{A793D5E0-5807-4266-AF8C-5BEC763A997B}"/>
                </a:ext>
              </a:extLst>
            </p:cNvPr>
            <p:cNvSpPr txBox="1"/>
            <p:nvPr/>
          </p:nvSpPr>
          <p:spPr>
            <a:xfrm>
              <a:off x="876291" y="5197193"/>
              <a:ext cx="482824"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300</a:t>
              </a:r>
            </a:p>
          </p:txBody>
        </p:sp>
        <p:sp>
          <p:nvSpPr>
            <p:cNvPr id="46" name="TextBox 45">
              <a:extLst>
                <a:ext uri="{FF2B5EF4-FFF2-40B4-BE49-F238E27FC236}">
                  <a16:creationId xmlns:a16="http://schemas.microsoft.com/office/drawing/2014/main" id="{8BC09EFB-1AD2-489D-A306-B06952193274}"/>
                </a:ext>
              </a:extLst>
            </p:cNvPr>
            <p:cNvSpPr txBox="1"/>
            <p:nvPr/>
          </p:nvSpPr>
          <p:spPr>
            <a:xfrm>
              <a:off x="875654" y="4631716"/>
              <a:ext cx="482824"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500</a:t>
              </a:r>
            </a:p>
          </p:txBody>
        </p:sp>
        <p:sp>
          <p:nvSpPr>
            <p:cNvPr id="48" name="TextBox 47">
              <a:extLst>
                <a:ext uri="{FF2B5EF4-FFF2-40B4-BE49-F238E27FC236}">
                  <a16:creationId xmlns:a16="http://schemas.microsoft.com/office/drawing/2014/main" id="{0D376649-69A5-4E2A-942C-0C2C2C3F1D14}"/>
                </a:ext>
              </a:extLst>
            </p:cNvPr>
            <p:cNvSpPr txBox="1"/>
            <p:nvPr/>
          </p:nvSpPr>
          <p:spPr>
            <a:xfrm>
              <a:off x="874588" y="4118511"/>
              <a:ext cx="482824"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700</a:t>
              </a:r>
            </a:p>
          </p:txBody>
        </p:sp>
        <p:sp>
          <p:nvSpPr>
            <p:cNvPr id="52" name="TextBox 51">
              <a:extLst>
                <a:ext uri="{FF2B5EF4-FFF2-40B4-BE49-F238E27FC236}">
                  <a16:creationId xmlns:a16="http://schemas.microsoft.com/office/drawing/2014/main" id="{1871CB10-668D-4E7F-A867-45C6D3ADB0B3}"/>
                </a:ext>
              </a:extLst>
            </p:cNvPr>
            <p:cNvSpPr txBox="1"/>
            <p:nvPr/>
          </p:nvSpPr>
          <p:spPr>
            <a:xfrm>
              <a:off x="981710" y="6031818"/>
              <a:ext cx="284052"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0</a:t>
              </a:r>
            </a:p>
          </p:txBody>
        </p:sp>
        <p:sp>
          <p:nvSpPr>
            <p:cNvPr id="93" name="TextBox 92">
              <a:extLst>
                <a:ext uri="{FF2B5EF4-FFF2-40B4-BE49-F238E27FC236}">
                  <a16:creationId xmlns:a16="http://schemas.microsoft.com/office/drawing/2014/main" id="{1DE163F1-8680-42E2-998C-1F6BAA834102}"/>
                </a:ext>
              </a:extLst>
            </p:cNvPr>
            <p:cNvSpPr txBox="1"/>
            <p:nvPr/>
          </p:nvSpPr>
          <p:spPr>
            <a:xfrm rot="16200000">
              <a:off x="271903" y="5009956"/>
              <a:ext cx="1111202"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Frequency</a:t>
              </a:r>
            </a:p>
          </p:txBody>
        </p:sp>
        <p:sp>
          <p:nvSpPr>
            <p:cNvPr id="98" name="TextBox 97">
              <a:extLst>
                <a:ext uri="{FF2B5EF4-FFF2-40B4-BE49-F238E27FC236}">
                  <a16:creationId xmlns:a16="http://schemas.microsoft.com/office/drawing/2014/main" id="{05724395-40F2-4543-90D5-8784E9FBA0AF}"/>
                </a:ext>
              </a:extLst>
            </p:cNvPr>
            <p:cNvSpPr txBox="1"/>
            <p:nvPr/>
          </p:nvSpPr>
          <p:spPr>
            <a:xfrm>
              <a:off x="1438886" y="3912632"/>
              <a:ext cx="2634932" cy="238769"/>
            </a:xfrm>
            <a:prstGeom prst="rect">
              <a:avLst/>
            </a:prstGeom>
            <a:noFill/>
          </p:spPr>
          <p:txBody>
            <a:bodyPr wrap="none" rtlCol="0">
              <a:spAutoFit/>
            </a:bodyPr>
            <a:lstStyle/>
            <a:p>
              <a:r>
                <a:rPr lang="en-US" sz="1600" b="1">
                  <a:solidFill>
                    <a:schemeClr val="tx1">
                      <a:lumMod val="75000"/>
                      <a:lumOff val="25000"/>
                    </a:schemeClr>
                  </a:solidFill>
                  <a:latin typeface="Century Gothic" panose="020B0502020202020204" pitchFamily="34" charset="0"/>
                </a:rPr>
                <a:t>Crop Maturity During HEC Events</a:t>
              </a:r>
            </a:p>
          </p:txBody>
        </p:sp>
      </p:grpSp>
      <p:grpSp>
        <p:nvGrpSpPr>
          <p:cNvPr id="117" name="Group 116">
            <a:extLst>
              <a:ext uri="{FF2B5EF4-FFF2-40B4-BE49-F238E27FC236}">
                <a16:creationId xmlns:a16="http://schemas.microsoft.com/office/drawing/2014/main" id="{001BC7A6-AF91-4744-B911-B5D934D5C7EA}"/>
              </a:ext>
            </a:extLst>
          </p:cNvPr>
          <p:cNvGrpSpPr/>
          <p:nvPr/>
        </p:nvGrpSpPr>
        <p:grpSpPr>
          <a:xfrm>
            <a:off x="314178" y="1695622"/>
            <a:ext cx="5704270" cy="3509468"/>
            <a:chOff x="1541510" y="3778518"/>
            <a:chExt cx="4731141" cy="2612743"/>
          </a:xfrm>
        </p:grpSpPr>
        <p:grpSp>
          <p:nvGrpSpPr>
            <p:cNvPr id="109" name="Group 108">
              <a:extLst>
                <a:ext uri="{FF2B5EF4-FFF2-40B4-BE49-F238E27FC236}">
                  <a16:creationId xmlns:a16="http://schemas.microsoft.com/office/drawing/2014/main" id="{2F30BFDC-65E1-4FBE-9BC6-2E20A8AE4068}"/>
                </a:ext>
              </a:extLst>
            </p:cNvPr>
            <p:cNvGrpSpPr/>
            <p:nvPr/>
          </p:nvGrpSpPr>
          <p:grpSpPr>
            <a:xfrm>
              <a:off x="1780728" y="3778518"/>
              <a:ext cx="4491923" cy="2612743"/>
              <a:chOff x="6960692" y="3668578"/>
              <a:chExt cx="4491923" cy="2612743"/>
            </a:xfrm>
          </p:grpSpPr>
          <p:grpSp>
            <p:nvGrpSpPr>
              <p:cNvPr id="97" name="Group 96">
                <a:extLst>
                  <a:ext uri="{FF2B5EF4-FFF2-40B4-BE49-F238E27FC236}">
                    <a16:creationId xmlns:a16="http://schemas.microsoft.com/office/drawing/2014/main" id="{40F5E167-8B54-495D-8EB6-03DAA1F59EBE}"/>
                  </a:ext>
                </a:extLst>
              </p:cNvPr>
              <p:cNvGrpSpPr/>
              <p:nvPr/>
            </p:nvGrpSpPr>
            <p:grpSpPr>
              <a:xfrm>
                <a:off x="6960692" y="3838893"/>
                <a:ext cx="4491923" cy="2442428"/>
                <a:chOff x="6927080" y="4057610"/>
                <a:chExt cx="3834284" cy="2048049"/>
              </a:xfrm>
            </p:grpSpPr>
            <p:pic>
              <p:nvPicPr>
                <p:cNvPr id="9" name="Picture 8">
                  <a:extLst>
                    <a:ext uri="{FF2B5EF4-FFF2-40B4-BE49-F238E27FC236}">
                      <a16:creationId xmlns:a16="http://schemas.microsoft.com/office/drawing/2014/main" id="{D87C9CBD-2589-4AAB-A4B7-4D821FFF7BCD}"/>
                    </a:ext>
                  </a:extLst>
                </p:cNvPr>
                <p:cNvPicPr>
                  <a:picLocks noChangeAspect="1"/>
                </p:cNvPicPr>
                <p:nvPr/>
              </p:nvPicPr>
              <p:blipFill>
                <a:blip r:embed="rId4"/>
                <a:stretch>
                  <a:fillRect/>
                </a:stretch>
              </p:blipFill>
              <p:spPr>
                <a:xfrm>
                  <a:off x="7335814" y="4164166"/>
                  <a:ext cx="3390900" cy="1743075"/>
                </a:xfrm>
                <a:prstGeom prst="rect">
                  <a:avLst/>
                </a:prstGeom>
              </p:spPr>
            </p:pic>
            <p:sp>
              <p:nvSpPr>
                <p:cNvPr id="42" name="TextBox 41">
                  <a:extLst>
                    <a:ext uri="{FF2B5EF4-FFF2-40B4-BE49-F238E27FC236}">
                      <a16:creationId xmlns:a16="http://schemas.microsoft.com/office/drawing/2014/main" id="{CFFE5C7B-BB62-4D99-897C-0339F9A8333F}"/>
                    </a:ext>
                  </a:extLst>
                </p:cNvPr>
                <p:cNvSpPr txBox="1"/>
                <p:nvPr/>
              </p:nvSpPr>
              <p:spPr>
                <a:xfrm>
                  <a:off x="7158783" y="5729535"/>
                  <a:ext cx="242465" cy="258080"/>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0</a:t>
                  </a:r>
                </a:p>
              </p:txBody>
            </p:sp>
            <p:sp>
              <p:nvSpPr>
                <p:cNvPr id="56" name="TextBox 55">
                  <a:extLst>
                    <a:ext uri="{FF2B5EF4-FFF2-40B4-BE49-F238E27FC236}">
                      <a16:creationId xmlns:a16="http://schemas.microsoft.com/office/drawing/2014/main" id="{CCCA0C41-C8E9-48BE-AA85-27045E166BBD}"/>
                    </a:ext>
                  </a:extLst>
                </p:cNvPr>
                <p:cNvSpPr txBox="1"/>
                <p:nvPr/>
              </p:nvSpPr>
              <p:spPr>
                <a:xfrm>
                  <a:off x="7520360" y="5844015"/>
                  <a:ext cx="533917" cy="258080"/>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Male</a:t>
                  </a:r>
                </a:p>
              </p:txBody>
            </p:sp>
            <p:sp>
              <p:nvSpPr>
                <p:cNvPr id="57" name="TextBox 56">
                  <a:extLst>
                    <a:ext uri="{FF2B5EF4-FFF2-40B4-BE49-F238E27FC236}">
                      <a16:creationId xmlns:a16="http://schemas.microsoft.com/office/drawing/2014/main" id="{41B926B2-3E60-41BE-9E42-FA0BDC3420E6}"/>
                    </a:ext>
                  </a:extLst>
                </p:cNvPr>
                <p:cNvSpPr txBox="1"/>
                <p:nvPr/>
              </p:nvSpPr>
              <p:spPr>
                <a:xfrm>
                  <a:off x="8306007" y="5847579"/>
                  <a:ext cx="710429" cy="258080"/>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Female</a:t>
                  </a:r>
                </a:p>
              </p:txBody>
            </p:sp>
            <p:sp>
              <p:nvSpPr>
                <p:cNvPr id="58" name="TextBox 57">
                  <a:extLst>
                    <a:ext uri="{FF2B5EF4-FFF2-40B4-BE49-F238E27FC236}">
                      <a16:creationId xmlns:a16="http://schemas.microsoft.com/office/drawing/2014/main" id="{EB253CDC-1F0C-4058-A62D-97BEB9053D02}"/>
                    </a:ext>
                  </a:extLst>
                </p:cNvPr>
                <p:cNvSpPr txBox="1"/>
                <p:nvPr/>
              </p:nvSpPr>
              <p:spPr>
                <a:xfrm>
                  <a:off x="9195768" y="5844015"/>
                  <a:ext cx="490131" cy="258080"/>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Both</a:t>
                  </a:r>
                </a:p>
              </p:txBody>
            </p:sp>
            <p:sp>
              <p:nvSpPr>
                <p:cNvPr id="59" name="TextBox 58">
                  <a:extLst>
                    <a:ext uri="{FF2B5EF4-FFF2-40B4-BE49-F238E27FC236}">
                      <a16:creationId xmlns:a16="http://schemas.microsoft.com/office/drawing/2014/main" id="{D4C427DF-FAA7-4A33-B22F-CD23BB25173A}"/>
                    </a:ext>
                  </a:extLst>
                </p:cNvPr>
                <p:cNvSpPr txBox="1"/>
                <p:nvPr/>
              </p:nvSpPr>
              <p:spPr>
                <a:xfrm>
                  <a:off x="9717065" y="5844015"/>
                  <a:ext cx="1044299" cy="258080"/>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Unidentified</a:t>
                  </a:r>
                </a:p>
              </p:txBody>
            </p:sp>
            <p:sp>
              <p:nvSpPr>
                <p:cNvPr id="94" name="TextBox 93">
                  <a:extLst>
                    <a:ext uri="{FF2B5EF4-FFF2-40B4-BE49-F238E27FC236}">
                      <a16:creationId xmlns:a16="http://schemas.microsoft.com/office/drawing/2014/main" id="{EE62A2F1-62CC-41A8-A6F3-D03919F9F651}"/>
                    </a:ext>
                  </a:extLst>
                </p:cNvPr>
                <p:cNvSpPr txBox="1"/>
                <p:nvPr/>
              </p:nvSpPr>
              <p:spPr>
                <a:xfrm>
                  <a:off x="6985904" y="5161197"/>
                  <a:ext cx="439544" cy="258080"/>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400</a:t>
                  </a:r>
                </a:p>
              </p:txBody>
            </p:sp>
            <p:sp>
              <p:nvSpPr>
                <p:cNvPr id="95" name="TextBox 94">
                  <a:extLst>
                    <a:ext uri="{FF2B5EF4-FFF2-40B4-BE49-F238E27FC236}">
                      <a16:creationId xmlns:a16="http://schemas.microsoft.com/office/drawing/2014/main" id="{03C19930-D73F-4D70-9F73-92BAC69F4D07}"/>
                    </a:ext>
                  </a:extLst>
                </p:cNvPr>
                <p:cNvSpPr txBox="1"/>
                <p:nvPr/>
              </p:nvSpPr>
              <p:spPr>
                <a:xfrm>
                  <a:off x="6927080" y="4057610"/>
                  <a:ext cx="592513" cy="258080"/>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1200</a:t>
                  </a:r>
                </a:p>
              </p:txBody>
            </p:sp>
            <p:sp>
              <p:nvSpPr>
                <p:cNvPr id="96" name="TextBox 95">
                  <a:extLst>
                    <a:ext uri="{FF2B5EF4-FFF2-40B4-BE49-F238E27FC236}">
                      <a16:creationId xmlns:a16="http://schemas.microsoft.com/office/drawing/2014/main" id="{09028F34-4318-46B8-8F0F-3237092081D6}"/>
                    </a:ext>
                  </a:extLst>
                </p:cNvPr>
                <p:cNvSpPr txBox="1"/>
                <p:nvPr/>
              </p:nvSpPr>
              <p:spPr>
                <a:xfrm>
                  <a:off x="7003565" y="4592749"/>
                  <a:ext cx="439544" cy="258080"/>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800</a:t>
                  </a:r>
                </a:p>
              </p:txBody>
            </p:sp>
          </p:grpSp>
          <p:sp>
            <p:nvSpPr>
              <p:cNvPr id="103" name="TextBox 102">
                <a:extLst>
                  <a:ext uri="{FF2B5EF4-FFF2-40B4-BE49-F238E27FC236}">
                    <a16:creationId xmlns:a16="http://schemas.microsoft.com/office/drawing/2014/main" id="{B8303875-1E7E-452C-B29E-D670EF2F5D44}"/>
                  </a:ext>
                </a:extLst>
              </p:cNvPr>
              <p:cNvSpPr txBox="1"/>
              <p:nvPr/>
            </p:nvSpPr>
            <p:spPr>
              <a:xfrm>
                <a:off x="7763301" y="3668578"/>
                <a:ext cx="3129994" cy="252048"/>
              </a:xfrm>
              <a:prstGeom prst="rect">
                <a:avLst/>
              </a:prstGeom>
              <a:noFill/>
            </p:spPr>
            <p:txBody>
              <a:bodyPr wrap="none" rtlCol="0">
                <a:spAutoFit/>
              </a:bodyPr>
              <a:lstStyle/>
              <a:p>
                <a:r>
                  <a:rPr lang="en-US" sz="1600" b="1">
                    <a:solidFill>
                      <a:schemeClr val="tx1">
                        <a:lumMod val="75000"/>
                        <a:lumOff val="25000"/>
                      </a:schemeClr>
                    </a:solidFill>
                    <a:latin typeface="Century Gothic" panose="020B0502020202020204" pitchFamily="34" charset="0"/>
                  </a:rPr>
                  <a:t>Elephant Participation in HEC by Sex</a:t>
                </a:r>
              </a:p>
            </p:txBody>
          </p:sp>
        </p:grpSp>
        <p:sp>
          <p:nvSpPr>
            <p:cNvPr id="116" name="TextBox 115">
              <a:extLst>
                <a:ext uri="{FF2B5EF4-FFF2-40B4-BE49-F238E27FC236}">
                  <a16:creationId xmlns:a16="http://schemas.microsoft.com/office/drawing/2014/main" id="{9DCB1B99-CE0D-4D11-9225-A28E675A0E6A}"/>
                </a:ext>
              </a:extLst>
            </p:cNvPr>
            <p:cNvSpPr txBox="1"/>
            <p:nvPr/>
          </p:nvSpPr>
          <p:spPr>
            <a:xfrm rot="16200000">
              <a:off x="1139798" y="4993011"/>
              <a:ext cx="1111202"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Frequency</a:t>
              </a:r>
            </a:p>
          </p:txBody>
        </p:sp>
      </p:grpSp>
    </p:spTree>
    <p:extLst>
      <p:ext uri="{BB962C8B-B14F-4D97-AF65-F5344CB8AC3E}">
        <p14:creationId xmlns:p14="http://schemas.microsoft.com/office/powerpoint/2010/main" val="2390586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r>
              <a:rPr lang="en-US" sz="4000" b="1">
                <a:solidFill>
                  <a:srgbClr val="CD7142"/>
                </a:solidFill>
                <a:latin typeface="Century Gothic" panose="020F0302020204030204"/>
              </a:rPr>
              <a:t>HEC Variable Changes Over Time (2008-2019)</a:t>
            </a:r>
          </a:p>
        </p:txBody>
      </p:sp>
      <p:grpSp>
        <p:nvGrpSpPr>
          <p:cNvPr id="85" name="Group 84">
            <a:extLst>
              <a:ext uri="{FF2B5EF4-FFF2-40B4-BE49-F238E27FC236}">
                <a16:creationId xmlns:a16="http://schemas.microsoft.com/office/drawing/2014/main" id="{A483967D-5DFC-4470-80EA-4CC1DA37841A}"/>
              </a:ext>
            </a:extLst>
          </p:cNvPr>
          <p:cNvGrpSpPr/>
          <p:nvPr/>
        </p:nvGrpSpPr>
        <p:grpSpPr>
          <a:xfrm>
            <a:off x="1369105" y="1386123"/>
            <a:ext cx="9453790" cy="4826652"/>
            <a:chOff x="-45487" y="908849"/>
            <a:chExt cx="9453790" cy="4826652"/>
          </a:xfrm>
        </p:grpSpPr>
        <p:pic>
          <p:nvPicPr>
            <p:cNvPr id="64" name="Picture 63">
              <a:extLst>
                <a:ext uri="{FF2B5EF4-FFF2-40B4-BE49-F238E27FC236}">
                  <a16:creationId xmlns:a16="http://schemas.microsoft.com/office/drawing/2014/main" id="{D88D826F-01BD-42F1-8182-8C2B3D3B68E0}"/>
                </a:ext>
              </a:extLst>
            </p:cNvPr>
            <p:cNvPicPr>
              <a:picLocks noChangeAspect="1"/>
            </p:cNvPicPr>
            <p:nvPr/>
          </p:nvPicPr>
          <p:blipFill>
            <a:blip r:embed="rId3"/>
            <a:stretch>
              <a:fillRect/>
            </a:stretch>
          </p:blipFill>
          <p:spPr>
            <a:xfrm>
              <a:off x="1414918" y="921983"/>
              <a:ext cx="7993385" cy="4370483"/>
            </a:xfrm>
            <a:prstGeom prst="rect">
              <a:avLst/>
            </a:prstGeom>
          </p:spPr>
        </p:pic>
        <p:pic>
          <p:nvPicPr>
            <p:cNvPr id="66" name="Picture 65">
              <a:extLst>
                <a:ext uri="{FF2B5EF4-FFF2-40B4-BE49-F238E27FC236}">
                  <a16:creationId xmlns:a16="http://schemas.microsoft.com/office/drawing/2014/main" id="{E93DB52D-0D48-4007-9C41-D644B0DB5C4A}"/>
                </a:ext>
              </a:extLst>
            </p:cNvPr>
            <p:cNvPicPr>
              <a:picLocks noChangeAspect="1"/>
            </p:cNvPicPr>
            <p:nvPr/>
          </p:nvPicPr>
          <p:blipFill>
            <a:blip r:embed="rId4"/>
            <a:stretch>
              <a:fillRect/>
            </a:stretch>
          </p:blipFill>
          <p:spPr>
            <a:xfrm>
              <a:off x="3926650" y="5504265"/>
              <a:ext cx="5481653" cy="231236"/>
            </a:xfrm>
            <a:prstGeom prst="rect">
              <a:avLst/>
            </a:prstGeom>
          </p:spPr>
        </p:pic>
        <p:sp>
          <p:nvSpPr>
            <p:cNvPr id="67" name="TextBox 66">
              <a:extLst>
                <a:ext uri="{FF2B5EF4-FFF2-40B4-BE49-F238E27FC236}">
                  <a16:creationId xmlns:a16="http://schemas.microsoft.com/office/drawing/2014/main" id="{4217ECAC-67C5-459E-85F1-CBDF947198AB}"/>
                </a:ext>
              </a:extLst>
            </p:cNvPr>
            <p:cNvSpPr txBox="1"/>
            <p:nvPr/>
          </p:nvSpPr>
          <p:spPr>
            <a:xfrm>
              <a:off x="320958" y="908849"/>
              <a:ext cx="798617"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Divava</a:t>
              </a:r>
            </a:p>
          </p:txBody>
        </p:sp>
        <p:sp>
          <p:nvSpPr>
            <p:cNvPr id="68" name="TextBox 67">
              <a:extLst>
                <a:ext uri="{FF2B5EF4-FFF2-40B4-BE49-F238E27FC236}">
                  <a16:creationId xmlns:a16="http://schemas.microsoft.com/office/drawing/2014/main" id="{1A6DD5CB-F944-4281-9CF6-F3CB5128AC64}"/>
                </a:ext>
              </a:extLst>
            </p:cNvPr>
            <p:cNvSpPr txBox="1"/>
            <p:nvPr/>
          </p:nvSpPr>
          <p:spPr>
            <a:xfrm>
              <a:off x="237055" y="1138920"/>
              <a:ext cx="992579" cy="307777"/>
            </a:xfrm>
            <a:prstGeom prst="rect">
              <a:avLst/>
            </a:prstGeom>
            <a:noFill/>
          </p:spPr>
          <p:txBody>
            <a:bodyPr wrap="none" rtlCol="0">
              <a:spAutoFit/>
            </a:bodyPr>
            <a:lstStyle/>
            <a:p>
              <a:r>
                <a:rPr lang="en-US" sz="1400" err="1">
                  <a:solidFill>
                    <a:schemeClr val="tx1">
                      <a:lumMod val="75000"/>
                      <a:lumOff val="25000"/>
                    </a:schemeClr>
                  </a:solidFill>
                  <a:latin typeface="Century Gothic" panose="020B0502020202020204" pitchFamily="34" charset="0"/>
                </a:rPr>
                <a:t>Kaputura</a:t>
              </a:r>
              <a:endParaRPr lang="en-US" sz="1400">
                <a:solidFill>
                  <a:schemeClr val="tx1">
                    <a:lumMod val="75000"/>
                    <a:lumOff val="25000"/>
                  </a:schemeClr>
                </a:solidFill>
                <a:latin typeface="Century Gothic" panose="020B0502020202020204" pitchFamily="34" charset="0"/>
              </a:endParaRPr>
            </a:p>
          </p:txBody>
        </p:sp>
        <p:sp>
          <p:nvSpPr>
            <p:cNvPr id="69" name="TextBox 68">
              <a:extLst>
                <a:ext uri="{FF2B5EF4-FFF2-40B4-BE49-F238E27FC236}">
                  <a16:creationId xmlns:a16="http://schemas.microsoft.com/office/drawing/2014/main" id="{D183D093-A7D9-49EF-BD1B-770802A64EE5}"/>
                </a:ext>
              </a:extLst>
            </p:cNvPr>
            <p:cNvSpPr txBox="1"/>
            <p:nvPr/>
          </p:nvSpPr>
          <p:spPr>
            <a:xfrm>
              <a:off x="319997" y="4895241"/>
              <a:ext cx="731290" cy="307777"/>
            </a:xfrm>
            <a:prstGeom prst="rect">
              <a:avLst/>
            </a:prstGeom>
            <a:noFill/>
          </p:spPr>
          <p:txBody>
            <a:bodyPr wrap="none" rtlCol="0">
              <a:spAutoFit/>
            </a:bodyPr>
            <a:lstStyle/>
            <a:p>
              <a:r>
                <a:rPr lang="en-US" sz="1400" err="1">
                  <a:solidFill>
                    <a:schemeClr val="tx1">
                      <a:lumMod val="75000"/>
                      <a:lumOff val="25000"/>
                    </a:schemeClr>
                  </a:solidFill>
                  <a:latin typeface="Century Gothic" panose="020B0502020202020204" pitchFamily="34" charset="0"/>
                </a:rPr>
                <a:t>Gowa</a:t>
              </a:r>
              <a:endParaRPr lang="en-US" sz="1400">
                <a:solidFill>
                  <a:schemeClr val="tx1">
                    <a:lumMod val="75000"/>
                    <a:lumOff val="25000"/>
                  </a:schemeClr>
                </a:solidFill>
                <a:latin typeface="Century Gothic" panose="020B0502020202020204" pitchFamily="34" charset="0"/>
              </a:endParaRPr>
            </a:p>
          </p:txBody>
        </p:sp>
        <p:sp>
          <p:nvSpPr>
            <p:cNvPr id="70" name="TextBox 69">
              <a:extLst>
                <a:ext uri="{FF2B5EF4-FFF2-40B4-BE49-F238E27FC236}">
                  <a16:creationId xmlns:a16="http://schemas.microsoft.com/office/drawing/2014/main" id="{2655EA83-F3D8-4266-AE56-A1A6377DB098}"/>
                </a:ext>
              </a:extLst>
            </p:cNvPr>
            <p:cNvSpPr txBox="1"/>
            <p:nvPr/>
          </p:nvSpPr>
          <p:spPr>
            <a:xfrm>
              <a:off x="346606" y="1387983"/>
              <a:ext cx="747320" cy="307777"/>
            </a:xfrm>
            <a:prstGeom prst="rect">
              <a:avLst/>
            </a:prstGeom>
            <a:noFill/>
          </p:spPr>
          <p:txBody>
            <a:bodyPr wrap="none" rtlCol="0">
              <a:spAutoFit/>
            </a:bodyPr>
            <a:lstStyle/>
            <a:p>
              <a:r>
                <a:rPr lang="en-US" sz="1400" err="1">
                  <a:solidFill>
                    <a:schemeClr val="tx1">
                      <a:lumMod val="75000"/>
                      <a:lumOff val="25000"/>
                    </a:schemeClr>
                  </a:solidFill>
                  <a:latin typeface="Century Gothic" panose="020B0502020202020204" pitchFamily="34" charset="0"/>
                </a:rPr>
                <a:t>Xakao</a:t>
              </a:r>
              <a:endParaRPr lang="en-US" sz="1400">
                <a:solidFill>
                  <a:schemeClr val="tx1">
                    <a:lumMod val="75000"/>
                    <a:lumOff val="25000"/>
                  </a:schemeClr>
                </a:solidFill>
                <a:latin typeface="Century Gothic" panose="020B0502020202020204" pitchFamily="34" charset="0"/>
              </a:endParaRPr>
            </a:p>
          </p:txBody>
        </p:sp>
        <p:sp>
          <p:nvSpPr>
            <p:cNvPr id="72" name="TextBox 71">
              <a:extLst>
                <a:ext uri="{FF2B5EF4-FFF2-40B4-BE49-F238E27FC236}">
                  <a16:creationId xmlns:a16="http://schemas.microsoft.com/office/drawing/2014/main" id="{AA68F7CE-8316-444C-BF36-E09F3A0FA741}"/>
                </a:ext>
              </a:extLst>
            </p:cNvPr>
            <p:cNvSpPr txBox="1"/>
            <p:nvPr/>
          </p:nvSpPr>
          <p:spPr>
            <a:xfrm>
              <a:off x="216605" y="1654982"/>
              <a:ext cx="1002197" cy="307777"/>
            </a:xfrm>
            <a:prstGeom prst="rect">
              <a:avLst/>
            </a:prstGeom>
            <a:noFill/>
          </p:spPr>
          <p:txBody>
            <a:bodyPr wrap="none" rtlCol="0">
              <a:spAutoFit/>
            </a:bodyPr>
            <a:lstStyle/>
            <a:p>
              <a:r>
                <a:rPr lang="en-US" sz="1400" err="1">
                  <a:solidFill>
                    <a:schemeClr val="tx1">
                      <a:lumMod val="75000"/>
                      <a:lumOff val="25000"/>
                    </a:schemeClr>
                  </a:solidFill>
                  <a:latin typeface="Century Gothic" panose="020B0502020202020204" pitchFamily="34" charset="0"/>
                </a:rPr>
                <a:t>Gudigwa</a:t>
              </a:r>
              <a:endParaRPr lang="en-US" sz="1400">
                <a:solidFill>
                  <a:schemeClr val="tx1">
                    <a:lumMod val="75000"/>
                    <a:lumOff val="25000"/>
                  </a:schemeClr>
                </a:solidFill>
                <a:latin typeface="Century Gothic" panose="020B0502020202020204" pitchFamily="34" charset="0"/>
              </a:endParaRPr>
            </a:p>
          </p:txBody>
        </p:sp>
        <p:sp>
          <p:nvSpPr>
            <p:cNvPr id="73" name="TextBox 72">
              <a:extLst>
                <a:ext uri="{FF2B5EF4-FFF2-40B4-BE49-F238E27FC236}">
                  <a16:creationId xmlns:a16="http://schemas.microsoft.com/office/drawing/2014/main" id="{706BD847-CD50-45F6-BBA5-2B737FE23E55}"/>
                </a:ext>
              </a:extLst>
            </p:cNvPr>
            <p:cNvSpPr txBox="1"/>
            <p:nvPr/>
          </p:nvSpPr>
          <p:spPr>
            <a:xfrm>
              <a:off x="174926" y="1929188"/>
              <a:ext cx="1085554" cy="307777"/>
            </a:xfrm>
            <a:prstGeom prst="rect">
              <a:avLst/>
            </a:prstGeom>
            <a:noFill/>
          </p:spPr>
          <p:txBody>
            <a:bodyPr wrap="none" rtlCol="0">
              <a:spAutoFit/>
            </a:bodyPr>
            <a:lstStyle/>
            <a:p>
              <a:r>
                <a:rPr lang="en-US" sz="1400" err="1">
                  <a:solidFill>
                    <a:schemeClr val="tx1">
                      <a:lumMod val="75000"/>
                      <a:lumOff val="25000"/>
                    </a:schemeClr>
                  </a:solidFill>
                  <a:latin typeface="Century Gothic" panose="020B0502020202020204" pitchFamily="34" charset="0"/>
                </a:rPr>
                <a:t>Ngarange</a:t>
              </a:r>
              <a:endParaRPr lang="en-US" sz="1400">
                <a:solidFill>
                  <a:schemeClr val="tx1">
                    <a:lumMod val="75000"/>
                    <a:lumOff val="25000"/>
                  </a:schemeClr>
                </a:solidFill>
                <a:latin typeface="Century Gothic" panose="020B0502020202020204" pitchFamily="34" charset="0"/>
              </a:endParaRPr>
            </a:p>
          </p:txBody>
        </p:sp>
        <p:sp>
          <p:nvSpPr>
            <p:cNvPr id="74" name="TextBox 73">
              <a:extLst>
                <a:ext uri="{FF2B5EF4-FFF2-40B4-BE49-F238E27FC236}">
                  <a16:creationId xmlns:a16="http://schemas.microsoft.com/office/drawing/2014/main" id="{2A4E05F8-4527-43E0-8529-B1E044AF3B82}"/>
                </a:ext>
              </a:extLst>
            </p:cNvPr>
            <p:cNvSpPr txBox="1"/>
            <p:nvPr/>
          </p:nvSpPr>
          <p:spPr>
            <a:xfrm>
              <a:off x="330950" y="2157451"/>
              <a:ext cx="814647" cy="307777"/>
            </a:xfrm>
            <a:prstGeom prst="rect">
              <a:avLst/>
            </a:prstGeom>
            <a:noFill/>
          </p:spPr>
          <p:txBody>
            <a:bodyPr wrap="none" rtlCol="0">
              <a:spAutoFit/>
            </a:bodyPr>
            <a:lstStyle/>
            <a:p>
              <a:r>
                <a:rPr lang="en-US" sz="1400" err="1">
                  <a:solidFill>
                    <a:schemeClr val="tx1">
                      <a:lumMod val="75000"/>
                      <a:lumOff val="25000"/>
                    </a:schemeClr>
                  </a:solidFill>
                  <a:latin typeface="Century Gothic" panose="020B0502020202020204" pitchFamily="34" charset="0"/>
                </a:rPr>
                <a:t>Eretsha</a:t>
              </a:r>
              <a:endParaRPr lang="en-US" sz="1400">
                <a:solidFill>
                  <a:schemeClr val="tx1">
                    <a:lumMod val="75000"/>
                    <a:lumOff val="25000"/>
                  </a:schemeClr>
                </a:solidFill>
                <a:latin typeface="Century Gothic" panose="020B0502020202020204" pitchFamily="34" charset="0"/>
              </a:endParaRPr>
            </a:p>
          </p:txBody>
        </p:sp>
        <p:sp>
          <p:nvSpPr>
            <p:cNvPr id="75" name="TextBox 74">
              <a:extLst>
                <a:ext uri="{FF2B5EF4-FFF2-40B4-BE49-F238E27FC236}">
                  <a16:creationId xmlns:a16="http://schemas.microsoft.com/office/drawing/2014/main" id="{6D197F74-E0D0-4B92-ABAE-F6483F6D7EFD}"/>
                </a:ext>
              </a:extLst>
            </p:cNvPr>
            <p:cNvSpPr txBox="1"/>
            <p:nvPr/>
          </p:nvSpPr>
          <p:spPr>
            <a:xfrm>
              <a:off x="238657" y="2688765"/>
              <a:ext cx="990977" cy="307777"/>
            </a:xfrm>
            <a:prstGeom prst="rect">
              <a:avLst/>
            </a:prstGeom>
            <a:noFill/>
          </p:spPr>
          <p:txBody>
            <a:bodyPr wrap="none" rtlCol="0">
              <a:spAutoFit/>
            </a:bodyPr>
            <a:lstStyle/>
            <a:p>
              <a:r>
                <a:rPr lang="en-US" sz="1400" err="1">
                  <a:solidFill>
                    <a:schemeClr val="tx1">
                      <a:lumMod val="75000"/>
                      <a:lumOff val="25000"/>
                    </a:schemeClr>
                  </a:solidFill>
                  <a:latin typeface="Century Gothic" panose="020B0502020202020204" pitchFamily="34" charset="0"/>
                </a:rPr>
                <a:t>Mogotho</a:t>
              </a:r>
              <a:endParaRPr lang="en-US" sz="1400">
                <a:solidFill>
                  <a:schemeClr val="tx1">
                    <a:lumMod val="75000"/>
                    <a:lumOff val="25000"/>
                  </a:schemeClr>
                </a:solidFill>
                <a:latin typeface="Century Gothic" panose="020B0502020202020204" pitchFamily="34" charset="0"/>
              </a:endParaRPr>
            </a:p>
          </p:txBody>
        </p:sp>
        <p:sp>
          <p:nvSpPr>
            <p:cNvPr id="76" name="TextBox 75">
              <a:extLst>
                <a:ext uri="{FF2B5EF4-FFF2-40B4-BE49-F238E27FC236}">
                  <a16:creationId xmlns:a16="http://schemas.microsoft.com/office/drawing/2014/main" id="{4416E569-471C-4854-BCFB-2BC9FA97123B}"/>
                </a:ext>
              </a:extLst>
            </p:cNvPr>
            <p:cNvSpPr txBox="1"/>
            <p:nvPr/>
          </p:nvSpPr>
          <p:spPr>
            <a:xfrm>
              <a:off x="164237" y="2411679"/>
              <a:ext cx="1148071" cy="307777"/>
            </a:xfrm>
            <a:prstGeom prst="rect">
              <a:avLst/>
            </a:prstGeom>
            <a:noFill/>
          </p:spPr>
          <p:txBody>
            <a:bodyPr wrap="none" rtlCol="0">
              <a:spAutoFit/>
            </a:bodyPr>
            <a:lstStyle/>
            <a:p>
              <a:r>
                <a:rPr lang="en-US" sz="1400" err="1">
                  <a:solidFill>
                    <a:schemeClr val="tx1">
                      <a:lumMod val="75000"/>
                      <a:lumOff val="25000"/>
                    </a:schemeClr>
                  </a:solidFill>
                  <a:latin typeface="Century Gothic" panose="020B0502020202020204" pitchFamily="34" charset="0"/>
                </a:rPr>
                <a:t>Mokgacha</a:t>
              </a:r>
              <a:endParaRPr lang="en-US" sz="1400">
                <a:solidFill>
                  <a:schemeClr val="tx1">
                    <a:lumMod val="75000"/>
                    <a:lumOff val="25000"/>
                  </a:schemeClr>
                </a:solidFill>
                <a:latin typeface="Century Gothic" panose="020B0502020202020204" pitchFamily="34" charset="0"/>
              </a:endParaRPr>
            </a:p>
          </p:txBody>
        </p:sp>
        <p:sp>
          <p:nvSpPr>
            <p:cNvPr id="77" name="TextBox 76">
              <a:extLst>
                <a:ext uri="{FF2B5EF4-FFF2-40B4-BE49-F238E27FC236}">
                  <a16:creationId xmlns:a16="http://schemas.microsoft.com/office/drawing/2014/main" id="{54C05E26-5AB5-4B2B-895D-C7A85ED11DB9}"/>
                </a:ext>
              </a:extLst>
            </p:cNvPr>
            <p:cNvSpPr txBox="1"/>
            <p:nvPr/>
          </p:nvSpPr>
          <p:spPr>
            <a:xfrm>
              <a:off x="291556" y="2964334"/>
              <a:ext cx="883575" cy="307777"/>
            </a:xfrm>
            <a:prstGeom prst="rect">
              <a:avLst/>
            </a:prstGeom>
            <a:noFill/>
          </p:spPr>
          <p:txBody>
            <a:bodyPr wrap="none" rtlCol="0">
              <a:spAutoFit/>
            </a:bodyPr>
            <a:lstStyle/>
            <a:p>
              <a:r>
                <a:rPr lang="en-US" sz="1400" err="1">
                  <a:solidFill>
                    <a:schemeClr val="tx1">
                      <a:lumMod val="75000"/>
                      <a:lumOff val="25000"/>
                    </a:schemeClr>
                  </a:solidFill>
                  <a:latin typeface="Century Gothic" panose="020B0502020202020204" pitchFamily="34" charset="0"/>
                </a:rPr>
                <a:t>Beetsha</a:t>
              </a:r>
              <a:endParaRPr lang="en-US" sz="1400">
                <a:solidFill>
                  <a:schemeClr val="tx1">
                    <a:lumMod val="75000"/>
                    <a:lumOff val="25000"/>
                  </a:schemeClr>
                </a:solidFill>
                <a:latin typeface="Century Gothic" panose="020B0502020202020204" pitchFamily="34" charset="0"/>
              </a:endParaRPr>
            </a:p>
          </p:txBody>
        </p:sp>
        <p:sp>
          <p:nvSpPr>
            <p:cNvPr id="78" name="TextBox 77">
              <a:extLst>
                <a:ext uri="{FF2B5EF4-FFF2-40B4-BE49-F238E27FC236}">
                  <a16:creationId xmlns:a16="http://schemas.microsoft.com/office/drawing/2014/main" id="{C90BC706-A3CD-4D24-8384-73011EA57F32}"/>
                </a:ext>
              </a:extLst>
            </p:cNvPr>
            <p:cNvSpPr txBox="1"/>
            <p:nvPr/>
          </p:nvSpPr>
          <p:spPr>
            <a:xfrm>
              <a:off x="130488" y="3202049"/>
              <a:ext cx="1175322" cy="307777"/>
            </a:xfrm>
            <a:prstGeom prst="rect">
              <a:avLst/>
            </a:prstGeom>
            <a:noFill/>
          </p:spPr>
          <p:txBody>
            <a:bodyPr wrap="none" rtlCol="0">
              <a:spAutoFit/>
            </a:bodyPr>
            <a:lstStyle/>
            <a:p>
              <a:r>
                <a:rPr lang="en-US" sz="1400" err="1">
                  <a:solidFill>
                    <a:schemeClr val="tx1">
                      <a:lumMod val="75000"/>
                      <a:lumOff val="25000"/>
                    </a:schemeClr>
                  </a:solidFill>
                  <a:latin typeface="Century Gothic" panose="020B0502020202020204" pitchFamily="34" charset="0"/>
                </a:rPr>
                <a:t>Gunotsoga</a:t>
              </a:r>
              <a:endParaRPr lang="en-US" sz="1400">
                <a:solidFill>
                  <a:schemeClr val="tx1">
                    <a:lumMod val="75000"/>
                    <a:lumOff val="25000"/>
                  </a:schemeClr>
                </a:solidFill>
                <a:latin typeface="Century Gothic" panose="020B0502020202020204" pitchFamily="34" charset="0"/>
              </a:endParaRPr>
            </a:p>
          </p:txBody>
        </p:sp>
        <p:sp>
          <p:nvSpPr>
            <p:cNvPr id="79" name="TextBox 78">
              <a:extLst>
                <a:ext uri="{FF2B5EF4-FFF2-40B4-BE49-F238E27FC236}">
                  <a16:creationId xmlns:a16="http://schemas.microsoft.com/office/drawing/2014/main" id="{901DA619-4EC6-414F-B947-3A8E50C1DC58}"/>
                </a:ext>
              </a:extLst>
            </p:cNvPr>
            <p:cNvSpPr txBox="1"/>
            <p:nvPr/>
          </p:nvSpPr>
          <p:spPr>
            <a:xfrm>
              <a:off x="271954" y="3420043"/>
              <a:ext cx="915635" cy="307777"/>
            </a:xfrm>
            <a:prstGeom prst="rect">
              <a:avLst/>
            </a:prstGeom>
            <a:noFill/>
          </p:spPr>
          <p:txBody>
            <a:bodyPr wrap="none" rtlCol="0">
              <a:spAutoFit/>
            </a:bodyPr>
            <a:lstStyle/>
            <a:p>
              <a:r>
                <a:rPr lang="en-US" sz="1400" err="1">
                  <a:solidFill>
                    <a:schemeClr val="tx1">
                      <a:lumMod val="75000"/>
                      <a:lumOff val="25000"/>
                    </a:schemeClr>
                  </a:solidFill>
                  <a:latin typeface="Century Gothic" panose="020B0502020202020204" pitchFamily="34" charset="0"/>
                </a:rPr>
                <a:t>Seronga</a:t>
              </a:r>
              <a:endParaRPr lang="en-US" sz="1400">
                <a:solidFill>
                  <a:schemeClr val="tx1">
                    <a:lumMod val="75000"/>
                    <a:lumOff val="25000"/>
                  </a:schemeClr>
                </a:solidFill>
                <a:latin typeface="Century Gothic" panose="020B0502020202020204" pitchFamily="34" charset="0"/>
              </a:endParaRPr>
            </a:p>
          </p:txBody>
        </p:sp>
        <p:sp>
          <p:nvSpPr>
            <p:cNvPr id="80" name="TextBox 79">
              <a:extLst>
                <a:ext uri="{FF2B5EF4-FFF2-40B4-BE49-F238E27FC236}">
                  <a16:creationId xmlns:a16="http://schemas.microsoft.com/office/drawing/2014/main" id="{D5A99DAA-DC32-4366-9897-FD0B80E4DEA1}"/>
                </a:ext>
              </a:extLst>
            </p:cNvPr>
            <p:cNvSpPr txBox="1"/>
            <p:nvPr/>
          </p:nvSpPr>
          <p:spPr>
            <a:xfrm>
              <a:off x="-45487" y="3610879"/>
              <a:ext cx="1526380" cy="307777"/>
            </a:xfrm>
            <a:prstGeom prst="rect">
              <a:avLst/>
            </a:prstGeom>
            <a:noFill/>
          </p:spPr>
          <p:txBody>
            <a:bodyPr wrap="none" rtlCol="0">
              <a:spAutoFit/>
            </a:bodyPr>
            <a:lstStyle/>
            <a:p>
              <a:r>
                <a:rPr lang="en-US" sz="1400" err="1">
                  <a:solidFill>
                    <a:schemeClr val="tx1">
                      <a:lumMod val="75000"/>
                      <a:lumOff val="25000"/>
                    </a:schemeClr>
                  </a:solidFill>
                  <a:latin typeface="Century Gothic" panose="020B0502020202020204" pitchFamily="34" charset="0"/>
                </a:rPr>
                <a:t>Sekondomboro</a:t>
              </a:r>
              <a:endParaRPr lang="en-US" sz="1400">
                <a:solidFill>
                  <a:schemeClr val="tx1">
                    <a:lumMod val="75000"/>
                    <a:lumOff val="25000"/>
                  </a:schemeClr>
                </a:solidFill>
                <a:latin typeface="Century Gothic" panose="020B0502020202020204" pitchFamily="34" charset="0"/>
              </a:endParaRPr>
            </a:p>
          </p:txBody>
        </p:sp>
        <p:sp>
          <p:nvSpPr>
            <p:cNvPr id="81" name="TextBox 80">
              <a:extLst>
                <a:ext uri="{FF2B5EF4-FFF2-40B4-BE49-F238E27FC236}">
                  <a16:creationId xmlns:a16="http://schemas.microsoft.com/office/drawing/2014/main" id="{1A872B7D-B7AE-40BA-A80E-F3B3C007EAAD}"/>
                </a:ext>
              </a:extLst>
            </p:cNvPr>
            <p:cNvSpPr txBox="1"/>
            <p:nvPr/>
          </p:nvSpPr>
          <p:spPr>
            <a:xfrm>
              <a:off x="319997" y="4150230"/>
              <a:ext cx="795411" cy="307777"/>
            </a:xfrm>
            <a:prstGeom prst="rect">
              <a:avLst/>
            </a:prstGeom>
            <a:noFill/>
          </p:spPr>
          <p:txBody>
            <a:bodyPr wrap="none" rtlCol="0">
              <a:spAutoFit/>
            </a:bodyPr>
            <a:lstStyle/>
            <a:p>
              <a:r>
                <a:rPr lang="en-US" sz="1400" err="1">
                  <a:solidFill>
                    <a:schemeClr val="tx1">
                      <a:lumMod val="75000"/>
                      <a:lumOff val="25000"/>
                    </a:schemeClr>
                  </a:solidFill>
                  <a:latin typeface="Century Gothic" panose="020B0502020202020204" pitchFamily="34" charset="0"/>
                </a:rPr>
                <a:t>Tobera</a:t>
              </a:r>
              <a:endParaRPr lang="en-US" sz="1400">
                <a:solidFill>
                  <a:schemeClr val="tx1">
                    <a:lumMod val="75000"/>
                    <a:lumOff val="25000"/>
                  </a:schemeClr>
                </a:solidFill>
                <a:latin typeface="Century Gothic" panose="020B0502020202020204" pitchFamily="34" charset="0"/>
              </a:endParaRPr>
            </a:p>
          </p:txBody>
        </p:sp>
        <p:sp>
          <p:nvSpPr>
            <p:cNvPr id="82" name="TextBox 81">
              <a:extLst>
                <a:ext uri="{FF2B5EF4-FFF2-40B4-BE49-F238E27FC236}">
                  <a16:creationId xmlns:a16="http://schemas.microsoft.com/office/drawing/2014/main" id="{3C2EC1D2-9098-4F6A-AAFC-7F28AA988425}"/>
                </a:ext>
              </a:extLst>
            </p:cNvPr>
            <p:cNvSpPr txBox="1"/>
            <p:nvPr/>
          </p:nvSpPr>
          <p:spPr>
            <a:xfrm>
              <a:off x="142345" y="4367424"/>
              <a:ext cx="1176925" cy="307777"/>
            </a:xfrm>
            <a:prstGeom prst="rect">
              <a:avLst/>
            </a:prstGeom>
            <a:noFill/>
          </p:spPr>
          <p:txBody>
            <a:bodyPr wrap="none" rtlCol="0">
              <a:spAutoFit/>
            </a:bodyPr>
            <a:lstStyle/>
            <a:p>
              <a:r>
                <a:rPr lang="en-US" sz="1400" err="1">
                  <a:solidFill>
                    <a:schemeClr val="tx1">
                      <a:lumMod val="75000"/>
                      <a:lumOff val="25000"/>
                    </a:schemeClr>
                  </a:solidFill>
                  <a:latin typeface="Century Gothic" panose="020B0502020202020204" pitchFamily="34" charset="0"/>
                </a:rPr>
                <a:t>Modubana</a:t>
              </a:r>
              <a:endParaRPr lang="en-US" sz="1400">
                <a:solidFill>
                  <a:schemeClr val="tx1">
                    <a:lumMod val="75000"/>
                    <a:lumOff val="25000"/>
                  </a:schemeClr>
                </a:solidFill>
                <a:latin typeface="Century Gothic" panose="020B0502020202020204" pitchFamily="34" charset="0"/>
              </a:endParaRPr>
            </a:p>
          </p:txBody>
        </p:sp>
        <p:sp>
          <p:nvSpPr>
            <p:cNvPr id="83" name="TextBox 82">
              <a:extLst>
                <a:ext uri="{FF2B5EF4-FFF2-40B4-BE49-F238E27FC236}">
                  <a16:creationId xmlns:a16="http://schemas.microsoft.com/office/drawing/2014/main" id="{0995A055-A153-41AA-A132-A7AC8CC15A80}"/>
                </a:ext>
              </a:extLst>
            </p:cNvPr>
            <p:cNvSpPr txBox="1"/>
            <p:nvPr/>
          </p:nvSpPr>
          <p:spPr>
            <a:xfrm>
              <a:off x="319997" y="4646961"/>
              <a:ext cx="793807" cy="307777"/>
            </a:xfrm>
            <a:prstGeom prst="rect">
              <a:avLst/>
            </a:prstGeom>
            <a:noFill/>
          </p:spPr>
          <p:txBody>
            <a:bodyPr wrap="none" rtlCol="0">
              <a:spAutoFit/>
            </a:bodyPr>
            <a:lstStyle/>
            <a:p>
              <a:r>
                <a:rPr lang="en-US" sz="1400" err="1">
                  <a:solidFill>
                    <a:schemeClr val="tx1">
                      <a:lumMod val="75000"/>
                      <a:lumOff val="25000"/>
                    </a:schemeClr>
                  </a:solidFill>
                  <a:latin typeface="Century Gothic" panose="020B0502020202020204" pitchFamily="34" charset="0"/>
                </a:rPr>
                <a:t>Kauxwi</a:t>
              </a:r>
              <a:endParaRPr lang="en-US" sz="1400">
                <a:solidFill>
                  <a:schemeClr val="tx1">
                    <a:lumMod val="75000"/>
                    <a:lumOff val="25000"/>
                  </a:schemeClr>
                </a:solidFill>
                <a:latin typeface="Century Gothic" panose="020B0502020202020204" pitchFamily="34" charset="0"/>
              </a:endParaRPr>
            </a:p>
          </p:txBody>
        </p:sp>
        <p:sp>
          <p:nvSpPr>
            <p:cNvPr id="84" name="TextBox 83">
              <a:extLst>
                <a:ext uri="{FF2B5EF4-FFF2-40B4-BE49-F238E27FC236}">
                  <a16:creationId xmlns:a16="http://schemas.microsoft.com/office/drawing/2014/main" id="{AEED9FCB-D40D-4D63-97A0-8F50FFAE0DF2}"/>
                </a:ext>
              </a:extLst>
            </p:cNvPr>
            <p:cNvSpPr txBox="1"/>
            <p:nvPr/>
          </p:nvSpPr>
          <p:spPr>
            <a:xfrm>
              <a:off x="188281" y="3870693"/>
              <a:ext cx="1099981" cy="307777"/>
            </a:xfrm>
            <a:prstGeom prst="rect">
              <a:avLst/>
            </a:prstGeom>
            <a:noFill/>
          </p:spPr>
          <p:txBody>
            <a:bodyPr wrap="none" rtlCol="0">
              <a:spAutoFit/>
            </a:bodyPr>
            <a:lstStyle/>
            <a:p>
              <a:r>
                <a:rPr lang="en-US" sz="1400" err="1">
                  <a:solidFill>
                    <a:schemeClr val="tx1">
                      <a:lumMod val="75000"/>
                      <a:lumOff val="25000"/>
                    </a:schemeClr>
                  </a:solidFill>
                  <a:latin typeface="Century Gothic" panose="020B0502020202020204" pitchFamily="34" charset="0"/>
                </a:rPr>
                <a:t>Mohembo</a:t>
              </a:r>
              <a:endParaRPr lang="en-US" sz="1400">
                <a:solidFill>
                  <a:schemeClr val="tx1">
                    <a:lumMod val="75000"/>
                    <a:lumOff val="25000"/>
                  </a:schemeClr>
                </a:solidFill>
                <a:latin typeface="Century Gothic" panose="020B0502020202020204" pitchFamily="34" charset="0"/>
              </a:endParaRPr>
            </a:p>
          </p:txBody>
        </p:sp>
      </p:grpSp>
      <p:sp>
        <p:nvSpPr>
          <p:cNvPr id="86" name="TextBox 85">
            <a:extLst>
              <a:ext uri="{FF2B5EF4-FFF2-40B4-BE49-F238E27FC236}">
                <a16:creationId xmlns:a16="http://schemas.microsoft.com/office/drawing/2014/main" id="{E4D6DB6E-4D5D-4958-868B-7D14D3A341CF}"/>
              </a:ext>
            </a:extLst>
          </p:cNvPr>
          <p:cNvSpPr txBox="1"/>
          <p:nvPr/>
        </p:nvSpPr>
        <p:spPr>
          <a:xfrm>
            <a:off x="3696144" y="1071840"/>
            <a:ext cx="5381601" cy="369332"/>
          </a:xfrm>
          <a:prstGeom prst="rect">
            <a:avLst/>
          </a:prstGeom>
          <a:noFill/>
        </p:spPr>
        <p:txBody>
          <a:bodyPr wrap="none" rtlCol="0">
            <a:spAutoFit/>
          </a:bodyPr>
          <a:lstStyle/>
          <a:p>
            <a:r>
              <a:rPr lang="en-US">
                <a:solidFill>
                  <a:schemeClr val="tx1">
                    <a:lumMod val="75000"/>
                    <a:lumOff val="25000"/>
                  </a:schemeClr>
                </a:solidFill>
                <a:latin typeface="Century Gothic" panose="020B0502020202020204" pitchFamily="34" charset="0"/>
              </a:rPr>
              <a:t>Frequency of HEC Events per Village over Time</a:t>
            </a:r>
          </a:p>
        </p:txBody>
      </p:sp>
      <p:sp>
        <p:nvSpPr>
          <p:cNvPr id="87" name="TextBox 86">
            <a:extLst>
              <a:ext uri="{FF2B5EF4-FFF2-40B4-BE49-F238E27FC236}">
                <a16:creationId xmlns:a16="http://schemas.microsoft.com/office/drawing/2014/main" id="{E8B48EFF-C571-49BF-A4A4-DA6E7D29990D}"/>
              </a:ext>
            </a:extLst>
          </p:cNvPr>
          <p:cNvSpPr txBox="1"/>
          <p:nvPr/>
        </p:nvSpPr>
        <p:spPr>
          <a:xfrm>
            <a:off x="3244509" y="5874221"/>
            <a:ext cx="1245854" cy="338554"/>
          </a:xfrm>
          <a:prstGeom prst="rect">
            <a:avLst/>
          </a:prstGeom>
          <a:noFill/>
        </p:spPr>
        <p:txBody>
          <a:bodyPr wrap="none" rtlCol="0">
            <a:spAutoFit/>
          </a:bodyPr>
          <a:lstStyle/>
          <a:p>
            <a:r>
              <a:rPr lang="en-US" sz="1600">
                <a:solidFill>
                  <a:schemeClr val="tx1">
                    <a:lumMod val="75000"/>
                    <a:lumOff val="25000"/>
                  </a:schemeClr>
                </a:solidFill>
                <a:latin typeface="Century Gothic" panose="020B0502020202020204" pitchFamily="34" charset="0"/>
              </a:rPr>
              <a:t>Frequency</a:t>
            </a:r>
          </a:p>
        </p:txBody>
      </p:sp>
      <p:sp>
        <p:nvSpPr>
          <p:cNvPr id="88" name="TextBox 87">
            <a:extLst>
              <a:ext uri="{FF2B5EF4-FFF2-40B4-BE49-F238E27FC236}">
                <a16:creationId xmlns:a16="http://schemas.microsoft.com/office/drawing/2014/main" id="{94A64075-7BE4-40B6-B68B-A8F60C2F1C7D}"/>
              </a:ext>
            </a:extLst>
          </p:cNvPr>
          <p:cNvSpPr txBox="1"/>
          <p:nvPr/>
        </p:nvSpPr>
        <p:spPr>
          <a:xfrm>
            <a:off x="2691029" y="5556058"/>
            <a:ext cx="284052"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0</a:t>
            </a:r>
          </a:p>
        </p:txBody>
      </p:sp>
      <p:sp>
        <p:nvSpPr>
          <p:cNvPr id="89" name="TextBox 88">
            <a:extLst>
              <a:ext uri="{FF2B5EF4-FFF2-40B4-BE49-F238E27FC236}">
                <a16:creationId xmlns:a16="http://schemas.microsoft.com/office/drawing/2014/main" id="{42867714-B081-44C4-910F-65CF8BB1B613}"/>
              </a:ext>
            </a:extLst>
          </p:cNvPr>
          <p:cNvSpPr txBox="1"/>
          <p:nvPr/>
        </p:nvSpPr>
        <p:spPr>
          <a:xfrm>
            <a:off x="4239204" y="5567862"/>
            <a:ext cx="383438"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40</a:t>
            </a:r>
          </a:p>
        </p:txBody>
      </p:sp>
      <p:sp>
        <p:nvSpPr>
          <p:cNvPr id="90" name="TextBox 89">
            <a:extLst>
              <a:ext uri="{FF2B5EF4-FFF2-40B4-BE49-F238E27FC236}">
                <a16:creationId xmlns:a16="http://schemas.microsoft.com/office/drawing/2014/main" id="{849373D5-95EE-4520-A0CD-78218DB97CA6}"/>
              </a:ext>
            </a:extLst>
          </p:cNvPr>
          <p:cNvSpPr txBox="1"/>
          <p:nvPr/>
        </p:nvSpPr>
        <p:spPr>
          <a:xfrm>
            <a:off x="5780932" y="5567862"/>
            <a:ext cx="383438"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80</a:t>
            </a:r>
          </a:p>
        </p:txBody>
      </p:sp>
      <p:sp>
        <p:nvSpPr>
          <p:cNvPr id="91" name="TextBox 90">
            <a:extLst>
              <a:ext uri="{FF2B5EF4-FFF2-40B4-BE49-F238E27FC236}">
                <a16:creationId xmlns:a16="http://schemas.microsoft.com/office/drawing/2014/main" id="{C90F3CA7-10C4-43CF-8D72-67B543041E2D}"/>
              </a:ext>
            </a:extLst>
          </p:cNvPr>
          <p:cNvSpPr txBox="1"/>
          <p:nvPr/>
        </p:nvSpPr>
        <p:spPr>
          <a:xfrm>
            <a:off x="7300092" y="5566444"/>
            <a:ext cx="482824"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120</a:t>
            </a:r>
          </a:p>
        </p:txBody>
      </p:sp>
      <p:sp>
        <p:nvSpPr>
          <p:cNvPr id="92" name="TextBox 91">
            <a:extLst>
              <a:ext uri="{FF2B5EF4-FFF2-40B4-BE49-F238E27FC236}">
                <a16:creationId xmlns:a16="http://schemas.microsoft.com/office/drawing/2014/main" id="{54E8475D-7032-4223-A524-2DC6B6F1305D}"/>
              </a:ext>
            </a:extLst>
          </p:cNvPr>
          <p:cNvSpPr txBox="1"/>
          <p:nvPr/>
        </p:nvSpPr>
        <p:spPr>
          <a:xfrm>
            <a:off x="8865747" y="5566444"/>
            <a:ext cx="482824"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160</a:t>
            </a:r>
          </a:p>
        </p:txBody>
      </p:sp>
      <p:sp>
        <p:nvSpPr>
          <p:cNvPr id="93" name="TextBox 92">
            <a:extLst>
              <a:ext uri="{FF2B5EF4-FFF2-40B4-BE49-F238E27FC236}">
                <a16:creationId xmlns:a16="http://schemas.microsoft.com/office/drawing/2014/main" id="{9B769416-6AD3-4500-8045-D2BEBB04B973}"/>
              </a:ext>
            </a:extLst>
          </p:cNvPr>
          <p:cNvSpPr txBox="1"/>
          <p:nvPr/>
        </p:nvSpPr>
        <p:spPr>
          <a:xfrm>
            <a:off x="10438707" y="5566444"/>
            <a:ext cx="482824"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200</a:t>
            </a:r>
          </a:p>
        </p:txBody>
      </p:sp>
    </p:spTree>
    <p:extLst>
      <p:ext uri="{BB962C8B-B14F-4D97-AF65-F5344CB8AC3E}">
        <p14:creationId xmlns:p14="http://schemas.microsoft.com/office/powerpoint/2010/main" val="352892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r>
              <a:rPr lang="en-US" sz="4000" b="1">
                <a:solidFill>
                  <a:srgbClr val="CD7142"/>
                </a:solidFill>
                <a:latin typeface="Century Gothic" panose="020F0302020204030204"/>
              </a:rPr>
              <a:t>HEC Variable Changes Over Time (2008-2019)</a:t>
            </a:r>
          </a:p>
        </p:txBody>
      </p:sp>
      <p:pic>
        <p:nvPicPr>
          <p:cNvPr id="15" name="Picture 14">
            <a:extLst>
              <a:ext uri="{FF2B5EF4-FFF2-40B4-BE49-F238E27FC236}">
                <a16:creationId xmlns:a16="http://schemas.microsoft.com/office/drawing/2014/main" id="{EF935A01-8929-41AD-8326-DBD538AA8A23}"/>
              </a:ext>
            </a:extLst>
          </p:cNvPr>
          <p:cNvPicPr>
            <a:picLocks noChangeAspect="1"/>
          </p:cNvPicPr>
          <p:nvPr/>
        </p:nvPicPr>
        <p:blipFill>
          <a:blip r:embed="rId3"/>
          <a:stretch>
            <a:fillRect/>
          </a:stretch>
        </p:blipFill>
        <p:spPr>
          <a:xfrm>
            <a:off x="6988931" y="1785134"/>
            <a:ext cx="4685141" cy="2402363"/>
          </a:xfrm>
          <a:prstGeom prst="rect">
            <a:avLst/>
          </a:prstGeom>
        </p:spPr>
      </p:pic>
      <p:sp>
        <p:nvSpPr>
          <p:cNvPr id="38" name="TextBox 37">
            <a:extLst>
              <a:ext uri="{FF2B5EF4-FFF2-40B4-BE49-F238E27FC236}">
                <a16:creationId xmlns:a16="http://schemas.microsoft.com/office/drawing/2014/main" id="{D28FBD7A-2D5D-40C3-AB72-687AA7E4B835}"/>
              </a:ext>
            </a:extLst>
          </p:cNvPr>
          <p:cNvSpPr txBox="1"/>
          <p:nvPr/>
        </p:nvSpPr>
        <p:spPr>
          <a:xfrm>
            <a:off x="6984725" y="1345850"/>
            <a:ext cx="4820550" cy="369332"/>
          </a:xfrm>
          <a:prstGeom prst="rect">
            <a:avLst/>
          </a:prstGeom>
          <a:noFill/>
        </p:spPr>
        <p:txBody>
          <a:bodyPr wrap="none" rtlCol="0">
            <a:spAutoFit/>
          </a:bodyPr>
          <a:lstStyle/>
          <a:p>
            <a:r>
              <a:rPr lang="en-US">
                <a:solidFill>
                  <a:schemeClr val="tx1">
                    <a:lumMod val="75000"/>
                    <a:lumOff val="25000"/>
                  </a:schemeClr>
                </a:solidFill>
                <a:latin typeface="Century Gothic" panose="020B0502020202020204" pitchFamily="34" charset="0"/>
              </a:rPr>
              <a:t>Crop Maturity During Crop Raiding Events</a:t>
            </a:r>
          </a:p>
        </p:txBody>
      </p:sp>
      <p:sp>
        <p:nvSpPr>
          <p:cNvPr id="39" name="TextBox 38">
            <a:extLst>
              <a:ext uri="{FF2B5EF4-FFF2-40B4-BE49-F238E27FC236}">
                <a16:creationId xmlns:a16="http://schemas.microsoft.com/office/drawing/2014/main" id="{EE223D55-E7B4-40FB-B486-685E3F65819A}"/>
              </a:ext>
            </a:extLst>
          </p:cNvPr>
          <p:cNvSpPr txBox="1"/>
          <p:nvPr/>
        </p:nvSpPr>
        <p:spPr>
          <a:xfrm>
            <a:off x="6846848" y="4062845"/>
            <a:ext cx="582211"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2006</a:t>
            </a:r>
          </a:p>
        </p:txBody>
      </p:sp>
      <p:sp>
        <p:nvSpPr>
          <p:cNvPr id="40" name="TextBox 39">
            <a:extLst>
              <a:ext uri="{FF2B5EF4-FFF2-40B4-BE49-F238E27FC236}">
                <a16:creationId xmlns:a16="http://schemas.microsoft.com/office/drawing/2014/main" id="{46F3E861-D514-41D8-9422-6D641A3A548D}"/>
              </a:ext>
            </a:extLst>
          </p:cNvPr>
          <p:cNvSpPr txBox="1"/>
          <p:nvPr/>
        </p:nvSpPr>
        <p:spPr>
          <a:xfrm>
            <a:off x="7430259" y="4062843"/>
            <a:ext cx="582211"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2008</a:t>
            </a:r>
          </a:p>
        </p:txBody>
      </p:sp>
      <p:sp>
        <p:nvSpPr>
          <p:cNvPr id="41" name="TextBox 40">
            <a:extLst>
              <a:ext uri="{FF2B5EF4-FFF2-40B4-BE49-F238E27FC236}">
                <a16:creationId xmlns:a16="http://schemas.microsoft.com/office/drawing/2014/main" id="{D7EA0B37-B206-4E7B-879A-AA616AB2B4B3}"/>
              </a:ext>
            </a:extLst>
          </p:cNvPr>
          <p:cNvSpPr txBox="1"/>
          <p:nvPr/>
        </p:nvSpPr>
        <p:spPr>
          <a:xfrm>
            <a:off x="8085948" y="4062843"/>
            <a:ext cx="582211"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2010</a:t>
            </a:r>
          </a:p>
        </p:txBody>
      </p:sp>
      <p:sp>
        <p:nvSpPr>
          <p:cNvPr id="42" name="TextBox 41">
            <a:extLst>
              <a:ext uri="{FF2B5EF4-FFF2-40B4-BE49-F238E27FC236}">
                <a16:creationId xmlns:a16="http://schemas.microsoft.com/office/drawing/2014/main" id="{B62725C9-2C0B-4BE8-988C-84BF624060A1}"/>
              </a:ext>
            </a:extLst>
          </p:cNvPr>
          <p:cNvSpPr txBox="1"/>
          <p:nvPr/>
        </p:nvSpPr>
        <p:spPr>
          <a:xfrm>
            <a:off x="8742837" y="4062842"/>
            <a:ext cx="582211"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2012</a:t>
            </a:r>
          </a:p>
        </p:txBody>
      </p:sp>
      <p:sp>
        <p:nvSpPr>
          <p:cNvPr id="43" name="TextBox 42">
            <a:extLst>
              <a:ext uri="{FF2B5EF4-FFF2-40B4-BE49-F238E27FC236}">
                <a16:creationId xmlns:a16="http://schemas.microsoft.com/office/drawing/2014/main" id="{EBEB94C6-A6A3-4669-8650-EEA1211BCB15}"/>
              </a:ext>
            </a:extLst>
          </p:cNvPr>
          <p:cNvSpPr txBox="1"/>
          <p:nvPr/>
        </p:nvSpPr>
        <p:spPr>
          <a:xfrm>
            <a:off x="9398526" y="4062840"/>
            <a:ext cx="582211"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2014</a:t>
            </a:r>
          </a:p>
        </p:txBody>
      </p:sp>
      <p:sp>
        <p:nvSpPr>
          <p:cNvPr id="44" name="TextBox 43">
            <a:extLst>
              <a:ext uri="{FF2B5EF4-FFF2-40B4-BE49-F238E27FC236}">
                <a16:creationId xmlns:a16="http://schemas.microsoft.com/office/drawing/2014/main" id="{A3754EC6-721A-4F9F-8FDA-12FCA69FBCED}"/>
              </a:ext>
            </a:extLst>
          </p:cNvPr>
          <p:cNvSpPr txBox="1"/>
          <p:nvPr/>
        </p:nvSpPr>
        <p:spPr>
          <a:xfrm>
            <a:off x="9999694" y="4062840"/>
            <a:ext cx="582211"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2016</a:t>
            </a:r>
          </a:p>
        </p:txBody>
      </p:sp>
      <p:sp>
        <p:nvSpPr>
          <p:cNvPr id="45" name="TextBox 44">
            <a:extLst>
              <a:ext uri="{FF2B5EF4-FFF2-40B4-BE49-F238E27FC236}">
                <a16:creationId xmlns:a16="http://schemas.microsoft.com/office/drawing/2014/main" id="{9403876B-A239-441A-9F06-31DF5076804C}"/>
              </a:ext>
            </a:extLst>
          </p:cNvPr>
          <p:cNvSpPr txBox="1"/>
          <p:nvPr/>
        </p:nvSpPr>
        <p:spPr>
          <a:xfrm>
            <a:off x="10679436" y="4062839"/>
            <a:ext cx="582211"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2018</a:t>
            </a:r>
          </a:p>
        </p:txBody>
      </p:sp>
      <p:sp>
        <p:nvSpPr>
          <p:cNvPr id="46" name="TextBox 45">
            <a:extLst>
              <a:ext uri="{FF2B5EF4-FFF2-40B4-BE49-F238E27FC236}">
                <a16:creationId xmlns:a16="http://schemas.microsoft.com/office/drawing/2014/main" id="{AC016C16-E7B5-4A7F-8048-521E569A085E}"/>
              </a:ext>
            </a:extLst>
          </p:cNvPr>
          <p:cNvSpPr txBox="1"/>
          <p:nvPr/>
        </p:nvSpPr>
        <p:spPr>
          <a:xfrm>
            <a:off x="11198774" y="4074383"/>
            <a:ext cx="582211"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2020</a:t>
            </a:r>
          </a:p>
        </p:txBody>
      </p:sp>
      <p:sp>
        <p:nvSpPr>
          <p:cNvPr id="55" name="TextBox 54">
            <a:extLst>
              <a:ext uri="{FF2B5EF4-FFF2-40B4-BE49-F238E27FC236}">
                <a16:creationId xmlns:a16="http://schemas.microsoft.com/office/drawing/2014/main" id="{22043A35-B5FC-4F5C-BED8-1F2A34EBE11C}"/>
              </a:ext>
            </a:extLst>
          </p:cNvPr>
          <p:cNvSpPr txBox="1"/>
          <p:nvPr/>
        </p:nvSpPr>
        <p:spPr>
          <a:xfrm>
            <a:off x="6496562" y="2124920"/>
            <a:ext cx="482824"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300</a:t>
            </a:r>
          </a:p>
        </p:txBody>
      </p:sp>
      <p:sp>
        <p:nvSpPr>
          <p:cNvPr id="56" name="TextBox 55">
            <a:extLst>
              <a:ext uri="{FF2B5EF4-FFF2-40B4-BE49-F238E27FC236}">
                <a16:creationId xmlns:a16="http://schemas.microsoft.com/office/drawing/2014/main" id="{7BCAA93E-6FD4-40F7-8EE5-1A5E3A2967AA}"/>
              </a:ext>
            </a:extLst>
          </p:cNvPr>
          <p:cNvSpPr txBox="1"/>
          <p:nvPr/>
        </p:nvSpPr>
        <p:spPr>
          <a:xfrm>
            <a:off x="6496562" y="3093611"/>
            <a:ext cx="482824"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150</a:t>
            </a:r>
          </a:p>
        </p:txBody>
      </p:sp>
      <p:sp>
        <p:nvSpPr>
          <p:cNvPr id="57" name="TextBox 56">
            <a:extLst>
              <a:ext uri="{FF2B5EF4-FFF2-40B4-BE49-F238E27FC236}">
                <a16:creationId xmlns:a16="http://schemas.microsoft.com/office/drawing/2014/main" id="{A5C7AD8A-FD91-4F41-B066-9AE824AB79A4}"/>
              </a:ext>
            </a:extLst>
          </p:cNvPr>
          <p:cNvSpPr txBox="1"/>
          <p:nvPr/>
        </p:nvSpPr>
        <p:spPr>
          <a:xfrm>
            <a:off x="6602121" y="3992337"/>
            <a:ext cx="284052"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0</a:t>
            </a:r>
          </a:p>
        </p:txBody>
      </p:sp>
      <p:grpSp>
        <p:nvGrpSpPr>
          <p:cNvPr id="7" name="Group 6">
            <a:extLst>
              <a:ext uri="{FF2B5EF4-FFF2-40B4-BE49-F238E27FC236}">
                <a16:creationId xmlns:a16="http://schemas.microsoft.com/office/drawing/2014/main" id="{7FA2D6F8-AB5B-478D-9892-BAD877B25E8A}"/>
              </a:ext>
            </a:extLst>
          </p:cNvPr>
          <p:cNvGrpSpPr/>
          <p:nvPr/>
        </p:nvGrpSpPr>
        <p:grpSpPr>
          <a:xfrm>
            <a:off x="435309" y="1341630"/>
            <a:ext cx="5663627" cy="3380347"/>
            <a:chOff x="780023" y="1350701"/>
            <a:chExt cx="5663627" cy="3380347"/>
          </a:xfrm>
        </p:grpSpPr>
        <p:sp>
          <p:nvSpPr>
            <p:cNvPr id="3" name="TextBox 2">
              <a:extLst>
                <a:ext uri="{FF2B5EF4-FFF2-40B4-BE49-F238E27FC236}">
                  <a16:creationId xmlns:a16="http://schemas.microsoft.com/office/drawing/2014/main" id="{BD67540C-D7A4-4143-AB49-497E25C93246}"/>
                </a:ext>
              </a:extLst>
            </p:cNvPr>
            <p:cNvSpPr txBox="1"/>
            <p:nvPr/>
          </p:nvSpPr>
          <p:spPr>
            <a:xfrm>
              <a:off x="1190154" y="1350701"/>
              <a:ext cx="4980851" cy="369332"/>
            </a:xfrm>
            <a:prstGeom prst="rect">
              <a:avLst/>
            </a:prstGeom>
            <a:noFill/>
          </p:spPr>
          <p:txBody>
            <a:bodyPr wrap="none" rtlCol="0">
              <a:spAutoFit/>
            </a:bodyPr>
            <a:lstStyle/>
            <a:p>
              <a:r>
                <a:rPr lang="en-US">
                  <a:solidFill>
                    <a:schemeClr val="tx1">
                      <a:lumMod val="75000"/>
                      <a:lumOff val="25000"/>
                    </a:schemeClr>
                  </a:solidFill>
                  <a:latin typeface="Century Gothic" panose="020B0502020202020204" pitchFamily="34" charset="0"/>
                </a:rPr>
                <a:t>Elephant Crop Raiding Participation by Sex</a:t>
              </a:r>
            </a:p>
          </p:txBody>
        </p:sp>
        <p:pic>
          <p:nvPicPr>
            <p:cNvPr id="35" name="Picture 34">
              <a:extLst>
                <a:ext uri="{FF2B5EF4-FFF2-40B4-BE49-F238E27FC236}">
                  <a16:creationId xmlns:a16="http://schemas.microsoft.com/office/drawing/2014/main" id="{0B41112E-E0A4-4F5F-95CA-C2F440E78EDD}"/>
                </a:ext>
              </a:extLst>
            </p:cNvPr>
            <p:cNvPicPr>
              <a:picLocks noChangeAspect="1"/>
            </p:cNvPicPr>
            <p:nvPr/>
          </p:nvPicPr>
          <p:blipFill>
            <a:blip r:embed="rId4"/>
            <a:stretch>
              <a:fillRect/>
            </a:stretch>
          </p:blipFill>
          <p:spPr>
            <a:xfrm>
              <a:off x="1227545" y="1807661"/>
              <a:ext cx="5086884" cy="2254458"/>
            </a:xfrm>
            <a:prstGeom prst="rect">
              <a:avLst/>
            </a:prstGeom>
          </p:spPr>
        </p:pic>
        <p:sp>
          <p:nvSpPr>
            <p:cNvPr id="47" name="TextBox 46">
              <a:extLst>
                <a:ext uri="{FF2B5EF4-FFF2-40B4-BE49-F238E27FC236}">
                  <a16:creationId xmlns:a16="http://schemas.microsoft.com/office/drawing/2014/main" id="{7519CF37-641D-4B02-994A-5C2B2DB978D9}"/>
                </a:ext>
              </a:extLst>
            </p:cNvPr>
            <p:cNvSpPr txBox="1"/>
            <p:nvPr/>
          </p:nvSpPr>
          <p:spPr>
            <a:xfrm>
              <a:off x="990938" y="4048929"/>
              <a:ext cx="633872"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2006</a:t>
              </a:r>
            </a:p>
          </p:txBody>
        </p:sp>
        <p:sp>
          <p:nvSpPr>
            <p:cNvPr id="48" name="TextBox 47">
              <a:extLst>
                <a:ext uri="{FF2B5EF4-FFF2-40B4-BE49-F238E27FC236}">
                  <a16:creationId xmlns:a16="http://schemas.microsoft.com/office/drawing/2014/main" id="{F1C7E764-552A-41B8-8790-FA0F02B63A58}"/>
                </a:ext>
              </a:extLst>
            </p:cNvPr>
            <p:cNvSpPr txBox="1"/>
            <p:nvPr/>
          </p:nvSpPr>
          <p:spPr>
            <a:xfrm>
              <a:off x="1699948" y="4058680"/>
              <a:ext cx="633872"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2008</a:t>
              </a:r>
            </a:p>
          </p:txBody>
        </p:sp>
        <p:sp>
          <p:nvSpPr>
            <p:cNvPr id="49" name="TextBox 48">
              <a:extLst>
                <a:ext uri="{FF2B5EF4-FFF2-40B4-BE49-F238E27FC236}">
                  <a16:creationId xmlns:a16="http://schemas.microsoft.com/office/drawing/2014/main" id="{10303E91-E15E-4055-90AA-65DE4EE7955A}"/>
                </a:ext>
              </a:extLst>
            </p:cNvPr>
            <p:cNvSpPr txBox="1"/>
            <p:nvPr/>
          </p:nvSpPr>
          <p:spPr>
            <a:xfrm>
              <a:off x="2438901" y="4041093"/>
              <a:ext cx="633872"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2010</a:t>
              </a:r>
            </a:p>
          </p:txBody>
        </p:sp>
        <p:sp>
          <p:nvSpPr>
            <p:cNvPr id="50" name="TextBox 49">
              <a:extLst>
                <a:ext uri="{FF2B5EF4-FFF2-40B4-BE49-F238E27FC236}">
                  <a16:creationId xmlns:a16="http://schemas.microsoft.com/office/drawing/2014/main" id="{6FF2159E-DF65-4925-9BB1-E4A445536D94}"/>
                </a:ext>
              </a:extLst>
            </p:cNvPr>
            <p:cNvSpPr txBox="1"/>
            <p:nvPr/>
          </p:nvSpPr>
          <p:spPr>
            <a:xfrm>
              <a:off x="3110112" y="4033237"/>
              <a:ext cx="633872"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2012</a:t>
              </a:r>
            </a:p>
          </p:txBody>
        </p:sp>
        <p:sp>
          <p:nvSpPr>
            <p:cNvPr id="51" name="TextBox 50">
              <a:extLst>
                <a:ext uri="{FF2B5EF4-FFF2-40B4-BE49-F238E27FC236}">
                  <a16:creationId xmlns:a16="http://schemas.microsoft.com/office/drawing/2014/main" id="{C1BC4C0B-A2CA-428C-A16F-3EDB51A86E3B}"/>
                </a:ext>
              </a:extLst>
            </p:cNvPr>
            <p:cNvSpPr txBox="1"/>
            <p:nvPr/>
          </p:nvSpPr>
          <p:spPr>
            <a:xfrm>
              <a:off x="3806409" y="4037759"/>
              <a:ext cx="633872"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2014</a:t>
              </a:r>
            </a:p>
          </p:txBody>
        </p:sp>
        <p:sp>
          <p:nvSpPr>
            <p:cNvPr id="52" name="TextBox 51">
              <a:extLst>
                <a:ext uri="{FF2B5EF4-FFF2-40B4-BE49-F238E27FC236}">
                  <a16:creationId xmlns:a16="http://schemas.microsoft.com/office/drawing/2014/main" id="{FCDC2B59-EAB1-41B1-9F80-71301F513F3C}"/>
                </a:ext>
              </a:extLst>
            </p:cNvPr>
            <p:cNvSpPr txBox="1"/>
            <p:nvPr/>
          </p:nvSpPr>
          <p:spPr>
            <a:xfrm>
              <a:off x="4549644" y="4037761"/>
              <a:ext cx="633872"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2016</a:t>
              </a:r>
            </a:p>
          </p:txBody>
        </p:sp>
        <p:sp>
          <p:nvSpPr>
            <p:cNvPr id="53" name="TextBox 52">
              <a:extLst>
                <a:ext uri="{FF2B5EF4-FFF2-40B4-BE49-F238E27FC236}">
                  <a16:creationId xmlns:a16="http://schemas.microsoft.com/office/drawing/2014/main" id="{DCC140A8-6530-4486-85C2-82C8315C9F66}"/>
                </a:ext>
              </a:extLst>
            </p:cNvPr>
            <p:cNvSpPr txBox="1"/>
            <p:nvPr/>
          </p:nvSpPr>
          <p:spPr>
            <a:xfrm>
              <a:off x="5277469" y="4033608"/>
              <a:ext cx="633872"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2018</a:t>
              </a:r>
            </a:p>
          </p:txBody>
        </p:sp>
        <p:sp>
          <p:nvSpPr>
            <p:cNvPr id="54" name="TextBox 53">
              <a:extLst>
                <a:ext uri="{FF2B5EF4-FFF2-40B4-BE49-F238E27FC236}">
                  <a16:creationId xmlns:a16="http://schemas.microsoft.com/office/drawing/2014/main" id="{0F1F5BB3-3F40-4815-A12A-035D6A27E1ED}"/>
                </a:ext>
              </a:extLst>
            </p:cNvPr>
            <p:cNvSpPr txBox="1"/>
            <p:nvPr/>
          </p:nvSpPr>
          <p:spPr>
            <a:xfrm>
              <a:off x="5835608" y="4037757"/>
              <a:ext cx="608042"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2020</a:t>
              </a:r>
            </a:p>
          </p:txBody>
        </p:sp>
        <p:sp>
          <p:nvSpPr>
            <p:cNvPr id="58" name="TextBox 57">
              <a:extLst>
                <a:ext uri="{FF2B5EF4-FFF2-40B4-BE49-F238E27FC236}">
                  <a16:creationId xmlns:a16="http://schemas.microsoft.com/office/drawing/2014/main" id="{236C7C7E-063B-4E2A-AB90-F6C076804E26}"/>
                </a:ext>
              </a:extLst>
            </p:cNvPr>
            <p:cNvSpPr txBox="1"/>
            <p:nvPr/>
          </p:nvSpPr>
          <p:spPr>
            <a:xfrm>
              <a:off x="780023" y="1758146"/>
              <a:ext cx="521569"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350</a:t>
              </a:r>
            </a:p>
          </p:txBody>
        </p:sp>
        <p:sp>
          <p:nvSpPr>
            <p:cNvPr id="59" name="TextBox 58">
              <a:extLst>
                <a:ext uri="{FF2B5EF4-FFF2-40B4-BE49-F238E27FC236}">
                  <a16:creationId xmlns:a16="http://schemas.microsoft.com/office/drawing/2014/main" id="{06CA8BE6-FC27-4B45-BFAF-3BA02779FB3B}"/>
                </a:ext>
              </a:extLst>
            </p:cNvPr>
            <p:cNvSpPr txBox="1"/>
            <p:nvPr/>
          </p:nvSpPr>
          <p:spPr>
            <a:xfrm>
              <a:off x="780023" y="2857390"/>
              <a:ext cx="521569"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150</a:t>
              </a:r>
            </a:p>
          </p:txBody>
        </p:sp>
        <p:sp>
          <p:nvSpPr>
            <p:cNvPr id="60" name="TextBox 59">
              <a:extLst>
                <a:ext uri="{FF2B5EF4-FFF2-40B4-BE49-F238E27FC236}">
                  <a16:creationId xmlns:a16="http://schemas.microsoft.com/office/drawing/2014/main" id="{FD150619-A41E-467E-8A85-B6DA0FC7322F}"/>
                </a:ext>
              </a:extLst>
            </p:cNvPr>
            <p:cNvSpPr txBox="1"/>
            <p:nvPr/>
          </p:nvSpPr>
          <p:spPr>
            <a:xfrm>
              <a:off x="899594" y="3838448"/>
              <a:ext cx="309882"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0</a:t>
              </a:r>
            </a:p>
          </p:txBody>
        </p:sp>
        <p:sp>
          <p:nvSpPr>
            <p:cNvPr id="61" name="TextBox 60">
              <a:extLst>
                <a:ext uri="{FF2B5EF4-FFF2-40B4-BE49-F238E27FC236}">
                  <a16:creationId xmlns:a16="http://schemas.microsoft.com/office/drawing/2014/main" id="{54F974D1-CC3F-4559-AF65-24D431D6F421}"/>
                </a:ext>
              </a:extLst>
            </p:cNvPr>
            <p:cNvSpPr txBox="1"/>
            <p:nvPr/>
          </p:nvSpPr>
          <p:spPr>
            <a:xfrm>
              <a:off x="787531" y="2294205"/>
              <a:ext cx="521569"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250</a:t>
              </a:r>
            </a:p>
          </p:txBody>
        </p:sp>
        <p:sp>
          <p:nvSpPr>
            <p:cNvPr id="62" name="TextBox 61">
              <a:extLst>
                <a:ext uri="{FF2B5EF4-FFF2-40B4-BE49-F238E27FC236}">
                  <a16:creationId xmlns:a16="http://schemas.microsoft.com/office/drawing/2014/main" id="{F6AFAF45-861B-402E-8931-0604480D9A06}"/>
                </a:ext>
              </a:extLst>
            </p:cNvPr>
            <p:cNvSpPr txBox="1"/>
            <p:nvPr/>
          </p:nvSpPr>
          <p:spPr>
            <a:xfrm>
              <a:off x="829716" y="3386179"/>
              <a:ext cx="42218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50</a:t>
              </a:r>
            </a:p>
          </p:txBody>
        </p:sp>
        <p:grpSp>
          <p:nvGrpSpPr>
            <p:cNvPr id="4" name="Group 3">
              <a:extLst>
                <a:ext uri="{FF2B5EF4-FFF2-40B4-BE49-F238E27FC236}">
                  <a16:creationId xmlns:a16="http://schemas.microsoft.com/office/drawing/2014/main" id="{0AF0A9CE-4A6E-4773-96D8-24BF3F0FAEB1}"/>
                </a:ext>
              </a:extLst>
            </p:cNvPr>
            <p:cNvGrpSpPr/>
            <p:nvPr/>
          </p:nvGrpSpPr>
          <p:grpSpPr>
            <a:xfrm>
              <a:off x="2258812" y="4360798"/>
              <a:ext cx="3342019" cy="370250"/>
              <a:chOff x="2258812" y="4360798"/>
              <a:chExt cx="3342019" cy="370250"/>
            </a:xfrm>
          </p:grpSpPr>
          <p:pic>
            <p:nvPicPr>
              <p:cNvPr id="37" name="Picture 36">
                <a:extLst>
                  <a:ext uri="{FF2B5EF4-FFF2-40B4-BE49-F238E27FC236}">
                    <a16:creationId xmlns:a16="http://schemas.microsoft.com/office/drawing/2014/main" id="{C4E89ABA-F400-47ED-9C81-42783240621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7778" b="-30936"/>
              <a:stretch/>
            </p:blipFill>
            <p:spPr>
              <a:xfrm>
                <a:off x="4640441" y="4360798"/>
                <a:ext cx="373740" cy="370250"/>
              </a:xfrm>
              <a:prstGeom prst="rect">
                <a:avLst/>
              </a:prstGeom>
            </p:spPr>
          </p:pic>
          <p:pic>
            <p:nvPicPr>
              <p:cNvPr id="33" name="Picture 32">
                <a:extLst>
                  <a:ext uri="{FF2B5EF4-FFF2-40B4-BE49-F238E27FC236}">
                    <a16:creationId xmlns:a16="http://schemas.microsoft.com/office/drawing/2014/main" id="{93F85AE3-BE7C-418E-9783-C8D05B0A512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618" b="-5556"/>
              <a:stretch/>
            </p:blipFill>
            <p:spPr>
              <a:xfrm>
                <a:off x="2258812" y="4406979"/>
                <a:ext cx="434286" cy="246241"/>
              </a:xfrm>
              <a:prstGeom prst="rect">
                <a:avLst/>
              </a:prstGeom>
            </p:spPr>
          </p:pic>
          <p:pic>
            <p:nvPicPr>
              <p:cNvPr id="34" name="Picture 33">
                <a:extLst>
                  <a:ext uri="{FF2B5EF4-FFF2-40B4-BE49-F238E27FC236}">
                    <a16:creationId xmlns:a16="http://schemas.microsoft.com/office/drawing/2014/main" id="{A0A58635-0FAD-490D-9FA4-5928F868AE1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27778"/>
              <a:stretch/>
            </p:blipFill>
            <p:spPr>
              <a:xfrm>
                <a:off x="3323065" y="4413828"/>
                <a:ext cx="360883" cy="298081"/>
              </a:xfrm>
              <a:prstGeom prst="rect">
                <a:avLst/>
              </a:prstGeom>
            </p:spPr>
          </p:pic>
          <p:sp>
            <p:nvSpPr>
              <p:cNvPr id="36" name="TextBox 35">
                <a:extLst>
                  <a:ext uri="{FF2B5EF4-FFF2-40B4-BE49-F238E27FC236}">
                    <a16:creationId xmlns:a16="http://schemas.microsoft.com/office/drawing/2014/main" id="{6651B47D-3EA4-4EDF-B2FE-F81C2F7316AF}"/>
                  </a:ext>
                </a:extLst>
              </p:cNvPr>
              <p:cNvSpPr txBox="1"/>
              <p:nvPr/>
            </p:nvSpPr>
            <p:spPr>
              <a:xfrm>
                <a:off x="2614425" y="4372575"/>
                <a:ext cx="677314"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Male</a:t>
                </a:r>
                <a:endParaRPr lang="en-US">
                  <a:solidFill>
                    <a:schemeClr val="tx1">
                      <a:lumMod val="75000"/>
                      <a:lumOff val="25000"/>
                    </a:schemeClr>
                  </a:solidFill>
                </a:endParaRPr>
              </a:p>
            </p:txBody>
          </p:sp>
          <p:sp>
            <p:nvSpPr>
              <p:cNvPr id="63" name="TextBox 62">
                <a:extLst>
                  <a:ext uri="{FF2B5EF4-FFF2-40B4-BE49-F238E27FC236}">
                    <a16:creationId xmlns:a16="http://schemas.microsoft.com/office/drawing/2014/main" id="{132D83B6-903E-43F7-BC92-4A18BFA82CB9}"/>
                  </a:ext>
                </a:extLst>
              </p:cNvPr>
              <p:cNvSpPr txBox="1"/>
              <p:nvPr/>
            </p:nvSpPr>
            <p:spPr>
              <a:xfrm>
                <a:off x="3641971" y="4372573"/>
                <a:ext cx="896677"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Female</a:t>
                </a:r>
                <a:endParaRPr lang="en-US" sz="1400">
                  <a:solidFill>
                    <a:schemeClr val="tx1">
                      <a:lumMod val="75000"/>
                      <a:lumOff val="25000"/>
                    </a:schemeClr>
                  </a:solidFill>
                  <a:latin typeface="Century Gothic" panose="020B0502020202020204" pitchFamily="34" charset="0"/>
                </a:endParaRPr>
              </a:p>
            </p:txBody>
          </p:sp>
          <p:sp>
            <p:nvSpPr>
              <p:cNvPr id="64" name="TextBox 63">
                <a:extLst>
                  <a:ext uri="{FF2B5EF4-FFF2-40B4-BE49-F238E27FC236}">
                    <a16:creationId xmlns:a16="http://schemas.microsoft.com/office/drawing/2014/main" id="{6B2AB788-792A-4DB1-B15F-51403543046F}"/>
                  </a:ext>
                </a:extLst>
              </p:cNvPr>
              <p:cNvSpPr txBox="1"/>
              <p:nvPr/>
            </p:nvSpPr>
            <p:spPr>
              <a:xfrm>
                <a:off x="4992789" y="4372575"/>
                <a:ext cx="608042"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Both</a:t>
                </a:r>
                <a:endParaRPr lang="en-US" sz="1400">
                  <a:solidFill>
                    <a:schemeClr val="tx1">
                      <a:lumMod val="75000"/>
                      <a:lumOff val="25000"/>
                    </a:schemeClr>
                  </a:solidFill>
                  <a:latin typeface="Century Gothic" panose="020B0502020202020204" pitchFamily="34" charset="0"/>
                </a:endParaRPr>
              </a:p>
            </p:txBody>
          </p:sp>
        </p:grpSp>
      </p:grpSp>
      <p:grpSp>
        <p:nvGrpSpPr>
          <p:cNvPr id="6" name="Group 5">
            <a:extLst>
              <a:ext uri="{FF2B5EF4-FFF2-40B4-BE49-F238E27FC236}">
                <a16:creationId xmlns:a16="http://schemas.microsoft.com/office/drawing/2014/main" id="{EBEE439B-B4C0-4A41-B458-E40902974F09}"/>
              </a:ext>
            </a:extLst>
          </p:cNvPr>
          <p:cNvGrpSpPr/>
          <p:nvPr/>
        </p:nvGrpSpPr>
        <p:grpSpPr>
          <a:xfrm>
            <a:off x="7776623" y="4363338"/>
            <a:ext cx="3778696" cy="534766"/>
            <a:chOff x="7885807" y="4363338"/>
            <a:chExt cx="3778696" cy="534766"/>
          </a:xfrm>
        </p:grpSpPr>
        <p:pic>
          <p:nvPicPr>
            <p:cNvPr id="17" name="Picture 16">
              <a:extLst>
                <a:ext uri="{FF2B5EF4-FFF2-40B4-BE49-F238E27FC236}">
                  <a16:creationId xmlns:a16="http://schemas.microsoft.com/office/drawing/2014/main" id="{7410E6AC-48BF-4CF7-B58B-18A7DE0BF67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25926"/>
            <a:stretch/>
          </p:blipFill>
          <p:spPr>
            <a:xfrm>
              <a:off x="9135993" y="4385165"/>
              <a:ext cx="411788" cy="382729"/>
            </a:xfrm>
            <a:prstGeom prst="rect">
              <a:avLst/>
            </a:prstGeom>
          </p:spPr>
        </p:pic>
        <p:pic>
          <p:nvPicPr>
            <p:cNvPr id="65" name="Picture 64">
              <a:extLst>
                <a:ext uri="{FF2B5EF4-FFF2-40B4-BE49-F238E27FC236}">
                  <a16:creationId xmlns:a16="http://schemas.microsoft.com/office/drawing/2014/main" id="{B47D177C-3199-4FB0-AB2E-156C5B23CA3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405992" y="4396710"/>
              <a:ext cx="458005" cy="292677"/>
            </a:xfrm>
            <a:prstGeom prst="rect">
              <a:avLst/>
            </a:prstGeom>
          </p:spPr>
        </p:pic>
        <p:pic>
          <p:nvPicPr>
            <p:cNvPr id="66" name="Picture 65">
              <a:extLst>
                <a:ext uri="{FF2B5EF4-FFF2-40B4-BE49-F238E27FC236}">
                  <a16:creationId xmlns:a16="http://schemas.microsoft.com/office/drawing/2014/main" id="{B3D44124-D273-4EA8-8FB2-615BF7796E8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b="-459"/>
            <a:stretch/>
          </p:blipFill>
          <p:spPr>
            <a:xfrm>
              <a:off x="7885807" y="4401150"/>
              <a:ext cx="367331" cy="292676"/>
            </a:xfrm>
            <a:prstGeom prst="rect">
              <a:avLst/>
            </a:prstGeom>
          </p:spPr>
        </p:pic>
        <p:sp>
          <p:nvSpPr>
            <p:cNvPr id="5" name="TextBox 4">
              <a:extLst>
                <a:ext uri="{FF2B5EF4-FFF2-40B4-BE49-F238E27FC236}">
                  <a16:creationId xmlns:a16="http://schemas.microsoft.com/office/drawing/2014/main" id="{F1F54226-9EC3-4D94-9D04-50FDDEF71537}"/>
                </a:ext>
              </a:extLst>
            </p:cNvPr>
            <p:cNvSpPr txBox="1"/>
            <p:nvPr/>
          </p:nvSpPr>
          <p:spPr>
            <a:xfrm>
              <a:off x="10825552" y="4363339"/>
              <a:ext cx="838951" cy="523220"/>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Mature</a:t>
              </a:r>
            </a:p>
            <a:p>
              <a:endParaRPr lang="en-US" sz="1400">
                <a:solidFill>
                  <a:schemeClr val="tx1">
                    <a:lumMod val="75000"/>
                    <a:lumOff val="25000"/>
                  </a:schemeClr>
                </a:solidFill>
                <a:latin typeface="Century Gothic"/>
              </a:endParaRPr>
            </a:p>
          </p:txBody>
        </p:sp>
        <p:sp>
          <p:nvSpPr>
            <p:cNvPr id="68" name="TextBox 67">
              <a:extLst>
                <a:ext uri="{FF2B5EF4-FFF2-40B4-BE49-F238E27FC236}">
                  <a16:creationId xmlns:a16="http://schemas.microsoft.com/office/drawing/2014/main" id="{71123283-1F20-4251-881E-DE823A676003}"/>
                </a:ext>
              </a:extLst>
            </p:cNvPr>
            <p:cNvSpPr txBox="1"/>
            <p:nvPr/>
          </p:nvSpPr>
          <p:spPr>
            <a:xfrm>
              <a:off x="9509370" y="4374884"/>
              <a:ext cx="838951" cy="523220"/>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Interim</a:t>
              </a:r>
            </a:p>
            <a:p>
              <a:endParaRPr lang="en-US" sz="1400">
                <a:solidFill>
                  <a:schemeClr val="tx1">
                    <a:lumMod val="75000"/>
                    <a:lumOff val="25000"/>
                  </a:schemeClr>
                </a:solidFill>
                <a:latin typeface="Century Gothic"/>
              </a:endParaRPr>
            </a:p>
          </p:txBody>
        </p:sp>
        <p:sp>
          <p:nvSpPr>
            <p:cNvPr id="69" name="TextBox 68">
              <a:extLst>
                <a:ext uri="{FF2B5EF4-FFF2-40B4-BE49-F238E27FC236}">
                  <a16:creationId xmlns:a16="http://schemas.microsoft.com/office/drawing/2014/main" id="{3104FC24-96C0-46EF-9459-EA3B66BB0F69}"/>
                </a:ext>
              </a:extLst>
            </p:cNvPr>
            <p:cNvSpPr txBox="1"/>
            <p:nvPr/>
          </p:nvSpPr>
          <p:spPr>
            <a:xfrm>
              <a:off x="8193188" y="4363338"/>
              <a:ext cx="954405" cy="523220"/>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Seedling</a:t>
              </a:r>
              <a:endParaRPr lang="en-US"/>
            </a:p>
            <a:p>
              <a:endParaRPr lang="en-US" sz="1400">
                <a:solidFill>
                  <a:schemeClr val="tx1">
                    <a:lumMod val="75000"/>
                    <a:lumOff val="25000"/>
                  </a:schemeClr>
                </a:solidFill>
                <a:latin typeface="Century Gothic"/>
              </a:endParaRPr>
            </a:p>
          </p:txBody>
        </p:sp>
      </p:grpSp>
    </p:spTree>
    <p:extLst>
      <p:ext uri="{BB962C8B-B14F-4D97-AF65-F5344CB8AC3E}">
        <p14:creationId xmlns:p14="http://schemas.microsoft.com/office/powerpoint/2010/main" val="1798375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2"/>
                </a:solidFill>
                <a:latin typeface="Century Gothic" panose="020F0302020204030204"/>
              </a:rPr>
              <a:t>Conclusions</a:t>
            </a:r>
          </a:p>
        </p:txBody>
      </p:sp>
      <p:sp>
        <p:nvSpPr>
          <p:cNvPr id="4" name="Flowchart: Connector 3">
            <a:extLst>
              <a:ext uri="{FF2B5EF4-FFF2-40B4-BE49-F238E27FC236}">
                <a16:creationId xmlns:a16="http://schemas.microsoft.com/office/drawing/2014/main" id="{8A986950-3EE5-43EB-995D-EF7003DEF100}"/>
              </a:ext>
            </a:extLst>
          </p:cNvPr>
          <p:cNvSpPr>
            <a:spLocks noChangeAspect="1"/>
          </p:cNvSpPr>
          <p:nvPr/>
        </p:nvSpPr>
        <p:spPr>
          <a:xfrm>
            <a:off x="493667" y="1789700"/>
            <a:ext cx="4225083" cy="4154480"/>
          </a:xfrm>
          <a:prstGeom prst="flowChartConnector">
            <a:avLst/>
          </a:prstGeom>
          <a:blipFill dpi="0" rotWithShape="1">
            <a:blip r:embed="rId3" cstate="screen">
              <a:extLst>
                <a:ext uri="{28A0092B-C50C-407E-A947-70E740481C1C}">
                  <a14:useLocalDpi xmlns:a14="http://schemas.microsoft.com/office/drawing/2010/main"/>
                </a:ext>
              </a:extLst>
            </a:blip>
            <a:srcRect/>
            <a:stretch>
              <a:fillRect/>
            </a:stretch>
          </a:blipFill>
          <a:ln w="38100">
            <a:solidFill>
              <a:srgbClr val="CD714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D0652A"/>
              </a:solidFill>
              <a:cs typeface="Calibri"/>
            </a:endParaRPr>
          </a:p>
        </p:txBody>
      </p:sp>
      <p:sp>
        <p:nvSpPr>
          <p:cNvPr id="5" name="TextBox 4">
            <a:extLst>
              <a:ext uri="{FF2B5EF4-FFF2-40B4-BE49-F238E27FC236}">
                <a16:creationId xmlns:a16="http://schemas.microsoft.com/office/drawing/2014/main" id="{10FC4243-BA8C-4C0A-858E-B22E27546633}"/>
              </a:ext>
            </a:extLst>
          </p:cNvPr>
          <p:cNvSpPr txBox="1"/>
          <p:nvPr/>
        </p:nvSpPr>
        <p:spPr>
          <a:xfrm>
            <a:off x="6096000" y="6545794"/>
            <a:ext cx="4966817" cy="276999"/>
          </a:xfrm>
          <a:prstGeom prst="rect">
            <a:avLst/>
          </a:prstGeom>
          <a:noFill/>
        </p:spPr>
        <p:txBody>
          <a:bodyPr wrap="square" lIns="91440" tIns="45720" rIns="91440" bIns="45720" rtlCol="0" anchor="t">
            <a:spAutoFit/>
          </a:bodyPr>
          <a:lstStyle/>
          <a:p>
            <a:pPr algn="r"/>
            <a:r>
              <a:rPr lang="en-US" sz="1200">
                <a:solidFill>
                  <a:schemeClr val="tx1">
                    <a:lumMod val="75000"/>
                    <a:lumOff val="25000"/>
                  </a:schemeClr>
                </a:solidFill>
                <a:latin typeface="Century Gothic"/>
              </a:rPr>
              <a:t>Image Credits: Madison Bradley </a:t>
            </a:r>
            <a:endParaRPr lang="en-US" sz="1200">
              <a:solidFill>
                <a:schemeClr val="tx1">
                  <a:lumMod val="75000"/>
                  <a:lumOff val="25000"/>
                </a:schemeClr>
              </a:solidFill>
              <a:latin typeface="Century Gothic" panose="020B0502020202020204" pitchFamily="34" charset="0"/>
            </a:endParaRPr>
          </a:p>
        </p:txBody>
      </p:sp>
      <p:grpSp>
        <p:nvGrpSpPr>
          <p:cNvPr id="9" name="Group 8">
            <a:extLst>
              <a:ext uri="{FF2B5EF4-FFF2-40B4-BE49-F238E27FC236}">
                <a16:creationId xmlns:a16="http://schemas.microsoft.com/office/drawing/2014/main" id="{AE70B728-E064-4E83-B70A-E835B88F0856}"/>
              </a:ext>
            </a:extLst>
          </p:cNvPr>
          <p:cNvGrpSpPr/>
          <p:nvPr/>
        </p:nvGrpSpPr>
        <p:grpSpPr>
          <a:xfrm>
            <a:off x="5184067" y="1013419"/>
            <a:ext cx="5700348" cy="4103823"/>
            <a:chOff x="5184067" y="1013419"/>
            <a:chExt cx="5700348" cy="4103823"/>
          </a:xfrm>
        </p:grpSpPr>
        <p:sp>
          <p:nvSpPr>
            <p:cNvPr id="3" name="Text Placeholder 2"/>
            <p:cNvSpPr txBox="1">
              <a:spLocks/>
            </p:cNvSpPr>
            <p:nvPr/>
          </p:nvSpPr>
          <p:spPr>
            <a:xfrm>
              <a:off x="5184067" y="1013419"/>
              <a:ext cx="5700348" cy="120032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D7142"/>
                </a:buClr>
              </a:pPr>
              <a:r>
                <a:rPr lang="en-US" sz="2400">
                  <a:solidFill>
                    <a:schemeClr val="tx1">
                      <a:lumMod val="75000"/>
                      <a:lumOff val="25000"/>
                    </a:schemeClr>
                  </a:solidFill>
                  <a:latin typeface="Century Gothic" panose="020F0302020204030204"/>
                  <a:cs typeface="Calibri"/>
                </a:rPr>
                <a:t>Available woodland elephant habitat </a:t>
              </a:r>
              <a:r>
                <a:rPr lang="en-US" sz="2400" b="1">
                  <a:solidFill>
                    <a:schemeClr val="tx1">
                      <a:lumMod val="75000"/>
                      <a:lumOff val="25000"/>
                    </a:schemeClr>
                  </a:solidFill>
                  <a:latin typeface="Century Gothic"/>
                  <a:cs typeface="Calibri"/>
                </a:rPr>
                <a:t>declined </a:t>
              </a:r>
              <a:r>
                <a:rPr lang="en-US" sz="2400">
                  <a:solidFill>
                    <a:schemeClr val="tx1">
                      <a:lumMod val="75000"/>
                      <a:lumOff val="25000"/>
                    </a:schemeClr>
                  </a:solidFill>
                  <a:latin typeface="Century Gothic" panose="020F0302020204030204"/>
                  <a:cs typeface="Calibri"/>
                </a:rPr>
                <a:t>while urban and agricultural lands </a:t>
              </a:r>
              <a:r>
                <a:rPr lang="en-US" sz="2400" b="1">
                  <a:solidFill>
                    <a:schemeClr val="tx1">
                      <a:lumMod val="75000"/>
                      <a:lumOff val="25000"/>
                    </a:schemeClr>
                  </a:solidFill>
                  <a:latin typeface="Century Gothic"/>
                  <a:cs typeface="Calibri"/>
                </a:rPr>
                <a:t>expanded</a:t>
              </a:r>
              <a:endParaRPr lang="en-US" sz="2400" b="1">
                <a:solidFill>
                  <a:schemeClr val="tx1">
                    <a:lumMod val="75000"/>
                    <a:lumOff val="25000"/>
                  </a:schemeClr>
                </a:solidFill>
                <a:cs typeface="Calibri" panose="020F0502020204030204"/>
              </a:endParaRPr>
            </a:p>
          </p:txBody>
        </p:sp>
        <p:sp>
          <p:nvSpPr>
            <p:cNvPr id="7" name="Text Placeholder 2">
              <a:extLst>
                <a:ext uri="{FF2B5EF4-FFF2-40B4-BE49-F238E27FC236}">
                  <a16:creationId xmlns:a16="http://schemas.microsoft.com/office/drawing/2014/main" id="{27B4DEB4-4D42-4AD8-B818-98E90703F424}"/>
                </a:ext>
              </a:extLst>
            </p:cNvPr>
            <p:cNvSpPr txBox="1">
              <a:spLocks/>
            </p:cNvSpPr>
            <p:nvPr/>
          </p:nvSpPr>
          <p:spPr>
            <a:xfrm>
              <a:off x="5184067" y="3916913"/>
              <a:ext cx="5700348" cy="120032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D7142"/>
                </a:buClr>
              </a:pPr>
              <a:r>
                <a:rPr lang="en-US" sz="2400">
                  <a:solidFill>
                    <a:schemeClr val="tx1">
                      <a:lumMod val="75000"/>
                      <a:lumOff val="25000"/>
                    </a:schemeClr>
                  </a:solidFill>
                  <a:effectLst/>
                  <a:latin typeface="Century Gothic" panose="020B0502020202020204" pitchFamily="34" charset="0"/>
                  <a:ea typeface="Yu Mincho" panose="02020400000000000000" pitchFamily="18" charset="-128"/>
                  <a:cs typeface="Times New Roman" panose="02020603050405020304" pitchFamily="18" charset="0"/>
                </a:rPr>
                <a:t>Declines in crop-raiding after 2010 may indicate effective HEC management strategies</a:t>
              </a:r>
              <a:endParaRPr lang="en-US" sz="2400">
                <a:solidFill>
                  <a:schemeClr val="tx1">
                    <a:lumMod val="75000"/>
                    <a:lumOff val="25000"/>
                  </a:schemeClr>
                </a:solidFill>
                <a:effectLst/>
                <a:latin typeface="Calibri" panose="020F0502020204030204" pitchFamily="34" charset="0"/>
                <a:ea typeface="Yu Mincho" panose="02020400000000000000" pitchFamily="18" charset="-128"/>
                <a:cs typeface="Times New Roman" panose="02020603050405020304" pitchFamily="18" charset="0"/>
              </a:endParaRPr>
            </a:p>
          </p:txBody>
        </p:sp>
        <p:sp>
          <p:nvSpPr>
            <p:cNvPr id="8" name="Text Placeholder 2">
              <a:extLst>
                <a:ext uri="{FF2B5EF4-FFF2-40B4-BE49-F238E27FC236}">
                  <a16:creationId xmlns:a16="http://schemas.microsoft.com/office/drawing/2014/main" id="{10CB7325-26C0-4E8B-96BF-6E57BD99D7D4}"/>
                </a:ext>
              </a:extLst>
            </p:cNvPr>
            <p:cNvSpPr txBox="1">
              <a:spLocks/>
            </p:cNvSpPr>
            <p:nvPr/>
          </p:nvSpPr>
          <p:spPr>
            <a:xfrm>
              <a:off x="5184067" y="2465166"/>
              <a:ext cx="5700348" cy="120032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D7142"/>
                </a:buClr>
              </a:pPr>
              <a:r>
                <a:rPr lang="en-US" sz="2400">
                  <a:solidFill>
                    <a:schemeClr val="tx1">
                      <a:lumMod val="75000"/>
                      <a:lumOff val="25000"/>
                    </a:schemeClr>
                  </a:solidFill>
                  <a:latin typeface="Century Gothic" panose="020F0302020204030204"/>
                  <a:cs typeface="Calibri"/>
                </a:rPr>
                <a:t>Available woodland elephant habitat </a:t>
              </a:r>
              <a:r>
                <a:rPr lang="en-US" sz="2400" b="1">
                  <a:solidFill>
                    <a:schemeClr val="tx1">
                      <a:lumMod val="75000"/>
                      <a:lumOff val="25000"/>
                    </a:schemeClr>
                  </a:solidFill>
                  <a:latin typeface="Century Gothic"/>
                  <a:cs typeface="Calibri"/>
                </a:rPr>
                <a:t>declined </a:t>
              </a:r>
              <a:r>
                <a:rPr lang="en-US" sz="2400">
                  <a:solidFill>
                    <a:schemeClr val="tx1">
                      <a:lumMod val="75000"/>
                      <a:lumOff val="25000"/>
                    </a:schemeClr>
                  </a:solidFill>
                  <a:latin typeface="Century Gothic" panose="020F0302020204030204"/>
                  <a:cs typeface="Calibri"/>
                </a:rPr>
                <a:t>while urban and agricultural lands </a:t>
              </a:r>
              <a:r>
                <a:rPr lang="en-US" sz="2400" b="1">
                  <a:solidFill>
                    <a:schemeClr val="tx1">
                      <a:lumMod val="75000"/>
                      <a:lumOff val="25000"/>
                    </a:schemeClr>
                  </a:solidFill>
                  <a:latin typeface="Century Gothic"/>
                  <a:cs typeface="Calibri"/>
                </a:rPr>
                <a:t>expanded</a:t>
              </a:r>
              <a:endParaRPr lang="en-US" sz="2400" b="1">
                <a:solidFill>
                  <a:schemeClr val="tx1">
                    <a:lumMod val="75000"/>
                    <a:lumOff val="25000"/>
                  </a:schemeClr>
                </a:solidFill>
                <a:cs typeface="Calibri" panose="020F0502020204030204"/>
              </a:endParaRPr>
            </a:p>
          </p:txBody>
        </p:sp>
      </p:grpSp>
    </p:spTree>
    <p:extLst>
      <p:ext uri="{BB962C8B-B14F-4D97-AF65-F5344CB8AC3E}">
        <p14:creationId xmlns:p14="http://schemas.microsoft.com/office/powerpoint/2010/main" val="2227271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2"/>
                </a:solidFill>
                <a:latin typeface="Century Gothic" panose="020F0302020204030204"/>
              </a:rPr>
              <a:t>Future Work</a:t>
            </a:r>
            <a:endParaRPr lang="en-US"/>
          </a:p>
        </p:txBody>
      </p:sp>
      <p:sp>
        <p:nvSpPr>
          <p:cNvPr id="4" name="Flowchart: Connector 3">
            <a:extLst>
              <a:ext uri="{FF2B5EF4-FFF2-40B4-BE49-F238E27FC236}">
                <a16:creationId xmlns:a16="http://schemas.microsoft.com/office/drawing/2014/main" id="{C440C7BD-7C89-4413-80A0-B9295387EABC}"/>
              </a:ext>
            </a:extLst>
          </p:cNvPr>
          <p:cNvSpPr>
            <a:spLocks noChangeAspect="1"/>
          </p:cNvSpPr>
          <p:nvPr/>
        </p:nvSpPr>
        <p:spPr>
          <a:xfrm>
            <a:off x="495300" y="886326"/>
            <a:ext cx="3213128" cy="3200400"/>
          </a:xfrm>
          <a:prstGeom prst="flowChartConnector">
            <a:avLst/>
          </a:prstGeom>
          <a:blipFill dpi="0" rotWithShape="1">
            <a:blip r:embed="rId3" cstate="screen">
              <a:extLst>
                <a:ext uri="{28A0092B-C50C-407E-A947-70E740481C1C}">
                  <a14:useLocalDpi xmlns:a14="http://schemas.microsoft.com/office/drawing/2010/main"/>
                </a:ext>
              </a:extLst>
            </a:blip>
            <a:srcRect/>
            <a:stretch>
              <a:fillRect/>
            </a:stretch>
          </a:blipFill>
          <a:ln w="38100">
            <a:solidFill>
              <a:srgbClr val="CD714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D0652A"/>
              </a:solidFill>
              <a:cs typeface="Calibri"/>
            </a:endParaRPr>
          </a:p>
        </p:txBody>
      </p:sp>
      <p:sp>
        <p:nvSpPr>
          <p:cNvPr id="8" name="Flowchart: Connector 3">
            <a:extLst>
              <a:ext uri="{FF2B5EF4-FFF2-40B4-BE49-F238E27FC236}">
                <a16:creationId xmlns:a16="http://schemas.microsoft.com/office/drawing/2014/main" id="{DA8EED59-B030-3A44-9A6C-79D29C81D5F3}"/>
              </a:ext>
            </a:extLst>
          </p:cNvPr>
          <p:cNvSpPr>
            <a:spLocks noChangeAspect="1"/>
          </p:cNvSpPr>
          <p:nvPr/>
        </p:nvSpPr>
        <p:spPr>
          <a:xfrm>
            <a:off x="3196927" y="3107019"/>
            <a:ext cx="3213128" cy="3200400"/>
          </a:xfrm>
          <a:prstGeom prst="flowChartConnector">
            <a:avLst/>
          </a:prstGeom>
          <a:blipFill dpi="0" rotWithShape="1">
            <a:blip r:embed="rId4" cstate="screen">
              <a:extLst>
                <a:ext uri="{28A0092B-C50C-407E-A947-70E740481C1C}">
                  <a14:useLocalDpi xmlns:a14="http://schemas.microsoft.com/office/drawing/2010/main"/>
                </a:ext>
              </a:extLst>
            </a:blip>
            <a:srcRect/>
            <a:stretch>
              <a:fillRect/>
            </a:stretch>
          </a:blipFill>
          <a:ln w="38100">
            <a:solidFill>
              <a:srgbClr val="CD714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D0652A"/>
              </a:solidFill>
              <a:cs typeface="Calibri"/>
            </a:endParaRPr>
          </a:p>
        </p:txBody>
      </p:sp>
      <p:sp>
        <p:nvSpPr>
          <p:cNvPr id="5" name="TextBox 4">
            <a:extLst>
              <a:ext uri="{FF2B5EF4-FFF2-40B4-BE49-F238E27FC236}">
                <a16:creationId xmlns:a16="http://schemas.microsoft.com/office/drawing/2014/main" id="{4C3375E3-EEC1-4C72-ABD9-A4B056F40EB7}"/>
              </a:ext>
            </a:extLst>
          </p:cNvPr>
          <p:cNvSpPr txBox="1"/>
          <p:nvPr/>
        </p:nvSpPr>
        <p:spPr>
          <a:xfrm>
            <a:off x="8564963" y="6567100"/>
            <a:ext cx="3627037" cy="276999"/>
          </a:xfrm>
          <a:prstGeom prst="rect">
            <a:avLst/>
          </a:prstGeom>
          <a:noFill/>
        </p:spPr>
        <p:txBody>
          <a:bodyPr wrap="square" lIns="91440" tIns="45720" rIns="91440" bIns="45720" rtlCol="0" anchor="t">
            <a:spAutoFit/>
          </a:bodyPr>
          <a:lstStyle/>
          <a:p>
            <a:pPr algn="r"/>
            <a:r>
              <a:rPr lang="en-US" sz="1200" dirty="0">
                <a:solidFill>
                  <a:schemeClr val="tx1">
                    <a:lumMod val="75000"/>
                    <a:lumOff val="25000"/>
                  </a:schemeClr>
                </a:solidFill>
                <a:latin typeface="Century Gothic"/>
              </a:rPr>
              <a:t>Image Credits: Graham McCulloch</a:t>
            </a:r>
            <a:endParaRPr lang="en-US" sz="1200" dirty="0">
              <a:solidFill>
                <a:schemeClr val="tx1">
                  <a:lumMod val="75000"/>
                  <a:lumOff val="25000"/>
                </a:schemeClr>
              </a:solidFill>
              <a:latin typeface="Century Gothic" panose="020B0502020202020204" pitchFamily="34" charset="0"/>
            </a:endParaRPr>
          </a:p>
        </p:txBody>
      </p:sp>
      <p:grpSp>
        <p:nvGrpSpPr>
          <p:cNvPr id="13" name="Group 12">
            <a:extLst>
              <a:ext uri="{FF2B5EF4-FFF2-40B4-BE49-F238E27FC236}">
                <a16:creationId xmlns:a16="http://schemas.microsoft.com/office/drawing/2014/main" id="{CFDAA724-30FD-44BD-8622-C0426050DE18}"/>
              </a:ext>
            </a:extLst>
          </p:cNvPr>
          <p:cNvGrpSpPr/>
          <p:nvPr/>
        </p:nvGrpSpPr>
        <p:grpSpPr>
          <a:xfrm>
            <a:off x="6673720" y="879700"/>
            <a:ext cx="5384046" cy="4660216"/>
            <a:chOff x="6673720" y="879700"/>
            <a:chExt cx="5384046" cy="4660216"/>
          </a:xfrm>
        </p:grpSpPr>
        <p:sp>
          <p:nvSpPr>
            <p:cNvPr id="3" name="Text Placeholder 2"/>
            <p:cNvSpPr txBox="1">
              <a:spLocks/>
            </p:cNvSpPr>
            <p:nvPr/>
          </p:nvSpPr>
          <p:spPr>
            <a:xfrm>
              <a:off x="6673720" y="879700"/>
              <a:ext cx="5384046" cy="70788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D7142"/>
                </a:buClr>
              </a:pPr>
              <a:r>
                <a:rPr lang="en-US" sz="2000">
                  <a:solidFill>
                    <a:schemeClr val="tx1">
                      <a:lumMod val="75000"/>
                      <a:lumOff val="25000"/>
                    </a:schemeClr>
                  </a:solidFill>
                  <a:latin typeface="Century Gothic" panose="020F0302020204030204"/>
                </a:rPr>
                <a:t>Create high-resolution LULC maps from Planet imagery</a:t>
              </a:r>
            </a:p>
          </p:txBody>
        </p:sp>
        <p:grpSp>
          <p:nvGrpSpPr>
            <p:cNvPr id="6" name="Group 5">
              <a:extLst>
                <a:ext uri="{FF2B5EF4-FFF2-40B4-BE49-F238E27FC236}">
                  <a16:creationId xmlns:a16="http://schemas.microsoft.com/office/drawing/2014/main" id="{7A325B54-7C47-46F5-A021-85AD0B4ED990}"/>
                </a:ext>
              </a:extLst>
            </p:cNvPr>
            <p:cNvGrpSpPr/>
            <p:nvPr/>
          </p:nvGrpSpPr>
          <p:grpSpPr>
            <a:xfrm>
              <a:off x="6673720" y="1705285"/>
              <a:ext cx="5384046" cy="3834631"/>
              <a:chOff x="6673720" y="1796064"/>
              <a:chExt cx="5384046" cy="3834631"/>
            </a:xfrm>
          </p:grpSpPr>
          <p:sp>
            <p:nvSpPr>
              <p:cNvPr id="7" name="Text Placeholder 2">
                <a:extLst>
                  <a:ext uri="{FF2B5EF4-FFF2-40B4-BE49-F238E27FC236}">
                    <a16:creationId xmlns:a16="http://schemas.microsoft.com/office/drawing/2014/main" id="{7393DB13-F3DB-4602-A3C0-C81540D68246}"/>
                  </a:ext>
                </a:extLst>
              </p:cNvPr>
              <p:cNvSpPr txBox="1">
                <a:spLocks/>
              </p:cNvSpPr>
              <p:nvPr/>
            </p:nvSpPr>
            <p:spPr>
              <a:xfrm>
                <a:off x="6673720" y="1796064"/>
                <a:ext cx="5384046" cy="1015663"/>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D7142"/>
                  </a:buClr>
                </a:pPr>
                <a:r>
                  <a:rPr lang="en-US" sz="2000">
                    <a:solidFill>
                      <a:schemeClr val="tx1">
                        <a:lumMod val="75000"/>
                        <a:lumOff val="25000"/>
                      </a:schemeClr>
                    </a:solidFill>
                    <a:latin typeface="Century Gothic" panose="020F0302020204030204"/>
                  </a:rPr>
                  <a:t>Expand landcover classes analyzed to distinguish habitat fragmentation in riparian vegetation zones</a:t>
                </a:r>
              </a:p>
            </p:txBody>
          </p:sp>
          <p:sp>
            <p:nvSpPr>
              <p:cNvPr id="10" name="Text Placeholder 2">
                <a:extLst>
                  <a:ext uri="{FF2B5EF4-FFF2-40B4-BE49-F238E27FC236}">
                    <a16:creationId xmlns:a16="http://schemas.microsoft.com/office/drawing/2014/main" id="{D5436756-7A69-4014-BB27-178CE6F893C3}"/>
                  </a:ext>
                </a:extLst>
              </p:cNvPr>
              <p:cNvSpPr txBox="1">
                <a:spLocks/>
              </p:cNvSpPr>
              <p:nvPr/>
            </p:nvSpPr>
            <p:spPr>
              <a:xfrm>
                <a:off x="6673720" y="2930926"/>
                <a:ext cx="5384046" cy="70788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D7142"/>
                  </a:buClr>
                </a:pPr>
                <a:r>
                  <a:rPr lang="en-US" sz="2000">
                    <a:solidFill>
                      <a:schemeClr val="tx1">
                        <a:lumMod val="75000"/>
                        <a:lumOff val="25000"/>
                      </a:schemeClr>
                    </a:solidFill>
                    <a:latin typeface="Century Gothic" panose="020F0302020204030204"/>
                  </a:rPr>
                  <a:t>Analyzing the role of wildfires in relation to elephant movement</a:t>
                </a:r>
              </a:p>
            </p:txBody>
          </p:sp>
          <p:sp>
            <p:nvSpPr>
              <p:cNvPr id="11" name="Text Placeholder 2">
                <a:extLst>
                  <a:ext uri="{FF2B5EF4-FFF2-40B4-BE49-F238E27FC236}">
                    <a16:creationId xmlns:a16="http://schemas.microsoft.com/office/drawing/2014/main" id="{FDA731F0-81EB-4079-90C9-5F5E2CF333A3}"/>
                  </a:ext>
                </a:extLst>
              </p:cNvPr>
              <p:cNvSpPr txBox="1">
                <a:spLocks/>
              </p:cNvSpPr>
              <p:nvPr/>
            </p:nvSpPr>
            <p:spPr>
              <a:xfrm>
                <a:off x="6673720" y="3755072"/>
                <a:ext cx="5384046" cy="1015663"/>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D7142"/>
                  </a:buClr>
                </a:pPr>
                <a:r>
                  <a:rPr lang="en-US" sz="2000">
                    <a:solidFill>
                      <a:schemeClr val="tx1">
                        <a:lumMod val="75000"/>
                        <a:lumOff val="25000"/>
                      </a:schemeClr>
                    </a:solidFill>
                    <a:latin typeface="Century Gothic" panose="020F0302020204030204"/>
                  </a:rPr>
                  <a:t>Estimating vegetation composition of riverine habitats and movement corridors</a:t>
                </a:r>
              </a:p>
            </p:txBody>
          </p:sp>
          <p:sp>
            <p:nvSpPr>
              <p:cNvPr id="12" name="Text Placeholder 2">
                <a:extLst>
                  <a:ext uri="{FF2B5EF4-FFF2-40B4-BE49-F238E27FC236}">
                    <a16:creationId xmlns:a16="http://schemas.microsoft.com/office/drawing/2014/main" id="{27BA2585-12BF-4AF3-B726-297937EFAEAE}"/>
                  </a:ext>
                </a:extLst>
              </p:cNvPr>
              <p:cNvSpPr txBox="1">
                <a:spLocks/>
              </p:cNvSpPr>
              <p:nvPr/>
            </p:nvSpPr>
            <p:spPr>
              <a:xfrm>
                <a:off x="6673720" y="4922809"/>
                <a:ext cx="5384046" cy="70788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D7142"/>
                  </a:buClr>
                </a:pPr>
                <a:r>
                  <a:rPr lang="en-US" sz="2000">
                    <a:solidFill>
                      <a:schemeClr val="tx1">
                        <a:lumMod val="75000"/>
                        <a:lumOff val="25000"/>
                      </a:schemeClr>
                    </a:solidFill>
                    <a:latin typeface="Century Gothic" panose="020F0302020204030204"/>
                  </a:rPr>
                  <a:t>Quantifying land cover change from one class to another</a:t>
                </a:r>
              </a:p>
            </p:txBody>
          </p:sp>
        </p:grpSp>
      </p:grpSp>
    </p:spTree>
    <p:extLst>
      <p:ext uri="{BB962C8B-B14F-4D97-AF65-F5344CB8AC3E}">
        <p14:creationId xmlns:p14="http://schemas.microsoft.com/office/powerpoint/2010/main" val="2293953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 picture containing map&#10;&#10;Description automatically generated">
            <a:extLst>
              <a:ext uri="{FF2B5EF4-FFF2-40B4-BE49-F238E27FC236}">
                <a16:creationId xmlns:a16="http://schemas.microsoft.com/office/drawing/2014/main" id="{733CFE08-2009-4AAF-B95F-0FC24D618A2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08"/>
          <a:stretch/>
        </p:blipFill>
        <p:spPr>
          <a:xfrm>
            <a:off x="8135850" y="1275035"/>
            <a:ext cx="3669784" cy="2563167"/>
          </a:xfrm>
          <a:prstGeom prst="rect">
            <a:avLst/>
          </a:prstGeom>
          <a:ln w="38100">
            <a:solidFill>
              <a:srgbClr val="D0652A"/>
            </a:solidFill>
          </a:ln>
          <a:effectLst>
            <a:outerShdw blurRad="50800" dist="38100" dir="2700000" algn="tl" rotWithShape="0">
              <a:prstClr val="black">
                <a:alpha val="40000"/>
              </a:prstClr>
            </a:outerShdw>
          </a:effectLst>
        </p:spPr>
      </p:pic>
      <p:sp>
        <p:nvSpPr>
          <p:cNvPr id="2" name="Rectangle 1"/>
          <p:cNvSpPr/>
          <p:nvPr/>
        </p:nvSpPr>
        <p:spPr>
          <a:xfrm>
            <a:off x="495300" y="342900"/>
            <a:ext cx="7487809" cy="419100"/>
          </a:xfrm>
          <a:prstGeom prst="rect">
            <a:avLst/>
          </a:prstGeom>
        </p:spPr>
        <p:txBody>
          <a:bodyPr wrap="none" lIns="91440" tIns="45720" rIns="91440" bIns="45720" anchor="ctr" anchorCtr="0">
            <a:noAutofit/>
          </a:bodyPr>
          <a:lstStyle/>
          <a:p>
            <a:r>
              <a:rPr lang="en-US" sz="4000" b="1">
                <a:solidFill>
                  <a:srgbClr val="CD7142"/>
                </a:solidFill>
                <a:latin typeface="Century Gothic" panose="020F0302020204030204"/>
              </a:rPr>
              <a:t>Errors and Uncertainties: LULC Change</a:t>
            </a:r>
          </a:p>
        </p:txBody>
      </p:sp>
      <p:pic>
        <p:nvPicPr>
          <p:cNvPr id="3" name="Picture 3" descr="Map&#10;&#10;Description automatically generated">
            <a:extLst>
              <a:ext uri="{FF2B5EF4-FFF2-40B4-BE49-F238E27FC236}">
                <a16:creationId xmlns:a16="http://schemas.microsoft.com/office/drawing/2014/main" id="{188CF852-5532-468C-994D-36F6DC9561D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020"/>
          <a:stretch/>
        </p:blipFill>
        <p:spPr>
          <a:xfrm>
            <a:off x="7121076" y="3424627"/>
            <a:ext cx="3671591" cy="2559161"/>
          </a:xfrm>
          <a:prstGeom prst="rect">
            <a:avLst/>
          </a:prstGeom>
          <a:ln w="38100">
            <a:solidFill>
              <a:srgbClr val="D0652A"/>
            </a:solidFill>
          </a:ln>
          <a:effectLst>
            <a:outerShdw blurRad="50800" dist="38100" dir="2700000" algn="tl" rotWithShape="0">
              <a:prstClr val="black">
                <a:alpha val="40000"/>
              </a:prstClr>
            </a:outerShdw>
          </a:effectLst>
        </p:spPr>
      </p:pic>
      <p:sp>
        <p:nvSpPr>
          <p:cNvPr id="8" name="Text Placeholder 5">
            <a:extLst>
              <a:ext uri="{FF2B5EF4-FFF2-40B4-BE49-F238E27FC236}">
                <a16:creationId xmlns:a16="http://schemas.microsoft.com/office/drawing/2014/main" id="{252C98EF-71AB-46B2-8252-6CFF551E4B0D}"/>
              </a:ext>
            </a:extLst>
          </p:cNvPr>
          <p:cNvSpPr txBox="1">
            <a:spLocks/>
          </p:cNvSpPr>
          <p:nvPr/>
        </p:nvSpPr>
        <p:spPr>
          <a:xfrm>
            <a:off x="615234" y="1031826"/>
            <a:ext cx="3724179" cy="3354765"/>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D7142"/>
              </a:buClr>
            </a:pPr>
            <a:r>
              <a:rPr lang="en-US" sz="2000">
                <a:solidFill>
                  <a:schemeClr val="tx1">
                    <a:lumMod val="75000"/>
                    <a:lumOff val="25000"/>
                  </a:schemeClr>
                </a:solidFill>
                <a:latin typeface="Century Gothic" panose="020F0302020204030204"/>
              </a:rPr>
              <a:t>Cloud interference </a:t>
            </a:r>
            <a:endParaRPr lang="en-US">
              <a:solidFill>
                <a:schemeClr val="tx1">
                  <a:lumMod val="75000"/>
                  <a:lumOff val="25000"/>
                </a:schemeClr>
              </a:solidFill>
            </a:endParaRPr>
          </a:p>
          <a:p>
            <a:pPr lvl="1">
              <a:lnSpc>
                <a:spcPct val="100000"/>
              </a:lnSpc>
              <a:spcBef>
                <a:spcPts val="0"/>
              </a:spcBef>
              <a:spcAft>
                <a:spcPts val="600"/>
              </a:spcAft>
              <a:buClr>
                <a:srgbClr val="CD7142"/>
              </a:buClr>
            </a:pPr>
            <a:r>
              <a:rPr lang="en-US" sz="1600">
                <a:solidFill>
                  <a:schemeClr val="tx1">
                    <a:lumMod val="75000"/>
                    <a:lumOff val="25000"/>
                  </a:schemeClr>
                </a:solidFill>
                <a:latin typeface="Century Gothic" panose="020F0302020204030204"/>
              </a:rPr>
              <a:t>Wet season</a:t>
            </a:r>
          </a:p>
          <a:p>
            <a:pPr lvl="1">
              <a:lnSpc>
                <a:spcPct val="100000"/>
              </a:lnSpc>
              <a:spcBef>
                <a:spcPts val="0"/>
              </a:spcBef>
              <a:spcAft>
                <a:spcPts val="600"/>
              </a:spcAft>
              <a:buClr>
                <a:srgbClr val="CD7142"/>
              </a:buClr>
            </a:pPr>
            <a:r>
              <a:rPr lang="en-US" sz="1600">
                <a:solidFill>
                  <a:schemeClr val="tx1">
                    <a:lumMod val="75000"/>
                    <a:lumOff val="25000"/>
                  </a:schemeClr>
                </a:solidFill>
                <a:latin typeface="Century Gothic" panose="020F0302020204030204"/>
              </a:rPr>
              <a:t>Dry season</a:t>
            </a:r>
          </a:p>
          <a:p>
            <a:pPr>
              <a:lnSpc>
                <a:spcPct val="100000"/>
              </a:lnSpc>
              <a:spcBef>
                <a:spcPts val="0"/>
              </a:spcBef>
              <a:spcAft>
                <a:spcPts val="600"/>
              </a:spcAft>
              <a:buClr>
                <a:srgbClr val="CD7142"/>
              </a:buClr>
            </a:pPr>
            <a:r>
              <a:rPr lang="en-US" sz="2000">
                <a:solidFill>
                  <a:schemeClr val="tx1">
                    <a:lumMod val="75000"/>
                    <a:lumOff val="25000"/>
                  </a:schemeClr>
                </a:solidFill>
                <a:latin typeface="Century Gothic" panose="020F0302020204030204"/>
              </a:rPr>
              <a:t>5-month composites </a:t>
            </a:r>
            <a:endParaRPr lang="en-US">
              <a:solidFill>
                <a:schemeClr val="tx1">
                  <a:lumMod val="75000"/>
                  <a:lumOff val="25000"/>
                </a:schemeClr>
              </a:solidFill>
            </a:endParaRPr>
          </a:p>
          <a:p>
            <a:pPr>
              <a:lnSpc>
                <a:spcPct val="100000"/>
              </a:lnSpc>
              <a:spcBef>
                <a:spcPts val="0"/>
              </a:spcBef>
              <a:spcAft>
                <a:spcPts val="600"/>
              </a:spcAft>
              <a:buClr>
                <a:srgbClr val="CD7142"/>
              </a:buClr>
            </a:pPr>
            <a:r>
              <a:rPr lang="en-US" sz="2000">
                <a:solidFill>
                  <a:schemeClr val="tx1">
                    <a:lumMod val="75000"/>
                    <a:lumOff val="25000"/>
                  </a:schemeClr>
                </a:solidFill>
                <a:latin typeface="Century Gothic" panose="020F0302020204030204"/>
              </a:rPr>
              <a:t>Illumination inconsistencies</a:t>
            </a:r>
          </a:p>
          <a:p>
            <a:pPr lvl="1">
              <a:lnSpc>
                <a:spcPct val="100000"/>
              </a:lnSpc>
              <a:spcBef>
                <a:spcPts val="0"/>
              </a:spcBef>
              <a:spcAft>
                <a:spcPts val="600"/>
              </a:spcAft>
              <a:buClr>
                <a:srgbClr val="CD7142"/>
              </a:buClr>
            </a:pPr>
            <a:r>
              <a:rPr lang="en-US" sz="1600">
                <a:solidFill>
                  <a:schemeClr val="tx1">
                    <a:lumMod val="75000"/>
                    <a:lumOff val="25000"/>
                  </a:schemeClr>
                </a:solidFill>
                <a:latin typeface="Century Gothic" panose="020F0302020204030204"/>
              </a:rPr>
              <a:t>Image footprints</a:t>
            </a:r>
          </a:p>
          <a:p>
            <a:pPr>
              <a:lnSpc>
                <a:spcPct val="100000"/>
              </a:lnSpc>
              <a:spcBef>
                <a:spcPts val="0"/>
              </a:spcBef>
              <a:spcAft>
                <a:spcPts val="600"/>
              </a:spcAft>
              <a:buClr>
                <a:srgbClr val="CD7142"/>
              </a:buClr>
            </a:pPr>
            <a:endParaRPr lang="en-US" sz="2000">
              <a:solidFill>
                <a:schemeClr val="tx1">
                  <a:lumMod val="75000"/>
                  <a:lumOff val="25000"/>
                </a:schemeClr>
              </a:solidFill>
              <a:latin typeface="Century Gothic" panose="020F0302020204030204"/>
            </a:endParaRPr>
          </a:p>
          <a:p>
            <a:pPr>
              <a:lnSpc>
                <a:spcPct val="100000"/>
              </a:lnSpc>
              <a:spcBef>
                <a:spcPts val="0"/>
              </a:spcBef>
              <a:spcAft>
                <a:spcPts val="600"/>
              </a:spcAft>
              <a:buClr>
                <a:srgbClr val="CD7142"/>
              </a:buClr>
            </a:pPr>
            <a:endParaRPr lang="en-US" sz="2000">
              <a:solidFill>
                <a:schemeClr val="tx1">
                  <a:lumMod val="75000"/>
                  <a:lumOff val="25000"/>
                </a:schemeClr>
              </a:solidFill>
              <a:latin typeface="Century Gothic" panose="020F0302020204030204"/>
            </a:endParaRPr>
          </a:p>
          <a:p>
            <a:pPr>
              <a:lnSpc>
                <a:spcPct val="100000"/>
              </a:lnSpc>
              <a:spcBef>
                <a:spcPts val="0"/>
              </a:spcBef>
              <a:spcAft>
                <a:spcPts val="600"/>
              </a:spcAft>
              <a:buClr>
                <a:srgbClr val="CD7142"/>
              </a:buClr>
            </a:pPr>
            <a:endParaRPr lang="en-US" sz="2000">
              <a:solidFill>
                <a:schemeClr val="tx1">
                  <a:lumMod val="75000"/>
                  <a:lumOff val="25000"/>
                </a:schemeClr>
              </a:solidFill>
              <a:latin typeface="Century Gothic" panose="020F0302020204030204"/>
            </a:endParaRPr>
          </a:p>
        </p:txBody>
      </p:sp>
      <p:pic>
        <p:nvPicPr>
          <p:cNvPr id="5" name="Picture 5">
            <a:extLst>
              <a:ext uri="{FF2B5EF4-FFF2-40B4-BE49-F238E27FC236}">
                <a16:creationId xmlns:a16="http://schemas.microsoft.com/office/drawing/2014/main" id="{FB00A789-A93C-416E-9423-3DD6A05B8B64}"/>
              </a:ext>
            </a:extLst>
          </p:cNvPr>
          <p:cNvPicPr>
            <a:picLocks noChangeAspect="1"/>
          </p:cNvPicPr>
          <p:nvPr/>
        </p:nvPicPr>
        <p:blipFill>
          <a:blip r:embed="rId5"/>
          <a:stretch>
            <a:fillRect/>
          </a:stretch>
        </p:blipFill>
        <p:spPr>
          <a:xfrm>
            <a:off x="738965" y="3340434"/>
            <a:ext cx="5358460" cy="2646963"/>
          </a:xfrm>
          <a:prstGeom prst="rect">
            <a:avLst/>
          </a:prstGeom>
          <a:ln w="38100">
            <a:solidFill>
              <a:srgbClr val="D0652A"/>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497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9CC10FE-EFF9-4EC6-A372-F41F47E304CD}"/>
              </a:ext>
            </a:extLst>
          </p:cNvPr>
          <p:cNvSpPr txBox="1">
            <a:spLocks/>
          </p:cNvSpPr>
          <p:nvPr/>
        </p:nvSpPr>
        <p:spPr>
          <a:xfrm>
            <a:off x="281233" y="1266543"/>
            <a:ext cx="5815941" cy="2400657"/>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D7142"/>
              </a:buClr>
              <a:buNone/>
            </a:pPr>
            <a:r>
              <a:rPr lang="en-US" sz="2000" b="1" dirty="0">
                <a:solidFill>
                  <a:schemeClr val="tx1">
                    <a:lumMod val="75000"/>
                    <a:lumOff val="25000"/>
                  </a:schemeClr>
                </a:solidFill>
                <a:latin typeface="Century Gothic"/>
              </a:rPr>
              <a:t>Project Partners:</a:t>
            </a:r>
          </a:p>
          <a:p>
            <a:pPr marL="342900" indent="-342900">
              <a:lnSpc>
                <a:spcPct val="100000"/>
              </a:lnSpc>
              <a:spcBef>
                <a:spcPts val="0"/>
              </a:spcBef>
              <a:spcAft>
                <a:spcPts val="600"/>
              </a:spcAft>
            </a:pPr>
            <a:r>
              <a:rPr lang="en-US" sz="1800" dirty="0">
                <a:solidFill>
                  <a:schemeClr val="tx1">
                    <a:lumMod val="75000"/>
                    <a:lumOff val="25000"/>
                  </a:schemeClr>
                </a:solidFill>
                <a:latin typeface="Century Gothic"/>
              </a:rPr>
              <a:t>The </a:t>
            </a:r>
            <a:r>
              <a:rPr lang="en-US" sz="1800" dirty="0" err="1">
                <a:solidFill>
                  <a:schemeClr val="tx1">
                    <a:lumMod val="75000"/>
                    <a:lumOff val="25000"/>
                  </a:schemeClr>
                </a:solidFill>
                <a:latin typeface="Century Gothic"/>
              </a:rPr>
              <a:t>Ecoexist</a:t>
            </a:r>
            <a:r>
              <a:rPr lang="en-US" sz="1800" dirty="0">
                <a:solidFill>
                  <a:schemeClr val="tx1">
                    <a:lumMod val="75000"/>
                    <a:lumOff val="25000"/>
                  </a:schemeClr>
                </a:solidFill>
                <a:latin typeface="Century Gothic"/>
              </a:rPr>
              <a:t> Project</a:t>
            </a:r>
            <a:endParaRPr lang="en-US" sz="1400" dirty="0">
              <a:solidFill>
                <a:schemeClr val="tx1">
                  <a:lumMod val="75000"/>
                  <a:lumOff val="25000"/>
                </a:schemeClr>
              </a:solidFill>
              <a:latin typeface="Century Gothic"/>
            </a:endParaRPr>
          </a:p>
          <a:p>
            <a:pPr marL="800100" lvl="1" indent="-342900">
              <a:lnSpc>
                <a:spcPct val="100000"/>
              </a:lnSpc>
              <a:spcBef>
                <a:spcPts val="0"/>
              </a:spcBef>
              <a:spcAft>
                <a:spcPts val="600"/>
              </a:spcAft>
            </a:pPr>
            <a:r>
              <a:rPr lang="en-US" sz="1600" dirty="0">
                <a:solidFill>
                  <a:schemeClr val="tx1">
                    <a:lumMod val="75000"/>
                    <a:lumOff val="25000"/>
                  </a:schemeClr>
                </a:solidFill>
                <a:latin typeface="Century Gothic"/>
              </a:rPr>
              <a:t>Dr. Graham McCulloch, Field &amp; Program Director</a:t>
            </a:r>
          </a:p>
          <a:p>
            <a:pPr marL="800100" lvl="1" indent="-342900">
              <a:lnSpc>
                <a:spcPct val="100000"/>
              </a:lnSpc>
              <a:spcBef>
                <a:spcPts val="0"/>
              </a:spcBef>
              <a:spcAft>
                <a:spcPts val="600"/>
              </a:spcAft>
            </a:pPr>
            <a:r>
              <a:rPr lang="en-US" sz="1600" dirty="0">
                <a:solidFill>
                  <a:schemeClr val="tx1">
                    <a:lumMod val="75000"/>
                    <a:lumOff val="25000"/>
                  </a:schemeClr>
                </a:solidFill>
                <a:latin typeface="Century Gothic"/>
              </a:rPr>
              <a:t>Dr. Anna </a:t>
            </a:r>
            <a:r>
              <a:rPr lang="en-US" sz="1600" dirty="0" err="1">
                <a:solidFill>
                  <a:schemeClr val="tx1">
                    <a:lumMod val="75000"/>
                    <a:lumOff val="25000"/>
                  </a:schemeClr>
                </a:solidFill>
                <a:latin typeface="Century Gothic"/>
              </a:rPr>
              <a:t>Songhurst</a:t>
            </a:r>
            <a:r>
              <a:rPr lang="en-US" sz="1600" dirty="0">
                <a:solidFill>
                  <a:schemeClr val="tx1">
                    <a:lumMod val="75000"/>
                    <a:lumOff val="25000"/>
                  </a:schemeClr>
                </a:solidFill>
                <a:latin typeface="Century Gothic"/>
              </a:rPr>
              <a:t>, Policy Director</a:t>
            </a:r>
          </a:p>
          <a:p>
            <a:pPr marL="342900" indent="-342900">
              <a:lnSpc>
                <a:spcPct val="100000"/>
              </a:lnSpc>
              <a:spcBef>
                <a:spcPts val="0"/>
              </a:spcBef>
              <a:spcAft>
                <a:spcPts val="600"/>
              </a:spcAft>
            </a:pPr>
            <a:r>
              <a:rPr lang="en-US" sz="1800" dirty="0">
                <a:solidFill>
                  <a:schemeClr val="tx1">
                    <a:lumMod val="75000"/>
                    <a:lumOff val="25000"/>
                  </a:schemeClr>
                </a:solidFill>
                <a:latin typeface="Century Gothic"/>
              </a:rPr>
              <a:t>Connected Conservation</a:t>
            </a:r>
            <a:endParaRPr lang="en-US" sz="1400" dirty="0">
              <a:solidFill>
                <a:schemeClr val="tx1">
                  <a:lumMod val="75000"/>
                  <a:lumOff val="25000"/>
                </a:schemeClr>
              </a:solidFill>
              <a:latin typeface="Century Gothic"/>
            </a:endParaRPr>
          </a:p>
          <a:p>
            <a:pPr marL="800100" lvl="1" indent="-342900">
              <a:lnSpc>
                <a:spcPct val="100000"/>
              </a:lnSpc>
              <a:spcBef>
                <a:spcPts val="0"/>
              </a:spcBef>
              <a:spcAft>
                <a:spcPts val="600"/>
              </a:spcAft>
            </a:pPr>
            <a:r>
              <a:rPr lang="en-US" sz="1600" dirty="0">
                <a:solidFill>
                  <a:schemeClr val="tx1">
                    <a:lumMod val="75000"/>
                    <a:lumOff val="25000"/>
                  </a:schemeClr>
                </a:solidFill>
                <a:latin typeface="Century Gothic"/>
              </a:rPr>
              <a:t>Dr. Ferrell Osborn,  Director</a:t>
            </a:r>
          </a:p>
          <a:p>
            <a:pPr marL="800100" lvl="1" indent="-342900">
              <a:lnSpc>
                <a:spcPct val="100000"/>
              </a:lnSpc>
              <a:spcBef>
                <a:spcPts val="0"/>
              </a:spcBef>
              <a:spcAft>
                <a:spcPts val="600"/>
              </a:spcAft>
            </a:pPr>
            <a:r>
              <a:rPr lang="en-US" sz="1600" dirty="0">
                <a:solidFill>
                  <a:schemeClr val="tx1">
                    <a:lumMod val="75000"/>
                    <a:lumOff val="25000"/>
                  </a:schemeClr>
                </a:solidFill>
                <a:latin typeface="Century Gothic"/>
              </a:rPr>
              <a:t>Malvern </a:t>
            </a:r>
            <a:r>
              <a:rPr lang="en-US" sz="1600" dirty="0" err="1">
                <a:solidFill>
                  <a:schemeClr val="tx1">
                    <a:lumMod val="75000"/>
                    <a:lumOff val="25000"/>
                  </a:schemeClr>
                </a:solidFill>
                <a:latin typeface="Century Gothic"/>
              </a:rPr>
              <a:t>Koridozo</a:t>
            </a:r>
            <a:r>
              <a:rPr lang="en-US" sz="1600" dirty="0">
                <a:solidFill>
                  <a:schemeClr val="tx1">
                    <a:lumMod val="75000"/>
                    <a:lumOff val="25000"/>
                  </a:schemeClr>
                </a:solidFill>
                <a:latin typeface="Century Gothic"/>
              </a:rPr>
              <a:t>, Senior Researcher </a:t>
            </a:r>
          </a:p>
        </p:txBody>
      </p:sp>
      <p:sp>
        <p:nvSpPr>
          <p:cNvPr id="8" name="Text Placeholder 2">
            <a:extLst>
              <a:ext uri="{FF2B5EF4-FFF2-40B4-BE49-F238E27FC236}">
                <a16:creationId xmlns:a16="http://schemas.microsoft.com/office/drawing/2014/main" id="{8B4B0C76-F426-4A50-9608-73BA92E575D3}"/>
              </a:ext>
            </a:extLst>
          </p:cNvPr>
          <p:cNvSpPr txBox="1">
            <a:spLocks/>
          </p:cNvSpPr>
          <p:nvPr/>
        </p:nvSpPr>
        <p:spPr>
          <a:xfrm>
            <a:off x="6095225" y="1266543"/>
            <a:ext cx="5815941" cy="2762808"/>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D7142"/>
              </a:buClr>
              <a:buNone/>
            </a:pPr>
            <a:r>
              <a:rPr lang="en-US" sz="2000" b="1">
                <a:solidFill>
                  <a:schemeClr val="tx1">
                    <a:lumMod val="75000"/>
                    <a:lumOff val="25000"/>
                  </a:schemeClr>
                </a:solidFill>
                <a:latin typeface="Century Gothic"/>
              </a:rPr>
              <a:t>Science Advisors:</a:t>
            </a:r>
          </a:p>
          <a:p>
            <a:r>
              <a:rPr lang="en-US" sz="1600">
                <a:solidFill>
                  <a:schemeClr val="tx1">
                    <a:lumMod val="75000"/>
                    <a:lumOff val="25000"/>
                  </a:schemeClr>
                </a:solidFill>
                <a:latin typeface="Century Gothic"/>
                <a:ea typeface="+mn-lt"/>
                <a:cs typeface="+mn-lt"/>
              </a:rPr>
              <a:t>Dr. Marguerite Madden, University of Georgia, Department of Geography</a:t>
            </a:r>
            <a:endParaRPr lang="en-US" sz="1600">
              <a:solidFill>
                <a:schemeClr val="tx1">
                  <a:lumMod val="75000"/>
                  <a:lumOff val="25000"/>
                </a:schemeClr>
              </a:solidFill>
              <a:latin typeface="Century Gothic"/>
            </a:endParaRPr>
          </a:p>
          <a:p>
            <a:r>
              <a:rPr lang="en-US" sz="1600">
                <a:solidFill>
                  <a:schemeClr val="tx1">
                    <a:lumMod val="75000"/>
                    <a:lumOff val="25000"/>
                  </a:schemeClr>
                </a:solidFill>
                <a:latin typeface="Century Gothic"/>
                <a:ea typeface="+mn-lt"/>
                <a:cs typeface="+mn-lt"/>
              </a:rPr>
              <a:t>Dr. Sergio </a:t>
            </a:r>
            <a:r>
              <a:rPr lang="en-US" sz="1600" err="1">
                <a:solidFill>
                  <a:schemeClr val="tx1">
                    <a:lumMod val="75000"/>
                    <a:lumOff val="25000"/>
                  </a:schemeClr>
                </a:solidFill>
                <a:latin typeface="Century Gothic"/>
                <a:ea typeface="+mn-lt"/>
                <a:cs typeface="+mn-lt"/>
              </a:rPr>
              <a:t>Bernardes</a:t>
            </a:r>
            <a:r>
              <a:rPr lang="en-US" sz="1600">
                <a:solidFill>
                  <a:schemeClr val="tx1">
                    <a:lumMod val="75000"/>
                    <a:lumOff val="25000"/>
                  </a:schemeClr>
                </a:solidFill>
                <a:latin typeface="Century Gothic"/>
                <a:ea typeface="+mn-lt"/>
                <a:cs typeface="+mn-lt"/>
              </a:rPr>
              <a:t>, University of Georgia, Department of Geography</a:t>
            </a:r>
          </a:p>
          <a:p>
            <a:r>
              <a:rPr lang="en-US" sz="1600">
                <a:solidFill>
                  <a:schemeClr val="tx1">
                    <a:lumMod val="75000"/>
                    <a:lumOff val="25000"/>
                  </a:schemeClr>
                </a:solidFill>
                <a:latin typeface="Century Gothic"/>
                <a:ea typeface="+mn-lt"/>
                <a:cs typeface="+mn-lt"/>
              </a:rPr>
              <a:t>Dr. Andrea </a:t>
            </a:r>
            <a:r>
              <a:rPr lang="en-US" sz="1600" err="1">
                <a:solidFill>
                  <a:schemeClr val="tx1">
                    <a:lumMod val="75000"/>
                    <a:lumOff val="25000"/>
                  </a:schemeClr>
                </a:solidFill>
                <a:latin typeface="Century Gothic"/>
                <a:ea typeface="+mn-lt"/>
                <a:cs typeface="+mn-lt"/>
              </a:rPr>
              <a:t>Presotto</a:t>
            </a:r>
            <a:r>
              <a:rPr lang="en-US" sz="1600">
                <a:solidFill>
                  <a:schemeClr val="tx1">
                    <a:lumMod val="75000"/>
                    <a:lumOff val="25000"/>
                  </a:schemeClr>
                </a:solidFill>
                <a:latin typeface="Century Gothic"/>
                <a:ea typeface="+mn-lt"/>
                <a:cs typeface="+mn-lt"/>
              </a:rPr>
              <a:t>, Salisbury University, Geography and Geosciences Department</a:t>
            </a:r>
            <a:endParaRPr lang="en-US">
              <a:solidFill>
                <a:schemeClr val="tx1">
                  <a:lumMod val="75000"/>
                  <a:lumOff val="25000"/>
                </a:schemeClr>
              </a:solidFill>
              <a:latin typeface="Century Gothic"/>
              <a:cs typeface="Calibri" panose="020F0502020204030204"/>
            </a:endParaRPr>
          </a:p>
          <a:p>
            <a:r>
              <a:rPr lang="en-US" sz="1600">
                <a:solidFill>
                  <a:schemeClr val="tx1">
                    <a:lumMod val="75000"/>
                    <a:lumOff val="25000"/>
                  </a:schemeClr>
                </a:solidFill>
                <a:latin typeface="Century Gothic"/>
                <a:ea typeface="+mn-lt"/>
                <a:cs typeface="+mn-lt"/>
              </a:rPr>
              <a:t>Dr. William </a:t>
            </a:r>
            <a:r>
              <a:rPr lang="en-US" sz="1600" err="1">
                <a:solidFill>
                  <a:schemeClr val="tx1">
                    <a:lumMod val="75000"/>
                    <a:lumOff val="25000"/>
                  </a:schemeClr>
                </a:solidFill>
                <a:latin typeface="Century Gothic"/>
                <a:ea typeface="+mn-lt"/>
                <a:cs typeface="+mn-lt"/>
              </a:rPr>
              <a:t>Langbauer</a:t>
            </a:r>
            <a:r>
              <a:rPr lang="en-US" sz="1600">
                <a:solidFill>
                  <a:schemeClr val="tx1">
                    <a:lumMod val="75000"/>
                    <a:lumOff val="25000"/>
                  </a:schemeClr>
                </a:solidFill>
                <a:latin typeface="Century Gothic"/>
                <a:ea typeface="+mn-lt"/>
                <a:cs typeface="+mn-lt"/>
              </a:rPr>
              <a:t>, Bridgewater State University, Biology Department</a:t>
            </a:r>
            <a:endParaRPr lang="en-US">
              <a:solidFill>
                <a:schemeClr val="tx1">
                  <a:lumMod val="75000"/>
                  <a:lumOff val="25000"/>
                </a:schemeClr>
              </a:solidFill>
              <a:latin typeface="Century Gothic"/>
              <a:cs typeface="Calibri" panose="020F0502020204030204"/>
            </a:endParaRPr>
          </a:p>
        </p:txBody>
      </p:sp>
      <p:sp>
        <p:nvSpPr>
          <p:cNvPr id="9" name="Text Placeholder 2">
            <a:extLst>
              <a:ext uri="{FF2B5EF4-FFF2-40B4-BE49-F238E27FC236}">
                <a16:creationId xmlns:a16="http://schemas.microsoft.com/office/drawing/2014/main" id="{5E7EEBFC-BE15-47AE-A633-F5275D9C449E}"/>
              </a:ext>
            </a:extLst>
          </p:cNvPr>
          <p:cNvSpPr txBox="1">
            <a:spLocks/>
          </p:cNvSpPr>
          <p:nvPr/>
        </p:nvSpPr>
        <p:spPr>
          <a:xfrm>
            <a:off x="6095224" y="4745468"/>
            <a:ext cx="5238297" cy="1508105"/>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600">
                <a:solidFill>
                  <a:schemeClr val="tx1">
                    <a:lumMod val="75000"/>
                    <a:lumOff val="25000"/>
                  </a:schemeClr>
                </a:solidFill>
                <a:latin typeface="Century Gothic"/>
                <a:ea typeface="+mn-lt"/>
                <a:cs typeface="+mn-lt"/>
              </a:rPr>
              <a:t>Africa Food Security &amp; Agriculture I Team</a:t>
            </a:r>
            <a:r>
              <a:rPr lang="en-US" sz="1600" b="1">
                <a:solidFill>
                  <a:schemeClr val="tx1">
                    <a:lumMod val="75000"/>
                    <a:lumOff val="25000"/>
                  </a:schemeClr>
                </a:solidFill>
                <a:latin typeface="Century Gothic"/>
              </a:rPr>
              <a:t>:</a:t>
            </a:r>
            <a:endParaRPr lang="en-US" sz="1600">
              <a:solidFill>
                <a:schemeClr val="tx1">
                  <a:lumMod val="75000"/>
                  <a:lumOff val="25000"/>
                </a:schemeClr>
              </a:solidFill>
              <a:latin typeface="Century Gothic"/>
            </a:endParaRPr>
          </a:p>
          <a:p>
            <a:pPr marL="342900" indent="-342900">
              <a:lnSpc>
                <a:spcPct val="100000"/>
              </a:lnSpc>
              <a:spcBef>
                <a:spcPts val="0"/>
              </a:spcBef>
              <a:spcAft>
                <a:spcPts val="600"/>
              </a:spcAft>
            </a:pPr>
            <a:r>
              <a:rPr lang="en-US" sz="1400">
                <a:solidFill>
                  <a:schemeClr val="tx1">
                    <a:lumMod val="75000"/>
                    <a:lumOff val="25000"/>
                  </a:schemeClr>
                </a:solidFill>
                <a:latin typeface="Century Gothic"/>
                <a:ea typeface="+mn-lt"/>
                <a:cs typeface="+mn-lt"/>
              </a:rPr>
              <a:t>Jennifer Gallucci, GA Node</a:t>
            </a:r>
          </a:p>
          <a:p>
            <a:pPr marL="342900" indent="-342900">
              <a:lnSpc>
                <a:spcPct val="100000"/>
              </a:lnSpc>
              <a:spcBef>
                <a:spcPts val="0"/>
              </a:spcBef>
              <a:spcAft>
                <a:spcPts val="600"/>
              </a:spcAft>
            </a:pPr>
            <a:r>
              <a:rPr lang="en-US" sz="1400">
                <a:solidFill>
                  <a:schemeClr val="tx1">
                    <a:lumMod val="75000"/>
                    <a:lumOff val="25000"/>
                  </a:schemeClr>
                </a:solidFill>
                <a:latin typeface="Century Gothic"/>
                <a:ea typeface="+mn-lt"/>
                <a:cs typeface="+mn-lt"/>
              </a:rPr>
              <a:t>Jonathan </a:t>
            </a:r>
            <a:r>
              <a:rPr lang="en-US" sz="1400" err="1">
                <a:solidFill>
                  <a:schemeClr val="tx1">
                    <a:lumMod val="75000"/>
                    <a:lumOff val="25000"/>
                  </a:schemeClr>
                </a:solidFill>
                <a:latin typeface="Century Gothic"/>
                <a:ea typeface="+mn-lt"/>
                <a:cs typeface="+mn-lt"/>
              </a:rPr>
              <a:t>Moallem</a:t>
            </a:r>
            <a:r>
              <a:rPr lang="en-US" sz="1400">
                <a:solidFill>
                  <a:schemeClr val="tx1">
                    <a:lumMod val="75000"/>
                    <a:lumOff val="25000"/>
                  </a:schemeClr>
                </a:solidFill>
                <a:latin typeface="Century Gothic"/>
                <a:ea typeface="+mn-lt"/>
                <a:cs typeface="+mn-lt"/>
              </a:rPr>
              <a:t>, GA Node</a:t>
            </a:r>
          </a:p>
          <a:p>
            <a:pPr marL="342900" indent="-342900">
              <a:lnSpc>
                <a:spcPct val="100000"/>
              </a:lnSpc>
              <a:spcBef>
                <a:spcPts val="0"/>
              </a:spcBef>
              <a:spcAft>
                <a:spcPts val="600"/>
              </a:spcAft>
            </a:pPr>
            <a:r>
              <a:rPr lang="en-US" sz="1400">
                <a:solidFill>
                  <a:schemeClr val="tx1">
                    <a:lumMod val="75000"/>
                    <a:lumOff val="25000"/>
                  </a:schemeClr>
                </a:solidFill>
                <a:latin typeface="Century Gothic"/>
                <a:ea typeface="+mn-lt"/>
                <a:cs typeface="+mn-lt"/>
              </a:rPr>
              <a:t>Erika Munshi, GA Node</a:t>
            </a:r>
          </a:p>
          <a:p>
            <a:pPr marL="342900" indent="-342900">
              <a:lnSpc>
                <a:spcPct val="100000"/>
              </a:lnSpc>
              <a:spcBef>
                <a:spcPts val="0"/>
              </a:spcBef>
              <a:spcAft>
                <a:spcPts val="600"/>
              </a:spcAft>
            </a:pPr>
            <a:r>
              <a:rPr lang="en-US" sz="1400">
                <a:solidFill>
                  <a:schemeClr val="tx1">
                    <a:lumMod val="75000"/>
                    <a:lumOff val="25000"/>
                  </a:schemeClr>
                </a:solidFill>
                <a:latin typeface="Century Gothic"/>
                <a:ea typeface="+mn-lt"/>
                <a:cs typeface="+mn-lt"/>
              </a:rPr>
              <a:t>Crystal </a:t>
            </a:r>
            <a:r>
              <a:rPr lang="en-US" sz="1400" err="1">
                <a:solidFill>
                  <a:schemeClr val="tx1">
                    <a:lumMod val="75000"/>
                    <a:lumOff val="25000"/>
                  </a:schemeClr>
                </a:solidFill>
                <a:latin typeface="Century Gothic"/>
                <a:ea typeface="+mn-lt"/>
                <a:cs typeface="+mn-lt"/>
              </a:rPr>
              <a:t>Wespestad</a:t>
            </a:r>
            <a:r>
              <a:rPr lang="en-US" sz="1400">
                <a:solidFill>
                  <a:schemeClr val="tx1">
                    <a:lumMod val="75000"/>
                    <a:lumOff val="25000"/>
                  </a:schemeClr>
                </a:solidFill>
                <a:latin typeface="Century Gothic"/>
                <a:ea typeface="+mn-lt"/>
                <a:cs typeface="+mn-lt"/>
              </a:rPr>
              <a:t>, NASA DEVELOP Fellow GA Node</a:t>
            </a:r>
          </a:p>
        </p:txBody>
      </p:sp>
      <p:sp>
        <p:nvSpPr>
          <p:cNvPr id="10" name="Text Placeholder 2">
            <a:extLst>
              <a:ext uri="{FF2B5EF4-FFF2-40B4-BE49-F238E27FC236}">
                <a16:creationId xmlns:a16="http://schemas.microsoft.com/office/drawing/2014/main" id="{0CEEFF80-2F8E-4737-9C1C-3CEE2378CC79}"/>
              </a:ext>
            </a:extLst>
          </p:cNvPr>
          <p:cNvSpPr txBox="1">
            <a:spLocks/>
          </p:cNvSpPr>
          <p:nvPr/>
        </p:nvSpPr>
        <p:spPr>
          <a:xfrm>
            <a:off x="428717" y="4343686"/>
            <a:ext cx="11334967" cy="4001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CD7142"/>
              </a:buClr>
              <a:buNone/>
            </a:pPr>
            <a:r>
              <a:rPr lang="en-US" sz="2000" b="1">
                <a:solidFill>
                  <a:schemeClr val="tx1">
                    <a:lumMod val="75000"/>
                    <a:lumOff val="25000"/>
                  </a:schemeClr>
                </a:solidFill>
                <a:latin typeface="Century Gothic"/>
              </a:rPr>
              <a:t>Special Thanks To:</a:t>
            </a:r>
            <a:endParaRPr lang="en-US" b="1">
              <a:solidFill>
                <a:schemeClr val="tx1">
                  <a:lumMod val="75000"/>
                  <a:lumOff val="25000"/>
                </a:schemeClr>
              </a:solidFill>
              <a:latin typeface="Calibri"/>
              <a:cs typeface="Calibri"/>
            </a:endParaRPr>
          </a:p>
        </p:txBody>
      </p:sp>
      <p:sp>
        <p:nvSpPr>
          <p:cNvPr id="11" name="Text Placeholder 2">
            <a:extLst>
              <a:ext uri="{FF2B5EF4-FFF2-40B4-BE49-F238E27FC236}">
                <a16:creationId xmlns:a16="http://schemas.microsoft.com/office/drawing/2014/main" id="{DA07982E-55FE-4D8B-9935-6DFFC41C67F6}"/>
              </a:ext>
            </a:extLst>
          </p:cNvPr>
          <p:cNvSpPr txBox="1">
            <a:spLocks/>
          </p:cNvSpPr>
          <p:nvPr/>
        </p:nvSpPr>
        <p:spPr>
          <a:xfrm>
            <a:off x="1116972" y="4745468"/>
            <a:ext cx="4980200" cy="984885"/>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Font typeface="Arial"/>
              <a:buChar char="•"/>
            </a:pPr>
            <a:r>
              <a:rPr lang="en-US" sz="1600" dirty="0">
                <a:solidFill>
                  <a:schemeClr val="tx1">
                    <a:lumMod val="75000"/>
                    <a:lumOff val="25000"/>
                  </a:schemeClr>
                </a:solidFill>
                <a:latin typeface="Century Gothic"/>
                <a:ea typeface="+mn-lt"/>
                <a:cs typeface="+mn-lt"/>
              </a:rPr>
              <a:t>Darcy Gray, NASA DEVELOP Fellow</a:t>
            </a:r>
          </a:p>
          <a:p>
            <a:pPr marL="342900" indent="-342900">
              <a:lnSpc>
                <a:spcPct val="100000"/>
              </a:lnSpc>
              <a:spcBef>
                <a:spcPts val="0"/>
              </a:spcBef>
              <a:spcAft>
                <a:spcPts val="600"/>
              </a:spcAft>
              <a:buFont typeface="Arial"/>
            </a:pPr>
            <a:r>
              <a:rPr lang="en-US" sz="1600" dirty="0">
                <a:solidFill>
                  <a:schemeClr val="tx1">
                    <a:lumMod val="75000"/>
                    <a:lumOff val="25000"/>
                  </a:schemeClr>
                </a:solidFill>
                <a:latin typeface="Century Gothic"/>
                <a:ea typeface="+mn-lt"/>
                <a:cs typeface="+mn-lt"/>
              </a:rPr>
              <a:t>Katherine Markham, University of Georgia</a:t>
            </a:r>
          </a:p>
          <a:p>
            <a:pPr marL="342900" indent="-342900">
              <a:lnSpc>
                <a:spcPct val="100000"/>
              </a:lnSpc>
              <a:spcBef>
                <a:spcPts val="0"/>
              </a:spcBef>
              <a:spcAft>
                <a:spcPts val="600"/>
              </a:spcAft>
              <a:buFont typeface="Arial"/>
            </a:pPr>
            <a:r>
              <a:rPr lang="en-US" sz="1600" dirty="0">
                <a:solidFill>
                  <a:schemeClr val="tx1">
                    <a:lumMod val="75000"/>
                    <a:lumOff val="25000"/>
                  </a:schemeClr>
                </a:solidFill>
                <a:latin typeface="Century Gothic"/>
                <a:ea typeface="+mn-lt"/>
                <a:cs typeface="+mn-lt"/>
              </a:rPr>
              <a:t>Anastacia Makati, University of Botswana</a:t>
            </a:r>
            <a:endParaRPr lang="en-US"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1285746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8EDE49-FDE1-CB46-8C78-B52DA960F708}"/>
              </a:ext>
            </a:extLst>
          </p:cNvPr>
          <p:cNvSpPr txBox="1"/>
          <p:nvPr/>
        </p:nvSpPr>
        <p:spPr>
          <a:xfrm>
            <a:off x="529390" y="593558"/>
            <a:ext cx="6753726" cy="769441"/>
          </a:xfrm>
          <a:prstGeom prst="rect">
            <a:avLst/>
          </a:prstGeom>
          <a:noFill/>
        </p:spPr>
        <p:txBody>
          <a:bodyPr wrap="square" rtlCol="0">
            <a:spAutoFit/>
          </a:bodyPr>
          <a:lstStyle/>
          <a:p>
            <a:r>
              <a:rPr lang="en-US" sz="4400">
                <a:latin typeface="Century Gothic" panose="020B0502020202020204" pitchFamily="34" charset="0"/>
              </a:rPr>
              <a:t>Appendix Slides</a:t>
            </a:r>
          </a:p>
        </p:txBody>
      </p:sp>
    </p:spTree>
    <p:extLst>
      <p:ext uri="{BB962C8B-B14F-4D97-AF65-F5344CB8AC3E}">
        <p14:creationId xmlns:p14="http://schemas.microsoft.com/office/powerpoint/2010/main" val="2908867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2"/>
                </a:solidFill>
                <a:latin typeface="Century Gothic" panose="020F0302020204030204"/>
              </a:rPr>
              <a:t>Objectives</a:t>
            </a:r>
          </a:p>
        </p:txBody>
      </p:sp>
      <p:graphicFrame>
        <p:nvGraphicFramePr>
          <p:cNvPr id="3" name="Diagram 2">
            <a:extLst>
              <a:ext uri="{FF2B5EF4-FFF2-40B4-BE49-F238E27FC236}">
                <a16:creationId xmlns:a16="http://schemas.microsoft.com/office/drawing/2014/main" id="{3F3885AA-9BEA-49A0-A3BD-6EE18927FFD3}"/>
              </a:ext>
            </a:extLst>
          </p:cNvPr>
          <p:cNvGraphicFramePr/>
          <p:nvPr>
            <p:extLst>
              <p:ext uri="{D42A27DB-BD31-4B8C-83A1-F6EECF244321}">
                <p14:modId xmlns:p14="http://schemas.microsoft.com/office/powerpoint/2010/main" val="1349480206"/>
              </p:ext>
            </p:extLst>
          </p:nvPr>
        </p:nvGraphicFramePr>
        <p:xfrm>
          <a:off x="-554487" y="360714"/>
          <a:ext cx="9882037" cy="62525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3661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lIns="91440" tIns="45720" rIns="91440" bIns="45720" anchor="ctr" anchorCtr="0">
            <a:noAutofit/>
          </a:bodyPr>
          <a:lstStyle/>
          <a:p>
            <a:r>
              <a:rPr lang="en-US" sz="4000" b="1">
                <a:solidFill>
                  <a:srgbClr val="CD7142"/>
                </a:solidFill>
                <a:latin typeface="Century Gothic" panose="020F0302020204030204"/>
              </a:rPr>
              <a:t>LULC Change 1990-2020</a:t>
            </a:r>
          </a:p>
        </p:txBody>
      </p:sp>
      <p:graphicFrame>
        <p:nvGraphicFramePr>
          <p:cNvPr id="6" name="Table 5">
            <a:extLst>
              <a:ext uri="{FF2B5EF4-FFF2-40B4-BE49-F238E27FC236}">
                <a16:creationId xmlns:a16="http://schemas.microsoft.com/office/drawing/2014/main" id="{7CBFDA91-0C67-4D28-873B-7EB265CC8D96}"/>
              </a:ext>
            </a:extLst>
          </p:cNvPr>
          <p:cNvGraphicFramePr>
            <a:graphicFrameLocks noGrp="1"/>
          </p:cNvGraphicFramePr>
          <p:nvPr>
            <p:extLst>
              <p:ext uri="{D42A27DB-BD31-4B8C-83A1-F6EECF244321}">
                <p14:modId xmlns:p14="http://schemas.microsoft.com/office/powerpoint/2010/main" val="1299029435"/>
              </p:ext>
            </p:extLst>
          </p:nvPr>
        </p:nvGraphicFramePr>
        <p:xfrm>
          <a:off x="575094" y="2041585"/>
          <a:ext cx="4017191" cy="2895600"/>
        </p:xfrm>
        <a:graphic>
          <a:graphicData uri="http://schemas.openxmlformats.org/drawingml/2006/table">
            <a:tbl>
              <a:tblPr firstRow="1" bandRow="1">
                <a:tableStyleId>{2D5ABB26-0587-4C30-8999-92F81FD0307C}</a:tableStyleId>
              </a:tblPr>
              <a:tblGrid>
                <a:gridCol w="1653396">
                  <a:extLst>
                    <a:ext uri="{9D8B030D-6E8A-4147-A177-3AD203B41FA5}">
                      <a16:colId xmlns:a16="http://schemas.microsoft.com/office/drawing/2014/main" val="533371784"/>
                    </a:ext>
                  </a:extLst>
                </a:gridCol>
                <a:gridCol w="2363795">
                  <a:extLst>
                    <a:ext uri="{9D8B030D-6E8A-4147-A177-3AD203B41FA5}">
                      <a16:colId xmlns:a16="http://schemas.microsoft.com/office/drawing/2014/main" val="1007263506"/>
                    </a:ext>
                  </a:extLst>
                </a:gridCol>
              </a:tblGrid>
              <a:tr h="330679">
                <a:tc>
                  <a:txBody>
                    <a:bodyPr/>
                    <a:lstStyle/>
                    <a:p>
                      <a:pPr algn="ctr"/>
                      <a:r>
                        <a:rPr lang="en-US" sz="1600" b="1">
                          <a:latin typeface="Century Gothic"/>
                        </a:rPr>
                        <a:t>Landcover</a:t>
                      </a:r>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lgn="ctr">
                        <a:buNone/>
                      </a:pPr>
                      <a:r>
                        <a:rPr lang="en-US" sz="1600" b="1">
                          <a:latin typeface="Century Gothic"/>
                        </a:rPr>
                        <a:t>Net Change (km2)</a:t>
                      </a:r>
                      <a:endParaRPr lang="en-US"/>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708075381"/>
                  </a:ext>
                </a:extLst>
              </a:tr>
              <a:tr h="365760">
                <a:tc>
                  <a:txBody>
                    <a:bodyPr/>
                    <a:lstStyle/>
                    <a:p>
                      <a:pPr algn="ctr"/>
                      <a:r>
                        <a:rPr lang="en-US" sz="1600">
                          <a:latin typeface="Century Gothic"/>
                        </a:rPr>
                        <a:t>Bare</a:t>
                      </a:r>
                    </a:p>
                  </a:txBody>
                  <a:tcPr>
                    <a:lnL w="12700">
                      <a:solidFill>
                        <a:schemeClr val="tx1"/>
                      </a:solidFill>
                    </a:lnL>
                    <a:lnT w="12700" cap="flat" cmpd="sng" algn="ctr">
                      <a:solidFill>
                        <a:schemeClr val="tx1"/>
                      </a:solidFill>
                      <a:prstDash val="solid"/>
                      <a:round/>
                      <a:headEnd type="none" w="med" len="med"/>
                      <a:tailEnd type="none" w="med" len="med"/>
                    </a:lnT>
                  </a:tcPr>
                </a:tc>
                <a:tc>
                  <a:txBody>
                    <a:bodyPr/>
                    <a:lstStyle/>
                    <a:p>
                      <a:pPr lvl="0" algn="ctr">
                        <a:buNone/>
                      </a:pPr>
                      <a:r>
                        <a:rPr lang="en-US" sz="1600">
                          <a:latin typeface="Century Gothic"/>
                        </a:rPr>
                        <a:t>1,421</a:t>
                      </a:r>
                    </a:p>
                  </a:txBody>
                  <a:tcPr>
                    <a:lnR w="12700">
                      <a:solidFill>
                        <a:schemeClr val="tx1"/>
                      </a:solidFill>
                    </a:lnR>
                    <a:lnT w="12700">
                      <a:solidFill>
                        <a:schemeClr val="tx1"/>
                      </a:solidFill>
                    </a:lnT>
                  </a:tcPr>
                </a:tc>
                <a:extLst>
                  <a:ext uri="{0D108BD9-81ED-4DB2-BD59-A6C34878D82A}">
                    <a16:rowId xmlns:a16="http://schemas.microsoft.com/office/drawing/2014/main" val="945306861"/>
                  </a:ext>
                </a:extLst>
              </a:tr>
              <a:tr h="365760">
                <a:tc>
                  <a:txBody>
                    <a:bodyPr/>
                    <a:lstStyle/>
                    <a:p>
                      <a:pPr algn="ctr"/>
                      <a:r>
                        <a:rPr lang="en-US" sz="1600">
                          <a:latin typeface="Century Gothic"/>
                        </a:rPr>
                        <a:t>Urban</a:t>
                      </a:r>
                    </a:p>
                  </a:txBody>
                  <a:tcPr>
                    <a:lnL w="12700">
                      <a:solidFill>
                        <a:schemeClr val="tx1"/>
                      </a:solidFill>
                    </a:lnL>
                  </a:tcPr>
                </a:tc>
                <a:tc>
                  <a:txBody>
                    <a:bodyPr/>
                    <a:lstStyle/>
                    <a:p>
                      <a:pPr lvl="0" algn="ctr">
                        <a:buNone/>
                      </a:pPr>
                      <a:r>
                        <a:rPr lang="en-US" sz="1600">
                          <a:latin typeface="Century Gothic"/>
                        </a:rPr>
                        <a:t>1,772</a:t>
                      </a:r>
                    </a:p>
                  </a:txBody>
                  <a:tcPr>
                    <a:lnR w="12700">
                      <a:solidFill>
                        <a:schemeClr val="tx1"/>
                      </a:solidFill>
                    </a:lnR>
                  </a:tcPr>
                </a:tc>
                <a:extLst>
                  <a:ext uri="{0D108BD9-81ED-4DB2-BD59-A6C34878D82A}">
                    <a16:rowId xmlns:a16="http://schemas.microsoft.com/office/drawing/2014/main" val="2774605998"/>
                  </a:ext>
                </a:extLst>
              </a:tr>
              <a:tr h="365760">
                <a:tc>
                  <a:txBody>
                    <a:bodyPr/>
                    <a:lstStyle/>
                    <a:p>
                      <a:pPr lvl="0" algn="ctr">
                        <a:buNone/>
                      </a:pPr>
                      <a:r>
                        <a:rPr lang="en-US" sz="1600">
                          <a:latin typeface="Century Gothic"/>
                        </a:rPr>
                        <a:t>Agriculture</a:t>
                      </a:r>
                      <a:endParaRPr lang="en-US"/>
                    </a:p>
                  </a:txBody>
                  <a:tcPr>
                    <a:lnL w="12700">
                      <a:solidFill>
                        <a:schemeClr val="tx1"/>
                      </a:solidFill>
                    </a:lnL>
                  </a:tcPr>
                </a:tc>
                <a:tc>
                  <a:txBody>
                    <a:bodyPr/>
                    <a:lstStyle/>
                    <a:p>
                      <a:pPr lvl="0" algn="ctr">
                        <a:buNone/>
                      </a:pPr>
                      <a:r>
                        <a:rPr lang="en-US" sz="1600">
                          <a:latin typeface="Century Gothic"/>
                        </a:rPr>
                        <a:t>191</a:t>
                      </a:r>
                    </a:p>
                  </a:txBody>
                  <a:tcPr>
                    <a:lnR w="12700">
                      <a:solidFill>
                        <a:schemeClr val="tx1"/>
                      </a:solidFill>
                    </a:lnR>
                  </a:tcPr>
                </a:tc>
                <a:extLst>
                  <a:ext uri="{0D108BD9-81ED-4DB2-BD59-A6C34878D82A}">
                    <a16:rowId xmlns:a16="http://schemas.microsoft.com/office/drawing/2014/main" val="3206201765"/>
                  </a:ext>
                </a:extLst>
              </a:tr>
              <a:tr h="365760">
                <a:tc>
                  <a:txBody>
                    <a:bodyPr/>
                    <a:lstStyle/>
                    <a:p>
                      <a:pPr algn="ctr"/>
                      <a:r>
                        <a:rPr lang="en-US" sz="1600">
                          <a:latin typeface="Century Gothic"/>
                        </a:rPr>
                        <a:t>Water</a:t>
                      </a:r>
                    </a:p>
                  </a:txBody>
                  <a:tcPr>
                    <a:lnL w="12700">
                      <a:solidFill>
                        <a:schemeClr val="tx1"/>
                      </a:solidFill>
                    </a:lnL>
                  </a:tcPr>
                </a:tc>
                <a:tc>
                  <a:txBody>
                    <a:bodyPr/>
                    <a:lstStyle/>
                    <a:p>
                      <a:pPr lvl="0" algn="ctr">
                        <a:buNone/>
                      </a:pPr>
                      <a:r>
                        <a:rPr lang="en-US" sz="1600">
                          <a:latin typeface="Century Gothic"/>
                        </a:rPr>
                        <a:t>968</a:t>
                      </a:r>
                    </a:p>
                  </a:txBody>
                  <a:tcPr>
                    <a:lnR w="12700">
                      <a:solidFill>
                        <a:schemeClr val="tx1"/>
                      </a:solidFill>
                    </a:lnR>
                  </a:tcPr>
                </a:tc>
                <a:extLst>
                  <a:ext uri="{0D108BD9-81ED-4DB2-BD59-A6C34878D82A}">
                    <a16:rowId xmlns:a16="http://schemas.microsoft.com/office/drawing/2014/main" val="368432079"/>
                  </a:ext>
                </a:extLst>
              </a:tr>
              <a:tr h="365760">
                <a:tc>
                  <a:txBody>
                    <a:bodyPr/>
                    <a:lstStyle/>
                    <a:p>
                      <a:pPr algn="ctr"/>
                      <a:r>
                        <a:rPr lang="en-US" sz="1600">
                          <a:latin typeface="Century Gothic"/>
                        </a:rPr>
                        <a:t>Wetland</a:t>
                      </a:r>
                    </a:p>
                  </a:txBody>
                  <a:tcPr>
                    <a:lnL w="12700">
                      <a:solidFill>
                        <a:schemeClr val="tx1"/>
                      </a:solidFill>
                    </a:lnL>
                  </a:tcPr>
                </a:tc>
                <a:tc>
                  <a:txBody>
                    <a:bodyPr/>
                    <a:lstStyle/>
                    <a:p>
                      <a:pPr lvl="0" algn="ctr">
                        <a:buNone/>
                      </a:pPr>
                      <a:r>
                        <a:rPr lang="en-US" sz="1600">
                          <a:latin typeface="Century Gothic"/>
                        </a:rPr>
                        <a:t>1,007</a:t>
                      </a:r>
                    </a:p>
                  </a:txBody>
                  <a:tcPr>
                    <a:lnR w="12700">
                      <a:solidFill>
                        <a:schemeClr val="tx1"/>
                      </a:solidFill>
                    </a:lnR>
                  </a:tcPr>
                </a:tc>
                <a:extLst>
                  <a:ext uri="{0D108BD9-81ED-4DB2-BD59-A6C34878D82A}">
                    <a16:rowId xmlns:a16="http://schemas.microsoft.com/office/drawing/2014/main" val="1211298717"/>
                  </a:ext>
                </a:extLst>
              </a:tr>
              <a:tr h="365760">
                <a:tc>
                  <a:txBody>
                    <a:bodyPr/>
                    <a:lstStyle/>
                    <a:p>
                      <a:pPr algn="ctr"/>
                      <a:r>
                        <a:rPr lang="en-US" sz="1600">
                          <a:latin typeface="Century Gothic"/>
                        </a:rPr>
                        <a:t>Woodland </a:t>
                      </a:r>
                    </a:p>
                  </a:txBody>
                  <a:tcPr>
                    <a:lnL w="12700">
                      <a:solidFill>
                        <a:schemeClr val="tx1"/>
                      </a:solidFill>
                    </a:lnL>
                  </a:tcPr>
                </a:tc>
                <a:tc>
                  <a:txBody>
                    <a:bodyPr/>
                    <a:lstStyle/>
                    <a:p>
                      <a:pPr lvl="0" algn="ctr">
                        <a:buNone/>
                      </a:pPr>
                      <a:r>
                        <a:rPr lang="en-US" sz="1600">
                          <a:latin typeface="Century Gothic"/>
                        </a:rPr>
                        <a:t>-10,052</a:t>
                      </a:r>
                    </a:p>
                  </a:txBody>
                  <a:tcPr>
                    <a:lnR w="12700">
                      <a:solidFill>
                        <a:schemeClr val="tx1"/>
                      </a:solidFill>
                    </a:lnR>
                  </a:tcPr>
                </a:tc>
                <a:extLst>
                  <a:ext uri="{0D108BD9-81ED-4DB2-BD59-A6C34878D82A}">
                    <a16:rowId xmlns:a16="http://schemas.microsoft.com/office/drawing/2014/main" val="3512551239"/>
                  </a:ext>
                </a:extLst>
              </a:tr>
              <a:tr h="365760">
                <a:tc>
                  <a:txBody>
                    <a:bodyPr/>
                    <a:lstStyle/>
                    <a:p>
                      <a:pPr algn="ctr"/>
                      <a:r>
                        <a:rPr lang="en-US" sz="1600">
                          <a:latin typeface="Century Gothic"/>
                        </a:rPr>
                        <a:t>Grassland</a:t>
                      </a:r>
                    </a:p>
                  </a:txBody>
                  <a:tcPr>
                    <a:lnL w="12700">
                      <a:solidFill>
                        <a:schemeClr val="tx1"/>
                      </a:solidFill>
                    </a:lnL>
                    <a:lnB w="12700">
                      <a:solidFill>
                        <a:schemeClr val="tx1"/>
                      </a:solidFill>
                    </a:lnB>
                  </a:tcPr>
                </a:tc>
                <a:tc>
                  <a:txBody>
                    <a:bodyPr/>
                    <a:lstStyle/>
                    <a:p>
                      <a:pPr lvl="0" algn="ctr">
                        <a:buNone/>
                      </a:pPr>
                      <a:r>
                        <a:rPr lang="en-US" sz="1600">
                          <a:latin typeface="Century Gothic"/>
                        </a:rPr>
                        <a:t>4,692</a:t>
                      </a:r>
                    </a:p>
                  </a:txBody>
                  <a:tcPr>
                    <a:lnR w="12700">
                      <a:solidFill>
                        <a:schemeClr val="tx1"/>
                      </a:solidFill>
                    </a:lnR>
                    <a:lnB w="12700">
                      <a:solidFill>
                        <a:schemeClr val="tx1"/>
                      </a:solidFill>
                    </a:lnB>
                  </a:tcPr>
                </a:tc>
                <a:extLst>
                  <a:ext uri="{0D108BD9-81ED-4DB2-BD59-A6C34878D82A}">
                    <a16:rowId xmlns:a16="http://schemas.microsoft.com/office/drawing/2014/main" val="2802920290"/>
                  </a:ext>
                </a:extLst>
              </a:tr>
            </a:tbl>
          </a:graphicData>
        </a:graphic>
      </p:graphicFrame>
      <p:graphicFrame>
        <p:nvGraphicFramePr>
          <p:cNvPr id="5" name="Chart 4">
            <a:extLst>
              <a:ext uri="{FF2B5EF4-FFF2-40B4-BE49-F238E27FC236}">
                <a16:creationId xmlns:a16="http://schemas.microsoft.com/office/drawing/2014/main" id="{DFBD9F14-9F13-0241-99FD-7E53E4F93EC9}"/>
              </a:ext>
            </a:extLst>
          </p:cNvPr>
          <p:cNvGraphicFramePr>
            <a:graphicFrameLocks noChangeAspect="1"/>
          </p:cNvGraphicFramePr>
          <p:nvPr/>
        </p:nvGraphicFramePr>
        <p:xfrm>
          <a:off x="5034776" y="1188720"/>
          <a:ext cx="6582130" cy="44805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956574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8" name="Straight Arrow Connector 67">
            <a:extLst>
              <a:ext uri="{FF2B5EF4-FFF2-40B4-BE49-F238E27FC236}">
                <a16:creationId xmlns:a16="http://schemas.microsoft.com/office/drawing/2014/main" id="{B6ACFC5F-5E3B-4FDC-9D6D-E26C6F246512}"/>
              </a:ext>
            </a:extLst>
          </p:cNvPr>
          <p:cNvCxnSpPr/>
          <p:nvPr/>
        </p:nvCxnSpPr>
        <p:spPr>
          <a:xfrm flipV="1">
            <a:off x="5781675" y="3368675"/>
            <a:ext cx="1054100" cy="0"/>
          </a:xfrm>
          <a:prstGeom prst="straightConnector1">
            <a:avLst/>
          </a:prstGeom>
        </p:spPr>
        <p:style>
          <a:lnRef idx="3">
            <a:schemeClr val="accent2"/>
          </a:lnRef>
          <a:fillRef idx="0">
            <a:schemeClr val="accent2"/>
          </a:fillRef>
          <a:effectRef idx="2">
            <a:schemeClr val="accent2"/>
          </a:effectRef>
          <a:fontRef idx="minor">
            <a:schemeClr val="tx1"/>
          </a:fontRef>
        </p:style>
      </p:cxnSp>
      <p:cxnSp>
        <p:nvCxnSpPr>
          <p:cNvPr id="134" name="Straight Arrow Connector 133">
            <a:extLst>
              <a:ext uri="{FF2B5EF4-FFF2-40B4-BE49-F238E27FC236}">
                <a16:creationId xmlns:a16="http://schemas.microsoft.com/office/drawing/2014/main" id="{727E0713-203F-4B73-9D67-9A27E0CF89FF}"/>
              </a:ext>
            </a:extLst>
          </p:cNvPr>
          <p:cNvCxnSpPr/>
          <p:nvPr/>
        </p:nvCxnSpPr>
        <p:spPr>
          <a:xfrm flipH="1">
            <a:off x="7791450" y="3359150"/>
            <a:ext cx="1041400" cy="0"/>
          </a:xfrm>
          <a:prstGeom prst="straightConnector1">
            <a:avLst/>
          </a:prstGeom>
        </p:spPr>
        <p:style>
          <a:lnRef idx="3">
            <a:schemeClr val="accent2"/>
          </a:lnRef>
          <a:fillRef idx="0">
            <a:schemeClr val="accent2"/>
          </a:fillRef>
          <a:effectRef idx="2">
            <a:schemeClr val="accent2"/>
          </a:effectRef>
          <a:fontRef idx="minor">
            <a:schemeClr val="tx1"/>
          </a:fontRef>
        </p:style>
      </p:cxnSp>
      <p:graphicFrame>
        <p:nvGraphicFramePr>
          <p:cNvPr id="3" name="Diagram 4">
            <a:extLst>
              <a:ext uri="{FF2B5EF4-FFF2-40B4-BE49-F238E27FC236}">
                <a16:creationId xmlns:a16="http://schemas.microsoft.com/office/drawing/2014/main" id="{D82DF21C-93C8-4D11-8F08-44ED9C134F2E}"/>
              </a:ext>
            </a:extLst>
          </p:cNvPr>
          <p:cNvGraphicFramePr/>
          <p:nvPr>
            <p:extLst>
              <p:ext uri="{D42A27DB-BD31-4B8C-83A1-F6EECF244321}">
                <p14:modId xmlns:p14="http://schemas.microsoft.com/office/powerpoint/2010/main" val="2303096020"/>
              </p:ext>
            </p:extLst>
          </p:nvPr>
        </p:nvGraphicFramePr>
        <p:xfrm>
          <a:off x="119332" y="1308040"/>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9" name="Title 4">
            <a:extLst>
              <a:ext uri="{FF2B5EF4-FFF2-40B4-BE49-F238E27FC236}">
                <a16:creationId xmlns:a16="http://schemas.microsoft.com/office/drawing/2014/main" id="{5E3B1373-5F17-4271-A93D-81171AA33A73}"/>
              </a:ext>
            </a:extLst>
          </p:cNvPr>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2"/>
                </a:solidFill>
                <a:latin typeface="Century Gothic" panose="020F0302020204030204"/>
              </a:rPr>
              <a:t>Methodology Overview</a:t>
            </a:r>
          </a:p>
        </p:txBody>
      </p:sp>
    </p:spTree>
    <p:extLst>
      <p:ext uri="{BB962C8B-B14F-4D97-AF65-F5344CB8AC3E}">
        <p14:creationId xmlns:p14="http://schemas.microsoft.com/office/powerpoint/2010/main" val="869579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2"/>
                </a:solidFill>
                <a:latin typeface="Century Gothic" panose="020F0302020204030204"/>
              </a:rPr>
              <a:t>Community Concerns</a:t>
            </a:r>
          </a:p>
        </p:txBody>
      </p:sp>
      <p:sp>
        <p:nvSpPr>
          <p:cNvPr id="7" name="TextBox 6">
            <a:extLst>
              <a:ext uri="{FF2B5EF4-FFF2-40B4-BE49-F238E27FC236}">
                <a16:creationId xmlns:a16="http://schemas.microsoft.com/office/drawing/2014/main" id="{D9F92C37-0D92-4BB7-8D4B-047F169EA14C}"/>
              </a:ext>
            </a:extLst>
          </p:cNvPr>
          <p:cNvSpPr txBox="1"/>
          <p:nvPr/>
        </p:nvSpPr>
        <p:spPr>
          <a:xfrm>
            <a:off x="984977" y="4769919"/>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Human-Induced Habitat Fragmentation</a:t>
            </a:r>
            <a:endParaRPr lang="en-US">
              <a:solidFill>
                <a:schemeClr val="tx1">
                  <a:lumMod val="75000"/>
                  <a:lumOff val="25000"/>
                </a:schemeClr>
              </a:solidFill>
            </a:endParaRPr>
          </a:p>
        </p:txBody>
      </p:sp>
      <p:sp>
        <p:nvSpPr>
          <p:cNvPr id="8" name="TextBox 7">
            <a:extLst>
              <a:ext uri="{FF2B5EF4-FFF2-40B4-BE49-F238E27FC236}">
                <a16:creationId xmlns:a16="http://schemas.microsoft.com/office/drawing/2014/main" id="{3D25937F-7A92-4292-AEBD-8770807AAB33}"/>
              </a:ext>
            </a:extLst>
          </p:cNvPr>
          <p:cNvSpPr txBox="1"/>
          <p:nvPr/>
        </p:nvSpPr>
        <p:spPr>
          <a:xfrm>
            <a:off x="4720220" y="4839666"/>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Variable Dry Season Temporal Span</a:t>
            </a:r>
            <a:endParaRPr lang="en-US">
              <a:solidFill>
                <a:schemeClr val="tx1">
                  <a:lumMod val="75000"/>
                  <a:lumOff val="25000"/>
                </a:schemeClr>
              </a:solidFill>
              <a:latin typeface="Century Gothic"/>
              <a:cs typeface="Calibri" panose="020F0502020204030204"/>
            </a:endParaRPr>
          </a:p>
        </p:txBody>
      </p:sp>
      <p:sp>
        <p:nvSpPr>
          <p:cNvPr id="9" name="TextBox 8">
            <a:extLst>
              <a:ext uri="{FF2B5EF4-FFF2-40B4-BE49-F238E27FC236}">
                <a16:creationId xmlns:a16="http://schemas.microsoft.com/office/drawing/2014/main" id="{25729C62-D62F-4576-B829-82F3FE74A0DA}"/>
              </a:ext>
            </a:extLst>
          </p:cNvPr>
          <p:cNvSpPr txBox="1"/>
          <p:nvPr/>
        </p:nvSpPr>
        <p:spPr>
          <a:xfrm>
            <a:off x="8463825" y="4769919"/>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Elephant Presence in Residential and Agricultural Areas </a:t>
            </a:r>
          </a:p>
        </p:txBody>
      </p:sp>
      <p:sp>
        <p:nvSpPr>
          <p:cNvPr id="16" name="Flowchart: Connector 11">
            <a:extLst>
              <a:ext uri="{FF2B5EF4-FFF2-40B4-BE49-F238E27FC236}">
                <a16:creationId xmlns:a16="http://schemas.microsoft.com/office/drawing/2014/main" id="{AD74B54A-0AC2-E347-97EA-6751D2138E19}"/>
              </a:ext>
            </a:extLst>
          </p:cNvPr>
          <p:cNvSpPr>
            <a:spLocks noChangeAspect="1"/>
          </p:cNvSpPr>
          <p:nvPr/>
        </p:nvSpPr>
        <p:spPr>
          <a:xfrm>
            <a:off x="704111" y="1478079"/>
            <a:ext cx="3304933" cy="3291840"/>
          </a:xfrm>
          <a:prstGeom prst="flowChartConnector">
            <a:avLst/>
          </a:prstGeom>
          <a:blipFill dpi="0" rotWithShape="1">
            <a:blip r:embed="rId3" cstate="screen">
              <a:extLst>
                <a:ext uri="{28A0092B-C50C-407E-A947-70E740481C1C}">
                  <a14:useLocalDpi xmlns:a14="http://schemas.microsoft.com/office/drawing/2010/main"/>
                </a:ext>
              </a:extLst>
            </a:blip>
            <a:srcRect/>
            <a:stretch>
              <a:fillRect/>
            </a:stretch>
          </a:blipFill>
          <a:ln w="38100">
            <a:solidFill>
              <a:srgbClr val="CD714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D0652A"/>
              </a:solidFill>
              <a:cs typeface="Calibri"/>
            </a:endParaRPr>
          </a:p>
        </p:txBody>
      </p:sp>
      <p:sp>
        <p:nvSpPr>
          <p:cNvPr id="17" name="Flowchart: Connector 11">
            <a:extLst>
              <a:ext uri="{FF2B5EF4-FFF2-40B4-BE49-F238E27FC236}">
                <a16:creationId xmlns:a16="http://schemas.microsoft.com/office/drawing/2014/main" id="{352D1706-78F8-A342-B7B8-3E1B8F6580BD}"/>
              </a:ext>
            </a:extLst>
          </p:cNvPr>
          <p:cNvSpPr>
            <a:spLocks noChangeAspect="1"/>
          </p:cNvSpPr>
          <p:nvPr/>
        </p:nvSpPr>
        <p:spPr>
          <a:xfrm>
            <a:off x="4441111" y="1478079"/>
            <a:ext cx="3301418" cy="3291840"/>
          </a:xfrm>
          <a:prstGeom prst="flowChartConnector">
            <a:avLst/>
          </a:prstGeom>
          <a:blipFill dpi="0" rotWithShape="1">
            <a:blip r:embed="rId4" cstate="screen">
              <a:extLst>
                <a:ext uri="{28A0092B-C50C-407E-A947-70E740481C1C}">
                  <a14:useLocalDpi xmlns:a14="http://schemas.microsoft.com/office/drawing/2010/main"/>
                </a:ext>
              </a:extLst>
            </a:blip>
            <a:srcRect/>
            <a:stretch>
              <a:fillRect/>
            </a:stretch>
          </a:blipFill>
          <a:ln w="38100">
            <a:solidFill>
              <a:srgbClr val="D065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D0652A"/>
              </a:solidFill>
              <a:cs typeface="Calibri"/>
            </a:endParaRPr>
          </a:p>
        </p:txBody>
      </p:sp>
      <p:sp>
        <p:nvSpPr>
          <p:cNvPr id="18" name="Flowchart: Connector 11">
            <a:extLst>
              <a:ext uri="{FF2B5EF4-FFF2-40B4-BE49-F238E27FC236}">
                <a16:creationId xmlns:a16="http://schemas.microsoft.com/office/drawing/2014/main" id="{302248BB-783B-0344-855A-278019C3AF0A}"/>
              </a:ext>
            </a:extLst>
          </p:cNvPr>
          <p:cNvSpPr>
            <a:spLocks noChangeAspect="1"/>
          </p:cNvSpPr>
          <p:nvPr/>
        </p:nvSpPr>
        <p:spPr>
          <a:xfrm>
            <a:off x="8182958" y="1478079"/>
            <a:ext cx="3296571" cy="3291840"/>
          </a:xfrm>
          <a:prstGeom prst="flowChartConnector">
            <a:avLst/>
          </a:prstGeom>
          <a:blipFill>
            <a:blip r:embed="rId5" cstate="screen">
              <a:extLst>
                <a:ext uri="{28A0092B-C50C-407E-A947-70E740481C1C}">
                  <a14:useLocalDpi xmlns:a14="http://schemas.microsoft.com/office/drawing/2010/main"/>
                </a:ext>
              </a:extLst>
            </a:blip>
            <a:stretch>
              <a:fillRect/>
            </a:stretch>
          </a:blipFill>
          <a:ln w="38100">
            <a:solidFill>
              <a:srgbClr val="CD714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D0652A"/>
              </a:solidFill>
              <a:cs typeface="Calibri"/>
            </a:endParaRPr>
          </a:p>
        </p:txBody>
      </p:sp>
      <p:sp>
        <p:nvSpPr>
          <p:cNvPr id="3" name="TextBox 2">
            <a:extLst>
              <a:ext uri="{FF2B5EF4-FFF2-40B4-BE49-F238E27FC236}">
                <a16:creationId xmlns:a16="http://schemas.microsoft.com/office/drawing/2014/main" id="{C2CADE0A-E002-4077-A455-877C72F7D9C3}"/>
              </a:ext>
            </a:extLst>
          </p:cNvPr>
          <p:cNvSpPr txBox="1"/>
          <p:nvPr/>
        </p:nvSpPr>
        <p:spPr>
          <a:xfrm>
            <a:off x="7435780" y="6545794"/>
            <a:ext cx="3627037" cy="276999"/>
          </a:xfrm>
          <a:prstGeom prst="rect">
            <a:avLst/>
          </a:prstGeom>
          <a:noFill/>
        </p:spPr>
        <p:txBody>
          <a:bodyPr wrap="square" lIns="91440" tIns="45720" rIns="91440" bIns="45720" rtlCol="0" anchor="t">
            <a:spAutoFit/>
          </a:bodyPr>
          <a:lstStyle/>
          <a:p>
            <a:pPr algn="r"/>
            <a:r>
              <a:rPr lang="en-US" sz="1200">
                <a:solidFill>
                  <a:schemeClr val="tx1">
                    <a:lumMod val="75000"/>
                    <a:lumOff val="25000"/>
                  </a:schemeClr>
                </a:solidFill>
                <a:latin typeface="Century Gothic"/>
              </a:rPr>
              <a:t>Image Credits: Graham McCulloch</a:t>
            </a:r>
            <a:endParaRPr lang="en-US" sz="120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680974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2"/>
                </a:solidFill>
                <a:latin typeface="Century Gothic" panose="020F0302020204030204"/>
              </a:rPr>
              <a:t>Project Partners</a:t>
            </a:r>
          </a:p>
        </p:txBody>
      </p:sp>
      <p:grpSp>
        <p:nvGrpSpPr>
          <p:cNvPr id="6" name="Group 5">
            <a:extLst>
              <a:ext uri="{FF2B5EF4-FFF2-40B4-BE49-F238E27FC236}">
                <a16:creationId xmlns:a16="http://schemas.microsoft.com/office/drawing/2014/main" id="{BAF5DFAA-BEEF-4F49-ADF0-3ADD0E79C43D}"/>
              </a:ext>
            </a:extLst>
          </p:cNvPr>
          <p:cNvGrpSpPr/>
          <p:nvPr/>
        </p:nvGrpSpPr>
        <p:grpSpPr>
          <a:xfrm>
            <a:off x="315755" y="968187"/>
            <a:ext cx="4764446" cy="1953360"/>
            <a:chOff x="315755" y="968187"/>
            <a:chExt cx="4764446" cy="1953360"/>
          </a:xfrm>
        </p:grpSpPr>
        <p:sp>
          <p:nvSpPr>
            <p:cNvPr id="5" name="Text Placeholder 2">
              <a:extLst>
                <a:ext uri="{FF2B5EF4-FFF2-40B4-BE49-F238E27FC236}">
                  <a16:creationId xmlns:a16="http://schemas.microsoft.com/office/drawing/2014/main" id="{FBDBC4D1-6DF0-45ED-B87F-65CC54D0CC1B}"/>
                </a:ext>
              </a:extLst>
            </p:cNvPr>
            <p:cNvSpPr txBox="1">
              <a:spLocks/>
            </p:cNvSpPr>
            <p:nvPr/>
          </p:nvSpPr>
          <p:spPr>
            <a:xfrm>
              <a:off x="1014665" y="968187"/>
              <a:ext cx="3366627" cy="400110"/>
            </a:xfrm>
            <a:prstGeom prst="rect">
              <a:avLst/>
            </a:prstGeom>
          </p:spPr>
          <p:txBody>
            <a:bodyPr wrap="non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u="sng">
                  <a:solidFill>
                    <a:schemeClr val="tx1">
                      <a:lumMod val="75000"/>
                      <a:lumOff val="25000"/>
                    </a:schemeClr>
                  </a:solidFill>
                  <a:latin typeface="Century Gothic" panose="020F0302020204030204"/>
                </a:rPr>
                <a:t>Connected Conservation</a:t>
              </a:r>
            </a:p>
          </p:txBody>
        </p:sp>
        <p:sp>
          <p:nvSpPr>
            <p:cNvPr id="16" name="TextBox 15">
              <a:extLst>
                <a:ext uri="{FF2B5EF4-FFF2-40B4-BE49-F238E27FC236}">
                  <a16:creationId xmlns:a16="http://schemas.microsoft.com/office/drawing/2014/main" id="{A98302BD-6E0D-4384-98B4-21BF3D7647FD}"/>
                </a:ext>
              </a:extLst>
            </p:cNvPr>
            <p:cNvSpPr txBox="1"/>
            <p:nvPr/>
          </p:nvSpPr>
          <p:spPr>
            <a:xfrm>
              <a:off x="315755" y="2552215"/>
              <a:ext cx="4764446" cy="369332"/>
            </a:xfrm>
            <a:prstGeom prst="rect">
              <a:avLst/>
            </a:prstGeom>
            <a:noFill/>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b="1" i="0" u="none" strike="noStrike" kern="1200" cap="none" spc="0" normalizeH="0" baseline="0" noProof="0">
                  <a:ln>
                    <a:noFill/>
                  </a:ln>
                  <a:solidFill>
                    <a:schemeClr val="tx1">
                      <a:lumMod val="75000"/>
                      <a:lumOff val="25000"/>
                    </a:schemeClr>
                  </a:solidFill>
                  <a:effectLst/>
                  <a:uLnTx/>
                  <a:uFillTx/>
                  <a:latin typeface="Century Gothic" panose="020F0302020204030204"/>
                  <a:ea typeface="+mn-ea"/>
                  <a:cs typeface="+mn-cs"/>
                </a:rPr>
                <a:t>Region of </a:t>
              </a:r>
              <a:r>
                <a:rPr lang="en-US" b="1">
                  <a:solidFill>
                    <a:schemeClr val="tx1">
                      <a:lumMod val="75000"/>
                      <a:lumOff val="25000"/>
                    </a:schemeClr>
                  </a:solidFill>
                  <a:latin typeface="Century Gothic" panose="020F0302020204030204"/>
                </a:rPr>
                <a:t>Focus: </a:t>
              </a:r>
              <a:r>
                <a:rPr lang="en-US">
                  <a:solidFill>
                    <a:schemeClr val="tx1">
                      <a:lumMod val="75000"/>
                      <a:lumOff val="25000"/>
                    </a:schemeClr>
                  </a:solidFill>
                  <a:latin typeface="Century Gothic" panose="020F0302020204030204"/>
                </a:rPr>
                <a:t>Victoria Falls, Zimbabwe</a:t>
              </a:r>
              <a:endParaRPr lang="en-US" b="0" i="0" u="none" strike="noStrike" kern="1200" cap="none" spc="0" normalizeH="0" baseline="0" noProof="0">
                <a:ln>
                  <a:noFill/>
                </a:ln>
                <a:solidFill>
                  <a:schemeClr val="tx1">
                    <a:lumMod val="75000"/>
                    <a:lumOff val="25000"/>
                  </a:schemeClr>
                </a:solidFill>
                <a:effectLst/>
                <a:uLnTx/>
                <a:uFillTx/>
                <a:latin typeface="Century Gothic" panose="020F0302020204030204"/>
              </a:endParaRPr>
            </a:p>
          </p:txBody>
        </p:sp>
        <p:sp>
          <p:nvSpPr>
            <p:cNvPr id="20" name="TextBox 19">
              <a:extLst>
                <a:ext uri="{FF2B5EF4-FFF2-40B4-BE49-F238E27FC236}">
                  <a16:creationId xmlns:a16="http://schemas.microsoft.com/office/drawing/2014/main" id="{41968A2A-5D84-4A35-B30D-F7E31687F8B8}"/>
                </a:ext>
              </a:extLst>
            </p:cNvPr>
            <p:cNvSpPr txBox="1"/>
            <p:nvPr/>
          </p:nvSpPr>
          <p:spPr>
            <a:xfrm>
              <a:off x="505711" y="1451748"/>
              <a:ext cx="4384534" cy="1015663"/>
            </a:xfrm>
            <a:prstGeom prst="rect">
              <a:avLst/>
            </a:prstGeom>
            <a:noFill/>
          </p:spPr>
          <p:txBody>
            <a:bodyPr wrap="square" lIns="91440" tIns="45720" rIns="91440" bIns="45720" anchor="t">
              <a:spAutoFit/>
            </a:bodyPr>
            <a:lstStyle/>
            <a:p>
              <a:pPr algn="ctr">
                <a:spcAft>
                  <a:spcPts val="600"/>
                </a:spcAft>
                <a:buClr>
                  <a:srgbClr val="3289B4"/>
                </a:buClr>
              </a:pPr>
              <a:r>
                <a:rPr lang="en-US" sz="2000" i="1">
                  <a:solidFill>
                    <a:schemeClr val="tx1">
                      <a:lumMod val="75000"/>
                      <a:lumOff val="25000"/>
                    </a:schemeClr>
                  </a:solidFill>
                  <a:latin typeface="Century Gothic" panose="020F0302020204030204"/>
                </a:rPr>
                <a:t>“Assist communities in conflict with wildlife through data driven solutions”</a:t>
              </a:r>
            </a:p>
          </p:txBody>
        </p:sp>
      </p:grpSp>
      <p:grpSp>
        <p:nvGrpSpPr>
          <p:cNvPr id="7" name="Group 6">
            <a:extLst>
              <a:ext uri="{FF2B5EF4-FFF2-40B4-BE49-F238E27FC236}">
                <a16:creationId xmlns:a16="http://schemas.microsoft.com/office/drawing/2014/main" id="{AC106092-3212-4625-BE71-AAB86B330084}"/>
              </a:ext>
            </a:extLst>
          </p:cNvPr>
          <p:cNvGrpSpPr/>
          <p:nvPr/>
        </p:nvGrpSpPr>
        <p:grpSpPr>
          <a:xfrm>
            <a:off x="5542170" y="968187"/>
            <a:ext cx="5174816" cy="1926199"/>
            <a:chOff x="5542170" y="968187"/>
            <a:chExt cx="5174816" cy="1926199"/>
          </a:xfrm>
        </p:grpSpPr>
        <p:sp>
          <p:nvSpPr>
            <p:cNvPr id="3" name="Text Placeholder 2"/>
            <p:cNvSpPr txBox="1">
              <a:spLocks/>
            </p:cNvSpPr>
            <p:nvPr/>
          </p:nvSpPr>
          <p:spPr>
            <a:xfrm>
              <a:off x="6814957" y="968187"/>
              <a:ext cx="2629246" cy="400110"/>
            </a:xfrm>
            <a:prstGeom prst="rect">
              <a:avLst/>
            </a:prstGeom>
          </p:spPr>
          <p:txBody>
            <a:bodyPr wrap="non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u="sng">
                  <a:solidFill>
                    <a:schemeClr val="tx1">
                      <a:lumMod val="75000"/>
                      <a:lumOff val="25000"/>
                    </a:schemeClr>
                  </a:solidFill>
                  <a:latin typeface="Century Gothic" panose="020F0302020204030204"/>
                </a:rPr>
                <a:t>The </a:t>
              </a:r>
              <a:r>
                <a:rPr lang="en-US" sz="2000" u="sng" err="1">
                  <a:solidFill>
                    <a:schemeClr val="tx1">
                      <a:lumMod val="75000"/>
                      <a:lumOff val="25000"/>
                    </a:schemeClr>
                  </a:solidFill>
                  <a:latin typeface="Century Gothic" panose="020F0302020204030204"/>
                </a:rPr>
                <a:t>Ecoexist</a:t>
              </a:r>
              <a:r>
                <a:rPr lang="en-US" sz="2000" u="sng">
                  <a:solidFill>
                    <a:schemeClr val="tx1">
                      <a:lumMod val="75000"/>
                      <a:lumOff val="25000"/>
                    </a:schemeClr>
                  </a:solidFill>
                  <a:latin typeface="Century Gothic" panose="020F0302020204030204"/>
                </a:rPr>
                <a:t> Project</a:t>
              </a:r>
            </a:p>
          </p:txBody>
        </p:sp>
        <p:sp>
          <p:nvSpPr>
            <p:cNvPr id="18" name="TextBox 17">
              <a:extLst>
                <a:ext uri="{FF2B5EF4-FFF2-40B4-BE49-F238E27FC236}">
                  <a16:creationId xmlns:a16="http://schemas.microsoft.com/office/drawing/2014/main" id="{D976392C-5957-4A43-8F69-557C25E210AA}"/>
                </a:ext>
              </a:extLst>
            </p:cNvPr>
            <p:cNvSpPr txBox="1"/>
            <p:nvPr/>
          </p:nvSpPr>
          <p:spPr>
            <a:xfrm>
              <a:off x="5542171" y="2525054"/>
              <a:ext cx="5174815" cy="369332"/>
            </a:xfrm>
            <a:prstGeom prst="rect">
              <a:avLst/>
            </a:prstGeom>
            <a:noFill/>
          </p:spPr>
          <p:txBody>
            <a:bodyPr wrap="none" lIns="91440" tIns="45720" rIns="91440" bIns="45720" anchor="t">
              <a:spAutoFit/>
            </a:bodyPr>
            <a:lstStyle/>
            <a:p>
              <a:pPr marL="0" indent="0">
                <a:lnSpc>
                  <a:spcPct val="100000"/>
                </a:lnSpc>
                <a:spcBef>
                  <a:spcPts val="0"/>
                </a:spcBef>
                <a:spcAft>
                  <a:spcPts val="600"/>
                </a:spcAft>
                <a:buClr>
                  <a:srgbClr val="3289B4"/>
                </a:buClr>
                <a:buFont typeface="Arial" panose="020B0604020202020204" pitchFamily="34" charset="0"/>
                <a:buNone/>
              </a:pPr>
              <a:r>
                <a:rPr lang="en-US" b="1">
                  <a:solidFill>
                    <a:schemeClr val="tx1">
                      <a:lumMod val="75000"/>
                      <a:lumOff val="25000"/>
                    </a:schemeClr>
                  </a:solidFill>
                  <a:latin typeface="Century Gothic" panose="020F0302020204030204"/>
                </a:rPr>
                <a:t>Region of Focus: </a:t>
              </a:r>
              <a:r>
                <a:rPr lang="en-US">
                  <a:solidFill>
                    <a:schemeClr val="tx1">
                      <a:lumMod val="75000"/>
                      <a:lumOff val="25000"/>
                    </a:schemeClr>
                  </a:solidFill>
                  <a:latin typeface="Century Gothic" panose="020F0302020204030204"/>
                </a:rPr>
                <a:t>Okavango Delta, Botswana</a:t>
              </a:r>
            </a:p>
          </p:txBody>
        </p:sp>
        <p:sp>
          <p:nvSpPr>
            <p:cNvPr id="22" name="TextBox 21">
              <a:extLst>
                <a:ext uri="{FF2B5EF4-FFF2-40B4-BE49-F238E27FC236}">
                  <a16:creationId xmlns:a16="http://schemas.microsoft.com/office/drawing/2014/main" id="{47158CA5-E254-4051-AEC3-05D8FA374F7D}"/>
                </a:ext>
              </a:extLst>
            </p:cNvPr>
            <p:cNvSpPr txBox="1"/>
            <p:nvPr/>
          </p:nvSpPr>
          <p:spPr>
            <a:xfrm>
              <a:off x="5542170" y="1451748"/>
              <a:ext cx="5174815" cy="1015663"/>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000" b="0" i="1" u="none" strike="noStrike" kern="1200" cap="none" spc="0" normalizeH="0" baseline="0" noProof="0">
                  <a:ln>
                    <a:noFill/>
                  </a:ln>
                  <a:solidFill>
                    <a:schemeClr val="tx1">
                      <a:lumMod val="75000"/>
                      <a:lumOff val="25000"/>
                    </a:schemeClr>
                  </a:solidFill>
                  <a:effectLst/>
                  <a:uLnTx/>
                  <a:uFillTx/>
                  <a:latin typeface="Century Gothic" panose="020F0302020204030204"/>
                  <a:ea typeface="+mn-ea"/>
                  <a:cs typeface="+mn-cs"/>
                </a:rPr>
                <a:t>“Reducing conflict and fostering coexistence</a:t>
              </a:r>
              <a:r>
                <a:rPr lang="en-US" sz="2000" i="1">
                  <a:solidFill>
                    <a:schemeClr val="tx1">
                      <a:lumMod val="75000"/>
                      <a:lumOff val="25000"/>
                    </a:schemeClr>
                  </a:solidFill>
                  <a:latin typeface="Century Gothic" panose="020F0302020204030204"/>
                </a:rPr>
                <a:t> </a:t>
              </a:r>
              <a:r>
                <a:rPr kumimoji="0" lang="en-US" sz="2000" b="0" i="1" u="none" strike="noStrike" kern="1200" cap="none" spc="0" normalizeH="0" baseline="0" noProof="0">
                  <a:ln>
                    <a:noFill/>
                  </a:ln>
                  <a:solidFill>
                    <a:schemeClr val="tx1">
                      <a:lumMod val="75000"/>
                      <a:lumOff val="25000"/>
                    </a:schemeClr>
                  </a:solidFill>
                  <a:effectLst/>
                  <a:uLnTx/>
                  <a:uFillTx/>
                  <a:latin typeface="Century Gothic" panose="020F0302020204030204"/>
                  <a:ea typeface="+mn-ea"/>
                  <a:cs typeface="+mn-cs"/>
                </a:rPr>
                <a:t>between elephants and people”</a:t>
              </a:r>
              <a:endParaRPr lang="en-US" sz="2000" b="0" i="1" u="none" strike="noStrike" kern="1200" cap="none" spc="0" normalizeH="0" baseline="0" noProof="0">
                <a:ln>
                  <a:noFill/>
                </a:ln>
                <a:solidFill>
                  <a:schemeClr val="tx1">
                    <a:lumMod val="75000"/>
                    <a:lumOff val="25000"/>
                  </a:schemeClr>
                </a:solidFill>
                <a:effectLst/>
                <a:uLnTx/>
                <a:uFillTx/>
                <a:latin typeface="Century Gothic" panose="020F0302020204030204"/>
              </a:endParaRPr>
            </a:p>
          </p:txBody>
        </p:sp>
      </p:grpSp>
      <p:pic>
        <p:nvPicPr>
          <p:cNvPr id="8" name="Picture 7" descr="An elephant and its calf walking in the wild&#10;&#10;Description automatically generated with medium confidence">
            <a:extLst>
              <a:ext uri="{FF2B5EF4-FFF2-40B4-BE49-F238E27FC236}">
                <a16:creationId xmlns:a16="http://schemas.microsoft.com/office/drawing/2014/main" id="{B50C7A51-B02E-41C6-9570-E63E5B0F1C93}"/>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60620" y="2921547"/>
            <a:ext cx="3474720" cy="3200400"/>
          </a:xfrm>
          <a:prstGeom prst="rect">
            <a:avLst/>
          </a:prstGeom>
          <a:ln w="28575">
            <a:solidFill>
              <a:srgbClr val="D0652A"/>
            </a:solidFill>
          </a:ln>
          <a:effectLst>
            <a:outerShdw blurRad="292100" dist="139700" dir="2700000" algn="tl" rotWithShape="0">
              <a:srgbClr val="333333">
                <a:alpha val="65000"/>
              </a:srgbClr>
            </a:outerShdw>
          </a:effectLst>
        </p:spPr>
      </p:pic>
      <p:pic>
        <p:nvPicPr>
          <p:cNvPr id="11" name="Picture 10" descr="A picture containing elephant, outdoor, sky, water&#10;&#10;Description automatically generated">
            <a:extLst>
              <a:ext uri="{FF2B5EF4-FFF2-40B4-BE49-F238E27FC236}">
                <a16:creationId xmlns:a16="http://schemas.microsoft.com/office/drawing/2014/main" id="{457B0CFD-6A36-4026-B9C2-B03B81E0286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90973" y="2921547"/>
            <a:ext cx="3477214" cy="3200593"/>
          </a:xfrm>
          <a:prstGeom prst="rect">
            <a:avLst/>
          </a:prstGeom>
          <a:ln w="28575">
            <a:solidFill>
              <a:srgbClr val="CD7124"/>
            </a:solid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3C55265D-71DF-4F66-8220-2E2A58589F53}"/>
              </a:ext>
            </a:extLst>
          </p:cNvPr>
          <p:cNvSpPr txBox="1"/>
          <p:nvPr/>
        </p:nvSpPr>
        <p:spPr>
          <a:xfrm>
            <a:off x="6515294" y="6586738"/>
            <a:ext cx="4561171" cy="276999"/>
          </a:xfrm>
          <a:prstGeom prst="rect">
            <a:avLst/>
          </a:prstGeom>
          <a:noFill/>
        </p:spPr>
        <p:txBody>
          <a:bodyPr wrap="square" lIns="91440" tIns="45720" rIns="91440" bIns="45720" rtlCol="0" anchor="t">
            <a:spAutoFit/>
          </a:bodyPr>
          <a:lstStyle/>
          <a:p>
            <a:pPr algn="r"/>
            <a:r>
              <a:rPr lang="en-US" sz="1200">
                <a:solidFill>
                  <a:schemeClr val="tx1">
                    <a:lumMod val="75000"/>
                    <a:lumOff val="25000"/>
                  </a:schemeClr>
                </a:solidFill>
                <a:latin typeface="Century Gothic"/>
              </a:rPr>
              <a:t>Image Credits: Erica Kriner (left), Madison Bradley (right)</a:t>
            </a:r>
            <a:endParaRPr lang="en-US" sz="120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82309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A0ED2BFF-1890-4E1E-85A9-C7E7E122CC51}"/>
              </a:ext>
            </a:extLst>
          </p:cNvPr>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2"/>
                </a:solidFill>
                <a:latin typeface="Century Gothic" panose="020F0302020204030204"/>
              </a:rPr>
              <a:t>Victoria Falls, Zimbabwe</a:t>
            </a:r>
          </a:p>
        </p:txBody>
      </p:sp>
      <p:sp>
        <p:nvSpPr>
          <p:cNvPr id="5" name="TextBox 4">
            <a:extLst>
              <a:ext uri="{FF2B5EF4-FFF2-40B4-BE49-F238E27FC236}">
                <a16:creationId xmlns:a16="http://schemas.microsoft.com/office/drawing/2014/main" id="{FE7843BA-B43A-4736-8893-BD1CA7EE7F31}"/>
              </a:ext>
            </a:extLst>
          </p:cNvPr>
          <p:cNvSpPr txBox="1"/>
          <p:nvPr/>
        </p:nvSpPr>
        <p:spPr>
          <a:xfrm>
            <a:off x="8837908" y="6582665"/>
            <a:ext cx="3355619" cy="276999"/>
          </a:xfrm>
          <a:prstGeom prst="rect">
            <a:avLst/>
          </a:prstGeom>
          <a:noFill/>
        </p:spPr>
        <p:txBody>
          <a:bodyPr wrap="square" lIns="91440" tIns="45720" rIns="91440" bIns="45720" rtlCol="0" anchor="t">
            <a:spAutoFit/>
          </a:bodyPr>
          <a:lstStyle/>
          <a:p>
            <a:pPr algn="r"/>
            <a:r>
              <a:rPr lang="en-US" sz="1200">
                <a:solidFill>
                  <a:schemeClr val="tx1">
                    <a:lumMod val="75000"/>
                    <a:lumOff val="25000"/>
                  </a:schemeClr>
                </a:solidFill>
                <a:latin typeface="Century Gothic"/>
              </a:rPr>
              <a:t>Image Credits: Marguerite Madden</a:t>
            </a:r>
            <a:endParaRPr lang="en-US" sz="1200">
              <a:solidFill>
                <a:schemeClr val="tx1">
                  <a:lumMod val="75000"/>
                  <a:lumOff val="25000"/>
                </a:schemeClr>
              </a:solidFill>
              <a:latin typeface="Century Gothic" panose="020B0502020202020204" pitchFamily="34" charset="0"/>
            </a:endParaRPr>
          </a:p>
        </p:txBody>
      </p:sp>
      <p:pic>
        <p:nvPicPr>
          <p:cNvPr id="7" name="Picture 6" descr="A group of people riding on the back of an elephant&#10;&#10;Description automatically generated">
            <a:extLst>
              <a:ext uri="{FF2B5EF4-FFF2-40B4-BE49-F238E27FC236}">
                <a16:creationId xmlns:a16="http://schemas.microsoft.com/office/drawing/2014/main" id="{79AF0ED8-ABA5-1945-8EFF-D7E272FADF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5294" y="988357"/>
            <a:ext cx="6497170" cy="4881283"/>
          </a:xfrm>
          <a:prstGeom prst="rect">
            <a:avLst/>
          </a:prstGeom>
          <a:ln w="38100">
            <a:solidFill>
              <a:srgbClr val="CD7142"/>
            </a:solidFill>
          </a:ln>
          <a:effectLst>
            <a:outerShdw blurRad="50800" dist="38100" dir="2700000" algn="tl" rotWithShape="0">
              <a:prstClr val="black">
                <a:alpha val="40000"/>
              </a:prstClr>
            </a:outerShdw>
          </a:effectLst>
        </p:spPr>
      </p:pic>
      <p:grpSp>
        <p:nvGrpSpPr>
          <p:cNvPr id="18" name="Group 17">
            <a:extLst>
              <a:ext uri="{FF2B5EF4-FFF2-40B4-BE49-F238E27FC236}">
                <a16:creationId xmlns:a16="http://schemas.microsoft.com/office/drawing/2014/main" id="{E95523F1-DAAB-45DB-A62B-63513694EA13}"/>
              </a:ext>
            </a:extLst>
          </p:cNvPr>
          <p:cNvGrpSpPr/>
          <p:nvPr/>
        </p:nvGrpSpPr>
        <p:grpSpPr>
          <a:xfrm>
            <a:off x="671504" y="1184930"/>
            <a:ext cx="3897109" cy="4312101"/>
            <a:chOff x="628209" y="1358112"/>
            <a:chExt cx="3897109" cy="4312101"/>
          </a:xfrm>
        </p:grpSpPr>
        <p:sp>
          <p:nvSpPr>
            <p:cNvPr id="6" name="Text Placeholder 5">
              <a:extLst>
                <a:ext uri="{FF2B5EF4-FFF2-40B4-BE49-F238E27FC236}">
                  <a16:creationId xmlns:a16="http://schemas.microsoft.com/office/drawing/2014/main" id="{75F34701-C2FD-411B-8397-240E0C6D6D10}"/>
                </a:ext>
              </a:extLst>
            </p:cNvPr>
            <p:cNvSpPr txBox="1">
              <a:spLocks/>
            </p:cNvSpPr>
            <p:nvPr/>
          </p:nvSpPr>
          <p:spPr>
            <a:xfrm>
              <a:off x="628209" y="1358112"/>
              <a:ext cx="3897109" cy="70788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D7142"/>
                </a:buClr>
              </a:pPr>
              <a:r>
                <a:rPr lang="en-US" sz="2000">
                  <a:solidFill>
                    <a:schemeClr val="tx1">
                      <a:lumMod val="75000"/>
                      <a:lumOff val="25000"/>
                    </a:schemeClr>
                  </a:solidFill>
                  <a:latin typeface="Century Gothic" panose="020F0302020204030204"/>
                </a:rPr>
                <a:t>Deciduous savanna woodland</a:t>
              </a:r>
            </a:p>
          </p:txBody>
        </p:sp>
        <p:sp>
          <p:nvSpPr>
            <p:cNvPr id="8" name="Text Placeholder 5">
              <a:extLst>
                <a:ext uri="{FF2B5EF4-FFF2-40B4-BE49-F238E27FC236}">
                  <a16:creationId xmlns:a16="http://schemas.microsoft.com/office/drawing/2014/main" id="{41C9CA51-A41C-4FCE-919A-86C0E5386364}"/>
                </a:ext>
              </a:extLst>
            </p:cNvPr>
            <p:cNvSpPr txBox="1">
              <a:spLocks/>
            </p:cNvSpPr>
            <p:nvPr/>
          </p:nvSpPr>
          <p:spPr>
            <a:xfrm>
              <a:off x="628209" y="2662109"/>
              <a:ext cx="3897109" cy="4001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D7142"/>
                </a:buClr>
              </a:pPr>
              <a:r>
                <a:rPr lang="en-US" sz="2000">
                  <a:solidFill>
                    <a:schemeClr val="tx1">
                      <a:lumMod val="75000"/>
                      <a:lumOff val="25000"/>
                    </a:schemeClr>
                  </a:solidFill>
                  <a:latin typeface="Century Gothic" panose="020F0302020204030204"/>
                </a:rPr>
                <a:t>Annual rainfall: ~668 mm</a:t>
              </a:r>
            </a:p>
          </p:txBody>
        </p:sp>
        <p:sp>
          <p:nvSpPr>
            <p:cNvPr id="9" name="Text Placeholder 5">
              <a:extLst>
                <a:ext uri="{FF2B5EF4-FFF2-40B4-BE49-F238E27FC236}">
                  <a16:creationId xmlns:a16="http://schemas.microsoft.com/office/drawing/2014/main" id="{5449EE8E-D336-48CE-AEFE-E90E3E5737C5}"/>
                </a:ext>
              </a:extLst>
            </p:cNvPr>
            <p:cNvSpPr txBox="1">
              <a:spLocks/>
            </p:cNvSpPr>
            <p:nvPr/>
          </p:nvSpPr>
          <p:spPr>
            <a:xfrm>
              <a:off x="628209" y="3658330"/>
              <a:ext cx="3897109" cy="70788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D7142"/>
                </a:buClr>
              </a:pPr>
              <a:r>
                <a:rPr lang="en-US" sz="2000">
                  <a:solidFill>
                    <a:schemeClr val="tx1">
                      <a:lumMod val="75000"/>
                      <a:lumOff val="25000"/>
                    </a:schemeClr>
                  </a:solidFill>
                  <a:latin typeface="Century Gothic" panose="020F0302020204030204"/>
                </a:rPr>
                <a:t>13 elephants collared between 2017-2020</a:t>
              </a:r>
            </a:p>
          </p:txBody>
        </p:sp>
        <p:sp>
          <p:nvSpPr>
            <p:cNvPr id="10" name="Text Placeholder 5">
              <a:extLst>
                <a:ext uri="{FF2B5EF4-FFF2-40B4-BE49-F238E27FC236}">
                  <a16:creationId xmlns:a16="http://schemas.microsoft.com/office/drawing/2014/main" id="{620BA0B8-9821-4EED-B5A9-22DAA94FE5DE}"/>
                </a:ext>
              </a:extLst>
            </p:cNvPr>
            <p:cNvSpPr txBox="1">
              <a:spLocks/>
            </p:cNvSpPr>
            <p:nvPr/>
          </p:nvSpPr>
          <p:spPr>
            <a:xfrm>
              <a:off x="628209" y="4962327"/>
              <a:ext cx="3897109" cy="70788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D7142"/>
                </a:buClr>
              </a:pPr>
              <a:r>
                <a:rPr lang="en-US" sz="2000">
                  <a:solidFill>
                    <a:schemeClr val="tx1">
                      <a:lumMod val="75000"/>
                      <a:lumOff val="25000"/>
                    </a:schemeClr>
                  </a:solidFill>
                  <a:latin typeface="Century Gothic" panose="020F0302020204030204"/>
                </a:rPr>
                <a:t>HEC data collected from 2012-2020</a:t>
              </a:r>
            </a:p>
          </p:txBody>
        </p:sp>
      </p:grpSp>
      <p:grpSp>
        <p:nvGrpSpPr>
          <p:cNvPr id="17" name="Group 16">
            <a:extLst>
              <a:ext uri="{FF2B5EF4-FFF2-40B4-BE49-F238E27FC236}">
                <a16:creationId xmlns:a16="http://schemas.microsoft.com/office/drawing/2014/main" id="{563ECD27-C754-45D0-AE1F-D16B1DD54C2F}"/>
              </a:ext>
            </a:extLst>
          </p:cNvPr>
          <p:cNvGrpSpPr/>
          <p:nvPr/>
        </p:nvGrpSpPr>
        <p:grpSpPr>
          <a:xfrm>
            <a:off x="9498150" y="4304839"/>
            <a:ext cx="2602070" cy="2022861"/>
            <a:chOff x="4257482" y="3497725"/>
            <a:chExt cx="2957985" cy="2282898"/>
          </a:xfrm>
        </p:grpSpPr>
        <p:sp>
          <p:nvSpPr>
            <p:cNvPr id="2" name="Rectangle 1">
              <a:extLst>
                <a:ext uri="{FF2B5EF4-FFF2-40B4-BE49-F238E27FC236}">
                  <a16:creationId xmlns:a16="http://schemas.microsoft.com/office/drawing/2014/main" id="{86D5B950-67F2-47DE-A41B-3987FD836A7B}"/>
                </a:ext>
              </a:extLst>
            </p:cNvPr>
            <p:cNvSpPr/>
            <p:nvPr/>
          </p:nvSpPr>
          <p:spPr>
            <a:xfrm>
              <a:off x="4257482" y="3497725"/>
              <a:ext cx="2957985" cy="2282898"/>
            </a:xfrm>
            <a:prstGeom prst="rect">
              <a:avLst/>
            </a:prstGeom>
            <a:blipFill dpi="0" rotWithShape="1">
              <a:blip r:embed="rId4" cstate="screen">
                <a:extLst>
                  <a:ext uri="{28A0092B-C50C-407E-A947-70E740481C1C}">
                    <a14:useLocalDpi xmlns:a14="http://schemas.microsoft.com/office/drawing/2010/main"/>
                  </a:ext>
                </a:extLst>
              </a:blip>
              <a:srcRect/>
              <a:stretch>
                <a:fillRect t="1"/>
              </a:stretch>
            </a:blipFill>
            <a:ln w="28575">
              <a:solidFill>
                <a:srgbClr val="CD7124"/>
              </a:solid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E506EAA-36A4-43F8-A781-4224EA34901F}"/>
                </a:ext>
              </a:extLst>
            </p:cNvPr>
            <p:cNvSpPr txBox="1"/>
            <p:nvPr/>
          </p:nvSpPr>
          <p:spPr>
            <a:xfrm>
              <a:off x="5725801" y="4143384"/>
              <a:ext cx="1252266"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Victoria Falls</a:t>
              </a:r>
            </a:p>
          </p:txBody>
        </p:sp>
        <p:sp>
          <p:nvSpPr>
            <p:cNvPr id="15" name="TextBox 14">
              <a:extLst>
                <a:ext uri="{FF2B5EF4-FFF2-40B4-BE49-F238E27FC236}">
                  <a16:creationId xmlns:a16="http://schemas.microsoft.com/office/drawing/2014/main" id="{0D006DE4-4941-4826-954C-FFA8A7C12C03}"/>
                </a:ext>
              </a:extLst>
            </p:cNvPr>
            <p:cNvSpPr txBox="1"/>
            <p:nvPr/>
          </p:nvSpPr>
          <p:spPr>
            <a:xfrm>
              <a:off x="6067244" y="4410638"/>
              <a:ext cx="1107996" cy="307777"/>
            </a:xfrm>
            <a:prstGeom prst="rect">
              <a:avLst/>
            </a:prstGeom>
            <a:noFill/>
          </p:spPr>
          <p:txBody>
            <a:bodyPr wrap="none" rtlCol="0">
              <a:spAutoFit/>
            </a:bodyPr>
            <a:lstStyle/>
            <a:p>
              <a:r>
                <a:rPr lang="en-US" sz="1400" b="1">
                  <a:solidFill>
                    <a:schemeClr val="tx1">
                      <a:lumMod val="75000"/>
                      <a:lumOff val="25000"/>
                    </a:schemeClr>
                  </a:solidFill>
                  <a:latin typeface="Century Gothic" panose="020B0502020202020204" pitchFamily="34" charset="0"/>
                </a:rPr>
                <a:t>Zimbabwe</a:t>
              </a:r>
            </a:p>
          </p:txBody>
        </p:sp>
      </p:grpSp>
    </p:spTree>
    <p:extLst>
      <p:ext uri="{BB962C8B-B14F-4D97-AF65-F5344CB8AC3E}">
        <p14:creationId xmlns:p14="http://schemas.microsoft.com/office/powerpoint/2010/main" val="4025201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A0ED2BFF-1890-4E1E-85A9-C7E7E122CC51}"/>
              </a:ext>
            </a:extLst>
          </p:cNvPr>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2"/>
                </a:solidFill>
                <a:latin typeface="Century Gothic" panose="020F0302020204030204"/>
              </a:rPr>
              <a:t>Okavango Delta, Botswana</a:t>
            </a:r>
          </a:p>
        </p:txBody>
      </p:sp>
      <p:sp>
        <p:nvSpPr>
          <p:cNvPr id="4" name="TextBox 3">
            <a:extLst>
              <a:ext uri="{FF2B5EF4-FFF2-40B4-BE49-F238E27FC236}">
                <a16:creationId xmlns:a16="http://schemas.microsoft.com/office/drawing/2014/main" id="{0B3750D2-2F1F-4142-91B0-54DE3020199E}"/>
              </a:ext>
            </a:extLst>
          </p:cNvPr>
          <p:cNvSpPr txBox="1"/>
          <p:nvPr/>
        </p:nvSpPr>
        <p:spPr>
          <a:xfrm>
            <a:off x="8566490" y="6582665"/>
            <a:ext cx="3627037" cy="276999"/>
          </a:xfrm>
          <a:prstGeom prst="rect">
            <a:avLst/>
          </a:prstGeom>
          <a:noFill/>
        </p:spPr>
        <p:txBody>
          <a:bodyPr wrap="square" lIns="91440" tIns="45720" rIns="91440" bIns="45720" rtlCol="0" anchor="t">
            <a:spAutoFit/>
          </a:bodyPr>
          <a:lstStyle/>
          <a:p>
            <a:pPr algn="r"/>
            <a:r>
              <a:rPr lang="en-US" sz="1200">
                <a:solidFill>
                  <a:schemeClr val="tx1">
                    <a:lumMod val="75000"/>
                    <a:lumOff val="25000"/>
                  </a:schemeClr>
                </a:solidFill>
                <a:latin typeface="Century Gothic"/>
              </a:rPr>
              <a:t>Image Credits: Graham McCulloch</a:t>
            </a:r>
            <a:endParaRPr lang="en-US" sz="1200">
              <a:solidFill>
                <a:schemeClr val="tx1">
                  <a:lumMod val="75000"/>
                  <a:lumOff val="25000"/>
                </a:schemeClr>
              </a:solidFill>
              <a:latin typeface="Century Gothic" panose="020B0502020202020204" pitchFamily="34" charset="0"/>
            </a:endParaRPr>
          </a:p>
        </p:txBody>
      </p:sp>
      <p:pic>
        <p:nvPicPr>
          <p:cNvPr id="7" name="Picture 6" descr="A picture containing outdoor, ground, nature, dirt&#10;&#10;Description automatically generated">
            <a:extLst>
              <a:ext uri="{FF2B5EF4-FFF2-40B4-BE49-F238E27FC236}">
                <a16:creationId xmlns:a16="http://schemas.microsoft.com/office/drawing/2014/main" id="{F9B1B4F6-C624-DB4A-9535-A199A2328D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4659682" y="1087685"/>
            <a:ext cx="7172782" cy="4781956"/>
          </a:xfrm>
          <a:prstGeom prst="rect">
            <a:avLst/>
          </a:prstGeom>
          <a:ln w="38100">
            <a:solidFill>
              <a:srgbClr val="CD7142"/>
            </a:solidFill>
          </a:ln>
          <a:effectLst>
            <a:outerShdw blurRad="50800" dist="38100" dir="2700000" algn="tl" rotWithShape="0">
              <a:prstClr val="black">
                <a:alpha val="40000"/>
              </a:prstClr>
            </a:outerShdw>
          </a:effectLst>
        </p:spPr>
      </p:pic>
      <p:grpSp>
        <p:nvGrpSpPr>
          <p:cNvPr id="24" name="Group 23">
            <a:extLst>
              <a:ext uri="{FF2B5EF4-FFF2-40B4-BE49-F238E27FC236}">
                <a16:creationId xmlns:a16="http://schemas.microsoft.com/office/drawing/2014/main" id="{E978EA91-5F79-410A-8EE9-506BEFD10F16}"/>
              </a:ext>
            </a:extLst>
          </p:cNvPr>
          <p:cNvGrpSpPr/>
          <p:nvPr/>
        </p:nvGrpSpPr>
        <p:grpSpPr>
          <a:xfrm>
            <a:off x="642583" y="1415621"/>
            <a:ext cx="3897112" cy="4176852"/>
            <a:chOff x="642583" y="1415621"/>
            <a:chExt cx="3897112" cy="4176852"/>
          </a:xfrm>
        </p:grpSpPr>
        <p:sp>
          <p:nvSpPr>
            <p:cNvPr id="2" name="Text Placeholder 5">
              <a:extLst>
                <a:ext uri="{FF2B5EF4-FFF2-40B4-BE49-F238E27FC236}">
                  <a16:creationId xmlns:a16="http://schemas.microsoft.com/office/drawing/2014/main" id="{F15DA931-FA8F-4A84-AFFE-AB2C1AC273BB}"/>
                </a:ext>
              </a:extLst>
            </p:cNvPr>
            <p:cNvSpPr txBox="1">
              <a:spLocks/>
            </p:cNvSpPr>
            <p:nvPr/>
          </p:nvSpPr>
          <p:spPr>
            <a:xfrm>
              <a:off x="642586" y="1415621"/>
              <a:ext cx="3897109" cy="4001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D7142"/>
                </a:buClr>
              </a:pPr>
              <a:r>
                <a:rPr lang="en-US" sz="2000">
                  <a:solidFill>
                    <a:schemeClr val="tx1">
                      <a:lumMod val="75000"/>
                      <a:lumOff val="25000"/>
                    </a:schemeClr>
                  </a:solidFill>
                  <a:latin typeface="Century Gothic" panose="020F0302020204030204"/>
                </a:rPr>
                <a:t>Semi-arid savanna  </a:t>
              </a:r>
            </a:p>
          </p:txBody>
        </p:sp>
        <p:sp>
          <p:nvSpPr>
            <p:cNvPr id="6" name="Text Placeholder 5">
              <a:extLst>
                <a:ext uri="{FF2B5EF4-FFF2-40B4-BE49-F238E27FC236}">
                  <a16:creationId xmlns:a16="http://schemas.microsoft.com/office/drawing/2014/main" id="{410E957C-066F-43C7-9624-8B284D3B20DB}"/>
                </a:ext>
              </a:extLst>
            </p:cNvPr>
            <p:cNvSpPr txBox="1">
              <a:spLocks/>
            </p:cNvSpPr>
            <p:nvPr/>
          </p:nvSpPr>
          <p:spPr>
            <a:xfrm>
              <a:off x="642585" y="2469351"/>
              <a:ext cx="3897109" cy="4001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D7142"/>
                </a:buClr>
              </a:pPr>
              <a:r>
                <a:rPr lang="en-US" sz="2000">
                  <a:solidFill>
                    <a:schemeClr val="tx1">
                      <a:lumMod val="75000"/>
                      <a:lumOff val="25000"/>
                    </a:schemeClr>
                  </a:solidFill>
                  <a:latin typeface="Century Gothic" panose="020F0302020204030204"/>
                </a:rPr>
                <a:t>Annual rainfall: ~500 mm</a:t>
              </a:r>
            </a:p>
          </p:txBody>
        </p:sp>
        <p:sp>
          <p:nvSpPr>
            <p:cNvPr id="8" name="Text Placeholder 5">
              <a:extLst>
                <a:ext uri="{FF2B5EF4-FFF2-40B4-BE49-F238E27FC236}">
                  <a16:creationId xmlns:a16="http://schemas.microsoft.com/office/drawing/2014/main" id="{A628FA8E-D653-4F56-A5D0-A08D0E881EA3}"/>
                </a:ext>
              </a:extLst>
            </p:cNvPr>
            <p:cNvSpPr txBox="1">
              <a:spLocks/>
            </p:cNvSpPr>
            <p:nvPr/>
          </p:nvSpPr>
          <p:spPr>
            <a:xfrm>
              <a:off x="642584" y="3523081"/>
              <a:ext cx="3897109" cy="70788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D7142"/>
                </a:buClr>
              </a:pPr>
              <a:r>
                <a:rPr lang="en-US" sz="2000">
                  <a:solidFill>
                    <a:schemeClr val="tx1">
                      <a:lumMod val="75000"/>
                      <a:lumOff val="25000"/>
                    </a:schemeClr>
                  </a:solidFill>
                  <a:latin typeface="Century Gothic" panose="020F0302020204030204"/>
                </a:rPr>
                <a:t>40 elephants collared between 2014-2020</a:t>
              </a:r>
            </a:p>
          </p:txBody>
        </p:sp>
        <p:sp>
          <p:nvSpPr>
            <p:cNvPr id="9" name="Text Placeholder 5">
              <a:extLst>
                <a:ext uri="{FF2B5EF4-FFF2-40B4-BE49-F238E27FC236}">
                  <a16:creationId xmlns:a16="http://schemas.microsoft.com/office/drawing/2014/main" id="{884A36B0-2727-44A7-9B56-53A147B154B5}"/>
                </a:ext>
              </a:extLst>
            </p:cNvPr>
            <p:cNvSpPr txBox="1">
              <a:spLocks/>
            </p:cNvSpPr>
            <p:nvPr/>
          </p:nvSpPr>
          <p:spPr>
            <a:xfrm>
              <a:off x="642583" y="4884587"/>
              <a:ext cx="3897109" cy="70788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D7142"/>
                </a:buClr>
              </a:pPr>
              <a:r>
                <a:rPr lang="en-US" sz="2000">
                  <a:solidFill>
                    <a:schemeClr val="tx1">
                      <a:lumMod val="75000"/>
                      <a:lumOff val="25000"/>
                    </a:schemeClr>
                  </a:solidFill>
                  <a:latin typeface="Century Gothic" panose="020F0302020204030204"/>
                </a:rPr>
                <a:t>HEC data collected from 2008-2020</a:t>
              </a:r>
            </a:p>
          </p:txBody>
        </p:sp>
      </p:grpSp>
      <p:grpSp>
        <p:nvGrpSpPr>
          <p:cNvPr id="20" name="Group 19">
            <a:extLst>
              <a:ext uri="{FF2B5EF4-FFF2-40B4-BE49-F238E27FC236}">
                <a16:creationId xmlns:a16="http://schemas.microsoft.com/office/drawing/2014/main" id="{4D84B341-9854-4966-B49E-F48168226363}"/>
              </a:ext>
            </a:extLst>
          </p:cNvPr>
          <p:cNvGrpSpPr/>
          <p:nvPr/>
        </p:nvGrpSpPr>
        <p:grpSpPr>
          <a:xfrm>
            <a:off x="9498151" y="4304839"/>
            <a:ext cx="2602070" cy="2022861"/>
            <a:chOff x="4257482" y="3497725"/>
            <a:chExt cx="2957985" cy="2282898"/>
          </a:xfrm>
        </p:grpSpPr>
        <p:sp>
          <p:nvSpPr>
            <p:cNvPr id="21" name="Rectangle 20">
              <a:extLst>
                <a:ext uri="{FF2B5EF4-FFF2-40B4-BE49-F238E27FC236}">
                  <a16:creationId xmlns:a16="http://schemas.microsoft.com/office/drawing/2014/main" id="{C98DE25A-EFFC-4039-B482-48A769373924}"/>
                </a:ext>
              </a:extLst>
            </p:cNvPr>
            <p:cNvSpPr/>
            <p:nvPr/>
          </p:nvSpPr>
          <p:spPr>
            <a:xfrm>
              <a:off x="4257482" y="3497725"/>
              <a:ext cx="2957985" cy="2282898"/>
            </a:xfrm>
            <a:prstGeom prst="rect">
              <a:avLst/>
            </a:prstGeom>
            <a:blipFill dpi="0" rotWithShape="1">
              <a:blip r:embed="rId4" cstate="screen">
                <a:extLst>
                  <a:ext uri="{28A0092B-C50C-407E-A947-70E740481C1C}">
                    <a14:useLocalDpi xmlns:a14="http://schemas.microsoft.com/office/drawing/2010/main"/>
                  </a:ext>
                </a:extLst>
              </a:blip>
              <a:srcRect/>
              <a:stretch>
                <a:fillRect t="1"/>
              </a:stretch>
            </a:blipFill>
            <a:ln w="28575">
              <a:solidFill>
                <a:srgbClr val="CD7124"/>
              </a:solid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CD8E574-7C17-4A7C-9938-F699E26628EB}"/>
                </a:ext>
              </a:extLst>
            </p:cNvPr>
            <p:cNvSpPr txBox="1"/>
            <p:nvPr/>
          </p:nvSpPr>
          <p:spPr>
            <a:xfrm>
              <a:off x="4628382" y="4551441"/>
              <a:ext cx="1866364" cy="347341"/>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Okavango Delta</a:t>
              </a:r>
            </a:p>
          </p:txBody>
        </p:sp>
        <p:sp>
          <p:nvSpPr>
            <p:cNvPr id="23" name="TextBox 22">
              <a:extLst>
                <a:ext uri="{FF2B5EF4-FFF2-40B4-BE49-F238E27FC236}">
                  <a16:creationId xmlns:a16="http://schemas.microsoft.com/office/drawing/2014/main" id="{77C5DA41-EF29-4D39-82FA-65AE3B887640}"/>
                </a:ext>
              </a:extLst>
            </p:cNvPr>
            <p:cNvSpPr txBox="1"/>
            <p:nvPr/>
          </p:nvSpPr>
          <p:spPr>
            <a:xfrm>
              <a:off x="4978255" y="5162469"/>
              <a:ext cx="1166614" cy="347341"/>
            </a:xfrm>
            <a:prstGeom prst="rect">
              <a:avLst/>
            </a:prstGeom>
            <a:noFill/>
          </p:spPr>
          <p:txBody>
            <a:bodyPr wrap="none" rtlCol="0">
              <a:spAutoFit/>
            </a:bodyPr>
            <a:lstStyle/>
            <a:p>
              <a:r>
                <a:rPr lang="en-US" sz="1400" b="1">
                  <a:solidFill>
                    <a:schemeClr val="tx1">
                      <a:lumMod val="75000"/>
                      <a:lumOff val="25000"/>
                    </a:schemeClr>
                  </a:solidFill>
                  <a:latin typeface="Century Gothic" panose="020B0502020202020204" pitchFamily="34" charset="0"/>
                </a:rPr>
                <a:t>Botswana</a:t>
              </a:r>
            </a:p>
          </p:txBody>
        </p:sp>
      </p:grpSp>
    </p:spTree>
    <p:extLst>
      <p:ext uri="{BB962C8B-B14F-4D97-AF65-F5344CB8AC3E}">
        <p14:creationId xmlns:p14="http://schemas.microsoft.com/office/powerpoint/2010/main" val="1968925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A0ED2BFF-1890-4E1E-85A9-C7E7E122CC51}"/>
              </a:ext>
            </a:extLst>
          </p:cNvPr>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2"/>
                </a:solidFill>
                <a:latin typeface="Century Gothic" panose="020F0302020204030204"/>
              </a:rPr>
              <a:t>Earth Observations</a:t>
            </a:r>
          </a:p>
        </p:txBody>
      </p:sp>
      <p:sp>
        <p:nvSpPr>
          <p:cNvPr id="26" name="TextBox 25">
            <a:extLst>
              <a:ext uri="{FF2B5EF4-FFF2-40B4-BE49-F238E27FC236}">
                <a16:creationId xmlns:a16="http://schemas.microsoft.com/office/drawing/2014/main" id="{C9D2B1BB-13D8-466B-B496-460B7EF5DADB}"/>
              </a:ext>
            </a:extLst>
          </p:cNvPr>
          <p:cNvSpPr txBox="1"/>
          <p:nvPr/>
        </p:nvSpPr>
        <p:spPr>
          <a:xfrm>
            <a:off x="8754561" y="6558616"/>
            <a:ext cx="3355619" cy="276999"/>
          </a:xfrm>
          <a:prstGeom prst="rect">
            <a:avLst/>
          </a:prstGeom>
          <a:noFill/>
        </p:spPr>
        <p:txBody>
          <a:bodyPr wrap="square" lIns="91440" tIns="45720" rIns="91440" bIns="45720" rtlCol="0" anchor="t">
            <a:spAutoFit/>
          </a:bodyPr>
          <a:lstStyle/>
          <a:p>
            <a:pPr algn="r"/>
            <a:r>
              <a:rPr lang="en-US" sz="1200" dirty="0">
                <a:solidFill>
                  <a:schemeClr val="tx1">
                    <a:lumMod val="75000"/>
                    <a:lumOff val="25000"/>
                  </a:schemeClr>
                </a:solidFill>
                <a:latin typeface="Century Gothic"/>
              </a:rPr>
              <a:t>Image Credits: NASA</a:t>
            </a:r>
            <a:endParaRPr lang="en-US" sz="1200" dirty="0">
              <a:solidFill>
                <a:schemeClr val="tx1">
                  <a:lumMod val="75000"/>
                  <a:lumOff val="25000"/>
                </a:schemeClr>
              </a:solidFill>
              <a:latin typeface="Century Gothic" panose="020B0502020202020204" pitchFamily="34" charset="0"/>
            </a:endParaRPr>
          </a:p>
        </p:txBody>
      </p:sp>
      <p:graphicFrame>
        <p:nvGraphicFramePr>
          <p:cNvPr id="11" name="Diagram 10">
            <a:extLst>
              <a:ext uri="{FF2B5EF4-FFF2-40B4-BE49-F238E27FC236}">
                <a16:creationId xmlns:a16="http://schemas.microsoft.com/office/drawing/2014/main" id="{6FDB46E2-D288-FD49-9E44-6DDA568B8166}"/>
              </a:ext>
            </a:extLst>
          </p:cNvPr>
          <p:cNvGraphicFramePr/>
          <p:nvPr>
            <p:extLst>
              <p:ext uri="{D42A27DB-BD31-4B8C-83A1-F6EECF244321}">
                <p14:modId xmlns:p14="http://schemas.microsoft.com/office/powerpoint/2010/main" val="854776107"/>
              </p:ext>
            </p:extLst>
          </p:nvPr>
        </p:nvGraphicFramePr>
        <p:xfrm>
          <a:off x="1580592" y="769472"/>
          <a:ext cx="9030817" cy="57815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7658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2"/>
                </a:solidFill>
                <a:latin typeface="Century Gothic" panose="020F0302020204030204"/>
              </a:rPr>
              <a:t>Ancillary Datasets </a:t>
            </a:r>
            <a:endParaRPr lang="en-US"/>
          </a:p>
        </p:txBody>
      </p:sp>
      <p:sp>
        <p:nvSpPr>
          <p:cNvPr id="5" name="Flowchart: Connector 4">
            <a:extLst>
              <a:ext uri="{FF2B5EF4-FFF2-40B4-BE49-F238E27FC236}">
                <a16:creationId xmlns:a16="http://schemas.microsoft.com/office/drawing/2014/main" id="{6061DC9F-8EA4-4E68-9C33-5D20185E0A9D}"/>
              </a:ext>
            </a:extLst>
          </p:cNvPr>
          <p:cNvSpPr>
            <a:spLocks noChangeAspect="1"/>
          </p:cNvSpPr>
          <p:nvPr/>
        </p:nvSpPr>
        <p:spPr>
          <a:xfrm>
            <a:off x="655747" y="1460973"/>
            <a:ext cx="3302319" cy="3291840"/>
          </a:xfrm>
          <a:prstGeom prst="flowChartConnector">
            <a:avLst/>
          </a:prstGeom>
          <a:blipFill dpi="0" rotWithShape="1">
            <a:blip r:embed="rId3" cstate="screen">
              <a:extLst>
                <a:ext uri="{28A0092B-C50C-407E-A947-70E740481C1C}">
                  <a14:useLocalDpi xmlns:a14="http://schemas.microsoft.com/office/drawing/2010/main"/>
                </a:ext>
              </a:extLst>
            </a:blip>
            <a:srcRect/>
            <a:stretch>
              <a:fillRect/>
            </a:stretch>
          </a:blipFill>
          <a:ln w="38100">
            <a:solidFill>
              <a:srgbClr val="CD714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D0652A"/>
              </a:solidFill>
              <a:cs typeface="Calibri"/>
            </a:endParaRPr>
          </a:p>
        </p:txBody>
      </p:sp>
      <p:sp>
        <p:nvSpPr>
          <p:cNvPr id="20" name="Flowchart: Connector 13">
            <a:extLst>
              <a:ext uri="{FF2B5EF4-FFF2-40B4-BE49-F238E27FC236}">
                <a16:creationId xmlns:a16="http://schemas.microsoft.com/office/drawing/2014/main" id="{D999B053-9655-014D-BA41-763F8B38D2B3}"/>
              </a:ext>
            </a:extLst>
          </p:cNvPr>
          <p:cNvSpPr>
            <a:spLocks noChangeAspect="1"/>
          </p:cNvSpPr>
          <p:nvPr/>
        </p:nvSpPr>
        <p:spPr>
          <a:xfrm>
            <a:off x="8233936" y="1460973"/>
            <a:ext cx="3302317" cy="3291840"/>
          </a:xfrm>
          <a:prstGeom prst="flowChartConnector">
            <a:avLst/>
          </a:prstGeom>
          <a:blipFill dpi="0" rotWithShape="1">
            <a:blip r:embed="rId4">
              <a:extLst>
                <a:ext uri="{28A0092B-C50C-407E-A947-70E740481C1C}">
                  <a14:useLocalDpi xmlns:a14="http://schemas.microsoft.com/office/drawing/2010/main"/>
                </a:ext>
              </a:extLst>
            </a:blip>
            <a:srcRect/>
            <a:stretch>
              <a:fillRect/>
            </a:stretch>
          </a:blipFill>
          <a:ln w="38100">
            <a:solidFill>
              <a:srgbClr val="CD714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D0652A"/>
              </a:solidFill>
              <a:cs typeface="Calibri"/>
            </a:endParaRPr>
          </a:p>
        </p:txBody>
      </p:sp>
      <p:grpSp>
        <p:nvGrpSpPr>
          <p:cNvPr id="18" name="Group 17">
            <a:extLst>
              <a:ext uri="{FF2B5EF4-FFF2-40B4-BE49-F238E27FC236}">
                <a16:creationId xmlns:a16="http://schemas.microsoft.com/office/drawing/2014/main" id="{58E9D821-1238-4CA6-BB73-35C339D5BD58}"/>
              </a:ext>
            </a:extLst>
          </p:cNvPr>
          <p:cNvGrpSpPr/>
          <p:nvPr/>
        </p:nvGrpSpPr>
        <p:grpSpPr>
          <a:xfrm>
            <a:off x="1285148" y="4927571"/>
            <a:ext cx="10178556" cy="1384994"/>
            <a:chOff x="1285148" y="4927571"/>
            <a:chExt cx="10178556" cy="1384994"/>
          </a:xfrm>
        </p:grpSpPr>
        <p:sp>
          <p:nvSpPr>
            <p:cNvPr id="3" name="Text Placeholder 2"/>
            <p:cNvSpPr txBox="1">
              <a:spLocks/>
            </p:cNvSpPr>
            <p:nvPr/>
          </p:nvSpPr>
          <p:spPr>
            <a:xfrm>
              <a:off x="1285148" y="4927571"/>
              <a:ext cx="2043516" cy="70788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CD7142"/>
                </a:buClr>
                <a:buNone/>
              </a:pPr>
              <a:r>
                <a:rPr lang="en-US" sz="2000">
                  <a:solidFill>
                    <a:schemeClr val="tx1">
                      <a:lumMod val="75000"/>
                      <a:lumOff val="25000"/>
                    </a:schemeClr>
                  </a:solidFill>
                  <a:latin typeface="Century Gothic"/>
                  <a:cs typeface="Calibri" panose="020F0502020204030204"/>
                </a:rPr>
                <a:t>Elephant GPS Tracking Data </a:t>
              </a:r>
            </a:p>
          </p:txBody>
        </p:sp>
        <p:sp>
          <p:nvSpPr>
            <p:cNvPr id="16" name="Text Placeholder 2">
              <a:extLst>
                <a:ext uri="{FF2B5EF4-FFF2-40B4-BE49-F238E27FC236}">
                  <a16:creationId xmlns:a16="http://schemas.microsoft.com/office/drawing/2014/main" id="{816E82D2-0FC4-4379-9093-DC132ECB206D}"/>
                </a:ext>
              </a:extLst>
            </p:cNvPr>
            <p:cNvSpPr txBox="1">
              <a:spLocks/>
            </p:cNvSpPr>
            <p:nvPr/>
          </p:nvSpPr>
          <p:spPr>
            <a:xfrm>
              <a:off x="4907699" y="4927572"/>
              <a:ext cx="2500716" cy="70788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000">
                  <a:solidFill>
                    <a:schemeClr val="tx1">
                      <a:lumMod val="75000"/>
                      <a:lumOff val="25000"/>
                    </a:schemeClr>
                  </a:solidFill>
                  <a:latin typeface="Century Gothic"/>
                  <a:ea typeface="+mn-lt"/>
                  <a:cs typeface="+mn-lt"/>
                </a:rPr>
                <a:t>Human-elephant Conflict Datasets</a:t>
              </a:r>
            </a:p>
          </p:txBody>
        </p:sp>
        <p:sp>
          <p:nvSpPr>
            <p:cNvPr id="21" name="Text Placeholder 2">
              <a:extLst>
                <a:ext uri="{FF2B5EF4-FFF2-40B4-BE49-F238E27FC236}">
                  <a16:creationId xmlns:a16="http://schemas.microsoft.com/office/drawing/2014/main" id="{0BA14BDC-7632-9846-A4D6-FDC341228568}"/>
                </a:ext>
              </a:extLst>
            </p:cNvPr>
            <p:cNvSpPr txBox="1">
              <a:spLocks/>
            </p:cNvSpPr>
            <p:nvPr/>
          </p:nvSpPr>
          <p:spPr>
            <a:xfrm>
              <a:off x="8306483" y="4932175"/>
              <a:ext cx="3157221" cy="70788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000" err="1">
                  <a:solidFill>
                    <a:schemeClr val="tx1">
                      <a:lumMod val="75000"/>
                      <a:lumOff val="25000"/>
                    </a:schemeClr>
                  </a:solidFill>
                  <a:latin typeface="Century Gothic"/>
                  <a:ea typeface="+mn-lt"/>
                  <a:cs typeface="+mn-lt"/>
                </a:rPr>
                <a:t>TerraClimate</a:t>
              </a:r>
              <a:r>
                <a:rPr lang="en-US" sz="2000">
                  <a:solidFill>
                    <a:schemeClr val="tx1">
                      <a:lumMod val="75000"/>
                      <a:lumOff val="25000"/>
                    </a:schemeClr>
                  </a:solidFill>
                  <a:latin typeface="Century Gothic"/>
                  <a:ea typeface="+mn-lt"/>
                  <a:cs typeface="+mn-lt"/>
                </a:rPr>
                <a:t> Drought Variables</a:t>
              </a:r>
            </a:p>
          </p:txBody>
        </p:sp>
        <p:sp>
          <p:nvSpPr>
            <p:cNvPr id="4" name="TextBox 3">
              <a:extLst>
                <a:ext uri="{FF2B5EF4-FFF2-40B4-BE49-F238E27FC236}">
                  <a16:creationId xmlns:a16="http://schemas.microsoft.com/office/drawing/2014/main" id="{BC5108F2-E4AB-47B0-97FF-14B8D3677AA2}"/>
                </a:ext>
              </a:extLst>
            </p:cNvPr>
            <p:cNvSpPr txBox="1"/>
            <p:nvPr/>
          </p:nvSpPr>
          <p:spPr>
            <a:xfrm>
              <a:off x="1601424" y="5635457"/>
              <a:ext cx="1410964" cy="677108"/>
            </a:xfrm>
            <a:prstGeom prst="rect">
              <a:avLst/>
            </a:prstGeom>
            <a:noFill/>
          </p:spPr>
          <p:txBody>
            <a:bodyPr wrap="none" rtlCol="0">
              <a:spAutoFit/>
            </a:bodyPr>
            <a:lstStyle/>
            <a:p>
              <a:r>
                <a:rPr lang="en-US" sz="2000">
                  <a:solidFill>
                    <a:schemeClr val="tx1">
                      <a:lumMod val="75000"/>
                      <a:lumOff val="25000"/>
                    </a:schemeClr>
                  </a:solidFill>
                  <a:latin typeface="Century Gothic"/>
                  <a:cs typeface="Calibri" panose="020F0502020204030204"/>
                </a:rPr>
                <a:t>2012-2019</a:t>
              </a:r>
            </a:p>
            <a:p>
              <a:endParaRPr lang="en-US">
                <a:solidFill>
                  <a:schemeClr val="tx1">
                    <a:lumMod val="75000"/>
                    <a:lumOff val="25000"/>
                  </a:schemeClr>
                </a:solidFill>
              </a:endParaRPr>
            </a:p>
          </p:txBody>
        </p:sp>
        <p:sp>
          <p:nvSpPr>
            <p:cNvPr id="10" name="TextBox 9">
              <a:extLst>
                <a:ext uri="{FF2B5EF4-FFF2-40B4-BE49-F238E27FC236}">
                  <a16:creationId xmlns:a16="http://schemas.microsoft.com/office/drawing/2014/main" id="{E5BF7918-A084-4921-9F50-7F1ABEEC5607}"/>
                </a:ext>
              </a:extLst>
            </p:cNvPr>
            <p:cNvSpPr txBox="1"/>
            <p:nvPr/>
          </p:nvSpPr>
          <p:spPr>
            <a:xfrm>
              <a:off x="5390518" y="5635457"/>
              <a:ext cx="1410964" cy="677108"/>
            </a:xfrm>
            <a:prstGeom prst="rect">
              <a:avLst/>
            </a:prstGeom>
            <a:noFill/>
          </p:spPr>
          <p:txBody>
            <a:bodyPr wrap="none" rtlCol="0">
              <a:spAutoFit/>
            </a:bodyPr>
            <a:lstStyle/>
            <a:p>
              <a:r>
                <a:rPr lang="en-US" sz="2000">
                  <a:solidFill>
                    <a:schemeClr val="tx1">
                      <a:lumMod val="75000"/>
                      <a:lumOff val="25000"/>
                    </a:schemeClr>
                  </a:solidFill>
                  <a:latin typeface="Century Gothic"/>
                  <a:cs typeface="Calibri" panose="020F0502020204030204"/>
                </a:rPr>
                <a:t>2008-2019</a:t>
              </a:r>
            </a:p>
            <a:p>
              <a:endParaRPr lang="en-US">
                <a:solidFill>
                  <a:schemeClr val="tx1">
                    <a:lumMod val="75000"/>
                    <a:lumOff val="25000"/>
                  </a:schemeClr>
                </a:solidFill>
              </a:endParaRPr>
            </a:p>
          </p:txBody>
        </p:sp>
        <p:sp>
          <p:nvSpPr>
            <p:cNvPr id="11" name="TextBox 10">
              <a:extLst>
                <a:ext uri="{FF2B5EF4-FFF2-40B4-BE49-F238E27FC236}">
                  <a16:creationId xmlns:a16="http://schemas.microsoft.com/office/drawing/2014/main" id="{8FF53202-1A0D-4C2D-B979-0201833E8916}"/>
                </a:ext>
              </a:extLst>
            </p:cNvPr>
            <p:cNvSpPr txBox="1"/>
            <p:nvPr/>
          </p:nvSpPr>
          <p:spPr>
            <a:xfrm>
              <a:off x="9234356" y="5635457"/>
              <a:ext cx="1410964" cy="677108"/>
            </a:xfrm>
            <a:prstGeom prst="rect">
              <a:avLst/>
            </a:prstGeom>
            <a:noFill/>
          </p:spPr>
          <p:txBody>
            <a:bodyPr wrap="none" rtlCol="0">
              <a:spAutoFit/>
            </a:bodyPr>
            <a:lstStyle/>
            <a:p>
              <a:r>
                <a:rPr lang="en-US" sz="2000">
                  <a:solidFill>
                    <a:schemeClr val="tx1">
                      <a:lumMod val="75000"/>
                      <a:lumOff val="25000"/>
                    </a:schemeClr>
                  </a:solidFill>
                  <a:latin typeface="Century Gothic"/>
                  <a:cs typeface="Calibri" panose="020F0502020204030204"/>
                </a:rPr>
                <a:t>1990-2020</a:t>
              </a:r>
            </a:p>
            <a:p>
              <a:endParaRPr lang="en-US">
                <a:solidFill>
                  <a:schemeClr val="tx1">
                    <a:lumMod val="75000"/>
                    <a:lumOff val="25000"/>
                  </a:schemeClr>
                </a:solidFill>
              </a:endParaRPr>
            </a:p>
          </p:txBody>
        </p:sp>
      </p:grpSp>
      <p:sp>
        <p:nvSpPr>
          <p:cNvPr id="12" name="Flowchart: Connector 11">
            <a:extLst>
              <a:ext uri="{FF2B5EF4-FFF2-40B4-BE49-F238E27FC236}">
                <a16:creationId xmlns:a16="http://schemas.microsoft.com/office/drawing/2014/main" id="{587A245A-057F-4819-A31A-C67335F0B744}"/>
              </a:ext>
            </a:extLst>
          </p:cNvPr>
          <p:cNvSpPr>
            <a:spLocks noChangeAspect="1"/>
          </p:cNvSpPr>
          <p:nvPr/>
        </p:nvSpPr>
        <p:spPr>
          <a:xfrm>
            <a:off x="4453475" y="1460973"/>
            <a:ext cx="3291840" cy="3291840"/>
          </a:xfrm>
          <a:prstGeom prst="flowChartConnector">
            <a:avLst/>
          </a:prstGeom>
          <a:blipFill>
            <a:blip r:embed="rId5" cstate="screen">
              <a:extLst>
                <a:ext uri="{28A0092B-C50C-407E-A947-70E740481C1C}">
                  <a14:useLocalDpi xmlns:a14="http://schemas.microsoft.com/office/drawing/2010/main"/>
                </a:ext>
              </a:extLst>
            </a:blip>
            <a:stretch>
              <a:fillRect/>
            </a:stretch>
          </a:blipFill>
          <a:ln w="38100">
            <a:solidFill>
              <a:srgbClr val="CD714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D0652A"/>
              </a:solidFill>
              <a:cs typeface="Calibri"/>
            </a:endParaRPr>
          </a:p>
        </p:txBody>
      </p:sp>
    </p:spTree>
    <p:extLst>
      <p:ext uri="{BB962C8B-B14F-4D97-AF65-F5344CB8AC3E}">
        <p14:creationId xmlns:p14="http://schemas.microsoft.com/office/powerpoint/2010/main" val="1967271868"/>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Sydney Neugebauer</DisplayName>
        <AccountId>10</AccountId>
        <AccountType/>
      </UserInfo>
      <UserInfo>
        <DisplayName>Lauren Lad</DisplayName>
        <AccountId>27</AccountId>
        <AccountType/>
      </UserInfo>
      <UserInfo>
        <DisplayName>SharingLinks.4291d50b-83e6-487c-86a2-2f831340e56e.OrganizationEdit.11e2b694-496c-4bed-ae19-abff50c5692d</DisplayName>
        <AccountId>44</AccountId>
        <AccountType/>
      </UserInfo>
      <UserInfo>
        <DisplayName>Madison Bradley</DisplayName>
        <AccountId>113</AccountId>
        <AccountType/>
      </UserInfo>
      <UserInfo>
        <DisplayName>Darcy Gray</DisplayName>
        <AccountId>66</AccountId>
        <AccountType/>
      </UserInfo>
    </SharedWithUsers>
  </documentManagement>
</p:properties>
</file>

<file path=customXml/itemProps1.xml><?xml version="1.0" encoding="utf-8"?>
<ds:datastoreItem xmlns:ds="http://schemas.openxmlformats.org/officeDocument/2006/customXml" ds:itemID="{E3E9C0CF-600C-4A93-942C-F0973569A0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56ED122-F7CB-447A-9D3B-01F79A2834C6}">
  <ds:schemaRefs>
    <ds:schemaRef ds:uri="http://schemas.microsoft.com/sharepoint/v3/contenttype/forms"/>
  </ds:schemaRefs>
</ds:datastoreItem>
</file>

<file path=customXml/itemProps3.xml><?xml version="1.0" encoding="utf-8"?>
<ds:datastoreItem xmlns:ds="http://schemas.openxmlformats.org/officeDocument/2006/customXml" ds:itemID="{9F50933F-3645-4959-B729-004EFA9AB2F5}">
  <ds:schemaRefs>
    <ds:schemaRef ds:uri="c5e798b2-77c8-4117-9ca8-7ce83f57b4b3"/>
    <ds:schemaRef ds:uri="d1d404cb-6fa0-4259-8329-57f3d7ec92d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df78d0b-135a-4de7-9166-7c181cd87fb4"/>
  </ds:schemaRefs>
</ds:datastoreItem>
</file>

<file path=docProps/app.xml><?xml version="1.0" encoding="utf-8"?>
<Properties xmlns="http://schemas.openxmlformats.org/officeDocument/2006/extended-properties" xmlns:vt="http://schemas.openxmlformats.org/officeDocument/2006/docPropsVTypes">
  <TotalTime>94</TotalTime>
  <Words>4873</Words>
  <Application>Microsoft Office PowerPoint</Application>
  <PresentationFormat>Widescreen</PresentationFormat>
  <Paragraphs>723</Paragraphs>
  <Slides>31</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Century Gothic</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Robert</cp:lastModifiedBy>
  <cp:revision>32</cp:revision>
  <dcterms:created xsi:type="dcterms:W3CDTF">2019-11-12T17:46:59Z</dcterms:created>
  <dcterms:modified xsi:type="dcterms:W3CDTF">2021-03-22T18:58:50Z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r8>53100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