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73" autoAdjust="0"/>
    <p:restoredTop sz="90889" autoAdjust="0"/>
  </p:normalViewPr>
  <p:slideViewPr>
    <p:cSldViewPr snapToGrid="0" showGuides="1">
      <p:cViewPr varScale="1">
        <p:scale>
          <a:sx n="76" d="100"/>
          <a:sy n="76" d="100"/>
        </p:scale>
        <p:origin x="1310" y="43"/>
      </p:cViewPr>
      <p:guideLst/>
    </p:cSldViewPr>
  </p:slideViewPr>
  <p:notesTextViewPr>
    <p:cViewPr>
      <p:scale>
        <a:sx n="1" d="1"/>
        <a:sy n="1" d="1"/>
      </p:scale>
      <p:origin x="0" y="-7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Information Below ------------------------------</a:t>
            </a:r>
          </a:p>
          <a:p>
            <a:r>
              <a:rPr lang="en-US" sz="1200" kern="1200" dirty="0" smtClean="0">
                <a:solidFill>
                  <a:schemeClr val="tx1"/>
                </a:solidFill>
                <a:effectLst/>
                <a:latin typeface="+mn-lt"/>
                <a:ea typeface="+mn-ea"/>
                <a:cs typeface="+mn-cs"/>
              </a:rPr>
              <a:t>•Image Credit: Claude Monet</a:t>
            </a:r>
          </a:p>
          <a:p>
            <a:r>
              <a:rPr lang="en-US" sz="1200" kern="1200" dirty="0" smtClean="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/partner, public domain, or the type of creative commons license the image was published under – e.g. </a:t>
            </a:r>
            <a:r>
              <a:rPr lang="en-US" sz="1200" kern="1200" smtClean="0">
                <a:solidFill>
                  <a:schemeClr val="tx1"/>
                </a:solidFill>
                <a:effectLst/>
                <a:latin typeface="+mn-lt"/>
                <a:ea typeface="+mn-ea"/>
                <a:cs typeface="+mn-cs"/>
              </a:rPr>
              <a:t>CC BY-SA)</a:t>
            </a:r>
          </a:p>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06605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Information Below ------------------------------</a:t>
            </a:r>
          </a:p>
          <a:p>
            <a:r>
              <a:rPr lang="en-US" sz="1200" kern="1200" dirty="0" smtClean="0">
                <a:solidFill>
                  <a:schemeClr val="tx1"/>
                </a:solidFill>
                <a:effectLst/>
                <a:latin typeface="+mn-lt"/>
                <a:ea typeface="+mn-ea"/>
                <a:cs typeface="+mn-cs"/>
              </a:rPr>
              <a:t>•Image Credit: Claude Monet</a:t>
            </a:r>
          </a:p>
          <a:p>
            <a:r>
              <a:rPr lang="en-US" sz="1200" kern="1200" dirty="0" smtClean="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8" name="Group 7"/>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2E8652"/>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a:grpFill/>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smtClean="0">
                  <a:solidFill>
                    <a:srgbClr val="2E8652"/>
                  </a:solidFill>
                  <a:latin typeface="Century Gothic" panose="020B0502020202020204" pitchFamily="34" charset="0"/>
                </a:rPr>
                <a:t>| </a:t>
              </a:r>
              <a:r>
                <a:rPr lang="en-US" sz="1600" spc="100" baseline="0" dirty="0" smtClean="0">
                  <a:solidFill>
                    <a:srgbClr val="2E8652"/>
                  </a:solidFill>
                  <a:latin typeface="Century Gothic" panose="020B0502020202020204" pitchFamily="34" charset="0"/>
                </a:rPr>
                <a:t>Spring 2020</a:t>
              </a:r>
              <a:endParaRPr lang="en-US" sz="1600" spc="100" baseline="0" dirty="0">
                <a:solidFill>
                  <a:srgbClr val="2E8652"/>
                </a:solidFill>
                <a:latin typeface="Century Gothic" panose="020B0502020202020204" pitchFamily="34" charset="0"/>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11432"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smtClean="0">
                  <a:latin typeface="Arial" panose="020B0604020202020204" pitchFamily="34" charset="0"/>
                  <a:cs typeface="Arial" panose="020B0604020202020204" pitchFamily="34" charset="0"/>
                </a:rPr>
                <a:t>National</a:t>
              </a:r>
              <a:r>
                <a:rPr lang="en-US" sz="800" b="1" baseline="0" dirty="0" smtClean="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B0502020202020204" pitchFamily="34" charset="0"/>
              </a:rPr>
              <a:t>The PC team will add</a:t>
            </a:r>
            <a:r>
              <a:rPr lang="en-US" sz="1200" baseline="0" dirty="0" smtClean="0">
                <a:solidFill>
                  <a:srgbClr val="FF0000"/>
                </a:solidFill>
                <a:latin typeface="Century Gothic" panose="020B0502020202020204" pitchFamily="34" charset="0"/>
              </a:rPr>
              <a:t> your website image here </a:t>
            </a:r>
            <a:r>
              <a:rPr lang="en-US" sz="1200" baseline="0" dirty="0" smtClean="0">
                <a:solidFill>
                  <a:srgbClr val="FF0000"/>
                </a:solidFill>
                <a:latin typeface="Century Gothic" panose="020B0502020202020204" pitchFamily="34" charset="0"/>
                <a:sym typeface="Wingdings" panose="05000000000000000000" pitchFamily="2" charset="2"/>
              </a:rPr>
              <a:t></a:t>
            </a:r>
            <a:endParaRPr lang="en-US" sz="1200" dirty="0" smtClean="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smtClean="0">
                <a:solidFill>
                  <a:srgbClr val="FF0000"/>
                </a:solidFill>
                <a:latin typeface="Century Gothic" panose="020B0502020202020204" pitchFamily="34" charset="0"/>
              </a:rPr>
              <a:t>Do </a:t>
            </a:r>
            <a:r>
              <a:rPr lang="en-US" sz="1200" dirty="0">
                <a:solidFill>
                  <a:srgbClr val="FF0000"/>
                </a:solidFill>
                <a:latin typeface="Century Gothic" panose="020B0502020202020204" pitchFamily="34" charset="0"/>
              </a:rPr>
              <a:t>not delete or move the </a:t>
            </a:r>
            <a:r>
              <a:rPr lang="en-US" sz="1200" dirty="0" smtClean="0">
                <a:solidFill>
                  <a:srgbClr val="FF0000"/>
                </a:solidFill>
                <a:latin typeface="Century Gothic" panose="020B0502020202020204" pitchFamily="34" charset="0"/>
              </a:rPr>
              <a:t>DEVELOP logo </a:t>
            </a:r>
            <a:r>
              <a:rPr lang="en-US" sz="1200" dirty="0">
                <a:solidFill>
                  <a:srgbClr val="FF0000"/>
                </a:solidFill>
                <a:latin typeface="Century Gothic" panose="020B0502020202020204" pitchFamily="34" charset="0"/>
              </a:rPr>
              <a:t>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smtClean="0">
                <a:solidFill>
                  <a:srgbClr val="FF0000"/>
                </a:solidFill>
                <a:latin typeface="Century Gothic" panose="020B0502020202020204" pitchFamily="34" charset="0"/>
              </a:rPr>
              <a:t>The only font that should be in this presentation is Century Gothic</a:t>
            </a:r>
            <a:endParaRPr lang="en-US" sz="1200" dirty="0">
              <a:solidFill>
                <a:srgbClr val="FF0000"/>
              </a:solidFill>
              <a:latin typeface="Century Gothic" panose="020B0502020202020204" pitchFamily="34" charset="0"/>
            </a:endParaRP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72"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smtClean="0">
                  <a:latin typeface="Arial" panose="020B0604020202020204" pitchFamily="34" charset="0"/>
                  <a:cs typeface="Arial" panose="020B0604020202020204" pitchFamily="34" charset="0"/>
                </a:rPr>
                <a:t>National</a:t>
              </a:r>
              <a:r>
                <a:rPr lang="en-US" sz="800" b="1" baseline="0" dirty="0" smtClean="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7033"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4" name="Group 3"/>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6143" y="132751"/>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448"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smtClean="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smtClean="0">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B0502020202020204" pitchFamily="34" charset="0"/>
                </a:rPr>
                <a:t>ACKNOWLEDGEMENTS</a:t>
              </a:r>
              <a:endParaRPr lang="en-US" sz="4000" b="1" dirty="0">
                <a:solidFill>
                  <a:srgbClr val="2E8652"/>
                </a:solidFill>
                <a:latin typeface="Century Gothic" panose="020B0502020202020204" pitchFamily="34" charset="0"/>
              </a:endParaRPr>
            </a:p>
          </p:txBody>
        </p:sp>
      </p:grpSp>
    </p:spTree>
    <p:extLst>
      <p:ext uri="{BB962C8B-B14F-4D97-AF65-F5344CB8AC3E}">
        <p14:creationId xmlns:p14="http://schemas.microsoft.com/office/powerpoint/2010/main" val="20698243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6185" y="6269918"/>
            <a:ext cx="4166525" cy="338554"/>
          </a:xfrm>
          <a:prstGeom prst="rect">
            <a:avLst/>
          </a:prstGeom>
        </p:spPr>
        <p:txBody>
          <a:bodyPr wrap="none">
            <a:spAutoFit/>
          </a:bodyPr>
          <a:lstStyle/>
          <a:p>
            <a:r>
              <a:rPr lang="en-US" sz="1600" dirty="0">
                <a:solidFill>
                  <a:srgbClr val="2E8652"/>
                </a:solidFill>
                <a:latin typeface="Century Gothic" panose="020B0502020202020204" pitchFamily="34" charset="0"/>
              </a:rPr>
              <a:t>Node Name (i.e. North Carolina – NCEI) </a:t>
            </a:r>
            <a:endParaRPr lang="en-US" dirty="0">
              <a:solidFill>
                <a:srgbClr val="2E8652"/>
              </a:solidFill>
            </a:endParaRPr>
          </a:p>
        </p:txBody>
      </p:sp>
      <p:sp>
        <p:nvSpPr>
          <p:cNvPr id="3" name="Title 1"/>
          <p:cNvSpPr txBox="1">
            <a:spLocks/>
          </p:cNvSpPr>
          <p:nvPr/>
        </p:nvSpPr>
        <p:spPr>
          <a:xfrm>
            <a:off x="6066818"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smtClean="0">
                <a:solidFill>
                  <a:srgbClr val="2E8652"/>
                </a:solidFill>
              </a:rPr>
              <a:t>STUDY AREA</a:t>
            </a:r>
          </a:p>
          <a:p>
            <a:pPr algn="l"/>
            <a:r>
              <a:rPr lang="en-US" sz="2800" b="0" spc="0" baseline="0" dirty="0" smtClean="0">
                <a:solidFill>
                  <a:srgbClr val="2E8652"/>
                </a:solidFill>
              </a:rPr>
              <a:t>Ecological Forecasting</a:t>
            </a:r>
            <a:endParaRPr lang="en-US" sz="2800" b="0" spc="0" baseline="0" dirty="0">
              <a:solidFill>
                <a:srgbClr val="2E8652"/>
              </a:solidFill>
            </a:endParaRPr>
          </a:p>
        </p:txBody>
      </p:sp>
      <p:sp>
        <p:nvSpPr>
          <p:cNvPr id="4" name="Subtitle 2"/>
          <p:cNvSpPr txBox="1">
            <a:spLocks/>
          </p:cNvSpPr>
          <p:nvPr/>
        </p:nvSpPr>
        <p:spPr>
          <a:xfrm>
            <a:off x="6066818"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8" y="4960968"/>
            <a:ext cx="5394960" cy="307777"/>
          </a:xfrm>
          <a:prstGeom prst="rect">
            <a:avLst/>
          </a:prstGeom>
          <a:noFill/>
        </p:spPr>
        <p:txBody>
          <a:bodyPr wrap="square" rtlCol="0">
            <a:spAutoFit/>
          </a:bodyPr>
          <a:lstStyle/>
          <a:p>
            <a:pPr algn="l"/>
            <a:r>
              <a:rPr lang="en-US" sz="1400" dirty="0" smtClean="0">
                <a:solidFill>
                  <a:schemeClr val="tx1">
                    <a:lumMod val="75000"/>
                    <a:lumOff val="25000"/>
                  </a:schemeClr>
                </a:solidFill>
                <a:latin typeface="Century Gothic" panose="020B0502020202020204" pitchFamily="34" charset="0"/>
              </a:rPr>
              <a:t>Team Member 1, Team Member 2, Team Member 3</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Bad Example</a:t>
            </a:r>
            <a:r>
              <a:rPr lang="en-US" sz="2000" b="1"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F0302020204030204"/>
              </a:rPr>
              <a:t>SEPARATE &amp; EDITABLE: THE BAD </a:t>
            </a:r>
            <a:endParaRPr lang="en-US" sz="4000" b="1" dirty="0">
              <a:solidFill>
                <a:srgbClr val="2E8652"/>
              </a:solidFill>
              <a:latin typeface="Century Gothic" panose="020F0302020204030204"/>
            </a:endParaRPr>
          </a:p>
        </p:txBody>
      </p:sp>
    </p:spTree>
    <p:extLst>
      <p:ext uri="{BB962C8B-B14F-4D97-AF65-F5344CB8AC3E}">
        <p14:creationId xmlns:p14="http://schemas.microsoft.com/office/powerpoint/2010/main" val="2902556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F0302020204030204"/>
              </a:rPr>
              <a:t>SEPARATE &amp; EDITABLE: THE GOOD </a:t>
            </a:r>
            <a:endParaRPr lang="en-US" sz="4000" b="1" dirty="0">
              <a:solidFill>
                <a:srgbClr val="2E8652"/>
              </a:solidFill>
              <a:latin typeface="Century Gothic" panose="020F0302020204030204"/>
            </a:endParaRP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All text is </a:t>
            </a:r>
            <a:r>
              <a:rPr lang="en-US" sz="2000" b="1" dirty="0" smtClean="0">
                <a:solidFill>
                  <a:schemeClr val="tx1">
                    <a:lumMod val="75000"/>
                    <a:lumOff val="25000"/>
                  </a:schemeClr>
                </a:solidFill>
                <a:latin typeface="Century Gothic" panose="020F0302020204030204"/>
              </a:rPr>
              <a:t>separate</a:t>
            </a:r>
            <a:r>
              <a:rPr lang="en-US" sz="2000" dirty="0" smtClean="0">
                <a:solidFill>
                  <a:schemeClr val="tx1">
                    <a:lumMod val="75000"/>
                    <a:lumOff val="25000"/>
                  </a:schemeClr>
                </a:solidFill>
                <a:latin typeface="Century Gothic" panose="020F0302020204030204"/>
              </a:rPr>
              <a:t> and </a:t>
            </a:r>
            <a:r>
              <a:rPr lang="en-US" sz="2000" b="1" dirty="0" smtClean="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North arrow </a:t>
            </a:r>
            <a:r>
              <a:rPr lang="en-US" sz="2000" dirty="0" smtClean="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Inset map </a:t>
            </a:r>
            <a:r>
              <a:rPr lang="en-US" sz="2000" dirty="0" smtClean="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Legend is easy to understand </a:t>
            </a:r>
            <a:r>
              <a:rPr lang="en-US" sz="2000" dirty="0" smtClean="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E8652"/>
              </a:buClr>
              <a:buSzTx/>
              <a:buFont typeface="Webdings" panose="05030102010509060703" pitchFamily="18" charset="2"/>
              <a:buChar char="4"/>
              <a:tabLst/>
              <a:defRPr/>
            </a:pP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E8652"/>
              </a:buClr>
              <a:buSzTx/>
              <a:buFont typeface="Webdings" panose="05030102010509060703" pitchFamily="18" charset="2"/>
              <a:buChar char="4"/>
              <a:tabLst/>
              <a:defRPr/>
            </a:pP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t>
            </a: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(insert year), processed </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by ESA. </a:t>
            </a:r>
            <a:endPar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smtClean="0">
                <a:solidFill>
                  <a:srgbClr val="FF0000"/>
                </a:solidFill>
                <a:latin typeface="Century Gothic" panose="020F0302020204030204"/>
              </a:rPr>
              <a:t>You </a:t>
            </a:r>
            <a:r>
              <a:rPr lang="en-US" sz="1600" b="1" dirty="0" smtClean="0">
                <a:solidFill>
                  <a:srgbClr val="FF0000"/>
                </a:solidFill>
                <a:latin typeface="Century Gothic" panose="020F0302020204030204"/>
              </a:rPr>
              <a:t>must</a:t>
            </a:r>
            <a:r>
              <a:rPr lang="en-US" sz="1600" dirty="0" smtClean="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chemeClr val="bg1"/>
                </a:solidFill>
                <a:latin typeface="Century Gothic" panose="020B0502020202020204" pitchFamily="34" charset="0"/>
              </a:rPr>
              <a:t>SLIDE TEMPLATE: COMPONENTS </a:t>
            </a:r>
            <a:endParaRPr lang="en-US" sz="4000" b="1" dirty="0">
              <a:solidFill>
                <a:schemeClr val="bg1"/>
              </a:solidFill>
              <a:latin typeface="Century Gothic" panose="020B0502020202020204" pitchFamily="34" charset="0"/>
            </a:endParaRP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latin typeface="Century Gothic" panose="020B0502020202020204" pitchFamily="34" charset="0"/>
              </a:rPr>
              <a:t>Feel </a:t>
            </a:r>
            <a:r>
              <a:rPr lang="en-US" sz="1600" dirty="0">
                <a:solidFill>
                  <a:srgbClr val="FF0000"/>
                </a:solidFill>
                <a:latin typeface="Century Gothic" panose="020B0502020202020204" pitchFamily="34" charset="0"/>
              </a:rPr>
              <a:t>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F0302020204030204"/>
              </a:rPr>
              <a:t>PRESENTATION GUIDELINES: FONTS</a:t>
            </a:r>
            <a:endParaRPr lang="en-US" sz="4000" b="1" dirty="0">
              <a:solidFill>
                <a:srgbClr val="2E8652"/>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E8652"/>
              </a:buClr>
              <a:buFont typeface="Webdings" panose="05030102010509060703" pitchFamily="18" charset="2"/>
              <a:buChar char=""/>
            </a:pPr>
            <a:r>
              <a:rPr lang="en-US" b="1" dirty="0" smtClean="0">
                <a:solidFill>
                  <a:schemeClr val="tx1">
                    <a:lumMod val="75000"/>
                    <a:lumOff val="25000"/>
                  </a:schemeClr>
                </a:solidFill>
                <a:latin typeface="Century Gothic" panose="020F0302020204030204"/>
              </a:rPr>
              <a:t>Font is always Century Gothic, </a:t>
            </a:r>
            <a:r>
              <a:rPr lang="en-US" dirty="0" smtClean="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Font color is </a:t>
            </a:r>
            <a:r>
              <a:rPr lang="en-US" b="1" dirty="0" smtClean="0">
                <a:solidFill>
                  <a:schemeClr val="tx1">
                    <a:lumMod val="75000"/>
                    <a:lumOff val="25000"/>
                  </a:schemeClr>
                </a:solidFill>
                <a:latin typeface="Century Gothic" panose="020F0302020204030204"/>
              </a:rPr>
              <a:t>Black, Text 1, Lighter 25%, </a:t>
            </a:r>
            <a:r>
              <a:rPr lang="en-US" dirty="0" smtClean="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2E8652"/>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Header text</a:t>
            </a:r>
            <a:r>
              <a:rPr lang="en-US" sz="2600" dirty="0" smtClean="0">
                <a:solidFill>
                  <a:schemeClr val="tx1">
                    <a:lumMod val="75000"/>
                    <a:lumOff val="25000"/>
                  </a:schemeClr>
                </a:solidFill>
                <a:latin typeface="Century Gothic" panose="020F0302020204030204"/>
              </a:rPr>
              <a:t> point size should be between </a:t>
            </a:r>
            <a:r>
              <a:rPr lang="en-US" sz="2600" b="1" dirty="0" smtClean="0">
                <a:solidFill>
                  <a:schemeClr val="tx1">
                    <a:lumMod val="75000"/>
                    <a:lumOff val="25000"/>
                  </a:schemeClr>
                </a:solidFill>
                <a:latin typeface="Century Gothic" panose="020F0302020204030204"/>
              </a:rPr>
              <a:t>32 and 44 </a:t>
            </a:r>
            <a:r>
              <a:rPr lang="en-US" sz="2600" dirty="0" smtClean="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2E8652"/>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Body text </a:t>
            </a:r>
            <a:r>
              <a:rPr lang="en-US" sz="2600" dirty="0" smtClean="0">
                <a:solidFill>
                  <a:schemeClr val="tx1">
                    <a:lumMod val="75000"/>
                    <a:lumOff val="25000"/>
                  </a:schemeClr>
                </a:solidFill>
                <a:latin typeface="Century Gothic" panose="020F0302020204030204"/>
              </a:rPr>
              <a:t>point size should be at least </a:t>
            </a:r>
            <a:r>
              <a:rPr lang="en-US" sz="2600" b="1" dirty="0" smtClean="0">
                <a:solidFill>
                  <a:schemeClr val="tx1">
                    <a:lumMod val="75000"/>
                    <a:lumOff val="25000"/>
                  </a:schemeClr>
                </a:solidFill>
                <a:latin typeface="Century Gothic" panose="020F0302020204030204"/>
              </a:rPr>
              <a:t>20</a:t>
            </a:r>
            <a:r>
              <a:rPr lang="en-US" sz="2600" dirty="0" smtClean="0">
                <a:solidFill>
                  <a:schemeClr val="tx1">
                    <a:lumMod val="75000"/>
                    <a:lumOff val="25000"/>
                  </a:schemeClr>
                </a:solidFill>
                <a:latin typeface="Century Gothic" panose="020F0302020204030204"/>
              </a:rPr>
              <a:t>.</a:t>
            </a:r>
          </a:p>
          <a:p>
            <a:pPr marL="800100" lvl="1" indent="-342900">
              <a:lnSpc>
                <a:spcPct val="100000"/>
              </a:lnSpc>
              <a:spcAft>
                <a:spcPts val="600"/>
              </a:spcAft>
              <a:buClr>
                <a:srgbClr val="2E8652"/>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All other text </a:t>
            </a:r>
            <a:r>
              <a:rPr lang="en-US" sz="2600" dirty="0" smtClean="0">
                <a:solidFill>
                  <a:schemeClr val="tx1">
                    <a:lumMod val="75000"/>
                    <a:lumOff val="25000"/>
                  </a:schemeClr>
                </a:solidFill>
                <a:latin typeface="Century Gothic" panose="020F0302020204030204"/>
              </a:rPr>
              <a:t>(captions, legend items) should be </a:t>
            </a:r>
            <a:r>
              <a:rPr lang="en-US" sz="2600" u="sng" dirty="0" smtClean="0">
                <a:solidFill>
                  <a:schemeClr val="tx1">
                    <a:lumMod val="75000"/>
                    <a:lumOff val="25000"/>
                  </a:schemeClr>
                </a:solidFill>
                <a:latin typeface="Century Gothic" panose="020F0302020204030204"/>
              </a:rPr>
              <a:t>no smaller than</a:t>
            </a:r>
            <a:r>
              <a:rPr lang="en-US" sz="2600" dirty="0" smtClean="0">
                <a:solidFill>
                  <a:schemeClr val="tx1">
                    <a:lumMod val="75000"/>
                    <a:lumOff val="25000"/>
                  </a:schemeClr>
                </a:solidFill>
                <a:latin typeface="Century Gothic" panose="020F0302020204030204"/>
              </a:rPr>
              <a:t> </a:t>
            </a:r>
            <a:r>
              <a:rPr lang="en-US" sz="2600" b="1" dirty="0" smtClean="0">
                <a:solidFill>
                  <a:schemeClr val="tx1">
                    <a:lumMod val="75000"/>
                    <a:lumOff val="25000"/>
                  </a:schemeClr>
                </a:solidFill>
                <a:latin typeface="Century Gothic" panose="020F0302020204030204"/>
              </a:rPr>
              <a:t>14 point type</a:t>
            </a:r>
            <a:r>
              <a:rPr lang="en-US" sz="2600" dirty="0" smtClean="0">
                <a:solidFill>
                  <a:schemeClr val="tx1">
                    <a:lumMod val="75000"/>
                    <a:lumOff val="25000"/>
                  </a:schemeClr>
                </a:solidFill>
                <a:latin typeface="Century Gothic" panose="020F0302020204030204"/>
              </a:rPr>
              <a:t>.</a:t>
            </a:r>
          </a:p>
          <a:p>
            <a:pPr marL="800100" lvl="1" indent="-342900">
              <a:lnSpc>
                <a:spcPct val="100000"/>
              </a:lnSpc>
              <a:spcAft>
                <a:spcPts val="600"/>
              </a:spcAft>
              <a:buClr>
                <a:srgbClr val="2E8652"/>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a:t>
            </a:r>
            <a:r>
              <a:rPr lang="en-US" sz="2600" dirty="0" smtClean="0">
                <a:solidFill>
                  <a:schemeClr val="tx1">
                    <a:lumMod val="75000"/>
                    <a:lumOff val="25000"/>
                  </a:schemeClr>
                </a:solidFill>
                <a:latin typeface="Century Gothic" panose="020F0302020204030204"/>
              </a:rPr>
              <a:t>.</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Try to use a </a:t>
            </a:r>
            <a:r>
              <a:rPr lang="en-US" b="1" dirty="0" smtClean="0">
                <a:solidFill>
                  <a:schemeClr val="tx1">
                    <a:lumMod val="75000"/>
                    <a:lumOff val="25000"/>
                  </a:schemeClr>
                </a:solidFill>
                <a:latin typeface="Century Gothic" panose="020F0302020204030204"/>
              </a:rPr>
              <a:t>consistent font size</a:t>
            </a:r>
            <a:r>
              <a:rPr lang="en-US" dirty="0" smtClean="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The standard DEVELOP bullet style is </a:t>
            </a:r>
            <a:r>
              <a:rPr lang="en-US" b="1" dirty="0" smtClean="0">
                <a:solidFill>
                  <a:schemeClr val="tx1">
                    <a:lumMod val="75000"/>
                    <a:lumOff val="25000"/>
                  </a:schemeClr>
                </a:solidFill>
                <a:latin typeface="Century Gothic" panose="020F0302020204030204"/>
              </a:rPr>
              <a:t>symbol #52 </a:t>
            </a:r>
            <a:r>
              <a:rPr lang="en-US" dirty="0" smtClean="0">
                <a:solidFill>
                  <a:schemeClr val="tx1">
                    <a:lumMod val="75000"/>
                    <a:lumOff val="25000"/>
                  </a:schemeClr>
                </a:solidFill>
                <a:latin typeface="Century Gothic" panose="020F0302020204030204"/>
              </a:rPr>
              <a:t>in the </a:t>
            </a:r>
            <a:r>
              <a:rPr lang="en-US" b="1" dirty="0" smtClean="0">
                <a:solidFill>
                  <a:schemeClr val="tx1">
                    <a:lumMod val="75000"/>
                    <a:lumOff val="25000"/>
                  </a:schemeClr>
                </a:solidFill>
                <a:latin typeface="Century Gothic" panose="020F0302020204030204"/>
              </a:rPr>
              <a:t>Webdings</a:t>
            </a:r>
            <a:r>
              <a:rPr lang="en-US" dirty="0" smtClean="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smtClean="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2E8652"/>
              </a:buClr>
              <a:buFont typeface="Century Gothic" panose="020B0502020202020204" pitchFamily="34" charset="0"/>
              <a:buChar char="►"/>
            </a:pPr>
            <a:r>
              <a:rPr lang="en-US" sz="1600" dirty="0" smtClean="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2E8652"/>
              </a:buClr>
              <a:buFont typeface="Wingdings" panose="05000000000000000000" pitchFamily="2" charset="2"/>
              <a:buChar char="Ø"/>
            </a:pPr>
            <a:r>
              <a:rPr lang="en-US" sz="1600" dirty="0" smtClean="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2E8652"/>
              </a:buClr>
              <a:buFont typeface="Arial" panose="020B0604020202020204" pitchFamily="34" charset="0"/>
              <a:buChar char="•"/>
            </a:pPr>
            <a:r>
              <a:rPr lang="en-US" sz="1600" dirty="0" smtClean="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F0302020204030204"/>
              </a:rPr>
              <a:t>PRESENTATION GUIDELINES: TIPS</a:t>
            </a:r>
            <a:endParaRPr lang="en-US" sz="4000" b="1" dirty="0">
              <a:solidFill>
                <a:srgbClr val="2E8652"/>
              </a:solidFill>
              <a:latin typeface="Century Gothic" panose="020F0302020204030204"/>
            </a:endParaRP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Overall, keep text to a </a:t>
            </a:r>
            <a:r>
              <a:rPr lang="en-US" sz="2000" b="1" dirty="0" smtClean="0">
                <a:solidFill>
                  <a:schemeClr val="tx1">
                    <a:lumMod val="75000"/>
                    <a:lumOff val="25000"/>
                  </a:schemeClr>
                </a:solidFill>
                <a:latin typeface="Century Gothic" panose="020F0302020204030204"/>
              </a:rPr>
              <a:t>minimum</a:t>
            </a:r>
            <a:r>
              <a:rPr lang="en-US" sz="2000" dirty="0" smtClean="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Include a visual</a:t>
            </a:r>
            <a:r>
              <a:rPr lang="en-US" sz="2000" dirty="0" smtClean="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Maximize the size </a:t>
            </a:r>
            <a:r>
              <a:rPr lang="en-US" sz="2000" dirty="0" smtClean="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Arrange content to </a:t>
            </a:r>
            <a:r>
              <a:rPr lang="en-US" sz="2000" b="1" dirty="0" smtClean="0">
                <a:solidFill>
                  <a:schemeClr val="tx1">
                    <a:lumMod val="75000"/>
                    <a:lumOff val="25000"/>
                  </a:schemeClr>
                </a:solidFill>
                <a:latin typeface="Century Gothic" panose="020F0302020204030204"/>
              </a:rPr>
              <a:t>minimize white space</a:t>
            </a:r>
            <a:r>
              <a:rPr lang="en-US" sz="2000"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Include </a:t>
            </a:r>
            <a:r>
              <a:rPr lang="en-US" sz="2000" b="1" dirty="0" smtClean="0">
                <a:solidFill>
                  <a:schemeClr val="tx1">
                    <a:lumMod val="75000"/>
                    <a:lumOff val="25000"/>
                  </a:schemeClr>
                </a:solidFill>
                <a:latin typeface="Century Gothic" panose="020F0302020204030204"/>
              </a:rPr>
              <a:t>full speaker notes </a:t>
            </a:r>
            <a:r>
              <a:rPr lang="en-US" sz="2000" dirty="0" smtClean="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You need to include image information in your speakers notes as well.</a:t>
            </a:r>
            <a:r>
              <a:rPr lang="en-US" sz="2000" dirty="0" smtClean="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2E8652"/>
                </a:solidFill>
                <a:latin typeface="Century Gothic" panose="020F0302020204030204"/>
              </a:rPr>
              <a:t>PRESENTATION GUIDELINES: </a:t>
            </a:r>
            <a:r>
              <a:rPr lang="en-US" sz="4000" b="1" dirty="0" smtClean="0">
                <a:solidFill>
                  <a:srgbClr val="2E8652"/>
                </a:solidFill>
                <a:latin typeface="Century Gothic" panose="020F0302020204030204"/>
              </a:rPr>
              <a:t>TOOLS</a:t>
            </a:r>
            <a:endParaRPr lang="en-US" sz="4000" b="1" dirty="0">
              <a:solidFill>
                <a:srgbClr val="2E8652"/>
              </a:solidFill>
              <a:latin typeface="Century Gothic" panose="020F0302020204030204"/>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2E8652"/>
                </a:solidFill>
                <a:latin typeface="Century Gothic" panose="020F0302020204030204"/>
              </a:rPr>
              <a:t>IMAGES, PHOTOS, &amp; LOGOS</a:t>
            </a:r>
          </a:p>
        </p:txBody>
      </p:sp>
      <p:sp>
        <p:nvSpPr>
          <p:cNvPr id="3" name="Text Placeholder 2"/>
          <p:cNvSpPr txBox="1">
            <a:spLocks/>
          </p:cNvSpPr>
          <p:nvPr/>
        </p:nvSpPr>
        <p:spPr>
          <a:xfrm>
            <a:off x="505776" y="1206536"/>
            <a:ext cx="5486400" cy="344709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D</a:t>
            </a:r>
            <a:r>
              <a:rPr lang="en-US" sz="1800" b="1" dirty="0" smtClean="0">
                <a:solidFill>
                  <a:schemeClr val="tx1">
                    <a:lumMod val="75000"/>
                    <a:lumOff val="25000"/>
                  </a:schemeClr>
                </a:solidFill>
                <a:latin typeface="Century Gothic" panose="020F0302020204030204"/>
              </a:rPr>
              <a:t>o not </a:t>
            </a:r>
            <a:r>
              <a:rPr lang="en-US" sz="1800" dirty="0" smtClean="0">
                <a:solidFill>
                  <a:schemeClr val="tx1">
                    <a:lumMod val="75000"/>
                    <a:lumOff val="25000"/>
                  </a:schemeClr>
                </a:solidFill>
                <a:latin typeface="Century Gothic" panose="020F0302020204030204"/>
              </a:rPr>
              <a:t>include the image URL in the source text box but rather place it in the </a:t>
            </a:r>
            <a:r>
              <a:rPr lang="en-US" sz="1800" b="1" dirty="0" smtClean="0">
                <a:solidFill>
                  <a:schemeClr val="tx1">
                    <a:lumMod val="75000"/>
                    <a:lumOff val="25000"/>
                  </a:schemeClr>
                </a:solidFill>
                <a:latin typeface="Century Gothic" panose="020F0302020204030204"/>
              </a:rPr>
              <a:t>notes section</a:t>
            </a:r>
            <a:r>
              <a:rPr lang="en-US" sz="1800" dirty="0" smtClean="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smtClean="0">
                <a:solidFill>
                  <a:schemeClr val="tx1">
                    <a:lumMod val="75000"/>
                    <a:lumOff val="25000"/>
                  </a:schemeClr>
                </a:solidFill>
                <a:latin typeface="Century Gothic" panose="020F0302020204030204"/>
              </a:rPr>
              <a:t>consistent</a:t>
            </a:r>
            <a:r>
              <a:rPr lang="en-US" sz="1800" dirty="0" smtClean="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Background images are </a:t>
            </a:r>
            <a:r>
              <a:rPr lang="en-US" sz="1800" b="1" dirty="0" smtClean="0">
                <a:solidFill>
                  <a:schemeClr val="tx1">
                    <a:lumMod val="75000"/>
                    <a:lumOff val="25000"/>
                  </a:schemeClr>
                </a:solidFill>
                <a:latin typeface="Century Gothic" panose="020F0302020204030204"/>
              </a:rPr>
              <a:t>not recommended</a:t>
            </a:r>
            <a:r>
              <a:rPr lang="en-US" sz="1800" dirty="0" smtClean="0">
                <a:solidFill>
                  <a:schemeClr val="tx1">
                    <a:lumMod val="75000"/>
                    <a:lumOff val="25000"/>
                  </a:schemeClr>
                </a:solidFill>
                <a:latin typeface="Century Gothic" panose="020F0302020204030204"/>
              </a:rPr>
              <a:t>. If you use one, make sure that your text remains </a:t>
            </a:r>
            <a:r>
              <a:rPr lang="en-US" sz="1800" b="1" dirty="0" smtClean="0">
                <a:solidFill>
                  <a:schemeClr val="tx1">
                    <a:lumMod val="75000"/>
                    <a:lumOff val="25000"/>
                  </a:schemeClr>
                </a:solidFill>
                <a:latin typeface="Century Gothic" panose="020F0302020204030204"/>
              </a:rPr>
              <a:t>clear</a:t>
            </a:r>
            <a:r>
              <a:rPr lang="en-US" sz="1800" dirty="0" smtClean="0">
                <a:solidFill>
                  <a:schemeClr val="tx1">
                    <a:lumMod val="75000"/>
                    <a:lumOff val="25000"/>
                  </a:schemeClr>
                </a:solidFill>
                <a:latin typeface="Century Gothic" panose="020F0302020204030204"/>
              </a:rPr>
              <a:t> and </a:t>
            </a:r>
            <a:r>
              <a:rPr lang="en-US" sz="1800" b="1" dirty="0" smtClean="0">
                <a:solidFill>
                  <a:schemeClr val="tx1">
                    <a:lumMod val="75000"/>
                    <a:lumOff val="25000"/>
                  </a:schemeClr>
                </a:solidFill>
                <a:latin typeface="Century Gothic" panose="020F0302020204030204"/>
              </a:rPr>
              <a:t>legible</a:t>
            </a:r>
            <a:r>
              <a:rPr lang="en-US" sz="1800" dirty="0" smtClean="0">
                <a:solidFill>
                  <a:schemeClr val="tx1">
                    <a:lumMod val="75000"/>
                    <a:lumOff val="25000"/>
                  </a:schemeClr>
                </a:solidFill>
                <a:latin typeface="Century Gothic" panose="020F0302020204030204"/>
              </a:rPr>
              <a:t>.</a:t>
            </a:r>
          </a:p>
        </p:txBody>
      </p:sp>
      <p:sp>
        <p:nvSpPr>
          <p:cNvPr id="4" name="Text Placeholder 5"/>
          <p:cNvSpPr txBox="1">
            <a:spLocks/>
          </p:cNvSpPr>
          <p:nvPr/>
        </p:nvSpPr>
        <p:spPr>
          <a:xfrm>
            <a:off x="6482862" y="1206536"/>
            <a:ext cx="5213837" cy="38010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Obtain a </a:t>
            </a:r>
            <a:r>
              <a:rPr lang="en-US" sz="1800" b="1" dirty="0" smtClean="0">
                <a:solidFill>
                  <a:schemeClr val="tx1">
                    <a:lumMod val="75000"/>
                    <a:lumOff val="25000"/>
                  </a:schemeClr>
                </a:solidFill>
                <a:latin typeface="Century Gothic" panose="020F0302020204030204"/>
              </a:rPr>
              <a:t>media release form</a:t>
            </a:r>
            <a:r>
              <a:rPr lang="en-US" sz="1800" dirty="0" smtClean="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All image sources should be </a:t>
            </a:r>
            <a:r>
              <a:rPr lang="en-US" sz="1800" b="1" dirty="0" smtClean="0">
                <a:solidFill>
                  <a:schemeClr val="tx1">
                    <a:lumMod val="75000"/>
                    <a:lumOff val="25000"/>
                  </a:schemeClr>
                </a:solidFill>
                <a:latin typeface="Century Gothic" panose="020F0302020204030204"/>
              </a:rPr>
              <a:t>cited using a consistent format </a:t>
            </a:r>
            <a:r>
              <a:rPr lang="en-US" sz="1800" dirty="0" smtClean="0">
                <a:solidFill>
                  <a:schemeClr val="tx1">
                    <a:lumMod val="75000"/>
                    <a:lumOff val="25000"/>
                  </a:schemeClr>
                </a:solidFill>
                <a:latin typeface="Century Gothic" panose="020F0302020204030204"/>
              </a:rPr>
              <a:t>and should be </a:t>
            </a:r>
            <a:r>
              <a:rPr lang="en-US" sz="1800" b="1" dirty="0" smtClean="0">
                <a:solidFill>
                  <a:schemeClr val="tx1">
                    <a:lumMod val="75000"/>
                    <a:lumOff val="25000"/>
                  </a:schemeClr>
                </a:solidFill>
                <a:latin typeface="Century Gothic" panose="020F0302020204030204"/>
              </a:rPr>
              <a:t>visible</a:t>
            </a:r>
            <a:r>
              <a:rPr lang="en-US" sz="1800" dirty="0" smtClean="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2E8652"/>
              </a:buClr>
              <a:buFont typeface="Webdings" panose="05030102010509060703" pitchFamily="18" charset="2"/>
              <a:buChar char="4"/>
            </a:pPr>
            <a:r>
              <a:rPr lang="en-US" sz="1800" b="1" dirty="0" smtClean="0">
                <a:solidFill>
                  <a:schemeClr val="tx1">
                    <a:lumMod val="75000"/>
                    <a:lumOff val="25000"/>
                  </a:schemeClr>
                </a:solidFill>
                <a:latin typeface="Century Gothic" panose="020F0302020204030204"/>
              </a:rPr>
              <a:t>Use US Federal logos only</a:t>
            </a:r>
            <a:r>
              <a:rPr lang="en-US" sz="1800" dirty="0" smtClean="0">
                <a:solidFill>
                  <a:schemeClr val="tx1">
                    <a:lumMod val="75000"/>
                    <a:lumOff val="25000"/>
                  </a:schemeClr>
                </a:solidFill>
                <a:latin typeface="Century Gothic" panose="020F0302020204030204"/>
              </a:rPr>
              <a:t>. No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a:t>
            </a:r>
            <a:r>
              <a:rPr lang="en-US" sz="1800" b="1" i="1" dirty="0" smtClean="0">
                <a:solidFill>
                  <a:schemeClr val="tx1">
                    <a:lumMod val="75000"/>
                    <a:lumOff val="25000"/>
                  </a:schemeClr>
                </a:solidFill>
                <a:latin typeface="Century Gothic" panose="020F0302020204030204"/>
              </a:rPr>
              <a:t>nly</a:t>
            </a:r>
            <a:r>
              <a:rPr lang="en-US" sz="1800" i="1" dirty="0" smtClean="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endParaRPr lang="en-US" sz="1800" i="1"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430371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2E8652"/>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Keep all images and text boxes </a:t>
            </a:r>
            <a:r>
              <a:rPr lang="en-US" sz="2000" b="1" dirty="0" smtClean="0">
                <a:solidFill>
                  <a:schemeClr val="tx1">
                    <a:lumMod val="75000"/>
                    <a:lumOff val="25000"/>
                  </a:schemeClr>
                </a:solidFill>
                <a:latin typeface="Century Gothic" panose="020F0302020204030204"/>
              </a:rPr>
              <a:t>editable</a:t>
            </a:r>
            <a:r>
              <a:rPr lang="en-US" sz="2000" dirty="0" smtClean="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2E8652"/>
              </a:buClr>
              <a:buFont typeface="Webdings" panose="05030102010509060703" pitchFamily="18" charset="2"/>
              <a:buChar char="4"/>
            </a:pPr>
            <a:endParaRPr lang="en-US" sz="20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Do not</a:t>
            </a:r>
            <a:r>
              <a:rPr lang="en-US" sz="2000" dirty="0" smtClean="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2E8652"/>
              </a:buClr>
              <a:buFont typeface="Webdings" panose="05030102010509060703" pitchFamily="18" charset="2"/>
              <a:buChar char="4"/>
            </a:pPr>
            <a:endParaRPr lang="en-US" sz="2000" b="1"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Remember, even graph labels need to be in </a:t>
            </a:r>
            <a:r>
              <a:rPr lang="en-US" sz="2000" b="1" dirty="0" smtClean="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smtClean="0">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smtClean="0">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F0302020204030204"/>
              </a:rPr>
              <a:t>MAPS</a:t>
            </a:r>
            <a:endParaRPr lang="en-US" sz="4000" b="1" dirty="0">
              <a:solidFill>
                <a:srgbClr val="2E8652"/>
              </a:solidFill>
              <a:latin typeface="Century Gothic" panose="020F0302020204030204"/>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E8652"/>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E8652"/>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E8652"/>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E8652"/>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a:t>
            </a:r>
            <a:r>
              <a:rPr lang="en-US" sz="2000" dirty="0" smtClean="0">
                <a:solidFill>
                  <a:schemeClr val="tx1">
                    <a:lumMod val="75000"/>
                    <a:lumOff val="25000"/>
                  </a:schemeClr>
                </a:solidFill>
                <a:latin typeface="Century Gothic" panose="020F0302020204030204"/>
              </a:rPr>
              <a:t>required.</a:t>
            </a:r>
            <a:endParaRPr lang="en-US" sz="2000" dirty="0">
              <a:solidFill>
                <a:schemeClr val="tx1">
                  <a:lumMod val="75000"/>
                  <a:lumOff val="25000"/>
                </a:schemeClr>
              </a:solidFill>
              <a:latin typeface="Century Gothic" panose="020F0302020204030204"/>
            </a:endParaRPr>
          </a:p>
          <a:p>
            <a:pPr marL="342900" indent="-342900">
              <a:spcAft>
                <a:spcPts val="600"/>
              </a:spcAft>
              <a:buClr>
                <a:srgbClr val="2E8652"/>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E8652"/>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2</a:t>
            </a:r>
            <a:endParaRPr lang="en-US" b="1" baseline="30000" dirty="0" smtClean="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5</a:t>
            </a:r>
            <a:endParaRPr lang="en-US" b="1" baseline="30000" dirty="0" smtClean="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km</a:t>
            </a:r>
            <a:endParaRPr lang="en-US" b="1" baseline="30000" dirty="0" smtClean="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E8652"/>
                </a:solidFill>
                <a:latin typeface="Century Gothic" panose="020F0302020204030204"/>
              </a:rPr>
              <a:t>SEPARATE &amp; EDITABLE: THE BAD </a:t>
            </a:r>
            <a:endParaRPr lang="en-US" sz="4000" b="1" dirty="0">
              <a:solidFill>
                <a:srgbClr val="2E8652"/>
              </a:solidFill>
              <a:latin typeface="Century Gothic" panose="020F0302020204030204"/>
            </a:endParaRP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Bad Example</a:t>
            </a:r>
            <a:r>
              <a:rPr lang="en-US" sz="2000" b="1"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1649</TotalTime>
  <Words>1201</Words>
  <Application>Microsoft Office PowerPoint</Application>
  <PresentationFormat>Widescreen</PresentationFormat>
  <Paragraphs>148</Paragraphs>
  <Slides>12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147</cp:revision>
  <dcterms:created xsi:type="dcterms:W3CDTF">2019-11-12T17:46:59Z</dcterms:created>
  <dcterms:modified xsi:type="dcterms:W3CDTF">2020-02-20T15:38:45Z</dcterms:modified>
</cp:coreProperties>
</file>