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cmAuthor id="2" name="Darcy Gray" initials="DG"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B89"/>
    <a:srgbClr val="A1C48F"/>
    <a:srgbClr val="45ADCE"/>
    <a:srgbClr val="EF645C"/>
    <a:srgbClr val="586BF7"/>
    <a:srgbClr val="DEECF8"/>
    <a:srgbClr val="964135"/>
    <a:srgbClr val="42ACCE"/>
    <a:srgbClr val="000000"/>
    <a:srgbClr val="7DB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801"/>
  </p:normalViewPr>
  <p:slideViewPr>
    <p:cSldViewPr snapToGrid="0">
      <p:cViewPr>
        <p:scale>
          <a:sx n="52" d="100"/>
          <a:sy n="52" d="100"/>
        </p:scale>
        <p:origin x="29" y="-8395"/>
      </p:cViewPr>
      <p:guideLst>
        <p:guide orient="horz" pos="2736"/>
        <p:guide pos="576"/>
        <p:guide orient="horz" pos="21864"/>
        <p:guide pos="16704"/>
        <p:guide pos="15288"/>
        <p:guide orient="horz" pos="21312"/>
        <p:guide pos="7752"/>
        <p:guide pos="8088"/>
        <p:guide pos="15624"/>
        <p:guide orient="horz" pos="2400"/>
        <p:guide orient="horz" pos="504"/>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156788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6.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4.gif"/><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a:extLst>
              <a:ext uri="{FF2B5EF4-FFF2-40B4-BE49-F238E27FC236}">
                <a16:creationId xmlns:a16="http://schemas.microsoft.com/office/drawing/2014/main" id="{53AFBDCF-AF7F-7545-BD94-63E1C60C3BD8}"/>
              </a:ext>
            </a:extLst>
          </p:cNvPr>
          <p:cNvGrpSpPr/>
          <p:nvPr/>
        </p:nvGrpSpPr>
        <p:grpSpPr>
          <a:xfrm>
            <a:off x="13973990" y="4630419"/>
            <a:ext cx="10006806" cy="6270539"/>
            <a:chOff x="13138231" y="5291418"/>
            <a:chExt cx="12801056" cy="8182559"/>
          </a:xfrm>
        </p:grpSpPr>
        <p:grpSp>
          <p:nvGrpSpPr>
            <p:cNvPr id="75" name="Group 74">
              <a:extLst>
                <a:ext uri="{FF2B5EF4-FFF2-40B4-BE49-F238E27FC236}">
                  <a16:creationId xmlns:a16="http://schemas.microsoft.com/office/drawing/2014/main" id="{21514FAD-3CC9-B346-A942-25AA4B2DE860}"/>
                </a:ext>
              </a:extLst>
            </p:cNvPr>
            <p:cNvGrpSpPr/>
            <p:nvPr/>
          </p:nvGrpSpPr>
          <p:grpSpPr>
            <a:xfrm>
              <a:off x="13138231" y="5291418"/>
              <a:ext cx="10537397" cy="8182559"/>
              <a:chOff x="13138231" y="5291418"/>
              <a:chExt cx="10537397" cy="8182559"/>
            </a:xfrm>
          </p:grpSpPr>
          <p:grpSp>
            <p:nvGrpSpPr>
              <p:cNvPr id="36" name="Group 35">
                <a:extLst>
                  <a:ext uri="{FF2B5EF4-FFF2-40B4-BE49-F238E27FC236}">
                    <a16:creationId xmlns:a16="http://schemas.microsoft.com/office/drawing/2014/main" id="{EA3ABE24-4D05-A244-BD41-C883625862B3}"/>
                  </a:ext>
                </a:extLst>
              </p:cNvPr>
              <p:cNvGrpSpPr/>
              <p:nvPr/>
            </p:nvGrpSpPr>
            <p:grpSpPr>
              <a:xfrm>
                <a:off x="13138231" y="5291418"/>
                <a:ext cx="10537397" cy="8182559"/>
                <a:chOff x="1997494" y="329368"/>
                <a:chExt cx="8705011" cy="6532343"/>
              </a:xfrm>
            </p:grpSpPr>
            <p:pic>
              <p:nvPicPr>
                <p:cNvPr id="37" name="Picture 36">
                  <a:extLst>
                    <a:ext uri="{FF2B5EF4-FFF2-40B4-BE49-F238E27FC236}">
                      <a16:creationId xmlns:a16="http://schemas.microsoft.com/office/drawing/2014/main" id="{2B440B91-5F41-E248-B48A-FC9E5FAD36FC}"/>
                    </a:ext>
                  </a:extLst>
                </p:cNvPr>
                <p:cNvPicPr>
                  <a:picLocks noChangeAspect="1"/>
                </p:cNvPicPr>
                <p:nvPr/>
              </p:nvPicPr>
              <p:blipFill>
                <a:blip r:embed="rId3"/>
                <a:stretch>
                  <a:fillRect/>
                </a:stretch>
              </p:blipFill>
              <p:spPr>
                <a:xfrm>
                  <a:off x="1997494" y="329368"/>
                  <a:ext cx="8705011" cy="6532343"/>
                </a:xfrm>
                <a:prstGeom prst="rect">
                  <a:avLst/>
                </a:prstGeom>
              </p:spPr>
            </p:pic>
            <p:sp>
              <p:nvSpPr>
                <p:cNvPr id="38" name="TextBox 3">
                  <a:extLst>
                    <a:ext uri="{FF2B5EF4-FFF2-40B4-BE49-F238E27FC236}">
                      <a16:creationId xmlns:a16="http://schemas.microsoft.com/office/drawing/2014/main" id="{298339A2-E9C6-844C-923B-A5F70C47231D}"/>
                    </a:ext>
                  </a:extLst>
                </p:cNvPr>
                <p:cNvSpPr txBox="1"/>
                <p:nvPr/>
              </p:nvSpPr>
              <p:spPr>
                <a:xfrm>
                  <a:off x="10226914" y="744160"/>
                  <a:ext cx="272415" cy="3427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panose="020B0502020202020204" pitchFamily="34" charset="0"/>
                    </a:rPr>
                    <a:t>N</a:t>
                  </a:r>
                </a:p>
              </p:txBody>
            </p:sp>
            <p:grpSp>
              <p:nvGrpSpPr>
                <p:cNvPr id="39" name="Group 38">
                  <a:extLst>
                    <a:ext uri="{FF2B5EF4-FFF2-40B4-BE49-F238E27FC236}">
                      <a16:creationId xmlns:a16="http://schemas.microsoft.com/office/drawing/2014/main" id="{6702F2F7-AAD0-8348-A5DC-7801E7111FBE}"/>
                    </a:ext>
                  </a:extLst>
                </p:cNvPr>
                <p:cNvGrpSpPr/>
                <p:nvPr/>
              </p:nvGrpSpPr>
              <p:grpSpPr>
                <a:xfrm>
                  <a:off x="4906745" y="4502766"/>
                  <a:ext cx="2826704" cy="389943"/>
                  <a:chOff x="4906745" y="4502766"/>
                  <a:chExt cx="2826704" cy="389943"/>
                </a:xfrm>
              </p:grpSpPr>
              <p:sp>
                <p:nvSpPr>
                  <p:cNvPr id="43" name="TextBox 8">
                    <a:extLst>
                      <a:ext uri="{FF2B5EF4-FFF2-40B4-BE49-F238E27FC236}">
                        <a16:creationId xmlns:a16="http://schemas.microsoft.com/office/drawing/2014/main" id="{B3F5B9AA-8D26-3D4E-A18E-18496CF107C8}"/>
                      </a:ext>
                    </a:extLst>
                  </p:cNvPr>
                  <p:cNvSpPr txBox="1"/>
                  <p:nvPr/>
                </p:nvSpPr>
                <p:spPr>
                  <a:xfrm>
                    <a:off x="4906745" y="4502766"/>
                    <a:ext cx="2266370" cy="3526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panose="020B0502020202020204" pitchFamily="34" charset="0"/>
                        <a:cs typeface="Calibri"/>
                      </a:rPr>
                      <a:t>0     20     40      80</a:t>
                    </a:r>
                  </a:p>
                </p:txBody>
              </p:sp>
              <p:sp>
                <p:nvSpPr>
                  <p:cNvPr id="44" name="TextBox 9">
                    <a:extLst>
                      <a:ext uri="{FF2B5EF4-FFF2-40B4-BE49-F238E27FC236}">
                        <a16:creationId xmlns:a16="http://schemas.microsoft.com/office/drawing/2014/main" id="{47DC6438-8686-3346-9032-6A351EA11248}"/>
                      </a:ext>
                    </a:extLst>
                  </p:cNvPr>
                  <p:cNvSpPr txBox="1"/>
                  <p:nvPr/>
                </p:nvSpPr>
                <p:spPr>
                  <a:xfrm>
                    <a:off x="6717777" y="4549917"/>
                    <a:ext cx="1015672" cy="3427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panose="020B0502020202020204" pitchFamily="34" charset="0"/>
                      </a:rPr>
                      <a:t>Miles</a:t>
                    </a:r>
                  </a:p>
                </p:txBody>
              </p:sp>
            </p:grpSp>
            <p:sp>
              <p:nvSpPr>
                <p:cNvPr id="40" name="TextBox 5">
                  <a:extLst>
                    <a:ext uri="{FF2B5EF4-FFF2-40B4-BE49-F238E27FC236}">
                      <a16:creationId xmlns:a16="http://schemas.microsoft.com/office/drawing/2014/main" id="{9C632F24-3F6D-C94E-96B0-4A83527B44DE}"/>
                    </a:ext>
                  </a:extLst>
                </p:cNvPr>
                <p:cNvSpPr txBox="1"/>
                <p:nvPr/>
              </p:nvSpPr>
              <p:spPr>
                <a:xfrm>
                  <a:off x="2444034" y="2763805"/>
                  <a:ext cx="1907487" cy="3427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3F3F3F"/>
                      </a:solidFill>
                      <a:latin typeface="Century Gothic" panose="020B0502020202020204" pitchFamily="34" charset="0"/>
                    </a:rPr>
                    <a:t>United States</a:t>
                  </a:r>
                </a:p>
              </p:txBody>
            </p:sp>
            <p:sp>
              <p:nvSpPr>
                <p:cNvPr id="41" name="TextBox 6">
                  <a:extLst>
                    <a:ext uri="{FF2B5EF4-FFF2-40B4-BE49-F238E27FC236}">
                      <a16:creationId xmlns:a16="http://schemas.microsoft.com/office/drawing/2014/main" id="{94024C4F-4667-C041-92FC-A2EBDFF631C8}"/>
                    </a:ext>
                  </a:extLst>
                </p:cNvPr>
                <p:cNvSpPr txBox="1"/>
                <p:nvPr/>
              </p:nvSpPr>
              <p:spPr>
                <a:xfrm>
                  <a:off x="5170428" y="956844"/>
                  <a:ext cx="1078063" cy="3427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3F3F3F"/>
                      </a:solidFill>
                      <a:latin typeface="Century Gothic" panose="020B0502020202020204" pitchFamily="34" charset="0"/>
                    </a:rPr>
                    <a:t>Arizona</a:t>
                  </a:r>
                  <a:endParaRPr lang="en-US" sz="2000" b="1" dirty="0">
                    <a:solidFill>
                      <a:srgbClr val="3F3F3F"/>
                    </a:solidFill>
                    <a:latin typeface="Century Gothic" panose="020B0502020202020204" pitchFamily="34" charset="0"/>
                  </a:endParaRPr>
                </a:p>
              </p:txBody>
            </p:sp>
            <p:sp>
              <p:nvSpPr>
                <p:cNvPr id="42" name="TextBox 7">
                  <a:extLst>
                    <a:ext uri="{FF2B5EF4-FFF2-40B4-BE49-F238E27FC236}">
                      <a16:creationId xmlns:a16="http://schemas.microsoft.com/office/drawing/2014/main" id="{3F1A09B4-C1D6-1F43-987B-D0DDC566333B}"/>
                    </a:ext>
                  </a:extLst>
                </p:cNvPr>
                <p:cNvSpPr txBox="1"/>
                <p:nvPr/>
              </p:nvSpPr>
              <p:spPr>
                <a:xfrm>
                  <a:off x="8961383" y="775415"/>
                  <a:ext cx="1121299" cy="592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3F3F3F"/>
                      </a:solidFill>
                      <a:latin typeface="Century Gothic" panose="020B0502020202020204" pitchFamily="34" charset="0"/>
                    </a:rPr>
                    <a:t>New Mexico</a:t>
                  </a:r>
                  <a:endParaRPr lang="en-US" sz="2000" b="1" dirty="0">
                    <a:solidFill>
                      <a:srgbClr val="3F3F3F"/>
                    </a:solidFill>
                    <a:latin typeface="Century Gothic" panose="020B0502020202020204" pitchFamily="34" charset="0"/>
                  </a:endParaRPr>
                </a:p>
              </p:txBody>
            </p:sp>
          </p:grpSp>
          <p:pic>
            <p:nvPicPr>
              <p:cNvPr id="74" name="Picture 14" descr="A picture containing tripod&#10;&#10;Description generated with very high confidence">
                <a:extLst>
                  <a:ext uri="{FF2B5EF4-FFF2-40B4-BE49-F238E27FC236}">
                    <a16:creationId xmlns:a16="http://schemas.microsoft.com/office/drawing/2014/main" id="{BE676581-FD45-904A-9E28-57FA23FE7DC5}"/>
                  </a:ext>
                </a:extLst>
              </p:cNvPr>
              <p:cNvPicPr>
                <a:picLocks noChangeAspect="1"/>
              </p:cNvPicPr>
              <p:nvPr/>
            </p:nvPicPr>
            <p:blipFill>
              <a:blip r:embed="rId4"/>
              <a:stretch>
                <a:fillRect/>
              </a:stretch>
            </p:blipFill>
            <p:spPr>
              <a:xfrm>
                <a:off x="23124164" y="5424423"/>
                <a:ext cx="352320" cy="520904"/>
              </a:xfrm>
              <a:prstGeom prst="rect">
                <a:avLst/>
              </a:prstGeom>
            </p:spPr>
          </p:pic>
        </p:grpSp>
        <p:sp>
          <p:nvSpPr>
            <p:cNvPr id="180" name="Rectangle 179">
              <a:extLst>
                <a:ext uri="{FF2B5EF4-FFF2-40B4-BE49-F238E27FC236}">
                  <a16:creationId xmlns:a16="http://schemas.microsoft.com/office/drawing/2014/main" id="{C81A2DAE-47E0-684F-B236-14AA2994B8A5}"/>
                </a:ext>
              </a:extLst>
            </p:cNvPr>
            <p:cNvSpPr/>
            <p:nvPr/>
          </p:nvSpPr>
          <p:spPr>
            <a:xfrm>
              <a:off x="21337203" y="11533741"/>
              <a:ext cx="4602084" cy="1876607"/>
            </a:xfrm>
            <a:prstGeom prst="rect">
              <a:avLst/>
            </a:prstGeom>
            <a:noFill/>
            <a:ln w="28575">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0458EEAE-5EA0-AF4F-8A42-A2DEFF169DA9}"/>
              </a:ext>
            </a:extLst>
          </p:cNvPr>
          <p:cNvGrpSpPr/>
          <p:nvPr/>
        </p:nvGrpSpPr>
        <p:grpSpPr>
          <a:xfrm>
            <a:off x="977213" y="16554917"/>
            <a:ext cx="11194263" cy="13611548"/>
            <a:chOff x="1010701" y="18751156"/>
            <a:chExt cx="11194263" cy="11902703"/>
          </a:xfrm>
        </p:grpSpPr>
        <p:sp>
          <p:nvSpPr>
            <p:cNvPr id="65" name="Rectangle 64">
              <a:extLst>
                <a:ext uri="{FF2B5EF4-FFF2-40B4-BE49-F238E27FC236}">
                  <a16:creationId xmlns:a16="http://schemas.microsoft.com/office/drawing/2014/main" id="{E787B678-AC9F-924F-8742-D39F98CC4610}"/>
                </a:ext>
              </a:extLst>
            </p:cNvPr>
            <p:cNvSpPr/>
            <p:nvPr/>
          </p:nvSpPr>
          <p:spPr>
            <a:xfrm>
              <a:off x="1010701" y="18751158"/>
              <a:ext cx="6244947" cy="11902701"/>
            </a:xfrm>
            <a:prstGeom prst="rect">
              <a:avLst/>
            </a:prstGeom>
            <a:solidFill>
              <a:srgbClr val="E7F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B399F4F-8702-0A42-9138-93B1A72650C2}"/>
                </a:ext>
              </a:extLst>
            </p:cNvPr>
            <p:cNvSpPr/>
            <p:nvPr/>
          </p:nvSpPr>
          <p:spPr>
            <a:xfrm>
              <a:off x="6692806" y="18751157"/>
              <a:ext cx="5512158" cy="11902702"/>
            </a:xfrm>
            <a:prstGeom prst="rect">
              <a:avLst/>
            </a:prstGeom>
            <a:solidFill>
              <a:srgbClr val="DEECF8"/>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Arrow Connector 98">
              <a:extLst>
                <a:ext uri="{FF2B5EF4-FFF2-40B4-BE49-F238E27FC236}">
                  <a16:creationId xmlns:a16="http://schemas.microsoft.com/office/drawing/2014/main" id="{E26955CB-8454-5645-896E-05EE04CF8493}"/>
                </a:ext>
              </a:extLst>
            </p:cNvPr>
            <p:cNvCxnSpPr>
              <a:cxnSpLocks/>
            </p:cNvCxnSpPr>
            <p:nvPr/>
          </p:nvCxnSpPr>
          <p:spPr>
            <a:xfrm>
              <a:off x="6692806" y="18751156"/>
              <a:ext cx="1526" cy="11902703"/>
            </a:xfrm>
            <a:prstGeom prst="straightConnector1">
              <a:avLst/>
            </a:prstGeom>
            <a:ln w="22225"/>
          </p:spPr>
          <p:style>
            <a:lnRef idx="1">
              <a:schemeClr val="dk1"/>
            </a:lnRef>
            <a:fillRef idx="0">
              <a:schemeClr val="dk1"/>
            </a:fillRef>
            <a:effectRef idx="0">
              <a:schemeClr val="dk1"/>
            </a:effectRef>
            <a:fontRef idx="minor">
              <a:schemeClr val="tx1"/>
            </a:fontRef>
          </p:style>
        </p:cxnSp>
      </p:grpSp>
      <p:sp>
        <p:nvSpPr>
          <p:cNvPr id="2" name="Text Placeholder 42">
            <a:extLst>
              <a:ext uri="{FF2B5EF4-FFF2-40B4-BE49-F238E27FC236}">
                <a16:creationId xmlns:a16="http://schemas.microsoft.com/office/drawing/2014/main" id="{39FE2893-1C96-B042-8A82-4C0986FA18D0}"/>
              </a:ext>
            </a:extLst>
          </p:cNvPr>
          <p:cNvSpPr txBox="1">
            <a:spLocks/>
          </p:cNvSpPr>
          <p:nvPr/>
        </p:nvSpPr>
        <p:spPr>
          <a:xfrm>
            <a:off x="4704381" y="876299"/>
            <a:ext cx="18362865" cy="2507653"/>
          </a:xfrm>
          <a:prstGeom prst="rect">
            <a:avLst/>
          </a:prstGeom>
        </p:spPr>
        <p:txBody>
          <a:bodyPr anchor="ctr">
            <a:normAutofit lnSpcReduction="10000"/>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6000" dirty="0">
                <a:solidFill>
                  <a:srgbClr val="42ACCE"/>
                </a:solidFill>
                <a:latin typeface="Century Gothic"/>
              </a:rPr>
              <a:t>Using Earth Observations to Identify Wildfire Impacts on Hydrologic Functions and Recovery in Gila National Forest</a:t>
            </a:r>
            <a:endParaRPr lang="en-US" sz="6000" dirty="0"/>
          </a:p>
        </p:txBody>
      </p:sp>
      <p:sp>
        <p:nvSpPr>
          <p:cNvPr id="3" name="Text Placeholder 16">
            <a:extLst>
              <a:ext uri="{FF2B5EF4-FFF2-40B4-BE49-F238E27FC236}">
                <a16:creationId xmlns:a16="http://schemas.microsoft.com/office/drawing/2014/main" id="{D1BB1AA8-0C8F-5142-8FB0-D7E0443163BF}"/>
              </a:ext>
            </a:extLst>
          </p:cNvPr>
          <p:cNvSpPr txBox="1">
            <a:spLocks/>
          </p:cNvSpPr>
          <p:nvPr/>
        </p:nvSpPr>
        <p:spPr>
          <a:xfrm>
            <a:off x="807579" y="12530693"/>
            <a:ext cx="11430000" cy="3178506"/>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42ACCE"/>
              </a:buClr>
            </a:pPr>
            <a:r>
              <a:rPr lang="en-US" sz="2600" b="1" dirty="0">
                <a:solidFill>
                  <a:srgbClr val="42ACCE"/>
                </a:solidFill>
                <a:latin typeface="Garamond"/>
                <a:ea typeface="+mn-lt"/>
                <a:cs typeface="+mn-lt"/>
              </a:rPr>
              <a:t>Examine</a:t>
            </a:r>
            <a:r>
              <a:rPr lang="en-US" sz="2600" dirty="0">
                <a:latin typeface="Garamond"/>
                <a:ea typeface="+mn-lt"/>
                <a:cs typeface="+mn-lt"/>
              </a:rPr>
              <a:t> </a:t>
            </a:r>
            <a:r>
              <a:rPr lang="en-US" sz="2600" dirty="0">
                <a:solidFill>
                  <a:schemeClr val="tx1">
                    <a:lumMod val="75000"/>
                    <a:lumOff val="25000"/>
                  </a:schemeClr>
                </a:solidFill>
                <a:latin typeface="Garamond"/>
                <a:ea typeface="+mn-lt"/>
                <a:cs typeface="+mn-lt"/>
              </a:rPr>
              <a:t>the influence of restoration efforts, land cover, elevation, and burn severity on vegetation regrowth post-wildfire using Normalized Burn Ratio as a recovery </a:t>
            </a:r>
            <a:r>
              <a:rPr lang="en-US" sz="2600" dirty="0" smtClean="0">
                <a:solidFill>
                  <a:schemeClr val="tx1">
                    <a:lumMod val="75000"/>
                    <a:lumOff val="25000"/>
                  </a:schemeClr>
                </a:solidFill>
                <a:latin typeface="Garamond"/>
                <a:ea typeface="+mn-lt"/>
                <a:cs typeface="+mn-lt"/>
              </a:rPr>
              <a:t>metric.</a:t>
            </a:r>
            <a:endParaRPr lang="en-US" sz="2600" dirty="0">
              <a:solidFill>
                <a:schemeClr val="tx1">
                  <a:lumMod val="75000"/>
                  <a:lumOff val="25000"/>
                </a:schemeClr>
              </a:solidFill>
              <a:latin typeface="Garamond"/>
              <a:ea typeface="+mn-lt"/>
              <a:cs typeface="+mn-lt"/>
            </a:endParaRPr>
          </a:p>
          <a:p>
            <a:pPr>
              <a:lnSpc>
                <a:spcPct val="100000"/>
              </a:lnSpc>
              <a:spcBef>
                <a:spcPts val="0"/>
              </a:spcBef>
              <a:buClr>
                <a:srgbClr val="42ACCE"/>
              </a:buClr>
            </a:pPr>
            <a:r>
              <a:rPr lang="en-US" sz="2600" b="1" dirty="0">
                <a:solidFill>
                  <a:srgbClr val="42ACCE"/>
                </a:solidFill>
                <a:latin typeface="Garamond"/>
                <a:ea typeface="+mn-lt"/>
                <a:cs typeface="+mn-lt"/>
              </a:rPr>
              <a:t>Compare </a:t>
            </a:r>
            <a:r>
              <a:rPr lang="en-US" sz="2600" dirty="0">
                <a:solidFill>
                  <a:schemeClr val="tx1">
                    <a:lumMod val="75000"/>
                    <a:lumOff val="25000"/>
                  </a:schemeClr>
                </a:solidFill>
                <a:latin typeface="Garamond"/>
                <a:ea typeface="+mn-lt"/>
                <a:cs typeface="+mn-lt"/>
              </a:rPr>
              <a:t>the efficacy of different recovery methods implemented by the USDA USFS Gila National Forest through examining treated and untreated burn areas to help inform restoration </a:t>
            </a:r>
            <a:r>
              <a:rPr lang="en-US" sz="2600" dirty="0" smtClean="0">
                <a:solidFill>
                  <a:schemeClr val="tx1">
                    <a:lumMod val="75000"/>
                    <a:lumOff val="25000"/>
                  </a:schemeClr>
                </a:solidFill>
                <a:latin typeface="Garamond"/>
                <a:ea typeface="+mn-lt"/>
                <a:cs typeface="+mn-lt"/>
              </a:rPr>
              <a:t>efforts.</a:t>
            </a:r>
            <a:r>
              <a:rPr lang="en-US" sz="2600" dirty="0">
                <a:solidFill>
                  <a:schemeClr val="tx1">
                    <a:lumMod val="75000"/>
                    <a:lumOff val="25000"/>
                  </a:schemeClr>
                </a:solidFill>
                <a:latin typeface="Garamond"/>
                <a:ea typeface="+mn-lt"/>
                <a:cs typeface="+mn-lt"/>
              </a:rPr>
              <a:t> </a:t>
            </a:r>
          </a:p>
          <a:p>
            <a:pPr>
              <a:lnSpc>
                <a:spcPct val="100000"/>
              </a:lnSpc>
              <a:spcBef>
                <a:spcPts val="0"/>
              </a:spcBef>
              <a:spcAft>
                <a:spcPts val="600"/>
              </a:spcAft>
              <a:buClr>
                <a:srgbClr val="42ACCE"/>
              </a:buClr>
            </a:pPr>
            <a:r>
              <a:rPr lang="en-US" sz="2600" b="1" dirty="0">
                <a:solidFill>
                  <a:srgbClr val="42ACCE"/>
                </a:solidFill>
                <a:latin typeface="Garamond"/>
                <a:ea typeface="+mn-lt"/>
                <a:cs typeface="+mn-lt"/>
              </a:rPr>
              <a:t>Investigate </a:t>
            </a:r>
            <a:r>
              <a:rPr lang="en-US" sz="2600" dirty="0">
                <a:solidFill>
                  <a:schemeClr val="tx1">
                    <a:lumMod val="75000"/>
                    <a:lumOff val="25000"/>
                  </a:schemeClr>
                </a:solidFill>
                <a:latin typeface="Garamond"/>
                <a:ea typeface="+mn-lt"/>
                <a:cs typeface="+mn-lt"/>
              </a:rPr>
              <a:t>the impacts of frequent, severe wildfires on streamflow and flash flooding (flashiness) in sub-watersheds of the Gila National </a:t>
            </a:r>
            <a:r>
              <a:rPr lang="en-US" sz="2600" dirty="0" smtClean="0">
                <a:solidFill>
                  <a:schemeClr val="tx1">
                    <a:lumMod val="75000"/>
                    <a:lumOff val="25000"/>
                  </a:schemeClr>
                </a:solidFill>
                <a:latin typeface="Garamond"/>
                <a:ea typeface="+mn-lt"/>
                <a:cs typeface="+mn-lt"/>
              </a:rPr>
              <a:t>Forest.</a:t>
            </a:r>
            <a:r>
              <a:rPr lang="en-US" sz="2600" dirty="0">
                <a:solidFill>
                  <a:schemeClr val="tx1">
                    <a:lumMod val="75000"/>
                    <a:lumOff val="25000"/>
                  </a:schemeClr>
                </a:solidFill>
                <a:latin typeface="Garamond"/>
                <a:ea typeface="+mn-lt"/>
                <a:cs typeface="+mn-lt"/>
              </a:rPr>
              <a:t> </a:t>
            </a:r>
          </a:p>
        </p:txBody>
      </p:sp>
      <p:sp>
        <p:nvSpPr>
          <p:cNvPr id="4" name="TextBox 3">
            <a:extLst>
              <a:ext uri="{FF2B5EF4-FFF2-40B4-BE49-F238E27FC236}">
                <a16:creationId xmlns:a16="http://schemas.microsoft.com/office/drawing/2014/main" id="{F461F4A6-B0A1-F94D-9B1A-350BFCC58258}"/>
              </a:ext>
            </a:extLst>
          </p:cNvPr>
          <p:cNvSpPr txBox="1"/>
          <p:nvPr/>
        </p:nvSpPr>
        <p:spPr>
          <a:xfrm>
            <a:off x="824171" y="11838952"/>
            <a:ext cx="3127779" cy="769441"/>
          </a:xfrm>
          <a:prstGeom prst="rect">
            <a:avLst/>
          </a:prstGeom>
          <a:noFill/>
        </p:spPr>
        <p:txBody>
          <a:bodyPr wrap="none" rtlCol="0">
            <a:spAutoFit/>
          </a:bodyPr>
          <a:lstStyle/>
          <a:p>
            <a:r>
              <a:rPr lang="en-US" sz="4400" b="1">
                <a:solidFill>
                  <a:srgbClr val="42ACCE"/>
                </a:solidFill>
                <a:latin typeface="Century Gothic" panose="020B0502020202020204" pitchFamily="34" charset="0"/>
              </a:rPr>
              <a:t>Objectives</a:t>
            </a:r>
          </a:p>
        </p:txBody>
      </p:sp>
      <p:sp>
        <p:nvSpPr>
          <p:cNvPr id="6" name="TextBox 5">
            <a:extLst>
              <a:ext uri="{FF2B5EF4-FFF2-40B4-BE49-F238E27FC236}">
                <a16:creationId xmlns:a16="http://schemas.microsoft.com/office/drawing/2014/main" id="{51E74282-7E98-634C-BCA9-98E8AF130381}"/>
              </a:ext>
            </a:extLst>
          </p:cNvPr>
          <p:cNvSpPr txBox="1"/>
          <p:nvPr/>
        </p:nvSpPr>
        <p:spPr>
          <a:xfrm>
            <a:off x="824171" y="15785479"/>
            <a:ext cx="963436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Earth Observations &amp; Methodology</a:t>
            </a:r>
          </a:p>
        </p:txBody>
      </p:sp>
      <p:sp>
        <p:nvSpPr>
          <p:cNvPr id="8" name="TextBox 7">
            <a:extLst>
              <a:ext uri="{FF2B5EF4-FFF2-40B4-BE49-F238E27FC236}">
                <a16:creationId xmlns:a16="http://schemas.microsoft.com/office/drawing/2014/main" id="{D7C93331-9387-7541-AE4D-9D57E670F84F}"/>
              </a:ext>
            </a:extLst>
          </p:cNvPr>
          <p:cNvSpPr txBox="1"/>
          <p:nvPr/>
        </p:nvSpPr>
        <p:spPr>
          <a:xfrm>
            <a:off x="12779280" y="4484915"/>
            <a:ext cx="3172663" cy="769441"/>
          </a:xfrm>
          <a:prstGeom prst="rect">
            <a:avLst/>
          </a:prstGeom>
          <a:noFill/>
        </p:spPr>
        <p:txBody>
          <a:bodyPr wrap="none" rtlCol="0">
            <a:spAutoFit/>
          </a:bodyPr>
          <a:lstStyle/>
          <a:p>
            <a:r>
              <a:rPr lang="en-US" sz="4400" b="1">
                <a:solidFill>
                  <a:srgbClr val="42ACCE"/>
                </a:solidFill>
                <a:latin typeface="Century Gothic" panose="020B0502020202020204" pitchFamily="34" charset="0"/>
              </a:rPr>
              <a:t>Study Area</a:t>
            </a:r>
          </a:p>
        </p:txBody>
      </p:sp>
      <p:sp>
        <p:nvSpPr>
          <p:cNvPr id="12" name="TextBox 11">
            <a:extLst>
              <a:ext uri="{FF2B5EF4-FFF2-40B4-BE49-F238E27FC236}">
                <a16:creationId xmlns:a16="http://schemas.microsoft.com/office/drawing/2014/main" id="{D3872167-73BA-8D44-BE8A-29C8582D23B5}"/>
              </a:ext>
            </a:extLst>
          </p:cNvPr>
          <p:cNvSpPr txBox="1"/>
          <p:nvPr/>
        </p:nvSpPr>
        <p:spPr>
          <a:xfrm>
            <a:off x="12828568" y="10947083"/>
            <a:ext cx="201208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Results</a:t>
            </a:r>
          </a:p>
        </p:txBody>
      </p:sp>
      <p:sp>
        <p:nvSpPr>
          <p:cNvPr id="13" name="Text Placeholder 16">
            <a:extLst>
              <a:ext uri="{FF2B5EF4-FFF2-40B4-BE49-F238E27FC236}">
                <a16:creationId xmlns:a16="http://schemas.microsoft.com/office/drawing/2014/main" id="{0A6E89A2-539C-3A4D-AF17-5EFCA8CC6FEB}"/>
              </a:ext>
            </a:extLst>
          </p:cNvPr>
          <p:cNvSpPr txBox="1">
            <a:spLocks/>
          </p:cNvSpPr>
          <p:nvPr/>
        </p:nvSpPr>
        <p:spPr>
          <a:xfrm>
            <a:off x="12839700" y="24241483"/>
            <a:ext cx="11430000" cy="3542562"/>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nSpc>
                <a:spcPct val="100000"/>
              </a:lnSpc>
              <a:spcBef>
                <a:spcPts val="0"/>
              </a:spcBef>
              <a:spcAft>
                <a:spcPts val="600"/>
              </a:spcAft>
              <a:buClr>
                <a:srgbClr val="379CC4"/>
              </a:buClr>
            </a:pPr>
            <a:r>
              <a:rPr lang="en-US" sz="2400" dirty="0">
                <a:solidFill>
                  <a:schemeClr val="tx1">
                    <a:lumMod val="75000"/>
                    <a:lumOff val="25000"/>
                  </a:schemeClr>
                </a:solidFill>
                <a:latin typeface="Garamond"/>
              </a:rPr>
              <a:t>Methodologies were established for comparing the flashiness of a stream to the area burned within a watershed and identifying control areas as a basis of comparison for the effectiveness of post-fire restoration actions remotely using NASA Earth </a:t>
            </a:r>
            <a:r>
              <a:rPr lang="en-US" sz="2400" dirty="0" smtClean="0">
                <a:solidFill>
                  <a:schemeClr val="tx1">
                    <a:lumMod val="75000"/>
                    <a:lumOff val="25000"/>
                  </a:schemeClr>
                </a:solidFill>
                <a:latin typeface="Garamond"/>
              </a:rPr>
              <a:t>observations</a:t>
            </a:r>
            <a:r>
              <a:rPr lang="en-US" sz="2400" dirty="0">
                <a:solidFill>
                  <a:schemeClr val="tx1">
                    <a:lumMod val="75000"/>
                    <a:lumOff val="25000"/>
                  </a:schemeClr>
                </a:solidFill>
                <a:latin typeface="Garamond"/>
              </a:rPr>
              <a:t>. </a:t>
            </a:r>
            <a:endParaRPr lang="en-US" sz="2400" dirty="0">
              <a:solidFill>
                <a:schemeClr val="tx1">
                  <a:lumMod val="75000"/>
                  <a:lumOff val="25000"/>
                </a:schemeClr>
              </a:solidFill>
              <a:latin typeface="Garamond" panose="02020404030301010803" pitchFamily="18" charset="0"/>
            </a:endParaRPr>
          </a:p>
          <a:p>
            <a:pPr marL="342900" indent="-342900">
              <a:lnSpc>
                <a:spcPct val="100000"/>
              </a:lnSpc>
              <a:spcBef>
                <a:spcPts val="0"/>
              </a:spcBef>
              <a:spcAft>
                <a:spcPts val="600"/>
              </a:spcAft>
              <a:buClr>
                <a:srgbClr val="379CC4"/>
              </a:buClr>
            </a:pPr>
            <a:r>
              <a:rPr lang="en-US" sz="2400" dirty="0">
                <a:solidFill>
                  <a:schemeClr val="tx1">
                    <a:lumMod val="75000"/>
                    <a:lumOff val="25000"/>
                  </a:schemeClr>
                </a:solidFill>
                <a:latin typeface="Garamond"/>
              </a:rPr>
              <a:t>Areas that were targeted for post-wildfire restorative actions by USFS Gila Nation </a:t>
            </a:r>
            <a:r>
              <a:rPr lang="en-US" sz="2400">
                <a:solidFill>
                  <a:schemeClr val="tx1">
                    <a:lumMod val="75000"/>
                    <a:lumOff val="25000"/>
                  </a:schemeClr>
                </a:solidFill>
                <a:latin typeface="Garamond"/>
              </a:rPr>
              <a:t>Forest </a:t>
            </a:r>
            <a:r>
              <a:rPr lang="en-US" sz="2400" smtClean="0">
                <a:solidFill>
                  <a:schemeClr val="tx1">
                    <a:lumMod val="75000"/>
                    <a:lumOff val="25000"/>
                  </a:schemeClr>
                </a:solidFill>
                <a:latin typeface="Garamond"/>
              </a:rPr>
              <a:t>have </a:t>
            </a:r>
            <a:r>
              <a:rPr lang="en-US" sz="2400" dirty="0">
                <a:solidFill>
                  <a:schemeClr val="tx1">
                    <a:lumMod val="75000"/>
                    <a:lumOff val="25000"/>
                  </a:schemeClr>
                </a:solidFill>
                <a:latin typeface="Garamond"/>
              </a:rPr>
              <a:t>similar recovery patterns to untreated areas with comparable burn severity and land cover types. </a:t>
            </a:r>
            <a:endParaRPr lang="en-US" sz="2400" dirty="0">
              <a:solidFill>
                <a:schemeClr val="tx1">
                  <a:lumMod val="75000"/>
                  <a:lumOff val="25000"/>
                </a:schemeClr>
              </a:solidFill>
              <a:latin typeface="Garamond" panose="02020404030301010803" pitchFamily="18" charset="0"/>
            </a:endParaRPr>
          </a:p>
          <a:p>
            <a:pPr marL="342900" indent="-342900">
              <a:lnSpc>
                <a:spcPct val="100000"/>
              </a:lnSpc>
              <a:spcBef>
                <a:spcPts val="0"/>
              </a:spcBef>
              <a:spcAft>
                <a:spcPts val="600"/>
              </a:spcAft>
              <a:buClr>
                <a:srgbClr val="379CC4"/>
              </a:buClr>
            </a:pPr>
            <a:r>
              <a:rPr lang="en-US" sz="2400" dirty="0">
                <a:solidFill>
                  <a:schemeClr val="tx1">
                    <a:lumMod val="75000"/>
                    <a:lumOff val="25000"/>
                  </a:schemeClr>
                </a:solidFill>
                <a:latin typeface="Garamond"/>
              </a:rPr>
              <a:t>Periods of high percentage burn in a sub-watershed are followed by peaks in annual flashiness of corresponding streams after a lag period of </a:t>
            </a:r>
            <a:r>
              <a:rPr lang="en-US" sz="2400" dirty="0" smtClean="0">
                <a:solidFill>
                  <a:schemeClr val="tx1">
                    <a:lumMod val="75000"/>
                    <a:lumOff val="25000"/>
                  </a:schemeClr>
                </a:solidFill>
                <a:latin typeface="Garamond"/>
              </a:rPr>
              <a:t>1-2 </a:t>
            </a:r>
            <a:r>
              <a:rPr lang="en-US" sz="2400" dirty="0">
                <a:solidFill>
                  <a:schemeClr val="tx1">
                    <a:lumMod val="75000"/>
                    <a:lumOff val="25000"/>
                  </a:schemeClr>
                </a:solidFill>
                <a:latin typeface="Garamond"/>
              </a:rPr>
              <a:t>years.</a:t>
            </a:r>
            <a:endParaRPr lang="en-US" sz="2400" dirty="0">
              <a:solidFill>
                <a:schemeClr val="tx1">
                  <a:lumMod val="75000"/>
                  <a:lumOff val="25000"/>
                </a:schemeClr>
              </a:solidFill>
              <a:latin typeface="Garamond" panose="02020404030301010803" pitchFamily="18" charset="0"/>
            </a:endParaRPr>
          </a:p>
          <a:p>
            <a:pPr marL="342900" indent="-342900">
              <a:lnSpc>
                <a:spcPct val="100000"/>
              </a:lnSpc>
              <a:spcBef>
                <a:spcPts val="0"/>
              </a:spcBef>
              <a:spcAft>
                <a:spcPts val="600"/>
              </a:spcAft>
              <a:buClr>
                <a:srgbClr val="379CC4"/>
              </a:buClr>
            </a:pP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endParaRPr lang="en-US" sz="2400" b="1" dirty="0">
              <a:solidFill>
                <a:schemeClr val="tx1">
                  <a:lumMod val="75000"/>
                  <a:lumOff val="25000"/>
                </a:schemeClr>
              </a:solidFill>
              <a:latin typeface="Garamond" panose="02020404030301010803" pitchFamily="18" charset="0"/>
            </a:endParaRPr>
          </a:p>
        </p:txBody>
      </p:sp>
      <p:sp>
        <p:nvSpPr>
          <p:cNvPr id="14" name="TextBox 13">
            <a:extLst>
              <a:ext uri="{FF2B5EF4-FFF2-40B4-BE49-F238E27FC236}">
                <a16:creationId xmlns:a16="http://schemas.microsoft.com/office/drawing/2014/main" id="{7A25BF8B-CB0F-604D-9258-AC98FCB0C35C}"/>
              </a:ext>
            </a:extLst>
          </p:cNvPr>
          <p:cNvSpPr txBox="1"/>
          <p:nvPr/>
        </p:nvSpPr>
        <p:spPr>
          <a:xfrm>
            <a:off x="12815705" y="23582150"/>
            <a:ext cx="3486852"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Conclusions</a:t>
            </a:r>
          </a:p>
        </p:txBody>
      </p:sp>
      <p:sp>
        <p:nvSpPr>
          <p:cNvPr id="15" name="Text Placeholder 16">
            <a:extLst>
              <a:ext uri="{FF2B5EF4-FFF2-40B4-BE49-F238E27FC236}">
                <a16:creationId xmlns:a16="http://schemas.microsoft.com/office/drawing/2014/main" id="{4A5D5BF3-34BE-7042-8449-2B1779D44BE7}"/>
              </a:ext>
            </a:extLst>
          </p:cNvPr>
          <p:cNvSpPr txBox="1">
            <a:spLocks/>
          </p:cNvSpPr>
          <p:nvPr/>
        </p:nvSpPr>
        <p:spPr>
          <a:xfrm>
            <a:off x="12818881" y="30464241"/>
            <a:ext cx="11086040" cy="3384108"/>
          </a:xfrm>
          <a:prstGeom prst="rect">
            <a:avLst/>
          </a:prstGeom>
        </p:spPr>
        <p:txBody>
          <a:bodyPr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lvl="1" indent="0">
              <a:lnSpc>
                <a:spcPct val="100000"/>
              </a:lnSpc>
              <a:spcBef>
                <a:spcPts val="0"/>
              </a:spcBef>
              <a:spcAft>
                <a:spcPts val="600"/>
              </a:spcAft>
              <a:buClr>
                <a:srgbClr val="379CC4"/>
              </a:buClr>
              <a:buNone/>
              <a:defRPr/>
            </a:pPr>
            <a:r>
              <a:rPr lang="en-US" sz="2400" dirty="0">
                <a:solidFill>
                  <a:schemeClr val="tx1">
                    <a:lumMod val="75000"/>
                    <a:lumOff val="25000"/>
                  </a:schemeClr>
                </a:solidFill>
                <a:latin typeface="Garamond"/>
              </a:rPr>
              <a:t>We would like to thank </a:t>
            </a:r>
            <a:r>
              <a:rPr lang="en-US" sz="2400" b="1" dirty="0">
                <a:solidFill>
                  <a:schemeClr val="tx1">
                    <a:lumMod val="75000"/>
                    <a:lumOff val="25000"/>
                  </a:schemeClr>
                </a:solidFill>
                <a:latin typeface="Garamond"/>
              </a:rPr>
              <a:t>Dr. John Bolten </a:t>
            </a:r>
            <a:r>
              <a:rPr lang="en-US" sz="2400" dirty="0">
                <a:solidFill>
                  <a:schemeClr val="tx1">
                    <a:lumMod val="75000"/>
                    <a:lumOff val="25000"/>
                  </a:schemeClr>
                </a:solidFill>
                <a:latin typeface="Garamond"/>
              </a:rPr>
              <a:t>and </a:t>
            </a:r>
            <a:r>
              <a:rPr lang="en-US" sz="2400" b="1" dirty="0">
                <a:solidFill>
                  <a:schemeClr val="tx1">
                    <a:lumMod val="75000"/>
                    <a:lumOff val="25000"/>
                  </a:schemeClr>
                </a:solidFill>
                <a:latin typeface="Garamond"/>
              </a:rPr>
              <a:t>Dr. Ibrahim Mohammed </a:t>
            </a:r>
            <a:r>
              <a:rPr lang="en-US" sz="2400" dirty="0">
                <a:solidFill>
                  <a:schemeClr val="tx1">
                    <a:lumMod val="75000"/>
                    <a:lumOff val="25000"/>
                  </a:schemeClr>
                </a:solidFill>
                <a:latin typeface="Garamond"/>
              </a:rPr>
              <a:t>(NASA – Goddard Space Flight Center), </a:t>
            </a:r>
            <a:r>
              <a:rPr lang="en-US" sz="2400" b="1" dirty="0">
                <a:solidFill>
                  <a:schemeClr val="tx1">
                    <a:lumMod val="75000"/>
                    <a:lumOff val="25000"/>
                  </a:schemeClr>
                </a:solidFill>
                <a:latin typeface="Garamond"/>
              </a:rPr>
              <a:t>Dr. Sebastian </a:t>
            </a:r>
            <a:r>
              <a:rPr lang="en-US" sz="2400" b="1" dirty="0" err="1">
                <a:solidFill>
                  <a:schemeClr val="tx1">
                    <a:lumMod val="75000"/>
                    <a:lumOff val="25000"/>
                  </a:schemeClr>
                </a:solidFill>
                <a:latin typeface="Garamond"/>
              </a:rPr>
              <a:t>Martinuzzi</a:t>
            </a:r>
            <a:r>
              <a:rPr lang="en-US" sz="2400" b="1" dirty="0">
                <a:solidFill>
                  <a:schemeClr val="tx1">
                    <a:lumMod val="75000"/>
                    <a:lumOff val="25000"/>
                  </a:schemeClr>
                </a:solidFill>
                <a:latin typeface="Garamond"/>
              </a:rPr>
              <a:t> </a:t>
            </a:r>
            <a:r>
              <a:rPr lang="en-US" sz="2400" dirty="0">
                <a:solidFill>
                  <a:schemeClr val="tx1">
                    <a:lumMod val="75000"/>
                    <a:lumOff val="25000"/>
                  </a:schemeClr>
                </a:solidFill>
                <a:latin typeface="Garamond"/>
              </a:rPr>
              <a:t>(University of Wisconsin), </a:t>
            </a:r>
            <a:r>
              <a:rPr lang="en-US" sz="2400" b="1" dirty="0">
                <a:solidFill>
                  <a:schemeClr val="tx1">
                    <a:lumMod val="75000"/>
                    <a:lumOff val="25000"/>
                  </a:schemeClr>
                </a:solidFill>
                <a:latin typeface="Garamond"/>
              </a:rPr>
              <a:t>Dr. Jessica </a:t>
            </a:r>
            <a:r>
              <a:rPr lang="en-US" sz="2400" b="1" dirty="0" err="1">
                <a:solidFill>
                  <a:schemeClr val="tx1">
                    <a:lumMod val="75000"/>
                    <a:lumOff val="25000"/>
                  </a:schemeClr>
                </a:solidFill>
                <a:latin typeface="Garamond"/>
              </a:rPr>
              <a:t>Erlingis</a:t>
            </a:r>
            <a:r>
              <a:rPr lang="en-US" sz="2400" b="1" dirty="0">
                <a:solidFill>
                  <a:schemeClr val="tx1">
                    <a:lumMod val="75000"/>
                    <a:lumOff val="25000"/>
                  </a:schemeClr>
                </a:solidFill>
                <a:latin typeface="Garamond"/>
              </a:rPr>
              <a:t> Lamers </a:t>
            </a:r>
            <a:r>
              <a:rPr lang="en-US" sz="2400" dirty="0">
                <a:solidFill>
                  <a:schemeClr val="tx1">
                    <a:lumMod val="75000"/>
                    <a:lumOff val="25000"/>
                  </a:schemeClr>
                </a:solidFill>
                <a:latin typeface="Garamond"/>
              </a:rPr>
              <a:t>(University of Maryland), and </a:t>
            </a:r>
            <a:r>
              <a:rPr lang="en-US" sz="2400" b="1" dirty="0">
                <a:solidFill>
                  <a:schemeClr val="tx1">
                    <a:lumMod val="75000"/>
                    <a:lumOff val="25000"/>
                  </a:schemeClr>
                </a:solidFill>
                <a:latin typeface="Garamond"/>
              </a:rPr>
              <a:t>Dr. </a:t>
            </a:r>
            <a:r>
              <a:rPr lang="en-US" sz="2400" b="1" dirty="0" err="1">
                <a:solidFill>
                  <a:schemeClr val="tx1">
                    <a:lumMod val="75000"/>
                    <a:lumOff val="25000"/>
                  </a:schemeClr>
                </a:solidFill>
                <a:latin typeface="Garamond"/>
              </a:rPr>
              <a:t>Raha</a:t>
            </a:r>
            <a:r>
              <a:rPr lang="en-US" sz="2400" b="1" dirty="0">
                <a:solidFill>
                  <a:schemeClr val="tx1">
                    <a:lumMod val="75000"/>
                    <a:lumOff val="25000"/>
                  </a:schemeClr>
                </a:solidFill>
                <a:latin typeface="Garamond"/>
              </a:rPr>
              <a:t> </a:t>
            </a:r>
            <a:r>
              <a:rPr lang="en-US" sz="2400" b="1" dirty="0" err="1">
                <a:solidFill>
                  <a:schemeClr val="tx1">
                    <a:lumMod val="75000"/>
                    <a:lumOff val="25000"/>
                  </a:schemeClr>
                </a:solidFill>
                <a:latin typeface="Garamond"/>
              </a:rPr>
              <a:t>Hakimdavar</a:t>
            </a:r>
            <a:r>
              <a:rPr lang="en-US" sz="2400" dirty="0">
                <a:solidFill>
                  <a:schemeClr val="tx1">
                    <a:lumMod val="75000"/>
                    <a:lumOff val="25000"/>
                  </a:schemeClr>
                </a:solidFill>
                <a:latin typeface="Garamond"/>
              </a:rPr>
              <a:t> (USFS) for their advising. Additional thanks to </a:t>
            </a:r>
            <a:r>
              <a:rPr lang="en-US" sz="2400" b="1" dirty="0">
                <a:solidFill>
                  <a:schemeClr val="tx1">
                    <a:lumMod val="75000"/>
                    <a:lumOff val="25000"/>
                  </a:schemeClr>
                </a:solidFill>
                <a:latin typeface="Garamond"/>
              </a:rPr>
              <a:t>Carolyn Koury </a:t>
            </a:r>
            <a:r>
              <a:rPr lang="en-US" sz="2400" dirty="0">
                <a:solidFill>
                  <a:schemeClr val="tx1">
                    <a:lumMod val="75000"/>
                    <a:lumOff val="25000"/>
                  </a:schemeClr>
                </a:solidFill>
                <a:latin typeface="Garamond"/>
              </a:rPr>
              <a:t>and </a:t>
            </a:r>
            <a:r>
              <a:rPr lang="en-US" sz="2400" b="1" dirty="0">
                <a:solidFill>
                  <a:schemeClr val="tx1">
                    <a:lumMod val="75000"/>
                    <a:lumOff val="25000"/>
                  </a:schemeClr>
                </a:solidFill>
                <a:latin typeface="Garamond"/>
              </a:rPr>
              <a:t>Mike </a:t>
            </a:r>
            <a:r>
              <a:rPr lang="en-US" sz="2400" b="1" dirty="0" err="1">
                <a:solidFill>
                  <a:schemeClr val="tx1">
                    <a:lumMod val="75000"/>
                    <a:lumOff val="25000"/>
                  </a:schemeClr>
                </a:solidFill>
                <a:latin typeface="Garamond"/>
              </a:rPr>
              <a:t>Natharius</a:t>
            </a:r>
            <a:r>
              <a:rPr lang="en-US" sz="2400" b="1" dirty="0">
                <a:solidFill>
                  <a:schemeClr val="tx1">
                    <a:lumMod val="75000"/>
                    <a:lumOff val="25000"/>
                  </a:schemeClr>
                </a:solidFill>
                <a:latin typeface="Garamond"/>
              </a:rPr>
              <a:t> </a:t>
            </a:r>
            <a:r>
              <a:rPr lang="en-US" sz="2400" dirty="0">
                <a:solidFill>
                  <a:schemeClr val="tx1">
                    <a:lumMod val="75000"/>
                    <a:lumOff val="25000"/>
                  </a:schemeClr>
                </a:solidFill>
                <a:latin typeface="Garamond"/>
              </a:rPr>
              <a:t>(USFS Gila National Forest), and </a:t>
            </a:r>
            <a:r>
              <a:rPr lang="en-US" sz="2400" b="1" dirty="0">
                <a:solidFill>
                  <a:schemeClr val="tx1">
                    <a:lumMod val="75000"/>
                    <a:lumOff val="25000"/>
                  </a:schemeClr>
                </a:solidFill>
                <a:latin typeface="Garamond"/>
              </a:rPr>
              <a:t>Jack </a:t>
            </a:r>
            <a:r>
              <a:rPr lang="en-US" sz="2400" b="1" dirty="0" err="1">
                <a:solidFill>
                  <a:schemeClr val="tx1">
                    <a:lumMod val="75000"/>
                    <a:lumOff val="25000"/>
                  </a:schemeClr>
                </a:solidFill>
                <a:latin typeface="Garamond"/>
              </a:rPr>
              <a:t>Triepke</a:t>
            </a:r>
            <a:r>
              <a:rPr lang="en-US" sz="2400" dirty="0">
                <a:solidFill>
                  <a:schemeClr val="tx1">
                    <a:lumMod val="75000"/>
                    <a:lumOff val="25000"/>
                  </a:schemeClr>
                </a:solidFill>
                <a:latin typeface="Garamond"/>
              </a:rPr>
              <a:t>, </a:t>
            </a:r>
            <a:r>
              <a:rPr lang="en-US" sz="2400" b="1" dirty="0">
                <a:solidFill>
                  <a:schemeClr val="tx1">
                    <a:lumMod val="75000"/>
                    <a:lumOff val="25000"/>
                  </a:schemeClr>
                </a:solidFill>
                <a:latin typeface="Garamond"/>
              </a:rPr>
              <a:t>Bart Matthews, Anna Jaramillo, and Kathleen </a:t>
            </a:r>
            <a:r>
              <a:rPr lang="en-US" sz="2400" b="1" dirty="0" err="1">
                <a:solidFill>
                  <a:schemeClr val="tx1">
                    <a:lumMod val="75000"/>
                    <a:lumOff val="25000"/>
                  </a:schemeClr>
                </a:solidFill>
                <a:latin typeface="Garamond"/>
              </a:rPr>
              <a:t>Hawkos</a:t>
            </a:r>
            <a:r>
              <a:rPr lang="en-US" sz="2400" dirty="0">
                <a:solidFill>
                  <a:schemeClr val="tx1">
                    <a:lumMod val="75000"/>
                    <a:lumOff val="25000"/>
                  </a:schemeClr>
                </a:solidFill>
                <a:latin typeface="Garamond"/>
              </a:rPr>
              <a:t> (USFS Region 3) for their continued support and interest. </a:t>
            </a:r>
            <a:r>
              <a:rPr lang="en-US" sz="2400" dirty="0" smtClean="0">
                <a:solidFill>
                  <a:schemeClr val="tx1">
                    <a:lumMod val="75000"/>
                    <a:lumOff val="25000"/>
                  </a:schemeClr>
                </a:solidFill>
                <a:latin typeface="Garamond"/>
              </a:rPr>
              <a:t>Lastly, </a:t>
            </a:r>
            <a:r>
              <a:rPr lang="en-US" sz="2400" dirty="0">
                <a:solidFill>
                  <a:schemeClr val="tx1">
                    <a:lumMod val="75000"/>
                    <a:lumOff val="25000"/>
                  </a:schemeClr>
                </a:solidFill>
                <a:latin typeface="Garamond"/>
              </a:rPr>
              <a:t>we would like to thank our NASA DEVELOP </a:t>
            </a:r>
            <a:r>
              <a:rPr lang="en-US" sz="2400" dirty="0" smtClean="0">
                <a:solidFill>
                  <a:schemeClr val="tx1">
                    <a:lumMod val="75000"/>
                    <a:lumOff val="25000"/>
                  </a:schemeClr>
                </a:solidFill>
                <a:latin typeface="Garamond"/>
              </a:rPr>
              <a:t>Fellow</a:t>
            </a:r>
            <a:r>
              <a:rPr lang="en-US" sz="2400" dirty="0">
                <a:solidFill>
                  <a:schemeClr val="tx1">
                    <a:lumMod val="75000"/>
                    <a:lumOff val="25000"/>
                  </a:schemeClr>
                </a:solidFill>
                <a:latin typeface="Garamond"/>
              </a:rPr>
              <a:t>, </a:t>
            </a:r>
            <a:r>
              <a:rPr lang="en-US" sz="2400" b="1" dirty="0">
                <a:solidFill>
                  <a:schemeClr val="tx1">
                    <a:lumMod val="75000"/>
                    <a:lumOff val="25000"/>
                  </a:schemeClr>
                </a:solidFill>
                <a:latin typeface="Garamond"/>
              </a:rPr>
              <a:t>Darcy Gray </a:t>
            </a:r>
            <a:r>
              <a:rPr lang="en-US" sz="2400" dirty="0" smtClean="0">
                <a:solidFill>
                  <a:schemeClr val="tx1">
                    <a:lumMod val="75000"/>
                    <a:lumOff val="25000"/>
                  </a:schemeClr>
                </a:solidFill>
                <a:latin typeface="Garamond"/>
              </a:rPr>
              <a:t>and Gila </a:t>
            </a:r>
            <a:r>
              <a:rPr lang="en-US" sz="2400" dirty="0">
                <a:solidFill>
                  <a:schemeClr val="tx1">
                    <a:lumMod val="75000"/>
                    <a:lumOff val="25000"/>
                  </a:schemeClr>
                </a:solidFill>
                <a:latin typeface="Garamond"/>
              </a:rPr>
              <a:t>Water Resources </a:t>
            </a:r>
            <a:r>
              <a:rPr lang="en-US" sz="2400" dirty="0" smtClean="0">
                <a:solidFill>
                  <a:schemeClr val="tx1">
                    <a:lumMod val="75000"/>
                    <a:lumOff val="25000"/>
                  </a:schemeClr>
                </a:solidFill>
                <a:latin typeface="Garamond"/>
              </a:rPr>
              <a:t>I team of </a:t>
            </a:r>
            <a:r>
              <a:rPr lang="en-US" sz="2400" b="1" dirty="0">
                <a:solidFill>
                  <a:schemeClr val="tx1">
                    <a:lumMod val="75000"/>
                    <a:lumOff val="25000"/>
                  </a:schemeClr>
                </a:solidFill>
                <a:latin typeface="Garamond"/>
              </a:rPr>
              <a:t>Abigail </a:t>
            </a:r>
            <a:r>
              <a:rPr lang="en-US" sz="2400" b="1" dirty="0" err="1">
                <a:solidFill>
                  <a:schemeClr val="tx1">
                    <a:lumMod val="75000"/>
                    <a:lumOff val="25000"/>
                  </a:schemeClr>
                </a:solidFill>
                <a:latin typeface="Garamond"/>
              </a:rPr>
              <a:t>Barenblitt</a:t>
            </a:r>
            <a:r>
              <a:rPr lang="en-US" sz="2400" b="1" dirty="0">
                <a:solidFill>
                  <a:schemeClr val="tx1">
                    <a:lumMod val="75000"/>
                    <a:lumOff val="25000"/>
                  </a:schemeClr>
                </a:solidFill>
                <a:latin typeface="Garamond"/>
              </a:rPr>
              <a:t>, </a:t>
            </a:r>
            <a:r>
              <a:rPr lang="en-US" sz="2400" b="1" dirty="0" err="1">
                <a:solidFill>
                  <a:schemeClr val="tx1">
                    <a:lumMod val="75000"/>
                    <a:lumOff val="25000"/>
                  </a:schemeClr>
                </a:solidFill>
                <a:latin typeface="Garamond"/>
              </a:rPr>
              <a:t>Ariege</a:t>
            </a:r>
            <a:r>
              <a:rPr lang="en-US" sz="2400" b="1" dirty="0">
                <a:solidFill>
                  <a:schemeClr val="tx1">
                    <a:lumMod val="75000"/>
                    <a:lumOff val="25000"/>
                  </a:schemeClr>
                </a:solidFill>
                <a:latin typeface="Garamond"/>
              </a:rPr>
              <a:t> Besson, Terra </a:t>
            </a:r>
            <a:r>
              <a:rPr lang="en-US" sz="2400" b="1" dirty="0" err="1">
                <a:solidFill>
                  <a:schemeClr val="tx1">
                    <a:lumMod val="75000"/>
                    <a:lumOff val="25000"/>
                  </a:schemeClr>
                </a:solidFill>
                <a:latin typeface="Garamond"/>
              </a:rPr>
              <a:t>Edenhart-Pepe</a:t>
            </a:r>
            <a:r>
              <a:rPr lang="en-US" sz="2400" b="1" dirty="0">
                <a:solidFill>
                  <a:schemeClr val="tx1">
                    <a:lumMod val="75000"/>
                    <a:lumOff val="25000"/>
                  </a:schemeClr>
                </a:solidFill>
                <a:latin typeface="Garamond"/>
              </a:rPr>
              <a:t>, and Carli Merrick. </a:t>
            </a:r>
            <a:endParaRPr lang="en-US" sz="2400" dirty="0">
              <a:solidFill>
                <a:schemeClr val="tx1">
                  <a:lumMod val="75000"/>
                  <a:lumOff val="25000"/>
                </a:schemeClr>
              </a:solidFill>
              <a:latin typeface="Garamond" panose="02020404030301010803" pitchFamily="18" charset="0"/>
            </a:endParaRPr>
          </a:p>
        </p:txBody>
      </p:sp>
      <p:sp>
        <p:nvSpPr>
          <p:cNvPr id="16" name="TextBox 15">
            <a:extLst>
              <a:ext uri="{FF2B5EF4-FFF2-40B4-BE49-F238E27FC236}">
                <a16:creationId xmlns:a16="http://schemas.microsoft.com/office/drawing/2014/main" id="{5AB7CB3B-78BB-164E-9472-31A828D552A8}"/>
              </a:ext>
            </a:extLst>
          </p:cNvPr>
          <p:cNvSpPr txBox="1"/>
          <p:nvPr/>
        </p:nvSpPr>
        <p:spPr>
          <a:xfrm>
            <a:off x="12764009" y="29685108"/>
            <a:ext cx="5687776"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Acknowledgements</a:t>
            </a:r>
          </a:p>
        </p:txBody>
      </p:sp>
      <p:sp>
        <p:nvSpPr>
          <p:cNvPr id="18" name="TextBox 17">
            <a:extLst>
              <a:ext uri="{FF2B5EF4-FFF2-40B4-BE49-F238E27FC236}">
                <a16:creationId xmlns:a16="http://schemas.microsoft.com/office/drawing/2014/main" id="{85845ADB-039B-C041-A675-F81766BDDAB0}"/>
              </a:ext>
            </a:extLst>
          </p:cNvPr>
          <p:cNvSpPr txBox="1"/>
          <p:nvPr/>
        </p:nvSpPr>
        <p:spPr>
          <a:xfrm>
            <a:off x="12781391" y="27682936"/>
            <a:ext cx="4403770"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Project Partners</a:t>
            </a:r>
          </a:p>
        </p:txBody>
      </p:sp>
      <p:sp>
        <p:nvSpPr>
          <p:cNvPr id="19" name="TextBox 18">
            <a:extLst>
              <a:ext uri="{FF2B5EF4-FFF2-40B4-BE49-F238E27FC236}">
                <a16:creationId xmlns:a16="http://schemas.microsoft.com/office/drawing/2014/main" id="{70798959-7EF3-8647-BC04-67950CCDB391}"/>
              </a:ext>
            </a:extLst>
          </p:cNvPr>
          <p:cNvSpPr txBox="1"/>
          <p:nvPr/>
        </p:nvSpPr>
        <p:spPr>
          <a:xfrm>
            <a:off x="889305" y="30110091"/>
            <a:ext cx="454250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Team Members</a:t>
            </a:r>
          </a:p>
        </p:txBody>
      </p:sp>
      <p:sp>
        <p:nvSpPr>
          <p:cNvPr id="20" name="TextBox 19">
            <a:extLst>
              <a:ext uri="{FF2B5EF4-FFF2-40B4-BE49-F238E27FC236}">
                <a16:creationId xmlns:a16="http://schemas.microsoft.com/office/drawing/2014/main" id="{8812C238-D026-D44F-8289-CEFE748F729B}"/>
              </a:ext>
            </a:extLst>
          </p:cNvPr>
          <p:cNvSpPr txBox="1"/>
          <p:nvPr/>
        </p:nvSpPr>
        <p:spPr>
          <a:xfrm>
            <a:off x="878674" y="4484915"/>
            <a:ext cx="2475358" cy="769441"/>
          </a:xfrm>
          <a:prstGeom prst="rect">
            <a:avLst/>
          </a:prstGeom>
          <a:noFill/>
        </p:spPr>
        <p:txBody>
          <a:bodyPr wrap="none" rtlCol="0">
            <a:spAutoFit/>
          </a:bodyPr>
          <a:lstStyle/>
          <a:p>
            <a:r>
              <a:rPr lang="en-US" sz="4400" b="1">
                <a:solidFill>
                  <a:srgbClr val="42ACCE"/>
                </a:solidFill>
                <a:latin typeface="Century Gothic" panose="020B0502020202020204" pitchFamily="34" charset="0"/>
              </a:rPr>
              <a:t>Abstract</a:t>
            </a:r>
          </a:p>
        </p:txBody>
      </p:sp>
      <p:sp>
        <p:nvSpPr>
          <p:cNvPr id="21" name="Text Placeholder 16">
            <a:extLst>
              <a:ext uri="{FF2B5EF4-FFF2-40B4-BE49-F238E27FC236}">
                <a16:creationId xmlns:a16="http://schemas.microsoft.com/office/drawing/2014/main" id="{BEB8D2B4-C79C-1E44-AF85-357F0A584F09}"/>
              </a:ext>
            </a:extLst>
          </p:cNvPr>
          <p:cNvSpPr txBox="1">
            <a:spLocks/>
          </p:cNvSpPr>
          <p:nvPr/>
        </p:nvSpPr>
        <p:spPr>
          <a:xfrm>
            <a:off x="914399" y="5165661"/>
            <a:ext cx="11430000" cy="68540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solidFill>
                  <a:schemeClr val="tx1">
                    <a:lumMod val="75000"/>
                    <a:lumOff val="25000"/>
                  </a:schemeClr>
                </a:solidFill>
                <a:latin typeface="Garamond" panose="02020404030301010803" pitchFamily="18" charset="0"/>
              </a:rPr>
              <a:t>Wildfires have the potential to cause devastating and long-lasting impacts on ecological systems. In the Gila National Forest (Gila NF), wildfire events have occurred with increasing frequency and severity over recent years. These disturbances, such as the historic Whitewater Baldy Complex Fire (2012) and Silver Fire (2013), have raised concerns over </a:t>
            </a:r>
            <a:r>
              <a:rPr lang="en-US" sz="2400" dirty="0" smtClean="0">
                <a:solidFill>
                  <a:schemeClr val="tx1">
                    <a:lumMod val="75000"/>
                    <a:lumOff val="25000"/>
                  </a:schemeClr>
                </a:solidFill>
                <a:latin typeface="Garamond" panose="02020404030301010803" pitchFamily="18" charset="0"/>
              </a:rPr>
              <a:t>post-fire flooding, debris flows, and vegetation recovery. Understanding connections between burn events and ecological functions is crucial for developing effective land management practices within the Gila NF that ensure conservation of the watershed. The Gila Water Resources II team worked in partnership with the US Department of Agriculture (USDA) US Forest Service’s (USFS) Gila National Forest and Region 3. This project provided insight into the influence of wildfires on increased flooding events and determined if restoration efforts in the Gila NF are having a beneficial impact on vegetation regeneration. To understand recovery trends and hydrologic impact in the Gila NF between 2000-2019, this project used Landsat 5 Thematic Mapper, Landsat 7 Enhanced Thematic Mapper Plus, Landsat 8 Operational Land Imager, Global Precipitation Measurement Integrated Multi-satellite Retrievals for GPM precipitation, along with ancillary data from USGS stream gauges and data provided by USDA USFS’s Gila National Forest and Region 3. Based on these data, the team identified burn areas that received restorative treatments and compared Normalized Burn Ratio for different land cover types to better inform land management decisions. Additionally, the team analyzed the relationship between precipitation and </a:t>
            </a:r>
            <a:r>
              <a:rPr lang="en-US" sz="2400" dirty="0" err="1" smtClean="0">
                <a:solidFill>
                  <a:schemeClr val="tx1">
                    <a:lumMod val="75000"/>
                    <a:lumOff val="25000"/>
                  </a:schemeClr>
                </a:solidFill>
                <a:latin typeface="Garamond" panose="02020404030301010803" pitchFamily="18" charset="0"/>
              </a:rPr>
              <a:t>streamflow</a:t>
            </a:r>
            <a:r>
              <a:rPr lang="en-US" sz="2400" dirty="0" smtClean="0">
                <a:solidFill>
                  <a:schemeClr val="tx1">
                    <a:lumMod val="75000"/>
                    <a:lumOff val="25000"/>
                  </a:schemeClr>
                </a:solidFill>
                <a:latin typeface="Garamond" panose="02020404030301010803" pitchFamily="18" charset="0"/>
              </a:rPr>
              <a:t> from stream gauges </a:t>
            </a:r>
            <a:r>
              <a:rPr lang="en-US" sz="2400" dirty="0">
                <a:solidFill>
                  <a:schemeClr val="tx1">
                    <a:lumMod val="75000"/>
                    <a:lumOff val="25000"/>
                  </a:schemeClr>
                </a:solidFill>
                <a:latin typeface="Garamond" panose="02020404030301010803" pitchFamily="18" charset="0"/>
              </a:rPr>
              <a:t>to investigate the impact wildfires have on hydrology within the watershed</a:t>
            </a:r>
            <a:r>
              <a:rPr lang="en-US" sz="2400" dirty="0" smtClean="0">
                <a:solidFill>
                  <a:schemeClr val="tx1">
                    <a:lumMod val="75000"/>
                    <a:lumOff val="25000"/>
                  </a:schemeClr>
                </a:solidFill>
                <a:latin typeface="Garamond" panose="02020404030301010803" pitchFamily="18" charset="0"/>
              </a:rPr>
              <a:t>.</a:t>
            </a:r>
            <a:endParaRPr lang="en-US" sz="2400" dirty="0">
              <a:solidFill>
                <a:schemeClr val="tx1">
                  <a:lumMod val="75000"/>
                  <a:lumOff val="25000"/>
                </a:schemeClr>
              </a:solidFill>
              <a:latin typeface="Garamond" panose="02020404030301010803" pitchFamily="18" charset="0"/>
              <a:cs typeface="Calibri"/>
            </a:endParaRPr>
          </a:p>
        </p:txBody>
      </p:sp>
      <p:sp>
        <p:nvSpPr>
          <p:cNvPr id="34" name="Title 3">
            <a:extLst>
              <a:ext uri="{FF2B5EF4-FFF2-40B4-BE49-F238E27FC236}">
                <a16:creationId xmlns:a16="http://schemas.microsoft.com/office/drawing/2014/main" id="{660F2F49-31BC-9B4F-9162-AE9E22711292}"/>
              </a:ext>
            </a:extLst>
          </p:cNvPr>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42ACCE"/>
                </a:solidFill>
                <a:latin typeface="Century Gothic" panose="020B0502020202020204" pitchFamily="34" charset="0"/>
              </a:rPr>
              <a:t>Gila </a:t>
            </a:r>
            <a:r>
              <a:rPr lang="en-US" sz="10000" dirty="0">
                <a:solidFill>
                  <a:srgbClr val="42ACCE"/>
                </a:solidFill>
                <a:latin typeface="Century Gothic" panose="020B0502020202020204" pitchFamily="34" charset="0"/>
              </a:rPr>
              <a:t>Water Resources II</a:t>
            </a:r>
          </a:p>
        </p:txBody>
      </p:sp>
      <p:sp>
        <p:nvSpPr>
          <p:cNvPr id="35" name="TextBox 34">
            <a:extLst>
              <a:ext uri="{FF2B5EF4-FFF2-40B4-BE49-F238E27FC236}">
                <a16:creationId xmlns:a16="http://schemas.microsoft.com/office/drawing/2014/main" id="{1E2FAB80-0825-A34C-BD56-E7B309D09EA2}"/>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42ACCE"/>
                </a:solidFill>
                <a:latin typeface="Century Gothic" panose="020B0502020202020204" pitchFamily="34" charset="0"/>
              </a:rPr>
              <a:t>Maryland </a:t>
            </a:r>
            <a:r>
              <a:rPr lang="en-US" sz="4800" dirty="0">
                <a:solidFill>
                  <a:srgbClr val="379CC3"/>
                </a:solidFill>
                <a:latin typeface="Century Gothic"/>
                <a:ea typeface="Century Gothic"/>
                <a:cs typeface="Century Gothic"/>
                <a:sym typeface="Century Gothic"/>
              </a:rPr>
              <a:t>– </a:t>
            </a:r>
            <a:r>
              <a:rPr lang="en-US" sz="4800" dirty="0" smtClean="0">
                <a:solidFill>
                  <a:srgbClr val="42ACCE"/>
                </a:solidFill>
                <a:latin typeface="Century Gothic" panose="020B0502020202020204" pitchFamily="34" charset="0"/>
              </a:rPr>
              <a:t>Goddard</a:t>
            </a:r>
            <a:endParaRPr lang="en-US" sz="4800" dirty="0">
              <a:solidFill>
                <a:srgbClr val="42ACCE"/>
              </a:solidFill>
              <a:latin typeface="Century Gothic" panose="020B0502020202020204" pitchFamily="34" charset="0"/>
            </a:endParaRPr>
          </a:p>
        </p:txBody>
      </p:sp>
      <p:grpSp>
        <p:nvGrpSpPr>
          <p:cNvPr id="55" name="Group 54">
            <a:extLst>
              <a:ext uri="{FF2B5EF4-FFF2-40B4-BE49-F238E27FC236}">
                <a16:creationId xmlns:a16="http://schemas.microsoft.com/office/drawing/2014/main" id="{D558BCF4-2685-F14A-B9D7-FF2452168A49}"/>
              </a:ext>
            </a:extLst>
          </p:cNvPr>
          <p:cNvGrpSpPr/>
          <p:nvPr/>
        </p:nvGrpSpPr>
        <p:grpSpPr>
          <a:xfrm>
            <a:off x="1008125" y="21104256"/>
            <a:ext cx="5582156" cy="2983123"/>
            <a:chOff x="-119092" y="1358569"/>
            <a:chExt cx="8244385" cy="5181306"/>
          </a:xfrm>
        </p:grpSpPr>
        <p:sp>
          <p:nvSpPr>
            <p:cNvPr id="56" name="Text Placeholder 3">
              <a:extLst>
                <a:ext uri="{FF2B5EF4-FFF2-40B4-BE49-F238E27FC236}">
                  <a16:creationId xmlns:a16="http://schemas.microsoft.com/office/drawing/2014/main" id="{D55BB114-6965-7D4C-999D-32F5E53B2CA7}"/>
                </a:ext>
              </a:extLst>
            </p:cNvPr>
            <p:cNvSpPr txBox="1">
              <a:spLocks/>
            </p:cNvSpPr>
            <p:nvPr/>
          </p:nvSpPr>
          <p:spPr>
            <a:xfrm>
              <a:off x="-119092" y="5876026"/>
              <a:ext cx="4128855" cy="641483"/>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sz="1800" dirty="0">
                  <a:solidFill>
                    <a:schemeClr val="tx1">
                      <a:lumMod val="75000"/>
                      <a:lumOff val="25000"/>
                    </a:schemeClr>
                  </a:solidFill>
                  <a:latin typeface="Garamond" panose="02020404030301010803" pitchFamily="18" charset="0"/>
                </a:rPr>
                <a:t>Landsat 5 </a:t>
              </a:r>
              <a:r>
                <a:rPr lang="en-US" sz="1800" dirty="0">
                  <a:solidFill>
                    <a:schemeClr val="tx1">
                      <a:lumMod val="75000"/>
                      <a:lumOff val="25000"/>
                    </a:schemeClr>
                  </a:solidFill>
                  <a:latin typeface="Garamond" panose="02020404030301010803" pitchFamily="18" charset="0"/>
                  <a:ea typeface="+mn-lt"/>
                  <a:cs typeface="+mn-lt"/>
                </a:rPr>
                <a:t>Thematic Mapper</a:t>
              </a:r>
              <a:endParaRPr lang="en-US" sz="1800" dirty="0">
                <a:solidFill>
                  <a:schemeClr val="tx1">
                    <a:lumMod val="75000"/>
                    <a:lumOff val="25000"/>
                  </a:schemeClr>
                </a:solidFill>
                <a:latin typeface="Garamond" panose="02020404030301010803" pitchFamily="18" charset="0"/>
              </a:endParaRPr>
            </a:p>
          </p:txBody>
        </p:sp>
        <p:pic>
          <p:nvPicPr>
            <p:cNvPr id="57" name="Picture 6">
              <a:extLst>
                <a:ext uri="{FF2B5EF4-FFF2-40B4-BE49-F238E27FC236}">
                  <a16:creationId xmlns:a16="http://schemas.microsoft.com/office/drawing/2014/main" id="{537EAF3F-234B-4C49-8279-5EDAA2B4BA53}"/>
                </a:ext>
              </a:extLst>
            </p:cNvPr>
            <p:cNvPicPr>
              <a:picLocks noChangeAspect="1"/>
            </p:cNvPicPr>
            <p:nvPr/>
          </p:nvPicPr>
          <p:blipFill>
            <a:blip r:embed="rId5"/>
            <a:stretch>
              <a:fillRect/>
            </a:stretch>
          </p:blipFill>
          <p:spPr>
            <a:xfrm>
              <a:off x="4736823" y="3154766"/>
              <a:ext cx="3004896" cy="2470019"/>
            </a:xfrm>
            <a:prstGeom prst="rect">
              <a:avLst/>
            </a:prstGeom>
          </p:spPr>
        </p:pic>
        <p:pic>
          <p:nvPicPr>
            <p:cNvPr id="58" name="Picture 8" descr="A picture containing indoor, table, sitting, room&#10;&#10;Description generated with very high confidence">
              <a:extLst>
                <a:ext uri="{FF2B5EF4-FFF2-40B4-BE49-F238E27FC236}">
                  <a16:creationId xmlns:a16="http://schemas.microsoft.com/office/drawing/2014/main" id="{9688159B-9981-9C48-B791-EE764AD9559D}"/>
                </a:ext>
              </a:extLst>
            </p:cNvPr>
            <p:cNvPicPr>
              <a:picLocks noChangeAspect="1"/>
            </p:cNvPicPr>
            <p:nvPr/>
          </p:nvPicPr>
          <p:blipFill>
            <a:blip r:embed="rId6"/>
            <a:stretch>
              <a:fillRect/>
            </a:stretch>
          </p:blipFill>
          <p:spPr>
            <a:xfrm rot="20400000">
              <a:off x="2453890" y="2052498"/>
              <a:ext cx="3918792" cy="1749995"/>
            </a:xfrm>
            <a:prstGeom prst="rect">
              <a:avLst/>
            </a:prstGeom>
          </p:spPr>
        </p:pic>
        <p:pic>
          <p:nvPicPr>
            <p:cNvPr id="59" name="Picture 10" descr="A satellite in space&#10;&#10;Description generated with high confidence">
              <a:extLst>
                <a:ext uri="{FF2B5EF4-FFF2-40B4-BE49-F238E27FC236}">
                  <a16:creationId xmlns:a16="http://schemas.microsoft.com/office/drawing/2014/main" id="{AB7F4007-ED9A-074C-9344-8BC843AA56A7}"/>
                </a:ext>
              </a:extLst>
            </p:cNvPr>
            <p:cNvPicPr>
              <a:picLocks noChangeAspect="1"/>
            </p:cNvPicPr>
            <p:nvPr/>
          </p:nvPicPr>
          <p:blipFill>
            <a:blip r:embed="rId7"/>
            <a:stretch>
              <a:fillRect/>
            </a:stretch>
          </p:blipFill>
          <p:spPr>
            <a:xfrm>
              <a:off x="182146" y="3045861"/>
              <a:ext cx="3156867" cy="3097593"/>
            </a:xfrm>
            <a:prstGeom prst="rect">
              <a:avLst/>
            </a:prstGeom>
          </p:spPr>
        </p:pic>
        <p:sp>
          <p:nvSpPr>
            <p:cNvPr id="60" name="Text Placeholder 3">
              <a:extLst>
                <a:ext uri="{FF2B5EF4-FFF2-40B4-BE49-F238E27FC236}">
                  <a16:creationId xmlns:a16="http://schemas.microsoft.com/office/drawing/2014/main" id="{B0637E1A-B7DF-E747-82DF-67DFC17ED0E2}"/>
                </a:ext>
              </a:extLst>
            </p:cNvPr>
            <p:cNvSpPr txBox="1">
              <a:spLocks/>
            </p:cNvSpPr>
            <p:nvPr/>
          </p:nvSpPr>
          <p:spPr>
            <a:xfrm>
              <a:off x="4000811" y="5417280"/>
              <a:ext cx="4124482" cy="1122595"/>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sz="1800" dirty="0">
                  <a:solidFill>
                    <a:schemeClr val="tx1">
                      <a:lumMod val="75000"/>
                      <a:lumOff val="25000"/>
                    </a:schemeClr>
                  </a:solidFill>
                  <a:latin typeface="Garamond" panose="02020404030301010803" pitchFamily="18" charset="0"/>
                  <a:ea typeface="+mn-lt"/>
                  <a:cs typeface="+mn-lt"/>
                </a:rPr>
                <a:t>Landsat 8 Operational Land Imager (OLI)</a:t>
              </a:r>
              <a:endParaRPr lang="en-US" sz="1800" dirty="0">
                <a:solidFill>
                  <a:schemeClr val="tx1">
                    <a:lumMod val="75000"/>
                    <a:lumOff val="25000"/>
                  </a:schemeClr>
                </a:solidFill>
                <a:latin typeface="Garamond" panose="02020404030301010803" pitchFamily="18" charset="0"/>
                <a:cs typeface="Calibri"/>
              </a:endParaRPr>
            </a:p>
          </p:txBody>
        </p:sp>
        <p:sp>
          <p:nvSpPr>
            <p:cNvPr id="61" name="Text Placeholder 3">
              <a:extLst>
                <a:ext uri="{FF2B5EF4-FFF2-40B4-BE49-F238E27FC236}">
                  <a16:creationId xmlns:a16="http://schemas.microsoft.com/office/drawing/2014/main" id="{6A626FA5-5D6B-E143-AB64-3FB74056FE98}"/>
                </a:ext>
              </a:extLst>
            </p:cNvPr>
            <p:cNvSpPr txBox="1">
              <a:spLocks/>
            </p:cNvSpPr>
            <p:nvPr/>
          </p:nvSpPr>
          <p:spPr>
            <a:xfrm>
              <a:off x="1033552" y="1358569"/>
              <a:ext cx="3963838" cy="734708"/>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sz="1800" dirty="0">
                  <a:solidFill>
                    <a:schemeClr val="tx1">
                      <a:lumMod val="75000"/>
                      <a:lumOff val="25000"/>
                    </a:schemeClr>
                  </a:solidFill>
                  <a:latin typeface="Garamond" panose="02020404030301010803" pitchFamily="18" charset="0"/>
                  <a:ea typeface="+mn-lt"/>
                  <a:cs typeface="+mn-lt"/>
                </a:rPr>
                <a:t>Landsat 7 Enhanced Thematic Mapper Plus (ETM+)</a:t>
              </a:r>
              <a:endParaRPr lang="en-US" sz="1800" dirty="0">
                <a:solidFill>
                  <a:schemeClr val="tx1">
                    <a:lumMod val="75000"/>
                    <a:lumOff val="25000"/>
                  </a:schemeClr>
                </a:solidFill>
                <a:latin typeface="Garamond" panose="02020404030301010803" pitchFamily="18" charset="0"/>
              </a:endParaRPr>
            </a:p>
          </p:txBody>
        </p:sp>
      </p:grpSp>
      <p:pic>
        <p:nvPicPr>
          <p:cNvPr id="62" name="Picture 6" descr="A picture containing sitting, black, toy, man&#10;&#10;Description generated with very high confidence">
            <a:extLst>
              <a:ext uri="{FF2B5EF4-FFF2-40B4-BE49-F238E27FC236}">
                <a16:creationId xmlns:a16="http://schemas.microsoft.com/office/drawing/2014/main" id="{04DE5A5C-E306-4D44-BC3F-89F500E64955}"/>
              </a:ext>
            </a:extLst>
          </p:cNvPr>
          <p:cNvPicPr>
            <a:picLocks noChangeAspect="1"/>
          </p:cNvPicPr>
          <p:nvPr/>
        </p:nvPicPr>
        <p:blipFill>
          <a:blip r:embed="rId8"/>
          <a:stretch>
            <a:fillRect/>
          </a:stretch>
        </p:blipFill>
        <p:spPr>
          <a:xfrm rot="1740000">
            <a:off x="7956718" y="21516228"/>
            <a:ext cx="2932142" cy="1452877"/>
          </a:xfrm>
          <a:prstGeom prst="rect">
            <a:avLst/>
          </a:prstGeom>
        </p:spPr>
      </p:pic>
      <p:sp>
        <p:nvSpPr>
          <p:cNvPr id="63" name="Text Placeholder 3">
            <a:extLst>
              <a:ext uri="{FF2B5EF4-FFF2-40B4-BE49-F238E27FC236}">
                <a16:creationId xmlns:a16="http://schemas.microsoft.com/office/drawing/2014/main" id="{B6852AA7-DA8D-5041-97E6-C42E767C5D20}"/>
              </a:ext>
            </a:extLst>
          </p:cNvPr>
          <p:cNvSpPr txBox="1">
            <a:spLocks/>
          </p:cNvSpPr>
          <p:nvPr/>
        </p:nvSpPr>
        <p:spPr>
          <a:xfrm>
            <a:off x="7268195" y="21025447"/>
            <a:ext cx="4054192" cy="923330"/>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sz="1800" dirty="0">
                <a:solidFill>
                  <a:schemeClr val="tx1">
                    <a:lumMod val="75000"/>
                    <a:lumOff val="25000"/>
                  </a:schemeClr>
                </a:solidFill>
                <a:latin typeface="Garamond" panose="02020404030301010803" pitchFamily="18" charset="0"/>
                <a:cs typeface="Calibri"/>
              </a:rPr>
              <a:t>Global Precipitation Measurement (GPM) -</a:t>
            </a:r>
            <a:r>
              <a:rPr lang="en-US" sz="1800" dirty="0">
                <a:solidFill>
                  <a:schemeClr val="tx1">
                    <a:lumMod val="75000"/>
                    <a:lumOff val="25000"/>
                  </a:schemeClr>
                </a:solidFill>
                <a:latin typeface="Garamond" panose="02020404030301010803" pitchFamily="18" charset="0"/>
                <a:ea typeface="+mn-lt"/>
                <a:cs typeface="+mn-lt"/>
              </a:rPr>
              <a:t>Integrated Multi-</a:t>
            </a:r>
            <a:r>
              <a:rPr lang="en-US" sz="1800" dirty="0" err="1">
                <a:solidFill>
                  <a:schemeClr val="tx1">
                    <a:lumMod val="75000"/>
                    <a:lumOff val="25000"/>
                  </a:schemeClr>
                </a:solidFill>
                <a:latin typeface="Garamond" panose="02020404030301010803" pitchFamily="18" charset="0"/>
                <a:ea typeface="+mn-lt"/>
                <a:cs typeface="+mn-lt"/>
              </a:rPr>
              <a:t>satellitE</a:t>
            </a:r>
            <a:r>
              <a:rPr lang="en-US" sz="1800" dirty="0">
                <a:solidFill>
                  <a:schemeClr val="tx1">
                    <a:lumMod val="75000"/>
                    <a:lumOff val="25000"/>
                  </a:schemeClr>
                </a:solidFill>
                <a:latin typeface="Garamond" panose="02020404030301010803" pitchFamily="18" charset="0"/>
                <a:ea typeface="+mn-lt"/>
                <a:cs typeface="+mn-lt"/>
              </a:rPr>
              <a:t> Retrievals for GPM (</a:t>
            </a:r>
            <a:r>
              <a:rPr lang="en-US" sz="1800" dirty="0">
                <a:solidFill>
                  <a:schemeClr val="tx1">
                    <a:lumMod val="75000"/>
                    <a:lumOff val="25000"/>
                  </a:schemeClr>
                </a:solidFill>
                <a:latin typeface="Garamond" panose="02020404030301010803" pitchFamily="18" charset="0"/>
                <a:cs typeface="Calibri"/>
              </a:rPr>
              <a:t>IMERG)</a:t>
            </a:r>
            <a:endParaRPr lang="en-US" dirty="0">
              <a:solidFill>
                <a:schemeClr val="tx1">
                  <a:lumMod val="75000"/>
                  <a:lumOff val="25000"/>
                </a:schemeClr>
              </a:solidFill>
              <a:latin typeface="Garamond" panose="02020404030301010803" pitchFamily="18" charset="0"/>
              <a:cs typeface="Calibri"/>
            </a:endParaRPr>
          </a:p>
        </p:txBody>
      </p:sp>
      <p:sp>
        <p:nvSpPr>
          <p:cNvPr id="79" name="TextBox 5">
            <a:extLst>
              <a:ext uri="{FF2B5EF4-FFF2-40B4-BE49-F238E27FC236}">
                <a16:creationId xmlns:a16="http://schemas.microsoft.com/office/drawing/2014/main" id="{8BB498C0-806C-CD45-9C87-CC2A5055F922}"/>
              </a:ext>
            </a:extLst>
          </p:cNvPr>
          <p:cNvSpPr txBox="1"/>
          <p:nvPr/>
        </p:nvSpPr>
        <p:spPr>
          <a:xfrm>
            <a:off x="2227067" y="16520357"/>
            <a:ext cx="318237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3F3F3F"/>
                </a:solidFill>
                <a:latin typeface="Garamond" panose="02020404030301010803" pitchFamily="18" charset="0"/>
              </a:rPr>
              <a:t>Vegetation Recovery</a:t>
            </a:r>
          </a:p>
        </p:txBody>
      </p:sp>
      <p:sp>
        <p:nvSpPr>
          <p:cNvPr id="89" name="TextBox 5">
            <a:extLst>
              <a:ext uri="{FF2B5EF4-FFF2-40B4-BE49-F238E27FC236}">
                <a16:creationId xmlns:a16="http://schemas.microsoft.com/office/drawing/2014/main" id="{59E8CF1E-2817-C94D-81A6-2E48CD941610}"/>
              </a:ext>
            </a:extLst>
          </p:cNvPr>
          <p:cNvSpPr txBox="1"/>
          <p:nvPr/>
        </p:nvSpPr>
        <p:spPr>
          <a:xfrm>
            <a:off x="7600847" y="16500982"/>
            <a:ext cx="339926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3F3F3F"/>
                </a:solidFill>
                <a:latin typeface="Garamond" panose="02020404030301010803" pitchFamily="18" charset="0"/>
              </a:rPr>
              <a:t>Hydrological Response</a:t>
            </a:r>
          </a:p>
        </p:txBody>
      </p:sp>
      <p:grpSp>
        <p:nvGrpSpPr>
          <p:cNvPr id="97" name="Group 96">
            <a:extLst>
              <a:ext uri="{FF2B5EF4-FFF2-40B4-BE49-F238E27FC236}">
                <a16:creationId xmlns:a16="http://schemas.microsoft.com/office/drawing/2014/main" id="{93A78A63-E607-0B46-80F1-21492007827E}"/>
              </a:ext>
            </a:extLst>
          </p:cNvPr>
          <p:cNvGrpSpPr/>
          <p:nvPr/>
        </p:nvGrpSpPr>
        <p:grpSpPr>
          <a:xfrm>
            <a:off x="914399" y="30813519"/>
            <a:ext cx="11524225" cy="3088358"/>
            <a:chOff x="844023" y="31103156"/>
            <a:chExt cx="11577064" cy="3088358"/>
          </a:xfrm>
        </p:grpSpPr>
        <p:grpSp>
          <p:nvGrpSpPr>
            <p:cNvPr id="22" name="Group 21">
              <a:extLst>
                <a:ext uri="{FF2B5EF4-FFF2-40B4-BE49-F238E27FC236}">
                  <a16:creationId xmlns:a16="http://schemas.microsoft.com/office/drawing/2014/main" id="{D7793216-FD53-BF46-9DBF-4D11F90ED67F}"/>
                </a:ext>
              </a:extLst>
            </p:cNvPr>
            <p:cNvGrpSpPr/>
            <p:nvPr/>
          </p:nvGrpSpPr>
          <p:grpSpPr>
            <a:xfrm>
              <a:off x="844023" y="31103156"/>
              <a:ext cx="2834640" cy="3088358"/>
              <a:chOff x="844023" y="30803119"/>
              <a:chExt cx="2834640" cy="3088358"/>
            </a:xfrm>
          </p:grpSpPr>
          <p:pic>
            <p:nvPicPr>
              <p:cNvPr id="23" name="Picture 22">
                <a:extLst>
                  <a:ext uri="{FF2B5EF4-FFF2-40B4-BE49-F238E27FC236}">
                    <a16:creationId xmlns:a16="http://schemas.microsoft.com/office/drawing/2014/main" id="{BBA190BF-4B30-7C42-B78E-2FF0A66100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9054" y="30803119"/>
                <a:ext cx="2104579" cy="2103120"/>
              </a:xfrm>
              <a:prstGeom prst="rect">
                <a:avLst/>
              </a:prstGeom>
            </p:spPr>
          </p:pic>
          <p:sp>
            <p:nvSpPr>
              <p:cNvPr id="24" name="Text Placeholder 16">
                <a:extLst>
                  <a:ext uri="{FF2B5EF4-FFF2-40B4-BE49-F238E27FC236}">
                    <a16:creationId xmlns:a16="http://schemas.microsoft.com/office/drawing/2014/main" id="{E9C9CDF7-D426-474B-B6B0-DE6ECB6B6270}"/>
                  </a:ext>
                </a:extLst>
              </p:cNvPr>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Alia Giolitti</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25" name="Group 24">
              <a:extLst>
                <a:ext uri="{FF2B5EF4-FFF2-40B4-BE49-F238E27FC236}">
                  <a16:creationId xmlns:a16="http://schemas.microsoft.com/office/drawing/2014/main" id="{ABC9AE9A-CFA5-2F48-860B-B0FA6B292E7B}"/>
                </a:ext>
              </a:extLst>
            </p:cNvPr>
            <p:cNvGrpSpPr/>
            <p:nvPr/>
          </p:nvGrpSpPr>
          <p:grpSpPr>
            <a:xfrm>
              <a:off x="6663143" y="31137936"/>
              <a:ext cx="2834640" cy="2672859"/>
              <a:chOff x="6683239" y="30803119"/>
              <a:chExt cx="2834640" cy="2672859"/>
            </a:xfrm>
          </p:grpSpPr>
          <p:pic>
            <p:nvPicPr>
              <p:cNvPr id="26" name="Picture 25">
                <a:extLst>
                  <a:ext uri="{FF2B5EF4-FFF2-40B4-BE49-F238E27FC236}">
                    <a16:creationId xmlns:a16="http://schemas.microsoft.com/office/drawing/2014/main" id="{42531159-9459-E04D-BA9A-2C9EBEE7A9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8270" y="30803119"/>
                <a:ext cx="2104579" cy="2103120"/>
              </a:xfrm>
              <a:prstGeom prst="rect">
                <a:avLst/>
              </a:prstGeom>
            </p:spPr>
          </p:pic>
          <p:sp>
            <p:nvSpPr>
              <p:cNvPr id="27" name="Text Placeholder 16">
                <a:extLst>
                  <a:ext uri="{FF2B5EF4-FFF2-40B4-BE49-F238E27FC236}">
                    <a16:creationId xmlns:a16="http://schemas.microsoft.com/office/drawing/2014/main" id="{FDECC81D-68AA-374C-955E-75ADACF2421E}"/>
                  </a:ext>
                </a:extLst>
              </p:cNvPr>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Madeline Allen</a:t>
                </a:r>
              </a:p>
            </p:txBody>
          </p:sp>
        </p:grpSp>
        <p:grpSp>
          <p:nvGrpSpPr>
            <p:cNvPr id="28" name="Group 27">
              <a:extLst>
                <a:ext uri="{FF2B5EF4-FFF2-40B4-BE49-F238E27FC236}">
                  <a16:creationId xmlns:a16="http://schemas.microsoft.com/office/drawing/2014/main" id="{2FB1BC42-7A4A-9E4C-BB13-B21CB5233A13}"/>
                </a:ext>
              </a:extLst>
            </p:cNvPr>
            <p:cNvGrpSpPr/>
            <p:nvPr/>
          </p:nvGrpSpPr>
          <p:grpSpPr>
            <a:xfrm>
              <a:off x="9586447" y="31137936"/>
              <a:ext cx="2834640" cy="2672859"/>
              <a:chOff x="9602847" y="30803119"/>
              <a:chExt cx="2834640" cy="2672859"/>
            </a:xfrm>
          </p:grpSpPr>
          <p:pic>
            <p:nvPicPr>
              <p:cNvPr id="29" name="Picture 28">
                <a:extLst>
                  <a:ext uri="{FF2B5EF4-FFF2-40B4-BE49-F238E27FC236}">
                    <a16:creationId xmlns:a16="http://schemas.microsoft.com/office/drawing/2014/main" id="{1FF76306-41E7-3448-B73B-548CD775EC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67878" y="30803119"/>
                <a:ext cx="2104579" cy="2103120"/>
              </a:xfrm>
              <a:prstGeom prst="rect">
                <a:avLst/>
              </a:prstGeom>
            </p:spPr>
          </p:pic>
          <p:sp>
            <p:nvSpPr>
              <p:cNvPr id="30" name="Text Placeholder 16">
                <a:extLst>
                  <a:ext uri="{FF2B5EF4-FFF2-40B4-BE49-F238E27FC236}">
                    <a16:creationId xmlns:a16="http://schemas.microsoft.com/office/drawing/2014/main" id="{DBC2788F-0BC3-734A-B360-017356B93250}"/>
                  </a:ext>
                </a:extLst>
              </p:cNvPr>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Sarah </a:t>
                </a:r>
                <a:r>
                  <a:rPr lang="en-US" b="1" dirty="0" err="1">
                    <a:solidFill>
                      <a:schemeClr val="tx1">
                        <a:lumMod val="75000"/>
                        <a:lumOff val="25000"/>
                      </a:schemeClr>
                    </a:solidFill>
                    <a:latin typeface="Garamond" panose="02020404030301010803" pitchFamily="18" charset="0"/>
                  </a:rPr>
                  <a:t>Hafer</a:t>
                </a:r>
                <a:endParaRPr lang="en-US" b="1" dirty="0">
                  <a:solidFill>
                    <a:schemeClr val="tx1">
                      <a:lumMod val="75000"/>
                      <a:lumOff val="25000"/>
                    </a:schemeClr>
                  </a:solidFill>
                  <a:latin typeface="Garamond" panose="02020404030301010803" pitchFamily="18" charset="0"/>
                </a:endParaRPr>
              </a:p>
            </p:txBody>
          </p:sp>
        </p:grpSp>
        <p:grpSp>
          <p:nvGrpSpPr>
            <p:cNvPr id="31" name="Group 30">
              <a:extLst>
                <a:ext uri="{FF2B5EF4-FFF2-40B4-BE49-F238E27FC236}">
                  <a16:creationId xmlns:a16="http://schemas.microsoft.com/office/drawing/2014/main" id="{1B490869-7166-B542-BB54-B3249A3DD551}"/>
                </a:ext>
              </a:extLst>
            </p:cNvPr>
            <p:cNvGrpSpPr/>
            <p:nvPr/>
          </p:nvGrpSpPr>
          <p:grpSpPr>
            <a:xfrm>
              <a:off x="3763631" y="31137936"/>
              <a:ext cx="2834640" cy="2672859"/>
              <a:chOff x="3763631" y="30803119"/>
              <a:chExt cx="2834640" cy="2672859"/>
            </a:xfrm>
          </p:grpSpPr>
          <p:pic>
            <p:nvPicPr>
              <p:cNvPr id="32" name="Picture 31">
                <a:extLst>
                  <a:ext uri="{FF2B5EF4-FFF2-40B4-BE49-F238E27FC236}">
                    <a16:creationId xmlns:a16="http://schemas.microsoft.com/office/drawing/2014/main" id="{1DA6ADFA-2AB8-AC4F-9F61-7D4FA864F9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8662" y="30803119"/>
                <a:ext cx="2104579" cy="2103120"/>
              </a:xfrm>
              <a:prstGeom prst="rect">
                <a:avLst/>
              </a:prstGeom>
            </p:spPr>
          </p:pic>
          <p:sp>
            <p:nvSpPr>
              <p:cNvPr id="33" name="Text Placeholder 16">
                <a:extLst>
                  <a:ext uri="{FF2B5EF4-FFF2-40B4-BE49-F238E27FC236}">
                    <a16:creationId xmlns:a16="http://schemas.microsoft.com/office/drawing/2014/main" id="{B794248D-F3A5-EA46-88BB-40142AA7CEAE}"/>
                  </a:ext>
                </a:extLst>
              </p:cNvPr>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Carli Merrick</a:t>
                </a:r>
              </a:p>
            </p:txBody>
          </p:sp>
        </p:grpSp>
        <p:pic>
          <p:nvPicPr>
            <p:cNvPr id="93" name="Picture 92">
              <a:extLst>
                <a:ext uri="{FF2B5EF4-FFF2-40B4-BE49-F238E27FC236}">
                  <a16:creationId xmlns:a16="http://schemas.microsoft.com/office/drawing/2014/main" id="{653B85B5-46FF-D043-99F3-E78A2ABB16AE}"/>
                </a:ext>
              </a:extLst>
            </p:cNvPr>
            <p:cNvPicPr/>
            <p:nvPr/>
          </p:nvPicPr>
          <p:blipFill rotWithShape="1">
            <a:blip r:embed="rId10" cstate="print">
              <a:extLst>
                <a:ext uri="{28A0092B-C50C-407E-A947-70E740481C1C}">
                  <a14:useLocalDpi xmlns:a14="http://schemas.microsoft.com/office/drawing/2010/main" val="0"/>
                </a:ext>
              </a:extLst>
            </a:blip>
            <a:srcRect l="16667" r="16667"/>
            <a:stretch/>
          </p:blipFill>
          <p:spPr bwMode="auto">
            <a:xfrm>
              <a:off x="1435581" y="31331756"/>
              <a:ext cx="1645920" cy="1645920"/>
            </a:xfrm>
            <a:prstGeom prst="ellipse">
              <a:avLst/>
            </a:prstGeom>
            <a:ln>
              <a:noFill/>
            </a:ln>
            <a:extLst>
              <a:ext uri="{53640926-AAD7-44D8-BBD7-CCE9431645EC}">
                <a14:shadowObscured xmlns:a14="http://schemas.microsoft.com/office/drawing/2010/main"/>
              </a:ext>
            </a:extLst>
          </p:spPr>
        </p:pic>
        <p:pic>
          <p:nvPicPr>
            <p:cNvPr id="94" name="Picture 93">
              <a:extLst>
                <a:ext uri="{FF2B5EF4-FFF2-40B4-BE49-F238E27FC236}">
                  <a16:creationId xmlns:a16="http://schemas.microsoft.com/office/drawing/2014/main" id="{B355CF91-B550-CC48-BFD4-C257826130F9}"/>
                </a:ext>
              </a:extLst>
            </p:cNvPr>
            <p:cNvPicPr/>
            <p:nvPr/>
          </p:nvPicPr>
          <p:blipFill rotWithShape="1">
            <a:blip r:embed="rId11" cstate="print">
              <a:extLst>
                <a:ext uri="{28A0092B-C50C-407E-A947-70E740481C1C}">
                  <a14:useLocalDpi xmlns:a14="http://schemas.microsoft.com/office/drawing/2010/main" val="0"/>
                </a:ext>
              </a:extLst>
            </a:blip>
            <a:srcRect l="16667" r="16667"/>
            <a:stretch/>
          </p:blipFill>
          <p:spPr bwMode="auto">
            <a:xfrm>
              <a:off x="10179469" y="31363948"/>
              <a:ext cx="1645920" cy="1645920"/>
            </a:xfrm>
            <a:prstGeom prst="ellipse">
              <a:avLst/>
            </a:prstGeom>
            <a:ln>
              <a:noFill/>
            </a:ln>
            <a:extLst>
              <a:ext uri="{53640926-AAD7-44D8-BBD7-CCE9431645EC}">
                <a14:shadowObscured xmlns:a14="http://schemas.microsoft.com/office/drawing/2010/main"/>
              </a:ext>
            </a:extLst>
          </p:spPr>
        </p:pic>
        <p:pic>
          <p:nvPicPr>
            <p:cNvPr id="95" name="Picture 94">
              <a:extLst>
                <a:ext uri="{FF2B5EF4-FFF2-40B4-BE49-F238E27FC236}">
                  <a16:creationId xmlns:a16="http://schemas.microsoft.com/office/drawing/2014/main" id="{EAB37D18-F427-AB40-B6CB-3EE38A7A02E6}"/>
                </a:ext>
              </a:extLst>
            </p:cNvPr>
            <p:cNvPicPr/>
            <p:nvPr/>
          </p:nvPicPr>
          <p:blipFill rotWithShape="1">
            <a:blip r:embed="rId12" cstate="print">
              <a:extLst>
                <a:ext uri="{28A0092B-C50C-407E-A947-70E740481C1C}">
                  <a14:useLocalDpi xmlns:a14="http://schemas.microsoft.com/office/drawing/2010/main" val="0"/>
                </a:ext>
              </a:extLst>
            </a:blip>
            <a:srcRect l="16667" r="16667"/>
            <a:stretch/>
          </p:blipFill>
          <p:spPr bwMode="auto">
            <a:xfrm>
              <a:off x="7257503" y="31363948"/>
              <a:ext cx="1645920" cy="1645920"/>
            </a:xfrm>
            <a:prstGeom prst="ellipse">
              <a:avLst/>
            </a:prstGeom>
            <a:ln>
              <a:noFill/>
            </a:ln>
            <a:extLst>
              <a:ext uri="{53640926-AAD7-44D8-BBD7-CCE9431645EC}">
                <a14:shadowObscured xmlns:a14="http://schemas.microsoft.com/office/drawing/2010/main"/>
              </a:ext>
            </a:extLst>
          </p:spPr>
        </p:pic>
        <p:pic>
          <p:nvPicPr>
            <p:cNvPr id="96" name="Picture 95">
              <a:extLst>
                <a:ext uri="{FF2B5EF4-FFF2-40B4-BE49-F238E27FC236}">
                  <a16:creationId xmlns:a16="http://schemas.microsoft.com/office/drawing/2014/main" id="{7250190E-D95A-364A-BA7C-8D3C8B66B03B}"/>
                </a:ext>
              </a:extLst>
            </p:cNvPr>
            <p:cNvPicPr/>
            <p:nvPr/>
          </p:nvPicPr>
          <p:blipFill rotWithShape="1">
            <a:blip r:embed="rId13" cstate="print">
              <a:extLst>
                <a:ext uri="{28A0092B-C50C-407E-A947-70E740481C1C}">
                  <a14:useLocalDpi xmlns:a14="http://schemas.microsoft.com/office/drawing/2010/main" val="0"/>
                </a:ext>
              </a:extLst>
            </a:blip>
            <a:srcRect l="16667" r="16667"/>
            <a:stretch/>
          </p:blipFill>
          <p:spPr bwMode="auto">
            <a:xfrm>
              <a:off x="4357991" y="31363948"/>
              <a:ext cx="1645920" cy="1645920"/>
            </a:xfrm>
            <a:prstGeom prst="ellipse">
              <a:avLst/>
            </a:prstGeom>
            <a:ln>
              <a:noFill/>
            </a:ln>
            <a:extLst>
              <a:ext uri="{53640926-AAD7-44D8-BBD7-CCE9431645EC}">
                <a14:shadowObscured xmlns:a14="http://schemas.microsoft.com/office/drawing/2010/main"/>
              </a:ext>
            </a:extLst>
          </p:spPr>
        </p:pic>
      </p:grpSp>
      <p:pic>
        <p:nvPicPr>
          <p:cNvPr id="105" name="Picture 13" descr="A close up of a map&#10;&#10;Description generated with high confidence">
            <a:extLst>
              <a:ext uri="{FF2B5EF4-FFF2-40B4-BE49-F238E27FC236}">
                <a16:creationId xmlns:a16="http://schemas.microsoft.com/office/drawing/2014/main" id="{2D276F14-58F6-E940-B68F-38A80F1E75E4}"/>
              </a:ext>
            </a:extLst>
          </p:cNvPr>
          <p:cNvPicPr>
            <a:picLocks noChangeAspect="1"/>
          </p:cNvPicPr>
          <p:nvPr/>
        </p:nvPicPr>
        <p:blipFill rotWithShape="1">
          <a:blip r:embed="rId14"/>
          <a:srcRect l="6293" r="158" b="7586"/>
          <a:stretch/>
        </p:blipFill>
        <p:spPr>
          <a:xfrm>
            <a:off x="19295743" y="11905038"/>
            <a:ext cx="4522128" cy="3120118"/>
          </a:xfrm>
          <a:prstGeom prst="rect">
            <a:avLst/>
          </a:prstGeom>
        </p:spPr>
      </p:pic>
      <p:sp>
        <p:nvSpPr>
          <p:cNvPr id="109" name="TextBox 108">
            <a:extLst>
              <a:ext uri="{FF2B5EF4-FFF2-40B4-BE49-F238E27FC236}">
                <a16:creationId xmlns:a16="http://schemas.microsoft.com/office/drawing/2014/main" id="{13A55853-AAAC-C74E-8F3D-83E8967C78F9}"/>
              </a:ext>
            </a:extLst>
          </p:cNvPr>
          <p:cNvSpPr txBox="1"/>
          <p:nvPr/>
        </p:nvSpPr>
        <p:spPr>
          <a:xfrm>
            <a:off x="16077074" y="14601555"/>
            <a:ext cx="17395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a:solidFill>
                  <a:srgbClr val="3F3F3F"/>
                </a:solidFill>
                <a:latin typeface="Garamond" panose="02020404030301010803" pitchFamily="18" charset="0"/>
              </a:rPr>
              <a:t>Mixed Conifer </a:t>
            </a:r>
          </a:p>
        </p:txBody>
      </p:sp>
      <p:pic>
        <p:nvPicPr>
          <p:cNvPr id="104" name="Picture 7" descr="A close up of a map&#10;&#10;Description generated with very high confidence">
            <a:extLst>
              <a:ext uri="{FF2B5EF4-FFF2-40B4-BE49-F238E27FC236}">
                <a16:creationId xmlns:a16="http://schemas.microsoft.com/office/drawing/2014/main" id="{6D974FD8-437F-534B-9CEA-CC6E27784535}"/>
              </a:ext>
            </a:extLst>
          </p:cNvPr>
          <p:cNvPicPr>
            <a:picLocks noChangeAspect="1"/>
          </p:cNvPicPr>
          <p:nvPr/>
        </p:nvPicPr>
        <p:blipFill rotWithShape="1">
          <a:blip r:embed="rId15"/>
          <a:srcRect l="6731" t="1512" r="-481" b="8318"/>
          <a:stretch/>
        </p:blipFill>
        <p:spPr>
          <a:xfrm>
            <a:off x="13999435" y="11893179"/>
            <a:ext cx="4487756" cy="3110111"/>
          </a:xfrm>
          <a:prstGeom prst="rect">
            <a:avLst/>
          </a:prstGeom>
        </p:spPr>
      </p:pic>
      <p:grpSp>
        <p:nvGrpSpPr>
          <p:cNvPr id="106" name="Group 105">
            <a:extLst>
              <a:ext uri="{FF2B5EF4-FFF2-40B4-BE49-F238E27FC236}">
                <a16:creationId xmlns:a16="http://schemas.microsoft.com/office/drawing/2014/main" id="{6562228C-39CC-8441-91A4-BD2C168D08E7}"/>
              </a:ext>
            </a:extLst>
          </p:cNvPr>
          <p:cNvGrpSpPr/>
          <p:nvPr/>
        </p:nvGrpSpPr>
        <p:grpSpPr>
          <a:xfrm>
            <a:off x="13621442" y="11969277"/>
            <a:ext cx="5551676" cy="3490795"/>
            <a:chOff x="318910" y="2168250"/>
            <a:chExt cx="5841493" cy="3612185"/>
          </a:xfrm>
        </p:grpSpPr>
        <p:sp>
          <p:nvSpPr>
            <p:cNvPr id="131" name="TextBox 130">
              <a:extLst>
                <a:ext uri="{FF2B5EF4-FFF2-40B4-BE49-F238E27FC236}">
                  <a16:creationId xmlns:a16="http://schemas.microsoft.com/office/drawing/2014/main" id="{9C7BD1B8-B542-E74C-B070-BE1BF660934A}"/>
                </a:ext>
              </a:extLst>
            </p:cNvPr>
            <p:cNvSpPr txBox="1"/>
            <p:nvPr/>
          </p:nvSpPr>
          <p:spPr>
            <a:xfrm>
              <a:off x="339226" y="2168250"/>
              <a:ext cx="52376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0.5</a:t>
              </a:r>
            </a:p>
          </p:txBody>
        </p:sp>
        <p:sp>
          <p:nvSpPr>
            <p:cNvPr id="132" name="TextBox 131">
              <a:extLst>
                <a:ext uri="{FF2B5EF4-FFF2-40B4-BE49-F238E27FC236}">
                  <a16:creationId xmlns:a16="http://schemas.microsoft.com/office/drawing/2014/main" id="{3880A87B-8E7C-0C46-B738-73C2FAA51E42}"/>
                </a:ext>
              </a:extLst>
            </p:cNvPr>
            <p:cNvSpPr txBox="1"/>
            <p:nvPr/>
          </p:nvSpPr>
          <p:spPr>
            <a:xfrm>
              <a:off x="339227" y="3267213"/>
              <a:ext cx="52376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0.3</a:t>
              </a:r>
            </a:p>
          </p:txBody>
        </p:sp>
        <p:sp>
          <p:nvSpPr>
            <p:cNvPr id="133" name="TextBox 132">
              <a:extLst>
                <a:ext uri="{FF2B5EF4-FFF2-40B4-BE49-F238E27FC236}">
                  <a16:creationId xmlns:a16="http://schemas.microsoft.com/office/drawing/2014/main" id="{B169A9C7-3160-6645-A999-F486A36429DD}"/>
                </a:ext>
              </a:extLst>
            </p:cNvPr>
            <p:cNvSpPr txBox="1"/>
            <p:nvPr/>
          </p:nvSpPr>
          <p:spPr>
            <a:xfrm>
              <a:off x="346067" y="2712273"/>
              <a:ext cx="52376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0.4</a:t>
              </a:r>
            </a:p>
          </p:txBody>
        </p:sp>
        <p:sp>
          <p:nvSpPr>
            <p:cNvPr id="134" name="TextBox 133">
              <a:extLst>
                <a:ext uri="{FF2B5EF4-FFF2-40B4-BE49-F238E27FC236}">
                  <a16:creationId xmlns:a16="http://schemas.microsoft.com/office/drawing/2014/main" id="{3AEF82ED-7B1A-5641-9125-F1222E31D8BD}"/>
                </a:ext>
              </a:extLst>
            </p:cNvPr>
            <p:cNvSpPr txBox="1"/>
            <p:nvPr/>
          </p:nvSpPr>
          <p:spPr>
            <a:xfrm>
              <a:off x="339226" y="4861045"/>
              <a:ext cx="52376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0.0</a:t>
              </a:r>
            </a:p>
          </p:txBody>
        </p:sp>
        <p:sp>
          <p:nvSpPr>
            <p:cNvPr id="135" name="TextBox 134">
              <a:extLst>
                <a:ext uri="{FF2B5EF4-FFF2-40B4-BE49-F238E27FC236}">
                  <a16:creationId xmlns:a16="http://schemas.microsoft.com/office/drawing/2014/main" id="{44E15963-AB22-D743-827C-18F1C2C5C210}"/>
                </a:ext>
              </a:extLst>
            </p:cNvPr>
            <p:cNvSpPr txBox="1"/>
            <p:nvPr/>
          </p:nvSpPr>
          <p:spPr>
            <a:xfrm>
              <a:off x="692071" y="5204606"/>
              <a:ext cx="705195"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2000</a:t>
              </a:r>
            </a:p>
          </p:txBody>
        </p:sp>
        <p:sp>
          <p:nvSpPr>
            <p:cNvPr id="136" name="TextBox 135">
              <a:extLst>
                <a:ext uri="{FF2B5EF4-FFF2-40B4-BE49-F238E27FC236}">
                  <a16:creationId xmlns:a16="http://schemas.microsoft.com/office/drawing/2014/main" id="{72C01462-53E6-0548-BE0B-42CCB5E792E6}"/>
                </a:ext>
              </a:extLst>
            </p:cNvPr>
            <p:cNvSpPr txBox="1"/>
            <p:nvPr/>
          </p:nvSpPr>
          <p:spPr>
            <a:xfrm>
              <a:off x="1742444" y="5211372"/>
              <a:ext cx="717291"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2005</a:t>
              </a:r>
            </a:p>
          </p:txBody>
        </p:sp>
        <p:sp>
          <p:nvSpPr>
            <p:cNvPr id="137" name="TextBox 136">
              <a:extLst>
                <a:ext uri="{FF2B5EF4-FFF2-40B4-BE49-F238E27FC236}">
                  <a16:creationId xmlns:a16="http://schemas.microsoft.com/office/drawing/2014/main" id="{9497AE50-A4BF-1744-9D2C-0414A63AB8B3}"/>
                </a:ext>
              </a:extLst>
            </p:cNvPr>
            <p:cNvSpPr txBox="1"/>
            <p:nvPr/>
          </p:nvSpPr>
          <p:spPr>
            <a:xfrm>
              <a:off x="3787878" y="5187181"/>
              <a:ext cx="862433"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2015</a:t>
              </a:r>
            </a:p>
          </p:txBody>
        </p:sp>
        <p:sp>
          <p:nvSpPr>
            <p:cNvPr id="138" name="TextBox 137">
              <a:extLst>
                <a:ext uri="{FF2B5EF4-FFF2-40B4-BE49-F238E27FC236}">
                  <a16:creationId xmlns:a16="http://schemas.microsoft.com/office/drawing/2014/main" id="{9A9D5B95-895F-0E4D-ADCC-676E27333253}"/>
                </a:ext>
              </a:extLst>
            </p:cNvPr>
            <p:cNvSpPr txBox="1"/>
            <p:nvPr/>
          </p:nvSpPr>
          <p:spPr>
            <a:xfrm>
              <a:off x="2737234" y="5187181"/>
              <a:ext cx="705195"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2010</a:t>
              </a:r>
            </a:p>
          </p:txBody>
        </p:sp>
        <p:sp>
          <p:nvSpPr>
            <p:cNvPr id="139" name="TextBox 138">
              <a:extLst>
                <a:ext uri="{FF2B5EF4-FFF2-40B4-BE49-F238E27FC236}">
                  <a16:creationId xmlns:a16="http://schemas.microsoft.com/office/drawing/2014/main" id="{53A4ECE9-4392-3C4B-B806-7ECAECE2D84B}"/>
                </a:ext>
              </a:extLst>
            </p:cNvPr>
            <p:cNvSpPr txBox="1"/>
            <p:nvPr/>
          </p:nvSpPr>
          <p:spPr>
            <a:xfrm>
              <a:off x="4822034" y="5199277"/>
              <a:ext cx="80195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2020</a:t>
              </a:r>
            </a:p>
          </p:txBody>
        </p:sp>
        <p:sp>
          <p:nvSpPr>
            <p:cNvPr id="140" name="TextBox 139">
              <a:extLst>
                <a:ext uri="{FF2B5EF4-FFF2-40B4-BE49-F238E27FC236}">
                  <a16:creationId xmlns:a16="http://schemas.microsoft.com/office/drawing/2014/main" id="{3C027E17-D762-9648-A15E-729F0373E5FC}"/>
                </a:ext>
              </a:extLst>
            </p:cNvPr>
            <p:cNvSpPr txBox="1"/>
            <p:nvPr/>
          </p:nvSpPr>
          <p:spPr>
            <a:xfrm>
              <a:off x="5237190" y="5398260"/>
              <a:ext cx="923213" cy="3821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3F3F3F"/>
                  </a:solidFill>
                  <a:latin typeface="Garamond" panose="02020404030301010803" pitchFamily="18" charset="0"/>
                </a:rPr>
                <a:t>Date</a:t>
              </a:r>
            </a:p>
          </p:txBody>
        </p:sp>
        <p:sp>
          <p:nvSpPr>
            <p:cNvPr id="141" name="TextBox 140">
              <a:extLst>
                <a:ext uri="{FF2B5EF4-FFF2-40B4-BE49-F238E27FC236}">
                  <a16:creationId xmlns:a16="http://schemas.microsoft.com/office/drawing/2014/main" id="{8703875B-A27B-5546-80DB-5F87DD5A020A}"/>
                </a:ext>
              </a:extLst>
            </p:cNvPr>
            <p:cNvSpPr txBox="1"/>
            <p:nvPr/>
          </p:nvSpPr>
          <p:spPr>
            <a:xfrm>
              <a:off x="339226" y="3780153"/>
              <a:ext cx="52376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0.2</a:t>
              </a:r>
            </a:p>
          </p:txBody>
        </p:sp>
        <p:sp>
          <p:nvSpPr>
            <p:cNvPr id="142" name="TextBox 141">
              <a:extLst>
                <a:ext uri="{FF2B5EF4-FFF2-40B4-BE49-F238E27FC236}">
                  <a16:creationId xmlns:a16="http://schemas.microsoft.com/office/drawing/2014/main" id="{07781681-DAD0-C341-8468-8E6DF8437863}"/>
                </a:ext>
              </a:extLst>
            </p:cNvPr>
            <p:cNvSpPr txBox="1"/>
            <p:nvPr/>
          </p:nvSpPr>
          <p:spPr>
            <a:xfrm>
              <a:off x="318910" y="4318430"/>
              <a:ext cx="523768" cy="350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0.1</a:t>
              </a:r>
            </a:p>
          </p:txBody>
        </p:sp>
      </p:grpSp>
      <p:grpSp>
        <p:nvGrpSpPr>
          <p:cNvPr id="107" name="Group 106">
            <a:extLst>
              <a:ext uri="{FF2B5EF4-FFF2-40B4-BE49-F238E27FC236}">
                <a16:creationId xmlns:a16="http://schemas.microsoft.com/office/drawing/2014/main" id="{BAAB1B80-5315-9148-B724-E5EC83D7CA31}"/>
              </a:ext>
            </a:extLst>
          </p:cNvPr>
          <p:cNvGrpSpPr/>
          <p:nvPr/>
        </p:nvGrpSpPr>
        <p:grpSpPr>
          <a:xfrm>
            <a:off x="18968094" y="11813445"/>
            <a:ext cx="5053666" cy="3412848"/>
            <a:chOff x="327347" y="2036334"/>
            <a:chExt cx="5296645" cy="3524686"/>
          </a:xfrm>
        </p:grpSpPr>
        <p:sp>
          <p:nvSpPr>
            <p:cNvPr id="120" name="TextBox 119">
              <a:extLst>
                <a:ext uri="{FF2B5EF4-FFF2-40B4-BE49-F238E27FC236}">
                  <a16:creationId xmlns:a16="http://schemas.microsoft.com/office/drawing/2014/main" id="{5F47F6D3-9087-4445-8BF0-C15C7C287ACC}"/>
                </a:ext>
              </a:extLst>
            </p:cNvPr>
            <p:cNvSpPr txBox="1"/>
            <p:nvPr/>
          </p:nvSpPr>
          <p:spPr>
            <a:xfrm>
              <a:off x="339228" y="2036334"/>
              <a:ext cx="523768"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0.5</a:t>
              </a:r>
            </a:p>
          </p:txBody>
        </p:sp>
        <p:sp>
          <p:nvSpPr>
            <p:cNvPr id="121" name="TextBox 120">
              <a:extLst>
                <a:ext uri="{FF2B5EF4-FFF2-40B4-BE49-F238E27FC236}">
                  <a16:creationId xmlns:a16="http://schemas.microsoft.com/office/drawing/2014/main" id="{AA4C76AD-FE42-6F47-8F5D-57D2F5FBF8BE}"/>
                </a:ext>
              </a:extLst>
            </p:cNvPr>
            <p:cNvSpPr txBox="1"/>
            <p:nvPr/>
          </p:nvSpPr>
          <p:spPr>
            <a:xfrm>
              <a:off x="334556" y="3200372"/>
              <a:ext cx="523767"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0.3</a:t>
              </a:r>
            </a:p>
          </p:txBody>
        </p:sp>
        <p:sp>
          <p:nvSpPr>
            <p:cNvPr id="122" name="TextBox 121">
              <a:extLst>
                <a:ext uri="{FF2B5EF4-FFF2-40B4-BE49-F238E27FC236}">
                  <a16:creationId xmlns:a16="http://schemas.microsoft.com/office/drawing/2014/main" id="{90CBA0E9-A56D-644A-8E12-3F7964DC5446}"/>
                </a:ext>
              </a:extLst>
            </p:cNvPr>
            <p:cNvSpPr txBox="1"/>
            <p:nvPr/>
          </p:nvSpPr>
          <p:spPr>
            <a:xfrm>
              <a:off x="327347" y="2554445"/>
              <a:ext cx="529215"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0.4</a:t>
              </a:r>
            </a:p>
          </p:txBody>
        </p:sp>
        <p:sp>
          <p:nvSpPr>
            <p:cNvPr id="123" name="TextBox 122">
              <a:extLst>
                <a:ext uri="{FF2B5EF4-FFF2-40B4-BE49-F238E27FC236}">
                  <a16:creationId xmlns:a16="http://schemas.microsoft.com/office/drawing/2014/main" id="{186855D2-8DD8-5F44-AB79-BD2EEDD27F9B}"/>
                </a:ext>
              </a:extLst>
            </p:cNvPr>
            <p:cNvSpPr txBox="1"/>
            <p:nvPr/>
          </p:nvSpPr>
          <p:spPr>
            <a:xfrm>
              <a:off x="327347" y="4967079"/>
              <a:ext cx="492530" cy="35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0.0</a:t>
              </a:r>
            </a:p>
          </p:txBody>
        </p:sp>
        <p:sp>
          <p:nvSpPr>
            <p:cNvPr id="124" name="TextBox 123">
              <a:extLst>
                <a:ext uri="{FF2B5EF4-FFF2-40B4-BE49-F238E27FC236}">
                  <a16:creationId xmlns:a16="http://schemas.microsoft.com/office/drawing/2014/main" id="{D9D3988A-CD85-9C46-A6C7-FB269B07A695}"/>
                </a:ext>
              </a:extLst>
            </p:cNvPr>
            <p:cNvSpPr txBox="1"/>
            <p:nvPr/>
          </p:nvSpPr>
          <p:spPr>
            <a:xfrm>
              <a:off x="648335" y="5204607"/>
              <a:ext cx="705195"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2000</a:t>
              </a:r>
            </a:p>
          </p:txBody>
        </p:sp>
        <p:sp>
          <p:nvSpPr>
            <p:cNvPr id="125" name="TextBox 124">
              <a:extLst>
                <a:ext uri="{FF2B5EF4-FFF2-40B4-BE49-F238E27FC236}">
                  <a16:creationId xmlns:a16="http://schemas.microsoft.com/office/drawing/2014/main" id="{136754E8-CFDC-2E41-805F-54A1A9DE40E3}"/>
                </a:ext>
              </a:extLst>
            </p:cNvPr>
            <p:cNvSpPr txBox="1"/>
            <p:nvPr/>
          </p:nvSpPr>
          <p:spPr>
            <a:xfrm>
              <a:off x="1742444" y="5211372"/>
              <a:ext cx="717291"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2005</a:t>
              </a:r>
            </a:p>
          </p:txBody>
        </p:sp>
        <p:sp>
          <p:nvSpPr>
            <p:cNvPr id="126" name="TextBox 125">
              <a:extLst>
                <a:ext uri="{FF2B5EF4-FFF2-40B4-BE49-F238E27FC236}">
                  <a16:creationId xmlns:a16="http://schemas.microsoft.com/office/drawing/2014/main" id="{AFC596A7-6E35-2943-BCBD-C42D9CD61F24}"/>
                </a:ext>
              </a:extLst>
            </p:cNvPr>
            <p:cNvSpPr txBox="1"/>
            <p:nvPr/>
          </p:nvSpPr>
          <p:spPr>
            <a:xfrm>
              <a:off x="3787878" y="5187181"/>
              <a:ext cx="862433"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2015</a:t>
              </a:r>
            </a:p>
          </p:txBody>
        </p:sp>
        <p:sp>
          <p:nvSpPr>
            <p:cNvPr id="127" name="TextBox 126">
              <a:extLst>
                <a:ext uri="{FF2B5EF4-FFF2-40B4-BE49-F238E27FC236}">
                  <a16:creationId xmlns:a16="http://schemas.microsoft.com/office/drawing/2014/main" id="{2EBD6FE8-08E6-424E-A9B3-4CEB513468EA}"/>
                </a:ext>
              </a:extLst>
            </p:cNvPr>
            <p:cNvSpPr txBox="1"/>
            <p:nvPr/>
          </p:nvSpPr>
          <p:spPr>
            <a:xfrm>
              <a:off x="2737234" y="5187181"/>
              <a:ext cx="705195"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2010</a:t>
              </a:r>
            </a:p>
          </p:txBody>
        </p:sp>
        <p:sp>
          <p:nvSpPr>
            <p:cNvPr id="128" name="TextBox 127">
              <a:extLst>
                <a:ext uri="{FF2B5EF4-FFF2-40B4-BE49-F238E27FC236}">
                  <a16:creationId xmlns:a16="http://schemas.microsoft.com/office/drawing/2014/main" id="{D71AB01E-723C-5540-AA77-DF11A15D5CC5}"/>
                </a:ext>
              </a:extLst>
            </p:cNvPr>
            <p:cNvSpPr txBox="1"/>
            <p:nvPr/>
          </p:nvSpPr>
          <p:spPr>
            <a:xfrm>
              <a:off x="4822034" y="5199277"/>
              <a:ext cx="801958"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2020</a:t>
              </a:r>
            </a:p>
          </p:txBody>
        </p:sp>
        <p:sp>
          <p:nvSpPr>
            <p:cNvPr id="129" name="TextBox 128">
              <a:extLst>
                <a:ext uri="{FF2B5EF4-FFF2-40B4-BE49-F238E27FC236}">
                  <a16:creationId xmlns:a16="http://schemas.microsoft.com/office/drawing/2014/main" id="{41EC3F11-472F-3E4E-AAD3-E25171B58B2E}"/>
                </a:ext>
              </a:extLst>
            </p:cNvPr>
            <p:cNvSpPr txBox="1"/>
            <p:nvPr/>
          </p:nvSpPr>
          <p:spPr>
            <a:xfrm>
              <a:off x="334556" y="3767928"/>
              <a:ext cx="523767"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0.2</a:t>
              </a:r>
            </a:p>
          </p:txBody>
        </p:sp>
        <p:sp>
          <p:nvSpPr>
            <p:cNvPr id="130" name="TextBox 129">
              <a:extLst>
                <a:ext uri="{FF2B5EF4-FFF2-40B4-BE49-F238E27FC236}">
                  <a16:creationId xmlns:a16="http://schemas.microsoft.com/office/drawing/2014/main" id="{25D824A2-E0F9-1741-9A7F-20C00B7C557C}"/>
                </a:ext>
              </a:extLst>
            </p:cNvPr>
            <p:cNvSpPr txBox="1"/>
            <p:nvPr/>
          </p:nvSpPr>
          <p:spPr>
            <a:xfrm>
              <a:off x="332795" y="4385724"/>
              <a:ext cx="523767" cy="349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0.1</a:t>
              </a:r>
            </a:p>
          </p:txBody>
        </p:sp>
      </p:grpSp>
      <p:sp>
        <p:nvSpPr>
          <p:cNvPr id="108" name="TextBox 107">
            <a:extLst>
              <a:ext uri="{FF2B5EF4-FFF2-40B4-BE49-F238E27FC236}">
                <a16:creationId xmlns:a16="http://schemas.microsoft.com/office/drawing/2014/main" id="{71C6D94E-33BE-F643-AC97-B6AE97B323A8}"/>
              </a:ext>
            </a:extLst>
          </p:cNvPr>
          <p:cNvSpPr txBox="1"/>
          <p:nvPr/>
        </p:nvSpPr>
        <p:spPr>
          <a:xfrm rot="16140000">
            <a:off x="11871153" y="13405167"/>
            <a:ext cx="33515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3F3F3F"/>
                </a:solidFill>
                <a:latin typeface="Garamond" panose="02020404030301010803" pitchFamily="18" charset="0"/>
              </a:rPr>
              <a:t>Normalized Burn Ratio (NBR)</a:t>
            </a:r>
          </a:p>
        </p:txBody>
      </p:sp>
      <p:sp>
        <p:nvSpPr>
          <p:cNvPr id="110" name="TextBox 109">
            <a:extLst>
              <a:ext uri="{FF2B5EF4-FFF2-40B4-BE49-F238E27FC236}">
                <a16:creationId xmlns:a16="http://schemas.microsoft.com/office/drawing/2014/main" id="{9567F074-DC43-1043-AE9E-92A4A7D2F4D1}"/>
              </a:ext>
            </a:extLst>
          </p:cNvPr>
          <p:cNvSpPr txBox="1"/>
          <p:nvPr/>
        </p:nvSpPr>
        <p:spPr>
          <a:xfrm>
            <a:off x="22080294" y="11911108"/>
            <a:ext cx="17315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err="1">
                <a:solidFill>
                  <a:srgbClr val="3F3F3F"/>
                </a:solidFill>
                <a:latin typeface="Garamond" panose="02020404030301010803" pitchFamily="18" charset="0"/>
              </a:rPr>
              <a:t>Gambel</a:t>
            </a:r>
            <a:r>
              <a:rPr lang="en-US" sz="1600" b="1" i="1" dirty="0">
                <a:solidFill>
                  <a:srgbClr val="3F3F3F"/>
                </a:solidFill>
                <a:latin typeface="Garamond" panose="02020404030301010803" pitchFamily="18" charset="0"/>
              </a:rPr>
              <a:t> Oak Shrubland</a:t>
            </a:r>
          </a:p>
        </p:txBody>
      </p:sp>
      <p:grpSp>
        <p:nvGrpSpPr>
          <p:cNvPr id="46" name="Group 45">
            <a:extLst>
              <a:ext uri="{FF2B5EF4-FFF2-40B4-BE49-F238E27FC236}">
                <a16:creationId xmlns:a16="http://schemas.microsoft.com/office/drawing/2014/main" id="{363EAF97-014D-FC48-BABC-B19C766CE2D0}"/>
              </a:ext>
            </a:extLst>
          </p:cNvPr>
          <p:cNvGrpSpPr/>
          <p:nvPr/>
        </p:nvGrpSpPr>
        <p:grpSpPr>
          <a:xfrm>
            <a:off x="20421258" y="9399801"/>
            <a:ext cx="4170180" cy="1355764"/>
            <a:chOff x="8088287" y="5138964"/>
            <a:chExt cx="3729432" cy="1141245"/>
          </a:xfrm>
        </p:grpSpPr>
        <p:grpSp>
          <p:nvGrpSpPr>
            <p:cNvPr id="48" name="Group 47">
              <a:extLst>
                <a:ext uri="{FF2B5EF4-FFF2-40B4-BE49-F238E27FC236}">
                  <a16:creationId xmlns:a16="http://schemas.microsoft.com/office/drawing/2014/main" id="{D5C0E125-0701-6C49-A81F-DF635F7D5107}"/>
                </a:ext>
              </a:extLst>
            </p:cNvPr>
            <p:cNvGrpSpPr/>
            <p:nvPr/>
          </p:nvGrpSpPr>
          <p:grpSpPr>
            <a:xfrm>
              <a:off x="8088287" y="5138964"/>
              <a:ext cx="3729432" cy="1133701"/>
              <a:chOff x="8114439" y="5172746"/>
              <a:chExt cx="3252647" cy="996282"/>
            </a:xfrm>
          </p:grpSpPr>
          <p:grpSp>
            <p:nvGrpSpPr>
              <p:cNvPr id="50" name="Group 49">
                <a:extLst>
                  <a:ext uri="{FF2B5EF4-FFF2-40B4-BE49-F238E27FC236}">
                    <a16:creationId xmlns:a16="http://schemas.microsoft.com/office/drawing/2014/main" id="{C069FEB3-E190-9A4A-9F80-4B6C4702E245}"/>
                  </a:ext>
                </a:extLst>
              </p:cNvPr>
              <p:cNvGrpSpPr/>
              <p:nvPr/>
            </p:nvGrpSpPr>
            <p:grpSpPr>
              <a:xfrm>
                <a:off x="8502403" y="5425626"/>
                <a:ext cx="2864683" cy="743402"/>
                <a:chOff x="8502403" y="5425626"/>
                <a:chExt cx="2864683" cy="743402"/>
              </a:xfrm>
            </p:grpSpPr>
            <p:sp>
              <p:nvSpPr>
                <p:cNvPr id="52" name="TextBox 2">
                  <a:extLst>
                    <a:ext uri="{FF2B5EF4-FFF2-40B4-BE49-F238E27FC236}">
                      <a16:creationId xmlns:a16="http://schemas.microsoft.com/office/drawing/2014/main" id="{E290F87B-8AFF-8541-BB53-CF14930C8BDD}"/>
                    </a:ext>
                  </a:extLst>
                </p:cNvPr>
                <p:cNvSpPr txBox="1"/>
                <p:nvPr/>
              </p:nvSpPr>
              <p:spPr>
                <a:xfrm>
                  <a:off x="8502405" y="5895819"/>
                  <a:ext cx="2610679" cy="27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F3F3F"/>
                      </a:solidFill>
                      <a:latin typeface="Garamond" panose="02020404030301010803" pitchFamily="18" charset="0"/>
                    </a:rPr>
                    <a:t>Administrative Forest</a:t>
                  </a:r>
                </a:p>
              </p:txBody>
            </p:sp>
            <p:sp>
              <p:nvSpPr>
                <p:cNvPr id="53" name="TextBox 3">
                  <a:extLst>
                    <a:ext uri="{FF2B5EF4-FFF2-40B4-BE49-F238E27FC236}">
                      <a16:creationId xmlns:a16="http://schemas.microsoft.com/office/drawing/2014/main" id="{226180B9-1E0D-2948-B9C7-6EF90D1DFD90}"/>
                    </a:ext>
                  </a:extLst>
                </p:cNvPr>
                <p:cNvSpPr txBox="1"/>
                <p:nvPr/>
              </p:nvSpPr>
              <p:spPr>
                <a:xfrm>
                  <a:off x="8502403" y="5425626"/>
                  <a:ext cx="2864678" cy="27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F3F3F"/>
                      </a:solidFill>
                      <a:latin typeface="Garamond" panose="02020404030301010803" pitchFamily="18" charset="0"/>
                    </a:rPr>
                    <a:t>Watershed Boundary</a:t>
                  </a:r>
                </a:p>
              </p:txBody>
            </p:sp>
            <p:sp>
              <p:nvSpPr>
                <p:cNvPr id="54" name="TextBox 4">
                  <a:extLst>
                    <a:ext uri="{FF2B5EF4-FFF2-40B4-BE49-F238E27FC236}">
                      <a16:creationId xmlns:a16="http://schemas.microsoft.com/office/drawing/2014/main" id="{F0C80F18-2824-4549-8291-A4958321AFFF}"/>
                    </a:ext>
                  </a:extLst>
                </p:cNvPr>
                <p:cNvSpPr txBox="1"/>
                <p:nvPr/>
              </p:nvSpPr>
              <p:spPr>
                <a:xfrm>
                  <a:off x="8502407" y="5668194"/>
                  <a:ext cx="2864679" cy="27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F3F3F"/>
                      </a:solidFill>
                      <a:latin typeface="Garamond" panose="02020404030301010803" pitchFamily="18" charset="0"/>
                    </a:rPr>
                    <a:t>Gila National Forest Study Area</a:t>
                  </a:r>
                </a:p>
              </p:txBody>
            </p:sp>
          </p:grpSp>
          <p:sp>
            <p:nvSpPr>
              <p:cNvPr id="51" name="TextBox 5">
                <a:extLst>
                  <a:ext uri="{FF2B5EF4-FFF2-40B4-BE49-F238E27FC236}">
                    <a16:creationId xmlns:a16="http://schemas.microsoft.com/office/drawing/2014/main" id="{DC7EB8C2-3958-7141-B85B-43D1A4C0E64B}"/>
                  </a:ext>
                </a:extLst>
              </p:cNvPr>
              <p:cNvSpPr txBox="1"/>
              <p:nvPr/>
            </p:nvSpPr>
            <p:spPr>
              <a:xfrm>
                <a:off x="8114439" y="5172746"/>
                <a:ext cx="3085548" cy="2959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lumMod val="75000"/>
                        <a:lumOff val="25000"/>
                      </a:schemeClr>
                    </a:solidFill>
                    <a:latin typeface="Garamond" panose="02020404030301010803" pitchFamily="18" charset="0"/>
                  </a:rPr>
                  <a:t>Gila National Forest Study Area</a:t>
                </a:r>
                <a:endParaRPr lang="en-US" sz="2000" dirty="0">
                  <a:solidFill>
                    <a:schemeClr val="tx1">
                      <a:lumMod val="75000"/>
                      <a:lumOff val="25000"/>
                    </a:schemeClr>
                  </a:solidFill>
                  <a:latin typeface="Garamond" panose="02020404030301010803" pitchFamily="18" charset="0"/>
                </a:endParaRPr>
              </a:p>
            </p:txBody>
          </p:sp>
        </p:grpSp>
        <p:pic>
          <p:nvPicPr>
            <p:cNvPr id="49" name="Picture 48" descr="A picture containing screenshot&#10;&#10;Description generated with very high confidence">
              <a:extLst>
                <a:ext uri="{FF2B5EF4-FFF2-40B4-BE49-F238E27FC236}">
                  <a16:creationId xmlns:a16="http://schemas.microsoft.com/office/drawing/2014/main" id="{06D36C27-7FDB-D14A-BF57-CE2241BA9A56}"/>
                </a:ext>
              </a:extLst>
            </p:cNvPr>
            <p:cNvPicPr>
              <a:picLocks noChangeAspect="1"/>
            </p:cNvPicPr>
            <p:nvPr/>
          </p:nvPicPr>
          <p:blipFill>
            <a:blip r:embed="rId16"/>
            <a:stretch>
              <a:fillRect/>
            </a:stretch>
          </p:blipFill>
          <p:spPr>
            <a:xfrm rot="10800000">
              <a:off x="8113175" y="5381049"/>
              <a:ext cx="416665" cy="899160"/>
            </a:xfrm>
            <a:prstGeom prst="rect">
              <a:avLst/>
            </a:prstGeom>
          </p:spPr>
        </p:pic>
      </p:grpSp>
      <p:cxnSp>
        <p:nvCxnSpPr>
          <p:cNvPr id="190" name="Elbow Connector 189">
            <a:extLst>
              <a:ext uri="{FF2B5EF4-FFF2-40B4-BE49-F238E27FC236}">
                <a16:creationId xmlns:a16="http://schemas.microsoft.com/office/drawing/2014/main" id="{84678441-C3D8-464C-B325-19DB9E09EDEC}"/>
              </a:ext>
            </a:extLst>
          </p:cNvPr>
          <p:cNvCxnSpPr>
            <a:cxnSpLocks/>
          </p:cNvCxnSpPr>
          <p:nvPr/>
        </p:nvCxnSpPr>
        <p:spPr>
          <a:xfrm rot="16200000" flipH="1">
            <a:off x="2352846" y="20330214"/>
            <a:ext cx="800176" cy="614920"/>
          </a:xfrm>
          <a:prstGeom prst="bentConnector3">
            <a:avLst>
              <a:gd name="adj1" fmla="val 50000"/>
            </a:avLst>
          </a:prstGeom>
          <a:ln w="38100">
            <a:solidFill>
              <a:srgbClr val="45ADCE"/>
            </a:solidFill>
            <a:prstDash val="dashDot"/>
            <a:tailEnd type="stealth" w="lg" len="lg"/>
          </a:ln>
        </p:spPr>
        <p:style>
          <a:lnRef idx="1">
            <a:schemeClr val="accent1"/>
          </a:lnRef>
          <a:fillRef idx="0">
            <a:schemeClr val="accent1"/>
          </a:fillRef>
          <a:effectRef idx="0">
            <a:schemeClr val="accent1"/>
          </a:effectRef>
          <a:fontRef idx="minor">
            <a:schemeClr val="tx1"/>
          </a:fontRef>
        </p:style>
      </p:cxnSp>
      <p:cxnSp>
        <p:nvCxnSpPr>
          <p:cNvPr id="210" name="Elbow Connector 209">
            <a:extLst>
              <a:ext uri="{FF2B5EF4-FFF2-40B4-BE49-F238E27FC236}">
                <a16:creationId xmlns:a16="http://schemas.microsoft.com/office/drawing/2014/main" id="{94074364-72F5-A546-9D26-5290D004C808}"/>
              </a:ext>
            </a:extLst>
          </p:cNvPr>
          <p:cNvCxnSpPr>
            <a:cxnSpLocks/>
          </p:cNvCxnSpPr>
          <p:nvPr/>
        </p:nvCxnSpPr>
        <p:spPr>
          <a:xfrm rot="5400000">
            <a:off x="3682451" y="19298342"/>
            <a:ext cx="1363619" cy="2135091"/>
          </a:xfrm>
          <a:prstGeom prst="bentConnector3">
            <a:avLst>
              <a:gd name="adj1" fmla="val 72003"/>
            </a:avLst>
          </a:prstGeom>
          <a:ln w="38100">
            <a:solidFill>
              <a:srgbClr val="45ADCE"/>
            </a:solidFill>
            <a:prstDash val="lgDashDot"/>
            <a:tailEnd type="stealth" w="lg" len="lg"/>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418C2685-60D7-2641-AFB9-2B942A07DEF7}"/>
              </a:ext>
            </a:extLst>
          </p:cNvPr>
          <p:cNvGrpSpPr/>
          <p:nvPr/>
        </p:nvGrpSpPr>
        <p:grpSpPr>
          <a:xfrm>
            <a:off x="3877181" y="18014345"/>
            <a:ext cx="2536480" cy="1632540"/>
            <a:chOff x="889814" y="19901764"/>
            <a:chExt cx="1861515" cy="1527134"/>
          </a:xfrm>
        </p:grpSpPr>
        <p:sp>
          <p:nvSpPr>
            <p:cNvPr id="220" name="TextBox 2">
              <a:extLst>
                <a:ext uri="{FF2B5EF4-FFF2-40B4-BE49-F238E27FC236}">
                  <a16:creationId xmlns:a16="http://schemas.microsoft.com/office/drawing/2014/main" id="{796479B1-29AA-AF43-BDAC-980389A95C1E}"/>
                </a:ext>
              </a:extLst>
            </p:cNvPr>
            <p:cNvSpPr txBox="1"/>
            <p:nvPr/>
          </p:nvSpPr>
          <p:spPr>
            <a:xfrm>
              <a:off x="889814" y="19947528"/>
              <a:ext cx="1820491" cy="9921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3F3F3F"/>
                  </a:solidFill>
                  <a:latin typeface="Garamond" panose="02020404030301010803" pitchFamily="18" charset="0"/>
                </a:rPr>
                <a:t>Identification of  control areas for  comparison against treatment areas</a:t>
              </a:r>
            </a:p>
          </p:txBody>
        </p:sp>
        <p:sp>
          <p:nvSpPr>
            <p:cNvPr id="221" name="Rectangle 220">
              <a:extLst>
                <a:ext uri="{FF2B5EF4-FFF2-40B4-BE49-F238E27FC236}">
                  <a16:creationId xmlns:a16="http://schemas.microsoft.com/office/drawing/2014/main" id="{1E969DCC-11E5-0F4D-B5E1-CBE26B4E0105}"/>
                </a:ext>
              </a:extLst>
            </p:cNvPr>
            <p:cNvSpPr/>
            <p:nvPr/>
          </p:nvSpPr>
          <p:spPr>
            <a:xfrm>
              <a:off x="900563" y="19901764"/>
              <a:ext cx="1850766" cy="1527134"/>
            </a:xfrm>
            <a:prstGeom prst="rect">
              <a:avLst/>
            </a:prstGeom>
            <a:noFill/>
            <a:ln w="41275">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9" name="Elbow Connector 238">
            <a:extLst>
              <a:ext uri="{FF2B5EF4-FFF2-40B4-BE49-F238E27FC236}">
                <a16:creationId xmlns:a16="http://schemas.microsoft.com/office/drawing/2014/main" id="{44305DAD-6C9C-954E-858D-53504C61AE14}"/>
              </a:ext>
            </a:extLst>
          </p:cNvPr>
          <p:cNvCxnSpPr>
            <a:cxnSpLocks/>
            <a:stCxn id="255" idx="2"/>
            <a:endCxn id="156" idx="0"/>
          </p:cNvCxnSpPr>
          <p:nvPr/>
        </p:nvCxnSpPr>
        <p:spPr>
          <a:xfrm rot="16200000" flipH="1">
            <a:off x="3545899" y="24362884"/>
            <a:ext cx="520239" cy="24476"/>
          </a:xfrm>
          <a:prstGeom prst="bentConnector3">
            <a:avLst>
              <a:gd name="adj1" fmla="val 50000"/>
            </a:avLst>
          </a:prstGeom>
          <a:ln w="38100">
            <a:solidFill>
              <a:srgbClr val="45ADCE"/>
            </a:solidFill>
            <a:prstDash val="dashDot"/>
            <a:tailEnd type="stealth" w="lg" len="lg"/>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ADF03779-6A5F-8042-A78A-C987EF67228C}"/>
              </a:ext>
            </a:extLst>
          </p:cNvPr>
          <p:cNvCxnSpPr>
            <a:cxnSpLocks/>
          </p:cNvCxnSpPr>
          <p:nvPr/>
        </p:nvCxnSpPr>
        <p:spPr>
          <a:xfrm rot="16200000" flipH="1">
            <a:off x="7439269" y="20110345"/>
            <a:ext cx="1342866" cy="511966"/>
          </a:xfrm>
          <a:prstGeom prst="bentConnector3">
            <a:avLst>
              <a:gd name="adj1" fmla="val 50000"/>
            </a:avLst>
          </a:prstGeom>
          <a:ln w="38100">
            <a:solidFill>
              <a:srgbClr val="45ADCE"/>
            </a:solidFill>
            <a:prstDash val="dashDot"/>
            <a:tailEnd type="stealth" w="lg" len="lg"/>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945490DF-9102-994E-8F4A-1245ADBE825E}"/>
              </a:ext>
            </a:extLst>
          </p:cNvPr>
          <p:cNvSpPr/>
          <p:nvPr/>
        </p:nvSpPr>
        <p:spPr>
          <a:xfrm>
            <a:off x="1074363" y="21044360"/>
            <a:ext cx="5438833" cy="3070643"/>
          </a:xfrm>
          <a:prstGeom prst="rect">
            <a:avLst/>
          </a:prstGeom>
          <a:noFill/>
          <a:ln w="31750">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8" name="Picture 16">
            <a:extLst>
              <a:ext uri="{FF2B5EF4-FFF2-40B4-BE49-F238E27FC236}">
                <a16:creationId xmlns:a16="http://schemas.microsoft.com/office/drawing/2014/main" id="{453CAE74-DE88-BA4D-9D1F-A96FC1C855E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72347" y="17018494"/>
            <a:ext cx="2826363" cy="3569502"/>
          </a:xfrm>
          <a:prstGeom prst="rect">
            <a:avLst/>
          </a:prstGeom>
        </p:spPr>
      </p:pic>
      <p:cxnSp>
        <p:nvCxnSpPr>
          <p:cNvPr id="271" name="Elbow Connector 270">
            <a:extLst>
              <a:ext uri="{FF2B5EF4-FFF2-40B4-BE49-F238E27FC236}">
                <a16:creationId xmlns:a16="http://schemas.microsoft.com/office/drawing/2014/main" id="{482021B0-82C9-C544-93F4-4F70AA71EFB4}"/>
              </a:ext>
            </a:extLst>
          </p:cNvPr>
          <p:cNvCxnSpPr>
            <a:cxnSpLocks/>
            <a:stCxn id="258" idx="2"/>
            <a:endCxn id="63" idx="0"/>
          </p:cNvCxnSpPr>
          <p:nvPr/>
        </p:nvCxnSpPr>
        <p:spPr>
          <a:xfrm rot="5400000">
            <a:off x="9672497" y="20212414"/>
            <a:ext cx="435827" cy="1190238"/>
          </a:xfrm>
          <a:prstGeom prst="bentConnector3">
            <a:avLst>
              <a:gd name="adj1" fmla="val 50000"/>
            </a:avLst>
          </a:prstGeom>
          <a:ln w="38100">
            <a:solidFill>
              <a:srgbClr val="45ADCE"/>
            </a:solidFill>
            <a:prstDash val="dashDot"/>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2">
                <a:extLst>
                  <a:ext uri="{FF2B5EF4-FFF2-40B4-BE49-F238E27FC236}">
                    <a16:creationId xmlns:a16="http://schemas.microsoft.com/office/drawing/2014/main" id="{ACF36BBC-6641-B340-B8AB-3F4B1CFDA3A2}"/>
                  </a:ext>
                </a:extLst>
              </p:cNvPr>
              <p:cNvSpPr txBox="1"/>
              <p:nvPr/>
            </p:nvSpPr>
            <p:spPr>
              <a:xfrm>
                <a:off x="2368188" y="24635242"/>
                <a:ext cx="2900135" cy="9834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1" i="1" smtClean="0">
                          <a:solidFill>
                            <a:srgbClr val="3F3F3F"/>
                          </a:solidFill>
                          <a:latin typeface="Cambria Math" panose="02040503050406030204" pitchFamily="18" charset="0"/>
                        </a:rPr>
                        <m:t>𝑵𝑩𝑹</m:t>
                      </m:r>
                      <m:r>
                        <a:rPr lang="en-US" sz="2000" b="1" i="1" smtClean="0">
                          <a:solidFill>
                            <a:srgbClr val="3F3F3F"/>
                          </a:solidFill>
                          <a:latin typeface="Cambria Math" panose="02040503050406030204" pitchFamily="18" charset="0"/>
                        </a:rPr>
                        <m:t>=</m:t>
                      </m:r>
                      <m:f>
                        <m:fPr>
                          <m:ctrlPr>
                            <a:rPr lang="en-US" sz="2000" b="1" i="1" smtClean="0">
                              <a:solidFill>
                                <a:srgbClr val="3F3F3F"/>
                              </a:solidFill>
                              <a:latin typeface="Cambria Math" panose="02040503050406030204" pitchFamily="18" charset="0"/>
                            </a:rPr>
                          </m:ctrlPr>
                        </m:fPr>
                        <m:num>
                          <m:r>
                            <a:rPr lang="en-US" sz="2000" b="1" i="1" smtClean="0">
                              <a:solidFill>
                                <a:srgbClr val="3F3F3F"/>
                              </a:solidFill>
                              <a:latin typeface="Cambria Math" panose="02040503050406030204" pitchFamily="18" charset="0"/>
                            </a:rPr>
                            <m:t>𝑵𝑰𝑹</m:t>
                          </m:r>
                          <m:r>
                            <a:rPr lang="en-US" sz="2000" b="1" i="1" smtClean="0">
                              <a:solidFill>
                                <a:srgbClr val="3F3F3F"/>
                              </a:solidFill>
                              <a:latin typeface="Cambria Math" panose="02040503050406030204" pitchFamily="18" charset="0"/>
                            </a:rPr>
                            <m:t>−</m:t>
                          </m:r>
                          <m:r>
                            <a:rPr lang="en-US" sz="2000" b="1" i="1" smtClean="0">
                              <a:solidFill>
                                <a:srgbClr val="3F3F3F"/>
                              </a:solidFill>
                              <a:latin typeface="Cambria Math" panose="02040503050406030204" pitchFamily="18" charset="0"/>
                            </a:rPr>
                            <m:t>𝑺𝑾𝑰𝑹</m:t>
                          </m:r>
                        </m:num>
                        <m:den>
                          <m:r>
                            <a:rPr lang="en-US" sz="2000" b="1" i="1" smtClean="0">
                              <a:solidFill>
                                <a:srgbClr val="3F3F3F"/>
                              </a:solidFill>
                              <a:latin typeface="Cambria Math" panose="02040503050406030204" pitchFamily="18" charset="0"/>
                            </a:rPr>
                            <m:t>𝑵𝑰𝑹</m:t>
                          </m:r>
                          <m:r>
                            <a:rPr lang="en-US" sz="2000" b="1" i="1" smtClean="0">
                              <a:solidFill>
                                <a:srgbClr val="3F3F3F"/>
                              </a:solidFill>
                              <a:latin typeface="Cambria Math" panose="02040503050406030204" pitchFamily="18" charset="0"/>
                            </a:rPr>
                            <m:t>+</m:t>
                          </m:r>
                          <m:r>
                            <a:rPr lang="en-US" sz="2000" b="1" i="1" smtClean="0">
                              <a:solidFill>
                                <a:srgbClr val="3F3F3F"/>
                              </a:solidFill>
                              <a:latin typeface="Cambria Math" panose="02040503050406030204" pitchFamily="18" charset="0"/>
                            </a:rPr>
                            <m:t>𝑺𝑾𝑰𝑹</m:t>
                          </m:r>
                        </m:den>
                      </m:f>
                    </m:oMath>
                  </m:oMathPara>
                </a14:m>
                <a:endParaRPr lang="en-US" sz="2000" b="1" dirty="0">
                  <a:solidFill>
                    <a:srgbClr val="3F3F3F"/>
                  </a:solidFill>
                  <a:latin typeface="Garamond" panose="02020404030301010803" pitchFamily="18" charset="0"/>
                </a:endParaRPr>
              </a:p>
              <a:p>
                <a:r>
                  <a:rPr lang="en-US" sz="2000" b="1" dirty="0">
                    <a:solidFill>
                      <a:srgbClr val="3F3F3F"/>
                    </a:solidFill>
                    <a:latin typeface="Garamond" panose="02020404030301010803" pitchFamily="18" charset="0"/>
                  </a:rPr>
                  <a:t> </a:t>
                </a:r>
              </a:p>
            </p:txBody>
          </p:sp>
        </mc:Choice>
        <mc:Fallback xmlns="">
          <p:sp>
            <p:nvSpPr>
              <p:cNvPr id="156" name="TextBox 2">
                <a:extLst>
                  <a:ext uri="{FF2B5EF4-FFF2-40B4-BE49-F238E27FC236}">
                    <a16:creationId xmlns:a16="http://schemas.microsoft.com/office/drawing/2014/main" id="{ACF36BBC-6641-B340-B8AB-3F4B1CFDA3A2}"/>
                  </a:ext>
                </a:extLst>
              </p:cNvPr>
              <p:cNvSpPr txBox="1">
                <a:spLocks noRot="1" noChangeAspect="1" noMove="1" noResize="1" noEditPoints="1" noAdjustHandles="1" noChangeArrowheads="1" noChangeShapeType="1" noTextEdit="1"/>
              </p:cNvSpPr>
              <p:nvPr/>
            </p:nvSpPr>
            <p:spPr>
              <a:xfrm>
                <a:off x="2368188" y="24635242"/>
                <a:ext cx="2900135" cy="983474"/>
              </a:xfrm>
              <a:prstGeom prst="rect">
                <a:avLst/>
              </a:prstGeom>
              <a:blipFill>
                <a:blip r:embed="rId18"/>
                <a:stretch>
                  <a:fillRect/>
                </a:stretch>
              </a:blipFill>
            </p:spPr>
            <p:txBody>
              <a:bodyPr/>
              <a:lstStyle/>
              <a:p>
                <a:r>
                  <a:rPr lang="en-US">
                    <a:noFill/>
                  </a:rPr>
                  <a:t> </a:t>
                </a:r>
              </a:p>
            </p:txBody>
          </p:sp>
        </mc:Fallback>
      </mc:AlternateContent>
      <p:sp>
        <p:nvSpPr>
          <p:cNvPr id="157" name="TextBox 5">
            <a:extLst>
              <a:ext uri="{FF2B5EF4-FFF2-40B4-BE49-F238E27FC236}">
                <a16:creationId xmlns:a16="http://schemas.microsoft.com/office/drawing/2014/main" id="{DA1D5595-CFBF-4942-8C83-EA6A49F7C730}"/>
              </a:ext>
            </a:extLst>
          </p:cNvPr>
          <p:cNvSpPr txBox="1"/>
          <p:nvPr/>
        </p:nvSpPr>
        <p:spPr>
          <a:xfrm>
            <a:off x="16816580" y="11292311"/>
            <a:ext cx="318237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3F3F3F"/>
                </a:solidFill>
                <a:latin typeface="Garamond" panose="02020404030301010803" pitchFamily="18" charset="0"/>
              </a:rPr>
              <a:t>Vegetation Recovery</a:t>
            </a:r>
          </a:p>
        </p:txBody>
      </p:sp>
      <p:sp>
        <p:nvSpPr>
          <p:cNvPr id="186" name="TextBox 5">
            <a:extLst>
              <a:ext uri="{FF2B5EF4-FFF2-40B4-BE49-F238E27FC236}">
                <a16:creationId xmlns:a16="http://schemas.microsoft.com/office/drawing/2014/main" id="{0ED12CB8-B9CE-EF4E-BC65-9F7E179818E2}"/>
              </a:ext>
            </a:extLst>
          </p:cNvPr>
          <p:cNvSpPr txBox="1"/>
          <p:nvPr/>
        </p:nvSpPr>
        <p:spPr>
          <a:xfrm>
            <a:off x="16697958" y="16768108"/>
            <a:ext cx="339926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chemeClr val="tx1">
                    <a:lumMod val="75000"/>
                    <a:lumOff val="25000"/>
                  </a:schemeClr>
                </a:solidFill>
                <a:latin typeface="Garamond" panose="02020404030301010803" pitchFamily="18" charset="0"/>
              </a:rPr>
              <a:t>Hydrological Response</a:t>
            </a:r>
          </a:p>
        </p:txBody>
      </p:sp>
      <p:grpSp>
        <p:nvGrpSpPr>
          <p:cNvPr id="88" name="Graphic 86" descr="Rain">
            <a:extLst>
              <a:ext uri="{FF2B5EF4-FFF2-40B4-BE49-F238E27FC236}">
                <a16:creationId xmlns:a16="http://schemas.microsoft.com/office/drawing/2014/main" id="{47CDD2A8-3437-7447-BAC8-BEFFD236D974}"/>
              </a:ext>
            </a:extLst>
          </p:cNvPr>
          <p:cNvGrpSpPr/>
          <p:nvPr/>
        </p:nvGrpSpPr>
        <p:grpSpPr>
          <a:xfrm>
            <a:off x="7402229" y="22195145"/>
            <a:ext cx="933558" cy="979592"/>
            <a:chOff x="13258800" y="17830800"/>
            <a:chExt cx="914400" cy="914400"/>
          </a:xfrm>
          <a:solidFill>
            <a:srgbClr val="45ADCE"/>
          </a:solidFill>
        </p:grpSpPr>
        <p:sp>
          <p:nvSpPr>
            <p:cNvPr id="90" name="Freeform 89">
              <a:extLst>
                <a:ext uri="{FF2B5EF4-FFF2-40B4-BE49-F238E27FC236}">
                  <a16:creationId xmlns:a16="http://schemas.microsoft.com/office/drawing/2014/main" id="{A7528805-57D6-B847-9790-DE74004654A1}"/>
                </a:ext>
              </a:extLst>
            </p:cNvPr>
            <p:cNvSpPr/>
            <p:nvPr/>
          </p:nvSpPr>
          <p:spPr>
            <a:xfrm>
              <a:off x="13643134" y="18380869"/>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7A8CB7DB-75CD-EF46-AAB1-675DD10188FD}"/>
                </a:ext>
              </a:extLst>
            </p:cNvPr>
            <p:cNvSpPr/>
            <p:nvPr/>
          </p:nvSpPr>
          <p:spPr>
            <a:xfrm>
              <a:off x="13824109" y="18380869"/>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BA44952-F86E-9A47-9760-605B9DB6362E}"/>
                </a:ext>
              </a:extLst>
            </p:cNvPr>
            <p:cNvSpPr/>
            <p:nvPr/>
          </p:nvSpPr>
          <p:spPr>
            <a:xfrm>
              <a:off x="13500259" y="18380869"/>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A1B15CF0-04E0-D24E-A2DE-1C330E3C99FA}"/>
                </a:ext>
              </a:extLst>
            </p:cNvPr>
            <p:cNvSpPr/>
            <p:nvPr/>
          </p:nvSpPr>
          <p:spPr>
            <a:xfrm>
              <a:off x="13382879" y="17981510"/>
              <a:ext cx="657225" cy="371475"/>
            </a:xfrm>
            <a:custGeom>
              <a:avLst/>
              <a:gdLst>
                <a:gd name="connsiteX0" fmla="*/ 657923 w 657225"/>
                <a:gd name="connsiteY0" fmla="*/ 277915 h 371475"/>
                <a:gd name="connsiteX1" fmla="*/ 626491 w 657225"/>
                <a:gd name="connsiteY1" fmla="*/ 209335 h 371475"/>
                <a:gd name="connsiteX2" fmla="*/ 553148 w 657225"/>
                <a:gd name="connsiteY2" fmla="*/ 189332 h 371475"/>
                <a:gd name="connsiteX3" fmla="*/ 553148 w 657225"/>
                <a:gd name="connsiteY3" fmla="*/ 188380 h 371475"/>
                <a:gd name="connsiteX4" fmla="*/ 505523 w 657225"/>
                <a:gd name="connsiteY4" fmla="*/ 95987 h 371475"/>
                <a:gd name="connsiteX5" fmla="*/ 402653 w 657225"/>
                <a:gd name="connsiteY5" fmla="*/ 79795 h 371475"/>
                <a:gd name="connsiteX6" fmla="*/ 248348 w 657225"/>
                <a:gd name="connsiteY6" fmla="*/ 11215 h 371475"/>
                <a:gd name="connsiteX7" fmla="*/ 142621 w 657225"/>
                <a:gd name="connsiteY7" fmla="*/ 142660 h 371475"/>
                <a:gd name="connsiteX8" fmla="*/ 32131 w 657225"/>
                <a:gd name="connsiteY8" fmla="*/ 184570 h 371475"/>
                <a:gd name="connsiteX9" fmla="*/ 16891 w 657225"/>
                <a:gd name="connsiteY9" fmla="*/ 301727 h 371475"/>
                <a:gd name="connsiteX10" fmla="*/ 114046 w 657225"/>
                <a:gd name="connsiteY10" fmla="*/ 369355 h 371475"/>
                <a:gd name="connsiteX11" fmla="*/ 571246 w 657225"/>
                <a:gd name="connsiteY11" fmla="*/ 369355 h 371475"/>
                <a:gd name="connsiteX12" fmla="*/ 657923 w 657225"/>
                <a:gd name="connsiteY12" fmla="*/ 27791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225" h="371475">
                  <a:moveTo>
                    <a:pt x="657923" y="277915"/>
                  </a:moveTo>
                  <a:cubicBezTo>
                    <a:pt x="657923" y="251245"/>
                    <a:pt x="646493" y="226480"/>
                    <a:pt x="626491" y="209335"/>
                  </a:cubicBezTo>
                  <a:cubicBezTo>
                    <a:pt x="606488" y="192190"/>
                    <a:pt x="579818" y="184570"/>
                    <a:pt x="553148" y="189332"/>
                  </a:cubicBezTo>
                  <a:lnTo>
                    <a:pt x="553148" y="188380"/>
                  </a:lnTo>
                  <a:cubicBezTo>
                    <a:pt x="553148" y="152185"/>
                    <a:pt x="536003" y="116942"/>
                    <a:pt x="505523" y="95987"/>
                  </a:cubicBezTo>
                  <a:cubicBezTo>
                    <a:pt x="475996" y="74080"/>
                    <a:pt x="437896" y="68365"/>
                    <a:pt x="402653" y="79795"/>
                  </a:cubicBezTo>
                  <a:cubicBezTo>
                    <a:pt x="373126" y="24550"/>
                    <a:pt x="309308" y="-4025"/>
                    <a:pt x="248348" y="11215"/>
                  </a:cubicBezTo>
                  <a:cubicBezTo>
                    <a:pt x="187388" y="25502"/>
                    <a:pt x="143573" y="79795"/>
                    <a:pt x="142621" y="142660"/>
                  </a:cubicBezTo>
                  <a:cubicBezTo>
                    <a:pt x="100711" y="135040"/>
                    <a:pt x="57848" y="151232"/>
                    <a:pt x="32131" y="184570"/>
                  </a:cubicBezTo>
                  <a:cubicBezTo>
                    <a:pt x="5461" y="217907"/>
                    <a:pt x="-254" y="262675"/>
                    <a:pt x="16891" y="301727"/>
                  </a:cubicBezTo>
                  <a:cubicBezTo>
                    <a:pt x="34036" y="340780"/>
                    <a:pt x="71183" y="366497"/>
                    <a:pt x="114046" y="369355"/>
                  </a:cubicBezTo>
                  <a:lnTo>
                    <a:pt x="571246" y="369355"/>
                  </a:lnTo>
                  <a:cubicBezTo>
                    <a:pt x="620776" y="366497"/>
                    <a:pt x="657923" y="326492"/>
                    <a:pt x="657923" y="277915"/>
                  </a:cubicBezTo>
                  <a:close/>
                </a:path>
              </a:pathLst>
            </a:custGeom>
            <a:grpFill/>
            <a:ln w="9525" cap="flat">
              <a:noFill/>
              <a:prstDash val="solid"/>
              <a:miter/>
            </a:ln>
          </p:spPr>
          <p:txBody>
            <a:bodyPr rtlCol="0" anchor="ctr"/>
            <a:lstStyle/>
            <a:p>
              <a:endParaRPr lang="en-US"/>
            </a:p>
          </p:txBody>
        </p:sp>
      </p:grpSp>
      <p:sp>
        <p:nvSpPr>
          <p:cNvPr id="187" name="AutoShape 2" descr="data:image/jpg;base64,%20/9j/4AAQSkZJRgABAQEAYABgAAD/2wBDAAUDBAQEAwUEBAQFBQUGBwwIBwcHBw8LCwkMEQ8SEhEPERETFhwXExQaFRERGCEYGh0dHx8fExciJCIeJBweHx7/2wBDAQUFBQcGBw4ICA4eFBEUHh4eHh4eHh4eHh4eHh4eHh4eHh4eHh4eHh4eHh4eHh4eHh4eHh4eHh4eHh4eHh4eHh7/wAARCAAsAP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pHJVGYDJA4GeteY2fxZubjQb/xCPBOrnR9OuJYLq5jngcp5TYdgm/cyj1AoA9Poqvpd7balpttqNnJ5ltdRLNE2PvKwyD+RqxQAUUVX1O5az065u1i85oYmkCbgu7AzjJ4FAFiivLrb4uTN4Og8ZXXgrV7fw9KodrsTwOY03bd5jD7sZHpXptrPFdW0VzAweKVA6MO6kZB/KgCSiuUg8YtN8S7jwSmj3Be3s1vJLzzU8pY2OAMZ3ZJGMY966vNABRRXK6/4quNN8e+H/DMOnRXKauszNMLja0CxLliV28jkDr1oA6qigmigAooooAKKKKAPPLzxB4ks/igfDGo39lZWOow+do1wLMt5rKP3kLkuPnHUY6iqniVvGkujrZahcSQai/iCG1sbrTkaNWtiyEyuu5ug3gg8cdKl8aXuh+JfGljoNxfWUFvoNzHf3lxJOqOkw5jhQ5yCerH+7x3rU8ReN9Pk0Zn0G8e5dtUi0rzrYK+yZyv3d2FfG4Zx7+lAC/DW4vZNT8TxXk18UTVXW2hudzGOJUQZDN2ZtxAz9K7SuX1PxZe2d/Pax+DfEV2sTbRPBFEY5PdcuDj8Ki8Q+KdS03UfDsSaOFtdWu47eV55dskJdWO3YM5I2884570AXbTWLuX4gX+gssX2S306G5QhTv3u7qcnPTCjtVs+JPD41FdPOs2Iu2l8lYfPXcX/ugZ5PtXK3yXsvxH8Sx6awW9bw9CsBJwA5eXb+tch4QtdQuPFXgLw3f6HJpiaJYzahcxzujSy3IXyzJ8pPBeRjknJJ6UAe3UVw/hRn8Xad4he8nvLaJ9UktYpLS8kQlISAGT+5k7gcdcVf0/wRY2N9DeR614ileFw6pNqsrxsR2ZScEe1AGrqfiPQdLuDb6jrFjaSqAWWWZVKg9M56ZrTUhlDKcgjINeC6nZ679mg8J6xozwTa74r33t7LIjC6hEnmKI8EsQI0A5A2gV6NFrt23jjxGI7K5vYdHs4ESK1kJaR5MsV8tiFLAKDuz0bFAHa0jHCk+grm9H8T3uo6glo/hLXrAOD+/uooxGpAzyVcn9Kp+CNW1q+8QeKdN1i4tpv7OnhSHyIiiqrxbiOSSee/6CgDT8Aavda74Xg1K9WITvNOhEakLhJnQcEnsorerkfg//AMiFa/8AXzd/+lMtddQBk+M9UTRfCWratIcLaWcsx/BSa8I0G18TW/grwf4B1mex0vRvFMT+beWoeS5d5AZjE27CoXDEbhuxivcPHfhm28X+G7nQL29vLS1ucCZrVlV2X+7lgeDVLX/A+n6zoui6dcahfxSaLPFPZ3cLIsqvGMKT8pU8deKAOi0yyt9N0620+0j8u3tolhiX0VRgD8hXPXviDxRDeTQ2/gPULmJHKpMt/aqJB2YBpARn3FdQgKoFZixA5J7+9LQBzui614hvNRjt7/wbe6bbsDuuZL23kVMDj5Ucsc9OBWd8b9VbR/hXr91GSJntTBDjr5knyL+rV2dc38QPCFr4z0yDTr7Ub+zginS4xasgLuhyudytwDzigDyrxNo+uaB4c8GeFPE2pWd14XvLi2024stPtTBcMxGVDMzNuTcPm27Sa93ijSKJIo1CIihVUDgAdBXJWPgHT11+113WNV1bXr6yJNo2oSoUt2PVlSNFXd7kE11lwjSwPGsjRMylQ64yvuM8UAeY/DGE6540+IXiAySxLNfLpdvNGQGRIEw20kEfeY/lXFxQv/whXxG1e51jVv7Dsb2eLTIBqEu/zkQKX8zduPz9FztznivYfAXg+z8H6Pc6XY399dxXFxJcs90yM4kfljlVHU81RPw40E/D648FNNfGwuJHlkm8xfOMjSeYW3bcZ3e3agDnNTvtcaz+H3geS/uIrzVrZZNUu0crKYoYVaRQ3UMxIGevJqDwnYae/wAe/EN/YeY1noWkRWu0zNIqTyEs2NxODtUZrrNS+H+nXx0m4bV9ai1HS5JHh1BLlTO3mDDhiyldpAHAUAY4xTtB+H+i6Jr11q2n3GooLoq01qbjMLyKpXzG43MxBOcsRk5xQBwOmR+KPiF4NvdYhjuobnV7iRdOu2vvKg063WQqrIqNuZ/lJORyTjpWn8dRJ4b8Naf4oh1u8/tfTbi2WCNrlkiuArDzA0a8NuXJbIOAO1dNofw60nSWSC31PWH0qKdriHS5Lhfs0Tlt3AChiuTkKWI9qlvPh9ol/f61ealPqF++qwvAyXE+5LWN1CssK4wmcDJ5NAFjwT4cfS5brWLzWL3UtQ1NUe4MkxMCHkgQp0RQDj3wCeaZ8Rbyws7G1a/8TapoKtKQsliiM0hwflO6N+O/QVpeE9Bh8O6UmnxX9/fbQo868l3yEKoVRwAAAAOgH51r0AeQf274c/6Kv4t/8B4f/kavTvDMsM+gWc1vqFxqMTR5W6uABJKPVgFUZ/AVo0UAeWa34M+26xeXUnwn8H37SzM32m4vB5kvP3mBhOCfTJpkvhnxAtjYWWm+BdE0eCwvRfQJYauI1EoGMkGAg8e3pXq1FAHlN/4X12/vJby68E2zzytudl8XXaAnGPuqoA/ACn63onjjVG0j/iR29pHpMqTWscOuhhvUEAsZLdmbg9zXqdedeNNZ13QviDpcd9qz2vhnVwLWKaKFM2t3/CHZgflccA8YNAF6O48cR3jXw8FaF9reNYnn/tg73UEkAnyemSfzqIjxg2srrB8B+HzqKxeSLn+2D5nl5ztz5PTPas/xnYeMv+Ec8S2dxcXOorI8CaLLagxzIX+Vy3lkZ2kg5IA/KtTwTbX9n478SxXK6l9k2Wsdq0+9o5dqHfKGPy5JYAgf3elAEGiw+L9GSZNM8DaLbrNK0rqNdkILMxZiAYjjJJOBjrWh/anxC/6FDRv/AAdN/wDGa6+oNQvLXT7Ka9vZ47e2gQvLLI2FVR1JNAHFagPGGoXdpd3vgPw/PcWb+ZbSPrBLRN0yp8ng1HaQ+L7XV7rVrfwNosd5d4M8g12TDkDAJXysZxxnGa6HSPF2i6prCaRbPdLevbfa0jmtZI90OQN4LAcZIrfBBGQQR7UAcgdU+IRGP+EQ0b/wdN/8ZrH0fTfFWk6jd6jYeCdNjurwhrh38STyeaQMAkNGQSBwOOK9HooAwfBq6tFaS22o6Dp+jxRtugjs7vzlYsSzE/IuOTnvnJreoooAKKKKACiiigAooooAKKKKACiiigAooooAKKKKACiiigAooooAKKKKACvMPipr/hnVtZh8B6trGl2VqNl3qkl1cJGVRWBSNNx++xHUfdUE+len1kX3hfw1f3T3V94d0i6uJDl5ZrKN3Y9OSRk0Acvr/wARtFk8Na7deHLxNSbTPJhaS1mXaXlOFEb4ZSw+hGcVr6jrmu6ZcCxt/Cmo6skUaD7WL20TzDjkkNIpznr8oHpVnUPBvh260h9Li0y3sLd547giyiWE+ZGwZW+UYOCB1qLU/AvhPVLs3mpaLb3lyVVWmmJZ2AGBk55oAz/GHifX9K8P6bq0Gk21t593BDdQ3c4eSISTLHhfLJVjhs53Yq18VNC1LxF4Om03SjAbnz4ZhFOxWOZUkVjGxAOAwGOlS6z4K0fUtGs9GV7ux0+0kWSK3tJAihlbepOQTwwzXRQIY4UjaR5SoALvjc3ucACgDyfw1qF4/iv4geJ9WngjudMs4rNEtzvW3Co0rKCQN3JXJwASPau4+GXmHwHo8lwLcXM1ss9wIF2oJJBvbjsctz71vNa2zLKrW8TCUYkBQfOPQ+tFpa21nbrb2lvFbwoMLHEgVV+gHAoAlooooAKKKKAP/9k=">
            <a:extLst>
              <a:ext uri="{FF2B5EF4-FFF2-40B4-BE49-F238E27FC236}">
                <a16:creationId xmlns:a16="http://schemas.microsoft.com/office/drawing/2014/main" id="{C5BABBFC-4D38-0140-8854-2FD047B60CC1}"/>
              </a:ext>
            </a:extLst>
          </p:cNvPr>
          <p:cNvSpPr>
            <a:spLocks noChangeAspect="1" noChangeArrowheads="1"/>
          </p:cNvSpPr>
          <p:nvPr/>
        </p:nvSpPr>
        <p:spPr bwMode="auto">
          <a:xfrm>
            <a:off x="13611771" y="1784498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206" name="TextBox 2">
                <a:extLst>
                  <a:ext uri="{FF2B5EF4-FFF2-40B4-BE49-F238E27FC236}">
                    <a16:creationId xmlns:a16="http://schemas.microsoft.com/office/drawing/2014/main" id="{491E3EAB-34E5-864A-825C-274D3FDAE794}"/>
                  </a:ext>
                </a:extLst>
              </p:cNvPr>
              <p:cNvSpPr txBox="1"/>
              <p:nvPr/>
            </p:nvSpPr>
            <p:spPr>
              <a:xfrm>
                <a:off x="7801669" y="23611417"/>
                <a:ext cx="4408521" cy="12675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b="1" i="1" smtClean="0">
                          <a:solidFill>
                            <a:srgbClr val="3F3F3F"/>
                          </a:solidFill>
                          <a:latin typeface="Cambria Math" panose="02040503050406030204" pitchFamily="18" charset="0"/>
                        </a:rPr>
                        <m:t>𝑹</m:t>
                      </m:r>
                      <m:r>
                        <a:rPr lang="en-US" sz="2400" b="1" i="1" smtClean="0">
                          <a:solidFill>
                            <a:srgbClr val="3F3F3F"/>
                          </a:solidFill>
                          <a:latin typeface="Cambria Math" panose="02040503050406030204" pitchFamily="18" charset="0"/>
                        </a:rPr>
                        <m:t>−</m:t>
                      </m:r>
                      <m:r>
                        <a:rPr lang="en-US" sz="2400" b="1" i="1" smtClean="0">
                          <a:solidFill>
                            <a:srgbClr val="3F3F3F"/>
                          </a:solidFill>
                          <a:latin typeface="Cambria Math" panose="02040503050406030204" pitchFamily="18" charset="0"/>
                        </a:rPr>
                        <m:t>𝑩</m:t>
                      </m:r>
                      <m:r>
                        <a:rPr lang="en-US" sz="2400" b="1" i="1" smtClean="0">
                          <a:solidFill>
                            <a:srgbClr val="3F3F3F"/>
                          </a:solidFill>
                          <a:latin typeface="Cambria Math" panose="02040503050406030204" pitchFamily="18" charset="0"/>
                        </a:rPr>
                        <m:t> </m:t>
                      </m:r>
                      <m:r>
                        <a:rPr lang="en-US" sz="2400" b="1" i="1" smtClean="0">
                          <a:solidFill>
                            <a:srgbClr val="3F3F3F"/>
                          </a:solidFill>
                          <a:latin typeface="Cambria Math" panose="02040503050406030204" pitchFamily="18" charset="0"/>
                        </a:rPr>
                        <m:t>𝑰𝒏𝒅𝒆𝒙</m:t>
                      </m:r>
                      <m:r>
                        <a:rPr lang="en-US" sz="2400" b="1" i="1" smtClean="0">
                          <a:solidFill>
                            <a:srgbClr val="3F3F3F"/>
                          </a:solidFill>
                          <a:latin typeface="Cambria Math" panose="02040503050406030204" pitchFamily="18" charset="0"/>
                        </a:rPr>
                        <m:t>=</m:t>
                      </m:r>
                      <m:f>
                        <m:fPr>
                          <m:ctrlPr>
                            <a:rPr lang="en-US" sz="2400" b="1" i="1" smtClean="0">
                              <a:solidFill>
                                <a:srgbClr val="3F3F3F"/>
                              </a:solidFill>
                              <a:latin typeface="Cambria Math" panose="02040503050406030204" pitchFamily="18" charset="0"/>
                            </a:rPr>
                          </m:ctrlPr>
                        </m:fPr>
                        <m:num>
                          <m:nary>
                            <m:naryPr>
                              <m:chr m:val="∑"/>
                              <m:limLoc m:val="subSup"/>
                              <m:ctrlPr>
                                <a:rPr lang="en-US" sz="2400" b="1" i="1" smtClean="0">
                                  <a:solidFill>
                                    <a:srgbClr val="3F3F3F"/>
                                  </a:solidFill>
                                  <a:latin typeface="Cambria Math" panose="02040503050406030204" pitchFamily="18" charset="0"/>
                                </a:rPr>
                              </m:ctrlPr>
                            </m:naryPr>
                            <m:sub>
                              <m:r>
                                <m:rPr>
                                  <m:brk m:alnAt="25"/>
                                </m:rPr>
                                <a:rPr lang="en-US" sz="2400" b="1" i="1" smtClean="0">
                                  <a:solidFill>
                                    <a:srgbClr val="3F3F3F"/>
                                  </a:solidFill>
                                  <a:latin typeface="Cambria Math" panose="02040503050406030204" pitchFamily="18" charset="0"/>
                                </a:rPr>
                                <m:t>𝒊</m:t>
                              </m:r>
                              <m:r>
                                <a:rPr lang="en-US" sz="2400" b="1" i="1" smtClean="0">
                                  <a:solidFill>
                                    <a:srgbClr val="3F3F3F"/>
                                  </a:solidFill>
                                  <a:latin typeface="Cambria Math" panose="02040503050406030204" pitchFamily="18" charset="0"/>
                                </a:rPr>
                                <m:t>=</m:t>
                              </m:r>
                              <m:r>
                                <a:rPr lang="en-US" sz="2400" b="1" i="1" smtClean="0">
                                  <a:solidFill>
                                    <a:srgbClr val="3F3F3F"/>
                                  </a:solidFill>
                                  <a:latin typeface="Cambria Math" panose="02040503050406030204" pitchFamily="18" charset="0"/>
                                </a:rPr>
                                <m:t>𝟏</m:t>
                              </m:r>
                            </m:sub>
                            <m:sup>
                              <m:r>
                                <a:rPr lang="en-US" sz="2400" b="1" i="1" smtClean="0">
                                  <a:solidFill>
                                    <a:srgbClr val="3F3F3F"/>
                                  </a:solidFill>
                                  <a:latin typeface="Cambria Math" panose="02040503050406030204" pitchFamily="18" charset="0"/>
                                </a:rPr>
                                <m:t>𝒏</m:t>
                              </m:r>
                            </m:sup>
                            <m:e>
                              <m:r>
                                <a:rPr lang="en-US" sz="2400" b="1" i="1" smtClean="0">
                                  <a:solidFill>
                                    <a:srgbClr val="3F3F3F"/>
                                  </a:solidFill>
                                  <a:latin typeface="Cambria Math" panose="02040503050406030204" pitchFamily="18" charset="0"/>
                                </a:rPr>
                                <m:t>|</m:t>
                              </m:r>
                              <m:sSub>
                                <m:sSubPr>
                                  <m:ctrlPr>
                                    <a:rPr lang="en-US" sz="2400" b="1" i="1" smtClean="0">
                                      <a:solidFill>
                                        <a:srgbClr val="3F3F3F"/>
                                      </a:solidFill>
                                      <a:latin typeface="Cambria Math" panose="02040503050406030204" pitchFamily="18" charset="0"/>
                                    </a:rPr>
                                  </m:ctrlPr>
                                </m:sSubPr>
                                <m:e>
                                  <m:r>
                                    <a:rPr lang="en-US" sz="2400" b="1" i="1" smtClean="0">
                                      <a:solidFill>
                                        <a:srgbClr val="3F3F3F"/>
                                      </a:solidFill>
                                      <a:latin typeface="Cambria Math" panose="02040503050406030204" pitchFamily="18" charset="0"/>
                                    </a:rPr>
                                    <m:t>𝒒</m:t>
                                  </m:r>
                                </m:e>
                                <m:sub>
                                  <m:r>
                                    <a:rPr lang="en-US" sz="2400" b="1" i="1" smtClean="0">
                                      <a:solidFill>
                                        <a:srgbClr val="3F3F3F"/>
                                      </a:solidFill>
                                      <a:latin typeface="Cambria Math" panose="02040503050406030204" pitchFamily="18" charset="0"/>
                                    </a:rPr>
                                    <m:t>𝒊</m:t>
                                  </m:r>
                                </m:sub>
                              </m:sSub>
                              <m:r>
                                <a:rPr lang="en-US" sz="2400" b="1" i="1" smtClean="0">
                                  <a:solidFill>
                                    <a:srgbClr val="3F3F3F"/>
                                  </a:solidFill>
                                  <a:latin typeface="Cambria Math" panose="02040503050406030204" pitchFamily="18" charset="0"/>
                                </a:rPr>
                                <m:t>−</m:t>
                              </m:r>
                              <m:sSub>
                                <m:sSubPr>
                                  <m:ctrlPr>
                                    <a:rPr lang="en-US" sz="2400" b="1" i="1">
                                      <a:solidFill>
                                        <a:srgbClr val="3F3F3F"/>
                                      </a:solidFill>
                                      <a:latin typeface="Cambria Math" panose="02040503050406030204" pitchFamily="18" charset="0"/>
                                    </a:rPr>
                                  </m:ctrlPr>
                                </m:sSubPr>
                                <m:e>
                                  <m:r>
                                    <a:rPr lang="en-US" sz="2400" b="1" i="1">
                                      <a:solidFill>
                                        <a:srgbClr val="3F3F3F"/>
                                      </a:solidFill>
                                      <a:latin typeface="Cambria Math" panose="02040503050406030204" pitchFamily="18" charset="0"/>
                                    </a:rPr>
                                    <m:t>𝒒</m:t>
                                  </m:r>
                                </m:e>
                                <m:sub>
                                  <m:r>
                                    <a:rPr lang="en-US" sz="2400" b="1" i="1">
                                      <a:solidFill>
                                        <a:srgbClr val="3F3F3F"/>
                                      </a:solidFill>
                                      <a:latin typeface="Cambria Math" panose="02040503050406030204" pitchFamily="18" charset="0"/>
                                    </a:rPr>
                                    <m:t>𝒊</m:t>
                                  </m:r>
                                  <m:r>
                                    <a:rPr lang="en-US" sz="2400" b="1" i="1" smtClean="0">
                                      <a:solidFill>
                                        <a:srgbClr val="3F3F3F"/>
                                      </a:solidFill>
                                      <a:latin typeface="Cambria Math" panose="02040503050406030204" pitchFamily="18" charset="0"/>
                                    </a:rPr>
                                    <m:t>−</m:t>
                                  </m:r>
                                  <m:r>
                                    <a:rPr lang="en-US" sz="2400" b="1" i="1" smtClean="0">
                                      <a:solidFill>
                                        <a:srgbClr val="3F3F3F"/>
                                      </a:solidFill>
                                      <a:latin typeface="Cambria Math" panose="02040503050406030204" pitchFamily="18" charset="0"/>
                                    </a:rPr>
                                    <m:t>𝟏</m:t>
                                  </m:r>
                                </m:sub>
                              </m:sSub>
                              <m:r>
                                <a:rPr lang="en-US" sz="2400" b="1" i="1" smtClean="0">
                                  <a:solidFill>
                                    <a:srgbClr val="3F3F3F"/>
                                  </a:solidFill>
                                  <a:latin typeface="Cambria Math" panose="02040503050406030204" pitchFamily="18" charset="0"/>
                                </a:rPr>
                                <m:t>|</m:t>
                              </m:r>
                            </m:e>
                          </m:nary>
                        </m:num>
                        <m:den>
                          <m:nary>
                            <m:naryPr>
                              <m:chr m:val="∑"/>
                              <m:limLoc m:val="subSup"/>
                              <m:ctrlPr>
                                <a:rPr lang="en-US" sz="2400" b="1" i="1" smtClean="0">
                                  <a:solidFill>
                                    <a:srgbClr val="3F3F3F"/>
                                  </a:solidFill>
                                  <a:latin typeface="Cambria Math" panose="02040503050406030204" pitchFamily="18" charset="0"/>
                                </a:rPr>
                              </m:ctrlPr>
                            </m:naryPr>
                            <m:sub>
                              <m:r>
                                <m:rPr>
                                  <m:brk m:alnAt="25"/>
                                </m:rPr>
                                <a:rPr lang="en-US" sz="2400" b="1" i="1">
                                  <a:solidFill>
                                    <a:srgbClr val="3F3F3F"/>
                                  </a:solidFill>
                                  <a:latin typeface="Cambria Math" panose="02040503050406030204" pitchFamily="18" charset="0"/>
                                </a:rPr>
                                <m:t>𝒊</m:t>
                              </m:r>
                              <m:r>
                                <a:rPr lang="en-US" sz="2400" b="1" i="1">
                                  <a:solidFill>
                                    <a:srgbClr val="3F3F3F"/>
                                  </a:solidFill>
                                  <a:latin typeface="Cambria Math" panose="02040503050406030204" pitchFamily="18" charset="0"/>
                                </a:rPr>
                                <m:t>=</m:t>
                              </m:r>
                              <m:r>
                                <a:rPr lang="en-US" sz="2400" b="1" i="1">
                                  <a:solidFill>
                                    <a:srgbClr val="3F3F3F"/>
                                  </a:solidFill>
                                  <a:latin typeface="Cambria Math" panose="02040503050406030204" pitchFamily="18" charset="0"/>
                                </a:rPr>
                                <m:t>𝟏</m:t>
                              </m:r>
                            </m:sub>
                            <m:sup>
                              <m:r>
                                <a:rPr lang="en-US" sz="2400" b="1" i="1">
                                  <a:solidFill>
                                    <a:srgbClr val="3F3F3F"/>
                                  </a:solidFill>
                                  <a:latin typeface="Cambria Math" panose="02040503050406030204" pitchFamily="18" charset="0"/>
                                </a:rPr>
                                <m:t>𝒏</m:t>
                              </m:r>
                            </m:sup>
                            <m:e>
                              <m:sSub>
                                <m:sSubPr>
                                  <m:ctrlPr>
                                    <a:rPr lang="en-US" sz="2400" b="1" i="1">
                                      <a:solidFill>
                                        <a:srgbClr val="3F3F3F"/>
                                      </a:solidFill>
                                      <a:latin typeface="Cambria Math" panose="02040503050406030204" pitchFamily="18" charset="0"/>
                                    </a:rPr>
                                  </m:ctrlPr>
                                </m:sSubPr>
                                <m:e>
                                  <m:r>
                                    <a:rPr lang="en-US" sz="2400" b="1" i="1">
                                      <a:solidFill>
                                        <a:srgbClr val="3F3F3F"/>
                                      </a:solidFill>
                                      <a:latin typeface="Cambria Math" panose="02040503050406030204" pitchFamily="18" charset="0"/>
                                    </a:rPr>
                                    <m:t>𝒒</m:t>
                                  </m:r>
                                </m:e>
                                <m:sub>
                                  <m:r>
                                    <a:rPr lang="en-US" sz="2400" b="1" i="1">
                                      <a:solidFill>
                                        <a:srgbClr val="3F3F3F"/>
                                      </a:solidFill>
                                      <a:latin typeface="Cambria Math" panose="02040503050406030204" pitchFamily="18" charset="0"/>
                                    </a:rPr>
                                    <m:t>𝒊</m:t>
                                  </m:r>
                                </m:sub>
                              </m:sSub>
                            </m:e>
                          </m:nary>
                        </m:den>
                      </m:f>
                    </m:oMath>
                  </m:oMathPara>
                </a14:m>
                <a:endParaRPr lang="en-US" sz="2400" b="1" dirty="0">
                  <a:solidFill>
                    <a:srgbClr val="3F3F3F"/>
                  </a:solidFill>
                  <a:latin typeface="Garamond" panose="02020404030301010803" pitchFamily="18" charset="0"/>
                </a:endParaRPr>
              </a:p>
              <a:p>
                <a:r>
                  <a:rPr lang="en-US" sz="2400" b="1" dirty="0">
                    <a:solidFill>
                      <a:srgbClr val="3F3F3F"/>
                    </a:solidFill>
                    <a:latin typeface="Garamond" panose="02020404030301010803" pitchFamily="18" charset="0"/>
                  </a:rPr>
                  <a:t> </a:t>
                </a:r>
              </a:p>
            </p:txBody>
          </p:sp>
        </mc:Choice>
        <mc:Fallback xmlns="">
          <p:sp>
            <p:nvSpPr>
              <p:cNvPr id="206" name="TextBox 2">
                <a:extLst>
                  <a:ext uri="{FF2B5EF4-FFF2-40B4-BE49-F238E27FC236}">
                    <a16:creationId xmlns:a16="http://schemas.microsoft.com/office/drawing/2014/main" id="{491E3EAB-34E5-864A-825C-274D3FDAE794}"/>
                  </a:ext>
                </a:extLst>
              </p:cNvPr>
              <p:cNvSpPr txBox="1">
                <a:spLocks noRot="1" noChangeAspect="1" noMove="1" noResize="1" noEditPoints="1" noAdjustHandles="1" noChangeArrowheads="1" noChangeShapeType="1" noTextEdit="1"/>
              </p:cNvSpPr>
              <p:nvPr/>
            </p:nvSpPr>
            <p:spPr>
              <a:xfrm>
                <a:off x="7801669" y="23611417"/>
                <a:ext cx="4408521" cy="1267526"/>
              </a:xfrm>
              <a:prstGeom prst="rect">
                <a:avLst/>
              </a:prstGeom>
              <a:blipFill>
                <a:blip r:embed="rId20"/>
                <a:stretch>
                  <a:fillRect t="-46535" r="-575" b="-40594"/>
                </a:stretch>
              </a:blipFill>
            </p:spPr>
            <p:txBody>
              <a:bodyPr/>
              <a:lstStyle/>
              <a:p>
                <a:r>
                  <a:rPr lang="en-US">
                    <a:noFill/>
                  </a:rPr>
                  <a:t> </a:t>
                </a:r>
              </a:p>
            </p:txBody>
          </p:sp>
        </mc:Fallback>
      </mc:AlternateContent>
      <p:cxnSp>
        <p:nvCxnSpPr>
          <p:cNvPr id="207" name="Elbow Connector 206">
            <a:extLst>
              <a:ext uri="{FF2B5EF4-FFF2-40B4-BE49-F238E27FC236}">
                <a16:creationId xmlns:a16="http://schemas.microsoft.com/office/drawing/2014/main" id="{A05CC3B2-E37D-3D47-AB01-4660FB5DCFDC}"/>
              </a:ext>
            </a:extLst>
          </p:cNvPr>
          <p:cNvCxnSpPr>
            <a:cxnSpLocks/>
          </p:cNvCxnSpPr>
          <p:nvPr/>
        </p:nvCxnSpPr>
        <p:spPr>
          <a:xfrm rot="16200000" flipH="1">
            <a:off x="9927933" y="23477221"/>
            <a:ext cx="364671" cy="7424"/>
          </a:xfrm>
          <a:prstGeom prst="bentConnector3">
            <a:avLst>
              <a:gd name="adj1" fmla="val 50000"/>
            </a:avLst>
          </a:prstGeom>
          <a:ln w="38100">
            <a:solidFill>
              <a:srgbClr val="45ADCE"/>
            </a:solidFill>
            <a:prstDash val="dashDot"/>
            <a:tailEnd type="stealth" w="lg" len="lg"/>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6C906A5-DDE1-6F42-949B-0E23897128F9}"/>
              </a:ext>
            </a:extLst>
          </p:cNvPr>
          <p:cNvSpPr/>
          <p:nvPr/>
        </p:nvSpPr>
        <p:spPr>
          <a:xfrm>
            <a:off x="9565380" y="24577020"/>
            <a:ext cx="2169246" cy="445912"/>
          </a:xfrm>
          <a:prstGeom prst="rect">
            <a:avLst/>
          </a:prstGeom>
          <a:noFill/>
          <a:ln w="31750">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5" name="Elbow Connector 214">
            <a:extLst>
              <a:ext uri="{FF2B5EF4-FFF2-40B4-BE49-F238E27FC236}">
                <a16:creationId xmlns:a16="http://schemas.microsoft.com/office/drawing/2014/main" id="{AD284C01-8704-854A-8A42-4BAC71A81890}"/>
              </a:ext>
            </a:extLst>
          </p:cNvPr>
          <p:cNvCxnSpPr>
            <a:cxnSpLocks/>
          </p:cNvCxnSpPr>
          <p:nvPr/>
        </p:nvCxnSpPr>
        <p:spPr>
          <a:xfrm rot="16200000" flipH="1">
            <a:off x="6396106" y="24281971"/>
            <a:ext cx="2573622" cy="684978"/>
          </a:xfrm>
          <a:prstGeom prst="bentConnector2">
            <a:avLst/>
          </a:prstGeom>
          <a:ln w="38100">
            <a:solidFill>
              <a:srgbClr val="45ADCE"/>
            </a:solidFill>
            <a:prstDash val="dashDot"/>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
            <a:extLst>
              <a:ext uri="{FF2B5EF4-FFF2-40B4-BE49-F238E27FC236}">
                <a16:creationId xmlns:a16="http://schemas.microsoft.com/office/drawing/2014/main" id="{831D193C-9A27-1242-B0DE-3E2C0946BAA0}"/>
              </a:ext>
            </a:extLst>
          </p:cNvPr>
          <p:cNvSpPr txBox="1"/>
          <p:nvPr/>
        </p:nvSpPr>
        <p:spPr>
          <a:xfrm>
            <a:off x="9565380" y="24570776"/>
            <a:ext cx="221038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3F3F3F"/>
                </a:solidFill>
                <a:latin typeface="Garamond" panose="02020404030301010803" pitchFamily="18" charset="0"/>
              </a:rPr>
              <a:t>Flashiness Index</a:t>
            </a:r>
          </a:p>
        </p:txBody>
      </p:sp>
      <p:grpSp>
        <p:nvGrpSpPr>
          <p:cNvPr id="223" name="Group 222">
            <a:extLst>
              <a:ext uri="{FF2B5EF4-FFF2-40B4-BE49-F238E27FC236}">
                <a16:creationId xmlns:a16="http://schemas.microsoft.com/office/drawing/2014/main" id="{0B487EA6-19CF-704E-A69D-15926C07D856}"/>
              </a:ext>
            </a:extLst>
          </p:cNvPr>
          <p:cNvGrpSpPr/>
          <p:nvPr/>
        </p:nvGrpSpPr>
        <p:grpSpPr>
          <a:xfrm>
            <a:off x="12839700" y="17483496"/>
            <a:ext cx="5357797" cy="4665555"/>
            <a:chOff x="5716688" y="1122997"/>
            <a:chExt cx="6275759" cy="4394061"/>
          </a:xfrm>
        </p:grpSpPr>
        <p:pic>
          <p:nvPicPr>
            <p:cNvPr id="224" name="Picture 14" descr="A picture containing sitting, table, white, game&#10;&#10;Description generated with very high confidence">
              <a:extLst>
                <a:ext uri="{FF2B5EF4-FFF2-40B4-BE49-F238E27FC236}">
                  <a16:creationId xmlns:a16="http://schemas.microsoft.com/office/drawing/2014/main" id="{4BB23C62-7721-5842-B70A-1F49BA93213C}"/>
                </a:ext>
              </a:extLst>
            </p:cNvPr>
            <p:cNvPicPr>
              <a:picLocks noChangeAspect="1"/>
            </p:cNvPicPr>
            <p:nvPr/>
          </p:nvPicPr>
          <p:blipFill rotWithShape="1">
            <a:blip r:embed="rId21"/>
            <a:srcRect l="8407" r="34" b="8290"/>
            <a:stretch/>
          </p:blipFill>
          <p:spPr>
            <a:xfrm>
              <a:off x="6574414" y="1122997"/>
              <a:ext cx="4878419" cy="3904678"/>
            </a:xfrm>
            <a:prstGeom prst="rect">
              <a:avLst/>
            </a:prstGeom>
          </p:spPr>
        </p:pic>
        <p:grpSp>
          <p:nvGrpSpPr>
            <p:cNvPr id="225" name="Group 224">
              <a:extLst>
                <a:ext uri="{FF2B5EF4-FFF2-40B4-BE49-F238E27FC236}">
                  <a16:creationId xmlns:a16="http://schemas.microsoft.com/office/drawing/2014/main" id="{F9159519-4F24-384B-8AD7-B59131CF89E9}"/>
                </a:ext>
              </a:extLst>
            </p:cNvPr>
            <p:cNvGrpSpPr/>
            <p:nvPr/>
          </p:nvGrpSpPr>
          <p:grpSpPr>
            <a:xfrm>
              <a:off x="5716688" y="1302633"/>
              <a:ext cx="6275759" cy="4214425"/>
              <a:chOff x="5716688" y="1302633"/>
              <a:chExt cx="6275759" cy="4214425"/>
            </a:xfrm>
          </p:grpSpPr>
          <p:sp>
            <p:nvSpPr>
              <p:cNvPr id="226" name="TextBox 225">
                <a:extLst>
                  <a:ext uri="{FF2B5EF4-FFF2-40B4-BE49-F238E27FC236}">
                    <a16:creationId xmlns:a16="http://schemas.microsoft.com/office/drawing/2014/main" id="{640E0CD2-F933-2E46-BBE7-18CC02269047}"/>
                  </a:ext>
                </a:extLst>
              </p:cNvPr>
              <p:cNvSpPr txBox="1"/>
              <p:nvPr/>
            </p:nvSpPr>
            <p:spPr>
              <a:xfrm>
                <a:off x="8578857" y="5164564"/>
                <a:ext cx="1017272" cy="352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3F3F3F"/>
                    </a:solidFill>
                    <a:latin typeface="Garamond" panose="02020404030301010803" pitchFamily="18" charset="0"/>
                  </a:rPr>
                  <a:t>Date</a:t>
                </a:r>
              </a:p>
            </p:txBody>
          </p:sp>
          <p:sp>
            <p:nvSpPr>
              <p:cNvPr id="227" name="TextBox 226">
                <a:extLst>
                  <a:ext uri="{FF2B5EF4-FFF2-40B4-BE49-F238E27FC236}">
                    <a16:creationId xmlns:a16="http://schemas.microsoft.com/office/drawing/2014/main" id="{587EC4D7-409E-E64F-9348-B085AC7B0722}"/>
                  </a:ext>
                </a:extLst>
              </p:cNvPr>
              <p:cNvSpPr txBox="1"/>
              <p:nvPr/>
            </p:nvSpPr>
            <p:spPr>
              <a:xfrm>
                <a:off x="6137835" y="1339493"/>
                <a:ext cx="577131" cy="666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1.00</a:t>
                </a:r>
              </a:p>
            </p:txBody>
          </p:sp>
          <p:sp>
            <p:nvSpPr>
              <p:cNvPr id="228" name="TextBox 227">
                <a:extLst>
                  <a:ext uri="{FF2B5EF4-FFF2-40B4-BE49-F238E27FC236}">
                    <a16:creationId xmlns:a16="http://schemas.microsoft.com/office/drawing/2014/main" id="{960A3BB3-BD05-5B4E-AA16-6B877F2F61DC}"/>
                  </a:ext>
                </a:extLst>
              </p:cNvPr>
              <p:cNvSpPr txBox="1"/>
              <p:nvPr/>
            </p:nvSpPr>
            <p:spPr>
              <a:xfrm>
                <a:off x="6137833" y="2172050"/>
                <a:ext cx="577131" cy="666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0.75</a:t>
                </a:r>
              </a:p>
            </p:txBody>
          </p:sp>
          <p:sp>
            <p:nvSpPr>
              <p:cNvPr id="229" name="TextBox 228">
                <a:extLst>
                  <a:ext uri="{FF2B5EF4-FFF2-40B4-BE49-F238E27FC236}">
                    <a16:creationId xmlns:a16="http://schemas.microsoft.com/office/drawing/2014/main" id="{B7436259-CE39-704B-B0C4-80E8FB4E5594}"/>
                  </a:ext>
                </a:extLst>
              </p:cNvPr>
              <p:cNvSpPr txBox="1"/>
              <p:nvPr/>
            </p:nvSpPr>
            <p:spPr>
              <a:xfrm>
                <a:off x="6137833" y="4703284"/>
                <a:ext cx="577131" cy="666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0.00</a:t>
                </a:r>
              </a:p>
            </p:txBody>
          </p:sp>
          <p:sp>
            <p:nvSpPr>
              <p:cNvPr id="230" name="TextBox 229">
                <a:extLst>
                  <a:ext uri="{FF2B5EF4-FFF2-40B4-BE49-F238E27FC236}">
                    <a16:creationId xmlns:a16="http://schemas.microsoft.com/office/drawing/2014/main" id="{F2933257-CC94-6F47-ACFD-1015BA92B880}"/>
                  </a:ext>
                </a:extLst>
              </p:cNvPr>
              <p:cNvSpPr txBox="1"/>
              <p:nvPr/>
            </p:nvSpPr>
            <p:spPr>
              <a:xfrm>
                <a:off x="6495203" y="4997298"/>
                <a:ext cx="777042" cy="38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2000</a:t>
                </a:r>
              </a:p>
            </p:txBody>
          </p:sp>
          <p:sp>
            <p:nvSpPr>
              <p:cNvPr id="231" name="TextBox 230">
                <a:extLst>
                  <a:ext uri="{FF2B5EF4-FFF2-40B4-BE49-F238E27FC236}">
                    <a16:creationId xmlns:a16="http://schemas.microsoft.com/office/drawing/2014/main" id="{45402246-5665-704D-A7BC-8AAD8AEB4746}"/>
                  </a:ext>
                </a:extLst>
              </p:cNvPr>
              <p:cNvSpPr txBox="1"/>
              <p:nvPr/>
            </p:nvSpPr>
            <p:spPr>
              <a:xfrm>
                <a:off x="7621168" y="5004751"/>
                <a:ext cx="790369" cy="38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2005</a:t>
                </a:r>
              </a:p>
            </p:txBody>
          </p:sp>
          <p:sp>
            <p:nvSpPr>
              <p:cNvPr id="232" name="TextBox 231">
                <a:extLst>
                  <a:ext uri="{FF2B5EF4-FFF2-40B4-BE49-F238E27FC236}">
                    <a16:creationId xmlns:a16="http://schemas.microsoft.com/office/drawing/2014/main" id="{134991CD-F102-A240-A7B5-489CE23D460E}"/>
                  </a:ext>
                </a:extLst>
              </p:cNvPr>
              <p:cNvSpPr txBox="1"/>
              <p:nvPr/>
            </p:nvSpPr>
            <p:spPr>
              <a:xfrm>
                <a:off x="10000688" y="4978105"/>
                <a:ext cx="950300" cy="38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2015</a:t>
                </a:r>
              </a:p>
            </p:txBody>
          </p:sp>
          <p:sp>
            <p:nvSpPr>
              <p:cNvPr id="233" name="TextBox 232">
                <a:extLst>
                  <a:ext uri="{FF2B5EF4-FFF2-40B4-BE49-F238E27FC236}">
                    <a16:creationId xmlns:a16="http://schemas.microsoft.com/office/drawing/2014/main" id="{DD34526B-4659-D148-909F-78FA83CD4D11}"/>
                  </a:ext>
                </a:extLst>
              </p:cNvPr>
              <p:cNvSpPr txBox="1"/>
              <p:nvPr/>
            </p:nvSpPr>
            <p:spPr>
              <a:xfrm>
                <a:off x="8811578" y="4978105"/>
                <a:ext cx="777042" cy="38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2010</a:t>
                </a:r>
              </a:p>
            </p:txBody>
          </p:sp>
          <p:sp>
            <p:nvSpPr>
              <p:cNvPr id="234" name="TextBox 233">
                <a:extLst>
                  <a:ext uri="{FF2B5EF4-FFF2-40B4-BE49-F238E27FC236}">
                    <a16:creationId xmlns:a16="http://schemas.microsoft.com/office/drawing/2014/main" id="{2AD04122-36A0-C04B-8FAD-526D9E6E50DA}"/>
                  </a:ext>
                </a:extLst>
              </p:cNvPr>
              <p:cNvSpPr txBox="1"/>
              <p:nvPr/>
            </p:nvSpPr>
            <p:spPr>
              <a:xfrm>
                <a:off x="11108783" y="4991429"/>
                <a:ext cx="883664" cy="38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2020</a:t>
                </a:r>
              </a:p>
            </p:txBody>
          </p:sp>
          <p:sp>
            <p:nvSpPr>
              <p:cNvPr id="235" name="TextBox 234">
                <a:extLst>
                  <a:ext uri="{FF2B5EF4-FFF2-40B4-BE49-F238E27FC236}">
                    <a16:creationId xmlns:a16="http://schemas.microsoft.com/office/drawing/2014/main" id="{D1192DDE-18D0-0A47-9311-F8CF35B275C4}"/>
                  </a:ext>
                </a:extLst>
              </p:cNvPr>
              <p:cNvSpPr txBox="1"/>
              <p:nvPr/>
            </p:nvSpPr>
            <p:spPr>
              <a:xfrm>
                <a:off x="6122120" y="3003899"/>
                <a:ext cx="577131" cy="666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0.50</a:t>
                </a:r>
              </a:p>
            </p:txBody>
          </p:sp>
          <p:sp>
            <p:nvSpPr>
              <p:cNvPr id="236" name="TextBox 235">
                <a:extLst>
                  <a:ext uri="{FF2B5EF4-FFF2-40B4-BE49-F238E27FC236}">
                    <a16:creationId xmlns:a16="http://schemas.microsoft.com/office/drawing/2014/main" id="{B02C8E1A-2149-854F-899A-7182B44BBC64}"/>
                  </a:ext>
                </a:extLst>
              </p:cNvPr>
              <p:cNvSpPr txBox="1"/>
              <p:nvPr/>
            </p:nvSpPr>
            <p:spPr>
              <a:xfrm>
                <a:off x="6137832" y="3843852"/>
                <a:ext cx="577131" cy="666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0.25</a:t>
                </a:r>
              </a:p>
            </p:txBody>
          </p:sp>
          <p:sp>
            <p:nvSpPr>
              <p:cNvPr id="237" name="TextBox 236">
                <a:extLst>
                  <a:ext uri="{FF2B5EF4-FFF2-40B4-BE49-F238E27FC236}">
                    <a16:creationId xmlns:a16="http://schemas.microsoft.com/office/drawing/2014/main" id="{C8139270-8669-0247-84CA-873BFEC5C441}"/>
                  </a:ext>
                </a:extLst>
              </p:cNvPr>
              <p:cNvSpPr txBox="1"/>
              <p:nvPr/>
            </p:nvSpPr>
            <p:spPr>
              <a:xfrm rot="16200000">
                <a:off x="4208078" y="2811243"/>
                <a:ext cx="3428593" cy="4113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3F3F3F"/>
                    </a:solidFill>
                    <a:latin typeface="Garamond" panose="02020404030301010803" pitchFamily="18" charset="0"/>
                  </a:rPr>
                  <a:t>sf/P</a:t>
                </a:r>
              </a:p>
            </p:txBody>
          </p:sp>
        </p:grpSp>
      </p:grpSp>
      <p:sp>
        <p:nvSpPr>
          <p:cNvPr id="238" name="TextBox 237">
            <a:extLst>
              <a:ext uri="{FF2B5EF4-FFF2-40B4-BE49-F238E27FC236}">
                <a16:creationId xmlns:a16="http://schemas.microsoft.com/office/drawing/2014/main" id="{7B4ACE24-DBD9-C44D-9A4E-CF45DE26C314}"/>
              </a:ext>
            </a:extLst>
          </p:cNvPr>
          <p:cNvSpPr txBox="1"/>
          <p:nvPr/>
        </p:nvSpPr>
        <p:spPr>
          <a:xfrm>
            <a:off x="12832327" y="22915818"/>
            <a:ext cx="5567101" cy="830997"/>
          </a:xfrm>
          <a:prstGeom prst="rect">
            <a:avLst/>
          </a:prstGeom>
          <a:noFill/>
        </p:spPr>
        <p:txBody>
          <a:bodyPr wrap="square" rtlCol="0" anchor="t">
            <a:spAutoFit/>
          </a:bodyPr>
          <a:lstStyle/>
          <a:p>
            <a:pPr algn="ctr"/>
            <a:r>
              <a:rPr lang="en-US" sz="1600" i="1" dirty="0">
                <a:solidFill>
                  <a:schemeClr val="tx1">
                    <a:lumMod val="75000"/>
                    <a:lumOff val="25000"/>
                  </a:schemeClr>
                </a:solidFill>
                <a:latin typeface="Garamond"/>
              </a:rPr>
              <a:t>Figure 2.</a:t>
            </a:r>
            <a:r>
              <a:rPr lang="en-US" sz="1600" dirty="0">
                <a:solidFill>
                  <a:schemeClr val="tx1">
                    <a:lumMod val="75000"/>
                    <a:lumOff val="25000"/>
                  </a:schemeClr>
                </a:solidFill>
                <a:latin typeface="Garamond"/>
              </a:rPr>
              <a:t> Surface flow (sf) divided by precipitation (P) from 2000-2018; general trend of increasing sf following the period of 2002-2006 where 20% of the watershed burned</a:t>
            </a:r>
            <a:endParaRPr lang="en-US" sz="1600" i="1" dirty="0">
              <a:solidFill>
                <a:schemeClr val="tx1">
                  <a:lumMod val="75000"/>
                  <a:lumOff val="25000"/>
                </a:schemeClr>
              </a:solidFill>
              <a:latin typeface="Garamond"/>
            </a:endParaRPr>
          </a:p>
        </p:txBody>
      </p:sp>
      <p:sp>
        <p:nvSpPr>
          <p:cNvPr id="240" name="TextBox 239">
            <a:extLst>
              <a:ext uri="{FF2B5EF4-FFF2-40B4-BE49-F238E27FC236}">
                <a16:creationId xmlns:a16="http://schemas.microsoft.com/office/drawing/2014/main" id="{C3EB3985-1438-244C-BBA6-A5280FF30851}"/>
              </a:ext>
            </a:extLst>
          </p:cNvPr>
          <p:cNvSpPr txBox="1"/>
          <p:nvPr/>
        </p:nvSpPr>
        <p:spPr>
          <a:xfrm>
            <a:off x="18686074" y="22901618"/>
            <a:ext cx="5583626" cy="830997"/>
          </a:xfrm>
          <a:prstGeom prst="rect">
            <a:avLst/>
          </a:prstGeom>
          <a:noFill/>
        </p:spPr>
        <p:txBody>
          <a:bodyPr wrap="square" rtlCol="0">
            <a:spAutoFit/>
          </a:bodyPr>
          <a:lstStyle/>
          <a:p>
            <a:pPr algn="ctr"/>
            <a:r>
              <a:rPr lang="en-US" sz="1600" i="1" dirty="0">
                <a:solidFill>
                  <a:schemeClr val="tx1">
                    <a:lumMod val="75000"/>
                    <a:lumOff val="25000"/>
                  </a:schemeClr>
                </a:solidFill>
                <a:latin typeface="Garamond" panose="02020404030301010803" pitchFamily="18" charset="0"/>
              </a:rPr>
              <a:t>Figure 3. </a:t>
            </a:r>
            <a:r>
              <a:rPr lang="en-US" sz="1600" dirty="0">
                <a:solidFill>
                  <a:schemeClr val="tx1">
                    <a:lumMod val="75000"/>
                    <a:lumOff val="25000"/>
                  </a:schemeClr>
                </a:solidFill>
                <a:latin typeface="Garamond" panose="02020404030301010803" pitchFamily="18" charset="0"/>
              </a:rPr>
              <a:t>R-B Flashiness Index compared to percent of the watershed burned for the Gila River Near Redrock USGS stream gauge from 2000-2017 </a:t>
            </a:r>
            <a:r>
              <a:rPr lang="en-US" sz="1600" i="1" dirty="0">
                <a:solidFill>
                  <a:schemeClr val="tx1">
                    <a:lumMod val="75000"/>
                    <a:lumOff val="25000"/>
                  </a:schemeClr>
                </a:solidFill>
                <a:latin typeface="Garamond" panose="02020404030301010803" pitchFamily="18" charset="0"/>
              </a:rPr>
              <a:t> </a:t>
            </a:r>
          </a:p>
        </p:txBody>
      </p:sp>
      <p:grpSp>
        <p:nvGrpSpPr>
          <p:cNvPr id="241" name="Group 240">
            <a:extLst>
              <a:ext uri="{FF2B5EF4-FFF2-40B4-BE49-F238E27FC236}">
                <a16:creationId xmlns:a16="http://schemas.microsoft.com/office/drawing/2014/main" id="{FF6C8453-3F44-4748-8FE0-3F32BEDD506A}"/>
              </a:ext>
            </a:extLst>
          </p:cNvPr>
          <p:cNvGrpSpPr/>
          <p:nvPr/>
        </p:nvGrpSpPr>
        <p:grpSpPr>
          <a:xfrm>
            <a:off x="13654618" y="22081770"/>
            <a:ext cx="3871226" cy="716586"/>
            <a:chOff x="4339206" y="5662419"/>
            <a:chExt cx="3871226" cy="716586"/>
          </a:xfrm>
        </p:grpSpPr>
        <p:grpSp>
          <p:nvGrpSpPr>
            <p:cNvPr id="242" name="Group 241">
              <a:extLst>
                <a:ext uri="{FF2B5EF4-FFF2-40B4-BE49-F238E27FC236}">
                  <a16:creationId xmlns:a16="http://schemas.microsoft.com/office/drawing/2014/main" id="{94331BDC-9466-2F44-B790-6238CFDA8648}"/>
                </a:ext>
              </a:extLst>
            </p:cNvPr>
            <p:cNvGrpSpPr/>
            <p:nvPr/>
          </p:nvGrpSpPr>
          <p:grpSpPr>
            <a:xfrm>
              <a:off x="4339206" y="5662419"/>
              <a:ext cx="3870369" cy="716586"/>
              <a:chOff x="9784347" y="2945099"/>
              <a:chExt cx="2157972" cy="1032887"/>
            </a:xfrm>
          </p:grpSpPr>
          <p:sp>
            <p:nvSpPr>
              <p:cNvPr id="244" name="Rectangle 243">
                <a:extLst>
                  <a:ext uri="{FF2B5EF4-FFF2-40B4-BE49-F238E27FC236}">
                    <a16:creationId xmlns:a16="http://schemas.microsoft.com/office/drawing/2014/main" id="{2C6E90D6-6BF8-D546-BC7A-574F1B2E1209}"/>
                  </a:ext>
                </a:extLst>
              </p:cNvPr>
              <p:cNvSpPr/>
              <p:nvPr/>
            </p:nvSpPr>
            <p:spPr>
              <a:xfrm>
                <a:off x="9784347" y="2945099"/>
                <a:ext cx="2157972" cy="1032887"/>
              </a:xfrm>
              <a:prstGeom prst="rect">
                <a:avLst/>
              </a:prstGeom>
              <a:noFill/>
              <a:ln w="28575">
                <a:solidFill>
                  <a:srgbClr val="45A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245" name="TextBox 244">
                <a:extLst>
                  <a:ext uri="{FF2B5EF4-FFF2-40B4-BE49-F238E27FC236}">
                    <a16:creationId xmlns:a16="http://schemas.microsoft.com/office/drawing/2014/main" id="{60DC7826-7441-0147-AD25-300FADA6BEB6}"/>
                  </a:ext>
                </a:extLst>
              </p:cNvPr>
              <p:cNvSpPr txBox="1"/>
              <p:nvPr/>
            </p:nvSpPr>
            <p:spPr>
              <a:xfrm>
                <a:off x="10362391" y="2948985"/>
                <a:ext cx="1537678" cy="487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Garamond" panose="02020404030301010803" pitchFamily="18" charset="0"/>
                    <a:cs typeface="Calibri"/>
                  </a:rPr>
                  <a:t>&lt; 20% Watershed Burned </a:t>
                </a:r>
              </a:p>
            </p:txBody>
          </p:sp>
          <p:cxnSp>
            <p:nvCxnSpPr>
              <p:cNvPr id="246" name="Straight Arrow Connector 245">
                <a:extLst>
                  <a:ext uri="{FF2B5EF4-FFF2-40B4-BE49-F238E27FC236}">
                    <a16:creationId xmlns:a16="http://schemas.microsoft.com/office/drawing/2014/main" id="{BA246749-E535-3841-B99E-AE8260D85927}"/>
                  </a:ext>
                </a:extLst>
              </p:cNvPr>
              <p:cNvCxnSpPr/>
              <p:nvPr/>
            </p:nvCxnSpPr>
            <p:spPr>
              <a:xfrm>
                <a:off x="9842451" y="3176148"/>
                <a:ext cx="477600" cy="14377"/>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5155479B-D72C-DA40-A296-F27E97683A45}"/>
                  </a:ext>
                </a:extLst>
              </p:cNvPr>
              <p:cNvCxnSpPr>
                <a:cxnSpLocks/>
              </p:cNvCxnSpPr>
              <p:nvPr/>
            </p:nvCxnSpPr>
            <p:spPr>
              <a:xfrm flipV="1">
                <a:off x="9842451" y="3575944"/>
                <a:ext cx="477600" cy="8311"/>
              </a:xfrm>
              <a:prstGeom prst="straightConnector1">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243" name="TextBox 242">
              <a:extLst>
                <a:ext uri="{FF2B5EF4-FFF2-40B4-BE49-F238E27FC236}">
                  <a16:creationId xmlns:a16="http://schemas.microsoft.com/office/drawing/2014/main" id="{AF23F8B6-914C-ED40-9DA9-532D26E26DF7}"/>
                </a:ext>
              </a:extLst>
            </p:cNvPr>
            <p:cNvSpPr txBox="1"/>
            <p:nvPr/>
          </p:nvSpPr>
          <p:spPr>
            <a:xfrm>
              <a:off x="5452574" y="5948101"/>
              <a:ext cx="2757858"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lumOff val="25000"/>
                    </a:schemeClr>
                  </a:solidFill>
                  <a:latin typeface="Garamond" panose="02020404030301010803" pitchFamily="18" charset="0"/>
                  <a:cs typeface="Calibri"/>
                </a:rPr>
                <a:t>20% Watershed Burned </a:t>
              </a:r>
            </a:p>
          </p:txBody>
        </p:sp>
      </p:grpSp>
      <p:sp>
        <p:nvSpPr>
          <p:cNvPr id="248" name="TextBox 247">
            <a:extLst>
              <a:ext uri="{FF2B5EF4-FFF2-40B4-BE49-F238E27FC236}">
                <a16:creationId xmlns:a16="http://schemas.microsoft.com/office/drawing/2014/main" id="{E699BDCE-3EFB-8945-A95D-D8C068B3AB8A}"/>
              </a:ext>
            </a:extLst>
          </p:cNvPr>
          <p:cNvSpPr txBox="1"/>
          <p:nvPr/>
        </p:nvSpPr>
        <p:spPr>
          <a:xfrm>
            <a:off x="16796020" y="11967688"/>
            <a:ext cx="17315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a:solidFill>
                  <a:srgbClr val="3F3F3F"/>
                </a:solidFill>
                <a:latin typeface="Garamond" panose="02020404030301010803" pitchFamily="18" charset="0"/>
              </a:rPr>
              <a:t>Mixed Conifer</a:t>
            </a:r>
          </a:p>
        </p:txBody>
      </p:sp>
      <p:grpSp>
        <p:nvGrpSpPr>
          <p:cNvPr id="249" name="Group 248">
            <a:extLst>
              <a:ext uri="{FF2B5EF4-FFF2-40B4-BE49-F238E27FC236}">
                <a16:creationId xmlns:a16="http://schemas.microsoft.com/office/drawing/2014/main" id="{90D64FF7-6986-5843-BEF4-4F0B37A4BB57}"/>
              </a:ext>
            </a:extLst>
          </p:cNvPr>
          <p:cNvGrpSpPr/>
          <p:nvPr/>
        </p:nvGrpSpPr>
        <p:grpSpPr>
          <a:xfrm>
            <a:off x="19571053" y="22122006"/>
            <a:ext cx="4291405" cy="697164"/>
            <a:chOff x="1301703" y="5425516"/>
            <a:chExt cx="4334070" cy="924735"/>
          </a:xfrm>
        </p:grpSpPr>
        <p:grpSp>
          <p:nvGrpSpPr>
            <p:cNvPr id="250" name="Group 249">
              <a:extLst>
                <a:ext uri="{FF2B5EF4-FFF2-40B4-BE49-F238E27FC236}">
                  <a16:creationId xmlns:a16="http://schemas.microsoft.com/office/drawing/2014/main" id="{96B531DE-A50D-FD4F-ABA8-084E537D8977}"/>
                </a:ext>
              </a:extLst>
            </p:cNvPr>
            <p:cNvGrpSpPr/>
            <p:nvPr/>
          </p:nvGrpSpPr>
          <p:grpSpPr>
            <a:xfrm>
              <a:off x="1301703" y="5425516"/>
              <a:ext cx="4018137" cy="924735"/>
              <a:chOff x="9784347" y="2744098"/>
              <a:chExt cx="2240362" cy="1233888"/>
            </a:xfrm>
          </p:grpSpPr>
          <p:sp>
            <p:nvSpPr>
              <p:cNvPr id="254" name="Rectangle 253">
                <a:extLst>
                  <a:ext uri="{FF2B5EF4-FFF2-40B4-BE49-F238E27FC236}">
                    <a16:creationId xmlns:a16="http://schemas.microsoft.com/office/drawing/2014/main" id="{E86E72CF-8F33-0043-87BB-B8D849F3940C}"/>
                  </a:ext>
                </a:extLst>
              </p:cNvPr>
              <p:cNvSpPr/>
              <p:nvPr/>
            </p:nvSpPr>
            <p:spPr>
              <a:xfrm>
                <a:off x="9784347" y="2744098"/>
                <a:ext cx="2240362" cy="1233888"/>
              </a:xfrm>
              <a:prstGeom prst="rect">
                <a:avLst/>
              </a:prstGeom>
              <a:noFill/>
              <a:ln w="28575">
                <a:solidFill>
                  <a:srgbClr val="45A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256" name="TextBox 255">
                <a:extLst>
                  <a:ext uri="{FF2B5EF4-FFF2-40B4-BE49-F238E27FC236}">
                    <a16:creationId xmlns:a16="http://schemas.microsoft.com/office/drawing/2014/main" id="{65433E20-81C6-A643-85EF-22AE7D11D6C6}"/>
                  </a:ext>
                </a:extLst>
              </p:cNvPr>
              <p:cNvSpPr txBox="1"/>
              <p:nvPr/>
            </p:nvSpPr>
            <p:spPr>
              <a:xfrm>
                <a:off x="10353876" y="2786444"/>
                <a:ext cx="1537678" cy="5991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Garamond" panose="02020404030301010803" pitchFamily="18" charset="0"/>
                    <a:cs typeface="Calibri"/>
                  </a:rPr>
                  <a:t>Annual Flashiness Index</a:t>
                </a:r>
              </a:p>
            </p:txBody>
          </p:sp>
          <p:cxnSp>
            <p:nvCxnSpPr>
              <p:cNvPr id="257" name="Straight Arrow Connector 256">
                <a:extLst>
                  <a:ext uri="{FF2B5EF4-FFF2-40B4-BE49-F238E27FC236}">
                    <a16:creationId xmlns:a16="http://schemas.microsoft.com/office/drawing/2014/main" id="{C5464FFE-28C3-974C-B002-1ADAFFF1ED97}"/>
                  </a:ext>
                </a:extLst>
              </p:cNvPr>
              <p:cNvCxnSpPr/>
              <p:nvPr/>
            </p:nvCxnSpPr>
            <p:spPr>
              <a:xfrm>
                <a:off x="9833936" y="3024109"/>
                <a:ext cx="477600" cy="14377"/>
              </a:xfrm>
              <a:prstGeom prst="straightConnector1">
                <a:avLst/>
              </a:prstGeom>
              <a:ln w="57150">
                <a:solidFill>
                  <a:srgbClr val="586BF7"/>
                </a:solidFill>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C56C3A0-4274-8B45-8798-1A45E1FBD444}"/>
                  </a:ext>
                </a:extLst>
              </p:cNvPr>
              <p:cNvCxnSpPr>
                <a:cxnSpLocks/>
              </p:cNvCxnSpPr>
              <p:nvPr/>
            </p:nvCxnSpPr>
            <p:spPr>
              <a:xfrm flipV="1">
                <a:off x="9849968" y="3432539"/>
                <a:ext cx="493633" cy="2"/>
              </a:xfrm>
              <a:prstGeom prst="straightConnector1">
                <a:avLst/>
              </a:prstGeom>
              <a:ln w="57150">
                <a:solidFill>
                  <a:srgbClr val="EF645C"/>
                </a:solidFill>
                <a:prstDash val="dash"/>
              </a:ln>
            </p:spPr>
            <p:style>
              <a:lnRef idx="1">
                <a:schemeClr val="accent1"/>
              </a:lnRef>
              <a:fillRef idx="0">
                <a:schemeClr val="accent1"/>
              </a:fillRef>
              <a:effectRef idx="0">
                <a:schemeClr val="accent1"/>
              </a:effectRef>
              <a:fontRef idx="minor">
                <a:schemeClr val="tx1"/>
              </a:fontRef>
            </p:style>
          </p:cxnSp>
        </p:grpSp>
        <p:sp>
          <p:nvSpPr>
            <p:cNvPr id="253" name="TextBox 252">
              <a:extLst>
                <a:ext uri="{FF2B5EF4-FFF2-40B4-BE49-F238E27FC236}">
                  <a16:creationId xmlns:a16="http://schemas.microsoft.com/office/drawing/2014/main" id="{878A3038-26B7-B242-88E3-B049BB68BF6B}"/>
                </a:ext>
              </a:extLst>
            </p:cNvPr>
            <p:cNvSpPr txBox="1"/>
            <p:nvPr/>
          </p:nvSpPr>
          <p:spPr>
            <a:xfrm>
              <a:off x="2288660" y="5796338"/>
              <a:ext cx="3347113" cy="4490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Garamond" panose="02020404030301010803" pitchFamily="18" charset="0"/>
                  <a:cs typeface="Calibri"/>
                </a:rPr>
                <a:t>Annual Percentage Burned   </a:t>
              </a:r>
            </a:p>
          </p:txBody>
        </p:sp>
      </p:grpSp>
      <p:grpSp>
        <p:nvGrpSpPr>
          <p:cNvPr id="69" name="Group 68">
            <a:extLst>
              <a:ext uri="{FF2B5EF4-FFF2-40B4-BE49-F238E27FC236}">
                <a16:creationId xmlns:a16="http://schemas.microsoft.com/office/drawing/2014/main" id="{5D6E31C8-2909-234D-8BE7-D8DE3DECBABF}"/>
              </a:ext>
            </a:extLst>
          </p:cNvPr>
          <p:cNvGrpSpPr/>
          <p:nvPr/>
        </p:nvGrpSpPr>
        <p:grpSpPr>
          <a:xfrm>
            <a:off x="17804011" y="17422794"/>
            <a:ext cx="6564637" cy="4638016"/>
            <a:chOff x="17804010" y="17422793"/>
            <a:chExt cx="7301707" cy="4655804"/>
          </a:xfrm>
        </p:grpSpPr>
        <p:grpSp>
          <p:nvGrpSpPr>
            <p:cNvPr id="159" name="Group 158">
              <a:extLst>
                <a:ext uri="{FF2B5EF4-FFF2-40B4-BE49-F238E27FC236}">
                  <a16:creationId xmlns:a16="http://schemas.microsoft.com/office/drawing/2014/main" id="{9FA910FA-B597-B844-8BB4-ECC76EC43DE2}"/>
                </a:ext>
              </a:extLst>
            </p:cNvPr>
            <p:cNvGrpSpPr/>
            <p:nvPr/>
          </p:nvGrpSpPr>
          <p:grpSpPr>
            <a:xfrm>
              <a:off x="18056517" y="17422793"/>
              <a:ext cx="7038518" cy="4655804"/>
              <a:chOff x="183235" y="1577786"/>
              <a:chExt cx="7018783" cy="3825545"/>
            </a:xfrm>
          </p:grpSpPr>
          <p:pic>
            <p:nvPicPr>
              <p:cNvPr id="160" name="Picture 24">
                <a:extLst>
                  <a:ext uri="{FF2B5EF4-FFF2-40B4-BE49-F238E27FC236}">
                    <a16:creationId xmlns:a16="http://schemas.microsoft.com/office/drawing/2014/main" id="{C91E5969-B113-6D40-A14D-6CADFDE190A6}"/>
                  </a:ext>
                </a:extLst>
              </p:cNvPr>
              <p:cNvPicPr>
                <a:picLocks noChangeAspect="1"/>
              </p:cNvPicPr>
              <p:nvPr/>
            </p:nvPicPr>
            <p:blipFill rotWithShape="1">
              <a:blip r:embed="rId22"/>
              <a:srcRect l="8658" t="7953" r="8550" b="12688"/>
              <a:stretch/>
            </p:blipFill>
            <p:spPr>
              <a:xfrm>
                <a:off x="690457" y="1577786"/>
                <a:ext cx="6009372" cy="3486927"/>
              </a:xfrm>
              <a:prstGeom prst="rect">
                <a:avLst/>
              </a:prstGeom>
            </p:spPr>
          </p:pic>
          <p:grpSp>
            <p:nvGrpSpPr>
              <p:cNvPr id="161" name="Group 160">
                <a:extLst>
                  <a:ext uri="{FF2B5EF4-FFF2-40B4-BE49-F238E27FC236}">
                    <a16:creationId xmlns:a16="http://schemas.microsoft.com/office/drawing/2014/main" id="{66AA8BC0-ACB6-DE4E-B7B7-0D47B3A2B2EE}"/>
                  </a:ext>
                </a:extLst>
              </p:cNvPr>
              <p:cNvGrpSpPr/>
              <p:nvPr/>
            </p:nvGrpSpPr>
            <p:grpSpPr>
              <a:xfrm>
                <a:off x="183235" y="1716564"/>
                <a:ext cx="7018783" cy="3686767"/>
                <a:chOff x="183235" y="1716564"/>
                <a:chExt cx="7018783" cy="3686767"/>
              </a:xfrm>
            </p:grpSpPr>
            <p:sp>
              <p:nvSpPr>
                <p:cNvPr id="162" name="TextBox 161">
                  <a:extLst>
                    <a:ext uri="{FF2B5EF4-FFF2-40B4-BE49-F238E27FC236}">
                      <a16:creationId xmlns:a16="http://schemas.microsoft.com/office/drawing/2014/main" id="{C16E0201-1365-0244-B686-CAA36A4BB906}"/>
                    </a:ext>
                  </a:extLst>
                </p:cNvPr>
                <p:cNvSpPr txBox="1"/>
                <p:nvPr/>
              </p:nvSpPr>
              <p:spPr>
                <a:xfrm>
                  <a:off x="198949" y="1842255"/>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0.35</a:t>
                  </a:r>
                </a:p>
              </p:txBody>
            </p:sp>
            <p:sp>
              <p:nvSpPr>
                <p:cNvPr id="163" name="TextBox 162">
                  <a:extLst>
                    <a:ext uri="{FF2B5EF4-FFF2-40B4-BE49-F238E27FC236}">
                      <a16:creationId xmlns:a16="http://schemas.microsoft.com/office/drawing/2014/main" id="{2F0282E4-0A5A-9046-B58B-90C811C67B58}"/>
                    </a:ext>
                  </a:extLst>
                </p:cNvPr>
                <p:cNvSpPr txBox="1"/>
                <p:nvPr/>
              </p:nvSpPr>
              <p:spPr>
                <a:xfrm>
                  <a:off x="198948" y="2871206"/>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0.25</a:t>
                  </a:r>
                </a:p>
              </p:txBody>
            </p:sp>
            <p:sp>
              <p:nvSpPr>
                <p:cNvPr id="164" name="TextBox 163">
                  <a:extLst>
                    <a:ext uri="{FF2B5EF4-FFF2-40B4-BE49-F238E27FC236}">
                      <a16:creationId xmlns:a16="http://schemas.microsoft.com/office/drawing/2014/main" id="{53FBE644-2540-C04B-9384-80E74F9C90AF}"/>
                    </a:ext>
                  </a:extLst>
                </p:cNvPr>
                <p:cNvSpPr txBox="1"/>
                <p:nvPr/>
              </p:nvSpPr>
              <p:spPr>
                <a:xfrm>
                  <a:off x="189475" y="2377348"/>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0.30</a:t>
                  </a:r>
                </a:p>
              </p:txBody>
            </p:sp>
            <p:sp>
              <p:nvSpPr>
                <p:cNvPr id="165" name="TextBox 164">
                  <a:extLst>
                    <a:ext uri="{FF2B5EF4-FFF2-40B4-BE49-F238E27FC236}">
                      <a16:creationId xmlns:a16="http://schemas.microsoft.com/office/drawing/2014/main" id="{CFF8890D-7862-8B42-A272-180D1C541175}"/>
                    </a:ext>
                  </a:extLst>
                </p:cNvPr>
                <p:cNvSpPr txBox="1"/>
                <p:nvPr/>
              </p:nvSpPr>
              <p:spPr>
                <a:xfrm>
                  <a:off x="198947" y="4459759"/>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0.10</a:t>
                  </a:r>
                </a:p>
              </p:txBody>
            </p:sp>
            <p:sp>
              <p:nvSpPr>
                <p:cNvPr id="166" name="TextBox 165">
                  <a:extLst>
                    <a:ext uri="{FF2B5EF4-FFF2-40B4-BE49-F238E27FC236}">
                      <a16:creationId xmlns:a16="http://schemas.microsoft.com/office/drawing/2014/main" id="{ABA7C44C-C275-4742-B50A-2726A7853E93}"/>
                    </a:ext>
                  </a:extLst>
                </p:cNvPr>
                <p:cNvSpPr txBox="1"/>
                <p:nvPr/>
              </p:nvSpPr>
              <p:spPr>
                <a:xfrm>
                  <a:off x="689863" y="4989443"/>
                  <a:ext cx="777042"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2000</a:t>
                  </a:r>
                </a:p>
              </p:txBody>
            </p:sp>
            <p:sp>
              <p:nvSpPr>
                <p:cNvPr id="167" name="TextBox 166">
                  <a:extLst>
                    <a:ext uri="{FF2B5EF4-FFF2-40B4-BE49-F238E27FC236}">
                      <a16:creationId xmlns:a16="http://schemas.microsoft.com/office/drawing/2014/main" id="{DB7B7085-4694-854A-8233-11B1CC717392}"/>
                    </a:ext>
                  </a:extLst>
                </p:cNvPr>
                <p:cNvSpPr txBox="1"/>
                <p:nvPr/>
              </p:nvSpPr>
              <p:spPr>
                <a:xfrm>
                  <a:off x="2326446" y="4989040"/>
                  <a:ext cx="790370"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2005</a:t>
                  </a:r>
                </a:p>
              </p:txBody>
            </p:sp>
            <p:sp>
              <p:nvSpPr>
                <p:cNvPr id="168" name="TextBox 167">
                  <a:extLst>
                    <a:ext uri="{FF2B5EF4-FFF2-40B4-BE49-F238E27FC236}">
                      <a16:creationId xmlns:a16="http://schemas.microsoft.com/office/drawing/2014/main" id="{DA2E7742-378C-7548-806F-83A3762EB1B8}"/>
                    </a:ext>
                  </a:extLst>
                </p:cNvPr>
                <p:cNvSpPr txBox="1"/>
                <p:nvPr/>
              </p:nvSpPr>
              <p:spPr>
                <a:xfrm>
                  <a:off x="5491533" y="4985962"/>
                  <a:ext cx="950300"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2015</a:t>
                  </a:r>
                </a:p>
              </p:txBody>
            </p:sp>
            <p:sp>
              <p:nvSpPr>
                <p:cNvPr id="169" name="TextBox 168">
                  <a:extLst>
                    <a:ext uri="{FF2B5EF4-FFF2-40B4-BE49-F238E27FC236}">
                      <a16:creationId xmlns:a16="http://schemas.microsoft.com/office/drawing/2014/main" id="{CDC8A4FC-C706-FE45-BB0C-C57239EDDAC3}"/>
                    </a:ext>
                  </a:extLst>
                </p:cNvPr>
                <p:cNvSpPr txBox="1"/>
                <p:nvPr/>
              </p:nvSpPr>
              <p:spPr>
                <a:xfrm>
                  <a:off x="3893928" y="4985962"/>
                  <a:ext cx="777042"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2010</a:t>
                  </a:r>
                </a:p>
              </p:txBody>
            </p:sp>
            <p:sp>
              <p:nvSpPr>
                <p:cNvPr id="170" name="TextBox 169">
                  <a:extLst>
                    <a:ext uri="{FF2B5EF4-FFF2-40B4-BE49-F238E27FC236}">
                      <a16:creationId xmlns:a16="http://schemas.microsoft.com/office/drawing/2014/main" id="{A31B05AC-E64A-1F4B-AD56-B570CB8D1116}"/>
                    </a:ext>
                  </a:extLst>
                </p:cNvPr>
                <p:cNvSpPr txBox="1"/>
                <p:nvPr/>
              </p:nvSpPr>
              <p:spPr>
                <a:xfrm>
                  <a:off x="3232794" y="5099861"/>
                  <a:ext cx="1017272" cy="303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3F3F3F"/>
                      </a:solidFill>
                      <a:latin typeface="Garamond" panose="02020404030301010803" pitchFamily="18" charset="0"/>
                    </a:rPr>
                    <a:t>Date</a:t>
                  </a:r>
                </a:p>
              </p:txBody>
            </p:sp>
            <p:sp>
              <p:nvSpPr>
                <p:cNvPr id="171" name="TextBox 170">
                  <a:extLst>
                    <a:ext uri="{FF2B5EF4-FFF2-40B4-BE49-F238E27FC236}">
                      <a16:creationId xmlns:a16="http://schemas.microsoft.com/office/drawing/2014/main" id="{94575DDA-7B19-3A41-97FA-09BAA624B60D}"/>
                    </a:ext>
                  </a:extLst>
                </p:cNvPr>
                <p:cNvSpPr txBox="1"/>
                <p:nvPr/>
              </p:nvSpPr>
              <p:spPr>
                <a:xfrm>
                  <a:off x="183235" y="3404539"/>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0.20</a:t>
                  </a:r>
                </a:p>
              </p:txBody>
            </p:sp>
            <p:sp>
              <p:nvSpPr>
                <p:cNvPr id="172" name="TextBox 171">
                  <a:extLst>
                    <a:ext uri="{FF2B5EF4-FFF2-40B4-BE49-F238E27FC236}">
                      <a16:creationId xmlns:a16="http://schemas.microsoft.com/office/drawing/2014/main" id="{B07A15D9-AE3E-F44E-A939-07C341E2FF18}"/>
                    </a:ext>
                  </a:extLst>
                </p:cNvPr>
                <p:cNvSpPr txBox="1"/>
                <p:nvPr/>
              </p:nvSpPr>
              <p:spPr>
                <a:xfrm>
                  <a:off x="198946" y="3930265"/>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0.15</a:t>
                  </a:r>
                </a:p>
              </p:txBody>
            </p:sp>
            <p:sp>
              <p:nvSpPr>
                <p:cNvPr id="173" name="TextBox 172">
                  <a:extLst>
                    <a:ext uri="{FF2B5EF4-FFF2-40B4-BE49-F238E27FC236}">
                      <a16:creationId xmlns:a16="http://schemas.microsoft.com/office/drawing/2014/main" id="{69FB1415-C60F-0C40-90EB-DF241935C46B}"/>
                    </a:ext>
                  </a:extLst>
                </p:cNvPr>
                <p:cNvSpPr txBox="1"/>
                <p:nvPr/>
              </p:nvSpPr>
              <p:spPr>
                <a:xfrm>
                  <a:off x="6624887" y="1716564"/>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10</a:t>
                  </a:r>
                  <a:endParaRPr lang="en-US" sz="1600">
                    <a:latin typeface="Garamond" panose="02020404030301010803" pitchFamily="18" charset="0"/>
                  </a:endParaRPr>
                </a:p>
              </p:txBody>
            </p:sp>
            <p:sp>
              <p:nvSpPr>
                <p:cNvPr id="174" name="TextBox 173">
                  <a:extLst>
                    <a:ext uri="{FF2B5EF4-FFF2-40B4-BE49-F238E27FC236}">
                      <a16:creationId xmlns:a16="http://schemas.microsoft.com/office/drawing/2014/main" id="{2E0E6FD9-25BD-9C49-86CF-E6793DA5CEB6}"/>
                    </a:ext>
                  </a:extLst>
                </p:cNvPr>
                <p:cNvSpPr txBox="1"/>
                <p:nvPr/>
              </p:nvSpPr>
              <p:spPr>
                <a:xfrm>
                  <a:off x="6624886" y="2902629"/>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6</a:t>
                  </a:r>
                  <a:endParaRPr lang="en-US" sz="1600">
                    <a:latin typeface="Garamond" panose="02020404030301010803" pitchFamily="18" charset="0"/>
                  </a:endParaRPr>
                </a:p>
              </p:txBody>
            </p:sp>
            <p:sp>
              <p:nvSpPr>
                <p:cNvPr id="175" name="TextBox 174">
                  <a:extLst>
                    <a:ext uri="{FF2B5EF4-FFF2-40B4-BE49-F238E27FC236}">
                      <a16:creationId xmlns:a16="http://schemas.microsoft.com/office/drawing/2014/main" id="{0DD37F6A-668D-9348-B500-BC52A55CB3CA}"/>
                    </a:ext>
                  </a:extLst>
                </p:cNvPr>
                <p:cNvSpPr txBox="1"/>
                <p:nvPr/>
              </p:nvSpPr>
              <p:spPr>
                <a:xfrm>
                  <a:off x="6615414" y="2345925"/>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3F3F3F"/>
                      </a:solidFill>
                      <a:latin typeface="Garamond" panose="02020404030301010803" pitchFamily="18" charset="0"/>
                    </a:rPr>
                    <a:t>8</a:t>
                  </a:r>
                  <a:endParaRPr lang="en-US" sz="1600">
                    <a:latin typeface="Garamond" panose="02020404030301010803" pitchFamily="18" charset="0"/>
                  </a:endParaRPr>
                </a:p>
              </p:txBody>
            </p:sp>
            <p:sp>
              <p:nvSpPr>
                <p:cNvPr id="176" name="TextBox 175">
                  <a:extLst>
                    <a:ext uri="{FF2B5EF4-FFF2-40B4-BE49-F238E27FC236}">
                      <a16:creationId xmlns:a16="http://schemas.microsoft.com/office/drawing/2014/main" id="{67A8D74F-CFE8-7E46-BFD0-7B2E5C259C29}"/>
                    </a:ext>
                  </a:extLst>
                </p:cNvPr>
                <p:cNvSpPr txBox="1"/>
                <p:nvPr/>
              </p:nvSpPr>
              <p:spPr>
                <a:xfrm>
                  <a:off x="6624885" y="4679718"/>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0</a:t>
                  </a:r>
                </a:p>
              </p:txBody>
            </p:sp>
            <p:sp>
              <p:nvSpPr>
                <p:cNvPr id="184" name="TextBox 183">
                  <a:extLst>
                    <a:ext uri="{FF2B5EF4-FFF2-40B4-BE49-F238E27FC236}">
                      <a16:creationId xmlns:a16="http://schemas.microsoft.com/office/drawing/2014/main" id="{64ABC909-C7A5-ED44-A4BE-D662F428173A}"/>
                    </a:ext>
                  </a:extLst>
                </p:cNvPr>
                <p:cNvSpPr txBox="1"/>
                <p:nvPr/>
              </p:nvSpPr>
              <p:spPr>
                <a:xfrm>
                  <a:off x="6609173" y="3498807"/>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4</a:t>
                  </a:r>
                </a:p>
              </p:txBody>
            </p:sp>
            <p:sp>
              <p:nvSpPr>
                <p:cNvPr id="185" name="TextBox 184">
                  <a:extLst>
                    <a:ext uri="{FF2B5EF4-FFF2-40B4-BE49-F238E27FC236}">
                      <a16:creationId xmlns:a16="http://schemas.microsoft.com/office/drawing/2014/main" id="{DA95C95F-E55C-0D4F-8FD2-FDD04085CF9A}"/>
                    </a:ext>
                  </a:extLst>
                </p:cNvPr>
                <p:cNvSpPr txBox="1"/>
                <p:nvPr/>
              </p:nvSpPr>
              <p:spPr>
                <a:xfrm>
                  <a:off x="6624884" y="4118801"/>
                  <a:ext cx="577131" cy="32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3F3F3F"/>
                      </a:solidFill>
                      <a:latin typeface="Garamond" panose="02020404030301010803" pitchFamily="18" charset="0"/>
                    </a:rPr>
                    <a:t>2</a:t>
                  </a:r>
                  <a:endParaRPr lang="en-US" sz="1600">
                    <a:latin typeface="Garamond" panose="02020404030301010803" pitchFamily="18" charset="0"/>
                  </a:endParaRPr>
                </a:p>
              </p:txBody>
            </p:sp>
          </p:grpSp>
        </p:grpSp>
        <p:sp>
          <p:nvSpPr>
            <p:cNvPr id="260" name="TextBox 259">
              <a:extLst>
                <a:ext uri="{FF2B5EF4-FFF2-40B4-BE49-F238E27FC236}">
                  <a16:creationId xmlns:a16="http://schemas.microsoft.com/office/drawing/2014/main" id="{FA0CE438-FE57-AF48-965D-DCFEDE73E65C}"/>
                </a:ext>
              </a:extLst>
            </p:cNvPr>
            <p:cNvSpPr txBox="1"/>
            <p:nvPr/>
          </p:nvSpPr>
          <p:spPr>
            <a:xfrm rot="16200000">
              <a:off x="16698133" y="18871364"/>
              <a:ext cx="2581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tx1">
                      <a:lumMod val="75000"/>
                      <a:lumOff val="25000"/>
                    </a:schemeClr>
                  </a:solidFill>
                  <a:latin typeface="Garamond" panose="02020404030301010803" pitchFamily="18" charset="0"/>
                </a:rPr>
                <a:t>R-B Flashiness Index</a:t>
              </a:r>
            </a:p>
          </p:txBody>
        </p:sp>
        <p:sp>
          <p:nvSpPr>
            <p:cNvPr id="261" name="TextBox 260">
              <a:extLst>
                <a:ext uri="{FF2B5EF4-FFF2-40B4-BE49-F238E27FC236}">
                  <a16:creationId xmlns:a16="http://schemas.microsoft.com/office/drawing/2014/main" id="{D1BB904E-3959-7941-ACC3-DC5005C38D1D}"/>
                </a:ext>
              </a:extLst>
            </p:cNvPr>
            <p:cNvSpPr txBox="1"/>
            <p:nvPr/>
          </p:nvSpPr>
          <p:spPr>
            <a:xfrm rot="5400000">
              <a:off x="23715394" y="19086715"/>
              <a:ext cx="2411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3F3F3F"/>
                  </a:solidFill>
                  <a:latin typeface="Garamond" panose="02020404030301010803" pitchFamily="18" charset="0"/>
                </a:rPr>
                <a:t>% Watershed Burned</a:t>
              </a:r>
            </a:p>
          </p:txBody>
        </p:sp>
      </p:grpSp>
      <p:sp>
        <p:nvSpPr>
          <p:cNvPr id="264" name="TextBox 2">
            <a:extLst>
              <a:ext uri="{FF2B5EF4-FFF2-40B4-BE49-F238E27FC236}">
                <a16:creationId xmlns:a16="http://schemas.microsoft.com/office/drawing/2014/main" id="{0C80D65D-956D-5343-9E8D-61A8BDE99D24}"/>
              </a:ext>
            </a:extLst>
          </p:cNvPr>
          <p:cNvSpPr txBox="1"/>
          <p:nvPr/>
        </p:nvSpPr>
        <p:spPr>
          <a:xfrm>
            <a:off x="8078624" y="25496304"/>
            <a:ext cx="290664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3F3F3F"/>
                </a:solidFill>
                <a:latin typeface="Garamond" panose="02020404030301010803" pitchFamily="18" charset="0"/>
              </a:rPr>
              <a:t>Runoff Coefficient for Sub-Watershed</a:t>
            </a:r>
          </a:p>
        </p:txBody>
      </p:sp>
      <p:sp>
        <p:nvSpPr>
          <p:cNvPr id="269" name="TextBox 268">
            <a:extLst>
              <a:ext uri="{FF2B5EF4-FFF2-40B4-BE49-F238E27FC236}">
                <a16:creationId xmlns:a16="http://schemas.microsoft.com/office/drawing/2014/main" id="{9F3AEAA9-9CAD-AF45-BA6D-5A8D57DADE2C}"/>
              </a:ext>
            </a:extLst>
          </p:cNvPr>
          <p:cNvSpPr txBox="1"/>
          <p:nvPr/>
        </p:nvSpPr>
        <p:spPr>
          <a:xfrm>
            <a:off x="14516835" y="15837176"/>
            <a:ext cx="8129330" cy="830997"/>
          </a:xfrm>
          <a:prstGeom prst="rect">
            <a:avLst/>
          </a:prstGeom>
          <a:noFill/>
        </p:spPr>
        <p:txBody>
          <a:bodyPr wrap="square" rtlCol="0">
            <a:spAutoFit/>
          </a:bodyPr>
          <a:lstStyle/>
          <a:p>
            <a:pPr algn="ctr"/>
            <a:r>
              <a:rPr lang="en-US" sz="1600" i="1" dirty="0">
                <a:solidFill>
                  <a:schemeClr val="tx1">
                    <a:lumMod val="75000"/>
                    <a:lumOff val="25000"/>
                  </a:schemeClr>
                </a:solidFill>
                <a:latin typeface="Garamond" panose="02020404030301010803" pitchFamily="18" charset="0"/>
              </a:rPr>
              <a:t>Figure 1.</a:t>
            </a:r>
            <a:r>
              <a:rPr lang="en-US" sz="1600" dirty="0">
                <a:latin typeface="Garamond" panose="02020404030301010803" pitchFamily="18" charset="0"/>
              </a:rPr>
              <a:t> Vegetation recovery for </a:t>
            </a:r>
            <a:r>
              <a:rPr lang="en-US" sz="1600" b="1" dirty="0">
                <a:latin typeface="Garamond" panose="02020404030301010803" pitchFamily="18" charset="0"/>
              </a:rPr>
              <a:t>Silver fire (2013</a:t>
            </a:r>
            <a:r>
              <a:rPr lang="en-US" sz="1600" dirty="0">
                <a:latin typeface="Garamond" panose="02020404030301010803" pitchFamily="18" charset="0"/>
              </a:rPr>
              <a:t>): Average NBR from 2000-2020 shown according to treatment type (control, seeded, or seeded and mulched) and the majority land cover type found for each area</a:t>
            </a:r>
            <a:endParaRPr lang="en-US" sz="1600" i="1" dirty="0">
              <a:solidFill>
                <a:schemeClr val="tx1">
                  <a:lumMod val="75000"/>
                  <a:lumOff val="25000"/>
                </a:schemeClr>
              </a:solidFill>
              <a:latin typeface="Garamond" panose="02020404030301010803" pitchFamily="18" charset="0"/>
            </a:endParaRPr>
          </a:p>
        </p:txBody>
      </p:sp>
      <p:sp>
        <p:nvSpPr>
          <p:cNvPr id="275" name="Text Placeholder 16">
            <a:extLst>
              <a:ext uri="{FF2B5EF4-FFF2-40B4-BE49-F238E27FC236}">
                <a16:creationId xmlns:a16="http://schemas.microsoft.com/office/drawing/2014/main" id="{363702ED-B825-394A-B10B-9C43BFDD6BFB}"/>
              </a:ext>
            </a:extLst>
          </p:cNvPr>
          <p:cNvSpPr txBox="1">
            <a:spLocks/>
          </p:cNvSpPr>
          <p:nvPr/>
        </p:nvSpPr>
        <p:spPr>
          <a:xfrm>
            <a:off x="12839700" y="28409744"/>
            <a:ext cx="5318163" cy="9110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US Forest Service Gila National Forest</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US Forest Service Region 3</a:t>
            </a:r>
          </a:p>
        </p:txBody>
      </p:sp>
      <p:pic>
        <p:nvPicPr>
          <p:cNvPr id="276" name="Picture 6" descr="https://lh6.googleusercontent.com/yrTGM4wdu58A4BqL6HxL-7VnYWQ4q4mKhK80VgqalPrUBGIt8efr0PkLkJK1xLdLcM4c0VZlq5y-r4UFcEhlA-86q2PfOXoR1PQNHfbt-1hy2U9tqaVLp-L49ASxMVcS">
            <a:extLst>
              <a:ext uri="{FF2B5EF4-FFF2-40B4-BE49-F238E27FC236}">
                <a16:creationId xmlns:a16="http://schemas.microsoft.com/office/drawing/2014/main" id="{5A4A09A3-8FF6-BA48-AC18-1CF3DB4D836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865575" y="27916917"/>
            <a:ext cx="1838893" cy="2063410"/>
          </a:xfrm>
          <a:prstGeom prst="rect">
            <a:avLst/>
          </a:prstGeom>
          <a:noFill/>
          <a:extLst>
            <a:ext uri="{909E8E84-426E-40DD-AFC4-6F175D3DCCD1}">
              <a14:hiddenFill xmlns:a14="http://schemas.microsoft.com/office/drawing/2010/main">
                <a:solidFill>
                  <a:srgbClr val="FFFFFF"/>
                </a:solidFill>
              </a14:hiddenFill>
            </a:ext>
          </a:extLst>
        </p:spPr>
      </p:pic>
      <p:sp>
        <p:nvSpPr>
          <p:cNvPr id="1030" name="Graphic 1028" descr="Plant">
            <a:extLst>
              <a:ext uri="{FF2B5EF4-FFF2-40B4-BE49-F238E27FC236}">
                <a16:creationId xmlns:a16="http://schemas.microsoft.com/office/drawing/2014/main" id="{8D8191FE-5CA5-B643-A4F2-B08AB0E6A527}"/>
              </a:ext>
            </a:extLst>
          </p:cNvPr>
          <p:cNvSpPr/>
          <p:nvPr/>
        </p:nvSpPr>
        <p:spPr>
          <a:xfrm>
            <a:off x="1173925" y="21122030"/>
            <a:ext cx="571500" cy="771525"/>
          </a:xfrm>
          <a:custGeom>
            <a:avLst/>
            <a:gdLst>
              <a:gd name="connsiteX0" fmla="*/ 444341 w 571500"/>
              <a:gd name="connsiteY0" fmla="*/ 703421 h 771525"/>
              <a:gd name="connsiteX1" fmla="*/ 347186 w 571500"/>
              <a:gd name="connsiteY1" fmla="*/ 664369 h 771525"/>
              <a:gd name="connsiteX2" fmla="*/ 332899 w 571500"/>
              <a:gd name="connsiteY2" fmla="*/ 665321 h 771525"/>
              <a:gd name="connsiteX3" fmla="*/ 318611 w 571500"/>
              <a:gd name="connsiteY3" fmla="*/ 518636 h 771525"/>
              <a:gd name="connsiteX4" fmla="*/ 336709 w 571500"/>
              <a:gd name="connsiteY4" fmla="*/ 500539 h 771525"/>
              <a:gd name="connsiteX5" fmla="*/ 428149 w 571500"/>
              <a:gd name="connsiteY5" fmla="*/ 559594 h 771525"/>
              <a:gd name="connsiteX6" fmla="*/ 477679 w 571500"/>
              <a:gd name="connsiteY6" fmla="*/ 546259 h 771525"/>
              <a:gd name="connsiteX7" fmla="*/ 477679 w 571500"/>
              <a:gd name="connsiteY7" fmla="*/ 546259 h 771525"/>
              <a:gd name="connsiteX8" fmla="*/ 564356 w 571500"/>
              <a:gd name="connsiteY8" fmla="*/ 337661 h 771525"/>
              <a:gd name="connsiteX9" fmla="*/ 429101 w 571500"/>
              <a:gd name="connsiteY9" fmla="*/ 358616 h 771525"/>
              <a:gd name="connsiteX10" fmla="*/ 329089 w 571500"/>
              <a:gd name="connsiteY10" fmla="*/ 458629 h 771525"/>
              <a:gd name="connsiteX11" fmla="*/ 329089 w 571500"/>
              <a:gd name="connsiteY11" fmla="*/ 460534 h 771525"/>
              <a:gd name="connsiteX12" fmla="*/ 311944 w 571500"/>
              <a:gd name="connsiteY12" fmla="*/ 471964 h 771525"/>
              <a:gd name="connsiteX13" fmla="*/ 316706 w 571500"/>
              <a:gd name="connsiteY13" fmla="*/ 250031 h 771525"/>
              <a:gd name="connsiteX14" fmla="*/ 348139 w 571500"/>
              <a:gd name="connsiteY14" fmla="*/ 242411 h 771525"/>
              <a:gd name="connsiteX15" fmla="*/ 367189 w 571500"/>
              <a:gd name="connsiteY15" fmla="*/ 276701 h 771525"/>
              <a:gd name="connsiteX16" fmla="*/ 391001 w 571500"/>
              <a:gd name="connsiteY16" fmla="*/ 286226 h 771525"/>
              <a:gd name="connsiteX17" fmla="*/ 391001 w 571500"/>
              <a:gd name="connsiteY17" fmla="*/ 286226 h 771525"/>
              <a:gd name="connsiteX18" fmla="*/ 488156 w 571500"/>
              <a:gd name="connsiteY18" fmla="*/ 229076 h 771525"/>
              <a:gd name="connsiteX19" fmla="*/ 427196 w 571500"/>
              <a:gd name="connsiteY19" fmla="*/ 196691 h 771525"/>
              <a:gd name="connsiteX20" fmla="*/ 360521 w 571500"/>
              <a:gd name="connsiteY20" fmla="*/ 202406 h 771525"/>
              <a:gd name="connsiteX21" fmla="*/ 330994 w 571500"/>
              <a:gd name="connsiteY21" fmla="*/ 205264 h 771525"/>
              <a:gd name="connsiteX22" fmla="*/ 376714 w 571500"/>
              <a:gd name="connsiteY22" fmla="*/ 122396 h 771525"/>
              <a:gd name="connsiteX23" fmla="*/ 387191 w 571500"/>
              <a:gd name="connsiteY23" fmla="*/ 123349 h 771525"/>
              <a:gd name="connsiteX24" fmla="*/ 436721 w 571500"/>
              <a:gd name="connsiteY24" fmla="*/ 73819 h 771525"/>
              <a:gd name="connsiteX25" fmla="*/ 448151 w 571500"/>
              <a:gd name="connsiteY25" fmla="*/ 7144 h 771525"/>
              <a:gd name="connsiteX26" fmla="*/ 344329 w 571500"/>
              <a:gd name="connsiteY26" fmla="*/ 50006 h 771525"/>
              <a:gd name="connsiteX27" fmla="*/ 344329 w 571500"/>
              <a:gd name="connsiteY27" fmla="*/ 50006 h 771525"/>
              <a:gd name="connsiteX28" fmla="*/ 337661 w 571500"/>
              <a:gd name="connsiteY28" fmla="*/ 74771 h 771525"/>
              <a:gd name="connsiteX29" fmla="*/ 346234 w 571500"/>
              <a:gd name="connsiteY29" fmla="*/ 102394 h 771525"/>
              <a:gd name="connsiteX30" fmla="*/ 314801 w 571500"/>
              <a:gd name="connsiteY30" fmla="*/ 153829 h 771525"/>
              <a:gd name="connsiteX31" fmla="*/ 302419 w 571500"/>
              <a:gd name="connsiteY31" fmla="*/ 140494 h 771525"/>
              <a:gd name="connsiteX32" fmla="*/ 303371 w 571500"/>
              <a:gd name="connsiteY32" fmla="*/ 134779 h 771525"/>
              <a:gd name="connsiteX33" fmla="*/ 253841 w 571500"/>
              <a:gd name="connsiteY33" fmla="*/ 85249 h 771525"/>
              <a:gd name="connsiteX34" fmla="*/ 186214 w 571500"/>
              <a:gd name="connsiteY34" fmla="*/ 74771 h 771525"/>
              <a:gd name="connsiteX35" fmla="*/ 229076 w 571500"/>
              <a:gd name="connsiteY35" fmla="*/ 178594 h 771525"/>
              <a:gd name="connsiteX36" fmla="*/ 229076 w 571500"/>
              <a:gd name="connsiteY36" fmla="*/ 178594 h 771525"/>
              <a:gd name="connsiteX37" fmla="*/ 253841 w 571500"/>
              <a:gd name="connsiteY37" fmla="*/ 185261 h 771525"/>
              <a:gd name="connsiteX38" fmla="*/ 283369 w 571500"/>
              <a:gd name="connsiteY38" fmla="*/ 175736 h 771525"/>
              <a:gd name="connsiteX39" fmla="*/ 296704 w 571500"/>
              <a:gd name="connsiteY39" fmla="*/ 193834 h 771525"/>
              <a:gd name="connsiteX40" fmla="*/ 263366 w 571500"/>
              <a:gd name="connsiteY40" fmla="*/ 393859 h 771525"/>
              <a:gd name="connsiteX41" fmla="*/ 259556 w 571500"/>
              <a:gd name="connsiteY41" fmla="*/ 391954 h 771525"/>
              <a:gd name="connsiteX42" fmla="*/ 240506 w 571500"/>
              <a:gd name="connsiteY42" fmla="*/ 382429 h 771525"/>
              <a:gd name="connsiteX43" fmla="*/ 241459 w 571500"/>
              <a:gd name="connsiteY43" fmla="*/ 366236 h 771525"/>
              <a:gd name="connsiteX44" fmla="*/ 141446 w 571500"/>
              <a:gd name="connsiteY44" fmla="*/ 266224 h 771525"/>
              <a:gd name="connsiteX45" fmla="*/ 7144 w 571500"/>
              <a:gd name="connsiteY45" fmla="*/ 245269 h 771525"/>
              <a:gd name="connsiteX46" fmla="*/ 93821 w 571500"/>
              <a:gd name="connsiteY46" fmla="*/ 453866 h 771525"/>
              <a:gd name="connsiteX47" fmla="*/ 93821 w 571500"/>
              <a:gd name="connsiteY47" fmla="*/ 453866 h 771525"/>
              <a:gd name="connsiteX48" fmla="*/ 143351 w 571500"/>
              <a:gd name="connsiteY48" fmla="*/ 467201 h 771525"/>
              <a:gd name="connsiteX49" fmla="*/ 229076 w 571500"/>
              <a:gd name="connsiteY49" fmla="*/ 419576 h 771525"/>
              <a:gd name="connsiteX50" fmla="*/ 244316 w 571500"/>
              <a:gd name="connsiteY50" fmla="*/ 427196 h 771525"/>
              <a:gd name="connsiteX51" fmla="*/ 269081 w 571500"/>
              <a:gd name="connsiteY51" fmla="*/ 438626 h 771525"/>
              <a:gd name="connsiteX52" fmla="*/ 281464 w 571500"/>
              <a:gd name="connsiteY52" fmla="*/ 519589 h 771525"/>
              <a:gd name="connsiteX53" fmla="*/ 294799 w 571500"/>
              <a:gd name="connsiteY53" fmla="*/ 674846 h 771525"/>
              <a:gd name="connsiteX54" fmla="*/ 246221 w 571500"/>
              <a:gd name="connsiteY54" fmla="*/ 706279 h 771525"/>
              <a:gd name="connsiteX55" fmla="*/ 185261 w 571500"/>
              <a:gd name="connsiteY55" fmla="*/ 692944 h 771525"/>
              <a:gd name="connsiteX56" fmla="*/ 58579 w 571500"/>
              <a:gd name="connsiteY56" fmla="*/ 769144 h 771525"/>
              <a:gd name="connsiteX57" fmla="*/ 552926 w 571500"/>
              <a:gd name="connsiteY57" fmla="*/ 769144 h 771525"/>
              <a:gd name="connsiteX58" fmla="*/ 444341 w 571500"/>
              <a:gd name="connsiteY58" fmla="*/ 70342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1500" h="771525">
                <a:moveTo>
                  <a:pt x="444341" y="703421"/>
                </a:moveTo>
                <a:cubicBezTo>
                  <a:pt x="418624" y="679609"/>
                  <a:pt x="384334" y="664369"/>
                  <a:pt x="347186" y="664369"/>
                </a:cubicBezTo>
                <a:cubicBezTo>
                  <a:pt x="342424" y="664369"/>
                  <a:pt x="337661" y="664369"/>
                  <a:pt x="332899" y="665321"/>
                </a:cubicBezTo>
                <a:cubicBezTo>
                  <a:pt x="335756" y="617696"/>
                  <a:pt x="328136" y="569119"/>
                  <a:pt x="318611" y="518636"/>
                </a:cubicBezTo>
                <a:cubicBezTo>
                  <a:pt x="321469" y="512921"/>
                  <a:pt x="328136" y="506254"/>
                  <a:pt x="336709" y="500539"/>
                </a:cubicBezTo>
                <a:cubicBezTo>
                  <a:pt x="352901" y="534829"/>
                  <a:pt x="387191" y="559594"/>
                  <a:pt x="428149" y="559594"/>
                </a:cubicBezTo>
                <a:cubicBezTo>
                  <a:pt x="446246" y="559594"/>
                  <a:pt x="463391" y="554831"/>
                  <a:pt x="477679" y="546259"/>
                </a:cubicBezTo>
                <a:lnTo>
                  <a:pt x="477679" y="546259"/>
                </a:lnTo>
                <a:cubicBezTo>
                  <a:pt x="554831" y="504349"/>
                  <a:pt x="564356" y="425291"/>
                  <a:pt x="564356" y="337661"/>
                </a:cubicBezTo>
                <a:cubicBezTo>
                  <a:pt x="564356" y="337661"/>
                  <a:pt x="481489" y="360521"/>
                  <a:pt x="429101" y="358616"/>
                </a:cubicBezTo>
                <a:cubicBezTo>
                  <a:pt x="373856" y="358616"/>
                  <a:pt x="329089" y="403384"/>
                  <a:pt x="329089" y="458629"/>
                </a:cubicBezTo>
                <a:cubicBezTo>
                  <a:pt x="329089" y="459581"/>
                  <a:pt x="329089" y="459581"/>
                  <a:pt x="329089" y="460534"/>
                </a:cubicBezTo>
                <a:cubicBezTo>
                  <a:pt x="323374" y="463391"/>
                  <a:pt x="317659" y="467201"/>
                  <a:pt x="311944" y="471964"/>
                </a:cubicBezTo>
                <a:cubicBezTo>
                  <a:pt x="300514" y="401479"/>
                  <a:pt x="293846" y="329089"/>
                  <a:pt x="316706" y="250031"/>
                </a:cubicBezTo>
                <a:cubicBezTo>
                  <a:pt x="326231" y="246221"/>
                  <a:pt x="337661" y="243364"/>
                  <a:pt x="348139" y="242411"/>
                </a:cubicBezTo>
                <a:cubicBezTo>
                  <a:pt x="349091" y="255746"/>
                  <a:pt x="355759" y="268129"/>
                  <a:pt x="367189" y="276701"/>
                </a:cubicBezTo>
                <a:cubicBezTo>
                  <a:pt x="374809" y="282416"/>
                  <a:pt x="382429" y="285274"/>
                  <a:pt x="391001" y="286226"/>
                </a:cubicBezTo>
                <a:lnTo>
                  <a:pt x="391001" y="286226"/>
                </a:lnTo>
                <a:cubicBezTo>
                  <a:pt x="433864" y="292894"/>
                  <a:pt x="461486" y="264319"/>
                  <a:pt x="488156" y="229076"/>
                </a:cubicBezTo>
                <a:cubicBezTo>
                  <a:pt x="488156" y="229076"/>
                  <a:pt x="448151" y="212884"/>
                  <a:pt x="427196" y="196691"/>
                </a:cubicBezTo>
                <a:cubicBezTo>
                  <a:pt x="406241" y="180499"/>
                  <a:pt x="377666" y="184309"/>
                  <a:pt x="360521" y="202406"/>
                </a:cubicBezTo>
                <a:cubicBezTo>
                  <a:pt x="350996" y="202406"/>
                  <a:pt x="340519" y="203359"/>
                  <a:pt x="330994" y="205264"/>
                </a:cubicBezTo>
                <a:cubicBezTo>
                  <a:pt x="342424" y="178594"/>
                  <a:pt x="357664" y="150971"/>
                  <a:pt x="376714" y="122396"/>
                </a:cubicBezTo>
                <a:cubicBezTo>
                  <a:pt x="380524" y="123349"/>
                  <a:pt x="383381" y="123349"/>
                  <a:pt x="387191" y="123349"/>
                </a:cubicBezTo>
                <a:cubicBezTo>
                  <a:pt x="414814" y="123349"/>
                  <a:pt x="436721" y="100489"/>
                  <a:pt x="436721" y="73819"/>
                </a:cubicBezTo>
                <a:cubicBezTo>
                  <a:pt x="436721" y="49054"/>
                  <a:pt x="448151" y="7144"/>
                  <a:pt x="448151" y="7144"/>
                </a:cubicBezTo>
                <a:cubicBezTo>
                  <a:pt x="404336" y="7144"/>
                  <a:pt x="365284" y="11906"/>
                  <a:pt x="344329" y="50006"/>
                </a:cubicBezTo>
                <a:lnTo>
                  <a:pt x="344329" y="50006"/>
                </a:lnTo>
                <a:cubicBezTo>
                  <a:pt x="340519" y="57626"/>
                  <a:pt x="337661" y="66199"/>
                  <a:pt x="337661" y="74771"/>
                </a:cubicBezTo>
                <a:cubicBezTo>
                  <a:pt x="337661" y="85249"/>
                  <a:pt x="340519" y="93821"/>
                  <a:pt x="346234" y="102394"/>
                </a:cubicBezTo>
                <a:cubicBezTo>
                  <a:pt x="334804" y="119539"/>
                  <a:pt x="324326" y="136684"/>
                  <a:pt x="314801" y="153829"/>
                </a:cubicBezTo>
                <a:cubicBezTo>
                  <a:pt x="310991" y="149066"/>
                  <a:pt x="307181" y="145256"/>
                  <a:pt x="302419" y="140494"/>
                </a:cubicBezTo>
                <a:cubicBezTo>
                  <a:pt x="302419" y="138589"/>
                  <a:pt x="303371" y="136684"/>
                  <a:pt x="303371" y="134779"/>
                </a:cubicBezTo>
                <a:cubicBezTo>
                  <a:pt x="303371" y="107156"/>
                  <a:pt x="280511" y="85249"/>
                  <a:pt x="253841" y="85249"/>
                </a:cubicBezTo>
                <a:cubicBezTo>
                  <a:pt x="227171" y="86201"/>
                  <a:pt x="186214" y="74771"/>
                  <a:pt x="186214" y="74771"/>
                </a:cubicBezTo>
                <a:cubicBezTo>
                  <a:pt x="186214" y="118586"/>
                  <a:pt x="190976" y="157639"/>
                  <a:pt x="229076" y="178594"/>
                </a:cubicBezTo>
                <a:lnTo>
                  <a:pt x="229076" y="178594"/>
                </a:lnTo>
                <a:cubicBezTo>
                  <a:pt x="236696" y="182404"/>
                  <a:pt x="245269" y="185261"/>
                  <a:pt x="253841" y="185261"/>
                </a:cubicBezTo>
                <a:cubicBezTo>
                  <a:pt x="265271" y="185261"/>
                  <a:pt x="274796" y="181451"/>
                  <a:pt x="283369" y="175736"/>
                </a:cubicBezTo>
                <a:cubicBezTo>
                  <a:pt x="289084" y="181451"/>
                  <a:pt x="292894" y="187166"/>
                  <a:pt x="296704" y="193834"/>
                </a:cubicBezTo>
                <a:cubicBezTo>
                  <a:pt x="266224" y="264319"/>
                  <a:pt x="259556" y="330994"/>
                  <a:pt x="263366" y="393859"/>
                </a:cubicBezTo>
                <a:cubicBezTo>
                  <a:pt x="262414" y="392906"/>
                  <a:pt x="261461" y="392906"/>
                  <a:pt x="259556" y="391954"/>
                </a:cubicBezTo>
                <a:cubicBezTo>
                  <a:pt x="252889" y="389096"/>
                  <a:pt x="247174" y="385286"/>
                  <a:pt x="240506" y="382429"/>
                </a:cubicBezTo>
                <a:cubicBezTo>
                  <a:pt x="241459" y="376714"/>
                  <a:pt x="241459" y="371951"/>
                  <a:pt x="241459" y="366236"/>
                </a:cubicBezTo>
                <a:cubicBezTo>
                  <a:pt x="241459" y="310991"/>
                  <a:pt x="196691" y="266224"/>
                  <a:pt x="141446" y="266224"/>
                </a:cubicBezTo>
                <a:cubicBezTo>
                  <a:pt x="90011" y="268129"/>
                  <a:pt x="7144" y="245269"/>
                  <a:pt x="7144" y="245269"/>
                </a:cubicBezTo>
                <a:cubicBezTo>
                  <a:pt x="7144" y="332899"/>
                  <a:pt x="16669" y="411004"/>
                  <a:pt x="93821" y="453866"/>
                </a:cubicBezTo>
                <a:lnTo>
                  <a:pt x="93821" y="453866"/>
                </a:lnTo>
                <a:cubicBezTo>
                  <a:pt x="108109" y="462439"/>
                  <a:pt x="125254" y="467201"/>
                  <a:pt x="143351" y="467201"/>
                </a:cubicBezTo>
                <a:cubicBezTo>
                  <a:pt x="179546" y="467201"/>
                  <a:pt x="210979" y="448151"/>
                  <a:pt x="229076" y="419576"/>
                </a:cubicBezTo>
                <a:cubicBezTo>
                  <a:pt x="233839" y="422434"/>
                  <a:pt x="239554" y="424339"/>
                  <a:pt x="244316" y="427196"/>
                </a:cubicBezTo>
                <a:cubicBezTo>
                  <a:pt x="251936" y="431006"/>
                  <a:pt x="260509" y="434816"/>
                  <a:pt x="269081" y="438626"/>
                </a:cubicBezTo>
                <a:cubicBezTo>
                  <a:pt x="272891" y="466249"/>
                  <a:pt x="277654" y="493871"/>
                  <a:pt x="281464" y="519589"/>
                </a:cubicBezTo>
                <a:cubicBezTo>
                  <a:pt x="290989" y="573881"/>
                  <a:pt x="300514" y="626269"/>
                  <a:pt x="294799" y="674846"/>
                </a:cubicBezTo>
                <a:cubicBezTo>
                  <a:pt x="276701" y="682466"/>
                  <a:pt x="260509" y="692944"/>
                  <a:pt x="246221" y="706279"/>
                </a:cubicBezTo>
                <a:cubicBezTo>
                  <a:pt x="228124" y="697706"/>
                  <a:pt x="207169" y="692944"/>
                  <a:pt x="185261" y="692944"/>
                </a:cubicBezTo>
                <a:cubicBezTo>
                  <a:pt x="130016" y="692944"/>
                  <a:pt x="83344" y="723424"/>
                  <a:pt x="58579" y="769144"/>
                </a:cubicBezTo>
                <a:lnTo>
                  <a:pt x="552926" y="769144"/>
                </a:lnTo>
                <a:cubicBezTo>
                  <a:pt x="530066" y="731996"/>
                  <a:pt x="491014" y="707231"/>
                  <a:pt x="444341" y="703421"/>
                </a:cubicBezTo>
                <a:close/>
              </a:path>
            </a:pathLst>
          </a:custGeom>
          <a:solidFill>
            <a:srgbClr val="98BB89"/>
          </a:solidFill>
          <a:ln w="9525" cap="flat">
            <a:noFill/>
            <a:prstDash val="solid"/>
            <a:miter/>
          </a:ln>
        </p:spPr>
        <p:txBody>
          <a:bodyPr rtlCol="0" anchor="ctr"/>
          <a:lstStyle/>
          <a:p>
            <a:endParaRPr lang="en-US" dirty="0"/>
          </a:p>
        </p:txBody>
      </p:sp>
      <p:sp>
        <p:nvSpPr>
          <p:cNvPr id="284" name="TextBox 283">
            <a:extLst>
              <a:ext uri="{FF2B5EF4-FFF2-40B4-BE49-F238E27FC236}">
                <a16:creationId xmlns:a16="http://schemas.microsoft.com/office/drawing/2014/main" id="{0B85957D-CEE5-7547-BC16-8EFA9DBD9E81}"/>
              </a:ext>
            </a:extLst>
          </p:cNvPr>
          <p:cNvSpPr txBox="1"/>
          <p:nvPr/>
        </p:nvSpPr>
        <p:spPr>
          <a:xfrm>
            <a:off x="13517529" y="17264368"/>
            <a:ext cx="3652905" cy="369332"/>
          </a:xfrm>
          <a:prstGeom prst="rect">
            <a:avLst/>
          </a:prstGeom>
          <a:noFill/>
        </p:spPr>
        <p:txBody>
          <a:bodyPr wrap="square" rtlCol="0">
            <a:spAutoFit/>
          </a:bodyPr>
          <a:lstStyle/>
          <a:p>
            <a:pPr algn="ctr"/>
            <a:r>
              <a:rPr lang="en-US" b="1" dirty="0">
                <a:solidFill>
                  <a:schemeClr val="tx1">
                    <a:lumMod val="75000"/>
                    <a:lumOff val="25000"/>
                  </a:schemeClr>
                </a:solidFill>
                <a:latin typeface="Garamond" panose="02020404030301010803" pitchFamily="18" charset="0"/>
              </a:rPr>
              <a:t>Surface Flow Runoff Coefficient </a:t>
            </a:r>
          </a:p>
        </p:txBody>
      </p:sp>
      <p:grpSp>
        <p:nvGrpSpPr>
          <p:cNvPr id="286" name="Group 285">
            <a:extLst>
              <a:ext uri="{FF2B5EF4-FFF2-40B4-BE49-F238E27FC236}">
                <a16:creationId xmlns:a16="http://schemas.microsoft.com/office/drawing/2014/main" id="{42A1BC37-B243-754F-AD07-E6405C73A446}"/>
              </a:ext>
            </a:extLst>
          </p:cNvPr>
          <p:cNvGrpSpPr/>
          <p:nvPr/>
        </p:nvGrpSpPr>
        <p:grpSpPr>
          <a:xfrm>
            <a:off x="7003555" y="17638431"/>
            <a:ext cx="1785073" cy="2064635"/>
            <a:chOff x="730680" y="18166609"/>
            <a:chExt cx="2005573" cy="3262288"/>
          </a:xfrm>
        </p:grpSpPr>
        <p:sp>
          <p:nvSpPr>
            <p:cNvPr id="287" name="TextBox 2">
              <a:extLst>
                <a:ext uri="{FF2B5EF4-FFF2-40B4-BE49-F238E27FC236}">
                  <a16:creationId xmlns:a16="http://schemas.microsoft.com/office/drawing/2014/main" id="{D0FE302D-F96C-564B-A513-A07BA7AA3917}"/>
                </a:ext>
              </a:extLst>
            </p:cNvPr>
            <p:cNvSpPr txBox="1"/>
            <p:nvPr/>
          </p:nvSpPr>
          <p:spPr>
            <a:xfrm>
              <a:off x="730680" y="18368939"/>
              <a:ext cx="2005573" cy="24004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3F3F3F"/>
                  </a:solidFill>
                  <a:latin typeface="Garamond" panose="02020404030301010803" pitchFamily="18" charset="0"/>
                </a:rPr>
                <a:t>Stream gauge identification and sub-watershed delineation </a:t>
              </a:r>
            </a:p>
          </p:txBody>
        </p:sp>
        <p:sp>
          <p:nvSpPr>
            <p:cNvPr id="288" name="Rectangle 287">
              <a:extLst>
                <a:ext uri="{FF2B5EF4-FFF2-40B4-BE49-F238E27FC236}">
                  <a16:creationId xmlns:a16="http://schemas.microsoft.com/office/drawing/2014/main" id="{D0009322-C751-3542-A70C-F822157ED3C0}"/>
                </a:ext>
              </a:extLst>
            </p:cNvPr>
            <p:cNvSpPr/>
            <p:nvPr/>
          </p:nvSpPr>
          <p:spPr>
            <a:xfrm>
              <a:off x="730680" y="18166609"/>
              <a:ext cx="1925337" cy="3262288"/>
            </a:xfrm>
            <a:prstGeom prst="rect">
              <a:avLst/>
            </a:prstGeom>
            <a:noFill/>
            <a:ln w="41275">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pic>
        <p:nvPicPr>
          <p:cNvPr id="291" name="Picture 290">
            <a:extLst>
              <a:ext uri="{FF2B5EF4-FFF2-40B4-BE49-F238E27FC236}">
                <a16:creationId xmlns:a16="http://schemas.microsoft.com/office/drawing/2014/main" id="{07E3EC4C-C67F-EE43-AC85-11636362A159}"/>
              </a:ext>
            </a:extLst>
          </p:cNvPr>
          <p:cNvPicPr/>
          <p:nvPr/>
        </p:nvPicPr>
        <p:blipFill rotWithShape="1">
          <a:blip r:embed="rId24" cstate="print">
            <a:extLst>
              <a:ext uri="{28A0092B-C50C-407E-A947-70E740481C1C}">
                <a14:useLocalDpi xmlns:a14="http://schemas.microsoft.com/office/drawing/2010/main" val="0"/>
              </a:ext>
            </a:extLst>
          </a:blip>
          <a:srcRect l="655" t="1390" r="5333"/>
          <a:stretch/>
        </p:blipFill>
        <p:spPr>
          <a:xfrm>
            <a:off x="1146291" y="17030679"/>
            <a:ext cx="2514149" cy="3522831"/>
          </a:xfrm>
          <a:prstGeom prst="rect">
            <a:avLst/>
          </a:prstGeom>
        </p:spPr>
      </p:pic>
      <p:grpSp>
        <p:nvGrpSpPr>
          <p:cNvPr id="7" name="Group 6">
            <a:extLst>
              <a:ext uri="{FF2B5EF4-FFF2-40B4-BE49-F238E27FC236}">
                <a16:creationId xmlns:a16="http://schemas.microsoft.com/office/drawing/2014/main" id="{7BBCE1EB-97BA-C840-904D-7B9AAA2A6B64}"/>
              </a:ext>
            </a:extLst>
          </p:cNvPr>
          <p:cNvGrpSpPr/>
          <p:nvPr/>
        </p:nvGrpSpPr>
        <p:grpSpPr>
          <a:xfrm>
            <a:off x="1238835" y="26123842"/>
            <a:ext cx="5027898" cy="3877567"/>
            <a:chOff x="1122552" y="26677314"/>
            <a:chExt cx="4418832" cy="3443749"/>
          </a:xfrm>
        </p:grpSpPr>
        <p:pic>
          <p:nvPicPr>
            <p:cNvPr id="177" name="Picture 3" descr="A picture containing object&#10;&#10;Description generated with very high confidence">
              <a:extLst>
                <a:ext uri="{FF2B5EF4-FFF2-40B4-BE49-F238E27FC236}">
                  <a16:creationId xmlns:a16="http://schemas.microsoft.com/office/drawing/2014/main" id="{BA526A15-EF85-8149-ADBA-013908ED16F1}"/>
                </a:ext>
              </a:extLst>
            </p:cNvPr>
            <p:cNvPicPr>
              <a:picLocks noChangeAspect="1"/>
            </p:cNvPicPr>
            <p:nvPr/>
          </p:nvPicPr>
          <p:blipFill rotWithShape="1">
            <a:blip r:embed="rId25"/>
            <a:srcRect l="13033" t="1556" r="5481" b="10608"/>
            <a:stretch/>
          </p:blipFill>
          <p:spPr>
            <a:xfrm>
              <a:off x="1809149" y="26737293"/>
              <a:ext cx="3339061" cy="3046424"/>
            </a:xfrm>
            <a:prstGeom prst="rect">
              <a:avLst/>
            </a:prstGeom>
          </p:spPr>
        </p:pic>
        <p:grpSp>
          <p:nvGrpSpPr>
            <p:cNvPr id="5" name="Group 4">
              <a:extLst>
                <a:ext uri="{FF2B5EF4-FFF2-40B4-BE49-F238E27FC236}">
                  <a16:creationId xmlns:a16="http://schemas.microsoft.com/office/drawing/2014/main" id="{911B9678-31A2-D243-92E8-545876431730}"/>
                </a:ext>
              </a:extLst>
            </p:cNvPr>
            <p:cNvGrpSpPr/>
            <p:nvPr/>
          </p:nvGrpSpPr>
          <p:grpSpPr>
            <a:xfrm>
              <a:off x="1122552" y="26677314"/>
              <a:ext cx="4418832" cy="3443749"/>
              <a:chOff x="1656791" y="788400"/>
              <a:chExt cx="9004833" cy="6111819"/>
            </a:xfrm>
          </p:grpSpPr>
          <p:sp>
            <p:nvSpPr>
              <p:cNvPr id="208" name="TextBox 207">
                <a:extLst>
                  <a:ext uri="{FF2B5EF4-FFF2-40B4-BE49-F238E27FC236}">
                    <a16:creationId xmlns:a16="http://schemas.microsoft.com/office/drawing/2014/main" id="{4FFB2021-7CEB-DC42-8D71-BA614D7CA67A}"/>
                  </a:ext>
                </a:extLst>
              </p:cNvPr>
              <p:cNvSpPr txBox="1"/>
              <p:nvPr/>
            </p:nvSpPr>
            <p:spPr>
              <a:xfrm>
                <a:off x="2213763" y="788400"/>
                <a:ext cx="1012871"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0.9</a:t>
                </a:r>
              </a:p>
            </p:txBody>
          </p:sp>
          <p:sp>
            <p:nvSpPr>
              <p:cNvPr id="209" name="TextBox 208">
                <a:extLst>
                  <a:ext uri="{FF2B5EF4-FFF2-40B4-BE49-F238E27FC236}">
                    <a16:creationId xmlns:a16="http://schemas.microsoft.com/office/drawing/2014/main" id="{4FD16BBA-466B-224D-B5EA-1F9A1D6632F2}"/>
                  </a:ext>
                </a:extLst>
              </p:cNvPr>
              <p:cNvSpPr txBox="1"/>
              <p:nvPr/>
            </p:nvSpPr>
            <p:spPr>
              <a:xfrm>
                <a:off x="2234185" y="3335878"/>
                <a:ext cx="1012873"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0.3</a:t>
                </a:r>
              </a:p>
            </p:txBody>
          </p:sp>
          <p:sp>
            <p:nvSpPr>
              <p:cNvPr id="211" name="TextBox 210">
                <a:extLst>
                  <a:ext uri="{FF2B5EF4-FFF2-40B4-BE49-F238E27FC236}">
                    <a16:creationId xmlns:a16="http://schemas.microsoft.com/office/drawing/2014/main" id="{4F324174-3201-1B48-AAF1-528C30455D7F}"/>
                  </a:ext>
                </a:extLst>
              </p:cNvPr>
              <p:cNvSpPr txBox="1"/>
              <p:nvPr/>
            </p:nvSpPr>
            <p:spPr>
              <a:xfrm>
                <a:off x="2251506" y="1998266"/>
                <a:ext cx="955372"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0.6</a:t>
                </a:r>
              </a:p>
            </p:txBody>
          </p:sp>
          <p:sp>
            <p:nvSpPr>
              <p:cNvPr id="212" name="TextBox 211">
                <a:extLst>
                  <a:ext uri="{FF2B5EF4-FFF2-40B4-BE49-F238E27FC236}">
                    <a16:creationId xmlns:a16="http://schemas.microsoft.com/office/drawing/2014/main" id="{C31F768F-57A8-EB4B-97AD-721C84663951}"/>
                  </a:ext>
                </a:extLst>
              </p:cNvPr>
              <p:cNvSpPr txBox="1"/>
              <p:nvPr/>
            </p:nvSpPr>
            <p:spPr>
              <a:xfrm>
                <a:off x="2234185" y="4631075"/>
                <a:ext cx="963311"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0.0</a:t>
                </a:r>
              </a:p>
            </p:txBody>
          </p:sp>
          <p:sp>
            <p:nvSpPr>
              <p:cNvPr id="216" name="TextBox 215">
                <a:extLst>
                  <a:ext uri="{FF2B5EF4-FFF2-40B4-BE49-F238E27FC236}">
                    <a16:creationId xmlns:a16="http://schemas.microsoft.com/office/drawing/2014/main" id="{52D7836C-8427-5C4F-B905-BDEEF68220F0}"/>
                  </a:ext>
                </a:extLst>
              </p:cNvPr>
              <p:cNvSpPr txBox="1"/>
              <p:nvPr/>
            </p:nvSpPr>
            <p:spPr>
              <a:xfrm>
                <a:off x="2122237" y="5809794"/>
                <a:ext cx="1306789" cy="600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-0.3</a:t>
                </a:r>
              </a:p>
            </p:txBody>
          </p:sp>
          <p:sp>
            <p:nvSpPr>
              <p:cNvPr id="217" name="TextBox 216">
                <a:extLst>
                  <a:ext uri="{FF2B5EF4-FFF2-40B4-BE49-F238E27FC236}">
                    <a16:creationId xmlns:a16="http://schemas.microsoft.com/office/drawing/2014/main" id="{D3EE4055-0C80-0746-8970-B0F02FECC3F9}"/>
                  </a:ext>
                </a:extLst>
              </p:cNvPr>
              <p:cNvSpPr txBox="1"/>
              <p:nvPr/>
            </p:nvSpPr>
            <p:spPr>
              <a:xfrm>
                <a:off x="2798974" y="6201665"/>
                <a:ext cx="1314193" cy="600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2000</a:t>
                </a:r>
              </a:p>
            </p:txBody>
          </p:sp>
          <p:sp>
            <p:nvSpPr>
              <p:cNvPr id="218" name="TextBox 217">
                <a:extLst>
                  <a:ext uri="{FF2B5EF4-FFF2-40B4-BE49-F238E27FC236}">
                    <a16:creationId xmlns:a16="http://schemas.microsoft.com/office/drawing/2014/main" id="{D95FF4F6-A32D-9641-91D6-06C2CC58492D}"/>
                  </a:ext>
                </a:extLst>
              </p:cNvPr>
              <p:cNvSpPr txBox="1"/>
              <p:nvPr/>
            </p:nvSpPr>
            <p:spPr>
              <a:xfrm>
                <a:off x="4171318" y="6238934"/>
                <a:ext cx="1372905"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2005</a:t>
                </a:r>
              </a:p>
            </p:txBody>
          </p:sp>
          <p:sp>
            <p:nvSpPr>
              <p:cNvPr id="262" name="TextBox 261">
                <a:extLst>
                  <a:ext uri="{FF2B5EF4-FFF2-40B4-BE49-F238E27FC236}">
                    <a16:creationId xmlns:a16="http://schemas.microsoft.com/office/drawing/2014/main" id="{8D0CEED5-429A-AA45-AB5F-082900B0B9B6}"/>
                  </a:ext>
                </a:extLst>
              </p:cNvPr>
              <p:cNvSpPr txBox="1"/>
              <p:nvPr/>
            </p:nvSpPr>
            <p:spPr>
              <a:xfrm>
                <a:off x="7594364" y="6177687"/>
                <a:ext cx="1286947"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2015</a:t>
                </a:r>
              </a:p>
            </p:txBody>
          </p:sp>
          <p:sp>
            <p:nvSpPr>
              <p:cNvPr id="266" name="TextBox 265">
                <a:extLst>
                  <a:ext uri="{FF2B5EF4-FFF2-40B4-BE49-F238E27FC236}">
                    <a16:creationId xmlns:a16="http://schemas.microsoft.com/office/drawing/2014/main" id="{DAB0134F-7893-D144-93A7-6A9DBD080519}"/>
                  </a:ext>
                </a:extLst>
              </p:cNvPr>
              <p:cNvSpPr txBox="1"/>
              <p:nvPr/>
            </p:nvSpPr>
            <p:spPr>
              <a:xfrm>
                <a:off x="5862677" y="6203870"/>
                <a:ext cx="1404938"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2010</a:t>
                </a:r>
              </a:p>
            </p:txBody>
          </p:sp>
          <p:sp>
            <p:nvSpPr>
              <p:cNvPr id="267" name="TextBox 266">
                <a:extLst>
                  <a:ext uri="{FF2B5EF4-FFF2-40B4-BE49-F238E27FC236}">
                    <a16:creationId xmlns:a16="http://schemas.microsoft.com/office/drawing/2014/main" id="{9E996802-2C86-9945-AAD1-1D49AE7F729B}"/>
                  </a:ext>
                </a:extLst>
              </p:cNvPr>
              <p:cNvSpPr txBox="1"/>
              <p:nvPr/>
            </p:nvSpPr>
            <p:spPr>
              <a:xfrm>
                <a:off x="9293092" y="6179010"/>
                <a:ext cx="1368532" cy="60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2020</a:t>
                </a:r>
              </a:p>
            </p:txBody>
          </p:sp>
          <p:sp>
            <p:nvSpPr>
              <p:cNvPr id="268" name="TextBox 267">
                <a:extLst>
                  <a:ext uri="{FF2B5EF4-FFF2-40B4-BE49-F238E27FC236}">
                    <a16:creationId xmlns:a16="http://schemas.microsoft.com/office/drawing/2014/main" id="{6160B08A-B68D-D24D-9A00-289299E4A870}"/>
                  </a:ext>
                </a:extLst>
              </p:cNvPr>
              <p:cNvSpPr txBox="1"/>
              <p:nvPr/>
            </p:nvSpPr>
            <p:spPr>
              <a:xfrm>
                <a:off x="5622727" y="6561666"/>
                <a:ext cx="1294127" cy="338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3F3F3F"/>
                    </a:solidFill>
                    <a:latin typeface="Garamond" panose="02020404030301010803" pitchFamily="18" charset="0"/>
                  </a:rPr>
                  <a:t>Date</a:t>
                </a:r>
              </a:p>
            </p:txBody>
          </p:sp>
          <p:sp>
            <p:nvSpPr>
              <p:cNvPr id="270" name="TextBox 269">
                <a:extLst>
                  <a:ext uri="{FF2B5EF4-FFF2-40B4-BE49-F238E27FC236}">
                    <a16:creationId xmlns:a16="http://schemas.microsoft.com/office/drawing/2014/main" id="{025B996A-2DC3-3142-B670-B62696B2027D}"/>
                  </a:ext>
                </a:extLst>
              </p:cNvPr>
              <p:cNvSpPr txBox="1"/>
              <p:nvPr/>
            </p:nvSpPr>
            <p:spPr>
              <a:xfrm rot="16140000">
                <a:off x="1179005" y="3485611"/>
                <a:ext cx="12941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3F3F3F"/>
                    </a:solidFill>
                    <a:latin typeface="Garamond" panose="02020404030301010803" pitchFamily="18" charset="0"/>
                  </a:rPr>
                  <a:t>NBR</a:t>
                </a:r>
              </a:p>
            </p:txBody>
          </p:sp>
        </p:grpSp>
      </p:grpSp>
      <p:sp>
        <p:nvSpPr>
          <p:cNvPr id="272" name="TextBox 2">
            <a:extLst>
              <a:ext uri="{FF2B5EF4-FFF2-40B4-BE49-F238E27FC236}">
                <a16:creationId xmlns:a16="http://schemas.microsoft.com/office/drawing/2014/main" id="{5549332E-777D-B343-B658-093559917EB9}"/>
              </a:ext>
            </a:extLst>
          </p:cNvPr>
          <p:cNvSpPr txBox="1"/>
          <p:nvPr/>
        </p:nvSpPr>
        <p:spPr>
          <a:xfrm>
            <a:off x="1796342" y="25590369"/>
            <a:ext cx="43991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3F3F3F"/>
                </a:solidFill>
                <a:latin typeface="Garamond" panose="02020404030301010803" pitchFamily="18" charset="0"/>
              </a:rPr>
              <a:t>Vegetation Loss and Recovery</a:t>
            </a:r>
          </a:p>
        </p:txBody>
      </p:sp>
      <p:grpSp>
        <p:nvGrpSpPr>
          <p:cNvPr id="72" name="Group 71">
            <a:extLst>
              <a:ext uri="{FF2B5EF4-FFF2-40B4-BE49-F238E27FC236}">
                <a16:creationId xmlns:a16="http://schemas.microsoft.com/office/drawing/2014/main" id="{018EEA05-5938-8346-8674-C6B91C04F7BD}"/>
              </a:ext>
            </a:extLst>
          </p:cNvPr>
          <p:cNvGrpSpPr/>
          <p:nvPr/>
        </p:nvGrpSpPr>
        <p:grpSpPr>
          <a:xfrm>
            <a:off x="6924720" y="26332500"/>
            <a:ext cx="5285470" cy="3893888"/>
            <a:chOff x="7276377" y="26191390"/>
            <a:chExt cx="4472687" cy="3271224"/>
          </a:xfrm>
        </p:grpSpPr>
        <p:pic>
          <p:nvPicPr>
            <p:cNvPr id="1032" name="Picture 8">
              <a:extLst>
                <a:ext uri="{FF2B5EF4-FFF2-40B4-BE49-F238E27FC236}">
                  <a16:creationId xmlns:a16="http://schemas.microsoft.com/office/drawing/2014/main" id="{D24FC22E-FAA6-174C-9323-7631BD25924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37595" y="26191390"/>
              <a:ext cx="3595256" cy="2791731"/>
            </a:xfrm>
            <a:prstGeom prst="rect">
              <a:avLst/>
            </a:prstGeom>
            <a:noFill/>
            <a:extLst>
              <a:ext uri="{909E8E84-426E-40DD-AFC4-6F175D3DCCD1}">
                <a14:hiddenFill xmlns:a14="http://schemas.microsoft.com/office/drawing/2010/main">
                  <a:solidFill>
                    <a:srgbClr val="FFFFFF"/>
                  </a:solidFill>
                </a14:hiddenFill>
              </a:ext>
            </a:extLst>
          </p:spPr>
        </p:pic>
        <p:grpSp>
          <p:nvGrpSpPr>
            <p:cNvPr id="273" name="Group 272">
              <a:extLst>
                <a:ext uri="{FF2B5EF4-FFF2-40B4-BE49-F238E27FC236}">
                  <a16:creationId xmlns:a16="http://schemas.microsoft.com/office/drawing/2014/main" id="{5129600A-DE26-D445-AD01-80666D58380D}"/>
                </a:ext>
              </a:extLst>
            </p:cNvPr>
            <p:cNvGrpSpPr/>
            <p:nvPr/>
          </p:nvGrpSpPr>
          <p:grpSpPr>
            <a:xfrm>
              <a:off x="7276377" y="26276773"/>
              <a:ext cx="4472687" cy="3185841"/>
              <a:chOff x="-2491" y="1645788"/>
              <a:chExt cx="5171506" cy="4036049"/>
            </a:xfrm>
          </p:grpSpPr>
          <p:sp>
            <p:nvSpPr>
              <p:cNvPr id="274" name="TextBox 273">
                <a:extLst>
                  <a:ext uri="{FF2B5EF4-FFF2-40B4-BE49-F238E27FC236}">
                    <a16:creationId xmlns:a16="http://schemas.microsoft.com/office/drawing/2014/main" id="{CA20187B-7EE9-F044-850C-85971B93C6B1}"/>
                  </a:ext>
                </a:extLst>
              </p:cNvPr>
              <p:cNvSpPr txBox="1"/>
              <p:nvPr/>
            </p:nvSpPr>
            <p:spPr>
              <a:xfrm>
                <a:off x="371422" y="2208712"/>
                <a:ext cx="577131"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3</a:t>
                </a:r>
              </a:p>
            </p:txBody>
          </p:sp>
          <p:sp>
            <p:nvSpPr>
              <p:cNvPr id="278" name="TextBox 277">
                <a:extLst>
                  <a:ext uri="{FF2B5EF4-FFF2-40B4-BE49-F238E27FC236}">
                    <a16:creationId xmlns:a16="http://schemas.microsoft.com/office/drawing/2014/main" id="{E1FCDB67-07EA-0D41-B877-E292195B7FED}"/>
                  </a:ext>
                </a:extLst>
              </p:cNvPr>
              <p:cNvSpPr txBox="1"/>
              <p:nvPr/>
            </p:nvSpPr>
            <p:spPr>
              <a:xfrm>
                <a:off x="360766" y="4675004"/>
                <a:ext cx="577131"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0</a:t>
                </a:r>
              </a:p>
            </p:txBody>
          </p:sp>
          <p:sp>
            <p:nvSpPr>
              <p:cNvPr id="279" name="TextBox 278">
                <a:extLst>
                  <a:ext uri="{FF2B5EF4-FFF2-40B4-BE49-F238E27FC236}">
                    <a16:creationId xmlns:a16="http://schemas.microsoft.com/office/drawing/2014/main" id="{7E6F1C81-F2E0-2D43-84E1-C7CF633F3A8A}"/>
                  </a:ext>
                </a:extLst>
              </p:cNvPr>
              <p:cNvSpPr txBox="1"/>
              <p:nvPr/>
            </p:nvSpPr>
            <p:spPr>
              <a:xfrm>
                <a:off x="507852" y="5001293"/>
                <a:ext cx="777042"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2000</a:t>
                </a:r>
              </a:p>
            </p:txBody>
          </p:sp>
          <p:sp>
            <p:nvSpPr>
              <p:cNvPr id="280" name="TextBox 279">
                <a:extLst>
                  <a:ext uri="{FF2B5EF4-FFF2-40B4-BE49-F238E27FC236}">
                    <a16:creationId xmlns:a16="http://schemas.microsoft.com/office/drawing/2014/main" id="{96454128-0D5E-5B49-B31E-832FC893DFF0}"/>
                  </a:ext>
                </a:extLst>
              </p:cNvPr>
              <p:cNvSpPr txBox="1"/>
              <p:nvPr/>
            </p:nvSpPr>
            <p:spPr>
              <a:xfrm>
                <a:off x="1457220" y="4979713"/>
                <a:ext cx="790370"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2005</a:t>
                </a:r>
              </a:p>
            </p:txBody>
          </p:sp>
          <p:sp>
            <p:nvSpPr>
              <p:cNvPr id="281" name="TextBox 280">
                <a:extLst>
                  <a:ext uri="{FF2B5EF4-FFF2-40B4-BE49-F238E27FC236}">
                    <a16:creationId xmlns:a16="http://schemas.microsoft.com/office/drawing/2014/main" id="{1BC0B15C-85C6-1745-8A52-EECF2337E26B}"/>
                  </a:ext>
                </a:extLst>
              </p:cNvPr>
              <p:cNvSpPr txBox="1"/>
              <p:nvPr/>
            </p:nvSpPr>
            <p:spPr>
              <a:xfrm>
                <a:off x="3433393" y="4979713"/>
                <a:ext cx="950300"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2015</a:t>
                </a:r>
              </a:p>
            </p:txBody>
          </p:sp>
          <p:sp>
            <p:nvSpPr>
              <p:cNvPr id="282" name="TextBox 281">
                <a:extLst>
                  <a:ext uri="{FF2B5EF4-FFF2-40B4-BE49-F238E27FC236}">
                    <a16:creationId xmlns:a16="http://schemas.microsoft.com/office/drawing/2014/main" id="{9DE7D086-F68A-6843-B308-90CB3690CDA6}"/>
                  </a:ext>
                </a:extLst>
              </p:cNvPr>
              <p:cNvSpPr txBox="1"/>
              <p:nvPr/>
            </p:nvSpPr>
            <p:spPr>
              <a:xfrm>
                <a:off x="2492998" y="5004368"/>
                <a:ext cx="777042"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2010</a:t>
                </a:r>
              </a:p>
            </p:txBody>
          </p:sp>
          <p:sp>
            <p:nvSpPr>
              <p:cNvPr id="283" name="TextBox 282">
                <a:extLst>
                  <a:ext uri="{FF2B5EF4-FFF2-40B4-BE49-F238E27FC236}">
                    <a16:creationId xmlns:a16="http://schemas.microsoft.com/office/drawing/2014/main" id="{34AF45C9-E0E6-E644-89EE-ED66DC1607CD}"/>
                  </a:ext>
                </a:extLst>
              </p:cNvPr>
              <p:cNvSpPr txBox="1"/>
              <p:nvPr/>
            </p:nvSpPr>
            <p:spPr>
              <a:xfrm>
                <a:off x="4285350" y="5010684"/>
                <a:ext cx="883665"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2020</a:t>
                </a:r>
              </a:p>
            </p:txBody>
          </p:sp>
          <p:sp>
            <p:nvSpPr>
              <p:cNvPr id="289" name="TextBox 288">
                <a:extLst>
                  <a:ext uri="{FF2B5EF4-FFF2-40B4-BE49-F238E27FC236}">
                    <a16:creationId xmlns:a16="http://schemas.microsoft.com/office/drawing/2014/main" id="{172D9F44-7F9A-574C-8656-53D1C18A4846}"/>
                  </a:ext>
                </a:extLst>
              </p:cNvPr>
              <p:cNvSpPr txBox="1"/>
              <p:nvPr/>
            </p:nvSpPr>
            <p:spPr>
              <a:xfrm>
                <a:off x="360766" y="3018539"/>
                <a:ext cx="577131"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2</a:t>
                </a:r>
              </a:p>
            </p:txBody>
          </p:sp>
          <p:sp>
            <p:nvSpPr>
              <p:cNvPr id="290" name="TextBox 289">
                <a:extLst>
                  <a:ext uri="{FF2B5EF4-FFF2-40B4-BE49-F238E27FC236}">
                    <a16:creationId xmlns:a16="http://schemas.microsoft.com/office/drawing/2014/main" id="{7D1D9AAD-52BC-1B40-9E03-2B0ADEB2579C}"/>
                  </a:ext>
                </a:extLst>
              </p:cNvPr>
              <p:cNvSpPr txBox="1"/>
              <p:nvPr/>
            </p:nvSpPr>
            <p:spPr>
              <a:xfrm>
                <a:off x="350242" y="3868504"/>
                <a:ext cx="577131"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F3F3F"/>
                    </a:solidFill>
                    <a:latin typeface="Garamond" panose="02020404030301010803" pitchFamily="18" charset="0"/>
                  </a:rPr>
                  <a:t>1</a:t>
                </a:r>
              </a:p>
            </p:txBody>
          </p:sp>
          <p:sp>
            <p:nvSpPr>
              <p:cNvPr id="292" name="TextBox 291">
                <a:extLst>
                  <a:ext uri="{FF2B5EF4-FFF2-40B4-BE49-F238E27FC236}">
                    <a16:creationId xmlns:a16="http://schemas.microsoft.com/office/drawing/2014/main" id="{66D2A0A0-6212-5440-BB58-9B20CA43657D}"/>
                  </a:ext>
                </a:extLst>
              </p:cNvPr>
              <p:cNvSpPr txBox="1"/>
              <p:nvPr/>
            </p:nvSpPr>
            <p:spPr>
              <a:xfrm rot="16200000">
                <a:off x="-1521063" y="3164360"/>
                <a:ext cx="3428594" cy="3914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3F3F3F"/>
                    </a:solidFill>
                    <a:latin typeface="Garamond" panose="02020404030301010803" pitchFamily="18" charset="0"/>
                  </a:rPr>
                  <a:t>Q/P</a:t>
                </a:r>
              </a:p>
            </p:txBody>
          </p:sp>
          <p:sp>
            <p:nvSpPr>
              <p:cNvPr id="293" name="TextBox 292">
                <a:extLst>
                  <a:ext uri="{FF2B5EF4-FFF2-40B4-BE49-F238E27FC236}">
                    <a16:creationId xmlns:a16="http://schemas.microsoft.com/office/drawing/2014/main" id="{D45DE08E-92AA-EF44-AC41-41E87C5F290D}"/>
                  </a:ext>
                </a:extLst>
              </p:cNvPr>
              <p:cNvSpPr txBox="1"/>
              <p:nvPr/>
            </p:nvSpPr>
            <p:spPr>
              <a:xfrm>
                <a:off x="2306006" y="5252933"/>
                <a:ext cx="1017272" cy="428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3F3F3F"/>
                    </a:solidFill>
                    <a:latin typeface="Garamond" panose="02020404030301010803" pitchFamily="18" charset="0"/>
                  </a:rPr>
                  <a:t>Date</a:t>
                </a:r>
              </a:p>
            </p:txBody>
          </p:sp>
        </p:grpSp>
      </p:grpSp>
      <p:sp>
        <p:nvSpPr>
          <p:cNvPr id="294" name="Rectangle 293">
            <a:extLst>
              <a:ext uri="{FF2B5EF4-FFF2-40B4-BE49-F238E27FC236}">
                <a16:creationId xmlns:a16="http://schemas.microsoft.com/office/drawing/2014/main" id="{3DC538C7-2F94-4744-B5C2-7E78C2C92262}"/>
              </a:ext>
            </a:extLst>
          </p:cNvPr>
          <p:cNvSpPr/>
          <p:nvPr/>
        </p:nvSpPr>
        <p:spPr>
          <a:xfrm>
            <a:off x="8080737" y="25500133"/>
            <a:ext cx="2905652" cy="759890"/>
          </a:xfrm>
          <a:prstGeom prst="rect">
            <a:avLst/>
          </a:prstGeom>
          <a:noFill/>
          <a:ln w="31750">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a:extLst>
              <a:ext uri="{FF2B5EF4-FFF2-40B4-BE49-F238E27FC236}">
                <a16:creationId xmlns:a16="http://schemas.microsoft.com/office/drawing/2014/main" id="{6BBE7FA1-8D8C-144F-8C2D-B2F1D40D5362}"/>
              </a:ext>
            </a:extLst>
          </p:cNvPr>
          <p:cNvSpPr/>
          <p:nvPr/>
        </p:nvSpPr>
        <p:spPr>
          <a:xfrm>
            <a:off x="2070340" y="25602130"/>
            <a:ext cx="3779462" cy="486206"/>
          </a:xfrm>
          <a:prstGeom prst="rect">
            <a:avLst/>
          </a:prstGeom>
          <a:noFill/>
          <a:ln w="31750">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a:extLst>
              <a:ext uri="{FF2B5EF4-FFF2-40B4-BE49-F238E27FC236}">
                <a16:creationId xmlns:a16="http://schemas.microsoft.com/office/drawing/2014/main" id="{AEBFEE71-E38D-C042-90E1-215D0918FBBC}"/>
              </a:ext>
            </a:extLst>
          </p:cNvPr>
          <p:cNvSpPr/>
          <p:nvPr/>
        </p:nvSpPr>
        <p:spPr>
          <a:xfrm>
            <a:off x="7280632" y="21044360"/>
            <a:ext cx="4015371" cy="2288086"/>
          </a:xfrm>
          <a:prstGeom prst="rect">
            <a:avLst/>
          </a:prstGeom>
          <a:noFill/>
          <a:ln w="34925">
            <a:solidFill>
              <a:srgbClr val="3D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TextBox 295">
            <a:extLst>
              <a:ext uri="{FF2B5EF4-FFF2-40B4-BE49-F238E27FC236}">
                <a16:creationId xmlns:a16="http://schemas.microsoft.com/office/drawing/2014/main" id="{2A23362C-23B6-F043-9AE4-AE4CF02D14BD}"/>
              </a:ext>
            </a:extLst>
          </p:cNvPr>
          <p:cNvSpPr txBox="1"/>
          <p:nvPr/>
        </p:nvSpPr>
        <p:spPr>
          <a:xfrm>
            <a:off x="19012905" y="17206988"/>
            <a:ext cx="5297203" cy="369332"/>
          </a:xfrm>
          <a:prstGeom prst="rect">
            <a:avLst/>
          </a:prstGeom>
          <a:noFill/>
        </p:spPr>
        <p:txBody>
          <a:bodyPr wrap="square" rtlCol="0">
            <a:spAutoFit/>
          </a:bodyPr>
          <a:lstStyle/>
          <a:p>
            <a:pPr algn="ctr"/>
            <a:r>
              <a:rPr lang="en-US" b="1" dirty="0">
                <a:solidFill>
                  <a:schemeClr val="tx1">
                    <a:lumMod val="75000"/>
                    <a:lumOff val="25000"/>
                  </a:schemeClr>
                </a:solidFill>
                <a:latin typeface="Garamond" panose="02020404030301010803" pitchFamily="18" charset="0"/>
              </a:rPr>
              <a:t>Flashiness and Percent Watershed Burned</a:t>
            </a:r>
          </a:p>
        </p:txBody>
      </p:sp>
      <p:grpSp>
        <p:nvGrpSpPr>
          <p:cNvPr id="68" name="Group 67">
            <a:extLst>
              <a:ext uri="{FF2B5EF4-FFF2-40B4-BE49-F238E27FC236}">
                <a16:creationId xmlns:a16="http://schemas.microsoft.com/office/drawing/2014/main" id="{E0E3195D-4C09-C24B-BCF7-99222DB558ED}"/>
              </a:ext>
            </a:extLst>
          </p:cNvPr>
          <p:cNvGrpSpPr/>
          <p:nvPr/>
        </p:nvGrpSpPr>
        <p:grpSpPr>
          <a:xfrm>
            <a:off x="15233350" y="15379829"/>
            <a:ext cx="6803121" cy="388957"/>
            <a:chOff x="14676867" y="15497274"/>
            <a:chExt cx="6803121" cy="388957"/>
          </a:xfrm>
        </p:grpSpPr>
        <p:grpSp>
          <p:nvGrpSpPr>
            <p:cNvPr id="111" name="Group 110">
              <a:extLst>
                <a:ext uri="{FF2B5EF4-FFF2-40B4-BE49-F238E27FC236}">
                  <a16:creationId xmlns:a16="http://schemas.microsoft.com/office/drawing/2014/main" id="{A52E03FB-E3C1-9041-A69F-894BA1E29146}"/>
                </a:ext>
              </a:extLst>
            </p:cNvPr>
            <p:cNvGrpSpPr/>
            <p:nvPr/>
          </p:nvGrpSpPr>
          <p:grpSpPr>
            <a:xfrm>
              <a:off x="14676867" y="15497274"/>
              <a:ext cx="6803121" cy="388957"/>
              <a:chOff x="729148" y="7722145"/>
              <a:chExt cx="7887567" cy="443316"/>
            </a:xfrm>
          </p:grpSpPr>
          <p:grpSp>
            <p:nvGrpSpPr>
              <p:cNvPr id="112" name="Group 111">
                <a:extLst>
                  <a:ext uri="{FF2B5EF4-FFF2-40B4-BE49-F238E27FC236}">
                    <a16:creationId xmlns:a16="http://schemas.microsoft.com/office/drawing/2014/main" id="{6A4ED6A3-C893-6E4E-82A2-666890AE69B1}"/>
                  </a:ext>
                </a:extLst>
              </p:cNvPr>
              <p:cNvGrpSpPr/>
              <p:nvPr/>
            </p:nvGrpSpPr>
            <p:grpSpPr>
              <a:xfrm>
                <a:off x="729148" y="7722145"/>
                <a:ext cx="7426138" cy="428752"/>
                <a:chOff x="7212541" y="4932938"/>
                <a:chExt cx="4140536" cy="428752"/>
              </a:xfrm>
            </p:grpSpPr>
            <p:sp>
              <p:nvSpPr>
                <p:cNvPr id="116" name="TextBox 115">
                  <a:extLst>
                    <a:ext uri="{FF2B5EF4-FFF2-40B4-BE49-F238E27FC236}">
                      <a16:creationId xmlns:a16="http://schemas.microsoft.com/office/drawing/2014/main" id="{D2496907-E0CF-7E42-8473-AFD5A98DD012}"/>
                    </a:ext>
                  </a:extLst>
                </p:cNvPr>
                <p:cNvSpPr txBox="1"/>
                <p:nvPr/>
              </p:nvSpPr>
              <p:spPr>
                <a:xfrm>
                  <a:off x="7566567" y="4964994"/>
                  <a:ext cx="551126" cy="385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Garamond" panose="02020404030301010803" pitchFamily="18" charset="0"/>
                      <a:cs typeface="Calibri"/>
                    </a:rPr>
                    <a:t>Control</a:t>
                  </a:r>
                </a:p>
              </p:txBody>
            </p:sp>
            <p:cxnSp>
              <p:nvCxnSpPr>
                <p:cNvPr id="117" name="Straight Arrow Connector 116">
                  <a:extLst>
                    <a:ext uri="{FF2B5EF4-FFF2-40B4-BE49-F238E27FC236}">
                      <a16:creationId xmlns:a16="http://schemas.microsoft.com/office/drawing/2014/main" id="{E53C7B68-83FB-884B-9DF8-FD287E1A3088}"/>
                    </a:ext>
                  </a:extLst>
                </p:cNvPr>
                <p:cNvCxnSpPr>
                  <a:cxnSpLocks/>
                  <a:endCxn id="116" idx="1"/>
                </p:cNvCxnSpPr>
                <p:nvPr/>
              </p:nvCxnSpPr>
              <p:spPr>
                <a:xfrm flipV="1">
                  <a:off x="7212541" y="5157928"/>
                  <a:ext cx="354026" cy="2"/>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3">
                  <a:extLst>
                    <a:ext uri="{FF2B5EF4-FFF2-40B4-BE49-F238E27FC236}">
                      <a16:creationId xmlns:a16="http://schemas.microsoft.com/office/drawing/2014/main" id="{CC400F1D-B7EC-3C47-B9E7-46FE09B70537}"/>
                    </a:ext>
                  </a:extLst>
                </p:cNvPr>
                <p:cNvSpPr txBox="1"/>
                <p:nvPr/>
              </p:nvSpPr>
              <p:spPr>
                <a:xfrm>
                  <a:off x="8527275" y="4975821"/>
                  <a:ext cx="942485" cy="385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Garamond" panose="02020404030301010803" pitchFamily="18" charset="0"/>
                      <a:cs typeface="Calibri"/>
                    </a:rPr>
                    <a:t>Seed Treatment</a:t>
                  </a:r>
                  <a:endParaRPr lang="en-US" sz="1600" dirty="0">
                    <a:solidFill>
                      <a:schemeClr val="tx1">
                        <a:lumMod val="75000"/>
                        <a:lumOff val="25000"/>
                      </a:schemeClr>
                    </a:solidFill>
                    <a:latin typeface="Garamond" panose="02020404030301010803" pitchFamily="18" charset="0"/>
                  </a:endParaRPr>
                </a:p>
              </p:txBody>
            </p:sp>
            <p:sp>
              <p:nvSpPr>
                <p:cNvPr id="115" name="Rectangle 114">
                  <a:extLst>
                    <a:ext uri="{FF2B5EF4-FFF2-40B4-BE49-F238E27FC236}">
                      <a16:creationId xmlns:a16="http://schemas.microsoft.com/office/drawing/2014/main" id="{B53ED176-8B8A-DF4E-86A0-4224DE23B7D5}"/>
                    </a:ext>
                  </a:extLst>
                </p:cNvPr>
                <p:cNvSpPr/>
                <p:nvPr/>
              </p:nvSpPr>
              <p:spPr>
                <a:xfrm>
                  <a:off x="7214239" y="4932938"/>
                  <a:ext cx="4138838" cy="418460"/>
                </a:xfrm>
                <a:prstGeom prst="rect">
                  <a:avLst/>
                </a:prstGeom>
                <a:noFill/>
                <a:ln w="28575">
                  <a:solidFill>
                    <a:srgbClr val="45A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grpSp>
          <p:sp>
            <p:nvSpPr>
              <p:cNvPr id="113" name="TextBox 112">
                <a:extLst>
                  <a:ext uri="{FF2B5EF4-FFF2-40B4-BE49-F238E27FC236}">
                    <a16:creationId xmlns:a16="http://schemas.microsoft.com/office/drawing/2014/main" id="{B88EF0C1-D11F-AB44-BF15-38E17B7932E5}"/>
                  </a:ext>
                </a:extLst>
              </p:cNvPr>
              <p:cNvSpPr txBox="1"/>
              <p:nvPr/>
            </p:nvSpPr>
            <p:spPr>
              <a:xfrm>
                <a:off x="5435846" y="7779592"/>
                <a:ext cx="3180869" cy="385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Garamond" panose="02020404030301010803" pitchFamily="18" charset="0"/>
                  </a:rPr>
                  <a:t>Seed and Mulch Treatment</a:t>
                </a:r>
              </a:p>
            </p:txBody>
          </p:sp>
          <p:cxnSp>
            <p:nvCxnSpPr>
              <p:cNvPr id="114" name="Straight Arrow Connector 113">
                <a:extLst>
                  <a:ext uri="{FF2B5EF4-FFF2-40B4-BE49-F238E27FC236}">
                    <a16:creationId xmlns:a16="http://schemas.microsoft.com/office/drawing/2014/main" id="{0A7AA267-5692-0F40-A8B1-90538BC1352B}"/>
                  </a:ext>
                </a:extLst>
              </p:cNvPr>
              <p:cNvCxnSpPr>
                <a:cxnSpLocks/>
              </p:cNvCxnSpPr>
              <p:nvPr/>
            </p:nvCxnSpPr>
            <p:spPr>
              <a:xfrm>
                <a:off x="4764326" y="7982096"/>
                <a:ext cx="710206" cy="0"/>
              </a:xfrm>
              <a:prstGeom prst="straightConnector1">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22378007-2404-AE49-8A24-B9C3D715E2DA}"/>
                </a:ext>
              </a:extLst>
            </p:cNvPr>
            <p:cNvGrpSpPr/>
            <p:nvPr/>
          </p:nvGrpSpPr>
          <p:grpSpPr>
            <a:xfrm>
              <a:off x="16077074" y="15725351"/>
              <a:ext cx="593866" cy="0"/>
              <a:chOff x="16077074" y="15725351"/>
              <a:chExt cx="593866" cy="0"/>
            </a:xfrm>
          </p:grpSpPr>
          <p:cxnSp>
            <p:nvCxnSpPr>
              <p:cNvPr id="17" name="Straight Connector 16">
                <a:extLst>
                  <a:ext uri="{FF2B5EF4-FFF2-40B4-BE49-F238E27FC236}">
                    <a16:creationId xmlns:a16="http://schemas.microsoft.com/office/drawing/2014/main" id="{46A8C036-F885-D441-908A-78BD30DDC3BC}"/>
                  </a:ext>
                </a:extLst>
              </p:cNvPr>
              <p:cNvCxnSpPr/>
              <p:nvPr/>
            </p:nvCxnSpPr>
            <p:spPr>
              <a:xfrm>
                <a:off x="16077074" y="15725351"/>
                <a:ext cx="15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03F40A7-6E95-8C46-9CB3-B1D149528A3F}"/>
                  </a:ext>
                </a:extLst>
              </p:cNvPr>
              <p:cNvCxnSpPr/>
              <p:nvPr/>
            </p:nvCxnSpPr>
            <p:spPr>
              <a:xfrm>
                <a:off x="16295918" y="15725351"/>
                <a:ext cx="15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C566A10-44EB-964E-AD8A-A1894C749586}"/>
                  </a:ext>
                </a:extLst>
              </p:cNvPr>
              <p:cNvCxnSpPr/>
              <p:nvPr/>
            </p:nvCxnSpPr>
            <p:spPr>
              <a:xfrm>
                <a:off x="16519140" y="15725351"/>
                <a:ext cx="15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31752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1587</TotalTime>
  <Words>1051</Words>
  <Application>Microsoft Office PowerPoint</Application>
  <PresentationFormat>Custom</PresentationFormat>
  <Paragraphs>150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171</cp:revision>
  <dcterms:created xsi:type="dcterms:W3CDTF">2019-11-06T20:00:51Z</dcterms:created>
  <dcterms:modified xsi:type="dcterms:W3CDTF">2020-04-09T19:59:33Z</dcterms:modified>
</cp:coreProperties>
</file>