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 id="2147483700"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6" r:id="rId28"/>
    <p:sldId id="279" r:id="rId29"/>
    <p:sldId id="287" r:id="rId30"/>
    <p:sldId id="288" r:id="rId31"/>
    <p:sldId id="280" r:id="rId32"/>
    <p:sldId id="281" r:id="rId33"/>
    <p:sldId id="282" r:id="rId34"/>
    <p:sldId id="283" r:id="rId35"/>
    <p:sldId id="284" r:id="rId36"/>
    <p:sldId id="285" r:id="rId37"/>
  </p:sldIdLst>
  <p:sldSz cx="12192000" cy="6858000"/>
  <p:notesSz cx="6858000" cy="9144000"/>
  <p:embeddedFontLst>
    <p:embeddedFont>
      <p:font typeface="Arimo" panose="020B0604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Webdings" pitchFamily="2" charset="2"/>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ELOP California-Ames" initials="" lastIdx="1" clrIdx="0"/>
  <p:cmAuthor id="1" name="Arev Markaria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79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66716" autoAdjust="0"/>
  </p:normalViewPr>
  <p:slideViewPr>
    <p:cSldViewPr snapToGrid="0" showGuides="1">
      <p:cViewPr varScale="1">
        <p:scale>
          <a:sx n="76" d="100"/>
          <a:sy n="76" d="100"/>
        </p:scale>
        <p:origin x="191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Emily\Documents\2019%20Fall%20at%20Ames\TurbVal_CompiledR.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r>
              <a:rPr lang="en-US" sz="1800" b="1" dirty="0">
                <a:solidFill>
                  <a:schemeClr val="tx1"/>
                </a:solidFill>
              </a:rPr>
              <a:t>Seasonal Patterns in Turbidity (NTU)</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2450681341942493"/>
          <c:y val="0.12138381307565146"/>
          <c:w val="0.83424586933085365"/>
          <c:h val="0.78551230088735591"/>
        </c:manualLayout>
      </c:layout>
      <c:scatterChart>
        <c:scatterStyle val="smoothMarker"/>
        <c:varyColors val="0"/>
        <c:ser>
          <c:idx val="0"/>
          <c:order val="0"/>
          <c:tx>
            <c:v>Turbidity</c:v>
          </c:tx>
          <c:spPr>
            <a:ln w="22225" cap="rnd">
              <a:solidFill>
                <a:srgbClr val="714600"/>
              </a:solidFill>
              <a:round/>
            </a:ln>
            <a:effectLst/>
          </c:spPr>
          <c:marker>
            <c:symbol val="circle"/>
            <c:size val="8"/>
            <c:spPr>
              <a:solidFill>
                <a:srgbClr val="714600"/>
              </a:solidFill>
              <a:ln w="12700">
                <a:noFill/>
              </a:ln>
              <a:effectLst/>
            </c:spPr>
          </c:marker>
          <c:xVal>
            <c:strRef>
              <c:f>Sheet1!$E$3:$E$6</c:f>
              <c:strCache>
                <c:ptCount val="4"/>
                <c:pt idx="0">
                  <c:v>Qtr3</c:v>
                </c:pt>
                <c:pt idx="1">
                  <c:v>Qtr4</c:v>
                </c:pt>
                <c:pt idx="2">
                  <c:v>Qtr1</c:v>
                </c:pt>
                <c:pt idx="3">
                  <c:v>Qtr2</c:v>
                </c:pt>
              </c:strCache>
            </c:strRef>
          </c:xVal>
          <c:yVal>
            <c:numRef>
              <c:f>Sheet1!$F$3:$F$6</c:f>
              <c:numCache>
                <c:formatCode>General</c:formatCode>
                <c:ptCount val="4"/>
                <c:pt idx="0">
                  <c:v>6.4262346368715111</c:v>
                </c:pt>
                <c:pt idx="1">
                  <c:v>8.3273479262672794</c:v>
                </c:pt>
                <c:pt idx="2">
                  <c:v>7.6300977443609028</c:v>
                </c:pt>
                <c:pt idx="3">
                  <c:v>5.6379090909090888</c:v>
                </c:pt>
              </c:numCache>
            </c:numRef>
          </c:yVal>
          <c:smooth val="1"/>
          <c:extLst>
            <c:ext xmlns:c16="http://schemas.microsoft.com/office/drawing/2014/chart" uri="{C3380CC4-5D6E-409C-BE32-E72D297353CC}">
              <c16:uniqueId val="{00000000-319D-48B8-81C1-29D8FCB66F21}"/>
            </c:ext>
          </c:extLst>
        </c:ser>
        <c:ser>
          <c:idx val="1"/>
          <c:order val="1"/>
          <c:tx>
            <c:v>Precipitation</c:v>
          </c:tx>
          <c:spPr>
            <a:ln w="22225" cap="rnd">
              <a:solidFill>
                <a:srgbClr val="379CC3"/>
              </a:solidFill>
              <a:round/>
            </a:ln>
            <a:effectLst/>
          </c:spPr>
          <c:marker>
            <c:symbol val="circle"/>
            <c:size val="8"/>
            <c:spPr>
              <a:solidFill>
                <a:srgbClr val="379CC3"/>
              </a:solidFill>
              <a:ln w="9525">
                <a:noFill/>
              </a:ln>
              <a:effectLst/>
            </c:spPr>
          </c:marker>
          <c:xVal>
            <c:strRef>
              <c:f>Sheet1!$E$3:$E$6</c:f>
              <c:strCache>
                <c:ptCount val="4"/>
                <c:pt idx="0">
                  <c:v>Qtr3</c:v>
                </c:pt>
                <c:pt idx="1">
                  <c:v>Qtr4</c:v>
                </c:pt>
                <c:pt idx="2">
                  <c:v>Qtr1</c:v>
                </c:pt>
                <c:pt idx="3">
                  <c:v>Qtr2</c:v>
                </c:pt>
              </c:strCache>
            </c:strRef>
          </c:xVal>
          <c:yVal>
            <c:numRef>
              <c:f>Sheet1!$I$3:$I$6</c:f>
              <c:numCache>
                <c:formatCode>General</c:formatCode>
                <c:ptCount val="4"/>
                <c:pt idx="0">
                  <c:v>1.0666666666666667</c:v>
                </c:pt>
                <c:pt idx="1">
                  <c:v>6</c:v>
                </c:pt>
                <c:pt idx="2">
                  <c:v>8.3333333333333321</c:v>
                </c:pt>
                <c:pt idx="3">
                  <c:v>2.5333333333333332</c:v>
                </c:pt>
              </c:numCache>
            </c:numRef>
          </c:yVal>
          <c:smooth val="1"/>
          <c:extLst>
            <c:ext xmlns:c16="http://schemas.microsoft.com/office/drawing/2014/chart" uri="{C3380CC4-5D6E-409C-BE32-E72D297353CC}">
              <c16:uniqueId val="{00000001-319D-48B8-81C1-29D8FCB66F21}"/>
            </c:ext>
          </c:extLst>
        </c:ser>
        <c:dLbls>
          <c:showLegendKey val="0"/>
          <c:showVal val="0"/>
          <c:showCatName val="0"/>
          <c:showSerName val="0"/>
          <c:showPercent val="0"/>
          <c:showBubbleSize val="0"/>
        </c:dLbls>
        <c:axId val="469383048"/>
        <c:axId val="469384032"/>
      </c:scatterChart>
      <c:valAx>
        <c:axId val="469383048"/>
        <c:scaling>
          <c:orientation val="minMax"/>
          <c:min val="0.5"/>
        </c:scaling>
        <c:delete val="0"/>
        <c:axPos val="b"/>
        <c:title>
          <c:tx>
            <c:rich>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r>
                  <a:rPr lang="en-US" dirty="0">
                    <a:solidFill>
                      <a:schemeClr val="tx1"/>
                    </a:solidFill>
                  </a:rPr>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title>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69384032"/>
        <c:crosses val="autoZero"/>
        <c:crossBetween val="midCat"/>
      </c:valAx>
      <c:valAx>
        <c:axId val="469384032"/>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r>
                  <a:rPr lang="en-US" dirty="0">
                    <a:solidFill>
                      <a:srgbClr val="714600"/>
                    </a:solidFill>
                  </a:rPr>
                  <a:t>Turbidity</a:t>
                </a:r>
                <a:r>
                  <a:rPr lang="en-US" baseline="0" dirty="0">
                    <a:solidFill>
                      <a:srgbClr val="714600"/>
                    </a:solidFill>
                  </a:rPr>
                  <a:t> (NTU)</a:t>
                </a:r>
                <a:endParaRPr lang="en-US" dirty="0">
                  <a:solidFill>
                    <a:srgbClr val="7146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endParaRPr lang="en-US"/>
          </a:p>
        </c:txPr>
        <c:crossAx val="469383048"/>
        <c:crosses val="autoZero"/>
        <c:crossBetween val="midCat"/>
      </c:valAx>
      <c:spPr>
        <a:noFill/>
        <a:ln>
          <a:noFill/>
        </a:ln>
        <a:effectLst/>
      </c:spPr>
    </c:plotArea>
    <c:legend>
      <c:legendPos val="r"/>
      <c:layout>
        <c:manualLayout>
          <c:xMode val="edge"/>
          <c:yMode val="edge"/>
          <c:x val="0.63035928402614416"/>
          <c:y val="0.74610127933057535"/>
          <c:w val="0.29744552847211775"/>
          <c:h val="0.130332129998457"/>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31853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usgeologicalsurvey/8539141325/in/photolist-oSun6H-e1zkdz-qHq8Kf-naUXfD-qGAMmx-pviGB3-wYcF4x-wSokCe-iyXXM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lnr.hawaii.gov/blog/2019/11/05/nr19-18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sgs.gov/centers/pcmsc/multi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noaaphotolib/5014271523/in/photolist-9gEWVu-8D7ikF-9gEXh9-vbKWH3-HGjfid-TExji9-JbJM91-8D6sei-8TVpFw-fL2n8b-8D85SB-8DbciJ-9gEXes-fL2naJ-8JLyhC-fJrDt8-8LTSyi-8QvgZ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media/images/mau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media/images/mau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Hello! we are the Hawaii Water Resources team and we are excited to share from our ten week journey exploring the feasibility of using Earth Observations to monitor land use and water quality changes. </a:t>
            </a:r>
            <a:endParaRPr dirty="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 am Arev Markarian, this is Emily Deardorff, Arthur </a:t>
            </a:r>
            <a:r>
              <a:rPr lang="en-US" dirty="0" err="1">
                <a:latin typeface="Century Gothic"/>
                <a:ea typeface="Century Gothic"/>
                <a:cs typeface="Century Gothic"/>
                <a:sym typeface="Century Gothic"/>
              </a:rPr>
              <a:t>Platel</a:t>
            </a:r>
            <a:r>
              <a:rPr lang="en-US" dirty="0">
                <a:latin typeface="Century Gothic"/>
                <a:ea typeface="Century Gothic"/>
                <a:cs typeface="Century Gothic"/>
                <a:sym typeface="Century Gothic"/>
              </a:rPr>
              <a:t>, and Sophia Skoglund.</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p>
        </p:txBody>
      </p:sp>
      <p:sp>
        <p:nvSpPr>
          <p:cNvPr id="390" name="Google Shape;3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Now we will dive into methodology we used to classify land cover</a:t>
            </a:r>
            <a:endParaRPr dirty="0"/>
          </a:p>
        </p:txBody>
      </p:sp>
      <p:sp>
        <p:nvSpPr>
          <p:cNvPr id="592" name="Google Shape;5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28700" lvl="1" indent="-228600" algn="l" rtl="0">
              <a:lnSpc>
                <a:spcPct val="100000"/>
              </a:lnSpc>
              <a:spcBef>
                <a:spcPts val="0"/>
              </a:spcBef>
              <a:spcAft>
                <a:spcPts val="0"/>
              </a:spcAft>
              <a:buClr>
                <a:schemeClr val="accent1"/>
              </a:buClr>
              <a:buSzPts val="1400"/>
              <a:buFont typeface="Arimo"/>
              <a:buChar char="4"/>
            </a:pPr>
            <a:r>
              <a:rPr lang="en-US" dirty="0">
                <a:latin typeface="Century Gothic"/>
                <a:ea typeface="Century Gothic"/>
                <a:cs typeface="Century Gothic"/>
                <a:sym typeface="Century Gothic"/>
              </a:rPr>
              <a:t>We </a:t>
            </a:r>
            <a:r>
              <a:rPr lang="en-US" dirty="0" err="1">
                <a:latin typeface="Century Gothic"/>
                <a:ea typeface="Century Gothic"/>
                <a:cs typeface="Century Gothic"/>
                <a:sym typeface="Century Gothic"/>
              </a:rPr>
              <a:t>ysed</a:t>
            </a:r>
            <a:r>
              <a:rPr lang="en-US" dirty="0">
                <a:latin typeface="Century Gothic"/>
                <a:ea typeface="Century Gothic"/>
                <a:cs typeface="Century Gothic"/>
                <a:sym typeface="Century Gothic"/>
              </a:rPr>
              <a:t> a couple of methods for our land change </a:t>
            </a:r>
            <a:r>
              <a:rPr lang="en-US" dirty="0" err="1">
                <a:latin typeface="Century Gothic"/>
                <a:ea typeface="Century Gothic"/>
                <a:cs typeface="Century Gothic"/>
                <a:sym typeface="Century Gothic"/>
              </a:rPr>
              <a:t>analyisi</a:t>
            </a:r>
            <a:r>
              <a:rPr lang="en-US" dirty="0">
                <a:latin typeface="Century Gothic"/>
                <a:ea typeface="Century Gothic"/>
                <a:cs typeface="Century Gothic"/>
                <a:sym typeface="Century Gothic"/>
              </a:rPr>
              <a:t> – the first of which is a land classification using the CART (classification and regression trees) supervised classification method in Google Earth Engine. Since we collected images from 3 different satellite sensors, we had to create two separate training sets  for the classifications to work accurately, one training set for Landsat 4/5/and 7 sensors and a separate training set for Landsat 8 OLI sensors.</a:t>
            </a:r>
          </a:p>
          <a:p>
            <a:pPr marL="1028700" lvl="1" indent="-228600" algn="l" rtl="0">
              <a:lnSpc>
                <a:spcPct val="100000"/>
              </a:lnSpc>
              <a:spcBef>
                <a:spcPts val="0"/>
              </a:spcBef>
              <a:spcAft>
                <a:spcPts val="0"/>
              </a:spcAft>
              <a:buClr>
                <a:schemeClr val="accent1"/>
              </a:buClr>
              <a:buSzPts val="1400"/>
              <a:buFont typeface="Arimo"/>
              <a:buChar char="4"/>
            </a:pPr>
            <a:endParaRPr lang="en-US" dirty="0">
              <a:latin typeface="Century Gothic"/>
              <a:ea typeface="Century Gothic"/>
              <a:cs typeface="Century Gothic"/>
              <a:sym typeface="Century Gothic"/>
            </a:endParaRPr>
          </a:p>
          <a:p>
            <a:pPr marL="1028700" lvl="1" indent="-228600" algn="l" rtl="0">
              <a:lnSpc>
                <a:spcPct val="100000"/>
              </a:lnSpc>
              <a:spcBef>
                <a:spcPts val="0"/>
              </a:spcBef>
              <a:spcAft>
                <a:spcPts val="0"/>
              </a:spcAft>
              <a:buClr>
                <a:schemeClr val="accent1"/>
              </a:buClr>
              <a:buSzPts val="1400"/>
              <a:buFont typeface="Arimo"/>
              <a:buChar char="4"/>
            </a:pPr>
            <a:r>
              <a:rPr lang="en-US" dirty="0">
                <a:latin typeface="Century Gothic"/>
                <a:ea typeface="Century Gothic"/>
                <a:cs typeface="Century Gothic"/>
                <a:sym typeface="Century Gothic"/>
              </a:rPr>
              <a:t>For our classification we were able to differentiate 5 land classes : Pineapple. Agricultural Vegetation, Vegetated-Non-Agriculture, Barren and Urban. Its important to note Agricultural vegetation encompassed all other agriculture  aside from pineapple and in our study, area included land cover such as sugarcane, golf courses and fallow agricultural lands. Don’t mention but classified using blue, green, red , </a:t>
            </a:r>
            <a:r>
              <a:rPr lang="en-US" dirty="0" err="1">
                <a:latin typeface="Century Gothic"/>
                <a:ea typeface="Century Gothic"/>
                <a:cs typeface="Century Gothic"/>
                <a:sym typeface="Century Gothic"/>
              </a:rPr>
              <a:t>nir</a:t>
            </a:r>
            <a:r>
              <a:rPr lang="en-US" dirty="0">
                <a:latin typeface="Century Gothic"/>
                <a:ea typeface="Century Gothic"/>
                <a:cs typeface="Century Gothic"/>
                <a:sym typeface="Century Gothic"/>
              </a:rPr>
              <a:t>, swir1, swir2, temp, DBI ( dry built up index), DBSI (Dry barrens soil index), </a:t>
            </a:r>
            <a:r>
              <a:rPr lang="en-US" dirty="0" err="1">
                <a:latin typeface="Century Gothic"/>
                <a:ea typeface="Century Gothic"/>
                <a:cs typeface="Century Gothic"/>
                <a:sym typeface="Century Gothic"/>
              </a:rPr>
              <a:t>NDSoI</a:t>
            </a:r>
            <a:r>
              <a:rPr lang="en-US" dirty="0">
                <a:latin typeface="Century Gothic"/>
                <a:ea typeface="Century Gothic"/>
                <a:cs typeface="Century Gothic"/>
                <a:sym typeface="Century Gothic"/>
              </a:rPr>
              <a:t> ( Normalized Difference Soil Index), Salinity Index and NDVI.</a:t>
            </a:r>
          </a:p>
        </p:txBody>
      </p:sp>
      <p:sp>
        <p:nvSpPr>
          <p:cNvPr id="598" name="Google Shape;59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Once we had our classifiers working, We used  validation points to run an accuracy and a validation error matrix in GEE. The image on the left shows an example of some our </a:t>
            </a:r>
            <a:r>
              <a:rPr lang="en-US" dirty="0" err="1">
                <a:latin typeface="Century Gothic"/>
                <a:ea typeface="Century Gothic"/>
                <a:cs typeface="Century Gothic"/>
                <a:sym typeface="Century Gothic"/>
              </a:rPr>
              <a:t>our</a:t>
            </a:r>
            <a:r>
              <a:rPr lang="en-US" dirty="0">
                <a:latin typeface="Century Gothic"/>
                <a:ea typeface="Century Gothic"/>
                <a:cs typeface="Century Gothic"/>
                <a:sym typeface="Century Gothic"/>
              </a:rPr>
              <a:t> validation points.</a:t>
            </a:r>
            <a:endParaRPr dirty="0">
              <a:latin typeface="Century Gothic"/>
              <a:ea typeface="Century Gothic"/>
              <a:cs typeface="Century Gothic"/>
              <a:sym typeface="Century Gothic"/>
            </a:endParaRPr>
          </a:p>
        </p:txBody>
      </p:sp>
      <p:sp>
        <p:nvSpPr>
          <p:cNvPr id="625" name="Google Shape;62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0c48e288a_4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70c48e288a_4_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Taking a look at those validation results, we can see that overall, both classifiers were able to do a very good job. The Thematic Mapper and Enhanced Thematic Mapper Classification had an over all accuracy of 93.8% and the Landsat * Operational Land Imager classifier had an accuracy of 94.2%. The chart below shows the accuracy for each land class Showing that overall our data is accurate.</a:t>
            </a:r>
            <a:endParaRPr dirty="0">
              <a:latin typeface="Century Gothic"/>
              <a:ea typeface="Century Gothic"/>
              <a:cs typeface="Century Gothic"/>
              <a:sym typeface="Century Gothic"/>
            </a:endParaRPr>
          </a:p>
        </p:txBody>
      </p:sp>
      <p:sp>
        <p:nvSpPr>
          <p:cNvPr id="633" name="Google Shape;633;g70c48e288a_4_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sym typeface="Century Gothic"/>
              </a:rPr>
              <a:t>In addition to our land cover classification, we created an NDVI change map to better understand shifts in vegetation and development. The NDVI change map shows changes in The Normalized Difference Vegetation Index which represents changes in  ‘greenness’ of the landscape and the map shown here shows changes between and 1989 and 2019. On the Map the green areas represent regions where greenness has increased, and red areas represent regions where greenness has decreased. Yellow represents vegetated regions with no change in greenness and black represents unvegetated regions with no change in greenness. The inset map shows the Kapalua Plantation Golf Course and surrounding area. The Golf Course was opened in 1991 and its development is indicated by an increase in greenness on the NDVI change map</a:t>
            </a:r>
            <a:endParaRPr dirty="0"/>
          </a:p>
        </p:txBody>
      </p:sp>
      <p:sp>
        <p:nvSpPr>
          <p:cNvPr id="643" name="Google Shape;643;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0c48e288a_23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In addition to the golf course, we were able to notice other small-scale changes using our NDVI change map and Land classification maps. The first image is again showing the NDVI Change during our study period. You can see in the inset map, there are many small red circles indicating regions with a decrease in NDVI. These regions correspond with the development of Wind Turbines in these areas during our study period which we were very excited to pick up in our change map. Looking over to the right our Land classification maps were also able to pick up small scale land cover. Shown in yellow are pineapple fields that our classification was able to detect. The image is showing what the pineapple fields look like from above</a:t>
            </a:r>
            <a:endParaRPr dirty="0">
              <a:latin typeface="Century Gothic"/>
              <a:ea typeface="Century Gothic"/>
              <a:cs typeface="Century Gothic"/>
              <a:sym typeface="Century Gothic"/>
            </a:endParaRPr>
          </a:p>
        </p:txBody>
      </p:sp>
      <p:sp>
        <p:nvSpPr>
          <p:cNvPr id="674" name="Google Shape;674;g70c48e288a_2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Now that we have looked at our analysis  methods, lets look at the results. </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We noticed two major landcover changes during our study period. The first major shift was between 1989 and 199 in which we saw a significant decrease in agricultural vegetation and an increase in barren land. </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The second major shift we noticed was a complete disappearance of pineapple between 1999 and 2019 and an increase of agricultural vegetation during that time</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Later Emily(Kowalski) will analyze why we think we see these shifts.</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As </a:t>
            </a:r>
            <a:r>
              <a:rPr lang="en-US" dirty="0" err="1">
                <a:latin typeface="Century Gothic"/>
                <a:ea typeface="Century Gothic"/>
                <a:cs typeface="Century Gothic"/>
                <a:sym typeface="Century Gothic"/>
              </a:rPr>
              <a:t>Arrev</a:t>
            </a:r>
            <a:r>
              <a:rPr lang="en-US" dirty="0">
                <a:latin typeface="Century Gothic"/>
                <a:ea typeface="Century Gothic"/>
                <a:cs typeface="Century Gothic"/>
                <a:sym typeface="Century Gothic"/>
              </a:rPr>
              <a:t> mentioned earlier, there were several major agricultural shifts during our study period and we were able to detect them in our land classification. The first major agricultural change we noticed was between 1989 and 1999 in which we noticed a significant decrease in agricultural vegetation and an increase in barren land as you can see from the land class chart.. This change correlates with the known end of sugar cane production in West Maui in 1998 and the year after in 1999 we can see a lot of barren fields. You can also see this change represented in the land class maps which indicate that most of the sugarcane was in the southern portion of the study area in (</a:t>
            </a:r>
            <a:r>
              <a:rPr lang="en-US" dirty="0" err="1">
                <a:latin typeface="Century Gothic"/>
                <a:ea typeface="Century Gothic"/>
                <a:cs typeface="Century Gothic"/>
                <a:sym typeface="Century Gothic"/>
              </a:rPr>
              <a:t>Wahikuli</a:t>
            </a:r>
            <a:r>
              <a:rPr lang="en-US" dirty="0">
                <a:latin typeface="Century Gothic"/>
                <a:ea typeface="Century Gothic"/>
                <a:cs typeface="Century Gothic"/>
                <a:sym typeface="Century Gothic"/>
              </a:rPr>
              <a:t>) and was left barren after 1998. Additionally we see steep decrease in pineapple, especially in the two central watersheds of our study area </a:t>
            </a:r>
            <a:r>
              <a:rPr lang="en-US" dirty="0" err="1">
                <a:latin typeface="Century Gothic"/>
                <a:ea typeface="Century Gothic"/>
                <a:cs typeface="Century Gothic"/>
                <a:sym typeface="Century Gothic"/>
              </a:rPr>
              <a:t>Kahana</a:t>
            </a:r>
            <a:r>
              <a:rPr lang="en-US" dirty="0">
                <a:latin typeface="Century Gothic"/>
                <a:ea typeface="Century Gothic"/>
                <a:cs typeface="Century Gothic"/>
                <a:sym typeface="Century Gothic"/>
              </a:rPr>
              <a:t> and </a:t>
            </a:r>
            <a:r>
              <a:rPr lang="en-US" dirty="0" err="1">
                <a:latin typeface="Century Gothic"/>
                <a:ea typeface="Century Gothic"/>
                <a:cs typeface="Century Gothic"/>
                <a:sym typeface="Century Gothic"/>
              </a:rPr>
              <a:t>Honokowai</a:t>
            </a:r>
            <a:r>
              <a:rPr lang="en-US" dirty="0">
                <a:latin typeface="Century Gothic"/>
                <a:ea typeface="Century Gothic"/>
                <a:cs typeface="Century Gothic"/>
                <a:sym typeface="Century Gothic"/>
              </a:rPr>
              <a:t>, between 1999 and 2009 which represents the end of Pineapple production in West Maui. In 2019 we can also see the highest levels of Agricultural Vegetation of any of the preceding years, and this change represents the increase in fallow agriculture that took over once the pineapple and sugarcane were finished.</a:t>
            </a:r>
            <a:endParaRPr dirty="0">
              <a:latin typeface="Century Gothic"/>
              <a:ea typeface="Century Gothic"/>
              <a:cs typeface="Century Gothic"/>
              <a:sym typeface="Century Gothic"/>
            </a:endParaRPr>
          </a:p>
        </p:txBody>
      </p:sp>
      <p:sp>
        <p:nvSpPr>
          <p:cNvPr id="717" name="Google Shape;7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0c48e288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seen the general changes in land cover, let’s dive into water quality</a:t>
            </a:r>
            <a:endParaRPr/>
          </a:p>
        </p:txBody>
      </p:sp>
      <p:sp>
        <p:nvSpPr>
          <p:cNvPr id="757" name="Google Shape;757;g70c48e288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There are a number of parameters that we can look at with remote sensing</a:t>
            </a:r>
            <a:r>
              <a:rPr lang="en-US" baseline="0" dirty="0">
                <a:latin typeface="Century Gothic"/>
                <a:ea typeface="Century Gothic"/>
                <a:cs typeface="Century Gothic"/>
                <a:sym typeface="Century Gothic"/>
              </a:rPr>
              <a:t> to determine water quality.</a:t>
            </a:r>
          </a:p>
          <a:p>
            <a:pPr marL="0" lvl="0" indent="0" algn="l" rtl="0">
              <a:lnSpc>
                <a:spcPct val="100000"/>
              </a:lnSpc>
              <a:spcBef>
                <a:spcPts val="0"/>
              </a:spcBef>
              <a:spcAft>
                <a:spcPts val="0"/>
              </a:spcAft>
              <a:buClr>
                <a:schemeClr val="dk1"/>
              </a:buClr>
              <a:buSzPts val="1100"/>
              <a:buFont typeface="Arial"/>
              <a:buNone/>
            </a:pPr>
            <a:endParaRPr lang="en-US" baseline="0"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baseline="0" dirty="0">
                <a:latin typeface="Century Gothic"/>
                <a:ea typeface="Century Gothic"/>
                <a:cs typeface="Century Gothic"/>
                <a:sym typeface="Century Gothic"/>
              </a:rPr>
              <a:t>The first one is </a:t>
            </a:r>
            <a:r>
              <a:rPr lang="en-US" baseline="0" dirty="0" err="1">
                <a:latin typeface="Century Gothic"/>
                <a:ea typeface="Century Gothic"/>
                <a:cs typeface="Century Gothic"/>
                <a:sym typeface="Century Gothic"/>
              </a:rPr>
              <a:t>chl</a:t>
            </a:r>
            <a:r>
              <a:rPr lang="en-US" baseline="0" dirty="0">
                <a:latin typeface="Century Gothic"/>
                <a:ea typeface="Century Gothic"/>
                <a:cs typeface="Century Gothic"/>
                <a:sym typeface="Century Gothic"/>
              </a:rPr>
              <a:t>-a, a photosynthetic pigment found in the chloroplasts of algae. If satellites sense a lot of green in an area, that suggests high [</a:t>
            </a:r>
            <a:r>
              <a:rPr lang="en-US" baseline="0" dirty="0" err="1">
                <a:latin typeface="Century Gothic"/>
                <a:ea typeface="Century Gothic"/>
                <a:cs typeface="Century Gothic"/>
                <a:sym typeface="Century Gothic"/>
              </a:rPr>
              <a:t>chl</a:t>
            </a:r>
            <a:r>
              <a:rPr lang="en-US" baseline="0" dirty="0">
                <a:latin typeface="Century Gothic"/>
                <a:ea typeface="Century Gothic"/>
                <a:cs typeface="Century Gothic"/>
                <a:sym typeface="Century Gothic"/>
              </a:rPr>
              <a:t>-a], and therefore an overabundance of algae.  This overabundance can block sunlight from reaching coral and other organisms.</a:t>
            </a: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A</a:t>
            </a:r>
            <a:r>
              <a:rPr lang="en-US" baseline="0" dirty="0">
                <a:latin typeface="Century Gothic"/>
                <a:ea typeface="Century Gothic"/>
                <a:cs typeface="Century Gothic"/>
                <a:sym typeface="Century Gothic"/>
              </a:rPr>
              <a:t> second parameter is t</a:t>
            </a:r>
            <a:r>
              <a:rPr lang="en-US" dirty="0">
                <a:latin typeface="Century Gothic"/>
                <a:ea typeface="Century Gothic"/>
                <a:cs typeface="Century Gothic"/>
                <a:sym typeface="Century Gothic"/>
              </a:rPr>
              <a:t>urbidity, which is a measure of water clarity in which high turbidity corresponds to a large presence of suspended organic &amp; inorganic matter.  Once again, this</a:t>
            </a:r>
            <a:r>
              <a:rPr lang="en-US" baseline="0" dirty="0">
                <a:latin typeface="Century Gothic"/>
                <a:ea typeface="Century Gothic"/>
                <a:cs typeface="Century Gothic"/>
                <a:sym typeface="Century Gothic"/>
              </a:rPr>
              <a:t> can block out sunlight, and harm the coral that prefer clear waters.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Sea surface</a:t>
            </a:r>
            <a:r>
              <a:rPr lang="en-US" baseline="0" dirty="0">
                <a:latin typeface="Century Gothic"/>
                <a:ea typeface="Century Gothic"/>
                <a:cs typeface="Century Gothic"/>
                <a:sym typeface="Century Gothic"/>
              </a:rPr>
              <a:t> temperature is a more global scale factor. </a:t>
            </a:r>
            <a:r>
              <a:rPr lang="en-US" dirty="0">
                <a:latin typeface="Century Gothic"/>
                <a:ea typeface="Century Gothic"/>
                <a:cs typeface="Century Gothic"/>
                <a:sym typeface="Century Gothic"/>
              </a:rPr>
              <a:t>Typically, optimal coral growth occurs in water temperatures of 25 - 29 °C</a:t>
            </a:r>
            <a:r>
              <a:rPr lang="en-US" baseline="30000" dirty="0">
                <a:latin typeface="Century Gothic"/>
                <a:ea typeface="Century Gothic"/>
                <a:cs typeface="Century Gothic"/>
                <a:sym typeface="Century Gothic"/>
              </a:rPr>
              <a:t>1</a:t>
            </a:r>
            <a:r>
              <a:rPr lang="en-US" baseline="0" dirty="0">
                <a:latin typeface="Century Gothic"/>
                <a:ea typeface="Century Gothic"/>
                <a:cs typeface="Century Gothic"/>
                <a:sym typeface="Century Gothic"/>
              </a:rPr>
              <a:t>, so anything out of that range could put coral health at risk.</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Finally,</a:t>
            </a:r>
            <a:r>
              <a:rPr lang="en-US" baseline="0" dirty="0">
                <a:latin typeface="Century Gothic"/>
                <a:ea typeface="Century Gothic"/>
                <a:cs typeface="Century Gothic"/>
                <a:sym typeface="Century Gothic"/>
              </a:rPr>
              <a:t> rainfall </a:t>
            </a:r>
            <a:r>
              <a:rPr lang="en-US" dirty="0">
                <a:latin typeface="Century Gothic"/>
                <a:ea typeface="Century Gothic"/>
                <a:cs typeface="Century Gothic"/>
                <a:sym typeface="Century Gothic"/>
              </a:rPr>
              <a:t>plays a big role in water quality because storm events</a:t>
            </a:r>
            <a:r>
              <a:rPr lang="en-US" baseline="0" dirty="0">
                <a:latin typeface="Century Gothic"/>
                <a:ea typeface="Century Gothic"/>
                <a:cs typeface="Century Gothic"/>
                <a:sym typeface="Century Gothic"/>
              </a:rPr>
              <a:t> can quickly</a:t>
            </a:r>
            <a:r>
              <a:rPr lang="en-US" dirty="0">
                <a:latin typeface="Century Gothic"/>
                <a:ea typeface="Century Gothic"/>
                <a:cs typeface="Century Gothic"/>
                <a:sym typeface="Century Gothic"/>
              </a:rPr>
              <a:t> carry nutrients and sediments from land into the ocean,</a:t>
            </a:r>
            <a:r>
              <a:rPr lang="en-US" baseline="0" dirty="0">
                <a:latin typeface="Century Gothic"/>
                <a:ea typeface="Century Gothic"/>
                <a:cs typeface="Century Gothic"/>
                <a:sym typeface="Century Gothic"/>
              </a:rPr>
              <a:t> possibly resulting in pollution and sedimentation. Topography and imperviousness of the area also influences the effects of precipitation.</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dirty="0" err="1">
                <a:latin typeface="Century Gothic"/>
                <a:ea typeface="Century Gothic"/>
                <a:cs typeface="Century Gothic"/>
                <a:sym typeface="Century Gothic"/>
              </a:rPr>
              <a:t>McField</a:t>
            </a:r>
            <a:r>
              <a:rPr lang="en-US" dirty="0">
                <a:latin typeface="Century Gothic"/>
                <a:ea typeface="Century Gothic"/>
                <a:cs typeface="Century Gothic"/>
                <a:sym typeface="Century Gothic"/>
              </a:rPr>
              <a:t> &amp; Kramer, Indicators of reef health in Mesoamerican reef (2007)</a:t>
            </a:r>
          </a:p>
        </p:txBody>
      </p:sp>
      <p:sp>
        <p:nvSpPr>
          <p:cNvPr id="763" name="Google Shape;76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A few different algorithms were chosen to explore water quality along the West Maui coastline. Looking at multiple parameters allows us to detect a variety of patterns and to output in units comparable to field measurements. Using an algorithm with outputs in </a:t>
            </a:r>
            <a:r>
              <a:rPr lang="en-US" dirty="0" err="1">
                <a:latin typeface="Century Gothic"/>
                <a:ea typeface="Century Gothic"/>
                <a:cs typeface="Century Gothic"/>
                <a:sym typeface="Century Gothic"/>
              </a:rPr>
              <a:t>Nephelometric</a:t>
            </a:r>
            <a:r>
              <a:rPr lang="en-US" dirty="0">
                <a:latin typeface="Century Gothic"/>
                <a:ea typeface="Century Gothic"/>
                <a:cs typeface="Century Gothic"/>
                <a:sym typeface="Century Gothic"/>
              </a:rPr>
              <a:t> Turbidity Units was a priority because it could be compared directly with in situ data collected by the citizen science group </a:t>
            </a:r>
            <a:r>
              <a:rPr lang="en-US" dirty="0" err="1">
                <a:latin typeface="Century Gothic"/>
                <a:ea typeface="Century Gothic"/>
                <a:cs typeface="Century Gothic"/>
                <a:sym typeface="Century Gothic"/>
              </a:rPr>
              <a:t>Hui</a:t>
            </a:r>
            <a:r>
              <a:rPr lang="en-US" dirty="0">
                <a:latin typeface="Century Gothic"/>
                <a:ea typeface="Century Gothic"/>
                <a:cs typeface="Century Gothic"/>
                <a:sym typeface="Century Gothic"/>
              </a:rPr>
              <a:t> O </a:t>
            </a:r>
            <a:r>
              <a:rPr lang="en-US" dirty="0" err="1">
                <a:latin typeface="Century Gothic"/>
                <a:ea typeface="Century Gothic"/>
                <a:cs typeface="Century Gothic"/>
                <a:sym typeface="Century Gothic"/>
              </a:rPr>
              <a:t>Ka</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Wai</a:t>
            </a:r>
            <a:r>
              <a:rPr lang="en-US" dirty="0">
                <a:latin typeface="Century Gothic"/>
                <a:ea typeface="Century Gothic"/>
                <a:cs typeface="Century Gothic"/>
                <a:sym typeface="Century Gothic"/>
              </a:rPr>
              <a:t> Ola. The red band is a good indicator of turbidity because it can’t penetrate ocean waters very well, therefore reducing interference by benthic, or ocean bottom, reflectance.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is another measure of water clarity, or more specifically,</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of light attenuation through the water column. This uses the red band of Landsat, which exhibits</a:t>
            </a:r>
            <a:r>
              <a:rPr lang="en-US" baseline="0" dirty="0">
                <a:latin typeface="Century Gothic"/>
                <a:ea typeface="Century Gothic"/>
                <a:cs typeface="Century Gothic"/>
                <a:sym typeface="Century Gothic"/>
              </a:rPr>
              <a:t> strong association with suspended matter, and the blue band, which penetrates the water in a way that resembles how light travels through the water column. Finally, o</a:t>
            </a:r>
            <a:r>
              <a:rPr lang="en-US" dirty="0">
                <a:latin typeface="Century Gothic"/>
                <a:ea typeface="Century Gothic"/>
                <a:cs typeface="Century Gothic"/>
                <a:sym typeface="Century Gothic"/>
              </a:rPr>
              <a:t>ur best option for sensing chlorophyll-a came down to Mishra &amp; Mishra’s Normalized Difference Chlorophyll Index algorithm, which is specialized for Sentinel-2. Unfortunately, Landsat lacks bands that match Sentinel’s, so translation of the algorithm to this different satellite resulted in an NDCI that is in fact the same as NDVI. Because there are not yet algorithms to confidently map chlorophyll with Landsat, we chose to stick with measuring greenness of the water with the Normalized Difference Vegetation Index.</a:t>
            </a:r>
          </a:p>
        </p:txBody>
      </p:sp>
      <p:sp>
        <p:nvSpPr>
          <p:cNvPr id="845" name="Google Shape;845;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We will first introduce to you our study area, our wonderful partners and their concerns, the spatial methods we employed to address these concerns, followed by our findings! </a:t>
            </a: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dirty="0">
                <a:solidFill>
                  <a:srgbClr val="379CC3"/>
                </a:solidFill>
                <a:latin typeface="Century Gothic"/>
                <a:ea typeface="Century Gothic"/>
                <a:cs typeface="Century Gothic"/>
                <a:sym typeface="Century Gothic"/>
              </a:rPr>
              <a:t>Image Credit:</a:t>
            </a:r>
          </a:p>
          <a:p>
            <a:pPr marL="0" marR="0" lvl="0" indent="0" algn="l" rtl="0">
              <a:lnSpc>
                <a:spcPct val="100000"/>
              </a:lnSpc>
              <a:spcBef>
                <a:spcPts val="0"/>
              </a:spcBef>
              <a:spcAft>
                <a:spcPts val="0"/>
              </a:spcAft>
              <a:buClr>
                <a:srgbClr val="000000"/>
              </a:buClr>
              <a:buSzPts val="1400"/>
              <a:buFont typeface="Arial"/>
              <a:buNone/>
            </a:pPr>
            <a:r>
              <a:rPr lang="en-US" dirty="0">
                <a:solidFill>
                  <a:srgbClr val="379CC3"/>
                </a:solidFill>
                <a:latin typeface="Century Gothic"/>
                <a:ea typeface="Century Gothic"/>
                <a:cs typeface="Century Gothic"/>
                <a:sym typeface="Century Gothic"/>
              </a:rPr>
              <a:t>1. R2R: (written permission received to use image from Tova </a:t>
            </a:r>
            <a:r>
              <a:rPr lang="en-US" dirty="0" err="1">
                <a:solidFill>
                  <a:srgbClr val="379CC3"/>
                </a:solidFill>
                <a:latin typeface="Century Gothic"/>
                <a:ea typeface="Century Gothic"/>
                <a:cs typeface="Century Gothic"/>
                <a:sym typeface="Century Gothic"/>
              </a:rPr>
              <a:t>Callender</a:t>
            </a:r>
            <a:r>
              <a:rPr lang="en-US" dirty="0">
                <a:solidFill>
                  <a:srgbClr val="379CC3"/>
                </a:solidFill>
                <a:latin typeface="Century Gothic"/>
                <a:ea typeface="Century Gothic"/>
                <a:cs typeface="Century Gothic"/>
                <a:sym typeface="Century Gothic"/>
              </a:rPr>
              <a:t>)</a:t>
            </a:r>
            <a:endParaRPr dirty="0">
              <a:solidFill>
                <a:srgbClr val="379CC3"/>
              </a:solidFill>
              <a:latin typeface="Century Gothic"/>
              <a:ea typeface="Century Gothic"/>
              <a:cs typeface="Century Gothic"/>
              <a:sym typeface="Century Gothic"/>
            </a:endParaRPr>
          </a:p>
        </p:txBody>
      </p:sp>
      <p:sp>
        <p:nvSpPr>
          <p:cNvPr id="405" name="Google Shape;4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To validate the Landsat-derived turbidity model,</a:t>
            </a:r>
            <a:r>
              <a:rPr lang="en-US" baseline="0" dirty="0">
                <a:latin typeface="Century Gothic"/>
                <a:ea typeface="Century Gothic"/>
                <a:cs typeface="Century Gothic"/>
                <a:sym typeface="Century Gothic"/>
              </a:rPr>
              <a:t> we compared the outputs </a:t>
            </a:r>
            <a:r>
              <a:rPr lang="en-US" dirty="0">
                <a:latin typeface="Century Gothic"/>
                <a:ea typeface="Century Gothic"/>
                <a:cs typeface="Century Gothic"/>
                <a:sym typeface="Century Gothic"/>
              </a:rPr>
              <a:t>to in situ data collected by </a:t>
            </a:r>
            <a:r>
              <a:rPr lang="en-US" dirty="0" err="1">
                <a:latin typeface="Century Gothic"/>
                <a:ea typeface="Century Gothic"/>
                <a:cs typeface="Century Gothic"/>
                <a:sym typeface="Century Gothic"/>
              </a:rPr>
              <a:t>Hui</a:t>
            </a:r>
            <a:r>
              <a:rPr lang="en-US" dirty="0">
                <a:latin typeface="Century Gothic"/>
                <a:ea typeface="Century Gothic"/>
                <a:cs typeface="Century Gothic"/>
                <a:sym typeface="Century Gothic"/>
              </a:rPr>
              <a:t> O </a:t>
            </a:r>
            <a:r>
              <a:rPr lang="en-US" dirty="0" err="1">
                <a:latin typeface="Century Gothic"/>
                <a:ea typeface="Century Gothic"/>
                <a:cs typeface="Century Gothic"/>
                <a:sym typeface="Century Gothic"/>
              </a:rPr>
              <a:t>Ka</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Wai</a:t>
            </a:r>
            <a:r>
              <a:rPr lang="en-US" dirty="0">
                <a:latin typeface="Century Gothic"/>
                <a:ea typeface="Century Gothic"/>
                <a:cs typeface="Century Gothic"/>
                <a:sym typeface="Century Gothic"/>
              </a:rPr>
              <a:t> Ola, a citizen science group working with the R2R Initiative.</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On the right is a map of their sampling sites. We extracted </a:t>
            </a:r>
            <a:r>
              <a:rPr lang="en-US" baseline="0" dirty="0">
                <a:latin typeface="Century Gothic"/>
                <a:ea typeface="Century Gothic"/>
                <a:cs typeface="Century Gothic"/>
                <a:sym typeface="Century Gothic"/>
              </a:rPr>
              <a:t>modeled turbidity</a:t>
            </a:r>
            <a:r>
              <a:rPr lang="en-US" dirty="0">
                <a:latin typeface="Century Gothic"/>
                <a:ea typeface="Century Gothic"/>
                <a:cs typeface="Century Gothic"/>
                <a:sym typeface="Century Gothic"/>
              </a:rPr>
              <a:t> from these specific locations and plotted the results against the in situ data from 2016 to now. As</a:t>
            </a:r>
            <a:r>
              <a:rPr lang="en-US" baseline="0" dirty="0">
                <a:latin typeface="Century Gothic"/>
                <a:ea typeface="Century Gothic"/>
                <a:cs typeface="Century Gothic"/>
                <a:sym typeface="Century Gothic"/>
              </a:rPr>
              <a:t> you can see in top left plot, t</a:t>
            </a:r>
            <a:r>
              <a:rPr lang="en-US" dirty="0">
                <a:latin typeface="Century Gothic"/>
                <a:ea typeface="Century Gothic"/>
                <a:cs typeface="Century Gothic"/>
                <a:sym typeface="Century Gothic"/>
              </a:rPr>
              <a:t>he two sources appear to share similar patterns of change over time. Additionally, the box and whisker</a:t>
            </a:r>
            <a:r>
              <a:rPr lang="en-US" baseline="0" dirty="0">
                <a:latin typeface="Century Gothic"/>
                <a:ea typeface="Century Gothic"/>
                <a:cs typeface="Century Gothic"/>
                <a:sym typeface="Century Gothic"/>
              </a:rPr>
              <a:t> plot shows us that the </a:t>
            </a:r>
            <a:r>
              <a:rPr lang="en-US" dirty="0">
                <a:latin typeface="Century Gothic"/>
                <a:ea typeface="Century Gothic"/>
                <a:cs typeface="Century Gothic"/>
                <a:sym typeface="Century Gothic"/>
              </a:rPr>
              <a:t>turbidity algorithm is outputting data with a range in values slightly greater, but very similar to that of the in situ data.</a:t>
            </a:r>
          </a:p>
        </p:txBody>
      </p:sp>
      <p:sp>
        <p:nvSpPr>
          <p:cNvPr id="890" name="Google Shape;8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Shown here are outputs from the TIME tool for each water quality parameter. Spatial variation is only seen close to shore, no more than about 1 km out. NDVI,</a:t>
            </a:r>
            <a:r>
              <a:rPr lang="en-US" baseline="0" dirty="0">
                <a:latin typeface="Century Gothic"/>
                <a:ea typeface="Century Gothic"/>
                <a:cs typeface="Century Gothic"/>
                <a:sym typeface="Century Gothic"/>
              </a:rPr>
              <a:t> interestingly, </a:t>
            </a:r>
            <a:r>
              <a:rPr lang="en-US" dirty="0">
                <a:latin typeface="Century Gothic"/>
                <a:ea typeface="Century Gothic"/>
                <a:cs typeface="Century Gothic"/>
                <a:sym typeface="Century Gothic"/>
              </a:rPr>
              <a:t>appears to be an inverse of turbidity, which suggests that turbid waters are also less green, characterized by lower chlorophyll concentrations. The map of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reveals a pattern not seen in the other maps, in which clarity is lower next to shore, very high out from that, and then lower again beyond 1 km out. This may be explained by the bathymetry of the area and the ocean current that flows between islands. That current would account for the increase in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(decrease in clarity) far from shore.</a:t>
            </a:r>
          </a:p>
        </p:txBody>
      </p:sp>
      <p:sp>
        <p:nvSpPr>
          <p:cNvPr id="935" name="Google Shape;9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When</a:t>
            </a:r>
            <a:r>
              <a:rPr lang="en-US" baseline="0" dirty="0">
                <a:latin typeface="Century Gothic"/>
                <a:ea typeface="Century Gothic"/>
                <a:cs typeface="Century Gothic"/>
                <a:sym typeface="Century Gothic"/>
              </a:rPr>
              <a:t> we outlined the locations of coral reefs on our maps, we</a:t>
            </a:r>
            <a:r>
              <a:rPr lang="en-US" dirty="0">
                <a:latin typeface="Century Gothic"/>
                <a:ea typeface="Century Gothic"/>
                <a:cs typeface="Century Gothic"/>
                <a:sym typeface="Century Gothic"/>
              </a:rPr>
              <a:t> noticed that our tool may be detecting high turbidity when in fact the high values may be attributed to</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reflectance off the coral reefs themselves. Water quality algorithms should therefore be used with caution over the coral reefs.</a:t>
            </a:r>
            <a:r>
              <a:rPr lang="en-US" baseline="0" dirty="0">
                <a:latin typeface="Century Gothic"/>
                <a:ea typeface="Century Gothic"/>
                <a:cs typeface="Century Gothic"/>
                <a:sym typeface="Century Gothic"/>
              </a:rPr>
              <a:t> On the flip side, the algorithm does map high turbidity in some locations where there are not reefs that would cause interference.</a:t>
            </a:r>
          </a:p>
        </p:txBody>
      </p:sp>
      <p:sp>
        <p:nvSpPr>
          <p:cNvPr id="962" name="Google Shape;9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So, for our analysis, we took time to examine the water quality and land cover patterns individually, and then we looked at them together.</a:t>
            </a:r>
          </a:p>
        </p:txBody>
      </p:sp>
      <p:sp>
        <p:nvSpPr>
          <p:cNvPr id="980" name="Google Shape;9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Since our partners mentioned sediment plumes inundating reef beds after storms in the past, we decided to look closer at the relationship between the two.</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First, we looked at the general seasonal patterns in turbidity and how it corresponded with precipitation. As you may remember, we would expect to see higher turbidity levels during times of high precipitation, since precipitation collects sediment when it runs off the landscape.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By analyzing the outputs of our turbidity models, we drew out some of these turbidity trends specific to West Maui. We found that fall is the season with the highest average turbidity values, followed by winter. The high fall turbidity values correspond with the increase in precipitation as the rainy season begins. What we are seeing here is that earlier precipitation events seem to cause higher amounts of turbidity than the later, albeit more frequent, precipitation events that occur in the winter.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solidFill>
                  <a:srgbClr val="379CC3"/>
                </a:solidFill>
                <a:latin typeface="Century Gothic"/>
                <a:ea typeface="Century Gothic"/>
                <a:cs typeface="Century Gothic"/>
                <a:sym typeface="Century Gothic"/>
              </a:rPr>
              <a:t>Image: Written permission received to use image from Tova </a:t>
            </a:r>
            <a:r>
              <a:rPr lang="en-US" dirty="0" err="1">
                <a:solidFill>
                  <a:srgbClr val="379CC3"/>
                </a:solidFill>
                <a:latin typeface="Century Gothic"/>
                <a:ea typeface="Century Gothic"/>
                <a:cs typeface="Century Gothic"/>
                <a:sym typeface="Century Gothic"/>
              </a:rPr>
              <a:t>Callender</a:t>
            </a:r>
            <a:r>
              <a:rPr lang="en-US" dirty="0">
                <a:solidFill>
                  <a:srgbClr val="379CC3"/>
                </a:solidFill>
                <a:latin typeface="Century Gothic"/>
                <a:ea typeface="Century Gothic"/>
                <a:cs typeface="Century Gothic"/>
                <a:sym typeface="Century Gothic"/>
              </a:rPr>
              <a:t>)</a:t>
            </a:r>
            <a:endParaRPr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70c48e288a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70c48e288a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also took a look at the interplay between turbidity and precipitation at a slightly more close-up scale, as shown by this graph here that shows the interplay between turbidity and precipitation over a 3-year period.. </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r>
              <a:rPr lang="en-US" dirty="0">
                <a:latin typeface="Century Gothic"/>
                <a:ea typeface="Century Gothic"/>
                <a:cs typeface="Century Gothic"/>
                <a:sym typeface="Century Gothic"/>
              </a:rPr>
              <a:t>We found that precipitation is a strong predictor of turbidity on a more month-to-month scale as well. This was a significant effect found in both remotely sensed data and in-situ data for the study area. </a:t>
            </a:r>
          </a:p>
          <a:p>
            <a:pPr marL="0" lvl="0" indent="0" algn="l" rtl="0">
              <a:spcBef>
                <a:spcPts val="0"/>
              </a:spcBef>
              <a:spcAft>
                <a:spcPts val="0"/>
              </a:spcAft>
              <a:buNone/>
            </a:pPr>
            <a:endParaRPr lang="en-US" dirty="0">
              <a:latin typeface="Century Gothic"/>
              <a:ea typeface="Century Gothic"/>
              <a:cs typeface="Century Gothic"/>
              <a:sym typeface="Century Gothic"/>
            </a:endParaRPr>
          </a:p>
        </p:txBody>
      </p:sp>
      <p:sp>
        <p:nvSpPr>
          <p:cNvPr id="986" name="Google Shape;986;g70c48e288a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also looked at the temporal dynamics in land cover classifications in the watersheds.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West Maui went through notable economic shifts over the study period, and we found that these shifts were clearly detectable in our land classifications.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As you may remember, we saw significant fluctuation in the barren and agricultural land classes, and a complete disappearance of the pineapple land classes over the 30-year study period. When you look at the 1990 image, you see a patchwork of land types including barren, agricultural, and pineapple. This is reflective of the high-impact agriculture that was occurring in the area during the late 80’s and early 90’s.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1999 image, you see a high amount of barren land, which we originally thought was a malfunction of our classifier. After some further analysis and conversation with our partners, we realized that this actually captures West Maui in a transitional state, when the sugar cane farms in the area were being rapidly phased out.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2019 image, we see modern Maui, with a more homogenous land cover of shrubby fallow fields in the lowlands and the more dense non-agricultural vegetation in the highlands.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Notably, Maui also experienced a boom in tourism in the late 2000’s, which we may expect would result in higher amounts of urban impervious surfaces. We did not find a significant difference in the urban impervious classes, however. </a:t>
            </a:r>
            <a:endParaRPr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0070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We also looked for spatial trends in the land cover data. The 5 watersheds can be roughly grouped into three groups in accordance to their spatial trends. </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two northernmost watersheds, Honolua and </a:t>
            </a:r>
            <a:r>
              <a:rPr lang="en-US" dirty="0" err="1">
                <a:latin typeface="Century Gothic"/>
                <a:ea typeface="Century Gothic"/>
                <a:cs typeface="Century Gothic"/>
                <a:sym typeface="Century Gothic"/>
              </a:rPr>
              <a:t>Honokahua</a:t>
            </a:r>
            <a:r>
              <a:rPr lang="en-US" dirty="0">
                <a:latin typeface="Century Gothic"/>
                <a:ea typeface="Century Gothic"/>
                <a:cs typeface="Century Gothic"/>
                <a:sym typeface="Century Gothic"/>
              </a:rPr>
              <a:t>, were characterized by their high amount of non-agricultural vegetation as well as an increase in the “other agriculture” land class in the 2000’s and 2010’s.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middle two watersheds, </a:t>
            </a:r>
            <a:r>
              <a:rPr lang="en-US" dirty="0" err="1">
                <a:latin typeface="Century Gothic"/>
                <a:ea typeface="Century Gothic"/>
                <a:cs typeface="Century Gothic"/>
                <a:sym typeface="Century Gothic"/>
              </a:rPr>
              <a:t>Kahana</a:t>
            </a:r>
            <a:r>
              <a:rPr lang="en-US" dirty="0">
                <a:latin typeface="Century Gothic"/>
                <a:ea typeface="Century Gothic"/>
                <a:cs typeface="Century Gothic"/>
                <a:sym typeface="Century Gothic"/>
              </a:rPr>
              <a:t> and </a:t>
            </a:r>
            <a:r>
              <a:rPr lang="en-US" dirty="0" err="1">
                <a:latin typeface="Century Gothic"/>
                <a:ea typeface="Century Gothic"/>
                <a:cs typeface="Century Gothic"/>
                <a:sym typeface="Century Gothic"/>
              </a:rPr>
              <a:t>Honokowai</a:t>
            </a:r>
            <a:r>
              <a:rPr lang="en-US" dirty="0">
                <a:latin typeface="Century Gothic"/>
                <a:ea typeface="Century Gothic"/>
                <a:cs typeface="Century Gothic"/>
                <a:sym typeface="Century Gothic"/>
              </a:rPr>
              <a:t>, were the ones that were home to pineapple farming, up until the mid-2000’s.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southernmost watershed, </a:t>
            </a:r>
            <a:r>
              <a:rPr lang="en-US" dirty="0" err="1">
                <a:latin typeface="Century Gothic"/>
                <a:ea typeface="Century Gothic"/>
                <a:cs typeface="Century Gothic"/>
                <a:sym typeface="Century Gothic"/>
              </a:rPr>
              <a:t>Wahikuli</a:t>
            </a:r>
            <a:r>
              <a:rPr lang="en-US" dirty="0">
                <a:latin typeface="Century Gothic"/>
                <a:ea typeface="Century Gothic"/>
                <a:cs typeface="Century Gothic"/>
                <a:sym typeface="Century Gothic"/>
              </a:rPr>
              <a:t>, is characterized by having a substantially higher amount of “barren” pixels throughout the study period as well as a slightly higher amount of urban impervious surfaces than the rest of the watersheds. This watershed also has the lowest proportion of non-agricultural vegetation. </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These groupings should be useful for determining how best to streamline mitigation studies for multiple watersheds in the region.</a:t>
            </a:r>
            <a:endParaRPr dirty="0">
              <a:latin typeface="Century Gothic"/>
              <a:ea typeface="Century Gothic"/>
              <a:cs typeface="Century Gothic"/>
              <a:sym typeface="Century Gothic"/>
            </a:endParaRPr>
          </a:p>
        </p:txBody>
      </p:sp>
      <p:sp>
        <p:nvSpPr>
          <p:cNvPr id="763" name="Google Shape;76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0c48e288a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70c48e288a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The purpose of our study circles back to studying how land based source pollution may be affecting water quality in our study area, but there are other important factors that also affect coral health in the region. As we have discussed, turbidity events are harmful for the health of corals, an effect that is </a:t>
            </a:r>
            <a:r>
              <a:rPr lang="en-US" dirty="0" err="1">
                <a:latin typeface="Century Gothic"/>
                <a:ea typeface="Century Gothic"/>
                <a:cs typeface="Century Gothic"/>
                <a:sym typeface="Century Gothic"/>
              </a:rPr>
              <a:t>pariculalrly</a:t>
            </a:r>
            <a:r>
              <a:rPr lang="en-US" dirty="0">
                <a:latin typeface="Century Gothic"/>
                <a:ea typeface="Century Gothic"/>
                <a:cs typeface="Century Gothic"/>
                <a:sym typeface="Century Gothic"/>
              </a:rPr>
              <a:t> noticeable in West Maui reefs. Anomalous sea surface temperatures can also stress coral reefs, particularly anomalously high. By looking a little deeper at the interplay of these effects, we are able to point out time periods of coral stress, during which we would be interested in going back and seeing what kinds of effects the coral reefs were experiencing. </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r>
              <a:rPr lang="en-US" dirty="0">
                <a:latin typeface="Century Gothic"/>
                <a:ea typeface="Century Gothic"/>
                <a:cs typeface="Century Gothic"/>
                <a:sym typeface="Century Gothic"/>
              </a:rPr>
              <a:t>The combined effects of these coral risk factors were reflected in at least two of the more recent prolific coral reef bleaching effects, with one of them actually occurring currently. The timeframe of these events are highlighted in red.</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
        <p:nvSpPr>
          <p:cNvPr id="1010" name="Google Shape;1010;g70c48e288a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we’d like to give you a live demonstration of the TIME (Terrestrial Impacts on Marine Ecosystems) tool</a:t>
            </a:r>
            <a:r>
              <a:rPr lang="en-US" baseline="0" dirty="0"/>
              <a:t>, which our partners will eventually be able to use.</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After a code release process, the TIME Tool will be made available to our partners at West Maui Ridge2Reef Initiative. This tool will allow Ridge2Reef and its affiliates to better incorporate long-term land use and water quality data into their watershed planning processes. It will also allow for improved retrospective analysis of completed </a:t>
            </a:r>
            <a:r>
              <a:rPr lang="en-US" b="0" dirty="0" err="1"/>
              <a:t>mititgation</a:t>
            </a:r>
            <a:r>
              <a:rPr lang="en-US" b="0" dirty="0"/>
              <a:t> projects, and it will give them the ability to perform a well-rounded analysis of the watershed health at their date of interest. </a:t>
            </a:r>
          </a:p>
          <a:p>
            <a:pPr marL="0" lvl="0" indent="0" algn="l" rtl="0">
              <a:lnSpc>
                <a:spcPct val="100000"/>
              </a:lnSpc>
              <a:spcBef>
                <a:spcPts val="0"/>
              </a:spcBef>
              <a:spcAft>
                <a:spcPts val="0"/>
              </a:spcAft>
              <a:buSzPts val="1400"/>
              <a:buNone/>
            </a:pPr>
            <a:endParaRPr lang="en-US" baseline="0"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latin typeface="Century Gothic"/>
                <a:ea typeface="Century Gothic"/>
                <a:cs typeface="Century Gothic"/>
                <a:sym typeface="Century Gothic"/>
              </a:rPr>
              <a:t>West Maui is the Western peninsula of the 2nd largest Hawaiian island of Maui. Majority of the coastline is surrounded by coral reef beds which provide habitat necessary to sustain the diversity of the marine ecosystem and health of fisheries, which promote the economy and protect the shoreline. These colorful reefs and clear waters attract many tourists in addition to great population and development increase. Coral reefs are already susceptible to decline in this climate and these changes in West Maui have prompted the USCRTF to designate these watersheds as priority in 2011, as delineated by the white border in the map. Reef mass has dropped between 30 and 75% in this region in the last two decades.</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r>
              <a:rPr lang="en-US" dirty="0">
                <a:solidFill>
                  <a:srgbClr val="379CC3"/>
                </a:solidFill>
                <a:latin typeface="Century Gothic"/>
                <a:ea typeface="Century Gothic"/>
                <a:cs typeface="Century Gothic"/>
                <a:sym typeface="Century Gothic"/>
              </a:rPr>
              <a:t>Map Data Credit:</a:t>
            </a:r>
            <a:r>
              <a:rPr lang="en-US" dirty="0">
                <a:solidFill>
                  <a:srgbClr val="379CC3"/>
                </a:solidFill>
              </a:rPr>
              <a:t> </a:t>
            </a:r>
            <a:r>
              <a:rPr lang="en-US" dirty="0">
                <a:solidFill>
                  <a:srgbClr val="379CC3"/>
                </a:solidFill>
                <a:latin typeface="Century Gothic"/>
                <a:ea typeface="Century Gothic"/>
                <a:cs typeface="Century Gothic"/>
                <a:sym typeface="Century Gothic"/>
              </a:rPr>
              <a:t>USGS High Resolution Ortho Imagery, 2017; State of Hawaii Office of Planning GIS Layers</a:t>
            </a:r>
            <a:endParaRPr dirty="0">
              <a:solidFill>
                <a:srgbClr val="379CC3"/>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SzPts val="1400"/>
              <a:buNone/>
            </a:pPr>
            <a:endParaRPr u="sng" dirty="0">
              <a:solidFill>
                <a:srgbClr val="3F3F3F"/>
              </a:solidFill>
            </a:endParaRPr>
          </a:p>
        </p:txBody>
      </p:sp>
      <p:sp>
        <p:nvSpPr>
          <p:cNvPr id="414" name="Google Shape;4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Given this was a feasibility study, some things we noticed include bottom reflectance affecting water quality measures, after validation it was confirmed that yearly composite imagery can detect large and small scale ag shifts noted throughout our study period. The TIME Tool is sufficient in analyzing decadal trends, however more frequent satellite images with less clouds could offer more accuracy. Higher resolution imagery can more accurately classify between different types of agriculture, such as pineapple and sugarcane fields.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1056" name="Google Shape;10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70c48e288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70c48e288a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found some limitations in the availability of satellite imagery and the applicability of ocean water quality algorithms. We also would advise those using the TIME tool to be cautious about the potential for seasonal changes to affect the results.  </a:t>
            </a:r>
            <a:endParaRPr/>
          </a:p>
        </p:txBody>
      </p:sp>
      <p:sp>
        <p:nvSpPr>
          <p:cNvPr id="1063" name="Google Shape;1063;g70c48e288a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future, we would recommend that in situ data be collected on dates that correspond with the Landsat passes. Along with better matched in situ data, this analysis could be made more complete by incorporating even more ocean dynamic data such as winds, currents, tides, and waves. It would also be helpful to incorporate a more specific knowledge of the timing dynamics between land cover and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future analyses, it would be useful to incorporate water quality algorithms that are better suited to this particular region.</a:t>
            </a:r>
            <a:endParaRPr/>
          </a:p>
        </p:txBody>
      </p:sp>
      <p:sp>
        <p:nvSpPr>
          <p:cNvPr id="1070" name="Google Shape;1070;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Century Gothic"/>
                <a:ea typeface="Century Gothic"/>
                <a:cs typeface="Century Gothic"/>
                <a:sym typeface="Century Gothic"/>
              </a:rPr>
              <a:t>The Hawai'i Water Resources Team would like to thank all of our mentors and partners who helped make this project possible. We would like to especially thank:</a:t>
            </a:r>
            <a:endParaRPr sz="1100">
              <a:latin typeface="Century Gothic"/>
              <a:ea typeface="Century Gothic"/>
              <a:cs typeface="Century Gothic"/>
              <a:sym typeface="Century Gothic"/>
            </a:endParaRPr>
          </a:p>
          <a:p>
            <a:pPr marL="457200" lvl="0" indent="-298450" algn="l" rtl="0">
              <a:lnSpc>
                <a:spcPct val="115000"/>
              </a:lnSpc>
              <a:spcBef>
                <a:spcPts val="100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Tova Callender (West Maui Ridge to Reef Initiative)</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Russel Sparks (Hawai'i Department of Land and Natural Resources)</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Curt Storlazzi (U.S. Geologic Survey)</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Dr. Juan Torres-Pérez (Bay Area Environmental Research Institute, NASA Ames Research Center)</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Gina Cova, DEVELOP Fellow (NASA Ames Research Center)</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Zachary Bengsston, , DEVELOP Fellow (NASA Ames Research Center)</a:t>
            </a:r>
            <a:endParaRPr sz="1100">
              <a:latin typeface="Century Gothic"/>
              <a:ea typeface="Century Gothic"/>
              <a:cs typeface="Century Gothic"/>
              <a:sym typeface="Century Gothic"/>
            </a:endParaRPr>
          </a:p>
          <a:p>
            <a:pPr marL="0" lvl="0" indent="0" algn="l" rtl="0">
              <a:lnSpc>
                <a:spcPct val="100000"/>
              </a:lnSpc>
              <a:spcBef>
                <a:spcPts val="1000"/>
              </a:spcBef>
              <a:spcAft>
                <a:spcPts val="0"/>
              </a:spcAft>
              <a:buSzPts val="1400"/>
              <a:buNone/>
            </a:pPr>
            <a:endParaRPr/>
          </a:p>
        </p:txBody>
      </p:sp>
      <p:sp>
        <p:nvSpPr>
          <p:cNvPr id="1077" name="Google Shape;1077;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latin typeface="Century Gothic"/>
                <a:ea typeface="Century Gothic"/>
                <a:cs typeface="Century Gothic"/>
                <a:sym typeface="Century Gothic"/>
              </a:rPr>
              <a:t>The four main concerns of this community are therefore based on the value and sensitivity of this ecosystem. The activities on the island have an effect on the health of the coastline habitats as we can see with the large sediment plume in the second image. The community thrives off the balance between coral health and the ecosystem services provided, which is why it’s important to monitor land based sources of pollution.</a:t>
            </a:r>
            <a:endParaRPr lang="en-US"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Calibri"/>
              <a:buNone/>
            </a:pPr>
            <a:endParaRPr lang="en-US"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Calibri"/>
              <a:buNone/>
            </a:pPr>
            <a:r>
              <a:rPr lang="en-US" dirty="0">
                <a:solidFill>
                  <a:srgbClr val="379CC3"/>
                </a:solidFill>
                <a:latin typeface="Century Gothic"/>
                <a:ea typeface="Century Gothic"/>
                <a:cs typeface="Century Gothic"/>
                <a:sym typeface="Century Gothic"/>
              </a:rPr>
              <a:t>Image Credits: </a:t>
            </a:r>
            <a:endParaRPr dirty="0">
              <a:solidFill>
                <a:srgbClr val="379CC3"/>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NOAA/PIFSC/HMSRP: https://www.flickr.com/photos/noaaphotolib/41240733471/</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R2R: 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Susan Hazlett, USGS</a:t>
            </a:r>
            <a:r>
              <a:rPr lang="en-US" u="none" dirty="0">
                <a:solidFill>
                  <a:srgbClr val="379CC3"/>
                </a:solidFill>
                <a:highlight>
                  <a:srgbClr val="FFFFFF"/>
                </a:highlight>
                <a:latin typeface="Century Gothic"/>
                <a:ea typeface="Century Gothic"/>
                <a:cs typeface="Century Gothic"/>
                <a:sym typeface="Century Gothic"/>
              </a:rPr>
              <a:t>: </a:t>
            </a:r>
            <a:r>
              <a:rPr lang="en-US" u="sng" dirty="0">
                <a:solidFill>
                  <a:srgbClr val="379CC3"/>
                </a:solidFill>
                <a:latin typeface="Century Gothic"/>
                <a:ea typeface="Century Gothic"/>
                <a:cs typeface="Century Gothic"/>
                <a:sym typeface="Century Gothic"/>
                <a:hlinkClick r:id="rId3"/>
              </a:rPr>
              <a:t>https://www.flickr.com/photos/usgeologicalsurvey/8539141325/in/photolist-oSun6H-e1zkdz-qHq8Kf-naUXfD-qGAMmx-pviGB3-wYcF4x-wSokCe-iyXXMh</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R2R: 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p:txBody>
      </p:sp>
      <p:sp>
        <p:nvSpPr>
          <p:cNvPr id="432" name="Google Shape;4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In order to bolster the monitoring by this community we had the privilege of working with R2R, USGS, and DLNR-DAR to get an understanding of the problem and implications on the ground, as well as history of the ecosystem. </a:t>
            </a:r>
            <a:endParaRPr dirty="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dirty="0">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dirty="0">
                <a:solidFill>
                  <a:srgbClr val="379CC3"/>
                </a:solidFill>
                <a:latin typeface="Century Gothic"/>
                <a:ea typeface="Century Gothic"/>
                <a:cs typeface="Century Gothic"/>
                <a:sym typeface="Century Gothic"/>
              </a:rPr>
              <a:t>Image Credit: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79CC3"/>
                </a:solidFill>
                <a:latin typeface="Century Gothic"/>
                <a:ea typeface="Century Gothic"/>
                <a:cs typeface="Century Gothic"/>
                <a:sym typeface="Century Gothic"/>
              </a:rPr>
              <a:t>1. </a:t>
            </a:r>
            <a:r>
              <a:rPr lang="en-US" dirty="0" err="1">
                <a:solidFill>
                  <a:srgbClr val="379CC3"/>
                </a:solidFill>
                <a:latin typeface="Century Gothic"/>
                <a:ea typeface="Century Gothic"/>
                <a:cs typeface="Century Gothic"/>
                <a:sym typeface="Century Gothic"/>
              </a:rPr>
              <a:t>Hawai’I</a:t>
            </a:r>
            <a:r>
              <a:rPr lang="en-US" dirty="0">
                <a:solidFill>
                  <a:srgbClr val="379CC3"/>
                </a:solidFill>
                <a:latin typeface="Century Gothic"/>
                <a:ea typeface="Century Gothic"/>
                <a:cs typeface="Century Gothic"/>
                <a:sym typeface="Century Gothic"/>
              </a:rPr>
              <a:t> DLNR-DAR: Written rights from the </a:t>
            </a:r>
            <a:r>
              <a:rPr lang="en-US" dirty="0" err="1">
                <a:solidFill>
                  <a:srgbClr val="379CC3"/>
                </a:solidFill>
                <a:latin typeface="Century Gothic"/>
                <a:ea typeface="Century Gothic"/>
                <a:cs typeface="Century Gothic"/>
                <a:sym typeface="Century Gothic"/>
              </a:rPr>
              <a:t>Hawai’I</a:t>
            </a:r>
            <a:r>
              <a:rPr lang="en-US" dirty="0">
                <a:solidFill>
                  <a:srgbClr val="379CC3"/>
                </a:solidFill>
                <a:latin typeface="Century Gothic"/>
                <a:ea typeface="Century Gothic"/>
                <a:cs typeface="Century Gothic"/>
                <a:sym typeface="Century Gothic"/>
              </a:rPr>
              <a:t> DLNR, and Dan W Dennison </a:t>
            </a:r>
            <a:r>
              <a:rPr lang="en-US" u="sng" dirty="0">
                <a:solidFill>
                  <a:srgbClr val="379CC3"/>
                </a:solidFill>
                <a:latin typeface="Century Gothic"/>
                <a:ea typeface="Century Gothic"/>
                <a:cs typeface="Century Gothic"/>
                <a:sym typeface="Century Gothic"/>
                <a:hlinkClick r:id="rId3"/>
              </a:rPr>
              <a:t>https://dlnr.hawaii.gov/blog/2019/11/05/nr19-186/</a:t>
            </a:r>
            <a:endParaRPr lang="en-US" dirty="0">
              <a:solidFill>
                <a:srgbClr val="379CC3"/>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79CC3"/>
                </a:solidFill>
                <a:latin typeface="Century Gothic"/>
                <a:ea typeface="Century Gothic"/>
                <a:cs typeface="Century Gothic"/>
                <a:sym typeface="Century Gothic"/>
              </a:rPr>
              <a:t>2. USGS PCMSC: </a:t>
            </a:r>
            <a:r>
              <a:rPr lang="en-US" u="sng" dirty="0">
                <a:solidFill>
                  <a:srgbClr val="379CC3"/>
                </a:solidFill>
                <a:latin typeface="Century Gothic"/>
                <a:ea typeface="Century Gothic"/>
                <a:cs typeface="Century Gothic"/>
                <a:sym typeface="Century Gothic"/>
                <a:hlinkClick r:id="rId4"/>
              </a:rPr>
              <a:t>https://www.usgs.gov/centers/pcmsc/multimedia</a:t>
            </a:r>
            <a:endParaRPr dirty="0">
              <a:solidFill>
                <a:srgbClr val="379CC3"/>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379CC3"/>
                </a:solidFill>
                <a:latin typeface="Century Gothic"/>
                <a:ea typeface="Century Gothic"/>
                <a:cs typeface="Century Gothic"/>
                <a:sym typeface="Century Gothic"/>
              </a:rPr>
              <a:t>3. R2R: </a:t>
            </a:r>
            <a:r>
              <a:rPr lang="en-US" dirty="0">
                <a:solidFill>
                  <a:srgbClr val="379CC3"/>
                </a:solidFill>
                <a:highlight>
                  <a:srgbClr val="FFFFFF"/>
                </a:highlight>
                <a:latin typeface="Century Gothic"/>
                <a:ea typeface="Century Gothic"/>
                <a:cs typeface="Century Gothic"/>
                <a:sym typeface="Century Gothic"/>
              </a:rPr>
              <a:t>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p:txBody>
      </p:sp>
      <p:sp>
        <p:nvSpPr>
          <p:cNvPr id="455" name="Google Shape;4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With these community concerns in mind, our team set out to:</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classify land cover from the last three decades and detect change in the priority watersheds </a:t>
            </a:r>
          </a:p>
          <a:p>
            <a:pPr marL="457200" marR="0" lvl="0" indent="-304800" algn="l" defTabSz="914400" rtl="0" eaLnBrk="1" fontAlgn="auto" latinLnBrk="0" hangingPunct="1">
              <a:lnSpc>
                <a:spcPct val="100000"/>
              </a:lnSpc>
              <a:spcBef>
                <a:spcPts val="0"/>
              </a:spcBef>
              <a:spcAft>
                <a:spcPts val="0"/>
              </a:spcAft>
              <a:buClr>
                <a:srgbClr val="000000"/>
              </a:buClr>
              <a:buSzPts val="1200"/>
              <a:buFont typeface="Century Gothic"/>
              <a:buAutoNum type="arabicPeriod"/>
              <a:tabLst/>
              <a:defRPr/>
            </a:pPr>
            <a:r>
              <a:rPr lang="en-US" dirty="0">
                <a:latin typeface="Century Gothic"/>
                <a:ea typeface="Century Gothic"/>
                <a:cs typeface="Century Gothic"/>
                <a:sym typeface="Century Gothic"/>
              </a:rPr>
              <a:t>analyze trends in water clarity associated with storm events and locations of effluents</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explore the potential correlation between inland cover changes and near-shore water quality degradation</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create a geospatial tool to access this information into the past and future</a:t>
            </a:r>
            <a:endParaRPr dirty="0">
              <a:latin typeface="Century Gothic"/>
              <a:ea typeface="Century Gothic"/>
              <a:cs typeface="Century Gothic"/>
              <a:sym typeface="Century Gothic"/>
            </a:endParaRPr>
          </a:p>
          <a:p>
            <a:pPr marL="45720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solidFill>
                  <a:srgbClr val="379CC3"/>
                </a:solidFill>
                <a:latin typeface="Century Gothic"/>
                <a:ea typeface="Century Gothic"/>
                <a:cs typeface="Century Gothic"/>
                <a:sym typeface="Century Gothic"/>
              </a:rPr>
              <a:t>Image Credit:</a:t>
            </a:r>
          </a:p>
          <a:p>
            <a:pPr marL="228600" lvl="0" indent="-228600" algn="l" rtl="0">
              <a:lnSpc>
                <a:spcPct val="100000"/>
              </a:lnSpc>
              <a:spcBef>
                <a:spcPts val="0"/>
              </a:spcBef>
              <a:spcAft>
                <a:spcPts val="0"/>
              </a:spcAft>
              <a:buSzPts val="1400"/>
              <a:buAutoNum type="arabicPeriod"/>
            </a:pPr>
            <a:r>
              <a:rPr lang="en-US" dirty="0">
                <a:solidFill>
                  <a:srgbClr val="379CC3"/>
                </a:solidFill>
                <a:latin typeface="Century Gothic"/>
                <a:ea typeface="Century Gothic"/>
                <a:cs typeface="Century Gothic"/>
                <a:sym typeface="Century Gothic"/>
              </a:rPr>
              <a:t>NOAA/NMFS/OPR </a:t>
            </a:r>
            <a:r>
              <a:rPr lang="en-US" u="sng" dirty="0">
                <a:solidFill>
                  <a:srgbClr val="379CC3"/>
                </a:solidFill>
                <a:latin typeface="Century Gothic"/>
                <a:ea typeface="Century Gothic"/>
                <a:cs typeface="Century Gothic"/>
                <a:sym typeface="Century Gothic"/>
                <a:hlinkClick r:id="rId3"/>
              </a:rPr>
              <a:t>https://www.flickr.com/photos/noaaphotolib/5014271523/in/photolist-9gEWVu-8D7ikF-9gEXh9-vbKWH3-HGjfid-TExji9-JbJM91-8D6sei-8TVpFw-fL2n8b-8D85SB-8DbciJ-9gEXes-fL2naJ-8JLyhC-fJrDt8-8LTSyi-8QvgZb</a:t>
            </a:r>
            <a:endParaRPr lang="en-US" u="sng" dirty="0">
              <a:solidFill>
                <a:srgbClr val="379CC3"/>
              </a:solidFill>
              <a:latin typeface="Century Gothic"/>
              <a:ea typeface="Century Gothic"/>
              <a:cs typeface="Century Gothic"/>
              <a:sym typeface="Century Gothic"/>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dirty="0">
                <a:solidFill>
                  <a:srgbClr val="379CC3"/>
                </a:solidFill>
                <a:latin typeface="Century Gothic"/>
                <a:ea typeface="Century Gothic"/>
                <a:cs typeface="Century Gothic"/>
                <a:sym typeface="Century Gothic"/>
              </a:rPr>
              <a:t>R2R: </a:t>
            </a:r>
            <a:r>
              <a:rPr lang="en-US" dirty="0">
                <a:solidFill>
                  <a:srgbClr val="379CC3"/>
                </a:solidFill>
                <a:highlight>
                  <a:srgbClr val="FFFFFF"/>
                </a:highlight>
                <a:latin typeface="Century Gothic"/>
                <a:ea typeface="Century Gothic"/>
                <a:cs typeface="Century Gothic"/>
                <a:sym typeface="Century Gothic"/>
              </a:rPr>
              <a:t>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p:txBody>
      </p:sp>
      <p:sp>
        <p:nvSpPr>
          <p:cNvPr id="467" name="Google Shape;4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The study period for this project was 1989 to 2019.</a:t>
            </a:r>
          </a:p>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Having a three decade study period encapsulates the short term changes, caused by weather events for example, as well as long term changes in agriculture. </a:t>
            </a:r>
          </a:p>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This region of the world is prone to having topical storms which exacerbates any changes happening inland and carries the nutrient and sediments near shore into the water. Some large-scale changes within our priority watersheds includes phasing out of sugarcane production in 1998, and then pineapple production in 2009 (this tidbit is foreshadowing some interesting analysis we will come across later)</a:t>
            </a:r>
          </a:p>
          <a:p>
            <a:pPr marL="0" lvl="0" indent="0" algn="l" rtl="0">
              <a:lnSpc>
                <a:spcPct val="100000"/>
              </a:lnSpc>
              <a:spcBef>
                <a:spcPts val="0"/>
              </a:spcBef>
              <a:spcAft>
                <a:spcPts val="0"/>
              </a:spcAft>
              <a:buSzPts val="1400"/>
              <a:buNone/>
            </a:pPr>
            <a:endParaRPr sz="1100"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sz="1100" dirty="0">
                <a:solidFill>
                  <a:srgbClr val="379CC3"/>
                </a:solidFill>
                <a:latin typeface="Century Gothic"/>
                <a:ea typeface="Century Gothic"/>
                <a:cs typeface="Century Gothic"/>
                <a:sym typeface="Century Gothic"/>
              </a:rPr>
              <a:t>Image Credit:</a:t>
            </a:r>
            <a:endParaRPr sz="1100" dirty="0">
              <a:solidFill>
                <a:srgbClr val="379CC3"/>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sz="1100" b="0" i="0" u="none" strike="noStrike" cap="none" dirty="0">
                <a:solidFill>
                  <a:srgbClr val="379CC3"/>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1. USGS: </a:t>
            </a:r>
            <a:r>
              <a:rPr lang="en-US" sz="1100" u="sng" dirty="0">
                <a:solidFill>
                  <a:srgbClr val="379CC3"/>
                </a:solidFill>
                <a:latin typeface="Century Gothic"/>
                <a:ea typeface="Century Gothic"/>
                <a:cs typeface="Century Gothic"/>
                <a:sym typeface="Century Gothic"/>
                <a:hlinkClick r:id="rId3"/>
              </a:rPr>
              <a:t>https://www.usgs.gov/media/images/maui</a:t>
            </a:r>
            <a:endParaRPr sz="1100" dirty="0">
              <a:solidFill>
                <a:srgbClr val="379CC3"/>
              </a:solidFill>
              <a:latin typeface="Century Gothic"/>
              <a:ea typeface="Century Gothic"/>
              <a:cs typeface="Century Gothic"/>
              <a:sym typeface="Century Gothic"/>
            </a:endParaRPr>
          </a:p>
        </p:txBody>
      </p:sp>
      <p:sp>
        <p:nvSpPr>
          <p:cNvPr id="480" name="Google Shape;480;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0c37ae4cc_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Our project workflow is broken into four stages.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For the first stage we determined our inputs: which satellites we could use and which years had viable imagery.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Next, using Google Earth Engine we created a tool to calculate Turbidity and </a:t>
            </a:r>
            <a:r>
              <a:rPr lang="en-US" dirty="0" err="1">
                <a:latin typeface="Century Gothic"/>
                <a:ea typeface="Century Gothic"/>
                <a:cs typeface="Century Gothic"/>
                <a:sym typeface="Century Gothic"/>
              </a:rPr>
              <a:t>Chl</a:t>
            </a:r>
            <a:r>
              <a:rPr lang="en-US" dirty="0">
                <a:latin typeface="Century Gothic"/>
                <a:ea typeface="Century Gothic"/>
                <a:cs typeface="Century Gothic"/>
                <a:sym typeface="Century Gothic"/>
              </a:rPr>
              <a:t> a and perform a supervised land classification.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Third, using our tool we were able to validate our outputs then analyze for patterns and relationships</a:t>
            </a:r>
          </a:p>
          <a:p>
            <a:pPr marL="228600" lvl="0" indent="-228600" algn="l" rtl="0">
              <a:lnSpc>
                <a:spcPct val="100000"/>
              </a:lnSpc>
              <a:spcBef>
                <a:spcPts val="0"/>
              </a:spcBef>
              <a:spcAft>
                <a:spcPts val="0"/>
              </a:spcAft>
              <a:buClr>
                <a:schemeClr val="dk1"/>
              </a:buClr>
              <a:buSzPts val="1200"/>
              <a:buFont typeface="Calibri"/>
              <a:buAutoNum type="arabicPeriod"/>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Image Credit:</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1. USGS: </a:t>
            </a:r>
            <a:r>
              <a:rPr lang="en-US" u="sng" dirty="0">
                <a:solidFill>
                  <a:schemeClr val="hlink"/>
                </a:solidFill>
                <a:latin typeface="Century Gothic"/>
                <a:ea typeface="Century Gothic"/>
                <a:cs typeface="Century Gothic"/>
                <a:sym typeface="Century Gothic"/>
                <a:hlinkClick r:id="rId3"/>
              </a:rPr>
              <a:t>https://www.usgs.gov/media/images/maui</a:t>
            </a:r>
            <a:endParaRPr dirty="0">
              <a:latin typeface="Century Gothic"/>
              <a:ea typeface="Century Gothic"/>
              <a:cs typeface="Century Gothic"/>
              <a:sym typeface="Century Gothic"/>
            </a:endParaRPr>
          </a:p>
        </p:txBody>
      </p:sp>
      <p:sp>
        <p:nvSpPr>
          <p:cNvPr id="497" name="Google Shape;497;g70c37ae4cc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Here is the list of satellites that were necessary to use in order to cover our study period. We employed L4/5, 7, and 8 to monitor land cover and water quality at 30m resolution. There were gaps in the available years of imagery for our specific study area as we can see in the timeline. Aqua and Terra MODIS were employed to understand general sea surface temperature at 250m resolution.</a:t>
            </a:r>
          </a:p>
          <a:p>
            <a:pPr marL="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Image credit:</a:t>
            </a: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1. NASA DEVELOP: </a:t>
            </a:r>
            <a:r>
              <a:rPr lang="en-US" sz="11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dirty="0">
              <a:latin typeface="Century Gothic"/>
              <a:ea typeface="Century Gothic"/>
              <a:cs typeface="Century Gothic"/>
              <a:sym typeface="Century Gothic"/>
            </a:endParaRPr>
          </a:p>
        </p:txBody>
      </p:sp>
      <p:sp>
        <p:nvSpPr>
          <p:cNvPr id="531" name="Google Shape;5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91"/>
        <p:cNvGrpSpPr/>
        <p:nvPr/>
      </p:nvGrpSpPr>
      <p:grpSpPr>
        <a:xfrm>
          <a:off x="0" y="0"/>
          <a:ext cx="0" cy="0"/>
          <a:chOff x="0" y="0"/>
          <a:chExt cx="0" cy="0"/>
        </a:xfrm>
      </p:grpSpPr>
      <p:sp>
        <p:nvSpPr>
          <p:cNvPr id="92" name="Google Shape;92;p12"/>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12"/>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96"/>
        <p:cNvGrpSpPr/>
        <p:nvPr/>
      </p:nvGrpSpPr>
      <p:grpSpPr>
        <a:xfrm>
          <a:off x="0" y="0"/>
          <a:ext cx="0" cy="0"/>
          <a:chOff x="0" y="0"/>
          <a:chExt cx="0" cy="0"/>
        </a:xfrm>
      </p:grpSpPr>
      <p:sp>
        <p:nvSpPr>
          <p:cNvPr id="97" name="Google Shape;97;p13"/>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13"/>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13"/>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3"/>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04"/>
        <p:cNvGrpSpPr/>
        <p:nvPr/>
      </p:nvGrpSpPr>
      <p:grpSpPr>
        <a:xfrm>
          <a:off x="0" y="0"/>
          <a:ext cx="0" cy="0"/>
          <a:chOff x="0" y="0"/>
          <a:chExt cx="0" cy="0"/>
        </a:xfrm>
      </p:grpSpPr>
      <p:pic>
        <p:nvPicPr>
          <p:cNvPr id="105" name="Google Shape;105;p14"/>
          <p:cNvPicPr preferRelativeResize="0"/>
          <p:nvPr/>
        </p:nvPicPr>
        <p:blipFill rotWithShape="1">
          <a:blip r:embed="rId2" cstate="hqprint">
            <a:alphaModFix/>
            <a:extLst>
              <a:ext uri="{28A0092B-C50C-407E-A947-70E740481C1C}">
                <a14:useLocalDpi xmlns:a14="http://schemas.microsoft.com/office/drawing/2010/main"/>
              </a:ext>
            </a:extLst>
          </a:blip>
          <a:srcRect r="12432"/>
          <a:stretch/>
        </p:blipFill>
        <p:spPr>
          <a:xfrm>
            <a:off x="0" y="0"/>
            <a:ext cx="10676238" cy="6858000"/>
          </a:xfrm>
          <a:prstGeom prst="rect">
            <a:avLst/>
          </a:prstGeom>
          <a:noFill/>
          <a:ln>
            <a:noFill/>
          </a:ln>
        </p:spPr>
      </p:pic>
      <p:pic>
        <p:nvPicPr>
          <p:cNvPr id="106" name="Google Shape;106;p14"/>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107" name="Google Shape;107;p1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4"/>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p14"/>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000">
                <a:solidFill>
                  <a:srgbClr val="3F3F3F"/>
                </a:solidFill>
              </a:defRPr>
            </a:lvl1pPr>
            <a:lvl2pPr marL="914400" lvl="1" indent="-228600" algn="l">
              <a:lnSpc>
                <a:spcPct val="90000"/>
              </a:lnSpc>
              <a:spcBef>
                <a:spcPts val="500"/>
              </a:spcBef>
              <a:spcAft>
                <a:spcPts val="0"/>
              </a:spcAft>
              <a:buSzPts val="2400"/>
              <a:buNone/>
              <a:defRPr sz="1400"/>
            </a:lvl2pPr>
            <a:lvl3pPr marL="1371600" lvl="2" indent="-228600" algn="l">
              <a:lnSpc>
                <a:spcPct val="90000"/>
              </a:lnSpc>
              <a:spcBef>
                <a:spcPts val="500"/>
              </a:spcBef>
              <a:spcAft>
                <a:spcPts val="0"/>
              </a:spcAft>
              <a:buSzPts val="2000"/>
              <a:buNone/>
              <a:defRPr sz="1200"/>
            </a:lvl3pPr>
            <a:lvl4pPr marL="1828800" lvl="3" indent="-228600" algn="l">
              <a:lnSpc>
                <a:spcPct val="90000"/>
              </a:lnSpc>
              <a:spcBef>
                <a:spcPts val="500"/>
              </a:spcBef>
              <a:spcAft>
                <a:spcPts val="0"/>
              </a:spcAft>
              <a:buSzPts val="1800"/>
              <a:buNone/>
              <a:defRPr sz="1000"/>
            </a:lvl4pPr>
            <a:lvl5pPr marL="2286000" lvl="4" indent="-228600" algn="l">
              <a:lnSpc>
                <a:spcPct val="90000"/>
              </a:lnSpc>
              <a:spcBef>
                <a:spcPts val="500"/>
              </a:spcBef>
              <a:spcAft>
                <a:spcPts val="0"/>
              </a:spcAft>
              <a:buSzPts val="18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110" name="Google Shape;110;p14"/>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1" name="Google Shape;111;p14"/>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12" name="Google Shape;112;p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62" y="0"/>
            <a:ext cx="1000735" cy="840259"/>
          </a:xfrm>
          <a:prstGeom prst="rect">
            <a:avLst/>
          </a:prstGeom>
          <a:noFill/>
          <a:ln>
            <a:noFill/>
          </a:ln>
        </p:spPr>
      </p:pic>
      <p:sp>
        <p:nvSpPr>
          <p:cNvPr id="113" name="Google Shape;113;p14"/>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84"/>
        <p:cNvGrpSpPr/>
        <p:nvPr/>
      </p:nvGrpSpPr>
      <p:grpSpPr>
        <a:xfrm>
          <a:off x="0" y="0"/>
          <a:ext cx="0" cy="0"/>
          <a:chOff x="0" y="0"/>
          <a:chExt cx="0" cy="0"/>
        </a:xfrm>
      </p:grpSpPr>
      <p:sp>
        <p:nvSpPr>
          <p:cNvPr id="85" name="Google Shape;85;p11"/>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6" name="Google Shape;86;p11"/>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87" name="Google Shape;87;p11"/>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8273176"/>
      </p:ext>
    </p:extLst>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20"/>
        <p:cNvGrpSpPr/>
        <p:nvPr/>
      </p:nvGrpSpPr>
      <p:grpSpPr>
        <a:xfrm>
          <a:off x="0" y="0"/>
          <a:ext cx="0" cy="0"/>
          <a:chOff x="0" y="0"/>
          <a:chExt cx="0" cy="0"/>
        </a:xfrm>
      </p:grpSpPr>
      <p:sp>
        <p:nvSpPr>
          <p:cNvPr id="121" name="Google Shape;121;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2" name="Google Shape;122;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3" name="Google Shape;123;p16"/>
          <p:cNvSpPr/>
          <p:nvPr/>
        </p:nvSpPr>
        <p:spPr>
          <a:xfrm rot="7200000">
            <a:off x="342880" y="292874"/>
            <a:ext cx="678058" cy="589869"/>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4" name="Google Shape;124;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5" name="Google Shape;125;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30"/>
        <p:cNvGrpSpPr/>
        <p:nvPr/>
      </p:nvGrpSpPr>
      <p:grpSpPr>
        <a:xfrm>
          <a:off x="0" y="0"/>
          <a:ext cx="0" cy="0"/>
          <a:chOff x="0" y="0"/>
          <a:chExt cx="0" cy="0"/>
        </a:xfrm>
      </p:grpSpPr>
      <p:sp>
        <p:nvSpPr>
          <p:cNvPr id="131" name="Google Shape;131;p17"/>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2" name="Google Shape;132;p17"/>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3" name="Google Shape;133;p17"/>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7"/>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6"/>
        <p:cNvGrpSpPr/>
        <p:nvPr/>
      </p:nvGrpSpPr>
      <p:grpSpPr>
        <a:xfrm>
          <a:off x="0" y="0"/>
          <a:ext cx="0" cy="0"/>
          <a:chOff x="0" y="0"/>
          <a:chExt cx="0" cy="0"/>
        </a:xfrm>
      </p:grpSpPr>
      <p:pic>
        <p:nvPicPr>
          <p:cNvPr id="137" name="Google Shape;137;p18"/>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38" name="Google Shape;138;p18"/>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39"/>
        <p:cNvGrpSpPr/>
        <p:nvPr/>
      </p:nvGrpSpPr>
      <p:grpSpPr>
        <a:xfrm>
          <a:off x="0" y="0"/>
          <a:ext cx="0" cy="0"/>
          <a:chOff x="0" y="0"/>
          <a:chExt cx="0" cy="0"/>
        </a:xfrm>
      </p:grpSpPr>
      <p:sp>
        <p:nvSpPr>
          <p:cNvPr id="140" name="Google Shape;140;p19"/>
          <p:cNvSpPr/>
          <p:nvPr/>
        </p:nvSpPr>
        <p:spPr>
          <a:xfrm rot="7200000">
            <a:off x="277328" y="-2758"/>
            <a:ext cx="564654" cy="491214"/>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1" name="Google Shape;141;p19"/>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2" name="Google Shape;142;p19"/>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Google Shape;143;p19"/>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4" name="Google Shape;144;p19"/>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5" name="Google Shape;145;p19"/>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6" name="Google Shape;146;p19"/>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147" name="Google Shape;147;p19"/>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9"/>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9"/>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9"/>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51"/>
        <p:cNvGrpSpPr/>
        <p:nvPr/>
      </p:nvGrpSpPr>
      <p:grpSpPr>
        <a:xfrm>
          <a:off x="0" y="0"/>
          <a:ext cx="0" cy="0"/>
          <a:chOff x="0" y="0"/>
          <a:chExt cx="0" cy="0"/>
        </a:xfrm>
      </p:grpSpPr>
      <p:sp>
        <p:nvSpPr>
          <p:cNvPr id="152" name="Google Shape;152;p20"/>
          <p:cNvSpPr/>
          <p:nvPr/>
        </p:nvSpPr>
        <p:spPr>
          <a:xfrm flipH="1">
            <a:off x="-4" y="0"/>
            <a:ext cx="12192003"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3" name="Google Shape;153;p20"/>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0"/>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0"/>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0"/>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57"/>
        <p:cNvGrpSpPr/>
        <p:nvPr/>
      </p:nvGrpSpPr>
      <p:grpSpPr>
        <a:xfrm>
          <a:off x="0" y="0"/>
          <a:ext cx="0" cy="0"/>
          <a:chOff x="0" y="0"/>
          <a:chExt cx="0" cy="0"/>
        </a:xfrm>
      </p:grpSpPr>
      <p:sp>
        <p:nvSpPr>
          <p:cNvPr id="158" name="Google Shape;158;p21"/>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9" name="Google Shape;159;p21"/>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0" name="Google Shape;160;p21"/>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1"/>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1"/>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1"/>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3"/>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3"/>
          <p:cNvSpPr/>
          <p:nvPr/>
        </p:nvSpPr>
        <p:spPr>
          <a:xfrm rot="7200000">
            <a:off x="342880" y="292874"/>
            <a:ext cx="678058" cy="589869"/>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3"/>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3"/>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65"/>
        <p:cNvGrpSpPr/>
        <p:nvPr/>
      </p:nvGrpSpPr>
      <p:grpSpPr>
        <a:xfrm>
          <a:off x="0" y="0"/>
          <a:ext cx="0" cy="0"/>
          <a:chOff x="0" y="0"/>
          <a:chExt cx="0" cy="0"/>
        </a:xfrm>
      </p:grpSpPr>
      <p:sp>
        <p:nvSpPr>
          <p:cNvPr id="166" name="Google Shape;166;p22"/>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7" name="Google Shape;167;p22"/>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168" name="Google Shape;168;p22"/>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9" name="Google Shape;169;p22"/>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2"/>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2"/>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2"/>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2"/>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3"/>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7" name="Google Shape;177;p2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8" name="Google Shape;178;p2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9" name="Google Shape;179;p2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83"/>
        <p:cNvGrpSpPr/>
        <p:nvPr/>
      </p:nvGrpSpPr>
      <p:grpSpPr>
        <a:xfrm>
          <a:off x="0" y="0"/>
          <a:ext cx="0" cy="0"/>
          <a:chOff x="0" y="0"/>
          <a:chExt cx="0" cy="0"/>
        </a:xfrm>
      </p:grpSpPr>
      <p:sp>
        <p:nvSpPr>
          <p:cNvPr id="184" name="Google Shape;184;p24"/>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5" name="Google Shape;185;p24"/>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186" name="Google Shape;186;p24"/>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4"/>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4"/>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4"/>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90"/>
        <p:cNvGrpSpPr/>
        <p:nvPr/>
      </p:nvGrpSpPr>
      <p:grpSpPr>
        <a:xfrm>
          <a:off x="0" y="0"/>
          <a:ext cx="0" cy="0"/>
          <a:chOff x="0" y="0"/>
          <a:chExt cx="0" cy="0"/>
        </a:xfrm>
      </p:grpSpPr>
      <p:sp>
        <p:nvSpPr>
          <p:cNvPr id="191" name="Google Shape;191;p2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2" name="Google Shape;192;p25"/>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3" name="Google Shape;193;p25"/>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194" name="Google Shape;194;p25"/>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95" name="Google Shape;195;p25"/>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96"/>
        <p:cNvGrpSpPr/>
        <p:nvPr/>
      </p:nvGrpSpPr>
      <p:grpSpPr>
        <a:xfrm>
          <a:off x="0" y="0"/>
          <a:ext cx="0" cy="0"/>
          <a:chOff x="0" y="0"/>
          <a:chExt cx="0" cy="0"/>
        </a:xfrm>
      </p:grpSpPr>
      <p:sp>
        <p:nvSpPr>
          <p:cNvPr id="197" name="Google Shape;197;p26"/>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8" name="Google Shape;198;p26"/>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6"/>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26"/>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01"/>
        <p:cNvGrpSpPr/>
        <p:nvPr/>
      </p:nvGrpSpPr>
      <p:grpSpPr>
        <a:xfrm>
          <a:off x="0" y="0"/>
          <a:ext cx="0" cy="0"/>
          <a:chOff x="0" y="0"/>
          <a:chExt cx="0" cy="0"/>
        </a:xfrm>
      </p:grpSpPr>
      <p:sp>
        <p:nvSpPr>
          <p:cNvPr id="202" name="Google Shape;202;p27"/>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3" name="Google Shape;203;p27"/>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4" name="Google Shape;204;p27"/>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5" name="Google Shape;205;p27"/>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27"/>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27"/>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7"/>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09"/>
        <p:cNvGrpSpPr/>
        <p:nvPr/>
      </p:nvGrpSpPr>
      <p:grpSpPr>
        <a:xfrm>
          <a:off x="0" y="0"/>
          <a:ext cx="0" cy="0"/>
          <a:chOff x="0" y="0"/>
          <a:chExt cx="0" cy="0"/>
        </a:xfrm>
      </p:grpSpPr>
      <p:pic>
        <p:nvPicPr>
          <p:cNvPr id="210" name="Google Shape;210;p28"/>
          <p:cNvPicPr preferRelativeResize="0"/>
          <p:nvPr/>
        </p:nvPicPr>
        <p:blipFill rotWithShape="1">
          <a:blip r:embed="rId2" cstate="hqprint">
            <a:alphaModFix/>
            <a:extLst>
              <a:ext uri="{28A0092B-C50C-407E-A947-70E740481C1C}">
                <a14:useLocalDpi xmlns:a14="http://schemas.microsoft.com/office/drawing/2010/main"/>
              </a:ext>
            </a:extLst>
          </a:blip>
          <a:srcRect r="12432"/>
          <a:stretch/>
        </p:blipFill>
        <p:spPr>
          <a:xfrm>
            <a:off x="0" y="0"/>
            <a:ext cx="10676238" cy="6858000"/>
          </a:xfrm>
          <a:prstGeom prst="rect">
            <a:avLst/>
          </a:prstGeom>
          <a:noFill/>
          <a:ln>
            <a:noFill/>
          </a:ln>
        </p:spPr>
      </p:pic>
      <p:pic>
        <p:nvPicPr>
          <p:cNvPr id="211" name="Google Shape;211;p28"/>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212" name="Google Shape;212;p2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8"/>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4" name="Google Shape;214;p28"/>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000">
                <a:solidFill>
                  <a:srgbClr val="3F3F3F"/>
                </a:solidFill>
              </a:defRPr>
            </a:lvl1pPr>
            <a:lvl2pPr marL="914400" lvl="1" indent="-228600" algn="l">
              <a:lnSpc>
                <a:spcPct val="90000"/>
              </a:lnSpc>
              <a:spcBef>
                <a:spcPts val="500"/>
              </a:spcBef>
              <a:spcAft>
                <a:spcPts val="0"/>
              </a:spcAft>
              <a:buSzPts val="2400"/>
              <a:buNone/>
              <a:defRPr sz="1400"/>
            </a:lvl2pPr>
            <a:lvl3pPr marL="1371600" lvl="2" indent="-228600" algn="l">
              <a:lnSpc>
                <a:spcPct val="90000"/>
              </a:lnSpc>
              <a:spcBef>
                <a:spcPts val="500"/>
              </a:spcBef>
              <a:spcAft>
                <a:spcPts val="0"/>
              </a:spcAft>
              <a:buSzPts val="2000"/>
              <a:buNone/>
              <a:defRPr sz="1200"/>
            </a:lvl3pPr>
            <a:lvl4pPr marL="1828800" lvl="3" indent="-228600" algn="l">
              <a:lnSpc>
                <a:spcPct val="90000"/>
              </a:lnSpc>
              <a:spcBef>
                <a:spcPts val="500"/>
              </a:spcBef>
              <a:spcAft>
                <a:spcPts val="0"/>
              </a:spcAft>
              <a:buSzPts val="1800"/>
              <a:buNone/>
              <a:defRPr sz="1000"/>
            </a:lvl4pPr>
            <a:lvl5pPr marL="2286000" lvl="4" indent="-228600" algn="l">
              <a:lnSpc>
                <a:spcPct val="90000"/>
              </a:lnSpc>
              <a:spcBef>
                <a:spcPts val="500"/>
              </a:spcBef>
              <a:spcAft>
                <a:spcPts val="0"/>
              </a:spcAft>
              <a:buSzPts val="18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215" name="Google Shape;215;p28"/>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6" name="Google Shape;216;p28"/>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217" name="Google Shape;217;p2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62" y="0"/>
            <a:ext cx="1000735" cy="840259"/>
          </a:xfrm>
          <a:prstGeom prst="rect">
            <a:avLst/>
          </a:prstGeom>
          <a:noFill/>
          <a:ln>
            <a:noFill/>
          </a:ln>
        </p:spPr>
      </p:pic>
      <p:sp>
        <p:nvSpPr>
          <p:cNvPr id="218" name="Google Shape;218;p28"/>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225"/>
        <p:cNvGrpSpPr/>
        <p:nvPr/>
      </p:nvGrpSpPr>
      <p:grpSpPr>
        <a:xfrm>
          <a:off x="0" y="0"/>
          <a:ext cx="0" cy="0"/>
          <a:chOff x="0" y="0"/>
          <a:chExt cx="0" cy="0"/>
        </a:xfrm>
      </p:grpSpPr>
      <p:sp>
        <p:nvSpPr>
          <p:cNvPr id="226" name="Google Shape;226;p30"/>
          <p:cNvSpPr/>
          <p:nvPr/>
        </p:nvSpPr>
        <p:spPr>
          <a:xfrm flipH="1">
            <a:off x="-1" y="0"/>
            <a:ext cx="12192000"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7" name="Google Shape;227;p3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0"/>
          <p:cNvSpPr txBox="1">
            <a:spLocks noGrp="1"/>
          </p:cNvSpPr>
          <p:nvPr>
            <p:ph type="body" idx="1"/>
          </p:nvPr>
        </p:nvSpPr>
        <p:spPr>
          <a:xfrm>
            <a:off x="6701588"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0"/>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30"/>
          <p:cNvSpPr txBox="1">
            <a:spLocks noGrp="1"/>
          </p:cNvSpPr>
          <p:nvPr>
            <p:ph type="body" idx="3"/>
          </p:nvPr>
        </p:nvSpPr>
        <p:spPr>
          <a:xfrm>
            <a:off x="508000" y="4330700"/>
            <a:ext cx="11188800" cy="214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1"/>
        <p:cNvGrpSpPr/>
        <p:nvPr/>
      </p:nvGrpSpPr>
      <p:grpSpPr>
        <a:xfrm>
          <a:off x="0" y="0"/>
          <a:ext cx="0" cy="0"/>
          <a:chOff x="0" y="0"/>
          <a:chExt cx="0" cy="0"/>
        </a:xfrm>
      </p:grpSpPr>
      <p:pic>
        <p:nvPicPr>
          <p:cNvPr id="232" name="Google Shape;232;p31"/>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233" name="Google Shape;233;p31"/>
          <p:cNvSpPr txBox="1"/>
          <p:nvPr/>
        </p:nvSpPr>
        <p:spPr>
          <a:xfrm>
            <a:off x="7728156" y="506412"/>
            <a:ext cx="2406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234"/>
        <p:cNvGrpSpPr/>
        <p:nvPr/>
      </p:nvGrpSpPr>
      <p:grpSpPr>
        <a:xfrm>
          <a:off x="0" y="0"/>
          <a:ext cx="0" cy="0"/>
          <a:chOff x="0" y="0"/>
          <a:chExt cx="0" cy="0"/>
        </a:xfrm>
      </p:grpSpPr>
      <p:sp>
        <p:nvSpPr>
          <p:cNvPr id="235" name="Google Shape;235;p32"/>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Google Shape;236;p32"/>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7"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7" name="Google Shape;237;p32"/>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32"/>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32"/>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8"/>
        <p:cNvGrpSpPr/>
        <p:nvPr/>
      </p:nvGrpSpPr>
      <p:grpSpPr>
        <a:xfrm>
          <a:off x="0" y="0"/>
          <a:ext cx="0" cy="0"/>
          <a:chOff x="0" y="0"/>
          <a:chExt cx="0" cy="0"/>
        </a:xfrm>
      </p:grpSpPr>
      <p:sp>
        <p:nvSpPr>
          <p:cNvPr id="29" name="Google Shape;29;p4"/>
          <p:cNvSpPr/>
          <p:nvPr/>
        </p:nvSpPr>
        <p:spPr>
          <a:xfrm rot="7200000">
            <a:off x="277328" y="-2758"/>
            <a:ext cx="564654" cy="491214"/>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4"/>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4"/>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4"/>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4"/>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 name="Google Shape;34;p4"/>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4"/>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6" name="Google Shape;36;p4"/>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0"/>
        <p:cNvGrpSpPr/>
        <p:nvPr/>
      </p:nvGrpSpPr>
      <p:grpSpPr>
        <a:xfrm>
          <a:off x="0" y="0"/>
          <a:ext cx="0" cy="0"/>
          <a:chOff x="0" y="0"/>
          <a:chExt cx="0" cy="0"/>
        </a:xfrm>
      </p:grpSpPr>
      <p:sp>
        <p:nvSpPr>
          <p:cNvPr id="241" name="Google Shape;241;p33"/>
          <p:cNvSpPr/>
          <p:nvPr/>
        </p:nvSpPr>
        <p:spPr>
          <a:xfrm rot="7201764">
            <a:off x="-167929" y="-2035"/>
            <a:ext cx="678901" cy="589345"/>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380" ty="-139"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2" name="Google Shape;242;p33"/>
          <p:cNvSpPr/>
          <p:nvPr/>
        </p:nvSpPr>
        <p:spPr>
          <a:xfrm rot="7201764">
            <a:off x="376475" y="-225593"/>
            <a:ext cx="509611" cy="59692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3" name="Google Shape;243;p33"/>
          <p:cNvSpPr/>
          <p:nvPr/>
        </p:nvSpPr>
        <p:spPr>
          <a:xfrm rot="7200165">
            <a:off x="342922" y="292817"/>
            <a:ext cx="677944" cy="589902"/>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4" name="Google Shape;244;p33"/>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5" name="Google Shape;245;p33"/>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3"/>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3"/>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33"/>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3"/>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250"/>
        <p:cNvGrpSpPr/>
        <p:nvPr/>
      </p:nvGrpSpPr>
      <p:grpSpPr>
        <a:xfrm>
          <a:off x="0" y="0"/>
          <a:ext cx="0" cy="0"/>
          <a:chOff x="0" y="0"/>
          <a:chExt cx="0" cy="0"/>
        </a:xfrm>
      </p:grpSpPr>
      <p:sp>
        <p:nvSpPr>
          <p:cNvPr id="251" name="Google Shape;251;p34"/>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2" name="Google Shape;252;p34"/>
          <p:cNvSpPr/>
          <p:nvPr/>
        </p:nvSpPr>
        <p:spPr>
          <a:xfrm>
            <a:off x="0" y="1186372"/>
            <a:ext cx="11696700" cy="1146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253" name="Google Shape;253;p34"/>
          <p:cNvSpPr/>
          <p:nvPr/>
        </p:nvSpPr>
        <p:spPr>
          <a:xfrm rot="10800000">
            <a:off x="9970086" y="-10030"/>
            <a:ext cx="2222939" cy="1310954"/>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810" ty="504"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4" name="Google Shape;254;p34"/>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4"/>
          <p:cNvSpPr txBox="1">
            <a:spLocks noGrp="1"/>
          </p:cNvSpPr>
          <p:nvPr>
            <p:ph type="body" idx="1"/>
          </p:nvPr>
        </p:nvSpPr>
        <p:spPr>
          <a:xfrm>
            <a:off x="495300" y="4451350"/>
            <a:ext cx="11201400" cy="1492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34"/>
          <p:cNvSpPr txBox="1">
            <a:spLocks noGrp="1"/>
          </p:cNvSpPr>
          <p:nvPr>
            <p:ph type="body" idx="2"/>
          </p:nvPr>
        </p:nvSpPr>
        <p:spPr>
          <a:xfrm>
            <a:off x="495300" y="1536032"/>
            <a:ext cx="3319500" cy="2627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34"/>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34"/>
          <p:cNvSpPr txBox="1">
            <a:spLocks noGrp="1"/>
          </p:cNvSpPr>
          <p:nvPr>
            <p:ph type="body" idx="4"/>
          </p:nvPr>
        </p:nvSpPr>
        <p:spPr>
          <a:xfrm>
            <a:off x="8377237"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59"/>
        <p:cNvGrpSpPr/>
        <p:nvPr/>
      </p:nvGrpSpPr>
      <p:grpSpPr>
        <a:xfrm>
          <a:off x="0" y="0"/>
          <a:ext cx="0" cy="0"/>
          <a:chOff x="0" y="0"/>
          <a:chExt cx="0" cy="0"/>
        </a:xfrm>
      </p:grpSpPr>
      <p:sp>
        <p:nvSpPr>
          <p:cNvPr id="260" name="Google Shape;260;p35"/>
          <p:cNvSpPr/>
          <p:nvPr/>
        </p:nvSpPr>
        <p:spPr>
          <a:xfrm rot="7199872">
            <a:off x="277352" y="-2828"/>
            <a:ext cx="564636" cy="491257"/>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1" name="Google Shape;261;p35"/>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2" name="Google Shape;262;p35"/>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3" name="Google Shape;263;p35"/>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4" name="Google Shape;264;p35"/>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5" name="Google Shape;265;p35"/>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6" name="Google Shape;266;p35"/>
          <p:cNvSpPr txBox="1"/>
          <p:nvPr/>
        </p:nvSpPr>
        <p:spPr>
          <a:xfrm>
            <a:off x="1128461" y="258181"/>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267" name="Google Shape;267;p35"/>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5"/>
          <p:cNvSpPr txBox="1">
            <a:spLocks noGrp="1"/>
          </p:cNvSpPr>
          <p:nvPr>
            <p:ph type="body" idx="1"/>
          </p:nvPr>
        </p:nvSpPr>
        <p:spPr>
          <a:xfrm>
            <a:off x="1257300"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5"/>
          <p:cNvSpPr txBox="1">
            <a:spLocks noGrp="1"/>
          </p:cNvSpPr>
          <p:nvPr>
            <p:ph type="body" idx="2"/>
          </p:nvPr>
        </p:nvSpPr>
        <p:spPr>
          <a:xfrm>
            <a:off x="6892809"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5"/>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71"/>
        <p:cNvGrpSpPr/>
        <p:nvPr/>
      </p:nvGrpSpPr>
      <p:grpSpPr>
        <a:xfrm>
          <a:off x="0" y="0"/>
          <a:ext cx="0" cy="0"/>
          <a:chOff x="0" y="0"/>
          <a:chExt cx="0" cy="0"/>
        </a:xfrm>
      </p:grpSpPr>
      <p:sp>
        <p:nvSpPr>
          <p:cNvPr id="272" name="Google Shape;272;p36"/>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3" name="Google Shape;273;p36"/>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1037"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4" name="Google Shape;274;p36"/>
          <p:cNvSpPr txBox="1"/>
          <p:nvPr/>
        </p:nvSpPr>
        <p:spPr>
          <a:xfrm>
            <a:off x="1483619" y="293042"/>
            <a:ext cx="94134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75" name="Google Shape;275;p36"/>
          <p:cNvSpPr/>
          <p:nvPr/>
        </p:nvSpPr>
        <p:spPr>
          <a:xfrm>
            <a:off x="495300" y="6249808"/>
            <a:ext cx="11201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276" name="Google Shape;276;p36"/>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277"/>
        <p:cNvGrpSpPr/>
        <p:nvPr/>
      </p:nvGrpSpPr>
      <p:grpSpPr>
        <a:xfrm>
          <a:off x="0" y="0"/>
          <a:ext cx="0" cy="0"/>
          <a:chOff x="0" y="0"/>
          <a:chExt cx="0" cy="0"/>
        </a:xfrm>
      </p:grpSpPr>
      <p:sp>
        <p:nvSpPr>
          <p:cNvPr id="278" name="Google Shape;278;p37"/>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9" name="Google Shape;279;p37"/>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0" name="Google Shape;280;p37"/>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37"/>
          <p:cNvSpPr txBox="1">
            <a:spLocks noGrp="1"/>
          </p:cNvSpPr>
          <p:nvPr>
            <p:ph type="body" idx="1"/>
          </p:nvPr>
        </p:nvSpPr>
        <p:spPr>
          <a:xfrm>
            <a:off x="1265320"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37"/>
          <p:cNvSpPr txBox="1">
            <a:spLocks noGrp="1"/>
          </p:cNvSpPr>
          <p:nvPr>
            <p:ph type="body" idx="2"/>
          </p:nvPr>
        </p:nvSpPr>
        <p:spPr>
          <a:xfrm>
            <a:off x="4847473"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7"/>
          <p:cNvSpPr txBox="1">
            <a:spLocks noGrp="1"/>
          </p:cNvSpPr>
          <p:nvPr>
            <p:ph type="body" idx="3"/>
          </p:nvPr>
        </p:nvSpPr>
        <p:spPr>
          <a:xfrm>
            <a:off x="8429625"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37"/>
          <p:cNvSpPr txBox="1">
            <a:spLocks noGrp="1"/>
          </p:cNvSpPr>
          <p:nvPr>
            <p:ph type="body" idx="4"/>
          </p:nvPr>
        </p:nvSpPr>
        <p:spPr>
          <a:xfrm>
            <a:off x="1265238" y="4535150"/>
            <a:ext cx="10431600" cy="10590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285"/>
        <p:cNvGrpSpPr/>
        <p:nvPr/>
      </p:nvGrpSpPr>
      <p:grpSpPr>
        <a:xfrm>
          <a:off x="0" y="0"/>
          <a:ext cx="0" cy="0"/>
          <a:chOff x="0" y="0"/>
          <a:chExt cx="0" cy="0"/>
        </a:xfrm>
      </p:grpSpPr>
      <p:sp>
        <p:nvSpPr>
          <p:cNvPr id="286" name="Google Shape;286;p38"/>
          <p:cNvSpPr/>
          <p:nvPr/>
        </p:nvSpPr>
        <p:spPr>
          <a:xfrm flipH="1">
            <a:off x="0"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7" name="Google Shape;287;p38"/>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38"/>
          <p:cNvSpPr txBox="1">
            <a:spLocks noGrp="1"/>
          </p:cNvSpPr>
          <p:nvPr>
            <p:ph type="body" idx="1"/>
          </p:nvPr>
        </p:nvSpPr>
        <p:spPr>
          <a:xfrm>
            <a:off x="495300" y="1104900"/>
            <a:ext cx="11201400" cy="2706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38"/>
          <p:cNvSpPr txBox="1">
            <a:spLocks noGrp="1"/>
          </p:cNvSpPr>
          <p:nvPr>
            <p:ph type="body" idx="2"/>
          </p:nvPr>
        </p:nvSpPr>
        <p:spPr>
          <a:xfrm>
            <a:off x="513344" y="4010044"/>
            <a:ext cx="11201400" cy="2276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90"/>
        <p:cNvGrpSpPr/>
        <p:nvPr/>
      </p:nvGrpSpPr>
      <p:grpSpPr>
        <a:xfrm>
          <a:off x="0" y="0"/>
          <a:ext cx="0" cy="0"/>
          <a:chOff x="0" y="0"/>
          <a:chExt cx="0" cy="0"/>
        </a:xfrm>
      </p:grpSpPr>
      <p:sp>
        <p:nvSpPr>
          <p:cNvPr id="291" name="Google Shape;291;p39"/>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2" name="Google Shape;292;p39"/>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3" name="Google Shape;293;p39"/>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4" name="Google Shape;294;p39"/>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39"/>
          <p:cNvSpPr txBox="1">
            <a:spLocks noGrp="1"/>
          </p:cNvSpPr>
          <p:nvPr>
            <p:ph type="body" idx="1"/>
          </p:nvPr>
        </p:nvSpPr>
        <p:spPr>
          <a:xfrm>
            <a:off x="495300" y="1250950"/>
            <a:ext cx="11201400" cy="2900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39"/>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9"/>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298"/>
        <p:cNvGrpSpPr/>
        <p:nvPr/>
      </p:nvGrpSpPr>
      <p:grpSpPr>
        <a:xfrm>
          <a:off x="0" y="0"/>
          <a:ext cx="0" cy="0"/>
          <a:chOff x="0" y="0"/>
          <a:chExt cx="0" cy="0"/>
        </a:xfrm>
      </p:grpSpPr>
      <p:sp>
        <p:nvSpPr>
          <p:cNvPr id="299" name="Google Shape;299;p40"/>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0"/>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1" name="Google Shape;301;p40"/>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2" name="Google Shape;302;p40"/>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3" name="Google Shape;303;p40"/>
          <p:cNvSpPr txBox="1">
            <a:spLocks noGrp="1"/>
          </p:cNvSpPr>
          <p:nvPr>
            <p:ph type="body" idx="1"/>
          </p:nvPr>
        </p:nvSpPr>
        <p:spPr>
          <a:xfrm>
            <a:off x="495300" y="4082418"/>
            <a:ext cx="7248600" cy="239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40"/>
          <p:cNvSpPr txBox="1">
            <a:spLocks noGrp="1"/>
          </p:cNvSpPr>
          <p:nvPr>
            <p:ph type="body" idx="2"/>
          </p:nvPr>
        </p:nvSpPr>
        <p:spPr>
          <a:xfrm>
            <a:off x="8381999"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40"/>
          <p:cNvSpPr txBox="1">
            <a:spLocks noGrp="1"/>
          </p:cNvSpPr>
          <p:nvPr>
            <p:ph type="body" idx="3"/>
          </p:nvPr>
        </p:nvSpPr>
        <p:spPr>
          <a:xfrm>
            <a:off x="443865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40"/>
          <p:cNvSpPr txBox="1">
            <a:spLocks noGrp="1"/>
          </p:cNvSpPr>
          <p:nvPr>
            <p:ph type="body" idx="4"/>
          </p:nvPr>
        </p:nvSpPr>
        <p:spPr>
          <a:xfrm>
            <a:off x="49530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313"/>
        <p:cNvGrpSpPr/>
        <p:nvPr/>
      </p:nvGrpSpPr>
      <p:grpSpPr>
        <a:xfrm>
          <a:off x="0" y="0"/>
          <a:ext cx="0" cy="0"/>
          <a:chOff x="0" y="0"/>
          <a:chExt cx="0" cy="0"/>
        </a:xfrm>
      </p:grpSpPr>
      <p:sp>
        <p:nvSpPr>
          <p:cNvPr id="314" name="Google Shape;314;p42"/>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5" name="Google Shape;315;p42"/>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6" name="Google Shape;316;p42"/>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42"/>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42"/>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2" name="Google Shape;32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40"/>
        <p:cNvGrpSpPr/>
        <p:nvPr/>
      </p:nvGrpSpPr>
      <p:grpSpPr>
        <a:xfrm>
          <a:off x="0" y="0"/>
          <a:ext cx="0" cy="0"/>
          <a:chOff x="0" y="0"/>
          <a:chExt cx="0" cy="0"/>
        </a:xfrm>
      </p:grpSpPr>
      <p:sp>
        <p:nvSpPr>
          <p:cNvPr id="41" name="Google Shape;41;p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2" name="Google Shape;42;p5"/>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5"/>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4" name="Google Shape;33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5" name="Google Shape;365;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6" name="Google Shape;36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
        <p:cNvGrpSpPr/>
        <p:nvPr/>
      </p:nvGrpSpPr>
      <p:grpSpPr>
        <a:xfrm>
          <a:off x="0" y="0"/>
          <a:ext cx="0" cy="0"/>
          <a:chOff x="0" y="0"/>
          <a:chExt cx="0" cy="0"/>
        </a:xfrm>
      </p:grpSpPr>
      <p:sp>
        <p:nvSpPr>
          <p:cNvPr id="370" name="Google Shape;370;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5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2" name="Google Shape;372;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3" name="Google Shape;37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46"/>
        <p:cNvGrpSpPr/>
        <p:nvPr/>
      </p:nvGrpSpPr>
      <p:grpSpPr>
        <a:xfrm>
          <a:off x="0" y="0"/>
          <a:ext cx="0" cy="0"/>
          <a:chOff x="0" y="0"/>
          <a:chExt cx="0" cy="0"/>
        </a:xfrm>
      </p:grpSpPr>
      <p:sp>
        <p:nvSpPr>
          <p:cNvPr id="47" name="Google Shape;47;p6"/>
          <p:cNvSpPr/>
          <p:nvPr/>
        </p:nvSpPr>
        <p:spPr>
          <a:xfrm flipH="1">
            <a:off x="-4" y="0"/>
            <a:ext cx="12192003"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6"/>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52"/>
        <p:cNvGrpSpPr/>
        <p:nvPr/>
      </p:nvGrpSpPr>
      <p:grpSpPr>
        <a:xfrm>
          <a:off x="0" y="0"/>
          <a:ext cx="0" cy="0"/>
          <a:chOff x="0" y="0"/>
          <a:chExt cx="0" cy="0"/>
        </a:xfrm>
      </p:grpSpPr>
      <p:sp>
        <p:nvSpPr>
          <p:cNvPr id="53" name="Google Shape;53;p7"/>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4" name="Google Shape;54;p7"/>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7"/>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7"/>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60"/>
        <p:cNvGrpSpPr/>
        <p:nvPr/>
      </p:nvGrpSpPr>
      <p:grpSpPr>
        <a:xfrm>
          <a:off x="0" y="0"/>
          <a:ext cx="0" cy="0"/>
          <a:chOff x="0" y="0"/>
          <a:chExt cx="0" cy="0"/>
        </a:xfrm>
      </p:grpSpPr>
      <p:sp>
        <p:nvSpPr>
          <p:cNvPr id="61" name="Google Shape;61;p8"/>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8"/>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63" name="Google Shape;63;p8"/>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8"/>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 name="Google Shape;72;p9"/>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 name="Google Shape;73;p9"/>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 name="Google Shape;74;p9"/>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9"/>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8"/>
        <p:cNvGrpSpPr/>
        <p:nvPr/>
      </p:nvGrpSpPr>
      <p:grpSpPr>
        <a:xfrm>
          <a:off x="0" y="0"/>
          <a:ext cx="0" cy="0"/>
          <a:chOff x="0" y="0"/>
          <a:chExt cx="0" cy="0"/>
        </a:xfrm>
      </p:grpSpPr>
      <p:sp>
        <p:nvSpPr>
          <p:cNvPr id="79" name="Google Shape;79;p1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0" name="Google Shape;80;p1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1" name="Google Shape;81;p1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82" name="Google Shape;82;p10"/>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83" name="Google Shape;83;p1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7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 name="Google Shape;11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1" name="Google Shape;221;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2" name="Google Shape;222;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3" name="Google Shape;223;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4" name="Google Shape;224;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9" name="Google Shape;309;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1" name="Google Shape;31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 name="Google Shape;31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e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JPG"/><Relationship Id="rId7"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39.jpeg"/><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43.jpg"/><Relationship Id="rId3" Type="http://schemas.openxmlformats.org/officeDocument/2006/relationships/image" Target="../media/image51.JPG"/><Relationship Id="rId7" Type="http://schemas.openxmlformats.org/officeDocument/2006/relationships/image" Target="../media/image55.jpg"/><Relationship Id="rId12"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JPG"/><Relationship Id="rId11" Type="http://schemas.openxmlformats.org/officeDocument/2006/relationships/image" Target="../media/image41.jpg"/><Relationship Id="rId5" Type="http://schemas.openxmlformats.org/officeDocument/2006/relationships/image" Target="../media/image53.JPG"/><Relationship Id="rId15" Type="http://schemas.openxmlformats.org/officeDocument/2006/relationships/image" Target="../media/image45.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44.jp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44.jpg"/><Relationship Id="rId5" Type="http://schemas.openxmlformats.org/officeDocument/2006/relationships/image" Target="../media/image61.png"/><Relationship Id="rId10" Type="http://schemas.openxmlformats.org/officeDocument/2006/relationships/image" Target="../media/image43.jpg"/><Relationship Id="rId4" Type="http://schemas.openxmlformats.org/officeDocument/2006/relationships/image" Target="../media/image60.pn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44.jpg"/><Relationship Id="rId5" Type="http://schemas.openxmlformats.org/officeDocument/2006/relationships/image" Target="../media/image88.png"/><Relationship Id="rId10" Type="http://schemas.openxmlformats.org/officeDocument/2006/relationships/image" Target="../media/image43.jpg"/><Relationship Id="rId4" Type="http://schemas.openxmlformats.org/officeDocument/2006/relationships/image" Target="../media/image87.png"/><Relationship Id="rId9"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0"/>
            <a:ext cx="7391400" cy="6843086"/>
          </a:xfrm>
          <a:prstGeom prst="rect">
            <a:avLst/>
          </a:prstGeom>
          <a:noFill/>
          <a:ln>
            <a:noFill/>
          </a:ln>
        </p:spPr>
      </p:pic>
      <p:grpSp>
        <p:nvGrpSpPr>
          <p:cNvPr id="393" name="Google Shape;393;p54"/>
          <p:cNvGrpSpPr/>
          <p:nvPr/>
        </p:nvGrpSpPr>
        <p:grpSpPr>
          <a:xfrm>
            <a:off x="7814761" y="4115906"/>
            <a:ext cx="2168225" cy="1628504"/>
            <a:chOff x="8025208" y="3531159"/>
            <a:chExt cx="2168225" cy="1628504"/>
          </a:xfrm>
        </p:grpSpPr>
        <p:sp>
          <p:nvSpPr>
            <p:cNvPr id="394" name="Google Shape;394;p54"/>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Arev Markarian</a:t>
              </a:r>
              <a:endParaRPr sz="1400" b="0" i="0" u="none" strike="noStrike" cap="none">
                <a:solidFill>
                  <a:srgbClr val="000000"/>
                </a:solidFill>
                <a:latin typeface="Arial"/>
                <a:ea typeface="Arial"/>
                <a:cs typeface="Arial"/>
                <a:sym typeface="Arial"/>
              </a:endParaRPr>
            </a:p>
          </p:txBody>
        </p:sp>
        <p:sp>
          <p:nvSpPr>
            <p:cNvPr id="395" name="Google Shape;395;p54"/>
            <p:cNvSpPr/>
            <p:nvPr/>
          </p:nvSpPr>
          <p:spPr>
            <a:xfrm>
              <a:off x="8032640" y="3966272"/>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Emily Deardorff</a:t>
              </a:r>
              <a:endParaRPr sz="1400" b="0" i="0" u="none" strike="noStrike" cap="none">
                <a:solidFill>
                  <a:srgbClr val="000000"/>
                </a:solidFill>
                <a:latin typeface="Arial"/>
                <a:ea typeface="Arial"/>
                <a:cs typeface="Arial"/>
                <a:sym typeface="Arial"/>
              </a:endParaRPr>
            </a:p>
          </p:txBody>
        </p:sp>
        <p:sp>
          <p:nvSpPr>
            <p:cNvPr id="396" name="Google Shape;396;p54"/>
            <p:cNvSpPr/>
            <p:nvPr/>
          </p:nvSpPr>
          <p:spPr>
            <a:xfrm>
              <a:off x="8046764" y="4836498"/>
              <a:ext cx="214666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Sophia Skoglund</a:t>
              </a:r>
              <a:endParaRPr sz="1400" b="0" i="0" u="none" strike="noStrike" cap="none">
                <a:solidFill>
                  <a:srgbClr val="000000"/>
                </a:solidFill>
                <a:latin typeface="Arial"/>
                <a:ea typeface="Arial"/>
                <a:cs typeface="Arial"/>
                <a:sym typeface="Arial"/>
              </a:endParaRPr>
            </a:p>
          </p:txBody>
        </p:sp>
        <p:sp>
          <p:nvSpPr>
            <p:cNvPr id="397" name="Google Shape;397;p54"/>
            <p:cNvSpPr/>
            <p:nvPr/>
          </p:nvSpPr>
          <p:spPr>
            <a:xfrm>
              <a:off x="8036885" y="4401385"/>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Arthur Platel</a:t>
              </a:r>
              <a:endParaRPr sz="1400" b="0" i="0" u="none" strike="noStrike" cap="none">
                <a:solidFill>
                  <a:srgbClr val="000000"/>
                </a:solidFill>
                <a:latin typeface="Arial"/>
                <a:ea typeface="Arial"/>
                <a:cs typeface="Arial"/>
                <a:sym typeface="Arial"/>
              </a:endParaRPr>
            </a:p>
          </p:txBody>
        </p:sp>
      </p:grpSp>
      <p:sp>
        <p:nvSpPr>
          <p:cNvPr id="398" name="Google Shape;398;p54"/>
          <p:cNvSpPr txBox="1"/>
          <p:nvPr/>
        </p:nvSpPr>
        <p:spPr>
          <a:xfrm>
            <a:off x="7803132" y="1213700"/>
            <a:ext cx="4323000" cy="107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800"/>
              <a:buFont typeface="Arial"/>
              <a:buNone/>
            </a:pPr>
            <a:r>
              <a:rPr lang="en-US" sz="4000" b="1" i="0" u="none" strike="noStrike" cap="none" dirty="0">
                <a:solidFill>
                  <a:srgbClr val="379CC3"/>
                </a:solidFill>
                <a:latin typeface="Century Gothic"/>
                <a:ea typeface="Century Gothic"/>
                <a:cs typeface="Century Gothic"/>
                <a:sym typeface="Century Gothic"/>
              </a:rPr>
              <a:t>Hawai</a:t>
            </a:r>
            <a:r>
              <a:rPr lang="en-US" sz="4000" b="1" dirty="0">
                <a:solidFill>
                  <a:srgbClr val="379CC3"/>
                </a:solidFill>
                <a:latin typeface="Century Gothic"/>
                <a:ea typeface="Century Gothic"/>
                <a:cs typeface="Century Gothic"/>
                <a:sym typeface="Century Gothic"/>
              </a:rPr>
              <a:t>'</a:t>
            </a:r>
            <a:r>
              <a:rPr lang="en-US" sz="4000" b="1" i="0" u="none" strike="noStrike" cap="none" dirty="0">
                <a:solidFill>
                  <a:srgbClr val="379CC3"/>
                </a:solidFill>
                <a:latin typeface="Century Gothic"/>
                <a:ea typeface="Century Gothic"/>
                <a:cs typeface="Century Gothic"/>
                <a:sym typeface="Century Gothic"/>
              </a:rPr>
              <a:t>i Water Resources</a:t>
            </a:r>
            <a:endParaRPr sz="4000" b="0" i="0" u="none" strike="noStrike" cap="none" dirty="0">
              <a:solidFill>
                <a:srgbClr val="000000"/>
              </a:solidFill>
              <a:latin typeface="Arial"/>
              <a:ea typeface="Arial"/>
              <a:cs typeface="Arial"/>
              <a:sym typeface="Arial"/>
            </a:endParaRPr>
          </a:p>
        </p:txBody>
      </p:sp>
      <p:sp>
        <p:nvSpPr>
          <p:cNvPr id="399" name="Google Shape;399;p54"/>
          <p:cNvSpPr txBox="1"/>
          <p:nvPr/>
        </p:nvSpPr>
        <p:spPr>
          <a:xfrm>
            <a:off x="7820065" y="2689987"/>
            <a:ext cx="4177200" cy="141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rgbClr val="3F3F3F"/>
                </a:solidFill>
                <a:latin typeface="Century Gothic"/>
                <a:ea typeface="Century Gothic"/>
                <a:cs typeface="Century Gothic"/>
                <a:sym typeface="Century Gothic"/>
              </a:rPr>
              <a:t>Monitoring the Impacts of Land-Based Sources of Pollution on Water Quality Along the Coast of West Maui, Hawai'i, to Assess Coral Reef Condition</a:t>
            </a:r>
            <a:endParaRPr sz="16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pic>
        <p:nvPicPr>
          <p:cNvPr id="400" name="Google Shape;400;p54"/>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401" name="Google Shape;401;p54"/>
          <p:cNvSpPr txBox="1"/>
          <p:nvPr/>
        </p:nvSpPr>
        <p:spPr>
          <a:xfrm>
            <a:off x="3155090" y="6217180"/>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Ames | Fall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3"/>
          <p:cNvSpPr txBox="1"/>
          <p:nvPr/>
        </p:nvSpPr>
        <p:spPr>
          <a:xfrm>
            <a:off x="2113496" y="2622077"/>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dirty="0">
                <a:solidFill>
                  <a:srgbClr val="379CC3"/>
                </a:solidFill>
                <a:latin typeface="Century Gothic"/>
                <a:ea typeface="Century Gothic"/>
                <a:cs typeface="Century Gothic"/>
                <a:sym typeface="Century Gothic"/>
              </a:rPr>
              <a:t>LAND COVER</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4"/>
          <p:cNvSpPr txBox="1">
            <a:spLocks noGrp="1"/>
          </p:cNvSpPr>
          <p:nvPr>
            <p:ph type="title"/>
          </p:nvPr>
        </p:nvSpPr>
        <p:spPr>
          <a:xfrm>
            <a:off x="1462321" y="114300"/>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Methods</a:t>
            </a:r>
            <a:endParaRPr sz="4800"/>
          </a:p>
        </p:txBody>
      </p:sp>
      <p:sp>
        <p:nvSpPr>
          <p:cNvPr id="601" name="Google Shape;601;p64"/>
          <p:cNvSpPr txBox="1">
            <a:spLocks noGrp="1"/>
          </p:cNvSpPr>
          <p:nvPr>
            <p:ph type="body" idx="2"/>
          </p:nvPr>
        </p:nvSpPr>
        <p:spPr>
          <a:xfrm>
            <a:off x="447075" y="1269450"/>
            <a:ext cx="3609600" cy="51846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Classified using CART Classification Method</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2 sets of training points for different sensors</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Land Cover Classes:</a:t>
            </a:r>
            <a:endParaRPr sz="22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Pineapple</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Agricultural Veg</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Veg-Non Ag</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Barren</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Urban</a:t>
            </a:r>
            <a:endParaRPr sz="1800" dirty="0">
              <a:solidFill>
                <a:srgbClr val="3F3F3F"/>
              </a:solidFill>
            </a:endParaRPr>
          </a:p>
          <a:p>
            <a:pPr marL="685800" lvl="1" indent="0" algn="l" rtl="0">
              <a:lnSpc>
                <a:spcPct val="90000"/>
              </a:lnSpc>
              <a:spcBef>
                <a:spcPts val="500"/>
              </a:spcBef>
              <a:spcAft>
                <a:spcPts val="0"/>
              </a:spcAft>
              <a:buClr>
                <a:schemeClr val="accent1"/>
              </a:buClr>
              <a:buSzPts val="1800"/>
              <a:buNone/>
            </a:pPr>
            <a:endParaRPr sz="2200" dirty="0">
              <a:solidFill>
                <a:srgbClr val="3F3F3F"/>
              </a:solidFill>
            </a:endParaRPr>
          </a:p>
        </p:txBody>
      </p:sp>
      <p:sp>
        <p:nvSpPr>
          <p:cNvPr id="602" name="Google Shape;602;p64"/>
          <p:cNvSpPr txBox="1"/>
          <p:nvPr/>
        </p:nvSpPr>
        <p:spPr>
          <a:xfrm>
            <a:off x="3774600" y="6233550"/>
            <a:ext cx="8417400" cy="40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Created in Google Earth Engine by the DEVELOP Team using USGS Data (RD image)</a:t>
            </a:r>
            <a:endParaRPr sz="1200" b="0" i="0" u="none" strike="noStrike" cap="none">
              <a:solidFill>
                <a:srgbClr val="3F3F3F"/>
              </a:solidFill>
              <a:latin typeface="Century Gothic"/>
              <a:ea typeface="Century Gothic"/>
              <a:cs typeface="Century Gothic"/>
              <a:sym typeface="Century Gothic"/>
            </a:endParaRPr>
          </a:p>
        </p:txBody>
      </p:sp>
      <p:pic>
        <p:nvPicPr>
          <p:cNvPr id="603" name="Google Shape;603;p6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21905" y="1454115"/>
            <a:ext cx="4014300" cy="4413300"/>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
        <p:nvSpPr>
          <p:cNvPr id="604" name="Google Shape;604;p64"/>
          <p:cNvSpPr txBox="1"/>
          <p:nvPr/>
        </p:nvSpPr>
        <p:spPr>
          <a:xfrm>
            <a:off x="6772312" y="915274"/>
            <a:ext cx="288849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3600"/>
              <a:buFont typeface="Arial"/>
              <a:buNone/>
            </a:pPr>
            <a:r>
              <a:rPr lang="en-US" sz="3600">
                <a:solidFill>
                  <a:schemeClr val="dk1"/>
                </a:solidFill>
                <a:latin typeface="Century Gothic"/>
                <a:ea typeface="Century Gothic"/>
                <a:cs typeface="Century Gothic"/>
                <a:sym typeface="Century Gothic"/>
              </a:rPr>
              <a:t>1989</a:t>
            </a:r>
            <a:endParaRPr sz="2000" b="0" i="0" u="none" strike="noStrike" cap="none">
              <a:solidFill>
                <a:schemeClr val="dk1"/>
              </a:solidFill>
              <a:latin typeface="Century Gothic"/>
              <a:ea typeface="Century Gothic"/>
              <a:cs typeface="Century Gothic"/>
              <a:sym typeface="Century Gothic"/>
            </a:endParaRPr>
          </a:p>
        </p:txBody>
      </p:sp>
      <p:pic>
        <p:nvPicPr>
          <p:cNvPr id="605" name="Google Shape;605;p6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513084" y="1433597"/>
            <a:ext cx="4046700" cy="4413300"/>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
        <p:nvSpPr>
          <p:cNvPr id="606" name="Google Shape;606;p64"/>
          <p:cNvSpPr/>
          <p:nvPr/>
        </p:nvSpPr>
        <p:spPr>
          <a:xfrm>
            <a:off x="10249973" y="884496"/>
            <a:ext cx="121058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3600"/>
              <a:buFont typeface="Arial"/>
              <a:buNone/>
            </a:pPr>
            <a:r>
              <a:rPr lang="en-US" sz="3600" b="0" i="0" u="none" strike="noStrike" cap="none">
                <a:solidFill>
                  <a:schemeClr val="dk1"/>
                </a:solidFill>
                <a:latin typeface="Century Gothic"/>
                <a:ea typeface="Century Gothic"/>
                <a:cs typeface="Century Gothic"/>
                <a:sym typeface="Century Gothic"/>
              </a:rPr>
              <a:t>2019</a:t>
            </a:r>
            <a:endParaRPr sz="2000" b="0" i="0" u="none" strike="noStrike" cap="none">
              <a:solidFill>
                <a:schemeClr val="dk1"/>
              </a:solidFill>
              <a:latin typeface="Century Gothic"/>
              <a:ea typeface="Century Gothic"/>
              <a:cs typeface="Century Gothic"/>
              <a:sym typeface="Century Gothic"/>
            </a:endParaRPr>
          </a:p>
        </p:txBody>
      </p:sp>
      <p:grpSp>
        <p:nvGrpSpPr>
          <p:cNvPr id="607" name="Google Shape;607;p64"/>
          <p:cNvGrpSpPr/>
          <p:nvPr/>
        </p:nvGrpSpPr>
        <p:grpSpPr>
          <a:xfrm>
            <a:off x="10064225" y="4508375"/>
            <a:ext cx="2500613" cy="1539300"/>
            <a:chOff x="10064225" y="4508375"/>
            <a:chExt cx="2500613" cy="1539300"/>
          </a:xfrm>
        </p:grpSpPr>
        <p:grpSp>
          <p:nvGrpSpPr>
            <p:cNvPr id="608" name="Google Shape;608;p64"/>
            <p:cNvGrpSpPr/>
            <p:nvPr/>
          </p:nvGrpSpPr>
          <p:grpSpPr>
            <a:xfrm>
              <a:off x="10064225" y="4508375"/>
              <a:ext cx="2500613" cy="1539300"/>
              <a:chOff x="9575725" y="4666450"/>
              <a:chExt cx="2500613" cy="1539300"/>
            </a:xfrm>
          </p:grpSpPr>
          <p:sp>
            <p:nvSpPr>
              <p:cNvPr id="609" name="Google Shape;609;p64"/>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64"/>
              <p:cNvGrpSpPr/>
              <p:nvPr/>
            </p:nvGrpSpPr>
            <p:grpSpPr>
              <a:xfrm>
                <a:off x="9634196" y="4717175"/>
                <a:ext cx="2442141" cy="1388525"/>
                <a:chOff x="3099584" y="5048625"/>
                <a:chExt cx="2442141" cy="1388525"/>
              </a:xfrm>
            </p:grpSpPr>
            <p:grpSp>
              <p:nvGrpSpPr>
                <p:cNvPr id="611" name="Google Shape;611;p64"/>
                <p:cNvGrpSpPr/>
                <p:nvPr/>
              </p:nvGrpSpPr>
              <p:grpSpPr>
                <a:xfrm>
                  <a:off x="3099584" y="5094327"/>
                  <a:ext cx="212632" cy="1081816"/>
                  <a:chOff x="3726247" y="4461537"/>
                  <a:chExt cx="327428" cy="1666383"/>
                </a:xfrm>
              </p:grpSpPr>
              <p:pic>
                <p:nvPicPr>
                  <p:cNvPr id="612" name="Google Shape;612;p64"/>
                  <p:cNvPicPr preferRelativeResize="0"/>
                  <p:nvPr/>
                </p:nvPicPr>
                <p:blipFill>
                  <a:blip r:embed="rId6">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613" name="Google Shape;613;p64"/>
                  <p:cNvPicPr preferRelativeResize="0"/>
                  <p:nvPr/>
                </p:nvPicPr>
                <p:blipFill>
                  <a:blip r:embed="rId7">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614" name="Google Shape;614;p64"/>
                  <p:cNvPicPr preferRelativeResize="0"/>
                  <p:nvPr/>
                </p:nvPicPr>
                <p:blipFill>
                  <a:blip r:embed="rId8">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615" name="Google Shape;615;p64"/>
                  <p:cNvPicPr preferRelativeResize="0"/>
                  <p:nvPr/>
                </p:nvPicPr>
                <p:blipFill>
                  <a:blip r:embed="rId9">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616" name="Google Shape;616;p64"/>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617" name="Google Shape;617;p64"/>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618" name="Google Shape;618;p64"/>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619" name="Google Shape;619;p64"/>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sp>
              <p:nvSpPr>
                <p:cNvPr id="620" name="Google Shape;620;p64"/>
                <p:cNvSpPr txBox="1"/>
                <p:nvPr/>
              </p:nvSpPr>
              <p:spPr>
                <a:xfrm>
                  <a:off x="3386525" y="6192950"/>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grpSp>
        </p:grpSp>
        <p:pic>
          <p:nvPicPr>
            <p:cNvPr id="621" name="Google Shape;621;p64"/>
            <p:cNvPicPr preferRelativeResize="0"/>
            <p:nvPr/>
          </p:nvPicPr>
          <p:blipFill>
            <a:blip r:embed="rId10">
              <a:alphaModFix/>
            </a:blip>
            <a:stretch>
              <a:fillRect/>
            </a:stretch>
          </p:blipFill>
          <p:spPr>
            <a:xfrm>
              <a:off x="10123875" y="5767400"/>
              <a:ext cx="213725" cy="200450"/>
            </a:xfrm>
            <a:prstGeom prst="rect">
              <a:avLst/>
            </a:prstGeom>
            <a:noFill/>
            <a:ln w="9525" cap="flat" cmpd="sng">
              <a:solidFill>
                <a:srgbClr val="000000"/>
              </a:solidFill>
              <a:prstDash val="solid"/>
              <a:round/>
              <a:headEnd type="none" w="sm" len="sm"/>
              <a:tailEnd type="none" w="sm" len="sm"/>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5"/>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a:t>Validation </a:t>
            </a:r>
            <a:endParaRPr/>
          </a:p>
        </p:txBody>
      </p:sp>
      <p:sp>
        <p:nvSpPr>
          <p:cNvPr id="628" name="Google Shape;628;p65"/>
          <p:cNvSpPr txBox="1">
            <a:spLocks noGrp="1"/>
          </p:cNvSpPr>
          <p:nvPr>
            <p:ph type="body" idx="4294967295"/>
          </p:nvPr>
        </p:nvSpPr>
        <p:spPr>
          <a:xfrm>
            <a:off x="4859933" y="1763740"/>
            <a:ext cx="6633130" cy="4375985"/>
          </a:xfrm>
          <a:prstGeom prst="rect">
            <a:avLst/>
          </a:prstGeom>
          <a:noFill/>
          <a:ln>
            <a:noFill/>
          </a:ln>
        </p:spPr>
        <p:txBody>
          <a:bodyPr spcFirstLastPara="1" wrap="square" lIns="91425" tIns="45700" rIns="91425" bIns="45700" anchor="t" anchorCtr="0">
            <a:noAutofit/>
          </a:bodyPr>
          <a:lstStyle/>
          <a:p>
            <a:pPr marL="342900" indent="-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Validated using control points from each classification</a:t>
            </a: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Validated in Google Earth Engine:</a:t>
            </a: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800100" lvl="1" indent="-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Overall Accuracy</a:t>
            </a:r>
            <a:endParaRPr sz="18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800100" lvl="1" indent="-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Validation Error Matrix</a:t>
            </a:r>
            <a:endParaRPr sz="1800" dirty="0">
              <a:solidFill>
                <a:srgbClr val="3F3F3F"/>
              </a:solidFill>
            </a:endParaRPr>
          </a:p>
          <a:p>
            <a:pPr marL="685800" lvl="1" indent="0" algn="l" rtl="0">
              <a:lnSpc>
                <a:spcPct val="90000"/>
              </a:lnSpc>
              <a:spcBef>
                <a:spcPts val="500"/>
              </a:spcBef>
              <a:spcAft>
                <a:spcPts val="0"/>
              </a:spcAft>
              <a:buClr>
                <a:srgbClr val="00B0F0"/>
              </a:buClr>
              <a:buSzPts val="2400"/>
              <a:buNone/>
            </a:pPr>
            <a:endParaRPr dirty="0"/>
          </a:p>
        </p:txBody>
      </p:sp>
      <p:pic>
        <p:nvPicPr>
          <p:cNvPr id="629" name="Google Shape;629;p65"/>
          <p:cNvPicPr preferRelativeResize="0"/>
          <p:nvPr/>
        </p:nvPicPr>
        <p:blipFill rotWithShape="1">
          <a:blip r:embed="rId3">
            <a:alphaModFix/>
          </a:blip>
          <a:srcRect/>
          <a:stretch/>
        </p:blipFill>
        <p:spPr>
          <a:xfrm>
            <a:off x="252249" y="1763740"/>
            <a:ext cx="4134324" cy="4375985"/>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6"/>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a:solidFill>
                  <a:srgbClr val="379CC3"/>
                </a:solidFill>
                <a:latin typeface="Century Gothic"/>
                <a:ea typeface="Century Gothic"/>
                <a:cs typeface="Century Gothic"/>
                <a:sym typeface="Century Gothic"/>
              </a:rPr>
              <a:t>Validation</a:t>
            </a:r>
            <a:endParaRPr>
              <a:solidFill>
                <a:srgbClr val="379CC3"/>
              </a:solidFill>
            </a:endParaRPr>
          </a:p>
        </p:txBody>
      </p:sp>
      <p:sp>
        <p:nvSpPr>
          <p:cNvPr id="636" name="Google Shape;636;p66"/>
          <p:cNvSpPr/>
          <p:nvPr/>
        </p:nvSpPr>
        <p:spPr>
          <a:xfrm>
            <a:off x="314543" y="1300594"/>
            <a:ext cx="5608375" cy="707886"/>
          </a:xfrm>
          <a:prstGeom prst="rect">
            <a:avLst/>
          </a:prstGeom>
          <a:noFill/>
          <a:ln>
            <a:noFill/>
          </a:ln>
        </p:spPr>
        <p:txBody>
          <a:bodyPr spcFirstLastPara="1" wrap="square" lIns="91425" tIns="45700" rIns="91425" bIns="45700" anchor="t" anchorCtr="0">
            <a:noAutofit/>
          </a:bodyPr>
          <a:lstStyle/>
          <a:p>
            <a:pPr marL="342900" indent="-342900">
              <a:lnSpc>
                <a:spcPct val="150000"/>
              </a:lnSpc>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TM &amp; ETM+ Classification Accuracy: 93.8%</a:t>
            </a:r>
            <a:endParaRPr sz="1800" dirty="0">
              <a:solidFill>
                <a:srgbClr val="3F3F3F"/>
              </a:solidFill>
              <a:latin typeface="Century Gothic"/>
            </a:endParaRPr>
          </a:p>
          <a:p>
            <a:pPr marL="0" marR="0" lvl="0" indent="0" algn="l" rtl="0">
              <a:spcBef>
                <a:spcPts val="0"/>
              </a:spcBef>
              <a:spcAft>
                <a:spcPts val="0"/>
              </a:spcAft>
              <a:buNone/>
            </a:pPr>
            <a:endParaRPr sz="2000" b="0" i="0" u="none" strike="noStrike" cap="none" dirty="0">
              <a:solidFill>
                <a:schemeClr val="dk1"/>
              </a:solidFill>
              <a:latin typeface="Century Gothic"/>
              <a:ea typeface="Century Gothic"/>
              <a:cs typeface="Century Gothic"/>
              <a:sym typeface="Century Gothic"/>
            </a:endParaRPr>
          </a:p>
        </p:txBody>
      </p:sp>
      <p:sp>
        <p:nvSpPr>
          <p:cNvPr id="637" name="Google Shape;637;p66"/>
          <p:cNvSpPr/>
          <p:nvPr/>
        </p:nvSpPr>
        <p:spPr>
          <a:xfrm>
            <a:off x="6861766" y="1254427"/>
            <a:ext cx="4423006" cy="400110"/>
          </a:xfrm>
          <a:prstGeom prst="rect">
            <a:avLst/>
          </a:prstGeom>
          <a:noFill/>
          <a:ln>
            <a:noFill/>
          </a:ln>
        </p:spPr>
        <p:txBody>
          <a:bodyPr spcFirstLastPara="1" wrap="square" lIns="91425" tIns="45700" rIns="91425" bIns="45700" anchor="t" anchorCtr="0">
            <a:noAutofit/>
          </a:bodyPr>
          <a:lstStyle/>
          <a:p>
            <a:pPr marL="342900" lvl="0" indent="-342900">
              <a:lnSpc>
                <a:spcPct val="150000"/>
              </a:lnSpc>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OLI Classification Accuracy: 94.2%</a:t>
            </a:r>
            <a:endParaRPr sz="1800" dirty="0">
              <a:solidFill>
                <a:srgbClr val="3F3F3F"/>
              </a:solidFill>
              <a:latin typeface="Century Gothic"/>
            </a:endParaRPr>
          </a:p>
        </p:txBody>
      </p:sp>
      <p:pic>
        <p:nvPicPr>
          <p:cNvPr id="638" name="Google Shape;638;p6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97445" y="2517058"/>
            <a:ext cx="5099255" cy="2957682"/>
          </a:xfrm>
          <a:prstGeom prst="rect">
            <a:avLst/>
          </a:prstGeom>
          <a:noFill/>
          <a:ln>
            <a:noFill/>
          </a:ln>
        </p:spPr>
      </p:pic>
      <p:pic>
        <p:nvPicPr>
          <p:cNvPr id="639" name="Google Shape;639;p6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23269" y="2517058"/>
            <a:ext cx="5126612" cy="3085729"/>
          </a:xfrm>
          <a:prstGeom prst="rect">
            <a:avLst/>
          </a:prstGeom>
          <a:noFill/>
          <a:ln>
            <a:noFill/>
          </a:ln>
        </p:spPr>
      </p:pic>
      <p:sp>
        <p:nvSpPr>
          <p:cNvPr id="2" name="TextBox 1">
            <a:extLst>
              <a:ext uri="{FF2B5EF4-FFF2-40B4-BE49-F238E27FC236}">
                <a16:creationId xmlns:a16="http://schemas.microsoft.com/office/drawing/2014/main" id="{B5117895-A46D-4175-B17F-039C170514B0}"/>
              </a:ext>
            </a:extLst>
          </p:cNvPr>
          <p:cNvSpPr txBox="1"/>
          <p:nvPr/>
        </p:nvSpPr>
        <p:spPr>
          <a:xfrm>
            <a:off x="314543" y="5602787"/>
            <a:ext cx="5741583" cy="292388"/>
          </a:xfrm>
          <a:prstGeom prst="rect">
            <a:avLst/>
          </a:prstGeom>
          <a:noFill/>
        </p:spPr>
        <p:txBody>
          <a:bodyPr wrap="square" rtlCol="0">
            <a:spAutoFit/>
          </a:bodyPr>
          <a:lstStyle/>
          <a:p>
            <a:r>
              <a:rPr lang="en-US" sz="1300" dirty="0">
                <a:latin typeface="Century Gothic" panose="020B0502020202020204" pitchFamily="34" charset="0"/>
              </a:rPr>
              <a:t>Pineapple     Agricultural Veg   Veg-Non Ag        Barren           Urban  </a:t>
            </a:r>
          </a:p>
        </p:txBody>
      </p:sp>
      <p:sp>
        <p:nvSpPr>
          <p:cNvPr id="8" name="TextBox 7">
            <a:extLst>
              <a:ext uri="{FF2B5EF4-FFF2-40B4-BE49-F238E27FC236}">
                <a16:creationId xmlns:a16="http://schemas.microsoft.com/office/drawing/2014/main" id="{9DA6E23D-B8EA-404B-A74B-C2B2F39B41E6}"/>
              </a:ext>
            </a:extLst>
          </p:cNvPr>
          <p:cNvSpPr txBox="1"/>
          <p:nvPr/>
        </p:nvSpPr>
        <p:spPr>
          <a:xfrm>
            <a:off x="6202477" y="5602787"/>
            <a:ext cx="5741583" cy="292388"/>
          </a:xfrm>
          <a:prstGeom prst="rect">
            <a:avLst/>
          </a:prstGeom>
          <a:noFill/>
        </p:spPr>
        <p:txBody>
          <a:bodyPr wrap="square" rtlCol="0">
            <a:spAutoFit/>
          </a:bodyPr>
          <a:lstStyle/>
          <a:p>
            <a:r>
              <a:rPr lang="en-US" sz="1300" dirty="0">
                <a:latin typeface="Century Gothic" panose="020B0502020202020204" pitchFamily="34" charset="0"/>
              </a:rPr>
              <a:t>Pineapple     Agricultural Veg   Veg-Non Ag        Barren           Urban  </a:t>
            </a:r>
          </a:p>
        </p:txBody>
      </p:sp>
      <p:sp>
        <p:nvSpPr>
          <p:cNvPr id="10" name="TextBox 9">
            <a:extLst>
              <a:ext uri="{FF2B5EF4-FFF2-40B4-BE49-F238E27FC236}">
                <a16:creationId xmlns:a16="http://schemas.microsoft.com/office/drawing/2014/main" id="{5CC136AA-9237-4C00-93D4-B1A7921E942A}"/>
              </a:ext>
            </a:extLst>
          </p:cNvPr>
          <p:cNvSpPr txBox="1"/>
          <p:nvPr/>
        </p:nvSpPr>
        <p:spPr>
          <a:xfrm>
            <a:off x="6202477" y="2517058"/>
            <a:ext cx="577446" cy="3190682"/>
          </a:xfrm>
          <a:prstGeom prst="rect">
            <a:avLst/>
          </a:prstGeom>
          <a:noFill/>
        </p:spPr>
        <p:txBody>
          <a:bodyPr wrap="square" rtlCol="0">
            <a:spAutoFit/>
          </a:bodyPr>
          <a:lstStyle/>
          <a:p>
            <a:pPr algn="ctr">
              <a:lnSpc>
                <a:spcPct val="150000"/>
              </a:lnSpc>
            </a:pPr>
            <a:r>
              <a:rPr lang="en-US" sz="1200" dirty="0">
                <a:latin typeface="Century Gothic" panose="020B0502020202020204" pitchFamily="34" charset="0"/>
              </a:rPr>
              <a:t>100</a:t>
            </a:r>
          </a:p>
          <a:p>
            <a:pPr algn="ctr">
              <a:lnSpc>
                <a:spcPct val="150000"/>
              </a:lnSpc>
            </a:pPr>
            <a:r>
              <a:rPr lang="en-US" sz="1200" dirty="0">
                <a:latin typeface="Century Gothic" panose="020B0502020202020204" pitchFamily="34" charset="0"/>
              </a:rPr>
              <a:t>95</a:t>
            </a:r>
          </a:p>
          <a:p>
            <a:pPr algn="ctr">
              <a:lnSpc>
                <a:spcPct val="150000"/>
              </a:lnSpc>
            </a:pPr>
            <a:r>
              <a:rPr lang="en-US" sz="1200" dirty="0">
                <a:latin typeface="Century Gothic" panose="020B0502020202020204" pitchFamily="34" charset="0"/>
              </a:rPr>
              <a:t>90</a:t>
            </a:r>
          </a:p>
          <a:p>
            <a:pPr algn="ctr">
              <a:lnSpc>
                <a:spcPct val="150000"/>
              </a:lnSpc>
            </a:pPr>
            <a:r>
              <a:rPr lang="en-US" sz="1200" dirty="0">
                <a:latin typeface="Century Gothic" panose="020B0502020202020204" pitchFamily="34" charset="0"/>
              </a:rPr>
              <a:t>85</a:t>
            </a:r>
          </a:p>
          <a:p>
            <a:pPr algn="ctr">
              <a:lnSpc>
                <a:spcPct val="150000"/>
              </a:lnSpc>
            </a:pPr>
            <a:r>
              <a:rPr lang="en-US" sz="1200" dirty="0">
                <a:latin typeface="Century Gothic" panose="020B0502020202020204" pitchFamily="34" charset="0"/>
              </a:rPr>
              <a:t>80</a:t>
            </a:r>
          </a:p>
          <a:p>
            <a:pPr algn="ctr">
              <a:lnSpc>
                <a:spcPct val="150000"/>
              </a:lnSpc>
            </a:pPr>
            <a:r>
              <a:rPr lang="en-US" sz="1200" dirty="0">
                <a:latin typeface="Century Gothic" panose="020B0502020202020204" pitchFamily="34" charset="0"/>
              </a:rPr>
              <a:t>75</a:t>
            </a:r>
          </a:p>
          <a:p>
            <a:pPr algn="ctr">
              <a:lnSpc>
                <a:spcPct val="150000"/>
              </a:lnSpc>
            </a:pPr>
            <a:r>
              <a:rPr lang="en-US" sz="1200" dirty="0">
                <a:latin typeface="Century Gothic" panose="020B0502020202020204" pitchFamily="34" charset="0"/>
              </a:rPr>
              <a:t>70</a:t>
            </a:r>
          </a:p>
          <a:p>
            <a:pPr algn="ctr">
              <a:lnSpc>
                <a:spcPct val="150000"/>
              </a:lnSpc>
            </a:pPr>
            <a:r>
              <a:rPr lang="en-US" sz="1200" dirty="0">
                <a:latin typeface="Century Gothic" panose="020B0502020202020204" pitchFamily="34" charset="0"/>
              </a:rPr>
              <a:t>65</a:t>
            </a:r>
          </a:p>
          <a:p>
            <a:pPr algn="ctr">
              <a:lnSpc>
                <a:spcPct val="150000"/>
              </a:lnSpc>
            </a:pPr>
            <a:r>
              <a:rPr lang="en-US" sz="1200" dirty="0">
                <a:latin typeface="Century Gothic" panose="020B0502020202020204" pitchFamily="34" charset="0"/>
              </a:rPr>
              <a:t>60</a:t>
            </a:r>
          </a:p>
          <a:p>
            <a:pPr algn="ctr">
              <a:lnSpc>
                <a:spcPct val="150000"/>
              </a:lnSpc>
            </a:pPr>
            <a:r>
              <a:rPr lang="en-US" sz="1200" dirty="0">
                <a:latin typeface="Century Gothic" panose="020B0502020202020204" pitchFamily="34" charset="0"/>
              </a:rPr>
              <a:t>55</a:t>
            </a:r>
          </a:p>
          <a:p>
            <a:pPr algn="ctr">
              <a:lnSpc>
                <a:spcPct val="150000"/>
              </a:lnSpc>
            </a:pPr>
            <a:r>
              <a:rPr lang="en-US" sz="1200" dirty="0">
                <a:latin typeface="Century Gothic" panose="020B0502020202020204" pitchFamily="34" charset="0"/>
              </a:rPr>
              <a:t>50</a:t>
            </a:r>
          </a:p>
        </p:txBody>
      </p:sp>
      <p:sp>
        <p:nvSpPr>
          <p:cNvPr id="4" name="TextBox 3">
            <a:extLst>
              <a:ext uri="{FF2B5EF4-FFF2-40B4-BE49-F238E27FC236}">
                <a16:creationId xmlns:a16="http://schemas.microsoft.com/office/drawing/2014/main" id="{F023E40A-8C88-417F-8A34-8425A18BA66D}"/>
              </a:ext>
            </a:extLst>
          </p:cNvPr>
          <p:cNvSpPr txBox="1"/>
          <p:nvPr/>
        </p:nvSpPr>
        <p:spPr>
          <a:xfrm>
            <a:off x="1677136" y="2292905"/>
            <a:ext cx="3510116" cy="307777"/>
          </a:xfrm>
          <a:prstGeom prst="rect">
            <a:avLst/>
          </a:prstGeom>
          <a:noFill/>
        </p:spPr>
        <p:txBody>
          <a:bodyPr wrap="square" rtlCol="0">
            <a:spAutoFit/>
          </a:bodyPr>
          <a:lstStyle/>
          <a:p>
            <a:r>
              <a:rPr lang="en-US" b="1" dirty="0">
                <a:latin typeface="Century Gothic" panose="020B0502020202020204" pitchFamily="34" charset="0"/>
              </a:rPr>
              <a:t>Percent Accuracy TM/ETM+ Classifier</a:t>
            </a:r>
          </a:p>
        </p:txBody>
      </p:sp>
      <p:sp>
        <p:nvSpPr>
          <p:cNvPr id="12" name="TextBox 11">
            <a:extLst>
              <a:ext uri="{FF2B5EF4-FFF2-40B4-BE49-F238E27FC236}">
                <a16:creationId xmlns:a16="http://schemas.microsoft.com/office/drawing/2014/main" id="{528827E0-E904-4704-85E8-ADE38B780927}"/>
              </a:ext>
            </a:extLst>
          </p:cNvPr>
          <p:cNvSpPr txBox="1"/>
          <p:nvPr/>
        </p:nvSpPr>
        <p:spPr>
          <a:xfrm>
            <a:off x="7391400" y="2292905"/>
            <a:ext cx="3510116" cy="307777"/>
          </a:xfrm>
          <a:prstGeom prst="rect">
            <a:avLst/>
          </a:prstGeom>
          <a:noFill/>
        </p:spPr>
        <p:txBody>
          <a:bodyPr wrap="square" rtlCol="0">
            <a:spAutoFit/>
          </a:bodyPr>
          <a:lstStyle/>
          <a:p>
            <a:r>
              <a:rPr lang="en-US" b="1" dirty="0">
                <a:latin typeface="Century Gothic" panose="020B0502020202020204" pitchFamily="34" charset="0"/>
              </a:rPr>
              <a:t>Percent Accurate OLI Classifier</a:t>
            </a:r>
          </a:p>
        </p:txBody>
      </p:sp>
      <p:sp>
        <p:nvSpPr>
          <p:cNvPr id="13" name="TextBox 12">
            <a:extLst>
              <a:ext uri="{FF2B5EF4-FFF2-40B4-BE49-F238E27FC236}">
                <a16:creationId xmlns:a16="http://schemas.microsoft.com/office/drawing/2014/main" id="{2CB89D61-39F7-4B9A-A4F6-D769AEF99736}"/>
              </a:ext>
            </a:extLst>
          </p:cNvPr>
          <p:cNvSpPr txBox="1"/>
          <p:nvPr/>
        </p:nvSpPr>
        <p:spPr>
          <a:xfrm>
            <a:off x="337062" y="2517058"/>
            <a:ext cx="577446" cy="3190682"/>
          </a:xfrm>
          <a:prstGeom prst="rect">
            <a:avLst/>
          </a:prstGeom>
          <a:noFill/>
        </p:spPr>
        <p:txBody>
          <a:bodyPr wrap="square" rtlCol="0">
            <a:spAutoFit/>
          </a:bodyPr>
          <a:lstStyle/>
          <a:p>
            <a:pPr algn="ctr">
              <a:lnSpc>
                <a:spcPct val="150000"/>
              </a:lnSpc>
            </a:pPr>
            <a:r>
              <a:rPr lang="en-US" sz="1200" dirty="0">
                <a:latin typeface="Century Gothic" panose="020B0502020202020204" pitchFamily="34" charset="0"/>
              </a:rPr>
              <a:t>100</a:t>
            </a:r>
          </a:p>
          <a:p>
            <a:pPr algn="ctr">
              <a:lnSpc>
                <a:spcPct val="150000"/>
              </a:lnSpc>
            </a:pPr>
            <a:r>
              <a:rPr lang="en-US" sz="1200" dirty="0">
                <a:latin typeface="Century Gothic" panose="020B0502020202020204" pitchFamily="34" charset="0"/>
              </a:rPr>
              <a:t>95</a:t>
            </a:r>
          </a:p>
          <a:p>
            <a:pPr algn="ctr">
              <a:lnSpc>
                <a:spcPct val="150000"/>
              </a:lnSpc>
            </a:pPr>
            <a:r>
              <a:rPr lang="en-US" sz="1200" dirty="0">
                <a:latin typeface="Century Gothic" panose="020B0502020202020204" pitchFamily="34" charset="0"/>
              </a:rPr>
              <a:t>90</a:t>
            </a:r>
          </a:p>
          <a:p>
            <a:pPr algn="ctr">
              <a:lnSpc>
                <a:spcPct val="150000"/>
              </a:lnSpc>
            </a:pPr>
            <a:r>
              <a:rPr lang="en-US" sz="1200" dirty="0">
                <a:latin typeface="Century Gothic" panose="020B0502020202020204" pitchFamily="34" charset="0"/>
              </a:rPr>
              <a:t>85</a:t>
            </a:r>
          </a:p>
          <a:p>
            <a:pPr algn="ctr">
              <a:lnSpc>
                <a:spcPct val="150000"/>
              </a:lnSpc>
            </a:pPr>
            <a:r>
              <a:rPr lang="en-US" sz="1200" dirty="0">
                <a:latin typeface="Century Gothic" panose="020B0502020202020204" pitchFamily="34" charset="0"/>
              </a:rPr>
              <a:t>80</a:t>
            </a:r>
          </a:p>
          <a:p>
            <a:pPr algn="ctr">
              <a:lnSpc>
                <a:spcPct val="150000"/>
              </a:lnSpc>
            </a:pPr>
            <a:r>
              <a:rPr lang="en-US" sz="1200" dirty="0">
                <a:latin typeface="Century Gothic" panose="020B0502020202020204" pitchFamily="34" charset="0"/>
              </a:rPr>
              <a:t>75</a:t>
            </a:r>
          </a:p>
          <a:p>
            <a:pPr algn="ctr">
              <a:lnSpc>
                <a:spcPct val="150000"/>
              </a:lnSpc>
            </a:pPr>
            <a:r>
              <a:rPr lang="en-US" sz="1200" dirty="0">
                <a:latin typeface="Century Gothic" panose="020B0502020202020204" pitchFamily="34" charset="0"/>
              </a:rPr>
              <a:t>70</a:t>
            </a:r>
          </a:p>
          <a:p>
            <a:pPr algn="ctr">
              <a:lnSpc>
                <a:spcPct val="150000"/>
              </a:lnSpc>
            </a:pPr>
            <a:r>
              <a:rPr lang="en-US" sz="1200" dirty="0">
                <a:latin typeface="Century Gothic" panose="020B0502020202020204" pitchFamily="34" charset="0"/>
              </a:rPr>
              <a:t>65</a:t>
            </a:r>
          </a:p>
          <a:p>
            <a:pPr algn="ctr">
              <a:lnSpc>
                <a:spcPct val="150000"/>
              </a:lnSpc>
            </a:pPr>
            <a:r>
              <a:rPr lang="en-US" sz="1200" dirty="0">
                <a:latin typeface="Century Gothic" panose="020B0502020202020204" pitchFamily="34" charset="0"/>
              </a:rPr>
              <a:t>60</a:t>
            </a:r>
          </a:p>
          <a:p>
            <a:pPr algn="ctr">
              <a:lnSpc>
                <a:spcPct val="150000"/>
              </a:lnSpc>
            </a:pPr>
            <a:r>
              <a:rPr lang="en-US" sz="1200" dirty="0">
                <a:latin typeface="Century Gothic" panose="020B0502020202020204" pitchFamily="34" charset="0"/>
              </a:rPr>
              <a:t>55</a:t>
            </a:r>
          </a:p>
          <a:p>
            <a:pPr algn="ctr">
              <a:lnSpc>
                <a:spcPct val="150000"/>
              </a:lnSpc>
            </a:pPr>
            <a:r>
              <a:rPr lang="en-US" sz="1200" dirty="0">
                <a:latin typeface="Century Gothic" panose="020B0502020202020204" pitchFamily="34" charset="0"/>
              </a:rPr>
              <a:t>50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7" name="Google Shape;647;p67"/>
          <p:cNvSpPr txBox="1"/>
          <p:nvPr/>
        </p:nvSpPr>
        <p:spPr>
          <a:xfrm>
            <a:off x="760558" y="1136692"/>
            <a:ext cx="5688636" cy="313278"/>
          </a:xfrm>
          <a:prstGeom prst="rect">
            <a:avLst/>
          </a:prstGeom>
          <a:solidFill>
            <a:srgbClr val="FFFFFF"/>
          </a:solid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2000" b="1" i="0" u="none" strike="noStrike" cap="none" dirty="0">
                <a:solidFill>
                  <a:srgbClr val="000000"/>
                </a:solidFill>
                <a:latin typeface="Century Gothic"/>
                <a:ea typeface="Century Gothic"/>
                <a:cs typeface="Century Gothic"/>
                <a:sym typeface="Century Gothic"/>
              </a:rPr>
              <a:t>NDVI Change Detection</a:t>
            </a:r>
          </a:p>
          <a:p>
            <a:pPr marL="114300" marR="0" lvl="0" indent="0" algn="ctr" rtl="0">
              <a:lnSpc>
                <a:spcPct val="90000"/>
              </a:lnSpc>
              <a:spcBef>
                <a:spcPts val="1000"/>
              </a:spcBef>
              <a:spcAft>
                <a:spcPts val="0"/>
              </a:spcAft>
              <a:buClr>
                <a:srgbClr val="000000"/>
              </a:buClr>
              <a:buSzPts val="1800"/>
              <a:buFont typeface="Arial"/>
              <a:buNone/>
            </a:pPr>
            <a:r>
              <a:rPr lang="en-US" sz="2000" b="1" i="0" u="none" strike="noStrike" cap="none" dirty="0">
                <a:solidFill>
                  <a:srgbClr val="000000"/>
                </a:solidFill>
                <a:latin typeface="Century Gothic"/>
                <a:ea typeface="Century Gothic"/>
                <a:cs typeface="Century Gothic"/>
                <a:sym typeface="Century Gothic"/>
              </a:rPr>
              <a:t> Map</a:t>
            </a:r>
            <a:r>
              <a:rPr lang="en-US" sz="2000" dirty="0">
                <a:latin typeface="Century Gothic"/>
                <a:ea typeface="Century Gothic"/>
                <a:cs typeface="Century Gothic"/>
                <a:sym typeface="Century Gothic"/>
              </a:rPr>
              <a:t> </a:t>
            </a:r>
            <a:r>
              <a:rPr lang="en-US" sz="2000" b="1" i="0" u="none" strike="noStrike" cap="none" dirty="0">
                <a:solidFill>
                  <a:srgbClr val="000000"/>
                </a:solidFill>
                <a:latin typeface="Century Gothic"/>
                <a:ea typeface="Century Gothic"/>
                <a:cs typeface="Century Gothic"/>
                <a:sym typeface="Century Gothic"/>
              </a:rPr>
              <a:t>1989 to 201</a:t>
            </a:r>
            <a:r>
              <a:rPr lang="en-US" sz="2000" b="1" dirty="0">
                <a:latin typeface="Century Gothic"/>
                <a:ea typeface="Century Gothic"/>
                <a:cs typeface="Century Gothic"/>
                <a:sym typeface="Century Gothic"/>
              </a:rPr>
              <a:t>9</a:t>
            </a:r>
            <a:endParaRPr sz="2000" dirty="0">
              <a:latin typeface="Century Gothic"/>
              <a:ea typeface="Century Gothic"/>
              <a:cs typeface="Century Gothic"/>
              <a:sym typeface="Century Gothic"/>
            </a:endParaRPr>
          </a:p>
        </p:txBody>
      </p:sp>
      <p:sp>
        <p:nvSpPr>
          <p:cNvPr id="645" name="Google Shape;645;p6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NDVI Change Map</a:t>
            </a:r>
            <a:endParaRPr sz="4800" dirty="0"/>
          </a:p>
        </p:txBody>
      </p:sp>
      <p:pic>
        <p:nvPicPr>
          <p:cNvPr id="646" name="Google Shape;646;p67"/>
          <p:cNvPicPr preferRelativeResize="0"/>
          <p:nvPr/>
        </p:nvPicPr>
        <p:blipFill>
          <a:blip r:embed="rId3"/>
          <a:srcRect/>
          <a:stretch/>
        </p:blipFill>
        <p:spPr>
          <a:xfrm>
            <a:off x="451304" y="2095683"/>
            <a:ext cx="4486166" cy="4621668"/>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grpSp>
        <p:nvGrpSpPr>
          <p:cNvPr id="648" name="Google Shape;648;p67"/>
          <p:cNvGrpSpPr/>
          <p:nvPr/>
        </p:nvGrpSpPr>
        <p:grpSpPr>
          <a:xfrm>
            <a:off x="8859600" y="1293497"/>
            <a:ext cx="3220512" cy="994800"/>
            <a:chOff x="7006650" y="2902297"/>
            <a:chExt cx="3220512" cy="994800"/>
          </a:xfrm>
        </p:grpSpPr>
        <p:grpSp>
          <p:nvGrpSpPr>
            <p:cNvPr id="649" name="Google Shape;649;p67"/>
            <p:cNvGrpSpPr/>
            <p:nvPr/>
          </p:nvGrpSpPr>
          <p:grpSpPr>
            <a:xfrm>
              <a:off x="7006650" y="2902297"/>
              <a:ext cx="3220512" cy="994800"/>
              <a:chOff x="6921700" y="1299097"/>
              <a:chExt cx="3220512" cy="994800"/>
            </a:xfrm>
          </p:grpSpPr>
          <p:sp>
            <p:nvSpPr>
              <p:cNvPr id="650" name="Google Shape;650;p67"/>
              <p:cNvSpPr txBox="1"/>
              <p:nvPr/>
            </p:nvSpPr>
            <p:spPr>
              <a:xfrm>
                <a:off x="6921700" y="1538550"/>
                <a:ext cx="1302600" cy="39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8761D"/>
                    </a:solidFill>
                    <a:latin typeface="Century Gothic"/>
                    <a:ea typeface="Century Gothic"/>
                    <a:cs typeface="Century Gothic"/>
                    <a:sym typeface="Century Gothic"/>
                  </a:rPr>
                  <a:t>ND</a:t>
                </a:r>
                <a:r>
                  <a:rPr lang="en-US" sz="1800" b="1">
                    <a:solidFill>
                      <a:srgbClr val="38761D"/>
                    </a:solidFill>
                    <a:latin typeface="Century Gothic"/>
                    <a:ea typeface="Century Gothic"/>
                    <a:cs typeface="Century Gothic"/>
                    <a:sym typeface="Century Gothic"/>
                  </a:rPr>
                  <a:t>V</a:t>
                </a:r>
                <a:r>
                  <a:rPr lang="en-US" sz="1800" b="1" i="0" u="none" strike="noStrike" cap="none">
                    <a:solidFill>
                      <a:srgbClr val="38761D"/>
                    </a:solidFill>
                    <a:latin typeface="Century Gothic"/>
                    <a:ea typeface="Century Gothic"/>
                    <a:cs typeface="Century Gothic"/>
                    <a:sym typeface="Century Gothic"/>
                  </a:rPr>
                  <a:t>I  </a:t>
                </a:r>
                <a:r>
                  <a:rPr lang="en-US" sz="1800" b="0" i="0" u="none" strike="noStrike" cap="none">
                    <a:solidFill>
                      <a:srgbClr val="3F3F3F"/>
                    </a:solidFill>
                    <a:latin typeface="Century Gothic"/>
                    <a:ea typeface="Century Gothic"/>
                    <a:cs typeface="Century Gothic"/>
                    <a:sym typeface="Century Gothic"/>
                  </a:rPr>
                  <a:t>=</a:t>
                </a:r>
                <a:endParaRPr sz="1800" b="0" i="0" u="none" strike="noStrike" cap="none">
                  <a:solidFill>
                    <a:srgbClr val="3F3F3F"/>
                  </a:solidFill>
                  <a:latin typeface="Century Gothic"/>
                  <a:ea typeface="Century Gothic"/>
                  <a:cs typeface="Century Gothic"/>
                  <a:sym typeface="Century Gothic"/>
                </a:endParaRPr>
              </a:p>
            </p:txBody>
          </p:sp>
          <p:sp>
            <p:nvSpPr>
              <p:cNvPr id="651" name="Google Shape;651;p67"/>
              <p:cNvSpPr txBox="1"/>
              <p:nvPr/>
            </p:nvSpPr>
            <p:spPr>
              <a:xfrm>
                <a:off x="8072812" y="1299097"/>
                <a:ext cx="20343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 </a:t>
                </a:r>
                <a:r>
                  <a:rPr lang="en-US" sz="1800" b="0" i="0" u="none" strike="noStrike" cap="none">
                    <a:solidFill>
                      <a:srgbClr val="3F3F3F"/>
                    </a:solidFill>
                    <a:latin typeface="Century Gothic"/>
                    <a:ea typeface="Century Gothic"/>
                    <a:cs typeface="Century Gothic"/>
                    <a:sym typeface="Century Gothic"/>
                  </a:rPr>
                  <a:t>- </a:t>
                </a:r>
                <a:r>
                  <a:rPr lang="en-US" sz="1800" b="1">
                    <a:solidFill>
                      <a:srgbClr val="FF0000"/>
                    </a:solidFill>
                    <a:latin typeface="Century Gothic"/>
                    <a:ea typeface="Century Gothic"/>
                    <a:cs typeface="Century Gothic"/>
                    <a:sym typeface="Century Gothic"/>
                  </a:rPr>
                  <a:t>red</a:t>
                </a:r>
                <a:endParaRPr sz="1800" b="1" i="0" u="none" strike="noStrike" cap="none">
                  <a:solidFill>
                    <a:srgbClr val="FF0000"/>
                  </a:solidFill>
                  <a:latin typeface="Century Gothic"/>
                  <a:ea typeface="Century Gothic"/>
                  <a:cs typeface="Century Gothic"/>
                  <a:sym typeface="Century Gothic"/>
                </a:endParaRPr>
              </a:p>
            </p:txBody>
          </p:sp>
          <p:sp>
            <p:nvSpPr>
              <p:cNvPr id="652" name="Google Shape;652;p67"/>
              <p:cNvSpPr txBox="1"/>
              <p:nvPr/>
            </p:nvSpPr>
            <p:spPr>
              <a:xfrm>
                <a:off x="8037712" y="1788697"/>
                <a:ext cx="21045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a:t>
                </a:r>
                <a:r>
                  <a:rPr lang="en-US" sz="1800" b="0" i="0" u="none" strike="noStrike" cap="none">
                    <a:solidFill>
                      <a:srgbClr val="3F3F3F"/>
                    </a:solidFill>
                    <a:latin typeface="Century Gothic"/>
                    <a:ea typeface="Century Gothic"/>
                    <a:cs typeface="Century Gothic"/>
                    <a:sym typeface="Century Gothic"/>
                  </a:rPr>
                  <a:t> + </a:t>
                </a:r>
                <a:r>
                  <a:rPr lang="en-US" sz="1800" b="1">
                    <a:solidFill>
                      <a:srgbClr val="FF0505"/>
                    </a:solidFill>
                    <a:latin typeface="Century Gothic"/>
                    <a:ea typeface="Century Gothic"/>
                    <a:cs typeface="Century Gothic"/>
                    <a:sym typeface="Century Gothic"/>
                  </a:rPr>
                  <a:t>red</a:t>
                </a:r>
                <a:endParaRPr sz="1800" b="1" i="0" u="none" strike="noStrike" cap="none">
                  <a:solidFill>
                    <a:srgbClr val="FF0505"/>
                  </a:solidFill>
                  <a:latin typeface="Century Gothic"/>
                  <a:ea typeface="Century Gothic"/>
                  <a:cs typeface="Century Gothic"/>
                  <a:sym typeface="Century Gothic"/>
                </a:endParaRPr>
              </a:p>
            </p:txBody>
          </p:sp>
        </p:grpSp>
        <p:cxnSp>
          <p:nvCxnSpPr>
            <p:cNvPr id="653" name="Google Shape;653;p67"/>
            <p:cNvCxnSpPr/>
            <p:nvPr/>
          </p:nvCxnSpPr>
          <p:spPr>
            <a:xfrm>
              <a:off x="8088450" y="3391892"/>
              <a:ext cx="1226700" cy="15600"/>
            </a:xfrm>
            <a:prstGeom prst="straightConnector1">
              <a:avLst/>
            </a:prstGeom>
            <a:noFill/>
            <a:ln w="9525" cap="flat" cmpd="sng">
              <a:solidFill>
                <a:srgbClr val="3F3F3F"/>
              </a:solidFill>
              <a:prstDash val="solid"/>
              <a:round/>
              <a:headEnd type="none" w="sm" len="sm"/>
              <a:tailEnd type="none" w="sm" len="sm"/>
            </a:ln>
          </p:spPr>
        </p:cxnSp>
      </p:grpSp>
      <p:sp>
        <p:nvSpPr>
          <p:cNvPr id="654" name="Google Shape;654;p67"/>
          <p:cNvSpPr txBox="1"/>
          <p:nvPr/>
        </p:nvSpPr>
        <p:spPr>
          <a:xfrm>
            <a:off x="5781000" y="2852020"/>
            <a:ext cx="6157200" cy="11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990000"/>
                </a:solidFill>
                <a:latin typeface="Century Gothic"/>
                <a:ea typeface="Century Gothic"/>
                <a:cs typeface="Century Gothic"/>
                <a:sym typeface="Century Gothic"/>
              </a:rPr>
              <a:t>NDVI Change</a:t>
            </a:r>
            <a:r>
              <a:rPr lang="en-US" sz="2400" b="1" dirty="0">
                <a:solidFill>
                  <a:srgbClr val="38761D"/>
                </a:solidFill>
                <a:latin typeface="Century Gothic"/>
                <a:ea typeface="Century Gothic"/>
                <a:cs typeface="Century Gothic"/>
                <a:sym typeface="Century Gothic"/>
              </a:rPr>
              <a:t> </a:t>
            </a:r>
            <a:r>
              <a:rPr lang="en-US" sz="2400" b="1" dirty="0">
                <a:latin typeface="Century Gothic"/>
                <a:ea typeface="Century Gothic"/>
                <a:cs typeface="Century Gothic"/>
                <a:sym typeface="Century Gothic"/>
              </a:rPr>
              <a:t>=</a:t>
            </a:r>
            <a:r>
              <a:rPr lang="en-US" sz="2400" b="1" dirty="0">
                <a:solidFill>
                  <a:srgbClr val="38761D"/>
                </a:solidFill>
                <a:latin typeface="Century Gothic"/>
                <a:ea typeface="Century Gothic"/>
                <a:cs typeface="Century Gothic"/>
                <a:sym typeface="Century Gothic"/>
              </a:rPr>
              <a:t> </a:t>
            </a:r>
            <a:r>
              <a:rPr lang="en-US" sz="2400" b="1" dirty="0">
                <a:solidFill>
                  <a:srgbClr val="00B0F0"/>
                </a:solidFill>
                <a:latin typeface="Century Gothic"/>
                <a:ea typeface="Century Gothic"/>
                <a:cs typeface="Century Gothic"/>
                <a:sym typeface="Century Gothic"/>
              </a:rPr>
              <a:t>NDVI 2019 - NDVI 1989</a:t>
            </a:r>
            <a:endParaRPr sz="2400" dirty="0">
              <a:solidFill>
                <a:srgbClr val="00B0F0"/>
              </a:solidFill>
            </a:endParaRPr>
          </a:p>
        </p:txBody>
      </p:sp>
      <p:grpSp>
        <p:nvGrpSpPr>
          <p:cNvPr id="655" name="Google Shape;655;p67"/>
          <p:cNvGrpSpPr/>
          <p:nvPr/>
        </p:nvGrpSpPr>
        <p:grpSpPr>
          <a:xfrm>
            <a:off x="3091845" y="2170034"/>
            <a:ext cx="4809035" cy="4364185"/>
            <a:chOff x="3466996" y="2010802"/>
            <a:chExt cx="4809035" cy="4364185"/>
          </a:xfrm>
        </p:grpSpPr>
        <p:sp>
          <p:nvSpPr>
            <p:cNvPr id="656" name="Google Shape;656;p67"/>
            <p:cNvSpPr/>
            <p:nvPr/>
          </p:nvSpPr>
          <p:spPr>
            <a:xfrm>
              <a:off x="3466996" y="2010802"/>
              <a:ext cx="1779534" cy="1590973"/>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57" name="Google Shape;657;p67"/>
            <p:cNvCxnSpPr>
              <a:cxnSpLocks/>
              <a:stCxn id="656" idx="5"/>
              <a:endCxn id="658" idx="5"/>
            </p:cNvCxnSpPr>
            <p:nvPr/>
          </p:nvCxnSpPr>
          <p:spPr>
            <a:xfrm>
              <a:off x="4985923" y="3368782"/>
              <a:ext cx="1148884" cy="968951"/>
            </a:xfrm>
            <a:prstGeom prst="straightConnector1">
              <a:avLst/>
            </a:prstGeom>
            <a:noFill/>
            <a:ln w="19050" cap="flat" cmpd="sng">
              <a:solidFill>
                <a:srgbClr val="C00000"/>
              </a:solidFill>
              <a:prstDash val="solid"/>
              <a:round/>
              <a:headEnd type="none" w="med" len="med"/>
              <a:tailEnd type="none" w="med" len="med"/>
            </a:ln>
          </p:spPr>
        </p:cxnSp>
        <p:pic>
          <p:nvPicPr>
            <p:cNvPr id="658" name="Google Shape;658;p67"/>
            <p:cNvPicPr preferRelativeResize="0"/>
            <p:nvPr/>
          </p:nvPicPr>
          <p:blipFill>
            <a:blip r:embed="rId5"/>
            <a:srcRect/>
            <a:stretch/>
          </p:blipFill>
          <p:spPr>
            <a:xfrm>
              <a:off x="5767431" y="3988196"/>
              <a:ext cx="2508600" cy="2386791"/>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grpSp>
      <p:sp>
        <p:nvSpPr>
          <p:cNvPr id="671" name="Google Shape;671;p67"/>
          <p:cNvSpPr txBox="1"/>
          <p:nvPr/>
        </p:nvSpPr>
        <p:spPr>
          <a:xfrm>
            <a:off x="5909912" y="1487145"/>
            <a:ext cx="26664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38761D"/>
                </a:solidFill>
                <a:latin typeface="Century Gothic"/>
                <a:ea typeface="Century Gothic"/>
                <a:cs typeface="Century Gothic"/>
                <a:sym typeface="Century Gothic"/>
              </a:rPr>
              <a:t>Normalized Difference </a:t>
            </a:r>
            <a:r>
              <a:rPr lang="en-US" sz="1600">
                <a:solidFill>
                  <a:srgbClr val="38761D"/>
                </a:solidFill>
                <a:latin typeface="Century Gothic"/>
                <a:ea typeface="Century Gothic"/>
                <a:cs typeface="Century Gothic"/>
                <a:sym typeface="Century Gothic"/>
              </a:rPr>
              <a:t>Vegetation </a:t>
            </a:r>
            <a:r>
              <a:rPr lang="en-US" sz="1600" b="0" i="0" u="none" strike="noStrike" cap="none">
                <a:solidFill>
                  <a:srgbClr val="38761D"/>
                </a:solidFill>
                <a:latin typeface="Century Gothic"/>
                <a:ea typeface="Century Gothic"/>
                <a:cs typeface="Century Gothic"/>
                <a:sym typeface="Century Gothic"/>
              </a:rPr>
              <a:t>Index</a:t>
            </a:r>
            <a:endParaRPr sz="1600" b="0" i="0" u="none" strike="noStrike" cap="none">
              <a:solidFill>
                <a:srgbClr val="38761D"/>
              </a:solidFill>
              <a:latin typeface="Century Gothic"/>
              <a:ea typeface="Century Gothic"/>
              <a:cs typeface="Century Gothic"/>
              <a:sym typeface="Century Gothic"/>
            </a:endParaRPr>
          </a:p>
        </p:txBody>
      </p:sp>
      <p:sp>
        <p:nvSpPr>
          <p:cNvPr id="36" name="Google Shape;676;p68">
            <a:extLst>
              <a:ext uri="{FF2B5EF4-FFF2-40B4-BE49-F238E27FC236}">
                <a16:creationId xmlns:a16="http://schemas.microsoft.com/office/drawing/2014/main" id="{19ABD666-57F4-4433-99D2-B265845BB0A3}"/>
              </a:ext>
            </a:extLst>
          </p:cNvPr>
          <p:cNvSpPr/>
          <p:nvPr/>
        </p:nvSpPr>
        <p:spPr>
          <a:xfrm>
            <a:off x="8175493" y="4335715"/>
            <a:ext cx="3869519" cy="2076845"/>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grpSp>
        <p:nvGrpSpPr>
          <p:cNvPr id="37" name="Google Shape;677;p68">
            <a:extLst>
              <a:ext uri="{FF2B5EF4-FFF2-40B4-BE49-F238E27FC236}">
                <a16:creationId xmlns:a16="http://schemas.microsoft.com/office/drawing/2014/main" id="{4E419D86-1E3A-47C7-9541-B2B0F847206D}"/>
              </a:ext>
            </a:extLst>
          </p:cNvPr>
          <p:cNvGrpSpPr/>
          <p:nvPr/>
        </p:nvGrpSpPr>
        <p:grpSpPr>
          <a:xfrm>
            <a:off x="8286464" y="4480868"/>
            <a:ext cx="251377" cy="1644694"/>
            <a:chOff x="742265" y="1217453"/>
            <a:chExt cx="329908" cy="1383065"/>
          </a:xfrm>
        </p:grpSpPr>
        <p:pic>
          <p:nvPicPr>
            <p:cNvPr id="38" name="Google Shape;678;p68">
              <a:extLst>
                <a:ext uri="{FF2B5EF4-FFF2-40B4-BE49-F238E27FC236}">
                  <a16:creationId xmlns:a16="http://schemas.microsoft.com/office/drawing/2014/main" id="{B9A08127-3A05-43B4-A4AF-D91C14D70F88}"/>
                </a:ext>
              </a:extLst>
            </p:cNvPr>
            <p:cNvPicPr preferRelativeResize="0"/>
            <p:nvPr/>
          </p:nvPicPr>
          <p:blipFill>
            <a:blip r:embed="rId6"/>
            <a:srcRect/>
            <a:stretch/>
          </p:blipFill>
          <p:spPr>
            <a:xfrm>
              <a:off x="742267" y="1602324"/>
              <a:ext cx="329906" cy="196289"/>
            </a:xfrm>
            <a:prstGeom prst="rect">
              <a:avLst/>
            </a:prstGeom>
            <a:noFill/>
            <a:ln w="19050" cap="flat" cmpd="sng">
              <a:solidFill>
                <a:schemeClr val="dk1"/>
              </a:solidFill>
              <a:prstDash val="solid"/>
              <a:round/>
              <a:headEnd type="none" w="sm" len="sm"/>
              <a:tailEnd type="none" w="sm" len="sm"/>
            </a:ln>
          </p:spPr>
        </p:pic>
        <p:pic>
          <p:nvPicPr>
            <p:cNvPr id="39" name="Google Shape;679;p68">
              <a:extLst>
                <a:ext uri="{FF2B5EF4-FFF2-40B4-BE49-F238E27FC236}">
                  <a16:creationId xmlns:a16="http://schemas.microsoft.com/office/drawing/2014/main" id="{AADADE4E-6990-4F6C-A72A-79C8DBAFE076}"/>
                </a:ext>
              </a:extLst>
            </p:cNvPr>
            <p:cNvPicPr preferRelativeResize="0"/>
            <p:nvPr/>
          </p:nvPicPr>
          <p:blipFill>
            <a:blip r:embed="rId7"/>
            <a:srcRect/>
            <a:stretch/>
          </p:blipFill>
          <p:spPr>
            <a:xfrm>
              <a:off x="742267" y="1217453"/>
              <a:ext cx="329905" cy="215610"/>
            </a:xfrm>
            <a:prstGeom prst="rect">
              <a:avLst/>
            </a:prstGeom>
            <a:noFill/>
            <a:ln w="19050" cap="flat" cmpd="sng">
              <a:solidFill>
                <a:schemeClr val="dk1"/>
              </a:solidFill>
              <a:prstDash val="solid"/>
              <a:round/>
              <a:headEnd type="none" w="sm" len="sm"/>
              <a:tailEnd type="none" w="sm" len="sm"/>
            </a:ln>
          </p:spPr>
        </p:pic>
        <p:pic>
          <p:nvPicPr>
            <p:cNvPr id="40" name="Google Shape;680;p68">
              <a:extLst>
                <a:ext uri="{FF2B5EF4-FFF2-40B4-BE49-F238E27FC236}">
                  <a16:creationId xmlns:a16="http://schemas.microsoft.com/office/drawing/2014/main" id="{E76B6F6D-F9CF-4421-B31C-0AC238036A53}"/>
                </a:ext>
              </a:extLst>
            </p:cNvPr>
            <p:cNvPicPr preferRelativeResize="0"/>
            <p:nvPr/>
          </p:nvPicPr>
          <p:blipFill>
            <a:blip r:embed="rId8"/>
            <a:srcRect/>
            <a:stretch/>
          </p:blipFill>
          <p:spPr>
            <a:xfrm>
              <a:off x="742265" y="2382913"/>
              <a:ext cx="329906" cy="217605"/>
            </a:xfrm>
            <a:prstGeom prst="rect">
              <a:avLst/>
            </a:prstGeom>
            <a:noFill/>
            <a:ln w="19050" cap="flat" cmpd="sng">
              <a:solidFill>
                <a:schemeClr val="dk1"/>
              </a:solidFill>
              <a:prstDash val="solid"/>
              <a:round/>
              <a:headEnd type="none" w="sm" len="sm"/>
              <a:tailEnd type="none" w="sm" len="sm"/>
            </a:ln>
          </p:spPr>
        </p:pic>
        <p:pic>
          <p:nvPicPr>
            <p:cNvPr id="41" name="Google Shape;681;p68">
              <a:extLst>
                <a:ext uri="{FF2B5EF4-FFF2-40B4-BE49-F238E27FC236}">
                  <a16:creationId xmlns:a16="http://schemas.microsoft.com/office/drawing/2014/main" id="{9484F988-F6F2-4C25-9818-9C978A1F4E45}"/>
                </a:ext>
              </a:extLst>
            </p:cNvPr>
            <p:cNvPicPr preferRelativeResize="0"/>
            <p:nvPr/>
          </p:nvPicPr>
          <p:blipFill>
            <a:blip r:embed="rId9"/>
            <a:srcRect/>
            <a:stretch/>
          </p:blipFill>
          <p:spPr>
            <a:xfrm>
              <a:off x="742266" y="1991505"/>
              <a:ext cx="329907" cy="216304"/>
            </a:xfrm>
            <a:prstGeom prst="rect">
              <a:avLst/>
            </a:prstGeom>
            <a:noFill/>
            <a:ln w="19050" cap="flat" cmpd="sng">
              <a:solidFill>
                <a:schemeClr val="dk1"/>
              </a:solidFill>
              <a:prstDash val="solid"/>
              <a:round/>
              <a:headEnd type="none" w="sm" len="sm"/>
              <a:tailEnd type="none" w="sm" len="sm"/>
            </a:ln>
          </p:spPr>
        </p:pic>
      </p:grpSp>
      <p:grpSp>
        <p:nvGrpSpPr>
          <p:cNvPr id="42" name="Google Shape;682;p68">
            <a:extLst>
              <a:ext uri="{FF2B5EF4-FFF2-40B4-BE49-F238E27FC236}">
                <a16:creationId xmlns:a16="http://schemas.microsoft.com/office/drawing/2014/main" id="{82679468-5B14-4C01-AE63-8FF6D0CCA2B4}"/>
              </a:ext>
            </a:extLst>
          </p:cNvPr>
          <p:cNvGrpSpPr/>
          <p:nvPr/>
        </p:nvGrpSpPr>
        <p:grpSpPr>
          <a:xfrm>
            <a:off x="8537839" y="4406517"/>
            <a:ext cx="3704127" cy="1936027"/>
            <a:chOff x="3354802" y="5062711"/>
            <a:chExt cx="4259326" cy="1426642"/>
          </a:xfrm>
        </p:grpSpPr>
        <p:sp>
          <p:nvSpPr>
            <p:cNvPr id="43" name="Google Shape;683;p68">
              <a:extLst>
                <a:ext uri="{FF2B5EF4-FFF2-40B4-BE49-F238E27FC236}">
                  <a16:creationId xmlns:a16="http://schemas.microsoft.com/office/drawing/2014/main" id="{34028B2F-6D9D-4AE5-82BA-E58FD25F51ED}"/>
                </a:ext>
              </a:extLst>
            </p:cNvPr>
            <p:cNvSpPr txBox="1"/>
            <p:nvPr/>
          </p:nvSpPr>
          <p:spPr>
            <a:xfrm>
              <a:off x="3373228" y="5392622"/>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NDVI Decrease</a:t>
              </a:r>
              <a:endParaRPr sz="1600" b="0" i="0" u="none" strike="noStrike" cap="none" dirty="0">
                <a:solidFill>
                  <a:schemeClr val="dk1"/>
                </a:solidFill>
                <a:latin typeface="Century Gothic"/>
                <a:ea typeface="Century Gothic"/>
                <a:cs typeface="Century Gothic"/>
                <a:sym typeface="Century Gothic"/>
              </a:endParaRPr>
            </a:p>
          </p:txBody>
        </p:sp>
        <p:sp>
          <p:nvSpPr>
            <p:cNvPr id="44" name="Google Shape;684;p68">
              <a:extLst>
                <a:ext uri="{FF2B5EF4-FFF2-40B4-BE49-F238E27FC236}">
                  <a16:creationId xmlns:a16="http://schemas.microsoft.com/office/drawing/2014/main" id="{D0415C88-FD6D-4613-A062-255F5931A192}"/>
                </a:ext>
              </a:extLst>
            </p:cNvPr>
            <p:cNvSpPr txBox="1"/>
            <p:nvPr/>
          </p:nvSpPr>
          <p:spPr>
            <a:xfrm>
              <a:off x="3362682" y="5062711"/>
              <a:ext cx="26505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NDVI Increase</a:t>
              </a:r>
              <a:endParaRPr sz="1600" b="0" i="0" u="none" strike="noStrike" cap="none" dirty="0">
                <a:solidFill>
                  <a:schemeClr val="dk1"/>
                </a:solidFill>
                <a:latin typeface="Century Gothic"/>
                <a:ea typeface="Century Gothic"/>
                <a:cs typeface="Century Gothic"/>
                <a:sym typeface="Century Gothic"/>
              </a:endParaRPr>
            </a:p>
          </p:txBody>
        </p:sp>
        <p:sp>
          <p:nvSpPr>
            <p:cNvPr id="45" name="Google Shape;685;p68">
              <a:extLst>
                <a:ext uri="{FF2B5EF4-FFF2-40B4-BE49-F238E27FC236}">
                  <a16:creationId xmlns:a16="http://schemas.microsoft.com/office/drawing/2014/main" id="{543A7974-21B0-475E-B0E4-49EB868D1BD7}"/>
                </a:ext>
              </a:extLst>
            </p:cNvPr>
            <p:cNvSpPr txBox="1"/>
            <p:nvPr/>
          </p:nvSpPr>
          <p:spPr>
            <a:xfrm>
              <a:off x="3354802" y="5751194"/>
              <a:ext cx="3884499"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Vegetated, No-NDVI change</a:t>
              </a:r>
              <a:endParaRPr sz="1600" b="0" i="0" u="none" strike="noStrike" cap="none" dirty="0">
                <a:solidFill>
                  <a:schemeClr val="dk1"/>
                </a:solidFill>
                <a:latin typeface="Century Gothic"/>
                <a:ea typeface="Century Gothic"/>
                <a:cs typeface="Century Gothic"/>
                <a:sym typeface="Century Gothic"/>
              </a:endParaRPr>
            </a:p>
          </p:txBody>
        </p:sp>
        <p:sp>
          <p:nvSpPr>
            <p:cNvPr id="46" name="Google Shape;686;p68">
              <a:extLst>
                <a:ext uri="{FF2B5EF4-FFF2-40B4-BE49-F238E27FC236}">
                  <a16:creationId xmlns:a16="http://schemas.microsoft.com/office/drawing/2014/main" id="{51A0FAF1-9F97-4366-B1B7-0445770D1E90}"/>
                </a:ext>
              </a:extLst>
            </p:cNvPr>
            <p:cNvSpPr txBox="1"/>
            <p:nvPr/>
          </p:nvSpPr>
          <p:spPr>
            <a:xfrm>
              <a:off x="3354802" y="6107233"/>
              <a:ext cx="4259326" cy="38212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Non-Vegetated, No-NDVI change</a:t>
              </a:r>
              <a:endParaRPr sz="1600" b="0" i="0" u="none" strike="noStrike" cap="none" dirty="0">
                <a:solidFill>
                  <a:schemeClr val="dk1"/>
                </a:solidFill>
                <a:latin typeface="Century Gothic"/>
                <a:ea typeface="Century Gothic"/>
                <a:cs typeface="Century Gothic"/>
                <a:sym typeface="Century Gothic"/>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8"/>
          <p:cNvSpPr/>
          <p:nvPr/>
        </p:nvSpPr>
        <p:spPr>
          <a:xfrm>
            <a:off x="288375" y="4892300"/>
            <a:ext cx="2596200" cy="15237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grpSp>
        <p:nvGrpSpPr>
          <p:cNvPr id="677" name="Google Shape;677;p68"/>
          <p:cNvGrpSpPr/>
          <p:nvPr/>
        </p:nvGrpSpPr>
        <p:grpSpPr>
          <a:xfrm>
            <a:off x="365170" y="4988462"/>
            <a:ext cx="197945" cy="1295102"/>
            <a:chOff x="742265" y="1217453"/>
            <a:chExt cx="329908" cy="1383065"/>
          </a:xfrm>
        </p:grpSpPr>
        <p:pic>
          <p:nvPicPr>
            <p:cNvPr id="678" name="Google Shape;678;p68"/>
            <p:cNvPicPr preferRelativeResize="0"/>
            <p:nvPr/>
          </p:nvPicPr>
          <p:blipFill>
            <a:blip r:embed="rId3"/>
            <a:srcRect/>
            <a:stretch/>
          </p:blipFill>
          <p:spPr>
            <a:xfrm>
              <a:off x="742267" y="1602324"/>
              <a:ext cx="329906" cy="196289"/>
            </a:xfrm>
            <a:prstGeom prst="rect">
              <a:avLst/>
            </a:prstGeom>
            <a:noFill/>
            <a:ln w="19050" cap="flat" cmpd="sng">
              <a:solidFill>
                <a:schemeClr val="dk1"/>
              </a:solidFill>
              <a:prstDash val="solid"/>
              <a:round/>
              <a:headEnd type="none" w="sm" len="sm"/>
              <a:tailEnd type="none" w="sm" len="sm"/>
            </a:ln>
          </p:spPr>
        </p:pic>
        <p:pic>
          <p:nvPicPr>
            <p:cNvPr id="679" name="Google Shape;679;p68"/>
            <p:cNvPicPr preferRelativeResize="0"/>
            <p:nvPr/>
          </p:nvPicPr>
          <p:blipFill>
            <a:blip r:embed="rId4"/>
            <a:srcRect/>
            <a:stretch/>
          </p:blipFill>
          <p:spPr>
            <a:xfrm>
              <a:off x="742267" y="1217453"/>
              <a:ext cx="329905" cy="215610"/>
            </a:xfrm>
            <a:prstGeom prst="rect">
              <a:avLst/>
            </a:prstGeom>
            <a:noFill/>
            <a:ln w="19050" cap="flat" cmpd="sng">
              <a:solidFill>
                <a:schemeClr val="dk1"/>
              </a:solidFill>
              <a:prstDash val="solid"/>
              <a:round/>
              <a:headEnd type="none" w="sm" len="sm"/>
              <a:tailEnd type="none" w="sm" len="sm"/>
            </a:ln>
          </p:spPr>
        </p:pic>
        <p:pic>
          <p:nvPicPr>
            <p:cNvPr id="680" name="Google Shape;680;p68"/>
            <p:cNvPicPr preferRelativeResize="0"/>
            <p:nvPr/>
          </p:nvPicPr>
          <p:blipFill>
            <a:blip r:embed="rId5"/>
            <a:srcRect/>
            <a:stretch/>
          </p:blipFill>
          <p:spPr>
            <a:xfrm>
              <a:off x="742265" y="2382913"/>
              <a:ext cx="329906" cy="217605"/>
            </a:xfrm>
            <a:prstGeom prst="rect">
              <a:avLst/>
            </a:prstGeom>
            <a:noFill/>
            <a:ln w="19050" cap="flat" cmpd="sng">
              <a:solidFill>
                <a:schemeClr val="dk1"/>
              </a:solidFill>
              <a:prstDash val="solid"/>
              <a:round/>
              <a:headEnd type="none" w="sm" len="sm"/>
              <a:tailEnd type="none" w="sm" len="sm"/>
            </a:ln>
          </p:spPr>
        </p:pic>
        <p:pic>
          <p:nvPicPr>
            <p:cNvPr id="681" name="Google Shape;681;p68"/>
            <p:cNvPicPr preferRelativeResize="0"/>
            <p:nvPr/>
          </p:nvPicPr>
          <p:blipFill>
            <a:blip r:embed="rId6"/>
            <a:srcRect/>
            <a:stretch/>
          </p:blipFill>
          <p:spPr>
            <a:xfrm>
              <a:off x="742266" y="1991505"/>
              <a:ext cx="329907" cy="216304"/>
            </a:xfrm>
            <a:prstGeom prst="rect">
              <a:avLst/>
            </a:prstGeom>
            <a:noFill/>
            <a:ln w="19050" cap="flat" cmpd="sng">
              <a:solidFill>
                <a:schemeClr val="dk1"/>
              </a:solidFill>
              <a:prstDash val="solid"/>
              <a:round/>
              <a:headEnd type="none" w="sm" len="sm"/>
              <a:tailEnd type="none" w="sm" len="sm"/>
            </a:ln>
          </p:spPr>
        </p:pic>
      </p:grpSp>
      <p:grpSp>
        <p:nvGrpSpPr>
          <p:cNvPr id="682" name="Google Shape;682;p68"/>
          <p:cNvGrpSpPr/>
          <p:nvPr/>
        </p:nvGrpSpPr>
        <p:grpSpPr>
          <a:xfrm>
            <a:off x="563115" y="4890925"/>
            <a:ext cx="2495901" cy="1452002"/>
            <a:chOff x="3442212" y="4996602"/>
            <a:chExt cx="3644715" cy="1358789"/>
          </a:xfrm>
        </p:grpSpPr>
        <p:sp>
          <p:nvSpPr>
            <p:cNvPr id="683" name="Google Shape;683;p68"/>
            <p:cNvSpPr txBox="1"/>
            <p:nvPr/>
          </p:nvSpPr>
          <p:spPr>
            <a:xfrm>
              <a:off x="3442212" y="5368140"/>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NDVI Decrease</a:t>
              </a:r>
              <a:endParaRPr sz="1000" b="0" i="0" u="none" strike="noStrike" cap="none" dirty="0">
                <a:solidFill>
                  <a:schemeClr val="dk1"/>
                </a:solidFill>
                <a:latin typeface="Century Gothic"/>
                <a:ea typeface="Century Gothic"/>
                <a:cs typeface="Century Gothic"/>
                <a:sym typeface="Century Gothic"/>
              </a:endParaRPr>
            </a:p>
          </p:txBody>
        </p:sp>
        <p:sp>
          <p:nvSpPr>
            <p:cNvPr id="684" name="Google Shape;684;p68"/>
            <p:cNvSpPr txBox="1"/>
            <p:nvPr/>
          </p:nvSpPr>
          <p:spPr>
            <a:xfrm>
              <a:off x="3442217" y="4996602"/>
              <a:ext cx="26505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NDVI Increase</a:t>
              </a:r>
              <a:endParaRPr sz="1000" b="0" i="0" u="none" strike="noStrike" cap="none" dirty="0">
                <a:solidFill>
                  <a:schemeClr val="dk1"/>
                </a:solidFill>
                <a:latin typeface="Century Gothic"/>
                <a:ea typeface="Century Gothic"/>
                <a:cs typeface="Century Gothic"/>
                <a:sym typeface="Century Gothic"/>
              </a:endParaRPr>
            </a:p>
          </p:txBody>
        </p:sp>
        <p:sp>
          <p:nvSpPr>
            <p:cNvPr id="685" name="Google Shape;685;p68"/>
            <p:cNvSpPr txBox="1"/>
            <p:nvPr/>
          </p:nvSpPr>
          <p:spPr>
            <a:xfrm>
              <a:off x="3442223" y="5739654"/>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Vegetated, No-NDVI change</a:t>
              </a:r>
              <a:endParaRPr sz="1000" b="0" i="0" u="none" strike="noStrike" cap="none" dirty="0">
                <a:solidFill>
                  <a:schemeClr val="dk1"/>
                </a:solidFill>
                <a:latin typeface="Century Gothic"/>
                <a:ea typeface="Century Gothic"/>
                <a:cs typeface="Century Gothic"/>
                <a:sym typeface="Century Gothic"/>
              </a:endParaRPr>
            </a:p>
          </p:txBody>
        </p:sp>
        <p:sp>
          <p:nvSpPr>
            <p:cNvPr id="686" name="Google Shape;686;p68"/>
            <p:cNvSpPr txBox="1"/>
            <p:nvPr/>
          </p:nvSpPr>
          <p:spPr>
            <a:xfrm>
              <a:off x="3442227" y="6111192"/>
              <a:ext cx="36447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Non-Vegetated, No-NDVI change</a:t>
              </a:r>
              <a:endParaRPr sz="1000" b="0" i="0" u="none" strike="noStrike" cap="none" dirty="0">
                <a:solidFill>
                  <a:schemeClr val="dk1"/>
                </a:solidFill>
                <a:latin typeface="Century Gothic"/>
                <a:ea typeface="Century Gothic"/>
                <a:cs typeface="Century Gothic"/>
                <a:sym typeface="Century Gothic"/>
              </a:endParaRPr>
            </a:p>
          </p:txBody>
        </p:sp>
      </p:grpSp>
      <p:sp>
        <p:nvSpPr>
          <p:cNvPr id="687" name="Google Shape;687;p68"/>
          <p:cNvSpPr txBox="1">
            <a:spLocks noGrp="1"/>
          </p:cNvSpPr>
          <p:nvPr>
            <p:ph type="title"/>
          </p:nvPr>
        </p:nvSpPr>
        <p:spPr>
          <a:xfrm>
            <a:off x="1586475" y="117462"/>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latin typeface="Century Gothic"/>
                <a:ea typeface="Century Gothic"/>
                <a:cs typeface="Century Gothic"/>
                <a:sym typeface="Century Gothic"/>
              </a:rPr>
              <a:t>Small Scale Land Cover Changes</a:t>
            </a:r>
            <a:r>
              <a:rPr lang="en-US" sz="4800" dirty="0"/>
              <a:t> </a:t>
            </a:r>
            <a:endParaRPr sz="4800" dirty="0"/>
          </a:p>
        </p:txBody>
      </p:sp>
      <p:pic>
        <p:nvPicPr>
          <p:cNvPr id="688" name="Google Shape;688;p6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692362" y="1216819"/>
            <a:ext cx="3145626" cy="1765299"/>
          </a:xfrm>
          <a:prstGeom prst="rect">
            <a:avLst/>
          </a:prstGeom>
          <a:noFill/>
          <a:ln w="38100" cap="flat" cmpd="sng">
            <a:solidFill>
              <a:srgbClr val="FF0000"/>
            </a:solidFill>
            <a:prstDash val="solid"/>
            <a:round/>
            <a:headEnd type="none" w="sm" len="sm"/>
            <a:tailEnd type="none" w="sm" len="sm"/>
          </a:ln>
        </p:spPr>
      </p:pic>
      <p:pic>
        <p:nvPicPr>
          <p:cNvPr id="689" name="Google Shape;689;p6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8262855" y="1472542"/>
            <a:ext cx="3507510" cy="3462970"/>
          </a:xfrm>
          <a:prstGeom prst="rect">
            <a:avLst/>
          </a:prstGeom>
          <a:noFill/>
          <a:ln w="38100" cap="flat" cmpd="sng">
            <a:solidFill>
              <a:srgbClr val="00B0F0"/>
            </a:solidFill>
            <a:prstDash val="solid"/>
            <a:round/>
            <a:headEnd type="none" w="sm" len="sm"/>
            <a:tailEnd type="none" w="sm" len="sm"/>
          </a:ln>
        </p:spPr>
      </p:pic>
      <p:pic>
        <p:nvPicPr>
          <p:cNvPr id="690" name="Google Shape;690;p68"/>
          <p:cNvPicPr preferRelativeResize="0"/>
          <p:nvPr/>
        </p:nvPicPr>
        <p:blipFill>
          <a:blip r:embed="rId9"/>
          <a:srcRect/>
          <a:stretch/>
        </p:blipFill>
        <p:spPr>
          <a:xfrm>
            <a:off x="523509" y="1594462"/>
            <a:ext cx="2565995" cy="3090858"/>
          </a:xfrm>
          <a:prstGeom prst="rect">
            <a:avLst/>
          </a:prstGeom>
          <a:noFill/>
          <a:ln w="38100" cap="flat" cmpd="sng">
            <a:solidFill>
              <a:srgbClr val="00B0F0"/>
            </a:solidFill>
            <a:prstDash val="solid"/>
            <a:round/>
            <a:headEnd type="none" w="sm" len="sm"/>
            <a:tailEnd type="none" w="sm" len="sm"/>
          </a:ln>
        </p:spPr>
      </p:pic>
      <p:pic>
        <p:nvPicPr>
          <p:cNvPr id="691" name="Google Shape;691;p68"/>
          <p:cNvPicPr preferRelativeResize="0"/>
          <p:nvPr/>
        </p:nvPicPr>
        <p:blipFill>
          <a:blip r:embed="rId10"/>
          <a:srcRect/>
          <a:stretch/>
        </p:blipFill>
        <p:spPr>
          <a:xfrm>
            <a:off x="3582036" y="3563482"/>
            <a:ext cx="3276600" cy="2744060"/>
          </a:xfrm>
          <a:prstGeom prst="rect">
            <a:avLst/>
          </a:prstGeom>
          <a:noFill/>
          <a:ln w="38100" cap="flat" cmpd="sng">
            <a:solidFill>
              <a:srgbClr val="FF0000"/>
            </a:solidFill>
            <a:prstDash val="solid"/>
            <a:round/>
            <a:headEnd type="none" w="sm" len="sm"/>
            <a:tailEnd type="none" w="sm" len="sm"/>
          </a:ln>
        </p:spPr>
      </p:pic>
      <p:sp>
        <p:nvSpPr>
          <p:cNvPr id="692" name="Google Shape;692;p68"/>
          <p:cNvSpPr/>
          <p:nvPr/>
        </p:nvSpPr>
        <p:spPr>
          <a:xfrm>
            <a:off x="2041273" y="3938394"/>
            <a:ext cx="791353" cy="716533"/>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3" name="Google Shape;693;p68"/>
          <p:cNvSpPr/>
          <p:nvPr/>
        </p:nvSpPr>
        <p:spPr>
          <a:xfrm rot="1003813">
            <a:off x="10987107" y="2742029"/>
            <a:ext cx="478348" cy="27220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694" name="Google Shape;694;p68"/>
          <p:cNvCxnSpPr/>
          <p:nvPr/>
        </p:nvCxnSpPr>
        <p:spPr>
          <a:xfrm rot="10800000" flipH="1">
            <a:off x="2041273" y="3528173"/>
            <a:ext cx="1540763" cy="408746"/>
          </a:xfrm>
          <a:prstGeom prst="straightConnector1">
            <a:avLst/>
          </a:prstGeom>
          <a:noFill/>
          <a:ln w="28575" cap="flat" cmpd="sng">
            <a:solidFill>
              <a:srgbClr val="FF0000"/>
            </a:solidFill>
            <a:prstDash val="solid"/>
            <a:miter lim="800000"/>
            <a:headEnd type="none" w="sm" len="sm"/>
            <a:tailEnd type="none" w="sm" len="sm"/>
          </a:ln>
        </p:spPr>
      </p:cxnSp>
      <p:cxnSp>
        <p:nvCxnSpPr>
          <p:cNvPr id="695" name="Google Shape;695;p68"/>
          <p:cNvCxnSpPr/>
          <p:nvPr/>
        </p:nvCxnSpPr>
        <p:spPr>
          <a:xfrm>
            <a:off x="7837931" y="2996182"/>
            <a:ext cx="3589800" cy="90000"/>
          </a:xfrm>
          <a:prstGeom prst="straightConnector1">
            <a:avLst/>
          </a:prstGeom>
          <a:noFill/>
          <a:ln w="28575" cap="flat" cmpd="sng">
            <a:solidFill>
              <a:srgbClr val="FF0000"/>
            </a:solidFill>
            <a:prstDash val="solid"/>
            <a:miter lim="800000"/>
            <a:headEnd type="none" w="sm" len="sm"/>
            <a:tailEnd type="none" w="sm" len="sm"/>
          </a:ln>
        </p:spPr>
      </p:cxnSp>
      <p:cxnSp>
        <p:nvCxnSpPr>
          <p:cNvPr id="696" name="Google Shape;696;p68"/>
          <p:cNvCxnSpPr/>
          <p:nvPr/>
        </p:nvCxnSpPr>
        <p:spPr>
          <a:xfrm>
            <a:off x="7858125" y="1200150"/>
            <a:ext cx="3636300" cy="1612200"/>
          </a:xfrm>
          <a:prstGeom prst="straightConnector1">
            <a:avLst/>
          </a:prstGeom>
          <a:noFill/>
          <a:ln w="28575" cap="flat" cmpd="sng">
            <a:solidFill>
              <a:srgbClr val="FF0000"/>
            </a:solidFill>
            <a:prstDash val="solid"/>
            <a:miter lim="800000"/>
            <a:headEnd type="none" w="sm" len="sm"/>
            <a:tailEnd type="none" w="sm" len="sm"/>
          </a:ln>
        </p:spPr>
      </p:cxnSp>
      <p:sp>
        <p:nvSpPr>
          <p:cNvPr id="697" name="Google Shape;697;p68"/>
          <p:cNvSpPr txBox="1"/>
          <p:nvPr/>
        </p:nvSpPr>
        <p:spPr>
          <a:xfrm>
            <a:off x="365157" y="852058"/>
            <a:ext cx="2955636" cy="812031"/>
          </a:xfrm>
          <a:prstGeom prst="rect">
            <a:avLst/>
          </a:prstGeom>
          <a:no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NDVI Change Detection Map 1989 to 201</a:t>
            </a:r>
            <a:r>
              <a:rPr lang="en-US" sz="1800" b="1" i="0" u="none" strike="noStrike" cap="none">
                <a:solidFill>
                  <a:schemeClr val="dk1"/>
                </a:solidFill>
                <a:latin typeface="Century Gothic"/>
                <a:ea typeface="Century Gothic"/>
                <a:cs typeface="Century Gothic"/>
                <a:sym typeface="Century Gothic"/>
              </a:rPr>
              <a:t>9</a:t>
            </a:r>
            <a:endParaRPr sz="1800" b="0" i="0" u="none" strike="noStrike" cap="none">
              <a:solidFill>
                <a:schemeClr val="dk1"/>
              </a:solidFill>
              <a:latin typeface="Century Gothic"/>
              <a:ea typeface="Century Gothic"/>
              <a:cs typeface="Century Gothic"/>
              <a:sym typeface="Century Gothic"/>
            </a:endParaRPr>
          </a:p>
        </p:txBody>
      </p:sp>
      <p:sp>
        <p:nvSpPr>
          <p:cNvPr id="698" name="Google Shape;698;p68"/>
          <p:cNvSpPr txBox="1"/>
          <p:nvPr/>
        </p:nvSpPr>
        <p:spPr>
          <a:xfrm>
            <a:off x="8538792" y="1005254"/>
            <a:ext cx="2955636" cy="812031"/>
          </a:xfrm>
          <a:prstGeom prst="rect">
            <a:avLst/>
          </a:prstGeom>
          <a:no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Land Classification 1990</a:t>
            </a:r>
            <a:endParaRPr sz="1800" b="0" i="0" u="none" strike="noStrike" cap="none">
              <a:solidFill>
                <a:schemeClr val="dk1"/>
              </a:solidFill>
              <a:latin typeface="Century Gothic"/>
              <a:ea typeface="Century Gothic"/>
              <a:cs typeface="Century Gothic"/>
              <a:sym typeface="Century Gothic"/>
            </a:endParaRPr>
          </a:p>
        </p:txBody>
      </p:sp>
      <p:cxnSp>
        <p:nvCxnSpPr>
          <p:cNvPr id="699" name="Google Shape;699;p68"/>
          <p:cNvCxnSpPr/>
          <p:nvPr/>
        </p:nvCxnSpPr>
        <p:spPr>
          <a:xfrm>
            <a:off x="2041273" y="4654927"/>
            <a:ext cx="1540763" cy="1687924"/>
          </a:xfrm>
          <a:prstGeom prst="straightConnector1">
            <a:avLst/>
          </a:prstGeom>
          <a:noFill/>
          <a:ln w="28575" cap="flat" cmpd="sng">
            <a:solidFill>
              <a:srgbClr val="FF0000"/>
            </a:solidFill>
            <a:prstDash val="solid"/>
            <a:miter lim="800000"/>
            <a:headEnd type="none" w="sm" len="sm"/>
            <a:tailEnd type="none" w="sm" len="sm"/>
          </a:ln>
        </p:spPr>
      </p:cxnSp>
      <p:grpSp>
        <p:nvGrpSpPr>
          <p:cNvPr id="700" name="Google Shape;700;p68"/>
          <p:cNvGrpSpPr/>
          <p:nvPr/>
        </p:nvGrpSpPr>
        <p:grpSpPr>
          <a:xfrm>
            <a:off x="9136675" y="5012525"/>
            <a:ext cx="2500613" cy="1539300"/>
            <a:chOff x="10064225" y="4508375"/>
            <a:chExt cx="2500613" cy="1539300"/>
          </a:xfrm>
        </p:grpSpPr>
        <p:grpSp>
          <p:nvGrpSpPr>
            <p:cNvPr id="701" name="Google Shape;701;p68"/>
            <p:cNvGrpSpPr/>
            <p:nvPr/>
          </p:nvGrpSpPr>
          <p:grpSpPr>
            <a:xfrm>
              <a:off x="10064225" y="4508375"/>
              <a:ext cx="2500613" cy="1539300"/>
              <a:chOff x="9575725" y="4666450"/>
              <a:chExt cx="2500613" cy="1539300"/>
            </a:xfrm>
          </p:grpSpPr>
          <p:sp>
            <p:nvSpPr>
              <p:cNvPr id="702" name="Google Shape;702;p68"/>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68"/>
              <p:cNvGrpSpPr/>
              <p:nvPr/>
            </p:nvGrpSpPr>
            <p:grpSpPr>
              <a:xfrm>
                <a:off x="9634196" y="4717175"/>
                <a:ext cx="2442141" cy="1388525"/>
                <a:chOff x="3099584" y="5048625"/>
                <a:chExt cx="2442141" cy="1388525"/>
              </a:xfrm>
            </p:grpSpPr>
            <p:grpSp>
              <p:nvGrpSpPr>
                <p:cNvPr id="704" name="Google Shape;704;p68"/>
                <p:cNvGrpSpPr/>
                <p:nvPr/>
              </p:nvGrpSpPr>
              <p:grpSpPr>
                <a:xfrm>
                  <a:off x="3099584" y="5094327"/>
                  <a:ext cx="212632" cy="1081816"/>
                  <a:chOff x="3726247" y="4461537"/>
                  <a:chExt cx="327428" cy="1666383"/>
                </a:xfrm>
              </p:grpSpPr>
              <p:pic>
                <p:nvPicPr>
                  <p:cNvPr id="705" name="Google Shape;705;p68"/>
                  <p:cNvPicPr preferRelativeResize="0"/>
                  <p:nvPr/>
                </p:nvPicPr>
                <p:blipFill>
                  <a:blip r:embed="rId11">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706" name="Google Shape;706;p68"/>
                  <p:cNvPicPr preferRelativeResize="0"/>
                  <p:nvPr/>
                </p:nvPicPr>
                <p:blipFill>
                  <a:blip r:embed="rId12">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707" name="Google Shape;707;p68"/>
                  <p:cNvPicPr preferRelativeResize="0"/>
                  <p:nvPr/>
                </p:nvPicPr>
                <p:blipFill>
                  <a:blip r:embed="rId13">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708" name="Google Shape;708;p68"/>
                  <p:cNvPicPr preferRelativeResize="0"/>
                  <p:nvPr/>
                </p:nvPicPr>
                <p:blipFill>
                  <a:blip r:embed="rId14">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709" name="Google Shape;709;p68"/>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710" name="Google Shape;710;p68"/>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711" name="Google Shape;711;p68"/>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Vegetated Non-Ag</a:t>
                  </a:r>
                  <a:endParaRPr sz="1200" dirty="0">
                    <a:latin typeface="Century Gothic"/>
                    <a:ea typeface="Century Gothic"/>
                    <a:cs typeface="Century Gothic"/>
                    <a:sym typeface="Century Gothic"/>
                  </a:endParaRPr>
                </a:p>
              </p:txBody>
            </p:sp>
            <p:sp>
              <p:nvSpPr>
                <p:cNvPr id="712" name="Google Shape;712;p68"/>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Barren</a:t>
                  </a:r>
                  <a:endParaRPr sz="1200" dirty="0">
                    <a:latin typeface="Century Gothic"/>
                    <a:ea typeface="Century Gothic"/>
                    <a:cs typeface="Century Gothic"/>
                    <a:sym typeface="Century Gothic"/>
                  </a:endParaRPr>
                </a:p>
              </p:txBody>
            </p:sp>
            <p:sp>
              <p:nvSpPr>
                <p:cNvPr id="713" name="Google Shape;713;p68"/>
                <p:cNvSpPr txBox="1"/>
                <p:nvPr/>
              </p:nvSpPr>
              <p:spPr>
                <a:xfrm>
                  <a:off x="3386525" y="6192950"/>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grpSp>
        </p:grpSp>
        <p:pic>
          <p:nvPicPr>
            <p:cNvPr id="714" name="Google Shape;714;p68"/>
            <p:cNvPicPr preferRelativeResize="0"/>
            <p:nvPr/>
          </p:nvPicPr>
          <p:blipFill>
            <a:blip r:embed="rId15">
              <a:alphaModFix/>
            </a:blip>
            <a:stretch>
              <a:fillRect/>
            </a:stretch>
          </p:blipFill>
          <p:spPr>
            <a:xfrm>
              <a:off x="10123875" y="5767400"/>
              <a:ext cx="213725" cy="200450"/>
            </a:xfrm>
            <a:prstGeom prst="rect">
              <a:avLst/>
            </a:prstGeom>
            <a:noFill/>
            <a:ln w="9525" cap="flat" cmpd="sng">
              <a:solidFill>
                <a:srgbClr val="000000"/>
              </a:solidFill>
              <a:prstDash val="solid"/>
              <a:round/>
              <a:headEnd type="none" w="sm" len="sm"/>
              <a:tailEnd type="none" w="sm" len="sm"/>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dirty="0"/>
              <a:t>Results</a:t>
            </a:r>
            <a:endParaRPr sz="6000" dirty="0"/>
          </a:p>
        </p:txBody>
      </p:sp>
      <p:pic>
        <p:nvPicPr>
          <p:cNvPr id="720" name="Google Shape;720;p6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88258" y="1435400"/>
            <a:ext cx="2274213" cy="4088375"/>
          </a:xfrm>
          <a:prstGeom prst="rect">
            <a:avLst/>
          </a:prstGeom>
          <a:noFill/>
          <a:ln>
            <a:noFill/>
          </a:ln>
        </p:spPr>
      </p:pic>
      <p:pic>
        <p:nvPicPr>
          <p:cNvPr id="721" name="Google Shape;721;p6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542400" y="1700225"/>
            <a:ext cx="2514375" cy="1733800"/>
          </a:xfrm>
          <a:prstGeom prst="rect">
            <a:avLst/>
          </a:prstGeom>
          <a:noFill/>
          <a:ln>
            <a:noFill/>
          </a:ln>
        </p:spPr>
      </p:pic>
      <p:pic>
        <p:nvPicPr>
          <p:cNvPr id="722" name="Google Shape;722;p6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604900" y="4052900"/>
            <a:ext cx="2451875" cy="1733800"/>
          </a:xfrm>
          <a:prstGeom prst="rect">
            <a:avLst/>
          </a:prstGeom>
          <a:noFill/>
          <a:ln>
            <a:noFill/>
          </a:ln>
        </p:spPr>
      </p:pic>
      <p:sp>
        <p:nvSpPr>
          <p:cNvPr id="723" name="Google Shape;723;p69"/>
          <p:cNvSpPr txBox="1"/>
          <p:nvPr/>
        </p:nvSpPr>
        <p:spPr>
          <a:xfrm>
            <a:off x="9542400" y="1457800"/>
            <a:ext cx="21543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Pineapple</a:t>
            </a:r>
            <a:endParaRPr b="1">
              <a:latin typeface="Century Gothic"/>
              <a:ea typeface="Century Gothic"/>
              <a:cs typeface="Century Gothic"/>
              <a:sym typeface="Century Gothic"/>
            </a:endParaRPr>
          </a:p>
        </p:txBody>
      </p:sp>
      <p:sp>
        <p:nvSpPr>
          <p:cNvPr id="724" name="Google Shape;724;p69"/>
          <p:cNvSpPr txBox="1"/>
          <p:nvPr/>
        </p:nvSpPr>
        <p:spPr>
          <a:xfrm>
            <a:off x="9542400" y="3782475"/>
            <a:ext cx="26496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Agricultural Vegetation</a:t>
            </a:r>
            <a:endParaRPr b="1">
              <a:latin typeface="Century Gothic"/>
              <a:ea typeface="Century Gothic"/>
              <a:cs typeface="Century Gothic"/>
              <a:sym typeface="Century Gothic"/>
            </a:endParaRPr>
          </a:p>
        </p:txBody>
      </p:sp>
      <p:sp>
        <p:nvSpPr>
          <p:cNvPr id="725" name="Google Shape;725;p69"/>
          <p:cNvSpPr txBox="1"/>
          <p:nvPr/>
        </p:nvSpPr>
        <p:spPr>
          <a:xfrm>
            <a:off x="69525" y="6351900"/>
            <a:ext cx="4492500" cy="40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Image</a:t>
            </a:r>
            <a:r>
              <a:rPr lang="en-US" sz="1200" b="1">
                <a:solidFill>
                  <a:srgbClr val="3F3F3F"/>
                </a:solidFill>
                <a:latin typeface="Century Gothic"/>
                <a:ea typeface="Century Gothic"/>
                <a:cs typeface="Century Gothic"/>
                <a:sym typeface="Century Gothic"/>
              </a:rPr>
              <a:t>s</a:t>
            </a:r>
            <a:r>
              <a:rPr lang="en-US" sz="1200" b="1" i="0" u="none" strike="noStrike" cap="none">
                <a:solidFill>
                  <a:srgbClr val="3F3F3F"/>
                </a:solidFill>
                <a:latin typeface="Century Gothic"/>
                <a:ea typeface="Century Gothic"/>
                <a:cs typeface="Century Gothic"/>
                <a:sym typeface="Century Gothic"/>
              </a:rPr>
              <a:t> Created in</a:t>
            </a:r>
            <a:r>
              <a:rPr lang="en-US" sz="1200" b="1">
                <a:solidFill>
                  <a:srgbClr val="3F3F3F"/>
                </a:solidFill>
                <a:latin typeface="Century Gothic"/>
                <a:ea typeface="Century Gothic"/>
                <a:cs typeface="Century Gothic"/>
                <a:sym typeface="Century Gothic"/>
              </a:rPr>
              <a:t> ESRI ArcGIS Pro</a:t>
            </a:r>
            <a:r>
              <a:rPr lang="en-US" sz="1200" b="1" i="0" u="none" strike="noStrike" cap="none">
                <a:solidFill>
                  <a:srgbClr val="3F3F3F"/>
                </a:solidFill>
                <a:latin typeface="Century Gothic"/>
                <a:ea typeface="Century Gothic"/>
                <a:cs typeface="Century Gothic"/>
                <a:sym typeface="Century Gothic"/>
              </a:rPr>
              <a:t> by the DEVELOP Team </a:t>
            </a:r>
            <a:endParaRPr sz="1200" b="1" i="0" u="none" strike="noStrike" cap="none">
              <a:solidFill>
                <a:srgbClr val="3F3F3F"/>
              </a:solidFill>
              <a:latin typeface="Century Gothic"/>
              <a:ea typeface="Century Gothic"/>
              <a:cs typeface="Century Gothic"/>
              <a:sym typeface="Century Gothic"/>
            </a:endParaRPr>
          </a:p>
        </p:txBody>
      </p:sp>
      <p:pic>
        <p:nvPicPr>
          <p:cNvPr id="740" name="Google Shape;740;p69"/>
          <p:cNvPicPr preferRelativeResize="0"/>
          <p:nvPr/>
        </p:nvPicPr>
        <p:blipFill rotWithShape="1">
          <a:blip r:embed="rId6" cstate="hqprint">
            <a:alphaModFix/>
            <a:extLst>
              <a:ext uri="{28A0092B-C50C-407E-A947-70E740481C1C}">
                <a14:useLocalDpi xmlns:a14="http://schemas.microsoft.com/office/drawing/2010/main"/>
              </a:ext>
            </a:extLst>
          </a:blip>
          <a:srcRect t="-12714"/>
          <a:stretch/>
        </p:blipFill>
        <p:spPr>
          <a:xfrm>
            <a:off x="2861250" y="902012"/>
            <a:ext cx="6503550" cy="3736250"/>
          </a:xfrm>
          <a:prstGeom prst="rect">
            <a:avLst/>
          </a:prstGeom>
          <a:noFill/>
          <a:ln>
            <a:noFill/>
          </a:ln>
        </p:spPr>
      </p:pic>
      <p:grpSp>
        <p:nvGrpSpPr>
          <p:cNvPr id="741" name="Google Shape;741;p69"/>
          <p:cNvGrpSpPr/>
          <p:nvPr/>
        </p:nvGrpSpPr>
        <p:grpSpPr>
          <a:xfrm>
            <a:off x="9713025" y="3371175"/>
            <a:ext cx="2128200" cy="576900"/>
            <a:chOff x="9713025" y="3371175"/>
            <a:chExt cx="2128200" cy="576900"/>
          </a:xfrm>
        </p:grpSpPr>
        <p:sp>
          <p:nvSpPr>
            <p:cNvPr id="742" name="Google Shape;742;p69"/>
            <p:cNvSpPr txBox="1"/>
            <p:nvPr/>
          </p:nvSpPr>
          <p:spPr>
            <a:xfrm>
              <a:off x="97130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1990</a:t>
              </a:r>
              <a:endParaRPr sz="1200">
                <a:latin typeface="Century Gothic"/>
                <a:ea typeface="Century Gothic"/>
                <a:cs typeface="Century Gothic"/>
                <a:sym typeface="Century Gothic"/>
              </a:endParaRPr>
            </a:p>
          </p:txBody>
        </p:sp>
        <p:sp>
          <p:nvSpPr>
            <p:cNvPr id="743" name="Google Shape;743;p69"/>
            <p:cNvSpPr txBox="1"/>
            <p:nvPr/>
          </p:nvSpPr>
          <p:spPr>
            <a:xfrm>
              <a:off x="102328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2000</a:t>
              </a:r>
              <a:endParaRPr sz="1200">
                <a:latin typeface="Century Gothic"/>
                <a:ea typeface="Century Gothic"/>
                <a:cs typeface="Century Gothic"/>
                <a:sym typeface="Century Gothic"/>
              </a:endParaRPr>
            </a:p>
          </p:txBody>
        </p:sp>
        <p:sp>
          <p:nvSpPr>
            <p:cNvPr id="744" name="Google Shape;744;p69"/>
            <p:cNvSpPr txBox="1"/>
            <p:nvPr/>
          </p:nvSpPr>
          <p:spPr>
            <a:xfrm>
              <a:off x="107526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2010</a:t>
              </a:r>
              <a:endParaRPr sz="1200">
                <a:latin typeface="Century Gothic"/>
                <a:ea typeface="Century Gothic"/>
                <a:cs typeface="Century Gothic"/>
                <a:sym typeface="Century Gothic"/>
              </a:endParaRPr>
            </a:p>
          </p:txBody>
        </p:sp>
        <p:sp>
          <p:nvSpPr>
            <p:cNvPr id="745" name="Google Shape;745;p69"/>
            <p:cNvSpPr txBox="1"/>
            <p:nvPr/>
          </p:nvSpPr>
          <p:spPr>
            <a:xfrm>
              <a:off x="112724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2020</a:t>
              </a:r>
              <a:endParaRPr sz="1200">
                <a:latin typeface="Century Gothic"/>
                <a:ea typeface="Century Gothic"/>
                <a:cs typeface="Century Gothic"/>
                <a:sym typeface="Century Gothic"/>
              </a:endParaRPr>
            </a:p>
          </p:txBody>
        </p:sp>
      </p:grpSp>
      <p:grpSp>
        <p:nvGrpSpPr>
          <p:cNvPr id="746" name="Google Shape;746;p69"/>
          <p:cNvGrpSpPr/>
          <p:nvPr/>
        </p:nvGrpSpPr>
        <p:grpSpPr>
          <a:xfrm>
            <a:off x="9713025" y="5669375"/>
            <a:ext cx="2128200" cy="576900"/>
            <a:chOff x="9713025" y="3218775"/>
            <a:chExt cx="2128200" cy="576900"/>
          </a:xfrm>
        </p:grpSpPr>
        <p:sp>
          <p:nvSpPr>
            <p:cNvPr id="747" name="Google Shape;747;p69"/>
            <p:cNvSpPr txBox="1"/>
            <p:nvPr/>
          </p:nvSpPr>
          <p:spPr>
            <a:xfrm>
              <a:off x="97130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1990</a:t>
              </a:r>
              <a:endParaRPr sz="1200">
                <a:latin typeface="Century Gothic"/>
                <a:ea typeface="Century Gothic"/>
                <a:cs typeface="Century Gothic"/>
                <a:sym typeface="Century Gothic"/>
              </a:endParaRPr>
            </a:p>
          </p:txBody>
        </p:sp>
        <p:sp>
          <p:nvSpPr>
            <p:cNvPr id="748" name="Google Shape;748;p69"/>
            <p:cNvSpPr txBox="1"/>
            <p:nvPr/>
          </p:nvSpPr>
          <p:spPr>
            <a:xfrm>
              <a:off x="102328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2000</a:t>
              </a:r>
              <a:endParaRPr sz="1200">
                <a:latin typeface="Century Gothic"/>
                <a:ea typeface="Century Gothic"/>
                <a:cs typeface="Century Gothic"/>
                <a:sym typeface="Century Gothic"/>
              </a:endParaRPr>
            </a:p>
          </p:txBody>
        </p:sp>
        <p:sp>
          <p:nvSpPr>
            <p:cNvPr id="749" name="Google Shape;749;p69"/>
            <p:cNvSpPr txBox="1"/>
            <p:nvPr/>
          </p:nvSpPr>
          <p:spPr>
            <a:xfrm>
              <a:off x="107526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2010</a:t>
              </a:r>
              <a:endParaRPr sz="1200">
                <a:latin typeface="Century Gothic"/>
                <a:ea typeface="Century Gothic"/>
                <a:cs typeface="Century Gothic"/>
                <a:sym typeface="Century Gothic"/>
              </a:endParaRPr>
            </a:p>
          </p:txBody>
        </p:sp>
        <p:sp>
          <p:nvSpPr>
            <p:cNvPr id="750" name="Google Shape;750;p69"/>
            <p:cNvSpPr txBox="1"/>
            <p:nvPr/>
          </p:nvSpPr>
          <p:spPr>
            <a:xfrm>
              <a:off x="112724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2020</a:t>
              </a:r>
              <a:endParaRPr sz="1200">
                <a:latin typeface="Century Gothic"/>
                <a:ea typeface="Century Gothic"/>
                <a:cs typeface="Century Gothic"/>
                <a:sym typeface="Century Gothic"/>
              </a:endParaRPr>
            </a:p>
          </p:txBody>
        </p:sp>
      </p:grpSp>
      <p:sp>
        <p:nvSpPr>
          <p:cNvPr id="751" name="Google Shape;751;p69"/>
          <p:cNvSpPr txBox="1"/>
          <p:nvPr/>
        </p:nvSpPr>
        <p:spPr>
          <a:xfrm rot="-5400000">
            <a:off x="8826400" y="2383075"/>
            <a:ext cx="1188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Pixel Count</a:t>
            </a:r>
            <a:endParaRPr dirty="0">
              <a:latin typeface="Century Gothic"/>
              <a:ea typeface="Century Gothic"/>
              <a:cs typeface="Century Gothic"/>
              <a:sym typeface="Century Gothic"/>
            </a:endParaRPr>
          </a:p>
        </p:txBody>
      </p:sp>
      <p:sp>
        <p:nvSpPr>
          <p:cNvPr id="752" name="Google Shape;752;p69"/>
          <p:cNvSpPr txBox="1"/>
          <p:nvPr/>
        </p:nvSpPr>
        <p:spPr>
          <a:xfrm rot="-5400000">
            <a:off x="8826400" y="4745275"/>
            <a:ext cx="1188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Pixel Count</a:t>
            </a:r>
            <a:endParaRPr>
              <a:latin typeface="Century Gothic"/>
              <a:ea typeface="Century Gothic"/>
              <a:cs typeface="Century Gothic"/>
              <a:sym typeface="Century Gothic"/>
            </a:endParaRPr>
          </a:p>
        </p:txBody>
      </p:sp>
      <p:sp>
        <p:nvSpPr>
          <p:cNvPr id="753" name="Google Shape;753;p69"/>
          <p:cNvSpPr txBox="1"/>
          <p:nvPr/>
        </p:nvSpPr>
        <p:spPr>
          <a:xfrm>
            <a:off x="11095225" y="1447800"/>
            <a:ext cx="1119900" cy="1026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Wahikuli</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Honolua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Honokahua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Kahana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Honokowai</a:t>
            </a:r>
            <a:endParaRPr sz="1200" dirty="0">
              <a:latin typeface="Century Gothic"/>
              <a:ea typeface="Century Gothic"/>
              <a:cs typeface="Century Gothic"/>
              <a:sym typeface="Century Gothic"/>
            </a:endParaRPr>
          </a:p>
        </p:txBody>
      </p:sp>
      <p:pic>
        <p:nvPicPr>
          <p:cNvPr id="754" name="Google Shape;754;p6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780725" y="1438075"/>
            <a:ext cx="368100" cy="1128300"/>
          </a:xfrm>
          <a:prstGeom prst="rect">
            <a:avLst/>
          </a:prstGeom>
          <a:noFill/>
          <a:ln>
            <a:noFill/>
          </a:ln>
        </p:spPr>
      </p:pic>
      <p:sp>
        <p:nvSpPr>
          <p:cNvPr id="39" name="Google Shape;609;p64">
            <a:extLst>
              <a:ext uri="{FF2B5EF4-FFF2-40B4-BE49-F238E27FC236}">
                <a16:creationId xmlns:a16="http://schemas.microsoft.com/office/drawing/2014/main" id="{450768C1-24CF-476B-A636-2F749EF3CF13}"/>
              </a:ext>
            </a:extLst>
          </p:cNvPr>
          <p:cNvSpPr/>
          <p:nvPr/>
        </p:nvSpPr>
        <p:spPr>
          <a:xfrm>
            <a:off x="5104050" y="4551704"/>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612;p64">
            <a:extLst>
              <a:ext uri="{FF2B5EF4-FFF2-40B4-BE49-F238E27FC236}">
                <a16:creationId xmlns:a16="http://schemas.microsoft.com/office/drawing/2014/main" id="{5DCC87A2-62BC-4C55-A584-6016B796FA84}"/>
              </a:ext>
            </a:extLst>
          </p:cNvPr>
          <p:cNvPicPr preferRelativeResize="0"/>
          <p:nvPr/>
        </p:nvPicPr>
        <p:blipFill>
          <a:blip r:embed="rId8">
            <a:alphaModFix/>
          </a:blip>
          <a:stretch>
            <a:fillRect/>
          </a:stretch>
        </p:blipFill>
        <p:spPr>
          <a:xfrm>
            <a:off x="5162521" y="4648131"/>
            <a:ext cx="212624" cy="229229"/>
          </a:xfrm>
          <a:prstGeom prst="rect">
            <a:avLst/>
          </a:prstGeom>
          <a:noFill/>
          <a:ln w="9525" cap="flat" cmpd="sng">
            <a:solidFill>
              <a:srgbClr val="000000"/>
            </a:solidFill>
            <a:prstDash val="solid"/>
            <a:round/>
            <a:headEnd type="none" w="sm" len="sm"/>
            <a:tailEnd type="none" w="sm" len="sm"/>
          </a:ln>
        </p:spPr>
      </p:pic>
      <p:pic>
        <p:nvPicPr>
          <p:cNvPr id="41" name="Google Shape;613;p64">
            <a:extLst>
              <a:ext uri="{FF2B5EF4-FFF2-40B4-BE49-F238E27FC236}">
                <a16:creationId xmlns:a16="http://schemas.microsoft.com/office/drawing/2014/main" id="{B300B3FC-E5BF-4169-9CFB-620F698DF32F}"/>
              </a:ext>
            </a:extLst>
          </p:cNvPr>
          <p:cNvPicPr preferRelativeResize="0"/>
          <p:nvPr/>
        </p:nvPicPr>
        <p:blipFill>
          <a:blip r:embed="rId9">
            <a:alphaModFix/>
          </a:blip>
          <a:stretch>
            <a:fillRect/>
          </a:stretch>
        </p:blipFill>
        <p:spPr>
          <a:xfrm>
            <a:off x="5162529" y="4967521"/>
            <a:ext cx="212624" cy="203513"/>
          </a:xfrm>
          <a:prstGeom prst="rect">
            <a:avLst/>
          </a:prstGeom>
          <a:noFill/>
          <a:ln w="9525" cap="flat" cmpd="sng">
            <a:solidFill>
              <a:srgbClr val="000000"/>
            </a:solidFill>
            <a:prstDash val="solid"/>
            <a:round/>
            <a:headEnd type="none" w="sm" len="sm"/>
            <a:tailEnd type="none" w="sm" len="sm"/>
          </a:ln>
        </p:spPr>
      </p:pic>
      <p:pic>
        <p:nvPicPr>
          <p:cNvPr id="42" name="Google Shape;614;p64">
            <a:extLst>
              <a:ext uri="{FF2B5EF4-FFF2-40B4-BE49-F238E27FC236}">
                <a16:creationId xmlns:a16="http://schemas.microsoft.com/office/drawing/2014/main" id="{D161E0F5-8D5D-4480-A640-44AA6838165F}"/>
              </a:ext>
            </a:extLst>
          </p:cNvPr>
          <p:cNvPicPr preferRelativeResize="0"/>
          <p:nvPr/>
        </p:nvPicPr>
        <p:blipFill>
          <a:blip r:embed="rId10">
            <a:alphaModFix/>
          </a:blip>
          <a:stretch>
            <a:fillRect/>
          </a:stretch>
        </p:blipFill>
        <p:spPr>
          <a:xfrm>
            <a:off x="5162529" y="5239780"/>
            <a:ext cx="212624" cy="208694"/>
          </a:xfrm>
          <a:prstGeom prst="rect">
            <a:avLst/>
          </a:prstGeom>
          <a:noFill/>
          <a:ln w="9525" cap="flat" cmpd="sng">
            <a:solidFill>
              <a:srgbClr val="000000"/>
            </a:solidFill>
            <a:prstDash val="solid"/>
            <a:round/>
            <a:headEnd type="none" w="sm" len="sm"/>
            <a:tailEnd type="none" w="sm" len="sm"/>
          </a:ln>
        </p:spPr>
      </p:pic>
      <p:pic>
        <p:nvPicPr>
          <p:cNvPr id="43" name="Google Shape;615;p64">
            <a:extLst>
              <a:ext uri="{FF2B5EF4-FFF2-40B4-BE49-F238E27FC236}">
                <a16:creationId xmlns:a16="http://schemas.microsoft.com/office/drawing/2014/main" id="{C5D1FBB1-A6DE-4E11-ACBD-2FB146081DCF}"/>
              </a:ext>
            </a:extLst>
          </p:cNvPr>
          <p:cNvPicPr preferRelativeResize="0"/>
          <p:nvPr/>
        </p:nvPicPr>
        <p:blipFill>
          <a:blip r:embed="rId11">
            <a:alphaModFix/>
          </a:blip>
          <a:stretch>
            <a:fillRect/>
          </a:stretch>
        </p:blipFill>
        <p:spPr>
          <a:xfrm>
            <a:off x="5162529" y="5529420"/>
            <a:ext cx="212624" cy="200527"/>
          </a:xfrm>
          <a:prstGeom prst="rect">
            <a:avLst/>
          </a:prstGeom>
          <a:noFill/>
          <a:ln w="9525" cap="flat" cmpd="sng">
            <a:solidFill>
              <a:srgbClr val="000000"/>
            </a:solidFill>
            <a:prstDash val="solid"/>
            <a:round/>
            <a:headEnd type="none" w="sm" len="sm"/>
            <a:tailEnd type="none" w="sm" len="sm"/>
          </a:ln>
        </p:spPr>
      </p:pic>
      <p:sp>
        <p:nvSpPr>
          <p:cNvPr id="44" name="Google Shape;616;p64">
            <a:extLst>
              <a:ext uri="{FF2B5EF4-FFF2-40B4-BE49-F238E27FC236}">
                <a16:creationId xmlns:a16="http://schemas.microsoft.com/office/drawing/2014/main" id="{ADB5ECAE-9CB3-44B6-8B7A-0E10801AF187}"/>
              </a:ext>
            </a:extLst>
          </p:cNvPr>
          <p:cNvSpPr txBox="1"/>
          <p:nvPr/>
        </p:nvSpPr>
        <p:spPr>
          <a:xfrm>
            <a:off x="5449462" y="4602429"/>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45" name="Google Shape;617;p64">
            <a:extLst>
              <a:ext uri="{FF2B5EF4-FFF2-40B4-BE49-F238E27FC236}">
                <a16:creationId xmlns:a16="http://schemas.microsoft.com/office/drawing/2014/main" id="{AB4646A0-79A3-449C-A042-51C9BF45E7AD}"/>
              </a:ext>
            </a:extLst>
          </p:cNvPr>
          <p:cNvSpPr txBox="1"/>
          <p:nvPr/>
        </p:nvSpPr>
        <p:spPr>
          <a:xfrm>
            <a:off x="5449477" y="4903429"/>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46" name="Google Shape;618;p64">
            <a:extLst>
              <a:ext uri="{FF2B5EF4-FFF2-40B4-BE49-F238E27FC236}">
                <a16:creationId xmlns:a16="http://schemas.microsoft.com/office/drawing/2014/main" id="{31F9919C-2E62-4C63-9200-624402B5D9EC}"/>
              </a:ext>
            </a:extLst>
          </p:cNvPr>
          <p:cNvSpPr txBox="1"/>
          <p:nvPr/>
        </p:nvSpPr>
        <p:spPr>
          <a:xfrm>
            <a:off x="5449462" y="5197579"/>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47" name="Google Shape;619;p64">
            <a:extLst>
              <a:ext uri="{FF2B5EF4-FFF2-40B4-BE49-F238E27FC236}">
                <a16:creationId xmlns:a16="http://schemas.microsoft.com/office/drawing/2014/main" id="{B2A5A9CF-2525-449B-8509-B872C2870049}"/>
              </a:ext>
            </a:extLst>
          </p:cNvPr>
          <p:cNvSpPr txBox="1"/>
          <p:nvPr/>
        </p:nvSpPr>
        <p:spPr>
          <a:xfrm>
            <a:off x="5449462" y="5472167"/>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sp>
        <p:nvSpPr>
          <p:cNvPr id="48" name="Google Shape;620;p64">
            <a:extLst>
              <a:ext uri="{FF2B5EF4-FFF2-40B4-BE49-F238E27FC236}">
                <a16:creationId xmlns:a16="http://schemas.microsoft.com/office/drawing/2014/main" id="{7D66839B-675F-4CA3-8A89-FAE7E8D04318}"/>
              </a:ext>
            </a:extLst>
          </p:cNvPr>
          <p:cNvSpPr txBox="1"/>
          <p:nvPr/>
        </p:nvSpPr>
        <p:spPr>
          <a:xfrm>
            <a:off x="5449462" y="5746754"/>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pic>
        <p:nvPicPr>
          <p:cNvPr id="49" name="Google Shape;621;p64">
            <a:extLst>
              <a:ext uri="{FF2B5EF4-FFF2-40B4-BE49-F238E27FC236}">
                <a16:creationId xmlns:a16="http://schemas.microsoft.com/office/drawing/2014/main" id="{2EF2F54C-5D9D-47D8-BC94-EEFDAC22F87E}"/>
              </a:ext>
            </a:extLst>
          </p:cNvPr>
          <p:cNvPicPr preferRelativeResize="0"/>
          <p:nvPr/>
        </p:nvPicPr>
        <p:blipFill>
          <a:blip r:embed="rId12">
            <a:alphaModFix/>
          </a:blip>
          <a:stretch>
            <a:fillRect/>
          </a:stretch>
        </p:blipFill>
        <p:spPr>
          <a:xfrm>
            <a:off x="5163700" y="5810729"/>
            <a:ext cx="213725" cy="200450"/>
          </a:xfrm>
          <a:prstGeom prst="rect">
            <a:avLst/>
          </a:prstGeom>
          <a:noFill/>
          <a:ln w="9525" cap="flat" cmpd="sng">
            <a:solidFill>
              <a:srgbClr val="000000"/>
            </a:solidFill>
            <a:prstDash val="solid"/>
            <a:round/>
            <a:headEnd type="none" w="sm" len="sm"/>
            <a:tailEnd type="none" w="sm" len="sm"/>
          </a:ln>
        </p:spPr>
      </p:pic>
      <p:sp>
        <p:nvSpPr>
          <p:cNvPr id="50" name="TextBox 49">
            <a:extLst>
              <a:ext uri="{FF2B5EF4-FFF2-40B4-BE49-F238E27FC236}">
                <a16:creationId xmlns:a16="http://schemas.microsoft.com/office/drawing/2014/main" id="{12C2B81A-D6A3-4EE2-9717-BB2FA73E0B21}"/>
              </a:ext>
            </a:extLst>
          </p:cNvPr>
          <p:cNvSpPr txBox="1"/>
          <p:nvPr/>
        </p:nvSpPr>
        <p:spPr>
          <a:xfrm>
            <a:off x="236175" y="1467504"/>
            <a:ext cx="577446" cy="4396909"/>
          </a:xfrm>
          <a:prstGeom prst="rect">
            <a:avLst/>
          </a:prstGeom>
          <a:noFill/>
        </p:spPr>
        <p:txBody>
          <a:bodyPr wrap="square" rtlCol="0">
            <a:spAutoFit/>
          </a:bodyPr>
          <a:lstStyle/>
          <a:p>
            <a:pPr algn="ctr">
              <a:lnSpc>
                <a:spcPct val="200000"/>
              </a:lnSpc>
            </a:pPr>
            <a:r>
              <a:rPr lang="en-US" sz="1200" dirty="0">
                <a:latin typeface="Century Gothic" panose="020B0502020202020204" pitchFamily="34" charset="0"/>
              </a:rPr>
              <a:t>100</a:t>
            </a:r>
          </a:p>
          <a:p>
            <a:pPr algn="ctr">
              <a:lnSpc>
                <a:spcPct val="200000"/>
              </a:lnSpc>
            </a:pPr>
            <a:r>
              <a:rPr lang="en-US" sz="1200" dirty="0">
                <a:latin typeface="Century Gothic" panose="020B0502020202020204" pitchFamily="34" charset="0"/>
              </a:rPr>
              <a:t>90</a:t>
            </a:r>
          </a:p>
          <a:p>
            <a:pPr algn="ctr">
              <a:lnSpc>
                <a:spcPct val="200000"/>
              </a:lnSpc>
            </a:pPr>
            <a:r>
              <a:rPr lang="en-US" sz="1200" dirty="0">
                <a:latin typeface="Century Gothic" panose="020B0502020202020204" pitchFamily="34" charset="0"/>
              </a:rPr>
              <a:t>80</a:t>
            </a:r>
          </a:p>
          <a:p>
            <a:pPr algn="ctr">
              <a:lnSpc>
                <a:spcPct val="200000"/>
              </a:lnSpc>
            </a:pPr>
            <a:r>
              <a:rPr lang="en-US" sz="1200" dirty="0">
                <a:latin typeface="Century Gothic" panose="020B0502020202020204" pitchFamily="34" charset="0"/>
              </a:rPr>
              <a:t>70</a:t>
            </a:r>
          </a:p>
          <a:p>
            <a:pPr algn="ctr">
              <a:lnSpc>
                <a:spcPct val="200000"/>
              </a:lnSpc>
            </a:pPr>
            <a:r>
              <a:rPr lang="en-US" sz="1200" dirty="0">
                <a:latin typeface="Century Gothic" panose="020B0502020202020204" pitchFamily="34" charset="0"/>
              </a:rPr>
              <a:t>60</a:t>
            </a:r>
          </a:p>
          <a:p>
            <a:pPr algn="ctr">
              <a:lnSpc>
                <a:spcPct val="200000"/>
              </a:lnSpc>
            </a:pPr>
            <a:r>
              <a:rPr lang="en-US" sz="1200" dirty="0">
                <a:latin typeface="Century Gothic" panose="020B0502020202020204" pitchFamily="34" charset="0"/>
              </a:rPr>
              <a:t>50</a:t>
            </a:r>
          </a:p>
          <a:p>
            <a:pPr algn="ctr">
              <a:lnSpc>
                <a:spcPct val="200000"/>
              </a:lnSpc>
            </a:pPr>
            <a:r>
              <a:rPr lang="en-US" sz="1200" dirty="0">
                <a:latin typeface="Century Gothic" panose="020B0502020202020204" pitchFamily="34" charset="0"/>
              </a:rPr>
              <a:t>40</a:t>
            </a:r>
          </a:p>
          <a:p>
            <a:pPr algn="ctr">
              <a:lnSpc>
                <a:spcPct val="200000"/>
              </a:lnSpc>
            </a:pPr>
            <a:r>
              <a:rPr lang="en-US" sz="1200" dirty="0">
                <a:latin typeface="Century Gothic" panose="020B0502020202020204" pitchFamily="34" charset="0"/>
              </a:rPr>
              <a:t>30</a:t>
            </a:r>
          </a:p>
          <a:p>
            <a:pPr algn="ctr">
              <a:lnSpc>
                <a:spcPct val="200000"/>
              </a:lnSpc>
            </a:pPr>
            <a:r>
              <a:rPr lang="en-US" sz="1200" dirty="0">
                <a:latin typeface="Century Gothic" panose="020B0502020202020204" pitchFamily="34" charset="0"/>
              </a:rPr>
              <a:t>20</a:t>
            </a:r>
          </a:p>
          <a:p>
            <a:pPr algn="ctr">
              <a:lnSpc>
                <a:spcPct val="200000"/>
              </a:lnSpc>
            </a:pPr>
            <a:r>
              <a:rPr lang="en-US" sz="1200" dirty="0">
                <a:latin typeface="Century Gothic" panose="020B0502020202020204" pitchFamily="34" charset="0"/>
              </a:rPr>
              <a:t>10</a:t>
            </a:r>
          </a:p>
          <a:p>
            <a:pPr algn="ctr">
              <a:lnSpc>
                <a:spcPct val="200000"/>
              </a:lnSpc>
            </a:pPr>
            <a:r>
              <a:rPr lang="en-US" sz="1200" dirty="0">
                <a:latin typeface="Century Gothic" panose="020B0502020202020204" pitchFamily="34" charset="0"/>
              </a:rPr>
              <a:t>0</a:t>
            </a:r>
          </a:p>
          <a:p>
            <a:pPr algn="ctr">
              <a:lnSpc>
                <a:spcPct val="150000"/>
              </a:lnSpc>
            </a:pPr>
            <a:endParaRPr lang="en-US" sz="1200" dirty="0">
              <a:latin typeface="Century Gothic" panose="020B0502020202020204" pitchFamily="34" charset="0"/>
            </a:endParaRPr>
          </a:p>
        </p:txBody>
      </p:sp>
      <p:sp>
        <p:nvSpPr>
          <p:cNvPr id="2" name="TextBox 1">
            <a:extLst>
              <a:ext uri="{FF2B5EF4-FFF2-40B4-BE49-F238E27FC236}">
                <a16:creationId xmlns:a16="http://schemas.microsoft.com/office/drawing/2014/main" id="{D3B2E9E1-47A2-42D0-988D-BC4A591F70BD}"/>
              </a:ext>
            </a:extLst>
          </p:cNvPr>
          <p:cNvSpPr txBox="1"/>
          <p:nvPr/>
        </p:nvSpPr>
        <p:spPr>
          <a:xfrm>
            <a:off x="679672" y="5525090"/>
            <a:ext cx="2266942" cy="261610"/>
          </a:xfrm>
          <a:prstGeom prst="rect">
            <a:avLst/>
          </a:prstGeom>
          <a:noFill/>
        </p:spPr>
        <p:txBody>
          <a:bodyPr wrap="square" rtlCol="0">
            <a:spAutoFit/>
          </a:bodyPr>
          <a:lstStyle/>
          <a:p>
            <a:r>
              <a:rPr lang="en-US" sz="1100" dirty="0">
                <a:latin typeface="Century Gothic" panose="020B0502020202020204" pitchFamily="34" charset="0"/>
              </a:rPr>
              <a:t>1989 1990 1992 1999 2013 2019</a:t>
            </a:r>
          </a:p>
        </p:txBody>
      </p:sp>
      <p:sp>
        <p:nvSpPr>
          <p:cNvPr id="3" name="TextBox 2">
            <a:extLst>
              <a:ext uri="{FF2B5EF4-FFF2-40B4-BE49-F238E27FC236}">
                <a16:creationId xmlns:a16="http://schemas.microsoft.com/office/drawing/2014/main" id="{1779F6ED-1F28-49F7-B5A5-F18592EBF818}"/>
              </a:ext>
            </a:extLst>
          </p:cNvPr>
          <p:cNvSpPr txBox="1"/>
          <p:nvPr/>
        </p:nvSpPr>
        <p:spPr>
          <a:xfrm rot="16200000">
            <a:off x="-1651722" y="3471167"/>
            <a:ext cx="3769762" cy="310668"/>
          </a:xfrm>
          <a:prstGeom prst="rect">
            <a:avLst/>
          </a:prstGeom>
          <a:noFill/>
        </p:spPr>
        <p:txBody>
          <a:bodyPr wrap="square" rtlCol="0">
            <a:spAutoFit/>
          </a:bodyPr>
          <a:lstStyle/>
          <a:p>
            <a:pPr algn="ctr"/>
            <a:r>
              <a:rPr lang="en-US" dirty="0">
                <a:latin typeface="Century Gothic" panose="020B0502020202020204" pitchFamily="34" charset="0"/>
              </a:rPr>
              <a:t>Percent of Total Land Cover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0"/>
          <p:cNvSpPr txBox="1"/>
          <p:nvPr/>
        </p:nvSpPr>
        <p:spPr>
          <a:xfrm>
            <a:off x="2113496" y="2823777"/>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rgbClr val="379CC3"/>
                </a:solidFill>
                <a:latin typeface="Century Gothic"/>
                <a:ea typeface="Century Gothic"/>
                <a:cs typeface="Century Gothic"/>
                <a:sym typeface="Century Gothic"/>
              </a:rPr>
              <a:t>WATER QUALITY</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1"/>
          <p:cNvSpPr txBox="1">
            <a:spLocks noGrp="1"/>
          </p:cNvSpPr>
          <p:nvPr>
            <p:ph type="body" idx="1"/>
          </p:nvPr>
        </p:nvSpPr>
        <p:spPr>
          <a:xfrm>
            <a:off x="6190500" y="1152050"/>
            <a:ext cx="54498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Turbidity</a:t>
            </a:r>
            <a:endParaRPr sz="2400" b="1">
              <a:solidFill>
                <a:srgbClr val="3F3F3F"/>
              </a:solidFill>
            </a:endParaRPr>
          </a:p>
          <a:p>
            <a:pPr marL="457200" lvl="0" indent="-342900" algn="l" rtl="0">
              <a:lnSpc>
                <a:spcPct val="90000"/>
              </a:lnSpc>
              <a:spcBef>
                <a:spcPts val="1000"/>
              </a:spcBef>
              <a:spcAft>
                <a:spcPts val="0"/>
              </a:spcAft>
              <a:buSzPts val="1800"/>
              <a:buChar char="•"/>
            </a:pPr>
            <a:r>
              <a:rPr lang="en-US" sz="1800">
                <a:solidFill>
                  <a:srgbClr val="3F3F3F"/>
                </a:solidFill>
              </a:rPr>
              <a:t>A measure of water clarity</a:t>
            </a:r>
            <a:endParaRPr sz="1800">
              <a:solidFill>
                <a:srgbClr val="3F3F3F"/>
              </a:solidFill>
            </a:endParaRPr>
          </a:p>
        </p:txBody>
      </p:sp>
      <p:sp>
        <p:nvSpPr>
          <p:cNvPr id="766" name="Google Shape;766;p71"/>
          <p:cNvSpPr txBox="1">
            <a:spLocks noGrp="1"/>
          </p:cNvSpPr>
          <p:nvPr>
            <p:ph type="body" idx="2"/>
          </p:nvPr>
        </p:nvSpPr>
        <p:spPr>
          <a:xfrm>
            <a:off x="551700" y="1152050"/>
            <a:ext cx="54498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endParaRPr sz="2400" b="1"/>
          </a:p>
          <a:p>
            <a:pPr marL="0" lvl="0" indent="0" algn="l" rtl="0">
              <a:lnSpc>
                <a:spcPct val="90000"/>
              </a:lnSpc>
              <a:spcBef>
                <a:spcPts val="1000"/>
              </a:spcBef>
              <a:spcAft>
                <a:spcPts val="0"/>
              </a:spcAft>
              <a:buSzPts val="1800"/>
              <a:buNone/>
            </a:pPr>
            <a:r>
              <a:rPr lang="en-US" sz="2400" b="1">
                <a:solidFill>
                  <a:srgbClr val="3F3F3F"/>
                </a:solidFill>
              </a:rPr>
              <a:t>Chlorophyll-a</a:t>
            </a:r>
            <a:endParaRPr sz="2400" b="1">
              <a:solidFill>
                <a:srgbClr val="3F3F3F"/>
              </a:solidFill>
            </a:endParaRPr>
          </a:p>
          <a:p>
            <a:pPr marL="457200" lvl="0" indent="-342900" algn="l" rtl="0">
              <a:lnSpc>
                <a:spcPct val="150000"/>
              </a:lnSpc>
              <a:spcBef>
                <a:spcPts val="1000"/>
              </a:spcBef>
              <a:spcAft>
                <a:spcPts val="0"/>
              </a:spcAft>
              <a:buSzPts val="1800"/>
              <a:buChar char="•"/>
            </a:pPr>
            <a:r>
              <a:rPr lang="en-US" sz="1800">
                <a:solidFill>
                  <a:srgbClr val="3F3F3F"/>
                </a:solidFill>
              </a:rPr>
              <a:t>Photosynthetic pigment</a:t>
            </a:r>
            <a:endParaRPr sz="1800">
              <a:solidFill>
                <a:srgbClr val="3F3F3F"/>
              </a:solidFill>
            </a:endParaRPr>
          </a:p>
          <a:p>
            <a:pPr marL="457200" lvl="0" indent="-342900" algn="l" rtl="0">
              <a:lnSpc>
                <a:spcPct val="115000"/>
              </a:lnSpc>
              <a:spcBef>
                <a:spcPts val="0"/>
              </a:spcBef>
              <a:spcAft>
                <a:spcPts val="0"/>
              </a:spcAft>
              <a:buSzPts val="1800"/>
              <a:buChar char="•"/>
            </a:pPr>
            <a:r>
              <a:rPr lang="en-US" sz="1800">
                <a:solidFill>
                  <a:srgbClr val="3F3F3F"/>
                </a:solidFill>
              </a:rPr>
              <a:t>High [chl-a] suggests an overabundance of algae</a:t>
            </a:r>
            <a:endParaRPr sz="1800">
              <a:solidFill>
                <a:srgbClr val="3F3F3F"/>
              </a:solidFill>
            </a:endParaRPr>
          </a:p>
        </p:txBody>
      </p:sp>
      <p:sp>
        <p:nvSpPr>
          <p:cNvPr id="767" name="Google Shape;767;p71"/>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Water Quality Parameters</a:t>
            </a:r>
            <a:endParaRPr sz="4800"/>
          </a:p>
        </p:txBody>
      </p:sp>
      <p:sp>
        <p:nvSpPr>
          <p:cNvPr id="768" name="Google Shape;768;p71"/>
          <p:cNvSpPr txBox="1">
            <a:spLocks noGrp="1"/>
          </p:cNvSpPr>
          <p:nvPr>
            <p:ph type="body" idx="3"/>
          </p:nvPr>
        </p:nvSpPr>
        <p:spPr>
          <a:xfrm>
            <a:off x="559650" y="3819050"/>
            <a:ext cx="54417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Sea Surface Temperature</a:t>
            </a:r>
            <a:endParaRPr sz="2400" b="1">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Changes in temperature can alter ocean physics, chemistry, and biology.</a:t>
            </a:r>
            <a:endParaRPr sz="2400">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Typically, optimal coral growth occurs in water temperatures of 25 - 29 °C.</a:t>
            </a:r>
            <a:endParaRPr sz="2400" baseline="30000">
              <a:solidFill>
                <a:srgbClr val="3F3F3F"/>
              </a:solidFill>
            </a:endParaRPr>
          </a:p>
        </p:txBody>
      </p:sp>
      <p:sp>
        <p:nvSpPr>
          <p:cNvPr id="769" name="Google Shape;769;p71"/>
          <p:cNvSpPr/>
          <p:nvPr/>
        </p:nvSpPr>
        <p:spPr>
          <a:xfrm>
            <a:off x="1839900" y="5777851"/>
            <a:ext cx="2652900" cy="212100"/>
          </a:xfrm>
          <a:prstGeom prst="rect">
            <a:avLst/>
          </a:prstGeom>
          <a:gradFill>
            <a:gsLst>
              <a:gs pos="0">
                <a:srgbClr val="9900FF"/>
              </a:gs>
              <a:gs pos="19000">
                <a:srgbClr val="0000FF"/>
              </a:gs>
              <a:gs pos="44000">
                <a:srgbClr val="00FF00"/>
              </a:gs>
              <a:gs pos="58999">
                <a:srgbClr val="FFFF00"/>
              </a:gs>
              <a:gs pos="76000">
                <a:srgbClr val="FF9900"/>
              </a:gs>
              <a:gs pos="100000">
                <a:srgbClr val="FF0505"/>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0" name="Google Shape;770;p71"/>
          <p:cNvGrpSpPr/>
          <p:nvPr/>
        </p:nvGrpSpPr>
        <p:grpSpPr>
          <a:xfrm>
            <a:off x="1199000" y="1362813"/>
            <a:ext cx="4400206" cy="812305"/>
            <a:chOff x="1275200" y="1362813"/>
            <a:chExt cx="4400206" cy="812305"/>
          </a:xfrm>
        </p:grpSpPr>
        <p:sp>
          <p:nvSpPr>
            <p:cNvPr id="771" name="Google Shape;771;p71"/>
            <p:cNvSpPr/>
            <p:nvPr/>
          </p:nvSpPr>
          <p:spPr>
            <a:xfrm>
              <a:off x="3275612" y="1608375"/>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1"/>
            <p:cNvSpPr/>
            <p:nvPr/>
          </p:nvSpPr>
          <p:spPr>
            <a:xfrm>
              <a:off x="1707425" y="13645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1"/>
            <p:cNvSpPr/>
            <p:nvPr/>
          </p:nvSpPr>
          <p:spPr>
            <a:xfrm>
              <a:off x="2916350" y="145745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1"/>
            <p:cNvSpPr/>
            <p:nvPr/>
          </p:nvSpPr>
          <p:spPr>
            <a:xfrm>
              <a:off x="5430138" y="19298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1"/>
            <p:cNvSpPr/>
            <p:nvPr/>
          </p:nvSpPr>
          <p:spPr>
            <a:xfrm>
              <a:off x="4447475" y="18369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1"/>
            <p:cNvSpPr/>
            <p:nvPr/>
          </p:nvSpPr>
          <p:spPr>
            <a:xfrm>
              <a:off x="12752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1"/>
            <p:cNvSpPr/>
            <p:nvPr/>
          </p:nvSpPr>
          <p:spPr>
            <a:xfrm>
              <a:off x="25101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1"/>
            <p:cNvSpPr/>
            <p:nvPr/>
          </p:nvSpPr>
          <p:spPr>
            <a:xfrm>
              <a:off x="5125950" y="177892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4" name="Google Shape;784;p71"/>
          <p:cNvGrpSpPr/>
          <p:nvPr/>
        </p:nvGrpSpPr>
        <p:grpSpPr>
          <a:xfrm>
            <a:off x="6707864" y="2093242"/>
            <a:ext cx="4455410" cy="1412235"/>
            <a:chOff x="7073863" y="2632050"/>
            <a:chExt cx="3791515" cy="1201800"/>
          </a:xfrm>
        </p:grpSpPr>
        <p:sp>
          <p:nvSpPr>
            <p:cNvPr id="785" name="Google Shape;785;p71"/>
            <p:cNvSpPr/>
            <p:nvPr/>
          </p:nvSpPr>
          <p:spPr>
            <a:xfrm>
              <a:off x="7744500" y="2713650"/>
              <a:ext cx="475200" cy="112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1"/>
            <p:cNvSpPr/>
            <p:nvPr/>
          </p:nvSpPr>
          <p:spPr>
            <a:xfrm>
              <a:off x="9788150" y="2713650"/>
              <a:ext cx="475200" cy="112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71"/>
            <p:cNvSpPr/>
            <p:nvPr/>
          </p:nvSpPr>
          <p:spPr>
            <a:xfrm>
              <a:off x="7073863" y="2904656"/>
              <a:ext cx="3757175" cy="159400"/>
            </a:xfrm>
            <a:custGeom>
              <a:avLst/>
              <a:gdLst/>
              <a:ahLst/>
              <a:cxnLst/>
              <a:rect l="l" t="t" r="r" b="b"/>
              <a:pathLst>
                <a:path w="150287" h="6376" extrusionOk="0">
                  <a:moveTo>
                    <a:pt x="0" y="3207"/>
                  </a:moveTo>
                  <a:cubicBezTo>
                    <a:pt x="1584" y="2679"/>
                    <a:pt x="6564" y="-37"/>
                    <a:pt x="9506" y="38"/>
                  </a:cubicBezTo>
                  <a:cubicBezTo>
                    <a:pt x="12448" y="114"/>
                    <a:pt x="14335" y="3509"/>
                    <a:pt x="17654" y="3660"/>
                  </a:cubicBezTo>
                  <a:cubicBezTo>
                    <a:pt x="20974" y="3811"/>
                    <a:pt x="26405" y="793"/>
                    <a:pt x="29423" y="944"/>
                  </a:cubicBezTo>
                  <a:cubicBezTo>
                    <a:pt x="32441" y="1095"/>
                    <a:pt x="32517" y="4641"/>
                    <a:pt x="35761" y="4565"/>
                  </a:cubicBezTo>
                  <a:cubicBezTo>
                    <a:pt x="39005" y="4490"/>
                    <a:pt x="45493" y="340"/>
                    <a:pt x="48888" y="491"/>
                  </a:cubicBezTo>
                  <a:cubicBezTo>
                    <a:pt x="52283" y="642"/>
                    <a:pt x="53038" y="5244"/>
                    <a:pt x="56131" y="5470"/>
                  </a:cubicBezTo>
                  <a:cubicBezTo>
                    <a:pt x="59224" y="5696"/>
                    <a:pt x="64581" y="1774"/>
                    <a:pt x="67448" y="1849"/>
                  </a:cubicBezTo>
                  <a:cubicBezTo>
                    <a:pt x="70315" y="1925"/>
                    <a:pt x="69259" y="6225"/>
                    <a:pt x="73333" y="5923"/>
                  </a:cubicBezTo>
                  <a:cubicBezTo>
                    <a:pt x="77407" y="5621"/>
                    <a:pt x="86913" y="189"/>
                    <a:pt x="91892" y="38"/>
                  </a:cubicBezTo>
                  <a:cubicBezTo>
                    <a:pt x="96871" y="-113"/>
                    <a:pt x="98833" y="5018"/>
                    <a:pt x="103209" y="5018"/>
                  </a:cubicBezTo>
                  <a:cubicBezTo>
                    <a:pt x="107585" y="5018"/>
                    <a:pt x="114073" y="38"/>
                    <a:pt x="118147" y="38"/>
                  </a:cubicBezTo>
                  <a:cubicBezTo>
                    <a:pt x="122221" y="38"/>
                    <a:pt x="123655" y="4867"/>
                    <a:pt x="127654" y="5018"/>
                  </a:cubicBezTo>
                  <a:cubicBezTo>
                    <a:pt x="131653" y="5169"/>
                    <a:pt x="138367" y="718"/>
                    <a:pt x="142139" y="944"/>
                  </a:cubicBezTo>
                  <a:cubicBezTo>
                    <a:pt x="145911" y="1170"/>
                    <a:pt x="148929" y="5471"/>
                    <a:pt x="150287" y="6376"/>
                  </a:cubicBezTo>
                </a:path>
              </a:pathLst>
            </a:cu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71"/>
            <p:cNvGrpSpPr/>
            <p:nvPr/>
          </p:nvGrpSpPr>
          <p:grpSpPr>
            <a:xfrm>
              <a:off x="8475112" y="3027116"/>
              <a:ext cx="1628516" cy="300634"/>
              <a:chOff x="1275200" y="1362813"/>
              <a:chExt cx="4400206" cy="812305"/>
            </a:xfrm>
          </p:grpSpPr>
          <p:sp>
            <p:nvSpPr>
              <p:cNvPr id="789" name="Google Shape;789;p71"/>
              <p:cNvSpPr/>
              <p:nvPr/>
            </p:nvSpPr>
            <p:spPr>
              <a:xfrm>
                <a:off x="3199412" y="1760775"/>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1"/>
              <p:cNvSpPr/>
              <p:nvPr/>
            </p:nvSpPr>
            <p:spPr>
              <a:xfrm>
                <a:off x="1707425" y="13645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1"/>
              <p:cNvSpPr/>
              <p:nvPr/>
            </p:nvSpPr>
            <p:spPr>
              <a:xfrm>
                <a:off x="2916350" y="145745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1"/>
              <p:cNvSpPr/>
              <p:nvPr/>
            </p:nvSpPr>
            <p:spPr>
              <a:xfrm>
                <a:off x="5430138" y="19298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1"/>
              <p:cNvSpPr/>
              <p:nvPr/>
            </p:nvSpPr>
            <p:spPr>
              <a:xfrm>
                <a:off x="4447475" y="18369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1"/>
              <p:cNvSpPr/>
              <p:nvPr/>
            </p:nvSpPr>
            <p:spPr>
              <a:xfrm>
                <a:off x="12752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1"/>
              <p:cNvSpPr/>
              <p:nvPr/>
            </p:nvSpPr>
            <p:spPr>
              <a:xfrm>
                <a:off x="25101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1"/>
              <p:cNvSpPr/>
              <p:nvPr/>
            </p:nvSpPr>
            <p:spPr>
              <a:xfrm>
                <a:off x="5125950" y="177892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2" name="Google Shape;802;p71"/>
            <p:cNvGrpSpPr/>
            <p:nvPr/>
          </p:nvGrpSpPr>
          <p:grpSpPr>
            <a:xfrm rot="10800000">
              <a:off x="10119201" y="3095862"/>
              <a:ext cx="696905" cy="231888"/>
              <a:chOff x="3745000" y="1362813"/>
              <a:chExt cx="1883018" cy="626555"/>
            </a:xfrm>
          </p:grpSpPr>
          <p:sp>
            <p:nvSpPr>
              <p:cNvPr id="803" name="Google Shape;803;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8" name="Google Shape;808;p71"/>
            <p:cNvGrpSpPr/>
            <p:nvPr/>
          </p:nvGrpSpPr>
          <p:grpSpPr>
            <a:xfrm rot="10800000">
              <a:off x="7303763" y="3019662"/>
              <a:ext cx="845343" cy="273063"/>
              <a:chOff x="3127329" y="1251560"/>
              <a:chExt cx="2284095" cy="737808"/>
            </a:xfrm>
          </p:grpSpPr>
          <p:sp>
            <p:nvSpPr>
              <p:cNvPr id="809" name="Google Shape;809;p71"/>
              <p:cNvSpPr/>
              <p:nvPr/>
            </p:nvSpPr>
            <p:spPr>
              <a:xfrm>
                <a:off x="388018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1"/>
              <p:cNvSpPr/>
              <p:nvPr/>
            </p:nvSpPr>
            <p:spPr>
              <a:xfrm>
                <a:off x="476816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1"/>
              <p:cNvSpPr/>
              <p:nvPr/>
            </p:nvSpPr>
            <p:spPr>
              <a:xfrm>
                <a:off x="3127329" y="125156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1"/>
              <p:cNvSpPr/>
              <p:nvPr/>
            </p:nvSpPr>
            <p:spPr>
              <a:xfrm>
                <a:off x="5166156"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3" name="Google Shape;813;p71"/>
            <p:cNvSpPr/>
            <p:nvPr/>
          </p:nvSpPr>
          <p:spPr>
            <a:xfrm>
              <a:off x="7180550" y="33780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1"/>
            <p:cNvSpPr/>
            <p:nvPr/>
          </p:nvSpPr>
          <p:spPr>
            <a:xfrm>
              <a:off x="7596075" y="3652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1"/>
            <p:cNvSpPr/>
            <p:nvPr/>
          </p:nvSpPr>
          <p:spPr>
            <a:xfrm>
              <a:off x="7935200" y="32927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1"/>
            <p:cNvSpPr/>
            <p:nvPr/>
          </p:nvSpPr>
          <p:spPr>
            <a:xfrm>
              <a:off x="9222100" y="36089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1"/>
            <p:cNvSpPr/>
            <p:nvPr/>
          </p:nvSpPr>
          <p:spPr>
            <a:xfrm>
              <a:off x="8475100" y="34246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1"/>
            <p:cNvSpPr/>
            <p:nvPr/>
          </p:nvSpPr>
          <p:spPr>
            <a:xfrm>
              <a:off x="10431300" y="35516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1"/>
            <p:cNvSpPr/>
            <p:nvPr/>
          </p:nvSpPr>
          <p:spPr>
            <a:xfrm>
              <a:off x="9925000" y="33446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1"/>
            <p:cNvSpPr/>
            <p:nvPr/>
          </p:nvSpPr>
          <p:spPr>
            <a:xfrm>
              <a:off x="10035825" y="34458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71"/>
            <p:cNvSpPr/>
            <p:nvPr/>
          </p:nvSpPr>
          <p:spPr>
            <a:xfrm>
              <a:off x="10363500" y="33568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71"/>
            <p:cNvSpPr/>
            <p:nvPr/>
          </p:nvSpPr>
          <p:spPr>
            <a:xfrm rot="5400000">
              <a:off x="10417575" y="36632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1"/>
            <p:cNvSpPr/>
            <p:nvPr/>
          </p:nvSpPr>
          <p:spPr>
            <a:xfrm rot="5400000">
              <a:off x="10624525" y="33093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1"/>
            <p:cNvSpPr/>
            <p:nvPr/>
          </p:nvSpPr>
          <p:spPr>
            <a:xfrm rot="5400000">
              <a:off x="10523375" y="3420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1"/>
            <p:cNvSpPr/>
            <p:nvPr/>
          </p:nvSpPr>
          <p:spPr>
            <a:xfrm rot="5400000">
              <a:off x="10612350" y="36716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1"/>
            <p:cNvSpPr/>
            <p:nvPr/>
          </p:nvSpPr>
          <p:spPr>
            <a:xfrm>
              <a:off x="10278900" y="36278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1"/>
            <p:cNvSpPr/>
            <p:nvPr/>
          </p:nvSpPr>
          <p:spPr>
            <a:xfrm>
              <a:off x="9772600" y="34208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1"/>
            <p:cNvSpPr/>
            <p:nvPr/>
          </p:nvSpPr>
          <p:spPr>
            <a:xfrm>
              <a:off x="10112025" y="35982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1"/>
            <p:cNvSpPr/>
            <p:nvPr/>
          </p:nvSpPr>
          <p:spPr>
            <a:xfrm>
              <a:off x="10211100" y="34330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1"/>
            <p:cNvSpPr/>
            <p:nvPr/>
          </p:nvSpPr>
          <p:spPr>
            <a:xfrm rot="10800000">
              <a:off x="9467800" y="34970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1"/>
            <p:cNvSpPr/>
            <p:nvPr/>
          </p:nvSpPr>
          <p:spPr>
            <a:xfrm rot="10800000">
              <a:off x="9974100" y="37040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1"/>
            <p:cNvSpPr/>
            <p:nvPr/>
          </p:nvSpPr>
          <p:spPr>
            <a:xfrm rot="10800000">
              <a:off x="9863275" y="36028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1"/>
            <p:cNvSpPr/>
            <p:nvPr/>
          </p:nvSpPr>
          <p:spPr>
            <a:xfrm rot="10800000">
              <a:off x="9535600" y="36918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1"/>
            <p:cNvSpPr/>
            <p:nvPr/>
          </p:nvSpPr>
          <p:spPr>
            <a:xfrm>
              <a:off x="8993500" y="3304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1"/>
            <p:cNvSpPr txBox="1"/>
            <p:nvPr/>
          </p:nvSpPr>
          <p:spPr>
            <a:xfrm>
              <a:off x="8196408" y="2632050"/>
              <a:ext cx="588600" cy="23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low</a:t>
              </a:r>
              <a:endParaRPr sz="2000" b="1" i="1" u="none" strike="noStrike" cap="none">
                <a:solidFill>
                  <a:srgbClr val="3F3F3F"/>
                </a:solidFill>
                <a:latin typeface="Century Gothic"/>
                <a:ea typeface="Century Gothic"/>
                <a:cs typeface="Century Gothic"/>
                <a:sym typeface="Century Gothic"/>
              </a:endParaRPr>
            </a:p>
          </p:txBody>
        </p:sp>
        <p:sp>
          <p:nvSpPr>
            <p:cNvPr id="836" name="Google Shape;836;p71"/>
            <p:cNvSpPr txBox="1"/>
            <p:nvPr/>
          </p:nvSpPr>
          <p:spPr>
            <a:xfrm>
              <a:off x="10231179" y="2632057"/>
              <a:ext cx="634200" cy="23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high</a:t>
              </a:r>
              <a:endParaRPr sz="2000" b="1" i="1" u="none" strike="noStrike" cap="none">
                <a:solidFill>
                  <a:srgbClr val="3F3F3F"/>
                </a:solidFill>
                <a:latin typeface="Century Gothic"/>
                <a:ea typeface="Century Gothic"/>
                <a:cs typeface="Century Gothic"/>
                <a:sym typeface="Century Gothic"/>
              </a:endParaRPr>
            </a:p>
          </p:txBody>
        </p:sp>
      </p:grpSp>
      <p:sp>
        <p:nvSpPr>
          <p:cNvPr id="837" name="Google Shape;837;p71"/>
          <p:cNvSpPr txBox="1">
            <a:spLocks noGrp="1"/>
          </p:cNvSpPr>
          <p:nvPr>
            <p:ph type="body" idx="3"/>
          </p:nvPr>
        </p:nvSpPr>
        <p:spPr>
          <a:xfrm>
            <a:off x="6194550" y="3819050"/>
            <a:ext cx="54417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Precipitation</a:t>
            </a:r>
            <a:endParaRPr sz="2400" b="1">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Storm events carry nutrients from watersheds into the ocean.</a:t>
            </a:r>
            <a:endParaRPr sz="2400">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Topography and imperviousness affect the amount of runoff and subsequent sediment plume formation.</a:t>
            </a:r>
            <a:endParaRPr sz="2400" baseline="30000">
              <a:solidFill>
                <a:srgbClr val="3F3F3F"/>
              </a:solidFill>
            </a:endParaRPr>
          </a:p>
        </p:txBody>
      </p:sp>
      <p:sp>
        <p:nvSpPr>
          <p:cNvPr id="838" name="Google Shape;838;p71"/>
          <p:cNvSpPr/>
          <p:nvPr/>
        </p:nvSpPr>
        <p:spPr>
          <a:xfrm>
            <a:off x="10343450" y="3955741"/>
            <a:ext cx="1196424" cy="300564"/>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1"/>
          <p:cNvSpPr/>
          <p:nvPr/>
        </p:nvSpPr>
        <p:spPr>
          <a:xfrm rot="-2700000">
            <a:off x="10942661" y="4517203"/>
            <a:ext cx="212981" cy="212132"/>
          </a:xfrm>
          <a:prstGeom prst="teardrop">
            <a:avLst>
              <a:gd name="adj" fmla="val 200000"/>
            </a:avLst>
          </a:prstGeom>
          <a:solidFill>
            <a:srgbClr val="379CC3">
              <a:alpha val="4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1"/>
          <p:cNvSpPr/>
          <p:nvPr/>
        </p:nvSpPr>
        <p:spPr>
          <a:xfrm rot="-2700000">
            <a:off x="10642061" y="4651123"/>
            <a:ext cx="212981" cy="212132"/>
          </a:xfrm>
          <a:prstGeom prst="teardrop">
            <a:avLst>
              <a:gd name="adj" fmla="val 200000"/>
            </a:avLst>
          </a:prstGeom>
          <a:solidFill>
            <a:srgbClr val="379CC3">
              <a:alpha val="4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1"/>
          <p:cNvSpPr/>
          <p:nvPr/>
        </p:nvSpPr>
        <p:spPr>
          <a:xfrm rot="-2700000">
            <a:off x="11207073" y="4817798"/>
            <a:ext cx="212981" cy="212132"/>
          </a:xfrm>
          <a:prstGeom prst="teardrop">
            <a:avLst>
              <a:gd name="adj" fmla="val 20000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72"/>
          <p:cNvSpPr/>
          <p:nvPr/>
        </p:nvSpPr>
        <p:spPr>
          <a:xfrm>
            <a:off x="-112" y="5691616"/>
            <a:ext cx="1667437" cy="1166384"/>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2"/>
          <p:cNvSpPr/>
          <p:nvPr/>
        </p:nvSpPr>
        <p:spPr>
          <a:xfrm>
            <a:off x="242725" y="1951013"/>
            <a:ext cx="35613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2"/>
          <p:cNvSpPr/>
          <p:nvPr/>
        </p:nvSpPr>
        <p:spPr>
          <a:xfrm>
            <a:off x="4030650" y="1951000"/>
            <a:ext cx="46200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2"/>
          <p:cNvSpPr/>
          <p:nvPr/>
        </p:nvSpPr>
        <p:spPr>
          <a:xfrm>
            <a:off x="8877275" y="1951063"/>
            <a:ext cx="30720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2"/>
          <p:cNvSpPr txBox="1"/>
          <p:nvPr/>
        </p:nvSpPr>
        <p:spPr>
          <a:xfrm>
            <a:off x="0" y="3494878"/>
            <a:ext cx="12192000" cy="967200"/>
          </a:xfrm>
          <a:prstGeom prst="rect">
            <a:avLst/>
          </a:prstGeom>
          <a:solidFill>
            <a:srgbClr val="F3F3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852" name="Google Shape;852;p72"/>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Water Quality Algorithms</a:t>
            </a:r>
            <a:endParaRPr/>
          </a:p>
        </p:txBody>
      </p:sp>
      <p:sp>
        <p:nvSpPr>
          <p:cNvPr id="853" name="Google Shape;853;p72"/>
          <p:cNvSpPr txBox="1">
            <a:spLocks noGrp="1"/>
          </p:cNvSpPr>
          <p:nvPr>
            <p:ph type="body" idx="2"/>
          </p:nvPr>
        </p:nvSpPr>
        <p:spPr>
          <a:xfrm>
            <a:off x="242725" y="1299425"/>
            <a:ext cx="35613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Turbidity </a:t>
            </a:r>
            <a:r>
              <a:rPr lang="en-US" sz="1400">
                <a:solidFill>
                  <a:srgbClr val="3F3F3F"/>
                </a:solidFill>
              </a:rPr>
              <a:t>(Nechad et al. 2009)</a:t>
            </a:r>
            <a:endParaRPr sz="1400">
              <a:solidFill>
                <a:srgbClr val="3F3F3F"/>
              </a:solidFill>
            </a:endParaRPr>
          </a:p>
        </p:txBody>
      </p:sp>
      <p:sp>
        <p:nvSpPr>
          <p:cNvPr id="854" name="Google Shape;854;p72"/>
          <p:cNvSpPr txBox="1">
            <a:spLocks noGrp="1"/>
          </p:cNvSpPr>
          <p:nvPr>
            <p:ph type="body" idx="3"/>
          </p:nvPr>
        </p:nvSpPr>
        <p:spPr>
          <a:xfrm>
            <a:off x="4030800" y="1292700"/>
            <a:ext cx="46200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K</a:t>
            </a:r>
            <a:r>
              <a:rPr lang="en-US" sz="2200" b="1" baseline="-25000">
                <a:solidFill>
                  <a:srgbClr val="3F3F3F"/>
                </a:solidFill>
              </a:rPr>
              <a:t>d</a:t>
            </a:r>
            <a:r>
              <a:rPr lang="en-US" sz="2200" b="1">
                <a:solidFill>
                  <a:srgbClr val="3F3F3F"/>
                </a:solidFill>
              </a:rPr>
              <a:t>(PAR) </a:t>
            </a:r>
            <a:r>
              <a:rPr lang="en-US" sz="1400">
                <a:solidFill>
                  <a:srgbClr val="3F3F3F"/>
                </a:solidFill>
              </a:rPr>
              <a:t>(Song et al. 2017)</a:t>
            </a:r>
            <a:endParaRPr sz="1400">
              <a:solidFill>
                <a:srgbClr val="3F3F3F"/>
              </a:solidFill>
            </a:endParaRPr>
          </a:p>
        </p:txBody>
      </p:sp>
      <p:grpSp>
        <p:nvGrpSpPr>
          <p:cNvPr id="855" name="Google Shape;855;p72"/>
          <p:cNvGrpSpPr/>
          <p:nvPr/>
        </p:nvGrpSpPr>
        <p:grpSpPr>
          <a:xfrm>
            <a:off x="4250628" y="3714897"/>
            <a:ext cx="4210976" cy="508500"/>
            <a:chOff x="2923450" y="2692942"/>
            <a:chExt cx="3957312" cy="508500"/>
          </a:xfrm>
        </p:grpSpPr>
        <p:sp>
          <p:nvSpPr>
            <p:cNvPr id="856" name="Google Shape;856;p72"/>
            <p:cNvSpPr txBox="1"/>
            <p:nvPr/>
          </p:nvSpPr>
          <p:spPr>
            <a:xfrm>
              <a:off x="3963947" y="2692942"/>
              <a:ext cx="2916815"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-199.75(</a:t>
              </a:r>
              <a:r>
                <a:rPr lang="en-US" sz="1800" b="1" i="1" u="none" strike="noStrike" cap="none">
                  <a:solidFill>
                    <a:schemeClr val="accent5"/>
                  </a:solidFill>
                  <a:latin typeface="Century Gothic"/>
                  <a:ea typeface="Century Gothic"/>
                  <a:cs typeface="Century Gothic"/>
                  <a:sym typeface="Century Gothic"/>
                </a:rPr>
                <a:t>blue </a:t>
              </a:r>
              <a:r>
                <a:rPr lang="en-US" sz="1800" b="0" i="1" u="none" strike="noStrike" cap="none">
                  <a:solidFill>
                    <a:srgbClr val="3F3F3F"/>
                  </a:solidFill>
                  <a:latin typeface="Century Gothic"/>
                  <a:ea typeface="Century Gothic"/>
                  <a:cs typeface="Century Gothic"/>
                  <a:sym typeface="Century Gothic"/>
                </a:rPr>
                <a:t>- </a:t>
              </a:r>
              <a:r>
                <a:rPr lang="en-US" sz="1800" b="1" i="1" u="none" strike="noStrike" cap="none">
                  <a:solidFill>
                    <a:srgbClr val="FF0000"/>
                  </a:solidFill>
                  <a:latin typeface="Century Gothic"/>
                  <a:ea typeface="Century Gothic"/>
                  <a:cs typeface="Century Gothic"/>
                  <a:sym typeface="Century Gothic"/>
                </a:rPr>
                <a:t>red</a:t>
              </a:r>
              <a:r>
                <a:rPr lang="en-US" sz="1800" b="0" i="1" u="none" strike="noStrike" cap="none">
                  <a:solidFill>
                    <a:srgbClr val="3F3F3F"/>
                  </a:solidFill>
                  <a:latin typeface="Century Gothic"/>
                  <a:ea typeface="Century Gothic"/>
                  <a:cs typeface="Century Gothic"/>
                  <a:sym typeface="Century Gothic"/>
                </a:rPr>
                <a:t>)+11.702</a:t>
              </a:r>
              <a:endParaRPr sz="1800" b="0" i="1" u="none" strike="noStrike" cap="none">
                <a:solidFill>
                  <a:srgbClr val="3F3F3F"/>
                </a:solidFill>
                <a:latin typeface="Century Gothic"/>
                <a:ea typeface="Century Gothic"/>
                <a:cs typeface="Century Gothic"/>
                <a:sym typeface="Century Gothic"/>
              </a:endParaRPr>
            </a:p>
          </p:txBody>
        </p:sp>
        <p:sp>
          <p:nvSpPr>
            <p:cNvPr id="857" name="Google Shape;857;p72"/>
            <p:cNvSpPr txBox="1"/>
            <p:nvPr/>
          </p:nvSpPr>
          <p:spPr>
            <a:xfrm>
              <a:off x="2923450" y="2692942"/>
              <a:ext cx="14256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38761D"/>
                  </a:solidFill>
                  <a:latin typeface="Century Gothic"/>
                  <a:ea typeface="Century Gothic"/>
                  <a:cs typeface="Century Gothic"/>
                  <a:sym typeface="Century Gothic"/>
                </a:rPr>
                <a:t>K</a:t>
              </a:r>
              <a:r>
                <a:rPr lang="en-US" sz="1800" b="1" i="1" u="none" strike="noStrike" cap="none" baseline="-25000">
                  <a:solidFill>
                    <a:srgbClr val="38761D"/>
                  </a:solidFill>
                  <a:latin typeface="Century Gothic"/>
                  <a:ea typeface="Century Gothic"/>
                  <a:cs typeface="Century Gothic"/>
                  <a:sym typeface="Century Gothic"/>
                </a:rPr>
                <a:t>d</a:t>
              </a:r>
              <a:r>
                <a:rPr lang="en-US" sz="1800" b="1" i="1" u="none" strike="noStrike" cap="none">
                  <a:solidFill>
                    <a:srgbClr val="38761D"/>
                  </a:solidFill>
                  <a:latin typeface="Century Gothic"/>
                  <a:ea typeface="Century Gothic"/>
                  <a:cs typeface="Century Gothic"/>
                  <a:sym typeface="Century Gothic"/>
                </a:rPr>
                <a:t>(PAR) </a:t>
              </a:r>
              <a:r>
                <a:rPr lang="en-US" sz="1800" b="0" i="1" u="none" strike="noStrike" cap="none">
                  <a:solidFill>
                    <a:srgbClr val="3F3F3F"/>
                  </a:solidFill>
                  <a:latin typeface="Century Gothic"/>
                  <a:ea typeface="Century Gothic"/>
                  <a:cs typeface="Century Gothic"/>
                  <a:sym typeface="Century Gothic"/>
                </a:rPr>
                <a:t>=</a:t>
              </a:r>
              <a:endParaRPr sz="1800" b="0" i="1" u="none" strike="noStrike" cap="none" baseline="-25000">
                <a:solidFill>
                  <a:srgbClr val="3F3F3F"/>
                </a:solidFill>
                <a:latin typeface="Century Gothic"/>
                <a:ea typeface="Century Gothic"/>
                <a:cs typeface="Century Gothic"/>
                <a:sym typeface="Century Gothic"/>
              </a:endParaRPr>
            </a:p>
          </p:txBody>
        </p:sp>
      </p:grpSp>
      <p:sp>
        <p:nvSpPr>
          <p:cNvPr id="858" name="Google Shape;858;p72"/>
          <p:cNvSpPr txBox="1"/>
          <p:nvPr/>
        </p:nvSpPr>
        <p:spPr>
          <a:xfrm>
            <a:off x="4261759" y="2295138"/>
            <a:ext cx="2202600" cy="967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chemeClr val="accent5"/>
                </a:solidFill>
                <a:latin typeface="Century Gothic"/>
                <a:ea typeface="Century Gothic"/>
                <a:cs typeface="Century Gothic"/>
                <a:sym typeface="Century Gothic"/>
              </a:rPr>
              <a:t>blue light penetrates, may mirror attenuation of light through water column</a:t>
            </a:r>
            <a:endParaRPr b="0" i="0" u="none" strike="noStrike" cap="none">
              <a:solidFill>
                <a:schemeClr val="accent5"/>
              </a:solidFill>
              <a:latin typeface="Century Gothic"/>
              <a:ea typeface="Century Gothic"/>
              <a:cs typeface="Century Gothic"/>
              <a:sym typeface="Century Gothic"/>
            </a:endParaRPr>
          </a:p>
        </p:txBody>
      </p:sp>
      <p:sp>
        <p:nvSpPr>
          <p:cNvPr id="859" name="Google Shape;859;p72"/>
          <p:cNvSpPr txBox="1"/>
          <p:nvPr/>
        </p:nvSpPr>
        <p:spPr>
          <a:xfrm>
            <a:off x="6549072" y="2295138"/>
            <a:ext cx="1809300" cy="759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rgbClr val="FF0505"/>
                </a:solidFill>
                <a:latin typeface="Century Gothic"/>
                <a:ea typeface="Century Gothic"/>
                <a:cs typeface="Century Gothic"/>
                <a:sym typeface="Century Gothic"/>
              </a:rPr>
              <a:t>red exhibits strong association with suspended matter</a:t>
            </a:r>
            <a:endParaRPr b="0" i="0" u="none" strike="noStrike" cap="none">
              <a:solidFill>
                <a:srgbClr val="FF0505"/>
              </a:solidFill>
              <a:latin typeface="Century Gothic"/>
              <a:ea typeface="Century Gothic"/>
              <a:cs typeface="Century Gothic"/>
              <a:sym typeface="Century Gothic"/>
            </a:endParaRPr>
          </a:p>
        </p:txBody>
      </p:sp>
      <p:sp>
        <p:nvSpPr>
          <p:cNvPr id="860" name="Google Shape;860;p72"/>
          <p:cNvSpPr/>
          <p:nvPr/>
        </p:nvSpPr>
        <p:spPr>
          <a:xfrm>
            <a:off x="7099047" y="3124725"/>
            <a:ext cx="254700" cy="5085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2"/>
          <p:cNvSpPr/>
          <p:nvPr/>
        </p:nvSpPr>
        <p:spPr>
          <a:xfrm>
            <a:off x="6337047" y="3339449"/>
            <a:ext cx="254700" cy="294300"/>
          </a:xfrm>
          <a:prstGeom prst="down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2"/>
          <p:cNvSpPr txBox="1"/>
          <p:nvPr/>
        </p:nvSpPr>
        <p:spPr>
          <a:xfrm>
            <a:off x="4261772" y="5045525"/>
            <a:ext cx="2666400" cy="12363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38761D"/>
                </a:solidFill>
                <a:latin typeface="Century Gothic"/>
                <a:ea typeface="Century Gothic"/>
                <a:cs typeface="Century Gothic"/>
                <a:sym typeface="Century Gothic"/>
              </a:rPr>
              <a:t>light attenuation in the Photosynthetically Active Radiation domain (m</a:t>
            </a:r>
            <a:r>
              <a:rPr lang="en-US" sz="1800" baseline="30000">
                <a:solidFill>
                  <a:srgbClr val="38761D"/>
                </a:solidFill>
                <a:latin typeface="Century Gothic"/>
                <a:ea typeface="Century Gothic"/>
                <a:cs typeface="Century Gothic"/>
                <a:sym typeface="Century Gothic"/>
              </a:rPr>
              <a:t>-1</a:t>
            </a:r>
            <a:r>
              <a:rPr lang="en-US" sz="1800">
                <a:solidFill>
                  <a:srgbClr val="38761D"/>
                </a:solidFill>
                <a:latin typeface="Century Gothic"/>
                <a:ea typeface="Century Gothic"/>
                <a:cs typeface="Century Gothic"/>
                <a:sym typeface="Century Gothic"/>
              </a:rPr>
              <a:t>)</a:t>
            </a:r>
            <a:endParaRPr sz="1800" b="0" i="0" u="none" strike="noStrike" cap="none">
              <a:solidFill>
                <a:srgbClr val="38761D"/>
              </a:solidFill>
              <a:latin typeface="Century Gothic"/>
              <a:ea typeface="Century Gothic"/>
              <a:cs typeface="Century Gothic"/>
              <a:sym typeface="Century Gothic"/>
            </a:endParaRPr>
          </a:p>
        </p:txBody>
      </p:sp>
      <p:sp>
        <p:nvSpPr>
          <p:cNvPr id="863" name="Google Shape;863;p72"/>
          <p:cNvSpPr/>
          <p:nvPr/>
        </p:nvSpPr>
        <p:spPr>
          <a:xfrm>
            <a:off x="4432059" y="4606653"/>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2"/>
          <p:cNvSpPr txBox="1">
            <a:spLocks noGrp="1"/>
          </p:cNvSpPr>
          <p:nvPr>
            <p:ph type="body" idx="1"/>
          </p:nvPr>
        </p:nvSpPr>
        <p:spPr>
          <a:xfrm>
            <a:off x="8857275" y="1299425"/>
            <a:ext cx="30720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NDCI </a:t>
            </a:r>
            <a:r>
              <a:rPr lang="en-US" sz="1400">
                <a:solidFill>
                  <a:srgbClr val="3F3F3F"/>
                </a:solidFill>
              </a:rPr>
              <a:t>(Mishra &amp; Mishra, 2012)</a:t>
            </a:r>
            <a:endParaRPr sz="1400">
              <a:solidFill>
                <a:srgbClr val="3F3F3F"/>
              </a:solidFill>
            </a:endParaRPr>
          </a:p>
        </p:txBody>
      </p:sp>
      <p:grpSp>
        <p:nvGrpSpPr>
          <p:cNvPr id="865" name="Google Shape;865;p72"/>
          <p:cNvGrpSpPr/>
          <p:nvPr/>
        </p:nvGrpSpPr>
        <p:grpSpPr>
          <a:xfrm>
            <a:off x="9019164" y="3523025"/>
            <a:ext cx="2114373" cy="954750"/>
            <a:chOff x="4828250" y="2604072"/>
            <a:chExt cx="2114373" cy="954750"/>
          </a:xfrm>
        </p:grpSpPr>
        <p:sp>
          <p:nvSpPr>
            <p:cNvPr id="866" name="Google Shape;866;p72"/>
            <p:cNvSpPr txBox="1"/>
            <p:nvPr/>
          </p:nvSpPr>
          <p:spPr>
            <a:xfrm>
              <a:off x="4828250" y="2857541"/>
              <a:ext cx="1032000" cy="39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8761D"/>
                  </a:solidFill>
                  <a:latin typeface="Century Gothic"/>
                  <a:ea typeface="Century Gothic"/>
                  <a:cs typeface="Century Gothic"/>
                  <a:sym typeface="Century Gothic"/>
                </a:rPr>
                <a:t>NDCI </a:t>
              </a:r>
              <a:r>
                <a:rPr lang="en-US" sz="1800" b="0" i="0" u="none" strike="noStrike" cap="none">
                  <a:solidFill>
                    <a:srgbClr val="3F3F3F"/>
                  </a:solidFill>
                  <a:latin typeface="Century Gothic"/>
                  <a:ea typeface="Century Gothic"/>
                  <a:cs typeface="Century Gothic"/>
                  <a:sym typeface="Century Gothic"/>
                </a:rPr>
                <a:t>=</a:t>
              </a:r>
              <a:endParaRPr sz="1800" b="0" i="0" u="none" strike="noStrike" cap="none">
                <a:solidFill>
                  <a:srgbClr val="3F3F3F"/>
                </a:solidFill>
                <a:latin typeface="Century Gothic"/>
                <a:ea typeface="Century Gothic"/>
                <a:cs typeface="Century Gothic"/>
                <a:sym typeface="Century Gothic"/>
              </a:endParaRPr>
            </a:p>
          </p:txBody>
        </p:sp>
        <p:sp>
          <p:nvSpPr>
            <p:cNvPr id="867" name="Google Shape;867;p72"/>
            <p:cNvSpPr txBox="1"/>
            <p:nvPr/>
          </p:nvSpPr>
          <p:spPr>
            <a:xfrm>
              <a:off x="5743073" y="2604072"/>
              <a:ext cx="11691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 </a:t>
              </a:r>
              <a:r>
                <a:rPr lang="en-US" sz="1800" b="0" i="0" u="none" strike="noStrike" cap="none">
                  <a:solidFill>
                    <a:srgbClr val="3F3F3F"/>
                  </a:solidFill>
                  <a:latin typeface="Century Gothic"/>
                  <a:ea typeface="Century Gothic"/>
                  <a:cs typeface="Century Gothic"/>
                  <a:sym typeface="Century Gothic"/>
                </a:rPr>
                <a:t>- </a:t>
              </a:r>
              <a:r>
                <a:rPr lang="en-US" sz="1800" b="1">
                  <a:solidFill>
                    <a:srgbClr val="FF0000"/>
                  </a:solidFill>
                  <a:latin typeface="Century Gothic"/>
                  <a:ea typeface="Century Gothic"/>
                  <a:cs typeface="Century Gothic"/>
                  <a:sym typeface="Century Gothic"/>
                </a:rPr>
                <a:t>red</a:t>
              </a:r>
              <a:endParaRPr sz="1800" b="1" i="0" u="none" strike="noStrike" cap="none">
                <a:solidFill>
                  <a:srgbClr val="FF0000"/>
                </a:solidFill>
                <a:latin typeface="Century Gothic"/>
                <a:ea typeface="Century Gothic"/>
                <a:cs typeface="Century Gothic"/>
                <a:sym typeface="Century Gothic"/>
              </a:endParaRPr>
            </a:p>
          </p:txBody>
        </p:sp>
        <p:sp>
          <p:nvSpPr>
            <p:cNvPr id="868" name="Google Shape;868;p72"/>
            <p:cNvSpPr txBox="1"/>
            <p:nvPr/>
          </p:nvSpPr>
          <p:spPr>
            <a:xfrm>
              <a:off x="5712623" y="3053622"/>
              <a:ext cx="12300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a:t>
              </a:r>
              <a:r>
                <a:rPr lang="en-US" sz="1800" b="0" i="0" u="none" strike="noStrike" cap="none">
                  <a:solidFill>
                    <a:srgbClr val="3F3F3F"/>
                  </a:solidFill>
                  <a:latin typeface="Century Gothic"/>
                  <a:ea typeface="Century Gothic"/>
                  <a:cs typeface="Century Gothic"/>
                  <a:sym typeface="Century Gothic"/>
                </a:rPr>
                <a:t> + </a:t>
              </a:r>
              <a:r>
                <a:rPr lang="en-US" sz="1800" b="1">
                  <a:solidFill>
                    <a:srgbClr val="FF0505"/>
                  </a:solidFill>
                  <a:latin typeface="Century Gothic"/>
                  <a:ea typeface="Century Gothic"/>
                  <a:cs typeface="Century Gothic"/>
                  <a:sym typeface="Century Gothic"/>
                </a:rPr>
                <a:t>red</a:t>
              </a:r>
              <a:endParaRPr sz="1800" b="1" i="0" u="none" strike="noStrike" cap="none">
                <a:solidFill>
                  <a:srgbClr val="FF0505"/>
                </a:solidFill>
                <a:latin typeface="Century Gothic"/>
                <a:ea typeface="Century Gothic"/>
                <a:cs typeface="Century Gothic"/>
                <a:sym typeface="Century Gothic"/>
              </a:endParaRPr>
            </a:p>
          </p:txBody>
        </p:sp>
        <p:cxnSp>
          <p:nvCxnSpPr>
            <p:cNvPr id="869" name="Google Shape;869;p72"/>
            <p:cNvCxnSpPr/>
            <p:nvPr/>
          </p:nvCxnSpPr>
          <p:spPr>
            <a:xfrm>
              <a:off x="5785073" y="3075172"/>
              <a:ext cx="1085100" cy="0"/>
            </a:xfrm>
            <a:prstGeom prst="straightConnector1">
              <a:avLst/>
            </a:prstGeom>
            <a:noFill/>
            <a:ln w="9525" cap="flat" cmpd="sng">
              <a:solidFill>
                <a:srgbClr val="3F3F3F"/>
              </a:solidFill>
              <a:prstDash val="solid"/>
              <a:round/>
              <a:headEnd type="none" w="sm" len="sm"/>
              <a:tailEnd type="none" w="sm" len="sm"/>
            </a:ln>
          </p:spPr>
        </p:cxnSp>
      </p:grpSp>
      <p:sp>
        <p:nvSpPr>
          <p:cNvPr id="870" name="Google Shape;870;p72"/>
          <p:cNvSpPr txBox="1"/>
          <p:nvPr/>
        </p:nvSpPr>
        <p:spPr>
          <a:xfrm>
            <a:off x="9072774" y="5057695"/>
            <a:ext cx="26664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8761D"/>
                </a:solidFill>
                <a:latin typeface="Century Gothic"/>
                <a:ea typeface="Century Gothic"/>
                <a:cs typeface="Century Gothic"/>
                <a:sym typeface="Century Gothic"/>
              </a:rPr>
              <a:t>Normalized Difference </a:t>
            </a:r>
            <a:r>
              <a:rPr lang="en-US" sz="1800">
                <a:solidFill>
                  <a:srgbClr val="38761D"/>
                </a:solidFill>
                <a:latin typeface="Century Gothic"/>
                <a:ea typeface="Century Gothic"/>
                <a:cs typeface="Century Gothic"/>
                <a:sym typeface="Century Gothic"/>
              </a:rPr>
              <a:t>Chlorophyll </a:t>
            </a:r>
            <a:r>
              <a:rPr lang="en-US" sz="1800" b="0" i="0" u="none" strike="noStrike" cap="none">
                <a:solidFill>
                  <a:srgbClr val="38761D"/>
                </a:solidFill>
                <a:latin typeface="Century Gothic"/>
                <a:ea typeface="Century Gothic"/>
                <a:cs typeface="Century Gothic"/>
                <a:sym typeface="Century Gothic"/>
              </a:rPr>
              <a:t>Index</a:t>
            </a:r>
            <a:endParaRPr sz="1800" b="0" i="0" u="none" strike="noStrike" cap="none">
              <a:solidFill>
                <a:srgbClr val="38761D"/>
              </a:solidFill>
              <a:latin typeface="Century Gothic"/>
              <a:ea typeface="Century Gothic"/>
              <a:cs typeface="Century Gothic"/>
              <a:sym typeface="Century Gothic"/>
            </a:endParaRPr>
          </a:p>
        </p:txBody>
      </p:sp>
      <p:sp>
        <p:nvSpPr>
          <p:cNvPr id="871" name="Google Shape;871;p72"/>
          <p:cNvSpPr/>
          <p:nvPr/>
        </p:nvSpPr>
        <p:spPr>
          <a:xfrm>
            <a:off x="9294774" y="4606653"/>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72"/>
          <p:cNvSpPr txBox="1"/>
          <p:nvPr/>
        </p:nvSpPr>
        <p:spPr>
          <a:xfrm>
            <a:off x="10507566" y="2661138"/>
            <a:ext cx="1230000" cy="393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505"/>
                </a:solidFill>
                <a:latin typeface="Century Gothic"/>
                <a:ea typeface="Century Gothic"/>
                <a:cs typeface="Century Gothic"/>
                <a:sym typeface="Century Gothic"/>
              </a:rPr>
              <a:t>red band</a:t>
            </a:r>
            <a:endParaRPr sz="1800" b="0" i="0" u="none" strike="noStrike" cap="none">
              <a:solidFill>
                <a:srgbClr val="FF0505"/>
              </a:solidFill>
              <a:latin typeface="Century Gothic"/>
              <a:ea typeface="Century Gothic"/>
              <a:cs typeface="Century Gothic"/>
              <a:sym typeface="Century Gothic"/>
            </a:endParaRPr>
          </a:p>
        </p:txBody>
      </p:sp>
      <p:sp>
        <p:nvSpPr>
          <p:cNvPr id="873" name="Google Shape;873;p72"/>
          <p:cNvSpPr txBox="1"/>
          <p:nvPr/>
        </p:nvSpPr>
        <p:spPr>
          <a:xfrm>
            <a:off x="9157674" y="2661138"/>
            <a:ext cx="1230000" cy="3939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ED7D31"/>
                </a:solidFill>
                <a:latin typeface="Century Gothic"/>
                <a:ea typeface="Century Gothic"/>
                <a:cs typeface="Century Gothic"/>
                <a:sym typeface="Century Gothic"/>
              </a:rPr>
              <a:t>NIR band</a:t>
            </a:r>
            <a:endParaRPr sz="1800" b="0" i="0" u="none" strike="noStrike" cap="none">
              <a:solidFill>
                <a:srgbClr val="ED7D31"/>
              </a:solidFill>
              <a:latin typeface="Century Gothic"/>
              <a:ea typeface="Century Gothic"/>
              <a:cs typeface="Century Gothic"/>
              <a:sym typeface="Century Gothic"/>
            </a:endParaRPr>
          </a:p>
        </p:txBody>
      </p:sp>
      <p:sp>
        <p:nvSpPr>
          <p:cNvPr id="874" name="Google Shape;874;p72"/>
          <p:cNvSpPr/>
          <p:nvPr/>
        </p:nvSpPr>
        <p:spPr>
          <a:xfrm>
            <a:off x="10056774" y="3124725"/>
            <a:ext cx="254700" cy="2943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72"/>
          <p:cNvSpPr/>
          <p:nvPr/>
        </p:nvSpPr>
        <p:spPr>
          <a:xfrm>
            <a:off x="10620966" y="3124725"/>
            <a:ext cx="254700" cy="2943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6" name="Google Shape;876;p72"/>
          <p:cNvGrpSpPr/>
          <p:nvPr/>
        </p:nvGrpSpPr>
        <p:grpSpPr>
          <a:xfrm>
            <a:off x="530850" y="2661138"/>
            <a:ext cx="2999862" cy="2909022"/>
            <a:chOff x="683250" y="2661138"/>
            <a:chExt cx="2999862" cy="2909022"/>
          </a:xfrm>
        </p:grpSpPr>
        <p:grpSp>
          <p:nvGrpSpPr>
            <p:cNvPr id="877" name="Google Shape;877;p72"/>
            <p:cNvGrpSpPr/>
            <p:nvPr/>
          </p:nvGrpSpPr>
          <p:grpSpPr>
            <a:xfrm>
              <a:off x="909806" y="3467454"/>
              <a:ext cx="2750988" cy="1017013"/>
              <a:chOff x="3335275" y="2431825"/>
              <a:chExt cx="2750988" cy="1017013"/>
            </a:xfrm>
          </p:grpSpPr>
          <p:sp>
            <p:nvSpPr>
              <p:cNvPr id="878" name="Google Shape;878;p72"/>
              <p:cNvSpPr txBox="1"/>
              <p:nvPr/>
            </p:nvSpPr>
            <p:spPr>
              <a:xfrm>
                <a:off x="4643250" y="2431825"/>
                <a:ext cx="798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A</a:t>
                </a:r>
                <a:r>
                  <a:rPr lang="en-US" sz="1800" b="0" i="1" u="none" strike="noStrike" cap="none" baseline="-25000">
                    <a:solidFill>
                      <a:srgbClr val="3F3F3F"/>
                    </a:solidFill>
                    <a:latin typeface="Century Gothic"/>
                    <a:ea typeface="Century Gothic"/>
                    <a:cs typeface="Century Gothic"/>
                    <a:sym typeface="Century Gothic"/>
                  </a:rPr>
                  <a:t>T</a:t>
                </a:r>
                <a:r>
                  <a:rPr lang="en-US" sz="1800" b="0" i="1" u="none" strike="noStrike" cap="none">
                    <a:solidFill>
                      <a:srgbClr val="3F3F3F"/>
                    </a:solidFill>
                    <a:latin typeface="Century Gothic"/>
                    <a:ea typeface="Century Gothic"/>
                    <a:cs typeface="Century Gothic"/>
                    <a:sym typeface="Century Gothic"/>
                  </a:rPr>
                  <a:t> </a:t>
                </a:r>
                <a:r>
                  <a:rPr lang="en-US" sz="1800" b="1" i="1" u="none" strike="noStrike" cap="none">
                    <a:solidFill>
                      <a:srgbClr val="FF0505"/>
                    </a:solidFill>
                    <a:latin typeface="Century Gothic"/>
                    <a:ea typeface="Century Gothic"/>
                    <a:cs typeface="Century Gothic"/>
                    <a:sym typeface="Century Gothic"/>
                  </a:rPr>
                  <a:t>P</a:t>
                </a:r>
                <a:r>
                  <a:rPr lang="en-US" sz="1800" b="1" i="1" u="none" strike="noStrike" cap="none" baseline="-25000">
                    <a:solidFill>
                      <a:srgbClr val="FF0505"/>
                    </a:solidFill>
                    <a:latin typeface="Century Gothic"/>
                    <a:ea typeface="Century Gothic"/>
                    <a:cs typeface="Century Gothic"/>
                    <a:sym typeface="Century Gothic"/>
                  </a:rPr>
                  <a:t>w</a:t>
                </a:r>
                <a:endParaRPr sz="1800" b="1" i="1" u="none" strike="noStrike" cap="none" baseline="-25000">
                  <a:solidFill>
                    <a:srgbClr val="FF0505"/>
                  </a:solidFill>
                  <a:latin typeface="Century Gothic"/>
                  <a:ea typeface="Century Gothic"/>
                  <a:cs typeface="Century Gothic"/>
                  <a:sym typeface="Century Gothic"/>
                </a:endParaRPr>
              </a:p>
            </p:txBody>
          </p:sp>
          <p:sp>
            <p:nvSpPr>
              <p:cNvPr id="879" name="Google Shape;879;p72"/>
              <p:cNvSpPr txBox="1"/>
              <p:nvPr/>
            </p:nvSpPr>
            <p:spPr>
              <a:xfrm>
                <a:off x="4051963" y="2940338"/>
                <a:ext cx="20343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1.267(1 - (P</a:t>
                </a:r>
                <a:r>
                  <a:rPr lang="en-US" sz="1800" b="0" i="1" u="none" strike="noStrike" cap="none" baseline="-25000">
                    <a:solidFill>
                      <a:srgbClr val="3F3F3F"/>
                    </a:solidFill>
                    <a:latin typeface="Century Gothic"/>
                    <a:ea typeface="Century Gothic"/>
                    <a:cs typeface="Century Gothic"/>
                    <a:sym typeface="Century Gothic"/>
                  </a:rPr>
                  <a:t>w </a:t>
                </a:r>
                <a:r>
                  <a:rPr lang="en-US" sz="1800" b="0" i="1" u="none" strike="noStrike" cap="none">
                    <a:solidFill>
                      <a:srgbClr val="3F3F3F"/>
                    </a:solidFill>
                    <a:latin typeface="Century Gothic"/>
                    <a:ea typeface="Century Gothic"/>
                    <a:cs typeface="Century Gothic"/>
                    <a:sym typeface="Century Gothic"/>
                  </a:rPr>
                  <a:t>/C))</a:t>
                </a:r>
                <a:endParaRPr sz="1800" b="0" i="1" u="none" strike="noStrike" cap="none">
                  <a:solidFill>
                    <a:srgbClr val="3F3F3F"/>
                  </a:solidFill>
                  <a:latin typeface="Century Gothic"/>
                  <a:ea typeface="Century Gothic"/>
                  <a:cs typeface="Century Gothic"/>
                  <a:sym typeface="Century Gothic"/>
                </a:endParaRPr>
              </a:p>
            </p:txBody>
          </p:sp>
          <p:sp>
            <p:nvSpPr>
              <p:cNvPr id="880" name="Google Shape;880;p72"/>
              <p:cNvSpPr txBox="1"/>
              <p:nvPr/>
            </p:nvSpPr>
            <p:spPr>
              <a:xfrm>
                <a:off x="3335275" y="2704198"/>
                <a:ext cx="9423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38761D"/>
                    </a:solidFill>
                    <a:latin typeface="Century Gothic"/>
                    <a:ea typeface="Century Gothic"/>
                    <a:cs typeface="Century Gothic"/>
                    <a:sym typeface="Century Gothic"/>
                  </a:rPr>
                  <a:t>T </a:t>
                </a:r>
                <a:r>
                  <a:rPr lang="en-US" sz="1800" b="1" i="1" u="none" strike="noStrike" cap="none" baseline="-25000">
                    <a:solidFill>
                      <a:srgbClr val="38761D"/>
                    </a:solidFill>
                    <a:latin typeface="Century Gothic"/>
                    <a:ea typeface="Century Gothic"/>
                    <a:cs typeface="Century Gothic"/>
                    <a:sym typeface="Century Gothic"/>
                  </a:rPr>
                  <a:t>(NTU)</a:t>
                </a:r>
                <a:r>
                  <a:rPr lang="en-US" sz="1800" b="1" i="1" u="none" strike="noStrike" cap="none">
                    <a:solidFill>
                      <a:srgbClr val="38761D"/>
                    </a:solidFill>
                    <a:latin typeface="Century Gothic"/>
                    <a:ea typeface="Century Gothic"/>
                    <a:cs typeface="Century Gothic"/>
                    <a:sym typeface="Century Gothic"/>
                  </a:rPr>
                  <a:t> </a:t>
                </a:r>
                <a:r>
                  <a:rPr lang="en-US" sz="1800" b="0" i="1" u="none" strike="noStrike" cap="none">
                    <a:solidFill>
                      <a:srgbClr val="3F3F3F"/>
                    </a:solidFill>
                    <a:latin typeface="Century Gothic"/>
                    <a:ea typeface="Century Gothic"/>
                    <a:cs typeface="Century Gothic"/>
                    <a:sym typeface="Century Gothic"/>
                  </a:rPr>
                  <a:t>=</a:t>
                </a:r>
                <a:endParaRPr sz="1800" b="0" i="1" u="none" strike="noStrike" cap="none" baseline="-25000">
                  <a:solidFill>
                    <a:srgbClr val="3F3F3F"/>
                  </a:solidFill>
                  <a:latin typeface="Century Gothic"/>
                  <a:ea typeface="Century Gothic"/>
                  <a:cs typeface="Century Gothic"/>
                  <a:sym typeface="Century Gothic"/>
                </a:endParaRPr>
              </a:p>
            </p:txBody>
          </p:sp>
          <p:cxnSp>
            <p:nvCxnSpPr>
              <p:cNvPr id="881" name="Google Shape;881;p72"/>
              <p:cNvCxnSpPr/>
              <p:nvPr/>
            </p:nvCxnSpPr>
            <p:spPr>
              <a:xfrm>
                <a:off x="4230700" y="2926650"/>
                <a:ext cx="1735500" cy="0"/>
              </a:xfrm>
              <a:prstGeom prst="straightConnector1">
                <a:avLst/>
              </a:prstGeom>
              <a:noFill/>
              <a:ln w="9525" cap="flat" cmpd="sng">
                <a:solidFill>
                  <a:srgbClr val="3F3F3F"/>
                </a:solidFill>
                <a:prstDash val="solid"/>
                <a:round/>
                <a:headEnd type="none" w="sm" len="sm"/>
                <a:tailEnd type="none" w="sm" len="sm"/>
              </a:ln>
            </p:spPr>
          </p:cxnSp>
        </p:grpSp>
        <p:sp>
          <p:nvSpPr>
            <p:cNvPr id="882" name="Google Shape;882;p72"/>
            <p:cNvSpPr txBox="1"/>
            <p:nvPr/>
          </p:nvSpPr>
          <p:spPr>
            <a:xfrm>
              <a:off x="909818" y="4962660"/>
              <a:ext cx="18735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8761D"/>
                  </a:solidFill>
                  <a:latin typeface="Century Gothic"/>
                  <a:ea typeface="Century Gothic"/>
                  <a:cs typeface="Century Gothic"/>
                  <a:sym typeface="Century Gothic"/>
                </a:rPr>
                <a:t>Nephelometric Turbidity Units </a:t>
              </a:r>
              <a:endParaRPr sz="1800" b="0" i="0" u="none" strike="noStrike" cap="none">
                <a:solidFill>
                  <a:srgbClr val="38761D"/>
                </a:solidFill>
                <a:latin typeface="Century Gothic"/>
                <a:ea typeface="Century Gothic"/>
                <a:cs typeface="Century Gothic"/>
                <a:sym typeface="Century Gothic"/>
              </a:endParaRPr>
            </a:p>
          </p:txBody>
        </p:sp>
        <p:sp>
          <p:nvSpPr>
            <p:cNvPr id="883" name="Google Shape;883;p72"/>
            <p:cNvSpPr/>
            <p:nvPr/>
          </p:nvSpPr>
          <p:spPr>
            <a:xfrm>
              <a:off x="2610043" y="3124725"/>
              <a:ext cx="254700" cy="2943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72"/>
            <p:cNvSpPr/>
            <p:nvPr/>
          </p:nvSpPr>
          <p:spPr>
            <a:xfrm>
              <a:off x="1162243" y="4587806"/>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72"/>
            <p:cNvSpPr txBox="1"/>
            <p:nvPr/>
          </p:nvSpPr>
          <p:spPr>
            <a:xfrm>
              <a:off x="2453112" y="2661138"/>
              <a:ext cx="1230000" cy="393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505"/>
                  </a:solidFill>
                  <a:latin typeface="Century Gothic"/>
                  <a:ea typeface="Century Gothic"/>
                  <a:cs typeface="Century Gothic"/>
                  <a:sym typeface="Century Gothic"/>
                </a:rPr>
                <a:t>red band</a:t>
              </a:r>
              <a:endParaRPr sz="1800" b="0" i="0" u="none" strike="noStrike" cap="none">
                <a:solidFill>
                  <a:srgbClr val="FF0505"/>
                </a:solidFill>
                <a:latin typeface="Century Gothic"/>
                <a:ea typeface="Century Gothic"/>
                <a:cs typeface="Century Gothic"/>
                <a:sym typeface="Century Gothic"/>
              </a:endParaRPr>
            </a:p>
          </p:txBody>
        </p:sp>
        <p:sp>
          <p:nvSpPr>
            <p:cNvPr id="886" name="Google Shape;886;p72"/>
            <p:cNvSpPr txBox="1"/>
            <p:nvPr/>
          </p:nvSpPr>
          <p:spPr>
            <a:xfrm>
              <a:off x="683250" y="2661138"/>
              <a:ext cx="1611000" cy="6075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rgbClr val="9900FF"/>
                  </a:solidFill>
                  <a:latin typeface="Century Gothic"/>
                  <a:ea typeface="Century Gothic"/>
                  <a:cs typeface="Century Gothic"/>
                  <a:sym typeface="Century Gothic"/>
                </a:rPr>
                <a:t>coefficients varied by sensor</a:t>
              </a:r>
              <a:endParaRPr b="0" i="0" u="none" strike="noStrike" cap="none">
                <a:solidFill>
                  <a:srgbClr val="9900FF"/>
                </a:solidFill>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5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91185" y="1272618"/>
            <a:ext cx="6812526" cy="3831567"/>
          </a:xfrm>
          <a:prstGeom prst="rect">
            <a:avLst/>
          </a:prstGeom>
          <a:noFill/>
          <a:ln>
            <a:noFill/>
          </a:ln>
        </p:spPr>
      </p:pic>
      <p:sp>
        <p:nvSpPr>
          <p:cNvPr id="408" name="Google Shape;408;p55"/>
          <p:cNvSpPr txBox="1">
            <a:spLocks noGrp="1"/>
          </p:cNvSpPr>
          <p:nvPr>
            <p:ph type="title"/>
          </p:nvPr>
        </p:nvSpPr>
        <p:spPr>
          <a:xfrm>
            <a:off x="1581615" y="233437"/>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a:t>Road Map</a:t>
            </a:r>
            <a:endParaRPr/>
          </a:p>
        </p:txBody>
      </p:sp>
      <p:sp>
        <p:nvSpPr>
          <p:cNvPr id="409" name="Google Shape;409;p55"/>
          <p:cNvSpPr txBox="1">
            <a:spLocks noGrp="1"/>
          </p:cNvSpPr>
          <p:nvPr>
            <p:ph type="body" idx="3"/>
          </p:nvPr>
        </p:nvSpPr>
        <p:spPr>
          <a:xfrm>
            <a:off x="8151812" y="6390752"/>
            <a:ext cx="4040188" cy="522911"/>
          </a:xfrm>
          <a:prstGeom prst="rect">
            <a:avLst/>
          </a:prstGeom>
          <a:noFill/>
          <a:ln>
            <a:noFill/>
          </a:ln>
        </p:spPr>
        <p:txBody>
          <a:bodyPr spcFirstLastPara="1" wrap="square" lIns="91425" tIns="45700" rIns="91425" bIns="45700" anchor="t" anchorCtr="0">
            <a:noAutofit/>
          </a:bodyPr>
          <a:lstStyle/>
          <a:p>
            <a:pPr marL="114300" lvl="0" indent="0" algn="r" rtl="0">
              <a:lnSpc>
                <a:spcPct val="90000"/>
              </a:lnSpc>
              <a:spcBef>
                <a:spcPts val="1000"/>
              </a:spcBef>
              <a:spcAft>
                <a:spcPts val="0"/>
              </a:spcAft>
              <a:buSzPts val="1800"/>
              <a:buNone/>
            </a:pPr>
            <a:r>
              <a:rPr lang="en-US" sz="1200" dirty="0">
                <a:solidFill>
                  <a:srgbClr val="3F3F3F"/>
                </a:solidFill>
              </a:rPr>
              <a:t>Image Credit: R2R</a:t>
            </a:r>
            <a:endParaRPr dirty="0"/>
          </a:p>
        </p:txBody>
      </p:sp>
      <p:sp>
        <p:nvSpPr>
          <p:cNvPr id="410" name="Google Shape;410;p55"/>
          <p:cNvSpPr txBox="1">
            <a:spLocks noGrp="1"/>
          </p:cNvSpPr>
          <p:nvPr>
            <p:ph type="body" idx="4"/>
          </p:nvPr>
        </p:nvSpPr>
        <p:spPr>
          <a:xfrm>
            <a:off x="723442" y="1045223"/>
            <a:ext cx="4040188" cy="4422324"/>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West Maui</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Partners</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Study Design</a:t>
            </a:r>
            <a:endParaRPr sz="18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Methods</a:t>
            </a:r>
            <a:endParaRPr dirty="0"/>
          </a:p>
          <a:p>
            <a:pPr marL="889000" lvl="2" indent="-431800" algn="l" rtl="0">
              <a:lnSpc>
                <a:spcPct val="150000"/>
              </a:lnSpc>
              <a:spcBef>
                <a:spcPts val="0"/>
              </a:spcBef>
              <a:spcAft>
                <a:spcPts val="0"/>
              </a:spcAft>
              <a:buClr>
                <a:srgbClr val="379CC3"/>
              </a:buClr>
              <a:buSzPts val="2200"/>
              <a:buFont typeface="Webdings" panose="05030102010509060703" pitchFamily="18" charset="2"/>
              <a:buChar char="4"/>
            </a:pPr>
            <a:r>
              <a:rPr lang="en-US" sz="1800" dirty="0">
                <a:solidFill>
                  <a:srgbClr val="3F3F3F"/>
                </a:solidFill>
              </a:rPr>
              <a:t>Land Cover Classification</a:t>
            </a:r>
            <a:endParaRPr dirty="0"/>
          </a:p>
          <a:p>
            <a:pPr marL="889000" lvl="2" indent="-431800" algn="l" rtl="0">
              <a:lnSpc>
                <a:spcPct val="150000"/>
              </a:lnSpc>
              <a:spcBef>
                <a:spcPts val="0"/>
              </a:spcBef>
              <a:spcAft>
                <a:spcPts val="0"/>
              </a:spcAft>
              <a:buClr>
                <a:srgbClr val="379CC3"/>
              </a:buClr>
              <a:buSzPts val="2200"/>
              <a:buFont typeface="Webdings" panose="05030102010509060703" pitchFamily="18" charset="2"/>
              <a:buChar char="4"/>
            </a:pPr>
            <a:r>
              <a:rPr lang="en-US" sz="1800" dirty="0">
                <a:solidFill>
                  <a:srgbClr val="3F3F3F"/>
                </a:solidFill>
              </a:rPr>
              <a:t>Water Quality</a:t>
            </a:r>
            <a:endParaRPr sz="22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Validation</a:t>
            </a:r>
            <a:endParaRPr sz="22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Results</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Conclusion</a:t>
            </a:r>
            <a:endParaRPr dirty="0"/>
          </a:p>
          <a:p>
            <a:pPr marL="342900" lvl="0" indent="-203200" algn="l" rtl="0">
              <a:lnSpc>
                <a:spcPct val="150000"/>
              </a:lnSpc>
              <a:spcBef>
                <a:spcPts val="0"/>
              </a:spcBef>
              <a:spcAft>
                <a:spcPts val="0"/>
              </a:spcAft>
              <a:buClr>
                <a:srgbClr val="379CC3"/>
              </a:buClr>
              <a:buSzPts val="2200"/>
              <a:buFont typeface="Arimo"/>
              <a:buNone/>
            </a:pPr>
            <a:endParaRPr sz="2200" dirty="0">
              <a:solidFill>
                <a:srgbClr val="3F3F3F"/>
              </a:solidFill>
            </a:endParaRPr>
          </a:p>
          <a:p>
            <a:pPr marL="457200" lvl="0" indent="-228600" algn="l" rtl="0">
              <a:lnSpc>
                <a:spcPct val="90000"/>
              </a:lnSpc>
              <a:spcBef>
                <a:spcPts val="1000"/>
              </a:spcBef>
              <a:spcAft>
                <a:spcPts val="0"/>
              </a:spcAft>
              <a:buSzPts val="1800"/>
              <a:buFont typeface="Arimo"/>
              <a:buNone/>
            </a:pPr>
            <a:endParaRPr sz="2200" dirty="0">
              <a:solidFill>
                <a:srgbClr val="3F3F3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7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81450" y="1547400"/>
            <a:ext cx="5654575" cy="1841900"/>
          </a:xfrm>
          <a:prstGeom prst="rect">
            <a:avLst/>
          </a:prstGeom>
          <a:noFill/>
          <a:ln w="19050" cap="flat" cmpd="sng">
            <a:solidFill>
              <a:schemeClr val="dk2"/>
            </a:solidFill>
            <a:prstDash val="solid"/>
            <a:round/>
            <a:headEnd type="none" w="sm" len="sm"/>
            <a:tailEnd type="none" w="sm" len="sm"/>
          </a:ln>
        </p:spPr>
      </p:pic>
      <p:sp>
        <p:nvSpPr>
          <p:cNvPr id="893" name="Google Shape;893;p73"/>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a:t>Water Quality Validation</a:t>
            </a:r>
            <a:endParaRPr/>
          </a:p>
        </p:txBody>
      </p:sp>
      <p:grpSp>
        <p:nvGrpSpPr>
          <p:cNvPr id="894" name="Google Shape;894;p73"/>
          <p:cNvGrpSpPr/>
          <p:nvPr/>
        </p:nvGrpSpPr>
        <p:grpSpPr>
          <a:xfrm>
            <a:off x="6309820" y="1083050"/>
            <a:ext cx="5833257" cy="5754711"/>
            <a:chOff x="6309721" y="836208"/>
            <a:chExt cx="5882303" cy="6001554"/>
          </a:xfrm>
        </p:grpSpPr>
        <p:pic>
          <p:nvPicPr>
            <p:cNvPr id="895" name="Google Shape;895;p7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434796" y="1080558"/>
              <a:ext cx="5757204" cy="5757204"/>
            </a:xfrm>
            <a:prstGeom prst="rect">
              <a:avLst/>
            </a:prstGeom>
            <a:noFill/>
            <a:ln>
              <a:noFill/>
            </a:ln>
          </p:spPr>
        </p:pic>
        <p:sp>
          <p:nvSpPr>
            <p:cNvPr id="896" name="Google Shape;896;p73"/>
            <p:cNvSpPr txBox="1"/>
            <p:nvPr/>
          </p:nvSpPr>
          <p:spPr>
            <a:xfrm>
              <a:off x="9797845" y="1965588"/>
              <a:ext cx="112883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Honolua</a:t>
              </a:r>
              <a:endParaRPr/>
            </a:p>
          </p:txBody>
        </p:sp>
        <p:sp>
          <p:nvSpPr>
            <p:cNvPr id="897" name="Google Shape;897;p73"/>
            <p:cNvSpPr txBox="1"/>
            <p:nvPr/>
          </p:nvSpPr>
          <p:spPr>
            <a:xfrm>
              <a:off x="9102603" y="2466698"/>
              <a:ext cx="149592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Honokahua</a:t>
              </a:r>
              <a:endParaRPr/>
            </a:p>
          </p:txBody>
        </p:sp>
        <p:sp>
          <p:nvSpPr>
            <p:cNvPr id="898" name="Google Shape;898;p73"/>
            <p:cNvSpPr txBox="1"/>
            <p:nvPr/>
          </p:nvSpPr>
          <p:spPr>
            <a:xfrm>
              <a:off x="8661771" y="3191919"/>
              <a:ext cx="107433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Kahana</a:t>
              </a:r>
              <a:endParaRPr/>
            </a:p>
          </p:txBody>
        </p:sp>
        <p:sp>
          <p:nvSpPr>
            <p:cNvPr id="899" name="Google Shape;899;p73"/>
            <p:cNvSpPr txBox="1"/>
            <p:nvPr/>
          </p:nvSpPr>
          <p:spPr>
            <a:xfrm>
              <a:off x="8379488" y="4286472"/>
              <a:ext cx="144623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Honokowai</a:t>
              </a:r>
              <a:endParaRPr/>
            </a:p>
          </p:txBody>
        </p:sp>
        <p:sp>
          <p:nvSpPr>
            <p:cNvPr id="900" name="Google Shape;900;p73"/>
            <p:cNvSpPr txBox="1"/>
            <p:nvPr/>
          </p:nvSpPr>
          <p:spPr>
            <a:xfrm>
              <a:off x="8539789" y="5288692"/>
              <a:ext cx="109998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Wahikuli</a:t>
              </a:r>
              <a:endParaRPr/>
            </a:p>
          </p:txBody>
        </p:sp>
        <p:sp>
          <p:nvSpPr>
            <p:cNvPr id="901" name="Google Shape;901;p73"/>
            <p:cNvSpPr txBox="1"/>
            <p:nvPr/>
          </p:nvSpPr>
          <p:spPr>
            <a:xfrm rot="654251">
              <a:off x="9074501" y="1583071"/>
              <a:ext cx="81624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Honolua</a:t>
              </a:r>
              <a:endParaRPr/>
            </a:p>
          </p:txBody>
        </p:sp>
        <p:sp>
          <p:nvSpPr>
            <p:cNvPr id="902" name="Google Shape;902;p73"/>
            <p:cNvSpPr txBox="1"/>
            <p:nvPr/>
          </p:nvSpPr>
          <p:spPr>
            <a:xfrm rot="654251">
              <a:off x="8416734" y="1792568"/>
              <a:ext cx="1051615"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DT Beach</a:t>
              </a:r>
              <a:endParaRPr/>
            </a:p>
          </p:txBody>
        </p:sp>
        <p:sp>
          <p:nvSpPr>
            <p:cNvPr id="903" name="Google Shape;903;p73"/>
            <p:cNvSpPr txBox="1"/>
            <p:nvPr/>
          </p:nvSpPr>
          <p:spPr>
            <a:xfrm rot="654251">
              <a:off x="8287308" y="1899321"/>
              <a:ext cx="74892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Oneloa</a:t>
              </a:r>
              <a:endParaRPr/>
            </a:p>
          </p:txBody>
        </p:sp>
        <p:sp>
          <p:nvSpPr>
            <p:cNvPr id="904" name="Google Shape;904;p73"/>
            <p:cNvSpPr txBox="1"/>
            <p:nvPr/>
          </p:nvSpPr>
          <p:spPr>
            <a:xfrm rot="654251">
              <a:off x="7651015" y="2123425"/>
              <a:ext cx="114005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Kapalua Bay</a:t>
              </a:r>
              <a:endParaRPr/>
            </a:p>
          </p:txBody>
        </p:sp>
        <p:sp>
          <p:nvSpPr>
            <p:cNvPr id="905" name="Google Shape;905;p73"/>
            <p:cNvSpPr txBox="1"/>
            <p:nvPr/>
          </p:nvSpPr>
          <p:spPr>
            <a:xfrm rot="654251">
              <a:off x="8121482" y="2363457"/>
              <a:ext cx="59984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Napili</a:t>
              </a:r>
              <a:endParaRPr/>
            </a:p>
          </p:txBody>
        </p:sp>
        <p:sp>
          <p:nvSpPr>
            <p:cNvPr id="906" name="Google Shape;906;p73"/>
            <p:cNvSpPr txBox="1"/>
            <p:nvPr/>
          </p:nvSpPr>
          <p:spPr>
            <a:xfrm rot="649057">
              <a:off x="7682374" y="2806554"/>
              <a:ext cx="82907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Kaopala</a:t>
              </a:r>
              <a:endParaRPr/>
            </a:p>
          </p:txBody>
        </p:sp>
        <p:sp>
          <p:nvSpPr>
            <p:cNvPr id="907" name="Google Shape;907;p73"/>
            <p:cNvSpPr txBox="1"/>
            <p:nvPr/>
          </p:nvSpPr>
          <p:spPr>
            <a:xfrm rot="649057">
              <a:off x="7014565" y="3002485"/>
              <a:ext cx="1334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Kahana Village</a:t>
              </a:r>
              <a:endParaRPr/>
            </a:p>
          </p:txBody>
        </p:sp>
        <p:sp>
          <p:nvSpPr>
            <p:cNvPr id="908" name="Google Shape;908;p73"/>
            <p:cNvSpPr txBox="1"/>
            <p:nvPr/>
          </p:nvSpPr>
          <p:spPr>
            <a:xfrm rot="774721">
              <a:off x="7431625" y="3387869"/>
              <a:ext cx="7473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Pohaku</a:t>
              </a:r>
              <a:endParaRPr/>
            </a:p>
          </p:txBody>
        </p:sp>
        <p:sp>
          <p:nvSpPr>
            <p:cNvPr id="909" name="Google Shape;909;p73"/>
            <p:cNvSpPr txBox="1"/>
            <p:nvPr/>
          </p:nvSpPr>
          <p:spPr>
            <a:xfrm rot="778013">
              <a:off x="6321547" y="4028264"/>
              <a:ext cx="1509935"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Kaanapali</a:t>
              </a:r>
              <a:endParaRPr/>
            </a:p>
          </p:txBody>
        </p:sp>
        <p:sp>
          <p:nvSpPr>
            <p:cNvPr id="910" name="Google Shape;910;p73"/>
            <p:cNvSpPr txBox="1"/>
            <p:nvPr/>
          </p:nvSpPr>
          <p:spPr>
            <a:xfrm rot="792077">
              <a:off x="6325051" y="4523904"/>
              <a:ext cx="1437627"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Airport Beach</a:t>
              </a:r>
              <a:endParaRPr/>
            </a:p>
          </p:txBody>
        </p:sp>
        <p:sp>
          <p:nvSpPr>
            <p:cNvPr id="911" name="Google Shape;911;p73"/>
            <p:cNvSpPr txBox="1"/>
            <p:nvPr/>
          </p:nvSpPr>
          <p:spPr>
            <a:xfrm rot="792961">
              <a:off x="6639215" y="5588540"/>
              <a:ext cx="1246307"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Canoe Beach</a:t>
              </a:r>
              <a:endParaRPr/>
            </a:p>
          </p:txBody>
        </p:sp>
        <p:sp>
          <p:nvSpPr>
            <p:cNvPr id="912" name="Google Shape;912;p73"/>
            <p:cNvSpPr txBox="1"/>
            <p:nvPr/>
          </p:nvSpPr>
          <p:spPr>
            <a:xfrm rot="824435">
              <a:off x="7217605" y="5892520"/>
              <a:ext cx="79380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Wahikuli</a:t>
              </a:r>
              <a:endParaRPr/>
            </a:p>
          </p:txBody>
        </p:sp>
        <p:sp>
          <p:nvSpPr>
            <p:cNvPr id="913" name="Google Shape;913;p73"/>
            <p:cNvSpPr txBox="1"/>
            <p:nvPr/>
          </p:nvSpPr>
          <p:spPr>
            <a:xfrm>
              <a:off x="6434724" y="836208"/>
              <a:ext cx="5757300" cy="35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latin typeface="Century Gothic"/>
                  <a:ea typeface="Century Gothic"/>
                  <a:cs typeface="Century Gothic"/>
                  <a:sym typeface="Century Gothic"/>
                </a:rPr>
                <a:t>Hui O Ka Wai Ola’s i</a:t>
              </a:r>
              <a:r>
                <a:rPr lang="en-US" sz="1600" b="0" i="0" u="none" strike="noStrike" cap="none">
                  <a:solidFill>
                    <a:srgbClr val="000000"/>
                  </a:solidFill>
                  <a:latin typeface="Century Gothic"/>
                  <a:ea typeface="Century Gothic"/>
                  <a:cs typeface="Century Gothic"/>
                  <a:sym typeface="Century Gothic"/>
                </a:rPr>
                <a:t>n </a:t>
              </a:r>
              <a:r>
                <a:rPr lang="en-US" sz="1600">
                  <a:latin typeface="Century Gothic"/>
                  <a:ea typeface="Century Gothic"/>
                  <a:cs typeface="Century Gothic"/>
                  <a:sym typeface="Century Gothic"/>
                </a:rPr>
                <a:t>s</a:t>
              </a:r>
              <a:r>
                <a:rPr lang="en-US" sz="1600" b="0" i="0" u="none" strike="noStrike" cap="none">
                  <a:solidFill>
                    <a:srgbClr val="000000"/>
                  </a:solidFill>
                  <a:latin typeface="Century Gothic"/>
                  <a:ea typeface="Century Gothic"/>
                  <a:cs typeface="Century Gothic"/>
                  <a:sym typeface="Century Gothic"/>
                </a:rPr>
                <a:t>itu </a:t>
              </a:r>
              <a:r>
                <a:rPr lang="en-US" sz="1600">
                  <a:latin typeface="Century Gothic"/>
                  <a:ea typeface="Century Gothic"/>
                  <a:cs typeface="Century Gothic"/>
                  <a:sym typeface="Century Gothic"/>
                </a:rPr>
                <a:t>Sampling</a:t>
              </a:r>
              <a:r>
                <a:rPr lang="en-US" sz="1600" b="0" i="0" u="none" strike="noStrike" cap="none">
                  <a:solidFill>
                    <a:srgbClr val="000000"/>
                  </a:solidFill>
                  <a:latin typeface="Century Gothic"/>
                  <a:ea typeface="Century Gothic"/>
                  <a:cs typeface="Century Gothic"/>
                  <a:sym typeface="Century Gothic"/>
                </a:rPr>
                <a:t> Sites</a:t>
              </a:r>
              <a:endParaRPr/>
            </a:p>
          </p:txBody>
        </p:sp>
      </p:grpSp>
      <p:grpSp>
        <p:nvGrpSpPr>
          <p:cNvPr id="914" name="Google Shape;914;p73"/>
          <p:cNvGrpSpPr/>
          <p:nvPr/>
        </p:nvGrpSpPr>
        <p:grpSpPr>
          <a:xfrm>
            <a:off x="3194004" y="3984737"/>
            <a:ext cx="3101032" cy="2838942"/>
            <a:chOff x="2932738" y="1229095"/>
            <a:chExt cx="3101032" cy="2838942"/>
          </a:xfrm>
        </p:grpSpPr>
        <p:grpSp>
          <p:nvGrpSpPr>
            <p:cNvPr id="915" name="Google Shape;915;p73"/>
            <p:cNvGrpSpPr/>
            <p:nvPr/>
          </p:nvGrpSpPr>
          <p:grpSpPr>
            <a:xfrm>
              <a:off x="3228644" y="1229095"/>
              <a:ext cx="2805125" cy="2838942"/>
              <a:chOff x="3219413" y="1151212"/>
              <a:chExt cx="2805125" cy="2838942"/>
            </a:xfrm>
          </p:grpSpPr>
          <p:pic>
            <p:nvPicPr>
              <p:cNvPr id="916" name="Google Shape;916;p7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648526" y="1413867"/>
                <a:ext cx="2376012" cy="2251816"/>
              </a:xfrm>
              <a:prstGeom prst="rect">
                <a:avLst/>
              </a:prstGeom>
              <a:noFill/>
              <a:ln w="9525" cap="flat" cmpd="sng">
                <a:solidFill>
                  <a:schemeClr val="dk1"/>
                </a:solidFill>
                <a:prstDash val="solid"/>
                <a:round/>
                <a:headEnd type="none" w="sm" len="sm"/>
                <a:tailEnd type="none" w="sm" len="sm"/>
              </a:ln>
            </p:spPr>
          </p:pic>
          <p:sp>
            <p:nvSpPr>
              <p:cNvPr id="917" name="Google Shape;917;p73"/>
              <p:cNvSpPr txBox="1"/>
              <p:nvPr/>
            </p:nvSpPr>
            <p:spPr>
              <a:xfrm>
                <a:off x="3955558" y="3651600"/>
                <a:ext cx="80663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In Situ </a:t>
                </a:r>
                <a:endParaRPr/>
              </a:p>
            </p:txBody>
          </p:sp>
          <p:sp>
            <p:nvSpPr>
              <p:cNvPr id="918" name="Google Shape;918;p73"/>
              <p:cNvSpPr txBox="1"/>
              <p:nvPr/>
            </p:nvSpPr>
            <p:spPr>
              <a:xfrm>
                <a:off x="4901005" y="3651600"/>
                <a:ext cx="82426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Model</a:t>
                </a:r>
                <a:endParaRPr/>
              </a:p>
            </p:txBody>
          </p:sp>
          <p:sp>
            <p:nvSpPr>
              <p:cNvPr id="919" name="Google Shape;919;p73"/>
              <p:cNvSpPr txBox="1"/>
              <p:nvPr/>
            </p:nvSpPr>
            <p:spPr>
              <a:xfrm>
                <a:off x="3219413" y="1151212"/>
                <a:ext cx="383438" cy="2609753"/>
              </a:xfrm>
              <a:prstGeom prst="rect">
                <a:avLst/>
              </a:prstGeom>
              <a:noFill/>
              <a:ln>
                <a:noFill/>
              </a:ln>
            </p:spPr>
            <p:txBody>
              <a:bodyPr spcFirstLastPara="1" wrap="square" lIns="91425" tIns="45700" rIns="91425" bIns="45700" anchor="t" anchorCtr="0">
                <a:noAutofit/>
              </a:bodyPr>
              <a:lstStyle/>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16</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12</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8</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4</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a:t>
                </a:r>
                <a:endParaRPr sz="1600" b="0" i="0" u="none" strike="noStrike" cap="none">
                  <a:solidFill>
                    <a:srgbClr val="000000"/>
                  </a:solidFill>
                  <a:latin typeface="Century Gothic"/>
                  <a:ea typeface="Century Gothic"/>
                  <a:cs typeface="Century Gothic"/>
                  <a:sym typeface="Century Gothic"/>
                </a:endParaRPr>
              </a:p>
            </p:txBody>
          </p:sp>
        </p:grpSp>
        <p:sp>
          <p:nvSpPr>
            <p:cNvPr id="920" name="Google Shape;920;p73"/>
            <p:cNvSpPr txBox="1"/>
            <p:nvPr/>
          </p:nvSpPr>
          <p:spPr>
            <a:xfrm rot="-5400000">
              <a:off x="2383549" y="2415158"/>
              <a:ext cx="140615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Turbidity (NTU)</a:t>
              </a:r>
              <a:endParaRPr/>
            </a:p>
          </p:txBody>
        </p:sp>
      </p:grpSp>
      <p:sp>
        <p:nvSpPr>
          <p:cNvPr id="921" name="Google Shape;921;p73"/>
          <p:cNvSpPr txBox="1"/>
          <p:nvPr/>
        </p:nvSpPr>
        <p:spPr>
          <a:xfrm>
            <a:off x="223362" y="1458301"/>
            <a:ext cx="383400" cy="2151900"/>
          </a:xfrm>
          <a:prstGeom prst="rect">
            <a:avLst/>
          </a:prstGeom>
          <a:noFill/>
          <a:ln>
            <a:noFill/>
          </a:ln>
        </p:spPr>
        <p:txBody>
          <a:bodyPr spcFirstLastPara="1" wrap="square" lIns="91425" tIns="45700" rIns="91425" bIns="45700" anchor="t" anchorCtr="0">
            <a:noAutofit/>
          </a:bodyPr>
          <a:lstStyle/>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60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40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a:t>
            </a:r>
            <a:endParaRPr sz="1600" b="0" i="0" u="none" strike="noStrike" cap="none">
              <a:solidFill>
                <a:srgbClr val="000000"/>
              </a:solidFill>
              <a:latin typeface="Century Gothic"/>
              <a:ea typeface="Century Gothic"/>
              <a:cs typeface="Century Gothic"/>
              <a:sym typeface="Century Gothic"/>
            </a:endParaRPr>
          </a:p>
        </p:txBody>
      </p:sp>
      <p:grpSp>
        <p:nvGrpSpPr>
          <p:cNvPr id="922" name="Google Shape;922;p73"/>
          <p:cNvGrpSpPr/>
          <p:nvPr/>
        </p:nvGrpSpPr>
        <p:grpSpPr>
          <a:xfrm>
            <a:off x="614775" y="3437085"/>
            <a:ext cx="4918829" cy="307777"/>
            <a:chOff x="455726" y="6976351"/>
            <a:chExt cx="4918829" cy="307777"/>
          </a:xfrm>
        </p:grpSpPr>
        <p:sp>
          <p:nvSpPr>
            <p:cNvPr id="923" name="Google Shape;923;p73"/>
            <p:cNvSpPr txBox="1"/>
            <p:nvPr/>
          </p:nvSpPr>
          <p:spPr>
            <a:xfrm>
              <a:off x="455726"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2016</a:t>
              </a:r>
              <a:endParaRPr/>
            </a:p>
          </p:txBody>
        </p:sp>
        <p:sp>
          <p:nvSpPr>
            <p:cNvPr id="924" name="Google Shape;924;p73"/>
            <p:cNvSpPr txBox="1"/>
            <p:nvPr/>
          </p:nvSpPr>
          <p:spPr>
            <a:xfrm>
              <a:off x="1863660"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2017</a:t>
              </a:r>
              <a:endParaRPr/>
            </a:p>
          </p:txBody>
        </p:sp>
        <p:sp>
          <p:nvSpPr>
            <p:cNvPr id="925" name="Google Shape;925;p73"/>
            <p:cNvSpPr txBox="1"/>
            <p:nvPr/>
          </p:nvSpPr>
          <p:spPr>
            <a:xfrm>
              <a:off x="3271594"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2018</a:t>
              </a:r>
              <a:endParaRPr/>
            </a:p>
          </p:txBody>
        </p:sp>
        <p:sp>
          <p:nvSpPr>
            <p:cNvPr id="926" name="Google Shape;926;p73"/>
            <p:cNvSpPr txBox="1"/>
            <p:nvPr/>
          </p:nvSpPr>
          <p:spPr>
            <a:xfrm>
              <a:off x="4679529"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2019</a:t>
              </a:r>
              <a:endParaRPr/>
            </a:p>
          </p:txBody>
        </p:sp>
      </p:grpSp>
      <p:sp>
        <p:nvSpPr>
          <p:cNvPr id="927" name="Google Shape;927;p73"/>
          <p:cNvSpPr txBox="1"/>
          <p:nvPr/>
        </p:nvSpPr>
        <p:spPr>
          <a:xfrm>
            <a:off x="681459" y="1222465"/>
            <a:ext cx="4281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Turbidity Value Comparison – Pohaku Site</a:t>
            </a:r>
            <a:endParaRPr/>
          </a:p>
        </p:txBody>
      </p:sp>
      <p:sp>
        <p:nvSpPr>
          <p:cNvPr id="928" name="Google Shape;928;p73"/>
          <p:cNvSpPr txBox="1"/>
          <p:nvPr/>
        </p:nvSpPr>
        <p:spPr>
          <a:xfrm>
            <a:off x="4144723" y="1678748"/>
            <a:ext cx="750600" cy="338700"/>
          </a:xfrm>
          <a:prstGeom prst="rect">
            <a:avLst/>
          </a:prstGeom>
          <a:solidFill>
            <a:srgbClr val="C9DAF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600"/>
              <a:buFont typeface="Arial"/>
              <a:buNone/>
            </a:pPr>
            <a:r>
              <a:rPr lang="en-US" sz="1600" b="0" i="0" u="none" strike="noStrike" cap="none">
                <a:solidFill>
                  <a:srgbClr val="1F3864"/>
                </a:solidFill>
                <a:latin typeface="Century Gothic"/>
                <a:ea typeface="Century Gothic"/>
                <a:cs typeface="Century Gothic"/>
                <a:sym typeface="Century Gothic"/>
              </a:rPr>
              <a:t>In Situ</a:t>
            </a:r>
            <a:endParaRPr/>
          </a:p>
        </p:txBody>
      </p:sp>
      <p:sp>
        <p:nvSpPr>
          <p:cNvPr id="929" name="Google Shape;929;p73"/>
          <p:cNvSpPr txBox="1"/>
          <p:nvPr/>
        </p:nvSpPr>
        <p:spPr>
          <a:xfrm>
            <a:off x="5396753" y="2516848"/>
            <a:ext cx="824400" cy="338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Model</a:t>
            </a:r>
            <a:endParaRPr/>
          </a:p>
        </p:txBody>
      </p:sp>
      <p:sp>
        <p:nvSpPr>
          <p:cNvPr id="930" name="Google Shape;930;p73"/>
          <p:cNvSpPr txBox="1"/>
          <p:nvPr/>
        </p:nvSpPr>
        <p:spPr>
          <a:xfrm rot="-5400000">
            <a:off x="-534846" y="2227933"/>
            <a:ext cx="140615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Turbidity (NTU)</a:t>
            </a:r>
            <a:endParaRPr/>
          </a:p>
        </p:txBody>
      </p:sp>
      <p:sp>
        <p:nvSpPr>
          <p:cNvPr id="931" name="Google Shape;931;p73"/>
          <p:cNvSpPr txBox="1"/>
          <p:nvPr/>
        </p:nvSpPr>
        <p:spPr>
          <a:xfrm>
            <a:off x="3857468" y="3916586"/>
            <a:ext cx="2478564"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Numerical Comparison</a:t>
            </a:r>
            <a:endParaRPr/>
          </a:p>
        </p:txBody>
      </p:sp>
      <p:sp>
        <p:nvSpPr>
          <p:cNvPr id="932" name="Google Shape;932;p73"/>
          <p:cNvSpPr txBox="1"/>
          <p:nvPr/>
        </p:nvSpPr>
        <p:spPr>
          <a:xfrm>
            <a:off x="614775" y="4255150"/>
            <a:ext cx="2478600" cy="1443900"/>
          </a:xfrm>
          <a:prstGeom prst="rect">
            <a:avLst/>
          </a:prstGeom>
          <a:noFill/>
          <a:ln w="38100" cap="flat" cmpd="sng">
            <a:solidFill>
              <a:srgbClr val="379CC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79CC3"/>
                </a:solidFill>
                <a:latin typeface="Century Gothic"/>
                <a:ea typeface="Century Gothic"/>
                <a:cs typeface="Century Gothic"/>
                <a:sym typeface="Century Gothic"/>
              </a:rPr>
              <a:t>Turbidity </a:t>
            </a:r>
            <a:r>
              <a:rPr lang="en-US" sz="1800" b="1">
                <a:solidFill>
                  <a:srgbClr val="379CC3"/>
                </a:solidFill>
                <a:latin typeface="Century Gothic"/>
                <a:ea typeface="Century Gothic"/>
                <a:cs typeface="Century Gothic"/>
                <a:sym typeface="Century Gothic"/>
              </a:rPr>
              <a:t>algorithm</a:t>
            </a:r>
            <a:r>
              <a:rPr lang="en-US" sz="1800" b="1" i="0" u="none" strike="noStrike" cap="none">
                <a:solidFill>
                  <a:srgbClr val="379CC3"/>
                </a:solidFill>
                <a:latin typeface="Century Gothic"/>
                <a:ea typeface="Century Gothic"/>
                <a:cs typeface="Century Gothic"/>
                <a:sym typeface="Century Gothic"/>
              </a:rPr>
              <a:t> outputs roughly match in situ data, but </a:t>
            </a:r>
            <a:r>
              <a:rPr lang="en-US" sz="1800" b="1">
                <a:solidFill>
                  <a:srgbClr val="379CC3"/>
                </a:solidFill>
                <a:latin typeface="Century Gothic"/>
                <a:ea typeface="Century Gothic"/>
                <a:cs typeface="Century Gothic"/>
                <a:sym typeface="Century Gothic"/>
              </a:rPr>
              <a:t>are generally </a:t>
            </a:r>
            <a:r>
              <a:rPr lang="en-US" sz="1800" b="1" i="0" u="none" strike="noStrike" cap="none">
                <a:solidFill>
                  <a:srgbClr val="379CC3"/>
                </a:solidFill>
                <a:latin typeface="Century Gothic"/>
                <a:ea typeface="Century Gothic"/>
                <a:cs typeface="Century Gothic"/>
                <a:sym typeface="Century Gothic"/>
              </a:rPr>
              <a:t>higher.</a:t>
            </a:r>
            <a:endParaRPr sz="1800">
              <a:solidFill>
                <a:srgbClr val="379CC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74"/>
          <p:cNvPicPr preferRelativeResize="0"/>
          <p:nvPr/>
        </p:nvPicPr>
        <p:blipFill>
          <a:blip r:embed="rId3">
            <a:alphaModFix/>
          </a:blip>
          <a:stretch>
            <a:fillRect/>
          </a:stretch>
        </p:blipFill>
        <p:spPr>
          <a:xfrm>
            <a:off x="8252113" y="1299499"/>
            <a:ext cx="3632325" cy="4873753"/>
          </a:xfrm>
          <a:prstGeom prst="rect">
            <a:avLst/>
          </a:prstGeom>
          <a:noFill/>
          <a:ln>
            <a:noFill/>
          </a:ln>
        </p:spPr>
      </p:pic>
      <p:pic>
        <p:nvPicPr>
          <p:cNvPr id="938" name="Google Shape;938;p74"/>
          <p:cNvPicPr preferRelativeResize="0"/>
          <p:nvPr/>
        </p:nvPicPr>
        <p:blipFill>
          <a:blip r:embed="rId4">
            <a:alphaModFix/>
          </a:blip>
          <a:stretch>
            <a:fillRect/>
          </a:stretch>
        </p:blipFill>
        <p:spPr>
          <a:xfrm>
            <a:off x="4272039" y="1299499"/>
            <a:ext cx="3650716" cy="4873753"/>
          </a:xfrm>
          <a:prstGeom prst="rect">
            <a:avLst/>
          </a:prstGeom>
          <a:noFill/>
          <a:ln>
            <a:noFill/>
          </a:ln>
        </p:spPr>
      </p:pic>
      <p:pic>
        <p:nvPicPr>
          <p:cNvPr id="939" name="Google Shape;939;p74"/>
          <p:cNvPicPr preferRelativeResize="0"/>
          <p:nvPr/>
        </p:nvPicPr>
        <p:blipFill>
          <a:blip r:embed="rId5">
            <a:alphaModFix/>
          </a:blip>
          <a:stretch>
            <a:fillRect/>
          </a:stretch>
        </p:blipFill>
        <p:spPr>
          <a:xfrm>
            <a:off x="307562" y="1299499"/>
            <a:ext cx="3635118" cy="4873753"/>
          </a:xfrm>
          <a:prstGeom prst="rect">
            <a:avLst/>
          </a:prstGeom>
          <a:noFill/>
          <a:ln>
            <a:noFill/>
          </a:ln>
        </p:spPr>
      </p:pic>
      <p:sp>
        <p:nvSpPr>
          <p:cNvPr id="940" name="Google Shape;940;p74"/>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Results: Water Quality </a:t>
            </a:r>
            <a:endParaRPr sz="6000"/>
          </a:p>
        </p:txBody>
      </p:sp>
      <p:grpSp>
        <p:nvGrpSpPr>
          <p:cNvPr id="941" name="Google Shape;941;p74"/>
          <p:cNvGrpSpPr/>
          <p:nvPr/>
        </p:nvGrpSpPr>
        <p:grpSpPr>
          <a:xfrm>
            <a:off x="1768044" y="4939659"/>
            <a:ext cx="2014500" cy="1010700"/>
            <a:chOff x="362318" y="1500413"/>
            <a:chExt cx="2014500" cy="1010700"/>
          </a:xfrm>
        </p:grpSpPr>
        <p:sp>
          <p:nvSpPr>
            <p:cNvPr id="942" name="Google Shape;942;p74"/>
            <p:cNvSpPr txBox="1"/>
            <p:nvPr/>
          </p:nvSpPr>
          <p:spPr>
            <a:xfrm>
              <a:off x="362318" y="1500413"/>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Turbidity (NTU)</a:t>
              </a:r>
              <a:endParaRPr/>
            </a:p>
          </p:txBody>
        </p:sp>
        <p:pic>
          <p:nvPicPr>
            <p:cNvPr id="943" name="Google Shape;943;p74"/>
            <p:cNvPicPr preferRelativeResize="0"/>
            <p:nvPr/>
          </p:nvPicPr>
          <p:blipFill rotWithShape="1">
            <a:blip r:embed="rId6">
              <a:alphaModFix/>
            </a:blip>
            <a:srcRect/>
            <a:stretch/>
          </p:blipFill>
          <p:spPr>
            <a:xfrm>
              <a:off x="902543" y="2094510"/>
              <a:ext cx="952633" cy="190527"/>
            </a:xfrm>
            <a:prstGeom prst="rect">
              <a:avLst/>
            </a:prstGeom>
            <a:noFill/>
            <a:ln>
              <a:noFill/>
            </a:ln>
          </p:spPr>
        </p:pic>
        <p:sp>
          <p:nvSpPr>
            <p:cNvPr id="944" name="Google Shape;944;p74"/>
            <p:cNvSpPr/>
            <p:nvPr/>
          </p:nvSpPr>
          <p:spPr>
            <a:xfrm>
              <a:off x="6001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0</a:t>
              </a:r>
              <a:endParaRPr/>
            </a:p>
          </p:txBody>
        </p:sp>
        <p:sp>
          <p:nvSpPr>
            <p:cNvPr id="945" name="Google Shape;945;p74"/>
            <p:cNvSpPr/>
            <p:nvPr/>
          </p:nvSpPr>
          <p:spPr>
            <a:xfrm>
              <a:off x="18343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30</a:t>
              </a:r>
              <a:endParaRPr/>
            </a:p>
          </p:txBody>
        </p:sp>
      </p:grpSp>
      <p:grpSp>
        <p:nvGrpSpPr>
          <p:cNvPr id="946" name="Google Shape;946;p74"/>
          <p:cNvGrpSpPr/>
          <p:nvPr/>
        </p:nvGrpSpPr>
        <p:grpSpPr>
          <a:xfrm>
            <a:off x="5760437" y="4938965"/>
            <a:ext cx="2014500" cy="1010700"/>
            <a:chOff x="362318" y="1500413"/>
            <a:chExt cx="2014500" cy="1010700"/>
          </a:xfrm>
        </p:grpSpPr>
        <p:sp>
          <p:nvSpPr>
            <p:cNvPr id="947" name="Google Shape;947;p74"/>
            <p:cNvSpPr txBox="1"/>
            <p:nvPr/>
          </p:nvSpPr>
          <p:spPr>
            <a:xfrm>
              <a:off x="362318" y="1500413"/>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K</a:t>
              </a:r>
              <a:r>
                <a:rPr lang="en-US" sz="1800" b="1" i="0" u="none" strike="noStrike" cap="none" baseline="-25000">
                  <a:solidFill>
                    <a:srgbClr val="3F3F3F"/>
                  </a:solidFill>
                  <a:latin typeface="Century Gothic"/>
                  <a:ea typeface="Century Gothic"/>
                  <a:cs typeface="Century Gothic"/>
                  <a:sym typeface="Century Gothic"/>
                </a:rPr>
                <a:t>d</a:t>
              </a:r>
              <a:r>
                <a:rPr lang="en-US" sz="1800" b="1" i="0" u="none" strike="noStrike" cap="none">
                  <a:solidFill>
                    <a:srgbClr val="3F3F3F"/>
                  </a:solidFill>
                  <a:latin typeface="Century Gothic"/>
                  <a:ea typeface="Century Gothic"/>
                  <a:cs typeface="Century Gothic"/>
                  <a:sym typeface="Century Gothic"/>
                </a:rPr>
                <a:t>(PAR) (m</a:t>
              </a:r>
              <a:r>
                <a:rPr lang="en-US" sz="1800" b="1" i="0" u="none" strike="noStrike" cap="none" baseline="30000">
                  <a:solidFill>
                    <a:srgbClr val="3F3F3F"/>
                  </a:solidFill>
                  <a:latin typeface="Century Gothic"/>
                  <a:ea typeface="Century Gothic"/>
                  <a:cs typeface="Century Gothic"/>
                  <a:sym typeface="Century Gothic"/>
                </a:rPr>
                <a:t>-1</a:t>
              </a:r>
              <a:r>
                <a:rPr lang="en-US" sz="1800" b="1" i="0" u="none" strike="noStrike" cap="none">
                  <a:solidFill>
                    <a:srgbClr val="3F3F3F"/>
                  </a:solidFill>
                  <a:latin typeface="Century Gothic"/>
                  <a:ea typeface="Century Gothic"/>
                  <a:cs typeface="Century Gothic"/>
                  <a:sym typeface="Century Gothic"/>
                </a:rPr>
                <a:t>)</a:t>
              </a:r>
              <a:endParaRPr/>
            </a:p>
          </p:txBody>
        </p:sp>
        <p:pic>
          <p:nvPicPr>
            <p:cNvPr id="948" name="Google Shape;948;p74"/>
            <p:cNvPicPr preferRelativeResize="0"/>
            <p:nvPr/>
          </p:nvPicPr>
          <p:blipFill rotWithShape="1">
            <a:blip r:embed="rId6">
              <a:alphaModFix/>
            </a:blip>
            <a:srcRect/>
            <a:stretch/>
          </p:blipFill>
          <p:spPr>
            <a:xfrm>
              <a:off x="891337" y="2094510"/>
              <a:ext cx="952633" cy="190527"/>
            </a:xfrm>
            <a:prstGeom prst="rect">
              <a:avLst/>
            </a:prstGeom>
            <a:noFill/>
            <a:ln>
              <a:noFill/>
            </a:ln>
          </p:spPr>
        </p:pic>
        <p:sp>
          <p:nvSpPr>
            <p:cNvPr id="949" name="Google Shape;949;p74"/>
            <p:cNvSpPr/>
            <p:nvPr/>
          </p:nvSpPr>
          <p:spPr>
            <a:xfrm>
              <a:off x="6001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0</a:t>
              </a:r>
              <a:endParaRPr/>
            </a:p>
          </p:txBody>
        </p:sp>
        <p:sp>
          <p:nvSpPr>
            <p:cNvPr id="950" name="Google Shape;950;p74"/>
            <p:cNvSpPr/>
            <p:nvPr/>
          </p:nvSpPr>
          <p:spPr>
            <a:xfrm>
              <a:off x="18343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30</a:t>
              </a:r>
              <a:endParaRPr/>
            </a:p>
          </p:txBody>
        </p:sp>
      </p:grpSp>
      <p:sp>
        <p:nvSpPr>
          <p:cNvPr id="951" name="Google Shape;951;p74"/>
          <p:cNvSpPr txBox="1"/>
          <p:nvPr/>
        </p:nvSpPr>
        <p:spPr>
          <a:xfrm>
            <a:off x="9721540" y="4938271"/>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ND</a:t>
            </a:r>
            <a:r>
              <a:rPr lang="en-US" sz="1800" b="1">
                <a:solidFill>
                  <a:srgbClr val="3F3F3F"/>
                </a:solidFill>
                <a:latin typeface="Century Gothic"/>
                <a:ea typeface="Century Gothic"/>
                <a:cs typeface="Century Gothic"/>
                <a:sym typeface="Century Gothic"/>
              </a:rPr>
              <a:t>C</a:t>
            </a:r>
            <a:r>
              <a:rPr lang="en-US" sz="1800" b="1" i="0" u="none" strike="noStrike" cap="none">
                <a:solidFill>
                  <a:srgbClr val="3F3F3F"/>
                </a:solidFill>
                <a:latin typeface="Century Gothic"/>
                <a:ea typeface="Century Gothic"/>
                <a:cs typeface="Century Gothic"/>
                <a:sym typeface="Century Gothic"/>
              </a:rPr>
              <a:t>I</a:t>
            </a:r>
            <a:endParaRPr/>
          </a:p>
        </p:txBody>
      </p:sp>
      <p:sp>
        <p:nvSpPr>
          <p:cNvPr id="952" name="Google Shape;952;p74"/>
          <p:cNvSpPr/>
          <p:nvPr/>
        </p:nvSpPr>
        <p:spPr>
          <a:xfrm>
            <a:off x="9842265" y="5442965"/>
            <a:ext cx="390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-1</a:t>
            </a:r>
            <a:endParaRPr/>
          </a:p>
        </p:txBody>
      </p:sp>
      <p:sp>
        <p:nvSpPr>
          <p:cNvPr id="953" name="Google Shape;953;p74"/>
          <p:cNvSpPr/>
          <p:nvPr/>
        </p:nvSpPr>
        <p:spPr>
          <a:xfrm>
            <a:off x="11193605" y="5442965"/>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1</a:t>
            </a:r>
            <a:endParaRPr/>
          </a:p>
        </p:txBody>
      </p:sp>
      <p:sp>
        <p:nvSpPr>
          <p:cNvPr id="954" name="Google Shape;954;p74"/>
          <p:cNvSpPr/>
          <p:nvPr/>
        </p:nvSpPr>
        <p:spPr>
          <a:xfrm>
            <a:off x="1929750" y="6329450"/>
            <a:ext cx="8332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600"/>
              <a:buFont typeface="Arial"/>
              <a:buNone/>
            </a:pPr>
            <a:r>
              <a:rPr lang="en-US" sz="1600" b="1" i="0" u="none" strike="noStrike" cap="none">
                <a:solidFill>
                  <a:schemeClr val="lt1"/>
                </a:solidFill>
                <a:latin typeface="Century Gothic"/>
                <a:ea typeface="Century Gothic"/>
                <a:cs typeface="Century Gothic"/>
                <a:sym typeface="Century Gothic"/>
              </a:rPr>
              <a:t>Water quality algorithms run on the Landsat 8 OLI image taken February </a:t>
            </a:r>
            <a:r>
              <a:rPr lang="en-US" sz="1600" b="1">
                <a:solidFill>
                  <a:schemeClr val="lt1"/>
                </a:solidFill>
                <a:latin typeface="Century Gothic"/>
                <a:ea typeface="Century Gothic"/>
                <a:cs typeface="Century Gothic"/>
                <a:sym typeface="Century Gothic"/>
              </a:rPr>
              <a:t>10</a:t>
            </a:r>
            <a:r>
              <a:rPr lang="en-US" sz="1600" b="1" baseline="30000">
                <a:solidFill>
                  <a:schemeClr val="lt1"/>
                </a:solidFill>
                <a:latin typeface="Century Gothic"/>
                <a:ea typeface="Century Gothic"/>
                <a:cs typeface="Century Gothic"/>
                <a:sym typeface="Century Gothic"/>
              </a:rPr>
              <a:t>th</a:t>
            </a:r>
            <a:r>
              <a:rPr lang="en-US" sz="1600" b="1" i="0" u="none" strike="noStrike" cap="none">
                <a:solidFill>
                  <a:schemeClr val="lt1"/>
                </a:solidFill>
                <a:latin typeface="Century Gothic"/>
                <a:ea typeface="Century Gothic"/>
                <a:cs typeface="Century Gothic"/>
                <a:sym typeface="Century Gothic"/>
              </a:rPr>
              <a:t>, 2014.</a:t>
            </a:r>
            <a:endParaRPr>
              <a:solidFill>
                <a:schemeClr val="lt1"/>
              </a:solidFill>
            </a:endParaRPr>
          </a:p>
        </p:txBody>
      </p:sp>
      <p:pic>
        <p:nvPicPr>
          <p:cNvPr id="955" name="Google Shape;955;p74"/>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252419" y="5541329"/>
            <a:ext cx="945350" cy="190325"/>
          </a:xfrm>
          <a:prstGeom prst="rect">
            <a:avLst/>
          </a:prstGeom>
          <a:noFill/>
          <a:ln>
            <a:noFill/>
          </a:ln>
        </p:spPr>
      </p:pic>
      <p:sp>
        <p:nvSpPr>
          <p:cNvPr id="956" name="Google Shape;956;p74"/>
          <p:cNvSpPr txBox="1"/>
          <p:nvPr/>
        </p:nvSpPr>
        <p:spPr>
          <a:xfrm>
            <a:off x="4090124" y="1417475"/>
            <a:ext cx="1720200" cy="738000"/>
          </a:xfrm>
          <a:prstGeom prst="rect">
            <a:avLst/>
          </a:prstGeom>
          <a:solidFill>
            <a:srgbClr val="FF7F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a:solidFill>
                  <a:srgbClr val="FFFFFF"/>
                </a:solidFill>
                <a:latin typeface="Century Gothic"/>
                <a:ea typeface="Century Gothic"/>
                <a:cs typeface="Century Gothic"/>
                <a:sym typeface="Century Gothic"/>
              </a:rPr>
              <a:t>note the effects of ocean currents &amp; bathymetry</a:t>
            </a:r>
            <a:endParaRPr/>
          </a:p>
        </p:txBody>
      </p:sp>
      <p:cxnSp>
        <p:nvCxnSpPr>
          <p:cNvPr id="957" name="Google Shape;957;p74"/>
          <p:cNvCxnSpPr>
            <a:stCxn id="956" idx="2"/>
          </p:cNvCxnSpPr>
          <p:nvPr/>
        </p:nvCxnSpPr>
        <p:spPr>
          <a:xfrm>
            <a:off x="4950224" y="2155475"/>
            <a:ext cx="680400" cy="466800"/>
          </a:xfrm>
          <a:prstGeom prst="straightConnector1">
            <a:avLst/>
          </a:prstGeom>
          <a:noFill/>
          <a:ln w="38100" cap="flat" cmpd="sng">
            <a:solidFill>
              <a:srgbClr val="FF7F50"/>
            </a:solidFill>
            <a:prstDash val="solid"/>
            <a:round/>
            <a:headEnd type="none" w="med" len="med"/>
            <a:tailEnd type="oval" w="med" len="med"/>
          </a:ln>
        </p:spPr>
      </p:cxnSp>
      <p:sp>
        <p:nvSpPr>
          <p:cNvPr id="958" name="Google Shape;958;p74"/>
          <p:cNvSpPr txBox="1"/>
          <p:nvPr/>
        </p:nvSpPr>
        <p:spPr>
          <a:xfrm>
            <a:off x="450798" y="1423771"/>
            <a:ext cx="3900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FFFFFF"/>
                </a:solidFill>
                <a:latin typeface="Century Gothic"/>
                <a:ea typeface="Century Gothic"/>
                <a:cs typeface="Century Gothic"/>
                <a:sym typeface="Century Gothic"/>
              </a:rPr>
              <a:t>N</a:t>
            </a:r>
            <a:endParaRPr sz="1800" b="0" i="0" u="none" strike="noStrike" cap="none">
              <a:solidFill>
                <a:srgbClr val="FFFFFF"/>
              </a:solidFill>
              <a:latin typeface="Century Gothic"/>
              <a:ea typeface="Century Gothic"/>
              <a:cs typeface="Century Gothic"/>
              <a:sym typeface="Century Gothic"/>
            </a:endParaRPr>
          </a:p>
        </p:txBody>
      </p:sp>
      <p:sp>
        <p:nvSpPr>
          <p:cNvPr id="959" name="Google Shape;959;p74"/>
          <p:cNvSpPr txBox="1"/>
          <p:nvPr/>
        </p:nvSpPr>
        <p:spPr>
          <a:xfrm rot="-5400000">
            <a:off x="253638" y="1711877"/>
            <a:ext cx="6174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FFFF"/>
                </a:solidFill>
                <a:latin typeface="Century Gothic"/>
                <a:ea typeface="Century Gothic"/>
                <a:cs typeface="Century Gothic"/>
                <a:sym typeface="Century Gothic"/>
              </a:rPr>
              <a:t>➣</a:t>
            </a:r>
            <a:endParaRPr sz="3000">
              <a:solidFill>
                <a:srgbClr val="FFFFF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75"/>
          <p:cNvPicPr preferRelativeResize="0"/>
          <p:nvPr/>
        </p:nvPicPr>
        <p:blipFill>
          <a:blip r:embed="rId3">
            <a:alphaModFix/>
          </a:blip>
          <a:stretch>
            <a:fillRect/>
          </a:stretch>
        </p:blipFill>
        <p:spPr>
          <a:xfrm>
            <a:off x="0" y="1299025"/>
            <a:ext cx="4350635" cy="5559549"/>
          </a:xfrm>
          <a:prstGeom prst="rect">
            <a:avLst/>
          </a:prstGeom>
          <a:noFill/>
          <a:ln>
            <a:noFill/>
          </a:ln>
        </p:spPr>
      </p:pic>
      <p:sp>
        <p:nvSpPr>
          <p:cNvPr id="965" name="Google Shape;965;p75"/>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Results: Water Quality </a:t>
            </a:r>
            <a:endParaRPr sz="6000"/>
          </a:p>
        </p:txBody>
      </p:sp>
      <p:grpSp>
        <p:nvGrpSpPr>
          <p:cNvPr id="966" name="Google Shape;966;p75"/>
          <p:cNvGrpSpPr/>
          <p:nvPr/>
        </p:nvGrpSpPr>
        <p:grpSpPr>
          <a:xfrm>
            <a:off x="209918" y="1500413"/>
            <a:ext cx="2014431" cy="1010775"/>
            <a:chOff x="209918" y="1500413"/>
            <a:chExt cx="2014431" cy="1010775"/>
          </a:xfrm>
        </p:grpSpPr>
        <p:sp>
          <p:nvSpPr>
            <p:cNvPr id="967" name="Google Shape;967;p75"/>
            <p:cNvSpPr txBox="1"/>
            <p:nvPr/>
          </p:nvSpPr>
          <p:spPr>
            <a:xfrm>
              <a:off x="209918" y="1500413"/>
              <a:ext cx="2014431" cy="1010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Turbidity (NTU)</a:t>
              </a:r>
              <a:endParaRPr/>
            </a:p>
          </p:txBody>
        </p:sp>
        <p:pic>
          <p:nvPicPr>
            <p:cNvPr id="968" name="Google Shape;968;p75"/>
            <p:cNvPicPr preferRelativeResize="0"/>
            <p:nvPr/>
          </p:nvPicPr>
          <p:blipFill rotWithShape="1">
            <a:blip r:embed="rId4">
              <a:alphaModFix/>
            </a:blip>
            <a:srcRect/>
            <a:stretch/>
          </p:blipFill>
          <p:spPr>
            <a:xfrm>
              <a:off x="738937" y="2094510"/>
              <a:ext cx="952633" cy="190527"/>
            </a:xfrm>
            <a:prstGeom prst="rect">
              <a:avLst/>
            </a:prstGeom>
            <a:noFill/>
            <a:ln>
              <a:noFill/>
            </a:ln>
          </p:spPr>
        </p:pic>
        <p:sp>
          <p:nvSpPr>
            <p:cNvPr id="969" name="Google Shape;969;p75"/>
            <p:cNvSpPr/>
            <p:nvPr/>
          </p:nvSpPr>
          <p:spPr>
            <a:xfrm>
              <a:off x="4477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0</a:t>
              </a:r>
              <a:endParaRPr/>
            </a:p>
          </p:txBody>
        </p:sp>
        <p:sp>
          <p:nvSpPr>
            <p:cNvPr id="970" name="Google Shape;970;p75"/>
            <p:cNvSpPr/>
            <p:nvPr/>
          </p:nvSpPr>
          <p:spPr>
            <a:xfrm>
              <a:off x="16819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30</a:t>
              </a:r>
              <a:endParaRPr/>
            </a:p>
          </p:txBody>
        </p:sp>
      </p:grpSp>
      <p:cxnSp>
        <p:nvCxnSpPr>
          <p:cNvPr id="971" name="Google Shape;971;p75"/>
          <p:cNvCxnSpPr/>
          <p:nvPr/>
        </p:nvCxnSpPr>
        <p:spPr>
          <a:xfrm rot="10800000">
            <a:off x="2568200" y="4177450"/>
            <a:ext cx="2595000" cy="2247000"/>
          </a:xfrm>
          <a:prstGeom prst="straightConnector1">
            <a:avLst/>
          </a:prstGeom>
          <a:noFill/>
          <a:ln w="38100" cap="flat" cmpd="sng">
            <a:solidFill>
              <a:srgbClr val="FF7F50"/>
            </a:solidFill>
            <a:prstDash val="solid"/>
            <a:round/>
            <a:headEnd type="none" w="sm" len="sm"/>
            <a:tailEnd type="triangle" w="med" len="med"/>
          </a:ln>
        </p:spPr>
      </p:cxnSp>
      <p:sp>
        <p:nvSpPr>
          <p:cNvPr id="972" name="Google Shape;972;p75"/>
          <p:cNvSpPr txBox="1"/>
          <p:nvPr/>
        </p:nvSpPr>
        <p:spPr>
          <a:xfrm>
            <a:off x="4863156" y="5868439"/>
            <a:ext cx="1754700" cy="646200"/>
          </a:xfrm>
          <a:prstGeom prst="rect">
            <a:avLst/>
          </a:prstGeom>
          <a:solidFill>
            <a:srgbClr val="FF7F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outlines of the coral reefs</a:t>
            </a:r>
            <a:endParaRPr/>
          </a:p>
        </p:txBody>
      </p:sp>
      <p:sp>
        <p:nvSpPr>
          <p:cNvPr id="973" name="Google Shape;973;p75"/>
          <p:cNvSpPr/>
          <p:nvPr/>
        </p:nvSpPr>
        <p:spPr>
          <a:xfrm>
            <a:off x="4863150" y="4739425"/>
            <a:ext cx="63087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000"/>
              <a:buFont typeface="Arial"/>
              <a:buNone/>
            </a:pPr>
            <a:r>
              <a:rPr lang="en-US" sz="1800" b="1" i="0" u="none" strike="noStrike" cap="none">
                <a:solidFill>
                  <a:srgbClr val="3F3F3F"/>
                </a:solidFill>
                <a:latin typeface="Century Gothic"/>
                <a:ea typeface="Century Gothic"/>
                <a:cs typeface="Century Gothic"/>
                <a:sym typeface="Century Gothic"/>
              </a:rPr>
              <a:t>Water quality algorithms should be used with caution over coral reefs because benthic reflectance may </a:t>
            </a:r>
            <a:r>
              <a:rPr lang="en-US" sz="1800" b="1">
                <a:solidFill>
                  <a:srgbClr val="3F3F3F"/>
                </a:solidFill>
                <a:latin typeface="Century Gothic"/>
                <a:ea typeface="Century Gothic"/>
                <a:cs typeface="Century Gothic"/>
                <a:sym typeface="Century Gothic"/>
              </a:rPr>
              <a:t>interfere with the detection of each parameter</a:t>
            </a:r>
            <a:r>
              <a:rPr lang="en-US" sz="1800" b="1" i="0" u="none" strike="noStrike" cap="none">
                <a:solidFill>
                  <a:srgbClr val="3F3F3F"/>
                </a:solidFill>
                <a:latin typeface="Century Gothic"/>
                <a:ea typeface="Century Gothic"/>
                <a:cs typeface="Century Gothic"/>
                <a:sym typeface="Century Gothic"/>
              </a:rPr>
              <a:t>.</a:t>
            </a:r>
            <a:endParaRPr sz="1800" b="1"/>
          </a:p>
        </p:txBody>
      </p:sp>
      <p:sp>
        <p:nvSpPr>
          <p:cNvPr id="974" name="Google Shape;974;p75"/>
          <p:cNvSpPr/>
          <p:nvPr/>
        </p:nvSpPr>
        <p:spPr>
          <a:xfrm>
            <a:off x="4863150" y="4164500"/>
            <a:ext cx="6900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Turbidity (NTU) produced by the Nechad et al. (2009) algorithm on the Landsat 8 OLI image taken February 18</a:t>
            </a:r>
            <a:r>
              <a:rPr lang="en-US" sz="1200" b="0" i="0" u="none" strike="noStrike" cap="none" baseline="30000">
                <a:solidFill>
                  <a:srgbClr val="3F3F3F"/>
                </a:solidFill>
                <a:latin typeface="Century Gothic"/>
                <a:ea typeface="Century Gothic"/>
                <a:cs typeface="Century Gothic"/>
                <a:sym typeface="Century Gothic"/>
              </a:rPr>
              <a:t>th</a:t>
            </a:r>
            <a:r>
              <a:rPr lang="en-US" sz="1200" b="0" i="0" u="none" strike="noStrike" cap="none">
                <a:solidFill>
                  <a:srgbClr val="3F3F3F"/>
                </a:solidFill>
                <a:latin typeface="Century Gothic"/>
                <a:ea typeface="Century Gothic"/>
                <a:cs typeface="Century Gothic"/>
                <a:sym typeface="Century Gothic"/>
              </a:rPr>
              <a:t>, 2017.</a:t>
            </a:r>
            <a:endParaRPr/>
          </a:p>
        </p:txBody>
      </p:sp>
      <p:sp>
        <p:nvSpPr>
          <p:cNvPr id="975" name="Google Shape;975;p75"/>
          <p:cNvSpPr txBox="1"/>
          <p:nvPr/>
        </p:nvSpPr>
        <p:spPr>
          <a:xfrm>
            <a:off x="145998" y="5843371"/>
            <a:ext cx="3900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FFFFFF"/>
                </a:solidFill>
                <a:latin typeface="Century Gothic"/>
                <a:ea typeface="Century Gothic"/>
                <a:cs typeface="Century Gothic"/>
                <a:sym typeface="Century Gothic"/>
              </a:rPr>
              <a:t>N</a:t>
            </a:r>
            <a:endParaRPr sz="1800" b="0" i="0" u="none" strike="noStrike" cap="none">
              <a:solidFill>
                <a:srgbClr val="FFFFFF"/>
              </a:solidFill>
              <a:latin typeface="Century Gothic"/>
              <a:ea typeface="Century Gothic"/>
              <a:cs typeface="Century Gothic"/>
              <a:sym typeface="Century Gothic"/>
            </a:endParaRPr>
          </a:p>
        </p:txBody>
      </p:sp>
      <p:sp>
        <p:nvSpPr>
          <p:cNvPr id="976" name="Google Shape;976;p75"/>
          <p:cNvSpPr txBox="1"/>
          <p:nvPr/>
        </p:nvSpPr>
        <p:spPr>
          <a:xfrm rot="-5400000">
            <a:off x="-51162" y="6131477"/>
            <a:ext cx="6174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FFFF"/>
                </a:solidFill>
                <a:latin typeface="Century Gothic"/>
                <a:ea typeface="Century Gothic"/>
                <a:cs typeface="Century Gothic"/>
                <a:sym typeface="Century Gothic"/>
              </a:rPr>
              <a:t>➣</a:t>
            </a:r>
            <a:endParaRPr sz="3000">
              <a:solidFill>
                <a:srgbClr val="FFFFFF"/>
              </a:solidFill>
              <a:latin typeface="Century Gothic"/>
              <a:ea typeface="Century Gothic"/>
              <a:cs typeface="Century Gothic"/>
              <a:sym typeface="Century Gothic"/>
            </a:endParaRPr>
          </a:p>
        </p:txBody>
      </p:sp>
      <p:pic>
        <p:nvPicPr>
          <p:cNvPr id="977" name="Google Shape;977;p75"/>
          <p:cNvPicPr preferRelativeResize="0"/>
          <p:nvPr/>
        </p:nvPicPr>
        <p:blipFill>
          <a:blip r:embed="rId5">
            <a:alphaModFix/>
          </a:blip>
          <a:stretch>
            <a:fillRect/>
          </a:stretch>
        </p:blipFill>
        <p:spPr>
          <a:xfrm>
            <a:off x="4863150" y="1299026"/>
            <a:ext cx="7329300" cy="28654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76"/>
          <p:cNvSpPr txBox="1"/>
          <p:nvPr/>
        </p:nvSpPr>
        <p:spPr>
          <a:xfrm>
            <a:off x="2113496" y="2778952"/>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a:solidFill>
                  <a:srgbClr val="379CC3"/>
                </a:solidFill>
                <a:latin typeface="Century Gothic"/>
                <a:ea typeface="Century Gothic"/>
                <a:cs typeface="Century Gothic"/>
                <a:sym typeface="Century Gothic"/>
              </a:rPr>
              <a:t>ANALYSIS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38" name="Picture 37">
            <a:extLst>
              <a:ext uri="{FF2B5EF4-FFF2-40B4-BE49-F238E27FC236}">
                <a16:creationId xmlns:a16="http://schemas.microsoft.com/office/drawing/2014/main" id="{4F688701-702C-4779-B811-8F804026BD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1378817"/>
            <a:ext cx="3766500" cy="4738503"/>
          </a:xfrm>
          <a:prstGeom prst="rect">
            <a:avLst/>
          </a:prstGeom>
        </p:spPr>
      </p:pic>
      <p:pic>
        <p:nvPicPr>
          <p:cNvPr id="11" name="Picture 10">
            <a:extLst>
              <a:ext uri="{FF2B5EF4-FFF2-40B4-BE49-F238E27FC236}">
                <a16:creationId xmlns:a16="http://schemas.microsoft.com/office/drawing/2014/main" id="{7445C36D-29F3-4A40-90AC-3B88F63CD8E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45214" y="1378817"/>
            <a:ext cx="8446786" cy="4738503"/>
          </a:xfrm>
          <a:prstGeom prst="rect">
            <a:avLst/>
          </a:prstGeom>
        </p:spPr>
      </p:pic>
      <p:sp>
        <p:nvSpPr>
          <p:cNvPr id="34" name="Rectangle 33">
            <a:extLst>
              <a:ext uri="{FF2B5EF4-FFF2-40B4-BE49-F238E27FC236}">
                <a16:creationId xmlns:a16="http://schemas.microsoft.com/office/drawing/2014/main" id="{E73F2604-835B-480C-94C9-4D54E5C9AECE}"/>
              </a:ext>
            </a:extLst>
          </p:cNvPr>
          <p:cNvSpPr/>
          <p:nvPr/>
        </p:nvSpPr>
        <p:spPr>
          <a:xfrm>
            <a:off x="438726" y="1579431"/>
            <a:ext cx="5347925" cy="4337274"/>
          </a:xfrm>
          <a:prstGeom prst="rect">
            <a:avLst/>
          </a:prstGeom>
          <a:solidFill>
            <a:srgbClr val="FFFFFF">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326E5D-D586-4FB4-8811-CAF03866BC4B}"/>
              </a:ext>
            </a:extLst>
          </p:cNvPr>
          <p:cNvSpPr/>
          <p:nvPr/>
        </p:nvSpPr>
        <p:spPr>
          <a:xfrm>
            <a:off x="1053638" y="2180180"/>
            <a:ext cx="990021" cy="34280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29" name="Rectangle 28">
            <a:extLst>
              <a:ext uri="{FF2B5EF4-FFF2-40B4-BE49-F238E27FC236}">
                <a16:creationId xmlns:a16="http://schemas.microsoft.com/office/drawing/2014/main" id="{742C3E75-1B84-4C6D-B68C-87167B4F8CFC}"/>
              </a:ext>
            </a:extLst>
          </p:cNvPr>
          <p:cNvSpPr/>
          <p:nvPr/>
        </p:nvSpPr>
        <p:spPr>
          <a:xfrm>
            <a:off x="2087030" y="2180180"/>
            <a:ext cx="990021" cy="34280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30" name="Rectangle 29">
            <a:extLst>
              <a:ext uri="{FF2B5EF4-FFF2-40B4-BE49-F238E27FC236}">
                <a16:creationId xmlns:a16="http://schemas.microsoft.com/office/drawing/2014/main" id="{025FB24B-3C0C-4A87-90B5-492C17CDACB0}"/>
              </a:ext>
            </a:extLst>
          </p:cNvPr>
          <p:cNvSpPr/>
          <p:nvPr/>
        </p:nvSpPr>
        <p:spPr>
          <a:xfrm>
            <a:off x="3120422" y="2180180"/>
            <a:ext cx="990021" cy="34280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31" name="Rectangle 30">
            <a:extLst>
              <a:ext uri="{FF2B5EF4-FFF2-40B4-BE49-F238E27FC236}">
                <a16:creationId xmlns:a16="http://schemas.microsoft.com/office/drawing/2014/main" id="{C943E3FC-359A-4D35-979C-0D1959C26EEE}"/>
              </a:ext>
            </a:extLst>
          </p:cNvPr>
          <p:cNvSpPr/>
          <p:nvPr/>
        </p:nvSpPr>
        <p:spPr>
          <a:xfrm>
            <a:off x="4153813" y="2180180"/>
            <a:ext cx="990021" cy="34280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graphicFrame>
        <p:nvGraphicFramePr>
          <p:cNvPr id="24" name="Chart 23">
            <a:extLst>
              <a:ext uri="{FF2B5EF4-FFF2-40B4-BE49-F238E27FC236}">
                <a16:creationId xmlns:a16="http://schemas.microsoft.com/office/drawing/2014/main" id="{53608BA0-AE8B-4F68-AA2D-CA78613FD8C5}"/>
              </a:ext>
            </a:extLst>
          </p:cNvPr>
          <p:cNvGraphicFramePr>
            <a:graphicFrameLocks/>
          </p:cNvGraphicFramePr>
          <p:nvPr>
            <p:extLst>
              <p:ext uri="{D42A27DB-BD31-4B8C-83A1-F6EECF244321}">
                <p14:modId xmlns:p14="http://schemas.microsoft.com/office/powerpoint/2010/main" val="178045948"/>
              </p:ext>
            </p:extLst>
          </p:nvPr>
        </p:nvGraphicFramePr>
        <p:xfrm>
          <a:off x="446843" y="1629483"/>
          <a:ext cx="4926381" cy="4387529"/>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0618A007-F390-4312-ABCA-FC3644694054}"/>
              </a:ext>
            </a:extLst>
          </p:cNvPr>
          <p:cNvSpPr txBox="1"/>
          <p:nvPr/>
        </p:nvSpPr>
        <p:spPr>
          <a:xfrm>
            <a:off x="2353573" y="2111116"/>
            <a:ext cx="465192" cy="307777"/>
          </a:xfrm>
          <a:prstGeom prst="rect">
            <a:avLst/>
          </a:prstGeom>
          <a:noFill/>
        </p:spPr>
        <p:txBody>
          <a:bodyPr wrap="none" rtlCol="0">
            <a:spAutoFit/>
          </a:bodyPr>
          <a:lstStyle/>
          <a:p>
            <a:r>
              <a:rPr lang="en-US" sz="1400" dirty="0">
                <a:latin typeface="Century Gothic" panose="020B0502020202020204" pitchFamily="34" charset="0"/>
              </a:rPr>
              <a:t>Fall</a:t>
            </a:r>
          </a:p>
        </p:txBody>
      </p:sp>
      <p:sp>
        <p:nvSpPr>
          <p:cNvPr id="26" name="TextBox 25">
            <a:extLst>
              <a:ext uri="{FF2B5EF4-FFF2-40B4-BE49-F238E27FC236}">
                <a16:creationId xmlns:a16="http://schemas.microsoft.com/office/drawing/2014/main" id="{F546527C-FC40-4824-8EF2-C2052C4567EA}"/>
              </a:ext>
            </a:extLst>
          </p:cNvPr>
          <p:cNvSpPr txBox="1"/>
          <p:nvPr/>
        </p:nvSpPr>
        <p:spPr>
          <a:xfrm>
            <a:off x="3218437" y="2111116"/>
            <a:ext cx="734496" cy="307777"/>
          </a:xfrm>
          <a:prstGeom prst="rect">
            <a:avLst/>
          </a:prstGeom>
          <a:noFill/>
        </p:spPr>
        <p:txBody>
          <a:bodyPr wrap="none" rtlCol="0">
            <a:spAutoFit/>
          </a:bodyPr>
          <a:lstStyle/>
          <a:p>
            <a:r>
              <a:rPr lang="en-US" sz="1400" dirty="0">
                <a:latin typeface="Century Gothic" panose="020B0502020202020204" pitchFamily="34" charset="0"/>
              </a:rPr>
              <a:t>Winter</a:t>
            </a:r>
          </a:p>
        </p:txBody>
      </p:sp>
      <p:sp>
        <p:nvSpPr>
          <p:cNvPr id="27" name="TextBox 26">
            <a:extLst>
              <a:ext uri="{FF2B5EF4-FFF2-40B4-BE49-F238E27FC236}">
                <a16:creationId xmlns:a16="http://schemas.microsoft.com/office/drawing/2014/main" id="{26ABF116-B44B-4726-BBA7-EF3C8A07C1B0}"/>
              </a:ext>
            </a:extLst>
          </p:cNvPr>
          <p:cNvSpPr txBox="1"/>
          <p:nvPr/>
        </p:nvSpPr>
        <p:spPr>
          <a:xfrm>
            <a:off x="4251829" y="2111116"/>
            <a:ext cx="715260" cy="307777"/>
          </a:xfrm>
          <a:prstGeom prst="rect">
            <a:avLst/>
          </a:prstGeom>
          <a:noFill/>
        </p:spPr>
        <p:txBody>
          <a:bodyPr wrap="none" rtlCol="0">
            <a:spAutoFit/>
          </a:bodyPr>
          <a:lstStyle/>
          <a:p>
            <a:r>
              <a:rPr lang="en-US" sz="1400" dirty="0">
                <a:latin typeface="Century Gothic" panose="020B0502020202020204" pitchFamily="34" charset="0"/>
              </a:rPr>
              <a:t>Spring</a:t>
            </a:r>
          </a:p>
        </p:txBody>
      </p:sp>
      <p:sp>
        <p:nvSpPr>
          <p:cNvPr id="28" name="TextBox 27">
            <a:extLst>
              <a:ext uri="{FF2B5EF4-FFF2-40B4-BE49-F238E27FC236}">
                <a16:creationId xmlns:a16="http://schemas.microsoft.com/office/drawing/2014/main" id="{3C5DAE4B-D3DE-4731-B738-933411FA27F2}"/>
              </a:ext>
            </a:extLst>
          </p:cNvPr>
          <p:cNvSpPr txBox="1"/>
          <p:nvPr/>
        </p:nvSpPr>
        <p:spPr>
          <a:xfrm>
            <a:off x="1149586" y="2103180"/>
            <a:ext cx="891591" cy="307777"/>
          </a:xfrm>
          <a:prstGeom prst="rect">
            <a:avLst/>
          </a:prstGeom>
          <a:noFill/>
        </p:spPr>
        <p:txBody>
          <a:bodyPr wrap="none" rtlCol="0">
            <a:spAutoFit/>
          </a:bodyPr>
          <a:lstStyle/>
          <a:p>
            <a:r>
              <a:rPr lang="en-US" sz="1400" dirty="0">
                <a:latin typeface="Century Gothic" panose="020B0502020202020204" pitchFamily="34" charset="0"/>
              </a:rPr>
              <a:t>Summer</a:t>
            </a:r>
          </a:p>
        </p:txBody>
      </p:sp>
      <p:sp>
        <p:nvSpPr>
          <p:cNvPr id="1051" name="Google Shape;1051;p7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Water Quality Analysis</a:t>
            </a:r>
            <a:endParaRPr sz="4800" dirty="0"/>
          </a:p>
        </p:txBody>
      </p:sp>
      <p:sp>
        <p:nvSpPr>
          <p:cNvPr id="39" name="Google Shape;409;p55">
            <a:extLst>
              <a:ext uri="{FF2B5EF4-FFF2-40B4-BE49-F238E27FC236}">
                <a16:creationId xmlns:a16="http://schemas.microsoft.com/office/drawing/2014/main" id="{4EA90509-8967-4850-BAB0-523686D4C56A}"/>
              </a:ext>
            </a:extLst>
          </p:cNvPr>
          <p:cNvSpPr txBox="1">
            <a:spLocks/>
          </p:cNvSpPr>
          <p:nvPr/>
        </p:nvSpPr>
        <p:spPr>
          <a:xfrm>
            <a:off x="8151812" y="6117320"/>
            <a:ext cx="4040188" cy="5229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r">
              <a:buFont typeface="Arial"/>
              <a:buNone/>
            </a:pPr>
            <a:r>
              <a:rPr lang="en-US" sz="1200" kern="0" dirty="0">
                <a:solidFill>
                  <a:srgbClr val="3F3F3F"/>
                </a:solidFill>
              </a:rPr>
              <a:t>Precipitation Data: NOAA</a:t>
            </a:r>
          </a:p>
          <a:p>
            <a:pPr marL="114300" indent="0" algn="r">
              <a:buFont typeface="Arial"/>
              <a:buNone/>
            </a:pPr>
            <a:r>
              <a:rPr lang="en-US" sz="1200" kern="0" dirty="0">
                <a:solidFill>
                  <a:srgbClr val="3F3F3F"/>
                </a:solidFill>
              </a:rPr>
              <a:t>Image Credit: Tova </a:t>
            </a:r>
            <a:r>
              <a:rPr lang="en-US" sz="1200" kern="0" dirty="0" err="1">
                <a:solidFill>
                  <a:srgbClr val="3F3F3F"/>
                </a:solidFill>
              </a:rPr>
              <a:t>Callender</a:t>
            </a:r>
            <a:r>
              <a:rPr lang="en-US" sz="1200" kern="0" dirty="0">
                <a:solidFill>
                  <a:srgbClr val="3F3F3F"/>
                </a:solidFill>
              </a:rPr>
              <a:t>, West Maui R2R</a:t>
            </a:r>
            <a:endParaRPr lang="en-US" kern="0" dirty="0"/>
          </a:p>
        </p:txBody>
      </p:sp>
      <p:sp>
        <p:nvSpPr>
          <p:cNvPr id="35" name="TextBox 34">
            <a:extLst>
              <a:ext uri="{FF2B5EF4-FFF2-40B4-BE49-F238E27FC236}">
                <a16:creationId xmlns:a16="http://schemas.microsoft.com/office/drawing/2014/main" id="{2ED0FE81-C60D-4FE2-B5AB-66C2B539C9AE}"/>
              </a:ext>
            </a:extLst>
          </p:cNvPr>
          <p:cNvSpPr txBox="1"/>
          <p:nvPr/>
        </p:nvSpPr>
        <p:spPr>
          <a:xfrm>
            <a:off x="5181505" y="2180180"/>
            <a:ext cx="383438" cy="3606180"/>
          </a:xfrm>
          <a:prstGeom prst="rect">
            <a:avLst/>
          </a:prstGeom>
          <a:noFill/>
        </p:spPr>
        <p:txBody>
          <a:bodyPr wrap="none" rtlCol="0">
            <a:spAutoFit/>
          </a:bodyPr>
          <a:lstStyle/>
          <a:p>
            <a:pPr>
              <a:lnSpc>
                <a:spcPct val="150000"/>
              </a:lnSpc>
            </a:pPr>
            <a:r>
              <a:rPr lang="en-US" sz="1400" dirty="0">
                <a:solidFill>
                  <a:srgbClr val="1E566C"/>
                </a:solidFill>
                <a:latin typeface="Century Gothic" panose="020B0502020202020204" pitchFamily="34" charset="0"/>
              </a:rPr>
              <a:t>10</a:t>
            </a:r>
          </a:p>
          <a:p>
            <a:pPr>
              <a:lnSpc>
                <a:spcPct val="150000"/>
              </a:lnSpc>
            </a:pPr>
            <a:r>
              <a:rPr lang="en-US" sz="1400" dirty="0">
                <a:solidFill>
                  <a:srgbClr val="1E566C"/>
                </a:solidFill>
                <a:latin typeface="Century Gothic" panose="020B0502020202020204" pitchFamily="34" charset="0"/>
              </a:rPr>
              <a:t>9</a:t>
            </a:r>
          </a:p>
          <a:p>
            <a:pPr>
              <a:lnSpc>
                <a:spcPct val="150000"/>
              </a:lnSpc>
            </a:pPr>
            <a:r>
              <a:rPr lang="en-US" sz="1400" dirty="0">
                <a:solidFill>
                  <a:srgbClr val="1E566C"/>
                </a:solidFill>
                <a:latin typeface="Century Gothic" panose="020B0502020202020204" pitchFamily="34" charset="0"/>
              </a:rPr>
              <a:t>8</a:t>
            </a:r>
          </a:p>
          <a:p>
            <a:pPr>
              <a:lnSpc>
                <a:spcPct val="150000"/>
              </a:lnSpc>
            </a:pPr>
            <a:r>
              <a:rPr lang="en-US" sz="1400" dirty="0">
                <a:solidFill>
                  <a:srgbClr val="1E566C"/>
                </a:solidFill>
                <a:latin typeface="Century Gothic" panose="020B0502020202020204" pitchFamily="34" charset="0"/>
              </a:rPr>
              <a:t>7</a:t>
            </a:r>
          </a:p>
          <a:p>
            <a:pPr>
              <a:lnSpc>
                <a:spcPct val="150000"/>
              </a:lnSpc>
            </a:pPr>
            <a:r>
              <a:rPr lang="en-US" sz="1400" dirty="0">
                <a:solidFill>
                  <a:srgbClr val="1E566C"/>
                </a:solidFill>
                <a:latin typeface="Century Gothic" panose="020B0502020202020204" pitchFamily="34" charset="0"/>
              </a:rPr>
              <a:t>6</a:t>
            </a:r>
          </a:p>
          <a:p>
            <a:pPr>
              <a:lnSpc>
                <a:spcPct val="150000"/>
              </a:lnSpc>
            </a:pPr>
            <a:r>
              <a:rPr lang="en-US" sz="1400" dirty="0">
                <a:solidFill>
                  <a:srgbClr val="1E566C"/>
                </a:solidFill>
                <a:latin typeface="Century Gothic" panose="020B0502020202020204" pitchFamily="34" charset="0"/>
              </a:rPr>
              <a:t>5</a:t>
            </a:r>
          </a:p>
          <a:p>
            <a:pPr>
              <a:lnSpc>
                <a:spcPct val="150000"/>
              </a:lnSpc>
            </a:pPr>
            <a:r>
              <a:rPr lang="en-US" sz="1400" dirty="0">
                <a:solidFill>
                  <a:srgbClr val="1E566C"/>
                </a:solidFill>
                <a:latin typeface="Century Gothic" panose="020B0502020202020204" pitchFamily="34" charset="0"/>
              </a:rPr>
              <a:t>4</a:t>
            </a:r>
          </a:p>
          <a:p>
            <a:pPr>
              <a:lnSpc>
                <a:spcPct val="150000"/>
              </a:lnSpc>
            </a:pPr>
            <a:r>
              <a:rPr lang="en-US" sz="1400" dirty="0">
                <a:solidFill>
                  <a:srgbClr val="1E566C"/>
                </a:solidFill>
                <a:latin typeface="Century Gothic" panose="020B0502020202020204" pitchFamily="34" charset="0"/>
              </a:rPr>
              <a:t>3</a:t>
            </a:r>
          </a:p>
          <a:p>
            <a:pPr>
              <a:lnSpc>
                <a:spcPct val="150000"/>
              </a:lnSpc>
            </a:pPr>
            <a:r>
              <a:rPr lang="en-US" sz="1400" dirty="0">
                <a:solidFill>
                  <a:srgbClr val="1E566C"/>
                </a:solidFill>
                <a:latin typeface="Century Gothic" panose="020B0502020202020204" pitchFamily="34" charset="0"/>
              </a:rPr>
              <a:t>2</a:t>
            </a:r>
          </a:p>
          <a:p>
            <a:pPr>
              <a:lnSpc>
                <a:spcPct val="150000"/>
              </a:lnSpc>
            </a:pPr>
            <a:r>
              <a:rPr lang="en-US" sz="1400" dirty="0">
                <a:solidFill>
                  <a:srgbClr val="1E566C"/>
                </a:solidFill>
                <a:latin typeface="Century Gothic" panose="020B0502020202020204" pitchFamily="34" charset="0"/>
              </a:rPr>
              <a:t>1</a:t>
            </a:r>
          </a:p>
          <a:p>
            <a:pPr>
              <a:lnSpc>
                <a:spcPct val="150000"/>
              </a:lnSpc>
            </a:pPr>
            <a:r>
              <a:rPr lang="en-US" sz="1400" dirty="0">
                <a:solidFill>
                  <a:srgbClr val="1E566C"/>
                </a:solidFill>
                <a:latin typeface="Century Gothic" panose="020B0502020202020204" pitchFamily="34" charset="0"/>
              </a:rPr>
              <a:t>0</a:t>
            </a:r>
          </a:p>
        </p:txBody>
      </p:sp>
      <p:sp>
        <p:nvSpPr>
          <p:cNvPr id="49" name="TextBox 48">
            <a:extLst>
              <a:ext uri="{FF2B5EF4-FFF2-40B4-BE49-F238E27FC236}">
                <a16:creationId xmlns:a16="http://schemas.microsoft.com/office/drawing/2014/main" id="{E419EF70-FFEA-4EFD-84B0-4C725F0898BF}"/>
              </a:ext>
            </a:extLst>
          </p:cNvPr>
          <p:cNvSpPr txBox="1"/>
          <p:nvPr/>
        </p:nvSpPr>
        <p:spPr>
          <a:xfrm rot="5400000">
            <a:off x="3930543" y="4160905"/>
            <a:ext cx="3337690" cy="374526"/>
          </a:xfrm>
          <a:prstGeom prst="rect">
            <a:avLst/>
          </a:prstGeom>
          <a:noFill/>
        </p:spPr>
        <p:txBody>
          <a:bodyPr wrap="square" rtlCol="0">
            <a:spAutoFit/>
          </a:bodyPr>
          <a:lstStyle/>
          <a:p>
            <a:pPr>
              <a:lnSpc>
                <a:spcPct val="150000"/>
              </a:lnSpc>
            </a:pPr>
            <a:r>
              <a:rPr lang="en-US" sz="1400" dirty="0">
                <a:solidFill>
                  <a:srgbClr val="1E566C"/>
                </a:solidFill>
                <a:latin typeface="Century Gothic" panose="020B0502020202020204" pitchFamily="34" charset="0"/>
              </a:rPr>
              <a:t>Precipitation (cm/month)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77"/>
          <p:cNvPicPr preferRelativeResize="0"/>
          <p:nvPr/>
        </p:nvPicPr>
        <p:blipFill>
          <a:blip r:embed="rId3">
            <a:alphaModFix/>
          </a:blip>
          <a:stretch>
            <a:fillRect/>
          </a:stretch>
        </p:blipFill>
        <p:spPr>
          <a:xfrm>
            <a:off x="1672026" y="1143000"/>
            <a:ext cx="8847950" cy="4446401"/>
          </a:xfrm>
          <a:prstGeom prst="rect">
            <a:avLst/>
          </a:prstGeom>
          <a:noFill/>
          <a:ln w="38100" cap="flat" cmpd="sng">
            <a:solidFill>
              <a:srgbClr val="379CC3"/>
            </a:solidFill>
            <a:prstDash val="solid"/>
            <a:round/>
            <a:headEnd type="none" w="sm" len="sm"/>
            <a:tailEnd type="none" w="sm" len="sm"/>
          </a:ln>
        </p:spPr>
      </p:pic>
      <p:sp>
        <p:nvSpPr>
          <p:cNvPr id="989" name="Google Shape;989;p77"/>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Correlation - Rain &amp; Turbidity</a:t>
            </a:r>
            <a:endParaRPr/>
          </a:p>
        </p:txBody>
      </p:sp>
      <p:sp>
        <p:nvSpPr>
          <p:cNvPr id="990" name="Google Shape;990;p77"/>
          <p:cNvSpPr txBox="1">
            <a:spLocks noGrp="1"/>
          </p:cNvSpPr>
          <p:nvPr>
            <p:ph type="body" idx="2"/>
          </p:nvPr>
        </p:nvSpPr>
        <p:spPr>
          <a:xfrm>
            <a:off x="9297300" y="4827400"/>
            <a:ext cx="2399400" cy="1450200"/>
          </a:xfrm>
          <a:prstGeom prst="rect">
            <a:avLst/>
          </a:prstGeom>
          <a:solidFill>
            <a:schemeClr val="lt1"/>
          </a:solidFill>
          <a:ln w="38100" cap="flat" cmpd="sng">
            <a:solidFill>
              <a:srgbClr val="379CC3"/>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1000"/>
              </a:spcBef>
              <a:spcAft>
                <a:spcPts val="0"/>
              </a:spcAft>
              <a:buNone/>
            </a:pPr>
            <a:r>
              <a:rPr lang="en-US" sz="2000" b="1">
                <a:solidFill>
                  <a:srgbClr val="379CC3"/>
                </a:solidFill>
              </a:rPr>
              <a:t>Precipitation is a strong predictor of turbidity </a:t>
            </a:r>
            <a:endParaRPr sz="2000" b="1">
              <a:solidFill>
                <a:srgbClr val="379CC3"/>
              </a:solidFill>
            </a:endParaRPr>
          </a:p>
          <a:p>
            <a:pPr marL="0" lvl="0" indent="0" algn="ctr" rtl="0">
              <a:spcBef>
                <a:spcPts val="1000"/>
              </a:spcBef>
              <a:spcAft>
                <a:spcPts val="0"/>
              </a:spcAft>
              <a:buNone/>
            </a:pPr>
            <a:r>
              <a:rPr lang="en-US" sz="2000" b="1">
                <a:solidFill>
                  <a:srgbClr val="379CC3"/>
                </a:solidFill>
              </a:rPr>
              <a:t>(p &lt; 0.05)</a:t>
            </a:r>
            <a:endParaRPr sz="2000" b="1">
              <a:solidFill>
                <a:srgbClr val="379CC3"/>
              </a:solidFill>
            </a:endParaRPr>
          </a:p>
        </p:txBody>
      </p:sp>
      <p:cxnSp>
        <p:nvCxnSpPr>
          <p:cNvPr id="991" name="Google Shape;991;p77"/>
          <p:cNvCxnSpPr/>
          <p:nvPr/>
        </p:nvCxnSpPr>
        <p:spPr>
          <a:xfrm>
            <a:off x="8393201" y="1491100"/>
            <a:ext cx="381000" cy="0"/>
          </a:xfrm>
          <a:prstGeom prst="straightConnector1">
            <a:avLst/>
          </a:prstGeom>
          <a:noFill/>
          <a:ln w="28575" cap="flat" cmpd="sng">
            <a:solidFill>
              <a:srgbClr val="000000"/>
            </a:solidFill>
            <a:prstDash val="solid"/>
            <a:round/>
            <a:headEnd type="none" w="med" len="med"/>
            <a:tailEnd type="none" w="med" len="med"/>
          </a:ln>
        </p:spPr>
      </p:cxnSp>
      <p:cxnSp>
        <p:nvCxnSpPr>
          <p:cNvPr id="992" name="Google Shape;992;p77"/>
          <p:cNvCxnSpPr/>
          <p:nvPr/>
        </p:nvCxnSpPr>
        <p:spPr>
          <a:xfrm>
            <a:off x="8381996" y="1721950"/>
            <a:ext cx="381000" cy="0"/>
          </a:xfrm>
          <a:prstGeom prst="straightConnector1">
            <a:avLst/>
          </a:prstGeom>
          <a:noFill/>
          <a:ln w="28575" cap="flat" cmpd="sng">
            <a:solidFill>
              <a:srgbClr val="C00000"/>
            </a:solidFill>
            <a:prstDash val="solid"/>
            <a:round/>
            <a:headEnd type="none" w="med" len="med"/>
            <a:tailEnd type="none" w="med" len="med"/>
          </a:ln>
        </p:spPr>
      </p:cxnSp>
      <p:sp>
        <p:nvSpPr>
          <p:cNvPr id="993" name="Google Shape;993;p77"/>
          <p:cNvSpPr txBox="1"/>
          <p:nvPr/>
        </p:nvSpPr>
        <p:spPr>
          <a:xfrm>
            <a:off x="8807600" y="1306138"/>
            <a:ext cx="15465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Precipitation</a:t>
            </a:r>
            <a:endParaRPr>
              <a:latin typeface="Century Gothic"/>
              <a:ea typeface="Century Gothic"/>
              <a:cs typeface="Century Gothic"/>
              <a:sym typeface="Century Gothic"/>
            </a:endParaRPr>
          </a:p>
        </p:txBody>
      </p:sp>
      <p:sp>
        <p:nvSpPr>
          <p:cNvPr id="994" name="Google Shape;994;p77"/>
          <p:cNvSpPr txBox="1"/>
          <p:nvPr/>
        </p:nvSpPr>
        <p:spPr>
          <a:xfrm>
            <a:off x="8807600" y="1519150"/>
            <a:ext cx="15465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Turbidity</a:t>
            </a:r>
            <a:endParaRPr>
              <a:latin typeface="Century Gothic"/>
              <a:ea typeface="Century Gothic"/>
              <a:cs typeface="Century Gothic"/>
              <a:sym typeface="Century Gothic"/>
            </a:endParaRPr>
          </a:p>
        </p:txBody>
      </p:sp>
      <p:sp>
        <p:nvSpPr>
          <p:cNvPr id="995" name="Google Shape;995;p77"/>
          <p:cNvSpPr txBox="1"/>
          <p:nvPr/>
        </p:nvSpPr>
        <p:spPr>
          <a:xfrm rot="-2821346">
            <a:off x="4213534" y="5712545"/>
            <a:ext cx="1075968" cy="2029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Jan 17</a:t>
            </a:r>
            <a:endParaRPr>
              <a:latin typeface="Century Gothic"/>
              <a:ea typeface="Century Gothic"/>
              <a:cs typeface="Century Gothic"/>
              <a:sym typeface="Century Gothic"/>
            </a:endParaRPr>
          </a:p>
        </p:txBody>
      </p:sp>
      <p:sp>
        <p:nvSpPr>
          <p:cNvPr id="996" name="Google Shape;996;p77"/>
          <p:cNvSpPr txBox="1"/>
          <p:nvPr/>
        </p:nvSpPr>
        <p:spPr>
          <a:xfrm rot="-2539968">
            <a:off x="1389439" y="5712642"/>
            <a:ext cx="1075826" cy="202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Jan 16</a:t>
            </a:r>
            <a:endParaRPr dirty="0">
              <a:latin typeface="Century Gothic"/>
              <a:ea typeface="Century Gothic"/>
              <a:cs typeface="Century Gothic"/>
              <a:sym typeface="Century Gothic"/>
            </a:endParaRPr>
          </a:p>
        </p:txBody>
      </p:sp>
      <p:sp>
        <p:nvSpPr>
          <p:cNvPr id="997" name="Google Shape;997;p77"/>
          <p:cNvSpPr txBox="1"/>
          <p:nvPr/>
        </p:nvSpPr>
        <p:spPr>
          <a:xfrm rot="-2821346">
            <a:off x="7294409" y="5712545"/>
            <a:ext cx="1075968" cy="2029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Jan 18</a:t>
            </a:r>
            <a:endParaRPr>
              <a:latin typeface="Century Gothic"/>
              <a:ea typeface="Century Gothic"/>
              <a:cs typeface="Century Gothic"/>
              <a:sym typeface="Century Gothic"/>
            </a:endParaRPr>
          </a:p>
        </p:txBody>
      </p:sp>
      <p:sp>
        <p:nvSpPr>
          <p:cNvPr id="998" name="Google Shape;998;p77"/>
          <p:cNvSpPr txBox="1"/>
          <p:nvPr/>
        </p:nvSpPr>
        <p:spPr>
          <a:xfrm rot="5400000">
            <a:off x="9481166" y="2672541"/>
            <a:ext cx="3286964"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solidFill>
                <a:latin typeface="Century Gothic"/>
                <a:ea typeface="Century Gothic"/>
                <a:cs typeface="Century Gothic"/>
                <a:sym typeface="Century Gothic"/>
              </a:rPr>
              <a:t>Precipitation (mm/month)</a:t>
            </a:r>
            <a:endParaRPr sz="1600" dirty="0">
              <a:solidFill>
                <a:schemeClr val="tx1"/>
              </a:solidFill>
              <a:latin typeface="Century Gothic"/>
              <a:ea typeface="Century Gothic"/>
              <a:cs typeface="Century Gothic"/>
              <a:sym typeface="Century Gothic"/>
            </a:endParaRPr>
          </a:p>
        </p:txBody>
      </p:sp>
      <p:sp>
        <p:nvSpPr>
          <p:cNvPr id="1000" name="Google Shape;1000;p77"/>
          <p:cNvSpPr txBox="1"/>
          <p:nvPr/>
        </p:nvSpPr>
        <p:spPr>
          <a:xfrm>
            <a:off x="10597327" y="115236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latin typeface="Century Gothic"/>
                <a:ea typeface="Century Gothic"/>
                <a:cs typeface="Century Gothic"/>
                <a:sym typeface="Century Gothic"/>
              </a:rPr>
              <a:t>12</a:t>
            </a:r>
            <a:endParaRPr dirty="0">
              <a:solidFill>
                <a:schemeClr val="tx1"/>
              </a:solidFill>
              <a:latin typeface="Century Gothic"/>
              <a:ea typeface="Century Gothic"/>
              <a:cs typeface="Century Gothic"/>
              <a:sym typeface="Century Gothic"/>
            </a:endParaRPr>
          </a:p>
        </p:txBody>
      </p:sp>
      <p:sp>
        <p:nvSpPr>
          <p:cNvPr id="1002" name="Google Shape;1002;p77"/>
          <p:cNvSpPr txBox="1"/>
          <p:nvPr/>
        </p:nvSpPr>
        <p:spPr>
          <a:xfrm>
            <a:off x="10597327" y="319061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latin typeface="Century Gothic"/>
                <a:ea typeface="Century Gothic"/>
                <a:cs typeface="Century Gothic"/>
                <a:sym typeface="Century Gothic"/>
              </a:rPr>
              <a:t>6</a:t>
            </a:r>
            <a:endParaRPr dirty="0">
              <a:solidFill>
                <a:schemeClr val="tx1"/>
              </a:solidFill>
              <a:latin typeface="Century Gothic"/>
              <a:ea typeface="Century Gothic"/>
              <a:cs typeface="Century Gothic"/>
              <a:sym typeface="Century Gothic"/>
            </a:endParaRPr>
          </a:p>
        </p:txBody>
      </p:sp>
      <p:sp>
        <p:nvSpPr>
          <p:cNvPr id="999" name="Google Shape;999;p77"/>
          <p:cNvSpPr txBox="1"/>
          <p:nvPr/>
        </p:nvSpPr>
        <p:spPr>
          <a:xfrm rot="16200000">
            <a:off x="-99036" y="2995337"/>
            <a:ext cx="2375700"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accent2">
                    <a:lumMod val="50000"/>
                  </a:schemeClr>
                </a:solidFill>
                <a:latin typeface="Century Gothic"/>
                <a:ea typeface="Century Gothic"/>
                <a:cs typeface="Century Gothic"/>
                <a:sym typeface="Century Gothic"/>
              </a:rPr>
              <a:t>Turbidity (NTU)</a:t>
            </a:r>
            <a:endParaRPr sz="1600" dirty="0">
              <a:solidFill>
                <a:schemeClr val="accent2">
                  <a:lumMod val="50000"/>
                </a:schemeClr>
              </a:solidFill>
              <a:latin typeface="Century Gothic"/>
              <a:ea typeface="Century Gothic"/>
              <a:cs typeface="Century Gothic"/>
              <a:sym typeface="Century Gothic"/>
            </a:endParaRPr>
          </a:p>
        </p:txBody>
      </p:sp>
      <p:sp>
        <p:nvSpPr>
          <p:cNvPr id="1003" name="Google Shape;1003;p77"/>
          <p:cNvSpPr txBox="1"/>
          <p:nvPr/>
        </p:nvSpPr>
        <p:spPr>
          <a:xfrm>
            <a:off x="1265364" y="1090912"/>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2">
                    <a:lumMod val="50000"/>
                  </a:schemeClr>
                </a:solidFill>
                <a:latin typeface="Century Gothic"/>
                <a:ea typeface="Century Gothic"/>
                <a:cs typeface="Century Gothic"/>
                <a:sym typeface="Century Gothic"/>
              </a:rPr>
              <a:t>14</a:t>
            </a:r>
            <a:endParaRPr>
              <a:solidFill>
                <a:schemeClr val="accent2">
                  <a:lumMod val="50000"/>
                </a:schemeClr>
              </a:solidFill>
              <a:latin typeface="Century Gothic"/>
              <a:ea typeface="Century Gothic"/>
              <a:cs typeface="Century Gothic"/>
              <a:sym typeface="Century Gothic"/>
            </a:endParaRPr>
          </a:p>
        </p:txBody>
      </p:sp>
      <p:sp>
        <p:nvSpPr>
          <p:cNvPr id="1004" name="Google Shape;1004;p77"/>
          <p:cNvSpPr txBox="1"/>
          <p:nvPr/>
        </p:nvSpPr>
        <p:spPr>
          <a:xfrm>
            <a:off x="1305402" y="304843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lumMod val="50000"/>
                  </a:schemeClr>
                </a:solidFill>
                <a:latin typeface="Century Gothic"/>
                <a:ea typeface="Century Gothic"/>
                <a:cs typeface="Century Gothic"/>
                <a:sym typeface="Century Gothic"/>
              </a:rPr>
              <a:t>7</a:t>
            </a:r>
            <a:endParaRPr dirty="0">
              <a:solidFill>
                <a:schemeClr val="accent2">
                  <a:lumMod val="50000"/>
                </a:schemeClr>
              </a:solidFill>
              <a:latin typeface="Century Gothic"/>
              <a:ea typeface="Century Gothic"/>
              <a:cs typeface="Century Gothic"/>
              <a:sym typeface="Century Gothic"/>
            </a:endParaRPr>
          </a:p>
        </p:txBody>
      </p:sp>
      <p:cxnSp>
        <p:nvCxnSpPr>
          <p:cNvPr id="1005" name="Google Shape;1005;p77"/>
          <p:cNvCxnSpPr/>
          <p:nvPr/>
        </p:nvCxnSpPr>
        <p:spPr>
          <a:xfrm flipH="1">
            <a:off x="4740125" y="1721950"/>
            <a:ext cx="3600" cy="934500"/>
          </a:xfrm>
          <a:prstGeom prst="straightConnector1">
            <a:avLst/>
          </a:prstGeom>
          <a:noFill/>
          <a:ln w="38100" cap="flat" cmpd="sng">
            <a:solidFill>
              <a:srgbClr val="980000"/>
            </a:solidFill>
            <a:prstDash val="solid"/>
            <a:round/>
            <a:headEnd type="none" w="med" len="med"/>
            <a:tailEnd type="triangle" w="med" len="med"/>
          </a:ln>
        </p:spPr>
      </p:cxnSp>
      <p:sp>
        <p:nvSpPr>
          <p:cNvPr id="1006" name="Google Shape;1006;p77"/>
          <p:cNvSpPr txBox="1"/>
          <p:nvPr/>
        </p:nvSpPr>
        <p:spPr>
          <a:xfrm>
            <a:off x="4217000" y="1313909"/>
            <a:ext cx="1065900" cy="3699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Lag Time</a:t>
            </a:r>
            <a:endParaRPr>
              <a:latin typeface="Century Gothic"/>
              <a:ea typeface="Century Gothic"/>
              <a:cs typeface="Century Gothic"/>
              <a:sym typeface="Century Gothic"/>
            </a:endParaRPr>
          </a:p>
        </p:txBody>
      </p:sp>
      <p:sp>
        <p:nvSpPr>
          <p:cNvPr id="23" name="Google Shape;1004;p77">
            <a:extLst>
              <a:ext uri="{FF2B5EF4-FFF2-40B4-BE49-F238E27FC236}">
                <a16:creationId xmlns:a16="http://schemas.microsoft.com/office/drawing/2014/main" id="{05D25E61-2C7F-4A5E-A735-4C46C7F77D6C}"/>
              </a:ext>
            </a:extLst>
          </p:cNvPr>
          <p:cNvSpPr txBox="1"/>
          <p:nvPr/>
        </p:nvSpPr>
        <p:spPr>
          <a:xfrm>
            <a:off x="1305402" y="5251486"/>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lumMod val="50000"/>
                  </a:schemeClr>
                </a:solidFill>
                <a:latin typeface="Century Gothic"/>
                <a:ea typeface="Century Gothic"/>
                <a:cs typeface="Century Gothic"/>
                <a:sym typeface="Century Gothic"/>
              </a:rPr>
              <a:t>0</a:t>
            </a:r>
            <a:endParaRPr dirty="0">
              <a:solidFill>
                <a:schemeClr val="accent2">
                  <a:lumMod val="50000"/>
                </a:schemeClr>
              </a:solidFill>
              <a:latin typeface="Century Gothic"/>
              <a:ea typeface="Century Gothic"/>
              <a:cs typeface="Century Gothic"/>
              <a:sym typeface="Century Gothic"/>
            </a:endParaRPr>
          </a:p>
        </p:txBody>
      </p:sp>
      <p:sp>
        <p:nvSpPr>
          <p:cNvPr id="24" name="Google Shape;998;p77">
            <a:extLst>
              <a:ext uri="{FF2B5EF4-FFF2-40B4-BE49-F238E27FC236}">
                <a16:creationId xmlns:a16="http://schemas.microsoft.com/office/drawing/2014/main" id="{5F5F0F70-C0C1-4144-9709-56F910B9D05E}"/>
              </a:ext>
            </a:extLst>
          </p:cNvPr>
          <p:cNvSpPr txBox="1"/>
          <p:nvPr/>
        </p:nvSpPr>
        <p:spPr>
          <a:xfrm>
            <a:off x="930036" y="752355"/>
            <a:ext cx="3286964"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chemeClr val="tx1"/>
                </a:solidFill>
                <a:latin typeface="Century Gothic"/>
                <a:ea typeface="Century Gothic"/>
                <a:cs typeface="Century Gothic"/>
                <a:sym typeface="Century Gothic"/>
              </a:rPr>
              <a:t>Kapalua Bay Site</a:t>
            </a:r>
            <a:endParaRPr sz="1600" b="1" dirty="0">
              <a:solidFill>
                <a:schemeClr val="tx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94B24A46-B8C8-4D6E-8D32-08F2BF561404}"/>
              </a:ext>
            </a:extLst>
          </p:cNvPr>
          <p:cNvCxnSpPr>
            <a:cxnSpLocks/>
          </p:cNvCxnSpPr>
          <p:nvPr/>
        </p:nvCxnSpPr>
        <p:spPr>
          <a:xfrm>
            <a:off x="7876887" y="4990095"/>
            <a:ext cx="0" cy="602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3ECCF6-4758-43FF-863F-7987E916E0EF}"/>
              </a:ext>
            </a:extLst>
          </p:cNvPr>
          <p:cNvCxnSpPr>
            <a:cxnSpLocks/>
          </p:cNvCxnSpPr>
          <p:nvPr/>
        </p:nvCxnSpPr>
        <p:spPr>
          <a:xfrm>
            <a:off x="5293200" y="5179825"/>
            <a:ext cx="0" cy="398398"/>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460D160-E701-43AE-BA4E-2D430D8B1E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1698" y="1317954"/>
            <a:ext cx="1810523" cy="2343030"/>
          </a:xfrm>
          <a:prstGeom prst="rect">
            <a:avLst/>
          </a:prstGeom>
        </p:spPr>
      </p:pic>
      <p:cxnSp>
        <p:nvCxnSpPr>
          <p:cNvPr id="8" name="Straight Connector 7">
            <a:extLst>
              <a:ext uri="{FF2B5EF4-FFF2-40B4-BE49-F238E27FC236}">
                <a16:creationId xmlns:a16="http://schemas.microsoft.com/office/drawing/2014/main" id="{F1E5469A-8243-4006-979F-602470A59FA4}"/>
              </a:ext>
            </a:extLst>
          </p:cNvPr>
          <p:cNvCxnSpPr>
            <a:cxnSpLocks/>
          </p:cNvCxnSpPr>
          <p:nvPr/>
        </p:nvCxnSpPr>
        <p:spPr>
          <a:xfrm>
            <a:off x="5736429" y="3349487"/>
            <a:ext cx="0" cy="2393086"/>
          </a:xfrm>
          <a:prstGeom prst="line">
            <a:avLst/>
          </a:prstGeom>
        </p:spPr>
        <p:style>
          <a:lnRef idx="1">
            <a:schemeClr val="accent1"/>
          </a:lnRef>
          <a:fillRef idx="0">
            <a:schemeClr val="accent1"/>
          </a:fillRef>
          <a:effectRef idx="0">
            <a:schemeClr val="accent1"/>
          </a:effectRef>
          <a:fontRef idx="minor">
            <a:schemeClr val="tx1"/>
          </a:fontRef>
        </p:style>
      </p:cxnSp>
      <p:sp>
        <p:nvSpPr>
          <p:cNvPr id="1051" name="Google Shape;1051;p79"/>
          <p:cNvSpPr txBox="1">
            <a:spLocks noGrp="1"/>
          </p:cNvSpPr>
          <p:nvPr>
            <p:ph type="title"/>
          </p:nvPr>
        </p:nvSpPr>
        <p:spPr>
          <a:xfrm>
            <a:off x="495300" y="381001"/>
            <a:ext cx="10238374" cy="5099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Land Cover Analysis - Temporal</a:t>
            </a:r>
            <a:endParaRPr sz="4800" dirty="0"/>
          </a:p>
        </p:txBody>
      </p:sp>
      <p:sp>
        <p:nvSpPr>
          <p:cNvPr id="79" name="Google Shape;482;p60">
            <a:extLst>
              <a:ext uri="{FF2B5EF4-FFF2-40B4-BE49-F238E27FC236}">
                <a16:creationId xmlns:a16="http://schemas.microsoft.com/office/drawing/2014/main" id="{E917AF6A-D915-4C45-B98F-09E21A9933B7}"/>
              </a:ext>
            </a:extLst>
          </p:cNvPr>
          <p:cNvSpPr/>
          <p:nvPr/>
        </p:nvSpPr>
        <p:spPr>
          <a:xfrm>
            <a:off x="1625300" y="5578223"/>
            <a:ext cx="8186400" cy="345300"/>
          </a:xfrm>
          <a:prstGeom prst="rect">
            <a:avLst/>
          </a:prstGeom>
          <a:solidFill>
            <a:srgbClr val="379CC3">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0" name="Google Shape;483;p60">
            <a:extLst>
              <a:ext uri="{FF2B5EF4-FFF2-40B4-BE49-F238E27FC236}">
                <a16:creationId xmlns:a16="http://schemas.microsoft.com/office/drawing/2014/main" id="{C8A6E7D6-6ADF-4DF0-804B-38521A0432D6}"/>
              </a:ext>
            </a:extLst>
          </p:cNvPr>
          <p:cNvCxnSpPr/>
          <p:nvPr/>
        </p:nvCxnSpPr>
        <p:spPr>
          <a:xfrm rot="10800000" flipH="1">
            <a:off x="962400" y="5681323"/>
            <a:ext cx="10267200" cy="11100"/>
          </a:xfrm>
          <a:prstGeom prst="straightConnector1">
            <a:avLst/>
          </a:prstGeom>
          <a:noFill/>
          <a:ln w="76200" cap="flat" cmpd="sng">
            <a:solidFill>
              <a:schemeClr val="dk2"/>
            </a:solidFill>
            <a:prstDash val="solid"/>
            <a:round/>
            <a:headEnd type="none" w="sm" len="sm"/>
            <a:tailEnd type="stealth" w="med" len="med"/>
          </a:ln>
        </p:spPr>
      </p:cxnSp>
      <p:sp>
        <p:nvSpPr>
          <p:cNvPr id="81" name="Google Shape;484;p60">
            <a:extLst>
              <a:ext uri="{FF2B5EF4-FFF2-40B4-BE49-F238E27FC236}">
                <a16:creationId xmlns:a16="http://schemas.microsoft.com/office/drawing/2014/main" id="{6DD30486-A0E4-450A-934A-514D03B4AEE7}"/>
              </a:ext>
            </a:extLst>
          </p:cNvPr>
          <p:cNvSpPr txBox="1"/>
          <p:nvPr/>
        </p:nvSpPr>
        <p:spPr>
          <a:xfrm>
            <a:off x="1216275"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1990</a:t>
            </a:r>
            <a:endParaRPr sz="3000" b="0" i="0" u="none" strike="noStrike" cap="none">
              <a:solidFill>
                <a:srgbClr val="000000"/>
              </a:solidFill>
              <a:latin typeface="Century Gothic"/>
              <a:ea typeface="Century Gothic"/>
              <a:cs typeface="Century Gothic"/>
              <a:sym typeface="Century Gothic"/>
            </a:endParaRPr>
          </a:p>
        </p:txBody>
      </p:sp>
      <p:sp>
        <p:nvSpPr>
          <p:cNvPr id="82" name="Google Shape;485;p60">
            <a:extLst>
              <a:ext uri="{FF2B5EF4-FFF2-40B4-BE49-F238E27FC236}">
                <a16:creationId xmlns:a16="http://schemas.microsoft.com/office/drawing/2014/main" id="{0F31178D-99FD-472B-9E21-25633C41FB43}"/>
              </a:ext>
            </a:extLst>
          </p:cNvPr>
          <p:cNvSpPr txBox="1"/>
          <p:nvPr/>
        </p:nvSpPr>
        <p:spPr>
          <a:xfrm>
            <a:off x="5293200"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2000</a:t>
            </a:r>
            <a:endParaRPr sz="3000" b="0" i="0" u="none" strike="noStrike" cap="none">
              <a:solidFill>
                <a:srgbClr val="000000"/>
              </a:solidFill>
              <a:latin typeface="Century Gothic"/>
              <a:ea typeface="Century Gothic"/>
              <a:cs typeface="Century Gothic"/>
              <a:sym typeface="Century Gothic"/>
            </a:endParaRPr>
          </a:p>
        </p:txBody>
      </p:sp>
      <p:sp>
        <p:nvSpPr>
          <p:cNvPr id="83" name="Google Shape;486;p60">
            <a:extLst>
              <a:ext uri="{FF2B5EF4-FFF2-40B4-BE49-F238E27FC236}">
                <a16:creationId xmlns:a16="http://schemas.microsoft.com/office/drawing/2014/main" id="{586CBA27-704A-4B65-8C8E-C644EF14E7C8}"/>
              </a:ext>
            </a:extLst>
          </p:cNvPr>
          <p:cNvSpPr txBox="1"/>
          <p:nvPr/>
        </p:nvSpPr>
        <p:spPr>
          <a:xfrm>
            <a:off x="9370125"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2020</a:t>
            </a:r>
            <a:endParaRPr sz="3000" b="0" i="0" u="none" strike="noStrike" cap="none">
              <a:solidFill>
                <a:srgbClr val="000000"/>
              </a:solidFill>
              <a:latin typeface="Century Gothic"/>
              <a:ea typeface="Century Gothic"/>
              <a:cs typeface="Century Gothic"/>
              <a:sym typeface="Century Gothic"/>
            </a:endParaRPr>
          </a:p>
        </p:txBody>
      </p:sp>
      <p:sp>
        <p:nvSpPr>
          <p:cNvPr id="84" name="Google Shape;487;p60">
            <a:extLst>
              <a:ext uri="{FF2B5EF4-FFF2-40B4-BE49-F238E27FC236}">
                <a16:creationId xmlns:a16="http://schemas.microsoft.com/office/drawing/2014/main" id="{58BB226C-9910-4446-A8BE-0EB208080E48}"/>
              </a:ext>
            </a:extLst>
          </p:cNvPr>
          <p:cNvSpPr/>
          <p:nvPr/>
        </p:nvSpPr>
        <p:spPr>
          <a:xfrm>
            <a:off x="6066300" y="546249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488;p60">
            <a:extLst>
              <a:ext uri="{FF2B5EF4-FFF2-40B4-BE49-F238E27FC236}">
                <a16:creationId xmlns:a16="http://schemas.microsoft.com/office/drawing/2014/main" id="{322EA4E4-A8F7-4280-82D9-C0EDE8E86C90}"/>
              </a:ext>
            </a:extLst>
          </p:cNvPr>
          <p:cNvSpPr/>
          <p:nvPr/>
        </p:nvSpPr>
        <p:spPr>
          <a:xfrm>
            <a:off x="1989375" y="549837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489;p60">
            <a:extLst>
              <a:ext uri="{FF2B5EF4-FFF2-40B4-BE49-F238E27FC236}">
                <a16:creationId xmlns:a16="http://schemas.microsoft.com/office/drawing/2014/main" id="{AB3B1D3D-74E4-4A9C-8A9C-6F4C71E31EA5}"/>
              </a:ext>
            </a:extLst>
          </p:cNvPr>
          <p:cNvSpPr/>
          <p:nvPr/>
        </p:nvSpPr>
        <p:spPr>
          <a:xfrm>
            <a:off x="10143225" y="549837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Rectangle 90">
            <a:extLst>
              <a:ext uri="{FF2B5EF4-FFF2-40B4-BE49-F238E27FC236}">
                <a16:creationId xmlns:a16="http://schemas.microsoft.com/office/drawing/2014/main" id="{E0025FAF-AEE1-4093-BE28-C8080851B08A}"/>
              </a:ext>
            </a:extLst>
          </p:cNvPr>
          <p:cNvSpPr/>
          <p:nvPr/>
        </p:nvSpPr>
        <p:spPr>
          <a:xfrm>
            <a:off x="6767938" y="4383675"/>
            <a:ext cx="1385529" cy="992933"/>
          </a:xfrm>
          <a:prstGeom prst="rect">
            <a:avLst/>
          </a:prstGeom>
          <a:solidFill>
            <a:srgbClr val="ECF6FA"/>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ysClr val="windowText" lastClr="000000"/>
                </a:solidFill>
                <a:latin typeface="Century Gothic" panose="020B0502020202020204" pitchFamily="34" charset="0"/>
              </a:rPr>
              <a:t>2009</a:t>
            </a:r>
            <a:r>
              <a:rPr lang="en-US" sz="1600" dirty="0">
                <a:solidFill>
                  <a:sysClr val="windowText" lastClr="000000"/>
                </a:solidFill>
                <a:latin typeface="Century Gothic" panose="020B0502020202020204" pitchFamily="34" charset="0"/>
              </a:rPr>
              <a:t>: </a:t>
            </a:r>
            <a:r>
              <a:rPr lang="en-US" sz="1400" dirty="0">
                <a:solidFill>
                  <a:sysClr val="windowText" lastClr="000000"/>
                </a:solidFill>
                <a:latin typeface="Century Gothic" panose="020B0502020202020204" pitchFamily="34" charset="0"/>
              </a:rPr>
              <a:t>Pineapple farming ends</a:t>
            </a:r>
          </a:p>
        </p:txBody>
      </p:sp>
      <p:sp>
        <p:nvSpPr>
          <p:cNvPr id="92" name="Rectangle 91">
            <a:extLst>
              <a:ext uri="{FF2B5EF4-FFF2-40B4-BE49-F238E27FC236}">
                <a16:creationId xmlns:a16="http://schemas.microsoft.com/office/drawing/2014/main" id="{1A0005B8-1452-4E9F-9E18-5E3DCF719E79}"/>
              </a:ext>
            </a:extLst>
          </p:cNvPr>
          <p:cNvSpPr/>
          <p:nvPr/>
        </p:nvSpPr>
        <p:spPr>
          <a:xfrm>
            <a:off x="4039759" y="4383675"/>
            <a:ext cx="1524490" cy="1023449"/>
          </a:xfrm>
          <a:prstGeom prst="rect">
            <a:avLst/>
          </a:prstGeom>
          <a:solidFill>
            <a:srgbClr val="ECF6FA"/>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entury Gothic" panose="020B0502020202020204" pitchFamily="34" charset="0"/>
              </a:rPr>
              <a:t>1998:</a:t>
            </a:r>
            <a:endParaRPr lang="en-US" sz="1600" dirty="0">
              <a:solidFill>
                <a:sysClr val="windowText" lastClr="000000"/>
              </a:solidFill>
              <a:latin typeface="Century Gothic" panose="020B0502020202020204" pitchFamily="34" charset="0"/>
            </a:endParaRPr>
          </a:p>
          <a:p>
            <a:pPr algn="ctr"/>
            <a:r>
              <a:rPr lang="en-US" sz="1400" dirty="0">
                <a:solidFill>
                  <a:sysClr val="windowText" lastClr="000000"/>
                </a:solidFill>
                <a:latin typeface="Century Gothic" panose="020B0502020202020204" pitchFamily="34" charset="0"/>
              </a:rPr>
              <a:t>Sugar cane farming ends (in W. Maui)</a:t>
            </a:r>
          </a:p>
        </p:txBody>
      </p:sp>
      <p:pic>
        <p:nvPicPr>
          <p:cNvPr id="16" name="Picture 15">
            <a:extLst>
              <a:ext uri="{FF2B5EF4-FFF2-40B4-BE49-F238E27FC236}">
                <a16:creationId xmlns:a16="http://schemas.microsoft.com/office/drawing/2014/main" id="{E7E09EA3-BEFF-4187-AEE9-6730E125F6F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5769" y="1304254"/>
            <a:ext cx="1810523" cy="2343030"/>
          </a:xfrm>
          <a:prstGeom prst="rect">
            <a:avLst/>
          </a:prstGeom>
        </p:spPr>
      </p:pic>
      <p:pic>
        <p:nvPicPr>
          <p:cNvPr id="43" name="Picture 42">
            <a:extLst>
              <a:ext uri="{FF2B5EF4-FFF2-40B4-BE49-F238E27FC236}">
                <a16:creationId xmlns:a16="http://schemas.microsoft.com/office/drawing/2014/main" id="{3EFEF837-C142-439C-B4DF-B4C92A4BE92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0038" y="1304254"/>
            <a:ext cx="1810523" cy="2343030"/>
          </a:xfrm>
          <a:prstGeom prst="rect">
            <a:avLst/>
          </a:prstGeom>
        </p:spPr>
      </p:pic>
      <p:cxnSp>
        <p:nvCxnSpPr>
          <p:cNvPr id="45" name="Straight Connector 44">
            <a:extLst>
              <a:ext uri="{FF2B5EF4-FFF2-40B4-BE49-F238E27FC236}">
                <a16:creationId xmlns:a16="http://schemas.microsoft.com/office/drawing/2014/main" id="{D7ADDEA0-52C4-45A0-9BC7-A4334305C3CE}"/>
              </a:ext>
            </a:extLst>
          </p:cNvPr>
          <p:cNvCxnSpPr>
            <a:cxnSpLocks/>
          </p:cNvCxnSpPr>
          <p:nvPr/>
        </p:nvCxnSpPr>
        <p:spPr>
          <a:xfrm>
            <a:off x="2009399" y="3349487"/>
            <a:ext cx="0" cy="2140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7BA99FD-78FB-4CA1-AEDF-93D51421FA3E}"/>
              </a:ext>
            </a:extLst>
          </p:cNvPr>
          <p:cNvCxnSpPr>
            <a:cxnSpLocks/>
          </p:cNvCxnSpPr>
          <p:nvPr/>
        </p:nvCxnSpPr>
        <p:spPr>
          <a:xfrm>
            <a:off x="9682493" y="3276141"/>
            <a:ext cx="0" cy="2393086"/>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51C5FB2-E52E-4260-8112-9412D0850627}"/>
              </a:ext>
            </a:extLst>
          </p:cNvPr>
          <p:cNvSpPr/>
          <p:nvPr/>
        </p:nvSpPr>
        <p:spPr>
          <a:xfrm>
            <a:off x="5187287"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48D5366-805F-4DE7-8846-53FD844EBF76}"/>
              </a:ext>
            </a:extLst>
          </p:cNvPr>
          <p:cNvSpPr/>
          <p:nvPr/>
        </p:nvSpPr>
        <p:spPr>
          <a:xfrm>
            <a:off x="5647796"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095CFFB-28BA-4119-8E4F-3236E85CEF3F}"/>
              </a:ext>
            </a:extLst>
          </p:cNvPr>
          <p:cNvSpPr/>
          <p:nvPr/>
        </p:nvSpPr>
        <p:spPr>
          <a:xfrm>
            <a:off x="9596935"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4040F07-B08C-4BB0-9DC6-E827940588D0}"/>
              </a:ext>
            </a:extLst>
          </p:cNvPr>
          <p:cNvSpPr/>
          <p:nvPr/>
        </p:nvSpPr>
        <p:spPr>
          <a:xfrm>
            <a:off x="1920634"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13583E3-3205-46F6-A526-847A68747C0F}"/>
              </a:ext>
            </a:extLst>
          </p:cNvPr>
          <p:cNvSpPr/>
          <p:nvPr/>
        </p:nvSpPr>
        <p:spPr>
          <a:xfrm>
            <a:off x="7791325"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B2B5C49D-7C44-4336-AD75-3072CD27670C}"/>
              </a:ext>
            </a:extLst>
          </p:cNvPr>
          <p:cNvSpPr/>
          <p:nvPr/>
        </p:nvSpPr>
        <p:spPr>
          <a:xfrm>
            <a:off x="7234791" y="2761138"/>
            <a:ext cx="978408" cy="484632"/>
          </a:xfrm>
          <a:prstGeom prst="rightArrow">
            <a:avLst/>
          </a:prstGeom>
          <a:solidFill>
            <a:srgbClr val="A0D1E4"/>
          </a:solidFill>
          <a:ln>
            <a:solidFill>
              <a:srgbClr val="1E5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04975675-075E-431A-8E72-AE85EC707376}"/>
              </a:ext>
            </a:extLst>
          </p:cNvPr>
          <p:cNvSpPr/>
          <p:nvPr/>
        </p:nvSpPr>
        <p:spPr>
          <a:xfrm>
            <a:off x="3060411" y="2761138"/>
            <a:ext cx="978408" cy="484632"/>
          </a:xfrm>
          <a:prstGeom prst="rightArrow">
            <a:avLst/>
          </a:prstGeom>
          <a:solidFill>
            <a:srgbClr val="A0D1E4"/>
          </a:solidFill>
          <a:ln>
            <a:solidFill>
              <a:srgbClr val="1E5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94C2050-4395-422F-87E7-3904A99BA785}"/>
              </a:ext>
            </a:extLst>
          </p:cNvPr>
          <p:cNvSpPr txBox="1"/>
          <p:nvPr/>
        </p:nvSpPr>
        <p:spPr>
          <a:xfrm>
            <a:off x="2399823" y="2001829"/>
            <a:ext cx="2451875" cy="738664"/>
          </a:xfrm>
          <a:prstGeom prst="rect">
            <a:avLst/>
          </a:prstGeom>
          <a:noFill/>
        </p:spPr>
        <p:txBody>
          <a:bodyPr wrap="square" rtlCol="0">
            <a:spAutoFit/>
          </a:bodyPr>
          <a:lstStyle/>
          <a:p>
            <a:pPr algn="ctr"/>
            <a:r>
              <a:rPr lang="en-US" sz="1400" i="1" dirty="0">
                <a:solidFill>
                  <a:srgbClr val="1E566C"/>
                </a:solidFill>
                <a:latin typeface="Century Gothic" panose="020B0502020202020204" pitchFamily="34" charset="0"/>
              </a:rPr>
              <a:t>Yearly fluctuations in crops, phasing out of sugar cane</a:t>
            </a:r>
          </a:p>
        </p:txBody>
      </p:sp>
      <p:sp>
        <p:nvSpPr>
          <p:cNvPr id="78" name="TextBox 77">
            <a:extLst>
              <a:ext uri="{FF2B5EF4-FFF2-40B4-BE49-F238E27FC236}">
                <a16:creationId xmlns:a16="http://schemas.microsoft.com/office/drawing/2014/main" id="{B27F869F-5CB7-4F85-A672-9792069BE282}"/>
              </a:ext>
            </a:extLst>
          </p:cNvPr>
          <p:cNvSpPr txBox="1"/>
          <p:nvPr/>
        </p:nvSpPr>
        <p:spPr>
          <a:xfrm>
            <a:off x="6418535" y="2001829"/>
            <a:ext cx="2451875" cy="738664"/>
          </a:xfrm>
          <a:prstGeom prst="rect">
            <a:avLst/>
          </a:prstGeom>
          <a:noFill/>
        </p:spPr>
        <p:txBody>
          <a:bodyPr wrap="square" rtlCol="0">
            <a:spAutoFit/>
          </a:bodyPr>
          <a:lstStyle/>
          <a:p>
            <a:pPr algn="ctr"/>
            <a:r>
              <a:rPr lang="en-US" sz="1400" i="1" dirty="0">
                <a:solidFill>
                  <a:srgbClr val="1E566C"/>
                </a:solidFill>
                <a:latin typeface="Century Gothic" panose="020B0502020202020204" pitchFamily="34" charset="0"/>
              </a:rPr>
              <a:t>Phasing out of pineapple, shift toward resort-focused economy</a:t>
            </a:r>
          </a:p>
        </p:txBody>
      </p:sp>
    </p:spTree>
    <p:extLst>
      <p:ext uri="{BB962C8B-B14F-4D97-AF65-F5344CB8AC3E}">
        <p14:creationId xmlns:p14="http://schemas.microsoft.com/office/powerpoint/2010/main" val="2692581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119" name="Rectangle 118">
            <a:extLst>
              <a:ext uri="{FF2B5EF4-FFF2-40B4-BE49-F238E27FC236}">
                <a16:creationId xmlns:a16="http://schemas.microsoft.com/office/drawing/2014/main" id="{E854D659-5CD7-4447-94B7-AC0973345927}"/>
              </a:ext>
            </a:extLst>
          </p:cNvPr>
          <p:cNvSpPr/>
          <p:nvPr/>
        </p:nvSpPr>
        <p:spPr>
          <a:xfrm>
            <a:off x="8174373" y="1073103"/>
            <a:ext cx="3969032" cy="2895513"/>
          </a:xfrm>
          <a:prstGeom prst="rect">
            <a:avLst/>
          </a:prstGeom>
          <a:solidFill>
            <a:srgbClr val="76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28BC9F8-2872-4D3E-939E-10277EBA7AC9}"/>
              </a:ext>
            </a:extLst>
          </p:cNvPr>
          <p:cNvSpPr/>
          <p:nvPr/>
        </p:nvSpPr>
        <p:spPr>
          <a:xfrm>
            <a:off x="48595" y="1073103"/>
            <a:ext cx="4006594" cy="5741246"/>
          </a:xfrm>
          <a:prstGeom prst="rect">
            <a:avLst/>
          </a:prstGeom>
          <a:solidFill>
            <a:srgbClr val="EC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937F7FA-2F36-4E8A-B198-5401FBBFFA5F}"/>
              </a:ext>
            </a:extLst>
          </p:cNvPr>
          <p:cNvSpPr/>
          <p:nvPr/>
        </p:nvSpPr>
        <p:spPr>
          <a:xfrm>
            <a:off x="4086914" y="1073103"/>
            <a:ext cx="4055189" cy="5741246"/>
          </a:xfrm>
          <a:prstGeom prst="rect">
            <a:avLst/>
          </a:prstGeom>
          <a:solidFill>
            <a:srgbClr val="A0D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D14F9C5-19C8-401B-81BF-C66C4E60B016}"/>
              </a:ext>
            </a:extLst>
          </p:cNvPr>
          <p:cNvSpPr>
            <a:spLocks noGrp="1"/>
          </p:cNvSpPr>
          <p:nvPr>
            <p:ph type="title"/>
          </p:nvPr>
        </p:nvSpPr>
        <p:spPr>
          <a:xfrm>
            <a:off x="495300" y="419099"/>
            <a:ext cx="10515600" cy="457201"/>
          </a:xfrm>
        </p:spPr>
        <p:txBody>
          <a:bodyPr/>
          <a:lstStyle/>
          <a:p>
            <a:r>
              <a:rPr lang="en-US" dirty="0"/>
              <a:t>Land Cover Analysis - Spatial</a:t>
            </a:r>
          </a:p>
        </p:txBody>
      </p:sp>
      <p:pic>
        <p:nvPicPr>
          <p:cNvPr id="95" name="Picture 94">
            <a:extLst>
              <a:ext uri="{FF2B5EF4-FFF2-40B4-BE49-F238E27FC236}">
                <a16:creationId xmlns:a16="http://schemas.microsoft.com/office/drawing/2014/main" id="{0DEAF2F2-E38E-477B-A4FA-B05EBD3EE7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8047" y="1387910"/>
            <a:ext cx="2496809" cy="2308834"/>
          </a:xfrm>
          <a:prstGeom prst="rect">
            <a:avLst/>
          </a:prstGeom>
          <a:ln>
            <a:solidFill>
              <a:schemeClr val="tx1">
                <a:lumMod val="50000"/>
                <a:lumOff val="50000"/>
              </a:schemeClr>
            </a:solidFill>
          </a:ln>
        </p:spPr>
      </p:pic>
      <p:sp>
        <p:nvSpPr>
          <p:cNvPr id="98" name="TextBox 97">
            <a:extLst>
              <a:ext uri="{FF2B5EF4-FFF2-40B4-BE49-F238E27FC236}">
                <a16:creationId xmlns:a16="http://schemas.microsoft.com/office/drawing/2014/main" id="{FEFAB980-D7A4-4DEA-9819-D87983B05BAB}"/>
              </a:ext>
            </a:extLst>
          </p:cNvPr>
          <p:cNvSpPr txBox="1"/>
          <p:nvPr/>
        </p:nvSpPr>
        <p:spPr>
          <a:xfrm>
            <a:off x="1077030" y="2698444"/>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00" name="TextBox 99">
            <a:extLst>
              <a:ext uri="{FF2B5EF4-FFF2-40B4-BE49-F238E27FC236}">
                <a16:creationId xmlns:a16="http://schemas.microsoft.com/office/drawing/2014/main" id="{67FDB686-ABBC-47F0-AF13-5CF5B08B5F3D}"/>
              </a:ext>
            </a:extLst>
          </p:cNvPr>
          <p:cNvSpPr txBox="1"/>
          <p:nvPr/>
        </p:nvSpPr>
        <p:spPr>
          <a:xfrm>
            <a:off x="2184923" y="1581172"/>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sp>
        <p:nvSpPr>
          <p:cNvPr id="101" name="TextBox 100">
            <a:extLst>
              <a:ext uri="{FF2B5EF4-FFF2-40B4-BE49-F238E27FC236}">
                <a16:creationId xmlns:a16="http://schemas.microsoft.com/office/drawing/2014/main" id="{2A174146-1131-4248-AE90-62ECFBB969CC}"/>
              </a:ext>
            </a:extLst>
          </p:cNvPr>
          <p:cNvSpPr txBox="1"/>
          <p:nvPr/>
        </p:nvSpPr>
        <p:spPr>
          <a:xfrm>
            <a:off x="1359056" y="1441558"/>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pic>
        <p:nvPicPr>
          <p:cNvPr id="104" name="Picture 103">
            <a:extLst>
              <a:ext uri="{FF2B5EF4-FFF2-40B4-BE49-F238E27FC236}">
                <a16:creationId xmlns:a16="http://schemas.microsoft.com/office/drawing/2014/main" id="{6335A884-02D7-4C16-9DB5-7AA716F501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8046" y="4250277"/>
            <a:ext cx="2423325" cy="2308834"/>
          </a:xfrm>
          <a:prstGeom prst="rect">
            <a:avLst/>
          </a:prstGeom>
          <a:ln>
            <a:solidFill>
              <a:schemeClr val="tx1">
                <a:lumMod val="50000"/>
                <a:lumOff val="50000"/>
              </a:schemeClr>
            </a:solidFill>
          </a:ln>
        </p:spPr>
      </p:pic>
      <p:sp>
        <p:nvSpPr>
          <p:cNvPr id="107" name="TextBox 106">
            <a:extLst>
              <a:ext uri="{FF2B5EF4-FFF2-40B4-BE49-F238E27FC236}">
                <a16:creationId xmlns:a16="http://schemas.microsoft.com/office/drawing/2014/main" id="{0BA6F2C6-B9CB-4BFF-B148-643C58EF4B08}"/>
              </a:ext>
            </a:extLst>
          </p:cNvPr>
          <p:cNvSpPr txBox="1"/>
          <p:nvPr/>
        </p:nvSpPr>
        <p:spPr>
          <a:xfrm>
            <a:off x="1077030" y="5754274"/>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10" name="TextBox 109">
            <a:extLst>
              <a:ext uri="{FF2B5EF4-FFF2-40B4-BE49-F238E27FC236}">
                <a16:creationId xmlns:a16="http://schemas.microsoft.com/office/drawing/2014/main" id="{13E0A04E-04B3-4F80-986B-0926E9009ACF}"/>
              </a:ext>
            </a:extLst>
          </p:cNvPr>
          <p:cNvSpPr txBox="1"/>
          <p:nvPr/>
        </p:nvSpPr>
        <p:spPr>
          <a:xfrm>
            <a:off x="1430003" y="4305303"/>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14" name="TextBox 113">
            <a:extLst>
              <a:ext uri="{FF2B5EF4-FFF2-40B4-BE49-F238E27FC236}">
                <a16:creationId xmlns:a16="http://schemas.microsoft.com/office/drawing/2014/main" id="{C4AE2048-E67B-497D-876F-1E5B1733668A}"/>
              </a:ext>
            </a:extLst>
          </p:cNvPr>
          <p:cNvSpPr txBox="1"/>
          <p:nvPr/>
        </p:nvSpPr>
        <p:spPr>
          <a:xfrm>
            <a:off x="0" y="782392"/>
            <a:ext cx="718466" cy="338554"/>
          </a:xfrm>
          <a:prstGeom prst="rect">
            <a:avLst/>
          </a:prstGeom>
          <a:noFill/>
        </p:spPr>
        <p:txBody>
          <a:bodyPr wrap="none" rtlCol="0">
            <a:spAutoFit/>
          </a:bodyPr>
          <a:lstStyle/>
          <a:p>
            <a:r>
              <a:rPr lang="en-US" sz="1600" b="1" dirty="0">
                <a:latin typeface="Century Gothic" panose="020B0502020202020204" pitchFamily="34" charset="0"/>
              </a:rPr>
              <a:t>North</a:t>
            </a:r>
          </a:p>
        </p:txBody>
      </p:sp>
      <p:sp>
        <p:nvSpPr>
          <p:cNvPr id="115" name="TextBox 114">
            <a:extLst>
              <a:ext uri="{FF2B5EF4-FFF2-40B4-BE49-F238E27FC236}">
                <a16:creationId xmlns:a16="http://schemas.microsoft.com/office/drawing/2014/main" id="{BF5CCCE4-04BA-4DC8-BAE4-99B4C4DD94CD}"/>
              </a:ext>
            </a:extLst>
          </p:cNvPr>
          <p:cNvSpPr txBox="1"/>
          <p:nvPr/>
        </p:nvSpPr>
        <p:spPr>
          <a:xfrm>
            <a:off x="4053890" y="780771"/>
            <a:ext cx="872355" cy="338554"/>
          </a:xfrm>
          <a:prstGeom prst="rect">
            <a:avLst/>
          </a:prstGeom>
          <a:noFill/>
        </p:spPr>
        <p:txBody>
          <a:bodyPr wrap="none" rtlCol="0">
            <a:spAutoFit/>
          </a:bodyPr>
          <a:lstStyle/>
          <a:p>
            <a:r>
              <a:rPr lang="en-US" sz="1600" b="1" dirty="0">
                <a:latin typeface="Century Gothic" panose="020B0502020202020204" pitchFamily="34" charset="0"/>
              </a:rPr>
              <a:t>Middle</a:t>
            </a:r>
          </a:p>
        </p:txBody>
      </p:sp>
      <p:sp>
        <p:nvSpPr>
          <p:cNvPr id="120" name="TextBox 119">
            <a:extLst>
              <a:ext uri="{FF2B5EF4-FFF2-40B4-BE49-F238E27FC236}">
                <a16:creationId xmlns:a16="http://schemas.microsoft.com/office/drawing/2014/main" id="{576FCEB9-EAF3-4A02-94CA-773B1E23C83A}"/>
              </a:ext>
            </a:extLst>
          </p:cNvPr>
          <p:cNvSpPr txBox="1"/>
          <p:nvPr/>
        </p:nvSpPr>
        <p:spPr>
          <a:xfrm>
            <a:off x="12551" y="1073103"/>
            <a:ext cx="1128835" cy="369332"/>
          </a:xfrm>
          <a:prstGeom prst="rect">
            <a:avLst/>
          </a:prstGeom>
          <a:noFill/>
        </p:spPr>
        <p:txBody>
          <a:bodyPr wrap="none" rtlCol="0">
            <a:spAutoFit/>
          </a:bodyPr>
          <a:lstStyle/>
          <a:p>
            <a:r>
              <a:rPr lang="en-US" dirty="0">
                <a:latin typeface="Century Gothic" panose="020B0502020202020204" pitchFamily="34" charset="0"/>
              </a:rPr>
              <a:t>Honolua</a:t>
            </a:r>
          </a:p>
        </p:txBody>
      </p:sp>
      <p:sp>
        <p:nvSpPr>
          <p:cNvPr id="121" name="TextBox 120">
            <a:extLst>
              <a:ext uri="{FF2B5EF4-FFF2-40B4-BE49-F238E27FC236}">
                <a16:creationId xmlns:a16="http://schemas.microsoft.com/office/drawing/2014/main" id="{1D263D8D-2E3C-49CB-8FED-70FCD551E3BF}"/>
              </a:ext>
            </a:extLst>
          </p:cNvPr>
          <p:cNvSpPr txBox="1"/>
          <p:nvPr/>
        </p:nvSpPr>
        <p:spPr>
          <a:xfrm>
            <a:off x="48596" y="3940881"/>
            <a:ext cx="1495922" cy="369332"/>
          </a:xfrm>
          <a:prstGeom prst="rect">
            <a:avLst/>
          </a:prstGeom>
          <a:noFill/>
        </p:spPr>
        <p:txBody>
          <a:bodyPr wrap="none" rtlCol="0">
            <a:spAutoFit/>
          </a:bodyPr>
          <a:lstStyle/>
          <a:p>
            <a:r>
              <a:rPr lang="en-US" dirty="0" err="1">
                <a:latin typeface="Century Gothic" panose="020B0502020202020204" pitchFamily="34" charset="0"/>
              </a:rPr>
              <a:t>Honokahua</a:t>
            </a:r>
            <a:endParaRPr lang="en-US" dirty="0">
              <a:latin typeface="Century Gothic" panose="020B0502020202020204" pitchFamily="34" charset="0"/>
            </a:endParaRPr>
          </a:p>
        </p:txBody>
      </p:sp>
      <p:grpSp>
        <p:nvGrpSpPr>
          <p:cNvPr id="130" name="Group 129">
            <a:extLst>
              <a:ext uri="{FF2B5EF4-FFF2-40B4-BE49-F238E27FC236}">
                <a16:creationId xmlns:a16="http://schemas.microsoft.com/office/drawing/2014/main" id="{15FC3459-1FE4-4707-8481-F34D2F69AFB1}"/>
              </a:ext>
            </a:extLst>
          </p:cNvPr>
          <p:cNvGrpSpPr/>
          <p:nvPr/>
        </p:nvGrpSpPr>
        <p:grpSpPr>
          <a:xfrm>
            <a:off x="743567" y="6559014"/>
            <a:ext cx="2814238" cy="276999"/>
            <a:chOff x="8925890" y="3625612"/>
            <a:chExt cx="2814238" cy="276999"/>
          </a:xfrm>
        </p:grpSpPr>
        <p:sp>
          <p:nvSpPr>
            <p:cNvPr id="131" name="TextBox 130">
              <a:extLst>
                <a:ext uri="{FF2B5EF4-FFF2-40B4-BE49-F238E27FC236}">
                  <a16:creationId xmlns:a16="http://schemas.microsoft.com/office/drawing/2014/main" id="{4055BC9F-D692-4777-8427-CEDCBED299C6}"/>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32" name="TextBox 131">
              <a:extLst>
                <a:ext uri="{FF2B5EF4-FFF2-40B4-BE49-F238E27FC236}">
                  <a16:creationId xmlns:a16="http://schemas.microsoft.com/office/drawing/2014/main" id="{9479A314-72CC-405C-B421-F1F7E50FA5AC}"/>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33" name="TextBox 132">
              <a:extLst>
                <a:ext uri="{FF2B5EF4-FFF2-40B4-BE49-F238E27FC236}">
                  <a16:creationId xmlns:a16="http://schemas.microsoft.com/office/drawing/2014/main" id="{FE181990-5A0F-4089-AD59-D4EF4B630F9D}"/>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34" name="TextBox 133">
              <a:extLst>
                <a:ext uri="{FF2B5EF4-FFF2-40B4-BE49-F238E27FC236}">
                  <a16:creationId xmlns:a16="http://schemas.microsoft.com/office/drawing/2014/main" id="{16D37F71-F005-44D6-A736-057133C35361}"/>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nvGrpSpPr>
          <p:cNvPr id="145" name="Group 144">
            <a:extLst>
              <a:ext uri="{FF2B5EF4-FFF2-40B4-BE49-F238E27FC236}">
                <a16:creationId xmlns:a16="http://schemas.microsoft.com/office/drawing/2014/main" id="{83BFA4F6-0AA2-4E06-A537-E500AB987494}"/>
              </a:ext>
            </a:extLst>
          </p:cNvPr>
          <p:cNvGrpSpPr/>
          <p:nvPr/>
        </p:nvGrpSpPr>
        <p:grpSpPr>
          <a:xfrm>
            <a:off x="769332" y="3642218"/>
            <a:ext cx="2814238" cy="276999"/>
            <a:chOff x="8925890" y="3625612"/>
            <a:chExt cx="2814238" cy="276999"/>
          </a:xfrm>
        </p:grpSpPr>
        <p:sp>
          <p:nvSpPr>
            <p:cNvPr id="146" name="TextBox 145">
              <a:extLst>
                <a:ext uri="{FF2B5EF4-FFF2-40B4-BE49-F238E27FC236}">
                  <a16:creationId xmlns:a16="http://schemas.microsoft.com/office/drawing/2014/main" id="{09409BFC-D9C5-431F-925D-F2753B68720B}"/>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47" name="TextBox 146">
              <a:extLst>
                <a:ext uri="{FF2B5EF4-FFF2-40B4-BE49-F238E27FC236}">
                  <a16:creationId xmlns:a16="http://schemas.microsoft.com/office/drawing/2014/main" id="{983753A9-9E21-492B-9C67-BEC6C8CB86F3}"/>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48" name="TextBox 147">
              <a:extLst>
                <a:ext uri="{FF2B5EF4-FFF2-40B4-BE49-F238E27FC236}">
                  <a16:creationId xmlns:a16="http://schemas.microsoft.com/office/drawing/2014/main" id="{64618AAA-4D8B-4EC9-BADC-6455433DC852}"/>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49" name="TextBox 148">
              <a:extLst>
                <a:ext uri="{FF2B5EF4-FFF2-40B4-BE49-F238E27FC236}">
                  <a16:creationId xmlns:a16="http://schemas.microsoft.com/office/drawing/2014/main" id="{D1DFA948-CA6E-4CEA-8404-AC3E9ED823BA}"/>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sp>
        <p:nvSpPr>
          <p:cNvPr id="116" name="TextBox 115">
            <a:extLst>
              <a:ext uri="{FF2B5EF4-FFF2-40B4-BE49-F238E27FC236}">
                <a16:creationId xmlns:a16="http://schemas.microsoft.com/office/drawing/2014/main" id="{D8AB3129-5FD0-4015-913E-2D481CA232F7}"/>
              </a:ext>
            </a:extLst>
          </p:cNvPr>
          <p:cNvSpPr txBox="1"/>
          <p:nvPr/>
        </p:nvSpPr>
        <p:spPr>
          <a:xfrm>
            <a:off x="8073813" y="803744"/>
            <a:ext cx="731290" cy="338554"/>
          </a:xfrm>
          <a:prstGeom prst="rect">
            <a:avLst/>
          </a:prstGeom>
          <a:noFill/>
        </p:spPr>
        <p:txBody>
          <a:bodyPr wrap="none" rtlCol="0">
            <a:spAutoFit/>
          </a:bodyPr>
          <a:lstStyle/>
          <a:p>
            <a:r>
              <a:rPr lang="en-US" sz="1600" b="1" dirty="0">
                <a:latin typeface="Century Gothic" panose="020B0502020202020204" pitchFamily="34" charset="0"/>
              </a:rPr>
              <a:t>South</a:t>
            </a:r>
          </a:p>
        </p:txBody>
      </p:sp>
      <p:pic>
        <p:nvPicPr>
          <p:cNvPr id="5" name="Picture 4">
            <a:extLst>
              <a:ext uri="{FF2B5EF4-FFF2-40B4-BE49-F238E27FC236}">
                <a16:creationId xmlns:a16="http://schemas.microsoft.com/office/drawing/2014/main" id="{5EDADDC5-179C-436C-A924-C333C1F591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870376" y="4242945"/>
            <a:ext cx="2195933" cy="2489666"/>
          </a:xfrm>
          <a:prstGeom prst="rect">
            <a:avLst/>
          </a:prstGeom>
        </p:spPr>
      </p:pic>
      <p:sp>
        <p:nvSpPr>
          <p:cNvPr id="180" name="TextBox 179">
            <a:extLst>
              <a:ext uri="{FF2B5EF4-FFF2-40B4-BE49-F238E27FC236}">
                <a16:creationId xmlns:a16="http://schemas.microsoft.com/office/drawing/2014/main" id="{8180C2EF-5CC0-437D-BA64-DD0E66E11E59}"/>
              </a:ext>
            </a:extLst>
          </p:cNvPr>
          <p:cNvSpPr txBox="1"/>
          <p:nvPr/>
        </p:nvSpPr>
        <p:spPr>
          <a:xfrm>
            <a:off x="10298479" y="4205237"/>
            <a:ext cx="718466"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North</a:t>
            </a:r>
          </a:p>
        </p:txBody>
      </p:sp>
      <p:sp>
        <p:nvSpPr>
          <p:cNvPr id="181" name="TextBox 180">
            <a:extLst>
              <a:ext uri="{FF2B5EF4-FFF2-40B4-BE49-F238E27FC236}">
                <a16:creationId xmlns:a16="http://schemas.microsoft.com/office/drawing/2014/main" id="{7AA134B8-0D2A-43FE-9FD3-41FABACD9702}"/>
              </a:ext>
            </a:extLst>
          </p:cNvPr>
          <p:cNvSpPr txBox="1"/>
          <p:nvPr/>
        </p:nvSpPr>
        <p:spPr>
          <a:xfrm>
            <a:off x="9435551" y="4984367"/>
            <a:ext cx="872355"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Middle</a:t>
            </a:r>
          </a:p>
        </p:txBody>
      </p:sp>
      <p:sp>
        <p:nvSpPr>
          <p:cNvPr id="182" name="TextBox 181">
            <a:extLst>
              <a:ext uri="{FF2B5EF4-FFF2-40B4-BE49-F238E27FC236}">
                <a16:creationId xmlns:a16="http://schemas.microsoft.com/office/drawing/2014/main" id="{7ED45637-FA35-408A-8388-1E8D4FDBBCBC}"/>
              </a:ext>
            </a:extLst>
          </p:cNvPr>
          <p:cNvSpPr txBox="1"/>
          <p:nvPr/>
        </p:nvSpPr>
        <p:spPr>
          <a:xfrm>
            <a:off x="9326284" y="5886212"/>
            <a:ext cx="731290"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South</a:t>
            </a:r>
          </a:p>
        </p:txBody>
      </p:sp>
      <p:sp>
        <p:nvSpPr>
          <p:cNvPr id="68" name="TextBox 67">
            <a:extLst>
              <a:ext uri="{FF2B5EF4-FFF2-40B4-BE49-F238E27FC236}">
                <a16:creationId xmlns:a16="http://schemas.microsoft.com/office/drawing/2014/main" id="{3675E24E-DBC4-4D63-B784-786E5345F369}"/>
              </a:ext>
            </a:extLst>
          </p:cNvPr>
          <p:cNvSpPr txBox="1"/>
          <p:nvPr/>
        </p:nvSpPr>
        <p:spPr>
          <a:xfrm>
            <a:off x="2246828" y="4562295"/>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nvGrpSpPr>
          <p:cNvPr id="2" name="Group 1">
            <a:extLst>
              <a:ext uri="{FF2B5EF4-FFF2-40B4-BE49-F238E27FC236}">
                <a16:creationId xmlns:a16="http://schemas.microsoft.com/office/drawing/2014/main" id="{BCE499F3-00E1-41E0-A57E-F0E3BCADACDA}"/>
              </a:ext>
            </a:extLst>
          </p:cNvPr>
          <p:cNvGrpSpPr/>
          <p:nvPr/>
        </p:nvGrpSpPr>
        <p:grpSpPr>
          <a:xfrm>
            <a:off x="4230808" y="1069741"/>
            <a:ext cx="3422228" cy="5766413"/>
            <a:chOff x="4230808" y="1069741"/>
            <a:chExt cx="3422228" cy="5766413"/>
          </a:xfrm>
        </p:grpSpPr>
        <p:grpSp>
          <p:nvGrpSpPr>
            <p:cNvPr id="87" name="Group 86">
              <a:extLst>
                <a:ext uri="{FF2B5EF4-FFF2-40B4-BE49-F238E27FC236}">
                  <a16:creationId xmlns:a16="http://schemas.microsoft.com/office/drawing/2014/main" id="{D902E872-1B0B-4308-835F-2388284A7504}"/>
                </a:ext>
              </a:extLst>
            </p:cNvPr>
            <p:cNvGrpSpPr/>
            <p:nvPr/>
          </p:nvGrpSpPr>
          <p:grpSpPr>
            <a:xfrm>
              <a:off x="4230808" y="1069741"/>
              <a:ext cx="3422228" cy="5766413"/>
              <a:chOff x="4230808" y="1069741"/>
              <a:chExt cx="3422228" cy="5766413"/>
            </a:xfrm>
          </p:grpSpPr>
          <p:pic>
            <p:nvPicPr>
              <p:cNvPr id="88" name="Picture 87">
                <a:extLst>
                  <a:ext uri="{FF2B5EF4-FFF2-40B4-BE49-F238E27FC236}">
                    <a16:creationId xmlns:a16="http://schemas.microsoft.com/office/drawing/2014/main" id="{46C9F186-E3FF-4E81-A160-67F72FDA753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50531" y="1390123"/>
                <a:ext cx="2544891" cy="2326382"/>
              </a:xfrm>
              <a:prstGeom prst="rect">
                <a:avLst/>
              </a:prstGeom>
              <a:ln>
                <a:solidFill>
                  <a:schemeClr val="tx1">
                    <a:lumMod val="50000"/>
                    <a:lumOff val="50000"/>
                  </a:schemeClr>
                </a:solidFill>
              </a:ln>
            </p:spPr>
          </p:pic>
          <p:sp>
            <p:nvSpPr>
              <p:cNvPr id="89" name="TextBox 88">
                <a:extLst>
                  <a:ext uri="{FF2B5EF4-FFF2-40B4-BE49-F238E27FC236}">
                    <a16:creationId xmlns:a16="http://schemas.microsoft.com/office/drawing/2014/main" id="{DB7025C9-C0FE-4B18-9DD1-C14581EDABE9}"/>
                  </a:ext>
                </a:extLst>
              </p:cNvPr>
              <p:cNvSpPr txBox="1"/>
              <p:nvPr/>
            </p:nvSpPr>
            <p:spPr>
              <a:xfrm>
                <a:off x="5194624" y="2949255"/>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17" name="TextBox 116">
                <a:extLst>
                  <a:ext uri="{FF2B5EF4-FFF2-40B4-BE49-F238E27FC236}">
                    <a16:creationId xmlns:a16="http://schemas.microsoft.com/office/drawing/2014/main" id="{53358870-CD20-4E4D-BD7B-A93108E3FD04}"/>
                  </a:ext>
                </a:extLst>
              </p:cNvPr>
              <p:cNvSpPr txBox="1"/>
              <p:nvPr/>
            </p:nvSpPr>
            <p:spPr>
              <a:xfrm>
                <a:off x="5051377" y="1460346"/>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29" name="TextBox 128">
                <a:extLst>
                  <a:ext uri="{FF2B5EF4-FFF2-40B4-BE49-F238E27FC236}">
                    <a16:creationId xmlns:a16="http://schemas.microsoft.com/office/drawing/2014/main" id="{8CBBCFC5-E27B-4471-823A-A5C387D2998B}"/>
                  </a:ext>
                </a:extLst>
              </p:cNvPr>
              <p:cNvSpPr txBox="1"/>
              <p:nvPr/>
            </p:nvSpPr>
            <p:spPr>
              <a:xfrm rot="20276849">
                <a:off x="5126874" y="2120697"/>
                <a:ext cx="944489" cy="276999"/>
              </a:xfrm>
              <a:prstGeom prst="rect">
                <a:avLst/>
              </a:prstGeom>
              <a:noFill/>
            </p:spPr>
            <p:txBody>
              <a:bodyPr wrap="none" rtlCol="0">
                <a:spAutoFit/>
              </a:bodyPr>
              <a:lstStyle/>
              <a:p>
                <a:r>
                  <a:rPr lang="en-US" sz="1200" dirty="0">
                    <a:latin typeface="Century Gothic" panose="020B0502020202020204" pitchFamily="34" charset="0"/>
                  </a:rPr>
                  <a:t>Pineapple</a:t>
                </a:r>
              </a:p>
            </p:txBody>
          </p:sp>
          <p:pic>
            <p:nvPicPr>
              <p:cNvPr id="150" name="Picture 149">
                <a:extLst>
                  <a:ext uri="{FF2B5EF4-FFF2-40B4-BE49-F238E27FC236}">
                    <a16:creationId xmlns:a16="http://schemas.microsoft.com/office/drawing/2014/main" id="{50EDABD2-EA21-4D0A-BCA0-F6A7E754AE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950531" y="4277778"/>
                <a:ext cx="2544891" cy="2340133"/>
              </a:xfrm>
              <a:prstGeom prst="rect">
                <a:avLst/>
              </a:prstGeom>
              <a:ln>
                <a:solidFill>
                  <a:schemeClr val="tx1">
                    <a:lumMod val="50000"/>
                    <a:lumOff val="50000"/>
                  </a:schemeClr>
                </a:solidFill>
              </a:ln>
            </p:spPr>
          </p:pic>
          <p:sp>
            <p:nvSpPr>
              <p:cNvPr id="151" name="TextBox 150">
                <a:extLst>
                  <a:ext uri="{FF2B5EF4-FFF2-40B4-BE49-F238E27FC236}">
                    <a16:creationId xmlns:a16="http://schemas.microsoft.com/office/drawing/2014/main" id="{637AFA03-83BE-4374-80C3-07AB8F1C2539}"/>
                  </a:ext>
                </a:extLst>
              </p:cNvPr>
              <p:cNvSpPr txBox="1"/>
              <p:nvPr/>
            </p:nvSpPr>
            <p:spPr>
              <a:xfrm>
                <a:off x="5196667" y="5721961"/>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53" name="TextBox 152">
                <a:extLst>
                  <a:ext uri="{FF2B5EF4-FFF2-40B4-BE49-F238E27FC236}">
                    <a16:creationId xmlns:a16="http://schemas.microsoft.com/office/drawing/2014/main" id="{19DC7DFA-0641-447A-9C8B-40CDDCACDD14}"/>
                  </a:ext>
                </a:extLst>
              </p:cNvPr>
              <p:cNvSpPr txBox="1"/>
              <p:nvPr/>
            </p:nvSpPr>
            <p:spPr>
              <a:xfrm>
                <a:off x="5340166" y="4387674"/>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54" name="TextBox 153">
                <a:extLst>
                  <a:ext uri="{FF2B5EF4-FFF2-40B4-BE49-F238E27FC236}">
                    <a16:creationId xmlns:a16="http://schemas.microsoft.com/office/drawing/2014/main" id="{44B54EA3-7B24-45FF-B4CD-76270C5984CB}"/>
                  </a:ext>
                </a:extLst>
              </p:cNvPr>
              <p:cNvSpPr txBox="1"/>
              <p:nvPr/>
            </p:nvSpPr>
            <p:spPr>
              <a:xfrm>
                <a:off x="5596824" y="6363995"/>
                <a:ext cx="579005" cy="253916"/>
              </a:xfrm>
              <a:prstGeom prst="rect">
                <a:avLst/>
              </a:prstGeom>
              <a:noFill/>
            </p:spPr>
            <p:txBody>
              <a:bodyPr wrap="none" rtlCol="0">
                <a:spAutoFit/>
              </a:bodyPr>
              <a:lstStyle/>
              <a:p>
                <a:r>
                  <a:rPr lang="en-US" sz="1050" dirty="0">
                    <a:latin typeface="Century Gothic" panose="020B0502020202020204" pitchFamily="34" charset="0"/>
                  </a:rPr>
                  <a:t>Water</a:t>
                </a:r>
              </a:p>
            </p:txBody>
          </p:sp>
          <p:sp>
            <p:nvSpPr>
              <p:cNvPr id="155" name="TextBox 154">
                <a:extLst>
                  <a:ext uri="{FF2B5EF4-FFF2-40B4-BE49-F238E27FC236}">
                    <a16:creationId xmlns:a16="http://schemas.microsoft.com/office/drawing/2014/main" id="{F821868A-9DD7-469B-96FE-956EACBC1161}"/>
                  </a:ext>
                </a:extLst>
              </p:cNvPr>
              <p:cNvSpPr txBox="1"/>
              <p:nvPr/>
            </p:nvSpPr>
            <p:spPr>
              <a:xfrm rot="20451852">
                <a:off x="5127892" y="4992767"/>
                <a:ext cx="883575" cy="261610"/>
              </a:xfrm>
              <a:prstGeom prst="rect">
                <a:avLst/>
              </a:prstGeom>
              <a:noFill/>
            </p:spPr>
            <p:txBody>
              <a:bodyPr wrap="none" rtlCol="0">
                <a:spAutoFit/>
              </a:bodyPr>
              <a:lstStyle/>
              <a:p>
                <a:r>
                  <a:rPr lang="en-US" sz="1100" dirty="0">
                    <a:latin typeface="Century Gothic" panose="020B0502020202020204" pitchFamily="34" charset="0"/>
                  </a:rPr>
                  <a:t>Pineapple</a:t>
                </a:r>
              </a:p>
            </p:txBody>
          </p:sp>
          <p:sp>
            <p:nvSpPr>
              <p:cNvPr id="156" name="TextBox 155">
                <a:extLst>
                  <a:ext uri="{FF2B5EF4-FFF2-40B4-BE49-F238E27FC236}">
                    <a16:creationId xmlns:a16="http://schemas.microsoft.com/office/drawing/2014/main" id="{1827E489-055C-4400-A3CA-EAA473C88B5C}"/>
                  </a:ext>
                </a:extLst>
              </p:cNvPr>
              <p:cNvSpPr txBox="1"/>
              <p:nvPr/>
            </p:nvSpPr>
            <p:spPr>
              <a:xfrm>
                <a:off x="4230809" y="1069741"/>
                <a:ext cx="1074333" cy="369332"/>
              </a:xfrm>
              <a:prstGeom prst="rect">
                <a:avLst/>
              </a:prstGeom>
              <a:noFill/>
            </p:spPr>
            <p:txBody>
              <a:bodyPr wrap="none" rtlCol="0">
                <a:spAutoFit/>
              </a:bodyPr>
              <a:lstStyle/>
              <a:p>
                <a:r>
                  <a:rPr lang="en-US" dirty="0" err="1">
                    <a:latin typeface="Century Gothic" panose="020B0502020202020204" pitchFamily="34" charset="0"/>
                  </a:rPr>
                  <a:t>Kahana</a:t>
                </a:r>
                <a:endParaRPr lang="en-US" dirty="0">
                  <a:latin typeface="Century Gothic" panose="020B0502020202020204" pitchFamily="34" charset="0"/>
                </a:endParaRPr>
              </a:p>
            </p:txBody>
          </p:sp>
          <p:sp>
            <p:nvSpPr>
              <p:cNvPr id="157" name="TextBox 156">
                <a:extLst>
                  <a:ext uri="{FF2B5EF4-FFF2-40B4-BE49-F238E27FC236}">
                    <a16:creationId xmlns:a16="http://schemas.microsoft.com/office/drawing/2014/main" id="{9086D68B-74FD-4562-9EAA-EF6DCDE4286F}"/>
                  </a:ext>
                </a:extLst>
              </p:cNvPr>
              <p:cNvSpPr txBox="1"/>
              <p:nvPr/>
            </p:nvSpPr>
            <p:spPr>
              <a:xfrm>
                <a:off x="4230808" y="3958895"/>
                <a:ext cx="1446230" cy="369332"/>
              </a:xfrm>
              <a:prstGeom prst="rect">
                <a:avLst/>
              </a:prstGeom>
              <a:noFill/>
            </p:spPr>
            <p:txBody>
              <a:bodyPr wrap="none" rtlCol="0">
                <a:spAutoFit/>
              </a:bodyPr>
              <a:lstStyle/>
              <a:p>
                <a:r>
                  <a:rPr lang="en-US" dirty="0" err="1">
                    <a:latin typeface="Century Gothic" panose="020B0502020202020204" pitchFamily="34" charset="0"/>
                  </a:rPr>
                  <a:t>Honokowai</a:t>
                </a:r>
                <a:endParaRPr lang="en-US" dirty="0">
                  <a:latin typeface="Century Gothic" panose="020B0502020202020204" pitchFamily="34" charset="0"/>
                </a:endParaRPr>
              </a:p>
            </p:txBody>
          </p:sp>
          <p:grpSp>
            <p:nvGrpSpPr>
              <p:cNvPr id="158" name="Group 157">
                <a:extLst>
                  <a:ext uri="{FF2B5EF4-FFF2-40B4-BE49-F238E27FC236}">
                    <a16:creationId xmlns:a16="http://schemas.microsoft.com/office/drawing/2014/main" id="{B9C67C36-4839-45EB-A84C-40CA3932A117}"/>
                  </a:ext>
                </a:extLst>
              </p:cNvPr>
              <p:cNvGrpSpPr/>
              <p:nvPr/>
            </p:nvGrpSpPr>
            <p:grpSpPr>
              <a:xfrm>
                <a:off x="4838798" y="6559155"/>
                <a:ext cx="2814238" cy="276999"/>
                <a:chOff x="8925890" y="3625612"/>
                <a:chExt cx="2814238" cy="276999"/>
              </a:xfrm>
            </p:grpSpPr>
            <p:sp>
              <p:nvSpPr>
                <p:cNvPr id="164" name="TextBox 163">
                  <a:extLst>
                    <a:ext uri="{FF2B5EF4-FFF2-40B4-BE49-F238E27FC236}">
                      <a16:creationId xmlns:a16="http://schemas.microsoft.com/office/drawing/2014/main" id="{5CFBE4E5-F361-41B7-9148-89329E2FC8A9}"/>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65" name="TextBox 164">
                  <a:extLst>
                    <a:ext uri="{FF2B5EF4-FFF2-40B4-BE49-F238E27FC236}">
                      <a16:creationId xmlns:a16="http://schemas.microsoft.com/office/drawing/2014/main" id="{0A5058BB-03ED-4B6C-9964-55A3BD3F91F1}"/>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66" name="TextBox 165">
                  <a:extLst>
                    <a:ext uri="{FF2B5EF4-FFF2-40B4-BE49-F238E27FC236}">
                      <a16:creationId xmlns:a16="http://schemas.microsoft.com/office/drawing/2014/main" id="{765EC08F-22EC-43A3-97CC-3308818A3EDC}"/>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67" name="TextBox 166">
                  <a:extLst>
                    <a:ext uri="{FF2B5EF4-FFF2-40B4-BE49-F238E27FC236}">
                      <a16:creationId xmlns:a16="http://schemas.microsoft.com/office/drawing/2014/main" id="{33E04637-904E-4E30-91E3-4B1A1C6A83B0}"/>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nvGrpSpPr>
              <p:cNvPr id="159" name="Group 158">
                <a:extLst>
                  <a:ext uri="{FF2B5EF4-FFF2-40B4-BE49-F238E27FC236}">
                    <a16:creationId xmlns:a16="http://schemas.microsoft.com/office/drawing/2014/main" id="{2176505F-E6AB-4814-BAA2-895E045839E9}"/>
                  </a:ext>
                </a:extLst>
              </p:cNvPr>
              <p:cNvGrpSpPr/>
              <p:nvPr/>
            </p:nvGrpSpPr>
            <p:grpSpPr>
              <a:xfrm>
                <a:off x="4823599" y="3641359"/>
                <a:ext cx="2814238" cy="276999"/>
                <a:chOff x="8925890" y="3625612"/>
                <a:chExt cx="2814238" cy="276999"/>
              </a:xfrm>
            </p:grpSpPr>
            <p:sp>
              <p:nvSpPr>
                <p:cNvPr id="160" name="TextBox 159">
                  <a:extLst>
                    <a:ext uri="{FF2B5EF4-FFF2-40B4-BE49-F238E27FC236}">
                      <a16:creationId xmlns:a16="http://schemas.microsoft.com/office/drawing/2014/main" id="{A5A12E73-24DE-47A5-B33A-F78E7C89509B}"/>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61" name="TextBox 160">
                  <a:extLst>
                    <a:ext uri="{FF2B5EF4-FFF2-40B4-BE49-F238E27FC236}">
                      <a16:creationId xmlns:a16="http://schemas.microsoft.com/office/drawing/2014/main" id="{4E5B1DA7-4263-4EA9-9497-281B3AE7A2DE}"/>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62" name="TextBox 161">
                  <a:extLst>
                    <a:ext uri="{FF2B5EF4-FFF2-40B4-BE49-F238E27FC236}">
                      <a16:creationId xmlns:a16="http://schemas.microsoft.com/office/drawing/2014/main" id="{01FF0C0B-24E6-413D-A5CB-4371005F6061}"/>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63" name="TextBox 162">
                  <a:extLst>
                    <a:ext uri="{FF2B5EF4-FFF2-40B4-BE49-F238E27FC236}">
                      <a16:creationId xmlns:a16="http://schemas.microsoft.com/office/drawing/2014/main" id="{F4F4C18B-FDAB-4306-B089-77A4945F55C8}"/>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sp>
          <p:nvSpPr>
            <p:cNvPr id="69" name="TextBox 68">
              <a:extLst>
                <a:ext uri="{FF2B5EF4-FFF2-40B4-BE49-F238E27FC236}">
                  <a16:creationId xmlns:a16="http://schemas.microsoft.com/office/drawing/2014/main" id="{B1FC1138-9CCE-46ED-87B9-48A1A4A6F5A5}"/>
                </a:ext>
              </a:extLst>
            </p:cNvPr>
            <p:cNvSpPr txBox="1"/>
            <p:nvPr/>
          </p:nvSpPr>
          <p:spPr>
            <a:xfrm>
              <a:off x="6237906" y="1888610"/>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sp>
          <p:nvSpPr>
            <p:cNvPr id="70" name="TextBox 69">
              <a:extLst>
                <a:ext uri="{FF2B5EF4-FFF2-40B4-BE49-F238E27FC236}">
                  <a16:creationId xmlns:a16="http://schemas.microsoft.com/office/drawing/2014/main" id="{A9108D5F-1381-43FC-968F-4CD917A2D565}"/>
                </a:ext>
              </a:extLst>
            </p:cNvPr>
            <p:cNvSpPr txBox="1"/>
            <p:nvPr/>
          </p:nvSpPr>
          <p:spPr>
            <a:xfrm>
              <a:off x="6397512" y="4784353"/>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grpSp>
        <p:nvGrpSpPr>
          <p:cNvPr id="3" name="Group 2">
            <a:extLst>
              <a:ext uri="{FF2B5EF4-FFF2-40B4-BE49-F238E27FC236}">
                <a16:creationId xmlns:a16="http://schemas.microsoft.com/office/drawing/2014/main" id="{E4EBAB9C-9D73-4057-992F-A58E7BB5DE2B}"/>
              </a:ext>
            </a:extLst>
          </p:cNvPr>
          <p:cNvGrpSpPr/>
          <p:nvPr/>
        </p:nvGrpSpPr>
        <p:grpSpPr>
          <a:xfrm>
            <a:off x="8354797" y="1043555"/>
            <a:ext cx="3385331" cy="2854366"/>
            <a:chOff x="8354797" y="1043555"/>
            <a:chExt cx="3385331" cy="2854366"/>
          </a:xfrm>
        </p:grpSpPr>
        <p:grpSp>
          <p:nvGrpSpPr>
            <p:cNvPr id="168" name="Group 167">
              <a:extLst>
                <a:ext uri="{FF2B5EF4-FFF2-40B4-BE49-F238E27FC236}">
                  <a16:creationId xmlns:a16="http://schemas.microsoft.com/office/drawing/2014/main" id="{A44537E6-5B64-4230-AF5E-3022C735456A}"/>
                </a:ext>
              </a:extLst>
            </p:cNvPr>
            <p:cNvGrpSpPr/>
            <p:nvPr/>
          </p:nvGrpSpPr>
          <p:grpSpPr>
            <a:xfrm>
              <a:off x="8354797" y="1043555"/>
              <a:ext cx="3385331" cy="2854366"/>
              <a:chOff x="8354797" y="1043555"/>
              <a:chExt cx="3385331" cy="2854366"/>
            </a:xfrm>
          </p:grpSpPr>
          <p:pic>
            <p:nvPicPr>
              <p:cNvPr id="169" name="Picture 168">
                <a:extLst>
                  <a:ext uri="{FF2B5EF4-FFF2-40B4-BE49-F238E27FC236}">
                    <a16:creationId xmlns:a16="http://schemas.microsoft.com/office/drawing/2014/main" id="{44F23B3F-60A2-46B5-99C4-094F8474CC4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052822" y="1339242"/>
                <a:ext cx="2497789" cy="2354610"/>
              </a:xfrm>
              <a:prstGeom prst="rect">
                <a:avLst/>
              </a:prstGeom>
              <a:ln>
                <a:solidFill>
                  <a:schemeClr val="tx1">
                    <a:lumMod val="50000"/>
                    <a:lumOff val="50000"/>
                  </a:schemeClr>
                </a:solidFill>
              </a:ln>
            </p:spPr>
          </p:pic>
          <p:sp>
            <p:nvSpPr>
              <p:cNvPr id="170" name="TextBox 169">
                <a:extLst>
                  <a:ext uri="{FF2B5EF4-FFF2-40B4-BE49-F238E27FC236}">
                    <a16:creationId xmlns:a16="http://schemas.microsoft.com/office/drawing/2014/main" id="{BFF936A8-5D11-4970-979D-786F6946339B}"/>
                  </a:ext>
                </a:extLst>
              </p:cNvPr>
              <p:cNvSpPr txBox="1"/>
              <p:nvPr/>
            </p:nvSpPr>
            <p:spPr>
              <a:xfrm>
                <a:off x="9245656" y="3105238"/>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72" name="TextBox 171">
                <a:extLst>
                  <a:ext uri="{FF2B5EF4-FFF2-40B4-BE49-F238E27FC236}">
                    <a16:creationId xmlns:a16="http://schemas.microsoft.com/office/drawing/2014/main" id="{902E942B-0565-444D-B0B6-7AC1089641F7}"/>
                  </a:ext>
                </a:extLst>
              </p:cNvPr>
              <p:cNvSpPr txBox="1"/>
              <p:nvPr/>
            </p:nvSpPr>
            <p:spPr>
              <a:xfrm>
                <a:off x="9244901" y="1572516"/>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73" name="TextBox 172">
                <a:extLst>
                  <a:ext uri="{FF2B5EF4-FFF2-40B4-BE49-F238E27FC236}">
                    <a16:creationId xmlns:a16="http://schemas.microsoft.com/office/drawing/2014/main" id="{2EB8D614-C743-472A-8951-FF5B53ED314F}"/>
                  </a:ext>
                </a:extLst>
              </p:cNvPr>
              <p:cNvSpPr txBox="1"/>
              <p:nvPr/>
            </p:nvSpPr>
            <p:spPr>
              <a:xfrm>
                <a:off x="8354797" y="1043555"/>
                <a:ext cx="1099981" cy="369332"/>
              </a:xfrm>
              <a:prstGeom prst="rect">
                <a:avLst/>
              </a:prstGeom>
              <a:noFill/>
            </p:spPr>
            <p:txBody>
              <a:bodyPr wrap="none" rtlCol="0">
                <a:spAutoFit/>
              </a:bodyPr>
              <a:lstStyle/>
              <a:p>
                <a:r>
                  <a:rPr lang="en-US" dirty="0" err="1">
                    <a:latin typeface="Century Gothic" panose="020B0502020202020204" pitchFamily="34" charset="0"/>
                  </a:rPr>
                  <a:t>Wahikuli</a:t>
                </a:r>
                <a:endParaRPr lang="en-US" dirty="0">
                  <a:latin typeface="Century Gothic" panose="020B0502020202020204" pitchFamily="34" charset="0"/>
                </a:endParaRPr>
              </a:p>
            </p:txBody>
          </p:sp>
          <p:grpSp>
            <p:nvGrpSpPr>
              <p:cNvPr id="174" name="Group 173">
                <a:extLst>
                  <a:ext uri="{FF2B5EF4-FFF2-40B4-BE49-F238E27FC236}">
                    <a16:creationId xmlns:a16="http://schemas.microsoft.com/office/drawing/2014/main" id="{DC69328C-680B-4503-B8E9-B1E11A89A687}"/>
                  </a:ext>
                </a:extLst>
              </p:cNvPr>
              <p:cNvGrpSpPr/>
              <p:nvPr/>
            </p:nvGrpSpPr>
            <p:grpSpPr>
              <a:xfrm>
                <a:off x="8925890" y="3620922"/>
                <a:ext cx="2814238" cy="276999"/>
                <a:chOff x="8925890" y="3625612"/>
                <a:chExt cx="2814238" cy="276999"/>
              </a:xfrm>
            </p:grpSpPr>
            <p:sp>
              <p:nvSpPr>
                <p:cNvPr id="175" name="TextBox 174">
                  <a:extLst>
                    <a:ext uri="{FF2B5EF4-FFF2-40B4-BE49-F238E27FC236}">
                      <a16:creationId xmlns:a16="http://schemas.microsoft.com/office/drawing/2014/main" id="{8705146E-2A13-4E33-9DD7-FF65FF5A07E4}"/>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76" name="TextBox 175">
                  <a:extLst>
                    <a:ext uri="{FF2B5EF4-FFF2-40B4-BE49-F238E27FC236}">
                      <a16:creationId xmlns:a16="http://schemas.microsoft.com/office/drawing/2014/main" id="{D0B9F716-19E6-4DE7-BEB3-CC63428D8B19}"/>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77" name="TextBox 176">
                  <a:extLst>
                    <a:ext uri="{FF2B5EF4-FFF2-40B4-BE49-F238E27FC236}">
                      <a16:creationId xmlns:a16="http://schemas.microsoft.com/office/drawing/2014/main" id="{B31914D5-70AF-4F7B-A99F-428664280696}"/>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78" name="TextBox 177">
                  <a:extLst>
                    <a:ext uri="{FF2B5EF4-FFF2-40B4-BE49-F238E27FC236}">
                      <a16:creationId xmlns:a16="http://schemas.microsoft.com/office/drawing/2014/main" id="{A4704934-3019-41DA-B766-90AB1D541792}"/>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sp>
          <p:nvSpPr>
            <p:cNvPr id="71" name="TextBox 70">
              <a:extLst>
                <a:ext uri="{FF2B5EF4-FFF2-40B4-BE49-F238E27FC236}">
                  <a16:creationId xmlns:a16="http://schemas.microsoft.com/office/drawing/2014/main" id="{546690EC-C804-49DD-BD79-5B9C9C718DFA}"/>
                </a:ext>
              </a:extLst>
            </p:cNvPr>
            <p:cNvSpPr txBox="1"/>
            <p:nvPr/>
          </p:nvSpPr>
          <p:spPr>
            <a:xfrm>
              <a:off x="10378338" y="2384037"/>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78"/>
          <p:cNvSpPr txBox="1"/>
          <p:nvPr/>
        </p:nvSpPr>
        <p:spPr>
          <a:xfrm>
            <a:off x="3636575" y="3884396"/>
            <a:ext cx="487200" cy="17790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40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20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p:txBody>
      </p:sp>
      <p:sp>
        <p:nvSpPr>
          <p:cNvPr id="1013" name="Google Shape;1013;p78"/>
          <p:cNvSpPr txBox="1"/>
          <p:nvPr/>
        </p:nvSpPr>
        <p:spPr>
          <a:xfrm>
            <a:off x="3590375" y="5677188"/>
            <a:ext cx="487200" cy="10665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a:t>
            </a:r>
            <a:endParaRPr sz="1100">
              <a:latin typeface="Century Gothic"/>
              <a:ea typeface="Century Gothic"/>
              <a:cs typeface="Century Gothic"/>
              <a:sym typeface="Century Gothic"/>
            </a:endParaRPr>
          </a:p>
        </p:txBody>
      </p:sp>
      <p:pic>
        <p:nvPicPr>
          <p:cNvPr id="1014" name="Google Shape;101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23775" y="3971600"/>
            <a:ext cx="6837801" cy="1691275"/>
          </a:xfrm>
          <a:prstGeom prst="rect">
            <a:avLst/>
          </a:prstGeom>
          <a:noFill/>
          <a:ln w="9525" cap="flat" cmpd="sng">
            <a:solidFill>
              <a:schemeClr val="dk2"/>
            </a:solidFill>
            <a:prstDash val="solid"/>
            <a:round/>
            <a:headEnd type="none" w="sm" len="sm"/>
            <a:tailEnd type="none" w="sm" len="sm"/>
          </a:ln>
        </p:spPr>
      </p:pic>
      <p:sp>
        <p:nvSpPr>
          <p:cNvPr id="1015" name="Google Shape;1015;p78"/>
          <p:cNvSpPr txBox="1">
            <a:spLocks noGrp="1"/>
          </p:cNvSpPr>
          <p:nvPr>
            <p:ph type="title"/>
          </p:nvPr>
        </p:nvSpPr>
        <p:spPr>
          <a:xfrm>
            <a:off x="1257300" y="281965"/>
            <a:ext cx="10439400" cy="45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Seasonal Trends</a:t>
            </a:r>
            <a:endParaRPr/>
          </a:p>
        </p:txBody>
      </p:sp>
      <p:sp>
        <p:nvSpPr>
          <p:cNvPr id="1016" name="Google Shape;1016;p78"/>
          <p:cNvSpPr txBox="1"/>
          <p:nvPr/>
        </p:nvSpPr>
        <p:spPr>
          <a:xfrm>
            <a:off x="1983575" y="1600925"/>
            <a:ext cx="51660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79CC3"/>
                </a:solidFill>
                <a:latin typeface="Century Gothic"/>
                <a:ea typeface="Century Gothic"/>
                <a:cs typeface="Century Gothic"/>
                <a:sym typeface="Century Gothic"/>
              </a:rPr>
              <a:t>Barren, Urban, Other ag Trends per Season over 30 years</a:t>
            </a:r>
            <a:endParaRPr b="1">
              <a:solidFill>
                <a:srgbClr val="379CC3"/>
              </a:solidFill>
              <a:latin typeface="Century Gothic"/>
              <a:ea typeface="Century Gothic"/>
              <a:cs typeface="Century Gothic"/>
              <a:sym typeface="Century Gothic"/>
            </a:endParaRPr>
          </a:p>
          <a:p>
            <a:pPr marL="0" lvl="0" indent="0" algn="l" rtl="0">
              <a:spcBef>
                <a:spcPts val="0"/>
              </a:spcBef>
              <a:spcAft>
                <a:spcPts val="0"/>
              </a:spcAft>
              <a:buNone/>
            </a:pPr>
            <a:endParaRPr b="1">
              <a:solidFill>
                <a:srgbClr val="379CC3"/>
              </a:solidFill>
              <a:latin typeface="Century Gothic"/>
              <a:ea typeface="Century Gothic"/>
              <a:cs typeface="Century Gothic"/>
              <a:sym typeface="Century Gothic"/>
            </a:endParaRPr>
          </a:p>
        </p:txBody>
      </p:sp>
      <p:sp>
        <p:nvSpPr>
          <p:cNvPr id="1017" name="Google Shape;1017;p78"/>
          <p:cNvSpPr txBox="1"/>
          <p:nvPr/>
        </p:nvSpPr>
        <p:spPr>
          <a:xfrm>
            <a:off x="1983575" y="3085650"/>
            <a:ext cx="51660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79CC3"/>
                </a:solidFill>
                <a:latin typeface="Century Gothic"/>
                <a:ea typeface="Century Gothic"/>
                <a:cs typeface="Century Gothic"/>
                <a:sym typeface="Century Gothic"/>
              </a:rPr>
              <a:t>Precipitation Trends per Season over 30 years</a:t>
            </a:r>
            <a:endParaRPr b="1">
              <a:solidFill>
                <a:srgbClr val="379CC3"/>
              </a:solidFill>
              <a:latin typeface="Century Gothic"/>
              <a:ea typeface="Century Gothic"/>
              <a:cs typeface="Century Gothic"/>
              <a:sym typeface="Century Gothic"/>
            </a:endParaRPr>
          </a:p>
          <a:p>
            <a:pPr marL="0" lvl="0" indent="0" algn="l" rtl="0">
              <a:spcBef>
                <a:spcPts val="0"/>
              </a:spcBef>
              <a:spcAft>
                <a:spcPts val="0"/>
              </a:spcAft>
              <a:buNone/>
            </a:pPr>
            <a:endParaRPr b="1">
              <a:solidFill>
                <a:srgbClr val="379CC3"/>
              </a:solidFill>
              <a:latin typeface="Century Gothic"/>
              <a:ea typeface="Century Gothic"/>
              <a:cs typeface="Century Gothic"/>
              <a:sym typeface="Century Gothic"/>
            </a:endParaRPr>
          </a:p>
        </p:txBody>
      </p:sp>
      <p:pic>
        <p:nvPicPr>
          <p:cNvPr id="1018" name="Google Shape;1018;p7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96875" y="2599250"/>
            <a:ext cx="9960601" cy="1278050"/>
          </a:xfrm>
          <a:prstGeom prst="rect">
            <a:avLst/>
          </a:prstGeom>
          <a:noFill/>
          <a:ln w="9525" cap="flat" cmpd="sng">
            <a:solidFill>
              <a:srgbClr val="434343"/>
            </a:solidFill>
            <a:prstDash val="solid"/>
            <a:round/>
            <a:headEnd type="none" w="sm" len="sm"/>
            <a:tailEnd type="none" w="sm" len="sm"/>
          </a:ln>
        </p:spPr>
      </p:pic>
      <p:pic>
        <p:nvPicPr>
          <p:cNvPr id="1019" name="Google Shape;1019;p7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83700" y="5783425"/>
            <a:ext cx="6363326" cy="1006425"/>
          </a:xfrm>
          <a:prstGeom prst="rect">
            <a:avLst/>
          </a:prstGeom>
          <a:noFill/>
          <a:ln>
            <a:noFill/>
          </a:ln>
        </p:spPr>
      </p:pic>
      <p:sp>
        <p:nvSpPr>
          <p:cNvPr id="1020" name="Google Shape;1020;p78"/>
          <p:cNvSpPr txBox="1"/>
          <p:nvPr/>
        </p:nvSpPr>
        <p:spPr>
          <a:xfrm>
            <a:off x="4153775" y="5782300"/>
            <a:ext cx="4630200" cy="6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Sea Surface Temperature - Residuals (C)</a:t>
            </a:r>
            <a:endParaRPr>
              <a:latin typeface="Century Gothic"/>
              <a:ea typeface="Century Gothic"/>
              <a:cs typeface="Century Gothic"/>
              <a:sym typeface="Century Gothic"/>
            </a:endParaRPr>
          </a:p>
        </p:txBody>
      </p:sp>
      <p:sp>
        <p:nvSpPr>
          <p:cNvPr id="1021" name="Google Shape;1021;p78"/>
          <p:cNvSpPr txBox="1"/>
          <p:nvPr/>
        </p:nvSpPr>
        <p:spPr>
          <a:xfrm>
            <a:off x="967200" y="2595525"/>
            <a:ext cx="7139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Daily Average Precipitation - Residuals (mm)</a:t>
            </a:r>
            <a:endParaRPr>
              <a:latin typeface="Century Gothic"/>
              <a:ea typeface="Century Gothic"/>
              <a:cs typeface="Century Gothic"/>
              <a:sym typeface="Century Gothic"/>
            </a:endParaRPr>
          </a:p>
        </p:txBody>
      </p:sp>
      <p:pic>
        <p:nvPicPr>
          <p:cNvPr id="1022" name="Google Shape;1022;p7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24325" y="1333350"/>
            <a:ext cx="10122701" cy="1138450"/>
          </a:xfrm>
          <a:prstGeom prst="rect">
            <a:avLst/>
          </a:prstGeom>
          <a:noFill/>
          <a:ln>
            <a:noFill/>
          </a:ln>
        </p:spPr>
      </p:pic>
      <p:pic>
        <p:nvPicPr>
          <p:cNvPr id="1023" name="Google Shape;1023;p7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79500" y="752438"/>
            <a:ext cx="10287699" cy="276113"/>
          </a:xfrm>
          <a:prstGeom prst="rect">
            <a:avLst/>
          </a:prstGeom>
          <a:noFill/>
          <a:ln>
            <a:noFill/>
          </a:ln>
        </p:spPr>
      </p:pic>
      <p:sp>
        <p:nvSpPr>
          <p:cNvPr id="1024" name="Google Shape;1024;p78"/>
          <p:cNvSpPr txBox="1"/>
          <p:nvPr/>
        </p:nvSpPr>
        <p:spPr>
          <a:xfrm>
            <a:off x="996875" y="1167125"/>
            <a:ext cx="7139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Land Classifications (number of pixels)</a:t>
            </a:r>
            <a:endParaRPr>
              <a:latin typeface="Century Gothic"/>
              <a:ea typeface="Century Gothic"/>
              <a:cs typeface="Century Gothic"/>
              <a:sym typeface="Century Gothic"/>
            </a:endParaRPr>
          </a:p>
        </p:txBody>
      </p:sp>
      <p:sp>
        <p:nvSpPr>
          <p:cNvPr id="1025" name="Google Shape;1025;p78"/>
          <p:cNvSpPr txBox="1"/>
          <p:nvPr/>
        </p:nvSpPr>
        <p:spPr>
          <a:xfrm>
            <a:off x="4123775" y="3973213"/>
            <a:ext cx="4630200" cy="6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Model-Derived Turbidity </a:t>
            </a:r>
            <a:r>
              <a:rPr lang="en-US">
                <a:solidFill>
                  <a:schemeClr val="dk1"/>
                </a:solidFill>
                <a:latin typeface="Century Gothic"/>
                <a:ea typeface="Century Gothic"/>
                <a:cs typeface="Century Gothic"/>
                <a:sym typeface="Century Gothic"/>
              </a:rPr>
              <a:t>(NTU) </a:t>
            </a:r>
            <a:r>
              <a:rPr lang="en-US">
                <a:latin typeface="Century Gothic"/>
                <a:ea typeface="Century Gothic"/>
                <a:cs typeface="Century Gothic"/>
                <a:sym typeface="Century Gothic"/>
              </a:rPr>
              <a:t>- Kapalua </a:t>
            </a:r>
            <a:endParaRPr>
              <a:latin typeface="Century Gothic"/>
              <a:ea typeface="Century Gothic"/>
              <a:cs typeface="Century Gothic"/>
              <a:sym typeface="Century Gothic"/>
            </a:endParaRPr>
          </a:p>
        </p:txBody>
      </p:sp>
      <p:sp>
        <p:nvSpPr>
          <p:cNvPr id="1026" name="Google Shape;1026;p78"/>
          <p:cNvSpPr/>
          <p:nvPr/>
        </p:nvSpPr>
        <p:spPr>
          <a:xfrm>
            <a:off x="5803575" y="4640725"/>
            <a:ext cx="2991600" cy="45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7" name="Google Shape;1027;p78"/>
          <p:cNvCxnSpPr/>
          <p:nvPr/>
        </p:nvCxnSpPr>
        <p:spPr>
          <a:xfrm rot="10800000">
            <a:off x="5165075" y="3362775"/>
            <a:ext cx="8400" cy="1755300"/>
          </a:xfrm>
          <a:prstGeom prst="straightConnector1">
            <a:avLst/>
          </a:prstGeom>
          <a:noFill/>
          <a:ln w="9525" cap="flat" cmpd="sng">
            <a:solidFill>
              <a:srgbClr val="980000"/>
            </a:solidFill>
            <a:prstDash val="solid"/>
            <a:round/>
            <a:headEnd type="none" w="med" len="med"/>
            <a:tailEnd type="none" w="med" len="med"/>
          </a:ln>
        </p:spPr>
      </p:cxnSp>
      <p:cxnSp>
        <p:nvCxnSpPr>
          <p:cNvPr id="1028" name="Google Shape;1028;p78"/>
          <p:cNvCxnSpPr/>
          <p:nvPr/>
        </p:nvCxnSpPr>
        <p:spPr>
          <a:xfrm rot="10800000" flipH="1">
            <a:off x="9944975" y="3058312"/>
            <a:ext cx="31800" cy="2258400"/>
          </a:xfrm>
          <a:prstGeom prst="straightConnector1">
            <a:avLst/>
          </a:prstGeom>
          <a:noFill/>
          <a:ln w="9525" cap="flat" cmpd="sng">
            <a:solidFill>
              <a:srgbClr val="980000"/>
            </a:solidFill>
            <a:prstDash val="solid"/>
            <a:round/>
            <a:headEnd type="none" w="med" len="med"/>
            <a:tailEnd type="none" w="med" len="med"/>
          </a:ln>
        </p:spPr>
      </p:cxnSp>
      <p:sp>
        <p:nvSpPr>
          <p:cNvPr id="1029" name="Google Shape;1029;p78"/>
          <p:cNvSpPr txBox="1"/>
          <p:nvPr/>
        </p:nvSpPr>
        <p:spPr>
          <a:xfrm>
            <a:off x="460675" y="2613750"/>
            <a:ext cx="487200" cy="12636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350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-350</a:t>
            </a:r>
            <a:endParaRPr sz="1100">
              <a:latin typeface="Century Gothic"/>
              <a:ea typeface="Century Gothic"/>
              <a:cs typeface="Century Gothic"/>
              <a:sym typeface="Century Gothic"/>
            </a:endParaRPr>
          </a:p>
        </p:txBody>
      </p:sp>
      <p:sp>
        <p:nvSpPr>
          <p:cNvPr id="1030" name="Google Shape;1030;p78"/>
          <p:cNvSpPr/>
          <p:nvPr/>
        </p:nvSpPr>
        <p:spPr>
          <a:xfrm>
            <a:off x="996825" y="1202150"/>
            <a:ext cx="9960600" cy="132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8"/>
          <p:cNvSpPr/>
          <p:nvPr/>
        </p:nvSpPr>
        <p:spPr>
          <a:xfrm>
            <a:off x="4131825" y="5773725"/>
            <a:ext cx="6837900" cy="1006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78"/>
          <p:cNvGrpSpPr/>
          <p:nvPr/>
        </p:nvGrpSpPr>
        <p:grpSpPr>
          <a:xfrm>
            <a:off x="996875" y="5163325"/>
            <a:ext cx="2500613" cy="1539300"/>
            <a:chOff x="9575725" y="4666450"/>
            <a:chExt cx="2500613" cy="1539300"/>
          </a:xfrm>
        </p:grpSpPr>
        <p:sp>
          <p:nvSpPr>
            <p:cNvPr id="1033" name="Google Shape;1033;p78"/>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78"/>
            <p:cNvGrpSpPr/>
            <p:nvPr/>
          </p:nvGrpSpPr>
          <p:grpSpPr>
            <a:xfrm>
              <a:off x="9634196" y="4717175"/>
              <a:ext cx="2442141" cy="1127517"/>
              <a:chOff x="3099584" y="5048625"/>
              <a:chExt cx="2442141" cy="1127517"/>
            </a:xfrm>
          </p:grpSpPr>
          <p:grpSp>
            <p:nvGrpSpPr>
              <p:cNvPr id="1035" name="Google Shape;1035;p78"/>
              <p:cNvGrpSpPr/>
              <p:nvPr/>
            </p:nvGrpSpPr>
            <p:grpSpPr>
              <a:xfrm>
                <a:off x="3099584" y="5094327"/>
                <a:ext cx="212632" cy="1081816"/>
                <a:chOff x="3726247" y="4461537"/>
                <a:chExt cx="327428" cy="1666383"/>
              </a:xfrm>
            </p:grpSpPr>
            <p:pic>
              <p:nvPicPr>
                <p:cNvPr id="1036" name="Google Shape;1036;p78"/>
                <p:cNvPicPr preferRelativeResize="0"/>
                <p:nvPr/>
              </p:nvPicPr>
              <p:blipFill>
                <a:blip r:embed="rId8">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1037" name="Google Shape;1037;p78"/>
                <p:cNvPicPr preferRelativeResize="0"/>
                <p:nvPr/>
              </p:nvPicPr>
              <p:blipFill>
                <a:blip r:embed="rId9">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1038" name="Google Shape;1038;p78"/>
                <p:cNvPicPr preferRelativeResize="0"/>
                <p:nvPr/>
              </p:nvPicPr>
              <p:blipFill>
                <a:blip r:embed="rId10">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1039" name="Google Shape;1039;p78"/>
                <p:cNvPicPr preferRelativeResize="0"/>
                <p:nvPr/>
              </p:nvPicPr>
              <p:blipFill>
                <a:blip r:embed="rId11">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1040" name="Google Shape;1040;p78"/>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1041" name="Google Shape;1041;p78"/>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1042" name="Google Shape;1042;p78"/>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1043" name="Google Shape;1043;p78"/>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grpSp>
      </p:grpSp>
      <p:sp>
        <p:nvSpPr>
          <p:cNvPr id="1044" name="Google Shape;1044;p78"/>
          <p:cNvSpPr txBox="1"/>
          <p:nvPr/>
        </p:nvSpPr>
        <p:spPr>
          <a:xfrm>
            <a:off x="1342288" y="6312388"/>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sp>
        <p:nvSpPr>
          <p:cNvPr id="1045" name="Google Shape;1045;p78"/>
          <p:cNvSpPr/>
          <p:nvPr/>
        </p:nvSpPr>
        <p:spPr>
          <a:xfrm>
            <a:off x="1044600" y="6410488"/>
            <a:ext cx="212700" cy="2004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FE58E2F1-2094-4DE3-8328-EE4F8CE2C42B}"/>
              </a:ext>
            </a:extLst>
          </p:cNvPr>
          <p:cNvGrpSpPr/>
          <p:nvPr/>
        </p:nvGrpSpPr>
        <p:grpSpPr>
          <a:xfrm>
            <a:off x="9384427" y="950862"/>
            <a:ext cx="1550071" cy="5838988"/>
            <a:chOff x="9384427" y="950862"/>
            <a:chExt cx="1550071" cy="5838988"/>
          </a:xfrm>
        </p:grpSpPr>
        <p:sp>
          <p:nvSpPr>
            <p:cNvPr id="2" name="Rectangle 1">
              <a:extLst>
                <a:ext uri="{FF2B5EF4-FFF2-40B4-BE49-F238E27FC236}">
                  <a16:creationId xmlns:a16="http://schemas.microsoft.com/office/drawing/2014/main" id="{AF4CD36C-AC10-4141-97B0-6271E6F90F9C}"/>
                </a:ext>
              </a:extLst>
            </p:cNvPr>
            <p:cNvSpPr/>
            <p:nvPr/>
          </p:nvSpPr>
          <p:spPr>
            <a:xfrm>
              <a:off x="9552304" y="1202150"/>
              <a:ext cx="296167" cy="55877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A7886DC-180F-4505-8025-0AE59234AF29}"/>
                </a:ext>
              </a:extLst>
            </p:cNvPr>
            <p:cNvSpPr/>
            <p:nvPr/>
          </p:nvSpPr>
          <p:spPr>
            <a:xfrm>
              <a:off x="10616800" y="1202150"/>
              <a:ext cx="171471" cy="55877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218F6CB-4B15-4B2D-9166-7ADDF0F2606A}"/>
                </a:ext>
              </a:extLst>
            </p:cNvPr>
            <p:cNvSpPr txBox="1"/>
            <p:nvPr/>
          </p:nvSpPr>
          <p:spPr>
            <a:xfrm>
              <a:off x="9384427" y="950862"/>
              <a:ext cx="588623" cy="307777"/>
            </a:xfrm>
            <a:prstGeom prst="rect">
              <a:avLst/>
            </a:prstGeom>
            <a:noFill/>
          </p:spPr>
          <p:txBody>
            <a:bodyPr wrap="none" rtlCol="0">
              <a:spAutoFit/>
            </a:bodyPr>
            <a:lstStyle/>
            <a:p>
              <a:r>
                <a:rPr lang="en-US" b="1" dirty="0">
                  <a:solidFill>
                    <a:srgbClr val="FF0000"/>
                  </a:solidFill>
                  <a:latin typeface="Century Gothic" panose="020B0502020202020204" pitchFamily="34" charset="0"/>
                </a:rPr>
                <a:t>2015</a:t>
              </a:r>
            </a:p>
          </p:txBody>
        </p:sp>
        <p:sp>
          <p:nvSpPr>
            <p:cNvPr id="39" name="TextBox 38">
              <a:extLst>
                <a:ext uri="{FF2B5EF4-FFF2-40B4-BE49-F238E27FC236}">
                  <a16:creationId xmlns:a16="http://schemas.microsoft.com/office/drawing/2014/main" id="{8D7C2C8E-BACA-48B1-81E6-5D2D91A26599}"/>
                </a:ext>
              </a:extLst>
            </p:cNvPr>
            <p:cNvSpPr txBox="1"/>
            <p:nvPr/>
          </p:nvSpPr>
          <p:spPr>
            <a:xfrm>
              <a:off x="10345875" y="950862"/>
              <a:ext cx="588623" cy="307777"/>
            </a:xfrm>
            <a:prstGeom prst="rect">
              <a:avLst/>
            </a:prstGeom>
            <a:noFill/>
          </p:spPr>
          <p:txBody>
            <a:bodyPr wrap="none" rtlCol="0">
              <a:spAutoFit/>
            </a:bodyPr>
            <a:lstStyle/>
            <a:p>
              <a:r>
                <a:rPr lang="en-US" b="1" dirty="0">
                  <a:solidFill>
                    <a:srgbClr val="FF0000"/>
                  </a:solidFill>
                  <a:latin typeface="Century Gothic" panose="020B0502020202020204" pitchFamily="34" charset="0"/>
                </a:rPr>
                <a:t>2019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7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2800" dirty="0"/>
              <a:t>Terrestrial Impacts on Marine Ecosystems (TIME) Tool</a:t>
            </a:r>
            <a:endParaRPr sz="2800" dirty="0"/>
          </a:p>
        </p:txBody>
      </p:sp>
      <p:sp>
        <p:nvSpPr>
          <p:cNvPr id="1052" name="Google Shape;1052;p79"/>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1053" name="Google Shape;1053;p79"/>
          <p:cNvPicPr preferRelativeResize="0"/>
          <p:nvPr/>
        </p:nvPicPr>
        <p:blipFill>
          <a:blip r:embed="rId3">
            <a:alphaModFix/>
          </a:blip>
          <a:stretch>
            <a:fillRect/>
          </a:stretch>
        </p:blipFill>
        <p:spPr>
          <a:xfrm>
            <a:off x="3031295" y="1301475"/>
            <a:ext cx="6132243" cy="48481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8046126" y="713580"/>
            <a:ext cx="3623465" cy="5449918"/>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Majority of the coastline is surrounded by coral reefs</a:t>
            </a:r>
            <a:endParaRPr sz="22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Population has increased 40% since 1990</a:t>
            </a:r>
            <a:endParaRPr sz="22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Designated as priority watershed by the US Coral Reef Task Force</a:t>
            </a:r>
            <a:endParaRPr sz="2200" dirty="0">
              <a:solidFill>
                <a:srgbClr val="3F3F3F"/>
              </a:solidFill>
            </a:endParaRPr>
          </a:p>
          <a:p>
            <a:pPr marL="800100" lvl="0" indent="-228600" algn="l" rtl="0">
              <a:lnSpc>
                <a:spcPct val="115000"/>
              </a:lnSpc>
              <a:spcBef>
                <a:spcPts val="0"/>
              </a:spcBef>
              <a:spcAft>
                <a:spcPts val="0"/>
              </a:spcAft>
              <a:buSzPts val="1800"/>
              <a:buFont typeface="Arimo"/>
              <a:buNone/>
            </a:pPr>
            <a:endParaRPr sz="2200" dirty="0"/>
          </a:p>
        </p:txBody>
      </p:sp>
      <p:sp>
        <p:nvSpPr>
          <p:cNvPr id="417" name="Google Shape;417;p56"/>
          <p:cNvSpPr txBox="1">
            <a:spLocks noGrp="1"/>
          </p:cNvSpPr>
          <p:nvPr>
            <p:ph type="title"/>
          </p:nvPr>
        </p:nvSpPr>
        <p:spPr>
          <a:xfrm>
            <a:off x="1577805" y="234334"/>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West Maui, Hawai'i</a:t>
            </a:r>
            <a:endParaRPr/>
          </a:p>
        </p:txBody>
      </p:sp>
      <p:sp>
        <p:nvSpPr>
          <p:cNvPr id="418" name="Google Shape;418;p56"/>
          <p:cNvSpPr/>
          <p:nvPr/>
        </p:nvSpPr>
        <p:spPr>
          <a:xfrm>
            <a:off x="0" y="6511581"/>
            <a:ext cx="8434816"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Image Credit</a:t>
            </a:r>
            <a:r>
              <a:rPr lang="en-US" sz="1200" b="0" i="0" u="none" strike="noStrike" cap="none">
                <a:solidFill>
                  <a:srgbClr val="3F3F3F"/>
                </a:solidFill>
                <a:latin typeface="Century Gothic"/>
                <a:ea typeface="Century Gothic"/>
                <a:cs typeface="Century Gothic"/>
                <a:sym typeface="Century Gothic"/>
              </a:rPr>
              <a:t>: DEVELOP team  -  </a:t>
            </a:r>
            <a:r>
              <a:rPr lang="en-US" sz="1200" b="1" i="0" u="none" strike="noStrike" cap="none">
                <a:solidFill>
                  <a:srgbClr val="3F3F3F"/>
                </a:solidFill>
                <a:latin typeface="Century Gothic"/>
                <a:ea typeface="Century Gothic"/>
                <a:cs typeface="Century Gothic"/>
                <a:sym typeface="Century Gothic"/>
              </a:rPr>
              <a:t>Data</a:t>
            </a:r>
            <a:r>
              <a:rPr lang="en-US" sz="1200" b="0" i="0" u="none" strike="noStrike" cap="none">
                <a:solidFill>
                  <a:srgbClr val="3F3F3F"/>
                </a:solidFill>
                <a:latin typeface="Century Gothic"/>
                <a:ea typeface="Century Gothic"/>
                <a:cs typeface="Century Gothic"/>
                <a:sym typeface="Century Gothic"/>
              </a:rPr>
              <a:t>: NCRS Orthoimagery 2017, State of Hawaii Office of Planning GIS Data</a:t>
            </a:r>
            <a:endParaRPr sz="1200" b="0" i="0" u="none" strike="noStrike" cap="none">
              <a:solidFill>
                <a:srgbClr val="3F3F3F"/>
              </a:solidFill>
              <a:latin typeface="Arial"/>
              <a:ea typeface="Arial"/>
              <a:cs typeface="Arial"/>
              <a:sym typeface="Arial"/>
            </a:endParaRPr>
          </a:p>
        </p:txBody>
      </p:sp>
      <p:pic>
        <p:nvPicPr>
          <p:cNvPr id="419" name="Google Shape;419;p5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694502"/>
            <a:ext cx="8027773" cy="5468996"/>
          </a:xfrm>
          <a:prstGeom prst="rect">
            <a:avLst/>
          </a:prstGeom>
          <a:noFill/>
          <a:ln>
            <a:noFill/>
          </a:ln>
        </p:spPr>
      </p:pic>
      <p:pic>
        <p:nvPicPr>
          <p:cNvPr id="420" name="Google Shape;420;p5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74605" y="2838667"/>
            <a:ext cx="295608" cy="395999"/>
          </a:xfrm>
          <a:prstGeom prst="rect">
            <a:avLst/>
          </a:prstGeom>
          <a:noFill/>
          <a:ln>
            <a:noFill/>
          </a:ln>
        </p:spPr>
      </p:pic>
      <p:pic>
        <p:nvPicPr>
          <p:cNvPr id="421" name="Google Shape;421;p5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222875" y="932075"/>
            <a:ext cx="2633598" cy="926350"/>
          </a:xfrm>
          <a:prstGeom prst="rect">
            <a:avLst/>
          </a:prstGeom>
          <a:noFill/>
          <a:ln>
            <a:noFill/>
          </a:ln>
        </p:spPr>
      </p:pic>
      <p:sp>
        <p:nvSpPr>
          <p:cNvPr id="422" name="Google Shape;422;p56"/>
          <p:cNvSpPr txBox="1"/>
          <p:nvPr/>
        </p:nvSpPr>
        <p:spPr>
          <a:xfrm>
            <a:off x="480909" y="5334000"/>
            <a:ext cx="1433615" cy="4511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West Maui</a:t>
            </a:r>
            <a:endParaRPr sz="1800" b="0" i="0" u="none" strike="noStrike" cap="none">
              <a:solidFill>
                <a:srgbClr val="3F3F3F"/>
              </a:solidFill>
              <a:latin typeface="Century Gothic"/>
              <a:ea typeface="Century Gothic"/>
              <a:cs typeface="Century Gothic"/>
              <a:sym typeface="Century Gothic"/>
            </a:endParaRPr>
          </a:p>
        </p:txBody>
      </p:sp>
      <p:sp>
        <p:nvSpPr>
          <p:cNvPr id="423" name="Google Shape;423;p56"/>
          <p:cNvSpPr txBox="1"/>
          <p:nvPr/>
        </p:nvSpPr>
        <p:spPr>
          <a:xfrm>
            <a:off x="374605" y="2490584"/>
            <a:ext cx="295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N</a:t>
            </a:r>
            <a:endParaRPr sz="1400" b="0" i="0" u="none" strike="noStrike" cap="none">
              <a:solidFill>
                <a:srgbClr val="FFFFFF"/>
              </a:solidFill>
              <a:latin typeface="Century Gothic"/>
              <a:ea typeface="Century Gothic"/>
              <a:cs typeface="Century Gothic"/>
              <a:sym typeface="Century Gothic"/>
            </a:endParaRPr>
          </a:p>
        </p:txBody>
      </p:sp>
      <p:sp>
        <p:nvSpPr>
          <p:cNvPr id="424" name="Google Shape;424;p56"/>
          <p:cNvSpPr txBox="1"/>
          <p:nvPr/>
        </p:nvSpPr>
        <p:spPr>
          <a:xfrm>
            <a:off x="6006211" y="1061325"/>
            <a:ext cx="18297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3F3F3F"/>
                </a:solidFill>
                <a:latin typeface="Century Gothic"/>
                <a:ea typeface="Century Gothic"/>
                <a:cs typeface="Century Gothic"/>
                <a:sym typeface="Century Gothic"/>
              </a:rPr>
              <a:t>Marine Study </a:t>
            </a:r>
            <a:r>
              <a:rPr lang="en-US" sz="1400" b="0" i="0" u="none" strike="noStrike" cap="none">
                <a:solidFill>
                  <a:srgbClr val="3F3F3F"/>
                </a:solidFill>
                <a:latin typeface="Century Gothic"/>
                <a:ea typeface="Century Gothic"/>
                <a:cs typeface="Century Gothic"/>
                <a:sym typeface="Century Gothic"/>
              </a:rPr>
              <a:t>Area</a:t>
            </a:r>
            <a:endParaRPr sz="1400" b="0" i="0" u="none" strike="noStrike" cap="none">
              <a:solidFill>
                <a:srgbClr val="3F3F3F"/>
              </a:solidFill>
              <a:latin typeface="Century Gothic"/>
              <a:ea typeface="Century Gothic"/>
              <a:cs typeface="Century Gothic"/>
              <a:sym typeface="Century Gothic"/>
            </a:endParaRPr>
          </a:p>
        </p:txBody>
      </p:sp>
      <p:sp>
        <p:nvSpPr>
          <p:cNvPr id="425" name="Google Shape;425;p56"/>
          <p:cNvSpPr txBox="1"/>
          <p:nvPr/>
        </p:nvSpPr>
        <p:spPr>
          <a:xfrm>
            <a:off x="6006221" y="1371053"/>
            <a:ext cx="1753800" cy="3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Watersheds</a:t>
            </a:r>
            <a:endParaRPr sz="1400" b="0" i="0" u="none" strike="noStrike" cap="none">
              <a:solidFill>
                <a:srgbClr val="3F3F3F"/>
              </a:solidFill>
              <a:latin typeface="Century Gothic"/>
              <a:ea typeface="Century Gothic"/>
              <a:cs typeface="Century Gothic"/>
              <a:sym typeface="Century Gothic"/>
            </a:endParaRPr>
          </a:p>
        </p:txBody>
      </p:sp>
      <p:sp>
        <p:nvSpPr>
          <p:cNvPr id="426" name="Google Shape;426;p56"/>
          <p:cNvSpPr txBox="1"/>
          <p:nvPr/>
        </p:nvSpPr>
        <p:spPr>
          <a:xfrm>
            <a:off x="2851930" y="2768313"/>
            <a:ext cx="295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0</a:t>
            </a:r>
            <a:endParaRPr sz="1400" b="1" i="0" u="none" strike="noStrike" cap="none">
              <a:solidFill>
                <a:srgbClr val="FFFFFF"/>
              </a:solidFill>
              <a:latin typeface="Century Gothic"/>
              <a:ea typeface="Century Gothic"/>
              <a:cs typeface="Century Gothic"/>
              <a:sym typeface="Century Gothic"/>
            </a:endParaRPr>
          </a:p>
        </p:txBody>
      </p:sp>
      <p:sp>
        <p:nvSpPr>
          <p:cNvPr id="427" name="Google Shape;427;p56"/>
          <p:cNvSpPr txBox="1"/>
          <p:nvPr/>
        </p:nvSpPr>
        <p:spPr>
          <a:xfrm>
            <a:off x="3354935" y="2768313"/>
            <a:ext cx="1054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40 km</a:t>
            </a:r>
            <a:endParaRPr sz="1400" b="1" i="0" u="none" strike="noStrike" cap="none">
              <a:solidFill>
                <a:srgbClr val="FFFFFF"/>
              </a:solidFill>
              <a:latin typeface="Century Gothic"/>
              <a:ea typeface="Century Gothic"/>
              <a:cs typeface="Century Gothic"/>
              <a:sym typeface="Century Gothic"/>
            </a:endParaRPr>
          </a:p>
        </p:txBody>
      </p:sp>
      <p:sp>
        <p:nvSpPr>
          <p:cNvPr id="428" name="Google Shape;428;p56"/>
          <p:cNvSpPr txBox="1"/>
          <p:nvPr/>
        </p:nvSpPr>
        <p:spPr>
          <a:xfrm>
            <a:off x="4520390" y="4603578"/>
            <a:ext cx="1283121" cy="39599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1" u="none" strike="noStrike" cap="none">
                <a:solidFill>
                  <a:srgbClr val="1F3864"/>
                </a:solidFill>
                <a:latin typeface="Century Gothic"/>
                <a:ea typeface="Century Gothic"/>
                <a:cs typeface="Century Gothic"/>
                <a:sym typeface="Century Gothic"/>
              </a:rPr>
              <a:t>Pacific Ocean</a:t>
            </a:r>
            <a:endParaRPr sz="1600" b="0" i="1"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0"/>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Conclusions</a:t>
            </a:r>
            <a:endParaRPr sz="6000"/>
          </a:p>
        </p:txBody>
      </p:sp>
      <p:sp>
        <p:nvSpPr>
          <p:cNvPr id="1059" name="Google Shape;1059;p80"/>
          <p:cNvSpPr txBox="1">
            <a:spLocks noGrp="1"/>
          </p:cNvSpPr>
          <p:nvPr>
            <p:ph type="body" idx="1"/>
          </p:nvPr>
        </p:nvSpPr>
        <p:spPr>
          <a:xfrm>
            <a:off x="495300" y="1299900"/>
            <a:ext cx="10296000" cy="48081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Land Cover Classification:</a:t>
            </a:r>
            <a:endParaRPr sz="22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Yearly satellite imagery composites can reliably detect changes in agricultural shifts</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Water Quality:</a:t>
            </a:r>
            <a:endParaRPr sz="22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Bottom reflectance affects feasibility and efficacy of water clarity algorithm outputs</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Benefits of Tool:</a:t>
            </a:r>
            <a:endParaRPr sz="22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Elicit retrospective analysis of Implementation Projects</a:t>
            </a:r>
            <a:endParaRPr sz="18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Guide future management</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Benefits of Analysis:</a:t>
            </a:r>
            <a:endParaRPr sz="22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Understand long term trends</a:t>
            </a:r>
            <a:endParaRPr sz="18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Identify specific LBSP stressors</a:t>
            </a:r>
            <a:endParaRPr sz="1800" dirty="0">
              <a:solidFill>
                <a:srgbClr val="3F3F3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81"/>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Limitations</a:t>
            </a:r>
            <a:endParaRPr sz="4800"/>
          </a:p>
        </p:txBody>
      </p:sp>
      <p:sp>
        <p:nvSpPr>
          <p:cNvPr id="1066" name="Google Shape;1066;p81"/>
          <p:cNvSpPr txBox="1">
            <a:spLocks noGrp="1"/>
          </p:cNvSpPr>
          <p:nvPr>
            <p:ph type="body" idx="4"/>
          </p:nvPr>
        </p:nvSpPr>
        <p:spPr>
          <a:xfrm>
            <a:off x="495300" y="1201000"/>
            <a:ext cx="11201400" cy="4067400"/>
          </a:xfrm>
          <a:prstGeom prst="rect">
            <a:avLst/>
          </a:prstGeom>
          <a:noFill/>
          <a:ln>
            <a:noFill/>
          </a:ln>
        </p:spPr>
        <p:txBody>
          <a:bodyPr spcFirstLastPara="1" wrap="square" lIns="91425" tIns="45700" rIns="91425" bIns="45700" anchor="t" anchorCtr="0">
            <a:noAutofit/>
          </a:bodyPr>
          <a:lstStyle/>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Due to limitations in satellite </a:t>
            </a:r>
            <a:r>
              <a:rPr lang="en-US" sz="2000" b="1" dirty="0">
                <a:solidFill>
                  <a:srgbClr val="3F3F3F"/>
                </a:solidFill>
              </a:rPr>
              <a:t>imagery</a:t>
            </a:r>
            <a:r>
              <a:rPr lang="en-US" sz="2000" dirty="0">
                <a:solidFill>
                  <a:srgbClr val="3F3F3F"/>
                </a:solidFill>
              </a:rPr>
              <a:t> </a:t>
            </a:r>
            <a:r>
              <a:rPr lang="en-US" sz="2000" b="1" dirty="0">
                <a:solidFill>
                  <a:srgbClr val="3F3F3F"/>
                </a:solidFill>
              </a:rPr>
              <a:t>availability</a:t>
            </a:r>
            <a:r>
              <a:rPr lang="en-US" sz="2000" dirty="0">
                <a:solidFill>
                  <a:srgbClr val="3F3F3F"/>
                </a:solidFill>
              </a:rPr>
              <a:t>, there are two 7-year gaps in our analysis</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There remains a </a:t>
            </a:r>
            <a:r>
              <a:rPr lang="en-US" sz="2000" b="1" dirty="0">
                <a:solidFill>
                  <a:srgbClr val="3F3F3F"/>
                </a:solidFill>
              </a:rPr>
              <a:t>lack in ocean water quality algorithms </a:t>
            </a:r>
            <a:r>
              <a:rPr lang="en-US" sz="2000" dirty="0">
                <a:solidFill>
                  <a:srgbClr val="3F3F3F"/>
                </a:solidFill>
              </a:rPr>
              <a:t>suited for clear and shallow coastal waters</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Detected changes in land cover and water quality may be strongly influenced by </a:t>
            </a:r>
            <a:r>
              <a:rPr lang="en-US" sz="2000" b="1" dirty="0">
                <a:solidFill>
                  <a:srgbClr val="3F3F3F"/>
                </a:solidFill>
              </a:rPr>
              <a:t>seasonality</a:t>
            </a:r>
            <a:endParaRPr sz="2000" b="1" dirty="0">
              <a:solidFill>
                <a:srgbClr val="3F3F3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2"/>
          <p:cNvSpPr txBox="1">
            <a:spLocks noGrp="1"/>
          </p:cNvSpPr>
          <p:nvPr>
            <p:ph type="body" idx="4"/>
          </p:nvPr>
        </p:nvSpPr>
        <p:spPr>
          <a:xfrm>
            <a:off x="428050" y="1104900"/>
            <a:ext cx="9174300" cy="5060100"/>
          </a:xfrm>
          <a:prstGeom prst="rect">
            <a:avLst/>
          </a:prstGeom>
          <a:noFill/>
          <a:ln>
            <a:noFill/>
          </a:ln>
        </p:spPr>
        <p:txBody>
          <a:bodyPr spcFirstLastPara="1" wrap="square" lIns="91425" tIns="45700" rIns="91425" bIns="45700" anchor="t" anchorCtr="0">
            <a:noAutofit/>
          </a:bodyPr>
          <a:lstStyle/>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Recommend that in </a:t>
            </a:r>
            <a:r>
              <a:rPr lang="en-US" sz="2000" b="1" dirty="0">
                <a:solidFill>
                  <a:srgbClr val="3F3F3F"/>
                </a:solidFill>
              </a:rPr>
              <a:t>situ data collection </a:t>
            </a:r>
            <a:r>
              <a:rPr lang="en-US" sz="2000" dirty="0">
                <a:solidFill>
                  <a:srgbClr val="3F3F3F"/>
                </a:solidFill>
              </a:rPr>
              <a:t>be performed on days when Landsat passes over, when possible</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Incorporate even more ocean </a:t>
            </a:r>
            <a:r>
              <a:rPr lang="en-US" sz="2000" b="1" dirty="0">
                <a:solidFill>
                  <a:srgbClr val="3F3F3F"/>
                </a:solidFill>
              </a:rPr>
              <a:t>dynamic data </a:t>
            </a:r>
            <a:r>
              <a:rPr lang="en-US" sz="2000" dirty="0">
                <a:solidFill>
                  <a:srgbClr val="3F3F3F"/>
                </a:solidFill>
              </a:rPr>
              <a:t>(wind, current, tide, wave) as well as a more specific knowledge of the timing relationship between land use and water quality.</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Incorporate more </a:t>
            </a:r>
            <a:r>
              <a:rPr lang="en-US" sz="2000" b="1" dirty="0">
                <a:solidFill>
                  <a:srgbClr val="3F3F3F"/>
                </a:solidFill>
              </a:rPr>
              <a:t>accurate water quality algorithms </a:t>
            </a:r>
            <a:r>
              <a:rPr lang="en-US" sz="2000" dirty="0">
                <a:solidFill>
                  <a:srgbClr val="3F3F3F"/>
                </a:solidFill>
              </a:rPr>
              <a:t>that are yet to be created</a:t>
            </a:r>
            <a:endParaRPr sz="2000" dirty="0">
              <a:solidFill>
                <a:srgbClr val="3F3F3F"/>
              </a:solidFill>
            </a:endParaRPr>
          </a:p>
        </p:txBody>
      </p:sp>
      <p:sp>
        <p:nvSpPr>
          <p:cNvPr id="1073" name="Google Shape;1073;p82"/>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Future Work</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83"/>
          <p:cNvSpPr txBox="1"/>
          <p:nvPr/>
        </p:nvSpPr>
        <p:spPr>
          <a:xfrm>
            <a:off x="609600" y="1103750"/>
            <a:ext cx="5481300" cy="4539600"/>
          </a:xfrm>
          <a:prstGeom prst="rect">
            <a:avLst/>
          </a:prstGeom>
          <a:noFill/>
          <a:ln>
            <a:noFill/>
          </a:ln>
        </p:spPr>
        <p:txBody>
          <a:bodyPr spcFirstLastPara="1" wrap="square" lIns="91425" tIns="45700" rIns="91425" bIns="45700" anchor="t" anchorCtr="0">
            <a:noAutofit/>
          </a:bodyPr>
          <a:lstStyle/>
          <a:p>
            <a:pPr marL="152400" lvl="1">
              <a:lnSpc>
                <a:spcPct val="150000"/>
              </a:lnSpc>
              <a:buClr>
                <a:srgbClr val="379CC3"/>
              </a:buClr>
              <a:buSzPts val="2200"/>
            </a:pPr>
            <a:r>
              <a:rPr lang="en-US" sz="1500" b="1" dirty="0">
                <a:solidFill>
                  <a:srgbClr val="3F3F3F"/>
                </a:solidFill>
                <a:latin typeface="Century Gothic"/>
                <a:sym typeface="Century Gothic"/>
              </a:rPr>
              <a:t>Tova </a:t>
            </a:r>
            <a:r>
              <a:rPr lang="en-US" sz="1500" b="1" dirty="0" err="1">
                <a:solidFill>
                  <a:srgbClr val="3F3F3F"/>
                </a:solidFill>
                <a:latin typeface="Century Gothic"/>
                <a:sym typeface="Century Gothic"/>
              </a:rPr>
              <a:t>Callender</a:t>
            </a:r>
            <a:r>
              <a:rPr lang="en-US" sz="1500" b="1" dirty="0">
                <a:solidFill>
                  <a:srgbClr val="3F3F3F"/>
                </a:solidFill>
                <a:latin typeface="Century Gothic"/>
                <a:sym typeface="Century Gothic"/>
              </a:rPr>
              <a:t> </a:t>
            </a: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US Coral Reef Task Force, West Maui Ridge to Reef Initiative</a:t>
            </a:r>
          </a:p>
          <a:p>
            <a:pPr marL="166688">
              <a:lnSpc>
                <a:spcPct val="150000"/>
              </a:lnSpc>
              <a:buClr>
                <a:srgbClr val="379CC3"/>
              </a:buClr>
              <a:buSzPts val="2200"/>
            </a:pPr>
            <a:r>
              <a:rPr lang="en-US" sz="1500" b="1" dirty="0">
                <a:solidFill>
                  <a:srgbClr val="3F3F3F"/>
                </a:solidFill>
                <a:latin typeface="Century Gothic"/>
                <a:sym typeface="Century Gothic"/>
              </a:rPr>
              <a:t>Russell Sparks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Hawai’i Department of Land and Natural Resources, Division of Aquatic Resources (DLNR-DAR)</a:t>
            </a:r>
          </a:p>
          <a:p>
            <a:pPr marL="166688" lvl="1">
              <a:lnSpc>
                <a:spcPct val="150000"/>
              </a:lnSpc>
              <a:buClr>
                <a:srgbClr val="379CC3"/>
              </a:buClr>
              <a:buSzPts val="2200"/>
            </a:pPr>
            <a:r>
              <a:rPr lang="en-US" sz="1500" b="1" dirty="0">
                <a:solidFill>
                  <a:srgbClr val="3F3F3F"/>
                </a:solidFill>
                <a:latin typeface="Century Gothic"/>
                <a:sym typeface="Century Gothic"/>
              </a:rPr>
              <a:t>Curt </a:t>
            </a:r>
            <a:r>
              <a:rPr lang="en-US" sz="1500" b="1" dirty="0" err="1">
                <a:solidFill>
                  <a:srgbClr val="3F3F3F"/>
                </a:solidFill>
                <a:latin typeface="Century Gothic"/>
                <a:sym typeface="Century Gothic"/>
              </a:rPr>
              <a:t>Storlazzi</a:t>
            </a:r>
            <a:r>
              <a:rPr lang="en-US" sz="1500" b="1" dirty="0">
                <a:solidFill>
                  <a:srgbClr val="3F3F3F"/>
                </a:solidFill>
                <a:latin typeface="Century Gothic"/>
                <a:sym typeface="Century Gothic"/>
              </a:rPr>
              <a:t>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US Geological Survey</a:t>
            </a:r>
          </a:p>
          <a:p>
            <a:pPr marL="166688" lvl="1">
              <a:lnSpc>
                <a:spcPct val="150000"/>
              </a:lnSpc>
              <a:buClr>
                <a:srgbClr val="379CC3"/>
              </a:buClr>
              <a:buSzPts val="2200"/>
            </a:pPr>
            <a:r>
              <a:rPr lang="en-US" sz="1500" b="1" dirty="0">
                <a:solidFill>
                  <a:srgbClr val="3F3F3F"/>
                </a:solidFill>
                <a:latin typeface="Century Gothic"/>
                <a:sym typeface="Century Gothic"/>
              </a:rPr>
              <a:t>Dr. Juan Torres-Pérez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Bay Area Environmental Research Institute, NASA Ames Research Center</a:t>
            </a:r>
          </a:p>
          <a:p>
            <a:pPr marL="285750" lvl="1" indent="-168275">
              <a:lnSpc>
                <a:spcPct val="150000"/>
              </a:lnSpc>
              <a:buClr>
                <a:srgbClr val="379CC3"/>
              </a:buClr>
              <a:buSzPts val="2200"/>
              <a:tabLst>
                <a:tab pos="166688" algn="l"/>
              </a:tabLst>
            </a:pPr>
            <a:r>
              <a:rPr lang="en-US" sz="1500" b="1" dirty="0">
                <a:solidFill>
                  <a:srgbClr val="3F3F3F"/>
                </a:solidFill>
                <a:latin typeface="Century Gothic"/>
                <a:sym typeface="Century Gothic"/>
              </a:rPr>
              <a:t> Dr. William J Hernández</a:t>
            </a:r>
            <a:r>
              <a:rPr lang="en-US" sz="1500" b="1" dirty="0">
                <a:solidFill>
                  <a:srgbClr val="3F3F3F"/>
                </a:solidFill>
                <a:latin typeface="Century Gothic"/>
              </a:rPr>
              <a:t>-López</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University of Puerto Rico</a:t>
            </a:r>
            <a:endParaRPr sz="1500" dirty="0">
              <a:solidFill>
                <a:srgbClr val="3F3F3F"/>
              </a:solidFill>
              <a:latin typeface="Century Gothic"/>
              <a:sym typeface="Century Gothic"/>
            </a:endParaRPr>
          </a:p>
        </p:txBody>
      </p:sp>
      <p:sp>
        <p:nvSpPr>
          <p:cNvPr id="1080" name="Google Shape;1080;p83"/>
          <p:cNvSpPr txBox="1"/>
          <p:nvPr/>
        </p:nvSpPr>
        <p:spPr>
          <a:xfrm>
            <a:off x="6215400" y="1219200"/>
            <a:ext cx="5481300" cy="4539600"/>
          </a:xfrm>
          <a:prstGeom prst="rect">
            <a:avLst/>
          </a:prstGeom>
          <a:noFill/>
          <a:ln>
            <a:noFill/>
          </a:ln>
        </p:spPr>
        <p:txBody>
          <a:bodyPr spcFirstLastPara="1" wrap="square" lIns="91425" tIns="45700" rIns="91425" bIns="45700" anchor="t" anchorCtr="0">
            <a:noAutofit/>
          </a:bodyPr>
          <a:lstStyle/>
          <a:p>
            <a:pPr marL="133350" lvl="0">
              <a:lnSpc>
                <a:spcPct val="150000"/>
              </a:lnSpc>
              <a:buClr>
                <a:srgbClr val="379CC3"/>
              </a:buClr>
              <a:buSzPts val="2200"/>
            </a:pPr>
            <a:r>
              <a:rPr lang="en-US" sz="1500" b="1" dirty="0">
                <a:solidFill>
                  <a:srgbClr val="3F3F3F"/>
                </a:solidFill>
                <a:latin typeface="Century Gothic"/>
                <a:sym typeface="Century Gothic"/>
              </a:rPr>
              <a:t>Gina Cova</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DEVELOP Fellow (NASA Ames Research Center)</a:t>
            </a:r>
          </a:p>
          <a:p>
            <a:pPr marL="133350" lvl="0">
              <a:lnSpc>
                <a:spcPct val="150000"/>
              </a:lnSpc>
              <a:buClr>
                <a:srgbClr val="379CC3"/>
              </a:buClr>
              <a:buSzPts val="2200"/>
            </a:pPr>
            <a:r>
              <a:rPr lang="en-US" sz="1500" b="1" dirty="0">
                <a:solidFill>
                  <a:srgbClr val="3F3F3F"/>
                </a:solidFill>
                <a:latin typeface="Century Gothic"/>
                <a:sym typeface="Century Gothic"/>
              </a:rPr>
              <a:t>Zachary Bengtsson</a:t>
            </a: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DEVELOP Fellow (NASA Ames Research Center)</a:t>
            </a:r>
            <a:endParaRPr sz="1500" dirty="0">
              <a:solidFill>
                <a:srgbClr val="3F3F3F"/>
              </a:solidFill>
              <a:latin typeface="Century Gothic"/>
              <a:sym typeface="Century Gothic"/>
            </a:endParaRPr>
          </a:p>
          <a:p>
            <a:pPr marL="133350" lvl="0">
              <a:lnSpc>
                <a:spcPct val="150000"/>
              </a:lnSpc>
              <a:buClr>
                <a:srgbClr val="379CC3"/>
              </a:buClr>
              <a:buSzPts val="2200"/>
            </a:pPr>
            <a:r>
              <a:rPr lang="en-US" sz="1500" b="1" dirty="0">
                <a:solidFill>
                  <a:srgbClr val="3F3F3F"/>
                </a:solidFill>
                <a:latin typeface="Century Gothic"/>
                <a:sym typeface="Century Gothic"/>
              </a:rPr>
              <a:t>John </a:t>
            </a:r>
            <a:r>
              <a:rPr lang="en-US" sz="1500" b="1" dirty="0" err="1">
                <a:solidFill>
                  <a:srgbClr val="3F3F3F"/>
                </a:solidFill>
                <a:latin typeface="Century Gothic"/>
                <a:sym typeface="Century Gothic"/>
              </a:rPr>
              <a:t>Dilger</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Science Advisor (Spatial Informatics Group, LLC)</a:t>
            </a:r>
            <a:endParaRPr sz="1500" dirty="0">
              <a:solidFill>
                <a:srgbClr val="3F3F3F"/>
              </a:solidFill>
              <a:latin typeface="Century Gothic"/>
              <a:sym typeface="Century Gothic"/>
            </a:endParaRPr>
          </a:p>
          <a:p>
            <a:pPr marL="133350" lvl="0">
              <a:lnSpc>
                <a:spcPct val="150000"/>
              </a:lnSpc>
              <a:buClr>
                <a:srgbClr val="379CC3"/>
              </a:buClr>
              <a:buSzPts val="2200"/>
            </a:pPr>
            <a:r>
              <a:rPr lang="en-US" sz="1500" b="1" dirty="0">
                <a:solidFill>
                  <a:srgbClr val="3F3F3F"/>
                </a:solidFill>
                <a:latin typeface="Century Gothic"/>
                <a:sym typeface="Century Gothic"/>
              </a:rPr>
              <a:t>Lorenzo </a:t>
            </a:r>
            <a:r>
              <a:rPr lang="en-US" sz="1500" b="1" dirty="0" err="1">
                <a:solidFill>
                  <a:srgbClr val="3F3F3F"/>
                </a:solidFill>
                <a:latin typeface="Century Gothic"/>
                <a:sym typeface="Century Gothic"/>
              </a:rPr>
              <a:t>Terenzi</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NASA Ames Research Center</a:t>
            </a:r>
            <a:endParaRPr sz="1500" dirty="0">
              <a:solidFill>
                <a:srgbClr val="3F3F3F"/>
              </a:solidFill>
              <a:latin typeface="Century Gothic"/>
              <a:sym typeface="Century Gothic"/>
            </a:endParaRPr>
          </a:p>
          <a:p>
            <a:pPr marL="457200" marR="0" lvl="0" indent="0" algn="l" rtl="0">
              <a:lnSpc>
                <a:spcPct val="150000"/>
              </a:lnSpc>
              <a:spcBef>
                <a:spcPts val="1000"/>
              </a:spcBef>
              <a:spcAft>
                <a:spcPts val="0"/>
              </a:spcAft>
              <a:buNone/>
            </a:pPr>
            <a:endParaRPr sz="1200"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a:p>
            <a:pPr marL="11430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7"/>
          <p:cNvSpPr txBox="1">
            <a:spLocks noGrp="1"/>
          </p:cNvSpPr>
          <p:nvPr>
            <p:ph type="title"/>
          </p:nvPr>
        </p:nvSpPr>
        <p:spPr>
          <a:xfrm>
            <a:off x="1449531" y="232904"/>
            <a:ext cx="10515600" cy="395898"/>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Community Concerns</a:t>
            </a:r>
            <a:endParaRPr/>
          </a:p>
        </p:txBody>
      </p:sp>
      <p:sp>
        <p:nvSpPr>
          <p:cNvPr id="435" name="Google Shape;435;p57"/>
          <p:cNvSpPr/>
          <p:nvPr/>
        </p:nvSpPr>
        <p:spPr>
          <a:xfrm>
            <a:off x="6707331" y="3614757"/>
            <a:ext cx="35047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36" name="Google Shape;436;p57"/>
          <p:cNvSpPr/>
          <p:nvPr/>
        </p:nvSpPr>
        <p:spPr>
          <a:xfrm>
            <a:off x="6707332" y="3614757"/>
            <a:ext cx="2689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37" name="Google Shape;437;p57"/>
          <p:cNvSpPr/>
          <p:nvPr/>
        </p:nvSpPr>
        <p:spPr>
          <a:xfrm>
            <a:off x="6707332" y="3614757"/>
            <a:ext cx="2689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cxnSp>
        <p:nvCxnSpPr>
          <p:cNvPr id="438" name="Google Shape;438;p57"/>
          <p:cNvCxnSpPr/>
          <p:nvPr/>
        </p:nvCxnSpPr>
        <p:spPr>
          <a:xfrm rot="10800000" flipH="1">
            <a:off x="2198475" y="3780250"/>
            <a:ext cx="2400" cy="366300"/>
          </a:xfrm>
          <a:prstGeom prst="straightConnector1">
            <a:avLst/>
          </a:prstGeom>
          <a:noFill/>
          <a:ln w="38100" cap="flat" cmpd="sng">
            <a:solidFill>
              <a:srgbClr val="00B0F0"/>
            </a:solidFill>
            <a:prstDash val="solid"/>
            <a:round/>
            <a:headEnd type="none" w="sm" len="sm"/>
            <a:tailEnd type="none" w="sm" len="sm"/>
          </a:ln>
        </p:spPr>
      </p:cxnSp>
      <p:cxnSp>
        <p:nvCxnSpPr>
          <p:cNvPr id="439" name="Google Shape;439;p57"/>
          <p:cNvCxnSpPr/>
          <p:nvPr/>
        </p:nvCxnSpPr>
        <p:spPr>
          <a:xfrm rot="10800000">
            <a:off x="4748730" y="2674607"/>
            <a:ext cx="0" cy="289200"/>
          </a:xfrm>
          <a:prstGeom prst="straightConnector1">
            <a:avLst/>
          </a:prstGeom>
          <a:noFill/>
          <a:ln w="38100" cap="flat" cmpd="sng">
            <a:solidFill>
              <a:srgbClr val="00B0F0"/>
            </a:solidFill>
            <a:prstDash val="solid"/>
            <a:round/>
            <a:headEnd type="none" w="sm" len="sm"/>
            <a:tailEnd type="none" w="sm" len="sm"/>
          </a:ln>
        </p:spPr>
      </p:cxnSp>
      <p:cxnSp>
        <p:nvCxnSpPr>
          <p:cNvPr id="440" name="Google Shape;440;p57"/>
          <p:cNvCxnSpPr/>
          <p:nvPr/>
        </p:nvCxnSpPr>
        <p:spPr>
          <a:xfrm rot="10800000">
            <a:off x="7389429" y="3851104"/>
            <a:ext cx="0" cy="289200"/>
          </a:xfrm>
          <a:prstGeom prst="straightConnector1">
            <a:avLst/>
          </a:prstGeom>
          <a:noFill/>
          <a:ln w="38100" cap="flat" cmpd="sng">
            <a:solidFill>
              <a:srgbClr val="00B0F0"/>
            </a:solidFill>
            <a:prstDash val="solid"/>
            <a:round/>
            <a:headEnd type="none" w="sm" len="sm"/>
            <a:tailEnd type="none" w="sm" len="sm"/>
          </a:ln>
        </p:spPr>
      </p:cxnSp>
      <p:cxnSp>
        <p:nvCxnSpPr>
          <p:cNvPr id="441" name="Google Shape;441;p57"/>
          <p:cNvCxnSpPr/>
          <p:nvPr/>
        </p:nvCxnSpPr>
        <p:spPr>
          <a:xfrm rot="10800000">
            <a:off x="10030227" y="2496107"/>
            <a:ext cx="0" cy="289200"/>
          </a:xfrm>
          <a:prstGeom prst="straightConnector1">
            <a:avLst/>
          </a:prstGeom>
          <a:noFill/>
          <a:ln w="38100" cap="flat" cmpd="sng">
            <a:solidFill>
              <a:srgbClr val="00B0F0"/>
            </a:solidFill>
            <a:prstDash val="solid"/>
            <a:round/>
            <a:headEnd type="none" w="sm" len="sm"/>
            <a:tailEnd type="none" w="sm" len="sm"/>
          </a:ln>
        </p:spPr>
      </p:cxnSp>
      <p:sp>
        <p:nvSpPr>
          <p:cNvPr id="442" name="Google Shape;442;p57"/>
          <p:cNvSpPr txBox="1"/>
          <p:nvPr/>
        </p:nvSpPr>
        <p:spPr>
          <a:xfrm>
            <a:off x="9012951" y="2603754"/>
            <a:ext cx="1912776"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200"/>
              <a:buFont typeface="Arial"/>
              <a:buNone/>
            </a:pPr>
            <a:endParaRPr sz="2200" b="1" i="0" u="none" strike="noStrike" cap="none">
              <a:solidFill>
                <a:srgbClr val="3F3F3F"/>
              </a:solidFill>
              <a:latin typeface="Arial"/>
              <a:ea typeface="Arial"/>
              <a:cs typeface="Arial"/>
              <a:sym typeface="Arial"/>
            </a:endParaRPr>
          </a:p>
        </p:txBody>
      </p:sp>
      <p:sp>
        <p:nvSpPr>
          <p:cNvPr id="443" name="Google Shape;443;p57"/>
          <p:cNvSpPr txBox="1"/>
          <p:nvPr/>
        </p:nvSpPr>
        <p:spPr>
          <a:xfrm>
            <a:off x="6001679" y="4274750"/>
            <a:ext cx="2775600" cy="16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Economy: </a:t>
            </a:r>
            <a:r>
              <a:rPr lang="en-US" sz="1800" b="0" i="0" u="none" strike="noStrike" cap="none">
                <a:solidFill>
                  <a:srgbClr val="3F3F3F"/>
                </a:solidFill>
                <a:latin typeface="Century Gothic"/>
                <a:ea typeface="Century Gothic"/>
                <a:cs typeface="Century Gothic"/>
                <a:sym typeface="Century Gothic"/>
              </a:rPr>
              <a:t>Fishing, Recreation, Tourism, and Agriculture</a:t>
            </a:r>
            <a:endParaRPr sz="1800" b="0" i="0" u="none" strike="noStrike" cap="none">
              <a:solidFill>
                <a:srgbClr val="3F3F3F"/>
              </a:solidFill>
              <a:latin typeface="Arial"/>
              <a:ea typeface="Arial"/>
              <a:cs typeface="Arial"/>
              <a:sym typeface="Arial"/>
            </a:endParaRPr>
          </a:p>
        </p:txBody>
      </p:sp>
      <p:sp>
        <p:nvSpPr>
          <p:cNvPr id="444" name="Google Shape;444;p57"/>
          <p:cNvSpPr txBox="1"/>
          <p:nvPr/>
        </p:nvSpPr>
        <p:spPr>
          <a:xfrm>
            <a:off x="716450" y="4226175"/>
            <a:ext cx="2871600" cy="14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Coral Health</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&amp; </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Marine Biodiversity</a:t>
            </a:r>
            <a:endParaRPr sz="1800" b="0" i="0" u="none" strike="noStrike" cap="none">
              <a:solidFill>
                <a:srgbClr val="3F3F3F"/>
              </a:solidFill>
              <a:latin typeface="Arial"/>
              <a:ea typeface="Arial"/>
              <a:cs typeface="Arial"/>
              <a:sym typeface="Arial"/>
            </a:endParaRPr>
          </a:p>
        </p:txBody>
      </p:sp>
      <p:sp>
        <p:nvSpPr>
          <p:cNvPr id="445" name="Google Shape;445;p57"/>
          <p:cNvSpPr txBox="1"/>
          <p:nvPr/>
        </p:nvSpPr>
        <p:spPr>
          <a:xfrm>
            <a:off x="-969264" y="6502908"/>
            <a:ext cx="13161265"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57"/>
          <p:cNvSpPr/>
          <p:nvPr/>
        </p:nvSpPr>
        <p:spPr>
          <a:xfrm>
            <a:off x="3757075" y="1861901"/>
            <a:ext cx="1983300" cy="81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Water Quality</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200"/>
              <a:buFont typeface="Arial"/>
              <a:buNone/>
            </a:pPr>
            <a:endParaRPr sz="2200" b="1" i="0" u="none" strike="noStrike" cap="none">
              <a:solidFill>
                <a:srgbClr val="3F3F3F"/>
              </a:solidFill>
              <a:latin typeface="Century Gothic"/>
              <a:ea typeface="Century Gothic"/>
              <a:cs typeface="Century Gothic"/>
              <a:sym typeface="Century Gothic"/>
            </a:endParaRPr>
          </a:p>
        </p:txBody>
      </p:sp>
      <p:sp>
        <p:nvSpPr>
          <p:cNvPr id="447" name="Google Shape;447;p57"/>
          <p:cNvSpPr/>
          <p:nvPr/>
        </p:nvSpPr>
        <p:spPr>
          <a:xfrm>
            <a:off x="8407894" y="1763067"/>
            <a:ext cx="33330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dirty="0">
                <a:solidFill>
                  <a:srgbClr val="3F3F3F"/>
                </a:solidFill>
                <a:latin typeface="Century Gothic"/>
                <a:ea typeface="Century Gothic"/>
                <a:cs typeface="Century Gothic"/>
                <a:sym typeface="Century Gothic"/>
              </a:rPr>
              <a:t>Land- Based Sources of Pollution (LBSP)</a:t>
            </a:r>
            <a:endParaRPr sz="1800" b="0" i="0" u="none" strike="noStrike" cap="none" dirty="0">
              <a:solidFill>
                <a:srgbClr val="3F3F3F"/>
              </a:solidFill>
              <a:latin typeface="Arial"/>
              <a:ea typeface="Arial"/>
              <a:cs typeface="Arial"/>
              <a:sym typeface="Arial"/>
            </a:endParaRPr>
          </a:p>
        </p:txBody>
      </p:sp>
      <p:sp>
        <p:nvSpPr>
          <p:cNvPr id="448" name="Google Shape;448;p57"/>
          <p:cNvSpPr/>
          <p:nvPr/>
        </p:nvSpPr>
        <p:spPr>
          <a:xfrm>
            <a:off x="6001680" y="1494896"/>
            <a:ext cx="2775600" cy="2356200"/>
          </a:xfrm>
          <a:prstGeom prst="hexagon">
            <a:avLst>
              <a:gd name="adj" fmla="val 25000"/>
              <a:gd name="vf" fmla="val 115470"/>
            </a:avLst>
          </a:prstGeom>
          <a:blipFill rotWithShape="1">
            <a:blip r:embed="rId3">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9" name="Google Shape;449;p57"/>
          <p:cNvSpPr/>
          <p:nvPr/>
        </p:nvSpPr>
        <p:spPr>
          <a:xfrm>
            <a:off x="3407355" y="2913609"/>
            <a:ext cx="2775600" cy="2356200"/>
          </a:xfrm>
          <a:prstGeom prst="hexagon">
            <a:avLst>
              <a:gd name="adj" fmla="val 25000"/>
              <a:gd name="vf" fmla="val 115470"/>
            </a:avLst>
          </a:prstGeom>
          <a:blipFill rotWithShape="1">
            <a:blip r:embed="rId4"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0" name="Google Shape;450;p57"/>
          <p:cNvSpPr/>
          <p:nvPr/>
        </p:nvSpPr>
        <p:spPr>
          <a:xfrm>
            <a:off x="812481" y="1462588"/>
            <a:ext cx="2775600" cy="2356200"/>
          </a:xfrm>
          <a:prstGeom prst="hexagon">
            <a:avLst>
              <a:gd name="adj" fmla="val 25000"/>
              <a:gd name="vf" fmla="val 115470"/>
            </a:avLst>
          </a:prstGeom>
          <a:blipFill rotWithShape="1">
            <a:blip r:embed="rId5"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1" name="Google Shape;451;p57"/>
          <p:cNvSpPr/>
          <p:nvPr/>
        </p:nvSpPr>
        <p:spPr>
          <a:xfrm>
            <a:off x="8595902" y="2902267"/>
            <a:ext cx="2775600" cy="2356200"/>
          </a:xfrm>
          <a:prstGeom prst="hexagon">
            <a:avLst>
              <a:gd name="adj" fmla="val 25000"/>
              <a:gd name="vf" fmla="val 115470"/>
            </a:avLst>
          </a:prstGeom>
          <a:blipFill rotWithShape="1">
            <a:blip r:embed="rId6"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2" name="Google Shape;452;p57"/>
          <p:cNvSpPr/>
          <p:nvPr/>
        </p:nvSpPr>
        <p:spPr>
          <a:xfrm>
            <a:off x="3826650" y="6543075"/>
            <a:ext cx="82143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Credits (Left to Right): NOAA, R2R, USGS, R2R</a:t>
            </a: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8"/>
          <p:cNvSpPr txBox="1">
            <a:spLocks noGrp="1"/>
          </p:cNvSpPr>
          <p:nvPr>
            <p:ph type="title"/>
          </p:nvPr>
        </p:nvSpPr>
        <p:spPr>
          <a:xfrm>
            <a:off x="1549531" y="182065"/>
            <a:ext cx="10439400" cy="45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Partners</a:t>
            </a:r>
            <a:endParaRPr sz="4800"/>
          </a:p>
        </p:txBody>
      </p:sp>
      <p:sp>
        <p:nvSpPr>
          <p:cNvPr id="458" name="Google Shape;458;p58"/>
          <p:cNvSpPr txBox="1">
            <a:spLocks noGrp="1"/>
          </p:cNvSpPr>
          <p:nvPr>
            <p:ph type="body" idx="1"/>
          </p:nvPr>
        </p:nvSpPr>
        <p:spPr>
          <a:xfrm>
            <a:off x="613547" y="897450"/>
            <a:ext cx="5199650" cy="50631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US Coral Reef Task Force, West Maui Ridge to Reef Initiative</a:t>
            </a:r>
            <a:endParaRPr sz="2200" b="1"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USGS Pacific Coastal and Marine Science Center </a:t>
            </a:r>
            <a:endParaRPr sz="2200" b="1"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Hawai'i Department of Land and Natural Resources, Division of Aquatic Resources</a:t>
            </a:r>
            <a:endParaRPr sz="2200" b="1" dirty="0">
              <a:solidFill>
                <a:srgbClr val="3F3F3F"/>
              </a:solidFill>
            </a:endParaRPr>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90000"/>
              </a:lnSpc>
              <a:spcBef>
                <a:spcPts val="1000"/>
              </a:spcBef>
              <a:spcAft>
                <a:spcPts val="0"/>
              </a:spcAft>
              <a:buClr>
                <a:schemeClr val="dk1"/>
              </a:buClr>
              <a:buSzPts val="1100"/>
              <a:buFont typeface="Arial"/>
              <a:buNone/>
            </a:pPr>
            <a:endParaRPr dirty="0"/>
          </a:p>
          <a:p>
            <a:pPr marL="457200" lvl="0" indent="0" algn="l" rtl="0">
              <a:lnSpc>
                <a:spcPct val="90000"/>
              </a:lnSpc>
              <a:spcBef>
                <a:spcPts val="1000"/>
              </a:spcBef>
              <a:spcAft>
                <a:spcPts val="0"/>
              </a:spcAft>
              <a:buClr>
                <a:schemeClr val="dk1"/>
              </a:buClr>
              <a:buSzPts val="1100"/>
              <a:buFont typeface="Arial"/>
              <a:buNone/>
            </a:pPr>
            <a:endParaRPr dirty="0"/>
          </a:p>
        </p:txBody>
      </p:sp>
      <p:sp>
        <p:nvSpPr>
          <p:cNvPr id="459" name="Google Shape;459;p58"/>
          <p:cNvSpPr txBox="1"/>
          <p:nvPr/>
        </p:nvSpPr>
        <p:spPr>
          <a:xfrm>
            <a:off x="5424563" y="6547370"/>
            <a:ext cx="6204220" cy="19782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 (</a:t>
            </a:r>
            <a:r>
              <a:rPr lang="en-US" sz="1200" dirty="0">
                <a:solidFill>
                  <a:srgbClr val="3F3F3F"/>
                </a:solidFill>
                <a:latin typeface="Century Gothic"/>
                <a:ea typeface="Century Gothic"/>
                <a:cs typeface="Century Gothic"/>
                <a:sym typeface="Century Gothic"/>
              </a:rPr>
              <a:t>Left to Right) Hawai’i DLNR-DAR; USGS PCMSC; R2R</a:t>
            </a:r>
            <a:endParaRPr sz="1200" b="0" i="0" u="none" strike="noStrike" cap="none" dirty="0">
              <a:solidFill>
                <a:srgbClr val="3F3F3F"/>
              </a:solidFill>
              <a:latin typeface="Century Gothic"/>
              <a:ea typeface="Century Gothic"/>
              <a:cs typeface="Century Gothic"/>
              <a:sym typeface="Century Gothic"/>
            </a:endParaRPr>
          </a:p>
        </p:txBody>
      </p:sp>
      <p:pic>
        <p:nvPicPr>
          <p:cNvPr id="460" name="Google Shape;460;p5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162852" y="310629"/>
            <a:ext cx="2699067" cy="2696136"/>
          </a:xfrm>
          <a:prstGeom prst="teardrop">
            <a:avLst>
              <a:gd name="adj" fmla="val 100000"/>
            </a:avLst>
          </a:prstGeom>
          <a:noFill/>
          <a:ln w="38100" cap="flat" cmpd="sng">
            <a:solidFill>
              <a:srgbClr val="00B0F0"/>
            </a:solidFill>
            <a:prstDash val="solid"/>
            <a:round/>
            <a:headEnd type="none" w="sm" len="sm"/>
            <a:tailEnd type="none" w="sm" len="sm"/>
          </a:ln>
        </p:spPr>
      </p:pic>
      <p:sp>
        <p:nvSpPr>
          <p:cNvPr id="461" name="Google Shape;461;p58"/>
          <p:cNvSpPr/>
          <p:nvPr/>
        </p:nvSpPr>
        <p:spPr>
          <a:xfrm>
            <a:off x="5978820" y="327511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462" name="Google Shape;462;p58"/>
          <p:cNvSpPr/>
          <p:nvPr/>
        </p:nvSpPr>
        <p:spPr>
          <a:xfrm>
            <a:off x="5978820" y="327511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463" name="Google Shape;463;p58"/>
          <p:cNvPicPr preferRelativeResize="0"/>
          <p:nvPr/>
        </p:nvPicPr>
        <p:blipFill rotWithShape="1">
          <a:blip r:embed="rId4">
            <a:alphaModFix/>
          </a:blip>
          <a:srcRect/>
          <a:stretch/>
        </p:blipFill>
        <p:spPr>
          <a:xfrm>
            <a:off x="6378803" y="2080932"/>
            <a:ext cx="2699067" cy="2696135"/>
          </a:xfrm>
          <a:prstGeom prst="teardrop">
            <a:avLst>
              <a:gd name="adj" fmla="val 100000"/>
            </a:avLst>
          </a:prstGeom>
          <a:noFill/>
          <a:ln w="38100" cap="flat" cmpd="sng">
            <a:solidFill>
              <a:srgbClr val="00B0F0"/>
            </a:solidFill>
            <a:prstDash val="solid"/>
            <a:round/>
            <a:headEnd type="none" w="sm" len="sm"/>
            <a:tailEnd type="none" w="sm" len="sm"/>
          </a:ln>
        </p:spPr>
      </p:pic>
      <p:pic>
        <p:nvPicPr>
          <p:cNvPr id="464" name="Google Shape;464;p58"/>
          <p:cNvPicPr preferRelativeResize="0"/>
          <p:nvPr/>
        </p:nvPicPr>
        <p:blipFill rotWithShape="1">
          <a:blip r:embed="rId5">
            <a:alphaModFix/>
          </a:blip>
          <a:srcRect/>
          <a:stretch/>
        </p:blipFill>
        <p:spPr>
          <a:xfrm>
            <a:off x="3583416" y="3932948"/>
            <a:ext cx="2699067" cy="2671402"/>
          </a:xfrm>
          <a:prstGeom prst="teardrop">
            <a:avLst>
              <a:gd name="adj" fmla="val 100000"/>
            </a:avLst>
          </a:prstGeom>
          <a:noFill/>
          <a:ln w="38100" cap="flat" cmpd="sng">
            <a:solidFill>
              <a:srgbClr val="00B0F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9"/>
          <p:cNvSpPr txBox="1">
            <a:spLocks noGrp="1"/>
          </p:cNvSpPr>
          <p:nvPr>
            <p:ph type="title"/>
          </p:nvPr>
        </p:nvSpPr>
        <p:spPr>
          <a:xfrm>
            <a:off x="1562761" y="216680"/>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Study Objectives</a:t>
            </a:r>
            <a:endParaRPr/>
          </a:p>
        </p:txBody>
      </p:sp>
      <p:sp>
        <p:nvSpPr>
          <p:cNvPr id="470" name="Google Shape;470;p59"/>
          <p:cNvSpPr txBox="1"/>
          <p:nvPr/>
        </p:nvSpPr>
        <p:spPr>
          <a:xfrm>
            <a:off x="3214012" y="927269"/>
            <a:ext cx="7601527" cy="1077218"/>
          </a:xfrm>
          <a:prstGeom prst="rect">
            <a:avLst/>
          </a:prstGeom>
          <a:noFill/>
          <a:ln>
            <a:noFill/>
          </a:ln>
        </p:spPr>
        <p:txBody>
          <a:bodyPr spcFirstLastPara="1" wrap="square" lIns="91425" tIns="45700" rIns="91425" bIns="45700" anchor="t" anchorCtr="0">
            <a:noAutofit/>
          </a:bodyPr>
          <a:lstStyle/>
          <a:p>
            <a:pPr marL="285750" marR="0" lvl="0" indent="-146050" algn="l" rtl="0">
              <a:lnSpc>
                <a:spcPct val="100000"/>
              </a:lnSpc>
              <a:spcBef>
                <a:spcPts val="0"/>
              </a:spcBef>
              <a:spcAft>
                <a:spcPts val="0"/>
              </a:spcAft>
              <a:buClr>
                <a:srgbClr val="00B0F0"/>
              </a:buClr>
              <a:buSzPts val="2200"/>
              <a:buFont typeface="Noto Sans Symbols"/>
              <a:buNone/>
            </a:pPr>
            <a:endParaRPr sz="2200" b="1" i="0" u="none" strike="noStrike" cap="none" dirty="0">
              <a:solidFill>
                <a:srgbClr val="3F3F3F"/>
              </a:solidFill>
              <a:latin typeface="Century Gothic"/>
              <a:ea typeface="Century Gothic"/>
              <a:cs typeface="Century Gothic"/>
              <a:sym typeface="Century Gothic"/>
            </a:endParaRPr>
          </a:p>
          <a:p>
            <a:pPr marL="342900" lvl="0" indent="-342900">
              <a:lnSpc>
                <a:spcPct val="150000"/>
              </a:lnSpc>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Classify</a:t>
            </a:r>
            <a:r>
              <a:rPr lang="en-US" sz="2200" dirty="0">
                <a:solidFill>
                  <a:srgbClr val="3F3F3F"/>
                </a:solidFill>
                <a:latin typeface="Century Gothic"/>
                <a:sym typeface="Century Gothic"/>
              </a:rPr>
              <a:t> land cover over 30 years &amp; detect change</a:t>
            </a:r>
            <a:endParaRPr sz="2200" dirty="0">
              <a:solidFill>
                <a:srgbClr val="3F3F3F"/>
              </a:solidFill>
              <a:latin typeface="Century Gothic"/>
            </a:endParaRPr>
          </a:p>
          <a:p>
            <a:pPr marL="285750" marR="0" lvl="0" indent="-158750" algn="l" rtl="0">
              <a:lnSpc>
                <a:spcPct val="100000"/>
              </a:lnSpc>
              <a:spcBef>
                <a:spcPts val="0"/>
              </a:spcBef>
              <a:spcAft>
                <a:spcPts val="0"/>
              </a:spcAft>
              <a:buClr>
                <a:srgbClr val="00B0F0"/>
              </a:buClr>
              <a:buSzPts val="2000"/>
              <a:buFont typeface="Noto Sans Symbols"/>
              <a:buNone/>
            </a:pPr>
            <a:endParaRPr sz="2000" b="0" i="0" u="none" strike="noStrike" cap="none" dirty="0">
              <a:solidFill>
                <a:srgbClr val="000000"/>
              </a:solidFill>
              <a:latin typeface="Century Gothic"/>
              <a:ea typeface="Century Gothic"/>
              <a:cs typeface="Century Gothic"/>
              <a:sym typeface="Century Gothic"/>
            </a:endParaRPr>
          </a:p>
        </p:txBody>
      </p:sp>
      <p:sp>
        <p:nvSpPr>
          <p:cNvPr id="471" name="Google Shape;471;p59"/>
          <p:cNvSpPr/>
          <p:nvPr/>
        </p:nvSpPr>
        <p:spPr>
          <a:xfrm>
            <a:off x="595073" y="1161282"/>
            <a:ext cx="2618939" cy="2267718"/>
          </a:xfrm>
          <a:prstGeom prst="hexagon">
            <a:avLst>
              <a:gd name="adj" fmla="val 25000"/>
              <a:gd name="vf" fmla="val 115470"/>
            </a:avLst>
          </a:prstGeom>
          <a:blipFill rotWithShape="1">
            <a:blip r:embed="rId3">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p59"/>
          <p:cNvSpPr txBox="1"/>
          <p:nvPr/>
        </p:nvSpPr>
        <p:spPr>
          <a:xfrm>
            <a:off x="3213865" y="2210009"/>
            <a:ext cx="7043317" cy="493433"/>
          </a:xfrm>
          <a:prstGeom prst="rect">
            <a:avLst/>
          </a:prstGeom>
          <a:noFill/>
          <a:ln>
            <a:noFill/>
          </a:ln>
        </p:spPr>
        <p:txBody>
          <a:bodyPr spcFirstLastPara="1" wrap="square" lIns="91425" tIns="45700" rIns="91425" bIns="45700" anchor="t" anchorCtr="0">
            <a:noAutofit/>
          </a:bodyPr>
          <a:lstStyle/>
          <a:p>
            <a:pPr marL="342900" lvl="0" indent="-342900">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Analyze </a:t>
            </a:r>
            <a:r>
              <a:rPr lang="en-US" sz="2200" dirty="0">
                <a:solidFill>
                  <a:srgbClr val="3F3F3F"/>
                </a:solidFill>
                <a:latin typeface="Century Gothic"/>
                <a:sym typeface="Century Gothic"/>
              </a:rPr>
              <a:t>trends in water quality parameters</a:t>
            </a:r>
            <a:endParaRPr sz="2200" dirty="0">
              <a:solidFill>
                <a:srgbClr val="3F3F3F"/>
              </a:solidFill>
              <a:latin typeface="Century Gothic"/>
              <a:sym typeface="Century Gothic"/>
            </a:endParaRPr>
          </a:p>
        </p:txBody>
      </p:sp>
      <p:sp>
        <p:nvSpPr>
          <p:cNvPr id="473" name="Google Shape;473;p59"/>
          <p:cNvSpPr txBox="1"/>
          <p:nvPr/>
        </p:nvSpPr>
        <p:spPr>
          <a:xfrm>
            <a:off x="5236773" y="3441565"/>
            <a:ext cx="6383484" cy="769441"/>
          </a:xfrm>
          <a:prstGeom prst="rect">
            <a:avLst/>
          </a:prstGeom>
          <a:noFill/>
          <a:ln>
            <a:noFill/>
          </a:ln>
        </p:spPr>
        <p:txBody>
          <a:bodyPr spcFirstLastPara="1" wrap="square" lIns="91425" tIns="45700" rIns="91425" bIns="45700" anchor="t" anchorCtr="0">
            <a:noAutofit/>
          </a:bodyPr>
          <a:lstStyle/>
          <a:p>
            <a:pPr marL="342900" indent="-342900">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Explore </a:t>
            </a:r>
            <a:r>
              <a:rPr lang="en-US" sz="2200" dirty="0">
                <a:solidFill>
                  <a:srgbClr val="3F3F3F"/>
                </a:solidFill>
                <a:latin typeface="Century Gothic"/>
                <a:sym typeface="Century Gothic"/>
              </a:rPr>
              <a:t>the relationship between LULCC, turbidity, and </a:t>
            </a:r>
            <a:r>
              <a:rPr lang="en-US" sz="2200" dirty="0" err="1">
                <a:solidFill>
                  <a:srgbClr val="3F3F3F"/>
                </a:solidFill>
                <a:latin typeface="Century Gothic"/>
                <a:sym typeface="Century Gothic"/>
              </a:rPr>
              <a:t>Chl</a:t>
            </a:r>
            <a:r>
              <a:rPr lang="en-US" sz="2200" dirty="0">
                <a:solidFill>
                  <a:srgbClr val="3F3F3F"/>
                </a:solidFill>
                <a:latin typeface="Century Gothic"/>
                <a:sym typeface="Century Gothic"/>
              </a:rPr>
              <a:t>-A</a:t>
            </a:r>
            <a:endParaRPr sz="2200" dirty="0">
              <a:solidFill>
                <a:srgbClr val="3F3F3F"/>
              </a:solidFill>
              <a:latin typeface="Century Gothic"/>
            </a:endParaRPr>
          </a:p>
        </p:txBody>
      </p:sp>
      <p:sp>
        <p:nvSpPr>
          <p:cNvPr id="474" name="Google Shape;474;p59"/>
          <p:cNvSpPr txBox="1"/>
          <p:nvPr/>
        </p:nvSpPr>
        <p:spPr>
          <a:xfrm>
            <a:off x="5236773" y="4468793"/>
            <a:ext cx="6446987" cy="7694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indent="-368300">
              <a:buClr>
                <a:srgbClr val="3F3F3F"/>
              </a:buClr>
              <a:buSzPts val="2200"/>
              <a:buFont typeface="Century Gothic"/>
              <a:buChar char="●"/>
              <a:defRPr sz="2200" b="1">
                <a:solidFill>
                  <a:srgbClr val="3F3F3F"/>
                </a:solidFill>
                <a:latin typeface="Century Gothic"/>
                <a:ea typeface="Century Gothic"/>
                <a:cs typeface="Century Gothic"/>
              </a:defRPr>
            </a:lvl1pPr>
          </a:lstStyle>
          <a:p>
            <a:pPr marL="342900" indent="-342900">
              <a:buClr>
                <a:srgbClr val="379CC3"/>
              </a:buClr>
              <a:buFont typeface="Webdings" panose="05030102010509060703" pitchFamily="18" charset="2"/>
              <a:buChar char="4"/>
            </a:pPr>
            <a:r>
              <a:rPr lang="en-US" dirty="0">
                <a:cs typeface="Arial"/>
                <a:sym typeface="Century Gothic"/>
              </a:rPr>
              <a:t>Produce </a:t>
            </a:r>
            <a:r>
              <a:rPr lang="en-US" b="0" dirty="0">
                <a:cs typeface="Arial"/>
                <a:sym typeface="Century Gothic"/>
              </a:rPr>
              <a:t>a Google Earth Engine Application for continuous analysis</a:t>
            </a:r>
            <a:endParaRPr b="0" dirty="0">
              <a:cs typeface="Arial"/>
            </a:endParaRPr>
          </a:p>
        </p:txBody>
      </p:sp>
      <p:sp>
        <p:nvSpPr>
          <p:cNvPr id="475" name="Google Shape;475;p59"/>
          <p:cNvSpPr/>
          <p:nvPr/>
        </p:nvSpPr>
        <p:spPr>
          <a:xfrm>
            <a:off x="2617834" y="3429000"/>
            <a:ext cx="2618939" cy="2267718"/>
          </a:xfrm>
          <a:prstGeom prst="hexagon">
            <a:avLst>
              <a:gd name="adj" fmla="val 25000"/>
              <a:gd name="vf" fmla="val 115470"/>
            </a:avLst>
          </a:prstGeom>
          <a:blipFill rotWithShape="1">
            <a:blip r:embed="rId4">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6" name="Google Shape;476;p59"/>
          <p:cNvSpPr/>
          <p:nvPr/>
        </p:nvSpPr>
        <p:spPr>
          <a:xfrm>
            <a:off x="5357998" y="6523250"/>
            <a:ext cx="64470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Credits (Left to Right): NOAA/NMFS/OPR, R2R</a:t>
            </a:r>
            <a:endParaRPr sz="1200" b="0" i="0" u="none" strike="noStrike" cap="none" dirty="0">
              <a:solidFill>
                <a:srgbClr val="3F3F3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p:nvPr/>
        </p:nvSpPr>
        <p:spPr>
          <a:xfrm>
            <a:off x="1625300" y="5990600"/>
            <a:ext cx="8186400" cy="345300"/>
          </a:xfrm>
          <a:prstGeom prst="rect">
            <a:avLst/>
          </a:prstGeom>
          <a:solidFill>
            <a:srgbClr val="379CC3">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83" name="Google Shape;483;p60"/>
          <p:cNvCxnSpPr/>
          <p:nvPr/>
        </p:nvCxnSpPr>
        <p:spPr>
          <a:xfrm rot="10800000" flipH="1">
            <a:off x="962400" y="6093700"/>
            <a:ext cx="10267200" cy="11100"/>
          </a:xfrm>
          <a:prstGeom prst="straightConnector1">
            <a:avLst/>
          </a:prstGeom>
          <a:noFill/>
          <a:ln w="76200" cap="flat" cmpd="sng">
            <a:solidFill>
              <a:schemeClr val="dk2"/>
            </a:solidFill>
            <a:prstDash val="solid"/>
            <a:round/>
            <a:headEnd type="none" w="sm" len="sm"/>
            <a:tailEnd type="stealth" w="med" len="med"/>
          </a:ln>
        </p:spPr>
      </p:cxnSp>
      <p:sp>
        <p:nvSpPr>
          <p:cNvPr id="484" name="Google Shape;484;p60"/>
          <p:cNvSpPr txBox="1"/>
          <p:nvPr/>
        </p:nvSpPr>
        <p:spPr>
          <a:xfrm>
            <a:off x="1216275"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1990</a:t>
            </a:r>
            <a:endParaRPr sz="3000" b="0" i="0" u="none" strike="noStrike" cap="none">
              <a:solidFill>
                <a:srgbClr val="000000"/>
              </a:solidFill>
              <a:latin typeface="Century Gothic"/>
              <a:ea typeface="Century Gothic"/>
              <a:cs typeface="Century Gothic"/>
              <a:sym typeface="Century Gothic"/>
            </a:endParaRPr>
          </a:p>
        </p:txBody>
      </p:sp>
      <p:sp>
        <p:nvSpPr>
          <p:cNvPr id="485" name="Google Shape;485;p60"/>
          <p:cNvSpPr txBox="1"/>
          <p:nvPr/>
        </p:nvSpPr>
        <p:spPr>
          <a:xfrm>
            <a:off x="5293200"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2000</a:t>
            </a:r>
            <a:endParaRPr sz="3000" b="0" i="0" u="none" strike="noStrike" cap="none">
              <a:solidFill>
                <a:srgbClr val="000000"/>
              </a:solidFill>
              <a:latin typeface="Century Gothic"/>
              <a:ea typeface="Century Gothic"/>
              <a:cs typeface="Century Gothic"/>
              <a:sym typeface="Century Gothic"/>
            </a:endParaRPr>
          </a:p>
        </p:txBody>
      </p:sp>
      <p:sp>
        <p:nvSpPr>
          <p:cNvPr id="486" name="Google Shape;486;p60"/>
          <p:cNvSpPr txBox="1"/>
          <p:nvPr/>
        </p:nvSpPr>
        <p:spPr>
          <a:xfrm>
            <a:off x="9370125"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2020</a:t>
            </a:r>
            <a:endParaRPr sz="3000" b="0" i="0" u="none" strike="noStrike" cap="none">
              <a:solidFill>
                <a:srgbClr val="000000"/>
              </a:solidFill>
              <a:latin typeface="Century Gothic"/>
              <a:ea typeface="Century Gothic"/>
              <a:cs typeface="Century Gothic"/>
              <a:sym typeface="Century Gothic"/>
            </a:endParaRPr>
          </a:p>
        </p:txBody>
      </p:sp>
      <p:sp>
        <p:nvSpPr>
          <p:cNvPr id="487" name="Google Shape;487;p60"/>
          <p:cNvSpPr/>
          <p:nvPr/>
        </p:nvSpPr>
        <p:spPr>
          <a:xfrm>
            <a:off x="6066300" y="587487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60"/>
          <p:cNvSpPr/>
          <p:nvPr/>
        </p:nvSpPr>
        <p:spPr>
          <a:xfrm>
            <a:off x="1989375" y="591075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60"/>
          <p:cNvSpPr/>
          <p:nvPr/>
        </p:nvSpPr>
        <p:spPr>
          <a:xfrm>
            <a:off x="10143225" y="591075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60"/>
          <p:cNvSpPr txBox="1">
            <a:spLocks noGrp="1"/>
          </p:cNvSpPr>
          <p:nvPr>
            <p:ph type="title"/>
          </p:nvPr>
        </p:nvSpPr>
        <p:spPr>
          <a:xfrm>
            <a:off x="1496021" y="104349"/>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Study Period</a:t>
            </a:r>
            <a:endParaRPr sz="4800"/>
          </a:p>
        </p:txBody>
      </p:sp>
      <p:sp>
        <p:nvSpPr>
          <p:cNvPr id="491" name="Google Shape;491;p60"/>
          <p:cNvSpPr/>
          <p:nvPr/>
        </p:nvSpPr>
        <p:spPr>
          <a:xfrm>
            <a:off x="6542712" y="380998"/>
            <a:ext cx="5154000" cy="5114100"/>
          </a:xfrm>
          <a:prstGeom prst="teardrop">
            <a:avLst>
              <a:gd name="adj" fmla="val 99906"/>
            </a:avLst>
          </a:prstGeom>
          <a:blipFill rotWithShape="1">
            <a:blip r:embed="rId3">
              <a:alphaModFix/>
            </a:blip>
            <a:stretch>
              <a:fillRect/>
            </a:stretch>
          </a:blip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2" name="Google Shape;492;p60"/>
          <p:cNvSpPr txBox="1">
            <a:spLocks noGrp="1"/>
          </p:cNvSpPr>
          <p:nvPr>
            <p:ph type="body" idx="1"/>
          </p:nvPr>
        </p:nvSpPr>
        <p:spPr>
          <a:xfrm>
            <a:off x="329500" y="1184600"/>
            <a:ext cx="6181500" cy="39900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January 1989-October 2019 (30 years)</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Within time frame:</a:t>
            </a:r>
            <a:endParaRPr sz="22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Extreme rainfall events </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Coral bleaching events</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Agricultural shifts</a:t>
            </a:r>
            <a:endParaRPr sz="1800" dirty="0">
              <a:solidFill>
                <a:srgbClr val="3F3F3F"/>
              </a:solidFill>
            </a:endParaRPr>
          </a:p>
          <a:p>
            <a:pPr marL="1257300" lvl="5">
              <a:lnSpc>
                <a:spcPct val="150000"/>
              </a:lnSpc>
              <a:spcBef>
                <a:spcPts val="0"/>
              </a:spcBef>
              <a:buClr>
                <a:srgbClr val="379CC3"/>
              </a:buClr>
              <a:buSzPts val="2200"/>
              <a:buFont typeface="Webdings" panose="05030102010509060703" pitchFamily="18" charset="2"/>
              <a:buChar char="4"/>
            </a:pPr>
            <a:r>
              <a:rPr lang="en-US" dirty="0">
                <a:solidFill>
                  <a:srgbClr val="3F3F3F"/>
                </a:solidFill>
              </a:rPr>
              <a:t>End of pineapple &amp; sugar cane farming</a:t>
            </a:r>
            <a:endParaRPr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Economic shifts</a:t>
            </a:r>
            <a:endParaRPr sz="1800" dirty="0">
              <a:solidFill>
                <a:srgbClr val="3F3F3F"/>
              </a:solidFill>
            </a:endParaRPr>
          </a:p>
          <a:p>
            <a:pPr marL="0" lvl="0" indent="0" algn="l" rtl="0">
              <a:lnSpc>
                <a:spcPct val="100000"/>
              </a:lnSpc>
              <a:spcBef>
                <a:spcPts val="0"/>
              </a:spcBef>
              <a:spcAft>
                <a:spcPts val="0"/>
              </a:spcAft>
              <a:buSzPts val="1800"/>
              <a:buNone/>
            </a:pPr>
            <a:endParaRPr sz="2400" dirty="0"/>
          </a:p>
          <a:p>
            <a:pPr marL="914400" lvl="0" indent="0" algn="l" rtl="0">
              <a:lnSpc>
                <a:spcPct val="100000"/>
              </a:lnSpc>
              <a:spcBef>
                <a:spcPts val="0"/>
              </a:spcBef>
              <a:spcAft>
                <a:spcPts val="0"/>
              </a:spcAft>
              <a:buSzPts val="1800"/>
              <a:buNone/>
            </a:pPr>
            <a:endParaRPr sz="2400" b="1" dirty="0"/>
          </a:p>
          <a:p>
            <a:pPr marL="0" lvl="0" indent="0" algn="l" rtl="0">
              <a:lnSpc>
                <a:spcPct val="100000"/>
              </a:lnSpc>
              <a:spcBef>
                <a:spcPts val="0"/>
              </a:spcBef>
              <a:spcAft>
                <a:spcPts val="0"/>
              </a:spcAft>
              <a:buSzPts val="1800"/>
              <a:buNone/>
            </a:pPr>
            <a:endParaRPr sz="2400" b="1" dirty="0"/>
          </a:p>
          <a:p>
            <a:pPr marL="457200" lvl="0" indent="0" algn="l" rtl="0">
              <a:lnSpc>
                <a:spcPct val="100000"/>
              </a:lnSpc>
              <a:spcBef>
                <a:spcPts val="0"/>
              </a:spcBef>
              <a:spcAft>
                <a:spcPts val="0"/>
              </a:spcAft>
              <a:buSzPts val="1800"/>
              <a:buNone/>
            </a:pPr>
            <a:endParaRPr sz="2000" dirty="0"/>
          </a:p>
        </p:txBody>
      </p:sp>
      <p:sp>
        <p:nvSpPr>
          <p:cNvPr id="493" name="Google Shape;493;p60"/>
          <p:cNvSpPr txBox="1"/>
          <p:nvPr/>
        </p:nvSpPr>
        <p:spPr>
          <a:xfrm rot="-1094">
            <a:off x="10307100" y="6248622"/>
            <a:ext cx="1884900" cy="344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Credit: USGS</a:t>
            </a:r>
            <a:endParaRPr sz="1200" b="0" i="0" u="none" strike="noStrike" cap="none">
              <a:solidFill>
                <a:srgbClr val="3F3F3F"/>
              </a:solidFill>
              <a:latin typeface="Century Gothic"/>
              <a:ea typeface="Century Gothic"/>
              <a:cs typeface="Century Gothic"/>
              <a:sym typeface="Century Gothic"/>
            </a:endParaRPr>
          </a:p>
        </p:txBody>
      </p:sp>
      <p:sp>
        <p:nvSpPr>
          <p:cNvPr id="494" name="Google Shape;494;p60"/>
          <p:cNvSpPr txBox="1"/>
          <p:nvPr/>
        </p:nvSpPr>
        <p:spPr>
          <a:xfrm>
            <a:off x="8889350" y="1562575"/>
            <a:ext cx="9778200" cy="11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1"/>
          <p:cNvSpPr txBox="1">
            <a:spLocks noGrp="1"/>
          </p:cNvSpPr>
          <p:nvPr>
            <p:ph type="body" idx="1"/>
          </p:nvPr>
        </p:nvSpPr>
        <p:spPr>
          <a:xfrm>
            <a:off x="73038" y="4705920"/>
            <a:ext cx="3282900" cy="46800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NASA Earth Observations</a:t>
            </a:r>
            <a:endParaRPr sz="1800" dirty="0">
              <a:solidFill>
                <a:srgbClr val="3F3F3F"/>
              </a:solidFill>
              <a:latin typeface="Century Gothic"/>
              <a:sym typeface="Century Gothic"/>
            </a:endParaRPr>
          </a:p>
        </p:txBody>
      </p:sp>
      <p:sp>
        <p:nvSpPr>
          <p:cNvPr id="500" name="Google Shape;500;p61"/>
          <p:cNvSpPr txBox="1">
            <a:spLocks noGrp="1"/>
          </p:cNvSpPr>
          <p:nvPr>
            <p:ph type="body" idx="2"/>
          </p:nvPr>
        </p:nvSpPr>
        <p:spPr>
          <a:xfrm>
            <a:off x="3356000" y="4782533"/>
            <a:ext cx="3314700" cy="46680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Extract Water Quality Parameters</a:t>
            </a:r>
            <a:endParaRPr sz="1800" dirty="0">
              <a:solidFill>
                <a:srgbClr val="3F3F3F"/>
              </a:solidFill>
              <a:latin typeface="Century Gothic"/>
              <a:sym typeface="Century Gothic"/>
            </a:endParaRPr>
          </a:p>
          <a:p>
            <a:pPr marL="342900" lvl="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Classify Land Cover </a:t>
            </a:r>
            <a:endParaRPr sz="1800" dirty="0">
              <a:solidFill>
                <a:srgbClr val="3F3F3F"/>
              </a:solidFill>
              <a:latin typeface="Century Gothic"/>
              <a:sym typeface="Century Gothic"/>
            </a:endParaRPr>
          </a:p>
          <a:p>
            <a:pPr marL="571500" lvl="0" indent="-228600" algn="l" rtl="0">
              <a:lnSpc>
                <a:spcPct val="90000"/>
              </a:lnSpc>
              <a:spcBef>
                <a:spcPts val="1000"/>
              </a:spcBef>
              <a:spcAft>
                <a:spcPts val="0"/>
              </a:spcAft>
              <a:buClr>
                <a:schemeClr val="dk1"/>
              </a:buClr>
              <a:buSzPts val="1800"/>
              <a:buFont typeface="Noto Sans Symbols"/>
              <a:buNone/>
            </a:pPr>
            <a:endParaRPr sz="2000" dirty="0"/>
          </a:p>
        </p:txBody>
      </p:sp>
      <p:sp>
        <p:nvSpPr>
          <p:cNvPr id="501" name="Google Shape;501;p61"/>
          <p:cNvSpPr txBox="1">
            <a:spLocks noGrp="1"/>
          </p:cNvSpPr>
          <p:nvPr>
            <p:ph type="title"/>
          </p:nvPr>
        </p:nvSpPr>
        <p:spPr>
          <a:xfrm>
            <a:off x="1758200" y="114300"/>
            <a:ext cx="3114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sz="4800">
                <a:latin typeface="Century Gothic"/>
                <a:ea typeface="Century Gothic"/>
                <a:cs typeface="Century Gothic"/>
                <a:sym typeface="Century Gothic"/>
              </a:rPr>
              <a:t>Methods</a:t>
            </a:r>
            <a:endParaRPr sz="4800">
              <a:latin typeface="Century Gothic"/>
              <a:ea typeface="Century Gothic"/>
              <a:cs typeface="Century Gothic"/>
              <a:sym typeface="Century Gothic"/>
            </a:endParaRPr>
          </a:p>
        </p:txBody>
      </p:sp>
      <p:pic>
        <p:nvPicPr>
          <p:cNvPr id="502" name="Google Shape;502;p61"/>
          <p:cNvPicPr preferRelativeResize="0"/>
          <p:nvPr/>
        </p:nvPicPr>
        <p:blipFill rotWithShape="1">
          <a:blip r:embed="rId3">
            <a:alphaModFix/>
          </a:blip>
          <a:srcRect/>
          <a:stretch/>
        </p:blipFill>
        <p:spPr>
          <a:xfrm>
            <a:off x="3389578" y="1909975"/>
            <a:ext cx="2726355" cy="2795938"/>
          </a:xfrm>
          <a:prstGeom prst="rect">
            <a:avLst/>
          </a:prstGeom>
          <a:noFill/>
          <a:ln>
            <a:noFill/>
          </a:ln>
        </p:spPr>
      </p:pic>
      <p:sp>
        <p:nvSpPr>
          <p:cNvPr id="503" name="Google Shape;503;p61"/>
          <p:cNvSpPr txBox="1"/>
          <p:nvPr/>
        </p:nvSpPr>
        <p:spPr>
          <a:xfrm>
            <a:off x="3765152" y="2713048"/>
            <a:ext cx="1975200" cy="171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Google Earth Engine</a:t>
            </a:r>
            <a:endParaRPr sz="1400" b="1" i="0" u="none" strike="noStrike" cap="none">
              <a:solidFill>
                <a:srgbClr val="FFFFFF"/>
              </a:solidFill>
              <a:latin typeface="Arial"/>
              <a:ea typeface="Arial"/>
              <a:cs typeface="Arial"/>
              <a:sym typeface="Arial"/>
            </a:endParaRPr>
          </a:p>
        </p:txBody>
      </p:sp>
      <p:sp>
        <p:nvSpPr>
          <p:cNvPr id="504" name="Google Shape;504;p61"/>
          <p:cNvSpPr/>
          <p:nvPr/>
        </p:nvSpPr>
        <p:spPr>
          <a:xfrm>
            <a:off x="200225" y="2143950"/>
            <a:ext cx="2361300" cy="2328000"/>
          </a:xfrm>
          <a:prstGeom prst="hexagon">
            <a:avLst>
              <a:gd name="adj" fmla="val 25000"/>
              <a:gd name="vf" fmla="val 115470"/>
            </a:avLst>
          </a:prstGeom>
          <a:blipFill rotWithShape="1">
            <a:blip r:embed="rId4">
              <a:alphaModFix/>
            </a:blip>
            <a:stretch>
              <a:fillRect/>
            </a:stretch>
          </a:blip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5" name="Google Shape;505;p61"/>
          <p:cNvSpPr txBox="1"/>
          <p:nvPr/>
        </p:nvSpPr>
        <p:spPr>
          <a:xfrm>
            <a:off x="525900" y="1371675"/>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Inputs</a:t>
            </a:r>
            <a:endParaRPr sz="1400" b="1" i="0" u="none" strike="noStrike" cap="none">
              <a:solidFill>
                <a:srgbClr val="000000"/>
              </a:solidFill>
              <a:latin typeface="Arial"/>
              <a:ea typeface="Arial"/>
              <a:cs typeface="Arial"/>
              <a:sym typeface="Arial"/>
            </a:endParaRPr>
          </a:p>
        </p:txBody>
      </p:sp>
      <p:sp>
        <p:nvSpPr>
          <p:cNvPr id="506" name="Google Shape;506;p61"/>
          <p:cNvSpPr/>
          <p:nvPr/>
        </p:nvSpPr>
        <p:spPr>
          <a:xfrm>
            <a:off x="7147700" y="2644578"/>
            <a:ext cx="1313100" cy="1292100"/>
          </a:xfrm>
          <a:prstGeom prst="hexagon">
            <a:avLst>
              <a:gd name="adj" fmla="val 25000"/>
              <a:gd name="vf" fmla="val 115470"/>
            </a:avLst>
          </a:prstGeom>
          <a:blipFill rotWithShape="1">
            <a:blip r:embed="rId5"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7" name="Google Shape;507;p61"/>
          <p:cNvSpPr/>
          <p:nvPr/>
        </p:nvSpPr>
        <p:spPr>
          <a:xfrm>
            <a:off x="7152828" y="4623344"/>
            <a:ext cx="1313100" cy="1292100"/>
          </a:xfrm>
          <a:prstGeom prst="hexagon">
            <a:avLst>
              <a:gd name="adj" fmla="val 25000"/>
              <a:gd name="vf" fmla="val 115470"/>
            </a:avLst>
          </a:prstGeom>
          <a:blipFill rotWithShape="1">
            <a:blip r:embed="rId6"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8" name="Google Shape;508;p61"/>
          <p:cNvSpPr/>
          <p:nvPr/>
        </p:nvSpPr>
        <p:spPr>
          <a:xfrm>
            <a:off x="7152828" y="662700"/>
            <a:ext cx="1313100" cy="1292100"/>
          </a:xfrm>
          <a:prstGeom prst="hexagon">
            <a:avLst>
              <a:gd name="adj" fmla="val 25000"/>
              <a:gd name="vf" fmla="val 115470"/>
            </a:avLst>
          </a:prstGeom>
          <a:blipFill rotWithShape="1">
            <a:blip r:embed="rId7"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9" name="Google Shape;509;p61"/>
          <p:cNvSpPr txBox="1"/>
          <p:nvPr/>
        </p:nvSpPr>
        <p:spPr>
          <a:xfrm rot="453">
            <a:off x="6664675" y="1967675"/>
            <a:ext cx="2276400" cy="70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a:solidFill>
                  <a:srgbClr val="3F3F3F"/>
                </a:solidFill>
                <a:latin typeface="Century Gothic"/>
                <a:ea typeface="Century Gothic"/>
                <a:cs typeface="Century Gothic"/>
                <a:sym typeface="Century Gothic"/>
              </a:rPr>
              <a:t>Google Earth </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a:solidFill>
                  <a:srgbClr val="3F3F3F"/>
                </a:solidFill>
                <a:latin typeface="Century Gothic"/>
                <a:ea typeface="Century Gothic"/>
                <a:cs typeface="Century Gothic"/>
                <a:sym typeface="Century Gothic"/>
              </a:rPr>
              <a:t>Engine Tool</a:t>
            </a:r>
            <a:endParaRPr sz="1600" b="0" i="0" u="none" strike="noStrike" cap="none">
              <a:solidFill>
                <a:srgbClr val="3F3F3F"/>
              </a:solidFill>
              <a:latin typeface="Century Gothic"/>
              <a:ea typeface="Century Gothic"/>
              <a:cs typeface="Century Gothic"/>
              <a:sym typeface="Century Gothic"/>
            </a:endParaRPr>
          </a:p>
        </p:txBody>
      </p:sp>
      <p:sp>
        <p:nvSpPr>
          <p:cNvPr id="510" name="Google Shape;510;p61"/>
          <p:cNvSpPr txBox="1"/>
          <p:nvPr/>
        </p:nvSpPr>
        <p:spPr>
          <a:xfrm rot="444">
            <a:off x="6648600" y="5957000"/>
            <a:ext cx="2323800" cy="60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Water Quality </a:t>
            </a:r>
            <a:endParaRPr sz="1600" b="0"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Time-Series</a:t>
            </a:r>
            <a:endParaRPr sz="1600" b="0" i="0" u="none" strike="noStrike" cap="none" dirty="0">
              <a:solidFill>
                <a:srgbClr val="3F3F3F"/>
              </a:solidFill>
              <a:latin typeface="Century Gothic"/>
              <a:ea typeface="Century Gothic"/>
              <a:cs typeface="Century Gothic"/>
              <a:sym typeface="Century Gothic"/>
            </a:endParaRPr>
          </a:p>
        </p:txBody>
      </p:sp>
      <p:sp>
        <p:nvSpPr>
          <p:cNvPr id="511" name="Google Shape;511;p61"/>
          <p:cNvSpPr txBox="1"/>
          <p:nvPr/>
        </p:nvSpPr>
        <p:spPr>
          <a:xfrm>
            <a:off x="6865388" y="3943900"/>
            <a:ext cx="1875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Land Cover</a:t>
            </a:r>
            <a:endParaRPr sz="1600" b="0"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 Time-Series</a:t>
            </a:r>
            <a:endParaRPr sz="1600" b="0" i="0" u="none" strike="noStrike" cap="none" dirty="0">
              <a:solidFill>
                <a:srgbClr val="3F3F3F"/>
              </a:solidFill>
              <a:latin typeface="Century Gothic"/>
              <a:ea typeface="Century Gothic"/>
              <a:cs typeface="Century Gothic"/>
              <a:sym typeface="Century Gothic"/>
            </a:endParaRPr>
          </a:p>
        </p:txBody>
      </p:sp>
      <p:sp>
        <p:nvSpPr>
          <p:cNvPr id="512" name="Google Shape;512;p61"/>
          <p:cNvSpPr txBox="1"/>
          <p:nvPr/>
        </p:nvSpPr>
        <p:spPr>
          <a:xfrm>
            <a:off x="6947304" y="161250"/>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Outputs</a:t>
            </a:r>
            <a:endParaRPr sz="1400" b="1" i="0" u="none" strike="noStrike" cap="none">
              <a:solidFill>
                <a:srgbClr val="000000"/>
              </a:solidFill>
              <a:latin typeface="Arial"/>
              <a:ea typeface="Arial"/>
              <a:cs typeface="Arial"/>
              <a:sym typeface="Arial"/>
            </a:endParaRPr>
          </a:p>
        </p:txBody>
      </p:sp>
      <p:sp>
        <p:nvSpPr>
          <p:cNvPr id="513" name="Google Shape;513;p61"/>
          <p:cNvSpPr txBox="1"/>
          <p:nvPr/>
        </p:nvSpPr>
        <p:spPr>
          <a:xfrm>
            <a:off x="8695025" y="6148275"/>
            <a:ext cx="3270900" cy="461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USGS</a:t>
            </a:r>
            <a:endParaRPr sz="1200" b="0" i="0" u="none" strike="noStrike" cap="none">
              <a:solidFill>
                <a:srgbClr val="000000"/>
              </a:solidFill>
              <a:latin typeface="Century Gothic"/>
              <a:ea typeface="Century Gothic"/>
              <a:cs typeface="Century Gothic"/>
              <a:sym typeface="Century Gothic"/>
            </a:endParaRPr>
          </a:p>
        </p:txBody>
      </p:sp>
      <p:sp>
        <p:nvSpPr>
          <p:cNvPr id="514" name="Google Shape;514;p61"/>
          <p:cNvSpPr txBox="1"/>
          <p:nvPr/>
        </p:nvSpPr>
        <p:spPr>
          <a:xfrm>
            <a:off x="3928988" y="1371675"/>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Processing</a:t>
            </a:r>
            <a:endParaRPr sz="1400" b="1" i="0" u="none" strike="noStrike" cap="none">
              <a:solidFill>
                <a:srgbClr val="000000"/>
              </a:solidFill>
              <a:latin typeface="Arial"/>
              <a:ea typeface="Arial"/>
              <a:cs typeface="Arial"/>
              <a:sym typeface="Arial"/>
            </a:endParaRPr>
          </a:p>
        </p:txBody>
      </p:sp>
      <p:sp>
        <p:nvSpPr>
          <p:cNvPr id="515" name="Google Shape;515;p61"/>
          <p:cNvSpPr/>
          <p:nvPr/>
        </p:nvSpPr>
        <p:spPr>
          <a:xfrm>
            <a:off x="6449736" y="3056063"/>
            <a:ext cx="540600"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16" name="Google Shape;516;p61"/>
          <p:cNvSpPr txBox="1"/>
          <p:nvPr/>
        </p:nvSpPr>
        <p:spPr>
          <a:xfrm>
            <a:off x="10246658" y="1371675"/>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Analysis</a:t>
            </a:r>
            <a:endParaRPr sz="1400" b="1" i="0" u="none" strike="noStrike" cap="none">
              <a:solidFill>
                <a:srgbClr val="000000"/>
              </a:solidFill>
              <a:latin typeface="Arial"/>
              <a:ea typeface="Arial"/>
              <a:cs typeface="Arial"/>
              <a:sym typeface="Arial"/>
            </a:endParaRPr>
          </a:p>
        </p:txBody>
      </p:sp>
      <p:sp>
        <p:nvSpPr>
          <p:cNvPr id="517" name="Google Shape;517;p61"/>
          <p:cNvSpPr/>
          <p:nvPr/>
        </p:nvSpPr>
        <p:spPr>
          <a:xfrm>
            <a:off x="8781224" y="3056063"/>
            <a:ext cx="540601"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18" name="Google Shape;518;p61"/>
          <p:cNvSpPr/>
          <p:nvPr/>
        </p:nvSpPr>
        <p:spPr>
          <a:xfrm>
            <a:off x="2705249" y="3057913"/>
            <a:ext cx="540600"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pic>
        <p:nvPicPr>
          <p:cNvPr id="519" name="Google Shape;519;p61"/>
          <p:cNvPicPr preferRelativeResize="0"/>
          <p:nvPr/>
        </p:nvPicPr>
        <p:blipFill rotWithShape="1">
          <a:blip r:embed="rId8">
            <a:alphaModFix/>
          </a:blip>
          <a:srcRect/>
          <a:stretch/>
        </p:blipFill>
        <p:spPr>
          <a:xfrm>
            <a:off x="9642250" y="2211675"/>
            <a:ext cx="2323674" cy="2192575"/>
          </a:xfrm>
          <a:prstGeom prst="rect">
            <a:avLst/>
          </a:prstGeom>
          <a:noFill/>
          <a:ln>
            <a:noFill/>
          </a:ln>
        </p:spPr>
      </p:pic>
      <p:grpSp>
        <p:nvGrpSpPr>
          <p:cNvPr id="520" name="Google Shape;520;p61"/>
          <p:cNvGrpSpPr/>
          <p:nvPr/>
        </p:nvGrpSpPr>
        <p:grpSpPr>
          <a:xfrm rot="248076">
            <a:off x="10325274" y="2985516"/>
            <a:ext cx="1084231" cy="642461"/>
            <a:chOff x="10307496" y="2827539"/>
            <a:chExt cx="1084229" cy="642459"/>
          </a:xfrm>
        </p:grpSpPr>
        <p:cxnSp>
          <p:nvCxnSpPr>
            <p:cNvPr id="521" name="Google Shape;521;p61"/>
            <p:cNvCxnSpPr/>
            <p:nvPr/>
          </p:nvCxnSpPr>
          <p:spPr>
            <a:xfrm rot="10520799" flipH="1">
              <a:off x="10321255" y="3100100"/>
              <a:ext cx="385174" cy="354859"/>
            </a:xfrm>
            <a:prstGeom prst="straightConnector1">
              <a:avLst/>
            </a:prstGeom>
            <a:noFill/>
            <a:ln w="19050" cap="flat" cmpd="sng">
              <a:solidFill>
                <a:srgbClr val="FF0000"/>
              </a:solidFill>
              <a:prstDash val="solid"/>
              <a:round/>
              <a:headEnd type="none" w="sm" len="sm"/>
              <a:tailEnd type="none" w="sm" len="sm"/>
            </a:ln>
          </p:spPr>
        </p:cxnSp>
        <p:cxnSp>
          <p:nvCxnSpPr>
            <p:cNvPr id="522" name="Google Shape;522;p61"/>
            <p:cNvCxnSpPr/>
            <p:nvPr/>
          </p:nvCxnSpPr>
          <p:spPr>
            <a:xfrm rot="10520799">
              <a:off x="10698684" y="3075515"/>
              <a:ext cx="227128" cy="188121"/>
            </a:xfrm>
            <a:prstGeom prst="straightConnector1">
              <a:avLst/>
            </a:prstGeom>
            <a:noFill/>
            <a:ln w="19050" cap="flat" cmpd="sng">
              <a:solidFill>
                <a:srgbClr val="FF0000"/>
              </a:solidFill>
              <a:prstDash val="solid"/>
              <a:round/>
              <a:headEnd type="none" w="sm" len="sm"/>
              <a:tailEnd type="none" w="sm" len="sm"/>
            </a:ln>
          </p:spPr>
        </p:cxnSp>
        <p:cxnSp>
          <p:nvCxnSpPr>
            <p:cNvPr id="523" name="Google Shape;523;p61"/>
            <p:cNvCxnSpPr/>
            <p:nvPr/>
          </p:nvCxnSpPr>
          <p:spPr>
            <a:xfrm rot="10520799" flipH="1">
              <a:off x="10903294" y="2846099"/>
              <a:ext cx="473391" cy="389989"/>
            </a:xfrm>
            <a:prstGeom prst="straightConnector1">
              <a:avLst/>
            </a:prstGeom>
            <a:noFill/>
            <a:ln w="19050" cap="flat" cmpd="sng">
              <a:solidFill>
                <a:srgbClr val="FF0000"/>
              </a:solidFill>
              <a:prstDash val="solid"/>
              <a:round/>
              <a:headEnd type="none" w="sm" len="sm"/>
              <a:tailEnd type="triangle" w="med" len="med"/>
            </a:ln>
          </p:spPr>
        </p:cxnSp>
      </p:grpSp>
      <p:cxnSp>
        <p:nvCxnSpPr>
          <p:cNvPr id="524" name="Google Shape;524;p61"/>
          <p:cNvCxnSpPr/>
          <p:nvPr/>
        </p:nvCxnSpPr>
        <p:spPr>
          <a:xfrm>
            <a:off x="10194230" y="2791645"/>
            <a:ext cx="0" cy="1028930"/>
          </a:xfrm>
          <a:prstGeom prst="straightConnector1">
            <a:avLst/>
          </a:prstGeom>
          <a:noFill/>
          <a:ln w="19050" cap="flat" cmpd="sng">
            <a:solidFill>
              <a:srgbClr val="134F5C"/>
            </a:solidFill>
            <a:prstDash val="solid"/>
            <a:round/>
            <a:headEnd type="none" w="sm" len="sm"/>
            <a:tailEnd type="none" w="sm" len="sm"/>
          </a:ln>
        </p:spPr>
      </p:cxnSp>
      <p:sp>
        <p:nvSpPr>
          <p:cNvPr id="525" name="Google Shape;525;p61"/>
          <p:cNvSpPr txBox="1"/>
          <p:nvPr/>
        </p:nvSpPr>
        <p:spPr>
          <a:xfrm>
            <a:off x="2389950" y="2492031"/>
            <a:ext cx="1171200" cy="765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a:solidFill>
                  <a:schemeClr val="dk1"/>
                </a:solidFill>
                <a:latin typeface="Century Gothic"/>
                <a:ea typeface="Century Gothic"/>
                <a:cs typeface="Century Gothic"/>
                <a:sym typeface="Century Gothic"/>
              </a:rPr>
              <a:t>Data Acquisition</a:t>
            </a:r>
            <a:endParaRPr b="0" i="0" u="none" strike="noStrike" cap="none">
              <a:solidFill>
                <a:schemeClr val="dk1"/>
              </a:solidFill>
              <a:latin typeface="Century Gothic"/>
              <a:ea typeface="Century Gothic"/>
              <a:cs typeface="Century Gothic"/>
              <a:sym typeface="Century Gothic"/>
            </a:endParaRPr>
          </a:p>
        </p:txBody>
      </p:sp>
      <p:sp>
        <p:nvSpPr>
          <p:cNvPr id="526" name="Google Shape;526;p61"/>
          <p:cNvSpPr txBox="1"/>
          <p:nvPr/>
        </p:nvSpPr>
        <p:spPr>
          <a:xfrm>
            <a:off x="6060941" y="2613813"/>
            <a:ext cx="1318200" cy="522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a:solidFill>
                  <a:schemeClr val="dk1"/>
                </a:solidFill>
                <a:latin typeface="Century Gothic"/>
                <a:ea typeface="Century Gothic"/>
                <a:cs typeface="Century Gothic"/>
                <a:sym typeface="Century Gothic"/>
              </a:rPr>
              <a:t>Validation</a:t>
            </a:r>
            <a:endParaRPr b="0" i="0" u="none" strike="noStrike" cap="none">
              <a:solidFill>
                <a:schemeClr val="dk1"/>
              </a:solidFill>
              <a:latin typeface="Century Gothic"/>
              <a:ea typeface="Century Gothic"/>
              <a:cs typeface="Century Gothic"/>
              <a:sym typeface="Century Gothic"/>
            </a:endParaRPr>
          </a:p>
        </p:txBody>
      </p:sp>
      <p:sp>
        <p:nvSpPr>
          <p:cNvPr id="527" name="Google Shape;527;p61"/>
          <p:cNvSpPr txBox="1"/>
          <p:nvPr/>
        </p:nvSpPr>
        <p:spPr>
          <a:xfrm>
            <a:off x="8422537" y="2534063"/>
            <a:ext cx="1171200" cy="522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dirty="0">
                <a:solidFill>
                  <a:schemeClr val="dk1"/>
                </a:solidFill>
                <a:latin typeface="Century Gothic"/>
                <a:ea typeface="Century Gothic"/>
                <a:cs typeface="Century Gothic"/>
                <a:sym typeface="Century Gothic"/>
              </a:rPr>
              <a:t>Ancillary Data</a:t>
            </a:r>
            <a:endParaRPr b="0" i="0" u="none" strike="noStrike" cap="none" dirty="0">
              <a:solidFill>
                <a:schemeClr val="dk1"/>
              </a:solidFill>
              <a:latin typeface="Century Gothic"/>
              <a:ea typeface="Century Gothic"/>
              <a:cs typeface="Century Gothic"/>
              <a:sym typeface="Century Gothic"/>
            </a:endParaRPr>
          </a:p>
        </p:txBody>
      </p:sp>
      <p:cxnSp>
        <p:nvCxnSpPr>
          <p:cNvPr id="528" name="Google Shape;528;p61"/>
          <p:cNvCxnSpPr/>
          <p:nvPr/>
        </p:nvCxnSpPr>
        <p:spPr>
          <a:xfrm rot="10800000">
            <a:off x="10194230" y="3820575"/>
            <a:ext cx="1208999" cy="0"/>
          </a:xfrm>
          <a:prstGeom prst="straightConnector1">
            <a:avLst/>
          </a:prstGeom>
          <a:noFill/>
          <a:ln w="19050" cap="flat" cmpd="sng">
            <a:solidFill>
              <a:srgbClr val="134F5C"/>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2"/>
          <p:cNvSpPr/>
          <p:nvPr/>
        </p:nvSpPr>
        <p:spPr>
          <a:xfrm>
            <a:off x="0" y="4382625"/>
            <a:ext cx="12192000" cy="24753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2"/>
          <p:cNvSpPr/>
          <p:nvPr/>
        </p:nvSpPr>
        <p:spPr>
          <a:xfrm>
            <a:off x="0" y="190500"/>
            <a:ext cx="12192000" cy="42519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Arial"/>
              <a:ea typeface="Arial"/>
              <a:cs typeface="Arial"/>
              <a:sym typeface="Arial"/>
            </a:endParaRPr>
          </a:p>
        </p:txBody>
      </p:sp>
      <p:sp>
        <p:nvSpPr>
          <p:cNvPr id="535" name="Google Shape;535;p62"/>
          <p:cNvSpPr txBox="1">
            <a:spLocks noGrp="1"/>
          </p:cNvSpPr>
          <p:nvPr>
            <p:ph type="title"/>
          </p:nvPr>
        </p:nvSpPr>
        <p:spPr>
          <a:xfrm>
            <a:off x="640394" y="360706"/>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Satellites/Sensors Used</a:t>
            </a:r>
            <a:endParaRPr sz="4800"/>
          </a:p>
        </p:txBody>
      </p:sp>
      <p:sp>
        <p:nvSpPr>
          <p:cNvPr id="536" name="Google Shape;536;p62"/>
          <p:cNvSpPr txBox="1"/>
          <p:nvPr/>
        </p:nvSpPr>
        <p:spPr>
          <a:xfrm>
            <a:off x="9347095" y="6475350"/>
            <a:ext cx="2882099"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Image Credit: NASA DEVELOP</a:t>
            </a:r>
            <a:endParaRPr sz="1400" b="0" i="0" u="none" strike="noStrike" cap="none" dirty="0">
              <a:solidFill>
                <a:srgbClr val="000000"/>
              </a:solidFill>
              <a:latin typeface="Century Gothic"/>
              <a:ea typeface="Century Gothic"/>
              <a:cs typeface="Century Gothic"/>
              <a:sym typeface="Century Gothic"/>
            </a:endParaRPr>
          </a:p>
        </p:txBody>
      </p:sp>
      <p:sp>
        <p:nvSpPr>
          <p:cNvPr id="537" name="Google Shape;537;p62"/>
          <p:cNvSpPr/>
          <p:nvPr/>
        </p:nvSpPr>
        <p:spPr>
          <a:xfrm>
            <a:off x="6448608" y="3413753"/>
            <a:ext cx="2611200" cy="1779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62"/>
          <p:cNvSpPr txBox="1"/>
          <p:nvPr/>
        </p:nvSpPr>
        <p:spPr>
          <a:xfrm>
            <a:off x="6034166" y="3974152"/>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2003</a:t>
            </a:r>
            <a:endParaRPr sz="1600" b="1" i="0" u="none" strike="noStrike" cap="none">
              <a:solidFill>
                <a:srgbClr val="3F3F3F"/>
              </a:solidFill>
              <a:latin typeface="Century Gothic"/>
              <a:ea typeface="Century Gothic"/>
              <a:cs typeface="Century Gothic"/>
              <a:sym typeface="Century Gothic"/>
            </a:endParaRPr>
          </a:p>
        </p:txBody>
      </p:sp>
      <p:sp>
        <p:nvSpPr>
          <p:cNvPr id="539" name="Google Shape;539;p62"/>
          <p:cNvSpPr/>
          <p:nvPr/>
        </p:nvSpPr>
        <p:spPr>
          <a:xfrm>
            <a:off x="9062073" y="3408386"/>
            <a:ext cx="3132300" cy="1779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p62"/>
          <p:cNvGrpSpPr/>
          <p:nvPr/>
        </p:nvGrpSpPr>
        <p:grpSpPr>
          <a:xfrm>
            <a:off x="8593458" y="2578083"/>
            <a:ext cx="3319732" cy="1893511"/>
            <a:chOff x="6456180" y="2496995"/>
            <a:chExt cx="2489861" cy="1420169"/>
          </a:xfrm>
        </p:grpSpPr>
        <p:grpSp>
          <p:nvGrpSpPr>
            <p:cNvPr id="541" name="Google Shape;541;p62"/>
            <p:cNvGrpSpPr/>
            <p:nvPr/>
          </p:nvGrpSpPr>
          <p:grpSpPr>
            <a:xfrm rot="10800000">
              <a:off x="6753076" y="3110655"/>
              <a:ext cx="106200" cy="387602"/>
              <a:chOff x="2063261" y="2556735"/>
              <a:chExt cx="106200" cy="387602"/>
            </a:xfrm>
          </p:grpSpPr>
          <p:sp>
            <p:nvSpPr>
              <p:cNvPr id="543" name="Google Shape;543;p62"/>
              <p:cNvSpPr/>
              <p:nvPr/>
            </p:nvSpPr>
            <p:spPr>
              <a:xfrm rot="-10239598">
                <a:off x="2070148" y="2563622"/>
                <a:ext cx="92425" cy="92425"/>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2" name="Google Shape;542;p62"/>
              <p:cNvCxnSpPr/>
              <p:nvPr/>
            </p:nvCxnSpPr>
            <p:spPr>
              <a:xfrm>
                <a:off x="2116300" y="2647312"/>
                <a:ext cx="0" cy="297025"/>
              </a:xfrm>
              <a:prstGeom prst="straightConnector1">
                <a:avLst/>
              </a:prstGeom>
              <a:noFill/>
              <a:ln w="9525" cap="flat" cmpd="sng">
                <a:solidFill>
                  <a:srgbClr val="000000"/>
                </a:solidFill>
                <a:prstDash val="solid"/>
                <a:round/>
                <a:headEnd type="none" w="sm" len="sm"/>
                <a:tailEnd type="none" w="sm" len="sm"/>
              </a:ln>
            </p:spPr>
          </p:cxnSp>
        </p:grpSp>
        <p:sp>
          <p:nvSpPr>
            <p:cNvPr id="544" name="Google Shape;544;p62"/>
            <p:cNvSpPr txBox="1"/>
            <p:nvPr/>
          </p:nvSpPr>
          <p:spPr>
            <a:xfrm>
              <a:off x="6456180" y="3545764"/>
              <a:ext cx="745800" cy="371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2012</a:t>
              </a:r>
              <a:endParaRPr sz="1600" b="1" i="0" u="none" strike="noStrike" cap="none">
                <a:solidFill>
                  <a:srgbClr val="3F3F3F"/>
                </a:solidFill>
                <a:latin typeface="Century Gothic"/>
                <a:ea typeface="Century Gothic"/>
                <a:cs typeface="Century Gothic"/>
                <a:sym typeface="Century Gothic"/>
              </a:endParaRPr>
            </a:p>
          </p:txBody>
        </p:sp>
        <p:sp>
          <p:nvSpPr>
            <p:cNvPr id="545" name="Google Shape;545;p62"/>
            <p:cNvSpPr txBox="1"/>
            <p:nvPr/>
          </p:nvSpPr>
          <p:spPr>
            <a:xfrm>
              <a:off x="6859275" y="2496995"/>
              <a:ext cx="2086766" cy="261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Landsat 8 </a:t>
              </a:r>
              <a:endParaRPr sz="18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Operational Land Imager</a:t>
              </a:r>
              <a:endParaRPr sz="16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grpSp>
      <p:sp>
        <p:nvSpPr>
          <p:cNvPr id="546" name="Google Shape;546;p62"/>
          <p:cNvSpPr/>
          <p:nvPr/>
        </p:nvSpPr>
        <p:spPr>
          <a:xfrm>
            <a:off x="1226467" y="3414682"/>
            <a:ext cx="2611135" cy="188368"/>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62"/>
          <p:cNvSpPr txBox="1"/>
          <p:nvPr/>
        </p:nvSpPr>
        <p:spPr>
          <a:xfrm>
            <a:off x="687887" y="3957898"/>
            <a:ext cx="1083000" cy="524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1989</a:t>
            </a:r>
            <a:endParaRPr sz="1600" b="1" i="0" u="none" strike="noStrike" cap="none">
              <a:solidFill>
                <a:srgbClr val="3F3F3F"/>
              </a:solidFill>
              <a:latin typeface="Century Gothic"/>
              <a:ea typeface="Century Gothic"/>
              <a:cs typeface="Century Gothic"/>
              <a:sym typeface="Century Gothic"/>
            </a:endParaRPr>
          </a:p>
        </p:txBody>
      </p:sp>
      <p:sp>
        <p:nvSpPr>
          <p:cNvPr id="548" name="Google Shape;548;p62"/>
          <p:cNvSpPr txBox="1"/>
          <p:nvPr/>
        </p:nvSpPr>
        <p:spPr>
          <a:xfrm>
            <a:off x="1257300" y="2539798"/>
            <a:ext cx="2209500" cy="693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Landsat 4 / 5 </a:t>
            </a:r>
            <a:endParaRPr sz="16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Thematic Mapper</a:t>
            </a:r>
            <a:endParaRPr sz="16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sp>
        <p:nvSpPr>
          <p:cNvPr id="549" name="Google Shape;549;p62"/>
          <p:cNvSpPr/>
          <p:nvPr/>
        </p:nvSpPr>
        <p:spPr>
          <a:xfrm>
            <a:off x="3843314" y="3416176"/>
            <a:ext cx="2611135" cy="179931"/>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62"/>
          <p:cNvGrpSpPr/>
          <p:nvPr/>
        </p:nvGrpSpPr>
        <p:grpSpPr>
          <a:xfrm rot="10800000">
            <a:off x="3768306" y="3416178"/>
            <a:ext cx="123197" cy="555058"/>
            <a:chOff x="2070100" y="2563700"/>
            <a:chExt cx="92400" cy="411825"/>
          </a:xfrm>
        </p:grpSpPr>
        <p:cxnSp>
          <p:nvCxnSpPr>
            <p:cNvPr id="551" name="Google Shape;551;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52" name="Google Shape;552;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62"/>
          <p:cNvSpPr txBox="1"/>
          <p:nvPr/>
        </p:nvSpPr>
        <p:spPr>
          <a:xfrm>
            <a:off x="4991250" y="2480657"/>
            <a:ext cx="2209500" cy="693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1" i="0" u="none" strike="noStrike" cap="none" dirty="0">
                <a:solidFill>
                  <a:srgbClr val="3F3F3F"/>
                </a:solidFill>
                <a:latin typeface="Century Gothic"/>
                <a:ea typeface="Century Gothic"/>
                <a:cs typeface="Century Gothic"/>
                <a:sym typeface="Century Gothic"/>
              </a:rPr>
              <a:t>Landsat 7</a:t>
            </a:r>
            <a:r>
              <a:rPr lang="en-US" sz="1600" b="1" i="0" u="none" strike="noStrike" cap="none" dirty="0">
                <a:solidFill>
                  <a:srgbClr val="3F3F3F"/>
                </a:solidFill>
                <a:latin typeface="Century Gothic"/>
                <a:ea typeface="Century Gothic"/>
                <a:cs typeface="Century Gothic"/>
                <a:sym typeface="Century Gothic"/>
              </a:rPr>
              <a:t> </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600" b="1" i="0" u="none" strike="noStrike" cap="none" dirty="0">
                <a:solidFill>
                  <a:srgbClr val="3F3F3F"/>
                </a:solidFill>
                <a:latin typeface="Century Gothic"/>
                <a:ea typeface="Century Gothic"/>
                <a:cs typeface="Century Gothic"/>
                <a:sym typeface="Century Gothic"/>
              </a:rPr>
              <a:t>Enhanced Thematic Mapper+</a:t>
            </a:r>
            <a:endParaRPr sz="1600" b="1" i="0" u="none" strike="noStrike" cap="none" dirty="0">
              <a:solidFill>
                <a:srgbClr val="3F3F3F"/>
              </a:solidFill>
              <a:latin typeface="Century Gothic"/>
              <a:ea typeface="Century Gothic"/>
              <a:cs typeface="Century Gothic"/>
              <a:sym typeface="Century Gothic"/>
            </a:endParaRPr>
          </a:p>
        </p:txBody>
      </p:sp>
      <p:sp>
        <p:nvSpPr>
          <p:cNvPr id="554" name="Google Shape;554;p62"/>
          <p:cNvSpPr txBox="1"/>
          <p:nvPr/>
        </p:nvSpPr>
        <p:spPr>
          <a:xfrm>
            <a:off x="6448611" y="6225637"/>
            <a:ext cx="1726500" cy="38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Terra MODIS</a:t>
            </a:r>
            <a:endParaRPr sz="1800" b="1" i="0" u="none" strike="noStrike" cap="none">
              <a:solidFill>
                <a:srgbClr val="3F3F3F"/>
              </a:solidFill>
              <a:latin typeface="Century Gothic"/>
              <a:ea typeface="Century Gothic"/>
              <a:cs typeface="Century Gothic"/>
              <a:sym typeface="Century Gothic"/>
            </a:endParaRPr>
          </a:p>
        </p:txBody>
      </p:sp>
      <p:pic>
        <p:nvPicPr>
          <p:cNvPr id="555" name="Google Shape;555;p6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413064">
            <a:off x="3237277" y="4929239"/>
            <a:ext cx="2400574" cy="1257625"/>
          </a:xfrm>
          <a:prstGeom prst="rect">
            <a:avLst/>
          </a:prstGeom>
          <a:noFill/>
          <a:ln>
            <a:noFill/>
          </a:ln>
        </p:spPr>
      </p:pic>
      <p:sp>
        <p:nvSpPr>
          <p:cNvPr id="556" name="Google Shape;556;p62"/>
          <p:cNvSpPr/>
          <p:nvPr/>
        </p:nvSpPr>
        <p:spPr>
          <a:xfrm>
            <a:off x="5866325" y="5531325"/>
            <a:ext cx="6325800" cy="1779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7" name="Google Shape;557;p62"/>
          <p:cNvGrpSpPr/>
          <p:nvPr/>
        </p:nvGrpSpPr>
        <p:grpSpPr>
          <a:xfrm>
            <a:off x="5406907" y="4708665"/>
            <a:ext cx="5723231" cy="2016655"/>
            <a:chOff x="6150134" y="2904766"/>
            <a:chExt cx="4292530" cy="1508117"/>
          </a:xfrm>
        </p:grpSpPr>
        <p:grpSp>
          <p:nvGrpSpPr>
            <p:cNvPr id="558" name="Google Shape;558;p62"/>
            <p:cNvGrpSpPr/>
            <p:nvPr/>
          </p:nvGrpSpPr>
          <p:grpSpPr>
            <a:xfrm rot="10800000">
              <a:off x="6467754" y="3531727"/>
              <a:ext cx="92400" cy="466096"/>
              <a:chOff x="2362382" y="2057169"/>
              <a:chExt cx="92400" cy="466096"/>
            </a:xfrm>
          </p:grpSpPr>
          <p:cxnSp>
            <p:nvCxnSpPr>
              <p:cNvPr id="559" name="Google Shape;559;p62"/>
              <p:cNvCxnSpPr/>
              <p:nvPr/>
            </p:nvCxnSpPr>
            <p:spPr>
              <a:xfrm>
                <a:off x="2418647" y="2163865"/>
                <a:ext cx="0" cy="359400"/>
              </a:xfrm>
              <a:prstGeom prst="straightConnector1">
                <a:avLst/>
              </a:prstGeom>
              <a:noFill/>
              <a:ln w="9525" cap="flat" cmpd="sng">
                <a:solidFill>
                  <a:srgbClr val="000000"/>
                </a:solidFill>
                <a:prstDash val="solid"/>
                <a:round/>
                <a:headEnd type="none" w="sm" len="sm"/>
                <a:tailEnd type="none" w="sm" len="sm"/>
              </a:ln>
            </p:spPr>
          </p:cxnSp>
          <p:sp>
            <p:nvSpPr>
              <p:cNvPr id="560" name="Google Shape;560;p62"/>
              <p:cNvSpPr/>
              <p:nvPr/>
            </p:nvSpPr>
            <p:spPr>
              <a:xfrm>
                <a:off x="2362382" y="2057169"/>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1" name="Google Shape;561;p62"/>
            <p:cNvSpPr txBox="1"/>
            <p:nvPr/>
          </p:nvSpPr>
          <p:spPr>
            <a:xfrm>
              <a:off x="6150134" y="4041483"/>
              <a:ext cx="745800" cy="371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2000</a:t>
              </a:r>
              <a:endParaRPr sz="1600" b="1" i="0" u="none" strike="noStrike" cap="none">
                <a:solidFill>
                  <a:srgbClr val="3F3F3F"/>
                </a:solidFill>
                <a:latin typeface="Century Gothic"/>
                <a:ea typeface="Century Gothic"/>
                <a:cs typeface="Century Gothic"/>
                <a:sym typeface="Century Gothic"/>
              </a:endParaRPr>
            </a:p>
          </p:txBody>
        </p:sp>
        <p:sp>
          <p:nvSpPr>
            <p:cNvPr id="562" name="Google Shape;562;p62"/>
            <p:cNvSpPr txBox="1"/>
            <p:nvPr/>
          </p:nvSpPr>
          <p:spPr>
            <a:xfrm>
              <a:off x="8189064" y="2904766"/>
              <a:ext cx="2253600" cy="435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grpSp>
      <p:cxnSp>
        <p:nvCxnSpPr>
          <p:cNvPr id="563" name="Google Shape;563;p62"/>
          <p:cNvCxnSpPr/>
          <p:nvPr/>
        </p:nvCxnSpPr>
        <p:spPr>
          <a:xfrm flipH="1">
            <a:off x="644251" y="1034842"/>
            <a:ext cx="1500" cy="2810700"/>
          </a:xfrm>
          <a:prstGeom prst="straightConnector1">
            <a:avLst/>
          </a:prstGeom>
          <a:noFill/>
          <a:ln w="9525" cap="flat" cmpd="sng">
            <a:solidFill>
              <a:schemeClr val="dk2"/>
            </a:solidFill>
            <a:prstDash val="solid"/>
            <a:round/>
            <a:headEnd type="none" w="sm" len="sm"/>
            <a:tailEnd type="none" w="sm" len="sm"/>
          </a:ln>
        </p:spPr>
      </p:cxnSp>
      <p:cxnSp>
        <p:nvCxnSpPr>
          <p:cNvPr id="564" name="Google Shape;564;p62"/>
          <p:cNvCxnSpPr/>
          <p:nvPr/>
        </p:nvCxnSpPr>
        <p:spPr>
          <a:xfrm>
            <a:off x="638388" y="4537650"/>
            <a:ext cx="13200" cy="2166300"/>
          </a:xfrm>
          <a:prstGeom prst="straightConnector1">
            <a:avLst/>
          </a:prstGeom>
          <a:noFill/>
          <a:ln w="9525" cap="flat" cmpd="sng">
            <a:solidFill>
              <a:schemeClr val="dk2"/>
            </a:solidFill>
            <a:prstDash val="solid"/>
            <a:round/>
            <a:headEnd type="none" w="sm" len="sm"/>
            <a:tailEnd type="none" w="sm" len="sm"/>
          </a:ln>
        </p:spPr>
      </p:cxnSp>
      <p:sp>
        <p:nvSpPr>
          <p:cNvPr id="565" name="Google Shape;565;p62"/>
          <p:cNvSpPr txBox="1"/>
          <p:nvPr/>
        </p:nvSpPr>
        <p:spPr>
          <a:xfrm rot="-5400000" flipH="1">
            <a:off x="-1029150" y="2189850"/>
            <a:ext cx="2905200" cy="27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Land Cover and Water Quality</a:t>
            </a:r>
            <a:endParaRPr sz="1400" b="0" i="0" u="none" strike="noStrike" cap="none">
              <a:solidFill>
                <a:srgbClr val="3F3F3F"/>
              </a:solidFill>
              <a:latin typeface="Century Gothic"/>
              <a:ea typeface="Century Gothic"/>
              <a:cs typeface="Century Gothic"/>
              <a:sym typeface="Century Gothic"/>
            </a:endParaRPr>
          </a:p>
        </p:txBody>
      </p:sp>
      <p:sp>
        <p:nvSpPr>
          <p:cNvPr id="566" name="Google Shape;566;p62"/>
          <p:cNvSpPr txBox="1"/>
          <p:nvPr/>
        </p:nvSpPr>
        <p:spPr>
          <a:xfrm rot="-5400000" flipH="1">
            <a:off x="-1028400" y="5225875"/>
            <a:ext cx="2905200" cy="2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Sea Surface Temperature</a:t>
            </a:r>
            <a:endParaRPr sz="1400" b="0" i="0" u="none" strike="noStrike" cap="none">
              <a:solidFill>
                <a:srgbClr val="3F3F3F"/>
              </a:solidFill>
              <a:latin typeface="Century Gothic"/>
              <a:ea typeface="Century Gothic"/>
              <a:cs typeface="Century Gothic"/>
              <a:sym typeface="Century Gothic"/>
            </a:endParaRPr>
          </a:p>
        </p:txBody>
      </p:sp>
      <p:sp>
        <p:nvSpPr>
          <p:cNvPr id="567" name="Google Shape;567;p62"/>
          <p:cNvSpPr/>
          <p:nvPr/>
        </p:nvSpPr>
        <p:spPr>
          <a:xfrm>
            <a:off x="6456650" y="3415887"/>
            <a:ext cx="2601165" cy="173687"/>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8" name="Google Shape;568;p6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346365">
            <a:off x="5406956" y="1303278"/>
            <a:ext cx="2662301" cy="1082676"/>
          </a:xfrm>
          <a:prstGeom prst="rect">
            <a:avLst/>
          </a:prstGeom>
          <a:noFill/>
          <a:ln>
            <a:noFill/>
          </a:ln>
        </p:spPr>
      </p:pic>
      <p:pic>
        <p:nvPicPr>
          <p:cNvPr id="569" name="Google Shape;569;p6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451807" y="876290"/>
            <a:ext cx="1820486" cy="1758798"/>
          </a:xfrm>
          <a:prstGeom prst="rect">
            <a:avLst/>
          </a:prstGeom>
          <a:noFill/>
          <a:ln>
            <a:noFill/>
          </a:ln>
        </p:spPr>
      </p:pic>
      <p:pic>
        <p:nvPicPr>
          <p:cNvPr id="570" name="Google Shape;570;p6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779372" y="1199225"/>
            <a:ext cx="1697701" cy="1387532"/>
          </a:xfrm>
          <a:prstGeom prst="rect">
            <a:avLst/>
          </a:prstGeom>
          <a:noFill/>
          <a:ln>
            <a:noFill/>
          </a:ln>
        </p:spPr>
      </p:pic>
      <p:sp>
        <p:nvSpPr>
          <p:cNvPr id="571" name="Google Shape;571;p62"/>
          <p:cNvSpPr/>
          <p:nvPr/>
        </p:nvSpPr>
        <p:spPr>
          <a:xfrm>
            <a:off x="3845644" y="3412719"/>
            <a:ext cx="1820400" cy="19569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2" name="Google Shape;572;p62"/>
          <p:cNvGrpSpPr/>
          <p:nvPr/>
        </p:nvGrpSpPr>
        <p:grpSpPr>
          <a:xfrm rot="10800000">
            <a:off x="5596256" y="3416178"/>
            <a:ext cx="123197" cy="555058"/>
            <a:chOff x="2070100" y="2563700"/>
            <a:chExt cx="92400" cy="411825"/>
          </a:xfrm>
        </p:grpSpPr>
        <p:cxnSp>
          <p:nvCxnSpPr>
            <p:cNvPr id="573" name="Google Shape;573;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74" name="Google Shape;574;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5" name="Google Shape;575;p62"/>
          <p:cNvGrpSpPr/>
          <p:nvPr/>
        </p:nvGrpSpPr>
        <p:grpSpPr>
          <a:xfrm rot="10800000">
            <a:off x="1168860" y="3416178"/>
            <a:ext cx="123197" cy="555058"/>
            <a:chOff x="2070100" y="2563700"/>
            <a:chExt cx="92400" cy="411825"/>
          </a:xfrm>
        </p:grpSpPr>
        <p:cxnSp>
          <p:nvCxnSpPr>
            <p:cNvPr id="576" name="Google Shape;576;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77" name="Google Shape;577;p62"/>
            <p:cNvSpPr/>
            <p:nvPr/>
          </p:nvSpPr>
          <p:spPr>
            <a:xfrm>
              <a:off x="2070100" y="2563700"/>
              <a:ext cx="92400" cy="92400"/>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8" name="Google Shape;578;p62"/>
          <p:cNvGrpSpPr/>
          <p:nvPr/>
        </p:nvGrpSpPr>
        <p:grpSpPr>
          <a:xfrm rot="10800000">
            <a:off x="6381639" y="3416165"/>
            <a:ext cx="123197" cy="555058"/>
            <a:chOff x="2070100" y="2563700"/>
            <a:chExt cx="92400" cy="411825"/>
          </a:xfrm>
        </p:grpSpPr>
        <p:cxnSp>
          <p:nvCxnSpPr>
            <p:cNvPr id="579" name="Google Shape;579;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80" name="Google Shape;580;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1" name="Google Shape;581;p62"/>
          <p:cNvSpPr txBox="1"/>
          <p:nvPr/>
        </p:nvSpPr>
        <p:spPr>
          <a:xfrm>
            <a:off x="5172300" y="3988968"/>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1999</a:t>
            </a:r>
            <a:endParaRPr sz="1600" b="1" i="0" u="none" strike="noStrike" cap="none">
              <a:solidFill>
                <a:srgbClr val="3F3F3F"/>
              </a:solidFill>
              <a:latin typeface="Century Gothic"/>
              <a:ea typeface="Century Gothic"/>
              <a:cs typeface="Century Gothic"/>
              <a:sym typeface="Century Gothic"/>
            </a:endParaRPr>
          </a:p>
        </p:txBody>
      </p:sp>
      <p:sp>
        <p:nvSpPr>
          <p:cNvPr id="582" name="Google Shape;582;p62"/>
          <p:cNvSpPr txBox="1"/>
          <p:nvPr/>
        </p:nvSpPr>
        <p:spPr>
          <a:xfrm>
            <a:off x="3375752" y="3988515"/>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1992</a:t>
            </a:r>
            <a:endParaRPr sz="1600" b="1" i="0" u="none" strike="noStrike" cap="none">
              <a:solidFill>
                <a:srgbClr val="3F3F3F"/>
              </a:solidFill>
              <a:latin typeface="Century Gothic"/>
              <a:ea typeface="Century Gothic"/>
              <a:cs typeface="Century Gothic"/>
              <a:sym typeface="Century Gothic"/>
            </a:endParaRPr>
          </a:p>
        </p:txBody>
      </p:sp>
      <p:sp>
        <p:nvSpPr>
          <p:cNvPr id="583" name="Google Shape;583;p62"/>
          <p:cNvSpPr txBox="1"/>
          <p:nvPr/>
        </p:nvSpPr>
        <p:spPr>
          <a:xfrm>
            <a:off x="4048675" y="3271195"/>
            <a:ext cx="1336500" cy="693300"/>
          </a:xfrm>
          <a:prstGeom prst="rect">
            <a:avLst/>
          </a:prstGeom>
          <a:solidFill>
            <a:srgbClr val="B7B7B7"/>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No available images of study area</a:t>
            </a:r>
            <a:endParaRPr sz="12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sp>
        <p:nvSpPr>
          <p:cNvPr id="584" name="Google Shape;584;p62"/>
          <p:cNvSpPr txBox="1"/>
          <p:nvPr/>
        </p:nvSpPr>
        <p:spPr>
          <a:xfrm>
            <a:off x="7059268" y="3286163"/>
            <a:ext cx="1336500" cy="693300"/>
          </a:xfrm>
          <a:prstGeom prst="rect">
            <a:avLst/>
          </a:prstGeom>
          <a:solidFill>
            <a:srgbClr val="B7B7B7"/>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No available images of study area</a:t>
            </a:r>
            <a:endParaRPr sz="12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pic>
        <p:nvPicPr>
          <p:cNvPr id="585" name="Google Shape;585;p6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rot="1329109">
            <a:off x="985601" y="4799967"/>
            <a:ext cx="2056150" cy="1547820"/>
          </a:xfrm>
          <a:prstGeom prst="rect">
            <a:avLst/>
          </a:prstGeom>
          <a:noFill/>
          <a:ln>
            <a:noFill/>
          </a:ln>
        </p:spPr>
      </p:pic>
      <p:cxnSp>
        <p:nvCxnSpPr>
          <p:cNvPr id="586" name="Google Shape;586;p62"/>
          <p:cNvCxnSpPr/>
          <p:nvPr/>
        </p:nvCxnSpPr>
        <p:spPr>
          <a:xfrm rot="10800000">
            <a:off x="6284968" y="5058380"/>
            <a:ext cx="0" cy="480600"/>
          </a:xfrm>
          <a:prstGeom prst="straightConnector1">
            <a:avLst/>
          </a:prstGeom>
          <a:noFill/>
          <a:ln w="9525" cap="flat" cmpd="sng">
            <a:solidFill>
              <a:srgbClr val="000000"/>
            </a:solidFill>
            <a:prstDash val="solid"/>
            <a:round/>
            <a:headEnd type="none" w="sm" len="sm"/>
            <a:tailEnd type="none" w="sm" len="sm"/>
          </a:ln>
        </p:spPr>
      </p:cxnSp>
      <p:sp>
        <p:nvSpPr>
          <p:cNvPr id="587" name="Google Shape;587;p62"/>
          <p:cNvSpPr/>
          <p:nvPr/>
        </p:nvSpPr>
        <p:spPr>
          <a:xfrm rot="10800000">
            <a:off x="6236687" y="5001673"/>
            <a:ext cx="123300" cy="1236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62"/>
          <p:cNvSpPr txBox="1"/>
          <p:nvPr/>
        </p:nvSpPr>
        <p:spPr>
          <a:xfrm>
            <a:off x="5789116" y="4518417"/>
            <a:ext cx="994500" cy="496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a:t>
            </a:r>
            <a:r>
              <a:rPr lang="en-US" sz="1600" b="1">
                <a:solidFill>
                  <a:srgbClr val="3F3F3F"/>
                </a:solidFill>
                <a:latin typeface="Century Gothic"/>
                <a:ea typeface="Century Gothic"/>
                <a:cs typeface="Century Gothic"/>
                <a:sym typeface="Century Gothic"/>
              </a:rPr>
              <a:t>2</a:t>
            </a:r>
            <a:endParaRPr sz="1600" b="1">
              <a:solidFill>
                <a:srgbClr val="3F3F3F"/>
              </a:solidFill>
              <a:latin typeface="Century Gothic"/>
              <a:ea typeface="Century Gothic"/>
              <a:cs typeface="Century Gothic"/>
              <a:sym typeface="Century Gothic"/>
            </a:endParaRPr>
          </a:p>
          <a:p>
            <a:pPr marL="0" marR="0" lvl="0" indent="0" algn="ctr" rtl="0">
              <a:lnSpc>
                <a:spcPct val="115000"/>
              </a:lnSpc>
              <a:spcBef>
                <a:spcPts val="2100"/>
              </a:spcBef>
              <a:spcAft>
                <a:spcPts val="2100"/>
              </a:spcAft>
              <a:buClr>
                <a:srgbClr val="000000"/>
              </a:buClr>
              <a:buSzPts val="1600"/>
              <a:buFont typeface="Arial"/>
              <a:buNone/>
            </a:pPr>
            <a:endParaRPr sz="1600" b="1">
              <a:solidFill>
                <a:srgbClr val="3F3F3F"/>
              </a:solidFill>
              <a:latin typeface="Century Gothic"/>
              <a:ea typeface="Century Gothic"/>
              <a:cs typeface="Century Gothic"/>
              <a:sym typeface="Century Gothic"/>
            </a:endParaRPr>
          </a:p>
        </p:txBody>
      </p:sp>
      <p:sp>
        <p:nvSpPr>
          <p:cNvPr id="589" name="Google Shape;589;p62"/>
          <p:cNvSpPr txBox="1"/>
          <p:nvPr/>
        </p:nvSpPr>
        <p:spPr>
          <a:xfrm>
            <a:off x="6669286" y="4564588"/>
            <a:ext cx="1726500" cy="38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3F3F3F"/>
                </a:solidFill>
                <a:latin typeface="Century Gothic"/>
                <a:ea typeface="Century Gothic"/>
                <a:cs typeface="Century Gothic"/>
                <a:sym typeface="Century Gothic"/>
              </a:rPr>
              <a:t>Aqu</a:t>
            </a:r>
            <a:r>
              <a:rPr lang="en-US" sz="1800" b="1" i="0" u="none" strike="noStrike" cap="none">
                <a:solidFill>
                  <a:srgbClr val="3F3F3F"/>
                </a:solidFill>
                <a:latin typeface="Century Gothic"/>
                <a:ea typeface="Century Gothic"/>
                <a:cs typeface="Century Gothic"/>
                <a:sym typeface="Century Gothic"/>
              </a:rPr>
              <a:t>a MODIS</a:t>
            </a:r>
            <a:endParaRPr sz="1800" b="1"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5588</Words>
  <Application>Microsoft Macintosh PowerPoint</Application>
  <PresentationFormat>Widescreen</PresentationFormat>
  <Paragraphs>670</Paragraphs>
  <Slides>33</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Calibri</vt:lpstr>
      <vt:lpstr>Roboto</vt:lpstr>
      <vt:lpstr>Arial</vt:lpstr>
      <vt:lpstr>Noto Sans Symbols</vt:lpstr>
      <vt:lpstr>Arimo</vt:lpstr>
      <vt:lpstr>Century Gothic</vt:lpstr>
      <vt:lpstr>Webdings</vt:lpstr>
      <vt:lpstr>Office Theme</vt:lpstr>
      <vt:lpstr>1_Office Theme</vt:lpstr>
      <vt:lpstr>Office Theme</vt:lpstr>
      <vt:lpstr>Office Theme</vt:lpstr>
      <vt:lpstr>PowerPoint Presentation</vt:lpstr>
      <vt:lpstr>Road Map</vt:lpstr>
      <vt:lpstr>West Maui, Hawai'i</vt:lpstr>
      <vt:lpstr>Community Concerns</vt:lpstr>
      <vt:lpstr>Partners</vt:lpstr>
      <vt:lpstr>Study Objectives</vt:lpstr>
      <vt:lpstr>Study Period</vt:lpstr>
      <vt:lpstr>Methods</vt:lpstr>
      <vt:lpstr>Satellites/Sensors Used</vt:lpstr>
      <vt:lpstr>PowerPoint Presentation</vt:lpstr>
      <vt:lpstr>Methods</vt:lpstr>
      <vt:lpstr>Validation </vt:lpstr>
      <vt:lpstr>Validation</vt:lpstr>
      <vt:lpstr>NDVI Change Map</vt:lpstr>
      <vt:lpstr>Small Scale Land Cover Changes </vt:lpstr>
      <vt:lpstr>Results</vt:lpstr>
      <vt:lpstr>PowerPoint Presentation</vt:lpstr>
      <vt:lpstr>Water Quality Parameters</vt:lpstr>
      <vt:lpstr>Water Quality Algorithms</vt:lpstr>
      <vt:lpstr>Water Quality Validation</vt:lpstr>
      <vt:lpstr>Results: Water Quality </vt:lpstr>
      <vt:lpstr>Results: Water Quality </vt:lpstr>
      <vt:lpstr>PowerPoint Presentation</vt:lpstr>
      <vt:lpstr>Water Quality Analysis</vt:lpstr>
      <vt:lpstr>Correlation - Rain &amp; Turbidity</vt:lpstr>
      <vt:lpstr>Land Cover Analysis - Temporal</vt:lpstr>
      <vt:lpstr>Land Cover Analysis - Spatial</vt:lpstr>
      <vt:lpstr>Seasonal Trends</vt:lpstr>
      <vt:lpstr>Terrestrial Impacts on Marine Ecosystems (TIME) Tool</vt:lpstr>
      <vt:lpstr>Conclusions</vt:lpstr>
      <vt:lpstr>Limitations</vt:lpstr>
      <vt:lpstr>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Markarian, Arev (ARC-SGE)[SSAI DEVELOP]</dc:creator>
  <cp:lastModifiedBy>Zachary Bengtsson</cp:lastModifiedBy>
  <cp:revision>35</cp:revision>
  <dcterms:modified xsi:type="dcterms:W3CDTF">2020-01-06T02:21:07Z</dcterms:modified>
</cp:coreProperties>
</file>