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9"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yton, Amanda L. (LARC-E3)[SSAI DEVELOP]" initials="CAL(D" lastIdx="7" clrIdx="0">
    <p:extLst>
      <p:ext uri="{19B8F6BF-5375-455C-9EA6-DF929625EA0E}">
        <p15:presenceInfo xmlns:p15="http://schemas.microsoft.com/office/powerpoint/2012/main" userId="S-1-5-21-330711430-3775241029-4075259233-682401" providerId="AD"/>
      </p:ext>
    </p:extLst>
  </p:cmAuthor>
  <p:cmAuthor id="2" name="Broddle, Madison P. (LARC-E3)[SSAI DEVELOP]" initials="BMP(D" lastIdx="7" clrIdx="1">
    <p:extLst>
      <p:ext uri="{19B8F6BF-5375-455C-9EA6-DF929625EA0E}">
        <p15:presenceInfo xmlns:p15="http://schemas.microsoft.com/office/powerpoint/2012/main" userId="S-1-5-21-330711430-3775241029-4075259233-8557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4A00"/>
    <a:srgbClr val="E1E1E1"/>
    <a:srgbClr val="A5A5A5"/>
    <a:srgbClr val="964035"/>
    <a:srgbClr val="E9A14A"/>
    <a:srgbClr val="3E4268"/>
    <a:srgbClr val="262626"/>
    <a:srgbClr val="7FB662"/>
    <a:srgbClr val="C9E1BD"/>
    <a:srgbClr val="A3CC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773" autoAdjust="0"/>
    <p:restoredTop sz="96837" autoAdjust="0"/>
  </p:normalViewPr>
  <p:slideViewPr>
    <p:cSldViewPr snapToGrid="0">
      <p:cViewPr>
        <p:scale>
          <a:sx n="50" d="100"/>
          <a:sy n="50" d="100"/>
        </p:scale>
        <p:origin x="-163" y="-7891"/>
      </p:cViewPr>
      <p:guideLst/>
    </p:cSldViewPr>
  </p:slideViewPr>
  <p:outlineViewPr>
    <p:cViewPr>
      <p:scale>
        <a:sx n="33" d="100"/>
        <a:sy n="33" d="100"/>
      </p:scale>
      <p:origin x="0" y="0"/>
    </p:cViewPr>
  </p:outlineViewPr>
  <p:notesTextViewPr>
    <p:cViewPr>
      <p:scale>
        <a:sx n="1" d="1"/>
        <a:sy n="1" d="1"/>
      </p:scale>
      <p:origin x="0" y="0"/>
    </p:cViewPr>
  </p:notesTextViewPr>
  <p:gridSpacing cx="36576" cy="36576"/>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75000"/>
                    <a:lumOff val="25000"/>
                  </a:schemeClr>
                </a:solidFill>
                <a:latin typeface="Garamond" panose="02020404030301010803" pitchFamily="18" charset="0"/>
                <a:ea typeface="+mn-ea"/>
                <a:cs typeface="+mn-cs"/>
              </a:defRPr>
            </a:pPr>
            <a:r>
              <a:rPr lang="en-US" sz="2000" dirty="0">
                <a:solidFill>
                  <a:schemeClr val="tx1">
                    <a:lumMod val="75000"/>
                    <a:lumOff val="25000"/>
                  </a:schemeClr>
                </a:solidFill>
                <a:latin typeface="Garamond" panose="02020404030301010803" pitchFamily="18" charset="0"/>
              </a:rPr>
              <a:t>August</a:t>
            </a:r>
          </a:p>
        </c:rich>
      </c:tx>
      <c:layout>
        <c:manualLayout>
          <c:xMode val="edge"/>
          <c:yMode val="edge"/>
          <c:x val="0.43347084415949838"/>
          <c:y val="4.7571052596699477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title>
    <c:autoTitleDeleted val="0"/>
    <c:plotArea>
      <c:layout/>
      <c:scatterChart>
        <c:scatterStyle val="lineMarker"/>
        <c:varyColors val="0"/>
        <c:ser>
          <c:idx val="0"/>
          <c:order val="0"/>
          <c:tx>
            <c:v>IMPROVE_Ae VS. MCD08</c:v>
          </c:tx>
          <c:spPr>
            <a:ln w="25400" cap="rnd">
              <a:noFill/>
              <a:round/>
            </a:ln>
            <a:effectLst/>
          </c:spPr>
          <c:marker>
            <c:symbol val="circle"/>
            <c:size val="5"/>
            <c:spPr>
              <a:solidFill>
                <a:srgbClr val="964035"/>
              </a:solidFill>
              <a:ln w="12700">
                <a:solidFill>
                  <a:srgbClr val="964035"/>
                </a:solidFill>
                <a:round/>
              </a:ln>
              <a:effectLst/>
            </c:spPr>
          </c:marker>
          <c:trendline>
            <c:spPr>
              <a:ln w="19050" cap="rnd">
                <a:solidFill>
                  <a:srgbClr val="B04A00"/>
                </a:solidFill>
              </a:ln>
              <a:effectLst/>
            </c:spPr>
            <c:trendlineType val="linear"/>
            <c:dispRSqr val="1"/>
            <c:dispEq val="1"/>
            <c:trendlineLbl>
              <c:layout>
                <c:manualLayout>
                  <c:x val="9.7744276495061427E-2"/>
                  <c:y val="-0.24571961373803591"/>
                </c:manualLayout>
              </c:layout>
              <c:numFmt formatCode="General" sourceLinked="0"/>
              <c:spPr>
                <a:noFill/>
                <a:ln>
                  <a:solidFill>
                    <a:schemeClr val="bg1">
                      <a:lumMod val="65000"/>
                    </a:schemeClr>
                  </a:solid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trendlineLbl>
          </c:trendline>
          <c:xVal>
            <c:numRef>
              <c:f>All_AugAvg!$C$2:$C$9</c:f>
              <c:numCache>
                <c:formatCode>General</c:formatCode>
                <c:ptCount val="8"/>
                <c:pt idx="0">
                  <c:v>8.8304352043478251E-2</c:v>
                </c:pt>
                <c:pt idx="1">
                  <c:v>3.8900001900000022E-2</c:v>
                </c:pt>
                <c:pt idx="2">
                  <c:v>0.16838889694444442</c:v>
                </c:pt>
                <c:pt idx="3">
                  <c:v>7.9673916869565223E-2</c:v>
                </c:pt>
                <c:pt idx="4">
                  <c:v>5.9346941602040834E-2</c:v>
                </c:pt>
                <c:pt idx="5">
                  <c:v>9.6848489515151501E-2</c:v>
                </c:pt>
                <c:pt idx="6">
                  <c:v>0.1885967832741936</c:v>
                </c:pt>
                <c:pt idx="7">
                  <c:v>0.31422827569565215</c:v>
                </c:pt>
              </c:numCache>
            </c:numRef>
          </c:xVal>
          <c:yVal>
            <c:numRef>
              <c:f>All_AugAvg!$B$2:$B$9</c:f>
              <c:numCache>
                <c:formatCode>General</c:formatCode>
                <c:ptCount val="8"/>
                <c:pt idx="0">
                  <c:v>9.3569058336245661</c:v>
                </c:pt>
                <c:pt idx="1">
                  <c:v>11.532483526073715</c:v>
                </c:pt>
                <c:pt idx="2">
                  <c:v>13.413578031275332</c:v>
                </c:pt>
                <c:pt idx="3">
                  <c:v>15.943106759374134</c:v>
                </c:pt>
                <c:pt idx="4">
                  <c:v>10.243294948833672</c:v>
                </c:pt>
                <c:pt idx="5">
                  <c:v>10.464481948549393</c:v>
                </c:pt>
                <c:pt idx="6">
                  <c:v>15.894054643113545</c:v>
                </c:pt>
                <c:pt idx="7">
                  <c:v>40.063772473054563</c:v>
                </c:pt>
              </c:numCache>
            </c:numRef>
          </c:yVal>
          <c:smooth val="0"/>
          <c:extLst>
            <c:ext xmlns:c16="http://schemas.microsoft.com/office/drawing/2014/chart" uri="{C3380CC4-5D6E-409C-BE32-E72D297353CC}">
              <c16:uniqueId val="{00000000-6D73-4C88-A696-6B6EE327D80D}"/>
            </c:ext>
          </c:extLst>
        </c:ser>
        <c:dLbls>
          <c:showLegendKey val="0"/>
          <c:showVal val="0"/>
          <c:showCatName val="0"/>
          <c:showSerName val="0"/>
          <c:showPercent val="0"/>
          <c:showBubbleSize val="0"/>
        </c:dLbls>
        <c:axId val="539947520"/>
        <c:axId val="539947192"/>
      </c:scatterChart>
      <c:valAx>
        <c:axId val="539947520"/>
        <c:scaling>
          <c:orientation val="minMax"/>
        </c:scaling>
        <c:delete val="0"/>
        <c:axPos val="b"/>
        <c:majorGridlines>
          <c:spPr>
            <a:ln w="9525" cap="flat" cmpd="sng" algn="ctr">
              <a:solidFill>
                <a:schemeClr val="bg1">
                  <a:lumMod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75000"/>
                        <a:lumOff val="25000"/>
                      </a:schemeClr>
                    </a:solidFill>
                    <a:latin typeface="Garamond" panose="02020404030301010803" pitchFamily="18" charset="0"/>
                    <a:ea typeface="+mn-ea"/>
                    <a:cs typeface="+mn-cs"/>
                  </a:defRPr>
                </a:pPr>
                <a:r>
                  <a:rPr lang="en-US" sz="1400" dirty="0">
                    <a:solidFill>
                      <a:schemeClr val="tx1">
                        <a:lumMod val="75000"/>
                        <a:lumOff val="25000"/>
                      </a:schemeClr>
                    </a:solidFill>
                    <a:latin typeface="Garamond" panose="02020404030301010803" pitchFamily="18" charset="0"/>
                  </a:rPr>
                  <a:t>MCD08</a:t>
                </a:r>
              </a:p>
            </c:rich>
          </c:tx>
          <c:layout>
            <c:manualLayout>
              <c:xMode val="edge"/>
              <c:yMode val="edge"/>
              <c:x val="0.44476853175829395"/>
              <c:y val="0.88747616405011476"/>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title>
        <c:numFmt formatCode="General" sourceLinked="1"/>
        <c:majorTickMark val="none"/>
        <c:minorTickMark val="none"/>
        <c:tickLblPos val="nextTo"/>
        <c:spPr>
          <a:noFill/>
          <a:ln w="19050">
            <a:solidFill>
              <a:schemeClr val="bg1">
                <a:lumMod val="50000"/>
              </a:schemeClr>
            </a:solid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crossAx val="539947192"/>
        <c:crosses val="autoZero"/>
        <c:crossBetween val="midCat"/>
      </c:valAx>
      <c:valAx>
        <c:axId val="539947192"/>
        <c:scaling>
          <c:orientation val="minMax"/>
        </c:scaling>
        <c:delete val="0"/>
        <c:axPos val="l"/>
        <c:majorGridlines>
          <c:spPr>
            <a:ln w="9525" cap="flat" cmpd="sng" algn="ctr">
              <a:solidFill>
                <a:schemeClr val="bg1">
                  <a:lumMod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75000"/>
                        <a:lumOff val="25000"/>
                      </a:schemeClr>
                    </a:solidFill>
                    <a:latin typeface="Garamond" panose="02020404030301010803" pitchFamily="18" charset="0"/>
                    <a:ea typeface="+mn-ea"/>
                    <a:cs typeface="+mn-cs"/>
                  </a:defRPr>
                </a:pPr>
                <a:r>
                  <a:rPr lang="en-US" sz="1400">
                    <a:solidFill>
                      <a:schemeClr val="tx1">
                        <a:lumMod val="75000"/>
                        <a:lumOff val="25000"/>
                      </a:schemeClr>
                    </a:solidFill>
                    <a:latin typeface="Garamond" panose="02020404030301010803" pitchFamily="18" charset="0"/>
                  </a:rPr>
                  <a:t>IMPROVE</a:t>
                </a:r>
                <a:r>
                  <a:rPr lang="en-US" sz="1400" baseline="0">
                    <a:solidFill>
                      <a:schemeClr val="tx1">
                        <a:lumMod val="75000"/>
                        <a:lumOff val="25000"/>
                      </a:schemeClr>
                    </a:solidFill>
                    <a:latin typeface="Garamond" panose="02020404030301010803" pitchFamily="18" charset="0"/>
                  </a:rPr>
                  <a:t> B</a:t>
                </a:r>
                <a:r>
                  <a:rPr lang="en-US" sz="1400" baseline="-25000">
                    <a:solidFill>
                      <a:schemeClr val="tx1">
                        <a:lumMod val="75000"/>
                        <a:lumOff val="25000"/>
                      </a:schemeClr>
                    </a:solidFill>
                    <a:latin typeface="Garamond" panose="02020404030301010803" pitchFamily="18" charset="0"/>
                  </a:rPr>
                  <a:t>ext</a:t>
                </a:r>
              </a:p>
            </c:rich>
          </c:tx>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title>
        <c:numFmt formatCode="General" sourceLinked="1"/>
        <c:majorTickMark val="none"/>
        <c:minorTickMark val="none"/>
        <c:tickLblPos val="nextTo"/>
        <c:spPr>
          <a:solidFill>
            <a:schemeClr val="bg1">
              <a:alpha val="0"/>
            </a:schemeClr>
          </a:solidFill>
          <a:ln w="19050">
            <a:solidFill>
              <a:schemeClr val="bg1">
                <a:lumMod val="50000"/>
              </a:schemeClr>
            </a:solid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crossAx val="539947520"/>
        <c:crosses val="autoZero"/>
        <c:crossBetween val="midCat"/>
      </c:valAx>
      <c:spPr>
        <a:noFill/>
        <a:ln>
          <a:noFill/>
        </a:ln>
        <a:effectLst/>
      </c:spPr>
    </c:plotArea>
    <c:plotVisOnly val="1"/>
    <c:dispBlanksAs val="gap"/>
    <c:showDLblsOverMax val="0"/>
  </c:chart>
  <c:spPr>
    <a:solidFill>
      <a:schemeClr val="bg1"/>
    </a:solidFill>
    <a:ln w="9525" cap="flat" cmpd="sng" algn="ctr">
      <a:solidFill>
        <a:schemeClr val="bg1"/>
      </a:solid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75000"/>
                    <a:lumOff val="25000"/>
                  </a:schemeClr>
                </a:solidFill>
                <a:latin typeface="Garamond" panose="02020404030301010803" pitchFamily="18" charset="0"/>
                <a:ea typeface="+mn-ea"/>
                <a:cs typeface="+mn-cs"/>
              </a:defRPr>
            </a:pPr>
            <a:r>
              <a:rPr lang="en-US" sz="2000">
                <a:solidFill>
                  <a:schemeClr val="tx1">
                    <a:lumMod val="75000"/>
                    <a:lumOff val="25000"/>
                  </a:schemeClr>
                </a:solidFill>
                <a:latin typeface="Garamond" panose="02020404030301010803" pitchFamily="18" charset="0"/>
              </a:rPr>
              <a:t>Winter</a:t>
            </a:r>
          </a:p>
        </c:rich>
      </c:tx>
      <c:layout>
        <c:manualLayout>
          <c:xMode val="edge"/>
          <c:yMode val="edge"/>
          <c:x val="0.43893382796024544"/>
          <c:y val="4.8167603421037659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title>
    <c:autoTitleDeleted val="0"/>
    <c:plotArea>
      <c:layout/>
      <c:scatterChart>
        <c:scatterStyle val="lineMarker"/>
        <c:varyColors val="0"/>
        <c:ser>
          <c:idx val="0"/>
          <c:order val="0"/>
          <c:tx>
            <c:v>IMPROVE_Ae VS. MCD08</c:v>
          </c:tx>
          <c:spPr>
            <a:ln w="25400" cap="rnd">
              <a:noFill/>
              <a:round/>
            </a:ln>
            <a:effectLst/>
          </c:spPr>
          <c:marker>
            <c:symbol val="circle"/>
            <c:size val="5"/>
            <c:spPr>
              <a:solidFill>
                <a:srgbClr val="964035"/>
              </a:solidFill>
              <a:ln w="12700">
                <a:solidFill>
                  <a:srgbClr val="964035"/>
                </a:solidFill>
                <a:round/>
              </a:ln>
              <a:effectLst/>
            </c:spPr>
          </c:marker>
          <c:trendline>
            <c:spPr>
              <a:ln w="19050" cap="rnd">
                <a:solidFill>
                  <a:srgbClr val="B04A00"/>
                </a:solidFill>
              </a:ln>
              <a:effectLst/>
            </c:spPr>
            <c:trendlineType val="linear"/>
            <c:dispRSqr val="1"/>
            <c:dispEq val="1"/>
            <c:trendlineLbl>
              <c:layout>
                <c:manualLayout>
                  <c:x val="0.1259015037437298"/>
                  <c:y val="-0.40133970705578076"/>
                </c:manualLayout>
              </c:layout>
              <c:numFmt formatCode="General" sourceLinked="0"/>
              <c:spPr>
                <a:noFill/>
                <a:ln>
                  <a:solidFill>
                    <a:schemeClr val="bg1">
                      <a:lumMod val="65000"/>
                    </a:schemeClr>
                  </a:solid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trendlineLbl>
          </c:trendline>
          <c:xVal>
            <c:numRef>
              <c:f>All_AvgSeasons!$C$3:$C$10</c:f>
              <c:numCache>
                <c:formatCode>General</c:formatCode>
                <c:ptCount val="8"/>
                <c:pt idx="0">
                  <c:v>3.877150516019106E-2</c:v>
                </c:pt>
                <c:pt idx="1">
                  <c:v>2.6183007869281041E-2</c:v>
                </c:pt>
                <c:pt idx="2">
                  <c:v>2.7549330810153257E-2</c:v>
                </c:pt>
                <c:pt idx="3">
                  <c:v>4.1625450046757918E-2</c:v>
                </c:pt>
                <c:pt idx="4">
                  <c:v>1.1187255667015504E-2</c:v>
                </c:pt>
                <c:pt idx="5">
                  <c:v>2.6921395564850431E-2</c:v>
                </c:pt>
                <c:pt idx="6">
                  <c:v>3.604273686609686E-2</c:v>
                </c:pt>
                <c:pt idx="7">
                  <c:v>0.17289167488333335</c:v>
                </c:pt>
              </c:numCache>
            </c:numRef>
          </c:xVal>
          <c:yVal>
            <c:numRef>
              <c:f>All_AvgSeasons!$B$3:$B$10</c:f>
              <c:numCache>
                <c:formatCode>General</c:formatCode>
                <c:ptCount val="8"/>
                <c:pt idx="0">
                  <c:v>6.7562183427144857</c:v>
                </c:pt>
                <c:pt idx="1">
                  <c:v>6.181342242379837</c:v>
                </c:pt>
                <c:pt idx="2">
                  <c:v>6.8670100402776653</c:v>
                </c:pt>
                <c:pt idx="3">
                  <c:v>11.850667931781004</c:v>
                </c:pt>
                <c:pt idx="4">
                  <c:v>5.5168122698187219</c:v>
                </c:pt>
                <c:pt idx="5">
                  <c:v>6.6202019029414911</c:v>
                </c:pt>
                <c:pt idx="6">
                  <c:v>3.4950921788397942</c:v>
                </c:pt>
                <c:pt idx="7">
                  <c:v>6.2036032908018335</c:v>
                </c:pt>
              </c:numCache>
            </c:numRef>
          </c:yVal>
          <c:smooth val="0"/>
          <c:extLst>
            <c:ext xmlns:c16="http://schemas.microsoft.com/office/drawing/2014/chart" uri="{C3380CC4-5D6E-409C-BE32-E72D297353CC}">
              <c16:uniqueId val="{00000000-07EB-454B-AAEE-C7811C947E41}"/>
            </c:ext>
          </c:extLst>
        </c:ser>
        <c:dLbls>
          <c:showLegendKey val="0"/>
          <c:showVal val="0"/>
          <c:showCatName val="0"/>
          <c:showSerName val="0"/>
          <c:showPercent val="0"/>
          <c:showBubbleSize val="0"/>
        </c:dLbls>
        <c:axId val="539947520"/>
        <c:axId val="539947192"/>
      </c:scatterChart>
      <c:valAx>
        <c:axId val="539947520"/>
        <c:scaling>
          <c:orientation val="minMax"/>
        </c:scaling>
        <c:delete val="0"/>
        <c:axPos val="b"/>
        <c:majorGridlines>
          <c:spPr>
            <a:ln w="9525" cap="flat" cmpd="sng" algn="ctr">
              <a:solidFill>
                <a:schemeClr val="bg1">
                  <a:lumMod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75000"/>
                        <a:lumOff val="25000"/>
                      </a:schemeClr>
                    </a:solidFill>
                    <a:latin typeface="Century Gothic" panose="020B0502020202020204" pitchFamily="34" charset="0"/>
                    <a:ea typeface="+mn-ea"/>
                    <a:cs typeface="+mn-cs"/>
                  </a:defRPr>
                </a:pPr>
                <a:r>
                  <a:rPr lang="en-US" sz="1400" dirty="0">
                    <a:solidFill>
                      <a:schemeClr val="tx1">
                        <a:lumMod val="75000"/>
                        <a:lumOff val="25000"/>
                      </a:schemeClr>
                    </a:solidFill>
                    <a:latin typeface="Garamond" panose="02020404030301010803" pitchFamily="18" charset="0"/>
                  </a:rPr>
                  <a:t>MCD08</a:t>
                </a:r>
              </a:p>
            </c:rich>
          </c:tx>
          <c:layout>
            <c:manualLayout>
              <c:xMode val="edge"/>
              <c:yMode val="edge"/>
              <c:x val="0.45162005809670552"/>
              <c:y val="0.8934754924342436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19050">
            <a:solidFill>
              <a:schemeClr val="bg1">
                <a:lumMod val="50000"/>
              </a:schemeClr>
            </a:solid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crossAx val="539947192"/>
        <c:crosses val="autoZero"/>
        <c:crossBetween val="midCat"/>
      </c:valAx>
      <c:valAx>
        <c:axId val="539947192"/>
        <c:scaling>
          <c:orientation val="minMax"/>
        </c:scaling>
        <c:delete val="0"/>
        <c:axPos val="l"/>
        <c:majorGridlines>
          <c:spPr>
            <a:ln w="9525" cap="flat" cmpd="sng" algn="ctr">
              <a:solidFill>
                <a:schemeClr val="bg1">
                  <a:lumMod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75000"/>
                        <a:lumOff val="25000"/>
                      </a:schemeClr>
                    </a:solidFill>
                    <a:latin typeface="+mn-lt"/>
                    <a:ea typeface="+mn-ea"/>
                    <a:cs typeface="+mn-cs"/>
                  </a:defRPr>
                </a:pPr>
                <a:r>
                  <a:rPr lang="en-US" sz="1400">
                    <a:solidFill>
                      <a:schemeClr val="tx1">
                        <a:lumMod val="75000"/>
                        <a:lumOff val="25000"/>
                      </a:schemeClr>
                    </a:solidFill>
                    <a:latin typeface="+mn-lt"/>
                  </a:rPr>
                  <a:t>IMPROVE</a:t>
                </a:r>
                <a:r>
                  <a:rPr lang="en-US" sz="1400" baseline="0">
                    <a:solidFill>
                      <a:schemeClr val="tx1">
                        <a:lumMod val="75000"/>
                        <a:lumOff val="25000"/>
                      </a:schemeClr>
                    </a:solidFill>
                    <a:latin typeface="+mn-lt"/>
                  </a:rPr>
                  <a:t> B</a:t>
                </a:r>
                <a:r>
                  <a:rPr lang="en-US" sz="1400" baseline="-25000">
                    <a:solidFill>
                      <a:schemeClr val="tx1">
                        <a:lumMod val="75000"/>
                        <a:lumOff val="25000"/>
                      </a:schemeClr>
                    </a:solidFill>
                    <a:latin typeface="+mn-lt"/>
                  </a:rPr>
                  <a:t>ext</a:t>
                </a:r>
              </a:p>
            </c:rich>
          </c:tx>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75000"/>
                      <a:lumOff val="25000"/>
                    </a:schemeClr>
                  </a:solidFill>
                  <a:latin typeface="+mn-lt"/>
                  <a:ea typeface="+mn-ea"/>
                  <a:cs typeface="+mn-cs"/>
                </a:defRPr>
              </a:pPr>
              <a:endParaRPr lang="en-US"/>
            </a:p>
          </c:txPr>
        </c:title>
        <c:numFmt formatCode="General" sourceLinked="1"/>
        <c:majorTickMark val="none"/>
        <c:minorTickMark val="none"/>
        <c:tickLblPos val="nextTo"/>
        <c:spPr>
          <a:solidFill>
            <a:schemeClr val="bg1">
              <a:alpha val="0"/>
            </a:schemeClr>
          </a:solidFill>
          <a:ln w="19050">
            <a:solidFill>
              <a:schemeClr val="bg1">
                <a:lumMod val="50000"/>
              </a:schemeClr>
            </a:solid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crossAx val="539947520"/>
        <c:crosses val="autoZero"/>
        <c:crossBetween val="midCat"/>
      </c:valAx>
      <c:spPr>
        <a:noFill/>
        <a:ln>
          <a:noFill/>
        </a:ln>
        <a:effectLst/>
      </c:spPr>
    </c:plotArea>
    <c:plotVisOnly val="1"/>
    <c:dispBlanksAs val="gap"/>
    <c:showDLblsOverMax val="0"/>
  </c:chart>
  <c:spPr>
    <a:solidFill>
      <a:schemeClr val="bg1"/>
    </a:solidFill>
    <a:ln w="9525" cap="flat" cmpd="sng" algn="ctr">
      <a:solidFill>
        <a:schemeClr val="bg1"/>
      </a:solidFill>
      <a:round/>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75000"/>
                    <a:lumOff val="25000"/>
                  </a:schemeClr>
                </a:solidFill>
                <a:latin typeface="Garamond" panose="02020404030301010803" pitchFamily="18" charset="0"/>
                <a:ea typeface="+mn-ea"/>
                <a:cs typeface="+mn-cs"/>
              </a:defRPr>
            </a:pPr>
            <a:r>
              <a:rPr lang="en-US" sz="2000">
                <a:solidFill>
                  <a:schemeClr val="tx1">
                    <a:lumMod val="75000"/>
                    <a:lumOff val="25000"/>
                  </a:schemeClr>
                </a:solidFill>
                <a:latin typeface="Garamond" panose="02020404030301010803" pitchFamily="18" charset="0"/>
              </a:rPr>
              <a:t>Summer</a:t>
            </a:r>
          </a:p>
        </c:rich>
      </c:tx>
      <c:layout>
        <c:manualLayout>
          <c:xMode val="edge"/>
          <c:yMode val="edge"/>
          <c:x val="0.42200873382589466"/>
          <c:y val="4.4201420420186127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title>
    <c:autoTitleDeleted val="0"/>
    <c:plotArea>
      <c:layout/>
      <c:scatterChart>
        <c:scatterStyle val="lineMarker"/>
        <c:varyColors val="0"/>
        <c:ser>
          <c:idx val="0"/>
          <c:order val="0"/>
          <c:tx>
            <c:v>IMPROVE_Ae VS. MCD08</c:v>
          </c:tx>
          <c:spPr>
            <a:ln w="25400" cap="rnd">
              <a:noFill/>
              <a:round/>
            </a:ln>
            <a:effectLst/>
          </c:spPr>
          <c:marker>
            <c:symbol val="circle"/>
            <c:size val="5"/>
            <c:spPr>
              <a:solidFill>
                <a:srgbClr val="964035"/>
              </a:solidFill>
              <a:ln w="12700">
                <a:solidFill>
                  <a:srgbClr val="964035"/>
                </a:solidFill>
                <a:round/>
              </a:ln>
              <a:effectLst/>
            </c:spPr>
          </c:marker>
          <c:trendline>
            <c:spPr>
              <a:ln w="19050" cap="rnd">
                <a:solidFill>
                  <a:srgbClr val="B04A00"/>
                </a:solidFill>
              </a:ln>
              <a:effectLst/>
            </c:spPr>
            <c:trendlineType val="linear"/>
            <c:dispRSqr val="1"/>
            <c:dispEq val="1"/>
            <c:trendlineLbl>
              <c:layout>
                <c:manualLayout>
                  <c:x val="0.12529737548430958"/>
                  <c:y val="-0.17482444872214681"/>
                </c:manualLayout>
              </c:layout>
              <c:numFmt formatCode="General" sourceLinked="0"/>
              <c:spPr>
                <a:noFill/>
                <a:ln>
                  <a:solidFill>
                    <a:schemeClr val="bg1">
                      <a:lumMod val="65000"/>
                    </a:schemeClr>
                  </a:solid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trendlineLbl>
          </c:trendline>
          <c:xVal>
            <c:numRef>
              <c:f>All_AvgSeasons!$C$25:$C$32</c:f>
              <c:numCache>
                <c:formatCode>General</c:formatCode>
                <c:ptCount val="8"/>
                <c:pt idx="0">
                  <c:v>9.0949938487977597E-2</c:v>
                </c:pt>
                <c:pt idx="1">
                  <c:v>3.6056646290586948E-2</c:v>
                </c:pt>
                <c:pt idx="2">
                  <c:v>0.12534703188230226</c:v>
                </c:pt>
                <c:pt idx="3">
                  <c:v>8.6885715170353928E-2</c:v>
                </c:pt>
                <c:pt idx="4">
                  <c:v>5.7302686036606189E-2</c:v>
                </c:pt>
                <c:pt idx="5">
                  <c:v>7.4635525483164988E-2</c:v>
                </c:pt>
                <c:pt idx="6">
                  <c:v>0.16698242366566896</c:v>
                </c:pt>
                <c:pt idx="7">
                  <c:v>0.21685197718395444</c:v>
                </c:pt>
              </c:numCache>
            </c:numRef>
          </c:xVal>
          <c:yVal>
            <c:numRef>
              <c:f>All_AvgSeasons!$B$25:$B$32</c:f>
              <c:numCache>
                <c:formatCode>General</c:formatCode>
                <c:ptCount val="8"/>
                <c:pt idx="0">
                  <c:v>11.7861682312569</c:v>
                </c:pt>
                <c:pt idx="1">
                  <c:v>11.168582585773057</c:v>
                </c:pt>
                <c:pt idx="2">
                  <c:v>18.019017894965632</c:v>
                </c:pt>
                <c:pt idx="3">
                  <c:v>18.826329494574452</c:v>
                </c:pt>
                <c:pt idx="4">
                  <c:v>10.715231319672418</c:v>
                </c:pt>
                <c:pt idx="5">
                  <c:v>13.403844169373054</c:v>
                </c:pt>
                <c:pt idx="6">
                  <c:v>16.947405565594753</c:v>
                </c:pt>
                <c:pt idx="7">
                  <c:v>21.18364417508003</c:v>
                </c:pt>
              </c:numCache>
            </c:numRef>
          </c:yVal>
          <c:smooth val="0"/>
          <c:extLst>
            <c:ext xmlns:c16="http://schemas.microsoft.com/office/drawing/2014/chart" uri="{C3380CC4-5D6E-409C-BE32-E72D297353CC}">
              <c16:uniqueId val="{00000000-3B26-4106-BE18-843E0DFAEAD5}"/>
            </c:ext>
          </c:extLst>
        </c:ser>
        <c:dLbls>
          <c:showLegendKey val="0"/>
          <c:showVal val="0"/>
          <c:showCatName val="0"/>
          <c:showSerName val="0"/>
          <c:showPercent val="0"/>
          <c:showBubbleSize val="0"/>
        </c:dLbls>
        <c:axId val="539947520"/>
        <c:axId val="539947192"/>
      </c:scatterChart>
      <c:valAx>
        <c:axId val="539947520"/>
        <c:scaling>
          <c:orientation val="minMax"/>
        </c:scaling>
        <c:delete val="0"/>
        <c:axPos val="b"/>
        <c:majorGridlines>
          <c:spPr>
            <a:ln w="9525" cap="flat" cmpd="sng" algn="ctr">
              <a:solidFill>
                <a:schemeClr val="bg1">
                  <a:lumMod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75000"/>
                        <a:lumOff val="25000"/>
                      </a:schemeClr>
                    </a:solidFill>
                    <a:latin typeface="Garamond" panose="02020404030301010803" pitchFamily="18" charset="0"/>
                    <a:ea typeface="+mn-ea"/>
                    <a:cs typeface="+mn-cs"/>
                  </a:defRPr>
                </a:pPr>
                <a:r>
                  <a:rPr lang="en-US" sz="1400" dirty="0">
                    <a:solidFill>
                      <a:schemeClr val="tx1">
                        <a:lumMod val="75000"/>
                        <a:lumOff val="25000"/>
                      </a:schemeClr>
                    </a:solidFill>
                    <a:latin typeface="Garamond" panose="02020404030301010803" pitchFamily="18" charset="0"/>
                  </a:rPr>
                  <a:t>MCD08</a:t>
                </a:r>
              </a:p>
            </c:rich>
          </c:tx>
          <c:layout>
            <c:manualLayout>
              <c:xMode val="edge"/>
              <c:yMode val="edge"/>
              <c:x val="0.44284919987020199"/>
              <c:y val="0.90146766698000158"/>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title>
        <c:numFmt formatCode="General" sourceLinked="1"/>
        <c:majorTickMark val="none"/>
        <c:minorTickMark val="none"/>
        <c:tickLblPos val="nextTo"/>
        <c:spPr>
          <a:noFill/>
          <a:ln w="19050">
            <a:solidFill>
              <a:schemeClr val="bg1">
                <a:lumMod val="50000"/>
              </a:schemeClr>
            </a:solid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crossAx val="539947192"/>
        <c:crosses val="autoZero"/>
        <c:crossBetween val="midCat"/>
      </c:valAx>
      <c:valAx>
        <c:axId val="539947192"/>
        <c:scaling>
          <c:orientation val="minMax"/>
        </c:scaling>
        <c:delete val="0"/>
        <c:axPos val="l"/>
        <c:majorGridlines>
          <c:spPr>
            <a:ln w="9525" cap="flat" cmpd="sng" algn="ctr">
              <a:solidFill>
                <a:schemeClr val="bg1">
                  <a:lumMod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75000"/>
                        <a:lumOff val="25000"/>
                      </a:schemeClr>
                    </a:solidFill>
                    <a:latin typeface="Garamond" panose="02020404030301010803" pitchFamily="18" charset="0"/>
                    <a:ea typeface="+mn-ea"/>
                    <a:cs typeface="+mn-cs"/>
                  </a:defRPr>
                </a:pPr>
                <a:r>
                  <a:rPr lang="en-US" sz="1400">
                    <a:solidFill>
                      <a:schemeClr val="tx1">
                        <a:lumMod val="75000"/>
                        <a:lumOff val="25000"/>
                      </a:schemeClr>
                    </a:solidFill>
                    <a:latin typeface="Garamond" panose="02020404030301010803" pitchFamily="18" charset="0"/>
                  </a:rPr>
                  <a:t>IMPROVE</a:t>
                </a:r>
                <a:r>
                  <a:rPr lang="en-US" sz="1400" baseline="0">
                    <a:solidFill>
                      <a:schemeClr val="tx1">
                        <a:lumMod val="75000"/>
                        <a:lumOff val="25000"/>
                      </a:schemeClr>
                    </a:solidFill>
                    <a:latin typeface="Garamond" panose="02020404030301010803" pitchFamily="18" charset="0"/>
                  </a:rPr>
                  <a:t> B</a:t>
                </a:r>
                <a:r>
                  <a:rPr lang="en-US" sz="1400" baseline="-25000">
                    <a:solidFill>
                      <a:schemeClr val="tx1">
                        <a:lumMod val="75000"/>
                        <a:lumOff val="25000"/>
                      </a:schemeClr>
                    </a:solidFill>
                    <a:latin typeface="Garamond" panose="02020404030301010803" pitchFamily="18" charset="0"/>
                  </a:rPr>
                  <a:t>ext</a:t>
                </a:r>
              </a:p>
            </c:rich>
          </c:tx>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title>
        <c:numFmt formatCode="General" sourceLinked="1"/>
        <c:majorTickMark val="none"/>
        <c:minorTickMark val="none"/>
        <c:tickLblPos val="nextTo"/>
        <c:spPr>
          <a:solidFill>
            <a:schemeClr val="bg1">
              <a:alpha val="0"/>
            </a:schemeClr>
          </a:solidFill>
          <a:ln w="19050">
            <a:solidFill>
              <a:schemeClr val="bg1">
                <a:lumMod val="50000"/>
              </a:schemeClr>
            </a:solid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Garamond" panose="02020404030301010803" pitchFamily="18" charset="0"/>
                <a:ea typeface="+mn-ea"/>
                <a:cs typeface="+mn-cs"/>
              </a:defRPr>
            </a:pPr>
            <a:endParaRPr lang="en-US"/>
          </a:p>
        </c:txPr>
        <c:crossAx val="539947520"/>
        <c:crosses val="autoZero"/>
        <c:crossBetween val="midCat"/>
      </c:valAx>
      <c:spPr>
        <a:noFill/>
        <a:ln>
          <a:noFill/>
        </a:ln>
        <a:effectLst/>
      </c:spPr>
    </c:plotArea>
    <c:plotVisOnly val="1"/>
    <c:dispBlanksAs val="gap"/>
    <c:showDLblsOverMax val="0"/>
  </c:chart>
  <c:spPr>
    <a:solidFill>
      <a:schemeClr val="bg1"/>
    </a:solidFill>
    <a:ln w="9525" cap="flat" cmpd="sng" algn="ctr">
      <a:solidFill>
        <a:schemeClr val="bg1"/>
      </a:solid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5" y="-475488"/>
            <a:ext cx="27431450" cy="36575998"/>
          </a:xfrm>
          <a:prstGeom prst="rect">
            <a:avLst/>
          </a:prstGeom>
        </p:spPr>
      </p:pic>
      <p:sp>
        <p:nvSpPr>
          <p:cNvPr id="9" name="Subtitle"/>
          <p:cNvSpPr>
            <a:spLocks noGrp="1"/>
          </p:cNvSpPr>
          <p:nvPr>
            <p:ph type="body" sz="quarter" idx="13" hasCustomPrompt="1"/>
          </p:nvPr>
        </p:nvSpPr>
        <p:spPr>
          <a:xfrm>
            <a:off x="914400" y="438150"/>
            <a:ext cx="17183100" cy="3383280"/>
          </a:xfrm>
          <a:prstGeom prst="rect">
            <a:avLst/>
          </a:prstGeom>
        </p:spPr>
        <p:txBody>
          <a:bodyPr anchor="ctr"/>
          <a:lstStyle>
            <a:lvl1pPr marL="0" indent="0" algn="l">
              <a:spcBef>
                <a:spcPts val="0"/>
              </a:spcBef>
              <a:buNone/>
              <a:defRPr sz="6000" b="1" baseline="0">
                <a:solidFill>
                  <a:srgbClr val="964035"/>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4" name="TextBox 3"/>
          <p:cNvSpPr txBox="1"/>
          <p:nvPr userDrawn="1"/>
        </p:nvSpPr>
        <p:spPr>
          <a:xfrm>
            <a:off x="3286898" y="35065171"/>
            <a:ext cx="23230702" cy="213905"/>
          </a:xfrm>
          <a:prstGeom prst="rect">
            <a:avLst/>
          </a:prstGeom>
          <a:noFill/>
        </p:spPr>
        <p:txBody>
          <a:bodyPr wrap="square" rtlCol="0">
            <a:spAutoFit/>
          </a:bodyPr>
          <a:lstStyle/>
          <a:p>
            <a:pPr algn="l"/>
            <a:r>
              <a:rPr lang="en-US" sz="800" i="1" dirty="0" smtClean="0">
                <a:solidFill>
                  <a:schemeClr val="bg1">
                    <a:lumMod val="65000"/>
                  </a:schemeClr>
                </a:solidFill>
                <a:latin typeface="+mj-lt"/>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lang="en-US" sz="800" i="1" dirty="0">
              <a:solidFill>
                <a:schemeClr val="bg1">
                  <a:lumMod val="65000"/>
                </a:schemeClr>
              </a:solidFill>
              <a:latin typeface="+mj-lt"/>
            </a:endParaRPr>
          </a:p>
        </p:txBody>
      </p:sp>
    </p:spTree>
    <p:extLst>
      <p:ext uri="{BB962C8B-B14F-4D97-AF65-F5344CB8AC3E}">
        <p14:creationId xmlns:p14="http://schemas.microsoft.com/office/powerpoint/2010/main" val="3603808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16704" userDrawn="1">
          <p15:clr>
            <a:srgbClr val="FBAE40"/>
          </p15:clr>
        </p15:guide>
        <p15:guide id="2" pos="576" userDrawn="1">
          <p15:clr>
            <a:srgbClr val="FBAE40"/>
          </p15:clr>
        </p15:guide>
        <p15:guide id="3" pos="8640" userDrawn="1">
          <p15:clr>
            <a:srgbClr val="FBAE40"/>
          </p15:clr>
        </p15:guide>
        <p15:guide id="4" orient="horz" pos="264" userDrawn="1">
          <p15:clr>
            <a:srgbClr val="FBAE40"/>
          </p15:clr>
        </p15:guide>
        <p15:guide id="5" orient="horz" pos="22752" userDrawn="1">
          <p15:clr>
            <a:srgbClr val="FBAE40"/>
          </p15:clr>
        </p15:guide>
        <p15:guide id="7" orient="horz" pos="3240" userDrawn="1">
          <p15:clr>
            <a:srgbClr val="FBAE40"/>
          </p15:clr>
        </p15:guide>
        <p15:guide id="9" orient="horz" pos="21120" userDrawn="1">
          <p15:clr>
            <a:srgbClr val="FBAE40"/>
          </p15:clr>
        </p15:guide>
        <p15:guide id="10" orient="horz" pos="1872" userDrawn="1">
          <p15:clr>
            <a:srgbClr val="FBAE40"/>
          </p15:clr>
        </p15:guide>
        <p15:guide id="11" pos="11424"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59984"/>
      </p:ext>
    </p:extLst>
  </p:cSld>
  <p:clrMap bg1="lt1" tx1="dk1" bg2="lt2" tx2="dk2" accent1="accent1" accent2="accent2" accent3="accent3" accent4="accent4" accent5="accent5" accent6="accent6" hlink="hlink" folHlink="folHlink"/>
  <p:sldLayoutIdLst>
    <p:sldLayoutId id="2147483661" r:id="rId1"/>
  </p:sldLayoutIdLst>
  <p:timing>
    <p:tnLst>
      <p:par>
        <p:cTn id="1" dur="indefinite" restart="never" nodeType="tmRoot"/>
      </p:par>
    </p:tnLst>
  </p:timing>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3.png"/><Relationship Id="rId18" Type="http://schemas.openxmlformats.org/officeDocument/2006/relationships/chart" Target="../charts/chart2.xml"/><Relationship Id="rId3" Type="http://schemas.openxmlformats.org/officeDocument/2006/relationships/image" Target="../media/image3.jpg"/><Relationship Id="rId21" Type="http://schemas.openxmlformats.org/officeDocument/2006/relationships/image" Target="../media/image18.png"/><Relationship Id="rId7" Type="http://schemas.openxmlformats.org/officeDocument/2006/relationships/image" Target="../media/image7.jpg"/><Relationship Id="rId12" Type="http://schemas.openxmlformats.org/officeDocument/2006/relationships/image" Target="../media/image12.png"/><Relationship Id="rId17" Type="http://schemas.openxmlformats.org/officeDocument/2006/relationships/chart" Target="../charts/chart1.xml"/><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chart" Target="../charts/chart3.xml"/><Relationship Id="rId4" Type="http://schemas.openxmlformats.org/officeDocument/2006/relationships/image" Target="../media/image4.jpg"/><Relationship Id="rId9" Type="http://schemas.openxmlformats.org/officeDocument/2006/relationships/image" Target="../media/image9.jpg"/><Relationship Id="rId14" Type="http://schemas.openxmlformats.org/officeDocument/2006/relationships/image" Target="../media/image14.png"/><Relationship Id="rId22"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38936" y="17170471"/>
            <a:ext cx="8492610" cy="2368871"/>
          </a:xfrm>
          <a:prstGeom prst="rect">
            <a:avLst/>
          </a:prstGeom>
        </p:spPr>
      </p:pic>
      <p:grpSp>
        <p:nvGrpSpPr>
          <p:cNvPr id="63" name="Group 62"/>
          <p:cNvGrpSpPr/>
          <p:nvPr/>
        </p:nvGrpSpPr>
        <p:grpSpPr>
          <a:xfrm>
            <a:off x="5012311" y="9303323"/>
            <a:ext cx="7868712" cy="2525577"/>
            <a:chOff x="5012311" y="9537783"/>
            <a:chExt cx="7868712" cy="2525577"/>
          </a:xfrm>
        </p:grpSpPr>
        <p:pic>
          <p:nvPicPr>
            <p:cNvPr id="117" name="Picture Placeholder 7"/>
            <p:cNvPicPr>
              <a:picLocks noChangeAspect="1"/>
            </p:cNvPicPr>
            <p:nvPr/>
          </p:nvPicPr>
          <p:blipFill rotWithShape="1">
            <a:blip r:embed="rId3">
              <a:extLst>
                <a:ext uri="{28A0092B-C50C-407E-A947-70E740481C1C}">
                  <a14:useLocalDpi xmlns:a14="http://schemas.microsoft.com/office/drawing/2010/main" val="0"/>
                </a:ext>
              </a:extLst>
            </a:blip>
            <a:srcRect l="10268" t="6054" r="10268" b="17044"/>
            <a:stretch/>
          </p:blipFill>
          <p:spPr>
            <a:xfrm>
              <a:off x="5012311" y="9537783"/>
              <a:ext cx="3885503" cy="2525577"/>
            </a:xfrm>
            <a:prstGeom prst="rect">
              <a:avLst/>
            </a:prstGeom>
          </p:spPr>
        </p:pic>
        <p:pic>
          <p:nvPicPr>
            <p:cNvPr id="118" name="Picture 117"/>
            <p:cNvPicPr>
              <a:picLocks noChangeAspect="1"/>
            </p:cNvPicPr>
            <p:nvPr/>
          </p:nvPicPr>
          <p:blipFill rotWithShape="1">
            <a:blip r:embed="rId4">
              <a:extLst>
                <a:ext uri="{28A0092B-C50C-407E-A947-70E740481C1C}">
                  <a14:useLocalDpi xmlns:a14="http://schemas.microsoft.com/office/drawing/2010/main" val="0"/>
                </a:ext>
              </a:extLst>
            </a:blip>
            <a:srcRect b="21451"/>
            <a:stretch/>
          </p:blipFill>
          <p:spPr>
            <a:xfrm>
              <a:off x="8990869" y="9537783"/>
              <a:ext cx="3890154" cy="2523731"/>
            </a:xfrm>
            <a:prstGeom prst="rect">
              <a:avLst/>
            </a:prstGeom>
          </p:spPr>
        </p:pic>
      </p:grpSp>
      <p:sp>
        <p:nvSpPr>
          <p:cNvPr id="5" name="TextBox 4"/>
          <p:cNvSpPr txBox="1"/>
          <p:nvPr/>
        </p:nvSpPr>
        <p:spPr>
          <a:xfrm>
            <a:off x="13583548" y="16316188"/>
            <a:ext cx="11010360" cy="769441"/>
          </a:xfrm>
          <a:prstGeom prst="rect">
            <a:avLst/>
          </a:prstGeom>
          <a:noFill/>
        </p:spPr>
        <p:txBody>
          <a:bodyPr wrap="square" rtlCol="0">
            <a:spAutoFit/>
          </a:bodyPr>
          <a:lstStyle/>
          <a:p>
            <a:r>
              <a:rPr lang="en-US" sz="4400" b="1" dirty="0" smtClean="0">
                <a:solidFill>
                  <a:srgbClr val="964035"/>
                </a:solidFill>
                <a:latin typeface="Century Gothic" panose="020B0502020202020204" pitchFamily="34" charset="0"/>
              </a:rPr>
              <a:t>Results</a:t>
            </a:r>
          </a:p>
        </p:txBody>
      </p:sp>
      <p:sp>
        <p:nvSpPr>
          <p:cNvPr id="8" name="Text Placeholder 16"/>
          <p:cNvSpPr txBox="1">
            <a:spLocks/>
          </p:cNvSpPr>
          <p:nvPr/>
        </p:nvSpPr>
        <p:spPr>
          <a:xfrm>
            <a:off x="881275" y="29061326"/>
            <a:ext cx="12473634" cy="4651431"/>
          </a:xfrm>
          <a:prstGeom prst="rect">
            <a:avLst/>
          </a:prstGeom>
        </p:spPr>
        <p:txBody>
          <a:bodyPr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lnSpc>
                <a:spcPct val="100000"/>
              </a:lnSpc>
              <a:spcBef>
                <a:spcPts val="0"/>
              </a:spcBef>
              <a:spcAft>
                <a:spcPts val="600"/>
              </a:spcAft>
              <a:buClr>
                <a:srgbClr val="964035"/>
              </a:buClr>
              <a:buFont typeface="Wingdings 3" panose="05040102010807070707" pitchFamily="18" charset="2"/>
              <a:buChar char="}"/>
            </a:pPr>
            <a:r>
              <a:rPr lang="en-US" sz="2500" b="1" dirty="0" smtClean="0">
                <a:solidFill>
                  <a:schemeClr val="tx1">
                    <a:lumMod val="75000"/>
                    <a:lumOff val="25000"/>
                  </a:schemeClr>
                </a:solidFill>
              </a:rPr>
              <a:t>Dr. Kenton Ross</a:t>
            </a:r>
            <a:r>
              <a:rPr lang="en-US" sz="2500" dirty="0">
                <a:solidFill>
                  <a:schemeClr val="tx1">
                    <a:lumMod val="75000"/>
                    <a:lumOff val="25000"/>
                  </a:schemeClr>
                </a:solidFill>
              </a:rPr>
              <a:t>,</a:t>
            </a:r>
            <a:r>
              <a:rPr lang="en-US" sz="2500" dirty="0" smtClean="0">
                <a:solidFill>
                  <a:schemeClr val="tx1">
                    <a:lumMod val="75000"/>
                    <a:lumOff val="25000"/>
                  </a:schemeClr>
                </a:solidFill>
              </a:rPr>
              <a:t> NASA Langley Research Center (Science Advisor)</a:t>
            </a:r>
          </a:p>
          <a:p>
            <a:pPr marL="457200" indent="-457200">
              <a:lnSpc>
                <a:spcPct val="100000"/>
              </a:lnSpc>
              <a:spcBef>
                <a:spcPts val="0"/>
              </a:spcBef>
              <a:spcAft>
                <a:spcPts val="600"/>
              </a:spcAft>
              <a:buClr>
                <a:srgbClr val="964035"/>
              </a:buClr>
              <a:buFont typeface="Wingdings 3" panose="05040102010807070707" pitchFamily="18" charset="2"/>
              <a:buChar char="}"/>
            </a:pPr>
            <a:r>
              <a:rPr lang="en-US" sz="2500" b="1" dirty="0" smtClean="0">
                <a:solidFill>
                  <a:schemeClr val="tx1">
                    <a:lumMod val="75000"/>
                    <a:lumOff val="25000"/>
                  </a:schemeClr>
                </a:solidFill>
              </a:rPr>
              <a:t>Dr. Richard </a:t>
            </a:r>
            <a:r>
              <a:rPr lang="en-US" sz="2500" b="1" dirty="0" err="1" smtClean="0">
                <a:solidFill>
                  <a:schemeClr val="tx1">
                    <a:lumMod val="75000"/>
                    <a:lumOff val="25000"/>
                  </a:schemeClr>
                </a:solidFill>
              </a:rPr>
              <a:t>Ferrare</a:t>
            </a:r>
            <a:r>
              <a:rPr lang="en-US" sz="2500" dirty="0">
                <a:solidFill>
                  <a:schemeClr val="tx1">
                    <a:lumMod val="75000"/>
                    <a:lumOff val="25000"/>
                  </a:schemeClr>
                </a:solidFill>
              </a:rPr>
              <a:t>,</a:t>
            </a:r>
            <a:r>
              <a:rPr lang="en-US" sz="2500" dirty="0" smtClean="0">
                <a:solidFill>
                  <a:schemeClr val="tx1">
                    <a:lumMod val="75000"/>
                    <a:lumOff val="25000"/>
                  </a:schemeClr>
                </a:solidFill>
              </a:rPr>
              <a:t> </a:t>
            </a:r>
            <a:r>
              <a:rPr lang="en-US" sz="2500" dirty="0">
                <a:solidFill>
                  <a:schemeClr val="tx1">
                    <a:lumMod val="75000"/>
                    <a:lumOff val="25000"/>
                  </a:schemeClr>
                </a:solidFill>
              </a:rPr>
              <a:t>NASA Langley Research Center </a:t>
            </a:r>
            <a:r>
              <a:rPr lang="en-US" sz="2500" dirty="0" smtClean="0">
                <a:solidFill>
                  <a:schemeClr val="tx1">
                    <a:lumMod val="75000"/>
                    <a:lumOff val="25000"/>
                  </a:schemeClr>
                </a:solidFill>
              </a:rPr>
              <a:t>(Science Advisor)</a:t>
            </a:r>
          </a:p>
          <a:p>
            <a:pPr marL="457200" indent="-457200">
              <a:lnSpc>
                <a:spcPct val="100000"/>
              </a:lnSpc>
              <a:spcBef>
                <a:spcPts val="0"/>
              </a:spcBef>
              <a:spcAft>
                <a:spcPts val="600"/>
              </a:spcAft>
              <a:buClr>
                <a:srgbClr val="964035"/>
              </a:buClr>
              <a:buFont typeface="Wingdings 3" panose="05040102010807070707" pitchFamily="18" charset="2"/>
              <a:buChar char="}"/>
            </a:pPr>
            <a:r>
              <a:rPr lang="en-US" sz="2500" b="1" dirty="0">
                <a:solidFill>
                  <a:schemeClr val="tx1">
                    <a:lumMod val="75000"/>
                    <a:lumOff val="25000"/>
                  </a:schemeClr>
                </a:solidFill>
              </a:rPr>
              <a:t>William Patrick </a:t>
            </a:r>
            <a:r>
              <a:rPr lang="en-US" sz="2500" b="1" dirty="0" err="1">
                <a:solidFill>
                  <a:schemeClr val="tx1">
                    <a:lumMod val="75000"/>
                    <a:lumOff val="25000"/>
                  </a:schemeClr>
                </a:solidFill>
              </a:rPr>
              <a:t>Frier</a:t>
            </a:r>
            <a:r>
              <a:rPr lang="en-US" sz="2500" dirty="0">
                <a:solidFill>
                  <a:schemeClr val="tx1">
                    <a:lumMod val="75000"/>
                    <a:lumOff val="25000"/>
                  </a:schemeClr>
                </a:solidFill>
              </a:rPr>
              <a:t>,</a:t>
            </a:r>
            <a:r>
              <a:rPr lang="en-US" sz="2500" b="1" dirty="0">
                <a:solidFill>
                  <a:schemeClr val="tx1">
                    <a:lumMod val="75000"/>
                    <a:lumOff val="25000"/>
                  </a:schemeClr>
                </a:solidFill>
              </a:rPr>
              <a:t> </a:t>
            </a:r>
            <a:r>
              <a:rPr lang="en-US" sz="2500" dirty="0">
                <a:solidFill>
                  <a:schemeClr val="tx1">
                    <a:lumMod val="75000"/>
                    <a:lumOff val="25000"/>
                  </a:schemeClr>
                </a:solidFill>
              </a:rPr>
              <a:t>NASA DEVELOP </a:t>
            </a:r>
            <a:r>
              <a:rPr lang="en-US" sz="2500" dirty="0" smtClean="0">
                <a:solidFill>
                  <a:schemeClr val="tx1">
                    <a:lumMod val="75000"/>
                    <a:lumOff val="25000"/>
                  </a:schemeClr>
                </a:solidFill>
              </a:rPr>
              <a:t>Langley (Center </a:t>
            </a:r>
            <a:r>
              <a:rPr lang="en-US" sz="2500" dirty="0">
                <a:solidFill>
                  <a:schemeClr val="tx1">
                    <a:lumMod val="75000"/>
                    <a:lumOff val="25000"/>
                  </a:schemeClr>
                </a:solidFill>
              </a:rPr>
              <a:t>Lead</a:t>
            </a:r>
            <a:r>
              <a:rPr lang="en-US" sz="2500" dirty="0" smtClean="0">
                <a:solidFill>
                  <a:schemeClr val="tx1">
                    <a:lumMod val="75000"/>
                    <a:lumOff val="25000"/>
                  </a:schemeClr>
                </a:solidFill>
              </a:rPr>
              <a:t>)</a:t>
            </a:r>
          </a:p>
          <a:p>
            <a:pPr marL="457200" indent="-457200">
              <a:lnSpc>
                <a:spcPct val="100000"/>
              </a:lnSpc>
              <a:spcBef>
                <a:spcPts val="0"/>
              </a:spcBef>
              <a:spcAft>
                <a:spcPts val="600"/>
              </a:spcAft>
              <a:buClr>
                <a:srgbClr val="964035"/>
              </a:buClr>
              <a:buFont typeface="Wingdings 3" panose="05040102010807070707" pitchFamily="18" charset="2"/>
              <a:buChar char="}"/>
            </a:pPr>
            <a:r>
              <a:rPr lang="en-US" sz="2500" b="1" dirty="0" smtClean="0">
                <a:solidFill>
                  <a:schemeClr val="tx1">
                    <a:lumMod val="75000"/>
                    <a:lumOff val="25000"/>
                  </a:schemeClr>
                </a:solidFill>
              </a:rPr>
              <a:t>Lauren Childs-Gleason</a:t>
            </a:r>
            <a:r>
              <a:rPr lang="en-US" sz="2500" dirty="0" smtClean="0">
                <a:solidFill>
                  <a:schemeClr val="tx1">
                    <a:lumMod val="75000"/>
                    <a:lumOff val="25000"/>
                  </a:schemeClr>
                </a:solidFill>
              </a:rPr>
              <a:t>,</a:t>
            </a:r>
            <a:r>
              <a:rPr lang="en-US" sz="2500" b="1" dirty="0" smtClean="0">
                <a:solidFill>
                  <a:schemeClr val="tx1">
                    <a:lumMod val="75000"/>
                    <a:lumOff val="25000"/>
                  </a:schemeClr>
                </a:solidFill>
              </a:rPr>
              <a:t> </a:t>
            </a:r>
            <a:r>
              <a:rPr lang="en-US" sz="2500" dirty="0" smtClean="0">
                <a:solidFill>
                  <a:schemeClr val="tx1">
                    <a:lumMod val="75000"/>
                    <a:lumOff val="25000"/>
                  </a:schemeClr>
                </a:solidFill>
              </a:rPr>
              <a:t>NASA DEVELOP NPO (Operations Lead)</a:t>
            </a:r>
            <a:endParaRPr lang="en-US" sz="2500" dirty="0">
              <a:solidFill>
                <a:schemeClr val="tx1">
                  <a:lumMod val="75000"/>
                  <a:lumOff val="25000"/>
                </a:schemeClr>
              </a:solidFill>
            </a:endParaRPr>
          </a:p>
          <a:p>
            <a:pPr marL="457200" indent="-457200">
              <a:lnSpc>
                <a:spcPct val="100000"/>
              </a:lnSpc>
              <a:spcBef>
                <a:spcPts val="0"/>
              </a:spcBef>
              <a:spcAft>
                <a:spcPts val="600"/>
              </a:spcAft>
              <a:buClr>
                <a:srgbClr val="964035"/>
              </a:buClr>
              <a:buFont typeface="Wingdings 3" panose="05040102010807070707" pitchFamily="18" charset="2"/>
              <a:buChar char="}"/>
            </a:pPr>
            <a:r>
              <a:rPr lang="en-US" sz="2500" b="1" dirty="0" smtClean="0">
                <a:solidFill>
                  <a:schemeClr val="tx1">
                    <a:lumMod val="75000"/>
                    <a:lumOff val="25000"/>
                  </a:schemeClr>
                </a:solidFill>
              </a:rPr>
              <a:t>Debra Miller</a:t>
            </a:r>
            <a:r>
              <a:rPr lang="en-US" sz="2500" dirty="0" smtClean="0">
                <a:solidFill>
                  <a:schemeClr val="tx1">
                    <a:lumMod val="75000"/>
                    <a:lumOff val="25000"/>
                  </a:schemeClr>
                </a:solidFill>
              </a:rPr>
              <a:t>,</a:t>
            </a:r>
            <a:r>
              <a:rPr lang="en-US" sz="2500" b="1" dirty="0" smtClean="0">
                <a:solidFill>
                  <a:schemeClr val="tx1">
                    <a:lumMod val="75000"/>
                    <a:lumOff val="25000"/>
                  </a:schemeClr>
                </a:solidFill>
              </a:rPr>
              <a:t> </a:t>
            </a:r>
            <a:r>
              <a:rPr lang="en-US" sz="2500" dirty="0" smtClean="0">
                <a:solidFill>
                  <a:schemeClr val="tx1">
                    <a:lumMod val="75000"/>
                    <a:lumOff val="25000"/>
                  </a:schemeClr>
                </a:solidFill>
              </a:rPr>
              <a:t>National Park Service (Air Resource Specialist)</a:t>
            </a:r>
          </a:p>
          <a:p>
            <a:pPr marL="457200" indent="-457200">
              <a:lnSpc>
                <a:spcPct val="100000"/>
              </a:lnSpc>
              <a:spcBef>
                <a:spcPts val="0"/>
              </a:spcBef>
              <a:spcAft>
                <a:spcPts val="600"/>
              </a:spcAft>
              <a:buClr>
                <a:srgbClr val="964035"/>
              </a:buClr>
              <a:buFont typeface="Wingdings 3" panose="05040102010807070707" pitchFamily="18" charset="2"/>
              <a:buChar char="}"/>
            </a:pPr>
            <a:r>
              <a:rPr lang="en-US" sz="2500" b="1" dirty="0" smtClean="0">
                <a:solidFill>
                  <a:schemeClr val="tx1">
                    <a:lumMod val="75000"/>
                    <a:lumOff val="25000"/>
                  </a:schemeClr>
                </a:solidFill>
              </a:rPr>
              <a:t>Anthony </a:t>
            </a:r>
            <a:r>
              <a:rPr lang="en-US" sz="2500" b="1" dirty="0" err="1" smtClean="0">
                <a:solidFill>
                  <a:schemeClr val="tx1">
                    <a:lumMod val="75000"/>
                    <a:lumOff val="25000"/>
                  </a:schemeClr>
                </a:solidFill>
              </a:rPr>
              <a:t>Prenni</a:t>
            </a:r>
            <a:r>
              <a:rPr lang="en-US" sz="2500" dirty="0" smtClean="0">
                <a:solidFill>
                  <a:schemeClr val="tx1">
                    <a:lumMod val="75000"/>
                    <a:lumOff val="25000"/>
                  </a:schemeClr>
                </a:solidFill>
              </a:rPr>
              <a:t>, National Park Service (Chemist, Air Resource Division)</a:t>
            </a:r>
          </a:p>
          <a:p>
            <a:pPr marL="457200" indent="-457200">
              <a:lnSpc>
                <a:spcPct val="100000"/>
              </a:lnSpc>
              <a:spcBef>
                <a:spcPts val="0"/>
              </a:spcBef>
              <a:spcAft>
                <a:spcPts val="600"/>
              </a:spcAft>
              <a:buClr>
                <a:srgbClr val="964035"/>
              </a:buClr>
              <a:buFont typeface="Wingdings 3" panose="05040102010807070707" pitchFamily="18" charset="2"/>
              <a:buChar char="}"/>
            </a:pPr>
            <a:r>
              <a:rPr lang="en-US" sz="2500" b="1" dirty="0">
                <a:solidFill>
                  <a:schemeClr val="tx1">
                    <a:lumMod val="75000"/>
                    <a:lumOff val="25000"/>
                  </a:schemeClr>
                </a:solidFill>
              </a:rPr>
              <a:t>Dr. Bruce Doddridge</a:t>
            </a:r>
            <a:r>
              <a:rPr lang="en-US" sz="2500" dirty="0">
                <a:solidFill>
                  <a:schemeClr val="tx1">
                    <a:lumMod val="75000"/>
                    <a:lumOff val="25000"/>
                  </a:schemeClr>
                </a:solidFill>
              </a:rPr>
              <a:t>, NASA Langley Research Center </a:t>
            </a:r>
            <a:r>
              <a:rPr lang="en-US" sz="2500" dirty="0" smtClean="0">
                <a:solidFill>
                  <a:schemeClr val="tx1">
                    <a:lumMod val="75000"/>
                    <a:lumOff val="25000"/>
                  </a:schemeClr>
                </a:solidFill>
              </a:rPr>
              <a:t>(Former Science </a:t>
            </a:r>
            <a:r>
              <a:rPr lang="en-US" sz="2500" dirty="0">
                <a:solidFill>
                  <a:schemeClr val="tx1">
                    <a:lumMod val="75000"/>
                    <a:lumOff val="25000"/>
                  </a:schemeClr>
                </a:solidFill>
              </a:rPr>
              <a:t>Advisor)</a:t>
            </a:r>
            <a:endParaRPr lang="en-US" sz="2500" b="1" dirty="0" smtClean="0">
              <a:solidFill>
                <a:schemeClr val="tx1">
                  <a:lumMod val="75000"/>
                  <a:lumOff val="25000"/>
                </a:schemeClr>
              </a:solidFill>
            </a:endParaRPr>
          </a:p>
          <a:p>
            <a:pPr marL="457200" indent="-457200">
              <a:lnSpc>
                <a:spcPct val="100000"/>
              </a:lnSpc>
              <a:spcBef>
                <a:spcPts val="0"/>
              </a:spcBef>
              <a:spcAft>
                <a:spcPts val="600"/>
              </a:spcAft>
              <a:buClr>
                <a:srgbClr val="964035"/>
              </a:buClr>
              <a:buFont typeface="Wingdings 3" panose="05040102010807070707" pitchFamily="18" charset="2"/>
              <a:buChar char="}"/>
            </a:pPr>
            <a:r>
              <a:rPr lang="en-US" sz="2500" b="1" dirty="0" smtClean="0">
                <a:solidFill>
                  <a:schemeClr val="tx1">
                    <a:lumMod val="75000"/>
                    <a:lumOff val="25000"/>
                  </a:schemeClr>
                </a:solidFill>
              </a:rPr>
              <a:t>Chet Warren</a:t>
            </a:r>
            <a:r>
              <a:rPr lang="en-US" sz="2500" dirty="0" smtClean="0">
                <a:solidFill>
                  <a:schemeClr val="tx1">
                    <a:lumMod val="75000"/>
                    <a:lumOff val="25000"/>
                  </a:schemeClr>
                </a:solidFill>
              </a:rPr>
              <a:t>, </a:t>
            </a:r>
            <a:r>
              <a:rPr lang="en-US" sz="2500" dirty="0">
                <a:solidFill>
                  <a:schemeClr val="tx1">
                    <a:lumMod val="75000"/>
                    <a:lumOff val="25000"/>
                  </a:schemeClr>
                </a:solidFill>
              </a:rPr>
              <a:t>NASA DEVELOP </a:t>
            </a:r>
            <a:r>
              <a:rPr lang="en-US" sz="2500" dirty="0" smtClean="0">
                <a:solidFill>
                  <a:schemeClr val="tx1">
                    <a:lumMod val="75000"/>
                    <a:lumOff val="25000"/>
                  </a:schemeClr>
                </a:solidFill>
              </a:rPr>
              <a:t>Langley</a:t>
            </a:r>
            <a:r>
              <a:rPr lang="en-US" sz="2500" b="1" dirty="0" smtClean="0">
                <a:solidFill>
                  <a:schemeClr val="tx1">
                    <a:lumMod val="75000"/>
                    <a:lumOff val="25000"/>
                  </a:schemeClr>
                </a:solidFill>
              </a:rPr>
              <a:t> </a:t>
            </a:r>
            <a:r>
              <a:rPr lang="en-US" sz="2500" dirty="0" smtClean="0">
                <a:solidFill>
                  <a:schemeClr val="tx1">
                    <a:lumMod val="75000"/>
                    <a:lumOff val="25000"/>
                  </a:schemeClr>
                </a:solidFill>
              </a:rPr>
              <a:t>(Former Project Lead)</a:t>
            </a:r>
          </a:p>
          <a:p>
            <a:pPr marL="457200" indent="-457200">
              <a:lnSpc>
                <a:spcPct val="100000"/>
              </a:lnSpc>
              <a:spcBef>
                <a:spcPts val="0"/>
              </a:spcBef>
              <a:spcAft>
                <a:spcPts val="600"/>
              </a:spcAft>
              <a:buClr>
                <a:srgbClr val="964035"/>
              </a:buClr>
              <a:buFont typeface="Wingdings 3" panose="05040102010807070707" pitchFamily="18" charset="2"/>
              <a:buChar char="}"/>
            </a:pPr>
            <a:r>
              <a:rPr lang="en-US" sz="2500" b="1" dirty="0" smtClean="0">
                <a:solidFill>
                  <a:schemeClr val="tx1">
                    <a:lumMod val="75000"/>
                    <a:lumOff val="25000"/>
                  </a:schemeClr>
                </a:solidFill>
              </a:rPr>
              <a:t>Zac </a:t>
            </a:r>
            <a:r>
              <a:rPr lang="en-US" sz="2500" b="1" dirty="0" err="1" smtClean="0">
                <a:solidFill>
                  <a:schemeClr val="tx1">
                    <a:lumMod val="75000"/>
                    <a:lumOff val="25000"/>
                  </a:schemeClr>
                </a:solidFill>
              </a:rPr>
              <a:t>Peloquin</a:t>
            </a:r>
            <a:r>
              <a:rPr lang="en-US" sz="2500" dirty="0" smtClean="0">
                <a:solidFill>
                  <a:schemeClr val="tx1">
                    <a:lumMod val="75000"/>
                    <a:lumOff val="25000"/>
                  </a:schemeClr>
                </a:solidFill>
              </a:rPr>
              <a:t>, </a:t>
            </a:r>
            <a:r>
              <a:rPr lang="en-US" sz="2500" dirty="0">
                <a:solidFill>
                  <a:schemeClr val="tx1">
                    <a:lumMod val="75000"/>
                    <a:lumOff val="25000"/>
                  </a:schemeClr>
                </a:solidFill>
              </a:rPr>
              <a:t>NASA DEVELOP </a:t>
            </a:r>
            <a:r>
              <a:rPr lang="en-US" sz="2500" dirty="0" smtClean="0">
                <a:solidFill>
                  <a:schemeClr val="tx1">
                    <a:lumMod val="75000"/>
                    <a:lumOff val="25000"/>
                  </a:schemeClr>
                </a:solidFill>
              </a:rPr>
              <a:t>Langley (Former Team Member)</a:t>
            </a:r>
          </a:p>
        </p:txBody>
      </p:sp>
      <p:sp>
        <p:nvSpPr>
          <p:cNvPr id="17" name="TextBox 16"/>
          <p:cNvSpPr txBox="1"/>
          <p:nvPr/>
        </p:nvSpPr>
        <p:spPr>
          <a:xfrm>
            <a:off x="13624008" y="11718735"/>
            <a:ext cx="10803421" cy="769441"/>
          </a:xfrm>
          <a:prstGeom prst="rect">
            <a:avLst/>
          </a:prstGeom>
          <a:noFill/>
        </p:spPr>
        <p:txBody>
          <a:bodyPr wrap="square" rtlCol="0">
            <a:spAutoFit/>
          </a:bodyPr>
          <a:lstStyle/>
          <a:p>
            <a:r>
              <a:rPr lang="en-US" sz="4400" b="1" dirty="0" smtClean="0">
                <a:solidFill>
                  <a:srgbClr val="964035"/>
                </a:solidFill>
                <a:latin typeface="Century Gothic" panose="020B0502020202020204" pitchFamily="34" charset="0"/>
              </a:rPr>
              <a:t>Methodology</a:t>
            </a:r>
          </a:p>
        </p:txBody>
      </p:sp>
      <p:sp>
        <p:nvSpPr>
          <p:cNvPr id="21" name="TextBox 20"/>
          <p:cNvSpPr txBox="1"/>
          <p:nvPr/>
        </p:nvSpPr>
        <p:spPr>
          <a:xfrm>
            <a:off x="819955" y="28353840"/>
            <a:ext cx="8229600" cy="769441"/>
          </a:xfrm>
          <a:prstGeom prst="rect">
            <a:avLst/>
          </a:prstGeom>
          <a:noFill/>
        </p:spPr>
        <p:txBody>
          <a:bodyPr wrap="square" rtlCol="0">
            <a:spAutoFit/>
          </a:bodyPr>
          <a:lstStyle/>
          <a:p>
            <a:r>
              <a:rPr lang="en-US" sz="4400" b="1" dirty="0" smtClean="0">
                <a:solidFill>
                  <a:srgbClr val="964035"/>
                </a:solidFill>
                <a:latin typeface="Century Gothic" panose="020B0502020202020204" pitchFamily="34" charset="0"/>
              </a:rPr>
              <a:t>Acknowledgements</a:t>
            </a:r>
          </a:p>
        </p:txBody>
      </p:sp>
      <p:sp>
        <p:nvSpPr>
          <p:cNvPr id="40" name="TextBox 39"/>
          <p:cNvSpPr txBox="1"/>
          <p:nvPr/>
        </p:nvSpPr>
        <p:spPr>
          <a:xfrm>
            <a:off x="13607824" y="28772298"/>
            <a:ext cx="8229600" cy="769441"/>
          </a:xfrm>
          <a:prstGeom prst="rect">
            <a:avLst/>
          </a:prstGeom>
          <a:noFill/>
        </p:spPr>
        <p:txBody>
          <a:bodyPr wrap="square" rtlCol="0">
            <a:spAutoFit/>
          </a:bodyPr>
          <a:lstStyle/>
          <a:p>
            <a:r>
              <a:rPr lang="en-US" sz="4400" b="1" dirty="0" smtClean="0">
                <a:solidFill>
                  <a:srgbClr val="964035"/>
                </a:solidFill>
                <a:latin typeface="Century Gothic" panose="020B0502020202020204" pitchFamily="34" charset="0"/>
              </a:rPr>
              <a:t>Conclusions</a:t>
            </a:r>
          </a:p>
        </p:txBody>
      </p:sp>
      <p:sp>
        <p:nvSpPr>
          <p:cNvPr id="36" name="Text Placeholder 16"/>
          <p:cNvSpPr txBox="1">
            <a:spLocks/>
          </p:cNvSpPr>
          <p:nvPr/>
        </p:nvSpPr>
        <p:spPr>
          <a:xfrm>
            <a:off x="-28640474" y="7270137"/>
            <a:ext cx="11380829" cy="3342667"/>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endParaRPr lang="en-US" dirty="0" smtClean="0">
              <a:solidFill>
                <a:schemeClr val="tx1">
                  <a:lumMod val="75000"/>
                  <a:lumOff val="25000"/>
                </a:schemeClr>
              </a:solidFill>
            </a:endParaRPr>
          </a:p>
        </p:txBody>
      </p:sp>
      <p:sp>
        <p:nvSpPr>
          <p:cNvPr id="38" name="Text Placeholder 16"/>
          <p:cNvSpPr txBox="1">
            <a:spLocks/>
          </p:cNvSpPr>
          <p:nvPr/>
        </p:nvSpPr>
        <p:spPr>
          <a:xfrm>
            <a:off x="31032537" y="13989284"/>
            <a:ext cx="10474942" cy="14097957"/>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endParaRPr lang="en-US" dirty="0" smtClean="0">
              <a:solidFill>
                <a:schemeClr val="bg1">
                  <a:lumMod val="95000"/>
                </a:schemeClr>
              </a:solidFill>
            </a:endParaRPr>
          </a:p>
        </p:txBody>
      </p:sp>
      <p:sp>
        <p:nvSpPr>
          <p:cNvPr id="43" name="TextBox 42"/>
          <p:cNvSpPr txBox="1"/>
          <p:nvPr/>
        </p:nvSpPr>
        <p:spPr>
          <a:xfrm>
            <a:off x="16408400" y="34227480"/>
            <a:ext cx="10109200" cy="812801"/>
          </a:xfrm>
          <a:prstGeom prst="rect">
            <a:avLst/>
          </a:prstGeom>
          <a:noFill/>
        </p:spPr>
        <p:txBody>
          <a:bodyPr wrap="square" rtlCol="0" anchor="ctr">
            <a:noAutofit/>
          </a:bodyPr>
          <a:lstStyle/>
          <a:p>
            <a:pPr algn="r"/>
            <a:r>
              <a:rPr lang="en-US" sz="4000" dirty="0" smtClean="0">
                <a:solidFill>
                  <a:schemeClr val="bg1"/>
                </a:solidFill>
                <a:latin typeface="+mj-lt"/>
              </a:rPr>
              <a:t>Virginia – Langley| Fall 2018</a:t>
            </a:r>
            <a:endParaRPr lang="en-US" sz="4000" dirty="0">
              <a:solidFill>
                <a:schemeClr val="bg1"/>
              </a:solidFill>
              <a:latin typeface="+mj-lt"/>
            </a:endParaRPr>
          </a:p>
        </p:txBody>
      </p:sp>
      <p:sp>
        <p:nvSpPr>
          <p:cNvPr id="57" name="TextBox 56"/>
          <p:cNvSpPr txBox="1"/>
          <p:nvPr/>
        </p:nvSpPr>
        <p:spPr>
          <a:xfrm>
            <a:off x="3522133" y="34227480"/>
            <a:ext cx="11354452" cy="795867"/>
          </a:xfrm>
          <a:prstGeom prst="rect">
            <a:avLst/>
          </a:prstGeom>
          <a:noFill/>
        </p:spPr>
        <p:txBody>
          <a:bodyPr wrap="square" rtlCol="0" anchor="ctr">
            <a:noAutofit/>
          </a:bodyPr>
          <a:lstStyle/>
          <a:p>
            <a:r>
              <a:rPr lang="en-US" sz="4000" dirty="0" smtClean="0">
                <a:solidFill>
                  <a:schemeClr val="bg1"/>
                </a:solidFill>
                <a:latin typeface="+mj-lt"/>
              </a:rPr>
              <a:t>Intermountain Health &amp; Air Quality II</a:t>
            </a:r>
            <a:endParaRPr lang="en-US" sz="4000" dirty="0">
              <a:solidFill>
                <a:schemeClr val="bg1"/>
              </a:solidFill>
              <a:latin typeface="+mj-lt"/>
            </a:endParaRPr>
          </a:p>
        </p:txBody>
      </p:sp>
      <p:sp>
        <p:nvSpPr>
          <p:cNvPr id="62" name="Subtitle"/>
          <p:cNvSpPr>
            <a:spLocks noGrp="1"/>
          </p:cNvSpPr>
          <p:nvPr>
            <p:ph type="body" sz="quarter" idx="13" hasCustomPrompt="1"/>
          </p:nvPr>
        </p:nvSpPr>
        <p:spPr>
          <a:xfrm>
            <a:off x="914400" y="419100"/>
            <a:ext cx="17221200" cy="2552700"/>
          </a:xfrm>
          <a:prstGeom prst="rect">
            <a:avLst/>
          </a:prstGeom>
        </p:spPr>
        <p:txBody>
          <a:bodyPr anchor="ctr"/>
          <a:lstStyle>
            <a:lvl1pPr marL="0" indent="0" algn="ctr">
              <a:spcBef>
                <a:spcPts val="0"/>
              </a:spcBef>
              <a:buNone/>
              <a:defRPr sz="6000" b="1" baseline="0">
                <a:solidFill>
                  <a:srgbClr val="EA7845"/>
                </a:solidFill>
                <a:latin typeface="+mj-lt"/>
              </a:defRPr>
            </a:lvl1pPr>
            <a:lvl2pPr>
              <a:defRPr sz="4800"/>
            </a:lvl2pPr>
            <a:lvl3pPr>
              <a:defRPr sz="4000"/>
            </a:lvl3pPr>
            <a:lvl4pPr>
              <a:defRPr sz="3600"/>
            </a:lvl4pPr>
            <a:lvl5pPr>
              <a:defRPr sz="3600"/>
            </a:lvl5pPr>
          </a:lstStyle>
          <a:p>
            <a:pPr lvl="0" algn="l"/>
            <a:r>
              <a:rPr lang="en-US" sz="5400" dirty="0" smtClean="0">
                <a:solidFill>
                  <a:srgbClr val="964035"/>
                </a:solidFill>
              </a:rPr>
              <a:t>Utilizing NASA Earth Observations to Help the National Park Service Monitor and Address Visibility in Intermountain Region National Parks</a:t>
            </a:r>
          </a:p>
        </p:txBody>
      </p:sp>
      <p:sp>
        <p:nvSpPr>
          <p:cNvPr id="75" name="Text Placeholder 16"/>
          <p:cNvSpPr txBox="1">
            <a:spLocks/>
          </p:cNvSpPr>
          <p:nvPr/>
        </p:nvSpPr>
        <p:spPr>
          <a:xfrm>
            <a:off x="13716000" y="29470854"/>
            <a:ext cx="12888727" cy="1210385"/>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lnSpc>
                <a:spcPct val="100000"/>
              </a:lnSpc>
              <a:spcBef>
                <a:spcPts val="0"/>
              </a:spcBef>
              <a:spcAft>
                <a:spcPts val="600"/>
              </a:spcAft>
              <a:buClr>
                <a:srgbClr val="964035"/>
              </a:buClr>
              <a:buFont typeface="Wingdings 3" panose="05040102010807070707" pitchFamily="18" charset="2"/>
              <a:buChar char="}"/>
            </a:pPr>
            <a:r>
              <a:rPr lang="en-US" sz="2600" dirty="0" smtClean="0">
                <a:solidFill>
                  <a:schemeClr val="tx1">
                    <a:lumMod val="75000"/>
                    <a:lumOff val="25000"/>
                  </a:schemeClr>
                </a:solidFill>
              </a:rPr>
              <a:t>MODIS can be used to model AOD and Extinction over IMPROVE sensor gaps, correlating better with </a:t>
            </a:r>
            <a:r>
              <a:rPr lang="en-US" sz="2600" i="1" dirty="0" smtClean="0">
                <a:solidFill>
                  <a:schemeClr val="tx1">
                    <a:lumMod val="75000"/>
                    <a:lumOff val="25000"/>
                  </a:schemeClr>
                </a:solidFill>
              </a:rPr>
              <a:t>in situ</a:t>
            </a:r>
            <a:r>
              <a:rPr lang="en-US" sz="2600" dirty="0" smtClean="0">
                <a:solidFill>
                  <a:schemeClr val="tx1">
                    <a:lumMod val="75000"/>
                    <a:lumOff val="25000"/>
                  </a:schemeClr>
                </a:solidFill>
              </a:rPr>
              <a:t> data than the VIIRS sensor.</a:t>
            </a:r>
          </a:p>
          <a:p>
            <a:pPr algn="just">
              <a:lnSpc>
                <a:spcPct val="100000"/>
              </a:lnSpc>
              <a:spcBef>
                <a:spcPts val="0"/>
              </a:spcBef>
              <a:spcAft>
                <a:spcPts val="600"/>
              </a:spcAft>
              <a:buClr>
                <a:srgbClr val="964035"/>
              </a:buClr>
              <a:buFont typeface="Wingdings 3" panose="05040102010807070707" pitchFamily="18" charset="2"/>
              <a:buChar char="}"/>
            </a:pPr>
            <a:r>
              <a:rPr lang="en-US" sz="2600" dirty="0" smtClean="0">
                <a:solidFill>
                  <a:schemeClr val="tx1">
                    <a:lumMod val="75000"/>
                    <a:lumOff val="25000"/>
                  </a:schemeClr>
                </a:solidFill>
              </a:rPr>
              <a:t>Modeling is most skilled using a ln transformation, during the summer, and over dark targets.</a:t>
            </a:r>
          </a:p>
        </p:txBody>
      </p:sp>
      <p:sp>
        <p:nvSpPr>
          <p:cNvPr id="16" name="TextBox 15"/>
          <p:cNvSpPr txBox="1"/>
          <p:nvPr/>
        </p:nvSpPr>
        <p:spPr>
          <a:xfrm>
            <a:off x="810753" y="12026282"/>
            <a:ext cx="8229600" cy="769441"/>
          </a:xfrm>
          <a:prstGeom prst="rect">
            <a:avLst/>
          </a:prstGeom>
          <a:noFill/>
        </p:spPr>
        <p:txBody>
          <a:bodyPr wrap="square" rtlCol="0">
            <a:spAutoFit/>
          </a:bodyPr>
          <a:lstStyle/>
          <a:p>
            <a:r>
              <a:rPr lang="en-US" sz="4400" b="1" dirty="0" smtClean="0">
                <a:solidFill>
                  <a:srgbClr val="964035"/>
                </a:solidFill>
                <a:latin typeface="Century Gothic" panose="020B0502020202020204" pitchFamily="34" charset="0"/>
              </a:rPr>
              <a:t>Objectives</a:t>
            </a:r>
          </a:p>
        </p:txBody>
      </p:sp>
      <p:sp>
        <p:nvSpPr>
          <p:cNvPr id="76" name="Text Placeholder 16"/>
          <p:cNvSpPr txBox="1">
            <a:spLocks/>
          </p:cNvSpPr>
          <p:nvPr/>
        </p:nvSpPr>
        <p:spPr>
          <a:xfrm>
            <a:off x="881275" y="12872241"/>
            <a:ext cx="12450960" cy="3278033"/>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buClr>
                <a:srgbClr val="964035"/>
              </a:buClr>
              <a:buFont typeface="Wingdings 3" panose="05040102010807070707" pitchFamily="18" charset="2"/>
              <a:buChar char="}"/>
            </a:pPr>
            <a:r>
              <a:rPr lang="en-US" b="1" dirty="0" smtClean="0">
                <a:solidFill>
                  <a:srgbClr val="964035"/>
                </a:solidFill>
              </a:rPr>
              <a:t>Provide</a:t>
            </a:r>
            <a:r>
              <a:rPr lang="en-US" dirty="0" smtClean="0">
                <a:solidFill>
                  <a:srgbClr val="7FB662"/>
                </a:solidFill>
              </a:rPr>
              <a:t> </a:t>
            </a:r>
            <a:r>
              <a:rPr lang="en-US" dirty="0" smtClean="0">
                <a:solidFill>
                  <a:schemeClr val="tx1">
                    <a:lumMod val="75000"/>
                    <a:lumOff val="25000"/>
                  </a:schemeClr>
                </a:solidFill>
              </a:rPr>
              <a:t>the National Park Service with a methodology and resources to increase their understanding of visibility and atmospheric pollution </a:t>
            </a:r>
          </a:p>
          <a:p>
            <a:pPr>
              <a:lnSpc>
                <a:spcPct val="100000"/>
              </a:lnSpc>
              <a:spcBef>
                <a:spcPts val="600"/>
              </a:spcBef>
              <a:buClr>
                <a:srgbClr val="964035"/>
              </a:buClr>
              <a:buFont typeface="Wingdings 3" panose="05040102010807070707" pitchFamily="18" charset="2"/>
              <a:buChar char="}"/>
            </a:pPr>
            <a:r>
              <a:rPr lang="en-US" b="1" dirty="0" smtClean="0">
                <a:solidFill>
                  <a:srgbClr val="964035"/>
                </a:solidFill>
              </a:rPr>
              <a:t>Extend</a:t>
            </a:r>
            <a:r>
              <a:rPr lang="en-US" dirty="0" smtClean="0">
                <a:solidFill>
                  <a:schemeClr val="tx1">
                    <a:lumMod val="75000"/>
                    <a:lumOff val="25000"/>
                  </a:schemeClr>
                </a:solidFill>
              </a:rPr>
              <a:t> </a:t>
            </a:r>
            <a:r>
              <a:rPr lang="en-US" dirty="0">
                <a:solidFill>
                  <a:schemeClr val="tx1">
                    <a:lumMod val="75000"/>
                    <a:lumOff val="25000"/>
                  </a:schemeClr>
                </a:solidFill>
              </a:rPr>
              <a:t>monitoring capabilities beyond in situ instrumentation throughout the </a:t>
            </a:r>
            <a:r>
              <a:rPr lang="en-US" dirty="0" smtClean="0">
                <a:solidFill>
                  <a:schemeClr val="tx1">
                    <a:lumMod val="75000"/>
                    <a:lumOff val="25000"/>
                  </a:schemeClr>
                </a:solidFill>
              </a:rPr>
              <a:t>parks</a:t>
            </a:r>
          </a:p>
          <a:p>
            <a:pPr>
              <a:lnSpc>
                <a:spcPct val="100000"/>
              </a:lnSpc>
              <a:spcBef>
                <a:spcPts val="600"/>
              </a:spcBef>
              <a:buClr>
                <a:srgbClr val="964035"/>
              </a:buClr>
              <a:buFont typeface="Wingdings 3" panose="05040102010807070707" pitchFamily="18" charset="2"/>
              <a:buChar char="}"/>
            </a:pPr>
            <a:r>
              <a:rPr lang="en-US" b="1" dirty="0" smtClean="0">
                <a:solidFill>
                  <a:srgbClr val="964035"/>
                </a:solidFill>
              </a:rPr>
              <a:t>Define</a:t>
            </a:r>
            <a:r>
              <a:rPr lang="en-US" dirty="0" smtClean="0">
                <a:solidFill>
                  <a:srgbClr val="7FB662"/>
                </a:solidFill>
              </a:rPr>
              <a:t> </a:t>
            </a:r>
            <a:r>
              <a:rPr lang="en-US" dirty="0">
                <a:solidFill>
                  <a:schemeClr val="tx1">
                    <a:lumMod val="75000"/>
                    <a:lumOff val="25000"/>
                  </a:schemeClr>
                </a:solidFill>
              </a:rPr>
              <a:t>empirical relationships between ground-measured light extinction and satellite-derived aerosol optical </a:t>
            </a:r>
            <a:r>
              <a:rPr lang="en-US" dirty="0" smtClean="0">
                <a:solidFill>
                  <a:schemeClr val="tx1">
                    <a:lumMod val="75000"/>
                    <a:lumOff val="25000"/>
                  </a:schemeClr>
                </a:solidFill>
              </a:rPr>
              <a:t>depth</a:t>
            </a:r>
          </a:p>
          <a:p>
            <a:pPr>
              <a:lnSpc>
                <a:spcPct val="100000"/>
              </a:lnSpc>
              <a:spcBef>
                <a:spcPts val="600"/>
              </a:spcBef>
              <a:buClr>
                <a:srgbClr val="964035"/>
              </a:buClr>
              <a:buFont typeface="Wingdings 3" panose="05040102010807070707" pitchFamily="18" charset="2"/>
              <a:buChar char="}"/>
            </a:pPr>
            <a:r>
              <a:rPr lang="en-US" b="1" dirty="0" smtClean="0">
                <a:solidFill>
                  <a:srgbClr val="964035"/>
                </a:solidFill>
              </a:rPr>
              <a:t>Compare</a:t>
            </a:r>
            <a:r>
              <a:rPr lang="en-US" dirty="0" smtClean="0">
                <a:solidFill>
                  <a:schemeClr val="tx1">
                    <a:lumMod val="75000"/>
                    <a:lumOff val="25000"/>
                  </a:schemeClr>
                </a:solidFill>
              </a:rPr>
              <a:t> </a:t>
            </a:r>
            <a:r>
              <a:rPr lang="en-US" dirty="0">
                <a:solidFill>
                  <a:schemeClr val="tx1">
                    <a:lumMod val="75000"/>
                    <a:lumOff val="25000"/>
                  </a:schemeClr>
                </a:solidFill>
              </a:rPr>
              <a:t>Suomi NPP VIIRS and Terra &amp; Aqua MODIS </a:t>
            </a:r>
            <a:r>
              <a:rPr lang="en-US" dirty="0" smtClean="0">
                <a:solidFill>
                  <a:schemeClr val="tx1">
                    <a:lumMod val="75000"/>
                    <a:lumOff val="25000"/>
                  </a:schemeClr>
                </a:solidFill>
              </a:rPr>
              <a:t>data utility </a:t>
            </a:r>
            <a:r>
              <a:rPr lang="en-US" dirty="0">
                <a:solidFill>
                  <a:schemeClr val="tx1">
                    <a:lumMod val="75000"/>
                    <a:lumOff val="25000"/>
                  </a:schemeClr>
                </a:solidFill>
              </a:rPr>
              <a:t>for </a:t>
            </a:r>
            <a:r>
              <a:rPr lang="en-US" dirty="0" smtClean="0">
                <a:solidFill>
                  <a:schemeClr val="tx1">
                    <a:lumMod val="75000"/>
                    <a:lumOff val="25000"/>
                  </a:schemeClr>
                </a:solidFill>
              </a:rPr>
              <a:t>the National Park Service’s monitoring needs</a:t>
            </a:r>
            <a:endParaRPr lang="en-US" dirty="0">
              <a:solidFill>
                <a:schemeClr val="tx1">
                  <a:lumMod val="75000"/>
                  <a:lumOff val="25000"/>
                </a:schemeClr>
              </a:solidFill>
            </a:endParaRPr>
          </a:p>
        </p:txBody>
      </p:sp>
      <p:sp>
        <p:nvSpPr>
          <p:cNvPr id="22" name="TextBox 21"/>
          <p:cNvSpPr txBox="1"/>
          <p:nvPr/>
        </p:nvSpPr>
        <p:spPr>
          <a:xfrm>
            <a:off x="788203" y="4759339"/>
            <a:ext cx="12637796" cy="769441"/>
          </a:xfrm>
          <a:prstGeom prst="rect">
            <a:avLst/>
          </a:prstGeom>
          <a:noFill/>
        </p:spPr>
        <p:txBody>
          <a:bodyPr wrap="square" rtlCol="0">
            <a:spAutoFit/>
          </a:bodyPr>
          <a:lstStyle/>
          <a:p>
            <a:r>
              <a:rPr lang="en-US" sz="4400" b="1" dirty="0" smtClean="0">
                <a:solidFill>
                  <a:srgbClr val="964035"/>
                </a:solidFill>
                <a:latin typeface="Century Gothic" panose="020B0502020202020204" pitchFamily="34" charset="0"/>
              </a:rPr>
              <a:t>Project Partner &amp; Community Concerns </a:t>
            </a:r>
          </a:p>
        </p:txBody>
      </p:sp>
      <p:pic>
        <p:nvPicPr>
          <p:cNvPr id="1028" name="Picture 4"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23236" y="5605766"/>
            <a:ext cx="1576461" cy="205255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969358" y="7811136"/>
            <a:ext cx="3703374" cy="938719"/>
          </a:xfrm>
          <a:prstGeom prst="rect">
            <a:avLst/>
          </a:prstGeom>
        </p:spPr>
        <p:txBody>
          <a:bodyPr wrap="square" numCol="1" spcCol="640080" rtlCol="0">
            <a:spAutoFit/>
          </a:bodyPr>
          <a:lstStyle/>
          <a:p>
            <a:pPr algn="ctr"/>
            <a:r>
              <a:rPr lang="en-US" sz="2700" b="1" dirty="0" smtClean="0">
                <a:solidFill>
                  <a:schemeClr val="tx1">
                    <a:lumMod val="75000"/>
                    <a:lumOff val="25000"/>
                  </a:schemeClr>
                </a:solidFill>
              </a:rPr>
              <a:t>National Park Service</a:t>
            </a:r>
          </a:p>
          <a:p>
            <a:pPr algn="ctr"/>
            <a:r>
              <a:rPr lang="en-US" sz="2800" dirty="0" smtClean="0">
                <a:solidFill>
                  <a:schemeClr val="tx1">
                    <a:lumMod val="75000"/>
                    <a:lumOff val="25000"/>
                  </a:schemeClr>
                </a:solidFill>
              </a:rPr>
              <a:t>Intermountain Region</a:t>
            </a:r>
          </a:p>
        </p:txBody>
      </p:sp>
      <p:sp>
        <p:nvSpPr>
          <p:cNvPr id="23" name="TextBox 22"/>
          <p:cNvSpPr txBox="1"/>
          <p:nvPr/>
        </p:nvSpPr>
        <p:spPr>
          <a:xfrm>
            <a:off x="13624008" y="30667364"/>
            <a:ext cx="4542503" cy="769441"/>
          </a:xfrm>
          <a:prstGeom prst="rect">
            <a:avLst/>
          </a:prstGeom>
          <a:noFill/>
        </p:spPr>
        <p:txBody>
          <a:bodyPr wrap="square" rtlCol="0">
            <a:spAutoFit/>
          </a:bodyPr>
          <a:lstStyle/>
          <a:p>
            <a:r>
              <a:rPr lang="en-US" sz="4400" b="1" dirty="0" smtClean="0">
                <a:solidFill>
                  <a:srgbClr val="964035"/>
                </a:solidFill>
                <a:latin typeface="Century Gothic" panose="020B0502020202020204" pitchFamily="34" charset="0"/>
              </a:rPr>
              <a:t>Team Members</a:t>
            </a:r>
          </a:p>
        </p:txBody>
      </p:sp>
      <p:grpSp>
        <p:nvGrpSpPr>
          <p:cNvPr id="41" name="Group 40"/>
          <p:cNvGrpSpPr/>
          <p:nvPr/>
        </p:nvGrpSpPr>
        <p:grpSpPr>
          <a:xfrm>
            <a:off x="14072366" y="31479720"/>
            <a:ext cx="4476516" cy="2046184"/>
            <a:chOff x="1284034" y="24214361"/>
            <a:chExt cx="4476516" cy="2046184"/>
          </a:xfrm>
        </p:grpSpPr>
        <p:grpSp>
          <p:nvGrpSpPr>
            <p:cNvPr id="33" name="Group 32"/>
            <p:cNvGrpSpPr/>
            <p:nvPr/>
          </p:nvGrpSpPr>
          <p:grpSpPr>
            <a:xfrm>
              <a:off x="1284034" y="24214361"/>
              <a:ext cx="2057404" cy="2046184"/>
              <a:chOff x="1284034" y="24214361"/>
              <a:chExt cx="2057404" cy="2046184"/>
            </a:xfrm>
          </p:grpSpPr>
          <p:pic>
            <p:nvPicPr>
              <p:cNvPr id="74" name="Picture 7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4034" y="24214361"/>
                <a:ext cx="2057404" cy="2046184"/>
              </a:xfrm>
              <a:prstGeom prst="rect">
                <a:avLst/>
              </a:prstGeom>
            </p:spPr>
          </p:pic>
          <p:sp>
            <p:nvSpPr>
              <p:cNvPr id="77" name="Oval 76"/>
              <p:cNvSpPr>
                <a:spLocks noChangeAspect="1"/>
              </p:cNvSpPr>
              <p:nvPr/>
            </p:nvSpPr>
            <p:spPr>
              <a:xfrm>
                <a:off x="1471923" y="24396641"/>
                <a:ext cx="1681626" cy="1681624"/>
              </a:xfrm>
              <a:prstGeom prst="ellipse">
                <a:avLst/>
              </a:prstGeom>
              <a:blipFill dpi="0" rotWithShape="1">
                <a:blip r:embed="rId7"/>
                <a:srcRect/>
                <a:tile tx="-38100" ty="-19050" sx="30000" sy="3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 Placeholder 16"/>
            <p:cNvSpPr txBox="1">
              <a:spLocks/>
            </p:cNvSpPr>
            <p:nvPr/>
          </p:nvSpPr>
          <p:spPr>
            <a:xfrm>
              <a:off x="3461077" y="24592292"/>
              <a:ext cx="2299473"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pPr>
              <a:r>
                <a:rPr lang="en-US" dirty="0" smtClean="0">
                  <a:solidFill>
                    <a:schemeClr val="tx1">
                      <a:lumMod val="75000"/>
                      <a:lumOff val="25000"/>
                    </a:schemeClr>
                  </a:solidFill>
                </a:rPr>
                <a:t>Kaitlyn McHenry</a:t>
              </a:r>
            </a:p>
            <a:p>
              <a:pPr>
                <a:lnSpc>
                  <a:spcPct val="100000"/>
                </a:lnSpc>
                <a:spcBef>
                  <a:spcPts val="0"/>
                </a:spcBef>
              </a:pPr>
              <a:r>
                <a:rPr lang="en-US" dirty="0" smtClean="0">
                  <a:solidFill>
                    <a:schemeClr val="tx1">
                      <a:lumMod val="75000"/>
                      <a:lumOff val="25000"/>
                    </a:schemeClr>
                  </a:solidFill>
                </a:rPr>
                <a:t>Project Lead</a:t>
              </a:r>
            </a:p>
          </p:txBody>
        </p:sp>
      </p:grpSp>
      <p:grpSp>
        <p:nvGrpSpPr>
          <p:cNvPr id="35" name="Group 34"/>
          <p:cNvGrpSpPr/>
          <p:nvPr/>
        </p:nvGrpSpPr>
        <p:grpSpPr>
          <a:xfrm>
            <a:off x="18578333" y="31479720"/>
            <a:ext cx="4141677" cy="2046184"/>
            <a:chOff x="3772838" y="24214361"/>
            <a:chExt cx="4141677" cy="2046184"/>
          </a:xfrm>
        </p:grpSpPr>
        <p:grpSp>
          <p:nvGrpSpPr>
            <p:cNvPr id="32" name="Group 31"/>
            <p:cNvGrpSpPr/>
            <p:nvPr/>
          </p:nvGrpSpPr>
          <p:grpSpPr>
            <a:xfrm>
              <a:off x="3772838" y="24214361"/>
              <a:ext cx="2057404" cy="2046184"/>
              <a:chOff x="3772838" y="24214361"/>
              <a:chExt cx="2057404" cy="2046184"/>
            </a:xfrm>
          </p:grpSpPr>
          <p:pic>
            <p:nvPicPr>
              <p:cNvPr id="71" name="Picture 7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2838" y="24214361"/>
                <a:ext cx="2057404" cy="2046184"/>
              </a:xfrm>
              <a:prstGeom prst="rect">
                <a:avLst/>
              </a:prstGeom>
            </p:spPr>
          </p:pic>
          <p:sp>
            <p:nvSpPr>
              <p:cNvPr id="72" name="Oval 71"/>
              <p:cNvSpPr>
                <a:spLocks noChangeAspect="1"/>
              </p:cNvSpPr>
              <p:nvPr/>
            </p:nvSpPr>
            <p:spPr>
              <a:xfrm>
                <a:off x="3960727" y="24396641"/>
                <a:ext cx="1681626" cy="1681624"/>
              </a:xfrm>
              <a:prstGeom prst="ellipse">
                <a:avLst/>
              </a:prstGeom>
              <a:blipFill dpi="0" rotWithShape="1">
                <a:blip r:embed="rId8"/>
                <a:srcRect/>
                <a:tile tx="-25400" ty="-19050" sx="29000" sy="29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 Placeholder 16"/>
            <p:cNvSpPr txBox="1">
              <a:spLocks/>
            </p:cNvSpPr>
            <p:nvPr/>
          </p:nvSpPr>
          <p:spPr>
            <a:xfrm>
              <a:off x="5949881" y="24814781"/>
              <a:ext cx="1964634"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pPr>
              <a:r>
                <a:rPr lang="en-US" dirty="0" err="1" smtClean="0">
                  <a:solidFill>
                    <a:schemeClr val="tx1">
                      <a:lumMod val="75000"/>
                      <a:lumOff val="25000"/>
                    </a:schemeClr>
                  </a:solidFill>
                </a:rPr>
                <a:t>Annsley</a:t>
              </a:r>
              <a:r>
                <a:rPr lang="en-US" dirty="0" smtClean="0">
                  <a:solidFill>
                    <a:schemeClr val="tx1">
                      <a:lumMod val="75000"/>
                      <a:lumOff val="25000"/>
                    </a:schemeClr>
                  </a:solidFill>
                </a:rPr>
                <a:t> Adams</a:t>
              </a:r>
            </a:p>
          </p:txBody>
        </p:sp>
      </p:grpSp>
      <p:grpSp>
        <p:nvGrpSpPr>
          <p:cNvPr id="34" name="Group 33"/>
          <p:cNvGrpSpPr/>
          <p:nvPr/>
        </p:nvGrpSpPr>
        <p:grpSpPr>
          <a:xfrm>
            <a:off x="22555956" y="31479720"/>
            <a:ext cx="3873203" cy="2046184"/>
            <a:chOff x="6300675" y="24215871"/>
            <a:chExt cx="3873203" cy="2046184"/>
          </a:xfrm>
        </p:grpSpPr>
        <p:sp>
          <p:nvSpPr>
            <p:cNvPr id="42" name="Text Placeholder 16"/>
            <p:cNvSpPr txBox="1">
              <a:spLocks/>
            </p:cNvSpPr>
            <p:nvPr/>
          </p:nvSpPr>
          <p:spPr>
            <a:xfrm>
              <a:off x="8540541" y="24580385"/>
              <a:ext cx="1633337"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pPr>
              <a:r>
                <a:rPr lang="en-US" dirty="0" smtClean="0">
                  <a:solidFill>
                    <a:schemeClr val="tx1">
                      <a:lumMod val="75000"/>
                      <a:lumOff val="25000"/>
                    </a:schemeClr>
                  </a:solidFill>
                </a:rPr>
                <a:t>Jared </a:t>
              </a:r>
              <a:r>
                <a:rPr lang="en-US" dirty="0" err="1" smtClean="0">
                  <a:solidFill>
                    <a:schemeClr val="tx1">
                      <a:lumMod val="75000"/>
                      <a:lumOff val="25000"/>
                    </a:schemeClr>
                  </a:solidFill>
                </a:rPr>
                <a:t>Goldbach</a:t>
              </a:r>
              <a:r>
                <a:rPr lang="en-US" dirty="0" smtClean="0">
                  <a:solidFill>
                    <a:schemeClr val="tx1">
                      <a:lumMod val="75000"/>
                      <a:lumOff val="25000"/>
                    </a:schemeClr>
                  </a:solidFill>
                </a:rPr>
                <a:t> </a:t>
              </a:r>
              <a:r>
                <a:rPr lang="en-US" dirty="0" err="1" smtClean="0">
                  <a:solidFill>
                    <a:schemeClr val="tx1">
                      <a:lumMod val="75000"/>
                      <a:lumOff val="25000"/>
                    </a:schemeClr>
                  </a:solidFill>
                </a:rPr>
                <a:t>Ehmer</a:t>
              </a:r>
              <a:endParaRPr lang="en-US" dirty="0" smtClean="0">
                <a:solidFill>
                  <a:schemeClr val="tx1">
                    <a:lumMod val="75000"/>
                    <a:lumOff val="25000"/>
                  </a:schemeClr>
                </a:solidFill>
              </a:endParaRPr>
            </a:p>
          </p:txBody>
        </p:sp>
        <p:grpSp>
          <p:nvGrpSpPr>
            <p:cNvPr id="25" name="Group 24"/>
            <p:cNvGrpSpPr/>
            <p:nvPr/>
          </p:nvGrpSpPr>
          <p:grpSpPr>
            <a:xfrm>
              <a:off x="6300675" y="24215871"/>
              <a:ext cx="2057404" cy="2046184"/>
              <a:chOff x="6300675" y="24215871"/>
              <a:chExt cx="2057404" cy="2046184"/>
            </a:xfrm>
          </p:grpSpPr>
          <p:pic>
            <p:nvPicPr>
              <p:cNvPr id="50" name="Picture 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0675" y="24215871"/>
                <a:ext cx="2057404" cy="2046184"/>
              </a:xfrm>
              <a:prstGeom prst="rect">
                <a:avLst/>
              </a:prstGeom>
            </p:spPr>
          </p:pic>
          <p:sp>
            <p:nvSpPr>
              <p:cNvPr id="12" name="Oval 11"/>
              <p:cNvSpPr>
                <a:spLocks noChangeAspect="1"/>
              </p:cNvSpPr>
              <p:nvPr/>
            </p:nvSpPr>
            <p:spPr>
              <a:xfrm>
                <a:off x="6488564" y="24398151"/>
                <a:ext cx="1681626" cy="1681624"/>
              </a:xfrm>
              <a:prstGeom prst="ellipse">
                <a:avLst/>
              </a:prstGeom>
              <a:blipFill dpi="0" rotWithShape="1">
                <a:blip r:embed="rId9"/>
                <a:srcRect/>
                <a:tile tx="-38100" ty="-19050" sx="30000" sy="3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 name="TextBox 18"/>
          <p:cNvSpPr txBox="1"/>
          <p:nvPr/>
        </p:nvSpPr>
        <p:spPr>
          <a:xfrm>
            <a:off x="784097" y="24760894"/>
            <a:ext cx="5366888" cy="769441"/>
          </a:xfrm>
          <a:prstGeom prst="rect">
            <a:avLst/>
          </a:prstGeom>
          <a:noFill/>
        </p:spPr>
        <p:txBody>
          <a:bodyPr wrap="square" rtlCol="0">
            <a:spAutoFit/>
          </a:bodyPr>
          <a:lstStyle/>
          <a:p>
            <a:r>
              <a:rPr lang="en-US" sz="4400" b="1" dirty="0" smtClean="0">
                <a:solidFill>
                  <a:srgbClr val="964035"/>
                </a:solidFill>
                <a:latin typeface="Century Gothic" panose="020B0502020202020204" pitchFamily="34" charset="0"/>
              </a:rPr>
              <a:t>Earth Observations</a:t>
            </a:r>
          </a:p>
        </p:txBody>
      </p:sp>
      <p:grpSp>
        <p:nvGrpSpPr>
          <p:cNvPr id="31" name="Group 30"/>
          <p:cNvGrpSpPr/>
          <p:nvPr/>
        </p:nvGrpSpPr>
        <p:grpSpPr>
          <a:xfrm>
            <a:off x="1560134" y="25784536"/>
            <a:ext cx="3424319" cy="2246013"/>
            <a:chOff x="498108" y="20956910"/>
            <a:chExt cx="3424319" cy="2246013"/>
          </a:xfrm>
        </p:grpSpPr>
        <p:sp>
          <p:nvSpPr>
            <p:cNvPr id="10" name="TextBox 9"/>
            <p:cNvSpPr txBox="1"/>
            <p:nvPr/>
          </p:nvSpPr>
          <p:spPr>
            <a:xfrm>
              <a:off x="498108" y="22648925"/>
              <a:ext cx="3424319" cy="553998"/>
            </a:xfrm>
            <a:prstGeom prst="rect">
              <a:avLst/>
            </a:prstGeom>
          </p:spPr>
          <p:txBody>
            <a:bodyPr wrap="square" numCol="1" spcCol="640080" rtlCol="0">
              <a:spAutoFit/>
            </a:bodyPr>
            <a:lstStyle/>
            <a:p>
              <a:pPr algn="r"/>
              <a:r>
                <a:rPr lang="en-US" sz="3000" b="1" dirty="0" smtClean="0">
                  <a:solidFill>
                    <a:schemeClr val="tx1">
                      <a:lumMod val="75000"/>
                      <a:lumOff val="25000"/>
                    </a:schemeClr>
                  </a:solidFill>
                </a:rPr>
                <a:t>Suomi NPP </a:t>
              </a:r>
              <a:r>
                <a:rPr lang="en-US" sz="3000" dirty="0" smtClean="0">
                  <a:solidFill>
                    <a:schemeClr val="tx1">
                      <a:lumMod val="75000"/>
                      <a:lumOff val="25000"/>
                    </a:schemeClr>
                  </a:solidFill>
                </a:rPr>
                <a:t>VIIRS</a:t>
              </a:r>
            </a:p>
          </p:txBody>
        </p:sp>
        <p:pic>
          <p:nvPicPr>
            <p:cNvPr id="28" name="Picture 6" descr="http://www.devpedia.developexchange.com/dp/images/e/e5/07_SuomiNPP.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8243" y="20956910"/>
              <a:ext cx="2842540" cy="17544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p:cNvGrpSpPr/>
          <p:nvPr/>
        </p:nvGrpSpPr>
        <p:grpSpPr>
          <a:xfrm>
            <a:off x="5714923" y="25721450"/>
            <a:ext cx="2682136" cy="2306412"/>
            <a:chOff x="4966138" y="20647396"/>
            <a:chExt cx="2682136" cy="2306412"/>
          </a:xfrm>
        </p:grpSpPr>
        <p:pic>
          <p:nvPicPr>
            <p:cNvPr id="26" name="Picture 2" descr="http://www.devpedia.developexchange.com/dp/images/9/91/05_Terra.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66138" y="20647396"/>
              <a:ext cx="2191210" cy="1649495"/>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p:cNvSpPr txBox="1"/>
            <p:nvPr/>
          </p:nvSpPr>
          <p:spPr>
            <a:xfrm>
              <a:off x="5028794" y="22399810"/>
              <a:ext cx="2619480" cy="553998"/>
            </a:xfrm>
            <a:prstGeom prst="rect">
              <a:avLst/>
            </a:prstGeom>
          </p:spPr>
          <p:txBody>
            <a:bodyPr wrap="square" numCol="1" spcCol="640080" rtlCol="0">
              <a:spAutoFit/>
            </a:bodyPr>
            <a:lstStyle/>
            <a:p>
              <a:r>
                <a:rPr lang="en-US" sz="3000" b="1" dirty="0" smtClean="0">
                  <a:solidFill>
                    <a:schemeClr val="tx1">
                      <a:lumMod val="75000"/>
                      <a:lumOff val="25000"/>
                    </a:schemeClr>
                  </a:solidFill>
                </a:rPr>
                <a:t>Terra </a:t>
              </a:r>
              <a:r>
                <a:rPr lang="en-US" sz="3000" dirty="0" smtClean="0">
                  <a:solidFill>
                    <a:schemeClr val="tx1">
                      <a:lumMod val="75000"/>
                      <a:lumOff val="25000"/>
                    </a:schemeClr>
                  </a:solidFill>
                </a:rPr>
                <a:t>MODIS</a:t>
              </a:r>
            </a:p>
          </p:txBody>
        </p:sp>
      </p:grpSp>
      <p:grpSp>
        <p:nvGrpSpPr>
          <p:cNvPr id="30" name="Group 29"/>
          <p:cNvGrpSpPr/>
          <p:nvPr/>
        </p:nvGrpSpPr>
        <p:grpSpPr>
          <a:xfrm>
            <a:off x="9023827" y="25653722"/>
            <a:ext cx="3373643" cy="2374140"/>
            <a:chOff x="10179813" y="21119416"/>
            <a:chExt cx="3373643" cy="2374140"/>
          </a:xfrm>
        </p:grpSpPr>
        <p:pic>
          <p:nvPicPr>
            <p:cNvPr id="27" name="Picture 4" descr="http://www.devpedia.developexchange.com/dp/images/b/bf/06_Aqua.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0986011">
              <a:off x="10409034" y="21119416"/>
              <a:ext cx="3144422" cy="1647328"/>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p:cNvSpPr txBox="1"/>
            <p:nvPr/>
          </p:nvSpPr>
          <p:spPr>
            <a:xfrm>
              <a:off x="10179813" y="22939558"/>
              <a:ext cx="3058850" cy="553998"/>
            </a:xfrm>
            <a:prstGeom prst="rect">
              <a:avLst/>
            </a:prstGeom>
          </p:spPr>
          <p:txBody>
            <a:bodyPr wrap="square" numCol="1" spcCol="640080" rtlCol="0">
              <a:spAutoFit/>
            </a:bodyPr>
            <a:lstStyle/>
            <a:p>
              <a:pPr algn="r"/>
              <a:r>
                <a:rPr lang="en-US" sz="3000" b="1" dirty="0" smtClean="0">
                  <a:solidFill>
                    <a:schemeClr val="tx1">
                      <a:lumMod val="75000"/>
                      <a:lumOff val="25000"/>
                    </a:schemeClr>
                  </a:solidFill>
                </a:rPr>
                <a:t>Aqua </a:t>
              </a:r>
              <a:r>
                <a:rPr lang="en-US" sz="3000" dirty="0" smtClean="0">
                  <a:solidFill>
                    <a:schemeClr val="tx1">
                      <a:lumMod val="75000"/>
                      <a:lumOff val="25000"/>
                    </a:schemeClr>
                  </a:solidFill>
                </a:rPr>
                <a:t>MODIS</a:t>
              </a:r>
            </a:p>
          </p:txBody>
        </p:sp>
      </p:grpSp>
      <p:sp>
        <p:nvSpPr>
          <p:cNvPr id="18" name="TextBox 17"/>
          <p:cNvSpPr txBox="1"/>
          <p:nvPr/>
        </p:nvSpPr>
        <p:spPr>
          <a:xfrm>
            <a:off x="820207" y="16316188"/>
            <a:ext cx="6570925" cy="769441"/>
          </a:xfrm>
          <a:prstGeom prst="rect">
            <a:avLst/>
          </a:prstGeom>
          <a:noFill/>
        </p:spPr>
        <p:txBody>
          <a:bodyPr wrap="square" rtlCol="0">
            <a:spAutoFit/>
          </a:bodyPr>
          <a:lstStyle/>
          <a:p>
            <a:r>
              <a:rPr lang="en-US" sz="4400" b="1" dirty="0" smtClean="0">
                <a:solidFill>
                  <a:srgbClr val="964035"/>
                </a:solidFill>
                <a:latin typeface="Century Gothic" panose="020B0502020202020204" pitchFamily="34" charset="0"/>
              </a:rPr>
              <a:t>Study Area &amp; Period</a:t>
            </a:r>
          </a:p>
        </p:txBody>
      </p:sp>
      <p:grpSp>
        <p:nvGrpSpPr>
          <p:cNvPr id="87" name="Group 86"/>
          <p:cNvGrpSpPr/>
          <p:nvPr/>
        </p:nvGrpSpPr>
        <p:grpSpPr>
          <a:xfrm>
            <a:off x="903159" y="17201369"/>
            <a:ext cx="6971439" cy="7285147"/>
            <a:chOff x="783215" y="13583444"/>
            <a:chExt cx="6318071" cy="6602377"/>
          </a:xfrm>
        </p:grpSpPr>
        <p:pic>
          <p:nvPicPr>
            <p:cNvPr id="54" name="Picture 53"/>
            <p:cNvPicPr>
              <a:picLocks noChangeAspect="1"/>
            </p:cNvPicPr>
            <p:nvPr/>
          </p:nvPicPr>
          <p:blipFill rotWithShape="1">
            <a:blip r:embed="rId13" cstate="print">
              <a:extLst>
                <a:ext uri="{28A0092B-C50C-407E-A947-70E740481C1C}">
                  <a14:useLocalDpi xmlns:a14="http://schemas.microsoft.com/office/drawing/2010/main" val="0"/>
                </a:ext>
              </a:extLst>
            </a:blip>
            <a:srcRect l="3289" t="12280" r="3128" b="12513"/>
            <a:stretch/>
          </p:blipFill>
          <p:spPr>
            <a:xfrm>
              <a:off x="783215" y="13583444"/>
              <a:ext cx="6318071" cy="6570793"/>
            </a:xfrm>
            <a:prstGeom prst="rect">
              <a:avLst/>
            </a:prstGeom>
            <a:ln>
              <a:noFill/>
            </a:ln>
          </p:spPr>
        </p:pic>
        <p:grpSp>
          <p:nvGrpSpPr>
            <p:cNvPr id="86" name="Group 85"/>
            <p:cNvGrpSpPr/>
            <p:nvPr/>
          </p:nvGrpSpPr>
          <p:grpSpPr>
            <a:xfrm>
              <a:off x="1298271" y="18776864"/>
              <a:ext cx="3130356" cy="1408957"/>
              <a:chOff x="1298271" y="18776864"/>
              <a:chExt cx="3130356" cy="1408957"/>
            </a:xfrm>
          </p:grpSpPr>
          <p:grpSp>
            <p:nvGrpSpPr>
              <p:cNvPr id="82" name="Group 81"/>
              <p:cNvGrpSpPr/>
              <p:nvPr/>
            </p:nvGrpSpPr>
            <p:grpSpPr>
              <a:xfrm>
                <a:off x="1298271" y="18776864"/>
                <a:ext cx="3037383" cy="1408957"/>
                <a:chOff x="1298271" y="18776864"/>
                <a:chExt cx="3037383" cy="1408957"/>
              </a:xfrm>
            </p:grpSpPr>
            <p:pic>
              <p:nvPicPr>
                <p:cNvPr id="84" name="Picture 83"/>
                <p:cNvPicPr>
                  <a:picLocks noChangeAspect="1"/>
                </p:cNvPicPr>
                <p:nvPr/>
              </p:nvPicPr>
              <p:blipFill rotWithShape="1">
                <a:blip r:embed="rId14" cstate="print">
                  <a:extLst>
                    <a:ext uri="{28A0092B-C50C-407E-A947-70E740481C1C}">
                      <a14:useLocalDpi xmlns:a14="http://schemas.microsoft.com/office/drawing/2010/main" val="0"/>
                    </a:ext>
                  </a:extLst>
                </a:blip>
                <a:srcRect l="13614" t="72628" r="44934" b="12513"/>
                <a:stretch/>
              </p:blipFill>
              <p:spPr>
                <a:xfrm>
                  <a:off x="1298271" y="18776864"/>
                  <a:ext cx="3037383" cy="1408957"/>
                </a:xfrm>
                <a:prstGeom prst="rect">
                  <a:avLst/>
                </a:prstGeom>
                <a:ln>
                  <a:noFill/>
                </a:ln>
              </p:spPr>
            </p:pic>
            <p:sp>
              <p:nvSpPr>
                <p:cNvPr id="80" name="Rectangle 79"/>
                <p:cNvSpPr/>
                <p:nvPr/>
              </p:nvSpPr>
              <p:spPr>
                <a:xfrm>
                  <a:off x="1995488" y="19448375"/>
                  <a:ext cx="2119312" cy="136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3883819" y="19564350"/>
                  <a:ext cx="388144" cy="189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3" name="TextBox 82"/>
              <p:cNvSpPr txBox="1"/>
              <p:nvPr/>
            </p:nvSpPr>
            <p:spPr>
              <a:xfrm>
                <a:off x="1654191" y="19375046"/>
                <a:ext cx="2684907" cy="195252"/>
              </a:xfrm>
              <a:prstGeom prst="rect">
                <a:avLst/>
              </a:prstGeom>
              <a:solidFill>
                <a:srgbClr val="FFFFFF"/>
              </a:solidFill>
            </p:spPr>
            <p:txBody>
              <a:bodyPr wrap="square" lIns="0" tIns="0" rIns="0" bIns="0" numCol="1" spcCol="640080" rtlCol="0">
                <a:spAutoFit/>
              </a:bodyPr>
              <a:lstStyle/>
              <a:p>
                <a:pPr algn="just"/>
                <a:r>
                  <a:rPr lang="en-US" sz="1400" dirty="0" smtClean="0">
                    <a:solidFill>
                      <a:schemeClr val="tx1">
                        <a:lumMod val="75000"/>
                        <a:lumOff val="25000"/>
                      </a:schemeClr>
                    </a:solidFill>
                  </a:rPr>
                  <a:t>0     75   150         300           450</a:t>
                </a:r>
              </a:p>
            </p:txBody>
          </p:sp>
          <p:sp>
            <p:nvSpPr>
              <p:cNvPr id="85" name="TextBox 84"/>
              <p:cNvSpPr txBox="1"/>
              <p:nvPr/>
            </p:nvSpPr>
            <p:spPr>
              <a:xfrm>
                <a:off x="3721774" y="19545285"/>
                <a:ext cx="706853" cy="195252"/>
              </a:xfrm>
              <a:prstGeom prst="rect">
                <a:avLst/>
              </a:prstGeom>
              <a:solidFill>
                <a:schemeClr val="bg1"/>
              </a:solidFill>
            </p:spPr>
            <p:txBody>
              <a:bodyPr wrap="square" lIns="0" tIns="0" rIns="0" bIns="0" numCol="1" spcCol="640080" rtlCol="0">
                <a:spAutoFit/>
              </a:bodyPr>
              <a:lstStyle/>
              <a:p>
                <a:pPr algn="just"/>
                <a:r>
                  <a:rPr lang="en-US" sz="1400" dirty="0" smtClean="0">
                    <a:solidFill>
                      <a:schemeClr val="tx1">
                        <a:lumMod val="75000"/>
                        <a:lumOff val="25000"/>
                      </a:schemeClr>
                    </a:solidFill>
                  </a:rPr>
                  <a:t>Miles</a:t>
                </a:r>
              </a:p>
            </p:txBody>
          </p:sp>
        </p:grpSp>
      </p:grpSp>
      <p:pic>
        <p:nvPicPr>
          <p:cNvPr id="2" name="Picture 1"/>
          <p:cNvPicPr>
            <a:picLocks noChangeAspect="1"/>
          </p:cNvPicPr>
          <p:nvPr/>
        </p:nvPicPr>
        <p:blipFill rotWithShape="1">
          <a:blip r:embed="rId15" cstate="print">
            <a:extLst>
              <a:ext uri="{28A0092B-C50C-407E-A947-70E740481C1C}">
                <a14:useLocalDpi xmlns:a14="http://schemas.microsoft.com/office/drawing/2010/main" val="0"/>
              </a:ext>
            </a:extLst>
          </a:blip>
          <a:srcRect l="1754" t="17057" r="1133" b="10553"/>
          <a:stretch/>
        </p:blipFill>
        <p:spPr>
          <a:xfrm>
            <a:off x="4822965" y="17270796"/>
            <a:ext cx="3379406" cy="1529472"/>
          </a:xfrm>
          <a:prstGeom prst="rect">
            <a:avLst/>
          </a:prstGeom>
          <a:ln>
            <a:noFill/>
          </a:ln>
        </p:spPr>
      </p:pic>
      <p:pic>
        <p:nvPicPr>
          <p:cNvPr id="7" name="Picture 6"/>
          <p:cNvPicPr>
            <a:picLocks noChangeAspect="1"/>
          </p:cNvPicPr>
          <p:nvPr/>
        </p:nvPicPr>
        <p:blipFill rotWithShape="1">
          <a:blip r:embed="rId16" cstate="print">
            <a:extLst>
              <a:ext uri="{28A0092B-C50C-407E-A947-70E740481C1C}">
                <a14:useLocalDpi xmlns:a14="http://schemas.microsoft.com/office/drawing/2010/main" val="0"/>
              </a:ext>
            </a:extLst>
          </a:blip>
          <a:srcRect l="82575" t="15614" r="11811" b="76806"/>
          <a:stretch/>
        </p:blipFill>
        <p:spPr>
          <a:xfrm>
            <a:off x="1157559" y="22614591"/>
            <a:ext cx="550545" cy="962117"/>
          </a:xfrm>
          <a:prstGeom prst="rect">
            <a:avLst/>
          </a:prstGeom>
        </p:spPr>
      </p:pic>
      <p:sp>
        <p:nvSpPr>
          <p:cNvPr id="15" name="TextBox 14"/>
          <p:cNvSpPr txBox="1"/>
          <p:nvPr/>
        </p:nvSpPr>
        <p:spPr>
          <a:xfrm>
            <a:off x="13624008" y="4759339"/>
            <a:ext cx="11770399" cy="769441"/>
          </a:xfrm>
          <a:prstGeom prst="rect">
            <a:avLst/>
          </a:prstGeom>
          <a:noFill/>
        </p:spPr>
        <p:txBody>
          <a:bodyPr wrap="square" rtlCol="0">
            <a:spAutoFit/>
          </a:bodyPr>
          <a:lstStyle/>
          <a:p>
            <a:r>
              <a:rPr lang="en-US" sz="4400" b="1" dirty="0" smtClean="0">
                <a:solidFill>
                  <a:srgbClr val="964035"/>
                </a:solidFill>
                <a:latin typeface="Century Gothic" panose="020B0502020202020204" pitchFamily="34" charset="0"/>
              </a:rPr>
              <a:t>Abstract</a:t>
            </a:r>
          </a:p>
        </p:txBody>
      </p:sp>
      <p:sp>
        <p:nvSpPr>
          <p:cNvPr id="115" name="Text Placeholder 16"/>
          <p:cNvSpPr txBox="1">
            <a:spLocks/>
          </p:cNvSpPr>
          <p:nvPr/>
        </p:nvSpPr>
        <p:spPr>
          <a:xfrm>
            <a:off x="13716000" y="5513430"/>
            <a:ext cx="12801600" cy="640997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sz="2450" dirty="0">
                <a:solidFill>
                  <a:schemeClr val="tx1">
                    <a:lumMod val="75000"/>
                    <a:lumOff val="25000"/>
                  </a:schemeClr>
                </a:solidFill>
              </a:rPr>
              <a:t>The National Park Service (NPS) currently utilizes an interagency network of </a:t>
            </a:r>
            <a:r>
              <a:rPr lang="en-US" sz="2450" i="1" dirty="0">
                <a:solidFill>
                  <a:schemeClr val="tx1">
                    <a:lumMod val="75000"/>
                    <a:lumOff val="25000"/>
                  </a:schemeClr>
                </a:solidFill>
              </a:rPr>
              <a:t>in situ</a:t>
            </a:r>
            <a:r>
              <a:rPr lang="en-US" sz="2450" dirty="0">
                <a:solidFill>
                  <a:schemeClr val="tx1">
                    <a:lumMod val="75000"/>
                    <a:lumOff val="25000"/>
                  </a:schemeClr>
                </a:solidFill>
              </a:rPr>
              <a:t> aerosol monitoring stations to estimate light extinction and determine visibility across the public lands that it manages. With these well-defined particle masses and concentrations, the NPS makes estimates of visibility; however, their process is limited in scope because of the small number of monitoring stations and the fact that they only record measurements once every three days. This project focused on defining the empirical relationship between light extinction, calculated from these ground measurements, and satellite derived aerosol optical depth (AOD). The project team tested the feasibility of calculating visibility from Suomi National Polar-orbiting Partnership (NPP)’s Visible Infrared Imaging Radiometer Suite (VIIRS) and Aqua and Terra’s Moderate Resolution Imaging </a:t>
            </a:r>
            <a:r>
              <a:rPr lang="en-US" sz="2450" dirty="0" err="1">
                <a:solidFill>
                  <a:schemeClr val="tx1">
                    <a:lumMod val="75000"/>
                    <a:lumOff val="25000"/>
                  </a:schemeClr>
                </a:solidFill>
              </a:rPr>
              <a:t>Spectroradiometer</a:t>
            </a:r>
            <a:r>
              <a:rPr lang="en-US" sz="2450" dirty="0">
                <a:solidFill>
                  <a:schemeClr val="tx1">
                    <a:lumMod val="75000"/>
                    <a:lumOff val="25000"/>
                  </a:schemeClr>
                </a:solidFill>
              </a:rPr>
              <a:t> (MODIS) AOD data from 2013 to 2017. Using various regression methodologies, which also incorporated meteorological and atmospheric parameters, the team found that the MODIS data product correlates with ground truth data, giving R</a:t>
            </a:r>
            <a:r>
              <a:rPr lang="en-US" sz="2450" baseline="30000" dirty="0">
                <a:solidFill>
                  <a:schemeClr val="tx1">
                    <a:lumMod val="75000"/>
                    <a:lumOff val="25000"/>
                  </a:schemeClr>
                </a:solidFill>
              </a:rPr>
              <a:t>2</a:t>
            </a:r>
            <a:r>
              <a:rPr lang="en-US" sz="2450" dirty="0">
                <a:solidFill>
                  <a:schemeClr val="tx1">
                    <a:lumMod val="75000"/>
                    <a:lumOff val="25000"/>
                  </a:schemeClr>
                </a:solidFill>
              </a:rPr>
              <a:t> values between 0.06009 and 0.3351. After applying the same methods to the VIIRS data product, R</a:t>
            </a:r>
            <a:r>
              <a:rPr lang="en-US" sz="2450" baseline="30000" dirty="0">
                <a:solidFill>
                  <a:schemeClr val="tx1">
                    <a:lumMod val="75000"/>
                    <a:lumOff val="25000"/>
                  </a:schemeClr>
                </a:solidFill>
              </a:rPr>
              <a:t>2</a:t>
            </a:r>
            <a:r>
              <a:rPr lang="en-US" sz="2450" dirty="0">
                <a:solidFill>
                  <a:schemeClr val="tx1">
                    <a:lumMod val="75000"/>
                    <a:lumOff val="25000"/>
                  </a:schemeClr>
                </a:solidFill>
              </a:rPr>
              <a:t> values ranged between 0.0004629 and 0.04104. The discrepancy between the two products suggests that the VIIRS product is not suitable for this particular application; however, the underlying reason for this it not fully understood. The team applied these methods to seven NPS locations across the western United States and noted significant variability park-to-park, even when using the same data product, which is likely the result of local physiographic and meteorological factors. These findings will help the NPS expand their efforts to monitor visibility more broadly.</a:t>
            </a:r>
            <a:endParaRPr lang="en-US" sz="2450" dirty="0" smtClean="0">
              <a:solidFill>
                <a:schemeClr val="tx1">
                  <a:lumMod val="75000"/>
                  <a:lumOff val="25000"/>
                </a:schemeClr>
              </a:solidFill>
            </a:endParaRPr>
          </a:p>
        </p:txBody>
      </p:sp>
      <p:sp>
        <p:nvSpPr>
          <p:cNvPr id="44" name="Right Arrow 43"/>
          <p:cNvSpPr/>
          <p:nvPr/>
        </p:nvSpPr>
        <p:spPr>
          <a:xfrm rot="8169185">
            <a:off x="4932734" y="18956376"/>
            <a:ext cx="978408" cy="484632"/>
          </a:xfrm>
          <a:prstGeom prst="rightArrow">
            <a:avLst/>
          </a:prstGeom>
          <a:solidFill>
            <a:srgbClr val="964035"/>
          </a:solidFill>
          <a:ln>
            <a:solidFill>
              <a:srgbClr val="96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ext Placeholder 3"/>
          <p:cNvSpPr txBox="1">
            <a:spLocks/>
          </p:cNvSpPr>
          <p:nvPr/>
        </p:nvSpPr>
        <p:spPr>
          <a:xfrm>
            <a:off x="7659732" y="18659846"/>
            <a:ext cx="5221290" cy="1896902"/>
          </a:xfrm>
          <a:prstGeom prst="rect">
            <a:avLst/>
          </a:prstGeom>
        </p:spPr>
        <p:txBody>
          <a:bodyPr>
            <a:noAutofit/>
          </a:bodyPr>
          <a:lst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lvl="1" indent="0">
              <a:lnSpc>
                <a:spcPct val="100000"/>
              </a:lnSpc>
              <a:spcBef>
                <a:spcPts val="0"/>
              </a:spcBef>
              <a:buClr>
                <a:srgbClr val="964035"/>
              </a:buClr>
              <a:buNone/>
            </a:pPr>
            <a:r>
              <a:rPr lang="en-US" sz="3200" b="1" dirty="0" smtClean="0">
                <a:solidFill>
                  <a:schemeClr val="tx1">
                    <a:lumMod val="75000"/>
                    <a:lumOff val="25000"/>
                  </a:schemeClr>
                </a:solidFill>
              </a:rPr>
              <a:t>Intermountain West Region:</a:t>
            </a:r>
          </a:p>
          <a:p>
            <a:pPr marL="406400" lvl="2" indent="-342900">
              <a:lnSpc>
                <a:spcPct val="100000"/>
              </a:lnSpc>
              <a:spcBef>
                <a:spcPts val="0"/>
              </a:spcBef>
              <a:buClr>
                <a:srgbClr val="964035"/>
              </a:buClr>
              <a:buFont typeface="Wingdings 3" panose="05040102010807070707" pitchFamily="18" charset="2"/>
              <a:buChar char="}"/>
            </a:pPr>
            <a:r>
              <a:rPr lang="en-US" sz="2800" dirty="0" smtClean="0">
                <a:solidFill>
                  <a:schemeClr val="tx1">
                    <a:lumMod val="75000"/>
                    <a:lumOff val="25000"/>
                  </a:schemeClr>
                </a:solidFill>
              </a:rPr>
              <a:t>Includes 8 States: MT, WY, UT, CO, AZ, NM, OK, TX</a:t>
            </a:r>
          </a:p>
          <a:p>
            <a:pPr marL="406400" lvl="2" indent="-342900">
              <a:lnSpc>
                <a:spcPct val="100000"/>
              </a:lnSpc>
              <a:spcBef>
                <a:spcPts val="0"/>
              </a:spcBef>
              <a:buClr>
                <a:srgbClr val="964035"/>
              </a:buClr>
              <a:buFont typeface="Wingdings 3" panose="05040102010807070707" pitchFamily="18" charset="2"/>
              <a:buChar char="}"/>
            </a:pPr>
            <a:r>
              <a:rPr lang="en-US" sz="2800" dirty="0" smtClean="0">
                <a:solidFill>
                  <a:schemeClr val="tx1">
                    <a:lumMod val="75000"/>
                    <a:lumOff val="25000"/>
                  </a:schemeClr>
                </a:solidFill>
              </a:rPr>
              <a:t>Features 17 National Parks</a:t>
            </a:r>
          </a:p>
        </p:txBody>
      </p:sp>
      <p:sp>
        <p:nvSpPr>
          <p:cNvPr id="47" name="TextBox 46"/>
          <p:cNvSpPr txBox="1"/>
          <p:nvPr/>
        </p:nvSpPr>
        <p:spPr>
          <a:xfrm>
            <a:off x="4988866" y="8719513"/>
            <a:ext cx="7905105" cy="523220"/>
          </a:xfrm>
          <a:prstGeom prst="rect">
            <a:avLst/>
          </a:prstGeom>
        </p:spPr>
        <p:txBody>
          <a:bodyPr wrap="square" numCol="1" spcCol="640080" rtlCol="0">
            <a:spAutoFit/>
          </a:bodyPr>
          <a:lstStyle/>
          <a:p>
            <a:pPr algn="ctr"/>
            <a:r>
              <a:rPr lang="en-US" sz="2800" b="1" dirty="0" smtClean="0">
                <a:solidFill>
                  <a:schemeClr val="tx1">
                    <a:lumMod val="75000"/>
                    <a:lumOff val="25000"/>
                  </a:schemeClr>
                </a:solidFill>
              </a:rPr>
              <a:t>Varying Visibility in Glacier National Park, MT</a:t>
            </a:r>
          </a:p>
        </p:txBody>
      </p:sp>
      <p:sp>
        <p:nvSpPr>
          <p:cNvPr id="120" name="TextBox 119"/>
          <p:cNvSpPr txBox="1"/>
          <p:nvPr/>
        </p:nvSpPr>
        <p:spPr>
          <a:xfrm>
            <a:off x="1864205" y="9266779"/>
            <a:ext cx="2996478" cy="2585323"/>
          </a:xfrm>
          <a:prstGeom prst="rect">
            <a:avLst/>
          </a:prstGeom>
        </p:spPr>
        <p:txBody>
          <a:bodyPr wrap="square" lIns="0" tIns="0" rIns="0" bIns="0" numCol="1" spcCol="640080" rtlCol="0">
            <a:spAutoFit/>
          </a:bodyPr>
          <a:lstStyle/>
          <a:p>
            <a:pPr marL="0" lvl="2" algn="r">
              <a:lnSpc>
                <a:spcPct val="100000"/>
              </a:lnSpc>
              <a:spcBef>
                <a:spcPts val="0"/>
              </a:spcBef>
              <a:buClr>
                <a:srgbClr val="964035"/>
              </a:buClr>
            </a:pPr>
            <a:r>
              <a:rPr lang="en-US" sz="2100" dirty="0" smtClean="0">
                <a:solidFill>
                  <a:schemeClr val="tx1">
                    <a:lumMod val="75000"/>
                    <a:lumOff val="25000"/>
                  </a:schemeClr>
                </a:solidFill>
              </a:rPr>
              <a:t>Haze </a:t>
            </a:r>
            <a:r>
              <a:rPr lang="en-US" sz="2100" dirty="0">
                <a:solidFill>
                  <a:schemeClr val="tx1">
                    <a:lumMod val="75000"/>
                    <a:lumOff val="25000"/>
                  </a:schemeClr>
                </a:solidFill>
              </a:rPr>
              <a:t>formation can cause decreased visibility for the national parks, leading to visitor </a:t>
            </a:r>
            <a:r>
              <a:rPr lang="en-US" sz="2100" dirty="0" smtClean="0">
                <a:solidFill>
                  <a:schemeClr val="tx1">
                    <a:lumMod val="75000"/>
                    <a:lumOff val="25000"/>
                  </a:schemeClr>
                </a:solidFill>
              </a:rPr>
              <a:t>decreases. Aerosol </a:t>
            </a:r>
            <a:r>
              <a:rPr lang="en-US" sz="2100" dirty="0">
                <a:solidFill>
                  <a:schemeClr val="tx1">
                    <a:lumMod val="75000"/>
                    <a:lumOff val="25000"/>
                  </a:schemeClr>
                </a:solidFill>
              </a:rPr>
              <a:t>pollution has harmful effects on human respiratory </a:t>
            </a:r>
            <a:r>
              <a:rPr lang="en-US" sz="2100" dirty="0" smtClean="0">
                <a:solidFill>
                  <a:schemeClr val="tx1">
                    <a:lumMod val="75000"/>
                    <a:lumOff val="25000"/>
                  </a:schemeClr>
                </a:solidFill>
              </a:rPr>
              <a:t>health and can negatively impact </a:t>
            </a:r>
            <a:r>
              <a:rPr lang="en-US" sz="2100" dirty="0">
                <a:solidFill>
                  <a:schemeClr val="tx1">
                    <a:lumMod val="75000"/>
                    <a:lumOff val="25000"/>
                  </a:schemeClr>
                </a:solidFill>
              </a:rPr>
              <a:t>flora and </a:t>
            </a:r>
            <a:r>
              <a:rPr lang="en-US" sz="2100" dirty="0" smtClean="0">
                <a:solidFill>
                  <a:schemeClr val="tx1">
                    <a:lumMod val="75000"/>
                    <a:lumOff val="25000"/>
                  </a:schemeClr>
                </a:solidFill>
              </a:rPr>
              <a:t>fauna.</a:t>
            </a:r>
            <a:endParaRPr lang="en-US" sz="2100" dirty="0">
              <a:solidFill>
                <a:schemeClr val="tx1">
                  <a:lumMod val="75000"/>
                  <a:lumOff val="25000"/>
                </a:schemeClr>
              </a:solidFill>
            </a:endParaRPr>
          </a:p>
        </p:txBody>
      </p:sp>
      <p:sp>
        <p:nvSpPr>
          <p:cNvPr id="122" name="TextBox 121"/>
          <p:cNvSpPr txBox="1"/>
          <p:nvPr/>
        </p:nvSpPr>
        <p:spPr>
          <a:xfrm>
            <a:off x="5024034" y="9321477"/>
            <a:ext cx="3873779" cy="461665"/>
          </a:xfrm>
          <a:prstGeom prst="rect">
            <a:avLst/>
          </a:prstGeom>
        </p:spPr>
        <p:txBody>
          <a:bodyPr wrap="square" numCol="1" spcCol="640080" rtlCol="0">
            <a:spAutoFit/>
          </a:bodyPr>
          <a:lstStyle/>
          <a:p>
            <a:pPr algn="ctr"/>
            <a:r>
              <a:rPr lang="en-US" sz="2400" b="1" dirty="0" smtClean="0">
                <a:solidFill>
                  <a:schemeClr val="bg1"/>
                </a:solidFill>
                <a:latin typeface="+mj-lt"/>
              </a:rPr>
              <a:t>Low Visibility Day</a:t>
            </a:r>
          </a:p>
        </p:txBody>
      </p:sp>
      <p:sp>
        <p:nvSpPr>
          <p:cNvPr id="123" name="TextBox 122"/>
          <p:cNvSpPr txBox="1"/>
          <p:nvPr/>
        </p:nvSpPr>
        <p:spPr>
          <a:xfrm>
            <a:off x="8990868" y="9304473"/>
            <a:ext cx="3890154" cy="461665"/>
          </a:xfrm>
          <a:prstGeom prst="rect">
            <a:avLst/>
          </a:prstGeom>
        </p:spPr>
        <p:txBody>
          <a:bodyPr wrap="square" numCol="1" spcCol="640080" rtlCol="0">
            <a:spAutoFit/>
          </a:bodyPr>
          <a:lstStyle/>
          <a:p>
            <a:pPr algn="ctr"/>
            <a:r>
              <a:rPr lang="en-US" sz="2400" b="1" dirty="0" smtClean="0">
                <a:solidFill>
                  <a:schemeClr val="bg1"/>
                </a:solidFill>
                <a:latin typeface="+mj-lt"/>
              </a:rPr>
              <a:t>High Visibility Day</a:t>
            </a:r>
          </a:p>
        </p:txBody>
      </p:sp>
      <p:sp>
        <p:nvSpPr>
          <p:cNvPr id="126" name="Text Placeholder 16"/>
          <p:cNvSpPr txBox="1">
            <a:spLocks/>
          </p:cNvSpPr>
          <p:nvPr/>
        </p:nvSpPr>
        <p:spPr>
          <a:xfrm>
            <a:off x="5012311" y="5528781"/>
            <a:ext cx="7967538" cy="3150129"/>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lgn="just">
              <a:lnSpc>
                <a:spcPct val="100000"/>
              </a:lnSpc>
              <a:spcBef>
                <a:spcPts val="600"/>
              </a:spcBef>
              <a:buNone/>
            </a:pPr>
            <a:r>
              <a:rPr lang="en-US" dirty="0">
                <a:solidFill>
                  <a:schemeClr val="tx1">
                    <a:lumMod val="75000"/>
                    <a:lumOff val="25000"/>
                  </a:schemeClr>
                </a:solidFill>
              </a:rPr>
              <a:t>Officials from the National Park </a:t>
            </a:r>
            <a:r>
              <a:rPr lang="en-US" dirty="0" smtClean="0">
                <a:solidFill>
                  <a:schemeClr val="tx1">
                    <a:lumMod val="75000"/>
                    <a:lumOff val="25000"/>
                  </a:schemeClr>
                </a:solidFill>
              </a:rPr>
              <a:t>Service </a:t>
            </a:r>
            <a:r>
              <a:rPr lang="en-US" dirty="0">
                <a:solidFill>
                  <a:schemeClr val="tx1">
                    <a:lumMod val="75000"/>
                    <a:lumOff val="25000"/>
                  </a:schemeClr>
                </a:solidFill>
              </a:rPr>
              <a:t>are interested in understanding trends and changes in visibility across park landscapes because decreased visibility affects the experience and health of park visitors. The </a:t>
            </a:r>
            <a:r>
              <a:rPr lang="en-US" dirty="0" smtClean="0">
                <a:solidFill>
                  <a:schemeClr val="tx1">
                    <a:lumMod val="75000"/>
                    <a:lumOff val="25000"/>
                  </a:schemeClr>
                </a:solidFill>
              </a:rPr>
              <a:t>partner </a:t>
            </a:r>
            <a:r>
              <a:rPr lang="en-US" dirty="0">
                <a:solidFill>
                  <a:schemeClr val="tx1">
                    <a:lumMod val="75000"/>
                    <a:lumOff val="25000"/>
                  </a:schemeClr>
                </a:solidFill>
              </a:rPr>
              <a:t>currently utilizes a limited number of </a:t>
            </a:r>
            <a:r>
              <a:rPr lang="en-US" i="1" dirty="0">
                <a:solidFill>
                  <a:schemeClr val="tx1">
                    <a:lumMod val="75000"/>
                    <a:lumOff val="25000"/>
                  </a:schemeClr>
                </a:solidFill>
              </a:rPr>
              <a:t>in situ </a:t>
            </a:r>
            <a:r>
              <a:rPr lang="en-US" dirty="0">
                <a:solidFill>
                  <a:schemeClr val="tx1">
                    <a:lumMod val="75000"/>
                    <a:lumOff val="25000"/>
                  </a:schemeClr>
                </a:solidFill>
              </a:rPr>
              <a:t>instruments to calculate estimates of visible range based on measured amounts of airborne particles. </a:t>
            </a:r>
          </a:p>
        </p:txBody>
      </p:sp>
      <p:sp>
        <p:nvSpPr>
          <p:cNvPr id="48" name="TextBox 47"/>
          <p:cNvSpPr txBox="1"/>
          <p:nvPr/>
        </p:nvSpPr>
        <p:spPr>
          <a:xfrm>
            <a:off x="8202370" y="11832756"/>
            <a:ext cx="4725461" cy="338554"/>
          </a:xfrm>
          <a:prstGeom prst="rect">
            <a:avLst/>
          </a:prstGeom>
        </p:spPr>
        <p:txBody>
          <a:bodyPr wrap="none" numCol="1" spcCol="640080" rtlCol="0">
            <a:spAutoFit/>
          </a:bodyPr>
          <a:lstStyle/>
          <a:p>
            <a:pPr algn="r"/>
            <a:r>
              <a:rPr lang="en-US" sz="1600" i="1" dirty="0" smtClean="0">
                <a:solidFill>
                  <a:schemeClr val="tx1">
                    <a:lumMod val="75000"/>
                    <a:lumOff val="25000"/>
                  </a:schemeClr>
                </a:solidFill>
              </a:rPr>
              <a:t>Source:  Federal Land Manager Environmental Database (FED)</a:t>
            </a:r>
          </a:p>
        </p:txBody>
      </p:sp>
      <p:sp>
        <p:nvSpPr>
          <p:cNvPr id="127" name="Text Placeholder 3"/>
          <p:cNvSpPr txBox="1">
            <a:spLocks/>
          </p:cNvSpPr>
          <p:nvPr/>
        </p:nvSpPr>
        <p:spPr>
          <a:xfrm>
            <a:off x="7659731" y="20862837"/>
            <a:ext cx="5672503" cy="1194137"/>
          </a:xfrm>
          <a:prstGeom prst="rect">
            <a:avLst/>
          </a:prstGeom>
        </p:spPr>
        <p:txBody>
          <a:bodyPr>
            <a:noAutofit/>
          </a:bodyPr>
          <a:lst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lvl="1" indent="0">
              <a:lnSpc>
                <a:spcPct val="100000"/>
              </a:lnSpc>
              <a:spcBef>
                <a:spcPts val="0"/>
              </a:spcBef>
              <a:buClr>
                <a:srgbClr val="964035"/>
              </a:buClr>
              <a:buNone/>
            </a:pPr>
            <a:r>
              <a:rPr lang="en-US" sz="3200" b="1" dirty="0" smtClean="0">
                <a:solidFill>
                  <a:schemeClr val="tx1">
                    <a:lumMod val="75000"/>
                    <a:lumOff val="25000"/>
                  </a:schemeClr>
                </a:solidFill>
              </a:rPr>
              <a:t>Study Period:</a:t>
            </a:r>
          </a:p>
          <a:p>
            <a:pPr marL="568325" lvl="2" indent="-457200">
              <a:lnSpc>
                <a:spcPct val="100000"/>
              </a:lnSpc>
              <a:spcBef>
                <a:spcPts val="0"/>
              </a:spcBef>
              <a:buClr>
                <a:srgbClr val="964035"/>
              </a:buClr>
              <a:buFont typeface="Wingdings 3" panose="05040102010807070707" pitchFamily="18" charset="2"/>
              <a:buChar char="}"/>
            </a:pPr>
            <a:r>
              <a:rPr lang="en-US" sz="2800" dirty="0" smtClean="0">
                <a:solidFill>
                  <a:schemeClr val="tx1">
                    <a:lumMod val="75000"/>
                    <a:lumOff val="25000"/>
                  </a:schemeClr>
                </a:solidFill>
              </a:rPr>
              <a:t>January 2013 through August 2017</a:t>
            </a:r>
          </a:p>
          <a:p>
            <a:pPr marL="347472" lvl="1" indent="-347472">
              <a:lnSpc>
                <a:spcPct val="100000"/>
              </a:lnSpc>
              <a:spcBef>
                <a:spcPts val="0"/>
              </a:spcBef>
              <a:buClr>
                <a:srgbClr val="964035"/>
              </a:buClr>
            </a:pPr>
            <a:endParaRPr lang="en-US" sz="2800" dirty="0">
              <a:solidFill>
                <a:schemeClr val="tx1">
                  <a:lumMod val="75000"/>
                  <a:lumOff val="25000"/>
                </a:schemeClr>
              </a:solidFill>
            </a:endParaRPr>
          </a:p>
        </p:txBody>
      </p:sp>
      <p:sp>
        <p:nvSpPr>
          <p:cNvPr id="53" name="Right Arrow 52"/>
          <p:cNvSpPr/>
          <p:nvPr/>
        </p:nvSpPr>
        <p:spPr>
          <a:xfrm>
            <a:off x="13749860" y="11829477"/>
            <a:ext cx="12773351" cy="5119996"/>
          </a:xfrm>
          <a:prstGeom prst="rightArrow">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grpSp>
        <p:nvGrpSpPr>
          <p:cNvPr id="68" name="Group 67"/>
          <p:cNvGrpSpPr/>
          <p:nvPr/>
        </p:nvGrpSpPr>
        <p:grpSpPr>
          <a:xfrm>
            <a:off x="13980430" y="12493283"/>
            <a:ext cx="1672888" cy="3651709"/>
            <a:chOff x="14507570" y="12604209"/>
            <a:chExt cx="1672888" cy="3651709"/>
          </a:xfrm>
        </p:grpSpPr>
        <p:sp>
          <p:nvSpPr>
            <p:cNvPr id="128" name="Rounded Rectangle 127"/>
            <p:cNvSpPr/>
            <p:nvPr/>
          </p:nvSpPr>
          <p:spPr>
            <a:xfrm>
              <a:off x="14507570" y="12604209"/>
              <a:ext cx="1672888" cy="1728216"/>
            </a:xfrm>
            <a:prstGeom prst="roundRect">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lstStyle/>
            <a:p>
              <a:pPr algn="ctr"/>
              <a:r>
                <a:rPr lang="en-US" sz="2400" dirty="0" smtClean="0"/>
                <a:t>Suomi NPP VIIRS Data</a:t>
              </a:r>
              <a:endParaRPr lang="en-US" sz="2400" dirty="0"/>
            </a:p>
          </p:txBody>
        </p:sp>
        <p:sp>
          <p:nvSpPr>
            <p:cNvPr id="129" name="Rounded Rectangle 128"/>
            <p:cNvSpPr/>
            <p:nvPr/>
          </p:nvSpPr>
          <p:spPr>
            <a:xfrm>
              <a:off x="14507570" y="14527702"/>
              <a:ext cx="1672886" cy="1728216"/>
            </a:xfrm>
            <a:prstGeom prst="roundRect">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lstStyle/>
            <a:p>
              <a:pPr algn="ctr"/>
              <a:r>
                <a:rPr lang="en-US" sz="2400" dirty="0" smtClean="0"/>
                <a:t>Terra &amp; Aqua MODIS Data</a:t>
              </a:r>
              <a:endParaRPr lang="en-US" sz="2400" dirty="0"/>
            </a:p>
          </p:txBody>
        </p:sp>
      </p:grpSp>
      <p:grpSp>
        <p:nvGrpSpPr>
          <p:cNvPr id="70" name="Group 69"/>
          <p:cNvGrpSpPr/>
          <p:nvPr/>
        </p:nvGrpSpPr>
        <p:grpSpPr>
          <a:xfrm>
            <a:off x="15653317" y="13674789"/>
            <a:ext cx="350934" cy="1288696"/>
            <a:chOff x="16180457" y="13710691"/>
            <a:chExt cx="350934" cy="1288696"/>
          </a:xfrm>
        </p:grpSpPr>
        <p:cxnSp>
          <p:nvCxnSpPr>
            <p:cNvPr id="66" name="Straight Arrow Connector 65"/>
            <p:cNvCxnSpPr/>
            <p:nvPr/>
          </p:nvCxnSpPr>
          <p:spPr>
            <a:xfrm>
              <a:off x="16180458" y="13710691"/>
              <a:ext cx="350933" cy="1288"/>
            </a:xfrm>
            <a:prstGeom prst="straightConnector1">
              <a:avLst/>
            </a:prstGeom>
            <a:ln w="38100">
              <a:solidFill>
                <a:schemeClr val="tx1">
                  <a:lumMod val="75000"/>
                  <a:lumOff val="25000"/>
                </a:schemeClr>
              </a:solidFill>
              <a:tailEnd type="triangle"/>
            </a:ln>
          </p:spPr>
          <p:style>
            <a:lnRef idx="1">
              <a:schemeClr val="dk1"/>
            </a:lnRef>
            <a:fillRef idx="0">
              <a:schemeClr val="dk1"/>
            </a:fillRef>
            <a:effectRef idx="0">
              <a:schemeClr val="dk1"/>
            </a:effectRef>
            <a:fontRef idx="minor">
              <a:schemeClr val="tx1"/>
            </a:fontRef>
          </p:style>
        </p:cxnSp>
        <p:cxnSp>
          <p:nvCxnSpPr>
            <p:cNvPr id="134" name="Straight Arrow Connector 133"/>
            <p:cNvCxnSpPr/>
            <p:nvPr/>
          </p:nvCxnSpPr>
          <p:spPr>
            <a:xfrm>
              <a:off x="16180457" y="14998099"/>
              <a:ext cx="350933" cy="1288"/>
            </a:xfrm>
            <a:prstGeom prst="straightConnector1">
              <a:avLst/>
            </a:prstGeom>
            <a:ln w="38100">
              <a:solidFill>
                <a:schemeClr val="tx1">
                  <a:lumMod val="75000"/>
                  <a:lumOff val="25000"/>
                </a:schemeClr>
              </a:solidFill>
              <a:tailEnd type="triangle"/>
            </a:ln>
          </p:spPr>
          <p:style>
            <a:lnRef idx="1">
              <a:schemeClr val="dk1"/>
            </a:lnRef>
            <a:fillRef idx="0">
              <a:schemeClr val="dk1"/>
            </a:fillRef>
            <a:effectRef idx="0">
              <a:schemeClr val="dk1"/>
            </a:effectRef>
            <a:fontRef idx="minor">
              <a:schemeClr val="tx1"/>
            </a:fontRef>
          </p:style>
        </p:cxnSp>
      </p:grpSp>
      <p:grpSp>
        <p:nvGrpSpPr>
          <p:cNvPr id="69" name="Group 68"/>
          <p:cNvGrpSpPr/>
          <p:nvPr/>
        </p:nvGrpSpPr>
        <p:grpSpPr>
          <a:xfrm>
            <a:off x="16006335" y="13271064"/>
            <a:ext cx="9986810" cy="2096146"/>
            <a:chOff x="16533475" y="13317716"/>
            <a:chExt cx="9986810" cy="2096146"/>
          </a:xfrm>
        </p:grpSpPr>
        <p:sp>
          <p:nvSpPr>
            <p:cNvPr id="60" name="Freeform 59"/>
            <p:cNvSpPr/>
            <p:nvPr/>
          </p:nvSpPr>
          <p:spPr>
            <a:xfrm>
              <a:off x="16533475" y="13317716"/>
              <a:ext cx="1762229" cy="2096146"/>
            </a:xfrm>
            <a:custGeom>
              <a:avLst/>
              <a:gdLst>
                <a:gd name="connsiteX0" fmla="*/ 0 w 1762229"/>
                <a:gd name="connsiteY0" fmla="*/ 293711 h 2096146"/>
                <a:gd name="connsiteX1" fmla="*/ 293711 w 1762229"/>
                <a:gd name="connsiteY1" fmla="*/ 0 h 2096146"/>
                <a:gd name="connsiteX2" fmla="*/ 1468518 w 1762229"/>
                <a:gd name="connsiteY2" fmla="*/ 0 h 2096146"/>
                <a:gd name="connsiteX3" fmla="*/ 1762229 w 1762229"/>
                <a:gd name="connsiteY3" fmla="*/ 293711 h 2096146"/>
                <a:gd name="connsiteX4" fmla="*/ 1762229 w 1762229"/>
                <a:gd name="connsiteY4" fmla="*/ 1802435 h 2096146"/>
                <a:gd name="connsiteX5" fmla="*/ 1468518 w 1762229"/>
                <a:gd name="connsiteY5" fmla="*/ 2096146 h 2096146"/>
                <a:gd name="connsiteX6" fmla="*/ 293711 w 1762229"/>
                <a:gd name="connsiteY6" fmla="*/ 2096146 h 2096146"/>
                <a:gd name="connsiteX7" fmla="*/ 0 w 1762229"/>
                <a:gd name="connsiteY7" fmla="*/ 1802435 h 2096146"/>
                <a:gd name="connsiteX8" fmla="*/ 0 w 1762229"/>
                <a:gd name="connsiteY8" fmla="*/ 293711 h 209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2229" h="2096146">
                  <a:moveTo>
                    <a:pt x="0" y="293711"/>
                  </a:moveTo>
                  <a:cubicBezTo>
                    <a:pt x="0" y="131499"/>
                    <a:pt x="131499" y="0"/>
                    <a:pt x="293711" y="0"/>
                  </a:cubicBezTo>
                  <a:lnTo>
                    <a:pt x="1468518" y="0"/>
                  </a:lnTo>
                  <a:cubicBezTo>
                    <a:pt x="1630730" y="0"/>
                    <a:pt x="1762229" y="131499"/>
                    <a:pt x="1762229" y="293711"/>
                  </a:cubicBezTo>
                  <a:lnTo>
                    <a:pt x="1762229" y="1802435"/>
                  </a:lnTo>
                  <a:cubicBezTo>
                    <a:pt x="1762229" y="1964647"/>
                    <a:pt x="1630730" y="2096146"/>
                    <a:pt x="1468518" y="2096146"/>
                  </a:cubicBezTo>
                  <a:lnTo>
                    <a:pt x="293711" y="2096146"/>
                  </a:lnTo>
                  <a:cubicBezTo>
                    <a:pt x="131499" y="2096146"/>
                    <a:pt x="0" y="1964647"/>
                    <a:pt x="0" y="1802435"/>
                  </a:cubicBezTo>
                  <a:lnTo>
                    <a:pt x="0" y="293711"/>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7465" tIns="177465" rIns="177465" bIns="177465" numCol="1" spcCol="1270" anchor="ctr" anchorCtr="0">
              <a:noAutofit/>
            </a:bodyPr>
            <a:lstStyle/>
            <a:p>
              <a:pPr lvl="0" algn="ctr" defTabSz="1066800"/>
              <a:r>
                <a:rPr lang="en-US" sz="2400" kern="1200" dirty="0" smtClean="0"/>
                <a:t>MERRA-2</a:t>
              </a:r>
            </a:p>
            <a:p>
              <a:pPr lvl="0" algn="ctr" defTabSz="1066800"/>
              <a:r>
                <a:rPr lang="en-US" sz="2400" kern="1200" dirty="0" smtClean="0"/>
                <a:t>+</a:t>
              </a:r>
            </a:p>
            <a:p>
              <a:pPr lvl="0" algn="ctr" defTabSz="1066800"/>
              <a:r>
                <a:rPr lang="en-US" sz="2400" kern="1200" dirty="0" smtClean="0"/>
                <a:t>IMPROVE</a:t>
              </a:r>
            </a:p>
            <a:p>
              <a:pPr lvl="0" algn="ctr" defTabSz="1066800"/>
              <a:r>
                <a:rPr lang="en-US" sz="2400" kern="1200" dirty="0" smtClean="0"/>
                <a:t>+</a:t>
              </a:r>
            </a:p>
            <a:p>
              <a:pPr lvl="0" algn="ctr" defTabSz="1066800"/>
              <a:r>
                <a:rPr lang="en-US" sz="2400" kern="1200" dirty="0" err="1" smtClean="0"/>
                <a:t>gridMET</a:t>
              </a:r>
              <a:endParaRPr lang="en-US" sz="2400" kern="1200" dirty="0"/>
            </a:p>
          </p:txBody>
        </p:sp>
        <p:sp>
          <p:nvSpPr>
            <p:cNvPr id="61" name="Freeform 60"/>
            <p:cNvSpPr/>
            <p:nvPr/>
          </p:nvSpPr>
          <p:spPr>
            <a:xfrm>
              <a:off x="18590252" y="13488786"/>
              <a:ext cx="1762229" cy="1730865"/>
            </a:xfrm>
            <a:custGeom>
              <a:avLst/>
              <a:gdLst>
                <a:gd name="connsiteX0" fmla="*/ 0 w 1762229"/>
                <a:gd name="connsiteY0" fmla="*/ 288483 h 1730865"/>
                <a:gd name="connsiteX1" fmla="*/ 288483 w 1762229"/>
                <a:gd name="connsiteY1" fmla="*/ 0 h 1730865"/>
                <a:gd name="connsiteX2" fmla="*/ 1473746 w 1762229"/>
                <a:gd name="connsiteY2" fmla="*/ 0 h 1730865"/>
                <a:gd name="connsiteX3" fmla="*/ 1762229 w 1762229"/>
                <a:gd name="connsiteY3" fmla="*/ 288483 h 1730865"/>
                <a:gd name="connsiteX4" fmla="*/ 1762229 w 1762229"/>
                <a:gd name="connsiteY4" fmla="*/ 1442382 h 1730865"/>
                <a:gd name="connsiteX5" fmla="*/ 1473746 w 1762229"/>
                <a:gd name="connsiteY5" fmla="*/ 1730865 h 1730865"/>
                <a:gd name="connsiteX6" fmla="*/ 288483 w 1762229"/>
                <a:gd name="connsiteY6" fmla="*/ 1730865 h 1730865"/>
                <a:gd name="connsiteX7" fmla="*/ 0 w 1762229"/>
                <a:gd name="connsiteY7" fmla="*/ 1442382 h 1730865"/>
                <a:gd name="connsiteX8" fmla="*/ 0 w 1762229"/>
                <a:gd name="connsiteY8" fmla="*/ 288483 h 1730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2229" h="1730865">
                  <a:moveTo>
                    <a:pt x="0" y="288483"/>
                  </a:moveTo>
                  <a:cubicBezTo>
                    <a:pt x="0" y="129158"/>
                    <a:pt x="129158" y="0"/>
                    <a:pt x="288483" y="0"/>
                  </a:cubicBezTo>
                  <a:lnTo>
                    <a:pt x="1473746" y="0"/>
                  </a:lnTo>
                  <a:cubicBezTo>
                    <a:pt x="1633071" y="0"/>
                    <a:pt x="1762229" y="129158"/>
                    <a:pt x="1762229" y="288483"/>
                  </a:cubicBezTo>
                  <a:lnTo>
                    <a:pt x="1762229" y="1442382"/>
                  </a:lnTo>
                  <a:cubicBezTo>
                    <a:pt x="1762229" y="1601707"/>
                    <a:pt x="1633071" y="1730865"/>
                    <a:pt x="1473746" y="1730865"/>
                  </a:cubicBezTo>
                  <a:lnTo>
                    <a:pt x="288483" y="1730865"/>
                  </a:lnTo>
                  <a:cubicBezTo>
                    <a:pt x="129158" y="1730865"/>
                    <a:pt x="0" y="1601707"/>
                    <a:pt x="0" y="1442382"/>
                  </a:cubicBezTo>
                  <a:lnTo>
                    <a:pt x="0" y="288483"/>
                  </a:lnTo>
                  <a:close/>
                </a:path>
              </a:pathLst>
            </a:custGeom>
          </p:spPr>
          <p:style>
            <a:lnRef idx="2">
              <a:schemeClr val="lt1">
                <a:hueOff val="0"/>
                <a:satOff val="0"/>
                <a:lumOff val="0"/>
                <a:alphaOff val="0"/>
              </a:schemeClr>
            </a:lnRef>
            <a:fillRef idx="1">
              <a:schemeClr val="accent3">
                <a:hueOff val="677650"/>
                <a:satOff val="25000"/>
                <a:lumOff val="-3676"/>
                <a:alphaOff val="0"/>
              </a:schemeClr>
            </a:fillRef>
            <a:effectRef idx="0">
              <a:schemeClr val="accent3">
                <a:hueOff val="677650"/>
                <a:satOff val="25000"/>
                <a:lumOff val="-3676"/>
                <a:alphaOff val="0"/>
              </a:schemeClr>
            </a:effectRef>
            <a:fontRef idx="minor">
              <a:schemeClr val="lt1"/>
            </a:fontRef>
          </p:style>
          <p:txBody>
            <a:bodyPr spcFirstLastPara="0" vert="horz" wrap="square" lIns="175934" tIns="175934" rIns="175934" bIns="175934" numCol="1" spcCol="1270" anchor="ctr" anchorCtr="0">
              <a:noAutofit/>
            </a:bodyPr>
            <a:lstStyle/>
            <a:p>
              <a:pPr lvl="0" algn="ctr" defTabSz="1066800"/>
              <a:r>
                <a:rPr lang="en-US" sz="2400" kern="1200" dirty="0" smtClean="0"/>
                <a:t>Process Imagery and Data</a:t>
              </a:r>
              <a:endParaRPr lang="en-US" sz="2400" kern="1200" dirty="0"/>
            </a:p>
          </p:txBody>
        </p:sp>
        <p:sp>
          <p:nvSpPr>
            <p:cNvPr id="64" name="Freeform 63"/>
            <p:cNvSpPr/>
            <p:nvPr/>
          </p:nvSpPr>
          <p:spPr>
            <a:xfrm>
              <a:off x="20646187" y="13488786"/>
              <a:ext cx="1762229" cy="1730865"/>
            </a:xfrm>
            <a:custGeom>
              <a:avLst/>
              <a:gdLst>
                <a:gd name="connsiteX0" fmla="*/ 0 w 1762229"/>
                <a:gd name="connsiteY0" fmla="*/ 288483 h 1730865"/>
                <a:gd name="connsiteX1" fmla="*/ 288483 w 1762229"/>
                <a:gd name="connsiteY1" fmla="*/ 0 h 1730865"/>
                <a:gd name="connsiteX2" fmla="*/ 1473746 w 1762229"/>
                <a:gd name="connsiteY2" fmla="*/ 0 h 1730865"/>
                <a:gd name="connsiteX3" fmla="*/ 1762229 w 1762229"/>
                <a:gd name="connsiteY3" fmla="*/ 288483 h 1730865"/>
                <a:gd name="connsiteX4" fmla="*/ 1762229 w 1762229"/>
                <a:gd name="connsiteY4" fmla="*/ 1442382 h 1730865"/>
                <a:gd name="connsiteX5" fmla="*/ 1473746 w 1762229"/>
                <a:gd name="connsiteY5" fmla="*/ 1730865 h 1730865"/>
                <a:gd name="connsiteX6" fmla="*/ 288483 w 1762229"/>
                <a:gd name="connsiteY6" fmla="*/ 1730865 h 1730865"/>
                <a:gd name="connsiteX7" fmla="*/ 0 w 1762229"/>
                <a:gd name="connsiteY7" fmla="*/ 1442382 h 1730865"/>
                <a:gd name="connsiteX8" fmla="*/ 0 w 1762229"/>
                <a:gd name="connsiteY8" fmla="*/ 288483 h 1730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2229" h="1730865">
                  <a:moveTo>
                    <a:pt x="0" y="288483"/>
                  </a:moveTo>
                  <a:cubicBezTo>
                    <a:pt x="0" y="129158"/>
                    <a:pt x="129158" y="0"/>
                    <a:pt x="288483" y="0"/>
                  </a:cubicBezTo>
                  <a:lnTo>
                    <a:pt x="1473746" y="0"/>
                  </a:lnTo>
                  <a:cubicBezTo>
                    <a:pt x="1633071" y="0"/>
                    <a:pt x="1762229" y="129158"/>
                    <a:pt x="1762229" y="288483"/>
                  </a:cubicBezTo>
                  <a:lnTo>
                    <a:pt x="1762229" y="1442382"/>
                  </a:lnTo>
                  <a:cubicBezTo>
                    <a:pt x="1762229" y="1601707"/>
                    <a:pt x="1633071" y="1730865"/>
                    <a:pt x="1473746" y="1730865"/>
                  </a:cubicBezTo>
                  <a:lnTo>
                    <a:pt x="288483" y="1730865"/>
                  </a:lnTo>
                  <a:cubicBezTo>
                    <a:pt x="129158" y="1730865"/>
                    <a:pt x="0" y="1601707"/>
                    <a:pt x="0" y="1442382"/>
                  </a:cubicBezTo>
                  <a:lnTo>
                    <a:pt x="0" y="288483"/>
                  </a:lnTo>
                  <a:close/>
                </a:path>
              </a:pathLst>
            </a:custGeom>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175934" tIns="175934" rIns="175934" bIns="175934" numCol="1" spcCol="1270" anchor="ctr" anchorCtr="0">
              <a:noAutofit/>
            </a:bodyPr>
            <a:lstStyle/>
            <a:p>
              <a:pPr lvl="0" algn="ctr" defTabSz="1066800"/>
              <a:r>
                <a:rPr lang="en-US" sz="2400" kern="1200" dirty="0" smtClean="0"/>
                <a:t>Calculate Polynomial Regression</a:t>
              </a:r>
              <a:endParaRPr lang="en-US" sz="2400" kern="1200" dirty="0"/>
            </a:p>
          </p:txBody>
        </p:sp>
        <p:sp>
          <p:nvSpPr>
            <p:cNvPr id="65" name="Freeform 64"/>
            <p:cNvSpPr/>
            <p:nvPr/>
          </p:nvSpPr>
          <p:spPr>
            <a:xfrm>
              <a:off x="22702122" y="13488786"/>
              <a:ext cx="1762229" cy="1730865"/>
            </a:xfrm>
            <a:custGeom>
              <a:avLst/>
              <a:gdLst>
                <a:gd name="connsiteX0" fmla="*/ 0 w 1762229"/>
                <a:gd name="connsiteY0" fmla="*/ 288483 h 1730865"/>
                <a:gd name="connsiteX1" fmla="*/ 288483 w 1762229"/>
                <a:gd name="connsiteY1" fmla="*/ 0 h 1730865"/>
                <a:gd name="connsiteX2" fmla="*/ 1473746 w 1762229"/>
                <a:gd name="connsiteY2" fmla="*/ 0 h 1730865"/>
                <a:gd name="connsiteX3" fmla="*/ 1762229 w 1762229"/>
                <a:gd name="connsiteY3" fmla="*/ 288483 h 1730865"/>
                <a:gd name="connsiteX4" fmla="*/ 1762229 w 1762229"/>
                <a:gd name="connsiteY4" fmla="*/ 1442382 h 1730865"/>
                <a:gd name="connsiteX5" fmla="*/ 1473746 w 1762229"/>
                <a:gd name="connsiteY5" fmla="*/ 1730865 h 1730865"/>
                <a:gd name="connsiteX6" fmla="*/ 288483 w 1762229"/>
                <a:gd name="connsiteY6" fmla="*/ 1730865 h 1730865"/>
                <a:gd name="connsiteX7" fmla="*/ 0 w 1762229"/>
                <a:gd name="connsiteY7" fmla="*/ 1442382 h 1730865"/>
                <a:gd name="connsiteX8" fmla="*/ 0 w 1762229"/>
                <a:gd name="connsiteY8" fmla="*/ 288483 h 1730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2229" h="1730865">
                  <a:moveTo>
                    <a:pt x="0" y="288483"/>
                  </a:moveTo>
                  <a:cubicBezTo>
                    <a:pt x="0" y="129158"/>
                    <a:pt x="129158" y="0"/>
                    <a:pt x="288483" y="0"/>
                  </a:cubicBezTo>
                  <a:lnTo>
                    <a:pt x="1473746" y="0"/>
                  </a:lnTo>
                  <a:cubicBezTo>
                    <a:pt x="1633071" y="0"/>
                    <a:pt x="1762229" y="129158"/>
                    <a:pt x="1762229" y="288483"/>
                  </a:cubicBezTo>
                  <a:lnTo>
                    <a:pt x="1762229" y="1442382"/>
                  </a:lnTo>
                  <a:cubicBezTo>
                    <a:pt x="1762229" y="1601707"/>
                    <a:pt x="1633071" y="1730865"/>
                    <a:pt x="1473746" y="1730865"/>
                  </a:cubicBezTo>
                  <a:lnTo>
                    <a:pt x="288483" y="1730865"/>
                  </a:lnTo>
                  <a:cubicBezTo>
                    <a:pt x="129158" y="1730865"/>
                    <a:pt x="0" y="1601707"/>
                    <a:pt x="0" y="1442382"/>
                  </a:cubicBezTo>
                  <a:lnTo>
                    <a:pt x="0" y="288483"/>
                  </a:lnTo>
                  <a:close/>
                </a:path>
              </a:pathLst>
            </a:custGeom>
            <a:solidFill>
              <a:srgbClr val="B04A00"/>
            </a:solidFill>
          </p:spPr>
          <p:style>
            <a:lnRef idx="2">
              <a:schemeClr val="lt1">
                <a:hueOff val="0"/>
                <a:satOff val="0"/>
                <a:lumOff val="0"/>
                <a:alphaOff val="0"/>
              </a:schemeClr>
            </a:lnRef>
            <a:fillRef idx="1">
              <a:scrgbClr r="0" g="0" b="0"/>
            </a:fillRef>
            <a:effectRef idx="0">
              <a:schemeClr val="accent3">
                <a:hueOff val="2032949"/>
                <a:satOff val="75000"/>
                <a:lumOff val="-11029"/>
                <a:alphaOff val="0"/>
              </a:schemeClr>
            </a:effectRef>
            <a:fontRef idx="minor">
              <a:schemeClr val="lt1"/>
            </a:fontRef>
          </p:style>
          <p:txBody>
            <a:bodyPr spcFirstLastPara="0" vert="horz" wrap="square" lIns="175934" tIns="175934" rIns="175934" bIns="175934" numCol="1" spcCol="1270" anchor="ctr" anchorCtr="0">
              <a:noAutofit/>
            </a:bodyPr>
            <a:lstStyle/>
            <a:p>
              <a:pPr lvl="0" algn="ctr" defTabSz="1066800"/>
              <a:r>
                <a:rPr lang="en-US" sz="2400" kern="1200" dirty="0" smtClean="0"/>
                <a:t>Compare Regression Statistics</a:t>
              </a:r>
              <a:endParaRPr lang="en-US" sz="2400" kern="1200" dirty="0"/>
            </a:p>
          </p:txBody>
        </p:sp>
        <p:sp>
          <p:nvSpPr>
            <p:cNvPr id="67" name="Freeform 66"/>
            <p:cNvSpPr/>
            <p:nvPr/>
          </p:nvSpPr>
          <p:spPr>
            <a:xfrm>
              <a:off x="24758056" y="13488786"/>
              <a:ext cx="1762229" cy="1730865"/>
            </a:xfrm>
            <a:custGeom>
              <a:avLst/>
              <a:gdLst>
                <a:gd name="connsiteX0" fmla="*/ 0 w 1762229"/>
                <a:gd name="connsiteY0" fmla="*/ 288483 h 1730865"/>
                <a:gd name="connsiteX1" fmla="*/ 288483 w 1762229"/>
                <a:gd name="connsiteY1" fmla="*/ 0 h 1730865"/>
                <a:gd name="connsiteX2" fmla="*/ 1473746 w 1762229"/>
                <a:gd name="connsiteY2" fmla="*/ 0 h 1730865"/>
                <a:gd name="connsiteX3" fmla="*/ 1762229 w 1762229"/>
                <a:gd name="connsiteY3" fmla="*/ 288483 h 1730865"/>
                <a:gd name="connsiteX4" fmla="*/ 1762229 w 1762229"/>
                <a:gd name="connsiteY4" fmla="*/ 1442382 h 1730865"/>
                <a:gd name="connsiteX5" fmla="*/ 1473746 w 1762229"/>
                <a:gd name="connsiteY5" fmla="*/ 1730865 h 1730865"/>
                <a:gd name="connsiteX6" fmla="*/ 288483 w 1762229"/>
                <a:gd name="connsiteY6" fmla="*/ 1730865 h 1730865"/>
                <a:gd name="connsiteX7" fmla="*/ 0 w 1762229"/>
                <a:gd name="connsiteY7" fmla="*/ 1442382 h 1730865"/>
                <a:gd name="connsiteX8" fmla="*/ 0 w 1762229"/>
                <a:gd name="connsiteY8" fmla="*/ 288483 h 1730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2229" h="1730865">
                  <a:moveTo>
                    <a:pt x="0" y="288483"/>
                  </a:moveTo>
                  <a:cubicBezTo>
                    <a:pt x="0" y="129158"/>
                    <a:pt x="129158" y="0"/>
                    <a:pt x="288483" y="0"/>
                  </a:cubicBezTo>
                  <a:lnTo>
                    <a:pt x="1473746" y="0"/>
                  </a:lnTo>
                  <a:cubicBezTo>
                    <a:pt x="1633071" y="0"/>
                    <a:pt x="1762229" y="129158"/>
                    <a:pt x="1762229" y="288483"/>
                  </a:cubicBezTo>
                  <a:lnTo>
                    <a:pt x="1762229" y="1442382"/>
                  </a:lnTo>
                  <a:cubicBezTo>
                    <a:pt x="1762229" y="1601707"/>
                    <a:pt x="1633071" y="1730865"/>
                    <a:pt x="1473746" y="1730865"/>
                  </a:cubicBezTo>
                  <a:lnTo>
                    <a:pt x="288483" y="1730865"/>
                  </a:lnTo>
                  <a:cubicBezTo>
                    <a:pt x="129158" y="1730865"/>
                    <a:pt x="0" y="1601707"/>
                    <a:pt x="0" y="1442382"/>
                  </a:cubicBezTo>
                  <a:lnTo>
                    <a:pt x="0" y="288483"/>
                  </a:lnTo>
                  <a:close/>
                </a:path>
              </a:pathLst>
            </a:custGeom>
            <a:solidFill>
              <a:srgbClr val="964035"/>
            </a:solidFill>
          </p:spPr>
          <p:style>
            <a:lnRef idx="2">
              <a:schemeClr val="lt1">
                <a:hueOff val="0"/>
                <a:satOff val="0"/>
                <a:lumOff val="0"/>
                <a:alphaOff val="0"/>
              </a:schemeClr>
            </a:lnRef>
            <a:fillRef idx="1">
              <a:scrgbClr r="0" g="0" b="0"/>
            </a:fillRef>
            <a:effectRef idx="0">
              <a:schemeClr val="accent3">
                <a:hueOff val="2710599"/>
                <a:satOff val="100000"/>
                <a:lumOff val="-14706"/>
                <a:alphaOff val="0"/>
              </a:schemeClr>
            </a:effectRef>
            <a:fontRef idx="minor">
              <a:schemeClr val="lt1"/>
            </a:fontRef>
          </p:style>
          <p:txBody>
            <a:bodyPr spcFirstLastPara="0" vert="horz" wrap="square" lIns="175934" tIns="175934" rIns="175934" bIns="175934" numCol="1" spcCol="1270" anchor="ctr" anchorCtr="0">
              <a:noAutofit/>
            </a:bodyPr>
            <a:lstStyle/>
            <a:p>
              <a:pPr lvl="0" algn="ctr" defTabSz="1066800"/>
              <a:r>
                <a:rPr lang="en-US" sz="2400" kern="1200" dirty="0" smtClean="0"/>
                <a:t>Analyze Outcomes</a:t>
              </a:r>
              <a:endParaRPr lang="en-US" sz="2400" kern="1200" dirty="0"/>
            </a:p>
          </p:txBody>
        </p:sp>
        <p:cxnSp>
          <p:nvCxnSpPr>
            <p:cNvPr id="135" name="Straight Arrow Connector 134"/>
            <p:cNvCxnSpPr/>
            <p:nvPr/>
          </p:nvCxnSpPr>
          <p:spPr>
            <a:xfrm>
              <a:off x="18296068" y="14359121"/>
              <a:ext cx="274320" cy="1288"/>
            </a:xfrm>
            <a:prstGeom prst="straightConnector1">
              <a:avLst/>
            </a:prstGeom>
            <a:ln w="38100">
              <a:solidFill>
                <a:schemeClr val="tx1">
                  <a:lumMod val="75000"/>
                  <a:lumOff val="25000"/>
                </a:schemeClr>
              </a:solidFill>
              <a:tailEnd type="triangle"/>
            </a:ln>
          </p:spPr>
          <p:style>
            <a:lnRef idx="1">
              <a:schemeClr val="dk1"/>
            </a:lnRef>
            <a:fillRef idx="0">
              <a:schemeClr val="dk1"/>
            </a:fillRef>
            <a:effectRef idx="0">
              <a:schemeClr val="dk1"/>
            </a:effectRef>
            <a:fontRef idx="minor">
              <a:schemeClr val="tx1"/>
            </a:fontRef>
          </p:style>
        </p:cxnSp>
        <p:cxnSp>
          <p:nvCxnSpPr>
            <p:cNvPr id="136" name="Straight Arrow Connector 135"/>
            <p:cNvCxnSpPr/>
            <p:nvPr/>
          </p:nvCxnSpPr>
          <p:spPr>
            <a:xfrm>
              <a:off x="20345365" y="14365601"/>
              <a:ext cx="274320" cy="1288"/>
            </a:xfrm>
            <a:prstGeom prst="straightConnector1">
              <a:avLst/>
            </a:prstGeom>
            <a:ln w="38100">
              <a:solidFill>
                <a:schemeClr val="tx1">
                  <a:lumMod val="75000"/>
                  <a:lumOff val="25000"/>
                </a:schemeClr>
              </a:solidFill>
              <a:tailEnd type="triangle"/>
            </a:ln>
          </p:spPr>
          <p:style>
            <a:lnRef idx="1">
              <a:schemeClr val="dk1"/>
            </a:lnRef>
            <a:fillRef idx="0">
              <a:schemeClr val="dk1"/>
            </a:fillRef>
            <a:effectRef idx="0">
              <a:schemeClr val="dk1"/>
            </a:effectRef>
            <a:fontRef idx="minor">
              <a:schemeClr val="tx1"/>
            </a:fontRef>
          </p:style>
        </p:cxnSp>
        <p:cxnSp>
          <p:nvCxnSpPr>
            <p:cNvPr id="137" name="Straight Arrow Connector 136"/>
            <p:cNvCxnSpPr/>
            <p:nvPr/>
          </p:nvCxnSpPr>
          <p:spPr>
            <a:xfrm>
              <a:off x="22414126" y="14371454"/>
              <a:ext cx="274320" cy="1288"/>
            </a:xfrm>
            <a:prstGeom prst="straightConnector1">
              <a:avLst/>
            </a:prstGeom>
            <a:ln w="38100">
              <a:solidFill>
                <a:schemeClr val="tx1">
                  <a:lumMod val="75000"/>
                  <a:lumOff val="25000"/>
                </a:schemeClr>
              </a:solidFill>
              <a:tailEnd type="triangle"/>
            </a:ln>
          </p:spPr>
          <p:style>
            <a:lnRef idx="1">
              <a:schemeClr val="dk1"/>
            </a:lnRef>
            <a:fillRef idx="0">
              <a:schemeClr val="dk1"/>
            </a:fillRef>
            <a:effectRef idx="0">
              <a:schemeClr val="dk1"/>
            </a:effectRef>
            <a:fontRef idx="minor">
              <a:schemeClr val="tx1"/>
            </a:fontRef>
          </p:style>
        </p:cxnSp>
        <p:cxnSp>
          <p:nvCxnSpPr>
            <p:cNvPr id="138" name="Straight Arrow Connector 137"/>
            <p:cNvCxnSpPr/>
            <p:nvPr/>
          </p:nvCxnSpPr>
          <p:spPr>
            <a:xfrm>
              <a:off x="24468180" y="14404620"/>
              <a:ext cx="274320" cy="1288"/>
            </a:xfrm>
            <a:prstGeom prst="straightConnector1">
              <a:avLst/>
            </a:prstGeom>
            <a:ln w="38100">
              <a:solidFill>
                <a:schemeClr val="tx1">
                  <a:lumMod val="75000"/>
                  <a:lumOff val="25000"/>
                </a:schemeClr>
              </a:solidFill>
              <a:tailEnd type="triangle"/>
            </a:ln>
          </p:spPr>
          <p:style>
            <a:lnRef idx="1">
              <a:schemeClr val="dk1"/>
            </a:lnRef>
            <a:fillRef idx="0">
              <a:schemeClr val="dk1"/>
            </a:fillRef>
            <a:effectRef idx="0">
              <a:schemeClr val="dk1"/>
            </a:effectRef>
            <a:fontRef idx="minor">
              <a:schemeClr val="tx1"/>
            </a:fontRef>
          </p:style>
        </p:cxnSp>
      </p:grpSp>
      <p:graphicFrame>
        <p:nvGraphicFramePr>
          <p:cNvPr id="95" name="Chart 94"/>
          <p:cNvGraphicFramePr>
            <a:graphicFrameLocks/>
          </p:cNvGraphicFramePr>
          <p:nvPr>
            <p:extLst>
              <p:ext uri="{D42A27DB-BD31-4B8C-83A1-F6EECF244321}">
                <p14:modId xmlns:p14="http://schemas.microsoft.com/office/powerpoint/2010/main" val="1072562901"/>
              </p:ext>
            </p:extLst>
          </p:nvPr>
        </p:nvGraphicFramePr>
        <p:xfrm>
          <a:off x="19661636" y="19378192"/>
          <a:ext cx="6948059" cy="3470598"/>
        </p:xfrm>
        <a:graphic>
          <a:graphicData uri="http://schemas.openxmlformats.org/drawingml/2006/chart">
            <c:chart xmlns:c="http://schemas.openxmlformats.org/drawingml/2006/chart" xmlns:r="http://schemas.openxmlformats.org/officeDocument/2006/relationships" r:id="rId17"/>
          </a:graphicData>
        </a:graphic>
      </p:graphicFrame>
      <p:sp>
        <p:nvSpPr>
          <p:cNvPr id="96" name="TextBox 95"/>
          <p:cNvSpPr txBox="1"/>
          <p:nvPr/>
        </p:nvSpPr>
        <p:spPr>
          <a:xfrm>
            <a:off x="13607824" y="28772298"/>
            <a:ext cx="8229600" cy="769441"/>
          </a:xfrm>
          <a:prstGeom prst="rect">
            <a:avLst/>
          </a:prstGeom>
          <a:noFill/>
        </p:spPr>
        <p:txBody>
          <a:bodyPr wrap="square" rtlCol="0">
            <a:spAutoFit/>
          </a:bodyPr>
          <a:lstStyle/>
          <a:p>
            <a:r>
              <a:rPr lang="en-US" sz="4400" b="1" dirty="0" smtClean="0">
                <a:solidFill>
                  <a:srgbClr val="964035"/>
                </a:solidFill>
                <a:latin typeface="Century Gothic" panose="020B0502020202020204" pitchFamily="34" charset="0"/>
              </a:rPr>
              <a:t>Conclusions</a:t>
            </a:r>
          </a:p>
        </p:txBody>
      </p:sp>
      <p:graphicFrame>
        <p:nvGraphicFramePr>
          <p:cNvPr id="97" name="Chart 96"/>
          <p:cNvGraphicFramePr>
            <a:graphicFrameLocks/>
          </p:cNvGraphicFramePr>
          <p:nvPr>
            <p:extLst>
              <p:ext uri="{D42A27DB-BD31-4B8C-83A1-F6EECF244321}">
                <p14:modId xmlns:p14="http://schemas.microsoft.com/office/powerpoint/2010/main" val="3711046545"/>
              </p:ext>
            </p:extLst>
          </p:nvPr>
        </p:nvGraphicFramePr>
        <p:xfrm>
          <a:off x="19649997" y="22704561"/>
          <a:ext cx="6862007" cy="3427615"/>
        </p:xfrm>
        <a:graphic>
          <a:graphicData uri="http://schemas.openxmlformats.org/drawingml/2006/chart">
            <c:chart xmlns:c="http://schemas.openxmlformats.org/drawingml/2006/chart" xmlns:r="http://schemas.openxmlformats.org/officeDocument/2006/relationships" r:id="rId18"/>
          </a:graphicData>
        </a:graphic>
      </p:graphicFrame>
      <p:graphicFrame>
        <p:nvGraphicFramePr>
          <p:cNvPr id="98" name="Chart 97"/>
          <p:cNvGraphicFramePr>
            <a:graphicFrameLocks/>
          </p:cNvGraphicFramePr>
          <p:nvPr>
            <p:extLst>
              <p:ext uri="{D42A27DB-BD31-4B8C-83A1-F6EECF244321}">
                <p14:modId xmlns:p14="http://schemas.microsoft.com/office/powerpoint/2010/main" val="106165975"/>
              </p:ext>
            </p:extLst>
          </p:nvPr>
        </p:nvGraphicFramePr>
        <p:xfrm>
          <a:off x="19661636" y="25974589"/>
          <a:ext cx="6936937" cy="3447853"/>
        </p:xfrm>
        <a:graphic>
          <a:graphicData uri="http://schemas.openxmlformats.org/drawingml/2006/chart">
            <c:chart xmlns:c="http://schemas.openxmlformats.org/drawingml/2006/chart" xmlns:r="http://schemas.openxmlformats.org/officeDocument/2006/relationships" r:id="rId19"/>
          </a:graphicData>
        </a:graphic>
      </p:graphicFrame>
      <p:pic>
        <p:nvPicPr>
          <p:cNvPr id="99" name="Picture 98"/>
          <p:cNvPicPr>
            <a:picLocks noChangeAspect="1"/>
          </p:cNvPicPr>
          <p:nvPr/>
        </p:nvPicPr>
        <p:blipFill rotWithShape="1">
          <a:blip r:embed="rId20">
            <a:extLst>
              <a:ext uri="{28A0092B-C50C-407E-A947-70E740481C1C}">
                <a14:useLocalDpi xmlns:a14="http://schemas.microsoft.com/office/drawing/2010/main" val="0"/>
              </a:ext>
            </a:extLst>
          </a:blip>
          <a:srcRect l="24118" t="51888" r="25678" b="-1"/>
          <a:stretch/>
        </p:blipFill>
        <p:spPr>
          <a:xfrm>
            <a:off x="14002085" y="25996253"/>
            <a:ext cx="5147871" cy="2870136"/>
          </a:xfrm>
          <a:prstGeom prst="rect">
            <a:avLst/>
          </a:prstGeom>
        </p:spPr>
      </p:pic>
      <p:pic>
        <p:nvPicPr>
          <p:cNvPr id="100" name="Picture 99"/>
          <p:cNvPicPr>
            <a:picLocks noChangeAspect="1"/>
          </p:cNvPicPr>
          <p:nvPr/>
        </p:nvPicPr>
        <p:blipFill rotWithShape="1">
          <a:blip r:embed="rId21">
            <a:extLst>
              <a:ext uri="{28A0092B-C50C-407E-A947-70E740481C1C}">
                <a14:useLocalDpi xmlns:a14="http://schemas.microsoft.com/office/drawing/2010/main" val="0"/>
              </a:ext>
            </a:extLst>
          </a:blip>
          <a:srcRect l="24144" t="51312" r="24974" b="1109"/>
          <a:stretch/>
        </p:blipFill>
        <p:spPr>
          <a:xfrm>
            <a:off x="13967966" y="22798104"/>
            <a:ext cx="5318001" cy="2892995"/>
          </a:xfrm>
          <a:prstGeom prst="rect">
            <a:avLst/>
          </a:prstGeom>
        </p:spPr>
      </p:pic>
      <p:pic>
        <p:nvPicPr>
          <p:cNvPr id="101" name="Picture 100"/>
          <p:cNvPicPr>
            <a:picLocks noChangeAspect="1"/>
          </p:cNvPicPr>
          <p:nvPr/>
        </p:nvPicPr>
        <p:blipFill rotWithShape="1">
          <a:blip r:embed="rId22">
            <a:extLst>
              <a:ext uri="{28A0092B-C50C-407E-A947-70E740481C1C}">
                <a14:useLocalDpi xmlns:a14="http://schemas.microsoft.com/office/drawing/2010/main" val="0"/>
              </a:ext>
            </a:extLst>
          </a:blip>
          <a:srcRect l="23936" t="50962" r="23881" b="1237"/>
          <a:stretch/>
        </p:blipFill>
        <p:spPr>
          <a:xfrm>
            <a:off x="14072366" y="19787049"/>
            <a:ext cx="5077590" cy="2705902"/>
          </a:xfrm>
          <a:prstGeom prst="rect">
            <a:avLst/>
          </a:prstGeom>
        </p:spPr>
      </p:pic>
      <p:sp>
        <p:nvSpPr>
          <p:cNvPr id="102" name="Rectangle 101"/>
          <p:cNvSpPr/>
          <p:nvPr/>
        </p:nvSpPr>
        <p:spPr>
          <a:xfrm>
            <a:off x="14392090" y="20084015"/>
            <a:ext cx="115480" cy="20176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p:cNvSpPr txBox="1"/>
          <p:nvPr/>
        </p:nvSpPr>
        <p:spPr>
          <a:xfrm rot="16200000">
            <a:off x="13108240" y="20695993"/>
            <a:ext cx="2667665" cy="246221"/>
          </a:xfrm>
          <a:prstGeom prst="rect">
            <a:avLst/>
          </a:prstGeom>
        </p:spPr>
        <p:txBody>
          <a:bodyPr wrap="square" numCol="1" spcCol="640080" rtlCol="0">
            <a:spAutoFit/>
          </a:bodyPr>
          <a:lstStyle/>
          <a:p>
            <a:pPr algn="just"/>
            <a:r>
              <a:rPr lang="en-US" sz="1000" dirty="0" smtClean="0">
                <a:solidFill>
                  <a:schemeClr val="tx1">
                    <a:lumMod val="75000"/>
                    <a:lumOff val="25000"/>
                  </a:schemeClr>
                </a:solidFill>
              </a:rPr>
              <a:t>0.0      0.2       0.4      0.6      0.8       1.0</a:t>
            </a:r>
          </a:p>
        </p:txBody>
      </p:sp>
      <p:sp>
        <p:nvSpPr>
          <p:cNvPr id="104" name="Rectangle 103"/>
          <p:cNvSpPr/>
          <p:nvPr/>
        </p:nvSpPr>
        <p:spPr>
          <a:xfrm>
            <a:off x="16792135" y="20242052"/>
            <a:ext cx="115480" cy="20176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14284848" y="23279511"/>
            <a:ext cx="115480" cy="20176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16857709" y="23326187"/>
            <a:ext cx="115480" cy="20176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14276610" y="26280415"/>
            <a:ext cx="115480" cy="20176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16874435" y="26299370"/>
            <a:ext cx="115480" cy="20176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p:cNvSpPr txBox="1"/>
          <p:nvPr/>
        </p:nvSpPr>
        <p:spPr>
          <a:xfrm rot="16200000">
            <a:off x="15521404" y="20678937"/>
            <a:ext cx="2667665" cy="246221"/>
          </a:xfrm>
          <a:prstGeom prst="rect">
            <a:avLst/>
          </a:prstGeom>
        </p:spPr>
        <p:txBody>
          <a:bodyPr wrap="square" numCol="1" spcCol="640080" rtlCol="0">
            <a:spAutoFit/>
          </a:bodyPr>
          <a:lstStyle/>
          <a:p>
            <a:pPr algn="just"/>
            <a:r>
              <a:rPr lang="en-US" sz="1000" dirty="0" smtClean="0">
                <a:solidFill>
                  <a:schemeClr val="tx1">
                    <a:lumMod val="75000"/>
                    <a:lumOff val="25000"/>
                  </a:schemeClr>
                </a:solidFill>
              </a:rPr>
              <a:t>0.0   0.2    0.4   0.6    0.8    1.0    1.2</a:t>
            </a:r>
          </a:p>
        </p:txBody>
      </p:sp>
      <p:sp>
        <p:nvSpPr>
          <p:cNvPr id="110" name="Rectangle 109"/>
          <p:cNvSpPr/>
          <p:nvPr/>
        </p:nvSpPr>
        <p:spPr>
          <a:xfrm rot="5400000">
            <a:off x="15412916" y="21232100"/>
            <a:ext cx="123817" cy="1976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Box 110"/>
          <p:cNvSpPr txBox="1"/>
          <p:nvPr/>
        </p:nvSpPr>
        <p:spPr>
          <a:xfrm>
            <a:off x="14529152" y="22096785"/>
            <a:ext cx="2667665" cy="246221"/>
          </a:xfrm>
          <a:prstGeom prst="rect">
            <a:avLst/>
          </a:prstGeom>
        </p:spPr>
        <p:txBody>
          <a:bodyPr wrap="square" numCol="1" spcCol="640080" rtlCol="0">
            <a:spAutoFit/>
          </a:bodyPr>
          <a:lstStyle/>
          <a:p>
            <a:pPr algn="just"/>
            <a:r>
              <a:rPr lang="en-US" sz="1000" dirty="0" smtClean="0">
                <a:solidFill>
                  <a:schemeClr val="tx1">
                    <a:lumMod val="75000"/>
                    <a:lumOff val="25000"/>
                  </a:schemeClr>
                </a:solidFill>
              </a:rPr>
              <a:t>0          50        100        150      200</a:t>
            </a:r>
          </a:p>
        </p:txBody>
      </p:sp>
      <p:sp>
        <p:nvSpPr>
          <p:cNvPr id="112" name="Rectangle 111"/>
          <p:cNvSpPr/>
          <p:nvPr/>
        </p:nvSpPr>
        <p:spPr>
          <a:xfrm rot="5400000">
            <a:off x="17808637" y="21236911"/>
            <a:ext cx="123817" cy="1976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rot="5400000">
            <a:off x="15378165" y="24421622"/>
            <a:ext cx="123817" cy="1976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rot="5400000">
            <a:off x="17991558" y="24420210"/>
            <a:ext cx="123817" cy="1976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p:cNvSpPr txBox="1"/>
          <p:nvPr/>
        </p:nvSpPr>
        <p:spPr>
          <a:xfrm>
            <a:off x="17065153" y="25244564"/>
            <a:ext cx="2667665" cy="246221"/>
          </a:xfrm>
          <a:prstGeom prst="rect">
            <a:avLst/>
          </a:prstGeom>
        </p:spPr>
        <p:txBody>
          <a:bodyPr wrap="square" numCol="1" spcCol="640080" rtlCol="0">
            <a:spAutoFit/>
          </a:bodyPr>
          <a:lstStyle/>
          <a:p>
            <a:pPr algn="just"/>
            <a:r>
              <a:rPr lang="en-US" sz="1000" dirty="0" smtClean="0">
                <a:solidFill>
                  <a:schemeClr val="tx1">
                    <a:lumMod val="75000"/>
                    <a:lumOff val="25000"/>
                  </a:schemeClr>
                </a:solidFill>
              </a:rPr>
              <a:t>0           50          100         150        200</a:t>
            </a:r>
          </a:p>
        </p:txBody>
      </p:sp>
      <p:sp>
        <p:nvSpPr>
          <p:cNvPr id="121" name="Rectangle 120"/>
          <p:cNvSpPr/>
          <p:nvPr/>
        </p:nvSpPr>
        <p:spPr>
          <a:xfrm rot="5400000">
            <a:off x="15391945" y="27530350"/>
            <a:ext cx="123817" cy="1976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rot="5400000">
            <a:off x="17948677" y="27530293"/>
            <a:ext cx="123817" cy="1976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Box 124"/>
          <p:cNvSpPr txBox="1"/>
          <p:nvPr/>
        </p:nvSpPr>
        <p:spPr>
          <a:xfrm>
            <a:off x="14442072" y="25245025"/>
            <a:ext cx="2667665" cy="246221"/>
          </a:xfrm>
          <a:prstGeom prst="rect">
            <a:avLst/>
          </a:prstGeom>
        </p:spPr>
        <p:txBody>
          <a:bodyPr wrap="square" numCol="1" spcCol="640080" rtlCol="0">
            <a:spAutoFit/>
          </a:bodyPr>
          <a:lstStyle/>
          <a:p>
            <a:pPr algn="just"/>
            <a:r>
              <a:rPr lang="en-US" sz="1000" dirty="0" smtClean="0">
                <a:solidFill>
                  <a:schemeClr val="tx1">
                    <a:lumMod val="75000"/>
                    <a:lumOff val="25000"/>
                  </a:schemeClr>
                </a:solidFill>
              </a:rPr>
              <a:t>0            50         100         150         200</a:t>
            </a:r>
          </a:p>
        </p:txBody>
      </p:sp>
      <p:sp>
        <p:nvSpPr>
          <p:cNvPr id="130" name="TextBox 129"/>
          <p:cNvSpPr txBox="1"/>
          <p:nvPr/>
        </p:nvSpPr>
        <p:spPr>
          <a:xfrm>
            <a:off x="16962235" y="22093299"/>
            <a:ext cx="2667665" cy="246221"/>
          </a:xfrm>
          <a:prstGeom prst="rect">
            <a:avLst/>
          </a:prstGeom>
        </p:spPr>
        <p:txBody>
          <a:bodyPr wrap="square" numCol="1" spcCol="640080" rtlCol="0">
            <a:spAutoFit/>
          </a:bodyPr>
          <a:lstStyle/>
          <a:p>
            <a:pPr algn="just"/>
            <a:r>
              <a:rPr lang="en-US" sz="1000" dirty="0" smtClean="0">
                <a:solidFill>
                  <a:schemeClr val="tx1">
                    <a:lumMod val="75000"/>
                    <a:lumOff val="25000"/>
                  </a:schemeClr>
                </a:solidFill>
              </a:rPr>
              <a:t>0          50       100        150       200</a:t>
            </a:r>
          </a:p>
        </p:txBody>
      </p:sp>
      <p:sp>
        <p:nvSpPr>
          <p:cNvPr id="131" name="TextBox 130"/>
          <p:cNvSpPr txBox="1"/>
          <p:nvPr/>
        </p:nvSpPr>
        <p:spPr>
          <a:xfrm>
            <a:off x="14433183" y="28357001"/>
            <a:ext cx="2667665" cy="246221"/>
          </a:xfrm>
          <a:prstGeom prst="rect">
            <a:avLst/>
          </a:prstGeom>
        </p:spPr>
        <p:txBody>
          <a:bodyPr wrap="square" numCol="1" spcCol="640080" rtlCol="0">
            <a:spAutoFit/>
          </a:bodyPr>
          <a:lstStyle/>
          <a:p>
            <a:pPr algn="just"/>
            <a:r>
              <a:rPr lang="en-US" sz="1000" dirty="0" smtClean="0">
                <a:solidFill>
                  <a:schemeClr val="tx1">
                    <a:lumMod val="75000"/>
                    <a:lumOff val="25000"/>
                  </a:schemeClr>
                </a:solidFill>
              </a:rPr>
              <a:t>0.0      0.2      0.4       0.6       0.8      1.0</a:t>
            </a:r>
          </a:p>
        </p:txBody>
      </p:sp>
      <p:sp>
        <p:nvSpPr>
          <p:cNvPr id="132" name="TextBox 131"/>
          <p:cNvSpPr txBox="1"/>
          <p:nvPr/>
        </p:nvSpPr>
        <p:spPr>
          <a:xfrm>
            <a:off x="16989915" y="28349032"/>
            <a:ext cx="2667665" cy="246221"/>
          </a:xfrm>
          <a:prstGeom prst="rect">
            <a:avLst/>
          </a:prstGeom>
        </p:spPr>
        <p:txBody>
          <a:bodyPr wrap="square" numCol="1" spcCol="640080" rtlCol="0">
            <a:spAutoFit/>
          </a:bodyPr>
          <a:lstStyle/>
          <a:p>
            <a:pPr algn="just"/>
            <a:r>
              <a:rPr lang="en-US" sz="1000" dirty="0" smtClean="0">
                <a:solidFill>
                  <a:schemeClr val="tx1">
                    <a:lumMod val="75000"/>
                    <a:lumOff val="25000"/>
                  </a:schemeClr>
                </a:solidFill>
              </a:rPr>
              <a:t>0.0       0.2      0.4      0.6       0.8       1.0</a:t>
            </a:r>
          </a:p>
        </p:txBody>
      </p:sp>
      <p:sp>
        <p:nvSpPr>
          <p:cNvPr id="133" name="Rectangle 132"/>
          <p:cNvSpPr/>
          <p:nvPr/>
        </p:nvSpPr>
        <p:spPr>
          <a:xfrm>
            <a:off x="14002085" y="23841168"/>
            <a:ext cx="258170" cy="7482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p:cNvSpPr/>
          <p:nvPr/>
        </p:nvSpPr>
        <p:spPr>
          <a:xfrm>
            <a:off x="13969619" y="27102627"/>
            <a:ext cx="258170" cy="7482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p:cNvSpPr/>
          <p:nvPr/>
        </p:nvSpPr>
        <p:spPr>
          <a:xfrm>
            <a:off x="16618429" y="23984111"/>
            <a:ext cx="258170" cy="7482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p:cNvSpPr/>
          <p:nvPr/>
        </p:nvSpPr>
        <p:spPr>
          <a:xfrm>
            <a:off x="16574152" y="27074942"/>
            <a:ext cx="258170" cy="7482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41"/>
          <p:cNvSpPr txBox="1"/>
          <p:nvPr/>
        </p:nvSpPr>
        <p:spPr>
          <a:xfrm rot="16200000">
            <a:off x="13329990" y="24131556"/>
            <a:ext cx="1709158" cy="276999"/>
          </a:xfrm>
          <a:prstGeom prst="rect">
            <a:avLst/>
          </a:prstGeom>
        </p:spPr>
        <p:txBody>
          <a:bodyPr wrap="square" numCol="1" spcCol="640080" rtlCol="0">
            <a:spAutoFit/>
          </a:bodyPr>
          <a:lstStyle/>
          <a:p>
            <a:pPr algn="ctr"/>
            <a:r>
              <a:rPr lang="en-US" sz="1200" dirty="0" smtClean="0">
                <a:solidFill>
                  <a:schemeClr val="tx1">
                    <a:lumMod val="75000"/>
                    <a:lumOff val="25000"/>
                  </a:schemeClr>
                </a:solidFill>
              </a:rPr>
              <a:t>Frequency</a:t>
            </a:r>
            <a:endParaRPr lang="en-US" sz="800" dirty="0" smtClean="0">
              <a:solidFill>
                <a:schemeClr val="tx1">
                  <a:lumMod val="75000"/>
                  <a:lumOff val="25000"/>
                </a:schemeClr>
              </a:solidFill>
            </a:endParaRPr>
          </a:p>
        </p:txBody>
      </p:sp>
      <p:sp>
        <p:nvSpPr>
          <p:cNvPr id="143" name="TextBox 142"/>
          <p:cNvSpPr txBox="1"/>
          <p:nvPr/>
        </p:nvSpPr>
        <p:spPr>
          <a:xfrm rot="16200000">
            <a:off x="15924127" y="24131555"/>
            <a:ext cx="1709158" cy="276999"/>
          </a:xfrm>
          <a:prstGeom prst="rect">
            <a:avLst/>
          </a:prstGeom>
        </p:spPr>
        <p:txBody>
          <a:bodyPr wrap="square" numCol="1" spcCol="640080" rtlCol="0">
            <a:spAutoFit/>
          </a:bodyPr>
          <a:lstStyle/>
          <a:p>
            <a:pPr algn="ctr"/>
            <a:r>
              <a:rPr lang="en-US" sz="1200" dirty="0" smtClean="0">
                <a:solidFill>
                  <a:schemeClr val="tx1">
                    <a:lumMod val="75000"/>
                    <a:lumOff val="25000"/>
                  </a:schemeClr>
                </a:solidFill>
              </a:rPr>
              <a:t>Frequency</a:t>
            </a:r>
            <a:endParaRPr lang="en-US" sz="800" dirty="0" smtClean="0">
              <a:solidFill>
                <a:schemeClr val="tx1">
                  <a:lumMod val="75000"/>
                  <a:lumOff val="25000"/>
                </a:schemeClr>
              </a:solidFill>
            </a:endParaRPr>
          </a:p>
        </p:txBody>
      </p:sp>
      <p:sp>
        <p:nvSpPr>
          <p:cNvPr id="144" name="TextBox 143"/>
          <p:cNvSpPr txBox="1"/>
          <p:nvPr/>
        </p:nvSpPr>
        <p:spPr>
          <a:xfrm rot="16200000">
            <a:off x="13234924" y="27241948"/>
            <a:ext cx="1835221" cy="276999"/>
          </a:xfrm>
          <a:prstGeom prst="rect">
            <a:avLst/>
          </a:prstGeom>
        </p:spPr>
        <p:txBody>
          <a:bodyPr wrap="square" numCol="1" spcCol="640080" rtlCol="0">
            <a:spAutoFit/>
          </a:bodyPr>
          <a:lstStyle/>
          <a:p>
            <a:pPr algn="ctr"/>
            <a:r>
              <a:rPr lang="en-US" sz="1200" dirty="0" smtClean="0">
                <a:solidFill>
                  <a:schemeClr val="tx1">
                    <a:lumMod val="75000"/>
                    <a:lumOff val="25000"/>
                  </a:schemeClr>
                </a:solidFill>
              </a:rPr>
              <a:t>Frequency</a:t>
            </a:r>
            <a:endParaRPr lang="en-US" sz="800" dirty="0" smtClean="0">
              <a:solidFill>
                <a:schemeClr val="tx1">
                  <a:lumMod val="75000"/>
                  <a:lumOff val="25000"/>
                </a:schemeClr>
              </a:solidFill>
            </a:endParaRPr>
          </a:p>
        </p:txBody>
      </p:sp>
      <p:sp>
        <p:nvSpPr>
          <p:cNvPr id="145" name="TextBox 144"/>
          <p:cNvSpPr txBox="1"/>
          <p:nvPr/>
        </p:nvSpPr>
        <p:spPr>
          <a:xfrm rot="16200000">
            <a:off x="15757757" y="27192416"/>
            <a:ext cx="1934281" cy="276999"/>
          </a:xfrm>
          <a:prstGeom prst="rect">
            <a:avLst/>
          </a:prstGeom>
        </p:spPr>
        <p:txBody>
          <a:bodyPr wrap="square" numCol="1" spcCol="640080" rtlCol="0">
            <a:spAutoFit/>
          </a:bodyPr>
          <a:lstStyle/>
          <a:p>
            <a:pPr algn="ctr"/>
            <a:r>
              <a:rPr lang="en-US" sz="1200" dirty="0" smtClean="0">
                <a:solidFill>
                  <a:schemeClr val="tx1">
                    <a:lumMod val="75000"/>
                    <a:lumOff val="25000"/>
                  </a:schemeClr>
                </a:solidFill>
              </a:rPr>
              <a:t>Frequency</a:t>
            </a:r>
            <a:endParaRPr lang="en-US" sz="800" dirty="0" smtClean="0">
              <a:solidFill>
                <a:schemeClr val="tx1">
                  <a:lumMod val="75000"/>
                  <a:lumOff val="25000"/>
                </a:schemeClr>
              </a:solidFill>
            </a:endParaRPr>
          </a:p>
        </p:txBody>
      </p:sp>
      <p:sp>
        <p:nvSpPr>
          <p:cNvPr id="146" name="Rectangle 145"/>
          <p:cNvSpPr/>
          <p:nvPr/>
        </p:nvSpPr>
        <p:spPr>
          <a:xfrm>
            <a:off x="14173590" y="20855493"/>
            <a:ext cx="111258" cy="4933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p:cNvSpPr/>
          <p:nvPr/>
        </p:nvSpPr>
        <p:spPr>
          <a:xfrm>
            <a:off x="16613639" y="20865027"/>
            <a:ext cx="111258" cy="4933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TextBox 147"/>
          <p:cNvSpPr txBox="1"/>
          <p:nvPr/>
        </p:nvSpPr>
        <p:spPr>
          <a:xfrm rot="16200000">
            <a:off x="13234836" y="20972520"/>
            <a:ext cx="1964554" cy="276999"/>
          </a:xfrm>
          <a:prstGeom prst="rect">
            <a:avLst/>
          </a:prstGeom>
        </p:spPr>
        <p:txBody>
          <a:bodyPr wrap="square" numCol="1" spcCol="640080" rtlCol="0">
            <a:spAutoFit/>
          </a:bodyPr>
          <a:lstStyle/>
          <a:p>
            <a:pPr algn="ctr"/>
            <a:r>
              <a:rPr lang="en-US" sz="1200" dirty="0" smtClean="0">
                <a:solidFill>
                  <a:schemeClr val="tx1">
                    <a:lumMod val="75000"/>
                    <a:lumOff val="25000"/>
                  </a:schemeClr>
                </a:solidFill>
              </a:rPr>
              <a:t>MODIS</a:t>
            </a:r>
            <a:r>
              <a:rPr lang="en-US" sz="800" dirty="0" smtClean="0">
                <a:solidFill>
                  <a:schemeClr val="tx1">
                    <a:lumMod val="75000"/>
                    <a:lumOff val="25000"/>
                  </a:schemeClr>
                </a:solidFill>
              </a:rPr>
              <a:t> AOD</a:t>
            </a:r>
          </a:p>
        </p:txBody>
      </p:sp>
      <p:sp>
        <p:nvSpPr>
          <p:cNvPr id="149" name="TextBox 148"/>
          <p:cNvSpPr txBox="1"/>
          <p:nvPr/>
        </p:nvSpPr>
        <p:spPr>
          <a:xfrm rot="16200000">
            <a:off x="15694308" y="20972521"/>
            <a:ext cx="1964554" cy="276999"/>
          </a:xfrm>
          <a:prstGeom prst="rect">
            <a:avLst/>
          </a:prstGeom>
        </p:spPr>
        <p:txBody>
          <a:bodyPr wrap="square" numCol="1" spcCol="640080" rtlCol="0">
            <a:spAutoFit/>
          </a:bodyPr>
          <a:lstStyle/>
          <a:p>
            <a:pPr algn="ctr"/>
            <a:r>
              <a:rPr lang="en-US" sz="1200" dirty="0" smtClean="0">
                <a:solidFill>
                  <a:schemeClr val="tx1">
                    <a:lumMod val="75000"/>
                    <a:lumOff val="25000"/>
                  </a:schemeClr>
                </a:solidFill>
              </a:rPr>
              <a:t>MODIS</a:t>
            </a:r>
            <a:r>
              <a:rPr lang="en-US" sz="800" dirty="0" smtClean="0">
                <a:solidFill>
                  <a:schemeClr val="tx1">
                    <a:lumMod val="75000"/>
                    <a:lumOff val="25000"/>
                  </a:schemeClr>
                </a:solidFill>
              </a:rPr>
              <a:t> AOD</a:t>
            </a:r>
          </a:p>
        </p:txBody>
      </p:sp>
      <p:sp>
        <p:nvSpPr>
          <p:cNvPr id="150" name="Rectangle 149"/>
          <p:cNvSpPr/>
          <p:nvPr/>
        </p:nvSpPr>
        <p:spPr>
          <a:xfrm>
            <a:off x="15258373" y="19841066"/>
            <a:ext cx="426915" cy="195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p:cNvSpPr/>
          <p:nvPr/>
        </p:nvSpPr>
        <p:spPr>
          <a:xfrm>
            <a:off x="17708685" y="19793133"/>
            <a:ext cx="426915" cy="195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p:cNvSpPr/>
          <p:nvPr/>
        </p:nvSpPr>
        <p:spPr>
          <a:xfrm>
            <a:off x="15265379" y="22880248"/>
            <a:ext cx="426915" cy="195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p:cNvSpPr/>
          <p:nvPr/>
        </p:nvSpPr>
        <p:spPr>
          <a:xfrm>
            <a:off x="17941569" y="22819067"/>
            <a:ext cx="426915" cy="195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a:off x="15286075" y="26063293"/>
            <a:ext cx="426915" cy="195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a:off x="17797127" y="26014991"/>
            <a:ext cx="426915" cy="195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TextBox 155"/>
          <p:cNvSpPr txBox="1"/>
          <p:nvPr/>
        </p:nvSpPr>
        <p:spPr>
          <a:xfrm>
            <a:off x="14580670" y="19728635"/>
            <a:ext cx="1815664" cy="400110"/>
          </a:xfrm>
          <a:prstGeom prst="rect">
            <a:avLst/>
          </a:prstGeom>
        </p:spPr>
        <p:txBody>
          <a:bodyPr wrap="square" numCol="1" spcCol="640080" rtlCol="0">
            <a:spAutoFit/>
          </a:bodyPr>
          <a:lstStyle/>
          <a:p>
            <a:pPr algn="ctr"/>
            <a:r>
              <a:rPr lang="en-US" sz="2000" b="1" dirty="0" smtClean="0">
                <a:solidFill>
                  <a:schemeClr val="tx1">
                    <a:lumMod val="75000"/>
                    <a:lumOff val="25000"/>
                  </a:schemeClr>
                </a:solidFill>
              </a:rPr>
              <a:t>ROMO</a:t>
            </a:r>
            <a:endParaRPr lang="en-US" sz="1100" b="1" dirty="0" smtClean="0">
              <a:solidFill>
                <a:schemeClr val="tx1">
                  <a:lumMod val="75000"/>
                  <a:lumOff val="25000"/>
                </a:schemeClr>
              </a:solidFill>
            </a:endParaRPr>
          </a:p>
        </p:txBody>
      </p:sp>
      <p:sp>
        <p:nvSpPr>
          <p:cNvPr id="157" name="TextBox 156"/>
          <p:cNvSpPr txBox="1"/>
          <p:nvPr/>
        </p:nvSpPr>
        <p:spPr>
          <a:xfrm>
            <a:off x="14654987" y="22866362"/>
            <a:ext cx="1720760" cy="400110"/>
          </a:xfrm>
          <a:prstGeom prst="rect">
            <a:avLst/>
          </a:prstGeom>
        </p:spPr>
        <p:txBody>
          <a:bodyPr wrap="square" numCol="1" spcCol="640080" rtlCol="0">
            <a:spAutoFit/>
          </a:bodyPr>
          <a:lstStyle/>
          <a:p>
            <a:pPr algn="ctr"/>
            <a:r>
              <a:rPr lang="en-US" sz="2000" b="1" dirty="0" smtClean="0">
                <a:solidFill>
                  <a:schemeClr val="tx1">
                    <a:lumMod val="75000"/>
                    <a:lumOff val="25000"/>
                  </a:schemeClr>
                </a:solidFill>
              </a:rPr>
              <a:t>ROMO</a:t>
            </a:r>
            <a:endParaRPr lang="en-US" sz="1100" b="1" dirty="0" smtClean="0">
              <a:solidFill>
                <a:schemeClr val="tx1">
                  <a:lumMod val="75000"/>
                  <a:lumOff val="25000"/>
                </a:schemeClr>
              </a:solidFill>
            </a:endParaRPr>
          </a:p>
        </p:txBody>
      </p:sp>
      <p:sp>
        <p:nvSpPr>
          <p:cNvPr id="158" name="TextBox 157"/>
          <p:cNvSpPr txBox="1"/>
          <p:nvPr/>
        </p:nvSpPr>
        <p:spPr>
          <a:xfrm>
            <a:off x="14996756" y="26118541"/>
            <a:ext cx="1042590" cy="400110"/>
          </a:xfrm>
          <a:prstGeom prst="rect">
            <a:avLst/>
          </a:prstGeom>
        </p:spPr>
        <p:txBody>
          <a:bodyPr wrap="square" numCol="1" spcCol="640080" rtlCol="0">
            <a:spAutoFit/>
          </a:bodyPr>
          <a:lstStyle/>
          <a:p>
            <a:pPr algn="ctr"/>
            <a:r>
              <a:rPr lang="en-US" sz="2000" b="1" dirty="0" smtClean="0">
                <a:solidFill>
                  <a:schemeClr val="tx1">
                    <a:lumMod val="75000"/>
                    <a:lumOff val="25000"/>
                  </a:schemeClr>
                </a:solidFill>
              </a:rPr>
              <a:t>ROMO</a:t>
            </a:r>
          </a:p>
        </p:txBody>
      </p:sp>
      <p:sp>
        <p:nvSpPr>
          <p:cNvPr id="159" name="TextBox 158"/>
          <p:cNvSpPr txBox="1"/>
          <p:nvPr/>
        </p:nvSpPr>
        <p:spPr>
          <a:xfrm>
            <a:off x="16998284" y="19720255"/>
            <a:ext cx="1847716" cy="400110"/>
          </a:xfrm>
          <a:prstGeom prst="rect">
            <a:avLst/>
          </a:prstGeom>
        </p:spPr>
        <p:txBody>
          <a:bodyPr wrap="square" numCol="1" spcCol="640080" rtlCol="0">
            <a:spAutoFit/>
          </a:bodyPr>
          <a:lstStyle/>
          <a:p>
            <a:pPr algn="ctr"/>
            <a:r>
              <a:rPr lang="en-US" sz="2000" b="1" dirty="0" smtClean="0">
                <a:solidFill>
                  <a:schemeClr val="tx1">
                    <a:lumMod val="75000"/>
                    <a:lumOff val="25000"/>
                  </a:schemeClr>
                </a:solidFill>
              </a:rPr>
              <a:t>YELL</a:t>
            </a:r>
            <a:endParaRPr lang="en-US" sz="900" b="1" dirty="0" smtClean="0">
              <a:solidFill>
                <a:schemeClr val="tx1">
                  <a:lumMod val="75000"/>
                  <a:lumOff val="25000"/>
                </a:schemeClr>
              </a:solidFill>
            </a:endParaRPr>
          </a:p>
        </p:txBody>
      </p:sp>
      <p:sp>
        <p:nvSpPr>
          <p:cNvPr id="160" name="TextBox 159"/>
          <p:cNvSpPr txBox="1"/>
          <p:nvPr/>
        </p:nvSpPr>
        <p:spPr>
          <a:xfrm>
            <a:off x="17519693" y="22861680"/>
            <a:ext cx="1034328" cy="400110"/>
          </a:xfrm>
          <a:prstGeom prst="rect">
            <a:avLst/>
          </a:prstGeom>
        </p:spPr>
        <p:txBody>
          <a:bodyPr wrap="square" numCol="1" spcCol="640080" rtlCol="0">
            <a:spAutoFit/>
          </a:bodyPr>
          <a:lstStyle/>
          <a:p>
            <a:pPr algn="ctr"/>
            <a:r>
              <a:rPr lang="en-US" sz="2000" b="1" dirty="0" smtClean="0">
                <a:solidFill>
                  <a:schemeClr val="tx1">
                    <a:lumMod val="75000"/>
                    <a:lumOff val="25000"/>
                  </a:schemeClr>
                </a:solidFill>
              </a:rPr>
              <a:t>YELL</a:t>
            </a:r>
            <a:endParaRPr lang="en-US" sz="1100" b="1" dirty="0" smtClean="0">
              <a:solidFill>
                <a:schemeClr val="tx1">
                  <a:lumMod val="75000"/>
                  <a:lumOff val="25000"/>
                </a:schemeClr>
              </a:solidFill>
            </a:endParaRPr>
          </a:p>
        </p:txBody>
      </p:sp>
      <p:sp>
        <p:nvSpPr>
          <p:cNvPr id="161" name="TextBox 160"/>
          <p:cNvSpPr txBox="1"/>
          <p:nvPr/>
        </p:nvSpPr>
        <p:spPr>
          <a:xfrm>
            <a:off x="17508380" y="26062728"/>
            <a:ext cx="1042590" cy="400110"/>
          </a:xfrm>
          <a:prstGeom prst="rect">
            <a:avLst/>
          </a:prstGeom>
        </p:spPr>
        <p:txBody>
          <a:bodyPr wrap="square" numCol="1" spcCol="640080" rtlCol="0">
            <a:spAutoFit/>
          </a:bodyPr>
          <a:lstStyle/>
          <a:p>
            <a:pPr algn="ctr"/>
            <a:r>
              <a:rPr lang="en-US" sz="2000" b="1" dirty="0" smtClean="0">
                <a:solidFill>
                  <a:schemeClr val="tx1">
                    <a:lumMod val="75000"/>
                    <a:lumOff val="25000"/>
                  </a:schemeClr>
                </a:solidFill>
              </a:rPr>
              <a:t>YELL</a:t>
            </a:r>
          </a:p>
        </p:txBody>
      </p:sp>
      <p:sp>
        <p:nvSpPr>
          <p:cNvPr id="162" name="Rectangle 161"/>
          <p:cNvSpPr/>
          <p:nvPr/>
        </p:nvSpPr>
        <p:spPr>
          <a:xfrm>
            <a:off x="15146056" y="22353318"/>
            <a:ext cx="665561" cy="114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p:cNvSpPr/>
          <p:nvPr/>
        </p:nvSpPr>
        <p:spPr>
          <a:xfrm>
            <a:off x="17582838" y="22375137"/>
            <a:ext cx="665561" cy="114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extBox 163"/>
          <p:cNvSpPr txBox="1"/>
          <p:nvPr/>
        </p:nvSpPr>
        <p:spPr>
          <a:xfrm>
            <a:off x="14869975" y="22306248"/>
            <a:ext cx="1290782" cy="276999"/>
          </a:xfrm>
          <a:prstGeom prst="rect">
            <a:avLst/>
          </a:prstGeom>
        </p:spPr>
        <p:txBody>
          <a:bodyPr wrap="square" numCol="1" spcCol="640080" rtlCol="0">
            <a:spAutoFit/>
          </a:bodyPr>
          <a:lstStyle/>
          <a:p>
            <a:pPr algn="ctr"/>
            <a:r>
              <a:rPr lang="en-US" sz="1200" dirty="0" smtClean="0">
                <a:solidFill>
                  <a:schemeClr val="tx1">
                    <a:lumMod val="75000"/>
                    <a:lumOff val="25000"/>
                  </a:schemeClr>
                </a:solidFill>
              </a:rPr>
              <a:t>IMPROVE </a:t>
            </a:r>
            <a:r>
              <a:rPr lang="en-US" sz="1200" dirty="0" err="1" smtClean="0">
                <a:solidFill>
                  <a:schemeClr val="tx1">
                    <a:lumMod val="75000"/>
                    <a:lumOff val="25000"/>
                  </a:schemeClr>
                </a:solidFill>
              </a:rPr>
              <a:t>B</a:t>
            </a:r>
            <a:r>
              <a:rPr lang="en-US" sz="1200" baseline="-25000" dirty="0" err="1" smtClean="0">
                <a:solidFill>
                  <a:schemeClr val="tx1">
                    <a:lumMod val="75000"/>
                    <a:lumOff val="25000"/>
                  </a:schemeClr>
                </a:solidFill>
              </a:rPr>
              <a:t>ext</a:t>
            </a:r>
            <a:endParaRPr lang="en-US" sz="1200" baseline="-25000" dirty="0" smtClean="0">
              <a:solidFill>
                <a:schemeClr val="tx1">
                  <a:lumMod val="75000"/>
                  <a:lumOff val="25000"/>
                </a:schemeClr>
              </a:solidFill>
            </a:endParaRPr>
          </a:p>
        </p:txBody>
      </p:sp>
      <p:sp>
        <p:nvSpPr>
          <p:cNvPr id="165" name="TextBox 164"/>
          <p:cNvSpPr txBox="1"/>
          <p:nvPr/>
        </p:nvSpPr>
        <p:spPr>
          <a:xfrm>
            <a:off x="17290264" y="22308686"/>
            <a:ext cx="1263756" cy="276999"/>
          </a:xfrm>
          <a:prstGeom prst="rect">
            <a:avLst/>
          </a:prstGeom>
        </p:spPr>
        <p:txBody>
          <a:bodyPr wrap="square" numCol="1" spcCol="640080" rtlCol="0">
            <a:spAutoFit/>
          </a:bodyPr>
          <a:lstStyle/>
          <a:p>
            <a:pPr algn="ctr"/>
            <a:r>
              <a:rPr lang="en-US" sz="1200" dirty="0" smtClean="0">
                <a:solidFill>
                  <a:schemeClr val="tx1">
                    <a:lumMod val="75000"/>
                    <a:lumOff val="25000"/>
                  </a:schemeClr>
                </a:solidFill>
              </a:rPr>
              <a:t>IMPROVE </a:t>
            </a:r>
            <a:r>
              <a:rPr lang="en-US" sz="1200" dirty="0" err="1" smtClean="0">
                <a:solidFill>
                  <a:schemeClr val="tx1">
                    <a:lumMod val="75000"/>
                    <a:lumOff val="25000"/>
                  </a:schemeClr>
                </a:solidFill>
              </a:rPr>
              <a:t>B</a:t>
            </a:r>
            <a:r>
              <a:rPr lang="en-US" sz="1200" baseline="-25000" dirty="0" err="1" smtClean="0">
                <a:solidFill>
                  <a:schemeClr val="tx1">
                    <a:lumMod val="75000"/>
                    <a:lumOff val="25000"/>
                  </a:schemeClr>
                </a:solidFill>
              </a:rPr>
              <a:t>ext</a:t>
            </a:r>
            <a:endParaRPr lang="en-US" sz="1200" baseline="-25000" dirty="0" smtClean="0">
              <a:solidFill>
                <a:schemeClr val="tx1">
                  <a:lumMod val="75000"/>
                  <a:lumOff val="25000"/>
                </a:schemeClr>
              </a:solidFill>
            </a:endParaRPr>
          </a:p>
        </p:txBody>
      </p:sp>
      <p:sp>
        <p:nvSpPr>
          <p:cNvPr id="166" name="Rectangle 165"/>
          <p:cNvSpPr/>
          <p:nvPr/>
        </p:nvSpPr>
        <p:spPr>
          <a:xfrm>
            <a:off x="15146056" y="25534962"/>
            <a:ext cx="659485" cy="1216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TextBox 166"/>
          <p:cNvSpPr txBox="1"/>
          <p:nvPr/>
        </p:nvSpPr>
        <p:spPr>
          <a:xfrm>
            <a:off x="14903350" y="25462374"/>
            <a:ext cx="1226420" cy="276999"/>
          </a:xfrm>
          <a:prstGeom prst="rect">
            <a:avLst/>
          </a:prstGeom>
        </p:spPr>
        <p:txBody>
          <a:bodyPr wrap="square" numCol="1" spcCol="640080" rtlCol="0">
            <a:spAutoFit/>
          </a:bodyPr>
          <a:lstStyle/>
          <a:p>
            <a:pPr algn="ctr"/>
            <a:r>
              <a:rPr lang="en-US" sz="1200" dirty="0" smtClean="0">
                <a:solidFill>
                  <a:schemeClr val="tx1">
                    <a:lumMod val="75000"/>
                    <a:lumOff val="25000"/>
                  </a:schemeClr>
                </a:solidFill>
              </a:rPr>
              <a:t>IMPROVE </a:t>
            </a:r>
            <a:r>
              <a:rPr lang="en-US" sz="1200" dirty="0" err="1" smtClean="0">
                <a:solidFill>
                  <a:schemeClr val="tx1">
                    <a:lumMod val="75000"/>
                    <a:lumOff val="25000"/>
                  </a:schemeClr>
                </a:solidFill>
              </a:rPr>
              <a:t>B</a:t>
            </a:r>
            <a:r>
              <a:rPr lang="en-US" sz="1200" baseline="-25000" dirty="0" err="1" smtClean="0">
                <a:solidFill>
                  <a:schemeClr val="tx1">
                    <a:lumMod val="75000"/>
                    <a:lumOff val="25000"/>
                  </a:schemeClr>
                </a:solidFill>
              </a:rPr>
              <a:t>ext</a:t>
            </a:r>
            <a:endParaRPr lang="en-US" sz="1200" baseline="-25000" dirty="0" smtClean="0">
              <a:solidFill>
                <a:schemeClr val="tx1">
                  <a:lumMod val="75000"/>
                  <a:lumOff val="25000"/>
                </a:schemeClr>
              </a:solidFill>
            </a:endParaRPr>
          </a:p>
        </p:txBody>
      </p:sp>
      <p:sp>
        <p:nvSpPr>
          <p:cNvPr id="168" name="Rectangle 167"/>
          <p:cNvSpPr/>
          <p:nvPr/>
        </p:nvSpPr>
        <p:spPr>
          <a:xfrm>
            <a:off x="17754514" y="25538165"/>
            <a:ext cx="659485" cy="1216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TextBox 168"/>
          <p:cNvSpPr txBox="1"/>
          <p:nvPr/>
        </p:nvSpPr>
        <p:spPr>
          <a:xfrm>
            <a:off x="17582838" y="25477676"/>
            <a:ext cx="1210828" cy="276999"/>
          </a:xfrm>
          <a:prstGeom prst="rect">
            <a:avLst/>
          </a:prstGeom>
        </p:spPr>
        <p:txBody>
          <a:bodyPr wrap="square" numCol="1" spcCol="640080" rtlCol="0">
            <a:spAutoFit/>
          </a:bodyPr>
          <a:lstStyle/>
          <a:p>
            <a:pPr algn="ctr"/>
            <a:r>
              <a:rPr lang="en-US" sz="1200" dirty="0" smtClean="0">
                <a:solidFill>
                  <a:schemeClr val="tx1">
                    <a:lumMod val="75000"/>
                    <a:lumOff val="25000"/>
                  </a:schemeClr>
                </a:solidFill>
              </a:rPr>
              <a:t>IMPROVE </a:t>
            </a:r>
            <a:r>
              <a:rPr lang="en-US" sz="1200" dirty="0" err="1" smtClean="0">
                <a:solidFill>
                  <a:schemeClr val="tx1">
                    <a:lumMod val="75000"/>
                    <a:lumOff val="25000"/>
                  </a:schemeClr>
                </a:solidFill>
              </a:rPr>
              <a:t>B</a:t>
            </a:r>
            <a:r>
              <a:rPr lang="en-US" sz="1200" baseline="-25000" dirty="0" err="1" smtClean="0">
                <a:solidFill>
                  <a:schemeClr val="tx1">
                    <a:lumMod val="75000"/>
                    <a:lumOff val="25000"/>
                  </a:schemeClr>
                </a:solidFill>
              </a:rPr>
              <a:t>ext</a:t>
            </a:r>
            <a:endParaRPr lang="en-US" sz="1200" baseline="-25000" dirty="0" smtClean="0">
              <a:solidFill>
                <a:schemeClr val="tx1">
                  <a:lumMod val="75000"/>
                  <a:lumOff val="25000"/>
                </a:schemeClr>
              </a:solidFill>
            </a:endParaRPr>
          </a:p>
        </p:txBody>
      </p:sp>
      <p:sp>
        <p:nvSpPr>
          <p:cNvPr id="170" name="Rectangle 169"/>
          <p:cNvSpPr/>
          <p:nvPr/>
        </p:nvSpPr>
        <p:spPr>
          <a:xfrm>
            <a:off x="15219847" y="28656590"/>
            <a:ext cx="547168" cy="121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 name="Rectangle 170"/>
          <p:cNvSpPr/>
          <p:nvPr/>
        </p:nvSpPr>
        <p:spPr>
          <a:xfrm>
            <a:off x="17771307" y="28672141"/>
            <a:ext cx="547168" cy="121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TextBox 171"/>
          <p:cNvSpPr txBox="1"/>
          <p:nvPr/>
        </p:nvSpPr>
        <p:spPr>
          <a:xfrm>
            <a:off x="14580670" y="28539767"/>
            <a:ext cx="1795077" cy="276999"/>
          </a:xfrm>
          <a:prstGeom prst="rect">
            <a:avLst/>
          </a:prstGeom>
        </p:spPr>
        <p:txBody>
          <a:bodyPr wrap="square" numCol="1" spcCol="640080" rtlCol="0">
            <a:spAutoFit/>
          </a:bodyPr>
          <a:lstStyle/>
          <a:p>
            <a:pPr algn="ctr"/>
            <a:r>
              <a:rPr lang="en-US" sz="1200" dirty="0" smtClean="0"/>
              <a:t>MODIS AOD</a:t>
            </a:r>
          </a:p>
        </p:txBody>
      </p:sp>
      <p:sp>
        <p:nvSpPr>
          <p:cNvPr id="173" name="TextBox 172"/>
          <p:cNvSpPr txBox="1"/>
          <p:nvPr/>
        </p:nvSpPr>
        <p:spPr>
          <a:xfrm>
            <a:off x="17133205" y="28541391"/>
            <a:ext cx="1799274" cy="276999"/>
          </a:xfrm>
          <a:prstGeom prst="rect">
            <a:avLst/>
          </a:prstGeom>
        </p:spPr>
        <p:txBody>
          <a:bodyPr wrap="square" numCol="1" spcCol="640080" rtlCol="0">
            <a:spAutoFit/>
          </a:bodyPr>
          <a:lstStyle/>
          <a:p>
            <a:pPr algn="ctr"/>
            <a:r>
              <a:rPr lang="en-US" sz="1200" dirty="0" smtClean="0"/>
              <a:t>MODIS AOD</a:t>
            </a:r>
          </a:p>
        </p:txBody>
      </p:sp>
      <p:sp>
        <p:nvSpPr>
          <p:cNvPr id="174" name="Rectangle 173"/>
          <p:cNvSpPr/>
          <p:nvPr/>
        </p:nvSpPr>
        <p:spPr>
          <a:xfrm>
            <a:off x="15265379" y="25996253"/>
            <a:ext cx="413240" cy="1359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74513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numCol="1" spcCol="640080"/>
      <a:lstStyle>
        <a:defPPr algn="just">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3999</TotalTime>
  <Words>831</Words>
  <Application>Microsoft Office PowerPoint</Application>
  <PresentationFormat>Custom</PresentationFormat>
  <Paragraphs>98</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Century Gothic</vt:lpstr>
      <vt:lpstr>Garamond</vt:lpstr>
      <vt:lpstr>Webdings</vt:lpstr>
      <vt:lpstr>Wingdings 3</vt:lpstr>
      <vt:lpstr>Office Theme</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Clayton, Amanda L. (LARC-E3)[SSAI DEVELOP]</cp:lastModifiedBy>
  <cp:revision>187</cp:revision>
  <dcterms:created xsi:type="dcterms:W3CDTF">2017-06-02T16:06:25Z</dcterms:created>
  <dcterms:modified xsi:type="dcterms:W3CDTF">2018-12-26T03:25:40Z</dcterms:modified>
</cp:coreProperties>
</file>