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5" r:id="rId2"/>
    <p:sldId id="338" r:id="rId3"/>
    <p:sldId id="298" r:id="rId4"/>
    <p:sldId id="291" r:id="rId5"/>
    <p:sldId id="303" r:id="rId6"/>
    <p:sldId id="317" r:id="rId7"/>
    <p:sldId id="339" r:id="rId8"/>
    <p:sldId id="332" r:id="rId9"/>
    <p:sldId id="328" r:id="rId10"/>
    <p:sldId id="335" r:id="rId11"/>
    <p:sldId id="336" r:id="rId12"/>
    <p:sldId id="337" r:id="rId13"/>
    <p:sldId id="326" r:id="rId14"/>
    <p:sldId id="333" r:id="rId15"/>
    <p:sldId id="324" r:id="rId16"/>
    <p:sldId id="299" r:id="rId17"/>
    <p:sldId id="33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4944" userDrawn="1">
          <p15:clr>
            <a:srgbClr val="A4A3A4"/>
          </p15:clr>
        </p15:guide>
        <p15:guide id="3" orient="horz" pos="1488" userDrawn="1">
          <p15:clr>
            <a:srgbClr val="A4A3A4"/>
          </p15:clr>
        </p15:guide>
        <p15:guide id="4" pos="16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Gotschalk" initials="EG" lastIdx="2" clrIdx="0"/>
  <p:cmAuthor id="1" name="Moore, Kathleen D. (LARC-E3)[SSAI DEVELOP]" initials="MKD(D" lastIdx="3" clrIdx="1">
    <p:extLst/>
  </p:cmAuthor>
  <p:cmAuthor id="2" name="Rhodes, Tyler M. (LARC-E3)[SSAI DEVELOP]" initials="RTM(D" lastIdx="5" clrIdx="2">
    <p:extLst/>
  </p:cmAuthor>
  <p:cmAuthor id="3" name="Emma Baghel" initials="EB" lastIdx="1" clrIdx="3"/>
  <p:cmAuthor id="4" name="Arya, Vishal (LARC)[DEVELOP]" initials="AV(" lastIdx="3" clrIdx="4">
    <p:extLst/>
  </p:cmAuthor>
  <p:cmAuthor id="5" name="Gotschalk, Emily J. (LARC-E3)[SSAI DEVELOP]" initials="GEJ(D"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1A5"/>
    <a:srgbClr val="41719C"/>
    <a:srgbClr val="99CCFF"/>
    <a:srgbClr val="73A9DB"/>
    <a:srgbClr val="5B9BD5"/>
    <a:srgbClr val="996633"/>
    <a:srgbClr val="FFC000"/>
    <a:srgbClr val="AAB17F"/>
    <a:srgbClr val="1C1C1C"/>
    <a:srgbClr val="D58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52" autoAdjust="0"/>
    <p:restoredTop sz="95857" autoAdjust="0"/>
  </p:normalViewPr>
  <p:slideViewPr>
    <p:cSldViewPr snapToGrid="0">
      <p:cViewPr>
        <p:scale>
          <a:sx n="92" d="100"/>
          <a:sy n="92" d="100"/>
        </p:scale>
        <p:origin x="-114" y="-990"/>
      </p:cViewPr>
      <p:guideLst>
        <p:guide orient="horz" pos="1488"/>
        <p:guide pos="4944"/>
        <p:guide pos="16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hrosenbl\Data\Validation_HR_20160713.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hrosenbl\Data\Validation_HR_201607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Ben </a:t>
            </a:r>
            <a:r>
              <a:rPr lang="en-US" dirty="0" err="1"/>
              <a:t>Gurion</a:t>
            </a:r>
            <a:r>
              <a:rPr lang="en-US" dirty="0"/>
              <a:t> - TRMM </a:t>
            </a:r>
          </a:p>
        </c:rich>
      </c:tx>
      <c:layout>
        <c:manualLayout>
          <c:xMode val="edge"/>
          <c:yMode val="edge"/>
          <c:x val="0.34697821223837605"/>
          <c:y val="2.4241355166677553E-2"/>
        </c:manualLayout>
      </c:layout>
      <c:overlay val="0"/>
      <c:spPr>
        <a:noFill/>
        <a:ln>
          <a:noFill/>
        </a:ln>
        <a:effectLst/>
      </c:spPr>
    </c:title>
    <c:autoTitleDeleted val="0"/>
    <c:plotArea>
      <c:layout>
        <c:manualLayout>
          <c:layoutTarget val="inner"/>
          <c:xMode val="edge"/>
          <c:yMode val="edge"/>
          <c:x val="0.11920936019303222"/>
          <c:y val="0.1300462791620835"/>
          <c:w val="0.83232331281984862"/>
          <c:h val="0.74291569901057153"/>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65889588801399823"/>
                  <c:y val="-0.1994907407407407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BenGurion!$S$6:$S$137</c:f>
              <c:numCache>
                <c:formatCode>General</c:formatCode>
                <c:ptCount val="132"/>
                <c:pt idx="0">
                  <c:v>50.8</c:v>
                </c:pt>
                <c:pt idx="1">
                  <c:v>116.33200000000001</c:v>
                </c:pt>
                <c:pt idx="2">
                  <c:v>29.463999999999995</c:v>
                </c:pt>
                <c:pt idx="3">
                  <c:v>3.048</c:v>
                </c:pt>
                <c:pt idx="4">
                  <c:v>0</c:v>
                </c:pt>
                <c:pt idx="5">
                  <c:v>0</c:v>
                </c:pt>
                <c:pt idx="6">
                  <c:v>0</c:v>
                </c:pt>
                <c:pt idx="7">
                  <c:v>0</c:v>
                </c:pt>
                <c:pt idx="8">
                  <c:v>0</c:v>
                </c:pt>
                <c:pt idx="9">
                  <c:v>0</c:v>
                </c:pt>
                <c:pt idx="10">
                  <c:v>50.038000000000004</c:v>
                </c:pt>
                <c:pt idx="11">
                  <c:v>131.572</c:v>
                </c:pt>
                <c:pt idx="12">
                  <c:v>178.816</c:v>
                </c:pt>
                <c:pt idx="13">
                  <c:v>62.230000000000004</c:v>
                </c:pt>
                <c:pt idx="14">
                  <c:v>3.302</c:v>
                </c:pt>
                <c:pt idx="15">
                  <c:v>92.202000000000012</c:v>
                </c:pt>
                <c:pt idx="16">
                  <c:v>0</c:v>
                </c:pt>
                <c:pt idx="17">
                  <c:v>0</c:v>
                </c:pt>
                <c:pt idx="18">
                  <c:v>0</c:v>
                </c:pt>
                <c:pt idx="19">
                  <c:v>0</c:v>
                </c:pt>
                <c:pt idx="20">
                  <c:v>0</c:v>
                </c:pt>
                <c:pt idx="21">
                  <c:v>111.252</c:v>
                </c:pt>
                <c:pt idx="22">
                  <c:v>36.067999999999998</c:v>
                </c:pt>
                <c:pt idx="23">
                  <c:v>108.96599999999998</c:v>
                </c:pt>
                <c:pt idx="24">
                  <c:v>84.582000000000008</c:v>
                </c:pt>
                <c:pt idx="25">
                  <c:v>61.213999999999999</c:v>
                </c:pt>
                <c:pt idx="26">
                  <c:v>55.625999999999998</c:v>
                </c:pt>
                <c:pt idx="27">
                  <c:v>6.35</c:v>
                </c:pt>
                <c:pt idx="28">
                  <c:v>3.556</c:v>
                </c:pt>
                <c:pt idx="29">
                  <c:v>0</c:v>
                </c:pt>
                <c:pt idx="30">
                  <c:v>0</c:v>
                </c:pt>
                <c:pt idx="31">
                  <c:v>0</c:v>
                </c:pt>
                <c:pt idx="32">
                  <c:v>0</c:v>
                </c:pt>
                <c:pt idx="33">
                  <c:v>0</c:v>
                </c:pt>
                <c:pt idx="34">
                  <c:v>127.76200000000001</c:v>
                </c:pt>
                <c:pt idx="35">
                  <c:v>64.515999999999991</c:v>
                </c:pt>
                <c:pt idx="36">
                  <c:v>0</c:v>
                </c:pt>
                <c:pt idx="37">
                  <c:v>0</c:v>
                </c:pt>
                <c:pt idx="38">
                  <c:v>0.76200000000000001</c:v>
                </c:pt>
                <c:pt idx="39">
                  <c:v>0</c:v>
                </c:pt>
                <c:pt idx="40">
                  <c:v>2.286</c:v>
                </c:pt>
                <c:pt idx="41">
                  <c:v>0</c:v>
                </c:pt>
                <c:pt idx="42">
                  <c:v>0</c:v>
                </c:pt>
                <c:pt idx="43">
                  <c:v>0</c:v>
                </c:pt>
                <c:pt idx="44">
                  <c:v>3.556</c:v>
                </c:pt>
                <c:pt idx="45">
                  <c:v>37.338000000000001</c:v>
                </c:pt>
                <c:pt idx="46">
                  <c:v>8.636000000000001</c:v>
                </c:pt>
                <c:pt idx="47">
                  <c:v>122.17400000000001</c:v>
                </c:pt>
                <c:pt idx="48">
                  <c:v>1.778</c:v>
                </c:pt>
                <c:pt idx="49">
                  <c:v>130.55600000000001</c:v>
                </c:pt>
                <c:pt idx="50">
                  <c:v>65.531999999999996</c:v>
                </c:pt>
                <c:pt idx="51">
                  <c:v>0.254</c:v>
                </c:pt>
                <c:pt idx="52">
                  <c:v>0</c:v>
                </c:pt>
                <c:pt idx="53">
                  <c:v>0</c:v>
                </c:pt>
                <c:pt idx="54">
                  <c:v>0</c:v>
                </c:pt>
                <c:pt idx="55">
                  <c:v>0</c:v>
                </c:pt>
                <c:pt idx="56">
                  <c:v>4.5720000000000001</c:v>
                </c:pt>
                <c:pt idx="57">
                  <c:v>47.244</c:v>
                </c:pt>
                <c:pt idx="58">
                  <c:v>72.135999999999996</c:v>
                </c:pt>
                <c:pt idx="59">
                  <c:v>62.738000000000007</c:v>
                </c:pt>
                <c:pt idx="60">
                  <c:v>67.31</c:v>
                </c:pt>
                <c:pt idx="61">
                  <c:v>135.636</c:v>
                </c:pt>
                <c:pt idx="62">
                  <c:v>43.433999999999997</c:v>
                </c:pt>
                <c:pt idx="63">
                  <c:v>3.302</c:v>
                </c:pt>
                <c:pt idx="64">
                  <c:v>2.286</c:v>
                </c:pt>
                <c:pt idx="65">
                  <c:v>1.27</c:v>
                </c:pt>
                <c:pt idx="66">
                  <c:v>0</c:v>
                </c:pt>
                <c:pt idx="67">
                  <c:v>0</c:v>
                </c:pt>
                <c:pt idx="68">
                  <c:v>0.254</c:v>
                </c:pt>
                <c:pt idx="69">
                  <c:v>5.5880000000000001</c:v>
                </c:pt>
                <c:pt idx="70">
                  <c:v>0</c:v>
                </c:pt>
                <c:pt idx="71">
                  <c:v>96.52</c:v>
                </c:pt>
                <c:pt idx="72">
                  <c:v>116.58599999999998</c:v>
                </c:pt>
                <c:pt idx="73">
                  <c:v>44.196000000000005</c:v>
                </c:pt>
                <c:pt idx="74">
                  <c:v>108.96599999999998</c:v>
                </c:pt>
                <c:pt idx="75">
                  <c:v>39.370000000000005</c:v>
                </c:pt>
                <c:pt idx="76">
                  <c:v>11.176</c:v>
                </c:pt>
                <c:pt idx="77">
                  <c:v>0</c:v>
                </c:pt>
                <c:pt idx="78">
                  <c:v>0</c:v>
                </c:pt>
                <c:pt idx="79">
                  <c:v>0.76200000000000001</c:v>
                </c:pt>
                <c:pt idx="80">
                  <c:v>1.778</c:v>
                </c:pt>
                <c:pt idx="81">
                  <c:v>2.032</c:v>
                </c:pt>
                <c:pt idx="82">
                  <c:v>127.76200000000001</c:v>
                </c:pt>
                <c:pt idx="83">
                  <c:v>30.734000000000002</c:v>
                </c:pt>
                <c:pt idx="84">
                  <c:v>174.75200000000001</c:v>
                </c:pt>
                <c:pt idx="85">
                  <c:v>116.33200000000001</c:v>
                </c:pt>
                <c:pt idx="86">
                  <c:v>24.13</c:v>
                </c:pt>
                <c:pt idx="87">
                  <c:v>0</c:v>
                </c:pt>
                <c:pt idx="88">
                  <c:v>0</c:v>
                </c:pt>
                <c:pt idx="89">
                  <c:v>0</c:v>
                </c:pt>
                <c:pt idx="90">
                  <c:v>0</c:v>
                </c:pt>
                <c:pt idx="91">
                  <c:v>0</c:v>
                </c:pt>
                <c:pt idx="92">
                  <c:v>0</c:v>
                </c:pt>
                <c:pt idx="93">
                  <c:v>1.016</c:v>
                </c:pt>
                <c:pt idx="94">
                  <c:v>87.122000000000014</c:v>
                </c:pt>
                <c:pt idx="95">
                  <c:v>103.37800000000001</c:v>
                </c:pt>
                <c:pt idx="96">
                  <c:v>208.02600000000001</c:v>
                </c:pt>
                <c:pt idx="97">
                  <c:v>0</c:v>
                </c:pt>
                <c:pt idx="98">
                  <c:v>0</c:v>
                </c:pt>
                <c:pt idx="99">
                  <c:v>38.608000000000004</c:v>
                </c:pt>
                <c:pt idx="100">
                  <c:v>1.27</c:v>
                </c:pt>
                <c:pt idx="101">
                  <c:v>0</c:v>
                </c:pt>
                <c:pt idx="102">
                  <c:v>0</c:v>
                </c:pt>
                <c:pt idx="103">
                  <c:v>0</c:v>
                </c:pt>
                <c:pt idx="104">
                  <c:v>0.50800000000000001</c:v>
                </c:pt>
                <c:pt idx="105">
                  <c:v>3.556</c:v>
                </c:pt>
                <c:pt idx="106">
                  <c:v>0</c:v>
                </c:pt>
                <c:pt idx="107">
                  <c:v>140.208</c:v>
                </c:pt>
                <c:pt idx="108">
                  <c:v>3.048</c:v>
                </c:pt>
                <c:pt idx="109">
                  <c:v>7.3659999999999988</c:v>
                </c:pt>
                <c:pt idx="110">
                  <c:v>76.2</c:v>
                </c:pt>
                <c:pt idx="111">
                  <c:v>0</c:v>
                </c:pt>
                <c:pt idx="112">
                  <c:v>43.942</c:v>
                </c:pt>
                <c:pt idx="113">
                  <c:v>0.50800000000000001</c:v>
                </c:pt>
                <c:pt idx="114">
                  <c:v>0</c:v>
                </c:pt>
                <c:pt idx="115">
                  <c:v>0</c:v>
                </c:pt>
                <c:pt idx="116">
                  <c:v>0</c:v>
                </c:pt>
                <c:pt idx="117">
                  <c:v>23.368000000000002</c:v>
                </c:pt>
                <c:pt idx="118">
                  <c:v>330.20000000000005</c:v>
                </c:pt>
                <c:pt idx="119">
                  <c:v>170.18</c:v>
                </c:pt>
                <c:pt idx="120">
                  <c:v>204.72399999999999</c:v>
                </c:pt>
                <c:pt idx="121">
                  <c:v>85.09</c:v>
                </c:pt>
                <c:pt idx="122">
                  <c:v>5.8420000000000005</c:v>
                </c:pt>
                <c:pt idx="123">
                  <c:v>47.752000000000002</c:v>
                </c:pt>
                <c:pt idx="124">
                  <c:v>0.254</c:v>
                </c:pt>
                <c:pt idx="125">
                  <c:v>0</c:v>
                </c:pt>
                <c:pt idx="126">
                  <c:v>0</c:v>
                </c:pt>
                <c:pt idx="127">
                  <c:v>0</c:v>
                </c:pt>
                <c:pt idx="128">
                  <c:v>0</c:v>
                </c:pt>
                <c:pt idx="129">
                  <c:v>76.453999999999994</c:v>
                </c:pt>
                <c:pt idx="130">
                  <c:v>60.197999999999993</c:v>
                </c:pt>
                <c:pt idx="131">
                  <c:v>88.9</c:v>
                </c:pt>
              </c:numCache>
            </c:numRef>
          </c:xVal>
          <c:yVal>
            <c:numRef>
              <c:f>BenGurion!$T$6:$T$137</c:f>
              <c:numCache>
                <c:formatCode>General</c:formatCode>
                <c:ptCount val="132"/>
                <c:pt idx="0">
                  <c:v>164.42400000000001</c:v>
                </c:pt>
                <c:pt idx="1">
                  <c:v>108.864</c:v>
                </c:pt>
                <c:pt idx="2">
                  <c:v>26.040000000000003</c:v>
                </c:pt>
                <c:pt idx="3">
                  <c:v>4.32</c:v>
                </c:pt>
                <c:pt idx="4">
                  <c:v>2.976</c:v>
                </c:pt>
                <c:pt idx="5">
                  <c:v>0</c:v>
                </c:pt>
                <c:pt idx="6">
                  <c:v>0</c:v>
                </c:pt>
                <c:pt idx="7">
                  <c:v>0</c:v>
                </c:pt>
                <c:pt idx="8">
                  <c:v>0</c:v>
                </c:pt>
                <c:pt idx="9">
                  <c:v>14.88</c:v>
                </c:pt>
                <c:pt idx="10">
                  <c:v>52.559999999999995</c:v>
                </c:pt>
                <c:pt idx="11">
                  <c:v>123.504</c:v>
                </c:pt>
                <c:pt idx="12">
                  <c:v>142.10400000000001</c:v>
                </c:pt>
                <c:pt idx="13">
                  <c:v>53.76</c:v>
                </c:pt>
                <c:pt idx="14">
                  <c:v>5.2080000000000002</c:v>
                </c:pt>
                <c:pt idx="15">
                  <c:v>91.44</c:v>
                </c:pt>
                <c:pt idx="16">
                  <c:v>0</c:v>
                </c:pt>
                <c:pt idx="17">
                  <c:v>0</c:v>
                </c:pt>
                <c:pt idx="18">
                  <c:v>0</c:v>
                </c:pt>
                <c:pt idx="19">
                  <c:v>0</c:v>
                </c:pt>
                <c:pt idx="20">
                  <c:v>0</c:v>
                </c:pt>
                <c:pt idx="21">
                  <c:v>59.52</c:v>
                </c:pt>
                <c:pt idx="22">
                  <c:v>31.68</c:v>
                </c:pt>
                <c:pt idx="23">
                  <c:v>94.488</c:v>
                </c:pt>
                <c:pt idx="24">
                  <c:v>89.28</c:v>
                </c:pt>
                <c:pt idx="25">
                  <c:v>87.36</c:v>
                </c:pt>
                <c:pt idx="26">
                  <c:v>61.008000000000003</c:v>
                </c:pt>
                <c:pt idx="27">
                  <c:v>9.36</c:v>
                </c:pt>
                <c:pt idx="28">
                  <c:v>5.2080000000000002</c:v>
                </c:pt>
                <c:pt idx="29">
                  <c:v>0</c:v>
                </c:pt>
                <c:pt idx="30">
                  <c:v>0</c:v>
                </c:pt>
                <c:pt idx="31">
                  <c:v>0</c:v>
                </c:pt>
                <c:pt idx="32">
                  <c:v>0</c:v>
                </c:pt>
                <c:pt idx="33">
                  <c:v>0.74399999999999999</c:v>
                </c:pt>
                <c:pt idx="34">
                  <c:v>113.76</c:v>
                </c:pt>
                <c:pt idx="35">
                  <c:v>70.680000000000007</c:v>
                </c:pt>
                <c:pt idx="36">
                  <c:v>105.648</c:v>
                </c:pt>
                <c:pt idx="37">
                  <c:v>69.600000000000009</c:v>
                </c:pt>
                <c:pt idx="38">
                  <c:v>8.1839999999999993</c:v>
                </c:pt>
                <c:pt idx="39">
                  <c:v>0.72</c:v>
                </c:pt>
                <c:pt idx="40">
                  <c:v>3.72</c:v>
                </c:pt>
                <c:pt idx="41">
                  <c:v>0</c:v>
                </c:pt>
                <c:pt idx="42">
                  <c:v>0</c:v>
                </c:pt>
                <c:pt idx="43">
                  <c:v>0</c:v>
                </c:pt>
                <c:pt idx="44">
                  <c:v>4.32</c:v>
                </c:pt>
                <c:pt idx="45">
                  <c:v>52.823999999999998</c:v>
                </c:pt>
                <c:pt idx="46">
                  <c:v>19.440000000000001</c:v>
                </c:pt>
                <c:pt idx="47">
                  <c:v>94.488</c:v>
                </c:pt>
                <c:pt idx="48">
                  <c:v>20.832000000000001</c:v>
                </c:pt>
                <c:pt idx="49">
                  <c:v>163.29599999999999</c:v>
                </c:pt>
                <c:pt idx="50">
                  <c:v>46.128</c:v>
                </c:pt>
                <c:pt idx="51">
                  <c:v>4.32</c:v>
                </c:pt>
                <c:pt idx="52">
                  <c:v>0.74399999999999999</c:v>
                </c:pt>
                <c:pt idx="53">
                  <c:v>0</c:v>
                </c:pt>
                <c:pt idx="54">
                  <c:v>0</c:v>
                </c:pt>
                <c:pt idx="55">
                  <c:v>0</c:v>
                </c:pt>
                <c:pt idx="56">
                  <c:v>8.64</c:v>
                </c:pt>
                <c:pt idx="57">
                  <c:v>68.447999999999993</c:v>
                </c:pt>
                <c:pt idx="58">
                  <c:v>72.72</c:v>
                </c:pt>
                <c:pt idx="59">
                  <c:v>121.27200000000001</c:v>
                </c:pt>
                <c:pt idx="60">
                  <c:v>82.584000000000003</c:v>
                </c:pt>
                <c:pt idx="61">
                  <c:v>145.15199999999999</c:v>
                </c:pt>
                <c:pt idx="62">
                  <c:v>14.88</c:v>
                </c:pt>
                <c:pt idx="63">
                  <c:v>0</c:v>
                </c:pt>
                <c:pt idx="64">
                  <c:v>2.2320000000000002</c:v>
                </c:pt>
                <c:pt idx="65">
                  <c:v>0.72</c:v>
                </c:pt>
                <c:pt idx="66">
                  <c:v>0</c:v>
                </c:pt>
                <c:pt idx="67">
                  <c:v>0</c:v>
                </c:pt>
                <c:pt idx="68">
                  <c:v>0</c:v>
                </c:pt>
                <c:pt idx="69">
                  <c:v>6.6959999999999997</c:v>
                </c:pt>
                <c:pt idx="70">
                  <c:v>9.36</c:v>
                </c:pt>
                <c:pt idx="71">
                  <c:v>95.975999999999999</c:v>
                </c:pt>
                <c:pt idx="72">
                  <c:v>100.44000000000001</c:v>
                </c:pt>
                <c:pt idx="73">
                  <c:v>75.263999999999996</c:v>
                </c:pt>
                <c:pt idx="74">
                  <c:v>75.144000000000005</c:v>
                </c:pt>
                <c:pt idx="75">
                  <c:v>51.839999999999996</c:v>
                </c:pt>
                <c:pt idx="76">
                  <c:v>8.9280000000000008</c:v>
                </c:pt>
                <c:pt idx="77">
                  <c:v>1.44</c:v>
                </c:pt>
                <c:pt idx="78">
                  <c:v>0</c:v>
                </c:pt>
                <c:pt idx="79">
                  <c:v>0.74399999999999999</c:v>
                </c:pt>
                <c:pt idx="80">
                  <c:v>2.88</c:v>
                </c:pt>
                <c:pt idx="81">
                  <c:v>3.72</c:v>
                </c:pt>
                <c:pt idx="82">
                  <c:v>106.55999999999999</c:v>
                </c:pt>
                <c:pt idx="83">
                  <c:v>29.015999999999998</c:v>
                </c:pt>
                <c:pt idx="84">
                  <c:v>174.84</c:v>
                </c:pt>
                <c:pt idx="85">
                  <c:v>104.39999999999999</c:v>
                </c:pt>
                <c:pt idx="86">
                  <c:v>58.776000000000003</c:v>
                </c:pt>
                <c:pt idx="87">
                  <c:v>0</c:v>
                </c:pt>
                <c:pt idx="88">
                  <c:v>1.488</c:v>
                </c:pt>
                <c:pt idx="89">
                  <c:v>0.72</c:v>
                </c:pt>
                <c:pt idx="90">
                  <c:v>0</c:v>
                </c:pt>
                <c:pt idx="91">
                  <c:v>0</c:v>
                </c:pt>
                <c:pt idx="92">
                  <c:v>0</c:v>
                </c:pt>
                <c:pt idx="93">
                  <c:v>4.4640000000000004</c:v>
                </c:pt>
                <c:pt idx="94">
                  <c:v>102.96</c:v>
                </c:pt>
                <c:pt idx="95">
                  <c:v>93.744</c:v>
                </c:pt>
                <c:pt idx="96">
                  <c:v>227.66399999999999</c:v>
                </c:pt>
                <c:pt idx="97">
                  <c:v>36.96</c:v>
                </c:pt>
                <c:pt idx="98">
                  <c:v>0</c:v>
                </c:pt>
                <c:pt idx="99">
                  <c:v>34.56</c:v>
                </c:pt>
                <c:pt idx="100">
                  <c:v>6.6959999999999997</c:v>
                </c:pt>
                <c:pt idx="101">
                  <c:v>0</c:v>
                </c:pt>
                <c:pt idx="102">
                  <c:v>0</c:v>
                </c:pt>
                <c:pt idx="103">
                  <c:v>0</c:v>
                </c:pt>
                <c:pt idx="104">
                  <c:v>2.16</c:v>
                </c:pt>
                <c:pt idx="105">
                  <c:v>5.2080000000000002</c:v>
                </c:pt>
                <c:pt idx="106">
                  <c:v>12.959999999999999</c:v>
                </c:pt>
                <c:pt idx="107">
                  <c:v>182.28</c:v>
                </c:pt>
                <c:pt idx="108">
                  <c:v>18.600000000000001</c:v>
                </c:pt>
                <c:pt idx="109">
                  <c:v>3.36</c:v>
                </c:pt>
                <c:pt idx="110">
                  <c:v>64.727999999999994</c:v>
                </c:pt>
                <c:pt idx="111">
                  <c:v>0</c:v>
                </c:pt>
                <c:pt idx="112">
                  <c:v>30.504000000000001</c:v>
                </c:pt>
                <c:pt idx="113">
                  <c:v>0.72</c:v>
                </c:pt>
                <c:pt idx="114">
                  <c:v>0</c:v>
                </c:pt>
                <c:pt idx="115">
                  <c:v>0</c:v>
                </c:pt>
                <c:pt idx="116">
                  <c:v>2.16</c:v>
                </c:pt>
                <c:pt idx="117">
                  <c:v>25.296000000000003</c:v>
                </c:pt>
                <c:pt idx="118">
                  <c:v>193.68</c:v>
                </c:pt>
                <c:pt idx="119">
                  <c:v>44.64</c:v>
                </c:pt>
                <c:pt idx="120">
                  <c:v>142.84800000000001</c:v>
                </c:pt>
                <c:pt idx="121">
                  <c:v>94.080000000000013</c:v>
                </c:pt>
                <c:pt idx="122">
                  <c:v>14.88</c:v>
                </c:pt>
                <c:pt idx="123">
                  <c:v>43.92</c:v>
                </c:pt>
                <c:pt idx="124">
                  <c:v>1.488</c:v>
                </c:pt>
                <c:pt idx="125">
                  <c:v>0</c:v>
                </c:pt>
                <c:pt idx="126">
                  <c:v>0</c:v>
                </c:pt>
                <c:pt idx="127">
                  <c:v>0</c:v>
                </c:pt>
                <c:pt idx="128">
                  <c:v>0</c:v>
                </c:pt>
                <c:pt idx="129">
                  <c:v>60.264000000000003</c:v>
                </c:pt>
                <c:pt idx="130">
                  <c:v>79.2</c:v>
                </c:pt>
                <c:pt idx="131">
                  <c:v>92.256</c:v>
                </c:pt>
              </c:numCache>
            </c:numRef>
          </c:yVal>
          <c:smooth val="0"/>
        </c:ser>
        <c:ser>
          <c:idx val="1"/>
          <c:order val="1"/>
          <c:tx>
            <c:strRef>
              <c:f>BenGurion!$AA$1</c:f>
              <c:strCache>
                <c:ptCount val="1"/>
                <c:pt idx="0">
                  <c:v>X</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BenGurion!$AA$2:$AA$3</c:f>
              <c:numCache>
                <c:formatCode>General</c:formatCode>
                <c:ptCount val="2"/>
                <c:pt idx="0">
                  <c:v>0</c:v>
                </c:pt>
                <c:pt idx="1">
                  <c:v>200</c:v>
                </c:pt>
              </c:numCache>
            </c:numRef>
          </c:xVal>
          <c:yVal>
            <c:numRef>
              <c:f>BenGurion!$AB$2:$AB$3</c:f>
              <c:numCache>
                <c:formatCode>General</c:formatCode>
                <c:ptCount val="2"/>
                <c:pt idx="0">
                  <c:v>0</c:v>
                </c:pt>
                <c:pt idx="1">
                  <c:v>200</c:v>
                </c:pt>
              </c:numCache>
            </c:numRef>
          </c:yVal>
          <c:smooth val="0"/>
        </c:ser>
        <c:dLbls>
          <c:showLegendKey val="0"/>
          <c:showVal val="0"/>
          <c:showCatName val="0"/>
          <c:showSerName val="0"/>
          <c:showPercent val="0"/>
          <c:showBubbleSize val="0"/>
        </c:dLbls>
        <c:axId val="70826240"/>
        <c:axId val="70840704"/>
      </c:scatterChart>
      <c:valAx>
        <c:axId val="708262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Rain Gauge Data (mm)</a:t>
                </a:r>
              </a:p>
            </c:rich>
          </c:tx>
          <c:layout>
            <c:manualLayout>
              <c:xMode val="edge"/>
              <c:yMode val="edge"/>
              <c:x val="0.35154868670515305"/>
              <c:y val="0.9492135956705305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840704"/>
        <c:crosses val="autoZero"/>
        <c:crossBetween val="midCat"/>
      </c:valAx>
      <c:valAx>
        <c:axId val="70840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TRMM Data (mm)</a:t>
                </a:r>
              </a:p>
            </c:rich>
          </c:tx>
          <c:layout>
            <c:manualLayout>
              <c:xMode val="edge"/>
              <c:yMode val="edge"/>
              <c:x val="2.7777777777777779E-3"/>
              <c:y val="0.3047262321376494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8262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Ben Gurion - GPM</a:t>
            </a:r>
          </a:p>
        </c:rich>
      </c:tx>
      <c:layout/>
      <c:overlay val="0"/>
      <c:spPr>
        <a:noFill/>
        <a:ln>
          <a:noFill/>
        </a:ln>
        <a:effectLst/>
      </c:spPr>
    </c:title>
    <c:autoTitleDeleted val="0"/>
    <c:plotArea>
      <c:layout>
        <c:manualLayout>
          <c:layoutTarget val="inner"/>
          <c:xMode val="edge"/>
          <c:yMode val="edge"/>
          <c:x val="0.10919879443247132"/>
          <c:y val="0.13434196923672206"/>
          <c:w val="0.84840507436570434"/>
          <c:h val="0.74615060991625481"/>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51912051618547683"/>
                  <c:y val="-0.2245975503062117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BenGurion!$V$1:$V$22</c:f>
              <c:numCache>
                <c:formatCode>General</c:formatCode>
                <c:ptCount val="22"/>
                <c:pt idx="0">
                  <c:v>64.727999999999994</c:v>
                </c:pt>
                <c:pt idx="1">
                  <c:v>0</c:v>
                </c:pt>
                <c:pt idx="2">
                  <c:v>30.504000000000001</c:v>
                </c:pt>
                <c:pt idx="3">
                  <c:v>0.72</c:v>
                </c:pt>
                <c:pt idx="4">
                  <c:v>0</c:v>
                </c:pt>
                <c:pt idx="5">
                  <c:v>0</c:v>
                </c:pt>
                <c:pt idx="6">
                  <c:v>2.16</c:v>
                </c:pt>
                <c:pt idx="7">
                  <c:v>25.296000000000003</c:v>
                </c:pt>
                <c:pt idx="8">
                  <c:v>193.68</c:v>
                </c:pt>
                <c:pt idx="9">
                  <c:v>44.64</c:v>
                </c:pt>
                <c:pt idx="10">
                  <c:v>142.84800000000001</c:v>
                </c:pt>
                <c:pt idx="11">
                  <c:v>94.080000000000013</c:v>
                </c:pt>
                <c:pt idx="12">
                  <c:v>14.88</c:v>
                </c:pt>
                <c:pt idx="13">
                  <c:v>43.92</c:v>
                </c:pt>
                <c:pt idx="14">
                  <c:v>1.488</c:v>
                </c:pt>
                <c:pt idx="15">
                  <c:v>0</c:v>
                </c:pt>
                <c:pt idx="16">
                  <c:v>0</c:v>
                </c:pt>
                <c:pt idx="17">
                  <c:v>0</c:v>
                </c:pt>
                <c:pt idx="18">
                  <c:v>0</c:v>
                </c:pt>
                <c:pt idx="19">
                  <c:v>60.264000000000003</c:v>
                </c:pt>
                <c:pt idx="20">
                  <c:v>79.2</c:v>
                </c:pt>
                <c:pt idx="21">
                  <c:v>92.256</c:v>
                </c:pt>
              </c:numCache>
            </c:numRef>
          </c:xVal>
          <c:yVal>
            <c:numRef>
              <c:f>BenGurion!$W$1:$W$22</c:f>
              <c:numCache>
                <c:formatCode>0.000</c:formatCode>
                <c:ptCount val="22"/>
                <c:pt idx="0">
                  <c:v>75.559151999999997</c:v>
                </c:pt>
                <c:pt idx="1">
                  <c:v>0.11704824</c:v>
                </c:pt>
                <c:pt idx="2">
                  <c:v>31.290705600000003</c:v>
                </c:pt>
                <c:pt idx="3">
                  <c:v>0.54417384000000002</c:v>
                </c:pt>
                <c:pt idx="4">
                  <c:v>0.13742796000000002</c:v>
                </c:pt>
                <c:pt idx="5">
                  <c:v>1.25023992E-2</c:v>
                </c:pt>
                <c:pt idx="6">
                  <c:v>2.3053104000000002</c:v>
                </c:pt>
                <c:pt idx="7">
                  <c:v>29.938634400000002</c:v>
                </c:pt>
                <c:pt idx="8">
                  <c:v>202.42944</c:v>
                </c:pt>
                <c:pt idx="9">
                  <c:v>46.998108000000002</c:v>
                </c:pt>
                <c:pt idx="10">
                  <c:v>171.27103199999999</c:v>
                </c:pt>
                <c:pt idx="11">
                  <c:v>95.309760000000011</c:v>
                </c:pt>
                <c:pt idx="12">
                  <c:v>12.4677288</c:v>
                </c:pt>
                <c:pt idx="13">
                  <c:v>46.941840000000006</c:v>
                </c:pt>
                <c:pt idx="14">
                  <c:v>1.92879768</c:v>
                </c:pt>
                <c:pt idx="15">
                  <c:v>4.0550831999999995E-2</c:v>
                </c:pt>
                <c:pt idx="16">
                  <c:v>3.7691709599999998E-2</c:v>
                </c:pt>
                <c:pt idx="17">
                  <c:v>7.7056079999999999E-2</c:v>
                </c:pt>
                <c:pt idx="18">
                  <c:v>0.13554432</c:v>
                </c:pt>
                <c:pt idx="19">
                  <c:v>79.580472</c:v>
                </c:pt>
                <c:pt idx="20">
                  <c:v>74.512799999999999</c:v>
                </c:pt>
                <c:pt idx="21">
                  <c:v>96.094296</c:v>
                </c:pt>
              </c:numCache>
            </c:numRef>
          </c:yVal>
          <c:smooth val="0"/>
        </c:ser>
        <c:ser>
          <c:idx val="1"/>
          <c:order val="1"/>
          <c:tx>
            <c:strRef>
              <c:f>BenGurion!$AA$1</c:f>
              <c:strCache>
                <c:ptCount val="1"/>
                <c:pt idx="0">
                  <c:v>X</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BenGurion!$AA$2:$AA$3</c:f>
              <c:numCache>
                <c:formatCode>General</c:formatCode>
                <c:ptCount val="2"/>
                <c:pt idx="0">
                  <c:v>0</c:v>
                </c:pt>
                <c:pt idx="1">
                  <c:v>200</c:v>
                </c:pt>
              </c:numCache>
            </c:numRef>
          </c:xVal>
          <c:yVal>
            <c:numRef>
              <c:f>BenGurion!$AB$2:$AB$3</c:f>
              <c:numCache>
                <c:formatCode>General</c:formatCode>
                <c:ptCount val="2"/>
                <c:pt idx="0">
                  <c:v>0</c:v>
                </c:pt>
                <c:pt idx="1">
                  <c:v>200</c:v>
                </c:pt>
              </c:numCache>
            </c:numRef>
          </c:yVal>
          <c:smooth val="0"/>
        </c:ser>
        <c:dLbls>
          <c:showLegendKey val="0"/>
          <c:showVal val="0"/>
          <c:showCatName val="0"/>
          <c:showSerName val="0"/>
          <c:showPercent val="0"/>
          <c:showBubbleSize val="0"/>
        </c:dLbls>
        <c:axId val="70969600"/>
        <c:axId val="71184768"/>
      </c:scatterChart>
      <c:valAx>
        <c:axId val="70969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Rain Gauge Data (mm)</a:t>
                </a:r>
              </a:p>
            </c:rich>
          </c:tx>
          <c:layout>
            <c:manualLayout>
              <c:xMode val="edge"/>
              <c:yMode val="edge"/>
              <c:x val="0.39360532076277949"/>
              <c:y val="0.9448399932340891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184768"/>
        <c:crosses val="autoZero"/>
        <c:crossBetween val="midCat"/>
      </c:valAx>
      <c:valAx>
        <c:axId val="71184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GPM Data (mm)</a:t>
                </a:r>
              </a:p>
            </c:rich>
          </c:tx>
          <c:layout>
            <c:manualLayout>
              <c:xMode val="edge"/>
              <c:yMode val="edge"/>
              <c:x val="0"/>
              <c:y val="0.37358500864382937"/>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696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H4 - TRMM</a:t>
            </a:r>
          </a:p>
        </c:rich>
      </c:tx>
      <c:layout>
        <c:manualLayout>
          <c:xMode val="edge"/>
          <c:yMode val="edge"/>
          <c:x val="0.38505413532410149"/>
          <c:y val="1.6194331983805668E-2"/>
        </c:manualLayout>
      </c:layout>
      <c:overlay val="0"/>
      <c:spPr>
        <a:noFill/>
        <a:ln>
          <a:noFill/>
        </a:ln>
        <a:effectLst/>
      </c:spPr>
    </c:title>
    <c:autoTitleDeleted val="0"/>
    <c:plotArea>
      <c:layout>
        <c:manualLayout>
          <c:layoutTarget val="inner"/>
          <c:xMode val="edge"/>
          <c:yMode val="edge"/>
          <c:x val="9.3589016283267698E-2"/>
          <c:y val="0.14579391527134997"/>
          <c:w val="0.85273840769903764"/>
          <c:h val="0.73190584378533718"/>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59981058617672789"/>
                  <c:y val="-0.3918678915135608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'H4'!$U$6:$U$137</c:f>
              <c:numCache>
                <c:formatCode>General</c:formatCode>
                <c:ptCount val="132"/>
                <c:pt idx="0">
                  <c:v>1.016</c:v>
                </c:pt>
                <c:pt idx="1">
                  <c:v>8.8899999999999988</c:v>
                </c:pt>
                <c:pt idx="2">
                  <c:v>12.445999999999998</c:v>
                </c:pt>
                <c:pt idx="3">
                  <c:v>3.048</c:v>
                </c:pt>
                <c:pt idx="4">
                  <c:v>0</c:v>
                </c:pt>
                <c:pt idx="5">
                  <c:v>1.016</c:v>
                </c:pt>
                <c:pt idx="6">
                  <c:v>0</c:v>
                </c:pt>
                <c:pt idx="7">
                  <c:v>0</c:v>
                </c:pt>
                <c:pt idx="8">
                  <c:v>0</c:v>
                </c:pt>
                <c:pt idx="9">
                  <c:v>0</c:v>
                </c:pt>
                <c:pt idx="10">
                  <c:v>50.038000000000004</c:v>
                </c:pt>
                <c:pt idx="11">
                  <c:v>0</c:v>
                </c:pt>
                <c:pt idx="12">
                  <c:v>7.3659999999999988</c:v>
                </c:pt>
                <c:pt idx="13">
                  <c:v>33.274000000000001</c:v>
                </c:pt>
                <c:pt idx="14">
                  <c:v>0</c:v>
                </c:pt>
                <c:pt idx="15">
                  <c:v>14.224</c:v>
                </c:pt>
                <c:pt idx="16">
                  <c:v>0</c:v>
                </c:pt>
                <c:pt idx="17">
                  <c:v>0</c:v>
                </c:pt>
                <c:pt idx="18">
                  <c:v>50.038000000000004</c:v>
                </c:pt>
                <c:pt idx="19">
                  <c:v>0</c:v>
                </c:pt>
                <c:pt idx="20">
                  <c:v>0</c:v>
                </c:pt>
                <c:pt idx="21">
                  <c:v>7.1120000000000001</c:v>
                </c:pt>
                <c:pt idx="22">
                  <c:v>7.8740000000000006</c:v>
                </c:pt>
                <c:pt idx="23">
                  <c:v>6.0960000000000001</c:v>
                </c:pt>
                <c:pt idx="24">
                  <c:v>3.556</c:v>
                </c:pt>
                <c:pt idx="25">
                  <c:v>12.445999999999998</c:v>
                </c:pt>
                <c:pt idx="26">
                  <c:v>4.5720000000000001</c:v>
                </c:pt>
                <c:pt idx="27">
                  <c:v>51.054000000000002</c:v>
                </c:pt>
                <c:pt idx="28">
                  <c:v>11.43</c:v>
                </c:pt>
                <c:pt idx="29">
                  <c:v>0</c:v>
                </c:pt>
                <c:pt idx="30">
                  <c:v>0</c:v>
                </c:pt>
                <c:pt idx="31">
                  <c:v>0</c:v>
                </c:pt>
                <c:pt idx="32">
                  <c:v>0</c:v>
                </c:pt>
                <c:pt idx="33">
                  <c:v>0.50800000000000001</c:v>
                </c:pt>
                <c:pt idx="34">
                  <c:v>0</c:v>
                </c:pt>
                <c:pt idx="35">
                  <c:v>33.019999999999996</c:v>
                </c:pt>
                <c:pt idx="36">
                  <c:v>33.019999999999996</c:v>
                </c:pt>
                <c:pt idx="37">
                  <c:v>5.08</c:v>
                </c:pt>
                <c:pt idx="38">
                  <c:v>0</c:v>
                </c:pt>
                <c:pt idx="39">
                  <c:v>0</c:v>
                </c:pt>
                <c:pt idx="40">
                  <c:v>0</c:v>
                </c:pt>
                <c:pt idx="41">
                  <c:v>0</c:v>
                </c:pt>
                <c:pt idx="42">
                  <c:v>0</c:v>
                </c:pt>
                <c:pt idx="43">
                  <c:v>0</c:v>
                </c:pt>
                <c:pt idx="44">
                  <c:v>0</c:v>
                </c:pt>
                <c:pt idx="45">
                  <c:v>5.08</c:v>
                </c:pt>
                <c:pt idx="46">
                  <c:v>3.048</c:v>
                </c:pt>
                <c:pt idx="47">
                  <c:v>2.032</c:v>
                </c:pt>
                <c:pt idx="48">
                  <c:v>0</c:v>
                </c:pt>
                <c:pt idx="49">
                  <c:v>2.032</c:v>
                </c:pt>
                <c:pt idx="50">
                  <c:v>2.032</c:v>
                </c:pt>
                <c:pt idx="51">
                  <c:v>0</c:v>
                </c:pt>
                <c:pt idx="52">
                  <c:v>0</c:v>
                </c:pt>
                <c:pt idx="53">
                  <c:v>0</c:v>
                </c:pt>
                <c:pt idx="54">
                  <c:v>0</c:v>
                </c:pt>
                <c:pt idx="55">
                  <c:v>0</c:v>
                </c:pt>
                <c:pt idx="56">
                  <c:v>0</c:v>
                </c:pt>
                <c:pt idx="57">
                  <c:v>0</c:v>
                </c:pt>
                <c:pt idx="58">
                  <c:v>2.032</c:v>
                </c:pt>
                <c:pt idx="59">
                  <c:v>5.5880000000000001</c:v>
                </c:pt>
                <c:pt idx="60">
                  <c:v>4.0640000000000001</c:v>
                </c:pt>
                <c:pt idx="61">
                  <c:v>23.876000000000001</c:v>
                </c:pt>
                <c:pt idx="62">
                  <c:v>8.3820000000000014</c:v>
                </c:pt>
                <c:pt idx="63">
                  <c:v>0</c:v>
                </c:pt>
                <c:pt idx="64">
                  <c:v>0</c:v>
                </c:pt>
                <c:pt idx="65">
                  <c:v>0.254</c:v>
                </c:pt>
                <c:pt idx="66">
                  <c:v>0</c:v>
                </c:pt>
                <c:pt idx="67">
                  <c:v>0</c:v>
                </c:pt>
                <c:pt idx="68">
                  <c:v>0</c:v>
                </c:pt>
                <c:pt idx="69">
                  <c:v>1.016</c:v>
                </c:pt>
                <c:pt idx="70">
                  <c:v>0</c:v>
                </c:pt>
                <c:pt idx="71">
                  <c:v>105.664</c:v>
                </c:pt>
                <c:pt idx="72">
                  <c:v>0.50800000000000001</c:v>
                </c:pt>
                <c:pt idx="73">
                  <c:v>5.5880000000000001</c:v>
                </c:pt>
                <c:pt idx="74">
                  <c:v>32.003999999999998</c:v>
                </c:pt>
                <c:pt idx="75">
                  <c:v>4.5720000000000001</c:v>
                </c:pt>
                <c:pt idx="76">
                  <c:v>0</c:v>
                </c:pt>
                <c:pt idx="77">
                  <c:v>0</c:v>
                </c:pt>
                <c:pt idx="78">
                  <c:v>0</c:v>
                </c:pt>
                <c:pt idx="79">
                  <c:v>0</c:v>
                </c:pt>
                <c:pt idx="80">
                  <c:v>0</c:v>
                </c:pt>
                <c:pt idx="81">
                  <c:v>0</c:v>
                </c:pt>
                <c:pt idx="82">
                  <c:v>2.032</c:v>
                </c:pt>
                <c:pt idx="83">
                  <c:v>0</c:v>
                </c:pt>
                <c:pt idx="84">
                  <c:v>1.524</c:v>
                </c:pt>
                <c:pt idx="85">
                  <c:v>0.50800000000000001</c:v>
                </c:pt>
                <c:pt idx="86">
                  <c:v>0</c:v>
                </c:pt>
                <c:pt idx="87">
                  <c:v>0</c:v>
                </c:pt>
                <c:pt idx="88">
                  <c:v>0</c:v>
                </c:pt>
                <c:pt idx="89">
                  <c:v>0</c:v>
                </c:pt>
                <c:pt idx="90">
                  <c:v>0</c:v>
                </c:pt>
                <c:pt idx="91">
                  <c:v>0</c:v>
                </c:pt>
                <c:pt idx="92">
                  <c:v>0</c:v>
                </c:pt>
                <c:pt idx="93">
                  <c:v>0.76200000000000001</c:v>
                </c:pt>
                <c:pt idx="94">
                  <c:v>0</c:v>
                </c:pt>
                <c:pt idx="95">
                  <c:v>0</c:v>
                </c:pt>
                <c:pt idx="96">
                  <c:v>10.16</c:v>
                </c:pt>
                <c:pt idx="97">
                  <c:v>7.1120000000000001</c:v>
                </c:pt>
                <c:pt idx="98">
                  <c:v>0</c:v>
                </c:pt>
                <c:pt idx="99">
                  <c:v>1.016</c:v>
                </c:pt>
                <c:pt idx="100">
                  <c:v>3.302</c:v>
                </c:pt>
                <c:pt idx="101">
                  <c:v>0</c:v>
                </c:pt>
                <c:pt idx="102">
                  <c:v>0</c:v>
                </c:pt>
                <c:pt idx="103">
                  <c:v>0</c:v>
                </c:pt>
                <c:pt idx="104">
                  <c:v>0</c:v>
                </c:pt>
                <c:pt idx="105">
                  <c:v>49.53</c:v>
                </c:pt>
                <c:pt idx="106">
                  <c:v>49.53</c:v>
                </c:pt>
                <c:pt idx="107">
                  <c:v>17.779999999999998</c:v>
                </c:pt>
                <c:pt idx="108">
                  <c:v>3.048</c:v>
                </c:pt>
                <c:pt idx="109">
                  <c:v>0</c:v>
                </c:pt>
                <c:pt idx="110">
                  <c:v>17.018000000000004</c:v>
                </c:pt>
                <c:pt idx="111">
                  <c:v>2.032</c:v>
                </c:pt>
                <c:pt idx="112">
                  <c:v>3.048</c:v>
                </c:pt>
                <c:pt idx="113">
                  <c:v>0</c:v>
                </c:pt>
                <c:pt idx="114">
                  <c:v>0</c:v>
                </c:pt>
                <c:pt idx="115">
                  <c:v>0</c:v>
                </c:pt>
                <c:pt idx="116">
                  <c:v>0</c:v>
                </c:pt>
                <c:pt idx="117">
                  <c:v>9.3979999999999997</c:v>
                </c:pt>
                <c:pt idx="118">
                  <c:v>0.254</c:v>
                </c:pt>
                <c:pt idx="119">
                  <c:v>0.254</c:v>
                </c:pt>
                <c:pt idx="120">
                  <c:v>0.254</c:v>
                </c:pt>
                <c:pt idx="121">
                  <c:v>0.254</c:v>
                </c:pt>
                <c:pt idx="122">
                  <c:v>7.1120000000000001</c:v>
                </c:pt>
                <c:pt idx="123">
                  <c:v>1.016</c:v>
                </c:pt>
                <c:pt idx="124">
                  <c:v>0</c:v>
                </c:pt>
                <c:pt idx="125">
                  <c:v>0</c:v>
                </c:pt>
                <c:pt idx="126">
                  <c:v>0</c:v>
                </c:pt>
                <c:pt idx="127">
                  <c:v>0</c:v>
                </c:pt>
                <c:pt idx="128">
                  <c:v>0</c:v>
                </c:pt>
                <c:pt idx="129">
                  <c:v>38.608000000000004</c:v>
                </c:pt>
                <c:pt idx="130">
                  <c:v>18.033999999999999</c:v>
                </c:pt>
                <c:pt idx="131">
                  <c:v>0</c:v>
                </c:pt>
              </c:numCache>
            </c:numRef>
          </c:xVal>
          <c:yVal>
            <c:numRef>
              <c:f>'H4'!$V$6:$V$137</c:f>
              <c:numCache>
                <c:formatCode>General</c:formatCode>
                <c:ptCount val="132"/>
                <c:pt idx="0">
                  <c:v>16.367999999999999</c:v>
                </c:pt>
                <c:pt idx="1">
                  <c:v>10.08</c:v>
                </c:pt>
                <c:pt idx="2">
                  <c:v>28.271999999999998</c:v>
                </c:pt>
                <c:pt idx="3">
                  <c:v>19.440000000000001</c:v>
                </c:pt>
                <c:pt idx="4">
                  <c:v>1.488</c:v>
                </c:pt>
                <c:pt idx="5">
                  <c:v>4.32</c:v>
                </c:pt>
                <c:pt idx="6">
                  <c:v>0</c:v>
                </c:pt>
                <c:pt idx="7">
                  <c:v>0</c:v>
                </c:pt>
                <c:pt idx="8">
                  <c:v>0</c:v>
                </c:pt>
                <c:pt idx="9">
                  <c:v>0</c:v>
                </c:pt>
                <c:pt idx="10">
                  <c:v>0.72</c:v>
                </c:pt>
                <c:pt idx="11">
                  <c:v>2.2320000000000002</c:v>
                </c:pt>
                <c:pt idx="12">
                  <c:v>12.648000000000001</c:v>
                </c:pt>
                <c:pt idx="13">
                  <c:v>65.856000000000009</c:v>
                </c:pt>
                <c:pt idx="14">
                  <c:v>0</c:v>
                </c:pt>
                <c:pt idx="15">
                  <c:v>29.52</c:v>
                </c:pt>
                <c:pt idx="16">
                  <c:v>0.74399999999999999</c:v>
                </c:pt>
                <c:pt idx="17">
                  <c:v>0</c:v>
                </c:pt>
                <c:pt idx="18">
                  <c:v>0</c:v>
                </c:pt>
                <c:pt idx="19">
                  <c:v>0</c:v>
                </c:pt>
                <c:pt idx="20">
                  <c:v>0</c:v>
                </c:pt>
                <c:pt idx="21">
                  <c:v>8.9280000000000008</c:v>
                </c:pt>
                <c:pt idx="22">
                  <c:v>4.32</c:v>
                </c:pt>
                <c:pt idx="23">
                  <c:v>14.88</c:v>
                </c:pt>
                <c:pt idx="24">
                  <c:v>1.488</c:v>
                </c:pt>
                <c:pt idx="25">
                  <c:v>12.767999999999999</c:v>
                </c:pt>
                <c:pt idx="26">
                  <c:v>8.1839999999999993</c:v>
                </c:pt>
                <c:pt idx="27">
                  <c:v>34.56</c:v>
                </c:pt>
                <c:pt idx="28">
                  <c:v>27.527999999999999</c:v>
                </c:pt>
                <c:pt idx="29">
                  <c:v>0</c:v>
                </c:pt>
                <c:pt idx="30">
                  <c:v>0</c:v>
                </c:pt>
                <c:pt idx="31">
                  <c:v>0</c:v>
                </c:pt>
                <c:pt idx="32">
                  <c:v>0</c:v>
                </c:pt>
                <c:pt idx="33">
                  <c:v>0.74399999999999999</c:v>
                </c:pt>
                <c:pt idx="34">
                  <c:v>0.72</c:v>
                </c:pt>
                <c:pt idx="35">
                  <c:v>2.976</c:v>
                </c:pt>
                <c:pt idx="36">
                  <c:v>33.479999999999997</c:v>
                </c:pt>
                <c:pt idx="37">
                  <c:v>6.2639999999999993</c:v>
                </c:pt>
                <c:pt idx="38">
                  <c:v>2.2320000000000002</c:v>
                </c:pt>
                <c:pt idx="39">
                  <c:v>0.72</c:v>
                </c:pt>
                <c:pt idx="40">
                  <c:v>0</c:v>
                </c:pt>
                <c:pt idx="41">
                  <c:v>0</c:v>
                </c:pt>
                <c:pt idx="42">
                  <c:v>0</c:v>
                </c:pt>
                <c:pt idx="43">
                  <c:v>0</c:v>
                </c:pt>
                <c:pt idx="44">
                  <c:v>1.44</c:v>
                </c:pt>
                <c:pt idx="45">
                  <c:v>3.72</c:v>
                </c:pt>
                <c:pt idx="46">
                  <c:v>2.16</c:v>
                </c:pt>
                <c:pt idx="47">
                  <c:v>1.488</c:v>
                </c:pt>
                <c:pt idx="48">
                  <c:v>0</c:v>
                </c:pt>
                <c:pt idx="49">
                  <c:v>8.7359999999999989</c:v>
                </c:pt>
                <c:pt idx="50">
                  <c:v>6.6959999999999997</c:v>
                </c:pt>
                <c:pt idx="51">
                  <c:v>3.6</c:v>
                </c:pt>
                <c:pt idx="52">
                  <c:v>3.72</c:v>
                </c:pt>
                <c:pt idx="53">
                  <c:v>0</c:v>
                </c:pt>
                <c:pt idx="54">
                  <c:v>0</c:v>
                </c:pt>
                <c:pt idx="55">
                  <c:v>0</c:v>
                </c:pt>
                <c:pt idx="56">
                  <c:v>0</c:v>
                </c:pt>
                <c:pt idx="57">
                  <c:v>0</c:v>
                </c:pt>
                <c:pt idx="58">
                  <c:v>2.88</c:v>
                </c:pt>
                <c:pt idx="59">
                  <c:v>8.1839999999999993</c:v>
                </c:pt>
                <c:pt idx="60">
                  <c:v>11.16</c:v>
                </c:pt>
                <c:pt idx="61">
                  <c:v>34.271999999999998</c:v>
                </c:pt>
                <c:pt idx="62">
                  <c:v>8.1839999999999993</c:v>
                </c:pt>
                <c:pt idx="63">
                  <c:v>11.52</c:v>
                </c:pt>
                <c:pt idx="64">
                  <c:v>0</c:v>
                </c:pt>
                <c:pt idx="65">
                  <c:v>0</c:v>
                </c:pt>
                <c:pt idx="66">
                  <c:v>0</c:v>
                </c:pt>
                <c:pt idx="67">
                  <c:v>0</c:v>
                </c:pt>
                <c:pt idx="68">
                  <c:v>0</c:v>
                </c:pt>
                <c:pt idx="69">
                  <c:v>1.488</c:v>
                </c:pt>
                <c:pt idx="70">
                  <c:v>0</c:v>
                </c:pt>
                <c:pt idx="71">
                  <c:v>12.648000000000001</c:v>
                </c:pt>
                <c:pt idx="72">
                  <c:v>12.648000000000001</c:v>
                </c:pt>
                <c:pt idx="73">
                  <c:v>27.552</c:v>
                </c:pt>
                <c:pt idx="74">
                  <c:v>0</c:v>
                </c:pt>
                <c:pt idx="75">
                  <c:v>12.24</c:v>
                </c:pt>
                <c:pt idx="76">
                  <c:v>3.72</c:v>
                </c:pt>
                <c:pt idx="77">
                  <c:v>0</c:v>
                </c:pt>
                <c:pt idx="78">
                  <c:v>0</c:v>
                </c:pt>
                <c:pt idx="79">
                  <c:v>0</c:v>
                </c:pt>
                <c:pt idx="80">
                  <c:v>0</c:v>
                </c:pt>
                <c:pt idx="81">
                  <c:v>0</c:v>
                </c:pt>
                <c:pt idx="82">
                  <c:v>13.68</c:v>
                </c:pt>
                <c:pt idx="83">
                  <c:v>10.416</c:v>
                </c:pt>
                <c:pt idx="84">
                  <c:v>26.040000000000003</c:v>
                </c:pt>
                <c:pt idx="85">
                  <c:v>26.448</c:v>
                </c:pt>
                <c:pt idx="86">
                  <c:v>0</c:v>
                </c:pt>
                <c:pt idx="87">
                  <c:v>2.16</c:v>
                </c:pt>
                <c:pt idx="88">
                  <c:v>1.488</c:v>
                </c:pt>
                <c:pt idx="89">
                  <c:v>0</c:v>
                </c:pt>
                <c:pt idx="90">
                  <c:v>0</c:v>
                </c:pt>
                <c:pt idx="91">
                  <c:v>0</c:v>
                </c:pt>
                <c:pt idx="92">
                  <c:v>0</c:v>
                </c:pt>
                <c:pt idx="93">
                  <c:v>5.952</c:v>
                </c:pt>
                <c:pt idx="94">
                  <c:v>1.44</c:v>
                </c:pt>
                <c:pt idx="95">
                  <c:v>0.74399999999999999</c:v>
                </c:pt>
                <c:pt idx="96">
                  <c:v>15.624000000000001</c:v>
                </c:pt>
                <c:pt idx="97">
                  <c:v>4.7039999999999997</c:v>
                </c:pt>
                <c:pt idx="98">
                  <c:v>2.2320000000000002</c:v>
                </c:pt>
                <c:pt idx="99">
                  <c:v>0</c:v>
                </c:pt>
                <c:pt idx="100">
                  <c:v>6.6959999999999997</c:v>
                </c:pt>
                <c:pt idx="101">
                  <c:v>0</c:v>
                </c:pt>
                <c:pt idx="102">
                  <c:v>0</c:v>
                </c:pt>
                <c:pt idx="103">
                  <c:v>0</c:v>
                </c:pt>
                <c:pt idx="104">
                  <c:v>0</c:v>
                </c:pt>
                <c:pt idx="105">
                  <c:v>2.976</c:v>
                </c:pt>
                <c:pt idx="106">
                  <c:v>56.88</c:v>
                </c:pt>
                <c:pt idx="107">
                  <c:v>25.296000000000003</c:v>
                </c:pt>
                <c:pt idx="108">
                  <c:v>12.648000000000001</c:v>
                </c:pt>
                <c:pt idx="109">
                  <c:v>1.3440000000000001</c:v>
                </c:pt>
                <c:pt idx="110">
                  <c:v>16.367999999999999</c:v>
                </c:pt>
                <c:pt idx="111">
                  <c:v>2.16</c:v>
                </c:pt>
                <c:pt idx="112">
                  <c:v>7.44</c:v>
                </c:pt>
                <c:pt idx="113">
                  <c:v>0.72</c:v>
                </c:pt>
                <c:pt idx="114">
                  <c:v>0</c:v>
                </c:pt>
                <c:pt idx="115">
                  <c:v>0</c:v>
                </c:pt>
                <c:pt idx="116">
                  <c:v>0</c:v>
                </c:pt>
                <c:pt idx="117">
                  <c:v>8.9280000000000008</c:v>
                </c:pt>
                <c:pt idx="118">
                  <c:v>3.6</c:v>
                </c:pt>
                <c:pt idx="119">
                  <c:v>32.735999999999997</c:v>
                </c:pt>
                <c:pt idx="120">
                  <c:v>5.2080000000000002</c:v>
                </c:pt>
                <c:pt idx="121">
                  <c:v>8.0640000000000001</c:v>
                </c:pt>
                <c:pt idx="122">
                  <c:v>8.9280000000000008</c:v>
                </c:pt>
                <c:pt idx="123">
                  <c:v>1.44</c:v>
                </c:pt>
                <c:pt idx="124">
                  <c:v>0</c:v>
                </c:pt>
                <c:pt idx="125">
                  <c:v>0</c:v>
                </c:pt>
                <c:pt idx="126">
                  <c:v>0</c:v>
                </c:pt>
                <c:pt idx="127">
                  <c:v>0.74399999999999999</c:v>
                </c:pt>
                <c:pt idx="128">
                  <c:v>0</c:v>
                </c:pt>
                <c:pt idx="129">
                  <c:v>34.223999999999997</c:v>
                </c:pt>
                <c:pt idx="130">
                  <c:v>17.28</c:v>
                </c:pt>
                <c:pt idx="131">
                  <c:v>5.2080000000000002</c:v>
                </c:pt>
              </c:numCache>
            </c:numRef>
          </c:yVal>
          <c:smooth val="0"/>
        </c:ser>
        <c:ser>
          <c:idx val="1"/>
          <c:order val="1"/>
          <c:tx>
            <c:strRef>
              <c:f>'H4'!$AC$1</c:f>
              <c:strCache>
                <c:ptCount val="1"/>
                <c:pt idx="0">
                  <c:v>X</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'H4'!$AC$2:$AC$3</c:f>
              <c:numCache>
                <c:formatCode>General</c:formatCode>
                <c:ptCount val="2"/>
                <c:pt idx="0">
                  <c:v>0</c:v>
                </c:pt>
                <c:pt idx="1">
                  <c:v>40</c:v>
                </c:pt>
              </c:numCache>
            </c:numRef>
          </c:xVal>
          <c:yVal>
            <c:numRef>
              <c:f>'H4'!$AD$2:$AD$3</c:f>
              <c:numCache>
                <c:formatCode>General</c:formatCode>
                <c:ptCount val="2"/>
                <c:pt idx="0">
                  <c:v>0</c:v>
                </c:pt>
                <c:pt idx="1">
                  <c:v>40</c:v>
                </c:pt>
              </c:numCache>
            </c:numRef>
          </c:yVal>
          <c:smooth val="0"/>
        </c:ser>
        <c:dLbls>
          <c:showLegendKey val="0"/>
          <c:showVal val="0"/>
          <c:showCatName val="0"/>
          <c:showSerName val="0"/>
          <c:showPercent val="0"/>
          <c:showBubbleSize val="0"/>
        </c:dLbls>
        <c:axId val="54663040"/>
        <c:axId val="62753792"/>
      </c:scatterChart>
      <c:valAx>
        <c:axId val="54663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Rain Gauge</a:t>
                </a:r>
                <a:r>
                  <a:rPr lang="en-US" baseline="0"/>
                  <a:t> Data (mm)</a:t>
                </a:r>
                <a:endParaRPr lang="en-US"/>
              </a:p>
            </c:rich>
          </c:tx>
          <c:layout>
            <c:manualLayout>
              <c:xMode val="edge"/>
              <c:yMode val="edge"/>
              <c:x val="0.33491151376495654"/>
              <c:y val="0.9398553811855474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53792"/>
        <c:crosses val="autoZero"/>
        <c:crossBetween val="midCat"/>
      </c:valAx>
      <c:valAx>
        <c:axId val="62753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TRMM Data (mm)</a:t>
                </a:r>
              </a:p>
            </c:rich>
          </c:tx>
          <c:layout>
            <c:manualLayout>
              <c:xMode val="edge"/>
              <c:yMode val="edge"/>
              <c:x val="1.2031364870353951E-4"/>
              <c:y val="0.3357066490877661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630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H4 - GPM</a:t>
            </a:r>
          </a:p>
        </c:rich>
      </c:tx>
      <c:layout/>
      <c:overlay val="0"/>
      <c:spPr>
        <a:noFill/>
        <a:ln>
          <a:noFill/>
        </a:ln>
        <a:effectLst/>
      </c:spPr>
    </c:title>
    <c:autoTitleDeleted val="0"/>
    <c:plotArea>
      <c:layout>
        <c:manualLayout>
          <c:layoutTarget val="inner"/>
          <c:xMode val="edge"/>
          <c:yMode val="edge"/>
          <c:x val="9.9846838561101769E-2"/>
          <c:y val="0.14856481481481484"/>
          <c:w val="0.86875963111103738"/>
          <c:h val="0.7106791338582677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55927530373829404"/>
                  <c:y val="-0.5762039963982604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'H4'!$X$1:$X$16</c:f>
              <c:numCache>
                <c:formatCode>General</c:formatCode>
                <c:ptCount val="16"/>
                <c:pt idx="0">
                  <c:v>0</c:v>
                </c:pt>
                <c:pt idx="1">
                  <c:v>8.9280000000000008</c:v>
                </c:pt>
                <c:pt idx="2">
                  <c:v>3.6</c:v>
                </c:pt>
                <c:pt idx="3">
                  <c:v>32.735999999999997</c:v>
                </c:pt>
                <c:pt idx="4">
                  <c:v>5.2080000000000002</c:v>
                </c:pt>
                <c:pt idx="5">
                  <c:v>8.0640000000000001</c:v>
                </c:pt>
                <c:pt idx="6">
                  <c:v>8.9280000000000008</c:v>
                </c:pt>
                <c:pt idx="7">
                  <c:v>1.44</c:v>
                </c:pt>
                <c:pt idx="8">
                  <c:v>0</c:v>
                </c:pt>
                <c:pt idx="9">
                  <c:v>0</c:v>
                </c:pt>
                <c:pt idx="10">
                  <c:v>0</c:v>
                </c:pt>
                <c:pt idx="11">
                  <c:v>0.74399999999999999</c:v>
                </c:pt>
                <c:pt idx="12">
                  <c:v>0</c:v>
                </c:pt>
                <c:pt idx="13">
                  <c:v>34.223999999999997</c:v>
                </c:pt>
                <c:pt idx="14">
                  <c:v>17.28</c:v>
                </c:pt>
                <c:pt idx="15">
                  <c:v>5.2080000000000002</c:v>
                </c:pt>
              </c:numCache>
            </c:numRef>
          </c:xVal>
          <c:yVal>
            <c:numRef>
              <c:f>'H4'!$Y$1:$Y$16</c:f>
              <c:numCache>
                <c:formatCode>0.000</c:formatCode>
                <c:ptCount val="16"/>
                <c:pt idx="0">
                  <c:v>0.83523599999999998</c:v>
                </c:pt>
                <c:pt idx="1">
                  <c:v>25.905112800000001</c:v>
                </c:pt>
                <c:pt idx="2">
                  <c:v>102.57408000000001</c:v>
                </c:pt>
                <c:pt idx="3">
                  <c:v>25.4110224</c:v>
                </c:pt>
                <c:pt idx="4">
                  <c:v>70.070291999999995</c:v>
                </c:pt>
                <c:pt idx="5">
                  <c:v>88.959360000000004</c:v>
                </c:pt>
                <c:pt idx="6">
                  <c:v>8.8506984000000006</c:v>
                </c:pt>
                <c:pt idx="7">
                  <c:v>37.792583999999998</c:v>
                </c:pt>
                <c:pt idx="8">
                  <c:v>1.4456440800000001</c:v>
                </c:pt>
                <c:pt idx="9">
                  <c:v>0</c:v>
                </c:pt>
                <c:pt idx="10">
                  <c:v>4.0420627200000003E-2</c:v>
                </c:pt>
                <c:pt idx="11">
                  <c:v>0.100195968</c:v>
                </c:pt>
                <c:pt idx="12">
                  <c:v>0</c:v>
                </c:pt>
                <c:pt idx="13">
                  <c:v>26.531858400000001</c:v>
                </c:pt>
                <c:pt idx="14">
                  <c:v>27.143280000000001</c:v>
                </c:pt>
                <c:pt idx="15">
                  <c:v>38.2692768</c:v>
                </c:pt>
              </c:numCache>
            </c:numRef>
          </c:yVal>
          <c:smooth val="0"/>
        </c:ser>
        <c:ser>
          <c:idx val="1"/>
          <c:order val="1"/>
          <c:tx>
            <c:strRef>
              <c:f>'H4'!$AC$1</c:f>
              <c:strCache>
                <c:ptCount val="1"/>
                <c:pt idx="0">
                  <c:v>X</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'H4'!$AC$2:$AC$3</c:f>
              <c:numCache>
                <c:formatCode>General</c:formatCode>
                <c:ptCount val="2"/>
                <c:pt idx="0">
                  <c:v>0</c:v>
                </c:pt>
                <c:pt idx="1">
                  <c:v>40</c:v>
                </c:pt>
              </c:numCache>
            </c:numRef>
          </c:xVal>
          <c:yVal>
            <c:numRef>
              <c:f>'H4'!$AD$2:$AD$3</c:f>
              <c:numCache>
                <c:formatCode>General</c:formatCode>
                <c:ptCount val="2"/>
                <c:pt idx="0">
                  <c:v>0</c:v>
                </c:pt>
                <c:pt idx="1">
                  <c:v>40</c:v>
                </c:pt>
              </c:numCache>
            </c:numRef>
          </c:yVal>
          <c:smooth val="0"/>
        </c:ser>
        <c:dLbls>
          <c:showLegendKey val="0"/>
          <c:showVal val="0"/>
          <c:showCatName val="0"/>
          <c:showSerName val="0"/>
          <c:showPercent val="0"/>
          <c:showBubbleSize val="0"/>
        </c:dLbls>
        <c:axId val="61707392"/>
        <c:axId val="61709312"/>
      </c:scatterChart>
      <c:valAx>
        <c:axId val="617073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Rain Gauge Data (mm)</a:t>
                </a:r>
              </a:p>
            </c:rich>
          </c:tx>
          <c:layout>
            <c:manualLayout>
              <c:xMode val="edge"/>
              <c:yMode val="edge"/>
              <c:x val="0.39965857392825899"/>
              <c:y val="0.9296062992125984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709312"/>
        <c:crosses val="autoZero"/>
        <c:crossBetween val="midCat"/>
      </c:valAx>
      <c:valAx>
        <c:axId val="61709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GPM Data (mm)</a:t>
                </a:r>
              </a:p>
            </c:rich>
          </c:tx>
          <c:layout>
            <c:manualLayout>
              <c:xMode val="edge"/>
              <c:yMode val="edge"/>
              <c:x val="2.7777777777777779E-3"/>
              <c:y val="0.30792067658209388"/>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7073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8/16/2016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Good morning we are the Middle East Water Resources Team.</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Hi, my name is Hannah Rosenblum and I graduated from Clark University with a bachelor’s in Geography and Communications. I am currently pursuing my master’s degree in Geographic Information Science. </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Hi my name is Vishal Arya and I graduated from UC Berkeley</a:t>
            </a:r>
            <a:r>
              <a:rPr lang="en-US" sz="1200" b="0" i="0" u="none" strike="noStrike" kern="1200" baseline="0" dirty="0" smtClean="0">
                <a:solidFill>
                  <a:schemeClr val="tx1"/>
                </a:solidFill>
                <a:effectLst/>
                <a:latin typeface="+mn-lt"/>
                <a:ea typeface="+mn-ea"/>
                <a:cs typeface="+mn-cs"/>
              </a:rPr>
              <a:t> with a bachelor's in evolutionary biogeography and anthropology/GIS.</a:t>
            </a:r>
            <a:endParaRPr lang="en-US" sz="1200" b="0" i="0" u="none" strike="noStrike" kern="1200" dirty="0" smtClean="0">
              <a:solidFill>
                <a:schemeClr val="tx1"/>
              </a:solidFill>
              <a:effectLst/>
              <a:latin typeface="+mn-lt"/>
              <a:ea typeface="+mn-ea"/>
              <a:cs typeface="+mn-cs"/>
            </a:endParaRP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Hi my name is </a:t>
            </a:r>
            <a:r>
              <a:rPr lang="en-US" sz="1200" b="0" i="0" u="none" strike="noStrike" kern="1200" dirty="0" err="1" smtClean="0">
                <a:solidFill>
                  <a:schemeClr val="tx1"/>
                </a:solidFill>
                <a:effectLst/>
                <a:latin typeface="+mn-lt"/>
                <a:ea typeface="+mn-ea"/>
                <a:cs typeface="+mn-cs"/>
              </a:rPr>
              <a:t>Didi</a:t>
            </a:r>
            <a:r>
              <a:rPr lang="en-US" sz="1200" b="0" i="0" u="none" strike="noStrike" kern="1200" dirty="0" smtClean="0">
                <a:solidFill>
                  <a:schemeClr val="tx1"/>
                </a:solidFill>
                <a:effectLst/>
                <a:latin typeface="+mn-lt"/>
                <a:ea typeface="+mn-ea"/>
                <a:cs typeface="+mn-cs"/>
              </a:rPr>
              <a:t> El-</a:t>
            </a:r>
            <a:r>
              <a:rPr lang="en-US" sz="1200" b="0" i="0" u="none" strike="noStrike" kern="1200" dirty="0" err="1" smtClean="0">
                <a:solidFill>
                  <a:schemeClr val="tx1"/>
                </a:solidFill>
                <a:effectLst/>
                <a:latin typeface="+mn-lt"/>
                <a:ea typeface="+mn-ea"/>
                <a:cs typeface="+mn-cs"/>
              </a:rPr>
              <a:t>Behaedi</a:t>
            </a:r>
            <a:r>
              <a:rPr lang="en-US" sz="1200" b="0" i="0" u="none" strike="noStrike" kern="1200" dirty="0" smtClean="0">
                <a:solidFill>
                  <a:schemeClr val="tx1"/>
                </a:solidFill>
                <a:effectLst/>
                <a:latin typeface="+mn-lt"/>
                <a:ea typeface="+mn-ea"/>
                <a:cs typeface="+mn-cs"/>
              </a:rPr>
              <a:t> and I attend UNC Wilmington. I’m majoring in anthropology/archaeology with a minor in geospatial technologies. </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Hi my name is Michael </a:t>
            </a:r>
            <a:r>
              <a:rPr lang="en-US" sz="1200" b="0" i="0" u="none" strike="noStrike" kern="1200" dirty="0" err="1" smtClean="0">
                <a:solidFill>
                  <a:schemeClr val="tx1"/>
                </a:solidFill>
                <a:effectLst/>
                <a:latin typeface="+mn-lt"/>
                <a:ea typeface="+mn-ea"/>
                <a:cs typeface="+mn-cs"/>
              </a:rPr>
              <a:t>Sclater</a:t>
            </a:r>
            <a:r>
              <a:rPr lang="en-US" sz="1200" b="0" i="0" u="none" strike="noStrike" kern="1200" dirty="0" smtClean="0">
                <a:solidFill>
                  <a:schemeClr val="tx1"/>
                </a:solidFill>
                <a:effectLst/>
                <a:latin typeface="+mn-lt"/>
                <a:ea typeface="+mn-ea"/>
                <a:cs typeface="+mn-cs"/>
              </a:rPr>
              <a:t> and I graduated from Virginia Tech with a bachelor's in Geography.</a:t>
            </a:r>
          </a:p>
          <a:p>
            <a:pPr rtl="0"/>
            <a:endParaRPr lang="en-US" b="0" dirty="0" smtClean="0">
              <a:effectLst/>
            </a:endParaRPr>
          </a:p>
          <a:p>
            <a:r>
              <a:rPr lang="en-US" sz="1200" b="0" i="0" u="none" strike="noStrike" kern="1200" dirty="0" smtClean="0">
                <a:solidFill>
                  <a:schemeClr val="tx1"/>
                </a:solidFill>
                <a:effectLst/>
                <a:latin typeface="+mn-lt"/>
                <a:ea typeface="+mn-ea"/>
                <a:cs typeface="+mn-cs"/>
              </a:rPr>
              <a:t>Hi my name is </a:t>
            </a:r>
            <a:r>
              <a:rPr lang="en-US" sz="1200" b="0" i="0" u="none" strike="noStrike" kern="1200" dirty="0" err="1" smtClean="0">
                <a:solidFill>
                  <a:schemeClr val="tx1"/>
                </a:solidFill>
                <a:effectLst/>
                <a:latin typeface="+mn-lt"/>
                <a:ea typeface="+mn-ea"/>
                <a:cs typeface="+mn-cs"/>
              </a:rPr>
              <a:t>Labreshia</a:t>
            </a:r>
            <a:r>
              <a:rPr lang="en-US" sz="1200" b="0" i="0" u="none" strike="noStrike" kern="1200" dirty="0" smtClean="0">
                <a:solidFill>
                  <a:schemeClr val="tx1"/>
                </a:solidFill>
                <a:effectLst/>
                <a:latin typeface="+mn-lt"/>
                <a:ea typeface="+mn-ea"/>
                <a:cs typeface="+mn-cs"/>
              </a:rPr>
              <a:t> and I graduated from Cornell University with a bachelor’s in International Policy, and I am currently a graduate student at Northeastern University studying International Relations and Economics. I am also one of the Air Force volunteers this term.</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station “H4” had the lowest correlation between satellite data and rain gauge values with an R-squared value of 0.21 for TRMM and 0.0137 for GPM, which are both very low.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2816257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the precipitation</a:t>
            </a:r>
            <a:r>
              <a:rPr lang="en-US" baseline="0" dirty="0" smtClean="0"/>
              <a:t> decreased from January to June and plateaued until September, where it started to increase again. This is telling of the obvious changes in rainfall from the rainy season to the dry season.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204774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amount of groundwater in our study area is continuously decreasing, with an evident drop in June 2012, which was during a profound drought.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3968900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PrIME, the Precipitation Interface for the Middle East, can be easily accessed through a shared link. As you can see, the interface automatically loads the layers of elevation, evapotranspiration, groundwater, precipitation, school</a:t>
            </a:r>
            <a:r>
              <a:rPr lang="en-US" sz="1200" kern="1200" baseline="0" dirty="0" smtClean="0">
                <a:solidFill>
                  <a:schemeClr val="tx1"/>
                </a:solidFill>
                <a:effectLst/>
                <a:latin typeface="+mn-lt"/>
                <a:ea typeface="+mn-ea"/>
                <a:cs typeface="+mn-cs"/>
              </a:rPr>
              <a:t> points</a:t>
            </a:r>
            <a:r>
              <a:rPr lang="en-US" sz="1200" kern="1200" dirty="0" smtClean="0">
                <a:solidFill>
                  <a:schemeClr val="tx1"/>
                </a:solidFill>
                <a:effectLst/>
                <a:latin typeface="+mn-lt"/>
                <a:ea typeface="+mn-ea"/>
                <a:cs typeface="+mn-cs"/>
              </a:rPr>
              <a:t>, and a study area polygon, and it automatically centers on our region of interest. The layers can be turned on and off as the user wishes. The user can click on any point and the interface will return three charts, which show the precipitation, groundwater, and evapotranspiration at that point over the last ten years. These charts can then be exported as images or in a tabular format for further analysis.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390682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mentioned before, some of the drier weather stations had a lower correlation with the remotely sensed data. This is because TRMM and GPM are both calibrated for tropical areas, therefore, they are less accurate in areas with trace amounts of rainfall such as the arid Middle East.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Additionally, the conversion from a rate to amount assumes that precipitation falls at a constant rate.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344742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this tool, WRAP</a:t>
            </a:r>
            <a:r>
              <a:rPr lang="en-US" sz="1200" kern="1200" baseline="0" dirty="0" smtClean="0">
                <a:solidFill>
                  <a:schemeClr val="tx1"/>
                </a:solidFill>
                <a:effectLst/>
                <a:latin typeface="+mn-lt"/>
                <a:ea typeface="+mn-ea"/>
                <a:cs typeface="+mn-cs"/>
              </a:rPr>
              <a:t> has the capability to extract the historical precipitation at the schools they work with and potential partner schools.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of </a:t>
            </a:r>
            <a:r>
              <a:rPr lang="en-US" sz="1200" kern="1200" dirty="0" err="1" smtClean="0">
                <a:solidFill>
                  <a:schemeClr val="tx1"/>
                </a:solidFill>
                <a:effectLst/>
                <a:latin typeface="+mn-lt"/>
                <a:ea typeface="+mn-ea"/>
                <a:cs typeface="+mn-cs"/>
              </a:rPr>
              <a:t>PrIME’s</a:t>
            </a:r>
            <a:r>
              <a:rPr lang="en-US" sz="1200" kern="1200" dirty="0" smtClean="0">
                <a:solidFill>
                  <a:schemeClr val="tx1"/>
                </a:solidFill>
                <a:effectLst/>
                <a:latin typeface="+mn-lt"/>
                <a:ea typeface="+mn-ea"/>
                <a:cs typeface="+mn-cs"/>
              </a:rPr>
              <a:t> accessibility, WRAP can easily incorporate NASA Earth observations to enhance their decision-making process.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what is significant about this tool is that it can continue to be used in the future, as users can import data and monitor trends.</a:t>
            </a:r>
          </a:p>
          <a:p>
            <a:pPr rtl="0"/>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86449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Looking ahead, additional datasets can be added in the future: in particular, teleconnections, population density and land surface temperatures.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4061592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Thanks to you all, to our partner Brendan McGinnis at WRAP, and to our science advisor, teammates, and support at the Langley node.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22830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study area includes Israel, the West Bank, and Jordan, where the climate varies considerably from the north, which has a warm Mediterranean climate to, the south, which has a dry,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desert climate.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379063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*Click*</a:t>
            </a:r>
          </a:p>
          <a:p>
            <a:r>
              <a:rPr lang="en-US" sz="1200" kern="1200" dirty="0" smtClean="0">
                <a:solidFill>
                  <a:schemeClr val="tx1"/>
                </a:solidFill>
                <a:effectLst/>
                <a:latin typeface="+mn-lt"/>
                <a:ea typeface="+mn-ea"/>
                <a:cs typeface="+mn-cs"/>
              </a:rPr>
              <a:t>The combination of an arid climate with limited ground or surface water means there is very little water available in the region.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p>
          <a:p>
            <a:r>
              <a:rPr lang="en-US" sz="1200" kern="1200" dirty="0" smtClean="0">
                <a:solidFill>
                  <a:schemeClr val="tx1"/>
                </a:solidFill>
                <a:effectLst/>
                <a:latin typeface="+mn-lt"/>
                <a:ea typeface="+mn-ea"/>
                <a:cs typeface="+mn-cs"/>
              </a:rPr>
              <a:t>At some schools, there has been insufficient water resources for sanitation purposes, which has forced some to close temporarily.</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*Click*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Additionally, as the climate changes, it is predicted that the Levant will experience a decrease in precipitation as well as an increase of surface temperatures, which indicates further diminishment of water resources.  </a:t>
            </a:r>
          </a:p>
          <a:p>
            <a:pPr rtl="0"/>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89252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objectives were to identify and analyze patterns of rainfall in Israel, Jordan, and the West Bank, and to develop an interactive interface to enhance WRAP’s decision-making process and educational resources. </a:t>
            </a:r>
          </a:p>
          <a:p>
            <a:pPr rtl="0"/>
            <a:endParaRPr lang="en-US" sz="1200" b="0" i="0" u="none" strike="noStrike"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46572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Water Resources Action Project (WRAP) is a non-profit organization that operates in the Middle East. Formed in 2007, WRAP responds to local concerns by providing rain barrels and cisterns to underserved schools in the region to increase their water resources for sanitation purposes, particularly toilet flushing.</a:t>
            </a:r>
          </a:p>
          <a:p>
            <a:pPr rtl="0"/>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4282339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see the rainwater harvesting process. The rain falls off the school’s roof into barrels or cisterns and, using a series of pipes, the water is transported to the toilets in the schools to be used for flushing.</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68967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interface incorporates data from several NASA Earth Observations. We retrieved precipitation data from TRMM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GPM (Global</a:t>
            </a:r>
            <a:r>
              <a:rPr lang="en-US" sz="1200" kern="1200" baseline="0" dirty="0" smtClean="0">
                <a:solidFill>
                  <a:schemeClr val="tx1"/>
                </a:solidFill>
                <a:effectLst/>
                <a:latin typeface="+mn-lt"/>
                <a:ea typeface="+mn-ea"/>
                <a:cs typeface="+mn-cs"/>
              </a:rPr>
              <a:t> Precipitation Measurement)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*Click*</a:t>
            </a:r>
            <a:r>
              <a:rPr lang="en-US"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groundwater data from GRACE,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evapotranspiration data from MODIS Terra,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elevation data from SRTM.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206619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began</a:t>
            </a:r>
            <a:r>
              <a:rPr lang="en-US" sz="1200" kern="1200" baseline="0" dirty="0" smtClean="0">
                <a:solidFill>
                  <a:schemeClr val="tx1"/>
                </a:solidFill>
                <a:effectLst/>
                <a:latin typeface="+mn-lt"/>
                <a:ea typeface="+mn-ea"/>
                <a:cs typeface="+mn-cs"/>
              </a:rPr>
              <a:t> by clipping all of our datasets to out study area extent</a:t>
            </a:r>
            <a:r>
              <a:rPr lang="en-US" sz="1200" kern="1200" dirty="0" smtClean="0">
                <a:solidFill>
                  <a:schemeClr val="tx1"/>
                </a:solidFill>
                <a:effectLst/>
                <a:latin typeface="+mn-lt"/>
                <a:ea typeface="+mn-ea"/>
                <a:cs typeface="+mn-cs"/>
              </a:rPr>
              <a:t>, and for the precipitation data, we converted the </a:t>
            </a:r>
            <a:r>
              <a:rPr lang="en-US" sz="1200" kern="1200" dirty="0" err="1" smtClean="0">
                <a:solidFill>
                  <a:schemeClr val="tx1"/>
                </a:solidFill>
                <a:effectLst/>
                <a:latin typeface="+mn-lt"/>
                <a:ea typeface="+mn-ea"/>
                <a:cs typeface="+mn-cs"/>
              </a:rPr>
              <a:t>rasters</a:t>
            </a:r>
            <a:r>
              <a:rPr lang="en-US" sz="1200" kern="1200" dirty="0" smtClean="0">
                <a:solidFill>
                  <a:schemeClr val="tx1"/>
                </a:solidFill>
                <a:effectLst/>
                <a:latin typeface="+mn-lt"/>
                <a:ea typeface="+mn-ea"/>
                <a:cs typeface="+mn-cs"/>
              </a:rPr>
              <a:t> from precipitation rates to actual </a:t>
            </a:r>
            <a:r>
              <a:rPr lang="en-US" sz="1200" b="0" kern="1200" dirty="0" smtClean="0">
                <a:solidFill>
                  <a:schemeClr val="tx1"/>
                </a:solidFill>
                <a:effectLst/>
                <a:latin typeface="+mn-lt"/>
                <a:ea typeface="+mn-ea"/>
                <a:cs typeface="+mn-cs"/>
              </a:rPr>
              <a:t>amounts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conducted a validation of the TRMM and GPM data with NOAA rain gauge data.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find trends in the precipitation data, we made visual comparisons and conducted statistical and graphical analyses.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At the same time, we started developing the interface, which included uploading the</a:t>
            </a:r>
            <a:r>
              <a:rPr lang="en-US" sz="1200" b="0" kern="1200" baseline="0" dirty="0" smtClean="0">
                <a:solidFill>
                  <a:schemeClr val="tx1"/>
                </a:solidFill>
                <a:effectLst/>
                <a:latin typeface="+mn-lt"/>
                <a:ea typeface="+mn-ea"/>
                <a:cs typeface="+mn-cs"/>
              </a:rPr>
              <a:t> data, displaying it, assigning unique</a:t>
            </a:r>
            <a:r>
              <a:rPr lang="en-US" sz="1200" b="0" kern="1200" dirty="0" smtClean="0">
                <a:solidFill>
                  <a:schemeClr val="tx1"/>
                </a:solidFill>
                <a:effectLst/>
                <a:latin typeface="+mn-lt"/>
                <a:ea typeface="+mn-ea"/>
                <a:cs typeface="+mn-cs"/>
              </a:rPr>
              <a:t> color palettes for the</a:t>
            </a:r>
            <a:r>
              <a:rPr lang="en-US" sz="1200" b="0" kern="1200" baseline="0" dirty="0" smtClean="0">
                <a:solidFill>
                  <a:schemeClr val="tx1"/>
                </a:solidFill>
                <a:effectLst/>
                <a:latin typeface="+mn-lt"/>
                <a:ea typeface="+mn-ea"/>
                <a:cs typeface="+mn-cs"/>
              </a:rPr>
              <a:t> various data sets</a:t>
            </a:r>
            <a:r>
              <a:rPr lang="en-US" sz="1200" b="0" kern="1200" dirty="0" smtClean="0">
                <a:solidFill>
                  <a:schemeClr val="tx1"/>
                </a:solidFill>
                <a:effectLst/>
                <a:latin typeface="+mn-lt"/>
                <a:ea typeface="+mn-ea"/>
                <a:cs typeface="+mn-cs"/>
              </a:rPr>
              <a:t>, implementing the chart functionality, and </a:t>
            </a:r>
            <a:r>
              <a:rPr lang="en-US" sz="1200" b="0" kern="1200" baseline="0" dirty="0" smtClean="0">
                <a:solidFill>
                  <a:schemeClr val="tx1"/>
                </a:solidFill>
                <a:effectLst/>
                <a:latin typeface="+mn-lt"/>
                <a:ea typeface="+mn-ea"/>
                <a:cs typeface="+mn-cs"/>
              </a:rPr>
              <a:t>testing and perfecting the interface, which in the end comprised of over 120 lines of code in JavaScript. </a:t>
            </a:r>
            <a:endParaRPr lang="en-US" sz="1200" b="0" kern="1200" dirty="0" smtClean="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191562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conducting validation of</a:t>
            </a:r>
            <a:r>
              <a:rPr lang="en-US" baseline="0" dirty="0" smtClean="0"/>
              <a:t> GPM and TRMM, Rain station “Ben </a:t>
            </a:r>
            <a:r>
              <a:rPr lang="en-US" baseline="0" dirty="0" err="1" smtClean="0"/>
              <a:t>Gurion</a:t>
            </a:r>
            <a:r>
              <a:rPr lang="en-US" baseline="0" dirty="0" smtClean="0"/>
              <a:t>” had the highest correlation between satellite data and rain gauge data. With GPM, in particular having a very high R-squared of 0.99.</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2411225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579058"/>
            <a:ext cx="12192000" cy="369332"/>
          </a:xfrm>
          <a:prstGeom prst="rect">
            <a:avLst/>
          </a:prstGeom>
        </p:spPr>
        <p:txBody>
          <a:bodyPr wrap="square">
            <a:spAutoFit/>
          </a:bodyPr>
          <a:lstStyle/>
          <a:p>
            <a:pPr lvl="0" algn="ctr">
              <a:buClr>
                <a:schemeClr val="dk1"/>
              </a:buClr>
              <a:buSzPct val="25000"/>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a:p>
            <a:pPr lvl="0" algn="ctr">
              <a:buClr>
                <a:schemeClr val="dk1"/>
              </a:buClr>
              <a:buSzPct val="25000"/>
            </a:pPr>
            <a:endPar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endParaRPr>
          </a:p>
          <a:p>
            <a:pPr lvl="0" algn="ctr">
              <a:buClr>
                <a:schemeClr val="dk1"/>
              </a:buClr>
              <a:buSzPct val="25000"/>
            </a:pPr>
            <a:endPar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3"/>
            <a:ext cx="12192000" cy="107097"/>
          </a:xfrm>
          <a:prstGeom prst="rect">
            <a:avLst/>
          </a:prstGeom>
        </p:spPr>
      </p:pic>
    </p:spTree>
    <p:extLst>
      <p:ext uri="{BB962C8B-B14F-4D97-AF65-F5344CB8AC3E}">
        <p14:creationId xmlns:p14="http://schemas.microsoft.com/office/powerpoint/2010/main" val="87877749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5" r:id="rId4"/>
    <p:sldLayoutId id="2147483664" r:id="rId5"/>
    <p:sldLayoutId id="2147483665" r:id="rId6"/>
    <p:sldLayoutId id="2147483668" r:id="rId7"/>
    <p:sldLayoutId id="2147483693"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t="1400" r="25621"/>
          <a:stretch/>
        </p:blipFill>
        <p:spPr>
          <a:xfrm>
            <a:off x="3563883" y="0"/>
            <a:ext cx="4215368" cy="414175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533" y="0"/>
            <a:ext cx="7990741" cy="6858000"/>
          </a:xfrm>
          <a:prstGeom prst="rect">
            <a:avLst/>
          </a:prstGeom>
        </p:spPr>
      </p:pic>
      <p:sp>
        <p:nvSpPr>
          <p:cNvPr id="17" name="Title 16"/>
          <p:cNvSpPr>
            <a:spLocks noGrp="1"/>
          </p:cNvSpPr>
          <p:nvPr>
            <p:ph type="title" idx="4294967295"/>
          </p:nvPr>
        </p:nvSpPr>
        <p:spPr>
          <a:xfrm>
            <a:off x="632011" y="3838431"/>
            <a:ext cx="6303737" cy="1247672"/>
          </a:xfrm>
          <a:prstGeom prst="rect">
            <a:avLst/>
          </a:prstGeom>
        </p:spPr>
        <p:txBody>
          <a:bodyPr>
            <a:normAutofit/>
          </a:bodyPr>
          <a:lstStyle/>
          <a:p>
            <a:pPr algn="ctr"/>
            <a:r>
              <a:rPr lang="en-US" sz="2000" dirty="0">
                <a:solidFill>
                  <a:schemeClr val="bg1"/>
                </a:solidFill>
              </a:rPr>
              <a:t>Utilizing NASA Earth Observations to Create a Precipitation Climatology of Jordan, Israel, and the West Bank to Identify Optimal Rainwater Harvesting </a:t>
            </a:r>
            <a:r>
              <a:rPr lang="en-US" sz="2000" dirty="0" smtClean="0">
                <a:solidFill>
                  <a:schemeClr val="bg1"/>
                </a:solidFill>
              </a:rPr>
              <a:t>Locations </a:t>
            </a:r>
            <a:r>
              <a:rPr lang="en-US" sz="2000" dirty="0">
                <a:solidFill>
                  <a:schemeClr val="bg1"/>
                </a:solidFill>
              </a:rPr>
              <a:t>for Underserved Schools</a:t>
            </a:r>
            <a:endParaRPr lang="en-US" sz="2000" dirty="0">
              <a:solidFill>
                <a:schemeClr val="bg1"/>
              </a:solidFill>
              <a:latin typeface="Century Gothic" panose="020B0502020202020204" pitchFamily="34" charset="0"/>
            </a:endParaRPr>
          </a:p>
        </p:txBody>
      </p:sp>
      <p:sp>
        <p:nvSpPr>
          <p:cNvPr id="2" name="TextBox 1"/>
          <p:cNvSpPr txBox="1"/>
          <p:nvPr/>
        </p:nvSpPr>
        <p:spPr>
          <a:xfrm>
            <a:off x="99818" y="3192100"/>
            <a:ext cx="7411468" cy="646331"/>
          </a:xfrm>
          <a:prstGeom prst="rect">
            <a:avLst/>
          </a:prstGeom>
          <a:noFill/>
        </p:spPr>
        <p:txBody>
          <a:bodyPr wrap="square" rtlCol="0">
            <a:spAutoFit/>
          </a:bodyPr>
          <a:lstStyle/>
          <a:p>
            <a:pPr algn="ctr"/>
            <a:r>
              <a:rPr lang="en-US" sz="3600" b="1" dirty="0" smtClean="0">
                <a:solidFill>
                  <a:schemeClr val="bg1"/>
                </a:solidFill>
                <a:latin typeface="Century Gothic" panose="020B0502020202020204" pitchFamily="34" charset="0"/>
              </a:rPr>
              <a:t>Middle East Water Resources </a:t>
            </a:r>
            <a:endParaRPr lang="en-US" sz="3600" dirty="0"/>
          </a:p>
        </p:txBody>
      </p:sp>
      <p:sp>
        <p:nvSpPr>
          <p:cNvPr id="13"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7816445" y="3685258"/>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2">
                    <a:lumMod val="50000"/>
                  </a:schemeClr>
                </a:solidFill>
                <a:latin typeface="Century Gothic" panose="020B0502020202020204" pitchFamily="34" charset="0"/>
              </a:rPr>
              <a:t>Vishal Arya</a:t>
            </a:r>
            <a:endParaRPr lang="en-US" sz="2000" dirty="0">
              <a:solidFill>
                <a:schemeClr val="bg2">
                  <a:lumMod val="50000"/>
                </a:schemeClr>
              </a:solidFill>
              <a:latin typeface="Century Gothic" panose="020B0502020202020204" pitchFamily="34" charset="0"/>
            </a:endParaRPr>
          </a:p>
        </p:txBody>
      </p:sp>
      <p:sp>
        <p:nvSpPr>
          <p:cNvPr id="15" name="Text Placeholder 19"/>
          <p:cNvSpPr txBox="1">
            <a:spLocks/>
          </p:cNvSpPr>
          <p:nvPr/>
        </p:nvSpPr>
        <p:spPr>
          <a:xfrm>
            <a:off x="7816445" y="4028631"/>
            <a:ext cx="3204840"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2">
                    <a:lumMod val="50000"/>
                  </a:schemeClr>
                </a:solidFill>
                <a:latin typeface="Century Gothic" panose="020B0502020202020204" pitchFamily="34" charset="0"/>
              </a:rPr>
              <a:t>Raghda El-</a:t>
            </a:r>
            <a:r>
              <a:rPr lang="en-US" sz="2000" dirty="0" err="1" smtClean="0">
                <a:solidFill>
                  <a:schemeClr val="bg2">
                    <a:lumMod val="50000"/>
                  </a:schemeClr>
                </a:solidFill>
                <a:latin typeface="Century Gothic" panose="020B0502020202020204" pitchFamily="34" charset="0"/>
              </a:rPr>
              <a:t>Behaedi</a:t>
            </a:r>
            <a:endParaRPr lang="en-US" sz="2000" dirty="0">
              <a:solidFill>
                <a:schemeClr val="bg2">
                  <a:lumMod val="50000"/>
                </a:schemeClr>
              </a:solidFill>
              <a:latin typeface="Century Gothic" panose="020B0502020202020204" pitchFamily="34" charset="0"/>
            </a:endParaRPr>
          </a:p>
        </p:txBody>
      </p:sp>
      <p:sp>
        <p:nvSpPr>
          <p:cNvPr id="16" name="Text Placeholder 20"/>
          <p:cNvSpPr txBox="1">
            <a:spLocks/>
          </p:cNvSpPr>
          <p:nvPr/>
        </p:nvSpPr>
        <p:spPr>
          <a:xfrm>
            <a:off x="7816443" y="3353487"/>
            <a:ext cx="5314075" cy="374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2">
                    <a:lumMod val="50000"/>
                  </a:schemeClr>
                </a:solidFill>
                <a:latin typeface="Century Gothic" panose="020B0502020202020204" pitchFamily="34" charset="0"/>
              </a:rPr>
              <a:t>Hannah Rosenblum (Project Lead)</a:t>
            </a:r>
            <a:endParaRPr lang="en-US" sz="2000" dirty="0">
              <a:solidFill>
                <a:schemeClr val="bg2">
                  <a:lumMod val="50000"/>
                </a:schemeClr>
              </a:solidFill>
              <a:latin typeface="Century Gothic" panose="020B0502020202020204" pitchFamily="34" charset="0"/>
            </a:endParaRPr>
          </a:p>
        </p:txBody>
      </p:sp>
      <p:sp>
        <p:nvSpPr>
          <p:cNvPr id="24" name="Text Placeholder 21"/>
          <p:cNvSpPr txBox="1">
            <a:spLocks/>
          </p:cNvSpPr>
          <p:nvPr/>
        </p:nvSpPr>
        <p:spPr>
          <a:xfrm>
            <a:off x="7816445" y="4377951"/>
            <a:ext cx="3204840"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2">
                    <a:lumMod val="50000"/>
                  </a:schemeClr>
                </a:solidFill>
                <a:latin typeface="Century Gothic" panose="020B0502020202020204" pitchFamily="34" charset="0"/>
              </a:rPr>
              <a:t>Michael </a:t>
            </a:r>
            <a:r>
              <a:rPr lang="en-US" sz="2000" dirty="0" err="1" smtClean="0">
                <a:solidFill>
                  <a:schemeClr val="bg2">
                    <a:lumMod val="50000"/>
                  </a:schemeClr>
                </a:solidFill>
                <a:latin typeface="Century Gothic" panose="020B0502020202020204" pitchFamily="34" charset="0"/>
              </a:rPr>
              <a:t>Sclater</a:t>
            </a:r>
            <a:endParaRPr lang="en-US" sz="2000" dirty="0">
              <a:solidFill>
                <a:schemeClr val="bg2">
                  <a:lumMod val="50000"/>
                </a:schemeClr>
              </a:solidFill>
              <a:latin typeface="Century Gothic" panose="020B0502020202020204" pitchFamily="34" charset="0"/>
            </a:endParaRPr>
          </a:p>
        </p:txBody>
      </p:sp>
      <p:sp>
        <p:nvSpPr>
          <p:cNvPr id="25" name="Text Placeholder 22"/>
          <p:cNvSpPr txBox="1">
            <a:spLocks/>
          </p:cNvSpPr>
          <p:nvPr/>
        </p:nvSpPr>
        <p:spPr>
          <a:xfrm>
            <a:off x="7816445" y="5052347"/>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err="1" smtClean="0">
                <a:solidFill>
                  <a:schemeClr val="bg2">
                    <a:lumMod val="50000"/>
                  </a:schemeClr>
                </a:solidFill>
                <a:latin typeface="Century Gothic" panose="020B0502020202020204" pitchFamily="34" charset="0"/>
              </a:rPr>
              <a:t>Labreshia</a:t>
            </a:r>
            <a:r>
              <a:rPr lang="en-US" sz="2000" dirty="0" smtClean="0">
                <a:solidFill>
                  <a:schemeClr val="bg2">
                    <a:lumMod val="50000"/>
                  </a:schemeClr>
                </a:solidFill>
                <a:latin typeface="Century Gothic" panose="020B0502020202020204" pitchFamily="34" charset="0"/>
              </a:rPr>
              <a:t> Mims</a:t>
            </a:r>
            <a:endParaRPr lang="en-US" sz="2000" dirty="0">
              <a:solidFill>
                <a:schemeClr val="bg2">
                  <a:lumMod val="50000"/>
                </a:schemeClr>
              </a:solidFill>
              <a:latin typeface="Century Gothic" panose="020B0502020202020204" pitchFamily="34" charset="0"/>
            </a:endParaRPr>
          </a:p>
        </p:txBody>
      </p:sp>
      <p:sp>
        <p:nvSpPr>
          <p:cNvPr id="18" name="Text Placeholder 22"/>
          <p:cNvSpPr txBox="1">
            <a:spLocks/>
          </p:cNvSpPr>
          <p:nvPr/>
        </p:nvSpPr>
        <p:spPr>
          <a:xfrm>
            <a:off x="7816445" y="4721324"/>
            <a:ext cx="3204840"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2">
                    <a:lumMod val="50000"/>
                  </a:schemeClr>
                </a:solidFill>
                <a:latin typeface="Century Gothic" panose="020B0502020202020204" pitchFamily="34" charset="0"/>
              </a:rPr>
              <a:t>Bradford Schroeder</a:t>
            </a:r>
            <a:endParaRPr lang="en-US" sz="20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636160214"/>
              </p:ext>
            </p:extLst>
          </p:nvPr>
        </p:nvGraphicFramePr>
        <p:xfrm>
          <a:off x="467005" y="1704108"/>
          <a:ext cx="5712446" cy="36950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406043649"/>
              </p:ext>
            </p:extLst>
          </p:nvPr>
        </p:nvGraphicFramePr>
        <p:xfrm>
          <a:off x="6179451" y="1872175"/>
          <a:ext cx="5347559" cy="352693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873709" y="5675716"/>
            <a:ext cx="5979522" cy="369332"/>
          </a:xfrm>
          <a:prstGeom prst="rect">
            <a:avLst/>
          </a:prstGeom>
          <a:noFill/>
        </p:spPr>
        <p:txBody>
          <a:bodyPr wrap="none" rtlCol="0">
            <a:spAutoFit/>
          </a:bodyPr>
          <a:lstStyle/>
          <a:p>
            <a:r>
              <a:rPr lang="en-US" b="1" dirty="0" smtClean="0">
                <a:solidFill>
                  <a:schemeClr val="bg2">
                    <a:lumMod val="50000"/>
                  </a:schemeClr>
                </a:solidFill>
              </a:rPr>
              <a:t>Lowest correlation with validation rain gauge station</a:t>
            </a:r>
            <a:endParaRPr lang="en-US" b="1" dirty="0">
              <a:solidFill>
                <a:schemeClr val="bg2">
                  <a:lumMod val="50000"/>
                </a:schemeClr>
              </a:solidFill>
            </a:endParaRPr>
          </a:p>
        </p:txBody>
      </p:sp>
      <p:sp>
        <p:nvSpPr>
          <p:cNvPr id="9" name="Rectangle 8"/>
          <p:cNvSpPr/>
          <p:nvPr/>
        </p:nvSpPr>
        <p:spPr>
          <a:xfrm>
            <a:off x="3233234" y="354830"/>
            <a:ext cx="5362365" cy="830997"/>
          </a:xfrm>
          <a:prstGeom prst="rect">
            <a:avLst/>
          </a:prstGeom>
        </p:spPr>
        <p:txBody>
          <a:bodyPr wrap="none">
            <a:spAutoFit/>
          </a:bodyPr>
          <a:lstStyle/>
          <a:p>
            <a:r>
              <a:rPr lang="en-US" sz="4800" dirty="0">
                <a:solidFill>
                  <a:schemeClr val="bg1"/>
                </a:solidFill>
              </a:rPr>
              <a:t>Validation Results</a:t>
            </a:r>
            <a:endParaRPr lang="en-US" sz="4800" dirty="0"/>
          </a:p>
        </p:txBody>
      </p:sp>
    </p:spTree>
    <p:extLst>
      <p:ext uri="{BB962C8B-B14F-4D97-AF65-F5344CB8AC3E}">
        <p14:creationId xmlns:p14="http://schemas.microsoft.com/office/powerpoint/2010/main" val="3784510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99" t="12476" r="4664" b="10192"/>
          <a:stretch/>
        </p:blipFill>
        <p:spPr>
          <a:xfrm>
            <a:off x="518982" y="1474574"/>
            <a:ext cx="11024862" cy="4819136"/>
          </a:xfrm>
          <a:prstGeom prst="rect">
            <a:avLst/>
          </a:prstGeom>
        </p:spPr>
      </p:pic>
      <p:sp>
        <p:nvSpPr>
          <p:cNvPr id="6" name="TextBox 5"/>
          <p:cNvSpPr txBox="1"/>
          <p:nvPr/>
        </p:nvSpPr>
        <p:spPr>
          <a:xfrm>
            <a:off x="4062765" y="375172"/>
            <a:ext cx="3937296" cy="830997"/>
          </a:xfrm>
          <a:prstGeom prst="rect">
            <a:avLst/>
          </a:prstGeom>
          <a:noFill/>
        </p:spPr>
        <p:txBody>
          <a:bodyPr wrap="none" rtlCol="0">
            <a:spAutoFit/>
          </a:bodyPr>
          <a:lstStyle/>
          <a:p>
            <a:r>
              <a:rPr lang="en-US" sz="4800" dirty="0" smtClean="0">
                <a:solidFill>
                  <a:schemeClr val="bg1"/>
                </a:solidFill>
              </a:rPr>
              <a:t>Precipitation</a:t>
            </a:r>
            <a:endParaRPr lang="en-US" sz="4800" dirty="0">
              <a:solidFill>
                <a:schemeClr val="bg1"/>
              </a:solidFill>
            </a:endParaRPr>
          </a:p>
        </p:txBody>
      </p:sp>
      <p:sp>
        <p:nvSpPr>
          <p:cNvPr id="2" name="Rectangle 1"/>
          <p:cNvSpPr/>
          <p:nvPr/>
        </p:nvSpPr>
        <p:spPr>
          <a:xfrm>
            <a:off x="1313411" y="2011680"/>
            <a:ext cx="1662545" cy="3524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341033" y="2011680"/>
            <a:ext cx="967047" cy="3524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484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608" t="9653" r="9030" b="5270"/>
          <a:stretch/>
        </p:blipFill>
        <p:spPr>
          <a:xfrm>
            <a:off x="1264595" y="1313564"/>
            <a:ext cx="9260732" cy="5300485"/>
          </a:xfrm>
          <a:prstGeom prst="rect">
            <a:avLst/>
          </a:prstGeom>
        </p:spPr>
      </p:pic>
      <p:sp>
        <p:nvSpPr>
          <p:cNvPr id="6" name="TextBox 5"/>
          <p:cNvSpPr txBox="1"/>
          <p:nvPr/>
        </p:nvSpPr>
        <p:spPr>
          <a:xfrm>
            <a:off x="4129279" y="403654"/>
            <a:ext cx="4206601" cy="830997"/>
          </a:xfrm>
          <a:prstGeom prst="rect">
            <a:avLst/>
          </a:prstGeom>
          <a:noFill/>
        </p:spPr>
        <p:txBody>
          <a:bodyPr wrap="none" rtlCol="0">
            <a:spAutoFit/>
          </a:bodyPr>
          <a:lstStyle/>
          <a:p>
            <a:r>
              <a:rPr lang="en-US" sz="4800" dirty="0" smtClean="0">
                <a:solidFill>
                  <a:schemeClr val="bg1"/>
                </a:solidFill>
              </a:rPr>
              <a:t>Groundwater</a:t>
            </a:r>
            <a:endParaRPr lang="en-US" sz="4800" dirty="0">
              <a:solidFill>
                <a:schemeClr val="bg1"/>
              </a:solidFill>
            </a:endParaRPr>
          </a:p>
        </p:txBody>
      </p:sp>
      <p:cxnSp>
        <p:nvCxnSpPr>
          <p:cNvPr id="3" name="Straight Arrow Connector 2"/>
          <p:cNvCxnSpPr/>
          <p:nvPr/>
        </p:nvCxnSpPr>
        <p:spPr>
          <a:xfrm flipV="1">
            <a:off x="6232579" y="5153890"/>
            <a:ext cx="1080655" cy="332510"/>
          </a:xfrm>
          <a:prstGeom prst="straightConnector1">
            <a:avLst/>
          </a:prstGeom>
          <a:ln>
            <a:solidFill>
              <a:srgbClr val="4171A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18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6479" y="529288"/>
            <a:ext cx="10004662" cy="584775"/>
          </a:xfrm>
          <a:prstGeom prst="rect">
            <a:avLst/>
          </a:prstGeom>
        </p:spPr>
        <p:txBody>
          <a:bodyPr wrap="none">
            <a:spAutoFit/>
          </a:bodyPr>
          <a:lstStyle/>
          <a:p>
            <a:r>
              <a:rPr lang="en-US" sz="3200" b="1" dirty="0">
                <a:solidFill>
                  <a:schemeClr val="bg1"/>
                </a:solidFill>
              </a:rPr>
              <a:t>PrIME </a:t>
            </a:r>
            <a:r>
              <a:rPr lang="en-US" sz="3200" dirty="0">
                <a:solidFill>
                  <a:schemeClr val="bg1"/>
                </a:solidFill>
              </a:rPr>
              <a:t>(Precipitation Interface for the Middle East) </a:t>
            </a:r>
          </a:p>
        </p:txBody>
      </p:sp>
      <p:pic>
        <p:nvPicPr>
          <p:cNvPr id="2" name="Final Interface_w_o s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199"/>
          <a:stretch/>
        </p:blipFill>
        <p:spPr>
          <a:xfrm>
            <a:off x="719791" y="1330444"/>
            <a:ext cx="9834998" cy="5244528"/>
          </a:xfrm>
          <a:prstGeom prst="rect">
            <a:avLst/>
          </a:prstGeom>
        </p:spPr>
      </p:pic>
    </p:spTree>
    <p:extLst>
      <p:ext uri="{BB962C8B-B14F-4D97-AF65-F5344CB8AC3E}">
        <p14:creationId xmlns:p14="http://schemas.microsoft.com/office/powerpoint/2010/main" val="376601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6191" y="2308855"/>
            <a:ext cx="5779995" cy="3332206"/>
          </a:xfrm>
        </p:spPr>
        <p:txBody>
          <a:bodyPr>
            <a:normAutofit/>
          </a:bodyPr>
          <a:lstStyle/>
          <a:p>
            <a:pPr>
              <a:spcBef>
                <a:spcPts val="200"/>
              </a:spcBef>
              <a:buClr>
                <a:srgbClr val="73A9DB"/>
              </a:buClr>
            </a:pPr>
            <a:endParaRPr lang="en-US" sz="2400" dirty="0"/>
          </a:p>
          <a:p>
            <a:pPr marL="342900" indent="-342900">
              <a:spcBef>
                <a:spcPts val="200"/>
              </a:spcBef>
              <a:buClr>
                <a:srgbClr val="73A9DB"/>
              </a:buClr>
              <a:buFont typeface="Webdings" panose="05030102010509060703" pitchFamily="18" charset="2"/>
              <a:buChar char="4"/>
            </a:pPr>
            <a:r>
              <a:rPr lang="en-US" sz="2400" dirty="0"/>
              <a:t>TRMM and GPM are </a:t>
            </a:r>
            <a:r>
              <a:rPr lang="en-US" sz="2400" b="1" dirty="0"/>
              <a:t>calibrated to tropical areas</a:t>
            </a:r>
            <a:r>
              <a:rPr lang="en-US" sz="2400" dirty="0"/>
              <a:t>, are less accurate in areas with trace amounts of rainfall</a:t>
            </a:r>
          </a:p>
          <a:p>
            <a:pPr>
              <a:spcBef>
                <a:spcPts val="200"/>
              </a:spcBef>
              <a:buClr>
                <a:srgbClr val="73A9DB"/>
              </a:buClr>
            </a:pPr>
            <a:endParaRPr lang="en-US" sz="2400" dirty="0" smtClean="0"/>
          </a:p>
          <a:p>
            <a:pPr marL="342900" indent="-342900">
              <a:spcBef>
                <a:spcPts val="200"/>
              </a:spcBef>
              <a:buClr>
                <a:srgbClr val="73A9DB"/>
              </a:buClr>
              <a:buFont typeface="Webdings" panose="05030102010509060703" pitchFamily="18" charset="2"/>
              <a:buChar char="4"/>
            </a:pPr>
            <a:r>
              <a:rPr lang="en-US" sz="2400" dirty="0" smtClean="0"/>
              <a:t>Conversion </a:t>
            </a:r>
            <a:r>
              <a:rPr lang="en-US" sz="2400" dirty="0"/>
              <a:t>from </a:t>
            </a:r>
            <a:r>
              <a:rPr lang="en-US" sz="2400" b="1" dirty="0"/>
              <a:t>rates to amounts </a:t>
            </a:r>
            <a:r>
              <a:rPr lang="en-US" sz="2400" dirty="0"/>
              <a:t>assumes that precipitation falls at a constant </a:t>
            </a:r>
            <a:r>
              <a:rPr lang="en-US" sz="2400" dirty="0" smtClean="0"/>
              <a:t>rate</a:t>
            </a:r>
          </a:p>
          <a:p>
            <a:pPr>
              <a:spcBef>
                <a:spcPts val="200"/>
              </a:spcBef>
              <a:buClr>
                <a:srgbClr val="73A9DB"/>
              </a:buClr>
            </a:pPr>
            <a:endParaRPr lang="en-US" sz="2200" dirty="0" smtClean="0"/>
          </a:p>
          <a:p>
            <a:endParaRPr lang="en-US" dirty="0" smtClean="0"/>
          </a:p>
          <a:p>
            <a:pPr marL="342900" indent="-342900">
              <a:buFontTx/>
              <a:buChar char="-"/>
            </a:pPr>
            <a:endParaRPr lang="en-US" dirty="0"/>
          </a:p>
        </p:txBody>
      </p:sp>
      <p:sp>
        <p:nvSpPr>
          <p:cNvPr id="5" name="TextBox 4"/>
          <p:cNvSpPr txBox="1"/>
          <p:nvPr/>
        </p:nvSpPr>
        <p:spPr>
          <a:xfrm>
            <a:off x="2617627" y="373223"/>
            <a:ext cx="7300396" cy="830997"/>
          </a:xfrm>
          <a:prstGeom prst="rect">
            <a:avLst/>
          </a:prstGeom>
          <a:noFill/>
        </p:spPr>
        <p:txBody>
          <a:bodyPr wrap="none" rtlCol="0">
            <a:spAutoFit/>
          </a:bodyPr>
          <a:lstStyle/>
          <a:p>
            <a:r>
              <a:rPr lang="en-US" sz="4800" dirty="0" smtClean="0">
                <a:solidFill>
                  <a:schemeClr val="bg1"/>
                </a:solidFill>
              </a:rPr>
              <a:t>Errors and Uncertainties </a:t>
            </a:r>
            <a:endParaRPr lang="en-US" sz="4800" dirty="0">
              <a:solidFill>
                <a:schemeClr val="bg1"/>
              </a:solidFill>
            </a:endParaRPr>
          </a:p>
        </p:txBody>
      </p:sp>
      <p:pic>
        <p:nvPicPr>
          <p:cNvPr id="2050" name="Picture 2" descr="http://www.nasa.gov/sites/default/files/gpm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649" y="2166406"/>
            <a:ext cx="4781697" cy="3587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591404" y="5477274"/>
            <a:ext cx="1742785" cy="276999"/>
          </a:xfrm>
          <a:prstGeom prst="rect">
            <a:avLst/>
          </a:prstGeom>
        </p:spPr>
        <p:txBody>
          <a:bodyPr wrap="none">
            <a:spAutoFit/>
          </a:bodyPr>
          <a:lstStyle/>
          <a:p>
            <a:r>
              <a:rPr lang="en-US" sz="1200" dirty="0">
                <a:solidFill>
                  <a:srgbClr val="000000"/>
                </a:solidFill>
                <a:latin typeface="Arial" panose="020B0604020202020204" pitchFamily="34" charset="0"/>
              </a:rPr>
              <a:t> </a:t>
            </a:r>
            <a:r>
              <a:rPr lang="en-US" sz="1200" dirty="0">
                <a:solidFill>
                  <a:schemeClr val="bg1"/>
                </a:solidFill>
              </a:rPr>
              <a:t> </a:t>
            </a:r>
            <a:r>
              <a:rPr lang="en-US" sz="1200" dirty="0" smtClean="0">
                <a:solidFill>
                  <a:schemeClr val="bg1"/>
                </a:solidFill>
              </a:rPr>
              <a:t>Image credit: NASA</a:t>
            </a:r>
            <a:endParaRPr lang="en-US" sz="1200" dirty="0">
              <a:solidFill>
                <a:schemeClr val="bg1"/>
              </a:solidFill>
            </a:endParaRPr>
          </a:p>
        </p:txBody>
      </p:sp>
    </p:spTree>
    <p:extLst>
      <p:ext uri="{BB962C8B-B14F-4D97-AF65-F5344CB8AC3E}">
        <p14:creationId xmlns:p14="http://schemas.microsoft.com/office/powerpoint/2010/main" val="1850078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3911312" y="367145"/>
            <a:ext cx="3905236" cy="830997"/>
          </a:xfrm>
          <a:prstGeom prst="rect">
            <a:avLst/>
          </a:prstGeom>
          <a:noFill/>
        </p:spPr>
        <p:txBody>
          <a:bodyPr wrap="none" rtlCol="0">
            <a:spAutoFit/>
          </a:bodyPr>
          <a:lstStyle/>
          <a:p>
            <a:r>
              <a:rPr lang="en-US" sz="4800" dirty="0" smtClean="0">
                <a:solidFill>
                  <a:schemeClr val="bg1"/>
                </a:solidFill>
              </a:rPr>
              <a:t>Conclusions</a:t>
            </a:r>
            <a:r>
              <a:rPr lang="en-US" sz="4800" dirty="0" smtClean="0"/>
              <a:t> </a:t>
            </a:r>
            <a:endParaRPr lang="en-US" sz="4800" dirty="0"/>
          </a:p>
        </p:txBody>
      </p:sp>
      <p:pic>
        <p:nvPicPr>
          <p:cNvPr id="3" name="Picture 2"/>
          <p:cNvPicPr>
            <a:picLocks noChangeAspect="1"/>
          </p:cNvPicPr>
          <p:nvPr/>
        </p:nvPicPr>
        <p:blipFill>
          <a:blip r:embed="rId3"/>
          <a:stretch>
            <a:fillRect/>
          </a:stretch>
        </p:blipFill>
        <p:spPr>
          <a:xfrm>
            <a:off x="4140141" y="2359286"/>
            <a:ext cx="7518459" cy="2132186"/>
          </a:xfrm>
          <a:prstGeom prst="rect">
            <a:avLst/>
          </a:prstGeom>
        </p:spPr>
      </p:pic>
      <p:pic>
        <p:nvPicPr>
          <p:cNvPr id="6" name="Picture 5"/>
          <p:cNvPicPr>
            <a:picLocks noChangeAspect="1"/>
          </p:cNvPicPr>
          <p:nvPr/>
        </p:nvPicPr>
        <p:blipFill>
          <a:blip r:embed="rId4"/>
          <a:stretch>
            <a:fillRect/>
          </a:stretch>
        </p:blipFill>
        <p:spPr>
          <a:xfrm>
            <a:off x="507423" y="1936172"/>
            <a:ext cx="3409581" cy="2841913"/>
          </a:xfrm>
          <a:prstGeom prst="rect">
            <a:avLst/>
          </a:prstGeom>
        </p:spPr>
      </p:pic>
      <p:sp>
        <p:nvSpPr>
          <p:cNvPr id="4" name="Rectangle 3"/>
          <p:cNvSpPr/>
          <p:nvPr/>
        </p:nvSpPr>
        <p:spPr>
          <a:xfrm>
            <a:off x="354873" y="5125144"/>
            <a:ext cx="11687176" cy="1225977"/>
          </a:xfrm>
          <a:prstGeom prst="rect">
            <a:avLst/>
          </a:prstGeom>
        </p:spPr>
        <p:txBody>
          <a:bodyPr wrap="square">
            <a:spAutoFit/>
          </a:bodyPr>
          <a:lstStyle/>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Ease of access and use supports decision making regarding rainwater harvesting</a:t>
            </a:r>
          </a:p>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Allows for continuous monitoring of climatological trends in the region</a:t>
            </a:r>
          </a:p>
        </p:txBody>
      </p:sp>
    </p:spTree>
    <p:extLst>
      <p:ext uri="{BB962C8B-B14F-4D97-AF65-F5344CB8AC3E}">
        <p14:creationId xmlns:p14="http://schemas.microsoft.com/office/powerpoint/2010/main" val="2028601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072" y="3029432"/>
            <a:ext cx="5855576" cy="1892826"/>
          </a:xfrm>
          <a:prstGeom prst="rect">
            <a:avLst/>
          </a:prstGeom>
        </p:spPr>
        <p:txBody>
          <a:bodyPr wrap="square">
            <a:spAutoFit/>
          </a:bodyPr>
          <a:lstStyle/>
          <a:p>
            <a:pPr marL="342900" lvl="0" indent="-342900">
              <a:spcBef>
                <a:spcPts val="200"/>
              </a:spcBef>
              <a:buClr>
                <a:srgbClr val="73A9DB"/>
              </a:buClr>
              <a:buFont typeface="Webdings" panose="05030102010509060703" pitchFamily="18" charset="2"/>
              <a:buChar char="4"/>
            </a:pPr>
            <a:r>
              <a:rPr lang="en-US" sz="2400" dirty="0" smtClean="0">
                <a:solidFill>
                  <a:schemeClr val="bg2">
                    <a:lumMod val="50000"/>
                  </a:schemeClr>
                </a:solidFill>
                <a:latin typeface="+mj-lt"/>
              </a:rPr>
              <a:t>Additional Datasets:</a:t>
            </a:r>
            <a:endParaRPr lang="en-US" sz="2000" dirty="0" smtClean="0">
              <a:solidFill>
                <a:schemeClr val="bg2">
                  <a:lumMod val="50000"/>
                </a:schemeClr>
              </a:solidFill>
              <a:latin typeface="+mj-lt"/>
            </a:endParaRPr>
          </a:p>
          <a:p>
            <a:pPr marL="800100" lvl="1" indent="-342900">
              <a:spcBef>
                <a:spcPts val="200"/>
              </a:spcBef>
              <a:buClr>
                <a:srgbClr val="73A9DB"/>
              </a:buClr>
              <a:buFont typeface="Webdings" panose="05030102010509060703" pitchFamily="18" charset="2"/>
              <a:buChar char="4"/>
            </a:pPr>
            <a:r>
              <a:rPr lang="en-US" sz="2200" dirty="0" smtClean="0">
                <a:solidFill>
                  <a:schemeClr val="bg2">
                    <a:lumMod val="50000"/>
                  </a:schemeClr>
                </a:solidFill>
                <a:latin typeface="+mj-lt"/>
              </a:rPr>
              <a:t>Teleconnections, such as North Sea Caspian Pattern</a:t>
            </a:r>
          </a:p>
          <a:p>
            <a:pPr marL="800100" lvl="1" indent="-342900">
              <a:spcBef>
                <a:spcPts val="200"/>
              </a:spcBef>
              <a:buClr>
                <a:srgbClr val="73A9DB"/>
              </a:buClr>
              <a:buFont typeface="Webdings" panose="05030102010509060703" pitchFamily="18" charset="2"/>
              <a:buChar char="4"/>
            </a:pPr>
            <a:r>
              <a:rPr lang="en-US" sz="2200" dirty="0" smtClean="0">
                <a:solidFill>
                  <a:schemeClr val="bg2">
                    <a:lumMod val="50000"/>
                  </a:schemeClr>
                </a:solidFill>
                <a:latin typeface="+mj-lt"/>
              </a:rPr>
              <a:t>Population density </a:t>
            </a:r>
          </a:p>
          <a:p>
            <a:pPr marL="800100" lvl="1" indent="-342900">
              <a:spcBef>
                <a:spcPts val="200"/>
              </a:spcBef>
              <a:buClr>
                <a:srgbClr val="73A9DB"/>
              </a:buClr>
              <a:buFont typeface="Webdings" panose="05030102010509060703" pitchFamily="18" charset="2"/>
              <a:buChar char="4"/>
            </a:pPr>
            <a:r>
              <a:rPr lang="en-US" sz="2200" dirty="0" smtClean="0">
                <a:solidFill>
                  <a:schemeClr val="bg2">
                    <a:lumMod val="50000"/>
                  </a:schemeClr>
                </a:solidFill>
                <a:latin typeface="+mj-lt"/>
              </a:rPr>
              <a:t>Land surface temperature </a:t>
            </a:r>
          </a:p>
        </p:txBody>
      </p:sp>
      <p:sp>
        <p:nvSpPr>
          <p:cNvPr id="6" name="TextBox 5"/>
          <p:cNvSpPr txBox="1"/>
          <p:nvPr/>
        </p:nvSpPr>
        <p:spPr>
          <a:xfrm>
            <a:off x="4056562" y="364739"/>
            <a:ext cx="3684022" cy="830997"/>
          </a:xfrm>
          <a:prstGeom prst="rect">
            <a:avLst/>
          </a:prstGeom>
          <a:noFill/>
        </p:spPr>
        <p:txBody>
          <a:bodyPr wrap="none" rtlCol="0">
            <a:spAutoFit/>
          </a:bodyPr>
          <a:lstStyle/>
          <a:p>
            <a:r>
              <a:rPr lang="en-US" sz="4800" dirty="0" smtClean="0">
                <a:solidFill>
                  <a:schemeClr val="bg1"/>
                </a:solidFill>
              </a:rPr>
              <a:t>Future Work</a:t>
            </a:r>
            <a:endParaRPr lang="en-US" sz="4800" dirty="0">
              <a:solidFill>
                <a:schemeClr val="bg1"/>
              </a:solidFill>
            </a:endParaRPr>
          </a:p>
        </p:txBody>
      </p:sp>
      <p:pic>
        <p:nvPicPr>
          <p:cNvPr id="1030" name="Picture 6" descr="contrib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7361" y="2454609"/>
            <a:ext cx="4385224" cy="3275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6591405" y="5453546"/>
            <a:ext cx="1770036" cy="276999"/>
          </a:xfrm>
          <a:prstGeom prst="rect">
            <a:avLst/>
          </a:prstGeom>
        </p:spPr>
        <p:txBody>
          <a:bodyPr wrap="none">
            <a:spAutoFit/>
          </a:bodyPr>
          <a:lstStyle/>
          <a:p>
            <a:r>
              <a:rPr lang="en-US" sz="1200" dirty="0">
                <a:solidFill>
                  <a:srgbClr val="000000"/>
                </a:solidFill>
                <a:latin typeface="Arial" panose="020B0604020202020204" pitchFamily="34" charset="0"/>
              </a:rPr>
              <a:t> </a:t>
            </a:r>
            <a:r>
              <a:rPr lang="en-US" sz="1200" dirty="0">
                <a:solidFill>
                  <a:schemeClr val="bg1"/>
                </a:solidFill>
              </a:rPr>
              <a:t> </a:t>
            </a:r>
            <a:r>
              <a:rPr lang="en-US" sz="1200" dirty="0" smtClean="0">
                <a:solidFill>
                  <a:schemeClr val="bg1"/>
                </a:solidFill>
              </a:rPr>
              <a:t>Image credit: WRAP</a:t>
            </a:r>
            <a:endParaRPr lang="en-US" sz="1200" dirty="0">
              <a:solidFill>
                <a:schemeClr val="bg1"/>
              </a:solidFill>
            </a:endParaRPr>
          </a:p>
        </p:txBody>
      </p:sp>
      <p:sp>
        <p:nvSpPr>
          <p:cNvPr id="11" name="Rectangle 10"/>
          <p:cNvSpPr/>
          <p:nvPr/>
        </p:nvSpPr>
        <p:spPr>
          <a:xfrm>
            <a:off x="6855566" y="6261375"/>
            <a:ext cx="1770036" cy="276999"/>
          </a:xfrm>
          <a:prstGeom prst="rect">
            <a:avLst/>
          </a:prstGeom>
        </p:spPr>
        <p:txBody>
          <a:bodyPr wrap="none">
            <a:spAutoFit/>
          </a:bodyPr>
          <a:lstStyle/>
          <a:p>
            <a:r>
              <a:rPr lang="en-US" sz="1200" dirty="0">
                <a:solidFill>
                  <a:srgbClr val="000000"/>
                </a:solidFill>
                <a:latin typeface="Arial" panose="020B0604020202020204" pitchFamily="34" charset="0"/>
              </a:rPr>
              <a:t> </a:t>
            </a:r>
            <a:r>
              <a:rPr lang="en-US" sz="1200" dirty="0">
                <a:solidFill>
                  <a:schemeClr val="bg1"/>
                </a:solidFill>
              </a:rPr>
              <a:t> </a:t>
            </a:r>
            <a:r>
              <a:rPr lang="en-US" sz="1200" dirty="0" smtClean="0">
                <a:solidFill>
                  <a:schemeClr val="bg1"/>
                </a:solidFill>
              </a:rPr>
              <a:t>Image credit: WRAP</a:t>
            </a:r>
            <a:endParaRPr lang="en-US" sz="1200" dirty="0">
              <a:solidFill>
                <a:schemeClr val="bg1"/>
              </a:solidFill>
            </a:endParaRPr>
          </a:p>
        </p:txBody>
      </p:sp>
    </p:spTree>
    <p:extLst>
      <p:ext uri="{BB962C8B-B14F-4D97-AF65-F5344CB8AC3E}">
        <p14:creationId xmlns:p14="http://schemas.microsoft.com/office/powerpoint/2010/main" val="2630784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411" y="2096972"/>
            <a:ext cx="10732874" cy="366422"/>
          </a:xfrm>
        </p:spPr>
        <p:txBody>
          <a:bodyPr>
            <a:normAutofit fontScale="92500"/>
          </a:bodyPr>
          <a:lstStyle/>
          <a:p>
            <a:r>
              <a:rPr lang="en-US" b="1" dirty="0">
                <a:solidFill>
                  <a:schemeClr val="bg2">
                    <a:lumMod val="50000"/>
                  </a:schemeClr>
                </a:solidFill>
              </a:rPr>
              <a:t>Brendan </a:t>
            </a:r>
            <a:r>
              <a:rPr lang="en-US" b="1" dirty="0" smtClean="0">
                <a:solidFill>
                  <a:schemeClr val="bg2">
                    <a:lumMod val="50000"/>
                  </a:schemeClr>
                </a:solidFill>
              </a:rPr>
              <a:t>McGinnis</a:t>
            </a:r>
            <a:r>
              <a:rPr lang="en-US" dirty="0" smtClean="0">
                <a:solidFill>
                  <a:schemeClr val="bg2">
                    <a:lumMod val="50000"/>
                  </a:schemeClr>
                </a:solidFill>
              </a:rPr>
              <a:t>, </a:t>
            </a:r>
            <a:r>
              <a:rPr lang="en-US" dirty="0">
                <a:solidFill>
                  <a:schemeClr val="bg2">
                    <a:lumMod val="50000"/>
                  </a:schemeClr>
                </a:solidFill>
              </a:rPr>
              <a:t>Water Resources Action </a:t>
            </a:r>
            <a:r>
              <a:rPr lang="en-US" dirty="0" smtClean="0">
                <a:solidFill>
                  <a:schemeClr val="bg2">
                    <a:lumMod val="50000"/>
                  </a:schemeClr>
                </a:solidFill>
              </a:rPr>
              <a:t>Project (</a:t>
            </a:r>
            <a:r>
              <a:rPr lang="en-US" dirty="0">
                <a:solidFill>
                  <a:schemeClr val="bg2">
                    <a:lumMod val="50000"/>
                  </a:schemeClr>
                </a:solidFill>
              </a:rPr>
              <a:t>WRAP) </a:t>
            </a:r>
            <a:r>
              <a:rPr lang="en-US" dirty="0" smtClean="0">
                <a:solidFill>
                  <a:schemeClr val="bg2">
                    <a:lumMod val="50000"/>
                  </a:schemeClr>
                </a:solidFill>
              </a:rPr>
              <a:t>Founder &amp; Executive Director </a:t>
            </a:r>
            <a:endParaRPr lang="en-US" dirty="0">
              <a:solidFill>
                <a:schemeClr val="bg2">
                  <a:lumMod val="50000"/>
                </a:schemeClr>
              </a:solidFill>
            </a:endParaRPr>
          </a:p>
        </p:txBody>
      </p:sp>
      <p:sp>
        <p:nvSpPr>
          <p:cNvPr id="3" name="Text Placeholder 2"/>
          <p:cNvSpPr>
            <a:spLocks noGrp="1"/>
          </p:cNvSpPr>
          <p:nvPr>
            <p:ph type="body" sz="quarter" idx="11"/>
          </p:nvPr>
        </p:nvSpPr>
        <p:spPr>
          <a:xfrm>
            <a:off x="691939" y="2500344"/>
            <a:ext cx="10732874" cy="424964"/>
          </a:xfrm>
        </p:spPr>
        <p:txBody>
          <a:bodyPr/>
          <a:lstStyle/>
          <a:p>
            <a:r>
              <a:rPr lang="en-US" b="1" dirty="0">
                <a:solidFill>
                  <a:schemeClr val="bg2">
                    <a:lumMod val="50000"/>
                  </a:schemeClr>
                </a:solidFill>
              </a:rPr>
              <a:t>Dr. Kenton </a:t>
            </a:r>
            <a:r>
              <a:rPr lang="en-US" b="1" dirty="0" smtClean="0">
                <a:solidFill>
                  <a:schemeClr val="bg2">
                    <a:lumMod val="50000"/>
                  </a:schemeClr>
                </a:solidFill>
              </a:rPr>
              <a:t>Ross</a:t>
            </a:r>
            <a:r>
              <a:rPr lang="en-US" dirty="0" smtClean="0">
                <a:solidFill>
                  <a:schemeClr val="bg2">
                    <a:lumMod val="50000"/>
                  </a:schemeClr>
                </a:solidFill>
              </a:rPr>
              <a:t>, NASA DEVELOP National Program Science Advisor</a:t>
            </a:r>
            <a:endParaRPr lang="en-US" dirty="0">
              <a:solidFill>
                <a:schemeClr val="bg2">
                  <a:lumMod val="50000"/>
                </a:schemeClr>
              </a:solidFill>
            </a:endParaRPr>
          </a:p>
        </p:txBody>
      </p:sp>
      <p:sp>
        <p:nvSpPr>
          <p:cNvPr id="4" name="Text Placeholder 3"/>
          <p:cNvSpPr>
            <a:spLocks noGrp="1"/>
          </p:cNvSpPr>
          <p:nvPr>
            <p:ph type="body" sz="quarter" idx="12"/>
          </p:nvPr>
        </p:nvSpPr>
        <p:spPr>
          <a:xfrm>
            <a:off x="691940" y="4234107"/>
            <a:ext cx="10732873" cy="545050"/>
          </a:xfrm>
        </p:spPr>
        <p:txBody>
          <a:bodyPr/>
          <a:lstStyle/>
          <a:p>
            <a:r>
              <a:rPr lang="en-US" b="1" dirty="0" smtClean="0">
                <a:solidFill>
                  <a:schemeClr val="bg2">
                    <a:lumMod val="50000"/>
                  </a:schemeClr>
                </a:solidFill>
              </a:rPr>
              <a:t>Kathleen Moore</a:t>
            </a:r>
            <a:r>
              <a:rPr lang="en-US" dirty="0" smtClean="0">
                <a:solidFill>
                  <a:schemeClr val="bg2">
                    <a:lumMod val="50000"/>
                  </a:schemeClr>
                </a:solidFill>
              </a:rPr>
              <a:t>, NASA DEVELOP LaRC Assistant </a:t>
            </a:r>
            <a:r>
              <a:rPr lang="en-US" dirty="0">
                <a:solidFill>
                  <a:schemeClr val="bg2">
                    <a:lumMod val="50000"/>
                  </a:schemeClr>
                </a:solidFill>
              </a:rPr>
              <a:t>C</a:t>
            </a:r>
            <a:r>
              <a:rPr lang="en-US" dirty="0" smtClean="0">
                <a:solidFill>
                  <a:schemeClr val="bg2">
                    <a:lumMod val="50000"/>
                  </a:schemeClr>
                </a:solidFill>
              </a:rPr>
              <a:t>enter </a:t>
            </a:r>
            <a:r>
              <a:rPr lang="en-US" dirty="0">
                <a:solidFill>
                  <a:schemeClr val="bg2">
                    <a:lumMod val="50000"/>
                  </a:schemeClr>
                </a:solidFill>
              </a:rPr>
              <a:t>L</a:t>
            </a:r>
            <a:r>
              <a:rPr lang="en-US" dirty="0" smtClean="0">
                <a:solidFill>
                  <a:schemeClr val="bg2">
                    <a:lumMod val="50000"/>
                  </a:schemeClr>
                </a:solidFill>
              </a:rPr>
              <a:t>ead</a:t>
            </a:r>
            <a:endParaRPr lang="en-US" dirty="0">
              <a:solidFill>
                <a:schemeClr val="bg2">
                  <a:lumMod val="50000"/>
                </a:schemeClr>
              </a:solidFill>
            </a:endParaRPr>
          </a:p>
        </p:txBody>
      </p:sp>
      <p:sp>
        <p:nvSpPr>
          <p:cNvPr id="5" name="Text Placeholder 3"/>
          <p:cNvSpPr txBox="1">
            <a:spLocks/>
          </p:cNvSpPr>
          <p:nvPr/>
        </p:nvSpPr>
        <p:spPr>
          <a:xfrm>
            <a:off x="691940" y="3806546"/>
            <a:ext cx="10732873" cy="5450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dirty="0">
                <a:solidFill>
                  <a:schemeClr val="bg2">
                    <a:lumMod val="50000"/>
                  </a:schemeClr>
                </a:solidFill>
              </a:rPr>
              <a:t>Tyler </a:t>
            </a:r>
            <a:r>
              <a:rPr lang="nb-NO" b="1" dirty="0" smtClean="0">
                <a:solidFill>
                  <a:schemeClr val="bg2">
                    <a:lumMod val="50000"/>
                  </a:schemeClr>
                </a:solidFill>
              </a:rPr>
              <a:t>Rhodes</a:t>
            </a:r>
            <a:r>
              <a:rPr lang="nb-NO" dirty="0" smtClean="0">
                <a:solidFill>
                  <a:schemeClr val="bg2">
                    <a:lumMod val="50000"/>
                  </a:schemeClr>
                </a:solidFill>
              </a:rPr>
              <a:t>, NASA DEVELOP LaRC Center </a:t>
            </a:r>
            <a:r>
              <a:rPr lang="nb-NO" dirty="0">
                <a:solidFill>
                  <a:schemeClr val="bg2">
                    <a:lumMod val="50000"/>
                  </a:schemeClr>
                </a:solidFill>
              </a:rPr>
              <a:t>L</a:t>
            </a:r>
            <a:r>
              <a:rPr lang="nb-NO" dirty="0" smtClean="0">
                <a:solidFill>
                  <a:schemeClr val="bg2">
                    <a:lumMod val="50000"/>
                  </a:schemeClr>
                </a:solidFill>
              </a:rPr>
              <a:t>ead</a:t>
            </a:r>
            <a:endParaRPr lang="en-US" dirty="0">
              <a:solidFill>
                <a:schemeClr val="bg2">
                  <a:lumMod val="50000"/>
                </a:schemeClr>
              </a:solidFill>
            </a:endParaRPr>
          </a:p>
        </p:txBody>
      </p:sp>
      <p:sp>
        <p:nvSpPr>
          <p:cNvPr id="6" name="Text Placeholder 3"/>
          <p:cNvSpPr txBox="1">
            <a:spLocks/>
          </p:cNvSpPr>
          <p:nvPr/>
        </p:nvSpPr>
        <p:spPr>
          <a:xfrm>
            <a:off x="0" y="4960162"/>
            <a:ext cx="10732873" cy="5450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Rectangle 8"/>
          <p:cNvSpPr/>
          <p:nvPr/>
        </p:nvSpPr>
        <p:spPr>
          <a:xfrm>
            <a:off x="691939" y="3347440"/>
            <a:ext cx="6580648" cy="400110"/>
          </a:xfrm>
          <a:prstGeom prst="rect">
            <a:avLst/>
          </a:prstGeom>
        </p:spPr>
        <p:txBody>
          <a:bodyPr wrap="none">
            <a:spAutoFit/>
          </a:bodyPr>
          <a:lstStyle/>
          <a:p>
            <a:r>
              <a:rPr lang="en-US" sz="2000" b="1" dirty="0">
                <a:solidFill>
                  <a:schemeClr val="bg2">
                    <a:lumMod val="50000"/>
                  </a:schemeClr>
                </a:solidFill>
              </a:rPr>
              <a:t>Emily </a:t>
            </a:r>
            <a:r>
              <a:rPr lang="en-US" sz="2000" b="1" dirty="0" err="1" smtClean="0">
                <a:solidFill>
                  <a:schemeClr val="bg2">
                    <a:lumMod val="50000"/>
                  </a:schemeClr>
                </a:solidFill>
              </a:rPr>
              <a:t>Gotschalk</a:t>
            </a:r>
            <a:r>
              <a:rPr lang="en-US" sz="2000" dirty="0">
                <a:solidFill>
                  <a:schemeClr val="bg2">
                    <a:lumMod val="50000"/>
                  </a:schemeClr>
                </a:solidFill>
              </a:rPr>
              <a:t>, NASA DEVELOP </a:t>
            </a:r>
            <a:r>
              <a:rPr lang="en-US" sz="2000" dirty="0" err="1">
                <a:solidFill>
                  <a:schemeClr val="bg2">
                    <a:lumMod val="50000"/>
                  </a:schemeClr>
                </a:solidFill>
              </a:rPr>
              <a:t>LaRC</a:t>
            </a:r>
            <a:r>
              <a:rPr lang="en-US" sz="2000" dirty="0">
                <a:solidFill>
                  <a:schemeClr val="bg2">
                    <a:lumMod val="50000"/>
                  </a:schemeClr>
                </a:solidFill>
              </a:rPr>
              <a:t> C</a:t>
            </a:r>
            <a:r>
              <a:rPr lang="en-US" sz="2000" dirty="0" smtClean="0">
                <a:solidFill>
                  <a:schemeClr val="bg2">
                    <a:lumMod val="50000"/>
                  </a:schemeClr>
                </a:solidFill>
              </a:rPr>
              <a:t>enter </a:t>
            </a:r>
            <a:r>
              <a:rPr lang="en-US" sz="2000" dirty="0">
                <a:solidFill>
                  <a:schemeClr val="bg2">
                    <a:lumMod val="50000"/>
                  </a:schemeClr>
                </a:solidFill>
              </a:rPr>
              <a:t>L</a:t>
            </a:r>
            <a:r>
              <a:rPr lang="en-US" sz="2000" dirty="0" smtClean="0">
                <a:solidFill>
                  <a:schemeClr val="bg2">
                    <a:lumMod val="50000"/>
                  </a:schemeClr>
                </a:solidFill>
              </a:rPr>
              <a:t>ead</a:t>
            </a:r>
            <a:endParaRPr lang="en-US" sz="2000" dirty="0">
              <a:solidFill>
                <a:schemeClr val="bg2">
                  <a:lumMod val="50000"/>
                </a:schemeClr>
              </a:solidFill>
            </a:endParaRPr>
          </a:p>
        </p:txBody>
      </p:sp>
      <p:sp>
        <p:nvSpPr>
          <p:cNvPr id="10" name="Rectangle 9"/>
          <p:cNvSpPr/>
          <p:nvPr/>
        </p:nvSpPr>
        <p:spPr>
          <a:xfrm>
            <a:off x="694186" y="4650090"/>
            <a:ext cx="7749237" cy="400110"/>
          </a:xfrm>
          <a:prstGeom prst="rect">
            <a:avLst/>
          </a:prstGeom>
        </p:spPr>
        <p:txBody>
          <a:bodyPr wrap="none">
            <a:spAutoFit/>
          </a:bodyPr>
          <a:lstStyle/>
          <a:p>
            <a:r>
              <a:rPr lang="nb-NO" sz="2000" b="1" dirty="0">
                <a:solidFill>
                  <a:schemeClr val="bg2">
                    <a:lumMod val="50000"/>
                  </a:schemeClr>
                </a:solidFill>
              </a:rPr>
              <a:t>Jordan </a:t>
            </a:r>
            <a:r>
              <a:rPr lang="nb-NO" sz="2000" b="1" dirty="0" smtClean="0">
                <a:solidFill>
                  <a:schemeClr val="bg2">
                    <a:lumMod val="50000"/>
                  </a:schemeClr>
                </a:solidFill>
              </a:rPr>
              <a:t>Vaa</a:t>
            </a:r>
            <a:r>
              <a:rPr lang="nb-NO" sz="2000" dirty="0" smtClean="0">
                <a:solidFill>
                  <a:schemeClr val="bg2">
                    <a:lumMod val="50000"/>
                  </a:schemeClr>
                </a:solidFill>
              </a:rPr>
              <a:t>, NASA DEVELOP Information Technologies Fellow</a:t>
            </a:r>
            <a:endParaRPr lang="en-US" sz="2000" dirty="0">
              <a:solidFill>
                <a:schemeClr val="bg2">
                  <a:lumMod val="50000"/>
                </a:schemeClr>
              </a:solidFill>
            </a:endParaRPr>
          </a:p>
        </p:txBody>
      </p:sp>
      <p:sp>
        <p:nvSpPr>
          <p:cNvPr id="11" name="Rectangle 10"/>
          <p:cNvSpPr/>
          <p:nvPr/>
        </p:nvSpPr>
        <p:spPr>
          <a:xfrm>
            <a:off x="691939" y="2910380"/>
            <a:ext cx="7976864" cy="400110"/>
          </a:xfrm>
          <a:prstGeom prst="rect">
            <a:avLst/>
          </a:prstGeom>
        </p:spPr>
        <p:txBody>
          <a:bodyPr wrap="none">
            <a:spAutoFit/>
          </a:bodyPr>
          <a:lstStyle/>
          <a:p>
            <a:r>
              <a:rPr lang="nb-NO" sz="2000" b="1" dirty="0">
                <a:solidFill>
                  <a:schemeClr val="bg2">
                    <a:lumMod val="50000"/>
                  </a:schemeClr>
                </a:solidFill>
              </a:rPr>
              <a:t>Mike </a:t>
            </a:r>
            <a:r>
              <a:rPr lang="nb-NO" sz="2000" b="1" dirty="0" smtClean="0">
                <a:solidFill>
                  <a:schemeClr val="bg2">
                    <a:lumMod val="50000"/>
                  </a:schemeClr>
                </a:solidFill>
              </a:rPr>
              <a:t>Bender</a:t>
            </a:r>
            <a:r>
              <a:rPr lang="nb-NO" sz="2000" dirty="0" smtClean="0">
                <a:solidFill>
                  <a:schemeClr val="bg2">
                    <a:lumMod val="50000"/>
                  </a:schemeClr>
                </a:solidFill>
              </a:rPr>
              <a:t>, NASA DEVELOP National Program Technical Lead</a:t>
            </a:r>
            <a:endParaRPr lang="en-US" sz="2000" dirty="0">
              <a:solidFill>
                <a:schemeClr val="bg2">
                  <a:lumMod val="50000"/>
                </a:schemeClr>
              </a:solidFill>
            </a:endParaRPr>
          </a:p>
        </p:txBody>
      </p:sp>
      <p:sp>
        <p:nvSpPr>
          <p:cNvPr id="13" name="Rectangle 12"/>
          <p:cNvSpPr/>
          <p:nvPr/>
        </p:nvSpPr>
        <p:spPr>
          <a:xfrm>
            <a:off x="685411" y="5076527"/>
            <a:ext cx="6099747" cy="400110"/>
          </a:xfrm>
          <a:prstGeom prst="rect">
            <a:avLst/>
          </a:prstGeom>
        </p:spPr>
        <p:txBody>
          <a:bodyPr wrap="none">
            <a:spAutoFit/>
          </a:bodyPr>
          <a:lstStyle/>
          <a:p>
            <a:r>
              <a:rPr lang="nb-NO" sz="2000" b="1" dirty="0" smtClean="0">
                <a:solidFill>
                  <a:schemeClr val="bg2">
                    <a:lumMod val="50000"/>
                  </a:schemeClr>
                </a:solidFill>
              </a:rPr>
              <a:t>Jenna Hawkins</a:t>
            </a:r>
            <a:r>
              <a:rPr lang="nb-NO" sz="2000" dirty="0" smtClean="0">
                <a:solidFill>
                  <a:schemeClr val="bg2">
                    <a:lumMod val="50000"/>
                  </a:schemeClr>
                </a:solidFill>
              </a:rPr>
              <a:t>, NASA DEVELOP Graphic Design</a:t>
            </a:r>
            <a:endParaRPr lang="en-US" sz="2000" dirty="0">
              <a:solidFill>
                <a:schemeClr val="bg2">
                  <a:lumMod val="50000"/>
                </a:schemeClr>
              </a:solidFill>
            </a:endParaRPr>
          </a:p>
        </p:txBody>
      </p:sp>
      <p:sp>
        <p:nvSpPr>
          <p:cNvPr id="7" name="TextBox 6"/>
          <p:cNvSpPr txBox="1"/>
          <p:nvPr/>
        </p:nvSpPr>
        <p:spPr>
          <a:xfrm>
            <a:off x="688368" y="5496674"/>
            <a:ext cx="5929828" cy="400110"/>
          </a:xfrm>
          <a:prstGeom prst="rect">
            <a:avLst/>
          </a:prstGeom>
          <a:noFill/>
        </p:spPr>
        <p:txBody>
          <a:bodyPr wrap="none" rtlCol="0">
            <a:spAutoFit/>
          </a:bodyPr>
          <a:lstStyle/>
          <a:p>
            <a:r>
              <a:rPr lang="en-US" sz="2000" b="1" dirty="0">
                <a:solidFill>
                  <a:schemeClr val="bg2">
                    <a:lumMod val="50000"/>
                  </a:schemeClr>
                </a:solidFill>
              </a:rPr>
              <a:t>Carrie Kelly</a:t>
            </a:r>
            <a:r>
              <a:rPr lang="en-US" sz="2000" b="1" dirty="0" smtClean="0">
                <a:solidFill>
                  <a:schemeClr val="bg2">
                    <a:lumMod val="50000"/>
                  </a:schemeClr>
                </a:solidFill>
              </a:rPr>
              <a:t>, </a:t>
            </a:r>
            <a:r>
              <a:rPr lang="en-US" sz="2000" dirty="0" smtClean="0">
                <a:solidFill>
                  <a:schemeClr val="bg2">
                    <a:lumMod val="50000"/>
                  </a:schemeClr>
                </a:solidFill>
              </a:rPr>
              <a:t>NASA DEVELOP Graphic Design </a:t>
            </a:r>
            <a:endParaRPr lang="en-US" sz="2000" dirty="0">
              <a:solidFill>
                <a:schemeClr val="bg2">
                  <a:lumMod val="50000"/>
                </a:schemeClr>
              </a:solidFill>
            </a:endParaRPr>
          </a:p>
        </p:txBody>
      </p:sp>
    </p:spTree>
    <p:extLst>
      <p:ext uri="{BB962C8B-B14F-4D97-AF65-F5344CB8AC3E}">
        <p14:creationId xmlns:p14="http://schemas.microsoft.com/office/powerpoint/2010/main" val="306021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14338" y="364795"/>
            <a:ext cx="3456395" cy="830997"/>
          </a:xfrm>
          <a:prstGeom prst="rect">
            <a:avLst/>
          </a:prstGeom>
          <a:noFill/>
        </p:spPr>
        <p:txBody>
          <a:bodyPr wrap="none" rtlCol="0">
            <a:spAutoFit/>
          </a:bodyPr>
          <a:lstStyle/>
          <a:p>
            <a:r>
              <a:rPr lang="en-US" sz="4800" dirty="0" smtClean="0">
                <a:solidFill>
                  <a:schemeClr val="bg1"/>
                </a:solidFill>
              </a:rPr>
              <a:t>Study Area</a:t>
            </a:r>
            <a:endParaRPr lang="en-US" sz="4800" dirty="0">
              <a:solidFill>
                <a:schemeClr val="bg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3102" y="3988008"/>
            <a:ext cx="3674691" cy="24497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9809" y="1479737"/>
            <a:ext cx="3674692" cy="245264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64" y="1308214"/>
            <a:ext cx="2985902" cy="1903546"/>
          </a:xfrm>
          <a:prstGeom prst="rect">
            <a:avLst/>
          </a:prstGeom>
        </p:spPr>
      </p:pic>
      <p:pic>
        <p:nvPicPr>
          <p:cNvPr id="8" name="Picture 7"/>
          <p:cNvPicPr>
            <a:picLocks noChangeAspect="1"/>
          </p:cNvPicPr>
          <p:nvPr/>
        </p:nvPicPr>
        <p:blipFill rotWithShape="1">
          <a:blip r:embed="rId6"/>
          <a:srcRect t="5862"/>
          <a:stretch/>
        </p:blipFill>
        <p:spPr>
          <a:xfrm>
            <a:off x="3922257" y="1345159"/>
            <a:ext cx="6754978" cy="5356665"/>
          </a:xfrm>
          <a:prstGeom prst="rect">
            <a:avLst/>
          </a:prstGeom>
        </p:spPr>
      </p:pic>
      <p:sp>
        <p:nvSpPr>
          <p:cNvPr id="12" name="Oval 11"/>
          <p:cNvSpPr/>
          <p:nvPr/>
        </p:nvSpPr>
        <p:spPr>
          <a:xfrm>
            <a:off x="2692392" y="5906653"/>
            <a:ext cx="129311" cy="12930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53052" y="2258295"/>
            <a:ext cx="129311" cy="129309"/>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949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gtEl>
                                      </p:cBhvr>
                                      <p:by x="50000" y="50000"/>
                                    </p:animScale>
                                  </p:childTnLst>
                                </p:cTn>
                              </p:par>
                              <p:par>
                                <p:cTn id="7" presetID="35" presetClass="path" presetSubtype="0" accel="50000" decel="50000" fill="hold" nodeType="withEffect">
                                  <p:stCondLst>
                                    <p:cond delay="0"/>
                                  </p:stCondLst>
                                  <p:childTnLst>
                                    <p:animMotion origin="layout" path="M 0.12565 -0.03218 L -0.06536 -0.06412 " pathEditMode="relative" rAng="0" ptsTypes="AA">
                                      <p:cBhvr>
                                        <p:cTn id="8" dur="2000" fill="hold"/>
                                        <p:tgtEl>
                                          <p:spTgt spid="14"/>
                                        </p:tgtEl>
                                        <p:attrNameLst>
                                          <p:attrName>ppt_x</p:attrName>
                                          <p:attrName>ppt_y</p:attrName>
                                        </p:attrNameLst>
                                      </p:cBhvr>
                                      <p:rCtr x="-9557" y="-1597"/>
                                    </p:animMotion>
                                  </p:childTnLst>
                                </p:cTn>
                              </p:par>
                              <p:par>
                                <p:cTn id="9" presetID="35" presetClass="path" presetSubtype="0" accel="50000" decel="50000" fill="hold" nodeType="withEffect">
                                  <p:stCondLst>
                                    <p:cond delay="0"/>
                                  </p:stCondLst>
                                  <p:childTnLst>
                                    <p:animMotion origin="layout" path="M 0.02656 -0.00277 L -0.22149 -0.00486 " pathEditMode="relative" rAng="0" ptsTypes="AA">
                                      <p:cBhvr>
                                        <p:cTn id="10" dur="2000" fill="hold"/>
                                        <p:tgtEl>
                                          <p:spTgt spid="8"/>
                                        </p:tgtEl>
                                        <p:attrNameLst>
                                          <p:attrName>ppt_x</p:attrName>
                                          <p:attrName>ppt_y</p:attrName>
                                        </p:attrNameLst>
                                      </p:cBhvr>
                                      <p:rCtr x="-12409" y="-116"/>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13034 -4.44444E-6 L -0.38034 -4.44444E-6 " pathEditMode="relative" rAng="0" ptsTypes="AA">
                                      <p:cBhvr>
                                        <p:cTn id="14" dur="1000" fill="hold"/>
                                        <p:tgtEl>
                                          <p:spTgt spid="11"/>
                                        </p:tgtEl>
                                        <p:attrNameLst>
                                          <p:attrName>ppt_x</p:attrName>
                                          <p:attrName>ppt_y</p:attrName>
                                        </p:attrNameLst>
                                      </p:cBhvr>
                                      <p:rCtr x="-12500" y="0"/>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0.13177 -3.7037E-6 L -0.38177 -3.7037E-6 " pathEditMode="relative" rAng="0" ptsTypes="AA">
                                      <p:cBhvr>
                                        <p:cTn id="21" dur="1000" fill="hold"/>
                                        <p:tgtEl>
                                          <p:spTgt spid="10"/>
                                        </p:tgtEl>
                                        <p:attrNameLst>
                                          <p:attrName>ppt_x</p:attrName>
                                          <p:attrName>ppt_y</p:attrName>
                                        </p:attrNameLst>
                                      </p:cBhvr>
                                      <p:rCtr x="-12500" y="0"/>
                                    </p:animMotion>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82194" y="387338"/>
            <a:ext cx="6867586" cy="830997"/>
          </a:xfrm>
          <a:prstGeom prst="rect">
            <a:avLst/>
          </a:prstGeom>
          <a:noFill/>
        </p:spPr>
        <p:txBody>
          <a:bodyPr wrap="none" rtlCol="0">
            <a:spAutoFit/>
          </a:bodyPr>
          <a:lstStyle/>
          <a:p>
            <a:r>
              <a:rPr lang="en-US" sz="4800" dirty="0" smtClean="0">
                <a:solidFill>
                  <a:schemeClr val="bg1"/>
                </a:solidFill>
              </a:rPr>
              <a:t>Community Concerns </a:t>
            </a:r>
            <a:endParaRPr lang="en-US" sz="4800" dirty="0">
              <a:solidFill>
                <a:schemeClr val="bg1"/>
              </a:solidFill>
            </a:endParaRPr>
          </a:p>
        </p:txBody>
      </p:sp>
      <p:sp>
        <p:nvSpPr>
          <p:cNvPr id="12" name="TextBox 11"/>
          <p:cNvSpPr txBox="1"/>
          <p:nvPr/>
        </p:nvSpPr>
        <p:spPr>
          <a:xfrm>
            <a:off x="0" y="6438900"/>
            <a:ext cx="4891083" cy="261610"/>
          </a:xfrm>
          <a:prstGeom prst="rect">
            <a:avLst/>
          </a:prstGeom>
          <a:noFill/>
        </p:spPr>
        <p:txBody>
          <a:bodyPr wrap="none" rtlCol="0">
            <a:spAutoFit/>
          </a:bodyPr>
          <a:lstStyle/>
          <a:p>
            <a:r>
              <a:rPr lang="en-US" sz="1100" b="1" dirty="0" smtClean="0">
                <a:solidFill>
                  <a:srgbClr val="73A9DB"/>
                </a:solidFill>
              </a:rPr>
              <a:t>Image Credits</a:t>
            </a:r>
            <a:r>
              <a:rPr lang="en-US" sz="1100" dirty="0" smtClean="0">
                <a:solidFill>
                  <a:srgbClr val="73A9DB"/>
                </a:solidFill>
              </a:rPr>
              <a:t>: Hannah Rosenblum, Zuzana </a:t>
            </a:r>
            <a:r>
              <a:rPr lang="en-US" sz="1100" dirty="0" err="1" smtClean="0">
                <a:solidFill>
                  <a:srgbClr val="73A9DB"/>
                </a:solidFill>
              </a:rPr>
              <a:t>Pokrievkova</a:t>
            </a:r>
            <a:r>
              <a:rPr lang="en-US" sz="1100" dirty="0" smtClean="0">
                <a:solidFill>
                  <a:srgbClr val="73A9DB"/>
                </a:solidFill>
              </a:rPr>
              <a:t>, Emilie Evans</a:t>
            </a:r>
            <a:endParaRPr lang="en-US" sz="1100" dirty="0">
              <a:solidFill>
                <a:srgbClr val="73A9DB"/>
              </a:solidFill>
            </a:endParaRPr>
          </a:p>
        </p:txBody>
      </p:sp>
      <p:grpSp>
        <p:nvGrpSpPr>
          <p:cNvPr id="16" name="Group 15"/>
          <p:cNvGrpSpPr/>
          <p:nvPr/>
        </p:nvGrpSpPr>
        <p:grpSpPr>
          <a:xfrm>
            <a:off x="4446284" y="2285681"/>
            <a:ext cx="3158837" cy="3025691"/>
            <a:chOff x="4446284" y="2285681"/>
            <a:chExt cx="3158837" cy="3025691"/>
          </a:xfrm>
        </p:grpSpPr>
        <p:sp>
          <p:nvSpPr>
            <p:cNvPr id="8" name="Rectangle 7"/>
            <p:cNvSpPr/>
            <p:nvPr/>
          </p:nvSpPr>
          <p:spPr>
            <a:xfrm>
              <a:off x="4639624" y="4665041"/>
              <a:ext cx="2752725" cy="646331"/>
            </a:xfrm>
            <a:prstGeom prst="rect">
              <a:avLst/>
            </a:prstGeom>
          </p:spPr>
          <p:txBody>
            <a:bodyPr wrap="square">
              <a:spAutoFit/>
            </a:bodyPr>
            <a:lstStyle/>
            <a:p>
              <a:pPr algn="ctr" fontAlgn="base"/>
              <a:r>
                <a:rPr lang="en-US" b="1" dirty="0">
                  <a:solidFill>
                    <a:srgbClr val="74A9DB"/>
                  </a:solidFill>
                </a:rPr>
                <a:t>I</a:t>
              </a:r>
              <a:r>
                <a:rPr lang="en-US" b="1" dirty="0" smtClean="0">
                  <a:solidFill>
                    <a:srgbClr val="74A9DB"/>
                  </a:solidFill>
                </a:rPr>
                <a:t>nsufficient </a:t>
              </a:r>
              <a:r>
                <a:rPr lang="en-US" b="1" dirty="0">
                  <a:solidFill>
                    <a:srgbClr val="74A9DB"/>
                  </a:solidFill>
                </a:rPr>
                <a:t>water for </a:t>
              </a:r>
              <a:r>
                <a:rPr lang="en-US" b="1" dirty="0" smtClean="0">
                  <a:solidFill>
                    <a:srgbClr val="74A9DB"/>
                  </a:solidFill>
                </a:rPr>
                <a:t>sanitation at schools</a:t>
              </a:r>
              <a:endParaRPr lang="en-US" b="1" dirty="0">
                <a:solidFill>
                  <a:srgbClr val="74A9DB"/>
                </a:solidFill>
              </a:endParaRPr>
            </a:p>
          </p:txBody>
        </p:sp>
        <p:pic>
          <p:nvPicPr>
            <p:cNvPr id="14" name="Picture 13"/>
            <p:cNvPicPr>
              <a:picLocks noChangeAspect="1"/>
            </p:cNvPicPr>
            <p:nvPr/>
          </p:nvPicPr>
          <p:blipFill rotWithShape="1">
            <a:blip r:embed="rId3"/>
            <a:srcRect l="9210" t="16170" r="7705"/>
            <a:stretch/>
          </p:blipFill>
          <p:spPr>
            <a:xfrm>
              <a:off x="4446284" y="2285681"/>
              <a:ext cx="3158837" cy="2157854"/>
            </a:xfrm>
            <a:prstGeom prst="rect">
              <a:avLst/>
            </a:prstGeom>
          </p:spPr>
        </p:pic>
      </p:grpSp>
      <p:grpSp>
        <p:nvGrpSpPr>
          <p:cNvPr id="15" name="Group 14"/>
          <p:cNvGrpSpPr/>
          <p:nvPr/>
        </p:nvGrpSpPr>
        <p:grpSpPr>
          <a:xfrm>
            <a:off x="462297" y="2285681"/>
            <a:ext cx="3165127" cy="3308505"/>
            <a:chOff x="462297" y="2285681"/>
            <a:chExt cx="3165127" cy="3308505"/>
          </a:xfrm>
        </p:grpSpPr>
        <p:sp>
          <p:nvSpPr>
            <p:cNvPr id="7" name="Rectangle 6"/>
            <p:cNvSpPr/>
            <p:nvPr/>
          </p:nvSpPr>
          <p:spPr>
            <a:xfrm>
              <a:off x="933000" y="4670856"/>
              <a:ext cx="2223719" cy="923330"/>
            </a:xfrm>
            <a:prstGeom prst="rect">
              <a:avLst/>
            </a:prstGeom>
          </p:spPr>
          <p:txBody>
            <a:bodyPr wrap="square">
              <a:spAutoFit/>
            </a:bodyPr>
            <a:lstStyle/>
            <a:p>
              <a:pPr algn="ctr" fontAlgn="base"/>
              <a:r>
                <a:rPr lang="en-US" b="1" dirty="0">
                  <a:solidFill>
                    <a:srgbClr val="74A9DB"/>
                  </a:solidFill>
                  <a:latin typeface="+mj-lt"/>
                </a:rPr>
                <a:t>Arid climate </a:t>
              </a:r>
              <a:r>
                <a:rPr lang="en-US" b="1" dirty="0" smtClean="0">
                  <a:solidFill>
                    <a:srgbClr val="74A9DB"/>
                  </a:solidFill>
                  <a:latin typeface="+mj-lt"/>
                </a:rPr>
                <a:t>with limited surface and groundwater</a:t>
              </a:r>
              <a:endParaRPr lang="en-US" b="1" dirty="0">
                <a:solidFill>
                  <a:srgbClr val="74A9DB"/>
                </a:solidFill>
                <a:latin typeface="+mj-lt"/>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1827" b="1"/>
            <a:stretch/>
          </p:blipFill>
          <p:spPr>
            <a:xfrm>
              <a:off x="462297" y="2285681"/>
              <a:ext cx="3165127" cy="2157854"/>
            </a:xfrm>
            <a:prstGeom prst="rect">
              <a:avLst/>
            </a:prstGeom>
          </p:spPr>
        </p:pic>
      </p:grpSp>
      <p:grpSp>
        <p:nvGrpSpPr>
          <p:cNvPr id="19" name="Group 18"/>
          <p:cNvGrpSpPr/>
          <p:nvPr/>
        </p:nvGrpSpPr>
        <p:grpSpPr>
          <a:xfrm>
            <a:off x="8460911" y="2285681"/>
            <a:ext cx="3171825" cy="3039207"/>
            <a:chOff x="8460911" y="2285681"/>
            <a:chExt cx="3171825" cy="3039207"/>
          </a:xfrm>
        </p:grpSpPr>
        <p:sp>
          <p:nvSpPr>
            <p:cNvPr id="9" name="TextBox 8"/>
            <p:cNvSpPr txBox="1"/>
            <p:nvPr/>
          </p:nvSpPr>
          <p:spPr>
            <a:xfrm>
              <a:off x="8460911" y="4678557"/>
              <a:ext cx="3171825" cy="646331"/>
            </a:xfrm>
            <a:prstGeom prst="rect">
              <a:avLst/>
            </a:prstGeom>
            <a:noFill/>
          </p:spPr>
          <p:txBody>
            <a:bodyPr wrap="square" rtlCol="0">
              <a:spAutoFit/>
            </a:bodyPr>
            <a:lstStyle/>
            <a:p>
              <a:pPr algn="ctr"/>
              <a:r>
                <a:rPr lang="en-US" b="1" dirty="0" smtClean="0">
                  <a:solidFill>
                    <a:srgbClr val="74A9DB"/>
                  </a:solidFill>
                </a:rPr>
                <a:t>Predicted changes in precipitation</a:t>
              </a:r>
              <a:endParaRPr lang="en-US" b="1" dirty="0">
                <a:solidFill>
                  <a:srgbClr val="74A9DB"/>
                </a:solidFill>
              </a:endParaRPr>
            </a:p>
          </p:txBody>
        </p:sp>
        <p:pic>
          <p:nvPicPr>
            <p:cNvPr id="18" name="Picture 17"/>
            <p:cNvPicPr>
              <a:picLocks noChangeAspect="1"/>
            </p:cNvPicPr>
            <p:nvPr/>
          </p:nvPicPr>
          <p:blipFill rotWithShape="1">
            <a:blip r:embed="rId5"/>
            <a:srcRect l="20326" t="513" r="7660"/>
            <a:stretch/>
          </p:blipFill>
          <p:spPr>
            <a:xfrm>
              <a:off x="8469320" y="2285681"/>
              <a:ext cx="3163416" cy="2157854"/>
            </a:xfrm>
            <a:prstGeom prst="rect">
              <a:avLst/>
            </a:prstGeom>
          </p:spPr>
        </p:pic>
      </p:grpSp>
    </p:spTree>
    <p:extLst>
      <p:ext uri="{BB962C8B-B14F-4D97-AF65-F5344CB8AC3E}">
        <p14:creationId xmlns:p14="http://schemas.microsoft.com/office/powerpoint/2010/main" val="393471238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56608" y="373951"/>
            <a:ext cx="3376245" cy="821635"/>
          </a:xfrm>
          <a:prstGeom prst="rect">
            <a:avLst/>
          </a:prstGeom>
        </p:spPr>
        <p:txBody>
          <a:bodyPr wrap="none">
            <a:spAutoFit/>
          </a:bodyPr>
          <a:lstStyle/>
          <a:p>
            <a:pPr>
              <a:lnSpc>
                <a:spcPct val="107000"/>
              </a:lnSpc>
              <a:spcAft>
                <a:spcPts val="800"/>
              </a:spcAft>
            </a:pPr>
            <a:r>
              <a:rPr lang="en-US" sz="4800" dirty="0">
                <a:solidFill>
                  <a:schemeClr val="bg1"/>
                </a:solidFill>
                <a:ea typeface="Calibri" panose="020F0502020204030204" pitchFamily="34" charset="0"/>
                <a:cs typeface="Times New Roman" panose="02020603050405020304" pitchFamily="18" charset="0"/>
              </a:rPr>
              <a:t>Objectives</a:t>
            </a:r>
            <a:endParaRPr lang="en-US" sz="4800" dirty="0">
              <a:solidFill>
                <a:schemeClr val="bg1"/>
              </a:solidFill>
              <a:effectLst/>
              <a:ea typeface="Calibri" panose="020F0502020204030204" pitchFamily="34" charset="0"/>
              <a:cs typeface="Times New Roman" panose="02020603050405020304" pitchFamily="18" charset="0"/>
            </a:endParaRPr>
          </a:p>
        </p:txBody>
      </p:sp>
      <p:sp>
        <p:nvSpPr>
          <p:cNvPr id="8" name="Rectangle 7"/>
          <p:cNvSpPr/>
          <p:nvPr/>
        </p:nvSpPr>
        <p:spPr>
          <a:xfrm>
            <a:off x="5820931" y="5573645"/>
            <a:ext cx="2299027" cy="369332"/>
          </a:xfrm>
          <a:prstGeom prst="rect">
            <a:avLst/>
          </a:prstGeom>
        </p:spPr>
        <p:txBody>
          <a:bodyPr wrap="none">
            <a:spAutoFit/>
          </a:bodyPr>
          <a:lstStyle/>
          <a:p>
            <a:r>
              <a:rPr lang="en-US" dirty="0">
                <a:solidFill>
                  <a:srgbClr val="000000"/>
                </a:solidFill>
                <a:latin typeface="Arial" panose="020B0604020202020204" pitchFamily="34" charset="0"/>
              </a:rPr>
              <a:t> </a:t>
            </a:r>
            <a:r>
              <a:rPr lang="en-US" sz="1600" dirty="0">
                <a:solidFill>
                  <a:schemeClr val="bg1"/>
                </a:solidFill>
              </a:rPr>
              <a:t> </a:t>
            </a:r>
            <a:r>
              <a:rPr lang="en-US" sz="1600" dirty="0" smtClean="0">
                <a:solidFill>
                  <a:schemeClr val="bg1"/>
                </a:solidFill>
              </a:rPr>
              <a:t>Image credit: WRAP</a:t>
            </a:r>
            <a:endParaRPr lang="en-US" sz="1600" dirty="0">
              <a:solidFill>
                <a:schemeClr val="bg1"/>
              </a:solidFill>
            </a:endParaRPr>
          </a:p>
        </p:txBody>
      </p:sp>
      <p:sp>
        <p:nvSpPr>
          <p:cNvPr id="9" name="Rectangle 8"/>
          <p:cNvSpPr/>
          <p:nvPr/>
        </p:nvSpPr>
        <p:spPr>
          <a:xfrm>
            <a:off x="615933" y="2219593"/>
            <a:ext cx="5172341" cy="3452227"/>
          </a:xfrm>
          <a:prstGeom prst="rect">
            <a:avLst/>
          </a:prstGeom>
        </p:spPr>
        <p:txBody>
          <a:bodyPr wrap="square">
            <a:spAutoFit/>
          </a:bodyPr>
          <a:lstStyle/>
          <a:p>
            <a:pPr marL="342900" indent="-342900">
              <a:spcBef>
                <a:spcPts val="200"/>
              </a:spcBef>
              <a:buClr>
                <a:srgbClr val="73A9DB"/>
              </a:buClr>
              <a:buFont typeface="Webdings" panose="05030102010509060703" pitchFamily="18" charset="2"/>
              <a:buChar char="4"/>
            </a:pPr>
            <a:r>
              <a:rPr lang="en-US" sz="2400" b="1" dirty="0">
                <a:solidFill>
                  <a:schemeClr val="bg2">
                    <a:lumMod val="50000"/>
                  </a:schemeClr>
                </a:solidFill>
              </a:rPr>
              <a:t>I</a:t>
            </a:r>
            <a:r>
              <a:rPr lang="en-US" sz="2400" b="1" dirty="0" smtClean="0">
                <a:solidFill>
                  <a:schemeClr val="bg2">
                    <a:lumMod val="50000"/>
                  </a:schemeClr>
                </a:solidFill>
              </a:rPr>
              <a:t>dentify</a:t>
            </a:r>
            <a:r>
              <a:rPr lang="en-US" sz="2400" dirty="0" smtClean="0">
                <a:solidFill>
                  <a:schemeClr val="bg2">
                    <a:lumMod val="50000"/>
                  </a:schemeClr>
                </a:solidFill>
              </a:rPr>
              <a:t> and </a:t>
            </a:r>
            <a:r>
              <a:rPr lang="en-US" sz="2400" b="1" dirty="0" smtClean="0">
                <a:solidFill>
                  <a:schemeClr val="bg2">
                    <a:lumMod val="50000"/>
                  </a:schemeClr>
                </a:solidFill>
              </a:rPr>
              <a:t>analyze</a:t>
            </a:r>
            <a:r>
              <a:rPr lang="en-US" sz="2400" dirty="0" smtClean="0">
                <a:solidFill>
                  <a:schemeClr val="bg2">
                    <a:lumMod val="50000"/>
                  </a:schemeClr>
                </a:solidFill>
              </a:rPr>
              <a:t> patterns in rainfall in Israel, Jordan, and the West Bank</a:t>
            </a: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b="1" dirty="0" smtClean="0">
                <a:solidFill>
                  <a:schemeClr val="bg2">
                    <a:lumMod val="50000"/>
                  </a:schemeClr>
                </a:solidFill>
              </a:rPr>
              <a:t>Develop</a:t>
            </a:r>
            <a:r>
              <a:rPr lang="en-US" sz="2400" dirty="0" smtClean="0">
                <a:solidFill>
                  <a:schemeClr val="bg2">
                    <a:lumMod val="50000"/>
                  </a:schemeClr>
                </a:solidFill>
              </a:rPr>
              <a:t> </a:t>
            </a:r>
            <a:r>
              <a:rPr lang="en-US" sz="2400" dirty="0">
                <a:solidFill>
                  <a:schemeClr val="bg2">
                    <a:lumMod val="50000"/>
                  </a:schemeClr>
                </a:solidFill>
              </a:rPr>
              <a:t>an interactive interface to enhance WRAP’s decision-making process and educational </a:t>
            </a:r>
            <a:r>
              <a:rPr lang="en-US" sz="2400" dirty="0" smtClean="0">
                <a:solidFill>
                  <a:schemeClr val="bg2">
                    <a:lumMod val="50000"/>
                  </a:schemeClr>
                </a:solidFill>
              </a:rPr>
              <a:t>resources</a:t>
            </a:r>
          </a:p>
          <a:p>
            <a:endParaRPr lang="en-US" sz="2300" dirty="0">
              <a:solidFill>
                <a:srgbClr val="00000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890" y="1742978"/>
            <a:ext cx="5157924" cy="4402397"/>
          </a:xfrm>
          <a:prstGeom prst="rect">
            <a:avLst/>
          </a:prstGeom>
        </p:spPr>
      </p:pic>
    </p:spTree>
    <p:extLst>
      <p:ext uri="{BB962C8B-B14F-4D97-AF65-F5344CB8AC3E}">
        <p14:creationId xmlns:p14="http://schemas.microsoft.com/office/powerpoint/2010/main" val="3621578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249" y="454560"/>
            <a:ext cx="10148932" cy="707886"/>
          </a:xfrm>
          <a:prstGeom prst="rect">
            <a:avLst/>
          </a:prstGeom>
          <a:noFill/>
        </p:spPr>
        <p:txBody>
          <a:bodyPr wrap="none" rtlCol="0">
            <a:spAutoFit/>
          </a:bodyPr>
          <a:lstStyle/>
          <a:p>
            <a:r>
              <a:rPr lang="en-US" sz="4000" dirty="0" smtClean="0">
                <a:solidFill>
                  <a:schemeClr val="bg1"/>
                </a:solidFill>
              </a:rPr>
              <a:t>Water Resources Action Project (WRAP) </a:t>
            </a:r>
            <a:endParaRPr lang="en-US" sz="4000" dirty="0">
              <a:solidFill>
                <a:schemeClr val="bg1"/>
              </a:solidFill>
            </a:endParaRPr>
          </a:p>
        </p:txBody>
      </p:sp>
      <p:sp>
        <p:nvSpPr>
          <p:cNvPr id="2" name="TextBox 1"/>
          <p:cNvSpPr txBox="1"/>
          <p:nvPr/>
        </p:nvSpPr>
        <p:spPr>
          <a:xfrm>
            <a:off x="104503" y="2750150"/>
            <a:ext cx="6287589" cy="2359620"/>
          </a:xfrm>
          <a:prstGeom prst="rect">
            <a:avLst/>
          </a:prstGeom>
          <a:noFill/>
        </p:spPr>
        <p:txBody>
          <a:bodyPr wrap="square" rtlCol="0">
            <a:spAutoFit/>
          </a:bodyPr>
          <a:lstStyle/>
          <a:p>
            <a:pPr marL="342900" lvl="0" indent="-342900">
              <a:spcBef>
                <a:spcPts val="125"/>
              </a:spcBef>
              <a:buClr>
                <a:srgbClr val="73A9DB"/>
              </a:buClr>
              <a:buFont typeface="Webdings" panose="05030102010509060703" pitchFamily="18" charset="2"/>
              <a:buChar char="4"/>
            </a:pPr>
            <a:r>
              <a:rPr lang="en-US" sz="2400" dirty="0">
                <a:solidFill>
                  <a:schemeClr val="bg2">
                    <a:lumMod val="50000"/>
                  </a:schemeClr>
                </a:solidFill>
              </a:rPr>
              <a:t>Non-profit </a:t>
            </a:r>
            <a:r>
              <a:rPr lang="en-US" sz="2400" dirty="0" smtClean="0">
                <a:solidFill>
                  <a:schemeClr val="bg2">
                    <a:lumMod val="50000"/>
                  </a:schemeClr>
                </a:solidFill>
              </a:rPr>
              <a:t>organization</a:t>
            </a:r>
            <a:endParaRPr lang="en-US" sz="2400" dirty="0">
              <a:solidFill>
                <a:schemeClr val="bg2">
                  <a:lumMod val="50000"/>
                </a:schemeClr>
              </a:solidFill>
            </a:endParaRPr>
          </a:p>
          <a:p>
            <a:pPr marL="342900" lvl="0" indent="-342900">
              <a:spcBef>
                <a:spcPts val="125"/>
              </a:spcBef>
              <a:buClr>
                <a:srgbClr val="73A9DB"/>
              </a:buClr>
              <a:buFont typeface="Webdings" panose="05030102010509060703" pitchFamily="18" charset="2"/>
              <a:buChar char="4"/>
            </a:pPr>
            <a:r>
              <a:rPr lang="en-US" sz="2400" dirty="0">
                <a:solidFill>
                  <a:schemeClr val="bg2">
                    <a:lumMod val="50000"/>
                  </a:schemeClr>
                </a:solidFill>
              </a:rPr>
              <a:t>Operates in the </a:t>
            </a:r>
            <a:r>
              <a:rPr lang="en-US" sz="2400" b="1" dirty="0">
                <a:solidFill>
                  <a:schemeClr val="bg2">
                    <a:lumMod val="50000"/>
                  </a:schemeClr>
                </a:solidFill>
              </a:rPr>
              <a:t>Middle </a:t>
            </a:r>
            <a:r>
              <a:rPr lang="en-US" sz="2400" b="1" dirty="0" smtClean="0">
                <a:solidFill>
                  <a:schemeClr val="bg2">
                    <a:lumMod val="50000"/>
                  </a:schemeClr>
                </a:solidFill>
              </a:rPr>
              <a:t>East</a:t>
            </a:r>
            <a:endParaRPr lang="en-US" sz="2400" b="1" dirty="0">
              <a:solidFill>
                <a:schemeClr val="bg2">
                  <a:lumMod val="50000"/>
                </a:schemeClr>
              </a:solidFill>
            </a:endParaRPr>
          </a:p>
          <a:p>
            <a:pPr marL="342900" lvl="0" indent="-342900">
              <a:spcBef>
                <a:spcPts val="125"/>
              </a:spcBef>
              <a:buClr>
                <a:srgbClr val="73A9DB"/>
              </a:buClr>
              <a:buFont typeface="Webdings" panose="05030102010509060703" pitchFamily="18" charset="2"/>
              <a:buChar char="4"/>
            </a:pPr>
            <a:r>
              <a:rPr lang="en-US" sz="2400" dirty="0">
                <a:solidFill>
                  <a:schemeClr val="bg2">
                    <a:lumMod val="50000"/>
                  </a:schemeClr>
                </a:solidFill>
              </a:rPr>
              <a:t>Provides </a:t>
            </a:r>
            <a:r>
              <a:rPr lang="en-US" sz="2400" dirty="0" smtClean="0">
                <a:solidFill>
                  <a:schemeClr val="bg2">
                    <a:lumMod val="50000"/>
                  </a:schemeClr>
                </a:solidFill>
              </a:rPr>
              <a:t>and installs </a:t>
            </a:r>
            <a:r>
              <a:rPr lang="en-US" sz="2400" b="1" dirty="0" smtClean="0">
                <a:solidFill>
                  <a:schemeClr val="bg2">
                    <a:lumMod val="50000"/>
                  </a:schemeClr>
                </a:solidFill>
              </a:rPr>
              <a:t>rain </a:t>
            </a:r>
            <a:r>
              <a:rPr lang="en-US" sz="2400" b="1" dirty="0">
                <a:solidFill>
                  <a:schemeClr val="bg2">
                    <a:lumMod val="50000"/>
                  </a:schemeClr>
                </a:solidFill>
              </a:rPr>
              <a:t>barrels </a:t>
            </a:r>
            <a:r>
              <a:rPr lang="en-US" sz="2400" dirty="0">
                <a:solidFill>
                  <a:schemeClr val="bg2">
                    <a:lumMod val="50000"/>
                  </a:schemeClr>
                </a:solidFill>
              </a:rPr>
              <a:t>and </a:t>
            </a:r>
            <a:r>
              <a:rPr lang="en-US" sz="2400" b="1" dirty="0">
                <a:solidFill>
                  <a:schemeClr val="bg2">
                    <a:lumMod val="50000"/>
                  </a:schemeClr>
                </a:solidFill>
              </a:rPr>
              <a:t>cisterns </a:t>
            </a:r>
            <a:endParaRPr lang="en-US" sz="2400" b="1" dirty="0" smtClean="0">
              <a:solidFill>
                <a:schemeClr val="bg2">
                  <a:lumMod val="50000"/>
                </a:schemeClr>
              </a:solidFill>
            </a:endParaRPr>
          </a:p>
          <a:p>
            <a:pPr marL="342900" lvl="0" indent="-342900">
              <a:spcBef>
                <a:spcPts val="125"/>
              </a:spcBef>
              <a:buClr>
                <a:srgbClr val="73A9DB"/>
              </a:buClr>
              <a:buFont typeface="Webdings" panose="05030102010509060703" pitchFamily="18" charset="2"/>
              <a:buChar char="4"/>
            </a:pPr>
            <a:r>
              <a:rPr lang="en-US" sz="2400" b="1" dirty="0" smtClean="0">
                <a:solidFill>
                  <a:schemeClr val="bg2">
                    <a:lumMod val="50000"/>
                  </a:schemeClr>
                </a:solidFill>
              </a:rPr>
              <a:t>Educates</a:t>
            </a:r>
            <a:r>
              <a:rPr lang="en-US" sz="2400" dirty="0" smtClean="0">
                <a:solidFill>
                  <a:schemeClr val="bg2">
                    <a:lumMod val="50000"/>
                  </a:schemeClr>
                </a:solidFill>
              </a:rPr>
              <a:t> students on </a:t>
            </a:r>
            <a:r>
              <a:rPr lang="en-US" sz="2400" dirty="0">
                <a:solidFill>
                  <a:schemeClr val="bg2">
                    <a:lumMod val="50000"/>
                  </a:schemeClr>
                </a:solidFill>
              </a:rPr>
              <a:t>water </a:t>
            </a:r>
            <a:r>
              <a:rPr lang="en-US" sz="2400" dirty="0" smtClean="0">
                <a:solidFill>
                  <a:schemeClr val="bg2">
                    <a:lumMod val="50000"/>
                  </a:schemeClr>
                </a:solidFill>
              </a:rPr>
              <a:t>resources</a:t>
            </a:r>
          </a:p>
          <a:p>
            <a:pPr marL="342900" lvl="0" indent="-342900">
              <a:spcBef>
                <a:spcPts val="125"/>
              </a:spcBef>
              <a:buClr>
                <a:srgbClr val="73A9DB"/>
              </a:buClr>
              <a:buFont typeface="Webdings" panose="05030102010509060703" pitchFamily="18" charset="2"/>
              <a:buChar char="4"/>
            </a:pPr>
            <a:r>
              <a:rPr lang="en-US" sz="2400" dirty="0" smtClean="0">
                <a:solidFill>
                  <a:schemeClr val="bg2">
                    <a:lumMod val="50000"/>
                  </a:schemeClr>
                </a:solidFill>
              </a:rPr>
              <a:t>Currently, partnered with </a:t>
            </a:r>
            <a:r>
              <a:rPr lang="en-US" sz="2400" b="1" dirty="0" smtClean="0">
                <a:solidFill>
                  <a:schemeClr val="bg2">
                    <a:lumMod val="50000"/>
                  </a:schemeClr>
                </a:solidFill>
              </a:rPr>
              <a:t>25 schools</a:t>
            </a:r>
            <a:endParaRPr lang="en-US" sz="2400" b="1" dirty="0">
              <a:solidFill>
                <a:schemeClr val="bg2">
                  <a:lumMod val="50000"/>
                </a:schemeClr>
              </a:solidFill>
            </a:endParaRPr>
          </a:p>
        </p:txBody>
      </p:sp>
      <p:sp>
        <p:nvSpPr>
          <p:cNvPr id="8" name="Rectangle 7"/>
          <p:cNvSpPr/>
          <p:nvPr/>
        </p:nvSpPr>
        <p:spPr>
          <a:xfrm>
            <a:off x="8703360" y="6106477"/>
            <a:ext cx="1628972" cy="261610"/>
          </a:xfrm>
          <a:prstGeom prst="rect">
            <a:avLst/>
          </a:prstGeom>
        </p:spPr>
        <p:txBody>
          <a:bodyPr wrap="none">
            <a:spAutoFit/>
          </a:bodyPr>
          <a:lstStyle/>
          <a:p>
            <a:r>
              <a:rPr lang="en-US" sz="1100" dirty="0">
                <a:solidFill>
                  <a:srgbClr val="000000"/>
                </a:solidFill>
                <a:latin typeface="+mj-lt"/>
              </a:rPr>
              <a:t> </a:t>
            </a:r>
            <a:r>
              <a:rPr lang="en-US" sz="1100" dirty="0">
                <a:solidFill>
                  <a:schemeClr val="bg1"/>
                </a:solidFill>
                <a:latin typeface="+mj-lt"/>
              </a:rPr>
              <a:t> </a:t>
            </a:r>
            <a:r>
              <a:rPr lang="en-US" sz="1100" dirty="0" smtClean="0">
                <a:solidFill>
                  <a:schemeClr val="bg1"/>
                </a:solidFill>
                <a:latin typeface="+mj-lt"/>
              </a:rPr>
              <a:t>Image credit: WRAP</a:t>
            </a:r>
            <a:endParaRPr lang="en-US" sz="1100" dirty="0">
              <a:solidFill>
                <a:schemeClr val="bg1"/>
              </a:solidFill>
              <a:latin typeface="+mj-lt"/>
            </a:endParaRPr>
          </a:p>
        </p:txBody>
      </p:sp>
      <p:sp>
        <p:nvSpPr>
          <p:cNvPr id="11" name="Rectangle 10"/>
          <p:cNvSpPr/>
          <p:nvPr/>
        </p:nvSpPr>
        <p:spPr>
          <a:xfrm>
            <a:off x="8764320" y="4091313"/>
            <a:ext cx="1628972" cy="261610"/>
          </a:xfrm>
          <a:prstGeom prst="rect">
            <a:avLst/>
          </a:prstGeom>
        </p:spPr>
        <p:txBody>
          <a:bodyPr wrap="none">
            <a:spAutoFit/>
          </a:bodyPr>
          <a:lstStyle/>
          <a:p>
            <a:r>
              <a:rPr lang="en-US" sz="1100" dirty="0">
                <a:solidFill>
                  <a:srgbClr val="000000"/>
                </a:solidFill>
                <a:latin typeface="+mj-lt"/>
              </a:rPr>
              <a:t> </a:t>
            </a:r>
            <a:r>
              <a:rPr lang="en-US" sz="1100" dirty="0">
                <a:solidFill>
                  <a:schemeClr val="bg1"/>
                </a:solidFill>
                <a:latin typeface="+mj-lt"/>
              </a:rPr>
              <a:t> </a:t>
            </a:r>
            <a:r>
              <a:rPr lang="en-US" sz="1100" dirty="0" smtClean="0">
                <a:solidFill>
                  <a:schemeClr val="bg1"/>
                </a:solidFill>
                <a:latin typeface="+mj-lt"/>
              </a:rPr>
              <a:t>Image credit: WRAP</a:t>
            </a:r>
            <a:endParaRPr lang="en-US" sz="1100" dirty="0">
              <a:solidFill>
                <a:schemeClr val="bg1"/>
              </a:solidFill>
              <a:latin typeface="+mj-lt"/>
            </a:endParaRPr>
          </a:p>
        </p:txBody>
      </p:sp>
      <p:sp>
        <p:nvSpPr>
          <p:cNvPr id="14" name="Rectangle 13"/>
          <p:cNvSpPr/>
          <p:nvPr/>
        </p:nvSpPr>
        <p:spPr>
          <a:xfrm>
            <a:off x="6767058" y="4958715"/>
            <a:ext cx="2130923" cy="307777"/>
          </a:xfrm>
          <a:prstGeom prst="rect">
            <a:avLst/>
          </a:prstGeom>
        </p:spPr>
        <p:txBody>
          <a:bodyPr wrap="square">
            <a:spAutoFit/>
          </a:bodyPr>
          <a:lstStyle/>
          <a:p>
            <a:r>
              <a:rPr lang="en-US" sz="1400" dirty="0">
                <a:solidFill>
                  <a:srgbClr val="000000"/>
                </a:solidFill>
                <a:latin typeface="Arial" panose="020B0604020202020204" pitchFamily="34" charset="0"/>
              </a:rPr>
              <a:t> </a:t>
            </a:r>
            <a:r>
              <a:rPr lang="en-US" sz="1400" dirty="0">
                <a:solidFill>
                  <a:schemeClr val="bg1"/>
                </a:solidFill>
              </a:rPr>
              <a:t> </a:t>
            </a:r>
            <a:r>
              <a:rPr lang="en-US" sz="1300" dirty="0" smtClean="0">
                <a:solidFill>
                  <a:schemeClr val="bg1"/>
                </a:solidFill>
              </a:rPr>
              <a:t>Image credit: WRAP</a:t>
            </a:r>
            <a:endParaRPr lang="en-US" sz="1300" dirty="0">
              <a:solidFill>
                <a:schemeClr val="bg1"/>
              </a:solidFill>
            </a:endParaRPr>
          </a:p>
        </p:txBody>
      </p:sp>
      <p:pic>
        <p:nvPicPr>
          <p:cNvPr id="1026" name="Picture 2" descr="http://www.wrapdc.org/wp-content/uploads/2013/09/whoweare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077" y="2151017"/>
            <a:ext cx="5570624" cy="329363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6179310" y="5193776"/>
            <a:ext cx="1770036" cy="276999"/>
          </a:xfrm>
          <a:prstGeom prst="rect">
            <a:avLst/>
          </a:prstGeom>
        </p:spPr>
        <p:txBody>
          <a:bodyPr wrap="none">
            <a:spAutoFit/>
          </a:bodyPr>
          <a:lstStyle/>
          <a:p>
            <a:r>
              <a:rPr lang="en-US" sz="1200" dirty="0">
                <a:solidFill>
                  <a:srgbClr val="000000"/>
                </a:solidFill>
                <a:latin typeface="Arial" panose="020B0604020202020204" pitchFamily="34" charset="0"/>
              </a:rPr>
              <a:t> </a:t>
            </a:r>
            <a:r>
              <a:rPr lang="en-US" sz="1200" dirty="0">
                <a:solidFill>
                  <a:schemeClr val="bg1"/>
                </a:solidFill>
              </a:rPr>
              <a:t> </a:t>
            </a:r>
            <a:r>
              <a:rPr lang="en-US" sz="1200" dirty="0" smtClean="0">
                <a:solidFill>
                  <a:schemeClr val="bg1"/>
                </a:solidFill>
              </a:rPr>
              <a:t>Image credit: WRAP</a:t>
            </a:r>
            <a:endParaRPr lang="en-US" sz="1200" dirty="0">
              <a:solidFill>
                <a:schemeClr val="bg1"/>
              </a:solidFill>
            </a:endParaRPr>
          </a:p>
        </p:txBody>
      </p:sp>
    </p:spTree>
    <p:extLst>
      <p:ext uri="{BB962C8B-B14F-4D97-AF65-F5344CB8AC3E}">
        <p14:creationId xmlns:p14="http://schemas.microsoft.com/office/powerpoint/2010/main" val="1916669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53272" y="5741582"/>
            <a:ext cx="1936263" cy="384201"/>
            <a:chOff x="8232007" y="5720316"/>
            <a:chExt cx="1936263" cy="384201"/>
          </a:xfrm>
        </p:grpSpPr>
        <p:pic>
          <p:nvPicPr>
            <p:cNvPr id="3" name="Picture 2" descr="C:\Users\relbehae\Downloads\pipe-clipart-water-pipe-clipart-1.jpg"/>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667" b="99667" l="0" r="100000"/>
                      </a14:imgEffect>
                    </a14:imgLayer>
                  </a14:imgProps>
                </a:ext>
                <a:ext uri="{28A0092B-C50C-407E-A947-70E740481C1C}">
                  <a14:useLocalDpi xmlns:a14="http://schemas.microsoft.com/office/drawing/2010/main" val="0"/>
                </a:ext>
              </a:extLst>
            </a:blip>
            <a:srcRect l="30297" t="1747" r="43702" b="76543"/>
            <a:stretch/>
          </p:blipFill>
          <p:spPr bwMode="auto">
            <a:xfrm>
              <a:off x="9324753" y="5752215"/>
              <a:ext cx="843517" cy="352302"/>
            </a:xfrm>
            <a:prstGeom prst="rect">
              <a:avLst/>
            </a:prstGeom>
            <a:noFill/>
            <a:ln>
              <a:noFill/>
            </a:ln>
            <a:extLst>
              <a:ext uri="{53640926-AAD7-44D8-BBD7-CCE9431645EC}">
                <a14:shadowObscured xmlns:a14="http://schemas.microsoft.com/office/drawing/2010/main"/>
              </a:ext>
            </a:extLst>
          </p:spPr>
        </p:pic>
        <p:pic>
          <p:nvPicPr>
            <p:cNvPr id="4" name="Picture 3" descr="C:\Users\relbehae\Downloads\pipe-clipart-water-pipe-clipart-1.jpg"/>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667" b="99667" l="0" r="100000"/>
                      </a14:imgEffect>
                    </a14:imgLayer>
                  </a14:imgProps>
                </a:ext>
                <a:ext uri="{28A0092B-C50C-407E-A947-70E740481C1C}">
                  <a14:useLocalDpi xmlns:a14="http://schemas.microsoft.com/office/drawing/2010/main" val="0"/>
                </a:ext>
              </a:extLst>
            </a:blip>
            <a:srcRect r="43702" b="76543"/>
            <a:stretch/>
          </p:blipFill>
          <p:spPr bwMode="auto">
            <a:xfrm>
              <a:off x="8232007" y="5720316"/>
              <a:ext cx="1199072" cy="380655"/>
            </a:xfrm>
            <a:prstGeom prst="rect">
              <a:avLst/>
            </a:prstGeom>
            <a:noFill/>
            <a:ln>
              <a:noFill/>
            </a:ln>
            <a:extLst>
              <a:ext uri="{53640926-AAD7-44D8-BBD7-CCE9431645EC}">
                <a14:shadowObscured xmlns:a14="http://schemas.microsoft.com/office/drawing/2010/main"/>
              </a:ext>
            </a:extLst>
          </p:spPr>
        </p:pic>
      </p:grpSp>
      <p:grpSp>
        <p:nvGrpSpPr>
          <p:cNvPr id="5" name="Group 4"/>
          <p:cNvGrpSpPr/>
          <p:nvPr/>
        </p:nvGrpSpPr>
        <p:grpSpPr>
          <a:xfrm>
            <a:off x="8256815" y="5745128"/>
            <a:ext cx="1936263" cy="384201"/>
            <a:chOff x="8232007" y="5720316"/>
            <a:chExt cx="1936263" cy="384201"/>
          </a:xfrm>
        </p:grpSpPr>
        <p:pic>
          <p:nvPicPr>
            <p:cNvPr id="6" name="Picture 5" descr="C:\Users\relbehae\Downloads\pipe-clipart-water-pipe-clipart-1.jpg"/>
            <p:cNvPicPr/>
            <p:nvPr/>
          </p:nvPicPr>
          <p:blipFill rotWithShape="1">
            <a:blip r:embed="rId3">
              <a:extLst>
                <a:ext uri="{BEBA8EAE-BF5A-486C-A8C5-ECC9F3942E4B}">
                  <a14:imgProps xmlns:a14="http://schemas.microsoft.com/office/drawing/2010/main">
                    <a14:imgLayer r:embed="rId4">
                      <a14:imgEffect>
                        <a14:backgroundRemoval t="667" b="99667" l="0" r="100000"/>
                      </a14:imgEffect>
                    </a14:imgLayer>
                  </a14:imgProps>
                </a:ext>
                <a:ext uri="{28A0092B-C50C-407E-A947-70E740481C1C}">
                  <a14:useLocalDpi xmlns:a14="http://schemas.microsoft.com/office/drawing/2010/main" val="0"/>
                </a:ext>
              </a:extLst>
            </a:blip>
            <a:srcRect l="30297" t="1747" r="43702" b="76543"/>
            <a:stretch/>
          </p:blipFill>
          <p:spPr bwMode="auto">
            <a:xfrm>
              <a:off x="9324753" y="5752215"/>
              <a:ext cx="843517" cy="352302"/>
            </a:xfrm>
            <a:prstGeom prst="rect">
              <a:avLst/>
            </a:prstGeom>
            <a:noFill/>
            <a:ln>
              <a:noFill/>
            </a:ln>
            <a:extLst>
              <a:ext uri="{53640926-AAD7-44D8-BBD7-CCE9431645EC}">
                <a14:shadowObscured xmlns:a14="http://schemas.microsoft.com/office/drawing/2010/main"/>
              </a:ext>
            </a:extLst>
          </p:spPr>
        </p:pic>
        <p:pic>
          <p:nvPicPr>
            <p:cNvPr id="7" name="Picture 6" descr="C:\Users\relbehae\Downloads\pipe-clipart-water-pipe-clipart-1.jpg"/>
            <p:cNvPicPr/>
            <p:nvPr/>
          </p:nvPicPr>
          <p:blipFill rotWithShape="1">
            <a:blip r:embed="rId3">
              <a:extLst>
                <a:ext uri="{BEBA8EAE-BF5A-486C-A8C5-ECC9F3942E4B}">
                  <a14:imgProps xmlns:a14="http://schemas.microsoft.com/office/drawing/2010/main">
                    <a14:imgLayer r:embed="rId4">
                      <a14:imgEffect>
                        <a14:backgroundRemoval t="667" b="99667" l="0" r="100000"/>
                      </a14:imgEffect>
                    </a14:imgLayer>
                  </a14:imgProps>
                </a:ext>
                <a:ext uri="{28A0092B-C50C-407E-A947-70E740481C1C}">
                  <a14:useLocalDpi xmlns:a14="http://schemas.microsoft.com/office/drawing/2010/main" val="0"/>
                </a:ext>
              </a:extLst>
            </a:blip>
            <a:srcRect r="43702" b="76543"/>
            <a:stretch/>
          </p:blipFill>
          <p:spPr bwMode="auto">
            <a:xfrm>
              <a:off x="8232007" y="5720316"/>
              <a:ext cx="1199072" cy="380655"/>
            </a:xfrm>
            <a:prstGeom prst="rect">
              <a:avLst/>
            </a:prstGeom>
            <a:noFill/>
            <a:ln>
              <a:noFill/>
            </a:ln>
            <a:extLst>
              <a:ext uri="{53640926-AAD7-44D8-BBD7-CCE9431645EC}">
                <a14:shadowObscured xmlns:a14="http://schemas.microsoft.com/office/drawing/2010/main"/>
              </a:ext>
            </a:extLst>
          </p:spPr>
        </p:pic>
      </p:grpSp>
      <p:pic>
        <p:nvPicPr>
          <p:cNvPr id="8" name="Picture 7" descr="C:\Users\relbehae\Downloads\pipe-clipart-water-pipe-clipart-1.jpg"/>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667" b="99667" l="0" r="100000"/>
                    </a14:imgEffect>
                  </a14:imgLayer>
                </a14:imgProps>
              </a:ext>
              <a:ext uri="{28A0092B-C50C-407E-A947-70E740481C1C}">
                <a14:useLocalDpi xmlns:a14="http://schemas.microsoft.com/office/drawing/2010/main" val="0"/>
              </a:ext>
            </a:extLst>
          </a:blip>
          <a:srcRect r="43702" b="72598"/>
          <a:stretch/>
        </p:blipFill>
        <p:spPr bwMode="auto">
          <a:xfrm>
            <a:off x="6012284" y="5750062"/>
            <a:ext cx="737553" cy="400497"/>
          </a:xfrm>
          <a:prstGeom prst="rect">
            <a:avLst/>
          </a:prstGeom>
          <a:noFill/>
          <a:ln>
            <a:noFill/>
          </a:ln>
          <a:extLst>
            <a:ext uri="{53640926-AAD7-44D8-BBD7-CCE9431645EC}">
              <a14:shadowObscured xmlns:a14="http://schemas.microsoft.com/office/drawing/2010/main"/>
            </a:ext>
          </a:extLst>
        </p:spPr>
      </p:pic>
      <p:pic>
        <p:nvPicPr>
          <p:cNvPr id="9" name="Picture 8" descr="C:\Users\relbehae\Downloads\pipe-clipart-water-pipe-clipart-1.jpg"/>
          <p:cNvPicPr/>
          <p:nvPr/>
        </p:nvPicPr>
        <p:blipFill rotWithShape="1">
          <a:blip r:embed="rId3">
            <a:extLst>
              <a:ext uri="{BEBA8EAE-BF5A-486C-A8C5-ECC9F3942E4B}">
                <a14:imgProps xmlns:a14="http://schemas.microsoft.com/office/drawing/2010/main">
                  <a14:imgLayer r:embed="rId4">
                    <a14:imgEffect>
                      <a14:backgroundRemoval t="667" b="99667" l="0" r="100000"/>
                    </a14:imgEffect>
                  </a14:imgLayer>
                </a14:imgProps>
              </a:ext>
              <a:ext uri="{28A0092B-C50C-407E-A947-70E740481C1C}">
                <a14:useLocalDpi xmlns:a14="http://schemas.microsoft.com/office/drawing/2010/main" val="0"/>
              </a:ext>
            </a:extLst>
          </a:blip>
          <a:srcRect r="43702" b="72598"/>
          <a:stretch/>
        </p:blipFill>
        <p:spPr bwMode="auto">
          <a:xfrm>
            <a:off x="6073768" y="5739513"/>
            <a:ext cx="737553" cy="400497"/>
          </a:xfrm>
          <a:prstGeom prst="rect">
            <a:avLst/>
          </a:prstGeom>
          <a:noFill/>
          <a:ln>
            <a:noFill/>
          </a:ln>
          <a:extLst>
            <a:ext uri="{53640926-AAD7-44D8-BBD7-CCE9431645EC}">
              <a14:shadowObscured xmlns:a14="http://schemas.microsoft.com/office/drawing/2010/main"/>
            </a:ext>
          </a:extLst>
        </p:spPr>
      </p:pic>
      <p:sp>
        <p:nvSpPr>
          <p:cNvPr id="10" name="Teardrop 9"/>
          <p:cNvSpPr/>
          <p:nvPr/>
        </p:nvSpPr>
        <p:spPr>
          <a:xfrm rot="19307285">
            <a:off x="2591076" y="1570119"/>
            <a:ext cx="258199" cy="279567"/>
          </a:xfrm>
          <a:prstGeom prst="teardrop">
            <a:avLst>
              <a:gd name="adj" fmla="val 173153"/>
            </a:avLst>
          </a:prstGeom>
          <a:solidFill>
            <a:srgbClr val="99CCFF"/>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a:off x="2419092" y="399793"/>
            <a:ext cx="2333625" cy="1257300"/>
          </a:xfrm>
          <a:prstGeom prst="cloud">
            <a:avLst/>
          </a:prstGeom>
          <a:solidFill>
            <a:srgbClr val="99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www.wrapdc.org/wp-content/uploads/2012/08/wrapma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3148" y="5044882"/>
            <a:ext cx="1196975" cy="37106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70954" y="2458658"/>
            <a:ext cx="3524251" cy="3953299"/>
            <a:chOff x="647699" y="2514176"/>
            <a:chExt cx="3524251" cy="3953299"/>
          </a:xfrm>
          <a:blipFill>
            <a:blip r:embed="rId6"/>
            <a:stretch>
              <a:fillRect/>
            </a:stretch>
          </a:blipFill>
        </p:grpSpPr>
        <p:sp>
          <p:nvSpPr>
            <p:cNvPr id="14" name="Rectangle 13"/>
            <p:cNvSpPr/>
            <p:nvPr/>
          </p:nvSpPr>
          <p:spPr>
            <a:xfrm>
              <a:off x="647699" y="3724274"/>
              <a:ext cx="3524251" cy="2743201"/>
            </a:xfrm>
            <a:prstGeom prst="rect">
              <a:avLst/>
            </a:prstGeom>
            <a:blipFill dpi="0" rotWithShape="1">
              <a:blip r:embed="rId7">
                <a:alphaModFix amt="80000"/>
              </a:blip>
              <a:srcRect/>
              <a:tile tx="0" ty="0" sx="50000" sy="50000" flip="none" algn="tl"/>
            </a:blipFill>
            <a:ln w="19050">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Isosceles Triangle 14"/>
            <p:cNvSpPr/>
            <p:nvPr/>
          </p:nvSpPr>
          <p:spPr>
            <a:xfrm>
              <a:off x="675532" y="2514176"/>
              <a:ext cx="3487437" cy="1200150"/>
            </a:xfrm>
            <a:prstGeom prst="triangle">
              <a:avLst/>
            </a:prstGeom>
            <a:blipFill>
              <a:blip r:embed="rId8">
                <a:duotone>
                  <a:prstClr val="black"/>
                  <a:schemeClr val="accent2">
                    <a:lumMod val="40000"/>
                    <a:lumOff val="60000"/>
                    <a:tint val="45000"/>
                    <a:satMod val="400000"/>
                  </a:schemeClr>
                </a:duotone>
              </a:blip>
              <a:stretch>
                <a:fillRect/>
              </a:stretch>
            </a:bli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538075" y="4022252"/>
            <a:ext cx="1564090" cy="461665"/>
          </a:xfrm>
          <a:prstGeom prst="rect">
            <a:avLst/>
          </a:prstGeom>
          <a:noFill/>
        </p:spPr>
        <p:txBody>
          <a:bodyPr wrap="square">
            <a:spAutoFit/>
          </a:bodyPr>
          <a:lstStyle/>
          <a:p>
            <a:pPr marL="0" marR="0" algn="ctr">
              <a:spcBef>
                <a:spcPts val="0"/>
              </a:spcBef>
              <a:spcAft>
                <a:spcPts val="0"/>
              </a:spcAft>
            </a:pPr>
            <a:r>
              <a:rPr lang="he-IL" sz="2400" b="1" kern="1200" dirty="0">
                <a:ln>
                  <a:solidFill>
                    <a:schemeClr val="tx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ביה"ס</a:t>
            </a:r>
            <a:r>
              <a:rPr lang="he-IL" sz="1800" b="1" kern="1200" dirty="0">
                <a:ln>
                  <a:solidFill>
                    <a:schemeClr val="tx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he-IL" sz="2400" b="1" kern="1200" dirty="0" smtClean="0">
                <a:ln>
                  <a:solidFill>
                    <a:schemeClr val="tx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אפאק</a:t>
            </a:r>
            <a:r>
              <a:rPr lang="en-US" sz="1800" b="1" kern="1200" dirty="0" smtClean="0">
                <a:ln>
                  <a:solidFill>
                    <a:schemeClr val="tx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ln>
                <a:solidFill>
                  <a:schemeClr val="tx1"/>
                </a:solidFill>
              </a:ln>
              <a:solidFill>
                <a:schemeClr val="bg1"/>
              </a:solidFill>
              <a:effectLst/>
              <a:latin typeface="Times New Roman" panose="02020603050405020304" pitchFamily="18" charset="0"/>
              <a:ea typeface="Times New Roman" panose="02020603050405020304" pitchFamily="18" charset="0"/>
            </a:endParaRPr>
          </a:p>
        </p:txBody>
      </p:sp>
      <p:sp>
        <p:nvSpPr>
          <p:cNvPr id="17" name="TextBox 34"/>
          <p:cNvSpPr txBox="1"/>
          <p:nvPr/>
        </p:nvSpPr>
        <p:spPr>
          <a:xfrm>
            <a:off x="1429765" y="3724844"/>
            <a:ext cx="1785704" cy="798654"/>
          </a:xfrm>
          <a:prstGeom prst="rect">
            <a:avLst/>
          </a:prstGeom>
          <a:noFill/>
        </p:spPr>
        <p:txBody>
          <a:bodyPr wrap="square" rtlCol="0">
            <a:noAutofit/>
          </a:bodyPr>
          <a:lstStyle/>
          <a:p>
            <a:pPr marL="0" marR="0" algn="ctr">
              <a:spcBef>
                <a:spcPts val="0"/>
              </a:spcBef>
              <a:spcAft>
                <a:spcPts val="0"/>
              </a:spcAft>
            </a:pPr>
            <a:r>
              <a:rPr lang="ar-AE" sz="2400" b="1" kern="1200" dirty="0">
                <a:ln>
                  <a:solidFill>
                    <a:schemeClr val="tx1"/>
                  </a:solid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مدرسة ا لافاق</a:t>
            </a:r>
            <a:endParaRPr lang="en-US" sz="1600" dirty="0">
              <a:ln>
                <a:solidFill>
                  <a:schemeClr val="tx1"/>
                </a:solidFill>
              </a:ln>
              <a:solidFill>
                <a:srgbClr val="FFFFFF"/>
              </a:solidFill>
              <a:effectLst/>
              <a:latin typeface="Times New Roman" panose="02020603050405020304" pitchFamily="18" charset="0"/>
              <a:ea typeface="Times New Roman" panose="02020603050405020304" pitchFamily="18" charset="0"/>
            </a:endParaRPr>
          </a:p>
        </p:txBody>
      </p:sp>
      <p:sp>
        <p:nvSpPr>
          <p:cNvPr id="18" name="Cloud 17"/>
          <p:cNvSpPr/>
          <p:nvPr/>
        </p:nvSpPr>
        <p:spPr>
          <a:xfrm>
            <a:off x="490947" y="612051"/>
            <a:ext cx="2133599" cy="1276350"/>
          </a:xfrm>
          <a:prstGeom prst="cloud">
            <a:avLst/>
          </a:prstGeom>
          <a:solidFill>
            <a:srgbClr val="99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p:cNvSpPr/>
          <p:nvPr/>
        </p:nvSpPr>
        <p:spPr>
          <a:xfrm rot="17506704">
            <a:off x="2977426" y="2574992"/>
            <a:ext cx="267339" cy="265640"/>
          </a:xfrm>
          <a:prstGeom prst="teardrop">
            <a:avLst>
              <a:gd name="adj" fmla="val 176192"/>
            </a:avLst>
          </a:prstGeom>
          <a:solidFill>
            <a:srgbClr val="99CCFF"/>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ardrop 19"/>
          <p:cNvSpPr/>
          <p:nvPr/>
        </p:nvSpPr>
        <p:spPr>
          <a:xfrm rot="16200000">
            <a:off x="3989086" y="3286406"/>
            <a:ext cx="267339" cy="265640"/>
          </a:xfrm>
          <a:prstGeom prst="teardrop">
            <a:avLst>
              <a:gd name="adj" fmla="val 172548"/>
            </a:avLst>
          </a:prstGeom>
          <a:solidFill>
            <a:srgbClr val="99CCFF"/>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p:cNvSpPr/>
          <p:nvPr/>
        </p:nvSpPr>
        <p:spPr>
          <a:xfrm>
            <a:off x="4422768" y="4218084"/>
            <a:ext cx="1644333" cy="2295844"/>
          </a:xfrm>
          <a:prstGeom prst="can">
            <a:avLst/>
          </a:prstGeom>
          <a:solidFill>
            <a:schemeClr val="accent4">
              <a:lumMod val="75000"/>
            </a:schemeClr>
          </a:solidFill>
          <a:ln>
            <a:solidFill>
              <a:schemeClr val="accent4">
                <a:lumMod val="50000"/>
              </a:schemeClr>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p:cNvSpPr/>
          <p:nvPr/>
        </p:nvSpPr>
        <p:spPr>
          <a:xfrm>
            <a:off x="4443471" y="4258962"/>
            <a:ext cx="1611340" cy="389848"/>
          </a:xfrm>
          <a:prstGeom prst="ellipse">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745360" y="4099705"/>
            <a:ext cx="661424" cy="321930"/>
            <a:chOff x="4735143" y="3964794"/>
            <a:chExt cx="661424" cy="321930"/>
          </a:xfrm>
          <a:solidFill>
            <a:srgbClr val="99CCFF"/>
          </a:solidFill>
        </p:grpSpPr>
        <p:sp>
          <p:nvSpPr>
            <p:cNvPr id="25" name="Teardrop 24"/>
            <p:cNvSpPr/>
            <p:nvPr/>
          </p:nvSpPr>
          <p:spPr>
            <a:xfrm rot="16200000">
              <a:off x="4734293" y="4020235"/>
              <a:ext cx="267339" cy="265640"/>
            </a:xfrm>
            <a:prstGeom prst="teardrop">
              <a:avLst>
                <a:gd name="adj" fmla="val 172548"/>
              </a:avLst>
            </a:prstGeom>
            <a:grp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25"/>
            <p:cNvSpPr/>
            <p:nvPr/>
          </p:nvSpPr>
          <p:spPr>
            <a:xfrm rot="16200000">
              <a:off x="5130077" y="3965644"/>
              <a:ext cx="267339" cy="265640"/>
            </a:xfrm>
            <a:prstGeom prst="teardrop">
              <a:avLst>
                <a:gd name="adj" fmla="val 172548"/>
              </a:avLst>
            </a:prstGeom>
            <a:grp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an 26"/>
          <p:cNvSpPr/>
          <p:nvPr/>
        </p:nvSpPr>
        <p:spPr>
          <a:xfrm>
            <a:off x="6628776" y="4156243"/>
            <a:ext cx="1644333" cy="2295844"/>
          </a:xfrm>
          <a:prstGeom prst="can">
            <a:avLst/>
          </a:prstGeom>
          <a:solidFill>
            <a:schemeClr val="accent4">
              <a:lumMod val="75000"/>
            </a:schemeClr>
          </a:solidFill>
          <a:ln>
            <a:solidFill>
              <a:schemeClr val="accent4">
                <a:lumMod val="50000"/>
              </a:schemeClr>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9" name="Picture 4" descr="http://images.clipartpanda.com/classroom-door-clipart-doors-clipart-bmbsqw4l.png"/>
          <p:cNvPicPr>
            <a:picLocks noChangeAspect="1" noChangeArrowheads="1"/>
          </p:cNvPicPr>
          <p:nvPr/>
        </p:nvPicPr>
        <p:blipFill rotWithShape="1">
          <a:blip r:embed="rId9" cstate="print">
            <a:grayscl/>
            <a:extLst>
              <a:ext uri="{28A0092B-C50C-407E-A947-70E740481C1C}">
                <a14:useLocalDpi xmlns:a14="http://schemas.microsoft.com/office/drawing/2010/main" val="0"/>
              </a:ext>
            </a:extLst>
          </a:blip>
          <a:srcRect l="13665" r="12469" b="14587"/>
          <a:stretch/>
        </p:blipFill>
        <p:spPr bwMode="auto">
          <a:xfrm>
            <a:off x="1900636" y="5181361"/>
            <a:ext cx="704877" cy="12282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C:\Users\relbehae\Downloads\mako-Toilet-Seat-Open-2400px.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87389" y="4667695"/>
            <a:ext cx="1283121" cy="1537445"/>
          </a:xfrm>
          <a:prstGeom prst="rect">
            <a:avLst/>
          </a:prstGeom>
          <a:noFill/>
          <a:ln>
            <a:noFill/>
          </a:ln>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0255" y="4859079"/>
            <a:ext cx="904326" cy="680483"/>
          </a:xfrm>
          <a:prstGeom prst="rect">
            <a:avLst/>
          </a:prstGeom>
        </p:spPr>
      </p:pic>
      <p:sp>
        <p:nvSpPr>
          <p:cNvPr id="32" name="Rectangle 31"/>
          <p:cNvSpPr/>
          <p:nvPr/>
        </p:nvSpPr>
        <p:spPr>
          <a:xfrm>
            <a:off x="5181013" y="488418"/>
            <a:ext cx="6570074" cy="7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73A9DB"/>
                </a:solidFill>
              </a:rPr>
              <a:t>WRAP’s Rainwater Harvesting Process</a:t>
            </a:r>
            <a:endParaRPr lang="en-US" sz="2800" b="1" dirty="0">
              <a:solidFill>
                <a:srgbClr val="73A9DB"/>
              </a:solidFill>
            </a:endParaRPr>
          </a:p>
        </p:txBody>
      </p:sp>
    </p:spTree>
    <p:extLst>
      <p:ext uri="{BB962C8B-B14F-4D97-AF65-F5344CB8AC3E}">
        <p14:creationId xmlns:p14="http://schemas.microsoft.com/office/powerpoint/2010/main" val="331203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3"/>
                                        </p:tgtEl>
                                        <p:attrNameLst>
                                          <p:attrName>style.visibility</p:attrName>
                                        </p:attrNameLst>
                                      </p:cBhvr>
                                      <p:to>
                                        <p:strVal val="visible"/>
                                      </p:to>
                                    </p:set>
                                  </p:childTnLst>
                                </p:cTn>
                              </p:par>
                            </p:childTnLst>
                          </p:cTn>
                        </p:par>
                        <p:par>
                          <p:cTn id="19" fill="hold">
                            <p:stCondLst>
                              <p:cond delay="2500"/>
                            </p:stCondLst>
                            <p:childTnLst>
                              <p:par>
                                <p:cTn id="20" presetID="10" presetClass="exit" presetSubtype="0" fill="hold" nodeType="after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par>
                          <p:cTn id="23" fill="hold">
                            <p:stCondLst>
                              <p:cond delay="3500"/>
                            </p:stCondLst>
                            <p:childTnLst>
                              <p:par>
                                <p:cTn id="24" presetID="10" presetClass="exit" presetSubtype="0" fill="hold" nodeType="afterEffect">
                                  <p:stCondLst>
                                    <p:cond delay="0"/>
                                  </p:stCondLst>
                                  <p:childTnLst>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ecx.images-amazon.com/images/I/91Zst3cBAw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4561" y="1147595"/>
            <a:ext cx="5646617" cy="564661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218487" y="4139731"/>
            <a:ext cx="3460060" cy="1773902"/>
            <a:chOff x="1134501" y="390526"/>
            <a:chExt cx="3600190" cy="2201107"/>
          </a:xfrm>
        </p:grpSpPr>
        <p:pic>
          <p:nvPicPr>
            <p:cNvPr id="3" name="Picture 4" descr="http://www.devpedia.developexchange.com/dp/images/1/14/08_G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01" y="390526"/>
              <a:ext cx="3600190" cy="18020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00399" y="1914525"/>
              <a:ext cx="2171700" cy="677108"/>
            </a:xfrm>
            <a:prstGeom prst="rect">
              <a:avLst/>
            </a:prstGeom>
            <a:noFill/>
          </p:spPr>
          <p:txBody>
            <a:bodyPr wrap="square" rtlCol="0">
              <a:spAutoFit/>
            </a:bodyPr>
            <a:lstStyle/>
            <a:p>
              <a:pPr algn="ctr"/>
              <a:r>
                <a:rPr lang="en-US" sz="2400" b="1" dirty="0" smtClean="0">
                  <a:solidFill>
                    <a:schemeClr val="bg2">
                      <a:lumMod val="50000"/>
                    </a:schemeClr>
                  </a:solidFill>
                </a:rPr>
                <a:t>GPM</a:t>
              </a:r>
            </a:p>
            <a:p>
              <a:pPr algn="ctr"/>
              <a:r>
                <a:rPr lang="en-US" sz="1400" dirty="0">
                  <a:solidFill>
                    <a:schemeClr val="bg2">
                      <a:lumMod val="50000"/>
                    </a:schemeClr>
                  </a:solidFill>
                </a:rPr>
                <a:t> </a:t>
              </a:r>
              <a:r>
                <a:rPr lang="en-US" sz="1400" dirty="0" smtClean="0">
                  <a:solidFill>
                    <a:schemeClr val="bg2">
                      <a:lumMod val="50000"/>
                    </a:schemeClr>
                  </a:solidFill>
                </a:rPr>
                <a:t>Precipitation</a:t>
              </a:r>
              <a:endParaRPr lang="en-US" sz="1400" dirty="0">
                <a:solidFill>
                  <a:schemeClr val="bg2">
                    <a:lumMod val="50000"/>
                  </a:schemeClr>
                </a:solidFill>
              </a:endParaRPr>
            </a:p>
          </p:txBody>
        </p:sp>
      </p:grpSp>
      <p:grpSp>
        <p:nvGrpSpPr>
          <p:cNvPr id="25" name="Group 24"/>
          <p:cNvGrpSpPr/>
          <p:nvPr/>
        </p:nvGrpSpPr>
        <p:grpSpPr>
          <a:xfrm>
            <a:off x="1837509" y="1433975"/>
            <a:ext cx="3186530" cy="1815494"/>
            <a:chOff x="1606439" y="3869033"/>
            <a:chExt cx="3099083" cy="2249424"/>
          </a:xfrm>
        </p:grpSpPr>
        <p:pic>
          <p:nvPicPr>
            <p:cNvPr id="9" name="Picture 2" descr="http://www.devpedia.developexchange.com/dp/images/1/1a/04_TRM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6901" y="3869033"/>
              <a:ext cx="2638621" cy="22494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606439" y="5425559"/>
              <a:ext cx="1276310" cy="677108"/>
            </a:xfrm>
            <a:prstGeom prst="rect">
              <a:avLst/>
            </a:prstGeom>
          </p:spPr>
          <p:txBody>
            <a:bodyPr wrap="none">
              <a:spAutoFit/>
            </a:bodyPr>
            <a:lstStyle/>
            <a:p>
              <a:pPr algn="ctr"/>
              <a:r>
                <a:rPr lang="en-US" sz="2400" b="1" dirty="0" smtClean="0">
                  <a:solidFill>
                    <a:schemeClr val="bg2">
                      <a:lumMod val="50000"/>
                    </a:schemeClr>
                  </a:solidFill>
                </a:rPr>
                <a:t>TRMM</a:t>
              </a:r>
            </a:p>
            <a:p>
              <a:pPr algn="ctr"/>
              <a:r>
                <a:rPr lang="en-US" sz="1400" dirty="0" smtClean="0">
                  <a:solidFill>
                    <a:schemeClr val="bg2">
                      <a:lumMod val="50000"/>
                    </a:schemeClr>
                  </a:solidFill>
                </a:rPr>
                <a:t>Precipitation</a:t>
              </a:r>
              <a:endParaRPr lang="en-US" sz="1400" dirty="0">
                <a:solidFill>
                  <a:schemeClr val="bg2">
                    <a:lumMod val="50000"/>
                  </a:schemeClr>
                </a:solidFill>
              </a:endParaRPr>
            </a:p>
          </p:txBody>
        </p:sp>
      </p:grpSp>
      <p:grpSp>
        <p:nvGrpSpPr>
          <p:cNvPr id="26" name="Group 25"/>
          <p:cNvGrpSpPr/>
          <p:nvPr/>
        </p:nvGrpSpPr>
        <p:grpSpPr>
          <a:xfrm>
            <a:off x="7059465" y="4653211"/>
            <a:ext cx="2437056" cy="1824708"/>
            <a:chOff x="7724774" y="99318"/>
            <a:chExt cx="2566159" cy="2304946"/>
          </a:xfrm>
        </p:grpSpPr>
        <p:pic>
          <p:nvPicPr>
            <p:cNvPr id="15" name="Picture 14" descr="http://www.devpedia.developexchange.com/dp/images/a/ab/12_SRT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4774" y="99318"/>
              <a:ext cx="2085975" cy="230494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9371645" y="612780"/>
              <a:ext cx="919288" cy="639011"/>
            </a:xfrm>
            <a:prstGeom prst="rect">
              <a:avLst/>
            </a:prstGeom>
          </p:spPr>
          <p:txBody>
            <a:bodyPr wrap="none">
              <a:spAutoFit/>
            </a:bodyPr>
            <a:lstStyle/>
            <a:p>
              <a:pPr algn="ctr"/>
              <a:r>
                <a:rPr lang="en-US" sz="2400" b="1" dirty="0" smtClean="0">
                  <a:solidFill>
                    <a:schemeClr val="bg2">
                      <a:lumMod val="50000"/>
                    </a:schemeClr>
                  </a:solidFill>
                </a:rPr>
                <a:t>SRTM</a:t>
              </a:r>
            </a:p>
            <a:p>
              <a:pPr algn="ctr"/>
              <a:r>
                <a:rPr lang="en-US" sz="1400" dirty="0" smtClean="0">
                  <a:solidFill>
                    <a:schemeClr val="bg2">
                      <a:lumMod val="50000"/>
                    </a:schemeClr>
                  </a:solidFill>
                </a:rPr>
                <a:t>Elevation</a:t>
              </a:r>
              <a:endParaRPr lang="en-US" sz="1400" dirty="0">
                <a:solidFill>
                  <a:schemeClr val="bg2">
                    <a:lumMod val="50000"/>
                  </a:schemeClr>
                </a:solidFill>
              </a:endParaRPr>
            </a:p>
          </p:txBody>
        </p:sp>
      </p:grpSp>
      <p:grpSp>
        <p:nvGrpSpPr>
          <p:cNvPr id="27" name="Group 26"/>
          <p:cNvGrpSpPr/>
          <p:nvPr/>
        </p:nvGrpSpPr>
        <p:grpSpPr>
          <a:xfrm>
            <a:off x="7059465" y="1380552"/>
            <a:ext cx="2639933" cy="961170"/>
            <a:chOff x="8301604" y="2505075"/>
            <a:chExt cx="2939660" cy="1436096"/>
          </a:xfrm>
        </p:grpSpPr>
        <p:pic>
          <p:nvPicPr>
            <p:cNvPr id="18" name="Picture 6" descr="http://www.devpedia.developexchange.com/dp/images/b/b4/10_Grac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1604" y="2505075"/>
              <a:ext cx="2194374" cy="14360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846330" y="3190875"/>
              <a:ext cx="1394934" cy="677108"/>
            </a:xfrm>
            <a:prstGeom prst="rect">
              <a:avLst/>
            </a:prstGeom>
            <a:noFill/>
          </p:spPr>
          <p:txBody>
            <a:bodyPr wrap="none" rtlCol="0">
              <a:spAutoFit/>
            </a:bodyPr>
            <a:lstStyle/>
            <a:p>
              <a:pPr algn="ctr"/>
              <a:r>
                <a:rPr lang="en-US" sz="2400" b="1" dirty="0" smtClean="0">
                  <a:solidFill>
                    <a:schemeClr val="bg2">
                      <a:lumMod val="50000"/>
                    </a:schemeClr>
                  </a:solidFill>
                </a:rPr>
                <a:t>GRACE</a:t>
              </a:r>
            </a:p>
            <a:p>
              <a:pPr algn="ctr"/>
              <a:r>
                <a:rPr lang="en-US" sz="1400" dirty="0" smtClean="0">
                  <a:solidFill>
                    <a:schemeClr val="bg2">
                      <a:lumMod val="50000"/>
                    </a:schemeClr>
                  </a:solidFill>
                </a:rPr>
                <a:t>Groundwater</a:t>
              </a:r>
              <a:endParaRPr lang="en-US" sz="1400" dirty="0">
                <a:solidFill>
                  <a:schemeClr val="bg2">
                    <a:lumMod val="50000"/>
                  </a:schemeClr>
                </a:solidFill>
              </a:endParaRPr>
            </a:p>
          </p:txBody>
        </p:sp>
      </p:grpSp>
      <p:grpSp>
        <p:nvGrpSpPr>
          <p:cNvPr id="28" name="Group 27"/>
          <p:cNvGrpSpPr/>
          <p:nvPr/>
        </p:nvGrpSpPr>
        <p:grpSpPr>
          <a:xfrm>
            <a:off x="7793114" y="2724710"/>
            <a:ext cx="3812568" cy="1903536"/>
            <a:chOff x="8067140" y="2644526"/>
            <a:chExt cx="3812568" cy="1903536"/>
          </a:xfrm>
        </p:grpSpPr>
        <p:pic>
          <p:nvPicPr>
            <p:cNvPr id="2050" name="Picture 2" descr="http://www.devpedia.developexchange.com/dp/images/9/91/05_Terr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7140" y="2646237"/>
              <a:ext cx="2526409" cy="19018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9751090" y="2644526"/>
              <a:ext cx="2128618" cy="677108"/>
            </a:xfrm>
            <a:prstGeom prst="rect">
              <a:avLst/>
            </a:prstGeom>
            <a:noFill/>
          </p:spPr>
          <p:txBody>
            <a:bodyPr wrap="square" rtlCol="0">
              <a:spAutoFit/>
            </a:bodyPr>
            <a:lstStyle/>
            <a:p>
              <a:pPr algn="ctr"/>
              <a:r>
                <a:rPr lang="en-US" sz="2400" b="1" dirty="0" smtClean="0">
                  <a:solidFill>
                    <a:schemeClr val="bg2">
                      <a:lumMod val="50000"/>
                    </a:schemeClr>
                  </a:solidFill>
                </a:rPr>
                <a:t>MODIS</a:t>
              </a:r>
            </a:p>
            <a:p>
              <a:pPr algn="ctr"/>
              <a:r>
                <a:rPr lang="en-US" sz="1400" dirty="0" smtClean="0">
                  <a:solidFill>
                    <a:schemeClr val="bg2">
                      <a:lumMod val="50000"/>
                    </a:schemeClr>
                  </a:solidFill>
                </a:rPr>
                <a:t>Evapotranspiration</a:t>
              </a:r>
              <a:endParaRPr lang="en-US" sz="1400" dirty="0">
                <a:solidFill>
                  <a:schemeClr val="bg2">
                    <a:lumMod val="50000"/>
                  </a:schemeClr>
                </a:solidFill>
              </a:endParaRPr>
            </a:p>
          </p:txBody>
        </p:sp>
      </p:grpSp>
      <p:sp>
        <p:nvSpPr>
          <p:cNvPr id="4" name="TextBox 3"/>
          <p:cNvSpPr txBox="1"/>
          <p:nvPr/>
        </p:nvSpPr>
        <p:spPr>
          <a:xfrm>
            <a:off x="0" y="6466242"/>
            <a:ext cx="2262158" cy="261610"/>
          </a:xfrm>
          <a:prstGeom prst="rect">
            <a:avLst/>
          </a:prstGeom>
          <a:noFill/>
        </p:spPr>
        <p:txBody>
          <a:bodyPr wrap="none" rtlCol="0">
            <a:spAutoFit/>
          </a:bodyPr>
          <a:lstStyle/>
          <a:p>
            <a:r>
              <a:rPr lang="en-US" sz="1100" dirty="0" smtClean="0"/>
              <a:t>Image </a:t>
            </a:r>
            <a:r>
              <a:rPr lang="en-US" sz="1100" dirty="0"/>
              <a:t>credit: P</a:t>
            </a:r>
            <a:r>
              <a:rPr lang="en-US" sz="1100" dirty="0" smtClean="0"/>
              <a:t>sychsearch.net</a:t>
            </a:r>
            <a:endParaRPr lang="en-US" sz="1100" dirty="0"/>
          </a:p>
        </p:txBody>
      </p:sp>
      <p:sp>
        <p:nvSpPr>
          <p:cNvPr id="24" name="TextBox 23"/>
          <p:cNvSpPr txBox="1"/>
          <p:nvPr/>
        </p:nvSpPr>
        <p:spPr>
          <a:xfrm>
            <a:off x="1" y="454560"/>
            <a:ext cx="12192000" cy="707886"/>
          </a:xfrm>
          <a:prstGeom prst="rect">
            <a:avLst/>
          </a:prstGeom>
          <a:noFill/>
        </p:spPr>
        <p:txBody>
          <a:bodyPr wrap="square" rtlCol="0">
            <a:spAutoFit/>
          </a:bodyPr>
          <a:lstStyle/>
          <a:p>
            <a:pPr algn="ctr"/>
            <a:r>
              <a:rPr lang="en-US" sz="4000" dirty="0" smtClean="0">
                <a:solidFill>
                  <a:schemeClr val="bg1"/>
                </a:solidFill>
              </a:rPr>
              <a:t>NASA Earth Observations</a:t>
            </a:r>
            <a:endParaRPr lang="en-US" sz="4000" dirty="0">
              <a:solidFill>
                <a:schemeClr val="bg1"/>
              </a:solidFill>
            </a:endParaRPr>
          </a:p>
        </p:txBody>
      </p:sp>
    </p:spTree>
    <p:extLst>
      <p:ext uri="{BB962C8B-B14F-4D97-AF65-F5344CB8AC3E}">
        <p14:creationId xmlns:p14="http://schemas.microsoft.com/office/powerpoint/2010/main" val="177778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3867150" y="333375"/>
            <a:ext cx="4400564" cy="830997"/>
          </a:xfrm>
          <a:prstGeom prst="rect">
            <a:avLst/>
          </a:prstGeom>
          <a:noFill/>
        </p:spPr>
        <p:txBody>
          <a:bodyPr wrap="none" rtlCol="0">
            <a:spAutoFit/>
          </a:bodyPr>
          <a:lstStyle/>
          <a:p>
            <a:r>
              <a:rPr lang="en-US" sz="4800" dirty="0" smtClean="0">
                <a:solidFill>
                  <a:schemeClr val="bg1"/>
                </a:solidFill>
              </a:rPr>
              <a:t>Methodology</a:t>
            </a:r>
            <a:r>
              <a:rPr lang="en-US" sz="4800" dirty="0" smtClean="0"/>
              <a:t> </a:t>
            </a:r>
            <a:endParaRPr lang="en-US" sz="4800" dirty="0"/>
          </a:p>
        </p:txBody>
      </p:sp>
      <p:sp>
        <p:nvSpPr>
          <p:cNvPr id="63" name="Flowchart: Process 62"/>
          <p:cNvSpPr/>
          <p:nvPr/>
        </p:nvSpPr>
        <p:spPr>
          <a:xfrm>
            <a:off x="1962150" y="1729800"/>
            <a:ext cx="2476500" cy="2842200"/>
          </a:xfrm>
          <a:prstGeom prst="flowChartProcess">
            <a:avLst/>
          </a:prstGeom>
          <a:no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Process 63"/>
          <p:cNvSpPr/>
          <p:nvPr/>
        </p:nvSpPr>
        <p:spPr>
          <a:xfrm>
            <a:off x="1952626" y="1323976"/>
            <a:ext cx="2486024" cy="285749"/>
          </a:xfrm>
          <a:prstGeom prst="flowChartProcess">
            <a:avLst/>
          </a:prstGeom>
          <a:solidFill>
            <a:srgbClr val="74A9DB">
              <a:alpha val="80000"/>
            </a:srgbClr>
          </a:solid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3"/>
          <a:stretch>
            <a:fillRect/>
          </a:stretch>
        </p:blipFill>
        <p:spPr>
          <a:xfrm>
            <a:off x="2012959" y="2483047"/>
            <a:ext cx="621551" cy="577363"/>
          </a:xfrm>
          <a:prstGeom prst="ellipse">
            <a:avLst/>
          </a:prstGeom>
        </p:spPr>
      </p:pic>
      <p:pic>
        <p:nvPicPr>
          <p:cNvPr id="66" name="Picture 65"/>
          <p:cNvPicPr>
            <a:picLocks noChangeAspect="1"/>
          </p:cNvPicPr>
          <p:nvPr/>
        </p:nvPicPr>
        <p:blipFill rotWithShape="1">
          <a:blip r:embed="rId4"/>
          <a:srcRect b="1355"/>
          <a:stretch/>
        </p:blipFill>
        <p:spPr>
          <a:xfrm>
            <a:off x="2012959" y="1786239"/>
            <a:ext cx="621551" cy="591771"/>
          </a:xfrm>
          <a:prstGeom prst="ellipse">
            <a:avLst/>
          </a:prstGeom>
        </p:spPr>
      </p:pic>
      <p:pic>
        <p:nvPicPr>
          <p:cNvPr id="67" name="Picture 66"/>
          <p:cNvPicPr>
            <a:picLocks noChangeAspect="1"/>
          </p:cNvPicPr>
          <p:nvPr/>
        </p:nvPicPr>
        <p:blipFill>
          <a:blip r:embed="rId5"/>
          <a:stretch>
            <a:fillRect/>
          </a:stretch>
        </p:blipFill>
        <p:spPr>
          <a:xfrm>
            <a:off x="2012959" y="3151810"/>
            <a:ext cx="621551" cy="594447"/>
          </a:xfrm>
          <a:prstGeom prst="flowChartConnector">
            <a:avLst/>
          </a:prstGeom>
        </p:spPr>
      </p:pic>
      <p:pic>
        <p:nvPicPr>
          <p:cNvPr id="68" name="Picture 67"/>
          <p:cNvPicPr>
            <a:picLocks noChangeAspect="1"/>
          </p:cNvPicPr>
          <p:nvPr/>
        </p:nvPicPr>
        <p:blipFill>
          <a:blip r:embed="rId6"/>
          <a:stretch>
            <a:fillRect/>
          </a:stretch>
        </p:blipFill>
        <p:spPr>
          <a:xfrm>
            <a:off x="2018271" y="3868041"/>
            <a:ext cx="616239" cy="628650"/>
          </a:xfrm>
          <a:prstGeom prst="ellipse">
            <a:avLst/>
          </a:prstGeom>
        </p:spPr>
      </p:pic>
      <p:sp>
        <p:nvSpPr>
          <p:cNvPr id="69" name="Rectangle 68"/>
          <p:cNvSpPr/>
          <p:nvPr/>
        </p:nvSpPr>
        <p:spPr>
          <a:xfrm>
            <a:off x="2593430" y="2580599"/>
            <a:ext cx="1037463" cy="323165"/>
          </a:xfrm>
          <a:prstGeom prst="rect">
            <a:avLst/>
          </a:prstGeom>
        </p:spPr>
        <p:txBody>
          <a:bodyPr wrap="none">
            <a:spAutoFit/>
          </a:bodyPr>
          <a:lstStyle/>
          <a:p>
            <a:r>
              <a:rPr lang="en-US" sz="1500" dirty="0" smtClean="0"/>
              <a:t>Elevation</a:t>
            </a:r>
            <a:endParaRPr lang="en-US" sz="1500" dirty="0"/>
          </a:p>
        </p:txBody>
      </p:sp>
      <p:sp>
        <p:nvSpPr>
          <p:cNvPr id="70" name="TextBox 69"/>
          <p:cNvSpPr txBox="1"/>
          <p:nvPr/>
        </p:nvSpPr>
        <p:spPr>
          <a:xfrm>
            <a:off x="2589954" y="1872910"/>
            <a:ext cx="1359668" cy="323165"/>
          </a:xfrm>
          <a:prstGeom prst="rect">
            <a:avLst/>
          </a:prstGeom>
          <a:noFill/>
        </p:spPr>
        <p:txBody>
          <a:bodyPr wrap="none" rtlCol="0">
            <a:spAutoFit/>
          </a:bodyPr>
          <a:lstStyle/>
          <a:p>
            <a:r>
              <a:rPr lang="en-US" sz="1500" dirty="0" smtClean="0"/>
              <a:t>Precipitation</a:t>
            </a:r>
            <a:endParaRPr lang="en-US" sz="1500" dirty="0"/>
          </a:p>
        </p:txBody>
      </p:sp>
      <p:sp>
        <p:nvSpPr>
          <p:cNvPr id="71" name="Rectangle 70"/>
          <p:cNvSpPr/>
          <p:nvPr/>
        </p:nvSpPr>
        <p:spPr>
          <a:xfrm>
            <a:off x="2586750" y="3295144"/>
            <a:ext cx="1816523" cy="307777"/>
          </a:xfrm>
          <a:prstGeom prst="rect">
            <a:avLst/>
          </a:prstGeom>
        </p:spPr>
        <p:txBody>
          <a:bodyPr wrap="none">
            <a:spAutoFit/>
          </a:bodyPr>
          <a:lstStyle/>
          <a:p>
            <a:r>
              <a:rPr lang="en-US" sz="1400" dirty="0" smtClean="0"/>
              <a:t>Evapotranspiration</a:t>
            </a:r>
            <a:endParaRPr lang="en-US" sz="1400" dirty="0"/>
          </a:p>
        </p:txBody>
      </p:sp>
      <p:sp>
        <p:nvSpPr>
          <p:cNvPr id="72" name="Rectangle 71"/>
          <p:cNvSpPr/>
          <p:nvPr/>
        </p:nvSpPr>
        <p:spPr>
          <a:xfrm>
            <a:off x="2587250" y="3957136"/>
            <a:ext cx="1443024" cy="323165"/>
          </a:xfrm>
          <a:prstGeom prst="rect">
            <a:avLst/>
          </a:prstGeom>
        </p:spPr>
        <p:txBody>
          <a:bodyPr wrap="none">
            <a:spAutoFit/>
          </a:bodyPr>
          <a:lstStyle/>
          <a:p>
            <a:r>
              <a:rPr lang="en-US" sz="1500" dirty="0" smtClean="0"/>
              <a:t>Groundwater</a:t>
            </a:r>
            <a:endParaRPr lang="en-US" sz="1500" dirty="0"/>
          </a:p>
        </p:txBody>
      </p:sp>
      <p:sp>
        <p:nvSpPr>
          <p:cNvPr id="73" name="TextBox 72"/>
          <p:cNvSpPr txBox="1"/>
          <p:nvPr/>
        </p:nvSpPr>
        <p:spPr>
          <a:xfrm>
            <a:off x="1957817" y="1302105"/>
            <a:ext cx="2480833" cy="323165"/>
          </a:xfrm>
          <a:prstGeom prst="rect">
            <a:avLst/>
          </a:prstGeom>
          <a:noFill/>
        </p:spPr>
        <p:txBody>
          <a:bodyPr wrap="square" rtlCol="0">
            <a:spAutoFit/>
          </a:bodyPr>
          <a:lstStyle/>
          <a:p>
            <a:pPr algn="ctr"/>
            <a:r>
              <a:rPr lang="en-US" sz="1500" dirty="0" smtClean="0">
                <a:solidFill>
                  <a:schemeClr val="bg1"/>
                </a:solidFill>
              </a:rPr>
              <a:t>Datasets</a:t>
            </a:r>
            <a:endParaRPr lang="en-US" sz="1500" dirty="0">
              <a:solidFill>
                <a:schemeClr val="bg1"/>
              </a:solidFill>
            </a:endParaRPr>
          </a:p>
        </p:txBody>
      </p:sp>
      <p:sp>
        <p:nvSpPr>
          <p:cNvPr id="74" name="Flowchart: Process 73"/>
          <p:cNvSpPr/>
          <p:nvPr/>
        </p:nvSpPr>
        <p:spPr>
          <a:xfrm>
            <a:off x="4704063" y="1729800"/>
            <a:ext cx="2476500" cy="2842200"/>
          </a:xfrm>
          <a:prstGeom prst="flowChartProcess">
            <a:avLst/>
          </a:prstGeom>
          <a:no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Process 74"/>
          <p:cNvSpPr/>
          <p:nvPr/>
        </p:nvSpPr>
        <p:spPr>
          <a:xfrm>
            <a:off x="4695826" y="1324105"/>
            <a:ext cx="2486024" cy="285749"/>
          </a:xfrm>
          <a:prstGeom prst="flowChartProcess">
            <a:avLst/>
          </a:prstGeom>
          <a:solidFill>
            <a:srgbClr val="74A9DB">
              <a:alpha val="80000"/>
            </a:srgbClr>
          </a:solid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4686538" y="1302104"/>
            <a:ext cx="2478024" cy="323165"/>
          </a:xfrm>
          <a:prstGeom prst="rect">
            <a:avLst/>
          </a:prstGeom>
          <a:noFill/>
        </p:spPr>
        <p:txBody>
          <a:bodyPr wrap="square" rtlCol="0">
            <a:spAutoFit/>
          </a:bodyPr>
          <a:lstStyle/>
          <a:p>
            <a:pPr algn="ctr"/>
            <a:r>
              <a:rPr lang="en-US" sz="1500" dirty="0" smtClean="0">
                <a:solidFill>
                  <a:schemeClr val="bg1"/>
                </a:solidFill>
              </a:rPr>
              <a:t>Data Processing</a:t>
            </a:r>
            <a:endParaRPr lang="en-US" sz="1500" dirty="0">
              <a:solidFill>
                <a:schemeClr val="bg1"/>
              </a:solidFill>
            </a:endParaRPr>
          </a:p>
        </p:txBody>
      </p:sp>
      <p:sp>
        <p:nvSpPr>
          <p:cNvPr id="77" name="TextBox 76"/>
          <p:cNvSpPr txBox="1"/>
          <p:nvPr/>
        </p:nvSpPr>
        <p:spPr>
          <a:xfrm>
            <a:off x="4695826" y="1811267"/>
            <a:ext cx="2637523" cy="553998"/>
          </a:xfrm>
          <a:prstGeom prst="rect">
            <a:avLst/>
          </a:prstGeom>
          <a:noFill/>
        </p:spPr>
        <p:txBody>
          <a:bodyPr wrap="square" rtlCol="0">
            <a:spAutoFit/>
          </a:bodyPr>
          <a:lstStyle/>
          <a:p>
            <a:r>
              <a:rPr lang="en-US" sz="1500" dirty="0" smtClean="0"/>
              <a:t>1. Clip to study area extent </a:t>
            </a:r>
            <a:endParaRPr lang="en-US" sz="1500" dirty="0"/>
          </a:p>
        </p:txBody>
      </p:sp>
      <p:pic>
        <p:nvPicPr>
          <p:cNvPr id="78" name="Picture 77"/>
          <p:cNvPicPr>
            <a:picLocks noChangeAspect="1"/>
          </p:cNvPicPr>
          <p:nvPr/>
        </p:nvPicPr>
        <p:blipFill rotWithShape="1">
          <a:blip r:embed="rId7"/>
          <a:srcRect l="3667" t="4054" r="5694" b="6036"/>
          <a:stretch/>
        </p:blipFill>
        <p:spPr>
          <a:xfrm>
            <a:off x="5176278" y="2389008"/>
            <a:ext cx="1518248" cy="1303970"/>
          </a:xfrm>
          <a:prstGeom prst="rect">
            <a:avLst/>
          </a:prstGeom>
        </p:spPr>
      </p:pic>
      <p:sp>
        <p:nvSpPr>
          <p:cNvPr id="79" name="TextBox 78"/>
          <p:cNvSpPr txBox="1"/>
          <p:nvPr/>
        </p:nvSpPr>
        <p:spPr>
          <a:xfrm>
            <a:off x="4706637" y="3784039"/>
            <a:ext cx="2464401" cy="784830"/>
          </a:xfrm>
          <a:prstGeom prst="rect">
            <a:avLst/>
          </a:prstGeom>
          <a:noFill/>
        </p:spPr>
        <p:txBody>
          <a:bodyPr wrap="square" rtlCol="0">
            <a:spAutoFit/>
          </a:bodyPr>
          <a:lstStyle/>
          <a:p>
            <a:r>
              <a:rPr lang="en-US" sz="1500" dirty="0" smtClean="0"/>
              <a:t>2. Convert precipitation layers from rates to amounts </a:t>
            </a:r>
            <a:endParaRPr lang="en-US" sz="1500" dirty="0"/>
          </a:p>
        </p:txBody>
      </p:sp>
      <p:sp>
        <p:nvSpPr>
          <p:cNvPr id="80" name="Flowchart: Process 79"/>
          <p:cNvSpPr/>
          <p:nvPr/>
        </p:nvSpPr>
        <p:spPr>
          <a:xfrm>
            <a:off x="7458075" y="1729800"/>
            <a:ext cx="2476500" cy="2842200"/>
          </a:xfrm>
          <a:prstGeom prst="flowChartProcess">
            <a:avLst/>
          </a:prstGeom>
          <a:no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Process 80"/>
          <p:cNvSpPr/>
          <p:nvPr/>
        </p:nvSpPr>
        <p:spPr>
          <a:xfrm>
            <a:off x="7458076" y="1320997"/>
            <a:ext cx="2486024" cy="285749"/>
          </a:xfrm>
          <a:prstGeom prst="flowChartProcess">
            <a:avLst/>
          </a:prstGeom>
          <a:solidFill>
            <a:srgbClr val="74A9DB">
              <a:alpha val="80000"/>
            </a:srgbClr>
          </a:solid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7452549" y="1302103"/>
            <a:ext cx="2478024" cy="323165"/>
          </a:xfrm>
          <a:prstGeom prst="rect">
            <a:avLst/>
          </a:prstGeom>
          <a:noFill/>
        </p:spPr>
        <p:txBody>
          <a:bodyPr wrap="square" rtlCol="0">
            <a:spAutoFit/>
          </a:bodyPr>
          <a:lstStyle/>
          <a:p>
            <a:pPr algn="ctr"/>
            <a:r>
              <a:rPr lang="en-US" sz="1500" dirty="0" smtClean="0">
                <a:solidFill>
                  <a:schemeClr val="bg1"/>
                </a:solidFill>
              </a:rPr>
              <a:t>Analysis</a:t>
            </a:r>
            <a:r>
              <a:rPr lang="en-US" sz="1500" dirty="0" smtClean="0"/>
              <a:t> </a:t>
            </a:r>
            <a:endParaRPr lang="en-US" sz="1500" dirty="0"/>
          </a:p>
        </p:txBody>
      </p:sp>
      <p:sp>
        <p:nvSpPr>
          <p:cNvPr id="83" name="TextBox 82"/>
          <p:cNvSpPr txBox="1"/>
          <p:nvPr/>
        </p:nvSpPr>
        <p:spPr>
          <a:xfrm>
            <a:off x="7505699" y="1786239"/>
            <a:ext cx="2457451" cy="784830"/>
          </a:xfrm>
          <a:prstGeom prst="rect">
            <a:avLst/>
          </a:prstGeom>
          <a:noFill/>
        </p:spPr>
        <p:txBody>
          <a:bodyPr wrap="square" rtlCol="0">
            <a:spAutoFit/>
          </a:bodyPr>
          <a:lstStyle/>
          <a:p>
            <a:r>
              <a:rPr lang="en-US" sz="1500" dirty="0" smtClean="0"/>
              <a:t>Validated data with NOAA NCDC rain gauge data</a:t>
            </a:r>
          </a:p>
        </p:txBody>
      </p:sp>
      <p:sp>
        <p:nvSpPr>
          <p:cNvPr id="84" name="TextBox 83"/>
          <p:cNvSpPr txBox="1"/>
          <p:nvPr/>
        </p:nvSpPr>
        <p:spPr>
          <a:xfrm>
            <a:off x="7505699" y="2847702"/>
            <a:ext cx="1813317" cy="323165"/>
          </a:xfrm>
          <a:prstGeom prst="rect">
            <a:avLst/>
          </a:prstGeom>
          <a:noFill/>
        </p:spPr>
        <p:txBody>
          <a:bodyPr wrap="none" rtlCol="0">
            <a:spAutoFit/>
          </a:bodyPr>
          <a:lstStyle/>
          <a:p>
            <a:r>
              <a:rPr lang="en-US" sz="1500" b="1" dirty="0" smtClean="0"/>
              <a:t>Types of Analysis:</a:t>
            </a:r>
            <a:endParaRPr lang="en-US" sz="1500" b="1" dirty="0"/>
          </a:p>
        </p:txBody>
      </p:sp>
      <p:sp>
        <p:nvSpPr>
          <p:cNvPr id="85" name="Flowchart: Process 84"/>
          <p:cNvSpPr/>
          <p:nvPr/>
        </p:nvSpPr>
        <p:spPr>
          <a:xfrm>
            <a:off x="1962149" y="4705351"/>
            <a:ext cx="7968423" cy="1933574"/>
          </a:xfrm>
          <a:prstGeom prst="flowChartProcess">
            <a:avLst/>
          </a:prstGeom>
          <a:no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p:nvPr/>
        </p:nvCxnSpPr>
        <p:spPr>
          <a:xfrm>
            <a:off x="5715000" y="4772025"/>
            <a:ext cx="9525" cy="1800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987440" y="4760349"/>
            <a:ext cx="3619501" cy="1823576"/>
          </a:xfrm>
          <a:prstGeom prst="rect">
            <a:avLst/>
          </a:prstGeom>
          <a:noFill/>
        </p:spPr>
        <p:txBody>
          <a:bodyPr wrap="square" rtlCol="0">
            <a:spAutoFit/>
          </a:bodyPr>
          <a:lstStyle/>
          <a:p>
            <a:pPr>
              <a:lnSpc>
                <a:spcPct val="150000"/>
              </a:lnSpc>
            </a:pPr>
            <a:r>
              <a:rPr lang="en-US" sz="1500" dirty="0" smtClean="0"/>
              <a:t>1. Create image collections</a:t>
            </a:r>
          </a:p>
          <a:p>
            <a:pPr>
              <a:lnSpc>
                <a:spcPct val="150000"/>
              </a:lnSpc>
            </a:pPr>
            <a:r>
              <a:rPr lang="en-US" sz="1500" dirty="0" smtClean="0"/>
              <a:t>2. Code data to display </a:t>
            </a:r>
          </a:p>
          <a:p>
            <a:pPr>
              <a:lnSpc>
                <a:spcPct val="150000"/>
              </a:lnSpc>
            </a:pPr>
            <a:r>
              <a:rPr lang="en-US" sz="1500" dirty="0" smtClean="0"/>
              <a:t>3. Assign color palettes</a:t>
            </a:r>
          </a:p>
          <a:p>
            <a:pPr>
              <a:lnSpc>
                <a:spcPct val="150000"/>
              </a:lnSpc>
            </a:pPr>
            <a:r>
              <a:rPr lang="en-US" sz="1500" dirty="0" smtClean="0"/>
              <a:t>4. Implement chart functionality </a:t>
            </a:r>
          </a:p>
          <a:p>
            <a:pPr>
              <a:lnSpc>
                <a:spcPct val="150000"/>
              </a:lnSpc>
            </a:pPr>
            <a:r>
              <a:rPr lang="en-US" sz="1500" dirty="0" smtClean="0"/>
              <a:t>5. Test interface </a:t>
            </a:r>
            <a:endParaRPr lang="en-US" sz="1500" dirty="0"/>
          </a:p>
        </p:txBody>
      </p:sp>
      <p:sp>
        <p:nvSpPr>
          <p:cNvPr id="89" name="TextBox 88"/>
          <p:cNvSpPr txBox="1"/>
          <p:nvPr/>
        </p:nvSpPr>
        <p:spPr>
          <a:xfrm rot="16200000">
            <a:off x="746919" y="2737231"/>
            <a:ext cx="1816863" cy="553998"/>
          </a:xfrm>
          <a:prstGeom prst="rect">
            <a:avLst/>
          </a:prstGeom>
          <a:noFill/>
        </p:spPr>
        <p:txBody>
          <a:bodyPr wrap="square" rtlCol="0">
            <a:spAutoFit/>
          </a:bodyPr>
          <a:lstStyle/>
          <a:p>
            <a:pPr algn="ctr"/>
            <a:r>
              <a:rPr lang="en-US" sz="1500" dirty="0" smtClean="0"/>
              <a:t>Climatology Creation</a:t>
            </a:r>
            <a:endParaRPr lang="en-US" sz="1500" dirty="0"/>
          </a:p>
        </p:txBody>
      </p:sp>
      <p:sp>
        <p:nvSpPr>
          <p:cNvPr id="90" name="TextBox 89"/>
          <p:cNvSpPr txBox="1"/>
          <p:nvPr/>
        </p:nvSpPr>
        <p:spPr>
          <a:xfrm rot="16200000">
            <a:off x="716789" y="5397897"/>
            <a:ext cx="1928057" cy="553998"/>
          </a:xfrm>
          <a:prstGeom prst="rect">
            <a:avLst/>
          </a:prstGeom>
          <a:noFill/>
        </p:spPr>
        <p:txBody>
          <a:bodyPr wrap="square" rtlCol="0">
            <a:spAutoFit/>
          </a:bodyPr>
          <a:lstStyle/>
          <a:p>
            <a:pPr algn="ctr"/>
            <a:r>
              <a:rPr lang="en-US" sz="1500" dirty="0" smtClean="0"/>
              <a:t>Interface Development </a:t>
            </a:r>
            <a:endParaRPr lang="en-US" sz="1500" dirty="0"/>
          </a:p>
        </p:txBody>
      </p:sp>
      <p:sp>
        <p:nvSpPr>
          <p:cNvPr id="91" name="TextBox 90"/>
          <p:cNvSpPr txBox="1"/>
          <p:nvPr/>
        </p:nvSpPr>
        <p:spPr>
          <a:xfrm>
            <a:off x="7610474" y="3123927"/>
            <a:ext cx="2162175" cy="1131079"/>
          </a:xfrm>
          <a:prstGeom prst="rect">
            <a:avLst/>
          </a:prstGeom>
          <a:noFill/>
        </p:spPr>
        <p:txBody>
          <a:bodyPr wrap="square" rtlCol="0">
            <a:spAutoFit/>
          </a:bodyPr>
          <a:lstStyle/>
          <a:p>
            <a:pPr>
              <a:lnSpc>
                <a:spcPct val="150000"/>
              </a:lnSpc>
            </a:pPr>
            <a:r>
              <a:rPr lang="en-US" sz="1500" dirty="0" smtClean="0"/>
              <a:t>1. Visual comparisons</a:t>
            </a:r>
          </a:p>
          <a:p>
            <a:pPr>
              <a:lnSpc>
                <a:spcPct val="150000"/>
              </a:lnSpc>
            </a:pPr>
            <a:r>
              <a:rPr lang="en-US" sz="1500" dirty="0" smtClean="0"/>
              <a:t>2. Statistical analysis</a:t>
            </a:r>
          </a:p>
          <a:p>
            <a:pPr>
              <a:lnSpc>
                <a:spcPct val="150000"/>
              </a:lnSpc>
            </a:pPr>
            <a:r>
              <a:rPr lang="en-US" sz="1500" dirty="0" smtClean="0"/>
              <a:t>3. Graphical analysis</a:t>
            </a:r>
          </a:p>
        </p:txBody>
      </p:sp>
      <p:pic>
        <p:nvPicPr>
          <p:cNvPr id="2" name="Picture 1"/>
          <p:cNvPicPr>
            <a:picLocks noChangeAspect="1"/>
          </p:cNvPicPr>
          <p:nvPr/>
        </p:nvPicPr>
        <p:blipFill>
          <a:blip r:embed="rId8"/>
          <a:stretch>
            <a:fillRect/>
          </a:stretch>
        </p:blipFill>
        <p:spPr>
          <a:xfrm>
            <a:off x="5924226" y="4751493"/>
            <a:ext cx="3919980" cy="1858875"/>
          </a:xfrm>
          <a:prstGeom prst="rect">
            <a:avLst/>
          </a:prstGeom>
        </p:spPr>
      </p:pic>
      <p:sp>
        <p:nvSpPr>
          <p:cNvPr id="3" name="TextBox 2"/>
          <p:cNvSpPr txBox="1"/>
          <p:nvPr/>
        </p:nvSpPr>
        <p:spPr>
          <a:xfrm>
            <a:off x="2603940" y="2100590"/>
            <a:ext cx="1109599" cy="261610"/>
          </a:xfrm>
          <a:prstGeom prst="rect">
            <a:avLst/>
          </a:prstGeom>
          <a:noFill/>
        </p:spPr>
        <p:txBody>
          <a:bodyPr wrap="none" rtlCol="0">
            <a:spAutoFit/>
          </a:bodyPr>
          <a:lstStyle/>
          <a:p>
            <a:r>
              <a:rPr lang="en-US" sz="1050" dirty="0" smtClean="0"/>
              <a:t>TRMM &amp; GPM</a:t>
            </a:r>
            <a:endParaRPr lang="en-US" sz="1050" dirty="0"/>
          </a:p>
        </p:txBody>
      </p:sp>
      <p:sp>
        <p:nvSpPr>
          <p:cNvPr id="33" name="TextBox 32"/>
          <p:cNvSpPr txBox="1"/>
          <p:nvPr/>
        </p:nvSpPr>
        <p:spPr>
          <a:xfrm>
            <a:off x="2614450" y="2790504"/>
            <a:ext cx="514885" cy="253916"/>
          </a:xfrm>
          <a:prstGeom prst="rect">
            <a:avLst/>
          </a:prstGeom>
          <a:noFill/>
        </p:spPr>
        <p:txBody>
          <a:bodyPr wrap="none" rtlCol="0">
            <a:spAutoFit/>
          </a:bodyPr>
          <a:lstStyle/>
          <a:p>
            <a:r>
              <a:rPr lang="en-US" sz="1050" dirty="0" smtClean="0"/>
              <a:t>SRTM</a:t>
            </a:r>
            <a:endParaRPr lang="en-US" sz="1050" dirty="0"/>
          </a:p>
        </p:txBody>
      </p:sp>
      <p:sp>
        <p:nvSpPr>
          <p:cNvPr id="4" name="TextBox 3"/>
          <p:cNvSpPr txBox="1"/>
          <p:nvPr/>
        </p:nvSpPr>
        <p:spPr>
          <a:xfrm>
            <a:off x="2617085" y="3510457"/>
            <a:ext cx="643125" cy="261610"/>
          </a:xfrm>
          <a:prstGeom prst="rect">
            <a:avLst/>
          </a:prstGeom>
          <a:noFill/>
        </p:spPr>
        <p:txBody>
          <a:bodyPr wrap="none" rtlCol="0">
            <a:spAutoFit/>
          </a:bodyPr>
          <a:lstStyle/>
          <a:p>
            <a:r>
              <a:rPr lang="en-US" sz="1100" dirty="0" smtClean="0"/>
              <a:t>MODIS</a:t>
            </a:r>
            <a:endParaRPr lang="en-US" sz="1100" dirty="0"/>
          </a:p>
        </p:txBody>
      </p:sp>
      <p:sp>
        <p:nvSpPr>
          <p:cNvPr id="35" name="TextBox 34"/>
          <p:cNvSpPr txBox="1"/>
          <p:nvPr/>
        </p:nvSpPr>
        <p:spPr>
          <a:xfrm>
            <a:off x="2601318" y="4156842"/>
            <a:ext cx="688009" cy="261610"/>
          </a:xfrm>
          <a:prstGeom prst="rect">
            <a:avLst/>
          </a:prstGeom>
          <a:noFill/>
        </p:spPr>
        <p:txBody>
          <a:bodyPr wrap="none" rtlCol="0">
            <a:spAutoFit/>
          </a:bodyPr>
          <a:lstStyle/>
          <a:p>
            <a:r>
              <a:rPr lang="en-US" sz="1100" dirty="0" smtClean="0"/>
              <a:t>GRACE</a:t>
            </a:r>
            <a:endParaRPr lang="en-US" sz="1100" dirty="0"/>
          </a:p>
        </p:txBody>
      </p:sp>
    </p:spTree>
    <p:extLst>
      <p:ext uri="{BB962C8B-B14F-4D97-AF65-F5344CB8AC3E}">
        <p14:creationId xmlns:p14="http://schemas.microsoft.com/office/powerpoint/2010/main" val="289516323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9049" y="626076"/>
            <a:ext cx="248786" cy="369332"/>
          </a:xfrm>
          <a:prstGeom prst="rect">
            <a:avLst/>
          </a:prstGeom>
          <a:noFill/>
        </p:spPr>
        <p:txBody>
          <a:bodyPr wrap="none" rtlCol="0">
            <a:spAutoFit/>
          </a:bodyPr>
          <a:lstStyle/>
          <a:p>
            <a:r>
              <a:rPr lang="en-US" dirty="0" smtClean="0"/>
              <a:t> </a:t>
            </a:r>
            <a:endParaRPr lang="en-US" dirty="0"/>
          </a:p>
        </p:txBody>
      </p:sp>
      <p:sp>
        <p:nvSpPr>
          <p:cNvPr id="3" name="Rectangle 2"/>
          <p:cNvSpPr/>
          <p:nvPr/>
        </p:nvSpPr>
        <p:spPr>
          <a:xfrm>
            <a:off x="3310340" y="356782"/>
            <a:ext cx="5362365" cy="830997"/>
          </a:xfrm>
          <a:prstGeom prst="rect">
            <a:avLst/>
          </a:prstGeom>
        </p:spPr>
        <p:txBody>
          <a:bodyPr wrap="none">
            <a:spAutoFit/>
          </a:bodyPr>
          <a:lstStyle/>
          <a:p>
            <a:r>
              <a:rPr lang="en-US" sz="4800" dirty="0" smtClean="0">
                <a:solidFill>
                  <a:schemeClr val="bg1"/>
                </a:solidFill>
              </a:rPr>
              <a:t>Validation Results</a:t>
            </a:r>
            <a:endParaRPr lang="en-US" sz="4800" dirty="0"/>
          </a:p>
        </p:txBody>
      </p:sp>
      <p:graphicFrame>
        <p:nvGraphicFramePr>
          <p:cNvPr id="6" name="Chart 5"/>
          <p:cNvGraphicFramePr>
            <a:graphicFrameLocks/>
          </p:cNvGraphicFramePr>
          <p:nvPr>
            <p:extLst>
              <p:ext uri="{D42A27DB-BD31-4B8C-83A1-F6EECF244321}">
                <p14:modId xmlns:p14="http://schemas.microsoft.com/office/powerpoint/2010/main" val="2264628958"/>
              </p:ext>
            </p:extLst>
          </p:nvPr>
        </p:nvGraphicFramePr>
        <p:xfrm>
          <a:off x="539260" y="1656425"/>
          <a:ext cx="5633160" cy="3886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267370645"/>
              </p:ext>
            </p:extLst>
          </p:nvPr>
        </p:nvGraphicFramePr>
        <p:xfrm>
          <a:off x="6287047" y="1749120"/>
          <a:ext cx="5321643" cy="370090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975720" y="5834406"/>
            <a:ext cx="6082114" cy="369332"/>
          </a:xfrm>
          <a:prstGeom prst="rect">
            <a:avLst/>
          </a:prstGeom>
          <a:noFill/>
        </p:spPr>
        <p:txBody>
          <a:bodyPr wrap="none" rtlCol="0">
            <a:spAutoFit/>
          </a:bodyPr>
          <a:lstStyle/>
          <a:p>
            <a:r>
              <a:rPr lang="en-US" b="1" dirty="0" smtClean="0">
                <a:solidFill>
                  <a:schemeClr val="bg2">
                    <a:lumMod val="50000"/>
                  </a:schemeClr>
                </a:solidFill>
              </a:rPr>
              <a:t>Highest correlation with validation rain gauge station</a:t>
            </a:r>
            <a:endParaRPr lang="en-US" b="1" dirty="0">
              <a:solidFill>
                <a:schemeClr val="bg2">
                  <a:lumMod val="50000"/>
                </a:schemeClr>
              </a:solidFill>
            </a:endParaRPr>
          </a:p>
        </p:txBody>
      </p:sp>
    </p:spTree>
    <p:extLst>
      <p:ext uri="{BB962C8B-B14F-4D97-AF65-F5344CB8AC3E}">
        <p14:creationId xmlns:p14="http://schemas.microsoft.com/office/powerpoint/2010/main" val="4258281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7478</TotalTime>
  <Words>1559</Words>
  <Application>Microsoft Office PowerPoint</Application>
  <PresentationFormat>Custom</PresentationFormat>
  <Paragraphs>197</Paragraphs>
  <Slides>17</Slides>
  <Notes>17</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Utilizing NASA Earth Observations to Create a Precipitation Climatology of Jordan, Israel, and the West Bank to Identify Optimal Rainwater Harvesting Locations for Underserved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380</cp:revision>
  <dcterms:created xsi:type="dcterms:W3CDTF">2016-07-06T01:27:05Z</dcterms:created>
  <dcterms:modified xsi:type="dcterms:W3CDTF">2016-08-16T12:37:27Z</dcterms:modified>
</cp:coreProperties>
</file>