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295" r:id="rId3"/>
    <p:sldId id="278" r:id="rId4"/>
    <p:sldId id="285" r:id="rId5"/>
    <p:sldId id="286" r:id="rId6"/>
    <p:sldId id="293" r:id="rId7"/>
    <p:sldId id="287" r:id="rId8"/>
    <p:sldId id="299" r:id="rId9"/>
    <p:sldId id="298" r:id="rId10"/>
    <p:sldId id="288" r:id="rId11"/>
    <p:sldId id="300" r:id="rId12"/>
    <p:sldId id="301" r:id="rId13"/>
    <p:sldId id="289" r:id="rId14"/>
    <p:sldId id="294" r:id="rId15"/>
    <p:sldId id="296" r:id="rId16"/>
    <p:sldId id="291" r:id="rId17"/>
    <p:sldId id="297" r:id="rId18"/>
    <p:sldId id="292" r:id="rId19"/>
    <p:sldId id="290"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3"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82042" autoAdjust="0"/>
  </p:normalViewPr>
  <p:slideViewPr>
    <p:cSldViewPr snapToGrid="0">
      <p:cViewPr varScale="1">
        <p:scale>
          <a:sx n="109" d="100"/>
          <a:sy n="109" d="100"/>
        </p:scale>
        <p:origin x="1500"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6E258-9FD7-46D8-8143-5FEC3750437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4E62C241-ADFF-4944-A750-B537F1907148}">
      <dgm:prSet phldrT="[Text]"/>
      <dgm:spPr/>
      <dgm:t>
        <a:bodyPr/>
        <a:lstStyle/>
        <a:p>
          <a:r>
            <a:rPr lang="en-US" dirty="0" smtClean="0"/>
            <a:t>Expand</a:t>
          </a:r>
          <a:endParaRPr lang="en-US" dirty="0"/>
        </a:p>
      </dgm:t>
    </dgm:pt>
    <dgm:pt modelId="{D5484FA0-3347-408B-8848-228DA60D2B52}" type="parTrans" cxnId="{882AED0D-2805-4359-89BB-0EA67FB1985B}">
      <dgm:prSet/>
      <dgm:spPr/>
      <dgm:t>
        <a:bodyPr/>
        <a:lstStyle/>
        <a:p>
          <a:endParaRPr lang="en-US"/>
        </a:p>
      </dgm:t>
    </dgm:pt>
    <dgm:pt modelId="{46AA6B24-C974-4725-B14E-11F2BC7FA430}" type="sibTrans" cxnId="{882AED0D-2805-4359-89BB-0EA67FB1985B}">
      <dgm:prSet/>
      <dgm:spPr/>
      <dgm:t>
        <a:bodyPr/>
        <a:lstStyle/>
        <a:p>
          <a:endParaRPr lang="en-US"/>
        </a:p>
      </dgm:t>
    </dgm:pt>
    <dgm:pt modelId="{1532D174-3CE3-46C7-BB5F-E91674DE388B}">
      <dgm:prSet phldrT="[Text]"/>
      <dgm:spPr/>
      <dgm:t>
        <a:bodyPr/>
        <a:lstStyle/>
        <a:p>
          <a:r>
            <a:rPr lang="en-US" dirty="0" smtClean="0"/>
            <a:t>Design</a:t>
          </a:r>
          <a:endParaRPr lang="en-US" dirty="0"/>
        </a:p>
      </dgm:t>
    </dgm:pt>
    <dgm:pt modelId="{84AD9D0A-B9F4-4391-9A8F-59FD0616EBA6}" type="parTrans" cxnId="{6E2C14E3-F47D-49D3-A131-20F424F41252}">
      <dgm:prSet/>
      <dgm:spPr/>
      <dgm:t>
        <a:bodyPr/>
        <a:lstStyle/>
        <a:p>
          <a:endParaRPr lang="en-US"/>
        </a:p>
      </dgm:t>
    </dgm:pt>
    <dgm:pt modelId="{F9D0E1F8-2DEF-4162-9A05-5BA7D1F71D4A}" type="sibTrans" cxnId="{6E2C14E3-F47D-49D3-A131-20F424F41252}">
      <dgm:prSet/>
      <dgm:spPr/>
      <dgm:t>
        <a:bodyPr/>
        <a:lstStyle/>
        <a:p>
          <a:endParaRPr lang="en-US"/>
        </a:p>
      </dgm:t>
    </dgm:pt>
    <dgm:pt modelId="{4D7827CC-2295-458C-A11C-A1DD2045BCEC}">
      <dgm:prSet phldrT="[Text]"/>
      <dgm:spPr/>
      <dgm:t>
        <a:bodyPr/>
        <a:lstStyle/>
        <a:p>
          <a:r>
            <a:rPr lang="en-US" dirty="0" smtClean="0"/>
            <a:t>Correlate</a:t>
          </a:r>
          <a:endParaRPr lang="en-US" dirty="0"/>
        </a:p>
      </dgm:t>
    </dgm:pt>
    <dgm:pt modelId="{91418628-4538-46EC-87D2-6122BE71FE06}" type="parTrans" cxnId="{21F8FBCB-69FA-4588-8A62-0B4FBB7699D5}">
      <dgm:prSet/>
      <dgm:spPr/>
      <dgm:t>
        <a:bodyPr/>
        <a:lstStyle/>
        <a:p>
          <a:endParaRPr lang="en-US"/>
        </a:p>
      </dgm:t>
    </dgm:pt>
    <dgm:pt modelId="{2B6481E8-34B4-45B4-9A0B-213D8918E92C}" type="sibTrans" cxnId="{21F8FBCB-69FA-4588-8A62-0B4FBB7699D5}">
      <dgm:prSet/>
      <dgm:spPr/>
      <dgm:t>
        <a:bodyPr/>
        <a:lstStyle/>
        <a:p>
          <a:endParaRPr lang="en-US"/>
        </a:p>
      </dgm:t>
    </dgm:pt>
    <dgm:pt modelId="{89E9CF4B-0F6B-4C54-94F9-0EAC6F1BAE34}">
      <dgm:prSet phldrT="[Text]"/>
      <dgm:spPr/>
      <dgm:t>
        <a:bodyPr/>
        <a:lstStyle/>
        <a:p>
          <a:r>
            <a:rPr lang="en-US" dirty="0" smtClean="0"/>
            <a:t>End Product</a:t>
          </a:r>
          <a:endParaRPr lang="en-US" dirty="0"/>
        </a:p>
      </dgm:t>
    </dgm:pt>
    <dgm:pt modelId="{C2D7D7F6-776C-44B3-9008-3E73CBE2DCDA}" type="parTrans" cxnId="{5F31A2B5-249C-499D-B957-1E6DA65A7EFB}">
      <dgm:prSet/>
      <dgm:spPr/>
      <dgm:t>
        <a:bodyPr/>
        <a:lstStyle/>
        <a:p>
          <a:endParaRPr lang="en-US"/>
        </a:p>
      </dgm:t>
    </dgm:pt>
    <dgm:pt modelId="{D8C6C90C-960C-4D0E-BD64-0CF62E9EF784}" type="sibTrans" cxnId="{5F31A2B5-249C-499D-B957-1E6DA65A7EFB}">
      <dgm:prSet/>
      <dgm:spPr/>
      <dgm:t>
        <a:bodyPr/>
        <a:lstStyle/>
        <a:p>
          <a:endParaRPr lang="en-US"/>
        </a:p>
      </dgm:t>
    </dgm:pt>
    <dgm:pt modelId="{5BE88C86-548D-4DF9-886E-7016CD336FED}" type="pres">
      <dgm:prSet presAssocID="{5416E258-9FD7-46D8-8143-5FEC3750437B}" presName="Name0" presStyleCnt="0">
        <dgm:presLayoutVars>
          <dgm:chMax val="4"/>
          <dgm:resizeHandles val="exact"/>
        </dgm:presLayoutVars>
      </dgm:prSet>
      <dgm:spPr/>
      <dgm:t>
        <a:bodyPr/>
        <a:lstStyle/>
        <a:p>
          <a:endParaRPr lang="en-US"/>
        </a:p>
      </dgm:t>
    </dgm:pt>
    <dgm:pt modelId="{1EB024F4-F652-4B85-902E-46C1FE884B2B}" type="pres">
      <dgm:prSet presAssocID="{5416E258-9FD7-46D8-8143-5FEC3750437B}" presName="ellipse" presStyleLbl="trBgShp" presStyleIdx="0" presStyleCnt="1"/>
      <dgm:spPr/>
    </dgm:pt>
    <dgm:pt modelId="{924A8CD1-0A2A-4684-9DAB-D367D5ED6BC5}" type="pres">
      <dgm:prSet presAssocID="{5416E258-9FD7-46D8-8143-5FEC3750437B}" presName="arrow1" presStyleLbl="fgShp" presStyleIdx="0" presStyleCnt="1"/>
      <dgm:spPr/>
    </dgm:pt>
    <dgm:pt modelId="{20A7F4FC-AF5E-4D6B-A884-D807C8191E4B}" type="pres">
      <dgm:prSet presAssocID="{5416E258-9FD7-46D8-8143-5FEC3750437B}" presName="rectangle" presStyleLbl="revTx" presStyleIdx="0" presStyleCnt="1">
        <dgm:presLayoutVars>
          <dgm:bulletEnabled val="1"/>
        </dgm:presLayoutVars>
      </dgm:prSet>
      <dgm:spPr/>
      <dgm:t>
        <a:bodyPr/>
        <a:lstStyle/>
        <a:p>
          <a:endParaRPr lang="en-US"/>
        </a:p>
      </dgm:t>
    </dgm:pt>
    <dgm:pt modelId="{22BA425C-3E11-440F-9B61-3F9B44EE2436}" type="pres">
      <dgm:prSet presAssocID="{1532D174-3CE3-46C7-BB5F-E91674DE388B}" presName="item1" presStyleLbl="node1" presStyleIdx="0" presStyleCnt="3">
        <dgm:presLayoutVars>
          <dgm:bulletEnabled val="1"/>
        </dgm:presLayoutVars>
      </dgm:prSet>
      <dgm:spPr/>
      <dgm:t>
        <a:bodyPr/>
        <a:lstStyle/>
        <a:p>
          <a:endParaRPr lang="en-US"/>
        </a:p>
      </dgm:t>
    </dgm:pt>
    <dgm:pt modelId="{BC921361-B26F-4C28-8FAC-107405067A35}" type="pres">
      <dgm:prSet presAssocID="{4D7827CC-2295-458C-A11C-A1DD2045BCEC}" presName="item2" presStyleLbl="node1" presStyleIdx="1" presStyleCnt="3">
        <dgm:presLayoutVars>
          <dgm:bulletEnabled val="1"/>
        </dgm:presLayoutVars>
      </dgm:prSet>
      <dgm:spPr/>
      <dgm:t>
        <a:bodyPr/>
        <a:lstStyle/>
        <a:p>
          <a:endParaRPr lang="en-US"/>
        </a:p>
      </dgm:t>
    </dgm:pt>
    <dgm:pt modelId="{0B78C488-E8B6-4186-AA94-C4CD9B00E90D}" type="pres">
      <dgm:prSet presAssocID="{89E9CF4B-0F6B-4C54-94F9-0EAC6F1BAE34}" presName="item3" presStyleLbl="node1" presStyleIdx="2" presStyleCnt="3">
        <dgm:presLayoutVars>
          <dgm:bulletEnabled val="1"/>
        </dgm:presLayoutVars>
      </dgm:prSet>
      <dgm:spPr/>
      <dgm:t>
        <a:bodyPr/>
        <a:lstStyle/>
        <a:p>
          <a:endParaRPr lang="en-US"/>
        </a:p>
      </dgm:t>
    </dgm:pt>
    <dgm:pt modelId="{0778B37B-04CF-4990-A7B2-C236EAF2823C}" type="pres">
      <dgm:prSet presAssocID="{5416E258-9FD7-46D8-8143-5FEC3750437B}" presName="funnel" presStyleLbl="trAlignAcc1" presStyleIdx="0" presStyleCnt="1"/>
      <dgm:spPr/>
    </dgm:pt>
  </dgm:ptLst>
  <dgm:cxnLst>
    <dgm:cxn modelId="{965A4A31-8B52-431E-A445-A619C4592400}" type="presOf" srcId="{5416E258-9FD7-46D8-8143-5FEC3750437B}" destId="{5BE88C86-548D-4DF9-886E-7016CD336FED}" srcOrd="0" destOrd="0" presId="urn:microsoft.com/office/officeart/2005/8/layout/funnel1"/>
    <dgm:cxn modelId="{814F68FC-9175-4A80-898A-9938D622B6A5}" type="presOf" srcId="{4D7827CC-2295-458C-A11C-A1DD2045BCEC}" destId="{22BA425C-3E11-440F-9B61-3F9B44EE2436}" srcOrd="0" destOrd="0" presId="urn:microsoft.com/office/officeart/2005/8/layout/funnel1"/>
    <dgm:cxn modelId="{91CD3755-DF33-4B8F-82A9-AE01B784F247}" type="presOf" srcId="{89E9CF4B-0F6B-4C54-94F9-0EAC6F1BAE34}" destId="{20A7F4FC-AF5E-4D6B-A884-D807C8191E4B}" srcOrd="0" destOrd="0" presId="urn:microsoft.com/office/officeart/2005/8/layout/funnel1"/>
    <dgm:cxn modelId="{5F31A2B5-249C-499D-B957-1E6DA65A7EFB}" srcId="{5416E258-9FD7-46D8-8143-5FEC3750437B}" destId="{89E9CF4B-0F6B-4C54-94F9-0EAC6F1BAE34}" srcOrd="3" destOrd="0" parTransId="{C2D7D7F6-776C-44B3-9008-3E73CBE2DCDA}" sibTransId="{D8C6C90C-960C-4D0E-BD64-0CF62E9EF784}"/>
    <dgm:cxn modelId="{882AED0D-2805-4359-89BB-0EA67FB1985B}" srcId="{5416E258-9FD7-46D8-8143-5FEC3750437B}" destId="{4E62C241-ADFF-4944-A750-B537F1907148}" srcOrd="0" destOrd="0" parTransId="{D5484FA0-3347-408B-8848-228DA60D2B52}" sibTransId="{46AA6B24-C974-4725-B14E-11F2BC7FA430}"/>
    <dgm:cxn modelId="{FD4F3BE8-7248-4D10-BBEB-568DAFEDA6BD}" type="presOf" srcId="{1532D174-3CE3-46C7-BB5F-E91674DE388B}" destId="{BC921361-B26F-4C28-8FAC-107405067A35}" srcOrd="0" destOrd="0" presId="urn:microsoft.com/office/officeart/2005/8/layout/funnel1"/>
    <dgm:cxn modelId="{BEF0EE01-1A78-4832-BB58-C724BEB14455}" type="presOf" srcId="{4E62C241-ADFF-4944-A750-B537F1907148}" destId="{0B78C488-E8B6-4186-AA94-C4CD9B00E90D}" srcOrd="0" destOrd="0" presId="urn:microsoft.com/office/officeart/2005/8/layout/funnel1"/>
    <dgm:cxn modelId="{6E2C14E3-F47D-49D3-A131-20F424F41252}" srcId="{5416E258-9FD7-46D8-8143-5FEC3750437B}" destId="{1532D174-3CE3-46C7-BB5F-E91674DE388B}" srcOrd="1" destOrd="0" parTransId="{84AD9D0A-B9F4-4391-9A8F-59FD0616EBA6}" sibTransId="{F9D0E1F8-2DEF-4162-9A05-5BA7D1F71D4A}"/>
    <dgm:cxn modelId="{21F8FBCB-69FA-4588-8A62-0B4FBB7699D5}" srcId="{5416E258-9FD7-46D8-8143-5FEC3750437B}" destId="{4D7827CC-2295-458C-A11C-A1DD2045BCEC}" srcOrd="2" destOrd="0" parTransId="{91418628-4538-46EC-87D2-6122BE71FE06}" sibTransId="{2B6481E8-34B4-45B4-9A0B-213D8918E92C}"/>
    <dgm:cxn modelId="{B98BEE9E-C184-434E-87C5-93259A710823}" type="presParOf" srcId="{5BE88C86-548D-4DF9-886E-7016CD336FED}" destId="{1EB024F4-F652-4B85-902E-46C1FE884B2B}" srcOrd="0" destOrd="0" presId="urn:microsoft.com/office/officeart/2005/8/layout/funnel1"/>
    <dgm:cxn modelId="{7AFE67DA-1C88-4DC0-B43F-14033F0C613A}" type="presParOf" srcId="{5BE88C86-548D-4DF9-886E-7016CD336FED}" destId="{924A8CD1-0A2A-4684-9DAB-D367D5ED6BC5}" srcOrd="1" destOrd="0" presId="urn:microsoft.com/office/officeart/2005/8/layout/funnel1"/>
    <dgm:cxn modelId="{0EC6561F-E91A-42AB-8888-7256696F987C}" type="presParOf" srcId="{5BE88C86-548D-4DF9-886E-7016CD336FED}" destId="{20A7F4FC-AF5E-4D6B-A884-D807C8191E4B}" srcOrd="2" destOrd="0" presId="urn:microsoft.com/office/officeart/2005/8/layout/funnel1"/>
    <dgm:cxn modelId="{EB973206-8C07-4AD6-82A4-9CFDE2B4E928}" type="presParOf" srcId="{5BE88C86-548D-4DF9-886E-7016CD336FED}" destId="{22BA425C-3E11-440F-9B61-3F9B44EE2436}" srcOrd="3" destOrd="0" presId="urn:microsoft.com/office/officeart/2005/8/layout/funnel1"/>
    <dgm:cxn modelId="{4FE073DA-0BC4-448D-A362-0CC8C2A40C42}" type="presParOf" srcId="{5BE88C86-548D-4DF9-886E-7016CD336FED}" destId="{BC921361-B26F-4C28-8FAC-107405067A35}" srcOrd="4" destOrd="0" presId="urn:microsoft.com/office/officeart/2005/8/layout/funnel1"/>
    <dgm:cxn modelId="{F9B11661-2F8D-4693-A5B2-78CC9B521B14}" type="presParOf" srcId="{5BE88C86-548D-4DF9-886E-7016CD336FED}" destId="{0B78C488-E8B6-4186-AA94-C4CD9B00E90D}" srcOrd="5" destOrd="0" presId="urn:microsoft.com/office/officeart/2005/8/layout/funnel1"/>
    <dgm:cxn modelId="{F8805577-8CC2-4E6C-A87F-D2640C67162B}" type="presParOf" srcId="{5BE88C86-548D-4DF9-886E-7016CD336FED}" destId="{0778B37B-04CF-4990-A7B2-C236EAF282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24F4-F652-4B85-902E-46C1FE884B2B}">
      <dsp:nvSpPr>
        <dsp:cNvPr id="0" name=""/>
        <dsp:cNvSpPr/>
      </dsp:nvSpPr>
      <dsp:spPr>
        <a:xfrm>
          <a:off x="1565778" y="212044"/>
          <a:ext cx="4208267" cy="1461475"/>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24A8CD1-0A2A-4684-9DAB-D367D5ED6BC5}">
      <dsp:nvSpPr>
        <dsp:cNvPr id="0" name=""/>
        <dsp:cNvSpPr/>
      </dsp:nvSpPr>
      <dsp:spPr>
        <a:xfrm>
          <a:off x="3268658" y="3790703"/>
          <a:ext cx="815555" cy="521955"/>
        </a:xfrm>
        <a:prstGeom prst="down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0A7F4FC-AF5E-4D6B-A884-D807C8191E4B}">
      <dsp:nvSpPr>
        <dsp:cNvPr id="0" name=""/>
        <dsp:cNvSpPr/>
      </dsp:nvSpPr>
      <dsp:spPr>
        <a:xfrm>
          <a:off x="1719102" y="4208267"/>
          <a:ext cx="3914667" cy="97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End Product</a:t>
          </a:r>
          <a:endParaRPr lang="en-US" sz="3400" kern="1200" dirty="0"/>
        </a:p>
      </dsp:txBody>
      <dsp:txXfrm>
        <a:off x="1719102" y="4208267"/>
        <a:ext cx="3914667" cy="978666"/>
      </dsp:txXfrm>
    </dsp:sp>
    <dsp:sp modelId="{22BA425C-3E11-440F-9B61-3F9B44EE2436}">
      <dsp:nvSpPr>
        <dsp:cNvPr id="0" name=""/>
        <dsp:cNvSpPr/>
      </dsp:nvSpPr>
      <dsp:spPr>
        <a:xfrm>
          <a:off x="3095760" y="1786393"/>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Correlate</a:t>
          </a:r>
          <a:endParaRPr lang="en-US" sz="1700" kern="1200" dirty="0"/>
        </a:p>
      </dsp:txBody>
      <dsp:txXfrm>
        <a:off x="3310744" y="2001377"/>
        <a:ext cx="1038032" cy="1038032"/>
      </dsp:txXfrm>
    </dsp:sp>
    <dsp:sp modelId="{BC921361-B26F-4C28-8FAC-107405067A35}">
      <dsp:nvSpPr>
        <dsp:cNvPr id="0" name=""/>
        <dsp:cNvSpPr/>
      </dsp:nvSpPr>
      <dsp:spPr>
        <a:xfrm>
          <a:off x="2045324" y="68506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Design</a:t>
          </a:r>
          <a:endParaRPr lang="en-US" sz="1700" kern="1200" dirty="0"/>
        </a:p>
      </dsp:txBody>
      <dsp:txXfrm>
        <a:off x="2260308" y="900050"/>
        <a:ext cx="1038032" cy="1038032"/>
      </dsp:txXfrm>
    </dsp:sp>
    <dsp:sp modelId="{0B78C488-E8B6-4186-AA94-C4CD9B00E90D}">
      <dsp:nvSpPr>
        <dsp:cNvPr id="0" name=""/>
        <dsp:cNvSpPr/>
      </dsp:nvSpPr>
      <dsp:spPr>
        <a:xfrm>
          <a:off x="3545947" y="33013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Expand</a:t>
          </a:r>
          <a:endParaRPr lang="en-US" sz="1700" kern="1200" dirty="0"/>
        </a:p>
      </dsp:txBody>
      <dsp:txXfrm>
        <a:off x="3760931" y="545120"/>
        <a:ext cx="1038032" cy="1038032"/>
      </dsp:txXfrm>
    </dsp:sp>
    <dsp:sp modelId="{0778B37B-04CF-4990-A7B2-C236EAF2823C}">
      <dsp:nvSpPr>
        <dsp:cNvPr id="0" name=""/>
        <dsp:cNvSpPr/>
      </dsp:nvSpPr>
      <dsp:spPr>
        <a:xfrm>
          <a:off x="1392880" y="32622"/>
          <a:ext cx="4567112" cy="365368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94130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080276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05745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summer months for each year in the study period reflect the change in the impact of drought conditions on various regions throughout the state (see Appendix). In the images above, the DSI reflects the increase in drought conditions within the state from June 2010 to June 2011. From May 2014 to May 2015 however, the western and northern regions were greatly alleviated of their dry spell after the rainstorms that occurred during May of 2015. In consideration of these results, it is clear that the DSI mirrors the environmental circumstances affecting Texas historically. The six classifications, ranging in numerical values from zero to one, identify areas low in value and dry, as well as areas high in value and wet. Blue areas reflect adequate to slightly lacking moisture levels while the pale yellow to brown colors indicate areas of concern and potential wildfire risk. This classification scheme was adopted from Rhee, et al (2010).</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00419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Scatter plots and correlation coefficient </a:t>
            </a:r>
            <a:r>
              <a:rPr lang="en-US" sz="1200" i="1" kern="1200" dirty="0" smtClean="0">
                <a:solidFill>
                  <a:schemeClr val="tx1"/>
                </a:solidFill>
                <a:effectLst/>
                <a:latin typeface="+mn-lt"/>
                <a:ea typeface="+mn-ea"/>
                <a:cs typeface="+mn-cs"/>
              </a:rPr>
              <a:t>r </a:t>
            </a:r>
            <a:r>
              <a:rPr lang="en-US" sz="1200" kern="1200" dirty="0" smtClean="0">
                <a:solidFill>
                  <a:schemeClr val="tx1"/>
                </a:solidFill>
                <a:effectLst/>
                <a:latin typeface="+mn-lt"/>
                <a:ea typeface="+mn-ea"/>
                <a:cs typeface="+mn-cs"/>
              </a:rPr>
              <a:t> figures were calculated with three different weight values  applied to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and Loblolly Pine FMC measurements. After</a:t>
            </a:r>
            <a:r>
              <a:rPr lang="en-US" sz="1200" kern="1200" baseline="0" dirty="0" smtClean="0">
                <a:solidFill>
                  <a:schemeClr val="tx1"/>
                </a:solidFill>
                <a:effectLst/>
                <a:latin typeface="+mn-lt"/>
                <a:ea typeface="+mn-ea"/>
                <a:cs typeface="+mn-cs"/>
              </a:rPr>
              <a:t> applying Weight 1, t</a:t>
            </a:r>
            <a:r>
              <a:rPr lang="en-US" sz="1200" kern="1200" dirty="0" smtClean="0">
                <a:solidFill>
                  <a:schemeClr val="tx1"/>
                </a:solidFill>
                <a:effectLst/>
                <a:latin typeface="+mn-lt"/>
                <a:ea typeface="+mn-ea"/>
                <a:cs typeface="+mn-cs"/>
              </a:rPr>
              <a:t>he resulting </a:t>
            </a:r>
            <a:r>
              <a:rPr lang="en-US" sz="1200" i="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values from </a:t>
            </a:r>
            <a:r>
              <a:rPr lang="en-US" sz="1200" kern="1200" dirty="0" err="1" smtClean="0">
                <a:solidFill>
                  <a:schemeClr val="tx1"/>
                </a:solidFill>
                <a:effectLst/>
                <a:latin typeface="+mn-lt"/>
                <a:ea typeface="+mn-ea"/>
                <a:cs typeface="+mn-cs"/>
              </a:rPr>
              <a:t>Redberry</a:t>
            </a:r>
            <a:r>
              <a:rPr lang="en-US" sz="1200" kern="1200" dirty="0" smtClean="0">
                <a:solidFill>
                  <a:schemeClr val="tx1"/>
                </a:solidFill>
                <a:effectLst/>
                <a:latin typeface="+mn-lt"/>
                <a:ea typeface="+mn-ea"/>
                <a:cs typeface="+mn-cs"/>
              </a:rPr>
              <a:t> Juniper were quite high from 2010-2011 at 73%, however, the latter years of 2014-2015 were quite low at 0.04% due</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what</a:t>
            </a:r>
            <a:r>
              <a:rPr lang="en-US" sz="1200" kern="1200" baseline="0" dirty="0" smtClean="0">
                <a:solidFill>
                  <a:schemeClr val="tx1"/>
                </a:solidFill>
                <a:effectLst/>
                <a:latin typeface="+mn-lt"/>
                <a:ea typeface="+mn-ea"/>
                <a:cs typeface="+mn-cs"/>
              </a:rPr>
              <a:t> could be various</a:t>
            </a:r>
            <a:r>
              <a:rPr lang="en-US" sz="1200" kern="1200" dirty="0" smtClean="0">
                <a:solidFill>
                  <a:schemeClr val="tx1"/>
                </a:solidFill>
                <a:effectLst/>
                <a:latin typeface="+mn-lt"/>
                <a:ea typeface="+mn-ea"/>
                <a:cs typeface="+mn-cs"/>
              </a:rPr>
              <a:t> reasons. The FMC stations in central and west Texas seem to indicate that they received wet conditions, although this is not portrayed in the DSI imagery until spring of 2015. Loblolly Pine on the other hand, also</a:t>
            </a:r>
            <a:r>
              <a:rPr lang="en-US" sz="1200" kern="1200" baseline="0" dirty="0" smtClean="0">
                <a:solidFill>
                  <a:schemeClr val="tx1"/>
                </a:solidFill>
                <a:effectLst/>
                <a:latin typeface="+mn-lt"/>
                <a:ea typeface="+mn-ea"/>
                <a:cs typeface="+mn-cs"/>
              </a:rPr>
              <a:t> suffered inconsistent</a:t>
            </a:r>
            <a:r>
              <a:rPr lang="en-US" sz="1200" kern="1200" dirty="0" smtClean="0">
                <a:solidFill>
                  <a:schemeClr val="tx1"/>
                </a:solidFill>
                <a:effectLst/>
                <a:latin typeface="+mn-lt"/>
                <a:ea typeface="+mn-ea"/>
                <a:cs typeface="+mn-cs"/>
              </a:rPr>
              <a:t> results within the study periods with values averaging 3% and 44%. Weight</a:t>
            </a:r>
            <a:r>
              <a:rPr lang="en-US" sz="1200" kern="1200" baseline="0" dirty="0" smtClean="0">
                <a:solidFill>
                  <a:schemeClr val="tx1"/>
                </a:solidFill>
                <a:effectLst/>
                <a:latin typeface="+mn-lt"/>
                <a:ea typeface="+mn-ea"/>
                <a:cs typeface="+mn-cs"/>
              </a:rPr>
              <a:t> 3, however, produced results at slightly higher correlations. We believe the reason for this is due to the weight emphasis placed on vegetation and soil moisture.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22931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a:t>
            </a:r>
            <a:r>
              <a:rPr lang="en-US" dirty="0" err="1" smtClean="0"/>
              <a:t>Pixabay</a:t>
            </a:r>
            <a:r>
              <a:rPr lang="en-US" dirty="0" smtClean="0"/>
              <a:t> 2013 https://pixabay.com/en/error-www-internet-calculator-102075/</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21243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SDCI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Fuel moisture content</a:t>
            </a:r>
            <a:r>
              <a:rPr lang="en-US" sz="1200" kern="1200" baseline="0" dirty="0" smtClean="0">
                <a:solidFill>
                  <a:schemeClr val="tx1"/>
                </a:solidFill>
                <a:effectLst/>
                <a:latin typeface="+mn-lt"/>
                <a:ea typeface="+mn-ea"/>
                <a:cs typeface="+mn-cs"/>
              </a:rPr>
              <a:t> measurements taken from </a:t>
            </a:r>
            <a:r>
              <a:rPr lang="en-US" sz="1200" kern="1200" baseline="0" dirty="0" err="1" smtClean="0">
                <a:solidFill>
                  <a:schemeClr val="tx1"/>
                </a:solidFill>
                <a:effectLst/>
                <a:latin typeface="+mn-lt"/>
                <a:ea typeface="+mn-ea"/>
                <a:cs typeface="+mn-cs"/>
              </a:rPr>
              <a:t>Redberry</a:t>
            </a:r>
            <a:r>
              <a:rPr lang="en-US" sz="1200" kern="1200" baseline="0" dirty="0" smtClean="0">
                <a:solidFill>
                  <a:schemeClr val="tx1"/>
                </a:solidFill>
                <a:effectLst/>
                <a:latin typeface="+mn-lt"/>
                <a:ea typeface="+mn-ea"/>
                <a:cs typeface="+mn-cs"/>
              </a:rPr>
              <a:t> Juniper and Loblolly Pine could alter drastically for grassland species such as Buffalo and Johnson grass which can stimulate fast-burning, “crawling” fires on the land surface. </a:t>
            </a:r>
            <a:r>
              <a:rPr lang="en-US" sz="1200" kern="1200" dirty="0" smtClean="0">
                <a:solidFill>
                  <a:schemeClr val="tx1"/>
                </a:solidFill>
                <a:effectLst/>
                <a:latin typeface="+mn-lt"/>
                <a:ea typeface="+mn-ea"/>
                <a:cs typeface="+mn-cs"/>
              </a:rPr>
              <a:t>Including grasses in a study of this nature would be beneficial in determining the correlation between the FMC and the DSI. Additionally, the water requirements for vegetation during the cooler seasons could be significantly less than in the warmer seasons, particularly with Juniper species which tend to be drought-hardy (Sandoval). With this in mind, high soil moisture levels during temperate winter conditions may not directly reflect in the moisture absorbed by the tree.</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summer months in 2010 do not correlate particularly well in comparison to the summer months in 2011 due to the abundant amount of cloud cover in the former year. Estimations used to fill in the null values may have led to inaccuracies reflected in the scatter plot graphs.</a:t>
            </a:r>
            <a:endParaRPr lang="en-US" dirty="0" smtClean="0"/>
          </a:p>
          <a:p>
            <a:pPr marL="0" indent="0">
              <a:buFont typeface="Arial" panose="020B0604020202020204" pitchFamily="34" charset="0"/>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Figure 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David </a:t>
            </a:r>
            <a:r>
              <a:rPr lang="en-US" sz="1200" dirty="0" err="1" smtClean="0"/>
              <a:t>Goehring</a:t>
            </a:r>
            <a:r>
              <a:rPr lang="en-US" sz="1200" dirty="0" smtClean="0"/>
              <a:t> Nov. 26 2011</a:t>
            </a:r>
            <a:endParaRPr lang="en-US" dirty="0" smtClean="0"/>
          </a:p>
          <a:p>
            <a:pPr marL="0" indent="0">
              <a:buFont typeface="Arial" panose="020B0604020202020204" pitchFamily="34" charset="0"/>
              <a:buNone/>
            </a:pPr>
            <a:r>
              <a:rPr lang="en-US" dirty="0" smtClean="0"/>
              <a:t>https://www.flickr.com/photos/carbonnyc/6415460111</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Figure</a:t>
            </a:r>
            <a:r>
              <a:rPr lang="en-US" baseline="0" dirty="0" smtClean="0"/>
              <a:t> 9</a:t>
            </a:r>
          </a:p>
          <a:p>
            <a:r>
              <a:rPr lang="en-US" dirty="0" smtClean="0"/>
              <a:t>Buck 2009</a:t>
            </a:r>
          </a:p>
          <a:p>
            <a:r>
              <a:rPr lang="en-US" dirty="0" smtClean="0"/>
              <a:t>https://www.flickr.com/photos/buckaroobay/3721809183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12913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Future studies should include the proximity of easily ignitable vegetation to residential and urban areas where populations are threatened should a wildfire occur.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Forthcoming DEVELOP teams who become responsible for the continuation of this project will have access to NASA’s first Earth-observing satellite designed to obtain soil moisture data. In light of this, the Soil Moisture Active Passive (SMAP) could very well replace the NLDAS component of the DSI.  </a:t>
            </a:r>
          </a:p>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p>
          <a:p>
            <a:pPr marL="171450" indent="-171450">
              <a:buFont typeface="Arial" panose="020B0604020202020204" pitchFamily="34" charset="0"/>
              <a:buChar char="•"/>
            </a:pPr>
            <a:endParaRPr lang="en-US" dirty="0" smtClean="0"/>
          </a:p>
          <a:p>
            <a:pPr algn="l"/>
            <a:r>
              <a:rPr lang="en-US" sz="1200" dirty="0" smtClean="0"/>
              <a:t>Figure 10</a:t>
            </a:r>
          </a:p>
          <a:p>
            <a:pPr algn="l"/>
            <a:r>
              <a:rPr lang="en-US" sz="1200" dirty="0" smtClean="0"/>
              <a:t>A wildfire near Possum Kingdom taken by State Farm Insurance</a:t>
            </a:r>
          </a:p>
          <a:p>
            <a:pPr algn="l"/>
            <a:r>
              <a:rPr lang="en-US" sz="1200" dirty="0" smtClean="0"/>
              <a:t>April 19, 2011</a:t>
            </a:r>
          </a:p>
          <a:p>
            <a:pPr algn="l"/>
            <a:r>
              <a:rPr lang="en-US" dirty="0" smtClean="0"/>
              <a:t>https://www.flickr.com/photos/statefarm/12333738624</a:t>
            </a:r>
          </a:p>
          <a:p>
            <a:pPr algn="l"/>
            <a:endParaRPr lang="en-US" dirty="0" smtClean="0"/>
          </a:p>
          <a:p>
            <a:pPr algn="l"/>
            <a:r>
              <a:rPr lang="en-US" dirty="0" smtClean="0"/>
              <a:t>Figure 11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SMAP satellite beam rendering from NASA’s Visualization Explorer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Wikipedia Commons December</a:t>
            </a:r>
            <a:r>
              <a:rPr lang="en-US" sz="1200" baseline="0" dirty="0" smtClean="0"/>
              <a:t> 20, 2014</a:t>
            </a:r>
            <a:endParaRPr lang="en-US" sz="1200" dirty="0" smtClean="0"/>
          </a:p>
          <a:p>
            <a:pPr algn="l"/>
            <a:r>
              <a:rPr lang="en-US" dirty="0" smtClean="0"/>
              <a:t>https://commons.wikimedia.org/wiki/File:SMAP_(Soil_Moisture_Active_Passive)_satellite.jpg</a:t>
            </a:r>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19540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7663">
              <a:buClr>
                <a:schemeClr val="accent1">
                  <a:lumMod val="75000"/>
                </a:schemeClr>
              </a:buClr>
              <a:buFont typeface="Century Gothic" panose="020B0502020202020204" pitchFamily="34" charset="0"/>
              <a:buChar char="►"/>
            </a:pPr>
            <a:r>
              <a:rPr lang="en-US" dirty="0" smtClean="0"/>
              <a:t>Despite inconsistencies in the correlation graphs between the DSI and the FMC, this study has laid the foundation for forthcoming work that involve a focus on the importance of soil moisture in dry conditions and how SMAP may play a role in determining prospective trends in wildfire risk. </a:t>
            </a:r>
          </a:p>
          <a:p>
            <a:pPr marL="347663" indent="-347663">
              <a:buClr>
                <a:schemeClr val="accent1">
                  <a:lumMod val="75000"/>
                </a:schemeClr>
              </a:buClr>
              <a:buFont typeface="Century Gothic" panose="020B0502020202020204" pitchFamily="34" charset="0"/>
              <a:buChar char="►"/>
            </a:pPr>
            <a:r>
              <a:rPr lang="en-US" dirty="0" smtClean="0"/>
              <a:t>There are multiple weight values that could be given for each of the four variables included in the DSI, and these values should continue to be experimented with in future work.</a:t>
            </a:r>
          </a:p>
          <a:p>
            <a:endParaRPr lang="en-US" dirty="0" smtClean="0"/>
          </a:p>
          <a:p>
            <a:r>
              <a:rPr lang="en-US" dirty="0" smtClean="0"/>
              <a:t>Figure 12</a:t>
            </a:r>
          </a:p>
          <a:p>
            <a:r>
              <a:rPr lang="en-US" dirty="0" smtClean="0"/>
              <a:t>https://pixabay.com/en/question-problem-think-thinking-622164/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72006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a:t>
            </a:r>
          </a:p>
          <a:p>
            <a:r>
              <a:rPr lang="en-US" dirty="0" err="1" smtClean="0"/>
              <a:t>Davide</a:t>
            </a:r>
            <a:r>
              <a:rPr lang="en-US" dirty="0" smtClean="0"/>
              <a:t> </a:t>
            </a:r>
            <a:r>
              <a:rPr lang="en-US" dirty="0" err="1" smtClean="0"/>
              <a:t>Restivo</a:t>
            </a:r>
            <a:r>
              <a:rPr lang="en-US" dirty="0" smtClean="0"/>
              <a:t> May 2009</a:t>
            </a:r>
          </a:p>
          <a:p>
            <a:r>
              <a:rPr lang="en-US" dirty="0" smtClean="0"/>
              <a:t>https://commons.wikimedia.org/wiki/File:Water_drop_impact_on_a_water-surface_-_(5).jpg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7000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78400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chemeClr val="accent1"/>
              </a:buClr>
              <a:buFont typeface="Webdings" panose="05030102010509060703" pitchFamily="18" charset="2"/>
              <a:buChar char="4"/>
            </a:pPr>
            <a:r>
              <a:rPr lang="en-US" dirty="0" smtClean="0"/>
              <a:t>Encompasses 268,820 mi</a:t>
            </a:r>
            <a:r>
              <a:rPr lang="en-US" baseline="30000" dirty="0" smtClean="0"/>
              <a:t>2</a:t>
            </a:r>
            <a:r>
              <a:rPr lang="en-US" dirty="0" smtClean="0"/>
              <a:t> in total sum.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the </a:t>
            </a:r>
            <a:r>
              <a:rPr lang="en-US" dirty="0" err="1" smtClean="0"/>
              <a:t>Chihuahuan</a:t>
            </a:r>
            <a:r>
              <a:rPr lang="en-US" dirty="0" smtClean="0"/>
              <a:t> Deserts in the west, to the Gulf Coastal Plains and Cross Timbers in the east, the factors contributing to drought will affect each of these regions differently.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This period was selected because of the extreme drought conditions that began in the state in 2010, and brought about widespread wildfires to various regions the following year as the vegetation became stressed and the fuel load increased dramatically.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The latter years were included in this study as they offer the most current timeline available for research.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4</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chemeClr val="accent1">
                  <a:lumMod val="75000"/>
                </a:schemeClr>
              </a:buClr>
              <a:buFont typeface="Century Gothic" panose="020B0502020202020204" pitchFamily="34" charset="0"/>
              <a:buChar char="►"/>
            </a:pPr>
            <a:r>
              <a:rPr lang="en-US" dirty="0" smtClean="0"/>
              <a:t>Wildfires pose a constant risk for many regions across the state</a:t>
            </a:r>
          </a:p>
          <a:p>
            <a:pPr marL="342900" lvl="0" indent="-342900">
              <a:buClr>
                <a:schemeClr val="accent1">
                  <a:lumMod val="75000"/>
                </a:schemeClr>
              </a:buClr>
              <a:buFont typeface="Century Gothic" panose="020B0502020202020204" pitchFamily="34" charset="0"/>
              <a:buChar char="►"/>
            </a:pPr>
            <a:r>
              <a:rPr lang="en-US" dirty="0" smtClean="0"/>
              <a:t>The ability to accurately monitor drought conditions</a:t>
            </a:r>
          </a:p>
          <a:p>
            <a:pPr marL="342900" lvl="0" indent="-342900">
              <a:buClr>
                <a:schemeClr val="accent1">
                  <a:lumMod val="75000"/>
                </a:schemeClr>
              </a:buClr>
              <a:buFont typeface="Century Gothic" panose="020B0502020202020204" pitchFamily="34" charset="0"/>
              <a:buChar char="►"/>
            </a:pPr>
            <a:r>
              <a:rPr lang="en-US" dirty="0" smtClean="0"/>
              <a:t>Allow decision makers at TFS to better allocate water resources to mitigate the spread of wildfires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https://pixabay.com/en/droplet-drop-fluid-liquid-water-161679/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Pixabay</a:t>
            </a:r>
            <a:r>
              <a:rPr lang="en-US" dirty="0" smtClean="0"/>
              <a:t> 2013 https://pixabay.com/en/droplet-drop-fluid-liquid-water-161679/</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wildfire disasters</a:t>
            </a:r>
          </a:p>
          <a:p>
            <a:pPr marL="342900" indent="-342900">
              <a:buClr>
                <a:schemeClr val="accent1">
                  <a:lumMod val="75000"/>
                </a:schemeClr>
              </a:buClr>
              <a:buFont typeface="Century Gothic" panose="020B0502020202020204" pitchFamily="34" charset="0"/>
              <a:buChar char="►"/>
            </a:pPr>
            <a:r>
              <a:rPr lang="en-US" sz="1200" dirty="0" smtClean="0"/>
              <a:t>Correlate the Drought Severity Index with the measurements of live fuel moisture content (FMC) obtained from the National Fuel Moisture Database in order to determine its accuracy.</a:t>
            </a:r>
            <a:endParaRPr lang="en-US" sz="1200"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47104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4029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160337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a:xfrm>
            <a:off x="1812909" y="5505897"/>
            <a:ext cx="4022461" cy="369332"/>
          </a:xfrm>
        </p:spPr>
        <p:txBody>
          <a:bodyPr>
            <a:normAutofit/>
          </a:bodyPr>
          <a:lstStyle/>
          <a:p>
            <a:r>
              <a:rPr lang="en-US" dirty="0" smtClean="0"/>
              <a:t>Megan </a:t>
            </a:r>
            <a:r>
              <a:rPr lang="en-US" dirty="0" err="1" smtClean="0"/>
              <a:t>Buzanowicz</a:t>
            </a:r>
            <a:r>
              <a:rPr lang="en-US" dirty="0" smtClean="0"/>
              <a:t> (Project Lead)</a:t>
            </a:r>
            <a:endParaRPr lang="en-US" dirty="0"/>
          </a:p>
        </p:txBody>
      </p:sp>
      <p:sp>
        <p:nvSpPr>
          <p:cNvPr id="4" name="Text Placeholder 3"/>
          <p:cNvSpPr>
            <a:spLocks noGrp="1"/>
          </p:cNvSpPr>
          <p:nvPr>
            <p:ph type="body" sz="quarter" idx="12"/>
          </p:nvPr>
        </p:nvSpPr>
        <p:spPr>
          <a:xfrm>
            <a:off x="2639610" y="5875229"/>
            <a:ext cx="3182112" cy="369332"/>
          </a:xfrm>
        </p:spPr>
        <p:txBody>
          <a:bodyPr/>
          <a:lstStyle/>
          <a:p>
            <a:r>
              <a:rPr lang="en-US" dirty="0" smtClean="0"/>
              <a:t>Zacary Richards</a:t>
            </a:r>
            <a:endParaRPr lang="en-US" dirty="0"/>
          </a:p>
        </p:txBody>
      </p:sp>
      <p:sp>
        <p:nvSpPr>
          <p:cNvPr id="6" name="Text Placeholder 5"/>
          <p:cNvSpPr>
            <a:spLocks noGrp="1"/>
          </p:cNvSpPr>
          <p:nvPr>
            <p:ph type="body" sz="quarter" idx="14"/>
          </p:nvPr>
        </p:nvSpPr>
        <p:spPr>
          <a:xfrm>
            <a:off x="4818888" y="5505897"/>
            <a:ext cx="3182112" cy="369332"/>
          </a:xfrm>
        </p:spPr>
        <p:txBody>
          <a:bodyPr/>
          <a:lstStyle/>
          <a:p>
            <a:r>
              <a:rPr lang="en-US" dirty="0" smtClean="0"/>
              <a:t>Jeff Close</a:t>
            </a:r>
            <a:endParaRPr lang="en-US" dirty="0"/>
          </a:p>
        </p:txBody>
      </p:sp>
      <p:sp>
        <p:nvSpPr>
          <p:cNvPr id="7" name="Text Placeholder 6"/>
          <p:cNvSpPr>
            <a:spLocks noGrp="1"/>
          </p:cNvSpPr>
          <p:nvPr>
            <p:ph type="body" sz="quarter" idx="15"/>
          </p:nvPr>
        </p:nvSpPr>
        <p:spPr>
          <a:xfrm>
            <a:off x="4818888" y="5875229"/>
            <a:ext cx="3182112" cy="369332"/>
          </a:xfrm>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996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anim calcmode="lin" valueType="num">
                                      <p:cBhvr>
                                        <p:cTn id="8" dur="500" fill="hold"/>
                                        <p:tgtEl>
                                          <p:spTgt spid="2">
                                            <p:bg/>
                                          </p:spTgt>
                                        </p:tgtEl>
                                        <p:attrNameLst>
                                          <p:attrName>ppt_x</p:attrName>
                                        </p:attrNameLst>
                                      </p:cBhvr>
                                      <p:tavLst>
                                        <p:tav tm="0">
                                          <p:val>
                                            <p:strVal val="#ppt_x"/>
                                          </p:val>
                                        </p:tav>
                                        <p:tav tm="100000">
                                          <p:val>
                                            <p:strVal val="#ppt_x"/>
                                          </p:val>
                                        </p:tav>
                                      </p:tavLst>
                                    </p:anim>
                                    <p:anim calcmode="lin" valueType="num">
                                      <p:cBhvr>
                                        <p:cTn id="9" dur="500" fill="hold"/>
                                        <p:tgtEl>
                                          <p:spTgt spid="2">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7"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anim calcmode="lin" valueType="num">
                                      <p:cBhvr>
                                        <p:cTn id="42" dur="500" fill="hold"/>
                                        <p:tgtEl>
                                          <p:spTgt spid="4"/>
                                        </p:tgtEl>
                                        <p:attrNameLst>
                                          <p:attrName>ppt_x</p:attrName>
                                        </p:attrNameLst>
                                      </p:cBhvr>
                                      <p:tavLst>
                                        <p:tav tm="0">
                                          <p:val>
                                            <p:strVal val="#ppt_x"/>
                                          </p:val>
                                        </p:tav>
                                        <p:tav tm="100000">
                                          <p:val>
                                            <p:strVal val="#ppt_x"/>
                                          </p:val>
                                        </p:tav>
                                      </p:tavLst>
                                    </p:anim>
                                    <p:anim calcmode="lin" valueType="num">
                                      <p:cBhvr>
                                        <p:cTn id="43" dur="5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anim calcmode="lin" valueType="num">
                                      <p:cBhvr>
                                        <p:cTn id="54" dur="500" fill="hold"/>
                                        <p:tgtEl>
                                          <p:spTgt spid="5"/>
                                        </p:tgtEl>
                                        <p:attrNameLst>
                                          <p:attrName>ppt_x</p:attrName>
                                        </p:attrNameLst>
                                      </p:cBhvr>
                                      <p:tavLst>
                                        <p:tav tm="0">
                                          <p:val>
                                            <p:strVal val="#ppt_x"/>
                                          </p:val>
                                        </p:tav>
                                        <p:tav tm="100000">
                                          <p:val>
                                            <p:strVal val="#ppt_x"/>
                                          </p:val>
                                        </p:tav>
                                      </p:tavLst>
                                    </p:anim>
                                    <p:anim calcmode="lin" valueType="num">
                                      <p:cBhvr>
                                        <p:cTn id="5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animBg="1"/>
      <p:bldP spid="6" grpId="0" animBg="1"/>
      <p:bldP spid="7" grpId="0" animBg="1"/>
      <p:bldP spid="9" grpId="0" animBg="1"/>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396045"/>
      </p:ext>
    </p:extLst>
  </p:cSld>
  <p:clrMapOvr>
    <a:masterClrMapping/>
  </p:clrMapOvr>
  <mc:AlternateContent xmlns:mc="http://schemas.openxmlformats.org/markup-compatibility/2006">
    <mc:Choice xmlns:p14="http://schemas.microsoft.com/office/powerpoint/2010/main" Requires="p14">
      <p:transition p14:dur="0" advClick="0" advTm="500"/>
    </mc:Choice>
    <mc:Fallback>
      <p:transition advClick="0" advTm="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bg/>
                                          </p:spTgt>
                                        </p:tgtEl>
                                      </p:cBhvr>
                                    </p:animEffect>
                                    <p:set>
                                      <p:cBhvr>
                                        <p:cTn id="13" dur="1" fill="hold">
                                          <p:stCondLst>
                                            <p:cond delay="499"/>
                                          </p:stCondLst>
                                        </p:cTn>
                                        <p:tgtEl>
                                          <p:spTgt spid="2">
                                            <p:bg/>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64" presetClass="path" presetSubtype="0" accel="50000" decel="50000" fill="hold" grpId="0" nodeType="withEffect">
                                  <p:stCondLst>
                                    <p:cond delay="0"/>
                                  </p:stCondLst>
                                  <p:childTnLst>
                                    <p:animMotion origin="layout" path="M 2.77778E-6 2.96296E-6 L -0.00139 -0.67246 " pathEditMode="relative" rAng="0" ptsTypes="AA">
                                      <p:cBhvr>
                                        <p:cTn id="30" dur="2000" fill="hold"/>
                                        <p:tgtEl>
                                          <p:spTgt spid="5"/>
                                        </p:tgtEl>
                                        <p:attrNameLst>
                                          <p:attrName>ppt_x</p:attrName>
                                          <p:attrName>ppt_y</p:attrName>
                                        </p:attrNameLst>
                                      </p:cBhvr>
                                      <p:rCtr x="-69" y="-3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6" grpId="0" animBg="1"/>
      <p:bldP spid="7" grpId="0" animBg="1"/>
      <p:bldP spid="9" grpId="0" animBg="1"/>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900795"/>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14" name="TextBox 13"/>
          <p:cNvSpPr txBox="1"/>
          <p:nvPr/>
        </p:nvSpPr>
        <p:spPr>
          <a:xfrm>
            <a:off x="1738361" y="2415802"/>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1</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30% </a:t>
            </a:r>
            <a:r>
              <a:rPr lang="en-US" sz="2000" i="1" dirty="0" smtClean="0"/>
              <a:t>MPE</a:t>
            </a:r>
            <a:r>
              <a:rPr lang="en-US" sz="2000" dirty="0" smtClean="0"/>
              <a:t> </a:t>
            </a:r>
            <a:r>
              <a:rPr lang="en-US" sz="2000" dirty="0"/>
              <a:t>+ </a:t>
            </a:r>
            <a:r>
              <a:rPr lang="en-US" sz="2000" dirty="0" smtClean="0"/>
              <a:t>30% </a:t>
            </a:r>
            <a:r>
              <a:rPr lang="en-US" sz="2000" dirty="0"/>
              <a:t>NLDAS</a:t>
            </a:r>
          </a:p>
          <a:p>
            <a:pPr algn="ctr"/>
            <a:endParaRPr lang="en-US" dirty="0"/>
          </a:p>
        </p:txBody>
      </p:sp>
      <p:sp>
        <p:nvSpPr>
          <p:cNvPr id="15" name="TextBox 14"/>
          <p:cNvSpPr txBox="1"/>
          <p:nvPr/>
        </p:nvSpPr>
        <p:spPr>
          <a:xfrm>
            <a:off x="1738361" y="3916464"/>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2</a:t>
            </a:r>
          </a:p>
          <a:p>
            <a:pPr lvl="0" algn="ctr"/>
            <a:r>
              <a:rPr lang="en-US" sz="2000" dirty="0" smtClean="0"/>
              <a:t>25% </a:t>
            </a:r>
            <a:r>
              <a:rPr lang="en-US" sz="2000" i="1" dirty="0"/>
              <a:t>NDVI</a:t>
            </a:r>
            <a:r>
              <a:rPr lang="en-US" sz="2000" dirty="0"/>
              <a:t> + </a:t>
            </a:r>
            <a:r>
              <a:rPr lang="en-US" sz="2000" dirty="0" smtClean="0"/>
              <a:t>25% </a:t>
            </a:r>
            <a:r>
              <a:rPr lang="en-US" sz="2000" dirty="0"/>
              <a:t>LST + </a:t>
            </a:r>
            <a:r>
              <a:rPr lang="en-US" sz="2000" dirty="0" smtClean="0"/>
              <a:t>2</a:t>
            </a:r>
            <a:r>
              <a:rPr lang="en-US" sz="2000" dirty="0"/>
              <a:t>5</a:t>
            </a:r>
            <a:r>
              <a:rPr lang="en-US" sz="2000" dirty="0" smtClean="0"/>
              <a:t>% </a:t>
            </a:r>
            <a:r>
              <a:rPr lang="en-US" sz="2000" i="1" dirty="0" smtClean="0"/>
              <a:t>MPE</a:t>
            </a:r>
            <a:r>
              <a:rPr lang="en-US" sz="2000" dirty="0" smtClean="0"/>
              <a:t> </a:t>
            </a:r>
            <a:r>
              <a:rPr lang="en-US" sz="2000" dirty="0"/>
              <a:t>+ </a:t>
            </a:r>
            <a:r>
              <a:rPr lang="en-US" sz="2000" dirty="0" smtClean="0"/>
              <a:t>25% </a:t>
            </a:r>
            <a:r>
              <a:rPr lang="en-US" sz="2000" dirty="0"/>
              <a:t>NLDAS</a:t>
            </a:r>
          </a:p>
          <a:p>
            <a:pPr algn="ctr"/>
            <a:endParaRPr lang="en-US" dirty="0"/>
          </a:p>
        </p:txBody>
      </p:sp>
      <p:sp>
        <p:nvSpPr>
          <p:cNvPr id="16" name="TextBox 15"/>
          <p:cNvSpPr txBox="1"/>
          <p:nvPr/>
        </p:nvSpPr>
        <p:spPr>
          <a:xfrm>
            <a:off x="1738363" y="5486600"/>
            <a:ext cx="5848142" cy="984885"/>
          </a:xfrm>
          <a:prstGeom prst="rect">
            <a:avLst/>
          </a:prstGeom>
          <a:solidFill>
            <a:srgbClr val="FF66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lvl="0" algn="ctr"/>
            <a:r>
              <a:rPr lang="en-US" sz="2000" u="sng" dirty="0" smtClean="0"/>
              <a:t>Weight 3</a:t>
            </a:r>
          </a:p>
          <a:p>
            <a:pPr lvl="0" algn="ctr"/>
            <a:r>
              <a:rPr lang="en-US" sz="2000" dirty="0" smtClean="0"/>
              <a:t>30% </a:t>
            </a:r>
            <a:r>
              <a:rPr lang="en-US" sz="2000" i="1" dirty="0"/>
              <a:t>NDVI</a:t>
            </a:r>
            <a:r>
              <a:rPr lang="en-US" sz="2000" dirty="0"/>
              <a:t> + </a:t>
            </a:r>
            <a:r>
              <a:rPr lang="en-US" sz="2000" dirty="0" smtClean="0"/>
              <a:t>10% </a:t>
            </a:r>
            <a:r>
              <a:rPr lang="en-US" sz="2000" dirty="0"/>
              <a:t>LST + </a:t>
            </a:r>
            <a:r>
              <a:rPr lang="en-US" sz="2000" dirty="0" smtClean="0"/>
              <a:t>20% </a:t>
            </a:r>
            <a:r>
              <a:rPr lang="en-US" sz="2000" i="1" dirty="0" smtClean="0"/>
              <a:t>MPE</a:t>
            </a:r>
            <a:r>
              <a:rPr lang="en-US" sz="2000" dirty="0" smtClean="0"/>
              <a:t> </a:t>
            </a:r>
            <a:r>
              <a:rPr lang="en-US" sz="2000" dirty="0"/>
              <a:t>+ </a:t>
            </a:r>
            <a:r>
              <a:rPr lang="en-US" sz="2000" dirty="0" smtClean="0"/>
              <a:t>40% </a:t>
            </a:r>
            <a:r>
              <a:rPr lang="en-US" sz="2000" dirty="0"/>
              <a:t>NLDAS</a:t>
            </a:r>
          </a:p>
          <a:p>
            <a:pPr algn="ctr"/>
            <a:endParaRPr lang="en-US" dirty="0"/>
          </a:p>
        </p:txBody>
      </p:sp>
      <p:sp>
        <p:nvSpPr>
          <p:cNvPr id="17" name="Striped Right Arrow 16"/>
          <p:cNvSpPr/>
          <p:nvPr/>
        </p:nvSpPr>
        <p:spPr>
          <a:xfrm rot="5400000">
            <a:off x="4440027" y="1764713"/>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5400000">
            <a:off x="4470174" y="4835511"/>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rot="5400000">
            <a:off x="4470174" y="3346517"/>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729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anim calcmode="lin" valueType="num">
                                      <p:cBhvr>
                                        <p:cTn id="8" dur="250" fill="hold"/>
                                        <p:tgtEl>
                                          <p:spTgt spid="17"/>
                                        </p:tgtEl>
                                        <p:attrNameLst>
                                          <p:attrName>ppt_x</p:attrName>
                                        </p:attrNameLst>
                                      </p:cBhvr>
                                      <p:tavLst>
                                        <p:tav tm="0">
                                          <p:val>
                                            <p:strVal val="#ppt_x"/>
                                          </p:val>
                                        </p:tav>
                                        <p:tav tm="100000">
                                          <p:val>
                                            <p:strVal val="#ppt_x"/>
                                          </p:val>
                                        </p:tav>
                                      </p:tavLst>
                                    </p:anim>
                                    <p:anim calcmode="lin" valueType="num">
                                      <p:cBhvr>
                                        <p:cTn id="9" dur="250" fill="hold"/>
                                        <p:tgtEl>
                                          <p:spTgt spid="17"/>
                                        </p:tgtEl>
                                        <p:attrNameLst>
                                          <p:attrName>ppt_y</p:attrName>
                                        </p:attrNameLst>
                                      </p:cBhvr>
                                      <p:tavLst>
                                        <p:tav tm="0">
                                          <p:val>
                                            <p:strVal val="#ppt_y-.1"/>
                                          </p:val>
                                        </p:tav>
                                        <p:tav tm="100000">
                                          <p:val>
                                            <p:strVal val="#ppt_y"/>
                                          </p:val>
                                        </p:tav>
                                      </p:tavLst>
                                    </p:anim>
                                  </p:childTnLst>
                                </p:cTn>
                              </p:par>
                              <p:par>
                                <p:cTn id="10" presetID="21"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7200000" s="0" l="0"/>
                                      </p:by>
                                    </p:animClr>
                                    <p:animClr clrSpc="hsl" dir="cw">
                                      <p:cBhvr>
                                        <p:cTn id="12" dur="500" fill="hold"/>
                                        <p:tgtEl>
                                          <p:spTgt spid="5"/>
                                        </p:tgtEl>
                                        <p:attrNameLst>
                                          <p:attrName>fillcolor</p:attrName>
                                        </p:attrNameLst>
                                      </p:cBhvr>
                                      <p:by>
                                        <p:hsl h="7200000" s="0" l="0"/>
                                      </p:by>
                                    </p:animClr>
                                    <p:animClr clrSpc="hsl" dir="cw">
                                      <p:cBhvr>
                                        <p:cTn id="13" dur="500" fill="hold"/>
                                        <p:tgtEl>
                                          <p:spTgt spid="5"/>
                                        </p:tgtEl>
                                        <p:attrNameLst>
                                          <p:attrName>stroke.color</p:attrName>
                                        </p:attrNameLst>
                                      </p:cBhvr>
                                      <p:by>
                                        <p:hsl h="7200000" s="0" l="0"/>
                                      </p:by>
                                    </p:animClr>
                                    <p:set>
                                      <p:cBhvr>
                                        <p:cTn id="14" dur="500" fill="hold"/>
                                        <p:tgtEl>
                                          <p:spTgt spid="5"/>
                                        </p:tgtEl>
                                        <p:attrNameLst>
                                          <p:attrName>fill.type</p:attrName>
                                        </p:attrNameLst>
                                      </p:cBhvr>
                                      <p:to>
                                        <p:strVal val="solid"/>
                                      </p:to>
                                    </p:se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50"/>
                                        <p:tgtEl>
                                          <p:spTgt spid="19"/>
                                        </p:tgtEl>
                                      </p:cBhvr>
                                    </p:animEffect>
                                    <p:anim calcmode="lin" valueType="num">
                                      <p:cBhvr>
                                        <p:cTn id="25" dur="250" fill="hold"/>
                                        <p:tgtEl>
                                          <p:spTgt spid="19"/>
                                        </p:tgtEl>
                                        <p:attrNameLst>
                                          <p:attrName>ppt_x</p:attrName>
                                        </p:attrNameLst>
                                      </p:cBhvr>
                                      <p:tavLst>
                                        <p:tav tm="0">
                                          <p:val>
                                            <p:strVal val="#ppt_x"/>
                                          </p:val>
                                        </p:tav>
                                        <p:tav tm="100000">
                                          <p:val>
                                            <p:strVal val="#ppt_x"/>
                                          </p:val>
                                        </p:tav>
                                      </p:tavLst>
                                    </p:anim>
                                    <p:anim calcmode="lin" valueType="num">
                                      <p:cBhvr>
                                        <p:cTn id="26" dur="2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7"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50"/>
                                        <p:tgtEl>
                                          <p:spTgt spid="18"/>
                                        </p:tgtEl>
                                      </p:cBhvr>
                                    </p:animEffect>
                                    <p:anim calcmode="lin" valueType="num">
                                      <p:cBhvr>
                                        <p:cTn id="37" dur="250" fill="hold"/>
                                        <p:tgtEl>
                                          <p:spTgt spid="18"/>
                                        </p:tgtEl>
                                        <p:attrNameLst>
                                          <p:attrName>ppt_x</p:attrName>
                                        </p:attrNameLst>
                                      </p:cBhvr>
                                      <p:tavLst>
                                        <p:tav tm="0">
                                          <p:val>
                                            <p:strVal val="#ppt_x"/>
                                          </p:val>
                                        </p:tav>
                                        <p:tav tm="100000">
                                          <p:val>
                                            <p:strVal val="#ppt_x"/>
                                          </p:val>
                                        </p:tav>
                                      </p:tavLst>
                                    </p:anim>
                                    <p:anim calcmode="lin" valueType="num">
                                      <p:cBhvr>
                                        <p:cTn id="38" dur="25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7"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190" y="-189166"/>
            <a:ext cx="4515518" cy="1325880"/>
          </a:xfrm>
        </p:spPr>
        <p:txBody>
          <a:bodyPr/>
          <a:lstStyle/>
          <a:p>
            <a:r>
              <a:rPr lang="en-US" dirty="0" smtClean="0"/>
              <a:t>Results: Imagery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466309" y="1909576"/>
            <a:ext cx="1890452" cy="2249750"/>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2524830" y="1909576"/>
            <a:ext cx="1911999" cy="2249750"/>
          </a:xfrm>
          <a:prstGeom prst="rect">
            <a:avLst/>
          </a:prstGeom>
        </p:spPr>
      </p:pic>
      <p:sp>
        <p:nvSpPr>
          <p:cNvPr id="10" name="Striped Right Arrow 9"/>
          <p:cNvSpPr/>
          <p:nvPr/>
        </p:nvSpPr>
        <p:spPr>
          <a:xfrm>
            <a:off x="2216456" y="2632407"/>
            <a:ext cx="508644" cy="49839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4898004" y="1899919"/>
            <a:ext cx="1874588" cy="2259407"/>
          </a:xfrm>
          <a:prstGeom prst="rect">
            <a:avLst/>
          </a:prstGeom>
        </p:spPr>
      </p:pic>
      <p:pic>
        <p:nvPicPr>
          <p:cNvPr id="14" name="Picture 13"/>
          <p:cNvPicPr/>
          <p:nvPr/>
        </p:nvPicPr>
        <p:blipFill>
          <a:blip r:embed="rId6" cstate="print">
            <a:extLst>
              <a:ext uri="{28A0092B-C50C-407E-A947-70E740481C1C}">
                <a14:useLocalDpi xmlns:a14="http://schemas.microsoft.com/office/drawing/2010/main" val="0"/>
              </a:ext>
            </a:extLst>
          </a:blip>
          <a:stretch>
            <a:fillRect/>
          </a:stretch>
        </p:blipFill>
        <p:spPr>
          <a:xfrm>
            <a:off x="6886609" y="1899919"/>
            <a:ext cx="1976037" cy="2259407"/>
          </a:xfrm>
          <a:prstGeom prst="rect">
            <a:avLst/>
          </a:prstGeom>
        </p:spPr>
      </p:pic>
      <p:sp>
        <p:nvSpPr>
          <p:cNvPr id="15" name="Striped Right Arrow 14"/>
          <p:cNvSpPr/>
          <p:nvPr/>
        </p:nvSpPr>
        <p:spPr>
          <a:xfrm>
            <a:off x="6638900" y="2657190"/>
            <a:ext cx="495418" cy="473612"/>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p:nvPr/>
        </p:nvPicPr>
        <p:blipFill>
          <a:blip r:embed="rId7">
            <a:extLst>
              <a:ext uri="{28A0092B-C50C-407E-A947-70E740481C1C}">
                <a14:useLocalDpi xmlns:a14="http://schemas.microsoft.com/office/drawing/2010/main" val="0"/>
              </a:ext>
            </a:extLst>
          </a:blip>
          <a:srcRect/>
          <a:stretch>
            <a:fillRect/>
          </a:stretch>
        </p:blipFill>
        <p:spPr bwMode="auto">
          <a:xfrm>
            <a:off x="3207005" y="4612888"/>
            <a:ext cx="2947478" cy="1429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119727" y="1363495"/>
            <a:ext cx="2999514" cy="369332"/>
          </a:xfrm>
          <a:prstGeom prst="rect">
            <a:avLst/>
          </a:prstGeom>
          <a:noFill/>
        </p:spPr>
        <p:txBody>
          <a:bodyPr wrap="square" rtlCol="0">
            <a:spAutoFit/>
          </a:bodyPr>
          <a:lstStyle/>
          <a:p>
            <a:r>
              <a:rPr lang="en-US" dirty="0" smtClean="0"/>
              <a:t>June 2010 – June 2011</a:t>
            </a:r>
            <a:endParaRPr lang="en-US" dirty="0"/>
          </a:p>
        </p:txBody>
      </p:sp>
      <p:sp>
        <p:nvSpPr>
          <p:cNvPr id="18" name="TextBox 17"/>
          <p:cNvSpPr txBox="1"/>
          <p:nvPr/>
        </p:nvSpPr>
        <p:spPr>
          <a:xfrm>
            <a:off x="5522580" y="1363495"/>
            <a:ext cx="2999514" cy="369332"/>
          </a:xfrm>
          <a:prstGeom prst="rect">
            <a:avLst/>
          </a:prstGeom>
          <a:noFill/>
        </p:spPr>
        <p:txBody>
          <a:bodyPr wrap="square" rtlCol="0">
            <a:spAutoFit/>
          </a:bodyPr>
          <a:lstStyle/>
          <a:p>
            <a:r>
              <a:rPr lang="en-US" dirty="0" smtClean="0"/>
              <a:t>May 2014 – May 2015</a:t>
            </a:r>
            <a:endParaRPr lang="en-US" dirty="0"/>
          </a:p>
        </p:txBody>
      </p:sp>
    </p:spTree>
    <p:extLst>
      <p:ext uri="{BB962C8B-B14F-4D97-AF65-F5344CB8AC3E}">
        <p14:creationId xmlns:p14="http://schemas.microsoft.com/office/powerpoint/2010/main" val="1756055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50"/>
                                        <p:tgtEl>
                                          <p:spTgt spid="1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250"/>
                                        <p:tgtEl>
                                          <p:spTgt spid="1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2015" y="50240"/>
            <a:ext cx="7706665" cy="1325880"/>
          </a:xfrm>
        </p:spPr>
        <p:txBody>
          <a:bodyPr>
            <a:normAutofit/>
          </a:bodyPr>
          <a:lstStyle/>
          <a:p>
            <a:r>
              <a:rPr lang="en-US" dirty="0" smtClean="0"/>
              <a:t>Results: Correlation with Fuel Moisture Content </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778559" y="1476603"/>
            <a:ext cx="5826689" cy="243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1778560" y="4079626"/>
            <a:ext cx="5841295" cy="2543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0415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72"/>
            <a:ext cx="9157930" cy="6841728"/>
          </a:xfrm>
          <a:prstGeom prst="rect">
            <a:avLst/>
          </a:prstGeom>
        </p:spPr>
      </p:pic>
    </p:spTree>
    <p:extLst>
      <p:ext uri="{BB962C8B-B14F-4D97-AF65-F5344CB8AC3E}">
        <p14:creationId xmlns:p14="http://schemas.microsoft.com/office/powerpoint/2010/main" val="252607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8382" y="2241114"/>
            <a:ext cx="7758074" cy="4262512"/>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MPE</a:t>
            </a:r>
          </a:p>
          <a:p>
            <a:pPr marL="1028700" lvl="1" indent="-342900">
              <a:buClr>
                <a:schemeClr val="accent1">
                  <a:lumMod val="75000"/>
                </a:schemeClr>
              </a:buClr>
              <a:buFont typeface="Wingdings" panose="05000000000000000000" pitchFamily="2" charset="2"/>
              <a:buChar char="Ø"/>
            </a:pPr>
            <a:r>
              <a:rPr lang="en-US" dirty="0" smtClean="0"/>
              <a:t>250m</a:t>
            </a:r>
            <a:r>
              <a:rPr lang="en-US" baseline="30000" dirty="0" smtClean="0"/>
              <a:t>2</a:t>
            </a:r>
            <a:r>
              <a:rPr lang="en-US" dirty="0" smtClean="0"/>
              <a:t> - 1km</a:t>
            </a:r>
            <a:r>
              <a:rPr lang="en-US" baseline="30000" dirty="0" smtClean="0"/>
              <a:t>2</a:t>
            </a:r>
            <a:r>
              <a:rPr lang="en-US" dirty="0"/>
              <a:t> </a:t>
            </a:r>
            <a:r>
              <a:rPr lang="en-US" dirty="0" smtClean="0"/>
              <a:t>vs. 13.75km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of SDCI values to the many eco-regions that exist within Texas</a:t>
            </a:r>
          </a:p>
          <a:p>
            <a:pPr marL="342900" indent="-342900">
              <a:buClr>
                <a:schemeClr val="accent1">
                  <a:lumMod val="75000"/>
                </a:schemeClr>
              </a:buClr>
              <a:buFont typeface="Century Gothic" panose="020B0502020202020204" pitchFamily="34" charset="0"/>
              <a:buChar char="►"/>
            </a:pPr>
            <a:r>
              <a:rPr lang="en-US" dirty="0" smtClean="0"/>
              <a:t>Using strictly conifer fuel moisture content for correlation purposes</a:t>
            </a:r>
          </a:p>
          <a:p>
            <a:pPr marL="342900" indent="-342900">
              <a:buClr>
                <a:schemeClr val="accent1">
                  <a:lumMod val="75000"/>
                </a:schemeClr>
              </a:buClr>
              <a:buFont typeface="Century Gothic" panose="020B0502020202020204" pitchFamily="34" charset="0"/>
              <a:buChar char="►"/>
            </a:pPr>
            <a:r>
              <a:rPr lang="en-US" dirty="0" smtClean="0"/>
              <a:t>Poor correlations in 2010</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07" r="9124"/>
          <a:stretch/>
        </p:blipFill>
        <p:spPr>
          <a:xfrm>
            <a:off x="5779618" y="332084"/>
            <a:ext cx="2304418" cy="152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08218" y="1920560"/>
            <a:ext cx="3975025" cy="230832"/>
          </a:xfrm>
          <a:prstGeom prst="rect">
            <a:avLst/>
          </a:prstGeom>
          <a:noFill/>
        </p:spPr>
        <p:txBody>
          <a:bodyPr wrap="square" rtlCol="0">
            <a:spAutoFit/>
          </a:bodyPr>
          <a:lstStyle/>
          <a:p>
            <a:r>
              <a:rPr lang="en-US" sz="900" dirty="0" smtClean="0"/>
              <a:t>David </a:t>
            </a:r>
            <a:r>
              <a:rPr lang="en-US" sz="900" dirty="0" err="1" smtClean="0"/>
              <a:t>Goehring</a:t>
            </a:r>
            <a:r>
              <a:rPr lang="en-US" sz="900" dirty="0" smtClean="0"/>
              <a:t> Nov. 26 2011</a:t>
            </a:r>
            <a:endParaRPr lang="en-US" sz="900" dirty="0"/>
          </a:p>
        </p:txBody>
      </p:sp>
    </p:spTree>
    <p:extLst>
      <p:ext uri="{BB962C8B-B14F-4D97-AF65-F5344CB8AC3E}">
        <p14:creationId xmlns:p14="http://schemas.microsoft.com/office/powerpoint/2010/main" val="3206364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4"/>
            <a:ext cx="9144000" cy="6921829"/>
          </a:xfrm>
          <a:prstGeom prst="rect">
            <a:avLst/>
          </a:prstGeom>
        </p:spPr>
      </p:pic>
    </p:spTree>
    <p:extLst>
      <p:ext uri="{BB962C8B-B14F-4D97-AF65-F5344CB8AC3E}">
        <p14:creationId xmlns:p14="http://schemas.microsoft.com/office/powerpoint/2010/main" val="1479474006"/>
      </p:ext>
    </p:extLst>
  </p:cSld>
  <p:clrMapOvr>
    <a:masterClrMapping/>
  </p:clrMapOvr>
  <mc:AlternateContent xmlns:mc="http://schemas.openxmlformats.org/markup-compatibility/2006" xmlns:p14="http://schemas.microsoft.com/office/powerpoint/2010/main">
    <mc:Choice Requires="p14">
      <p:transition spd="slow" advClick="0" advTm="500">
        <p14:prism isContent="1"/>
      </p:transition>
    </mc:Choice>
    <mc:Fallback xmlns="">
      <p:transition spd="slow" advClick="0" advTm="5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a:p>
          <a:p>
            <a:pPr marL="342900" indent="-342900">
              <a:buClr>
                <a:schemeClr val="accent1">
                  <a:lumMod val="75000"/>
                </a:schemeClr>
              </a:buClr>
              <a:buFont typeface="Century Gothic" panose="020B0502020202020204" pitchFamily="34" charset="0"/>
              <a:buChar char="►"/>
            </a:pPr>
            <a:r>
              <a:rPr lang="en-US" dirty="0" smtClean="0"/>
              <a:t>The </a:t>
            </a:r>
            <a:r>
              <a:rPr lang="en-US" dirty="0"/>
              <a:t>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65346" y="1888752"/>
            <a:ext cx="3766829" cy="4014319"/>
          </a:xfrm>
        </p:spPr>
        <p:txBody>
          <a:bodyPr>
            <a:normAutofit/>
          </a:bodyPr>
          <a:lstStyle/>
          <a:p>
            <a:pPr marL="347663" indent="-347663">
              <a:buClr>
                <a:schemeClr val="accent1">
                  <a:lumMod val="75000"/>
                </a:schemeClr>
              </a:buClr>
              <a:buFont typeface="Century Gothic" panose="020B0502020202020204" pitchFamily="34" charset="0"/>
              <a:buChar char="►"/>
            </a:pPr>
            <a:r>
              <a:rPr lang="en-US" dirty="0" smtClean="0"/>
              <a:t>Results of the correlation graphs were inconsistent.</a:t>
            </a:r>
          </a:p>
          <a:p>
            <a:pPr marL="347663" indent="-347663">
              <a:buClr>
                <a:schemeClr val="accent1">
                  <a:lumMod val="75000"/>
                </a:schemeClr>
              </a:buClr>
              <a:buFont typeface="Century Gothic" panose="020B0502020202020204" pitchFamily="34" charset="0"/>
              <a:buChar char="►"/>
            </a:pPr>
            <a:r>
              <a:rPr lang="en-US" dirty="0" smtClean="0"/>
              <a:t>The flexibility of the DSI allows for </a:t>
            </a:r>
            <a:r>
              <a:rPr lang="en-US" dirty="0"/>
              <a:t>multiple weight values that could be given for each of the four </a:t>
            </a:r>
            <a:r>
              <a:rPr lang="en-US" dirty="0" smtClean="0"/>
              <a:t>variables.</a:t>
            </a:r>
          </a:p>
          <a:p>
            <a:pPr marL="342900" indent="-342900">
              <a:buClr>
                <a:schemeClr val="accent1">
                  <a:lumMod val="75000"/>
                </a:schemeClr>
              </a:buClr>
              <a:buFont typeface="Century Gothic" panose="020B0502020202020204" pitchFamily="34" charset="0"/>
              <a:buChar char="►"/>
            </a:pPr>
            <a:r>
              <a:rPr lang="en-US" dirty="0" smtClean="0"/>
              <a:t>The DSI should be tested against other indices and models in order to further its legitimacy.</a:t>
            </a:r>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17" y="684318"/>
            <a:ext cx="2165684" cy="1531206"/>
          </a:xfrm>
          <a:prstGeom prst="rect">
            <a:avLst/>
          </a:prstGeom>
        </p:spPr>
      </p:pic>
      <p:sp>
        <p:nvSpPr>
          <p:cNvPr id="6" name="Rounded Rectangle 5"/>
          <p:cNvSpPr/>
          <p:nvPr/>
        </p:nvSpPr>
        <p:spPr>
          <a:xfrm>
            <a:off x="6039484" y="2419388"/>
            <a:ext cx="2050150" cy="245444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 name="TextBox 6"/>
          <p:cNvSpPr txBox="1"/>
          <p:nvPr/>
        </p:nvSpPr>
        <p:spPr>
          <a:xfrm>
            <a:off x="5903498" y="2623253"/>
            <a:ext cx="2322123" cy="2046714"/>
          </a:xfrm>
          <a:prstGeom prst="rect">
            <a:avLst/>
          </a:prstGeom>
          <a:noFill/>
        </p:spPr>
        <p:txBody>
          <a:bodyPr wrap="square" rtlCol="0">
            <a:spAutoFit/>
          </a:bodyPr>
          <a:lstStyle/>
          <a:p>
            <a:pPr algn="ctr"/>
            <a:r>
              <a:rPr lang="en-US" sz="1400" dirty="0" smtClean="0">
                <a:solidFill>
                  <a:schemeClr val="accent4">
                    <a:lumMod val="60000"/>
                    <a:lumOff val="40000"/>
                  </a:schemeClr>
                </a:solidFill>
                <a:latin typeface="+mj-lt"/>
              </a:rPr>
              <a:t>Modified Drought Severity Index</a:t>
            </a:r>
          </a:p>
          <a:p>
            <a:pPr algn="ctr"/>
            <a:endParaRPr lang="en-US" sz="1400" dirty="0">
              <a:solidFill>
                <a:schemeClr val="accent4">
                  <a:lumMod val="60000"/>
                  <a:lumOff val="40000"/>
                </a:schemeClr>
              </a:solidFill>
              <a:latin typeface="+mj-lt"/>
            </a:endParaRPr>
          </a:p>
          <a:p>
            <a:pPr algn="ctr">
              <a:lnSpc>
                <a:spcPct val="50000"/>
              </a:lnSpc>
            </a:pPr>
            <a:endParaRPr lang="en-US" sz="1400" dirty="0" smtClean="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scaled LST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a:t>
            </a:r>
          </a:p>
          <a:p>
            <a:pPr algn="ctr">
              <a:lnSpc>
                <a:spcPct val="50000"/>
              </a:lnSpc>
            </a:pPr>
            <a:endParaRPr lang="en-US" sz="1200" dirty="0">
              <a:solidFill>
                <a:schemeClr val="accent4">
                  <a:lumMod val="60000"/>
                  <a:lumOff val="40000"/>
                </a:schemeClr>
              </a:solidFill>
              <a:latin typeface="+mj-lt"/>
            </a:endParaRPr>
          </a:p>
          <a:p>
            <a:pPr algn="ctr">
              <a:lnSpc>
                <a:spcPct val="50000"/>
              </a:lnSpc>
            </a:pPr>
            <a:r>
              <a:rPr lang="en-US" sz="1200" dirty="0" smtClean="0">
                <a:solidFill>
                  <a:schemeClr val="accent4">
                    <a:lumMod val="60000"/>
                    <a:lumOff val="40000"/>
                  </a:schemeClr>
                </a:solidFill>
                <a:latin typeface="+mj-lt"/>
              </a:rPr>
              <a:t> scaled NDVI</a:t>
            </a:r>
          </a:p>
          <a:p>
            <a:pPr algn="ctr"/>
            <a:r>
              <a:rPr lang="en-US" sz="1200" dirty="0" smtClean="0">
                <a:solidFill>
                  <a:schemeClr val="accent4">
                    <a:lumMod val="60000"/>
                    <a:lumOff val="40000"/>
                  </a:schemeClr>
                </a:solidFill>
                <a:latin typeface="+mj-lt"/>
              </a:rPr>
              <a:t>+</a:t>
            </a:r>
          </a:p>
          <a:p>
            <a:pPr algn="ctr"/>
            <a:r>
              <a:rPr lang="en-US" sz="1200" dirty="0" smtClean="0">
                <a:solidFill>
                  <a:schemeClr val="accent4">
                    <a:lumMod val="60000"/>
                    <a:lumOff val="40000"/>
                  </a:schemeClr>
                </a:solidFill>
                <a:latin typeface="+mj-lt"/>
              </a:rPr>
              <a:t> scaled MPE</a:t>
            </a:r>
            <a:endParaRPr lang="en-US" sz="1200" dirty="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a:t>
            </a:r>
            <a:r>
              <a:rPr lang="en-US" sz="1200" dirty="0">
                <a:solidFill>
                  <a:schemeClr val="accent4">
                    <a:lumMod val="60000"/>
                    <a:lumOff val="40000"/>
                  </a:schemeClr>
                </a:solidFill>
                <a:latin typeface="+mj-lt"/>
              </a:rPr>
              <a:t> </a:t>
            </a:r>
            <a:endParaRPr lang="en-US" sz="1200" dirty="0" smtClean="0">
              <a:solidFill>
                <a:schemeClr val="accent4">
                  <a:lumMod val="60000"/>
                  <a:lumOff val="40000"/>
                </a:schemeClr>
              </a:solidFill>
              <a:latin typeface="+mj-lt"/>
            </a:endParaRPr>
          </a:p>
          <a:p>
            <a:pPr algn="ctr"/>
            <a:r>
              <a:rPr lang="en-US" sz="1200" dirty="0" smtClean="0">
                <a:solidFill>
                  <a:schemeClr val="accent4">
                    <a:lumMod val="60000"/>
                    <a:lumOff val="40000"/>
                  </a:schemeClr>
                </a:solidFill>
                <a:latin typeface="+mj-lt"/>
              </a:rPr>
              <a:t>scaled NLDAS</a:t>
            </a:r>
            <a:endParaRPr lang="en-US" sz="1200" dirty="0">
              <a:solidFill>
                <a:schemeClr val="accent4">
                  <a:lumMod val="60000"/>
                  <a:lumOff val="40000"/>
                </a:schemeClr>
              </a:solidFill>
              <a:latin typeface="+mj-lt"/>
            </a:endParaRPr>
          </a:p>
        </p:txBody>
      </p:sp>
    </p:spTree>
    <p:extLst>
      <p:ext uri="{BB962C8B-B14F-4D97-AF65-F5344CB8AC3E}">
        <p14:creationId xmlns:p14="http://schemas.microsoft.com/office/powerpoint/2010/main" val="401759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729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
        <p15:prstTrans prst="fracture"/>
      </p:transition>
    </mc:Choice>
    <mc:Fallback xmlns="">
      <p:transition spd="slow" advClick="0" advTm="1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lnSpcReduction="10000"/>
          </a:bodyPr>
          <a:lstStyle/>
          <a:p>
            <a:pPr>
              <a:lnSpc>
                <a:spcPct val="12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0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00000"/>
              </a:lnSpc>
            </a:pPr>
            <a:r>
              <a:rPr lang="en-US" b="1" dirty="0"/>
              <a:t>Tom </a:t>
            </a:r>
            <a:r>
              <a:rPr lang="en-US" b="1" dirty="0" smtClean="0"/>
              <a:t>Spencer: </a:t>
            </a:r>
            <a:r>
              <a:rPr lang="en-US" dirty="0" smtClean="0"/>
              <a:t>Texas </a:t>
            </a:r>
            <a:r>
              <a:rPr lang="en-US" dirty="0"/>
              <a:t>Forest </a:t>
            </a:r>
            <a:r>
              <a:rPr lang="en-US" dirty="0" smtClean="0"/>
              <a:t>Service, Department </a:t>
            </a:r>
            <a:r>
              <a:rPr lang="en-US" dirty="0"/>
              <a:t>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750857"/>
            <a:ext cx="5406282" cy="2908661"/>
          </a:xfrm>
        </p:spPr>
        <p:txBody>
          <a:bodyPr>
            <a:normAutofit fontScale="85000" lnSpcReduction="20000"/>
          </a:bodyPr>
          <a:lstStyle/>
          <a:p>
            <a:pPr>
              <a:lnSpc>
                <a:spcPct val="110000"/>
              </a:lnSpc>
            </a:pPr>
            <a:r>
              <a:rPr lang="en-US" b="1" dirty="0"/>
              <a:t>Lance </a:t>
            </a:r>
            <a:r>
              <a:rPr lang="en-US" b="1" dirty="0" smtClean="0"/>
              <a:t>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pPr>
              <a:lnSpc>
                <a:spcPct val="110000"/>
              </a:lnSpc>
            </a:pPr>
            <a:r>
              <a:rPr lang="en-US" b="1" dirty="0"/>
              <a:t>Grant </a:t>
            </a:r>
            <a:r>
              <a:rPr lang="en-US" b="1" dirty="0" smtClean="0"/>
              <a:t>Mercer: </a:t>
            </a:r>
            <a:r>
              <a:rPr lang="en-US" dirty="0" smtClean="0"/>
              <a:t>University </a:t>
            </a:r>
            <a:r>
              <a:rPr lang="en-US" dirty="0"/>
              <a:t>of Nevada – Las </a:t>
            </a:r>
            <a:r>
              <a:rPr lang="en-US" dirty="0" smtClean="0"/>
              <a:t>Vegas</a:t>
            </a:r>
            <a:endParaRPr lang="en-US" dirty="0"/>
          </a:p>
          <a:p>
            <a:pPr>
              <a:lnSpc>
                <a:spcPct val="110000"/>
              </a:lnSpc>
            </a:pPr>
            <a:r>
              <a:rPr lang="en-US" b="1" dirty="0"/>
              <a:t>Rocky </a:t>
            </a:r>
            <a:r>
              <a:rPr lang="en-US" b="1" dirty="0" smtClean="0"/>
              <a:t>Garcia: </a:t>
            </a:r>
            <a:r>
              <a:rPr lang="en-US" dirty="0" smtClean="0"/>
              <a:t>City </a:t>
            </a:r>
            <a:r>
              <a:rPr lang="en-US" dirty="0"/>
              <a:t>University of New </a:t>
            </a:r>
            <a:r>
              <a:rPr lang="en-US" dirty="0" smtClean="0"/>
              <a:t>York</a:t>
            </a:r>
            <a:endParaRPr lang="en-US" dirty="0"/>
          </a:p>
          <a:p>
            <a:pPr>
              <a:lnSpc>
                <a:spcPct val="110000"/>
              </a:lnSpc>
            </a:pPr>
            <a:r>
              <a:rPr lang="en-US" b="1" dirty="0"/>
              <a:t>Tiffani </a:t>
            </a:r>
            <a:r>
              <a:rPr lang="en-US" b="1" dirty="0" smtClean="0"/>
              <a:t>Miller: </a:t>
            </a:r>
            <a:r>
              <a:rPr lang="en-US" dirty="0" smtClean="0"/>
              <a:t>NASA </a:t>
            </a:r>
            <a:r>
              <a:rPr lang="en-US" dirty="0"/>
              <a:t>DEVELOP, Project Coordinator Senior </a:t>
            </a:r>
            <a:r>
              <a:rPr lang="en-US" dirty="0" smtClean="0"/>
              <a:t>Fellow</a:t>
            </a:r>
          </a:p>
          <a:p>
            <a:pPr>
              <a:lnSpc>
                <a:spcPct val="110000"/>
              </a:lnSpc>
            </a:pPr>
            <a:r>
              <a:rPr lang="en-US" b="1" dirty="0" smtClean="0"/>
              <a:t>Jeff Ely: </a:t>
            </a:r>
            <a:r>
              <a:rPr lang="en-US" dirty="0" smtClean="0"/>
              <a:t>NASA DEVELOP, </a:t>
            </a:r>
            <a:r>
              <a:rPr lang="en-US" dirty="0" err="1" smtClean="0"/>
              <a:t>Geoinformatics</a:t>
            </a:r>
            <a:r>
              <a:rPr lang="en-US" dirty="0" smtClean="0"/>
              <a:t> Fellow</a:t>
            </a:r>
            <a:endParaRPr lang="en-US" b="1" dirty="0" smtClean="0"/>
          </a:p>
          <a:p>
            <a:pPr>
              <a:lnSpc>
                <a:spcPct val="110000"/>
              </a:lnSpc>
            </a:pPr>
            <a:r>
              <a:rPr lang="en-US" b="1" dirty="0" smtClean="0"/>
              <a:t>Texas Disaster Team Summer 2015</a:t>
            </a:r>
            <a:r>
              <a:rPr lang="en-US" dirty="0" smtClean="0"/>
              <a:t>: John C. </a:t>
            </a:r>
            <a:r>
              <a:rPr lang="en-US" dirty="0" err="1" smtClean="0"/>
              <a:t>Stennis</a:t>
            </a:r>
            <a:r>
              <a:rPr lang="en-US" dirty="0" smtClean="0"/>
              <a:t> Space Center </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571046"/>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990" y="1680333"/>
            <a:ext cx="3657905" cy="3332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187" y="2041721"/>
            <a:ext cx="1520920" cy="966431"/>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03" y="3611869"/>
            <a:ext cx="1583177" cy="978577"/>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159" y="1858530"/>
            <a:ext cx="572905" cy="59166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268,820 mi</a:t>
            </a:r>
            <a:r>
              <a:rPr lang="en-US" baseline="30000" dirty="0" smtClean="0"/>
              <a:t>2</a:t>
            </a:r>
            <a:r>
              <a:rPr lang="en-US" dirty="0" smtClean="0"/>
              <a:t> </a:t>
            </a:r>
            <a:r>
              <a:rPr lang="en-US" dirty="0"/>
              <a:t>in total </a:t>
            </a:r>
            <a:r>
              <a:rPr lang="en-US" dirty="0" smtClean="0"/>
              <a:t>sum</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T</a:t>
            </a:r>
            <a:r>
              <a:rPr lang="en-US" dirty="0" smtClean="0"/>
              <a:t>he </a:t>
            </a:r>
            <a:r>
              <a:rPr lang="en-US" dirty="0"/>
              <a:t>factors contributing to drought will affect each of </a:t>
            </a:r>
            <a:r>
              <a:rPr lang="en-US" dirty="0" smtClean="0"/>
              <a:t>the 12 eco-regions of Texas differently </a:t>
            </a:r>
            <a:endParaRPr lang="en-US" dirty="0"/>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998351" y="5170385"/>
            <a:ext cx="2812869" cy="882742"/>
          </a:xfrm>
          <a:prstGeom prst="rect">
            <a:avLst/>
          </a:prstGeom>
          <a:noFill/>
        </p:spPr>
        <p:txBody>
          <a:bodyPr wrap="square" rtlCol="0">
            <a:spAutoFit/>
          </a:bodyPr>
          <a:lstStyle/>
          <a:p>
            <a:pPr algn="ctr">
              <a:lnSpc>
                <a:spcPct val="107000"/>
              </a:lnSpc>
            </a:pPr>
            <a:r>
              <a:rPr lang="en-US" sz="1600" dirty="0" smtClean="0">
                <a:latin typeface="Century Gothic" panose="020B0502020202020204" pitchFamily="34" charset="0"/>
                <a:ea typeface="Calibri" panose="020F0502020204030204" pitchFamily="34" charset="0"/>
                <a:cs typeface="Times New Roman" panose="02020603050405020304" pitchFamily="18" charset="0"/>
              </a:rPr>
              <a:t>Credit: </a:t>
            </a:r>
            <a:r>
              <a:rPr lang="en-US" sz="1600" dirty="0">
                <a:latin typeface="Century Gothic" panose="020B0502020202020204" pitchFamily="34" charset="0"/>
                <a:ea typeface="Calibri" panose="020F0502020204030204" pitchFamily="34" charset="0"/>
                <a:cs typeface="Times New Roman" panose="02020603050405020304" pitchFamily="18" charset="0"/>
              </a:rPr>
              <a:t>Environmental Protection Agency – Western Ecology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16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234612" y="1574150"/>
            <a:ext cx="4203495" cy="4442023"/>
          </a:xfrm>
        </p:spPr>
        <p:txBody>
          <a:bodyPr>
            <a:normAutofit fontScale="92500"/>
          </a:bodyPr>
          <a:lstStyle/>
          <a:p>
            <a:r>
              <a:rPr lang="en-US" sz="2400" dirty="0" smtClean="0">
                <a:solidFill>
                  <a:schemeClr val="tx2">
                    <a:lumMod val="60000"/>
                    <a:lumOff val="40000"/>
                  </a:schemeClr>
                </a:solidFill>
              </a:rPr>
              <a:t>Summer 2010 - Summer 2011</a:t>
            </a:r>
          </a:p>
          <a:p>
            <a:r>
              <a:rPr lang="en-US" sz="2400" dirty="0"/>
              <a:t>This period was selected because of the extreme drought conditions that brought about widespread </a:t>
            </a:r>
            <a:r>
              <a:rPr lang="en-US" sz="2400" dirty="0" smtClean="0"/>
              <a:t>wildfires.</a:t>
            </a:r>
            <a:endParaRPr lang="en-US" sz="2400" dirty="0"/>
          </a:p>
          <a:p>
            <a:endParaRPr lang="en-US" sz="2400" dirty="0" smtClean="0">
              <a:solidFill>
                <a:schemeClr val="tx2">
                  <a:lumMod val="60000"/>
                  <a:lumOff val="40000"/>
                </a:schemeClr>
              </a:solidFill>
            </a:endParaRPr>
          </a:p>
          <a:p>
            <a:r>
              <a:rPr lang="en-US" sz="2400" dirty="0" smtClean="0">
                <a:solidFill>
                  <a:schemeClr val="tx2">
                    <a:lumMod val="60000"/>
                    <a:lumOff val="40000"/>
                  </a:schemeClr>
                </a:solidFill>
              </a:rPr>
              <a:t>Summer 2014 – Summer 2015</a:t>
            </a:r>
          </a:p>
          <a:p>
            <a:r>
              <a:rPr lang="en-US" sz="2400" dirty="0"/>
              <a:t>The latter years were included in this study as they offer the most current timeline.</a:t>
            </a:r>
          </a:p>
          <a:p>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Credit: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931155" y="547943"/>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931155" y="2249091"/>
            <a:ext cx="3389190" cy="4384434"/>
          </a:xfrm>
        </p:spPr>
        <p:txBody>
          <a:bodyPr>
            <a:noAutofit/>
          </a:bodyPr>
          <a:lstStyle/>
          <a:p>
            <a:pPr marL="342900" indent="-342900">
              <a:buClr>
                <a:schemeClr val="accent1">
                  <a:lumMod val="75000"/>
                </a:schemeClr>
              </a:buClr>
              <a:buFont typeface="Century Gothic" panose="020B0502020202020204" pitchFamily="34" charset="0"/>
              <a:buChar char="►"/>
            </a:pPr>
            <a:r>
              <a:rPr lang="en-US" sz="2400" b="1" dirty="0" smtClean="0"/>
              <a:t>Risk</a:t>
            </a:r>
          </a:p>
          <a:p>
            <a:pPr marL="342900" indent="-342900">
              <a:buClr>
                <a:schemeClr val="accent1">
                  <a:lumMod val="75000"/>
                </a:schemeClr>
              </a:buClr>
              <a:buFont typeface="Century Gothic" panose="020B0502020202020204" pitchFamily="34" charset="0"/>
              <a:buChar char="►"/>
            </a:pPr>
            <a:r>
              <a:rPr lang="en-US" sz="2400" b="1" dirty="0" smtClean="0"/>
              <a:t>Monitoring</a:t>
            </a:r>
          </a:p>
          <a:p>
            <a:pPr marL="342900" indent="-342900">
              <a:buClr>
                <a:schemeClr val="accent1">
                  <a:lumMod val="75000"/>
                </a:schemeClr>
              </a:buClr>
              <a:buFont typeface="Century Gothic" panose="020B0502020202020204" pitchFamily="34" charset="0"/>
              <a:buChar char="►"/>
            </a:pPr>
            <a:r>
              <a:rPr lang="en-US" sz="2400" b="1" dirty="0" smtClean="0"/>
              <a:t>Decision Making</a:t>
            </a:r>
            <a:r>
              <a:rPr lang="en-US" sz="2400" b="1" dirty="0"/>
              <a:t> </a:t>
            </a:r>
            <a:endParaRPr lang="en-US" sz="2400"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716" y="547942"/>
            <a:ext cx="3048006" cy="4596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5322" y="4679385"/>
            <a:ext cx="528918" cy="362309"/>
          </a:xfrm>
          <a:prstGeom prst="rect">
            <a:avLst/>
          </a:prstGeom>
        </p:spPr>
      </p:pic>
      <p:sp>
        <p:nvSpPr>
          <p:cNvPr id="11" name="TextBox 10"/>
          <p:cNvSpPr txBox="1"/>
          <p:nvPr/>
        </p:nvSpPr>
        <p:spPr>
          <a:xfrm>
            <a:off x="4866234" y="5198728"/>
            <a:ext cx="3048006" cy="1323439"/>
          </a:xfrm>
          <a:prstGeom prst="rect">
            <a:avLst/>
          </a:prstGeom>
          <a:noFill/>
        </p:spPr>
        <p:txBody>
          <a:bodyPr wrap="square" rtlCol="0">
            <a:spAutoFit/>
          </a:bodyPr>
          <a:lstStyle/>
          <a:p>
            <a:pPr algn="ctr">
              <a:defRPr/>
            </a:pPr>
            <a:r>
              <a:rPr lang="en-US" sz="1600" dirty="0" smtClean="0"/>
              <a:t>Credit: United </a:t>
            </a:r>
            <a:r>
              <a:rPr lang="en-US" sz="1600" dirty="0"/>
              <a:t>States Department of Agriculture</a:t>
            </a:r>
          </a:p>
          <a:p>
            <a:pPr algn="ctr">
              <a:defRPr/>
            </a:pPr>
            <a:r>
              <a:rPr lang="en-US" sz="1600" dirty="0"/>
              <a:t>Soybean field in Navasota, TX </a:t>
            </a:r>
            <a:endParaRPr lang="en-US" sz="1600" dirty="0" smtClean="0"/>
          </a:p>
          <a:p>
            <a:pPr algn="ctr">
              <a:defRPr/>
            </a:pPr>
            <a:r>
              <a:rPr lang="en-US" sz="1600" dirty="0" smtClean="0"/>
              <a:t>August 23, 2013</a:t>
            </a:r>
            <a:endParaRPr lang="en-US" sz="16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3874" y="556707"/>
            <a:ext cx="3818831" cy="5498429"/>
          </a:xfrm>
          <a:prstGeom prst="rect">
            <a:avLst/>
          </a:prstGeom>
        </p:spPr>
      </p:pic>
    </p:spTree>
    <p:extLst>
      <p:ext uri="{BB962C8B-B14F-4D97-AF65-F5344CB8AC3E}">
        <p14:creationId xmlns:p14="http://schemas.microsoft.com/office/powerpoint/2010/main" val="1555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55147" y="0"/>
            <a:ext cx="3566160" cy="1325880"/>
          </a:xfrm>
        </p:spPr>
        <p:txBody>
          <a:bodyPr/>
          <a:lstStyle/>
          <a:p>
            <a:r>
              <a:rPr lang="en-US" dirty="0" smtClean="0"/>
              <a:t>Objectives</a:t>
            </a:r>
            <a:endParaRPr lang="en-US" dirty="0"/>
          </a:p>
        </p:txBody>
      </p:sp>
      <p:graphicFrame>
        <p:nvGraphicFramePr>
          <p:cNvPr id="9" name="Diagram 8"/>
          <p:cNvGraphicFramePr/>
          <p:nvPr>
            <p:extLst>
              <p:ext uri="{D42A27DB-BD31-4B8C-83A1-F6EECF244321}">
                <p14:modId xmlns:p14="http://schemas.microsoft.com/office/powerpoint/2010/main" val="1887464934"/>
              </p:ext>
            </p:extLst>
          </p:nvPr>
        </p:nvGraphicFramePr>
        <p:xfrm>
          <a:off x="794534" y="1438096"/>
          <a:ext cx="7352873" cy="521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70607"/>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9377" y="4117450"/>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633003" y="1131052"/>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sp>
        <p:nvSpPr>
          <p:cNvPr id="42" name="Shape 103"/>
          <p:cNvSpPr>
            <a:spLocks noChangeArrowheads="1"/>
          </p:cNvSpPr>
          <p:nvPr/>
        </p:nvSpPr>
        <p:spPr bwMode="auto">
          <a:xfrm>
            <a:off x="1692683" y="1766265"/>
            <a:ext cx="1100214" cy="8363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sz="2000">
                <a:latin typeface="+mn-lt"/>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25" y="5621956"/>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spTree>
    <p:extLst>
      <p:ext uri="{BB962C8B-B14F-4D97-AF65-F5344CB8AC3E}">
        <p14:creationId xmlns:p14="http://schemas.microsoft.com/office/powerpoint/2010/main" val="265386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500"/>
                                        <p:tgtEl>
                                          <p:spTgt spid="78"/>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left)">
                                      <p:cBhvr>
                                        <p:cTn id="78" dur="500"/>
                                        <p:tgtEl>
                                          <p:spTgt spid="84"/>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par>
                                <p:cTn id="96" presetID="10"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2" grpId="0" animBg="1"/>
      <p:bldP spid="40"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164494" y="812437"/>
            <a:ext cx="2638309" cy="580760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ight Arrow 77"/>
          <p:cNvSpPr/>
          <p:nvPr/>
        </p:nvSpPr>
        <p:spPr>
          <a:xfrm flipV="1">
            <a:off x="3513344" y="4125187"/>
            <a:ext cx="2549574" cy="1451032"/>
          </a:xfrm>
          <a:prstGeom prst="rightArrow">
            <a:avLst>
              <a:gd name="adj1" fmla="val 59285"/>
              <a:gd name="adj2" fmla="val 19131"/>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ight Arrow 79"/>
          <p:cNvSpPr/>
          <p:nvPr/>
        </p:nvSpPr>
        <p:spPr>
          <a:xfrm flipV="1">
            <a:off x="3501793" y="2779385"/>
            <a:ext cx="2552640" cy="1413358"/>
          </a:xfrm>
          <a:prstGeom prst="rightArrow">
            <a:avLst>
              <a:gd name="adj1" fmla="val 91439"/>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ight Arrow 80"/>
          <p:cNvSpPr/>
          <p:nvPr/>
        </p:nvSpPr>
        <p:spPr>
          <a:xfrm flipV="1">
            <a:off x="3521449" y="1340181"/>
            <a:ext cx="2558294" cy="155861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Right Arrow 83"/>
          <p:cNvSpPr/>
          <p:nvPr/>
        </p:nvSpPr>
        <p:spPr>
          <a:xfrm flipV="1">
            <a:off x="3513343" y="5377135"/>
            <a:ext cx="2569231" cy="1242906"/>
          </a:xfrm>
          <a:prstGeom prst="rightArrow">
            <a:avLst>
              <a:gd name="adj1" fmla="val 59285"/>
              <a:gd name="adj2" fmla="val 227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14721" y="870607"/>
            <a:ext cx="2936803" cy="575023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Rounded Rectangle 31"/>
          <p:cNvSpPr/>
          <p:nvPr/>
        </p:nvSpPr>
        <p:spPr>
          <a:xfrm>
            <a:off x="714650" y="4175215"/>
            <a:ext cx="2379824" cy="12086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p:cNvSpPr txBox="1"/>
          <p:nvPr/>
        </p:nvSpPr>
        <p:spPr>
          <a:xfrm>
            <a:off x="621040" y="4118038"/>
            <a:ext cx="2539659"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North American Land Data Assimilation System (NLDAS)</a:t>
            </a:r>
            <a:endParaRPr lang="en-US" sz="2000" dirty="0">
              <a:solidFill>
                <a:schemeClr val="accent4">
                  <a:lumMod val="40000"/>
                  <a:lumOff val="60000"/>
                </a:schemeClr>
              </a:solidFill>
            </a:endParaRPr>
          </a:p>
        </p:txBody>
      </p:sp>
      <p:sp>
        <p:nvSpPr>
          <p:cNvPr id="34" name="TextBox 33"/>
          <p:cNvSpPr txBox="1"/>
          <p:nvPr/>
        </p:nvSpPr>
        <p:spPr>
          <a:xfrm>
            <a:off x="745297" y="1147094"/>
            <a:ext cx="2446359" cy="24622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sz="2000" b="1" dirty="0" smtClean="0">
                <a:solidFill>
                  <a:srgbClr val="7030A0"/>
                </a:solidFill>
                <a:effectLst>
                  <a:outerShdw blurRad="38100" dist="38100" dir="2700000" algn="tl">
                    <a:srgbClr val="000000">
                      <a:alpha val="43137"/>
                    </a:srgbClr>
                  </a:outerShdw>
                </a:effectLst>
              </a:rPr>
              <a:t>Data Acquisition</a:t>
            </a:r>
            <a:endParaRPr lang="en-US" sz="2000" b="1" dirty="0">
              <a:solidFill>
                <a:srgbClr val="7030A0"/>
              </a:solidFill>
              <a:effectLst>
                <a:outerShdw blurRad="38100" dist="38100" dir="2700000" algn="tl">
                  <a:srgbClr val="000000">
                    <a:alpha val="43137"/>
                  </a:srgbClr>
                </a:outerShdw>
              </a:effectLst>
            </a:endParaRPr>
          </a:p>
        </p:txBody>
      </p:sp>
      <p:sp>
        <p:nvSpPr>
          <p:cNvPr id="38" name="TextBox 37"/>
          <p:cNvSpPr txBox="1"/>
          <p:nvPr/>
        </p:nvSpPr>
        <p:spPr>
          <a:xfrm>
            <a:off x="5694952" y="985060"/>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6" name="Rounded Rectangle 65"/>
          <p:cNvSpPr/>
          <p:nvPr/>
        </p:nvSpPr>
        <p:spPr>
          <a:xfrm>
            <a:off x="687267" y="5453041"/>
            <a:ext cx="2407207" cy="103178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ounded Rectangle 66"/>
          <p:cNvSpPr/>
          <p:nvPr/>
        </p:nvSpPr>
        <p:spPr>
          <a:xfrm>
            <a:off x="751258" y="1457459"/>
            <a:ext cx="2263727" cy="1294881"/>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TextBox 70"/>
          <p:cNvSpPr txBox="1"/>
          <p:nvPr/>
        </p:nvSpPr>
        <p:spPr>
          <a:xfrm>
            <a:off x="745297" y="1481035"/>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Aqua MODIS</a:t>
            </a:r>
            <a:endParaRPr lang="en-US" sz="2000" dirty="0">
              <a:solidFill>
                <a:schemeClr val="accent4">
                  <a:lumMod val="40000"/>
                  <a:lumOff val="60000"/>
                </a:schemeClr>
              </a:solidFill>
            </a:endParaRPr>
          </a:p>
        </p:txBody>
      </p:sp>
      <p:sp>
        <p:nvSpPr>
          <p:cNvPr id="72" name="TextBox 71"/>
          <p:cNvSpPr txBox="1"/>
          <p:nvPr/>
        </p:nvSpPr>
        <p:spPr>
          <a:xfrm>
            <a:off x="534467" y="5464989"/>
            <a:ext cx="2356343"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Multi-sensor Precipitation Estimator (MPE)</a:t>
            </a:r>
            <a:endParaRPr lang="en-US" sz="2000" dirty="0">
              <a:solidFill>
                <a:schemeClr val="accent4">
                  <a:lumMod val="40000"/>
                  <a:lumOff val="60000"/>
                </a:schemeClr>
              </a:solidFill>
            </a:endParaRPr>
          </a:p>
        </p:txBody>
      </p:sp>
      <p:sp>
        <p:nvSpPr>
          <p:cNvPr id="79" name="TextBox 78"/>
          <p:cNvSpPr txBox="1"/>
          <p:nvPr/>
        </p:nvSpPr>
        <p:spPr>
          <a:xfrm>
            <a:off x="3600682" y="4493039"/>
            <a:ext cx="235486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Noah-2.8 Model</a:t>
            </a:r>
          </a:p>
          <a:p>
            <a:pPr algn="ctr"/>
            <a:r>
              <a:rPr lang="en-US" sz="2000" dirty="0" smtClean="0">
                <a:solidFill>
                  <a:schemeClr val="accent4">
                    <a:lumMod val="40000"/>
                    <a:lumOff val="60000"/>
                  </a:schemeClr>
                </a:solidFill>
              </a:rPr>
              <a:t>Soil Moisture</a:t>
            </a:r>
            <a:endParaRPr lang="en-US" sz="2000" dirty="0">
              <a:solidFill>
                <a:schemeClr val="accent4">
                  <a:lumMod val="40000"/>
                  <a:lumOff val="60000"/>
                </a:schemeClr>
              </a:solidFill>
            </a:endParaRPr>
          </a:p>
        </p:txBody>
      </p:sp>
      <p:sp>
        <p:nvSpPr>
          <p:cNvPr id="82" name="TextBox 81"/>
          <p:cNvSpPr txBox="1"/>
          <p:nvPr/>
        </p:nvSpPr>
        <p:spPr>
          <a:xfrm>
            <a:off x="3694942" y="1614551"/>
            <a:ext cx="2070382" cy="1015663"/>
          </a:xfrm>
          <a:prstGeom prst="rect">
            <a:avLst/>
          </a:prstGeom>
          <a:noFill/>
        </p:spPr>
        <p:txBody>
          <a:bodyPr wrap="square" rtlCol="0">
            <a:spAutoFit/>
          </a:bodyPr>
          <a:lstStyle/>
          <a:p>
            <a:pPr algn="ctr"/>
            <a:r>
              <a:rPr lang="en-US" sz="2000" dirty="0" smtClean="0">
                <a:solidFill>
                  <a:schemeClr val="accent4">
                    <a:lumMod val="40000"/>
                    <a:lumOff val="60000"/>
                  </a:schemeClr>
                </a:solidFill>
              </a:rPr>
              <a:t>Land Surface Temperature (LST)</a:t>
            </a:r>
            <a:endParaRPr lang="en-US" sz="2000" dirty="0">
              <a:solidFill>
                <a:schemeClr val="accent4">
                  <a:lumMod val="40000"/>
                  <a:lumOff val="60000"/>
                </a:schemeClr>
              </a:solidFill>
            </a:endParaRPr>
          </a:p>
        </p:txBody>
      </p:sp>
      <p:sp>
        <p:nvSpPr>
          <p:cNvPr id="83" name="TextBox 82"/>
          <p:cNvSpPr txBox="1"/>
          <p:nvPr/>
        </p:nvSpPr>
        <p:spPr>
          <a:xfrm>
            <a:off x="3505443" y="2827305"/>
            <a:ext cx="2486945" cy="1323439"/>
          </a:xfrm>
          <a:prstGeom prst="rect">
            <a:avLst/>
          </a:prstGeom>
          <a:noFill/>
        </p:spPr>
        <p:txBody>
          <a:bodyPr wrap="square" rtlCol="0">
            <a:spAutoFit/>
          </a:bodyPr>
          <a:lstStyle/>
          <a:p>
            <a:pPr algn="ctr"/>
            <a:r>
              <a:rPr lang="en-US" sz="2000" dirty="0" smtClean="0">
                <a:solidFill>
                  <a:schemeClr val="accent4">
                    <a:lumMod val="40000"/>
                    <a:lumOff val="60000"/>
                  </a:schemeClr>
                </a:solidFill>
              </a:rPr>
              <a:t>Normalized Difference Vegetation Index (NDVI)</a:t>
            </a:r>
            <a:endParaRPr lang="en-US" sz="2000" dirty="0">
              <a:solidFill>
                <a:schemeClr val="accent4">
                  <a:lumMod val="40000"/>
                  <a:lumOff val="60000"/>
                </a:schemeClr>
              </a:solidFill>
            </a:endParaRPr>
          </a:p>
        </p:txBody>
      </p:sp>
      <p:sp>
        <p:nvSpPr>
          <p:cNvPr id="85" name="TextBox 84"/>
          <p:cNvSpPr txBox="1"/>
          <p:nvPr/>
        </p:nvSpPr>
        <p:spPr>
          <a:xfrm>
            <a:off x="3585722" y="5644645"/>
            <a:ext cx="2488367"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Daily Observed Precipitation</a:t>
            </a:r>
            <a:endParaRPr lang="en-US" sz="2000" dirty="0">
              <a:solidFill>
                <a:schemeClr val="accent4">
                  <a:lumMod val="40000"/>
                  <a:lumOff val="60000"/>
                </a:schemeClr>
              </a:solidFill>
            </a:endParaRPr>
          </a:p>
        </p:txBody>
      </p:sp>
      <p:sp>
        <p:nvSpPr>
          <p:cNvPr id="42" name="Shape 103"/>
          <p:cNvSpPr>
            <a:spLocks noChangeArrowheads="1"/>
          </p:cNvSpPr>
          <p:nvPr/>
        </p:nvSpPr>
        <p:spPr bwMode="auto">
          <a:xfrm>
            <a:off x="1692683" y="1766265"/>
            <a:ext cx="1100214" cy="8363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sz="2000">
                <a:latin typeface="+mn-lt"/>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3988" y="5622544"/>
            <a:ext cx="637041" cy="455030"/>
          </a:xfrm>
          <a:prstGeom prst="rect">
            <a:avLst/>
          </a:prstGeom>
        </p:spPr>
      </p:pic>
      <p:sp>
        <p:nvSpPr>
          <p:cNvPr id="40" name="Rounded Rectangle 39"/>
          <p:cNvSpPr/>
          <p:nvPr/>
        </p:nvSpPr>
        <p:spPr>
          <a:xfrm>
            <a:off x="707409" y="2862855"/>
            <a:ext cx="2315146" cy="124081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TextBox 42"/>
          <p:cNvSpPr txBox="1"/>
          <p:nvPr/>
        </p:nvSpPr>
        <p:spPr>
          <a:xfrm>
            <a:off x="714650" y="2962103"/>
            <a:ext cx="1142802"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Terra MODIS</a:t>
            </a:r>
            <a:endParaRPr lang="en-US" sz="2000" dirty="0">
              <a:solidFill>
                <a:schemeClr val="accent4">
                  <a:lumMod val="40000"/>
                  <a:lumOff val="60000"/>
                </a:scheme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370" y="3130889"/>
            <a:ext cx="1088985" cy="819764"/>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6752251" y="2889510"/>
            <a:ext cx="1540492" cy="1209878"/>
          </a:xfrm>
          <a:prstGeom prst="rect">
            <a:avLst/>
          </a:prstGeom>
        </p:spPr>
      </p:pic>
      <p:pic>
        <p:nvPicPr>
          <p:cNvPr id="41" name="Picture 40"/>
          <p:cNvPicPr>
            <a:picLocks noChangeAspect="1"/>
          </p:cNvPicPr>
          <p:nvPr/>
        </p:nvPicPr>
        <p:blipFill rotWithShape="1">
          <a:blip r:embed="rId7" cstate="print">
            <a:extLst>
              <a:ext uri="{28A0092B-C50C-407E-A947-70E740481C1C}">
                <a14:useLocalDpi xmlns:a14="http://schemas.microsoft.com/office/drawing/2010/main" val="0"/>
              </a:ext>
            </a:extLst>
          </a:blip>
          <a:srcRect l="5042" t="8179" r="16582" b="10170"/>
          <a:stretch/>
        </p:blipFill>
        <p:spPr>
          <a:xfrm>
            <a:off x="6752251" y="1658360"/>
            <a:ext cx="1540492" cy="1229010"/>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0761" t="11503" r="19405" b="10636"/>
          <a:stretch/>
        </p:blipFill>
        <p:spPr>
          <a:xfrm>
            <a:off x="6752251" y="4058292"/>
            <a:ext cx="1540492" cy="1249208"/>
          </a:xfrm>
          <a:prstGeom prst="rect">
            <a:avLst/>
          </a:prstGeom>
        </p:spPr>
      </p:pic>
      <p:pic>
        <p:nvPicPr>
          <p:cNvPr id="39" name="Picture 38"/>
          <p:cNvPicPr>
            <a:picLocks noChangeAspect="1"/>
          </p:cNvPicPr>
          <p:nvPr/>
        </p:nvPicPr>
        <p:blipFill rotWithShape="1">
          <a:blip r:embed="rId9" cstate="print">
            <a:extLst>
              <a:ext uri="{28A0092B-C50C-407E-A947-70E740481C1C}">
                <a14:useLocalDpi xmlns:a14="http://schemas.microsoft.com/office/drawing/2010/main" val="0"/>
              </a:ext>
            </a:extLst>
          </a:blip>
          <a:srcRect l="3688" t="10931" r="15743" b="8141"/>
          <a:stretch/>
        </p:blipFill>
        <p:spPr>
          <a:xfrm>
            <a:off x="6752251" y="5296928"/>
            <a:ext cx="1540492" cy="1214843"/>
          </a:xfrm>
          <a:prstGeom prst="rect">
            <a:avLst/>
          </a:prstGeom>
        </p:spPr>
      </p:pic>
    </p:spTree>
    <p:extLst>
      <p:ext uri="{BB962C8B-B14F-4D97-AF65-F5344CB8AC3E}">
        <p14:creationId xmlns:p14="http://schemas.microsoft.com/office/powerpoint/2010/main" val="5616018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0"/>
                                        </p:tgtEl>
                                      </p:cBhvr>
                                    </p:animEffect>
                                    <p:set>
                                      <p:cBhvr>
                                        <p:cTn id="16" dur="1" fill="hold">
                                          <p:stCondLst>
                                            <p:cond delay="499"/>
                                          </p:stCondLst>
                                        </p:cTn>
                                        <p:tgtEl>
                                          <p:spTgt spid="4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71"/>
                                        </p:tgtEl>
                                      </p:cBhvr>
                                    </p:animEffect>
                                    <p:set>
                                      <p:cBhvr>
                                        <p:cTn id="25" dur="1" fill="hold">
                                          <p:stCondLst>
                                            <p:cond delay="499"/>
                                          </p:stCondLst>
                                        </p:cTn>
                                        <p:tgtEl>
                                          <p:spTgt spid="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7"/>
                                        </p:tgtEl>
                                      </p:cBhvr>
                                    </p:animEffect>
                                    <p:set>
                                      <p:cBhvr>
                                        <p:cTn id="28" dur="1" fill="hold">
                                          <p:stCondLst>
                                            <p:cond delay="499"/>
                                          </p:stCondLst>
                                        </p:cTn>
                                        <p:tgtEl>
                                          <p:spTgt spid="6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2"/>
                                        </p:tgtEl>
                                      </p:cBhvr>
                                    </p:animEffect>
                                    <p:set>
                                      <p:cBhvr>
                                        <p:cTn id="46" dur="1" fill="hold">
                                          <p:stCondLst>
                                            <p:cond delay="499"/>
                                          </p:stCondLst>
                                        </p:cTn>
                                        <p:tgtEl>
                                          <p:spTgt spid="8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81"/>
                                        </p:tgtEl>
                                      </p:cBhvr>
                                    </p:animEffect>
                                    <p:set>
                                      <p:cBhvr>
                                        <p:cTn id="49" dur="1" fill="hold">
                                          <p:stCondLst>
                                            <p:cond delay="499"/>
                                          </p:stCondLst>
                                        </p:cTn>
                                        <p:tgtEl>
                                          <p:spTgt spid="81"/>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80"/>
                                        </p:tgtEl>
                                      </p:cBhvr>
                                    </p:animEffect>
                                    <p:set>
                                      <p:cBhvr>
                                        <p:cTn id="55" dur="1" fill="hold">
                                          <p:stCondLst>
                                            <p:cond delay="499"/>
                                          </p:stCondLst>
                                        </p:cTn>
                                        <p:tgtEl>
                                          <p:spTgt spid="8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79"/>
                                        </p:tgtEl>
                                      </p:cBhvr>
                                    </p:animEffect>
                                    <p:set>
                                      <p:cBhvr>
                                        <p:cTn id="58" dur="1" fill="hold">
                                          <p:stCondLst>
                                            <p:cond delay="499"/>
                                          </p:stCondLst>
                                        </p:cTn>
                                        <p:tgtEl>
                                          <p:spTgt spid="79"/>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78"/>
                                        </p:tgtEl>
                                      </p:cBhvr>
                                    </p:animEffect>
                                    <p:set>
                                      <p:cBhvr>
                                        <p:cTn id="61" dur="1" fill="hold">
                                          <p:stCondLst>
                                            <p:cond delay="499"/>
                                          </p:stCondLst>
                                        </p:cTn>
                                        <p:tgtEl>
                                          <p:spTgt spid="7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85"/>
                                        </p:tgtEl>
                                      </p:cBhvr>
                                    </p:animEffect>
                                    <p:set>
                                      <p:cBhvr>
                                        <p:cTn id="64" dur="1" fill="hold">
                                          <p:stCondLst>
                                            <p:cond delay="499"/>
                                          </p:stCondLst>
                                        </p:cTn>
                                        <p:tgtEl>
                                          <p:spTgt spid="85"/>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84"/>
                                        </p:tgtEl>
                                      </p:cBhvr>
                                    </p:animEffect>
                                    <p:set>
                                      <p:cBhvr>
                                        <p:cTn id="67" dur="1" fill="hold">
                                          <p:stCondLst>
                                            <p:cond delay="499"/>
                                          </p:stCondLst>
                                        </p:cTn>
                                        <p:tgtEl>
                                          <p:spTgt spid="84"/>
                                        </p:tgtEl>
                                        <p:attrNameLst>
                                          <p:attrName>style.visibility</p:attrName>
                                        </p:attrNameLst>
                                      </p:cBhvr>
                                      <p:to>
                                        <p:strVal val="hidden"/>
                                      </p:to>
                                    </p:set>
                                  </p:childTnLst>
                                </p:cTn>
                              </p:par>
                              <p:par>
                                <p:cTn id="68" presetID="35" presetClass="path" presetSubtype="0" accel="50000" decel="50000" fill="hold" grpId="0" nodeType="withEffect">
                                  <p:stCondLst>
                                    <p:cond delay="0"/>
                                  </p:stCondLst>
                                  <p:childTnLst>
                                    <p:animMotion origin="layout" path="M 2.5E-6 3.33333E-6 L -0.61077 -0.01135 " pathEditMode="relative" rAng="0" ptsTypes="AA">
                                      <p:cBhvr>
                                        <p:cTn id="69" dur="2000" fill="hold"/>
                                        <p:tgtEl>
                                          <p:spTgt spid="38"/>
                                        </p:tgtEl>
                                        <p:attrNameLst>
                                          <p:attrName>ppt_x</p:attrName>
                                          <p:attrName>ppt_y</p:attrName>
                                        </p:attrNameLst>
                                      </p:cBhvr>
                                      <p:rCtr x="-30538" y="-579"/>
                                    </p:animMotion>
                                  </p:childTnLst>
                                </p:cTn>
                              </p:par>
                              <p:par>
                                <p:cTn id="70" presetID="35" presetClass="path" presetSubtype="0" accel="50000" decel="50000" fill="hold" nodeType="withEffect">
                                  <p:stCondLst>
                                    <p:cond delay="0"/>
                                  </p:stCondLst>
                                  <p:childTnLst>
                                    <p:animMotion origin="layout" path="M 5.55556E-7 -1.48148E-6 L -0.61615 0.00371 " pathEditMode="relative" rAng="0" ptsTypes="AA">
                                      <p:cBhvr>
                                        <p:cTn id="71" dur="2000" fill="hold"/>
                                        <p:tgtEl>
                                          <p:spTgt spid="41"/>
                                        </p:tgtEl>
                                        <p:attrNameLst>
                                          <p:attrName>ppt_x</p:attrName>
                                          <p:attrName>ppt_y</p:attrName>
                                        </p:attrNameLst>
                                      </p:cBhvr>
                                      <p:rCtr x="-30816" y="185"/>
                                    </p:animMotion>
                                  </p:childTnLst>
                                </p:cTn>
                              </p:par>
                              <p:par>
                                <p:cTn id="72" presetID="35" presetClass="path" presetSubtype="0" accel="50000" decel="50000" fill="hold" nodeType="withEffect">
                                  <p:stCondLst>
                                    <p:cond delay="0"/>
                                  </p:stCondLst>
                                  <p:childTnLst>
                                    <p:animMotion origin="layout" path="M 5.55556E-7 -7.40741E-7 L -0.61615 0.00139 " pathEditMode="relative" rAng="0" ptsTypes="AA">
                                      <p:cBhvr>
                                        <p:cTn id="73" dur="2000" fill="hold"/>
                                        <p:tgtEl>
                                          <p:spTgt spid="37"/>
                                        </p:tgtEl>
                                        <p:attrNameLst>
                                          <p:attrName>ppt_x</p:attrName>
                                          <p:attrName>ppt_y</p:attrName>
                                        </p:attrNameLst>
                                      </p:cBhvr>
                                      <p:rCtr x="-30816" y="69"/>
                                    </p:animMotion>
                                  </p:childTnLst>
                                </p:cTn>
                              </p:par>
                              <p:par>
                                <p:cTn id="74" presetID="35" presetClass="path" presetSubtype="0" accel="50000" decel="50000" fill="hold" nodeType="withEffect">
                                  <p:stCondLst>
                                    <p:cond delay="0"/>
                                  </p:stCondLst>
                                  <p:childTnLst>
                                    <p:animMotion origin="layout" path="M 5.55556E-7 1.11111E-6 L -0.61615 0.00463 " pathEditMode="relative" rAng="0" ptsTypes="AA">
                                      <p:cBhvr>
                                        <p:cTn id="75" dur="2000" fill="hold"/>
                                        <p:tgtEl>
                                          <p:spTgt spid="2"/>
                                        </p:tgtEl>
                                        <p:attrNameLst>
                                          <p:attrName>ppt_x</p:attrName>
                                          <p:attrName>ppt_y</p:attrName>
                                        </p:attrNameLst>
                                      </p:cBhvr>
                                      <p:rCtr x="-30816" y="231"/>
                                    </p:animMotion>
                                  </p:childTnLst>
                                </p:cTn>
                              </p:par>
                              <p:par>
                                <p:cTn id="76" presetID="35" presetClass="path" presetSubtype="0" accel="50000" decel="50000" fill="hold" nodeType="withEffect">
                                  <p:stCondLst>
                                    <p:cond delay="0"/>
                                  </p:stCondLst>
                                  <p:childTnLst>
                                    <p:animMotion origin="layout" path="M 5.55556E-7 3.7037E-7 L -0.61615 0.00255 " pathEditMode="relative" rAng="0" ptsTypes="AA">
                                      <p:cBhvr>
                                        <p:cTn id="77" dur="2000" fill="hold"/>
                                        <p:tgtEl>
                                          <p:spTgt spid="39"/>
                                        </p:tgtEl>
                                        <p:attrNameLst>
                                          <p:attrName>ppt_x</p:attrName>
                                          <p:attrName>ppt_y</p:attrName>
                                        </p:attrNameLst>
                                      </p:cBhvr>
                                      <p:rCtr x="-30816" y="116"/>
                                    </p:animMotion>
                                  </p:childTnLst>
                                </p:cTn>
                              </p:par>
                              <p:par>
                                <p:cTn id="78" presetID="35" presetClass="path" presetSubtype="0" accel="50000" decel="50000" fill="hold" grpId="0" nodeType="withEffect">
                                  <p:stCondLst>
                                    <p:cond delay="0"/>
                                  </p:stCondLst>
                                  <p:childTnLst>
                                    <p:animMotion origin="layout" path="M -2.77778E-6 1.85185E-6 L -0.61198 0.00185 " pathEditMode="relative" rAng="0" ptsTypes="AA">
                                      <p:cBhvr>
                                        <p:cTn id="79" dur="2000" fill="hold"/>
                                        <p:tgtEl>
                                          <p:spTgt spid="35"/>
                                        </p:tgtEl>
                                        <p:attrNameLst>
                                          <p:attrName>ppt_x</p:attrName>
                                          <p:attrName>ppt_y</p:attrName>
                                        </p:attrNameLst>
                                      </p:cBhvr>
                                      <p:rCtr x="-3060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P spid="80" grpId="0" animBg="1"/>
      <p:bldP spid="81" grpId="0" animBg="1"/>
      <p:bldP spid="84" grpId="0" animBg="1"/>
      <p:bldP spid="31" grpId="0" animBg="1"/>
      <p:bldP spid="32" grpId="0" animBg="1"/>
      <p:bldP spid="33" grpId="0"/>
      <p:bldP spid="34" grpId="0"/>
      <p:bldP spid="38" grpId="0"/>
      <p:bldP spid="66" grpId="0" animBg="1"/>
      <p:bldP spid="67" grpId="0" animBg="1"/>
      <p:bldP spid="71" grpId="0"/>
      <p:bldP spid="72" grpId="0"/>
      <p:bldP spid="79" grpId="0"/>
      <p:bldP spid="82" grpId="0"/>
      <p:bldP spid="83" grpId="0"/>
      <p:bldP spid="85" grpId="0"/>
      <p:bldP spid="42" grpId="0" animBg="1"/>
      <p:bldP spid="40"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6375837" y="812437"/>
            <a:ext cx="2510522" cy="5793872"/>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6" name="Group 5"/>
          <p:cNvGrpSpPr/>
          <p:nvPr/>
        </p:nvGrpSpPr>
        <p:grpSpPr>
          <a:xfrm>
            <a:off x="3269671" y="1595405"/>
            <a:ext cx="3096230" cy="5239246"/>
            <a:chOff x="5313398" y="2417613"/>
            <a:chExt cx="2708071" cy="4945583"/>
          </a:xfrm>
        </p:grpSpPr>
        <p:sp>
          <p:nvSpPr>
            <p:cNvPr id="50" name="Right Arrow 49"/>
            <p:cNvSpPr/>
            <p:nvPr/>
          </p:nvSpPr>
          <p:spPr>
            <a:xfrm flipV="1">
              <a:off x="5405920" y="3563605"/>
              <a:ext cx="2560602" cy="1183869"/>
            </a:xfrm>
            <a:prstGeom prst="rightArrow">
              <a:avLst>
                <a:gd name="adj1" fmla="val 91333"/>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ight Arrow 51"/>
            <p:cNvSpPr/>
            <p:nvPr/>
          </p:nvSpPr>
          <p:spPr>
            <a:xfrm flipV="1">
              <a:off x="5382291" y="2417613"/>
              <a:ext cx="2599014" cy="1158535"/>
            </a:xfrm>
            <a:prstGeom prst="rightArrow">
              <a:avLst>
                <a:gd name="adj1" fmla="val 88759"/>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ight Arrow 47"/>
            <p:cNvSpPr/>
            <p:nvPr/>
          </p:nvSpPr>
          <p:spPr>
            <a:xfrm flipV="1">
              <a:off x="5378963" y="5967211"/>
              <a:ext cx="2642506" cy="1238316"/>
            </a:xfrm>
            <a:prstGeom prst="rightArrow">
              <a:avLst>
                <a:gd name="adj1" fmla="val 84056"/>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ight Arrow 45"/>
            <p:cNvSpPr/>
            <p:nvPr/>
          </p:nvSpPr>
          <p:spPr>
            <a:xfrm flipV="1">
              <a:off x="5405920" y="4710356"/>
              <a:ext cx="2615549" cy="1333149"/>
            </a:xfrm>
            <a:prstGeom prst="rightArrow">
              <a:avLst>
                <a:gd name="adj1" fmla="val 85000"/>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Box 46"/>
            <p:cNvSpPr txBox="1"/>
            <p:nvPr/>
          </p:nvSpPr>
          <p:spPr>
            <a:xfrm>
              <a:off x="5313398" y="4848223"/>
              <a:ext cx="2677164" cy="1249260"/>
            </a:xfrm>
            <a:prstGeom prst="rect">
              <a:avLst/>
            </a:prstGeom>
            <a:noFill/>
          </p:spPr>
          <p:txBody>
            <a:bodyPr wrap="square" rtlCol="0">
              <a:spAutoFit/>
            </a:bodyPr>
            <a:lstStyle/>
            <a:p>
              <a:pPr lvl="0" algn="ctr"/>
              <a:r>
                <a:rPr lang="en-US" sz="2000" dirty="0">
                  <a:solidFill>
                    <a:schemeClr val="accent4">
                      <a:lumMod val="40000"/>
                      <a:lumOff val="60000"/>
                    </a:schemeClr>
                  </a:solidFill>
                </a:rPr>
                <a:t>(NLDAS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NLDAS</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sp>
          <p:nvSpPr>
            <p:cNvPr id="53" name="TextBox 52"/>
            <p:cNvSpPr txBox="1"/>
            <p:nvPr/>
          </p:nvSpPr>
          <p:spPr>
            <a:xfrm>
              <a:off x="5451568" y="2510964"/>
              <a:ext cx="2354862" cy="1323439"/>
            </a:xfrm>
            <a:prstGeom prst="rect">
              <a:avLst/>
            </a:prstGeom>
            <a:noFill/>
          </p:spPr>
          <p:txBody>
            <a:bodyPr wrap="square" rtlCol="0">
              <a:spAutoFit/>
            </a:bodyPr>
            <a:lstStyle/>
            <a:p>
              <a:pPr lvl="0" algn="ctr"/>
              <a:r>
                <a:rPr lang="en-US" sz="2000" dirty="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LST</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LST</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14" name="Straight Connector 13"/>
            <p:cNvCxnSpPr/>
            <p:nvPr/>
          </p:nvCxnSpPr>
          <p:spPr>
            <a:xfrm>
              <a:off x="6256655" y="2996880"/>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7" name="Group 16"/>
            <p:cNvGrpSpPr/>
            <p:nvPr/>
          </p:nvGrpSpPr>
          <p:grpSpPr>
            <a:xfrm>
              <a:off x="5568214" y="6113936"/>
              <a:ext cx="2252092" cy="1249260"/>
              <a:chOff x="9271780" y="4431578"/>
              <a:chExt cx="2252092" cy="1249260"/>
            </a:xfrm>
          </p:grpSpPr>
          <p:sp>
            <p:nvSpPr>
              <p:cNvPr id="51" name="TextBox 50"/>
              <p:cNvSpPr txBox="1"/>
              <p:nvPr/>
            </p:nvSpPr>
            <p:spPr>
              <a:xfrm>
                <a:off x="9271780" y="4431578"/>
                <a:ext cx="2252092" cy="1249260"/>
              </a:xfrm>
              <a:prstGeom prst="rect">
                <a:avLst/>
              </a:prstGeom>
              <a:noFill/>
            </p:spPr>
            <p:txBody>
              <a:bodyPr wrap="square" rtlCol="0">
                <a:spAutoFit/>
              </a:bodyPr>
              <a:lstStyle/>
              <a:p>
                <a:pPr lvl="0" algn="ctr"/>
                <a:r>
                  <a:rPr lang="en-US" sz="2000" dirty="0">
                    <a:solidFill>
                      <a:schemeClr val="accent4">
                        <a:lumMod val="40000"/>
                        <a:lumOff val="60000"/>
                      </a:schemeClr>
                    </a:solidFill>
                  </a:rPr>
                  <a:t>(MPE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MPE</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0" name="Straight Connector 59"/>
              <p:cNvCxnSpPr/>
              <p:nvPr/>
            </p:nvCxnSpPr>
            <p:spPr>
              <a:xfrm flipV="1">
                <a:off x="9830109" y="4933132"/>
                <a:ext cx="1153296" cy="3051"/>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8" name="Group 17"/>
            <p:cNvGrpSpPr/>
            <p:nvPr/>
          </p:nvGrpSpPr>
          <p:grpSpPr>
            <a:xfrm>
              <a:off x="5442426" y="3651096"/>
              <a:ext cx="2354862" cy="1678306"/>
              <a:chOff x="5411697" y="3627173"/>
              <a:chExt cx="2354862" cy="1678306"/>
            </a:xfrm>
          </p:grpSpPr>
          <p:sp>
            <p:nvSpPr>
              <p:cNvPr id="49" name="TextBox 48"/>
              <p:cNvSpPr txBox="1"/>
              <p:nvPr/>
            </p:nvSpPr>
            <p:spPr>
              <a:xfrm>
                <a:off x="5411697" y="3627173"/>
                <a:ext cx="2354862" cy="1631216"/>
              </a:xfrm>
              <a:prstGeom prst="rect">
                <a:avLst/>
              </a:prstGeom>
              <a:noFill/>
            </p:spPr>
            <p:txBody>
              <a:bodyPr wrap="square" rtlCol="0">
                <a:spAutoFit/>
              </a:bodyPr>
              <a:lstStyle/>
              <a:p>
                <a:pPr lvl="0" algn="ctr"/>
                <a:r>
                  <a:rPr lang="en-US" sz="2000" dirty="0">
                    <a:solidFill>
                      <a:schemeClr val="accent4">
                        <a:lumMod val="40000"/>
                        <a:lumOff val="60000"/>
                      </a:schemeClr>
                    </a:solidFill>
                  </a:rPr>
                  <a:t>(NDVI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smtClean="0">
                    <a:solidFill>
                      <a:schemeClr val="accent4">
                        <a:lumMod val="40000"/>
                        <a:lumOff val="60000"/>
                      </a:schemeClr>
                    </a:solidFill>
                  </a:rPr>
                  <a:t>)</a:t>
                </a:r>
              </a:p>
              <a:p>
                <a:pPr lvl="0" algn="ctr"/>
                <a:endParaRPr lang="en-US" sz="2000" dirty="0" smtClean="0">
                  <a:solidFill>
                    <a:schemeClr val="accent4">
                      <a:lumMod val="40000"/>
                      <a:lumOff val="60000"/>
                    </a:schemeClr>
                  </a:solidFill>
                </a:endParaRPr>
              </a:p>
              <a:p>
                <a:pPr lvl="0" algn="ctr"/>
                <a:r>
                  <a:rPr lang="en-US" sz="2000" dirty="0" smtClean="0">
                    <a:solidFill>
                      <a:schemeClr val="accent4">
                        <a:lumMod val="40000"/>
                        <a:lumOff val="60000"/>
                      </a:schemeClr>
                    </a:solidFill>
                  </a:rPr>
                  <a:t>(</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max</a:t>
                </a:r>
                <a:r>
                  <a:rPr lang="en-US" sz="2000" dirty="0">
                    <a:solidFill>
                      <a:schemeClr val="accent4">
                        <a:lumMod val="40000"/>
                        <a:lumOff val="60000"/>
                      </a:schemeClr>
                    </a:solidFill>
                  </a:rPr>
                  <a:t> – </a:t>
                </a:r>
                <a:r>
                  <a:rPr lang="en-US" sz="2000" dirty="0" err="1">
                    <a:solidFill>
                      <a:schemeClr val="accent4">
                        <a:lumMod val="40000"/>
                        <a:lumOff val="60000"/>
                      </a:schemeClr>
                    </a:solidFill>
                  </a:rPr>
                  <a:t>NDVI</a:t>
                </a:r>
                <a:r>
                  <a:rPr lang="en-US" sz="2000" baseline="-25000" dirty="0" err="1">
                    <a:solidFill>
                      <a:schemeClr val="accent4">
                        <a:lumMod val="40000"/>
                        <a:lumOff val="60000"/>
                      </a:schemeClr>
                    </a:solidFill>
                  </a:rPr>
                  <a:t>min</a:t>
                </a:r>
                <a:r>
                  <a:rPr lang="en-US" sz="2000" dirty="0">
                    <a:solidFill>
                      <a:schemeClr val="accent4">
                        <a:lumMod val="40000"/>
                        <a:lumOff val="60000"/>
                      </a:schemeClr>
                    </a:solidFill>
                  </a:rPr>
                  <a:t>)</a:t>
                </a:r>
              </a:p>
              <a:p>
                <a:pPr algn="ctr"/>
                <a:endParaRPr lang="en-US" sz="2000" dirty="0">
                  <a:solidFill>
                    <a:schemeClr val="accent4">
                      <a:lumMod val="40000"/>
                      <a:lumOff val="60000"/>
                    </a:schemeClr>
                  </a:solidFill>
                </a:endParaRPr>
              </a:p>
            </p:txBody>
          </p:sp>
          <p:cxnSp>
            <p:nvCxnSpPr>
              <p:cNvPr id="61" name="Straight Connector 60"/>
              <p:cNvCxnSpPr/>
              <p:nvPr/>
            </p:nvCxnSpPr>
            <p:spPr>
              <a:xfrm>
                <a:off x="5653185" y="5303728"/>
                <a:ext cx="1873907" cy="1751"/>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64" name="Straight Connector 63"/>
            <p:cNvCxnSpPr/>
            <p:nvPr/>
          </p:nvCxnSpPr>
          <p:spPr>
            <a:xfrm flipV="1">
              <a:off x="5840038" y="4128167"/>
              <a:ext cx="1593565" cy="261"/>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5" name="Rounded Rectangle 34"/>
          <p:cNvSpPr/>
          <p:nvPr/>
        </p:nvSpPr>
        <p:spPr>
          <a:xfrm>
            <a:off x="532919" y="856875"/>
            <a:ext cx="2638309" cy="5749434"/>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sz="quarter" idx="10"/>
          </p:nvPr>
        </p:nvSpPr>
        <p:spPr>
          <a:xfrm>
            <a:off x="189205" y="-933135"/>
            <a:ext cx="8480777" cy="1745572"/>
          </a:xfrm>
        </p:spPr>
        <p:txBody>
          <a:bodyPr>
            <a:normAutofit/>
          </a:bodyPr>
          <a:lstStyle/>
          <a:p>
            <a:r>
              <a:rPr lang="en-US" dirty="0" smtClean="0"/>
              <a:t>Methodology Flowchart</a:t>
            </a:r>
            <a:endParaRPr lang="en-US" dirty="0"/>
          </a:p>
        </p:txBody>
      </p:sp>
      <p:sp>
        <p:nvSpPr>
          <p:cNvPr id="38" name="TextBox 37"/>
          <p:cNvSpPr txBox="1"/>
          <p:nvPr/>
        </p:nvSpPr>
        <p:spPr>
          <a:xfrm>
            <a:off x="73302" y="931406"/>
            <a:ext cx="3557542"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Processing</a:t>
            </a:r>
            <a:endParaRPr lang="en-US" sz="2000" b="1" dirty="0">
              <a:solidFill>
                <a:srgbClr val="7030A0"/>
              </a:solidFill>
              <a:effectLst>
                <a:outerShdw blurRad="38100" dist="38100" dir="2700000" algn="tl">
                  <a:srgbClr val="000000">
                    <a:alpha val="43137"/>
                  </a:srgbClr>
                </a:outerShdw>
              </a:effectLst>
            </a:endParaRPr>
          </a:p>
        </p:txBody>
      </p:sp>
      <p:sp>
        <p:nvSpPr>
          <p:cNvPr id="65" name="TextBox 64"/>
          <p:cNvSpPr txBox="1"/>
          <p:nvPr/>
        </p:nvSpPr>
        <p:spPr>
          <a:xfrm>
            <a:off x="5929462" y="893249"/>
            <a:ext cx="3430375"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rgbClr val="7030A0"/>
                </a:solidFill>
                <a:effectLst>
                  <a:outerShdw blurRad="38100" dist="38100" dir="2700000" algn="tl">
                    <a:srgbClr val="000000">
                      <a:alpha val="43137"/>
                    </a:srgbClr>
                  </a:outerShdw>
                </a:effectLst>
              </a:rPr>
              <a:t>Data Analysis</a:t>
            </a:r>
            <a:endParaRPr lang="en-US" sz="2000" b="1" dirty="0">
              <a:solidFill>
                <a:srgbClr val="7030A0"/>
              </a:solidFill>
              <a:effectLst>
                <a:outerShdw blurRad="38100" dist="38100" dir="2700000" algn="tl">
                  <a:srgbClr val="000000">
                    <a:alpha val="43137"/>
                  </a:srgbClr>
                </a:outerShdw>
              </a:effectLst>
            </a:endParaRPr>
          </a:p>
        </p:txBody>
      </p:sp>
      <p:sp>
        <p:nvSpPr>
          <p:cNvPr id="68" name="Rounded Rectangle 67"/>
          <p:cNvSpPr/>
          <p:nvPr/>
        </p:nvSpPr>
        <p:spPr>
          <a:xfrm>
            <a:off x="6506842" y="2856705"/>
            <a:ext cx="2235833" cy="3641334"/>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Rounded Rectangle 68"/>
          <p:cNvSpPr/>
          <p:nvPr/>
        </p:nvSpPr>
        <p:spPr>
          <a:xfrm>
            <a:off x="6807797" y="2049864"/>
            <a:ext cx="1592625" cy="73607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Rounded Rectangle 69"/>
          <p:cNvSpPr/>
          <p:nvPr/>
        </p:nvSpPr>
        <p:spPr>
          <a:xfrm>
            <a:off x="6825528" y="1376624"/>
            <a:ext cx="1574894" cy="61058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TextBox 72"/>
          <p:cNvSpPr txBox="1"/>
          <p:nvPr/>
        </p:nvSpPr>
        <p:spPr>
          <a:xfrm>
            <a:off x="6787757" y="1341978"/>
            <a:ext cx="1632703"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ArcMap</a:t>
            </a:r>
          </a:p>
          <a:p>
            <a:pPr algn="ctr"/>
            <a:r>
              <a:rPr lang="en-US" sz="2000" dirty="0" smtClean="0">
                <a:solidFill>
                  <a:schemeClr val="accent4">
                    <a:lumMod val="40000"/>
                    <a:lumOff val="60000"/>
                  </a:schemeClr>
                </a:solidFill>
              </a:rPr>
              <a:t>10.3</a:t>
            </a:r>
            <a:endParaRPr lang="en-US" sz="2000" dirty="0">
              <a:solidFill>
                <a:schemeClr val="accent4">
                  <a:lumMod val="40000"/>
                  <a:lumOff val="60000"/>
                </a:schemeClr>
              </a:solidFill>
            </a:endParaRPr>
          </a:p>
        </p:txBody>
      </p:sp>
      <p:sp>
        <p:nvSpPr>
          <p:cNvPr id="74" name="TextBox 73"/>
          <p:cNvSpPr txBox="1"/>
          <p:nvPr/>
        </p:nvSpPr>
        <p:spPr>
          <a:xfrm>
            <a:off x="6837941" y="2060646"/>
            <a:ext cx="1613418" cy="707886"/>
          </a:xfrm>
          <a:prstGeom prst="rect">
            <a:avLst/>
          </a:prstGeom>
          <a:noFill/>
        </p:spPr>
        <p:txBody>
          <a:bodyPr wrap="square" rtlCol="0">
            <a:spAutoFit/>
          </a:bodyPr>
          <a:lstStyle/>
          <a:p>
            <a:pPr algn="ctr"/>
            <a:r>
              <a:rPr lang="en-US" sz="2000" dirty="0" smtClean="0">
                <a:solidFill>
                  <a:schemeClr val="accent4">
                    <a:lumMod val="40000"/>
                    <a:lumOff val="60000"/>
                  </a:schemeClr>
                </a:solidFill>
              </a:rPr>
              <a:t>Python</a:t>
            </a:r>
          </a:p>
          <a:p>
            <a:pPr algn="ctr"/>
            <a:r>
              <a:rPr lang="en-US" sz="2000" dirty="0" smtClean="0">
                <a:solidFill>
                  <a:schemeClr val="accent4">
                    <a:lumMod val="40000"/>
                    <a:lumOff val="60000"/>
                  </a:schemeClr>
                </a:solidFill>
              </a:rPr>
              <a:t>2.7</a:t>
            </a:r>
            <a:endParaRPr lang="en-US" sz="2000" dirty="0">
              <a:solidFill>
                <a:schemeClr val="accent4">
                  <a:lumMod val="40000"/>
                  <a:lumOff val="60000"/>
                </a:schemeClr>
              </a:solidFill>
            </a:endParaRPr>
          </a:p>
        </p:txBody>
      </p:sp>
      <p:sp>
        <p:nvSpPr>
          <p:cNvPr id="75" name="TextBox 74"/>
          <p:cNvSpPr txBox="1"/>
          <p:nvPr/>
        </p:nvSpPr>
        <p:spPr>
          <a:xfrm>
            <a:off x="6534791" y="3106802"/>
            <a:ext cx="2150526" cy="3170099"/>
          </a:xfrm>
          <a:prstGeom prst="rect">
            <a:avLst/>
          </a:prstGeom>
          <a:noFill/>
        </p:spPr>
        <p:txBody>
          <a:bodyPr wrap="square" rtlCol="0">
            <a:spAutoFit/>
          </a:bodyPr>
          <a:lstStyle/>
          <a:p>
            <a:pPr algn="ctr">
              <a:lnSpc>
                <a:spcPct val="50000"/>
              </a:lnSpc>
            </a:pPr>
            <a:r>
              <a:rPr lang="en-US" sz="2000" dirty="0" smtClean="0">
                <a:solidFill>
                  <a:schemeClr val="accent4">
                    <a:lumMod val="40000"/>
                    <a:lumOff val="60000"/>
                  </a:schemeClr>
                </a:solidFill>
              </a:rPr>
              <a:t>Modified</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Drought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Severity Index</a:t>
            </a:r>
          </a:p>
          <a:p>
            <a:pPr algn="ctr">
              <a:lnSpc>
                <a:spcPct val="50000"/>
              </a:lnSpc>
            </a:pPr>
            <a:endParaRPr lang="en-US" sz="2000" dirty="0" smtClean="0">
              <a:solidFill>
                <a:schemeClr val="accent4">
                  <a:lumMod val="40000"/>
                  <a:lumOff val="60000"/>
                </a:schemeClr>
              </a:solidFill>
            </a:endParaRP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scaled LST </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NDVI</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endParaRPr lang="en-US" sz="2000" dirty="0">
              <a:solidFill>
                <a:schemeClr val="accent4">
                  <a:lumMod val="40000"/>
                  <a:lumOff val="60000"/>
                </a:schemeClr>
              </a:solidFill>
            </a:endParaRP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MPE </a:t>
            </a:r>
          </a:p>
          <a:p>
            <a:pPr algn="ctr">
              <a:lnSpc>
                <a:spcPct val="50000"/>
              </a:lnSpc>
            </a:pPr>
            <a:endParaRPr lang="en-US" sz="2000" dirty="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a:t>
            </a:r>
          </a:p>
          <a:p>
            <a:pPr algn="ctr">
              <a:lnSpc>
                <a:spcPct val="50000"/>
              </a:lnSpc>
            </a:pPr>
            <a:endParaRPr lang="en-US" sz="2000" dirty="0" smtClean="0">
              <a:solidFill>
                <a:schemeClr val="accent4">
                  <a:lumMod val="40000"/>
                  <a:lumOff val="60000"/>
                </a:schemeClr>
              </a:solidFill>
            </a:endParaRPr>
          </a:p>
          <a:p>
            <a:pPr algn="ctr">
              <a:lnSpc>
                <a:spcPct val="50000"/>
              </a:lnSpc>
            </a:pPr>
            <a:r>
              <a:rPr lang="en-US" sz="2000" dirty="0" smtClean="0">
                <a:solidFill>
                  <a:schemeClr val="accent4">
                    <a:lumMod val="40000"/>
                    <a:lumOff val="60000"/>
                  </a:schemeClr>
                </a:solidFill>
              </a:rPr>
              <a:t> scaled NLDAS</a:t>
            </a:r>
            <a:endParaRPr lang="en-US" sz="2000" dirty="0">
              <a:solidFill>
                <a:schemeClr val="accent4">
                  <a:lumMod val="40000"/>
                  <a:lumOff val="60000"/>
                </a:schemeClr>
              </a:solidFill>
            </a:endParaRP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8284" t="9531" r="22782" b="9984"/>
          <a:stretch/>
        </p:blipFill>
        <p:spPr>
          <a:xfrm>
            <a:off x="1120676" y="2875778"/>
            <a:ext cx="1540492" cy="1214158"/>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3688" t="10931" r="15743" b="8141"/>
          <a:stretch/>
        </p:blipFill>
        <p:spPr>
          <a:xfrm>
            <a:off x="1120676" y="5283196"/>
            <a:ext cx="1540492" cy="1214843"/>
          </a:xfrm>
          <a:prstGeom prst="rect">
            <a:avLst/>
          </a:prstGeom>
        </p:spPr>
      </p:pic>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5042" t="8179" r="16582" b="10170"/>
          <a:stretch/>
        </p:blipFill>
        <p:spPr>
          <a:xfrm>
            <a:off x="1120676" y="1644628"/>
            <a:ext cx="1540492" cy="122901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0761" t="11503" r="19405" b="10636"/>
          <a:stretch/>
        </p:blipFill>
        <p:spPr>
          <a:xfrm>
            <a:off x="1120676" y="4089936"/>
            <a:ext cx="1540492" cy="1203832"/>
          </a:xfrm>
          <a:prstGeom prst="rect">
            <a:avLst/>
          </a:prstGeom>
        </p:spPr>
      </p:pic>
    </p:spTree>
    <p:extLst>
      <p:ext uri="{BB962C8B-B14F-4D97-AF65-F5344CB8AC3E}">
        <p14:creationId xmlns:p14="http://schemas.microsoft.com/office/powerpoint/2010/main" val="4156037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5" grpId="0"/>
      <p:bldP spid="68" grpId="0" animBg="1"/>
      <p:bldP spid="69" grpId="0" animBg="1"/>
      <p:bldP spid="70" grpId="0" animBg="1"/>
      <p:bldP spid="73" grpId="0"/>
      <p:bldP spid="74" grpId="0"/>
      <p:bldP spid="75" grpId="0"/>
    </p:bld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4432</TotalTime>
  <Words>5174</Words>
  <Application>Microsoft Office PowerPoint</Application>
  <PresentationFormat>On-screen Show (4:3)</PresentationFormat>
  <Paragraphs>315</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274</cp:revision>
  <dcterms:created xsi:type="dcterms:W3CDTF">2015-05-18T13:26:09Z</dcterms:created>
  <dcterms:modified xsi:type="dcterms:W3CDTF">2015-07-16T19:40:40Z</dcterms:modified>
</cp:coreProperties>
</file>