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DE9"/>
    <a:srgbClr val="F7F6F2"/>
    <a:srgbClr val="FFF5D6"/>
    <a:srgbClr val="CD7143"/>
    <a:srgbClr val="CF703B"/>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7C6E7C-EFD7-4753-0073-BE34C7889F9D}" v="89" dt="2022-06-02T21:41:21.299"/>
    <p1510:client id="{294E9027-57EA-1E2E-ECC0-9D091934781A}" v="12" dt="2022-07-20T20:41:05.833"/>
    <p1510:client id="{5A1D52D1-7787-4992-9B50-B3954AF66AF1}" v="58" dt="2022-09-09T19:47:05.938"/>
    <p1510:client id="{74AA829B-E155-78F3-B511-102C2906FAB5}" v="3" dt="2022-06-02T21:50:36.664"/>
    <p1510:client id="{7632C71C-A925-A92D-C92B-4FA6925B2E50}" v="10" dt="2022-09-09T19:55:42.805"/>
    <p1510:client id="{B3D4CE3F-F746-4F26-9A1D-61C812089A60}" v="5" dt="2022-05-25T16:52:29.2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610"/>
    <p:restoredTop sz="94663"/>
  </p:normalViewPr>
  <p:slideViewPr>
    <p:cSldViewPr snapToGrid="0">
      <p:cViewPr varScale="1">
        <p:scale>
          <a:sx n="121" d="100"/>
          <a:sy n="121" d="100"/>
        </p:scale>
        <p:origin x="200"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9/9/2022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1397192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55227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2902702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3666587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each individual text box is separate and editable in this graph. We ask for figures and graphs to be separate and editable in case we reuse them and have to resize the image to fit a different template or presentation.</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3778461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192001"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 Fall 2022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6001"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CD7143"/>
                </a:solidFill>
              </a:rPr>
              <a:t>STUDY AREA</a:t>
            </a:r>
          </a:p>
          <a:p>
            <a:pPr algn="ctr"/>
            <a:r>
              <a:rPr lang="en-US" sz="2600" b="0" spc="0" baseline="0" dirty="0">
                <a:solidFill>
                  <a:srgbClr val="CD7143"/>
                </a:solidFill>
              </a:rPr>
              <a:t>Agriculture</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54500"/>
            <a:ext cx="5492500" cy="95410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Team Member 1</a:t>
            </a:r>
          </a:p>
          <a:p>
            <a:pPr algn="ctr"/>
            <a:r>
              <a:rPr lang="en-US" sz="1400" dirty="0">
                <a:solidFill>
                  <a:schemeClr val="tx1">
                    <a:lumMod val="75000"/>
                    <a:lumOff val="25000"/>
                  </a:schemeClr>
                </a:solidFill>
                <a:latin typeface="Century Gothic" panose="020B0502020202020204" pitchFamily="34" charset="0"/>
              </a:rPr>
              <a:t>Team Member 2</a:t>
            </a:r>
          </a:p>
          <a:p>
            <a:pPr algn="ctr"/>
            <a:r>
              <a:rPr lang="en-US" sz="1400" dirty="0">
                <a:solidFill>
                  <a:schemeClr val="tx1">
                    <a:lumMod val="75000"/>
                    <a:lumOff val="25000"/>
                  </a:schemeClr>
                </a:solidFill>
                <a:latin typeface="Century Gothic" panose="020B0502020202020204" pitchFamily="34" charset="0"/>
              </a:rPr>
              <a:t>Team Member 3</a:t>
            </a:r>
          </a:p>
          <a:p>
            <a:pPr algn="ctr"/>
            <a:r>
              <a:rPr lang="en-US" sz="1400" dirty="0">
                <a:solidFill>
                  <a:schemeClr val="tx1">
                    <a:lumMod val="75000"/>
                    <a:lumOff val="25000"/>
                  </a:schemeClr>
                </a:solidFill>
                <a:latin typeface="Century Gothic" panose="020B0502020202020204" pitchFamily="34" charset="0"/>
              </a:rPr>
              <a:t>Team Member 4</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CCB3516-8266-456C-B5F1-0897EFA709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18" r:id="rId3"/>
    <p:sldLayoutId id="2147483679" r:id="rId4"/>
    <p:sldLayoutId id="2147483721" r:id="rId5"/>
    <p:sldLayoutId id="2147483720" r:id="rId6"/>
    <p:sldLayoutId id="2147483707" r:id="rId7"/>
    <p:sldLayoutId id="2147483722" r:id="rId8"/>
    <p:sldLayoutId id="2147483690" r:id="rId9"/>
    <p:sldLayoutId id="21474837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 Fall 2022 </a:t>
            </a:r>
            <a:endParaRPr lang="en-US" dirty="0">
              <a:solidFill>
                <a:schemeClr val="bg1"/>
              </a:solidFill>
            </a:endParaRPr>
          </a:p>
        </p:txBody>
      </p:sp>
      <p:sp>
        <p:nvSpPr>
          <p:cNvPr id="3" name="Rectangle 2">
            <a:extLst>
              <a:ext uri="{FF2B5EF4-FFF2-40B4-BE49-F238E27FC236}">
                <a16:creationId xmlns:a16="http://schemas.microsoft.com/office/drawing/2014/main" id="{51AC9FBF-5D5A-4AF9-95E2-B43E5965F86E}"/>
              </a:ext>
            </a:extLst>
          </p:cNvPr>
          <p:cNvSpPr/>
          <p:nvPr/>
        </p:nvSpPr>
        <p:spPr>
          <a:xfrm>
            <a:off x="6095999" y="1081697"/>
            <a:ext cx="6096001" cy="520717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0388810-971C-48C1-AF4C-AFF7BC1090CF}"/>
              </a:ext>
            </a:extLst>
          </p:cNvPr>
          <p:cNvSpPr txBox="1"/>
          <p:nvPr/>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9" name="TextBox 8">
            <a:extLst>
              <a:ext uri="{FF2B5EF4-FFF2-40B4-BE49-F238E27FC236}">
                <a16:creationId xmlns:a16="http://schemas.microsoft.com/office/drawing/2014/main" id="{1EEE138C-7816-4A21-AC54-FC750BABF727}"/>
              </a:ext>
            </a:extLst>
          </p:cNvPr>
          <p:cNvSpPr txBox="1"/>
          <p:nvPr/>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
        <p:nvSpPr>
          <p:cNvPr id="10" name="Title 1">
            <a:extLst>
              <a:ext uri="{FF2B5EF4-FFF2-40B4-BE49-F238E27FC236}">
                <a16:creationId xmlns:a16="http://schemas.microsoft.com/office/drawing/2014/main" id="{9012EA63-DAE8-4A43-9C78-669B389B23CF}"/>
              </a:ext>
            </a:extLst>
          </p:cNvPr>
          <p:cNvSpPr txBox="1">
            <a:spLocks/>
          </p:cNvSpPr>
          <p:nvPr/>
        </p:nvSpPr>
        <p:spPr>
          <a:xfrm>
            <a:off x="304799"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CD7143"/>
                </a:solidFill>
              </a:rPr>
              <a:t>STUDY AREA</a:t>
            </a:r>
          </a:p>
          <a:p>
            <a:pPr algn="ctr"/>
            <a:r>
              <a:rPr lang="en-US" sz="2600" b="0" spc="0" baseline="0" dirty="0">
                <a:solidFill>
                  <a:srgbClr val="CD7143"/>
                </a:solidFill>
              </a:rPr>
              <a:t>Agriculture</a:t>
            </a:r>
          </a:p>
        </p:txBody>
      </p:sp>
      <p:sp>
        <p:nvSpPr>
          <p:cNvPr id="11" name="Subtitle 2">
            <a:extLst>
              <a:ext uri="{FF2B5EF4-FFF2-40B4-BE49-F238E27FC236}">
                <a16:creationId xmlns:a16="http://schemas.microsoft.com/office/drawing/2014/main" id="{C210D603-ABC5-408C-A56B-FD94722A3032}"/>
              </a:ext>
            </a:extLst>
          </p:cNvPr>
          <p:cNvSpPr txBox="1">
            <a:spLocks/>
          </p:cNvSpPr>
          <p:nvPr/>
        </p:nvSpPr>
        <p:spPr>
          <a:xfrm>
            <a:off x="304799"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12" name="TextBox 11">
            <a:extLst>
              <a:ext uri="{FF2B5EF4-FFF2-40B4-BE49-F238E27FC236}">
                <a16:creationId xmlns:a16="http://schemas.microsoft.com/office/drawing/2014/main" id="{9D6D06C4-347B-4633-9682-AE1A8235E5CD}"/>
              </a:ext>
            </a:extLst>
          </p:cNvPr>
          <p:cNvSpPr txBox="1"/>
          <p:nvPr/>
        </p:nvSpPr>
        <p:spPr>
          <a:xfrm>
            <a:off x="301749" y="5154500"/>
            <a:ext cx="5492500" cy="954107"/>
          </a:xfrm>
          <a:prstGeom prst="rect">
            <a:avLst/>
          </a:prstGeom>
          <a:noFill/>
        </p:spPr>
        <p:txBody>
          <a:bodyPr wrap="square" lIns="91440" tIns="45720" rIns="91440" bIns="45720" rtlCol="0" anchor="t">
            <a:spAutoFit/>
          </a:bodyPr>
          <a:lstStyle/>
          <a:p>
            <a:pPr algn="ctr"/>
            <a:r>
              <a:rPr lang="en-US" sz="1400" dirty="0">
                <a:solidFill>
                  <a:srgbClr val="3F3F3F"/>
                </a:solidFill>
                <a:latin typeface="Century Gothic"/>
              </a:rPr>
              <a:t>Team Member 1</a:t>
            </a:r>
          </a:p>
          <a:p>
            <a:pPr algn="ctr"/>
            <a:r>
              <a:rPr lang="en-US" sz="1400" dirty="0">
                <a:solidFill>
                  <a:srgbClr val="3F3F3F"/>
                </a:solidFill>
                <a:latin typeface="Century Gothic"/>
              </a:rPr>
              <a:t>Team Member 2</a:t>
            </a:r>
          </a:p>
          <a:p>
            <a:pPr algn="ctr"/>
            <a:r>
              <a:rPr lang="en-US" sz="1400" dirty="0">
                <a:solidFill>
                  <a:srgbClr val="3F3F3F"/>
                </a:solidFill>
                <a:latin typeface="Century Gothic"/>
              </a:rPr>
              <a:t>Team Member 3</a:t>
            </a:r>
          </a:p>
          <a:p>
            <a:pPr algn="ctr"/>
            <a:r>
              <a:rPr lang="en-US" sz="1400" dirty="0">
                <a:solidFill>
                  <a:srgbClr val="3F3F3F"/>
                </a:solidFill>
                <a:latin typeface="Century Gothic"/>
              </a:rPr>
              <a:t>Team Member 4</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a:solidFill>
                  <a:schemeClr val="tx1">
                    <a:lumMod val="75000"/>
                    <a:lumOff val="25000"/>
                  </a:schemeClr>
                </a:solidFill>
                <a:latin typeface="Century Gothic" panose="020F0302020204030204"/>
              </a:rPr>
              <a:t>Bad Example</a:t>
            </a:r>
            <a:r>
              <a:rPr lang="en-US" sz="2000" b="1">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All text is </a:t>
            </a:r>
            <a:r>
              <a:rPr lang="en-US" sz="2000" b="1">
                <a:solidFill>
                  <a:schemeClr val="tx1">
                    <a:lumMod val="75000"/>
                    <a:lumOff val="25000"/>
                  </a:schemeClr>
                </a:solidFill>
                <a:latin typeface="Century Gothic" panose="020F0302020204030204"/>
              </a:rPr>
              <a:t>separate</a:t>
            </a:r>
            <a:r>
              <a:rPr lang="en-US" sz="2000">
                <a:solidFill>
                  <a:schemeClr val="tx1">
                    <a:lumMod val="75000"/>
                    <a:lumOff val="25000"/>
                  </a:schemeClr>
                </a:solidFill>
                <a:latin typeface="Century Gothic" panose="020F0302020204030204"/>
              </a:rPr>
              <a:t> and </a:t>
            </a:r>
            <a:r>
              <a:rPr lang="en-US" sz="2000" b="1">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b="1">
                <a:solidFill>
                  <a:schemeClr val="tx1">
                    <a:lumMod val="75000"/>
                    <a:lumOff val="25000"/>
                  </a:schemeClr>
                </a:solidFill>
                <a:latin typeface="Century Gothic" panose="020F0302020204030204"/>
              </a:rPr>
              <a:t>North arrow </a:t>
            </a:r>
            <a:r>
              <a:rPr lang="en-US" sz="200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b="1">
                <a:solidFill>
                  <a:schemeClr val="tx1">
                    <a:lumMod val="75000"/>
                    <a:lumOff val="25000"/>
                  </a:schemeClr>
                </a:solidFill>
                <a:latin typeface="Century Gothic" panose="020F0302020204030204"/>
              </a:rPr>
              <a:t>Inset map </a:t>
            </a:r>
            <a:r>
              <a:rPr lang="en-US" sz="200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b="1">
                <a:solidFill>
                  <a:schemeClr val="tx1">
                    <a:lumMod val="75000"/>
                    <a:lumOff val="25000"/>
                  </a:schemeClr>
                </a:solidFill>
                <a:latin typeface="Century Gothic" panose="020F0302020204030204"/>
              </a:rPr>
              <a:t>Legend is easy to understand </a:t>
            </a:r>
            <a:r>
              <a:rPr lang="en-US" sz="200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a:solidFill>
                  <a:prstClr val="black"/>
                </a:solidFill>
                <a:latin typeface="Garamond" panose="02020404030301010803" pitchFamily="18" charset="0"/>
              </a:rPr>
              <a:t>CA</a:t>
            </a:r>
            <a:r>
              <a:rPr lang="en-US">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a:solidFill>
                  <a:prstClr val="black"/>
                </a:solidFill>
                <a:latin typeface="Garamond" panose="02020404030301010803" pitchFamily="18" charset="0"/>
              </a:rPr>
              <a:t>NV</a:t>
            </a:r>
            <a:r>
              <a:rPr lang="en-US">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a:solidFill>
                  <a:prstClr val="black"/>
                </a:solidFill>
                <a:latin typeface="Garamond" panose="02020404030301010803" pitchFamily="18" charset="0"/>
              </a:rPr>
              <a:t>MEXICO</a:t>
            </a:r>
            <a:r>
              <a:rPr lang="en-US" sz="120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a:solidFill>
                  <a:prstClr val="black"/>
                </a:solidFill>
                <a:latin typeface="Garamond" panose="02020404030301010803" pitchFamily="18" charset="0"/>
              </a:rPr>
              <a:t>Los Angeles</a:t>
            </a:r>
            <a:r>
              <a:rPr lang="en-US" sz="1000" b="1">
                <a:solidFill>
                  <a:prstClr val="black"/>
                </a:solidFill>
                <a:latin typeface="Century Gothic" panose="020F0302020204030204"/>
              </a:rPr>
              <a:t> </a:t>
            </a:r>
          </a:p>
        </p:txBody>
      </p:sp>
      <p:sp>
        <p:nvSpPr>
          <p:cNvPr id="14" name="TextBox 13">
            <a:extLst>
              <a:ext uri="{FF2B5EF4-FFF2-40B4-BE49-F238E27FC236}">
                <a16:creationId xmlns:a16="http://schemas.microsoft.com/office/drawing/2014/main" id="{68886EAF-FC10-4289-9354-98D1ECB0C222}"/>
              </a:ext>
            </a:extLst>
          </p:cNvPr>
          <p:cNvSpPr txBox="1"/>
          <p:nvPr/>
        </p:nvSpPr>
        <p:spPr>
          <a:xfrm>
            <a:off x="544946" y="1260764"/>
            <a:ext cx="3308927" cy="307777"/>
          </a:xfrm>
          <a:prstGeom prst="rect">
            <a:avLst/>
          </a:prstGeom>
          <a:solidFill>
            <a:srgbClr val="F7F6F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0        5       10      15      20 Kilometers</a:t>
            </a:r>
            <a:endParaRPr lang="en-US">
              <a:latin typeface="Century Gothic"/>
            </a:endParaRP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156149"/>
            <a:ext cx="10439399" cy="453963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CF703B"/>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a:rPr>
              <a:t>List </a:t>
            </a:r>
            <a:r>
              <a:rPr kumimoji="0" lang="en-US" sz="2200" b="1" i="0" u="none" strike="noStrike" kern="1200" cap="none" spc="0" normalizeH="0" baseline="0" noProof="0" dirty="0">
                <a:ln>
                  <a:noFill/>
                </a:ln>
                <a:effectLst/>
                <a:uLnTx/>
                <a:uFillTx/>
                <a:latin typeface="Century Gothic"/>
              </a:rPr>
              <a:t>advisors</a:t>
            </a:r>
            <a:r>
              <a:rPr kumimoji="0" lang="en-US" sz="2200" b="0" i="0" u="none" strike="noStrike" kern="1200" cap="none" spc="0" normalizeH="0" baseline="0" noProof="0" dirty="0">
                <a:ln>
                  <a:noFill/>
                </a:ln>
                <a:effectLst/>
                <a:uLnTx/>
                <a:uFillTx/>
                <a:latin typeface="Century Gothic"/>
              </a:rPr>
              <a:t>, </a:t>
            </a:r>
            <a:r>
              <a:rPr kumimoji="0" lang="en-US" sz="2200" b="1" i="0" u="none" strike="noStrike" kern="1200" cap="none" spc="0" normalizeH="0" baseline="0" noProof="0" dirty="0">
                <a:ln>
                  <a:noFill/>
                </a:ln>
                <a:effectLst/>
                <a:uLnTx/>
                <a:uFillTx/>
                <a:latin typeface="Century Gothic"/>
              </a:rPr>
              <a:t>partners</a:t>
            </a:r>
            <a:r>
              <a:rPr kumimoji="0" lang="en-US" sz="2200" b="0" i="0" u="none" strike="noStrike" kern="1200" cap="none" spc="0" normalizeH="0" baseline="0" noProof="0" dirty="0">
                <a:ln>
                  <a:noFill/>
                </a:ln>
                <a:effectLst/>
                <a:uLnTx/>
                <a:uFillTx/>
                <a:latin typeface="Century Gothic"/>
              </a:rPr>
              <a:t>, and </a:t>
            </a:r>
            <a:r>
              <a:rPr kumimoji="0" lang="en-US" sz="2200" b="1" i="0" u="none" strike="noStrike" kern="1200" cap="none" spc="0" normalizeH="0" baseline="0" noProof="0" dirty="0">
                <a:ln>
                  <a:noFill/>
                </a:ln>
                <a:effectLst/>
                <a:uLnTx/>
                <a:uFillTx/>
                <a:latin typeface="Century Gothic"/>
              </a:rPr>
              <a:t>others</a:t>
            </a:r>
            <a:r>
              <a:rPr kumimoji="0" lang="en-US" sz="2200" b="0" i="0" u="none" strike="noStrike" kern="1200" cap="none" spc="0" normalizeH="0" baseline="0" noProof="0" dirty="0">
                <a:ln>
                  <a:noFill/>
                </a:ln>
                <a:effectLst/>
                <a:uLnTx/>
                <a:uFillTx/>
                <a:latin typeface="Century Gothic"/>
              </a:rPr>
              <a:t> who have contributed in any way to the project.</a:t>
            </a:r>
            <a:endParaRPr lang="en-US" sz="2200" b="0" i="0" u="none" strike="noStrike" kern="1200" cap="none" spc="0" normalizeH="0" baseline="0" noProof="0" dirty="0">
              <a:ln>
                <a:noFill/>
              </a:ln>
              <a:effectLst/>
              <a:uLnTx/>
              <a:uFillTx/>
              <a:latin typeface="Century Gothic"/>
            </a:endParaRPr>
          </a:p>
          <a:p>
            <a:pPr marL="342900" marR="0" lvl="0" indent="-342900" algn="l" defTabSz="914400" rtl="0" eaLnBrk="1" fontAlgn="auto" latinLnBrk="0" hangingPunct="1">
              <a:lnSpc>
                <a:spcPct val="100000"/>
              </a:lnSpc>
              <a:spcBef>
                <a:spcPts val="0"/>
              </a:spcBef>
              <a:spcAft>
                <a:spcPts val="600"/>
              </a:spcAft>
              <a:buClr>
                <a:srgbClr val="CF703B"/>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a:rPr>
              <a:t>If your project is a multi-term one, acknowledge </a:t>
            </a:r>
            <a:r>
              <a:rPr kumimoji="0" lang="en-US" sz="2200" b="1" i="0" u="none" strike="noStrike" kern="1200" cap="none" spc="0" normalizeH="0" baseline="0" noProof="0" dirty="0">
                <a:ln>
                  <a:noFill/>
                </a:ln>
                <a:effectLst/>
                <a:uLnTx/>
                <a:uFillTx/>
                <a:latin typeface="Century Gothic"/>
              </a:rPr>
              <a:t>past contributors</a:t>
            </a:r>
            <a:r>
              <a:rPr kumimoji="0" lang="en-US" sz="2200" b="0" i="0" u="none" strike="noStrike" kern="1200" cap="none" spc="0" normalizeH="0" baseline="0" noProof="0" dirty="0">
                <a:ln>
                  <a:noFill/>
                </a:ln>
                <a:effectLst/>
                <a:uLnTx/>
                <a:uFillTx/>
                <a:latin typeface="Century Gothic"/>
              </a:rPr>
              <a:t>.</a:t>
            </a:r>
            <a:endParaRPr lang="en-US" sz="2200" b="0" i="0" u="none" strike="noStrike" kern="1200" cap="none" spc="0" normalizeH="0" baseline="0" noProof="0" dirty="0">
              <a:ln>
                <a:noFill/>
              </a:ln>
              <a:effectLst/>
              <a:uLnTx/>
              <a:uFillTx/>
              <a:latin typeface="Century Gothic"/>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effectLst/>
              <a:uLnTx/>
              <a:uFillTx/>
              <a:latin typeface="Century Gothic" panose="020B0502020202020204" pitchFamily="34" charset="0"/>
            </a:endParaRPr>
          </a:p>
          <a:p>
            <a:pPr indent="114300">
              <a:lnSpc>
                <a:spcPct val="100000"/>
              </a:lnSpc>
              <a:spcBef>
                <a:spcPts val="0"/>
              </a:spcBef>
              <a:spcAft>
                <a:spcPts val="600"/>
              </a:spcAft>
              <a:defRPr/>
            </a:pPr>
            <a:r>
              <a:rPr kumimoji="0" lang="en-US" sz="2200" b="1" i="0" u="none" strike="noStrike" kern="1200" cap="none" spc="0" normalizeH="0" baseline="0" noProof="0" dirty="0">
                <a:ln>
                  <a:noFill/>
                </a:ln>
                <a:effectLst/>
                <a:uLnTx/>
                <a:uFillTx/>
                <a:latin typeface="Century Gothic"/>
              </a:rPr>
              <a:t>If you used ESA data, you need to include the following disclaimer:</a:t>
            </a:r>
            <a:r>
              <a:rPr lang="en-US" sz="2200" dirty="0">
                <a:latin typeface="Century Gothic"/>
              </a:rPr>
              <a:t> </a:t>
            </a:r>
          </a:p>
          <a:p>
            <a:pPr marL="114300" marR="0" lvl="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effectLst/>
                <a:uLnTx/>
                <a:uFillTx/>
                <a:latin typeface="Century Gothic"/>
              </a:rPr>
              <a:t>This material contains modified Copernicus Sentinel data (insert year), processed by ESA.</a:t>
            </a:r>
            <a:r>
              <a:rPr lang="en-US" sz="2200" dirty="0">
                <a:latin typeface="Century Gothic"/>
              </a:rPr>
              <a:t> </a:t>
            </a:r>
          </a:p>
          <a:p>
            <a:pPr marL="114300">
              <a:lnSpc>
                <a:spcPct val="100000"/>
              </a:lnSpc>
              <a:spcBef>
                <a:spcPts val="0"/>
              </a:spcBef>
              <a:spcAft>
                <a:spcPts val="600"/>
              </a:spcAft>
              <a:defRPr/>
            </a:pPr>
            <a:endParaRPr lang="en-US" sz="2200" dirty="0">
              <a:latin typeface="Century Gothic"/>
            </a:endParaRPr>
          </a:p>
          <a:p>
            <a:pPr marL="114300">
              <a:lnSpc>
                <a:spcPct val="100000"/>
              </a:lnSpc>
              <a:spcBef>
                <a:spcPts val="0"/>
              </a:spcBef>
              <a:spcAft>
                <a:spcPts val="600"/>
              </a:spcAft>
              <a:defRPr/>
            </a:pPr>
            <a:endParaRPr lang="en-US" sz="1000" b="0" i="0" u="none" strike="noStrike" kern="1200" cap="none" spc="0" normalizeH="0" baseline="0" noProof="0" dirty="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effectLst/>
              <a:uLnTx/>
              <a:uFillTx/>
              <a:latin typeface="Century Gothic" panose="020B0502020202020204" pitchFamily="34" charset="0"/>
            </a:endParaRPr>
          </a:p>
        </p:txBody>
      </p:sp>
      <p:sp>
        <p:nvSpPr>
          <p:cNvPr id="7" name="TextBox 6"/>
          <p:cNvSpPr txBox="1"/>
          <p:nvPr/>
        </p:nvSpPr>
        <p:spPr>
          <a:xfrm>
            <a:off x="4319908" y="4259637"/>
            <a:ext cx="3399416" cy="830997"/>
          </a:xfrm>
          <a:prstGeom prst="rect">
            <a:avLst/>
          </a:prstGeom>
          <a:noFill/>
          <a:ln w="19050">
            <a:solidFill>
              <a:srgbClr val="FF0000"/>
            </a:solidFill>
          </a:ln>
        </p:spPr>
        <p:txBody>
          <a:bodyPr wrap="square" rtlCol="0">
            <a:spAutoFit/>
          </a:bodyPr>
          <a:lstStyle/>
          <a:p>
            <a:r>
              <a:rPr lang="en-US" sz="1600">
                <a:solidFill>
                  <a:srgbClr val="FF0000"/>
                </a:solidFill>
                <a:latin typeface="Century Gothic" panose="020F0302020204030204"/>
              </a:rPr>
              <a:t>You </a:t>
            </a:r>
            <a:r>
              <a:rPr lang="en-US" sz="1600" b="1">
                <a:solidFill>
                  <a:srgbClr val="FF0000"/>
                </a:solidFill>
                <a:latin typeface="Century Gothic" panose="020F0302020204030204"/>
              </a:rPr>
              <a:t>must</a:t>
            </a:r>
            <a:r>
              <a:rPr lang="en-US" sz="160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CF703B"/>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Font is always Century Gothic, </a:t>
            </a:r>
            <a:r>
              <a:rPr lang="en-US" sz="2000" dirty="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CF703B"/>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Font color is </a:t>
            </a:r>
            <a:r>
              <a:rPr lang="en-US" sz="2000" b="1" dirty="0">
                <a:solidFill>
                  <a:schemeClr val="tx1">
                    <a:lumMod val="75000"/>
                    <a:lumOff val="25000"/>
                  </a:schemeClr>
                </a:solidFill>
                <a:latin typeface="Century Gothic" panose="020F0302020204030204"/>
              </a:rPr>
              <a:t>Black, Text 1, Lighter 25%, </a:t>
            </a:r>
            <a:r>
              <a:rPr lang="en-US" sz="2000"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CF703B"/>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CF703B"/>
              </a:buClr>
              <a:buFont typeface="Webdings" panose="05030102010509060703" pitchFamily="18" charset="2"/>
              <a:buChar char=""/>
            </a:pPr>
            <a:r>
              <a:rPr lang="en-US" sz="1500" b="1" dirty="0">
                <a:solidFill>
                  <a:schemeClr val="tx1">
                    <a:lumMod val="75000"/>
                    <a:lumOff val="25000"/>
                  </a:schemeClr>
                </a:solidFill>
                <a:latin typeface="Century Gothic" panose="020F0302020204030204"/>
              </a:rPr>
              <a:t>Header text</a:t>
            </a:r>
            <a:r>
              <a:rPr lang="en-US" sz="1500" dirty="0">
                <a:solidFill>
                  <a:schemeClr val="tx1">
                    <a:lumMod val="75000"/>
                    <a:lumOff val="25000"/>
                  </a:schemeClr>
                </a:solidFill>
                <a:latin typeface="Century Gothic" panose="020F0302020204030204"/>
              </a:rPr>
              <a:t> point size should be between </a:t>
            </a:r>
            <a:r>
              <a:rPr lang="en-US" sz="1500" b="1" dirty="0">
                <a:solidFill>
                  <a:schemeClr val="tx1">
                    <a:lumMod val="75000"/>
                    <a:lumOff val="25000"/>
                  </a:schemeClr>
                </a:solidFill>
                <a:latin typeface="Century Gothic" panose="020F0302020204030204"/>
              </a:rPr>
              <a:t>32 and 44 </a:t>
            </a:r>
            <a:r>
              <a:rPr lang="en-US" sz="1500" dirty="0">
                <a:solidFill>
                  <a:schemeClr val="tx1">
                    <a:lumMod val="75000"/>
                    <a:lumOff val="25000"/>
                  </a:schemeClr>
                </a:solidFill>
                <a:latin typeface="Century Gothic" panose="020F0302020204030204"/>
              </a:rPr>
              <a:t>on most slides.</a:t>
            </a:r>
            <a:endParaRPr lang="en-US" sz="1500">
              <a:solidFill>
                <a:schemeClr val="tx1">
                  <a:lumMod val="75000"/>
                  <a:lumOff val="25000"/>
                </a:schemeClr>
              </a:solidFill>
              <a:latin typeface="Century Gothic" panose="020F0302020204030204"/>
            </a:endParaRPr>
          </a:p>
          <a:p>
            <a:pPr marL="800100" lvl="1" indent="-342900">
              <a:lnSpc>
                <a:spcPct val="100000"/>
              </a:lnSpc>
              <a:spcAft>
                <a:spcPts val="600"/>
              </a:spcAft>
              <a:buClr>
                <a:srgbClr val="CF703B"/>
              </a:buClr>
              <a:buFont typeface="Webdings" panose="05030102010509060703" pitchFamily="18" charset="2"/>
              <a:buChar char=""/>
            </a:pPr>
            <a:r>
              <a:rPr lang="en-US" sz="1500" b="1" dirty="0">
                <a:solidFill>
                  <a:schemeClr val="tx1">
                    <a:lumMod val="75000"/>
                    <a:lumOff val="25000"/>
                  </a:schemeClr>
                </a:solidFill>
                <a:latin typeface="Century Gothic" panose="020F0302020204030204"/>
              </a:rPr>
              <a:t>Body text </a:t>
            </a:r>
            <a:r>
              <a:rPr lang="en-US" sz="1500" dirty="0">
                <a:solidFill>
                  <a:schemeClr val="tx1">
                    <a:lumMod val="75000"/>
                    <a:lumOff val="25000"/>
                  </a:schemeClr>
                </a:solidFill>
                <a:latin typeface="Century Gothic" panose="020F0302020204030204"/>
              </a:rPr>
              <a:t>point size should be at least </a:t>
            </a:r>
            <a:r>
              <a:rPr lang="en-US" sz="1500" b="1" dirty="0">
                <a:solidFill>
                  <a:schemeClr val="tx1">
                    <a:lumMod val="75000"/>
                    <a:lumOff val="25000"/>
                  </a:schemeClr>
                </a:solidFill>
                <a:latin typeface="Century Gothic" panose="020F0302020204030204"/>
              </a:rPr>
              <a:t>20</a:t>
            </a:r>
            <a:r>
              <a:rPr lang="en-US" sz="1500" dirty="0">
                <a:solidFill>
                  <a:schemeClr val="tx1">
                    <a:lumMod val="75000"/>
                    <a:lumOff val="25000"/>
                  </a:schemeClr>
                </a:solidFill>
                <a:latin typeface="Century Gothic" panose="020F0302020204030204"/>
              </a:rPr>
              <a:t>.</a:t>
            </a:r>
            <a:endParaRPr lang="en-US" sz="1500">
              <a:solidFill>
                <a:schemeClr val="tx1">
                  <a:lumMod val="75000"/>
                  <a:lumOff val="25000"/>
                </a:schemeClr>
              </a:solidFill>
              <a:latin typeface="Century Gothic"/>
              <a:cs typeface="Calibri"/>
            </a:endParaRPr>
          </a:p>
          <a:p>
            <a:pPr marL="800100" lvl="1" indent="-342900">
              <a:lnSpc>
                <a:spcPct val="100000"/>
              </a:lnSpc>
              <a:spcAft>
                <a:spcPts val="600"/>
              </a:spcAft>
              <a:buClr>
                <a:srgbClr val="CF703B"/>
              </a:buClr>
              <a:buFont typeface="Webdings,Sans-Serif" panose="05030102010509060703" pitchFamily="18" charset="2"/>
              <a:buChar char=""/>
            </a:pPr>
            <a:r>
              <a:rPr lang="en-US" sz="1500" b="1" dirty="0">
                <a:solidFill>
                  <a:schemeClr val="tx1">
                    <a:lumMod val="75000"/>
                    <a:lumOff val="25000"/>
                  </a:schemeClr>
                </a:solidFill>
                <a:latin typeface="Century Gothic"/>
                <a:cs typeface="Calibri"/>
              </a:rPr>
              <a:t>Captions</a:t>
            </a:r>
            <a:r>
              <a:rPr lang="en-US" sz="1500" b="1" dirty="0">
                <a:solidFill>
                  <a:schemeClr val="tx1">
                    <a:lumMod val="75000"/>
                    <a:lumOff val="25000"/>
                  </a:schemeClr>
                </a:solidFill>
                <a:latin typeface="Century Gothic"/>
                <a:ea typeface="+mn-lt"/>
                <a:cs typeface="+mn-lt"/>
              </a:rPr>
              <a:t> &amp; legend </a:t>
            </a:r>
            <a:r>
              <a:rPr lang="en-US" sz="1500" dirty="0">
                <a:solidFill>
                  <a:schemeClr val="tx1">
                    <a:lumMod val="75000"/>
                    <a:lumOff val="25000"/>
                  </a:schemeClr>
                </a:solidFill>
                <a:latin typeface="Century Gothic"/>
                <a:ea typeface="+mn-lt"/>
                <a:cs typeface="+mn-lt"/>
              </a:rPr>
              <a:t>items </a:t>
            </a:r>
            <a:r>
              <a:rPr lang="en-US" sz="1500" u="sng" dirty="0">
                <a:solidFill>
                  <a:schemeClr val="tx1">
                    <a:lumMod val="75000"/>
                    <a:lumOff val="25000"/>
                  </a:schemeClr>
                </a:solidFill>
                <a:latin typeface="Century Gothic"/>
                <a:ea typeface="+mn-lt"/>
                <a:cs typeface="+mn-lt"/>
              </a:rPr>
              <a:t>no smaller than</a:t>
            </a:r>
            <a:r>
              <a:rPr lang="en-US" sz="1500" dirty="0">
                <a:solidFill>
                  <a:schemeClr val="tx1">
                    <a:lumMod val="75000"/>
                    <a:lumOff val="25000"/>
                  </a:schemeClr>
                </a:solidFill>
                <a:latin typeface="Century Gothic"/>
                <a:ea typeface="+mn-lt"/>
                <a:cs typeface="+mn-lt"/>
              </a:rPr>
              <a:t> </a:t>
            </a:r>
            <a:r>
              <a:rPr lang="en-US" sz="1500" b="1" dirty="0">
                <a:solidFill>
                  <a:schemeClr val="tx1">
                    <a:lumMod val="75000"/>
                    <a:lumOff val="25000"/>
                  </a:schemeClr>
                </a:solidFill>
                <a:latin typeface="Century Gothic"/>
                <a:ea typeface="+mn-lt"/>
                <a:cs typeface="+mn-lt"/>
              </a:rPr>
              <a:t>14 point type</a:t>
            </a:r>
            <a:r>
              <a:rPr lang="en-US" sz="1500" dirty="0">
                <a:solidFill>
                  <a:schemeClr val="tx1">
                    <a:lumMod val="75000"/>
                    <a:lumOff val="25000"/>
                  </a:schemeClr>
                </a:solidFill>
                <a:latin typeface="Century Gothic"/>
                <a:ea typeface="+mn-lt"/>
                <a:cs typeface="+mn-lt"/>
              </a:rPr>
              <a:t>.</a:t>
            </a:r>
          </a:p>
          <a:p>
            <a:pPr marL="800100" lvl="1" indent="-342900">
              <a:lnSpc>
                <a:spcPct val="100000"/>
              </a:lnSpc>
              <a:spcAft>
                <a:spcPts val="600"/>
              </a:spcAft>
              <a:buClr>
                <a:srgbClr val="CF703B"/>
              </a:buClr>
              <a:buFont typeface="Webdings,Sans-Serif" panose="05030102010509060703" pitchFamily="18" charset="2"/>
              <a:buChar char=""/>
            </a:pPr>
            <a:r>
              <a:rPr lang="en-US" sz="1500" dirty="0">
                <a:solidFill>
                  <a:schemeClr val="tx1">
                    <a:lumMod val="75000"/>
                    <a:lumOff val="25000"/>
                  </a:schemeClr>
                </a:solidFill>
                <a:latin typeface="Century Gothic"/>
                <a:ea typeface="+mn-lt"/>
                <a:cs typeface="+mn-lt"/>
              </a:rPr>
              <a:t>On slide </a:t>
            </a:r>
            <a:r>
              <a:rPr lang="en-US" sz="1500" b="1" dirty="0">
                <a:solidFill>
                  <a:schemeClr val="tx1">
                    <a:lumMod val="75000"/>
                    <a:lumOff val="25000"/>
                  </a:schemeClr>
                </a:solidFill>
                <a:latin typeface="Century Gothic"/>
                <a:ea typeface="+mn-lt"/>
                <a:cs typeface="+mn-lt"/>
              </a:rPr>
              <a:t>image credits</a:t>
            </a:r>
            <a:r>
              <a:rPr lang="en-US" sz="1500" dirty="0">
                <a:solidFill>
                  <a:schemeClr val="tx1">
                    <a:lumMod val="75000"/>
                    <a:lumOff val="25000"/>
                  </a:schemeClr>
                </a:solidFill>
                <a:latin typeface="Century Gothic"/>
                <a:ea typeface="+mn-lt"/>
                <a:cs typeface="+mn-lt"/>
              </a:rPr>
              <a:t> = 11–12pts; preferably use consistent placement on all slides (bottom corner).</a:t>
            </a:r>
            <a:endParaRPr lang="en-US" sz="1500" dirty="0">
              <a:solidFill>
                <a:schemeClr val="tx1">
                  <a:lumMod val="75000"/>
                  <a:lumOff val="25000"/>
                </a:schemeClr>
              </a:solidFill>
              <a:latin typeface="Century Gothic"/>
              <a:cs typeface="Calibri" panose="020F0502020204030204"/>
            </a:endParaRPr>
          </a:p>
          <a:p>
            <a:pPr marL="342900" indent="-342900">
              <a:lnSpc>
                <a:spcPct val="100000"/>
              </a:lnSpc>
              <a:spcAft>
                <a:spcPts val="600"/>
              </a:spcAft>
              <a:buClr>
                <a:srgbClr val="CF703B"/>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Try to use a </a:t>
            </a:r>
            <a:r>
              <a:rPr lang="en-US" sz="2000" b="1" dirty="0">
                <a:solidFill>
                  <a:schemeClr val="tx1">
                    <a:lumMod val="75000"/>
                    <a:lumOff val="25000"/>
                  </a:schemeClr>
                </a:solidFill>
                <a:latin typeface="Century Gothic" panose="020F0302020204030204"/>
              </a:rPr>
              <a:t>consistent font size</a:t>
            </a:r>
            <a:r>
              <a:rPr lang="en-US" sz="2000"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CF703B"/>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The standard DEVELOP bullet style is </a:t>
            </a:r>
            <a:r>
              <a:rPr lang="en-US" sz="2000" b="1" dirty="0">
                <a:solidFill>
                  <a:schemeClr val="tx1">
                    <a:lumMod val="75000"/>
                    <a:lumOff val="25000"/>
                  </a:schemeClr>
                </a:solidFill>
                <a:latin typeface="Century Gothic" panose="020F0302020204030204"/>
              </a:rPr>
              <a:t>symbol #52 </a:t>
            </a:r>
            <a:r>
              <a:rPr lang="en-US" sz="2000" dirty="0">
                <a:solidFill>
                  <a:schemeClr val="tx1">
                    <a:lumMod val="75000"/>
                    <a:lumOff val="25000"/>
                  </a:schemeClr>
                </a:solidFill>
                <a:latin typeface="Century Gothic" panose="020F0302020204030204"/>
              </a:rPr>
              <a:t>in the </a:t>
            </a:r>
            <a:r>
              <a:rPr lang="en-US" sz="2000" b="1" dirty="0">
                <a:solidFill>
                  <a:schemeClr val="tx1">
                    <a:lumMod val="75000"/>
                    <a:lumOff val="25000"/>
                  </a:schemeClr>
                </a:solidFill>
                <a:latin typeface="Century Gothic" panose="020F0302020204030204"/>
              </a:rPr>
              <a:t>Webdings</a:t>
            </a:r>
            <a:r>
              <a:rPr lang="en-US" sz="2000" dirty="0">
                <a:solidFill>
                  <a:schemeClr val="tx1">
                    <a:lumMod val="75000"/>
                    <a:lumOff val="25000"/>
                  </a:schemeClr>
                </a:solidFill>
                <a:latin typeface="Century Gothic" panose="020F0302020204030204"/>
              </a:rPr>
              <a:t> font</a:t>
            </a:r>
          </a:p>
          <a:p>
            <a:pPr marL="342900" indent="-342900">
              <a:lnSpc>
                <a:spcPct val="100000"/>
              </a:lnSpc>
              <a:spcAft>
                <a:spcPts val="600"/>
              </a:spcAft>
              <a:buClr>
                <a:srgbClr val="7EB761"/>
              </a:buClr>
              <a:buFont typeface="Webdings" panose="05030102010509060703" pitchFamily="18" charset="2"/>
              <a:buChar char=""/>
            </a:pPr>
            <a:endParaRPr lang="en-US">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55919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CF703B"/>
              </a:buClr>
              <a:buFont typeface="Century Gothic" panose="020B0502020202020204" pitchFamily="34" charset="0"/>
              <a:buChar char="►"/>
            </a:pPr>
            <a:r>
              <a:rPr lang="en-US" sz="160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CF703B"/>
              </a:buClr>
              <a:buFont typeface="Wingdings" panose="05000000000000000000" pitchFamily="2" charset="2"/>
              <a:buChar char="Ø"/>
            </a:pPr>
            <a:r>
              <a:rPr lang="en-US" sz="160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CF703B"/>
              </a:buClr>
              <a:buFont typeface="Arial" panose="020B0604020202020204" pitchFamily="34" charset="0"/>
              <a:buChar char="•"/>
            </a:pPr>
            <a:r>
              <a:rPr lang="en-US" sz="160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Overall, keep text to a </a:t>
            </a:r>
            <a:r>
              <a:rPr lang="en-US" sz="2000" b="1">
                <a:solidFill>
                  <a:schemeClr val="tx1">
                    <a:lumMod val="75000"/>
                    <a:lumOff val="25000"/>
                  </a:schemeClr>
                </a:solidFill>
                <a:latin typeface="Century Gothic" panose="020F0302020204030204"/>
              </a:rPr>
              <a:t>minimum</a:t>
            </a:r>
            <a:r>
              <a:rPr lang="en-US" sz="200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b="1">
                <a:solidFill>
                  <a:schemeClr val="tx1">
                    <a:lumMod val="75000"/>
                    <a:lumOff val="25000"/>
                  </a:schemeClr>
                </a:solidFill>
                <a:latin typeface="Century Gothic" panose="020F0302020204030204"/>
              </a:rPr>
              <a:t>Include a visual</a:t>
            </a:r>
            <a:r>
              <a:rPr lang="en-US" sz="200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b="1">
                <a:solidFill>
                  <a:schemeClr val="tx1">
                    <a:lumMod val="75000"/>
                    <a:lumOff val="25000"/>
                  </a:schemeClr>
                </a:solidFill>
                <a:latin typeface="Century Gothic" panose="020F0302020204030204"/>
              </a:rPr>
              <a:t>Maximize the size </a:t>
            </a:r>
            <a:r>
              <a:rPr lang="en-US" sz="200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Arrange content to </a:t>
            </a:r>
            <a:r>
              <a:rPr lang="en-US" sz="2000" b="1">
                <a:solidFill>
                  <a:schemeClr val="tx1">
                    <a:lumMod val="75000"/>
                    <a:lumOff val="25000"/>
                  </a:schemeClr>
                </a:solidFill>
                <a:latin typeface="Century Gothic" panose="020F0302020204030204"/>
              </a:rPr>
              <a:t>minimize white space</a:t>
            </a:r>
            <a:r>
              <a:rPr lang="en-US" sz="200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Include </a:t>
            </a:r>
            <a:r>
              <a:rPr lang="en-US" sz="2000" b="1">
                <a:solidFill>
                  <a:schemeClr val="tx1">
                    <a:lumMod val="75000"/>
                    <a:lumOff val="25000"/>
                  </a:schemeClr>
                </a:solidFill>
                <a:latin typeface="Century Gothic" panose="020F0302020204030204"/>
              </a:rPr>
              <a:t>full speaker notes </a:t>
            </a:r>
            <a:r>
              <a:rPr lang="en-US" sz="200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You need to include image information in your speakers notes as well.</a:t>
            </a:r>
            <a:r>
              <a:rPr lang="en-US" sz="200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PRESENTATION GUIDELINES: TIPS</a:t>
            </a:r>
          </a:p>
        </p:txBody>
      </p:sp>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15" name="Title 1">
            <a:extLst>
              <a:ext uri="{FF2B5EF4-FFF2-40B4-BE49-F238E27FC236}">
                <a16:creationId xmlns:a16="http://schemas.microsoft.com/office/drawing/2014/main" id="{2300C1B5-C50C-402E-B651-E0E581A3BA1A}"/>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PRESENTATION GUIDELINES: TOOLS</a:t>
            </a:r>
          </a:p>
        </p:txBody>
      </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294990" cy="419100"/>
          </a:xfrm>
          <a:prstGeom prst="rect">
            <a:avLst/>
          </a:prstGeom>
        </p:spPr>
        <p:txBody>
          <a:bodyPr wrap="square" anchor="ctr">
            <a:noAutofit/>
          </a:bodyPr>
          <a:lstStyle/>
          <a:p>
            <a:pPr lvl="0"/>
            <a:r>
              <a:rPr lang="en-US" sz="4000" b="1">
                <a:solidFill>
                  <a:srgbClr val="CD7143"/>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F0302020204030204"/>
              </a:rPr>
              <a:t>Please </a:t>
            </a:r>
            <a:r>
              <a:rPr lang="en-US" sz="1800" b="1">
                <a:solidFill>
                  <a:schemeClr val="tx1">
                    <a:lumMod val="75000"/>
                    <a:lumOff val="25000"/>
                  </a:schemeClr>
                </a:solidFill>
                <a:latin typeface="Century Gothic" panose="020F0302020204030204"/>
              </a:rPr>
              <a:t>do not </a:t>
            </a:r>
            <a:r>
              <a:rPr lang="en-US" sz="1800">
                <a:solidFill>
                  <a:schemeClr val="tx1">
                    <a:lumMod val="75000"/>
                    <a:lumOff val="25000"/>
                  </a:schemeClr>
                </a:solidFill>
                <a:latin typeface="Century Gothic" panose="020F0302020204030204"/>
              </a:rPr>
              <a:t>include the image URL in the source text box but rather place it in the </a:t>
            </a:r>
            <a:r>
              <a:rPr lang="en-US" sz="1800" b="1">
                <a:solidFill>
                  <a:schemeClr val="tx1">
                    <a:lumMod val="75000"/>
                    <a:lumOff val="25000"/>
                  </a:schemeClr>
                </a:solidFill>
                <a:latin typeface="Century Gothic" panose="020F0302020204030204"/>
              </a:rPr>
              <a:t>notes section</a:t>
            </a:r>
            <a:r>
              <a:rPr lang="en-US" sz="180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buFont typeface="Webdings" panose="05030102010509060703" pitchFamily="18" charset="2"/>
              <a:buChar char="4"/>
            </a:pPr>
            <a:endParaRPr lang="en-US" sz="180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F0302020204030204"/>
              </a:rPr>
              <a:t>If you use a border for your images include it on all photographs to keep your presentation </a:t>
            </a:r>
            <a:r>
              <a:rPr lang="en-US" sz="1800" b="1">
                <a:solidFill>
                  <a:schemeClr val="tx1">
                    <a:lumMod val="75000"/>
                    <a:lumOff val="25000"/>
                  </a:schemeClr>
                </a:solidFill>
                <a:latin typeface="Century Gothic" panose="020F0302020204030204"/>
              </a:rPr>
              <a:t>consistent</a:t>
            </a:r>
            <a:r>
              <a:rPr lang="en-US" sz="180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buFont typeface="Webdings" panose="05030102010509060703" pitchFamily="18" charset="2"/>
              <a:buChar char="4"/>
            </a:pPr>
            <a:endParaRPr lang="en-US" sz="180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F0302020204030204"/>
              </a:rPr>
              <a:t>Background images are </a:t>
            </a:r>
            <a:r>
              <a:rPr lang="en-US" sz="1800" b="1">
                <a:solidFill>
                  <a:schemeClr val="tx1">
                    <a:lumMod val="75000"/>
                    <a:lumOff val="25000"/>
                  </a:schemeClr>
                </a:solidFill>
                <a:latin typeface="Century Gothic" panose="020F0302020204030204"/>
              </a:rPr>
              <a:t>not recommended</a:t>
            </a:r>
            <a:r>
              <a:rPr lang="en-US" sz="1800">
                <a:solidFill>
                  <a:schemeClr val="tx1">
                    <a:lumMod val="75000"/>
                    <a:lumOff val="25000"/>
                  </a:schemeClr>
                </a:solidFill>
                <a:latin typeface="Century Gothic" panose="020F0302020204030204"/>
              </a:rPr>
              <a:t>. If you use one, make sure that your text remains </a:t>
            </a:r>
            <a:r>
              <a:rPr lang="en-US" sz="1800" b="1">
                <a:solidFill>
                  <a:schemeClr val="tx1">
                    <a:lumMod val="75000"/>
                    <a:lumOff val="25000"/>
                  </a:schemeClr>
                </a:solidFill>
                <a:latin typeface="Century Gothic" panose="020F0302020204030204"/>
              </a:rPr>
              <a:t>clear</a:t>
            </a:r>
            <a:r>
              <a:rPr lang="en-US" sz="1800">
                <a:solidFill>
                  <a:schemeClr val="tx1">
                    <a:lumMod val="75000"/>
                    <a:lumOff val="25000"/>
                  </a:schemeClr>
                </a:solidFill>
                <a:latin typeface="Century Gothic" panose="020F0302020204030204"/>
              </a:rPr>
              <a:t> and </a:t>
            </a:r>
            <a:r>
              <a:rPr lang="en-US" sz="1800" b="1">
                <a:solidFill>
                  <a:schemeClr val="tx1">
                    <a:lumMod val="75000"/>
                    <a:lumOff val="25000"/>
                  </a:schemeClr>
                </a:solidFill>
                <a:latin typeface="Century Gothic" panose="020F0302020204030204"/>
              </a:rPr>
              <a:t>legible</a:t>
            </a:r>
            <a:r>
              <a:rPr lang="en-US" sz="180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7EB761"/>
              </a:buClr>
              <a:buFont typeface="Arial" panose="020B0604020202020204" pitchFamily="34" charset="0"/>
              <a:buNone/>
            </a:pPr>
            <a:endParaRPr lang="en-US" sz="180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F0302020204030204"/>
              </a:rPr>
              <a:t>For images, use the </a:t>
            </a:r>
            <a:r>
              <a:rPr lang="en-US" sz="1800" b="1">
                <a:solidFill>
                  <a:schemeClr val="tx1">
                    <a:lumMod val="75000"/>
                    <a:lumOff val="25000"/>
                  </a:schemeClr>
                </a:solidFill>
                <a:latin typeface="Century Gothic" panose="020F0302020204030204"/>
              </a:rPr>
              <a:t>Shadow (Outer) </a:t>
            </a:r>
            <a:r>
              <a:rPr lang="en-US" sz="1800">
                <a:solidFill>
                  <a:schemeClr val="tx1">
                    <a:lumMod val="75000"/>
                    <a:lumOff val="25000"/>
                  </a:schemeClr>
                </a:solidFill>
                <a:latin typeface="Century Gothic" panose="020F0302020204030204"/>
              </a:rPr>
              <a:t>Shape Effect located in the </a:t>
            </a:r>
            <a:r>
              <a:rPr lang="en-US" sz="1800" b="1">
                <a:solidFill>
                  <a:schemeClr val="tx1">
                    <a:lumMod val="75000"/>
                    <a:lumOff val="25000"/>
                  </a:schemeClr>
                </a:solidFill>
                <a:latin typeface="Century Gothic" panose="020F0302020204030204"/>
              </a:rPr>
              <a:t>Format</a:t>
            </a:r>
            <a:r>
              <a:rPr lang="en-US" sz="1800">
                <a:solidFill>
                  <a:schemeClr val="tx1">
                    <a:lumMod val="75000"/>
                    <a:lumOff val="25000"/>
                  </a:schemeClr>
                </a:solidFill>
                <a:latin typeface="Century Gothic" panose="020F0302020204030204"/>
              </a:rPr>
              <a:t> </a:t>
            </a:r>
            <a:r>
              <a:rPr lang="en-US" sz="1800" b="1">
                <a:solidFill>
                  <a:schemeClr val="tx1">
                    <a:lumMod val="75000"/>
                    <a:lumOff val="25000"/>
                  </a:schemeClr>
                </a:solidFill>
                <a:latin typeface="Century Gothic" panose="020F0302020204030204"/>
              </a:rPr>
              <a:t>Tab</a:t>
            </a:r>
            <a:r>
              <a:rPr lang="en-US" sz="1800">
                <a:solidFill>
                  <a:schemeClr val="tx1">
                    <a:lumMod val="75000"/>
                    <a:lumOff val="25000"/>
                  </a:schemeClr>
                </a:solidFill>
                <a:latin typeface="Century Gothic" panose="020F0302020204030204"/>
              </a:rPr>
              <a:t> in the </a:t>
            </a:r>
            <a:r>
              <a:rPr lang="en-US" sz="1800" b="1">
                <a:solidFill>
                  <a:schemeClr val="tx1">
                    <a:lumMod val="75000"/>
                    <a:lumOff val="25000"/>
                  </a:schemeClr>
                </a:solidFill>
                <a:latin typeface="Century Gothic" panose="020F0302020204030204"/>
              </a:rPr>
              <a:t>Drawing Section</a:t>
            </a:r>
            <a:r>
              <a:rPr lang="en-US" sz="180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F0302020204030204"/>
              </a:rPr>
              <a:t>Obtain a </a:t>
            </a:r>
            <a:r>
              <a:rPr lang="en-US" sz="1800" b="1">
                <a:solidFill>
                  <a:schemeClr val="tx1">
                    <a:lumMod val="75000"/>
                    <a:lumOff val="25000"/>
                  </a:schemeClr>
                </a:solidFill>
                <a:latin typeface="Century Gothic" panose="020F0302020204030204"/>
              </a:rPr>
              <a:t>media release form</a:t>
            </a:r>
            <a:r>
              <a:rPr lang="en-US" sz="180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buFont typeface="Webdings" panose="05030102010509060703" pitchFamily="18" charset="2"/>
              <a:buChar char="4"/>
            </a:pPr>
            <a:endParaRPr lang="en-US" sz="180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F0302020204030204"/>
              </a:rPr>
              <a:t>All image sources should be </a:t>
            </a:r>
            <a:r>
              <a:rPr lang="en-US" sz="1800" b="1">
                <a:solidFill>
                  <a:schemeClr val="tx1">
                    <a:lumMod val="75000"/>
                    <a:lumOff val="25000"/>
                  </a:schemeClr>
                </a:solidFill>
                <a:latin typeface="Century Gothic" panose="020F0302020204030204"/>
              </a:rPr>
              <a:t>cited using a consistent format </a:t>
            </a:r>
            <a:r>
              <a:rPr lang="en-US" sz="1800">
                <a:solidFill>
                  <a:schemeClr val="tx1">
                    <a:lumMod val="75000"/>
                    <a:lumOff val="25000"/>
                  </a:schemeClr>
                </a:solidFill>
                <a:latin typeface="Century Gothic" panose="020F0302020204030204"/>
              </a:rPr>
              <a:t>and should be </a:t>
            </a:r>
            <a:r>
              <a:rPr lang="en-US" sz="1800" b="1">
                <a:solidFill>
                  <a:schemeClr val="tx1">
                    <a:lumMod val="75000"/>
                    <a:lumOff val="25000"/>
                  </a:schemeClr>
                </a:solidFill>
                <a:latin typeface="Century Gothic" panose="020F0302020204030204"/>
              </a:rPr>
              <a:t>visible</a:t>
            </a:r>
            <a:r>
              <a:rPr lang="en-US" sz="180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buFont typeface="Webdings" panose="05030102010509060703" pitchFamily="18" charset="2"/>
              <a:buChar char="4"/>
            </a:pPr>
            <a:endParaRPr lang="en-US" sz="180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F0302020204030204"/>
              </a:rPr>
              <a:t>On your partner slide, </a:t>
            </a:r>
            <a:r>
              <a:rPr lang="en-US" sz="1800" b="1">
                <a:solidFill>
                  <a:schemeClr val="tx1">
                    <a:lumMod val="75000"/>
                    <a:lumOff val="25000"/>
                  </a:schemeClr>
                </a:solidFill>
                <a:latin typeface="Century Gothic" panose="020F0302020204030204"/>
              </a:rPr>
              <a:t>use US Federal logos only</a:t>
            </a:r>
            <a:r>
              <a:rPr lang="en-US" sz="1800">
                <a:solidFill>
                  <a:schemeClr val="tx1">
                    <a:lumMod val="75000"/>
                    <a:lumOff val="25000"/>
                  </a:schemeClr>
                </a:solidFill>
                <a:latin typeface="Century Gothic" panose="020F0302020204030204"/>
              </a:rPr>
              <a:t>. </a:t>
            </a:r>
            <a:r>
              <a:rPr lang="en-US" sz="1800" b="1">
                <a:solidFill>
                  <a:schemeClr val="tx1">
                    <a:lumMod val="75000"/>
                    <a:lumOff val="25000"/>
                  </a:schemeClr>
                </a:solidFill>
                <a:latin typeface="Century Gothic" panose="020F0302020204030204"/>
              </a:rPr>
              <a:t>No</a:t>
            </a:r>
            <a:r>
              <a:rPr lang="en-US" sz="180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a:solidFill>
                  <a:schemeClr val="tx1">
                    <a:lumMod val="75000"/>
                    <a:lumOff val="25000"/>
                  </a:schemeClr>
                </a:solidFill>
                <a:latin typeface="Century Gothic" panose="020F0302020204030204"/>
              </a:rPr>
              <a:t>Only</a:t>
            </a:r>
            <a:r>
              <a:rPr lang="en-US" sz="1800" i="1">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487809" cy="419100"/>
          </a:xfrm>
          <a:prstGeom prst="rect">
            <a:avLst/>
          </a:prstGeom>
        </p:spPr>
        <p:txBody>
          <a:bodyPr wrap="none" anchor="ctr" anchorCtr="0">
            <a:noAutofit/>
          </a:bodyPr>
          <a:lstStyle/>
          <a:p>
            <a:pPr lvl="0"/>
            <a:r>
              <a:rPr lang="en-US" sz="4000" b="1">
                <a:solidFill>
                  <a:srgbClr val="CD7143"/>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Keep all images and text boxes </a:t>
            </a:r>
            <a:r>
              <a:rPr lang="en-US" sz="2000" b="1">
                <a:solidFill>
                  <a:schemeClr val="tx1">
                    <a:lumMod val="75000"/>
                    <a:lumOff val="25000"/>
                  </a:schemeClr>
                </a:solidFill>
                <a:latin typeface="Century Gothic" panose="020F0302020204030204"/>
              </a:rPr>
              <a:t>editable</a:t>
            </a:r>
            <a:r>
              <a:rPr lang="en-US" sz="200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buFont typeface="Webdings" panose="05030102010509060703" pitchFamily="18" charset="2"/>
              <a:buChar char="4"/>
            </a:pPr>
            <a:r>
              <a:rPr lang="en-US" sz="2000" b="1">
                <a:solidFill>
                  <a:schemeClr val="tx1">
                    <a:lumMod val="75000"/>
                    <a:lumOff val="25000"/>
                  </a:schemeClr>
                </a:solidFill>
                <a:latin typeface="Century Gothic" panose="020F0302020204030204"/>
              </a:rPr>
              <a:t>Do not</a:t>
            </a:r>
            <a:r>
              <a:rPr lang="en-US" sz="200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Remember, even graph labels need to be in </a:t>
            </a:r>
            <a:r>
              <a:rPr lang="en-US" sz="2000" b="1">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F0302020204030204"/>
              </a:rPr>
              <a:t>What element is missing from this map? </a:t>
            </a:r>
            <a:endParaRPr lang="en-US" sz="1200" b="1">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F0302020204030204"/>
              </a:rPr>
              <a:t>a reference map</a:t>
            </a:r>
            <a:endParaRPr lang="en-US" sz="1200" b="1">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lIns="91440" tIns="45720" rIns="91440" bIns="45720" anchor="t">
            <a:spAutoFit/>
          </a:bodyPr>
          <a:lstStyle/>
          <a:p>
            <a:pPr marL="342900" indent="-342900">
              <a:spcAft>
                <a:spcPts val="600"/>
              </a:spcAft>
              <a:buClr>
                <a:srgbClr val="CF703B"/>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CF703B"/>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CF703B"/>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CF703B"/>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CF703B"/>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CF703B"/>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2</a:t>
            </a:r>
            <a:endParaRPr lang="en-US" b="1" baseline="3000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5</a:t>
            </a:r>
            <a:endParaRPr lang="en-US" b="1" baseline="3000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km</a:t>
            </a:r>
            <a:endParaRPr lang="en-US" b="1" baseline="3000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a:solidFill>
                  <a:schemeClr val="tx1">
                    <a:lumMod val="75000"/>
                    <a:lumOff val="25000"/>
                  </a:schemeClr>
                </a:solidFill>
                <a:latin typeface="Century Gothic" panose="020F0302020204030204"/>
              </a:rPr>
              <a:t>Bad Example</a:t>
            </a:r>
            <a:r>
              <a:rPr lang="en-US" sz="2000" b="1">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
        <AccountId xsi:nil="true"/>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5" ma:contentTypeDescription="Create a new document." ma:contentTypeScope="" ma:versionID="1a69bd96c8be4159b063bacaac1aa05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0fc635af53680702e007d3b598dd7baf"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002275-C1D7-4B79-B6E6-09728CD29109}">
  <ds:schemaRefs>
    <ds:schemaRef ds:uri="http://schemas.microsoft.com/sharepoint/v3/contenttype/forms"/>
  </ds:schemaRefs>
</ds:datastoreItem>
</file>

<file path=customXml/itemProps2.xml><?xml version="1.0" encoding="utf-8"?>
<ds:datastoreItem xmlns:ds="http://schemas.openxmlformats.org/officeDocument/2006/customXml" ds:itemID="{5CE83CC7-EF4B-42D1-8B8E-3E55D06762ED}">
  <ds:schemaRefs>
    <ds:schemaRef ds:uri="http://schemas.microsoft.com/office/infopath/2007/PartnerControls"/>
    <ds:schemaRef ds:uri="7df78d0b-135a-4de7-9166-7c181cd87fb4"/>
    <ds:schemaRef ds:uri="http://purl.org/dc/elements/1.1/"/>
    <ds:schemaRef ds:uri="http://purl.org/dc/dcmitype/"/>
    <ds:schemaRef ds:uri="http://purl.org/dc/terms/"/>
    <ds:schemaRef ds:uri="http://schemas.openxmlformats.org/package/2006/metadata/core-properties"/>
    <ds:schemaRef ds:uri="http://schemas.microsoft.com/office/2006/metadata/properties"/>
    <ds:schemaRef ds:uri="http://schemas.microsoft.com/office/2006/documentManagement/types"/>
    <ds:schemaRef ds:uri="21e6a8e8-1dff-48a6-ab9b-8d556c6946c0"/>
    <ds:schemaRef ds:uri="http://www.w3.org/XML/1998/namespace"/>
  </ds:schemaRefs>
</ds:datastoreItem>
</file>

<file path=customXml/itemProps3.xml><?xml version="1.0" encoding="utf-8"?>
<ds:datastoreItem xmlns:ds="http://schemas.openxmlformats.org/officeDocument/2006/customXml" ds:itemID="{E0A16658-48FF-4774-A35B-DFB4426EB9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TotalTime>
  <Words>1634</Words>
  <Application>Microsoft Office PowerPoint</Application>
  <PresentationFormat>Widescreen</PresentationFormat>
  <Paragraphs>180</Paragraphs>
  <Slides>12</Slides>
  <Notes>7</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TAMARA.BARBAKOVA@baruchmail.cuny.edu</cp:lastModifiedBy>
  <cp:revision>81</cp:revision>
  <dcterms:created xsi:type="dcterms:W3CDTF">2019-11-12T17:46:59Z</dcterms:created>
  <dcterms:modified xsi:type="dcterms:W3CDTF">2022-09-09T19:55:44Z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197300.000000000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