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319" r:id="rId2"/>
    <p:sldId id="326" r:id="rId3"/>
    <p:sldId id="342" r:id="rId4"/>
    <p:sldId id="343" r:id="rId5"/>
    <p:sldId id="345" r:id="rId6"/>
    <p:sldId id="344" r:id="rId7"/>
    <p:sldId id="297" r:id="rId8"/>
    <p:sldId id="348" r:id="rId9"/>
    <p:sldId id="355" r:id="rId10"/>
    <p:sldId id="350" r:id="rId11"/>
    <p:sldId id="354" r:id="rId12"/>
    <p:sldId id="347" r:id="rId13"/>
    <p:sldId id="353" r:id="rId14"/>
    <p:sldId id="352"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762" autoAdjust="0"/>
  </p:normalViewPr>
  <p:slideViewPr>
    <p:cSldViewPr snapToGrid="0">
      <p:cViewPr varScale="1">
        <p:scale>
          <a:sx n="73" d="100"/>
          <a:sy n="73" d="100"/>
        </p:scale>
        <p:origin x="96" y="163"/>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Fellows</a:t>
          </a:r>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a:t>Lead/Fellow </a:t>
          </a:r>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a:t>Participants</a:t>
          </a:r>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1800"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custT="1"/>
      <dgm:spPr/>
      <dgm:t>
        <a:bodyPr/>
        <a:lstStyle/>
        <a:p>
          <a:pPr>
            <a:spcAft>
              <a:spcPts val="0"/>
            </a:spcAft>
          </a:pPr>
          <a:r>
            <a:rPr lang="en-US" sz="1600" dirty="0"/>
            <a:t>Lead/</a:t>
          </a:r>
        </a:p>
        <a:p>
          <a:pPr>
            <a:spcAft>
              <a:spcPts val="0"/>
            </a:spcAft>
          </a:pPr>
          <a:r>
            <a:rPr lang="en-US" sz="1600" dirty="0"/>
            <a:t>Fellow</a:t>
          </a:r>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custT="1"/>
      <dgm:spPr/>
      <dgm:t>
        <a:bodyPr/>
        <a:lstStyle/>
        <a:p>
          <a:r>
            <a:rPr lang="en-US" sz="1500"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custT="1"/>
      <dgm:spPr/>
      <dgm:t>
        <a:bodyPr/>
        <a:lstStyle/>
        <a:p>
          <a:pPr rtl="0"/>
          <a:r>
            <a:rPr lang="en-US" sz="2200" dirty="0"/>
            <a:t>Assistant Lead</a:t>
          </a:r>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custT="1"/>
      <dgm:spPr/>
      <dgm:t>
        <a:bodyPr/>
        <a:lstStyle/>
        <a:p>
          <a:r>
            <a:rPr lang="en-US" sz="2200" dirty="0"/>
            <a:t>Project Lead/POC</a:t>
          </a:r>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custT="1"/>
      <dgm:spPr/>
      <dgm:t>
        <a:bodyPr/>
        <a:lstStyle/>
        <a:p>
          <a:r>
            <a:rPr lang="en-US" sz="2400"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266964"/>
            <a:satOff val="-13592"/>
            <a:lumOff val="320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Fellows</a:t>
          </a:r>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533927"/>
            <a:satOff val="-27185"/>
            <a:lumOff val="640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Lead/Fellow </a:t>
          </a:r>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1960178"/>
            <a:satOff val="-8155"/>
            <a:lumOff val="1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a:t>Lead/</a:t>
          </a:r>
        </a:p>
        <a:p>
          <a:pPr lvl="0" algn="ctr" defTabSz="711200">
            <a:lnSpc>
              <a:spcPct val="90000"/>
            </a:lnSpc>
            <a:spcBef>
              <a:spcPct val="0"/>
            </a:spcBef>
            <a:spcAft>
              <a:spcPts val="0"/>
            </a:spcAft>
          </a:pPr>
          <a:r>
            <a:rPr lang="en-US" sz="1600" kern="1200" dirty="0"/>
            <a:t>Fellow</a:t>
          </a:r>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3920356"/>
            <a:satOff val="-16311"/>
            <a:lumOff val="3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5880535"/>
            <a:satOff val="-24466"/>
            <a:lumOff val="5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a:t>Assistant Lead</a:t>
          </a:r>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7840713"/>
            <a:satOff val="-32622"/>
            <a:lumOff val="768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Project Lead/POC</a:t>
          </a:r>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9/10/2021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hyperlink" Target="mailto:celeste.gambino@ssaihq.com" TargetMode="External"/><Relationship Id="rId3" Type="http://schemas.openxmlformats.org/officeDocument/2006/relationships/image" Target="../media/image57.png"/><Relationship Id="rId7" Type="http://schemas.openxmlformats.org/officeDocument/2006/relationships/hyperlink" Target="mailto:Stephanie.Burke@ssiahq.com" TargetMode="External"/><Relationship Id="rId12" Type="http://schemas.openxmlformats.org/officeDocument/2006/relationships/image" Target="../media/image61.pn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hyperlink" Target="mailto:daniel.c.mangosing@nasa.gov" TargetMode="External"/><Relationship Id="rId11" Type="http://schemas.openxmlformats.org/officeDocument/2006/relationships/hyperlink" Target="mailto:robert.byles@ssaihq.com" TargetMode="External"/><Relationship Id="rId5" Type="http://schemas.openxmlformats.org/officeDocument/2006/relationships/hyperlink" Target="mailto:Amanda.L.Clayton@nasa.gov" TargetMode="External"/><Relationship Id="rId10" Type="http://schemas.openxmlformats.org/officeDocument/2006/relationships/hyperlink" Target="mailto:amber.williams@ssaihq.com" TargetMode="External"/><Relationship Id="rId4" Type="http://schemas.openxmlformats.org/officeDocument/2006/relationships/image" Target="../media/image58.jpeg"/><Relationship Id="rId9" Type="http://schemas.openxmlformats.org/officeDocument/2006/relationships/image" Target="../media/image60.jpe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65.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63.jpeg"/><Relationship Id="rId11" Type="http://schemas.openxmlformats.org/officeDocument/2006/relationships/hyperlink" Target="https://twitter.com/NASA_DEVELOP?lang=en" TargetMode="External"/><Relationship Id="rId5" Type="http://schemas.openxmlformats.org/officeDocument/2006/relationships/image" Target="../media/image62.png"/><Relationship Id="rId10" Type="http://schemas.openxmlformats.org/officeDocument/2006/relationships/image" Target="../media/image64.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image" Target="../media/image30.png"/><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2. About DEVELOP</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989118" y="655120"/>
            <a:ext cx="6858000" cy="5547763"/>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71334"/>
            <a:ext cx="10712117" cy="820004"/>
          </a:xfrm>
        </p:spPr>
        <p:txBody>
          <a:bodyPr anchor="ctr">
            <a:normAutofit/>
          </a:bodyPr>
          <a:lstStyle/>
          <a:p>
            <a:r>
              <a:rPr lang="en-US" altLang="en-US" sz="3200" dirty="0"/>
              <a:t>National POCs</a:t>
            </a:r>
            <a:endParaRPr lang="en-US" sz="3200" dirty="0"/>
          </a:p>
        </p:txBody>
      </p:sp>
      <p:sp>
        <p:nvSpPr>
          <p:cNvPr id="6" name="Rounded Rectangle 46">
            <a:extLst>
              <a:ext uri="{FF2B5EF4-FFF2-40B4-BE49-F238E27FC236}">
                <a16:creationId xmlns:a16="http://schemas.microsoft.com/office/drawing/2014/main" id="{43C13645-35C0-4EFE-BF5E-78EEA586082D}"/>
              </a:ext>
            </a:extLst>
          </p:cNvPr>
          <p:cNvSpPr/>
          <p:nvPr/>
        </p:nvSpPr>
        <p:spPr>
          <a:xfrm>
            <a:off x="1163369" y="2919447"/>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1AD0AF80-1C4F-4E0D-929A-6D8C35159B8D}"/>
              </a:ext>
            </a:extLst>
          </p:cNvPr>
          <p:cNvSpPr txBox="1"/>
          <p:nvPr/>
        </p:nvSpPr>
        <p:spPr>
          <a:xfrm>
            <a:off x="1368999" y="3076510"/>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8" name="Rounded Rectangular Callout 53">
            <a:extLst>
              <a:ext uri="{FF2B5EF4-FFF2-40B4-BE49-F238E27FC236}">
                <a16:creationId xmlns:a16="http://schemas.microsoft.com/office/drawing/2014/main" id="{E7A23D47-2E1F-43D3-A564-01A49E008ABB}"/>
              </a:ext>
            </a:extLst>
          </p:cNvPr>
          <p:cNvSpPr/>
          <p:nvPr/>
        </p:nvSpPr>
        <p:spPr>
          <a:xfrm>
            <a:off x="1163369" y="1531740"/>
            <a:ext cx="9586989" cy="128352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9AED34AA-6371-4BCD-9137-B6311A49D7EB}"/>
              </a:ext>
            </a:extLst>
          </p:cNvPr>
          <p:cNvSpPr txBox="1"/>
          <p:nvPr/>
        </p:nvSpPr>
        <p:spPr>
          <a:xfrm>
            <a:off x="1368999" y="1860437"/>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10" name="Group 9">
            <a:extLst>
              <a:ext uri="{FF2B5EF4-FFF2-40B4-BE49-F238E27FC236}">
                <a16:creationId xmlns:a16="http://schemas.microsoft.com/office/drawing/2014/main" id="{4767C843-816F-4A95-B934-4F1D2EE417BD}"/>
              </a:ext>
            </a:extLst>
          </p:cNvPr>
          <p:cNvGrpSpPr/>
          <p:nvPr/>
        </p:nvGrpSpPr>
        <p:grpSpPr>
          <a:xfrm>
            <a:off x="5710701" y="1720409"/>
            <a:ext cx="2261584" cy="4035537"/>
            <a:chOff x="4982343" y="1291987"/>
            <a:chExt cx="2261584" cy="4035537"/>
          </a:xfrm>
        </p:grpSpPr>
        <p:sp>
          <p:nvSpPr>
            <p:cNvPr id="11" name="Rectangle 10">
              <a:extLst>
                <a:ext uri="{FF2B5EF4-FFF2-40B4-BE49-F238E27FC236}">
                  <a16:creationId xmlns:a16="http://schemas.microsoft.com/office/drawing/2014/main" id="{8E64A7A1-D2D1-42A5-8549-EE015D42FB7C}"/>
                </a:ext>
              </a:extLst>
            </p:cNvPr>
            <p:cNvSpPr/>
            <p:nvPr/>
          </p:nvSpPr>
          <p:spPr>
            <a:xfrm>
              <a:off x="4982343" y="1291987"/>
              <a:ext cx="1888557" cy="954053"/>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err="1">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smtClean="0">
                  <a:solidFill>
                    <a:schemeClr val="bg1"/>
                  </a:solidFill>
                  <a:latin typeface="Century Gothic" charset="0"/>
                  <a:ea typeface="Century Gothic" charset="0"/>
                  <a:cs typeface="Century Gothic" charset="0"/>
                </a:rPr>
                <a:t>Danny Mangosing</a:t>
              </a:r>
              <a:endParaRPr lang="en-US" sz="1400" b="1" dirty="0">
                <a:solidFill>
                  <a:schemeClr val="bg1"/>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F3B1F73D-DD6C-402E-9C47-346094EB3ED0}"/>
                </a:ext>
              </a:extLst>
            </p:cNvPr>
            <p:cNvSpPr/>
            <p:nvPr/>
          </p:nvSpPr>
          <p:spPr>
            <a:xfrm>
              <a:off x="4982343" y="2865366"/>
              <a:ext cx="226158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Sarah Payne</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Nicole Ramberg-Pihl</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Tyler </a:t>
              </a:r>
              <a:r>
                <a:rPr lang="en-US" sz="1400" dirty="0" err="1">
                  <a:solidFill>
                    <a:schemeClr val="bg1"/>
                  </a:solidFill>
                  <a:latin typeface="Century Gothic" charset="0"/>
                  <a:ea typeface="Century Gothic" charset="0"/>
                  <a:cs typeface="Century Gothic" charset="0"/>
                </a:rPr>
                <a:t>Pantle</a:t>
              </a:r>
              <a:endParaRPr lang="en-US" sz="1400" dirty="0">
                <a:solidFill>
                  <a:schemeClr val="bg1"/>
                </a:solidFill>
                <a:latin typeface="Century Gothic" charset="0"/>
                <a:ea typeface="Century Gothic" charset="0"/>
                <a:cs typeface="Century Gothic" charset="0"/>
              </a:endParaRPr>
            </a:p>
          </p:txBody>
        </p:sp>
      </p:grpSp>
      <p:grpSp>
        <p:nvGrpSpPr>
          <p:cNvPr id="13" name="Group 12">
            <a:extLst>
              <a:ext uri="{FF2B5EF4-FFF2-40B4-BE49-F238E27FC236}">
                <a16:creationId xmlns:a16="http://schemas.microsoft.com/office/drawing/2014/main" id="{7EDEFA3F-C7F9-4DB7-99DB-38DD2DABF94B}"/>
              </a:ext>
            </a:extLst>
          </p:cNvPr>
          <p:cNvGrpSpPr/>
          <p:nvPr/>
        </p:nvGrpSpPr>
        <p:grpSpPr>
          <a:xfrm>
            <a:off x="8193545" y="1548592"/>
            <a:ext cx="2348534" cy="3991910"/>
            <a:chOff x="7374875" y="1120170"/>
            <a:chExt cx="2348534" cy="3991910"/>
          </a:xfrm>
        </p:grpSpPr>
        <p:sp>
          <p:nvSpPr>
            <p:cNvPr id="14" name="Rectangle 13">
              <a:extLst>
                <a:ext uri="{FF2B5EF4-FFF2-40B4-BE49-F238E27FC236}">
                  <a16:creationId xmlns:a16="http://schemas.microsoft.com/office/drawing/2014/main" id="{DB8C150C-1277-4DF3-AEA5-0BEED7A8E396}"/>
                </a:ext>
              </a:extLst>
            </p:cNvPr>
            <p:cNvSpPr/>
            <p:nvPr/>
          </p:nvSpPr>
          <p:spPr>
            <a:xfrm>
              <a:off x="7374875" y="1120170"/>
              <a:ext cx="2348534" cy="1200274"/>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Hayley Pippin</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Celeste Gambino</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Rochelle Williams</a:t>
              </a:r>
            </a:p>
          </p:txBody>
        </p:sp>
        <p:sp>
          <p:nvSpPr>
            <p:cNvPr id="15" name="Rectangle 14">
              <a:extLst>
                <a:ext uri="{FF2B5EF4-FFF2-40B4-BE49-F238E27FC236}">
                  <a16:creationId xmlns:a16="http://schemas.microsoft.com/office/drawing/2014/main" id="{6C3A6F40-3BBC-444D-BB96-5539B90B8E96}"/>
                </a:ext>
              </a:extLst>
            </p:cNvPr>
            <p:cNvSpPr/>
            <p:nvPr/>
          </p:nvSpPr>
          <p:spPr>
            <a:xfrm>
              <a:off x="7597365" y="2865366"/>
              <a:ext cx="2126044" cy="2246714"/>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Katie Lange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Adriana Le Compte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Britnay Beaudry</a:t>
              </a:r>
            </a:p>
            <a:p>
              <a:pPr defTabSz="1018229"/>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grpSp>
      <p:grpSp>
        <p:nvGrpSpPr>
          <p:cNvPr id="16" name="Group 15">
            <a:extLst>
              <a:ext uri="{FF2B5EF4-FFF2-40B4-BE49-F238E27FC236}">
                <a16:creationId xmlns:a16="http://schemas.microsoft.com/office/drawing/2014/main" id="{092DFB90-116A-4FD3-BE25-2C2DE77AAE1A}"/>
              </a:ext>
            </a:extLst>
          </p:cNvPr>
          <p:cNvGrpSpPr/>
          <p:nvPr/>
        </p:nvGrpSpPr>
        <p:grpSpPr>
          <a:xfrm>
            <a:off x="3140218" y="1720408"/>
            <a:ext cx="2143977" cy="4256135"/>
            <a:chOff x="2298970" y="1291986"/>
            <a:chExt cx="2143977" cy="4256135"/>
          </a:xfrm>
        </p:grpSpPr>
        <p:sp>
          <p:nvSpPr>
            <p:cNvPr id="17" name="Rectangle 16">
              <a:extLst>
                <a:ext uri="{FF2B5EF4-FFF2-40B4-BE49-F238E27FC236}">
                  <a16:creationId xmlns:a16="http://schemas.microsoft.com/office/drawing/2014/main" id="{D4C94BC7-9CD3-48CB-A11E-753394935432}"/>
                </a:ext>
              </a:extLst>
            </p:cNvPr>
            <p:cNvSpPr/>
            <p:nvPr/>
          </p:nvSpPr>
          <p:spPr>
            <a:xfrm>
              <a:off x="2303340" y="1291986"/>
              <a:ext cx="1794370" cy="954053"/>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Lauren Childs-Gleason</a:t>
              </a:r>
            </a:p>
          </p:txBody>
        </p:sp>
        <p:sp>
          <p:nvSpPr>
            <p:cNvPr id="18" name="Rectangle 17">
              <a:extLst>
                <a:ext uri="{FF2B5EF4-FFF2-40B4-BE49-F238E27FC236}">
                  <a16:creationId xmlns:a16="http://schemas.microsoft.com/office/drawing/2014/main" id="{270BD730-0DC1-4A70-BD46-B1645434A540}"/>
                </a:ext>
              </a:extLst>
            </p:cNvPr>
            <p:cNvSpPr/>
            <p:nvPr/>
          </p:nvSpPr>
          <p:spPr>
            <a:xfrm>
              <a:off x="2298970" y="4144118"/>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Scott Cunningham</a:t>
              </a:r>
            </a:p>
          </p:txBody>
        </p:sp>
        <p:sp>
          <p:nvSpPr>
            <p:cNvPr id="19" name="Rectangle 18">
              <a:extLst>
                <a:ext uri="{FF2B5EF4-FFF2-40B4-BE49-F238E27FC236}">
                  <a16:creationId xmlns:a16="http://schemas.microsoft.com/office/drawing/2014/main" id="{E27B1792-489F-4A18-BAC9-F900EDD8C2B4}"/>
                </a:ext>
              </a:extLst>
            </p:cNvPr>
            <p:cNvSpPr/>
            <p:nvPr/>
          </p:nvSpPr>
          <p:spPr>
            <a:xfrm>
              <a:off x="2298970" y="4809512"/>
              <a:ext cx="1975068"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Erica Carcelen</a:t>
              </a:r>
            </a:p>
            <a:p>
              <a:pPr defTabSz="1018229"/>
              <a:endParaRPr lang="en-US" sz="1400" dirty="0">
                <a:solidFill>
                  <a:schemeClr val="bg1"/>
                </a:solidFill>
                <a:latin typeface="Century Gothic" charset="0"/>
                <a:ea typeface="Century Gothic" charset="0"/>
                <a:cs typeface="Century Gothic" charset="0"/>
              </a:endParaRPr>
            </a:p>
          </p:txBody>
        </p:sp>
        <p:sp>
          <p:nvSpPr>
            <p:cNvPr id="20" name="Rectangle 19">
              <a:extLst>
                <a:ext uri="{FF2B5EF4-FFF2-40B4-BE49-F238E27FC236}">
                  <a16:creationId xmlns:a16="http://schemas.microsoft.com/office/drawing/2014/main" id="{AD54B07B-5FAB-48CE-9F5C-3298650CE0B2}"/>
                </a:ext>
              </a:extLst>
            </p:cNvPr>
            <p:cNvSpPr/>
            <p:nvPr/>
          </p:nvSpPr>
          <p:spPr>
            <a:xfrm>
              <a:off x="2298970" y="2861647"/>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Paxton </a:t>
              </a:r>
              <a:r>
                <a:rPr lang="en-US" sz="1400" dirty="0" err="1">
                  <a:solidFill>
                    <a:schemeClr val="bg1"/>
                  </a:solidFill>
                  <a:latin typeface="Century Gothic" charset="0"/>
                  <a:ea typeface="Century Gothic" charset="0"/>
                  <a:cs typeface="Century Gothic" charset="0"/>
                </a:rPr>
                <a:t>LaJoie</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Arizona – Tempe </a:t>
              </a:r>
            </a:p>
            <a:p>
              <a:pPr defTabSz="1018229"/>
              <a:r>
                <a:rPr lang="en-US" sz="1400" dirty="0">
                  <a:solidFill>
                    <a:schemeClr val="bg1"/>
                  </a:solidFill>
                  <a:latin typeface="Century Gothic" charset="0"/>
                  <a:ea typeface="Century Gothic" charset="0"/>
                  <a:cs typeface="Century Gothic" charset="0"/>
                </a:rPr>
                <a:t>Ryan Hammock</a:t>
              </a:r>
            </a:p>
          </p:txBody>
        </p:sp>
      </p:grpSp>
    </p:spTree>
    <p:extLst>
      <p:ext uri="{BB962C8B-B14F-4D97-AF65-F5344CB8AC3E}">
        <p14:creationId xmlns:p14="http://schemas.microsoft.com/office/powerpoint/2010/main" val="17861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10042B6-C4D8-4413-A6A4-9029F92AC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09230" y="1423055"/>
            <a:ext cx="982365" cy="982612"/>
          </a:xfrm>
          <a:prstGeom prst="ellipse">
            <a:avLst/>
          </a:prstGeom>
          <a:ln w="38100">
            <a:noFill/>
          </a:ln>
        </p:spPr>
      </p:pic>
      <p:pic>
        <p:nvPicPr>
          <p:cNvPr id="4" name="Picture 2" descr="Image result for Danny mangosing">
            <a:extLst>
              <a:ext uri="{FF2B5EF4-FFF2-40B4-BE49-F238E27FC236}">
                <a16:creationId xmlns:a16="http://schemas.microsoft.com/office/drawing/2014/main" id="{EF73AD61-22C5-4FD2-B3B0-C6207C3555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15" y="5413494"/>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66290A-9C95-4EA4-82FA-1E683A99DF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673" y="3519178"/>
            <a:ext cx="1253934" cy="1253933"/>
          </a:xfrm>
          <a:prstGeom prst="ellipse">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54C05F95-028B-40EE-BB38-4E421986B4B3}"/>
              </a:ext>
            </a:extLst>
          </p:cNvPr>
          <p:cNvSpPr txBox="1"/>
          <p:nvPr/>
        </p:nvSpPr>
        <p:spPr>
          <a:xfrm>
            <a:off x="1900606" y="3666999"/>
            <a:ext cx="3824241"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5"/>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00F1AB83-7D26-4B8F-A194-AD7FDFAA257A}"/>
              </a:ext>
            </a:extLst>
          </p:cNvPr>
          <p:cNvSpPr txBox="1"/>
          <p:nvPr/>
        </p:nvSpPr>
        <p:spPr>
          <a:xfrm>
            <a:off x="1833243" y="5472345"/>
            <a:ext cx="3819306" cy="11387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DEVELOP Website, software release, interactive mapper, software licenses, IT, communications</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Danny: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6"/>
              </a:rPr>
              <a:t>daniel.c.mangosing@nasa.gov</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DFF96B3D-F910-4BAB-A99A-7C77E70D1E92}"/>
              </a:ext>
            </a:extLst>
          </p:cNvPr>
          <p:cNvSpPr txBox="1"/>
          <p:nvPr/>
        </p:nvSpPr>
        <p:spPr>
          <a:xfrm>
            <a:off x="1939565" y="1482732"/>
            <a:ext cx="3954572" cy="1825115"/>
          </a:xfrm>
          <a:prstGeom prst="rect">
            <a:avLst/>
          </a:prstGeom>
          <a:noFill/>
        </p:spPr>
        <p:txBody>
          <a:bodyPr wrap="square" rtlCol="0">
            <a:spAutoFit/>
          </a:bodyPr>
          <a:lstStyle/>
          <a:p>
            <a:pPr marL="285750" indent="-285750">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Employment status, offer letters, SSAI application, SSAI systems, employment verifications, contracts, payroll, travel, schedule adjustments, paperwork, online application </a:t>
            </a: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system,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SSAI </a:t>
            </a:r>
            <a:r>
              <a:rPr lang="en-US" sz="1400" dirty="0">
                <a:solidFill>
                  <a:prstClr val="black">
                    <a:lumMod val="75000"/>
                    <a:lumOff val="25000"/>
                  </a:prstClr>
                </a:solidFill>
                <a:latin typeface="Century Gothic" panose="020B0502020202020204" pitchFamily="34" charset="0"/>
              </a:rPr>
              <a:t>POC </a:t>
            </a:r>
          </a:p>
          <a:p>
            <a:pPr marL="284163" marR="0" lvl="1" algn="l" defTabSz="914400" rtl="0" eaLnBrk="1" fontAlgn="auto" latinLnBrk="0" hangingPunct="1">
              <a:lnSpc>
                <a:spcPct val="90000"/>
              </a:lnSpc>
              <a:spcBef>
                <a:spcPts val="600"/>
              </a:spcBef>
              <a:spcAft>
                <a:spcPts val="0"/>
              </a:spcAft>
              <a:buClr>
                <a:srgbClr val="5496AD"/>
              </a:buClr>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7"/>
              </a:rPr>
              <a:t>Stephanie.Burke@ssaihq.com</a:t>
            </a:r>
            <a:endPar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290513" marR="0" lvl="0" indent="0" algn="l" defTabSz="914400" rtl="0" eaLnBrk="1" fontAlgn="auto" latinLnBrk="0" hangingPunct="1">
              <a:lnSpc>
                <a:spcPct val="90000"/>
              </a:lnSpc>
              <a:spcBef>
                <a:spcPts val="600"/>
              </a:spcBef>
              <a:spcAft>
                <a:spcPts val="0"/>
              </a:spcAft>
              <a:buClr>
                <a:srgbClr val="5496AD"/>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12" name="Picture 11">
            <a:extLst>
              <a:ext uri="{FF2B5EF4-FFF2-40B4-BE49-F238E27FC236}">
                <a16:creationId xmlns:a16="http://schemas.microsoft.com/office/drawing/2014/main" id="{8E6E98AE-E761-4D56-8107-02BAA923B1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522" t="-1008" r="6021" b="33382"/>
          <a:stretch/>
        </p:blipFill>
        <p:spPr>
          <a:xfrm>
            <a:off x="677684" y="1423055"/>
            <a:ext cx="1261881" cy="1252728"/>
          </a:xfrm>
          <a:prstGeom prst="ellipse">
            <a:avLst/>
          </a:prstGeom>
          <a:effectLst>
            <a:outerShdw blurRad="76200" dir="13500000" sy="23000" kx="1200000" algn="br" rotWithShape="0">
              <a:prstClr val="black">
                <a:alpha val="20000"/>
              </a:prstClr>
            </a:outerShdw>
          </a:effectLst>
        </p:spPr>
      </p:pic>
      <p:pic>
        <p:nvPicPr>
          <p:cNvPr id="13" name="Picture 12">
            <a:extLst>
              <a:ext uri="{FF2B5EF4-FFF2-40B4-BE49-F238E27FC236}">
                <a16:creationId xmlns:a16="http://schemas.microsoft.com/office/drawing/2014/main" id="{971D8D38-7E8A-45DA-8D82-B88BA11114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286" t="8530" r="28356" b="14197"/>
          <a:stretch/>
        </p:blipFill>
        <p:spPr>
          <a:xfrm rot="5400000">
            <a:off x="7110725" y="4205427"/>
            <a:ext cx="979376" cy="982365"/>
          </a:xfrm>
          <a:prstGeom prst="ellipse">
            <a:avLst/>
          </a:prstGeom>
          <a:effectLst>
            <a:outerShdw blurRad="76200" dir="13500000" sy="23000" kx="1200000" algn="br" rotWithShape="0">
              <a:prstClr val="black">
                <a:alpha val="20000"/>
              </a:prstClr>
            </a:outerShdw>
          </a:effectLst>
        </p:spPr>
      </p:pic>
      <p:sp>
        <p:nvSpPr>
          <p:cNvPr id="16" name="TextBox 15">
            <a:extLst>
              <a:ext uri="{FF2B5EF4-FFF2-40B4-BE49-F238E27FC236}">
                <a16:creationId xmlns:a16="http://schemas.microsoft.com/office/drawing/2014/main" id="{1CCC516C-0DE8-46BF-AB68-A8B6A447858F}"/>
              </a:ext>
            </a:extLst>
          </p:cNvPr>
          <p:cNvSpPr txBox="1"/>
          <p:nvPr/>
        </p:nvSpPr>
        <p:spPr>
          <a:xfrm>
            <a:off x="691196" y="1058141"/>
            <a:ext cx="6019597" cy="369332"/>
          </a:xfrm>
          <a:prstGeom prst="rect">
            <a:avLst/>
          </a:prstGeom>
          <a:noFill/>
        </p:spPr>
        <p:txBody>
          <a:bodyPr wrap="none" rtlCol="0">
            <a:spAutoFit/>
          </a:bodyPr>
          <a:lstStyle/>
          <a:p>
            <a:r>
              <a:rPr lang="en-US" b="1" dirty="0" smtClean="0"/>
              <a:t>Operations, Human Resources, &amp; </a:t>
            </a:r>
            <a:r>
              <a:rPr lang="en-US" b="1" dirty="0"/>
              <a:t>SSAI Processes</a:t>
            </a:r>
          </a:p>
        </p:txBody>
      </p:sp>
      <p:sp>
        <p:nvSpPr>
          <p:cNvPr id="17" name="TextBox 16">
            <a:extLst>
              <a:ext uri="{FF2B5EF4-FFF2-40B4-BE49-F238E27FC236}">
                <a16:creationId xmlns:a16="http://schemas.microsoft.com/office/drawing/2014/main" id="{9B8D5A0E-873E-4764-BB9C-8DC580EDDE31}"/>
              </a:ext>
            </a:extLst>
          </p:cNvPr>
          <p:cNvSpPr txBox="1"/>
          <p:nvPr/>
        </p:nvSpPr>
        <p:spPr>
          <a:xfrm>
            <a:off x="770346" y="3160782"/>
            <a:ext cx="2949846" cy="369332"/>
          </a:xfrm>
          <a:prstGeom prst="rect">
            <a:avLst/>
          </a:prstGeom>
          <a:noFill/>
        </p:spPr>
        <p:txBody>
          <a:bodyPr wrap="none" rtlCol="0">
            <a:spAutoFit/>
          </a:bodyPr>
          <a:lstStyle/>
          <a:p>
            <a:r>
              <a:rPr lang="en-US" b="1" dirty="0"/>
              <a:t>Projects &amp; Publications</a:t>
            </a:r>
          </a:p>
        </p:txBody>
      </p:sp>
      <p:sp>
        <p:nvSpPr>
          <p:cNvPr id="20" name="TextBox 19">
            <a:extLst>
              <a:ext uri="{FF2B5EF4-FFF2-40B4-BE49-F238E27FC236}">
                <a16:creationId xmlns:a16="http://schemas.microsoft.com/office/drawing/2014/main" id="{4BFD0FB8-378E-42B6-AC0A-0AB4733E689C}"/>
              </a:ext>
            </a:extLst>
          </p:cNvPr>
          <p:cNvSpPr txBox="1"/>
          <p:nvPr/>
        </p:nvSpPr>
        <p:spPr>
          <a:xfrm>
            <a:off x="838473" y="5034618"/>
            <a:ext cx="2505814" cy="369332"/>
          </a:xfrm>
          <a:prstGeom prst="rect">
            <a:avLst/>
          </a:prstGeom>
          <a:noFill/>
        </p:spPr>
        <p:txBody>
          <a:bodyPr wrap="none" rtlCol="0">
            <a:spAutoFit/>
          </a:bodyPr>
          <a:lstStyle/>
          <a:p>
            <a:r>
              <a:rPr lang="en-US" b="1" dirty="0"/>
              <a:t>IT &amp; Software Support</a:t>
            </a:r>
          </a:p>
        </p:txBody>
      </p:sp>
      <p:sp>
        <p:nvSpPr>
          <p:cNvPr id="22" name="Content Placeholder 17">
            <a:extLst>
              <a:ext uri="{FF2B5EF4-FFF2-40B4-BE49-F238E27FC236}">
                <a16:creationId xmlns:a16="http://schemas.microsoft.com/office/drawing/2014/main" id="{275266DF-8F24-4622-97D3-11E0469FE263}"/>
              </a:ext>
            </a:extLst>
          </p:cNvPr>
          <p:cNvSpPr txBox="1">
            <a:spLocks/>
          </p:cNvSpPr>
          <p:nvPr/>
        </p:nvSpPr>
        <p:spPr>
          <a:xfrm>
            <a:off x="322121" y="177794"/>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Questions? Contact…</a:t>
            </a:r>
            <a:endParaRPr lang="en-US" sz="3200" dirty="0"/>
          </a:p>
        </p:txBody>
      </p:sp>
      <p:grpSp>
        <p:nvGrpSpPr>
          <p:cNvPr id="23" name="Group 22">
            <a:extLst>
              <a:ext uri="{FF2B5EF4-FFF2-40B4-BE49-F238E27FC236}">
                <a16:creationId xmlns:a16="http://schemas.microsoft.com/office/drawing/2014/main" id="{66C3DFC8-8505-4240-AE74-6F9EBCDA3972}"/>
              </a:ext>
            </a:extLst>
          </p:cNvPr>
          <p:cNvGrpSpPr/>
          <p:nvPr/>
        </p:nvGrpSpPr>
        <p:grpSpPr>
          <a:xfrm>
            <a:off x="5017790" y="135442"/>
            <a:ext cx="6718489" cy="607207"/>
            <a:chOff x="637003" y="5290692"/>
            <a:chExt cx="3691983" cy="1056769"/>
          </a:xfrm>
        </p:grpSpPr>
        <p:sp>
          <p:nvSpPr>
            <p:cNvPr id="24" name="Text Placeholder 5">
              <a:extLst>
                <a:ext uri="{FF2B5EF4-FFF2-40B4-BE49-F238E27FC236}">
                  <a16:creationId xmlns:a16="http://schemas.microsoft.com/office/drawing/2014/main" id="{A50ED2E0-4797-4E9E-8067-BA118CC355BA}"/>
                </a:ext>
              </a:extLst>
            </p:cNvPr>
            <p:cNvSpPr txBox="1">
              <a:spLocks/>
            </p:cNvSpPr>
            <p:nvPr/>
          </p:nvSpPr>
          <p:spPr>
            <a:xfrm>
              <a:off x="637003" y="5352018"/>
              <a:ext cx="3690881"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a:t>for Virtual Machine questions, ask the Geoinformatics team or James Davis (SSAI) in the IT Support channel on Teams!</a:t>
              </a:r>
              <a:endParaRPr lang="en-US" sz="1800" dirty="0"/>
            </a:p>
          </p:txBody>
        </p:sp>
        <p:sp>
          <p:nvSpPr>
            <p:cNvPr id="25" name="Rounded Rectangle 44">
              <a:extLst>
                <a:ext uri="{FF2B5EF4-FFF2-40B4-BE49-F238E27FC236}">
                  <a16:creationId xmlns:a16="http://schemas.microsoft.com/office/drawing/2014/main" id="{ACAC9F71-7BAA-4B16-B755-7106DF845FA5}"/>
                </a:ext>
              </a:extLst>
            </p:cNvPr>
            <p:cNvSpPr/>
            <p:nvPr/>
          </p:nvSpPr>
          <p:spPr>
            <a:xfrm>
              <a:off x="637003" y="5290692"/>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5F0ACD8-3B29-48F3-B0F1-A31EAE4059FA}"/>
              </a:ext>
            </a:extLst>
          </p:cNvPr>
          <p:cNvSpPr txBox="1"/>
          <p:nvPr/>
        </p:nvSpPr>
        <p:spPr>
          <a:xfrm>
            <a:off x="8181666" y="5637743"/>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Tracking metrics, indicators, participant surveys, partner outreach</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Rochelle: </a:t>
            </a:r>
            <a:r>
              <a:rPr lang="en-US" sz="1200" dirty="0">
                <a:solidFill>
                  <a:prstClr val="black">
                    <a:lumMod val="75000"/>
                    <a:lumOff val="25000"/>
                  </a:prstClr>
                </a:solidFill>
                <a:latin typeface="Century Gothic" panose="020F0302020204030204"/>
                <a:hlinkClick r:id="rId10"/>
              </a:rPr>
              <a:t>amber.williams@ssaihq.com</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41A4C190-3094-482B-B748-A6C9E7BF8EC7}"/>
              </a:ext>
            </a:extLst>
          </p:cNvPr>
          <p:cNvSpPr txBox="1"/>
          <p:nvPr/>
        </p:nvSpPr>
        <p:spPr>
          <a:xfrm>
            <a:off x="7007062" y="5304659"/>
            <a:ext cx="3561460" cy="369332"/>
          </a:xfrm>
          <a:prstGeom prst="rect">
            <a:avLst/>
          </a:prstGeom>
          <a:noFill/>
        </p:spPr>
        <p:txBody>
          <a:bodyPr wrap="square" rtlCol="0">
            <a:spAutoFit/>
          </a:bodyPr>
          <a:lstStyle/>
          <a:p>
            <a:r>
              <a:rPr lang="en-US" b="1" dirty="0"/>
              <a:t>Impact Analysis</a:t>
            </a:r>
          </a:p>
        </p:txBody>
      </p:sp>
      <p:sp>
        <p:nvSpPr>
          <p:cNvPr id="29" name="TextBox 28">
            <a:extLst>
              <a:ext uri="{FF2B5EF4-FFF2-40B4-BE49-F238E27FC236}">
                <a16:creationId xmlns:a16="http://schemas.microsoft.com/office/drawing/2014/main" id="{DFDFB8F4-ADF3-46CD-9742-3444EDC943F2}"/>
              </a:ext>
            </a:extLst>
          </p:cNvPr>
          <p:cNvSpPr txBox="1"/>
          <p:nvPr/>
        </p:nvSpPr>
        <p:spPr>
          <a:xfrm>
            <a:off x="8165387" y="2775403"/>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Deliverables, Export </a:t>
            </a: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control</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mn-ea"/>
                <a:cs typeface="+mn-cs"/>
              </a:rPr>
              <a:t>DEVELOPedia</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lang="en-US" sz="1200" dirty="0">
                <a:solidFill>
                  <a:prstClr val="black">
                    <a:lumMod val="75000"/>
                    <a:lumOff val="25000"/>
                  </a:prstClr>
                </a:solidFill>
                <a:latin typeface="Century Gothic" panose="020F0302020204030204"/>
                <a:hlinkClick r:id="rId11"/>
              </a:rPr>
              <a:t>robert.byles@ssaihq.com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30" name="Picture 29">
            <a:extLst>
              <a:ext uri="{FF2B5EF4-FFF2-40B4-BE49-F238E27FC236}">
                <a16:creationId xmlns:a16="http://schemas.microsoft.com/office/drawing/2014/main" id="{724C6119-B40D-4A77-86C3-09D3B192DA6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12453" y="2826537"/>
            <a:ext cx="982366" cy="971814"/>
          </a:xfrm>
          <a:prstGeom prst="ellipse">
            <a:avLst/>
          </a:prstGeom>
          <a:effectLst>
            <a:outerShdw blurRad="76200" dir="13500000" sy="23000" kx="1200000" algn="br" rotWithShape="0">
              <a:prstClr val="black">
                <a:alpha val="20000"/>
              </a:prstClr>
            </a:outerShdw>
          </a:effectLst>
        </p:spPr>
      </p:pic>
      <p:sp>
        <p:nvSpPr>
          <p:cNvPr id="31" name="TextBox 30">
            <a:extLst>
              <a:ext uri="{FF2B5EF4-FFF2-40B4-BE49-F238E27FC236}">
                <a16:creationId xmlns:a16="http://schemas.microsoft.com/office/drawing/2014/main" id="{20B2CDE9-A4EE-40E5-B533-17D971C80CC5}"/>
              </a:ext>
            </a:extLst>
          </p:cNvPr>
          <p:cNvSpPr txBox="1"/>
          <p:nvPr/>
        </p:nvSpPr>
        <p:spPr>
          <a:xfrm>
            <a:off x="6990783" y="2442319"/>
            <a:ext cx="3561460" cy="369332"/>
          </a:xfrm>
          <a:prstGeom prst="rect">
            <a:avLst/>
          </a:prstGeom>
          <a:noFill/>
        </p:spPr>
        <p:txBody>
          <a:bodyPr wrap="square" rtlCol="0">
            <a:spAutoFit/>
          </a:bodyPr>
          <a:lstStyle/>
          <a:p>
            <a:r>
              <a:rPr lang="en-US" b="1" dirty="0"/>
              <a:t>Project Coordination</a:t>
            </a:r>
          </a:p>
        </p:txBody>
      </p:sp>
      <p:sp>
        <p:nvSpPr>
          <p:cNvPr id="32" name="TextBox 31">
            <a:extLst>
              <a:ext uri="{FF2B5EF4-FFF2-40B4-BE49-F238E27FC236}">
                <a16:creationId xmlns:a16="http://schemas.microsoft.com/office/drawing/2014/main" id="{94887614-3FE5-43D8-8353-BC6C9F949DF2}"/>
              </a:ext>
            </a:extLst>
          </p:cNvPr>
          <p:cNvSpPr txBox="1"/>
          <p:nvPr/>
        </p:nvSpPr>
        <p:spPr>
          <a:xfrm>
            <a:off x="8166864" y="4117414"/>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Technical help, code, Software Carpentry and software release</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Hayley: </a:t>
            </a:r>
            <a:r>
              <a:rPr lang="en-US" sz="1200" dirty="0">
                <a:solidFill>
                  <a:prstClr val="black">
                    <a:lumMod val="75000"/>
                    <a:lumOff val="25000"/>
                  </a:prstClr>
                </a:solidFill>
                <a:latin typeface="Century Gothic" panose="020F0302020204030204"/>
                <a:hlinkClick r:id="rId11"/>
              </a:rPr>
              <a:t>hayley.pippin@ssaihq.com </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085640FE-9987-4879-AFC3-7D08BA6C3CDE}"/>
              </a:ext>
            </a:extLst>
          </p:cNvPr>
          <p:cNvSpPr txBox="1"/>
          <p:nvPr/>
        </p:nvSpPr>
        <p:spPr>
          <a:xfrm>
            <a:off x="6992260" y="3784330"/>
            <a:ext cx="3561460" cy="369332"/>
          </a:xfrm>
          <a:prstGeom prst="rect">
            <a:avLst/>
          </a:prstGeom>
          <a:noFill/>
        </p:spPr>
        <p:txBody>
          <a:bodyPr wrap="square" rtlCol="0">
            <a:spAutoFit/>
          </a:bodyPr>
          <a:lstStyle/>
          <a:p>
            <a:r>
              <a:rPr lang="en-US" b="1" dirty="0"/>
              <a:t>Geoinformatics</a:t>
            </a:r>
          </a:p>
        </p:txBody>
      </p:sp>
      <p:sp>
        <p:nvSpPr>
          <p:cNvPr id="38" name="TextBox 37">
            <a:extLst>
              <a:ext uri="{FF2B5EF4-FFF2-40B4-BE49-F238E27FC236}">
                <a16:creationId xmlns:a16="http://schemas.microsoft.com/office/drawing/2014/main" id="{8353EC2B-4AFD-4F7F-8205-61C9E4518ED7}"/>
              </a:ext>
            </a:extLst>
          </p:cNvPr>
          <p:cNvSpPr txBox="1"/>
          <p:nvPr/>
        </p:nvSpPr>
        <p:spPr>
          <a:xfrm>
            <a:off x="8162164" y="1379803"/>
            <a:ext cx="3762808" cy="972574"/>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Creative </a:t>
            </a:r>
            <a:r>
              <a:rPr lang="en-US" sz="1400" dirty="0" smtClean="0">
                <a:solidFill>
                  <a:prstClr val="black">
                    <a:lumMod val="75000"/>
                    <a:lumOff val="25000"/>
                  </a:prstClr>
                </a:solidFill>
                <a:latin typeface="Century Gothic" panose="020B0502020202020204" pitchFamily="34" charset="0"/>
              </a:rPr>
              <a:t>communication </a:t>
            </a:r>
            <a:r>
              <a:rPr lang="en-US" sz="1400" dirty="0">
                <a:solidFill>
                  <a:prstClr val="black">
                    <a:lumMod val="75000"/>
                    <a:lumOff val="25000"/>
                  </a:prstClr>
                </a:solidFill>
                <a:latin typeface="Century Gothic" panose="020B0502020202020204" pitchFamily="34" charset="0"/>
              </a:rPr>
              <a:t>deliverables, AGOL, project videos, social media, outreach</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Celeste: </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3"/>
              </a:rPr>
              <a:t>celeste.gambino@ssaihq.com</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lang="en-US" sz="1200" dirty="0">
                <a:solidFill>
                  <a:prstClr val="black">
                    <a:lumMod val="75000"/>
                    <a:lumOff val="25000"/>
                  </a:prstClr>
                </a:solidFill>
                <a:latin typeface="Century Gothic" panose="020F0302020204030204"/>
              </a:rPr>
              <a:t> </a:t>
            </a:r>
            <a:endPar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117471C3-BE29-454D-8E47-C800DFCEA803}"/>
              </a:ext>
            </a:extLst>
          </p:cNvPr>
          <p:cNvSpPr txBox="1"/>
          <p:nvPr/>
        </p:nvSpPr>
        <p:spPr>
          <a:xfrm>
            <a:off x="6987560" y="1058141"/>
            <a:ext cx="3561460" cy="369332"/>
          </a:xfrm>
          <a:prstGeom prst="rect">
            <a:avLst/>
          </a:prstGeom>
          <a:noFill/>
        </p:spPr>
        <p:txBody>
          <a:bodyPr wrap="square" rtlCol="0">
            <a:spAutoFit/>
          </a:bodyPr>
          <a:lstStyle/>
          <a:p>
            <a:r>
              <a:rPr lang="en-US" b="1" dirty="0"/>
              <a:t>Communications</a:t>
            </a:r>
          </a:p>
        </p:txBody>
      </p:sp>
      <p:pic>
        <p:nvPicPr>
          <p:cNvPr id="41" name="Picture 40">
            <a:extLst>
              <a:ext uri="{FF2B5EF4-FFF2-40B4-BE49-F238E27FC236}">
                <a16:creationId xmlns:a16="http://schemas.microsoft.com/office/drawing/2014/main" id="{AD2B8A41-209E-4655-9023-B8B7A339CE1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9230" y="5700323"/>
            <a:ext cx="982365" cy="982365"/>
          </a:xfrm>
          <a:prstGeom prst="ellipse">
            <a:avLst/>
          </a:prstGeom>
          <a:ln w="38100">
            <a:noFill/>
          </a:ln>
        </p:spPr>
      </p:pic>
    </p:spTree>
    <p:extLst>
      <p:ext uri="{BB962C8B-B14F-4D97-AF65-F5344CB8AC3E}">
        <p14:creationId xmlns:p14="http://schemas.microsoft.com/office/powerpoint/2010/main" val="3695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Social Media</a:t>
            </a:r>
            <a:endParaRPr lang="en-US" sz="3200" dirty="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400946"/>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Things to Note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Applied Sciences Program.</a:t>
            </a:r>
            <a:br>
              <a:rPr lang="en-US" dirty="0"/>
            </a:br>
            <a:r>
              <a:rPr lang="en-US" dirty="0"/>
              <a:t>DEVELOP is NOT part of NASA’s Office of STEM Engagement.</a:t>
            </a:r>
          </a:p>
          <a:p>
            <a:pPr marL="285750" indent="-285750">
              <a:buClr>
                <a:srgbClr val="5496AD"/>
              </a:buClr>
              <a:buFont typeface="Arial" panose="020B0604020202020204" pitchFamily="34" charset="0"/>
              <a:buChar char="•"/>
            </a:pPr>
            <a:r>
              <a:rPr lang="en-US"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restricted and carefully managed, meaning that guidelines are in place to gain approval for travel.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How old is DEVELOP?</a:t>
            </a:r>
          </a:p>
          <a:p>
            <a:pPr marL="285750" indent="-285750">
              <a:buClr>
                <a:srgbClr val="5496AD"/>
              </a:buClr>
              <a:buFont typeface="Arial" panose="020B0604020202020204" pitchFamily="34" charset="0"/>
              <a:buChar char="•"/>
            </a:pPr>
            <a:r>
              <a:rPr lang="en-US" dirty="0"/>
              <a:t>How many locations does DEVELOP have?</a:t>
            </a:r>
          </a:p>
          <a:p>
            <a:pPr marL="285750" indent="-285750">
              <a:buClr>
                <a:srgbClr val="5496AD"/>
              </a:buClr>
              <a:buFont typeface="Arial" panose="020B0604020202020204" pitchFamily="34" charset="0"/>
              <a:buChar char="•"/>
            </a:pPr>
            <a:r>
              <a:rPr lang="en-US" dirty="0"/>
              <a:t>Who should you contact if you have a project-related question?</a:t>
            </a:r>
          </a:p>
          <a:p>
            <a:pPr marL="285750" indent="-285750">
              <a:buClr>
                <a:srgbClr val="5496AD"/>
              </a:buClr>
              <a:buFont typeface="Arial" panose="020B0604020202020204" pitchFamily="34" charset="0"/>
              <a:buChar char="•"/>
            </a:pPr>
            <a:r>
              <a:rPr lang="en-US" dirty="0"/>
              <a:t>Who should you contact if you have a schedule or payroll-related question?</a:t>
            </a:r>
          </a:p>
          <a:p>
            <a:endParaRPr lang="en-US" dirty="0"/>
          </a:p>
        </p:txBody>
      </p:sp>
    </p:spTree>
    <p:extLst>
      <p:ext uri="{BB962C8B-B14F-4D97-AF65-F5344CB8AC3E}">
        <p14:creationId xmlns:p14="http://schemas.microsoft.com/office/powerpoint/2010/main" val="38026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You’re welcome for these DEVELOP knowledge bombs that just got dropped on you!</a:t>
            </a:r>
          </a:p>
        </p:txBody>
      </p:sp>
      <p:pic>
        <p:nvPicPr>
          <p:cNvPr id="8" name="Picture Placeholder 7" descr="A picture containing tree, outdoor object, fireworks, dark&#10;&#10;Description automatically generated">
            <a:extLst>
              <a:ext uri="{FF2B5EF4-FFF2-40B4-BE49-F238E27FC236}">
                <a16:creationId xmlns:a16="http://schemas.microsoft.com/office/drawing/2014/main" id="{1F65D5F2-B1A0-4900-8B12-C99065B07F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99" r="1459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DEVELOP</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dirty="0"/>
              <a:t>Empowered Participants + Earth Observations + Engaged Decision Makers</a:t>
            </a:r>
            <a:endParaRPr lang="en-US"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378363"/>
            <a:ext cx="10712115" cy="2146786"/>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DEVELOP bridges the gap between NASA Earth Science and society</a:t>
            </a:r>
            <a:r>
              <a:rPr lang="en-US" dirty="0"/>
              <a:t>, building capacity in both its participants and end-user organizations to better prepare them to handle the environmental challenges that face society.</a:t>
            </a:r>
          </a:p>
          <a:p>
            <a:pPr marL="60325"/>
            <a:r>
              <a:rPr lang="en-US" b="1" dirty="0"/>
              <a:t>Elevator Speech</a:t>
            </a:r>
            <a:r>
              <a:rPr lang="en-US" dirty="0"/>
              <a:t>: 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7" t="31370" b="2667"/>
          <a:stretch/>
        </p:blipFill>
        <p:spPr>
          <a:xfrm>
            <a:off x="968188" y="1783080"/>
            <a:ext cx="3079533" cy="1645920"/>
          </a:xfrm>
          <a:prstGeom prst="rect">
            <a:avLst/>
          </a:prstGeom>
          <a:effectLst>
            <a:outerShdw blurRad="50800" dist="38100" dir="2700000" algn="tl" rotWithShape="0">
              <a:prstClr val="black">
                <a:alpha val="40000"/>
              </a:prstClr>
            </a:outerShdw>
          </a:effectLst>
        </p:spPr>
      </p:pic>
      <p:pic>
        <p:nvPicPr>
          <p:cNvPr id="7" name="Picture 6" descr="A picture containing skiing, satellite, transport, slope&#10;&#10;Description automatically generated">
            <a:extLst>
              <a:ext uri="{FF2B5EF4-FFF2-40B4-BE49-F238E27FC236}">
                <a16:creationId xmlns:a16="http://schemas.microsoft.com/office/drawing/2014/main" id="{DC9A6530-CEF5-4713-8A79-B6EEE7F361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09"/>
          <a:stretch/>
        </p:blipFill>
        <p:spPr>
          <a:xfrm>
            <a:off x="4288715" y="1783080"/>
            <a:ext cx="3326960" cy="1645920"/>
          </a:xfrm>
          <a:prstGeom prst="rect">
            <a:avLst/>
          </a:prstGeom>
          <a:effectLst>
            <a:outerShdw blurRad="50800" dist="38100" dir="2700000" algn="tl" rotWithShape="0">
              <a:prstClr val="black">
                <a:alpha val="40000"/>
              </a:prstClr>
            </a:outerShdw>
          </a:effectLst>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268" b="11813"/>
          <a:stretch/>
        </p:blipFill>
        <p:spPr>
          <a:xfrm>
            <a:off x="7856669" y="1783080"/>
            <a:ext cx="3184263" cy="164592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83F3EF0-12DB-4F3C-98D3-DBC5B353E027}"/>
              </a:ext>
            </a:extLst>
          </p:cNvPr>
          <p:cNvSpPr txBox="1"/>
          <p:nvPr/>
        </p:nvSpPr>
        <p:spPr>
          <a:xfrm>
            <a:off x="3048897" y="3484804"/>
            <a:ext cx="6094206" cy="830997"/>
          </a:xfrm>
          <a:prstGeom prst="rect">
            <a:avLst/>
          </a:prstGeom>
          <a:noFill/>
        </p:spPr>
        <p:txBody>
          <a:bodyPr wrap="square">
            <a:spAutoFit/>
          </a:bodyPr>
          <a:lstStyle/>
          <a:p>
            <a:r>
              <a:rPr lang="en-US" sz="2400" i="1" dirty="0">
                <a:solidFill>
                  <a:srgbClr val="5496AD"/>
                </a:solidFill>
              </a:rPr>
              <a:t>“Shaping the future by integrating Earth observations into global decision making”</a:t>
            </a:r>
            <a:endParaRPr lang="en-US" sz="2400" dirty="0">
              <a:solidFill>
                <a:srgbClr val="5496AD"/>
              </a:solidFill>
            </a:endParaRP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10515599"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6" name="Straight Connector 5">
            <a:extLst>
              <a:ext uri="{FF2B5EF4-FFF2-40B4-BE49-F238E27FC236}">
                <a16:creationId xmlns:a16="http://schemas.microsoft.com/office/drawing/2014/main" id="{124BBE72-EB5D-482A-ACD9-193D91420789}"/>
              </a:ext>
            </a:extLst>
          </p:cNvPr>
          <p:cNvCxnSpPr>
            <a:cxnSpLocks/>
          </p:cNvCxnSpPr>
          <p:nvPr/>
        </p:nvCxnSpPr>
        <p:spPr>
          <a:xfrm>
            <a:off x="9127014" y="5764233"/>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132882"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104360"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054053"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136387"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3992021"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048085"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7978190"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383849"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5" name="Hexagon 14">
            <a:extLst>
              <a:ext uri="{FF2B5EF4-FFF2-40B4-BE49-F238E27FC236}">
                <a16:creationId xmlns:a16="http://schemas.microsoft.com/office/drawing/2014/main" id="{68D05B3C-FEF4-4005-8417-B1467A45C119}"/>
              </a:ext>
            </a:extLst>
          </p:cNvPr>
          <p:cNvSpPr/>
          <p:nvPr/>
        </p:nvSpPr>
        <p:spPr>
          <a:xfrm>
            <a:off x="3367316"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6" name="Hexagon 15">
            <a:extLst>
              <a:ext uri="{FF2B5EF4-FFF2-40B4-BE49-F238E27FC236}">
                <a16:creationId xmlns:a16="http://schemas.microsoft.com/office/drawing/2014/main" id="{2F6F2CEE-27DD-42B6-8840-CB0BF36CA274}"/>
              </a:ext>
            </a:extLst>
          </p:cNvPr>
          <p:cNvSpPr/>
          <p:nvPr/>
        </p:nvSpPr>
        <p:spPr>
          <a:xfrm>
            <a:off x="4363692"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7" name="Hexagon 16">
            <a:extLst>
              <a:ext uri="{FF2B5EF4-FFF2-40B4-BE49-F238E27FC236}">
                <a16:creationId xmlns:a16="http://schemas.microsoft.com/office/drawing/2014/main" id="{31B4ED6D-768E-414A-AF59-1368FCD9DDF4}"/>
              </a:ext>
            </a:extLst>
          </p:cNvPr>
          <p:cNvSpPr/>
          <p:nvPr/>
        </p:nvSpPr>
        <p:spPr>
          <a:xfrm>
            <a:off x="4360278"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8" name="Hexagon 17">
            <a:extLst>
              <a:ext uri="{FF2B5EF4-FFF2-40B4-BE49-F238E27FC236}">
                <a16:creationId xmlns:a16="http://schemas.microsoft.com/office/drawing/2014/main" id="{B1C515B5-C2AD-4FFA-B192-5F221595C031}"/>
              </a:ext>
            </a:extLst>
          </p:cNvPr>
          <p:cNvSpPr/>
          <p:nvPr/>
        </p:nvSpPr>
        <p:spPr>
          <a:xfrm>
            <a:off x="5371852"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9" name="Hexagon 18">
            <a:extLst>
              <a:ext uri="{FF2B5EF4-FFF2-40B4-BE49-F238E27FC236}">
                <a16:creationId xmlns:a16="http://schemas.microsoft.com/office/drawing/2014/main" id="{C00491D1-871A-4CF0-AF80-495AE506752A}"/>
              </a:ext>
            </a:extLst>
          </p:cNvPr>
          <p:cNvSpPr/>
          <p:nvPr/>
        </p:nvSpPr>
        <p:spPr>
          <a:xfrm>
            <a:off x="6356560"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0" name="Hexagon 19">
            <a:extLst>
              <a:ext uri="{FF2B5EF4-FFF2-40B4-BE49-F238E27FC236}">
                <a16:creationId xmlns:a16="http://schemas.microsoft.com/office/drawing/2014/main" id="{E158409E-E9D4-4F46-8836-F1F601AE9C03}"/>
              </a:ext>
            </a:extLst>
          </p:cNvPr>
          <p:cNvSpPr/>
          <p:nvPr/>
        </p:nvSpPr>
        <p:spPr>
          <a:xfrm>
            <a:off x="7356249"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1" name="Hexagon 20">
            <a:extLst>
              <a:ext uri="{FF2B5EF4-FFF2-40B4-BE49-F238E27FC236}">
                <a16:creationId xmlns:a16="http://schemas.microsoft.com/office/drawing/2014/main" id="{B8116838-4B5F-4D61-8B38-BF774F1D7680}"/>
              </a:ext>
            </a:extLst>
          </p:cNvPr>
          <p:cNvSpPr/>
          <p:nvPr/>
        </p:nvSpPr>
        <p:spPr>
          <a:xfrm>
            <a:off x="8353938" y="5206348"/>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2" name="Oval 21">
            <a:extLst>
              <a:ext uri="{FF2B5EF4-FFF2-40B4-BE49-F238E27FC236}">
                <a16:creationId xmlns:a16="http://schemas.microsoft.com/office/drawing/2014/main" id="{078E9815-A6D0-4E35-9317-10E66DA3AF8E}"/>
              </a:ext>
            </a:extLst>
          </p:cNvPr>
          <p:cNvSpPr/>
          <p:nvPr/>
        </p:nvSpPr>
        <p:spPr>
          <a:xfrm>
            <a:off x="9632055" y="608827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35324DE-5D53-4B54-B9F2-8B6BAEE34B1C}"/>
              </a:ext>
            </a:extLst>
          </p:cNvPr>
          <p:cNvSpPr/>
          <p:nvPr/>
        </p:nvSpPr>
        <p:spPr>
          <a:xfrm>
            <a:off x="7637923"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609401"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557438" y="5934844"/>
            <a:ext cx="1007007" cy="523220"/>
          </a:xfrm>
          <a:prstGeom prst="rect">
            <a:avLst/>
          </a:prstGeom>
          <a:noFill/>
        </p:spPr>
        <p:txBody>
          <a:bodyPr wrap="squar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1996433"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380831"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a:off x="9972820" y="4477196"/>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699766" y="3921246"/>
            <a:ext cx="588623" cy="523220"/>
          </a:xfrm>
          <a:prstGeom prst="rect">
            <a:avLst/>
          </a:prstGeom>
          <a:noFill/>
        </p:spPr>
        <p:txBody>
          <a:bodyPr wrap="squar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427344" y="4289027"/>
            <a:ext cx="1172116" cy="523220"/>
          </a:xfrm>
          <a:prstGeom prst="rect">
            <a:avLst/>
          </a:prstGeom>
          <a:noFill/>
        </p:spPr>
        <p:txBody>
          <a:bodyPr wrap="squar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338376" y="3923797"/>
            <a:ext cx="1284326" cy="523220"/>
          </a:xfrm>
          <a:prstGeom prst="rect">
            <a:avLst/>
          </a:prstGeom>
          <a:noFill/>
        </p:spPr>
        <p:txBody>
          <a:bodyPr wrap="squar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396222" y="3908429"/>
            <a:ext cx="1157689" cy="523220"/>
          </a:xfrm>
          <a:prstGeom prst="rect">
            <a:avLst/>
          </a:prstGeom>
          <a:noFill/>
        </p:spPr>
        <p:txBody>
          <a:bodyPr wrap="squar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270034" y="5969655"/>
            <a:ext cx="1500732" cy="523220"/>
          </a:xfrm>
          <a:prstGeom prst="rect">
            <a:avLst/>
          </a:prstGeom>
          <a:noFill/>
        </p:spPr>
        <p:txBody>
          <a:bodyPr wrap="squar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379710" y="5931949"/>
            <a:ext cx="1313180" cy="523220"/>
          </a:xfrm>
          <a:prstGeom prst="rect">
            <a:avLst/>
          </a:prstGeom>
          <a:noFill/>
        </p:spPr>
        <p:txBody>
          <a:bodyPr wrap="squar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35" name="TextBox 34">
            <a:extLst>
              <a:ext uri="{FF2B5EF4-FFF2-40B4-BE49-F238E27FC236}">
                <a16:creationId xmlns:a16="http://schemas.microsoft.com/office/drawing/2014/main" id="{6AB6FC0A-0306-4901-9E97-6401B4599DF9}"/>
              </a:ext>
            </a:extLst>
          </p:cNvPr>
          <p:cNvSpPr txBox="1"/>
          <p:nvPr/>
        </p:nvSpPr>
        <p:spPr>
          <a:xfrm>
            <a:off x="9443457" y="5915769"/>
            <a:ext cx="1104790" cy="523220"/>
          </a:xfrm>
          <a:prstGeom prst="rect">
            <a:avLst/>
          </a:prstGeom>
          <a:noFill/>
        </p:spPr>
        <p:txBody>
          <a:bodyPr wrap="squar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36" name="Hexagon 35">
            <a:extLst>
              <a:ext uri="{FF2B5EF4-FFF2-40B4-BE49-F238E27FC236}">
                <a16:creationId xmlns:a16="http://schemas.microsoft.com/office/drawing/2014/main" id="{40D4C6AF-3454-4D8B-A219-2C2583F87061}"/>
              </a:ext>
            </a:extLst>
          </p:cNvPr>
          <p:cNvSpPr/>
          <p:nvPr/>
        </p:nvSpPr>
        <p:spPr>
          <a:xfrm>
            <a:off x="1374207" y="4629213"/>
            <a:ext cx="1257116" cy="1060418"/>
          </a:xfrm>
          <a:prstGeom prst="hexagon">
            <a:avLst>
              <a:gd name="adj" fmla="val 31100"/>
              <a:gd name="vf" fmla="val 115470"/>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7" name="Hexagon 36">
            <a:extLst>
              <a:ext uri="{FF2B5EF4-FFF2-40B4-BE49-F238E27FC236}">
                <a16:creationId xmlns:a16="http://schemas.microsoft.com/office/drawing/2014/main" id="{0A5801E6-7AB6-4263-B70C-CC32259B8C86}"/>
              </a:ext>
            </a:extLst>
          </p:cNvPr>
          <p:cNvSpPr/>
          <p:nvPr/>
        </p:nvSpPr>
        <p:spPr>
          <a:xfrm>
            <a:off x="9339329" y="4637314"/>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8" name="Hexagon 37">
            <a:extLst>
              <a:ext uri="{FF2B5EF4-FFF2-40B4-BE49-F238E27FC236}">
                <a16:creationId xmlns:a16="http://schemas.microsoft.com/office/drawing/2014/main" id="{0487910C-9860-4369-BB6A-DA3E95D5C237}"/>
              </a:ext>
            </a:extLst>
          </p:cNvPr>
          <p:cNvSpPr/>
          <p:nvPr/>
        </p:nvSpPr>
        <p:spPr>
          <a:xfrm>
            <a:off x="2370829" y="4046772"/>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9" name="TextBox 38">
            <a:extLst>
              <a:ext uri="{FF2B5EF4-FFF2-40B4-BE49-F238E27FC236}">
                <a16:creationId xmlns:a16="http://schemas.microsoft.com/office/drawing/2014/main" id="{279CEDC5-2226-43A5-BC1C-FBD00C1FD316}"/>
              </a:ext>
            </a:extLst>
          </p:cNvPr>
          <p:cNvSpPr txBox="1"/>
          <p:nvPr/>
        </p:nvSpPr>
        <p:spPr>
          <a:xfrm>
            <a:off x="1630434" y="3879700"/>
            <a:ext cx="671979" cy="523220"/>
          </a:xfrm>
          <a:prstGeom prst="rect">
            <a:avLst/>
          </a:prstGeom>
          <a:noFill/>
        </p:spPr>
        <p:txBody>
          <a:bodyPr wrap="squar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635551" y="3930269"/>
            <a:ext cx="899605" cy="523220"/>
          </a:xfrm>
          <a:prstGeom prst="rect">
            <a:avLst/>
          </a:prstGeom>
          <a:noFill/>
        </p:spPr>
        <p:txBody>
          <a:bodyPr wrap="squar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641428"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287172"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3935657"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6223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624054"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917357" y="44095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7923326"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568391" y="5849507"/>
            <a:ext cx="869149" cy="523220"/>
          </a:xfrm>
          <a:prstGeom prst="rect">
            <a:avLst/>
          </a:prstGeom>
          <a:noFill/>
        </p:spPr>
        <p:txBody>
          <a:bodyPr wrap="squar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1942821"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9350491" y="4639977"/>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Integrating NASA Earth observations with society to foster future innovation and cultivate the professionals of tomorrow by addressing diverse environmental issues today.</a:t>
            </a: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Shaping the future by integrating Earth observations into global decision making.</a:t>
            </a:r>
          </a:p>
          <a:p>
            <a:pPr marR="0" lvl="0" algn="l" defTabSz="914400" rtl="0" eaLnBrk="1" fontAlgn="auto" latinLnBrk="0" hangingPunct="1">
              <a:lnSpc>
                <a:spcPct val="90000"/>
              </a:lnSpc>
              <a:spcBef>
                <a:spcPts val="0"/>
              </a:spcBef>
              <a:spcAft>
                <a:spcPts val="600"/>
              </a:spcAft>
              <a:buClr>
                <a:srgbClr val="5496AD"/>
              </a:buClr>
              <a:buSzTx/>
              <a:tabLst/>
              <a:defRPr/>
            </a:pPr>
            <a:endParaRPr kumimoji="0" lang="en-US" b="1" i="0" u="none" strike="noStrike" kern="1200" cap="none" spc="0" normalizeH="0" baseline="0" noProof="0" dirty="0">
              <a:ln>
                <a:noFill/>
              </a:ln>
              <a:solidFill>
                <a:srgbClr val="6A7278"/>
              </a:solidFill>
              <a:effectLst/>
              <a:uLnTx/>
              <a:uFillTx/>
              <a:latin typeface="+mn-lt"/>
              <a:ea typeface="+mn-ea"/>
              <a:cs typeface="+mn-cs"/>
            </a:endParaRP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Discovery</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Service</a:t>
            </a:r>
            <a:endParaRPr kumimoji="0" lang="en-US" sz="2000" b="0" i="0" u="none" strike="noStrike" kern="1200" cap="none" spc="0" normalizeH="0" baseline="0" noProof="0" dirty="0">
              <a:ln>
                <a:noFill/>
              </a:ln>
              <a:solidFill>
                <a:srgbClr val="5496AD"/>
              </a:solidFill>
              <a:effectLst/>
              <a:uLnTx/>
              <a:uFillTx/>
              <a:latin typeface="+mn-lt"/>
              <a:ea typeface="+mn-ea"/>
              <a:cs typeface="+mn-cs"/>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Passion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85750" marR="0" lvl="0" indent="-285750" algn="l" defTabSz="914400" rtl="0" eaLnBrk="1" fontAlgn="auto" latinLnBrk="0" hangingPunct="1">
              <a:lnSpc>
                <a:spcPct val="90000"/>
              </a:lnSpc>
              <a:spcBef>
                <a:spcPts val="0"/>
              </a:spcBef>
              <a:spcAft>
                <a:spcPts val="600"/>
              </a:spcAft>
              <a:buClr>
                <a:srgbClr val="EF282F"/>
              </a:buClr>
              <a:buSzTx/>
              <a:buFont typeface="Webdings" panose="05030102010509060703" pitchFamily="18" charset="2"/>
              <a:buChar char="4"/>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515405" y="3609051"/>
            <a:ext cx="4167400" cy="2888428"/>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585776"/>
              <a:ext cx="3740012"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0"/>
                </a:spcBef>
                <a:buClr>
                  <a:srgbClr val="0078C1"/>
                </a:buClr>
              </a:pPr>
              <a:r>
                <a:rPr lang="en-US" sz="1800" b="1" dirty="0">
                  <a:solidFill>
                    <a:srgbClr val="0061AA"/>
                  </a:solidFill>
                </a:rPr>
                <a:t>Inclusion</a:t>
              </a:r>
            </a:p>
            <a:p>
              <a:pPr algn="ctr">
                <a:spcBef>
                  <a:spcPts val="600"/>
                </a:spcBef>
                <a:buClr>
                  <a:srgbClr val="0078C1"/>
                </a:buClr>
              </a:pPr>
              <a:r>
                <a:rPr lang="en-US" sz="1800" dirty="0"/>
                <a:t>DEVELOP shares these as well!</a:t>
              </a:r>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2112631"/>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781" y="534237"/>
            <a:ext cx="2716086" cy="2748491"/>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650" y="3732341"/>
            <a:ext cx="888813" cy="739050"/>
          </a:xfrm>
          <a:prstGeom prst="rect">
            <a:avLst/>
          </a:prstGeom>
        </p:spPr>
      </p:pic>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9532172" cy="3531058"/>
          </a:xfrm>
        </p:spPr>
        <p:txBody>
          <a:bodyPr>
            <a:normAutofit lnSpcReduction="10000"/>
          </a:bodyPr>
          <a:lstStyle/>
          <a:p>
            <a:pPr>
              <a:spcBef>
                <a:spcPts val="0"/>
              </a:spcBef>
              <a:spcAft>
                <a:spcPts val="600"/>
              </a:spcAft>
              <a:buClr>
                <a:srgbClr val="EF282F"/>
              </a:buClr>
            </a:pPr>
            <a:r>
              <a:rPr lang="en-US" dirty="0"/>
              <a:t>Our approach to teamwork is based on a philosophy that each team member brings unique experience and important expertise to tasks at hand. We encourage and reward vigorous, open flows of communication on all issues, in all directions.</a:t>
            </a:r>
          </a:p>
          <a:p>
            <a:r>
              <a:rPr lang="en-US" dirty="0"/>
              <a:t>We are committed to creating an environment that fosters teamwork and processes that support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rot="19623489">
            <a:off x="962454" y="5101016"/>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rot="19623489">
            <a:off x="6178830"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rot="19623489">
            <a:off x="2266548" y="5101016"/>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rot="19623489">
            <a:off x="3570642"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rot="19623489">
            <a:off x="7482925"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rot="19623489">
            <a:off x="8787019" y="5101016"/>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rot="19623489">
            <a:off x="4874736"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pic>
        <p:nvPicPr>
          <p:cNvPr id="14" name="Picture 13">
            <a:extLst>
              <a:ext uri="{FF2B5EF4-FFF2-40B4-BE49-F238E27FC236}">
                <a16:creationId xmlns:a16="http://schemas.microsoft.com/office/drawing/2014/main" id="{999C6585-1571-4689-9818-F8CD55C665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5" name="Picture 14">
            <a:extLst>
              <a:ext uri="{FF2B5EF4-FFF2-40B4-BE49-F238E27FC236}">
                <a16:creationId xmlns:a16="http://schemas.microsoft.com/office/drawing/2014/main" id="{EECC6A5D-E6FA-460B-B3DA-FABDD0ECB7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6" name="Picture 15">
            <a:extLst>
              <a:ext uri="{FF2B5EF4-FFF2-40B4-BE49-F238E27FC236}">
                <a16:creationId xmlns:a16="http://schemas.microsoft.com/office/drawing/2014/main" id="{FC0A20CA-BCAA-4B5C-812E-EA0CEA5BCF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7" name="Picture 16">
            <a:extLst>
              <a:ext uri="{FF2B5EF4-FFF2-40B4-BE49-F238E27FC236}">
                <a16:creationId xmlns:a16="http://schemas.microsoft.com/office/drawing/2014/main" id="{E5C2A3D1-9418-4D45-A3FC-BB59C71B7B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8" name="Picture 17">
            <a:extLst>
              <a:ext uri="{FF2B5EF4-FFF2-40B4-BE49-F238E27FC236}">
                <a16:creationId xmlns:a16="http://schemas.microsoft.com/office/drawing/2014/main" id="{4FC958A7-1399-4A9B-8670-244FFF8124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9" name="Picture 18">
            <a:extLst>
              <a:ext uri="{FF2B5EF4-FFF2-40B4-BE49-F238E27FC236}">
                <a16:creationId xmlns:a16="http://schemas.microsoft.com/office/drawing/2014/main" id="{8251FA0E-5C19-4F92-B8E7-17562792682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0" name="Picture 19">
            <a:extLst>
              <a:ext uri="{FF2B5EF4-FFF2-40B4-BE49-F238E27FC236}">
                <a16:creationId xmlns:a16="http://schemas.microsoft.com/office/drawing/2014/main" id="{E7150EE3-1F3D-4AF4-91F7-1DB8D25FEE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1" name="Picture 20">
            <a:extLst>
              <a:ext uri="{FF2B5EF4-FFF2-40B4-BE49-F238E27FC236}">
                <a16:creationId xmlns:a16="http://schemas.microsoft.com/office/drawing/2014/main" id="{05F98C02-61E3-4DB8-B6DA-E5D0F619F47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Locations</a:t>
            </a:r>
            <a:endParaRPr lang="en-US" sz="3200" dirty="0"/>
          </a:p>
        </p:txBody>
      </p:sp>
      <p:grpSp>
        <p:nvGrpSpPr>
          <p:cNvPr id="12" name="Group 11">
            <a:extLst>
              <a:ext uri="{FF2B5EF4-FFF2-40B4-BE49-F238E27FC236}">
                <a16:creationId xmlns:a16="http://schemas.microsoft.com/office/drawing/2014/main" id="{524AAFC9-56BC-411A-B3CF-5C93814B5698}"/>
              </a:ext>
            </a:extLst>
          </p:cNvPr>
          <p:cNvGrpSpPr/>
          <p:nvPr/>
        </p:nvGrpSpPr>
        <p:grpSpPr>
          <a:xfrm>
            <a:off x="7492910" y="348141"/>
            <a:ext cx="4303737" cy="1174081"/>
            <a:chOff x="1182721" y="5290691"/>
            <a:chExt cx="2835091" cy="991339"/>
          </a:xfrm>
        </p:grpSpPr>
        <p:sp>
          <p:nvSpPr>
            <p:cNvPr id="13" name="Text Placeholder 5">
              <a:extLst>
                <a:ext uri="{FF2B5EF4-FFF2-40B4-BE49-F238E27FC236}">
                  <a16:creationId xmlns:a16="http://schemas.microsoft.com/office/drawing/2014/main" id="{FA851ABE-C568-43D0-94CE-926D73086E9E}"/>
                </a:ext>
              </a:extLst>
            </p:cNvPr>
            <p:cNvSpPr txBox="1">
              <a:spLocks/>
            </p:cNvSpPr>
            <p:nvPr/>
          </p:nvSpPr>
          <p:spPr>
            <a:xfrm>
              <a:off x="1182721" y="5307539"/>
              <a:ext cx="283509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 but we’ve been operating virtually since March 2020.</a:t>
              </a:r>
            </a:p>
          </p:txBody>
        </p:sp>
        <p:sp>
          <p:nvSpPr>
            <p:cNvPr id="14" name="Rounded Rectangle 83">
              <a:extLst>
                <a:ext uri="{FF2B5EF4-FFF2-40B4-BE49-F238E27FC236}">
                  <a16:creationId xmlns:a16="http://schemas.microsoft.com/office/drawing/2014/main" id="{F139EAD2-490A-4A6D-A0AF-ED58A5110A6C}"/>
                </a:ext>
              </a:extLst>
            </p:cNvPr>
            <p:cNvSpPr/>
            <p:nvPr/>
          </p:nvSpPr>
          <p:spPr>
            <a:xfrm>
              <a:off x="1212300" y="5290691"/>
              <a:ext cx="2761862" cy="99133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05ED1E84-595A-477F-9CBE-587C9CECA44F}"/>
              </a:ext>
            </a:extLst>
          </p:cNvPr>
          <p:cNvPicPr>
            <a:picLocks noChangeAspect="1"/>
          </p:cNvPicPr>
          <p:nvPr/>
        </p:nvPicPr>
        <p:blipFill>
          <a:blip r:embed="rId2"/>
          <a:stretch>
            <a:fillRect/>
          </a:stretch>
        </p:blipFill>
        <p:spPr>
          <a:xfrm>
            <a:off x="1642389" y="1678889"/>
            <a:ext cx="8158416" cy="5045980"/>
          </a:xfrm>
          <a:prstGeom prst="rect">
            <a:avLst/>
          </a:prstGeom>
        </p:spPr>
      </p:pic>
      <p:sp>
        <p:nvSpPr>
          <p:cNvPr id="16" name="Oval 15">
            <a:extLst>
              <a:ext uri="{FF2B5EF4-FFF2-40B4-BE49-F238E27FC236}">
                <a16:creationId xmlns:a16="http://schemas.microsoft.com/office/drawing/2014/main" id="{3E4EAF7C-2DBE-43BE-83E2-95304F9914A0}"/>
              </a:ext>
            </a:extLst>
          </p:cNvPr>
          <p:cNvSpPr/>
          <p:nvPr/>
        </p:nvSpPr>
        <p:spPr>
          <a:xfrm>
            <a:off x="7020176" y="464684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7FEFD2-786C-4874-A23C-EB113D55C567}"/>
              </a:ext>
            </a:extLst>
          </p:cNvPr>
          <p:cNvSpPr/>
          <p:nvPr/>
        </p:nvSpPr>
        <p:spPr>
          <a:xfrm>
            <a:off x="1761298" y="373000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366762-5B05-4680-A48C-ADEE5F174BFF}"/>
              </a:ext>
            </a:extLst>
          </p:cNvPr>
          <p:cNvSpPr/>
          <p:nvPr/>
        </p:nvSpPr>
        <p:spPr>
          <a:xfrm>
            <a:off x="8519634" y="396057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978D17-22B7-43AA-A92D-B6731FAC731C}"/>
              </a:ext>
            </a:extLst>
          </p:cNvPr>
          <p:cNvSpPr/>
          <p:nvPr/>
        </p:nvSpPr>
        <p:spPr>
          <a:xfrm>
            <a:off x="8399682" y="360616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AD57D0E-5827-4E85-B435-65DF73DA4B1D}"/>
              </a:ext>
            </a:extLst>
          </p:cNvPr>
          <p:cNvSpPr/>
          <p:nvPr/>
        </p:nvSpPr>
        <p:spPr>
          <a:xfrm>
            <a:off x="2152921" y="447091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837A46-09E1-4E87-9402-982052AE6AFB}"/>
              </a:ext>
            </a:extLst>
          </p:cNvPr>
          <p:cNvSpPr/>
          <p:nvPr/>
        </p:nvSpPr>
        <p:spPr>
          <a:xfrm>
            <a:off x="3321722" y="294835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F71813-796C-4A26-B4F8-08C32DBE2729}"/>
              </a:ext>
            </a:extLst>
          </p:cNvPr>
          <p:cNvSpPr/>
          <p:nvPr/>
        </p:nvSpPr>
        <p:spPr>
          <a:xfrm>
            <a:off x="7652667" y="43698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0EEA60-DA70-42D1-9E82-37D19A4966FC}"/>
              </a:ext>
            </a:extLst>
          </p:cNvPr>
          <p:cNvSpPr/>
          <p:nvPr/>
        </p:nvSpPr>
        <p:spPr>
          <a:xfrm>
            <a:off x="7539372" y="472534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35C899-CB76-4EA0-AE41-E18309E2F342}"/>
              </a:ext>
            </a:extLst>
          </p:cNvPr>
          <p:cNvSpPr/>
          <p:nvPr/>
        </p:nvSpPr>
        <p:spPr>
          <a:xfrm>
            <a:off x="8973378" y="273694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49A7F6-8881-4679-B584-A20F594AEB05}"/>
              </a:ext>
            </a:extLst>
          </p:cNvPr>
          <p:cNvSpPr/>
          <p:nvPr/>
        </p:nvSpPr>
        <p:spPr>
          <a:xfrm>
            <a:off x="3063286" y="472533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52EE569-BF58-4349-B471-3E6A3FD806C3}"/>
              </a:ext>
            </a:extLst>
          </p:cNvPr>
          <p:cNvSpPr/>
          <p:nvPr/>
        </p:nvSpPr>
        <p:spPr>
          <a:xfrm>
            <a:off x="4274132" y="360072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068B7CF-F9EE-4D27-A016-3B5A401C92FE}"/>
              </a:ext>
            </a:extLst>
          </p:cNvPr>
          <p:cNvSpPr txBox="1"/>
          <p:nvPr/>
        </p:nvSpPr>
        <p:spPr>
          <a:xfrm>
            <a:off x="7032677" y="462878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28" name="TextBox 27">
            <a:extLst>
              <a:ext uri="{FF2B5EF4-FFF2-40B4-BE49-F238E27FC236}">
                <a16:creationId xmlns:a16="http://schemas.microsoft.com/office/drawing/2014/main" id="{D6ABA8F5-3C8F-46DF-9B13-88D0BB17F8E7}"/>
              </a:ext>
            </a:extLst>
          </p:cNvPr>
          <p:cNvSpPr txBox="1"/>
          <p:nvPr/>
        </p:nvSpPr>
        <p:spPr>
          <a:xfrm>
            <a:off x="3071652" y="470727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29" name="TextBox 28">
            <a:extLst>
              <a:ext uri="{FF2B5EF4-FFF2-40B4-BE49-F238E27FC236}">
                <a16:creationId xmlns:a16="http://schemas.microsoft.com/office/drawing/2014/main" id="{BCF2C366-76CB-42CB-A33B-F7E3EF17D865}"/>
              </a:ext>
            </a:extLst>
          </p:cNvPr>
          <p:cNvSpPr txBox="1"/>
          <p:nvPr/>
        </p:nvSpPr>
        <p:spPr>
          <a:xfrm>
            <a:off x="1761298" y="371194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30" name="TextBox 29">
            <a:extLst>
              <a:ext uri="{FF2B5EF4-FFF2-40B4-BE49-F238E27FC236}">
                <a16:creationId xmlns:a16="http://schemas.microsoft.com/office/drawing/2014/main" id="{20AA1F29-C163-444C-915A-9BD6E625AAE6}"/>
              </a:ext>
            </a:extLst>
          </p:cNvPr>
          <p:cNvSpPr txBox="1"/>
          <p:nvPr/>
        </p:nvSpPr>
        <p:spPr>
          <a:xfrm>
            <a:off x="2162579" y="445285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31" name="TextBox 30">
            <a:extLst>
              <a:ext uri="{FF2B5EF4-FFF2-40B4-BE49-F238E27FC236}">
                <a16:creationId xmlns:a16="http://schemas.microsoft.com/office/drawing/2014/main" id="{2758F48A-7069-44FA-A69E-93DDF6335AD7}"/>
              </a:ext>
            </a:extLst>
          </p:cNvPr>
          <p:cNvSpPr txBox="1"/>
          <p:nvPr/>
        </p:nvSpPr>
        <p:spPr>
          <a:xfrm>
            <a:off x="4288503" y="357491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32" name="TextBox 31">
            <a:extLst>
              <a:ext uri="{FF2B5EF4-FFF2-40B4-BE49-F238E27FC236}">
                <a16:creationId xmlns:a16="http://schemas.microsoft.com/office/drawing/2014/main" id="{176834F3-024C-47AC-83D0-0D9EBBECDC38}"/>
              </a:ext>
            </a:extLst>
          </p:cNvPr>
          <p:cNvSpPr txBox="1"/>
          <p:nvPr/>
        </p:nvSpPr>
        <p:spPr>
          <a:xfrm>
            <a:off x="7550994" y="470728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33" name="TextBox 32">
            <a:extLst>
              <a:ext uri="{FF2B5EF4-FFF2-40B4-BE49-F238E27FC236}">
                <a16:creationId xmlns:a16="http://schemas.microsoft.com/office/drawing/2014/main" id="{D0DF6153-D6A4-4A14-8066-E0D3708D0B98}"/>
              </a:ext>
            </a:extLst>
          </p:cNvPr>
          <p:cNvSpPr txBox="1"/>
          <p:nvPr/>
        </p:nvSpPr>
        <p:spPr>
          <a:xfrm>
            <a:off x="3331053" y="292506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34" name="TextBox 33">
            <a:extLst>
              <a:ext uri="{FF2B5EF4-FFF2-40B4-BE49-F238E27FC236}">
                <a16:creationId xmlns:a16="http://schemas.microsoft.com/office/drawing/2014/main" id="{4B844C4C-5C9D-4E4B-9200-AFA55C80BA44}"/>
              </a:ext>
            </a:extLst>
          </p:cNvPr>
          <p:cNvSpPr txBox="1"/>
          <p:nvPr/>
        </p:nvSpPr>
        <p:spPr>
          <a:xfrm>
            <a:off x="8898815" y="271240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35" name="TextBox 34">
            <a:extLst>
              <a:ext uri="{FF2B5EF4-FFF2-40B4-BE49-F238E27FC236}">
                <a16:creationId xmlns:a16="http://schemas.microsoft.com/office/drawing/2014/main" id="{0A3EEF5D-E813-4839-88C9-A2C5EEFA2EF0}"/>
              </a:ext>
            </a:extLst>
          </p:cNvPr>
          <p:cNvSpPr txBox="1"/>
          <p:nvPr/>
        </p:nvSpPr>
        <p:spPr>
          <a:xfrm>
            <a:off x="8403877" y="358543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36" name="TextBox 35">
            <a:extLst>
              <a:ext uri="{FF2B5EF4-FFF2-40B4-BE49-F238E27FC236}">
                <a16:creationId xmlns:a16="http://schemas.microsoft.com/office/drawing/2014/main" id="{CF701405-DD23-4B98-9412-E4D8D1074548}"/>
              </a:ext>
            </a:extLst>
          </p:cNvPr>
          <p:cNvSpPr txBox="1"/>
          <p:nvPr/>
        </p:nvSpPr>
        <p:spPr>
          <a:xfrm>
            <a:off x="7593869" y="435314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37" name="TextBox 36">
            <a:extLst>
              <a:ext uri="{FF2B5EF4-FFF2-40B4-BE49-F238E27FC236}">
                <a16:creationId xmlns:a16="http://schemas.microsoft.com/office/drawing/2014/main" id="{38591C83-9316-451E-8ADA-61E16396808E}"/>
              </a:ext>
            </a:extLst>
          </p:cNvPr>
          <p:cNvSpPr txBox="1"/>
          <p:nvPr/>
        </p:nvSpPr>
        <p:spPr>
          <a:xfrm>
            <a:off x="8474086" y="394251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38" name="TextBox 37">
            <a:extLst>
              <a:ext uri="{FF2B5EF4-FFF2-40B4-BE49-F238E27FC236}">
                <a16:creationId xmlns:a16="http://schemas.microsoft.com/office/drawing/2014/main" id="{9B60AC64-9819-4461-9EF8-A2E11498CC65}"/>
              </a:ext>
            </a:extLst>
          </p:cNvPr>
          <p:cNvSpPr txBox="1"/>
          <p:nvPr/>
        </p:nvSpPr>
        <p:spPr>
          <a:xfrm>
            <a:off x="9176877" y="3284713"/>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94943" y="1096327"/>
            <a:ext cx="4521432" cy="5335362"/>
            <a:chOff x="934192" y="821256"/>
            <a:chExt cx="4521432" cy="5335362"/>
          </a:xfrm>
        </p:grpSpPr>
        <p:pic>
          <p:nvPicPr>
            <p:cNvPr id="6" name="Picture 5">
              <a:extLst>
                <a:ext uri="{FF2B5EF4-FFF2-40B4-BE49-F238E27FC236}">
                  <a16:creationId xmlns:a16="http://schemas.microsoft.com/office/drawing/2014/main" id="{FC6CBA7B-DAF0-47A9-8418-3DF17DE03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34581" y="1789310"/>
              <a:ext cx="2621043" cy="3109262"/>
            </a:xfrm>
            <a:prstGeom prst="rect">
              <a:avLst/>
            </a:prstGeom>
          </p:spPr>
        </p:pic>
        <p:sp>
          <p:nvSpPr>
            <p:cNvPr id="7" name="Hexagon 6">
              <a:extLst>
                <a:ext uri="{FF2B5EF4-FFF2-40B4-BE49-F238E27FC236}">
                  <a16:creationId xmlns:a16="http://schemas.microsoft.com/office/drawing/2014/main" id="{03F1F29D-287D-4E05-BCB1-65245C607343}"/>
                </a:ext>
              </a:extLst>
            </p:cNvPr>
            <p:cNvSpPr/>
            <p:nvPr/>
          </p:nvSpPr>
          <p:spPr>
            <a:xfrm>
              <a:off x="2473600" y="4356996"/>
              <a:ext cx="1740809" cy="129697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8" name="Hexagon 7">
              <a:extLst>
                <a:ext uri="{FF2B5EF4-FFF2-40B4-BE49-F238E27FC236}">
                  <a16:creationId xmlns:a16="http://schemas.microsoft.com/office/drawing/2014/main" id="{F466F7DE-9A77-481B-A4C6-3EAC79549AB1}"/>
                </a:ext>
              </a:extLst>
            </p:cNvPr>
            <p:cNvSpPr/>
            <p:nvPr/>
          </p:nvSpPr>
          <p:spPr>
            <a:xfrm rot="20612369">
              <a:off x="3509212" y="4644159"/>
              <a:ext cx="1651794" cy="15124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2" name="Straight Connector 11">
              <a:extLst>
                <a:ext uri="{FF2B5EF4-FFF2-40B4-BE49-F238E27FC236}">
                  <a16:creationId xmlns:a16="http://schemas.microsoft.com/office/drawing/2014/main" id="{78864A9D-5BC9-44CC-8782-C744C5B1EEDB}"/>
                </a:ext>
              </a:extLst>
            </p:cNvPr>
            <p:cNvCxnSpPr>
              <a:cxnSpLocks/>
              <a:stCxn id="15" idx="2"/>
              <a:endCxn id="40" idx="7"/>
            </p:cNvCxnSpPr>
            <p:nvPr/>
          </p:nvCxnSpPr>
          <p:spPr>
            <a:xfrm flipH="1">
              <a:off x="4304680" y="3342301"/>
              <a:ext cx="533070" cy="133721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4800361" y="3235430"/>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7" name="Oval 16">
              <a:extLst>
                <a:ext uri="{FF2B5EF4-FFF2-40B4-BE49-F238E27FC236}">
                  <a16:creationId xmlns:a16="http://schemas.microsoft.com/office/drawing/2014/main" id="{A6E1DD80-C798-4E80-A6AE-F07DCBA581E2}"/>
                </a:ext>
              </a:extLst>
            </p:cNvPr>
            <p:cNvSpPr/>
            <p:nvPr/>
          </p:nvSpPr>
          <p:spPr>
            <a:xfrm rot="13388489">
              <a:off x="3933810" y="4055761"/>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stCxn id="37" idx="7"/>
              <a:endCxn id="32" idx="1"/>
            </p:cNvCxnSpPr>
            <p:nvPr/>
          </p:nvCxnSpPr>
          <p:spPr>
            <a:xfrm>
              <a:off x="2605062" y="3679647"/>
              <a:ext cx="697285" cy="200671"/>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stCxn id="36" idx="6"/>
              <a:endCxn id="28" idx="0"/>
            </p:cNvCxnSpPr>
            <p:nvPr/>
          </p:nvCxnSpPr>
          <p:spPr>
            <a:xfrm>
              <a:off x="2603414" y="1964936"/>
              <a:ext cx="450200" cy="132216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1322858" y="3675659"/>
              <a:ext cx="60304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Erica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2" name="TextBox 21">
              <a:extLst>
                <a:ext uri="{FF2B5EF4-FFF2-40B4-BE49-F238E27FC236}">
                  <a16:creationId xmlns:a16="http://schemas.microsoft.com/office/drawing/2014/main" id="{CCE14921-5300-487D-BA5B-3C7979DFCB6B}"/>
                </a:ext>
              </a:extLst>
            </p:cNvPr>
            <p:cNvSpPr txBox="1"/>
            <p:nvPr/>
          </p:nvSpPr>
          <p:spPr>
            <a:xfrm>
              <a:off x="3272510" y="1249469"/>
              <a:ext cx="7681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Brandy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24" name="TextBox 23">
              <a:extLst>
                <a:ext uri="{FF2B5EF4-FFF2-40B4-BE49-F238E27FC236}">
                  <a16:creationId xmlns:a16="http://schemas.microsoft.com/office/drawing/2014/main" id="{7B8CF5E2-9F52-4C67-93F0-5D28E3CD52DB}"/>
                </a:ext>
              </a:extLst>
            </p:cNvPr>
            <p:cNvSpPr txBox="1"/>
            <p:nvPr/>
          </p:nvSpPr>
          <p:spPr>
            <a:xfrm>
              <a:off x="3053614" y="5060829"/>
              <a:ext cx="585417"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Scott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5" name="TextBox 24">
              <a:extLst>
                <a:ext uri="{FF2B5EF4-FFF2-40B4-BE49-F238E27FC236}">
                  <a16:creationId xmlns:a16="http://schemas.microsoft.com/office/drawing/2014/main" id="{DEB1324B-1401-4C18-B9D5-CFF899680A75}"/>
                </a:ext>
              </a:extLst>
            </p:cNvPr>
            <p:cNvSpPr txBox="1"/>
            <p:nvPr/>
          </p:nvSpPr>
          <p:spPr>
            <a:xfrm>
              <a:off x="1436969" y="4665631"/>
              <a:ext cx="601447"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Ryan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28" name="Oval 27">
              <a:extLst>
                <a:ext uri="{FF2B5EF4-FFF2-40B4-BE49-F238E27FC236}">
                  <a16:creationId xmlns:a16="http://schemas.microsoft.com/office/drawing/2014/main" id="{22DB8495-6D1D-45F6-90EA-1DD7383B0666}"/>
                </a:ext>
              </a:extLst>
            </p:cNvPr>
            <p:cNvSpPr/>
            <p:nvPr/>
          </p:nvSpPr>
          <p:spPr>
            <a:xfrm>
              <a:off x="2998750" y="3287102"/>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9174DE91-5B3A-49A6-BB2C-132C5375DE99}"/>
                </a:ext>
              </a:extLst>
            </p:cNvPr>
            <p:cNvSpPr/>
            <p:nvPr/>
          </p:nvSpPr>
          <p:spPr>
            <a:xfrm>
              <a:off x="3286278" y="386424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pic>
          <p:nvPicPr>
            <p:cNvPr id="36" name="Picture 35">
              <a:extLst>
                <a:ext uri="{FF2B5EF4-FFF2-40B4-BE49-F238E27FC236}">
                  <a16:creationId xmlns:a16="http://schemas.microsoft.com/office/drawing/2014/main" id="{8F9030B0-B556-4C72-97C7-8A89C1E6CCC0}"/>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1716474" y="1553456"/>
              <a:ext cx="886940" cy="822960"/>
            </a:xfrm>
            <a:prstGeom prst="ellipse">
              <a:avLst/>
            </a:prstGeom>
            <a:ln w="28575">
              <a:solidFill>
                <a:schemeClr val="tx1">
                  <a:lumMod val="75000"/>
                  <a:lumOff val="25000"/>
                </a:schemeClr>
              </a:solidFill>
            </a:ln>
          </p:spPr>
        </p:pic>
        <p:pic>
          <p:nvPicPr>
            <p:cNvPr id="37" name="Picture 36">
              <a:extLst>
                <a:ext uri="{FF2B5EF4-FFF2-40B4-BE49-F238E27FC236}">
                  <a16:creationId xmlns:a16="http://schemas.microsoft.com/office/drawing/2014/main" id="{A69CB1ED-EC97-45E3-9618-BB4DF83E1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71" y="3559127"/>
              <a:ext cx="823722" cy="822960"/>
            </a:xfrm>
            <a:prstGeom prst="ellipse">
              <a:avLst/>
            </a:prstGeom>
            <a:ln w="28575">
              <a:solidFill>
                <a:schemeClr val="tx1">
                  <a:lumMod val="75000"/>
                  <a:lumOff val="25000"/>
                </a:schemeClr>
              </a:solidFill>
            </a:ln>
          </p:spPr>
        </p:pic>
        <p:pic>
          <p:nvPicPr>
            <p:cNvPr id="40" name="Picture 39">
              <a:extLst>
                <a:ext uri="{FF2B5EF4-FFF2-40B4-BE49-F238E27FC236}">
                  <a16:creationId xmlns:a16="http://schemas.microsoft.com/office/drawing/2014/main" id="{E77A57DC-B42C-49A5-AF86-782768D053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03269" y="4558999"/>
              <a:ext cx="821754" cy="822960"/>
            </a:xfrm>
            <a:prstGeom prst="flowChartConnector">
              <a:avLst/>
            </a:prstGeom>
            <a:ln w="28575">
              <a:solidFill>
                <a:schemeClr val="tx1">
                  <a:lumMod val="75000"/>
                  <a:lumOff val="25000"/>
                </a:schemeClr>
              </a:solidFill>
            </a:ln>
          </p:spPr>
        </p:pic>
        <p:cxnSp>
          <p:nvCxnSpPr>
            <p:cNvPr id="42" name="Straight Connector 41">
              <a:extLst>
                <a:ext uri="{FF2B5EF4-FFF2-40B4-BE49-F238E27FC236}">
                  <a16:creationId xmlns:a16="http://schemas.microsoft.com/office/drawing/2014/main" id="{40CDFF6B-7604-49E5-812D-A1838208C7C2}"/>
                </a:ext>
              </a:extLst>
            </p:cNvPr>
            <p:cNvCxnSpPr>
              <a:cxnSpLocks/>
              <a:stCxn id="49" idx="5"/>
              <a:endCxn id="44" idx="1"/>
            </p:cNvCxnSpPr>
            <p:nvPr/>
          </p:nvCxnSpPr>
          <p:spPr>
            <a:xfrm>
              <a:off x="3170711" y="1523696"/>
              <a:ext cx="969907" cy="126891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935491" y="1705719"/>
              <a:ext cx="780983"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Britnay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44" name="Oval 43">
              <a:extLst>
                <a:ext uri="{FF2B5EF4-FFF2-40B4-BE49-F238E27FC236}">
                  <a16:creationId xmlns:a16="http://schemas.microsoft.com/office/drawing/2014/main" id="{C1C21753-2937-43A5-BDE1-D8F883A55218}"/>
                </a:ext>
              </a:extLst>
            </p:cNvPr>
            <p:cNvSpPr/>
            <p:nvPr/>
          </p:nvSpPr>
          <p:spPr>
            <a:xfrm>
              <a:off x="4124549" y="277653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cxnSp>
          <p:nvCxnSpPr>
            <p:cNvPr id="48" name="Straight Connector 47">
              <a:extLst>
                <a:ext uri="{FF2B5EF4-FFF2-40B4-BE49-F238E27FC236}">
                  <a16:creationId xmlns:a16="http://schemas.microsoft.com/office/drawing/2014/main" id="{76406951-3C1A-45B9-A7A2-899D5843D9AF}"/>
                </a:ext>
              </a:extLst>
            </p:cNvPr>
            <p:cNvCxnSpPr>
              <a:cxnSpLocks/>
              <a:stCxn id="58" idx="0"/>
              <a:endCxn id="28" idx="1"/>
            </p:cNvCxnSpPr>
            <p:nvPr/>
          </p:nvCxnSpPr>
          <p:spPr>
            <a:xfrm>
              <a:off x="2462458" y="2931738"/>
              <a:ext cx="552361" cy="37143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7703" y="821256"/>
              <a:ext cx="823625" cy="822960"/>
            </a:xfrm>
            <a:prstGeom prst="ellipse">
              <a:avLst/>
            </a:prstGeom>
            <a:ln w="28575">
              <a:solidFill>
                <a:schemeClr val="tx1">
                  <a:lumMod val="75000"/>
                  <a:lumOff val="25000"/>
                </a:schemeClr>
              </a:solidFill>
            </a:ln>
          </p:spPr>
        </p:pic>
        <p:cxnSp>
          <p:nvCxnSpPr>
            <p:cNvPr id="52" name="Straight Connector 51">
              <a:extLst>
                <a:ext uri="{FF2B5EF4-FFF2-40B4-BE49-F238E27FC236}">
                  <a16:creationId xmlns:a16="http://schemas.microsoft.com/office/drawing/2014/main" id="{F701FED8-7366-4243-A9C8-6835DAB01B7F}"/>
                </a:ext>
              </a:extLst>
            </p:cNvPr>
            <p:cNvCxnSpPr>
              <a:cxnSpLocks/>
              <a:endCxn id="56" idx="7"/>
            </p:cNvCxnSpPr>
            <p:nvPr/>
          </p:nvCxnSpPr>
          <p:spPr>
            <a:xfrm flipH="1">
              <a:off x="2728405" y="4136234"/>
              <a:ext cx="1204694" cy="56795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56" name="Picture 55">
              <a:extLst>
                <a:ext uri="{FF2B5EF4-FFF2-40B4-BE49-F238E27FC236}">
                  <a16:creationId xmlns:a16="http://schemas.microsoft.com/office/drawing/2014/main" id="{FEE7435B-F0B7-457C-A3D9-C92521AE12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19639" y="4583673"/>
              <a:ext cx="830371" cy="822960"/>
            </a:xfrm>
            <a:prstGeom prst="ellipse">
              <a:avLst/>
            </a:prstGeom>
            <a:ln w="28575">
              <a:solidFill>
                <a:schemeClr val="tx1">
                  <a:lumMod val="75000"/>
                  <a:lumOff val="25000"/>
                </a:schemeClr>
              </a:solidFill>
            </a:ln>
          </p:spPr>
        </p:pic>
        <p:pic>
          <p:nvPicPr>
            <p:cNvPr id="58" name="Picture 57">
              <a:extLst>
                <a:ext uri="{FF2B5EF4-FFF2-40B4-BE49-F238E27FC236}">
                  <a16:creationId xmlns:a16="http://schemas.microsoft.com/office/drawing/2014/main" id="{3FC4CBE1-C879-495F-A01A-2F8DCF10C9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5400000">
              <a:off x="1640750" y="2520258"/>
              <a:ext cx="820456" cy="822960"/>
            </a:xfrm>
            <a:prstGeom prst="ellipse">
              <a:avLst/>
            </a:prstGeom>
            <a:ln w="28575">
              <a:solidFill>
                <a:schemeClr val="tx1">
                  <a:lumMod val="75000"/>
                  <a:lumOff val="25000"/>
                </a:schemeClr>
              </a:solidFill>
            </a:ln>
          </p:spPr>
        </p:pic>
        <p:sp>
          <p:nvSpPr>
            <p:cNvPr id="59" name="TextBox 58">
              <a:extLst>
                <a:ext uri="{FF2B5EF4-FFF2-40B4-BE49-F238E27FC236}">
                  <a16:creationId xmlns:a16="http://schemas.microsoft.com/office/drawing/2014/main" id="{C75B82F8-8DE5-4ED6-AFA3-A08841585764}"/>
                </a:ext>
              </a:extLst>
            </p:cNvPr>
            <p:cNvSpPr txBox="1"/>
            <p:nvPr/>
          </p:nvSpPr>
          <p:spPr>
            <a:xfrm>
              <a:off x="934192" y="2609232"/>
              <a:ext cx="73128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Hayley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 SF</a:t>
              </a:r>
            </a:p>
          </p:txBody>
        </p:sp>
      </p:grpSp>
      <p:grpSp>
        <p:nvGrpSpPr>
          <p:cNvPr id="45" name="Group 44"/>
          <p:cNvGrpSpPr/>
          <p:nvPr/>
        </p:nvGrpSpPr>
        <p:grpSpPr>
          <a:xfrm>
            <a:off x="7337469" y="1079750"/>
            <a:ext cx="4924639" cy="5792199"/>
            <a:chOff x="6722853" y="907375"/>
            <a:chExt cx="4924639" cy="5792199"/>
          </a:xfrm>
        </p:grpSpPr>
        <p:pic>
          <p:nvPicPr>
            <p:cNvPr id="124" name="Picture 123">
              <a:extLst>
                <a:ext uri="{FF2B5EF4-FFF2-40B4-BE49-F238E27FC236}">
                  <a16:creationId xmlns:a16="http://schemas.microsoft.com/office/drawing/2014/main" id="{FC6CBA7B-DAF0-47A9-8418-3DF17DE032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722853" y="1789309"/>
              <a:ext cx="2594135" cy="3657337"/>
            </a:xfrm>
            <a:prstGeom prst="rect">
              <a:avLst/>
            </a:prstGeom>
          </p:spPr>
        </p:pic>
        <p:cxnSp>
          <p:nvCxnSpPr>
            <p:cNvPr id="125" name="Straight Connector 124">
              <a:extLst>
                <a:ext uri="{FF2B5EF4-FFF2-40B4-BE49-F238E27FC236}">
                  <a16:creationId xmlns:a16="http://schemas.microsoft.com/office/drawing/2014/main" id="{BD8E5816-19CF-4D29-A97A-14662114C39D}"/>
                </a:ext>
              </a:extLst>
            </p:cNvPr>
            <p:cNvCxnSpPr>
              <a:cxnSpLocks/>
              <a:stCxn id="143" idx="3"/>
              <a:endCxn id="140" idx="2"/>
            </p:cNvCxnSpPr>
            <p:nvPr/>
          </p:nvCxnSpPr>
          <p:spPr>
            <a:xfrm flipV="1">
              <a:off x="8349502" y="2485459"/>
              <a:ext cx="807800" cy="84334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A0A18699-3A2A-41E5-AE91-1CA9AC5FE0E6}"/>
                </a:ext>
              </a:extLst>
            </p:cNvPr>
            <p:cNvCxnSpPr>
              <a:cxnSpLocks/>
              <a:stCxn id="152" idx="1"/>
              <a:endCxn id="130" idx="1"/>
            </p:cNvCxnSpPr>
            <p:nvPr/>
          </p:nvCxnSpPr>
          <p:spPr>
            <a:xfrm flipH="1" flipV="1">
              <a:off x="7750368" y="4071603"/>
              <a:ext cx="1087596" cy="180228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ACFC0C0-686A-4F51-9FC2-2A09B3D1A912}"/>
                </a:ext>
              </a:extLst>
            </p:cNvPr>
            <p:cNvCxnSpPr>
              <a:cxnSpLocks/>
              <a:stCxn id="135" idx="5"/>
              <a:endCxn id="139" idx="1"/>
            </p:cNvCxnSpPr>
            <p:nvPr/>
          </p:nvCxnSpPr>
          <p:spPr>
            <a:xfrm>
              <a:off x="7918764" y="3911657"/>
              <a:ext cx="456168" cy="494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8" name="Straight Connector 127">
              <a:extLst>
                <a:ext uri="{FF2B5EF4-FFF2-40B4-BE49-F238E27FC236}">
                  <a16:creationId xmlns:a16="http://schemas.microsoft.com/office/drawing/2014/main" id="{984A6A68-43BA-453A-A883-46522992B601}"/>
                </a:ext>
              </a:extLst>
            </p:cNvPr>
            <p:cNvCxnSpPr>
              <a:cxnSpLocks/>
              <a:stCxn id="134" idx="1"/>
              <a:endCxn id="137" idx="0"/>
            </p:cNvCxnSpPr>
            <p:nvPr/>
          </p:nvCxnSpPr>
          <p:spPr>
            <a:xfrm>
              <a:off x="7375571" y="4074746"/>
              <a:ext cx="830483" cy="135866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AEE36F77-F07E-4DAE-A11E-B7B5ECDCD477}"/>
                </a:ext>
              </a:extLst>
            </p:cNvPr>
            <p:cNvCxnSpPr>
              <a:cxnSpLocks/>
              <a:stCxn id="133" idx="5"/>
              <a:endCxn id="148" idx="1"/>
            </p:cNvCxnSpPr>
            <p:nvPr/>
          </p:nvCxnSpPr>
          <p:spPr>
            <a:xfrm>
              <a:off x="8501190" y="3589864"/>
              <a:ext cx="757155" cy="5539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0" name="Oval 129">
              <a:extLst>
                <a:ext uri="{FF2B5EF4-FFF2-40B4-BE49-F238E27FC236}">
                  <a16:creationId xmlns:a16="http://schemas.microsoft.com/office/drawing/2014/main" id="{55A03259-7779-401C-821A-316BB67696DE}"/>
                </a:ext>
              </a:extLst>
            </p:cNvPr>
            <p:cNvSpPr/>
            <p:nvPr/>
          </p:nvSpPr>
          <p:spPr>
            <a:xfrm rot="1485293">
              <a:off x="7714489" y="4068214"/>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1" name="TextBox 130">
              <a:extLst>
                <a:ext uri="{FF2B5EF4-FFF2-40B4-BE49-F238E27FC236}">
                  <a16:creationId xmlns:a16="http://schemas.microsoft.com/office/drawing/2014/main" id="{62D2E7FA-A83B-47CD-B913-112C1658D169}"/>
                </a:ext>
              </a:extLst>
            </p:cNvPr>
            <p:cNvSpPr txBox="1"/>
            <p:nvPr/>
          </p:nvSpPr>
          <p:spPr>
            <a:xfrm>
              <a:off x="9963907" y="2129162"/>
              <a:ext cx="127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Nicole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132" name="TextBox 131">
              <a:extLst>
                <a:ext uri="{FF2B5EF4-FFF2-40B4-BE49-F238E27FC236}">
                  <a16:creationId xmlns:a16="http://schemas.microsoft.com/office/drawing/2014/main" id="{8D25735E-D8F2-4CBC-81A8-DF75A8B632F5}"/>
                </a:ext>
              </a:extLst>
            </p:cNvPr>
            <p:cNvSpPr txBox="1"/>
            <p:nvPr/>
          </p:nvSpPr>
          <p:spPr>
            <a:xfrm>
              <a:off x="7761540" y="907375"/>
              <a:ext cx="7986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Celeste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 SF</a:t>
              </a:r>
            </a:p>
          </p:txBody>
        </p:sp>
        <p:sp>
          <p:nvSpPr>
            <p:cNvPr id="135" name="Oval 134">
              <a:extLst>
                <a:ext uri="{FF2B5EF4-FFF2-40B4-BE49-F238E27FC236}">
                  <a16:creationId xmlns:a16="http://schemas.microsoft.com/office/drawing/2014/main" id="{9EA172AC-9CAF-471A-BF89-4BE07C2A052C}"/>
                </a:ext>
              </a:extLst>
            </p:cNvPr>
            <p:cNvSpPr/>
            <p:nvPr/>
          </p:nvSpPr>
          <p:spPr>
            <a:xfrm rot="932866">
              <a:off x="7836923" y="380901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6" name="TextBox 135">
              <a:extLst>
                <a:ext uri="{FF2B5EF4-FFF2-40B4-BE49-F238E27FC236}">
                  <a16:creationId xmlns:a16="http://schemas.microsoft.com/office/drawing/2014/main" id="{1EB5E626-25E5-4A33-B9AD-AC6E02787420}"/>
                </a:ext>
              </a:extLst>
            </p:cNvPr>
            <p:cNvSpPr txBox="1"/>
            <p:nvPr/>
          </p:nvSpPr>
          <p:spPr>
            <a:xfrm>
              <a:off x="10141730" y="3112865"/>
              <a:ext cx="11097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Adriana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pic>
          <p:nvPicPr>
            <p:cNvPr id="137" name="Picture 136">
              <a:extLst>
                <a:ext uri="{FF2B5EF4-FFF2-40B4-BE49-F238E27FC236}">
                  <a16:creationId xmlns:a16="http://schemas.microsoft.com/office/drawing/2014/main" id="{717FFE82-D8C0-4BE9-9E84-07FE3BC016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4574" y="5433410"/>
              <a:ext cx="822960" cy="822960"/>
            </a:xfrm>
            <a:prstGeom prst="ellipse">
              <a:avLst/>
            </a:prstGeom>
            <a:ln w="38100">
              <a:solidFill>
                <a:schemeClr val="tx1">
                  <a:lumMod val="75000"/>
                  <a:lumOff val="25000"/>
                </a:schemeClr>
              </a:solidFill>
            </a:ln>
          </p:spPr>
        </p:pic>
        <p:pic>
          <p:nvPicPr>
            <p:cNvPr id="138" name="Picture 137">
              <a:extLst>
                <a:ext uri="{FF2B5EF4-FFF2-40B4-BE49-F238E27FC236}">
                  <a16:creationId xmlns:a16="http://schemas.microsoft.com/office/drawing/2014/main" id="{4C00BA2C-BDBB-4A3E-96D1-9B379614423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309396" y="2986792"/>
              <a:ext cx="832334" cy="822960"/>
            </a:xfrm>
            <a:prstGeom prst="ellipse">
              <a:avLst/>
            </a:prstGeom>
            <a:ln w="28575">
              <a:solidFill>
                <a:schemeClr val="tx1">
                  <a:lumMod val="75000"/>
                  <a:lumOff val="25000"/>
                </a:schemeClr>
              </a:solidFill>
            </a:ln>
          </p:spPr>
        </p:pic>
        <p:pic>
          <p:nvPicPr>
            <p:cNvPr id="139" name="Picture 138">
              <a:extLst>
                <a:ext uri="{FF2B5EF4-FFF2-40B4-BE49-F238E27FC236}">
                  <a16:creationId xmlns:a16="http://schemas.microsoft.com/office/drawing/2014/main" id="{CEF7021C-89D6-4FBF-8784-CCE4FB66D7A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255862" y="4285513"/>
              <a:ext cx="813062" cy="822960"/>
            </a:xfrm>
            <a:prstGeom prst="flowChartConnector">
              <a:avLst/>
            </a:prstGeom>
            <a:ln w="28575">
              <a:solidFill>
                <a:schemeClr val="tx1">
                  <a:lumMod val="75000"/>
                  <a:lumOff val="25000"/>
                </a:schemeClr>
              </a:solidFill>
            </a:ln>
          </p:spPr>
        </p:pic>
        <p:pic>
          <p:nvPicPr>
            <p:cNvPr id="140" name="Picture 139">
              <a:extLst>
                <a:ext uri="{FF2B5EF4-FFF2-40B4-BE49-F238E27FC236}">
                  <a16:creationId xmlns:a16="http://schemas.microsoft.com/office/drawing/2014/main" id="{515BED47-ED44-4986-9E40-49DCD368D15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9157302" y="2073979"/>
              <a:ext cx="818216" cy="822960"/>
            </a:xfrm>
            <a:prstGeom prst="ellipse">
              <a:avLst/>
            </a:prstGeom>
            <a:ln w="28575">
              <a:solidFill>
                <a:schemeClr val="tx1">
                  <a:lumMod val="75000"/>
                  <a:lumOff val="25000"/>
                </a:schemeClr>
              </a:solidFill>
            </a:ln>
          </p:spPr>
        </p:pic>
        <p:cxnSp>
          <p:nvCxnSpPr>
            <p:cNvPr id="141" name="Straight Connector 140">
              <a:extLst>
                <a:ext uri="{FF2B5EF4-FFF2-40B4-BE49-F238E27FC236}">
                  <a16:creationId xmlns:a16="http://schemas.microsoft.com/office/drawing/2014/main" id="{3F6922FE-51A3-4784-BB77-462B130EEDEE}"/>
                </a:ext>
              </a:extLst>
            </p:cNvPr>
            <p:cNvCxnSpPr>
              <a:cxnSpLocks/>
              <a:stCxn id="158" idx="4"/>
              <a:endCxn id="142" idx="5"/>
            </p:cNvCxnSpPr>
            <p:nvPr/>
          </p:nvCxnSpPr>
          <p:spPr>
            <a:xfrm>
              <a:off x="7423576" y="1874159"/>
              <a:ext cx="1487849" cy="90415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3" name="Oval 142">
              <a:extLst>
                <a:ext uri="{FF2B5EF4-FFF2-40B4-BE49-F238E27FC236}">
                  <a16:creationId xmlns:a16="http://schemas.microsoft.com/office/drawing/2014/main" id="{5ADC5445-04BA-455D-9BAD-A3F3E5F4C963}"/>
                </a:ext>
              </a:extLst>
            </p:cNvPr>
            <p:cNvSpPr/>
            <p:nvPr/>
          </p:nvSpPr>
          <p:spPr>
            <a:xfrm>
              <a:off x="8333433" y="3235146"/>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44" name="Straight Connector 143">
              <a:extLst>
                <a:ext uri="{FF2B5EF4-FFF2-40B4-BE49-F238E27FC236}">
                  <a16:creationId xmlns:a16="http://schemas.microsoft.com/office/drawing/2014/main" id="{D4AA1545-FD8E-43FE-9CD6-B4A1BE23EC21}"/>
                </a:ext>
              </a:extLst>
            </p:cNvPr>
            <p:cNvCxnSpPr>
              <a:cxnSpLocks/>
              <a:stCxn id="133" idx="6"/>
              <a:endCxn id="138" idx="2"/>
            </p:cNvCxnSpPr>
            <p:nvPr/>
          </p:nvCxnSpPr>
          <p:spPr>
            <a:xfrm flipV="1">
              <a:off x="8517259" y="3398272"/>
              <a:ext cx="792137" cy="15279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5" name="TextBox 144">
              <a:extLst>
                <a:ext uri="{FF2B5EF4-FFF2-40B4-BE49-F238E27FC236}">
                  <a16:creationId xmlns:a16="http://schemas.microsoft.com/office/drawing/2014/main" id="{D7622752-2C39-4D33-9B90-7A07325C8AEF}"/>
                </a:ext>
              </a:extLst>
            </p:cNvPr>
            <p:cNvSpPr txBox="1"/>
            <p:nvPr/>
          </p:nvSpPr>
          <p:spPr>
            <a:xfrm>
              <a:off x="9525727" y="5771204"/>
              <a:ext cx="651139"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6" name="TextBox 145">
              <a:extLst>
                <a:ext uri="{FF2B5EF4-FFF2-40B4-BE49-F238E27FC236}">
                  <a16:creationId xmlns:a16="http://schemas.microsoft.com/office/drawing/2014/main" id="{0101E5BB-EBA5-44C9-ABDC-ECFF6014B55F}"/>
                </a:ext>
              </a:extLst>
            </p:cNvPr>
            <p:cNvSpPr txBox="1"/>
            <p:nvPr/>
          </p:nvSpPr>
          <p:spPr>
            <a:xfrm>
              <a:off x="8803651" y="5020664"/>
              <a:ext cx="604653"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7" name="TextBox 146">
              <a:extLst>
                <a:ext uri="{FF2B5EF4-FFF2-40B4-BE49-F238E27FC236}">
                  <a16:creationId xmlns:a16="http://schemas.microsoft.com/office/drawing/2014/main" id="{B8E92AC0-38D2-4DE0-8D28-FE148033620A}"/>
                </a:ext>
              </a:extLst>
            </p:cNvPr>
            <p:cNvSpPr txBox="1"/>
            <p:nvPr/>
          </p:nvSpPr>
          <p:spPr>
            <a:xfrm>
              <a:off x="9838889" y="4609678"/>
              <a:ext cx="1077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Cecil</a:t>
              </a:r>
              <a:endParaRPr kumimoji="0" lang="en-US" sz="1200" b="0"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 SF</a:t>
              </a:r>
            </a:p>
          </p:txBody>
        </p:sp>
        <p:pic>
          <p:nvPicPr>
            <p:cNvPr id="148" name="Picture 147">
              <a:extLst>
                <a:ext uri="{FF2B5EF4-FFF2-40B4-BE49-F238E27FC236}">
                  <a16:creationId xmlns:a16="http://schemas.microsoft.com/office/drawing/2014/main" id="{224379F9-F15C-4F57-AD11-323888934D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443861">
              <a:off x="9155566" y="4010301"/>
              <a:ext cx="790065" cy="822960"/>
            </a:xfrm>
            <a:prstGeom prst="ellipse">
              <a:avLst/>
            </a:prstGeom>
            <a:ln w="28575">
              <a:solidFill>
                <a:schemeClr val="tx1">
                  <a:lumMod val="75000"/>
                  <a:lumOff val="25000"/>
                </a:schemeClr>
              </a:solidFill>
            </a:ln>
          </p:spPr>
        </p:pic>
        <p:sp>
          <p:nvSpPr>
            <p:cNvPr id="149" name="TextBox 148">
              <a:extLst>
                <a:ext uri="{FF2B5EF4-FFF2-40B4-BE49-F238E27FC236}">
                  <a16:creationId xmlns:a16="http://schemas.microsoft.com/office/drawing/2014/main" id="{1EB5E626-25E5-4A33-B9AD-AC6E02787420}"/>
                </a:ext>
              </a:extLst>
            </p:cNvPr>
            <p:cNvSpPr txBox="1"/>
            <p:nvPr/>
          </p:nvSpPr>
          <p:spPr>
            <a:xfrm>
              <a:off x="10854115" y="3912971"/>
              <a:ext cx="7933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Sophia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150" name="TextBox 149">
              <a:extLst>
                <a:ext uri="{FF2B5EF4-FFF2-40B4-BE49-F238E27FC236}">
                  <a16:creationId xmlns:a16="http://schemas.microsoft.com/office/drawing/2014/main" id="{8D25735E-D8F2-4CBC-81A8-DF75A8B632F5}"/>
                </a:ext>
              </a:extLst>
            </p:cNvPr>
            <p:cNvSpPr txBox="1"/>
            <p:nvPr/>
          </p:nvSpPr>
          <p:spPr>
            <a:xfrm>
              <a:off x="8905053" y="1554105"/>
              <a:ext cx="60144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Tyler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151" name="TextBox 150">
              <a:extLst>
                <a:ext uri="{FF2B5EF4-FFF2-40B4-BE49-F238E27FC236}">
                  <a16:creationId xmlns:a16="http://schemas.microsoft.com/office/drawing/2014/main" id="{B91B2A3F-BDD4-49CE-810F-2FC7326EDA03}"/>
                </a:ext>
              </a:extLst>
            </p:cNvPr>
            <p:cNvSpPr txBox="1"/>
            <p:nvPr/>
          </p:nvSpPr>
          <p:spPr>
            <a:xfrm>
              <a:off x="6993178" y="5718212"/>
              <a:ext cx="776175"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Paxton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pic>
          <p:nvPicPr>
            <p:cNvPr id="152" name="Picture 151"/>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8717790" y="5753363"/>
              <a:ext cx="820602" cy="822960"/>
            </a:xfrm>
            <a:prstGeom prst="ellipse">
              <a:avLst/>
            </a:prstGeom>
            <a:ln w="38100">
              <a:solidFill>
                <a:schemeClr val="tx1">
                  <a:lumMod val="75000"/>
                  <a:lumOff val="25000"/>
                </a:schemeClr>
              </a:solidFill>
            </a:ln>
          </p:spPr>
        </p:pic>
        <p:cxnSp>
          <p:nvCxnSpPr>
            <p:cNvPr id="153" name="Straight Connector 152">
              <a:extLst>
                <a:ext uri="{FF2B5EF4-FFF2-40B4-BE49-F238E27FC236}">
                  <a16:creationId xmlns:a16="http://schemas.microsoft.com/office/drawing/2014/main" id="{984A6A68-43BA-453A-A883-46522992B601}"/>
                </a:ext>
              </a:extLst>
            </p:cNvPr>
            <p:cNvCxnSpPr>
              <a:cxnSpLocks/>
              <a:stCxn id="134" idx="0"/>
              <a:endCxn id="154" idx="0"/>
            </p:cNvCxnSpPr>
            <p:nvPr/>
          </p:nvCxnSpPr>
          <p:spPr>
            <a:xfrm>
              <a:off x="7408415" y="4048583"/>
              <a:ext cx="56894" cy="827779"/>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4" name="Picture 1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53829" y="4876362"/>
              <a:ext cx="822960" cy="822960"/>
            </a:xfrm>
            <a:prstGeom prst="ellipse">
              <a:avLst/>
            </a:prstGeom>
            <a:ln w="38100">
              <a:solidFill>
                <a:schemeClr val="tx1">
                  <a:lumMod val="75000"/>
                  <a:lumOff val="25000"/>
                </a:schemeClr>
              </a:solidFill>
            </a:ln>
          </p:spPr>
        </p:pic>
        <p:pic>
          <p:nvPicPr>
            <p:cNvPr id="156" name="Picture 155"/>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0032273" y="3669062"/>
              <a:ext cx="821842" cy="822960"/>
            </a:xfrm>
            <a:prstGeom prst="ellipse">
              <a:avLst/>
            </a:prstGeom>
            <a:ln w="38100">
              <a:solidFill>
                <a:schemeClr val="tx1">
                  <a:lumMod val="75000"/>
                  <a:lumOff val="25000"/>
                </a:schemeClr>
              </a:solidFill>
            </a:ln>
          </p:spPr>
        </p:pic>
        <p:cxnSp>
          <p:nvCxnSpPr>
            <p:cNvPr id="157" name="Straight Connector 156">
              <a:extLst>
                <a:ext uri="{FF2B5EF4-FFF2-40B4-BE49-F238E27FC236}">
                  <a16:creationId xmlns:a16="http://schemas.microsoft.com/office/drawing/2014/main" id="{3F6922FE-51A3-4784-BB77-462B130EEDEE}"/>
                </a:ext>
              </a:extLst>
            </p:cNvPr>
            <p:cNvCxnSpPr>
              <a:cxnSpLocks/>
              <a:stCxn id="159" idx="4"/>
              <a:endCxn id="142" idx="5"/>
            </p:cNvCxnSpPr>
            <p:nvPr/>
          </p:nvCxnSpPr>
          <p:spPr>
            <a:xfrm>
              <a:off x="8407532" y="2267630"/>
              <a:ext cx="503893" cy="510682"/>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8" name="Picture 157">
              <a:extLst>
                <a:ext uri="{FF2B5EF4-FFF2-40B4-BE49-F238E27FC236}">
                  <a16:creationId xmlns:a16="http://schemas.microsoft.com/office/drawing/2014/main" id="{EF47E3F8-57A8-46FA-995E-29089706F93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7012199" y="1051199"/>
              <a:ext cx="822753" cy="822960"/>
            </a:xfrm>
            <a:prstGeom prst="ellipse">
              <a:avLst/>
            </a:prstGeom>
            <a:ln w="38100">
              <a:solidFill>
                <a:schemeClr val="tx1">
                  <a:lumMod val="75000"/>
                  <a:lumOff val="25000"/>
                </a:schemeClr>
              </a:solidFill>
            </a:ln>
          </p:spPr>
        </p:pic>
        <p:pic>
          <p:nvPicPr>
            <p:cNvPr id="159" name="Picture 158"/>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7993691" y="1444670"/>
              <a:ext cx="827681" cy="822960"/>
            </a:xfrm>
            <a:prstGeom prst="ellipse">
              <a:avLst/>
            </a:prstGeom>
            <a:ln w="38100">
              <a:solidFill>
                <a:schemeClr val="tx1">
                  <a:lumMod val="75000"/>
                  <a:lumOff val="25000"/>
                </a:schemeClr>
              </a:solidFill>
            </a:ln>
          </p:spPr>
        </p:pic>
        <p:sp>
          <p:nvSpPr>
            <p:cNvPr id="65" name="TextBox 64">
              <a:extLst>
                <a:ext uri="{FF2B5EF4-FFF2-40B4-BE49-F238E27FC236}">
                  <a16:creationId xmlns:a16="http://schemas.microsoft.com/office/drawing/2014/main" id="{B91B2A3F-BDD4-49CE-810F-2FC7326EDA03}"/>
                </a:ext>
              </a:extLst>
            </p:cNvPr>
            <p:cNvSpPr txBox="1"/>
            <p:nvPr/>
          </p:nvSpPr>
          <p:spPr>
            <a:xfrm>
              <a:off x="7741886" y="6290231"/>
              <a:ext cx="946093"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Rochelle</a:t>
              </a: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 SF</a:t>
              </a:r>
            </a:p>
          </p:txBody>
        </p:sp>
        <p:sp>
          <p:nvSpPr>
            <p:cNvPr id="142" name="Oval 141">
              <a:extLst>
                <a:ext uri="{FF2B5EF4-FFF2-40B4-BE49-F238E27FC236}">
                  <a16:creationId xmlns:a16="http://schemas.microsoft.com/office/drawing/2014/main" id="{9DAF8931-C853-48BF-A563-CCF8B58B331E}"/>
                </a:ext>
              </a:extLst>
            </p:cNvPr>
            <p:cNvSpPr/>
            <p:nvPr/>
          </p:nvSpPr>
          <p:spPr>
            <a:xfrm>
              <a:off x="8817766" y="2684653"/>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55" name="Straight Connector 154">
              <a:extLst>
                <a:ext uri="{FF2B5EF4-FFF2-40B4-BE49-F238E27FC236}">
                  <a16:creationId xmlns:a16="http://schemas.microsoft.com/office/drawing/2014/main" id="{AEE36F77-F07E-4DAE-A11E-B7B5ECDCD477}"/>
                </a:ext>
              </a:extLst>
            </p:cNvPr>
            <p:cNvCxnSpPr>
              <a:cxnSpLocks/>
              <a:stCxn id="133" idx="2"/>
              <a:endCxn id="156" idx="2"/>
            </p:cNvCxnSpPr>
            <p:nvPr/>
          </p:nvCxnSpPr>
          <p:spPr>
            <a:xfrm>
              <a:off x="8407531" y="3551069"/>
              <a:ext cx="1624742" cy="52947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3" name="Oval 132">
              <a:extLst>
                <a:ext uri="{FF2B5EF4-FFF2-40B4-BE49-F238E27FC236}">
                  <a16:creationId xmlns:a16="http://schemas.microsoft.com/office/drawing/2014/main" id="{604DF588-2AE3-4C31-9658-570D331D5EF0}"/>
                </a:ext>
              </a:extLst>
            </p:cNvPr>
            <p:cNvSpPr/>
            <p:nvPr/>
          </p:nvSpPr>
          <p:spPr>
            <a:xfrm>
              <a:off x="8407531" y="3496205"/>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4" name="Oval 133">
              <a:extLst>
                <a:ext uri="{FF2B5EF4-FFF2-40B4-BE49-F238E27FC236}">
                  <a16:creationId xmlns:a16="http://schemas.microsoft.com/office/drawing/2014/main" id="{34BAE4E9-6524-4C64-8819-9D3AAF5EE0CA}"/>
                </a:ext>
              </a:extLst>
            </p:cNvPr>
            <p:cNvSpPr/>
            <p:nvPr/>
          </p:nvSpPr>
          <p:spPr>
            <a:xfrm rot="20637550">
              <a:off x="7368711" y="404644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grpSp>
      <p:sp>
        <p:nvSpPr>
          <p:cNvPr id="103"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4941093" y="931291"/>
            <a:ext cx="2200087" cy="5817408"/>
          </a:xfrm>
          <a:ln w="19050">
            <a:solidFill>
              <a:srgbClr val="6A7278"/>
            </a:solidFill>
          </a:ln>
        </p:spPr>
        <p:txBody>
          <a:bodyPr anchor="ctr">
            <a:normAutofit fontScale="62500" lnSpcReduction="20000"/>
          </a:bodyPr>
          <a:lstStyle/>
          <a:p>
            <a:pPr>
              <a:spcBef>
                <a:spcPts val="1200"/>
              </a:spcBef>
            </a:pPr>
            <a:r>
              <a:rPr lang="en-US" altLang="en-US" sz="2500" u="sng" dirty="0">
                <a:solidFill>
                  <a:schemeClr val="tx1">
                    <a:lumMod val="75000"/>
                    <a:lumOff val="25000"/>
                  </a:schemeClr>
                </a:solidFill>
              </a:rPr>
              <a:t>Project Coordination</a:t>
            </a:r>
          </a:p>
          <a:p>
            <a:pPr marL="342900" indent="-279400">
              <a:spcBef>
                <a:spcPts val="600"/>
              </a:spcBef>
              <a:buFont typeface="Arial" panose="020B0604020202020204" pitchFamily="34" charset="0"/>
              <a:buChar char="•"/>
            </a:pPr>
            <a:r>
              <a:rPr lang="en-US" b="1" dirty="0">
                <a:solidFill>
                  <a:srgbClr val="6A7278"/>
                </a:solidFill>
              </a:rPr>
              <a:t>Cecil (</a:t>
            </a:r>
            <a:r>
              <a:rPr lang="en-US" b="1" dirty="0" err="1">
                <a:solidFill>
                  <a:srgbClr val="6A7278"/>
                </a:solidFill>
              </a:rPr>
              <a:t>LaRC</a:t>
            </a:r>
            <a:r>
              <a:rPr lang="en-US" b="1" dirty="0">
                <a:solidFill>
                  <a:srgbClr val="6A7278"/>
                </a:solidFill>
              </a:rPr>
              <a:t>)</a:t>
            </a:r>
          </a:p>
          <a:p>
            <a:pPr marL="342900" indent="-279400">
              <a:spcBef>
                <a:spcPts val="600"/>
              </a:spcBef>
              <a:buFont typeface="Arial" panose="020B0604020202020204" pitchFamily="34" charset="0"/>
              <a:buChar char="•"/>
            </a:pPr>
            <a:r>
              <a:rPr lang="en-US" b="1" dirty="0">
                <a:solidFill>
                  <a:srgbClr val="6A7278"/>
                </a:solidFill>
              </a:rPr>
              <a:t>Sophia (</a:t>
            </a:r>
            <a:r>
              <a:rPr lang="en-US" b="1" dirty="0" err="1">
                <a:solidFill>
                  <a:srgbClr val="6A7278"/>
                </a:solidFill>
              </a:rPr>
              <a:t>LaRC</a:t>
            </a:r>
            <a:r>
              <a:rPr lang="en-US" b="1"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Adriana (</a:t>
            </a:r>
            <a:r>
              <a:rPr lang="en-US" dirty="0" err="1">
                <a:solidFill>
                  <a:srgbClr val="6A7278"/>
                </a:solidFill>
              </a:rPr>
              <a:t>LaRC</a:t>
            </a:r>
            <a:r>
              <a:rPr lang="en-US"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Nicole (GSFC)</a:t>
            </a:r>
          </a:p>
          <a:p>
            <a:pPr marL="342900" indent="-279400">
              <a:spcBef>
                <a:spcPts val="600"/>
              </a:spcBef>
              <a:buFont typeface="Arial" panose="020B0604020202020204" pitchFamily="34" charset="0"/>
              <a:buChar char="•"/>
            </a:pPr>
            <a:r>
              <a:rPr lang="en-US" dirty="0">
                <a:solidFill>
                  <a:srgbClr val="6A7278"/>
                </a:solidFill>
              </a:rPr>
              <a:t>Brandy (ID)</a:t>
            </a:r>
          </a:p>
          <a:p>
            <a:pPr marL="63500">
              <a:spcBef>
                <a:spcPts val="1800"/>
              </a:spcBef>
            </a:pPr>
            <a:r>
              <a:rPr lang="en-US" altLang="en-US" sz="2500" u="sng" dirty="0">
                <a:solidFill>
                  <a:schemeClr val="tx1">
                    <a:lumMod val="75000"/>
                    <a:lumOff val="25000"/>
                  </a:schemeClr>
                </a:solidFill>
              </a:rPr>
              <a:t>Impact Analysis</a:t>
            </a:r>
          </a:p>
          <a:p>
            <a:pPr marL="342900" indent="-279400">
              <a:spcBef>
                <a:spcPts val="600"/>
              </a:spcBef>
              <a:buFont typeface="Arial" panose="020B0604020202020204" pitchFamily="34" charset="0"/>
              <a:buChar char="•"/>
            </a:pPr>
            <a:r>
              <a:rPr lang="en-US" b="1" dirty="0">
                <a:solidFill>
                  <a:srgbClr val="6A7278"/>
                </a:solidFill>
              </a:rPr>
              <a:t>Rochelle (MSFC)</a:t>
            </a:r>
          </a:p>
          <a:p>
            <a:pPr marL="342900" indent="-279400">
              <a:spcBef>
                <a:spcPts val="600"/>
              </a:spcBef>
              <a:buFont typeface="Arial" panose="020B0604020202020204" pitchFamily="34" charset="0"/>
              <a:buChar char="•"/>
            </a:pPr>
            <a:r>
              <a:rPr lang="en-US" dirty="0">
                <a:solidFill>
                  <a:srgbClr val="6A7278"/>
                </a:solidFill>
              </a:rPr>
              <a:t>Katie (NC)</a:t>
            </a:r>
          </a:p>
          <a:p>
            <a:pPr marL="342900" indent="-279400">
              <a:spcBef>
                <a:spcPts val="600"/>
              </a:spcBef>
              <a:buFont typeface="Arial" panose="020B0604020202020204" pitchFamily="34" charset="0"/>
              <a:buChar char="•"/>
            </a:pPr>
            <a:r>
              <a:rPr lang="en-US" dirty="0">
                <a:solidFill>
                  <a:srgbClr val="6A7278"/>
                </a:solidFill>
              </a:rPr>
              <a:t>Sarah (GA)</a:t>
            </a:r>
          </a:p>
          <a:p>
            <a:pPr marL="63500">
              <a:spcBef>
                <a:spcPts val="1800"/>
              </a:spcBef>
            </a:pPr>
            <a:r>
              <a:rPr lang="en-US" altLang="en-US" sz="2500" u="sng" dirty="0">
                <a:solidFill>
                  <a:schemeClr val="tx1">
                    <a:lumMod val="75000"/>
                    <a:lumOff val="25000"/>
                  </a:schemeClr>
                </a:solidFill>
              </a:rPr>
              <a:t>Geoinformatics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b="1" dirty="0">
                <a:solidFill>
                  <a:srgbClr val="6A7278"/>
                </a:solidFill>
              </a:rPr>
              <a:t>Hayley (ARC)</a:t>
            </a:r>
          </a:p>
          <a:p>
            <a:pPr marL="342900" indent="-279400">
              <a:spcBef>
                <a:spcPts val="600"/>
              </a:spcBef>
              <a:buFont typeface="Arial" panose="020B0604020202020204" pitchFamily="34" charset="0"/>
              <a:buChar char="•"/>
            </a:pPr>
            <a:r>
              <a:rPr lang="en-US" dirty="0">
                <a:solidFill>
                  <a:srgbClr val="6A7278"/>
                </a:solidFill>
              </a:rPr>
              <a:t>Britnay (ARC)</a:t>
            </a:r>
          </a:p>
          <a:p>
            <a:pPr marL="342900" indent="-279400">
              <a:spcBef>
                <a:spcPts val="600"/>
              </a:spcBef>
              <a:buFont typeface="Arial" panose="020B0604020202020204" pitchFamily="34" charset="0"/>
              <a:buChar char="•"/>
            </a:pPr>
            <a:r>
              <a:rPr lang="en-US" dirty="0">
                <a:solidFill>
                  <a:srgbClr val="6A7278"/>
                </a:solidFill>
              </a:rPr>
              <a:t>Erica (JPL)</a:t>
            </a:r>
          </a:p>
          <a:p>
            <a:pPr marL="342900" indent="-279400">
              <a:spcBef>
                <a:spcPts val="600"/>
              </a:spcBef>
              <a:buFont typeface="Arial" panose="020B0604020202020204" pitchFamily="34" charset="0"/>
              <a:buChar char="•"/>
            </a:pPr>
            <a:r>
              <a:rPr lang="en-US" dirty="0">
                <a:solidFill>
                  <a:srgbClr val="6A7278"/>
                </a:solidFill>
              </a:rPr>
              <a:t>Scott (CO)</a:t>
            </a:r>
          </a:p>
          <a:p>
            <a:pPr marL="63500">
              <a:spcBef>
                <a:spcPts val="1800"/>
              </a:spcBef>
            </a:pPr>
            <a:r>
              <a:rPr lang="en-US" altLang="en-US" sz="2500" u="sng" dirty="0">
                <a:solidFill>
                  <a:schemeClr val="tx1">
                    <a:lumMod val="75000"/>
                    <a:lumOff val="25000"/>
                  </a:schemeClr>
                </a:solidFill>
              </a:rPr>
              <a:t>Communications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b="1" dirty="0">
                <a:solidFill>
                  <a:srgbClr val="6A7278"/>
                </a:solidFill>
              </a:rPr>
              <a:t>Celeste (MA)</a:t>
            </a:r>
          </a:p>
          <a:p>
            <a:pPr marL="342900" indent="-279400">
              <a:spcBef>
                <a:spcPts val="600"/>
              </a:spcBef>
              <a:buFont typeface="Arial" panose="020B0604020202020204" pitchFamily="34" charset="0"/>
              <a:buChar char="•"/>
            </a:pPr>
            <a:r>
              <a:rPr lang="en-US" dirty="0">
                <a:solidFill>
                  <a:srgbClr val="6A7278"/>
                </a:solidFill>
              </a:rPr>
              <a:t>Ryan (AZ)</a:t>
            </a:r>
          </a:p>
          <a:p>
            <a:pPr marL="342900" indent="-279400">
              <a:spcBef>
                <a:spcPts val="600"/>
              </a:spcBef>
              <a:buFont typeface="Arial" panose="020B0604020202020204" pitchFamily="34" charset="0"/>
              <a:buChar char="•"/>
            </a:pPr>
            <a:r>
              <a:rPr lang="en-US" dirty="0">
                <a:solidFill>
                  <a:srgbClr val="6A7278"/>
                </a:solidFill>
              </a:rPr>
              <a:t>Paxton (MSFC)</a:t>
            </a:r>
          </a:p>
          <a:p>
            <a:pPr marL="342900" indent="-279400">
              <a:spcBef>
                <a:spcPts val="600"/>
              </a:spcBef>
              <a:buFont typeface="Arial" panose="020B0604020202020204" pitchFamily="34" charset="0"/>
              <a:buChar char="•"/>
            </a:pPr>
            <a:r>
              <a:rPr lang="en-US" dirty="0">
                <a:solidFill>
                  <a:srgbClr val="6A7278"/>
                </a:solidFill>
              </a:rPr>
              <a:t>Tyler (MA)</a:t>
            </a:r>
          </a:p>
        </p:txBody>
      </p:sp>
      <p:sp>
        <p:nvSpPr>
          <p:cNvPr id="72" name="Title 1">
            <a:extLst>
              <a:ext uri="{FF2B5EF4-FFF2-40B4-BE49-F238E27FC236}">
                <a16:creationId xmlns:a16="http://schemas.microsoft.com/office/drawing/2014/main" id="{E0701D02-D5D4-487D-9F76-4E0267CD4F71}"/>
              </a:ext>
            </a:extLst>
          </p:cNvPr>
          <p:cNvSpPr>
            <a:spLocks noGrp="1"/>
          </p:cNvSpPr>
          <p:nvPr>
            <p:ph type="title"/>
          </p:nvPr>
        </p:nvSpPr>
        <p:spPr>
          <a:xfrm>
            <a:off x="838200" y="365125"/>
            <a:ext cx="10515600" cy="570057"/>
          </a:xfrm>
        </p:spPr>
        <p:txBody>
          <a:bodyPr>
            <a:normAutofit/>
          </a:bodyPr>
          <a:lstStyle/>
          <a:p>
            <a:r>
              <a:rPr lang="en-US" sz="1400" dirty="0" smtClean="0"/>
              <a:t>DEVELOP SENIOR FELLOWS &amp; FELLOWS</a:t>
            </a:r>
            <a:endParaRPr lang="en-US" sz="1400" dirty="0"/>
          </a:p>
        </p:txBody>
      </p:sp>
    </p:spTree>
    <p:extLst>
      <p:ext uri="{BB962C8B-B14F-4D97-AF65-F5344CB8AC3E}">
        <p14:creationId xmlns:p14="http://schemas.microsoft.com/office/powerpoint/2010/main" val="25774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6126501" y="1934474"/>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dirty="0"/>
              <a:t>Node Chain of Command</a:t>
            </a:r>
          </a:p>
        </p:txBody>
      </p:sp>
      <p:graphicFrame>
        <p:nvGraphicFramePr>
          <p:cNvPr id="8" name="Diagram 7">
            <a:extLst>
              <a:ext uri="{FF2B5EF4-FFF2-40B4-BE49-F238E27FC236}">
                <a16:creationId xmlns:a16="http://schemas.microsoft.com/office/drawing/2014/main" id="{BF89EF46-6FAF-4061-AADF-8F790180185F}"/>
              </a:ext>
            </a:extLst>
          </p:cNvPr>
          <p:cNvGraphicFramePr/>
          <p:nvPr>
            <p:extLst>
              <p:ext uri="{D42A27DB-BD31-4B8C-83A1-F6EECF244321}">
                <p14:modId xmlns:p14="http://schemas.microsoft.com/office/powerpoint/2010/main" val="3089039819"/>
              </p:ext>
            </p:extLst>
          </p:nvPr>
        </p:nvGraphicFramePr>
        <p:xfrm>
          <a:off x="838199" y="2370454"/>
          <a:ext cx="4877990" cy="415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5">
            <a:extLst>
              <a:ext uri="{FF2B5EF4-FFF2-40B4-BE49-F238E27FC236}">
                <a16:creationId xmlns:a16="http://schemas.microsoft.com/office/drawing/2014/main" id="{EA0CBA33-540F-4DBF-BD33-A705B19DAE53}"/>
              </a:ext>
            </a:extLst>
          </p:cNvPr>
          <p:cNvSpPr txBox="1">
            <a:spLocks/>
          </p:cNvSpPr>
          <p:nvPr/>
        </p:nvSpPr>
        <p:spPr>
          <a:xfrm>
            <a:off x="1328493" y="1934474"/>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dirty="0"/>
              <a:t>National Chain of Command</a:t>
            </a:r>
          </a:p>
        </p:txBody>
      </p:sp>
      <p:graphicFrame>
        <p:nvGraphicFramePr>
          <p:cNvPr id="10" name="Diagram 9">
            <a:extLst>
              <a:ext uri="{FF2B5EF4-FFF2-40B4-BE49-F238E27FC236}">
                <a16:creationId xmlns:a16="http://schemas.microsoft.com/office/drawing/2014/main" id="{C77EA227-8622-4AE0-A8D7-219D58E4BC30}"/>
              </a:ext>
            </a:extLst>
          </p:cNvPr>
          <p:cNvGraphicFramePr/>
          <p:nvPr>
            <p:extLst>
              <p:ext uri="{D42A27DB-BD31-4B8C-83A1-F6EECF244321}">
                <p14:modId xmlns:p14="http://schemas.microsoft.com/office/powerpoint/2010/main" val="3637021477"/>
              </p:ext>
            </p:extLst>
          </p:nvPr>
        </p:nvGraphicFramePr>
        <p:xfrm>
          <a:off x="5755977" y="2370454"/>
          <a:ext cx="4776727" cy="4150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Group 10">
            <a:extLst>
              <a:ext uri="{FF2B5EF4-FFF2-40B4-BE49-F238E27FC236}">
                <a16:creationId xmlns:a16="http://schemas.microsoft.com/office/drawing/2014/main" id="{CBC7D963-6678-43DC-B6BD-79BF7F238C81}"/>
              </a:ext>
            </a:extLst>
          </p:cNvPr>
          <p:cNvGrpSpPr/>
          <p:nvPr/>
        </p:nvGrpSpPr>
        <p:grpSpPr>
          <a:xfrm>
            <a:off x="5563517" y="284667"/>
            <a:ext cx="6427473" cy="1245198"/>
            <a:chOff x="311927" y="5290692"/>
            <a:chExt cx="6427473" cy="1245198"/>
          </a:xfrm>
        </p:grpSpPr>
        <p:sp>
          <p:nvSpPr>
            <p:cNvPr id="12" name="Text Placeholder 5">
              <a:extLst>
                <a:ext uri="{FF2B5EF4-FFF2-40B4-BE49-F238E27FC236}">
                  <a16:creationId xmlns:a16="http://schemas.microsoft.com/office/drawing/2014/main" id="{FD54EB65-ACBE-4DB3-9DD3-6B0913A785E0}"/>
                </a:ext>
              </a:extLst>
            </p:cNvPr>
            <p:cNvSpPr txBox="1">
              <a:spLocks/>
            </p:cNvSpPr>
            <p:nvPr/>
          </p:nvSpPr>
          <p:spPr>
            <a:xfrm>
              <a:off x="311927" y="5307538"/>
              <a:ext cx="6427473" cy="12283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13" name="Rounded Rectangle 51">
              <a:extLst>
                <a:ext uri="{FF2B5EF4-FFF2-40B4-BE49-F238E27FC236}">
                  <a16:creationId xmlns:a16="http://schemas.microsoft.com/office/drawing/2014/main" id="{EBFB0A73-5688-411E-9408-BE200FBB0C83}"/>
                </a:ext>
              </a:extLst>
            </p:cNvPr>
            <p:cNvSpPr/>
            <p:nvPr/>
          </p:nvSpPr>
          <p:spPr>
            <a:xfrm>
              <a:off x="311927" y="5290692"/>
              <a:ext cx="6427473" cy="124519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altLang="en-US" sz="3200" dirty="0"/>
              <a:t>National Program Office (NPO)</a:t>
            </a:r>
            <a:endParaRPr lang="en-US" sz="3200" dirty="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199" y="1804736"/>
            <a:ext cx="10712115" cy="1309040"/>
          </a:xfrm>
        </p:spPr>
        <p:txBody>
          <a:bodyPr>
            <a:normAutofit/>
          </a:bodyPr>
          <a:lstStyle/>
          <a:p>
            <a:r>
              <a:rPr lang="en-US" sz="1800" dirty="0"/>
              <a:t>NPO is the core leadership and support team who manage and facilitate the various aspects of the program. The team is made up of NASA civil servants and SSAI contractors who implement DEVELOP. </a:t>
            </a:r>
          </a:p>
        </p:txBody>
      </p:sp>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
          <a:stretch/>
        </p:blipFill>
        <p:spPr>
          <a:xfrm>
            <a:off x="5192392" y="2773482"/>
            <a:ext cx="1105297" cy="1097280"/>
          </a:xfrm>
          <a:prstGeom prst="ellipse">
            <a:avLst/>
          </a:prstGeom>
          <a:effectLst>
            <a:outerShdw blurRad="76200" dir="13500000" sy="23000" kx="1200000" algn="br" rotWithShape="0">
              <a:prstClr val="black">
                <a:alpha val="20000"/>
              </a:prstClr>
            </a:outerShdw>
          </a:effectLst>
        </p:spPr>
      </p:pic>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01" y="3612923"/>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5" name="Content Placeholder 3">
            <a:extLst>
              <a:ext uri="{FF2B5EF4-FFF2-40B4-BE49-F238E27FC236}">
                <a16:creationId xmlns:a16="http://schemas.microsoft.com/office/drawing/2014/main" id="{41FC93ED-3246-47C1-9D01-8C0557CD3A02}"/>
              </a:ext>
            </a:extLst>
          </p:cNvPr>
          <p:cNvSpPr txBox="1">
            <a:spLocks/>
          </p:cNvSpPr>
          <p:nvPr/>
        </p:nvSpPr>
        <p:spPr>
          <a:xfrm>
            <a:off x="160011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Program Manager</a:t>
            </a:r>
          </a:p>
        </p:txBody>
      </p:sp>
      <p:sp>
        <p:nvSpPr>
          <p:cNvPr id="56" name="Content Placeholder 3">
            <a:extLst>
              <a:ext uri="{FF2B5EF4-FFF2-40B4-BE49-F238E27FC236}">
                <a16:creationId xmlns:a16="http://schemas.microsoft.com/office/drawing/2014/main" id="{701795A0-BD16-4744-8883-BA631176D532}"/>
              </a:ext>
            </a:extLst>
          </p:cNvPr>
          <p:cNvSpPr txBox="1">
            <a:spLocks/>
          </p:cNvSpPr>
          <p:nvPr/>
        </p:nvSpPr>
        <p:spPr>
          <a:xfrm>
            <a:off x="1670061" y="5711442"/>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Chief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Scientist</a:t>
            </a:r>
          </a:p>
        </p:txBody>
      </p:sp>
      <p:sp>
        <p:nvSpPr>
          <p:cNvPr id="57" name="Content Placeholder 3">
            <a:extLst>
              <a:ext uri="{FF2B5EF4-FFF2-40B4-BE49-F238E27FC236}">
                <a16:creationId xmlns:a16="http://schemas.microsoft.com/office/drawing/2014/main" id="{95D0602E-8CC0-4331-B0F0-F1C589E8E2A7}"/>
              </a:ext>
            </a:extLst>
          </p:cNvPr>
          <p:cNvSpPr txBox="1">
            <a:spLocks/>
          </p:cNvSpPr>
          <p:nvPr/>
        </p:nvSpPr>
        <p:spPr>
          <a:xfrm>
            <a:off x="322033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Business Manager</a:t>
            </a:r>
          </a:p>
        </p:txBody>
      </p:sp>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4960521" y="5711442"/>
            <a:ext cx="1704311"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Lead*</a:t>
            </a:r>
            <a:endParaRPr lang="en-US" sz="1600" dirty="0">
              <a:solidFill>
                <a:prstClr val="black">
                  <a:lumMod val="75000"/>
                  <a:lumOff val="25000"/>
                </a:prstClr>
              </a:solidFill>
              <a:latin typeface="Century Gothic" panose="020F0302020204030204"/>
            </a:endParaRPr>
          </a:p>
        </p:txBody>
      </p:sp>
      <p:pic>
        <p:nvPicPr>
          <p:cNvPr id="59" name="Picture 58">
            <a:extLst>
              <a:ext uri="{FF2B5EF4-FFF2-40B4-BE49-F238E27FC236}">
                <a16:creationId xmlns:a16="http://schemas.microsoft.com/office/drawing/2014/main" id="{24C8F009-FC98-457C-A507-1FCA33AB96F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67460" y="2773482"/>
            <a:ext cx="1097839" cy="1097280"/>
          </a:xfrm>
          <a:prstGeom prst="ellipse">
            <a:avLst/>
          </a:prstGeom>
          <a:effectLst>
            <a:outerShdw blurRad="76200" dir="13500000" sy="23000" kx="1200000" algn="br" rotWithShape="0">
              <a:prstClr val="black">
                <a:alpha val="20000"/>
              </a:prstClr>
            </a:outerShdw>
          </a:effectLst>
        </p:spPr>
      </p:pic>
      <p:pic>
        <p:nvPicPr>
          <p:cNvPr id="60" name="Picture 59">
            <a:extLst>
              <a:ext uri="{FF2B5EF4-FFF2-40B4-BE49-F238E27FC236}">
                <a16:creationId xmlns:a16="http://schemas.microsoft.com/office/drawing/2014/main" id="{C6649083-12BF-4C8C-899F-0502C452D7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58463" y="2773482"/>
            <a:ext cx="1111035" cy="1097280"/>
          </a:xfrm>
          <a:prstGeom prst="ellipse">
            <a:avLst/>
          </a:prstGeom>
          <a:effectLst>
            <a:outerShdw blurRad="76200" dir="13500000" sy="23000" kx="1200000" algn="br" rotWithShape="0">
              <a:prstClr val="black">
                <a:alpha val="20000"/>
              </a:prstClr>
            </a:outerShdw>
          </a:effectLst>
        </p:spPr>
      </p:pic>
      <p:pic>
        <p:nvPicPr>
          <p:cNvPr id="61" name="Picture 60">
            <a:extLst>
              <a:ext uri="{FF2B5EF4-FFF2-40B4-BE49-F238E27FC236}">
                <a16:creationId xmlns:a16="http://schemas.microsoft.com/office/drawing/2014/main" id="{02DDE93A-84BE-4D66-BA04-D3B4C8739F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12969" y="4594724"/>
            <a:ext cx="1083402" cy="1097280"/>
          </a:xfrm>
          <a:prstGeom prst="ellipse">
            <a:avLst/>
          </a:prstGeom>
          <a:ln>
            <a:noFill/>
          </a:ln>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4965196" y="3877164"/>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Operations Lead*</a:t>
            </a:r>
          </a:p>
        </p:txBody>
      </p:sp>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7033715" y="4729641"/>
            <a:ext cx="1980752"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Software Release</a:t>
            </a:r>
          </a:p>
        </p:txBody>
      </p:sp>
      <p:pic>
        <p:nvPicPr>
          <p:cNvPr id="64" name="Picture 63" descr="A person smiling for the camera&#10;&#10;Description automatically generated with low confidence">
            <a:extLst>
              <a:ext uri="{FF2B5EF4-FFF2-40B4-BE49-F238E27FC236}">
                <a16:creationId xmlns:a16="http://schemas.microsoft.com/office/drawing/2014/main" id="{23EBF95E-EA73-4420-8266-0AB67D42C3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343" y="4594724"/>
            <a:ext cx="1066800" cy="1115568"/>
          </a:xfrm>
          <a:prstGeom prst="ellipse">
            <a:avLst/>
          </a:prstGeom>
        </p:spPr>
      </p:pic>
      <p:sp>
        <p:nvSpPr>
          <p:cNvPr id="65" name="Content Placeholder 3">
            <a:extLst>
              <a:ext uri="{FF2B5EF4-FFF2-40B4-BE49-F238E27FC236}">
                <a16:creationId xmlns:a16="http://schemas.microsoft.com/office/drawing/2014/main" id="{0EFB368B-F3C8-469D-B737-F03B21FC4BF5}"/>
              </a:ext>
            </a:extLst>
          </p:cNvPr>
          <p:cNvSpPr txBox="1">
            <a:spLocks/>
          </p:cNvSpPr>
          <p:nvPr/>
        </p:nvSpPr>
        <p:spPr>
          <a:xfrm>
            <a:off x="3156593" y="5711442"/>
            <a:ext cx="1732680" cy="940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Manager</a:t>
            </a: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09211" y="4594724"/>
            <a:ext cx="1100940" cy="1097280"/>
          </a:xfrm>
          <a:prstGeom prst="ellipse">
            <a:avLst/>
          </a:prstGeom>
          <a:effectLst>
            <a:outerShdw blurRad="76200" dir="13500000" sy="23000" kx="1200000" algn="br" rotWithShape="0">
              <a:prstClr val="black">
                <a:alpha val="20000"/>
              </a:prstClr>
            </a:outerShdw>
          </a:effectLst>
        </p:spPr>
      </p:pic>
      <p:pic>
        <p:nvPicPr>
          <p:cNvPr id="68" name="Picture 2" descr="http://www.devpedia.developexchange.com/dp/images/0/09/Sean.jpg">
            <a:extLst>
              <a:ext uri="{FF2B5EF4-FFF2-40B4-BE49-F238E27FC236}">
                <a16:creationId xmlns:a16="http://schemas.microsoft.com/office/drawing/2014/main" id="{8B74EF73-A870-4129-9985-679BA0B34DF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104346" y="3612923"/>
            <a:ext cx="1090787"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9" name="Content Placeholder 3">
            <a:extLst>
              <a:ext uri="{FF2B5EF4-FFF2-40B4-BE49-F238E27FC236}">
                <a16:creationId xmlns:a16="http://schemas.microsoft.com/office/drawing/2014/main" id="{5A2FA18E-42F3-4621-97B6-828AFDCDE21B}"/>
              </a:ext>
            </a:extLst>
          </p:cNvPr>
          <p:cNvSpPr txBox="1">
            <a:spLocks/>
          </p:cNvSpPr>
          <p:nvPr/>
        </p:nvSpPr>
        <p:spPr>
          <a:xfrm>
            <a:off x="8825091" y="4729641"/>
            <a:ext cx="1760172" cy="9408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Sean McCartney</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Software Carpentry &amp; Bhutan</a:t>
            </a:r>
            <a:endParaRPr lang="en-US" sz="1600" dirty="0">
              <a:solidFill>
                <a:prstClr val="black">
                  <a:lumMod val="75000"/>
                  <a:lumOff val="25000"/>
                </a:prstClr>
              </a:solidFill>
              <a:latin typeface="Century Gothic" panose="020F0302020204030204"/>
            </a:endParaRPr>
          </a:p>
        </p:txBody>
      </p:sp>
      <p:pic>
        <p:nvPicPr>
          <p:cNvPr id="1026" name="Picture 2" descr="Profile photo of Shanise Hunter">
            <a:extLst>
              <a:ext uri="{FF2B5EF4-FFF2-40B4-BE49-F238E27FC236}">
                <a16:creationId xmlns:a16="http://schemas.microsoft.com/office/drawing/2014/main" id="{EE15F8C5-B3C7-4272-AA21-FE87FB6758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09796" y="3612923"/>
            <a:ext cx="1097280"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83151286-84C0-4FE9-8616-8B8E0D98057D}"/>
              </a:ext>
            </a:extLst>
          </p:cNvPr>
          <p:cNvSpPr txBox="1">
            <a:spLocks/>
          </p:cNvSpPr>
          <p:nvPr/>
        </p:nvSpPr>
        <p:spPr>
          <a:xfrm>
            <a:off x="10430888" y="4722078"/>
            <a:ext cx="1481649" cy="9408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Shanise Hunter</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Graphic Designer</a:t>
            </a:r>
            <a:endParaRPr lang="en-US" sz="1600" dirty="0">
              <a:solidFill>
                <a:prstClr val="black">
                  <a:lumMod val="75000"/>
                  <a:lumOff val="25000"/>
                </a:prstClr>
              </a:solidFill>
              <a:latin typeface="Century Gothic" panose="020F0302020204030204"/>
            </a:endParaRPr>
          </a:p>
        </p:txBody>
      </p:sp>
      <p:sp>
        <p:nvSpPr>
          <p:cNvPr id="3" name="Rectangle 2">
            <a:extLst>
              <a:ext uri="{FF2B5EF4-FFF2-40B4-BE49-F238E27FC236}">
                <a16:creationId xmlns:a16="http://schemas.microsoft.com/office/drawing/2014/main" id="{2E5A5F02-DF29-4632-9DB3-59FBF1132EE3}"/>
              </a:ext>
            </a:extLst>
          </p:cNvPr>
          <p:cNvSpPr/>
          <p:nvPr/>
        </p:nvSpPr>
        <p:spPr>
          <a:xfrm>
            <a:off x="1241955" y="4547224"/>
            <a:ext cx="5618756" cy="1898151"/>
          </a:xfrm>
          <a:prstGeom prst="rect">
            <a:avLst/>
          </a:prstGeom>
          <a:noFill/>
          <a:ln w="19050">
            <a:solidFill>
              <a:srgbClr val="67EF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8E91E3-40D2-4CB0-BE5D-ED4B0B61D86B}"/>
              </a:ext>
            </a:extLst>
          </p:cNvPr>
          <p:cNvSpPr/>
          <p:nvPr/>
        </p:nvSpPr>
        <p:spPr>
          <a:xfrm>
            <a:off x="1549325" y="2680964"/>
            <a:ext cx="3334362" cy="3971320"/>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D7919C-EA5A-4BAA-B7B3-1053FE6903A7}"/>
              </a:ext>
            </a:extLst>
          </p:cNvPr>
          <p:cNvSpPr/>
          <p:nvPr/>
        </p:nvSpPr>
        <p:spPr>
          <a:xfrm>
            <a:off x="5040517" y="2680964"/>
            <a:ext cx="1543967" cy="3971320"/>
          </a:xfrm>
          <a:prstGeom prst="rect">
            <a:avLst/>
          </a:prstGeom>
          <a:noFill/>
          <a:ln w="1905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20F9CE-71CC-478B-881F-A7036C75F24E}"/>
              </a:ext>
            </a:extLst>
          </p:cNvPr>
          <p:cNvSpPr txBox="1"/>
          <p:nvPr/>
        </p:nvSpPr>
        <p:spPr>
          <a:xfrm>
            <a:off x="6593963" y="2630143"/>
            <a:ext cx="1414170" cy="615553"/>
          </a:xfrm>
          <a:prstGeom prst="rect">
            <a:avLst/>
          </a:prstGeom>
          <a:noFill/>
        </p:spPr>
        <p:txBody>
          <a:bodyPr wrap="none" rtlCol="0">
            <a:spAutoFit/>
          </a:bodyPr>
          <a:lstStyle/>
          <a:p>
            <a:r>
              <a:rPr lang="en-US" i="1" dirty="0">
                <a:solidFill>
                  <a:srgbClr val="5B9BD5"/>
                </a:solidFill>
              </a:rPr>
              <a:t>SSAI </a:t>
            </a:r>
          </a:p>
          <a:p>
            <a:r>
              <a:rPr lang="en-US" sz="1600" i="1" dirty="0">
                <a:solidFill>
                  <a:srgbClr val="5B9BD5"/>
                </a:solidFill>
              </a:rPr>
              <a:t>Management</a:t>
            </a:r>
          </a:p>
        </p:txBody>
      </p:sp>
      <p:sp>
        <p:nvSpPr>
          <p:cNvPr id="27" name="TextBox 26">
            <a:extLst>
              <a:ext uri="{FF2B5EF4-FFF2-40B4-BE49-F238E27FC236}">
                <a16:creationId xmlns:a16="http://schemas.microsoft.com/office/drawing/2014/main" id="{56C2DBE8-4F5A-4FBB-857C-DD86E9F9A8E0}"/>
              </a:ext>
            </a:extLst>
          </p:cNvPr>
          <p:cNvSpPr txBox="1"/>
          <p:nvPr/>
        </p:nvSpPr>
        <p:spPr>
          <a:xfrm>
            <a:off x="6940707" y="6119571"/>
            <a:ext cx="1657826" cy="369332"/>
          </a:xfrm>
          <a:prstGeom prst="rect">
            <a:avLst/>
          </a:prstGeom>
          <a:noFill/>
        </p:spPr>
        <p:txBody>
          <a:bodyPr wrap="none" rtlCol="0">
            <a:spAutoFit/>
          </a:bodyPr>
          <a:lstStyle/>
          <a:p>
            <a:r>
              <a:rPr lang="en-US" i="1" dirty="0">
                <a:solidFill>
                  <a:srgbClr val="67EF21"/>
                </a:solidFill>
              </a:rPr>
              <a:t>Science Island</a:t>
            </a:r>
          </a:p>
        </p:txBody>
      </p:sp>
      <p:sp>
        <p:nvSpPr>
          <p:cNvPr id="28" name="TextBox 27">
            <a:extLst>
              <a:ext uri="{FF2B5EF4-FFF2-40B4-BE49-F238E27FC236}">
                <a16:creationId xmlns:a16="http://schemas.microsoft.com/office/drawing/2014/main" id="{ACF5817C-2D72-4402-9140-E5B57C5A3CB8}"/>
              </a:ext>
            </a:extLst>
          </p:cNvPr>
          <p:cNvSpPr txBox="1"/>
          <p:nvPr/>
        </p:nvSpPr>
        <p:spPr>
          <a:xfrm>
            <a:off x="-4120" y="2602813"/>
            <a:ext cx="1543967" cy="615553"/>
          </a:xfrm>
          <a:prstGeom prst="rect">
            <a:avLst/>
          </a:prstGeom>
          <a:noFill/>
        </p:spPr>
        <p:txBody>
          <a:bodyPr wrap="square" rtlCol="0">
            <a:spAutoFit/>
          </a:bodyPr>
          <a:lstStyle/>
          <a:p>
            <a:pPr algn="r"/>
            <a:r>
              <a:rPr lang="en-US" i="1" dirty="0">
                <a:solidFill>
                  <a:srgbClr val="FFC000"/>
                </a:solidFill>
              </a:rPr>
              <a:t>NASA </a:t>
            </a:r>
            <a:r>
              <a:rPr lang="en-US" sz="1600" i="1" dirty="0">
                <a:solidFill>
                  <a:srgbClr val="FFC000"/>
                </a:solidFill>
              </a:rPr>
              <a:t>Management</a:t>
            </a:r>
            <a:endParaRPr lang="en-US" i="1" dirty="0">
              <a:solidFill>
                <a:srgbClr val="FFC000"/>
              </a:solidFill>
            </a:endParaRPr>
          </a:p>
        </p:txBody>
      </p:sp>
      <p:sp>
        <p:nvSpPr>
          <p:cNvPr id="29" name="TextBox 28">
            <a:extLst>
              <a:ext uri="{FF2B5EF4-FFF2-40B4-BE49-F238E27FC236}">
                <a16:creationId xmlns:a16="http://schemas.microsoft.com/office/drawing/2014/main" id="{AD3CF3C7-FFE1-479F-95E7-66033C5E14A2}"/>
              </a:ext>
            </a:extLst>
          </p:cNvPr>
          <p:cNvSpPr txBox="1"/>
          <p:nvPr/>
        </p:nvSpPr>
        <p:spPr>
          <a:xfrm>
            <a:off x="8294760" y="3042996"/>
            <a:ext cx="2440092" cy="400110"/>
          </a:xfrm>
          <a:prstGeom prst="rect">
            <a:avLst/>
          </a:prstGeom>
          <a:noFill/>
        </p:spPr>
        <p:txBody>
          <a:bodyPr wrap="none" rtlCol="0">
            <a:spAutoFit/>
          </a:bodyPr>
          <a:lstStyle/>
          <a:p>
            <a:r>
              <a:rPr lang="en-US" sz="2000" i="1" dirty="0">
                <a:solidFill>
                  <a:srgbClr val="6A7278"/>
                </a:solidFill>
              </a:rPr>
              <a:t>NPO Support Team</a:t>
            </a:r>
          </a:p>
        </p:txBody>
      </p:sp>
      <p:sp>
        <p:nvSpPr>
          <p:cNvPr id="6" name="Rectangle 5"/>
          <p:cNvSpPr/>
          <p:nvPr/>
        </p:nvSpPr>
        <p:spPr>
          <a:xfrm>
            <a:off x="5688064" y="6602306"/>
            <a:ext cx="971741" cy="253916"/>
          </a:xfrm>
          <a:prstGeom prst="rect">
            <a:avLst/>
          </a:prstGeom>
        </p:spPr>
        <p:txBody>
          <a:bodyPr wrap="none">
            <a:spAutoFit/>
          </a:bodyPr>
          <a:lstStyle/>
          <a:p>
            <a:pPr algn="ctr"/>
            <a:r>
              <a:rPr lang="en-US" sz="1000" dirty="0">
                <a:solidFill>
                  <a:prstClr val="black">
                    <a:lumMod val="75000"/>
                    <a:lumOff val="25000"/>
                  </a:prstClr>
                </a:solidFill>
                <a:latin typeface="Century Gothic" panose="020F0302020204030204"/>
              </a:rPr>
              <a:t>*In </a:t>
            </a:r>
            <a:r>
              <a:rPr lang="en-US" sz="1000" dirty="0" smtClean="0">
                <a:solidFill>
                  <a:prstClr val="black">
                    <a:lumMod val="75000"/>
                    <a:lumOff val="25000"/>
                  </a:prstClr>
                </a:solidFill>
                <a:latin typeface="Century Gothic" panose="020F0302020204030204"/>
              </a:rPr>
              <a:t>transition</a:t>
            </a:r>
            <a:endParaRPr lang="en-US" sz="1050" dirty="0">
              <a:solidFill>
                <a:prstClr val="black">
                  <a:lumMod val="75000"/>
                  <a:lumOff val="25000"/>
                </a:prstClr>
              </a:solidFill>
              <a:latin typeface="Century Gothic" panose="020F0302020204030204"/>
            </a:endParaRPr>
          </a:p>
        </p:txBody>
      </p:sp>
      <p:grpSp>
        <p:nvGrpSpPr>
          <p:cNvPr id="31" name="Group 30">
            <a:extLst>
              <a:ext uri="{FF2B5EF4-FFF2-40B4-BE49-F238E27FC236}">
                <a16:creationId xmlns:a16="http://schemas.microsoft.com/office/drawing/2014/main" id="{EDBB3BEF-EC99-4386-9C2A-A550134D3802}"/>
              </a:ext>
            </a:extLst>
          </p:cNvPr>
          <p:cNvGrpSpPr/>
          <p:nvPr/>
        </p:nvGrpSpPr>
        <p:grpSpPr>
          <a:xfrm>
            <a:off x="6940707" y="204887"/>
            <a:ext cx="4851283" cy="1495260"/>
            <a:chOff x="1740410" y="5290691"/>
            <a:chExt cx="3861561" cy="1224999"/>
          </a:xfrm>
        </p:grpSpPr>
        <p:sp>
          <p:nvSpPr>
            <p:cNvPr id="32" name="Text Placeholder 5">
              <a:extLst>
                <a:ext uri="{FF2B5EF4-FFF2-40B4-BE49-F238E27FC236}">
                  <a16:creationId xmlns:a16="http://schemas.microsoft.com/office/drawing/2014/main" id="{8E436768-F849-421D-A6F2-3E99D0F199C9}"/>
                </a:ext>
              </a:extLst>
            </p:cNvPr>
            <p:cNvSpPr txBox="1">
              <a:spLocks/>
            </p:cNvSpPr>
            <p:nvPr/>
          </p:nvSpPr>
          <p:spPr>
            <a:xfrm>
              <a:off x="1740410" y="5307539"/>
              <a:ext cx="3861561"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33" name="Rounded Rectangle 52">
              <a:extLst>
                <a:ext uri="{FF2B5EF4-FFF2-40B4-BE49-F238E27FC236}">
                  <a16:creationId xmlns:a16="http://schemas.microsoft.com/office/drawing/2014/main" id="{4DAD99DF-DECD-401A-862B-23D74C1A373E}"/>
                </a:ext>
              </a:extLst>
            </p:cNvPr>
            <p:cNvSpPr/>
            <p:nvPr/>
          </p:nvSpPr>
          <p:spPr>
            <a:xfrm>
              <a:off x="1740410" y="5290691"/>
              <a:ext cx="386156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4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9174</TotalTime>
  <Words>1453</Words>
  <Application>Microsoft Office PowerPoint</Application>
  <PresentationFormat>Widescreen</PresentationFormat>
  <Paragraphs>296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Century Gothic</vt:lpstr>
      <vt:lpstr>Georgia</vt:lpstr>
      <vt:lpstr>Webdings</vt:lpstr>
      <vt:lpstr>Wingdings 2</vt:lpstr>
      <vt:lpstr>1_Theme2</vt:lpstr>
      <vt:lpstr>PowerPoint Presentation</vt:lpstr>
      <vt:lpstr>ABOUT DEVELOP</vt:lpstr>
      <vt:lpstr>ABOUT DEVELOP</vt:lpstr>
      <vt:lpstr>ABOUT DEVELOP</vt:lpstr>
      <vt:lpstr>ABOUT DEVELOP</vt:lpstr>
      <vt:lpstr>ABOUT DEVELOP</vt:lpstr>
      <vt:lpstr>DEVELOP SENIOR FELLOWS &amp; FELLOWS</vt:lpstr>
      <vt:lpstr>ABOUT DEVELOP</vt:lpstr>
      <vt:lpstr>ABOUT DEVELOP</vt:lpstr>
      <vt:lpstr>ABOUT DEVELOP</vt:lpstr>
      <vt:lpstr>PowerPoint Presentation</vt:lpstr>
      <vt:lpstr>ABOUT DEVELOP</vt:lpstr>
      <vt:lpstr>ABOUT DEVELOP</vt:lpstr>
      <vt:lpstr>ABOUT DEVELOP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214</cp:revision>
  <dcterms:created xsi:type="dcterms:W3CDTF">2019-10-30T16:09:36Z</dcterms:created>
  <dcterms:modified xsi:type="dcterms:W3CDTF">2021-09-10T04:23:16Z</dcterms:modified>
</cp:coreProperties>
</file>