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entury Gothic" panose="020B0502020202020204" pitchFamily="34" charset="0"/>
      <p:regular r:id="rId14"/>
      <p:bold r:id="rId15"/>
      <p:italic r:id="rId16"/>
      <p:boldItalic r:id="rId17"/>
    </p:embeddedFont>
    <p:embeddedFont>
      <p:font typeface="Webdings" pitchFamily="2" charset="2"/>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696">
          <p15:clr>
            <a:srgbClr val="A4A3A4"/>
          </p15:clr>
        </p15:guide>
        <p15:guide id="4" pos="288">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GBLYOD8HdOUZHQ1FwfwLJb/83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engtsson" initials="Z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1"/>
  </p:normalViewPr>
  <p:slideViewPr>
    <p:cSldViewPr snapToGrid="0">
      <p:cViewPr varScale="1">
        <p:scale>
          <a:sx n="105" d="100"/>
          <a:sy n="105" d="100"/>
        </p:scale>
        <p:origin x="744" y="184"/>
      </p:cViewPr>
      <p:guideLst>
        <p:guide orient="horz" pos="2160"/>
        <p:guide pos="3840"/>
        <p:guide orient="horz" pos="696"/>
        <p:guide pos="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3T14:27:08.166" idx="1">
    <p:pos x="10" y="10"/>
    <p:text>These examples are from past terms. 2019 Fall web images should include imagery from 2018-2019.</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94" name="Google Shape;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6432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48" name="Google Shape;14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56" name="Google Shape;15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12"/>
        <p:cNvGrpSpPr/>
        <p:nvPr/>
      </p:nvGrpSpPr>
      <p:grpSpPr>
        <a:xfrm>
          <a:off x="0" y="0"/>
          <a:ext cx="0" cy="0"/>
          <a:chOff x="0" y="0"/>
          <a:chExt cx="0" cy="0"/>
        </a:xfrm>
      </p:grpSpPr>
      <p:pic>
        <p:nvPicPr>
          <p:cNvPr id="13" name="Google Shape;13;p9"/>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4" name="Google Shape;14;p9"/>
          <p:cNvPicPr preferRelativeResize="0"/>
          <p:nvPr/>
        </p:nvPicPr>
        <p:blipFill rotWithShape="1">
          <a:blip r:embed="rId3">
            <a:alphaModFix/>
          </a:blip>
          <a:srcRect/>
          <a:stretch/>
        </p:blipFill>
        <p:spPr>
          <a:xfrm>
            <a:off x="-23147" y="-228600"/>
            <a:ext cx="12191675" cy="6858000"/>
          </a:xfrm>
          <a:prstGeom prst="rect">
            <a:avLst/>
          </a:prstGeom>
          <a:noFill/>
          <a:ln>
            <a:noFill/>
          </a:ln>
        </p:spPr>
      </p:pic>
      <p:sp>
        <p:nvSpPr>
          <p:cNvPr id="15" name="Google Shape;15;p9"/>
          <p:cNvSpPr txBox="1">
            <a:spLocks noGrp="1"/>
          </p:cNvSpPr>
          <p:nvPr>
            <p:ph type="title"/>
          </p:nvPr>
        </p:nvSpPr>
        <p:spPr>
          <a:xfrm>
            <a:off x="2291379" y="1129553"/>
            <a:ext cx="7562625" cy="106500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9"/>
          <p:cNvPicPr preferRelativeResize="0"/>
          <p:nvPr/>
        </p:nvPicPr>
        <p:blipFill rotWithShape="1">
          <a:blip r:embed="rId4">
            <a:alphaModFix/>
          </a:blip>
          <a:srcRect/>
          <a:stretch/>
        </p:blipFill>
        <p:spPr>
          <a:xfrm>
            <a:off x="8680330" y="2622254"/>
            <a:ext cx="912020" cy="912020"/>
          </a:xfrm>
          <a:prstGeom prst="rect">
            <a:avLst/>
          </a:prstGeom>
          <a:noFill/>
          <a:ln>
            <a:noFill/>
          </a:ln>
        </p:spPr>
      </p:pic>
      <p:sp>
        <p:nvSpPr>
          <p:cNvPr id="17" name="Google Shape;17;p9"/>
          <p:cNvSpPr txBox="1">
            <a:spLocks noGrp="1"/>
          </p:cNvSpPr>
          <p:nvPr>
            <p:ph type="body" idx="1"/>
          </p:nvPr>
        </p:nvSpPr>
        <p:spPr>
          <a:xfrm>
            <a:off x="2291379" y="2302136"/>
            <a:ext cx="7562625" cy="40556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 name="Google Shape;18;p9"/>
          <p:cNvSpPr/>
          <p:nvPr/>
        </p:nvSpPr>
        <p:spPr>
          <a:xfrm>
            <a:off x="0" y="6812673"/>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1"/>
        <p:cNvGrpSpPr/>
        <p:nvPr/>
      </p:nvGrpSpPr>
      <p:grpSpPr>
        <a:xfrm>
          <a:off x="0" y="0"/>
          <a:ext cx="0" cy="0"/>
          <a:chOff x="0" y="0"/>
          <a:chExt cx="0" cy="0"/>
        </a:xfrm>
      </p:grpSpPr>
      <p:sp>
        <p:nvSpPr>
          <p:cNvPr id="82" name="Google Shape;82;p18"/>
          <p:cNvSpPr/>
          <p:nvPr/>
        </p:nvSpPr>
        <p:spPr>
          <a:xfrm>
            <a:off x="0" y="6705600"/>
            <a:ext cx="12192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3" name="Google Shape;83;p18"/>
          <p:cNvSpPr/>
          <p:nvPr/>
        </p:nvSpPr>
        <p:spPr>
          <a:xfrm>
            <a:off x="0" y="0"/>
            <a:ext cx="12192000" cy="15544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4" name="Google Shape;84;p18"/>
          <p:cNvSpPr/>
          <p:nvPr/>
        </p:nvSpPr>
        <p:spPr>
          <a:xfrm>
            <a:off x="11988800" y="0"/>
            <a:ext cx="2032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5" name="Google Shape;85;p18"/>
          <p:cNvSpPr/>
          <p:nvPr/>
        </p:nvSpPr>
        <p:spPr>
          <a:xfrm>
            <a:off x="0" y="0"/>
            <a:ext cx="2032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6" name="Google Shape;86;p18"/>
          <p:cNvSpPr/>
          <p:nvPr/>
        </p:nvSpPr>
        <p:spPr>
          <a:xfrm>
            <a:off x="211328" y="6400801"/>
            <a:ext cx="11777472" cy="30956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7" name="Google Shape;87;p18"/>
          <p:cNvSpPr/>
          <p:nvPr/>
        </p:nvSpPr>
        <p:spPr>
          <a:xfrm>
            <a:off x="203200" y="158496"/>
            <a:ext cx="11777472" cy="6547104"/>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8" name="Google Shape;88;p18"/>
          <p:cNvSpPr txBox="1">
            <a:spLocks noGrp="1"/>
          </p:cNvSpPr>
          <p:nvPr>
            <p:ph type="dt" idx="10"/>
          </p:nvPr>
        </p:nvSpPr>
        <p:spPr>
          <a:xfrm>
            <a:off x="7721600" y="6404984"/>
            <a:ext cx="4059936" cy="3657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Google Shape;89;p18"/>
          <p:cNvSpPr txBox="1">
            <a:spLocks noGrp="1"/>
          </p:cNvSpPr>
          <p:nvPr>
            <p:ph type="ftr" idx="11"/>
          </p:nvPr>
        </p:nvSpPr>
        <p:spPr>
          <a:xfrm>
            <a:off x="406400" y="6410848"/>
            <a:ext cx="4775200" cy="3657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Google Shape;90;p18"/>
          <p:cNvSpPr txBox="1">
            <a:spLocks noGrp="1"/>
          </p:cNvSpPr>
          <p:nvPr>
            <p:ph type="sldNum" idx="12"/>
          </p:nvPr>
        </p:nvSpPr>
        <p:spPr>
          <a:xfrm>
            <a:off x="5689600" y="6324600"/>
            <a:ext cx="812800" cy="44132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FFFFFF"/>
                </a:solidFill>
                <a:latin typeface="Century Gothic"/>
                <a:ea typeface="Century Gothic"/>
                <a:cs typeface="Century Gothic"/>
                <a:sym typeface="Century Gothic"/>
              </a:defRPr>
            </a:lvl1pPr>
            <a:lvl2pPr marL="0" marR="0" lvl="1" indent="0" algn="l" rtl="0">
              <a:spcBef>
                <a:spcPts val="0"/>
              </a:spcBef>
              <a:buNone/>
              <a:defRPr sz="1800">
                <a:solidFill>
                  <a:srgbClr val="FFFFFF"/>
                </a:solidFill>
                <a:latin typeface="Century Gothic"/>
                <a:ea typeface="Century Gothic"/>
                <a:cs typeface="Century Gothic"/>
                <a:sym typeface="Century Gothic"/>
              </a:defRPr>
            </a:lvl2pPr>
            <a:lvl3pPr marL="0" marR="0" lvl="2" indent="0" algn="l" rtl="0">
              <a:spcBef>
                <a:spcPts val="0"/>
              </a:spcBef>
              <a:buNone/>
              <a:defRPr sz="1800">
                <a:solidFill>
                  <a:srgbClr val="FFFFFF"/>
                </a:solidFill>
                <a:latin typeface="Century Gothic"/>
                <a:ea typeface="Century Gothic"/>
                <a:cs typeface="Century Gothic"/>
                <a:sym typeface="Century Gothic"/>
              </a:defRPr>
            </a:lvl3pPr>
            <a:lvl4pPr marL="0" marR="0" lvl="3" indent="0" algn="l" rtl="0">
              <a:spcBef>
                <a:spcPts val="0"/>
              </a:spcBef>
              <a:buNone/>
              <a:defRPr sz="1800">
                <a:solidFill>
                  <a:srgbClr val="FFFFFF"/>
                </a:solidFill>
                <a:latin typeface="Century Gothic"/>
                <a:ea typeface="Century Gothic"/>
                <a:cs typeface="Century Gothic"/>
                <a:sym typeface="Century Gothic"/>
              </a:defRPr>
            </a:lvl4pPr>
            <a:lvl5pPr marL="0" marR="0" lvl="4" indent="0" algn="l" rtl="0">
              <a:spcBef>
                <a:spcPts val="0"/>
              </a:spcBef>
              <a:buNone/>
              <a:defRPr sz="1800">
                <a:solidFill>
                  <a:srgbClr val="FFFFFF"/>
                </a:solidFill>
                <a:latin typeface="Century Gothic"/>
                <a:ea typeface="Century Gothic"/>
                <a:cs typeface="Century Gothic"/>
                <a:sym typeface="Century Gothic"/>
              </a:defRPr>
            </a:lvl5pPr>
            <a:lvl6pPr marL="0" marR="0" lvl="5" indent="0" algn="l" rtl="0">
              <a:spcBef>
                <a:spcPts val="0"/>
              </a:spcBef>
              <a:buNone/>
              <a:defRPr sz="1800">
                <a:solidFill>
                  <a:srgbClr val="FFFFFF"/>
                </a:solidFill>
                <a:latin typeface="Century Gothic"/>
                <a:ea typeface="Century Gothic"/>
                <a:cs typeface="Century Gothic"/>
                <a:sym typeface="Century Gothic"/>
              </a:defRPr>
            </a:lvl6pPr>
            <a:lvl7pPr marL="0" marR="0" lvl="6" indent="0" algn="l" rtl="0">
              <a:spcBef>
                <a:spcPts val="0"/>
              </a:spcBef>
              <a:buNone/>
              <a:defRPr sz="1800">
                <a:solidFill>
                  <a:srgbClr val="FFFFFF"/>
                </a:solidFill>
                <a:latin typeface="Century Gothic"/>
                <a:ea typeface="Century Gothic"/>
                <a:cs typeface="Century Gothic"/>
                <a:sym typeface="Century Gothic"/>
              </a:defRPr>
            </a:lvl7pPr>
            <a:lvl8pPr marL="0" marR="0" lvl="7" indent="0" algn="l" rtl="0">
              <a:spcBef>
                <a:spcPts val="0"/>
              </a:spcBef>
              <a:buNone/>
              <a:defRPr sz="1800">
                <a:solidFill>
                  <a:srgbClr val="FFFFFF"/>
                </a:solidFill>
                <a:latin typeface="Century Gothic"/>
                <a:ea typeface="Century Gothic"/>
                <a:cs typeface="Century Gothic"/>
                <a:sym typeface="Century Gothic"/>
              </a:defRPr>
            </a:lvl8pPr>
            <a:lvl9pPr marL="0" marR="0" lvl="8" indent="0" algn="l" rtl="0">
              <a:spcBef>
                <a:spcPts val="0"/>
              </a:spcBef>
              <a:buNone/>
              <a:defRPr sz="1800">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H2">
  <p:cSld name="Title and Content H2">
    <p:spTree>
      <p:nvGrpSpPr>
        <p:cNvPr id="1" name="Shape 19"/>
        <p:cNvGrpSpPr/>
        <p:nvPr/>
      </p:nvGrpSpPr>
      <p:grpSpPr>
        <a:xfrm>
          <a:off x="0" y="0"/>
          <a:ext cx="0" cy="0"/>
          <a:chOff x="0" y="0"/>
          <a:chExt cx="0" cy="0"/>
        </a:xfrm>
      </p:grpSpPr>
      <p:pic>
        <p:nvPicPr>
          <p:cNvPr id="20" name="Google Shape;20;p10"/>
          <p:cNvPicPr preferRelativeResize="0"/>
          <p:nvPr/>
        </p:nvPicPr>
        <p:blipFill rotWithShape="1">
          <a:blip r:embed="rId2">
            <a:alphaModFix/>
          </a:blip>
          <a:srcRect r="10607"/>
          <a:stretch/>
        </p:blipFill>
        <p:spPr>
          <a:xfrm>
            <a:off x="0" y="0"/>
            <a:ext cx="10898659" cy="6857999"/>
          </a:xfrm>
          <a:prstGeom prst="rect">
            <a:avLst/>
          </a:prstGeom>
          <a:noFill/>
          <a:ln>
            <a:noFill/>
          </a:ln>
        </p:spPr>
      </p:pic>
      <p:pic>
        <p:nvPicPr>
          <p:cNvPr id="21" name="Google Shape;21;p10"/>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22" name="Google Shape;22;p10"/>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a:spLocks noGrp="1"/>
          </p:cNvSpPr>
          <p:nvPr>
            <p:ph type="pic" idx="2"/>
          </p:nvPr>
        </p:nvSpPr>
        <p:spPr>
          <a:xfrm>
            <a:off x="0" y="3456417"/>
            <a:ext cx="12192000" cy="335493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10"/>
          <p:cNvSpPr txBox="1">
            <a:spLocks noGrp="1"/>
          </p:cNvSpPr>
          <p:nvPr>
            <p:ph type="body" idx="1"/>
          </p:nvPr>
        </p:nvSpPr>
        <p:spPr>
          <a:xfrm>
            <a:off x="1000125" y="993665"/>
            <a:ext cx="10233148" cy="218605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10"/>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6"/>
        <p:cNvGrpSpPr/>
        <p:nvPr/>
      </p:nvGrpSpPr>
      <p:grpSpPr>
        <a:xfrm>
          <a:off x="0" y="0"/>
          <a:ext cx="0" cy="0"/>
          <a:chOff x="0" y="0"/>
          <a:chExt cx="0" cy="0"/>
        </a:xfrm>
      </p:grpSpPr>
      <p:pic>
        <p:nvPicPr>
          <p:cNvPr id="27" name="Google Shape;27;p11"/>
          <p:cNvPicPr preferRelativeResize="0"/>
          <p:nvPr/>
        </p:nvPicPr>
        <p:blipFill rotWithShape="1">
          <a:blip r:embed="rId2">
            <a:alphaModFix/>
          </a:blip>
          <a:srcRect r="9594"/>
          <a:stretch/>
        </p:blipFill>
        <p:spPr>
          <a:xfrm>
            <a:off x="0" y="0"/>
            <a:ext cx="11022227" cy="6857999"/>
          </a:xfrm>
          <a:prstGeom prst="rect">
            <a:avLst/>
          </a:prstGeom>
          <a:noFill/>
          <a:ln>
            <a:noFill/>
          </a:ln>
        </p:spPr>
      </p:pic>
      <p:pic>
        <p:nvPicPr>
          <p:cNvPr id="28" name="Google Shape;28;p11"/>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29" name="Google Shape;29;p11"/>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1"/>
          <p:cNvSpPr>
            <a:spLocks noGrp="1"/>
          </p:cNvSpPr>
          <p:nvPr>
            <p:ph type="pic" idx="2"/>
          </p:nvPr>
        </p:nvSpPr>
        <p:spPr>
          <a:xfrm>
            <a:off x="0" y="931498"/>
            <a:ext cx="7008813" cy="5880479"/>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11"/>
          <p:cNvSpPr txBox="1">
            <a:spLocks noGrp="1"/>
          </p:cNvSpPr>
          <p:nvPr>
            <p:ph type="body" idx="1"/>
          </p:nvPr>
        </p:nvSpPr>
        <p:spPr>
          <a:xfrm>
            <a:off x="7436065" y="931499"/>
            <a:ext cx="3797208" cy="58804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11"/>
          <p:cNvSpPr/>
          <p:nvPr/>
        </p:nvSpPr>
        <p:spPr>
          <a:xfrm>
            <a:off x="0" y="6820367"/>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298A8"/>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knowledgements">
  <p:cSld name="Acknowledgements">
    <p:spTree>
      <p:nvGrpSpPr>
        <p:cNvPr id="1" name="Shape 33"/>
        <p:cNvGrpSpPr/>
        <p:nvPr/>
      </p:nvGrpSpPr>
      <p:grpSpPr>
        <a:xfrm>
          <a:off x="0" y="0"/>
          <a:ext cx="0" cy="0"/>
          <a:chOff x="0" y="0"/>
          <a:chExt cx="0" cy="0"/>
        </a:xfrm>
      </p:grpSpPr>
      <p:pic>
        <p:nvPicPr>
          <p:cNvPr id="34" name="Google Shape;34;p12"/>
          <p:cNvPicPr preferRelativeResize="0"/>
          <p:nvPr/>
        </p:nvPicPr>
        <p:blipFill rotWithShape="1">
          <a:blip r:embed="rId2">
            <a:alphaModFix/>
          </a:blip>
          <a:srcRect r="12128"/>
          <a:stretch/>
        </p:blipFill>
        <p:spPr>
          <a:xfrm>
            <a:off x="0" y="0"/>
            <a:ext cx="10713308" cy="6857999"/>
          </a:xfrm>
          <a:prstGeom prst="rect">
            <a:avLst/>
          </a:prstGeom>
          <a:noFill/>
          <a:ln>
            <a:noFill/>
          </a:ln>
        </p:spPr>
      </p:pic>
      <p:pic>
        <p:nvPicPr>
          <p:cNvPr id="35" name="Google Shape;35;p12"/>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36" name="Google Shape;36;p12"/>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2"/>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8" name="Google Shape;38;p12"/>
          <p:cNvSpPr txBox="1">
            <a:spLocks noGrp="1"/>
          </p:cNvSpPr>
          <p:nvPr>
            <p:ph type="body" idx="1"/>
          </p:nvPr>
        </p:nvSpPr>
        <p:spPr>
          <a:xfrm>
            <a:off x="1172583" y="1697389"/>
            <a:ext cx="9818921" cy="704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2"/>
          <p:cNvSpPr txBox="1">
            <a:spLocks noGrp="1"/>
          </p:cNvSpPr>
          <p:nvPr>
            <p:ph type="body" idx="2"/>
          </p:nvPr>
        </p:nvSpPr>
        <p:spPr>
          <a:xfrm>
            <a:off x="1172582" y="3287942"/>
            <a:ext cx="9818921" cy="704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1172584" y="4904822"/>
            <a:ext cx="9818920" cy="704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
        <p:cNvGrpSpPr/>
        <p:nvPr/>
      </p:nvGrpSpPr>
      <p:grpSpPr>
        <a:xfrm>
          <a:off x="0" y="0"/>
          <a:ext cx="0" cy="0"/>
          <a:chOff x="0" y="0"/>
          <a:chExt cx="0" cy="0"/>
        </a:xfrm>
      </p:grpSpPr>
      <p:pic>
        <p:nvPicPr>
          <p:cNvPr id="42" name="Google Shape;42;p13"/>
          <p:cNvPicPr preferRelativeResize="0"/>
          <p:nvPr/>
        </p:nvPicPr>
        <p:blipFill rotWithShape="1">
          <a:blip r:embed="rId2">
            <a:alphaModFix/>
          </a:blip>
          <a:srcRect/>
          <a:stretch/>
        </p:blipFill>
        <p:spPr>
          <a:xfrm>
            <a:off x="10965783" y="358445"/>
            <a:ext cx="870608" cy="741586"/>
          </a:xfrm>
          <a:prstGeom prst="rect">
            <a:avLst/>
          </a:prstGeom>
          <a:noFill/>
          <a:ln>
            <a:noFill/>
          </a:ln>
        </p:spPr>
      </p:pic>
      <p:sp>
        <p:nvSpPr>
          <p:cNvPr id="43" name="Google Shape;43;p13"/>
          <p:cNvSpPr txBox="1"/>
          <p:nvPr/>
        </p:nvSpPr>
        <p:spPr>
          <a:xfrm>
            <a:off x="8956532" y="563232"/>
            <a:ext cx="1962150" cy="4154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50">
                <a:solidFill>
                  <a:schemeClr val="dk1"/>
                </a:solidFill>
                <a:latin typeface="Arial"/>
                <a:ea typeface="Arial"/>
                <a:cs typeface="Arial"/>
                <a:sym typeface="Arial"/>
              </a:rPr>
              <a:t>National Aeronautics and</a:t>
            </a:r>
            <a:endParaRPr/>
          </a:p>
          <a:p>
            <a:pPr marL="0" marR="0" lvl="0" indent="0" algn="r" rtl="0">
              <a:spcBef>
                <a:spcPts val="0"/>
              </a:spcBef>
              <a:spcAft>
                <a:spcPts val="0"/>
              </a:spcAft>
              <a:buNone/>
            </a:pPr>
            <a:r>
              <a:rPr lang="en-US" sz="1050">
                <a:solidFill>
                  <a:schemeClr val="dk1"/>
                </a:solidFill>
                <a:latin typeface="Arial"/>
                <a:ea typeface="Arial"/>
                <a:cs typeface="Arial"/>
                <a:sym typeface="Arial"/>
              </a:rPr>
              <a:t>Space Administration</a:t>
            </a:r>
            <a:endParaRPr sz="1050">
              <a:solidFill>
                <a:schemeClr val="dk1"/>
              </a:solidFill>
              <a:latin typeface="Arial"/>
              <a:ea typeface="Arial"/>
              <a:cs typeface="Arial"/>
              <a:sym typeface="Arial"/>
            </a:endParaRPr>
          </a:p>
        </p:txBody>
      </p:sp>
      <p:cxnSp>
        <p:nvCxnSpPr>
          <p:cNvPr id="44" name="Google Shape;44;p13"/>
          <p:cNvCxnSpPr/>
          <p:nvPr/>
        </p:nvCxnSpPr>
        <p:spPr>
          <a:xfrm>
            <a:off x="10942232" y="425120"/>
            <a:ext cx="0" cy="616952"/>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5"/>
        <p:cNvGrpSpPr/>
        <p:nvPr/>
      </p:nvGrpSpPr>
      <p:grpSpPr>
        <a:xfrm>
          <a:off x="0" y="0"/>
          <a:ext cx="0" cy="0"/>
          <a:chOff x="0" y="0"/>
          <a:chExt cx="0" cy="0"/>
        </a:xfrm>
      </p:grpSpPr>
      <p:pic>
        <p:nvPicPr>
          <p:cNvPr id="46" name="Google Shape;46;p14"/>
          <p:cNvPicPr preferRelativeResize="0"/>
          <p:nvPr/>
        </p:nvPicPr>
        <p:blipFill rotWithShape="1">
          <a:blip r:embed="rId2">
            <a:alphaModFix/>
          </a:blip>
          <a:srcRect r="10303"/>
          <a:stretch/>
        </p:blipFill>
        <p:spPr>
          <a:xfrm>
            <a:off x="0" y="0"/>
            <a:ext cx="10935730" cy="6857999"/>
          </a:xfrm>
          <a:prstGeom prst="rect">
            <a:avLst/>
          </a:prstGeom>
          <a:noFill/>
          <a:ln>
            <a:noFill/>
          </a:ln>
        </p:spPr>
      </p:pic>
      <p:pic>
        <p:nvPicPr>
          <p:cNvPr id="47" name="Google Shape;47;p14"/>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48" name="Google Shape;48;p14"/>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4"/>
          <p:cNvSpPr>
            <a:spLocks noGrp="1"/>
          </p:cNvSpPr>
          <p:nvPr>
            <p:ph type="pic" idx="2"/>
          </p:nvPr>
        </p:nvSpPr>
        <p:spPr>
          <a:xfrm>
            <a:off x="5183187" y="931498"/>
            <a:ext cx="7008813" cy="588078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0" name="Google Shape;50;p14"/>
          <p:cNvSpPr txBox="1">
            <a:spLocks noGrp="1"/>
          </p:cNvSpPr>
          <p:nvPr>
            <p:ph type="body" idx="1"/>
          </p:nvPr>
        </p:nvSpPr>
        <p:spPr>
          <a:xfrm>
            <a:off x="1000125" y="931498"/>
            <a:ext cx="3743997" cy="58807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14"/>
          <p:cNvSpPr/>
          <p:nvPr/>
        </p:nvSpPr>
        <p:spPr>
          <a:xfrm>
            <a:off x="0" y="6812281"/>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298A8"/>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H">
  <p:cSld name="Title and Content H">
    <p:spTree>
      <p:nvGrpSpPr>
        <p:cNvPr id="1" name="Shape 52"/>
        <p:cNvGrpSpPr/>
        <p:nvPr/>
      </p:nvGrpSpPr>
      <p:grpSpPr>
        <a:xfrm>
          <a:off x="0" y="0"/>
          <a:ext cx="0" cy="0"/>
          <a:chOff x="0" y="0"/>
          <a:chExt cx="0" cy="0"/>
        </a:xfrm>
      </p:grpSpPr>
      <p:pic>
        <p:nvPicPr>
          <p:cNvPr id="53" name="Google Shape;53;p15"/>
          <p:cNvPicPr preferRelativeResize="0"/>
          <p:nvPr/>
        </p:nvPicPr>
        <p:blipFill rotWithShape="1">
          <a:blip r:embed="rId2">
            <a:alphaModFix/>
          </a:blip>
          <a:srcRect r="12736"/>
          <a:stretch/>
        </p:blipFill>
        <p:spPr>
          <a:xfrm>
            <a:off x="0" y="3437552"/>
            <a:ext cx="10639168" cy="6857999"/>
          </a:xfrm>
          <a:prstGeom prst="rect">
            <a:avLst/>
          </a:prstGeom>
          <a:noFill/>
          <a:ln>
            <a:noFill/>
          </a:ln>
        </p:spPr>
      </p:pic>
      <p:pic>
        <p:nvPicPr>
          <p:cNvPr id="54" name="Google Shape;54;p15"/>
          <p:cNvPicPr preferRelativeResize="0"/>
          <p:nvPr/>
        </p:nvPicPr>
        <p:blipFill rotWithShape="1">
          <a:blip r:embed="rId3">
            <a:alphaModFix/>
          </a:blip>
          <a:srcRect r="91792" b="87748"/>
          <a:stretch/>
        </p:blipFill>
        <p:spPr>
          <a:xfrm>
            <a:off x="-610" y="3528370"/>
            <a:ext cx="1000735" cy="840259"/>
          </a:xfrm>
          <a:prstGeom prst="rect">
            <a:avLst/>
          </a:prstGeom>
          <a:noFill/>
          <a:ln>
            <a:noFill/>
          </a:ln>
        </p:spPr>
      </p:pic>
      <p:sp>
        <p:nvSpPr>
          <p:cNvPr id="55" name="Google Shape;55;p15"/>
          <p:cNvSpPr txBox="1">
            <a:spLocks noGrp="1"/>
          </p:cNvSpPr>
          <p:nvPr>
            <p:ph type="title"/>
          </p:nvPr>
        </p:nvSpPr>
        <p:spPr>
          <a:xfrm>
            <a:off x="1000125" y="3794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a:spLocks noGrp="1"/>
          </p:cNvSpPr>
          <p:nvPr>
            <p:ph type="pic" idx="2"/>
          </p:nvPr>
        </p:nvSpPr>
        <p:spPr>
          <a:xfrm>
            <a:off x="0" y="46648"/>
            <a:ext cx="12192000" cy="339090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7" name="Google Shape;57;p15"/>
          <p:cNvSpPr txBox="1">
            <a:spLocks noGrp="1"/>
          </p:cNvSpPr>
          <p:nvPr>
            <p:ph type="body" idx="1"/>
          </p:nvPr>
        </p:nvSpPr>
        <p:spPr>
          <a:xfrm>
            <a:off x="1000125" y="4432151"/>
            <a:ext cx="10233148" cy="21945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p:nvPr/>
        </p:nvSpPr>
        <p:spPr>
          <a:xfrm>
            <a:off x="0" y="0"/>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ey Points">
  <p:cSld name="Key Points">
    <p:spTree>
      <p:nvGrpSpPr>
        <p:cNvPr id="1" name="Shape 59"/>
        <p:cNvGrpSpPr/>
        <p:nvPr/>
      </p:nvGrpSpPr>
      <p:grpSpPr>
        <a:xfrm>
          <a:off x="0" y="0"/>
          <a:ext cx="0" cy="0"/>
          <a:chOff x="0" y="0"/>
          <a:chExt cx="0" cy="0"/>
        </a:xfrm>
      </p:grpSpPr>
      <p:pic>
        <p:nvPicPr>
          <p:cNvPr id="60" name="Google Shape;60;p16"/>
          <p:cNvPicPr preferRelativeResize="0"/>
          <p:nvPr/>
        </p:nvPicPr>
        <p:blipFill rotWithShape="1">
          <a:blip r:embed="rId2">
            <a:alphaModFix/>
          </a:blip>
          <a:srcRect r="12230"/>
          <a:stretch/>
        </p:blipFill>
        <p:spPr>
          <a:xfrm>
            <a:off x="0" y="0"/>
            <a:ext cx="10700951" cy="6857999"/>
          </a:xfrm>
          <a:prstGeom prst="rect">
            <a:avLst/>
          </a:prstGeom>
          <a:noFill/>
          <a:ln>
            <a:noFill/>
          </a:ln>
        </p:spPr>
      </p:pic>
      <p:pic>
        <p:nvPicPr>
          <p:cNvPr id="61" name="Google Shape;61;p16"/>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62" name="Google Shape;62;p16"/>
          <p:cNvSpPr txBox="1">
            <a:spLocks noGrp="1"/>
          </p:cNvSpPr>
          <p:nvPr>
            <p:ph type="body" idx="1"/>
          </p:nvPr>
        </p:nvSpPr>
        <p:spPr>
          <a:xfrm>
            <a:off x="4833257" y="5695688"/>
            <a:ext cx="6400015" cy="11142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6"/>
          <p:cNvSpPr txBox="1">
            <a:spLocks noGrp="1"/>
          </p:cNvSpPr>
          <p:nvPr>
            <p:ph type="body" idx="2"/>
          </p:nvPr>
        </p:nvSpPr>
        <p:spPr>
          <a:xfrm>
            <a:off x="1000125" y="1165799"/>
            <a:ext cx="3393745" cy="1042733"/>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6"/>
          <p:cNvSpPr txBox="1">
            <a:spLocks noGrp="1"/>
          </p:cNvSpPr>
          <p:nvPr>
            <p:ph type="body" idx="3"/>
          </p:nvPr>
        </p:nvSpPr>
        <p:spPr>
          <a:xfrm>
            <a:off x="4833257" y="1805049"/>
            <a:ext cx="6400015" cy="11278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6"/>
          <p:cNvSpPr txBox="1">
            <a:spLocks noGrp="1"/>
          </p:cNvSpPr>
          <p:nvPr>
            <p:ph type="body" idx="4"/>
          </p:nvPr>
        </p:nvSpPr>
        <p:spPr>
          <a:xfrm>
            <a:off x="1000125" y="5058581"/>
            <a:ext cx="3393745" cy="1042733"/>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6"/>
          <p:cNvSpPr txBox="1">
            <a:spLocks noGrp="1"/>
          </p:cNvSpPr>
          <p:nvPr>
            <p:ph type="body" idx="5"/>
          </p:nvPr>
        </p:nvSpPr>
        <p:spPr>
          <a:xfrm>
            <a:off x="1000125" y="3063682"/>
            <a:ext cx="3393745" cy="1042733"/>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6"/>
          <p:cNvSpPr txBox="1">
            <a:spLocks noGrp="1"/>
          </p:cNvSpPr>
          <p:nvPr>
            <p:ph type="body" idx="6"/>
          </p:nvPr>
        </p:nvSpPr>
        <p:spPr>
          <a:xfrm>
            <a:off x="4833257" y="3732286"/>
            <a:ext cx="6400015" cy="11278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6"/>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9" name="Google Shape;69;p16"/>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ey Points 2">
  <p:cSld name="Key Points 2">
    <p:spTree>
      <p:nvGrpSpPr>
        <p:cNvPr id="1" name="Shape 70"/>
        <p:cNvGrpSpPr/>
        <p:nvPr/>
      </p:nvGrpSpPr>
      <p:grpSpPr>
        <a:xfrm>
          <a:off x="0" y="0"/>
          <a:ext cx="0" cy="0"/>
          <a:chOff x="0" y="0"/>
          <a:chExt cx="0" cy="0"/>
        </a:xfrm>
      </p:grpSpPr>
      <p:pic>
        <p:nvPicPr>
          <p:cNvPr id="71" name="Google Shape;71;p17"/>
          <p:cNvPicPr preferRelativeResize="0"/>
          <p:nvPr/>
        </p:nvPicPr>
        <p:blipFill rotWithShape="1">
          <a:blip r:embed="rId2">
            <a:alphaModFix/>
          </a:blip>
          <a:srcRect r="12230"/>
          <a:stretch/>
        </p:blipFill>
        <p:spPr>
          <a:xfrm>
            <a:off x="0" y="0"/>
            <a:ext cx="10700951" cy="6857999"/>
          </a:xfrm>
          <a:prstGeom prst="rect">
            <a:avLst/>
          </a:prstGeom>
          <a:noFill/>
          <a:ln>
            <a:noFill/>
          </a:ln>
        </p:spPr>
      </p:pic>
      <p:pic>
        <p:nvPicPr>
          <p:cNvPr id="72" name="Google Shape;72;p17"/>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73" name="Google Shape;73;p17"/>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8261871" y="2383475"/>
            <a:ext cx="2961573" cy="44217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body" idx="2"/>
          </p:nvPr>
        </p:nvSpPr>
        <p:spPr>
          <a:xfrm>
            <a:off x="1000126" y="1102299"/>
            <a:ext cx="2958688" cy="10427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7"/>
          <p:cNvSpPr txBox="1">
            <a:spLocks noGrp="1"/>
          </p:cNvSpPr>
          <p:nvPr>
            <p:ph type="body" idx="3"/>
          </p:nvPr>
        </p:nvSpPr>
        <p:spPr>
          <a:xfrm>
            <a:off x="1000125" y="2376662"/>
            <a:ext cx="2958689" cy="44285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body" idx="4"/>
          </p:nvPr>
        </p:nvSpPr>
        <p:spPr>
          <a:xfrm>
            <a:off x="8261871" y="1097604"/>
            <a:ext cx="2961573" cy="10427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7"/>
          <p:cNvSpPr txBox="1">
            <a:spLocks noGrp="1"/>
          </p:cNvSpPr>
          <p:nvPr>
            <p:ph type="body" idx="5"/>
          </p:nvPr>
        </p:nvSpPr>
        <p:spPr>
          <a:xfrm>
            <a:off x="4496695" y="1097605"/>
            <a:ext cx="3227295" cy="10427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7"/>
          <p:cNvSpPr txBox="1">
            <a:spLocks noGrp="1"/>
          </p:cNvSpPr>
          <p:nvPr>
            <p:ph type="body" idx="6"/>
          </p:nvPr>
        </p:nvSpPr>
        <p:spPr>
          <a:xfrm>
            <a:off x="4496695" y="2376662"/>
            <a:ext cx="3227295" cy="44285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7"/>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3F3F"/>
              </a:buClr>
              <a:buSzPts val="4400"/>
              <a:buFont typeface="Century Gothic"/>
              <a:buNone/>
              <a:defRPr sz="4400" b="0" i="0" u="none" strike="noStrike" cap="none">
                <a:solidFill>
                  <a:srgbClr val="3F3F3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develop.larc.nasa.gov/projects.php"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develop.larc.nasa.gov/pdfs/Brochure_RecruitingFlyer2019_e.pdf" TargetMode="External"/><Relationship Id="rId4" Type="http://schemas.openxmlformats.org/officeDocument/2006/relationships/hyperlink" Target="https://appliedsciences.nasa.gov/programs/capacity-building-program"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1.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develop.larc.nasa.gov/projects.php" TargetMode="External"/><Relationship Id="rId4" Type="http://schemas.openxmlformats.org/officeDocument/2006/relationships/hyperlink" Target="http://resizeimage.net/" TargetMode="External"/><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evelop.larc.nasa.gov/2018/fall/ChesapeakeBayAgII.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hyperlink" Target="https://develop.larc.nasa.gov/2018/fall/OhioRiverValleyTI.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p:nvPr/>
        </p:nvSpPr>
        <p:spPr>
          <a:xfrm>
            <a:off x="2291373" y="1082230"/>
            <a:ext cx="9375904" cy="1241878"/>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1B57AF"/>
              </a:buClr>
              <a:buSzPts val="5500"/>
              <a:buFont typeface="Century Gothic"/>
              <a:buNone/>
            </a:pPr>
            <a:r>
              <a:rPr lang="en-US" sz="5500" b="1" i="0" u="none" strike="noStrike" cap="none" dirty="0">
                <a:solidFill>
                  <a:srgbClr val="1B57AF"/>
                </a:solidFill>
                <a:latin typeface="Century Gothic"/>
                <a:ea typeface="Century Gothic"/>
                <a:cs typeface="Century Gothic"/>
                <a:sym typeface="Century Gothic"/>
              </a:rPr>
              <a:t>Website Image</a:t>
            </a:r>
            <a:br>
              <a:rPr lang="en-US" sz="5500" b="1" i="0" u="none" strike="noStrike" cap="none" dirty="0">
                <a:solidFill>
                  <a:srgbClr val="1B57AF"/>
                </a:solidFill>
                <a:latin typeface="Century Gothic"/>
                <a:ea typeface="Century Gothic"/>
                <a:cs typeface="Century Gothic"/>
                <a:sym typeface="Century Gothic"/>
              </a:rPr>
            </a:br>
            <a:r>
              <a:rPr lang="en-US" sz="2800" b="1" dirty="0">
                <a:solidFill>
                  <a:srgbClr val="3F3F3F"/>
                </a:solidFill>
                <a:latin typeface="Century Gothic"/>
                <a:ea typeface="Century Gothic"/>
                <a:cs typeface="Century Gothic"/>
                <a:sym typeface="Century Gothic"/>
              </a:rPr>
              <a:t>Summer 2020</a:t>
            </a:r>
            <a:endParaRPr sz="2800" b="1" i="0" u="none" strike="noStrike" cap="none" dirty="0">
              <a:solidFill>
                <a:srgbClr val="3F3F3F"/>
              </a:solidFill>
              <a:latin typeface="Century Gothic"/>
              <a:ea typeface="Century Gothic"/>
              <a:cs typeface="Century Gothic"/>
              <a:sym typeface="Century Gothic"/>
            </a:endParaRPr>
          </a:p>
        </p:txBody>
      </p:sp>
      <p:sp>
        <p:nvSpPr>
          <p:cNvPr id="97" name="Google Shape;97;p1"/>
          <p:cNvSpPr txBox="1"/>
          <p:nvPr/>
        </p:nvSpPr>
        <p:spPr>
          <a:xfrm>
            <a:off x="2291373" y="3024492"/>
            <a:ext cx="9193056" cy="99617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3F3F3F"/>
              </a:buClr>
              <a:buSzPts val="2800"/>
              <a:buFont typeface="Arial"/>
              <a:buNone/>
            </a:pPr>
            <a:r>
              <a:rPr lang="en-US" sz="2800" b="0" i="0" u="none" strike="noStrike" cap="none">
                <a:solidFill>
                  <a:srgbClr val="3F3F3F"/>
                </a:solidFill>
                <a:latin typeface="Century Gothic"/>
                <a:ea typeface="Century Gothic"/>
                <a:cs typeface="Century Gothic"/>
                <a:sym typeface="Century Gothic"/>
              </a:rPr>
              <a:t>Project Short Title</a:t>
            </a:r>
            <a:endParaRPr/>
          </a:p>
          <a:p>
            <a:pPr marL="0" marR="0" lvl="0" indent="0" algn="l" rtl="0">
              <a:lnSpc>
                <a:spcPct val="90000"/>
              </a:lnSpc>
              <a:spcBef>
                <a:spcPts val="1000"/>
              </a:spcBef>
              <a:spcAft>
                <a:spcPts val="0"/>
              </a:spcAft>
              <a:buClr>
                <a:srgbClr val="3F3F3F"/>
              </a:buClr>
              <a:buSzPts val="2800"/>
              <a:buFont typeface="Arial"/>
              <a:buNone/>
            </a:pPr>
            <a:r>
              <a:rPr lang="en-US" sz="2800" b="0" i="0" u="none" strike="noStrike" cap="none">
                <a:solidFill>
                  <a:srgbClr val="3F3F3F"/>
                </a:solidFill>
                <a:latin typeface="Century Gothic"/>
                <a:ea typeface="Century Gothic"/>
                <a:cs typeface="Century Gothic"/>
                <a:sym typeface="Century Gothic"/>
              </a:rPr>
              <a:t>DEVELOP Node Name (Example: Virginia – Langley)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i="0" u="none" strike="noStrike" cap="none" dirty="0">
                <a:solidFill>
                  <a:srgbClr val="1B57AF"/>
                </a:solidFill>
                <a:latin typeface="Century Gothic"/>
                <a:ea typeface="Century Gothic"/>
                <a:cs typeface="Century Gothic"/>
                <a:sym typeface="Century Gothic"/>
              </a:rPr>
              <a:t>Web Image: </a:t>
            </a:r>
            <a:r>
              <a:rPr lang="en-US" sz="4200" b="0" i="0" u="none" strike="noStrike" cap="none" dirty="0">
                <a:solidFill>
                  <a:srgbClr val="1B57AF"/>
                </a:solidFill>
                <a:latin typeface="Century Gothic"/>
                <a:ea typeface="Century Gothic"/>
                <a:cs typeface="Century Gothic"/>
                <a:sym typeface="Century Gothic"/>
              </a:rPr>
              <a:t>Purpose &amp; Overview</a:t>
            </a:r>
            <a:endParaRPr dirty="0"/>
          </a:p>
        </p:txBody>
      </p:sp>
      <p:sp>
        <p:nvSpPr>
          <p:cNvPr id="104" name="Google Shape;104;p2"/>
          <p:cNvSpPr txBox="1"/>
          <p:nvPr/>
        </p:nvSpPr>
        <p:spPr>
          <a:xfrm>
            <a:off x="392106" y="993648"/>
            <a:ext cx="5447977"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dirty="0">
                <a:solidFill>
                  <a:srgbClr val="3F3F3F"/>
                </a:solidFill>
                <a:latin typeface="Century Gothic"/>
                <a:ea typeface="Century Gothic"/>
                <a:cs typeface="Century Gothic"/>
                <a:sym typeface="Century Gothic"/>
              </a:rPr>
              <a:t>This image should be an attractive, </a:t>
            </a:r>
            <a:r>
              <a:rPr lang="en-US" sz="2000" b="1" i="0" u="none" strike="noStrike" cap="none" dirty="0">
                <a:solidFill>
                  <a:srgbClr val="3F3F3F"/>
                </a:solidFill>
                <a:latin typeface="Century Gothic"/>
                <a:ea typeface="Century Gothic"/>
                <a:cs typeface="Century Gothic"/>
                <a:sym typeface="Century Gothic"/>
              </a:rPr>
              <a:t>processed image of your study area </a:t>
            </a:r>
            <a:r>
              <a:rPr lang="en-US" sz="2000" b="0" i="0" u="none" strike="noStrike" cap="none" dirty="0">
                <a:solidFill>
                  <a:srgbClr val="3F3F3F"/>
                </a:solidFill>
                <a:latin typeface="Century Gothic"/>
                <a:ea typeface="Century Gothic"/>
                <a:cs typeface="Century Gothic"/>
                <a:sym typeface="Century Gothic"/>
              </a:rPr>
              <a:t>that will be</a:t>
            </a:r>
            <a:r>
              <a:rPr lang="en-US" sz="2000" b="1" i="0" u="none" strike="noStrike" cap="none" dirty="0">
                <a:solidFill>
                  <a:srgbClr val="3F3F3F"/>
                </a:solidFill>
                <a:latin typeface="Century Gothic"/>
                <a:ea typeface="Century Gothic"/>
                <a:cs typeface="Century Gothic"/>
                <a:sym typeface="Century Gothic"/>
              </a:rPr>
              <a:t> used to represent the project</a:t>
            </a:r>
            <a:r>
              <a:rPr lang="en-US" sz="2000" b="0" i="0" u="none" strike="noStrike" cap="none" dirty="0">
                <a:solidFill>
                  <a:srgbClr val="3F3F3F"/>
                </a:solidFill>
                <a:latin typeface="Century Gothic"/>
                <a:ea typeface="Century Gothic"/>
                <a:cs typeface="Century Gothic"/>
                <a:sym typeface="Century Gothic"/>
              </a:rPr>
              <a:t>. This image will be used as </a:t>
            </a:r>
            <a:r>
              <a:rPr lang="en-US" sz="2000" b="1" i="0" u="none" strike="noStrike" cap="none" dirty="0">
                <a:solidFill>
                  <a:srgbClr val="3F3F3F"/>
                </a:solidFill>
                <a:latin typeface="Century Gothic"/>
                <a:ea typeface="Century Gothic"/>
                <a:cs typeface="Century Gothic"/>
                <a:sym typeface="Century Gothic"/>
              </a:rPr>
              <a:t>a</a:t>
            </a:r>
            <a:r>
              <a:rPr lang="en-US" sz="2000" b="0" i="0" u="none" strike="noStrike" cap="none" dirty="0">
                <a:solidFill>
                  <a:srgbClr val="3F3F3F"/>
                </a:solidFill>
                <a:latin typeface="Century Gothic"/>
                <a:ea typeface="Century Gothic"/>
                <a:cs typeface="Century Gothic"/>
                <a:sym typeface="Century Gothic"/>
              </a:rPr>
              <a:t> </a:t>
            </a:r>
            <a:r>
              <a:rPr lang="en-US" sz="2000" b="1" i="0" u="none" strike="noStrike" cap="none" dirty="0">
                <a:solidFill>
                  <a:srgbClr val="3F3F3F"/>
                </a:solidFill>
                <a:latin typeface="Century Gothic"/>
                <a:ea typeface="Century Gothic"/>
                <a:cs typeface="Century Gothic"/>
                <a:sym typeface="Century Gothic"/>
              </a:rPr>
              <a:t>cover image on the project page </a:t>
            </a:r>
            <a:r>
              <a:rPr lang="en-US" sz="2000" b="0" i="0" u="none" strike="noStrike" cap="none" dirty="0">
                <a:solidFill>
                  <a:srgbClr val="3F3F3F"/>
                </a:solidFill>
                <a:latin typeface="Century Gothic"/>
                <a:ea typeface="Century Gothic"/>
                <a:cs typeface="Century Gothic"/>
                <a:sym typeface="Century Gothic"/>
              </a:rPr>
              <a:t>of the </a:t>
            </a:r>
            <a:r>
              <a:rPr lang="en-US" sz="2000" b="0" i="0" u="sng" strike="noStrike" cap="none" dirty="0">
                <a:solidFill>
                  <a:srgbClr val="3F3F3F"/>
                </a:solidFill>
                <a:latin typeface="Century Gothic"/>
                <a:ea typeface="Century Gothic"/>
                <a:cs typeface="Century Gothic"/>
                <a:sym typeface="Century Gothic"/>
                <a:hlinkClick r:id="rId3"/>
              </a:rPr>
              <a:t>DEVELOP website</a:t>
            </a:r>
            <a:r>
              <a:rPr lang="en-US" sz="2000" b="0" i="0" u="none" strike="noStrike" cap="none" dirty="0">
                <a:solidFill>
                  <a:srgbClr val="3F3F3F"/>
                </a:solidFill>
                <a:latin typeface="Century Gothic"/>
                <a:ea typeface="Century Gothic"/>
                <a:cs typeface="Century Gothic"/>
                <a:sym typeface="Century Gothic"/>
              </a:rPr>
              <a:t>, the project’s </a:t>
            </a:r>
            <a:r>
              <a:rPr lang="en-US" sz="2000" b="1" i="0" u="none" strike="noStrike" cap="none" dirty="0">
                <a:solidFill>
                  <a:srgbClr val="3F3F3F"/>
                </a:solidFill>
                <a:latin typeface="Century Gothic"/>
                <a:ea typeface="Century Gothic"/>
                <a:cs typeface="Century Gothic"/>
                <a:sym typeface="Century Gothic"/>
              </a:rPr>
              <a:t>close-out presentation image</a:t>
            </a:r>
            <a:r>
              <a:rPr lang="en-US" sz="2000" b="0" i="0" u="none" strike="noStrike" cap="none" dirty="0">
                <a:solidFill>
                  <a:srgbClr val="3F3F3F"/>
                </a:solidFill>
                <a:latin typeface="Century Gothic"/>
                <a:ea typeface="Century Gothic"/>
                <a:cs typeface="Century Gothic"/>
                <a:sym typeface="Century Gothic"/>
              </a:rPr>
              <a:t>, the project image on </a:t>
            </a:r>
            <a:r>
              <a:rPr lang="en-US" sz="2000" b="0" i="0" u="sng" strike="noStrike" cap="none" dirty="0">
                <a:solidFill>
                  <a:srgbClr val="3F3F3F"/>
                </a:solidFill>
                <a:latin typeface="Century Gothic"/>
                <a:ea typeface="Century Gothic"/>
                <a:cs typeface="Century Gothic"/>
                <a:sym typeface="Century Gothic"/>
                <a:hlinkClick r:id="rId4"/>
              </a:rPr>
              <a:t>NASA’s Applied Sciences eBooks</a:t>
            </a:r>
            <a:r>
              <a:rPr lang="en-US" sz="2000" b="0" i="0" u="none" strike="noStrike" cap="none" dirty="0">
                <a:solidFill>
                  <a:srgbClr val="3F3F3F"/>
                </a:solidFill>
                <a:latin typeface="Century Gothic"/>
                <a:ea typeface="Century Gothic"/>
                <a:cs typeface="Century Gothic"/>
                <a:sym typeface="Century Gothic"/>
              </a:rPr>
              <a:t> website, and imagery that can be used by </a:t>
            </a:r>
            <a:r>
              <a:rPr lang="en-US" sz="2000" b="1" i="0" u="none" strike="noStrike" cap="none" dirty="0">
                <a:solidFill>
                  <a:srgbClr val="3F3F3F"/>
                </a:solidFill>
                <a:latin typeface="Century Gothic"/>
                <a:ea typeface="Century Gothic"/>
                <a:cs typeface="Century Gothic"/>
                <a:sym typeface="Century Gothic"/>
              </a:rPr>
              <a:t>DEVELOP’s Communications Team</a:t>
            </a:r>
            <a:r>
              <a:rPr lang="en-US" sz="2000" b="0" i="0" u="none" strike="noStrike" cap="none" dirty="0">
                <a:solidFill>
                  <a:srgbClr val="3F3F3F"/>
                </a:solidFill>
                <a:latin typeface="Century Gothic"/>
                <a:ea typeface="Century Gothic"/>
                <a:cs typeface="Century Gothic"/>
                <a:sym typeface="Century Gothic"/>
              </a:rPr>
              <a:t> for future publications and </a:t>
            </a:r>
            <a:r>
              <a:rPr lang="en-US" sz="2000" b="0" i="0" u="sng" strike="noStrike" cap="none" dirty="0">
                <a:solidFill>
                  <a:srgbClr val="3F3F3F"/>
                </a:solidFill>
                <a:latin typeface="Century Gothic"/>
                <a:ea typeface="Century Gothic"/>
                <a:cs typeface="Century Gothic"/>
                <a:sym typeface="Century Gothic"/>
                <a:hlinkClick r:id="rId5"/>
              </a:rPr>
              <a:t>promotional materials</a:t>
            </a:r>
            <a:r>
              <a:rPr lang="en-US" sz="2000" b="0" i="0" u="none" strike="noStrike" cap="none" dirty="0">
                <a:solidFill>
                  <a:srgbClr val="3F3F3F"/>
                </a:solidFill>
                <a:latin typeface="Century Gothic"/>
                <a:ea typeface="Century Gothic"/>
                <a:cs typeface="Century Gothic"/>
                <a:sym typeface="Century Gothic"/>
              </a:rPr>
              <a:t>.</a:t>
            </a:r>
            <a:endParaRPr dirty="0"/>
          </a:p>
        </p:txBody>
      </p:sp>
      <p:pic>
        <p:nvPicPr>
          <p:cNvPr id="105" name="Google Shape;105;p2"/>
          <p:cNvPicPr preferRelativeResize="0"/>
          <p:nvPr/>
        </p:nvPicPr>
        <p:blipFill rotWithShape="1">
          <a:blip r:embed="rId6">
            <a:alphaModFix/>
          </a:blip>
          <a:srcRect/>
          <a:stretch/>
        </p:blipFill>
        <p:spPr>
          <a:xfrm>
            <a:off x="6096000" y="1066800"/>
            <a:ext cx="3539062" cy="2743200"/>
          </a:xfrm>
          <a:prstGeom prst="rect">
            <a:avLst/>
          </a:prstGeom>
          <a:noFill/>
          <a:ln w="38100" cap="flat" cmpd="sng">
            <a:solidFill>
              <a:srgbClr val="3F3F3F"/>
            </a:solidFill>
            <a:prstDash val="solid"/>
            <a:round/>
            <a:headEnd type="none" w="sm" len="sm"/>
            <a:tailEnd type="none" w="sm" len="sm"/>
          </a:ln>
        </p:spPr>
      </p:pic>
      <p:pic>
        <p:nvPicPr>
          <p:cNvPr id="106" name="Google Shape;106;p2"/>
          <p:cNvPicPr preferRelativeResize="0"/>
          <p:nvPr/>
        </p:nvPicPr>
        <p:blipFill rotWithShape="1">
          <a:blip r:embed="rId7">
            <a:alphaModFix/>
          </a:blip>
          <a:srcRect/>
          <a:stretch/>
        </p:blipFill>
        <p:spPr>
          <a:xfrm>
            <a:off x="8480599" y="2220766"/>
            <a:ext cx="3539062" cy="2743200"/>
          </a:xfrm>
          <a:prstGeom prst="rect">
            <a:avLst/>
          </a:prstGeom>
          <a:noFill/>
          <a:ln w="38100" cap="flat" cmpd="sng">
            <a:solidFill>
              <a:srgbClr val="3F3F3F"/>
            </a:solidFill>
            <a:prstDash val="solid"/>
            <a:round/>
            <a:headEnd type="none" w="sm" len="sm"/>
            <a:tailEnd type="none" w="sm" len="sm"/>
          </a:ln>
        </p:spPr>
      </p:pic>
      <p:pic>
        <p:nvPicPr>
          <p:cNvPr id="107" name="Google Shape;107;p2"/>
          <p:cNvPicPr preferRelativeResize="0"/>
          <p:nvPr/>
        </p:nvPicPr>
        <p:blipFill rotWithShape="1">
          <a:blip r:embed="rId8">
            <a:alphaModFix/>
          </a:blip>
          <a:srcRect/>
          <a:stretch/>
        </p:blipFill>
        <p:spPr>
          <a:xfrm>
            <a:off x="6096000" y="3984868"/>
            <a:ext cx="3539062" cy="2743200"/>
          </a:xfrm>
          <a:prstGeom prst="rect">
            <a:avLst/>
          </a:prstGeom>
          <a:noFill/>
          <a:ln w="38100" cap="flat" cmpd="sng">
            <a:solidFill>
              <a:srgbClr val="3F3F3F"/>
            </a:solidFill>
            <a:prstDash val="solid"/>
            <a:round/>
            <a:headEnd type="none" w="sm" len="sm"/>
            <a:tailEnd type="none" w="sm" len="sm"/>
          </a:ln>
        </p:spPr>
      </p:pic>
      <p:sp>
        <p:nvSpPr>
          <p:cNvPr id="108" name="Google Shape;108;p2"/>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pic>
        <p:nvPicPr>
          <p:cNvPr id="109" name="Google Shape;109;p2"/>
          <p:cNvPicPr preferRelativeResize="0"/>
          <p:nvPr/>
        </p:nvPicPr>
        <p:blipFill rotWithShape="1">
          <a:blip r:embed="rId9">
            <a:alphaModFix/>
          </a:blip>
          <a:srcRect l="28904" t="16239" r="30073" b="57735"/>
          <a:stretch/>
        </p:blipFill>
        <p:spPr>
          <a:xfrm>
            <a:off x="880599" y="4866250"/>
            <a:ext cx="4190564" cy="1723744"/>
          </a:xfrm>
          <a:prstGeom prst="rect">
            <a:avLst/>
          </a:prstGeom>
          <a:noFill/>
          <a:ln w="38100" cap="flat" cmpd="sng">
            <a:solidFill>
              <a:srgbClr val="3F3F3F"/>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a:stretch/>
        </p:blipFill>
        <p:spPr>
          <a:xfrm>
            <a:off x="4557293" y="4735135"/>
            <a:ext cx="1412798" cy="794699"/>
          </a:xfrm>
          <a:prstGeom prst="rect">
            <a:avLst/>
          </a:prstGeom>
          <a:noFill/>
          <a:ln>
            <a:noFill/>
          </a:ln>
        </p:spPr>
      </p:pic>
      <p:sp>
        <p:nvSpPr>
          <p:cNvPr id="116" name="Google Shape;116;p3"/>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1B57AF"/>
              </a:buClr>
              <a:buSzPts val="4200"/>
              <a:buFont typeface="Century Gothic"/>
              <a:buNone/>
              <a:tabLst/>
              <a:defRPr/>
            </a:pPr>
            <a:r>
              <a:rPr kumimoji="0" lang="en-US" sz="4200" b="1" i="0" u="none" strike="noStrike" kern="0" cap="none" spc="0" normalizeH="0" baseline="0" noProof="0" dirty="0">
                <a:ln>
                  <a:noFill/>
                </a:ln>
                <a:solidFill>
                  <a:srgbClr val="1B57AF"/>
                </a:solidFill>
                <a:effectLst/>
                <a:uLnTx/>
                <a:uFillTx/>
                <a:latin typeface="Century Gothic"/>
                <a:ea typeface="Century Gothic"/>
                <a:cs typeface="Century Gothic"/>
                <a:sym typeface="Century Gothic"/>
              </a:rPr>
              <a:t>Web Image: </a:t>
            </a:r>
            <a:r>
              <a:rPr kumimoji="0" lang="en-US" sz="4200" b="0" i="0" u="none" strike="noStrike" kern="0" cap="none" spc="0" normalizeH="0" baseline="0" noProof="0" dirty="0">
                <a:ln>
                  <a:noFill/>
                </a:ln>
                <a:solidFill>
                  <a:srgbClr val="1B57AF"/>
                </a:solidFill>
                <a:effectLst/>
                <a:uLnTx/>
                <a:uFillTx/>
                <a:latin typeface="Century Gothic"/>
                <a:ea typeface="Century Gothic"/>
                <a:cs typeface="Century Gothic"/>
                <a:sym typeface="Century Gothic"/>
              </a:rPr>
              <a:t>Requirements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7" name="Google Shape;117;p3"/>
          <p:cNvSpPr txBox="1"/>
          <p:nvPr/>
        </p:nvSpPr>
        <p:spPr>
          <a:xfrm>
            <a:off x="282379" y="976884"/>
            <a:ext cx="6260925" cy="3740984"/>
          </a:xfrm>
          <a:prstGeom prst="rect">
            <a:avLst/>
          </a:prstGeom>
          <a:noFill/>
          <a:ln>
            <a:noFill/>
          </a:ln>
        </p:spPr>
        <p:txBody>
          <a:bodyPr spcFirstLastPara="1" wrap="square" lIns="91425" tIns="45700" rIns="91425" bIns="45700" anchor="t" anchorCtr="0">
            <a:spAutoFit/>
          </a:bodyPr>
          <a:lstStyle/>
          <a:p>
            <a:pPr marL="342900" marR="0" lvl="0" indent="-342900" fontAlgn="auto">
              <a:lnSpc>
                <a:spcPct val="90000"/>
              </a:lnSpc>
              <a:spcAft>
                <a:spcPts val="600"/>
              </a:spcAft>
              <a:buClr>
                <a:srgbClr val="1B57AF"/>
              </a:buClr>
              <a:buSzPts val="2100"/>
              <a:buFont typeface="Webdings" pitchFamily="2" charset="2"/>
              <a:buChar char="4"/>
              <a:tabLst/>
              <a:defRPr/>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High-resolution: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1920 x 1080 (300+ dpi), landscape orientation</a:t>
            </a:r>
            <a:endParaRPr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
                <a:srgbClr val="1B57AF"/>
              </a:buClr>
              <a:buSzPts val="2100"/>
              <a:buFont typeface="Wingdings" pitchFamily="2" charset="2"/>
              <a:buChar char="§"/>
              <a:tabLst/>
              <a:defRPr/>
            </a:pP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You can use an online resizer like this one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Wingdings" pitchFamily="2" charset="2"/>
              </a:rPr>
              <a:t></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hlinkClick r:id="rId4"/>
              </a:rPr>
              <a:t>http://resizeimage.net/</a:t>
            </a:r>
            <a:endParaRPr kumimoji="0"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Saved as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a JPEG or PNG</a:t>
            </a:r>
            <a:endParaRPr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At least one image provided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recent data (2018 to 2020)</a:t>
            </a:r>
            <a:endParaRPr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The entire frame is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filled with imagery</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meaning absolutely NO white space</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Cannot be clipped to a shape</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and there should be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no large, clip art style overlays</a:t>
            </a:r>
            <a:endParaRPr sz="2100" b="1" kern="1200" dirty="0">
              <a:solidFill>
                <a:schemeClr val="tx1">
                  <a:lumMod val="75000"/>
                  <a:lumOff val="25000"/>
                </a:schemeClr>
              </a:solidFill>
              <a:latin typeface="Century Gothic" panose="020B0502020202020204" pitchFamily="34" charset="0"/>
              <a:ea typeface="+mn-ea"/>
              <a:cs typeface="+mn-cs"/>
            </a:endParaRPr>
          </a:p>
        </p:txBody>
      </p:sp>
      <p:sp>
        <p:nvSpPr>
          <p:cNvPr id="118" name="Google Shape;118;p3"/>
          <p:cNvSpPr/>
          <p:nvPr/>
        </p:nvSpPr>
        <p:spPr>
          <a:xfrm>
            <a:off x="457200" y="5759351"/>
            <a:ext cx="6199632" cy="877163"/>
          </a:xfrm>
          <a:prstGeom prst="rect">
            <a:avLst/>
          </a:prstGeom>
          <a:solidFill>
            <a:srgbClr val="1B57AF">
              <a:alpha val="24705"/>
            </a:srgbClr>
          </a:solidFill>
          <a:ln w="57150" cap="flat" cmpd="sng">
            <a:solidFill>
              <a:srgbClr val="1B57AF"/>
            </a:solidFill>
            <a:prstDash val="solid"/>
            <a:round/>
            <a:headEnd type="none" w="sm" len="sm"/>
            <a:tailEnd type="none" w="sm" len="sm"/>
          </a:ln>
        </p:spPr>
        <p:txBody>
          <a:bodyPr spcFirstLastPara="1" wrap="square" lIns="274300" tIns="274300" rIns="274300" bIns="2743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0" i="0" u="sng" strike="noStrike" kern="0" cap="none" spc="0" normalizeH="0" baseline="0" noProof="0">
                <a:ln>
                  <a:noFill/>
                </a:ln>
                <a:solidFill>
                  <a:srgbClr val="0563C1"/>
                </a:solidFill>
                <a:effectLst/>
                <a:uLnTx/>
                <a:uFillTx/>
                <a:latin typeface="Century Gothic"/>
                <a:ea typeface="Century Gothic"/>
                <a:cs typeface="Century Gothic"/>
                <a:sym typeface="Century Gothic"/>
                <a:hlinkClick r:id="rId5"/>
              </a:rPr>
              <a:t>https://develop.larc.nasa.gov/projects.php</a:t>
            </a:r>
            <a:endParaRPr kumimoji="0" sz="21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9" name="Google Shape;119;p3"/>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F0000"/>
                </a:solidFill>
                <a:effectLst/>
                <a:uLnTx/>
                <a:uFillTx/>
                <a:latin typeface="Century Gothic"/>
                <a:ea typeface="Century Gothic"/>
                <a:cs typeface="Century Gothic"/>
                <a:sym typeface="Century Gothic"/>
              </a:rPr>
              <a:t>Delete this slide before submission.</a:t>
            </a:r>
            <a:endParaRPr kumimoji="0" sz="2400" b="0" i="0" u="none" strike="noStrike" kern="0" cap="none" spc="0" normalizeH="0" baseline="0" noProof="0">
              <a:ln>
                <a:noFill/>
              </a:ln>
              <a:solidFill>
                <a:srgbClr val="FF0000"/>
              </a:solidFill>
              <a:effectLst/>
              <a:uLnTx/>
              <a:uFillTx/>
              <a:latin typeface="Century Gothic"/>
              <a:ea typeface="Century Gothic"/>
              <a:cs typeface="Century Gothic"/>
              <a:sym typeface="Century Gothic"/>
            </a:endParaRPr>
          </a:p>
        </p:txBody>
      </p:sp>
      <p:pic>
        <p:nvPicPr>
          <p:cNvPr id="120" name="Google Shape;120;p3" descr="https://lh6.googleusercontent.com/32EeSTnBZ-m3t_Xd3Fr_80bkCgU6AUburNr_Wc-6uCl9h7089kIux_w5vpsl9uPUWZsR3HcclW94czWKrTaJEfMGqCeqXNPBuYVCgqTi83jkG8GTxZFaqwXxtxdlW4pwrxAM59YSewc"/>
          <p:cNvPicPr preferRelativeResize="0"/>
          <p:nvPr/>
        </p:nvPicPr>
        <p:blipFill rotWithShape="1">
          <a:blip r:embed="rId6">
            <a:alphaModFix/>
          </a:blip>
          <a:srcRect l="522"/>
          <a:stretch/>
        </p:blipFill>
        <p:spPr>
          <a:xfrm>
            <a:off x="3051597" y="4733011"/>
            <a:ext cx="1457105" cy="796823"/>
          </a:xfrm>
          <a:prstGeom prst="rect">
            <a:avLst/>
          </a:prstGeom>
          <a:noFill/>
          <a:ln>
            <a:noFill/>
          </a:ln>
        </p:spPr>
      </p:pic>
      <p:pic>
        <p:nvPicPr>
          <p:cNvPr id="121" name="Google Shape;121;p3"/>
          <p:cNvPicPr preferRelativeResize="0"/>
          <p:nvPr/>
        </p:nvPicPr>
        <p:blipFill rotWithShape="1">
          <a:blip r:embed="rId7">
            <a:alphaModFix/>
          </a:blip>
          <a:srcRect/>
          <a:stretch/>
        </p:blipFill>
        <p:spPr>
          <a:xfrm>
            <a:off x="8118221" y="1102425"/>
            <a:ext cx="3901440" cy="2194560"/>
          </a:xfrm>
          <a:prstGeom prst="rect">
            <a:avLst/>
          </a:prstGeom>
          <a:noFill/>
          <a:ln w="38100" cap="flat" cmpd="sng">
            <a:solidFill>
              <a:srgbClr val="3F3F3F"/>
            </a:solidFill>
            <a:prstDash val="solid"/>
            <a:round/>
            <a:headEnd type="none" w="sm" len="sm"/>
            <a:tailEnd type="none" w="sm" len="sm"/>
          </a:ln>
        </p:spPr>
      </p:pic>
      <p:pic>
        <p:nvPicPr>
          <p:cNvPr id="122" name="Google Shape;122;p3"/>
          <p:cNvPicPr preferRelativeResize="0"/>
          <p:nvPr/>
        </p:nvPicPr>
        <p:blipFill rotWithShape="1">
          <a:blip r:embed="rId8">
            <a:alphaModFix/>
          </a:blip>
          <a:srcRect/>
          <a:stretch/>
        </p:blipFill>
        <p:spPr>
          <a:xfrm>
            <a:off x="7043804" y="2857243"/>
            <a:ext cx="3902591" cy="2194559"/>
          </a:xfrm>
          <a:prstGeom prst="rect">
            <a:avLst/>
          </a:prstGeom>
          <a:noFill/>
          <a:ln w="38100" cap="flat" cmpd="sng">
            <a:solidFill>
              <a:schemeClr val="dk1"/>
            </a:solidFill>
            <a:prstDash val="solid"/>
            <a:round/>
            <a:headEnd type="none" w="sm" len="sm"/>
            <a:tailEnd type="none" w="sm" len="sm"/>
          </a:ln>
        </p:spPr>
      </p:pic>
      <p:pic>
        <p:nvPicPr>
          <p:cNvPr id="123" name="Google Shape;123;p3"/>
          <p:cNvPicPr preferRelativeResize="0"/>
          <p:nvPr/>
        </p:nvPicPr>
        <p:blipFill rotWithShape="1">
          <a:blip r:embed="rId9">
            <a:alphaModFix/>
          </a:blip>
          <a:srcRect r="3282"/>
          <a:stretch/>
        </p:blipFill>
        <p:spPr>
          <a:xfrm>
            <a:off x="8118221" y="4438011"/>
            <a:ext cx="3899649" cy="2194560"/>
          </a:xfrm>
          <a:prstGeom prst="rect">
            <a:avLst/>
          </a:prstGeom>
          <a:noFill/>
          <a:ln w="38100" cap="flat" cmpd="sng">
            <a:solidFill>
              <a:srgbClr val="3F3F3F"/>
            </a:solidFill>
            <a:prstDash val="solid"/>
            <a:round/>
            <a:headEnd type="none" w="sm" len="sm"/>
            <a:tailEnd type="none" w="sm" len="sm"/>
          </a:ln>
        </p:spPr>
      </p:pic>
      <p:sp>
        <p:nvSpPr>
          <p:cNvPr id="124" name="Google Shape;124;p3"/>
          <p:cNvSpPr/>
          <p:nvPr/>
        </p:nvSpPr>
        <p:spPr>
          <a:xfrm>
            <a:off x="3162632"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25" name="Google Shape;125;p3"/>
          <p:cNvSpPr/>
          <p:nvPr/>
        </p:nvSpPr>
        <p:spPr>
          <a:xfrm>
            <a:off x="4622013"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58459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rotWithShape="1">
          <a:blip r:embed="rId3">
            <a:alphaModFix/>
          </a:blip>
          <a:srcRect/>
          <a:stretch/>
        </p:blipFill>
        <p:spPr>
          <a:xfrm>
            <a:off x="8118221" y="1108434"/>
            <a:ext cx="3901440" cy="2194560"/>
          </a:xfrm>
          <a:prstGeom prst="rect">
            <a:avLst/>
          </a:prstGeom>
          <a:noFill/>
          <a:ln w="38100" cap="flat" cmpd="sng">
            <a:solidFill>
              <a:srgbClr val="3F3F3F"/>
            </a:solidFill>
            <a:prstDash val="solid"/>
            <a:round/>
            <a:headEnd type="none" w="sm" len="sm"/>
            <a:tailEnd type="none" w="sm" len="sm"/>
          </a:ln>
        </p:spPr>
      </p:pic>
      <p:sp>
        <p:nvSpPr>
          <p:cNvPr id="132" name="Google Shape;132;p4"/>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dirty="0">
                <a:solidFill>
                  <a:srgbClr val="1B57AF"/>
                </a:solidFill>
                <a:latin typeface="Century Gothic"/>
                <a:ea typeface="Century Gothic"/>
                <a:cs typeface="Century Gothic"/>
                <a:sym typeface="Century Gothic"/>
              </a:rPr>
              <a:t>Web Image: </a:t>
            </a:r>
            <a:r>
              <a:rPr lang="en-US" sz="4200" b="0" dirty="0">
                <a:solidFill>
                  <a:srgbClr val="1B57AF"/>
                </a:solidFill>
                <a:latin typeface="Century Gothic"/>
                <a:ea typeface="Century Gothic"/>
                <a:cs typeface="Century Gothic"/>
                <a:sym typeface="Century Gothic"/>
              </a:rPr>
              <a:t>Requirements</a:t>
            </a:r>
            <a:endParaRPr dirty="0"/>
          </a:p>
        </p:txBody>
      </p:sp>
      <p:sp>
        <p:nvSpPr>
          <p:cNvPr id="133" name="Google Shape;133;p4"/>
          <p:cNvSpPr txBox="1"/>
          <p:nvPr/>
        </p:nvSpPr>
        <p:spPr>
          <a:xfrm>
            <a:off x="282380" y="919734"/>
            <a:ext cx="6510306" cy="5998525"/>
          </a:xfrm>
          <a:prstGeom prst="rect">
            <a:avLst/>
          </a:prstGeom>
          <a:noFill/>
          <a:ln>
            <a:noFill/>
          </a:ln>
        </p:spPr>
        <p:txBody>
          <a:bodyPr spcFirstLastPara="1" wrap="square" lIns="91425" tIns="45700" rIns="91425" bIns="45700" anchor="t" anchorCtr="0">
            <a:spAutoFit/>
          </a:bodyPr>
          <a:lstStyle/>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Image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NASA sensor data</a:t>
            </a:r>
            <a:endParaRPr sz="2100" b="1" kern="1200" dirty="0">
              <a:solidFill>
                <a:schemeClr val="tx1">
                  <a:lumMod val="75000"/>
                  <a:lumOff val="25000"/>
                </a:schemeClr>
              </a:solidFill>
              <a:latin typeface="Century Gothic" panose="020B0502020202020204" pitchFamily="34" charset="0"/>
              <a:ea typeface="+mn-ea"/>
              <a:cs typeface="+mn-cs"/>
              <a:sym typeface="Century Gothic"/>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from an outside source</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a photograph of the team or a landscape</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Why? </a:t>
            </a:r>
            <a:r>
              <a:rPr lang="en-US" sz="2100" b="0" i="0" u="none" strike="noStrike" cap="none" dirty="0">
                <a:solidFill>
                  <a:srgbClr val="3F3F3F"/>
                </a:solidFill>
                <a:latin typeface="Century Gothic"/>
                <a:ea typeface="Century Gothic"/>
                <a:cs typeface="Century Gothic"/>
                <a:sym typeface="Century Gothic"/>
              </a:rPr>
              <a:t>DEVELOP is a NASA-funded program that is focused on highlighting NASA data applications.</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0" i="1" u="none" strike="noStrike" cap="none" dirty="0">
                <a:solidFill>
                  <a:srgbClr val="3F3F3F"/>
                </a:solidFill>
                <a:latin typeface="Century Gothic"/>
                <a:ea typeface="Century Gothic"/>
                <a:cs typeface="Century Gothic"/>
                <a:sym typeface="Century Gothic"/>
              </a:rPr>
              <a:t>Exception: NC projects can use CDR data if necessary</a:t>
            </a:r>
            <a:endParaRPr sz="2100" b="0" i="1"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Some kind of processing has taken place</a:t>
            </a:r>
            <a:endParaRPr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The team actually created the image</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Not just a raw satellite image or simple re-order of spectral bands (e.g., a false color composite)</a:t>
            </a:r>
            <a:endParaRPr dirty="0"/>
          </a:p>
          <a:p>
            <a:pPr marL="34290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Including non-NASA data </a:t>
            </a:r>
            <a:r>
              <a:rPr lang="en-US" sz="2100" b="1" i="1" kern="1200" dirty="0">
                <a:solidFill>
                  <a:schemeClr val="tx1">
                    <a:lumMod val="75000"/>
                    <a:lumOff val="25000"/>
                  </a:schemeClr>
                </a:solidFill>
                <a:latin typeface="Century Gothic" panose="020B0502020202020204" pitchFamily="34" charset="0"/>
                <a:ea typeface="+mn-ea"/>
                <a:cs typeface="+mn-cs"/>
                <a:sym typeface="Century Gothic"/>
              </a:rPr>
              <a:t>along</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 with NASA data </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in the creation of your image is fine, but you can’t include a map or diagram someone else made.</a:t>
            </a:r>
            <a:endParaRPr sz="2100" kern="1200" dirty="0">
              <a:solidFill>
                <a:schemeClr val="tx1">
                  <a:lumMod val="75000"/>
                  <a:lumOff val="25000"/>
                </a:schemeClr>
              </a:solidFill>
              <a:latin typeface="Century Gothic" panose="020B0502020202020204" pitchFamily="34" charset="0"/>
              <a:ea typeface="+mn-ea"/>
              <a:cs typeface="+mn-cs"/>
              <a:sym typeface="Century Gothic"/>
            </a:endParaRPr>
          </a:p>
        </p:txBody>
      </p:sp>
      <p:sp>
        <p:nvSpPr>
          <p:cNvPr id="134" name="Google Shape;134;p4"/>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pic>
        <p:nvPicPr>
          <p:cNvPr id="135" name="Google Shape;135;p4"/>
          <p:cNvPicPr preferRelativeResize="0"/>
          <p:nvPr/>
        </p:nvPicPr>
        <p:blipFill rotWithShape="1">
          <a:blip r:embed="rId4">
            <a:alphaModFix/>
          </a:blip>
          <a:srcRect/>
          <a:stretch/>
        </p:blipFill>
        <p:spPr>
          <a:xfrm>
            <a:off x="6928730" y="2770219"/>
            <a:ext cx="3901439" cy="2194560"/>
          </a:xfrm>
          <a:prstGeom prst="rect">
            <a:avLst/>
          </a:prstGeom>
          <a:noFill/>
          <a:ln w="38100" cap="flat" cmpd="sng">
            <a:solidFill>
              <a:srgbClr val="3F3F3F"/>
            </a:solidFill>
            <a:prstDash val="solid"/>
            <a:round/>
            <a:headEnd type="none" w="sm" len="sm"/>
            <a:tailEnd type="none" w="sm" len="sm"/>
          </a:ln>
        </p:spPr>
      </p:pic>
      <p:pic>
        <p:nvPicPr>
          <p:cNvPr id="136" name="Google Shape;136;p4"/>
          <p:cNvPicPr preferRelativeResize="0"/>
          <p:nvPr/>
        </p:nvPicPr>
        <p:blipFill rotWithShape="1">
          <a:blip r:embed="rId5">
            <a:alphaModFix/>
          </a:blip>
          <a:srcRect/>
          <a:stretch/>
        </p:blipFill>
        <p:spPr>
          <a:xfrm>
            <a:off x="8118221" y="4432004"/>
            <a:ext cx="3901440" cy="2194560"/>
          </a:xfrm>
          <a:prstGeom prst="rect">
            <a:avLst/>
          </a:prstGeom>
          <a:noFill/>
          <a:ln w="38100" cap="flat" cmpd="sng">
            <a:solidFill>
              <a:srgbClr val="3F3F3F"/>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dirty="0">
                <a:solidFill>
                  <a:srgbClr val="1B57AF"/>
                </a:solidFill>
                <a:latin typeface="Century Gothic"/>
                <a:ea typeface="Century Gothic"/>
                <a:cs typeface="Century Gothic"/>
                <a:sym typeface="Century Gothic"/>
              </a:rPr>
              <a:t>Web Image: </a:t>
            </a:r>
            <a:r>
              <a:rPr lang="en-US" sz="4200" b="0" dirty="0">
                <a:solidFill>
                  <a:srgbClr val="1B57AF"/>
                </a:solidFill>
                <a:latin typeface="Century Gothic"/>
                <a:ea typeface="Century Gothic"/>
                <a:cs typeface="Century Gothic"/>
                <a:sym typeface="Century Gothic"/>
              </a:rPr>
              <a:t>Captions</a:t>
            </a:r>
            <a:endParaRPr sz="4200" b="0" dirty="0">
              <a:solidFill>
                <a:srgbClr val="1B57AF"/>
              </a:solidFill>
              <a:latin typeface="Century Gothic"/>
              <a:ea typeface="Century Gothic"/>
              <a:cs typeface="Century Gothic"/>
              <a:sym typeface="Century Gothic"/>
            </a:endParaRPr>
          </a:p>
        </p:txBody>
      </p:sp>
      <p:sp>
        <p:nvSpPr>
          <p:cNvPr id="143" name="Google Shape;143;p5"/>
          <p:cNvSpPr txBox="1"/>
          <p:nvPr/>
        </p:nvSpPr>
        <p:spPr>
          <a:xfrm>
            <a:off x="371279" y="976884"/>
            <a:ext cx="11737282" cy="50305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Questions to answer:</a:t>
            </a:r>
            <a:endParaRPr dirty="0"/>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satellite &amp; sensor do the data come from?</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is/are the date(s) of data?</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is the data showing? (e.g., precipitation, turbidity, land cover, etc.)</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Where is the image?</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is the general interpretation and/or analysis of the processed data?</a:t>
            </a:r>
            <a:endParaRPr sz="2100" kern="1200" dirty="0">
              <a:solidFill>
                <a:schemeClr val="tx1">
                  <a:lumMod val="75000"/>
                  <a:lumOff val="25000"/>
                </a:schemeClr>
              </a:solidFill>
              <a:latin typeface="Century Gothic" panose="020B0502020202020204" pitchFamily="34" charset="0"/>
              <a:ea typeface="+mn-ea"/>
              <a:cs typeface="+mn-cs"/>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does the color scale represent?</a:t>
            </a:r>
            <a:endParaRPr sz="2100" kern="1200" dirty="0">
              <a:solidFill>
                <a:schemeClr val="tx1">
                  <a:lumMod val="75000"/>
                  <a:lumOff val="25000"/>
                </a:schemeClr>
              </a:solidFill>
              <a:latin typeface="Century Gothic" panose="020B0502020202020204" pitchFamily="34" charset="0"/>
              <a:ea typeface="+mn-ea"/>
              <a:cs typeface="+mn-cs"/>
              <a:sym typeface="Century Gothic"/>
            </a:endParaRPr>
          </a:p>
          <a:p>
            <a:pPr marL="0" marR="0" lvl="0" indent="0" algn="l" rtl="0">
              <a:spcBef>
                <a:spcPts val="0"/>
              </a:spcBef>
              <a:spcAft>
                <a:spcPts val="0"/>
              </a:spcAft>
              <a:buNone/>
            </a:pPr>
            <a:endParaRPr sz="2100" dirty="0">
              <a:solidFill>
                <a:srgbClr val="3F3F3F"/>
              </a:solidFill>
              <a:latin typeface="Century Gothic"/>
              <a:ea typeface="Century Gothic"/>
              <a:cs typeface="Century Gothic"/>
              <a:sym typeface="Century Gothic"/>
            </a:endParaRPr>
          </a:p>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Not so great captions:</a:t>
            </a:r>
            <a:endParaRPr dirty="0"/>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“Las Cruces Heat”</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“CERES data overlaid on a solar site development suitability map.”</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“Segmented tree canopies colorized by heights, showing stem density within the study area.”</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“Slope raster embedded with bison image.”</a:t>
            </a:r>
            <a:endParaRPr sz="2100" kern="1200" dirty="0">
              <a:solidFill>
                <a:schemeClr val="tx1">
                  <a:lumMod val="75000"/>
                  <a:lumOff val="25000"/>
                </a:schemeClr>
              </a:solidFill>
              <a:latin typeface="Century Gothic" panose="020B0502020202020204" pitchFamily="34" charset="0"/>
              <a:ea typeface="+mn-ea"/>
              <a:cs typeface="+mn-cs"/>
            </a:endParaRPr>
          </a:p>
        </p:txBody>
      </p:sp>
      <p:sp>
        <p:nvSpPr>
          <p:cNvPr id="144" name="Google Shape;144;p5"/>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dirty="0">
                <a:solidFill>
                  <a:srgbClr val="1B57AF"/>
                </a:solidFill>
                <a:latin typeface="Century Gothic"/>
                <a:ea typeface="Century Gothic"/>
                <a:cs typeface="Century Gothic"/>
                <a:sym typeface="Century Gothic"/>
              </a:rPr>
              <a:t>Web Image: </a:t>
            </a:r>
            <a:r>
              <a:rPr lang="en-US" sz="4200" b="0" dirty="0">
                <a:solidFill>
                  <a:srgbClr val="1B57AF"/>
                </a:solidFill>
                <a:latin typeface="Century Gothic"/>
                <a:ea typeface="Century Gothic"/>
                <a:cs typeface="Century Gothic"/>
                <a:sym typeface="Century Gothic"/>
              </a:rPr>
              <a:t>Captions</a:t>
            </a:r>
            <a:endParaRPr sz="4200" b="0" dirty="0">
              <a:solidFill>
                <a:srgbClr val="1B57AF"/>
              </a:solidFill>
              <a:latin typeface="Century Gothic"/>
              <a:ea typeface="Century Gothic"/>
              <a:cs typeface="Century Gothic"/>
              <a:sym typeface="Century Gothic"/>
            </a:endParaRPr>
          </a:p>
        </p:txBody>
      </p:sp>
      <p:sp>
        <p:nvSpPr>
          <p:cNvPr id="151" name="Google Shape;151;p6"/>
          <p:cNvSpPr txBox="1"/>
          <p:nvPr/>
        </p:nvSpPr>
        <p:spPr>
          <a:xfrm>
            <a:off x="358579" y="976884"/>
            <a:ext cx="10741221" cy="499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Here are some examples of well-written Website Image captions:</a:t>
            </a:r>
            <a:endParaRPr sz="2100" dirty="0">
              <a:solidFill>
                <a:srgbClr val="3F3F3F"/>
              </a:solidFill>
              <a:latin typeface="Century Gothic"/>
              <a:ea typeface="Century Gothic"/>
              <a:cs typeface="Century Gothic"/>
              <a:sym typeface="Century Gothic"/>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“NDVI-processed imagery using 2017 Landsat 8 OLI data, blended with a true color band combination (4, 3, 2). The Eastern shore of Maryland, located in the Chesapeake Bay, is displayed. Lighter shades of red indicate less healthy vegetation and darker shades indicate healthier vegetation. Less healthy vegetation indicates areas where local stakeholders should divert more resources.”</a:t>
            </a:r>
            <a:endParaRPr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3"/>
              </a:rPr>
              <a:t>https://develop.larc.nasa.gov/2018/fall/ChesapeakeBayAgII.html</a:t>
            </a:r>
            <a:endParaRPr sz="2100" b="0" i="0"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“Mean GPM IMERG daily precipitation (2017-2018), processed Sentinel-1 C-Band SAR imagery (2018), and NDWI calculated using Landsat 8 OLI imagery (2017-2018) reflected for the Ohio River Basin within Kentucky, Illinois, and Indiana. High mean precipitation is in blue, water detected in NDWI is in blue, and processed Sentinel-1 imagery removes speckle and noise. Focusing on land represented by deep blue hues allows emergency teams to know where flooding may occur.”</a:t>
            </a:r>
            <a:endParaRPr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4"/>
              </a:rPr>
              <a:t>https://develop.larc.nasa.gov/2018/fall/OhioRiverValleyTI.html</a:t>
            </a:r>
            <a:endParaRPr sz="2100" b="0" i="0" u="none" strike="noStrike" cap="none" dirty="0">
              <a:solidFill>
                <a:srgbClr val="3F3F3F"/>
              </a:solidFill>
              <a:latin typeface="Century Gothic"/>
              <a:ea typeface="Century Gothic"/>
              <a:cs typeface="Century Gothic"/>
              <a:sym typeface="Century Gothic"/>
            </a:endParaRPr>
          </a:p>
        </p:txBody>
      </p:sp>
      <p:sp>
        <p:nvSpPr>
          <p:cNvPr id="152" name="Google Shape;152;p6"/>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body" idx="4294967295"/>
          </p:nvPr>
        </p:nvSpPr>
        <p:spPr>
          <a:xfrm>
            <a:off x="300790" y="5298425"/>
            <a:ext cx="11598442" cy="124649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F3F"/>
              </a:buClr>
              <a:buSzPts val="1500"/>
              <a:buNone/>
            </a:pPr>
            <a:r>
              <a:rPr lang="en-US" sz="1500" b="1" dirty="0"/>
              <a:t>Project Short Title Here</a:t>
            </a:r>
            <a:endParaRPr dirty="0"/>
          </a:p>
          <a:p>
            <a:pPr marL="0" lvl="0" indent="0" algn="l" rtl="0">
              <a:lnSpc>
                <a:spcPct val="100000"/>
              </a:lnSpc>
              <a:spcBef>
                <a:spcPts val="0"/>
              </a:spcBef>
              <a:spcAft>
                <a:spcPts val="0"/>
              </a:spcAft>
              <a:buClr>
                <a:srgbClr val="3F3F3F"/>
              </a:buClr>
              <a:buSzPts val="1500"/>
              <a:buNone/>
            </a:pPr>
            <a:r>
              <a:rPr lang="en-US" sz="1500" b="1" dirty="0"/>
              <a:t>Caption</a:t>
            </a:r>
            <a:r>
              <a:rPr lang="en-US" sz="1500" dirty="0"/>
              <a:t>: Make sure to include the NASA satellite/sensor and the date from which the image is derived. You should also include what the image is (EX: NDVI) and how it can be used for decision making. The caption needs to </a:t>
            </a:r>
            <a:r>
              <a:rPr lang="en-US" sz="1500" b="1" dirty="0"/>
              <a:t>answer all the questions found on slide 5 </a:t>
            </a:r>
            <a:r>
              <a:rPr lang="en-US" sz="1500" dirty="0"/>
              <a:t>of this template. </a:t>
            </a:r>
            <a:r>
              <a:rPr lang="en-US" sz="1500" b="1" dirty="0"/>
              <a:t>75 word limit.</a:t>
            </a:r>
            <a:endParaRPr dirty="0"/>
          </a:p>
          <a:p>
            <a:pPr marL="0" lvl="0" indent="0" algn="l" rtl="0">
              <a:lnSpc>
                <a:spcPct val="100000"/>
              </a:lnSpc>
              <a:spcBef>
                <a:spcPts val="0"/>
              </a:spcBef>
              <a:spcAft>
                <a:spcPts val="0"/>
              </a:spcAft>
              <a:buClr>
                <a:srgbClr val="3F3F3F"/>
              </a:buClr>
              <a:buSzPts val="1500"/>
              <a:buNone/>
            </a:pPr>
            <a:r>
              <a:rPr lang="en-US" sz="1500" b="1" dirty="0"/>
              <a:t>Metadata Tags</a:t>
            </a:r>
            <a:r>
              <a:rPr lang="en-US" sz="1500" dirty="0"/>
              <a:t>: List any keywords or project participant names that you would like to be included in the photo’s metadata.</a:t>
            </a:r>
            <a:endParaRPr sz="1500" dirty="0"/>
          </a:p>
        </p:txBody>
      </p:sp>
      <p:sp>
        <p:nvSpPr>
          <p:cNvPr id="159" name="Google Shape;159;p7"/>
          <p:cNvSpPr/>
          <p:nvPr/>
        </p:nvSpPr>
        <p:spPr>
          <a:xfrm>
            <a:off x="1499446" y="187992"/>
            <a:ext cx="9193109" cy="5009650"/>
          </a:xfrm>
          <a:prstGeom prst="rect">
            <a:avLst/>
          </a:prstGeom>
          <a:solidFill>
            <a:srgbClr val="1B57AF"/>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Delete this box and place image here.</a:t>
            </a:r>
            <a:endParaRPr dirty="0"/>
          </a:p>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dirty="0">
                <a:solidFill>
                  <a:schemeClr val="lt1"/>
                </a:solidFill>
                <a:latin typeface="Century Gothic"/>
                <a:ea typeface="Century Gothic"/>
                <a:cs typeface="Century Gothic"/>
                <a:sym typeface="Century Gothic"/>
              </a:rPr>
              <a:t>In the case you’d like to submit more than one image, duplicate this slide.</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Please also send the raw image file (.</a:t>
            </a:r>
            <a:r>
              <a:rPr lang="en-US" sz="1800" b="1" dirty="0" err="1">
                <a:solidFill>
                  <a:schemeClr val="lt1"/>
                </a:solidFill>
                <a:latin typeface="Century Gothic"/>
                <a:ea typeface="Century Gothic"/>
                <a:cs typeface="Century Gothic"/>
                <a:sym typeface="Century Gothic"/>
              </a:rPr>
              <a:t>png</a:t>
            </a:r>
            <a:r>
              <a:rPr lang="en-US" sz="1800" b="1" dirty="0">
                <a:solidFill>
                  <a:schemeClr val="lt1"/>
                </a:solidFill>
                <a:latin typeface="Century Gothic"/>
                <a:ea typeface="Century Gothic"/>
                <a:cs typeface="Century Gothic"/>
                <a:sym typeface="Century Gothic"/>
              </a:rPr>
              <a:t> or .jpg) along with your submission.</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lvl="0" algn="ctr"/>
            <a:r>
              <a:rPr lang="en-US" sz="1800" dirty="0">
                <a:solidFill>
                  <a:schemeClr val="lt1"/>
                </a:solidFill>
                <a:latin typeface="Century Gothic"/>
                <a:ea typeface="Century Gothic"/>
                <a:cs typeface="Century Gothic"/>
                <a:sym typeface="Century Gothic"/>
              </a:rPr>
              <a:t>Submit this deliverable to the Comm Team (develop.communications@gmail.com).</a:t>
            </a:r>
            <a:endParaRPr sz="1800" dirty="0">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824</Words>
  <Application>Microsoft Macintosh PowerPoint</Application>
  <PresentationFormat>Widescreen</PresentationFormat>
  <Paragraphs>72</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Wingdings</vt:lpstr>
      <vt:lpstr>Century Gothic</vt:lpstr>
      <vt:lpstr>Webdings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Zachary Bengtsson</cp:lastModifiedBy>
  <cp:revision>6</cp:revision>
  <dcterms:created xsi:type="dcterms:W3CDTF">2017-05-15T13:42:39Z</dcterms:created>
  <dcterms:modified xsi:type="dcterms:W3CDTF">2020-06-01T20:21:33Z</dcterms:modified>
</cp:coreProperties>
</file>