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2"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Webdings" panose="05030102010509060703" pitchFamily="18" charset="2"/>
      <p:regular r:id="rId38"/>
    </p:embeddedFont>
    <p:embeddedFont>
      <p:font typeface="Garamond" panose="02020404030301010803" pitchFamily="18" charset="0"/>
      <p:regular r:id="rId39"/>
      <p:bold r:id="rId40"/>
      <p:italic r:id="rId41"/>
    </p:embeddedFont>
    <p:embeddedFont>
      <p:font typeface="Wingdings 3" panose="05040102010807070707" pitchFamily="18" charset="2"/>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23" clrIdx="0">
    <p:extLst>
      <p:ext uri="{19B8F6BF-5375-455C-9EA6-DF929625EA0E}">
        <p15:presenceInfo xmlns:p15="http://schemas.microsoft.com/office/powerpoint/2012/main" userId="S-1-5-21-1608413684-1126320247-1535859923-128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14" autoAdjust="0"/>
  </p:normalViewPr>
  <p:slideViewPr>
    <p:cSldViewPr snapToGrid="0">
      <p:cViewPr varScale="1">
        <p:scale>
          <a:sx n="96" d="100"/>
          <a:sy n="96" d="100"/>
        </p:scale>
        <p:origin x="3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commentAuthors" Target="commentAuthors.xml"/><Relationship Id="rId48"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22T09:23:42.251" idx="8">
    <p:pos x="10" y="10"/>
    <p:text>speaker notes: same for the image source</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2891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FF0000"/>
                </a:solidFill>
                <a:latin typeface="Calibri"/>
                <a:ea typeface="Calibri"/>
                <a:cs typeface="Calibri"/>
                <a:sym typeface="Calibri"/>
              </a:rPr>
              <a:t>Hi, I am Dara Laczniak. </a:t>
            </a:r>
            <a:endParaRPr dirty="0"/>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FF0000"/>
                </a:solidFill>
                <a:latin typeface="Calibri"/>
                <a:ea typeface="Calibri"/>
                <a:cs typeface="Calibri"/>
                <a:sym typeface="Calibri"/>
              </a:rPr>
              <a:t>I’m Marcella Rose.</a:t>
            </a:r>
            <a:endParaRPr dirty="0"/>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FF0000"/>
                </a:solidFill>
                <a:latin typeface="Calibri"/>
                <a:ea typeface="Calibri"/>
                <a:cs typeface="Calibri"/>
                <a:sym typeface="Calibri"/>
              </a:rPr>
              <a:t>I’m Nick Rousseau.</a:t>
            </a:r>
            <a:endParaRPr dirty="0"/>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FF0000"/>
                </a:solidFill>
                <a:latin typeface="Calibri"/>
                <a:ea typeface="Calibri"/>
                <a:cs typeface="Calibri"/>
                <a:sym typeface="Calibri"/>
              </a:rPr>
              <a:t>And I am Neda Kasraee, the team lead</a:t>
            </a:r>
            <a:r>
              <a:rPr lang="en-US" dirty="0">
                <a:solidFill>
                  <a:srgbClr val="FF0000"/>
                </a:solidFill>
              </a:rPr>
              <a:t>.</a:t>
            </a:r>
            <a:endParaRPr dirty="0"/>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FF0000"/>
                </a:solidFill>
                <a:latin typeface="Calibri"/>
                <a:ea typeface="Calibri"/>
                <a:cs typeface="Calibri"/>
                <a:sym typeface="Calibri"/>
              </a:rPr>
              <a:t>We are the Black Rock Playa Urban Development Team and we are here to talk about a multi-sensor approach to determining the impacts of human activity and natural surface deformation on the Black Rock Playa in Nevada.</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FF0000"/>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dirty="0">
                <a:solidFill>
                  <a:srgbClr val="FF0000"/>
                </a:solidFill>
                <a:latin typeface="Calibri"/>
                <a:ea typeface="Calibri"/>
                <a:cs typeface="Calibri"/>
                <a:sym typeface="Calibri"/>
              </a:rPr>
              <a:t>Image Source: Black Rock Playa Urban Development Team – [insert how website image was derived]</a:t>
            </a:r>
            <a:endParaRPr dirty="0"/>
          </a:p>
        </p:txBody>
      </p:sp>
      <p:sp>
        <p:nvSpPr>
          <p:cNvPr id="94" name="Shape 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5882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Shape 20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To accomplish these goals we investigate surface deformation and dune change over the time period from 1997-2017 using both optical and radar Earth Observations. Our optical EO’s of choice include Landsat 5 Thematic Mapper</a:t>
            </a:r>
            <a:r>
              <a:rPr lang="en-US" dirty="0"/>
              <a:t> and</a:t>
            </a:r>
            <a:r>
              <a:rPr lang="en-US" sz="1200" b="0" i="0" u="none" strike="noStrike" cap="none" dirty="0">
                <a:solidFill>
                  <a:schemeClr val="dk1"/>
                </a:solidFill>
                <a:latin typeface="Calibri"/>
                <a:ea typeface="Calibri"/>
                <a:cs typeface="Calibri"/>
                <a:sym typeface="Calibri"/>
              </a:rPr>
              <a:t> Landsat 8 OLI</a:t>
            </a:r>
            <a:r>
              <a:rPr lang="en-US" dirty="0"/>
              <a:t> </a:t>
            </a:r>
            <a:r>
              <a:rPr lang="en-US" sz="1200" b="0" i="0" u="none" strike="noStrike" cap="none" dirty="0">
                <a:solidFill>
                  <a:schemeClr val="dk1"/>
                </a:solidFill>
                <a:latin typeface="Calibri"/>
                <a:ea typeface="Calibri"/>
                <a:cs typeface="Calibri"/>
                <a:sym typeface="Calibri"/>
              </a:rPr>
              <a:t>while radar evaluations use exclusively Sentinal-1 C-SAR data. is our only data will be used  and Sentinel-1 C-SAR to evaluate our study area.</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a:t>
            </a:r>
            <a:r>
              <a:rPr lang="en-US" sz="1200" b="0" i="0" u="none" strike="noStrike" cap="none" dirty="0">
                <a:solidFill>
                  <a:schemeClr val="dk1"/>
                </a:solidFill>
                <a:latin typeface="Garamond"/>
                <a:ea typeface="Garamond"/>
                <a:cs typeface="Garamond"/>
                <a:sym typeface="Garamond"/>
              </a:rPr>
              <a:t>http://www.devpedia.developexchange.com/dp/index.php?title=List_of_Satellite_Pictures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01" name="Shape 20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638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Shape 23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We developed t</a:t>
            </a:r>
            <a:r>
              <a:rPr lang="en-US" dirty="0"/>
              <a:t>wo</a:t>
            </a:r>
            <a:r>
              <a:rPr lang="en-US" sz="1200" b="0" i="0" u="none" strike="noStrike" cap="none" dirty="0">
                <a:solidFill>
                  <a:schemeClr val="dk1"/>
                </a:solidFill>
                <a:latin typeface="Calibri"/>
                <a:ea typeface="Calibri"/>
                <a:cs typeface="Calibri"/>
                <a:sym typeface="Calibri"/>
              </a:rPr>
              <a:t> separate methodologies for our radar </a:t>
            </a:r>
            <a:r>
              <a:rPr lang="en-US" dirty="0"/>
              <a:t>and </a:t>
            </a:r>
            <a:r>
              <a:rPr lang="en-US" sz="1200" b="0" i="0" u="none" strike="noStrike" cap="none" dirty="0">
                <a:solidFill>
                  <a:schemeClr val="dk1"/>
                </a:solidFill>
                <a:latin typeface="Calibri"/>
                <a:ea typeface="Calibri"/>
                <a:cs typeface="Calibri"/>
                <a:sym typeface="Calibri"/>
              </a:rPr>
              <a:t>optical imagery.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For radar, after downloading data imagery from USGS’ Earth Explorer, we created correlation images using imagery acquired 12  days apart (including an older image and a more recent image</a:t>
            </a:r>
            <a:r>
              <a:rPr lang="en-US" dirty="0"/>
              <a:t>). More of this methodology will be discussed in the next two slides</a:t>
            </a:r>
            <a:endParaRPr dirty="0"/>
          </a:p>
          <a:p>
            <a:pPr marL="0" marR="0" lvl="0" indent="0" algn="l" rtl="0">
              <a:spcBef>
                <a:spcPts val="0"/>
              </a:spcBef>
              <a:spcAft>
                <a:spcPts val="0"/>
              </a:spcAft>
              <a:buNone/>
            </a:pPr>
            <a:r>
              <a:rPr lang="en-US" dirty="0"/>
              <a:t>For optical, we downloaded Landsat Imagery and NAIP imagery from USGS Earth Explorer. </a:t>
            </a:r>
            <a:endParaRPr dirty="0"/>
          </a:p>
          <a:p>
            <a:pPr marL="0" lvl="0" indent="0" rtl="0">
              <a:spcBef>
                <a:spcPts val="0"/>
              </a:spcBef>
              <a:spcAft>
                <a:spcPts val="0"/>
              </a:spcAft>
              <a:buClr>
                <a:schemeClr val="dk1"/>
              </a:buClr>
              <a:buFont typeface="Arial"/>
              <a:buNone/>
            </a:pPr>
            <a:r>
              <a:rPr lang="en-US" dirty="0"/>
              <a:t>NAIP imagery is 1m resolution while Landsat is 30 m resolution </a:t>
            </a:r>
            <a:endParaRPr dirty="0"/>
          </a:p>
          <a:p>
            <a:pPr marL="0" marR="0" lvl="0" indent="0" algn="l" rtl="0">
              <a:spcBef>
                <a:spcPts val="0"/>
              </a:spcBef>
              <a:spcAft>
                <a:spcPts val="0"/>
              </a:spcAft>
              <a:buNone/>
            </a:pPr>
            <a:r>
              <a:rPr lang="en-US" dirty="0"/>
              <a:t>With the </a:t>
            </a:r>
            <a:r>
              <a:rPr lang="en-US" dirty="0" err="1"/>
              <a:t>Landat</a:t>
            </a:r>
            <a:r>
              <a:rPr lang="en-US" dirty="0"/>
              <a:t> imagery, we digitized inundation areas</a:t>
            </a:r>
            <a:endParaRPr dirty="0"/>
          </a:p>
          <a:p>
            <a:pPr marL="0" marR="0" lvl="0" indent="0" algn="l" rtl="0">
              <a:spcBef>
                <a:spcPts val="0"/>
              </a:spcBef>
              <a:spcAft>
                <a:spcPts val="0"/>
              </a:spcAft>
              <a:buNone/>
            </a:pPr>
            <a:r>
              <a:rPr lang="en-US" dirty="0"/>
              <a:t>With the NAIP imagery, we were able to draw dune boundaries. </a:t>
            </a:r>
            <a:endParaRPr dirty="0"/>
          </a:p>
          <a:p>
            <a:pPr marL="0" marR="0" lvl="0" indent="0" algn="l" rtl="0">
              <a:spcBef>
                <a:spcPts val="0"/>
              </a:spcBef>
              <a:spcAft>
                <a:spcPts val="0"/>
              </a:spcAft>
              <a:buNone/>
            </a:pPr>
            <a:endParaRPr dirty="0"/>
          </a:p>
        </p:txBody>
      </p:sp>
      <p:sp>
        <p:nvSpPr>
          <p:cNvPr id="236" name="Shape 23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7653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Shape 28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Next, we will show everyone our results</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First, we made</a:t>
            </a:r>
            <a:r>
              <a:rPr lang="en-US" sz="1200" b="0" i="0" u="none" strike="noStrike" cap="none" baseline="0" dirty="0">
                <a:solidFill>
                  <a:schemeClr val="dk1"/>
                </a:solidFill>
                <a:latin typeface="Calibri"/>
                <a:ea typeface="Calibri"/>
                <a:cs typeface="Calibri"/>
                <a:sym typeface="Calibri"/>
              </a:rPr>
              <a:t> a annotated correlation maps and also a time series with the Sentinel-1 imagery</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a:solidFill>
                  <a:schemeClr val="dk1"/>
                </a:solidFill>
                <a:latin typeface="Calibri"/>
                <a:ea typeface="Calibri"/>
                <a:cs typeface="Calibri"/>
                <a:sym typeface="Calibri"/>
              </a:rPr>
              <a:t>Second, we made optical times series to show flooding events</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a:solidFill>
                  <a:schemeClr val="dk1"/>
                </a:solidFill>
                <a:latin typeface="Calibri"/>
                <a:ea typeface="Calibri"/>
                <a:cs typeface="Calibri"/>
                <a:sym typeface="Calibri"/>
              </a:rPr>
              <a:t>Third, we compared the optical and SAR for the year 2017 for further analysis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https://www.flickr.com/photos/blmnevada/19788968288/in/photolist-w9FCQq-oHwFoH-ef7HWs-R5H71o-ef7He3-ef1Y9P-d6djoN-ef7HFW-ef1YB2-ef1UBZ-ef1ZaK-ef7HpE-ef7H5h-p1tx2Y-ef1WxT-ef1YhM-ef1Zng-ef7HT1-ef7Hhm-qfYWK7-r5ecEF-qVpVD5-hXoQEE-hXpK32-hXoY9A-5qQ1E9-hXpGXR-hXoNjY-2vVkpu-ScJLs8-eBfSH7-db8wVQ-pbaffy-ef7Gps-5mszd8-cvtEo9-2G7jmy-h68Sn-5Fq1fc-67b9Gr-oHfXXc-h68Sk-d6XXc9-5FuhsG-aahRhU-dbo3Xf-qVx4n8-UaFVw6-V2pp8G-fCZeDp</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100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Shape 28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correlation maps we generated in ENVI are grayscale images ranging in pixel value from 0 to 255, with pixels attributed 0 being white and pixels attributed 255 being black. A pixel’s grayscale color represents its magnitude of correlation (or otherwise called decorrelation). The darker the pixel, the less correlation between the older and more recent images, and the more significant surface change that occurred. </a:t>
            </a:r>
            <a:endParaRPr sz="1200" b="0" i="0" u="none" strike="noStrike" cap="none" dirty="0">
              <a:solidFill>
                <a:schemeClr val="dk1"/>
              </a:solidFill>
              <a:latin typeface="Calibri"/>
              <a:ea typeface="Calibri"/>
              <a:cs typeface="Calibri"/>
              <a:sym typeface="Calibri"/>
            </a:endParaRPr>
          </a:p>
        </p:txBody>
      </p:sp>
      <p:sp>
        <p:nvSpPr>
          <p:cNvPr id="290" name="Shape 29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093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Shape 30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Discuss steps</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err="1">
                <a:solidFill>
                  <a:schemeClr val="dk1"/>
                </a:solidFill>
                <a:latin typeface="Calibri"/>
                <a:ea typeface="Calibri"/>
                <a:cs typeface="Calibri"/>
                <a:sym typeface="Calibri"/>
              </a:rPr>
              <a:t>Coregister</a:t>
            </a:r>
            <a:r>
              <a:rPr lang="en-US" sz="1200" b="0" i="0" u="none" strike="noStrike" cap="none" baseline="0" dirty="0">
                <a:solidFill>
                  <a:schemeClr val="dk1"/>
                </a:solidFill>
                <a:latin typeface="Calibri"/>
                <a:ea typeface="Calibri"/>
                <a:cs typeface="Calibri"/>
                <a:sym typeface="Calibri"/>
              </a:rPr>
              <a:t> image pairs accounts for the 12 days that pass between images and matches each pair pixel per pixel</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a:solidFill>
                  <a:schemeClr val="dk1"/>
                </a:solidFill>
                <a:latin typeface="Calibri"/>
                <a:ea typeface="Calibri"/>
                <a:cs typeface="Calibri"/>
                <a:sym typeface="Calibri"/>
              </a:rPr>
              <a:t>Interferometric correlation to extract wavelength information</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err="1">
                <a:solidFill>
                  <a:schemeClr val="dk1"/>
                </a:solidFill>
                <a:latin typeface="Calibri"/>
                <a:ea typeface="Calibri"/>
                <a:cs typeface="Calibri"/>
                <a:sym typeface="Calibri"/>
              </a:rPr>
              <a:t>Deburst</a:t>
            </a:r>
            <a:r>
              <a:rPr lang="en-US" sz="1200" b="0" i="0" u="none" strike="noStrike" cap="none" baseline="0" dirty="0">
                <a:solidFill>
                  <a:schemeClr val="dk1"/>
                </a:solidFill>
                <a:latin typeface="Calibri"/>
                <a:ea typeface="Calibri"/>
                <a:cs typeface="Calibri"/>
                <a:sym typeface="Calibri"/>
              </a:rPr>
              <a:t> removes lines across image (lines are with SLC images when downloaded from ASF)</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err="1">
                <a:solidFill>
                  <a:schemeClr val="dk1"/>
                </a:solidFill>
                <a:latin typeface="Calibri"/>
                <a:ea typeface="Calibri"/>
                <a:cs typeface="Calibri"/>
                <a:sym typeface="Calibri"/>
              </a:rPr>
              <a:t>Orthorectificaton</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err="1">
                <a:solidFill>
                  <a:schemeClr val="dk1"/>
                </a:solidFill>
                <a:latin typeface="Calibri"/>
                <a:ea typeface="Calibri"/>
                <a:cs typeface="Calibri"/>
                <a:sym typeface="Calibri"/>
              </a:rPr>
              <a:t>georeferences</a:t>
            </a:r>
            <a:r>
              <a:rPr lang="en-US" sz="1200" b="0" i="0" u="none" strike="noStrike" cap="none" baseline="0" dirty="0">
                <a:solidFill>
                  <a:schemeClr val="dk1"/>
                </a:solidFill>
                <a:latin typeface="Calibri"/>
                <a:ea typeface="Calibri"/>
                <a:cs typeface="Calibri"/>
                <a:sym typeface="Calibri"/>
              </a:rPr>
              <a:t> raster</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err="1">
                <a:solidFill>
                  <a:schemeClr val="dk1"/>
                </a:solidFill>
                <a:latin typeface="Calibri"/>
                <a:ea typeface="Calibri"/>
                <a:cs typeface="Calibri"/>
                <a:sym typeface="Calibri"/>
              </a:rPr>
              <a:t>Coregistering</a:t>
            </a:r>
            <a:r>
              <a:rPr lang="en-US" sz="1200" b="0" i="0" u="none" strike="noStrike" cap="none" baseline="0" dirty="0">
                <a:solidFill>
                  <a:schemeClr val="dk1"/>
                </a:solidFill>
                <a:latin typeface="Calibri"/>
                <a:ea typeface="Calibri"/>
                <a:cs typeface="Calibri"/>
                <a:sym typeface="Calibri"/>
              </a:rPr>
              <a:t> the stack matches all images pixel per pixel</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baseline="0" dirty="0">
                <a:solidFill>
                  <a:schemeClr val="dk1"/>
                </a:solidFill>
                <a:latin typeface="Calibri"/>
                <a:ea typeface="Calibri"/>
                <a:cs typeface="Calibri"/>
                <a:sym typeface="Calibri"/>
              </a:rPr>
              <a:t>Normalization accounts for outliers and makes for a more refined image, makes it easier to do analysis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06" name="Shape 30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086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**GIF works in presentation mode**</a:t>
            </a:r>
          </a:p>
          <a:p>
            <a:r>
              <a:rPr lang="en-US" dirty="0"/>
              <a:t>This</a:t>
            </a:r>
            <a:r>
              <a:rPr lang="en-US" baseline="0" dirty="0"/>
              <a:t> is a time series for 2017 showing change in the playa. Notice the changes in color and how it relates to the time of the year.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91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Railroad</a:t>
            </a:r>
            <a:r>
              <a:rPr lang="en-US" baseline="0" dirty="0"/>
              <a:t> stays consistent through all images (should be the case.. Good control)</a:t>
            </a:r>
          </a:p>
          <a:p>
            <a:pPr marL="0" lvl="0" indent="0">
              <a:spcBef>
                <a:spcPts val="0"/>
              </a:spcBef>
              <a:spcAft>
                <a:spcPts val="0"/>
              </a:spcAft>
              <a:buNone/>
            </a:pPr>
            <a:r>
              <a:rPr lang="en-US" baseline="0" dirty="0"/>
              <a:t>Discuss Quinn River’s effect (makes that area darker)– it also shows where it drains into the playa</a:t>
            </a:r>
          </a:p>
          <a:p>
            <a:pPr marL="0" lvl="0" indent="0">
              <a:spcBef>
                <a:spcPts val="0"/>
              </a:spcBef>
              <a:spcAft>
                <a:spcPts val="0"/>
              </a:spcAft>
              <a:buNone/>
            </a:pPr>
            <a:r>
              <a:rPr lang="en-US" baseline="0" dirty="0"/>
              <a:t>Discuss drying playa and how that affects correlation coloring</a:t>
            </a:r>
          </a:p>
          <a:p>
            <a:pPr marL="0" lvl="0" indent="0">
              <a:spcBef>
                <a:spcPts val="0"/>
              </a:spcBef>
              <a:spcAft>
                <a:spcPts val="0"/>
              </a:spcAft>
              <a:buNone/>
            </a:pPr>
            <a:r>
              <a:rPr lang="en-US" baseline="0" dirty="0" err="1"/>
              <a:t>Gerlach</a:t>
            </a:r>
            <a:r>
              <a:rPr lang="en-US" baseline="0" dirty="0"/>
              <a:t> is the closest town (it is very small and likely do not contribute to dust being kicked up)</a:t>
            </a:r>
          </a:p>
          <a:p>
            <a:pPr marL="0" lvl="0" indent="0">
              <a:spcBef>
                <a:spcPts val="0"/>
              </a:spcBef>
              <a:spcAft>
                <a:spcPts val="0"/>
              </a:spcAft>
              <a:buNone/>
            </a:pPr>
            <a:endParaRPr dirty="0"/>
          </a:p>
        </p:txBody>
      </p:sp>
      <p:sp>
        <p:nvSpPr>
          <p:cNvPr id="314" name="Shape 31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2678021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You can clearly see the outline</a:t>
            </a:r>
            <a:r>
              <a:rPr lang="en-US" baseline="0" dirty="0"/>
              <a:t> of the playa here and also observed where the playa dries first, and where water stays standing for a water</a:t>
            </a:r>
          </a:p>
          <a:p>
            <a:pPr marL="0" lvl="0" indent="0" rtl="0">
              <a:spcBef>
                <a:spcPts val="0"/>
              </a:spcBef>
              <a:spcAft>
                <a:spcPts val="0"/>
              </a:spcAft>
              <a:buNone/>
            </a:pPr>
            <a:r>
              <a:rPr lang="en-US" baseline="0" dirty="0"/>
              <a:t>The dark area is not necessarily where water is standing- it could just be wet soil.</a:t>
            </a:r>
          </a:p>
          <a:p>
            <a:pPr marL="0" lvl="0" indent="0" rtl="0">
              <a:spcBef>
                <a:spcPts val="0"/>
              </a:spcBef>
              <a:spcAft>
                <a:spcPts val="0"/>
              </a:spcAft>
              <a:buNone/>
            </a:pPr>
            <a:r>
              <a:rPr lang="en-US" baseline="0" dirty="0"/>
              <a:t>Not pointed out in the image, but the agriculture fields are standing out and remain this way during agricultural season</a:t>
            </a:r>
            <a:endParaRPr dirty="0"/>
          </a:p>
        </p:txBody>
      </p:sp>
      <p:sp>
        <p:nvSpPr>
          <p:cNvPr id="323" name="Shape 32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249236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Can still see where</a:t>
            </a:r>
            <a:r>
              <a:rPr lang="en-US" baseline="0" dirty="0"/>
              <a:t> inundation was by the “ladle” shape </a:t>
            </a:r>
          </a:p>
          <a:p>
            <a:pPr marL="0" lvl="0" indent="0" rtl="0">
              <a:spcBef>
                <a:spcPts val="0"/>
              </a:spcBef>
              <a:spcAft>
                <a:spcPts val="0"/>
              </a:spcAft>
              <a:buNone/>
            </a:pPr>
            <a:r>
              <a:rPr lang="en-US" baseline="0" dirty="0"/>
              <a:t>This is right before burning man starts (can only start festival when playa is dry)</a:t>
            </a:r>
          </a:p>
          <a:p>
            <a:pPr marL="0" lvl="0" indent="0" rtl="0">
              <a:spcBef>
                <a:spcPts val="0"/>
              </a:spcBef>
              <a:spcAft>
                <a:spcPts val="0"/>
              </a:spcAft>
              <a:buNone/>
            </a:pPr>
            <a:r>
              <a:rPr lang="en-US" baseline="0" dirty="0"/>
              <a:t>Can see a potential dust storm north east of the BM site (could be dust storm from dust being kicked up from BM construction)</a:t>
            </a:r>
          </a:p>
          <a:p>
            <a:pPr marL="0" lvl="0" indent="0" rtl="0">
              <a:spcBef>
                <a:spcPts val="0"/>
              </a:spcBef>
              <a:spcAft>
                <a:spcPts val="0"/>
              </a:spcAft>
              <a:buNone/>
            </a:pPr>
            <a:endParaRPr dirty="0"/>
          </a:p>
        </p:txBody>
      </p:sp>
      <p:sp>
        <p:nvSpPr>
          <p:cNvPr id="332" name="Shape 332"/>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441938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Can</a:t>
            </a:r>
            <a:r>
              <a:rPr lang="en-US" baseline="0" dirty="0"/>
              <a:t> clearly see Burning Man’s footprint</a:t>
            </a:r>
          </a:p>
          <a:p>
            <a:pPr marL="0" lvl="0" indent="0" rtl="0">
              <a:spcBef>
                <a:spcPts val="0"/>
              </a:spcBef>
              <a:spcAft>
                <a:spcPts val="0"/>
              </a:spcAft>
              <a:buNone/>
            </a:pPr>
            <a:r>
              <a:rPr lang="en-US" baseline="0" dirty="0"/>
              <a:t>Interesting to see where the closure areas and also areas that have not change within the Burning Man site</a:t>
            </a:r>
          </a:p>
          <a:p>
            <a:pPr marL="0" lvl="0" indent="0" rtl="0">
              <a:spcBef>
                <a:spcPts val="0"/>
              </a:spcBef>
              <a:spcAft>
                <a:spcPts val="0"/>
              </a:spcAft>
              <a:buNone/>
            </a:pPr>
            <a:endParaRPr dirty="0"/>
          </a:p>
        </p:txBody>
      </p:sp>
      <p:sp>
        <p:nvSpPr>
          <p:cNvPr id="341" name="Shape 341"/>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122164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Shape 10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Black Rock Playa is located in the northwestern corner of Nevada, within the larger Black Rock Desert Region. Since 2000, BRP has been a designated part of the Black Rock Desert-High Rock Canyon Emigrant Trails National Conservation Area. In our study area map, the extent of the playa is indicated by the tan polygon. This acts as our primary area of interest, specifically around the edge of the playa and near the Burning Man footprint.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US" dirty="0"/>
              <a:t>Sources: </a:t>
            </a:r>
            <a:r>
              <a:rPr lang="en-US" dirty="0" err="1"/>
              <a:t>Esri</a:t>
            </a:r>
            <a:r>
              <a:rPr lang="en-US" dirty="0"/>
              <a:t>, </a:t>
            </a:r>
            <a:r>
              <a:rPr lang="en-US" dirty="0" err="1"/>
              <a:t>DigitalGlobe</a:t>
            </a:r>
            <a:r>
              <a:rPr lang="en-US" dirty="0"/>
              <a:t>, </a:t>
            </a:r>
            <a:r>
              <a:rPr lang="en-US" dirty="0" err="1"/>
              <a:t>GeoEye</a:t>
            </a:r>
            <a:r>
              <a:rPr lang="en-US" dirty="0"/>
              <a:t>, </a:t>
            </a:r>
            <a:r>
              <a:rPr lang="en-US" dirty="0" err="1"/>
              <a:t>i</a:t>
            </a:r>
            <a:r>
              <a:rPr lang="en-US" dirty="0"/>
              <a:t>-cubed, USDA FSA, USGS, AEX, </a:t>
            </a:r>
            <a:r>
              <a:rPr lang="en-US" dirty="0" err="1"/>
              <a:t>Getmapping</a:t>
            </a:r>
            <a:r>
              <a:rPr lang="en-US" dirty="0"/>
              <a:t>, </a:t>
            </a:r>
            <a:r>
              <a:rPr lang="en-US" dirty="0" err="1"/>
              <a:t>Aerogrid</a:t>
            </a:r>
            <a:r>
              <a:rPr lang="en-US" dirty="0"/>
              <a:t>, IGN, IGP, </a:t>
            </a:r>
            <a:r>
              <a:rPr lang="en-US" dirty="0" err="1"/>
              <a:t>swisstopo</a:t>
            </a:r>
            <a:r>
              <a:rPr lang="en-US" dirty="0"/>
              <a:t>, and the GIS User Community</a:t>
            </a:r>
            <a:endParaRPr sz="1200" b="0" i="0" u="none" strike="noStrike" cap="none" dirty="0">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001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drastic</a:t>
            </a:r>
            <a:r>
              <a:rPr lang="en-US" baseline="0" dirty="0"/>
              <a:t> change in color after Burning Man is important to note. It could be that after the festival goers pack up, dust is kicked up. Our partner noted that dust storms are more significant post Burning Man do to the amount of dust in the air at this time.</a:t>
            </a:r>
          </a:p>
          <a:p>
            <a:pPr marL="0" lvl="0" indent="0" rtl="0">
              <a:spcBef>
                <a:spcPts val="0"/>
              </a:spcBef>
              <a:spcAft>
                <a:spcPts val="0"/>
              </a:spcAft>
              <a:buNone/>
            </a:pPr>
            <a:endParaRPr dirty="0"/>
          </a:p>
        </p:txBody>
      </p:sp>
      <p:sp>
        <p:nvSpPr>
          <p:cNvPr id="350" name="Shape 35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082828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Can</a:t>
            </a:r>
            <a:r>
              <a:rPr lang="en-US" baseline="0" dirty="0"/>
              <a:t> still see Burning Man’s footprint 3 weeks after festival is over- the road leading to the festival is them most prominent</a:t>
            </a:r>
          </a:p>
          <a:p>
            <a:pPr marL="0" lvl="0" indent="0" rtl="0">
              <a:spcBef>
                <a:spcPts val="0"/>
              </a:spcBef>
              <a:spcAft>
                <a:spcPts val="0"/>
              </a:spcAft>
              <a:buNone/>
            </a:pPr>
            <a:r>
              <a:rPr lang="en-US" baseline="0" dirty="0"/>
              <a:t>Notice the potential dust storm immediately south east of the festival</a:t>
            </a:r>
            <a:endParaRPr dirty="0"/>
          </a:p>
        </p:txBody>
      </p:sp>
      <p:sp>
        <p:nvSpPr>
          <p:cNvPr id="359" name="Shape 35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073520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Shape 36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**gif works in presentation mode**</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Time series of flooding from 1997- 2017</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Used Landsat 5 TM and Landsat 9 OLI</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68" name="Shape 36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702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Shape 374"/>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Comparing both optical and radar helped us determine if the dark spots on the playa are from flooding or just wet soil. The SAR</a:t>
            </a:r>
            <a:r>
              <a:rPr lang="en-US" baseline="0" dirty="0"/>
              <a:t> imagery and Landsat 8 imagery had dates that complemented each other well</a:t>
            </a:r>
            <a:endParaRPr sz="1200" b="0" i="0" u="none" strike="noStrike" cap="none" dirty="0">
              <a:solidFill>
                <a:schemeClr val="dk1"/>
              </a:solidFill>
              <a:latin typeface="Calibri"/>
              <a:ea typeface="Calibri"/>
              <a:cs typeface="Calibri"/>
              <a:sym typeface="Calibri"/>
            </a:endParaRPr>
          </a:p>
        </p:txBody>
      </p:sp>
      <p:sp>
        <p:nvSpPr>
          <p:cNvPr id="375" name="Shape 375"/>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171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Shape 38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First</a:t>
            </a:r>
            <a:r>
              <a:rPr lang="en-US" sz="1200" b="0" i="0" u="none" strike="noStrike" cap="none" baseline="0" dirty="0">
                <a:solidFill>
                  <a:schemeClr val="dk1"/>
                </a:solidFill>
                <a:latin typeface="Calibri"/>
                <a:ea typeface="Calibri"/>
                <a:cs typeface="Calibri"/>
                <a:sym typeface="Calibri"/>
              </a:rPr>
              <a:t> bullet important because dunes and vegetation mounds act differently.. Good to establish correct terminology for future studies</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Using NAIP, found not changes in mound location but did</a:t>
            </a:r>
            <a:r>
              <a:rPr lang="en-US" sz="1200" b="0" i="0" u="none" strike="noStrike" cap="none" baseline="0" dirty="0">
                <a:solidFill>
                  <a:schemeClr val="dk1"/>
                </a:solidFill>
                <a:latin typeface="Calibri"/>
                <a:ea typeface="Calibri"/>
                <a:cs typeface="Calibri"/>
                <a:sym typeface="Calibri"/>
              </a:rPr>
              <a:t> notice that some mounds did not have vegetation on top of them during dry months</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We were limited with the NAIP imagery as</a:t>
            </a:r>
            <a:r>
              <a:rPr lang="en-US" sz="1200" b="0" i="0" u="none" strike="noStrike" cap="none" baseline="0" dirty="0">
                <a:solidFill>
                  <a:schemeClr val="dk1"/>
                </a:solidFill>
                <a:latin typeface="Calibri"/>
                <a:ea typeface="Calibri"/>
                <a:cs typeface="Calibri"/>
                <a:sym typeface="Calibri"/>
              </a:rPr>
              <a:t> even higher resolution is needed to see each individual mound and also, NAIP only has five years available. More images could help further study if inundation and mound movement are correlated.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Using ESA’s SNAP software</a:t>
            </a:r>
            <a:r>
              <a:rPr lang="en-US" sz="1200" b="0" i="0" u="none" strike="noStrike" cap="none" baseline="0" dirty="0">
                <a:solidFill>
                  <a:schemeClr val="dk1"/>
                </a:solidFill>
                <a:latin typeface="Calibri"/>
                <a:ea typeface="Calibri"/>
                <a:cs typeface="Calibri"/>
                <a:sym typeface="Calibri"/>
              </a:rPr>
              <a:t> (which is </a:t>
            </a:r>
            <a:r>
              <a:rPr lang="en-US" sz="1200" b="0" i="0" u="none" strike="noStrike" cap="none" baseline="0" dirty="0" err="1">
                <a:solidFill>
                  <a:schemeClr val="dk1"/>
                </a:solidFill>
                <a:latin typeface="Calibri"/>
                <a:ea typeface="Calibri"/>
                <a:cs typeface="Calibri"/>
                <a:sym typeface="Calibri"/>
              </a:rPr>
              <a:t>opensource</a:t>
            </a:r>
            <a:r>
              <a:rPr lang="en-US" sz="1200" b="0" i="0" u="none" strike="noStrike" cap="none" baseline="0" dirty="0">
                <a:solidFill>
                  <a:schemeClr val="dk1"/>
                </a:solidFill>
                <a:latin typeface="Calibri"/>
                <a:ea typeface="Calibri"/>
                <a:cs typeface="Calibri"/>
                <a:sym typeface="Calibri"/>
              </a:rPr>
              <a:t> so anyone can use!), we provide our partner at the BLM a foundation for future Sentinel-1 processing. </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Source: Marcella Rose (team member)</a:t>
            </a:r>
            <a:endParaRPr sz="1200" b="0" i="0" u="none" strike="noStrike" cap="none" dirty="0">
              <a:solidFill>
                <a:schemeClr val="dk1"/>
              </a:solidFill>
              <a:latin typeface="Calibri"/>
              <a:ea typeface="Calibri"/>
              <a:cs typeface="Calibri"/>
              <a:sym typeface="Calibri"/>
            </a:endParaRPr>
          </a:p>
        </p:txBody>
      </p:sp>
      <p:sp>
        <p:nvSpPr>
          <p:cNvPr id="382" name="Shape 38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6631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Shape 38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end products will provide additional insight to partners at the BLM in determining the source of the dunes. The BLM needs data to assess whether the Burning Man event and its growing population, other anthropogenic activities, or the drought are the cause of the unnatural dunes and the creation of dust. The end products will be an additional resource that BLM will use to determine if a population increase in the area can be permitted. Given the spatial area and temporal scale, remote sensing is the only way to address deformation of the playa from human use.</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https://www.flickr.com/photos/blmnevada/24995335682/in/photolist-E5KCtu-5mwRZf-nANCv-hXo3pd-5Vtsyv-346Efp-akbosG-hXqsUE-327piS-4K6SHJ-Wfrq4i-38Me5y-TQcP1k-arNCk8-hXqxtD-TLxJbq-h68Sj-gzJ8Bs-6aFSi1-fM9dk6-faWP6L-Xtazos-5mwU5S-21bGHja-TPBuCz-EPjq2A-p9atWY-hXquKx-arRg51-gzJ81r-5pviTW-cqqqd5-hXqc5W-hXqnzk-hXpoKk-78ohfv-hXpGGS-cqqqZd-auhFvH-avLKNt-5F4uFi-arNCix-auhFAi-auhEQM-47rB7E-LtdLYy-gzJAfK-21eHQjT-gzJAov-qVz6d6</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90" name="Shape 39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2399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Shape 39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This project could not have been completed without the help of a few very important people. We’d like to give a big thank you to our science advisors at JPL, Dr. Bruce Chapman and Dr. Tom Far) as well as our BLM Partner, Dr. Mark Hall.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Last but not least, thank you to our fellow JPL DEVELOPERs for their support, encouragement, and technical assistance.</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Image Source(s): (1) https://www.google.com/search?site=imghp&amp;tbm=isch&amp;q=jpl%20logo&amp;tbs=sur:fmc#imgrc=mjZGGqJ-Pd9CjM:&amp;spf=1519764337770</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(2) https://www.google.com/search?site=imghp&amp;tbm=isch&amp;q=blm%20logo&amp;tbs=sur:fmc#imgrc=ootn6VDiICS0pM:&amp;spf=1519759507940</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99" name="Shape 39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279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Shape 40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Thank everyone for coming!</a:t>
            </a:r>
            <a:endParaRPr sz="1200" b="0" i="0" u="none" strike="noStrike" cap="none">
              <a:solidFill>
                <a:schemeClr val="dk1"/>
              </a:solidFill>
              <a:latin typeface="Calibri"/>
              <a:ea typeface="Calibri"/>
              <a:cs typeface="Calibri"/>
              <a:sym typeface="Calibri"/>
            </a:endParaRPr>
          </a:p>
        </p:txBody>
      </p:sp>
      <p:sp>
        <p:nvSpPr>
          <p:cNvPr id="410" name="Shape 41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976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Shape 13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40" b="0" i="0" u="none" strike="noStrike" cap="none" dirty="0">
                <a:solidFill>
                  <a:schemeClr val="dk1"/>
                </a:solidFill>
                <a:latin typeface="Calibri"/>
                <a:ea typeface="Calibri"/>
                <a:cs typeface="Calibri"/>
                <a:sym typeface="Calibri"/>
              </a:rPr>
              <a:t>Black Rock Playa (BRP) is a dried up lakebed that experiences nearly annual flooding and drying periods and is completely void of vegetation. It is the remnant of a Lake Lahontan—an expansive Pleistocene lake. The playa is renowned as one of Earth’s largest and flattest surfaces, making it an ideal location for many recreational activities, including speed racing, rocket launches, and land sailing. However, it is most well-known for being the location of the annual  Burning Man event since 1991</a:t>
            </a:r>
            <a:r>
              <a:rPr lang="en-US" sz="1100" b="0" i="0"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https://www.flickr.com/photos/trevorbexon/16456760887/in/photolist-r5ecEF-qVpVD5-hXoQEE-hXpK32-hXoY9A-5qQ1E9-hXpGXR-hXoNjY-2vVkpu-ScJLs8-eBfSH7-db8wVQ-pbaffy-ef7Gps-5mszd8-cvtEo9-2G7jmy-h68Sn-5Fq1fc-67b9Gr-oHfXXc-h68Sk-d6XXc9-5FuhsG-aahRhU-dbo3Xf-qVx4n8-UaFVw6-V2pp8G-fCZeDp-VPpsid-auhGh4-hXpUyt-gzJ8Vy-hXqLiX-db8wKN-hXq7bL-SApAwt-c2qXS7-7Cv9dB-hXpRhD-R5H6Vd-aukmfE-gzJAwB-hXpPmL-dbo3BU-dbPyEn-arNCu8-E5KCtu-5mwRZf</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7762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Shape 14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Being a NCA, the 800,000 acres comprising the Black Rock Desert region must be monitored and maintained by the Bureau of Land Management</a:t>
            </a:r>
            <a:endParaRPr dirty="0"/>
          </a:p>
          <a:p>
            <a:pPr marL="0" lvl="0" indent="0" rtl="0">
              <a:spcBef>
                <a:spcPts val="0"/>
              </a:spcBef>
              <a:spcAft>
                <a:spcPts val="0"/>
              </a:spcAft>
              <a:buClr>
                <a:schemeClr val="dk1"/>
              </a:buClr>
              <a:buFont typeface="Arial"/>
              <a:buNone/>
            </a:pP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According to the National Landscape Conservation System (NCLS), the Bureau of Land Management is tasked with conserving, protecting, and restoring nationally significant landscapes that have outstanding cultural, ecological, and scientific value.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Image Source: </a:t>
            </a:r>
            <a:r>
              <a:rPr lang="en-US" sz="1200" b="0" i="0" strike="noStrike" cap="none" dirty="0">
                <a:latin typeface="Calibri"/>
                <a:ea typeface="Calibri"/>
                <a:cs typeface="Calibri"/>
                <a:sym typeface="Calibri"/>
              </a:rPr>
              <a:t>https://www.flickr.com/photos/patrick_nouhailler/8692378280/in/photolist-ef7He3-ef1Y9P-d6djoN-ef7HFW-ef1YB2-ef1UBZ-ef1ZaK-ef7HpE-ef7H5h-ef1WxT-ef1YhM-ef1Zng-ef7HT1-ef7Hhm-qfYWK7-r5ecEF-qVpVD5-hXoQEE-hXpK32-cvtEo9-2G7jmy-hXoY9A-hXpGXR-hXoNjY-67b9Gr-2vVkpu-ScJLs8-eBfSH7-db8wVQ-pbaffy-ef7Gps-5mszd8-h68Sn-5Fq1fc-5qQ1E9-oHfXXc-h68Sk-d6XXc9-5FuhsG-aahRhU-dbo3Xf-qVx4n8-UaFVw6-nANCv-V2pp8G-hXo3pd-fCZeDp-346Efp-VPpsid-hXqsUE</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3" name="Shape 14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7992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Shape 15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Within the past few decades, the community surrounding BRP has brought attention to the apparent formation and expansion of “dunes” along the playa shorelines. Because these “dunes” are not part of the characteristically flat, natural landscape of the playa and are changing on short time-scales, they have generated significant concern amongst the community. </a:t>
            </a:r>
            <a:endParaRPr dirty="0"/>
          </a:p>
          <a:p>
            <a:pPr marL="0" lvl="0" indent="0" rtl="0">
              <a:spcBef>
                <a:spcPts val="0"/>
              </a:spcBef>
              <a:spcAft>
                <a:spcPts val="0"/>
              </a:spcAft>
              <a:buNone/>
            </a:pPr>
            <a:endParaRPr dirty="0"/>
          </a:p>
          <a:p>
            <a:pPr marL="0" lvl="0" indent="0" rtl="0">
              <a:spcBef>
                <a:spcPts val="0"/>
              </a:spcBef>
              <a:spcAft>
                <a:spcPts val="0"/>
              </a:spcAft>
              <a:buClr>
                <a:schemeClr val="dk1"/>
              </a:buClr>
              <a:buFont typeface="Arial"/>
              <a:buNone/>
            </a:pP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Marcella Rose, Black Rock Playa Urban Development, Team Member</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53" name="Shape 15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14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Shape 16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None/>
            </a:pPr>
            <a:r>
              <a:rPr lang="en-US" dirty="0"/>
              <a:t>These concerns include: (1) the encroachment of shoreline dunes onto the playa; (2) the inhibition of typical BRP recreational activities; (3) the implications of reduced air quality resulting from increased dust emission from playa surface disturbance; and (4) the ability to properly preserve the original Black Rock Playa landscape while maintaining recreational access. Though the exact cause of the dunes is unknown, there is a general consensus that some mechanism is disturbing the hard, playa crust which generates a sediment source that can be easily transported by regional winds. </a:t>
            </a:r>
            <a:endParaRPr dirty="0"/>
          </a:p>
          <a:p>
            <a:pPr marL="0" lvl="0" indent="0" rtl="0">
              <a:spcBef>
                <a:spcPts val="0"/>
              </a:spcBef>
              <a:spcAft>
                <a:spcPts val="0"/>
              </a:spcAft>
              <a:buClr>
                <a:schemeClr val="dk1"/>
              </a:buClr>
              <a:buFont typeface="Arial"/>
              <a:buNone/>
            </a:pP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https://www.flickr.com/photos/blmnevada/14909811105/in/photolist-oHwFoH-ef7HWs-R5H71o-ef7He3-ef1Y9P-d6djoN-ef7HFW-ef1YB2-ef1UBZ-ef1ZaK-ef7HpE-ef7H5h-p1tx2Y-ef1WxT-ef1YhM-ef1Zng-ef7HT1-ef7Hhm-qfYWK7-r5ecEF-qVpVD5-hXoQEE-hXpK32-hXoY9A-5qQ1E9-hXpGXR-hXoNjY-2vVkpu-ScJLs8-eBfSH7-db8wVQ-pbaffy-ef7Gps-5mszd8-cvtEo9-2G7jmy-h68Sn-5Fq1fc-67b9Gr-oHfXXc-h68Sk-d6XXc9-5FuhsG-aahRhU-dbo3Xf-qVx4n8-UaFVw6-V2pp8G-fCZeDp-VPpsid</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72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Though the exact cause of these formations is unknown, there is a general consensus that some mechanism is disturbing the hard, playa crust which generates a sediment source that can be easily transported by regional winds. An uncertainty exists whether these mechanisms are driven by recreation, specifically the annual Burning Man event that is held on the playa, drought, other natural processes, or all of the above.</a:t>
            </a: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Clr>
                <a:schemeClr val="dk1"/>
              </a:buClr>
              <a:buFont typeface="Arial"/>
              <a:buNone/>
            </a:pPr>
            <a:r>
              <a:rPr lang="en-US" dirty="0"/>
              <a:t>---------------------------------------------</a:t>
            </a:r>
            <a:endParaRPr dirty="0"/>
          </a:p>
          <a:p>
            <a:pPr marL="0" lvl="0" indent="0">
              <a:spcBef>
                <a:spcPts val="0"/>
              </a:spcBef>
              <a:spcAft>
                <a:spcPts val="0"/>
              </a:spcAft>
              <a:buClr>
                <a:schemeClr val="dk1"/>
              </a:buClr>
              <a:buFont typeface="Arial"/>
              <a:buNone/>
            </a:pPr>
            <a:endParaRPr dirty="0"/>
          </a:p>
          <a:p>
            <a:pPr marL="0" lvl="0" indent="0">
              <a:spcBef>
                <a:spcPts val="0"/>
              </a:spcBef>
              <a:spcAft>
                <a:spcPts val="0"/>
              </a:spcAft>
              <a:buClr>
                <a:schemeClr val="dk1"/>
              </a:buClr>
              <a:buSzPts val="1200"/>
              <a:buFont typeface="Calibri"/>
              <a:buNone/>
            </a:pPr>
            <a:r>
              <a:rPr lang="en-US" dirty="0"/>
              <a:t>Image Source: https://www.flickr.com/photos/blmnevada/14909811105/in/photolist-oHwFoH-ef7HWs-R5H71o-ef7He3-ef1Y9P-d6djoN-ef7HFW-ef1YB2-ef1UBZ-ef1ZaK-ef7HpE-ef7H5h-p1tx2Y-ef1WxT-ef1YhM-ef1Zng-ef7HT1-ef7Hhm-qfYWK7-r5ecEF-qVpVD5-hXoQEE-hXpK32-hXoY9A-5qQ1E9-hXpGXR-hXoNjY-2vVkpu-ScJLs8-eBfSH7-db8wVQ-pbaffy-ef7Gps-5mszd8-cvtEo9-2G7jmy-h68Sn-5Fq1fc-67b9Gr-oHfXXc-h68Sk-d6XXc9-5FuhsG-aahRhU-dbo3Xf-qVx4n8-UaFVw6-V2pp8G-fCZeDp-VPpsid</a:t>
            </a:r>
            <a:endParaRPr dirty="0"/>
          </a:p>
          <a:p>
            <a:pPr marL="0" lvl="0" indent="0">
              <a:spcBef>
                <a:spcPts val="0"/>
              </a:spcBef>
              <a:spcAft>
                <a:spcPts val="0"/>
              </a:spcAft>
              <a:buClr>
                <a:schemeClr val="dk1"/>
              </a:buClr>
              <a:buFont typeface="Arial"/>
              <a:buNone/>
            </a:pPr>
            <a:endParaRPr dirty="0"/>
          </a:p>
          <a:p>
            <a:pPr marL="0" lvl="0" indent="0">
              <a:spcBef>
                <a:spcPts val="0"/>
              </a:spcBef>
              <a:spcAft>
                <a:spcPts val="0"/>
              </a:spcAft>
              <a:buNone/>
            </a:pPr>
            <a:endParaRPr dirty="0"/>
          </a:p>
        </p:txBody>
      </p:sp>
      <p:sp>
        <p:nvSpPr>
          <p:cNvPr id="171" name="Shape 171"/>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167818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Shape 18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With the National Landscape Conservation System mission statement in mind, our partner, Dr. Mark Hall, at BLM’s Winnemucca District Black Rock Desert Field wants to investigate the cause of the abnormal playa dunes and their change over time. </a:t>
            </a:r>
            <a:r>
              <a:rPr lang="en-US" dirty="0"/>
              <a:t>Dr. Mark Hall at BLM’s Winnemucca District Black Rock Desert field office, along with fellow staff, is in charge of managing the 800,000 acres within the Black Rock Desert NCA. The staff at BLM’s Winnemucca District Black Rock Field Office, more specifically Dr. Mark Hall,  is specifically tasked with preserving and managing the recreational use of the Black Rock Desert public land.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Image Source(s): http://blackrockdesert.org/blm-black-rock-station-visitor-contact-center/</a:t>
            </a:r>
            <a:endParaRPr sz="1200" b="0" i="0" u="none" strike="noStrike" cap="none" dirty="0">
              <a:solidFill>
                <a:schemeClr val="dk1"/>
              </a:solidFill>
              <a:latin typeface="Calibri"/>
              <a:ea typeface="Calibri"/>
              <a:cs typeface="Calibri"/>
              <a:sym typeface="Calibri"/>
            </a:endParaRPr>
          </a:p>
        </p:txBody>
      </p:sp>
      <p:sp>
        <p:nvSpPr>
          <p:cNvPr id="182" name="Shape 18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768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Shape 1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Through collaboration, our project aims to</a:t>
            </a:r>
          </a:p>
          <a:p>
            <a:pPr marL="0" marR="0" lvl="0" indent="0" algn="l" rtl="0">
              <a:spcBef>
                <a:spcPts val="0"/>
              </a:spcBef>
              <a:spcAft>
                <a:spcPts val="0"/>
              </a:spcAft>
              <a:buNone/>
            </a:pPr>
            <a:r>
              <a:rPr lang="en-US" sz="1200" b="1" dirty="0">
                <a:solidFill>
                  <a:srgbClr val="3F3F3F"/>
                </a:solidFill>
                <a:latin typeface="Century Gothic"/>
                <a:ea typeface="Century Gothic"/>
                <a:cs typeface="Century Gothic"/>
                <a:sym typeface="Century Gothic"/>
              </a:rPr>
              <a:t>Generate</a:t>
            </a:r>
            <a:r>
              <a:rPr lang="en-US" sz="1200" dirty="0">
                <a:solidFill>
                  <a:srgbClr val="3F3F3F"/>
                </a:solidFill>
                <a:latin typeface="Century Gothic"/>
                <a:ea typeface="Century Gothic"/>
                <a:cs typeface="Century Gothic"/>
                <a:sym typeface="Century Gothic"/>
              </a:rPr>
              <a:t> surface deformation maps using Synthetic Aperture Radar (SAR) imagery</a:t>
            </a:r>
            <a:endParaRPr lang="en-US" dirty="0"/>
          </a:p>
          <a:p>
            <a:pPr marL="0" marR="0" lvl="0" indent="0" algn="l" rtl="0">
              <a:spcBef>
                <a:spcPts val="600"/>
              </a:spcBef>
              <a:spcAft>
                <a:spcPts val="0"/>
              </a:spcAft>
              <a:buNone/>
            </a:pPr>
            <a:endParaRPr lang="en-US" sz="1200" dirty="0">
              <a:solidFill>
                <a:srgbClr val="3F3F3F"/>
              </a:solidFill>
              <a:latin typeface="Century Gothic"/>
              <a:ea typeface="Century Gothic"/>
              <a:cs typeface="Century Gothic"/>
              <a:sym typeface="Century Gothic"/>
            </a:endParaRPr>
          </a:p>
          <a:p>
            <a:pPr marL="0" marR="0" lvl="0" indent="0" algn="l" rtl="0">
              <a:spcBef>
                <a:spcPts val="600"/>
              </a:spcBef>
              <a:spcAft>
                <a:spcPts val="0"/>
              </a:spcAft>
              <a:buNone/>
            </a:pPr>
            <a:r>
              <a:rPr lang="en-US" sz="1200" b="1" dirty="0">
                <a:solidFill>
                  <a:srgbClr val="3F3F3F"/>
                </a:solidFill>
                <a:latin typeface="Century Gothic"/>
                <a:ea typeface="Century Gothic"/>
                <a:cs typeface="Century Gothic"/>
                <a:sym typeface="Century Gothic"/>
              </a:rPr>
              <a:t>Examine </a:t>
            </a:r>
            <a:r>
              <a:rPr lang="en-US" sz="1200" dirty="0">
                <a:solidFill>
                  <a:srgbClr val="3F3F3F"/>
                </a:solidFill>
                <a:latin typeface="Century Gothic"/>
                <a:ea typeface="Century Gothic"/>
                <a:cs typeface="Century Gothic"/>
                <a:sym typeface="Century Gothic"/>
              </a:rPr>
              <a:t>the morphology, spatial distribution, and temporal changes in dune formations</a:t>
            </a:r>
            <a:endParaRPr lang="en-US" dirty="0"/>
          </a:p>
          <a:p>
            <a:pPr marL="0" marR="0" lvl="0" indent="0" algn="l" rtl="0">
              <a:spcBef>
                <a:spcPts val="600"/>
              </a:spcBef>
              <a:spcAft>
                <a:spcPts val="0"/>
              </a:spcAft>
              <a:buNone/>
            </a:pPr>
            <a:endParaRPr lang="en-US" sz="1200" dirty="0">
              <a:solidFill>
                <a:srgbClr val="3F3F3F"/>
              </a:solidFill>
              <a:latin typeface="Century Gothic"/>
              <a:ea typeface="Century Gothic"/>
              <a:cs typeface="Century Gothic"/>
              <a:sym typeface="Century Gothic"/>
            </a:endParaRPr>
          </a:p>
          <a:p>
            <a:pPr marL="0" marR="0" lvl="0" indent="0" algn="l" rtl="0">
              <a:spcBef>
                <a:spcPts val="600"/>
              </a:spcBef>
              <a:spcAft>
                <a:spcPts val="0"/>
              </a:spcAft>
              <a:buNone/>
            </a:pPr>
            <a:r>
              <a:rPr lang="en-US" sz="1200" b="1" dirty="0">
                <a:solidFill>
                  <a:srgbClr val="3F3F3F"/>
                </a:solidFill>
                <a:latin typeface="Century Gothic"/>
                <a:ea typeface="Century Gothic"/>
                <a:cs typeface="Century Gothic"/>
                <a:sym typeface="Century Gothic"/>
              </a:rPr>
              <a:t>Analyze</a:t>
            </a:r>
            <a:r>
              <a:rPr lang="en-US" sz="1200" dirty="0">
                <a:solidFill>
                  <a:srgbClr val="3F3F3F"/>
                </a:solidFill>
                <a:latin typeface="Century Gothic"/>
                <a:ea typeface="Century Gothic"/>
                <a:cs typeface="Century Gothic"/>
                <a:sym typeface="Century Gothic"/>
              </a:rPr>
              <a:t> the relationship between temporal changes in dune formation and recreational activities, drought conditions, flooding events, and weather patterns</a:t>
            </a:r>
            <a:endParaRPr lang="en-US" dirty="0"/>
          </a:p>
          <a:p>
            <a:pPr marL="0" marR="0" lvl="0" indent="0" algn="l" rtl="0">
              <a:spcBef>
                <a:spcPts val="600"/>
              </a:spcBef>
              <a:spcAft>
                <a:spcPts val="0"/>
              </a:spcAft>
              <a:buNone/>
            </a:pPr>
            <a:endParaRPr lang="en-US" sz="1200" dirty="0">
              <a:solidFill>
                <a:srgbClr val="3F3F3F"/>
              </a:solidFill>
              <a:latin typeface="Century Gothic"/>
              <a:ea typeface="Century Gothic"/>
              <a:cs typeface="Century Gothic"/>
              <a:sym typeface="Century Gothic"/>
            </a:endParaRPr>
          </a:p>
          <a:p>
            <a:pPr marL="0" marR="0" lvl="0" indent="0" algn="l" rtl="0">
              <a:spcBef>
                <a:spcPts val="600"/>
              </a:spcBef>
              <a:spcAft>
                <a:spcPts val="0"/>
              </a:spcAft>
              <a:buNone/>
            </a:pPr>
            <a:r>
              <a:rPr lang="en-US" sz="1200" b="1" dirty="0">
                <a:solidFill>
                  <a:srgbClr val="3F3F3F"/>
                </a:solidFill>
                <a:latin typeface="Century Gothic"/>
                <a:ea typeface="Century Gothic"/>
                <a:cs typeface="Century Gothic"/>
                <a:sym typeface="Century Gothic"/>
              </a:rPr>
              <a:t>Assess </a:t>
            </a:r>
            <a:r>
              <a:rPr lang="en-US" sz="1200" dirty="0">
                <a:solidFill>
                  <a:srgbClr val="3F3F3F"/>
                </a:solidFill>
                <a:latin typeface="Century Gothic"/>
                <a:ea typeface="Century Gothic"/>
                <a:cs typeface="Century Gothic"/>
                <a:sym typeface="Century Gothic"/>
              </a:rPr>
              <a:t>the mechanism behind dune formation </a:t>
            </a:r>
            <a:endParaRPr lang="en-US" dirty="0"/>
          </a:p>
          <a:p>
            <a:pPr marL="0" marR="0" lvl="0" indent="0" algn="l" rtl="0">
              <a:spcBef>
                <a:spcPts val="0"/>
              </a:spcBef>
              <a:spcAft>
                <a:spcPts val="0"/>
              </a:spcAft>
              <a:buNone/>
            </a:pPr>
            <a:endParaRPr dirty="0"/>
          </a:p>
        </p:txBody>
      </p:sp>
      <p:sp>
        <p:nvSpPr>
          <p:cNvPr id="194" name="Shape 1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5584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0935730" cy="6857999"/>
          </a:xfrm>
          <a:prstGeom prst="rect">
            <a:avLst/>
          </a:prstGeom>
          <a:noFill/>
          <a:ln>
            <a:noFill/>
          </a:ln>
        </p:spPr>
      </p:pic>
      <p:pic>
        <p:nvPicPr>
          <p:cNvPr id="18" name="Shape 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24279"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298A8"/>
              </a:solidFill>
              <a:latin typeface="Century Gothic"/>
              <a:ea typeface="Century Gothic"/>
              <a:cs typeface="Century Gothic"/>
              <a:sym typeface="Century Gothic"/>
            </a:endParaRPr>
          </a:p>
        </p:txBody>
      </p:sp>
      <p:pic>
        <p:nvPicPr>
          <p:cNvPr id="23" name="Shape 23"/>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1022227" cy="6857999"/>
          </a:xfrm>
          <a:prstGeom prst="rect">
            <a:avLst/>
          </a:prstGeom>
          <a:noFill/>
          <a:ln>
            <a:noFill/>
          </a:ln>
        </p:spPr>
      </p:pic>
      <p:sp>
        <p:nvSpPr>
          <p:cNvPr id="26" name="Shape 26"/>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Shape 27"/>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20367"/>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298A8"/>
              </a:solidFill>
              <a:latin typeface="Century Gothic"/>
              <a:ea typeface="Century Gothic"/>
              <a:cs typeface="Century Gothic"/>
              <a:sym typeface="Century Gothic"/>
            </a:endParaRPr>
          </a:p>
        </p:txBody>
      </p:sp>
      <p:pic>
        <p:nvPicPr>
          <p:cNvPr id="30" name="Shape 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24279" y="133045"/>
            <a:ext cx="382562" cy="382562"/>
          </a:xfrm>
          <a:prstGeom prst="rect">
            <a:avLst/>
          </a:prstGeom>
          <a:noFill/>
          <a:ln>
            <a:noFill/>
          </a:ln>
        </p:spPr>
      </p:pic>
      <p:pic>
        <p:nvPicPr>
          <p:cNvPr id="31" name="Shape 31"/>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3437552"/>
            <a:ext cx="10639168" cy="6857999"/>
          </a:xfrm>
          <a:prstGeom prst="rect">
            <a:avLst/>
          </a:prstGeom>
          <a:noFill/>
          <a:ln>
            <a:noFill/>
          </a:ln>
        </p:spPr>
      </p:pic>
      <p:pic>
        <p:nvPicPr>
          <p:cNvPr id="34" name="Shape 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24279" y="3570597"/>
            <a:ext cx="382562" cy="382562"/>
          </a:xfrm>
          <a:prstGeom prst="rect">
            <a:avLst/>
          </a:prstGeom>
          <a:noFill/>
          <a:ln>
            <a:noFill/>
          </a:ln>
        </p:spPr>
      </p:pic>
      <p:sp>
        <p:nvSpPr>
          <p:cNvPr id="35" name="Shape 35"/>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Shape 36"/>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p:nvPr/>
        </p:nvSpPr>
        <p:spPr>
          <a:xfrm>
            <a:off x="0" y="0"/>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39" name="Shape 39"/>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0" y="3487122"/>
            <a:ext cx="1000735" cy="8402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0898659" cy="6857999"/>
          </a:xfrm>
          <a:prstGeom prst="rect">
            <a:avLst/>
          </a:prstGeom>
          <a:noFill/>
          <a:ln>
            <a:noFill/>
          </a:ln>
        </p:spPr>
      </p:pic>
      <p:sp>
        <p:nvSpPr>
          <p:cNvPr id="42" name="Shape 42"/>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Shape 43"/>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46" name="Shape 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24279" y="133045"/>
            <a:ext cx="382562" cy="382562"/>
          </a:xfrm>
          <a:prstGeom prst="rect">
            <a:avLst/>
          </a:prstGeom>
          <a:noFill/>
          <a:ln>
            <a:noFill/>
          </a:ln>
        </p:spPr>
      </p:pic>
      <p:pic>
        <p:nvPicPr>
          <p:cNvPr id="47" name="Shape 47"/>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0700951" cy="6857999"/>
          </a:xfrm>
          <a:prstGeom prst="rect">
            <a:avLst/>
          </a:prstGeom>
          <a:noFill/>
          <a:ln>
            <a:noFill/>
          </a:ln>
        </p:spPr>
      </p:pic>
      <p:sp>
        <p:nvSpPr>
          <p:cNvPr id="50" name="Shape 50"/>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6" name="Shape 56"/>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 name="Shape 57"/>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8" name="Shape 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24279" y="133045"/>
            <a:ext cx="382562" cy="382562"/>
          </a:xfrm>
          <a:prstGeom prst="rect">
            <a:avLst/>
          </a:prstGeom>
          <a:noFill/>
          <a:ln>
            <a:noFill/>
          </a:ln>
        </p:spPr>
      </p:pic>
      <p:pic>
        <p:nvPicPr>
          <p:cNvPr id="59" name="Shape 59"/>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7999"/>
          </a:xfrm>
          <a:prstGeom prst="rect">
            <a:avLst/>
          </a:prstGeom>
          <a:noFill/>
          <a:ln>
            <a:noFill/>
          </a:ln>
        </p:spPr>
      </p:pic>
      <p:pic>
        <p:nvPicPr>
          <p:cNvPr id="62" name="Shape 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9744" y="657113"/>
            <a:ext cx="903642" cy="903642"/>
          </a:xfrm>
          <a:prstGeom prst="rect">
            <a:avLst/>
          </a:prstGeom>
          <a:noFill/>
          <a:ln>
            <a:noFill/>
          </a:ln>
        </p:spPr>
      </p:pic>
      <p:sp>
        <p:nvSpPr>
          <p:cNvPr id="63" name="Shape 63"/>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4" name="Shape 6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680330" y="2622254"/>
            <a:ext cx="912020" cy="912020"/>
          </a:xfrm>
          <a:prstGeom prst="rect">
            <a:avLst/>
          </a:prstGeom>
          <a:noFill/>
          <a:ln>
            <a:noFill/>
          </a:ln>
        </p:spPr>
      </p:pic>
      <p:sp>
        <p:nvSpPr>
          <p:cNvPr id="65" name="Shape 65"/>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a:off x="0" y="6812673"/>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67" name="Shape 6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2" y="0"/>
            <a:ext cx="12191675"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68"/>
        <p:cNvGrpSpPr/>
        <p:nvPr/>
      </p:nvGrpSpPr>
      <p:grpSpPr>
        <a:xfrm>
          <a:off x="0" y="0"/>
          <a:ext cx="0" cy="0"/>
          <a:chOff x="0" y="0"/>
          <a:chExt cx="0" cy="0"/>
        </a:xfrm>
      </p:grpSpPr>
      <p:pic>
        <p:nvPicPr>
          <p:cNvPr id="69" name="Shape 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0713308" cy="6857999"/>
          </a:xfrm>
          <a:prstGeom prst="rect">
            <a:avLst/>
          </a:prstGeom>
          <a:noFill/>
          <a:ln>
            <a:noFill/>
          </a:ln>
        </p:spPr>
      </p:pic>
      <p:sp>
        <p:nvSpPr>
          <p:cNvPr id="70" name="Shape 70"/>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Shape 71"/>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2" name="Shape 72"/>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76" name="Shape 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2" y="0"/>
            <a:ext cx="12191675" cy="6858000"/>
          </a:xfrm>
          <a:prstGeom prst="rect">
            <a:avLst/>
          </a:prstGeom>
          <a:noFill/>
          <a:ln>
            <a:noFill/>
          </a:ln>
        </p:spPr>
      </p:pic>
      <p:pic>
        <p:nvPicPr>
          <p:cNvPr id="77" name="Shape 7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124279" y="133045"/>
            <a:ext cx="382562" cy="382562"/>
          </a:xfrm>
          <a:prstGeom prst="rect">
            <a:avLst/>
          </a:prstGeom>
          <a:noFill/>
          <a:ln>
            <a:noFill/>
          </a:ln>
        </p:spPr>
      </p:pic>
      <p:pic>
        <p:nvPicPr>
          <p:cNvPr id="78" name="Shape 78"/>
          <p:cNvPicPr preferRelativeResize="0"/>
          <p:nvPr/>
        </p:nvPicPr>
        <p:blipFill rotWithShape="1">
          <a:blip r:embed="rId5"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0700951" cy="6857999"/>
          </a:xfrm>
          <a:prstGeom prst="rect">
            <a:avLst/>
          </a:prstGeom>
          <a:noFill/>
          <a:ln>
            <a:noFill/>
          </a:ln>
        </p:spPr>
      </p:pic>
      <p:sp>
        <p:nvSpPr>
          <p:cNvPr id="81" name="Shape 81"/>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 name="Shape 82"/>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1B57AF"/>
              </a:buClr>
              <a:buSzPts val="3600"/>
              <a:buFont typeface="Arial"/>
              <a:buNone/>
              <a:defRPr sz="3600" b="0" i="0" u="none" strike="noStrike" cap="none">
                <a:solidFill>
                  <a:srgbClr val="1B57A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p:nvPr/>
        </p:nvSpPr>
        <p:spPr>
          <a:xfrm>
            <a:off x="0" y="6818138"/>
            <a:ext cx="12192000" cy="45719"/>
          </a:xfrm>
          <a:prstGeom prst="rect">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8" name="Shape 88"/>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B57AF"/>
              </a:buClr>
              <a:buSzPts val="4800"/>
              <a:buFont typeface="Century Gothic"/>
              <a:buNone/>
              <a:defRPr sz="4800" b="0" i="0" u="none" strike="noStrike" cap="none">
                <a:solidFill>
                  <a:srgbClr val="1B57A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9" name="Shape 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124279" y="133045"/>
            <a:ext cx="382562" cy="382562"/>
          </a:xfrm>
          <a:prstGeom prst="rect">
            <a:avLst/>
          </a:prstGeom>
          <a:noFill/>
          <a:ln>
            <a:noFill/>
          </a:ln>
        </p:spPr>
      </p:pic>
      <p:pic>
        <p:nvPicPr>
          <p:cNvPr id="90" name="Shape 90"/>
          <p:cNvPicPr preferRelativeResize="0"/>
          <p:nvPr/>
        </p:nvPicPr>
        <p:blipFill rotWithShape="1">
          <a:blip r:embed="rId4" cstate="email">
            <a:alphaModFix/>
            <a:extLst>
              <a:ext uri="{28A0092B-C50C-407E-A947-70E740481C1C}">
                <a14:useLocalDpi xmlns:a14="http://schemas.microsoft.com/office/drawing/2010/main"/>
              </a:ext>
            </a:extLst>
          </a:blip>
          <a:srcRect r="91792" b="87748"/>
          <a:stretch/>
        </p:blipFill>
        <p:spPr>
          <a:xfrm>
            <a:off x="162" y="0"/>
            <a:ext cx="1000735" cy="8402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cstate="email">
            <a:alphaModFix/>
            <a:extLst>
              <a:ext uri="{28A0092B-C50C-407E-A947-70E740481C1C}">
                <a14:useLocalDpi xmlns:a14="http://schemas.microsoft.com/office/drawing/2010/main"/>
              </a:ext>
            </a:extLst>
          </a:blip>
          <a:srcRect l="40375" b="23719"/>
          <a:stretch/>
        </p:blipFill>
        <p:spPr>
          <a:xfrm>
            <a:off x="0" y="0"/>
            <a:ext cx="5973416" cy="6370983"/>
          </a:xfrm>
          <a:prstGeom prst="rect">
            <a:avLst/>
          </a:prstGeom>
          <a:noFill/>
          <a:ln>
            <a:noFill/>
          </a:ln>
        </p:spPr>
      </p:pic>
      <p:pic>
        <p:nvPicPr>
          <p:cNvPr id="97" name="Shape 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9675"/>
            <a:ext cx="12225353" cy="6882714"/>
          </a:xfrm>
          <a:prstGeom prst="rect">
            <a:avLst/>
          </a:prstGeom>
          <a:noFill/>
          <a:ln>
            <a:noFill/>
          </a:ln>
        </p:spPr>
      </p:pic>
      <p:sp>
        <p:nvSpPr>
          <p:cNvPr id="98" name="Shape 98"/>
          <p:cNvSpPr txBox="1"/>
          <p:nvPr/>
        </p:nvSpPr>
        <p:spPr>
          <a:xfrm>
            <a:off x="9794782" y="5005197"/>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Dara Laczniak</a:t>
            </a:r>
            <a:endParaRPr sz="1200" dirty="0"/>
          </a:p>
        </p:txBody>
      </p:sp>
      <p:sp>
        <p:nvSpPr>
          <p:cNvPr id="99" name="Shape 99"/>
          <p:cNvSpPr txBox="1"/>
          <p:nvPr/>
        </p:nvSpPr>
        <p:spPr>
          <a:xfrm>
            <a:off x="9794782" y="4659530"/>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Neda Kasraee</a:t>
            </a:r>
            <a:endParaRPr sz="1200" dirty="0"/>
          </a:p>
        </p:txBody>
      </p:sp>
      <p:sp>
        <p:nvSpPr>
          <p:cNvPr id="100" name="Shape 100"/>
          <p:cNvSpPr txBox="1"/>
          <p:nvPr/>
        </p:nvSpPr>
        <p:spPr>
          <a:xfrm>
            <a:off x="9794782" y="5350864"/>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Marcella Rose</a:t>
            </a:r>
            <a:endParaRPr sz="1200" dirty="0"/>
          </a:p>
        </p:txBody>
      </p:sp>
      <p:sp>
        <p:nvSpPr>
          <p:cNvPr id="101" name="Shape 101"/>
          <p:cNvSpPr txBox="1"/>
          <p:nvPr/>
        </p:nvSpPr>
        <p:spPr>
          <a:xfrm>
            <a:off x="6261149" y="1457309"/>
            <a:ext cx="5647765" cy="1436914"/>
          </a:xfrm>
          <a:prstGeom prst="rect">
            <a:avLst/>
          </a:prstGeom>
          <a:no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1B57AF"/>
              </a:buClr>
              <a:buSzPts val="4080"/>
              <a:buFont typeface="Century Gothic"/>
              <a:buNone/>
            </a:pPr>
            <a:r>
              <a:rPr lang="en-US" sz="4800" b="1" i="0" u="none" strike="noStrike" cap="none" dirty="0">
                <a:solidFill>
                  <a:srgbClr val="1B57AF"/>
                </a:solidFill>
                <a:latin typeface="Century Gothic"/>
                <a:ea typeface="Century Gothic"/>
                <a:cs typeface="Century Gothic"/>
                <a:sym typeface="Century Gothic"/>
              </a:rPr>
              <a:t>BLACK ROCK</a:t>
            </a:r>
            <a:endParaRPr sz="4800" dirty="0"/>
          </a:p>
          <a:p>
            <a:pPr marL="0" marR="0" lvl="0" indent="0" algn="r" rtl="0">
              <a:lnSpc>
                <a:spcPct val="70000"/>
              </a:lnSpc>
              <a:spcBef>
                <a:spcPts val="0"/>
              </a:spcBef>
              <a:spcAft>
                <a:spcPts val="0"/>
              </a:spcAft>
              <a:buClr>
                <a:srgbClr val="1B57AF"/>
              </a:buClr>
              <a:buSzPts val="4080"/>
              <a:buFont typeface="Century Gothic"/>
              <a:buNone/>
            </a:pPr>
            <a:r>
              <a:rPr lang="en-US" sz="4800" b="1" i="0" u="none" strike="noStrike" cap="none" dirty="0">
                <a:solidFill>
                  <a:srgbClr val="1B57AF"/>
                </a:solidFill>
                <a:latin typeface="Century Gothic"/>
                <a:ea typeface="Century Gothic"/>
                <a:cs typeface="Century Gothic"/>
                <a:sym typeface="Century Gothic"/>
              </a:rPr>
              <a:t>PLAYA URBAN DEVELOPMENT</a:t>
            </a:r>
            <a:endParaRPr sz="4800" dirty="0"/>
          </a:p>
        </p:txBody>
      </p:sp>
      <p:sp>
        <p:nvSpPr>
          <p:cNvPr id="102" name="Shape 102"/>
          <p:cNvSpPr txBox="1"/>
          <p:nvPr/>
        </p:nvSpPr>
        <p:spPr>
          <a:xfrm>
            <a:off x="6811653" y="2894223"/>
            <a:ext cx="5097261" cy="1418107"/>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000"/>
              <a:buFont typeface="Arial"/>
              <a:buNone/>
            </a:pPr>
            <a:r>
              <a:rPr lang="en-US" sz="2000" b="0" i="0" u="none" strike="noStrike" cap="none" dirty="0">
                <a:solidFill>
                  <a:srgbClr val="3F3F3F"/>
                </a:solidFill>
                <a:latin typeface="Century Gothic"/>
                <a:ea typeface="Century Gothic"/>
                <a:cs typeface="Century Gothic"/>
                <a:sym typeface="Century Gothic"/>
              </a:rPr>
              <a:t>A Multi-Sensor Approach to Determine the Impacts of Human Activity and Natural Surface Deformation on the Black Rock Playa, Nevada  </a:t>
            </a:r>
            <a:endParaRPr sz="2000" dirty="0"/>
          </a:p>
        </p:txBody>
      </p:sp>
      <p:sp>
        <p:nvSpPr>
          <p:cNvPr id="103" name="Shape 103"/>
          <p:cNvSpPr txBox="1"/>
          <p:nvPr/>
        </p:nvSpPr>
        <p:spPr>
          <a:xfrm>
            <a:off x="9794782" y="5696531"/>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Nick Rousseau</a:t>
            </a:r>
            <a:endParaRPr sz="1200" dirty="0"/>
          </a:p>
        </p:txBody>
      </p:sp>
      <p:pic>
        <p:nvPicPr>
          <p:cNvPr id="104" name="Shape 10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6380" y="5737058"/>
            <a:ext cx="678581" cy="7315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112631" y="320040"/>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Earth Observations</a:t>
            </a:r>
            <a:endParaRPr/>
          </a:p>
        </p:txBody>
      </p:sp>
      <p:sp>
        <p:nvSpPr>
          <p:cNvPr id="204" name="Shape 204"/>
          <p:cNvSpPr txBox="1">
            <a:spLocks noGrp="1"/>
          </p:cNvSpPr>
          <p:nvPr>
            <p:ph type="body" idx="2"/>
          </p:nvPr>
        </p:nvSpPr>
        <p:spPr>
          <a:xfrm>
            <a:off x="7912735" y="4951965"/>
            <a:ext cx="3847019" cy="11169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6"/>
              </a:buClr>
              <a:buSzPts val="3600"/>
              <a:buFont typeface="Arial"/>
              <a:buNone/>
            </a:pPr>
            <a:r>
              <a:rPr lang="en-US" sz="3600" b="0" i="0" u="none" strike="noStrike" cap="none">
                <a:solidFill>
                  <a:schemeClr val="accent6"/>
                </a:solidFill>
                <a:latin typeface="Century Gothic"/>
                <a:ea typeface="Century Gothic"/>
                <a:cs typeface="Century Gothic"/>
                <a:sym typeface="Century Gothic"/>
              </a:rPr>
              <a:t>Sentinel-1 C-SAR</a:t>
            </a:r>
            <a:endParaRPr/>
          </a:p>
        </p:txBody>
      </p:sp>
      <p:sp>
        <p:nvSpPr>
          <p:cNvPr id="205" name="Shape 205"/>
          <p:cNvSpPr txBox="1">
            <a:spLocks noGrp="1"/>
          </p:cNvSpPr>
          <p:nvPr>
            <p:ph type="body" idx="4"/>
          </p:nvPr>
        </p:nvSpPr>
        <p:spPr>
          <a:xfrm>
            <a:off x="534172" y="3361204"/>
            <a:ext cx="3083908" cy="63415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4"/>
              </a:buClr>
              <a:buSzPts val="3600"/>
              <a:buFont typeface="Arial"/>
              <a:buNone/>
            </a:pPr>
            <a:r>
              <a:rPr lang="en-US" sz="3600" b="0" i="0" u="none" strike="noStrike" cap="none">
                <a:solidFill>
                  <a:schemeClr val="accent4"/>
                </a:solidFill>
                <a:latin typeface="Century Gothic"/>
                <a:ea typeface="Century Gothic"/>
                <a:cs typeface="Century Gothic"/>
                <a:sym typeface="Century Gothic"/>
              </a:rPr>
              <a:t>Landsat 5 TM</a:t>
            </a:r>
            <a:endParaRPr/>
          </a:p>
        </p:txBody>
      </p:sp>
      <p:sp>
        <p:nvSpPr>
          <p:cNvPr id="206" name="Shape 206"/>
          <p:cNvSpPr txBox="1">
            <a:spLocks noGrp="1"/>
          </p:cNvSpPr>
          <p:nvPr>
            <p:ph type="body" idx="5"/>
          </p:nvPr>
        </p:nvSpPr>
        <p:spPr>
          <a:xfrm>
            <a:off x="8588769" y="2383613"/>
            <a:ext cx="3227295" cy="65419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C40000"/>
              </a:buClr>
              <a:buSzPts val="3600"/>
              <a:buFont typeface="Arial"/>
              <a:buNone/>
            </a:pPr>
            <a:r>
              <a:rPr lang="en-US" sz="3600" b="0" i="0" u="none" strike="noStrike" cap="none">
                <a:solidFill>
                  <a:srgbClr val="C40000"/>
                </a:solidFill>
                <a:latin typeface="Century Gothic"/>
                <a:ea typeface="Century Gothic"/>
                <a:cs typeface="Century Gothic"/>
                <a:sym typeface="Century Gothic"/>
              </a:rPr>
              <a:t>Landsat 8 OLI</a:t>
            </a:r>
            <a:endParaRPr/>
          </a:p>
        </p:txBody>
      </p:sp>
      <p:grpSp>
        <p:nvGrpSpPr>
          <p:cNvPr id="207" name="Shape 207"/>
          <p:cNvGrpSpPr/>
          <p:nvPr/>
        </p:nvGrpSpPr>
        <p:grpSpPr>
          <a:xfrm>
            <a:off x="45091" y="4119609"/>
            <a:ext cx="12121628" cy="832356"/>
            <a:chOff x="45091" y="4119609"/>
            <a:chExt cx="12121628" cy="832356"/>
          </a:xfrm>
        </p:grpSpPr>
        <p:grpSp>
          <p:nvGrpSpPr>
            <p:cNvPr id="208" name="Shape 208"/>
            <p:cNvGrpSpPr/>
            <p:nvPr/>
          </p:nvGrpSpPr>
          <p:grpSpPr>
            <a:xfrm>
              <a:off x="616184" y="4119609"/>
              <a:ext cx="10972800" cy="457200"/>
              <a:chOff x="616184" y="1074582"/>
              <a:chExt cx="10972800" cy="457200"/>
            </a:xfrm>
          </p:grpSpPr>
          <p:grpSp>
            <p:nvGrpSpPr>
              <p:cNvPr id="209" name="Shape 209"/>
              <p:cNvGrpSpPr/>
              <p:nvPr/>
            </p:nvGrpSpPr>
            <p:grpSpPr>
              <a:xfrm>
                <a:off x="616184" y="1074582"/>
                <a:ext cx="10972800" cy="457200"/>
                <a:chOff x="542611" y="5909268"/>
                <a:chExt cx="10972800" cy="457200"/>
              </a:xfrm>
            </p:grpSpPr>
            <p:cxnSp>
              <p:nvCxnSpPr>
                <p:cNvPr id="210" name="Shape 210"/>
                <p:cNvCxnSpPr/>
                <p:nvPr/>
              </p:nvCxnSpPr>
              <p:spPr>
                <a:xfrm>
                  <a:off x="542611" y="6137868"/>
                  <a:ext cx="10972800" cy="0"/>
                </a:xfrm>
                <a:prstGeom prst="straightConnector1">
                  <a:avLst/>
                </a:prstGeom>
                <a:noFill/>
                <a:ln w="76200" cap="flat" cmpd="sng">
                  <a:solidFill>
                    <a:srgbClr val="3F3F3F"/>
                  </a:solidFill>
                  <a:prstDash val="solid"/>
                  <a:miter lim="800000"/>
                  <a:headEnd type="none" w="sm" len="sm"/>
                  <a:tailEnd type="none" w="sm" len="sm"/>
                </a:ln>
              </p:spPr>
            </p:cxnSp>
            <p:cxnSp>
              <p:nvCxnSpPr>
                <p:cNvPr id="211" name="Shape 211"/>
                <p:cNvCxnSpPr/>
                <p:nvPr/>
              </p:nvCxnSpPr>
              <p:spPr>
                <a:xfrm>
                  <a:off x="549299" y="5909268"/>
                  <a:ext cx="0" cy="457200"/>
                </a:xfrm>
                <a:prstGeom prst="straightConnector1">
                  <a:avLst/>
                </a:prstGeom>
                <a:noFill/>
                <a:ln w="38100" cap="flat" cmpd="sng">
                  <a:solidFill>
                    <a:srgbClr val="3F3F3F"/>
                  </a:solidFill>
                  <a:prstDash val="solid"/>
                  <a:miter lim="800000"/>
                  <a:headEnd type="none" w="sm" len="sm"/>
                  <a:tailEnd type="none" w="sm" len="sm"/>
                </a:ln>
              </p:spPr>
            </p:cxnSp>
            <p:cxnSp>
              <p:nvCxnSpPr>
                <p:cNvPr id="212" name="Shape 212"/>
                <p:cNvCxnSpPr/>
                <p:nvPr/>
              </p:nvCxnSpPr>
              <p:spPr>
                <a:xfrm>
                  <a:off x="11515366" y="5909268"/>
                  <a:ext cx="0" cy="457200"/>
                </a:xfrm>
                <a:prstGeom prst="straightConnector1">
                  <a:avLst/>
                </a:prstGeom>
                <a:noFill/>
                <a:ln w="38100" cap="flat" cmpd="sng">
                  <a:solidFill>
                    <a:srgbClr val="3F3F3F"/>
                  </a:solidFill>
                  <a:prstDash val="solid"/>
                  <a:miter lim="800000"/>
                  <a:headEnd type="none" w="sm" len="sm"/>
                  <a:tailEnd type="none" w="sm" len="sm"/>
                </a:ln>
              </p:spPr>
            </p:cxnSp>
          </p:grpSp>
          <p:cxnSp>
            <p:nvCxnSpPr>
              <p:cNvPr id="213" name="Shape 213"/>
              <p:cNvCxnSpPr/>
              <p:nvPr/>
            </p:nvCxnSpPr>
            <p:spPr>
              <a:xfrm>
                <a:off x="9387840" y="1074582"/>
                <a:ext cx="0" cy="457200"/>
              </a:xfrm>
              <a:prstGeom prst="straightConnector1">
                <a:avLst/>
              </a:prstGeom>
              <a:noFill/>
              <a:ln w="19050" cap="flat" cmpd="sng">
                <a:solidFill>
                  <a:srgbClr val="3F3F3F"/>
                </a:solidFill>
                <a:prstDash val="solid"/>
                <a:miter lim="800000"/>
                <a:headEnd type="none" w="sm" len="sm"/>
                <a:tailEnd type="none" w="sm" len="sm"/>
              </a:ln>
            </p:spPr>
          </p:cxnSp>
          <p:cxnSp>
            <p:nvCxnSpPr>
              <p:cNvPr id="214" name="Shape 214"/>
              <p:cNvCxnSpPr/>
              <p:nvPr/>
            </p:nvCxnSpPr>
            <p:spPr>
              <a:xfrm>
                <a:off x="8261871" y="1074582"/>
                <a:ext cx="0" cy="457200"/>
              </a:xfrm>
              <a:prstGeom prst="straightConnector1">
                <a:avLst/>
              </a:prstGeom>
              <a:noFill/>
              <a:ln w="19050" cap="flat" cmpd="sng">
                <a:solidFill>
                  <a:srgbClr val="3F3F3F"/>
                </a:solidFill>
                <a:prstDash val="solid"/>
                <a:miter lim="800000"/>
                <a:headEnd type="none" w="sm" len="sm"/>
                <a:tailEnd type="none" w="sm" len="sm"/>
              </a:ln>
            </p:spPr>
          </p:cxnSp>
        </p:grpSp>
        <p:grpSp>
          <p:nvGrpSpPr>
            <p:cNvPr id="215" name="Shape 215"/>
            <p:cNvGrpSpPr/>
            <p:nvPr/>
          </p:nvGrpSpPr>
          <p:grpSpPr>
            <a:xfrm>
              <a:off x="45091" y="4521078"/>
              <a:ext cx="12121628" cy="430887"/>
              <a:chOff x="45091" y="4601462"/>
              <a:chExt cx="12121628" cy="430887"/>
            </a:xfrm>
          </p:grpSpPr>
          <p:sp>
            <p:nvSpPr>
              <p:cNvPr id="216" name="Shape 216"/>
              <p:cNvSpPr txBox="1"/>
              <p:nvPr/>
            </p:nvSpPr>
            <p:spPr>
              <a:xfrm>
                <a:off x="45091" y="4601462"/>
                <a:ext cx="1155561"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rgbClr val="3F3F3F"/>
                    </a:solidFill>
                    <a:latin typeface="Century Gothic"/>
                    <a:ea typeface="Century Gothic"/>
                    <a:cs typeface="Century Gothic"/>
                    <a:sym typeface="Century Gothic"/>
                  </a:rPr>
                  <a:t>1997</a:t>
                </a:r>
                <a:endParaRPr/>
              </a:p>
            </p:txBody>
          </p:sp>
          <p:sp>
            <p:nvSpPr>
              <p:cNvPr id="217" name="Shape 217"/>
              <p:cNvSpPr txBox="1"/>
              <p:nvPr/>
            </p:nvSpPr>
            <p:spPr>
              <a:xfrm>
                <a:off x="11011158" y="4601462"/>
                <a:ext cx="1155561"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rgbClr val="3F3F3F"/>
                    </a:solidFill>
                    <a:latin typeface="Century Gothic"/>
                    <a:ea typeface="Century Gothic"/>
                    <a:cs typeface="Century Gothic"/>
                    <a:sym typeface="Century Gothic"/>
                  </a:rPr>
                  <a:t>2017</a:t>
                </a:r>
                <a:endParaRPr/>
              </a:p>
            </p:txBody>
          </p:sp>
          <p:sp>
            <p:nvSpPr>
              <p:cNvPr id="218" name="Shape 218"/>
              <p:cNvSpPr txBox="1"/>
              <p:nvPr/>
            </p:nvSpPr>
            <p:spPr>
              <a:xfrm>
                <a:off x="8810059" y="4601462"/>
                <a:ext cx="1155561"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rgbClr val="3F3F3F"/>
                    </a:solidFill>
                    <a:latin typeface="Century Gothic"/>
                    <a:ea typeface="Century Gothic"/>
                    <a:cs typeface="Century Gothic"/>
                    <a:sym typeface="Century Gothic"/>
                  </a:rPr>
                  <a:t>2013</a:t>
                </a:r>
                <a:endParaRPr/>
              </a:p>
            </p:txBody>
          </p:sp>
          <p:sp>
            <p:nvSpPr>
              <p:cNvPr id="219" name="Shape 219"/>
              <p:cNvSpPr txBox="1"/>
              <p:nvPr/>
            </p:nvSpPr>
            <p:spPr>
              <a:xfrm>
                <a:off x="7681227" y="4601462"/>
                <a:ext cx="1155561"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rgbClr val="3F3F3F"/>
                    </a:solidFill>
                    <a:latin typeface="Century Gothic"/>
                    <a:ea typeface="Century Gothic"/>
                    <a:cs typeface="Century Gothic"/>
                    <a:sym typeface="Century Gothic"/>
                  </a:rPr>
                  <a:t>2011</a:t>
                </a:r>
                <a:endParaRPr/>
              </a:p>
            </p:txBody>
          </p:sp>
        </p:grpSp>
      </p:grpSp>
      <p:cxnSp>
        <p:nvCxnSpPr>
          <p:cNvPr id="220" name="Shape 220"/>
          <p:cNvCxnSpPr/>
          <p:nvPr/>
        </p:nvCxnSpPr>
        <p:spPr>
          <a:xfrm>
            <a:off x="609600" y="3976334"/>
            <a:ext cx="7652270" cy="0"/>
          </a:xfrm>
          <a:prstGeom prst="straightConnector1">
            <a:avLst/>
          </a:prstGeom>
          <a:noFill/>
          <a:ln w="76200" cap="flat" cmpd="sng">
            <a:solidFill>
              <a:schemeClr val="accent4"/>
            </a:solidFill>
            <a:prstDash val="solid"/>
            <a:miter lim="800000"/>
            <a:headEnd type="oval" w="sm" len="sm"/>
            <a:tailEnd type="oval" w="sm" len="sm"/>
          </a:ln>
        </p:spPr>
      </p:cxnSp>
      <p:cxnSp>
        <p:nvCxnSpPr>
          <p:cNvPr id="221" name="Shape 221"/>
          <p:cNvCxnSpPr/>
          <p:nvPr/>
        </p:nvCxnSpPr>
        <p:spPr>
          <a:xfrm>
            <a:off x="9383213" y="3040177"/>
            <a:ext cx="2201099" cy="0"/>
          </a:xfrm>
          <a:prstGeom prst="straightConnector1">
            <a:avLst/>
          </a:prstGeom>
          <a:noFill/>
          <a:ln w="76200" cap="flat" cmpd="sng">
            <a:solidFill>
              <a:srgbClr val="C40000"/>
            </a:solidFill>
            <a:prstDash val="solid"/>
            <a:miter lim="800000"/>
            <a:headEnd type="oval" w="sm" len="sm"/>
            <a:tailEnd type="oval" w="sm" len="sm"/>
          </a:ln>
        </p:spPr>
      </p:cxnSp>
      <p:cxnSp>
        <p:nvCxnSpPr>
          <p:cNvPr id="222" name="Shape 222"/>
          <p:cNvCxnSpPr/>
          <p:nvPr/>
        </p:nvCxnSpPr>
        <p:spPr>
          <a:xfrm>
            <a:off x="8258345" y="5185494"/>
            <a:ext cx="3322442" cy="0"/>
          </a:xfrm>
          <a:prstGeom prst="straightConnector1">
            <a:avLst/>
          </a:prstGeom>
          <a:noFill/>
          <a:ln w="76200" cap="flat" cmpd="sng">
            <a:solidFill>
              <a:schemeClr val="accent6"/>
            </a:solidFill>
            <a:prstDash val="solid"/>
            <a:miter lim="800000"/>
            <a:headEnd type="oval" w="sm" len="sm"/>
            <a:tailEnd type="oval" w="sm" len="sm"/>
          </a:ln>
        </p:spPr>
      </p:cxnSp>
      <p:grpSp>
        <p:nvGrpSpPr>
          <p:cNvPr id="223" name="Shape 223"/>
          <p:cNvGrpSpPr/>
          <p:nvPr/>
        </p:nvGrpSpPr>
        <p:grpSpPr>
          <a:xfrm>
            <a:off x="6398352" y="1261619"/>
            <a:ext cx="1962621" cy="1645920"/>
            <a:chOff x="5801136" y="2883676"/>
            <a:chExt cx="1962621" cy="1645920"/>
          </a:xfrm>
        </p:grpSpPr>
        <p:sp>
          <p:nvSpPr>
            <p:cNvPr id="224" name="Shape 224"/>
            <p:cNvSpPr/>
            <p:nvPr/>
          </p:nvSpPr>
          <p:spPr>
            <a:xfrm>
              <a:off x="5801136" y="2883676"/>
              <a:ext cx="1909268" cy="1645920"/>
            </a:xfrm>
            <a:prstGeom prst="hexagon">
              <a:avLst>
                <a:gd name="adj" fmla="val 25000"/>
                <a:gd name="vf" fmla="val 115470"/>
              </a:avLst>
            </a:prstGeom>
            <a:solidFill>
              <a:srgbClr val="C40000">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5" name="Shape 2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68359" y="2942132"/>
              <a:ext cx="1895398" cy="1549105"/>
            </a:xfrm>
            <a:prstGeom prst="rect">
              <a:avLst/>
            </a:prstGeom>
            <a:noFill/>
            <a:ln>
              <a:noFill/>
            </a:ln>
          </p:spPr>
        </p:pic>
      </p:grpSp>
      <p:grpSp>
        <p:nvGrpSpPr>
          <p:cNvPr id="226" name="Shape 226"/>
          <p:cNvGrpSpPr/>
          <p:nvPr/>
        </p:nvGrpSpPr>
        <p:grpSpPr>
          <a:xfrm>
            <a:off x="722144" y="1179728"/>
            <a:ext cx="1909268" cy="1798480"/>
            <a:chOff x="687013" y="2903360"/>
            <a:chExt cx="1909268" cy="1798480"/>
          </a:xfrm>
        </p:grpSpPr>
        <p:sp>
          <p:nvSpPr>
            <p:cNvPr id="227" name="Shape 227"/>
            <p:cNvSpPr/>
            <p:nvPr/>
          </p:nvSpPr>
          <p:spPr>
            <a:xfrm>
              <a:off x="687013" y="2979640"/>
              <a:ext cx="1909268" cy="1645920"/>
            </a:xfrm>
            <a:prstGeom prst="hexagon">
              <a:avLst>
                <a:gd name="adj" fmla="val 25000"/>
                <a:gd name="vf" fmla="val 115470"/>
              </a:avLst>
            </a:prstGeom>
            <a:solidFill>
              <a:schemeClr val="accent4">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8" name="Shape 22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0968" y="2903360"/>
              <a:ext cx="1861550" cy="1798480"/>
            </a:xfrm>
            <a:prstGeom prst="rect">
              <a:avLst/>
            </a:prstGeom>
            <a:noFill/>
            <a:ln>
              <a:noFill/>
            </a:ln>
          </p:spPr>
        </p:pic>
      </p:grpSp>
      <p:grpSp>
        <p:nvGrpSpPr>
          <p:cNvPr id="229" name="Shape 229"/>
          <p:cNvGrpSpPr/>
          <p:nvPr/>
        </p:nvGrpSpPr>
        <p:grpSpPr>
          <a:xfrm>
            <a:off x="5551853" y="4801701"/>
            <a:ext cx="2180019" cy="1826691"/>
            <a:chOff x="5533922" y="894446"/>
            <a:chExt cx="2180019" cy="1826691"/>
          </a:xfrm>
        </p:grpSpPr>
        <p:sp>
          <p:nvSpPr>
            <p:cNvPr id="230" name="Shape 230"/>
            <p:cNvSpPr/>
            <p:nvPr/>
          </p:nvSpPr>
          <p:spPr>
            <a:xfrm>
              <a:off x="5679345" y="894446"/>
              <a:ext cx="1909268" cy="1645920"/>
            </a:xfrm>
            <a:prstGeom prst="hexagon">
              <a:avLst>
                <a:gd name="adj" fmla="val 25000"/>
                <a:gd name="vf" fmla="val 115470"/>
              </a:avLst>
            </a:prstGeom>
            <a:solidFill>
              <a:schemeClr val="accent6">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31" name="Shape 2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33922" y="934732"/>
              <a:ext cx="2180019" cy="1786405"/>
            </a:xfrm>
            <a:prstGeom prst="rect">
              <a:avLst/>
            </a:prstGeom>
            <a:noFill/>
            <a:ln>
              <a:noFill/>
            </a:ln>
          </p:spPr>
        </p:pic>
      </p:grpSp>
      <p:sp>
        <p:nvSpPr>
          <p:cNvPr id="232" name="Shape 232"/>
          <p:cNvSpPr txBox="1"/>
          <p:nvPr/>
        </p:nvSpPr>
        <p:spPr>
          <a:xfrm>
            <a:off x="8728952" y="6530033"/>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Credit: NASA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205">
                                            <p:txEl>
                                              <p:pRg st="0" end="0"/>
                                            </p:txEl>
                                          </p:spTgt>
                                        </p:tgtEl>
                                        <p:attrNameLst>
                                          <p:attrName>style.visibility</p:attrName>
                                        </p:attrNameLst>
                                      </p:cBhvr>
                                      <p:to>
                                        <p:strVal val="visible"/>
                                      </p:to>
                                    </p:set>
                                    <p:animEffect transition="in" filter="fade">
                                      <p:cBhvr>
                                        <p:cTn id="10" dur="500"/>
                                        <p:tgtEl>
                                          <p:spTgt spid="20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animEffect transition="in" filter="fade">
                                      <p:cBhvr>
                                        <p:cTn id="13" dur="500"/>
                                        <p:tgtEl>
                                          <p:spTgt spid="2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3"/>
                                        </p:tgtEl>
                                        <p:attrNameLst>
                                          <p:attrName>style.visibility</p:attrName>
                                        </p:attrNameLst>
                                      </p:cBhvr>
                                      <p:to>
                                        <p:strVal val="visible"/>
                                      </p:to>
                                    </p:set>
                                    <p:animEffect transition="in" filter="fade">
                                      <p:cBhvr>
                                        <p:cTn id="18" dur="500"/>
                                        <p:tgtEl>
                                          <p:spTgt spid="223"/>
                                        </p:tgtEl>
                                      </p:cBhvr>
                                    </p:animEffect>
                                  </p:childTnLst>
                                </p:cTn>
                              </p:par>
                              <p:par>
                                <p:cTn id="19" presetID="10" presetClass="entr" presetSubtype="0" fill="hold" nodeType="withEffect">
                                  <p:stCondLst>
                                    <p:cond delay="0"/>
                                  </p:stCondLst>
                                  <p:childTnLst>
                                    <p:set>
                                      <p:cBhvr>
                                        <p:cTn id="20" dur="1" fill="hold">
                                          <p:stCondLst>
                                            <p:cond delay="0"/>
                                          </p:stCondLst>
                                        </p:cTn>
                                        <p:tgtEl>
                                          <p:spTgt spid="206">
                                            <p:txEl>
                                              <p:pRg st="0" end="0"/>
                                            </p:txEl>
                                          </p:spTgt>
                                        </p:tgtEl>
                                        <p:attrNameLst>
                                          <p:attrName>style.visibility</p:attrName>
                                        </p:attrNameLst>
                                      </p:cBhvr>
                                      <p:to>
                                        <p:strVal val="visible"/>
                                      </p:to>
                                    </p:set>
                                    <p:animEffect transition="in" filter="fade">
                                      <p:cBhvr>
                                        <p:cTn id="21" dur="500"/>
                                        <p:tgtEl>
                                          <p:spTgt spid="20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1"/>
                                        </p:tgtEl>
                                        <p:attrNameLst>
                                          <p:attrName>style.visibility</p:attrName>
                                        </p:attrNameLst>
                                      </p:cBhvr>
                                      <p:to>
                                        <p:strVal val="visible"/>
                                      </p:to>
                                    </p:set>
                                    <p:animEffect transition="in" filter="fade">
                                      <p:cBhvr>
                                        <p:cTn id="24" dur="500"/>
                                        <p:tgtEl>
                                          <p:spTgt spid="2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9"/>
                                        </p:tgtEl>
                                        <p:attrNameLst>
                                          <p:attrName>style.visibility</p:attrName>
                                        </p:attrNameLst>
                                      </p:cBhvr>
                                      <p:to>
                                        <p:strVal val="visible"/>
                                      </p:to>
                                    </p:set>
                                    <p:animEffect transition="in" filter="fade">
                                      <p:cBhvr>
                                        <p:cTn id="29" dur="500"/>
                                        <p:tgtEl>
                                          <p:spTgt spid="229"/>
                                        </p:tgtEl>
                                      </p:cBhvr>
                                    </p:animEffect>
                                  </p:childTnLst>
                                </p:cTn>
                              </p:par>
                              <p:par>
                                <p:cTn id="30" presetID="10" presetClass="entr" presetSubtype="0" fill="hold" nodeType="withEffect">
                                  <p:stCondLst>
                                    <p:cond delay="0"/>
                                  </p:stCondLst>
                                  <p:childTnLst>
                                    <p:set>
                                      <p:cBhvr>
                                        <p:cTn id="31" dur="1" fill="hold">
                                          <p:stCondLst>
                                            <p:cond delay="0"/>
                                          </p:stCondLst>
                                        </p:cTn>
                                        <p:tgtEl>
                                          <p:spTgt spid="204">
                                            <p:txEl>
                                              <p:pRg st="0" end="0"/>
                                            </p:txEl>
                                          </p:spTgt>
                                        </p:tgtEl>
                                        <p:attrNameLst>
                                          <p:attrName>style.visibility</p:attrName>
                                        </p:attrNameLst>
                                      </p:cBhvr>
                                      <p:to>
                                        <p:strVal val="visible"/>
                                      </p:to>
                                    </p:set>
                                    <p:animEffect transition="in" filter="fade">
                                      <p:cBhvr>
                                        <p:cTn id="32" dur="500"/>
                                        <p:tgtEl>
                                          <p:spTgt spid="20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2"/>
                                        </p:tgtEl>
                                        <p:attrNameLst>
                                          <p:attrName>style.visibility</p:attrName>
                                        </p:attrNameLst>
                                      </p:cBhvr>
                                      <p:to>
                                        <p:strVal val="visible"/>
                                      </p:to>
                                    </p:set>
                                    <p:animEffect transition="in" filter="fade">
                                      <p:cBhvr>
                                        <p:cTn id="35"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p:nvPr/>
        </p:nvSpPr>
        <p:spPr>
          <a:xfrm>
            <a:off x="609601" y="1222225"/>
            <a:ext cx="7406640" cy="2488833"/>
          </a:xfrm>
          <a:prstGeom prst="rect">
            <a:avLst/>
          </a:prstGeom>
          <a:solidFill>
            <a:srgbClr val="F2F2F2"/>
          </a:solidFill>
          <a:ln w="25400" cap="flat" cmpd="sng">
            <a:solidFill>
              <a:srgbClr val="164B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9" name="Shape 239"/>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Methodology</a:t>
            </a:r>
            <a:endParaRPr/>
          </a:p>
        </p:txBody>
      </p:sp>
      <p:sp>
        <p:nvSpPr>
          <p:cNvPr id="240" name="Shape 240"/>
          <p:cNvSpPr txBox="1"/>
          <p:nvPr/>
        </p:nvSpPr>
        <p:spPr>
          <a:xfrm rot="-5400000">
            <a:off x="288997" y="2322240"/>
            <a:ext cx="146304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3F3F3F"/>
                </a:solidFill>
                <a:latin typeface="Century Gothic"/>
                <a:ea typeface="Century Gothic"/>
                <a:cs typeface="Century Gothic"/>
                <a:sym typeface="Century Gothic"/>
              </a:rPr>
              <a:t>Radar</a:t>
            </a:r>
            <a:endParaRPr/>
          </a:p>
        </p:txBody>
      </p:sp>
      <p:grpSp>
        <p:nvGrpSpPr>
          <p:cNvPr id="241" name="Shape 241"/>
          <p:cNvGrpSpPr/>
          <p:nvPr/>
        </p:nvGrpSpPr>
        <p:grpSpPr>
          <a:xfrm>
            <a:off x="1341120" y="1667934"/>
            <a:ext cx="1645920" cy="1828800"/>
            <a:chOff x="1706880" y="1218590"/>
            <a:chExt cx="1645920" cy="1828800"/>
          </a:xfrm>
        </p:grpSpPr>
        <p:sp>
          <p:nvSpPr>
            <p:cNvPr id="242" name="Shape 242"/>
            <p:cNvSpPr/>
            <p:nvPr/>
          </p:nvSpPr>
          <p:spPr>
            <a:xfrm rot="5400000">
              <a:off x="1615440" y="131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3" name="Shape 243"/>
            <p:cNvSpPr txBox="1"/>
            <p:nvPr/>
          </p:nvSpPr>
          <p:spPr>
            <a:xfrm>
              <a:off x="1798320" y="1642064"/>
              <a:ext cx="146304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rgbClr val="3F3F3F"/>
                  </a:solidFill>
                  <a:latin typeface="Century Gothic"/>
                  <a:ea typeface="Century Gothic"/>
                  <a:cs typeface="Century Gothic"/>
                  <a:sym typeface="Century Gothic"/>
                </a:rPr>
                <a:t>Create correlation images</a:t>
              </a:r>
              <a:endParaRPr dirty="0"/>
            </a:p>
          </p:txBody>
        </p:sp>
      </p:grpSp>
      <p:grpSp>
        <p:nvGrpSpPr>
          <p:cNvPr id="244" name="Shape 244"/>
          <p:cNvGrpSpPr/>
          <p:nvPr/>
        </p:nvGrpSpPr>
        <p:grpSpPr>
          <a:xfrm>
            <a:off x="3603414" y="1667934"/>
            <a:ext cx="1645920" cy="1828800"/>
            <a:chOff x="3718560" y="1218590"/>
            <a:chExt cx="1645920" cy="1828800"/>
          </a:xfrm>
        </p:grpSpPr>
        <p:sp>
          <p:nvSpPr>
            <p:cNvPr id="245" name="Shape 245"/>
            <p:cNvSpPr/>
            <p:nvPr/>
          </p:nvSpPr>
          <p:spPr>
            <a:xfrm rot="5400000">
              <a:off x="3627120" y="131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6" name="Shape 246"/>
            <p:cNvSpPr txBox="1"/>
            <p:nvPr/>
          </p:nvSpPr>
          <p:spPr>
            <a:xfrm>
              <a:off x="3810000" y="1780564"/>
              <a:ext cx="146304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rgbClr val="3F3F3F"/>
                  </a:solidFill>
                  <a:latin typeface="Century Gothic"/>
                  <a:ea typeface="Century Gothic"/>
                  <a:cs typeface="Century Gothic"/>
                  <a:sym typeface="Century Gothic"/>
                </a:rPr>
                <a:t>Normalize images</a:t>
              </a:r>
              <a:endParaRPr dirty="0"/>
            </a:p>
          </p:txBody>
        </p:sp>
      </p:grpSp>
      <p:grpSp>
        <p:nvGrpSpPr>
          <p:cNvPr id="247" name="Shape 247"/>
          <p:cNvGrpSpPr/>
          <p:nvPr/>
        </p:nvGrpSpPr>
        <p:grpSpPr>
          <a:xfrm>
            <a:off x="5811519" y="1667934"/>
            <a:ext cx="1828800" cy="1828800"/>
            <a:chOff x="5592516" y="1218590"/>
            <a:chExt cx="1828800" cy="1828800"/>
          </a:xfrm>
        </p:grpSpPr>
        <p:sp>
          <p:nvSpPr>
            <p:cNvPr id="248" name="Shape 248"/>
            <p:cNvSpPr/>
            <p:nvPr/>
          </p:nvSpPr>
          <p:spPr>
            <a:xfrm rot="5400000">
              <a:off x="5592516" y="1310030"/>
              <a:ext cx="1828800" cy="1645920"/>
            </a:xfrm>
            <a:prstGeom prst="hexagon">
              <a:avLst>
                <a:gd name="adj" fmla="val 25000"/>
                <a:gd name="vf" fmla="val 115470"/>
              </a:avLst>
            </a:prstGeom>
            <a:solidFill>
              <a:srgbClr val="A1C1F1"/>
            </a:solidFill>
            <a:ln w="127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49" name="Shape 249"/>
            <p:cNvSpPr txBox="1"/>
            <p:nvPr/>
          </p:nvSpPr>
          <p:spPr>
            <a:xfrm>
              <a:off x="5592516" y="1671325"/>
              <a:ext cx="18288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3F3F3F"/>
                  </a:solidFill>
                  <a:latin typeface="Century Gothic"/>
                  <a:ea typeface="Century Gothic"/>
                  <a:cs typeface="Century Gothic"/>
                  <a:sym typeface="Century Gothic"/>
                </a:rPr>
                <a:t>Identify areas with most change</a:t>
              </a:r>
              <a:endParaRPr/>
            </a:p>
          </p:txBody>
        </p:sp>
      </p:grpSp>
      <p:sp>
        <p:nvSpPr>
          <p:cNvPr id="250" name="Shape 250"/>
          <p:cNvSpPr/>
          <p:nvPr/>
        </p:nvSpPr>
        <p:spPr>
          <a:xfrm>
            <a:off x="3051402" y="2362574"/>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1" name="Shape 251"/>
          <p:cNvSpPr/>
          <p:nvPr/>
        </p:nvSpPr>
        <p:spPr>
          <a:xfrm>
            <a:off x="5326669" y="2328220"/>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252" name="Shape 252"/>
          <p:cNvGrpSpPr/>
          <p:nvPr/>
        </p:nvGrpSpPr>
        <p:grpSpPr>
          <a:xfrm>
            <a:off x="609599" y="3971750"/>
            <a:ext cx="7406641" cy="2488833"/>
            <a:chOff x="609599" y="3791126"/>
            <a:chExt cx="7406641" cy="2488833"/>
          </a:xfrm>
        </p:grpSpPr>
        <p:sp>
          <p:nvSpPr>
            <p:cNvPr id="253" name="Shape 253"/>
            <p:cNvSpPr/>
            <p:nvPr/>
          </p:nvSpPr>
          <p:spPr>
            <a:xfrm>
              <a:off x="609600" y="3791126"/>
              <a:ext cx="7406640" cy="2488833"/>
            </a:xfrm>
            <a:prstGeom prst="rect">
              <a:avLst/>
            </a:prstGeom>
            <a:solidFill>
              <a:srgbClr val="F2F2F2"/>
            </a:solidFill>
            <a:ln w="25400" cap="flat" cmpd="sng">
              <a:solidFill>
                <a:srgbClr val="164B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4" name="Shape 254"/>
            <p:cNvSpPr txBox="1"/>
            <p:nvPr/>
          </p:nvSpPr>
          <p:spPr>
            <a:xfrm>
              <a:off x="609599" y="3813705"/>
              <a:ext cx="7315200" cy="36933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rgbClr val="1B57AF"/>
                  </a:solidFill>
                  <a:latin typeface="Century Gothic"/>
                  <a:ea typeface="Century Gothic"/>
                  <a:cs typeface="Century Gothic"/>
                  <a:sym typeface="Century Gothic"/>
                </a:rPr>
                <a:t>(2) Download Landsat 5 &amp; 8 and NAIP imagery from 1997-2017</a:t>
              </a:r>
              <a:endParaRPr/>
            </a:p>
          </p:txBody>
        </p:sp>
        <p:grpSp>
          <p:nvGrpSpPr>
            <p:cNvPr id="255" name="Shape 255"/>
            <p:cNvGrpSpPr/>
            <p:nvPr/>
          </p:nvGrpSpPr>
          <p:grpSpPr>
            <a:xfrm>
              <a:off x="1298912" y="4250621"/>
              <a:ext cx="1689300" cy="1828800"/>
              <a:chOff x="1664672" y="1218590"/>
              <a:chExt cx="1689300" cy="1828800"/>
            </a:xfrm>
          </p:grpSpPr>
          <p:sp>
            <p:nvSpPr>
              <p:cNvPr id="256" name="Shape 256"/>
              <p:cNvSpPr/>
              <p:nvPr/>
            </p:nvSpPr>
            <p:spPr>
              <a:xfrm rot="5400000">
                <a:off x="1587488" y="1310030"/>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57" name="Shape 257"/>
              <p:cNvSpPr txBox="1"/>
              <p:nvPr/>
            </p:nvSpPr>
            <p:spPr>
              <a:xfrm>
                <a:off x="1664672" y="1706425"/>
                <a:ext cx="16893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rgbClr val="F2F2F2"/>
                    </a:solidFill>
                    <a:latin typeface="Century Gothic"/>
                    <a:ea typeface="Century Gothic"/>
                    <a:cs typeface="Century Gothic"/>
                    <a:sym typeface="Century Gothic"/>
                  </a:rPr>
                  <a:t>Digitize Inundation Areas</a:t>
                </a:r>
                <a:endParaRPr dirty="0"/>
              </a:p>
            </p:txBody>
          </p:sp>
        </p:grpSp>
        <p:grpSp>
          <p:nvGrpSpPr>
            <p:cNvPr id="258" name="Shape 258"/>
            <p:cNvGrpSpPr/>
            <p:nvPr/>
          </p:nvGrpSpPr>
          <p:grpSpPr>
            <a:xfrm>
              <a:off x="3603414" y="4250621"/>
              <a:ext cx="1645920" cy="1828800"/>
              <a:chOff x="3718560" y="1218590"/>
              <a:chExt cx="1645920" cy="1828800"/>
            </a:xfrm>
          </p:grpSpPr>
          <p:sp>
            <p:nvSpPr>
              <p:cNvPr id="259" name="Shape 259"/>
              <p:cNvSpPr/>
              <p:nvPr/>
            </p:nvSpPr>
            <p:spPr>
              <a:xfrm rot="5400000">
                <a:off x="3627120" y="1310030"/>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0" name="Shape 260"/>
              <p:cNvSpPr txBox="1"/>
              <p:nvPr/>
            </p:nvSpPr>
            <p:spPr>
              <a:xfrm>
                <a:off x="3810000" y="1671325"/>
                <a:ext cx="146304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rgbClr val="F2F2F2"/>
                    </a:solidFill>
                    <a:latin typeface="Century Gothic"/>
                    <a:ea typeface="Century Gothic"/>
                    <a:cs typeface="Century Gothic"/>
                    <a:sym typeface="Century Gothic"/>
                  </a:rPr>
                  <a:t>Digitize dune features</a:t>
                </a:r>
                <a:endParaRPr dirty="0"/>
              </a:p>
            </p:txBody>
          </p:sp>
        </p:grpSp>
        <p:grpSp>
          <p:nvGrpSpPr>
            <p:cNvPr id="261" name="Shape 261"/>
            <p:cNvGrpSpPr/>
            <p:nvPr/>
          </p:nvGrpSpPr>
          <p:grpSpPr>
            <a:xfrm>
              <a:off x="5822808" y="4250621"/>
              <a:ext cx="1828800" cy="1828800"/>
              <a:chOff x="5592516" y="1218590"/>
              <a:chExt cx="1828800" cy="1828800"/>
            </a:xfrm>
          </p:grpSpPr>
          <p:sp>
            <p:nvSpPr>
              <p:cNvPr id="262" name="Shape 262"/>
              <p:cNvSpPr/>
              <p:nvPr/>
            </p:nvSpPr>
            <p:spPr>
              <a:xfrm rot="5400000">
                <a:off x="5592516" y="1310030"/>
                <a:ext cx="1828800" cy="1645920"/>
              </a:xfrm>
              <a:prstGeom prst="hexagon">
                <a:avLst>
                  <a:gd name="adj" fmla="val 25000"/>
                  <a:gd name="vf" fmla="val 115470"/>
                </a:avLst>
              </a:prstGeom>
              <a:solidFill>
                <a:srgbClr val="1852A8"/>
              </a:solidFill>
              <a:ln w="25400" cap="flat" cmpd="sng">
                <a:solidFill>
                  <a:srgbClr val="A1C1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3" name="Shape 263"/>
              <p:cNvSpPr txBox="1"/>
              <p:nvPr/>
            </p:nvSpPr>
            <p:spPr>
              <a:xfrm>
                <a:off x="5592516" y="1671325"/>
                <a:ext cx="18288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rgbClr val="F2F2F2"/>
                    </a:solidFill>
                    <a:latin typeface="Century Gothic"/>
                    <a:ea typeface="Century Gothic"/>
                    <a:cs typeface="Century Gothic"/>
                    <a:sym typeface="Century Gothic"/>
                  </a:rPr>
                  <a:t>Identify areas with most change</a:t>
                </a:r>
                <a:endParaRPr dirty="0"/>
              </a:p>
            </p:txBody>
          </p:sp>
        </p:grpSp>
        <p:sp>
          <p:nvSpPr>
            <p:cNvPr id="264" name="Shape 264"/>
            <p:cNvSpPr txBox="1"/>
            <p:nvPr/>
          </p:nvSpPr>
          <p:spPr>
            <a:xfrm rot="-5400000">
              <a:off x="282788" y="4934189"/>
              <a:ext cx="146304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3F3F3F"/>
                  </a:solidFill>
                  <a:latin typeface="Century Gothic"/>
                  <a:ea typeface="Century Gothic"/>
                  <a:cs typeface="Century Gothic"/>
                  <a:sym typeface="Century Gothic"/>
                </a:rPr>
                <a:t>Optical</a:t>
              </a:r>
              <a:endParaRPr/>
            </a:p>
          </p:txBody>
        </p:sp>
        <p:sp>
          <p:nvSpPr>
            <p:cNvPr id="265" name="Shape 265"/>
            <p:cNvSpPr/>
            <p:nvPr/>
          </p:nvSpPr>
          <p:spPr>
            <a:xfrm>
              <a:off x="3042068" y="4945261"/>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6" name="Shape 266"/>
            <p:cNvSpPr/>
            <p:nvPr/>
          </p:nvSpPr>
          <p:spPr>
            <a:xfrm>
              <a:off x="5311726" y="4942181"/>
              <a:ext cx="498954" cy="439520"/>
            </a:xfrm>
            <a:prstGeom prst="rightArrow">
              <a:avLst>
                <a:gd name="adj1" fmla="val 50000"/>
                <a:gd name="adj2" fmla="val 50000"/>
              </a:avLst>
            </a:prstGeom>
            <a:solidFill>
              <a:srgbClr val="A5A5A5"/>
            </a:solidFill>
            <a:ln w="25400" cap="flat" cmpd="sng">
              <a:solidFill>
                <a:srgbClr val="1B57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sp>
        <p:nvSpPr>
          <p:cNvPr id="267" name="Shape 267"/>
          <p:cNvSpPr txBox="1"/>
          <p:nvPr/>
        </p:nvSpPr>
        <p:spPr>
          <a:xfrm>
            <a:off x="609600" y="1244804"/>
            <a:ext cx="7315200" cy="36933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rgbClr val="1B57AF"/>
                </a:solidFill>
                <a:latin typeface="Century Gothic"/>
                <a:ea typeface="Century Gothic"/>
                <a:cs typeface="Century Gothic"/>
                <a:sym typeface="Century Gothic"/>
              </a:rPr>
              <a:t>(1) Download Sentinel-1 C-SAR data from 2017</a:t>
            </a:r>
            <a:endParaRPr dirty="0"/>
          </a:p>
        </p:txBody>
      </p:sp>
      <p:sp>
        <p:nvSpPr>
          <p:cNvPr id="268" name="Shape 268"/>
          <p:cNvSpPr/>
          <p:nvPr/>
        </p:nvSpPr>
        <p:spPr>
          <a:xfrm>
            <a:off x="8237498" y="1798974"/>
            <a:ext cx="994551" cy="4094122"/>
          </a:xfrm>
          <a:prstGeom prst="rightBrace">
            <a:avLst>
              <a:gd name="adj1" fmla="val 8333"/>
              <a:gd name="adj2" fmla="val 50000"/>
            </a:avLst>
          </a:prstGeom>
          <a:noFill/>
          <a:ln w="38100" cap="flat" cmpd="sng">
            <a:solidFill>
              <a:srgbClr val="1852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69" name="Shape 269"/>
          <p:cNvSpPr txBox="1"/>
          <p:nvPr/>
        </p:nvSpPr>
        <p:spPr>
          <a:xfrm>
            <a:off x="9600059" y="2072710"/>
            <a:ext cx="238874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rgbClr val="3F3F3F"/>
                </a:solidFill>
                <a:latin typeface="Century Gothic"/>
                <a:ea typeface="Century Gothic"/>
                <a:cs typeface="Century Gothic"/>
                <a:sym typeface="Century Gothic"/>
              </a:rPr>
              <a:t>Compare pre- and post-Burning Man images</a:t>
            </a:r>
            <a:endParaRPr sz="2000" dirty="0"/>
          </a:p>
        </p:txBody>
      </p:sp>
      <p:sp>
        <p:nvSpPr>
          <p:cNvPr id="270" name="Shape 270"/>
          <p:cNvSpPr txBox="1"/>
          <p:nvPr/>
        </p:nvSpPr>
        <p:spPr>
          <a:xfrm>
            <a:off x="9530486" y="3522869"/>
            <a:ext cx="2458314" cy="701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rgbClr val="3F3F3F"/>
                </a:solidFill>
                <a:latin typeface="Century Gothic"/>
                <a:ea typeface="Century Gothic"/>
                <a:cs typeface="Century Gothic"/>
                <a:sym typeface="Century Gothic"/>
              </a:rPr>
              <a:t>Compare radar and optical results</a:t>
            </a:r>
            <a:endParaRPr sz="2000" dirty="0"/>
          </a:p>
        </p:txBody>
      </p:sp>
      <p:sp>
        <p:nvSpPr>
          <p:cNvPr id="271" name="Shape 271"/>
          <p:cNvSpPr txBox="1"/>
          <p:nvPr/>
        </p:nvSpPr>
        <p:spPr>
          <a:xfrm>
            <a:off x="9717473" y="4870405"/>
            <a:ext cx="2271327"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rgbClr val="3F3F3F"/>
                </a:solidFill>
                <a:latin typeface="Century Gothic"/>
                <a:ea typeface="Century Gothic"/>
                <a:cs typeface="Century Gothic"/>
                <a:sym typeface="Century Gothic"/>
              </a:rPr>
              <a:t>Make inferences</a:t>
            </a:r>
            <a:endParaRPr sz="2000" dirty="0"/>
          </a:p>
        </p:txBody>
      </p:sp>
      <p:grpSp>
        <p:nvGrpSpPr>
          <p:cNvPr id="272" name="Shape 272"/>
          <p:cNvGrpSpPr/>
          <p:nvPr/>
        </p:nvGrpSpPr>
        <p:grpSpPr>
          <a:xfrm>
            <a:off x="10678719" y="3144585"/>
            <a:ext cx="231419" cy="231419"/>
            <a:chOff x="8127643" y="320040"/>
            <a:chExt cx="524509" cy="524509"/>
          </a:xfrm>
        </p:grpSpPr>
        <p:cxnSp>
          <p:nvCxnSpPr>
            <p:cNvPr id="273" name="Shape 273"/>
            <p:cNvCxnSpPr/>
            <p:nvPr/>
          </p:nvCxnSpPr>
          <p:spPr>
            <a:xfrm>
              <a:off x="8389898" y="320040"/>
              <a:ext cx="0" cy="524509"/>
            </a:xfrm>
            <a:prstGeom prst="straightConnector1">
              <a:avLst/>
            </a:prstGeom>
            <a:noFill/>
            <a:ln w="38100" cap="flat" cmpd="sng">
              <a:solidFill>
                <a:srgbClr val="164B9A"/>
              </a:solidFill>
              <a:prstDash val="solid"/>
              <a:miter lim="800000"/>
              <a:headEnd type="none" w="sm" len="sm"/>
              <a:tailEnd type="none" w="sm" len="sm"/>
            </a:ln>
          </p:spPr>
        </p:cxnSp>
        <p:cxnSp>
          <p:nvCxnSpPr>
            <p:cNvPr id="274" name="Shape 274"/>
            <p:cNvCxnSpPr/>
            <p:nvPr/>
          </p:nvCxnSpPr>
          <p:spPr>
            <a:xfrm>
              <a:off x="8389898" y="320040"/>
              <a:ext cx="0" cy="524509"/>
            </a:xfrm>
            <a:prstGeom prst="straightConnector1">
              <a:avLst/>
            </a:prstGeom>
            <a:noFill/>
            <a:ln w="38100" cap="flat" cmpd="sng">
              <a:solidFill>
                <a:srgbClr val="164B9A"/>
              </a:solidFill>
              <a:prstDash val="solid"/>
              <a:miter lim="800000"/>
              <a:headEnd type="none" w="sm" len="sm"/>
              <a:tailEnd type="none" w="sm" len="sm"/>
            </a:ln>
          </p:spPr>
        </p:cxnSp>
      </p:grpSp>
      <p:grpSp>
        <p:nvGrpSpPr>
          <p:cNvPr id="275" name="Shape 275"/>
          <p:cNvGrpSpPr/>
          <p:nvPr/>
        </p:nvGrpSpPr>
        <p:grpSpPr>
          <a:xfrm>
            <a:off x="10678719" y="4392090"/>
            <a:ext cx="231419" cy="231419"/>
            <a:chOff x="8127643" y="320040"/>
            <a:chExt cx="524509" cy="524509"/>
          </a:xfrm>
        </p:grpSpPr>
        <p:cxnSp>
          <p:nvCxnSpPr>
            <p:cNvPr id="276" name="Shape 276"/>
            <p:cNvCxnSpPr/>
            <p:nvPr/>
          </p:nvCxnSpPr>
          <p:spPr>
            <a:xfrm>
              <a:off x="8389898" y="320040"/>
              <a:ext cx="0" cy="524509"/>
            </a:xfrm>
            <a:prstGeom prst="straightConnector1">
              <a:avLst/>
            </a:prstGeom>
            <a:noFill/>
            <a:ln w="38100" cap="flat" cmpd="sng">
              <a:solidFill>
                <a:srgbClr val="164B9A"/>
              </a:solidFill>
              <a:prstDash val="solid"/>
              <a:miter lim="800000"/>
              <a:headEnd type="none" w="sm" len="sm"/>
              <a:tailEnd type="none" w="sm" len="sm"/>
            </a:ln>
          </p:spPr>
        </p:cxnSp>
        <p:cxnSp>
          <p:nvCxnSpPr>
            <p:cNvPr id="277" name="Shape 277"/>
            <p:cNvCxnSpPr/>
            <p:nvPr/>
          </p:nvCxnSpPr>
          <p:spPr>
            <a:xfrm>
              <a:off x="8389898" y="320040"/>
              <a:ext cx="0" cy="524509"/>
            </a:xfrm>
            <a:prstGeom prst="straightConnector1">
              <a:avLst/>
            </a:prstGeom>
            <a:noFill/>
            <a:ln w="38100" cap="flat" cmpd="sng">
              <a:solidFill>
                <a:srgbClr val="164B9A"/>
              </a:solidFill>
              <a:prstDash val="solid"/>
              <a:miter lim="800000"/>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2373748" y="1153161"/>
            <a:ext cx="7562700" cy="1065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Results</a:t>
            </a:r>
            <a:endParaRPr/>
          </a:p>
        </p:txBody>
      </p:sp>
      <p:sp>
        <p:nvSpPr>
          <p:cNvPr id="284" name="Shape 284"/>
          <p:cNvSpPr txBox="1"/>
          <p:nvPr/>
        </p:nvSpPr>
        <p:spPr>
          <a:xfrm>
            <a:off x="2235202" y="2331720"/>
            <a:ext cx="4671615" cy="384048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1B57AF"/>
              </a:buClr>
              <a:buSzPts val="2600"/>
              <a:buFont typeface="Wingdings 3" panose="05040102010807070707" pitchFamily="18" charset="2"/>
              <a:buChar char="}"/>
            </a:pPr>
            <a:r>
              <a:rPr lang="en-US" sz="2600" dirty="0">
                <a:solidFill>
                  <a:srgbClr val="3F3F3F"/>
                </a:solidFill>
                <a:latin typeface="Century Gothic"/>
                <a:ea typeface="Century Gothic"/>
                <a:cs typeface="Century Gothic"/>
                <a:sym typeface="Century Gothic"/>
              </a:rPr>
              <a:t>Synthetic Aperture Radar (SAR)</a:t>
            </a:r>
            <a:endParaRPr dirty="0"/>
          </a:p>
          <a:p>
            <a:pPr marL="914400" marR="0" lvl="1" indent="-457200" algn="l" rtl="0">
              <a:spcBef>
                <a:spcPts val="0"/>
              </a:spcBef>
              <a:spcAft>
                <a:spcPts val="0"/>
              </a:spcAft>
              <a:buClr>
                <a:srgbClr val="1B57AF"/>
              </a:buClr>
              <a:buSzPts val="2600"/>
              <a:buFont typeface="Wingdings 3" panose="05040102010807070707" pitchFamily="18" charset="2"/>
              <a:buChar char="}"/>
            </a:pPr>
            <a:r>
              <a:rPr lang="en-US" sz="2600" b="0" i="0" u="none" strike="noStrike" cap="none" dirty="0">
                <a:solidFill>
                  <a:srgbClr val="3F3F3F"/>
                </a:solidFill>
                <a:latin typeface="Century Gothic"/>
                <a:ea typeface="Century Gothic"/>
                <a:cs typeface="Century Gothic"/>
                <a:sym typeface="Century Gothic"/>
              </a:rPr>
              <a:t>Correlation Maps</a:t>
            </a:r>
            <a:endParaRPr dirty="0"/>
          </a:p>
          <a:p>
            <a:pPr marL="628650" marR="0" lvl="1" indent="-171450" algn="l" rtl="0">
              <a:spcBef>
                <a:spcPts val="0"/>
              </a:spcBef>
              <a:spcAft>
                <a:spcPts val="0"/>
              </a:spcAft>
              <a:buFont typeface="Wingdings 3" panose="05040102010807070707" pitchFamily="18" charset="2"/>
              <a:buChar char="}"/>
            </a:pPr>
            <a:endParaRPr sz="1200" b="0" i="0" u="none" strike="noStrike" cap="none" dirty="0">
              <a:solidFill>
                <a:srgbClr val="3F3F3F"/>
              </a:solidFill>
              <a:latin typeface="Century Gothic"/>
              <a:ea typeface="Century Gothic"/>
              <a:cs typeface="Century Gothic"/>
              <a:sym typeface="Century Gothic"/>
            </a:endParaRPr>
          </a:p>
          <a:p>
            <a:pPr marL="457200" marR="0" lvl="0" indent="-457200" algn="l" rtl="0">
              <a:spcBef>
                <a:spcPts val="0"/>
              </a:spcBef>
              <a:spcAft>
                <a:spcPts val="0"/>
              </a:spcAft>
              <a:buClr>
                <a:srgbClr val="1B57AF"/>
              </a:buClr>
              <a:buSzPts val="2600"/>
              <a:buFont typeface="Wingdings 3" panose="05040102010807070707" pitchFamily="18" charset="2"/>
              <a:buChar char="}"/>
            </a:pPr>
            <a:r>
              <a:rPr lang="en-US" sz="2600" dirty="0">
                <a:solidFill>
                  <a:srgbClr val="3F3F3F"/>
                </a:solidFill>
                <a:latin typeface="Century Gothic"/>
                <a:ea typeface="Century Gothic"/>
                <a:cs typeface="Century Gothic"/>
                <a:sym typeface="Century Gothic"/>
              </a:rPr>
              <a:t>Optical</a:t>
            </a:r>
            <a:endParaRPr dirty="0"/>
          </a:p>
          <a:p>
            <a:pPr marL="914400" marR="0" lvl="1" indent="-457200" algn="l" rtl="0">
              <a:spcBef>
                <a:spcPts val="0"/>
              </a:spcBef>
              <a:spcAft>
                <a:spcPts val="0"/>
              </a:spcAft>
              <a:buClr>
                <a:srgbClr val="1B57AF"/>
              </a:buClr>
              <a:buSzPts val="2600"/>
              <a:buFont typeface="Wingdings 3" panose="05040102010807070707" pitchFamily="18" charset="2"/>
              <a:buChar char="}"/>
            </a:pPr>
            <a:r>
              <a:rPr lang="en-US" sz="2600" b="0" i="0" u="none" strike="noStrike" cap="none" dirty="0">
                <a:solidFill>
                  <a:srgbClr val="3F3F3F"/>
                </a:solidFill>
                <a:latin typeface="Century Gothic"/>
                <a:ea typeface="Century Gothic"/>
                <a:cs typeface="Century Gothic"/>
                <a:sym typeface="Century Gothic"/>
              </a:rPr>
              <a:t>Time Series</a:t>
            </a:r>
            <a:endParaRPr dirty="0"/>
          </a:p>
          <a:p>
            <a:pPr marL="628650" marR="0" lvl="1" indent="-171450" algn="l" rtl="0">
              <a:spcBef>
                <a:spcPts val="0"/>
              </a:spcBef>
              <a:spcAft>
                <a:spcPts val="0"/>
              </a:spcAft>
              <a:buFont typeface="Wingdings 3" panose="05040102010807070707" pitchFamily="18" charset="2"/>
              <a:buChar char="}"/>
            </a:pPr>
            <a:endParaRPr sz="1200" b="0" i="0" u="none" strike="noStrike" cap="none" dirty="0">
              <a:solidFill>
                <a:srgbClr val="3F3F3F"/>
              </a:solidFill>
              <a:latin typeface="Century Gothic"/>
              <a:ea typeface="Century Gothic"/>
              <a:cs typeface="Century Gothic"/>
              <a:sym typeface="Century Gothic"/>
            </a:endParaRPr>
          </a:p>
          <a:p>
            <a:pPr marL="457200" marR="0" lvl="0" indent="-457200" algn="l" rtl="0">
              <a:spcBef>
                <a:spcPts val="0"/>
              </a:spcBef>
              <a:spcAft>
                <a:spcPts val="0"/>
              </a:spcAft>
              <a:buClr>
                <a:srgbClr val="1B57AF"/>
              </a:buClr>
              <a:buSzPts val="2600"/>
              <a:buFont typeface="Wingdings 3" panose="05040102010807070707" pitchFamily="18" charset="2"/>
              <a:buChar char="}"/>
            </a:pPr>
            <a:r>
              <a:rPr lang="en-US" sz="2600" dirty="0">
                <a:solidFill>
                  <a:srgbClr val="3F3F3F"/>
                </a:solidFill>
                <a:latin typeface="Century Gothic"/>
                <a:ea typeface="Century Gothic"/>
                <a:cs typeface="Century Gothic"/>
                <a:sym typeface="Century Gothic"/>
              </a:rPr>
              <a:t>SAR &amp; Optical Comparison</a:t>
            </a:r>
            <a:endParaRPr dirty="0"/>
          </a:p>
          <a:p>
            <a:pPr marL="1079500" marR="0" lvl="1" indent="-457200" algn="l" rtl="0">
              <a:spcBef>
                <a:spcPts val="0"/>
              </a:spcBef>
              <a:spcAft>
                <a:spcPts val="0"/>
              </a:spcAft>
              <a:buClr>
                <a:srgbClr val="1B57AF"/>
              </a:buClr>
              <a:buSzPts val="2600"/>
              <a:buFont typeface="Wingdings 3" panose="05040102010807070707" pitchFamily="18" charset="2"/>
              <a:buChar char="}"/>
            </a:pPr>
            <a:endParaRPr sz="2600" b="0" i="0" u="none" strike="noStrike" cap="none" dirty="0">
              <a:solidFill>
                <a:srgbClr val="3F3F3F"/>
              </a:solidFill>
              <a:latin typeface="Century Gothic"/>
              <a:ea typeface="Century Gothic"/>
              <a:cs typeface="Century Gothic"/>
              <a:sym typeface="Century Gothic"/>
            </a:endParaRPr>
          </a:p>
          <a:p>
            <a:pPr marL="628650" marR="0" lvl="1" indent="-171450" algn="l" rtl="0">
              <a:spcBef>
                <a:spcPts val="0"/>
              </a:spcBef>
              <a:spcAft>
                <a:spcPts val="0"/>
              </a:spcAft>
              <a:buFont typeface="Wingdings 3" panose="05040102010807070707" pitchFamily="18" charset="2"/>
              <a:buChar char="}"/>
            </a:pPr>
            <a:endParaRPr sz="1200" b="0" i="0" u="none" strike="noStrike" cap="none" dirty="0">
              <a:solidFill>
                <a:srgbClr val="3F3F3F"/>
              </a:solidFill>
              <a:latin typeface="Century Gothic"/>
              <a:ea typeface="Century Gothic"/>
              <a:cs typeface="Century Gothic"/>
              <a:sym typeface="Century Gothic"/>
            </a:endParaRPr>
          </a:p>
        </p:txBody>
      </p:sp>
      <p:pic>
        <p:nvPicPr>
          <p:cNvPr id="285" name="Shape 285"/>
          <p:cNvPicPr preferRelativeResize="0"/>
          <p:nvPr/>
        </p:nvPicPr>
        <p:blipFill rotWithShape="1">
          <a:blip r:embed="rId3" cstate="email">
            <a:alphaModFix/>
            <a:extLst>
              <a:ext uri="{28A0092B-C50C-407E-A947-70E740481C1C}">
                <a14:useLocalDpi xmlns:a14="http://schemas.microsoft.com/office/drawing/2010/main"/>
              </a:ext>
            </a:extLst>
          </a:blip>
          <a:srcRect b="-670"/>
          <a:stretch/>
        </p:blipFill>
        <p:spPr>
          <a:xfrm>
            <a:off x="7010401" y="9525"/>
            <a:ext cx="5174691" cy="6848856"/>
          </a:xfrm>
          <a:prstGeom prst="rect">
            <a:avLst/>
          </a:prstGeom>
          <a:noFill/>
          <a:ln w="9525" cap="flat" cmpd="sng">
            <a:solidFill>
              <a:srgbClr val="1B57AF"/>
            </a:solidFill>
            <a:prstDash val="solid"/>
            <a:round/>
            <a:headEnd type="none" w="sm" len="sm"/>
            <a:tailEnd type="none" w="sm" len="sm"/>
          </a:ln>
        </p:spPr>
      </p:pic>
      <p:sp>
        <p:nvSpPr>
          <p:cNvPr id="286" name="Shape 286"/>
          <p:cNvSpPr txBox="1"/>
          <p:nvPr/>
        </p:nvSpPr>
        <p:spPr>
          <a:xfrm>
            <a:off x="9180896" y="6530033"/>
            <a:ext cx="3445002" cy="27432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1200"/>
              <a:buFont typeface="Arial"/>
              <a:buNone/>
            </a:pPr>
            <a:r>
              <a:rPr lang="en-US" sz="1200" b="0" i="0" u="none" strike="noStrike" cap="none" dirty="0">
                <a:solidFill>
                  <a:srgbClr val="F2F2F2"/>
                </a:solidFill>
                <a:latin typeface="Century Gothic"/>
                <a:ea typeface="Century Gothic"/>
                <a:cs typeface="Century Gothic"/>
                <a:sym typeface="Century Gothic"/>
              </a:rPr>
              <a:t>Image Credit: Creative Commons-</a:t>
            </a:r>
            <a:r>
              <a:rPr lang="en-US" sz="1200" b="0" i="0" u="none" strike="noStrike" cap="none" dirty="0" err="1">
                <a:solidFill>
                  <a:srgbClr val="F2F2F2"/>
                </a:solidFill>
                <a:latin typeface="Century Gothic"/>
                <a:ea typeface="Century Gothic"/>
                <a:cs typeface="Century Gothic"/>
                <a:sym typeface="Century Gothic"/>
              </a:rPr>
              <a:t>Flikr</a:t>
            </a:r>
            <a:endParaRPr sz="1200" b="0" i="0" u="none" strike="noStrike" cap="none" dirty="0">
              <a:solidFill>
                <a:srgbClr val="F2F2F2"/>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SAR Correlation Maps</a:t>
            </a:r>
            <a:endParaRPr/>
          </a:p>
        </p:txBody>
      </p:sp>
      <p:grpSp>
        <p:nvGrpSpPr>
          <p:cNvPr id="293" name="Shape 293"/>
          <p:cNvGrpSpPr/>
          <p:nvPr/>
        </p:nvGrpSpPr>
        <p:grpSpPr>
          <a:xfrm rot="-5400000">
            <a:off x="2983228" y="-723365"/>
            <a:ext cx="951264" cy="6305415"/>
            <a:chOff x="1384791" y="-730571"/>
            <a:chExt cx="951264" cy="6305415"/>
          </a:xfrm>
        </p:grpSpPr>
        <p:sp>
          <p:nvSpPr>
            <p:cNvPr id="294" name="Shape 294"/>
            <p:cNvSpPr/>
            <p:nvPr/>
          </p:nvSpPr>
          <p:spPr>
            <a:xfrm>
              <a:off x="1889760" y="-550092"/>
              <a:ext cx="365760" cy="5943600"/>
            </a:xfrm>
            <a:prstGeom prst="rect">
              <a:avLst/>
            </a:prstGeom>
            <a:gradFill>
              <a:gsLst>
                <a:gs pos="0">
                  <a:srgbClr val="000000"/>
                </a:gs>
                <a:gs pos="100000">
                  <a:schemeClr val="lt1"/>
                </a:gs>
              </a:gsLst>
              <a:lin ang="5400012" scaled="0"/>
            </a:gradFill>
            <a:ln w="127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5" name="Shape 295"/>
            <p:cNvSpPr txBox="1"/>
            <p:nvPr/>
          </p:nvSpPr>
          <p:spPr>
            <a:xfrm rot="5400000">
              <a:off x="529992" y="2160098"/>
              <a:ext cx="3088907"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a:solidFill>
                    <a:srgbClr val="262626"/>
                  </a:solidFill>
                  <a:latin typeface="Century Gothic"/>
                  <a:ea typeface="Century Gothic"/>
                  <a:cs typeface="Century Gothic"/>
                  <a:sym typeface="Century Gothic"/>
                </a:rPr>
                <a:t>Pixel Value</a:t>
              </a:r>
              <a:endParaRPr/>
            </a:p>
          </p:txBody>
        </p:sp>
        <p:sp>
          <p:nvSpPr>
            <p:cNvPr id="296" name="Shape 296"/>
            <p:cNvSpPr txBox="1"/>
            <p:nvPr/>
          </p:nvSpPr>
          <p:spPr>
            <a:xfrm rot="-5400000">
              <a:off x="1485712" y="-806874"/>
              <a:ext cx="401393"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dirty="0">
                  <a:solidFill>
                    <a:srgbClr val="3F3F3F"/>
                  </a:solidFill>
                  <a:latin typeface="Century Gothic"/>
                  <a:ea typeface="Century Gothic"/>
                  <a:cs typeface="Century Gothic"/>
                  <a:sym typeface="Century Gothic"/>
                </a:rPr>
                <a:t>0</a:t>
              </a:r>
              <a:endParaRPr dirty="0"/>
            </a:p>
          </p:txBody>
        </p:sp>
        <p:sp>
          <p:nvSpPr>
            <p:cNvPr id="297" name="Shape 297"/>
            <p:cNvSpPr txBox="1"/>
            <p:nvPr/>
          </p:nvSpPr>
          <p:spPr>
            <a:xfrm rot="5400000">
              <a:off x="1495491" y="5131443"/>
              <a:ext cx="3327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rgbClr val="3F3F3F"/>
                  </a:solidFill>
                  <a:latin typeface="Century Gothic"/>
                  <a:ea typeface="Century Gothic"/>
                  <a:cs typeface="Century Gothic"/>
                  <a:sym typeface="Century Gothic"/>
                </a:rPr>
                <a:t>1</a:t>
              </a:r>
              <a:endParaRPr/>
            </a:p>
          </p:txBody>
        </p:sp>
      </p:grpSp>
      <p:grpSp>
        <p:nvGrpSpPr>
          <p:cNvPr id="298" name="Shape 298"/>
          <p:cNvGrpSpPr/>
          <p:nvPr/>
        </p:nvGrpSpPr>
        <p:grpSpPr>
          <a:xfrm>
            <a:off x="777908" y="3240191"/>
            <a:ext cx="5943600" cy="937405"/>
            <a:chOff x="1715053" y="2468875"/>
            <a:chExt cx="5943600" cy="937405"/>
          </a:xfrm>
        </p:grpSpPr>
        <p:sp>
          <p:nvSpPr>
            <p:cNvPr id="299" name="Shape 299"/>
            <p:cNvSpPr txBox="1"/>
            <p:nvPr/>
          </p:nvSpPr>
          <p:spPr>
            <a:xfrm>
              <a:off x="2386593" y="2913980"/>
              <a:ext cx="4600500" cy="492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600">
                  <a:solidFill>
                    <a:srgbClr val="1B57AF"/>
                  </a:solidFill>
                  <a:latin typeface="Century Gothic"/>
                  <a:ea typeface="Century Gothic"/>
                  <a:cs typeface="Century Gothic"/>
                  <a:sym typeface="Century Gothic"/>
                </a:rPr>
                <a:t>Increasing Correlation</a:t>
              </a:r>
              <a:endParaRPr/>
            </a:p>
          </p:txBody>
        </p:sp>
        <p:sp>
          <p:nvSpPr>
            <p:cNvPr id="300" name="Shape 300"/>
            <p:cNvSpPr/>
            <p:nvPr/>
          </p:nvSpPr>
          <p:spPr>
            <a:xfrm>
              <a:off x="1715053" y="2468875"/>
              <a:ext cx="5943600" cy="484500"/>
            </a:xfrm>
            <a:prstGeom prst="rightArrow">
              <a:avLst>
                <a:gd name="adj1" fmla="val 50000"/>
                <a:gd name="adj2" fmla="val 97170"/>
              </a:avLst>
            </a:prstGeom>
            <a:solidFill>
              <a:srgbClr val="1B57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301" name="Shape 3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02199" y="1812484"/>
            <a:ext cx="4507042" cy="3528227"/>
          </a:xfrm>
          <a:prstGeom prst="rect">
            <a:avLst/>
          </a:prstGeom>
          <a:noFill/>
          <a:ln w="12700" cap="flat" cmpd="sng">
            <a:solidFill>
              <a:srgbClr val="1B57AF"/>
            </a:solidFill>
            <a:prstDash val="solid"/>
            <a:round/>
            <a:headEnd type="none" w="sm" len="sm"/>
            <a:tailEnd type="none" w="sm" len="sm"/>
          </a:ln>
        </p:spPr>
      </p:pic>
      <p:sp>
        <p:nvSpPr>
          <p:cNvPr id="302" name="Shape 302"/>
          <p:cNvSpPr txBox="1"/>
          <p:nvPr/>
        </p:nvSpPr>
        <p:spPr>
          <a:xfrm>
            <a:off x="887858" y="4867575"/>
            <a:ext cx="5723700" cy="114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1B57AF"/>
                </a:solidFill>
              </a:rPr>
              <a:t>Darker Area = Decreasing Correlation = Most Landscape Change</a:t>
            </a:r>
            <a:endParaRPr sz="2400">
              <a:solidFill>
                <a:srgbClr val="1B57AF"/>
              </a:solidFill>
            </a:endParaRPr>
          </a:p>
          <a:p>
            <a:pPr marL="0" lvl="0" indent="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SAR </a:t>
            </a:r>
            <a:r>
              <a:rPr lang="en-US"/>
              <a:t>Methodology</a:t>
            </a:r>
            <a:endParaRPr/>
          </a:p>
        </p:txBody>
      </p:sp>
      <p:sp>
        <p:nvSpPr>
          <p:cNvPr id="309" name="Shape 309"/>
          <p:cNvSpPr txBox="1"/>
          <p:nvPr/>
        </p:nvSpPr>
        <p:spPr>
          <a:xfrm>
            <a:off x="1386408" y="1688861"/>
            <a:ext cx="5665321" cy="3188591"/>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US" sz="3000" dirty="0" err="1">
                <a:solidFill>
                  <a:schemeClr val="tx1">
                    <a:lumMod val="75000"/>
                    <a:lumOff val="25000"/>
                  </a:schemeClr>
                </a:solidFill>
                <a:latin typeface="Century Gothic" panose="020B0502020202020204" pitchFamily="34" charset="0"/>
              </a:rPr>
              <a:t>Coregister</a:t>
            </a:r>
            <a:r>
              <a:rPr lang="en-US" sz="3000" dirty="0">
                <a:solidFill>
                  <a:schemeClr val="tx1">
                    <a:lumMod val="75000"/>
                    <a:lumOff val="25000"/>
                  </a:schemeClr>
                </a:solidFill>
                <a:latin typeface="Century Gothic" panose="020B0502020202020204" pitchFamily="34" charset="0"/>
              </a:rPr>
              <a:t> image pairs</a:t>
            </a:r>
            <a:endParaRPr sz="3000" dirty="0">
              <a:solidFill>
                <a:schemeClr val="tx1">
                  <a:lumMod val="75000"/>
                  <a:lumOff val="25000"/>
                </a:schemeClr>
              </a:solidFill>
              <a:latin typeface="Century Gothic" panose="020B0502020202020204" pitchFamily="34" charset="0"/>
            </a:endParaRPr>
          </a:p>
          <a:p>
            <a:pPr marL="457200" lvl="0" indent="-381000" rtl="0">
              <a:spcBef>
                <a:spcPts val="0"/>
              </a:spcBef>
              <a:spcAft>
                <a:spcPts val="0"/>
              </a:spcAft>
              <a:buSzPts val="2400"/>
              <a:buAutoNum type="arabicPeriod"/>
            </a:pPr>
            <a:r>
              <a:rPr lang="en-US" sz="3000" dirty="0">
                <a:solidFill>
                  <a:schemeClr val="tx1">
                    <a:lumMod val="75000"/>
                    <a:lumOff val="25000"/>
                  </a:schemeClr>
                </a:solidFill>
                <a:latin typeface="Century Gothic" panose="020B0502020202020204" pitchFamily="34" charset="0"/>
              </a:rPr>
              <a:t>Interferometric correlations</a:t>
            </a:r>
            <a:endParaRPr sz="3000" dirty="0">
              <a:solidFill>
                <a:schemeClr val="tx1">
                  <a:lumMod val="75000"/>
                  <a:lumOff val="25000"/>
                </a:schemeClr>
              </a:solidFill>
              <a:latin typeface="Century Gothic" panose="020B0502020202020204" pitchFamily="34" charset="0"/>
            </a:endParaRPr>
          </a:p>
          <a:p>
            <a:pPr marL="457200" lvl="0" indent="-381000" rtl="0">
              <a:spcBef>
                <a:spcPts val="0"/>
              </a:spcBef>
              <a:spcAft>
                <a:spcPts val="0"/>
              </a:spcAft>
              <a:buSzPts val="2400"/>
              <a:buAutoNum type="arabicPeriod"/>
            </a:pPr>
            <a:r>
              <a:rPr lang="en-US" sz="3000" dirty="0" err="1">
                <a:solidFill>
                  <a:schemeClr val="tx1">
                    <a:lumMod val="75000"/>
                    <a:lumOff val="25000"/>
                  </a:schemeClr>
                </a:solidFill>
                <a:latin typeface="Century Gothic" panose="020B0502020202020204" pitchFamily="34" charset="0"/>
              </a:rPr>
              <a:t>Deburst</a:t>
            </a:r>
            <a:endParaRPr sz="3000" dirty="0">
              <a:solidFill>
                <a:schemeClr val="tx1">
                  <a:lumMod val="75000"/>
                  <a:lumOff val="25000"/>
                </a:schemeClr>
              </a:solidFill>
              <a:latin typeface="Century Gothic" panose="020B0502020202020204" pitchFamily="34" charset="0"/>
            </a:endParaRPr>
          </a:p>
          <a:p>
            <a:pPr marL="457200" lvl="0" indent="-381000" rtl="0">
              <a:spcBef>
                <a:spcPts val="0"/>
              </a:spcBef>
              <a:spcAft>
                <a:spcPts val="0"/>
              </a:spcAft>
              <a:buSzPts val="2400"/>
              <a:buAutoNum type="arabicPeriod"/>
            </a:pPr>
            <a:r>
              <a:rPr lang="en-US" sz="3000" dirty="0" err="1">
                <a:solidFill>
                  <a:schemeClr val="tx1">
                    <a:lumMod val="75000"/>
                    <a:lumOff val="25000"/>
                  </a:schemeClr>
                </a:solidFill>
                <a:latin typeface="Century Gothic" panose="020B0502020202020204" pitchFamily="34" charset="0"/>
              </a:rPr>
              <a:t>Orthorectification</a:t>
            </a:r>
            <a:r>
              <a:rPr lang="en-US" sz="3000" dirty="0">
                <a:solidFill>
                  <a:schemeClr val="tx1">
                    <a:lumMod val="75000"/>
                    <a:lumOff val="25000"/>
                  </a:schemeClr>
                </a:solidFill>
                <a:latin typeface="Century Gothic" panose="020B0502020202020204" pitchFamily="34" charset="0"/>
              </a:rPr>
              <a:t> </a:t>
            </a:r>
            <a:endParaRPr sz="3000" dirty="0">
              <a:solidFill>
                <a:schemeClr val="tx1">
                  <a:lumMod val="75000"/>
                  <a:lumOff val="25000"/>
                </a:schemeClr>
              </a:solidFill>
              <a:latin typeface="Century Gothic" panose="020B0502020202020204" pitchFamily="34" charset="0"/>
            </a:endParaRPr>
          </a:p>
          <a:p>
            <a:pPr marL="457200" lvl="0" indent="-381000" rtl="0">
              <a:spcBef>
                <a:spcPts val="0"/>
              </a:spcBef>
              <a:spcAft>
                <a:spcPts val="0"/>
              </a:spcAft>
              <a:buSzPts val="2400"/>
              <a:buAutoNum type="arabicPeriod"/>
            </a:pPr>
            <a:r>
              <a:rPr lang="en-US" sz="3000" dirty="0" err="1">
                <a:solidFill>
                  <a:schemeClr val="tx1">
                    <a:lumMod val="75000"/>
                    <a:lumOff val="25000"/>
                  </a:schemeClr>
                </a:solidFill>
                <a:latin typeface="Century Gothic" panose="020B0502020202020204" pitchFamily="34" charset="0"/>
              </a:rPr>
              <a:t>Coregister</a:t>
            </a:r>
            <a:r>
              <a:rPr lang="en-US" sz="3000" dirty="0">
                <a:solidFill>
                  <a:schemeClr val="tx1">
                    <a:lumMod val="75000"/>
                    <a:lumOff val="25000"/>
                  </a:schemeClr>
                </a:solidFill>
                <a:latin typeface="Century Gothic" panose="020B0502020202020204" pitchFamily="34" charset="0"/>
              </a:rPr>
              <a:t> the stack</a:t>
            </a:r>
            <a:endParaRPr sz="3000" dirty="0">
              <a:solidFill>
                <a:schemeClr val="tx1">
                  <a:lumMod val="75000"/>
                  <a:lumOff val="25000"/>
                </a:schemeClr>
              </a:solidFill>
              <a:latin typeface="Century Gothic" panose="020B0502020202020204" pitchFamily="34" charset="0"/>
            </a:endParaRPr>
          </a:p>
          <a:p>
            <a:pPr marL="457200" lvl="0" indent="-381000" rtl="0">
              <a:spcBef>
                <a:spcPts val="0"/>
              </a:spcBef>
              <a:spcAft>
                <a:spcPts val="0"/>
              </a:spcAft>
              <a:buSzPts val="2400"/>
              <a:buAutoNum type="arabicPeriod"/>
            </a:pPr>
            <a:r>
              <a:rPr lang="en-US" sz="3000" dirty="0">
                <a:solidFill>
                  <a:schemeClr val="tx1">
                    <a:lumMod val="75000"/>
                    <a:lumOff val="25000"/>
                  </a:schemeClr>
                </a:solidFill>
                <a:latin typeface="Century Gothic" panose="020B0502020202020204" pitchFamily="34" charset="0"/>
              </a:rPr>
              <a:t>Normalization</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4849" t="25669" r="49023" b="12767"/>
          <a:stretch/>
        </p:blipFill>
        <p:spPr>
          <a:xfrm>
            <a:off x="8322363" y="0"/>
            <a:ext cx="3883160" cy="363775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8866" y="3637754"/>
            <a:ext cx="3876657" cy="3179035"/>
          </a:xfrm>
          <a:prstGeom prst="rect">
            <a:avLst/>
          </a:prstGeom>
        </p:spPr>
      </p:pic>
      <p:sp>
        <p:nvSpPr>
          <p:cNvPr id="11" name="Shape 309"/>
          <p:cNvSpPr txBox="1"/>
          <p:nvPr/>
        </p:nvSpPr>
        <p:spPr>
          <a:xfrm>
            <a:off x="154004" y="6014242"/>
            <a:ext cx="7555832" cy="49679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000" dirty="0">
                <a:solidFill>
                  <a:schemeClr val="tx1">
                    <a:lumMod val="75000"/>
                    <a:lumOff val="25000"/>
                  </a:schemeClr>
                </a:solidFill>
                <a:latin typeface="Century Gothic" panose="020B0502020202020204" pitchFamily="34" charset="0"/>
              </a:rPr>
              <a:t>Pictured: SAR intensity and coherence images from </a:t>
            </a:r>
          </a:p>
          <a:p>
            <a:pPr marL="76200" lvl="0" rtl="0">
              <a:spcBef>
                <a:spcPts val="0"/>
              </a:spcBef>
              <a:spcAft>
                <a:spcPts val="0"/>
              </a:spcAft>
              <a:buSzPts val="2400"/>
            </a:pPr>
            <a:r>
              <a:rPr lang="en-US" sz="2000" dirty="0">
                <a:solidFill>
                  <a:schemeClr val="tx1">
                    <a:lumMod val="75000"/>
                    <a:lumOff val="25000"/>
                  </a:schemeClr>
                </a:solidFill>
                <a:latin typeface="Century Gothic" panose="020B0502020202020204" pitchFamily="34" charset="0"/>
              </a:rPr>
              <a:t>	    August 25-September 6, 2017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SAR Time Series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1353" y="844549"/>
            <a:ext cx="5929295" cy="5929295"/>
          </a:xfrm>
          <a:prstGeom prst="rect">
            <a:avLst/>
          </a:prstGeom>
        </p:spPr>
      </p:pic>
    </p:spTree>
    <p:extLst>
      <p:ext uri="{BB962C8B-B14F-4D97-AF65-F5344CB8AC3E}">
        <p14:creationId xmlns:p14="http://schemas.microsoft.com/office/powerpoint/2010/main" val="101265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SAR Analysis</a:t>
            </a:r>
            <a:endParaRPr dirty="0"/>
          </a:p>
        </p:txBody>
      </p:sp>
      <p:pic>
        <p:nvPicPr>
          <p:cNvPr id="319" name="Shape 3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35116" y="991401"/>
            <a:ext cx="5752775" cy="57510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SAR Analysis</a:t>
            </a:r>
            <a:endParaRPr/>
          </a:p>
        </p:txBody>
      </p:sp>
      <p:pic>
        <p:nvPicPr>
          <p:cNvPr id="328" name="Shape 3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25092" y="979055"/>
            <a:ext cx="5735782" cy="57542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SAR Analysis</a:t>
            </a:r>
            <a:endParaRPr/>
          </a:p>
        </p:txBody>
      </p:sp>
      <p:pic>
        <p:nvPicPr>
          <p:cNvPr id="337" name="Shape 3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25092" y="979055"/>
            <a:ext cx="5735782" cy="57542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SAR Analysis</a:t>
            </a:r>
            <a:endParaRPr/>
          </a:p>
        </p:txBody>
      </p:sp>
      <p:pic>
        <p:nvPicPr>
          <p:cNvPr id="346" name="Shape 3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25092" y="979055"/>
            <a:ext cx="5735782" cy="575425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1000125" y="365125"/>
            <a:ext cx="52476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dirty="0">
                <a:solidFill>
                  <a:srgbClr val="1B57AF"/>
                </a:solidFill>
                <a:latin typeface="Century Gothic"/>
                <a:ea typeface="Century Gothic"/>
                <a:cs typeface="Century Gothic"/>
                <a:sym typeface="Century Gothic"/>
              </a:rPr>
              <a:t>Black Rock Playa</a:t>
            </a:r>
            <a:endParaRPr dirty="0"/>
          </a:p>
        </p:txBody>
      </p:sp>
      <p:grpSp>
        <p:nvGrpSpPr>
          <p:cNvPr id="111" name="Shape 111"/>
          <p:cNvGrpSpPr/>
          <p:nvPr/>
        </p:nvGrpSpPr>
        <p:grpSpPr>
          <a:xfrm>
            <a:off x="157529" y="904687"/>
            <a:ext cx="11930309" cy="5833658"/>
            <a:chOff x="706169" y="827329"/>
            <a:chExt cx="11930309" cy="5833658"/>
          </a:xfrm>
        </p:grpSpPr>
        <p:pic>
          <p:nvPicPr>
            <p:cNvPr id="112" name="Shape 11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243670" y="827329"/>
              <a:ext cx="6655638" cy="5822621"/>
            </a:xfrm>
            <a:prstGeom prst="rect">
              <a:avLst/>
            </a:prstGeom>
            <a:noFill/>
            <a:ln w="12700">
              <a:solidFill>
                <a:schemeClr val="tx1"/>
              </a:solidFill>
            </a:ln>
          </p:spPr>
        </p:pic>
        <p:grpSp>
          <p:nvGrpSpPr>
            <p:cNvPr id="113" name="Shape 113"/>
            <p:cNvGrpSpPr/>
            <p:nvPr/>
          </p:nvGrpSpPr>
          <p:grpSpPr>
            <a:xfrm>
              <a:off x="706169" y="838366"/>
              <a:ext cx="4401775" cy="1802134"/>
              <a:chOff x="706169" y="838366"/>
              <a:chExt cx="4401775" cy="1802134"/>
            </a:xfrm>
          </p:grpSpPr>
          <p:sp>
            <p:nvSpPr>
              <p:cNvPr id="114" name="Shape 114"/>
              <p:cNvSpPr/>
              <p:nvPr/>
            </p:nvSpPr>
            <p:spPr>
              <a:xfrm>
                <a:off x="706169" y="838366"/>
                <a:ext cx="3479521" cy="1802134"/>
              </a:xfrm>
              <a:prstGeom prst="rect">
                <a:avLst/>
              </a:prstGeom>
              <a:solidFill>
                <a:srgbClr val="D8D8D8">
                  <a:alpha val="63921"/>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5" name="Shape 115"/>
              <p:cNvSpPr txBox="1"/>
              <p:nvPr/>
            </p:nvSpPr>
            <p:spPr>
              <a:xfrm>
                <a:off x="786031" y="900729"/>
                <a:ext cx="2267124" cy="30777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b="1" i="0" u="sng" strike="noStrike" cap="none" dirty="0">
                    <a:solidFill>
                      <a:srgbClr val="3F3F3F"/>
                    </a:solidFill>
                    <a:latin typeface="Century Gothic"/>
                    <a:ea typeface="Century Gothic"/>
                    <a:cs typeface="Century Gothic"/>
                    <a:sym typeface="Century Gothic"/>
                  </a:rPr>
                  <a:t>Study Area</a:t>
                </a:r>
                <a:endParaRPr sz="2000" dirty="0"/>
              </a:p>
            </p:txBody>
          </p:sp>
          <p:sp>
            <p:nvSpPr>
              <p:cNvPr id="116" name="Shape 116"/>
              <p:cNvSpPr/>
              <p:nvPr/>
            </p:nvSpPr>
            <p:spPr>
              <a:xfrm>
                <a:off x="892574" y="1414181"/>
                <a:ext cx="369125" cy="208017"/>
              </a:xfrm>
              <a:prstGeom prst="rect">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7" name="Shape 117"/>
              <p:cNvSpPr/>
              <p:nvPr/>
            </p:nvSpPr>
            <p:spPr>
              <a:xfrm>
                <a:off x="892574" y="1679070"/>
                <a:ext cx="369125" cy="208017"/>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8" name="Shape 118"/>
              <p:cNvSpPr/>
              <p:nvPr/>
            </p:nvSpPr>
            <p:spPr>
              <a:xfrm>
                <a:off x="892574" y="1960542"/>
                <a:ext cx="373484" cy="210473"/>
              </a:xfrm>
              <a:prstGeom prst="rect">
                <a:avLst/>
              </a:prstGeom>
              <a:solidFill>
                <a:srgbClr val="F8D9BE"/>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9" name="Shape 119"/>
              <p:cNvSpPr/>
              <p:nvPr/>
            </p:nvSpPr>
            <p:spPr>
              <a:xfrm>
                <a:off x="893518" y="2241873"/>
                <a:ext cx="401751" cy="226403"/>
              </a:xfrm>
              <a:prstGeom prst="rect">
                <a:avLst/>
              </a:prstGeom>
              <a:solidFill>
                <a:srgbClr val="E9A47A"/>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20" name="Shape 120"/>
              <p:cNvSpPr txBox="1"/>
              <p:nvPr/>
            </p:nvSpPr>
            <p:spPr>
              <a:xfrm>
                <a:off x="1295269" y="1308148"/>
                <a:ext cx="3812675" cy="27699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i="0" u="none" strike="noStrike" cap="none" dirty="0">
                    <a:solidFill>
                      <a:srgbClr val="3F3F3F"/>
                    </a:solidFill>
                    <a:latin typeface="Century Gothic"/>
                    <a:ea typeface="Century Gothic"/>
                    <a:cs typeface="Century Gothic"/>
                    <a:sym typeface="Century Gothic"/>
                  </a:rPr>
                  <a:t>Black Rock Desert</a:t>
                </a:r>
                <a:endParaRPr sz="2000" dirty="0"/>
              </a:p>
            </p:txBody>
          </p:sp>
          <p:sp>
            <p:nvSpPr>
              <p:cNvPr id="121" name="Shape 121"/>
              <p:cNvSpPr txBox="1"/>
              <p:nvPr/>
            </p:nvSpPr>
            <p:spPr>
              <a:xfrm>
                <a:off x="1286418" y="1588233"/>
                <a:ext cx="3239933" cy="27699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900" i="0" u="none" strike="noStrike" cap="none" dirty="0">
                    <a:solidFill>
                      <a:srgbClr val="3F3F3F"/>
                    </a:solidFill>
                    <a:latin typeface="Century Gothic"/>
                    <a:ea typeface="Century Gothic"/>
                    <a:cs typeface="Century Gothic"/>
                    <a:sym typeface="Century Gothic"/>
                  </a:rPr>
                  <a:t>Burning Man Event 2017</a:t>
                </a:r>
                <a:endParaRPr sz="1900" dirty="0"/>
              </a:p>
            </p:txBody>
          </p:sp>
          <p:sp>
            <p:nvSpPr>
              <p:cNvPr id="122" name="Shape 122"/>
              <p:cNvSpPr txBox="1"/>
              <p:nvPr/>
            </p:nvSpPr>
            <p:spPr>
              <a:xfrm>
                <a:off x="1286418" y="1877569"/>
                <a:ext cx="2828166" cy="27699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i="0" u="none" strike="noStrike" cap="none" dirty="0">
                    <a:solidFill>
                      <a:srgbClr val="3F3F3F"/>
                    </a:solidFill>
                    <a:latin typeface="Century Gothic"/>
                    <a:ea typeface="Century Gothic"/>
                    <a:cs typeface="Century Gothic"/>
                    <a:sym typeface="Century Gothic"/>
                  </a:rPr>
                  <a:t>Black Rock Playa</a:t>
                </a:r>
                <a:endParaRPr sz="2000" dirty="0"/>
              </a:p>
            </p:txBody>
          </p:sp>
          <p:sp>
            <p:nvSpPr>
              <p:cNvPr id="123" name="Shape 123"/>
              <p:cNvSpPr txBox="1"/>
              <p:nvPr/>
            </p:nvSpPr>
            <p:spPr>
              <a:xfrm>
                <a:off x="1286418" y="2152683"/>
                <a:ext cx="3106525" cy="27699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i="0" u="none" strike="noStrike" cap="none" dirty="0">
                    <a:solidFill>
                      <a:srgbClr val="3F3F3F"/>
                    </a:solidFill>
                    <a:latin typeface="Century Gothic"/>
                    <a:ea typeface="Century Gothic"/>
                    <a:cs typeface="Century Gothic"/>
                    <a:sym typeface="Century Gothic"/>
                  </a:rPr>
                  <a:t>Black Rock Desert</a:t>
                </a:r>
                <a:endParaRPr sz="2000" dirty="0"/>
              </a:p>
            </p:txBody>
          </p:sp>
        </p:grpSp>
        <p:sp>
          <p:nvSpPr>
            <p:cNvPr id="124" name="Shape 124"/>
            <p:cNvSpPr txBox="1"/>
            <p:nvPr/>
          </p:nvSpPr>
          <p:spPr>
            <a:xfrm rot="16200000">
              <a:off x="2243231" y="3811281"/>
              <a:ext cx="2246344" cy="36933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1" i="0" u="none" strike="noStrike" cap="none" dirty="0">
                  <a:solidFill>
                    <a:schemeClr val="lt1"/>
                  </a:solidFill>
                  <a:latin typeface="Century Gothic"/>
                  <a:ea typeface="Century Gothic"/>
                  <a:cs typeface="Century Gothic"/>
                  <a:sym typeface="Century Gothic"/>
                </a:rPr>
                <a:t>CALIFORNIA</a:t>
              </a:r>
              <a:endParaRPr dirty="0"/>
            </a:p>
          </p:txBody>
        </p:sp>
        <p:sp>
          <p:nvSpPr>
            <p:cNvPr id="125" name="Shape 125"/>
            <p:cNvSpPr txBox="1"/>
            <p:nvPr/>
          </p:nvSpPr>
          <p:spPr>
            <a:xfrm rot="5400000">
              <a:off x="3094533" y="4309278"/>
              <a:ext cx="1398367" cy="36933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b="1" i="0" u="none" strike="noStrike" cap="none" dirty="0">
                  <a:solidFill>
                    <a:schemeClr val="lt1"/>
                  </a:solidFill>
                  <a:latin typeface="Century Gothic"/>
                  <a:ea typeface="Century Gothic"/>
                  <a:cs typeface="Century Gothic"/>
                  <a:sym typeface="Century Gothic"/>
                </a:rPr>
                <a:t>NEVADA</a:t>
              </a:r>
              <a:endParaRPr dirty="0"/>
            </a:p>
          </p:txBody>
        </p:sp>
        <p:pic>
          <p:nvPicPr>
            <p:cNvPr id="126" name="Shape 1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946424" y="914664"/>
              <a:ext cx="2771973" cy="328995"/>
            </a:xfrm>
            <a:prstGeom prst="rect">
              <a:avLst/>
            </a:prstGeom>
            <a:solidFill>
              <a:schemeClr val="lt1">
                <a:alpha val="29803"/>
              </a:schemeClr>
            </a:solidFill>
            <a:ln>
              <a:noFill/>
            </a:ln>
          </p:spPr>
        </p:pic>
        <p:grpSp>
          <p:nvGrpSpPr>
            <p:cNvPr id="127" name="Shape 127"/>
            <p:cNvGrpSpPr/>
            <p:nvPr/>
          </p:nvGrpSpPr>
          <p:grpSpPr>
            <a:xfrm>
              <a:off x="10918600" y="4815247"/>
              <a:ext cx="1717878" cy="1845740"/>
              <a:chOff x="10918600" y="4815247"/>
              <a:chExt cx="1717878" cy="1845740"/>
            </a:xfrm>
          </p:grpSpPr>
          <p:pic>
            <p:nvPicPr>
              <p:cNvPr id="128" name="Shape 12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957288" y="4815247"/>
                <a:ext cx="1679190" cy="1834703"/>
              </a:xfrm>
              <a:prstGeom prst="rect">
                <a:avLst/>
              </a:prstGeom>
              <a:noFill/>
              <a:ln>
                <a:noFill/>
              </a:ln>
            </p:spPr>
          </p:pic>
          <p:sp>
            <p:nvSpPr>
              <p:cNvPr id="129" name="Shape 129"/>
              <p:cNvSpPr txBox="1"/>
              <p:nvPr/>
            </p:nvSpPr>
            <p:spPr>
              <a:xfrm>
                <a:off x="11320339" y="5461118"/>
                <a:ext cx="914400" cy="27699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200" b="1" i="0" u="none" strike="noStrike" cap="none" dirty="0">
                    <a:solidFill>
                      <a:schemeClr val="dk1"/>
                    </a:solidFill>
                    <a:latin typeface="Garamond"/>
                    <a:ea typeface="Garamond"/>
                    <a:cs typeface="Garamond"/>
                    <a:sym typeface="Garamond"/>
                  </a:rPr>
                  <a:t>NEVADA</a:t>
                </a:r>
                <a:endParaRPr dirty="0"/>
              </a:p>
            </p:txBody>
          </p:sp>
          <p:sp>
            <p:nvSpPr>
              <p:cNvPr id="130" name="Shape 130"/>
              <p:cNvSpPr txBox="1"/>
              <p:nvPr/>
            </p:nvSpPr>
            <p:spPr>
              <a:xfrm>
                <a:off x="10918600" y="6383988"/>
                <a:ext cx="1246777" cy="27699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200" b="1" i="0" u="none" strike="noStrike" cap="none" dirty="0">
                    <a:solidFill>
                      <a:schemeClr val="dk1"/>
                    </a:solidFill>
                    <a:latin typeface="Garamond"/>
                    <a:ea typeface="Garamond"/>
                    <a:cs typeface="Garamond"/>
                    <a:sym typeface="Garamond"/>
                  </a:rPr>
                  <a:t>CALIFORNIA</a:t>
                </a:r>
                <a:endParaRPr dirty="0"/>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SAR Analysis</a:t>
            </a:r>
            <a:endParaRPr/>
          </a:p>
        </p:txBody>
      </p:sp>
      <p:pic>
        <p:nvPicPr>
          <p:cNvPr id="355" name="Shape 3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25092" y="979055"/>
            <a:ext cx="5735782" cy="57542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1000125" y="365124"/>
            <a:ext cx="9413400" cy="479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a:t>SAR Analysis</a:t>
            </a:r>
            <a:endParaRPr/>
          </a:p>
        </p:txBody>
      </p:sp>
      <p:pic>
        <p:nvPicPr>
          <p:cNvPr id="364" name="Shape 36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25092" y="979055"/>
            <a:ext cx="5735782" cy="57542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3106675" y="64575"/>
            <a:ext cx="59241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Optical Time Series</a:t>
            </a: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814" y="668127"/>
            <a:ext cx="6250372" cy="6079035"/>
          </a:xfrm>
          <a:prstGeom prst="rect">
            <a:avLst/>
          </a:prstGeom>
          <a:ln w="12700">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1389300"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Radar &amp; Optical Comparison</a:t>
            </a:r>
            <a:endParaRPr/>
          </a:p>
        </p:txBody>
      </p:sp>
      <p:pic>
        <p:nvPicPr>
          <p:cNvPr id="378" name="Shape 378"/>
          <p:cNvPicPr preferRelativeResize="0"/>
          <p:nvPr/>
        </p:nvPicPr>
        <p:blipFill>
          <a:blip r:embed="rId3">
            <a:alphaModFix/>
          </a:blip>
          <a:stretch>
            <a:fillRect/>
          </a:stretch>
        </p:blipFill>
        <p:spPr>
          <a:xfrm>
            <a:off x="1013897" y="1119500"/>
            <a:ext cx="10164205" cy="4619000"/>
          </a:xfrm>
          <a:prstGeom prst="rect">
            <a:avLst/>
          </a:prstGeom>
          <a:noFill/>
          <a:ln w="12700">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dirty="0"/>
              <a:t>In </a:t>
            </a:r>
            <a:r>
              <a:rPr lang="en-US" sz="4800" b="0" i="0" u="none" strike="noStrike" cap="none" dirty="0">
                <a:solidFill>
                  <a:srgbClr val="1B57AF"/>
                </a:solidFill>
                <a:latin typeface="Century Gothic"/>
                <a:ea typeface="Century Gothic"/>
                <a:cs typeface="Century Gothic"/>
                <a:sym typeface="Century Gothic"/>
              </a:rPr>
              <a:t>Conclusion</a:t>
            </a:r>
            <a:endParaRPr dirty="0"/>
          </a:p>
        </p:txBody>
      </p:sp>
      <p:sp>
        <p:nvSpPr>
          <p:cNvPr id="385" name="Shape 385"/>
          <p:cNvSpPr txBox="1">
            <a:spLocks noGrp="1"/>
          </p:cNvSpPr>
          <p:nvPr>
            <p:ph type="body" idx="1"/>
          </p:nvPr>
        </p:nvSpPr>
        <p:spPr>
          <a:xfrm>
            <a:off x="781213" y="1141211"/>
            <a:ext cx="10964400" cy="1072200"/>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600"/>
              </a:spcAft>
              <a:buClr>
                <a:srgbClr val="1B57AF"/>
              </a:buClr>
              <a:buFont typeface="Webdings" panose="05030102010509060703" pitchFamily="18" charset="2"/>
              <a:buChar char="4"/>
            </a:pPr>
            <a:r>
              <a:rPr lang="en-US" sz="2400" dirty="0"/>
              <a:t>Found that the “dunes” are actually vegetation mounds</a:t>
            </a:r>
          </a:p>
          <a:p>
            <a:pPr marL="342900" indent="-342900">
              <a:spcBef>
                <a:spcPts val="0"/>
              </a:spcBef>
              <a:spcAft>
                <a:spcPts val="600"/>
              </a:spcAft>
              <a:buClr>
                <a:srgbClr val="1B57AF"/>
              </a:buClr>
              <a:buFont typeface="Webdings" panose="05030102010509060703" pitchFamily="18" charset="2"/>
              <a:buChar char="4"/>
            </a:pPr>
            <a:r>
              <a:rPr lang="en-US" sz="2400" dirty="0"/>
              <a:t>No observed mound movement</a:t>
            </a:r>
          </a:p>
          <a:p>
            <a:pPr marL="342900" indent="-342900">
              <a:spcBef>
                <a:spcPts val="0"/>
              </a:spcBef>
              <a:spcAft>
                <a:spcPts val="600"/>
              </a:spcAft>
              <a:buClr>
                <a:srgbClr val="1B57AF"/>
              </a:buClr>
              <a:buFont typeface="Webdings" panose="05030102010509060703" pitchFamily="18" charset="2"/>
              <a:buChar char="4"/>
            </a:pPr>
            <a:r>
              <a:rPr lang="en-US" sz="2400" dirty="0"/>
              <a:t>Inundation potential </a:t>
            </a:r>
            <a:r>
              <a:rPr lang="en-US" sz="2400" dirty="0" err="1"/>
              <a:t>mitigator</a:t>
            </a:r>
            <a:endParaRPr lang="en-US" sz="2400" dirty="0"/>
          </a:p>
          <a:p>
            <a:pPr marL="342900" indent="-342900">
              <a:spcBef>
                <a:spcPts val="0"/>
              </a:spcBef>
              <a:spcAft>
                <a:spcPts val="600"/>
              </a:spcAft>
              <a:buClr>
                <a:srgbClr val="1B57AF"/>
              </a:buClr>
              <a:buFont typeface="Webdings" panose="05030102010509060703" pitchFamily="18" charset="2"/>
              <a:buChar char="4"/>
            </a:pPr>
            <a:r>
              <a:rPr lang="en-US" sz="2400" dirty="0"/>
              <a:t>Provided BLM with sound methodology for radar processing</a:t>
            </a:r>
            <a:endParaRPr sz="2400" dirty="0"/>
          </a:p>
        </p:txBody>
      </p:sp>
      <p:pic>
        <p:nvPicPr>
          <p:cNvPr id="386" name="Shape 38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2000" y="2881575"/>
            <a:ext cx="11948001" cy="3826024"/>
          </a:xfrm>
          <a:prstGeom prst="rect">
            <a:avLst/>
          </a:prstGeom>
          <a:noFill/>
          <a:ln w="12700">
            <a:solidFill>
              <a:schemeClr val="tx1"/>
            </a:solidFill>
          </a:ln>
        </p:spPr>
      </p:pic>
      <p:sp>
        <p:nvSpPr>
          <p:cNvPr id="5" name="Shape 286"/>
          <p:cNvSpPr txBox="1"/>
          <p:nvPr/>
        </p:nvSpPr>
        <p:spPr>
          <a:xfrm>
            <a:off x="9411902" y="6478291"/>
            <a:ext cx="2658099" cy="229307"/>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2F2F2"/>
              </a:buClr>
              <a:buSzPts val="1200"/>
              <a:buFont typeface="Arial"/>
              <a:buNone/>
            </a:pPr>
            <a:r>
              <a:rPr lang="en-US" sz="1200" b="0" i="0" u="none" strike="noStrike" cap="none" dirty="0">
                <a:solidFill>
                  <a:srgbClr val="F2F2F2"/>
                </a:solidFill>
                <a:latin typeface="Century Gothic"/>
                <a:ea typeface="Century Gothic"/>
                <a:cs typeface="Century Gothic"/>
                <a:sym typeface="Century Gothic"/>
              </a:rPr>
              <a:t>Image Credit: Marcella Rose</a:t>
            </a:r>
            <a:endParaRPr sz="1200" b="0" i="0" u="none" strike="noStrike" cap="none" dirty="0">
              <a:solidFill>
                <a:srgbClr val="F2F2F2"/>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dirty="0">
                <a:solidFill>
                  <a:srgbClr val="1B57AF"/>
                </a:solidFill>
                <a:latin typeface="Century Gothic"/>
                <a:ea typeface="Century Gothic"/>
                <a:cs typeface="Century Gothic"/>
                <a:sym typeface="Century Gothic"/>
              </a:rPr>
              <a:t>Decision Making Impact</a:t>
            </a:r>
            <a:endParaRPr dirty="0"/>
          </a:p>
        </p:txBody>
      </p:sp>
      <p:sp>
        <p:nvSpPr>
          <p:cNvPr id="393" name="Shape 393"/>
          <p:cNvSpPr txBox="1">
            <a:spLocks noGrp="1"/>
          </p:cNvSpPr>
          <p:nvPr>
            <p:ph type="body" idx="1"/>
          </p:nvPr>
        </p:nvSpPr>
        <p:spPr>
          <a:xfrm>
            <a:off x="5223875" y="1737925"/>
            <a:ext cx="6924600" cy="3474300"/>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600"/>
              </a:spcAft>
              <a:buClr>
                <a:srgbClr val="1B57AF"/>
              </a:buClr>
              <a:buFont typeface="Webdings" panose="05030102010509060703" pitchFamily="18" charset="2"/>
              <a:buChar char="4"/>
            </a:pPr>
            <a:r>
              <a:rPr lang="en-US" sz="2400" dirty="0">
                <a:solidFill>
                  <a:schemeClr val="accent5">
                    <a:lumMod val="75000"/>
                  </a:schemeClr>
                </a:solidFill>
              </a:rPr>
              <a:t>Assess</a:t>
            </a:r>
            <a:r>
              <a:rPr lang="en-US" sz="2400" dirty="0"/>
              <a:t> Burning Man’s request for a permit renewal &amp; increased event attendance </a:t>
            </a:r>
          </a:p>
          <a:p>
            <a:pPr marL="342900" indent="-342900">
              <a:spcBef>
                <a:spcPts val="0"/>
              </a:spcBef>
              <a:spcAft>
                <a:spcPts val="600"/>
              </a:spcAft>
              <a:buClr>
                <a:srgbClr val="1B57AF"/>
              </a:buClr>
              <a:buFont typeface="Webdings" panose="05030102010509060703" pitchFamily="18" charset="2"/>
              <a:buChar char="4"/>
            </a:pPr>
            <a:endParaRPr lang="en-US" sz="2400" dirty="0"/>
          </a:p>
          <a:p>
            <a:pPr marL="342900" indent="-342900">
              <a:spcBef>
                <a:spcPts val="0"/>
              </a:spcBef>
              <a:spcAft>
                <a:spcPts val="600"/>
              </a:spcAft>
              <a:buClr>
                <a:srgbClr val="1B57AF"/>
              </a:buClr>
              <a:buFont typeface="Webdings" panose="05030102010509060703" pitchFamily="18" charset="2"/>
              <a:buChar char="4"/>
            </a:pPr>
            <a:r>
              <a:rPr lang="en-US" sz="2400" dirty="0">
                <a:solidFill>
                  <a:schemeClr val="accent5">
                    <a:lumMod val="75000"/>
                  </a:schemeClr>
                </a:solidFill>
              </a:rPr>
              <a:t>Provide</a:t>
            </a:r>
            <a:r>
              <a:rPr lang="en-US" sz="2400" dirty="0"/>
              <a:t> methodology for the BLM to evaluate impact of recreational activities </a:t>
            </a:r>
          </a:p>
          <a:p>
            <a:pPr marL="342900" indent="-342900">
              <a:spcBef>
                <a:spcPts val="0"/>
              </a:spcBef>
              <a:spcAft>
                <a:spcPts val="600"/>
              </a:spcAft>
              <a:buClr>
                <a:srgbClr val="1B57AF"/>
              </a:buClr>
              <a:buFont typeface="Webdings" panose="05030102010509060703" pitchFamily="18" charset="2"/>
              <a:buChar char="4"/>
            </a:pPr>
            <a:endParaRPr lang="en-US" sz="2400" dirty="0"/>
          </a:p>
          <a:p>
            <a:pPr marL="342900" indent="-342900">
              <a:spcBef>
                <a:spcPts val="0"/>
              </a:spcBef>
              <a:spcAft>
                <a:spcPts val="600"/>
              </a:spcAft>
              <a:buClr>
                <a:srgbClr val="1B57AF"/>
              </a:buClr>
              <a:buFont typeface="Webdings" panose="05030102010509060703" pitchFamily="18" charset="2"/>
              <a:buChar char="4"/>
            </a:pPr>
            <a:r>
              <a:rPr lang="en-US" sz="2400" dirty="0">
                <a:solidFill>
                  <a:schemeClr val="accent5">
                    <a:lumMod val="75000"/>
                  </a:schemeClr>
                </a:solidFill>
              </a:rPr>
              <a:t>Observed</a:t>
            </a:r>
            <a:r>
              <a:rPr lang="en-US" sz="2400" dirty="0"/>
              <a:t> that the “dunes” are actually vegetation mounds</a:t>
            </a:r>
          </a:p>
          <a:p>
            <a:pPr marL="342900" indent="-342900">
              <a:spcBef>
                <a:spcPts val="0"/>
              </a:spcBef>
              <a:spcAft>
                <a:spcPts val="600"/>
              </a:spcAft>
              <a:buClr>
                <a:srgbClr val="1B57AF"/>
              </a:buClr>
              <a:buFont typeface="Webdings" panose="05030102010509060703" pitchFamily="18" charset="2"/>
              <a:buChar char="4"/>
            </a:pPr>
            <a:endParaRPr lang="en-US" sz="2400" dirty="0"/>
          </a:p>
          <a:p>
            <a:pPr marL="342900" indent="-342900">
              <a:spcBef>
                <a:spcPts val="0"/>
              </a:spcBef>
              <a:spcAft>
                <a:spcPts val="600"/>
              </a:spcAft>
              <a:buClr>
                <a:srgbClr val="1B57AF"/>
              </a:buClr>
              <a:buFont typeface="Webdings" panose="05030102010509060703" pitchFamily="18" charset="2"/>
              <a:buChar char="4"/>
            </a:pPr>
            <a:r>
              <a:rPr lang="en-US" sz="2400" dirty="0">
                <a:solidFill>
                  <a:srgbClr val="1B57AF"/>
                </a:solidFill>
              </a:rPr>
              <a:t>Assist </a:t>
            </a:r>
            <a:r>
              <a:rPr lang="en-US" sz="2400" dirty="0"/>
              <a:t>in the preservation of Black Rock Playa</a:t>
            </a:r>
          </a:p>
          <a:p>
            <a:pPr marL="342900" indent="-342900">
              <a:spcBef>
                <a:spcPts val="0"/>
              </a:spcBef>
              <a:spcAft>
                <a:spcPts val="600"/>
              </a:spcAft>
              <a:buClr>
                <a:srgbClr val="1B57AF"/>
              </a:buClr>
              <a:buFont typeface="Webdings" panose="05030102010509060703" pitchFamily="18" charset="2"/>
              <a:buChar char="4"/>
            </a:pPr>
            <a:endParaRPr lang="en-US" sz="2400" b="0" i="0" u="none" strike="noStrike" cap="none" dirty="0">
              <a:solidFill>
                <a:srgbClr val="3F3F3F"/>
              </a:solidFill>
              <a:latin typeface="Century Gothic"/>
              <a:ea typeface="Century Gothic"/>
              <a:cs typeface="Century Gothic"/>
              <a:sym typeface="Century Gothic"/>
            </a:endParaRPr>
          </a:p>
          <a:p>
            <a:pPr marL="0" lvl="0" indent="0">
              <a:spcBef>
                <a:spcPts val="600"/>
              </a:spcBef>
            </a:pPr>
            <a:endParaRPr dirty="0"/>
          </a:p>
          <a:p>
            <a:pPr marL="0" marR="0" lvl="0" indent="0" algn="l" rtl="0">
              <a:lnSpc>
                <a:spcPct val="90000"/>
              </a:lnSpc>
              <a:spcBef>
                <a:spcPts val="600"/>
              </a:spcBef>
              <a:spcAft>
                <a:spcPts val="0"/>
              </a:spcAft>
              <a:buClr>
                <a:srgbClr val="1B57A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pic>
        <p:nvPicPr>
          <p:cNvPr id="394" name="Shape 3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289" y="1255460"/>
            <a:ext cx="5170311" cy="5556618"/>
          </a:xfrm>
          <a:prstGeom prst="rect">
            <a:avLst/>
          </a:prstGeom>
          <a:noFill/>
          <a:ln w="12700" cap="flat" cmpd="sng">
            <a:solidFill>
              <a:schemeClr val="tx1"/>
            </a:solidFill>
            <a:prstDash val="solid"/>
            <a:round/>
            <a:headEnd type="none" w="sm" len="sm"/>
            <a:tailEnd type="none" w="sm" len="sm"/>
          </a:ln>
        </p:spPr>
      </p:pic>
      <p:sp>
        <p:nvSpPr>
          <p:cNvPr id="395" name="Shape 395"/>
          <p:cNvSpPr txBox="1"/>
          <p:nvPr/>
        </p:nvSpPr>
        <p:spPr>
          <a:xfrm>
            <a:off x="23357" y="6555166"/>
            <a:ext cx="3445002" cy="27432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1200"/>
              <a:buFont typeface="Arial"/>
              <a:buNone/>
            </a:pPr>
            <a:r>
              <a:rPr lang="en-US" sz="1200" b="0" i="0" u="none" strike="noStrike" cap="none">
                <a:solidFill>
                  <a:srgbClr val="F2F2F2"/>
                </a:solidFill>
                <a:latin typeface="Century Gothic"/>
                <a:ea typeface="Century Gothic"/>
                <a:cs typeface="Century Gothic"/>
                <a:sym typeface="Century Gothic"/>
              </a:rPr>
              <a:t>Image Credit: Creative Commons-Flikr</a:t>
            </a:r>
            <a:endParaRPr sz="1200" b="0" i="0" u="none" strike="noStrike" cap="none">
              <a:solidFill>
                <a:srgbClr val="F2F2F2"/>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a:solidFill>
                  <a:srgbClr val="1B57AF"/>
                </a:solidFill>
                <a:latin typeface="Century Gothic"/>
                <a:ea typeface="Century Gothic"/>
                <a:cs typeface="Century Gothic"/>
                <a:sym typeface="Century Gothic"/>
              </a:rPr>
              <a:t>Acknowledgements</a:t>
            </a:r>
            <a:endParaRPr/>
          </a:p>
        </p:txBody>
      </p:sp>
      <p:sp>
        <p:nvSpPr>
          <p:cNvPr id="402" name="Shape 402"/>
          <p:cNvSpPr txBox="1">
            <a:spLocks noGrp="1"/>
          </p:cNvSpPr>
          <p:nvPr>
            <p:ph type="body" idx="1"/>
          </p:nvPr>
        </p:nvSpPr>
        <p:spPr>
          <a:xfrm>
            <a:off x="444848" y="1025445"/>
            <a:ext cx="11155460" cy="7412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4059"/>
              <a:buFont typeface="Arial"/>
              <a:buNone/>
            </a:pPr>
            <a:r>
              <a:rPr lang="en-US" sz="4059" b="0" i="0" u="sng" strike="noStrike" cap="none" dirty="0">
                <a:solidFill>
                  <a:srgbClr val="3F3F3F"/>
                </a:solidFill>
                <a:latin typeface="Century Gothic"/>
                <a:ea typeface="Century Gothic"/>
                <a:cs typeface="Century Gothic"/>
                <a:sym typeface="Century Gothic"/>
              </a:rPr>
              <a:t>We want to give a big </a:t>
            </a:r>
            <a:r>
              <a:rPr lang="en-US" sz="4059" u="sng" dirty="0"/>
              <a:t>THANK YOU</a:t>
            </a:r>
            <a:r>
              <a:rPr lang="en-US" sz="4059" b="0" i="0" u="sng" strike="noStrike" cap="none" dirty="0">
                <a:solidFill>
                  <a:srgbClr val="3F3F3F"/>
                </a:solidFill>
                <a:latin typeface="Century Gothic"/>
                <a:ea typeface="Century Gothic"/>
                <a:cs typeface="Century Gothic"/>
                <a:sym typeface="Century Gothic"/>
              </a:rPr>
              <a:t> to our…</a:t>
            </a:r>
            <a:endParaRPr dirty="0"/>
          </a:p>
          <a:p>
            <a:pPr marL="0" marR="0" lvl="0" indent="0" algn="l" rtl="0">
              <a:lnSpc>
                <a:spcPct val="100000"/>
              </a:lnSpc>
              <a:spcBef>
                <a:spcPts val="0"/>
              </a:spcBef>
              <a:spcAft>
                <a:spcPts val="0"/>
              </a:spcAft>
              <a:buClr>
                <a:srgbClr val="3F3F3F"/>
              </a:buClr>
              <a:buSzPts val="1050"/>
              <a:buFont typeface="Arial"/>
              <a:buNone/>
            </a:pPr>
            <a:endParaRPr sz="1050" b="0" i="0" u="none" strike="noStrike" cap="none" dirty="0">
              <a:solidFill>
                <a:srgbClr val="1B57A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520"/>
              <a:buFont typeface="Arial"/>
              <a:buNone/>
            </a:pPr>
            <a:endParaRPr sz="2520" b="0" i="0" u="none" strike="noStrike" cap="none" dirty="0">
              <a:solidFill>
                <a:srgbClr val="3F3F3F"/>
              </a:solidFill>
              <a:latin typeface="Century Gothic"/>
              <a:ea typeface="Century Gothic"/>
              <a:cs typeface="Century Gothic"/>
              <a:sym typeface="Century Gothic"/>
            </a:endParaRPr>
          </a:p>
        </p:txBody>
      </p:sp>
      <p:sp>
        <p:nvSpPr>
          <p:cNvPr id="403" name="Shape 403"/>
          <p:cNvSpPr txBox="1">
            <a:spLocks noGrp="1"/>
          </p:cNvSpPr>
          <p:nvPr>
            <p:ph type="body" idx="1"/>
          </p:nvPr>
        </p:nvSpPr>
        <p:spPr>
          <a:xfrm>
            <a:off x="3511166" y="1931639"/>
            <a:ext cx="7874012" cy="43632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B57AF"/>
              </a:buClr>
              <a:buSzPts val="2750"/>
              <a:buFont typeface="Arial"/>
              <a:buNone/>
            </a:pPr>
            <a:r>
              <a:rPr lang="en-US" sz="2750" b="0" i="0" u="none" strike="noStrike" cap="none" dirty="0">
                <a:solidFill>
                  <a:srgbClr val="1B57AF"/>
                </a:solidFill>
                <a:latin typeface="Century Gothic"/>
                <a:ea typeface="Century Gothic"/>
                <a:cs typeface="Century Gothic"/>
                <a:sym typeface="Century Gothic"/>
              </a:rPr>
              <a:t>Science Advisors:</a:t>
            </a:r>
            <a:endParaRPr dirty="0"/>
          </a:p>
          <a:p>
            <a:pPr marL="0" marR="0" lvl="0" indent="0" algn="l" rtl="0">
              <a:lnSpc>
                <a:spcPct val="100000"/>
              </a:lnSpc>
              <a:spcBef>
                <a:spcPts val="0"/>
              </a:spcBef>
              <a:spcAft>
                <a:spcPts val="0"/>
              </a:spcAft>
              <a:buClr>
                <a:srgbClr val="3F3F3F"/>
              </a:buClr>
              <a:buSzPts val="937"/>
              <a:buFont typeface="Arial"/>
              <a:buNone/>
            </a:pPr>
            <a:endParaRPr sz="937" b="0" i="0" u="none" strike="noStrike" cap="none" dirty="0">
              <a:solidFill>
                <a:srgbClr val="1B57A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500"/>
              <a:buFont typeface="Arial"/>
              <a:buNone/>
            </a:pPr>
            <a:r>
              <a:rPr lang="en-US" sz="2500" b="1" i="0" u="none" strike="noStrike" cap="none" dirty="0">
                <a:solidFill>
                  <a:srgbClr val="3F3F3F"/>
                </a:solidFill>
                <a:latin typeface="Century Gothic"/>
                <a:ea typeface="Century Gothic"/>
                <a:cs typeface="Century Gothic"/>
                <a:sym typeface="Century Gothic"/>
              </a:rPr>
              <a:t>Dr. Bruce Chapman </a:t>
            </a:r>
            <a:r>
              <a:rPr lang="en-US" sz="2500" b="0" i="0" u="none" strike="noStrike" cap="none" dirty="0">
                <a:solidFill>
                  <a:srgbClr val="3F3F3F"/>
                </a:solidFill>
                <a:latin typeface="Century Gothic"/>
                <a:ea typeface="Century Gothic"/>
                <a:cs typeface="Century Gothic"/>
                <a:sym typeface="Century Gothic"/>
              </a:rPr>
              <a:t>NASA Jet Propulsion Laboratory, California Institute of technology</a:t>
            </a:r>
            <a:endParaRPr dirty="0"/>
          </a:p>
          <a:p>
            <a:pPr marL="0" marR="0" lvl="0" indent="0" algn="l" rtl="0">
              <a:lnSpc>
                <a:spcPct val="100000"/>
              </a:lnSpc>
              <a:spcBef>
                <a:spcPts val="0"/>
              </a:spcBef>
              <a:spcAft>
                <a:spcPts val="0"/>
              </a:spcAft>
              <a:buClr>
                <a:srgbClr val="3F3F3F"/>
              </a:buClr>
              <a:buSzPts val="937"/>
              <a:buFont typeface="Arial"/>
              <a:buNone/>
            </a:pPr>
            <a:endParaRPr sz="937"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500"/>
              <a:buFont typeface="Arial"/>
              <a:buNone/>
            </a:pPr>
            <a:r>
              <a:rPr lang="en-US" sz="2500" b="1" i="0" u="none" strike="noStrike" cap="none" dirty="0">
                <a:solidFill>
                  <a:srgbClr val="3F3F3F"/>
                </a:solidFill>
                <a:latin typeface="Century Gothic"/>
                <a:ea typeface="Century Gothic"/>
                <a:cs typeface="Century Gothic"/>
                <a:sym typeface="Century Gothic"/>
              </a:rPr>
              <a:t>Dr. Tom Farr </a:t>
            </a:r>
            <a:r>
              <a:rPr lang="en-US" sz="2500" b="0" i="0" u="none" strike="noStrike" cap="none" dirty="0">
                <a:solidFill>
                  <a:srgbClr val="3F3F3F"/>
                </a:solidFill>
                <a:latin typeface="Century Gothic"/>
                <a:ea typeface="Century Gothic"/>
                <a:cs typeface="Century Gothic"/>
                <a:sym typeface="Century Gothic"/>
              </a:rPr>
              <a:t>NASA Jet Propulsion Laboratory, California Institute of Technology</a:t>
            </a:r>
            <a:endParaRPr dirty="0"/>
          </a:p>
          <a:p>
            <a:pPr marL="0" marR="0" lvl="0" indent="0" algn="l" rtl="0">
              <a:lnSpc>
                <a:spcPct val="100000"/>
              </a:lnSpc>
              <a:spcBef>
                <a:spcPts val="0"/>
              </a:spcBef>
              <a:spcAft>
                <a:spcPts val="0"/>
              </a:spcAft>
              <a:buClr>
                <a:srgbClr val="3F3F3F"/>
              </a:buClr>
              <a:buSzPts val="2250"/>
              <a:buFont typeface="Arial"/>
              <a:buNone/>
            </a:pPr>
            <a:endParaRPr sz="225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B57AF"/>
              </a:buClr>
              <a:buSzPts val="2750"/>
              <a:buFont typeface="Arial"/>
              <a:buNone/>
            </a:pPr>
            <a:r>
              <a:rPr lang="en-US" sz="2750" b="0" i="0" u="none" strike="noStrike" cap="none" dirty="0">
                <a:solidFill>
                  <a:srgbClr val="1B57AF"/>
                </a:solidFill>
                <a:latin typeface="Century Gothic"/>
                <a:ea typeface="Century Gothic"/>
                <a:cs typeface="Century Gothic"/>
                <a:sym typeface="Century Gothic"/>
              </a:rPr>
              <a:t>Partner:</a:t>
            </a:r>
            <a:endParaRPr dirty="0"/>
          </a:p>
          <a:p>
            <a:pPr marL="0" marR="0" lvl="0" indent="0" algn="l" rtl="0">
              <a:lnSpc>
                <a:spcPct val="100000"/>
              </a:lnSpc>
              <a:spcBef>
                <a:spcPts val="0"/>
              </a:spcBef>
              <a:spcAft>
                <a:spcPts val="0"/>
              </a:spcAft>
              <a:buClr>
                <a:srgbClr val="3F3F3F"/>
              </a:buClr>
              <a:buSzPts val="937"/>
              <a:buFont typeface="Arial"/>
              <a:buNone/>
            </a:pPr>
            <a:endParaRPr sz="937" b="0" i="0" u="none" strike="noStrike" cap="none" dirty="0">
              <a:solidFill>
                <a:srgbClr val="1B57A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500"/>
              <a:buFont typeface="Arial"/>
              <a:buNone/>
            </a:pPr>
            <a:r>
              <a:rPr lang="en-US" sz="2500" b="1" i="0" u="none" strike="noStrike" cap="none" dirty="0">
                <a:solidFill>
                  <a:srgbClr val="3F3F3F"/>
                </a:solidFill>
                <a:latin typeface="Century Gothic"/>
                <a:ea typeface="Century Gothic"/>
                <a:cs typeface="Century Gothic"/>
                <a:sym typeface="Century Gothic"/>
              </a:rPr>
              <a:t>Dr. Mark Hall </a:t>
            </a:r>
            <a:r>
              <a:rPr lang="en-US" sz="2500" b="0" i="0" u="none" strike="noStrike" cap="none" dirty="0">
                <a:solidFill>
                  <a:srgbClr val="3F3F3F"/>
                </a:solidFill>
                <a:latin typeface="Century Gothic"/>
                <a:ea typeface="Century Gothic"/>
                <a:cs typeface="Century Gothic"/>
                <a:sym typeface="Century Gothic"/>
              </a:rPr>
              <a:t>Bureau of Land Management, Winnemucca District, Black Rock Field Office</a:t>
            </a:r>
            <a:endParaRPr dirty="0"/>
          </a:p>
          <a:p>
            <a:pPr marL="0" marR="0" lvl="0" indent="0" algn="l" rtl="0">
              <a:lnSpc>
                <a:spcPct val="100000"/>
              </a:lnSpc>
              <a:spcBef>
                <a:spcPts val="0"/>
              </a:spcBef>
              <a:spcAft>
                <a:spcPts val="0"/>
              </a:spcAft>
              <a:buClr>
                <a:srgbClr val="3F3F3F"/>
              </a:buClr>
              <a:buSzPts val="1375"/>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250"/>
              <a:buFont typeface="Arial"/>
              <a:buNone/>
            </a:pPr>
            <a:endParaRPr sz="2250" b="0" i="0" u="none" strike="noStrike" cap="none" dirty="0">
              <a:solidFill>
                <a:srgbClr val="3F3F3F"/>
              </a:solidFill>
              <a:latin typeface="Century Gothic"/>
              <a:ea typeface="Century Gothic"/>
              <a:cs typeface="Century Gothic"/>
              <a:sym typeface="Century Gothic"/>
            </a:endParaRPr>
          </a:p>
        </p:txBody>
      </p:sp>
      <p:pic>
        <p:nvPicPr>
          <p:cNvPr id="404" name="Shape 4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4352" y="4059463"/>
            <a:ext cx="2155784" cy="1876330"/>
          </a:xfrm>
          <a:prstGeom prst="rect">
            <a:avLst/>
          </a:prstGeom>
          <a:noFill/>
          <a:ln>
            <a:noFill/>
          </a:ln>
        </p:spPr>
      </p:pic>
      <p:pic>
        <p:nvPicPr>
          <p:cNvPr id="405" name="Shape 40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4848" y="2086277"/>
            <a:ext cx="2851048" cy="1282971"/>
          </a:xfrm>
          <a:prstGeom prst="rect">
            <a:avLst/>
          </a:prstGeom>
          <a:noFill/>
          <a:ln>
            <a:noFill/>
          </a:ln>
        </p:spPr>
      </p:pic>
      <p:sp>
        <p:nvSpPr>
          <p:cNvPr id="406" name="Shape 406"/>
          <p:cNvSpPr txBox="1"/>
          <p:nvPr/>
        </p:nvSpPr>
        <p:spPr>
          <a:xfrm>
            <a:off x="8107680" y="6139557"/>
            <a:ext cx="4028223" cy="2863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Credit: Creative Commons-Google Images</a:t>
            </a:r>
            <a:endParaRPr sz="1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2291379" y="169433"/>
            <a:ext cx="7562625" cy="106500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Thank you!</a:t>
            </a:r>
            <a:endParaRPr/>
          </a:p>
        </p:txBody>
      </p:sp>
      <p:sp>
        <p:nvSpPr>
          <p:cNvPr id="413" name="Shape 413"/>
          <p:cNvSpPr txBox="1">
            <a:spLocks noGrp="1"/>
          </p:cNvSpPr>
          <p:nvPr>
            <p:ph type="body" idx="1"/>
          </p:nvPr>
        </p:nvSpPr>
        <p:spPr>
          <a:xfrm>
            <a:off x="2299480" y="1385047"/>
            <a:ext cx="7562625" cy="405563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[Insert team photo]</a:t>
            </a:r>
            <a:endParaRPr/>
          </a:p>
        </p:txBody>
      </p:sp>
      <p:sp>
        <p:nvSpPr>
          <p:cNvPr id="414" name="Shape 414"/>
          <p:cNvSpPr txBox="1"/>
          <p:nvPr/>
        </p:nvSpPr>
        <p:spPr>
          <a:xfrm>
            <a:off x="2365650" y="5654050"/>
            <a:ext cx="7011000" cy="518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1200"/>
              <a:buFont typeface="Arial"/>
              <a:buNone/>
            </a:pPr>
            <a:r>
              <a:rPr lang="en-US" sz="1200" dirty="0">
                <a:solidFill>
                  <a:srgbClr val="3F3F3F"/>
                </a:solidFill>
                <a:latin typeface="Century Gothic"/>
                <a:ea typeface="Century Gothic"/>
                <a:cs typeface="Century Gothic"/>
                <a:sym typeface="Century Gothic"/>
              </a:rPr>
              <a:t>Pictured(left to right): Dara Laczniak, Marcella Rose, Neda Kasraee, &amp; Nick Rousseau </a:t>
            </a:r>
            <a:endParaRPr dirty="0"/>
          </a:p>
        </p:txBody>
      </p:sp>
      <p:pic>
        <p:nvPicPr>
          <p:cNvPr id="415" name="Shape 4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65715" y="1306283"/>
            <a:ext cx="7011003" cy="4317282"/>
          </a:xfrm>
          <a:prstGeom prst="rect">
            <a:avLst/>
          </a:prstGeom>
          <a:noFill/>
          <a:ln w="12700" cap="flat" cmpd="sng">
            <a:solidFill>
              <a:schemeClr val="tx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Black Rock Playa</a:t>
            </a:r>
            <a:endParaRPr/>
          </a:p>
        </p:txBody>
      </p:sp>
      <p:pic>
        <p:nvPicPr>
          <p:cNvPr id="137" name="Shape 1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5850" y="1203150"/>
            <a:ext cx="6741190" cy="5394649"/>
          </a:xfrm>
          <a:prstGeom prst="rect">
            <a:avLst/>
          </a:prstGeom>
          <a:noFill/>
          <a:ln w="12700" cap="flat" cmpd="sng">
            <a:solidFill>
              <a:schemeClr val="tx1"/>
            </a:solidFill>
            <a:prstDash val="solid"/>
            <a:round/>
            <a:headEnd type="none" w="sm" len="sm"/>
            <a:tailEnd type="none" w="sm" len="sm"/>
          </a:ln>
        </p:spPr>
      </p:pic>
      <p:sp>
        <p:nvSpPr>
          <p:cNvPr id="138" name="Shape 138"/>
          <p:cNvSpPr txBox="1"/>
          <p:nvPr/>
        </p:nvSpPr>
        <p:spPr>
          <a:xfrm>
            <a:off x="205850" y="6323469"/>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1200"/>
              <a:buFont typeface="Arial"/>
              <a:buNone/>
            </a:pPr>
            <a:r>
              <a:rPr lang="en-US" sz="1200" b="0" i="0" u="none" strike="noStrike" cap="none">
                <a:solidFill>
                  <a:srgbClr val="F2F2F2"/>
                </a:solidFill>
                <a:latin typeface="Century Gothic"/>
                <a:ea typeface="Century Gothic"/>
                <a:cs typeface="Century Gothic"/>
                <a:sym typeface="Century Gothic"/>
              </a:rPr>
              <a:t>Image Credit: Creative Commons-Flikr</a:t>
            </a:r>
            <a:endParaRPr sz="1200" b="0" i="0" u="none" strike="noStrike" cap="none">
              <a:solidFill>
                <a:srgbClr val="F2F2F2"/>
              </a:solidFill>
              <a:latin typeface="Century Gothic"/>
              <a:ea typeface="Century Gothic"/>
              <a:cs typeface="Century Gothic"/>
              <a:sym typeface="Century Gothic"/>
            </a:endParaRPr>
          </a:p>
        </p:txBody>
      </p:sp>
      <p:sp>
        <p:nvSpPr>
          <p:cNvPr id="139" name="Shape 139"/>
          <p:cNvSpPr txBox="1"/>
          <p:nvPr/>
        </p:nvSpPr>
        <p:spPr>
          <a:xfrm>
            <a:off x="7193281" y="1417320"/>
            <a:ext cx="4572000" cy="519349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57AF"/>
              </a:buClr>
              <a:buSzPts val="2200"/>
              <a:buFont typeface="Wingdings 3" panose="05040102010807070707" pitchFamily="18" charset="2"/>
              <a:buChar char="}"/>
            </a:pPr>
            <a:r>
              <a:rPr lang="en-US" sz="2200" b="0" i="0" u="none" strike="noStrike" cap="none" dirty="0">
                <a:solidFill>
                  <a:srgbClr val="3F3F3F"/>
                </a:solidFill>
                <a:latin typeface="Century Gothic"/>
                <a:ea typeface="Century Gothic"/>
                <a:cs typeface="Century Gothic"/>
                <a:sym typeface="Century Gothic"/>
              </a:rPr>
              <a:t>Ephemeral, alkali </a:t>
            </a:r>
            <a:r>
              <a:rPr lang="en-US" sz="2200" b="1" i="0" u="none" strike="noStrike" cap="none" dirty="0">
                <a:solidFill>
                  <a:srgbClr val="3F3F3F"/>
                </a:solidFill>
                <a:latin typeface="Century Gothic"/>
                <a:ea typeface="Century Gothic"/>
                <a:cs typeface="Century Gothic"/>
                <a:sym typeface="Century Gothic"/>
              </a:rPr>
              <a:t>lakebed</a:t>
            </a:r>
            <a:r>
              <a:rPr lang="en-US" sz="2200" b="0" i="0" u="none" strike="noStrike" cap="none" dirty="0">
                <a:solidFill>
                  <a:srgbClr val="3F3F3F"/>
                </a:solidFill>
                <a:latin typeface="Century Gothic"/>
                <a:ea typeface="Century Gothic"/>
                <a:cs typeface="Century Gothic"/>
                <a:sym typeface="Century Gothic"/>
              </a:rPr>
              <a:t> </a:t>
            </a:r>
            <a:endParaRPr dirty="0"/>
          </a:p>
          <a:p>
            <a:pPr marL="342900" marR="0" lvl="0" indent="-342900" algn="l" rtl="0">
              <a:spcBef>
                <a:spcPts val="600"/>
              </a:spcBef>
              <a:spcAft>
                <a:spcPts val="0"/>
              </a:spcAft>
              <a:buClr>
                <a:srgbClr val="1B57AF"/>
              </a:buClr>
              <a:buSzPts val="2200"/>
              <a:buFont typeface="Wingdings 3" panose="05040102010807070707" pitchFamily="18" charset="2"/>
              <a:buChar char="}"/>
            </a:pPr>
            <a:r>
              <a:rPr lang="en-US" sz="2200" b="1" i="0" u="none" strike="noStrike" cap="none" dirty="0">
                <a:solidFill>
                  <a:srgbClr val="3F3F3F"/>
                </a:solidFill>
                <a:latin typeface="Century Gothic"/>
                <a:ea typeface="Century Gothic"/>
                <a:cs typeface="Century Gothic"/>
                <a:sym typeface="Century Gothic"/>
              </a:rPr>
              <a:t>Lacks vegetation </a:t>
            </a:r>
            <a:r>
              <a:rPr lang="en-US" sz="2200" b="0" i="0" u="none" strike="noStrike" cap="none" dirty="0">
                <a:solidFill>
                  <a:srgbClr val="3F3F3F"/>
                </a:solidFill>
                <a:latin typeface="Century Gothic"/>
                <a:ea typeface="Century Gothic"/>
                <a:cs typeface="Century Gothic"/>
                <a:sym typeface="Century Gothic"/>
              </a:rPr>
              <a:t>due to evaporate-rich soils </a:t>
            </a:r>
            <a:endParaRPr dirty="0"/>
          </a:p>
          <a:p>
            <a:pPr marL="342900" marR="0" lvl="0" indent="-342900" algn="l" rtl="0">
              <a:spcBef>
                <a:spcPts val="600"/>
              </a:spcBef>
              <a:spcAft>
                <a:spcPts val="0"/>
              </a:spcAft>
              <a:buClr>
                <a:srgbClr val="1B57AF"/>
              </a:buClr>
              <a:buSzPts val="2200"/>
              <a:buFont typeface="Wingdings 3" panose="05040102010807070707" pitchFamily="18" charset="2"/>
              <a:buChar char="}"/>
            </a:pPr>
            <a:r>
              <a:rPr lang="en-US" sz="2200" b="0" i="0" u="none" strike="noStrike" cap="none" dirty="0">
                <a:solidFill>
                  <a:srgbClr val="3F3F3F"/>
                </a:solidFill>
                <a:latin typeface="Century Gothic"/>
                <a:ea typeface="Century Gothic"/>
                <a:cs typeface="Century Gothic"/>
                <a:sym typeface="Century Gothic"/>
              </a:rPr>
              <a:t>Renowned as one of the largest and </a:t>
            </a:r>
            <a:r>
              <a:rPr lang="en-US" sz="2200" b="1" i="0" u="none" strike="noStrike" cap="none" dirty="0">
                <a:solidFill>
                  <a:srgbClr val="3F3F3F"/>
                </a:solidFill>
                <a:latin typeface="Century Gothic"/>
                <a:ea typeface="Century Gothic"/>
                <a:cs typeface="Century Gothic"/>
                <a:sym typeface="Century Gothic"/>
              </a:rPr>
              <a:t>flattest</a:t>
            </a:r>
            <a:r>
              <a:rPr lang="en-US" sz="2200" b="0" i="0" u="none" strike="noStrike" cap="none" dirty="0">
                <a:solidFill>
                  <a:srgbClr val="3F3F3F"/>
                </a:solidFill>
                <a:latin typeface="Century Gothic"/>
                <a:ea typeface="Century Gothic"/>
                <a:cs typeface="Century Gothic"/>
                <a:sym typeface="Century Gothic"/>
              </a:rPr>
              <a:t> surfaces on Earth</a:t>
            </a:r>
            <a:endParaRPr dirty="0"/>
          </a:p>
          <a:p>
            <a:pPr marL="342900" marR="0" lvl="0" indent="-342900" algn="l" rtl="0">
              <a:spcBef>
                <a:spcPts val="600"/>
              </a:spcBef>
              <a:spcAft>
                <a:spcPts val="0"/>
              </a:spcAft>
              <a:buClr>
                <a:srgbClr val="1B57AF"/>
              </a:buClr>
              <a:buSzPts val="2200"/>
              <a:buFont typeface="Wingdings 3" panose="05040102010807070707" pitchFamily="18" charset="2"/>
              <a:buChar char="}"/>
            </a:pPr>
            <a:r>
              <a:rPr lang="en-US" sz="2200" b="0" i="0" u="none" strike="noStrike" cap="none" dirty="0">
                <a:solidFill>
                  <a:srgbClr val="3F3F3F"/>
                </a:solidFill>
                <a:latin typeface="Century Gothic"/>
                <a:ea typeface="Century Gothic"/>
                <a:cs typeface="Century Gothic"/>
                <a:sym typeface="Century Gothic"/>
              </a:rPr>
              <a:t>Popular spot for recreational activities…</a:t>
            </a:r>
            <a:endParaRPr dirty="0"/>
          </a:p>
          <a:p>
            <a:pPr marL="800100" marR="0" lvl="1" indent="-342900" algn="l" rtl="0">
              <a:spcBef>
                <a:spcPts val="600"/>
              </a:spcBef>
              <a:spcAft>
                <a:spcPts val="0"/>
              </a:spcAft>
              <a:buClr>
                <a:srgbClr val="1B57AF"/>
              </a:buClr>
              <a:buSzPts val="2200"/>
              <a:buFont typeface="Wingdings 3" panose="05040102010807070707" pitchFamily="18" charset="2"/>
              <a:buChar char="}"/>
            </a:pPr>
            <a:r>
              <a:rPr lang="en-US" sz="2200" b="0" i="0" u="none" strike="noStrike" cap="none" dirty="0">
                <a:solidFill>
                  <a:srgbClr val="3F3F3F"/>
                </a:solidFill>
                <a:latin typeface="Century Gothic"/>
                <a:ea typeface="Century Gothic"/>
                <a:cs typeface="Century Gothic"/>
                <a:sym typeface="Century Gothic"/>
              </a:rPr>
              <a:t>Speed racing</a:t>
            </a:r>
            <a:endParaRPr dirty="0"/>
          </a:p>
          <a:p>
            <a:pPr marL="800100" marR="0" lvl="1" indent="-342900" algn="l" rtl="0">
              <a:spcBef>
                <a:spcPts val="600"/>
              </a:spcBef>
              <a:spcAft>
                <a:spcPts val="0"/>
              </a:spcAft>
              <a:buClr>
                <a:srgbClr val="1B57AF"/>
              </a:buClr>
              <a:buSzPts val="2200"/>
              <a:buFont typeface="Wingdings 3" panose="05040102010807070707" pitchFamily="18" charset="2"/>
              <a:buChar char="}"/>
            </a:pPr>
            <a:r>
              <a:rPr lang="en-US" sz="2200" b="0" i="0" u="none" strike="noStrike" cap="none" dirty="0">
                <a:solidFill>
                  <a:srgbClr val="3F3F3F"/>
                </a:solidFill>
                <a:latin typeface="Century Gothic"/>
                <a:ea typeface="Century Gothic"/>
                <a:cs typeface="Century Gothic"/>
                <a:sym typeface="Century Gothic"/>
              </a:rPr>
              <a:t>Rocket launches</a:t>
            </a:r>
            <a:endParaRPr dirty="0"/>
          </a:p>
          <a:p>
            <a:pPr marL="800100" marR="0" lvl="1" indent="-342900" algn="l" rtl="0">
              <a:spcBef>
                <a:spcPts val="600"/>
              </a:spcBef>
              <a:spcAft>
                <a:spcPts val="0"/>
              </a:spcAft>
              <a:buClr>
                <a:srgbClr val="1B57AF"/>
              </a:buClr>
              <a:buSzPts val="2200"/>
              <a:buFont typeface="Wingdings 3" panose="05040102010807070707" pitchFamily="18" charset="2"/>
              <a:buChar char="}"/>
            </a:pPr>
            <a:r>
              <a:rPr lang="en-US" sz="2200" b="0" i="0" u="none" strike="noStrike" cap="none" dirty="0">
                <a:solidFill>
                  <a:srgbClr val="3F3F3F"/>
                </a:solidFill>
                <a:latin typeface="Century Gothic"/>
                <a:ea typeface="Century Gothic"/>
                <a:cs typeface="Century Gothic"/>
                <a:sym typeface="Century Gothic"/>
              </a:rPr>
              <a:t>Land sailing</a:t>
            </a:r>
            <a:endParaRPr dirty="0"/>
          </a:p>
          <a:p>
            <a:pPr marL="800100" marR="0" lvl="1" indent="-342900" algn="l" rtl="0">
              <a:spcBef>
                <a:spcPts val="600"/>
              </a:spcBef>
              <a:spcAft>
                <a:spcPts val="0"/>
              </a:spcAft>
              <a:buClr>
                <a:srgbClr val="1B57AF"/>
              </a:buClr>
              <a:buSzPts val="2200"/>
              <a:buFont typeface="Wingdings 3" panose="05040102010807070707" pitchFamily="18" charset="2"/>
              <a:buChar char="}"/>
            </a:pPr>
            <a:r>
              <a:rPr lang="en-US" sz="2200" b="1" i="0" u="none" strike="noStrike" cap="none" dirty="0">
                <a:solidFill>
                  <a:srgbClr val="3F3F3F"/>
                </a:solidFill>
                <a:latin typeface="Century Gothic"/>
                <a:ea typeface="Century Gothic"/>
                <a:cs typeface="Century Gothic"/>
                <a:sym typeface="Century Gothic"/>
              </a:rPr>
              <a:t>B</a:t>
            </a:r>
            <a:r>
              <a:rPr lang="en-US" sz="2200" b="1" dirty="0">
                <a:solidFill>
                  <a:srgbClr val="3F3F3F"/>
                </a:solidFill>
                <a:latin typeface="Century Gothic"/>
                <a:ea typeface="Century Gothic"/>
                <a:cs typeface="Century Gothic"/>
                <a:sym typeface="Century Gothic"/>
              </a:rPr>
              <a:t>urning</a:t>
            </a:r>
            <a:r>
              <a:rPr lang="en-US" sz="2200" b="1" i="0" u="none" strike="noStrike" cap="none" dirty="0">
                <a:solidFill>
                  <a:srgbClr val="3F3F3F"/>
                </a:solidFill>
                <a:latin typeface="Century Gothic"/>
                <a:ea typeface="Century Gothic"/>
                <a:cs typeface="Century Gothic"/>
                <a:sym typeface="Century Gothic"/>
              </a:rPr>
              <a:t> M</a:t>
            </a:r>
            <a:r>
              <a:rPr lang="en-US" sz="2200" b="1" dirty="0">
                <a:solidFill>
                  <a:srgbClr val="3F3F3F"/>
                </a:solidFill>
                <a:latin typeface="Century Gothic"/>
                <a:ea typeface="Century Gothic"/>
                <a:cs typeface="Century Gothic"/>
                <a:sym typeface="Century Gothic"/>
              </a:rPr>
              <a:t>an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1000"/>
                                        <p:tgtEl>
                                          <p:spTgt spid="138"/>
                                        </p:tgtEl>
                                      </p:cBhvr>
                                    </p:animEffect>
                                  </p:childTnLst>
                                </p:cTn>
                              </p:par>
                              <p:par>
                                <p:cTn id="11" presetID="10"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099376" y="331375"/>
            <a:ext cx="104262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320"/>
              <a:buFont typeface="Century Gothic"/>
              <a:buNone/>
            </a:pPr>
            <a:r>
              <a:rPr lang="en-US" sz="4320" b="0" i="0" u="none" strike="noStrike" cap="none" dirty="0">
                <a:solidFill>
                  <a:srgbClr val="1B57AF"/>
                </a:solidFill>
                <a:latin typeface="Century Gothic"/>
                <a:ea typeface="Century Gothic"/>
                <a:cs typeface="Century Gothic"/>
                <a:sym typeface="Century Gothic"/>
              </a:rPr>
              <a:t>Conservation</a:t>
            </a:r>
            <a:endParaRPr dirty="0"/>
          </a:p>
        </p:txBody>
      </p:sp>
      <p:sp>
        <p:nvSpPr>
          <p:cNvPr id="146" name="Shape 146"/>
          <p:cNvSpPr txBox="1">
            <a:spLocks noGrp="1"/>
          </p:cNvSpPr>
          <p:nvPr>
            <p:ph type="body" idx="1"/>
          </p:nvPr>
        </p:nvSpPr>
        <p:spPr>
          <a:xfrm>
            <a:off x="268825" y="1137563"/>
            <a:ext cx="11536500" cy="1557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100"/>
              <a:buFont typeface="Arial"/>
              <a:buNone/>
            </a:pPr>
            <a:r>
              <a:rPr lang="en-US" b="0" i="0" u="none" strike="noStrike" cap="none" dirty="0">
                <a:solidFill>
                  <a:schemeClr val="tx1">
                    <a:lumMod val="75000"/>
                    <a:lumOff val="25000"/>
                  </a:schemeClr>
                </a:solidFill>
                <a:sym typeface="Century Gothic"/>
              </a:rPr>
              <a:t>“In order to </a:t>
            </a:r>
            <a:r>
              <a:rPr lang="en-US" b="1" i="0" u="none" strike="noStrike" cap="none" dirty="0">
                <a:solidFill>
                  <a:schemeClr val="tx1">
                    <a:lumMod val="75000"/>
                    <a:lumOff val="25000"/>
                  </a:schemeClr>
                </a:solidFill>
              </a:rPr>
              <a:t>conserve</a:t>
            </a:r>
            <a:r>
              <a:rPr lang="en-US" b="0" i="0" u="none" strike="noStrike" cap="none" dirty="0">
                <a:solidFill>
                  <a:schemeClr val="tx1">
                    <a:lumMod val="75000"/>
                    <a:lumOff val="25000"/>
                  </a:schemeClr>
                </a:solidFill>
                <a:sym typeface="Century Gothic"/>
              </a:rPr>
              <a:t>, </a:t>
            </a:r>
            <a:r>
              <a:rPr lang="en-US" b="1" i="0" u="none" strike="noStrike" cap="none" dirty="0">
                <a:solidFill>
                  <a:schemeClr val="tx1">
                    <a:lumMod val="75000"/>
                    <a:lumOff val="25000"/>
                  </a:schemeClr>
                </a:solidFill>
              </a:rPr>
              <a:t>protect</a:t>
            </a:r>
            <a:r>
              <a:rPr lang="en-US" b="0" i="0" u="none" strike="noStrike" cap="none" dirty="0">
                <a:solidFill>
                  <a:schemeClr val="tx1">
                    <a:lumMod val="75000"/>
                    <a:lumOff val="25000"/>
                  </a:schemeClr>
                </a:solidFill>
                <a:sym typeface="Century Gothic"/>
              </a:rPr>
              <a:t>, and </a:t>
            </a:r>
            <a:r>
              <a:rPr lang="en-US" b="1" i="0" u="none" strike="noStrike" cap="none" dirty="0">
                <a:solidFill>
                  <a:schemeClr val="tx1">
                    <a:lumMod val="75000"/>
                    <a:lumOff val="25000"/>
                  </a:schemeClr>
                </a:solidFill>
              </a:rPr>
              <a:t>restore nationally significant landscapes</a:t>
            </a:r>
            <a:r>
              <a:rPr lang="en-US" b="0" i="0" u="none" strike="noStrike" cap="none" dirty="0">
                <a:solidFill>
                  <a:schemeClr val="tx1">
                    <a:lumMod val="75000"/>
                    <a:lumOff val="25000"/>
                  </a:schemeClr>
                </a:solidFill>
                <a:sym typeface="Century Gothic"/>
              </a:rPr>
              <a:t> that have outstanding cultural, ecological, and scientific values for the benefit of current and future generations, there is </a:t>
            </a:r>
            <a:r>
              <a:rPr lang="en-US" b="1" i="0" u="none" strike="noStrike" cap="none" dirty="0">
                <a:solidFill>
                  <a:schemeClr val="tx1">
                    <a:lumMod val="75000"/>
                    <a:lumOff val="25000"/>
                  </a:schemeClr>
                </a:solidFill>
              </a:rPr>
              <a:t>established in the Bureau of Land Management</a:t>
            </a:r>
            <a:r>
              <a:rPr lang="en-US" b="0" i="0" u="none" strike="noStrike" cap="none" dirty="0">
                <a:solidFill>
                  <a:schemeClr val="tx1">
                    <a:lumMod val="75000"/>
                    <a:lumOff val="25000"/>
                  </a:schemeClr>
                </a:solidFill>
                <a:sym typeface="Century Gothic"/>
              </a:rPr>
              <a:t> the National Landscape Conservation System.”</a:t>
            </a:r>
            <a:endParaRPr dirty="0">
              <a:solidFill>
                <a:schemeClr val="tx1">
                  <a:lumMod val="75000"/>
                  <a:lumOff val="25000"/>
                </a:schemeClr>
              </a:solidFill>
            </a:endParaRPr>
          </a:p>
          <a:p>
            <a:pPr marL="0" marR="0" lvl="0" indent="0" algn="r" rtl="0">
              <a:lnSpc>
                <a:spcPct val="100000"/>
              </a:lnSpc>
              <a:spcBef>
                <a:spcPts val="1000"/>
              </a:spcBef>
              <a:spcAft>
                <a:spcPts val="0"/>
              </a:spcAft>
              <a:buClr>
                <a:schemeClr val="dk1"/>
              </a:buClr>
              <a:buSzPts val="2100"/>
              <a:buFont typeface="Arial"/>
              <a:buNone/>
            </a:pPr>
            <a:r>
              <a:rPr lang="en-US" b="0" i="0" u="none" strike="noStrike" cap="none" dirty="0">
                <a:solidFill>
                  <a:schemeClr val="tx1">
                    <a:lumMod val="75000"/>
                    <a:lumOff val="25000"/>
                  </a:schemeClr>
                </a:solidFill>
                <a:sym typeface="Century Gothic"/>
              </a:rPr>
              <a:t>~ Omnibus Public Land Management Act (2009), Section 2002(a)</a:t>
            </a:r>
            <a:endParaRPr b="0" i="0" u="none" strike="noStrike" cap="none" dirty="0">
              <a:solidFill>
                <a:schemeClr val="tx1">
                  <a:lumMod val="75000"/>
                  <a:lumOff val="25000"/>
                </a:schemeClr>
              </a:solidFill>
              <a:sym typeface="Century Gothic"/>
            </a:endParaRPr>
          </a:p>
        </p:txBody>
      </p:sp>
      <p:sp>
        <p:nvSpPr>
          <p:cNvPr id="147" name="Shape 147"/>
          <p:cNvSpPr txBox="1"/>
          <p:nvPr/>
        </p:nvSpPr>
        <p:spPr>
          <a:xfrm>
            <a:off x="6456623" y="5420099"/>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a:p>
        </p:txBody>
      </p:sp>
      <p:pic>
        <p:nvPicPr>
          <p:cNvPr id="148" name="Shape 148"/>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r="-95"/>
          <a:stretch/>
        </p:blipFill>
        <p:spPr>
          <a:xfrm>
            <a:off x="199975" y="3084275"/>
            <a:ext cx="11674200" cy="3467700"/>
          </a:xfrm>
          <a:prstGeom prst="rect">
            <a:avLst/>
          </a:prstGeom>
          <a:noFill/>
          <a:ln w="12700" cap="flat" cmpd="sng">
            <a:solidFill>
              <a:schemeClr val="tx1"/>
            </a:solidFill>
            <a:prstDash val="solid"/>
            <a:round/>
            <a:headEnd type="none" w="sm" len="sm"/>
            <a:tailEnd type="none" w="sm" len="sm"/>
          </a:ln>
        </p:spPr>
      </p:pic>
      <p:sp>
        <p:nvSpPr>
          <p:cNvPr id="149" name="Shape 149"/>
          <p:cNvSpPr txBox="1"/>
          <p:nvPr/>
        </p:nvSpPr>
        <p:spPr>
          <a:xfrm>
            <a:off x="199975" y="6277769"/>
            <a:ext cx="3444900" cy="274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Image Credit: Creative Commons-Flikr</a:t>
            </a:r>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3600"/>
              <a:t>Community Concerns: Unnatural “Dunes”</a:t>
            </a:r>
            <a:endParaRPr sz="3600"/>
          </a:p>
        </p:txBody>
      </p:sp>
      <p:sp>
        <p:nvSpPr>
          <p:cNvPr id="156" name="Shape 156"/>
          <p:cNvSpPr txBox="1"/>
          <p:nvPr/>
        </p:nvSpPr>
        <p:spPr>
          <a:xfrm>
            <a:off x="400545" y="1380410"/>
            <a:ext cx="4572000" cy="4846200"/>
          </a:xfrm>
          <a:prstGeom prst="rect">
            <a:avLst/>
          </a:prstGeom>
          <a:noFill/>
          <a:ln>
            <a:noFill/>
          </a:ln>
        </p:spPr>
        <p:txBody>
          <a:bodyPr spcFirstLastPara="1" wrap="square" lIns="91425" tIns="45700" rIns="91425" bIns="45700" anchor="ctr" anchorCtr="0">
            <a:noAutofit/>
          </a:bodyPr>
          <a:lstStyle/>
          <a:p>
            <a:pPr marL="0" lvl="0" indent="0" rtl="0">
              <a:spcBef>
                <a:spcPts val="600"/>
              </a:spcBef>
              <a:spcAft>
                <a:spcPts val="0"/>
              </a:spcAft>
              <a:buNone/>
            </a:pPr>
            <a:r>
              <a:rPr lang="en-US" sz="2400" dirty="0">
                <a:solidFill>
                  <a:srgbClr val="3F3F3F"/>
                </a:solidFill>
                <a:latin typeface="Century Gothic"/>
                <a:ea typeface="Century Gothic"/>
                <a:cs typeface="Century Gothic"/>
                <a:sym typeface="Century Gothic"/>
              </a:rPr>
              <a:t>In recent decades the community has noticed the </a:t>
            </a:r>
            <a:r>
              <a:rPr lang="en-US" sz="2400" b="1" dirty="0">
                <a:solidFill>
                  <a:srgbClr val="3F3F3F"/>
                </a:solidFill>
                <a:latin typeface="Century Gothic"/>
                <a:ea typeface="Century Gothic"/>
                <a:cs typeface="Century Gothic"/>
                <a:sym typeface="Century Gothic"/>
              </a:rPr>
              <a:t>formation </a:t>
            </a:r>
            <a:r>
              <a:rPr lang="en-US" sz="2400" dirty="0">
                <a:solidFill>
                  <a:srgbClr val="3F3F3F"/>
                </a:solidFill>
                <a:latin typeface="Century Gothic"/>
                <a:ea typeface="Century Gothic"/>
                <a:cs typeface="Century Gothic"/>
                <a:sym typeface="Century Gothic"/>
              </a:rPr>
              <a:t>&amp; </a:t>
            </a:r>
            <a:r>
              <a:rPr lang="en-US" sz="2400" b="1" dirty="0">
                <a:solidFill>
                  <a:srgbClr val="3F3F3F"/>
                </a:solidFill>
                <a:latin typeface="Century Gothic"/>
                <a:ea typeface="Century Gothic"/>
                <a:cs typeface="Century Gothic"/>
                <a:sym typeface="Century Gothic"/>
              </a:rPr>
              <a:t>expansion</a:t>
            </a:r>
            <a:r>
              <a:rPr lang="en-US" sz="2400" dirty="0">
                <a:solidFill>
                  <a:srgbClr val="3F3F3F"/>
                </a:solidFill>
                <a:latin typeface="Century Gothic"/>
                <a:ea typeface="Century Gothic"/>
                <a:cs typeface="Century Gothic"/>
                <a:sym typeface="Century Gothic"/>
              </a:rPr>
              <a:t> of “dunes” along the playa shoreline </a:t>
            </a:r>
            <a:endParaRPr sz="2400" dirty="0">
              <a:solidFill>
                <a:srgbClr val="3F3F3F"/>
              </a:solidFill>
              <a:latin typeface="Century Gothic"/>
              <a:ea typeface="Century Gothic"/>
              <a:cs typeface="Century Gothic"/>
              <a:sym typeface="Century Gothic"/>
            </a:endParaRPr>
          </a:p>
          <a:p>
            <a:pPr marL="0" lvl="0" indent="0" rtl="0">
              <a:spcBef>
                <a:spcPts val="600"/>
              </a:spcBef>
              <a:spcAft>
                <a:spcPts val="0"/>
              </a:spcAft>
              <a:buNone/>
            </a:pPr>
            <a:endParaRPr sz="2400" dirty="0">
              <a:solidFill>
                <a:srgbClr val="3F3F3F"/>
              </a:solidFill>
              <a:latin typeface="Century Gothic"/>
              <a:ea typeface="Century Gothic"/>
              <a:cs typeface="Century Gothic"/>
              <a:sym typeface="Century Gothic"/>
            </a:endParaRPr>
          </a:p>
          <a:p>
            <a:pPr marL="0" lvl="0" indent="0" rtl="0">
              <a:spcBef>
                <a:spcPts val="600"/>
              </a:spcBef>
              <a:spcAft>
                <a:spcPts val="0"/>
              </a:spcAft>
              <a:buNone/>
            </a:pPr>
            <a:r>
              <a:rPr lang="en-US" sz="2400" dirty="0">
                <a:solidFill>
                  <a:srgbClr val="3F3F3F"/>
                </a:solidFill>
                <a:latin typeface="Century Gothic"/>
                <a:ea typeface="Century Gothic"/>
                <a:cs typeface="Century Gothic"/>
                <a:sym typeface="Century Gothic"/>
              </a:rPr>
              <a:t>Formations are </a:t>
            </a:r>
            <a:r>
              <a:rPr lang="en-US" sz="2400" b="1" dirty="0">
                <a:solidFill>
                  <a:srgbClr val="3F3F3F"/>
                </a:solidFill>
                <a:latin typeface="Century Gothic"/>
                <a:ea typeface="Century Gothic"/>
                <a:cs typeface="Century Gothic"/>
                <a:sym typeface="Century Gothic"/>
              </a:rPr>
              <a:t>round </a:t>
            </a:r>
            <a:r>
              <a:rPr lang="en-US" sz="2400" dirty="0">
                <a:solidFill>
                  <a:srgbClr val="3F3F3F"/>
                </a:solidFill>
                <a:latin typeface="Century Gothic"/>
                <a:ea typeface="Century Gothic"/>
                <a:cs typeface="Century Gothic"/>
                <a:sym typeface="Century Gothic"/>
              </a:rPr>
              <a:t>in shape and </a:t>
            </a:r>
            <a:r>
              <a:rPr lang="en-US" sz="2400" b="1" dirty="0">
                <a:solidFill>
                  <a:srgbClr val="3F3F3F"/>
                </a:solidFill>
                <a:latin typeface="Century Gothic"/>
                <a:ea typeface="Century Gothic"/>
                <a:cs typeface="Century Gothic"/>
                <a:sym typeface="Century Gothic"/>
              </a:rPr>
              <a:t>anchored by vegetation</a:t>
            </a:r>
            <a:endParaRPr sz="2400" b="1" dirty="0">
              <a:solidFill>
                <a:srgbClr val="3F3F3F"/>
              </a:solidFill>
              <a:latin typeface="Century Gothic"/>
              <a:ea typeface="Century Gothic"/>
              <a:cs typeface="Century Gothic"/>
              <a:sym typeface="Century Gothic"/>
            </a:endParaRPr>
          </a:p>
        </p:txBody>
      </p:sp>
      <p:pic>
        <p:nvPicPr>
          <p:cNvPr id="157" name="Shape 1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72557" y="1058395"/>
            <a:ext cx="6949440" cy="5490209"/>
          </a:xfrm>
          <a:prstGeom prst="rect">
            <a:avLst/>
          </a:prstGeom>
          <a:noFill/>
          <a:ln w="12700" cap="flat" cmpd="sng">
            <a:solidFill>
              <a:schemeClr val="tx1"/>
            </a:solidFill>
            <a:prstDash val="solid"/>
            <a:round/>
            <a:headEnd type="none" w="sm" len="sm"/>
            <a:tailEnd type="none" w="sm" len="sm"/>
          </a:ln>
        </p:spPr>
      </p:pic>
      <p:sp>
        <p:nvSpPr>
          <p:cNvPr id="158" name="Shape 158"/>
          <p:cNvSpPr txBox="1"/>
          <p:nvPr/>
        </p:nvSpPr>
        <p:spPr>
          <a:xfrm>
            <a:off x="9476098" y="6274397"/>
            <a:ext cx="2445900" cy="274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Credit: Marcella Rose</a:t>
            </a: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3600"/>
              <a:t>Community Concerns: Unnatural “Dunes”</a:t>
            </a:r>
            <a:endParaRPr sz="3600"/>
          </a:p>
        </p:txBody>
      </p:sp>
      <p:sp>
        <p:nvSpPr>
          <p:cNvPr id="165" name="Shape 165"/>
          <p:cNvSpPr txBox="1"/>
          <p:nvPr/>
        </p:nvSpPr>
        <p:spPr>
          <a:xfrm>
            <a:off x="400545" y="1380410"/>
            <a:ext cx="4572000" cy="4846200"/>
          </a:xfrm>
          <a:prstGeom prst="rect">
            <a:avLst/>
          </a:prstGeom>
          <a:noFill/>
          <a:ln>
            <a:noFill/>
          </a:ln>
        </p:spPr>
        <p:txBody>
          <a:bodyPr spcFirstLastPara="1" wrap="square" lIns="91425" tIns="45700" rIns="91425" bIns="45700" anchor="ctr" anchorCtr="0">
            <a:noAutofit/>
          </a:bodyPr>
          <a:lstStyle/>
          <a:p>
            <a:pPr marL="0" lvl="0" indent="0" rtl="0">
              <a:spcBef>
                <a:spcPts val="600"/>
              </a:spcBef>
              <a:spcAft>
                <a:spcPts val="0"/>
              </a:spcAft>
              <a:buNone/>
            </a:pPr>
            <a:r>
              <a:rPr lang="en-US" sz="2400" dirty="0">
                <a:solidFill>
                  <a:srgbClr val="3F3F3F"/>
                </a:solidFill>
                <a:latin typeface="Century Gothic"/>
                <a:ea typeface="Century Gothic"/>
                <a:cs typeface="Century Gothic"/>
                <a:sym typeface="Century Gothic"/>
              </a:rPr>
              <a:t>Indication of </a:t>
            </a:r>
            <a:r>
              <a:rPr lang="en-US" sz="2400" b="1" dirty="0">
                <a:solidFill>
                  <a:srgbClr val="3F3F3F"/>
                </a:solidFill>
                <a:latin typeface="Century Gothic"/>
                <a:ea typeface="Century Gothic"/>
                <a:cs typeface="Century Gothic"/>
                <a:sym typeface="Century Gothic"/>
              </a:rPr>
              <a:t>reduced air quality</a:t>
            </a:r>
            <a:r>
              <a:rPr lang="en-US" sz="2400" dirty="0">
                <a:solidFill>
                  <a:srgbClr val="3F3F3F"/>
                </a:solidFill>
                <a:latin typeface="Century Gothic"/>
                <a:ea typeface="Century Gothic"/>
                <a:cs typeface="Century Gothic"/>
                <a:sym typeface="Century Gothic"/>
              </a:rPr>
              <a:t> and </a:t>
            </a:r>
            <a:r>
              <a:rPr lang="en-US" sz="2400" b="1" dirty="0">
                <a:solidFill>
                  <a:srgbClr val="3F3F3F"/>
                </a:solidFill>
                <a:latin typeface="Century Gothic"/>
                <a:ea typeface="Century Gothic"/>
                <a:cs typeface="Century Gothic"/>
                <a:sym typeface="Century Gothic"/>
              </a:rPr>
              <a:t>increased dust emission </a:t>
            </a:r>
            <a:endParaRPr sz="2400" dirty="0">
              <a:solidFill>
                <a:srgbClr val="3F3F3F"/>
              </a:solidFill>
              <a:latin typeface="Century Gothic"/>
              <a:ea typeface="Century Gothic"/>
              <a:cs typeface="Century Gothic"/>
              <a:sym typeface="Century Gothic"/>
            </a:endParaRPr>
          </a:p>
          <a:p>
            <a:pPr marL="0" lvl="0" indent="0" rtl="0">
              <a:spcBef>
                <a:spcPts val="600"/>
              </a:spcBef>
              <a:spcAft>
                <a:spcPts val="0"/>
              </a:spcAft>
              <a:buNone/>
            </a:pPr>
            <a:endParaRPr sz="2400" dirty="0">
              <a:solidFill>
                <a:srgbClr val="3F3F3F"/>
              </a:solidFill>
              <a:latin typeface="Century Gothic"/>
              <a:ea typeface="Century Gothic"/>
              <a:cs typeface="Century Gothic"/>
              <a:sym typeface="Century Gothic"/>
            </a:endParaRPr>
          </a:p>
          <a:p>
            <a:pPr marL="0" lvl="0" indent="0" rtl="0">
              <a:spcBef>
                <a:spcPts val="600"/>
              </a:spcBef>
              <a:spcAft>
                <a:spcPts val="0"/>
              </a:spcAft>
              <a:buNone/>
            </a:pPr>
            <a:r>
              <a:rPr lang="en-US" sz="2400" b="1" dirty="0">
                <a:solidFill>
                  <a:srgbClr val="3F3F3F"/>
                </a:solidFill>
                <a:latin typeface="Century Gothic"/>
                <a:ea typeface="Century Gothic"/>
                <a:cs typeface="Century Gothic"/>
                <a:sym typeface="Century Gothic"/>
              </a:rPr>
              <a:t>Unnatural </a:t>
            </a:r>
            <a:r>
              <a:rPr lang="en-US" sz="2400" dirty="0">
                <a:solidFill>
                  <a:srgbClr val="3F3F3F"/>
                </a:solidFill>
                <a:latin typeface="Century Gothic"/>
                <a:ea typeface="Century Gothic"/>
                <a:cs typeface="Century Gothic"/>
                <a:sym typeface="Century Gothic"/>
              </a:rPr>
              <a:t>to the playa landscape and </a:t>
            </a:r>
            <a:r>
              <a:rPr lang="en-US" sz="2400" b="1" dirty="0">
                <a:solidFill>
                  <a:srgbClr val="3F3F3F"/>
                </a:solidFill>
                <a:latin typeface="Century Gothic"/>
                <a:ea typeface="Century Gothic"/>
                <a:cs typeface="Century Gothic"/>
                <a:sym typeface="Century Gothic"/>
              </a:rPr>
              <a:t>inhibit recreational activities</a:t>
            </a:r>
            <a:endParaRPr sz="2400" dirty="0">
              <a:solidFill>
                <a:srgbClr val="3F3F3F"/>
              </a:solidFill>
              <a:latin typeface="Century Gothic"/>
              <a:ea typeface="Century Gothic"/>
              <a:cs typeface="Century Gothic"/>
              <a:sym typeface="Century Gothic"/>
            </a:endParaRPr>
          </a:p>
        </p:txBody>
      </p:sp>
      <p:pic>
        <p:nvPicPr>
          <p:cNvPr id="166" name="Shape 16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72557" y="1058395"/>
            <a:ext cx="6949440" cy="5490209"/>
          </a:xfrm>
          <a:prstGeom prst="rect">
            <a:avLst/>
          </a:prstGeom>
          <a:noFill/>
          <a:ln w="12700" cap="flat" cmpd="sng">
            <a:solidFill>
              <a:schemeClr val="tx1"/>
            </a:solidFill>
            <a:prstDash val="solid"/>
            <a:round/>
            <a:headEnd type="none" w="sm" len="sm"/>
            <a:tailEnd type="none" w="sm" len="sm"/>
          </a:ln>
        </p:spPr>
      </p:pic>
      <p:sp>
        <p:nvSpPr>
          <p:cNvPr id="167" name="Shape 167"/>
          <p:cNvSpPr txBox="1"/>
          <p:nvPr/>
        </p:nvSpPr>
        <p:spPr>
          <a:xfrm>
            <a:off x="9476098" y="6274397"/>
            <a:ext cx="2445900" cy="274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Image Credit: Marcella Rose</a:t>
            </a:r>
            <a:endParaRPr sz="1200" b="0" i="0" u="none" strike="noStrike" cap="none">
              <a:solidFill>
                <a:srgbClr val="00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1000125" y="365124"/>
            <a:ext cx="10233000" cy="479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Potential Causes</a:t>
            </a:r>
            <a:endParaRPr/>
          </a:p>
        </p:txBody>
      </p:sp>
      <p:sp>
        <p:nvSpPr>
          <p:cNvPr id="174" name="Shape 174"/>
          <p:cNvSpPr>
            <a:spLocks noGrp="1"/>
          </p:cNvSpPr>
          <p:nvPr>
            <p:ph type="pic" idx="2"/>
          </p:nvPr>
        </p:nvSpPr>
        <p:spPr>
          <a:xfrm>
            <a:off x="0" y="931498"/>
            <a:ext cx="7008900" cy="588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1852A8"/>
              </a:buClr>
              <a:buSzPts val="2800"/>
              <a:buFont typeface="Arial"/>
              <a:buNone/>
            </a:pPr>
            <a:endParaRPr sz="1400" b="0">
              <a:solidFill>
                <a:srgbClr val="000000"/>
              </a:solidFill>
              <a:latin typeface="Arial"/>
              <a:ea typeface="Arial"/>
              <a:cs typeface="Arial"/>
              <a:sym typeface="Arial"/>
            </a:endParaRPr>
          </a:p>
          <a:p>
            <a:pPr marL="0" lvl="0" indent="0">
              <a:spcBef>
                <a:spcPts val="1000"/>
              </a:spcBef>
              <a:spcAft>
                <a:spcPts val="0"/>
              </a:spcAft>
              <a:buNone/>
            </a:pPr>
            <a:endParaRPr/>
          </a:p>
        </p:txBody>
      </p:sp>
      <p:pic>
        <p:nvPicPr>
          <p:cNvPr id="175" name="Shape 1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0775" y="1467150"/>
            <a:ext cx="5699700" cy="4809300"/>
          </a:xfrm>
          <a:prstGeom prst="rect">
            <a:avLst/>
          </a:prstGeom>
          <a:noFill/>
          <a:ln w="12700" cap="flat" cmpd="sng">
            <a:solidFill>
              <a:schemeClr val="tx1"/>
            </a:solidFill>
            <a:prstDash val="solid"/>
            <a:round/>
            <a:headEnd type="none" w="sm" len="sm"/>
            <a:tailEnd type="none" w="sm" len="sm"/>
          </a:ln>
        </p:spPr>
      </p:pic>
      <p:sp>
        <p:nvSpPr>
          <p:cNvPr id="176" name="Shape 176"/>
          <p:cNvSpPr txBox="1"/>
          <p:nvPr/>
        </p:nvSpPr>
        <p:spPr>
          <a:xfrm>
            <a:off x="7309675" y="1467150"/>
            <a:ext cx="4017900" cy="3000000"/>
          </a:xfrm>
          <a:prstGeom prst="rect">
            <a:avLst/>
          </a:prstGeom>
          <a:noFill/>
          <a:ln>
            <a:noFill/>
          </a:ln>
        </p:spPr>
        <p:txBody>
          <a:bodyPr spcFirstLastPara="1" wrap="square" lIns="91425" tIns="91425" rIns="91425" bIns="91425" anchor="ctr" anchorCtr="0">
            <a:noAutofit/>
          </a:bodyPr>
          <a:lstStyle/>
          <a:p>
            <a:pPr marL="457200" lvl="0" indent="-457200" rtl="0">
              <a:lnSpc>
                <a:spcPct val="90000"/>
              </a:lnSpc>
              <a:spcBef>
                <a:spcPts val="0"/>
              </a:spcBef>
              <a:spcAft>
                <a:spcPts val="0"/>
              </a:spcAft>
              <a:buFont typeface="Wingdings" panose="05000000000000000000" pitchFamily="2" charset="2"/>
              <a:buChar char="ü"/>
            </a:pPr>
            <a:r>
              <a:rPr lang="en-US" sz="2800" dirty="0">
                <a:solidFill>
                  <a:srgbClr val="1852A8"/>
                </a:solidFill>
                <a:latin typeface="Century Gothic"/>
                <a:ea typeface="Century Gothic"/>
                <a:cs typeface="Century Gothic"/>
                <a:sym typeface="Century Gothic"/>
              </a:rPr>
              <a:t>Recreational Activities</a:t>
            </a:r>
            <a:endParaRPr sz="2800" dirty="0">
              <a:solidFill>
                <a:srgbClr val="1852A8"/>
              </a:solidFill>
              <a:latin typeface="Century Gothic"/>
              <a:ea typeface="Century Gothic"/>
              <a:cs typeface="Century Gothic"/>
              <a:sym typeface="Century Gothic"/>
            </a:endParaRPr>
          </a:p>
          <a:p>
            <a:pPr marL="457200" lvl="0" indent="-457200" rtl="0">
              <a:lnSpc>
                <a:spcPct val="90000"/>
              </a:lnSpc>
              <a:spcBef>
                <a:spcPts val="0"/>
              </a:spcBef>
              <a:spcAft>
                <a:spcPts val="0"/>
              </a:spcAft>
              <a:buFont typeface="Wingdings" panose="05000000000000000000" pitchFamily="2" charset="2"/>
              <a:buChar char="ü"/>
            </a:pPr>
            <a:endParaRPr sz="2800" dirty="0">
              <a:solidFill>
                <a:srgbClr val="1852A8"/>
              </a:solidFill>
              <a:latin typeface="Century Gothic"/>
              <a:ea typeface="Century Gothic"/>
              <a:cs typeface="Century Gothic"/>
              <a:sym typeface="Century Gothic"/>
            </a:endParaRPr>
          </a:p>
          <a:p>
            <a:pPr marL="457200" lvl="0" indent="-457200" rtl="0">
              <a:lnSpc>
                <a:spcPct val="90000"/>
              </a:lnSpc>
              <a:spcBef>
                <a:spcPts val="0"/>
              </a:spcBef>
              <a:spcAft>
                <a:spcPts val="0"/>
              </a:spcAft>
              <a:buFont typeface="Wingdings" panose="05000000000000000000" pitchFamily="2" charset="2"/>
              <a:buChar char="ü"/>
            </a:pPr>
            <a:r>
              <a:rPr lang="en-US" sz="2800" dirty="0">
                <a:solidFill>
                  <a:srgbClr val="1852A8"/>
                </a:solidFill>
                <a:latin typeface="Century Gothic"/>
                <a:ea typeface="Century Gothic"/>
                <a:cs typeface="Century Gothic"/>
                <a:sym typeface="Century Gothic"/>
              </a:rPr>
              <a:t>Drought</a:t>
            </a:r>
            <a:endParaRPr sz="2800" dirty="0">
              <a:solidFill>
                <a:srgbClr val="1852A8"/>
              </a:solidFill>
              <a:latin typeface="Century Gothic"/>
              <a:ea typeface="Century Gothic"/>
              <a:cs typeface="Century Gothic"/>
              <a:sym typeface="Century Gothic"/>
            </a:endParaRPr>
          </a:p>
          <a:p>
            <a:pPr marL="457200" lvl="0" indent="-457200" rtl="0">
              <a:lnSpc>
                <a:spcPct val="90000"/>
              </a:lnSpc>
              <a:spcBef>
                <a:spcPts val="0"/>
              </a:spcBef>
              <a:spcAft>
                <a:spcPts val="0"/>
              </a:spcAft>
              <a:buFont typeface="Wingdings" panose="05000000000000000000" pitchFamily="2" charset="2"/>
              <a:buChar char="ü"/>
            </a:pPr>
            <a:endParaRPr sz="2800" dirty="0">
              <a:solidFill>
                <a:srgbClr val="1852A8"/>
              </a:solidFill>
              <a:latin typeface="Century Gothic"/>
              <a:ea typeface="Century Gothic"/>
              <a:cs typeface="Century Gothic"/>
              <a:sym typeface="Century Gothic"/>
            </a:endParaRPr>
          </a:p>
          <a:p>
            <a:pPr marL="457200" lvl="0" indent="-457200" rtl="0">
              <a:lnSpc>
                <a:spcPct val="90000"/>
              </a:lnSpc>
              <a:spcBef>
                <a:spcPts val="0"/>
              </a:spcBef>
              <a:spcAft>
                <a:spcPts val="0"/>
              </a:spcAft>
              <a:buFont typeface="Wingdings" panose="05000000000000000000" pitchFamily="2" charset="2"/>
              <a:buChar char="ü"/>
            </a:pPr>
            <a:r>
              <a:rPr lang="en-US" sz="2800" dirty="0">
                <a:solidFill>
                  <a:srgbClr val="1852A8"/>
                </a:solidFill>
                <a:latin typeface="Century Gothic"/>
                <a:ea typeface="Century Gothic"/>
                <a:cs typeface="Century Gothic"/>
                <a:sym typeface="Century Gothic"/>
              </a:rPr>
              <a:t>Natural Geologic Processes</a:t>
            </a:r>
            <a:endParaRPr sz="2800" dirty="0">
              <a:solidFill>
                <a:srgbClr val="1852A8"/>
              </a:solidFill>
              <a:latin typeface="Century Gothic"/>
              <a:ea typeface="Century Gothic"/>
              <a:cs typeface="Century Gothic"/>
              <a:sym typeface="Century Gothic"/>
            </a:endParaRPr>
          </a:p>
        </p:txBody>
      </p:sp>
      <p:sp>
        <p:nvSpPr>
          <p:cNvPr id="177" name="Shape 177"/>
          <p:cNvSpPr txBox="1">
            <a:spLocks noGrp="1"/>
          </p:cNvSpPr>
          <p:nvPr>
            <p:ph type="body" idx="1"/>
          </p:nvPr>
        </p:nvSpPr>
        <p:spPr>
          <a:xfrm>
            <a:off x="6301250" y="4467150"/>
            <a:ext cx="5475600" cy="2194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2200" b="0" i="0" u="none" strike="noStrike" cap="none" dirty="0">
                <a:solidFill>
                  <a:srgbClr val="3F3F3F"/>
                </a:solidFill>
                <a:latin typeface="Century Gothic"/>
                <a:ea typeface="Century Gothic"/>
                <a:cs typeface="Century Gothic"/>
                <a:sym typeface="Century Gothic"/>
              </a:rPr>
              <a:t>There is concern that the </a:t>
            </a:r>
            <a:r>
              <a:rPr lang="en-US" sz="2200" b="1" i="0" u="none" strike="noStrike" cap="none" dirty="0">
                <a:solidFill>
                  <a:srgbClr val="3F3F3F"/>
                </a:solidFill>
                <a:latin typeface="Century Gothic"/>
                <a:ea typeface="Century Gothic"/>
                <a:cs typeface="Century Gothic"/>
                <a:sym typeface="Century Gothic"/>
              </a:rPr>
              <a:t>Burning Man </a:t>
            </a:r>
            <a:r>
              <a:rPr lang="en-US" sz="2200" dirty="0"/>
              <a:t>event is accelerating the rate of</a:t>
            </a:r>
            <a:r>
              <a:rPr lang="en-US" sz="2200" b="1" dirty="0"/>
              <a:t> dune encroachment</a:t>
            </a:r>
            <a:endParaRPr b="1" dirty="0"/>
          </a:p>
          <a:p>
            <a:pPr marL="342900" marR="0" lvl="0" indent="-203200" algn="l" rtl="0">
              <a:lnSpc>
                <a:spcPct val="90000"/>
              </a:lnSpc>
              <a:spcBef>
                <a:spcPts val="600"/>
              </a:spcBef>
              <a:spcAft>
                <a:spcPts val="0"/>
              </a:spcAft>
              <a:buClr>
                <a:srgbClr val="1B57AF"/>
              </a:buClr>
              <a:buSzPts val="2200"/>
              <a:buFont typeface="Arimo"/>
              <a:buNone/>
            </a:pPr>
            <a:endParaRPr sz="2200" b="1" i="0" u="none" strike="noStrike" cap="none" dirty="0">
              <a:solidFill>
                <a:srgbClr val="3F3F3F"/>
              </a:solidFill>
              <a:latin typeface="Century Gothic"/>
              <a:ea typeface="Century Gothic"/>
              <a:cs typeface="Century Gothic"/>
              <a:sym typeface="Century Gothic"/>
            </a:endParaRPr>
          </a:p>
        </p:txBody>
      </p:sp>
      <p:sp>
        <p:nvSpPr>
          <p:cNvPr id="178" name="Shape 178"/>
          <p:cNvSpPr txBox="1"/>
          <p:nvPr/>
        </p:nvSpPr>
        <p:spPr>
          <a:xfrm>
            <a:off x="2555584" y="6002261"/>
            <a:ext cx="3444900" cy="274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2F2F2"/>
              </a:buClr>
              <a:buSzPts val="1200"/>
              <a:buFont typeface="Arial"/>
              <a:buNone/>
            </a:pPr>
            <a:r>
              <a:rPr lang="en-US" sz="1200" b="0" i="0" u="none" strike="noStrike" cap="none">
                <a:solidFill>
                  <a:srgbClr val="F2F2F2"/>
                </a:solidFill>
                <a:latin typeface="Century Gothic"/>
                <a:ea typeface="Century Gothic"/>
                <a:cs typeface="Century Gothic"/>
                <a:sym typeface="Century Gothic"/>
              </a:rPr>
              <a:t>Image Credit: Creative Commons-Flikr</a:t>
            </a:r>
            <a:endParaRPr sz="1200" b="0" i="0" u="none" strike="noStrike" cap="none">
              <a:solidFill>
                <a:srgbClr val="F2F2F2"/>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1158328" y="365099"/>
            <a:ext cx="9413400" cy="4794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Partner</a:t>
            </a:r>
            <a:endParaRPr/>
          </a:p>
        </p:txBody>
      </p:sp>
      <p:sp>
        <p:nvSpPr>
          <p:cNvPr id="185" name="Shape 185"/>
          <p:cNvSpPr txBox="1">
            <a:spLocks noGrp="1"/>
          </p:cNvSpPr>
          <p:nvPr>
            <p:ph type="body" idx="1"/>
          </p:nvPr>
        </p:nvSpPr>
        <p:spPr>
          <a:xfrm>
            <a:off x="877728" y="1076408"/>
            <a:ext cx="10424100" cy="914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600"/>
              <a:buFont typeface="Arial"/>
              <a:buNone/>
            </a:pPr>
            <a:r>
              <a:rPr lang="en-US" sz="2600" b="1" i="0" u="none" strike="noStrike" cap="none" dirty="0">
                <a:solidFill>
                  <a:srgbClr val="3F3F3F"/>
                </a:solidFill>
                <a:latin typeface="Century Gothic"/>
                <a:ea typeface="Century Gothic"/>
                <a:cs typeface="Century Gothic"/>
                <a:sym typeface="Century Gothic"/>
              </a:rPr>
              <a:t>Black Rock Field Office</a:t>
            </a:r>
            <a:r>
              <a:rPr lang="en-US" sz="2600" b="0" i="0" u="none" strike="noStrike" cap="none" dirty="0">
                <a:solidFill>
                  <a:srgbClr val="3F3F3F"/>
                </a:solidFill>
                <a:latin typeface="Century Gothic"/>
                <a:ea typeface="Century Gothic"/>
                <a:cs typeface="Century Gothic"/>
                <a:sym typeface="Century Gothic"/>
              </a:rPr>
              <a:t>, </a:t>
            </a:r>
            <a:endParaRPr sz="2600" dirty="0"/>
          </a:p>
          <a:p>
            <a:pPr marL="0" marR="0" lvl="0" indent="0" algn="ctr" rtl="0">
              <a:lnSpc>
                <a:spcPct val="90000"/>
              </a:lnSpc>
              <a:spcBef>
                <a:spcPts val="0"/>
              </a:spcBef>
              <a:spcAft>
                <a:spcPts val="0"/>
              </a:spcAft>
              <a:buClr>
                <a:srgbClr val="3F3F3F"/>
              </a:buClr>
              <a:buSzPts val="2600"/>
              <a:buFont typeface="Arial"/>
              <a:buNone/>
            </a:pPr>
            <a:r>
              <a:rPr lang="en-US" sz="2600" b="0" i="0" u="none" strike="noStrike" cap="none" dirty="0">
                <a:solidFill>
                  <a:srgbClr val="3F3F3F"/>
                </a:solidFill>
                <a:latin typeface="Century Gothic"/>
                <a:ea typeface="Century Gothic"/>
                <a:cs typeface="Century Gothic"/>
                <a:sym typeface="Century Gothic"/>
              </a:rPr>
              <a:t>Winnemucca District, Bureau of Land Management</a:t>
            </a:r>
            <a:endParaRPr dirty="0"/>
          </a:p>
        </p:txBody>
      </p:sp>
      <p:pic>
        <p:nvPicPr>
          <p:cNvPr id="186" name="Shape 18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936480" y="3977640"/>
            <a:ext cx="1952307" cy="1699231"/>
          </a:xfrm>
          <a:prstGeom prst="rect">
            <a:avLst/>
          </a:prstGeom>
          <a:noFill/>
          <a:ln>
            <a:noFill/>
          </a:ln>
        </p:spPr>
      </p:pic>
      <p:sp>
        <p:nvSpPr>
          <p:cNvPr id="187" name="Shape 187"/>
          <p:cNvSpPr txBox="1"/>
          <p:nvPr/>
        </p:nvSpPr>
        <p:spPr>
          <a:xfrm>
            <a:off x="243840" y="3246120"/>
            <a:ext cx="292608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3F3F3F"/>
                </a:solidFill>
                <a:latin typeface="Century Gothic"/>
                <a:ea typeface="Century Gothic"/>
                <a:cs typeface="Century Gothic"/>
                <a:sym typeface="Century Gothic"/>
              </a:rPr>
              <a:t>[Insert image of the Black Rock Field Office]</a:t>
            </a:r>
            <a:endParaRPr/>
          </a:p>
        </p:txBody>
      </p:sp>
      <p:pic>
        <p:nvPicPr>
          <p:cNvPr id="188" name="Shape 188"/>
          <p:cNvPicPr preferRelativeResize="0"/>
          <p:nvPr/>
        </p:nvPicPr>
        <p:blipFill rotWithShape="1">
          <a:blip r:embed="rId4">
            <a:alphaModFix/>
          </a:blip>
          <a:srcRect/>
          <a:stretch/>
        </p:blipFill>
        <p:spPr>
          <a:xfrm>
            <a:off x="60960" y="2904491"/>
            <a:ext cx="9509760" cy="3804006"/>
          </a:xfrm>
          <a:prstGeom prst="rect">
            <a:avLst/>
          </a:prstGeom>
          <a:noFill/>
          <a:ln w="12700">
            <a:solidFill>
              <a:schemeClr val="tx1"/>
            </a:solidFill>
          </a:ln>
        </p:spPr>
      </p:pic>
      <p:sp>
        <p:nvSpPr>
          <p:cNvPr id="189" name="Shape 189"/>
          <p:cNvSpPr txBox="1"/>
          <p:nvPr/>
        </p:nvSpPr>
        <p:spPr>
          <a:xfrm>
            <a:off x="0" y="6461096"/>
            <a:ext cx="3718560" cy="33530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dirty="0">
                <a:solidFill>
                  <a:srgbClr val="000000"/>
                </a:solidFill>
                <a:latin typeface="Century Gothic"/>
                <a:ea typeface="Century Gothic"/>
                <a:cs typeface="Century Gothic"/>
                <a:sym typeface="Century Gothic"/>
              </a:rPr>
              <a:t>Image Credit(s): </a:t>
            </a:r>
            <a:r>
              <a:rPr lang="en-US" sz="1200" b="0" u="none" dirty="0">
                <a:solidFill>
                  <a:srgbClr val="000000"/>
                </a:solidFill>
                <a:latin typeface="Century Gothic"/>
                <a:ea typeface="Century Gothic"/>
                <a:cs typeface="Century Gothic"/>
                <a:sym typeface="Century Gothic"/>
              </a:rPr>
              <a:t>Bureau of Land Management</a:t>
            </a:r>
            <a:endParaRPr sz="1200" b="0" i="0" u="none" strike="noStrike" cap="none" dirty="0">
              <a:solidFill>
                <a:srgbClr val="000000"/>
              </a:solidFill>
              <a:latin typeface="Century Gothic"/>
              <a:ea typeface="Century Gothic"/>
              <a:cs typeface="Century Gothic"/>
              <a:sym typeface="Century Gothic"/>
            </a:endParaRPr>
          </a:p>
        </p:txBody>
      </p:sp>
      <p:sp>
        <p:nvSpPr>
          <p:cNvPr id="190" name="Shape 190"/>
          <p:cNvSpPr txBox="1"/>
          <p:nvPr/>
        </p:nvSpPr>
        <p:spPr>
          <a:xfrm>
            <a:off x="883941" y="1908042"/>
            <a:ext cx="10424100" cy="396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600"/>
              <a:buFont typeface="Arial"/>
              <a:buNone/>
            </a:pPr>
            <a:r>
              <a:rPr lang="en-US" sz="2600" b="0" u="none" dirty="0">
                <a:solidFill>
                  <a:srgbClr val="3F3F3F"/>
                </a:solidFill>
                <a:latin typeface="Century Gothic"/>
                <a:ea typeface="Century Gothic"/>
                <a:cs typeface="Century Gothic"/>
                <a:sym typeface="Century Gothic"/>
              </a:rPr>
              <a:t>Field Manager: </a:t>
            </a:r>
            <a:r>
              <a:rPr lang="en-US" sz="2600" b="1" u="none" dirty="0">
                <a:solidFill>
                  <a:srgbClr val="3F3F3F"/>
                </a:solidFill>
                <a:latin typeface="Century Gothic"/>
                <a:ea typeface="Century Gothic"/>
                <a:cs typeface="Century Gothic"/>
                <a:sym typeface="Century Gothic"/>
              </a:rPr>
              <a:t>Dr. Mark Hall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B57AF"/>
              </a:buClr>
              <a:buSzPts val="4800"/>
              <a:buFont typeface="Century Gothic"/>
              <a:buNone/>
            </a:pPr>
            <a:r>
              <a:rPr lang="en-US" sz="4800" b="0" i="0" u="none" strike="noStrike" cap="none">
                <a:solidFill>
                  <a:srgbClr val="1B57AF"/>
                </a:solidFill>
                <a:latin typeface="Century Gothic"/>
                <a:ea typeface="Century Gothic"/>
                <a:cs typeface="Century Gothic"/>
                <a:sym typeface="Century Gothic"/>
              </a:rPr>
              <a:t>Objectives</a:t>
            </a:r>
            <a:endParaRPr/>
          </a:p>
        </p:txBody>
      </p:sp>
      <p:sp>
        <p:nvSpPr>
          <p:cNvPr id="197" name="Shape 197"/>
          <p:cNvSpPr txBox="1"/>
          <p:nvPr/>
        </p:nvSpPr>
        <p:spPr>
          <a:xfrm>
            <a:off x="738807" y="844549"/>
            <a:ext cx="10607039" cy="601345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a:solidFill>
                  <a:srgbClr val="3F3F3F"/>
                </a:solidFill>
                <a:latin typeface="Century Gothic"/>
                <a:ea typeface="Century Gothic"/>
                <a:cs typeface="Century Gothic"/>
                <a:sym typeface="Century Gothic"/>
              </a:rPr>
              <a:t>Generate</a:t>
            </a:r>
            <a:r>
              <a:rPr lang="en-US" sz="2400" dirty="0">
                <a:solidFill>
                  <a:srgbClr val="3F3F3F"/>
                </a:solidFill>
                <a:latin typeface="Century Gothic"/>
                <a:ea typeface="Century Gothic"/>
                <a:cs typeface="Century Gothic"/>
                <a:sym typeface="Century Gothic"/>
              </a:rPr>
              <a:t> surface deformation maps using Synthetic Aperture Radar (SAR) imagery</a:t>
            </a:r>
            <a:endParaRPr dirty="0"/>
          </a:p>
          <a:p>
            <a:pPr marL="0" marR="0" lvl="0" indent="0" algn="l" rtl="0">
              <a:spcBef>
                <a:spcPts val="600"/>
              </a:spcBef>
              <a:spcAft>
                <a:spcPts val="0"/>
              </a:spcAft>
              <a:buNone/>
            </a:pPr>
            <a:endParaRPr sz="2400" dirty="0">
              <a:solidFill>
                <a:srgbClr val="3F3F3F"/>
              </a:solidFill>
              <a:latin typeface="Century Gothic"/>
              <a:ea typeface="Century Gothic"/>
              <a:cs typeface="Century Gothic"/>
              <a:sym typeface="Century Gothic"/>
            </a:endParaRPr>
          </a:p>
          <a:p>
            <a:pPr marL="0" marR="0" lvl="0" indent="0" algn="l" rtl="0">
              <a:spcBef>
                <a:spcPts val="600"/>
              </a:spcBef>
              <a:spcAft>
                <a:spcPts val="0"/>
              </a:spcAft>
              <a:buNone/>
            </a:pPr>
            <a:r>
              <a:rPr lang="en-US" sz="2400" b="1" dirty="0">
                <a:solidFill>
                  <a:srgbClr val="3F3F3F"/>
                </a:solidFill>
                <a:latin typeface="Century Gothic"/>
                <a:ea typeface="Century Gothic"/>
                <a:cs typeface="Century Gothic"/>
                <a:sym typeface="Century Gothic"/>
              </a:rPr>
              <a:t>Examine </a:t>
            </a:r>
            <a:r>
              <a:rPr lang="en-US" sz="2400" dirty="0">
                <a:solidFill>
                  <a:srgbClr val="3F3F3F"/>
                </a:solidFill>
                <a:latin typeface="Century Gothic"/>
                <a:ea typeface="Century Gothic"/>
                <a:cs typeface="Century Gothic"/>
                <a:sym typeface="Century Gothic"/>
              </a:rPr>
              <a:t>the morphology, spatial distribution, and temporal changes in dune formations</a:t>
            </a:r>
            <a:endParaRPr dirty="0"/>
          </a:p>
          <a:p>
            <a:pPr marL="0" marR="0" lvl="0" indent="0" algn="l" rtl="0">
              <a:spcBef>
                <a:spcPts val="600"/>
              </a:spcBef>
              <a:spcAft>
                <a:spcPts val="0"/>
              </a:spcAft>
              <a:buNone/>
            </a:pPr>
            <a:endParaRPr sz="2400" dirty="0">
              <a:solidFill>
                <a:srgbClr val="3F3F3F"/>
              </a:solidFill>
              <a:latin typeface="Century Gothic"/>
              <a:ea typeface="Century Gothic"/>
              <a:cs typeface="Century Gothic"/>
              <a:sym typeface="Century Gothic"/>
            </a:endParaRPr>
          </a:p>
          <a:p>
            <a:pPr marL="0" marR="0" lvl="0" indent="0" algn="l" rtl="0">
              <a:spcBef>
                <a:spcPts val="600"/>
              </a:spcBef>
              <a:spcAft>
                <a:spcPts val="0"/>
              </a:spcAft>
              <a:buNone/>
            </a:pPr>
            <a:r>
              <a:rPr lang="en-US" sz="2400" b="1" dirty="0">
                <a:solidFill>
                  <a:srgbClr val="3F3F3F"/>
                </a:solidFill>
                <a:latin typeface="Century Gothic"/>
                <a:ea typeface="Century Gothic"/>
                <a:cs typeface="Century Gothic"/>
                <a:sym typeface="Century Gothic"/>
              </a:rPr>
              <a:t>Analyze</a:t>
            </a:r>
            <a:r>
              <a:rPr lang="en-US" sz="2400" dirty="0">
                <a:solidFill>
                  <a:srgbClr val="3F3F3F"/>
                </a:solidFill>
                <a:latin typeface="Century Gothic"/>
                <a:ea typeface="Century Gothic"/>
                <a:cs typeface="Century Gothic"/>
                <a:sym typeface="Century Gothic"/>
              </a:rPr>
              <a:t> the relationship between temporal changes in dune formation and recreational activities, drought conditions, flooding events, and weather patterns</a:t>
            </a:r>
            <a:endParaRPr dirty="0"/>
          </a:p>
          <a:p>
            <a:pPr marL="0" marR="0" lvl="0" indent="0" algn="l" rtl="0">
              <a:spcBef>
                <a:spcPts val="600"/>
              </a:spcBef>
              <a:spcAft>
                <a:spcPts val="0"/>
              </a:spcAft>
              <a:buNone/>
            </a:pPr>
            <a:endParaRPr sz="2400" dirty="0">
              <a:solidFill>
                <a:srgbClr val="3F3F3F"/>
              </a:solidFill>
              <a:latin typeface="Century Gothic"/>
              <a:ea typeface="Century Gothic"/>
              <a:cs typeface="Century Gothic"/>
              <a:sym typeface="Century Gothic"/>
            </a:endParaRPr>
          </a:p>
          <a:p>
            <a:pPr marL="0" marR="0" lvl="0" indent="0" algn="l" rtl="0">
              <a:spcBef>
                <a:spcPts val="600"/>
              </a:spcBef>
              <a:spcAft>
                <a:spcPts val="0"/>
              </a:spcAft>
              <a:buNone/>
            </a:pPr>
            <a:r>
              <a:rPr lang="en-US" sz="2400" b="1" dirty="0">
                <a:solidFill>
                  <a:srgbClr val="3F3F3F"/>
                </a:solidFill>
                <a:latin typeface="Century Gothic"/>
                <a:ea typeface="Century Gothic"/>
                <a:cs typeface="Century Gothic"/>
                <a:sym typeface="Century Gothic"/>
              </a:rPr>
              <a:t>Assess </a:t>
            </a:r>
            <a:r>
              <a:rPr lang="en-US" sz="2400" dirty="0">
                <a:solidFill>
                  <a:srgbClr val="3F3F3F"/>
                </a:solidFill>
                <a:latin typeface="Century Gothic"/>
                <a:ea typeface="Century Gothic"/>
                <a:cs typeface="Century Gothic"/>
                <a:sym typeface="Century Gothic"/>
              </a:rPr>
              <a:t>the mechanism behind dune formation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2636</Words>
  <Application>Microsoft Office PowerPoint</Application>
  <PresentationFormat>Widescreen</PresentationFormat>
  <Paragraphs>301</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Calibri</vt:lpstr>
      <vt:lpstr>Century Gothic</vt:lpstr>
      <vt:lpstr>Arial</vt:lpstr>
      <vt:lpstr>Webdings</vt:lpstr>
      <vt:lpstr>Arimo</vt:lpstr>
      <vt:lpstr>Wingdings</vt:lpstr>
      <vt:lpstr>Garamond</vt:lpstr>
      <vt:lpstr>Wingdings 3</vt:lpstr>
      <vt:lpstr>Office Theme</vt:lpstr>
      <vt:lpstr>PowerPoint Presentation</vt:lpstr>
      <vt:lpstr>Black Rock Playa</vt:lpstr>
      <vt:lpstr>Black Rock Playa</vt:lpstr>
      <vt:lpstr>Conservation</vt:lpstr>
      <vt:lpstr>Community Concerns: Unnatural “Dunes”</vt:lpstr>
      <vt:lpstr>Community Concerns: Unnatural “Dunes”</vt:lpstr>
      <vt:lpstr>Potential Causes</vt:lpstr>
      <vt:lpstr>Partner</vt:lpstr>
      <vt:lpstr>Objectives</vt:lpstr>
      <vt:lpstr>Earth Observations</vt:lpstr>
      <vt:lpstr>Methodology</vt:lpstr>
      <vt:lpstr>Results</vt:lpstr>
      <vt:lpstr>SAR Correlation Maps</vt:lpstr>
      <vt:lpstr>SAR Methodology</vt:lpstr>
      <vt:lpstr>SAR Time Series</vt:lpstr>
      <vt:lpstr>SAR Analysis</vt:lpstr>
      <vt:lpstr>SAR Analysis</vt:lpstr>
      <vt:lpstr>SAR Analysis</vt:lpstr>
      <vt:lpstr>SAR Analysis</vt:lpstr>
      <vt:lpstr>SAR Analysis</vt:lpstr>
      <vt:lpstr>SAR Analysis</vt:lpstr>
      <vt:lpstr>Optical Time Series</vt:lpstr>
      <vt:lpstr>Radar &amp; Optical Comparison</vt:lpstr>
      <vt:lpstr>In Conclusion</vt:lpstr>
      <vt:lpstr>Decision Making Impact</vt:lpstr>
      <vt:lpstr>Acknowledgements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Kasraee, Neda K (329B-Affiliate)</dc:creator>
  <cp:lastModifiedBy>Clayton, Amanda L. (LARC-E3)[SSAI DEVELOP]</cp:lastModifiedBy>
  <cp:revision>28</cp:revision>
  <dcterms:modified xsi:type="dcterms:W3CDTF">2018-04-23T16:12:18Z</dcterms:modified>
</cp:coreProperties>
</file>