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75" r:id="rId2"/>
    <p:sldId id="295" r:id="rId3"/>
    <p:sldId id="296" r:id="rId4"/>
    <p:sldId id="297" r:id="rId5"/>
    <p:sldId id="300" r:id="rId6"/>
    <p:sldId id="281" r:id="rId7"/>
    <p:sldId id="285" r:id="rId8"/>
    <p:sldId id="304" r:id="rId9"/>
    <p:sldId id="298" r:id="rId10"/>
    <p:sldId id="320" r:id="rId11"/>
    <p:sldId id="308" r:id="rId12"/>
    <p:sldId id="306" r:id="rId13"/>
    <p:sldId id="307" r:id="rId14"/>
    <p:sldId id="309" r:id="rId15"/>
    <p:sldId id="310" r:id="rId16"/>
    <p:sldId id="311" r:id="rId17"/>
    <p:sldId id="312" r:id="rId18"/>
    <p:sldId id="313" r:id="rId19"/>
    <p:sldId id="314" r:id="rId20"/>
    <p:sldId id="315" r:id="rId21"/>
    <p:sldId id="305" r:id="rId22"/>
    <p:sldId id="294" r:id="rId23"/>
    <p:sldId id="277" r:id="rId24"/>
    <p:sldId id="316" r:id="rId25"/>
    <p:sldId id="323" r:id="rId26"/>
    <p:sldId id="322" r:id="rId27"/>
    <p:sldId id="318" r:id="rId28"/>
    <p:sldId id="319" r:id="rId29"/>
    <p:sldId id="321" r:id="rId30"/>
    <p:sldId id="302" r:id="rId31"/>
    <p:sldId id="303" r:id="rId32"/>
    <p:sldId id="28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Price" initials="JP" lastIdx="11" clrIdx="0"/>
  <p:cmAuthor id="1" name="Arya, Vishal (LARC)[DEVELOP]" initials="AV(" lastIdx="44" clrIdx="1">
    <p:extLst/>
  </p:cmAuthor>
  <p:cmAuthor id="2" name="Fenn, Teresa E. (LARC-E3)[SSAI DEVELOP]" initials="FTE(D" lastIdx="8"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663300"/>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002" autoAdjust="0"/>
    <p:restoredTop sz="84976" autoAdjust="0"/>
  </p:normalViewPr>
  <p:slideViewPr>
    <p:cSldViewPr snapToGrid="0">
      <p:cViewPr>
        <p:scale>
          <a:sx n="100" d="100"/>
          <a:sy n="100" d="100"/>
        </p:scale>
        <p:origin x="-318" y="-72"/>
      </p:cViewPr>
      <p:guideLst>
        <p:guide orient="horz" pos="2160"/>
        <p:guide pos="2880"/>
      </p:guideLst>
    </p:cSldViewPr>
  </p:slideViewPr>
  <p:notesTextViewPr>
    <p:cViewPr>
      <p:scale>
        <a:sx n="100" d="100"/>
        <a:sy n="100" d="100"/>
      </p:scale>
      <p:origin x="0" y="2646"/>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3/30/2016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2051576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CMORPH is from October 1998 to March 2013 (Include a timeline)</a:t>
            </a:r>
          </a:p>
          <a:p>
            <a:r>
              <a:rPr lang="en-US" dirty="0" smtClean="0"/>
              <a:t>		</a:t>
            </a:r>
          </a:p>
          <a:p>
            <a:r>
              <a:rPr lang="en-US" dirty="0" smtClean="0"/>
              <a:t>	GPM is from October 2015 to December 2015</a:t>
            </a:r>
          </a:p>
          <a:p>
            <a:r>
              <a:rPr lang="en-US" dirty="0" smtClean="0"/>
              <a:t>	</a:t>
            </a:r>
          </a:p>
          <a:p>
            <a:r>
              <a:rPr lang="en-US" dirty="0" smtClean="0"/>
              <a:t>	These maps are not good for comparison because of the different timescales.</a:t>
            </a:r>
          </a:p>
          <a:p>
            <a:r>
              <a:rPr lang="en-US" dirty="0" smtClean="0"/>
              <a:t>		</a:t>
            </a:r>
          </a:p>
          <a:p>
            <a:r>
              <a:rPr lang="en-US" dirty="0" smtClean="0"/>
              <a:t>		GPM looks better, but it is only 3 months. Less precipitation than 6 months, differences are smaller</a:t>
            </a:r>
          </a:p>
          <a:p>
            <a:r>
              <a:rPr lang="en-US" dirty="0" smtClean="0"/>
              <a:t>		</a:t>
            </a:r>
          </a:p>
          <a:p>
            <a:r>
              <a:rPr lang="en-US" dirty="0" smtClean="0"/>
              <a:t>		GPM still overestimates in some places where CMORPH underestimates</a:t>
            </a:r>
          </a:p>
          <a:p>
            <a:r>
              <a:rPr lang="en-US" dirty="0" smtClean="0"/>
              <a:t>		</a:t>
            </a:r>
          </a:p>
          <a:p>
            <a:r>
              <a:rPr lang="en-US" dirty="0" smtClean="0"/>
              <a:t>		The general picture here is that CMORPH and GPM both underestimate in the mountains, but are better on flatland.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284222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All scatterplots comparing winter and seasonal averages for PRISM and GPM here</a:t>
            </a:r>
          </a:p>
          <a:p>
            <a:pPr marL="171450" indent="-171450">
              <a:buFont typeface="Arial" charset="0"/>
              <a:buChar char="•"/>
            </a:pPr>
            <a:r>
              <a:rPr lang="en-US" baseline="0" dirty="0" smtClean="0"/>
              <a:t>PRISM listed first, as it should have the best correlation</a:t>
            </a:r>
          </a:p>
          <a:p>
            <a:pPr marL="171450" indent="-171450">
              <a:buFont typeface="Arial" charset="0"/>
              <a:buChar char="•"/>
            </a:pPr>
            <a:endParaRPr lang="en-US" baseline="0" dirty="0" smtClean="0"/>
          </a:p>
          <a:p>
            <a:pPr marL="171450" indent="-171450">
              <a:buFont typeface="Arial" charset="0"/>
              <a:buChar char="•"/>
            </a:pPr>
            <a:r>
              <a:rPr lang="en-US" baseline="0" dirty="0" smtClean="0"/>
              <a:t>Data time period is limited by GPM. Only 9 months of data are available</a:t>
            </a:r>
          </a:p>
          <a:p>
            <a:pPr marL="171450" indent="-171450">
              <a:buFont typeface="Arial" charset="0"/>
              <a:buChar char="•"/>
            </a:pPr>
            <a:r>
              <a:rPr lang="en-US" baseline="0" dirty="0" smtClean="0"/>
              <a:t>PRISM has a visible 1:1(</a:t>
            </a:r>
            <a:r>
              <a:rPr lang="en-US" baseline="0" dirty="0" err="1" smtClean="0"/>
              <a:t>ish</a:t>
            </a:r>
            <a:r>
              <a:rPr lang="en-US" baseline="0" dirty="0" smtClean="0"/>
              <a:t>) correlation with GHCN, which is expected, and happily seen as we’ve run our analysis correctly. PRISM overestimates as GHCN approaches zero</a:t>
            </a:r>
          </a:p>
          <a:p>
            <a:pPr marL="0" indent="0">
              <a:buFont typeface="Arial" charset="0"/>
              <a:buNone/>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The results from the analysis between GPM and GHCN stations showed underestimation by GPM.  In both the Northwest and California/Nevada RFC’s, PRISM shows a lower RMSE (11.90 and 5.84 vs 12.88 and 8.06, respectively) and therefore a stronger correlation with GHCN data than GPM estimates. Perhaps a longer study period, rather than the 3 months (October 1 – December 31, 2015) available for this research, will show a stronger correlation between the two datasets.  However, these results early in GPM’s lifetime led further investigation to be devoted to CMORPH, PRISM, and GHCN comparisons.  For similar graphics concerning the California/Nevada RFC, see Appendix A.</a:t>
            </a:r>
            <a:r>
              <a:rPr lang="en-US" dirty="0" smtClean="0">
                <a:effectLst/>
              </a:rPr>
              <a:t> </a:t>
            </a:r>
            <a:endParaRPr lang="en-US" baseline="0" dirty="0" smtClean="0"/>
          </a:p>
          <a:p>
            <a:pPr marL="171450" indent="-171450">
              <a:buFont typeface="Arial" charset="0"/>
              <a:buChar char="•"/>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kern="1200" dirty="0" smtClean="0">
                <a:solidFill>
                  <a:schemeClr val="tx1"/>
                </a:solidFill>
                <a:effectLst/>
                <a:latin typeface="+mn-lt"/>
                <a:ea typeface="+mn-ea"/>
                <a:cs typeface="+mn-cs"/>
              </a:rPr>
              <a:t>The results from the analysis between GPM and GHCN stations showed underestimation by GPM.  In both the Northwest and California/Nevada RFC’s, PRISM shows a lower RMSE (11.90 and 5.84 vs 12.88 and 8.06, respectively) and therefore a stronger correlation with GHCN data than GPM estimates. Perhaps a longer study period, rather than the 3 months (October 1 – December 31, 2015) available for this research, will show a stronger correlation between the two datasets.  However, these results early in GPM’s lifetime led further investigation to be devoted to CMORPH, PRISM, and GHCN comparisons.  For similar graphics concerning the California/Nevada RFC, see Appendix A.</a:t>
            </a:r>
            <a:r>
              <a:rPr lang="en-US" dirty="0" smtClean="0">
                <a:effectLst/>
              </a:rPr>
              <a:t> </a:t>
            </a:r>
            <a:endParaRPr lang="en-US" baseline="0" dirty="0" smtClean="0"/>
          </a:p>
          <a:p>
            <a:pPr marL="171450" indent="-171450">
              <a:buFont typeface="Arial" charset="0"/>
              <a:buChar char="•"/>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Unlike GPM, daily estimates of precipitation by CMORPH between 1998 and 2013 show overestimation of GHCN measurements.  Over the same time period, PRISM shows greater correlation with an RMSE of 9.19 in the Northwest and 5.85 in California/Nevada, compared to CMORPH’s 17.29 and 12.95, respectively.  Distribution of data points above and below the R</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 1 line, shown as dashes, show general overestimation by CMORPH and slight underestimation by PRISM.  Best-fit regression lines should be recognized as greatly swayed by outliers – long right tails in both graphs “pull” regression lines downwards.  Neither CMORPH nor PRISM, it seems, accurately estimate precipitation events over 250 mm/day.  Severe underestimation at high measurements by GHCN work visually to CMORPH’s favor, whose best-fit line would otherwise mirror the greater trend towards overestimation.</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kern="1200" dirty="0" smtClean="0">
                <a:solidFill>
                  <a:schemeClr val="tx1"/>
                </a:solidFill>
                <a:effectLst/>
                <a:latin typeface="+mn-lt"/>
                <a:ea typeface="+mn-ea"/>
                <a:cs typeface="+mn-cs"/>
              </a:rPr>
              <a:t>Unlike GPM, daily estimates of precipitation by CMORPH between 1998 and 2013 show overestimation of GHCN measurements.  Over the same time period, PRISM shows greater correlation with an RMSE of 9.19 in the Northwest and 5.85 in California/Nevada, compared to CMORPH’s 17.29 and 12.95, respectively.  Distribution of data points above and below the R</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 1 line, shown as dashes, show general overestimation by CMORPH and slight underestimation by PRISM.  Best-fit regression lines should be recognized as greatly swayed by outliers – long right tails in both graphs “pull” regression lines downwards.  Neither CMORPH nor PRISM, it seems, accurately estimate precipitation events over 250 mm/day.  Severe underestimation at high measurements by GHCN work visually to CMORPH’s favor, whose best-fit line would otherwise mirror the greater trend towards overestimation.</a:t>
            </a:r>
          </a:p>
          <a:p>
            <a:pPr marL="0" indent="0">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kern="1200" dirty="0" smtClean="0">
                <a:solidFill>
                  <a:schemeClr val="tx1"/>
                </a:solidFill>
                <a:effectLst/>
                <a:latin typeface="+mn-lt"/>
                <a:ea typeface="+mn-ea"/>
                <a:cs typeface="+mn-cs"/>
              </a:rPr>
              <a:t>Once again, PRISM shows some underestimation of GHCN data, especially during extreme events above 250 mm/day and in the Northwest RFC.  CMORPH largely overestimates at all elevations.  It should be noted that because daily estimates are numerous, some resolution is lost due to point overlaps in these and the above scatterplots.  To account for this, daily data were aggregated to 15-year </a:t>
            </a:r>
            <a:r>
              <a:rPr lang="en-US" sz="1200" kern="1200" dirty="0" err="1" smtClean="0">
                <a:solidFill>
                  <a:schemeClr val="tx1"/>
                </a:solidFill>
                <a:effectLst/>
                <a:latin typeface="+mn-lt"/>
                <a:ea typeface="+mn-ea"/>
                <a:cs typeface="+mn-cs"/>
              </a:rPr>
              <a:t>normals</a:t>
            </a:r>
            <a:r>
              <a:rPr lang="en-US" sz="1200" kern="1200" dirty="0" smtClean="0">
                <a:solidFill>
                  <a:schemeClr val="tx1"/>
                </a:solidFill>
                <a:effectLst/>
                <a:latin typeface="+mn-lt"/>
                <a:ea typeface="+mn-ea"/>
                <a:cs typeface="+mn-cs"/>
              </a:rPr>
              <a:t> to spot general trends.</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map represents a month. Each month represents an average of those 15 months from 1998 to 2013.</a:t>
            </a:r>
          </a:p>
          <a:p>
            <a:endParaRPr lang="en-US" dirty="0" smtClean="0"/>
          </a:p>
          <a:p>
            <a:r>
              <a:rPr lang="en-US" dirty="0" smtClean="0"/>
              <a:t>CMORPH came as 30 minute files. Average to day, days were summed to a monthly total. Each </a:t>
            </a:r>
            <a:r>
              <a:rPr lang="en-US" dirty="0" err="1" smtClean="0"/>
              <a:t>occurance</a:t>
            </a:r>
            <a:r>
              <a:rPr lang="en-US" dirty="0" smtClean="0"/>
              <a:t> of that month until 2013 was averaged together.</a:t>
            </a:r>
          </a:p>
          <a:p>
            <a:endParaRPr lang="en-US" dirty="0" smtClean="0"/>
          </a:p>
          <a:p>
            <a:r>
              <a:rPr lang="en-US" dirty="0" smtClean="0"/>
              <a:t>From October to March, it seems that the differences become most obvious in December to January, which makes sense.</a:t>
            </a:r>
          </a:p>
          <a:p>
            <a:endParaRPr lang="en-US" dirty="0" smtClean="0"/>
          </a:p>
          <a:p>
            <a:r>
              <a:rPr lang="en-US" dirty="0" smtClean="0"/>
              <a:t>With less rainfall, differences cannot be that large anyway.</a:t>
            </a:r>
          </a:p>
          <a:p>
            <a:endParaRPr lang="en-US" dirty="0" smtClean="0"/>
          </a:p>
          <a:p>
            <a:r>
              <a:rPr lang="en-US" dirty="0" smtClean="0"/>
              <a:t>We can see that CMORPH does underestimate in the mountains, seems to be better on flatter land, and overestimates over 'lakes'. (WHY?)</a:t>
            </a:r>
          </a:p>
          <a:p>
            <a:r>
              <a:rPr lang="en-US" dirty="0" smtClean="0"/>
              <a:t>	Perhaps they create suddenly higher brightness temperatures which create anomalies in the sensor reading.</a:t>
            </a:r>
          </a:p>
          <a:p>
            <a:r>
              <a:rPr lang="en-US" dirty="0" smtClean="0"/>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284222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is based from the January CMORPH vs. PRISM map, and a GHCN density map.</a:t>
            </a:r>
          </a:p>
          <a:p>
            <a:r>
              <a:rPr lang="en-US" dirty="0" smtClean="0"/>
              <a:t>		</a:t>
            </a:r>
          </a:p>
          <a:p>
            <a:r>
              <a:rPr lang="en-US" dirty="0" smtClean="0"/>
              <a:t>Consistent with the previous maps, this shows benefits to be highest in certain areas at lower elevations.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284222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baseline="0" dirty="0" smtClean="0"/>
              <a:t>SNODAS estimates and SNOTEL observations show unusually high correlation for independent variables (0.95 and 0.98 for the Northwest and California/Nevada RFC’s).  Monthly maximums are used as an indicator variable for SWE as SWE is an accumulating variable.  Unlike precipitation, which occurs in singular events, SWE accumulates throughout the winter season.  So, monthly maximum SWE is used to visualize our data.  Each data point on these graphs represents one station’s maximum SWE in one month between October 2003 and December 2013.</a:t>
            </a:r>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baseline="0" dirty="0" smtClean="0"/>
              <a:t>SNODAS data mirrors SNOTEL observations, almost exactly.  SNOTEL is included in the SNODAS algorithm for predicting SWE, apparently with a heavy weighting.  A personal communication between Gregory Fall of NOAA, the keeper of the SNODAS dataset, informed our team that “SNOTEL observations figure prominently in SNODAS assimilation…, so a strong correlation between the two would be unsurprising”.  Therefore, although we find these results promising, we recommend further investigation as to the usefulness of SNODAS in the Cascades and Sierra Nevada by comparing SNODAS SWE estimates with independent SWE measuring stations, like the CDEC/CA Snow Survey, as recommended by Mike Kruk and Nina Oakley.</a:t>
            </a:r>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smtClean="0">
                <a:solidFill>
                  <a:schemeClr val="accent1"/>
                </a:solidFill>
              </a:rPr>
              <a:t>primary</a:t>
            </a:r>
            <a:r>
              <a:rPr lang="en-US" dirty="0" smtClean="0"/>
              <a:t> water source for human and ecological use in the Western</a:t>
            </a:r>
            <a:r>
              <a:rPr lang="en-US" baseline="0" dirty="0" smtClean="0"/>
              <a:t> </a:t>
            </a:r>
            <a:r>
              <a:rPr lang="en-US" dirty="0" smtClean="0"/>
              <a:t>US is stored in the natural reservoirs of snowpack at high elevations during the winter and spring (Mote et al 2005; Vicuna and </a:t>
            </a:r>
            <a:r>
              <a:rPr lang="en-US" dirty="0" err="1" smtClean="0"/>
              <a:t>Dracup</a:t>
            </a:r>
            <a:r>
              <a:rPr lang="en-US" dirty="0" smtClean="0"/>
              <a:t> 2007).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-Water in the riverbed, which flows from the Central Sierras, also supports irrigation for farmers downstream,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while diverted water from the </a:t>
            </a:r>
            <a:r>
              <a:rPr lang="en-US" baseline="0" dirty="0" err="1" smtClean="0"/>
              <a:t>Hetch</a:t>
            </a:r>
            <a:r>
              <a:rPr lang="en-US" baseline="0" dirty="0" smtClean="0"/>
              <a:t> </a:t>
            </a:r>
            <a:r>
              <a:rPr lang="en-US" baseline="0" dirty="0" err="1" smtClean="0"/>
              <a:t>Hetchy</a:t>
            </a:r>
            <a:r>
              <a:rPr lang="en-US" baseline="0" dirty="0" smtClean="0"/>
              <a:t> Reservoir upstream travels via above- and below-ground tubes to San Francisco and the Bay Area.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Credit: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http://research.noaa.gov/News/NewsArchive/LatestNews/TabId/684/ArtMID/1768/ArticleID/9984/Saharan-and-Asian-dust-biological-particles-end-global-journey-in-California.aspx</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794724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our study, we can draw several meaningful conclusions</a:t>
            </a:r>
            <a:r>
              <a:rPr lang="en-US" baseline="0" dirty="0" smtClean="0"/>
              <a:t> for the WRCC and the NWS.  Neither GPM nor CMORPH outperforms PRISM, especially at high elevations, and we recommend continuing use of PRISM in those areas.  However, if ground station data is unavailable for any reason, we recommend consulting CMORPH Climate Data Records as a supplemental dataset in the highlighted areas of greatest benefit, specifically southern California and east of the Cascades and Sierras.  Furthermore, we believe future studies concerning SNODAS’s ability to measure SWE, especially at high elevations.  Our preliminary results show too strong of a correlation between SNODAS and SNOTEL observations to draw conclusions on our results alone.  By the recommendation of Nina Oakley and Mike Kruk, and the advice of Gregory Fall, we suggest further validation of SNODAS by comparing to the California Snow Survey, CDEC snow observations, or other datasets available that aren’t assimilated into SNODAS.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1453939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aseline="0" dirty="0" smtClean="0"/>
              <a:t>SSM/I - 15 x 13 km(85.5 GHz)		    ] DMSP 13, 14 &amp; 15</a:t>
            </a:r>
          </a:p>
          <a:p>
            <a:r>
              <a:rPr lang="en-US" sz="1100" baseline="0" dirty="0" smtClean="0"/>
              <a:t>AMSU-B - 16 or 17 km	    		    ] NOAA 15-18			    </a:t>
            </a:r>
          </a:p>
          <a:p>
            <a:r>
              <a:rPr lang="en-US" sz="1100" baseline="0" dirty="0" smtClean="0"/>
              <a:t>AMSR-E - 6 x 4 km (89.0 GHz), 14 x 8 km (36.5 GHz)	    ] NASA Aqua</a:t>
            </a:r>
          </a:p>
          <a:p>
            <a:r>
              <a:rPr lang="en-US" sz="1100" baseline="0" dirty="0" smtClean="0"/>
              <a:t>TMI - 11 x 8	km			    ] NASA TRMM</a:t>
            </a:r>
          </a:p>
          <a:p>
            <a:r>
              <a:rPr lang="en-US" sz="1100" baseline="0" dirty="0" smtClean="0"/>
              <a:t>CMORPH - 8 x 8 km</a:t>
            </a:r>
          </a:p>
          <a:p>
            <a:endParaRPr lang="en-US" sz="1100" baseline="0" dirty="0" smtClean="0"/>
          </a:p>
          <a:p>
            <a:r>
              <a:rPr lang="en-US" sz="1100" baseline="0" dirty="0" smtClean="0"/>
              <a:t>CMORPH includes some interpolation.</a:t>
            </a:r>
          </a:p>
          <a:p>
            <a:r>
              <a:rPr lang="en-US" sz="1100" baseline="0" dirty="0" smtClean="0"/>
              <a:t>CALCULATED ERROR:</a:t>
            </a:r>
          </a:p>
          <a:p>
            <a:r>
              <a:rPr lang="en-US" sz="1100" baseline="0" dirty="0" smtClean="0"/>
              <a:t>	Passive microwaves are inherently more inaccurate over land.</a:t>
            </a:r>
          </a:p>
          <a:p>
            <a:r>
              <a:rPr lang="en-US" sz="1100" baseline="0" dirty="0" smtClean="0"/>
              <a:t>		Brightness temperature is the basis for passive microwave sensing.</a:t>
            </a:r>
          </a:p>
          <a:p>
            <a:r>
              <a:rPr lang="en-US" sz="1100" baseline="0" dirty="0" smtClean="0"/>
              <a:t>		Oceans are a better as a background for precipitation measuring; cold background</a:t>
            </a:r>
          </a:p>
          <a:p>
            <a:r>
              <a:rPr lang="en-US" sz="1100" baseline="0" dirty="0" smtClean="0"/>
              <a:t>			Oceans emit polarized microwaves</a:t>
            </a:r>
          </a:p>
          <a:p>
            <a:r>
              <a:rPr lang="en-US" sz="1100" baseline="0" dirty="0" smtClean="0"/>
              <a:t>			Land emits </a:t>
            </a:r>
            <a:r>
              <a:rPr lang="en-US" sz="1100" baseline="0" dirty="0" err="1" smtClean="0"/>
              <a:t>unpolarized</a:t>
            </a:r>
            <a:r>
              <a:rPr lang="en-US" sz="1100" baseline="0" dirty="0" smtClean="0"/>
              <a:t> microwaves</a:t>
            </a:r>
          </a:p>
          <a:p>
            <a:r>
              <a:rPr lang="en-US" sz="1100" baseline="0" dirty="0" smtClean="0"/>
              <a:t>			Precipitation (AKA hydrometeors) scatter microwaves.</a:t>
            </a:r>
          </a:p>
          <a:p>
            <a:r>
              <a:rPr lang="en-US" sz="1100" baseline="0" dirty="0" smtClean="0"/>
              <a:t>		Land provides a warm background on which to measure, so scattering technique is more optimal.</a:t>
            </a:r>
          </a:p>
          <a:p>
            <a:r>
              <a:rPr lang="en-US" sz="1100" baseline="0" dirty="0" smtClean="0"/>
              <a:t>		Scattering technique is less direct of a measurement than emission based technique</a:t>
            </a:r>
          </a:p>
          <a:p>
            <a:r>
              <a:rPr lang="en-US" sz="1100" baseline="0" dirty="0" smtClean="0"/>
              <a:t>		Cloud cover can be interpreted as precipitation, especially light rain.</a:t>
            </a:r>
          </a:p>
          <a:p>
            <a:r>
              <a:rPr lang="en-US" sz="1100" baseline="0" dirty="0" smtClean="0"/>
              <a:t>		Snow and ice also has a high emissivity, which can be falsely interpreted as rain clouds.</a:t>
            </a:r>
          </a:p>
          <a:p>
            <a:r>
              <a:rPr lang="en-US" sz="1100" baseline="0" dirty="0" smtClean="0"/>
              <a:t>		Footprints of these scanners can be large compared to rain events.</a:t>
            </a:r>
          </a:p>
          <a:p>
            <a:r>
              <a:rPr lang="en-US" sz="1100" baseline="0" dirty="0" smtClean="0"/>
              <a:t>HUMAN ERROR:</a:t>
            </a:r>
          </a:p>
          <a:p>
            <a:r>
              <a:rPr lang="en-US" sz="1100" baseline="0" dirty="0" smtClean="0"/>
              <a:t>	In the future, with careful calculations, the hourly intervals that determine a 'day' can be synchronized.</a:t>
            </a:r>
          </a:p>
          <a:p>
            <a:r>
              <a:rPr lang="en-US" sz="1100" baseline="0" dirty="0" smtClean="0"/>
              <a:t>		Some datasets define a 'day' as 7 AM to 7 AM, while others do 12 AM to 12 AM</a:t>
            </a:r>
          </a:p>
          <a:p>
            <a:endParaRPr lang="en-US" sz="1100" baseline="0" dirty="0" smtClean="0"/>
          </a:p>
          <a:p>
            <a:r>
              <a:rPr lang="en-US" sz="1100" baseline="0" dirty="0" smtClean="0"/>
              <a:t>	Before downloading these datasets, we didn't have a full grasp of the complexity of the data.</a:t>
            </a:r>
          </a:p>
          <a:p>
            <a:r>
              <a:rPr lang="en-US" sz="1100" baseline="0" dirty="0" smtClean="0"/>
              <a:t>		Many different forms of each dataset exist, each may have a different unit of measure.</a:t>
            </a:r>
          </a:p>
          <a:p>
            <a:r>
              <a:rPr lang="en-US" sz="1100" baseline="0" dirty="0" smtClean="0"/>
              <a:t>		* The letters and numbers above are examples of PRIAM datasets</a:t>
            </a:r>
          </a:p>
          <a:p>
            <a:r>
              <a:rPr lang="en-US" sz="1100" baseline="0" dirty="0" smtClean="0"/>
              <a:t>		We didn't realize this until after downloading, so miscalculations on units of measure may have arose.</a:t>
            </a:r>
          </a:p>
          <a:p>
            <a:endParaRPr lang="en-US" sz="1100" baseline="0" dirty="0" smtClean="0"/>
          </a:p>
          <a:p>
            <a:r>
              <a:rPr lang="en-US" sz="1100" baseline="0" dirty="0" smtClean="0"/>
              <a:t>Graph - (NOAA / NESDIS) http://www.meted.ucar.edu/npoess/microwave_topics/resources/print.htm#s8p1</a:t>
            </a:r>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2978989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512442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26</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kern="1200" dirty="0" smtClean="0">
                <a:solidFill>
                  <a:schemeClr val="tx1"/>
                </a:solidFill>
                <a:effectLst/>
                <a:latin typeface="+mn-lt"/>
                <a:ea typeface="+mn-ea"/>
                <a:cs typeface="+mn-cs"/>
              </a:rPr>
              <a:t>The California/Nevada RFC sees fair estimation of GHCN precipitation measurements by PRISM at most elevations, excepting at very high altitudes (&lt;2500 m).  CMORPH strongly overestimates at low- and mid-elevations.</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kern="1200" dirty="0" smtClean="0">
                <a:solidFill>
                  <a:schemeClr val="tx1"/>
                </a:solidFill>
                <a:effectLst/>
                <a:latin typeface="+mn-lt"/>
                <a:ea typeface="+mn-ea"/>
                <a:cs typeface="+mn-cs"/>
              </a:rPr>
              <a:t>Across all elevations, SNOTEL and SNODAS observations and estimates agree very well.  At very high elevations, SWE drops due to extremely cold temperatures and snowpack with small percentages of water content.</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28</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kern="1200" dirty="0" smtClean="0">
                <a:solidFill>
                  <a:schemeClr val="tx1"/>
                </a:solidFill>
                <a:effectLst/>
                <a:latin typeface="+mn-lt"/>
                <a:ea typeface="+mn-ea"/>
                <a:cs typeface="+mn-cs"/>
              </a:rPr>
              <a:t>Across all elevations, SNOTEL and SNODAS observations and estimates agree very well.  At very high elevations, SWE drops due to extremely cold temperatures and snowpack with small percentages of water content.</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29</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driver of this trend is the increasing fraction of precipitation falling as rain rather than snow at low- to mid-elevations.  Although precipitation on the whole hasn’t tapered dramatically in the Western US, rain events during winter months cause premature snowmelt, early flood events, and a reduced snowpack to prepare for the dry summer months (Vicuna and </a:t>
            </a:r>
            <a:r>
              <a:rPr lang="en-US" baseline="0" dirty="0" err="1" smtClean="0"/>
              <a:t>Dracup</a:t>
            </a:r>
            <a:r>
              <a:rPr lang="en-US" baseline="0" dirty="0" smtClean="0"/>
              <a:t> 2007; Knowles et al 2007; Stewart et al 2005; Maurer et al 2007).</a:t>
            </a:r>
          </a:p>
          <a:p>
            <a:endParaRPr lang="en-US" baseline="0" dirty="0" smtClean="0"/>
          </a:p>
          <a:p>
            <a:r>
              <a:rPr lang="en-US" baseline="0" dirty="0" smtClean="0"/>
              <a:t>Image Credit:</a:t>
            </a:r>
          </a:p>
          <a:p>
            <a:pPr rtl="0"/>
            <a:r>
              <a:rPr lang="en-US" sz="1200" b="0" i="0" u="none" strike="noStrike" kern="1200" dirty="0" smtClean="0">
                <a:solidFill>
                  <a:schemeClr val="tx1"/>
                </a:solidFill>
                <a:effectLst/>
                <a:latin typeface="+mn-lt"/>
                <a:ea typeface="+mn-ea"/>
                <a:cs typeface="+mn-cs"/>
              </a:rPr>
              <a:t>Vicuna, S., and J. A. </a:t>
            </a:r>
            <a:r>
              <a:rPr lang="en-US" sz="1200" b="0" i="0" u="none" strike="noStrike" kern="1200" dirty="0" err="1" smtClean="0">
                <a:solidFill>
                  <a:schemeClr val="tx1"/>
                </a:solidFill>
                <a:effectLst/>
                <a:latin typeface="+mn-lt"/>
                <a:ea typeface="+mn-ea"/>
                <a:cs typeface="+mn-cs"/>
              </a:rPr>
              <a:t>Dracup</a:t>
            </a:r>
            <a:r>
              <a:rPr lang="en-US" sz="1200" b="0" i="0" u="none" strike="noStrike" kern="1200" dirty="0" smtClean="0">
                <a:solidFill>
                  <a:schemeClr val="tx1"/>
                </a:solidFill>
                <a:effectLst/>
                <a:latin typeface="+mn-lt"/>
                <a:ea typeface="+mn-ea"/>
                <a:cs typeface="+mn-cs"/>
              </a:rPr>
              <a:t>. "The Evolution of Climate Change Impact Studies on Hydrology and </a:t>
            </a:r>
            <a:endParaRPr lang="en-US" b="0" dirty="0" smtClean="0">
              <a:effectLst/>
            </a:endParaRPr>
          </a:p>
          <a:p>
            <a:pPr rtl="0"/>
            <a:r>
              <a:rPr lang="en-US" sz="1200" b="0" i="0" u="none" strike="noStrike" kern="1200" dirty="0" smtClean="0">
                <a:solidFill>
                  <a:schemeClr val="tx1"/>
                </a:solidFill>
                <a:effectLst/>
                <a:latin typeface="+mn-lt"/>
                <a:ea typeface="+mn-ea"/>
                <a:cs typeface="+mn-cs"/>
              </a:rPr>
              <a:t>Water Resources in California." </a:t>
            </a:r>
            <a:r>
              <a:rPr lang="en-US" sz="1200" b="0" i="1" u="none" strike="noStrike" kern="1200" dirty="0" smtClean="0">
                <a:solidFill>
                  <a:schemeClr val="tx1"/>
                </a:solidFill>
                <a:effectLst/>
                <a:latin typeface="+mn-lt"/>
                <a:ea typeface="+mn-ea"/>
                <a:cs typeface="+mn-cs"/>
              </a:rPr>
              <a:t>Climatic Change</a:t>
            </a:r>
            <a:r>
              <a:rPr lang="en-US" sz="1200" b="0" i="0" u="none" strike="noStrike" kern="1200" dirty="0" smtClean="0">
                <a:solidFill>
                  <a:schemeClr val="tx1"/>
                </a:solidFill>
                <a:effectLst/>
                <a:latin typeface="+mn-lt"/>
                <a:ea typeface="+mn-ea"/>
                <a:cs typeface="+mn-cs"/>
              </a:rPr>
              <a:t> 82.3-4 (2007): 327-50.</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30</a:t>
            </a:fld>
            <a:endParaRPr lang="en-US"/>
          </a:p>
        </p:txBody>
      </p:sp>
    </p:spTree>
    <p:extLst>
      <p:ext uri="{BB962C8B-B14F-4D97-AF65-F5344CB8AC3E}">
        <p14:creationId xmlns:p14="http://schemas.microsoft.com/office/powerpoint/2010/main" val="3500495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However, since 1950, studies have shown a </a:t>
            </a:r>
            <a:r>
              <a:rPr lang="en-US" dirty="0" smtClean="0">
                <a:solidFill>
                  <a:schemeClr val="accent1"/>
                </a:solidFill>
              </a:rPr>
              <a:t>decreasing trend</a:t>
            </a:r>
            <a:r>
              <a:rPr lang="en-US" dirty="0" smtClean="0"/>
              <a:t> in snowpack and snow-water equivalent (SWE) in mountainous areas. This trend has been repeatedly correlated with temperature increases hypothesized to be a result of human-induced climate change (</a:t>
            </a:r>
            <a:r>
              <a:rPr lang="en-US" dirty="0" err="1" smtClean="0"/>
              <a:t>Melillo</a:t>
            </a:r>
            <a:r>
              <a:rPr lang="en-US" dirty="0" smtClean="0"/>
              <a:t> et al 2014; Vicuna and </a:t>
            </a:r>
            <a:r>
              <a:rPr lang="en-US" dirty="0" err="1" smtClean="0"/>
              <a:t>Dracup</a:t>
            </a:r>
            <a:r>
              <a:rPr lang="en-US" dirty="0" smtClean="0"/>
              <a:t> 2007; Mote et al 2005).  This</a:t>
            </a:r>
            <a:r>
              <a:rPr lang="en-US" baseline="0" dirty="0" smtClean="0"/>
              <a:t> image, drawn from a study titled “Declining Mountain Snowpack in Western North America”, shows the magnitude of percent change in mountain snowpack on the 1</a:t>
            </a:r>
            <a:r>
              <a:rPr lang="en-US" baseline="30000" dirty="0" smtClean="0"/>
              <a:t>st</a:t>
            </a:r>
            <a:r>
              <a:rPr lang="en-US" baseline="0" dirty="0" smtClean="0"/>
              <a:t> of April.  The Cascades, as well as Northern and Central Sierras, have seen large decreases in SWE, while the Southern Sierra stands as a stronghold against temperature increases due to it’s relatively high elevation.</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Credit:</a:t>
            </a:r>
          </a:p>
          <a:p>
            <a:pPr rtl="0"/>
            <a:r>
              <a:rPr lang="en-US" sz="1200" b="0" i="0" u="none" strike="noStrike" kern="1200" dirty="0" smtClean="0">
                <a:solidFill>
                  <a:schemeClr val="tx1"/>
                </a:solidFill>
                <a:effectLst/>
                <a:latin typeface="+mn-lt"/>
                <a:ea typeface="+mn-ea"/>
                <a:cs typeface="+mn-cs"/>
              </a:rPr>
              <a:t>Mote, Philip W., Alan F. Hamlet, Martyn P. Clark, and Dennis P. </a:t>
            </a:r>
            <a:r>
              <a:rPr lang="en-US" sz="1200" b="0" i="0" u="none" strike="noStrike" kern="1200" dirty="0" err="1" smtClean="0">
                <a:solidFill>
                  <a:schemeClr val="tx1"/>
                </a:solidFill>
                <a:effectLst/>
                <a:latin typeface="+mn-lt"/>
                <a:ea typeface="+mn-ea"/>
                <a:cs typeface="+mn-cs"/>
              </a:rPr>
              <a:t>Lettenmaier</a:t>
            </a:r>
            <a:r>
              <a:rPr lang="en-US" sz="1200" b="0" i="0" u="none" strike="noStrike" kern="1200" dirty="0" smtClean="0">
                <a:solidFill>
                  <a:schemeClr val="tx1"/>
                </a:solidFill>
                <a:effectLst/>
                <a:latin typeface="+mn-lt"/>
                <a:ea typeface="+mn-ea"/>
                <a:cs typeface="+mn-cs"/>
              </a:rPr>
              <a:t>. "Declining Mountain </a:t>
            </a:r>
            <a:endParaRPr lang="en-US" b="0" dirty="0" smtClean="0">
              <a:effectLst/>
            </a:endParaRPr>
          </a:p>
          <a:p>
            <a:pPr rtl="0"/>
            <a:r>
              <a:rPr lang="en-US" sz="1200" b="0" i="0" u="none" strike="noStrike" kern="1200" dirty="0" smtClean="0">
                <a:solidFill>
                  <a:schemeClr val="tx1"/>
                </a:solidFill>
                <a:effectLst/>
                <a:latin typeface="+mn-lt"/>
                <a:ea typeface="+mn-ea"/>
                <a:cs typeface="+mn-cs"/>
              </a:rPr>
              <a:t>Snowpack In Western North America*." </a:t>
            </a:r>
            <a:r>
              <a:rPr lang="en-US" sz="1200" b="0" i="1" u="none" strike="noStrike" kern="1200" dirty="0" smtClean="0">
                <a:solidFill>
                  <a:schemeClr val="tx1"/>
                </a:solidFill>
                <a:effectLst/>
                <a:latin typeface="+mn-lt"/>
                <a:ea typeface="+mn-ea"/>
                <a:cs typeface="+mn-cs"/>
              </a:rPr>
              <a:t>Bull. Amer. Meteor. Soc. Bulletin of the American </a:t>
            </a:r>
            <a:endParaRPr lang="en-US" b="0" dirty="0" smtClean="0">
              <a:effectLst/>
            </a:endParaRPr>
          </a:p>
          <a:p>
            <a:r>
              <a:rPr lang="en-US" sz="1200" b="0" i="1" u="none" strike="noStrike" kern="1200" dirty="0" smtClean="0">
                <a:solidFill>
                  <a:schemeClr val="tx1"/>
                </a:solidFill>
                <a:effectLst/>
                <a:latin typeface="+mn-lt"/>
                <a:ea typeface="+mn-ea"/>
                <a:cs typeface="+mn-cs"/>
              </a:rPr>
              <a:t>Meteorological Society</a:t>
            </a:r>
            <a:r>
              <a:rPr lang="en-US" sz="1200" b="0" i="0" u="none" strike="noStrike" kern="1200" dirty="0" smtClean="0">
                <a:solidFill>
                  <a:schemeClr val="tx1"/>
                </a:solidFill>
                <a:effectLst/>
                <a:latin typeface="+mn-lt"/>
                <a:ea typeface="+mn-ea"/>
                <a:cs typeface="+mn-cs"/>
              </a:rPr>
              <a:t> 86.1 (2005): 39-49.</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104053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driver of this trend is the increasing fraction of precipitation falling as rain rather than snow at low- to mid-elevations.  Although precipitation on the whole hasn’t tapered dramatically in the Western US, rain events during winter months cause premature snowmelt, early flood events, and a reduced snowpack to prepare for the dry summer months (Vicuna and </a:t>
            </a:r>
            <a:r>
              <a:rPr lang="en-US" baseline="0" dirty="0" err="1" smtClean="0"/>
              <a:t>Dracup</a:t>
            </a:r>
            <a:r>
              <a:rPr lang="en-US" baseline="0" dirty="0" smtClean="0"/>
              <a:t> 2007; Knowles et al 2007; Stewart et al 2005; Maurer et al 2007).</a:t>
            </a:r>
          </a:p>
          <a:p>
            <a:endParaRPr lang="en-US" baseline="0" dirty="0" smtClean="0"/>
          </a:p>
          <a:p>
            <a:r>
              <a:rPr lang="en-US" baseline="0" dirty="0" smtClean="0"/>
              <a:t>Image Credit:</a:t>
            </a:r>
          </a:p>
          <a:p>
            <a:pPr rtl="0"/>
            <a:r>
              <a:rPr lang="en-US" sz="1200" b="0" i="0" u="none" strike="noStrike" kern="1200" dirty="0" smtClean="0">
                <a:solidFill>
                  <a:schemeClr val="tx1"/>
                </a:solidFill>
                <a:effectLst/>
                <a:latin typeface="+mn-lt"/>
                <a:ea typeface="+mn-ea"/>
                <a:cs typeface="+mn-cs"/>
              </a:rPr>
              <a:t>Vicuna, S., and J. A. </a:t>
            </a:r>
            <a:r>
              <a:rPr lang="en-US" sz="1200" b="0" i="0" u="none" strike="noStrike" kern="1200" dirty="0" err="1" smtClean="0">
                <a:solidFill>
                  <a:schemeClr val="tx1"/>
                </a:solidFill>
                <a:effectLst/>
                <a:latin typeface="+mn-lt"/>
                <a:ea typeface="+mn-ea"/>
                <a:cs typeface="+mn-cs"/>
              </a:rPr>
              <a:t>Dracup</a:t>
            </a:r>
            <a:r>
              <a:rPr lang="en-US" sz="1200" b="0" i="0" u="none" strike="noStrike" kern="1200" dirty="0" smtClean="0">
                <a:solidFill>
                  <a:schemeClr val="tx1"/>
                </a:solidFill>
                <a:effectLst/>
                <a:latin typeface="+mn-lt"/>
                <a:ea typeface="+mn-ea"/>
                <a:cs typeface="+mn-cs"/>
              </a:rPr>
              <a:t>. "The Evolution of Climate Change Impact Studies on Hydrology and </a:t>
            </a:r>
            <a:endParaRPr lang="en-US" b="0" dirty="0" smtClean="0">
              <a:effectLst/>
            </a:endParaRPr>
          </a:p>
          <a:p>
            <a:pPr rtl="0"/>
            <a:r>
              <a:rPr lang="en-US" sz="1200" b="0" i="0" u="none" strike="noStrike" kern="1200" dirty="0" smtClean="0">
                <a:solidFill>
                  <a:schemeClr val="tx1"/>
                </a:solidFill>
                <a:effectLst/>
                <a:latin typeface="+mn-lt"/>
                <a:ea typeface="+mn-ea"/>
                <a:cs typeface="+mn-cs"/>
              </a:rPr>
              <a:t>Water Resources in California." </a:t>
            </a:r>
            <a:r>
              <a:rPr lang="en-US" sz="1200" b="0" i="1" u="none" strike="noStrike" kern="1200" dirty="0" smtClean="0">
                <a:solidFill>
                  <a:schemeClr val="tx1"/>
                </a:solidFill>
                <a:effectLst/>
                <a:latin typeface="+mn-lt"/>
                <a:ea typeface="+mn-ea"/>
                <a:cs typeface="+mn-cs"/>
              </a:rPr>
              <a:t>Climatic Change</a:t>
            </a:r>
            <a:r>
              <a:rPr lang="en-US" sz="1200" b="0" i="0" u="none" strike="noStrike" kern="1200" dirty="0" smtClean="0">
                <a:solidFill>
                  <a:schemeClr val="tx1"/>
                </a:solidFill>
                <a:effectLst/>
                <a:latin typeface="+mn-lt"/>
                <a:ea typeface="+mn-ea"/>
                <a:cs typeface="+mn-cs"/>
              </a:rPr>
              <a:t> 82.3-4 (2007): 327-50.</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31</a:t>
            </a:fld>
            <a:endParaRPr lang="en-US"/>
          </a:p>
        </p:txBody>
      </p:sp>
    </p:spTree>
    <p:extLst>
      <p:ext uri="{BB962C8B-B14F-4D97-AF65-F5344CB8AC3E}">
        <p14:creationId xmlns:p14="http://schemas.microsoft.com/office/powerpoint/2010/main" val="3500495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Acquired raw</a:t>
            </a:r>
            <a:r>
              <a:rPr lang="en-US" baseline="0" dirty="0" smtClean="0"/>
              <a:t> compressed satellite data and station data from various websites.</a:t>
            </a:r>
          </a:p>
          <a:p>
            <a:pPr marL="0" indent="0">
              <a:buFontTx/>
              <a:buNone/>
            </a:pPr>
            <a:r>
              <a:rPr lang="en-US" baseline="0" dirty="0" smtClean="0"/>
              <a:t>CMORPH, PRISM, and GPM were converted into .</a:t>
            </a:r>
            <a:r>
              <a:rPr lang="en-US" baseline="0" dirty="0" err="1" smtClean="0"/>
              <a:t>tif</a:t>
            </a:r>
            <a:r>
              <a:rPr lang="en-US" baseline="0" dirty="0" smtClean="0"/>
              <a:t> format, clipped to study area, and aggregated to daily timescales</a:t>
            </a:r>
          </a:p>
          <a:p>
            <a:pPr marL="0" indent="0">
              <a:buFontTx/>
              <a:buNone/>
            </a:pPr>
            <a:r>
              <a:rPr lang="en-US" baseline="0" dirty="0" smtClean="0"/>
              <a:t>Area weighted averages were calculated of ground station observations according to correlating raster pixels in CMORPH, PRISM, and GPM, in order to average ground station data across pixels for comparison</a:t>
            </a:r>
          </a:p>
          <a:p>
            <a:pPr marL="0" indent="0">
              <a:buFontTx/>
              <a:buNone/>
            </a:pPr>
            <a:r>
              <a:rPr lang="en-US" baseline="0" dirty="0" smtClean="0"/>
              <a:t>Raster estimates were extracted using R for each day and station over the study period, for comparable ground-based and satellite-derived precipitation and SWE estimates</a:t>
            </a:r>
          </a:p>
          <a:p>
            <a:pPr marL="0" indent="0">
              <a:buFontTx/>
              <a:buNone/>
            </a:pPr>
            <a:r>
              <a:rPr lang="en-US" baseline="0" dirty="0" smtClean="0"/>
              <a:t>These comparisons were visualized graphically using R, and in maps using ArcMap 10.3</a:t>
            </a:r>
          </a:p>
          <a:p>
            <a:pPr marL="457200" lvl="1" indent="0">
              <a:buFontTx/>
              <a:buNone/>
            </a:pPr>
            <a:endParaRPr lang="en-US" baseline="0" dirty="0" smtClean="0"/>
          </a:p>
          <a:p>
            <a:pPr marL="457200" lvl="1" indent="0">
              <a:buFontTx/>
              <a:buNone/>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32</a:t>
            </a:fld>
            <a:endParaRPr lang="en-US"/>
          </a:p>
        </p:txBody>
      </p:sp>
    </p:spTree>
    <p:extLst>
      <p:ext uri="{BB962C8B-B14F-4D97-AF65-F5344CB8AC3E}">
        <p14:creationId xmlns:p14="http://schemas.microsoft.com/office/powerpoint/2010/main" val="3595573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driver of this trend is the increasing fraction of precipitation falling as rain rather than snow at low- to mid-elevations.  Although precipitation on the whole hasn’t tapered dramatically in the Western US, rain events during winter months cause premature snowmelt, early flood events, and a reduced snowpack to prepare for the dry summer months (Vicuna and </a:t>
            </a:r>
            <a:r>
              <a:rPr lang="en-US" baseline="0" dirty="0" err="1" smtClean="0"/>
              <a:t>Dracup</a:t>
            </a:r>
            <a:r>
              <a:rPr lang="en-US" baseline="0" dirty="0" smtClean="0"/>
              <a:t> 2007; Knowles et al 2007; Stewart et al 2005; Maurer et al 2007).</a:t>
            </a:r>
          </a:p>
          <a:p>
            <a:endParaRPr lang="en-US" baseline="0" dirty="0" smtClean="0"/>
          </a:p>
          <a:p>
            <a:r>
              <a:rPr lang="en-US" baseline="0" dirty="0" smtClean="0"/>
              <a:t>Image Credit:</a:t>
            </a:r>
          </a:p>
          <a:p>
            <a:pPr rtl="0"/>
            <a:r>
              <a:rPr lang="en-US" sz="1200" b="0" i="0" u="none" strike="noStrike" kern="1200" dirty="0" smtClean="0">
                <a:solidFill>
                  <a:schemeClr val="tx1"/>
                </a:solidFill>
                <a:effectLst/>
                <a:latin typeface="+mn-lt"/>
                <a:ea typeface="+mn-ea"/>
                <a:cs typeface="+mn-cs"/>
              </a:rPr>
              <a:t>Vicuna, S., and J. A. </a:t>
            </a:r>
            <a:r>
              <a:rPr lang="en-US" sz="1200" b="0" i="0" u="none" strike="noStrike" kern="1200" dirty="0" err="1" smtClean="0">
                <a:solidFill>
                  <a:schemeClr val="tx1"/>
                </a:solidFill>
                <a:effectLst/>
                <a:latin typeface="+mn-lt"/>
                <a:ea typeface="+mn-ea"/>
                <a:cs typeface="+mn-cs"/>
              </a:rPr>
              <a:t>Dracup</a:t>
            </a:r>
            <a:r>
              <a:rPr lang="en-US" sz="1200" b="0" i="0" u="none" strike="noStrike" kern="1200" dirty="0" smtClean="0">
                <a:solidFill>
                  <a:schemeClr val="tx1"/>
                </a:solidFill>
                <a:effectLst/>
                <a:latin typeface="+mn-lt"/>
                <a:ea typeface="+mn-ea"/>
                <a:cs typeface="+mn-cs"/>
              </a:rPr>
              <a:t>. "The Evolution of Climate Change Impact Studies on Hydrology and </a:t>
            </a:r>
            <a:endParaRPr lang="en-US" b="0" dirty="0" smtClean="0">
              <a:effectLst/>
            </a:endParaRPr>
          </a:p>
          <a:p>
            <a:pPr rtl="0"/>
            <a:r>
              <a:rPr lang="en-US" sz="1200" b="0" i="0" u="none" strike="noStrike" kern="1200" dirty="0" smtClean="0">
                <a:solidFill>
                  <a:schemeClr val="tx1"/>
                </a:solidFill>
                <a:effectLst/>
                <a:latin typeface="+mn-lt"/>
                <a:ea typeface="+mn-ea"/>
                <a:cs typeface="+mn-cs"/>
              </a:rPr>
              <a:t>Water Resources in California." </a:t>
            </a:r>
            <a:r>
              <a:rPr lang="en-US" sz="1200" b="0" i="1" u="none" strike="noStrike" kern="1200" dirty="0" smtClean="0">
                <a:solidFill>
                  <a:schemeClr val="tx1"/>
                </a:solidFill>
                <a:effectLst/>
                <a:latin typeface="+mn-lt"/>
                <a:ea typeface="+mn-ea"/>
                <a:cs typeface="+mn-cs"/>
              </a:rPr>
              <a:t>Climatic Change</a:t>
            </a:r>
            <a:r>
              <a:rPr lang="en-US" sz="1200" b="0" i="0" u="none" strike="noStrike" kern="1200" dirty="0" smtClean="0">
                <a:solidFill>
                  <a:schemeClr val="tx1"/>
                </a:solidFill>
                <a:effectLst/>
                <a:latin typeface="+mn-lt"/>
                <a:ea typeface="+mn-ea"/>
                <a:cs typeface="+mn-cs"/>
              </a:rPr>
              <a:t> 82.3-4 (2007): 327-50.</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3500495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a:t>
            </a:r>
            <a:r>
              <a:rPr lang="en-US" baseline="0" dirty="0" smtClean="0"/>
              <a:t> snowpack and early-onset snowmelt lead to abnormally low summertime reservoir levels, like at Lake Oroville on the Feather River in the Northern Sierras, pictured above.  Dam managers are forced to rethink their storage regimes in a changing climate, and accurate monitoring efforts of orographic precipitation are in high demand in order to thoroughly assess the impact of the drought in the Western US.</a:t>
            </a:r>
          </a:p>
          <a:p>
            <a:endParaRPr lang="en-US" baseline="0" dirty="0" smtClean="0"/>
          </a:p>
          <a:p>
            <a:r>
              <a:rPr lang="en-US" baseline="0" dirty="0" smtClean="0"/>
              <a:t>Image Credit:</a:t>
            </a:r>
          </a:p>
          <a:p>
            <a:r>
              <a:rPr lang="en-US" dirty="0" smtClean="0"/>
              <a:t>http://www.usnews.com/news/articles/2015/10/15/el-nino-may-ease-california-drought-but-not-end-it-noaa-says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89321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Cascade</a:t>
            </a:r>
            <a:r>
              <a:rPr lang="en-US" baseline="0" dirty="0" smtClean="0"/>
              <a:t> Mountains range from above the Canadian border through western Washington and Oregon, and boast several photogenic volcanoes along their length.  Annually, Mt Baker in NW Washington records the highest accumulation of snowfall in the continental US, some years topping over 800 inches of snow.</a:t>
            </a:r>
          </a:p>
          <a:p>
            <a:endParaRPr lang="en-US" baseline="0" dirty="0" smtClean="0"/>
          </a:p>
          <a:p>
            <a:r>
              <a:rPr lang="en-US" baseline="0" dirty="0" smtClean="0"/>
              <a:t>The Sierra </a:t>
            </a:r>
            <a:r>
              <a:rPr lang="en-US" baseline="0" dirty="0" err="1" smtClean="0"/>
              <a:t>Nevadas</a:t>
            </a:r>
            <a:r>
              <a:rPr lang="en-US" baseline="0" dirty="0" smtClean="0"/>
              <a:t> are often divided into three sections along latitudinal divides: Northern, Central, and Southern.  The high altitude Sierras promote precipitation from the ocean to fall on the western slope, and leave the eastern slope and much of Nevada in its rain shadow.  The major rivers that flow off of the western slope, including the Feather, the Sacramento, and the American, supply water to major cities like San Francisco, Sacramento, and the agricultural machine of the Central Valley.</a:t>
            </a:r>
          </a:p>
          <a:p>
            <a:endParaRPr lang="en-US" baseline="0" dirty="0" smtClean="0"/>
          </a:p>
          <a:p>
            <a:r>
              <a:rPr lang="en-US" baseline="0" dirty="0" smtClean="0"/>
              <a:t>We divided our research roughly between the Cascades and Sierra Nevada by the regions of the River Forecast Centers: Northwest Region and California/Nevada Region.  By Nina Oakley’s request, we analyzed precipitation and snowpack in winter months only (October 1 through March 31).  Study period for each dataset were limited by satellite-derived availability, as noted above.</a:t>
            </a:r>
          </a:p>
          <a:p>
            <a:r>
              <a:rPr lang="en-US" dirty="0" smtClean="0"/>
              <a:t>	</a:t>
            </a:r>
            <a:endParaRPr lang="en-US" i="0" baseline="0" dirty="0" smtClean="0"/>
          </a:p>
          <a:p>
            <a:r>
              <a:rPr lang="en-US" i="0" baseline="0" dirty="0" smtClean="0"/>
              <a:t>Sources:</a:t>
            </a:r>
          </a:p>
          <a:p>
            <a:endParaRPr lang="en-US" i="0" baseline="0" dirty="0" smtClean="0"/>
          </a:p>
          <a:p>
            <a:r>
              <a:rPr lang="en-US" i="0" baseline="0" dirty="0" err="1" smtClean="0"/>
              <a:t>Basemap</a:t>
            </a:r>
            <a:r>
              <a:rPr lang="en-US" i="0" baseline="0" dirty="0" smtClean="0"/>
              <a:t> – </a:t>
            </a:r>
            <a:r>
              <a:rPr lang="en-US" i="0" baseline="0" dirty="0" err="1" smtClean="0"/>
              <a:t>Esri</a:t>
            </a:r>
            <a:r>
              <a:rPr lang="en-US" i="0" baseline="0" dirty="0" smtClean="0"/>
              <a:t>. “</a:t>
            </a:r>
            <a:r>
              <a:rPr lang="en-US" i="0" baseline="0" dirty="0" err="1" smtClean="0"/>
              <a:t>USA_Topo_Maps</a:t>
            </a:r>
            <a:r>
              <a:rPr lang="en-US" i="0" baseline="0" dirty="0" smtClean="0"/>
              <a:t>” </a:t>
            </a:r>
            <a:r>
              <a:rPr lang="en-US" i="1" baseline="0" dirty="0" smtClean="0"/>
              <a:t>ArcGIS Online. </a:t>
            </a:r>
            <a:r>
              <a:rPr lang="en-US" i="0" baseline="0" dirty="0" smtClean="0"/>
              <a:t>N.P., </a:t>
            </a:r>
            <a:r>
              <a:rPr lang="en-US" i="0" baseline="0" dirty="0" err="1" smtClean="0"/>
              <a:t>n.d.</a:t>
            </a:r>
            <a:r>
              <a:rPr lang="en-US" i="0" baseline="0" dirty="0" smtClean="0"/>
              <a:t> Web. 18 Feb. 2016.</a:t>
            </a:r>
          </a:p>
          <a:p>
            <a:r>
              <a:rPr lang="en-US" i="0" baseline="0" dirty="0" smtClean="0"/>
              <a:t>State boundaries – </a:t>
            </a:r>
            <a:r>
              <a:rPr lang="en-US" i="0" baseline="0" dirty="0" err="1" smtClean="0"/>
              <a:t>FracTrackerAlliance</a:t>
            </a:r>
            <a:r>
              <a:rPr lang="en-US" i="0" baseline="0" dirty="0" smtClean="0"/>
              <a:t>. “US State Boundaries” </a:t>
            </a:r>
            <a:r>
              <a:rPr lang="en-US" i="1" baseline="0" dirty="0" smtClean="0"/>
              <a:t>ArcGIS Online. </a:t>
            </a:r>
            <a:r>
              <a:rPr lang="en-US" i="0" baseline="0" dirty="0" smtClean="0"/>
              <a:t>N.P., </a:t>
            </a:r>
            <a:r>
              <a:rPr lang="en-US" i="0" baseline="0" dirty="0" err="1" smtClean="0"/>
              <a:t>n.d.</a:t>
            </a:r>
            <a:r>
              <a:rPr lang="en-US" i="0" baseline="0" dirty="0" smtClean="0"/>
              <a:t> Web. 18 Feb. 2016.</a:t>
            </a:r>
          </a:p>
          <a:p>
            <a:r>
              <a:rPr lang="en-US" i="0" baseline="0" dirty="0" smtClean="0"/>
              <a:t>River layer -</a:t>
            </a:r>
          </a:p>
          <a:p>
            <a:r>
              <a:rPr lang="en-US" i="0" baseline="0" dirty="0" smtClean="0"/>
              <a:t>Sierra NV area - </a:t>
            </a:r>
            <a:r>
              <a:rPr lang="en-US" sz="1200" b="0" i="0" kern="1200" dirty="0" err="1" smtClean="0">
                <a:solidFill>
                  <a:schemeClr val="tx1"/>
                </a:solidFill>
                <a:effectLst/>
                <a:latin typeface="+mn-lt"/>
                <a:ea typeface="+mn-ea"/>
                <a:cs typeface="+mn-cs"/>
              </a:rPr>
              <a:t>SNCAdmin</a:t>
            </a:r>
            <a:r>
              <a:rPr lang="en-US" sz="1200" b="0" i="0" kern="1200" dirty="0" smtClean="0">
                <a:solidFill>
                  <a:schemeClr val="tx1"/>
                </a:solidFill>
                <a:effectLst/>
                <a:latin typeface="+mn-lt"/>
                <a:ea typeface="+mn-ea"/>
                <a:cs typeface="+mn-cs"/>
              </a:rPr>
              <a:t>. "SNC." </a:t>
            </a:r>
            <a:r>
              <a:rPr lang="en-US" sz="1200" b="0" i="1" kern="1200" dirty="0" smtClean="0">
                <a:solidFill>
                  <a:schemeClr val="tx1"/>
                </a:solidFill>
                <a:effectLst/>
                <a:latin typeface="+mn-lt"/>
                <a:ea typeface="+mn-ea"/>
                <a:cs typeface="+mn-cs"/>
              </a:rPr>
              <a:t>ArcGIS Online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Web. 18 Feb. 2016.</a:t>
            </a:r>
            <a:endParaRPr lang="en-US" i="0" baseline="0" dirty="0" smtClean="0"/>
          </a:p>
          <a:p>
            <a:r>
              <a:rPr lang="en-US" i="0" baseline="0" dirty="0" smtClean="0"/>
              <a:t>Cascade lay- </a:t>
            </a:r>
            <a:r>
              <a:rPr lang="en-US" sz="1200" b="0" i="0" kern="1200" dirty="0" err="1" smtClean="0">
                <a:solidFill>
                  <a:schemeClr val="tx1"/>
                </a:solidFill>
                <a:effectLst/>
                <a:latin typeface="+mn-lt"/>
                <a:ea typeface="+mn-ea"/>
                <a:cs typeface="+mn-cs"/>
              </a:rPr>
              <a:t>Consbio</a:t>
            </a:r>
            <a:r>
              <a:rPr lang="en-US" sz="1200" b="0" i="0" kern="1200" dirty="0" smtClean="0">
                <a:solidFill>
                  <a:schemeClr val="tx1"/>
                </a:solidFill>
                <a:effectLst/>
                <a:latin typeface="+mn-lt"/>
                <a:ea typeface="+mn-ea"/>
                <a:cs typeface="+mn-cs"/>
              </a:rPr>
              <a:t>. "Conifer Cover for the Eastern Cascades Oregon." </a:t>
            </a:r>
            <a:r>
              <a:rPr lang="en-US" sz="1200" b="0" i="1" kern="1200" dirty="0" smtClean="0">
                <a:solidFill>
                  <a:schemeClr val="tx1"/>
                </a:solidFill>
                <a:effectLst/>
                <a:latin typeface="+mn-lt"/>
                <a:ea typeface="+mn-ea"/>
                <a:cs typeface="+mn-cs"/>
              </a:rPr>
              <a:t>ArcGIS Online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Web. 18 Feb. 2016.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Consbio</a:t>
            </a:r>
            <a:r>
              <a:rPr lang="en-US" sz="1200" b="0" i="0" kern="1200" dirty="0" smtClean="0">
                <a:solidFill>
                  <a:schemeClr val="tx1"/>
                </a:solidFill>
                <a:effectLst/>
                <a:latin typeface="+mn-lt"/>
                <a:ea typeface="+mn-ea"/>
                <a:cs typeface="+mn-cs"/>
              </a:rPr>
              <a:t>. "Conifer Cover for the Eastern Cascades Washington." </a:t>
            </a:r>
            <a:r>
              <a:rPr lang="en-US" sz="1200" b="0" i="1" kern="1200" dirty="0" smtClean="0">
                <a:solidFill>
                  <a:schemeClr val="tx1"/>
                </a:solidFill>
                <a:effectLst/>
                <a:latin typeface="+mn-lt"/>
                <a:ea typeface="+mn-ea"/>
                <a:cs typeface="+mn-cs"/>
              </a:rPr>
              <a:t>ArcGIS Online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Web. 18 Feb. 2016.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Consbio</a:t>
            </a:r>
            <a:r>
              <a:rPr lang="en-US" sz="1200" b="0" i="0" kern="1200" dirty="0" smtClean="0">
                <a:solidFill>
                  <a:schemeClr val="tx1"/>
                </a:solidFill>
                <a:effectLst/>
                <a:latin typeface="+mn-lt"/>
                <a:ea typeface="+mn-ea"/>
                <a:cs typeface="+mn-cs"/>
              </a:rPr>
              <a:t>. “Broadleaf cover for the Oregon</a:t>
            </a:r>
            <a:r>
              <a:rPr lang="en-US" sz="1200" b="0" i="0" kern="1200" baseline="0" dirty="0" smtClean="0">
                <a:solidFill>
                  <a:schemeClr val="tx1"/>
                </a:solidFill>
                <a:effectLst/>
                <a:latin typeface="+mn-lt"/>
                <a:ea typeface="+mn-ea"/>
                <a:cs typeface="+mn-cs"/>
              </a:rPr>
              <a:t> West Cascades</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ArcGIS Online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Web. 18 Feb. 2016.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Consbio</a:t>
            </a:r>
            <a:r>
              <a:rPr lang="en-US" sz="1200" b="0" i="0" kern="1200" dirty="0" smtClean="0">
                <a:solidFill>
                  <a:schemeClr val="tx1"/>
                </a:solidFill>
                <a:effectLst/>
                <a:latin typeface="+mn-lt"/>
                <a:ea typeface="+mn-ea"/>
                <a:cs typeface="+mn-cs"/>
              </a:rPr>
              <a:t>. “Broadleaf</a:t>
            </a:r>
            <a:r>
              <a:rPr lang="en-US" sz="1200" b="0" i="0" kern="1200" baseline="0" dirty="0" smtClean="0">
                <a:solidFill>
                  <a:schemeClr val="tx1"/>
                </a:solidFill>
                <a:effectLst/>
                <a:latin typeface="+mn-lt"/>
                <a:ea typeface="+mn-ea"/>
                <a:cs typeface="+mn-cs"/>
              </a:rPr>
              <a:t> cover for the Western Cascades Washington</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ArcGIS Online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Web. 18 Feb. 2016.</a:t>
            </a:r>
            <a:endParaRPr lang="en-US" sz="1200" b="0" i="0" kern="1200" baseline="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61649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Include</a:t>
            </a:r>
            <a:r>
              <a:rPr lang="en-US" baseline="0" dirty="0" smtClean="0"/>
              <a:t> small images of raster samples from each. 2 or 4 </a:t>
            </a:r>
            <a:endParaRPr lang="en-US" dirty="0" smtClean="0"/>
          </a:p>
          <a:p>
            <a:endParaRPr lang="en-US" dirty="0" smtClean="0"/>
          </a:p>
          <a:p>
            <a:r>
              <a:rPr lang="en-US" baseline="0" dirty="0" smtClean="0"/>
              <a:t>Ground datasets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-GHCN – Conglomerate of numerous data sources. We are using ASOS, COOP, and SNOTEL. 3724 stations total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ASOS – 100% automated. For meteorological and aviation needs. 900 total.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		</a:t>
            </a:r>
            <a:r>
              <a:rPr lang="en-US" baseline="0" dirty="0" smtClean="0"/>
              <a:t>		COOP – Of the NWS. Thousands of volunteers take measurements from a variety of areas all over the United States. So, works where people are.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SNOTEL – Over 730 of these. National Resources Conservation service. Generally in remote, high-mountain watersheds. Only one that measures SWE</a:t>
            </a:r>
          </a:p>
          <a:p>
            <a:r>
              <a:rPr lang="en-US" baseline="0" dirty="0" smtClean="0"/>
              <a:t>	-PRISM – raster dataset interpolating from numerous point datasets, incl. GHCN.</a:t>
            </a:r>
          </a:p>
          <a:p>
            <a:r>
              <a:rPr lang="en-US" baseline="0" dirty="0" smtClean="0"/>
              <a:t>Introduce satellite datasets</a:t>
            </a:r>
          </a:p>
          <a:p>
            <a:r>
              <a:rPr lang="en-US" baseline="0" dirty="0" smtClean="0"/>
              <a:t>	-CMORPH – NOAA product using NASA, NOAA, and US Dept. of Defense satellites</a:t>
            </a:r>
          </a:p>
          <a:p>
            <a:r>
              <a:rPr lang="en-US" baseline="0" dirty="0" smtClean="0"/>
              <a:t>		SSM/I (Air Force), AMSU-B (NOAA), AMSR-E and TMI (NASA)</a:t>
            </a:r>
          </a:p>
          <a:p>
            <a:r>
              <a:rPr lang="en-US" baseline="0" dirty="0" smtClean="0"/>
              <a:t>		Fine spatial (.072 degree, 8km) and temporal resolutions (30 min). 8km resolution actually from interpolated coarser data</a:t>
            </a:r>
          </a:p>
          <a:p>
            <a:r>
              <a:rPr lang="en-US" baseline="0" dirty="0" smtClean="0"/>
              <a:t>		Method of combining precipitation algorithms from other satellites</a:t>
            </a:r>
          </a:p>
          <a:p>
            <a:r>
              <a:rPr lang="en-US" baseline="0" dirty="0" smtClean="0"/>
              <a:t>	-GPM – Continuation of TRMM at higher latitude. NASA product</a:t>
            </a:r>
          </a:p>
          <a:p>
            <a:r>
              <a:rPr lang="en-US" baseline="0" dirty="0" smtClean="0"/>
              <a:t>		(.1 degree, 11 km, 30 minutes)</a:t>
            </a:r>
          </a:p>
          <a:p>
            <a:r>
              <a:rPr lang="en-US" baseline="0" dirty="0" smtClean="0"/>
              <a:t>		Fine temporal resolution, covers small time period though (Since March of 2015)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249315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preliminary study</a:t>
            </a:r>
            <a:r>
              <a:rPr lang="en-US" baseline="0" dirty="0" smtClean="0"/>
              <a:t> of SNODAS, a merged dataset provided by NOAA and the NWS’s National Operational Hydrologic Remote Sensing Center that estimates snow water equivalents (SWE) by merging ground, airborne, and satellite data, we compared SNODAS estimates and SNOTEL observations of SWE in our study area from October 2003 – December 2013.</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249315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The WRCC is one of six regional climate centers in the United States. </a:t>
            </a:r>
          </a:p>
          <a:p>
            <a:r>
              <a:rPr lang="en-US" sz="1200" b="0" i="0" kern="1200" baseline="0" dirty="0" smtClean="0">
                <a:solidFill>
                  <a:schemeClr val="tx1"/>
                </a:solidFill>
                <a:effectLst/>
                <a:latin typeface="+mn-lt"/>
                <a:ea typeface="+mn-ea"/>
                <a:cs typeface="+mn-cs"/>
              </a:rPr>
              <a:t>The WRCC itself conducts climatic research to collect high quality information of the western United States and store it. </a:t>
            </a:r>
          </a:p>
          <a:p>
            <a:r>
              <a:rPr lang="en-US" sz="1200" b="0" i="0" kern="1200" baseline="0" dirty="0" smtClean="0">
                <a:solidFill>
                  <a:schemeClr val="tx1"/>
                </a:solidFill>
                <a:effectLst/>
                <a:latin typeface="+mn-lt"/>
                <a:ea typeface="+mn-ea"/>
                <a:cs typeface="+mn-cs"/>
              </a:rPr>
              <a:t>This climate data gives the WRCC a valuable resource to provide </a:t>
            </a:r>
            <a:r>
              <a:rPr lang="en-US" dirty="0" smtClean="0"/>
              <a:t>climate services</a:t>
            </a:r>
            <a:r>
              <a:rPr lang="en-US" baseline="0" dirty="0" smtClean="0"/>
              <a:t> on national, regional, and state levels.</a:t>
            </a:r>
          </a:p>
          <a:p>
            <a:r>
              <a:rPr lang="en-US" baseline="0" dirty="0" smtClean="0"/>
              <a:t>The WRCC and its partners including NCEI, other NOAA institutes, and NWS </a:t>
            </a:r>
            <a:r>
              <a:rPr lang="en-US" sz="1200" b="0" i="0" kern="1200" baseline="0" dirty="0" smtClean="0">
                <a:solidFill>
                  <a:schemeClr val="tx1"/>
                </a:solidFill>
                <a:effectLst/>
                <a:latin typeface="+mn-lt"/>
                <a:ea typeface="+mn-ea"/>
                <a:cs typeface="+mn-cs"/>
              </a:rPr>
              <a:t>work to provide climate information to the American public.</a:t>
            </a:r>
          </a:p>
          <a:p>
            <a:r>
              <a:rPr lang="en-US" sz="1200" b="0" i="0" kern="1200" baseline="0" dirty="0" smtClean="0">
                <a:solidFill>
                  <a:schemeClr val="tx1"/>
                </a:solidFill>
                <a:effectLst/>
                <a:latin typeface="+mn-lt"/>
                <a:ea typeface="+mn-ea"/>
                <a:cs typeface="+mn-cs"/>
              </a:rPr>
              <a:t>	(Others: </a:t>
            </a:r>
            <a:r>
              <a:rPr lang="en-US" sz="1200" b="0" i="0" kern="1200" dirty="0" smtClean="0">
                <a:solidFill>
                  <a:schemeClr val="tx1"/>
                </a:solidFill>
                <a:effectLst/>
                <a:latin typeface="+mn-lt"/>
                <a:ea typeface="+mn-ea"/>
                <a:cs typeface="+mn-cs"/>
              </a:rPr>
              <a:t>The American Association of State Climatologists, and the Regional Sciences and Assessment Program, Department of Interior Climate Science Centers and Landscape Conservation Cooperatives)</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WRCC use station-based datasets, but not satellite-based ones, to collect precipitation measurements. They both would like to integrate them if they prove useful.</a:t>
            </a:r>
            <a:br>
              <a:rPr lang="en-US" sz="1200" b="0" i="0" kern="1200" baseline="0" dirty="0" smtClean="0">
                <a:solidFill>
                  <a:schemeClr val="tx1"/>
                </a:solidFill>
                <a:effectLst/>
                <a:latin typeface="+mn-lt"/>
                <a:ea typeface="+mn-ea"/>
                <a:cs typeface="+mn-cs"/>
              </a:rPr>
            </a:br>
            <a:r>
              <a:rPr lang="en-US" sz="1200" b="0" i="0" kern="1200" baseline="0" dirty="0" smtClean="0">
                <a:solidFill>
                  <a:schemeClr val="tx1"/>
                </a:solidFill>
                <a:effectLst/>
                <a:latin typeface="+mn-lt"/>
                <a:ea typeface="+mn-ea"/>
                <a:cs typeface="+mn-cs"/>
              </a:rPr>
              <a:t>A popular source of precipitation information to the WRCC is PRISM, an interpolated ground-based model. Less commonly used are GHCN and NCEP/NCAR reanalysis.</a:t>
            </a:r>
          </a:p>
          <a:p>
            <a:r>
              <a:rPr lang="en-US" sz="1200" b="0" i="0" kern="1200" baseline="0" dirty="0" smtClean="0">
                <a:solidFill>
                  <a:schemeClr val="tx1"/>
                </a:solidFill>
                <a:effectLst/>
                <a:latin typeface="+mn-lt"/>
                <a:ea typeface="+mn-ea"/>
                <a:cs typeface="+mn-cs"/>
              </a:rPr>
              <a:t>	Reanalysis proved inaccurate, while PRISM is simply a more useful version of GHCN for their purposes.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NWS is a component of NOAA, all under the US department of Commerce. </a:t>
            </a:r>
          </a:p>
          <a:p>
            <a:r>
              <a:rPr lang="en-US" sz="1200" b="0" i="0" kern="1200" baseline="0" dirty="0" smtClean="0">
                <a:solidFill>
                  <a:schemeClr val="tx1"/>
                </a:solidFill>
                <a:effectLst/>
                <a:latin typeface="+mn-lt"/>
                <a:ea typeface="+mn-ea"/>
                <a:cs typeface="+mn-cs"/>
              </a:rPr>
              <a:t>The NWS shares the WRCC’s goal of providing high-quality climate information. The NWS works on a national level to support and enhance the United States economy. </a:t>
            </a:r>
          </a:p>
          <a:p>
            <a:r>
              <a:rPr lang="en-US" sz="1200" b="0" i="0" kern="1200" baseline="0" dirty="0" smtClean="0">
                <a:solidFill>
                  <a:schemeClr val="tx1"/>
                </a:solidFill>
                <a:effectLst/>
                <a:latin typeface="+mn-lt"/>
                <a:ea typeface="+mn-ea"/>
                <a:cs typeface="+mn-cs"/>
              </a:rPr>
              <a:t>Its infrastructure includes 13 river forecasting centers- 2 of which we are using to organize our data.</a:t>
            </a: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40693995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1305846"/>
            <a:ext cx="914400" cy="914400"/>
          </a:xfrm>
          <a:prstGeom prst="rect">
            <a:avLst/>
          </a:prstGeom>
        </p:spPr>
      </p:pic>
      <p:cxnSp>
        <p:nvCxnSpPr>
          <p:cNvPr id="13" name="author rule"/>
          <p:cNvCxnSpPr/>
          <p:nvPr userDrawn="1"/>
        </p:nvCxnSpPr>
        <p:spPr>
          <a:xfrm>
            <a:off x="228600" y="3009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279641"/>
            <a:ext cx="8613648"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43000" y="1294865"/>
            <a:ext cx="7699248" cy="920132"/>
          </a:xfrm>
        </p:spPr>
        <p:txBody>
          <a:bodyPr anchor="ctr">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pic>
        <p:nvPicPr>
          <p:cNvPr id="18" name="Picture 17"/>
          <p:cNvPicPr>
            <a:picLocks noChangeAspect="1"/>
          </p:cNvPicPr>
          <p:nvPr userDrawn="1"/>
        </p:nvPicPr>
        <p:blipFill rotWithShape="1">
          <a:blip r:embed="rId4">
            <a:extLst>
              <a:ext uri="{28A0092B-C50C-407E-A947-70E740481C1C}">
                <a14:useLocalDpi xmlns:a14="http://schemas.microsoft.com/office/drawing/2010/main" val="0"/>
              </a:ext>
            </a:extLst>
          </a:blip>
          <a:srcRect t="38509" b="30135"/>
          <a:stretch/>
        </p:blipFill>
        <p:spPr>
          <a:xfrm>
            <a:off x="0" y="4612943"/>
            <a:ext cx="9144000" cy="2238233"/>
          </a:xfrm>
          <a:prstGeom prst="rect">
            <a:avLst/>
          </a:prstGeom>
        </p:spPr>
      </p:pic>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3/30/2016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4.emf"/><Relationship Id="rId7" Type="http://schemas.openxmlformats.org/officeDocument/2006/relationships/image" Target="../media/image47.emf"/><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6.emf"/><Relationship Id="rId5" Type="http://schemas.openxmlformats.org/officeDocument/2006/relationships/image" Target="../media/image45.emf"/><Relationship Id="rId10" Type="http://schemas.openxmlformats.org/officeDocument/2006/relationships/image" Target="../media/image50.emf"/><Relationship Id="rId4" Type="http://schemas.openxmlformats.org/officeDocument/2006/relationships/image" Target="../media/image12.png"/><Relationship Id="rId9" Type="http://schemas.openxmlformats.org/officeDocument/2006/relationships/image" Target="../media/image49.emf"/></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52.emf"/><Relationship Id="rId4" Type="http://schemas.openxmlformats.org/officeDocument/2006/relationships/image" Target="../media/image51.emf"/></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8.png"/><Relationship Id="rId7" Type="http://schemas.openxmlformats.org/officeDocument/2006/relationships/image" Target="../media/image25.png"/><Relationship Id="rId12"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62.png"/><Relationship Id="rId5" Type="http://schemas.openxmlformats.org/officeDocument/2006/relationships/image" Target="../media/image31.png"/><Relationship Id="rId10" Type="http://schemas.openxmlformats.org/officeDocument/2006/relationships/image" Target="../media/image61.png"/><Relationship Id="rId4" Type="http://schemas.openxmlformats.org/officeDocument/2006/relationships/image" Target="../media/image27.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Autofit/>
          </a:bodyPr>
          <a:lstStyle/>
          <a:p>
            <a:pPr algn="ctr"/>
            <a:r>
              <a:rPr lang="en-US" sz="4000" dirty="0" smtClean="0"/>
              <a:t>Cascade &amp; Sierra Nevada Mountains Water Resources</a:t>
            </a:r>
            <a:endParaRPr lang="en-US" sz="4000" dirty="0"/>
          </a:p>
        </p:txBody>
      </p:sp>
      <p:sp>
        <p:nvSpPr>
          <p:cNvPr id="9" name="Text Placeholder 8"/>
          <p:cNvSpPr>
            <a:spLocks noGrp="1"/>
          </p:cNvSpPr>
          <p:nvPr>
            <p:ph type="body" sz="quarter" idx="17"/>
          </p:nvPr>
        </p:nvSpPr>
        <p:spPr/>
        <p:txBody>
          <a:bodyPr>
            <a:noAutofit/>
          </a:bodyPr>
          <a:lstStyle/>
          <a:p>
            <a:pPr lvl="0" indent="-69850">
              <a:lnSpc>
                <a:spcPct val="100000"/>
              </a:lnSpc>
              <a:spcBef>
                <a:spcPts val="0"/>
              </a:spcBef>
              <a:buClr>
                <a:srgbClr val="000000"/>
              </a:buClr>
              <a:buSzPct val="30555"/>
            </a:pPr>
            <a:r>
              <a:rPr lang="en-US" sz="2000" dirty="0">
                <a:latin typeface="+mj-lt"/>
                <a:ea typeface="Garamond"/>
                <a:cs typeface="Garamond"/>
                <a:sym typeface="Garamond"/>
              </a:rPr>
              <a:t>A </a:t>
            </a:r>
            <a:r>
              <a:rPr lang="en-US" sz="2000" dirty="0" smtClean="0">
                <a:latin typeface="+mj-lt"/>
                <a:ea typeface="Garamond"/>
                <a:cs typeface="Garamond"/>
                <a:sym typeface="Garamond"/>
              </a:rPr>
              <a:t>Comparison </a:t>
            </a:r>
            <a:r>
              <a:rPr lang="en-US" sz="2000" dirty="0">
                <a:latin typeface="+mj-lt"/>
                <a:ea typeface="Garamond"/>
                <a:cs typeface="Garamond"/>
                <a:sym typeface="Garamond"/>
              </a:rPr>
              <a:t>of </a:t>
            </a:r>
            <a:r>
              <a:rPr lang="en-US" sz="2000" dirty="0" smtClean="0">
                <a:latin typeface="+mj-lt"/>
                <a:ea typeface="Garamond"/>
                <a:cs typeface="Garamond"/>
                <a:sym typeface="Garamond"/>
              </a:rPr>
              <a:t>Remotely-Sensed </a:t>
            </a:r>
            <a:r>
              <a:rPr lang="en-US" sz="2000" dirty="0">
                <a:latin typeface="+mj-lt"/>
                <a:ea typeface="Garamond"/>
                <a:cs typeface="Garamond"/>
                <a:sym typeface="Garamond"/>
              </a:rPr>
              <a:t>Climate Data Records </a:t>
            </a:r>
            <a:r>
              <a:rPr lang="en-US" sz="2000" dirty="0" smtClean="0">
                <a:latin typeface="+mj-lt"/>
                <a:ea typeface="Garamond"/>
                <a:cs typeface="Garamond"/>
                <a:sym typeface="Garamond"/>
              </a:rPr>
              <a:t>for Improved </a:t>
            </a:r>
            <a:r>
              <a:rPr lang="en-US" sz="2000" dirty="0">
                <a:latin typeface="+mj-lt"/>
                <a:ea typeface="Garamond"/>
                <a:cs typeface="Garamond"/>
                <a:sym typeface="Garamond"/>
              </a:rPr>
              <a:t>C</a:t>
            </a:r>
            <a:r>
              <a:rPr lang="en-US" sz="2000" dirty="0" smtClean="0">
                <a:latin typeface="+mj-lt"/>
                <a:ea typeface="Garamond"/>
                <a:cs typeface="Garamond"/>
                <a:sym typeface="Garamond"/>
              </a:rPr>
              <a:t>limate Monitoring</a:t>
            </a:r>
            <a:endParaRPr lang="en-US" sz="2000" dirty="0">
              <a:latin typeface="+mj-lt"/>
              <a:ea typeface="Garamond"/>
              <a:cs typeface="Garamond"/>
              <a:sym typeface="Garamond"/>
            </a:endParaRPr>
          </a:p>
        </p:txBody>
      </p:sp>
      <p:sp>
        <p:nvSpPr>
          <p:cNvPr id="11" name="Text Placeholder 2"/>
          <p:cNvSpPr txBox="1">
            <a:spLocks/>
          </p:cNvSpPr>
          <p:nvPr/>
        </p:nvSpPr>
        <p:spPr>
          <a:xfrm>
            <a:off x="1110627" y="3258448"/>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Sam Swanson (Project Lead)</a:t>
            </a:r>
            <a:endParaRPr lang="en-US" sz="1600" dirty="0"/>
          </a:p>
        </p:txBody>
      </p:sp>
      <p:sp>
        <p:nvSpPr>
          <p:cNvPr id="19" name="Text Placeholder 2"/>
          <p:cNvSpPr txBox="1">
            <a:spLocks/>
          </p:cNvSpPr>
          <p:nvPr/>
        </p:nvSpPr>
        <p:spPr>
          <a:xfrm>
            <a:off x="2451891" y="3647635"/>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endParaRPr lang="en-US" sz="1600" dirty="0"/>
          </a:p>
        </p:txBody>
      </p:sp>
      <p:sp>
        <p:nvSpPr>
          <p:cNvPr id="21" name="Text Placeholder 2"/>
          <p:cNvSpPr txBox="1">
            <a:spLocks/>
          </p:cNvSpPr>
          <p:nvPr/>
        </p:nvSpPr>
        <p:spPr>
          <a:xfrm>
            <a:off x="5547640" y="3260212"/>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Kevin Rapa</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3295967" y="1600200"/>
            <a:ext cx="5777716" cy="3016167"/>
            <a:chOff x="3295967" y="1600200"/>
            <a:chExt cx="5777716" cy="3016167"/>
          </a:xfrm>
        </p:grpSpPr>
        <p:grpSp>
          <p:nvGrpSpPr>
            <p:cNvPr id="36" name="Group 35"/>
            <p:cNvGrpSpPr/>
            <p:nvPr/>
          </p:nvGrpSpPr>
          <p:grpSpPr>
            <a:xfrm>
              <a:off x="3295967" y="2219325"/>
              <a:ext cx="2254529" cy="2397042"/>
              <a:chOff x="3295967" y="2219325"/>
              <a:chExt cx="2254529" cy="2397042"/>
            </a:xfrm>
          </p:grpSpPr>
          <p:pic>
            <p:nvPicPr>
              <p:cNvPr id="10" name="Picture 12" descr="https://lh4.googleusercontent.com/4XDaMLVIAnaP6VEBeP6q25tOdR4eD9AJF6fCuFgDY85V5uMWrPsmVaDA7u1J7bP_jB3yVkreRf-m02yALU0I9aNKZmydjBzPEI0adfvfEbwvFYejHLZyE_2j1_lPvWJQhIzWck9n6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066" y="2569667"/>
                <a:ext cx="2036332" cy="203633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295967" y="3140350"/>
                <a:ext cx="2254529" cy="147601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112739" y="2219325"/>
                <a:ext cx="676844" cy="92102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436590" y="3244334"/>
                <a:ext cx="248786" cy="369332"/>
              </a:xfrm>
              <a:prstGeom prst="rect">
                <a:avLst/>
              </a:prstGeom>
            </p:spPr>
            <p:txBody>
              <a:bodyPr wrap="none">
                <a:spAutoFit/>
              </a:bodyPr>
              <a:lstStyle/>
              <a:p>
                <a:r>
                  <a:rPr lang="en-US" dirty="0"/>
                  <a:t> </a:t>
                </a:r>
              </a:p>
            </p:txBody>
          </p:sp>
        </p:grpSp>
        <p:grpSp>
          <p:nvGrpSpPr>
            <p:cNvPr id="34" name="Group 33"/>
            <p:cNvGrpSpPr/>
            <p:nvPr/>
          </p:nvGrpSpPr>
          <p:grpSpPr>
            <a:xfrm>
              <a:off x="4789583" y="1600200"/>
              <a:ext cx="4284100" cy="1880154"/>
              <a:chOff x="4789583" y="1600200"/>
              <a:chExt cx="4284100" cy="1880154"/>
            </a:xfrm>
          </p:grpSpPr>
          <p:sp>
            <p:nvSpPr>
              <p:cNvPr id="12" name="TextBox 11"/>
              <p:cNvSpPr txBox="1"/>
              <p:nvPr/>
            </p:nvSpPr>
            <p:spPr>
              <a:xfrm>
                <a:off x="5910007" y="3080244"/>
                <a:ext cx="1720343" cy="400110"/>
              </a:xfrm>
              <a:prstGeom prst="rect">
                <a:avLst/>
              </a:prstGeom>
              <a:noFill/>
            </p:spPr>
            <p:txBody>
              <a:bodyPr wrap="none" rtlCol="0">
                <a:spAutoFit/>
              </a:bodyPr>
              <a:lstStyle/>
              <a:p>
                <a:r>
                  <a:rPr lang="en-US" sz="2000" dirty="0" smtClean="0"/>
                  <a:t>Station data</a:t>
                </a:r>
                <a:endParaRPr lang="en-US" sz="2000" dirty="0"/>
              </a:p>
            </p:txBody>
          </p:sp>
          <p:sp>
            <p:nvSpPr>
              <p:cNvPr id="26" name="Rectangle 25"/>
              <p:cNvSpPr/>
              <p:nvPr/>
            </p:nvSpPr>
            <p:spPr>
              <a:xfrm>
                <a:off x="4789583" y="1600200"/>
                <a:ext cx="4284100" cy="1540150"/>
              </a:xfrm>
              <a:prstGeom prst="rect">
                <a:avLst/>
              </a:prstGeom>
              <a:blipFill dpi="0" rotWithShape="1">
                <a:blip r:embed="rId3">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 Placeholder 2"/>
          <p:cNvSpPr>
            <a:spLocks noGrp="1"/>
          </p:cNvSpPr>
          <p:nvPr>
            <p:ph type="body" sz="quarter" idx="14"/>
          </p:nvPr>
        </p:nvSpPr>
        <p:spPr>
          <a:xfrm>
            <a:off x="315021" y="215265"/>
            <a:ext cx="8503920" cy="923544"/>
          </a:xfrm>
        </p:spPr>
        <p:txBody>
          <a:bodyPr/>
          <a:lstStyle/>
          <a:p>
            <a:r>
              <a:rPr lang="en-US" dirty="0" smtClean="0">
                <a:solidFill>
                  <a:schemeClr val="accent1"/>
                </a:solidFill>
              </a:rPr>
              <a:t>Methods</a:t>
            </a:r>
            <a:endParaRPr lang="en-US" dirty="0">
              <a:solidFill>
                <a:schemeClr val="accent1"/>
              </a:solidFill>
            </a:endParaRPr>
          </a:p>
        </p:txBody>
      </p:sp>
      <p:sp>
        <p:nvSpPr>
          <p:cNvPr id="14" name="TextBox 13"/>
          <p:cNvSpPr txBox="1"/>
          <p:nvPr/>
        </p:nvSpPr>
        <p:spPr>
          <a:xfrm>
            <a:off x="2236883" y="1035046"/>
            <a:ext cx="4711265" cy="400110"/>
          </a:xfrm>
          <a:prstGeom prst="rect">
            <a:avLst/>
          </a:prstGeom>
          <a:noFill/>
        </p:spPr>
        <p:txBody>
          <a:bodyPr wrap="square" rtlCol="0">
            <a:spAutoFit/>
          </a:bodyPr>
          <a:lstStyle/>
          <a:p>
            <a:r>
              <a:rPr lang="en-US" sz="2000" dirty="0" smtClean="0"/>
              <a:t>Satellite and spatial difference maps</a:t>
            </a:r>
          </a:p>
        </p:txBody>
      </p:sp>
      <p:grpSp>
        <p:nvGrpSpPr>
          <p:cNvPr id="45" name="Group 44"/>
          <p:cNvGrpSpPr/>
          <p:nvPr/>
        </p:nvGrpSpPr>
        <p:grpSpPr>
          <a:xfrm>
            <a:off x="4451161" y="4295708"/>
            <a:ext cx="4492632" cy="2318137"/>
            <a:chOff x="4451161" y="4295708"/>
            <a:chExt cx="4492632" cy="2318137"/>
          </a:xfrm>
        </p:grpSpPr>
        <p:cxnSp>
          <p:nvCxnSpPr>
            <p:cNvPr id="27" name="Elbow Connector 26"/>
            <p:cNvCxnSpPr/>
            <p:nvPr/>
          </p:nvCxnSpPr>
          <p:spPr>
            <a:xfrm flipV="1">
              <a:off x="4451161" y="5138530"/>
              <a:ext cx="1776646" cy="912099"/>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6316907" y="4295708"/>
              <a:ext cx="2626886" cy="2318137"/>
              <a:chOff x="305702" y="4213760"/>
              <a:chExt cx="2626886" cy="2318137"/>
            </a:xfrm>
          </p:grpSpPr>
          <p:pic>
            <p:nvPicPr>
              <p:cNvPr id="15" name="Picture 8" descr="https://lh6.googleusercontent.com/iefVoAfbhaQBeu4Z0axetmConrJ91RPD9w8PfyULj3iU-lTzrvi6CXOeO3rP82M-kuugdt4lE3OvmcVP6Q6hYiyowm4gbYWblnG5a2UUugLHqRpP5pEFeFeumRJrwSk6CPyQfM-_UV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654" y="4502503"/>
                <a:ext cx="2029394" cy="202939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05702" y="4502503"/>
                <a:ext cx="2569220" cy="2029394"/>
              </a:xfrm>
              <a:prstGeom prst="rect">
                <a:avLst/>
              </a:prstGeom>
              <a:blipFill dpi="0" rotWithShape="1">
                <a:blip r:embed="rId5">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02114" y="4213760"/>
                <a:ext cx="2430474" cy="400110"/>
              </a:xfrm>
              <a:prstGeom prst="rect">
                <a:avLst/>
              </a:prstGeom>
              <a:noFill/>
            </p:spPr>
            <p:txBody>
              <a:bodyPr wrap="none" rtlCol="0">
                <a:spAutoFit/>
              </a:bodyPr>
              <a:lstStyle/>
              <a:p>
                <a:r>
                  <a:rPr lang="en-US" sz="2000" dirty="0" smtClean="0"/>
                  <a:t>Graphs and maps</a:t>
                </a:r>
                <a:endParaRPr lang="en-US" sz="2000" dirty="0"/>
              </a:p>
            </p:txBody>
          </p:sp>
        </p:grpSp>
      </p:grpSp>
      <p:pic>
        <p:nvPicPr>
          <p:cNvPr id="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64918" y="625404"/>
            <a:ext cx="2089027" cy="2022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261807" y="3080244"/>
            <a:ext cx="1830950" cy="400110"/>
          </a:xfrm>
          <a:prstGeom prst="rect">
            <a:avLst/>
          </a:prstGeom>
          <a:noFill/>
        </p:spPr>
        <p:txBody>
          <a:bodyPr wrap="none" rtlCol="0">
            <a:spAutoFit/>
          </a:bodyPr>
          <a:lstStyle/>
          <a:p>
            <a:r>
              <a:rPr lang="en-US" sz="2000" dirty="0" smtClean="0"/>
              <a:t>Satellite data</a:t>
            </a:r>
            <a:endParaRPr lang="en-US" sz="2000" dirty="0"/>
          </a:p>
        </p:txBody>
      </p:sp>
      <p:sp>
        <p:nvSpPr>
          <p:cNvPr id="24" name="Rectangle 23"/>
          <p:cNvSpPr/>
          <p:nvPr/>
        </p:nvSpPr>
        <p:spPr>
          <a:xfrm>
            <a:off x="531339" y="1575504"/>
            <a:ext cx="3581400" cy="1564846"/>
          </a:xfrm>
          <a:prstGeom prst="rect">
            <a:avLst/>
          </a:prstGeom>
          <a:blipFill dpi="0" rotWithShape="1">
            <a:blip r:embed="rId7">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24010" y="630644"/>
            <a:ext cx="1790700" cy="9501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8946" y="495300"/>
            <a:ext cx="456631" cy="261332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343132" y="3105289"/>
            <a:ext cx="7287218" cy="3508556"/>
            <a:chOff x="343132" y="3105289"/>
            <a:chExt cx="7287218" cy="3508556"/>
          </a:xfrm>
        </p:grpSpPr>
        <p:cxnSp>
          <p:nvCxnSpPr>
            <p:cNvPr id="21" name="Straight Connector 20"/>
            <p:cNvCxnSpPr/>
            <p:nvPr/>
          </p:nvCxnSpPr>
          <p:spPr>
            <a:xfrm>
              <a:off x="852652" y="3480354"/>
              <a:ext cx="677769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588724" y="3105289"/>
              <a:ext cx="0" cy="37506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52652" y="3135106"/>
              <a:ext cx="0" cy="375065"/>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343132" y="4177401"/>
              <a:ext cx="4054697" cy="2436444"/>
              <a:chOff x="4883836" y="4095653"/>
              <a:chExt cx="4054697" cy="2436444"/>
            </a:xfrm>
          </p:grpSpPr>
          <p:pic>
            <p:nvPicPr>
              <p:cNvPr id="18" name="Picture 10" descr="https://lh5.googleusercontent.com/uFKwmHi_zoj4e0Blim6HVs1uiaJjnIkZv-vqSc3q8Crq6zrhtcJxTqwtinSXrQEAnmBBiBsCcRxfXm9yvM4CEZHZ_K4d0wO_3njfQhaKcTmsZNPscjplW9TbijCehFXg5gi8xJAW4k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50336" y="4495763"/>
                <a:ext cx="2033724" cy="20363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4883836" y="4495763"/>
                <a:ext cx="4054697" cy="2036334"/>
              </a:xfrm>
              <a:prstGeom prst="rect">
                <a:avLst/>
              </a:prstGeom>
              <a:blipFill dpi="0" rotWithShape="1">
                <a:blip r:embed="rId9">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112116" y="4095653"/>
                <a:ext cx="1904689" cy="400110"/>
              </a:xfrm>
              <a:prstGeom prst="rect">
                <a:avLst/>
              </a:prstGeom>
              <a:noFill/>
            </p:spPr>
            <p:txBody>
              <a:bodyPr wrap="none" rtlCol="0">
                <a:spAutoFit/>
              </a:bodyPr>
              <a:lstStyle/>
              <a:p>
                <a:r>
                  <a:rPr lang="en-US" sz="2000" dirty="0" smtClean="0"/>
                  <a:t>Merged table</a:t>
                </a:r>
                <a:endParaRPr lang="en-US" sz="2000" dirty="0"/>
              </a:p>
            </p:txBody>
          </p:sp>
        </p:grpSp>
        <p:cxnSp>
          <p:nvCxnSpPr>
            <p:cNvPr id="6" name="Straight Arrow Connector 5"/>
            <p:cNvCxnSpPr/>
            <p:nvPr/>
          </p:nvCxnSpPr>
          <p:spPr>
            <a:xfrm>
              <a:off x="852652" y="3510171"/>
              <a:ext cx="0" cy="98559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2079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0366" y="1164562"/>
            <a:ext cx="3801041" cy="369332"/>
          </a:xfrm>
          <a:prstGeom prst="rect">
            <a:avLst/>
          </a:prstGeom>
        </p:spPr>
        <p:txBody>
          <a:bodyPr wrap="none">
            <a:spAutoFit/>
          </a:bodyPr>
          <a:lstStyle/>
          <a:p>
            <a:r>
              <a:rPr lang="en-US" dirty="0"/>
              <a:t>Satellite Differences from GHCN </a:t>
            </a:r>
          </a:p>
        </p:txBody>
      </p:sp>
      <p:grpSp>
        <p:nvGrpSpPr>
          <p:cNvPr id="4" name="Group 3"/>
          <p:cNvGrpSpPr/>
          <p:nvPr/>
        </p:nvGrpSpPr>
        <p:grpSpPr>
          <a:xfrm>
            <a:off x="458771" y="1650582"/>
            <a:ext cx="2688742" cy="4370804"/>
            <a:chOff x="506896" y="1650582"/>
            <a:chExt cx="2688742" cy="4370804"/>
          </a:xfrm>
        </p:grpSpPr>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8"/>
            <a:stretch/>
          </p:blipFill>
          <p:spPr bwMode="auto">
            <a:xfrm>
              <a:off x="506896" y="1989136"/>
              <a:ext cx="2688742"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785557" y="1650582"/>
              <a:ext cx="1989647" cy="338554"/>
            </a:xfrm>
            <a:prstGeom prst="rect">
              <a:avLst/>
            </a:prstGeom>
          </p:spPr>
          <p:txBody>
            <a:bodyPr wrap="none">
              <a:spAutoFit/>
            </a:bodyPr>
            <a:lstStyle/>
            <a:p>
              <a:r>
                <a:rPr lang="en-US" sz="1600" dirty="0" smtClean="0"/>
                <a:t>GPM minus GHCN</a:t>
              </a:r>
              <a:endParaRPr lang="en-US" sz="1600" dirty="0"/>
            </a:p>
          </p:txBody>
        </p:sp>
      </p:grpSp>
      <p:grpSp>
        <p:nvGrpSpPr>
          <p:cNvPr id="5" name="Group 4"/>
          <p:cNvGrpSpPr/>
          <p:nvPr/>
        </p:nvGrpSpPr>
        <p:grpSpPr>
          <a:xfrm>
            <a:off x="6052381" y="1556920"/>
            <a:ext cx="2673627" cy="4356863"/>
            <a:chOff x="6013173" y="1556920"/>
            <a:chExt cx="2673627" cy="4356863"/>
          </a:xfrm>
        </p:grpSpPr>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723" r="19543" b="4770"/>
            <a:stretch/>
          </p:blipFill>
          <p:spPr bwMode="auto">
            <a:xfrm>
              <a:off x="6013173" y="1895474"/>
              <a:ext cx="2673627" cy="4018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131444" y="1556920"/>
              <a:ext cx="2419252" cy="338554"/>
            </a:xfrm>
            <a:prstGeom prst="rect">
              <a:avLst/>
            </a:prstGeom>
          </p:spPr>
          <p:txBody>
            <a:bodyPr wrap="none">
              <a:spAutoFit/>
            </a:bodyPr>
            <a:lstStyle/>
            <a:p>
              <a:r>
                <a:rPr lang="en-US" sz="1600" dirty="0" smtClean="0"/>
                <a:t>CMORPH minus GHCN</a:t>
              </a:r>
              <a:endParaRPr lang="en-US" sz="1600" dirty="0"/>
            </a:p>
          </p:txBody>
        </p:sp>
      </p:grpSp>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45509" y="1895473"/>
            <a:ext cx="35214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Results</a:t>
            </a:r>
            <a:endParaRPr lang="en-US" dirty="0">
              <a:solidFill>
                <a:schemeClr val="accent1"/>
              </a:solidFill>
            </a:endParaRPr>
          </a:p>
        </p:txBody>
      </p:sp>
      <p:grpSp>
        <p:nvGrpSpPr>
          <p:cNvPr id="8" name="Group 7"/>
          <p:cNvGrpSpPr/>
          <p:nvPr/>
        </p:nvGrpSpPr>
        <p:grpSpPr>
          <a:xfrm>
            <a:off x="3129077" y="2827529"/>
            <a:ext cx="2888097" cy="2934387"/>
            <a:chOff x="3129077" y="2827529"/>
            <a:chExt cx="2888097" cy="2934387"/>
          </a:xfrm>
        </p:grpSpPr>
        <p:sp>
          <p:nvSpPr>
            <p:cNvPr id="21" name="Rectangle 20"/>
            <p:cNvSpPr/>
            <p:nvPr/>
          </p:nvSpPr>
          <p:spPr>
            <a:xfrm>
              <a:off x="3420991" y="2827529"/>
              <a:ext cx="2279791" cy="646331"/>
            </a:xfrm>
            <a:prstGeom prst="rect">
              <a:avLst/>
            </a:prstGeom>
          </p:spPr>
          <p:txBody>
            <a:bodyPr wrap="none">
              <a:spAutoFit/>
            </a:bodyPr>
            <a:lstStyle/>
            <a:p>
              <a:pPr algn="ctr"/>
              <a:r>
                <a:rPr lang="en-US" dirty="0" smtClean="0"/>
                <a:t>Satellite difference</a:t>
              </a:r>
            </a:p>
            <a:p>
              <a:pPr algn="ctr"/>
              <a:r>
                <a:rPr lang="en-US" dirty="0" smtClean="0"/>
                <a:t>From GHCN</a:t>
              </a:r>
              <a:endParaRPr lang="en-US" dirty="0"/>
            </a:p>
          </p:txBody>
        </p:sp>
        <p:grpSp>
          <p:nvGrpSpPr>
            <p:cNvPr id="2" name="Group 1"/>
            <p:cNvGrpSpPr/>
            <p:nvPr/>
          </p:nvGrpSpPr>
          <p:grpSpPr>
            <a:xfrm>
              <a:off x="3129077" y="3519461"/>
              <a:ext cx="2888097" cy="2242455"/>
              <a:chOff x="3090577" y="3519461"/>
              <a:chExt cx="2888097" cy="2242455"/>
            </a:xfrm>
          </p:grpSpPr>
          <p:sp>
            <p:nvSpPr>
              <p:cNvPr id="39" name="Rectangle 38"/>
              <p:cNvSpPr/>
              <p:nvPr/>
            </p:nvSpPr>
            <p:spPr>
              <a:xfrm>
                <a:off x="3606371" y="3519461"/>
                <a:ext cx="1628972" cy="584775"/>
              </a:xfrm>
              <a:prstGeom prst="rect">
                <a:avLst/>
              </a:prstGeom>
            </p:spPr>
            <p:txBody>
              <a:bodyPr wrap="none">
                <a:spAutoFit/>
              </a:bodyPr>
              <a:lstStyle/>
              <a:p>
                <a:pPr algn="ctr"/>
                <a:r>
                  <a:rPr lang="en-US" sz="1600" dirty="0" smtClean="0"/>
                  <a:t>Satellite </a:t>
                </a:r>
              </a:p>
              <a:p>
                <a:pPr algn="ctr"/>
                <a:r>
                  <a:rPr lang="en-US" sz="1600" dirty="0" smtClean="0"/>
                  <a:t>underestimate</a:t>
                </a:r>
                <a:endParaRPr lang="en-US" sz="1600" dirty="0"/>
              </a:p>
            </p:txBody>
          </p:sp>
          <p:sp>
            <p:nvSpPr>
              <p:cNvPr id="41" name="Rectangle 40"/>
              <p:cNvSpPr/>
              <p:nvPr/>
            </p:nvSpPr>
            <p:spPr>
              <a:xfrm>
                <a:off x="4492370" y="5177141"/>
                <a:ext cx="1486304" cy="584775"/>
              </a:xfrm>
              <a:prstGeom prst="rect">
                <a:avLst/>
              </a:prstGeom>
            </p:spPr>
            <p:txBody>
              <a:bodyPr wrap="none">
                <a:spAutoFit/>
              </a:bodyPr>
              <a:lstStyle/>
              <a:p>
                <a:r>
                  <a:rPr lang="en-US" sz="1600" dirty="0" smtClean="0"/>
                  <a:t>Satellite </a:t>
                </a:r>
              </a:p>
              <a:p>
                <a:r>
                  <a:rPr lang="en-US" sz="1600" dirty="0" smtClean="0"/>
                  <a:t>o</a:t>
                </a:r>
                <a:r>
                  <a:rPr lang="en-US" sz="1600" dirty="0"/>
                  <a:t>v</a:t>
                </a:r>
                <a:r>
                  <a:rPr lang="en-US" sz="1600" dirty="0" smtClean="0"/>
                  <a:t>erestimate</a:t>
                </a:r>
                <a:endParaRPr lang="en-US" sz="1600" dirty="0"/>
              </a:p>
            </p:txBody>
          </p:sp>
          <p:sp>
            <p:nvSpPr>
              <p:cNvPr id="42" name="Rectangle 41"/>
              <p:cNvSpPr/>
              <p:nvPr/>
            </p:nvSpPr>
            <p:spPr>
              <a:xfrm>
                <a:off x="3090577" y="5175621"/>
                <a:ext cx="1215397" cy="584775"/>
              </a:xfrm>
              <a:prstGeom prst="rect">
                <a:avLst/>
              </a:prstGeom>
            </p:spPr>
            <p:txBody>
              <a:bodyPr wrap="none">
                <a:spAutoFit/>
              </a:bodyPr>
              <a:lstStyle/>
              <a:p>
                <a:pPr algn="r"/>
                <a:r>
                  <a:rPr lang="en-US" sz="1600" dirty="0" smtClean="0"/>
                  <a:t>Small</a:t>
                </a:r>
              </a:p>
              <a:p>
                <a:pPr algn="r"/>
                <a:r>
                  <a:rPr lang="en-US" sz="1600" dirty="0" smtClean="0"/>
                  <a:t>difference</a:t>
                </a:r>
                <a:endParaRPr lang="en-US" sz="1600"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7749" y="4099555"/>
                <a:ext cx="1426273" cy="114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2796161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500"/>
                                  </p:stCondLst>
                                  <p:childTnLst>
                                    <p:set>
                                      <p:cBhvr>
                                        <p:cTn id="18" dur="1" fill="hold">
                                          <p:stCondLst>
                                            <p:cond delay="0"/>
                                          </p:stCondLst>
                                        </p:cTn>
                                        <p:tgtEl>
                                          <p:spTgt spid="5127"/>
                                        </p:tgtEl>
                                        <p:attrNameLst>
                                          <p:attrName>style.visibility</p:attrName>
                                        </p:attrNameLst>
                                      </p:cBhvr>
                                      <p:to>
                                        <p:strVal val="visible"/>
                                      </p:to>
                                    </p:set>
                                    <p:animEffect transition="in" filter="fade">
                                      <p:cBhvr>
                                        <p:cTn id="19"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5800" y="1752600"/>
            <a:ext cx="2523781" cy="1015663"/>
          </a:xfrm>
          <a:prstGeom prst="rect">
            <a:avLst/>
          </a:prstGeom>
          <a:noFill/>
        </p:spPr>
        <p:txBody>
          <a:bodyPr wrap="square" rtlCol="0">
            <a:spAutoFit/>
          </a:bodyPr>
          <a:lstStyle/>
          <a:p>
            <a:r>
              <a:rPr lang="en-US" sz="2000" dirty="0" smtClean="0"/>
              <a:t>PRISM vs GHCN, </a:t>
            </a:r>
          </a:p>
          <a:p>
            <a:r>
              <a:rPr lang="en-US" sz="2000" dirty="0" smtClean="0"/>
              <a:t>October 2015 – </a:t>
            </a:r>
          </a:p>
          <a:p>
            <a:r>
              <a:rPr lang="en-US" sz="2000" dirty="0" smtClean="0"/>
              <a:t>December 2015</a:t>
            </a:r>
            <a:endParaRPr lang="en-US" sz="2000" dirty="0"/>
          </a:p>
        </p:txBody>
      </p:sp>
      <p:cxnSp>
        <p:nvCxnSpPr>
          <p:cNvPr id="2062" name="Elbow Connector 2061"/>
          <p:cNvCxnSpPr/>
          <p:nvPr/>
        </p:nvCxnSpPr>
        <p:spPr>
          <a:xfrm>
            <a:off x="-1" y="3866920"/>
            <a:ext cx="9144001" cy="2489813"/>
          </a:xfrm>
          <a:prstGeom prst="bentConnector3">
            <a:avLst>
              <a:gd name="adj1" fmla="val 62048"/>
            </a:avLst>
          </a:prstGeom>
          <a:ln w="19050"/>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445640" y="1265147"/>
            <a:ext cx="5537334" cy="2893987"/>
            <a:chOff x="3445640" y="1265147"/>
            <a:chExt cx="5537334" cy="2893987"/>
          </a:xfrm>
        </p:grpSpPr>
        <p:pic>
          <p:nvPicPr>
            <p:cNvPr id="2085" name="Picture 37"/>
            <p:cNvPicPr>
              <a:picLocks noChangeAspect="1" noChangeArrowheads="1"/>
            </p:cNvPicPr>
            <p:nvPr/>
          </p:nvPicPr>
          <p:blipFill rotWithShape="1">
            <a:blip r:embed="rId3">
              <a:extLst>
                <a:ext uri="{28A0092B-C50C-407E-A947-70E740481C1C}">
                  <a14:useLocalDpi xmlns:a14="http://schemas.microsoft.com/office/drawing/2010/main" val="0"/>
                </a:ext>
              </a:extLst>
            </a:blip>
            <a:srcRect l="3250" r="-173" b="18588"/>
            <a:stretch/>
          </p:blipFill>
          <p:spPr bwMode="auto">
            <a:xfrm>
              <a:off x="3767769" y="1280749"/>
              <a:ext cx="5215205" cy="2509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0" name="TextBox 2059"/>
            <p:cNvSpPr txBox="1"/>
            <p:nvPr/>
          </p:nvSpPr>
          <p:spPr>
            <a:xfrm>
              <a:off x="6048261" y="3789802"/>
              <a:ext cx="2109873" cy="369332"/>
            </a:xfrm>
            <a:prstGeom prst="rect">
              <a:avLst/>
            </a:prstGeom>
            <a:noFill/>
          </p:spPr>
          <p:txBody>
            <a:bodyPr wrap="none" rtlCol="0">
              <a:spAutoFit/>
            </a:bodyPr>
            <a:lstStyle/>
            <a:p>
              <a:r>
                <a:rPr lang="en-US" sz="1600" dirty="0" smtClean="0"/>
                <a:t>GHCN</a:t>
              </a:r>
              <a:r>
                <a:rPr lang="en-US" dirty="0" smtClean="0"/>
                <a:t> (mm/day)</a:t>
              </a:r>
              <a:endParaRPr lang="en-US" dirty="0"/>
            </a:p>
          </p:txBody>
        </p:sp>
        <p:sp>
          <p:nvSpPr>
            <p:cNvPr id="73" name="TextBox 72"/>
            <p:cNvSpPr txBox="1"/>
            <p:nvPr/>
          </p:nvSpPr>
          <p:spPr>
            <a:xfrm>
              <a:off x="5940925" y="1265147"/>
              <a:ext cx="981359" cy="338554"/>
            </a:xfrm>
            <a:prstGeom prst="rect">
              <a:avLst/>
            </a:prstGeom>
            <a:noFill/>
          </p:spPr>
          <p:txBody>
            <a:bodyPr wrap="none" rtlCol="0">
              <a:spAutoFit/>
            </a:bodyPr>
            <a:lstStyle/>
            <a:p>
              <a:r>
                <a:rPr lang="en-US" sz="1600" dirty="0" smtClean="0"/>
                <a:t>NW RFC</a:t>
              </a:r>
              <a:endParaRPr lang="en-US" dirty="0"/>
            </a:p>
          </p:txBody>
        </p:sp>
        <p:sp>
          <p:nvSpPr>
            <p:cNvPr id="74" name="TextBox 73"/>
            <p:cNvSpPr txBox="1"/>
            <p:nvPr/>
          </p:nvSpPr>
          <p:spPr>
            <a:xfrm rot="16200000">
              <a:off x="2693831" y="2337770"/>
              <a:ext cx="1842171" cy="338554"/>
            </a:xfrm>
            <a:prstGeom prst="rect">
              <a:avLst/>
            </a:prstGeom>
            <a:noFill/>
          </p:spPr>
          <p:txBody>
            <a:bodyPr wrap="none" rtlCol="0">
              <a:spAutoFit/>
            </a:bodyPr>
            <a:lstStyle/>
            <a:p>
              <a:r>
                <a:rPr lang="en-US" sz="1600" dirty="0" smtClean="0"/>
                <a:t>PRISM (mm/day)</a:t>
              </a:r>
              <a:endParaRPr lang="en-US" sz="1600" dirty="0"/>
            </a:p>
          </p:txBody>
        </p:sp>
        <p:sp>
          <p:nvSpPr>
            <p:cNvPr id="13" name="TextBox 12"/>
            <p:cNvSpPr txBox="1"/>
            <p:nvPr/>
          </p:nvSpPr>
          <p:spPr>
            <a:xfrm>
              <a:off x="7525649" y="2415518"/>
              <a:ext cx="1457325" cy="338554"/>
            </a:xfrm>
            <a:prstGeom prst="rect">
              <a:avLst/>
            </a:prstGeom>
            <a:noFill/>
          </p:spPr>
          <p:txBody>
            <a:bodyPr wrap="square" rtlCol="0">
              <a:spAutoFit/>
            </a:bodyPr>
            <a:lstStyle/>
            <a:p>
              <a:r>
                <a:rPr lang="en-US" sz="1600" dirty="0" smtClean="0"/>
                <a:t>RMSE: 11.90</a:t>
              </a:r>
              <a:endParaRPr lang="en-US" dirty="0"/>
            </a:p>
          </p:txBody>
        </p:sp>
      </p:grpSp>
      <p:grpSp>
        <p:nvGrpSpPr>
          <p:cNvPr id="4" name="Group 3"/>
          <p:cNvGrpSpPr/>
          <p:nvPr/>
        </p:nvGrpSpPr>
        <p:grpSpPr>
          <a:xfrm>
            <a:off x="0" y="3946793"/>
            <a:ext cx="5705474" cy="2858395"/>
            <a:chOff x="0" y="3946793"/>
            <a:chExt cx="5705474" cy="2858395"/>
          </a:xfrm>
        </p:grpSpPr>
        <p:grpSp>
          <p:nvGrpSpPr>
            <p:cNvPr id="2" name="Group 1"/>
            <p:cNvGrpSpPr/>
            <p:nvPr/>
          </p:nvGrpSpPr>
          <p:grpSpPr>
            <a:xfrm>
              <a:off x="0" y="3972058"/>
              <a:ext cx="5607586" cy="2833130"/>
              <a:chOff x="0" y="3972058"/>
              <a:chExt cx="5607586" cy="2833130"/>
            </a:xfrm>
          </p:grpSpPr>
          <p:pic>
            <p:nvPicPr>
              <p:cNvPr id="2086" name="Picture 38"/>
              <p:cNvPicPr>
                <a:picLocks noChangeAspect="1" noChangeArrowheads="1"/>
              </p:cNvPicPr>
              <p:nvPr/>
            </p:nvPicPr>
            <p:blipFill rotWithShape="1">
              <a:blip r:embed="rId4">
                <a:extLst>
                  <a:ext uri="{28A0092B-C50C-407E-A947-70E740481C1C}">
                    <a14:useLocalDpi xmlns:a14="http://schemas.microsoft.com/office/drawing/2010/main" val="0"/>
                  </a:ext>
                </a:extLst>
              </a:blip>
              <a:srcRect l="3123" b="18569"/>
              <a:stretch/>
            </p:blipFill>
            <p:spPr bwMode="auto">
              <a:xfrm>
                <a:off x="341524" y="3972058"/>
                <a:ext cx="5266062" cy="2538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56"/>
              <p:cNvSpPr txBox="1"/>
              <p:nvPr/>
            </p:nvSpPr>
            <p:spPr>
              <a:xfrm>
                <a:off x="1738830" y="6466634"/>
                <a:ext cx="1895071" cy="338554"/>
              </a:xfrm>
              <a:prstGeom prst="rect">
                <a:avLst/>
              </a:prstGeom>
              <a:noFill/>
            </p:spPr>
            <p:txBody>
              <a:bodyPr wrap="none" rtlCol="0">
                <a:spAutoFit/>
              </a:bodyPr>
              <a:lstStyle/>
              <a:p>
                <a:r>
                  <a:rPr lang="en-US" sz="1600" dirty="0" smtClean="0"/>
                  <a:t>GHCN (mm/day)</a:t>
                </a:r>
                <a:endParaRPr lang="en-US" sz="1600" dirty="0"/>
              </a:p>
            </p:txBody>
          </p:sp>
          <p:sp>
            <p:nvSpPr>
              <p:cNvPr id="58" name="TextBox 57"/>
              <p:cNvSpPr txBox="1"/>
              <p:nvPr/>
            </p:nvSpPr>
            <p:spPr>
              <a:xfrm rot="16200000">
                <a:off x="-751809" y="5072235"/>
                <a:ext cx="1842171" cy="338554"/>
              </a:xfrm>
              <a:prstGeom prst="rect">
                <a:avLst/>
              </a:prstGeom>
              <a:noFill/>
            </p:spPr>
            <p:txBody>
              <a:bodyPr wrap="none" rtlCol="0">
                <a:spAutoFit/>
              </a:bodyPr>
              <a:lstStyle/>
              <a:p>
                <a:r>
                  <a:rPr lang="en-US" sz="1600" dirty="0" smtClean="0"/>
                  <a:t>PRISM (mm/day)</a:t>
                </a:r>
                <a:endParaRPr lang="en-US" sz="1600" dirty="0"/>
              </a:p>
            </p:txBody>
          </p:sp>
        </p:grpSp>
        <p:sp>
          <p:nvSpPr>
            <p:cNvPr id="72" name="TextBox 71"/>
            <p:cNvSpPr txBox="1"/>
            <p:nvPr/>
          </p:nvSpPr>
          <p:spPr>
            <a:xfrm>
              <a:off x="2438400" y="3946793"/>
              <a:ext cx="1337226" cy="338554"/>
            </a:xfrm>
            <a:prstGeom prst="rect">
              <a:avLst/>
            </a:prstGeom>
            <a:noFill/>
          </p:spPr>
          <p:txBody>
            <a:bodyPr wrap="none" rtlCol="0">
              <a:spAutoFit/>
            </a:bodyPr>
            <a:lstStyle/>
            <a:p>
              <a:r>
                <a:rPr lang="en-US" sz="1600" dirty="0" smtClean="0"/>
                <a:t>CA/NV RFC</a:t>
              </a:r>
              <a:endParaRPr lang="en-US" dirty="0"/>
            </a:p>
          </p:txBody>
        </p:sp>
        <p:sp>
          <p:nvSpPr>
            <p:cNvPr id="14" name="TextBox 13"/>
            <p:cNvSpPr txBox="1"/>
            <p:nvPr/>
          </p:nvSpPr>
          <p:spPr>
            <a:xfrm>
              <a:off x="4398773" y="4541435"/>
              <a:ext cx="1306701" cy="338554"/>
            </a:xfrm>
            <a:prstGeom prst="rect">
              <a:avLst/>
            </a:prstGeom>
            <a:noFill/>
          </p:spPr>
          <p:txBody>
            <a:bodyPr wrap="square" rtlCol="0">
              <a:spAutoFit/>
            </a:bodyPr>
            <a:lstStyle/>
            <a:p>
              <a:r>
                <a:rPr lang="en-US" sz="1600" dirty="0" smtClean="0"/>
                <a:t>RMSE: 5.84</a:t>
              </a:r>
              <a:endParaRPr lang="en-US" dirty="0"/>
            </a:p>
          </p:txBody>
        </p:sp>
      </p:grpSp>
      <p:sp>
        <p:nvSpPr>
          <p:cNvPr id="18"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Results</a:t>
            </a:r>
            <a:endParaRPr lang="en-US" dirty="0">
              <a:solidFill>
                <a:schemeClr val="accent1"/>
              </a:solidFill>
            </a:endParaRPr>
          </a:p>
        </p:txBody>
      </p:sp>
    </p:spTree>
    <p:extLst>
      <p:ext uri="{BB962C8B-B14F-4D97-AF65-F5344CB8AC3E}">
        <p14:creationId xmlns:p14="http://schemas.microsoft.com/office/powerpoint/2010/main" val="16973960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62"/>
                                        </p:tgtEl>
                                        <p:attrNameLst>
                                          <p:attrName>style.visibility</p:attrName>
                                        </p:attrNameLst>
                                      </p:cBhvr>
                                      <p:to>
                                        <p:strVal val="visible"/>
                                      </p:to>
                                    </p:set>
                                    <p:animEffect transition="in" filter="fade">
                                      <p:cBhvr>
                                        <p:cTn id="7" dur="500"/>
                                        <p:tgtEl>
                                          <p:spTgt spid="2062"/>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 presetClass="entr" presetSubtype="3"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62" name="Elbow Connector 2061"/>
          <p:cNvCxnSpPr/>
          <p:nvPr/>
        </p:nvCxnSpPr>
        <p:spPr>
          <a:xfrm>
            <a:off x="-1" y="3866920"/>
            <a:ext cx="9144001" cy="2489813"/>
          </a:xfrm>
          <a:prstGeom prst="bentConnector3">
            <a:avLst>
              <a:gd name="adj1" fmla="val 62048"/>
            </a:avLst>
          </a:prstGeom>
          <a:ln w="1905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 y="1752600"/>
            <a:ext cx="2523781" cy="1015663"/>
          </a:xfrm>
          <a:prstGeom prst="rect">
            <a:avLst/>
          </a:prstGeom>
          <a:noFill/>
        </p:spPr>
        <p:txBody>
          <a:bodyPr wrap="square" rtlCol="0">
            <a:spAutoFit/>
          </a:bodyPr>
          <a:lstStyle/>
          <a:p>
            <a:r>
              <a:rPr lang="en-US" sz="2000" dirty="0" smtClean="0"/>
              <a:t>GPM vs GHCN, </a:t>
            </a:r>
          </a:p>
          <a:p>
            <a:r>
              <a:rPr lang="en-US" sz="2000" dirty="0" smtClean="0"/>
              <a:t>October 2015 – </a:t>
            </a:r>
          </a:p>
          <a:p>
            <a:r>
              <a:rPr lang="en-US" sz="2000" dirty="0" smtClean="0"/>
              <a:t>December 2015</a:t>
            </a:r>
            <a:endParaRPr lang="en-US" sz="2000" dirty="0"/>
          </a:p>
        </p:txBody>
      </p:sp>
      <p:grpSp>
        <p:nvGrpSpPr>
          <p:cNvPr id="4" name="Group 3"/>
          <p:cNvGrpSpPr/>
          <p:nvPr/>
        </p:nvGrpSpPr>
        <p:grpSpPr>
          <a:xfrm>
            <a:off x="3493264" y="1203701"/>
            <a:ext cx="5495683" cy="2955433"/>
            <a:chOff x="3493264" y="1203701"/>
            <a:chExt cx="5495683" cy="2955433"/>
          </a:xfrm>
        </p:grpSpPr>
        <p:pic>
          <p:nvPicPr>
            <p:cNvPr id="12" name="Picture 11" descr="GPM vs GHCN NW Winter.png"/>
            <p:cNvPicPr>
              <a:picLocks noChangeAspect="1"/>
            </p:cNvPicPr>
            <p:nvPr/>
          </p:nvPicPr>
          <p:blipFill rotWithShape="1">
            <a:blip r:embed="rId3">
              <a:extLst>
                <a:ext uri="{28A0092B-C50C-407E-A947-70E740481C1C}">
                  <a14:useLocalDpi xmlns:a14="http://schemas.microsoft.com/office/drawing/2010/main" val="0"/>
                </a:ext>
              </a:extLst>
            </a:blip>
            <a:srcRect l="3275" t="11861" b="5086"/>
            <a:stretch/>
          </p:blipFill>
          <p:spPr>
            <a:xfrm>
              <a:off x="3775626" y="1203701"/>
              <a:ext cx="5213321" cy="2565992"/>
            </a:xfrm>
            <a:prstGeom prst="rect">
              <a:avLst/>
            </a:prstGeom>
          </p:spPr>
        </p:pic>
        <p:sp>
          <p:nvSpPr>
            <p:cNvPr id="14" name="TextBox 13"/>
            <p:cNvSpPr txBox="1"/>
            <p:nvPr/>
          </p:nvSpPr>
          <p:spPr>
            <a:xfrm rot="16200000">
              <a:off x="2788744" y="2337770"/>
              <a:ext cx="1747594" cy="338554"/>
            </a:xfrm>
            <a:prstGeom prst="rect">
              <a:avLst/>
            </a:prstGeom>
            <a:noFill/>
          </p:spPr>
          <p:txBody>
            <a:bodyPr wrap="none" rtlCol="0">
              <a:spAutoFit/>
            </a:bodyPr>
            <a:lstStyle/>
            <a:p>
              <a:r>
                <a:rPr lang="en-US" sz="1600" dirty="0" smtClean="0"/>
                <a:t>GPM (mm/day)</a:t>
              </a:r>
              <a:endParaRPr lang="en-US" sz="1600" dirty="0"/>
            </a:p>
          </p:txBody>
        </p:sp>
        <p:sp>
          <p:nvSpPr>
            <p:cNvPr id="15" name="TextBox 14"/>
            <p:cNvSpPr txBox="1"/>
            <p:nvPr/>
          </p:nvSpPr>
          <p:spPr>
            <a:xfrm>
              <a:off x="6048261" y="3789802"/>
              <a:ext cx="2109873" cy="369332"/>
            </a:xfrm>
            <a:prstGeom prst="rect">
              <a:avLst/>
            </a:prstGeom>
            <a:noFill/>
          </p:spPr>
          <p:txBody>
            <a:bodyPr wrap="none" rtlCol="0">
              <a:spAutoFit/>
            </a:bodyPr>
            <a:lstStyle/>
            <a:p>
              <a:r>
                <a:rPr lang="en-US" sz="1600" dirty="0" smtClean="0"/>
                <a:t>GHCN</a:t>
              </a:r>
              <a:r>
                <a:rPr lang="en-US" dirty="0" smtClean="0"/>
                <a:t> (mm/day)</a:t>
              </a:r>
              <a:endParaRPr lang="en-US" dirty="0"/>
            </a:p>
          </p:txBody>
        </p:sp>
        <p:sp>
          <p:nvSpPr>
            <p:cNvPr id="19" name="TextBox 18"/>
            <p:cNvSpPr txBox="1"/>
            <p:nvPr/>
          </p:nvSpPr>
          <p:spPr>
            <a:xfrm>
              <a:off x="5940925" y="1265147"/>
              <a:ext cx="981359" cy="338554"/>
            </a:xfrm>
            <a:prstGeom prst="rect">
              <a:avLst/>
            </a:prstGeom>
            <a:noFill/>
          </p:spPr>
          <p:txBody>
            <a:bodyPr wrap="none" rtlCol="0">
              <a:spAutoFit/>
            </a:bodyPr>
            <a:lstStyle/>
            <a:p>
              <a:r>
                <a:rPr lang="en-US" sz="1600" dirty="0" smtClean="0"/>
                <a:t>NW RFC</a:t>
              </a:r>
              <a:endParaRPr lang="en-US" dirty="0"/>
            </a:p>
          </p:txBody>
        </p:sp>
        <p:sp>
          <p:nvSpPr>
            <p:cNvPr id="13" name="TextBox 12"/>
            <p:cNvSpPr txBox="1"/>
            <p:nvPr/>
          </p:nvSpPr>
          <p:spPr>
            <a:xfrm>
              <a:off x="7029450" y="2472506"/>
              <a:ext cx="1591574" cy="338554"/>
            </a:xfrm>
            <a:prstGeom prst="rect">
              <a:avLst/>
            </a:prstGeom>
            <a:noFill/>
          </p:spPr>
          <p:txBody>
            <a:bodyPr wrap="square" rtlCol="0">
              <a:spAutoFit/>
            </a:bodyPr>
            <a:lstStyle/>
            <a:p>
              <a:r>
                <a:rPr lang="en-US" sz="1600" dirty="0" smtClean="0"/>
                <a:t>RMSE: 12.88</a:t>
              </a:r>
              <a:endParaRPr lang="en-US" dirty="0"/>
            </a:p>
          </p:txBody>
        </p:sp>
      </p:grpSp>
      <p:grpSp>
        <p:nvGrpSpPr>
          <p:cNvPr id="3" name="Group 2"/>
          <p:cNvGrpSpPr/>
          <p:nvPr/>
        </p:nvGrpSpPr>
        <p:grpSpPr>
          <a:xfrm>
            <a:off x="9525" y="3946793"/>
            <a:ext cx="5602686" cy="2858395"/>
            <a:chOff x="9525" y="3946793"/>
            <a:chExt cx="5602686" cy="2858395"/>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140" t="13252" b="4483"/>
            <a:stretch/>
          </p:blipFill>
          <p:spPr>
            <a:xfrm>
              <a:off x="342901" y="3962400"/>
              <a:ext cx="5269310" cy="2565382"/>
            </a:xfrm>
            <a:prstGeom prst="rect">
              <a:avLst/>
            </a:prstGeom>
          </p:spPr>
        </p:pic>
        <p:sp>
          <p:nvSpPr>
            <p:cNvPr id="2" name="TextBox 1"/>
            <p:cNvSpPr txBox="1"/>
            <p:nvPr/>
          </p:nvSpPr>
          <p:spPr>
            <a:xfrm rot="16200000">
              <a:off x="-694995" y="5038395"/>
              <a:ext cx="1747594" cy="338554"/>
            </a:xfrm>
            <a:prstGeom prst="rect">
              <a:avLst/>
            </a:prstGeom>
            <a:noFill/>
          </p:spPr>
          <p:txBody>
            <a:bodyPr wrap="none" rtlCol="0">
              <a:spAutoFit/>
            </a:bodyPr>
            <a:lstStyle/>
            <a:p>
              <a:r>
                <a:rPr lang="en-US" sz="1600" dirty="0" smtClean="0"/>
                <a:t>GPM (mm/day)</a:t>
              </a:r>
              <a:endParaRPr lang="en-US" sz="1600" dirty="0"/>
            </a:p>
          </p:txBody>
        </p:sp>
        <p:sp>
          <p:nvSpPr>
            <p:cNvPr id="16" name="TextBox 15"/>
            <p:cNvSpPr txBox="1"/>
            <p:nvPr/>
          </p:nvSpPr>
          <p:spPr>
            <a:xfrm>
              <a:off x="1738830" y="6466634"/>
              <a:ext cx="1895071" cy="338554"/>
            </a:xfrm>
            <a:prstGeom prst="rect">
              <a:avLst/>
            </a:prstGeom>
            <a:noFill/>
          </p:spPr>
          <p:txBody>
            <a:bodyPr wrap="none" rtlCol="0">
              <a:spAutoFit/>
            </a:bodyPr>
            <a:lstStyle/>
            <a:p>
              <a:r>
                <a:rPr lang="en-US" sz="1600" dirty="0" smtClean="0"/>
                <a:t>GHCN (mm/day)</a:t>
              </a:r>
              <a:endParaRPr lang="en-US" sz="1600" dirty="0"/>
            </a:p>
          </p:txBody>
        </p:sp>
        <p:sp>
          <p:nvSpPr>
            <p:cNvPr id="18" name="TextBox 17"/>
            <p:cNvSpPr txBox="1"/>
            <p:nvPr/>
          </p:nvSpPr>
          <p:spPr>
            <a:xfrm>
              <a:off x="2438400" y="3946793"/>
              <a:ext cx="1337226" cy="338554"/>
            </a:xfrm>
            <a:prstGeom prst="rect">
              <a:avLst/>
            </a:prstGeom>
            <a:noFill/>
          </p:spPr>
          <p:txBody>
            <a:bodyPr wrap="none" rtlCol="0">
              <a:spAutoFit/>
            </a:bodyPr>
            <a:lstStyle/>
            <a:p>
              <a:r>
                <a:rPr lang="en-US" sz="1600" dirty="0" smtClean="0"/>
                <a:t>CA/NV RFC</a:t>
              </a:r>
              <a:endParaRPr lang="en-US" dirty="0"/>
            </a:p>
          </p:txBody>
        </p:sp>
        <p:sp>
          <p:nvSpPr>
            <p:cNvPr id="20" name="TextBox 19"/>
            <p:cNvSpPr txBox="1"/>
            <p:nvPr/>
          </p:nvSpPr>
          <p:spPr>
            <a:xfrm>
              <a:off x="3107013" y="5115184"/>
              <a:ext cx="1591574" cy="338554"/>
            </a:xfrm>
            <a:prstGeom prst="rect">
              <a:avLst/>
            </a:prstGeom>
            <a:noFill/>
          </p:spPr>
          <p:txBody>
            <a:bodyPr wrap="square" rtlCol="0">
              <a:spAutoFit/>
            </a:bodyPr>
            <a:lstStyle/>
            <a:p>
              <a:r>
                <a:rPr lang="en-US" sz="1600" dirty="0" smtClean="0"/>
                <a:t>RMSE: 8.06</a:t>
              </a:r>
              <a:endParaRPr lang="en-US" dirty="0"/>
            </a:p>
          </p:txBody>
        </p:sp>
      </p:grpSp>
      <p:sp>
        <p:nvSpPr>
          <p:cNvPr id="22"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Results</a:t>
            </a:r>
            <a:endParaRPr lang="en-US" dirty="0">
              <a:solidFill>
                <a:schemeClr val="accent1"/>
              </a:solidFill>
            </a:endParaRPr>
          </a:p>
        </p:txBody>
      </p:sp>
    </p:spTree>
    <p:extLst>
      <p:ext uri="{BB962C8B-B14F-4D97-AF65-F5344CB8AC3E}">
        <p14:creationId xmlns:p14="http://schemas.microsoft.com/office/powerpoint/2010/main" val="148053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929916"/>
            <a:ext cx="5607587" cy="2875272"/>
            <a:chOff x="0" y="3929916"/>
            <a:chExt cx="5607587" cy="2875272"/>
          </a:xfrm>
        </p:grpSpPr>
        <p:sp>
          <p:nvSpPr>
            <p:cNvPr id="57" name="TextBox 56"/>
            <p:cNvSpPr txBox="1"/>
            <p:nvPr/>
          </p:nvSpPr>
          <p:spPr>
            <a:xfrm>
              <a:off x="1738830" y="6466634"/>
              <a:ext cx="1895071" cy="338554"/>
            </a:xfrm>
            <a:prstGeom prst="rect">
              <a:avLst/>
            </a:prstGeom>
            <a:noFill/>
          </p:spPr>
          <p:txBody>
            <a:bodyPr wrap="none" rtlCol="0">
              <a:spAutoFit/>
            </a:bodyPr>
            <a:lstStyle/>
            <a:p>
              <a:r>
                <a:rPr lang="en-US" sz="1600" dirty="0" smtClean="0"/>
                <a:t>GHCN (mm/day)</a:t>
              </a:r>
              <a:endParaRPr lang="en-US" sz="1600" dirty="0"/>
            </a:p>
          </p:txBody>
        </p:sp>
        <p:sp>
          <p:nvSpPr>
            <p:cNvPr id="58" name="TextBox 57"/>
            <p:cNvSpPr txBox="1"/>
            <p:nvPr/>
          </p:nvSpPr>
          <p:spPr>
            <a:xfrm rot="16200000">
              <a:off x="-751809" y="5072235"/>
              <a:ext cx="1842171" cy="338554"/>
            </a:xfrm>
            <a:prstGeom prst="rect">
              <a:avLst/>
            </a:prstGeom>
            <a:noFill/>
          </p:spPr>
          <p:txBody>
            <a:bodyPr wrap="none" rtlCol="0">
              <a:spAutoFit/>
            </a:bodyPr>
            <a:lstStyle/>
            <a:p>
              <a:r>
                <a:rPr lang="en-US" sz="1600" dirty="0" smtClean="0"/>
                <a:t>PRISM (mm/day)</a:t>
              </a:r>
              <a:endParaRPr lang="en-US" sz="1600" dirty="0"/>
            </a:p>
          </p:txBody>
        </p:sp>
        <p:pic>
          <p:nvPicPr>
            <p:cNvPr id="13" name="Picture 12" descr="10 PRISM vs GHCN CA Winter 0to500.png"/>
            <p:cNvPicPr>
              <a:picLocks noChangeAspect="1"/>
            </p:cNvPicPr>
            <p:nvPr/>
          </p:nvPicPr>
          <p:blipFill rotWithShape="1">
            <a:blip r:embed="rId3">
              <a:extLst>
                <a:ext uri="{28A0092B-C50C-407E-A947-70E740481C1C}">
                  <a14:useLocalDpi xmlns:a14="http://schemas.microsoft.com/office/drawing/2010/main" val="0"/>
                </a:ext>
              </a:extLst>
            </a:blip>
            <a:srcRect l="3147" t="13178" b="4481"/>
            <a:stretch/>
          </p:blipFill>
          <p:spPr>
            <a:xfrm>
              <a:off x="338555" y="3946793"/>
              <a:ext cx="5269032" cy="2567834"/>
            </a:xfrm>
            <a:prstGeom prst="rect">
              <a:avLst/>
            </a:prstGeom>
          </p:spPr>
        </p:pic>
        <p:sp>
          <p:nvSpPr>
            <p:cNvPr id="15" name="TextBox 14"/>
            <p:cNvSpPr txBox="1"/>
            <p:nvPr/>
          </p:nvSpPr>
          <p:spPr>
            <a:xfrm>
              <a:off x="2393123" y="3929916"/>
              <a:ext cx="1337226" cy="338554"/>
            </a:xfrm>
            <a:prstGeom prst="rect">
              <a:avLst/>
            </a:prstGeom>
            <a:noFill/>
          </p:spPr>
          <p:txBody>
            <a:bodyPr wrap="none" rtlCol="0">
              <a:spAutoFit/>
            </a:bodyPr>
            <a:lstStyle/>
            <a:p>
              <a:r>
                <a:rPr lang="en-US" sz="1600" dirty="0" smtClean="0"/>
                <a:t>CA/NV RFC</a:t>
              </a:r>
              <a:endParaRPr lang="en-US" dirty="0"/>
            </a:p>
          </p:txBody>
        </p:sp>
        <p:sp>
          <p:nvSpPr>
            <p:cNvPr id="18" name="TextBox 17"/>
            <p:cNvSpPr txBox="1"/>
            <p:nvPr/>
          </p:nvSpPr>
          <p:spPr>
            <a:xfrm>
              <a:off x="3209581" y="5241512"/>
              <a:ext cx="1591574" cy="338554"/>
            </a:xfrm>
            <a:prstGeom prst="rect">
              <a:avLst/>
            </a:prstGeom>
            <a:noFill/>
          </p:spPr>
          <p:txBody>
            <a:bodyPr wrap="square" rtlCol="0">
              <a:spAutoFit/>
            </a:bodyPr>
            <a:lstStyle/>
            <a:p>
              <a:r>
                <a:rPr lang="en-US" sz="1600" dirty="0" smtClean="0"/>
                <a:t>RMSE: 5.85</a:t>
              </a:r>
              <a:endParaRPr lang="en-US" dirty="0"/>
            </a:p>
          </p:txBody>
        </p:sp>
      </p:grpSp>
      <p:sp>
        <p:nvSpPr>
          <p:cNvPr id="8" name="TextBox 7"/>
          <p:cNvSpPr txBox="1"/>
          <p:nvPr/>
        </p:nvSpPr>
        <p:spPr>
          <a:xfrm>
            <a:off x="685800" y="1752600"/>
            <a:ext cx="2523781" cy="1015663"/>
          </a:xfrm>
          <a:prstGeom prst="rect">
            <a:avLst/>
          </a:prstGeom>
          <a:noFill/>
        </p:spPr>
        <p:txBody>
          <a:bodyPr wrap="square" rtlCol="0">
            <a:spAutoFit/>
          </a:bodyPr>
          <a:lstStyle/>
          <a:p>
            <a:r>
              <a:rPr lang="en-US" sz="2000" dirty="0" smtClean="0"/>
              <a:t>PRISM vs GHCN, </a:t>
            </a:r>
          </a:p>
          <a:p>
            <a:r>
              <a:rPr lang="en-US" sz="2000" dirty="0" smtClean="0"/>
              <a:t>October 1998 – </a:t>
            </a:r>
          </a:p>
          <a:p>
            <a:r>
              <a:rPr lang="en-US" sz="2000" dirty="0" smtClean="0"/>
              <a:t>December 2013</a:t>
            </a:r>
            <a:endParaRPr lang="en-US" sz="2000" dirty="0"/>
          </a:p>
        </p:txBody>
      </p:sp>
      <p:cxnSp>
        <p:nvCxnSpPr>
          <p:cNvPr id="2062" name="Elbow Connector 2061"/>
          <p:cNvCxnSpPr/>
          <p:nvPr/>
        </p:nvCxnSpPr>
        <p:spPr>
          <a:xfrm>
            <a:off x="-1" y="3866920"/>
            <a:ext cx="9144001" cy="2489813"/>
          </a:xfrm>
          <a:prstGeom prst="bentConnector3">
            <a:avLst>
              <a:gd name="adj1" fmla="val 62048"/>
            </a:avLst>
          </a:prstGeom>
          <a:ln w="19050"/>
        </p:spPr>
        <p:style>
          <a:lnRef idx="1">
            <a:schemeClr val="accent1"/>
          </a:lnRef>
          <a:fillRef idx="0">
            <a:schemeClr val="accent1"/>
          </a:fillRef>
          <a:effectRef idx="0">
            <a:schemeClr val="accent1"/>
          </a:effectRef>
          <a:fontRef idx="minor">
            <a:schemeClr val="tx1"/>
          </a:fontRef>
        </p:style>
      </p:cxnSp>
      <p:sp>
        <p:nvSpPr>
          <p:cNvPr id="17"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Results</a:t>
            </a:r>
            <a:endParaRPr lang="en-US" dirty="0">
              <a:solidFill>
                <a:schemeClr val="accent1"/>
              </a:solidFill>
            </a:endParaRPr>
          </a:p>
        </p:txBody>
      </p:sp>
      <p:grpSp>
        <p:nvGrpSpPr>
          <p:cNvPr id="3" name="Group 2"/>
          <p:cNvGrpSpPr/>
          <p:nvPr/>
        </p:nvGrpSpPr>
        <p:grpSpPr>
          <a:xfrm>
            <a:off x="3391795" y="1186700"/>
            <a:ext cx="5590279" cy="2972434"/>
            <a:chOff x="3391795" y="1186700"/>
            <a:chExt cx="5590279" cy="2972434"/>
          </a:xfrm>
        </p:grpSpPr>
        <p:pic>
          <p:nvPicPr>
            <p:cNvPr id="14" name="Picture 13" descr="10 PRISM vs GHCN NW Winter 0to500.png"/>
            <p:cNvPicPr>
              <a:picLocks noChangeAspect="1"/>
            </p:cNvPicPr>
            <p:nvPr/>
          </p:nvPicPr>
          <p:blipFill rotWithShape="1">
            <a:blip r:embed="rId4">
              <a:extLst>
                <a:ext uri="{28A0092B-C50C-407E-A947-70E740481C1C}">
                  <a14:useLocalDpi xmlns:a14="http://schemas.microsoft.com/office/drawing/2010/main" val="0"/>
                </a:ext>
              </a:extLst>
            </a:blip>
            <a:srcRect l="2796" t="11947" b="4776"/>
            <a:stretch/>
          </p:blipFill>
          <p:spPr>
            <a:xfrm>
              <a:off x="3681525" y="1186700"/>
              <a:ext cx="5300549" cy="2603102"/>
            </a:xfrm>
            <a:prstGeom prst="rect">
              <a:avLst/>
            </a:prstGeom>
          </p:spPr>
        </p:pic>
        <p:sp>
          <p:nvSpPr>
            <p:cNvPr id="2059" name="TextBox 2058"/>
            <p:cNvSpPr txBox="1"/>
            <p:nvPr/>
          </p:nvSpPr>
          <p:spPr>
            <a:xfrm rot="16200000">
              <a:off x="2639986" y="2251815"/>
              <a:ext cx="1842171" cy="338554"/>
            </a:xfrm>
            <a:prstGeom prst="rect">
              <a:avLst/>
            </a:prstGeom>
            <a:noFill/>
          </p:spPr>
          <p:txBody>
            <a:bodyPr wrap="none" rtlCol="0">
              <a:spAutoFit/>
            </a:bodyPr>
            <a:lstStyle/>
            <a:p>
              <a:r>
                <a:rPr lang="en-US" sz="1600" dirty="0" smtClean="0"/>
                <a:t>PRISM (mm/day)</a:t>
              </a:r>
              <a:endParaRPr lang="en-US" sz="1600" dirty="0"/>
            </a:p>
          </p:txBody>
        </p:sp>
        <p:sp>
          <p:nvSpPr>
            <p:cNvPr id="2060" name="TextBox 2059"/>
            <p:cNvSpPr txBox="1"/>
            <p:nvPr/>
          </p:nvSpPr>
          <p:spPr>
            <a:xfrm>
              <a:off x="6048261" y="3789802"/>
              <a:ext cx="2109873" cy="369332"/>
            </a:xfrm>
            <a:prstGeom prst="rect">
              <a:avLst/>
            </a:prstGeom>
            <a:noFill/>
          </p:spPr>
          <p:txBody>
            <a:bodyPr wrap="none" rtlCol="0">
              <a:spAutoFit/>
            </a:bodyPr>
            <a:lstStyle/>
            <a:p>
              <a:r>
                <a:rPr lang="en-US" sz="1600" dirty="0" smtClean="0"/>
                <a:t>GHCN</a:t>
              </a:r>
              <a:r>
                <a:rPr lang="en-US" dirty="0" smtClean="0"/>
                <a:t> (mm/day)</a:t>
              </a:r>
              <a:endParaRPr lang="en-US" dirty="0"/>
            </a:p>
          </p:txBody>
        </p:sp>
        <p:sp>
          <p:nvSpPr>
            <p:cNvPr id="73" name="TextBox 72"/>
            <p:cNvSpPr txBox="1"/>
            <p:nvPr/>
          </p:nvSpPr>
          <p:spPr>
            <a:xfrm>
              <a:off x="5940925" y="1265147"/>
              <a:ext cx="981359" cy="338554"/>
            </a:xfrm>
            <a:prstGeom prst="rect">
              <a:avLst/>
            </a:prstGeom>
            <a:noFill/>
          </p:spPr>
          <p:txBody>
            <a:bodyPr wrap="none" rtlCol="0">
              <a:spAutoFit/>
            </a:bodyPr>
            <a:lstStyle/>
            <a:p>
              <a:r>
                <a:rPr lang="en-US" sz="1600" dirty="0" smtClean="0"/>
                <a:t>NW RFC</a:t>
              </a:r>
              <a:endParaRPr lang="en-US" dirty="0"/>
            </a:p>
          </p:txBody>
        </p:sp>
        <p:sp>
          <p:nvSpPr>
            <p:cNvPr id="16" name="TextBox 15"/>
            <p:cNvSpPr txBox="1"/>
            <p:nvPr/>
          </p:nvSpPr>
          <p:spPr>
            <a:xfrm>
              <a:off x="7029450" y="2472506"/>
              <a:ext cx="1591574" cy="338554"/>
            </a:xfrm>
            <a:prstGeom prst="rect">
              <a:avLst/>
            </a:prstGeom>
            <a:noFill/>
          </p:spPr>
          <p:txBody>
            <a:bodyPr wrap="square" rtlCol="0">
              <a:spAutoFit/>
            </a:bodyPr>
            <a:lstStyle/>
            <a:p>
              <a:r>
                <a:rPr lang="en-US" sz="1600" dirty="0" smtClean="0"/>
                <a:t>RMSE: 9.19</a:t>
              </a:r>
              <a:endParaRPr lang="en-US" dirty="0"/>
            </a:p>
          </p:txBody>
        </p:sp>
      </p:grpSp>
    </p:spTree>
    <p:extLst>
      <p:ext uri="{BB962C8B-B14F-4D97-AF65-F5344CB8AC3E}">
        <p14:creationId xmlns:p14="http://schemas.microsoft.com/office/powerpoint/2010/main" val="2663648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62"/>
                                        </p:tgtEl>
                                        <p:attrNameLst>
                                          <p:attrName>style.visibility</p:attrName>
                                        </p:attrNameLst>
                                      </p:cBhvr>
                                      <p:to>
                                        <p:strVal val="visible"/>
                                      </p:to>
                                    </p:set>
                                    <p:animEffect transition="in" filter="fade">
                                      <p:cBhvr>
                                        <p:cTn id="7" dur="500"/>
                                        <p:tgtEl>
                                          <p:spTgt spid="2062"/>
                                        </p:tgtEl>
                                      </p:cBhvr>
                                    </p:animEffect>
                                  </p:childTnLst>
                                </p:cTn>
                              </p:par>
                              <p:par>
                                <p:cTn id="8" presetID="16" presetClass="entr" presetSubtype="21" fill="hold"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37"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62" name="Elbow Connector 2061"/>
          <p:cNvCxnSpPr/>
          <p:nvPr/>
        </p:nvCxnSpPr>
        <p:spPr>
          <a:xfrm>
            <a:off x="-1" y="3866920"/>
            <a:ext cx="9144001" cy="2489813"/>
          </a:xfrm>
          <a:prstGeom prst="bentConnector3">
            <a:avLst>
              <a:gd name="adj1" fmla="val 62048"/>
            </a:avLst>
          </a:prstGeom>
          <a:ln w="1905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 y="1752600"/>
            <a:ext cx="2674345" cy="1015663"/>
          </a:xfrm>
          <a:prstGeom prst="rect">
            <a:avLst/>
          </a:prstGeom>
          <a:noFill/>
        </p:spPr>
        <p:txBody>
          <a:bodyPr wrap="square" rtlCol="0">
            <a:spAutoFit/>
          </a:bodyPr>
          <a:lstStyle/>
          <a:p>
            <a:r>
              <a:rPr lang="en-US" sz="2000" dirty="0" smtClean="0"/>
              <a:t>CMORPH vs GHCN, </a:t>
            </a:r>
          </a:p>
          <a:p>
            <a:r>
              <a:rPr lang="en-US" sz="2000" dirty="0" smtClean="0"/>
              <a:t>October 1998 – </a:t>
            </a:r>
          </a:p>
          <a:p>
            <a:r>
              <a:rPr lang="en-US" sz="2000" dirty="0" smtClean="0"/>
              <a:t>December 2013</a:t>
            </a:r>
            <a:endParaRPr lang="en-US" sz="2000" dirty="0"/>
          </a:p>
        </p:txBody>
      </p:sp>
      <p:sp>
        <p:nvSpPr>
          <p:cNvPr id="21"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Results</a:t>
            </a:r>
            <a:endParaRPr lang="en-US" dirty="0">
              <a:solidFill>
                <a:schemeClr val="accent1"/>
              </a:solidFill>
            </a:endParaRPr>
          </a:p>
        </p:txBody>
      </p:sp>
      <p:grpSp>
        <p:nvGrpSpPr>
          <p:cNvPr id="4" name="Group 3"/>
          <p:cNvGrpSpPr/>
          <p:nvPr/>
        </p:nvGrpSpPr>
        <p:grpSpPr>
          <a:xfrm>
            <a:off x="3337939" y="1213691"/>
            <a:ext cx="5604832" cy="2945443"/>
            <a:chOff x="3337939" y="1213691"/>
            <a:chExt cx="5604832" cy="2945443"/>
          </a:xfrm>
        </p:grpSpPr>
        <p:pic>
          <p:nvPicPr>
            <p:cNvPr id="13" name="Picture 12" descr="10CMORPH vs GHCN NW Winter 0to500.png"/>
            <p:cNvPicPr>
              <a:picLocks noChangeAspect="1"/>
            </p:cNvPicPr>
            <p:nvPr/>
          </p:nvPicPr>
          <p:blipFill rotWithShape="1">
            <a:blip r:embed="rId3">
              <a:extLst>
                <a:ext uri="{28A0092B-C50C-407E-A947-70E740481C1C}">
                  <a14:useLocalDpi xmlns:a14="http://schemas.microsoft.com/office/drawing/2010/main" val="0"/>
                </a:ext>
              </a:extLst>
            </a:blip>
            <a:srcRect l="2989" t="12511" b="4407"/>
            <a:stretch/>
          </p:blipFill>
          <p:spPr>
            <a:xfrm>
              <a:off x="3700576" y="1213691"/>
              <a:ext cx="5242195" cy="2573517"/>
            </a:xfrm>
            <a:prstGeom prst="rect">
              <a:avLst/>
            </a:prstGeom>
          </p:spPr>
        </p:pic>
        <p:sp>
          <p:nvSpPr>
            <p:cNvPr id="14" name="TextBox 13"/>
            <p:cNvSpPr txBox="1"/>
            <p:nvPr/>
          </p:nvSpPr>
          <p:spPr>
            <a:xfrm rot="16200000">
              <a:off x="2418616" y="2286314"/>
              <a:ext cx="2177199" cy="338554"/>
            </a:xfrm>
            <a:prstGeom prst="rect">
              <a:avLst/>
            </a:prstGeom>
            <a:noFill/>
          </p:spPr>
          <p:txBody>
            <a:bodyPr wrap="none" rtlCol="0">
              <a:spAutoFit/>
            </a:bodyPr>
            <a:lstStyle/>
            <a:p>
              <a:r>
                <a:rPr lang="en-US" sz="1600" dirty="0" smtClean="0"/>
                <a:t>CMORPH (mm/day)</a:t>
              </a:r>
              <a:endParaRPr lang="en-US" sz="1600" dirty="0"/>
            </a:p>
          </p:txBody>
        </p:sp>
        <p:sp>
          <p:nvSpPr>
            <p:cNvPr id="15" name="TextBox 14"/>
            <p:cNvSpPr txBox="1"/>
            <p:nvPr/>
          </p:nvSpPr>
          <p:spPr>
            <a:xfrm>
              <a:off x="6048261" y="3789802"/>
              <a:ext cx="2109873" cy="369332"/>
            </a:xfrm>
            <a:prstGeom prst="rect">
              <a:avLst/>
            </a:prstGeom>
            <a:noFill/>
          </p:spPr>
          <p:txBody>
            <a:bodyPr wrap="none" rtlCol="0">
              <a:spAutoFit/>
            </a:bodyPr>
            <a:lstStyle/>
            <a:p>
              <a:r>
                <a:rPr lang="en-US" sz="1600" dirty="0" smtClean="0"/>
                <a:t>GHCN</a:t>
              </a:r>
              <a:r>
                <a:rPr lang="en-US" dirty="0" smtClean="0"/>
                <a:t> (mm/day)</a:t>
              </a:r>
              <a:endParaRPr lang="en-US" dirty="0"/>
            </a:p>
          </p:txBody>
        </p:sp>
        <p:sp>
          <p:nvSpPr>
            <p:cNvPr id="19" name="TextBox 18"/>
            <p:cNvSpPr txBox="1"/>
            <p:nvPr/>
          </p:nvSpPr>
          <p:spPr>
            <a:xfrm>
              <a:off x="5940925" y="1265147"/>
              <a:ext cx="981359" cy="338554"/>
            </a:xfrm>
            <a:prstGeom prst="rect">
              <a:avLst/>
            </a:prstGeom>
            <a:noFill/>
          </p:spPr>
          <p:txBody>
            <a:bodyPr wrap="none" rtlCol="0">
              <a:spAutoFit/>
            </a:bodyPr>
            <a:lstStyle/>
            <a:p>
              <a:r>
                <a:rPr lang="en-US" sz="1600" dirty="0" smtClean="0"/>
                <a:t>NW RFC</a:t>
              </a:r>
              <a:endParaRPr lang="en-US" dirty="0"/>
            </a:p>
          </p:txBody>
        </p:sp>
        <p:sp>
          <p:nvSpPr>
            <p:cNvPr id="22" name="TextBox 21"/>
            <p:cNvSpPr txBox="1"/>
            <p:nvPr/>
          </p:nvSpPr>
          <p:spPr>
            <a:xfrm>
              <a:off x="6677025" y="2500449"/>
              <a:ext cx="1591574" cy="338554"/>
            </a:xfrm>
            <a:prstGeom prst="rect">
              <a:avLst/>
            </a:prstGeom>
            <a:noFill/>
          </p:spPr>
          <p:txBody>
            <a:bodyPr wrap="square" rtlCol="0">
              <a:spAutoFit/>
            </a:bodyPr>
            <a:lstStyle/>
            <a:p>
              <a:r>
                <a:rPr lang="en-US" sz="1600" dirty="0" smtClean="0"/>
                <a:t>RMSE: 17.26</a:t>
              </a:r>
              <a:endParaRPr lang="en-US" dirty="0"/>
            </a:p>
          </p:txBody>
        </p:sp>
      </p:grpSp>
      <p:grpSp>
        <p:nvGrpSpPr>
          <p:cNvPr id="3" name="Group 2"/>
          <p:cNvGrpSpPr/>
          <p:nvPr/>
        </p:nvGrpSpPr>
        <p:grpSpPr>
          <a:xfrm>
            <a:off x="76201" y="3946792"/>
            <a:ext cx="5504217" cy="2858396"/>
            <a:chOff x="76201" y="3946792"/>
            <a:chExt cx="5504217" cy="2858396"/>
          </a:xfrm>
        </p:grpSpPr>
        <p:pic>
          <p:nvPicPr>
            <p:cNvPr id="20" name="Picture 19" descr="10 CMORPH vs GHCN CA Winter 0to500.png"/>
            <p:cNvPicPr>
              <a:picLocks noChangeAspect="1"/>
            </p:cNvPicPr>
            <p:nvPr/>
          </p:nvPicPr>
          <p:blipFill rotWithShape="1">
            <a:blip r:embed="rId4">
              <a:extLst>
                <a:ext uri="{28A0092B-C50C-407E-A947-70E740481C1C}">
                  <a14:useLocalDpi xmlns:a14="http://schemas.microsoft.com/office/drawing/2010/main" val="0"/>
                </a:ext>
              </a:extLst>
            </a:blip>
            <a:srcRect l="3050" t="13461" b="4376"/>
            <a:stretch/>
          </p:blipFill>
          <p:spPr>
            <a:xfrm>
              <a:off x="393427" y="3946792"/>
              <a:ext cx="5186991" cy="2519842"/>
            </a:xfrm>
            <a:prstGeom prst="rect">
              <a:avLst/>
            </a:prstGeom>
          </p:spPr>
        </p:pic>
        <p:sp>
          <p:nvSpPr>
            <p:cNvPr id="2" name="TextBox 1"/>
            <p:cNvSpPr txBox="1"/>
            <p:nvPr/>
          </p:nvSpPr>
          <p:spPr>
            <a:xfrm rot="16200000">
              <a:off x="-843122" y="5047920"/>
              <a:ext cx="2177199" cy="338554"/>
            </a:xfrm>
            <a:prstGeom prst="rect">
              <a:avLst/>
            </a:prstGeom>
            <a:noFill/>
          </p:spPr>
          <p:txBody>
            <a:bodyPr wrap="none" rtlCol="0">
              <a:spAutoFit/>
            </a:bodyPr>
            <a:lstStyle/>
            <a:p>
              <a:r>
                <a:rPr lang="en-US" sz="1600" dirty="0" smtClean="0"/>
                <a:t>CMORPH (mm/day)</a:t>
              </a:r>
              <a:endParaRPr lang="en-US" sz="1600" dirty="0"/>
            </a:p>
          </p:txBody>
        </p:sp>
        <p:sp>
          <p:nvSpPr>
            <p:cNvPr id="16" name="TextBox 15"/>
            <p:cNvSpPr txBox="1"/>
            <p:nvPr/>
          </p:nvSpPr>
          <p:spPr>
            <a:xfrm>
              <a:off x="1738830" y="6466634"/>
              <a:ext cx="1895071" cy="338554"/>
            </a:xfrm>
            <a:prstGeom prst="rect">
              <a:avLst/>
            </a:prstGeom>
            <a:noFill/>
          </p:spPr>
          <p:txBody>
            <a:bodyPr wrap="none" rtlCol="0">
              <a:spAutoFit/>
            </a:bodyPr>
            <a:lstStyle/>
            <a:p>
              <a:r>
                <a:rPr lang="en-US" sz="1600" dirty="0" smtClean="0"/>
                <a:t>GHCN (mm/day)</a:t>
              </a:r>
              <a:endParaRPr lang="en-US" sz="1600" dirty="0"/>
            </a:p>
          </p:txBody>
        </p:sp>
        <p:sp>
          <p:nvSpPr>
            <p:cNvPr id="18" name="TextBox 17"/>
            <p:cNvSpPr txBox="1"/>
            <p:nvPr/>
          </p:nvSpPr>
          <p:spPr>
            <a:xfrm>
              <a:off x="2438400" y="3946793"/>
              <a:ext cx="1337226" cy="338554"/>
            </a:xfrm>
            <a:prstGeom prst="rect">
              <a:avLst/>
            </a:prstGeom>
            <a:noFill/>
          </p:spPr>
          <p:txBody>
            <a:bodyPr wrap="none" rtlCol="0">
              <a:spAutoFit/>
            </a:bodyPr>
            <a:lstStyle/>
            <a:p>
              <a:r>
                <a:rPr lang="en-US" sz="1600" dirty="0" smtClean="0"/>
                <a:t>CA/NV RFC</a:t>
              </a:r>
              <a:endParaRPr lang="en-US" dirty="0"/>
            </a:p>
          </p:txBody>
        </p:sp>
        <p:sp>
          <p:nvSpPr>
            <p:cNvPr id="23" name="TextBox 22"/>
            <p:cNvSpPr txBox="1"/>
            <p:nvPr/>
          </p:nvSpPr>
          <p:spPr>
            <a:xfrm>
              <a:off x="3107912" y="4778803"/>
              <a:ext cx="1591574" cy="338554"/>
            </a:xfrm>
            <a:prstGeom prst="rect">
              <a:avLst/>
            </a:prstGeom>
            <a:noFill/>
          </p:spPr>
          <p:txBody>
            <a:bodyPr wrap="square" rtlCol="0">
              <a:spAutoFit/>
            </a:bodyPr>
            <a:lstStyle/>
            <a:p>
              <a:r>
                <a:rPr lang="en-US" sz="1600" dirty="0" smtClean="0"/>
                <a:t>RMSE: 12.95</a:t>
              </a:r>
              <a:endParaRPr lang="en-US" dirty="0"/>
            </a:p>
          </p:txBody>
        </p:sp>
      </p:grpSp>
    </p:spTree>
    <p:extLst>
      <p:ext uri="{BB962C8B-B14F-4D97-AF65-F5344CB8AC3E}">
        <p14:creationId xmlns:p14="http://schemas.microsoft.com/office/powerpoint/2010/main" val="129778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692288" y="1462791"/>
            <a:ext cx="4057521" cy="338554"/>
          </a:xfrm>
          <a:prstGeom prst="rect">
            <a:avLst/>
          </a:prstGeom>
          <a:noFill/>
        </p:spPr>
        <p:txBody>
          <a:bodyPr wrap="none" rtlCol="0">
            <a:spAutoFit/>
          </a:bodyPr>
          <a:lstStyle/>
          <a:p>
            <a:r>
              <a:rPr lang="en-US" sz="1600" dirty="0" smtClean="0"/>
              <a:t>GHCN, PRISM, &amp; CMORPH by Elevation</a:t>
            </a:r>
            <a:endParaRPr lang="en-US" sz="1600" dirty="0"/>
          </a:p>
        </p:txBody>
      </p:sp>
      <p:grpSp>
        <p:nvGrpSpPr>
          <p:cNvPr id="2" name="Group 1"/>
          <p:cNvGrpSpPr/>
          <p:nvPr/>
        </p:nvGrpSpPr>
        <p:grpSpPr>
          <a:xfrm>
            <a:off x="109121" y="2071968"/>
            <a:ext cx="8815804" cy="3921740"/>
            <a:chOff x="109121" y="2071968"/>
            <a:chExt cx="8815804" cy="3921740"/>
          </a:xfrm>
        </p:grpSpPr>
        <p:pic>
          <p:nvPicPr>
            <p:cNvPr id="21" name="Picture 20" descr="GHCNPRISMCMORPH vs Elevation NW Winter.png"/>
            <p:cNvPicPr>
              <a:picLocks noChangeAspect="1"/>
            </p:cNvPicPr>
            <p:nvPr/>
          </p:nvPicPr>
          <p:blipFill rotWithShape="1">
            <a:blip r:embed="rId3">
              <a:extLst>
                <a:ext uri="{28A0092B-C50C-407E-A947-70E740481C1C}">
                  <a14:useLocalDpi xmlns:a14="http://schemas.microsoft.com/office/drawing/2010/main" val="0"/>
                </a:ext>
              </a:extLst>
            </a:blip>
            <a:srcRect l="2559" t="18714" r="-1423" b="4219"/>
            <a:stretch/>
          </p:blipFill>
          <p:spPr>
            <a:xfrm>
              <a:off x="415431" y="2071968"/>
              <a:ext cx="8509494" cy="3583186"/>
            </a:xfrm>
            <a:prstGeom prst="rect">
              <a:avLst/>
            </a:prstGeom>
          </p:spPr>
        </p:pic>
        <p:sp>
          <p:nvSpPr>
            <p:cNvPr id="23" name="TextBox 22"/>
            <p:cNvSpPr txBox="1"/>
            <p:nvPr/>
          </p:nvSpPr>
          <p:spPr>
            <a:xfrm>
              <a:off x="4336168" y="2075143"/>
              <a:ext cx="769763" cy="338554"/>
            </a:xfrm>
            <a:prstGeom prst="rect">
              <a:avLst/>
            </a:prstGeom>
            <a:noFill/>
          </p:spPr>
          <p:txBody>
            <a:bodyPr wrap="none" rtlCol="0">
              <a:spAutoFit/>
            </a:bodyPr>
            <a:lstStyle/>
            <a:p>
              <a:r>
                <a:rPr lang="en-US" sz="1600" dirty="0" smtClean="0"/>
                <a:t>PRISM</a:t>
              </a:r>
              <a:endParaRPr lang="en-US" dirty="0"/>
            </a:p>
          </p:txBody>
        </p:sp>
        <p:sp>
          <p:nvSpPr>
            <p:cNvPr id="24" name="TextBox 23"/>
            <p:cNvSpPr txBox="1"/>
            <p:nvPr/>
          </p:nvSpPr>
          <p:spPr>
            <a:xfrm>
              <a:off x="7599894" y="2075143"/>
              <a:ext cx="1104790" cy="338554"/>
            </a:xfrm>
            <a:prstGeom prst="rect">
              <a:avLst/>
            </a:prstGeom>
            <a:noFill/>
          </p:spPr>
          <p:txBody>
            <a:bodyPr wrap="none" rtlCol="0">
              <a:spAutoFit/>
            </a:bodyPr>
            <a:lstStyle/>
            <a:p>
              <a:r>
                <a:rPr lang="en-US" sz="1600" dirty="0" smtClean="0"/>
                <a:t>CMORPH</a:t>
              </a:r>
              <a:endParaRPr lang="en-US" dirty="0"/>
            </a:p>
          </p:txBody>
        </p:sp>
        <p:sp>
          <p:nvSpPr>
            <p:cNvPr id="25" name="TextBox 24"/>
            <p:cNvSpPr txBox="1"/>
            <p:nvPr/>
          </p:nvSpPr>
          <p:spPr>
            <a:xfrm>
              <a:off x="703904" y="2081077"/>
              <a:ext cx="822661" cy="338554"/>
            </a:xfrm>
            <a:prstGeom prst="rect">
              <a:avLst/>
            </a:prstGeom>
            <a:noFill/>
          </p:spPr>
          <p:txBody>
            <a:bodyPr wrap="none" rtlCol="0">
              <a:spAutoFit/>
            </a:bodyPr>
            <a:lstStyle/>
            <a:p>
              <a:r>
                <a:rPr lang="en-US" sz="1600" dirty="0" smtClean="0"/>
                <a:t>GHCN</a:t>
              </a:r>
              <a:endParaRPr lang="en-US" dirty="0"/>
            </a:p>
          </p:txBody>
        </p:sp>
        <p:sp>
          <p:nvSpPr>
            <p:cNvPr id="26" name="TextBox 25"/>
            <p:cNvSpPr txBox="1"/>
            <p:nvPr/>
          </p:nvSpPr>
          <p:spPr>
            <a:xfrm>
              <a:off x="3735844" y="5655154"/>
              <a:ext cx="1970411" cy="338554"/>
            </a:xfrm>
            <a:prstGeom prst="rect">
              <a:avLst/>
            </a:prstGeom>
            <a:noFill/>
          </p:spPr>
          <p:txBody>
            <a:bodyPr wrap="none" rtlCol="0">
              <a:spAutoFit/>
            </a:bodyPr>
            <a:lstStyle/>
            <a:p>
              <a:r>
                <a:rPr lang="en-US" sz="1600" dirty="0" smtClean="0"/>
                <a:t>Elevation (meters)</a:t>
              </a:r>
              <a:endParaRPr lang="en-US" dirty="0"/>
            </a:p>
          </p:txBody>
        </p:sp>
        <p:sp>
          <p:nvSpPr>
            <p:cNvPr id="27" name="TextBox 26"/>
            <p:cNvSpPr txBox="1"/>
            <p:nvPr/>
          </p:nvSpPr>
          <p:spPr>
            <a:xfrm rot="16200000">
              <a:off x="-976112" y="3625024"/>
              <a:ext cx="2509020" cy="338554"/>
            </a:xfrm>
            <a:prstGeom prst="rect">
              <a:avLst/>
            </a:prstGeom>
            <a:solidFill>
              <a:schemeClr val="bg1"/>
            </a:solidFill>
          </p:spPr>
          <p:txBody>
            <a:bodyPr wrap="none" rtlCol="0">
              <a:spAutoFit/>
            </a:bodyPr>
            <a:lstStyle/>
            <a:p>
              <a:r>
                <a:rPr lang="en-US" sz="1600" dirty="0" smtClean="0"/>
                <a:t>Precipitation (mm/day)</a:t>
              </a:r>
              <a:endParaRPr lang="en-US" dirty="0"/>
            </a:p>
          </p:txBody>
        </p:sp>
      </p:grpSp>
      <p:sp>
        <p:nvSpPr>
          <p:cNvPr id="28" name="TextBox 27"/>
          <p:cNvSpPr txBox="1"/>
          <p:nvPr/>
        </p:nvSpPr>
        <p:spPr>
          <a:xfrm>
            <a:off x="4230366" y="1742523"/>
            <a:ext cx="981359" cy="338554"/>
          </a:xfrm>
          <a:prstGeom prst="rect">
            <a:avLst/>
          </a:prstGeom>
          <a:noFill/>
        </p:spPr>
        <p:txBody>
          <a:bodyPr wrap="none" rtlCol="0">
            <a:spAutoFit/>
          </a:bodyPr>
          <a:lstStyle/>
          <a:p>
            <a:r>
              <a:rPr lang="en-US" sz="1600" dirty="0" smtClean="0"/>
              <a:t>NW RFC</a:t>
            </a:r>
            <a:endParaRPr lang="en-US" sz="1600" dirty="0"/>
          </a:p>
        </p:txBody>
      </p:sp>
      <p:sp>
        <p:nvSpPr>
          <p:cNvPr id="29"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Results</a:t>
            </a:r>
            <a:endParaRPr lang="en-US" dirty="0">
              <a:solidFill>
                <a:schemeClr val="accent1"/>
              </a:solidFill>
            </a:endParaRPr>
          </a:p>
        </p:txBody>
      </p:sp>
    </p:spTree>
    <p:extLst>
      <p:ext uri="{BB962C8B-B14F-4D97-AF65-F5344CB8AC3E}">
        <p14:creationId xmlns:p14="http://schemas.microsoft.com/office/powerpoint/2010/main" val="127248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937247" y="3983979"/>
            <a:ext cx="3437731" cy="2941623"/>
            <a:chOff x="4937247" y="3983979"/>
            <a:chExt cx="3437731" cy="2941623"/>
          </a:xfrm>
        </p:grpSpPr>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247" y="3983979"/>
              <a:ext cx="3437731" cy="294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5029200" y="6248400"/>
              <a:ext cx="752129" cy="307777"/>
            </a:xfrm>
            <a:prstGeom prst="rect">
              <a:avLst/>
            </a:prstGeom>
          </p:spPr>
          <p:txBody>
            <a:bodyPr wrap="none">
              <a:spAutoFit/>
            </a:bodyPr>
            <a:lstStyle/>
            <a:p>
              <a:r>
                <a:rPr lang="en-US" sz="1400" dirty="0" smtClean="0"/>
                <a:t>March</a:t>
              </a:r>
              <a:endParaRPr lang="en-US" sz="1400" dirty="0"/>
            </a:p>
          </p:txBody>
        </p:sp>
      </p:grpSp>
      <p:sp>
        <p:nvSpPr>
          <p:cNvPr id="11"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Results</a:t>
            </a:r>
            <a:endParaRPr lang="en-US" dirty="0">
              <a:solidFill>
                <a:schemeClr val="accent1"/>
              </a:solidFill>
            </a:endParaRPr>
          </a:p>
        </p:txBody>
      </p:sp>
      <p:pic>
        <p:nvPicPr>
          <p:cNvPr id="4106" name="Picture 1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04598" y="4625169"/>
            <a:ext cx="331787" cy="78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918313" y="979182"/>
            <a:ext cx="3429144" cy="369332"/>
          </a:xfrm>
          <a:prstGeom prst="rect">
            <a:avLst/>
          </a:prstGeom>
        </p:spPr>
        <p:txBody>
          <a:bodyPr wrap="none">
            <a:spAutoFit/>
          </a:bodyPr>
          <a:lstStyle/>
          <a:p>
            <a:r>
              <a:rPr lang="en-US" dirty="0"/>
              <a:t>CMORPH / PRISM Differences</a:t>
            </a:r>
          </a:p>
        </p:txBody>
      </p:sp>
      <p:grpSp>
        <p:nvGrpSpPr>
          <p:cNvPr id="2" name="Group 1"/>
          <p:cNvGrpSpPr/>
          <p:nvPr/>
        </p:nvGrpSpPr>
        <p:grpSpPr>
          <a:xfrm>
            <a:off x="1216555" y="1197894"/>
            <a:ext cx="3416330" cy="2963023"/>
            <a:chOff x="1216555" y="1197894"/>
            <a:chExt cx="3416330" cy="2963023"/>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6555" y="1197894"/>
              <a:ext cx="3416330" cy="2963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362993" y="3429000"/>
              <a:ext cx="926857" cy="307777"/>
            </a:xfrm>
            <a:prstGeom prst="rect">
              <a:avLst/>
            </a:prstGeom>
          </p:spPr>
          <p:txBody>
            <a:bodyPr wrap="none">
              <a:spAutoFit/>
            </a:bodyPr>
            <a:lstStyle/>
            <a:p>
              <a:r>
                <a:rPr lang="en-US" sz="1400" dirty="0" smtClean="0"/>
                <a:t>October</a:t>
              </a:r>
              <a:endParaRPr lang="en-US" sz="1400" dirty="0"/>
            </a:p>
          </p:txBody>
        </p:sp>
      </p:grpSp>
      <p:grpSp>
        <p:nvGrpSpPr>
          <p:cNvPr id="4" name="Group 3"/>
          <p:cNvGrpSpPr/>
          <p:nvPr/>
        </p:nvGrpSpPr>
        <p:grpSpPr>
          <a:xfrm>
            <a:off x="4518055" y="1225760"/>
            <a:ext cx="3716633" cy="3019444"/>
            <a:chOff x="4518055" y="1225760"/>
            <a:chExt cx="3716633" cy="3019444"/>
          </a:xfrm>
        </p:grpSpPr>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5285" y="1225760"/>
              <a:ext cx="3449403" cy="301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4518055" y="3432451"/>
              <a:ext cx="1112805" cy="307777"/>
            </a:xfrm>
            <a:prstGeom prst="rect">
              <a:avLst/>
            </a:prstGeom>
          </p:spPr>
          <p:txBody>
            <a:bodyPr wrap="none">
              <a:spAutoFit/>
            </a:bodyPr>
            <a:lstStyle/>
            <a:p>
              <a:r>
                <a:rPr lang="en-US" sz="1400" dirty="0" smtClean="0"/>
                <a:t>November</a:t>
              </a:r>
              <a:endParaRPr lang="en-US" sz="1400" dirty="0"/>
            </a:p>
          </p:txBody>
        </p:sp>
      </p:grpSp>
      <p:grpSp>
        <p:nvGrpSpPr>
          <p:cNvPr id="5" name="Group 4"/>
          <p:cNvGrpSpPr/>
          <p:nvPr/>
        </p:nvGrpSpPr>
        <p:grpSpPr>
          <a:xfrm>
            <a:off x="5956271" y="1163846"/>
            <a:ext cx="3416329" cy="3031117"/>
            <a:chOff x="5956271" y="1163846"/>
            <a:chExt cx="3416329" cy="3031117"/>
          </a:xfrm>
        </p:grpSpPr>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6271" y="1163846"/>
              <a:ext cx="3416329" cy="303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836569" y="3413402"/>
              <a:ext cx="1128835" cy="307777"/>
            </a:xfrm>
            <a:prstGeom prst="rect">
              <a:avLst/>
            </a:prstGeom>
          </p:spPr>
          <p:txBody>
            <a:bodyPr wrap="none">
              <a:spAutoFit/>
            </a:bodyPr>
            <a:lstStyle/>
            <a:p>
              <a:r>
                <a:rPr lang="en-US" sz="1400" dirty="0" smtClean="0"/>
                <a:t>December</a:t>
              </a:r>
              <a:endParaRPr lang="en-US" sz="1400" dirty="0"/>
            </a:p>
          </p:txBody>
        </p:sp>
      </p:grpSp>
      <p:grpSp>
        <p:nvGrpSpPr>
          <p:cNvPr id="10" name="Group 9"/>
          <p:cNvGrpSpPr/>
          <p:nvPr/>
        </p:nvGrpSpPr>
        <p:grpSpPr>
          <a:xfrm>
            <a:off x="-492272" y="3912898"/>
            <a:ext cx="3449403" cy="2986370"/>
            <a:chOff x="-492272" y="3912898"/>
            <a:chExt cx="3449403" cy="2986370"/>
          </a:xfrm>
        </p:grpSpPr>
        <p:pic>
          <p:nvPicPr>
            <p:cNvPr id="410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272" y="3912898"/>
              <a:ext cx="3449403" cy="2986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136525" y="6238873"/>
              <a:ext cx="886781" cy="307777"/>
            </a:xfrm>
            <a:prstGeom prst="rect">
              <a:avLst/>
            </a:prstGeom>
          </p:spPr>
          <p:txBody>
            <a:bodyPr wrap="none">
              <a:spAutoFit/>
            </a:bodyPr>
            <a:lstStyle/>
            <a:p>
              <a:r>
                <a:rPr lang="en-US" sz="1400" dirty="0" smtClean="0"/>
                <a:t>January</a:t>
              </a:r>
              <a:endParaRPr lang="en-US" sz="1400" dirty="0"/>
            </a:p>
          </p:txBody>
        </p:sp>
      </p:grpSp>
      <p:grpSp>
        <p:nvGrpSpPr>
          <p:cNvPr id="9" name="Group 8"/>
          <p:cNvGrpSpPr/>
          <p:nvPr/>
        </p:nvGrpSpPr>
        <p:grpSpPr>
          <a:xfrm>
            <a:off x="1368955" y="3961607"/>
            <a:ext cx="3416330" cy="2986370"/>
            <a:chOff x="1368955" y="3961607"/>
            <a:chExt cx="3416330" cy="2986370"/>
          </a:xfrm>
        </p:grpSpPr>
        <p:pic>
          <p:nvPicPr>
            <p:cNvPr id="410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8955" y="3961607"/>
              <a:ext cx="3416330" cy="2986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2483283" y="6248398"/>
              <a:ext cx="947695" cy="307777"/>
            </a:xfrm>
            <a:prstGeom prst="rect">
              <a:avLst/>
            </a:prstGeom>
          </p:spPr>
          <p:txBody>
            <a:bodyPr wrap="none">
              <a:spAutoFit/>
            </a:bodyPr>
            <a:lstStyle/>
            <a:p>
              <a:r>
                <a:rPr lang="en-US" sz="1400" dirty="0" smtClean="0"/>
                <a:t>February</a:t>
              </a:r>
              <a:endParaRPr lang="en-US" sz="1400" dirty="0"/>
            </a:p>
          </p:txBody>
        </p:sp>
      </p:grpSp>
      <p:grpSp>
        <p:nvGrpSpPr>
          <p:cNvPr id="16" name="Group 15"/>
          <p:cNvGrpSpPr/>
          <p:nvPr/>
        </p:nvGrpSpPr>
        <p:grpSpPr>
          <a:xfrm>
            <a:off x="130399" y="1229635"/>
            <a:ext cx="3576504" cy="1592152"/>
            <a:chOff x="130399" y="1229635"/>
            <a:chExt cx="3576504" cy="1592152"/>
          </a:xfrm>
        </p:grpSpPr>
        <p:sp>
          <p:nvSpPr>
            <p:cNvPr id="31" name="Rectangle 30"/>
            <p:cNvSpPr/>
            <p:nvPr/>
          </p:nvSpPr>
          <p:spPr>
            <a:xfrm>
              <a:off x="367253" y="1229635"/>
              <a:ext cx="1859805" cy="523220"/>
            </a:xfrm>
            <a:prstGeom prst="rect">
              <a:avLst/>
            </a:prstGeom>
          </p:spPr>
          <p:txBody>
            <a:bodyPr wrap="none">
              <a:spAutoFit/>
            </a:bodyPr>
            <a:lstStyle/>
            <a:p>
              <a:r>
                <a:rPr lang="en-US" sz="1400" dirty="0" smtClean="0"/>
                <a:t>Satellite difference </a:t>
              </a:r>
            </a:p>
            <a:p>
              <a:r>
                <a:rPr lang="en-US" sz="1400" dirty="0" smtClean="0"/>
                <a:t>From PRISM</a:t>
              </a:r>
              <a:endParaRPr lang="en-US" sz="1400" dirty="0"/>
            </a:p>
          </p:txBody>
        </p:sp>
        <p:grpSp>
          <p:nvGrpSpPr>
            <p:cNvPr id="4122" name="Group 43"/>
            <p:cNvGrpSpPr>
              <a:grpSpLocks noChangeAspect="1"/>
            </p:cNvGrpSpPr>
            <p:nvPr/>
          </p:nvGrpSpPr>
          <p:grpSpPr bwMode="auto">
            <a:xfrm>
              <a:off x="130399" y="1803917"/>
              <a:ext cx="3576504" cy="1017870"/>
              <a:chOff x="121" y="2160"/>
              <a:chExt cx="1409" cy="401"/>
            </a:xfrm>
          </p:grpSpPr>
          <p:sp>
            <p:nvSpPr>
              <p:cNvPr id="4123" name="AutoShape 42"/>
              <p:cNvSpPr>
                <a:spLocks noChangeAspect="1" noChangeArrowheads="1" noTextEdit="1"/>
              </p:cNvSpPr>
              <p:nvPr/>
            </p:nvSpPr>
            <p:spPr bwMode="auto">
              <a:xfrm>
                <a:off x="121" y="2160"/>
                <a:ext cx="1310"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140"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121" y="2167"/>
                <a:ext cx="279"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4" name="Rectangle 45"/>
              <p:cNvSpPr>
                <a:spLocks noChangeArrowheads="1"/>
              </p:cNvSpPr>
              <p:nvPr/>
            </p:nvSpPr>
            <p:spPr bwMode="auto">
              <a:xfrm>
                <a:off x="414" y="2314"/>
                <a:ext cx="99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effectLst/>
                    <a:latin typeface="+mn-lt"/>
                    <a:cs typeface="Arial" pitchFamily="34" charset="0"/>
                  </a:rPr>
                  <a:t>CMORPH is most similar</a:t>
                </a:r>
                <a:endParaRPr kumimoji="0" lang="en-US" altLang="en-US" sz="1800" b="0" i="0" u="none" strike="noStrike" cap="none" normalizeH="0" baseline="0" smtClean="0">
                  <a:ln>
                    <a:noFill/>
                  </a:ln>
                  <a:effectLst/>
                  <a:latin typeface="+mn-lt"/>
                  <a:cs typeface="Arial" pitchFamily="34" charset="0"/>
                </a:endParaRPr>
              </a:p>
            </p:txBody>
          </p:sp>
          <p:sp>
            <p:nvSpPr>
              <p:cNvPr id="4125" name="Rectangle 46"/>
              <p:cNvSpPr>
                <a:spLocks noChangeArrowheads="1"/>
              </p:cNvSpPr>
              <p:nvPr/>
            </p:nvSpPr>
            <p:spPr bwMode="auto">
              <a:xfrm>
                <a:off x="417" y="2454"/>
                <a:ext cx="106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effectLst/>
                    <a:latin typeface="+mn-lt"/>
                    <a:cs typeface="Arial" pitchFamily="34" charset="0"/>
                  </a:rPr>
                  <a:t>CMORPH overestimation</a:t>
                </a:r>
                <a:endParaRPr kumimoji="0" lang="en-US" altLang="en-US" sz="1800" b="0" i="0" u="none" strike="noStrike" cap="none" normalizeH="0" baseline="0" dirty="0" smtClean="0">
                  <a:ln>
                    <a:noFill/>
                  </a:ln>
                  <a:effectLst/>
                  <a:latin typeface="+mn-lt"/>
                  <a:cs typeface="Arial" pitchFamily="34" charset="0"/>
                </a:endParaRPr>
              </a:p>
            </p:txBody>
          </p:sp>
          <p:sp>
            <p:nvSpPr>
              <p:cNvPr id="4126" name="Rectangle 47"/>
              <p:cNvSpPr>
                <a:spLocks noChangeArrowheads="1"/>
              </p:cNvSpPr>
              <p:nvPr/>
            </p:nvSpPr>
            <p:spPr bwMode="auto">
              <a:xfrm>
                <a:off x="409" y="2172"/>
                <a:ext cx="112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effectLst/>
                    <a:latin typeface="+mn-lt"/>
                    <a:cs typeface="Arial" pitchFamily="34" charset="0"/>
                  </a:rPr>
                  <a:t>CMORPH underestimation</a:t>
                </a:r>
                <a:endParaRPr kumimoji="0" lang="en-US" altLang="en-US" sz="1800" b="0" i="0" u="none" strike="noStrike" cap="none" normalizeH="0" baseline="0" dirty="0" smtClean="0">
                  <a:ln>
                    <a:noFill/>
                  </a:ln>
                  <a:effectLst/>
                  <a:latin typeface="+mn-lt"/>
                  <a:cs typeface="Arial" pitchFamily="34" charset="0"/>
                </a:endParaRPr>
              </a:p>
            </p:txBody>
          </p:sp>
        </p:grpSp>
      </p:grpSp>
    </p:spTree>
    <p:extLst>
      <p:ext uri="{BB962C8B-B14F-4D97-AF65-F5344CB8AC3E}">
        <p14:creationId xmlns:p14="http://schemas.microsoft.com/office/powerpoint/2010/main" val="3392276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1500"/>
                                  </p:stCondLst>
                                  <p:childTnLst>
                                    <p:set>
                                      <p:cBhvr>
                                        <p:cTn id="36" dur="1" fill="hold">
                                          <p:stCondLst>
                                            <p:cond delay="0"/>
                                          </p:stCondLst>
                                        </p:cTn>
                                        <p:tgtEl>
                                          <p:spTgt spid="4106"/>
                                        </p:tgtEl>
                                        <p:attrNameLst>
                                          <p:attrName>style.visibility</p:attrName>
                                        </p:attrNameLst>
                                      </p:cBhvr>
                                      <p:to>
                                        <p:strVal val="visible"/>
                                      </p:to>
                                    </p:set>
                                    <p:anim calcmode="lin" valueType="num">
                                      <p:cBhvr additive="base">
                                        <p:cTn id="37" dur="500" fill="hold"/>
                                        <p:tgtEl>
                                          <p:spTgt spid="4106"/>
                                        </p:tgtEl>
                                        <p:attrNameLst>
                                          <p:attrName>ppt_x</p:attrName>
                                        </p:attrNameLst>
                                      </p:cBhvr>
                                      <p:tavLst>
                                        <p:tav tm="0">
                                          <p:val>
                                            <p:strVal val="#ppt_x"/>
                                          </p:val>
                                        </p:tav>
                                        <p:tav tm="100000">
                                          <p:val>
                                            <p:strVal val="#ppt_x"/>
                                          </p:val>
                                        </p:tav>
                                      </p:tavLst>
                                    </p:anim>
                                    <p:anim calcmode="lin" valueType="num">
                                      <p:cBhvr additive="base">
                                        <p:cTn id="38" dur="500" fill="hold"/>
                                        <p:tgtEl>
                                          <p:spTgt spid="4106"/>
                                        </p:tgtEl>
                                        <p:attrNameLst>
                                          <p:attrName>ppt_y</p:attrName>
                                        </p:attrNameLst>
                                      </p:cBhvr>
                                      <p:tavLst>
                                        <p:tav tm="0">
                                          <p:val>
                                            <p:strVal val="1+#ppt_h/2"/>
                                          </p:val>
                                        </p:tav>
                                        <p:tav tm="100000">
                                          <p:val>
                                            <p:strVal val="#ppt_y"/>
                                          </p:val>
                                        </p:tav>
                                      </p:tavLst>
                                    </p:anim>
                                  </p:childTnLst>
                                </p:cTn>
                              </p:par>
                              <p:par>
                                <p:cTn id="39" presetID="10" presetClass="entr" presetSubtype="0" fill="hold" nodeType="withEffect">
                                  <p:stCondLst>
                                    <p:cond delay="150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3415" y="993713"/>
            <a:ext cx="1705916" cy="307777"/>
          </a:xfrm>
          <a:prstGeom prst="rect">
            <a:avLst/>
          </a:prstGeom>
        </p:spPr>
        <p:txBody>
          <a:bodyPr wrap="none">
            <a:spAutoFit/>
          </a:bodyPr>
          <a:lstStyle/>
          <a:p>
            <a:r>
              <a:rPr lang="en-US" sz="1400" dirty="0"/>
              <a:t>CMORPH Benefits</a:t>
            </a: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28922" y="1688466"/>
            <a:ext cx="408132"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6653213" y="4576185"/>
            <a:ext cx="2490787" cy="1845829"/>
            <a:chOff x="6446744" y="4535921"/>
            <a:chExt cx="2490787" cy="1845829"/>
          </a:xfrm>
        </p:grpSpPr>
        <p:sp>
          <p:nvSpPr>
            <p:cNvPr id="14" name="Rectangle 13"/>
            <p:cNvSpPr/>
            <p:nvPr/>
          </p:nvSpPr>
          <p:spPr>
            <a:xfrm>
              <a:off x="6486500" y="4535921"/>
              <a:ext cx="2321469" cy="738664"/>
            </a:xfrm>
            <a:prstGeom prst="rect">
              <a:avLst/>
            </a:prstGeom>
          </p:spPr>
          <p:txBody>
            <a:bodyPr wrap="none">
              <a:spAutoFit/>
            </a:bodyPr>
            <a:lstStyle/>
            <a:p>
              <a:r>
                <a:rPr lang="en-US" sz="1400" dirty="0" smtClean="0"/>
                <a:t>Magnitude of difference</a:t>
              </a:r>
            </a:p>
            <a:p>
              <a:r>
                <a:rPr lang="en-US" sz="1400" dirty="0" smtClean="0"/>
                <a:t>Between CMORPH </a:t>
              </a:r>
            </a:p>
            <a:p>
              <a:r>
                <a:rPr lang="en-US" sz="1400" dirty="0" smtClean="0"/>
                <a:t>and PRISM</a:t>
              </a:r>
              <a:endParaRPr lang="en-US" sz="1400" dirty="0"/>
            </a:p>
          </p:txBody>
        </p:sp>
        <p:grpSp>
          <p:nvGrpSpPr>
            <p:cNvPr id="24" name="Group 24"/>
            <p:cNvGrpSpPr>
              <a:grpSpLocks noChangeAspect="1"/>
            </p:cNvGrpSpPr>
            <p:nvPr/>
          </p:nvGrpSpPr>
          <p:grpSpPr bwMode="auto">
            <a:xfrm>
              <a:off x="6446744" y="4741863"/>
              <a:ext cx="2490787" cy="1639887"/>
              <a:chOff x="3395" y="1741"/>
              <a:chExt cx="1569" cy="1033"/>
            </a:xfrm>
          </p:grpSpPr>
          <p:sp>
            <p:nvSpPr>
              <p:cNvPr id="25" name="AutoShape 23"/>
              <p:cNvSpPr>
                <a:spLocks noChangeAspect="1" noChangeArrowheads="1" noTextEdit="1"/>
              </p:cNvSpPr>
              <p:nvPr/>
            </p:nvSpPr>
            <p:spPr bwMode="auto">
              <a:xfrm>
                <a:off x="3395" y="1741"/>
                <a:ext cx="1569" cy="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7"/>
              <p:cNvSpPr>
                <a:spLocks noChangeArrowheads="1"/>
              </p:cNvSpPr>
              <p:nvPr/>
            </p:nvSpPr>
            <p:spPr bwMode="auto">
              <a:xfrm>
                <a:off x="3495" y="2101"/>
                <a:ext cx="20" cy="19"/>
              </a:xfrm>
              <a:prstGeom prst="rect">
                <a:avLst/>
              </a:prstGeom>
              <a:solidFill>
                <a:srgbClr val="DB5A9B"/>
              </a:solidFill>
              <a:ln w="0">
                <a:solidFill>
                  <a:srgbClr val="DB5A9B"/>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28"/>
              <p:cNvSpPr>
                <a:spLocks noChangeArrowheads="1"/>
              </p:cNvSpPr>
              <p:nvPr/>
            </p:nvSpPr>
            <p:spPr bwMode="auto">
              <a:xfrm>
                <a:off x="3655" y="2068"/>
                <a:ext cx="8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effectLst/>
                    <a:latin typeface="+mn-lt"/>
                    <a:cs typeface="Arial" pitchFamily="34" charset="0"/>
                  </a:rPr>
                  <a:t>0.00 - 0.56 mm/day</a:t>
                </a:r>
                <a:endParaRPr kumimoji="0" lang="en-US" altLang="en-US" sz="1800" b="0" i="0" u="none" strike="noStrike" cap="none" normalizeH="0" baseline="0" dirty="0" smtClean="0">
                  <a:ln>
                    <a:noFill/>
                  </a:ln>
                  <a:effectLst/>
                  <a:latin typeface="+mn-lt"/>
                  <a:cs typeface="Arial" pitchFamily="34" charset="0"/>
                </a:endParaRPr>
              </a:p>
            </p:txBody>
          </p:sp>
          <p:sp>
            <p:nvSpPr>
              <p:cNvPr id="30" name="Rectangle 29"/>
              <p:cNvSpPr>
                <a:spLocks noChangeArrowheads="1"/>
              </p:cNvSpPr>
              <p:nvPr/>
            </p:nvSpPr>
            <p:spPr bwMode="auto">
              <a:xfrm>
                <a:off x="3495" y="2251"/>
                <a:ext cx="20" cy="19"/>
              </a:xfrm>
              <a:prstGeom prst="rect">
                <a:avLst/>
              </a:prstGeom>
              <a:solidFill>
                <a:srgbClr val="E685AC"/>
              </a:solidFill>
              <a:ln w="0">
                <a:solidFill>
                  <a:srgbClr val="E685A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30"/>
              <p:cNvSpPr>
                <a:spLocks noChangeArrowheads="1"/>
              </p:cNvSpPr>
              <p:nvPr/>
            </p:nvSpPr>
            <p:spPr bwMode="auto">
              <a:xfrm>
                <a:off x="3655" y="2218"/>
                <a:ext cx="8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effectLst/>
                    <a:latin typeface="+mn-lt"/>
                    <a:cs typeface="Arial" pitchFamily="34" charset="0"/>
                  </a:rPr>
                  <a:t>0.57 - 1.11 mm/day</a:t>
                </a:r>
                <a:endParaRPr kumimoji="0" lang="en-US" altLang="en-US" sz="1800" b="0" i="0" u="none" strike="noStrike" cap="none" normalizeH="0" baseline="0" dirty="0" smtClean="0">
                  <a:ln>
                    <a:noFill/>
                  </a:ln>
                  <a:effectLst/>
                  <a:latin typeface="+mn-lt"/>
                  <a:cs typeface="Arial" pitchFamily="34" charset="0"/>
                </a:endParaRPr>
              </a:p>
            </p:txBody>
          </p:sp>
          <p:sp>
            <p:nvSpPr>
              <p:cNvPr id="6144" name="Rectangle 31"/>
              <p:cNvSpPr>
                <a:spLocks noChangeArrowheads="1"/>
              </p:cNvSpPr>
              <p:nvPr/>
            </p:nvSpPr>
            <p:spPr bwMode="auto">
              <a:xfrm>
                <a:off x="3495" y="2401"/>
                <a:ext cx="20" cy="19"/>
              </a:xfrm>
              <a:prstGeom prst="rect">
                <a:avLst/>
              </a:prstGeom>
              <a:solidFill>
                <a:srgbClr val="F0A3BF"/>
              </a:solidFill>
              <a:ln w="0">
                <a:solidFill>
                  <a:srgbClr val="F0A3B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45" name="Rectangle 32"/>
              <p:cNvSpPr>
                <a:spLocks noChangeArrowheads="1"/>
              </p:cNvSpPr>
              <p:nvPr/>
            </p:nvSpPr>
            <p:spPr bwMode="auto">
              <a:xfrm>
                <a:off x="3655" y="2368"/>
                <a:ext cx="8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effectLst/>
                    <a:latin typeface="+mn-lt"/>
                    <a:cs typeface="Arial" pitchFamily="34" charset="0"/>
                  </a:rPr>
                  <a:t>1.12 - 1.67 mm/day</a:t>
                </a:r>
                <a:endParaRPr kumimoji="0" lang="en-US" altLang="en-US" sz="1800" b="0" i="0" u="none" strike="noStrike" cap="none" normalizeH="0" baseline="0" smtClean="0">
                  <a:ln>
                    <a:noFill/>
                  </a:ln>
                  <a:effectLst/>
                  <a:latin typeface="+mn-lt"/>
                  <a:cs typeface="Arial" pitchFamily="34" charset="0"/>
                </a:endParaRPr>
              </a:p>
            </p:txBody>
          </p:sp>
          <p:sp>
            <p:nvSpPr>
              <p:cNvPr id="6150" name="Rectangle 33"/>
              <p:cNvSpPr>
                <a:spLocks noChangeArrowheads="1"/>
              </p:cNvSpPr>
              <p:nvPr/>
            </p:nvSpPr>
            <p:spPr bwMode="auto">
              <a:xfrm>
                <a:off x="3495" y="2551"/>
                <a:ext cx="20" cy="19"/>
              </a:xfrm>
              <a:prstGeom prst="rect">
                <a:avLst/>
              </a:prstGeom>
              <a:solidFill>
                <a:srgbClr val="FFC4DA"/>
              </a:solidFill>
              <a:ln w="0">
                <a:solidFill>
                  <a:srgbClr val="FFC4D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51" name="Rectangle 34"/>
              <p:cNvSpPr>
                <a:spLocks noChangeArrowheads="1"/>
              </p:cNvSpPr>
              <p:nvPr/>
            </p:nvSpPr>
            <p:spPr bwMode="auto">
              <a:xfrm>
                <a:off x="3655" y="2518"/>
                <a:ext cx="8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effectLst/>
                    <a:latin typeface="+mn-lt"/>
                    <a:cs typeface="Arial" pitchFamily="34" charset="0"/>
                  </a:rPr>
                  <a:t>1.68 - 2.23 mm/day</a:t>
                </a:r>
                <a:endParaRPr kumimoji="0" lang="en-US" altLang="en-US" sz="1800" b="0" i="0" u="none" strike="noStrike" cap="none" normalizeH="0" baseline="0" smtClean="0">
                  <a:ln>
                    <a:noFill/>
                  </a:ln>
                  <a:effectLst/>
                  <a:latin typeface="+mn-lt"/>
                  <a:cs typeface="Arial" pitchFamily="34" charset="0"/>
                </a:endParaRPr>
              </a:p>
            </p:txBody>
          </p:sp>
          <p:sp>
            <p:nvSpPr>
              <p:cNvPr id="6152" name="Rectangle 35"/>
              <p:cNvSpPr>
                <a:spLocks noChangeArrowheads="1"/>
              </p:cNvSpPr>
              <p:nvPr/>
            </p:nvSpPr>
            <p:spPr bwMode="auto">
              <a:xfrm>
                <a:off x="3495" y="2701"/>
                <a:ext cx="20" cy="19"/>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53" name="Rectangle 36"/>
              <p:cNvSpPr>
                <a:spLocks noChangeArrowheads="1"/>
              </p:cNvSpPr>
              <p:nvPr/>
            </p:nvSpPr>
            <p:spPr bwMode="auto">
              <a:xfrm>
                <a:off x="3655" y="2667"/>
                <a:ext cx="8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effectLst/>
                    <a:latin typeface="+mn-lt"/>
                    <a:cs typeface="Arial" pitchFamily="34" charset="0"/>
                  </a:rPr>
                  <a:t>2.24 - 2.79 mm/day</a:t>
                </a:r>
                <a:endParaRPr kumimoji="0" lang="en-US" altLang="en-US" sz="1800" b="0" i="0" u="none" strike="noStrike" cap="none" normalizeH="0" baseline="0" dirty="0" smtClean="0">
                  <a:ln>
                    <a:noFill/>
                  </a:ln>
                  <a:effectLst/>
                  <a:latin typeface="+mn-lt"/>
                  <a:cs typeface="Arial" pitchFamily="34" charset="0"/>
                </a:endParaRPr>
              </a:p>
            </p:txBody>
          </p:sp>
        </p:grpSp>
      </p:grpSp>
      <p:grpSp>
        <p:nvGrpSpPr>
          <p:cNvPr id="6" name="Group 5"/>
          <p:cNvGrpSpPr/>
          <p:nvPr/>
        </p:nvGrpSpPr>
        <p:grpSpPr>
          <a:xfrm>
            <a:off x="3257983" y="1378764"/>
            <a:ext cx="3260244" cy="5089685"/>
            <a:chOff x="3186500" y="1380689"/>
            <a:chExt cx="3260244" cy="5089685"/>
          </a:xfrm>
        </p:grpSpPr>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201" b="8049"/>
            <a:stretch/>
          </p:blipFill>
          <p:spPr bwMode="auto">
            <a:xfrm>
              <a:off x="3186500" y="1708231"/>
              <a:ext cx="3260244" cy="4762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8"/>
            <p:cNvSpPr/>
            <p:nvPr/>
          </p:nvSpPr>
          <p:spPr>
            <a:xfrm>
              <a:off x="3968623" y="1380689"/>
              <a:ext cx="1838965" cy="307777"/>
            </a:xfrm>
            <a:prstGeom prst="rect">
              <a:avLst/>
            </a:prstGeom>
          </p:spPr>
          <p:txBody>
            <a:bodyPr wrap="none">
              <a:spAutoFit/>
            </a:bodyPr>
            <a:lstStyle/>
            <a:p>
              <a:r>
                <a:rPr lang="en-US" sz="1400" dirty="0" smtClean="0"/>
                <a:t>Combined </a:t>
              </a:r>
              <a:r>
                <a:rPr lang="en-US" sz="1400" dirty="0"/>
                <a:t>Benefits</a:t>
              </a:r>
            </a:p>
          </p:txBody>
        </p:sp>
      </p:grpSp>
      <p:grpSp>
        <p:nvGrpSpPr>
          <p:cNvPr id="3" name="Group 2"/>
          <p:cNvGrpSpPr/>
          <p:nvPr/>
        </p:nvGrpSpPr>
        <p:grpSpPr>
          <a:xfrm>
            <a:off x="69573" y="1378764"/>
            <a:ext cx="3293674" cy="5174438"/>
            <a:chOff x="0" y="1378764"/>
            <a:chExt cx="3293674" cy="5174438"/>
          </a:xfrm>
        </p:grpSpPr>
        <p:pic>
          <p:nvPicPr>
            <p:cNvPr id="6182" name="Picture 38"/>
            <p:cNvPicPr>
              <a:picLocks noChangeAspect="1" noChangeArrowheads="1"/>
            </p:cNvPicPr>
            <p:nvPr/>
          </p:nvPicPr>
          <p:blipFill rotWithShape="1">
            <a:blip r:embed="rId5">
              <a:extLst>
                <a:ext uri="{28A0092B-C50C-407E-A947-70E740481C1C}">
                  <a14:useLocalDpi xmlns:a14="http://schemas.microsoft.com/office/drawing/2010/main" val="0"/>
                </a:ext>
              </a:extLst>
            </a:blip>
            <a:srcRect l="3219" b="6449"/>
            <a:stretch/>
          </p:blipFill>
          <p:spPr bwMode="auto">
            <a:xfrm>
              <a:off x="0" y="1708230"/>
              <a:ext cx="3293674" cy="4844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49"/>
            <p:cNvSpPr/>
            <p:nvPr/>
          </p:nvSpPr>
          <p:spPr>
            <a:xfrm>
              <a:off x="877235" y="1378764"/>
              <a:ext cx="1539204" cy="307777"/>
            </a:xfrm>
            <a:prstGeom prst="rect">
              <a:avLst/>
            </a:prstGeom>
          </p:spPr>
          <p:txBody>
            <a:bodyPr wrap="none">
              <a:spAutoFit/>
            </a:bodyPr>
            <a:lstStyle/>
            <a:p>
              <a:r>
                <a:rPr lang="en-US" sz="1400" dirty="0" smtClean="0"/>
                <a:t>GHCN Densities</a:t>
              </a:r>
              <a:endParaRPr lang="en-US" sz="1400" dirty="0"/>
            </a:p>
          </p:txBody>
        </p:sp>
      </p:grpSp>
      <p:sp>
        <p:nvSpPr>
          <p:cNvPr id="23"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Results</a:t>
            </a:r>
            <a:endParaRPr lang="en-US" dirty="0">
              <a:solidFill>
                <a:schemeClr val="accent1"/>
              </a:solidFill>
            </a:endParaRPr>
          </a:p>
        </p:txBody>
      </p:sp>
    </p:spTree>
    <p:extLst>
      <p:ext uri="{BB962C8B-B14F-4D97-AF65-F5344CB8AC3E}">
        <p14:creationId xmlns:p14="http://schemas.microsoft.com/office/powerpoint/2010/main" val="2116996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149"/>
                                        </p:tgtEl>
                                        <p:attrNameLst>
                                          <p:attrName>style.visibility</p:attrName>
                                        </p:attrNameLst>
                                      </p:cBhvr>
                                      <p:to>
                                        <p:strVal val="visible"/>
                                      </p:to>
                                    </p:set>
                                    <p:anim calcmode="lin" valueType="num">
                                      <p:cBhvr additive="base">
                                        <p:cTn id="15" dur="500" fill="hold"/>
                                        <p:tgtEl>
                                          <p:spTgt spid="6149"/>
                                        </p:tgtEl>
                                        <p:attrNameLst>
                                          <p:attrName>ppt_x</p:attrName>
                                        </p:attrNameLst>
                                      </p:cBhvr>
                                      <p:tavLst>
                                        <p:tav tm="0">
                                          <p:val>
                                            <p:strVal val="1+#ppt_w/2"/>
                                          </p:val>
                                        </p:tav>
                                        <p:tav tm="100000">
                                          <p:val>
                                            <p:strVal val="#ppt_x"/>
                                          </p:val>
                                        </p:tav>
                                      </p:tavLst>
                                    </p:anim>
                                    <p:anim calcmode="lin" valueType="num">
                                      <p:cBhvr additive="base">
                                        <p:cTn id="16" dur="500" fill="hold"/>
                                        <p:tgtEl>
                                          <p:spTgt spid="6149"/>
                                        </p:tgtEl>
                                        <p:attrNameLst>
                                          <p:attrName>ppt_y</p:attrName>
                                        </p:attrNameLst>
                                      </p:cBhvr>
                                      <p:tavLst>
                                        <p:tav tm="0">
                                          <p:val>
                                            <p:strVal val="#ppt_y"/>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75282" y="946253"/>
            <a:ext cx="5944405" cy="3061854"/>
            <a:chOff x="3075282" y="946253"/>
            <a:chExt cx="5944405" cy="3061854"/>
          </a:xfrm>
        </p:grpSpPr>
        <p:pic>
          <p:nvPicPr>
            <p:cNvPr id="24" name="Picture 23" descr="SNODAS vs SNOTEL SWE NW.png"/>
            <p:cNvPicPr>
              <a:picLocks noChangeAspect="1"/>
            </p:cNvPicPr>
            <p:nvPr/>
          </p:nvPicPr>
          <p:blipFill rotWithShape="1">
            <a:blip r:embed="rId3">
              <a:extLst>
                <a:ext uri="{28A0092B-C50C-407E-A947-70E740481C1C}">
                  <a14:useLocalDpi xmlns:a14="http://schemas.microsoft.com/office/drawing/2010/main" val="0"/>
                </a:ext>
              </a:extLst>
            </a:blip>
            <a:srcRect l="2358" t="7271" r="-496" b="3349"/>
            <a:stretch/>
          </p:blipFill>
          <p:spPr>
            <a:xfrm>
              <a:off x="3639313" y="946253"/>
              <a:ext cx="5303520" cy="2770632"/>
            </a:xfrm>
            <a:prstGeom prst="rect">
              <a:avLst/>
            </a:prstGeom>
          </p:spPr>
        </p:pic>
        <p:sp>
          <p:nvSpPr>
            <p:cNvPr id="19" name="TextBox 18"/>
            <p:cNvSpPr txBox="1"/>
            <p:nvPr/>
          </p:nvSpPr>
          <p:spPr>
            <a:xfrm>
              <a:off x="5940926" y="1123745"/>
              <a:ext cx="981359" cy="338554"/>
            </a:xfrm>
            <a:prstGeom prst="rect">
              <a:avLst/>
            </a:prstGeom>
            <a:noFill/>
          </p:spPr>
          <p:txBody>
            <a:bodyPr wrap="none" rtlCol="0">
              <a:spAutoFit/>
            </a:bodyPr>
            <a:lstStyle/>
            <a:p>
              <a:r>
                <a:rPr lang="en-US" sz="1600" dirty="0" smtClean="0"/>
                <a:t>NW RFC</a:t>
              </a:r>
              <a:endParaRPr lang="en-US" dirty="0"/>
            </a:p>
          </p:txBody>
        </p:sp>
        <p:sp>
          <p:nvSpPr>
            <p:cNvPr id="14" name="TextBox 13"/>
            <p:cNvSpPr txBox="1"/>
            <p:nvPr/>
          </p:nvSpPr>
          <p:spPr>
            <a:xfrm rot="16200000">
              <a:off x="1979282" y="2063003"/>
              <a:ext cx="2776776" cy="584775"/>
            </a:xfrm>
            <a:prstGeom prst="rect">
              <a:avLst/>
            </a:prstGeom>
            <a:noFill/>
          </p:spPr>
          <p:txBody>
            <a:bodyPr wrap="square" rtlCol="0">
              <a:spAutoFit/>
            </a:bodyPr>
            <a:lstStyle/>
            <a:p>
              <a:pPr algn="ctr"/>
              <a:r>
                <a:rPr lang="en-US" sz="1600" dirty="0" smtClean="0"/>
                <a:t>SNODAS (Monthly Max, mm)</a:t>
              </a:r>
              <a:endParaRPr lang="en-US" sz="1600" dirty="0"/>
            </a:p>
          </p:txBody>
        </p:sp>
        <p:sp>
          <p:nvSpPr>
            <p:cNvPr id="15" name="TextBox 14"/>
            <p:cNvSpPr txBox="1"/>
            <p:nvPr/>
          </p:nvSpPr>
          <p:spPr>
            <a:xfrm>
              <a:off x="5830994" y="3638775"/>
              <a:ext cx="3188693" cy="369332"/>
            </a:xfrm>
            <a:prstGeom prst="rect">
              <a:avLst/>
            </a:prstGeom>
            <a:noFill/>
          </p:spPr>
          <p:txBody>
            <a:bodyPr wrap="none" rtlCol="0">
              <a:spAutoFit/>
            </a:bodyPr>
            <a:lstStyle/>
            <a:p>
              <a:r>
                <a:rPr lang="en-US" sz="1600" dirty="0" smtClean="0"/>
                <a:t>SNOTEL</a:t>
              </a:r>
              <a:r>
                <a:rPr lang="en-US" dirty="0" smtClean="0"/>
                <a:t> (Monthly Max, mm)</a:t>
              </a:r>
              <a:endParaRPr lang="en-US" dirty="0"/>
            </a:p>
          </p:txBody>
        </p:sp>
        <p:sp>
          <p:nvSpPr>
            <p:cNvPr id="27" name="TextBox 26"/>
            <p:cNvSpPr txBox="1"/>
            <p:nvPr/>
          </p:nvSpPr>
          <p:spPr>
            <a:xfrm>
              <a:off x="7249063" y="2356332"/>
              <a:ext cx="1591574" cy="584775"/>
            </a:xfrm>
            <a:prstGeom prst="rect">
              <a:avLst/>
            </a:prstGeom>
            <a:noFill/>
          </p:spPr>
          <p:txBody>
            <a:bodyPr wrap="square" rtlCol="0">
              <a:spAutoFit/>
            </a:bodyPr>
            <a:lstStyle/>
            <a:p>
              <a:pPr algn="r"/>
              <a:r>
                <a:rPr lang="en-US" sz="1600" dirty="0" smtClean="0"/>
                <a:t>Adjusted R</a:t>
              </a:r>
              <a:r>
                <a:rPr lang="en-US" sz="1600" baseline="30000" dirty="0" smtClean="0"/>
                <a:t>2</a:t>
              </a:r>
              <a:r>
                <a:rPr lang="en-US" sz="1600" dirty="0" smtClean="0"/>
                <a:t>: 0.95</a:t>
              </a:r>
              <a:endParaRPr lang="en-US" dirty="0"/>
            </a:p>
          </p:txBody>
        </p:sp>
      </p:grpSp>
      <p:sp>
        <p:nvSpPr>
          <p:cNvPr id="17" name="TextBox 16"/>
          <p:cNvSpPr txBox="1"/>
          <p:nvPr/>
        </p:nvSpPr>
        <p:spPr>
          <a:xfrm>
            <a:off x="350350" y="1617060"/>
            <a:ext cx="2674345" cy="1015663"/>
          </a:xfrm>
          <a:prstGeom prst="rect">
            <a:avLst/>
          </a:prstGeom>
          <a:noFill/>
        </p:spPr>
        <p:txBody>
          <a:bodyPr wrap="square" rtlCol="0">
            <a:spAutoFit/>
          </a:bodyPr>
          <a:lstStyle/>
          <a:p>
            <a:r>
              <a:rPr lang="en-US" sz="2000" dirty="0" smtClean="0"/>
              <a:t>SNODAS vs SNOTEL, </a:t>
            </a:r>
          </a:p>
          <a:p>
            <a:r>
              <a:rPr lang="en-US" sz="2000" dirty="0" smtClean="0"/>
              <a:t>October 2003 – </a:t>
            </a:r>
          </a:p>
          <a:p>
            <a:r>
              <a:rPr lang="en-US" sz="2000" dirty="0" smtClean="0"/>
              <a:t>December 2013</a:t>
            </a:r>
            <a:endParaRPr lang="en-US" sz="2000" dirty="0"/>
          </a:p>
        </p:txBody>
      </p:sp>
      <p:cxnSp>
        <p:nvCxnSpPr>
          <p:cNvPr id="2062" name="Elbow Connector 2061"/>
          <p:cNvCxnSpPr/>
          <p:nvPr/>
        </p:nvCxnSpPr>
        <p:spPr>
          <a:xfrm>
            <a:off x="0" y="3753404"/>
            <a:ext cx="9144001" cy="2489813"/>
          </a:xfrm>
          <a:prstGeom prst="bentConnector3">
            <a:avLst>
              <a:gd name="adj1" fmla="val 64099"/>
            </a:avLst>
          </a:prstGeom>
          <a:ln w="19050"/>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6910" y="3765010"/>
            <a:ext cx="5829843" cy="3061689"/>
            <a:chOff x="-46910" y="3765010"/>
            <a:chExt cx="5829843" cy="3061689"/>
          </a:xfrm>
        </p:grpSpPr>
        <p:grpSp>
          <p:nvGrpSpPr>
            <p:cNvPr id="4" name="Group 3"/>
            <p:cNvGrpSpPr/>
            <p:nvPr/>
          </p:nvGrpSpPr>
          <p:grpSpPr>
            <a:xfrm>
              <a:off x="-46910" y="3765010"/>
              <a:ext cx="5829843" cy="3061689"/>
              <a:chOff x="-46910" y="3726510"/>
              <a:chExt cx="5829843" cy="3061689"/>
            </a:xfrm>
          </p:grpSpPr>
          <p:grpSp>
            <p:nvGrpSpPr>
              <p:cNvPr id="3" name="Group 2"/>
              <p:cNvGrpSpPr/>
              <p:nvPr/>
            </p:nvGrpSpPr>
            <p:grpSpPr>
              <a:xfrm>
                <a:off x="-46910" y="3726510"/>
                <a:ext cx="5829843" cy="3061689"/>
                <a:chOff x="-46910" y="3726510"/>
                <a:chExt cx="5829843" cy="3061689"/>
              </a:xfrm>
            </p:grpSpPr>
            <p:pic>
              <p:nvPicPr>
                <p:cNvPr id="28" name="Picture 27" descr="SNODAS vs SNOTEL SWE CA.png"/>
                <p:cNvPicPr>
                  <a:picLocks noChangeAspect="1"/>
                </p:cNvPicPr>
                <p:nvPr/>
              </p:nvPicPr>
              <p:blipFill rotWithShape="1">
                <a:blip r:embed="rId4">
                  <a:extLst>
                    <a:ext uri="{28A0092B-C50C-407E-A947-70E740481C1C}">
                      <a14:useLocalDpi xmlns:a14="http://schemas.microsoft.com/office/drawing/2010/main" val="0"/>
                    </a:ext>
                  </a:extLst>
                </a:blip>
                <a:srcRect l="2284" t="7375" r="-423" b="3245"/>
                <a:stretch/>
              </p:blipFill>
              <p:spPr>
                <a:xfrm>
                  <a:off x="479413" y="3726510"/>
                  <a:ext cx="5303520" cy="2770632"/>
                </a:xfrm>
                <a:prstGeom prst="rect">
                  <a:avLst/>
                </a:prstGeom>
              </p:spPr>
            </p:pic>
            <p:sp>
              <p:nvSpPr>
                <p:cNvPr id="29" name="TextBox 28"/>
                <p:cNvSpPr txBox="1"/>
                <p:nvPr/>
              </p:nvSpPr>
              <p:spPr>
                <a:xfrm rot="16200000">
                  <a:off x="-1142910" y="4922757"/>
                  <a:ext cx="2776776" cy="584775"/>
                </a:xfrm>
                <a:prstGeom prst="rect">
                  <a:avLst/>
                </a:prstGeom>
                <a:noFill/>
              </p:spPr>
              <p:txBody>
                <a:bodyPr wrap="square" rtlCol="0">
                  <a:spAutoFit/>
                </a:bodyPr>
                <a:lstStyle/>
                <a:p>
                  <a:pPr algn="ctr"/>
                  <a:r>
                    <a:rPr lang="en-US" sz="1600" dirty="0" smtClean="0"/>
                    <a:t>SNODAS (Monthly Max, mm)</a:t>
                  </a:r>
                  <a:endParaRPr lang="en-US" sz="1600" dirty="0"/>
                </a:p>
              </p:txBody>
            </p:sp>
            <p:sp>
              <p:nvSpPr>
                <p:cNvPr id="30" name="TextBox 29"/>
                <p:cNvSpPr txBox="1"/>
                <p:nvPr/>
              </p:nvSpPr>
              <p:spPr>
                <a:xfrm>
                  <a:off x="1466294" y="6418867"/>
                  <a:ext cx="3188693" cy="369332"/>
                </a:xfrm>
                <a:prstGeom prst="rect">
                  <a:avLst/>
                </a:prstGeom>
                <a:noFill/>
              </p:spPr>
              <p:txBody>
                <a:bodyPr wrap="none" rtlCol="0">
                  <a:spAutoFit/>
                </a:bodyPr>
                <a:lstStyle/>
                <a:p>
                  <a:r>
                    <a:rPr lang="en-US" sz="1600" dirty="0" smtClean="0"/>
                    <a:t>SNOTEL</a:t>
                  </a:r>
                  <a:r>
                    <a:rPr lang="en-US" dirty="0" smtClean="0"/>
                    <a:t> (Monthly Max, mm)</a:t>
                  </a:r>
                  <a:endParaRPr lang="en-US" dirty="0"/>
                </a:p>
              </p:txBody>
            </p:sp>
          </p:grpSp>
          <p:sp>
            <p:nvSpPr>
              <p:cNvPr id="32" name="TextBox 31"/>
              <p:cNvSpPr txBox="1"/>
              <p:nvPr/>
            </p:nvSpPr>
            <p:spPr>
              <a:xfrm>
                <a:off x="4095555" y="4819438"/>
                <a:ext cx="1591574" cy="584775"/>
              </a:xfrm>
              <a:prstGeom prst="rect">
                <a:avLst/>
              </a:prstGeom>
              <a:noFill/>
            </p:spPr>
            <p:txBody>
              <a:bodyPr wrap="square" rtlCol="0">
                <a:spAutoFit/>
              </a:bodyPr>
              <a:lstStyle/>
              <a:p>
                <a:pPr algn="r"/>
                <a:r>
                  <a:rPr lang="en-US" sz="1600" dirty="0" smtClean="0"/>
                  <a:t>Adjusted R</a:t>
                </a:r>
                <a:r>
                  <a:rPr lang="en-US" sz="1600" baseline="30000" dirty="0" smtClean="0"/>
                  <a:t>2</a:t>
                </a:r>
                <a:r>
                  <a:rPr lang="en-US" sz="1600" dirty="0" smtClean="0"/>
                  <a:t>: 0.98</a:t>
                </a:r>
                <a:endParaRPr lang="en-US" dirty="0"/>
              </a:p>
            </p:txBody>
          </p:sp>
        </p:grpSp>
        <p:sp>
          <p:nvSpPr>
            <p:cNvPr id="31" name="TextBox 30"/>
            <p:cNvSpPr txBox="1"/>
            <p:nvPr/>
          </p:nvSpPr>
          <p:spPr>
            <a:xfrm>
              <a:off x="2876990" y="3826756"/>
              <a:ext cx="1337226" cy="338554"/>
            </a:xfrm>
            <a:prstGeom prst="rect">
              <a:avLst/>
            </a:prstGeom>
            <a:noFill/>
          </p:spPr>
          <p:txBody>
            <a:bodyPr wrap="none" rtlCol="0">
              <a:spAutoFit/>
            </a:bodyPr>
            <a:lstStyle/>
            <a:p>
              <a:r>
                <a:rPr lang="en-US" sz="1600" dirty="0" smtClean="0"/>
                <a:t>CA/NV RFC</a:t>
              </a:r>
              <a:endParaRPr lang="en-US" dirty="0"/>
            </a:p>
          </p:txBody>
        </p:sp>
      </p:grpSp>
      <p:sp>
        <p:nvSpPr>
          <p:cNvPr id="21"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Preliminary Results</a:t>
            </a:r>
            <a:endParaRPr lang="en-US" dirty="0">
              <a:solidFill>
                <a:schemeClr val="accent1"/>
              </a:solidFill>
            </a:endParaRPr>
          </a:p>
        </p:txBody>
      </p:sp>
    </p:spTree>
    <p:extLst>
      <p:ext uri="{BB962C8B-B14F-4D97-AF65-F5344CB8AC3E}">
        <p14:creationId xmlns:p14="http://schemas.microsoft.com/office/powerpoint/2010/main" val="3762679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46290" y="1514197"/>
            <a:ext cx="6414381" cy="1323439"/>
          </a:xfrm>
          <a:prstGeom prst="rect">
            <a:avLst/>
          </a:prstGeom>
        </p:spPr>
        <p:txBody>
          <a:bodyPr wrap="square">
            <a:spAutoFit/>
          </a:bodyPr>
          <a:lstStyle/>
          <a:p>
            <a:pPr marL="342900" indent="-342900">
              <a:buFont typeface="Wingdings" panose="05000000000000000000" pitchFamily="2" charset="2"/>
              <a:buChar char="q"/>
            </a:pPr>
            <a:r>
              <a:rPr lang="en-US" sz="2000" dirty="0" smtClean="0"/>
              <a:t>Water resources are a </a:t>
            </a:r>
            <a:r>
              <a:rPr lang="en-US" sz="2000" dirty="0" smtClean="0">
                <a:solidFill>
                  <a:schemeClr val="accent1"/>
                </a:solidFill>
              </a:rPr>
              <a:t>major priority </a:t>
            </a:r>
            <a:r>
              <a:rPr lang="en-US" sz="2000" dirty="0" smtClean="0"/>
              <a:t>in the West</a:t>
            </a:r>
          </a:p>
          <a:p>
            <a:endParaRPr lang="en-US" sz="2000" dirty="0" smtClean="0"/>
          </a:p>
          <a:p>
            <a:pPr marL="342900" indent="-342900">
              <a:buFont typeface="Wingdings" panose="05000000000000000000" pitchFamily="2" charset="2"/>
              <a:buChar char="q"/>
            </a:pPr>
            <a:r>
              <a:rPr lang="en-US" sz="2000" dirty="0" smtClean="0"/>
              <a:t>Primarily stored in </a:t>
            </a:r>
            <a:r>
              <a:rPr lang="en-US" sz="2000" dirty="0" smtClean="0">
                <a:solidFill>
                  <a:schemeClr val="accent1"/>
                </a:solidFill>
              </a:rPr>
              <a:t>natural reservoirs of snowpack</a:t>
            </a:r>
            <a:endParaRPr lang="en-US" sz="2000" dirty="0">
              <a:solidFill>
                <a:schemeClr val="accent1"/>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3969" y="2941486"/>
            <a:ext cx="4819022" cy="3207192"/>
          </a:xfrm>
          <a:prstGeom prst="rect">
            <a:avLst/>
          </a:prstGeom>
        </p:spPr>
      </p:pic>
      <p:sp>
        <p:nvSpPr>
          <p:cNvPr id="11" name="TextBox 10"/>
          <p:cNvSpPr txBox="1"/>
          <p:nvPr/>
        </p:nvSpPr>
        <p:spPr>
          <a:xfrm>
            <a:off x="5279406" y="2664486"/>
            <a:ext cx="3026326" cy="276999"/>
          </a:xfrm>
          <a:prstGeom prst="rect">
            <a:avLst/>
          </a:prstGeom>
          <a:noFill/>
        </p:spPr>
        <p:txBody>
          <a:bodyPr wrap="square" rtlCol="0">
            <a:spAutoFit/>
          </a:bodyPr>
          <a:lstStyle/>
          <a:p>
            <a:r>
              <a:rPr lang="en-US" sz="1200" dirty="0" smtClean="0"/>
              <a:t>Image Credit: NOAA</a:t>
            </a:r>
            <a:endParaRPr lang="en-US" sz="1200" dirty="0"/>
          </a:p>
        </p:txBody>
      </p:sp>
      <p:sp>
        <p:nvSpPr>
          <p:cNvPr id="5"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Background</a:t>
            </a:r>
            <a:endParaRPr lang="en-US" dirty="0">
              <a:solidFill>
                <a:schemeClr val="accent1"/>
              </a:solidFill>
            </a:endParaRPr>
          </a:p>
        </p:txBody>
      </p:sp>
    </p:spTree>
    <p:extLst>
      <p:ext uri="{BB962C8B-B14F-4D97-AF65-F5344CB8AC3E}">
        <p14:creationId xmlns:p14="http://schemas.microsoft.com/office/powerpoint/2010/main" val="3760366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 y="1146708"/>
            <a:ext cx="9144000" cy="338554"/>
          </a:xfrm>
          <a:prstGeom prst="rect">
            <a:avLst/>
          </a:prstGeom>
          <a:noFill/>
        </p:spPr>
        <p:txBody>
          <a:bodyPr wrap="square" rtlCol="0">
            <a:spAutoFit/>
          </a:bodyPr>
          <a:lstStyle/>
          <a:p>
            <a:pPr algn="ctr"/>
            <a:r>
              <a:rPr lang="en-US" sz="1600" dirty="0" smtClean="0"/>
              <a:t>SNOTEL &amp; SNODAS by Elevation</a:t>
            </a:r>
            <a:endParaRPr lang="en-US" sz="1600" dirty="0"/>
          </a:p>
        </p:txBody>
      </p:sp>
      <p:grpSp>
        <p:nvGrpSpPr>
          <p:cNvPr id="2" name="Group 1"/>
          <p:cNvGrpSpPr/>
          <p:nvPr/>
        </p:nvGrpSpPr>
        <p:grpSpPr>
          <a:xfrm>
            <a:off x="714872" y="1572120"/>
            <a:ext cx="7673808" cy="4698311"/>
            <a:chOff x="714872" y="1572120"/>
            <a:chExt cx="7673808" cy="4698311"/>
          </a:xfrm>
        </p:grpSpPr>
        <p:pic>
          <p:nvPicPr>
            <p:cNvPr id="11" name="Picture 10" descr="SNOTEL &amp; SNODAS SWE by Elevation NW.png"/>
            <p:cNvPicPr>
              <a:picLocks noChangeAspect="1"/>
            </p:cNvPicPr>
            <p:nvPr/>
          </p:nvPicPr>
          <p:blipFill rotWithShape="1">
            <a:blip r:embed="rId3">
              <a:extLst>
                <a:ext uri="{28A0092B-C50C-407E-A947-70E740481C1C}">
                  <a14:useLocalDpi xmlns:a14="http://schemas.microsoft.com/office/drawing/2010/main" val="0"/>
                </a:ext>
              </a:extLst>
            </a:blip>
            <a:srcRect l="2625" t="13202" r="-1200" b="3401"/>
            <a:stretch/>
          </p:blipFill>
          <p:spPr>
            <a:xfrm>
              <a:off x="1053420" y="1595717"/>
              <a:ext cx="7335260" cy="4336160"/>
            </a:xfrm>
            <a:prstGeom prst="rect">
              <a:avLst/>
            </a:prstGeom>
          </p:spPr>
        </p:pic>
        <p:sp>
          <p:nvSpPr>
            <p:cNvPr id="23" name="TextBox 22"/>
            <p:cNvSpPr txBox="1"/>
            <p:nvPr/>
          </p:nvSpPr>
          <p:spPr>
            <a:xfrm>
              <a:off x="5882098" y="1614608"/>
              <a:ext cx="1024639" cy="338554"/>
            </a:xfrm>
            <a:prstGeom prst="rect">
              <a:avLst/>
            </a:prstGeom>
            <a:noFill/>
          </p:spPr>
          <p:txBody>
            <a:bodyPr wrap="none" rtlCol="0">
              <a:spAutoFit/>
            </a:bodyPr>
            <a:lstStyle/>
            <a:p>
              <a:r>
                <a:rPr lang="en-US" sz="1600" dirty="0" smtClean="0"/>
                <a:t>SNODAS</a:t>
              </a:r>
              <a:endParaRPr lang="en-US" dirty="0"/>
            </a:p>
          </p:txBody>
        </p:sp>
        <p:sp>
          <p:nvSpPr>
            <p:cNvPr id="24" name="TextBox 23"/>
            <p:cNvSpPr txBox="1"/>
            <p:nvPr/>
          </p:nvSpPr>
          <p:spPr>
            <a:xfrm>
              <a:off x="2692289" y="1614608"/>
              <a:ext cx="910827" cy="338554"/>
            </a:xfrm>
            <a:prstGeom prst="rect">
              <a:avLst/>
            </a:prstGeom>
            <a:noFill/>
          </p:spPr>
          <p:txBody>
            <a:bodyPr wrap="none" rtlCol="0">
              <a:spAutoFit/>
            </a:bodyPr>
            <a:lstStyle/>
            <a:p>
              <a:r>
                <a:rPr lang="en-US" sz="1600" dirty="0" smtClean="0"/>
                <a:t>SNOTEL</a:t>
              </a:r>
              <a:endParaRPr lang="en-US" dirty="0"/>
            </a:p>
          </p:txBody>
        </p:sp>
        <p:sp>
          <p:nvSpPr>
            <p:cNvPr id="26" name="TextBox 25"/>
            <p:cNvSpPr txBox="1"/>
            <p:nvPr/>
          </p:nvSpPr>
          <p:spPr>
            <a:xfrm>
              <a:off x="3735840" y="5931877"/>
              <a:ext cx="1970411" cy="338554"/>
            </a:xfrm>
            <a:prstGeom prst="rect">
              <a:avLst/>
            </a:prstGeom>
            <a:noFill/>
          </p:spPr>
          <p:txBody>
            <a:bodyPr wrap="none" rtlCol="0">
              <a:spAutoFit/>
            </a:bodyPr>
            <a:lstStyle/>
            <a:p>
              <a:r>
                <a:rPr lang="en-US" sz="1600" dirty="0" smtClean="0"/>
                <a:t>Elevation (meters)</a:t>
              </a:r>
              <a:endParaRPr lang="en-US" dirty="0"/>
            </a:p>
          </p:txBody>
        </p:sp>
        <p:sp>
          <p:nvSpPr>
            <p:cNvPr id="27" name="TextBox 26"/>
            <p:cNvSpPr txBox="1"/>
            <p:nvPr/>
          </p:nvSpPr>
          <p:spPr>
            <a:xfrm rot="16200000">
              <a:off x="-679741" y="3397572"/>
              <a:ext cx="3127779" cy="338554"/>
            </a:xfrm>
            <a:prstGeom prst="rect">
              <a:avLst/>
            </a:prstGeom>
            <a:noFill/>
          </p:spPr>
          <p:txBody>
            <a:bodyPr wrap="none" rtlCol="0">
              <a:spAutoFit/>
            </a:bodyPr>
            <a:lstStyle/>
            <a:p>
              <a:r>
                <a:rPr lang="en-US" sz="1600" dirty="0" smtClean="0"/>
                <a:t>SWE (Monthly Maximum, mm)</a:t>
              </a:r>
              <a:endParaRPr lang="en-US" dirty="0"/>
            </a:p>
          </p:txBody>
        </p:sp>
        <p:sp>
          <p:nvSpPr>
            <p:cNvPr id="28" name="TextBox 27"/>
            <p:cNvSpPr txBox="1"/>
            <p:nvPr/>
          </p:nvSpPr>
          <p:spPr>
            <a:xfrm>
              <a:off x="4230365" y="1572120"/>
              <a:ext cx="981359" cy="338554"/>
            </a:xfrm>
            <a:prstGeom prst="rect">
              <a:avLst/>
            </a:prstGeom>
            <a:noFill/>
          </p:spPr>
          <p:txBody>
            <a:bodyPr wrap="none" rtlCol="0">
              <a:spAutoFit/>
            </a:bodyPr>
            <a:lstStyle/>
            <a:p>
              <a:r>
                <a:rPr lang="en-US" sz="1600" dirty="0" smtClean="0"/>
                <a:t>NW RFC</a:t>
              </a:r>
              <a:endParaRPr lang="en-US" sz="1600" dirty="0"/>
            </a:p>
          </p:txBody>
        </p:sp>
      </p:grpSp>
      <p:sp>
        <p:nvSpPr>
          <p:cNvPr id="29"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Preliminary Results</a:t>
            </a:r>
            <a:endParaRPr lang="en-US" dirty="0">
              <a:solidFill>
                <a:schemeClr val="accent1"/>
              </a:solidFill>
            </a:endParaRPr>
          </a:p>
        </p:txBody>
      </p:sp>
    </p:spTree>
    <p:extLst>
      <p:ext uri="{BB962C8B-B14F-4D97-AF65-F5344CB8AC3E}">
        <p14:creationId xmlns:p14="http://schemas.microsoft.com/office/powerpoint/2010/main" val="32677355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72000" y="4709159"/>
            <a:ext cx="3950208" cy="1328225"/>
          </a:xfrm>
        </p:spPr>
        <p:txBody>
          <a:bodyPr>
            <a:normAutofit/>
          </a:bodyPr>
          <a:lstStyle/>
          <a:p>
            <a:r>
              <a:rPr lang="en-US" sz="1900" dirty="0" smtClean="0"/>
              <a:t>Further studies are suggested</a:t>
            </a:r>
            <a:endParaRPr lang="en-US" sz="1900" dirty="0"/>
          </a:p>
        </p:txBody>
      </p:sp>
      <p:sp>
        <p:nvSpPr>
          <p:cNvPr id="3" name="Text Placeholder 2"/>
          <p:cNvSpPr>
            <a:spLocks noGrp="1"/>
          </p:cNvSpPr>
          <p:nvPr>
            <p:ph type="body" sz="quarter" idx="14"/>
          </p:nvPr>
        </p:nvSpPr>
        <p:spPr>
          <a:xfrm>
            <a:off x="329665" y="221381"/>
            <a:ext cx="8503920" cy="923544"/>
          </a:xfrm>
        </p:spPr>
        <p:txBody>
          <a:bodyPr/>
          <a:lstStyle/>
          <a:p>
            <a:r>
              <a:rPr lang="en-US" dirty="0" smtClean="0">
                <a:solidFill>
                  <a:schemeClr val="accent1"/>
                </a:solidFill>
              </a:rPr>
              <a:t>Conclusions</a:t>
            </a:r>
            <a:endParaRPr lang="en-US" dirty="0">
              <a:solidFill>
                <a:schemeClr val="accent1"/>
              </a:solidFill>
            </a:endParaRPr>
          </a:p>
        </p:txBody>
      </p:sp>
      <p:sp>
        <p:nvSpPr>
          <p:cNvPr id="4" name="Text Placeholder 3"/>
          <p:cNvSpPr>
            <a:spLocks noGrp="1"/>
          </p:cNvSpPr>
          <p:nvPr>
            <p:ph type="body" sz="quarter" idx="15"/>
          </p:nvPr>
        </p:nvSpPr>
        <p:spPr>
          <a:xfrm>
            <a:off x="594360" y="2086436"/>
            <a:ext cx="3566160" cy="768096"/>
          </a:xfrm>
        </p:spPr>
        <p:txBody>
          <a:bodyPr>
            <a:normAutofit fontScale="70000" lnSpcReduction="20000"/>
          </a:bodyPr>
          <a:lstStyle/>
          <a:p>
            <a:r>
              <a:rPr lang="en-US" dirty="0"/>
              <a:t>M</a:t>
            </a:r>
            <a:r>
              <a:rPr lang="en-US" dirty="0" smtClean="0"/>
              <a:t>easuring precipitation…</a:t>
            </a:r>
            <a:endParaRPr lang="en-US" dirty="0"/>
          </a:p>
        </p:txBody>
      </p:sp>
      <p:sp>
        <p:nvSpPr>
          <p:cNvPr id="5" name="Text Placeholder 4"/>
          <p:cNvSpPr>
            <a:spLocks noGrp="1"/>
          </p:cNvSpPr>
          <p:nvPr>
            <p:ph type="body" sz="quarter" idx="16"/>
          </p:nvPr>
        </p:nvSpPr>
        <p:spPr>
          <a:xfrm>
            <a:off x="4572000" y="2074244"/>
            <a:ext cx="3950208" cy="704088"/>
          </a:xfrm>
        </p:spPr>
        <p:txBody>
          <a:bodyPr>
            <a:normAutofit/>
          </a:bodyPr>
          <a:lstStyle/>
          <a:p>
            <a:r>
              <a:rPr lang="en-US" dirty="0" smtClean="0"/>
              <a:t>PRISM &gt; CMORPH &amp; GPM</a:t>
            </a:r>
            <a:endParaRPr lang="en-US" dirty="0"/>
          </a:p>
        </p:txBody>
      </p:sp>
      <p:sp>
        <p:nvSpPr>
          <p:cNvPr id="6" name="Text Placeholder 5"/>
          <p:cNvSpPr>
            <a:spLocks noGrp="1"/>
          </p:cNvSpPr>
          <p:nvPr>
            <p:ph type="body" sz="quarter" idx="17"/>
          </p:nvPr>
        </p:nvSpPr>
        <p:spPr/>
        <p:txBody>
          <a:bodyPr>
            <a:normAutofit fontScale="70000" lnSpcReduction="20000"/>
          </a:bodyPr>
          <a:lstStyle/>
          <a:p>
            <a:r>
              <a:rPr lang="en-US" dirty="0" smtClean="0"/>
              <a:t>Measuring snowpack…</a:t>
            </a:r>
            <a:endParaRPr lang="en-US" dirty="0"/>
          </a:p>
        </p:txBody>
      </p:sp>
      <p:sp>
        <p:nvSpPr>
          <p:cNvPr id="7" name="Text Placeholder 6"/>
          <p:cNvSpPr>
            <a:spLocks noGrp="1"/>
          </p:cNvSpPr>
          <p:nvPr>
            <p:ph type="body" sz="quarter" idx="18"/>
          </p:nvPr>
        </p:nvSpPr>
        <p:spPr>
          <a:xfrm>
            <a:off x="0" y="3418332"/>
            <a:ext cx="4160520" cy="768096"/>
          </a:xfrm>
        </p:spPr>
        <p:txBody>
          <a:bodyPr>
            <a:noAutofit/>
          </a:bodyPr>
          <a:lstStyle/>
          <a:p>
            <a:r>
              <a:rPr lang="en-US" sz="3100" dirty="0" smtClean="0"/>
              <a:t>Future satellite data use…</a:t>
            </a:r>
            <a:endParaRPr lang="en-US" sz="3100" dirty="0"/>
          </a:p>
        </p:txBody>
      </p:sp>
      <p:sp>
        <p:nvSpPr>
          <p:cNvPr id="8" name="Text Placeholder 7"/>
          <p:cNvSpPr>
            <a:spLocks noGrp="1"/>
          </p:cNvSpPr>
          <p:nvPr>
            <p:ph type="body" sz="quarter" idx="19"/>
          </p:nvPr>
        </p:nvSpPr>
        <p:spPr>
          <a:xfrm>
            <a:off x="4572000" y="3406139"/>
            <a:ext cx="3950208" cy="1048629"/>
          </a:xfrm>
        </p:spPr>
        <p:txBody>
          <a:bodyPr>
            <a:normAutofit/>
          </a:bodyPr>
          <a:lstStyle/>
          <a:p>
            <a:r>
              <a:rPr lang="en-US" dirty="0" smtClean="0"/>
              <a:t>Use CMORPH as a supplemental dataset</a:t>
            </a:r>
            <a:endParaRPr lang="en-US" dirty="0"/>
          </a:p>
        </p:txBody>
      </p:sp>
    </p:spTree>
    <p:extLst>
      <p:ext uri="{BB962C8B-B14F-4D97-AF65-F5344CB8AC3E}">
        <p14:creationId xmlns:p14="http://schemas.microsoft.com/office/powerpoint/2010/main" val="3781753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15374" y="231007"/>
            <a:ext cx="8503920" cy="923544"/>
          </a:xfrm>
        </p:spPr>
        <p:txBody>
          <a:bodyPr/>
          <a:lstStyle/>
          <a:p>
            <a:r>
              <a:rPr lang="en-US" dirty="0" smtClean="0">
                <a:solidFill>
                  <a:schemeClr val="accent1"/>
                </a:solidFill>
              </a:rPr>
              <a:t>Errors &amp; Uncertainties</a:t>
            </a:r>
            <a:endParaRPr lang="en-US" dirty="0">
              <a:solidFill>
                <a:schemeClr val="accent1"/>
              </a:solidFill>
            </a:endParaRPr>
          </a:p>
        </p:txBody>
      </p:sp>
      <p:grpSp>
        <p:nvGrpSpPr>
          <p:cNvPr id="7" name="Group 6"/>
          <p:cNvGrpSpPr/>
          <p:nvPr/>
        </p:nvGrpSpPr>
        <p:grpSpPr>
          <a:xfrm>
            <a:off x="5611820" y="4783689"/>
            <a:ext cx="2488282" cy="1480702"/>
            <a:chOff x="5611820" y="4783689"/>
            <a:chExt cx="2488282" cy="1480702"/>
          </a:xfrm>
        </p:grpSpPr>
        <p:sp>
          <p:nvSpPr>
            <p:cNvPr id="5" name="Rectangle 4"/>
            <p:cNvSpPr/>
            <p:nvPr/>
          </p:nvSpPr>
          <p:spPr>
            <a:xfrm>
              <a:off x="5611820" y="4787063"/>
              <a:ext cx="2488282" cy="14773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endParaRPr lang="en-US" dirty="0" smtClean="0">
                <a:solidFill>
                  <a:schemeClr val="tx1"/>
                </a:solidFill>
              </a:endParaRPr>
            </a:p>
            <a:p>
              <a:r>
                <a:rPr lang="en-US" dirty="0" smtClean="0">
                  <a:solidFill>
                    <a:schemeClr val="tx1"/>
                  </a:solidFill>
                </a:rPr>
                <a:t>Time intervals</a:t>
              </a:r>
            </a:p>
            <a:p>
              <a:r>
                <a:rPr lang="en-US" dirty="0">
                  <a:solidFill>
                    <a:schemeClr val="tx1"/>
                  </a:solidFill>
                </a:rPr>
                <a:t>u</a:t>
              </a:r>
              <a:r>
                <a:rPr lang="en-US" dirty="0" smtClean="0">
                  <a:solidFill>
                    <a:schemeClr val="tx1"/>
                  </a:solidFill>
                </a:rPr>
                <a:t>naccounted for</a:t>
              </a:r>
            </a:p>
          </p:txBody>
        </p:sp>
        <p:sp>
          <p:nvSpPr>
            <p:cNvPr id="48" name="TextBox 47"/>
            <p:cNvSpPr txBox="1"/>
            <p:nvPr/>
          </p:nvSpPr>
          <p:spPr>
            <a:xfrm>
              <a:off x="5611820" y="4783689"/>
              <a:ext cx="2476960" cy="923330"/>
            </a:xfrm>
            <a:prstGeom prst="rect">
              <a:avLst/>
            </a:prstGeom>
            <a:noFill/>
          </p:spPr>
          <p:txBody>
            <a:bodyPr wrap="none" rtlCol="0">
              <a:spAutoFit/>
            </a:bodyPr>
            <a:lstStyle/>
            <a:p>
              <a:r>
                <a:rPr lang="en-US" dirty="0" smtClean="0"/>
                <a:t>12:00 AM – 12:00 AM</a:t>
              </a:r>
            </a:p>
            <a:p>
              <a:r>
                <a:rPr lang="en-US" dirty="0" smtClean="0"/>
                <a:t>7:00 AM – 7:00 AM</a:t>
              </a:r>
            </a:p>
            <a:p>
              <a:endParaRPr lang="en-US" dirty="0"/>
            </a:p>
          </p:txBody>
        </p:sp>
      </p:grpSp>
      <p:grpSp>
        <p:nvGrpSpPr>
          <p:cNvPr id="2" name="Group 1"/>
          <p:cNvGrpSpPr/>
          <p:nvPr/>
        </p:nvGrpSpPr>
        <p:grpSpPr>
          <a:xfrm>
            <a:off x="217354" y="1843576"/>
            <a:ext cx="8584557" cy="2809875"/>
            <a:chOff x="217354" y="1853963"/>
            <a:chExt cx="8584557" cy="2809875"/>
          </a:xfrm>
        </p:grpSpPr>
        <p:sp>
          <p:nvSpPr>
            <p:cNvPr id="44" name="Rectangle 43"/>
            <p:cNvSpPr/>
            <p:nvPr/>
          </p:nvSpPr>
          <p:spPr>
            <a:xfrm>
              <a:off x="5596740" y="1914923"/>
              <a:ext cx="3205171" cy="27429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708178" y="1999828"/>
              <a:ext cx="3003521" cy="20483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31" name="Group 9230"/>
            <p:cNvGrpSpPr/>
            <p:nvPr/>
          </p:nvGrpSpPr>
          <p:grpSpPr>
            <a:xfrm>
              <a:off x="8032423" y="2172292"/>
              <a:ext cx="135358" cy="987023"/>
              <a:chOff x="6161063" y="3000375"/>
              <a:chExt cx="161973" cy="1181100"/>
            </a:xfrm>
          </p:grpSpPr>
          <p:sp>
            <p:nvSpPr>
              <p:cNvPr id="9228" name="Freeform 9227"/>
              <p:cNvSpPr/>
              <p:nvPr/>
            </p:nvSpPr>
            <p:spPr>
              <a:xfrm>
                <a:off x="6161063" y="3048000"/>
                <a:ext cx="161973" cy="1133475"/>
              </a:xfrm>
              <a:custGeom>
                <a:avLst/>
                <a:gdLst>
                  <a:gd name="connsiteX0" fmla="*/ 47642 w 161973"/>
                  <a:gd name="connsiteY0" fmla="*/ 1133475 h 1133475"/>
                  <a:gd name="connsiteX1" fmla="*/ 161942 w 161973"/>
                  <a:gd name="connsiteY1" fmla="*/ 1000125 h 1133475"/>
                  <a:gd name="connsiteX2" fmla="*/ 38117 w 161973"/>
                  <a:gd name="connsiteY2" fmla="*/ 838200 h 1133475"/>
                  <a:gd name="connsiteX3" fmla="*/ 152417 w 161973"/>
                  <a:gd name="connsiteY3" fmla="*/ 676275 h 1133475"/>
                  <a:gd name="connsiteX4" fmla="*/ 38117 w 161973"/>
                  <a:gd name="connsiteY4" fmla="*/ 552450 h 1133475"/>
                  <a:gd name="connsiteX5" fmla="*/ 123842 w 161973"/>
                  <a:gd name="connsiteY5" fmla="*/ 400050 h 1133475"/>
                  <a:gd name="connsiteX6" fmla="*/ 17 w 161973"/>
                  <a:gd name="connsiteY6" fmla="*/ 266700 h 1133475"/>
                  <a:gd name="connsiteX7" fmla="*/ 114317 w 161973"/>
                  <a:gd name="connsiteY7" fmla="*/ 114300 h 1133475"/>
                  <a:gd name="connsiteX8" fmla="*/ 38117 w 161973"/>
                  <a:gd name="connsiteY8" fmla="*/ 0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73" h="1133475">
                    <a:moveTo>
                      <a:pt x="47642" y="1133475"/>
                    </a:moveTo>
                    <a:cubicBezTo>
                      <a:pt x="105585" y="1091406"/>
                      <a:pt x="163529" y="1049337"/>
                      <a:pt x="161942" y="1000125"/>
                    </a:cubicBezTo>
                    <a:cubicBezTo>
                      <a:pt x="160355" y="950913"/>
                      <a:pt x="39704" y="892175"/>
                      <a:pt x="38117" y="838200"/>
                    </a:cubicBezTo>
                    <a:cubicBezTo>
                      <a:pt x="36529" y="784225"/>
                      <a:pt x="152417" y="723900"/>
                      <a:pt x="152417" y="676275"/>
                    </a:cubicBezTo>
                    <a:cubicBezTo>
                      <a:pt x="152417" y="628650"/>
                      <a:pt x="42879" y="598487"/>
                      <a:pt x="38117" y="552450"/>
                    </a:cubicBezTo>
                    <a:cubicBezTo>
                      <a:pt x="33354" y="506412"/>
                      <a:pt x="130192" y="447675"/>
                      <a:pt x="123842" y="400050"/>
                    </a:cubicBezTo>
                    <a:cubicBezTo>
                      <a:pt x="117492" y="352425"/>
                      <a:pt x="1604" y="314325"/>
                      <a:pt x="17" y="266700"/>
                    </a:cubicBezTo>
                    <a:cubicBezTo>
                      <a:pt x="-1570" y="219075"/>
                      <a:pt x="107967" y="158750"/>
                      <a:pt x="114317" y="114300"/>
                    </a:cubicBezTo>
                    <a:cubicBezTo>
                      <a:pt x="120667" y="69850"/>
                      <a:pt x="79392" y="34925"/>
                      <a:pt x="38117" y="0"/>
                    </a:cubicBezTo>
                  </a:path>
                </a:pathLst>
              </a:cu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30" name="Straight Arrow Connector 9229"/>
              <p:cNvCxnSpPr>
                <a:stCxn id="9228" idx="8"/>
              </p:cNvCxnSpPr>
              <p:nvPr/>
            </p:nvCxnSpPr>
            <p:spPr>
              <a:xfrm flipH="1" flipV="1">
                <a:off x="6161063" y="3000375"/>
                <a:ext cx="38117" cy="47625"/>
              </a:xfrm>
              <a:prstGeom prst="straightConnector1">
                <a:avLst/>
              </a:prstGeom>
              <a:ln w="190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9240" name="Straight Connector 9239"/>
            <p:cNvCxnSpPr/>
            <p:nvPr/>
          </p:nvCxnSpPr>
          <p:spPr>
            <a:xfrm flipH="1">
              <a:off x="6514777" y="3697932"/>
              <a:ext cx="2027111" cy="0"/>
            </a:xfrm>
            <a:prstGeom prst="line">
              <a:avLst/>
            </a:prstGeom>
            <a:ln w="7620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846149" y="3697932"/>
              <a:ext cx="668628"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6186515" y="2192190"/>
              <a:ext cx="0" cy="1390324"/>
            </a:xfrm>
            <a:prstGeom prst="straightConnector1">
              <a:avLst/>
            </a:prstGeom>
            <a:ln w="190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7036964" y="2172292"/>
              <a:ext cx="135358" cy="1395629"/>
              <a:chOff x="6138267" y="3000375"/>
              <a:chExt cx="161973" cy="1181100"/>
            </a:xfrm>
          </p:grpSpPr>
          <p:sp>
            <p:nvSpPr>
              <p:cNvPr id="72" name="Freeform 71"/>
              <p:cNvSpPr/>
              <p:nvPr/>
            </p:nvSpPr>
            <p:spPr>
              <a:xfrm>
                <a:off x="6138267" y="3048000"/>
                <a:ext cx="161973" cy="1133475"/>
              </a:xfrm>
              <a:custGeom>
                <a:avLst/>
                <a:gdLst>
                  <a:gd name="connsiteX0" fmla="*/ 47642 w 161973"/>
                  <a:gd name="connsiteY0" fmla="*/ 1133475 h 1133475"/>
                  <a:gd name="connsiteX1" fmla="*/ 161942 w 161973"/>
                  <a:gd name="connsiteY1" fmla="*/ 1000125 h 1133475"/>
                  <a:gd name="connsiteX2" fmla="*/ 38117 w 161973"/>
                  <a:gd name="connsiteY2" fmla="*/ 838200 h 1133475"/>
                  <a:gd name="connsiteX3" fmla="*/ 152417 w 161973"/>
                  <a:gd name="connsiteY3" fmla="*/ 676275 h 1133475"/>
                  <a:gd name="connsiteX4" fmla="*/ 38117 w 161973"/>
                  <a:gd name="connsiteY4" fmla="*/ 552450 h 1133475"/>
                  <a:gd name="connsiteX5" fmla="*/ 123842 w 161973"/>
                  <a:gd name="connsiteY5" fmla="*/ 400050 h 1133475"/>
                  <a:gd name="connsiteX6" fmla="*/ 17 w 161973"/>
                  <a:gd name="connsiteY6" fmla="*/ 266700 h 1133475"/>
                  <a:gd name="connsiteX7" fmla="*/ 114317 w 161973"/>
                  <a:gd name="connsiteY7" fmla="*/ 114300 h 1133475"/>
                  <a:gd name="connsiteX8" fmla="*/ 38117 w 161973"/>
                  <a:gd name="connsiteY8" fmla="*/ 0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73" h="1133475">
                    <a:moveTo>
                      <a:pt x="47642" y="1133475"/>
                    </a:moveTo>
                    <a:cubicBezTo>
                      <a:pt x="105585" y="1091406"/>
                      <a:pt x="163529" y="1049337"/>
                      <a:pt x="161942" y="1000125"/>
                    </a:cubicBezTo>
                    <a:cubicBezTo>
                      <a:pt x="160355" y="950913"/>
                      <a:pt x="39704" y="892175"/>
                      <a:pt x="38117" y="838200"/>
                    </a:cubicBezTo>
                    <a:cubicBezTo>
                      <a:pt x="36529" y="784225"/>
                      <a:pt x="152417" y="723900"/>
                      <a:pt x="152417" y="676275"/>
                    </a:cubicBezTo>
                    <a:cubicBezTo>
                      <a:pt x="152417" y="628650"/>
                      <a:pt x="42879" y="598487"/>
                      <a:pt x="38117" y="552450"/>
                    </a:cubicBezTo>
                    <a:cubicBezTo>
                      <a:pt x="33354" y="506412"/>
                      <a:pt x="130192" y="447675"/>
                      <a:pt x="123842" y="400050"/>
                    </a:cubicBezTo>
                    <a:cubicBezTo>
                      <a:pt x="117492" y="352425"/>
                      <a:pt x="1604" y="314325"/>
                      <a:pt x="17" y="266700"/>
                    </a:cubicBezTo>
                    <a:cubicBezTo>
                      <a:pt x="-1570" y="219075"/>
                      <a:pt x="107967" y="158750"/>
                      <a:pt x="114317" y="114300"/>
                    </a:cubicBezTo>
                    <a:cubicBezTo>
                      <a:pt x="120667" y="69850"/>
                      <a:pt x="79392" y="34925"/>
                      <a:pt x="38117" y="0"/>
                    </a:cubicBezTo>
                  </a:path>
                </a:pathLst>
              </a:cu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a:stCxn id="72" idx="8"/>
              </p:cNvCxnSpPr>
              <p:nvPr/>
            </p:nvCxnSpPr>
            <p:spPr>
              <a:xfrm flipH="1" flipV="1">
                <a:off x="6138267" y="3000375"/>
                <a:ext cx="38117" cy="47625"/>
              </a:xfrm>
              <a:prstGeom prst="straightConnector1">
                <a:avLst/>
              </a:prstGeom>
              <a:ln w="190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5750631" y="3702946"/>
              <a:ext cx="821442" cy="308644"/>
            </a:xfrm>
            <a:prstGeom prst="rect">
              <a:avLst/>
            </a:prstGeom>
            <a:noFill/>
          </p:spPr>
          <p:txBody>
            <a:bodyPr wrap="none" rtlCol="0">
              <a:spAutoFit/>
            </a:bodyPr>
            <a:lstStyle/>
            <a:p>
              <a:r>
                <a:rPr lang="en-US" dirty="0" smtClean="0"/>
                <a:t>Ocean</a:t>
              </a:r>
              <a:endParaRPr lang="en-US" dirty="0"/>
            </a:p>
          </p:txBody>
        </p:sp>
        <p:sp>
          <p:nvSpPr>
            <p:cNvPr id="38" name="TextBox 37"/>
            <p:cNvSpPr txBox="1"/>
            <p:nvPr/>
          </p:nvSpPr>
          <p:spPr>
            <a:xfrm>
              <a:off x="7122695" y="3702946"/>
              <a:ext cx="765179" cy="308644"/>
            </a:xfrm>
            <a:prstGeom prst="rect">
              <a:avLst/>
            </a:prstGeom>
            <a:noFill/>
          </p:spPr>
          <p:txBody>
            <a:bodyPr wrap="none" rtlCol="0">
              <a:spAutoFit/>
            </a:bodyPr>
            <a:lstStyle/>
            <a:p>
              <a:r>
                <a:rPr lang="en-US" dirty="0" smtClean="0"/>
                <a:t>Terrain</a:t>
              </a:r>
              <a:endParaRPr lang="en-US" dirty="0"/>
            </a:p>
          </p:txBody>
        </p:sp>
        <p:sp>
          <p:nvSpPr>
            <p:cNvPr id="40" name="TextBox 39"/>
            <p:cNvSpPr txBox="1"/>
            <p:nvPr/>
          </p:nvSpPr>
          <p:spPr>
            <a:xfrm>
              <a:off x="5734855" y="3979001"/>
              <a:ext cx="2556224" cy="591567"/>
            </a:xfrm>
            <a:prstGeom prst="rect">
              <a:avLst/>
            </a:prstGeom>
            <a:noFill/>
          </p:spPr>
          <p:txBody>
            <a:bodyPr wrap="none" rtlCol="0">
              <a:spAutoFit/>
            </a:bodyPr>
            <a:lstStyle/>
            <a:p>
              <a:r>
                <a:rPr lang="en-US" sz="2000" dirty="0" smtClean="0"/>
                <a:t>Inherent flaw in passive</a:t>
              </a:r>
            </a:p>
            <a:p>
              <a:r>
                <a:rPr lang="en-US" sz="2000" dirty="0"/>
                <a:t>m</a:t>
              </a:r>
              <a:r>
                <a:rPr lang="en-US" sz="2000" dirty="0" smtClean="0"/>
                <a:t>icrowave sensing</a:t>
              </a:r>
            </a:p>
          </p:txBody>
        </p:sp>
        <p:sp>
          <p:nvSpPr>
            <p:cNvPr id="43" name="Teardrop 42"/>
            <p:cNvSpPr/>
            <p:nvPr/>
          </p:nvSpPr>
          <p:spPr>
            <a:xfrm rot="18988884">
              <a:off x="7612380" y="3200115"/>
              <a:ext cx="198060" cy="199317"/>
            </a:xfrm>
            <a:prstGeom prst="teardrop">
              <a:avLst>
                <a:gd name="adj" fmla="val 1684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83" name="Teardrop 82"/>
            <p:cNvSpPr/>
            <p:nvPr/>
          </p:nvSpPr>
          <p:spPr>
            <a:xfrm rot="18988884">
              <a:off x="7941199" y="3303594"/>
              <a:ext cx="198060" cy="199317"/>
            </a:xfrm>
            <a:prstGeom prst="teardrop">
              <a:avLst>
                <a:gd name="adj" fmla="val 1684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84" name="Teardrop 83"/>
            <p:cNvSpPr/>
            <p:nvPr/>
          </p:nvSpPr>
          <p:spPr>
            <a:xfrm rot="18988884">
              <a:off x="7808885" y="2990505"/>
              <a:ext cx="198060" cy="199317"/>
            </a:xfrm>
            <a:prstGeom prst="teardrop">
              <a:avLst>
                <a:gd name="adj" fmla="val 1684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54" y="1853963"/>
              <a:ext cx="525780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a:xfrm>
              <a:off x="217354" y="1867349"/>
              <a:ext cx="5257800" cy="2796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17354" y="1566577"/>
            <a:ext cx="3026326" cy="276999"/>
          </a:xfrm>
          <a:prstGeom prst="rect">
            <a:avLst/>
          </a:prstGeom>
          <a:noFill/>
        </p:spPr>
        <p:txBody>
          <a:bodyPr wrap="square" rtlCol="0">
            <a:spAutoFit/>
          </a:bodyPr>
          <a:lstStyle/>
          <a:p>
            <a:r>
              <a:rPr lang="en-US" sz="1200" dirty="0" smtClean="0"/>
              <a:t>Image Credit: NOAA / NESDIS</a:t>
            </a:r>
            <a:endParaRPr lang="en-US" sz="1200" dirty="0"/>
          </a:p>
        </p:txBody>
      </p:sp>
    </p:spTree>
    <p:extLst>
      <p:ext uri="{BB962C8B-B14F-4D97-AF65-F5344CB8AC3E}">
        <p14:creationId xmlns:p14="http://schemas.microsoft.com/office/powerpoint/2010/main" val="167811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10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Michael Kruk, ERT </a:t>
            </a:r>
            <a:r>
              <a:rPr lang="en-US" dirty="0" err="1" smtClean="0"/>
              <a:t>Inc</a:t>
            </a:r>
            <a:endParaRPr lang="en-US" dirty="0"/>
          </a:p>
        </p:txBody>
      </p:sp>
      <p:sp>
        <p:nvSpPr>
          <p:cNvPr id="3" name="Text Placeholder 2"/>
          <p:cNvSpPr>
            <a:spLocks noGrp="1"/>
          </p:cNvSpPr>
          <p:nvPr>
            <p:ph type="body" sz="quarter" idx="11"/>
          </p:nvPr>
        </p:nvSpPr>
        <p:spPr>
          <a:xfrm>
            <a:off x="594359" y="2613908"/>
            <a:ext cx="8051583" cy="1055488"/>
          </a:xfrm>
        </p:spPr>
        <p:txBody>
          <a:bodyPr>
            <a:noAutofit/>
          </a:bodyPr>
          <a:lstStyle/>
          <a:p>
            <a:r>
              <a:rPr lang="en-US" dirty="0"/>
              <a:t>Nina Oakley – Western Regional Climate </a:t>
            </a:r>
            <a:r>
              <a:rPr lang="en-US" dirty="0" smtClean="0"/>
              <a:t>Center</a:t>
            </a:r>
          </a:p>
          <a:p>
            <a:r>
              <a:rPr lang="en-US" dirty="0" smtClean="0"/>
              <a:t>Andrea Bair – National Weather Service Western Region</a:t>
            </a:r>
          </a:p>
          <a:p>
            <a:r>
              <a:rPr lang="en-US" dirty="0"/>
              <a:t>	 </a:t>
            </a:r>
            <a:r>
              <a:rPr lang="en-US" dirty="0" smtClean="0"/>
              <a:t>          Climate Services Division</a:t>
            </a:r>
          </a:p>
        </p:txBody>
      </p:sp>
      <p:sp>
        <p:nvSpPr>
          <p:cNvPr id="4" name="Text Placeholder 3"/>
          <p:cNvSpPr>
            <a:spLocks noGrp="1"/>
          </p:cNvSpPr>
          <p:nvPr>
            <p:ph type="body" sz="quarter" idx="12"/>
          </p:nvPr>
        </p:nvSpPr>
        <p:spPr>
          <a:xfrm>
            <a:off x="571208" y="4628566"/>
            <a:ext cx="8051582" cy="1725342"/>
          </a:xfrm>
        </p:spPr>
        <p:txBody>
          <a:bodyPr numCol="2">
            <a:normAutofit/>
          </a:bodyPr>
          <a:lstStyle/>
          <a:p>
            <a:r>
              <a:rPr lang="en-US" dirty="0" smtClean="0"/>
              <a:t>Jessica Sutton – Center Lead</a:t>
            </a:r>
          </a:p>
          <a:p>
            <a:r>
              <a:rPr lang="en-US" dirty="0" smtClean="0"/>
              <a:t>Emma </a:t>
            </a:r>
            <a:r>
              <a:rPr lang="en-US" dirty="0" err="1" smtClean="0"/>
              <a:t>Baghel</a:t>
            </a:r>
            <a:r>
              <a:rPr lang="en-US" dirty="0" smtClean="0"/>
              <a:t> – Assistant Center Lead</a:t>
            </a:r>
          </a:p>
          <a:p>
            <a:r>
              <a:rPr lang="en-US" dirty="0" smtClean="0"/>
              <a:t>Mike Squires, NESDIS</a:t>
            </a:r>
          </a:p>
          <a:p>
            <a:r>
              <a:rPr lang="en-US" dirty="0" smtClean="0"/>
              <a:t>Dr. Olivier Prat, CICS</a:t>
            </a:r>
          </a:p>
          <a:p>
            <a:r>
              <a:rPr lang="en-US" dirty="0" smtClean="0"/>
              <a:t>Ronald </a:t>
            </a:r>
            <a:r>
              <a:rPr lang="en-US" dirty="0" err="1" smtClean="0"/>
              <a:t>Leeper</a:t>
            </a:r>
            <a:r>
              <a:rPr lang="en-US" dirty="0" smtClean="0"/>
              <a:t>, CICS</a:t>
            </a:r>
          </a:p>
          <a:p>
            <a:r>
              <a:rPr lang="en-US" dirty="0" smtClean="0"/>
              <a:t>Jonathan </a:t>
            </a:r>
            <a:r>
              <a:rPr lang="en-US" dirty="0" err="1" smtClean="0"/>
              <a:t>Brannock</a:t>
            </a:r>
            <a:endParaRPr lang="en-US" dirty="0"/>
          </a:p>
        </p:txBody>
      </p:sp>
      <p:sp>
        <p:nvSpPr>
          <p:cNvPr id="5" name="TextBox 4"/>
          <p:cNvSpPr txBox="1"/>
          <p:nvPr/>
        </p:nvSpPr>
        <p:spPr>
          <a:xfrm>
            <a:off x="594358" y="930857"/>
            <a:ext cx="4974103"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Science Advisor</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149809"/>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154963"/>
            <a:ext cx="3901442"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DEVELOP &amp; NCEI staff</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p:cNvSpPr>
            <a:spLocks noGrp="1"/>
          </p:cNvSpPr>
          <p:nvPr>
            <p:ph type="body" sz="quarter" idx="14"/>
          </p:nvPr>
        </p:nvSpPr>
        <p:spPr>
          <a:xfrm>
            <a:off x="342081" y="3070760"/>
            <a:ext cx="8503920" cy="923544"/>
          </a:xfrm>
        </p:spPr>
        <p:txBody>
          <a:bodyPr/>
          <a:lstStyle/>
          <a:p>
            <a:r>
              <a:rPr lang="en-US" dirty="0" smtClean="0">
                <a:solidFill>
                  <a:schemeClr val="accent1"/>
                </a:solidFill>
              </a:rPr>
              <a:t>Appendix A. </a:t>
            </a:r>
            <a:r>
              <a:rPr lang="en-US" dirty="0" smtClean="0">
                <a:solidFill>
                  <a:schemeClr val="tx1"/>
                </a:solidFill>
              </a:rPr>
              <a:t>Glossary of Acronyms</a:t>
            </a:r>
            <a:endParaRPr lang="en-US" dirty="0">
              <a:solidFill>
                <a:schemeClr val="tx1"/>
              </a:solidFill>
            </a:endParaRPr>
          </a:p>
        </p:txBody>
      </p:sp>
    </p:spTree>
    <p:extLst>
      <p:ext uri="{BB962C8B-B14F-4D97-AF65-F5344CB8AC3E}">
        <p14:creationId xmlns:p14="http://schemas.microsoft.com/office/powerpoint/2010/main" val="22173005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p:cNvSpPr>
            <a:spLocks noGrp="1"/>
          </p:cNvSpPr>
          <p:nvPr>
            <p:ph type="body" sz="quarter" idx="14"/>
          </p:nvPr>
        </p:nvSpPr>
        <p:spPr>
          <a:xfrm>
            <a:off x="342900" y="161925"/>
            <a:ext cx="9143999" cy="6219825"/>
          </a:xfrm>
        </p:spPr>
        <p:txBody>
          <a:bodyPr numCol="2"/>
          <a:lstStyle/>
          <a:p>
            <a:pPr algn="l"/>
            <a:r>
              <a:rPr lang="en-US" sz="1800" b="0" dirty="0">
                <a:solidFill>
                  <a:schemeClr val="accent1"/>
                </a:solidFill>
              </a:rPr>
              <a:t>CA/NV</a:t>
            </a:r>
            <a:r>
              <a:rPr lang="en-US" sz="1800" b="0" dirty="0">
                <a:solidFill>
                  <a:schemeClr val="tx1"/>
                </a:solidFill>
              </a:rPr>
              <a:t> – </a:t>
            </a:r>
            <a:r>
              <a:rPr lang="en-US" sz="1800" b="0" dirty="0" smtClean="0">
                <a:solidFill>
                  <a:schemeClr val="tx1"/>
                </a:solidFill>
              </a:rPr>
              <a:t>California/Nevada</a:t>
            </a:r>
          </a:p>
          <a:p>
            <a:pPr algn="l"/>
            <a:r>
              <a:rPr lang="en-US" sz="1800" b="0" dirty="0" smtClean="0">
                <a:solidFill>
                  <a:schemeClr val="accent1"/>
                </a:solidFill>
              </a:rPr>
              <a:t>CICS</a:t>
            </a:r>
            <a:r>
              <a:rPr lang="en-US" sz="1800" b="0" dirty="0" smtClean="0">
                <a:solidFill>
                  <a:schemeClr val="tx1"/>
                </a:solidFill>
              </a:rPr>
              <a:t> – Cooperative Institute for Climate and Satellites</a:t>
            </a:r>
            <a:endParaRPr lang="en-US" sz="1800" b="0" dirty="0" smtClean="0">
              <a:solidFill>
                <a:schemeClr val="accent1"/>
              </a:solidFill>
            </a:endParaRPr>
          </a:p>
          <a:p>
            <a:pPr algn="l"/>
            <a:r>
              <a:rPr lang="en-US" sz="1800" b="0" dirty="0" smtClean="0">
                <a:solidFill>
                  <a:schemeClr val="accent1"/>
                </a:solidFill>
              </a:rPr>
              <a:t>CMORPH</a:t>
            </a:r>
            <a:r>
              <a:rPr lang="en-US" sz="1800" b="0" dirty="0" smtClean="0">
                <a:solidFill>
                  <a:schemeClr val="tx1"/>
                </a:solidFill>
              </a:rPr>
              <a:t> – Climate Prediction Center (CPC) Morphing Technique</a:t>
            </a:r>
          </a:p>
          <a:p>
            <a:pPr algn="l"/>
            <a:r>
              <a:rPr lang="en-US" sz="1800" b="0" dirty="0">
                <a:solidFill>
                  <a:schemeClr val="accent1"/>
                </a:solidFill>
              </a:rPr>
              <a:t>ERT, </a:t>
            </a:r>
            <a:r>
              <a:rPr lang="en-US" sz="1800" b="0" dirty="0" err="1">
                <a:solidFill>
                  <a:schemeClr val="accent1"/>
                </a:solidFill>
              </a:rPr>
              <a:t>Inc</a:t>
            </a:r>
            <a:r>
              <a:rPr lang="en-US" sz="1800" b="0" dirty="0">
                <a:solidFill>
                  <a:schemeClr val="accent1"/>
                </a:solidFill>
              </a:rPr>
              <a:t> </a:t>
            </a:r>
            <a:r>
              <a:rPr lang="en-US" sz="1800" b="0" dirty="0">
                <a:solidFill>
                  <a:schemeClr val="tx1"/>
                </a:solidFill>
              </a:rPr>
              <a:t>– Earth Research Technologies, </a:t>
            </a:r>
            <a:r>
              <a:rPr lang="en-US" sz="1800" b="0" dirty="0" smtClean="0">
                <a:solidFill>
                  <a:schemeClr val="tx1"/>
                </a:solidFill>
              </a:rPr>
              <a:t>Incorporated</a:t>
            </a:r>
          </a:p>
          <a:p>
            <a:pPr algn="l"/>
            <a:r>
              <a:rPr lang="en-US" sz="1800" b="0" dirty="0">
                <a:solidFill>
                  <a:schemeClr val="accent1"/>
                </a:solidFill>
              </a:rPr>
              <a:t>GHCN</a:t>
            </a:r>
            <a:r>
              <a:rPr lang="en-US" sz="1800" b="0" dirty="0">
                <a:solidFill>
                  <a:schemeClr val="tx1"/>
                </a:solidFill>
              </a:rPr>
              <a:t> – Global Historical Climatology </a:t>
            </a:r>
            <a:r>
              <a:rPr lang="en-US" sz="1800" b="0" dirty="0" smtClean="0">
                <a:solidFill>
                  <a:schemeClr val="tx1"/>
                </a:solidFill>
              </a:rPr>
              <a:t>Network</a:t>
            </a:r>
          </a:p>
          <a:p>
            <a:pPr algn="l"/>
            <a:r>
              <a:rPr lang="en-US" sz="1800" b="0" dirty="0" smtClean="0">
                <a:solidFill>
                  <a:schemeClr val="accent1"/>
                </a:solidFill>
              </a:rPr>
              <a:t>GPM</a:t>
            </a:r>
            <a:r>
              <a:rPr lang="en-US" sz="1800" b="0" dirty="0" smtClean="0">
                <a:solidFill>
                  <a:schemeClr val="tx1"/>
                </a:solidFill>
              </a:rPr>
              <a:t> – Global Precipitation Measurement</a:t>
            </a:r>
          </a:p>
          <a:p>
            <a:pPr algn="l"/>
            <a:r>
              <a:rPr lang="en-US" sz="1800" b="0" dirty="0">
                <a:solidFill>
                  <a:schemeClr val="accent1"/>
                </a:solidFill>
              </a:rPr>
              <a:t>NASA</a:t>
            </a:r>
            <a:r>
              <a:rPr lang="en-US" sz="1800" b="0" dirty="0">
                <a:solidFill>
                  <a:schemeClr val="tx1"/>
                </a:solidFill>
              </a:rPr>
              <a:t> – National Aeronautics and Space </a:t>
            </a:r>
            <a:r>
              <a:rPr lang="en-US" sz="1800" b="0" dirty="0" smtClean="0">
                <a:solidFill>
                  <a:schemeClr val="tx1"/>
                </a:solidFill>
              </a:rPr>
              <a:t>Administration</a:t>
            </a:r>
          </a:p>
          <a:p>
            <a:pPr algn="l"/>
            <a:r>
              <a:rPr lang="en-US" sz="1800" b="0" dirty="0" smtClean="0">
                <a:solidFill>
                  <a:schemeClr val="accent1"/>
                </a:solidFill>
              </a:rPr>
              <a:t>NCEI</a:t>
            </a:r>
            <a:r>
              <a:rPr lang="en-US" sz="1800" b="0" dirty="0" smtClean="0">
                <a:solidFill>
                  <a:schemeClr val="tx1"/>
                </a:solidFill>
              </a:rPr>
              <a:t> – National Centers for Environmental Information</a:t>
            </a:r>
          </a:p>
          <a:p>
            <a:pPr algn="l"/>
            <a:r>
              <a:rPr lang="en-US" sz="1800" b="0" dirty="0" smtClean="0">
                <a:solidFill>
                  <a:schemeClr val="accent1"/>
                </a:solidFill>
              </a:rPr>
              <a:t>NESDIS</a:t>
            </a:r>
            <a:r>
              <a:rPr lang="en-US" sz="1800" b="0" dirty="0" smtClean="0">
                <a:solidFill>
                  <a:schemeClr val="tx1"/>
                </a:solidFill>
              </a:rPr>
              <a:t> – National Environmental Satellite, Data and Information Service</a:t>
            </a:r>
          </a:p>
          <a:p>
            <a:pPr algn="l"/>
            <a:r>
              <a:rPr lang="en-US" sz="1800" b="0" dirty="0" smtClean="0">
                <a:solidFill>
                  <a:schemeClr val="accent1"/>
                </a:solidFill>
              </a:rPr>
              <a:t>NOAA</a:t>
            </a:r>
            <a:r>
              <a:rPr lang="en-US" sz="1800" b="0" dirty="0" smtClean="0">
                <a:solidFill>
                  <a:schemeClr val="tx1"/>
                </a:solidFill>
              </a:rPr>
              <a:t> – National Oceanic and Atmospheric Administration</a:t>
            </a:r>
          </a:p>
          <a:p>
            <a:pPr algn="l"/>
            <a:r>
              <a:rPr lang="en-US" sz="1800" b="0" dirty="0" smtClean="0">
                <a:solidFill>
                  <a:schemeClr val="accent1"/>
                </a:solidFill>
              </a:rPr>
              <a:t>NW</a:t>
            </a:r>
            <a:r>
              <a:rPr lang="en-US" sz="1800" b="0" dirty="0" smtClean="0">
                <a:solidFill>
                  <a:schemeClr val="tx1"/>
                </a:solidFill>
              </a:rPr>
              <a:t> – Northwest</a:t>
            </a:r>
          </a:p>
          <a:p>
            <a:pPr algn="l"/>
            <a:r>
              <a:rPr lang="en-US" sz="1800" b="0" dirty="0">
                <a:solidFill>
                  <a:schemeClr val="accent1"/>
                </a:solidFill>
              </a:rPr>
              <a:t>NWS</a:t>
            </a:r>
            <a:r>
              <a:rPr lang="en-US" sz="1800" b="0" dirty="0">
                <a:solidFill>
                  <a:schemeClr val="tx1"/>
                </a:solidFill>
              </a:rPr>
              <a:t> – National Weather </a:t>
            </a:r>
            <a:r>
              <a:rPr lang="en-US" sz="1800" b="0" dirty="0" smtClean="0">
                <a:solidFill>
                  <a:schemeClr val="tx1"/>
                </a:solidFill>
              </a:rPr>
              <a:t>Service</a:t>
            </a:r>
          </a:p>
          <a:p>
            <a:pPr algn="l"/>
            <a:r>
              <a:rPr lang="en-US" sz="1800" b="0" dirty="0">
                <a:solidFill>
                  <a:schemeClr val="accent1"/>
                </a:solidFill>
              </a:rPr>
              <a:t>PRISM </a:t>
            </a:r>
            <a:r>
              <a:rPr lang="en-US" sz="1800" b="0" dirty="0">
                <a:solidFill>
                  <a:schemeClr val="tx1"/>
                </a:solidFill>
              </a:rPr>
              <a:t>– Parameter - Elevation Regression on Independent Slopes </a:t>
            </a:r>
            <a:r>
              <a:rPr lang="en-US" sz="1800" b="0" dirty="0" smtClean="0">
                <a:solidFill>
                  <a:schemeClr val="tx1"/>
                </a:solidFill>
              </a:rPr>
              <a:t>Model</a:t>
            </a:r>
          </a:p>
          <a:p>
            <a:pPr algn="l"/>
            <a:r>
              <a:rPr lang="en-US" sz="1800" b="0" dirty="0" smtClean="0">
                <a:solidFill>
                  <a:schemeClr val="accent1"/>
                </a:solidFill>
              </a:rPr>
              <a:t>RFC</a:t>
            </a:r>
            <a:r>
              <a:rPr lang="en-US" sz="1800" b="0" dirty="0" smtClean="0">
                <a:solidFill>
                  <a:schemeClr val="tx1"/>
                </a:solidFill>
              </a:rPr>
              <a:t> </a:t>
            </a:r>
            <a:r>
              <a:rPr lang="en-US" sz="1800" b="0" dirty="0">
                <a:solidFill>
                  <a:schemeClr val="tx1"/>
                </a:solidFill>
              </a:rPr>
              <a:t>– River Forecast </a:t>
            </a:r>
            <a:r>
              <a:rPr lang="en-US" sz="1800" b="0" dirty="0" smtClean="0">
                <a:solidFill>
                  <a:schemeClr val="tx1"/>
                </a:solidFill>
              </a:rPr>
              <a:t>Center</a:t>
            </a:r>
          </a:p>
          <a:p>
            <a:pPr algn="l"/>
            <a:r>
              <a:rPr lang="en-US" sz="1800" b="0" dirty="0" smtClean="0">
                <a:solidFill>
                  <a:schemeClr val="accent1"/>
                </a:solidFill>
              </a:rPr>
              <a:t>SNODAS</a:t>
            </a:r>
            <a:r>
              <a:rPr lang="en-US" sz="1800" b="0" dirty="0" smtClean="0">
                <a:solidFill>
                  <a:schemeClr val="tx1"/>
                </a:solidFill>
              </a:rPr>
              <a:t> – Snow Data Assimilation System</a:t>
            </a:r>
          </a:p>
          <a:p>
            <a:pPr algn="l"/>
            <a:r>
              <a:rPr lang="en-US" sz="1800" b="0" dirty="0" smtClean="0">
                <a:solidFill>
                  <a:schemeClr val="accent1"/>
                </a:solidFill>
              </a:rPr>
              <a:t>SNOTEL</a:t>
            </a:r>
            <a:r>
              <a:rPr lang="en-US" sz="1800" b="0" dirty="0" smtClean="0">
                <a:solidFill>
                  <a:schemeClr val="tx1"/>
                </a:solidFill>
              </a:rPr>
              <a:t> – Snow Telemetry</a:t>
            </a:r>
          </a:p>
          <a:p>
            <a:pPr algn="l"/>
            <a:r>
              <a:rPr lang="en-US" sz="1800" b="0" dirty="0" smtClean="0">
                <a:solidFill>
                  <a:schemeClr val="accent1"/>
                </a:solidFill>
              </a:rPr>
              <a:t>SWE</a:t>
            </a:r>
            <a:r>
              <a:rPr lang="en-US" sz="1800" b="0" dirty="0" smtClean="0">
                <a:solidFill>
                  <a:schemeClr val="tx1"/>
                </a:solidFill>
              </a:rPr>
              <a:t> – Snow-water equivalent</a:t>
            </a:r>
          </a:p>
          <a:p>
            <a:pPr algn="l"/>
            <a:r>
              <a:rPr lang="en-US" sz="1800" b="0" dirty="0" smtClean="0">
                <a:solidFill>
                  <a:schemeClr val="accent1"/>
                </a:solidFill>
              </a:rPr>
              <a:t>WRCC</a:t>
            </a:r>
            <a:r>
              <a:rPr lang="en-US" sz="1800" b="0" dirty="0" smtClean="0">
                <a:solidFill>
                  <a:schemeClr val="tx1"/>
                </a:solidFill>
              </a:rPr>
              <a:t> </a:t>
            </a:r>
            <a:r>
              <a:rPr lang="en-US" sz="1800" b="0" dirty="0">
                <a:solidFill>
                  <a:schemeClr val="tx1"/>
                </a:solidFill>
              </a:rPr>
              <a:t>– Western Regional Climate Center</a:t>
            </a:r>
          </a:p>
          <a:p>
            <a:pPr algn="l"/>
            <a:endParaRPr lang="en-US" sz="1800" b="0" dirty="0">
              <a:solidFill>
                <a:schemeClr val="tx1"/>
              </a:solidFill>
            </a:endParaRPr>
          </a:p>
        </p:txBody>
      </p:sp>
    </p:spTree>
    <p:extLst>
      <p:ext uri="{BB962C8B-B14F-4D97-AF65-F5344CB8AC3E}">
        <p14:creationId xmlns:p14="http://schemas.microsoft.com/office/powerpoint/2010/main" val="27029283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p:cNvSpPr>
            <a:spLocks noGrp="1"/>
          </p:cNvSpPr>
          <p:nvPr>
            <p:ph type="body" sz="quarter" idx="14"/>
          </p:nvPr>
        </p:nvSpPr>
        <p:spPr>
          <a:xfrm>
            <a:off x="342081" y="3070760"/>
            <a:ext cx="8503920" cy="923544"/>
          </a:xfrm>
        </p:spPr>
        <p:txBody>
          <a:bodyPr/>
          <a:lstStyle/>
          <a:p>
            <a:r>
              <a:rPr lang="en-US" dirty="0" smtClean="0">
                <a:solidFill>
                  <a:schemeClr val="accent1"/>
                </a:solidFill>
              </a:rPr>
              <a:t>Appendix B. </a:t>
            </a:r>
            <a:r>
              <a:rPr lang="en-US" dirty="0" smtClean="0">
                <a:solidFill>
                  <a:schemeClr val="tx1"/>
                </a:solidFill>
              </a:rPr>
              <a:t>Excluded Graphs and Maps</a:t>
            </a:r>
            <a:endParaRPr lang="en-US" dirty="0">
              <a:solidFill>
                <a:schemeClr val="tx1"/>
              </a:solidFill>
            </a:endParaRPr>
          </a:p>
        </p:txBody>
      </p:sp>
    </p:spTree>
    <p:extLst>
      <p:ext uri="{BB962C8B-B14F-4D97-AF65-F5344CB8AC3E}">
        <p14:creationId xmlns:p14="http://schemas.microsoft.com/office/powerpoint/2010/main" val="1209436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HCNPRISMCMORPH vs Elevation CA Winter.png"/>
          <p:cNvPicPr/>
          <p:nvPr/>
        </p:nvPicPr>
        <p:blipFill rotWithShape="1">
          <a:blip r:embed="rId3">
            <a:extLst>
              <a:ext uri="{28A0092B-C50C-407E-A947-70E740481C1C}">
                <a14:useLocalDpi xmlns:a14="http://schemas.microsoft.com/office/drawing/2010/main" val="0"/>
              </a:ext>
            </a:extLst>
          </a:blip>
          <a:srcRect l="2551" t="18762" r="-1488" b="4224"/>
          <a:stretch/>
        </p:blipFill>
        <p:spPr bwMode="auto">
          <a:xfrm>
            <a:off x="413647" y="1621666"/>
            <a:ext cx="8513064" cy="3584448"/>
          </a:xfrm>
          <a:prstGeom prst="rect">
            <a:avLst/>
          </a:prstGeom>
          <a:ln>
            <a:noFill/>
          </a:ln>
          <a:extLst>
            <a:ext uri="{53640926-AAD7-44D8-BBD7-CCE9431645EC}">
              <a14:shadowObscured xmlns:a14="http://schemas.microsoft.com/office/drawing/2010/main"/>
            </a:ext>
          </a:extLst>
        </p:spPr>
      </p:pic>
      <p:sp>
        <p:nvSpPr>
          <p:cNvPr id="22" name="TextBox 21"/>
          <p:cNvSpPr txBox="1"/>
          <p:nvPr/>
        </p:nvSpPr>
        <p:spPr>
          <a:xfrm>
            <a:off x="2692289" y="977431"/>
            <a:ext cx="4057521" cy="338554"/>
          </a:xfrm>
          <a:prstGeom prst="rect">
            <a:avLst/>
          </a:prstGeom>
          <a:noFill/>
        </p:spPr>
        <p:txBody>
          <a:bodyPr wrap="none" rtlCol="0">
            <a:spAutoFit/>
          </a:bodyPr>
          <a:lstStyle/>
          <a:p>
            <a:r>
              <a:rPr lang="en-US" sz="1600" dirty="0" smtClean="0"/>
              <a:t>GHCN, PRISM, &amp; CMORPH by Elevation</a:t>
            </a:r>
            <a:endParaRPr lang="en-US" sz="1600" dirty="0"/>
          </a:p>
        </p:txBody>
      </p:sp>
      <p:sp>
        <p:nvSpPr>
          <p:cNvPr id="23" name="TextBox 22"/>
          <p:cNvSpPr txBox="1"/>
          <p:nvPr/>
        </p:nvSpPr>
        <p:spPr>
          <a:xfrm>
            <a:off x="4336169" y="1589783"/>
            <a:ext cx="769763" cy="338554"/>
          </a:xfrm>
          <a:prstGeom prst="rect">
            <a:avLst/>
          </a:prstGeom>
          <a:noFill/>
        </p:spPr>
        <p:txBody>
          <a:bodyPr wrap="none" rtlCol="0">
            <a:spAutoFit/>
          </a:bodyPr>
          <a:lstStyle/>
          <a:p>
            <a:r>
              <a:rPr lang="en-US" sz="1600" dirty="0" smtClean="0"/>
              <a:t>PRISM</a:t>
            </a:r>
            <a:endParaRPr lang="en-US" dirty="0"/>
          </a:p>
        </p:txBody>
      </p:sp>
      <p:sp>
        <p:nvSpPr>
          <p:cNvPr id="24" name="TextBox 23"/>
          <p:cNvSpPr txBox="1"/>
          <p:nvPr/>
        </p:nvSpPr>
        <p:spPr>
          <a:xfrm>
            <a:off x="7599895" y="1589783"/>
            <a:ext cx="1104790" cy="338554"/>
          </a:xfrm>
          <a:prstGeom prst="rect">
            <a:avLst/>
          </a:prstGeom>
          <a:noFill/>
        </p:spPr>
        <p:txBody>
          <a:bodyPr wrap="none" rtlCol="0">
            <a:spAutoFit/>
          </a:bodyPr>
          <a:lstStyle/>
          <a:p>
            <a:r>
              <a:rPr lang="en-US" sz="1600" dirty="0" smtClean="0"/>
              <a:t>CMORPH</a:t>
            </a:r>
            <a:endParaRPr lang="en-US" dirty="0"/>
          </a:p>
        </p:txBody>
      </p:sp>
      <p:sp>
        <p:nvSpPr>
          <p:cNvPr id="25" name="TextBox 24"/>
          <p:cNvSpPr txBox="1"/>
          <p:nvPr/>
        </p:nvSpPr>
        <p:spPr>
          <a:xfrm>
            <a:off x="703905" y="1595717"/>
            <a:ext cx="822661" cy="338554"/>
          </a:xfrm>
          <a:prstGeom prst="rect">
            <a:avLst/>
          </a:prstGeom>
          <a:noFill/>
        </p:spPr>
        <p:txBody>
          <a:bodyPr wrap="none" rtlCol="0">
            <a:spAutoFit/>
          </a:bodyPr>
          <a:lstStyle/>
          <a:p>
            <a:r>
              <a:rPr lang="en-US" sz="1600" dirty="0" smtClean="0"/>
              <a:t>GHCN</a:t>
            </a:r>
            <a:endParaRPr lang="en-US" dirty="0"/>
          </a:p>
        </p:txBody>
      </p:sp>
      <p:sp>
        <p:nvSpPr>
          <p:cNvPr id="26" name="TextBox 25"/>
          <p:cNvSpPr txBox="1"/>
          <p:nvPr/>
        </p:nvSpPr>
        <p:spPr>
          <a:xfrm>
            <a:off x="3735845" y="5169794"/>
            <a:ext cx="1970411" cy="338554"/>
          </a:xfrm>
          <a:prstGeom prst="rect">
            <a:avLst/>
          </a:prstGeom>
          <a:noFill/>
        </p:spPr>
        <p:txBody>
          <a:bodyPr wrap="none" rtlCol="0">
            <a:spAutoFit/>
          </a:bodyPr>
          <a:lstStyle/>
          <a:p>
            <a:r>
              <a:rPr lang="en-US" sz="1600" dirty="0" smtClean="0"/>
              <a:t>Elevation (meters)</a:t>
            </a:r>
            <a:endParaRPr lang="en-US" dirty="0"/>
          </a:p>
        </p:txBody>
      </p:sp>
      <p:sp>
        <p:nvSpPr>
          <p:cNvPr id="27" name="TextBox 26"/>
          <p:cNvSpPr txBox="1"/>
          <p:nvPr/>
        </p:nvSpPr>
        <p:spPr>
          <a:xfrm rot="16200000">
            <a:off x="-1074960" y="3101257"/>
            <a:ext cx="2672526" cy="338554"/>
          </a:xfrm>
          <a:prstGeom prst="rect">
            <a:avLst/>
          </a:prstGeom>
          <a:solidFill>
            <a:schemeClr val="bg1"/>
          </a:solidFill>
        </p:spPr>
        <p:txBody>
          <a:bodyPr wrap="none" rtlCol="0">
            <a:spAutoFit/>
          </a:bodyPr>
          <a:lstStyle/>
          <a:p>
            <a:r>
              <a:rPr lang="en-US" sz="1600" dirty="0" smtClean="0"/>
              <a:t>Precipitation (millimeters)</a:t>
            </a:r>
            <a:endParaRPr lang="en-US" dirty="0"/>
          </a:p>
        </p:txBody>
      </p:sp>
      <p:sp>
        <p:nvSpPr>
          <p:cNvPr id="28" name="TextBox 27"/>
          <p:cNvSpPr txBox="1"/>
          <p:nvPr/>
        </p:nvSpPr>
        <p:spPr>
          <a:xfrm>
            <a:off x="4001566" y="1257163"/>
            <a:ext cx="1337226" cy="338554"/>
          </a:xfrm>
          <a:prstGeom prst="rect">
            <a:avLst/>
          </a:prstGeom>
          <a:noFill/>
        </p:spPr>
        <p:txBody>
          <a:bodyPr wrap="none" rtlCol="0">
            <a:spAutoFit/>
          </a:bodyPr>
          <a:lstStyle/>
          <a:p>
            <a:r>
              <a:rPr lang="en-US" sz="1600" dirty="0" smtClean="0"/>
              <a:t>CA/NV RFC</a:t>
            </a:r>
            <a:endParaRPr lang="en-US" sz="1600" dirty="0"/>
          </a:p>
        </p:txBody>
      </p:sp>
      <p:sp>
        <p:nvSpPr>
          <p:cNvPr id="29"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Excluded Results</a:t>
            </a:r>
            <a:endParaRPr lang="en-US" dirty="0">
              <a:solidFill>
                <a:schemeClr val="accent1"/>
              </a:solidFill>
            </a:endParaRPr>
          </a:p>
        </p:txBody>
      </p:sp>
    </p:spTree>
    <p:extLst>
      <p:ext uri="{BB962C8B-B14F-4D97-AF65-F5344CB8AC3E}">
        <p14:creationId xmlns:p14="http://schemas.microsoft.com/office/powerpoint/2010/main" val="8283704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NOTEL &amp; SNODAS SWE by Elevation CA.png"/>
          <p:cNvPicPr/>
          <p:nvPr/>
        </p:nvPicPr>
        <p:blipFill rotWithShape="1">
          <a:blip r:embed="rId3">
            <a:extLst>
              <a:ext uri="{28A0092B-C50C-407E-A947-70E740481C1C}">
                <a14:useLocalDpi xmlns:a14="http://schemas.microsoft.com/office/drawing/2010/main" val="0"/>
              </a:ext>
            </a:extLst>
          </a:blip>
          <a:srcRect l="2703" t="13269" r="-1229" b="3427"/>
          <a:stretch/>
        </p:blipFill>
        <p:spPr bwMode="auto">
          <a:xfrm>
            <a:off x="1054306" y="1614608"/>
            <a:ext cx="7333488" cy="4334256"/>
          </a:xfrm>
          <a:prstGeom prst="rect">
            <a:avLst/>
          </a:prstGeom>
          <a:ln>
            <a:noFill/>
          </a:ln>
          <a:extLst>
            <a:ext uri="{53640926-AAD7-44D8-BBD7-CCE9431645EC}">
              <a14:shadowObscured xmlns:a14="http://schemas.microsoft.com/office/drawing/2010/main"/>
            </a:ext>
          </a:extLst>
        </p:spPr>
      </p:pic>
      <p:sp>
        <p:nvSpPr>
          <p:cNvPr id="22" name="TextBox 21"/>
          <p:cNvSpPr txBox="1"/>
          <p:nvPr/>
        </p:nvSpPr>
        <p:spPr>
          <a:xfrm>
            <a:off x="1" y="1146708"/>
            <a:ext cx="9144000" cy="338554"/>
          </a:xfrm>
          <a:prstGeom prst="rect">
            <a:avLst/>
          </a:prstGeom>
          <a:noFill/>
        </p:spPr>
        <p:txBody>
          <a:bodyPr wrap="square" rtlCol="0">
            <a:spAutoFit/>
          </a:bodyPr>
          <a:lstStyle/>
          <a:p>
            <a:pPr algn="ctr"/>
            <a:r>
              <a:rPr lang="en-US" sz="1600" dirty="0" smtClean="0"/>
              <a:t>SNOTEL &amp; SNODAS by Elevation</a:t>
            </a:r>
            <a:endParaRPr lang="en-US" sz="1600" dirty="0"/>
          </a:p>
        </p:txBody>
      </p:sp>
      <p:sp>
        <p:nvSpPr>
          <p:cNvPr id="23" name="TextBox 22"/>
          <p:cNvSpPr txBox="1"/>
          <p:nvPr/>
        </p:nvSpPr>
        <p:spPr>
          <a:xfrm>
            <a:off x="5882098" y="1614608"/>
            <a:ext cx="1024639" cy="338554"/>
          </a:xfrm>
          <a:prstGeom prst="rect">
            <a:avLst/>
          </a:prstGeom>
          <a:noFill/>
        </p:spPr>
        <p:txBody>
          <a:bodyPr wrap="none" rtlCol="0">
            <a:spAutoFit/>
          </a:bodyPr>
          <a:lstStyle/>
          <a:p>
            <a:r>
              <a:rPr lang="en-US" sz="1600" dirty="0" smtClean="0"/>
              <a:t>SNODAS</a:t>
            </a:r>
            <a:endParaRPr lang="en-US" dirty="0"/>
          </a:p>
        </p:txBody>
      </p:sp>
      <p:sp>
        <p:nvSpPr>
          <p:cNvPr id="24" name="TextBox 23"/>
          <p:cNvSpPr txBox="1"/>
          <p:nvPr/>
        </p:nvSpPr>
        <p:spPr>
          <a:xfrm>
            <a:off x="2692289" y="1614608"/>
            <a:ext cx="910827" cy="338554"/>
          </a:xfrm>
          <a:prstGeom prst="rect">
            <a:avLst/>
          </a:prstGeom>
          <a:noFill/>
        </p:spPr>
        <p:txBody>
          <a:bodyPr wrap="none" rtlCol="0">
            <a:spAutoFit/>
          </a:bodyPr>
          <a:lstStyle/>
          <a:p>
            <a:r>
              <a:rPr lang="en-US" sz="1600" dirty="0" smtClean="0"/>
              <a:t>SNOTEL</a:t>
            </a:r>
            <a:endParaRPr lang="en-US" dirty="0"/>
          </a:p>
        </p:txBody>
      </p:sp>
      <p:sp>
        <p:nvSpPr>
          <p:cNvPr id="26" name="TextBox 25"/>
          <p:cNvSpPr txBox="1"/>
          <p:nvPr/>
        </p:nvSpPr>
        <p:spPr>
          <a:xfrm>
            <a:off x="3735840" y="5931877"/>
            <a:ext cx="1970411" cy="338554"/>
          </a:xfrm>
          <a:prstGeom prst="rect">
            <a:avLst/>
          </a:prstGeom>
          <a:noFill/>
        </p:spPr>
        <p:txBody>
          <a:bodyPr wrap="none" rtlCol="0">
            <a:spAutoFit/>
          </a:bodyPr>
          <a:lstStyle/>
          <a:p>
            <a:r>
              <a:rPr lang="en-US" sz="1600" dirty="0" smtClean="0"/>
              <a:t>Elevation (meters)</a:t>
            </a:r>
            <a:endParaRPr lang="en-US" dirty="0"/>
          </a:p>
        </p:txBody>
      </p:sp>
      <p:sp>
        <p:nvSpPr>
          <p:cNvPr id="27" name="TextBox 26"/>
          <p:cNvSpPr txBox="1"/>
          <p:nvPr/>
        </p:nvSpPr>
        <p:spPr>
          <a:xfrm rot="16200000">
            <a:off x="-763097" y="3397572"/>
            <a:ext cx="3294492" cy="338554"/>
          </a:xfrm>
          <a:prstGeom prst="rect">
            <a:avLst/>
          </a:prstGeom>
          <a:noFill/>
        </p:spPr>
        <p:txBody>
          <a:bodyPr wrap="none" rtlCol="0">
            <a:spAutoFit/>
          </a:bodyPr>
          <a:lstStyle/>
          <a:p>
            <a:r>
              <a:rPr lang="en-US" sz="1600" dirty="0" smtClean="0"/>
              <a:t>SWE (Monthly Maximum in mm)</a:t>
            </a:r>
            <a:endParaRPr lang="en-US" dirty="0"/>
          </a:p>
        </p:txBody>
      </p:sp>
      <p:sp>
        <p:nvSpPr>
          <p:cNvPr id="28" name="TextBox 27"/>
          <p:cNvSpPr txBox="1"/>
          <p:nvPr/>
        </p:nvSpPr>
        <p:spPr>
          <a:xfrm>
            <a:off x="4100563" y="1572120"/>
            <a:ext cx="1337226" cy="338554"/>
          </a:xfrm>
          <a:prstGeom prst="rect">
            <a:avLst/>
          </a:prstGeom>
          <a:noFill/>
        </p:spPr>
        <p:txBody>
          <a:bodyPr wrap="none" rtlCol="0">
            <a:spAutoFit/>
          </a:bodyPr>
          <a:lstStyle/>
          <a:p>
            <a:r>
              <a:rPr lang="en-US" sz="1600" dirty="0" smtClean="0"/>
              <a:t>CA/NV RFC</a:t>
            </a:r>
            <a:endParaRPr lang="en-US" sz="1600" dirty="0"/>
          </a:p>
        </p:txBody>
      </p:sp>
      <p:sp>
        <p:nvSpPr>
          <p:cNvPr id="29"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Excluded Results</a:t>
            </a:r>
            <a:endParaRPr lang="en-US" dirty="0">
              <a:solidFill>
                <a:schemeClr val="accent1"/>
              </a:solidFill>
            </a:endParaRPr>
          </a:p>
        </p:txBody>
      </p:sp>
    </p:spTree>
    <p:extLst>
      <p:ext uri="{BB962C8B-B14F-4D97-AF65-F5344CB8AC3E}">
        <p14:creationId xmlns:p14="http://schemas.microsoft.com/office/powerpoint/2010/main" val="4104150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Excluded Results</a:t>
            </a:r>
            <a:endParaRPr lang="en-US" dirty="0">
              <a:solidFill>
                <a:schemeClr val="accent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112" y="1116824"/>
            <a:ext cx="5275662" cy="5566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471151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38850" y="1907434"/>
            <a:ext cx="3851257" cy="707886"/>
          </a:xfrm>
          <a:prstGeom prst="rect">
            <a:avLst/>
          </a:prstGeom>
        </p:spPr>
        <p:txBody>
          <a:bodyPr wrap="square" numCol="1">
            <a:spAutoFit/>
          </a:bodyPr>
          <a:lstStyle/>
          <a:p>
            <a:pPr marL="285750" indent="-285750">
              <a:buFont typeface="Wingdings" panose="05000000000000000000" pitchFamily="2" charset="2"/>
              <a:buChar char="q"/>
            </a:pPr>
            <a:r>
              <a:rPr lang="en-US" sz="2000" dirty="0">
                <a:solidFill>
                  <a:schemeClr val="accent1"/>
                </a:solidFill>
              </a:rPr>
              <a:t>D</a:t>
            </a:r>
            <a:r>
              <a:rPr lang="en-US" sz="2000" dirty="0" smtClean="0">
                <a:solidFill>
                  <a:schemeClr val="accent1"/>
                </a:solidFill>
              </a:rPr>
              <a:t>ecreasing </a:t>
            </a:r>
            <a:r>
              <a:rPr lang="en-US" sz="2000" dirty="0">
                <a:solidFill>
                  <a:schemeClr val="accent1"/>
                </a:solidFill>
              </a:rPr>
              <a:t>trend</a:t>
            </a:r>
            <a:r>
              <a:rPr lang="en-US" sz="2000" dirty="0"/>
              <a:t> </a:t>
            </a:r>
            <a:r>
              <a:rPr lang="en-US" sz="2000" dirty="0" smtClean="0"/>
              <a:t>in snow</a:t>
            </a:r>
          </a:p>
          <a:p>
            <a:r>
              <a:rPr lang="en-US" sz="2000" dirty="0" smtClean="0"/>
              <a:t>water </a:t>
            </a:r>
            <a:r>
              <a:rPr lang="en-US" sz="2000" dirty="0"/>
              <a:t>equivalent (SWE) </a:t>
            </a:r>
            <a:endParaRPr lang="en-US" sz="2000" dirty="0" smtClean="0"/>
          </a:p>
        </p:txBody>
      </p:sp>
      <p:sp>
        <p:nvSpPr>
          <p:cNvPr id="5"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Background</a:t>
            </a:r>
            <a:endParaRPr lang="en-US" dirty="0">
              <a:solidFill>
                <a:schemeClr val="accent1"/>
              </a:solidFill>
            </a:endParaRPr>
          </a:p>
        </p:txBody>
      </p:sp>
      <p:grpSp>
        <p:nvGrpSpPr>
          <p:cNvPr id="11" name="Group 10"/>
          <p:cNvGrpSpPr/>
          <p:nvPr/>
        </p:nvGrpSpPr>
        <p:grpSpPr>
          <a:xfrm>
            <a:off x="4321656" y="1078239"/>
            <a:ext cx="4822345" cy="5542250"/>
            <a:chOff x="4321656" y="1078239"/>
            <a:chExt cx="4822345" cy="5542250"/>
          </a:xfrm>
        </p:grpSpPr>
        <p:sp>
          <p:nvSpPr>
            <p:cNvPr id="10" name="TextBox 9"/>
            <p:cNvSpPr txBox="1"/>
            <p:nvPr/>
          </p:nvSpPr>
          <p:spPr>
            <a:xfrm>
              <a:off x="4904407" y="6343490"/>
              <a:ext cx="2459328" cy="276999"/>
            </a:xfrm>
            <a:prstGeom prst="rect">
              <a:avLst/>
            </a:prstGeom>
            <a:noFill/>
          </p:spPr>
          <p:txBody>
            <a:bodyPr wrap="none" rtlCol="0">
              <a:spAutoFit/>
            </a:bodyPr>
            <a:lstStyle/>
            <a:p>
              <a:r>
                <a:rPr lang="en-US" sz="1200" dirty="0" smtClean="0"/>
                <a:t>Image Credit: Mote et al. 2005</a:t>
              </a:r>
              <a:endParaRPr lang="en-US" sz="1200" dirty="0"/>
            </a:p>
          </p:txBody>
        </p:sp>
        <p:sp>
          <p:nvSpPr>
            <p:cNvPr id="4" name="Rectangle 3"/>
            <p:cNvSpPr/>
            <p:nvPr/>
          </p:nvSpPr>
          <p:spPr>
            <a:xfrm>
              <a:off x="4904407" y="1907434"/>
              <a:ext cx="2657804" cy="125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812909" y="1375159"/>
              <a:ext cx="2414323" cy="307777"/>
            </a:xfrm>
            <a:prstGeom prst="rect">
              <a:avLst/>
            </a:prstGeom>
            <a:noFill/>
          </p:spPr>
          <p:txBody>
            <a:bodyPr wrap="square" rtlCol="0">
              <a:spAutoFit/>
            </a:bodyPr>
            <a:lstStyle/>
            <a:p>
              <a:r>
                <a:rPr lang="en-US" sz="1400" dirty="0" smtClean="0"/>
                <a:t>Observations 1950-1997</a:t>
              </a:r>
              <a:endParaRPr lang="en-US" sz="1400" dirty="0"/>
            </a:p>
          </p:txBody>
        </p:sp>
        <p:sp>
          <p:nvSpPr>
            <p:cNvPr id="2" name="TextBox 1"/>
            <p:cNvSpPr txBox="1"/>
            <p:nvPr/>
          </p:nvSpPr>
          <p:spPr>
            <a:xfrm>
              <a:off x="4812909" y="1078239"/>
              <a:ext cx="3150221" cy="369332"/>
            </a:xfrm>
            <a:prstGeom prst="rect">
              <a:avLst/>
            </a:prstGeom>
            <a:noFill/>
          </p:spPr>
          <p:txBody>
            <a:bodyPr wrap="none" rtlCol="0">
              <a:spAutoFit/>
            </a:bodyPr>
            <a:lstStyle/>
            <a:p>
              <a:r>
                <a:rPr lang="en-US" dirty="0" smtClean="0"/>
                <a:t>Linear Trends in April 1 SWE</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9" r="50002"/>
            <a:stretch/>
          </p:blipFill>
          <p:spPr bwMode="auto">
            <a:xfrm>
              <a:off x="4321656" y="1682936"/>
              <a:ext cx="3823308" cy="460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227" y="2042892"/>
              <a:ext cx="475379" cy="792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476845" y="2023669"/>
              <a:ext cx="1667156" cy="1181591"/>
            </a:xfrm>
            <a:prstGeom prst="rect">
              <a:avLst/>
            </a:prstGeom>
            <a:solidFill>
              <a:schemeClr val="bg1"/>
            </a:solidFill>
          </p:spPr>
          <p:txBody>
            <a:bodyPr wrap="square" rtlCol="0">
              <a:spAutoFit/>
            </a:bodyPr>
            <a:lstStyle/>
            <a:p>
              <a:r>
                <a:rPr lang="en-US" sz="900" dirty="0" smtClean="0"/>
                <a:t>80%   Percent</a:t>
              </a:r>
            </a:p>
            <a:p>
              <a:r>
                <a:rPr lang="en-US" sz="900" dirty="0" smtClean="0"/>
                <a:t>60%   change</a:t>
              </a:r>
            </a:p>
            <a:p>
              <a:r>
                <a:rPr lang="en-US" sz="900" dirty="0" smtClean="0"/>
                <a:t>40%   since</a:t>
              </a:r>
            </a:p>
            <a:p>
              <a:r>
                <a:rPr lang="en-US" sz="900" dirty="0" smtClean="0"/>
                <a:t>20%   1950</a:t>
              </a:r>
            </a:p>
            <a:p>
              <a:r>
                <a:rPr lang="en-US" sz="900" dirty="0" smtClean="0">
                  <a:solidFill>
                    <a:srgbClr val="FF0000"/>
                  </a:solidFill>
                </a:rPr>
                <a:t>Red</a:t>
              </a:r>
              <a:r>
                <a:rPr lang="en-US" sz="900" dirty="0" smtClean="0"/>
                <a:t>: Negative</a:t>
              </a:r>
            </a:p>
            <a:p>
              <a:r>
                <a:rPr lang="en-US" sz="900" dirty="0" smtClean="0">
                  <a:solidFill>
                    <a:schemeClr val="accent1">
                      <a:lumMod val="75000"/>
                    </a:schemeClr>
                  </a:solidFill>
                </a:rPr>
                <a:t>Blue</a:t>
              </a:r>
              <a:r>
                <a:rPr lang="en-US" sz="900" dirty="0" smtClean="0"/>
                <a:t>: Positive</a:t>
              </a:r>
              <a:endParaRPr lang="en-US" sz="900" dirty="0"/>
            </a:p>
          </p:txBody>
        </p:sp>
      </p:grpSp>
      <p:sp>
        <p:nvSpPr>
          <p:cNvPr id="12" name="Rectangle 11"/>
          <p:cNvSpPr/>
          <p:nvPr/>
        </p:nvSpPr>
        <p:spPr>
          <a:xfrm>
            <a:off x="738850" y="2439041"/>
            <a:ext cx="3851257" cy="1015663"/>
          </a:xfrm>
          <a:prstGeom prst="rect">
            <a:avLst/>
          </a:prstGeom>
        </p:spPr>
        <p:txBody>
          <a:bodyPr wrap="square" numCol="1">
            <a:spAutoFit/>
          </a:bodyPr>
          <a:lstStyle/>
          <a:p>
            <a:endParaRPr lang="en-US" sz="2000" dirty="0" smtClean="0"/>
          </a:p>
          <a:p>
            <a:pPr marL="285750" indent="-285750">
              <a:buFont typeface="Wingdings" panose="05000000000000000000" pitchFamily="2" charset="2"/>
              <a:buChar char="q"/>
            </a:pPr>
            <a:r>
              <a:rPr lang="en-US" sz="2000" dirty="0" smtClean="0">
                <a:solidFill>
                  <a:schemeClr val="accent1"/>
                </a:solidFill>
              </a:rPr>
              <a:t>Increasing trend</a:t>
            </a:r>
            <a:r>
              <a:rPr lang="en-US" sz="2000" dirty="0" smtClean="0"/>
              <a:t> in temperature</a:t>
            </a:r>
          </a:p>
        </p:txBody>
      </p:sp>
    </p:spTree>
    <p:extLst>
      <p:ext uri="{BB962C8B-B14F-4D97-AF65-F5344CB8AC3E}">
        <p14:creationId xmlns:p14="http://schemas.microsoft.com/office/powerpoint/2010/main" val="6634981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98345" y="1523876"/>
            <a:ext cx="6563763" cy="1323439"/>
          </a:xfrm>
          <a:prstGeom prst="rect">
            <a:avLst/>
          </a:prstGeom>
        </p:spPr>
        <p:txBody>
          <a:bodyPr wrap="square">
            <a:spAutoFit/>
          </a:bodyPr>
          <a:lstStyle/>
          <a:p>
            <a:pPr marL="285750" indent="-285750">
              <a:buFont typeface="Wingdings" panose="05000000000000000000" pitchFamily="2" charset="2"/>
              <a:buChar char="q"/>
            </a:pPr>
            <a:r>
              <a:rPr lang="en-US" sz="2000" dirty="0" smtClean="0"/>
              <a:t>The </a:t>
            </a:r>
            <a:r>
              <a:rPr lang="en-US" sz="2000" dirty="0"/>
              <a:t>fraction of precipitation falling as </a:t>
            </a:r>
            <a:r>
              <a:rPr lang="en-US" sz="2000" dirty="0" smtClean="0"/>
              <a:t>snow </a:t>
            </a:r>
            <a:r>
              <a:rPr lang="en-US" sz="2000" dirty="0">
                <a:solidFill>
                  <a:schemeClr val="accent1"/>
                </a:solidFill>
              </a:rPr>
              <a:t>has </a:t>
            </a:r>
            <a:r>
              <a:rPr lang="en-US" sz="2000" dirty="0" smtClean="0">
                <a:solidFill>
                  <a:schemeClr val="accent1"/>
                </a:solidFill>
              </a:rPr>
              <a:t>decreased</a:t>
            </a:r>
          </a:p>
          <a:p>
            <a:endParaRPr lang="en-US" sz="2000" dirty="0" smtClean="0"/>
          </a:p>
          <a:p>
            <a:pPr marL="285750" indent="-285750">
              <a:buFont typeface="Wingdings" panose="05000000000000000000" pitchFamily="2" charset="2"/>
              <a:buChar char="q"/>
            </a:pPr>
            <a:r>
              <a:rPr lang="en-US" sz="2000" dirty="0" smtClean="0"/>
              <a:t>Peak </a:t>
            </a:r>
            <a:r>
              <a:rPr lang="en-US" sz="2000" dirty="0"/>
              <a:t>snowmelt runoff </a:t>
            </a:r>
            <a:r>
              <a:rPr lang="en-US" sz="2000" dirty="0" smtClean="0">
                <a:solidFill>
                  <a:schemeClr val="accent1"/>
                </a:solidFill>
              </a:rPr>
              <a:t>occurs</a:t>
            </a:r>
            <a:r>
              <a:rPr lang="en-US" sz="2000" dirty="0" smtClean="0"/>
              <a:t> </a:t>
            </a:r>
            <a:r>
              <a:rPr lang="en-US" sz="2000" dirty="0">
                <a:solidFill>
                  <a:schemeClr val="accent1"/>
                </a:solidFill>
              </a:rPr>
              <a:t>earlier</a:t>
            </a:r>
            <a:r>
              <a:rPr lang="en-US" sz="2000" dirty="0"/>
              <a:t> in the </a:t>
            </a:r>
            <a:r>
              <a:rPr lang="en-US" sz="2000" dirty="0" smtClean="0"/>
              <a:t>spring</a:t>
            </a:r>
            <a:endParaRPr lang="en-US" sz="2000" dirty="0"/>
          </a:p>
        </p:txBody>
      </p:sp>
      <p:sp>
        <p:nvSpPr>
          <p:cNvPr id="6"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Background</a:t>
            </a:r>
            <a:endParaRPr lang="en-US" dirty="0">
              <a:solidFill>
                <a:schemeClr val="accent1"/>
              </a:solidFill>
            </a:endParaRPr>
          </a:p>
        </p:txBody>
      </p:sp>
      <p:sp>
        <p:nvSpPr>
          <p:cNvPr id="13" name="TextBox 12"/>
          <p:cNvSpPr txBox="1"/>
          <p:nvPr/>
        </p:nvSpPr>
        <p:spPr>
          <a:xfrm>
            <a:off x="2084232" y="6104054"/>
            <a:ext cx="3132589" cy="276999"/>
          </a:xfrm>
          <a:prstGeom prst="rect">
            <a:avLst/>
          </a:prstGeom>
          <a:noFill/>
        </p:spPr>
        <p:txBody>
          <a:bodyPr wrap="none" rtlCol="0">
            <a:spAutoFit/>
          </a:bodyPr>
          <a:lstStyle/>
          <a:p>
            <a:r>
              <a:rPr lang="en-US" sz="1200" dirty="0" smtClean="0"/>
              <a:t>Image Credit: Vicuna and </a:t>
            </a:r>
            <a:r>
              <a:rPr lang="en-US" sz="1200" dirty="0" err="1" smtClean="0"/>
              <a:t>Dracup</a:t>
            </a:r>
            <a:r>
              <a:rPr lang="en-US" sz="1200" dirty="0" smtClean="0"/>
              <a:t> 2005</a:t>
            </a:r>
            <a:endParaRPr lang="en-US" sz="1200" dirty="0"/>
          </a:p>
        </p:txBody>
      </p:sp>
      <p:grpSp>
        <p:nvGrpSpPr>
          <p:cNvPr id="5" name="Group 4"/>
          <p:cNvGrpSpPr/>
          <p:nvPr/>
        </p:nvGrpSpPr>
        <p:grpSpPr>
          <a:xfrm>
            <a:off x="1931258" y="3025626"/>
            <a:ext cx="5879449" cy="3127200"/>
            <a:chOff x="1931258" y="3025626"/>
            <a:chExt cx="5879449" cy="312720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65" t="66845" r="-1465" b="-506"/>
            <a:stretch/>
          </p:blipFill>
          <p:spPr bwMode="auto">
            <a:xfrm>
              <a:off x="2040797" y="3376944"/>
              <a:ext cx="5769910" cy="277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146490" y="3480066"/>
              <a:ext cx="1874068" cy="2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6200000">
              <a:off x="985706" y="4562859"/>
              <a:ext cx="2414323" cy="523220"/>
            </a:xfrm>
            <a:prstGeom prst="rect">
              <a:avLst/>
            </a:prstGeom>
            <a:solidFill>
              <a:schemeClr val="bg1"/>
            </a:solidFill>
          </p:spPr>
          <p:txBody>
            <a:bodyPr wrap="square" rtlCol="0">
              <a:spAutoFit/>
            </a:bodyPr>
            <a:lstStyle/>
            <a:p>
              <a:pPr algn="ctr"/>
              <a:r>
                <a:rPr lang="en-US" sz="1400" b="1" dirty="0" smtClean="0">
                  <a:solidFill>
                    <a:srgbClr val="333333"/>
                  </a:solidFill>
                  <a:cs typeface="Arial" panose="020B0604020202020204" pitchFamily="34" charset="0"/>
                </a:rPr>
                <a:t>Streamflow in cubic meters per second</a:t>
              </a:r>
              <a:endParaRPr lang="en-US" sz="1400" b="1" dirty="0">
                <a:solidFill>
                  <a:srgbClr val="333333"/>
                </a:solidFill>
                <a:cs typeface="Arial" panose="020B0604020202020204" pitchFamily="34" charset="0"/>
              </a:endParaRPr>
            </a:p>
          </p:txBody>
        </p:sp>
        <p:sp>
          <p:nvSpPr>
            <p:cNvPr id="11" name="TextBox 10"/>
            <p:cNvSpPr txBox="1"/>
            <p:nvPr/>
          </p:nvSpPr>
          <p:spPr>
            <a:xfrm>
              <a:off x="2210046" y="3025626"/>
              <a:ext cx="5503505" cy="707886"/>
            </a:xfrm>
            <a:prstGeom prst="rect">
              <a:avLst/>
            </a:prstGeom>
            <a:noFill/>
          </p:spPr>
          <p:txBody>
            <a:bodyPr wrap="square" rtlCol="0">
              <a:spAutoFit/>
            </a:bodyPr>
            <a:lstStyle/>
            <a:p>
              <a:pPr algn="ctr"/>
              <a:r>
                <a:rPr lang="en-US" sz="2000" dirty="0" smtClean="0">
                  <a:cs typeface="Arial" panose="020B0604020202020204" pitchFamily="34" charset="0"/>
                </a:rPr>
                <a:t>Shifting Peak Streamflow on the American River to Earlier in the Spring</a:t>
              </a:r>
              <a:endParaRPr lang="en-US" sz="2000" dirty="0">
                <a:cs typeface="Arial" panose="020B0604020202020204" pitchFamily="34" charset="0"/>
              </a:endParaRPr>
            </a:p>
          </p:txBody>
        </p:sp>
        <p:sp>
          <p:nvSpPr>
            <p:cNvPr id="4" name="TextBox 3"/>
            <p:cNvSpPr txBox="1"/>
            <p:nvPr/>
          </p:nvSpPr>
          <p:spPr>
            <a:xfrm>
              <a:off x="3650526" y="4009733"/>
              <a:ext cx="2188959" cy="307777"/>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More water in winter</a:t>
              </a:r>
              <a:endParaRPr lang="en-US" sz="1400" b="1" dirty="0">
                <a:solidFill>
                  <a:srgbClr val="333333"/>
                </a:solidFill>
                <a:cs typeface="Times New Roman" panose="02020603050405020304" pitchFamily="18" charset="0"/>
              </a:endParaRPr>
            </a:p>
          </p:txBody>
        </p:sp>
        <p:sp>
          <p:nvSpPr>
            <p:cNvPr id="14" name="TextBox 13"/>
            <p:cNvSpPr txBox="1"/>
            <p:nvPr/>
          </p:nvSpPr>
          <p:spPr>
            <a:xfrm>
              <a:off x="4681112" y="4643399"/>
              <a:ext cx="1853981" cy="523220"/>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Less water in spring/summer </a:t>
              </a:r>
              <a:endParaRPr lang="en-US" sz="1400" b="1" dirty="0">
                <a:solidFill>
                  <a:srgbClr val="333333"/>
                </a:solidFill>
                <a:cs typeface="Times New Roman" panose="02020603050405020304" pitchFamily="18" charset="0"/>
              </a:endParaRPr>
            </a:p>
          </p:txBody>
        </p:sp>
        <p:cxnSp>
          <p:nvCxnSpPr>
            <p:cNvPr id="7" name="Straight Arrow Connector 6"/>
            <p:cNvCxnSpPr/>
            <p:nvPr/>
          </p:nvCxnSpPr>
          <p:spPr>
            <a:xfrm flipH="1">
              <a:off x="3576119" y="4317510"/>
              <a:ext cx="325925" cy="447375"/>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336610" y="5166619"/>
              <a:ext cx="695134" cy="410316"/>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65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98345" y="1523876"/>
            <a:ext cx="6563763" cy="1323439"/>
          </a:xfrm>
          <a:prstGeom prst="rect">
            <a:avLst/>
          </a:prstGeom>
        </p:spPr>
        <p:txBody>
          <a:bodyPr wrap="square">
            <a:spAutoFit/>
          </a:bodyPr>
          <a:lstStyle/>
          <a:p>
            <a:pPr marL="285750" indent="-285750">
              <a:buFont typeface="Wingdings" panose="05000000000000000000" pitchFamily="2" charset="2"/>
              <a:buChar char="q"/>
            </a:pPr>
            <a:r>
              <a:rPr lang="en-US" sz="2000" dirty="0" smtClean="0"/>
              <a:t>The </a:t>
            </a:r>
            <a:r>
              <a:rPr lang="en-US" sz="2000" dirty="0"/>
              <a:t>fraction of precipitation falling as </a:t>
            </a:r>
            <a:r>
              <a:rPr lang="en-US" sz="2000" dirty="0" smtClean="0"/>
              <a:t>snow </a:t>
            </a:r>
            <a:r>
              <a:rPr lang="en-US" sz="2000" dirty="0">
                <a:solidFill>
                  <a:schemeClr val="accent1"/>
                </a:solidFill>
              </a:rPr>
              <a:t>has </a:t>
            </a:r>
            <a:r>
              <a:rPr lang="en-US" sz="2000" dirty="0" smtClean="0">
                <a:solidFill>
                  <a:schemeClr val="accent1"/>
                </a:solidFill>
              </a:rPr>
              <a:t>decreased</a:t>
            </a:r>
          </a:p>
          <a:p>
            <a:endParaRPr lang="en-US" sz="2000" dirty="0" smtClean="0"/>
          </a:p>
          <a:p>
            <a:pPr marL="285750" indent="-285750">
              <a:buFont typeface="Wingdings" panose="05000000000000000000" pitchFamily="2" charset="2"/>
              <a:buChar char="q"/>
            </a:pPr>
            <a:r>
              <a:rPr lang="en-US" sz="2000" dirty="0" smtClean="0"/>
              <a:t>Peak </a:t>
            </a:r>
            <a:r>
              <a:rPr lang="en-US" sz="2000" dirty="0"/>
              <a:t>snowmelt runoff </a:t>
            </a:r>
            <a:r>
              <a:rPr lang="en-US" sz="2000" dirty="0" smtClean="0">
                <a:solidFill>
                  <a:schemeClr val="accent1"/>
                </a:solidFill>
              </a:rPr>
              <a:t>occurs</a:t>
            </a:r>
            <a:r>
              <a:rPr lang="en-US" sz="2000" dirty="0" smtClean="0"/>
              <a:t> </a:t>
            </a:r>
            <a:r>
              <a:rPr lang="en-US" sz="2000" dirty="0">
                <a:solidFill>
                  <a:schemeClr val="accent1"/>
                </a:solidFill>
              </a:rPr>
              <a:t>earlier</a:t>
            </a:r>
            <a:r>
              <a:rPr lang="en-US" sz="2000" dirty="0"/>
              <a:t> in the </a:t>
            </a:r>
            <a:r>
              <a:rPr lang="en-US" sz="2000" dirty="0" smtClean="0"/>
              <a:t>spring</a:t>
            </a:r>
            <a:endParaRPr lang="en-US" sz="2000" dirty="0"/>
          </a:p>
        </p:txBody>
      </p:sp>
      <p:sp>
        <p:nvSpPr>
          <p:cNvPr id="6"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Background</a:t>
            </a:r>
            <a:endParaRPr lang="en-US" dirty="0">
              <a:solidFill>
                <a:schemeClr val="accent1"/>
              </a:solidFill>
            </a:endParaRPr>
          </a:p>
        </p:txBody>
      </p:sp>
      <p:grpSp>
        <p:nvGrpSpPr>
          <p:cNvPr id="15" name="Group 14"/>
          <p:cNvGrpSpPr/>
          <p:nvPr/>
        </p:nvGrpSpPr>
        <p:grpSpPr>
          <a:xfrm>
            <a:off x="1924060" y="2983117"/>
            <a:ext cx="5789491" cy="3397936"/>
            <a:chOff x="1924060" y="2983117"/>
            <a:chExt cx="5789491" cy="3397936"/>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3663" b="32672"/>
            <a:stretch/>
          </p:blipFill>
          <p:spPr bwMode="auto">
            <a:xfrm>
              <a:off x="1924060" y="3480066"/>
              <a:ext cx="5789491" cy="267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084232" y="6104054"/>
              <a:ext cx="3132589" cy="276999"/>
            </a:xfrm>
            <a:prstGeom prst="rect">
              <a:avLst/>
            </a:prstGeom>
            <a:noFill/>
          </p:spPr>
          <p:txBody>
            <a:bodyPr wrap="none" rtlCol="0">
              <a:spAutoFit/>
            </a:bodyPr>
            <a:lstStyle/>
            <a:p>
              <a:r>
                <a:rPr lang="en-US" sz="1200" dirty="0" smtClean="0"/>
                <a:t>Image Credit: Vicuna and </a:t>
              </a:r>
              <a:r>
                <a:rPr lang="en-US" sz="1200" dirty="0" err="1" smtClean="0"/>
                <a:t>Dracup</a:t>
              </a:r>
              <a:r>
                <a:rPr lang="en-US" sz="1200" dirty="0" smtClean="0"/>
                <a:t> 2005</a:t>
              </a:r>
              <a:endParaRPr lang="en-US" sz="1200" dirty="0"/>
            </a:p>
          </p:txBody>
        </p:sp>
        <p:sp>
          <p:nvSpPr>
            <p:cNvPr id="2" name="Rectangle 1"/>
            <p:cNvSpPr/>
            <p:nvPr/>
          </p:nvSpPr>
          <p:spPr>
            <a:xfrm>
              <a:off x="4146490" y="3480066"/>
              <a:ext cx="1874068" cy="2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6200000">
              <a:off x="985706" y="4562859"/>
              <a:ext cx="2414323" cy="523220"/>
            </a:xfrm>
            <a:prstGeom prst="rect">
              <a:avLst/>
            </a:prstGeom>
            <a:solidFill>
              <a:schemeClr val="bg1"/>
            </a:solidFill>
          </p:spPr>
          <p:txBody>
            <a:bodyPr wrap="square" rtlCol="0">
              <a:spAutoFit/>
            </a:bodyPr>
            <a:lstStyle/>
            <a:p>
              <a:pPr algn="ctr"/>
              <a:r>
                <a:rPr lang="en-US" sz="1400" b="1" dirty="0" smtClean="0">
                  <a:solidFill>
                    <a:srgbClr val="333333"/>
                  </a:solidFill>
                  <a:cs typeface="Arial" panose="020B0604020202020204" pitchFamily="34" charset="0"/>
                </a:rPr>
                <a:t>Streamflow in cubic meters per second</a:t>
              </a:r>
              <a:endParaRPr lang="en-US" sz="1400" b="1" dirty="0">
                <a:solidFill>
                  <a:srgbClr val="333333"/>
                </a:solidFill>
                <a:cs typeface="Arial" panose="020B0604020202020204" pitchFamily="34" charset="0"/>
              </a:endParaRPr>
            </a:p>
          </p:txBody>
        </p:sp>
        <p:sp>
          <p:nvSpPr>
            <p:cNvPr id="11" name="TextBox 10"/>
            <p:cNvSpPr txBox="1"/>
            <p:nvPr/>
          </p:nvSpPr>
          <p:spPr>
            <a:xfrm>
              <a:off x="2210046" y="2983117"/>
              <a:ext cx="5503505" cy="707886"/>
            </a:xfrm>
            <a:prstGeom prst="rect">
              <a:avLst/>
            </a:prstGeom>
            <a:noFill/>
          </p:spPr>
          <p:txBody>
            <a:bodyPr wrap="square" rtlCol="0">
              <a:spAutoFit/>
            </a:bodyPr>
            <a:lstStyle/>
            <a:p>
              <a:pPr algn="ctr"/>
              <a:r>
                <a:rPr lang="en-US" sz="2000" dirty="0" smtClean="0">
                  <a:cs typeface="Arial" panose="020B0604020202020204" pitchFamily="34" charset="0"/>
                </a:rPr>
                <a:t>Shifting Peak Streamflow on the Carson River to Earlier in the Spring</a:t>
              </a:r>
              <a:endParaRPr lang="en-US" sz="2000" dirty="0">
                <a:cs typeface="Arial" panose="020B0604020202020204" pitchFamily="34" charset="0"/>
              </a:endParaRPr>
            </a:p>
          </p:txBody>
        </p:sp>
        <p:sp>
          <p:nvSpPr>
            <p:cNvPr id="4" name="TextBox 3"/>
            <p:cNvSpPr txBox="1"/>
            <p:nvPr/>
          </p:nvSpPr>
          <p:spPr>
            <a:xfrm>
              <a:off x="2812090" y="3855844"/>
              <a:ext cx="2610936" cy="307777"/>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More water in winter</a:t>
              </a:r>
              <a:endParaRPr lang="en-US" sz="1400" b="1" dirty="0">
                <a:solidFill>
                  <a:srgbClr val="333333"/>
                </a:solidFill>
                <a:cs typeface="Times New Roman" panose="02020603050405020304" pitchFamily="18" charset="0"/>
              </a:endParaRPr>
            </a:p>
          </p:txBody>
        </p:sp>
        <p:sp>
          <p:nvSpPr>
            <p:cNvPr id="14" name="TextBox 13"/>
            <p:cNvSpPr txBox="1"/>
            <p:nvPr/>
          </p:nvSpPr>
          <p:spPr>
            <a:xfrm>
              <a:off x="5189664" y="4134403"/>
              <a:ext cx="1853981" cy="523220"/>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Less water in spring/summer </a:t>
              </a:r>
              <a:endParaRPr lang="en-US" sz="1400" b="1" dirty="0">
                <a:solidFill>
                  <a:srgbClr val="333333"/>
                </a:solidFill>
                <a:cs typeface="Times New Roman" panose="02020603050405020304" pitchFamily="18" charset="0"/>
              </a:endParaRPr>
            </a:p>
          </p:txBody>
        </p:sp>
        <p:cxnSp>
          <p:nvCxnSpPr>
            <p:cNvPr id="7" name="Straight Arrow Connector 6"/>
            <p:cNvCxnSpPr/>
            <p:nvPr/>
          </p:nvCxnSpPr>
          <p:spPr>
            <a:xfrm>
              <a:off x="3576119" y="4163621"/>
              <a:ext cx="1" cy="897266"/>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4" idx="1"/>
            </p:cNvCxnSpPr>
            <p:nvPr/>
          </p:nvCxnSpPr>
          <p:spPr>
            <a:xfrm flipH="1">
              <a:off x="4590108" y="4396013"/>
              <a:ext cx="599556" cy="112613"/>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54568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Methods</a:t>
            </a:r>
            <a:endParaRPr lang="en-US" dirty="0">
              <a:solidFill>
                <a:schemeClr val="accent1"/>
              </a:solidFill>
            </a:endParaRPr>
          </a:p>
        </p:txBody>
      </p:sp>
      <p:grpSp>
        <p:nvGrpSpPr>
          <p:cNvPr id="2" name="Group 1"/>
          <p:cNvGrpSpPr/>
          <p:nvPr/>
        </p:nvGrpSpPr>
        <p:grpSpPr>
          <a:xfrm>
            <a:off x="519292" y="3167405"/>
            <a:ext cx="5219380" cy="720186"/>
            <a:chOff x="519292" y="3167405"/>
            <a:chExt cx="5219380" cy="720186"/>
          </a:xfrm>
        </p:grpSpPr>
        <p:pic>
          <p:nvPicPr>
            <p:cNvPr id="103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19292" y="3183237"/>
              <a:ext cx="685855" cy="664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205147" y="3487481"/>
              <a:ext cx="4533525" cy="400110"/>
            </a:xfrm>
            <a:prstGeom prst="rect">
              <a:avLst/>
            </a:prstGeom>
            <a:noFill/>
          </p:spPr>
          <p:txBody>
            <a:bodyPr wrap="square" rtlCol="0">
              <a:spAutoFit/>
            </a:bodyPr>
            <a:lstStyle/>
            <a:p>
              <a:r>
                <a:rPr lang="en-US" sz="2000" dirty="0" smtClean="0"/>
                <a:t>Station data</a:t>
              </a:r>
              <a:endParaRPr lang="en-US" sz="2000" dirty="0"/>
            </a:p>
          </p:txBody>
        </p:sp>
        <p:sp>
          <p:nvSpPr>
            <p:cNvPr id="10" name="TextBox 9"/>
            <p:cNvSpPr txBox="1"/>
            <p:nvPr/>
          </p:nvSpPr>
          <p:spPr>
            <a:xfrm>
              <a:off x="1205147" y="3167405"/>
              <a:ext cx="1412566" cy="400110"/>
            </a:xfrm>
            <a:prstGeom prst="rect">
              <a:avLst/>
            </a:prstGeom>
            <a:noFill/>
          </p:spPr>
          <p:txBody>
            <a:bodyPr wrap="none" rtlCol="0">
              <a:spAutoFit/>
            </a:bodyPr>
            <a:lstStyle/>
            <a:p>
              <a:r>
                <a:rPr lang="en-US" sz="2000" dirty="0" smtClean="0"/>
                <a:t>Satellite &amp;</a:t>
              </a:r>
              <a:endParaRPr lang="en-US" sz="2000" dirty="0"/>
            </a:p>
          </p:txBody>
        </p:sp>
      </p:grpSp>
      <p:sp>
        <p:nvSpPr>
          <p:cNvPr id="4" name="Rectangle 3"/>
          <p:cNvSpPr/>
          <p:nvPr/>
        </p:nvSpPr>
        <p:spPr>
          <a:xfrm>
            <a:off x="6880633" y="1505458"/>
            <a:ext cx="2098243" cy="1737360"/>
          </a:xfrm>
          <a:prstGeom prst="rect">
            <a:avLst/>
          </a:prstGeom>
          <a:blipFill dpi="0" rotWithShape="1">
            <a:blip r:embed="rId4">
              <a:alphaModFix amt="85000"/>
            </a:blip>
            <a:srcRect/>
            <a:stretch>
              <a:fillRect t="2" b="-116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35787" y="1803599"/>
            <a:ext cx="2401708" cy="1276645"/>
          </a:xfrm>
          <a:prstGeom prst="rect">
            <a:avLst/>
          </a:prstGeom>
          <a:blipFill dpi="0" rotWithShape="1">
            <a:blip r:embed="rId5">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26626" y="1870909"/>
            <a:ext cx="2713024" cy="1209335"/>
          </a:xfrm>
          <a:prstGeom prst="rect">
            <a:avLst/>
          </a:prstGeom>
          <a:blipFill dpi="0" rotWithShape="1">
            <a:blip r:embed="rId6">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19544" y="3843848"/>
            <a:ext cx="3171504" cy="1502875"/>
          </a:xfrm>
          <a:prstGeom prst="rect">
            <a:avLst/>
          </a:prstGeom>
          <a:blipFill dpi="0" rotWithShape="1">
            <a:blip r:embed="rId7">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190198" y="3145946"/>
            <a:ext cx="248786" cy="369332"/>
          </a:xfrm>
          <a:prstGeom prst="rect">
            <a:avLst/>
          </a:prstGeom>
        </p:spPr>
        <p:txBody>
          <a:bodyPr wrap="none">
            <a:spAutoFit/>
          </a:bodyPr>
          <a:lstStyle/>
          <a:p>
            <a:r>
              <a:rPr lang="en-US" dirty="0"/>
              <a:t> </a:t>
            </a:r>
          </a:p>
        </p:txBody>
      </p:sp>
      <p:grpSp>
        <p:nvGrpSpPr>
          <p:cNvPr id="5" name="Group 4"/>
          <p:cNvGrpSpPr/>
          <p:nvPr/>
        </p:nvGrpSpPr>
        <p:grpSpPr>
          <a:xfrm>
            <a:off x="3576821" y="3178702"/>
            <a:ext cx="2561085" cy="657239"/>
            <a:chOff x="3576821" y="3178702"/>
            <a:chExt cx="2561085" cy="657239"/>
          </a:xfrm>
        </p:grpSpPr>
        <p:pic>
          <p:nvPicPr>
            <p:cNvPr id="1034" name="Picture 10" descr="https://lh5.googleusercontent.com/uFKwmHi_zoj4e0Blim6HVs1uiaJjnIkZv-vqSc3q8Crq6zrhtcJxTqwtinSXrQEAnmBBiBsCcRxfXm9yvM4CEZHZ_K4d0wO_3njfQhaKcTmsZNPscjplW9TbijCehFXg5gi8xJAW4kk"/>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576821" y="3178702"/>
              <a:ext cx="656396" cy="657239"/>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4233217" y="3307266"/>
              <a:ext cx="1904689" cy="400110"/>
            </a:xfrm>
            <a:prstGeom prst="rect">
              <a:avLst/>
            </a:prstGeom>
            <a:noFill/>
          </p:spPr>
          <p:txBody>
            <a:bodyPr wrap="none" rtlCol="0">
              <a:spAutoFit/>
            </a:bodyPr>
            <a:lstStyle/>
            <a:p>
              <a:r>
                <a:rPr lang="en-US" sz="2000" dirty="0" smtClean="0"/>
                <a:t>Merged table</a:t>
              </a:r>
              <a:endParaRPr lang="en-US" sz="2000" dirty="0"/>
            </a:p>
          </p:txBody>
        </p:sp>
      </p:grpSp>
      <p:grpSp>
        <p:nvGrpSpPr>
          <p:cNvPr id="7" name="Group 6"/>
          <p:cNvGrpSpPr/>
          <p:nvPr/>
        </p:nvGrpSpPr>
        <p:grpSpPr>
          <a:xfrm>
            <a:off x="6137906" y="3184439"/>
            <a:ext cx="3036533" cy="668616"/>
            <a:chOff x="6137906" y="3184439"/>
            <a:chExt cx="3036533" cy="668616"/>
          </a:xfrm>
        </p:grpSpPr>
        <p:pic>
          <p:nvPicPr>
            <p:cNvPr id="1032" name="Picture 8" descr="https://lh6.googleusercontent.com/iefVoAfbhaQBeu4Z0axetmConrJ91RPD9w8PfyULj3iU-lTzrvi6CXOeO3rP82M-kuugdt4lE3OvmcVP6Q6hYiyowm4gbYWblnG5a2UUugLHqRpP5pEFeFeumRJrwSk6CPyQfM-_UVM"/>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37906" y="3184439"/>
              <a:ext cx="668616" cy="668616"/>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6743965" y="3284682"/>
              <a:ext cx="2430474" cy="400110"/>
            </a:xfrm>
            <a:prstGeom prst="rect">
              <a:avLst/>
            </a:prstGeom>
            <a:noFill/>
          </p:spPr>
          <p:txBody>
            <a:bodyPr wrap="none" rtlCol="0">
              <a:spAutoFit/>
            </a:bodyPr>
            <a:lstStyle/>
            <a:p>
              <a:r>
                <a:rPr lang="en-US" sz="2000" dirty="0" smtClean="0"/>
                <a:t>Graphs and maps</a:t>
              </a:r>
              <a:endParaRPr lang="en-US" sz="2000" dirty="0"/>
            </a:p>
          </p:txBody>
        </p:sp>
      </p:grpSp>
      <p:pic>
        <p:nvPicPr>
          <p:cNvPr id="30"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70345" y="3820095"/>
            <a:ext cx="1861294" cy="2779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descr="https://lh4.googleusercontent.com/4XDaMLVIAnaP6VEBeP6q25tOdR4eD9AJF6fCuFgDY85V5uMWrPsmVaDA7u1J7bP_jB3yVkreRf-m02yALU0I9aNKZmydjBzPEI0adfvfEbwvFYejHLZyE_2j1_lPvWJQhIzWck9n6K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19680" y="3190176"/>
            <a:ext cx="657141" cy="65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7832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25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36"/>
                                        </p:tgtEl>
                                        <p:attrNameLst>
                                          <p:attrName>style.visibility</p:attrName>
                                        </p:attrNameLst>
                                      </p:cBhvr>
                                      <p:to>
                                        <p:strVal val="visible"/>
                                      </p:to>
                                    </p:set>
                                    <p:anim calcmode="lin" valueType="num">
                                      <p:cBhvr additive="base">
                                        <p:cTn id="21" dur="500" fill="hold"/>
                                        <p:tgtEl>
                                          <p:spTgt spid="1036"/>
                                        </p:tgtEl>
                                        <p:attrNameLst>
                                          <p:attrName>ppt_x</p:attrName>
                                        </p:attrNameLst>
                                      </p:cBhvr>
                                      <p:tavLst>
                                        <p:tav tm="0">
                                          <p:val>
                                            <p:strVal val="#ppt_x"/>
                                          </p:val>
                                        </p:tav>
                                        <p:tav tm="100000">
                                          <p:val>
                                            <p:strVal val="#ppt_x"/>
                                          </p:val>
                                        </p:tav>
                                      </p:tavLst>
                                    </p:anim>
                                    <p:anim calcmode="lin" valueType="num">
                                      <p:cBhvr additive="base">
                                        <p:cTn id="22" dur="500" fill="hold"/>
                                        <p:tgtEl>
                                          <p:spTgt spid="1036"/>
                                        </p:tgtEl>
                                        <p:attrNameLst>
                                          <p:attrName>ppt_y</p:attrName>
                                        </p:attrNameLst>
                                      </p:cBhvr>
                                      <p:tavLst>
                                        <p:tav tm="0">
                                          <p:val>
                                            <p:strVal val="1+#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25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1+#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par>
                                <p:cTn id="37" presetID="2" presetClass="entr" presetSubtype="4" fill="hold" nodeType="withEffect">
                                  <p:stCondLst>
                                    <p:cond delay="25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1" fill="hold" grpId="0" nodeType="withEffect">
                                  <p:stCondLst>
                                    <p:cond delay="25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9" grpId="0" animBg="1"/>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98345" y="1523876"/>
            <a:ext cx="6563763" cy="1323439"/>
          </a:xfrm>
          <a:prstGeom prst="rect">
            <a:avLst/>
          </a:prstGeom>
        </p:spPr>
        <p:txBody>
          <a:bodyPr wrap="square">
            <a:spAutoFit/>
          </a:bodyPr>
          <a:lstStyle/>
          <a:p>
            <a:pPr marL="285750" indent="-285750">
              <a:buFont typeface="Wingdings" panose="05000000000000000000" pitchFamily="2" charset="2"/>
              <a:buChar char="q"/>
            </a:pPr>
            <a:r>
              <a:rPr lang="en-US" sz="2000" dirty="0" smtClean="0"/>
              <a:t>The </a:t>
            </a:r>
            <a:r>
              <a:rPr lang="en-US" sz="2000" dirty="0"/>
              <a:t>fraction of precipitation falling as </a:t>
            </a:r>
            <a:r>
              <a:rPr lang="en-US" sz="2000" dirty="0" smtClean="0"/>
              <a:t>snow </a:t>
            </a:r>
            <a:r>
              <a:rPr lang="en-US" sz="2000" dirty="0">
                <a:solidFill>
                  <a:schemeClr val="accent1"/>
                </a:solidFill>
              </a:rPr>
              <a:t>has </a:t>
            </a:r>
            <a:r>
              <a:rPr lang="en-US" sz="2000" dirty="0" smtClean="0">
                <a:solidFill>
                  <a:schemeClr val="accent1"/>
                </a:solidFill>
              </a:rPr>
              <a:t>decreased</a:t>
            </a:r>
          </a:p>
          <a:p>
            <a:endParaRPr lang="en-US" sz="2000" dirty="0" smtClean="0"/>
          </a:p>
          <a:p>
            <a:pPr marL="285750" indent="-285750">
              <a:buFont typeface="Wingdings" panose="05000000000000000000" pitchFamily="2" charset="2"/>
              <a:buChar char="q"/>
            </a:pPr>
            <a:r>
              <a:rPr lang="en-US" sz="2000" dirty="0" smtClean="0"/>
              <a:t>Peak </a:t>
            </a:r>
            <a:r>
              <a:rPr lang="en-US" sz="2000" dirty="0"/>
              <a:t>snowmelt runoff </a:t>
            </a:r>
            <a:r>
              <a:rPr lang="en-US" sz="2000" dirty="0" smtClean="0">
                <a:solidFill>
                  <a:schemeClr val="accent1"/>
                </a:solidFill>
              </a:rPr>
              <a:t>occurs</a:t>
            </a:r>
            <a:r>
              <a:rPr lang="en-US" sz="2000" dirty="0" smtClean="0"/>
              <a:t> </a:t>
            </a:r>
            <a:r>
              <a:rPr lang="en-US" sz="2000" dirty="0">
                <a:solidFill>
                  <a:schemeClr val="accent1"/>
                </a:solidFill>
              </a:rPr>
              <a:t>earlier</a:t>
            </a:r>
            <a:r>
              <a:rPr lang="en-US" sz="2000" dirty="0"/>
              <a:t> in the </a:t>
            </a:r>
            <a:r>
              <a:rPr lang="en-US" sz="2000" dirty="0" smtClean="0"/>
              <a:t>spring</a:t>
            </a:r>
            <a:endParaRPr lang="en-US" sz="2000" dirty="0"/>
          </a:p>
        </p:txBody>
      </p:sp>
      <p:sp>
        <p:nvSpPr>
          <p:cNvPr id="6"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Background</a:t>
            </a:r>
            <a:endParaRPr lang="en-US" dirty="0">
              <a:solidFill>
                <a:schemeClr val="accent1"/>
              </a:solidFill>
            </a:endParaRPr>
          </a:p>
        </p:txBody>
      </p:sp>
      <p:grpSp>
        <p:nvGrpSpPr>
          <p:cNvPr id="26" name="Group 25"/>
          <p:cNvGrpSpPr/>
          <p:nvPr/>
        </p:nvGrpSpPr>
        <p:grpSpPr>
          <a:xfrm>
            <a:off x="1931258" y="2983117"/>
            <a:ext cx="6376615" cy="3120937"/>
            <a:chOff x="1931258" y="2983117"/>
            <a:chExt cx="6376615" cy="3120937"/>
          </a:xfrm>
        </p:grpSpPr>
        <p:sp>
          <p:nvSpPr>
            <p:cNvPr id="3" name="TextBox 2"/>
            <p:cNvSpPr txBox="1"/>
            <p:nvPr/>
          </p:nvSpPr>
          <p:spPr>
            <a:xfrm>
              <a:off x="4734961" y="3844345"/>
              <a:ext cx="3572912" cy="807913"/>
            </a:xfrm>
            <a:prstGeom prst="rect">
              <a:avLst/>
            </a:prstGeom>
            <a:noFill/>
          </p:spPr>
          <p:txBody>
            <a:bodyPr wrap="square" rtlCol="0">
              <a:spAutoFit/>
            </a:bodyPr>
            <a:lstStyle/>
            <a:p>
              <a:pPr>
                <a:spcAft>
                  <a:spcPts val="140"/>
                </a:spcAft>
              </a:pPr>
              <a:r>
                <a:rPr lang="en-US" sz="1100" dirty="0" smtClean="0">
                  <a:solidFill>
                    <a:srgbClr val="333333"/>
                  </a:solidFill>
                  <a:cs typeface="Arial" panose="020B0604020202020204" pitchFamily="34" charset="0"/>
                </a:rPr>
                <a:t>Historical run (1944 – 1972)</a:t>
              </a:r>
              <a:endParaRPr lang="en-US" sz="800" dirty="0" smtClean="0">
                <a:solidFill>
                  <a:srgbClr val="333333"/>
                </a:solidFill>
                <a:cs typeface="Arial" panose="020B0604020202020204" pitchFamily="34" charset="0"/>
              </a:endParaRPr>
            </a:p>
            <a:p>
              <a:pPr>
                <a:spcAft>
                  <a:spcPts val="140"/>
                </a:spcAft>
              </a:pPr>
              <a:r>
                <a:rPr lang="en-US" sz="1100" dirty="0" smtClean="0">
                  <a:solidFill>
                    <a:srgbClr val="333333"/>
                  </a:solidFill>
                  <a:cs typeface="Arial" panose="020B0604020202020204" pitchFamily="34" charset="0"/>
                </a:rPr>
                <a:t>Future – control run (2020 – 2048)</a:t>
              </a:r>
            </a:p>
            <a:p>
              <a:pPr>
                <a:spcAft>
                  <a:spcPts val="140"/>
                </a:spcAft>
              </a:pPr>
              <a:r>
                <a:rPr lang="en-US" sz="1100" dirty="0" smtClean="0">
                  <a:solidFill>
                    <a:srgbClr val="333333"/>
                  </a:solidFill>
                  <a:cs typeface="Arial" panose="020B0604020202020204" pitchFamily="34" charset="0"/>
                </a:rPr>
                <a:t>Business-as-usual (2020-2048)</a:t>
              </a:r>
            </a:p>
            <a:p>
              <a:pPr>
                <a:spcAft>
                  <a:spcPts val="140"/>
                </a:spcAft>
              </a:pPr>
              <a:r>
                <a:rPr lang="en-US" sz="1100" dirty="0" smtClean="0">
                  <a:solidFill>
                    <a:srgbClr val="333333"/>
                  </a:solidFill>
                  <a:cs typeface="Arial" panose="020B0604020202020204" pitchFamily="34" charset="0"/>
                </a:rPr>
                <a:t>Business-as-usual (2070-2098)</a:t>
              </a:r>
              <a:endParaRPr lang="en-US" sz="1100" dirty="0">
                <a:solidFill>
                  <a:srgbClr val="333333"/>
                </a:solidFill>
                <a:cs typeface="Arial" panose="020B0604020202020204" pitchFamily="34" charset="0"/>
              </a:endParaRPr>
            </a:p>
          </p:txBody>
        </p:sp>
        <p:grpSp>
          <p:nvGrpSpPr>
            <p:cNvPr id="21" name="Group 20"/>
            <p:cNvGrpSpPr/>
            <p:nvPr/>
          </p:nvGrpSpPr>
          <p:grpSpPr>
            <a:xfrm>
              <a:off x="1931258" y="2983117"/>
              <a:ext cx="5468481" cy="3120937"/>
              <a:chOff x="1931258" y="2983117"/>
              <a:chExt cx="5468481" cy="3120937"/>
            </a:xfrm>
          </p:grpSpPr>
          <p:pic>
            <p:nvPicPr>
              <p:cNvPr id="1026" name="Picture 2"/>
              <p:cNvPicPr>
                <a:picLocks noChangeArrowheads="1"/>
              </p:cNvPicPr>
              <p:nvPr/>
            </p:nvPicPr>
            <p:blipFill rotWithShape="1">
              <a:blip r:embed="rId3">
                <a:extLst>
                  <a:ext uri="{28A0092B-C50C-407E-A947-70E740481C1C}">
                    <a14:useLocalDpi xmlns:a14="http://schemas.microsoft.com/office/drawing/2010/main" val="0"/>
                  </a:ext>
                </a:extLst>
              </a:blip>
              <a:srcRect t="-42" b="68084"/>
              <a:stretch/>
            </p:blipFill>
            <p:spPr bwMode="auto">
              <a:xfrm>
                <a:off x="2040797" y="3436658"/>
                <a:ext cx="5352116" cy="26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028795" y="3436658"/>
                <a:ext cx="1874068" cy="2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6200000">
                <a:off x="985706" y="4562859"/>
                <a:ext cx="2414323" cy="523220"/>
              </a:xfrm>
              <a:prstGeom prst="rect">
                <a:avLst/>
              </a:prstGeom>
              <a:solidFill>
                <a:schemeClr val="bg1"/>
              </a:solidFill>
            </p:spPr>
            <p:txBody>
              <a:bodyPr wrap="square" rtlCol="0">
                <a:spAutoFit/>
              </a:bodyPr>
              <a:lstStyle/>
              <a:p>
                <a:pPr algn="ctr"/>
                <a:r>
                  <a:rPr lang="en-US" sz="1400" b="1" dirty="0" smtClean="0">
                    <a:solidFill>
                      <a:srgbClr val="333333"/>
                    </a:solidFill>
                    <a:cs typeface="Arial" panose="020B0604020202020204" pitchFamily="34" charset="0"/>
                  </a:rPr>
                  <a:t>Streamflow in cubic meters per second</a:t>
                </a:r>
                <a:endParaRPr lang="en-US" sz="1400" b="1" dirty="0">
                  <a:solidFill>
                    <a:srgbClr val="333333"/>
                  </a:solidFill>
                  <a:cs typeface="Arial" panose="020B0604020202020204" pitchFamily="34" charset="0"/>
                </a:endParaRPr>
              </a:p>
            </p:txBody>
          </p:sp>
          <p:sp>
            <p:nvSpPr>
              <p:cNvPr id="11" name="TextBox 10"/>
              <p:cNvSpPr txBox="1"/>
              <p:nvPr/>
            </p:nvSpPr>
            <p:spPr>
              <a:xfrm>
                <a:off x="2210047" y="2983117"/>
                <a:ext cx="5189692" cy="707886"/>
              </a:xfrm>
              <a:prstGeom prst="rect">
                <a:avLst/>
              </a:prstGeom>
              <a:noFill/>
            </p:spPr>
            <p:txBody>
              <a:bodyPr wrap="square" rtlCol="0">
                <a:spAutoFit/>
              </a:bodyPr>
              <a:lstStyle/>
              <a:p>
                <a:pPr algn="ctr"/>
                <a:r>
                  <a:rPr lang="en-US" sz="2000" dirty="0" smtClean="0">
                    <a:cs typeface="Arial" panose="020B0604020202020204" pitchFamily="34" charset="0"/>
                  </a:rPr>
                  <a:t>Shifting Peak Streamflow on the Merced River to Earlier in the Spring</a:t>
                </a:r>
                <a:endParaRPr lang="en-US" sz="2000" dirty="0">
                  <a:cs typeface="Arial" panose="020B0604020202020204" pitchFamily="34"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3808891"/>
                <a:ext cx="4953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04893" y="3911097"/>
                <a:ext cx="1958046" cy="726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24269" y="3835292"/>
                <a:ext cx="1004935" cy="628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830196" y="3771921"/>
                <a:ext cx="1443039" cy="523220"/>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More water in winter</a:t>
                </a:r>
                <a:endParaRPr lang="en-US" sz="1400" b="1" dirty="0">
                  <a:solidFill>
                    <a:srgbClr val="333333"/>
                  </a:solidFill>
                  <a:cs typeface="Times New Roman" panose="02020603050405020304" pitchFamily="18" charset="0"/>
                </a:endParaRPr>
              </a:p>
            </p:txBody>
          </p:sp>
          <p:cxnSp>
            <p:nvCxnSpPr>
              <p:cNvPr id="17" name="Straight Arrow Connector 16"/>
              <p:cNvCxnSpPr/>
              <p:nvPr/>
            </p:nvCxnSpPr>
            <p:spPr>
              <a:xfrm>
                <a:off x="3426736" y="4295141"/>
                <a:ext cx="124979" cy="529328"/>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281011" y="4823856"/>
                <a:ext cx="1243703" cy="5442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997513" y="4916032"/>
                <a:ext cx="282568" cy="226336"/>
              </a:xfrm>
              <a:custGeom>
                <a:avLst/>
                <a:gdLst>
                  <a:gd name="connsiteX0" fmla="*/ 190123 w 282568"/>
                  <a:gd name="connsiteY0" fmla="*/ 0 h 226336"/>
                  <a:gd name="connsiteX1" fmla="*/ 190123 w 282568"/>
                  <a:gd name="connsiteY1" fmla="*/ 0 h 226336"/>
                  <a:gd name="connsiteX2" fmla="*/ 36214 w 282568"/>
                  <a:gd name="connsiteY2" fmla="*/ 9053 h 226336"/>
                  <a:gd name="connsiteX3" fmla="*/ 18107 w 282568"/>
                  <a:gd name="connsiteY3" fmla="*/ 36214 h 226336"/>
                  <a:gd name="connsiteX4" fmla="*/ 0 w 282568"/>
                  <a:gd name="connsiteY4" fmla="*/ 90534 h 226336"/>
                  <a:gd name="connsiteX5" fmla="*/ 27160 w 282568"/>
                  <a:gd name="connsiteY5" fmla="*/ 162962 h 226336"/>
                  <a:gd name="connsiteX6" fmla="*/ 54321 w 282568"/>
                  <a:gd name="connsiteY6" fmla="*/ 172016 h 226336"/>
                  <a:gd name="connsiteX7" fmla="*/ 108641 w 282568"/>
                  <a:gd name="connsiteY7" fmla="*/ 208229 h 226336"/>
                  <a:gd name="connsiteX8" fmla="*/ 162962 w 282568"/>
                  <a:gd name="connsiteY8" fmla="*/ 226336 h 226336"/>
                  <a:gd name="connsiteX9" fmla="*/ 190123 w 282568"/>
                  <a:gd name="connsiteY9" fmla="*/ 217283 h 226336"/>
                  <a:gd name="connsiteX10" fmla="*/ 217283 w 282568"/>
                  <a:gd name="connsiteY10" fmla="*/ 199176 h 226336"/>
                  <a:gd name="connsiteX11" fmla="*/ 271604 w 282568"/>
                  <a:gd name="connsiteY11" fmla="*/ 181069 h 226336"/>
                  <a:gd name="connsiteX12" fmla="*/ 271604 w 282568"/>
                  <a:gd name="connsiteY12" fmla="*/ 99588 h 226336"/>
                  <a:gd name="connsiteX13" fmla="*/ 235390 w 282568"/>
                  <a:gd name="connsiteY13" fmla="*/ 45267 h 226336"/>
                  <a:gd name="connsiteX14" fmla="*/ 226337 w 282568"/>
                  <a:gd name="connsiteY14" fmla="*/ 18107 h 226336"/>
                  <a:gd name="connsiteX15" fmla="*/ 172016 w 282568"/>
                  <a:gd name="connsiteY15" fmla="*/ 0 h 226336"/>
                  <a:gd name="connsiteX16" fmla="*/ 190123 w 282568"/>
                  <a:gd name="connsiteY16" fmla="*/ 0 h 22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568" h="226336">
                    <a:moveTo>
                      <a:pt x="190123" y="0"/>
                    </a:moveTo>
                    <a:lnTo>
                      <a:pt x="190123" y="0"/>
                    </a:lnTo>
                    <a:cubicBezTo>
                      <a:pt x="138820" y="3018"/>
                      <a:pt x="86503" y="-1534"/>
                      <a:pt x="36214" y="9053"/>
                    </a:cubicBezTo>
                    <a:cubicBezTo>
                      <a:pt x="25566" y="11295"/>
                      <a:pt x="22526" y="26271"/>
                      <a:pt x="18107" y="36214"/>
                    </a:cubicBezTo>
                    <a:cubicBezTo>
                      <a:pt x="10355" y="53655"/>
                      <a:pt x="0" y="90534"/>
                      <a:pt x="0" y="90534"/>
                    </a:cubicBezTo>
                    <a:cubicBezTo>
                      <a:pt x="4908" y="115073"/>
                      <a:pt x="4957" y="145200"/>
                      <a:pt x="27160" y="162962"/>
                    </a:cubicBezTo>
                    <a:cubicBezTo>
                      <a:pt x="34612" y="168924"/>
                      <a:pt x="45979" y="167381"/>
                      <a:pt x="54321" y="172016"/>
                    </a:cubicBezTo>
                    <a:cubicBezTo>
                      <a:pt x="73344" y="182584"/>
                      <a:pt x="87996" y="201347"/>
                      <a:pt x="108641" y="208229"/>
                    </a:cubicBezTo>
                    <a:lnTo>
                      <a:pt x="162962" y="226336"/>
                    </a:lnTo>
                    <a:cubicBezTo>
                      <a:pt x="172016" y="223318"/>
                      <a:pt x="181587" y="221551"/>
                      <a:pt x="190123" y="217283"/>
                    </a:cubicBezTo>
                    <a:cubicBezTo>
                      <a:pt x="199855" y="212417"/>
                      <a:pt x="207340" y="203595"/>
                      <a:pt x="217283" y="199176"/>
                    </a:cubicBezTo>
                    <a:cubicBezTo>
                      <a:pt x="234724" y="191424"/>
                      <a:pt x="271604" y="181069"/>
                      <a:pt x="271604" y="181069"/>
                    </a:cubicBezTo>
                    <a:cubicBezTo>
                      <a:pt x="282780" y="147539"/>
                      <a:pt x="289307" y="142077"/>
                      <a:pt x="271604" y="99588"/>
                    </a:cubicBezTo>
                    <a:cubicBezTo>
                      <a:pt x="263234" y="79500"/>
                      <a:pt x="235390" y="45267"/>
                      <a:pt x="235390" y="45267"/>
                    </a:cubicBezTo>
                    <a:cubicBezTo>
                      <a:pt x="232372" y="36214"/>
                      <a:pt x="234102" y="23654"/>
                      <a:pt x="226337" y="18107"/>
                    </a:cubicBezTo>
                    <a:cubicBezTo>
                      <a:pt x="210806" y="7013"/>
                      <a:pt x="185512" y="13496"/>
                      <a:pt x="172016" y="0"/>
                    </a:cubicBezTo>
                    <a:lnTo>
                      <a:pt x="190123"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138797" y="4767590"/>
                <a:ext cx="1624142" cy="523220"/>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Less water in spring/summer</a:t>
                </a:r>
                <a:endParaRPr lang="en-US" sz="1400" b="1" dirty="0">
                  <a:solidFill>
                    <a:srgbClr val="333333"/>
                  </a:solidFill>
                  <a:cs typeface="Times New Roman" panose="02020603050405020304" pitchFamily="18" charset="0"/>
                </a:endParaRPr>
              </a:p>
            </p:txBody>
          </p:sp>
          <p:cxnSp>
            <p:nvCxnSpPr>
              <p:cNvPr id="23" name="Straight Arrow Connector 22"/>
              <p:cNvCxnSpPr/>
              <p:nvPr/>
            </p:nvCxnSpPr>
            <p:spPr>
              <a:xfrm flipH="1">
                <a:off x="4701765" y="5142368"/>
                <a:ext cx="437032" cy="133302"/>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324350" y="3812142"/>
              <a:ext cx="3983523" cy="843367"/>
              <a:chOff x="-1634682" y="3270828"/>
              <a:chExt cx="3983523" cy="843367"/>
            </a:xfrm>
          </p:grpSpPr>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4682" y="3270828"/>
                <a:ext cx="4953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1224071" y="3306282"/>
                <a:ext cx="3572912" cy="807913"/>
              </a:xfrm>
              <a:prstGeom prst="rect">
                <a:avLst/>
              </a:prstGeom>
              <a:noFill/>
            </p:spPr>
            <p:txBody>
              <a:bodyPr wrap="square" rtlCol="0">
                <a:spAutoFit/>
              </a:bodyPr>
              <a:lstStyle/>
              <a:p>
                <a:pPr>
                  <a:spcAft>
                    <a:spcPts val="140"/>
                  </a:spcAft>
                </a:pPr>
                <a:r>
                  <a:rPr lang="en-US" sz="1100" dirty="0" smtClean="0">
                    <a:solidFill>
                      <a:srgbClr val="333333"/>
                    </a:solidFill>
                    <a:cs typeface="Arial" panose="020B0604020202020204" pitchFamily="34" charset="0"/>
                  </a:rPr>
                  <a:t>Historical run (1944 – 1972)</a:t>
                </a:r>
                <a:endParaRPr lang="en-US" sz="800" dirty="0" smtClean="0">
                  <a:solidFill>
                    <a:srgbClr val="333333"/>
                  </a:solidFill>
                  <a:cs typeface="Arial" panose="020B0604020202020204" pitchFamily="34" charset="0"/>
                </a:endParaRPr>
              </a:p>
              <a:p>
                <a:pPr>
                  <a:spcAft>
                    <a:spcPts val="140"/>
                  </a:spcAft>
                </a:pPr>
                <a:r>
                  <a:rPr lang="en-US" sz="1100" dirty="0" smtClean="0">
                    <a:solidFill>
                      <a:srgbClr val="333333"/>
                    </a:solidFill>
                    <a:cs typeface="Arial" panose="020B0604020202020204" pitchFamily="34" charset="0"/>
                  </a:rPr>
                  <a:t>Future – control run (2020 – 2048)</a:t>
                </a:r>
              </a:p>
              <a:p>
                <a:pPr>
                  <a:spcAft>
                    <a:spcPts val="140"/>
                  </a:spcAft>
                </a:pPr>
                <a:r>
                  <a:rPr lang="en-US" sz="1100" dirty="0" smtClean="0">
                    <a:solidFill>
                      <a:srgbClr val="333333"/>
                    </a:solidFill>
                    <a:cs typeface="Arial" panose="020B0604020202020204" pitchFamily="34" charset="0"/>
                  </a:rPr>
                  <a:t>Business-as-usual (2020-2048)</a:t>
                </a:r>
              </a:p>
              <a:p>
                <a:pPr>
                  <a:spcAft>
                    <a:spcPts val="140"/>
                  </a:spcAft>
                </a:pPr>
                <a:r>
                  <a:rPr lang="en-US" sz="1100" dirty="0" smtClean="0">
                    <a:solidFill>
                      <a:srgbClr val="333333"/>
                    </a:solidFill>
                    <a:cs typeface="Arial" panose="020B0604020202020204" pitchFamily="34" charset="0"/>
                  </a:rPr>
                  <a:t>Business-as-usual (2070-2098)</a:t>
                </a:r>
                <a:endParaRPr lang="en-US" sz="1100" dirty="0">
                  <a:solidFill>
                    <a:srgbClr val="333333"/>
                  </a:solidFill>
                  <a:cs typeface="Arial" panose="020B0604020202020204" pitchFamily="34" charset="0"/>
                </a:endParaRPr>
              </a:p>
            </p:txBody>
          </p:sp>
        </p:grpSp>
      </p:grpSp>
      <p:grpSp>
        <p:nvGrpSpPr>
          <p:cNvPr id="50" name="Group 49"/>
          <p:cNvGrpSpPr/>
          <p:nvPr/>
        </p:nvGrpSpPr>
        <p:grpSpPr>
          <a:xfrm>
            <a:off x="1931258" y="3025626"/>
            <a:ext cx="5879449" cy="3127200"/>
            <a:chOff x="1931258" y="3025626"/>
            <a:chExt cx="5879449" cy="3127200"/>
          </a:xfrm>
        </p:grpSpPr>
        <p:pic>
          <p:nvPicPr>
            <p:cNvPr id="5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65" t="66845" r="-1465" b="-506"/>
            <a:stretch/>
          </p:blipFill>
          <p:spPr bwMode="auto">
            <a:xfrm>
              <a:off x="2040797" y="3376944"/>
              <a:ext cx="5769910" cy="277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Rectangle 51"/>
            <p:cNvSpPr/>
            <p:nvPr/>
          </p:nvSpPr>
          <p:spPr>
            <a:xfrm>
              <a:off x="4146490" y="3480066"/>
              <a:ext cx="1874068" cy="2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rot="16200000">
              <a:off x="985706" y="4562859"/>
              <a:ext cx="2414323" cy="523220"/>
            </a:xfrm>
            <a:prstGeom prst="rect">
              <a:avLst/>
            </a:prstGeom>
            <a:solidFill>
              <a:schemeClr val="bg1"/>
            </a:solidFill>
          </p:spPr>
          <p:txBody>
            <a:bodyPr wrap="square" rtlCol="0">
              <a:spAutoFit/>
            </a:bodyPr>
            <a:lstStyle/>
            <a:p>
              <a:pPr algn="ctr"/>
              <a:r>
                <a:rPr lang="en-US" sz="1400" b="1" dirty="0" smtClean="0">
                  <a:solidFill>
                    <a:srgbClr val="333333"/>
                  </a:solidFill>
                  <a:cs typeface="Arial" panose="020B0604020202020204" pitchFamily="34" charset="0"/>
                </a:rPr>
                <a:t>Streamflow in cubic meters per second</a:t>
              </a:r>
              <a:endParaRPr lang="en-US" sz="1400" b="1" dirty="0">
                <a:solidFill>
                  <a:srgbClr val="333333"/>
                </a:solidFill>
                <a:cs typeface="Arial" panose="020B0604020202020204" pitchFamily="34" charset="0"/>
              </a:endParaRPr>
            </a:p>
          </p:txBody>
        </p:sp>
        <p:sp>
          <p:nvSpPr>
            <p:cNvPr id="54" name="TextBox 53"/>
            <p:cNvSpPr txBox="1"/>
            <p:nvPr/>
          </p:nvSpPr>
          <p:spPr>
            <a:xfrm>
              <a:off x="2210046" y="3025626"/>
              <a:ext cx="5503505" cy="707886"/>
            </a:xfrm>
            <a:prstGeom prst="rect">
              <a:avLst/>
            </a:prstGeom>
            <a:noFill/>
          </p:spPr>
          <p:txBody>
            <a:bodyPr wrap="square" rtlCol="0">
              <a:spAutoFit/>
            </a:bodyPr>
            <a:lstStyle/>
            <a:p>
              <a:pPr algn="ctr"/>
              <a:r>
                <a:rPr lang="en-US" sz="2000" dirty="0" smtClean="0">
                  <a:cs typeface="Arial" panose="020B0604020202020204" pitchFamily="34" charset="0"/>
                </a:rPr>
                <a:t>Shifting Peak Streamflow on the American River to Earlier in the Spring</a:t>
              </a:r>
              <a:endParaRPr lang="en-US" sz="2000" dirty="0">
                <a:cs typeface="Arial" panose="020B0604020202020204" pitchFamily="34" charset="0"/>
              </a:endParaRPr>
            </a:p>
          </p:txBody>
        </p:sp>
        <p:sp>
          <p:nvSpPr>
            <p:cNvPr id="55" name="TextBox 54"/>
            <p:cNvSpPr txBox="1"/>
            <p:nvPr/>
          </p:nvSpPr>
          <p:spPr>
            <a:xfrm>
              <a:off x="3650526" y="4009733"/>
              <a:ext cx="2188959" cy="307777"/>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More water in winter</a:t>
              </a:r>
              <a:endParaRPr lang="en-US" sz="1400" b="1" dirty="0">
                <a:solidFill>
                  <a:srgbClr val="333333"/>
                </a:solidFill>
                <a:cs typeface="Times New Roman" panose="02020603050405020304" pitchFamily="18" charset="0"/>
              </a:endParaRPr>
            </a:p>
          </p:txBody>
        </p:sp>
        <p:sp>
          <p:nvSpPr>
            <p:cNvPr id="56" name="TextBox 55"/>
            <p:cNvSpPr txBox="1"/>
            <p:nvPr/>
          </p:nvSpPr>
          <p:spPr>
            <a:xfrm>
              <a:off x="4681112" y="4643399"/>
              <a:ext cx="1853981" cy="523220"/>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Less water in spring/summer </a:t>
              </a:r>
              <a:endParaRPr lang="en-US" sz="1400" b="1" dirty="0">
                <a:solidFill>
                  <a:srgbClr val="333333"/>
                </a:solidFill>
                <a:cs typeface="Times New Roman" panose="02020603050405020304" pitchFamily="18" charset="0"/>
              </a:endParaRPr>
            </a:p>
          </p:txBody>
        </p:sp>
        <p:cxnSp>
          <p:nvCxnSpPr>
            <p:cNvPr id="57" name="Straight Arrow Connector 56"/>
            <p:cNvCxnSpPr/>
            <p:nvPr/>
          </p:nvCxnSpPr>
          <p:spPr>
            <a:xfrm flipH="1">
              <a:off x="3576119" y="4317510"/>
              <a:ext cx="325925" cy="447375"/>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4336610" y="5166619"/>
              <a:ext cx="695134" cy="410316"/>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1924060" y="2983117"/>
            <a:ext cx="5789491" cy="3169709"/>
            <a:chOff x="1924060" y="2983117"/>
            <a:chExt cx="5789491" cy="3169709"/>
          </a:xfrm>
        </p:grpSpPr>
        <p:pic>
          <p:nvPicPr>
            <p:cNvPr id="6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3663" b="32672"/>
            <a:stretch/>
          </p:blipFill>
          <p:spPr bwMode="auto">
            <a:xfrm>
              <a:off x="1924060" y="3480066"/>
              <a:ext cx="5789491" cy="267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Rectangle 62"/>
            <p:cNvSpPr/>
            <p:nvPr/>
          </p:nvSpPr>
          <p:spPr>
            <a:xfrm>
              <a:off x="4146490" y="3480066"/>
              <a:ext cx="1874068" cy="2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rot="16200000">
              <a:off x="985706" y="4562859"/>
              <a:ext cx="2414323" cy="523220"/>
            </a:xfrm>
            <a:prstGeom prst="rect">
              <a:avLst/>
            </a:prstGeom>
            <a:solidFill>
              <a:schemeClr val="bg1"/>
            </a:solidFill>
          </p:spPr>
          <p:txBody>
            <a:bodyPr wrap="square" rtlCol="0">
              <a:spAutoFit/>
            </a:bodyPr>
            <a:lstStyle/>
            <a:p>
              <a:pPr algn="ctr"/>
              <a:r>
                <a:rPr lang="en-US" sz="1400" b="1" dirty="0" smtClean="0">
                  <a:solidFill>
                    <a:srgbClr val="333333"/>
                  </a:solidFill>
                  <a:cs typeface="Arial" panose="020B0604020202020204" pitchFamily="34" charset="0"/>
                </a:rPr>
                <a:t>Streamflow in cubic meters per second</a:t>
              </a:r>
              <a:endParaRPr lang="en-US" sz="1400" b="1" dirty="0">
                <a:solidFill>
                  <a:srgbClr val="333333"/>
                </a:solidFill>
                <a:cs typeface="Arial" panose="020B0604020202020204" pitchFamily="34" charset="0"/>
              </a:endParaRPr>
            </a:p>
          </p:txBody>
        </p:sp>
        <p:sp>
          <p:nvSpPr>
            <p:cNvPr id="65" name="TextBox 64"/>
            <p:cNvSpPr txBox="1"/>
            <p:nvPr/>
          </p:nvSpPr>
          <p:spPr>
            <a:xfrm>
              <a:off x="2210046" y="2983117"/>
              <a:ext cx="5503505" cy="707886"/>
            </a:xfrm>
            <a:prstGeom prst="rect">
              <a:avLst/>
            </a:prstGeom>
            <a:noFill/>
          </p:spPr>
          <p:txBody>
            <a:bodyPr wrap="square" rtlCol="0">
              <a:spAutoFit/>
            </a:bodyPr>
            <a:lstStyle/>
            <a:p>
              <a:pPr algn="ctr"/>
              <a:r>
                <a:rPr lang="en-US" sz="2000" dirty="0" smtClean="0">
                  <a:cs typeface="Arial" panose="020B0604020202020204" pitchFamily="34" charset="0"/>
                </a:rPr>
                <a:t>Shifting Peak Streamflow on the Carson River to Earlier in the Spring</a:t>
              </a:r>
              <a:endParaRPr lang="en-US" sz="2000" dirty="0">
                <a:cs typeface="Arial" panose="020B0604020202020204" pitchFamily="34" charset="0"/>
              </a:endParaRPr>
            </a:p>
          </p:txBody>
        </p:sp>
        <p:sp>
          <p:nvSpPr>
            <p:cNvPr id="66" name="TextBox 65"/>
            <p:cNvSpPr txBox="1"/>
            <p:nvPr/>
          </p:nvSpPr>
          <p:spPr>
            <a:xfrm>
              <a:off x="2812090" y="3855844"/>
              <a:ext cx="2610936" cy="307777"/>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More water in winter</a:t>
              </a:r>
              <a:endParaRPr lang="en-US" sz="1400" b="1" dirty="0">
                <a:solidFill>
                  <a:srgbClr val="333333"/>
                </a:solidFill>
                <a:cs typeface="Times New Roman" panose="02020603050405020304" pitchFamily="18" charset="0"/>
              </a:endParaRPr>
            </a:p>
          </p:txBody>
        </p:sp>
        <p:sp>
          <p:nvSpPr>
            <p:cNvPr id="67" name="TextBox 66"/>
            <p:cNvSpPr txBox="1"/>
            <p:nvPr/>
          </p:nvSpPr>
          <p:spPr>
            <a:xfrm>
              <a:off x="5189664" y="4134403"/>
              <a:ext cx="1853981" cy="523220"/>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Less water in spring/summer </a:t>
              </a:r>
              <a:endParaRPr lang="en-US" sz="1400" b="1" dirty="0">
                <a:solidFill>
                  <a:srgbClr val="333333"/>
                </a:solidFill>
                <a:cs typeface="Times New Roman" panose="02020603050405020304" pitchFamily="18" charset="0"/>
              </a:endParaRPr>
            </a:p>
          </p:txBody>
        </p:sp>
        <p:cxnSp>
          <p:nvCxnSpPr>
            <p:cNvPr id="68" name="Straight Arrow Connector 67"/>
            <p:cNvCxnSpPr/>
            <p:nvPr/>
          </p:nvCxnSpPr>
          <p:spPr>
            <a:xfrm>
              <a:off x="3576119" y="4163621"/>
              <a:ext cx="1" cy="897266"/>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7" idx="1"/>
            </p:cNvCxnSpPr>
            <p:nvPr/>
          </p:nvCxnSpPr>
          <p:spPr>
            <a:xfrm flipH="1">
              <a:off x="4590108" y="4396013"/>
              <a:ext cx="599556" cy="112613"/>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2084231" y="6104053"/>
            <a:ext cx="3132589" cy="276999"/>
          </a:xfrm>
          <a:prstGeom prst="rect">
            <a:avLst/>
          </a:prstGeom>
          <a:noFill/>
        </p:spPr>
        <p:txBody>
          <a:bodyPr wrap="none" rtlCol="0">
            <a:spAutoFit/>
          </a:bodyPr>
          <a:lstStyle/>
          <a:p>
            <a:r>
              <a:rPr lang="en-US" sz="1200" dirty="0" smtClean="0"/>
              <a:t>Image Credit: Vicuna and </a:t>
            </a:r>
            <a:r>
              <a:rPr lang="en-US" sz="1200" dirty="0" err="1" smtClean="0"/>
              <a:t>Dracup</a:t>
            </a:r>
            <a:r>
              <a:rPr lang="en-US" sz="1200" dirty="0" smtClean="0"/>
              <a:t> 2005</a:t>
            </a:r>
            <a:endParaRPr lang="en-US" sz="1200" dirty="0"/>
          </a:p>
        </p:txBody>
      </p:sp>
    </p:spTree>
    <p:extLst>
      <p:ext uri="{BB962C8B-B14F-4D97-AF65-F5344CB8AC3E}">
        <p14:creationId xmlns:p14="http://schemas.microsoft.com/office/powerpoint/2010/main" val="39716544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75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50"/>
                                        </p:tgtEl>
                                      </p:cBhvr>
                                    </p:animEffect>
                                    <p:set>
                                      <p:cBhvr>
                                        <p:cTn id="20" dur="1" fill="hold">
                                          <p:stCondLst>
                                            <p:cond delay="499"/>
                                          </p:stCondLst>
                                        </p:cTn>
                                        <p:tgtEl>
                                          <p:spTgt spid="50"/>
                                        </p:tgtEl>
                                        <p:attrNameLst>
                                          <p:attrName>style.visibility</p:attrName>
                                        </p:attrNameLst>
                                      </p:cBhvr>
                                      <p:to>
                                        <p:strVal val="hidden"/>
                                      </p:to>
                                    </p:set>
                                  </p:childTnLst>
                                </p:cTn>
                              </p:par>
                              <p:par>
                                <p:cTn id="21" presetID="10" presetClass="entr" presetSubtype="0" fill="hold" nodeType="withEffect">
                                  <p:stCondLst>
                                    <p:cond delay="25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07" y="1096552"/>
            <a:ext cx="8301801" cy="5538778"/>
          </a:xfrm>
          <a:prstGeom prst="rect">
            <a:avLst/>
          </a:prstGeom>
        </p:spPr>
      </p:pic>
      <p:sp>
        <p:nvSpPr>
          <p:cNvPr id="10" name="TextBox 9"/>
          <p:cNvSpPr txBox="1"/>
          <p:nvPr/>
        </p:nvSpPr>
        <p:spPr>
          <a:xfrm>
            <a:off x="471007" y="1812125"/>
            <a:ext cx="3026326" cy="276999"/>
          </a:xfrm>
          <a:prstGeom prst="rect">
            <a:avLst/>
          </a:prstGeom>
          <a:noFill/>
        </p:spPr>
        <p:txBody>
          <a:bodyPr wrap="square" rtlCol="0">
            <a:spAutoFit/>
          </a:bodyPr>
          <a:lstStyle/>
          <a:p>
            <a:r>
              <a:rPr lang="en-US" sz="1200" dirty="0" smtClean="0"/>
              <a:t>Image Credit: US News</a:t>
            </a:r>
            <a:endParaRPr lang="en-US" sz="1200" dirty="0"/>
          </a:p>
        </p:txBody>
      </p:sp>
      <p:sp>
        <p:nvSpPr>
          <p:cNvPr id="12"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Community Concerns</a:t>
            </a:r>
            <a:endParaRPr lang="en-US" dirty="0">
              <a:solidFill>
                <a:schemeClr val="accent1"/>
              </a:solidFill>
            </a:endParaRPr>
          </a:p>
        </p:txBody>
      </p:sp>
      <p:sp>
        <p:nvSpPr>
          <p:cNvPr id="13" name="Rectangle 12"/>
          <p:cNvSpPr/>
          <p:nvPr/>
        </p:nvSpPr>
        <p:spPr>
          <a:xfrm>
            <a:off x="4852657" y="2100402"/>
            <a:ext cx="3920151" cy="2246769"/>
          </a:xfrm>
          <a:prstGeom prst="rect">
            <a:avLst/>
          </a:prstGeom>
        </p:spPr>
        <p:txBody>
          <a:bodyPr wrap="square">
            <a:spAutoFit/>
          </a:bodyPr>
          <a:lstStyle/>
          <a:p>
            <a:pPr marL="342900" indent="-342900">
              <a:buFont typeface="Wingdings" panose="05000000000000000000" pitchFamily="2" charset="2"/>
              <a:buChar char="q"/>
            </a:pPr>
            <a:r>
              <a:rPr lang="en-US" sz="2000" dirty="0" smtClean="0"/>
              <a:t>These trends </a:t>
            </a:r>
            <a:r>
              <a:rPr lang="en-US" sz="2000" dirty="0" smtClean="0">
                <a:solidFill>
                  <a:schemeClr val="accent1"/>
                </a:solidFill>
              </a:rPr>
              <a:t>make water management difficult</a:t>
            </a:r>
          </a:p>
          <a:p>
            <a:endParaRPr lang="en-US" sz="2000" dirty="0" smtClean="0">
              <a:solidFill>
                <a:schemeClr val="accent1"/>
              </a:solidFill>
            </a:endParaRPr>
          </a:p>
          <a:p>
            <a:pPr marL="342900" indent="-342900">
              <a:buFont typeface="Wingdings" panose="05000000000000000000" pitchFamily="2" charset="2"/>
              <a:buChar char="q"/>
            </a:pPr>
            <a:r>
              <a:rPr lang="en-US" sz="2000" dirty="0" smtClean="0"/>
              <a:t>Use includes: human needs, agricultural demands, recreation, and fish and wildlife.</a:t>
            </a:r>
            <a:endParaRPr lang="en-US" sz="2000" dirty="0"/>
          </a:p>
        </p:txBody>
      </p:sp>
    </p:spTree>
    <p:extLst>
      <p:ext uri="{BB962C8B-B14F-4D97-AF65-F5344CB8AC3E}">
        <p14:creationId xmlns:p14="http://schemas.microsoft.com/office/powerpoint/2010/main" val="375713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500" fill="hold"/>
                                        <p:tgtEl>
                                          <p:spTgt spid="9"/>
                                        </p:tgtEl>
                                      </p:cBhvr>
                                      <p:by x="50000" y="50000"/>
                                    </p:animScale>
                                  </p:childTnLst>
                                </p:cTn>
                              </p:par>
                              <p:par>
                                <p:cTn id="7" presetID="35" presetClass="path" presetSubtype="0" accel="50000" decel="50000" fill="hold" nodeType="withEffect">
                                  <p:stCondLst>
                                    <p:cond delay="0"/>
                                  </p:stCondLst>
                                  <p:childTnLst>
                                    <p:animMotion origin="layout" path="M -1.94444E-6 4.0148E-6 L -0.24114 -0.06245 " pathEditMode="relative" rAng="0" ptsTypes="AA">
                                      <p:cBhvr>
                                        <p:cTn id="8" dur="1500" fill="hold"/>
                                        <p:tgtEl>
                                          <p:spTgt spid="9"/>
                                        </p:tgtEl>
                                        <p:attrNameLst>
                                          <p:attrName>ppt_x</p:attrName>
                                          <p:attrName>ppt_y</p:attrName>
                                        </p:attrNameLst>
                                      </p:cBhvr>
                                      <p:rCtr x="-12066" y="-3122"/>
                                    </p:animMotion>
                                  </p:childTnLst>
                                </p:cTn>
                              </p:par>
                              <p:par>
                                <p:cTn id="9" presetID="10" presetClass="entr" presetSubtype="0" fill="hold" grpId="0" nodeType="with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p:cNvSpPr>
            <a:spLocks noGrp="1"/>
          </p:cNvSpPr>
          <p:nvPr>
            <p:ph type="body" sz="quarter" idx="14"/>
          </p:nvPr>
        </p:nvSpPr>
        <p:spPr>
          <a:xfrm>
            <a:off x="-1868788" y="224522"/>
            <a:ext cx="8503920" cy="923544"/>
          </a:xfrm>
        </p:spPr>
        <p:txBody>
          <a:bodyPr/>
          <a:lstStyle/>
          <a:p>
            <a:r>
              <a:rPr lang="en-US" dirty="0" smtClean="0">
                <a:solidFill>
                  <a:schemeClr val="accent1"/>
                </a:solidFill>
              </a:rPr>
              <a:t>Study Area</a:t>
            </a:r>
            <a:endParaRPr lang="en-US" dirty="0">
              <a:solidFill>
                <a:schemeClr val="accent1"/>
              </a:solidFill>
            </a:endParaRPr>
          </a:p>
        </p:txBody>
      </p:sp>
      <p:grpSp>
        <p:nvGrpSpPr>
          <p:cNvPr id="3" name="Group 2"/>
          <p:cNvGrpSpPr/>
          <p:nvPr/>
        </p:nvGrpSpPr>
        <p:grpSpPr>
          <a:xfrm>
            <a:off x="1967550" y="229714"/>
            <a:ext cx="6926193" cy="6548235"/>
            <a:chOff x="37482" y="1465937"/>
            <a:chExt cx="4726708" cy="4906041"/>
          </a:xfrm>
        </p:grpSpPr>
        <p:sp>
          <p:nvSpPr>
            <p:cNvPr id="39" name="Shape 62"/>
            <p:cNvSpPr txBox="1"/>
            <p:nvPr/>
          </p:nvSpPr>
          <p:spPr>
            <a:xfrm>
              <a:off x="731223" y="4011953"/>
              <a:ext cx="2337899" cy="830467"/>
            </a:xfrm>
            <a:prstGeom prst="rect">
              <a:avLst/>
            </a:prstGeom>
            <a:noFill/>
            <a:ln>
              <a:noFill/>
            </a:ln>
          </p:spPr>
          <p:txBody>
            <a:bodyPr lIns="91425" tIns="91425" rIns="91425" bIns="91425" anchor="t" anchorCtr="0">
              <a:noAutofit/>
            </a:bodyPr>
            <a:lstStyle/>
            <a:p>
              <a:r>
                <a:rPr lang="en-US" sz="2000" dirty="0" smtClean="0">
                  <a:solidFill>
                    <a:schemeClr val="bg1">
                      <a:lumMod val="50000"/>
                    </a:schemeClr>
                  </a:solidFill>
                  <a:latin typeface="Garamond" panose="02020404030301010803" pitchFamily="18" charset="0"/>
                  <a:ea typeface="Questrial"/>
                  <a:cs typeface="Questrial"/>
                  <a:sym typeface="Questrial"/>
                </a:rPr>
                <a:t>Cascades</a:t>
              </a:r>
            </a:p>
            <a:p>
              <a:endParaRPr lang="en-US" sz="2000" dirty="0" smtClean="0">
                <a:solidFill>
                  <a:schemeClr val="bg1">
                    <a:lumMod val="50000"/>
                  </a:schemeClr>
                </a:solidFill>
                <a:latin typeface="Garamond" panose="02020404030301010803" pitchFamily="18" charset="0"/>
                <a:ea typeface="Questrial"/>
                <a:cs typeface="Questrial"/>
                <a:sym typeface="Questrial"/>
              </a:endParaRPr>
            </a:p>
            <a:p>
              <a:pPr lvl="0">
                <a:spcBef>
                  <a:spcPts val="0"/>
                </a:spcBef>
                <a:buNone/>
              </a:pPr>
              <a:r>
                <a:rPr lang="en-US" sz="2000" dirty="0" smtClean="0">
                  <a:solidFill>
                    <a:schemeClr val="bg1">
                      <a:lumMod val="50000"/>
                    </a:schemeClr>
                  </a:solidFill>
                  <a:latin typeface="Garamond" panose="02020404030301010803" pitchFamily="18" charset="0"/>
                  <a:ea typeface="Questrial"/>
                  <a:cs typeface="Questrial"/>
                  <a:sym typeface="Questrial"/>
                </a:rPr>
                <a:t>Sierra </a:t>
              </a:r>
              <a:r>
                <a:rPr lang="en-US" sz="2000" dirty="0">
                  <a:solidFill>
                    <a:schemeClr val="bg1">
                      <a:lumMod val="50000"/>
                    </a:schemeClr>
                  </a:solidFill>
                  <a:latin typeface="Garamond" panose="02020404030301010803" pitchFamily="18" charset="0"/>
                  <a:ea typeface="Questrial"/>
                  <a:cs typeface="Questrial"/>
                  <a:sym typeface="Questrial"/>
                </a:rPr>
                <a:t>Nevada</a:t>
              </a:r>
            </a:p>
          </p:txBody>
        </p:sp>
        <p:pic>
          <p:nvPicPr>
            <p:cNvPr id="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99" y="1465937"/>
              <a:ext cx="2826091" cy="472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Shape 65"/>
            <p:cNvSpPr/>
            <p:nvPr/>
          </p:nvSpPr>
          <p:spPr>
            <a:xfrm>
              <a:off x="223093" y="4000362"/>
              <a:ext cx="1601896" cy="816811"/>
            </a:xfrm>
            <a:prstGeom prst="rect">
              <a:avLst/>
            </a:prstGeom>
            <a:noFill/>
            <a:ln w="19050" cap="flat" cmpd="sng">
              <a:solidFill>
                <a:schemeClr val="bg1">
                  <a:lumMod val="50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55" y="4932984"/>
              <a:ext cx="2712859" cy="1438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021574" y="4358150"/>
              <a:ext cx="299014" cy="77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626" y="4517228"/>
              <a:ext cx="471801" cy="235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626" y="4055733"/>
              <a:ext cx="485956" cy="264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2664577" y="2778035"/>
              <a:ext cx="694878" cy="576477"/>
            </a:xfrm>
            <a:prstGeom prst="rect">
              <a:avLst/>
            </a:prstGeom>
            <a:noFill/>
          </p:spPr>
          <p:txBody>
            <a:bodyPr wrap="none" rtlCol="0">
              <a:spAutoFit/>
            </a:bodyPr>
            <a:lstStyle/>
            <a:p>
              <a:r>
                <a:rPr lang="en-US" sz="4400" dirty="0" smtClean="0">
                  <a:solidFill>
                    <a:srgbClr val="000000">
                      <a:alpha val="40000"/>
                    </a:srgbClr>
                  </a:solidFill>
                  <a:latin typeface="+mj-lt"/>
                </a:rPr>
                <a:t>OR</a:t>
              </a:r>
              <a:endParaRPr lang="en-US" sz="4400" dirty="0">
                <a:solidFill>
                  <a:srgbClr val="000000">
                    <a:alpha val="40000"/>
                  </a:srgbClr>
                </a:solidFill>
                <a:latin typeface="+mj-lt"/>
              </a:endParaRPr>
            </a:p>
          </p:txBody>
        </p:sp>
        <p:sp>
          <p:nvSpPr>
            <p:cNvPr id="28" name="TextBox 27"/>
            <p:cNvSpPr txBox="1"/>
            <p:nvPr/>
          </p:nvSpPr>
          <p:spPr>
            <a:xfrm>
              <a:off x="2780935" y="1765608"/>
              <a:ext cx="780207" cy="576477"/>
            </a:xfrm>
            <a:prstGeom prst="rect">
              <a:avLst/>
            </a:prstGeom>
            <a:noFill/>
          </p:spPr>
          <p:txBody>
            <a:bodyPr wrap="none" rtlCol="0">
              <a:spAutoFit/>
            </a:bodyPr>
            <a:lstStyle/>
            <a:p>
              <a:r>
                <a:rPr lang="en-US" sz="4400" dirty="0" smtClean="0">
                  <a:solidFill>
                    <a:srgbClr val="000000">
                      <a:alpha val="40000"/>
                    </a:srgbClr>
                  </a:solidFill>
                  <a:latin typeface="+mj-lt"/>
                </a:rPr>
                <a:t>WA</a:t>
              </a:r>
              <a:endParaRPr lang="en-US" sz="4400" dirty="0">
                <a:solidFill>
                  <a:srgbClr val="000000">
                    <a:alpha val="40000"/>
                  </a:srgbClr>
                </a:solidFill>
                <a:latin typeface="+mj-lt"/>
              </a:endParaRPr>
            </a:p>
          </p:txBody>
        </p:sp>
        <p:sp>
          <p:nvSpPr>
            <p:cNvPr id="30" name="TextBox 29"/>
            <p:cNvSpPr txBox="1"/>
            <p:nvPr/>
          </p:nvSpPr>
          <p:spPr>
            <a:xfrm>
              <a:off x="3432722" y="3889855"/>
              <a:ext cx="680658" cy="576477"/>
            </a:xfrm>
            <a:prstGeom prst="rect">
              <a:avLst/>
            </a:prstGeom>
            <a:noFill/>
          </p:spPr>
          <p:txBody>
            <a:bodyPr wrap="none" rtlCol="0">
              <a:spAutoFit/>
            </a:bodyPr>
            <a:lstStyle/>
            <a:p>
              <a:r>
                <a:rPr lang="en-US" sz="4400" dirty="0" smtClean="0">
                  <a:solidFill>
                    <a:srgbClr val="000000">
                      <a:alpha val="40000"/>
                    </a:srgbClr>
                  </a:solidFill>
                  <a:latin typeface="+mj-lt"/>
                  <a:ea typeface="MS Gothic" panose="020B0609070205080204" pitchFamily="49" charset="-128"/>
                </a:rPr>
                <a:t>NV</a:t>
              </a:r>
              <a:endParaRPr lang="en-US" sz="4400" dirty="0">
                <a:solidFill>
                  <a:srgbClr val="000000">
                    <a:alpha val="40000"/>
                  </a:srgbClr>
                </a:solidFill>
                <a:latin typeface="+mj-lt"/>
                <a:ea typeface="MS Gothic" panose="020B0609070205080204" pitchFamily="49" charset="-128"/>
              </a:endParaRPr>
            </a:p>
          </p:txBody>
        </p:sp>
        <p:sp>
          <p:nvSpPr>
            <p:cNvPr id="34" name="TextBox 33"/>
            <p:cNvSpPr txBox="1"/>
            <p:nvPr/>
          </p:nvSpPr>
          <p:spPr>
            <a:xfrm>
              <a:off x="2781812" y="4554181"/>
              <a:ext cx="723322" cy="576477"/>
            </a:xfrm>
            <a:prstGeom prst="rect">
              <a:avLst/>
            </a:prstGeom>
            <a:noFill/>
          </p:spPr>
          <p:txBody>
            <a:bodyPr wrap="none" rtlCol="0">
              <a:spAutoFit/>
            </a:bodyPr>
            <a:lstStyle/>
            <a:p>
              <a:r>
                <a:rPr lang="en-US" sz="4400" dirty="0" smtClean="0">
                  <a:solidFill>
                    <a:srgbClr val="000000">
                      <a:alpha val="40000"/>
                    </a:srgbClr>
                  </a:solidFill>
                  <a:latin typeface="+mj-lt"/>
                </a:rPr>
                <a:t>CA</a:t>
              </a:r>
              <a:endParaRPr lang="en-US" sz="4400" dirty="0">
                <a:solidFill>
                  <a:srgbClr val="000000">
                    <a:alpha val="40000"/>
                  </a:srgbClr>
                </a:solidFill>
                <a:latin typeface="+mj-lt"/>
              </a:endParaRPr>
            </a:p>
          </p:txBody>
        </p:sp>
        <p:sp>
          <p:nvSpPr>
            <p:cNvPr id="36" name="Shape 63"/>
            <p:cNvSpPr txBox="1"/>
            <p:nvPr/>
          </p:nvSpPr>
          <p:spPr>
            <a:xfrm>
              <a:off x="37482" y="5331595"/>
              <a:ext cx="2133599" cy="846450"/>
            </a:xfrm>
            <a:prstGeom prst="rect">
              <a:avLst/>
            </a:prstGeom>
            <a:noFill/>
            <a:ln>
              <a:noFill/>
            </a:ln>
          </p:spPr>
          <p:txBody>
            <a:bodyPr lIns="91425" tIns="91425" rIns="91425" bIns="91425" anchor="t" anchorCtr="0">
              <a:noAutofit/>
            </a:bodyPr>
            <a:lstStyle/>
            <a:p>
              <a:pPr lvl="0" rtl="0">
                <a:spcBef>
                  <a:spcPts val="0"/>
                </a:spcBef>
                <a:buNone/>
              </a:pPr>
              <a:endParaRPr lang="en-US" sz="2000" dirty="0">
                <a:solidFill>
                  <a:schemeClr val="bg1">
                    <a:lumMod val="50000"/>
                  </a:schemeClr>
                </a:solidFill>
                <a:latin typeface="Garamond" panose="02020404030301010803" pitchFamily="18" charset="0"/>
                <a:ea typeface="Questrial"/>
                <a:cs typeface="Questrial"/>
                <a:sym typeface="Questrial"/>
              </a:endParaRPr>
            </a:p>
          </p:txBody>
        </p:sp>
        <p:sp>
          <p:nvSpPr>
            <p:cNvPr id="38" name="TextBox 37"/>
            <p:cNvSpPr txBox="1"/>
            <p:nvPr/>
          </p:nvSpPr>
          <p:spPr>
            <a:xfrm>
              <a:off x="700594" y="3697293"/>
              <a:ext cx="689409" cy="299769"/>
            </a:xfrm>
            <a:prstGeom prst="rect">
              <a:avLst/>
            </a:prstGeom>
            <a:noFill/>
          </p:spPr>
          <p:txBody>
            <a:bodyPr wrap="none" rtlCol="0">
              <a:spAutoFit/>
            </a:bodyPr>
            <a:lstStyle/>
            <a:p>
              <a:r>
                <a:rPr lang="en-US" sz="2000" b="1" dirty="0" smtClean="0">
                  <a:solidFill>
                    <a:schemeClr val="bg1">
                      <a:lumMod val="50000"/>
                    </a:schemeClr>
                  </a:solidFill>
                  <a:latin typeface="Garamond" panose="02020404030301010803" pitchFamily="18" charset="0"/>
                </a:rPr>
                <a:t>Legend</a:t>
              </a:r>
              <a:endParaRPr lang="en-US" sz="2000" b="1" dirty="0">
                <a:solidFill>
                  <a:schemeClr val="bg1">
                    <a:lumMod val="50000"/>
                  </a:schemeClr>
                </a:solidFill>
                <a:latin typeface="Garamond" panose="02020404030301010803" pitchFamily="18" charset="0"/>
              </a:endParaRPr>
            </a:p>
          </p:txBody>
        </p:sp>
      </p:grpSp>
      <p:sp>
        <p:nvSpPr>
          <p:cNvPr id="16" name="Rectangle 15"/>
          <p:cNvSpPr/>
          <p:nvPr/>
        </p:nvSpPr>
        <p:spPr>
          <a:xfrm>
            <a:off x="255499" y="1396234"/>
            <a:ext cx="4333154" cy="1938992"/>
          </a:xfrm>
          <a:prstGeom prst="rect">
            <a:avLst/>
          </a:prstGeom>
        </p:spPr>
        <p:txBody>
          <a:bodyPr wrap="square">
            <a:spAutoFit/>
          </a:bodyPr>
          <a:lstStyle/>
          <a:p>
            <a:pPr marL="342900" indent="-342900">
              <a:buFont typeface="Wingdings" panose="05000000000000000000" pitchFamily="2" charset="2"/>
              <a:buChar char="q"/>
            </a:pPr>
            <a:r>
              <a:rPr lang="en-US" sz="2000" dirty="0" smtClean="0">
                <a:solidFill>
                  <a:schemeClr val="tx2"/>
                </a:solidFill>
              </a:rPr>
              <a:t>Winter Months (Oct 1 – Mar 31)</a:t>
            </a:r>
          </a:p>
          <a:p>
            <a:endParaRPr lang="en-US" sz="2000" dirty="0" smtClean="0">
              <a:solidFill>
                <a:schemeClr val="tx2"/>
              </a:solidFill>
            </a:endParaRPr>
          </a:p>
          <a:p>
            <a:pPr marL="342900" indent="-342900">
              <a:buFont typeface="Wingdings" panose="05000000000000000000" pitchFamily="2" charset="2"/>
              <a:buChar char="q"/>
            </a:pPr>
            <a:r>
              <a:rPr lang="en-US" sz="2000" dirty="0" smtClean="0">
                <a:solidFill>
                  <a:schemeClr val="tx2"/>
                </a:solidFill>
              </a:rPr>
              <a:t>Divided by RFC</a:t>
            </a:r>
          </a:p>
          <a:p>
            <a:pPr marL="342900" indent="-342900">
              <a:buFont typeface="Wingdings" panose="05000000000000000000" pitchFamily="2" charset="2"/>
              <a:buChar char="q"/>
            </a:pPr>
            <a:endParaRPr lang="en-US" sz="2000" dirty="0">
              <a:solidFill>
                <a:schemeClr val="tx2"/>
              </a:solidFill>
            </a:endParaRPr>
          </a:p>
          <a:p>
            <a:pPr marL="342900" indent="-342900">
              <a:buFont typeface="Wingdings" panose="05000000000000000000" pitchFamily="2" charset="2"/>
              <a:buChar char="q"/>
            </a:pPr>
            <a:r>
              <a:rPr lang="en-US" sz="2000" dirty="0" smtClean="0">
                <a:solidFill>
                  <a:schemeClr val="tx2"/>
                </a:solidFill>
              </a:rPr>
              <a:t>Time period depends on dataset</a:t>
            </a:r>
            <a:endParaRPr lang="en-US" sz="2000" dirty="0">
              <a:solidFill>
                <a:schemeClr val="tx2"/>
              </a:solidFill>
            </a:endParaRPr>
          </a:p>
        </p:txBody>
      </p:sp>
      <p:sp>
        <p:nvSpPr>
          <p:cNvPr id="2" name="Rectangle 1"/>
          <p:cNvSpPr/>
          <p:nvPr/>
        </p:nvSpPr>
        <p:spPr>
          <a:xfrm>
            <a:off x="2345311" y="3708616"/>
            <a:ext cx="670603" cy="307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44464" y="4302360"/>
            <a:ext cx="670603" cy="307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1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1000"/>
                                        <p:tgtEl>
                                          <p:spTgt spid="16">
                                            <p:txEl>
                                              <p:pRg st="4" end="4"/>
                                            </p:txEl>
                                          </p:spTgt>
                                        </p:tgtEl>
                                      </p:cBhvr>
                                    </p:animEffect>
                                    <p:anim calcmode="lin" valueType="num">
                                      <p:cBhvr>
                                        <p:cTn id="22"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946386"/>
            <a:ext cx="8496300" cy="2665834"/>
            <a:chOff x="0" y="3946386"/>
            <a:chExt cx="8496300" cy="2665834"/>
          </a:xfrm>
        </p:grpSpPr>
        <p:sp>
          <p:nvSpPr>
            <p:cNvPr id="11" name="TextBox 10"/>
            <p:cNvSpPr txBox="1"/>
            <p:nvPr/>
          </p:nvSpPr>
          <p:spPr>
            <a:xfrm>
              <a:off x="6145977" y="3946386"/>
              <a:ext cx="2350323" cy="707886"/>
            </a:xfrm>
            <a:prstGeom prst="rect">
              <a:avLst/>
            </a:prstGeom>
            <a:noFill/>
          </p:spPr>
          <p:txBody>
            <a:bodyPr wrap="none" rtlCol="0">
              <a:spAutoFit/>
            </a:bodyPr>
            <a:lstStyle/>
            <a:p>
              <a:r>
                <a:rPr lang="en-US" sz="4000" b="1" dirty="0" smtClean="0">
                  <a:solidFill>
                    <a:schemeClr val="accent1"/>
                  </a:solidFill>
                </a:rPr>
                <a:t>Satellites</a:t>
              </a:r>
              <a:endParaRPr lang="en-US" sz="4000" b="1" dirty="0">
                <a:solidFill>
                  <a:schemeClr val="accent1"/>
                </a:solidFill>
              </a:endParaRPr>
            </a:p>
          </p:txBody>
        </p:sp>
        <p:cxnSp>
          <p:nvCxnSpPr>
            <p:cNvPr id="14" name="Straight Connector 13"/>
            <p:cNvCxnSpPr/>
            <p:nvPr/>
          </p:nvCxnSpPr>
          <p:spPr>
            <a:xfrm>
              <a:off x="0" y="4649726"/>
              <a:ext cx="8496300" cy="45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Shape 53"/>
            <p:cNvPicPr preferRelativeResize="0"/>
            <p:nvPr/>
          </p:nvPicPr>
          <p:blipFill>
            <a:blip r:embed="rId3">
              <a:alphaModFix/>
            </a:blip>
            <a:stretch>
              <a:fillRect/>
            </a:stretch>
          </p:blipFill>
          <p:spPr>
            <a:xfrm>
              <a:off x="3077407" y="5387111"/>
              <a:ext cx="2206582" cy="1126778"/>
            </a:xfrm>
            <a:prstGeom prst="rect">
              <a:avLst/>
            </a:prstGeom>
            <a:noFill/>
            <a:ln>
              <a:noFill/>
            </a:ln>
          </p:spPr>
        </p:pic>
        <p:sp>
          <p:nvSpPr>
            <p:cNvPr id="19" name="TextBox 18"/>
            <p:cNvSpPr txBox="1"/>
            <p:nvPr/>
          </p:nvSpPr>
          <p:spPr>
            <a:xfrm>
              <a:off x="499157" y="4717959"/>
              <a:ext cx="4156907" cy="400110"/>
            </a:xfrm>
            <a:prstGeom prst="rect">
              <a:avLst/>
            </a:prstGeom>
            <a:noFill/>
          </p:spPr>
          <p:txBody>
            <a:bodyPr wrap="none" rtlCol="0">
              <a:spAutoFit/>
            </a:bodyPr>
            <a:lstStyle/>
            <a:p>
              <a:r>
                <a:rPr lang="en-US" sz="2000" b="1" dirty="0" smtClean="0"/>
                <a:t>NASA’s GPM Microwave Imager</a:t>
              </a:r>
              <a:endParaRPr lang="en-US" sz="2000" b="1" dirty="0"/>
            </a:p>
          </p:txBody>
        </p:sp>
        <p:sp>
          <p:nvSpPr>
            <p:cNvPr id="21" name="TextBox 20"/>
            <p:cNvSpPr txBox="1"/>
            <p:nvPr/>
          </p:nvSpPr>
          <p:spPr>
            <a:xfrm>
              <a:off x="4381877" y="4770412"/>
              <a:ext cx="3981074" cy="923330"/>
            </a:xfrm>
            <a:prstGeom prst="rect">
              <a:avLst/>
            </a:prstGeom>
            <a:noFill/>
          </p:spPr>
          <p:txBody>
            <a:bodyPr wrap="square" rtlCol="0">
              <a:spAutoFit/>
            </a:bodyPr>
            <a:lstStyle/>
            <a:p>
              <a:pPr lvl="0" algn="r">
                <a:lnSpc>
                  <a:spcPct val="90000"/>
                </a:lnSpc>
                <a:buClr>
                  <a:schemeClr val="dk1"/>
                </a:buClr>
                <a:buSzPct val="25000"/>
              </a:pPr>
              <a:r>
                <a:rPr lang="en-US" sz="2000" b="1" dirty="0" smtClean="0">
                  <a:solidFill>
                    <a:schemeClr val="dk1"/>
                  </a:solidFill>
                  <a:ea typeface="Questrial"/>
                  <a:cs typeface="Questrial"/>
                  <a:sym typeface="Questrial"/>
                </a:rPr>
                <a:t>NOAA’s CMORPH CDR</a:t>
              </a:r>
            </a:p>
            <a:p>
              <a:pPr lvl="0" algn="r">
                <a:lnSpc>
                  <a:spcPct val="90000"/>
                </a:lnSpc>
                <a:buClr>
                  <a:schemeClr val="dk1"/>
                </a:buClr>
                <a:buSzPct val="25000"/>
              </a:pPr>
              <a:r>
                <a:rPr lang="en-US" sz="2000" dirty="0" smtClean="0">
                  <a:solidFill>
                    <a:schemeClr val="dk1"/>
                  </a:solidFill>
                  <a:ea typeface="Questrial"/>
                  <a:cs typeface="Questrial"/>
                  <a:sym typeface="Questrial"/>
                </a:rPr>
                <a:t>Integrates NASA SSM/I</a:t>
              </a:r>
              <a:r>
                <a:rPr lang="en-US" sz="2000" dirty="0">
                  <a:solidFill>
                    <a:schemeClr val="dk1"/>
                  </a:solidFill>
                  <a:ea typeface="Questrial"/>
                  <a:cs typeface="Questrial"/>
                  <a:sym typeface="Questrial"/>
                </a:rPr>
                <a:t>, </a:t>
              </a:r>
              <a:r>
                <a:rPr lang="en-US" sz="2000" dirty="0" smtClean="0">
                  <a:solidFill>
                    <a:schemeClr val="dk1"/>
                  </a:solidFill>
                  <a:ea typeface="Questrial"/>
                  <a:cs typeface="Questrial"/>
                  <a:sym typeface="Questrial"/>
                </a:rPr>
                <a:t>AMSU-B, AMSR-E, and TMI sensors</a:t>
              </a:r>
              <a:endParaRPr lang="en-US" sz="2000" dirty="0"/>
            </a:p>
          </p:txBody>
        </p:sp>
        <p:cxnSp>
          <p:nvCxnSpPr>
            <p:cNvPr id="17" name="Straight Connector 16"/>
            <p:cNvCxnSpPr/>
            <p:nvPr/>
          </p:nvCxnSpPr>
          <p:spPr>
            <a:xfrm flipV="1">
              <a:off x="6145977" y="4007002"/>
              <a:ext cx="0" cy="6472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087994" y="5596557"/>
              <a:ext cx="3305713" cy="1015663"/>
            </a:xfrm>
            <a:prstGeom prst="rect">
              <a:avLst/>
            </a:prstGeom>
            <a:noFill/>
          </p:spPr>
          <p:txBody>
            <a:bodyPr wrap="none" rtlCol="0">
              <a:spAutoFit/>
            </a:bodyPr>
            <a:lstStyle/>
            <a:p>
              <a:pPr algn="r"/>
              <a:r>
                <a:rPr lang="en-US" sz="2000" dirty="0" smtClean="0"/>
                <a:t>8km</a:t>
              </a:r>
              <a:r>
                <a:rPr lang="en-US" sz="2000" baseline="30000" dirty="0" smtClean="0"/>
                <a:t>2</a:t>
              </a:r>
              <a:r>
                <a:rPr lang="en-US" sz="2000" dirty="0" smtClean="0"/>
                <a:t>, 30 minute</a:t>
              </a:r>
            </a:p>
            <a:p>
              <a:pPr algn="r"/>
              <a:r>
                <a:rPr lang="en-US" sz="2000" dirty="0" smtClean="0"/>
                <a:t>Format: </a:t>
              </a:r>
              <a:r>
                <a:rPr lang="en-US" sz="2000" dirty="0" err="1" smtClean="0"/>
                <a:t>tif</a:t>
              </a:r>
              <a:endParaRPr lang="en-US" sz="2000" dirty="0" smtClean="0"/>
            </a:p>
            <a:p>
              <a:pPr algn="r"/>
              <a:r>
                <a:rPr lang="en-US" sz="2000" dirty="0" smtClean="0"/>
                <a:t>Oct 1 1998 – Dec 31 2013</a:t>
              </a:r>
            </a:p>
          </p:txBody>
        </p:sp>
        <p:sp>
          <p:nvSpPr>
            <p:cNvPr id="20" name="TextBox 19"/>
            <p:cNvSpPr txBox="1"/>
            <p:nvPr/>
          </p:nvSpPr>
          <p:spPr>
            <a:xfrm>
              <a:off x="525628" y="5001899"/>
              <a:ext cx="2664512" cy="1323439"/>
            </a:xfrm>
            <a:prstGeom prst="rect">
              <a:avLst/>
            </a:prstGeom>
            <a:noFill/>
          </p:spPr>
          <p:txBody>
            <a:bodyPr wrap="none" rtlCol="0">
              <a:spAutoFit/>
            </a:bodyPr>
            <a:lstStyle/>
            <a:p>
              <a:r>
                <a:rPr lang="en-US" sz="2000" dirty="0" smtClean="0"/>
                <a:t>Earth Observation</a:t>
              </a:r>
            </a:p>
            <a:p>
              <a:r>
                <a:rPr lang="en-US" sz="2000" dirty="0" smtClean="0"/>
                <a:t>11km</a:t>
              </a:r>
              <a:r>
                <a:rPr lang="en-US" sz="2000" baseline="30000" dirty="0" smtClean="0"/>
                <a:t>2</a:t>
              </a:r>
              <a:r>
                <a:rPr lang="en-US" sz="2000" dirty="0" smtClean="0"/>
                <a:t>, 30 minute </a:t>
              </a:r>
            </a:p>
            <a:p>
              <a:r>
                <a:rPr lang="en-US" sz="2000" dirty="0" smtClean="0"/>
                <a:t>Format: </a:t>
              </a:r>
              <a:r>
                <a:rPr lang="en-US" sz="2000" dirty="0" err="1" smtClean="0"/>
                <a:t>tif</a:t>
              </a:r>
              <a:r>
                <a:rPr lang="en-US" sz="2000" dirty="0" smtClean="0"/>
                <a:t> </a:t>
              </a:r>
            </a:p>
            <a:p>
              <a:r>
                <a:rPr lang="en-US" sz="2000" dirty="0" smtClean="0"/>
                <a:t>Oct 1 – Dec 31 2015</a:t>
              </a:r>
              <a:endParaRPr lang="en-US" sz="2000" dirty="0"/>
            </a:p>
          </p:txBody>
        </p:sp>
      </p:grpSp>
      <p:grpSp>
        <p:nvGrpSpPr>
          <p:cNvPr id="9" name="Group 8"/>
          <p:cNvGrpSpPr/>
          <p:nvPr/>
        </p:nvGrpSpPr>
        <p:grpSpPr>
          <a:xfrm>
            <a:off x="0" y="1647825"/>
            <a:ext cx="7543800" cy="2484551"/>
            <a:chOff x="0" y="1647825"/>
            <a:chExt cx="7543800" cy="2484551"/>
          </a:xfrm>
        </p:grpSpPr>
        <p:sp>
          <p:nvSpPr>
            <p:cNvPr id="10" name="TextBox 9"/>
            <p:cNvSpPr txBox="1"/>
            <p:nvPr/>
          </p:nvSpPr>
          <p:spPr>
            <a:xfrm>
              <a:off x="514350" y="1647825"/>
              <a:ext cx="2061783" cy="707886"/>
            </a:xfrm>
            <a:prstGeom prst="rect">
              <a:avLst/>
            </a:prstGeom>
            <a:noFill/>
          </p:spPr>
          <p:txBody>
            <a:bodyPr wrap="none" rtlCol="0">
              <a:spAutoFit/>
            </a:bodyPr>
            <a:lstStyle/>
            <a:p>
              <a:r>
                <a:rPr lang="en-US" sz="4000" b="1" dirty="0" smtClean="0">
                  <a:solidFill>
                    <a:schemeClr val="accent1"/>
                  </a:solidFill>
                </a:rPr>
                <a:t>Ground</a:t>
              </a:r>
              <a:endParaRPr lang="en-US" sz="4000" b="1" dirty="0">
                <a:solidFill>
                  <a:schemeClr val="accent1"/>
                </a:solidFill>
              </a:endParaRPr>
            </a:p>
          </p:txBody>
        </p:sp>
        <p:cxnSp>
          <p:nvCxnSpPr>
            <p:cNvPr id="16" name="Straight Connector 15"/>
            <p:cNvCxnSpPr/>
            <p:nvPr/>
          </p:nvCxnSpPr>
          <p:spPr>
            <a:xfrm>
              <a:off x="0" y="2371308"/>
              <a:ext cx="7543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5093" y="2412256"/>
              <a:ext cx="1065448" cy="172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2190541" y="2357938"/>
              <a:ext cx="914033" cy="400110"/>
            </a:xfrm>
            <a:prstGeom prst="rect">
              <a:avLst/>
            </a:prstGeom>
            <a:noFill/>
          </p:spPr>
          <p:txBody>
            <a:bodyPr wrap="none" rtlCol="0">
              <a:spAutoFit/>
            </a:bodyPr>
            <a:lstStyle/>
            <a:p>
              <a:r>
                <a:rPr lang="en-US" sz="2000" b="1" dirty="0" smtClean="0"/>
                <a:t>PRISM</a:t>
              </a:r>
              <a:endParaRPr lang="en-US" sz="2000" b="1" dirty="0"/>
            </a:p>
          </p:txBody>
        </p:sp>
        <p:cxnSp>
          <p:nvCxnSpPr>
            <p:cNvPr id="15" name="Straight Connector 14"/>
            <p:cNvCxnSpPr/>
            <p:nvPr/>
          </p:nvCxnSpPr>
          <p:spPr>
            <a:xfrm flipV="1">
              <a:off x="2576133" y="1771650"/>
              <a:ext cx="0" cy="5840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185516" y="2678128"/>
              <a:ext cx="1537600" cy="923330"/>
            </a:xfrm>
            <a:prstGeom prst="rect">
              <a:avLst/>
            </a:prstGeom>
            <a:noFill/>
          </p:spPr>
          <p:txBody>
            <a:bodyPr wrap="none" rtlCol="0">
              <a:spAutoFit/>
            </a:bodyPr>
            <a:lstStyle/>
            <a:p>
              <a:r>
                <a:rPr lang="en-US" sz="2000" dirty="0" smtClean="0"/>
                <a:t>4km</a:t>
              </a:r>
              <a:r>
                <a:rPr lang="en-US" sz="2000" baseline="30000" dirty="0"/>
                <a:t>2</a:t>
              </a:r>
              <a:r>
                <a:rPr lang="en-US" sz="2000" dirty="0" smtClean="0"/>
                <a:t>, Daily</a:t>
              </a:r>
            </a:p>
            <a:p>
              <a:r>
                <a:rPr lang="en-US" sz="2000" dirty="0" smtClean="0"/>
                <a:t>Format: </a:t>
              </a:r>
              <a:r>
                <a:rPr lang="en-US" sz="2000" dirty="0" err="1" smtClean="0"/>
                <a:t>bil</a:t>
              </a:r>
              <a:endParaRPr lang="en-US" sz="2000" dirty="0" smtClean="0"/>
            </a:p>
            <a:p>
              <a:endParaRPr lang="en-US" sz="1400" dirty="0"/>
            </a:p>
          </p:txBody>
        </p:sp>
      </p:grpSp>
      <p:sp>
        <p:nvSpPr>
          <p:cNvPr id="26"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Datasets - Precipitation</a:t>
            </a:r>
            <a:endParaRPr lang="en-US" dirty="0">
              <a:solidFill>
                <a:schemeClr val="accent1"/>
              </a:solidFill>
            </a:endParaRPr>
          </a:p>
        </p:txBody>
      </p:sp>
      <p:grpSp>
        <p:nvGrpSpPr>
          <p:cNvPr id="8" name="Group 7"/>
          <p:cNvGrpSpPr/>
          <p:nvPr/>
        </p:nvGrpSpPr>
        <p:grpSpPr>
          <a:xfrm>
            <a:off x="3250295" y="1017380"/>
            <a:ext cx="4933473" cy="2676662"/>
            <a:chOff x="3250295" y="1017380"/>
            <a:chExt cx="4933473" cy="2676662"/>
          </a:xfrm>
        </p:grpSpPr>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5457" y="1017380"/>
              <a:ext cx="1538311" cy="267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3250295" y="2321596"/>
              <a:ext cx="4395754" cy="1323439"/>
            </a:xfrm>
            <a:prstGeom prst="rect">
              <a:avLst/>
            </a:prstGeom>
            <a:noFill/>
          </p:spPr>
          <p:txBody>
            <a:bodyPr wrap="none" rtlCol="0">
              <a:spAutoFit/>
            </a:bodyPr>
            <a:lstStyle/>
            <a:p>
              <a:pPr algn="r"/>
              <a:r>
                <a:rPr lang="en-US" sz="2000" dirty="0" smtClean="0"/>
                <a:t>: </a:t>
              </a:r>
            </a:p>
            <a:p>
              <a:pPr algn="r"/>
              <a:r>
                <a:rPr lang="en-US" sz="2000" dirty="0" smtClean="0"/>
                <a:t>SNOTEL, COOP,           </a:t>
              </a:r>
            </a:p>
            <a:p>
              <a:pPr algn="r"/>
              <a:r>
                <a:rPr lang="en-US" sz="2000" dirty="0" smtClean="0"/>
                <a:t>and ASOS        </a:t>
              </a:r>
            </a:p>
            <a:p>
              <a:pPr algn="r"/>
              <a:r>
                <a:rPr lang="en-US" sz="2000" dirty="0"/>
                <a:t> </a:t>
              </a:r>
              <a:r>
                <a:rPr lang="en-US" sz="2000" dirty="0" smtClean="0"/>
                <a:t>    		Format: </a:t>
              </a:r>
              <a:r>
                <a:rPr lang="en-US" sz="2000" dirty="0" err="1" smtClean="0"/>
                <a:t>dat</a:t>
              </a:r>
              <a:r>
                <a:rPr lang="en-US" sz="2000" dirty="0" smtClean="0"/>
                <a:t> &amp; txt      </a:t>
              </a:r>
              <a:endParaRPr lang="en-US" sz="2000" dirty="0"/>
            </a:p>
          </p:txBody>
        </p:sp>
        <p:sp>
          <p:nvSpPr>
            <p:cNvPr id="22" name="TextBox 21"/>
            <p:cNvSpPr txBox="1"/>
            <p:nvPr/>
          </p:nvSpPr>
          <p:spPr>
            <a:xfrm>
              <a:off x="5757888" y="2355711"/>
              <a:ext cx="981359" cy="400110"/>
            </a:xfrm>
            <a:prstGeom prst="rect">
              <a:avLst/>
            </a:prstGeom>
            <a:noFill/>
          </p:spPr>
          <p:txBody>
            <a:bodyPr wrap="none" rtlCol="0">
              <a:spAutoFit/>
            </a:bodyPr>
            <a:lstStyle/>
            <a:p>
              <a:r>
                <a:rPr lang="en-US" sz="2000" b="1" dirty="0" smtClean="0"/>
                <a:t>GHCN</a:t>
              </a:r>
              <a:endParaRPr lang="en-US" sz="2000" b="1" dirty="0"/>
            </a:p>
          </p:txBody>
        </p:sp>
      </p:grpSp>
    </p:spTree>
    <p:extLst>
      <p:ext uri="{BB962C8B-B14F-4D97-AF65-F5344CB8AC3E}">
        <p14:creationId xmlns:p14="http://schemas.microsoft.com/office/powerpoint/2010/main" val="4210249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4350" y="1647825"/>
            <a:ext cx="7029450" cy="3622381"/>
            <a:chOff x="514350" y="1647825"/>
            <a:chExt cx="7029450" cy="3622381"/>
          </a:xfrm>
        </p:grpSpPr>
        <p:sp>
          <p:nvSpPr>
            <p:cNvPr id="10" name="TextBox 9"/>
            <p:cNvSpPr txBox="1"/>
            <p:nvPr/>
          </p:nvSpPr>
          <p:spPr>
            <a:xfrm>
              <a:off x="514350" y="1647825"/>
              <a:ext cx="2061783" cy="707886"/>
            </a:xfrm>
            <a:prstGeom prst="rect">
              <a:avLst/>
            </a:prstGeom>
            <a:noFill/>
          </p:spPr>
          <p:txBody>
            <a:bodyPr wrap="none" rtlCol="0">
              <a:spAutoFit/>
            </a:bodyPr>
            <a:lstStyle/>
            <a:p>
              <a:r>
                <a:rPr lang="en-US" sz="4000" b="1" dirty="0" smtClean="0">
                  <a:solidFill>
                    <a:schemeClr val="accent1"/>
                  </a:solidFill>
                </a:rPr>
                <a:t>Ground</a:t>
              </a:r>
              <a:endParaRPr lang="en-US" sz="4000" b="1" dirty="0">
                <a:solidFill>
                  <a:schemeClr val="accent1"/>
                </a:solidFill>
              </a:endParaRPr>
            </a:p>
          </p:txBody>
        </p:sp>
        <p:cxnSp>
          <p:nvCxnSpPr>
            <p:cNvPr id="16" name="Straight Connector 15"/>
            <p:cNvCxnSpPr/>
            <p:nvPr/>
          </p:nvCxnSpPr>
          <p:spPr>
            <a:xfrm>
              <a:off x="514350" y="2371308"/>
              <a:ext cx="70294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754367" y="2472456"/>
              <a:ext cx="1074333" cy="400110"/>
            </a:xfrm>
            <a:prstGeom prst="rect">
              <a:avLst/>
            </a:prstGeom>
            <a:noFill/>
          </p:spPr>
          <p:txBody>
            <a:bodyPr wrap="none" rtlCol="0">
              <a:spAutoFit/>
            </a:bodyPr>
            <a:lstStyle/>
            <a:p>
              <a:r>
                <a:rPr lang="en-US" sz="2000" b="1" dirty="0" smtClean="0"/>
                <a:t>SNOTEL</a:t>
              </a:r>
              <a:endParaRPr lang="en-US" sz="2000" b="1" dirty="0"/>
            </a:p>
          </p:txBody>
        </p:sp>
        <p:cxnSp>
          <p:nvCxnSpPr>
            <p:cNvPr id="15" name="Straight Connector 14"/>
            <p:cNvCxnSpPr/>
            <p:nvPr/>
          </p:nvCxnSpPr>
          <p:spPr>
            <a:xfrm flipV="1">
              <a:off x="2576133" y="1771650"/>
              <a:ext cx="0" cy="5840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2"/>
            <p:cNvGrpSpPr>
              <a:grpSpLocks/>
            </p:cNvGrpSpPr>
            <p:nvPr/>
          </p:nvGrpSpPr>
          <p:grpSpPr bwMode="auto">
            <a:xfrm>
              <a:off x="889914" y="2443457"/>
              <a:ext cx="1688002" cy="2826749"/>
              <a:chOff x="254" y="-112"/>
              <a:chExt cx="7028" cy="10478"/>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 y="-102"/>
                <a:ext cx="7008" cy="1046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a:grpSpLocks/>
              </p:cNvGrpSpPr>
              <p:nvPr/>
            </p:nvGrpSpPr>
            <p:grpSpPr bwMode="auto">
              <a:xfrm>
                <a:off x="2855" y="4795"/>
                <a:ext cx="97" cy="95"/>
                <a:chOff x="2855" y="4795"/>
                <a:chExt cx="97" cy="95"/>
              </a:xfrm>
            </p:grpSpPr>
            <p:sp>
              <p:nvSpPr>
                <p:cNvPr id="1070" name="Freeform 5"/>
                <p:cNvSpPr>
                  <a:spLocks/>
                </p:cNvSpPr>
                <p:nvPr/>
              </p:nvSpPr>
              <p:spPr bwMode="auto">
                <a:xfrm>
                  <a:off x="2855" y="4795"/>
                  <a:ext cx="97" cy="95"/>
                </a:xfrm>
                <a:custGeom>
                  <a:avLst/>
                  <a:gdLst>
                    <a:gd name="T0" fmla="+- 0 2913 2855"/>
                    <a:gd name="T1" fmla="*/ T0 w 97"/>
                    <a:gd name="T2" fmla="+- 0 4795 4795"/>
                    <a:gd name="T3" fmla="*/ 4795 h 95"/>
                    <a:gd name="T4" fmla="+- 0 2887 2855"/>
                    <a:gd name="T5" fmla="*/ T4 w 97"/>
                    <a:gd name="T6" fmla="+- 0 4798 4795"/>
                    <a:gd name="T7" fmla="*/ 4798 h 95"/>
                    <a:gd name="T8" fmla="+- 0 2867 2855"/>
                    <a:gd name="T9" fmla="*/ T8 w 97"/>
                    <a:gd name="T10" fmla="+- 0 4808 4795"/>
                    <a:gd name="T11" fmla="*/ 4808 h 95"/>
                    <a:gd name="T12" fmla="+- 0 2855 2855"/>
                    <a:gd name="T13" fmla="*/ T12 w 97"/>
                    <a:gd name="T14" fmla="+- 0 4824 4795"/>
                    <a:gd name="T15" fmla="*/ 4824 h 95"/>
                    <a:gd name="T16" fmla="+- 0 2857 2855"/>
                    <a:gd name="T17" fmla="*/ T16 w 97"/>
                    <a:gd name="T18" fmla="+- 0 4851 4795"/>
                    <a:gd name="T19" fmla="*/ 4851 h 95"/>
                    <a:gd name="T20" fmla="+- 0 2865 2855"/>
                    <a:gd name="T21" fmla="*/ T20 w 97"/>
                    <a:gd name="T22" fmla="+- 0 4871 4795"/>
                    <a:gd name="T23" fmla="*/ 4871 h 95"/>
                    <a:gd name="T24" fmla="+- 0 2879 2855"/>
                    <a:gd name="T25" fmla="*/ T24 w 97"/>
                    <a:gd name="T26" fmla="+- 0 4884 4795"/>
                    <a:gd name="T27" fmla="*/ 4884 h 95"/>
                    <a:gd name="T28" fmla="+- 0 2897 2855"/>
                    <a:gd name="T29" fmla="*/ T28 w 97"/>
                    <a:gd name="T30" fmla="+- 0 4889 4795"/>
                    <a:gd name="T31" fmla="*/ 4889 h 95"/>
                    <a:gd name="T32" fmla="+- 0 2921 2855"/>
                    <a:gd name="T33" fmla="*/ T32 w 97"/>
                    <a:gd name="T34" fmla="+- 0 4885 4795"/>
                    <a:gd name="T35" fmla="*/ 4885 h 95"/>
                    <a:gd name="T36" fmla="+- 0 2939 2855"/>
                    <a:gd name="T37" fmla="*/ T36 w 97"/>
                    <a:gd name="T38" fmla="+- 0 4873 4795"/>
                    <a:gd name="T39" fmla="*/ 4873 h 95"/>
                    <a:gd name="T40" fmla="+- 0 2950 2855"/>
                    <a:gd name="T41" fmla="*/ T40 w 97"/>
                    <a:gd name="T42" fmla="+- 0 4855 4795"/>
                    <a:gd name="T43" fmla="*/ 4855 h 95"/>
                    <a:gd name="T44" fmla="+- 0 2952 2855"/>
                    <a:gd name="T45" fmla="*/ T44 w 97"/>
                    <a:gd name="T46" fmla="+- 0 4841 4795"/>
                    <a:gd name="T47" fmla="*/ 4841 h 95"/>
                    <a:gd name="T48" fmla="+- 0 2947 2855"/>
                    <a:gd name="T49" fmla="*/ T48 w 97"/>
                    <a:gd name="T50" fmla="+- 0 4820 4795"/>
                    <a:gd name="T51" fmla="*/ 4820 h 95"/>
                    <a:gd name="T52" fmla="+- 0 2933 2855"/>
                    <a:gd name="T53" fmla="*/ T52 w 97"/>
                    <a:gd name="T54" fmla="+- 0 4804 4795"/>
                    <a:gd name="T55" fmla="*/ 4804 h 95"/>
                    <a:gd name="T56" fmla="+- 0 2913 2855"/>
                    <a:gd name="T57" fmla="*/ T56 w 97"/>
                    <a:gd name="T58" fmla="+- 0 4795 4795"/>
                    <a:gd name="T59" fmla="*/ 479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4"/>
                      </a:lnTo>
                      <a:lnTo>
                        <a:pt x="66" y="90"/>
                      </a:lnTo>
                      <a:lnTo>
                        <a:pt x="84" y="78"/>
                      </a:lnTo>
                      <a:lnTo>
                        <a:pt x="95" y="60"/>
                      </a:lnTo>
                      <a:lnTo>
                        <a:pt x="97" y="46"/>
                      </a:lnTo>
                      <a:lnTo>
                        <a:pt x="92" y="25"/>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6"/>
              <p:cNvGrpSpPr>
                <a:grpSpLocks/>
              </p:cNvGrpSpPr>
              <p:nvPr/>
            </p:nvGrpSpPr>
            <p:grpSpPr bwMode="auto">
              <a:xfrm>
                <a:off x="2855" y="4795"/>
                <a:ext cx="97" cy="95"/>
                <a:chOff x="2855" y="4795"/>
                <a:chExt cx="97" cy="95"/>
              </a:xfrm>
            </p:grpSpPr>
            <p:sp>
              <p:nvSpPr>
                <p:cNvPr id="1069" name="Freeform 7"/>
                <p:cNvSpPr>
                  <a:spLocks/>
                </p:cNvSpPr>
                <p:nvPr/>
              </p:nvSpPr>
              <p:spPr bwMode="auto">
                <a:xfrm>
                  <a:off x="2855" y="4795"/>
                  <a:ext cx="97" cy="95"/>
                </a:xfrm>
                <a:custGeom>
                  <a:avLst/>
                  <a:gdLst>
                    <a:gd name="T0" fmla="+- 0 2952 2855"/>
                    <a:gd name="T1" fmla="*/ T0 w 97"/>
                    <a:gd name="T2" fmla="+- 0 4841 4795"/>
                    <a:gd name="T3" fmla="*/ 4841 h 95"/>
                    <a:gd name="T4" fmla="+- 0 2947 2855"/>
                    <a:gd name="T5" fmla="*/ T4 w 97"/>
                    <a:gd name="T6" fmla="+- 0 4820 4795"/>
                    <a:gd name="T7" fmla="*/ 4820 h 95"/>
                    <a:gd name="T8" fmla="+- 0 2933 2855"/>
                    <a:gd name="T9" fmla="*/ T8 w 97"/>
                    <a:gd name="T10" fmla="+- 0 4804 4795"/>
                    <a:gd name="T11" fmla="*/ 4804 h 95"/>
                    <a:gd name="T12" fmla="+- 0 2913 2855"/>
                    <a:gd name="T13" fmla="*/ T12 w 97"/>
                    <a:gd name="T14" fmla="+- 0 4795 4795"/>
                    <a:gd name="T15" fmla="*/ 4795 h 95"/>
                    <a:gd name="T16" fmla="+- 0 2887 2855"/>
                    <a:gd name="T17" fmla="*/ T16 w 97"/>
                    <a:gd name="T18" fmla="+- 0 4798 4795"/>
                    <a:gd name="T19" fmla="*/ 4798 h 95"/>
                    <a:gd name="T20" fmla="+- 0 2867 2855"/>
                    <a:gd name="T21" fmla="*/ T20 w 97"/>
                    <a:gd name="T22" fmla="+- 0 4808 4795"/>
                    <a:gd name="T23" fmla="*/ 4808 h 95"/>
                    <a:gd name="T24" fmla="+- 0 2855 2855"/>
                    <a:gd name="T25" fmla="*/ T24 w 97"/>
                    <a:gd name="T26" fmla="+- 0 4824 4795"/>
                    <a:gd name="T27" fmla="*/ 4824 h 95"/>
                    <a:gd name="T28" fmla="+- 0 2857 2855"/>
                    <a:gd name="T29" fmla="*/ T28 w 97"/>
                    <a:gd name="T30" fmla="+- 0 4851 4795"/>
                    <a:gd name="T31" fmla="*/ 4851 h 95"/>
                    <a:gd name="T32" fmla="+- 0 2865 2855"/>
                    <a:gd name="T33" fmla="*/ T32 w 97"/>
                    <a:gd name="T34" fmla="+- 0 4871 4795"/>
                    <a:gd name="T35" fmla="*/ 4871 h 95"/>
                    <a:gd name="T36" fmla="+- 0 2879 2855"/>
                    <a:gd name="T37" fmla="*/ T36 w 97"/>
                    <a:gd name="T38" fmla="+- 0 4884 4795"/>
                    <a:gd name="T39" fmla="*/ 4884 h 95"/>
                    <a:gd name="T40" fmla="+- 0 2897 2855"/>
                    <a:gd name="T41" fmla="*/ T40 w 97"/>
                    <a:gd name="T42" fmla="+- 0 4889 4795"/>
                    <a:gd name="T43" fmla="*/ 4889 h 95"/>
                    <a:gd name="T44" fmla="+- 0 2921 2855"/>
                    <a:gd name="T45" fmla="*/ T44 w 97"/>
                    <a:gd name="T46" fmla="+- 0 4885 4795"/>
                    <a:gd name="T47" fmla="*/ 4885 h 95"/>
                    <a:gd name="T48" fmla="+- 0 2939 2855"/>
                    <a:gd name="T49" fmla="*/ T48 w 97"/>
                    <a:gd name="T50" fmla="+- 0 4873 4795"/>
                    <a:gd name="T51" fmla="*/ 4873 h 95"/>
                    <a:gd name="T52" fmla="+- 0 2950 2855"/>
                    <a:gd name="T53" fmla="*/ T52 w 97"/>
                    <a:gd name="T54" fmla="+- 0 4855 4795"/>
                    <a:gd name="T55" fmla="*/ 4855 h 95"/>
                    <a:gd name="T56" fmla="+- 0 2952 2855"/>
                    <a:gd name="T57" fmla="*/ T56 w 97"/>
                    <a:gd name="T58" fmla="+- 0 4841 4795"/>
                    <a:gd name="T59" fmla="*/ 484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2" y="25"/>
                      </a:lnTo>
                      <a:lnTo>
                        <a:pt x="78" y="9"/>
                      </a:lnTo>
                      <a:lnTo>
                        <a:pt x="58" y="0"/>
                      </a:lnTo>
                      <a:lnTo>
                        <a:pt x="32" y="3"/>
                      </a:lnTo>
                      <a:lnTo>
                        <a:pt x="12" y="13"/>
                      </a:lnTo>
                      <a:lnTo>
                        <a:pt x="0" y="29"/>
                      </a:lnTo>
                      <a:lnTo>
                        <a:pt x="2" y="56"/>
                      </a:lnTo>
                      <a:lnTo>
                        <a:pt x="10" y="76"/>
                      </a:lnTo>
                      <a:lnTo>
                        <a:pt x="24" y="89"/>
                      </a:lnTo>
                      <a:lnTo>
                        <a:pt x="42" y="94"/>
                      </a:lnTo>
                      <a:lnTo>
                        <a:pt x="66" y="90"/>
                      </a:lnTo>
                      <a:lnTo>
                        <a:pt x="84" y="78"/>
                      </a:lnTo>
                      <a:lnTo>
                        <a:pt x="95"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8"/>
              <p:cNvGrpSpPr>
                <a:grpSpLocks/>
              </p:cNvGrpSpPr>
              <p:nvPr/>
            </p:nvGrpSpPr>
            <p:grpSpPr bwMode="auto">
              <a:xfrm>
                <a:off x="5106" y="2308"/>
                <a:ext cx="97" cy="95"/>
                <a:chOff x="5106" y="2308"/>
                <a:chExt cx="97" cy="95"/>
              </a:xfrm>
            </p:grpSpPr>
            <p:sp>
              <p:nvSpPr>
                <p:cNvPr id="1068" name="Freeform 9"/>
                <p:cNvSpPr>
                  <a:spLocks/>
                </p:cNvSpPr>
                <p:nvPr/>
              </p:nvSpPr>
              <p:spPr bwMode="auto">
                <a:xfrm>
                  <a:off x="5106" y="2308"/>
                  <a:ext cx="97" cy="95"/>
                </a:xfrm>
                <a:custGeom>
                  <a:avLst/>
                  <a:gdLst>
                    <a:gd name="T0" fmla="+- 0 5164 5106"/>
                    <a:gd name="T1" fmla="*/ T0 w 97"/>
                    <a:gd name="T2" fmla="+- 0 2308 2308"/>
                    <a:gd name="T3" fmla="*/ 2308 h 95"/>
                    <a:gd name="T4" fmla="+- 0 5138 5106"/>
                    <a:gd name="T5" fmla="*/ T4 w 97"/>
                    <a:gd name="T6" fmla="+- 0 2312 2308"/>
                    <a:gd name="T7" fmla="*/ 2312 h 95"/>
                    <a:gd name="T8" fmla="+- 0 5118 5106"/>
                    <a:gd name="T9" fmla="*/ T8 w 97"/>
                    <a:gd name="T10" fmla="+- 0 2322 2308"/>
                    <a:gd name="T11" fmla="*/ 2322 h 95"/>
                    <a:gd name="T12" fmla="+- 0 5106 5106"/>
                    <a:gd name="T13" fmla="*/ T12 w 97"/>
                    <a:gd name="T14" fmla="+- 0 2337 2308"/>
                    <a:gd name="T15" fmla="*/ 2337 h 95"/>
                    <a:gd name="T16" fmla="+- 0 5108 5106"/>
                    <a:gd name="T17" fmla="*/ T16 w 97"/>
                    <a:gd name="T18" fmla="+- 0 2365 2308"/>
                    <a:gd name="T19" fmla="*/ 2365 h 95"/>
                    <a:gd name="T20" fmla="+- 0 5116 5106"/>
                    <a:gd name="T21" fmla="*/ T20 w 97"/>
                    <a:gd name="T22" fmla="+- 0 2385 2308"/>
                    <a:gd name="T23" fmla="*/ 2385 h 95"/>
                    <a:gd name="T24" fmla="+- 0 5130 5106"/>
                    <a:gd name="T25" fmla="*/ T24 w 97"/>
                    <a:gd name="T26" fmla="+- 0 2397 2308"/>
                    <a:gd name="T27" fmla="*/ 2397 h 95"/>
                    <a:gd name="T28" fmla="+- 0 5148 5106"/>
                    <a:gd name="T29" fmla="*/ T28 w 97"/>
                    <a:gd name="T30" fmla="+- 0 2403 2308"/>
                    <a:gd name="T31" fmla="*/ 2403 h 95"/>
                    <a:gd name="T32" fmla="+- 0 5172 5106"/>
                    <a:gd name="T33" fmla="*/ T32 w 97"/>
                    <a:gd name="T34" fmla="+- 0 2399 2308"/>
                    <a:gd name="T35" fmla="*/ 2399 h 95"/>
                    <a:gd name="T36" fmla="+- 0 5191 5106"/>
                    <a:gd name="T37" fmla="*/ T36 w 97"/>
                    <a:gd name="T38" fmla="+- 0 2387 2308"/>
                    <a:gd name="T39" fmla="*/ 2387 h 95"/>
                    <a:gd name="T40" fmla="+- 0 5201 5106"/>
                    <a:gd name="T41" fmla="*/ T40 w 97"/>
                    <a:gd name="T42" fmla="+- 0 2369 2308"/>
                    <a:gd name="T43" fmla="*/ 2369 h 95"/>
                    <a:gd name="T44" fmla="+- 0 5204 5106"/>
                    <a:gd name="T45" fmla="*/ T44 w 97"/>
                    <a:gd name="T46" fmla="+- 0 2355 2308"/>
                    <a:gd name="T47" fmla="*/ 2355 h 95"/>
                    <a:gd name="T48" fmla="+- 0 5198 5106"/>
                    <a:gd name="T49" fmla="*/ T48 w 97"/>
                    <a:gd name="T50" fmla="+- 0 2334 2308"/>
                    <a:gd name="T51" fmla="*/ 2334 h 95"/>
                    <a:gd name="T52" fmla="+- 0 5184 5106"/>
                    <a:gd name="T53" fmla="*/ T52 w 97"/>
                    <a:gd name="T54" fmla="+- 0 2318 2308"/>
                    <a:gd name="T55" fmla="*/ 2318 h 95"/>
                    <a:gd name="T56" fmla="+- 0 5164 5106"/>
                    <a:gd name="T57" fmla="*/ T56 w 97"/>
                    <a:gd name="T58" fmla="+- 0 2308 2308"/>
                    <a:gd name="T59" fmla="*/ 230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4"/>
                      </a:lnTo>
                      <a:lnTo>
                        <a:pt x="12" y="14"/>
                      </a:lnTo>
                      <a:lnTo>
                        <a:pt x="0" y="29"/>
                      </a:lnTo>
                      <a:lnTo>
                        <a:pt x="2" y="57"/>
                      </a:lnTo>
                      <a:lnTo>
                        <a:pt x="10" y="77"/>
                      </a:lnTo>
                      <a:lnTo>
                        <a:pt x="24" y="89"/>
                      </a:lnTo>
                      <a:lnTo>
                        <a:pt x="42" y="95"/>
                      </a:lnTo>
                      <a:lnTo>
                        <a:pt x="66" y="91"/>
                      </a:lnTo>
                      <a:lnTo>
                        <a:pt x="85" y="79"/>
                      </a:lnTo>
                      <a:lnTo>
                        <a:pt x="95" y="61"/>
                      </a:lnTo>
                      <a:lnTo>
                        <a:pt x="98" y="47"/>
                      </a:lnTo>
                      <a:lnTo>
                        <a:pt x="92" y="26"/>
                      </a:lnTo>
                      <a:lnTo>
                        <a:pt x="78" y="10"/>
                      </a:lnTo>
                      <a:lnTo>
                        <a:pt x="58"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10"/>
              <p:cNvGrpSpPr>
                <a:grpSpLocks/>
              </p:cNvGrpSpPr>
              <p:nvPr/>
            </p:nvGrpSpPr>
            <p:grpSpPr bwMode="auto">
              <a:xfrm>
                <a:off x="5106" y="2308"/>
                <a:ext cx="97" cy="95"/>
                <a:chOff x="5106" y="2308"/>
                <a:chExt cx="97" cy="95"/>
              </a:xfrm>
            </p:grpSpPr>
            <p:sp>
              <p:nvSpPr>
                <p:cNvPr id="1067" name="Freeform 11"/>
                <p:cNvSpPr>
                  <a:spLocks/>
                </p:cNvSpPr>
                <p:nvPr/>
              </p:nvSpPr>
              <p:spPr bwMode="auto">
                <a:xfrm>
                  <a:off x="5106" y="2308"/>
                  <a:ext cx="97" cy="95"/>
                </a:xfrm>
                <a:custGeom>
                  <a:avLst/>
                  <a:gdLst>
                    <a:gd name="T0" fmla="+- 0 5204 5106"/>
                    <a:gd name="T1" fmla="*/ T0 w 97"/>
                    <a:gd name="T2" fmla="+- 0 2355 2308"/>
                    <a:gd name="T3" fmla="*/ 2355 h 95"/>
                    <a:gd name="T4" fmla="+- 0 5198 5106"/>
                    <a:gd name="T5" fmla="*/ T4 w 97"/>
                    <a:gd name="T6" fmla="+- 0 2334 2308"/>
                    <a:gd name="T7" fmla="*/ 2334 h 95"/>
                    <a:gd name="T8" fmla="+- 0 5184 5106"/>
                    <a:gd name="T9" fmla="*/ T8 w 97"/>
                    <a:gd name="T10" fmla="+- 0 2318 2308"/>
                    <a:gd name="T11" fmla="*/ 2318 h 95"/>
                    <a:gd name="T12" fmla="+- 0 5164 5106"/>
                    <a:gd name="T13" fmla="*/ T12 w 97"/>
                    <a:gd name="T14" fmla="+- 0 2308 2308"/>
                    <a:gd name="T15" fmla="*/ 2308 h 95"/>
                    <a:gd name="T16" fmla="+- 0 5138 5106"/>
                    <a:gd name="T17" fmla="*/ T16 w 97"/>
                    <a:gd name="T18" fmla="+- 0 2312 2308"/>
                    <a:gd name="T19" fmla="*/ 2312 h 95"/>
                    <a:gd name="T20" fmla="+- 0 5118 5106"/>
                    <a:gd name="T21" fmla="*/ T20 w 97"/>
                    <a:gd name="T22" fmla="+- 0 2322 2308"/>
                    <a:gd name="T23" fmla="*/ 2322 h 95"/>
                    <a:gd name="T24" fmla="+- 0 5106 5106"/>
                    <a:gd name="T25" fmla="*/ T24 w 97"/>
                    <a:gd name="T26" fmla="+- 0 2337 2308"/>
                    <a:gd name="T27" fmla="*/ 2337 h 95"/>
                    <a:gd name="T28" fmla="+- 0 5108 5106"/>
                    <a:gd name="T29" fmla="*/ T28 w 97"/>
                    <a:gd name="T30" fmla="+- 0 2365 2308"/>
                    <a:gd name="T31" fmla="*/ 2365 h 95"/>
                    <a:gd name="T32" fmla="+- 0 5116 5106"/>
                    <a:gd name="T33" fmla="*/ T32 w 97"/>
                    <a:gd name="T34" fmla="+- 0 2385 2308"/>
                    <a:gd name="T35" fmla="*/ 2385 h 95"/>
                    <a:gd name="T36" fmla="+- 0 5130 5106"/>
                    <a:gd name="T37" fmla="*/ T36 w 97"/>
                    <a:gd name="T38" fmla="+- 0 2397 2308"/>
                    <a:gd name="T39" fmla="*/ 2397 h 95"/>
                    <a:gd name="T40" fmla="+- 0 5148 5106"/>
                    <a:gd name="T41" fmla="*/ T40 w 97"/>
                    <a:gd name="T42" fmla="+- 0 2403 2308"/>
                    <a:gd name="T43" fmla="*/ 2403 h 95"/>
                    <a:gd name="T44" fmla="+- 0 5172 5106"/>
                    <a:gd name="T45" fmla="*/ T44 w 97"/>
                    <a:gd name="T46" fmla="+- 0 2399 2308"/>
                    <a:gd name="T47" fmla="*/ 2399 h 95"/>
                    <a:gd name="T48" fmla="+- 0 5191 5106"/>
                    <a:gd name="T49" fmla="*/ T48 w 97"/>
                    <a:gd name="T50" fmla="+- 0 2387 2308"/>
                    <a:gd name="T51" fmla="*/ 2387 h 95"/>
                    <a:gd name="T52" fmla="+- 0 5201 5106"/>
                    <a:gd name="T53" fmla="*/ T52 w 97"/>
                    <a:gd name="T54" fmla="+- 0 2369 2308"/>
                    <a:gd name="T55" fmla="*/ 2369 h 95"/>
                    <a:gd name="T56" fmla="+- 0 5204 5106"/>
                    <a:gd name="T57" fmla="*/ T56 w 97"/>
                    <a:gd name="T58" fmla="+- 0 2355 2308"/>
                    <a:gd name="T59" fmla="*/ 235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8" y="47"/>
                      </a:moveTo>
                      <a:lnTo>
                        <a:pt x="92" y="26"/>
                      </a:lnTo>
                      <a:lnTo>
                        <a:pt x="78" y="10"/>
                      </a:lnTo>
                      <a:lnTo>
                        <a:pt x="58" y="0"/>
                      </a:lnTo>
                      <a:lnTo>
                        <a:pt x="32" y="4"/>
                      </a:lnTo>
                      <a:lnTo>
                        <a:pt x="12" y="14"/>
                      </a:lnTo>
                      <a:lnTo>
                        <a:pt x="0" y="29"/>
                      </a:lnTo>
                      <a:lnTo>
                        <a:pt x="2" y="57"/>
                      </a:lnTo>
                      <a:lnTo>
                        <a:pt x="10" y="77"/>
                      </a:lnTo>
                      <a:lnTo>
                        <a:pt x="24" y="89"/>
                      </a:lnTo>
                      <a:lnTo>
                        <a:pt x="42" y="95"/>
                      </a:lnTo>
                      <a:lnTo>
                        <a:pt x="66" y="91"/>
                      </a:lnTo>
                      <a:lnTo>
                        <a:pt x="85" y="79"/>
                      </a:lnTo>
                      <a:lnTo>
                        <a:pt x="95" y="61"/>
                      </a:lnTo>
                      <a:lnTo>
                        <a:pt x="98"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12"/>
              <p:cNvGrpSpPr>
                <a:grpSpLocks/>
              </p:cNvGrpSpPr>
              <p:nvPr/>
            </p:nvGrpSpPr>
            <p:grpSpPr bwMode="auto">
              <a:xfrm>
                <a:off x="3814" y="2322"/>
                <a:ext cx="93" cy="95"/>
                <a:chOff x="3814" y="2322"/>
                <a:chExt cx="93" cy="95"/>
              </a:xfrm>
            </p:grpSpPr>
            <p:sp>
              <p:nvSpPr>
                <p:cNvPr id="1066" name="Freeform 13"/>
                <p:cNvSpPr>
                  <a:spLocks/>
                </p:cNvSpPr>
                <p:nvPr/>
              </p:nvSpPr>
              <p:spPr bwMode="auto">
                <a:xfrm>
                  <a:off x="3814" y="2322"/>
                  <a:ext cx="93" cy="95"/>
                </a:xfrm>
                <a:custGeom>
                  <a:avLst/>
                  <a:gdLst>
                    <a:gd name="T0" fmla="+- 0 3868 3814"/>
                    <a:gd name="T1" fmla="*/ T0 w 93"/>
                    <a:gd name="T2" fmla="+- 0 2322 2322"/>
                    <a:gd name="T3" fmla="*/ 2322 h 95"/>
                    <a:gd name="T4" fmla="+- 0 3843 3814"/>
                    <a:gd name="T5" fmla="*/ T4 w 93"/>
                    <a:gd name="T6" fmla="+- 0 2326 2322"/>
                    <a:gd name="T7" fmla="*/ 2326 h 95"/>
                    <a:gd name="T8" fmla="+- 0 3825 3814"/>
                    <a:gd name="T9" fmla="*/ T8 w 93"/>
                    <a:gd name="T10" fmla="+- 0 2337 2322"/>
                    <a:gd name="T11" fmla="*/ 2337 h 95"/>
                    <a:gd name="T12" fmla="+- 0 3814 3814"/>
                    <a:gd name="T13" fmla="*/ T12 w 93"/>
                    <a:gd name="T14" fmla="+- 0 2354 2322"/>
                    <a:gd name="T15" fmla="*/ 2354 h 95"/>
                    <a:gd name="T16" fmla="+- 0 3816 3814"/>
                    <a:gd name="T17" fmla="*/ T16 w 93"/>
                    <a:gd name="T18" fmla="+- 0 2382 2322"/>
                    <a:gd name="T19" fmla="*/ 2382 h 95"/>
                    <a:gd name="T20" fmla="+- 0 3826 3814"/>
                    <a:gd name="T21" fmla="*/ T20 w 93"/>
                    <a:gd name="T22" fmla="+- 0 2401 2322"/>
                    <a:gd name="T23" fmla="*/ 2401 h 95"/>
                    <a:gd name="T24" fmla="+- 0 3840 3814"/>
                    <a:gd name="T25" fmla="*/ T24 w 93"/>
                    <a:gd name="T26" fmla="+- 0 2413 2322"/>
                    <a:gd name="T27" fmla="*/ 2413 h 95"/>
                    <a:gd name="T28" fmla="+- 0 3859 3814"/>
                    <a:gd name="T29" fmla="*/ T28 w 93"/>
                    <a:gd name="T30" fmla="+- 0 2418 2322"/>
                    <a:gd name="T31" fmla="*/ 2418 h 95"/>
                    <a:gd name="T32" fmla="+- 0 3881 3814"/>
                    <a:gd name="T33" fmla="*/ T32 w 93"/>
                    <a:gd name="T34" fmla="+- 0 2412 2322"/>
                    <a:gd name="T35" fmla="*/ 2412 h 95"/>
                    <a:gd name="T36" fmla="+- 0 3897 3814"/>
                    <a:gd name="T37" fmla="*/ T36 w 93"/>
                    <a:gd name="T38" fmla="+- 0 2399 2322"/>
                    <a:gd name="T39" fmla="*/ 2399 h 95"/>
                    <a:gd name="T40" fmla="+- 0 3906 3814"/>
                    <a:gd name="T41" fmla="*/ T40 w 93"/>
                    <a:gd name="T42" fmla="+- 0 2379 2322"/>
                    <a:gd name="T43" fmla="*/ 2379 h 95"/>
                    <a:gd name="T44" fmla="+- 0 3907 3814"/>
                    <a:gd name="T45" fmla="*/ T44 w 93"/>
                    <a:gd name="T46" fmla="+- 0 2370 2322"/>
                    <a:gd name="T47" fmla="*/ 2370 h 95"/>
                    <a:gd name="T48" fmla="+- 0 3902 3814"/>
                    <a:gd name="T49" fmla="*/ T48 w 93"/>
                    <a:gd name="T50" fmla="+- 0 2348 2322"/>
                    <a:gd name="T51" fmla="*/ 2348 h 95"/>
                    <a:gd name="T52" fmla="+- 0 3888 3814"/>
                    <a:gd name="T53" fmla="*/ T52 w 93"/>
                    <a:gd name="T54" fmla="+- 0 2331 2322"/>
                    <a:gd name="T55" fmla="*/ 2331 h 95"/>
                    <a:gd name="T56" fmla="+- 0 3868 3814"/>
                    <a:gd name="T57" fmla="*/ T56 w 93"/>
                    <a:gd name="T58" fmla="+- 0 2322 2322"/>
                    <a:gd name="T59" fmla="*/ 232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1" y="15"/>
                      </a:lnTo>
                      <a:lnTo>
                        <a:pt x="0" y="32"/>
                      </a:lnTo>
                      <a:lnTo>
                        <a:pt x="2" y="60"/>
                      </a:lnTo>
                      <a:lnTo>
                        <a:pt x="12" y="79"/>
                      </a:lnTo>
                      <a:lnTo>
                        <a:pt x="26" y="91"/>
                      </a:lnTo>
                      <a:lnTo>
                        <a:pt x="45" y="96"/>
                      </a:lnTo>
                      <a:lnTo>
                        <a:pt x="67" y="90"/>
                      </a:lnTo>
                      <a:lnTo>
                        <a:pt x="83" y="77"/>
                      </a:lnTo>
                      <a:lnTo>
                        <a:pt x="92" y="57"/>
                      </a:lnTo>
                      <a:lnTo>
                        <a:pt x="93" y="48"/>
                      </a:lnTo>
                      <a:lnTo>
                        <a:pt x="88" y="26"/>
                      </a:lnTo>
                      <a:lnTo>
                        <a:pt x="74" y="9"/>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4"/>
              <p:cNvGrpSpPr>
                <a:grpSpLocks/>
              </p:cNvGrpSpPr>
              <p:nvPr/>
            </p:nvGrpSpPr>
            <p:grpSpPr bwMode="auto">
              <a:xfrm>
                <a:off x="3814" y="2322"/>
                <a:ext cx="93" cy="95"/>
                <a:chOff x="3814" y="2322"/>
                <a:chExt cx="93" cy="95"/>
              </a:xfrm>
            </p:grpSpPr>
            <p:sp>
              <p:nvSpPr>
                <p:cNvPr id="1065" name="Freeform 15"/>
                <p:cNvSpPr>
                  <a:spLocks/>
                </p:cNvSpPr>
                <p:nvPr/>
              </p:nvSpPr>
              <p:spPr bwMode="auto">
                <a:xfrm>
                  <a:off x="3814" y="2322"/>
                  <a:ext cx="93" cy="95"/>
                </a:xfrm>
                <a:custGeom>
                  <a:avLst/>
                  <a:gdLst>
                    <a:gd name="T0" fmla="+- 0 3907 3814"/>
                    <a:gd name="T1" fmla="*/ T0 w 93"/>
                    <a:gd name="T2" fmla="+- 0 2370 2322"/>
                    <a:gd name="T3" fmla="*/ 2370 h 95"/>
                    <a:gd name="T4" fmla="+- 0 3902 3814"/>
                    <a:gd name="T5" fmla="*/ T4 w 93"/>
                    <a:gd name="T6" fmla="+- 0 2348 2322"/>
                    <a:gd name="T7" fmla="*/ 2348 h 95"/>
                    <a:gd name="T8" fmla="+- 0 3888 3814"/>
                    <a:gd name="T9" fmla="*/ T8 w 93"/>
                    <a:gd name="T10" fmla="+- 0 2331 2322"/>
                    <a:gd name="T11" fmla="*/ 2331 h 95"/>
                    <a:gd name="T12" fmla="+- 0 3868 3814"/>
                    <a:gd name="T13" fmla="*/ T12 w 93"/>
                    <a:gd name="T14" fmla="+- 0 2322 2322"/>
                    <a:gd name="T15" fmla="*/ 2322 h 95"/>
                    <a:gd name="T16" fmla="+- 0 3843 3814"/>
                    <a:gd name="T17" fmla="*/ T16 w 93"/>
                    <a:gd name="T18" fmla="+- 0 2326 2322"/>
                    <a:gd name="T19" fmla="*/ 2326 h 95"/>
                    <a:gd name="T20" fmla="+- 0 3825 3814"/>
                    <a:gd name="T21" fmla="*/ T20 w 93"/>
                    <a:gd name="T22" fmla="+- 0 2337 2322"/>
                    <a:gd name="T23" fmla="*/ 2337 h 95"/>
                    <a:gd name="T24" fmla="+- 0 3814 3814"/>
                    <a:gd name="T25" fmla="*/ T24 w 93"/>
                    <a:gd name="T26" fmla="+- 0 2354 2322"/>
                    <a:gd name="T27" fmla="*/ 2354 h 95"/>
                    <a:gd name="T28" fmla="+- 0 3816 3814"/>
                    <a:gd name="T29" fmla="*/ T28 w 93"/>
                    <a:gd name="T30" fmla="+- 0 2382 2322"/>
                    <a:gd name="T31" fmla="*/ 2382 h 95"/>
                    <a:gd name="T32" fmla="+- 0 3826 3814"/>
                    <a:gd name="T33" fmla="*/ T32 w 93"/>
                    <a:gd name="T34" fmla="+- 0 2401 2322"/>
                    <a:gd name="T35" fmla="*/ 2401 h 95"/>
                    <a:gd name="T36" fmla="+- 0 3840 3814"/>
                    <a:gd name="T37" fmla="*/ T36 w 93"/>
                    <a:gd name="T38" fmla="+- 0 2413 2322"/>
                    <a:gd name="T39" fmla="*/ 2413 h 95"/>
                    <a:gd name="T40" fmla="+- 0 3859 3814"/>
                    <a:gd name="T41" fmla="*/ T40 w 93"/>
                    <a:gd name="T42" fmla="+- 0 2418 2322"/>
                    <a:gd name="T43" fmla="*/ 2418 h 95"/>
                    <a:gd name="T44" fmla="+- 0 3881 3814"/>
                    <a:gd name="T45" fmla="*/ T44 w 93"/>
                    <a:gd name="T46" fmla="+- 0 2412 2322"/>
                    <a:gd name="T47" fmla="*/ 2412 h 95"/>
                    <a:gd name="T48" fmla="+- 0 3897 3814"/>
                    <a:gd name="T49" fmla="*/ T48 w 93"/>
                    <a:gd name="T50" fmla="+- 0 2399 2322"/>
                    <a:gd name="T51" fmla="*/ 2399 h 95"/>
                    <a:gd name="T52" fmla="+- 0 3906 3814"/>
                    <a:gd name="T53" fmla="*/ T52 w 93"/>
                    <a:gd name="T54" fmla="+- 0 2379 2322"/>
                    <a:gd name="T55" fmla="*/ 2379 h 95"/>
                    <a:gd name="T56" fmla="+- 0 3907 3814"/>
                    <a:gd name="T57" fmla="*/ T56 w 93"/>
                    <a:gd name="T58" fmla="+- 0 2370 2322"/>
                    <a:gd name="T59" fmla="*/ 237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8"/>
                      </a:moveTo>
                      <a:lnTo>
                        <a:pt x="88" y="26"/>
                      </a:lnTo>
                      <a:lnTo>
                        <a:pt x="74" y="9"/>
                      </a:lnTo>
                      <a:lnTo>
                        <a:pt x="54" y="0"/>
                      </a:lnTo>
                      <a:lnTo>
                        <a:pt x="29" y="4"/>
                      </a:lnTo>
                      <a:lnTo>
                        <a:pt x="11" y="15"/>
                      </a:lnTo>
                      <a:lnTo>
                        <a:pt x="0" y="32"/>
                      </a:lnTo>
                      <a:lnTo>
                        <a:pt x="2" y="60"/>
                      </a:lnTo>
                      <a:lnTo>
                        <a:pt x="12" y="79"/>
                      </a:lnTo>
                      <a:lnTo>
                        <a:pt x="26" y="91"/>
                      </a:lnTo>
                      <a:lnTo>
                        <a:pt x="45" y="96"/>
                      </a:lnTo>
                      <a:lnTo>
                        <a:pt x="67" y="90"/>
                      </a:lnTo>
                      <a:lnTo>
                        <a:pt x="83" y="77"/>
                      </a:lnTo>
                      <a:lnTo>
                        <a:pt x="92" y="57"/>
                      </a:lnTo>
                      <a:lnTo>
                        <a:pt x="93"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16"/>
              <p:cNvGrpSpPr>
                <a:grpSpLocks/>
              </p:cNvGrpSpPr>
              <p:nvPr/>
            </p:nvGrpSpPr>
            <p:grpSpPr bwMode="auto">
              <a:xfrm>
                <a:off x="6191" y="4420"/>
                <a:ext cx="93" cy="99"/>
                <a:chOff x="6191" y="4420"/>
                <a:chExt cx="93" cy="99"/>
              </a:xfrm>
            </p:grpSpPr>
            <p:sp>
              <p:nvSpPr>
                <p:cNvPr id="1064" name="Freeform 17"/>
                <p:cNvSpPr>
                  <a:spLocks/>
                </p:cNvSpPr>
                <p:nvPr/>
              </p:nvSpPr>
              <p:spPr bwMode="auto">
                <a:xfrm>
                  <a:off x="6191" y="4420"/>
                  <a:ext cx="93" cy="99"/>
                </a:xfrm>
                <a:custGeom>
                  <a:avLst/>
                  <a:gdLst>
                    <a:gd name="T0" fmla="+- 0 6246 6191"/>
                    <a:gd name="T1" fmla="*/ T0 w 93"/>
                    <a:gd name="T2" fmla="+- 0 4420 4420"/>
                    <a:gd name="T3" fmla="*/ 4420 h 99"/>
                    <a:gd name="T4" fmla="+- 0 6221 6191"/>
                    <a:gd name="T5" fmla="*/ T4 w 93"/>
                    <a:gd name="T6" fmla="+- 0 4424 4420"/>
                    <a:gd name="T7" fmla="*/ 4424 h 99"/>
                    <a:gd name="T8" fmla="+- 0 6202 6191"/>
                    <a:gd name="T9" fmla="*/ T8 w 93"/>
                    <a:gd name="T10" fmla="+- 0 4435 4420"/>
                    <a:gd name="T11" fmla="*/ 4435 h 99"/>
                    <a:gd name="T12" fmla="+- 0 6191 6191"/>
                    <a:gd name="T13" fmla="*/ T12 w 93"/>
                    <a:gd name="T14" fmla="+- 0 4451 4420"/>
                    <a:gd name="T15" fmla="*/ 4451 h 99"/>
                    <a:gd name="T16" fmla="+- 0 6192 6191"/>
                    <a:gd name="T17" fmla="*/ T16 w 93"/>
                    <a:gd name="T18" fmla="+- 0 4480 4420"/>
                    <a:gd name="T19" fmla="*/ 4480 h 99"/>
                    <a:gd name="T20" fmla="+- 0 6200 6191"/>
                    <a:gd name="T21" fmla="*/ T20 w 93"/>
                    <a:gd name="T22" fmla="+- 0 4500 4420"/>
                    <a:gd name="T23" fmla="*/ 4500 h 99"/>
                    <a:gd name="T24" fmla="+- 0 6214 6191"/>
                    <a:gd name="T25" fmla="*/ T24 w 93"/>
                    <a:gd name="T26" fmla="+- 0 4514 4420"/>
                    <a:gd name="T27" fmla="*/ 4514 h 99"/>
                    <a:gd name="T28" fmla="+- 0 6230 6191"/>
                    <a:gd name="T29" fmla="*/ T28 w 93"/>
                    <a:gd name="T30" fmla="+- 0 4519 4420"/>
                    <a:gd name="T31" fmla="*/ 4519 h 99"/>
                    <a:gd name="T32" fmla="+- 0 6254 6191"/>
                    <a:gd name="T33" fmla="*/ T32 w 93"/>
                    <a:gd name="T34" fmla="+- 0 4515 4420"/>
                    <a:gd name="T35" fmla="*/ 4515 h 99"/>
                    <a:gd name="T36" fmla="+- 0 6271 6191"/>
                    <a:gd name="T37" fmla="*/ T36 w 93"/>
                    <a:gd name="T38" fmla="+- 0 4503 4420"/>
                    <a:gd name="T39" fmla="*/ 4503 h 99"/>
                    <a:gd name="T40" fmla="+- 0 6281 6191"/>
                    <a:gd name="T41" fmla="*/ T40 w 93"/>
                    <a:gd name="T42" fmla="+- 0 4484 4420"/>
                    <a:gd name="T43" fmla="*/ 4484 h 99"/>
                    <a:gd name="T44" fmla="+- 0 6284 6191"/>
                    <a:gd name="T45" fmla="*/ T44 w 93"/>
                    <a:gd name="T46" fmla="+- 0 4469 4420"/>
                    <a:gd name="T47" fmla="*/ 4469 h 99"/>
                    <a:gd name="T48" fmla="+- 0 6279 6191"/>
                    <a:gd name="T49" fmla="*/ T48 w 93"/>
                    <a:gd name="T50" fmla="+- 0 4447 4420"/>
                    <a:gd name="T51" fmla="*/ 4447 h 99"/>
                    <a:gd name="T52" fmla="+- 0 6265 6191"/>
                    <a:gd name="T53" fmla="*/ T52 w 93"/>
                    <a:gd name="T54" fmla="+- 0 4430 4420"/>
                    <a:gd name="T55" fmla="*/ 4430 h 99"/>
                    <a:gd name="T56" fmla="+- 0 6246 6191"/>
                    <a:gd name="T57" fmla="*/ T56 w 93"/>
                    <a:gd name="T58" fmla="+- 0 4420 4420"/>
                    <a:gd name="T59" fmla="*/ 4420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4"/>
                      </a:lnTo>
                      <a:lnTo>
                        <a:pt x="11" y="15"/>
                      </a:lnTo>
                      <a:lnTo>
                        <a:pt x="0" y="31"/>
                      </a:lnTo>
                      <a:lnTo>
                        <a:pt x="1" y="60"/>
                      </a:lnTo>
                      <a:lnTo>
                        <a:pt x="9" y="80"/>
                      </a:lnTo>
                      <a:lnTo>
                        <a:pt x="23" y="94"/>
                      </a:lnTo>
                      <a:lnTo>
                        <a:pt x="39" y="99"/>
                      </a:lnTo>
                      <a:lnTo>
                        <a:pt x="63" y="95"/>
                      </a:lnTo>
                      <a:lnTo>
                        <a:pt x="80" y="83"/>
                      </a:lnTo>
                      <a:lnTo>
                        <a:pt x="90" y="64"/>
                      </a:lnTo>
                      <a:lnTo>
                        <a:pt x="93" y="49"/>
                      </a:lnTo>
                      <a:lnTo>
                        <a:pt x="88" y="27"/>
                      </a:lnTo>
                      <a:lnTo>
                        <a:pt x="74"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18"/>
              <p:cNvGrpSpPr>
                <a:grpSpLocks/>
              </p:cNvGrpSpPr>
              <p:nvPr/>
            </p:nvGrpSpPr>
            <p:grpSpPr bwMode="auto">
              <a:xfrm>
                <a:off x="6191" y="4420"/>
                <a:ext cx="93" cy="99"/>
                <a:chOff x="6191" y="4420"/>
                <a:chExt cx="93" cy="99"/>
              </a:xfrm>
            </p:grpSpPr>
            <p:sp>
              <p:nvSpPr>
                <p:cNvPr id="1063" name="Freeform 19"/>
                <p:cNvSpPr>
                  <a:spLocks/>
                </p:cNvSpPr>
                <p:nvPr/>
              </p:nvSpPr>
              <p:spPr bwMode="auto">
                <a:xfrm>
                  <a:off x="6191" y="4420"/>
                  <a:ext cx="93" cy="99"/>
                </a:xfrm>
                <a:custGeom>
                  <a:avLst/>
                  <a:gdLst>
                    <a:gd name="T0" fmla="+- 0 6284 6191"/>
                    <a:gd name="T1" fmla="*/ T0 w 93"/>
                    <a:gd name="T2" fmla="+- 0 4469 4420"/>
                    <a:gd name="T3" fmla="*/ 4469 h 99"/>
                    <a:gd name="T4" fmla="+- 0 6279 6191"/>
                    <a:gd name="T5" fmla="*/ T4 w 93"/>
                    <a:gd name="T6" fmla="+- 0 4447 4420"/>
                    <a:gd name="T7" fmla="*/ 4447 h 99"/>
                    <a:gd name="T8" fmla="+- 0 6265 6191"/>
                    <a:gd name="T9" fmla="*/ T8 w 93"/>
                    <a:gd name="T10" fmla="+- 0 4430 4420"/>
                    <a:gd name="T11" fmla="*/ 4430 h 99"/>
                    <a:gd name="T12" fmla="+- 0 6246 6191"/>
                    <a:gd name="T13" fmla="*/ T12 w 93"/>
                    <a:gd name="T14" fmla="+- 0 4420 4420"/>
                    <a:gd name="T15" fmla="*/ 4420 h 99"/>
                    <a:gd name="T16" fmla="+- 0 6221 6191"/>
                    <a:gd name="T17" fmla="*/ T16 w 93"/>
                    <a:gd name="T18" fmla="+- 0 4424 4420"/>
                    <a:gd name="T19" fmla="*/ 4424 h 99"/>
                    <a:gd name="T20" fmla="+- 0 6202 6191"/>
                    <a:gd name="T21" fmla="*/ T20 w 93"/>
                    <a:gd name="T22" fmla="+- 0 4435 4420"/>
                    <a:gd name="T23" fmla="*/ 4435 h 99"/>
                    <a:gd name="T24" fmla="+- 0 6191 6191"/>
                    <a:gd name="T25" fmla="*/ T24 w 93"/>
                    <a:gd name="T26" fmla="+- 0 4451 4420"/>
                    <a:gd name="T27" fmla="*/ 4451 h 99"/>
                    <a:gd name="T28" fmla="+- 0 6192 6191"/>
                    <a:gd name="T29" fmla="*/ T28 w 93"/>
                    <a:gd name="T30" fmla="+- 0 4480 4420"/>
                    <a:gd name="T31" fmla="*/ 4480 h 99"/>
                    <a:gd name="T32" fmla="+- 0 6200 6191"/>
                    <a:gd name="T33" fmla="*/ T32 w 93"/>
                    <a:gd name="T34" fmla="+- 0 4500 4420"/>
                    <a:gd name="T35" fmla="*/ 4500 h 99"/>
                    <a:gd name="T36" fmla="+- 0 6214 6191"/>
                    <a:gd name="T37" fmla="*/ T36 w 93"/>
                    <a:gd name="T38" fmla="+- 0 4514 4420"/>
                    <a:gd name="T39" fmla="*/ 4514 h 99"/>
                    <a:gd name="T40" fmla="+- 0 6230 6191"/>
                    <a:gd name="T41" fmla="*/ T40 w 93"/>
                    <a:gd name="T42" fmla="+- 0 4519 4420"/>
                    <a:gd name="T43" fmla="*/ 4519 h 99"/>
                    <a:gd name="T44" fmla="+- 0 6254 6191"/>
                    <a:gd name="T45" fmla="*/ T44 w 93"/>
                    <a:gd name="T46" fmla="+- 0 4515 4420"/>
                    <a:gd name="T47" fmla="*/ 4515 h 99"/>
                    <a:gd name="T48" fmla="+- 0 6271 6191"/>
                    <a:gd name="T49" fmla="*/ T48 w 93"/>
                    <a:gd name="T50" fmla="+- 0 4503 4420"/>
                    <a:gd name="T51" fmla="*/ 4503 h 99"/>
                    <a:gd name="T52" fmla="+- 0 6281 6191"/>
                    <a:gd name="T53" fmla="*/ T52 w 93"/>
                    <a:gd name="T54" fmla="+- 0 4484 4420"/>
                    <a:gd name="T55" fmla="*/ 4484 h 99"/>
                    <a:gd name="T56" fmla="+- 0 6284 6191"/>
                    <a:gd name="T57" fmla="*/ T56 w 93"/>
                    <a:gd name="T58" fmla="+- 0 4469 4420"/>
                    <a:gd name="T59" fmla="*/ 4469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4" y="10"/>
                      </a:lnTo>
                      <a:lnTo>
                        <a:pt x="55" y="0"/>
                      </a:lnTo>
                      <a:lnTo>
                        <a:pt x="30" y="4"/>
                      </a:lnTo>
                      <a:lnTo>
                        <a:pt x="11" y="15"/>
                      </a:lnTo>
                      <a:lnTo>
                        <a:pt x="0" y="31"/>
                      </a:lnTo>
                      <a:lnTo>
                        <a:pt x="1" y="60"/>
                      </a:lnTo>
                      <a:lnTo>
                        <a:pt x="9" y="80"/>
                      </a:lnTo>
                      <a:lnTo>
                        <a:pt x="23" y="94"/>
                      </a:lnTo>
                      <a:lnTo>
                        <a:pt x="39" y="99"/>
                      </a:lnTo>
                      <a:lnTo>
                        <a:pt x="63" y="95"/>
                      </a:lnTo>
                      <a:lnTo>
                        <a:pt x="80" y="83"/>
                      </a:lnTo>
                      <a:lnTo>
                        <a:pt x="90"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20"/>
              <p:cNvGrpSpPr>
                <a:grpSpLocks/>
              </p:cNvGrpSpPr>
              <p:nvPr/>
            </p:nvGrpSpPr>
            <p:grpSpPr bwMode="auto">
              <a:xfrm>
                <a:off x="4463" y="2352"/>
                <a:ext cx="97" cy="95"/>
                <a:chOff x="4463" y="2352"/>
                <a:chExt cx="97" cy="95"/>
              </a:xfrm>
            </p:grpSpPr>
            <p:sp>
              <p:nvSpPr>
                <p:cNvPr id="1062" name="Freeform 21"/>
                <p:cNvSpPr>
                  <a:spLocks/>
                </p:cNvSpPr>
                <p:nvPr/>
              </p:nvSpPr>
              <p:spPr bwMode="auto">
                <a:xfrm>
                  <a:off x="4463" y="2352"/>
                  <a:ext cx="97" cy="95"/>
                </a:xfrm>
                <a:custGeom>
                  <a:avLst/>
                  <a:gdLst>
                    <a:gd name="T0" fmla="+- 0 4521 4463"/>
                    <a:gd name="T1" fmla="*/ T0 w 97"/>
                    <a:gd name="T2" fmla="+- 0 2352 2352"/>
                    <a:gd name="T3" fmla="*/ 2352 h 95"/>
                    <a:gd name="T4" fmla="+- 0 4495 4463"/>
                    <a:gd name="T5" fmla="*/ T4 w 97"/>
                    <a:gd name="T6" fmla="+- 0 2355 2352"/>
                    <a:gd name="T7" fmla="*/ 2355 h 95"/>
                    <a:gd name="T8" fmla="+- 0 4475 4463"/>
                    <a:gd name="T9" fmla="*/ T8 w 97"/>
                    <a:gd name="T10" fmla="+- 0 2365 2352"/>
                    <a:gd name="T11" fmla="*/ 2365 h 95"/>
                    <a:gd name="T12" fmla="+- 0 4463 4463"/>
                    <a:gd name="T13" fmla="*/ T12 w 97"/>
                    <a:gd name="T14" fmla="+- 0 2380 2352"/>
                    <a:gd name="T15" fmla="*/ 2380 h 95"/>
                    <a:gd name="T16" fmla="+- 0 4465 4463"/>
                    <a:gd name="T17" fmla="*/ T16 w 97"/>
                    <a:gd name="T18" fmla="+- 0 2408 2352"/>
                    <a:gd name="T19" fmla="*/ 2408 h 95"/>
                    <a:gd name="T20" fmla="+- 0 4473 4463"/>
                    <a:gd name="T21" fmla="*/ T20 w 97"/>
                    <a:gd name="T22" fmla="+- 0 2428 2352"/>
                    <a:gd name="T23" fmla="*/ 2428 h 95"/>
                    <a:gd name="T24" fmla="+- 0 4487 4463"/>
                    <a:gd name="T25" fmla="*/ T24 w 97"/>
                    <a:gd name="T26" fmla="+- 0 2441 2352"/>
                    <a:gd name="T27" fmla="*/ 2441 h 95"/>
                    <a:gd name="T28" fmla="+- 0 4505 4463"/>
                    <a:gd name="T29" fmla="*/ T28 w 97"/>
                    <a:gd name="T30" fmla="+- 0 2446 2352"/>
                    <a:gd name="T31" fmla="*/ 2446 h 95"/>
                    <a:gd name="T32" fmla="+- 0 4529 4463"/>
                    <a:gd name="T33" fmla="*/ T32 w 97"/>
                    <a:gd name="T34" fmla="+- 0 2442 2352"/>
                    <a:gd name="T35" fmla="*/ 2442 h 95"/>
                    <a:gd name="T36" fmla="+- 0 4547 4463"/>
                    <a:gd name="T37" fmla="*/ T36 w 97"/>
                    <a:gd name="T38" fmla="+- 0 2430 2352"/>
                    <a:gd name="T39" fmla="*/ 2430 h 95"/>
                    <a:gd name="T40" fmla="+- 0 4558 4463"/>
                    <a:gd name="T41" fmla="*/ T40 w 97"/>
                    <a:gd name="T42" fmla="+- 0 2412 2352"/>
                    <a:gd name="T43" fmla="*/ 2412 h 95"/>
                    <a:gd name="T44" fmla="+- 0 4560 4463"/>
                    <a:gd name="T45" fmla="*/ T44 w 97"/>
                    <a:gd name="T46" fmla="+- 0 2398 2352"/>
                    <a:gd name="T47" fmla="*/ 2398 h 95"/>
                    <a:gd name="T48" fmla="+- 0 4555 4463"/>
                    <a:gd name="T49" fmla="*/ T48 w 97"/>
                    <a:gd name="T50" fmla="+- 0 2377 2352"/>
                    <a:gd name="T51" fmla="*/ 2377 h 95"/>
                    <a:gd name="T52" fmla="+- 0 4541 4463"/>
                    <a:gd name="T53" fmla="*/ T52 w 97"/>
                    <a:gd name="T54" fmla="+- 0 2361 2352"/>
                    <a:gd name="T55" fmla="*/ 2361 h 95"/>
                    <a:gd name="T56" fmla="+- 0 4521 4463"/>
                    <a:gd name="T57" fmla="*/ T56 w 97"/>
                    <a:gd name="T58" fmla="+- 0 2352 2352"/>
                    <a:gd name="T59" fmla="*/ 235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8"/>
                      </a:lnTo>
                      <a:lnTo>
                        <a:pt x="2" y="56"/>
                      </a:lnTo>
                      <a:lnTo>
                        <a:pt x="10" y="76"/>
                      </a:lnTo>
                      <a:lnTo>
                        <a:pt x="24" y="89"/>
                      </a:lnTo>
                      <a:lnTo>
                        <a:pt x="42" y="94"/>
                      </a:lnTo>
                      <a:lnTo>
                        <a:pt x="66" y="90"/>
                      </a:lnTo>
                      <a:lnTo>
                        <a:pt x="84" y="78"/>
                      </a:lnTo>
                      <a:lnTo>
                        <a:pt x="95" y="60"/>
                      </a:lnTo>
                      <a:lnTo>
                        <a:pt x="97" y="46"/>
                      </a:lnTo>
                      <a:lnTo>
                        <a:pt x="92" y="25"/>
                      </a:lnTo>
                      <a:lnTo>
                        <a:pt x="78" y="9"/>
                      </a:lnTo>
                      <a:lnTo>
                        <a:pt x="58"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2"/>
              <p:cNvGrpSpPr>
                <a:grpSpLocks/>
              </p:cNvGrpSpPr>
              <p:nvPr/>
            </p:nvGrpSpPr>
            <p:grpSpPr bwMode="auto">
              <a:xfrm>
                <a:off x="4463" y="2352"/>
                <a:ext cx="97" cy="95"/>
                <a:chOff x="4463" y="2352"/>
                <a:chExt cx="97" cy="95"/>
              </a:xfrm>
            </p:grpSpPr>
            <p:sp>
              <p:nvSpPr>
                <p:cNvPr id="1061" name="Freeform 23"/>
                <p:cNvSpPr>
                  <a:spLocks/>
                </p:cNvSpPr>
                <p:nvPr/>
              </p:nvSpPr>
              <p:spPr bwMode="auto">
                <a:xfrm>
                  <a:off x="4463" y="2352"/>
                  <a:ext cx="97" cy="95"/>
                </a:xfrm>
                <a:custGeom>
                  <a:avLst/>
                  <a:gdLst>
                    <a:gd name="T0" fmla="+- 0 4560 4463"/>
                    <a:gd name="T1" fmla="*/ T0 w 97"/>
                    <a:gd name="T2" fmla="+- 0 2398 2352"/>
                    <a:gd name="T3" fmla="*/ 2398 h 95"/>
                    <a:gd name="T4" fmla="+- 0 4555 4463"/>
                    <a:gd name="T5" fmla="*/ T4 w 97"/>
                    <a:gd name="T6" fmla="+- 0 2377 2352"/>
                    <a:gd name="T7" fmla="*/ 2377 h 95"/>
                    <a:gd name="T8" fmla="+- 0 4541 4463"/>
                    <a:gd name="T9" fmla="*/ T8 w 97"/>
                    <a:gd name="T10" fmla="+- 0 2361 2352"/>
                    <a:gd name="T11" fmla="*/ 2361 h 95"/>
                    <a:gd name="T12" fmla="+- 0 4521 4463"/>
                    <a:gd name="T13" fmla="*/ T12 w 97"/>
                    <a:gd name="T14" fmla="+- 0 2352 2352"/>
                    <a:gd name="T15" fmla="*/ 2352 h 95"/>
                    <a:gd name="T16" fmla="+- 0 4495 4463"/>
                    <a:gd name="T17" fmla="*/ T16 w 97"/>
                    <a:gd name="T18" fmla="+- 0 2355 2352"/>
                    <a:gd name="T19" fmla="*/ 2355 h 95"/>
                    <a:gd name="T20" fmla="+- 0 4475 4463"/>
                    <a:gd name="T21" fmla="*/ T20 w 97"/>
                    <a:gd name="T22" fmla="+- 0 2365 2352"/>
                    <a:gd name="T23" fmla="*/ 2365 h 95"/>
                    <a:gd name="T24" fmla="+- 0 4463 4463"/>
                    <a:gd name="T25" fmla="*/ T24 w 97"/>
                    <a:gd name="T26" fmla="+- 0 2380 2352"/>
                    <a:gd name="T27" fmla="*/ 2380 h 95"/>
                    <a:gd name="T28" fmla="+- 0 4465 4463"/>
                    <a:gd name="T29" fmla="*/ T28 w 97"/>
                    <a:gd name="T30" fmla="+- 0 2408 2352"/>
                    <a:gd name="T31" fmla="*/ 2408 h 95"/>
                    <a:gd name="T32" fmla="+- 0 4473 4463"/>
                    <a:gd name="T33" fmla="*/ T32 w 97"/>
                    <a:gd name="T34" fmla="+- 0 2428 2352"/>
                    <a:gd name="T35" fmla="*/ 2428 h 95"/>
                    <a:gd name="T36" fmla="+- 0 4487 4463"/>
                    <a:gd name="T37" fmla="*/ T36 w 97"/>
                    <a:gd name="T38" fmla="+- 0 2441 2352"/>
                    <a:gd name="T39" fmla="*/ 2441 h 95"/>
                    <a:gd name="T40" fmla="+- 0 4505 4463"/>
                    <a:gd name="T41" fmla="*/ T40 w 97"/>
                    <a:gd name="T42" fmla="+- 0 2446 2352"/>
                    <a:gd name="T43" fmla="*/ 2446 h 95"/>
                    <a:gd name="T44" fmla="+- 0 4529 4463"/>
                    <a:gd name="T45" fmla="*/ T44 w 97"/>
                    <a:gd name="T46" fmla="+- 0 2442 2352"/>
                    <a:gd name="T47" fmla="*/ 2442 h 95"/>
                    <a:gd name="T48" fmla="+- 0 4547 4463"/>
                    <a:gd name="T49" fmla="*/ T48 w 97"/>
                    <a:gd name="T50" fmla="+- 0 2430 2352"/>
                    <a:gd name="T51" fmla="*/ 2430 h 95"/>
                    <a:gd name="T52" fmla="+- 0 4558 4463"/>
                    <a:gd name="T53" fmla="*/ T52 w 97"/>
                    <a:gd name="T54" fmla="+- 0 2412 2352"/>
                    <a:gd name="T55" fmla="*/ 2412 h 95"/>
                    <a:gd name="T56" fmla="+- 0 4560 4463"/>
                    <a:gd name="T57" fmla="*/ T56 w 97"/>
                    <a:gd name="T58" fmla="+- 0 2398 2352"/>
                    <a:gd name="T59" fmla="*/ 239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2" y="25"/>
                      </a:lnTo>
                      <a:lnTo>
                        <a:pt x="78" y="9"/>
                      </a:lnTo>
                      <a:lnTo>
                        <a:pt x="58" y="0"/>
                      </a:lnTo>
                      <a:lnTo>
                        <a:pt x="32" y="3"/>
                      </a:lnTo>
                      <a:lnTo>
                        <a:pt x="12" y="13"/>
                      </a:lnTo>
                      <a:lnTo>
                        <a:pt x="0" y="28"/>
                      </a:lnTo>
                      <a:lnTo>
                        <a:pt x="2" y="56"/>
                      </a:lnTo>
                      <a:lnTo>
                        <a:pt x="10" y="76"/>
                      </a:lnTo>
                      <a:lnTo>
                        <a:pt x="24" y="89"/>
                      </a:lnTo>
                      <a:lnTo>
                        <a:pt x="42" y="94"/>
                      </a:lnTo>
                      <a:lnTo>
                        <a:pt x="66" y="90"/>
                      </a:lnTo>
                      <a:lnTo>
                        <a:pt x="84" y="78"/>
                      </a:lnTo>
                      <a:lnTo>
                        <a:pt x="95"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24"/>
              <p:cNvGrpSpPr>
                <a:grpSpLocks/>
              </p:cNvGrpSpPr>
              <p:nvPr/>
            </p:nvGrpSpPr>
            <p:grpSpPr bwMode="auto">
              <a:xfrm>
                <a:off x="6706" y="5990"/>
                <a:ext cx="101" cy="97"/>
                <a:chOff x="6706" y="5990"/>
                <a:chExt cx="101" cy="97"/>
              </a:xfrm>
            </p:grpSpPr>
            <p:sp>
              <p:nvSpPr>
                <p:cNvPr id="1059" name="Freeform 25"/>
                <p:cNvSpPr>
                  <a:spLocks/>
                </p:cNvSpPr>
                <p:nvPr/>
              </p:nvSpPr>
              <p:spPr bwMode="auto">
                <a:xfrm>
                  <a:off x="6706" y="5990"/>
                  <a:ext cx="101" cy="97"/>
                </a:xfrm>
                <a:custGeom>
                  <a:avLst/>
                  <a:gdLst>
                    <a:gd name="T0" fmla="+- 0 6769 6706"/>
                    <a:gd name="T1" fmla="*/ T0 w 101"/>
                    <a:gd name="T2" fmla="+- 0 5990 5990"/>
                    <a:gd name="T3" fmla="*/ 5990 h 97"/>
                    <a:gd name="T4" fmla="+- 0 6743 6706"/>
                    <a:gd name="T5" fmla="*/ T4 w 101"/>
                    <a:gd name="T6" fmla="+- 0 5993 5990"/>
                    <a:gd name="T7" fmla="*/ 5993 h 97"/>
                    <a:gd name="T8" fmla="+- 0 6723 6706"/>
                    <a:gd name="T9" fmla="*/ T8 w 101"/>
                    <a:gd name="T10" fmla="+- 0 6003 5990"/>
                    <a:gd name="T11" fmla="*/ 6003 h 97"/>
                    <a:gd name="T12" fmla="+- 0 6711 6706"/>
                    <a:gd name="T13" fmla="*/ T12 w 101"/>
                    <a:gd name="T14" fmla="+- 0 6018 5990"/>
                    <a:gd name="T15" fmla="*/ 6018 h 97"/>
                    <a:gd name="T16" fmla="+- 0 6706 6706"/>
                    <a:gd name="T17" fmla="*/ T16 w 101"/>
                    <a:gd name="T18" fmla="+- 0 6037 5990"/>
                    <a:gd name="T19" fmla="*/ 6037 h 97"/>
                    <a:gd name="T20" fmla="+- 0 6711 6706"/>
                    <a:gd name="T21" fmla="*/ T20 w 101"/>
                    <a:gd name="T22" fmla="+- 0 6060 5990"/>
                    <a:gd name="T23" fmla="*/ 6060 h 97"/>
                    <a:gd name="T24" fmla="+- 0 6724 6706"/>
                    <a:gd name="T25" fmla="*/ T24 w 101"/>
                    <a:gd name="T26" fmla="+- 0 6077 5990"/>
                    <a:gd name="T27" fmla="*/ 6077 h 97"/>
                    <a:gd name="T28" fmla="+- 0 6742 6706"/>
                    <a:gd name="T29" fmla="*/ T28 w 101"/>
                    <a:gd name="T30" fmla="+- 0 6087 5990"/>
                    <a:gd name="T31" fmla="*/ 6087 h 97"/>
                    <a:gd name="T32" fmla="+- 0 6769 6706"/>
                    <a:gd name="T33" fmla="*/ T32 w 101"/>
                    <a:gd name="T34" fmla="+- 0 6085 5990"/>
                    <a:gd name="T35" fmla="*/ 6085 h 97"/>
                    <a:gd name="T36" fmla="+- 0 6789 6706"/>
                    <a:gd name="T37" fmla="*/ T36 w 101"/>
                    <a:gd name="T38" fmla="+- 0 6075 5990"/>
                    <a:gd name="T39" fmla="*/ 6075 h 97"/>
                    <a:gd name="T40" fmla="+- 0 6802 6706"/>
                    <a:gd name="T41" fmla="*/ T40 w 101"/>
                    <a:gd name="T42" fmla="+- 0 6060 5990"/>
                    <a:gd name="T43" fmla="*/ 6060 h 97"/>
                    <a:gd name="T44" fmla="+- 0 6807 6706"/>
                    <a:gd name="T45" fmla="*/ T44 w 101"/>
                    <a:gd name="T46" fmla="+- 0 6042 5990"/>
                    <a:gd name="T47" fmla="*/ 6042 h 97"/>
                    <a:gd name="T48" fmla="+- 0 6807 6706"/>
                    <a:gd name="T49" fmla="*/ T48 w 101"/>
                    <a:gd name="T50" fmla="+- 0 6039 5990"/>
                    <a:gd name="T51" fmla="*/ 6039 h 97"/>
                    <a:gd name="T52" fmla="+- 0 6802 6706"/>
                    <a:gd name="T53" fmla="*/ T52 w 101"/>
                    <a:gd name="T54" fmla="+- 0 6017 5990"/>
                    <a:gd name="T55" fmla="*/ 6017 h 97"/>
                    <a:gd name="T56" fmla="+- 0 6789 6706"/>
                    <a:gd name="T57" fmla="*/ T56 w 101"/>
                    <a:gd name="T58" fmla="+- 0 6000 5990"/>
                    <a:gd name="T59" fmla="*/ 6000 h 97"/>
                    <a:gd name="T60" fmla="+- 0 6769 6706"/>
                    <a:gd name="T61" fmla="*/ T60 w 101"/>
                    <a:gd name="T62" fmla="+- 0 5990 5990"/>
                    <a:gd name="T63" fmla="*/ 599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6" y="97"/>
                      </a:lnTo>
                      <a:lnTo>
                        <a:pt x="63" y="95"/>
                      </a:lnTo>
                      <a:lnTo>
                        <a:pt x="83" y="85"/>
                      </a:lnTo>
                      <a:lnTo>
                        <a:pt x="96" y="70"/>
                      </a:lnTo>
                      <a:lnTo>
                        <a:pt x="101" y="52"/>
                      </a:lnTo>
                      <a:lnTo>
                        <a:pt x="101" y="49"/>
                      </a:lnTo>
                      <a:lnTo>
                        <a:pt x="96" y="27"/>
                      </a:lnTo>
                      <a:lnTo>
                        <a:pt x="83"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6"/>
              <p:cNvGrpSpPr>
                <a:grpSpLocks/>
              </p:cNvGrpSpPr>
              <p:nvPr/>
            </p:nvGrpSpPr>
            <p:grpSpPr bwMode="auto">
              <a:xfrm>
                <a:off x="6706" y="5990"/>
                <a:ext cx="101" cy="97"/>
                <a:chOff x="6706" y="5990"/>
                <a:chExt cx="101" cy="97"/>
              </a:xfrm>
            </p:grpSpPr>
            <p:sp>
              <p:nvSpPr>
                <p:cNvPr id="1058" name="Freeform 27"/>
                <p:cNvSpPr>
                  <a:spLocks/>
                </p:cNvSpPr>
                <p:nvPr/>
              </p:nvSpPr>
              <p:spPr bwMode="auto">
                <a:xfrm>
                  <a:off x="6706" y="5990"/>
                  <a:ext cx="101" cy="97"/>
                </a:xfrm>
                <a:custGeom>
                  <a:avLst/>
                  <a:gdLst>
                    <a:gd name="T0" fmla="+- 0 6807 6706"/>
                    <a:gd name="T1" fmla="*/ T0 w 101"/>
                    <a:gd name="T2" fmla="+- 0 6039 5990"/>
                    <a:gd name="T3" fmla="*/ 6039 h 97"/>
                    <a:gd name="T4" fmla="+- 0 6802 6706"/>
                    <a:gd name="T5" fmla="*/ T4 w 101"/>
                    <a:gd name="T6" fmla="+- 0 6017 5990"/>
                    <a:gd name="T7" fmla="*/ 6017 h 97"/>
                    <a:gd name="T8" fmla="+- 0 6789 6706"/>
                    <a:gd name="T9" fmla="*/ T8 w 101"/>
                    <a:gd name="T10" fmla="+- 0 6000 5990"/>
                    <a:gd name="T11" fmla="*/ 6000 h 97"/>
                    <a:gd name="T12" fmla="+- 0 6769 6706"/>
                    <a:gd name="T13" fmla="*/ T12 w 101"/>
                    <a:gd name="T14" fmla="+- 0 5990 5990"/>
                    <a:gd name="T15" fmla="*/ 5990 h 97"/>
                    <a:gd name="T16" fmla="+- 0 6743 6706"/>
                    <a:gd name="T17" fmla="*/ T16 w 101"/>
                    <a:gd name="T18" fmla="+- 0 5993 5990"/>
                    <a:gd name="T19" fmla="*/ 5993 h 97"/>
                    <a:gd name="T20" fmla="+- 0 6723 6706"/>
                    <a:gd name="T21" fmla="*/ T20 w 101"/>
                    <a:gd name="T22" fmla="+- 0 6003 5990"/>
                    <a:gd name="T23" fmla="*/ 6003 h 97"/>
                    <a:gd name="T24" fmla="+- 0 6711 6706"/>
                    <a:gd name="T25" fmla="*/ T24 w 101"/>
                    <a:gd name="T26" fmla="+- 0 6018 5990"/>
                    <a:gd name="T27" fmla="*/ 6018 h 97"/>
                    <a:gd name="T28" fmla="+- 0 6706 6706"/>
                    <a:gd name="T29" fmla="*/ T28 w 101"/>
                    <a:gd name="T30" fmla="+- 0 6037 5990"/>
                    <a:gd name="T31" fmla="*/ 6037 h 97"/>
                    <a:gd name="T32" fmla="+- 0 6711 6706"/>
                    <a:gd name="T33" fmla="*/ T32 w 101"/>
                    <a:gd name="T34" fmla="+- 0 6060 5990"/>
                    <a:gd name="T35" fmla="*/ 6060 h 97"/>
                    <a:gd name="T36" fmla="+- 0 6724 6706"/>
                    <a:gd name="T37" fmla="*/ T36 w 101"/>
                    <a:gd name="T38" fmla="+- 0 6077 5990"/>
                    <a:gd name="T39" fmla="*/ 6077 h 97"/>
                    <a:gd name="T40" fmla="+- 0 6742 6706"/>
                    <a:gd name="T41" fmla="*/ T40 w 101"/>
                    <a:gd name="T42" fmla="+- 0 6087 5990"/>
                    <a:gd name="T43" fmla="*/ 6087 h 97"/>
                    <a:gd name="T44" fmla="+- 0 6769 6706"/>
                    <a:gd name="T45" fmla="*/ T44 w 101"/>
                    <a:gd name="T46" fmla="+- 0 6085 5990"/>
                    <a:gd name="T47" fmla="*/ 6085 h 97"/>
                    <a:gd name="T48" fmla="+- 0 6789 6706"/>
                    <a:gd name="T49" fmla="*/ T48 w 101"/>
                    <a:gd name="T50" fmla="+- 0 6075 5990"/>
                    <a:gd name="T51" fmla="*/ 6075 h 97"/>
                    <a:gd name="T52" fmla="+- 0 6802 6706"/>
                    <a:gd name="T53" fmla="*/ T52 w 101"/>
                    <a:gd name="T54" fmla="+- 0 6060 5990"/>
                    <a:gd name="T55" fmla="*/ 6060 h 97"/>
                    <a:gd name="T56" fmla="+- 0 6807 6706"/>
                    <a:gd name="T57" fmla="*/ T56 w 101"/>
                    <a:gd name="T58" fmla="+- 0 6042 5990"/>
                    <a:gd name="T59" fmla="*/ 6042 h 97"/>
                    <a:gd name="T60" fmla="+- 0 6807 6706"/>
                    <a:gd name="T61" fmla="*/ T60 w 101"/>
                    <a:gd name="T62" fmla="+- 0 6039 5990"/>
                    <a:gd name="T63" fmla="*/ 603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6"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28"/>
              <p:cNvGrpSpPr>
                <a:grpSpLocks/>
              </p:cNvGrpSpPr>
              <p:nvPr/>
            </p:nvGrpSpPr>
            <p:grpSpPr bwMode="auto">
              <a:xfrm>
                <a:off x="6042" y="4463"/>
                <a:ext cx="93" cy="99"/>
                <a:chOff x="6042" y="4463"/>
                <a:chExt cx="93" cy="99"/>
              </a:xfrm>
            </p:grpSpPr>
            <p:sp>
              <p:nvSpPr>
                <p:cNvPr id="1057" name="Freeform 29"/>
                <p:cNvSpPr>
                  <a:spLocks/>
                </p:cNvSpPr>
                <p:nvPr/>
              </p:nvSpPr>
              <p:spPr bwMode="auto">
                <a:xfrm>
                  <a:off x="6042" y="4463"/>
                  <a:ext cx="93" cy="99"/>
                </a:xfrm>
                <a:custGeom>
                  <a:avLst/>
                  <a:gdLst>
                    <a:gd name="T0" fmla="+- 0 6097 6042"/>
                    <a:gd name="T1" fmla="*/ T0 w 93"/>
                    <a:gd name="T2" fmla="+- 0 4463 4463"/>
                    <a:gd name="T3" fmla="*/ 4463 h 99"/>
                    <a:gd name="T4" fmla="+- 0 6072 6042"/>
                    <a:gd name="T5" fmla="*/ T4 w 93"/>
                    <a:gd name="T6" fmla="+- 0 4467 4463"/>
                    <a:gd name="T7" fmla="*/ 4467 h 99"/>
                    <a:gd name="T8" fmla="+- 0 6053 6042"/>
                    <a:gd name="T9" fmla="*/ T8 w 93"/>
                    <a:gd name="T10" fmla="+- 0 4478 4463"/>
                    <a:gd name="T11" fmla="*/ 4478 h 99"/>
                    <a:gd name="T12" fmla="+- 0 6042 6042"/>
                    <a:gd name="T13" fmla="*/ T12 w 93"/>
                    <a:gd name="T14" fmla="+- 0 4494 4463"/>
                    <a:gd name="T15" fmla="*/ 4494 h 99"/>
                    <a:gd name="T16" fmla="+- 0 6044 6042"/>
                    <a:gd name="T17" fmla="*/ T16 w 93"/>
                    <a:gd name="T18" fmla="+- 0 4523 4463"/>
                    <a:gd name="T19" fmla="*/ 4523 h 99"/>
                    <a:gd name="T20" fmla="+- 0 6052 6042"/>
                    <a:gd name="T21" fmla="*/ T20 w 93"/>
                    <a:gd name="T22" fmla="+- 0 4544 4463"/>
                    <a:gd name="T23" fmla="*/ 4544 h 99"/>
                    <a:gd name="T24" fmla="+- 0 6065 6042"/>
                    <a:gd name="T25" fmla="*/ T24 w 93"/>
                    <a:gd name="T26" fmla="+- 0 4557 4463"/>
                    <a:gd name="T27" fmla="*/ 4557 h 99"/>
                    <a:gd name="T28" fmla="+- 0 6081 6042"/>
                    <a:gd name="T29" fmla="*/ T28 w 93"/>
                    <a:gd name="T30" fmla="+- 0 4563 4463"/>
                    <a:gd name="T31" fmla="*/ 4563 h 99"/>
                    <a:gd name="T32" fmla="+- 0 6105 6042"/>
                    <a:gd name="T33" fmla="*/ T32 w 93"/>
                    <a:gd name="T34" fmla="+- 0 4558 4463"/>
                    <a:gd name="T35" fmla="*/ 4558 h 99"/>
                    <a:gd name="T36" fmla="+- 0 6122 6042"/>
                    <a:gd name="T37" fmla="*/ T36 w 93"/>
                    <a:gd name="T38" fmla="+- 0 4546 4463"/>
                    <a:gd name="T39" fmla="*/ 4546 h 99"/>
                    <a:gd name="T40" fmla="+- 0 6133 6042"/>
                    <a:gd name="T41" fmla="*/ T40 w 93"/>
                    <a:gd name="T42" fmla="+- 0 4527 4463"/>
                    <a:gd name="T43" fmla="*/ 4527 h 99"/>
                    <a:gd name="T44" fmla="+- 0 6135 6042"/>
                    <a:gd name="T45" fmla="*/ T44 w 93"/>
                    <a:gd name="T46" fmla="+- 0 4513 4463"/>
                    <a:gd name="T47" fmla="*/ 4513 h 99"/>
                    <a:gd name="T48" fmla="+- 0 6130 6042"/>
                    <a:gd name="T49" fmla="*/ T48 w 93"/>
                    <a:gd name="T50" fmla="+- 0 4490 4463"/>
                    <a:gd name="T51" fmla="*/ 4490 h 99"/>
                    <a:gd name="T52" fmla="+- 0 6117 6042"/>
                    <a:gd name="T53" fmla="*/ T52 w 93"/>
                    <a:gd name="T54" fmla="+- 0 4473 4463"/>
                    <a:gd name="T55" fmla="*/ 4473 h 99"/>
                    <a:gd name="T56" fmla="+- 0 6097 6042"/>
                    <a:gd name="T57" fmla="*/ T56 w 93"/>
                    <a:gd name="T58" fmla="+- 0 4463 4463"/>
                    <a:gd name="T59" fmla="*/ 446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4"/>
                      </a:lnTo>
                      <a:lnTo>
                        <a:pt x="11" y="15"/>
                      </a:lnTo>
                      <a:lnTo>
                        <a:pt x="0" y="31"/>
                      </a:lnTo>
                      <a:lnTo>
                        <a:pt x="2" y="60"/>
                      </a:lnTo>
                      <a:lnTo>
                        <a:pt x="10" y="81"/>
                      </a:lnTo>
                      <a:lnTo>
                        <a:pt x="23" y="94"/>
                      </a:lnTo>
                      <a:lnTo>
                        <a:pt x="39" y="100"/>
                      </a:lnTo>
                      <a:lnTo>
                        <a:pt x="63" y="95"/>
                      </a:lnTo>
                      <a:lnTo>
                        <a:pt x="80" y="83"/>
                      </a:lnTo>
                      <a:lnTo>
                        <a:pt x="91" y="64"/>
                      </a:lnTo>
                      <a:lnTo>
                        <a:pt x="93" y="50"/>
                      </a:lnTo>
                      <a:lnTo>
                        <a:pt x="88" y="27"/>
                      </a:lnTo>
                      <a:lnTo>
                        <a:pt x="75" y="10"/>
                      </a:lnTo>
                      <a:lnTo>
                        <a:pt x="55"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48" name="Group 30"/>
              <p:cNvGrpSpPr>
                <a:grpSpLocks/>
              </p:cNvGrpSpPr>
              <p:nvPr/>
            </p:nvGrpSpPr>
            <p:grpSpPr bwMode="auto">
              <a:xfrm>
                <a:off x="6042" y="4463"/>
                <a:ext cx="93" cy="99"/>
                <a:chOff x="6042" y="4463"/>
                <a:chExt cx="93" cy="99"/>
              </a:xfrm>
            </p:grpSpPr>
            <p:sp>
              <p:nvSpPr>
                <p:cNvPr id="1056" name="Freeform 31"/>
                <p:cNvSpPr>
                  <a:spLocks/>
                </p:cNvSpPr>
                <p:nvPr/>
              </p:nvSpPr>
              <p:spPr bwMode="auto">
                <a:xfrm>
                  <a:off x="6042" y="4463"/>
                  <a:ext cx="93" cy="99"/>
                </a:xfrm>
                <a:custGeom>
                  <a:avLst/>
                  <a:gdLst>
                    <a:gd name="T0" fmla="+- 0 6135 6042"/>
                    <a:gd name="T1" fmla="*/ T0 w 93"/>
                    <a:gd name="T2" fmla="+- 0 4513 4463"/>
                    <a:gd name="T3" fmla="*/ 4513 h 99"/>
                    <a:gd name="T4" fmla="+- 0 6130 6042"/>
                    <a:gd name="T5" fmla="*/ T4 w 93"/>
                    <a:gd name="T6" fmla="+- 0 4490 4463"/>
                    <a:gd name="T7" fmla="*/ 4490 h 99"/>
                    <a:gd name="T8" fmla="+- 0 6117 6042"/>
                    <a:gd name="T9" fmla="*/ T8 w 93"/>
                    <a:gd name="T10" fmla="+- 0 4473 4463"/>
                    <a:gd name="T11" fmla="*/ 4473 h 99"/>
                    <a:gd name="T12" fmla="+- 0 6097 6042"/>
                    <a:gd name="T13" fmla="*/ T12 w 93"/>
                    <a:gd name="T14" fmla="+- 0 4463 4463"/>
                    <a:gd name="T15" fmla="*/ 4463 h 99"/>
                    <a:gd name="T16" fmla="+- 0 6072 6042"/>
                    <a:gd name="T17" fmla="*/ T16 w 93"/>
                    <a:gd name="T18" fmla="+- 0 4467 4463"/>
                    <a:gd name="T19" fmla="*/ 4467 h 99"/>
                    <a:gd name="T20" fmla="+- 0 6053 6042"/>
                    <a:gd name="T21" fmla="*/ T20 w 93"/>
                    <a:gd name="T22" fmla="+- 0 4478 4463"/>
                    <a:gd name="T23" fmla="*/ 4478 h 99"/>
                    <a:gd name="T24" fmla="+- 0 6042 6042"/>
                    <a:gd name="T25" fmla="*/ T24 w 93"/>
                    <a:gd name="T26" fmla="+- 0 4494 4463"/>
                    <a:gd name="T27" fmla="*/ 4494 h 99"/>
                    <a:gd name="T28" fmla="+- 0 6044 6042"/>
                    <a:gd name="T29" fmla="*/ T28 w 93"/>
                    <a:gd name="T30" fmla="+- 0 4523 4463"/>
                    <a:gd name="T31" fmla="*/ 4523 h 99"/>
                    <a:gd name="T32" fmla="+- 0 6052 6042"/>
                    <a:gd name="T33" fmla="*/ T32 w 93"/>
                    <a:gd name="T34" fmla="+- 0 4544 4463"/>
                    <a:gd name="T35" fmla="*/ 4544 h 99"/>
                    <a:gd name="T36" fmla="+- 0 6065 6042"/>
                    <a:gd name="T37" fmla="*/ T36 w 93"/>
                    <a:gd name="T38" fmla="+- 0 4557 4463"/>
                    <a:gd name="T39" fmla="*/ 4557 h 99"/>
                    <a:gd name="T40" fmla="+- 0 6081 6042"/>
                    <a:gd name="T41" fmla="*/ T40 w 93"/>
                    <a:gd name="T42" fmla="+- 0 4563 4463"/>
                    <a:gd name="T43" fmla="*/ 4563 h 99"/>
                    <a:gd name="T44" fmla="+- 0 6105 6042"/>
                    <a:gd name="T45" fmla="*/ T44 w 93"/>
                    <a:gd name="T46" fmla="+- 0 4558 4463"/>
                    <a:gd name="T47" fmla="*/ 4558 h 99"/>
                    <a:gd name="T48" fmla="+- 0 6122 6042"/>
                    <a:gd name="T49" fmla="*/ T48 w 93"/>
                    <a:gd name="T50" fmla="+- 0 4546 4463"/>
                    <a:gd name="T51" fmla="*/ 4546 h 99"/>
                    <a:gd name="T52" fmla="+- 0 6133 6042"/>
                    <a:gd name="T53" fmla="*/ T52 w 93"/>
                    <a:gd name="T54" fmla="+- 0 4527 4463"/>
                    <a:gd name="T55" fmla="*/ 4527 h 99"/>
                    <a:gd name="T56" fmla="+- 0 6135 6042"/>
                    <a:gd name="T57" fmla="*/ T56 w 93"/>
                    <a:gd name="T58" fmla="+- 0 4513 4463"/>
                    <a:gd name="T59" fmla="*/ 451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50"/>
                      </a:moveTo>
                      <a:lnTo>
                        <a:pt x="88" y="27"/>
                      </a:lnTo>
                      <a:lnTo>
                        <a:pt x="75" y="10"/>
                      </a:lnTo>
                      <a:lnTo>
                        <a:pt x="55" y="0"/>
                      </a:lnTo>
                      <a:lnTo>
                        <a:pt x="30" y="4"/>
                      </a:lnTo>
                      <a:lnTo>
                        <a:pt x="11" y="15"/>
                      </a:lnTo>
                      <a:lnTo>
                        <a:pt x="0" y="31"/>
                      </a:lnTo>
                      <a:lnTo>
                        <a:pt x="2" y="60"/>
                      </a:lnTo>
                      <a:lnTo>
                        <a:pt x="10" y="81"/>
                      </a:lnTo>
                      <a:lnTo>
                        <a:pt x="23" y="94"/>
                      </a:lnTo>
                      <a:lnTo>
                        <a:pt x="39" y="100"/>
                      </a:lnTo>
                      <a:lnTo>
                        <a:pt x="63" y="95"/>
                      </a:lnTo>
                      <a:lnTo>
                        <a:pt x="80" y="83"/>
                      </a:lnTo>
                      <a:lnTo>
                        <a:pt x="91" y="64"/>
                      </a:lnTo>
                      <a:lnTo>
                        <a:pt x="93" y="50"/>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49" name="Group 32"/>
              <p:cNvGrpSpPr>
                <a:grpSpLocks/>
              </p:cNvGrpSpPr>
              <p:nvPr/>
            </p:nvGrpSpPr>
            <p:grpSpPr bwMode="auto">
              <a:xfrm>
                <a:off x="5151" y="6009"/>
                <a:ext cx="101" cy="97"/>
                <a:chOff x="5151" y="6009"/>
                <a:chExt cx="101" cy="97"/>
              </a:xfrm>
            </p:grpSpPr>
            <p:sp>
              <p:nvSpPr>
                <p:cNvPr id="9087" name="Freeform 33"/>
                <p:cNvSpPr>
                  <a:spLocks/>
                </p:cNvSpPr>
                <p:nvPr/>
              </p:nvSpPr>
              <p:spPr bwMode="auto">
                <a:xfrm>
                  <a:off x="5151" y="6009"/>
                  <a:ext cx="101" cy="97"/>
                </a:xfrm>
                <a:custGeom>
                  <a:avLst/>
                  <a:gdLst>
                    <a:gd name="T0" fmla="+- 0 5214 5151"/>
                    <a:gd name="T1" fmla="*/ T0 w 101"/>
                    <a:gd name="T2" fmla="+- 0 6009 6009"/>
                    <a:gd name="T3" fmla="*/ 6009 h 97"/>
                    <a:gd name="T4" fmla="+- 0 5187 5151"/>
                    <a:gd name="T5" fmla="*/ T4 w 101"/>
                    <a:gd name="T6" fmla="+- 0 6012 6009"/>
                    <a:gd name="T7" fmla="*/ 6012 h 97"/>
                    <a:gd name="T8" fmla="+- 0 5168 5151"/>
                    <a:gd name="T9" fmla="*/ T8 w 101"/>
                    <a:gd name="T10" fmla="+- 0 6022 6009"/>
                    <a:gd name="T11" fmla="*/ 6022 h 97"/>
                    <a:gd name="T12" fmla="+- 0 5155 5151"/>
                    <a:gd name="T13" fmla="*/ T12 w 101"/>
                    <a:gd name="T14" fmla="+- 0 6037 6009"/>
                    <a:gd name="T15" fmla="*/ 6037 h 97"/>
                    <a:gd name="T16" fmla="+- 0 5151 5151"/>
                    <a:gd name="T17" fmla="*/ T16 w 101"/>
                    <a:gd name="T18" fmla="+- 0 6056 6009"/>
                    <a:gd name="T19" fmla="*/ 6056 h 97"/>
                    <a:gd name="T20" fmla="+- 0 5156 5151"/>
                    <a:gd name="T21" fmla="*/ T20 w 101"/>
                    <a:gd name="T22" fmla="+- 0 6079 6009"/>
                    <a:gd name="T23" fmla="*/ 6079 h 97"/>
                    <a:gd name="T24" fmla="+- 0 5168 5151"/>
                    <a:gd name="T25" fmla="*/ T24 w 101"/>
                    <a:gd name="T26" fmla="+- 0 6096 6009"/>
                    <a:gd name="T27" fmla="*/ 6096 h 97"/>
                    <a:gd name="T28" fmla="+- 0 5187 5151"/>
                    <a:gd name="T29" fmla="*/ T28 w 101"/>
                    <a:gd name="T30" fmla="+- 0 6107 6009"/>
                    <a:gd name="T31" fmla="*/ 6107 h 97"/>
                    <a:gd name="T32" fmla="+- 0 5214 5151"/>
                    <a:gd name="T33" fmla="*/ T32 w 101"/>
                    <a:gd name="T34" fmla="+- 0 6104 6009"/>
                    <a:gd name="T35" fmla="*/ 6104 h 97"/>
                    <a:gd name="T36" fmla="+- 0 5234 5151"/>
                    <a:gd name="T37" fmla="*/ T36 w 101"/>
                    <a:gd name="T38" fmla="+- 0 6094 6009"/>
                    <a:gd name="T39" fmla="*/ 6094 h 97"/>
                    <a:gd name="T40" fmla="+- 0 5246 5151"/>
                    <a:gd name="T41" fmla="*/ T40 w 101"/>
                    <a:gd name="T42" fmla="+- 0 6080 6009"/>
                    <a:gd name="T43" fmla="*/ 6080 h 97"/>
                    <a:gd name="T44" fmla="+- 0 5251 5151"/>
                    <a:gd name="T45" fmla="*/ T44 w 101"/>
                    <a:gd name="T46" fmla="+- 0 6061 6009"/>
                    <a:gd name="T47" fmla="*/ 6061 h 97"/>
                    <a:gd name="T48" fmla="+- 0 5252 5151"/>
                    <a:gd name="T49" fmla="*/ T48 w 101"/>
                    <a:gd name="T50" fmla="+- 0 6058 6009"/>
                    <a:gd name="T51" fmla="*/ 6058 h 97"/>
                    <a:gd name="T52" fmla="+- 0 5247 5151"/>
                    <a:gd name="T53" fmla="*/ T52 w 101"/>
                    <a:gd name="T54" fmla="+- 0 6036 6009"/>
                    <a:gd name="T55" fmla="*/ 6036 h 97"/>
                    <a:gd name="T56" fmla="+- 0 5233 5151"/>
                    <a:gd name="T57" fmla="*/ T56 w 101"/>
                    <a:gd name="T58" fmla="+- 0 6019 6009"/>
                    <a:gd name="T59" fmla="*/ 6019 h 97"/>
                    <a:gd name="T60" fmla="+- 0 5214 5151"/>
                    <a:gd name="T61" fmla="*/ T60 w 101"/>
                    <a:gd name="T62" fmla="+- 0 6009 6009"/>
                    <a:gd name="T63" fmla="*/ 600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5" y="70"/>
                      </a:lnTo>
                      <a:lnTo>
                        <a:pt x="17" y="87"/>
                      </a:lnTo>
                      <a:lnTo>
                        <a:pt x="36" y="98"/>
                      </a:lnTo>
                      <a:lnTo>
                        <a:pt x="63" y="95"/>
                      </a:lnTo>
                      <a:lnTo>
                        <a:pt x="83" y="85"/>
                      </a:lnTo>
                      <a:lnTo>
                        <a:pt x="95" y="71"/>
                      </a:lnTo>
                      <a:lnTo>
                        <a:pt x="100" y="52"/>
                      </a:lnTo>
                      <a:lnTo>
                        <a:pt x="101" y="49"/>
                      </a:lnTo>
                      <a:lnTo>
                        <a:pt x="96"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50" name="Group 34"/>
              <p:cNvGrpSpPr>
                <a:grpSpLocks/>
              </p:cNvGrpSpPr>
              <p:nvPr/>
            </p:nvGrpSpPr>
            <p:grpSpPr bwMode="auto">
              <a:xfrm>
                <a:off x="5151" y="6009"/>
                <a:ext cx="101" cy="97"/>
                <a:chOff x="5151" y="6009"/>
                <a:chExt cx="101" cy="97"/>
              </a:xfrm>
            </p:grpSpPr>
            <p:sp>
              <p:nvSpPr>
                <p:cNvPr id="9086" name="Freeform 35"/>
                <p:cNvSpPr>
                  <a:spLocks/>
                </p:cNvSpPr>
                <p:nvPr/>
              </p:nvSpPr>
              <p:spPr bwMode="auto">
                <a:xfrm>
                  <a:off x="5151" y="6009"/>
                  <a:ext cx="101" cy="97"/>
                </a:xfrm>
                <a:custGeom>
                  <a:avLst/>
                  <a:gdLst>
                    <a:gd name="T0" fmla="+- 0 5252 5151"/>
                    <a:gd name="T1" fmla="*/ T0 w 101"/>
                    <a:gd name="T2" fmla="+- 0 6058 6009"/>
                    <a:gd name="T3" fmla="*/ 6058 h 97"/>
                    <a:gd name="T4" fmla="+- 0 5247 5151"/>
                    <a:gd name="T5" fmla="*/ T4 w 101"/>
                    <a:gd name="T6" fmla="+- 0 6036 6009"/>
                    <a:gd name="T7" fmla="*/ 6036 h 97"/>
                    <a:gd name="T8" fmla="+- 0 5233 5151"/>
                    <a:gd name="T9" fmla="*/ T8 w 101"/>
                    <a:gd name="T10" fmla="+- 0 6019 6009"/>
                    <a:gd name="T11" fmla="*/ 6019 h 97"/>
                    <a:gd name="T12" fmla="+- 0 5214 5151"/>
                    <a:gd name="T13" fmla="*/ T12 w 101"/>
                    <a:gd name="T14" fmla="+- 0 6009 6009"/>
                    <a:gd name="T15" fmla="*/ 6009 h 97"/>
                    <a:gd name="T16" fmla="+- 0 5187 5151"/>
                    <a:gd name="T17" fmla="*/ T16 w 101"/>
                    <a:gd name="T18" fmla="+- 0 6012 6009"/>
                    <a:gd name="T19" fmla="*/ 6012 h 97"/>
                    <a:gd name="T20" fmla="+- 0 5168 5151"/>
                    <a:gd name="T21" fmla="*/ T20 w 101"/>
                    <a:gd name="T22" fmla="+- 0 6022 6009"/>
                    <a:gd name="T23" fmla="*/ 6022 h 97"/>
                    <a:gd name="T24" fmla="+- 0 5155 5151"/>
                    <a:gd name="T25" fmla="*/ T24 w 101"/>
                    <a:gd name="T26" fmla="+- 0 6037 6009"/>
                    <a:gd name="T27" fmla="*/ 6037 h 97"/>
                    <a:gd name="T28" fmla="+- 0 5151 5151"/>
                    <a:gd name="T29" fmla="*/ T28 w 101"/>
                    <a:gd name="T30" fmla="+- 0 6056 6009"/>
                    <a:gd name="T31" fmla="*/ 6056 h 97"/>
                    <a:gd name="T32" fmla="+- 0 5156 5151"/>
                    <a:gd name="T33" fmla="*/ T32 w 101"/>
                    <a:gd name="T34" fmla="+- 0 6079 6009"/>
                    <a:gd name="T35" fmla="*/ 6079 h 97"/>
                    <a:gd name="T36" fmla="+- 0 5168 5151"/>
                    <a:gd name="T37" fmla="*/ T36 w 101"/>
                    <a:gd name="T38" fmla="+- 0 6096 6009"/>
                    <a:gd name="T39" fmla="*/ 6096 h 97"/>
                    <a:gd name="T40" fmla="+- 0 5187 5151"/>
                    <a:gd name="T41" fmla="*/ T40 w 101"/>
                    <a:gd name="T42" fmla="+- 0 6107 6009"/>
                    <a:gd name="T43" fmla="*/ 6107 h 97"/>
                    <a:gd name="T44" fmla="+- 0 5214 5151"/>
                    <a:gd name="T45" fmla="*/ T44 w 101"/>
                    <a:gd name="T46" fmla="+- 0 6104 6009"/>
                    <a:gd name="T47" fmla="*/ 6104 h 97"/>
                    <a:gd name="T48" fmla="+- 0 5234 5151"/>
                    <a:gd name="T49" fmla="*/ T48 w 101"/>
                    <a:gd name="T50" fmla="+- 0 6094 6009"/>
                    <a:gd name="T51" fmla="*/ 6094 h 97"/>
                    <a:gd name="T52" fmla="+- 0 5246 5151"/>
                    <a:gd name="T53" fmla="*/ T52 w 101"/>
                    <a:gd name="T54" fmla="+- 0 6080 6009"/>
                    <a:gd name="T55" fmla="*/ 6080 h 97"/>
                    <a:gd name="T56" fmla="+- 0 5251 5151"/>
                    <a:gd name="T57" fmla="*/ T56 w 101"/>
                    <a:gd name="T58" fmla="+- 0 6061 6009"/>
                    <a:gd name="T59" fmla="*/ 6061 h 97"/>
                    <a:gd name="T60" fmla="+- 0 5252 5151"/>
                    <a:gd name="T61" fmla="*/ T60 w 101"/>
                    <a:gd name="T62" fmla="+- 0 6058 6009"/>
                    <a:gd name="T63" fmla="*/ 6058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6" y="3"/>
                      </a:lnTo>
                      <a:lnTo>
                        <a:pt x="17" y="13"/>
                      </a:lnTo>
                      <a:lnTo>
                        <a:pt x="4" y="28"/>
                      </a:lnTo>
                      <a:lnTo>
                        <a:pt x="0" y="47"/>
                      </a:lnTo>
                      <a:lnTo>
                        <a:pt x="5" y="70"/>
                      </a:lnTo>
                      <a:lnTo>
                        <a:pt x="17" y="87"/>
                      </a:lnTo>
                      <a:lnTo>
                        <a:pt x="36" y="98"/>
                      </a:lnTo>
                      <a:lnTo>
                        <a:pt x="63" y="95"/>
                      </a:lnTo>
                      <a:lnTo>
                        <a:pt x="83" y="85"/>
                      </a:lnTo>
                      <a:lnTo>
                        <a:pt x="95" y="71"/>
                      </a:lnTo>
                      <a:lnTo>
                        <a:pt x="100"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0" name="Picture 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9" y="5875"/>
                  <a:ext cx="741" cy="8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Group 37"/>
              <p:cNvGrpSpPr>
                <a:grpSpLocks/>
              </p:cNvGrpSpPr>
              <p:nvPr/>
            </p:nvGrpSpPr>
            <p:grpSpPr bwMode="auto">
              <a:xfrm>
                <a:off x="1569" y="4281"/>
                <a:ext cx="97" cy="95"/>
                <a:chOff x="1569" y="4281"/>
                <a:chExt cx="97" cy="95"/>
              </a:xfrm>
            </p:grpSpPr>
            <p:sp>
              <p:nvSpPr>
                <p:cNvPr id="9085" name="Freeform 38"/>
                <p:cNvSpPr>
                  <a:spLocks/>
                </p:cNvSpPr>
                <p:nvPr/>
              </p:nvSpPr>
              <p:spPr bwMode="auto">
                <a:xfrm>
                  <a:off x="1569" y="4281"/>
                  <a:ext cx="97" cy="95"/>
                </a:xfrm>
                <a:custGeom>
                  <a:avLst/>
                  <a:gdLst>
                    <a:gd name="T0" fmla="+- 0 1626 1569"/>
                    <a:gd name="T1" fmla="*/ T0 w 97"/>
                    <a:gd name="T2" fmla="+- 0 4281 4281"/>
                    <a:gd name="T3" fmla="*/ 4281 h 95"/>
                    <a:gd name="T4" fmla="+- 0 1600 1569"/>
                    <a:gd name="T5" fmla="*/ T4 w 97"/>
                    <a:gd name="T6" fmla="+- 0 4284 4281"/>
                    <a:gd name="T7" fmla="*/ 4284 h 95"/>
                    <a:gd name="T8" fmla="+- 0 1581 1569"/>
                    <a:gd name="T9" fmla="*/ T8 w 97"/>
                    <a:gd name="T10" fmla="+- 0 4294 4281"/>
                    <a:gd name="T11" fmla="*/ 4294 h 95"/>
                    <a:gd name="T12" fmla="+- 0 1569 1569"/>
                    <a:gd name="T13" fmla="*/ T12 w 97"/>
                    <a:gd name="T14" fmla="+- 0 4310 4281"/>
                    <a:gd name="T15" fmla="*/ 4310 h 95"/>
                    <a:gd name="T16" fmla="+- 0 1570 1569"/>
                    <a:gd name="T17" fmla="*/ T16 w 97"/>
                    <a:gd name="T18" fmla="+- 0 4337 4281"/>
                    <a:gd name="T19" fmla="*/ 4337 h 95"/>
                    <a:gd name="T20" fmla="+- 0 1579 1569"/>
                    <a:gd name="T21" fmla="*/ T20 w 97"/>
                    <a:gd name="T22" fmla="+- 0 4357 4281"/>
                    <a:gd name="T23" fmla="*/ 4357 h 95"/>
                    <a:gd name="T24" fmla="+- 0 1592 1569"/>
                    <a:gd name="T25" fmla="*/ T24 w 97"/>
                    <a:gd name="T26" fmla="+- 0 4370 4281"/>
                    <a:gd name="T27" fmla="*/ 4370 h 95"/>
                    <a:gd name="T28" fmla="+- 0 1610 1569"/>
                    <a:gd name="T29" fmla="*/ T28 w 97"/>
                    <a:gd name="T30" fmla="+- 0 4376 4281"/>
                    <a:gd name="T31" fmla="*/ 4376 h 95"/>
                    <a:gd name="T32" fmla="+- 0 1635 1569"/>
                    <a:gd name="T33" fmla="*/ T32 w 97"/>
                    <a:gd name="T34" fmla="+- 0 4371 4281"/>
                    <a:gd name="T35" fmla="*/ 4371 h 95"/>
                    <a:gd name="T36" fmla="+- 0 1653 1569"/>
                    <a:gd name="T37" fmla="*/ T36 w 97"/>
                    <a:gd name="T38" fmla="+- 0 4359 4281"/>
                    <a:gd name="T39" fmla="*/ 4359 h 95"/>
                    <a:gd name="T40" fmla="+- 0 1663 1569"/>
                    <a:gd name="T41" fmla="*/ T40 w 97"/>
                    <a:gd name="T42" fmla="+- 0 4342 4281"/>
                    <a:gd name="T43" fmla="*/ 4342 h 95"/>
                    <a:gd name="T44" fmla="+- 0 1666 1569"/>
                    <a:gd name="T45" fmla="*/ T44 w 97"/>
                    <a:gd name="T46" fmla="+- 0 4328 4281"/>
                    <a:gd name="T47" fmla="*/ 4328 h 95"/>
                    <a:gd name="T48" fmla="+- 0 1661 1569"/>
                    <a:gd name="T49" fmla="*/ T48 w 97"/>
                    <a:gd name="T50" fmla="+- 0 4307 4281"/>
                    <a:gd name="T51" fmla="*/ 4307 h 95"/>
                    <a:gd name="T52" fmla="+- 0 1647 1569"/>
                    <a:gd name="T53" fmla="*/ T52 w 97"/>
                    <a:gd name="T54" fmla="+- 0 4290 4281"/>
                    <a:gd name="T55" fmla="*/ 4290 h 95"/>
                    <a:gd name="T56" fmla="+- 0 1626 1569"/>
                    <a:gd name="T57" fmla="*/ T56 w 97"/>
                    <a:gd name="T58" fmla="+- 0 4281 4281"/>
                    <a:gd name="T59" fmla="*/ 428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7" y="0"/>
                      </a:moveTo>
                      <a:lnTo>
                        <a:pt x="31" y="3"/>
                      </a:lnTo>
                      <a:lnTo>
                        <a:pt x="12" y="13"/>
                      </a:lnTo>
                      <a:lnTo>
                        <a:pt x="0" y="29"/>
                      </a:lnTo>
                      <a:lnTo>
                        <a:pt x="1" y="56"/>
                      </a:lnTo>
                      <a:lnTo>
                        <a:pt x="10" y="76"/>
                      </a:lnTo>
                      <a:lnTo>
                        <a:pt x="23" y="89"/>
                      </a:lnTo>
                      <a:lnTo>
                        <a:pt x="41" y="95"/>
                      </a:lnTo>
                      <a:lnTo>
                        <a:pt x="66" y="90"/>
                      </a:lnTo>
                      <a:lnTo>
                        <a:pt x="84" y="78"/>
                      </a:lnTo>
                      <a:lnTo>
                        <a:pt x="94" y="61"/>
                      </a:lnTo>
                      <a:lnTo>
                        <a:pt x="97" y="47"/>
                      </a:lnTo>
                      <a:lnTo>
                        <a:pt x="92" y="26"/>
                      </a:lnTo>
                      <a:lnTo>
                        <a:pt x="78" y="9"/>
                      </a:lnTo>
                      <a:lnTo>
                        <a:pt x="57"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52" name="Group 39"/>
              <p:cNvGrpSpPr>
                <a:grpSpLocks/>
              </p:cNvGrpSpPr>
              <p:nvPr/>
            </p:nvGrpSpPr>
            <p:grpSpPr bwMode="auto">
              <a:xfrm>
                <a:off x="1569" y="4281"/>
                <a:ext cx="97" cy="95"/>
                <a:chOff x="1569" y="4281"/>
                <a:chExt cx="97" cy="95"/>
              </a:xfrm>
            </p:grpSpPr>
            <p:sp>
              <p:nvSpPr>
                <p:cNvPr id="9084" name="Freeform 40"/>
                <p:cNvSpPr>
                  <a:spLocks/>
                </p:cNvSpPr>
                <p:nvPr/>
              </p:nvSpPr>
              <p:spPr bwMode="auto">
                <a:xfrm>
                  <a:off x="1569" y="4281"/>
                  <a:ext cx="97" cy="95"/>
                </a:xfrm>
                <a:custGeom>
                  <a:avLst/>
                  <a:gdLst>
                    <a:gd name="T0" fmla="+- 0 1666 1569"/>
                    <a:gd name="T1" fmla="*/ T0 w 97"/>
                    <a:gd name="T2" fmla="+- 0 4328 4281"/>
                    <a:gd name="T3" fmla="*/ 4328 h 95"/>
                    <a:gd name="T4" fmla="+- 0 1661 1569"/>
                    <a:gd name="T5" fmla="*/ T4 w 97"/>
                    <a:gd name="T6" fmla="+- 0 4307 4281"/>
                    <a:gd name="T7" fmla="*/ 4307 h 95"/>
                    <a:gd name="T8" fmla="+- 0 1647 1569"/>
                    <a:gd name="T9" fmla="*/ T8 w 97"/>
                    <a:gd name="T10" fmla="+- 0 4290 4281"/>
                    <a:gd name="T11" fmla="*/ 4290 h 95"/>
                    <a:gd name="T12" fmla="+- 0 1626 1569"/>
                    <a:gd name="T13" fmla="*/ T12 w 97"/>
                    <a:gd name="T14" fmla="+- 0 4281 4281"/>
                    <a:gd name="T15" fmla="*/ 4281 h 95"/>
                    <a:gd name="T16" fmla="+- 0 1600 1569"/>
                    <a:gd name="T17" fmla="*/ T16 w 97"/>
                    <a:gd name="T18" fmla="+- 0 4284 4281"/>
                    <a:gd name="T19" fmla="*/ 4284 h 95"/>
                    <a:gd name="T20" fmla="+- 0 1581 1569"/>
                    <a:gd name="T21" fmla="*/ T20 w 97"/>
                    <a:gd name="T22" fmla="+- 0 4294 4281"/>
                    <a:gd name="T23" fmla="*/ 4294 h 95"/>
                    <a:gd name="T24" fmla="+- 0 1569 1569"/>
                    <a:gd name="T25" fmla="*/ T24 w 97"/>
                    <a:gd name="T26" fmla="+- 0 4310 4281"/>
                    <a:gd name="T27" fmla="*/ 4310 h 95"/>
                    <a:gd name="T28" fmla="+- 0 1570 1569"/>
                    <a:gd name="T29" fmla="*/ T28 w 97"/>
                    <a:gd name="T30" fmla="+- 0 4337 4281"/>
                    <a:gd name="T31" fmla="*/ 4337 h 95"/>
                    <a:gd name="T32" fmla="+- 0 1579 1569"/>
                    <a:gd name="T33" fmla="*/ T32 w 97"/>
                    <a:gd name="T34" fmla="+- 0 4357 4281"/>
                    <a:gd name="T35" fmla="*/ 4357 h 95"/>
                    <a:gd name="T36" fmla="+- 0 1592 1569"/>
                    <a:gd name="T37" fmla="*/ T36 w 97"/>
                    <a:gd name="T38" fmla="+- 0 4370 4281"/>
                    <a:gd name="T39" fmla="*/ 4370 h 95"/>
                    <a:gd name="T40" fmla="+- 0 1610 1569"/>
                    <a:gd name="T41" fmla="*/ T40 w 97"/>
                    <a:gd name="T42" fmla="+- 0 4376 4281"/>
                    <a:gd name="T43" fmla="*/ 4376 h 95"/>
                    <a:gd name="T44" fmla="+- 0 1635 1569"/>
                    <a:gd name="T45" fmla="*/ T44 w 97"/>
                    <a:gd name="T46" fmla="+- 0 4371 4281"/>
                    <a:gd name="T47" fmla="*/ 4371 h 95"/>
                    <a:gd name="T48" fmla="+- 0 1653 1569"/>
                    <a:gd name="T49" fmla="*/ T48 w 97"/>
                    <a:gd name="T50" fmla="+- 0 4359 4281"/>
                    <a:gd name="T51" fmla="*/ 4359 h 95"/>
                    <a:gd name="T52" fmla="+- 0 1663 1569"/>
                    <a:gd name="T53" fmla="*/ T52 w 97"/>
                    <a:gd name="T54" fmla="+- 0 4342 4281"/>
                    <a:gd name="T55" fmla="*/ 4342 h 95"/>
                    <a:gd name="T56" fmla="+- 0 1666 1569"/>
                    <a:gd name="T57" fmla="*/ T56 w 97"/>
                    <a:gd name="T58" fmla="+- 0 4328 4281"/>
                    <a:gd name="T59" fmla="*/ 432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9"/>
                      </a:lnTo>
                      <a:lnTo>
                        <a:pt x="57" y="0"/>
                      </a:lnTo>
                      <a:lnTo>
                        <a:pt x="31" y="3"/>
                      </a:lnTo>
                      <a:lnTo>
                        <a:pt x="12" y="13"/>
                      </a:lnTo>
                      <a:lnTo>
                        <a:pt x="0" y="29"/>
                      </a:lnTo>
                      <a:lnTo>
                        <a:pt x="1" y="56"/>
                      </a:lnTo>
                      <a:lnTo>
                        <a:pt x="10" y="76"/>
                      </a:lnTo>
                      <a:lnTo>
                        <a:pt x="23" y="89"/>
                      </a:lnTo>
                      <a:lnTo>
                        <a:pt x="41" y="95"/>
                      </a:lnTo>
                      <a:lnTo>
                        <a:pt x="66" y="90"/>
                      </a:lnTo>
                      <a:lnTo>
                        <a:pt x="84" y="78"/>
                      </a:lnTo>
                      <a:lnTo>
                        <a:pt x="94"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54" name="Group 41"/>
              <p:cNvGrpSpPr>
                <a:grpSpLocks/>
              </p:cNvGrpSpPr>
              <p:nvPr/>
            </p:nvGrpSpPr>
            <p:grpSpPr bwMode="auto">
              <a:xfrm>
                <a:off x="1261" y="4267"/>
                <a:ext cx="97" cy="95"/>
                <a:chOff x="1261" y="4267"/>
                <a:chExt cx="97" cy="95"/>
              </a:xfrm>
            </p:grpSpPr>
            <p:sp>
              <p:nvSpPr>
                <p:cNvPr id="9083" name="Freeform 42"/>
                <p:cNvSpPr>
                  <a:spLocks/>
                </p:cNvSpPr>
                <p:nvPr/>
              </p:nvSpPr>
              <p:spPr bwMode="auto">
                <a:xfrm>
                  <a:off x="1261" y="4267"/>
                  <a:ext cx="97" cy="95"/>
                </a:xfrm>
                <a:custGeom>
                  <a:avLst/>
                  <a:gdLst>
                    <a:gd name="T0" fmla="+- 0 1319 1261"/>
                    <a:gd name="T1" fmla="*/ T0 w 97"/>
                    <a:gd name="T2" fmla="+- 0 4267 4267"/>
                    <a:gd name="T3" fmla="*/ 4267 h 95"/>
                    <a:gd name="T4" fmla="+- 0 1293 1261"/>
                    <a:gd name="T5" fmla="*/ T4 w 97"/>
                    <a:gd name="T6" fmla="+- 0 4270 4267"/>
                    <a:gd name="T7" fmla="*/ 4270 h 95"/>
                    <a:gd name="T8" fmla="+- 0 1273 1261"/>
                    <a:gd name="T9" fmla="*/ T8 w 97"/>
                    <a:gd name="T10" fmla="+- 0 4280 4267"/>
                    <a:gd name="T11" fmla="*/ 4280 h 95"/>
                    <a:gd name="T12" fmla="+- 0 1261 1261"/>
                    <a:gd name="T13" fmla="*/ T12 w 97"/>
                    <a:gd name="T14" fmla="+- 0 4296 4267"/>
                    <a:gd name="T15" fmla="*/ 4296 h 95"/>
                    <a:gd name="T16" fmla="+- 0 1263 1261"/>
                    <a:gd name="T17" fmla="*/ T16 w 97"/>
                    <a:gd name="T18" fmla="+- 0 4323 4267"/>
                    <a:gd name="T19" fmla="*/ 4323 h 95"/>
                    <a:gd name="T20" fmla="+- 0 1271 1261"/>
                    <a:gd name="T21" fmla="*/ T20 w 97"/>
                    <a:gd name="T22" fmla="+- 0 4343 4267"/>
                    <a:gd name="T23" fmla="*/ 4343 h 95"/>
                    <a:gd name="T24" fmla="+- 0 1285 1261"/>
                    <a:gd name="T25" fmla="*/ T24 w 97"/>
                    <a:gd name="T26" fmla="+- 0 4356 4267"/>
                    <a:gd name="T27" fmla="*/ 4356 h 95"/>
                    <a:gd name="T28" fmla="+- 0 1303 1261"/>
                    <a:gd name="T29" fmla="*/ T28 w 97"/>
                    <a:gd name="T30" fmla="+- 0 4361 4267"/>
                    <a:gd name="T31" fmla="*/ 4361 h 95"/>
                    <a:gd name="T32" fmla="+- 0 1327 1261"/>
                    <a:gd name="T33" fmla="*/ T32 w 97"/>
                    <a:gd name="T34" fmla="+- 0 4357 4267"/>
                    <a:gd name="T35" fmla="*/ 4357 h 95"/>
                    <a:gd name="T36" fmla="+- 0 1346 1261"/>
                    <a:gd name="T37" fmla="*/ T36 w 97"/>
                    <a:gd name="T38" fmla="+- 0 4345 4267"/>
                    <a:gd name="T39" fmla="*/ 4345 h 95"/>
                    <a:gd name="T40" fmla="+- 0 1356 1261"/>
                    <a:gd name="T41" fmla="*/ T40 w 97"/>
                    <a:gd name="T42" fmla="+- 0 4327 4267"/>
                    <a:gd name="T43" fmla="*/ 4327 h 95"/>
                    <a:gd name="T44" fmla="+- 0 1358 1261"/>
                    <a:gd name="T45" fmla="*/ T44 w 97"/>
                    <a:gd name="T46" fmla="+- 0 4313 4267"/>
                    <a:gd name="T47" fmla="*/ 4313 h 95"/>
                    <a:gd name="T48" fmla="+- 0 1353 1261"/>
                    <a:gd name="T49" fmla="*/ T48 w 97"/>
                    <a:gd name="T50" fmla="+- 0 4292 4267"/>
                    <a:gd name="T51" fmla="*/ 4292 h 95"/>
                    <a:gd name="T52" fmla="+- 0 1339 1261"/>
                    <a:gd name="T53" fmla="*/ T52 w 97"/>
                    <a:gd name="T54" fmla="+- 0 4276 4267"/>
                    <a:gd name="T55" fmla="*/ 4276 h 95"/>
                    <a:gd name="T56" fmla="+- 0 1319 1261"/>
                    <a:gd name="T57" fmla="*/ T56 w 97"/>
                    <a:gd name="T58" fmla="+- 0 4267 4267"/>
                    <a:gd name="T59" fmla="*/ 426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4"/>
                      </a:lnTo>
                      <a:lnTo>
                        <a:pt x="66" y="90"/>
                      </a:lnTo>
                      <a:lnTo>
                        <a:pt x="85" y="78"/>
                      </a:lnTo>
                      <a:lnTo>
                        <a:pt x="95" y="60"/>
                      </a:lnTo>
                      <a:lnTo>
                        <a:pt x="97" y="46"/>
                      </a:lnTo>
                      <a:lnTo>
                        <a:pt x="92" y="25"/>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55" name="Group 43"/>
              <p:cNvGrpSpPr>
                <a:grpSpLocks/>
              </p:cNvGrpSpPr>
              <p:nvPr/>
            </p:nvGrpSpPr>
            <p:grpSpPr bwMode="auto">
              <a:xfrm>
                <a:off x="1261" y="4267"/>
                <a:ext cx="97" cy="95"/>
                <a:chOff x="1261" y="4267"/>
                <a:chExt cx="97" cy="95"/>
              </a:xfrm>
            </p:grpSpPr>
            <p:sp>
              <p:nvSpPr>
                <p:cNvPr id="9082" name="Freeform 44"/>
                <p:cNvSpPr>
                  <a:spLocks/>
                </p:cNvSpPr>
                <p:nvPr/>
              </p:nvSpPr>
              <p:spPr bwMode="auto">
                <a:xfrm>
                  <a:off x="1261" y="4267"/>
                  <a:ext cx="97" cy="95"/>
                </a:xfrm>
                <a:custGeom>
                  <a:avLst/>
                  <a:gdLst>
                    <a:gd name="T0" fmla="+- 0 1358 1261"/>
                    <a:gd name="T1" fmla="*/ T0 w 97"/>
                    <a:gd name="T2" fmla="+- 0 4313 4267"/>
                    <a:gd name="T3" fmla="*/ 4313 h 95"/>
                    <a:gd name="T4" fmla="+- 0 1353 1261"/>
                    <a:gd name="T5" fmla="*/ T4 w 97"/>
                    <a:gd name="T6" fmla="+- 0 4292 4267"/>
                    <a:gd name="T7" fmla="*/ 4292 h 95"/>
                    <a:gd name="T8" fmla="+- 0 1339 1261"/>
                    <a:gd name="T9" fmla="*/ T8 w 97"/>
                    <a:gd name="T10" fmla="+- 0 4276 4267"/>
                    <a:gd name="T11" fmla="*/ 4276 h 95"/>
                    <a:gd name="T12" fmla="+- 0 1319 1261"/>
                    <a:gd name="T13" fmla="*/ T12 w 97"/>
                    <a:gd name="T14" fmla="+- 0 4267 4267"/>
                    <a:gd name="T15" fmla="*/ 4267 h 95"/>
                    <a:gd name="T16" fmla="+- 0 1293 1261"/>
                    <a:gd name="T17" fmla="*/ T16 w 97"/>
                    <a:gd name="T18" fmla="+- 0 4270 4267"/>
                    <a:gd name="T19" fmla="*/ 4270 h 95"/>
                    <a:gd name="T20" fmla="+- 0 1273 1261"/>
                    <a:gd name="T21" fmla="*/ T20 w 97"/>
                    <a:gd name="T22" fmla="+- 0 4280 4267"/>
                    <a:gd name="T23" fmla="*/ 4280 h 95"/>
                    <a:gd name="T24" fmla="+- 0 1261 1261"/>
                    <a:gd name="T25" fmla="*/ T24 w 97"/>
                    <a:gd name="T26" fmla="+- 0 4296 4267"/>
                    <a:gd name="T27" fmla="*/ 4296 h 95"/>
                    <a:gd name="T28" fmla="+- 0 1263 1261"/>
                    <a:gd name="T29" fmla="*/ T28 w 97"/>
                    <a:gd name="T30" fmla="+- 0 4323 4267"/>
                    <a:gd name="T31" fmla="*/ 4323 h 95"/>
                    <a:gd name="T32" fmla="+- 0 1271 1261"/>
                    <a:gd name="T33" fmla="*/ T32 w 97"/>
                    <a:gd name="T34" fmla="+- 0 4343 4267"/>
                    <a:gd name="T35" fmla="*/ 4343 h 95"/>
                    <a:gd name="T36" fmla="+- 0 1285 1261"/>
                    <a:gd name="T37" fmla="*/ T36 w 97"/>
                    <a:gd name="T38" fmla="+- 0 4356 4267"/>
                    <a:gd name="T39" fmla="*/ 4356 h 95"/>
                    <a:gd name="T40" fmla="+- 0 1303 1261"/>
                    <a:gd name="T41" fmla="*/ T40 w 97"/>
                    <a:gd name="T42" fmla="+- 0 4361 4267"/>
                    <a:gd name="T43" fmla="*/ 4361 h 95"/>
                    <a:gd name="T44" fmla="+- 0 1327 1261"/>
                    <a:gd name="T45" fmla="*/ T44 w 97"/>
                    <a:gd name="T46" fmla="+- 0 4357 4267"/>
                    <a:gd name="T47" fmla="*/ 4357 h 95"/>
                    <a:gd name="T48" fmla="+- 0 1346 1261"/>
                    <a:gd name="T49" fmla="*/ T48 w 97"/>
                    <a:gd name="T50" fmla="+- 0 4345 4267"/>
                    <a:gd name="T51" fmla="*/ 4345 h 95"/>
                    <a:gd name="T52" fmla="+- 0 1356 1261"/>
                    <a:gd name="T53" fmla="*/ T52 w 97"/>
                    <a:gd name="T54" fmla="+- 0 4327 4267"/>
                    <a:gd name="T55" fmla="*/ 4327 h 95"/>
                    <a:gd name="T56" fmla="+- 0 1358 1261"/>
                    <a:gd name="T57" fmla="*/ T56 w 97"/>
                    <a:gd name="T58" fmla="+- 0 4313 4267"/>
                    <a:gd name="T59" fmla="*/ 431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2" y="25"/>
                      </a:lnTo>
                      <a:lnTo>
                        <a:pt x="78" y="9"/>
                      </a:lnTo>
                      <a:lnTo>
                        <a:pt x="58" y="0"/>
                      </a:lnTo>
                      <a:lnTo>
                        <a:pt x="32" y="3"/>
                      </a:lnTo>
                      <a:lnTo>
                        <a:pt x="12" y="13"/>
                      </a:lnTo>
                      <a:lnTo>
                        <a:pt x="0" y="29"/>
                      </a:lnTo>
                      <a:lnTo>
                        <a:pt x="2" y="56"/>
                      </a:lnTo>
                      <a:lnTo>
                        <a:pt x="10" y="76"/>
                      </a:lnTo>
                      <a:lnTo>
                        <a:pt x="24" y="89"/>
                      </a:lnTo>
                      <a:lnTo>
                        <a:pt x="42" y="94"/>
                      </a:lnTo>
                      <a:lnTo>
                        <a:pt x="66" y="90"/>
                      </a:lnTo>
                      <a:lnTo>
                        <a:pt x="85" y="78"/>
                      </a:lnTo>
                      <a:lnTo>
                        <a:pt x="95"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56" name="Group 45"/>
              <p:cNvGrpSpPr>
                <a:grpSpLocks/>
              </p:cNvGrpSpPr>
              <p:nvPr/>
            </p:nvGrpSpPr>
            <p:grpSpPr bwMode="auto">
              <a:xfrm>
                <a:off x="1933" y="4060"/>
                <a:ext cx="93" cy="99"/>
                <a:chOff x="1933" y="4060"/>
                <a:chExt cx="93" cy="99"/>
              </a:xfrm>
            </p:grpSpPr>
            <p:sp>
              <p:nvSpPr>
                <p:cNvPr id="9081" name="Freeform 46"/>
                <p:cNvSpPr>
                  <a:spLocks/>
                </p:cNvSpPr>
                <p:nvPr/>
              </p:nvSpPr>
              <p:spPr bwMode="auto">
                <a:xfrm>
                  <a:off x="1933" y="4060"/>
                  <a:ext cx="93" cy="99"/>
                </a:xfrm>
                <a:custGeom>
                  <a:avLst/>
                  <a:gdLst>
                    <a:gd name="T0" fmla="+- 0 1988 1933"/>
                    <a:gd name="T1" fmla="*/ T0 w 93"/>
                    <a:gd name="T2" fmla="+- 0 4060 4060"/>
                    <a:gd name="T3" fmla="*/ 4060 h 99"/>
                    <a:gd name="T4" fmla="+- 0 1963 1933"/>
                    <a:gd name="T5" fmla="*/ T4 w 93"/>
                    <a:gd name="T6" fmla="+- 0 4064 4060"/>
                    <a:gd name="T7" fmla="*/ 4064 h 99"/>
                    <a:gd name="T8" fmla="+- 0 1944 1933"/>
                    <a:gd name="T9" fmla="*/ T8 w 93"/>
                    <a:gd name="T10" fmla="+- 0 4075 4060"/>
                    <a:gd name="T11" fmla="*/ 4075 h 99"/>
                    <a:gd name="T12" fmla="+- 0 1933 1933"/>
                    <a:gd name="T13" fmla="*/ T12 w 93"/>
                    <a:gd name="T14" fmla="+- 0 4091 4060"/>
                    <a:gd name="T15" fmla="*/ 4091 h 99"/>
                    <a:gd name="T16" fmla="+- 0 1935 1933"/>
                    <a:gd name="T17" fmla="*/ T16 w 93"/>
                    <a:gd name="T18" fmla="+- 0 4120 4060"/>
                    <a:gd name="T19" fmla="*/ 4120 h 99"/>
                    <a:gd name="T20" fmla="+- 0 1943 1933"/>
                    <a:gd name="T21" fmla="*/ T20 w 93"/>
                    <a:gd name="T22" fmla="+- 0 4140 4060"/>
                    <a:gd name="T23" fmla="*/ 4140 h 99"/>
                    <a:gd name="T24" fmla="+- 0 1956 1933"/>
                    <a:gd name="T25" fmla="*/ T24 w 93"/>
                    <a:gd name="T26" fmla="+- 0 4154 4060"/>
                    <a:gd name="T27" fmla="*/ 4154 h 99"/>
                    <a:gd name="T28" fmla="+- 0 1972 1933"/>
                    <a:gd name="T29" fmla="*/ T28 w 93"/>
                    <a:gd name="T30" fmla="+- 0 4160 4060"/>
                    <a:gd name="T31" fmla="*/ 4160 h 99"/>
                    <a:gd name="T32" fmla="+- 0 1996 1933"/>
                    <a:gd name="T33" fmla="*/ T32 w 93"/>
                    <a:gd name="T34" fmla="+- 0 4155 4060"/>
                    <a:gd name="T35" fmla="*/ 4155 h 99"/>
                    <a:gd name="T36" fmla="+- 0 2013 1933"/>
                    <a:gd name="T37" fmla="*/ T36 w 93"/>
                    <a:gd name="T38" fmla="+- 0 4143 4060"/>
                    <a:gd name="T39" fmla="*/ 4143 h 99"/>
                    <a:gd name="T40" fmla="+- 0 2024 1933"/>
                    <a:gd name="T41" fmla="*/ T40 w 93"/>
                    <a:gd name="T42" fmla="+- 0 4124 4060"/>
                    <a:gd name="T43" fmla="*/ 4124 h 99"/>
                    <a:gd name="T44" fmla="+- 0 2026 1933"/>
                    <a:gd name="T45" fmla="*/ T44 w 93"/>
                    <a:gd name="T46" fmla="+- 0 4109 4060"/>
                    <a:gd name="T47" fmla="*/ 4109 h 99"/>
                    <a:gd name="T48" fmla="+- 0 2021 1933"/>
                    <a:gd name="T49" fmla="*/ T48 w 93"/>
                    <a:gd name="T50" fmla="+- 0 4087 4060"/>
                    <a:gd name="T51" fmla="*/ 4087 h 99"/>
                    <a:gd name="T52" fmla="+- 0 2008 1933"/>
                    <a:gd name="T53" fmla="*/ T52 w 93"/>
                    <a:gd name="T54" fmla="+- 0 4070 4060"/>
                    <a:gd name="T55" fmla="*/ 4070 h 99"/>
                    <a:gd name="T56" fmla="+- 0 1988 1933"/>
                    <a:gd name="T57" fmla="*/ T56 w 93"/>
                    <a:gd name="T58" fmla="+- 0 4060 4060"/>
                    <a:gd name="T59" fmla="*/ 4060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4"/>
                      </a:lnTo>
                      <a:lnTo>
                        <a:pt x="11" y="15"/>
                      </a:lnTo>
                      <a:lnTo>
                        <a:pt x="0" y="31"/>
                      </a:lnTo>
                      <a:lnTo>
                        <a:pt x="2" y="60"/>
                      </a:lnTo>
                      <a:lnTo>
                        <a:pt x="10" y="80"/>
                      </a:lnTo>
                      <a:lnTo>
                        <a:pt x="23" y="94"/>
                      </a:lnTo>
                      <a:lnTo>
                        <a:pt x="39" y="100"/>
                      </a:lnTo>
                      <a:lnTo>
                        <a:pt x="63" y="95"/>
                      </a:lnTo>
                      <a:lnTo>
                        <a:pt x="80" y="83"/>
                      </a:lnTo>
                      <a:lnTo>
                        <a:pt x="91" y="64"/>
                      </a:lnTo>
                      <a:lnTo>
                        <a:pt x="93" y="49"/>
                      </a:lnTo>
                      <a:lnTo>
                        <a:pt x="88" y="27"/>
                      </a:lnTo>
                      <a:lnTo>
                        <a:pt x="75"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57" name="Group 47"/>
              <p:cNvGrpSpPr>
                <a:grpSpLocks/>
              </p:cNvGrpSpPr>
              <p:nvPr/>
            </p:nvGrpSpPr>
            <p:grpSpPr bwMode="auto">
              <a:xfrm>
                <a:off x="1933" y="4060"/>
                <a:ext cx="93" cy="99"/>
                <a:chOff x="1933" y="4060"/>
                <a:chExt cx="93" cy="99"/>
              </a:xfrm>
            </p:grpSpPr>
            <p:sp>
              <p:nvSpPr>
                <p:cNvPr id="9080" name="Freeform 48"/>
                <p:cNvSpPr>
                  <a:spLocks/>
                </p:cNvSpPr>
                <p:nvPr/>
              </p:nvSpPr>
              <p:spPr bwMode="auto">
                <a:xfrm>
                  <a:off x="1933" y="4060"/>
                  <a:ext cx="93" cy="99"/>
                </a:xfrm>
                <a:custGeom>
                  <a:avLst/>
                  <a:gdLst>
                    <a:gd name="T0" fmla="+- 0 2026 1933"/>
                    <a:gd name="T1" fmla="*/ T0 w 93"/>
                    <a:gd name="T2" fmla="+- 0 4109 4060"/>
                    <a:gd name="T3" fmla="*/ 4109 h 99"/>
                    <a:gd name="T4" fmla="+- 0 2021 1933"/>
                    <a:gd name="T5" fmla="*/ T4 w 93"/>
                    <a:gd name="T6" fmla="+- 0 4087 4060"/>
                    <a:gd name="T7" fmla="*/ 4087 h 99"/>
                    <a:gd name="T8" fmla="+- 0 2008 1933"/>
                    <a:gd name="T9" fmla="*/ T8 w 93"/>
                    <a:gd name="T10" fmla="+- 0 4070 4060"/>
                    <a:gd name="T11" fmla="*/ 4070 h 99"/>
                    <a:gd name="T12" fmla="+- 0 1988 1933"/>
                    <a:gd name="T13" fmla="*/ T12 w 93"/>
                    <a:gd name="T14" fmla="+- 0 4060 4060"/>
                    <a:gd name="T15" fmla="*/ 4060 h 99"/>
                    <a:gd name="T16" fmla="+- 0 1963 1933"/>
                    <a:gd name="T17" fmla="*/ T16 w 93"/>
                    <a:gd name="T18" fmla="+- 0 4064 4060"/>
                    <a:gd name="T19" fmla="*/ 4064 h 99"/>
                    <a:gd name="T20" fmla="+- 0 1944 1933"/>
                    <a:gd name="T21" fmla="*/ T20 w 93"/>
                    <a:gd name="T22" fmla="+- 0 4075 4060"/>
                    <a:gd name="T23" fmla="*/ 4075 h 99"/>
                    <a:gd name="T24" fmla="+- 0 1933 1933"/>
                    <a:gd name="T25" fmla="*/ T24 w 93"/>
                    <a:gd name="T26" fmla="+- 0 4091 4060"/>
                    <a:gd name="T27" fmla="*/ 4091 h 99"/>
                    <a:gd name="T28" fmla="+- 0 1935 1933"/>
                    <a:gd name="T29" fmla="*/ T28 w 93"/>
                    <a:gd name="T30" fmla="+- 0 4120 4060"/>
                    <a:gd name="T31" fmla="*/ 4120 h 99"/>
                    <a:gd name="T32" fmla="+- 0 1943 1933"/>
                    <a:gd name="T33" fmla="*/ T32 w 93"/>
                    <a:gd name="T34" fmla="+- 0 4140 4060"/>
                    <a:gd name="T35" fmla="*/ 4140 h 99"/>
                    <a:gd name="T36" fmla="+- 0 1956 1933"/>
                    <a:gd name="T37" fmla="*/ T36 w 93"/>
                    <a:gd name="T38" fmla="+- 0 4154 4060"/>
                    <a:gd name="T39" fmla="*/ 4154 h 99"/>
                    <a:gd name="T40" fmla="+- 0 1972 1933"/>
                    <a:gd name="T41" fmla="*/ T40 w 93"/>
                    <a:gd name="T42" fmla="+- 0 4160 4060"/>
                    <a:gd name="T43" fmla="*/ 4160 h 99"/>
                    <a:gd name="T44" fmla="+- 0 1996 1933"/>
                    <a:gd name="T45" fmla="*/ T44 w 93"/>
                    <a:gd name="T46" fmla="+- 0 4155 4060"/>
                    <a:gd name="T47" fmla="*/ 4155 h 99"/>
                    <a:gd name="T48" fmla="+- 0 2013 1933"/>
                    <a:gd name="T49" fmla="*/ T48 w 93"/>
                    <a:gd name="T50" fmla="+- 0 4143 4060"/>
                    <a:gd name="T51" fmla="*/ 4143 h 99"/>
                    <a:gd name="T52" fmla="+- 0 2024 1933"/>
                    <a:gd name="T53" fmla="*/ T52 w 93"/>
                    <a:gd name="T54" fmla="+- 0 4124 4060"/>
                    <a:gd name="T55" fmla="*/ 4124 h 99"/>
                    <a:gd name="T56" fmla="+- 0 2026 1933"/>
                    <a:gd name="T57" fmla="*/ T56 w 93"/>
                    <a:gd name="T58" fmla="+- 0 4109 4060"/>
                    <a:gd name="T59" fmla="*/ 4109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5" y="10"/>
                      </a:lnTo>
                      <a:lnTo>
                        <a:pt x="55" y="0"/>
                      </a:lnTo>
                      <a:lnTo>
                        <a:pt x="30" y="4"/>
                      </a:lnTo>
                      <a:lnTo>
                        <a:pt x="11" y="15"/>
                      </a:lnTo>
                      <a:lnTo>
                        <a:pt x="0" y="31"/>
                      </a:lnTo>
                      <a:lnTo>
                        <a:pt x="2" y="60"/>
                      </a:lnTo>
                      <a:lnTo>
                        <a:pt x="10" y="80"/>
                      </a:lnTo>
                      <a:lnTo>
                        <a:pt x="23" y="94"/>
                      </a:lnTo>
                      <a:lnTo>
                        <a:pt x="39" y="100"/>
                      </a:lnTo>
                      <a:lnTo>
                        <a:pt x="63" y="95"/>
                      </a:lnTo>
                      <a:lnTo>
                        <a:pt x="80" y="83"/>
                      </a:lnTo>
                      <a:lnTo>
                        <a:pt x="91"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58" name="Group 49"/>
              <p:cNvGrpSpPr>
                <a:grpSpLocks/>
              </p:cNvGrpSpPr>
              <p:nvPr/>
            </p:nvGrpSpPr>
            <p:grpSpPr bwMode="auto">
              <a:xfrm>
                <a:off x="2193" y="2174"/>
                <a:ext cx="97" cy="95"/>
                <a:chOff x="2193" y="2174"/>
                <a:chExt cx="97" cy="95"/>
              </a:xfrm>
            </p:grpSpPr>
            <p:sp>
              <p:nvSpPr>
                <p:cNvPr id="9078" name="Freeform 50"/>
                <p:cNvSpPr>
                  <a:spLocks/>
                </p:cNvSpPr>
                <p:nvPr/>
              </p:nvSpPr>
              <p:spPr bwMode="auto">
                <a:xfrm>
                  <a:off x="2193" y="2174"/>
                  <a:ext cx="97" cy="95"/>
                </a:xfrm>
                <a:custGeom>
                  <a:avLst/>
                  <a:gdLst>
                    <a:gd name="T0" fmla="+- 0 2251 2193"/>
                    <a:gd name="T1" fmla="*/ T0 w 97"/>
                    <a:gd name="T2" fmla="+- 0 2174 2174"/>
                    <a:gd name="T3" fmla="*/ 2174 h 95"/>
                    <a:gd name="T4" fmla="+- 0 2224 2193"/>
                    <a:gd name="T5" fmla="*/ T4 w 97"/>
                    <a:gd name="T6" fmla="+- 0 2177 2174"/>
                    <a:gd name="T7" fmla="*/ 2177 h 95"/>
                    <a:gd name="T8" fmla="+- 0 2220 2193"/>
                    <a:gd name="T9" fmla="*/ T8 w 97"/>
                    <a:gd name="T10" fmla="+- 0 2179 2174"/>
                    <a:gd name="T11" fmla="*/ 2179 h 95"/>
                    <a:gd name="T12" fmla="+- 0 2263 2193"/>
                    <a:gd name="T13" fmla="*/ T12 w 97"/>
                    <a:gd name="T14" fmla="+- 0 2179 2174"/>
                    <a:gd name="T15" fmla="*/ 2179 h 95"/>
                    <a:gd name="T16" fmla="+- 0 2251 2193"/>
                    <a:gd name="T17" fmla="*/ T16 w 97"/>
                    <a:gd name="T18" fmla="+- 0 2174 2174"/>
                    <a:gd name="T19" fmla="*/ 2174 h 95"/>
                  </a:gdLst>
                  <a:ahLst/>
                  <a:cxnLst>
                    <a:cxn ang="0">
                      <a:pos x="T1" y="T3"/>
                    </a:cxn>
                    <a:cxn ang="0">
                      <a:pos x="T5" y="T7"/>
                    </a:cxn>
                    <a:cxn ang="0">
                      <a:pos x="T9" y="T11"/>
                    </a:cxn>
                    <a:cxn ang="0">
                      <a:pos x="T13" y="T15"/>
                    </a:cxn>
                    <a:cxn ang="0">
                      <a:pos x="T17" y="T19"/>
                    </a:cxn>
                  </a:cxnLst>
                  <a:rect l="0" t="0" r="r" b="b"/>
                  <a:pathLst>
                    <a:path w="97" h="95">
                      <a:moveTo>
                        <a:pt x="58" y="0"/>
                      </a:moveTo>
                      <a:lnTo>
                        <a:pt x="31" y="3"/>
                      </a:lnTo>
                      <a:lnTo>
                        <a:pt x="27" y="5"/>
                      </a:lnTo>
                      <a:lnTo>
                        <a:pt x="70" y="5"/>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79" name="Freeform 51"/>
                <p:cNvSpPr>
                  <a:spLocks/>
                </p:cNvSpPr>
                <p:nvPr/>
              </p:nvSpPr>
              <p:spPr bwMode="auto">
                <a:xfrm>
                  <a:off x="2193" y="2174"/>
                  <a:ext cx="97" cy="95"/>
                </a:xfrm>
                <a:custGeom>
                  <a:avLst/>
                  <a:gdLst>
                    <a:gd name="T0" fmla="+- 0 2195 2193"/>
                    <a:gd name="T1" fmla="*/ T0 w 97"/>
                    <a:gd name="T2" fmla="+- 0 2199 2174"/>
                    <a:gd name="T3" fmla="*/ 2199 h 95"/>
                    <a:gd name="T4" fmla="+- 0 2193 2193"/>
                    <a:gd name="T5" fmla="*/ T4 w 97"/>
                    <a:gd name="T6" fmla="+- 0 2203 2174"/>
                    <a:gd name="T7" fmla="*/ 2203 h 95"/>
                    <a:gd name="T8" fmla="+- 0 2194 2193"/>
                    <a:gd name="T9" fmla="*/ T8 w 97"/>
                    <a:gd name="T10" fmla="+- 0 2230 2174"/>
                    <a:gd name="T11" fmla="*/ 2230 h 95"/>
                    <a:gd name="T12" fmla="+- 0 2203 2193"/>
                    <a:gd name="T13" fmla="*/ T12 w 97"/>
                    <a:gd name="T14" fmla="+- 0 2250 2174"/>
                    <a:gd name="T15" fmla="*/ 2250 h 95"/>
                    <a:gd name="T16" fmla="+- 0 2217 2193"/>
                    <a:gd name="T17" fmla="*/ T16 w 97"/>
                    <a:gd name="T18" fmla="+- 0 2263 2174"/>
                    <a:gd name="T19" fmla="*/ 2263 h 95"/>
                    <a:gd name="T20" fmla="+- 0 2234 2193"/>
                    <a:gd name="T21" fmla="*/ T20 w 97"/>
                    <a:gd name="T22" fmla="+- 0 2268 2174"/>
                    <a:gd name="T23" fmla="*/ 2268 h 95"/>
                    <a:gd name="T24" fmla="+- 0 2259 2193"/>
                    <a:gd name="T25" fmla="*/ T24 w 97"/>
                    <a:gd name="T26" fmla="+- 0 2264 2174"/>
                    <a:gd name="T27" fmla="*/ 2264 h 95"/>
                    <a:gd name="T28" fmla="+- 0 2277 2193"/>
                    <a:gd name="T29" fmla="*/ T28 w 97"/>
                    <a:gd name="T30" fmla="+- 0 2252 2174"/>
                    <a:gd name="T31" fmla="*/ 2252 h 95"/>
                    <a:gd name="T32" fmla="+- 0 2288 2193"/>
                    <a:gd name="T33" fmla="*/ T32 w 97"/>
                    <a:gd name="T34" fmla="+- 0 2235 2174"/>
                    <a:gd name="T35" fmla="*/ 2235 h 95"/>
                    <a:gd name="T36" fmla="+- 0 2290 2193"/>
                    <a:gd name="T37" fmla="*/ T36 w 97"/>
                    <a:gd name="T38" fmla="+- 0 2221 2174"/>
                    <a:gd name="T39" fmla="*/ 2221 h 95"/>
                    <a:gd name="T40" fmla="+- 0 2285 2193"/>
                    <a:gd name="T41" fmla="*/ T40 w 97"/>
                    <a:gd name="T42" fmla="+- 0 2200 2174"/>
                    <a:gd name="T43" fmla="*/ 2200 h 95"/>
                    <a:gd name="T44" fmla="+- 0 2195 2193"/>
                    <a:gd name="T45" fmla="*/ T44 w 97"/>
                    <a:gd name="T46" fmla="+- 0 2199 2174"/>
                    <a:gd name="T47" fmla="*/ 21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7" h="95">
                      <a:moveTo>
                        <a:pt x="2" y="25"/>
                      </a:moveTo>
                      <a:lnTo>
                        <a:pt x="0" y="29"/>
                      </a:lnTo>
                      <a:lnTo>
                        <a:pt x="1" y="56"/>
                      </a:lnTo>
                      <a:lnTo>
                        <a:pt x="10" y="76"/>
                      </a:lnTo>
                      <a:lnTo>
                        <a:pt x="24" y="89"/>
                      </a:lnTo>
                      <a:lnTo>
                        <a:pt x="41" y="94"/>
                      </a:lnTo>
                      <a:lnTo>
                        <a:pt x="66" y="90"/>
                      </a:lnTo>
                      <a:lnTo>
                        <a:pt x="84" y="78"/>
                      </a:lnTo>
                      <a:lnTo>
                        <a:pt x="95" y="61"/>
                      </a:lnTo>
                      <a:lnTo>
                        <a:pt x="97" y="47"/>
                      </a:lnTo>
                      <a:lnTo>
                        <a:pt x="92" y="26"/>
                      </a:lnTo>
                      <a:lnTo>
                        <a:pt x="2" y="25"/>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59" name="Group 52"/>
              <p:cNvGrpSpPr>
                <a:grpSpLocks/>
              </p:cNvGrpSpPr>
              <p:nvPr/>
            </p:nvGrpSpPr>
            <p:grpSpPr bwMode="auto">
              <a:xfrm>
                <a:off x="2193" y="2174"/>
                <a:ext cx="97" cy="95"/>
                <a:chOff x="2193" y="2174"/>
                <a:chExt cx="97" cy="95"/>
              </a:xfrm>
            </p:grpSpPr>
            <p:sp>
              <p:nvSpPr>
                <p:cNvPr id="9075" name="Freeform 53"/>
                <p:cNvSpPr>
                  <a:spLocks/>
                </p:cNvSpPr>
                <p:nvPr/>
              </p:nvSpPr>
              <p:spPr bwMode="auto">
                <a:xfrm>
                  <a:off x="2193" y="2174"/>
                  <a:ext cx="97" cy="95"/>
                </a:xfrm>
                <a:custGeom>
                  <a:avLst/>
                  <a:gdLst>
                    <a:gd name="T0" fmla="+- 0 2290 2193"/>
                    <a:gd name="T1" fmla="*/ T0 w 97"/>
                    <a:gd name="T2" fmla="+- 0 2221 2174"/>
                    <a:gd name="T3" fmla="*/ 2221 h 95"/>
                    <a:gd name="T4" fmla="+- 0 2285 2193"/>
                    <a:gd name="T5" fmla="*/ T4 w 97"/>
                    <a:gd name="T6" fmla="+- 0 2200 2174"/>
                    <a:gd name="T7" fmla="*/ 2200 h 95"/>
                    <a:gd name="T8" fmla="+- 0 2285 2193"/>
                    <a:gd name="T9" fmla="*/ T8 w 97"/>
                    <a:gd name="T10" fmla="+- 0 2199 2174"/>
                    <a:gd name="T11" fmla="*/ 2199 h 95"/>
                  </a:gdLst>
                  <a:ahLst/>
                  <a:cxnLst>
                    <a:cxn ang="0">
                      <a:pos x="T1" y="T3"/>
                    </a:cxn>
                    <a:cxn ang="0">
                      <a:pos x="T5" y="T7"/>
                    </a:cxn>
                    <a:cxn ang="0">
                      <a:pos x="T9" y="T11"/>
                    </a:cxn>
                  </a:cxnLst>
                  <a:rect l="0" t="0" r="r" b="b"/>
                  <a:pathLst>
                    <a:path w="97" h="95">
                      <a:moveTo>
                        <a:pt x="97" y="47"/>
                      </a:moveTo>
                      <a:lnTo>
                        <a:pt x="92" y="26"/>
                      </a:lnTo>
                      <a:lnTo>
                        <a:pt x="92" y="2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76" name="Freeform 54"/>
                <p:cNvSpPr>
                  <a:spLocks/>
                </p:cNvSpPr>
                <p:nvPr/>
              </p:nvSpPr>
              <p:spPr bwMode="auto">
                <a:xfrm>
                  <a:off x="2193" y="2174"/>
                  <a:ext cx="97" cy="95"/>
                </a:xfrm>
                <a:custGeom>
                  <a:avLst/>
                  <a:gdLst>
                    <a:gd name="T0" fmla="+- 0 2263 2193"/>
                    <a:gd name="T1" fmla="*/ T0 w 97"/>
                    <a:gd name="T2" fmla="+- 0 2179 2174"/>
                    <a:gd name="T3" fmla="*/ 2179 h 95"/>
                    <a:gd name="T4" fmla="+- 0 2251 2193"/>
                    <a:gd name="T5" fmla="*/ T4 w 97"/>
                    <a:gd name="T6" fmla="+- 0 2174 2174"/>
                    <a:gd name="T7" fmla="*/ 2174 h 95"/>
                    <a:gd name="T8" fmla="+- 0 2224 2193"/>
                    <a:gd name="T9" fmla="*/ T8 w 97"/>
                    <a:gd name="T10" fmla="+- 0 2177 2174"/>
                    <a:gd name="T11" fmla="*/ 2177 h 95"/>
                    <a:gd name="T12" fmla="+- 0 2220 2193"/>
                    <a:gd name="T13" fmla="*/ T12 w 97"/>
                    <a:gd name="T14" fmla="+- 0 2179 2174"/>
                    <a:gd name="T15" fmla="*/ 2179 h 95"/>
                  </a:gdLst>
                  <a:ahLst/>
                  <a:cxnLst>
                    <a:cxn ang="0">
                      <a:pos x="T1" y="T3"/>
                    </a:cxn>
                    <a:cxn ang="0">
                      <a:pos x="T5" y="T7"/>
                    </a:cxn>
                    <a:cxn ang="0">
                      <a:pos x="T9" y="T11"/>
                    </a:cxn>
                    <a:cxn ang="0">
                      <a:pos x="T13" y="T15"/>
                    </a:cxn>
                  </a:cxnLst>
                  <a:rect l="0" t="0" r="r" b="b"/>
                  <a:pathLst>
                    <a:path w="97" h="95">
                      <a:moveTo>
                        <a:pt x="70" y="5"/>
                      </a:moveTo>
                      <a:lnTo>
                        <a:pt x="58" y="0"/>
                      </a:lnTo>
                      <a:lnTo>
                        <a:pt x="31" y="3"/>
                      </a:lnTo>
                      <a:lnTo>
                        <a:pt x="27" y="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77" name="Freeform 55"/>
                <p:cNvSpPr>
                  <a:spLocks/>
                </p:cNvSpPr>
                <p:nvPr/>
              </p:nvSpPr>
              <p:spPr bwMode="auto">
                <a:xfrm>
                  <a:off x="2193" y="2174"/>
                  <a:ext cx="97" cy="95"/>
                </a:xfrm>
                <a:custGeom>
                  <a:avLst/>
                  <a:gdLst>
                    <a:gd name="T0" fmla="+- 0 2195 2193"/>
                    <a:gd name="T1" fmla="*/ T0 w 97"/>
                    <a:gd name="T2" fmla="+- 0 2199 2174"/>
                    <a:gd name="T3" fmla="*/ 2199 h 95"/>
                    <a:gd name="T4" fmla="+- 0 2193 2193"/>
                    <a:gd name="T5" fmla="*/ T4 w 97"/>
                    <a:gd name="T6" fmla="+- 0 2203 2174"/>
                    <a:gd name="T7" fmla="*/ 2203 h 95"/>
                    <a:gd name="T8" fmla="+- 0 2194 2193"/>
                    <a:gd name="T9" fmla="*/ T8 w 97"/>
                    <a:gd name="T10" fmla="+- 0 2230 2174"/>
                    <a:gd name="T11" fmla="*/ 2230 h 95"/>
                    <a:gd name="T12" fmla="+- 0 2203 2193"/>
                    <a:gd name="T13" fmla="*/ T12 w 97"/>
                    <a:gd name="T14" fmla="+- 0 2250 2174"/>
                    <a:gd name="T15" fmla="*/ 2250 h 95"/>
                    <a:gd name="T16" fmla="+- 0 2217 2193"/>
                    <a:gd name="T17" fmla="*/ T16 w 97"/>
                    <a:gd name="T18" fmla="+- 0 2263 2174"/>
                    <a:gd name="T19" fmla="*/ 2263 h 95"/>
                    <a:gd name="T20" fmla="+- 0 2234 2193"/>
                    <a:gd name="T21" fmla="*/ T20 w 97"/>
                    <a:gd name="T22" fmla="+- 0 2268 2174"/>
                    <a:gd name="T23" fmla="*/ 2268 h 95"/>
                    <a:gd name="T24" fmla="+- 0 2259 2193"/>
                    <a:gd name="T25" fmla="*/ T24 w 97"/>
                    <a:gd name="T26" fmla="+- 0 2264 2174"/>
                    <a:gd name="T27" fmla="*/ 2264 h 95"/>
                    <a:gd name="T28" fmla="+- 0 2277 2193"/>
                    <a:gd name="T29" fmla="*/ T28 w 97"/>
                    <a:gd name="T30" fmla="+- 0 2252 2174"/>
                    <a:gd name="T31" fmla="*/ 2252 h 95"/>
                    <a:gd name="T32" fmla="+- 0 2288 2193"/>
                    <a:gd name="T33" fmla="*/ T32 w 97"/>
                    <a:gd name="T34" fmla="+- 0 2235 2174"/>
                    <a:gd name="T35" fmla="*/ 2235 h 95"/>
                    <a:gd name="T36" fmla="+- 0 2290 2193"/>
                    <a:gd name="T37" fmla="*/ T36 w 97"/>
                    <a:gd name="T38" fmla="+- 0 2221 2174"/>
                    <a:gd name="T39" fmla="*/ 222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7" h="95">
                      <a:moveTo>
                        <a:pt x="2" y="25"/>
                      </a:moveTo>
                      <a:lnTo>
                        <a:pt x="0" y="29"/>
                      </a:lnTo>
                      <a:lnTo>
                        <a:pt x="1" y="56"/>
                      </a:lnTo>
                      <a:lnTo>
                        <a:pt x="10" y="76"/>
                      </a:lnTo>
                      <a:lnTo>
                        <a:pt x="24" y="89"/>
                      </a:lnTo>
                      <a:lnTo>
                        <a:pt x="41"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60" name="Group 56"/>
              <p:cNvGrpSpPr>
                <a:grpSpLocks/>
              </p:cNvGrpSpPr>
              <p:nvPr/>
            </p:nvGrpSpPr>
            <p:grpSpPr bwMode="auto">
              <a:xfrm>
                <a:off x="2923" y="974"/>
                <a:ext cx="101" cy="97"/>
                <a:chOff x="2923" y="974"/>
                <a:chExt cx="101" cy="97"/>
              </a:xfrm>
            </p:grpSpPr>
            <p:sp>
              <p:nvSpPr>
                <p:cNvPr id="9074" name="Freeform 57"/>
                <p:cNvSpPr>
                  <a:spLocks/>
                </p:cNvSpPr>
                <p:nvPr/>
              </p:nvSpPr>
              <p:spPr bwMode="auto">
                <a:xfrm>
                  <a:off x="2923" y="974"/>
                  <a:ext cx="101" cy="97"/>
                </a:xfrm>
                <a:custGeom>
                  <a:avLst/>
                  <a:gdLst>
                    <a:gd name="T0" fmla="+- 0 2987 2923"/>
                    <a:gd name="T1" fmla="*/ T0 w 101"/>
                    <a:gd name="T2" fmla="+- 0 974 974"/>
                    <a:gd name="T3" fmla="*/ 974 h 97"/>
                    <a:gd name="T4" fmla="+- 0 2960 2923"/>
                    <a:gd name="T5" fmla="*/ T4 w 101"/>
                    <a:gd name="T6" fmla="+- 0 977 974"/>
                    <a:gd name="T7" fmla="*/ 977 h 97"/>
                    <a:gd name="T8" fmla="+- 0 2940 2923"/>
                    <a:gd name="T9" fmla="*/ T8 w 101"/>
                    <a:gd name="T10" fmla="+- 0 987 974"/>
                    <a:gd name="T11" fmla="*/ 987 h 97"/>
                    <a:gd name="T12" fmla="+- 0 2928 2923"/>
                    <a:gd name="T13" fmla="*/ T12 w 101"/>
                    <a:gd name="T14" fmla="+- 0 1002 974"/>
                    <a:gd name="T15" fmla="*/ 1002 h 97"/>
                    <a:gd name="T16" fmla="+- 0 2923 2923"/>
                    <a:gd name="T17" fmla="*/ T16 w 101"/>
                    <a:gd name="T18" fmla="+- 0 1021 974"/>
                    <a:gd name="T19" fmla="*/ 1021 h 97"/>
                    <a:gd name="T20" fmla="+- 0 2928 2923"/>
                    <a:gd name="T21" fmla="*/ T20 w 101"/>
                    <a:gd name="T22" fmla="+- 0 1044 974"/>
                    <a:gd name="T23" fmla="*/ 1044 h 97"/>
                    <a:gd name="T24" fmla="+- 0 2941 2923"/>
                    <a:gd name="T25" fmla="*/ T24 w 101"/>
                    <a:gd name="T26" fmla="+- 0 1061 974"/>
                    <a:gd name="T27" fmla="*/ 1061 h 97"/>
                    <a:gd name="T28" fmla="+- 0 2960 2923"/>
                    <a:gd name="T29" fmla="*/ T28 w 101"/>
                    <a:gd name="T30" fmla="+- 0 1072 974"/>
                    <a:gd name="T31" fmla="*/ 1072 h 97"/>
                    <a:gd name="T32" fmla="+- 0 2987 2923"/>
                    <a:gd name="T33" fmla="*/ T32 w 101"/>
                    <a:gd name="T34" fmla="+- 0 1069 974"/>
                    <a:gd name="T35" fmla="*/ 1069 h 97"/>
                    <a:gd name="T36" fmla="+- 0 3007 2923"/>
                    <a:gd name="T37" fmla="*/ T36 w 101"/>
                    <a:gd name="T38" fmla="+- 0 1060 974"/>
                    <a:gd name="T39" fmla="*/ 1060 h 97"/>
                    <a:gd name="T40" fmla="+- 0 3019 2923"/>
                    <a:gd name="T41" fmla="*/ T40 w 101"/>
                    <a:gd name="T42" fmla="+- 0 1045 974"/>
                    <a:gd name="T43" fmla="*/ 1045 h 97"/>
                    <a:gd name="T44" fmla="+- 0 3024 2923"/>
                    <a:gd name="T45" fmla="*/ T44 w 101"/>
                    <a:gd name="T46" fmla="+- 0 1026 974"/>
                    <a:gd name="T47" fmla="*/ 1026 h 97"/>
                    <a:gd name="T48" fmla="+- 0 3024 2923"/>
                    <a:gd name="T49" fmla="*/ T48 w 101"/>
                    <a:gd name="T50" fmla="+- 0 1023 974"/>
                    <a:gd name="T51" fmla="*/ 1023 h 97"/>
                    <a:gd name="T52" fmla="+- 0 3019 2923"/>
                    <a:gd name="T53" fmla="*/ T52 w 101"/>
                    <a:gd name="T54" fmla="+- 0 1001 974"/>
                    <a:gd name="T55" fmla="*/ 1001 h 97"/>
                    <a:gd name="T56" fmla="+- 0 3006 2923"/>
                    <a:gd name="T57" fmla="*/ T56 w 101"/>
                    <a:gd name="T58" fmla="+- 0 984 974"/>
                    <a:gd name="T59" fmla="*/ 984 h 97"/>
                    <a:gd name="T60" fmla="+- 0 2987 2923"/>
                    <a:gd name="T61" fmla="*/ T60 w 101"/>
                    <a:gd name="T62" fmla="+- 0 974 974"/>
                    <a:gd name="T63" fmla="*/ 97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4" y="0"/>
                      </a:moveTo>
                      <a:lnTo>
                        <a:pt x="37" y="3"/>
                      </a:lnTo>
                      <a:lnTo>
                        <a:pt x="17" y="13"/>
                      </a:lnTo>
                      <a:lnTo>
                        <a:pt x="5" y="28"/>
                      </a:lnTo>
                      <a:lnTo>
                        <a:pt x="0" y="47"/>
                      </a:lnTo>
                      <a:lnTo>
                        <a:pt x="5" y="70"/>
                      </a:lnTo>
                      <a:lnTo>
                        <a:pt x="18" y="87"/>
                      </a:lnTo>
                      <a:lnTo>
                        <a:pt x="37" y="98"/>
                      </a:lnTo>
                      <a:lnTo>
                        <a:pt x="64" y="95"/>
                      </a:lnTo>
                      <a:lnTo>
                        <a:pt x="84" y="86"/>
                      </a:lnTo>
                      <a:lnTo>
                        <a:pt x="96" y="71"/>
                      </a:lnTo>
                      <a:lnTo>
                        <a:pt x="101" y="52"/>
                      </a:lnTo>
                      <a:lnTo>
                        <a:pt x="101" y="49"/>
                      </a:lnTo>
                      <a:lnTo>
                        <a:pt x="96" y="27"/>
                      </a:lnTo>
                      <a:lnTo>
                        <a:pt x="83" y="10"/>
                      </a:lnTo>
                      <a:lnTo>
                        <a:pt x="64"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61" name="Group 58"/>
              <p:cNvGrpSpPr>
                <a:grpSpLocks/>
              </p:cNvGrpSpPr>
              <p:nvPr/>
            </p:nvGrpSpPr>
            <p:grpSpPr bwMode="auto">
              <a:xfrm>
                <a:off x="2923" y="974"/>
                <a:ext cx="101" cy="97"/>
                <a:chOff x="2923" y="974"/>
                <a:chExt cx="101" cy="97"/>
              </a:xfrm>
            </p:grpSpPr>
            <p:sp>
              <p:nvSpPr>
                <p:cNvPr id="9073" name="Freeform 59"/>
                <p:cNvSpPr>
                  <a:spLocks/>
                </p:cNvSpPr>
                <p:nvPr/>
              </p:nvSpPr>
              <p:spPr bwMode="auto">
                <a:xfrm>
                  <a:off x="2923" y="974"/>
                  <a:ext cx="101" cy="97"/>
                </a:xfrm>
                <a:custGeom>
                  <a:avLst/>
                  <a:gdLst>
                    <a:gd name="T0" fmla="+- 0 3024 2923"/>
                    <a:gd name="T1" fmla="*/ T0 w 101"/>
                    <a:gd name="T2" fmla="+- 0 1023 974"/>
                    <a:gd name="T3" fmla="*/ 1023 h 97"/>
                    <a:gd name="T4" fmla="+- 0 3019 2923"/>
                    <a:gd name="T5" fmla="*/ T4 w 101"/>
                    <a:gd name="T6" fmla="+- 0 1001 974"/>
                    <a:gd name="T7" fmla="*/ 1001 h 97"/>
                    <a:gd name="T8" fmla="+- 0 3006 2923"/>
                    <a:gd name="T9" fmla="*/ T8 w 101"/>
                    <a:gd name="T10" fmla="+- 0 984 974"/>
                    <a:gd name="T11" fmla="*/ 984 h 97"/>
                    <a:gd name="T12" fmla="+- 0 2987 2923"/>
                    <a:gd name="T13" fmla="*/ T12 w 101"/>
                    <a:gd name="T14" fmla="+- 0 974 974"/>
                    <a:gd name="T15" fmla="*/ 974 h 97"/>
                    <a:gd name="T16" fmla="+- 0 2960 2923"/>
                    <a:gd name="T17" fmla="*/ T16 w 101"/>
                    <a:gd name="T18" fmla="+- 0 977 974"/>
                    <a:gd name="T19" fmla="*/ 977 h 97"/>
                    <a:gd name="T20" fmla="+- 0 2940 2923"/>
                    <a:gd name="T21" fmla="*/ T20 w 101"/>
                    <a:gd name="T22" fmla="+- 0 987 974"/>
                    <a:gd name="T23" fmla="*/ 987 h 97"/>
                    <a:gd name="T24" fmla="+- 0 2928 2923"/>
                    <a:gd name="T25" fmla="*/ T24 w 101"/>
                    <a:gd name="T26" fmla="+- 0 1002 974"/>
                    <a:gd name="T27" fmla="*/ 1002 h 97"/>
                    <a:gd name="T28" fmla="+- 0 2923 2923"/>
                    <a:gd name="T29" fmla="*/ T28 w 101"/>
                    <a:gd name="T30" fmla="+- 0 1021 974"/>
                    <a:gd name="T31" fmla="*/ 1021 h 97"/>
                    <a:gd name="T32" fmla="+- 0 2928 2923"/>
                    <a:gd name="T33" fmla="*/ T32 w 101"/>
                    <a:gd name="T34" fmla="+- 0 1044 974"/>
                    <a:gd name="T35" fmla="*/ 1044 h 97"/>
                    <a:gd name="T36" fmla="+- 0 2941 2923"/>
                    <a:gd name="T37" fmla="*/ T36 w 101"/>
                    <a:gd name="T38" fmla="+- 0 1061 974"/>
                    <a:gd name="T39" fmla="*/ 1061 h 97"/>
                    <a:gd name="T40" fmla="+- 0 2960 2923"/>
                    <a:gd name="T41" fmla="*/ T40 w 101"/>
                    <a:gd name="T42" fmla="+- 0 1072 974"/>
                    <a:gd name="T43" fmla="*/ 1072 h 97"/>
                    <a:gd name="T44" fmla="+- 0 2987 2923"/>
                    <a:gd name="T45" fmla="*/ T44 w 101"/>
                    <a:gd name="T46" fmla="+- 0 1069 974"/>
                    <a:gd name="T47" fmla="*/ 1069 h 97"/>
                    <a:gd name="T48" fmla="+- 0 3007 2923"/>
                    <a:gd name="T49" fmla="*/ T48 w 101"/>
                    <a:gd name="T50" fmla="+- 0 1060 974"/>
                    <a:gd name="T51" fmla="*/ 1060 h 97"/>
                    <a:gd name="T52" fmla="+- 0 3019 2923"/>
                    <a:gd name="T53" fmla="*/ T52 w 101"/>
                    <a:gd name="T54" fmla="+- 0 1045 974"/>
                    <a:gd name="T55" fmla="*/ 1045 h 97"/>
                    <a:gd name="T56" fmla="+- 0 3024 2923"/>
                    <a:gd name="T57" fmla="*/ T56 w 101"/>
                    <a:gd name="T58" fmla="+- 0 1026 974"/>
                    <a:gd name="T59" fmla="*/ 1026 h 97"/>
                    <a:gd name="T60" fmla="+- 0 3024 2923"/>
                    <a:gd name="T61" fmla="*/ T60 w 101"/>
                    <a:gd name="T62" fmla="+- 0 1023 974"/>
                    <a:gd name="T63" fmla="*/ 102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4" y="0"/>
                      </a:lnTo>
                      <a:lnTo>
                        <a:pt x="37" y="3"/>
                      </a:lnTo>
                      <a:lnTo>
                        <a:pt x="17" y="13"/>
                      </a:lnTo>
                      <a:lnTo>
                        <a:pt x="5" y="28"/>
                      </a:lnTo>
                      <a:lnTo>
                        <a:pt x="0" y="47"/>
                      </a:lnTo>
                      <a:lnTo>
                        <a:pt x="5" y="70"/>
                      </a:lnTo>
                      <a:lnTo>
                        <a:pt x="18" y="87"/>
                      </a:lnTo>
                      <a:lnTo>
                        <a:pt x="37" y="98"/>
                      </a:lnTo>
                      <a:lnTo>
                        <a:pt x="64" y="95"/>
                      </a:lnTo>
                      <a:lnTo>
                        <a:pt x="84" y="86"/>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62" name="Group 60"/>
              <p:cNvGrpSpPr>
                <a:grpSpLocks/>
              </p:cNvGrpSpPr>
              <p:nvPr/>
            </p:nvGrpSpPr>
            <p:grpSpPr bwMode="auto">
              <a:xfrm>
                <a:off x="4272" y="2914"/>
                <a:ext cx="101" cy="97"/>
                <a:chOff x="4272" y="2914"/>
                <a:chExt cx="101" cy="97"/>
              </a:xfrm>
            </p:grpSpPr>
            <p:sp>
              <p:nvSpPr>
                <p:cNvPr id="9072" name="Freeform 61"/>
                <p:cNvSpPr>
                  <a:spLocks/>
                </p:cNvSpPr>
                <p:nvPr/>
              </p:nvSpPr>
              <p:spPr bwMode="auto">
                <a:xfrm>
                  <a:off x="4272" y="2914"/>
                  <a:ext cx="101" cy="97"/>
                </a:xfrm>
                <a:custGeom>
                  <a:avLst/>
                  <a:gdLst>
                    <a:gd name="T0" fmla="+- 0 4335 4272"/>
                    <a:gd name="T1" fmla="*/ T0 w 101"/>
                    <a:gd name="T2" fmla="+- 0 2914 2914"/>
                    <a:gd name="T3" fmla="*/ 2914 h 97"/>
                    <a:gd name="T4" fmla="+- 0 4309 4272"/>
                    <a:gd name="T5" fmla="*/ T4 w 101"/>
                    <a:gd name="T6" fmla="+- 0 2916 2914"/>
                    <a:gd name="T7" fmla="*/ 2916 h 97"/>
                    <a:gd name="T8" fmla="+- 0 4289 4272"/>
                    <a:gd name="T9" fmla="*/ T8 w 101"/>
                    <a:gd name="T10" fmla="+- 0 2926 2914"/>
                    <a:gd name="T11" fmla="*/ 2926 h 97"/>
                    <a:gd name="T12" fmla="+- 0 4277 4272"/>
                    <a:gd name="T13" fmla="*/ T12 w 101"/>
                    <a:gd name="T14" fmla="+- 0 2942 2914"/>
                    <a:gd name="T15" fmla="*/ 2942 h 97"/>
                    <a:gd name="T16" fmla="+- 0 4272 4272"/>
                    <a:gd name="T17" fmla="*/ T16 w 101"/>
                    <a:gd name="T18" fmla="+- 0 2960 2914"/>
                    <a:gd name="T19" fmla="*/ 2960 h 97"/>
                    <a:gd name="T20" fmla="+- 0 4277 4272"/>
                    <a:gd name="T21" fmla="*/ T20 w 101"/>
                    <a:gd name="T22" fmla="+- 0 2983 2914"/>
                    <a:gd name="T23" fmla="*/ 2983 h 97"/>
                    <a:gd name="T24" fmla="+- 0 4290 4272"/>
                    <a:gd name="T25" fmla="*/ T24 w 101"/>
                    <a:gd name="T26" fmla="+- 0 3000 2914"/>
                    <a:gd name="T27" fmla="*/ 3000 h 97"/>
                    <a:gd name="T28" fmla="+- 0 4309 4272"/>
                    <a:gd name="T29" fmla="*/ T28 w 101"/>
                    <a:gd name="T30" fmla="+- 0 3011 2914"/>
                    <a:gd name="T31" fmla="*/ 3011 h 97"/>
                    <a:gd name="T32" fmla="+- 0 4336 4272"/>
                    <a:gd name="T33" fmla="*/ T32 w 101"/>
                    <a:gd name="T34" fmla="+- 0 3008 2914"/>
                    <a:gd name="T35" fmla="*/ 3008 h 97"/>
                    <a:gd name="T36" fmla="+- 0 4355 4272"/>
                    <a:gd name="T37" fmla="*/ T36 w 101"/>
                    <a:gd name="T38" fmla="+- 0 2999 2914"/>
                    <a:gd name="T39" fmla="*/ 2999 h 97"/>
                    <a:gd name="T40" fmla="+- 0 4368 4272"/>
                    <a:gd name="T41" fmla="*/ T40 w 101"/>
                    <a:gd name="T42" fmla="+- 0 2984 2914"/>
                    <a:gd name="T43" fmla="*/ 2984 h 97"/>
                    <a:gd name="T44" fmla="+- 0 4373 4272"/>
                    <a:gd name="T45" fmla="*/ T44 w 101"/>
                    <a:gd name="T46" fmla="+- 0 2965 2914"/>
                    <a:gd name="T47" fmla="*/ 2965 h 97"/>
                    <a:gd name="T48" fmla="+- 0 4373 4272"/>
                    <a:gd name="T49" fmla="*/ T48 w 101"/>
                    <a:gd name="T50" fmla="+- 0 2962 2914"/>
                    <a:gd name="T51" fmla="*/ 2962 h 97"/>
                    <a:gd name="T52" fmla="+- 0 4368 4272"/>
                    <a:gd name="T53" fmla="*/ T52 w 101"/>
                    <a:gd name="T54" fmla="+- 0 2940 2914"/>
                    <a:gd name="T55" fmla="*/ 2940 h 97"/>
                    <a:gd name="T56" fmla="+- 0 4355 4272"/>
                    <a:gd name="T57" fmla="*/ T56 w 101"/>
                    <a:gd name="T58" fmla="+- 0 2923 2914"/>
                    <a:gd name="T59" fmla="*/ 2923 h 97"/>
                    <a:gd name="T60" fmla="+- 0 4335 4272"/>
                    <a:gd name="T61" fmla="*/ T60 w 101"/>
                    <a:gd name="T62" fmla="+- 0 2914 2914"/>
                    <a:gd name="T63" fmla="*/ 291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2"/>
                      </a:lnTo>
                      <a:lnTo>
                        <a:pt x="17" y="12"/>
                      </a:lnTo>
                      <a:lnTo>
                        <a:pt x="5" y="28"/>
                      </a:lnTo>
                      <a:lnTo>
                        <a:pt x="0" y="46"/>
                      </a:lnTo>
                      <a:lnTo>
                        <a:pt x="5" y="69"/>
                      </a:lnTo>
                      <a:lnTo>
                        <a:pt x="18" y="86"/>
                      </a:lnTo>
                      <a:lnTo>
                        <a:pt x="37" y="97"/>
                      </a:lnTo>
                      <a:lnTo>
                        <a:pt x="64" y="94"/>
                      </a:lnTo>
                      <a:lnTo>
                        <a:pt x="83" y="85"/>
                      </a:lnTo>
                      <a:lnTo>
                        <a:pt x="96" y="70"/>
                      </a:lnTo>
                      <a:lnTo>
                        <a:pt x="101" y="51"/>
                      </a:lnTo>
                      <a:lnTo>
                        <a:pt x="101" y="48"/>
                      </a:lnTo>
                      <a:lnTo>
                        <a:pt x="96" y="26"/>
                      </a:lnTo>
                      <a:lnTo>
                        <a:pt x="83" y="9"/>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63" name="Group 62"/>
              <p:cNvGrpSpPr>
                <a:grpSpLocks/>
              </p:cNvGrpSpPr>
              <p:nvPr/>
            </p:nvGrpSpPr>
            <p:grpSpPr bwMode="auto">
              <a:xfrm>
                <a:off x="4272" y="2914"/>
                <a:ext cx="101" cy="97"/>
                <a:chOff x="4272" y="2914"/>
                <a:chExt cx="101" cy="97"/>
              </a:xfrm>
            </p:grpSpPr>
            <p:sp>
              <p:nvSpPr>
                <p:cNvPr id="9071" name="Freeform 63"/>
                <p:cNvSpPr>
                  <a:spLocks/>
                </p:cNvSpPr>
                <p:nvPr/>
              </p:nvSpPr>
              <p:spPr bwMode="auto">
                <a:xfrm>
                  <a:off x="4272" y="2914"/>
                  <a:ext cx="101" cy="97"/>
                </a:xfrm>
                <a:custGeom>
                  <a:avLst/>
                  <a:gdLst>
                    <a:gd name="T0" fmla="+- 0 4373 4272"/>
                    <a:gd name="T1" fmla="*/ T0 w 101"/>
                    <a:gd name="T2" fmla="+- 0 2962 2914"/>
                    <a:gd name="T3" fmla="*/ 2962 h 97"/>
                    <a:gd name="T4" fmla="+- 0 4368 4272"/>
                    <a:gd name="T5" fmla="*/ T4 w 101"/>
                    <a:gd name="T6" fmla="+- 0 2940 2914"/>
                    <a:gd name="T7" fmla="*/ 2940 h 97"/>
                    <a:gd name="T8" fmla="+- 0 4355 4272"/>
                    <a:gd name="T9" fmla="*/ T8 w 101"/>
                    <a:gd name="T10" fmla="+- 0 2923 2914"/>
                    <a:gd name="T11" fmla="*/ 2923 h 97"/>
                    <a:gd name="T12" fmla="+- 0 4335 4272"/>
                    <a:gd name="T13" fmla="*/ T12 w 101"/>
                    <a:gd name="T14" fmla="+- 0 2914 2914"/>
                    <a:gd name="T15" fmla="*/ 2914 h 97"/>
                    <a:gd name="T16" fmla="+- 0 4309 4272"/>
                    <a:gd name="T17" fmla="*/ T16 w 101"/>
                    <a:gd name="T18" fmla="+- 0 2916 2914"/>
                    <a:gd name="T19" fmla="*/ 2916 h 97"/>
                    <a:gd name="T20" fmla="+- 0 4289 4272"/>
                    <a:gd name="T21" fmla="*/ T20 w 101"/>
                    <a:gd name="T22" fmla="+- 0 2926 2914"/>
                    <a:gd name="T23" fmla="*/ 2926 h 97"/>
                    <a:gd name="T24" fmla="+- 0 4277 4272"/>
                    <a:gd name="T25" fmla="*/ T24 w 101"/>
                    <a:gd name="T26" fmla="+- 0 2942 2914"/>
                    <a:gd name="T27" fmla="*/ 2942 h 97"/>
                    <a:gd name="T28" fmla="+- 0 4272 4272"/>
                    <a:gd name="T29" fmla="*/ T28 w 101"/>
                    <a:gd name="T30" fmla="+- 0 2960 2914"/>
                    <a:gd name="T31" fmla="*/ 2960 h 97"/>
                    <a:gd name="T32" fmla="+- 0 4277 4272"/>
                    <a:gd name="T33" fmla="*/ T32 w 101"/>
                    <a:gd name="T34" fmla="+- 0 2983 2914"/>
                    <a:gd name="T35" fmla="*/ 2983 h 97"/>
                    <a:gd name="T36" fmla="+- 0 4290 4272"/>
                    <a:gd name="T37" fmla="*/ T36 w 101"/>
                    <a:gd name="T38" fmla="+- 0 3000 2914"/>
                    <a:gd name="T39" fmla="*/ 3000 h 97"/>
                    <a:gd name="T40" fmla="+- 0 4309 4272"/>
                    <a:gd name="T41" fmla="*/ T40 w 101"/>
                    <a:gd name="T42" fmla="+- 0 3011 2914"/>
                    <a:gd name="T43" fmla="*/ 3011 h 97"/>
                    <a:gd name="T44" fmla="+- 0 4336 4272"/>
                    <a:gd name="T45" fmla="*/ T44 w 101"/>
                    <a:gd name="T46" fmla="+- 0 3008 2914"/>
                    <a:gd name="T47" fmla="*/ 3008 h 97"/>
                    <a:gd name="T48" fmla="+- 0 4355 4272"/>
                    <a:gd name="T49" fmla="*/ T48 w 101"/>
                    <a:gd name="T50" fmla="+- 0 2999 2914"/>
                    <a:gd name="T51" fmla="*/ 2999 h 97"/>
                    <a:gd name="T52" fmla="+- 0 4368 4272"/>
                    <a:gd name="T53" fmla="*/ T52 w 101"/>
                    <a:gd name="T54" fmla="+- 0 2984 2914"/>
                    <a:gd name="T55" fmla="*/ 2984 h 97"/>
                    <a:gd name="T56" fmla="+- 0 4373 4272"/>
                    <a:gd name="T57" fmla="*/ T56 w 101"/>
                    <a:gd name="T58" fmla="+- 0 2965 2914"/>
                    <a:gd name="T59" fmla="*/ 2965 h 97"/>
                    <a:gd name="T60" fmla="+- 0 4373 4272"/>
                    <a:gd name="T61" fmla="*/ T60 w 101"/>
                    <a:gd name="T62" fmla="+- 0 2962 2914"/>
                    <a:gd name="T63" fmla="*/ 2962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8"/>
                      </a:moveTo>
                      <a:lnTo>
                        <a:pt x="96" y="26"/>
                      </a:lnTo>
                      <a:lnTo>
                        <a:pt x="83" y="9"/>
                      </a:lnTo>
                      <a:lnTo>
                        <a:pt x="63" y="0"/>
                      </a:lnTo>
                      <a:lnTo>
                        <a:pt x="37" y="2"/>
                      </a:lnTo>
                      <a:lnTo>
                        <a:pt x="17" y="12"/>
                      </a:lnTo>
                      <a:lnTo>
                        <a:pt x="5" y="28"/>
                      </a:lnTo>
                      <a:lnTo>
                        <a:pt x="0" y="46"/>
                      </a:lnTo>
                      <a:lnTo>
                        <a:pt x="5" y="69"/>
                      </a:lnTo>
                      <a:lnTo>
                        <a:pt x="18" y="86"/>
                      </a:lnTo>
                      <a:lnTo>
                        <a:pt x="37" y="97"/>
                      </a:lnTo>
                      <a:lnTo>
                        <a:pt x="64" y="94"/>
                      </a:lnTo>
                      <a:lnTo>
                        <a:pt x="83" y="85"/>
                      </a:lnTo>
                      <a:lnTo>
                        <a:pt x="96" y="70"/>
                      </a:lnTo>
                      <a:lnTo>
                        <a:pt x="101" y="51"/>
                      </a:lnTo>
                      <a:lnTo>
                        <a:pt x="101"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64" name="Group 64"/>
              <p:cNvGrpSpPr>
                <a:grpSpLocks/>
              </p:cNvGrpSpPr>
              <p:nvPr/>
            </p:nvGrpSpPr>
            <p:grpSpPr bwMode="auto">
              <a:xfrm>
                <a:off x="4479" y="2549"/>
                <a:ext cx="101" cy="97"/>
                <a:chOff x="4479" y="2549"/>
                <a:chExt cx="101" cy="97"/>
              </a:xfrm>
            </p:grpSpPr>
            <p:sp>
              <p:nvSpPr>
                <p:cNvPr id="9070" name="Freeform 65"/>
                <p:cNvSpPr>
                  <a:spLocks/>
                </p:cNvSpPr>
                <p:nvPr/>
              </p:nvSpPr>
              <p:spPr bwMode="auto">
                <a:xfrm>
                  <a:off x="4479" y="2549"/>
                  <a:ext cx="101" cy="97"/>
                </a:xfrm>
                <a:custGeom>
                  <a:avLst/>
                  <a:gdLst>
                    <a:gd name="T0" fmla="+- 0 4542 4479"/>
                    <a:gd name="T1" fmla="*/ T0 w 101"/>
                    <a:gd name="T2" fmla="+- 0 2549 2549"/>
                    <a:gd name="T3" fmla="*/ 2549 h 97"/>
                    <a:gd name="T4" fmla="+- 0 4515 4479"/>
                    <a:gd name="T5" fmla="*/ T4 w 101"/>
                    <a:gd name="T6" fmla="+- 0 2552 2549"/>
                    <a:gd name="T7" fmla="*/ 2552 h 97"/>
                    <a:gd name="T8" fmla="+- 0 4496 4479"/>
                    <a:gd name="T9" fmla="*/ T8 w 101"/>
                    <a:gd name="T10" fmla="+- 0 2561 2549"/>
                    <a:gd name="T11" fmla="*/ 2561 h 97"/>
                    <a:gd name="T12" fmla="+- 0 4483 4479"/>
                    <a:gd name="T13" fmla="*/ T12 w 101"/>
                    <a:gd name="T14" fmla="+- 0 2577 2549"/>
                    <a:gd name="T15" fmla="*/ 2577 h 97"/>
                    <a:gd name="T16" fmla="+- 0 4479 4479"/>
                    <a:gd name="T17" fmla="*/ T16 w 101"/>
                    <a:gd name="T18" fmla="+- 0 2596 2549"/>
                    <a:gd name="T19" fmla="*/ 2596 h 97"/>
                    <a:gd name="T20" fmla="+- 0 4483 4479"/>
                    <a:gd name="T21" fmla="*/ T20 w 101"/>
                    <a:gd name="T22" fmla="+- 0 2618 2549"/>
                    <a:gd name="T23" fmla="*/ 2618 h 97"/>
                    <a:gd name="T24" fmla="+- 0 4496 4479"/>
                    <a:gd name="T25" fmla="*/ T24 w 101"/>
                    <a:gd name="T26" fmla="+- 0 2636 2549"/>
                    <a:gd name="T27" fmla="*/ 2636 h 97"/>
                    <a:gd name="T28" fmla="+- 0 4515 4479"/>
                    <a:gd name="T29" fmla="*/ T28 w 101"/>
                    <a:gd name="T30" fmla="+- 0 2646 2549"/>
                    <a:gd name="T31" fmla="*/ 2646 h 97"/>
                    <a:gd name="T32" fmla="+- 0 4542 4479"/>
                    <a:gd name="T33" fmla="*/ T32 w 101"/>
                    <a:gd name="T34" fmla="+- 0 2643 2549"/>
                    <a:gd name="T35" fmla="*/ 2643 h 97"/>
                    <a:gd name="T36" fmla="+- 0 4562 4479"/>
                    <a:gd name="T37" fmla="*/ T36 w 101"/>
                    <a:gd name="T38" fmla="+- 0 2634 2549"/>
                    <a:gd name="T39" fmla="*/ 2634 h 97"/>
                    <a:gd name="T40" fmla="+- 0 4574 4479"/>
                    <a:gd name="T41" fmla="*/ T40 w 101"/>
                    <a:gd name="T42" fmla="+- 0 2619 2549"/>
                    <a:gd name="T43" fmla="*/ 2619 h 97"/>
                    <a:gd name="T44" fmla="+- 0 4579 4479"/>
                    <a:gd name="T45" fmla="*/ T44 w 101"/>
                    <a:gd name="T46" fmla="+- 0 2600 2549"/>
                    <a:gd name="T47" fmla="*/ 2600 h 97"/>
                    <a:gd name="T48" fmla="+- 0 4579 4479"/>
                    <a:gd name="T49" fmla="*/ T48 w 101"/>
                    <a:gd name="T50" fmla="+- 0 2598 2549"/>
                    <a:gd name="T51" fmla="*/ 2598 h 97"/>
                    <a:gd name="T52" fmla="+- 0 4575 4479"/>
                    <a:gd name="T53" fmla="*/ T52 w 101"/>
                    <a:gd name="T54" fmla="+- 0 2576 2549"/>
                    <a:gd name="T55" fmla="*/ 2576 h 97"/>
                    <a:gd name="T56" fmla="+- 0 4561 4479"/>
                    <a:gd name="T57" fmla="*/ T56 w 101"/>
                    <a:gd name="T58" fmla="+- 0 2559 2549"/>
                    <a:gd name="T59" fmla="*/ 2559 h 97"/>
                    <a:gd name="T60" fmla="+- 0 4542 4479"/>
                    <a:gd name="T61" fmla="*/ T60 w 101"/>
                    <a:gd name="T62" fmla="+- 0 2549 2549"/>
                    <a:gd name="T63" fmla="*/ 254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2"/>
                      </a:lnTo>
                      <a:lnTo>
                        <a:pt x="4" y="28"/>
                      </a:lnTo>
                      <a:lnTo>
                        <a:pt x="0" y="47"/>
                      </a:lnTo>
                      <a:lnTo>
                        <a:pt x="4" y="69"/>
                      </a:lnTo>
                      <a:lnTo>
                        <a:pt x="17" y="87"/>
                      </a:lnTo>
                      <a:lnTo>
                        <a:pt x="36" y="97"/>
                      </a:lnTo>
                      <a:lnTo>
                        <a:pt x="63" y="94"/>
                      </a:lnTo>
                      <a:lnTo>
                        <a:pt x="83" y="85"/>
                      </a:lnTo>
                      <a:lnTo>
                        <a:pt x="95" y="70"/>
                      </a:lnTo>
                      <a:lnTo>
                        <a:pt x="100" y="51"/>
                      </a:lnTo>
                      <a:lnTo>
                        <a:pt x="100" y="49"/>
                      </a:lnTo>
                      <a:lnTo>
                        <a:pt x="96" y="27"/>
                      </a:lnTo>
                      <a:lnTo>
                        <a:pt x="82" y="10"/>
                      </a:lnTo>
                      <a:lnTo>
                        <a:pt x="63"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65" name="Group 66"/>
              <p:cNvGrpSpPr>
                <a:grpSpLocks/>
              </p:cNvGrpSpPr>
              <p:nvPr/>
            </p:nvGrpSpPr>
            <p:grpSpPr bwMode="auto">
              <a:xfrm>
                <a:off x="4479" y="2549"/>
                <a:ext cx="101" cy="97"/>
                <a:chOff x="4479" y="2549"/>
                <a:chExt cx="101" cy="97"/>
              </a:xfrm>
            </p:grpSpPr>
            <p:sp>
              <p:nvSpPr>
                <p:cNvPr id="9069" name="Freeform 67"/>
                <p:cNvSpPr>
                  <a:spLocks/>
                </p:cNvSpPr>
                <p:nvPr/>
              </p:nvSpPr>
              <p:spPr bwMode="auto">
                <a:xfrm>
                  <a:off x="4479" y="2549"/>
                  <a:ext cx="101" cy="97"/>
                </a:xfrm>
                <a:custGeom>
                  <a:avLst/>
                  <a:gdLst>
                    <a:gd name="T0" fmla="+- 0 4579 4479"/>
                    <a:gd name="T1" fmla="*/ T0 w 101"/>
                    <a:gd name="T2" fmla="+- 0 2598 2549"/>
                    <a:gd name="T3" fmla="*/ 2598 h 97"/>
                    <a:gd name="T4" fmla="+- 0 4575 4479"/>
                    <a:gd name="T5" fmla="*/ T4 w 101"/>
                    <a:gd name="T6" fmla="+- 0 2576 2549"/>
                    <a:gd name="T7" fmla="*/ 2576 h 97"/>
                    <a:gd name="T8" fmla="+- 0 4561 4479"/>
                    <a:gd name="T9" fmla="*/ T8 w 101"/>
                    <a:gd name="T10" fmla="+- 0 2559 2549"/>
                    <a:gd name="T11" fmla="*/ 2559 h 97"/>
                    <a:gd name="T12" fmla="+- 0 4542 4479"/>
                    <a:gd name="T13" fmla="*/ T12 w 101"/>
                    <a:gd name="T14" fmla="+- 0 2549 2549"/>
                    <a:gd name="T15" fmla="*/ 2549 h 97"/>
                    <a:gd name="T16" fmla="+- 0 4515 4479"/>
                    <a:gd name="T17" fmla="*/ T16 w 101"/>
                    <a:gd name="T18" fmla="+- 0 2552 2549"/>
                    <a:gd name="T19" fmla="*/ 2552 h 97"/>
                    <a:gd name="T20" fmla="+- 0 4496 4479"/>
                    <a:gd name="T21" fmla="*/ T20 w 101"/>
                    <a:gd name="T22" fmla="+- 0 2561 2549"/>
                    <a:gd name="T23" fmla="*/ 2561 h 97"/>
                    <a:gd name="T24" fmla="+- 0 4483 4479"/>
                    <a:gd name="T25" fmla="*/ T24 w 101"/>
                    <a:gd name="T26" fmla="+- 0 2577 2549"/>
                    <a:gd name="T27" fmla="*/ 2577 h 97"/>
                    <a:gd name="T28" fmla="+- 0 4479 4479"/>
                    <a:gd name="T29" fmla="*/ T28 w 101"/>
                    <a:gd name="T30" fmla="+- 0 2596 2549"/>
                    <a:gd name="T31" fmla="*/ 2596 h 97"/>
                    <a:gd name="T32" fmla="+- 0 4483 4479"/>
                    <a:gd name="T33" fmla="*/ T32 w 101"/>
                    <a:gd name="T34" fmla="+- 0 2618 2549"/>
                    <a:gd name="T35" fmla="*/ 2618 h 97"/>
                    <a:gd name="T36" fmla="+- 0 4496 4479"/>
                    <a:gd name="T37" fmla="*/ T36 w 101"/>
                    <a:gd name="T38" fmla="+- 0 2636 2549"/>
                    <a:gd name="T39" fmla="*/ 2636 h 97"/>
                    <a:gd name="T40" fmla="+- 0 4515 4479"/>
                    <a:gd name="T41" fmla="*/ T40 w 101"/>
                    <a:gd name="T42" fmla="+- 0 2646 2549"/>
                    <a:gd name="T43" fmla="*/ 2646 h 97"/>
                    <a:gd name="T44" fmla="+- 0 4542 4479"/>
                    <a:gd name="T45" fmla="*/ T44 w 101"/>
                    <a:gd name="T46" fmla="+- 0 2643 2549"/>
                    <a:gd name="T47" fmla="*/ 2643 h 97"/>
                    <a:gd name="T48" fmla="+- 0 4562 4479"/>
                    <a:gd name="T49" fmla="*/ T48 w 101"/>
                    <a:gd name="T50" fmla="+- 0 2634 2549"/>
                    <a:gd name="T51" fmla="*/ 2634 h 97"/>
                    <a:gd name="T52" fmla="+- 0 4574 4479"/>
                    <a:gd name="T53" fmla="*/ T52 w 101"/>
                    <a:gd name="T54" fmla="+- 0 2619 2549"/>
                    <a:gd name="T55" fmla="*/ 2619 h 97"/>
                    <a:gd name="T56" fmla="+- 0 4579 4479"/>
                    <a:gd name="T57" fmla="*/ T56 w 101"/>
                    <a:gd name="T58" fmla="+- 0 2600 2549"/>
                    <a:gd name="T59" fmla="*/ 2600 h 97"/>
                    <a:gd name="T60" fmla="+- 0 4579 4479"/>
                    <a:gd name="T61" fmla="*/ T60 w 101"/>
                    <a:gd name="T62" fmla="+- 0 2598 2549"/>
                    <a:gd name="T63" fmla="*/ 2598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6" y="27"/>
                      </a:lnTo>
                      <a:lnTo>
                        <a:pt x="82" y="10"/>
                      </a:lnTo>
                      <a:lnTo>
                        <a:pt x="63" y="0"/>
                      </a:lnTo>
                      <a:lnTo>
                        <a:pt x="36" y="3"/>
                      </a:lnTo>
                      <a:lnTo>
                        <a:pt x="17" y="12"/>
                      </a:lnTo>
                      <a:lnTo>
                        <a:pt x="4" y="28"/>
                      </a:lnTo>
                      <a:lnTo>
                        <a:pt x="0" y="47"/>
                      </a:lnTo>
                      <a:lnTo>
                        <a:pt x="4" y="69"/>
                      </a:lnTo>
                      <a:lnTo>
                        <a:pt x="17" y="87"/>
                      </a:lnTo>
                      <a:lnTo>
                        <a:pt x="36" y="97"/>
                      </a:lnTo>
                      <a:lnTo>
                        <a:pt x="63" y="94"/>
                      </a:lnTo>
                      <a:lnTo>
                        <a:pt x="83" y="85"/>
                      </a:lnTo>
                      <a:lnTo>
                        <a:pt x="95" y="70"/>
                      </a:lnTo>
                      <a:lnTo>
                        <a:pt x="100" y="51"/>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66" name="Group 68"/>
              <p:cNvGrpSpPr>
                <a:grpSpLocks/>
              </p:cNvGrpSpPr>
              <p:nvPr/>
            </p:nvGrpSpPr>
            <p:grpSpPr bwMode="auto">
              <a:xfrm>
                <a:off x="4308" y="2212"/>
                <a:ext cx="93" cy="95"/>
                <a:chOff x="4308" y="2212"/>
                <a:chExt cx="93" cy="95"/>
              </a:xfrm>
            </p:grpSpPr>
            <p:sp>
              <p:nvSpPr>
                <p:cNvPr id="9068" name="Freeform 69"/>
                <p:cNvSpPr>
                  <a:spLocks/>
                </p:cNvSpPr>
                <p:nvPr/>
              </p:nvSpPr>
              <p:spPr bwMode="auto">
                <a:xfrm>
                  <a:off x="4308" y="2212"/>
                  <a:ext cx="93" cy="95"/>
                </a:xfrm>
                <a:custGeom>
                  <a:avLst/>
                  <a:gdLst>
                    <a:gd name="T0" fmla="+- 0 4363 4308"/>
                    <a:gd name="T1" fmla="*/ T0 w 93"/>
                    <a:gd name="T2" fmla="+- 0 2212 2212"/>
                    <a:gd name="T3" fmla="*/ 2212 h 95"/>
                    <a:gd name="T4" fmla="+- 0 4338 4308"/>
                    <a:gd name="T5" fmla="*/ T4 w 93"/>
                    <a:gd name="T6" fmla="+- 0 2216 2212"/>
                    <a:gd name="T7" fmla="*/ 2216 h 95"/>
                    <a:gd name="T8" fmla="+- 0 4319 4308"/>
                    <a:gd name="T9" fmla="*/ T8 w 93"/>
                    <a:gd name="T10" fmla="+- 0 2227 2212"/>
                    <a:gd name="T11" fmla="*/ 2227 h 95"/>
                    <a:gd name="T12" fmla="+- 0 4308 4308"/>
                    <a:gd name="T13" fmla="*/ T12 w 93"/>
                    <a:gd name="T14" fmla="+- 0 2244 2212"/>
                    <a:gd name="T15" fmla="*/ 2244 h 95"/>
                    <a:gd name="T16" fmla="+- 0 4311 4308"/>
                    <a:gd name="T17" fmla="*/ T16 w 93"/>
                    <a:gd name="T18" fmla="+- 0 2271 2212"/>
                    <a:gd name="T19" fmla="*/ 2271 h 95"/>
                    <a:gd name="T20" fmla="+- 0 4320 4308"/>
                    <a:gd name="T21" fmla="*/ T20 w 93"/>
                    <a:gd name="T22" fmla="+- 0 2291 2212"/>
                    <a:gd name="T23" fmla="*/ 2291 h 95"/>
                    <a:gd name="T24" fmla="+- 0 4335 4308"/>
                    <a:gd name="T25" fmla="*/ T24 w 93"/>
                    <a:gd name="T26" fmla="+- 0 2303 2212"/>
                    <a:gd name="T27" fmla="*/ 2303 h 95"/>
                    <a:gd name="T28" fmla="+- 0 4353 4308"/>
                    <a:gd name="T29" fmla="*/ T28 w 93"/>
                    <a:gd name="T30" fmla="+- 0 2307 2212"/>
                    <a:gd name="T31" fmla="*/ 2307 h 95"/>
                    <a:gd name="T32" fmla="+- 0 4375 4308"/>
                    <a:gd name="T33" fmla="*/ T32 w 93"/>
                    <a:gd name="T34" fmla="+- 0 2302 2212"/>
                    <a:gd name="T35" fmla="*/ 2302 h 95"/>
                    <a:gd name="T36" fmla="+- 0 4392 4308"/>
                    <a:gd name="T37" fmla="*/ T36 w 93"/>
                    <a:gd name="T38" fmla="+- 0 2288 2212"/>
                    <a:gd name="T39" fmla="*/ 2288 h 95"/>
                    <a:gd name="T40" fmla="+- 0 4401 4308"/>
                    <a:gd name="T41" fmla="*/ T40 w 93"/>
                    <a:gd name="T42" fmla="+- 0 2269 2212"/>
                    <a:gd name="T43" fmla="*/ 2269 h 95"/>
                    <a:gd name="T44" fmla="+- 0 4402 4308"/>
                    <a:gd name="T45" fmla="*/ T44 w 93"/>
                    <a:gd name="T46" fmla="+- 0 2259 2212"/>
                    <a:gd name="T47" fmla="*/ 2259 h 95"/>
                    <a:gd name="T48" fmla="+- 0 4397 4308"/>
                    <a:gd name="T49" fmla="*/ T48 w 93"/>
                    <a:gd name="T50" fmla="+- 0 2237 2212"/>
                    <a:gd name="T51" fmla="*/ 2237 h 95"/>
                    <a:gd name="T52" fmla="+- 0 4383 4308"/>
                    <a:gd name="T53" fmla="*/ T52 w 93"/>
                    <a:gd name="T54" fmla="+- 0 2221 2212"/>
                    <a:gd name="T55" fmla="*/ 2221 h 95"/>
                    <a:gd name="T56" fmla="+- 0 4363 4308"/>
                    <a:gd name="T57" fmla="*/ T56 w 93"/>
                    <a:gd name="T58" fmla="+- 0 2212 2212"/>
                    <a:gd name="T59" fmla="*/ 221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30" y="4"/>
                      </a:lnTo>
                      <a:lnTo>
                        <a:pt x="11" y="15"/>
                      </a:lnTo>
                      <a:lnTo>
                        <a:pt x="0" y="32"/>
                      </a:lnTo>
                      <a:lnTo>
                        <a:pt x="3" y="59"/>
                      </a:lnTo>
                      <a:lnTo>
                        <a:pt x="12" y="79"/>
                      </a:lnTo>
                      <a:lnTo>
                        <a:pt x="27" y="91"/>
                      </a:lnTo>
                      <a:lnTo>
                        <a:pt x="45" y="95"/>
                      </a:lnTo>
                      <a:lnTo>
                        <a:pt x="67" y="90"/>
                      </a:lnTo>
                      <a:lnTo>
                        <a:pt x="84" y="76"/>
                      </a:lnTo>
                      <a:lnTo>
                        <a:pt x="93" y="57"/>
                      </a:lnTo>
                      <a:lnTo>
                        <a:pt x="94" y="47"/>
                      </a:lnTo>
                      <a:lnTo>
                        <a:pt x="89" y="25"/>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67" name="Group 70"/>
              <p:cNvGrpSpPr>
                <a:grpSpLocks/>
              </p:cNvGrpSpPr>
              <p:nvPr/>
            </p:nvGrpSpPr>
            <p:grpSpPr bwMode="auto">
              <a:xfrm>
                <a:off x="4308" y="2212"/>
                <a:ext cx="93" cy="95"/>
                <a:chOff x="4308" y="2212"/>
                <a:chExt cx="93" cy="95"/>
              </a:xfrm>
            </p:grpSpPr>
            <p:sp>
              <p:nvSpPr>
                <p:cNvPr id="9067" name="Freeform 71"/>
                <p:cNvSpPr>
                  <a:spLocks/>
                </p:cNvSpPr>
                <p:nvPr/>
              </p:nvSpPr>
              <p:spPr bwMode="auto">
                <a:xfrm>
                  <a:off x="4308" y="2212"/>
                  <a:ext cx="93" cy="95"/>
                </a:xfrm>
                <a:custGeom>
                  <a:avLst/>
                  <a:gdLst>
                    <a:gd name="T0" fmla="+- 0 4402 4308"/>
                    <a:gd name="T1" fmla="*/ T0 w 93"/>
                    <a:gd name="T2" fmla="+- 0 2259 2212"/>
                    <a:gd name="T3" fmla="*/ 2259 h 95"/>
                    <a:gd name="T4" fmla="+- 0 4397 4308"/>
                    <a:gd name="T5" fmla="*/ T4 w 93"/>
                    <a:gd name="T6" fmla="+- 0 2237 2212"/>
                    <a:gd name="T7" fmla="*/ 2237 h 95"/>
                    <a:gd name="T8" fmla="+- 0 4383 4308"/>
                    <a:gd name="T9" fmla="*/ T8 w 93"/>
                    <a:gd name="T10" fmla="+- 0 2221 2212"/>
                    <a:gd name="T11" fmla="*/ 2221 h 95"/>
                    <a:gd name="T12" fmla="+- 0 4363 4308"/>
                    <a:gd name="T13" fmla="*/ T12 w 93"/>
                    <a:gd name="T14" fmla="+- 0 2212 2212"/>
                    <a:gd name="T15" fmla="*/ 2212 h 95"/>
                    <a:gd name="T16" fmla="+- 0 4338 4308"/>
                    <a:gd name="T17" fmla="*/ T16 w 93"/>
                    <a:gd name="T18" fmla="+- 0 2216 2212"/>
                    <a:gd name="T19" fmla="*/ 2216 h 95"/>
                    <a:gd name="T20" fmla="+- 0 4319 4308"/>
                    <a:gd name="T21" fmla="*/ T20 w 93"/>
                    <a:gd name="T22" fmla="+- 0 2227 2212"/>
                    <a:gd name="T23" fmla="*/ 2227 h 95"/>
                    <a:gd name="T24" fmla="+- 0 4308 4308"/>
                    <a:gd name="T25" fmla="*/ T24 w 93"/>
                    <a:gd name="T26" fmla="+- 0 2244 2212"/>
                    <a:gd name="T27" fmla="*/ 2244 h 95"/>
                    <a:gd name="T28" fmla="+- 0 4311 4308"/>
                    <a:gd name="T29" fmla="*/ T28 w 93"/>
                    <a:gd name="T30" fmla="+- 0 2271 2212"/>
                    <a:gd name="T31" fmla="*/ 2271 h 95"/>
                    <a:gd name="T32" fmla="+- 0 4320 4308"/>
                    <a:gd name="T33" fmla="*/ T32 w 93"/>
                    <a:gd name="T34" fmla="+- 0 2291 2212"/>
                    <a:gd name="T35" fmla="*/ 2291 h 95"/>
                    <a:gd name="T36" fmla="+- 0 4335 4308"/>
                    <a:gd name="T37" fmla="*/ T36 w 93"/>
                    <a:gd name="T38" fmla="+- 0 2303 2212"/>
                    <a:gd name="T39" fmla="*/ 2303 h 95"/>
                    <a:gd name="T40" fmla="+- 0 4353 4308"/>
                    <a:gd name="T41" fmla="*/ T40 w 93"/>
                    <a:gd name="T42" fmla="+- 0 2307 2212"/>
                    <a:gd name="T43" fmla="*/ 2307 h 95"/>
                    <a:gd name="T44" fmla="+- 0 4375 4308"/>
                    <a:gd name="T45" fmla="*/ T44 w 93"/>
                    <a:gd name="T46" fmla="+- 0 2302 2212"/>
                    <a:gd name="T47" fmla="*/ 2302 h 95"/>
                    <a:gd name="T48" fmla="+- 0 4392 4308"/>
                    <a:gd name="T49" fmla="*/ T48 w 93"/>
                    <a:gd name="T50" fmla="+- 0 2288 2212"/>
                    <a:gd name="T51" fmla="*/ 2288 h 95"/>
                    <a:gd name="T52" fmla="+- 0 4401 4308"/>
                    <a:gd name="T53" fmla="*/ T52 w 93"/>
                    <a:gd name="T54" fmla="+- 0 2269 2212"/>
                    <a:gd name="T55" fmla="*/ 2269 h 95"/>
                    <a:gd name="T56" fmla="+- 0 4402 4308"/>
                    <a:gd name="T57" fmla="*/ T56 w 93"/>
                    <a:gd name="T58" fmla="+- 0 2259 2212"/>
                    <a:gd name="T59" fmla="*/ 225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9" y="25"/>
                      </a:lnTo>
                      <a:lnTo>
                        <a:pt x="75" y="9"/>
                      </a:lnTo>
                      <a:lnTo>
                        <a:pt x="55" y="0"/>
                      </a:lnTo>
                      <a:lnTo>
                        <a:pt x="30" y="4"/>
                      </a:lnTo>
                      <a:lnTo>
                        <a:pt x="11" y="15"/>
                      </a:lnTo>
                      <a:lnTo>
                        <a:pt x="0" y="32"/>
                      </a:lnTo>
                      <a:lnTo>
                        <a:pt x="3" y="59"/>
                      </a:lnTo>
                      <a:lnTo>
                        <a:pt x="12" y="79"/>
                      </a:lnTo>
                      <a:lnTo>
                        <a:pt x="27" y="91"/>
                      </a:lnTo>
                      <a:lnTo>
                        <a:pt x="45" y="95"/>
                      </a:lnTo>
                      <a:lnTo>
                        <a:pt x="67" y="90"/>
                      </a:lnTo>
                      <a:lnTo>
                        <a:pt x="84" y="76"/>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68" name="Group 72"/>
              <p:cNvGrpSpPr>
                <a:grpSpLocks/>
              </p:cNvGrpSpPr>
              <p:nvPr/>
            </p:nvGrpSpPr>
            <p:grpSpPr bwMode="auto">
              <a:xfrm>
                <a:off x="4887" y="4473"/>
                <a:ext cx="101" cy="97"/>
                <a:chOff x="4887" y="4473"/>
                <a:chExt cx="101" cy="97"/>
              </a:xfrm>
            </p:grpSpPr>
            <p:sp>
              <p:nvSpPr>
                <p:cNvPr id="9066" name="Freeform 73"/>
                <p:cNvSpPr>
                  <a:spLocks/>
                </p:cNvSpPr>
                <p:nvPr/>
              </p:nvSpPr>
              <p:spPr bwMode="auto">
                <a:xfrm>
                  <a:off x="4887" y="4473"/>
                  <a:ext cx="101" cy="97"/>
                </a:xfrm>
                <a:custGeom>
                  <a:avLst/>
                  <a:gdLst>
                    <a:gd name="T0" fmla="+- 0 4950 4887"/>
                    <a:gd name="T1" fmla="*/ T0 w 101"/>
                    <a:gd name="T2" fmla="+- 0 4473 4473"/>
                    <a:gd name="T3" fmla="*/ 4473 h 97"/>
                    <a:gd name="T4" fmla="+- 0 4923 4887"/>
                    <a:gd name="T5" fmla="*/ T4 w 101"/>
                    <a:gd name="T6" fmla="+- 0 4476 4473"/>
                    <a:gd name="T7" fmla="*/ 4476 h 97"/>
                    <a:gd name="T8" fmla="+- 0 4904 4887"/>
                    <a:gd name="T9" fmla="*/ T8 w 101"/>
                    <a:gd name="T10" fmla="+- 0 4486 4473"/>
                    <a:gd name="T11" fmla="*/ 4486 h 97"/>
                    <a:gd name="T12" fmla="+- 0 4891 4887"/>
                    <a:gd name="T13" fmla="*/ T12 w 101"/>
                    <a:gd name="T14" fmla="+- 0 4501 4473"/>
                    <a:gd name="T15" fmla="*/ 4501 h 97"/>
                    <a:gd name="T16" fmla="+- 0 4887 4887"/>
                    <a:gd name="T17" fmla="*/ T16 w 101"/>
                    <a:gd name="T18" fmla="+- 0 4520 4473"/>
                    <a:gd name="T19" fmla="*/ 4520 h 97"/>
                    <a:gd name="T20" fmla="+- 0 4891 4887"/>
                    <a:gd name="T21" fmla="*/ T20 w 101"/>
                    <a:gd name="T22" fmla="+- 0 4543 4473"/>
                    <a:gd name="T23" fmla="*/ 4543 h 97"/>
                    <a:gd name="T24" fmla="+- 0 4904 4887"/>
                    <a:gd name="T25" fmla="*/ T24 w 101"/>
                    <a:gd name="T26" fmla="+- 0 4560 4473"/>
                    <a:gd name="T27" fmla="*/ 4560 h 97"/>
                    <a:gd name="T28" fmla="+- 0 4923 4887"/>
                    <a:gd name="T29" fmla="*/ T28 w 101"/>
                    <a:gd name="T30" fmla="+- 0 4571 4473"/>
                    <a:gd name="T31" fmla="*/ 4571 h 97"/>
                    <a:gd name="T32" fmla="+- 0 4950 4887"/>
                    <a:gd name="T33" fmla="*/ T32 w 101"/>
                    <a:gd name="T34" fmla="+- 0 4568 4473"/>
                    <a:gd name="T35" fmla="*/ 4568 h 97"/>
                    <a:gd name="T36" fmla="+- 0 4970 4887"/>
                    <a:gd name="T37" fmla="*/ T36 w 101"/>
                    <a:gd name="T38" fmla="+- 0 4559 4473"/>
                    <a:gd name="T39" fmla="*/ 4559 h 97"/>
                    <a:gd name="T40" fmla="+- 0 4982 4887"/>
                    <a:gd name="T41" fmla="*/ T40 w 101"/>
                    <a:gd name="T42" fmla="+- 0 4544 4473"/>
                    <a:gd name="T43" fmla="*/ 4544 h 97"/>
                    <a:gd name="T44" fmla="+- 0 4987 4887"/>
                    <a:gd name="T45" fmla="*/ T44 w 101"/>
                    <a:gd name="T46" fmla="+- 0 4525 4473"/>
                    <a:gd name="T47" fmla="*/ 4525 h 97"/>
                    <a:gd name="T48" fmla="+- 0 4988 4887"/>
                    <a:gd name="T49" fmla="*/ T48 w 101"/>
                    <a:gd name="T50" fmla="+- 0 4522 4473"/>
                    <a:gd name="T51" fmla="*/ 4522 h 97"/>
                    <a:gd name="T52" fmla="+- 0 4983 4887"/>
                    <a:gd name="T53" fmla="*/ T52 w 101"/>
                    <a:gd name="T54" fmla="+- 0 4500 4473"/>
                    <a:gd name="T55" fmla="*/ 4500 h 97"/>
                    <a:gd name="T56" fmla="+- 0 4969 4887"/>
                    <a:gd name="T57" fmla="*/ T56 w 101"/>
                    <a:gd name="T58" fmla="+- 0 4483 4473"/>
                    <a:gd name="T59" fmla="*/ 4483 h 97"/>
                    <a:gd name="T60" fmla="+- 0 4950 4887"/>
                    <a:gd name="T61" fmla="*/ T60 w 101"/>
                    <a:gd name="T62" fmla="+- 0 4473 4473"/>
                    <a:gd name="T63" fmla="*/ 447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4" y="70"/>
                      </a:lnTo>
                      <a:lnTo>
                        <a:pt x="17" y="87"/>
                      </a:lnTo>
                      <a:lnTo>
                        <a:pt x="36" y="98"/>
                      </a:lnTo>
                      <a:lnTo>
                        <a:pt x="63" y="95"/>
                      </a:lnTo>
                      <a:lnTo>
                        <a:pt x="83" y="86"/>
                      </a:lnTo>
                      <a:lnTo>
                        <a:pt x="95" y="71"/>
                      </a:lnTo>
                      <a:lnTo>
                        <a:pt x="100" y="52"/>
                      </a:lnTo>
                      <a:lnTo>
                        <a:pt x="101" y="49"/>
                      </a:lnTo>
                      <a:lnTo>
                        <a:pt x="96" y="27"/>
                      </a:lnTo>
                      <a:lnTo>
                        <a:pt x="82" y="10"/>
                      </a:lnTo>
                      <a:lnTo>
                        <a:pt x="63"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69" name="Group 74"/>
              <p:cNvGrpSpPr>
                <a:grpSpLocks/>
              </p:cNvGrpSpPr>
              <p:nvPr/>
            </p:nvGrpSpPr>
            <p:grpSpPr bwMode="auto">
              <a:xfrm>
                <a:off x="4887" y="4473"/>
                <a:ext cx="101" cy="97"/>
                <a:chOff x="4887" y="4473"/>
                <a:chExt cx="101" cy="97"/>
              </a:xfrm>
            </p:grpSpPr>
            <p:sp>
              <p:nvSpPr>
                <p:cNvPr id="9065" name="Freeform 75"/>
                <p:cNvSpPr>
                  <a:spLocks/>
                </p:cNvSpPr>
                <p:nvPr/>
              </p:nvSpPr>
              <p:spPr bwMode="auto">
                <a:xfrm>
                  <a:off x="4887" y="4473"/>
                  <a:ext cx="101" cy="97"/>
                </a:xfrm>
                <a:custGeom>
                  <a:avLst/>
                  <a:gdLst>
                    <a:gd name="T0" fmla="+- 0 4988 4887"/>
                    <a:gd name="T1" fmla="*/ T0 w 101"/>
                    <a:gd name="T2" fmla="+- 0 4522 4473"/>
                    <a:gd name="T3" fmla="*/ 4522 h 97"/>
                    <a:gd name="T4" fmla="+- 0 4983 4887"/>
                    <a:gd name="T5" fmla="*/ T4 w 101"/>
                    <a:gd name="T6" fmla="+- 0 4500 4473"/>
                    <a:gd name="T7" fmla="*/ 4500 h 97"/>
                    <a:gd name="T8" fmla="+- 0 4969 4887"/>
                    <a:gd name="T9" fmla="*/ T8 w 101"/>
                    <a:gd name="T10" fmla="+- 0 4483 4473"/>
                    <a:gd name="T11" fmla="*/ 4483 h 97"/>
                    <a:gd name="T12" fmla="+- 0 4950 4887"/>
                    <a:gd name="T13" fmla="*/ T12 w 101"/>
                    <a:gd name="T14" fmla="+- 0 4473 4473"/>
                    <a:gd name="T15" fmla="*/ 4473 h 97"/>
                    <a:gd name="T16" fmla="+- 0 4923 4887"/>
                    <a:gd name="T17" fmla="*/ T16 w 101"/>
                    <a:gd name="T18" fmla="+- 0 4476 4473"/>
                    <a:gd name="T19" fmla="*/ 4476 h 97"/>
                    <a:gd name="T20" fmla="+- 0 4904 4887"/>
                    <a:gd name="T21" fmla="*/ T20 w 101"/>
                    <a:gd name="T22" fmla="+- 0 4486 4473"/>
                    <a:gd name="T23" fmla="*/ 4486 h 97"/>
                    <a:gd name="T24" fmla="+- 0 4891 4887"/>
                    <a:gd name="T25" fmla="*/ T24 w 101"/>
                    <a:gd name="T26" fmla="+- 0 4501 4473"/>
                    <a:gd name="T27" fmla="*/ 4501 h 97"/>
                    <a:gd name="T28" fmla="+- 0 4887 4887"/>
                    <a:gd name="T29" fmla="*/ T28 w 101"/>
                    <a:gd name="T30" fmla="+- 0 4520 4473"/>
                    <a:gd name="T31" fmla="*/ 4520 h 97"/>
                    <a:gd name="T32" fmla="+- 0 4891 4887"/>
                    <a:gd name="T33" fmla="*/ T32 w 101"/>
                    <a:gd name="T34" fmla="+- 0 4543 4473"/>
                    <a:gd name="T35" fmla="*/ 4543 h 97"/>
                    <a:gd name="T36" fmla="+- 0 4904 4887"/>
                    <a:gd name="T37" fmla="*/ T36 w 101"/>
                    <a:gd name="T38" fmla="+- 0 4560 4473"/>
                    <a:gd name="T39" fmla="*/ 4560 h 97"/>
                    <a:gd name="T40" fmla="+- 0 4923 4887"/>
                    <a:gd name="T41" fmla="*/ T40 w 101"/>
                    <a:gd name="T42" fmla="+- 0 4571 4473"/>
                    <a:gd name="T43" fmla="*/ 4571 h 97"/>
                    <a:gd name="T44" fmla="+- 0 4950 4887"/>
                    <a:gd name="T45" fmla="*/ T44 w 101"/>
                    <a:gd name="T46" fmla="+- 0 4568 4473"/>
                    <a:gd name="T47" fmla="*/ 4568 h 97"/>
                    <a:gd name="T48" fmla="+- 0 4970 4887"/>
                    <a:gd name="T49" fmla="*/ T48 w 101"/>
                    <a:gd name="T50" fmla="+- 0 4559 4473"/>
                    <a:gd name="T51" fmla="*/ 4559 h 97"/>
                    <a:gd name="T52" fmla="+- 0 4982 4887"/>
                    <a:gd name="T53" fmla="*/ T52 w 101"/>
                    <a:gd name="T54" fmla="+- 0 4544 4473"/>
                    <a:gd name="T55" fmla="*/ 4544 h 97"/>
                    <a:gd name="T56" fmla="+- 0 4987 4887"/>
                    <a:gd name="T57" fmla="*/ T56 w 101"/>
                    <a:gd name="T58" fmla="+- 0 4525 4473"/>
                    <a:gd name="T59" fmla="*/ 4525 h 97"/>
                    <a:gd name="T60" fmla="+- 0 4988 4887"/>
                    <a:gd name="T61" fmla="*/ T60 w 101"/>
                    <a:gd name="T62" fmla="+- 0 4522 4473"/>
                    <a:gd name="T63" fmla="*/ 4522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6" y="3"/>
                      </a:lnTo>
                      <a:lnTo>
                        <a:pt x="17" y="13"/>
                      </a:lnTo>
                      <a:lnTo>
                        <a:pt x="4" y="28"/>
                      </a:lnTo>
                      <a:lnTo>
                        <a:pt x="0" y="47"/>
                      </a:lnTo>
                      <a:lnTo>
                        <a:pt x="4" y="70"/>
                      </a:lnTo>
                      <a:lnTo>
                        <a:pt x="17" y="87"/>
                      </a:lnTo>
                      <a:lnTo>
                        <a:pt x="36" y="98"/>
                      </a:lnTo>
                      <a:lnTo>
                        <a:pt x="63" y="95"/>
                      </a:lnTo>
                      <a:lnTo>
                        <a:pt x="83" y="86"/>
                      </a:lnTo>
                      <a:lnTo>
                        <a:pt x="95" y="71"/>
                      </a:lnTo>
                      <a:lnTo>
                        <a:pt x="100"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00" name="Picture 7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9" y="715"/>
                  <a:ext cx="670" cy="9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0" name="Group 77"/>
              <p:cNvGrpSpPr>
                <a:grpSpLocks/>
              </p:cNvGrpSpPr>
              <p:nvPr/>
            </p:nvGrpSpPr>
            <p:grpSpPr bwMode="auto">
              <a:xfrm>
                <a:off x="5112" y="139"/>
                <a:ext cx="101" cy="97"/>
                <a:chOff x="5112" y="139"/>
                <a:chExt cx="101" cy="97"/>
              </a:xfrm>
            </p:grpSpPr>
            <p:sp>
              <p:nvSpPr>
                <p:cNvPr id="9064" name="Freeform 78"/>
                <p:cNvSpPr>
                  <a:spLocks/>
                </p:cNvSpPr>
                <p:nvPr/>
              </p:nvSpPr>
              <p:spPr bwMode="auto">
                <a:xfrm>
                  <a:off x="5112" y="139"/>
                  <a:ext cx="101" cy="97"/>
                </a:xfrm>
                <a:custGeom>
                  <a:avLst/>
                  <a:gdLst>
                    <a:gd name="T0" fmla="+- 0 5175 5112"/>
                    <a:gd name="T1" fmla="*/ T0 w 101"/>
                    <a:gd name="T2" fmla="+- 0 139 139"/>
                    <a:gd name="T3" fmla="*/ 139 h 97"/>
                    <a:gd name="T4" fmla="+- 0 5149 5112"/>
                    <a:gd name="T5" fmla="*/ T4 w 101"/>
                    <a:gd name="T6" fmla="+- 0 142 139"/>
                    <a:gd name="T7" fmla="*/ 142 h 97"/>
                    <a:gd name="T8" fmla="+- 0 5129 5112"/>
                    <a:gd name="T9" fmla="*/ T8 w 101"/>
                    <a:gd name="T10" fmla="+- 0 152 139"/>
                    <a:gd name="T11" fmla="*/ 152 h 97"/>
                    <a:gd name="T12" fmla="+- 0 5117 5112"/>
                    <a:gd name="T13" fmla="*/ T12 w 101"/>
                    <a:gd name="T14" fmla="+- 0 167 139"/>
                    <a:gd name="T15" fmla="*/ 167 h 97"/>
                    <a:gd name="T16" fmla="+- 0 5112 5112"/>
                    <a:gd name="T17" fmla="*/ T16 w 101"/>
                    <a:gd name="T18" fmla="+- 0 186 139"/>
                    <a:gd name="T19" fmla="*/ 186 h 97"/>
                    <a:gd name="T20" fmla="+- 0 5117 5112"/>
                    <a:gd name="T21" fmla="*/ T20 w 101"/>
                    <a:gd name="T22" fmla="+- 0 209 139"/>
                    <a:gd name="T23" fmla="*/ 209 h 97"/>
                    <a:gd name="T24" fmla="+- 0 5130 5112"/>
                    <a:gd name="T25" fmla="*/ T24 w 101"/>
                    <a:gd name="T26" fmla="+- 0 226 139"/>
                    <a:gd name="T27" fmla="*/ 226 h 97"/>
                    <a:gd name="T28" fmla="+- 0 5149 5112"/>
                    <a:gd name="T29" fmla="*/ T28 w 101"/>
                    <a:gd name="T30" fmla="+- 0 236 139"/>
                    <a:gd name="T31" fmla="*/ 236 h 97"/>
                    <a:gd name="T32" fmla="+- 0 5176 5112"/>
                    <a:gd name="T33" fmla="*/ T32 w 101"/>
                    <a:gd name="T34" fmla="+- 0 234 139"/>
                    <a:gd name="T35" fmla="*/ 234 h 97"/>
                    <a:gd name="T36" fmla="+- 0 5195 5112"/>
                    <a:gd name="T37" fmla="*/ T36 w 101"/>
                    <a:gd name="T38" fmla="+- 0 224 139"/>
                    <a:gd name="T39" fmla="*/ 224 h 97"/>
                    <a:gd name="T40" fmla="+- 0 5208 5112"/>
                    <a:gd name="T41" fmla="*/ T40 w 101"/>
                    <a:gd name="T42" fmla="+- 0 210 139"/>
                    <a:gd name="T43" fmla="*/ 210 h 97"/>
                    <a:gd name="T44" fmla="+- 0 5213 5112"/>
                    <a:gd name="T45" fmla="*/ T44 w 101"/>
                    <a:gd name="T46" fmla="+- 0 191 139"/>
                    <a:gd name="T47" fmla="*/ 191 h 97"/>
                    <a:gd name="T48" fmla="+- 0 5213 5112"/>
                    <a:gd name="T49" fmla="*/ T48 w 101"/>
                    <a:gd name="T50" fmla="+- 0 188 139"/>
                    <a:gd name="T51" fmla="*/ 188 h 97"/>
                    <a:gd name="T52" fmla="+- 0 5208 5112"/>
                    <a:gd name="T53" fmla="*/ T52 w 101"/>
                    <a:gd name="T54" fmla="+- 0 166 139"/>
                    <a:gd name="T55" fmla="*/ 166 h 97"/>
                    <a:gd name="T56" fmla="+- 0 5195 5112"/>
                    <a:gd name="T57" fmla="*/ T56 w 101"/>
                    <a:gd name="T58" fmla="+- 0 149 139"/>
                    <a:gd name="T59" fmla="*/ 149 h 97"/>
                    <a:gd name="T60" fmla="+- 0 5175 5112"/>
                    <a:gd name="T61" fmla="*/ T60 w 101"/>
                    <a:gd name="T62" fmla="+- 0 139 139"/>
                    <a:gd name="T63" fmla="*/ 13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7"/>
                      </a:lnTo>
                      <a:lnTo>
                        <a:pt x="64" y="95"/>
                      </a:lnTo>
                      <a:lnTo>
                        <a:pt x="83" y="85"/>
                      </a:lnTo>
                      <a:lnTo>
                        <a:pt x="96" y="71"/>
                      </a:lnTo>
                      <a:lnTo>
                        <a:pt x="101" y="52"/>
                      </a:lnTo>
                      <a:lnTo>
                        <a:pt x="101" y="49"/>
                      </a:lnTo>
                      <a:lnTo>
                        <a:pt x="96" y="27"/>
                      </a:lnTo>
                      <a:lnTo>
                        <a:pt x="83"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71" name="Group 79"/>
              <p:cNvGrpSpPr>
                <a:grpSpLocks/>
              </p:cNvGrpSpPr>
              <p:nvPr/>
            </p:nvGrpSpPr>
            <p:grpSpPr bwMode="auto">
              <a:xfrm>
                <a:off x="5112" y="139"/>
                <a:ext cx="101" cy="97"/>
                <a:chOff x="5112" y="139"/>
                <a:chExt cx="101" cy="97"/>
              </a:xfrm>
            </p:grpSpPr>
            <p:sp>
              <p:nvSpPr>
                <p:cNvPr id="9063" name="Freeform 80"/>
                <p:cNvSpPr>
                  <a:spLocks/>
                </p:cNvSpPr>
                <p:nvPr/>
              </p:nvSpPr>
              <p:spPr bwMode="auto">
                <a:xfrm>
                  <a:off x="5112" y="139"/>
                  <a:ext cx="101" cy="97"/>
                </a:xfrm>
                <a:custGeom>
                  <a:avLst/>
                  <a:gdLst>
                    <a:gd name="T0" fmla="+- 0 5213 5112"/>
                    <a:gd name="T1" fmla="*/ T0 w 101"/>
                    <a:gd name="T2" fmla="+- 0 188 139"/>
                    <a:gd name="T3" fmla="*/ 188 h 97"/>
                    <a:gd name="T4" fmla="+- 0 5208 5112"/>
                    <a:gd name="T5" fmla="*/ T4 w 101"/>
                    <a:gd name="T6" fmla="+- 0 166 139"/>
                    <a:gd name="T7" fmla="*/ 166 h 97"/>
                    <a:gd name="T8" fmla="+- 0 5195 5112"/>
                    <a:gd name="T9" fmla="*/ T8 w 101"/>
                    <a:gd name="T10" fmla="+- 0 149 139"/>
                    <a:gd name="T11" fmla="*/ 149 h 97"/>
                    <a:gd name="T12" fmla="+- 0 5175 5112"/>
                    <a:gd name="T13" fmla="*/ T12 w 101"/>
                    <a:gd name="T14" fmla="+- 0 139 139"/>
                    <a:gd name="T15" fmla="*/ 139 h 97"/>
                    <a:gd name="T16" fmla="+- 0 5149 5112"/>
                    <a:gd name="T17" fmla="*/ T16 w 101"/>
                    <a:gd name="T18" fmla="+- 0 142 139"/>
                    <a:gd name="T19" fmla="*/ 142 h 97"/>
                    <a:gd name="T20" fmla="+- 0 5129 5112"/>
                    <a:gd name="T21" fmla="*/ T20 w 101"/>
                    <a:gd name="T22" fmla="+- 0 152 139"/>
                    <a:gd name="T23" fmla="*/ 152 h 97"/>
                    <a:gd name="T24" fmla="+- 0 5117 5112"/>
                    <a:gd name="T25" fmla="*/ T24 w 101"/>
                    <a:gd name="T26" fmla="+- 0 167 139"/>
                    <a:gd name="T27" fmla="*/ 167 h 97"/>
                    <a:gd name="T28" fmla="+- 0 5112 5112"/>
                    <a:gd name="T29" fmla="*/ T28 w 101"/>
                    <a:gd name="T30" fmla="+- 0 186 139"/>
                    <a:gd name="T31" fmla="*/ 186 h 97"/>
                    <a:gd name="T32" fmla="+- 0 5117 5112"/>
                    <a:gd name="T33" fmla="*/ T32 w 101"/>
                    <a:gd name="T34" fmla="+- 0 209 139"/>
                    <a:gd name="T35" fmla="*/ 209 h 97"/>
                    <a:gd name="T36" fmla="+- 0 5130 5112"/>
                    <a:gd name="T37" fmla="*/ T36 w 101"/>
                    <a:gd name="T38" fmla="+- 0 226 139"/>
                    <a:gd name="T39" fmla="*/ 226 h 97"/>
                    <a:gd name="T40" fmla="+- 0 5149 5112"/>
                    <a:gd name="T41" fmla="*/ T40 w 101"/>
                    <a:gd name="T42" fmla="+- 0 236 139"/>
                    <a:gd name="T43" fmla="*/ 236 h 97"/>
                    <a:gd name="T44" fmla="+- 0 5176 5112"/>
                    <a:gd name="T45" fmla="*/ T44 w 101"/>
                    <a:gd name="T46" fmla="+- 0 234 139"/>
                    <a:gd name="T47" fmla="*/ 234 h 97"/>
                    <a:gd name="T48" fmla="+- 0 5195 5112"/>
                    <a:gd name="T49" fmla="*/ T48 w 101"/>
                    <a:gd name="T50" fmla="+- 0 224 139"/>
                    <a:gd name="T51" fmla="*/ 224 h 97"/>
                    <a:gd name="T52" fmla="+- 0 5208 5112"/>
                    <a:gd name="T53" fmla="*/ T52 w 101"/>
                    <a:gd name="T54" fmla="+- 0 210 139"/>
                    <a:gd name="T55" fmla="*/ 210 h 97"/>
                    <a:gd name="T56" fmla="+- 0 5213 5112"/>
                    <a:gd name="T57" fmla="*/ T56 w 101"/>
                    <a:gd name="T58" fmla="+- 0 191 139"/>
                    <a:gd name="T59" fmla="*/ 191 h 97"/>
                    <a:gd name="T60" fmla="+- 0 5213 5112"/>
                    <a:gd name="T61" fmla="*/ T60 w 101"/>
                    <a:gd name="T62" fmla="+- 0 188 139"/>
                    <a:gd name="T63" fmla="*/ 188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7"/>
                      </a:lnTo>
                      <a:lnTo>
                        <a:pt x="64" y="95"/>
                      </a:lnTo>
                      <a:lnTo>
                        <a:pt x="83" y="85"/>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72" name="Group 81"/>
              <p:cNvGrpSpPr>
                <a:grpSpLocks/>
              </p:cNvGrpSpPr>
              <p:nvPr/>
            </p:nvGrpSpPr>
            <p:grpSpPr bwMode="auto">
              <a:xfrm>
                <a:off x="2062" y="3321"/>
                <a:ext cx="93" cy="95"/>
                <a:chOff x="2062" y="3321"/>
                <a:chExt cx="93" cy="95"/>
              </a:xfrm>
            </p:grpSpPr>
            <p:sp>
              <p:nvSpPr>
                <p:cNvPr id="9062" name="Freeform 82"/>
                <p:cNvSpPr>
                  <a:spLocks/>
                </p:cNvSpPr>
                <p:nvPr/>
              </p:nvSpPr>
              <p:spPr bwMode="auto">
                <a:xfrm>
                  <a:off x="2062" y="3321"/>
                  <a:ext cx="93" cy="95"/>
                </a:xfrm>
                <a:custGeom>
                  <a:avLst/>
                  <a:gdLst>
                    <a:gd name="T0" fmla="+- 0 2116 2062"/>
                    <a:gd name="T1" fmla="*/ T0 w 93"/>
                    <a:gd name="T2" fmla="+- 0 3321 3321"/>
                    <a:gd name="T3" fmla="*/ 3321 h 95"/>
                    <a:gd name="T4" fmla="+- 0 2091 2062"/>
                    <a:gd name="T5" fmla="*/ T4 w 93"/>
                    <a:gd name="T6" fmla="+- 0 3324 3321"/>
                    <a:gd name="T7" fmla="*/ 3324 h 95"/>
                    <a:gd name="T8" fmla="+- 0 2073 2062"/>
                    <a:gd name="T9" fmla="*/ T8 w 93"/>
                    <a:gd name="T10" fmla="+- 0 3336 3321"/>
                    <a:gd name="T11" fmla="*/ 3336 h 95"/>
                    <a:gd name="T12" fmla="+- 0 2062 2062"/>
                    <a:gd name="T13" fmla="*/ T12 w 93"/>
                    <a:gd name="T14" fmla="+- 0 3353 3321"/>
                    <a:gd name="T15" fmla="*/ 3353 h 95"/>
                    <a:gd name="T16" fmla="+- 0 2064 2062"/>
                    <a:gd name="T17" fmla="*/ T16 w 93"/>
                    <a:gd name="T18" fmla="+- 0 3380 3321"/>
                    <a:gd name="T19" fmla="*/ 3380 h 95"/>
                    <a:gd name="T20" fmla="+- 0 2073 2062"/>
                    <a:gd name="T21" fmla="*/ T20 w 93"/>
                    <a:gd name="T22" fmla="+- 0 3400 3321"/>
                    <a:gd name="T23" fmla="*/ 3400 h 95"/>
                    <a:gd name="T24" fmla="+- 0 2088 2062"/>
                    <a:gd name="T25" fmla="*/ T24 w 93"/>
                    <a:gd name="T26" fmla="+- 0 3412 3321"/>
                    <a:gd name="T27" fmla="*/ 3412 h 95"/>
                    <a:gd name="T28" fmla="+- 0 2106 2062"/>
                    <a:gd name="T29" fmla="*/ T28 w 93"/>
                    <a:gd name="T30" fmla="+- 0 3416 3321"/>
                    <a:gd name="T31" fmla="*/ 3416 h 95"/>
                    <a:gd name="T32" fmla="+- 0 2129 2062"/>
                    <a:gd name="T33" fmla="*/ T32 w 93"/>
                    <a:gd name="T34" fmla="+- 0 3411 3321"/>
                    <a:gd name="T35" fmla="*/ 3411 h 95"/>
                    <a:gd name="T36" fmla="+- 0 2145 2062"/>
                    <a:gd name="T37" fmla="*/ T36 w 93"/>
                    <a:gd name="T38" fmla="+- 0 3397 3321"/>
                    <a:gd name="T39" fmla="*/ 3397 h 95"/>
                    <a:gd name="T40" fmla="+- 0 2154 2062"/>
                    <a:gd name="T41" fmla="*/ T40 w 93"/>
                    <a:gd name="T42" fmla="+- 0 3378 3321"/>
                    <a:gd name="T43" fmla="*/ 3378 h 95"/>
                    <a:gd name="T44" fmla="+- 0 2155 2062"/>
                    <a:gd name="T45" fmla="*/ T44 w 93"/>
                    <a:gd name="T46" fmla="+- 0 3368 3321"/>
                    <a:gd name="T47" fmla="*/ 3368 h 95"/>
                    <a:gd name="T48" fmla="+- 0 2150 2062"/>
                    <a:gd name="T49" fmla="*/ T48 w 93"/>
                    <a:gd name="T50" fmla="+- 0 3346 3321"/>
                    <a:gd name="T51" fmla="*/ 3346 h 95"/>
                    <a:gd name="T52" fmla="+- 0 2136 2062"/>
                    <a:gd name="T53" fmla="*/ T52 w 93"/>
                    <a:gd name="T54" fmla="+- 0 3330 3321"/>
                    <a:gd name="T55" fmla="*/ 3330 h 95"/>
                    <a:gd name="T56" fmla="+- 0 2116 2062"/>
                    <a:gd name="T57" fmla="*/ T56 w 93"/>
                    <a:gd name="T58" fmla="+- 0 3321 3321"/>
                    <a:gd name="T59" fmla="*/ 332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3"/>
                      </a:lnTo>
                      <a:lnTo>
                        <a:pt x="11" y="15"/>
                      </a:lnTo>
                      <a:lnTo>
                        <a:pt x="0" y="32"/>
                      </a:lnTo>
                      <a:lnTo>
                        <a:pt x="2" y="59"/>
                      </a:lnTo>
                      <a:lnTo>
                        <a:pt x="11" y="79"/>
                      </a:lnTo>
                      <a:lnTo>
                        <a:pt x="26" y="91"/>
                      </a:lnTo>
                      <a:lnTo>
                        <a:pt x="44" y="95"/>
                      </a:lnTo>
                      <a:lnTo>
                        <a:pt x="67" y="90"/>
                      </a:lnTo>
                      <a:lnTo>
                        <a:pt x="83" y="76"/>
                      </a:lnTo>
                      <a:lnTo>
                        <a:pt x="92" y="57"/>
                      </a:lnTo>
                      <a:lnTo>
                        <a:pt x="93" y="47"/>
                      </a:lnTo>
                      <a:lnTo>
                        <a:pt x="88" y="25"/>
                      </a:lnTo>
                      <a:lnTo>
                        <a:pt x="74" y="9"/>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73" name="Group 83"/>
              <p:cNvGrpSpPr>
                <a:grpSpLocks/>
              </p:cNvGrpSpPr>
              <p:nvPr/>
            </p:nvGrpSpPr>
            <p:grpSpPr bwMode="auto">
              <a:xfrm>
                <a:off x="2062" y="3321"/>
                <a:ext cx="93" cy="95"/>
                <a:chOff x="2062" y="3321"/>
                <a:chExt cx="93" cy="95"/>
              </a:xfrm>
            </p:grpSpPr>
            <p:sp>
              <p:nvSpPr>
                <p:cNvPr id="9061" name="Freeform 84"/>
                <p:cNvSpPr>
                  <a:spLocks/>
                </p:cNvSpPr>
                <p:nvPr/>
              </p:nvSpPr>
              <p:spPr bwMode="auto">
                <a:xfrm>
                  <a:off x="2062" y="3321"/>
                  <a:ext cx="93" cy="95"/>
                </a:xfrm>
                <a:custGeom>
                  <a:avLst/>
                  <a:gdLst>
                    <a:gd name="T0" fmla="+- 0 2155 2062"/>
                    <a:gd name="T1" fmla="*/ T0 w 93"/>
                    <a:gd name="T2" fmla="+- 0 3368 3321"/>
                    <a:gd name="T3" fmla="*/ 3368 h 95"/>
                    <a:gd name="T4" fmla="+- 0 2150 2062"/>
                    <a:gd name="T5" fmla="*/ T4 w 93"/>
                    <a:gd name="T6" fmla="+- 0 3346 3321"/>
                    <a:gd name="T7" fmla="*/ 3346 h 95"/>
                    <a:gd name="T8" fmla="+- 0 2136 2062"/>
                    <a:gd name="T9" fmla="*/ T8 w 93"/>
                    <a:gd name="T10" fmla="+- 0 3330 3321"/>
                    <a:gd name="T11" fmla="*/ 3330 h 95"/>
                    <a:gd name="T12" fmla="+- 0 2116 2062"/>
                    <a:gd name="T13" fmla="*/ T12 w 93"/>
                    <a:gd name="T14" fmla="+- 0 3321 3321"/>
                    <a:gd name="T15" fmla="*/ 3321 h 95"/>
                    <a:gd name="T16" fmla="+- 0 2091 2062"/>
                    <a:gd name="T17" fmla="*/ T16 w 93"/>
                    <a:gd name="T18" fmla="+- 0 3324 3321"/>
                    <a:gd name="T19" fmla="*/ 3324 h 95"/>
                    <a:gd name="T20" fmla="+- 0 2073 2062"/>
                    <a:gd name="T21" fmla="*/ T20 w 93"/>
                    <a:gd name="T22" fmla="+- 0 3336 3321"/>
                    <a:gd name="T23" fmla="*/ 3336 h 95"/>
                    <a:gd name="T24" fmla="+- 0 2062 2062"/>
                    <a:gd name="T25" fmla="*/ T24 w 93"/>
                    <a:gd name="T26" fmla="+- 0 3353 3321"/>
                    <a:gd name="T27" fmla="*/ 3353 h 95"/>
                    <a:gd name="T28" fmla="+- 0 2064 2062"/>
                    <a:gd name="T29" fmla="*/ T28 w 93"/>
                    <a:gd name="T30" fmla="+- 0 3380 3321"/>
                    <a:gd name="T31" fmla="*/ 3380 h 95"/>
                    <a:gd name="T32" fmla="+- 0 2073 2062"/>
                    <a:gd name="T33" fmla="*/ T32 w 93"/>
                    <a:gd name="T34" fmla="+- 0 3400 3321"/>
                    <a:gd name="T35" fmla="*/ 3400 h 95"/>
                    <a:gd name="T36" fmla="+- 0 2088 2062"/>
                    <a:gd name="T37" fmla="*/ T36 w 93"/>
                    <a:gd name="T38" fmla="+- 0 3412 3321"/>
                    <a:gd name="T39" fmla="*/ 3412 h 95"/>
                    <a:gd name="T40" fmla="+- 0 2106 2062"/>
                    <a:gd name="T41" fmla="*/ T40 w 93"/>
                    <a:gd name="T42" fmla="+- 0 3416 3321"/>
                    <a:gd name="T43" fmla="*/ 3416 h 95"/>
                    <a:gd name="T44" fmla="+- 0 2129 2062"/>
                    <a:gd name="T45" fmla="*/ T44 w 93"/>
                    <a:gd name="T46" fmla="+- 0 3411 3321"/>
                    <a:gd name="T47" fmla="*/ 3411 h 95"/>
                    <a:gd name="T48" fmla="+- 0 2145 2062"/>
                    <a:gd name="T49" fmla="*/ T48 w 93"/>
                    <a:gd name="T50" fmla="+- 0 3397 3321"/>
                    <a:gd name="T51" fmla="*/ 3397 h 95"/>
                    <a:gd name="T52" fmla="+- 0 2154 2062"/>
                    <a:gd name="T53" fmla="*/ T52 w 93"/>
                    <a:gd name="T54" fmla="+- 0 3378 3321"/>
                    <a:gd name="T55" fmla="*/ 3378 h 95"/>
                    <a:gd name="T56" fmla="+- 0 2155 2062"/>
                    <a:gd name="T57" fmla="*/ T56 w 93"/>
                    <a:gd name="T58" fmla="+- 0 3368 3321"/>
                    <a:gd name="T59" fmla="*/ 336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5"/>
                      </a:lnTo>
                      <a:lnTo>
                        <a:pt x="74" y="9"/>
                      </a:lnTo>
                      <a:lnTo>
                        <a:pt x="54" y="0"/>
                      </a:lnTo>
                      <a:lnTo>
                        <a:pt x="29" y="3"/>
                      </a:lnTo>
                      <a:lnTo>
                        <a:pt x="11" y="15"/>
                      </a:lnTo>
                      <a:lnTo>
                        <a:pt x="0" y="32"/>
                      </a:lnTo>
                      <a:lnTo>
                        <a:pt x="2" y="59"/>
                      </a:lnTo>
                      <a:lnTo>
                        <a:pt x="11" y="79"/>
                      </a:lnTo>
                      <a:lnTo>
                        <a:pt x="26" y="91"/>
                      </a:lnTo>
                      <a:lnTo>
                        <a:pt x="44" y="95"/>
                      </a:lnTo>
                      <a:lnTo>
                        <a:pt x="67" y="90"/>
                      </a:lnTo>
                      <a:lnTo>
                        <a:pt x="83" y="76"/>
                      </a:lnTo>
                      <a:lnTo>
                        <a:pt x="92"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74" name="Group 85"/>
              <p:cNvGrpSpPr>
                <a:grpSpLocks/>
              </p:cNvGrpSpPr>
              <p:nvPr/>
            </p:nvGrpSpPr>
            <p:grpSpPr bwMode="auto">
              <a:xfrm>
                <a:off x="3159" y="4579"/>
                <a:ext cx="101" cy="97"/>
                <a:chOff x="3159" y="4579"/>
                <a:chExt cx="101" cy="97"/>
              </a:xfrm>
            </p:grpSpPr>
            <p:sp>
              <p:nvSpPr>
                <p:cNvPr id="9060" name="Freeform 86"/>
                <p:cNvSpPr>
                  <a:spLocks/>
                </p:cNvSpPr>
                <p:nvPr/>
              </p:nvSpPr>
              <p:spPr bwMode="auto">
                <a:xfrm>
                  <a:off x="3159" y="4579"/>
                  <a:ext cx="101" cy="97"/>
                </a:xfrm>
                <a:custGeom>
                  <a:avLst/>
                  <a:gdLst>
                    <a:gd name="T0" fmla="+- 0 3222 3159"/>
                    <a:gd name="T1" fmla="*/ T0 w 101"/>
                    <a:gd name="T2" fmla="+- 0 4579 4579"/>
                    <a:gd name="T3" fmla="*/ 4579 h 97"/>
                    <a:gd name="T4" fmla="+- 0 3195 3159"/>
                    <a:gd name="T5" fmla="*/ T4 w 101"/>
                    <a:gd name="T6" fmla="+- 0 4582 4579"/>
                    <a:gd name="T7" fmla="*/ 4582 h 97"/>
                    <a:gd name="T8" fmla="+- 0 3176 3159"/>
                    <a:gd name="T9" fmla="*/ T8 w 101"/>
                    <a:gd name="T10" fmla="+- 0 4592 4579"/>
                    <a:gd name="T11" fmla="*/ 4592 h 97"/>
                    <a:gd name="T12" fmla="+- 0 3163 3159"/>
                    <a:gd name="T13" fmla="*/ T12 w 101"/>
                    <a:gd name="T14" fmla="+- 0 4607 4579"/>
                    <a:gd name="T15" fmla="*/ 4607 h 97"/>
                    <a:gd name="T16" fmla="+- 0 3159 3159"/>
                    <a:gd name="T17" fmla="*/ T16 w 101"/>
                    <a:gd name="T18" fmla="+- 0 4626 4579"/>
                    <a:gd name="T19" fmla="*/ 4626 h 97"/>
                    <a:gd name="T20" fmla="+- 0 3163 3159"/>
                    <a:gd name="T21" fmla="*/ T20 w 101"/>
                    <a:gd name="T22" fmla="+- 0 4649 4579"/>
                    <a:gd name="T23" fmla="*/ 4649 h 97"/>
                    <a:gd name="T24" fmla="+- 0 3176 3159"/>
                    <a:gd name="T25" fmla="*/ T24 w 101"/>
                    <a:gd name="T26" fmla="+- 0 4666 4579"/>
                    <a:gd name="T27" fmla="*/ 4666 h 97"/>
                    <a:gd name="T28" fmla="+- 0 3195 3159"/>
                    <a:gd name="T29" fmla="*/ T28 w 101"/>
                    <a:gd name="T30" fmla="+- 0 4676 4579"/>
                    <a:gd name="T31" fmla="*/ 4676 h 97"/>
                    <a:gd name="T32" fmla="+- 0 3222 3159"/>
                    <a:gd name="T33" fmla="*/ T32 w 101"/>
                    <a:gd name="T34" fmla="+- 0 4674 4579"/>
                    <a:gd name="T35" fmla="*/ 4674 h 97"/>
                    <a:gd name="T36" fmla="+- 0 3242 3159"/>
                    <a:gd name="T37" fmla="*/ T36 w 101"/>
                    <a:gd name="T38" fmla="+- 0 4664 4579"/>
                    <a:gd name="T39" fmla="*/ 4664 h 97"/>
                    <a:gd name="T40" fmla="+- 0 3254 3159"/>
                    <a:gd name="T41" fmla="*/ T40 w 101"/>
                    <a:gd name="T42" fmla="+- 0 4649 4579"/>
                    <a:gd name="T43" fmla="*/ 4649 h 97"/>
                    <a:gd name="T44" fmla="+- 0 3259 3159"/>
                    <a:gd name="T45" fmla="*/ T44 w 101"/>
                    <a:gd name="T46" fmla="+- 0 4631 4579"/>
                    <a:gd name="T47" fmla="*/ 4631 h 97"/>
                    <a:gd name="T48" fmla="+- 0 3259 3159"/>
                    <a:gd name="T49" fmla="*/ T48 w 101"/>
                    <a:gd name="T50" fmla="+- 0 4628 4579"/>
                    <a:gd name="T51" fmla="*/ 4628 h 97"/>
                    <a:gd name="T52" fmla="+- 0 3254 3159"/>
                    <a:gd name="T53" fmla="*/ T52 w 101"/>
                    <a:gd name="T54" fmla="+- 0 4606 4579"/>
                    <a:gd name="T55" fmla="*/ 4606 h 97"/>
                    <a:gd name="T56" fmla="+- 0 3241 3159"/>
                    <a:gd name="T57" fmla="*/ T56 w 101"/>
                    <a:gd name="T58" fmla="+- 0 4589 4579"/>
                    <a:gd name="T59" fmla="*/ 4589 h 97"/>
                    <a:gd name="T60" fmla="+- 0 3222 3159"/>
                    <a:gd name="T61" fmla="*/ T60 w 101"/>
                    <a:gd name="T62" fmla="+- 0 4579 4579"/>
                    <a:gd name="T63" fmla="*/ 457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4" y="70"/>
                      </a:lnTo>
                      <a:lnTo>
                        <a:pt x="17" y="87"/>
                      </a:lnTo>
                      <a:lnTo>
                        <a:pt x="36" y="97"/>
                      </a:lnTo>
                      <a:lnTo>
                        <a:pt x="63" y="95"/>
                      </a:lnTo>
                      <a:lnTo>
                        <a:pt x="83" y="85"/>
                      </a:lnTo>
                      <a:lnTo>
                        <a:pt x="95" y="70"/>
                      </a:lnTo>
                      <a:lnTo>
                        <a:pt x="100" y="52"/>
                      </a:lnTo>
                      <a:lnTo>
                        <a:pt x="100" y="49"/>
                      </a:lnTo>
                      <a:lnTo>
                        <a:pt x="95"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75" name="Group 87"/>
              <p:cNvGrpSpPr>
                <a:grpSpLocks/>
              </p:cNvGrpSpPr>
              <p:nvPr/>
            </p:nvGrpSpPr>
            <p:grpSpPr bwMode="auto">
              <a:xfrm>
                <a:off x="3159" y="4579"/>
                <a:ext cx="101" cy="97"/>
                <a:chOff x="3159" y="4579"/>
                <a:chExt cx="101" cy="97"/>
              </a:xfrm>
            </p:grpSpPr>
            <p:sp>
              <p:nvSpPr>
                <p:cNvPr id="9059" name="Freeform 88"/>
                <p:cNvSpPr>
                  <a:spLocks/>
                </p:cNvSpPr>
                <p:nvPr/>
              </p:nvSpPr>
              <p:spPr bwMode="auto">
                <a:xfrm>
                  <a:off x="3159" y="4579"/>
                  <a:ext cx="101" cy="97"/>
                </a:xfrm>
                <a:custGeom>
                  <a:avLst/>
                  <a:gdLst>
                    <a:gd name="T0" fmla="+- 0 3259 3159"/>
                    <a:gd name="T1" fmla="*/ T0 w 101"/>
                    <a:gd name="T2" fmla="+- 0 4628 4579"/>
                    <a:gd name="T3" fmla="*/ 4628 h 97"/>
                    <a:gd name="T4" fmla="+- 0 3254 3159"/>
                    <a:gd name="T5" fmla="*/ T4 w 101"/>
                    <a:gd name="T6" fmla="+- 0 4606 4579"/>
                    <a:gd name="T7" fmla="*/ 4606 h 97"/>
                    <a:gd name="T8" fmla="+- 0 3241 3159"/>
                    <a:gd name="T9" fmla="*/ T8 w 101"/>
                    <a:gd name="T10" fmla="+- 0 4589 4579"/>
                    <a:gd name="T11" fmla="*/ 4589 h 97"/>
                    <a:gd name="T12" fmla="+- 0 3222 3159"/>
                    <a:gd name="T13" fmla="*/ T12 w 101"/>
                    <a:gd name="T14" fmla="+- 0 4579 4579"/>
                    <a:gd name="T15" fmla="*/ 4579 h 97"/>
                    <a:gd name="T16" fmla="+- 0 3195 3159"/>
                    <a:gd name="T17" fmla="*/ T16 w 101"/>
                    <a:gd name="T18" fmla="+- 0 4582 4579"/>
                    <a:gd name="T19" fmla="*/ 4582 h 97"/>
                    <a:gd name="T20" fmla="+- 0 3176 3159"/>
                    <a:gd name="T21" fmla="*/ T20 w 101"/>
                    <a:gd name="T22" fmla="+- 0 4592 4579"/>
                    <a:gd name="T23" fmla="*/ 4592 h 97"/>
                    <a:gd name="T24" fmla="+- 0 3163 3159"/>
                    <a:gd name="T25" fmla="*/ T24 w 101"/>
                    <a:gd name="T26" fmla="+- 0 4607 4579"/>
                    <a:gd name="T27" fmla="*/ 4607 h 97"/>
                    <a:gd name="T28" fmla="+- 0 3159 3159"/>
                    <a:gd name="T29" fmla="*/ T28 w 101"/>
                    <a:gd name="T30" fmla="+- 0 4626 4579"/>
                    <a:gd name="T31" fmla="*/ 4626 h 97"/>
                    <a:gd name="T32" fmla="+- 0 3163 3159"/>
                    <a:gd name="T33" fmla="*/ T32 w 101"/>
                    <a:gd name="T34" fmla="+- 0 4649 4579"/>
                    <a:gd name="T35" fmla="*/ 4649 h 97"/>
                    <a:gd name="T36" fmla="+- 0 3176 3159"/>
                    <a:gd name="T37" fmla="*/ T36 w 101"/>
                    <a:gd name="T38" fmla="+- 0 4666 4579"/>
                    <a:gd name="T39" fmla="*/ 4666 h 97"/>
                    <a:gd name="T40" fmla="+- 0 3195 3159"/>
                    <a:gd name="T41" fmla="*/ T40 w 101"/>
                    <a:gd name="T42" fmla="+- 0 4676 4579"/>
                    <a:gd name="T43" fmla="*/ 4676 h 97"/>
                    <a:gd name="T44" fmla="+- 0 3222 3159"/>
                    <a:gd name="T45" fmla="*/ T44 w 101"/>
                    <a:gd name="T46" fmla="+- 0 4674 4579"/>
                    <a:gd name="T47" fmla="*/ 4674 h 97"/>
                    <a:gd name="T48" fmla="+- 0 3242 3159"/>
                    <a:gd name="T49" fmla="*/ T48 w 101"/>
                    <a:gd name="T50" fmla="+- 0 4664 4579"/>
                    <a:gd name="T51" fmla="*/ 4664 h 97"/>
                    <a:gd name="T52" fmla="+- 0 3254 3159"/>
                    <a:gd name="T53" fmla="*/ T52 w 101"/>
                    <a:gd name="T54" fmla="+- 0 4649 4579"/>
                    <a:gd name="T55" fmla="*/ 4649 h 97"/>
                    <a:gd name="T56" fmla="+- 0 3259 3159"/>
                    <a:gd name="T57" fmla="*/ T56 w 101"/>
                    <a:gd name="T58" fmla="+- 0 4631 4579"/>
                    <a:gd name="T59" fmla="*/ 4631 h 97"/>
                    <a:gd name="T60" fmla="+- 0 3259 3159"/>
                    <a:gd name="T61" fmla="*/ T60 w 101"/>
                    <a:gd name="T62" fmla="+- 0 4628 4579"/>
                    <a:gd name="T63" fmla="*/ 4628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5" y="27"/>
                      </a:lnTo>
                      <a:lnTo>
                        <a:pt x="82" y="10"/>
                      </a:lnTo>
                      <a:lnTo>
                        <a:pt x="63" y="0"/>
                      </a:lnTo>
                      <a:lnTo>
                        <a:pt x="36" y="3"/>
                      </a:lnTo>
                      <a:lnTo>
                        <a:pt x="17" y="13"/>
                      </a:lnTo>
                      <a:lnTo>
                        <a:pt x="4" y="28"/>
                      </a:lnTo>
                      <a:lnTo>
                        <a:pt x="0" y="47"/>
                      </a:lnTo>
                      <a:lnTo>
                        <a:pt x="4" y="70"/>
                      </a:lnTo>
                      <a:lnTo>
                        <a:pt x="17" y="87"/>
                      </a:lnTo>
                      <a:lnTo>
                        <a:pt x="36" y="97"/>
                      </a:lnTo>
                      <a:lnTo>
                        <a:pt x="63" y="95"/>
                      </a:lnTo>
                      <a:lnTo>
                        <a:pt x="83" y="85"/>
                      </a:lnTo>
                      <a:lnTo>
                        <a:pt x="95" y="70"/>
                      </a:lnTo>
                      <a:lnTo>
                        <a:pt x="100" y="52"/>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76" name="Group 89"/>
              <p:cNvGrpSpPr>
                <a:grpSpLocks/>
              </p:cNvGrpSpPr>
              <p:nvPr/>
            </p:nvGrpSpPr>
            <p:grpSpPr bwMode="auto">
              <a:xfrm>
                <a:off x="2221" y="3552"/>
                <a:ext cx="93" cy="99"/>
                <a:chOff x="2221" y="3552"/>
                <a:chExt cx="93" cy="99"/>
              </a:xfrm>
            </p:grpSpPr>
            <p:sp>
              <p:nvSpPr>
                <p:cNvPr id="9058" name="Freeform 90"/>
                <p:cNvSpPr>
                  <a:spLocks/>
                </p:cNvSpPr>
                <p:nvPr/>
              </p:nvSpPr>
              <p:spPr bwMode="auto">
                <a:xfrm>
                  <a:off x="2221" y="3552"/>
                  <a:ext cx="93" cy="99"/>
                </a:xfrm>
                <a:custGeom>
                  <a:avLst/>
                  <a:gdLst>
                    <a:gd name="T0" fmla="+- 0 2276 2221"/>
                    <a:gd name="T1" fmla="*/ T0 w 93"/>
                    <a:gd name="T2" fmla="+- 0 3552 3552"/>
                    <a:gd name="T3" fmla="*/ 3552 h 99"/>
                    <a:gd name="T4" fmla="+- 0 2251 2221"/>
                    <a:gd name="T5" fmla="*/ T4 w 93"/>
                    <a:gd name="T6" fmla="+- 0 3555 3552"/>
                    <a:gd name="T7" fmla="*/ 3555 h 99"/>
                    <a:gd name="T8" fmla="+- 0 2232 2221"/>
                    <a:gd name="T9" fmla="*/ T8 w 93"/>
                    <a:gd name="T10" fmla="+- 0 3566 3552"/>
                    <a:gd name="T11" fmla="*/ 3566 h 99"/>
                    <a:gd name="T12" fmla="+- 0 2221 2221"/>
                    <a:gd name="T13" fmla="*/ T12 w 93"/>
                    <a:gd name="T14" fmla="+- 0 3582 3552"/>
                    <a:gd name="T15" fmla="*/ 3582 h 99"/>
                    <a:gd name="T16" fmla="+- 0 2223 2221"/>
                    <a:gd name="T17" fmla="*/ T16 w 93"/>
                    <a:gd name="T18" fmla="+- 0 3611 3552"/>
                    <a:gd name="T19" fmla="*/ 3611 h 99"/>
                    <a:gd name="T20" fmla="+- 0 2231 2221"/>
                    <a:gd name="T21" fmla="*/ T20 w 93"/>
                    <a:gd name="T22" fmla="+- 0 3632 3552"/>
                    <a:gd name="T23" fmla="*/ 3632 h 99"/>
                    <a:gd name="T24" fmla="+- 0 2244 2221"/>
                    <a:gd name="T25" fmla="*/ T24 w 93"/>
                    <a:gd name="T26" fmla="+- 0 3645 3552"/>
                    <a:gd name="T27" fmla="*/ 3645 h 99"/>
                    <a:gd name="T28" fmla="+- 0 2260 2221"/>
                    <a:gd name="T29" fmla="*/ T28 w 93"/>
                    <a:gd name="T30" fmla="+- 0 3651 3552"/>
                    <a:gd name="T31" fmla="*/ 3651 h 99"/>
                    <a:gd name="T32" fmla="+- 0 2284 2221"/>
                    <a:gd name="T33" fmla="*/ T32 w 93"/>
                    <a:gd name="T34" fmla="+- 0 3646 3552"/>
                    <a:gd name="T35" fmla="*/ 3646 h 99"/>
                    <a:gd name="T36" fmla="+- 0 2301 2221"/>
                    <a:gd name="T37" fmla="*/ T36 w 93"/>
                    <a:gd name="T38" fmla="+- 0 3634 3552"/>
                    <a:gd name="T39" fmla="*/ 3634 h 99"/>
                    <a:gd name="T40" fmla="+- 0 2312 2221"/>
                    <a:gd name="T41" fmla="*/ T40 w 93"/>
                    <a:gd name="T42" fmla="+- 0 3615 3552"/>
                    <a:gd name="T43" fmla="*/ 3615 h 99"/>
                    <a:gd name="T44" fmla="+- 0 2314 2221"/>
                    <a:gd name="T45" fmla="*/ T44 w 93"/>
                    <a:gd name="T46" fmla="+- 0 3601 3552"/>
                    <a:gd name="T47" fmla="*/ 3601 h 99"/>
                    <a:gd name="T48" fmla="+- 0 2309 2221"/>
                    <a:gd name="T49" fmla="*/ T48 w 93"/>
                    <a:gd name="T50" fmla="+- 0 3578 3552"/>
                    <a:gd name="T51" fmla="*/ 3578 h 99"/>
                    <a:gd name="T52" fmla="+- 0 2296 2221"/>
                    <a:gd name="T53" fmla="*/ T52 w 93"/>
                    <a:gd name="T54" fmla="+- 0 3561 3552"/>
                    <a:gd name="T55" fmla="*/ 3561 h 99"/>
                    <a:gd name="T56" fmla="+- 0 2276 2221"/>
                    <a:gd name="T57" fmla="*/ T56 w 93"/>
                    <a:gd name="T58" fmla="+- 0 3552 3552"/>
                    <a:gd name="T59" fmla="*/ 3552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0"/>
                      </a:lnTo>
                      <a:lnTo>
                        <a:pt x="2" y="59"/>
                      </a:lnTo>
                      <a:lnTo>
                        <a:pt x="10" y="80"/>
                      </a:lnTo>
                      <a:lnTo>
                        <a:pt x="23" y="93"/>
                      </a:lnTo>
                      <a:lnTo>
                        <a:pt x="39" y="99"/>
                      </a:lnTo>
                      <a:lnTo>
                        <a:pt x="63" y="94"/>
                      </a:lnTo>
                      <a:lnTo>
                        <a:pt x="80" y="82"/>
                      </a:lnTo>
                      <a:lnTo>
                        <a:pt x="91" y="63"/>
                      </a:lnTo>
                      <a:lnTo>
                        <a:pt x="93" y="49"/>
                      </a:lnTo>
                      <a:lnTo>
                        <a:pt x="88" y="26"/>
                      </a:lnTo>
                      <a:lnTo>
                        <a:pt x="75" y="9"/>
                      </a:lnTo>
                      <a:lnTo>
                        <a:pt x="55" y="0"/>
                      </a:lnTo>
                    </a:path>
                  </a:pathLst>
                </a:custGeom>
                <a:solidFill>
                  <a:srgbClr val="008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77" name="Group 91"/>
              <p:cNvGrpSpPr>
                <a:grpSpLocks/>
              </p:cNvGrpSpPr>
              <p:nvPr/>
            </p:nvGrpSpPr>
            <p:grpSpPr bwMode="auto">
              <a:xfrm>
                <a:off x="2221" y="3552"/>
                <a:ext cx="93" cy="99"/>
                <a:chOff x="2221" y="3552"/>
                <a:chExt cx="93" cy="99"/>
              </a:xfrm>
            </p:grpSpPr>
            <p:sp>
              <p:nvSpPr>
                <p:cNvPr id="9057" name="Freeform 92"/>
                <p:cNvSpPr>
                  <a:spLocks/>
                </p:cNvSpPr>
                <p:nvPr/>
              </p:nvSpPr>
              <p:spPr bwMode="auto">
                <a:xfrm>
                  <a:off x="2221" y="3552"/>
                  <a:ext cx="93" cy="99"/>
                </a:xfrm>
                <a:custGeom>
                  <a:avLst/>
                  <a:gdLst>
                    <a:gd name="T0" fmla="+- 0 2314 2221"/>
                    <a:gd name="T1" fmla="*/ T0 w 93"/>
                    <a:gd name="T2" fmla="+- 0 3601 3552"/>
                    <a:gd name="T3" fmla="*/ 3601 h 99"/>
                    <a:gd name="T4" fmla="+- 0 2309 2221"/>
                    <a:gd name="T5" fmla="*/ T4 w 93"/>
                    <a:gd name="T6" fmla="+- 0 3578 3552"/>
                    <a:gd name="T7" fmla="*/ 3578 h 99"/>
                    <a:gd name="T8" fmla="+- 0 2296 2221"/>
                    <a:gd name="T9" fmla="*/ T8 w 93"/>
                    <a:gd name="T10" fmla="+- 0 3561 3552"/>
                    <a:gd name="T11" fmla="*/ 3561 h 99"/>
                    <a:gd name="T12" fmla="+- 0 2276 2221"/>
                    <a:gd name="T13" fmla="*/ T12 w 93"/>
                    <a:gd name="T14" fmla="+- 0 3552 3552"/>
                    <a:gd name="T15" fmla="*/ 3552 h 99"/>
                    <a:gd name="T16" fmla="+- 0 2251 2221"/>
                    <a:gd name="T17" fmla="*/ T16 w 93"/>
                    <a:gd name="T18" fmla="+- 0 3555 3552"/>
                    <a:gd name="T19" fmla="*/ 3555 h 99"/>
                    <a:gd name="T20" fmla="+- 0 2232 2221"/>
                    <a:gd name="T21" fmla="*/ T20 w 93"/>
                    <a:gd name="T22" fmla="+- 0 3566 3552"/>
                    <a:gd name="T23" fmla="*/ 3566 h 99"/>
                    <a:gd name="T24" fmla="+- 0 2221 2221"/>
                    <a:gd name="T25" fmla="*/ T24 w 93"/>
                    <a:gd name="T26" fmla="+- 0 3582 3552"/>
                    <a:gd name="T27" fmla="*/ 3582 h 99"/>
                    <a:gd name="T28" fmla="+- 0 2223 2221"/>
                    <a:gd name="T29" fmla="*/ T28 w 93"/>
                    <a:gd name="T30" fmla="+- 0 3611 3552"/>
                    <a:gd name="T31" fmla="*/ 3611 h 99"/>
                    <a:gd name="T32" fmla="+- 0 2231 2221"/>
                    <a:gd name="T33" fmla="*/ T32 w 93"/>
                    <a:gd name="T34" fmla="+- 0 3632 3552"/>
                    <a:gd name="T35" fmla="*/ 3632 h 99"/>
                    <a:gd name="T36" fmla="+- 0 2244 2221"/>
                    <a:gd name="T37" fmla="*/ T36 w 93"/>
                    <a:gd name="T38" fmla="+- 0 3645 3552"/>
                    <a:gd name="T39" fmla="*/ 3645 h 99"/>
                    <a:gd name="T40" fmla="+- 0 2260 2221"/>
                    <a:gd name="T41" fmla="*/ T40 w 93"/>
                    <a:gd name="T42" fmla="+- 0 3651 3552"/>
                    <a:gd name="T43" fmla="*/ 3651 h 99"/>
                    <a:gd name="T44" fmla="+- 0 2284 2221"/>
                    <a:gd name="T45" fmla="*/ T44 w 93"/>
                    <a:gd name="T46" fmla="+- 0 3646 3552"/>
                    <a:gd name="T47" fmla="*/ 3646 h 99"/>
                    <a:gd name="T48" fmla="+- 0 2301 2221"/>
                    <a:gd name="T49" fmla="*/ T48 w 93"/>
                    <a:gd name="T50" fmla="+- 0 3634 3552"/>
                    <a:gd name="T51" fmla="*/ 3634 h 99"/>
                    <a:gd name="T52" fmla="+- 0 2312 2221"/>
                    <a:gd name="T53" fmla="*/ T52 w 93"/>
                    <a:gd name="T54" fmla="+- 0 3615 3552"/>
                    <a:gd name="T55" fmla="*/ 3615 h 99"/>
                    <a:gd name="T56" fmla="+- 0 2314 2221"/>
                    <a:gd name="T57" fmla="*/ T56 w 93"/>
                    <a:gd name="T58" fmla="+- 0 3601 3552"/>
                    <a:gd name="T59" fmla="*/ 3601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6"/>
                      </a:lnTo>
                      <a:lnTo>
                        <a:pt x="75" y="9"/>
                      </a:lnTo>
                      <a:lnTo>
                        <a:pt x="55" y="0"/>
                      </a:lnTo>
                      <a:lnTo>
                        <a:pt x="30" y="3"/>
                      </a:lnTo>
                      <a:lnTo>
                        <a:pt x="11" y="14"/>
                      </a:lnTo>
                      <a:lnTo>
                        <a:pt x="0" y="30"/>
                      </a:lnTo>
                      <a:lnTo>
                        <a:pt x="2" y="59"/>
                      </a:lnTo>
                      <a:lnTo>
                        <a:pt x="10" y="80"/>
                      </a:lnTo>
                      <a:lnTo>
                        <a:pt x="23" y="93"/>
                      </a:lnTo>
                      <a:lnTo>
                        <a:pt x="39" y="99"/>
                      </a:lnTo>
                      <a:lnTo>
                        <a:pt x="63" y="94"/>
                      </a:lnTo>
                      <a:lnTo>
                        <a:pt x="80" y="82"/>
                      </a:lnTo>
                      <a:lnTo>
                        <a:pt x="91" y="63"/>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78" name="Group 93"/>
              <p:cNvGrpSpPr>
                <a:grpSpLocks/>
              </p:cNvGrpSpPr>
              <p:nvPr/>
            </p:nvGrpSpPr>
            <p:grpSpPr bwMode="auto">
              <a:xfrm>
                <a:off x="2251" y="2381"/>
                <a:ext cx="101" cy="97"/>
                <a:chOff x="2251" y="2381"/>
                <a:chExt cx="101" cy="97"/>
              </a:xfrm>
            </p:grpSpPr>
            <p:sp>
              <p:nvSpPr>
                <p:cNvPr id="9056" name="Freeform 94"/>
                <p:cNvSpPr>
                  <a:spLocks/>
                </p:cNvSpPr>
                <p:nvPr/>
              </p:nvSpPr>
              <p:spPr bwMode="auto">
                <a:xfrm>
                  <a:off x="2251" y="2381"/>
                  <a:ext cx="101" cy="97"/>
                </a:xfrm>
                <a:custGeom>
                  <a:avLst/>
                  <a:gdLst>
                    <a:gd name="T0" fmla="+- 0 2314 2251"/>
                    <a:gd name="T1" fmla="*/ T0 w 101"/>
                    <a:gd name="T2" fmla="+- 0 2381 2381"/>
                    <a:gd name="T3" fmla="*/ 2381 h 97"/>
                    <a:gd name="T4" fmla="+- 0 2288 2251"/>
                    <a:gd name="T5" fmla="*/ T4 w 101"/>
                    <a:gd name="T6" fmla="+- 0 2384 2381"/>
                    <a:gd name="T7" fmla="*/ 2384 h 97"/>
                    <a:gd name="T8" fmla="+- 0 2268 2251"/>
                    <a:gd name="T9" fmla="*/ T8 w 101"/>
                    <a:gd name="T10" fmla="+- 0 2394 2381"/>
                    <a:gd name="T11" fmla="*/ 2394 h 97"/>
                    <a:gd name="T12" fmla="+- 0 2256 2251"/>
                    <a:gd name="T13" fmla="*/ T12 w 101"/>
                    <a:gd name="T14" fmla="+- 0 2409 2381"/>
                    <a:gd name="T15" fmla="*/ 2409 h 97"/>
                    <a:gd name="T16" fmla="+- 0 2251 2251"/>
                    <a:gd name="T17" fmla="*/ T16 w 101"/>
                    <a:gd name="T18" fmla="+- 0 2428 2381"/>
                    <a:gd name="T19" fmla="*/ 2428 h 97"/>
                    <a:gd name="T20" fmla="+- 0 2256 2251"/>
                    <a:gd name="T21" fmla="*/ T20 w 101"/>
                    <a:gd name="T22" fmla="+- 0 2450 2381"/>
                    <a:gd name="T23" fmla="*/ 2450 h 97"/>
                    <a:gd name="T24" fmla="+- 0 2269 2251"/>
                    <a:gd name="T25" fmla="*/ T24 w 101"/>
                    <a:gd name="T26" fmla="+- 0 2468 2381"/>
                    <a:gd name="T27" fmla="*/ 2468 h 97"/>
                    <a:gd name="T28" fmla="+- 0 2288 2251"/>
                    <a:gd name="T29" fmla="*/ T28 w 101"/>
                    <a:gd name="T30" fmla="+- 0 2478 2381"/>
                    <a:gd name="T31" fmla="*/ 2478 h 97"/>
                    <a:gd name="T32" fmla="+- 0 2315 2251"/>
                    <a:gd name="T33" fmla="*/ T32 w 101"/>
                    <a:gd name="T34" fmla="+- 0 2475 2381"/>
                    <a:gd name="T35" fmla="*/ 2475 h 97"/>
                    <a:gd name="T36" fmla="+- 0 2334 2251"/>
                    <a:gd name="T37" fmla="*/ T36 w 101"/>
                    <a:gd name="T38" fmla="+- 0 2466 2381"/>
                    <a:gd name="T39" fmla="*/ 2466 h 97"/>
                    <a:gd name="T40" fmla="+- 0 2347 2251"/>
                    <a:gd name="T41" fmla="*/ T40 w 101"/>
                    <a:gd name="T42" fmla="+- 0 2451 2381"/>
                    <a:gd name="T43" fmla="*/ 2451 h 97"/>
                    <a:gd name="T44" fmla="+- 0 2352 2251"/>
                    <a:gd name="T45" fmla="*/ T44 w 101"/>
                    <a:gd name="T46" fmla="+- 0 2432 2381"/>
                    <a:gd name="T47" fmla="*/ 2432 h 97"/>
                    <a:gd name="T48" fmla="+- 0 2352 2251"/>
                    <a:gd name="T49" fmla="*/ T48 w 101"/>
                    <a:gd name="T50" fmla="+- 0 2430 2381"/>
                    <a:gd name="T51" fmla="*/ 2430 h 97"/>
                    <a:gd name="T52" fmla="+- 0 2347 2251"/>
                    <a:gd name="T53" fmla="*/ T52 w 101"/>
                    <a:gd name="T54" fmla="+- 0 2408 2381"/>
                    <a:gd name="T55" fmla="*/ 2408 h 97"/>
                    <a:gd name="T56" fmla="+- 0 2334 2251"/>
                    <a:gd name="T57" fmla="*/ T56 w 101"/>
                    <a:gd name="T58" fmla="+- 0 2391 2381"/>
                    <a:gd name="T59" fmla="*/ 2391 h 97"/>
                    <a:gd name="T60" fmla="+- 0 2314 2251"/>
                    <a:gd name="T61" fmla="*/ T60 w 101"/>
                    <a:gd name="T62" fmla="+- 0 2381 2381"/>
                    <a:gd name="T63" fmla="*/ 2381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69"/>
                      </a:lnTo>
                      <a:lnTo>
                        <a:pt x="18" y="87"/>
                      </a:lnTo>
                      <a:lnTo>
                        <a:pt x="37" y="97"/>
                      </a:lnTo>
                      <a:lnTo>
                        <a:pt x="64" y="94"/>
                      </a:lnTo>
                      <a:lnTo>
                        <a:pt x="83" y="85"/>
                      </a:lnTo>
                      <a:lnTo>
                        <a:pt x="96" y="70"/>
                      </a:lnTo>
                      <a:lnTo>
                        <a:pt x="101" y="51"/>
                      </a:lnTo>
                      <a:lnTo>
                        <a:pt x="101" y="49"/>
                      </a:lnTo>
                      <a:lnTo>
                        <a:pt x="96" y="27"/>
                      </a:lnTo>
                      <a:lnTo>
                        <a:pt x="83" y="10"/>
                      </a:lnTo>
                      <a:lnTo>
                        <a:pt x="63" y="0"/>
                      </a:lnTo>
                    </a:path>
                  </a:pathLst>
                </a:custGeom>
                <a:solidFill>
                  <a:srgbClr val="BEE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79" name="Group 95"/>
              <p:cNvGrpSpPr>
                <a:grpSpLocks/>
              </p:cNvGrpSpPr>
              <p:nvPr/>
            </p:nvGrpSpPr>
            <p:grpSpPr bwMode="auto">
              <a:xfrm>
                <a:off x="2251" y="2381"/>
                <a:ext cx="101" cy="97"/>
                <a:chOff x="2251" y="2381"/>
                <a:chExt cx="101" cy="97"/>
              </a:xfrm>
            </p:grpSpPr>
            <p:sp>
              <p:nvSpPr>
                <p:cNvPr id="9055" name="Freeform 96"/>
                <p:cNvSpPr>
                  <a:spLocks/>
                </p:cNvSpPr>
                <p:nvPr/>
              </p:nvSpPr>
              <p:spPr bwMode="auto">
                <a:xfrm>
                  <a:off x="2251" y="2381"/>
                  <a:ext cx="101" cy="97"/>
                </a:xfrm>
                <a:custGeom>
                  <a:avLst/>
                  <a:gdLst>
                    <a:gd name="T0" fmla="+- 0 2352 2251"/>
                    <a:gd name="T1" fmla="*/ T0 w 101"/>
                    <a:gd name="T2" fmla="+- 0 2430 2381"/>
                    <a:gd name="T3" fmla="*/ 2430 h 97"/>
                    <a:gd name="T4" fmla="+- 0 2347 2251"/>
                    <a:gd name="T5" fmla="*/ T4 w 101"/>
                    <a:gd name="T6" fmla="+- 0 2408 2381"/>
                    <a:gd name="T7" fmla="*/ 2408 h 97"/>
                    <a:gd name="T8" fmla="+- 0 2334 2251"/>
                    <a:gd name="T9" fmla="*/ T8 w 101"/>
                    <a:gd name="T10" fmla="+- 0 2391 2381"/>
                    <a:gd name="T11" fmla="*/ 2391 h 97"/>
                    <a:gd name="T12" fmla="+- 0 2314 2251"/>
                    <a:gd name="T13" fmla="*/ T12 w 101"/>
                    <a:gd name="T14" fmla="+- 0 2381 2381"/>
                    <a:gd name="T15" fmla="*/ 2381 h 97"/>
                    <a:gd name="T16" fmla="+- 0 2288 2251"/>
                    <a:gd name="T17" fmla="*/ T16 w 101"/>
                    <a:gd name="T18" fmla="+- 0 2384 2381"/>
                    <a:gd name="T19" fmla="*/ 2384 h 97"/>
                    <a:gd name="T20" fmla="+- 0 2268 2251"/>
                    <a:gd name="T21" fmla="*/ T20 w 101"/>
                    <a:gd name="T22" fmla="+- 0 2394 2381"/>
                    <a:gd name="T23" fmla="*/ 2394 h 97"/>
                    <a:gd name="T24" fmla="+- 0 2256 2251"/>
                    <a:gd name="T25" fmla="*/ T24 w 101"/>
                    <a:gd name="T26" fmla="+- 0 2409 2381"/>
                    <a:gd name="T27" fmla="*/ 2409 h 97"/>
                    <a:gd name="T28" fmla="+- 0 2251 2251"/>
                    <a:gd name="T29" fmla="*/ T28 w 101"/>
                    <a:gd name="T30" fmla="+- 0 2428 2381"/>
                    <a:gd name="T31" fmla="*/ 2428 h 97"/>
                    <a:gd name="T32" fmla="+- 0 2256 2251"/>
                    <a:gd name="T33" fmla="*/ T32 w 101"/>
                    <a:gd name="T34" fmla="+- 0 2450 2381"/>
                    <a:gd name="T35" fmla="*/ 2450 h 97"/>
                    <a:gd name="T36" fmla="+- 0 2269 2251"/>
                    <a:gd name="T37" fmla="*/ T36 w 101"/>
                    <a:gd name="T38" fmla="+- 0 2468 2381"/>
                    <a:gd name="T39" fmla="*/ 2468 h 97"/>
                    <a:gd name="T40" fmla="+- 0 2288 2251"/>
                    <a:gd name="T41" fmla="*/ T40 w 101"/>
                    <a:gd name="T42" fmla="+- 0 2478 2381"/>
                    <a:gd name="T43" fmla="*/ 2478 h 97"/>
                    <a:gd name="T44" fmla="+- 0 2315 2251"/>
                    <a:gd name="T45" fmla="*/ T44 w 101"/>
                    <a:gd name="T46" fmla="+- 0 2475 2381"/>
                    <a:gd name="T47" fmla="*/ 2475 h 97"/>
                    <a:gd name="T48" fmla="+- 0 2334 2251"/>
                    <a:gd name="T49" fmla="*/ T48 w 101"/>
                    <a:gd name="T50" fmla="+- 0 2466 2381"/>
                    <a:gd name="T51" fmla="*/ 2466 h 97"/>
                    <a:gd name="T52" fmla="+- 0 2347 2251"/>
                    <a:gd name="T53" fmla="*/ T52 w 101"/>
                    <a:gd name="T54" fmla="+- 0 2451 2381"/>
                    <a:gd name="T55" fmla="*/ 2451 h 97"/>
                    <a:gd name="T56" fmla="+- 0 2352 2251"/>
                    <a:gd name="T57" fmla="*/ T56 w 101"/>
                    <a:gd name="T58" fmla="+- 0 2432 2381"/>
                    <a:gd name="T59" fmla="*/ 2432 h 97"/>
                    <a:gd name="T60" fmla="+- 0 2352 2251"/>
                    <a:gd name="T61" fmla="*/ T60 w 101"/>
                    <a:gd name="T62" fmla="+- 0 2430 2381"/>
                    <a:gd name="T63" fmla="*/ 243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69"/>
                      </a:lnTo>
                      <a:lnTo>
                        <a:pt x="18" y="87"/>
                      </a:lnTo>
                      <a:lnTo>
                        <a:pt x="37" y="97"/>
                      </a:lnTo>
                      <a:lnTo>
                        <a:pt x="64" y="94"/>
                      </a:lnTo>
                      <a:lnTo>
                        <a:pt x="83" y="85"/>
                      </a:lnTo>
                      <a:lnTo>
                        <a:pt x="96" y="70"/>
                      </a:lnTo>
                      <a:lnTo>
                        <a:pt x="101" y="51"/>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192" name="Group 97"/>
              <p:cNvGrpSpPr>
                <a:grpSpLocks/>
              </p:cNvGrpSpPr>
              <p:nvPr/>
            </p:nvGrpSpPr>
            <p:grpSpPr bwMode="auto">
              <a:xfrm>
                <a:off x="2292" y="2322"/>
                <a:ext cx="93" cy="95"/>
                <a:chOff x="2292" y="2322"/>
                <a:chExt cx="93" cy="95"/>
              </a:xfrm>
            </p:grpSpPr>
            <p:sp>
              <p:nvSpPr>
                <p:cNvPr id="9054" name="Freeform 98"/>
                <p:cNvSpPr>
                  <a:spLocks/>
                </p:cNvSpPr>
                <p:nvPr/>
              </p:nvSpPr>
              <p:spPr bwMode="auto">
                <a:xfrm>
                  <a:off x="2292" y="2322"/>
                  <a:ext cx="93" cy="95"/>
                </a:xfrm>
                <a:custGeom>
                  <a:avLst/>
                  <a:gdLst>
                    <a:gd name="T0" fmla="+- 0 2347 2292"/>
                    <a:gd name="T1" fmla="*/ T0 w 93"/>
                    <a:gd name="T2" fmla="+- 0 2322 2322"/>
                    <a:gd name="T3" fmla="*/ 2322 h 95"/>
                    <a:gd name="T4" fmla="+- 0 2321 2292"/>
                    <a:gd name="T5" fmla="*/ T4 w 93"/>
                    <a:gd name="T6" fmla="+- 0 2326 2322"/>
                    <a:gd name="T7" fmla="*/ 2326 h 95"/>
                    <a:gd name="T8" fmla="+- 0 2303 2292"/>
                    <a:gd name="T9" fmla="*/ T8 w 93"/>
                    <a:gd name="T10" fmla="+- 0 2337 2322"/>
                    <a:gd name="T11" fmla="*/ 2337 h 95"/>
                    <a:gd name="T12" fmla="+- 0 2292 2292"/>
                    <a:gd name="T13" fmla="*/ T12 w 93"/>
                    <a:gd name="T14" fmla="+- 0 2354 2322"/>
                    <a:gd name="T15" fmla="*/ 2354 h 95"/>
                    <a:gd name="T16" fmla="+- 0 2295 2292"/>
                    <a:gd name="T17" fmla="*/ T16 w 93"/>
                    <a:gd name="T18" fmla="+- 0 2382 2322"/>
                    <a:gd name="T19" fmla="*/ 2382 h 95"/>
                    <a:gd name="T20" fmla="+- 0 2304 2292"/>
                    <a:gd name="T21" fmla="*/ T20 w 93"/>
                    <a:gd name="T22" fmla="+- 0 2401 2322"/>
                    <a:gd name="T23" fmla="*/ 2401 h 95"/>
                    <a:gd name="T24" fmla="+- 0 2319 2292"/>
                    <a:gd name="T25" fmla="*/ T24 w 93"/>
                    <a:gd name="T26" fmla="+- 0 2413 2322"/>
                    <a:gd name="T27" fmla="*/ 2413 h 95"/>
                    <a:gd name="T28" fmla="+- 0 2337 2292"/>
                    <a:gd name="T29" fmla="*/ T28 w 93"/>
                    <a:gd name="T30" fmla="+- 0 2418 2322"/>
                    <a:gd name="T31" fmla="*/ 2418 h 95"/>
                    <a:gd name="T32" fmla="+- 0 2359 2292"/>
                    <a:gd name="T33" fmla="*/ T32 w 93"/>
                    <a:gd name="T34" fmla="+- 0 2412 2322"/>
                    <a:gd name="T35" fmla="*/ 2412 h 95"/>
                    <a:gd name="T36" fmla="+- 0 2376 2292"/>
                    <a:gd name="T37" fmla="*/ T36 w 93"/>
                    <a:gd name="T38" fmla="+- 0 2399 2322"/>
                    <a:gd name="T39" fmla="*/ 2399 h 95"/>
                    <a:gd name="T40" fmla="+- 0 2385 2292"/>
                    <a:gd name="T41" fmla="*/ T40 w 93"/>
                    <a:gd name="T42" fmla="+- 0 2379 2322"/>
                    <a:gd name="T43" fmla="*/ 2379 h 95"/>
                    <a:gd name="T44" fmla="+- 0 2386 2292"/>
                    <a:gd name="T45" fmla="*/ T44 w 93"/>
                    <a:gd name="T46" fmla="+- 0 2370 2322"/>
                    <a:gd name="T47" fmla="*/ 2370 h 95"/>
                    <a:gd name="T48" fmla="+- 0 2381 2292"/>
                    <a:gd name="T49" fmla="*/ T48 w 93"/>
                    <a:gd name="T50" fmla="+- 0 2348 2322"/>
                    <a:gd name="T51" fmla="*/ 2348 h 95"/>
                    <a:gd name="T52" fmla="+- 0 2367 2292"/>
                    <a:gd name="T53" fmla="*/ T52 w 93"/>
                    <a:gd name="T54" fmla="+- 0 2331 2322"/>
                    <a:gd name="T55" fmla="*/ 2331 h 95"/>
                    <a:gd name="T56" fmla="+- 0 2347 2292"/>
                    <a:gd name="T57" fmla="*/ T56 w 93"/>
                    <a:gd name="T58" fmla="+- 0 2322 2322"/>
                    <a:gd name="T59" fmla="*/ 232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5"/>
                      </a:lnTo>
                      <a:lnTo>
                        <a:pt x="0" y="32"/>
                      </a:lnTo>
                      <a:lnTo>
                        <a:pt x="3" y="60"/>
                      </a:lnTo>
                      <a:lnTo>
                        <a:pt x="12" y="79"/>
                      </a:lnTo>
                      <a:lnTo>
                        <a:pt x="27" y="91"/>
                      </a:lnTo>
                      <a:lnTo>
                        <a:pt x="45" y="96"/>
                      </a:lnTo>
                      <a:lnTo>
                        <a:pt x="67" y="90"/>
                      </a:lnTo>
                      <a:lnTo>
                        <a:pt x="84" y="77"/>
                      </a:lnTo>
                      <a:lnTo>
                        <a:pt x="93" y="57"/>
                      </a:lnTo>
                      <a:lnTo>
                        <a:pt x="94" y="48"/>
                      </a:lnTo>
                      <a:lnTo>
                        <a:pt x="89" y="26"/>
                      </a:lnTo>
                      <a:lnTo>
                        <a:pt x="75" y="9"/>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193" name="Group 99"/>
              <p:cNvGrpSpPr>
                <a:grpSpLocks/>
              </p:cNvGrpSpPr>
              <p:nvPr/>
            </p:nvGrpSpPr>
            <p:grpSpPr bwMode="auto">
              <a:xfrm>
                <a:off x="2292" y="2322"/>
                <a:ext cx="93" cy="95"/>
                <a:chOff x="2292" y="2322"/>
                <a:chExt cx="93" cy="95"/>
              </a:xfrm>
            </p:grpSpPr>
            <p:sp>
              <p:nvSpPr>
                <p:cNvPr id="9053" name="Freeform 100"/>
                <p:cNvSpPr>
                  <a:spLocks/>
                </p:cNvSpPr>
                <p:nvPr/>
              </p:nvSpPr>
              <p:spPr bwMode="auto">
                <a:xfrm>
                  <a:off x="2292" y="2322"/>
                  <a:ext cx="93" cy="95"/>
                </a:xfrm>
                <a:custGeom>
                  <a:avLst/>
                  <a:gdLst>
                    <a:gd name="T0" fmla="+- 0 2386 2292"/>
                    <a:gd name="T1" fmla="*/ T0 w 93"/>
                    <a:gd name="T2" fmla="+- 0 2370 2322"/>
                    <a:gd name="T3" fmla="*/ 2370 h 95"/>
                    <a:gd name="T4" fmla="+- 0 2381 2292"/>
                    <a:gd name="T5" fmla="*/ T4 w 93"/>
                    <a:gd name="T6" fmla="+- 0 2348 2322"/>
                    <a:gd name="T7" fmla="*/ 2348 h 95"/>
                    <a:gd name="T8" fmla="+- 0 2367 2292"/>
                    <a:gd name="T9" fmla="*/ T8 w 93"/>
                    <a:gd name="T10" fmla="+- 0 2331 2322"/>
                    <a:gd name="T11" fmla="*/ 2331 h 95"/>
                    <a:gd name="T12" fmla="+- 0 2347 2292"/>
                    <a:gd name="T13" fmla="*/ T12 w 93"/>
                    <a:gd name="T14" fmla="+- 0 2322 2322"/>
                    <a:gd name="T15" fmla="*/ 2322 h 95"/>
                    <a:gd name="T16" fmla="+- 0 2321 2292"/>
                    <a:gd name="T17" fmla="*/ T16 w 93"/>
                    <a:gd name="T18" fmla="+- 0 2326 2322"/>
                    <a:gd name="T19" fmla="*/ 2326 h 95"/>
                    <a:gd name="T20" fmla="+- 0 2303 2292"/>
                    <a:gd name="T21" fmla="*/ T20 w 93"/>
                    <a:gd name="T22" fmla="+- 0 2337 2322"/>
                    <a:gd name="T23" fmla="*/ 2337 h 95"/>
                    <a:gd name="T24" fmla="+- 0 2292 2292"/>
                    <a:gd name="T25" fmla="*/ T24 w 93"/>
                    <a:gd name="T26" fmla="+- 0 2354 2322"/>
                    <a:gd name="T27" fmla="*/ 2354 h 95"/>
                    <a:gd name="T28" fmla="+- 0 2295 2292"/>
                    <a:gd name="T29" fmla="*/ T28 w 93"/>
                    <a:gd name="T30" fmla="+- 0 2382 2322"/>
                    <a:gd name="T31" fmla="*/ 2382 h 95"/>
                    <a:gd name="T32" fmla="+- 0 2304 2292"/>
                    <a:gd name="T33" fmla="*/ T32 w 93"/>
                    <a:gd name="T34" fmla="+- 0 2401 2322"/>
                    <a:gd name="T35" fmla="*/ 2401 h 95"/>
                    <a:gd name="T36" fmla="+- 0 2319 2292"/>
                    <a:gd name="T37" fmla="*/ T36 w 93"/>
                    <a:gd name="T38" fmla="+- 0 2413 2322"/>
                    <a:gd name="T39" fmla="*/ 2413 h 95"/>
                    <a:gd name="T40" fmla="+- 0 2337 2292"/>
                    <a:gd name="T41" fmla="*/ T40 w 93"/>
                    <a:gd name="T42" fmla="+- 0 2418 2322"/>
                    <a:gd name="T43" fmla="*/ 2418 h 95"/>
                    <a:gd name="T44" fmla="+- 0 2359 2292"/>
                    <a:gd name="T45" fmla="*/ T44 w 93"/>
                    <a:gd name="T46" fmla="+- 0 2412 2322"/>
                    <a:gd name="T47" fmla="*/ 2412 h 95"/>
                    <a:gd name="T48" fmla="+- 0 2376 2292"/>
                    <a:gd name="T49" fmla="*/ T48 w 93"/>
                    <a:gd name="T50" fmla="+- 0 2399 2322"/>
                    <a:gd name="T51" fmla="*/ 2399 h 95"/>
                    <a:gd name="T52" fmla="+- 0 2385 2292"/>
                    <a:gd name="T53" fmla="*/ T52 w 93"/>
                    <a:gd name="T54" fmla="+- 0 2379 2322"/>
                    <a:gd name="T55" fmla="*/ 2379 h 95"/>
                    <a:gd name="T56" fmla="+- 0 2386 2292"/>
                    <a:gd name="T57" fmla="*/ T56 w 93"/>
                    <a:gd name="T58" fmla="+- 0 2370 2322"/>
                    <a:gd name="T59" fmla="*/ 237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8"/>
                      </a:moveTo>
                      <a:lnTo>
                        <a:pt x="89" y="26"/>
                      </a:lnTo>
                      <a:lnTo>
                        <a:pt x="75" y="9"/>
                      </a:lnTo>
                      <a:lnTo>
                        <a:pt x="55" y="0"/>
                      </a:lnTo>
                      <a:lnTo>
                        <a:pt x="29" y="4"/>
                      </a:lnTo>
                      <a:lnTo>
                        <a:pt x="11" y="15"/>
                      </a:lnTo>
                      <a:lnTo>
                        <a:pt x="0" y="32"/>
                      </a:lnTo>
                      <a:lnTo>
                        <a:pt x="3" y="60"/>
                      </a:lnTo>
                      <a:lnTo>
                        <a:pt x="12" y="79"/>
                      </a:lnTo>
                      <a:lnTo>
                        <a:pt x="27" y="91"/>
                      </a:lnTo>
                      <a:lnTo>
                        <a:pt x="45" y="96"/>
                      </a:lnTo>
                      <a:lnTo>
                        <a:pt x="67" y="90"/>
                      </a:lnTo>
                      <a:lnTo>
                        <a:pt x="84" y="77"/>
                      </a:lnTo>
                      <a:lnTo>
                        <a:pt x="93" y="57"/>
                      </a:lnTo>
                      <a:lnTo>
                        <a:pt x="94"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195" name="Group 101"/>
              <p:cNvGrpSpPr>
                <a:grpSpLocks/>
              </p:cNvGrpSpPr>
              <p:nvPr/>
            </p:nvGrpSpPr>
            <p:grpSpPr bwMode="auto">
              <a:xfrm>
                <a:off x="1991" y="3983"/>
                <a:ext cx="93" cy="99"/>
                <a:chOff x="1991" y="3983"/>
                <a:chExt cx="93" cy="99"/>
              </a:xfrm>
            </p:grpSpPr>
            <p:sp>
              <p:nvSpPr>
                <p:cNvPr id="9052" name="Freeform 102"/>
                <p:cNvSpPr>
                  <a:spLocks/>
                </p:cNvSpPr>
                <p:nvPr/>
              </p:nvSpPr>
              <p:spPr bwMode="auto">
                <a:xfrm>
                  <a:off x="1991" y="3983"/>
                  <a:ext cx="93" cy="99"/>
                </a:xfrm>
                <a:custGeom>
                  <a:avLst/>
                  <a:gdLst>
                    <a:gd name="T0" fmla="+- 0 2046 1991"/>
                    <a:gd name="T1" fmla="*/ T0 w 93"/>
                    <a:gd name="T2" fmla="+- 0 3983 3983"/>
                    <a:gd name="T3" fmla="*/ 3983 h 99"/>
                    <a:gd name="T4" fmla="+- 0 2021 1991"/>
                    <a:gd name="T5" fmla="*/ T4 w 93"/>
                    <a:gd name="T6" fmla="+- 0 3987 3983"/>
                    <a:gd name="T7" fmla="*/ 3987 h 99"/>
                    <a:gd name="T8" fmla="+- 0 2002 1991"/>
                    <a:gd name="T9" fmla="*/ T8 w 93"/>
                    <a:gd name="T10" fmla="+- 0 3998 3983"/>
                    <a:gd name="T11" fmla="*/ 3998 h 99"/>
                    <a:gd name="T12" fmla="+- 0 1991 1991"/>
                    <a:gd name="T13" fmla="*/ T12 w 93"/>
                    <a:gd name="T14" fmla="+- 0 4014 3983"/>
                    <a:gd name="T15" fmla="*/ 4014 h 99"/>
                    <a:gd name="T16" fmla="+- 0 1992 1991"/>
                    <a:gd name="T17" fmla="*/ T16 w 93"/>
                    <a:gd name="T18" fmla="+- 0 4043 3983"/>
                    <a:gd name="T19" fmla="*/ 4043 h 99"/>
                    <a:gd name="T20" fmla="+- 0 2000 1991"/>
                    <a:gd name="T21" fmla="*/ T20 w 93"/>
                    <a:gd name="T22" fmla="+- 0 4064 3983"/>
                    <a:gd name="T23" fmla="*/ 4064 h 99"/>
                    <a:gd name="T24" fmla="+- 0 2013 1991"/>
                    <a:gd name="T25" fmla="*/ T24 w 93"/>
                    <a:gd name="T26" fmla="+- 0 4077 3983"/>
                    <a:gd name="T27" fmla="*/ 4077 h 99"/>
                    <a:gd name="T28" fmla="+- 0 2030 1991"/>
                    <a:gd name="T29" fmla="*/ T28 w 93"/>
                    <a:gd name="T30" fmla="+- 0 4083 3983"/>
                    <a:gd name="T31" fmla="*/ 4083 h 99"/>
                    <a:gd name="T32" fmla="+- 0 2053 1991"/>
                    <a:gd name="T33" fmla="*/ T32 w 93"/>
                    <a:gd name="T34" fmla="+- 0 4078 3983"/>
                    <a:gd name="T35" fmla="*/ 4078 h 99"/>
                    <a:gd name="T36" fmla="+- 0 2071 1991"/>
                    <a:gd name="T37" fmla="*/ T36 w 93"/>
                    <a:gd name="T38" fmla="+- 0 4066 3983"/>
                    <a:gd name="T39" fmla="*/ 4066 h 99"/>
                    <a:gd name="T40" fmla="+- 0 2081 1991"/>
                    <a:gd name="T41" fmla="*/ T40 w 93"/>
                    <a:gd name="T42" fmla="+- 0 4047 3983"/>
                    <a:gd name="T43" fmla="*/ 4047 h 99"/>
                    <a:gd name="T44" fmla="+- 0 2083 1991"/>
                    <a:gd name="T45" fmla="*/ T44 w 93"/>
                    <a:gd name="T46" fmla="+- 0 4033 3983"/>
                    <a:gd name="T47" fmla="*/ 4033 h 99"/>
                    <a:gd name="T48" fmla="+- 0 2078 1991"/>
                    <a:gd name="T49" fmla="*/ T48 w 93"/>
                    <a:gd name="T50" fmla="+- 0 4010 3983"/>
                    <a:gd name="T51" fmla="*/ 4010 h 99"/>
                    <a:gd name="T52" fmla="+- 0 2065 1991"/>
                    <a:gd name="T53" fmla="*/ T52 w 93"/>
                    <a:gd name="T54" fmla="+- 0 3993 3983"/>
                    <a:gd name="T55" fmla="*/ 3993 h 99"/>
                    <a:gd name="T56" fmla="+- 0 2046 1991"/>
                    <a:gd name="T57" fmla="*/ T56 w 93"/>
                    <a:gd name="T58" fmla="+- 0 3983 3983"/>
                    <a:gd name="T59" fmla="*/ 398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4"/>
                      </a:lnTo>
                      <a:lnTo>
                        <a:pt x="11" y="15"/>
                      </a:lnTo>
                      <a:lnTo>
                        <a:pt x="0" y="31"/>
                      </a:lnTo>
                      <a:lnTo>
                        <a:pt x="1" y="60"/>
                      </a:lnTo>
                      <a:lnTo>
                        <a:pt x="9" y="81"/>
                      </a:lnTo>
                      <a:lnTo>
                        <a:pt x="22" y="94"/>
                      </a:lnTo>
                      <a:lnTo>
                        <a:pt x="39" y="100"/>
                      </a:lnTo>
                      <a:lnTo>
                        <a:pt x="62" y="95"/>
                      </a:lnTo>
                      <a:lnTo>
                        <a:pt x="80" y="83"/>
                      </a:lnTo>
                      <a:lnTo>
                        <a:pt x="90" y="64"/>
                      </a:lnTo>
                      <a:lnTo>
                        <a:pt x="92" y="50"/>
                      </a:lnTo>
                      <a:lnTo>
                        <a:pt x="87" y="27"/>
                      </a:lnTo>
                      <a:lnTo>
                        <a:pt x="74"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196" name="Group 103"/>
              <p:cNvGrpSpPr>
                <a:grpSpLocks/>
              </p:cNvGrpSpPr>
              <p:nvPr/>
            </p:nvGrpSpPr>
            <p:grpSpPr bwMode="auto">
              <a:xfrm>
                <a:off x="1991" y="3983"/>
                <a:ext cx="93" cy="99"/>
                <a:chOff x="1991" y="3983"/>
                <a:chExt cx="93" cy="99"/>
              </a:xfrm>
            </p:grpSpPr>
            <p:sp>
              <p:nvSpPr>
                <p:cNvPr id="9051" name="Freeform 104"/>
                <p:cNvSpPr>
                  <a:spLocks/>
                </p:cNvSpPr>
                <p:nvPr/>
              </p:nvSpPr>
              <p:spPr bwMode="auto">
                <a:xfrm>
                  <a:off x="1991" y="3983"/>
                  <a:ext cx="93" cy="99"/>
                </a:xfrm>
                <a:custGeom>
                  <a:avLst/>
                  <a:gdLst>
                    <a:gd name="T0" fmla="+- 0 2083 1991"/>
                    <a:gd name="T1" fmla="*/ T0 w 93"/>
                    <a:gd name="T2" fmla="+- 0 4033 3983"/>
                    <a:gd name="T3" fmla="*/ 4033 h 99"/>
                    <a:gd name="T4" fmla="+- 0 2078 1991"/>
                    <a:gd name="T5" fmla="*/ T4 w 93"/>
                    <a:gd name="T6" fmla="+- 0 4010 3983"/>
                    <a:gd name="T7" fmla="*/ 4010 h 99"/>
                    <a:gd name="T8" fmla="+- 0 2065 1991"/>
                    <a:gd name="T9" fmla="*/ T8 w 93"/>
                    <a:gd name="T10" fmla="+- 0 3993 3983"/>
                    <a:gd name="T11" fmla="*/ 3993 h 99"/>
                    <a:gd name="T12" fmla="+- 0 2046 1991"/>
                    <a:gd name="T13" fmla="*/ T12 w 93"/>
                    <a:gd name="T14" fmla="+- 0 3983 3983"/>
                    <a:gd name="T15" fmla="*/ 3983 h 99"/>
                    <a:gd name="T16" fmla="+- 0 2021 1991"/>
                    <a:gd name="T17" fmla="*/ T16 w 93"/>
                    <a:gd name="T18" fmla="+- 0 3987 3983"/>
                    <a:gd name="T19" fmla="*/ 3987 h 99"/>
                    <a:gd name="T20" fmla="+- 0 2002 1991"/>
                    <a:gd name="T21" fmla="*/ T20 w 93"/>
                    <a:gd name="T22" fmla="+- 0 3998 3983"/>
                    <a:gd name="T23" fmla="*/ 3998 h 99"/>
                    <a:gd name="T24" fmla="+- 0 1991 1991"/>
                    <a:gd name="T25" fmla="*/ T24 w 93"/>
                    <a:gd name="T26" fmla="+- 0 4014 3983"/>
                    <a:gd name="T27" fmla="*/ 4014 h 99"/>
                    <a:gd name="T28" fmla="+- 0 1992 1991"/>
                    <a:gd name="T29" fmla="*/ T28 w 93"/>
                    <a:gd name="T30" fmla="+- 0 4043 3983"/>
                    <a:gd name="T31" fmla="*/ 4043 h 99"/>
                    <a:gd name="T32" fmla="+- 0 2000 1991"/>
                    <a:gd name="T33" fmla="*/ T32 w 93"/>
                    <a:gd name="T34" fmla="+- 0 4064 3983"/>
                    <a:gd name="T35" fmla="*/ 4064 h 99"/>
                    <a:gd name="T36" fmla="+- 0 2013 1991"/>
                    <a:gd name="T37" fmla="*/ T36 w 93"/>
                    <a:gd name="T38" fmla="+- 0 4077 3983"/>
                    <a:gd name="T39" fmla="*/ 4077 h 99"/>
                    <a:gd name="T40" fmla="+- 0 2030 1991"/>
                    <a:gd name="T41" fmla="*/ T40 w 93"/>
                    <a:gd name="T42" fmla="+- 0 4083 3983"/>
                    <a:gd name="T43" fmla="*/ 4083 h 99"/>
                    <a:gd name="T44" fmla="+- 0 2053 1991"/>
                    <a:gd name="T45" fmla="*/ T44 w 93"/>
                    <a:gd name="T46" fmla="+- 0 4078 3983"/>
                    <a:gd name="T47" fmla="*/ 4078 h 99"/>
                    <a:gd name="T48" fmla="+- 0 2071 1991"/>
                    <a:gd name="T49" fmla="*/ T48 w 93"/>
                    <a:gd name="T50" fmla="+- 0 4066 3983"/>
                    <a:gd name="T51" fmla="*/ 4066 h 99"/>
                    <a:gd name="T52" fmla="+- 0 2081 1991"/>
                    <a:gd name="T53" fmla="*/ T52 w 93"/>
                    <a:gd name="T54" fmla="+- 0 4047 3983"/>
                    <a:gd name="T55" fmla="*/ 4047 h 99"/>
                    <a:gd name="T56" fmla="+- 0 2083 1991"/>
                    <a:gd name="T57" fmla="*/ T56 w 93"/>
                    <a:gd name="T58" fmla="+- 0 4033 3983"/>
                    <a:gd name="T59" fmla="*/ 403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50"/>
                      </a:moveTo>
                      <a:lnTo>
                        <a:pt x="87" y="27"/>
                      </a:lnTo>
                      <a:lnTo>
                        <a:pt x="74" y="10"/>
                      </a:lnTo>
                      <a:lnTo>
                        <a:pt x="55" y="0"/>
                      </a:lnTo>
                      <a:lnTo>
                        <a:pt x="30" y="4"/>
                      </a:lnTo>
                      <a:lnTo>
                        <a:pt x="11" y="15"/>
                      </a:lnTo>
                      <a:lnTo>
                        <a:pt x="0" y="31"/>
                      </a:lnTo>
                      <a:lnTo>
                        <a:pt x="1" y="60"/>
                      </a:lnTo>
                      <a:lnTo>
                        <a:pt x="9" y="81"/>
                      </a:lnTo>
                      <a:lnTo>
                        <a:pt x="22" y="94"/>
                      </a:lnTo>
                      <a:lnTo>
                        <a:pt x="39" y="100"/>
                      </a:lnTo>
                      <a:lnTo>
                        <a:pt x="62" y="95"/>
                      </a:lnTo>
                      <a:lnTo>
                        <a:pt x="80" y="83"/>
                      </a:lnTo>
                      <a:lnTo>
                        <a:pt x="90" y="64"/>
                      </a:lnTo>
                      <a:lnTo>
                        <a:pt x="92" y="50"/>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197" name="Group 105"/>
              <p:cNvGrpSpPr>
                <a:grpSpLocks/>
              </p:cNvGrpSpPr>
              <p:nvPr/>
            </p:nvGrpSpPr>
            <p:grpSpPr bwMode="auto">
              <a:xfrm>
                <a:off x="6135" y="5390"/>
                <a:ext cx="101" cy="97"/>
                <a:chOff x="6135" y="5390"/>
                <a:chExt cx="101" cy="97"/>
              </a:xfrm>
            </p:grpSpPr>
            <p:sp>
              <p:nvSpPr>
                <p:cNvPr id="9050" name="Freeform 106"/>
                <p:cNvSpPr>
                  <a:spLocks/>
                </p:cNvSpPr>
                <p:nvPr/>
              </p:nvSpPr>
              <p:spPr bwMode="auto">
                <a:xfrm>
                  <a:off x="6135" y="5390"/>
                  <a:ext cx="101" cy="97"/>
                </a:xfrm>
                <a:custGeom>
                  <a:avLst/>
                  <a:gdLst>
                    <a:gd name="T0" fmla="+- 0 6198 6135"/>
                    <a:gd name="T1" fmla="*/ T0 w 101"/>
                    <a:gd name="T2" fmla="+- 0 5390 5390"/>
                    <a:gd name="T3" fmla="*/ 5390 h 97"/>
                    <a:gd name="T4" fmla="+- 0 6171 6135"/>
                    <a:gd name="T5" fmla="*/ T4 w 101"/>
                    <a:gd name="T6" fmla="+- 0 5393 5390"/>
                    <a:gd name="T7" fmla="*/ 5393 h 97"/>
                    <a:gd name="T8" fmla="+- 0 6152 6135"/>
                    <a:gd name="T9" fmla="*/ T8 w 101"/>
                    <a:gd name="T10" fmla="+- 0 5403 5390"/>
                    <a:gd name="T11" fmla="*/ 5403 h 97"/>
                    <a:gd name="T12" fmla="+- 0 6140 6135"/>
                    <a:gd name="T13" fmla="*/ T12 w 101"/>
                    <a:gd name="T14" fmla="+- 0 5418 5390"/>
                    <a:gd name="T15" fmla="*/ 5418 h 97"/>
                    <a:gd name="T16" fmla="+- 0 6135 6135"/>
                    <a:gd name="T17" fmla="*/ T16 w 101"/>
                    <a:gd name="T18" fmla="+- 0 5437 5390"/>
                    <a:gd name="T19" fmla="*/ 5437 h 97"/>
                    <a:gd name="T20" fmla="+- 0 6140 6135"/>
                    <a:gd name="T21" fmla="*/ T20 w 101"/>
                    <a:gd name="T22" fmla="+- 0 5460 5390"/>
                    <a:gd name="T23" fmla="*/ 5460 h 97"/>
                    <a:gd name="T24" fmla="+- 0 6152 6135"/>
                    <a:gd name="T25" fmla="*/ T24 w 101"/>
                    <a:gd name="T26" fmla="+- 0 5477 5390"/>
                    <a:gd name="T27" fmla="*/ 5477 h 97"/>
                    <a:gd name="T28" fmla="+- 0 6171 6135"/>
                    <a:gd name="T29" fmla="*/ T28 w 101"/>
                    <a:gd name="T30" fmla="+- 0 5487 5390"/>
                    <a:gd name="T31" fmla="*/ 5487 h 97"/>
                    <a:gd name="T32" fmla="+- 0 6198 6135"/>
                    <a:gd name="T33" fmla="*/ T32 w 101"/>
                    <a:gd name="T34" fmla="+- 0 5485 5390"/>
                    <a:gd name="T35" fmla="*/ 5485 h 97"/>
                    <a:gd name="T36" fmla="+- 0 6218 6135"/>
                    <a:gd name="T37" fmla="*/ T36 w 101"/>
                    <a:gd name="T38" fmla="+- 0 5475 5390"/>
                    <a:gd name="T39" fmla="*/ 5475 h 97"/>
                    <a:gd name="T40" fmla="+- 0 6230 6135"/>
                    <a:gd name="T41" fmla="*/ T40 w 101"/>
                    <a:gd name="T42" fmla="+- 0 5460 5390"/>
                    <a:gd name="T43" fmla="*/ 5460 h 97"/>
                    <a:gd name="T44" fmla="+- 0 6236 6135"/>
                    <a:gd name="T45" fmla="*/ T44 w 101"/>
                    <a:gd name="T46" fmla="+- 0 5442 5390"/>
                    <a:gd name="T47" fmla="*/ 5442 h 97"/>
                    <a:gd name="T48" fmla="+- 0 6236 6135"/>
                    <a:gd name="T49" fmla="*/ T48 w 101"/>
                    <a:gd name="T50" fmla="+- 0 5439 5390"/>
                    <a:gd name="T51" fmla="*/ 5439 h 97"/>
                    <a:gd name="T52" fmla="+- 0 6231 6135"/>
                    <a:gd name="T53" fmla="*/ T52 w 101"/>
                    <a:gd name="T54" fmla="+- 0 5417 5390"/>
                    <a:gd name="T55" fmla="*/ 5417 h 97"/>
                    <a:gd name="T56" fmla="+- 0 6217 6135"/>
                    <a:gd name="T57" fmla="*/ T56 w 101"/>
                    <a:gd name="T58" fmla="+- 0 5400 5390"/>
                    <a:gd name="T59" fmla="*/ 5400 h 97"/>
                    <a:gd name="T60" fmla="+- 0 6198 6135"/>
                    <a:gd name="T61" fmla="*/ T60 w 101"/>
                    <a:gd name="T62" fmla="+- 0 5390 5390"/>
                    <a:gd name="T63" fmla="*/ 539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5" y="28"/>
                      </a:lnTo>
                      <a:lnTo>
                        <a:pt x="0" y="47"/>
                      </a:lnTo>
                      <a:lnTo>
                        <a:pt x="5" y="70"/>
                      </a:lnTo>
                      <a:lnTo>
                        <a:pt x="17" y="87"/>
                      </a:lnTo>
                      <a:lnTo>
                        <a:pt x="36" y="97"/>
                      </a:lnTo>
                      <a:lnTo>
                        <a:pt x="63" y="95"/>
                      </a:lnTo>
                      <a:lnTo>
                        <a:pt x="83" y="85"/>
                      </a:lnTo>
                      <a:lnTo>
                        <a:pt x="95" y="70"/>
                      </a:lnTo>
                      <a:lnTo>
                        <a:pt x="101" y="52"/>
                      </a:lnTo>
                      <a:lnTo>
                        <a:pt x="101" y="49"/>
                      </a:lnTo>
                      <a:lnTo>
                        <a:pt x="96"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198" name="Group 107"/>
              <p:cNvGrpSpPr>
                <a:grpSpLocks/>
              </p:cNvGrpSpPr>
              <p:nvPr/>
            </p:nvGrpSpPr>
            <p:grpSpPr bwMode="auto">
              <a:xfrm>
                <a:off x="6135" y="5390"/>
                <a:ext cx="101" cy="97"/>
                <a:chOff x="6135" y="5390"/>
                <a:chExt cx="101" cy="97"/>
              </a:xfrm>
            </p:grpSpPr>
            <p:sp>
              <p:nvSpPr>
                <p:cNvPr id="9049" name="Freeform 108"/>
                <p:cNvSpPr>
                  <a:spLocks/>
                </p:cNvSpPr>
                <p:nvPr/>
              </p:nvSpPr>
              <p:spPr bwMode="auto">
                <a:xfrm>
                  <a:off x="6135" y="5390"/>
                  <a:ext cx="101" cy="97"/>
                </a:xfrm>
                <a:custGeom>
                  <a:avLst/>
                  <a:gdLst>
                    <a:gd name="T0" fmla="+- 0 6236 6135"/>
                    <a:gd name="T1" fmla="*/ T0 w 101"/>
                    <a:gd name="T2" fmla="+- 0 5439 5390"/>
                    <a:gd name="T3" fmla="*/ 5439 h 97"/>
                    <a:gd name="T4" fmla="+- 0 6231 6135"/>
                    <a:gd name="T5" fmla="*/ T4 w 101"/>
                    <a:gd name="T6" fmla="+- 0 5417 5390"/>
                    <a:gd name="T7" fmla="*/ 5417 h 97"/>
                    <a:gd name="T8" fmla="+- 0 6217 6135"/>
                    <a:gd name="T9" fmla="*/ T8 w 101"/>
                    <a:gd name="T10" fmla="+- 0 5400 5390"/>
                    <a:gd name="T11" fmla="*/ 5400 h 97"/>
                    <a:gd name="T12" fmla="+- 0 6198 6135"/>
                    <a:gd name="T13" fmla="*/ T12 w 101"/>
                    <a:gd name="T14" fmla="+- 0 5390 5390"/>
                    <a:gd name="T15" fmla="*/ 5390 h 97"/>
                    <a:gd name="T16" fmla="+- 0 6171 6135"/>
                    <a:gd name="T17" fmla="*/ T16 w 101"/>
                    <a:gd name="T18" fmla="+- 0 5393 5390"/>
                    <a:gd name="T19" fmla="*/ 5393 h 97"/>
                    <a:gd name="T20" fmla="+- 0 6152 6135"/>
                    <a:gd name="T21" fmla="*/ T20 w 101"/>
                    <a:gd name="T22" fmla="+- 0 5403 5390"/>
                    <a:gd name="T23" fmla="*/ 5403 h 97"/>
                    <a:gd name="T24" fmla="+- 0 6140 6135"/>
                    <a:gd name="T25" fmla="*/ T24 w 101"/>
                    <a:gd name="T26" fmla="+- 0 5418 5390"/>
                    <a:gd name="T27" fmla="*/ 5418 h 97"/>
                    <a:gd name="T28" fmla="+- 0 6135 6135"/>
                    <a:gd name="T29" fmla="*/ T28 w 101"/>
                    <a:gd name="T30" fmla="+- 0 5437 5390"/>
                    <a:gd name="T31" fmla="*/ 5437 h 97"/>
                    <a:gd name="T32" fmla="+- 0 6140 6135"/>
                    <a:gd name="T33" fmla="*/ T32 w 101"/>
                    <a:gd name="T34" fmla="+- 0 5460 5390"/>
                    <a:gd name="T35" fmla="*/ 5460 h 97"/>
                    <a:gd name="T36" fmla="+- 0 6152 6135"/>
                    <a:gd name="T37" fmla="*/ T36 w 101"/>
                    <a:gd name="T38" fmla="+- 0 5477 5390"/>
                    <a:gd name="T39" fmla="*/ 5477 h 97"/>
                    <a:gd name="T40" fmla="+- 0 6171 6135"/>
                    <a:gd name="T41" fmla="*/ T40 w 101"/>
                    <a:gd name="T42" fmla="+- 0 5487 5390"/>
                    <a:gd name="T43" fmla="*/ 5487 h 97"/>
                    <a:gd name="T44" fmla="+- 0 6198 6135"/>
                    <a:gd name="T45" fmla="*/ T44 w 101"/>
                    <a:gd name="T46" fmla="+- 0 5485 5390"/>
                    <a:gd name="T47" fmla="*/ 5485 h 97"/>
                    <a:gd name="T48" fmla="+- 0 6218 6135"/>
                    <a:gd name="T49" fmla="*/ T48 w 101"/>
                    <a:gd name="T50" fmla="+- 0 5475 5390"/>
                    <a:gd name="T51" fmla="*/ 5475 h 97"/>
                    <a:gd name="T52" fmla="+- 0 6230 6135"/>
                    <a:gd name="T53" fmla="*/ T52 w 101"/>
                    <a:gd name="T54" fmla="+- 0 5460 5390"/>
                    <a:gd name="T55" fmla="*/ 5460 h 97"/>
                    <a:gd name="T56" fmla="+- 0 6236 6135"/>
                    <a:gd name="T57" fmla="*/ T56 w 101"/>
                    <a:gd name="T58" fmla="+- 0 5442 5390"/>
                    <a:gd name="T59" fmla="*/ 5442 h 97"/>
                    <a:gd name="T60" fmla="+- 0 6236 6135"/>
                    <a:gd name="T61" fmla="*/ T60 w 101"/>
                    <a:gd name="T62" fmla="+- 0 5439 5390"/>
                    <a:gd name="T63" fmla="*/ 543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6" y="3"/>
                      </a:lnTo>
                      <a:lnTo>
                        <a:pt x="17" y="13"/>
                      </a:lnTo>
                      <a:lnTo>
                        <a:pt x="5" y="28"/>
                      </a:lnTo>
                      <a:lnTo>
                        <a:pt x="0" y="47"/>
                      </a:lnTo>
                      <a:lnTo>
                        <a:pt x="5" y="70"/>
                      </a:lnTo>
                      <a:lnTo>
                        <a:pt x="17" y="87"/>
                      </a:lnTo>
                      <a:lnTo>
                        <a:pt x="36" y="97"/>
                      </a:lnTo>
                      <a:lnTo>
                        <a:pt x="63" y="95"/>
                      </a:lnTo>
                      <a:lnTo>
                        <a:pt x="83" y="85"/>
                      </a:lnTo>
                      <a:lnTo>
                        <a:pt x="95"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199" name="Group 109"/>
              <p:cNvGrpSpPr>
                <a:grpSpLocks/>
              </p:cNvGrpSpPr>
              <p:nvPr/>
            </p:nvGrpSpPr>
            <p:grpSpPr bwMode="auto">
              <a:xfrm>
                <a:off x="4257" y="2323"/>
                <a:ext cx="97" cy="95"/>
                <a:chOff x="4257" y="2323"/>
                <a:chExt cx="97" cy="95"/>
              </a:xfrm>
            </p:grpSpPr>
            <p:sp>
              <p:nvSpPr>
                <p:cNvPr id="9048" name="Freeform 110"/>
                <p:cNvSpPr>
                  <a:spLocks/>
                </p:cNvSpPr>
                <p:nvPr/>
              </p:nvSpPr>
              <p:spPr bwMode="auto">
                <a:xfrm>
                  <a:off x="4257" y="2323"/>
                  <a:ext cx="97" cy="95"/>
                </a:xfrm>
                <a:custGeom>
                  <a:avLst/>
                  <a:gdLst>
                    <a:gd name="T0" fmla="+- 0 4315 4257"/>
                    <a:gd name="T1" fmla="*/ T0 w 97"/>
                    <a:gd name="T2" fmla="+- 0 2323 2323"/>
                    <a:gd name="T3" fmla="*/ 2323 h 95"/>
                    <a:gd name="T4" fmla="+- 0 4288 4257"/>
                    <a:gd name="T5" fmla="*/ T4 w 97"/>
                    <a:gd name="T6" fmla="+- 0 2326 2323"/>
                    <a:gd name="T7" fmla="*/ 2326 h 95"/>
                    <a:gd name="T8" fmla="+- 0 4269 4257"/>
                    <a:gd name="T9" fmla="*/ T8 w 97"/>
                    <a:gd name="T10" fmla="+- 0 2336 2323"/>
                    <a:gd name="T11" fmla="*/ 2336 h 95"/>
                    <a:gd name="T12" fmla="+- 0 4257 4257"/>
                    <a:gd name="T13" fmla="*/ T12 w 97"/>
                    <a:gd name="T14" fmla="+- 0 2352 2323"/>
                    <a:gd name="T15" fmla="*/ 2352 h 95"/>
                    <a:gd name="T16" fmla="+- 0 4258 4257"/>
                    <a:gd name="T17" fmla="*/ T16 w 97"/>
                    <a:gd name="T18" fmla="+- 0 2379 2323"/>
                    <a:gd name="T19" fmla="*/ 2379 h 95"/>
                    <a:gd name="T20" fmla="+- 0 4267 4257"/>
                    <a:gd name="T21" fmla="*/ T20 w 97"/>
                    <a:gd name="T22" fmla="+- 0 2399 2323"/>
                    <a:gd name="T23" fmla="*/ 2399 h 95"/>
                    <a:gd name="T24" fmla="+- 0 4281 4257"/>
                    <a:gd name="T25" fmla="*/ T24 w 97"/>
                    <a:gd name="T26" fmla="+- 0 2412 2323"/>
                    <a:gd name="T27" fmla="*/ 2412 h 95"/>
                    <a:gd name="T28" fmla="+- 0 4298 4257"/>
                    <a:gd name="T29" fmla="*/ T28 w 97"/>
                    <a:gd name="T30" fmla="+- 0 2417 2323"/>
                    <a:gd name="T31" fmla="*/ 2417 h 95"/>
                    <a:gd name="T32" fmla="+- 0 4323 4257"/>
                    <a:gd name="T33" fmla="*/ T32 w 97"/>
                    <a:gd name="T34" fmla="+- 0 2413 2323"/>
                    <a:gd name="T35" fmla="*/ 2413 h 95"/>
                    <a:gd name="T36" fmla="+- 0 4341 4257"/>
                    <a:gd name="T37" fmla="*/ T36 w 97"/>
                    <a:gd name="T38" fmla="+- 0 2401 2323"/>
                    <a:gd name="T39" fmla="*/ 2401 h 95"/>
                    <a:gd name="T40" fmla="+- 0 4352 4257"/>
                    <a:gd name="T41" fmla="*/ T40 w 97"/>
                    <a:gd name="T42" fmla="+- 0 2384 2323"/>
                    <a:gd name="T43" fmla="*/ 2384 h 95"/>
                    <a:gd name="T44" fmla="+- 0 4354 4257"/>
                    <a:gd name="T45" fmla="*/ T44 w 97"/>
                    <a:gd name="T46" fmla="+- 0 2370 2323"/>
                    <a:gd name="T47" fmla="*/ 2370 h 95"/>
                    <a:gd name="T48" fmla="+- 0 4349 4257"/>
                    <a:gd name="T49" fmla="*/ T48 w 97"/>
                    <a:gd name="T50" fmla="+- 0 2348 2323"/>
                    <a:gd name="T51" fmla="*/ 2348 h 95"/>
                    <a:gd name="T52" fmla="+- 0 4335 4257"/>
                    <a:gd name="T53" fmla="*/ T52 w 97"/>
                    <a:gd name="T54" fmla="+- 0 2332 2323"/>
                    <a:gd name="T55" fmla="*/ 2332 h 95"/>
                    <a:gd name="T56" fmla="+- 0 4315 4257"/>
                    <a:gd name="T57" fmla="*/ T56 w 97"/>
                    <a:gd name="T58" fmla="+- 0 2323 2323"/>
                    <a:gd name="T59" fmla="*/ 232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1" y="56"/>
                      </a:lnTo>
                      <a:lnTo>
                        <a:pt x="10" y="76"/>
                      </a:lnTo>
                      <a:lnTo>
                        <a:pt x="24" y="89"/>
                      </a:lnTo>
                      <a:lnTo>
                        <a:pt x="41" y="94"/>
                      </a:lnTo>
                      <a:lnTo>
                        <a:pt x="66" y="90"/>
                      </a:lnTo>
                      <a:lnTo>
                        <a:pt x="84" y="78"/>
                      </a:lnTo>
                      <a:lnTo>
                        <a:pt x="95" y="61"/>
                      </a:lnTo>
                      <a:lnTo>
                        <a:pt x="97" y="47"/>
                      </a:lnTo>
                      <a:lnTo>
                        <a:pt x="92" y="25"/>
                      </a:lnTo>
                      <a:lnTo>
                        <a:pt x="78" y="9"/>
                      </a:lnTo>
                      <a:lnTo>
                        <a:pt x="58" y="0"/>
                      </a:lnTo>
                    </a:path>
                  </a:pathLst>
                </a:custGeom>
                <a:solidFill>
                  <a:srgbClr val="FFFF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00" name="Group 111"/>
              <p:cNvGrpSpPr>
                <a:grpSpLocks/>
              </p:cNvGrpSpPr>
              <p:nvPr/>
            </p:nvGrpSpPr>
            <p:grpSpPr bwMode="auto">
              <a:xfrm>
                <a:off x="4257" y="2323"/>
                <a:ext cx="97" cy="95"/>
                <a:chOff x="4257" y="2323"/>
                <a:chExt cx="97" cy="95"/>
              </a:xfrm>
            </p:grpSpPr>
            <p:sp>
              <p:nvSpPr>
                <p:cNvPr id="9047" name="Freeform 112"/>
                <p:cNvSpPr>
                  <a:spLocks/>
                </p:cNvSpPr>
                <p:nvPr/>
              </p:nvSpPr>
              <p:spPr bwMode="auto">
                <a:xfrm>
                  <a:off x="4257" y="2323"/>
                  <a:ext cx="97" cy="95"/>
                </a:xfrm>
                <a:custGeom>
                  <a:avLst/>
                  <a:gdLst>
                    <a:gd name="T0" fmla="+- 0 4354 4257"/>
                    <a:gd name="T1" fmla="*/ T0 w 97"/>
                    <a:gd name="T2" fmla="+- 0 2370 2323"/>
                    <a:gd name="T3" fmla="*/ 2370 h 95"/>
                    <a:gd name="T4" fmla="+- 0 4349 4257"/>
                    <a:gd name="T5" fmla="*/ T4 w 97"/>
                    <a:gd name="T6" fmla="+- 0 2348 2323"/>
                    <a:gd name="T7" fmla="*/ 2348 h 95"/>
                    <a:gd name="T8" fmla="+- 0 4335 4257"/>
                    <a:gd name="T9" fmla="*/ T8 w 97"/>
                    <a:gd name="T10" fmla="+- 0 2332 2323"/>
                    <a:gd name="T11" fmla="*/ 2332 h 95"/>
                    <a:gd name="T12" fmla="+- 0 4315 4257"/>
                    <a:gd name="T13" fmla="*/ T12 w 97"/>
                    <a:gd name="T14" fmla="+- 0 2323 2323"/>
                    <a:gd name="T15" fmla="*/ 2323 h 95"/>
                    <a:gd name="T16" fmla="+- 0 4288 4257"/>
                    <a:gd name="T17" fmla="*/ T16 w 97"/>
                    <a:gd name="T18" fmla="+- 0 2326 2323"/>
                    <a:gd name="T19" fmla="*/ 2326 h 95"/>
                    <a:gd name="T20" fmla="+- 0 4269 4257"/>
                    <a:gd name="T21" fmla="*/ T20 w 97"/>
                    <a:gd name="T22" fmla="+- 0 2336 2323"/>
                    <a:gd name="T23" fmla="*/ 2336 h 95"/>
                    <a:gd name="T24" fmla="+- 0 4257 4257"/>
                    <a:gd name="T25" fmla="*/ T24 w 97"/>
                    <a:gd name="T26" fmla="+- 0 2352 2323"/>
                    <a:gd name="T27" fmla="*/ 2352 h 95"/>
                    <a:gd name="T28" fmla="+- 0 4258 4257"/>
                    <a:gd name="T29" fmla="*/ T28 w 97"/>
                    <a:gd name="T30" fmla="+- 0 2379 2323"/>
                    <a:gd name="T31" fmla="*/ 2379 h 95"/>
                    <a:gd name="T32" fmla="+- 0 4267 4257"/>
                    <a:gd name="T33" fmla="*/ T32 w 97"/>
                    <a:gd name="T34" fmla="+- 0 2399 2323"/>
                    <a:gd name="T35" fmla="*/ 2399 h 95"/>
                    <a:gd name="T36" fmla="+- 0 4281 4257"/>
                    <a:gd name="T37" fmla="*/ T36 w 97"/>
                    <a:gd name="T38" fmla="+- 0 2412 2323"/>
                    <a:gd name="T39" fmla="*/ 2412 h 95"/>
                    <a:gd name="T40" fmla="+- 0 4298 4257"/>
                    <a:gd name="T41" fmla="*/ T40 w 97"/>
                    <a:gd name="T42" fmla="+- 0 2417 2323"/>
                    <a:gd name="T43" fmla="*/ 2417 h 95"/>
                    <a:gd name="T44" fmla="+- 0 4323 4257"/>
                    <a:gd name="T45" fmla="*/ T44 w 97"/>
                    <a:gd name="T46" fmla="+- 0 2413 2323"/>
                    <a:gd name="T47" fmla="*/ 2413 h 95"/>
                    <a:gd name="T48" fmla="+- 0 4341 4257"/>
                    <a:gd name="T49" fmla="*/ T48 w 97"/>
                    <a:gd name="T50" fmla="+- 0 2401 2323"/>
                    <a:gd name="T51" fmla="*/ 2401 h 95"/>
                    <a:gd name="T52" fmla="+- 0 4352 4257"/>
                    <a:gd name="T53" fmla="*/ T52 w 97"/>
                    <a:gd name="T54" fmla="+- 0 2384 2323"/>
                    <a:gd name="T55" fmla="*/ 2384 h 95"/>
                    <a:gd name="T56" fmla="+- 0 4354 4257"/>
                    <a:gd name="T57" fmla="*/ T56 w 97"/>
                    <a:gd name="T58" fmla="+- 0 2370 2323"/>
                    <a:gd name="T59" fmla="*/ 237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1" y="3"/>
                      </a:lnTo>
                      <a:lnTo>
                        <a:pt x="12" y="13"/>
                      </a:lnTo>
                      <a:lnTo>
                        <a:pt x="0" y="29"/>
                      </a:lnTo>
                      <a:lnTo>
                        <a:pt x="1" y="56"/>
                      </a:lnTo>
                      <a:lnTo>
                        <a:pt x="10" y="76"/>
                      </a:lnTo>
                      <a:lnTo>
                        <a:pt x="24" y="89"/>
                      </a:lnTo>
                      <a:lnTo>
                        <a:pt x="41"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01" name="Group 113"/>
              <p:cNvGrpSpPr>
                <a:grpSpLocks/>
              </p:cNvGrpSpPr>
              <p:nvPr/>
            </p:nvGrpSpPr>
            <p:grpSpPr bwMode="auto">
              <a:xfrm>
                <a:off x="2044" y="2740"/>
                <a:ext cx="97" cy="95"/>
                <a:chOff x="2044" y="2740"/>
                <a:chExt cx="97" cy="95"/>
              </a:xfrm>
            </p:grpSpPr>
            <p:sp>
              <p:nvSpPr>
                <p:cNvPr id="9046" name="Freeform 114"/>
                <p:cNvSpPr>
                  <a:spLocks/>
                </p:cNvSpPr>
                <p:nvPr/>
              </p:nvSpPr>
              <p:spPr bwMode="auto">
                <a:xfrm>
                  <a:off x="2044" y="2740"/>
                  <a:ext cx="97" cy="95"/>
                </a:xfrm>
                <a:custGeom>
                  <a:avLst/>
                  <a:gdLst>
                    <a:gd name="T0" fmla="+- 0 2102 2044"/>
                    <a:gd name="T1" fmla="*/ T0 w 97"/>
                    <a:gd name="T2" fmla="+- 0 2740 2740"/>
                    <a:gd name="T3" fmla="*/ 2740 h 95"/>
                    <a:gd name="T4" fmla="+- 0 2075 2044"/>
                    <a:gd name="T5" fmla="*/ T4 w 97"/>
                    <a:gd name="T6" fmla="+- 0 2743 2740"/>
                    <a:gd name="T7" fmla="*/ 2743 h 95"/>
                    <a:gd name="T8" fmla="+- 0 2056 2044"/>
                    <a:gd name="T9" fmla="*/ T8 w 97"/>
                    <a:gd name="T10" fmla="+- 0 2754 2740"/>
                    <a:gd name="T11" fmla="*/ 2754 h 95"/>
                    <a:gd name="T12" fmla="+- 0 2044 2044"/>
                    <a:gd name="T13" fmla="*/ T12 w 97"/>
                    <a:gd name="T14" fmla="+- 0 2769 2740"/>
                    <a:gd name="T15" fmla="*/ 2769 h 95"/>
                    <a:gd name="T16" fmla="+- 0 2045 2044"/>
                    <a:gd name="T17" fmla="*/ T16 w 97"/>
                    <a:gd name="T18" fmla="+- 0 2797 2740"/>
                    <a:gd name="T19" fmla="*/ 2797 h 95"/>
                    <a:gd name="T20" fmla="+- 0 2054 2044"/>
                    <a:gd name="T21" fmla="*/ T20 w 97"/>
                    <a:gd name="T22" fmla="+- 0 2817 2740"/>
                    <a:gd name="T23" fmla="*/ 2817 h 95"/>
                    <a:gd name="T24" fmla="+- 0 2068 2044"/>
                    <a:gd name="T25" fmla="*/ T24 w 97"/>
                    <a:gd name="T26" fmla="+- 0 2829 2740"/>
                    <a:gd name="T27" fmla="*/ 2829 h 95"/>
                    <a:gd name="T28" fmla="+- 0 2085 2044"/>
                    <a:gd name="T29" fmla="*/ T28 w 97"/>
                    <a:gd name="T30" fmla="+- 0 2835 2740"/>
                    <a:gd name="T31" fmla="*/ 2835 h 95"/>
                    <a:gd name="T32" fmla="+- 0 2110 2044"/>
                    <a:gd name="T33" fmla="*/ T32 w 97"/>
                    <a:gd name="T34" fmla="+- 0 2831 2740"/>
                    <a:gd name="T35" fmla="*/ 2831 h 95"/>
                    <a:gd name="T36" fmla="+- 0 2128 2044"/>
                    <a:gd name="T37" fmla="*/ T36 w 97"/>
                    <a:gd name="T38" fmla="+- 0 2819 2740"/>
                    <a:gd name="T39" fmla="*/ 2819 h 95"/>
                    <a:gd name="T40" fmla="+- 0 2139 2044"/>
                    <a:gd name="T41" fmla="*/ T40 w 97"/>
                    <a:gd name="T42" fmla="+- 0 2801 2740"/>
                    <a:gd name="T43" fmla="*/ 2801 h 95"/>
                    <a:gd name="T44" fmla="+- 0 2141 2044"/>
                    <a:gd name="T45" fmla="*/ T44 w 97"/>
                    <a:gd name="T46" fmla="+- 0 2787 2740"/>
                    <a:gd name="T47" fmla="*/ 2787 h 95"/>
                    <a:gd name="T48" fmla="+- 0 2136 2044"/>
                    <a:gd name="T49" fmla="*/ T48 w 97"/>
                    <a:gd name="T50" fmla="+- 0 2766 2740"/>
                    <a:gd name="T51" fmla="*/ 2766 h 95"/>
                    <a:gd name="T52" fmla="+- 0 2122 2044"/>
                    <a:gd name="T53" fmla="*/ T52 w 97"/>
                    <a:gd name="T54" fmla="+- 0 2750 2740"/>
                    <a:gd name="T55" fmla="*/ 2750 h 95"/>
                    <a:gd name="T56" fmla="+- 0 2102 2044"/>
                    <a:gd name="T57" fmla="*/ T56 w 97"/>
                    <a:gd name="T58" fmla="+- 0 2740 2740"/>
                    <a:gd name="T59" fmla="*/ 274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4"/>
                      </a:lnTo>
                      <a:lnTo>
                        <a:pt x="0" y="29"/>
                      </a:lnTo>
                      <a:lnTo>
                        <a:pt x="1" y="57"/>
                      </a:lnTo>
                      <a:lnTo>
                        <a:pt x="10" y="77"/>
                      </a:lnTo>
                      <a:lnTo>
                        <a:pt x="24" y="89"/>
                      </a:lnTo>
                      <a:lnTo>
                        <a:pt x="41" y="95"/>
                      </a:lnTo>
                      <a:lnTo>
                        <a:pt x="66" y="91"/>
                      </a:lnTo>
                      <a:lnTo>
                        <a:pt x="84" y="79"/>
                      </a:lnTo>
                      <a:lnTo>
                        <a:pt x="95" y="61"/>
                      </a:lnTo>
                      <a:lnTo>
                        <a:pt x="97" y="47"/>
                      </a:lnTo>
                      <a:lnTo>
                        <a:pt x="92" y="26"/>
                      </a:lnTo>
                      <a:lnTo>
                        <a:pt x="78" y="10"/>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02" name="Group 115"/>
              <p:cNvGrpSpPr>
                <a:grpSpLocks/>
              </p:cNvGrpSpPr>
              <p:nvPr/>
            </p:nvGrpSpPr>
            <p:grpSpPr bwMode="auto">
              <a:xfrm>
                <a:off x="2044" y="2740"/>
                <a:ext cx="97" cy="95"/>
                <a:chOff x="2044" y="2740"/>
                <a:chExt cx="97" cy="95"/>
              </a:xfrm>
            </p:grpSpPr>
            <p:sp>
              <p:nvSpPr>
                <p:cNvPr id="9045" name="Freeform 116"/>
                <p:cNvSpPr>
                  <a:spLocks/>
                </p:cNvSpPr>
                <p:nvPr/>
              </p:nvSpPr>
              <p:spPr bwMode="auto">
                <a:xfrm>
                  <a:off x="2044" y="2740"/>
                  <a:ext cx="97" cy="95"/>
                </a:xfrm>
                <a:custGeom>
                  <a:avLst/>
                  <a:gdLst>
                    <a:gd name="T0" fmla="+- 0 2141 2044"/>
                    <a:gd name="T1" fmla="*/ T0 w 97"/>
                    <a:gd name="T2" fmla="+- 0 2787 2740"/>
                    <a:gd name="T3" fmla="*/ 2787 h 95"/>
                    <a:gd name="T4" fmla="+- 0 2136 2044"/>
                    <a:gd name="T5" fmla="*/ T4 w 97"/>
                    <a:gd name="T6" fmla="+- 0 2766 2740"/>
                    <a:gd name="T7" fmla="*/ 2766 h 95"/>
                    <a:gd name="T8" fmla="+- 0 2122 2044"/>
                    <a:gd name="T9" fmla="*/ T8 w 97"/>
                    <a:gd name="T10" fmla="+- 0 2750 2740"/>
                    <a:gd name="T11" fmla="*/ 2750 h 95"/>
                    <a:gd name="T12" fmla="+- 0 2102 2044"/>
                    <a:gd name="T13" fmla="*/ T12 w 97"/>
                    <a:gd name="T14" fmla="+- 0 2740 2740"/>
                    <a:gd name="T15" fmla="*/ 2740 h 95"/>
                    <a:gd name="T16" fmla="+- 0 2075 2044"/>
                    <a:gd name="T17" fmla="*/ T16 w 97"/>
                    <a:gd name="T18" fmla="+- 0 2743 2740"/>
                    <a:gd name="T19" fmla="*/ 2743 h 95"/>
                    <a:gd name="T20" fmla="+- 0 2056 2044"/>
                    <a:gd name="T21" fmla="*/ T20 w 97"/>
                    <a:gd name="T22" fmla="+- 0 2754 2740"/>
                    <a:gd name="T23" fmla="*/ 2754 h 95"/>
                    <a:gd name="T24" fmla="+- 0 2044 2044"/>
                    <a:gd name="T25" fmla="*/ T24 w 97"/>
                    <a:gd name="T26" fmla="+- 0 2769 2740"/>
                    <a:gd name="T27" fmla="*/ 2769 h 95"/>
                    <a:gd name="T28" fmla="+- 0 2045 2044"/>
                    <a:gd name="T29" fmla="*/ T28 w 97"/>
                    <a:gd name="T30" fmla="+- 0 2797 2740"/>
                    <a:gd name="T31" fmla="*/ 2797 h 95"/>
                    <a:gd name="T32" fmla="+- 0 2054 2044"/>
                    <a:gd name="T33" fmla="*/ T32 w 97"/>
                    <a:gd name="T34" fmla="+- 0 2817 2740"/>
                    <a:gd name="T35" fmla="*/ 2817 h 95"/>
                    <a:gd name="T36" fmla="+- 0 2068 2044"/>
                    <a:gd name="T37" fmla="*/ T36 w 97"/>
                    <a:gd name="T38" fmla="+- 0 2829 2740"/>
                    <a:gd name="T39" fmla="*/ 2829 h 95"/>
                    <a:gd name="T40" fmla="+- 0 2085 2044"/>
                    <a:gd name="T41" fmla="*/ T40 w 97"/>
                    <a:gd name="T42" fmla="+- 0 2835 2740"/>
                    <a:gd name="T43" fmla="*/ 2835 h 95"/>
                    <a:gd name="T44" fmla="+- 0 2110 2044"/>
                    <a:gd name="T45" fmla="*/ T44 w 97"/>
                    <a:gd name="T46" fmla="+- 0 2831 2740"/>
                    <a:gd name="T47" fmla="*/ 2831 h 95"/>
                    <a:gd name="T48" fmla="+- 0 2128 2044"/>
                    <a:gd name="T49" fmla="*/ T48 w 97"/>
                    <a:gd name="T50" fmla="+- 0 2819 2740"/>
                    <a:gd name="T51" fmla="*/ 2819 h 95"/>
                    <a:gd name="T52" fmla="+- 0 2139 2044"/>
                    <a:gd name="T53" fmla="*/ T52 w 97"/>
                    <a:gd name="T54" fmla="+- 0 2801 2740"/>
                    <a:gd name="T55" fmla="*/ 2801 h 95"/>
                    <a:gd name="T56" fmla="+- 0 2141 2044"/>
                    <a:gd name="T57" fmla="*/ T56 w 97"/>
                    <a:gd name="T58" fmla="+- 0 2787 2740"/>
                    <a:gd name="T59" fmla="*/ 278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10"/>
                      </a:lnTo>
                      <a:lnTo>
                        <a:pt x="58" y="0"/>
                      </a:lnTo>
                      <a:lnTo>
                        <a:pt x="31" y="3"/>
                      </a:lnTo>
                      <a:lnTo>
                        <a:pt x="12" y="14"/>
                      </a:lnTo>
                      <a:lnTo>
                        <a:pt x="0" y="29"/>
                      </a:lnTo>
                      <a:lnTo>
                        <a:pt x="1" y="57"/>
                      </a:lnTo>
                      <a:lnTo>
                        <a:pt x="10" y="77"/>
                      </a:lnTo>
                      <a:lnTo>
                        <a:pt x="24" y="89"/>
                      </a:lnTo>
                      <a:lnTo>
                        <a:pt x="41" y="95"/>
                      </a:lnTo>
                      <a:lnTo>
                        <a:pt x="66" y="91"/>
                      </a:lnTo>
                      <a:lnTo>
                        <a:pt x="84"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03" name="Group 117"/>
              <p:cNvGrpSpPr>
                <a:grpSpLocks/>
              </p:cNvGrpSpPr>
              <p:nvPr/>
            </p:nvGrpSpPr>
            <p:grpSpPr bwMode="auto">
              <a:xfrm>
                <a:off x="3392" y="2788"/>
                <a:ext cx="93" cy="95"/>
                <a:chOff x="3392" y="2788"/>
                <a:chExt cx="93" cy="95"/>
              </a:xfrm>
            </p:grpSpPr>
            <p:sp>
              <p:nvSpPr>
                <p:cNvPr id="9044" name="Freeform 118"/>
                <p:cNvSpPr>
                  <a:spLocks/>
                </p:cNvSpPr>
                <p:nvPr/>
              </p:nvSpPr>
              <p:spPr bwMode="auto">
                <a:xfrm>
                  <a:off x="3392" y="2788"/>
                  <a:ext cx="93" cy="95"/>
                </a:xfrm>
                <a:custGeom>
                  <a:avLst/>
                  <a:gdLst>
                    <a:gd name="T0" fmla="+- 0 3446 3392"/>
                    <a:gd name="T1" fmla="*/ T0 w 93"/>
                    <a:gd name="T2" fmla="+- 0 2788 2788"/>
                    <a:gd name="T3" fmla="*/ 2788 h 95"/>
                    <a:gd name="T4" fmla="+- 0 3421 3392"/>
                    <a:gd name="T5" fmla="*/ T4 w 93"/>
                    <a:gd name="T6" fmla="+- 0 2792 2788"/>
                    <a:gd name="T7" fmla="*/ 2792 h 95"/>
                    <a:gd name="T8" fmla="+- 0 3402 3392"/>
                    <a:gd name="T9" fmla="*/ T8 w 93"/>
                    <a:gd name="T10" fmla="+- 0 2803 2788"/>
                    <a:gd name="T11" fmla="*/ 2803 h 95"/>
                    <a:gd name="T12" fmla="+- 0 3392 3392"/>
                    <a:gd name="T13" fmla="*/ T12 w 93"/>
                    <a:gd name="T14" fmla="+- 0 2820 2788"/>
                    <a:gd name="T15" fmla="*/ 2820 h 95"/>
                    <a:gd name="T16" fmla="+- 0 3394 3392"/>
                    <a:gd name="T17" fmla="*/ T16 w 93"/>
                    <a:gd name="T18" fmla="+- 0 2847 2788"/>
                    <a:gd name="T19" fmla="*/ 2847 h 95"/>
                    <a:gd name="T20" fmla="+- 0 3403 3392"/>
                    <a:gd name="T21" fmla="*/ T20 w 93"/>
                    <a:gd name="T22" fmla="+- 0 2867 2788"/>
                    <a:gd name="T23" fmla="*/ 2867 h 95"/>
                    <a:gd name="T24" fmla="+- 0 3418 3392"/>
                    <a:gd name="T25" fmla="*/ T24 w 93"/>
                    <a:gd name="T26" fmla="+- 0 2879 2788"/>
                    <a:gd name="T27" fmla="*/ 2879 h 95"/>
                    <a:gd name="T28" fmla="+- 0 3436 3392"/>
                    <a:gd name="T29" fmla="*/ T28 w 93"/>
                    <a:gd name="T30" fmla="+- 0 2883 2788"/>
                    <a:gd name="T31" fmla="*/ 2883 h 95"/>
                    <a:gd name="T32" fmla="+- 0 3458 3392"/>
                    <a:gd name="T33" fmla="*/ T32 w 93"/>
                    <a:gd name="T34" fmla="+- 0 2878 2788"/>
                    <a:gd name="T35" fmla="*/ 2878 h 95"/>
                    <a:gd name="T36" fmla="+- 0 3475 3392"/>
                    <a:gd name="T37" fmla="*/ T36 w 93"/>
                    <a:gd name="T38" fmla="+- 0 2864 2788"/>
                    <a:gd name="T39" fmla="*/ 2864 h 95"/>
                    <a:gd name="T40" fmla="+- 0 3484 3392"/>
                    <a:gd name="T41" fmla="*/ T40 w 93"/>
                    <a:gd name="T42" fmla="+- 0 2845 2788"/>
                    <a:gd name="T43" fmla="*/ 2845 h 95"/>
                    <a:gd name="T44" fmla="+- 0 3485 3392"/>
                    <a:gd name="T45" fmla="*/ T44 w 93"/>
                    <a:gd name="T46" fmla="+- 0 2835 2788"/>
                    <a:gd name="T47" fmla="*/ 2835 h 95"/>
                    <a:gd name="T48" fmla="+- 0 3480 3392"/>
                    <a:gd name="T49" fmla="*/ T48 w 93"/>
                    <a:gd name="T50" fmla="+- 0 2813 2788"/>
                    <a:gd name="T51" fmla="*/ 2813 h 95"/>
                    <a:gd name="T52" fmla="+- 0 3466 3392"/>
                    <a:gd name="T53" fmla="*/ T52 w 93"/>
                    <a:gd name="T54" fmla="+- 0 2797 2788"/>
                    <a:gd name="T55" fmla="*/ 2797 h 95"/>
                    <a:gd name="T56" fmla="+- 0 3446 3392"/>
                    <a:gd name="T57" fmla="*/ T56 w 93"/>
                    <a:gd name="T58" fmla="+- 0 2788 2788"/>
                    <a:gd name="T59" fmla="*/ 278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0" y="15"/>
                      </a:lnTo>
                      <a:lnTo>
                        <a:pt x="0" y="32"/>
                      </a:lnTo>
                      <a:lnTo>
                        <a:pt x="2" y="59"/>
                      </a:lnTo>
                      <a:lnTo>
                        <a:pt x="11" y="79"/>
                      </a:lnTo>
                      <a:lnTo>
                        <a:pt x="26" y="91"/>
                      </a:lnTo>
                      <a:lnTo>
                        <a:pt x="44" y="95"/>
                      </a:lnTo>
                      <a:lnTo>
                        <a:pt x="66" y="90"/>
                      </a:lnTo>
                      <a:lnTo>
                        <a:pt x="83" y="76"/>
                      </a:lnTo>
                      <a:lnTo>
                        <a:pt x="92" y="57"/>
                      </a:lnTo>
                      <a:lnTo>
                        <a:pt x="93" y="47"/>
                      </a:lnTo>
                      <a:lnTo>
                        <a:pt x="88" y="25"/>
                      </a:lnTo>
                      <a:lnTo>
                        <a:pt x="74" y="9"/>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04" name="Group 119"/>
              <p:cNvGrpSpPr>
                <a:grpSpLocks/>
              </p:cNvGrpSpPr>
              <p:nvPr/>
            </p:nvGrpSpPr>
            <p:grpSpPr bwMode="auto">
              <a:xfrm>
                <a:off x="3392" y="2788"/>
                <a:ext cx="93" cy="95"/>
                <a:chOff x="3392" y="2788"/>
                <a:chExt cx="93" cy="95"/>
              </a:xfrm>
            </p:grpSpPr>
            <p:sp>
              <p:nvSpPr>
                <p:cNvPr id="9043" name="Freeform 120"/>
                <p:cNvSpPr>
                  <a:spLocks/>
                </p:cNvSpPr>
                <p:nvPr/>
              </p:nvSpPr>
              <p:spPr bwMode="auto">
                <a:xfrm>
                  <a:off x="3392" y="2788"/>
                  <a:ext cx="93" cy="95"/>
                </a:xfrm>
                <a:custGeom>
                  <a:avLst/>
                  <a:gdLst>
                    <a:gd name="T0" fmla="+- 0 3485 3392"/>
                    <a:gd name="T1" fmla="*/ T0 w 93"/>
                    <a:gd name="T2" fmla="+- 0 2835 2788"/>
                    <a:gd name="T3" fmla="*/ 2835 h 95"/>
                    <a:gd name="T4" fmla="+- 0 3480 3392"/>
                    <a:gd name="T5" fmla="*/ T4 w 93"/>
                    <a:gd name="T6" fmla="+- 0 2813 2788"/>
                    <a:gd name="T7" fmla="*/ 2813 h 95"/>
                    <a:gd name="T8" fmla="+- 0 3466 3392"/>
                    <a:gd name="T9" fmla="*/ T8 w 93"/>
                    <a:gd name="T10" fmla="+- 0 2797 2788"/>
                    <a:gd name="T11" fmla="*/ 2797 h 95"/>
                    <a:gd name="T12" fmla="+- 0 3446 3392"/>
                    <a:gd name="T13" fmla="*/ T12 w 93"/>
                    <a:gd name="T14" fmla="+- 0 2788 2788"/>
                    <a:gd name="T15" fmla="*/ 2788 h 95"/>
                    <a:gd name="T16" fmla="+- 0 3421 3392"/>
                    <a:gd name="T17" fmla="*/ T16 w 93"/>
                    <a:gd name="T18" fmla="+- 0 2792 2788"/>
                    <a:gd name="T19" fmla="*/ 2792 h 95"/>
                    <a:gd name="T20" fmla="+- 0 3402 3392"/>
                    <a:gd name="T21" fmla="*/ T20 w 93"/>
                    <a:gd name="T22" fmla="+- 0 2803 2788"/>
                    <a:gd name="T23" fmla="*/ 2803 h 95"/>
                    <a:gd name="T24" fmla="+- 0 3392 3392"/>
                    <a:gd name="T25" fmla="*/ T24 w 93"/>
                    <a:gd name="T26" fmla="+- 0 2820 2788"/>
                    <a:gd name="T27" fmla="*/ 2820 h 95"/>
                    <a:gd name="T28" fmla="+- 0 3394 3392"/>
                    <a:gd name="T29" fmla="*/ T28 w 93"/>
                    <a:gd name="T30" fmla="+- 0 2847 2788"/>
                    <a:gd name="T31" fmla="*/ 2847 h 95"/>
                    <a:gd name="T32" fmla="+- 0 3403 3392"/>
                    <a:gd name="T33" fmla="*/ T32 w 93"/>
                    <a:gd name="T34" fmla="+- 0 2867 2788"/>
                    <a:gd name="T35" fmla="*/ 2867 h 95"/>
                    <a:gd name="T36" fmla="+- 0 3418 3392"/>
                    <a:gd name="T37" fmla="*/ T36 w 93"/>
                    <a:gd name="T38" fmla="+- 0 2879 2788"/>
                    <a:gd name="T39" fmla="*/ 2879 h 95"/>
                    <a:gd name="T40" fmla="+- 0 3436 3392"/>
                    <a:gd name="T41" fmla="*/ T40 w 93"/>
                    <a:gd name="T42" fmla="+- 0 2883 2788"/>
                    <a:gd name="T43" fmla="*/ 2883 h 95"/>
                    <a:gd name="T44" fmla="+- 0 3458 3392"/>
                    <a:gd name="T45" fmla="*/ T44 w 93"/>
                    <a:gd name="T46" fmla="+- 0 2878 2788"/>
                    <a:gd name="T47" fmla="*/ 2878 h 95"/>
                    <a:gd name="T48" fmla="+- 0 3475 3392"/>
                    <a:gd name="T49" fmla="*/ T48 w 93"/>
                    <a:gd name="T50" fmla="+- 0 2864 2788"/>
                    <a:gd name="T51" fmla="*/ 2864 h 95"/>
                    <a:gd name="T52" fmla="+- 0 3484 3392"/>
                    <a:gd name="T53" fmla="*/ T52 w 93"/>
                    <a:gd name="T54" fmla="+- 0 2845 2788"/>
                    <a:gd name="T55" fmla="*/ 2845 h 95"/>
                    <a:gd name="T56" fmla="+- 0 3485 3392"/>
                    <a:gd name="T57" fmla="*/ T56 w 93"/>
                    <a:gd name="T58" fmla="+- 0 2835 2788"/>
                    <a:gd name="T59" fmla="*/ 283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5"/>
                      </a:lnTo>
                      <a:lnTo>
                        <a:pt x="74" y="9"/>
                      </a:lnTo>
                      <a:lnTo>
                        <a:pt x="54" y="0"/>
                      </a:lnTo>
                      <a:lnTo>
                        <a:pt x="29" y="4"/>
                      </a:lnTo>
                      <a:lnTo>
                        <a:pt x="10" y="15"/>
                      </a:lnTo>
                      <a:lnTo>
                        <a:pt x="0" y="32"/>
                      </a:lnTo>
                      <a:lnTo>
                        <a:pt x="2" y="59"/>
                      </a:lnTo>
                      <a:lnTo>
                        <a:pt x="11" y="79"/>
                      </a:lnTo>
                      <a:lnTo>
                        <a:pt x="26" y="91"/>
                      </a:lnTo>
                      <a:lnTo>
                        <a:pt x="44" y="95"/>
                      </a:lnTo>
                      <a:lnTo>
                        <a:pt x="66" y="90"/>
                      </a:lnTo>
                      <a:lnTo>
                        <a:pt x="83" y="76"/>
                      </a:lnTo>
                      <a:lnTo>
                        <a:pt x="92"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05" name="Group 121"/>
              <p:cNvGrpSpPr>
                <a:grpSpLocks/>
              </p:cNvGrpSpPr>
              <p:nvPr/>
            </p:nvGrpSpPr>
            <p:grpSpPr bwMode="auto">
              <a:xfrm>
                <a:off x="2015" y="3576"/>
                <a:ext cx="93" cy="99"/>
                <a:chOff x="2015" y="3576"/>
                <a:chExt cx="93" cy="99"/>
              </a:xfrm>
            </p:grpSpPr>
            <p:sp>
              <p:nvSpPr>
                <p:cNvPr id="9042" name="Freeform 122"/>
                <p:cNvSpPr>
                  <a:spLocks/>
                </p:cNvSpPr>
                <p:nvPr/>
              </p:nvSpPr>
              <p:spPr bwMode="auto">
                <a:xfrm>
                  <a:off x="2015" y="3576"/>
                  <a:ext cx="93" cy="99"/>
                </a:xfrm>
                <a:custGeom>
                  <a:avLst/>
                  <a:gdLst>
                    <a:gd name="T0" fmla="+- 0 2070 2015"/>
                    <a:gd name="T1" fmla="*/ T0 w 93"/>
                    <a:gd name="T2" fmla="+- 0 3576 3576"/>
                    <a:gd name="T3" fmla="*/ 3576 h 99"/>
                    <a:gd name="T4" fmla="+- 0 2045 2015"/>
                    <a:gd name="T5" fmla="*/ T4 w 93"/>
                    <a:gd name="T6" fmla="+- 0 3579 3576"/>
                    <a:gd name="T7" fmla="*/ 3579 h 99"/>
                    <a:gd name="T8" fmla="+- 0 2026 2015"/>
                    <a:gd name="T9" fmla="*/ T8 w 93"/>
                    <a:gd name="T10" fmla="+- 0 3590 3576"/>
                    <a:gd name="T11" fmla="*/ 3590 h 99"/>
                    <a:gd name="T12" fmla="+- 0 2015 2015"/>
                    <a:gd name="T13" fmla="*/ T12 w 93"/>
                    <a:gd name="T14" fmla="+- 0 3606 3576"/>
                    <a:gd name="T15" fmla="*/ 3606 h 99"/>
                    <a:gd name="T16" fmla="+- 0 2016 2015"/>
                    <a:gd name="T17" fmla="*/ T16 w 93"/>
                    <a:gd name="T18" fmla="+- 0 3635 3576"/>
                    <a:gd name="T19" fmla="*/ 3635 h 99"/>
                    <a:gd name="T20" fmla="+- 0 2024 2015"/>
                    <a:gd name="T21" fmla="*/ T20 w 93"/>
                    <a:gd name="T22" fmla="+- 0 3656 3576"/>
                    <a:gd name="T23" fmla="*/ 3656 h 99"/>
                    <a:gd name="T24" fmla="+- 0 2037 2015"/>
                    <a:gd name="T25" fmla="*/ T24 w 93"/>
                    <a:gd name="T26" fmla="+- 0 3669 3576"/>
                    <a:gd name="T27" fmla="*/ 3669 h 99"/>
                    <a:gd name="T28" fmla="+- 0 2054 2015"/>
                    <a:gd name="T29" fmla="*/ T28 w 93"/>
                    <a:gd name="T30" fmla="+- 0 3675 3576"/>
                    <a:gd name="T31" fmla="*/ 3675 h 99"/>
                    <a:gd name="T32" fmla="+- 0 2077 2015"/>
                    <a:gd name="T33" fmla="*/ T32 w 93"/>
                    <a:gd name="T34" fmla="+- 0 3670 3576"/>
                    <a:gd name="T35" fmla="*/ 3670 h 99"/>
                    <a:gd name="T36" fmla="+- 0 2095 2015"/>
                    <a:gd name="T37" fmla="*/ T36 w 93"/>
                    <a:gd name="T38" fmla="+- 0 3658 3576"/>
                    <a:gd name="T39" fmla="*/ 3658 h 99"/>
                    <a:gd name="T40" fmla="+- 0 2105 2015"/>
                    <a:gd name="T41" fmla="*/ T40 w 93"/>
                    <a:gd name="T42" fmla="+- 0 3639 3576"/>
                    <a:gd name="T43" fmla="*/ 3639 h 99"/>
                    <a:gd name="T44" fmla="+- 0 2107 2015"/>
                    <a:gd name="T45" fmla="*/ T44 w 93"/>
                    <a:gd name="T46" fmla="+- 0 3625 3576"/>
                    <a:gd name="T47" fmla="*/ 3625 h 99"/>
                    <a:gd name="T48" fmla="+- 0 2102 2015"/>
                    <a:gd name="T49" fmla="*/ T48 w 93"/>
                    <a:gd name="T50" fmla="+- 0 3602 3576"/>
                    <a:gd name="T51" fmla="*/ 3602 h 99"/>
                    <a:gd name="T52" fmla="+- 0 2089 2015"/>
                    <a:gd name="T53" fmla="*/ T52 w 93"/>
                    <a:gd name="T54" fmla="+- 0 3585 3576"/>
                    <a:gd name="T55" fmla="*/ 3585 h 99"/>
                    <a:gd name="T56" fmla="+- 0 2070 2015"/>
                    <a:gd name="T57" fmla="*/ T56 w 93"/>
                    <a:gd name="T58" fmla="+- 0 3576 3576"/>
                    <a:gd name="T59" fmla="*/ 3576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0"/>
                      </a:lnTo>
                      <a:lnTo>
                        <a:pt x="1" y="59"/>
                      </a:lnTo>
                      <a:lnTo>
                        <a:pt x="9" y="80"/>
                      </a:lnTo>
                      <a:lnTo>
                        <a:pt x="22" y="93"/>
                      </a:lnTo>
                      <a:lnTo>
                        <a:pt x="39" y="99"/>
                      </a:lnTo>
                      <a:lnTo>
                        <a:pt x="62" y="94"/>
                      </a:lnTo>
                      <a:lnTo>
                        <a:pt x="80" y="82"/>
                      </a:lnTo>
                      <a:lnTo>
                        <a:pt x="90" y="63"/>
                      </a:lnTo>
                      <a:lnTo>
                        <a:pt x="92" y="49"/>
                      </a:lnTo>
                      <a:lnTo>
                        <a:pt x="87" y="26"/>
                      </a:lnTo>
                      <a:lnTo>
                        <a:pt x="74" y="9"/>
                      </a:lnTo>
                      <a:lnTo>
                        <a:pt x="55"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06" name="Group 123"/>
              <p:cNvGrpSpPr>
                <a:grpSpLocks/>
              </p:cNvGrpSpPr>
              <p:nvPr/>
            </p:nvGrpSpPr>
            <p:grpSpPr bwMode="auto">
              <a:xfrm>
                <a:off x="2015" y="3576"/>
                <a:ext cx="93" cy="99"/>
                <a:chOff x="2015" y="3576"/>
                <a:chExt cx="93" cy="99"/>
              </a:xfrm>
            </p:grpSpPr>
            <p:sp>
              <p:nvSpPr>
                <p:cNvPr id="9041" name="Freeform 124"/>
                <p:cNvSpPr>
                  <a:spLocks/>
                </p:cNvSpPr>
                <p:nvPr/>
              </p:nvSpPr>
              <p:spPr bwMode="auto">
                <a:xfrm>
                  <a:off x="2015" y="3576"/>
                  <a:ext cx="93" cy="99"/>
                </a:xfrm>
                <a:custGeom>
                  <a:avLst/>
                  <a:gdLst>
                    <a:gd name="T0" fmla="+- 0 2107 2015"/>
                    <a:gd name="T1" fmla="*/ T0 w 93"/>
                    <a:gd name="T2" fmla="+- 0 3625 3576"/>
                    <a:gd name="T3" fmla="*/ 3625 h 99"/>
                    <a:gd name="T4" fmla="+- 0 2102 2015"/>
                    <a:gd name="T5" fmla="*/ T4 w 93"/>
                    <a:gd name="T6" fmla="+- 0 3602 3576"/>
                    <a:gd name="T7" fmla="*/ 3602 h 99"/>
                    <a:gd name="T8" fmla="+- 0 2089 2015"/>
                    <a:gd name="T9" fmla="*/ T8 w 93"/>
                    <a:gd name="T10" fmla="+- 0 3585 3576"/>
                    <a:gd name="T11" fmla="*/ 3585 h 99"/>
                    <a:gd name="T12" fmla="+- 0 2070 2015"/>
                    <a:gd name="T13" fmla="*/ T12 w 93"/>
                    <a:gd name="T14" fmla="+- 0 3576 3576"/>
                    <a:gd name="T15" fmla="*/ 3576 h 99"/>
                    <a:gd name="T16" fmla="+- 0 2045 2015"/>
                    <a:gd name="T17" fmla="*/ T16 w 93"/>
                    <a:gd name="T18" fmla="+- 0 3579 3576"/>
                    <a:gd name="T19" fmla="*/ 3579 h 99"/>
                    <a:gd name="T20" fmla="+- 0 2026 2015"/>
                    <a:gd name="T21" fmla="*/ T20 w 93"/>
                    <a:gd name="T22" fmla="+- 0 3590 3576"/>
                    <a:gd name="T23" fmla="*/ 3590 h 99"/>
                    <a:gd name="T24" fmla="+- 0 2015 2015"/>
                    <a:gd name="T25" fmla="*/ T24 w 93"/>
                    <a:gd name="T26" fmla="+- 0 3606 3576"/>
                    <a:gd name="T27" fmla="*/ 3606 h 99"/>
                    <a:gd name="T28" fmla="+- 0 2016 2015"/>
                    <a:gd name="T29" fmla="*/ T28 w 93"/>
                    <a:gd name="T30" fmla="+- 0 3635 3576"/>
                    <a:gd name="T31" fmla="*/ 3635 h 99"/>
                    <a:gd name="T32" fmla="+- 0 2024 2015"/>
                    <a:gd name="T33" fmla="*/ T32 w 93"/>
                    <a:gd name="T34" fmla="+- 0 3656 3576"/>
                    <a:gd name="T35" fmla="*/ 3656 h 99"/>
                    <a:gd name="T36" fmla="+- 0 2037 2015"/>
                    <a:gd name="T37" fmla="*/ T36 w 93"/>
                    <a:gd name="T38" fmla="+- 0 3669 3576"/>
                    <a:gd name="T39" fmla="*/ 3669 h 99"/>
                    <a:gd name="T40" fmla="+- 0 2054 2015"/>
                    <a:gd name="T41" fmla="*/ T40 w 93"/>
                    <a:gd name="T42" fmla="+- 0 3675 3576"/>
                    <a:gd name="T43" fmla="*/ 3675 h 99"/>
                    <a:gd name="T44" fmla="+- 0 2077 2015"/>
                    <a:gd name="T45" fmla="*/ T44 w 93"/>
                    <a:gd name="T46" fmla="+- 0 3670 3576"/>
                    <a:gd name="T47" fmla="*/ 3670 h 99"/>
                    <a:gd name="T48" fmla="+- 0 2095 2015"/>
                    <a:gd name="T49" fmla="*/ T48 w 93"/>
                    <a:gd name="T50" fmla="+- 0 3658 3576"/>
                    <a:gd name="T51" fmla="*/ 3658 h 99"/>
                    <a:gd name="T52" fmla="+- 0 2105 2015"/>
                    <a:gd name="T53" fmla="*/ T52 w 93"/>
                    <a:gd name="T54" fmla="+- 0 3639 3576"/>
                    <a:gd name="T55" fmla="*/ 3639 h 99"/>
                    <a:gd name="T56" fmla="+- 0 2107 2015"/>
                    <a:gd name="T57" fmla="*/ T56 w 93"/>
                    <a:gd name="T58" fmla="+- 0 3625 3576"/>
                    <a:gd name="T59" fmla="*/ 362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6"/>
                      </a:lnTo>
                      <a:lnTo>
                        <a:pt x="74" y="9"/>
                      </a:lnTo>
                      <a:lnTo>
                        <a:pt x="55" y="0"/>
                      </a:lnTo>
                      <a:lnTo>
                        <a:pt x="30" y="3"/>
                      </a:lnTo>
                      <a:lnTo>
                        <a:pt x="11" y="14"/>
                      </a:lnTo>
                      <a:lnTo>
                        <a:pt x="0" y="30"/>
                      </a:lnTo>
                      <a:lnTo>
                        <a:pt x="1" y="59"/>
                      </a:lnTo>
                      <a:lnTo>
                        <a:pt x="9" y="80"/>
                      </a:lnTo>
                      <a:lnTo>
                        <a:pt x="22" y="93"/>
                      </a:lnTo>
                      <a:lnTo>
                        <a:pt x="39" y="99"/>
                      </a:lnTo>
                      <a:lnTo>
                        <a:pt x="62" y="94"/>
                      </a:lnTo>
                      <a:lnTo>
                        <a:pt x="80" y="82"/>
                      </a:lnTo>
                      <a:lnTo>
                        <a:pt x="90" y="63"/>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07" name="Group 125"/>
              <p:cNvGrpSpPr>
                <a:grpSpLocks/>
              </p:cNvGrpSpPr>
              <p:nvPr/>
            </p:nvGrpSpPr>
            <p:grpSpPr bwMode="auto">
              <a:xfrm>
                <a:off x="5947" y="5836"/>
                <a:ext cx="97" cy="95"/>
                <a:chOff x="5947" y="5836"/>
                <a:chExt cx="97" cy="95"/>
              </a:xfrm>
            </p:grpSpPr>
            <p:sp>
              <p:nvSpPr>
                <p:cNvPr id="9040" name="Freeform 126"/>
                <p:cNvSpPr>
                  <a:spLocks/>
                </p:cNvSpPr>
                <p:nvPr/>
              </p:nvSpPr>
              <p:spPr bwMode="auto">
                <a:xfrm>
                  <a:off x="5947" y="5836"/>
                  <a:ext cx="97" cy="95"/>
                </a:xfrm>
                <a:custGeom>
                  <a:avLst/>
                  <a:gdLst>
                    <a:gd name="T0" fmla="+- 0 6004 5947"/>
                    <a:gd name="T1" fmla="*/ T0 w 97"/>
                    <a:gd name="T2" fmla="+- 0 5836 5836"/>
                    <a:gd name="T3" fmla="*/ 5836 h 95"/>
                    <a:gd name="T4" fmla="+- 0 5978 5947"/>
                    <a:gd name="T5" fmla="*/ T4 w 97"/>
                    <a:gd name="T6" fmla="+- 0 5839 5836"/>
                    <a:gd name="T7" fmla="*/ 5839 h 95"/>
                    <a:gd name="T8" fmla="+- 0 5958 5947"/>
                    <a:gd name="T9" fmla="*/ T8 w 97"/>
                    <a:gd name="T10" fmla="+- 0 5850 5836"/>
                    <a:gd name="T11" fmla="*/ 5850 h 95"/>
                    <a:gd name="T12" fmla="+- 0 5947 5947"/>
                    <a:gd name="T13" fmla="*/ T12 w 97"/>
                    <a:gd name="T14" fmla="+- 0 5865 5836"/>
                    <a:gd name="T15" fmla="*/ 5865 h 95"/>
                    <a:gd name="T16" fmla="+- 0 5948 5947"/>
                    <a:gd name="T17" fmla="*/ T16 w 97"/>
                    <a:gd name="T18" fmla="+- 0 5893 5836"/>
                    <a:gd name="T19" fmla="*/ 5893 h 95"/>
                    <a:gd name="T20" fmla="+- 0 5956 5947"/>
                    <a:gd name="T21" fmla="*/ T20 w 97"/>
                    <a:gd name="T22" fmla="+- 0 5913 5836"/>
                    <a:gd name="T23" fmla="*/ 5913 h 95"/>
                    <a:gd name="T24" fmla="+- 0 5970 5947"/>
                    <a:gd name="T25" fmla="*/ T24 w 97"/>
                    <a:gd name="T26" fmla="+- 0 5925 5836"/>
                    <a:gd name="T27" fmla="*/ 5925 h 95"/>
                    <a:gd name="T28" fmla="+- 0 5988 5947"/>
                    <a:gd name="T29" fmla="*/ T28 w 97"/>
                    <a:gd name="T30" fmla="+- 0 5931 5836"/>
                    <a:gd name="T31" fmla="*/ 5931 h 95"/>
                    <a:gd name="T32" fmla="+- 0 6012 5947"/>
                    <a:gd name="T33" fmla="*/ T32 w 97"/>
                    <a:gd name="T34" fmla="+- 0 5926 5836"/>
                    <a:gd name="T35" fmla="*/ 5926 h 95"/>
                    <a:gd name="T36" fmla="+- 0 6031 5947"/>
                    <a:gd name="T37" fmla="*/ T36 w 97"/>
                    <a:gd name="T38" fmla="+- 0 5914 5836"/>
                    <a:gd name="T39" fmla="*/ 5914 h 95"/>
                    <a:gd name="T40" fmla="+- 0 6041 5947"/>
                    <a:gd name="T41" fmla="*/ T40 w 97"/>
                    <a:gd name="T42" fmla="+- 0 5897 5836"/>
                    <a:gd name="T43" fmla="*/ 5897 h 95"/>
                    <a:gd name="T44" fmla="+- 0 6044 5947"/>
                    <a:gd name="T45" fmla="*/ T44 w 97"/>
                    <a:gd name="T46" fmla="+- 0 5883 5836"/>
                    <a:gd name="T47" fmla="*/ 5883 h 95"/>
                    <a:gd name="T48" fmla="+- 0 6038 5947"/>
                    <a:gd name="T49" fmla="*/ T48 w 97"/>
                    <a:gd name="T50" fmla="+- 0 5862 5836"/>
                    <a:gd name="T51" fmla="*/ 5862 h 95"/>
                    <a:gd name="T52" fmla="+- 0 6025 5947"/>
                    <a:gd name="T53" fmla="*/ T52 w 97"/>
                    <a:gd name="T54" fmla="+- 0 5845 5836"/>
                    <a:gd name="T55" fmla="*/ 5845 h 95"/>
                    <a:gd name="T56" fmla="+- 0 6004 5947"/>
                    <a:gd name="T57" fmla="*/ T56 w 97"/>
                    <a:gd name="T58" fmla="+- 0 5836 5836"/>
                    <a:gd name="T59" fmla="*/ 583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7" y="0"/>
                      </a:moveTo>
                      <a:lnTo>
                        <a:pt x="31" y="3"/>
                      </a:lnTo>
                      <a:lnTo>
                        <a:pt x="11" y="14"/>
                      </a:lnTo>
                      <a:lnTo>
                        <a:pt x="0" y="29"/>
                      </a:lnTo>
                      <a:lnTo>
                        <a:pt x="1" y="57"/>
                      </a:lnTo>
                      <a:lnTo>
                        <a:pt x="9" y="77"/>
                      </a:lnTo>
                      <a:lnTo>
                        <a:pt x="23" y="89"/>
                      </a:lnTo>
                      <a:lnTo>
                        <a:pt x="41" y="95"/>
                      </a:lnTo>
                      <a:lnTo>
                        <a:pt x="65" y="90"/>
                      </a:lnTo>
                      <a:lnTo>
                        <a:pt x="84" y="78"/>
                      </a:lnTo>
                      <a:lnTo>
                        <a:pt x="94" y="61"/>
                      </a:lnTo>
                      <a:lnTo>
                        <a:pt x="97" y="47"/>
                      </a:lnTo>
                      <a:lnTo>
                        <a:pt x="91" y="26"/>
                      </a:lnTo>
                      <a:lnTo>
                        <a:pt x="78" y="9"/>
                      </a:lnTo>
                      <a:lnTo>
                        <a:pt x="57"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08" name="Group 127"/>
              <p:cNvGrpSpPr>
                <a:grpSpLocks/>
              </p:cNvGrpSpPr>
              <p:nvPr/>
            </p:nvGrpSpPr>
            <p:grpSpPr bwMode="auto">
              <a:xfrm>
                <a:off x="5947" y="5836"/>
                <a:ext cx="97" cy="95"/>
                <a:chOff x="5947" y="5836"/>
                <a:chExt cx="97" cy="95"/>
              </a:xfrm>
            </p:grpSpPr>
            <p:sp>
              <p:nvSpPr>
                <p:cNvPr id="9039" name="Freeform 128"/>
                <p:cNvSpPr>
                  <a:spLocks/>
                </p:cNvSpPr>
                <p:nvPr/>
              </p:nvSpPr>
              <p:spPr bwMode="auto">
                <a:xfrm>
                  <a:off x="5947" y="5836"/>
                  <a:ext cx="97" cy="95"/>
                </a:xfrm>
                <a:custGeom>
                  <a:avLst/>
                  <a:gdLst>
                    <a:gd name="T0" fmla="+- 0 6044 5947"/>
                    <a:gd name="T1" fmla="*/ T0 w 97"/>
                    <a:gd name="T2" fmla="+- 0 5883 5836"/>
                    <a:gd name="T3" fmla="*/ 5883 h 95"/>
                    <a:gd name="T4" fmla="+- 0 6038 5947"/>
                    <a:gd name="T5" fmla="*/ T4 w 97"/>
                    <a:gd name="T6" fmla="+- 0 5862 5836"/>
                    <a:gd name="T7" fmla="*/ 5862 h 95"/>
                    <a:gd name="T8" fmla="+- 0 6025 5947"/>
                    <a:gd name="T9" fmla="*/ T8 w 97"/>
                    <a:gd name="T10" fmla="+- 0 5845 5836"/>
                    <a:gd name="T11" fmla="*/ 5845 h 95"/>
                    <a:gd name="T12" fmla="+- 0 6004 5947"/>
                    <a:gd name="T13" fmla="*/ T12 w 97"/>
                    <a:gd name="T14" fmla="+- 0 5836 5836"/>
                    <a:gd name="T15" fmla="*/ 5836 h 95"/>
                    <a:gd name="T16" fmla="+- 0 5978 5947"/>
                    <a:gd name="T17" fmla="*/ T16 w 97"/>
                    <a:gd name="T18" fmla="+- 0 5839 5836"/>
                    <a:gd name="T19" fmla="*/ 5839 h 95"/>
                    <a:gd name="T20" fmla="+- 0 5958 5947"/>
                    <a:gd name="T21" fmla="*/ T20 w 97"/>
                    <a:gd name="T22" fmla="+- 0 5850 5836"/>
                    <a:gd name="T23" fmla="*/ 5850 h 95"/>
                    <a:gd name="T24" fmla="+- 0 5947 5947"/>
                    <a:gd name="T25" fmla="*/ T24 w 97"/>
                    <a:gd name="T26" fmla="+- 0 5865 5836"/>
                    <a:gd name="T27" fmla="*/ 5865 h 95"/>
                    <a:gd name="T28" fmla="+- 0 5948 5947"/>
                    <a:gd name="T29" fmla="*/ T28 w 97"/>
                    <a:gd name="T30" fmla="+- 0 5893 5836"/>
                    <a:gd name="T31" fmla="*/ 5893 h 95"/>
                    <a:gd name="T32" fmla="+- 0 5956 5947"/>
                    <a:gd name="T33" fmla="*/ T32 w 97"/>
                    <a:gd name="T34" fmla="+- 0 5913 5836"/>
                    <a:gd name="T35" fmla="*/ 5913 h 95"/>
                    <a:gd name="T36" fmla="+- 0 5970 5947"/>
                    <a:gd name="T37" fmla="*/ T36 w 97"/>
                    <a:gd name="T38" fmla="+- 0 5925 5836"/>
                    <a:gd name="T39" fmla="*/ 5925 h 95"/>
                    <a:gd name="T40" fmla="+- 0 5988 5947"/>
                    <a:gd name="T41" fmla="*/ T40 w 97"/>
                    <a:gd name="T42" fmla="+- 0 5931 5836"/>
                    <a:gd name="T43" fmla="*/ 5931 h 95"/>
                    <a:gd name="T44" fmla="+- 0 6012 5947"/>
                    <a:gd name="T45" fmla="*/ T44 w 97"/>
                    <a:gd name="T46" fmla="+- 0 5926 5836"/>
                    <a:gd name="T47" fmla="*/ 5926 h 95"/>
                    <a:gd name="T48" fmla="+- 0 6031 5947"/>
                    <a:gd name="T49" fmla="*/ T48 w 97"/>
                    <a:gd name="T50" fmla="+- 0 5914 5836"/>
                    <a:gd name="T51" fmla="*/ 5914 h 95"/>
                    <a:gd name="T52" fmla="+- 0 6041 5947"/>
                    <a:gd name="T53" fmla="*/ T52 w 97"/>
                    <a:gd name="T54" fmla="+- 0 5897 5836"/>
                    <a:gd name="T55" fmla="*/ 5897 h 95"/>
                    <a:gd name="T56" fmla="+- 0 6044 5947"/>
                    <a:gd name="T57" fmla="*/ T56 w 97"/>
                    <a:gd name="T58" fmla="+- 0 5883 5836"/>
                    <a:gd name="T59" fmla="*/ 588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1" y="26"/>
                      </a:lnTo>
                      <a:lnTo>
                        <a:pt x="78" y="9"/>
                      </a:lnTo>
                      <a:lnTo>
                        <a:pt x="57" y="0"/>
                      </a:lnTo>
                      <a:lnTo>
                        <a:pt x="31" y="3"/>
                      </a:lnTo>
                      <a:lnTo>
                        <a:pt x="11" y="14"/>
                      </a:lnTo>
                      <a:lnTo>
                        <a:pt x="0" y="29"/>
                      </a:lnTo>
                      <a:lnTo>
                        <a:pt x="1" y="57"/>
                      </a:lnTo>
                      <a:lnTo>
                        <a:pt x="9" y="77"/>
                      </a:lnTo>
                      <a:lnTo>
                        <a:pt x="23" y="89"/>
                      </a:lnTo>
                      <a:lnTo>
                        <a:pt x="41" y="95"/>
                      </a:lnTo>
                      <a:lnTo>
                        <a:pt x="65" y="90"/>
                      </a:lnTo>
                      <a:lnTo>
                        <a:pt x="84" y="78"/>
                      </a:lnTo>
                      <a:lnTo>
                        <a:pt x="94"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09" name="Group 129"/>
              <p:cNvGrpSpPr>
                <a:grpSpLocks/>
              </p:cNvGrpSpPr>
              <p:nvPr/>
            </p:nvGrpSpPr>
            <p:grpSpPr bwMode="auto">
              <a:xfrm>
                <a:off x="4482" y="4339"/>
                <a:ext cx="97" cy="95"/>
                <a:chOff x="4482" y="4339"/>
                <a:chExt cx="97" cy="95"/>
              </a:xfrm>
            </p:grpSpPr>
            <p:sp>
              <p:nvSpPr>
                <p:cNvPr id="9038" name="Freeform 130"/>
                <p:cNvSpPr>
                  <a:spLocks/>
                </p:cNvSpPr>
                <p:nvPr/>
              </p:nvSpPr>
              <p:spPr bwMode="auto">
                <a:xfrm>
                  <a:off x="4482" y="4339"/>
                  <a:ext cx="97" cy="95"/>
                </a:xfrm>
                <a:custGeom>
                  <a:avLst/>
                  <a:gdLst>
                    <a:gd name="T0" fmla="+- 0 4540 4482"/>
                    <a:gd name="T1" fmla="*/ T0 w 97"/>
                    <a:gd name="T2" fmla="+- 0 4339 4339"/>
                    <a:gd name="T3" fmla="*/ 4339 h 95"/>
                    <a:gd name="T4" fmla="+- 0 4514 4482"/>
                    <a:gd name="T5" fmla="*/ T4 w 97"/>
                    <a:gd name="T6" fmla="+- 0 4342 4339"/>
                    <a:gd name="T7" fmla="*/ 4342 h 95"/>
                    <a:gd name="T8" fmla="+- 0 4494 4482"/>
                    <a:gd name="T9" fmla="*/ T8 w 97"/>
                    <a:gd name="T10" fmla="+- 0 4352 4339"/>
                    <a:gd name="T11" fmla="*/ 4352 h 95"/>
                    <a:gd name="T12" fmla="+- 0 4482 4482"/>
                    <a:gd name="T13" fmla="*/ T12 w 97"/>
                    <a:gd name="T14" fmla="+- 0 4368 4339"/>
                    <a:gd name="T15" fmla="*/ 4368 h 95"/>
                    <a:gd name="T16" fmla="+- 0 4484 4482"/>
                    <a:gd name="T17" fmla="*/ T16 w 97"/>
                    <a:gd name="T18" fmla="+- 0 4395 4339"/>
                    <a:gd name="T19" fmla="*/ 4395 h 95"/>
                    <a:gd name="T20" fmla="+- 0 4492 4482"/>
                    <a:gd name="T21" fmla="*/ T20 w 97"/>
                    <a:gd name="T22" fmla="+- 0 4415 4339"/>
                    <a:gd name="T23" fmla="*/ 4415 h 95"/>
                    <a:gd name="T24" fmla="+- 0 4506 4482"/>
                    <a:gd name="T25" fmla="*/ T24 w 97"/>
                    <a:gd name="T26" fmla="+- 0 4428 4339"/>
                    <a:gd name="T27" fmla="*/ 4428 h 95"/>
                    <a:gd name="T28" fmla="+- 0 4524 4482"/>
                    <a:gd name="T29" fmla="*/ T28 w 97"/>
                    <a:gd name="T30" fmla="+- 0 4433 4339"/>
                    <a:gd name="T31" fmla="*/ 4433 h 95"/>
                    <a:gd name="T32" fmla="+- 0 4548 4482"/>
                    <a:gd name="T33" fmla="*/ T32 w 97"/>
                    <a:gd name="T34" fmla="+- 0 4429 4339"/>
                    <a:gd name="T35" fmla="*/ 4429 h 95"/>
                    <a:gd name="T36" fmla="+- 0 4567 4482"/>
                    <a:gd name="T37" fmla="*/ T36 w 97"/>
                    <a:gd name="T38" fmla="+- 0 4417 4339"/>
                    <a:gd name="T39" fmla="*/ 4417 h 95"/>
                    <a:gd name="T40" fmla="+- 0 4577 4482"/>
                    <a:gd name="T41" fmla="*/ T40 w 97"/>
                    <a:gd name="T42" fmla="+- 0 4399 4339"/>
                    <a:gd name="T43" fmla="*/ 4399 h 95"/>
                    <a:gd name="T44" fmla="+- 0 4579 4482"/>
                    <a:gd name="T45" fmla="*/ T44 w 97"/>
                    <a:gd name="T46" fmla="+- 0 4385 4339"/>
                    <a:gd name="T47" fmla="*/ 4385 h 95"/>
                    <a:gd name="T48" fmla="+- 0 4574 4482"/>
                    <a:gd name="T49" fmla="*/ T48 w 97"/>
                    <a:gd name="T50" fmla="+- 0 4364 4339"/>
                    <a:gd name="T51" fmla="*/ 4364 h 95"/>
                    <a:gd name="T52" fmla="+- 0 4560 4482"/>
                    <a:gd name="T53" fmla="*/ T52 w 97"/>
                    <a:gd name="T54" fmla="+- 0 4348 4339"/>
                    <a:gd name="T55" fmla="*/ 4348 h 95"/>
                    <a:gd name="T56" fmla="+- 0 4540 4482"/>
                    <a:gd name="T57" fmla="*/ T56 w 97"/>
                    <a:gd name="T58" fmla="+- 0 4339 4339"/>
                    <a:gd name="T59" fmla="*/ 433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4"/>
                      </a:lnTo>
                      <a:lnTo>
                        <a:pt x="66" y="90"/>
                      </a:lnTo>
                      <a:lnTo>
                        <a:pt x="85" y="78"/>
                      </a:lnTo>
                      <a:lnTo>
                        <a:pt x="95" y="60"/>
                      </a:lnTo>
                      <a:lnTo>
                        <a:pt x="97" y="46"/>
                      </a:lnTo>
                      <a:lnTo>
                        <a:pt x="92" y="25"/>
                      </a:lnTo>
                      <a:lnTo>
                        <a:pt x="78" y="9"/>
                      </a:lnTo>
                      <a:lnTo>
                        <a:pt x="58"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10" name="Group 131"/>
              <p:cNvGrpSpPr>
                <a:grpSpLocks/>
              </p:cNvGrpSpPr>
              <p:nvPr/>
            </p:nvGrpSpPr>
            <p:grpSpPr bwMode="auto">
              <a:xfrm>
                <a:off x="4482" y="4339"/>
                <a:ext cx="97" cy="95"/>
                <a:chOff x="4482" y="4339"/>
                <a:chExt cx="97" cy="95"/>
              </a:xfrm>
            </p:grpSpPr>
            <p:sp>
              <p:nvSpPr>
                <p:cNvPr id="9037" name="Freeform 132"/>
                <p:cNvSpPr>
                  <a:spLocks/>
                </p:cNvSpPr>
                <p:nvPr/>
              </p:nvSpPr>
              <p:spPr bwMode="auto">
                <a:xfrm>
                  <a:off x="4482" y="4339"/>
                  <a:ext cx="97" cy="95"/>
                </a:xfrm>
                <a:custGeom>
                  <a:avLst/>
                  <a:gdLst>
                    <a:gd name="T0" fmla="+- 0 4579 4482"/>
                    <a:gd name="T1" fmla="*/ T0 w 97"/>
                    <a:gd name="T2" fmla="+- 0 4385 4339"/>
                    <a:gd name="T3" fmla="*/ 4385 h 95"/>
                    <a:gd name="T4" fmla="+- 0 4574 4482"/>
                    <a:gd name="T5" fmla="*/ T4 w 97"/>
                    <a:gd name="T6" fmla="+- 0 4364 4339"/>
                    <a:gd name="T7" fmla="*/ 4364 h 95"/>
                    <a:gd name="T8" fmla="+- 0 4560 4482"/>
                    <a:gd name="T9" fmla="*/ T8 w 97"/>
                    <a:gd name="T10" fmla="+- 0 4348 4339"/>
                    <a:gd name="T11" fmla="*/ 4348 h 95"/>
                    <a:gd name="T12" fmla="+- 0 4540 4482"/>
                    <a:gd name="T13" fmla="*/ T12 w 97"/>
                    <a:gd name="T14" fmla="+- 0 4339 4339"/>
                    <a:gd name="T15" fmla="*/ 4339 h 95"/>
                    <a:gd name="T16" fmla="+- 0 4514 4482"/>
                    <a:gd name="T17" fmla="*/ T16 w 97"/>
                    <a:gd name="T18" fmla="+- 0 4342 4339"/>
                    <a:gd name="T19" fmla="*/ 4342 h 95"/>
                    <a:gd name="T20" fmla="+- 0 4494 4482"/>
                    <a:gd name="T21" fmla="*/ T20 w 97"/>
                    <a:gd name="T22" fmla="+- 0 4352 4339"/>
                    <a:gd name="T23" fmla="*/ 4352 h 95"/>
                    <a:gd name="T24" fmla="+- 0 4482 4482"/>
                    <a:gd name="T25" fmla="*/ T24 w 97"/>
                    <a:gd name="T26" fmla="+- 0 4368 4339"/>
                    <a:gd name="T27" fmla="*/ 4368 h 95"/>
                    <a:gd name="T28" fmla="+- 0 4484 4482"/>
                    <a:gd name="T29" fmla="*/ T28 w 97"/>
                    <a:gd name="T30" fmla="+- 0 4395 4339"/>
                    <a:gd name="T31" fmla="*/ 4395 h 95"/>
                    <a:gd name="T32" fmla="+- 0 4492 4482"/>
                    <a:gd name="T33" fmla="*/ T32 w 97"/>
                    <a:gd name="T34" fmla="+- 0 4415 4339"/>
                    <a:gd name="T35" fmla="*/ 4415 h 95"/>
                    <a:gd name="T36" fmla="+- 0 4506 4482"/>
                    <a:gd name="T37" fmla="*/ T36 w 97"/>
                    <a:gd name="T38" fmla="+- 0 4428 4339"/>
                    <a:gd name="T39" fmla="*/ 4428 h 95"/>
                    <a:gd name="T40" fmla="+- 0 4524 4482"/>
                    <a:gd name="T41" fmla="*/ T40 w 97"/>
                    <a:gd name="T42" fmla="+- 0 4433 4339"/>
                    <a:gd name="T43" fmla="*/ 4433 h 95"/>
                    <a:gd name="T44" fmla="+- 0 4548 4482"/>
                    <a:gd name="T45" fmla="*/ T44 w 97"/>
                    <a:gd name="T46" fmla="+- 0 4429 4339"/>
                    <a:gd name="T47" fmla="*/ 4429 h 95"/>
                    <a:gd name="T48" fmla="+- 0 4567 4482"/>
                    <a:gd name="T49" fmla="*/ T48 w 97"/>
                    <a:gd name="T50" fmla="+- 0 4417 4339"/>
                    <a:gd name="T51" fmla="*/ 4417 h 95"/>
                    <a:gd name="T52" fmla="+- 0 4577 4482"/>
                    <a:gd name="T53" fmla="*/ T52 w 97"/>
                    <a:gd name="T54" fmla="+- 0 4399 4339"/>
                    <a:gd name="T55" fmla="*/ 4399 h 95"/>
                    <a:gd name="T56" fmla="+- 0 4579 4482"/>
                    <a:gd name="T57" fmla="*/ T56 w 97"/>
                    <a:gd name="T58" fmla="+- 0 4385 4339"/>
                    <a:gd name="T59" fmla="*/ 438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2" y="25"/>
                      </a:lnTo>
                      <a:lnTo>
                        <a:pt x="78" y="9"/>
                      </a:lnTo>
                      <a:lnTo>
                        <a:pt x="58" y="0"/>
                      </a:lnTo>
                      <a:lnTo>
                        <a:pt x="32" y="3"/>
                      </a:lnTo>
                      <a:lnTo>
                        <a:pt x="12" y="13"/>
                      </a:lnTo>
                      <a:lnTo>
                        <a:pt x="0" y="29"/>
                      </a:lnTo>
                      <a:lnTo>
                        <a:pt x="2" y="56"/>
                      </a:lnTo>
                      <a:lnTo>
                        <a:pt x="10" y="76"/>
                      </a:lnTo>
                      <a:lnTo>
                        <a:pt x="24" y="89"/>
                      </a:lnTo>
                      <a:lnTo>
                        <a:pt x="42" y="94"/>
                      </a:lnTo>
                      <a:lnTo>
                        <a:pt x="66" y="90"/>
                      </a:lnTo>
                      <a:lnTo>
                        <a:pt x="85" y="78"/>
                      </a:lnTo>
                      <a:lnTo>
                        <a:pt x="95"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11" name="Group 133"/>
              <p:cNvGrpSpPr>
                <a:grpSpLocks/>
              </p:cNvGrpSpPr>
              <p:nvPr/>
            </p:nvGrpSpPr>
            <p:grpSpPr bwMode="auto">
              <a:xfrm>
                <a:off x="3238" y="4319"/>
                <a:ext cx="93" cy="95"/>
                <a:chOff x="3238" y="4319"/>
                <a:chExt cx="93" cy="95"/>
              </a:xfrm>
            </p:grpSpPr>
            <p:sp>
              <p:nvSpPr>
                <p:cNvPr id="9036" name="Freeform 134"/>
                <p:cNvSpPr>
                  <a:spLocks/>
                </p:cNvSpPr>
                <p:nvPr/>
              </p:nvSpPr>
              <p:spPr bwMode="auto">
                <a:xfrm>
                  <a:off x="3238" y="4319"/>
                  <a:ext cx="93" cy="95"/>
                </a:xfrm>
                <a:custGeom>
                  <a:avLst/>
                  <a:gdLst>
                    <a:gd name="T0" fmla="+- 0 3292 3238"/>
                    <a:gd name="T1" fmla="*/ T0 w 93"/>
                    <a:gd name="T2" fmla="+- 0 4319 4319"/>
                    <a:gd name="T3" fmla="*/ 4319 h 95"/>
                    <a:gd name="T4" fmla="+- 0 3267 3238"/>
                    <a:gd name="T5" fmla="*/ T4 w 93"/>
                    <a:gd name="T6" fmla="+- 0 4323 4319"/>
                    <a:gd name="T7" fmla="*/ 4323 h 95"/>
                    <a:gd name="T8" fmla="+- 0 3249 3238"/>
                    <a:gd name="T9" fmla="*/ T8 w 93"/>
                    <a:gd name="T10" fmla="+- 0 4334 4319"/>
                    <a:gd name="T11" fmla="*/ 4334 h 95"/>
                    <a:gd name="T12" fmla="+- 0 3238 3238"/>
                    <a:gd name="T13" fmla="*/ T12 w 93"/>
                    <a:gd name="T14" fmla="+- 0 4351 4319"/>
                    <a:gd name="T15" fmla="*/ 4351 h 95"/>
                    <a:gd name="T16" fmla="+- 0 3240 3238"/>
                    <a:gd name="T17" fmla="*/ T16 w 93"/>
                    <a:gd name="T18" fmla="+- 0 4378 4319"/>
                    <a:gd name="T19" fmla="*/ 4378 h 95"/>
                    <a:gd name="T20" fmla="+- 0 3249 3238"/>
                    <a:gd name="T21" fmla="*/ T20 w 93"/>
                    <a:gd name="T22" fmla="+- 0 4398 4319"/>
                    <a:gd name="T23" fmla="*/ 4398 h 95"/>
                    <a:gd name="T24" fmla="+- 0 3264 3238"/>
                    <a:gd name="T25" fmla="*/ T24 w 93"/>
                    <a:gd name="T26" fmla="+- 0 4410 4319"/>
                    <a:gd name="T27" fmla="*/ 4410 h 95"/>
                    <a:gd name="T28" fmla="+- 0 3282 3238"/>
                    <a:gd name="T29" fmla="*/ T28 w 93"/>
                    <a:gd name="T30" fmla="+- 0 4414 4319"/>
                    <a:gd name="T31" fmla="*/ 4414 h 95"/>
                    <a:gd name="T32" fmla="+- 0 3305 3238"/>
                    <a:gd name="T33" fmla="*/ T32 w 93"/>
                    <a:gd name="T34" fmla="+- 0 4409 4319"/>
                    <a:gd name="T35" fmla="*/ 4409 h 95"/>
                    <a:gd name="T36" fmla="+- 0 3321 3238"/>
                    <a:gd name="T37" fmla="*/ T36 w 93"/>
                    <a:gd name="T38" fmla="+- 0 4396 4319"/>
                    <a:gd name="T39" fmla="*/ 4396 h 95"/>
                    <a:gd name="T40" fmla="+- 0 3330 3238"/>
                    <a:gd name="T41" fmla="*/ T40 w 93"/>
                    <a:gd name="T42" fmla="+- 0 4376 4319"/>
                    <a:gd name="T43" fmla="*/ 4376 h 95"/>
                    <a:gd name="T44" fmla="+- 0 3331 3238"/>
                    <a:gd name="T45" fmla="*/ T44 w 93"/>
                    <a:gd name="T46" fmla="+- 0 4366 4319"/>
                    <a:gd name="T47" fmla="*/ 4366 h 95"/>
                    <a:gd name="T48" fmla="+- 0 3326 3238"/>
                    <a:gd name="T49" fmla="*/ T48 w 93"/>
                    <a:gd name="T50" fmla="+- 0 4345 4319"/>
                    <a:gd name="T51" fmla="*/ 4345 h 95"/>
                    <a:gd name="T52" fmla="+- 0 3312 3238"/>
                    <a:gd name="T53" fmla="*/ T52 w 93"/>
                    <a:gd name="T54" fmla="+- 0 4328 4319"/>
                    <a:gd name="T55" fmla="*/ 4328 h 95"/>
                    <a:gd name="T56" fmla="+- 0 3292 3238"/>
                    <a:gd name="T57" fmla="*/ T56 w 93"/>
                    <a:gd name="T58" fmla="+- 0 4319 4319"/>
                    <a:gd name="T59" fmla="*/ 431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1" y="15"/>
                      </a:lnTo>
                      <a:lnTo>
                        <a:pt x="0" y="32"/>
                      </a:lnTo>
                      <a:lnTo>
                        <a:pt x="2" y="59"/>
                      </a:lnTo>
                      <a:lnTo>
                        <a:pt x="11" y="79"/>
                      </a:lnTo>
                      <a:lnTo>
                        <a:pt x="26" y="91"/>
                      </a:lnTo>
                      <a:lnTo>
                        <a:pt x="44" y="95"/>
                      </a:lnTo>
                      <a:lnTo>
                        <a:pt x="67" y="90"/>
                      </a:lnTo>
                      <a:lnTo>
                        <a:pt x="83" y="77"/>
                      </a:lnTo>
                      <a:lnTo>
                        <a:pt x="92" y="57"/>
                      </a:lnTo>
                      <a:lnTo>
                        <a:pt x="93" y="47"/>
                      </a:lnTo>
                      <a:lnTo>
                        <a:pt x="88" y="26"/>
                      </a:lnTo>
                      <a:lnTo>
                        <a:pt x="74" y="9"/>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12" name="Group 135"/>
              <p:cNvGrpSpPr>
                <a:grpSpLocks/>
              </p:cNvGrpSpPr>
              <p:nvPr/>
            </p:nvGrpSpPr>
            <p:grpSpPr bwMode="auto">
              <a:xfrm>
                <a:off x="3238" y="4319"/>
                <a:ext cx="93" cy="95"/>
                <a:chOff x="3238" y="4319"/>
                <a:chExt cx="93" cy="95"/>
              </a:xfrm>
            </p:grpSpPr>
            <p:sp>
              <p:nvSpPr>
                <p:cNvPr id="9035" name="Freeform 136"/>
                <p:cNvSpPr>
                  <a:spLocks/>
                </p:cNvSpPr>
                <p:nvPr/>
              </p:nvSpPr>
              <p:spPr bwMode="auto">
                <a:xfrm>
                  <a:off x="3238" y="4319"/>
                  <a:ext cx="93" cy="95"/>
                </a:xfrm>
                <a:custGeom>
                  <a:avLst/>
                  <a:gdLst>
                    <a:gd name="T0" fmla="+- 0 3331 3238"/>
                    <a:gd name="T1" fmla="*/ T0 w 93"/>
                    <a:gd name="T2" fmla="+- 0 4366 4319"/>
                    <a:gd name="T3" fmla="*/ 4366 h 95"/>
                    <a:gd name="T4" fmla="+- 0 3326 3238"/>
                    <a:gd name="T5" fmla="*/ T4 w 93"/>
                    <a:gd name="T6" fmla="+- 0 4345 4319"/>
                    <a:gd name="T7" fmla="*/ 4345 h 95"/>
                    <a:gd name="T8" fmla="+- 0 3312 3238"/>
                    <a:gd name="T9" fmla="*/ T8 w 93"/>
                    <a:gd name="T10" fmla="+- 0 4328 4319"/>
                    <a:gd name="T11" fmla="*/ 4328 h 95"/>
                    <a:gd name="T12" fmla="+- 0 3292 3238"/>
                    <a:gd name="T13" fmla="*/ T12 w 93"/>
                    <a:gd name="T14" fmla="+- 0 4319 4319"/>
                    <a:gd name="T15" fmla="*/ 4319 h 95"/>
                    <a:gd name="T16" fmla="+- 0 3267 3238"/>
                    <a:gd name="T17" fmla="*/ T16 w 93"/>
                    <a:gd name="T18" fmla="+- 0 4323 4319"/>
                    <a:gd name="T19" fmla="*/ 4323 h 95"/>
                    <a:gd name="T20" fmla="+- 0 3249 3238"/>
                    <a:gd name="T21" fmla="*/ T20 w 93"/>
                    <a:gd name="T22" fmla="+- 0 4334 4319"/>
                    <a:gd name="T23" fmla="*/ 4334 h 95"/>
                    <a:gd name="T24" fmla="+- 0 3238 3238"/>
                    <a:gd name="T25" fmla="*/ T24 w 93"/>
                    <a:gd name="T26" fmla="+- 0 4351 4319"/>
                    <a:gd name="T27" fmla="*/ 4351 h 95"/>
                    <a:gd name="T28" fmla="+- 0 3240 3238"/>
                    <a:gd name="T29" fmla="*/ T28 w 93"/>
                    <a:gd name="T30" fmla="+- 0 4378 4319"/>
                    <a:gd name="T31" fmla="*/ 4378 h 95"/>
                    <a:gd name="T32" fmla="+- 0 3249 3238"/>
                    <a:gd name="T33" fmla="*/ T32 w 93"/>
                    <a:gd name="T34" fmla="+- 0 4398 4319"/>
                    <a:gd name="T35" fmla="*/ 4398 h 95"/>
                    <a:gd name="T36" fmla="+- 0 3264 3238"/>
                    <a:gd name="T37" fmla="*/ T36 w 93"/>
                    <a:gd name="T38" fmla="+- 0 4410 4319"/>
                    <a:gd name="T39" fmla="*/ 4410 h 95"/>
                    <a:gd name="T40" fmla="+- 0 3282 3238"/>
                    <a:gd name="T41" fmla="*/ T40 w 93"/>
                    <a:gd name="T42" fmla="+- 0 4414 4319"/>
                    <a:gd name="T43" fmla="*/ 4414 h 95"/>
                    <a:gd name="T44" fmla="+- 0 3305 3238"/>
                    <a:gd name="T45" fmla="*/ T44 w 93"/>
                    <a:gd name="T46" fmla="+- 0 4409 4319"/>
                    <a:gd name="T47" fmla="*/ 4409 h 95"/>
                    <a:gd name="T48" fmla="+- 0 3321 3238"/>
                    <a:gd name="T49" fmla="*/ T48 w 93"/>
                    <a:gd name="T50" fmla="+- 0 4396 4319"/>
                    <a:gd name="T51" fmla="*/ 4396 h 95"/>
                    <a:gd name="T52" fmla="+- 0 3330 3238"/>
                    <a:gd name="T53" fmla="*/ T52 w 93"/>
                    <a:gd name="T54" fmla="+- 0 4376 4319"/>
                    <a:gd name="T55" fmla="*/ 4376 h 95"/>
                    <a:gd name="T56" fmla="+- 0 3331 3238"/>
                    <a:gd name="T57" fmla="*/ T56 w 93"/>
                    <a:gd name="T58" fmla="+- 0 4366 4319"/>
                    <a:gd name="T59" fmla="*/ 436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6"/>
                      </a:lnTo>
                      <a:lnTo>
                        <a:pt x="74" y="9"/>
                      </a:lnTo>
                      <a:lnTo>
                        <a:pt x="54" y="0"/>
                      </a:lnTo>
                      <a:lnTo>
                        <a:pt x="29" y="4"/>
                      </a:lnTo>
                      <a:lnTo>
                        <a:pt x="11" y="15"/>
                      </a:lnTo>
                      <a:lnTo>
                        <a:pt x="0" y="32"/>
                      </a:lnTo>
                      <a:lnTo>
                        <a:pt x="2" y="59"/>
                      </a:lnTo>
                      <a:lnTo>
                        <a:pt x="11" y="79"/>
                      </a:lnTo>
                      <a:lnTo>
                        <a:pt x="26" y="91"/>
                      </a:lnTo>
                      <a:lnTo>
                        <a:pt x="44" y="95"/>
                      </a:lnTo>
                      <a:lnTo>
                        <a:pt x="67" y="90"/>
                      </a:lnTo>
                      <a:lnTo>
                        <a:pt x="83" y="77"/>
                      </a:lnTo>
                      <a:lnTo>
                        <a:pt x="92"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13" name="Group 137"/>
              <p:cNvGrpSpPr>
                <a:grpSpLocks/>
              </p:cNvGrpSpPr>
              <p:nvPr/>
            </p:nvGrpSpPr>
            <p:grpSpPr bwMode="auto">
              <a:xfrm>
                <a:off x="6341" y="5006"/>
                <a:ext cx="101" cy="97"/>
                <a:chOff x="6341" y="5006"/>
                <a:chExt cx="101" cy="97"/>
              </a:xfrm>
            </p:grpSpPr>
            <p:sp>
              <p:nvSpPr>
                <p:cNvPr id="9034" name="Freeform 138"/>
                <p:cNvSpPr>
                  <a:spLocks/>
                </p:cNvSpPr>
                <p:nvPr/>
              </p:nvSpPr>
              <p:spPr bwMode="auto">
                <a:xfrm>
                  <a:off x="6341" y="5006"/>
                  <a:ext cx="101" cy="97"/>
                </a:xfrm>
                <a:custGeom>
                  <a:avLst/>
                  <a:gdLst>
                    <a:gd name="T0" fmla="+- 0 6404 6341"/>
                    <a:gd name="T1" fmla="*/ T0 w 101"/>
                    <a:gd name="T2" fmla="+- 0 5006 5006"/>
                    <a:gd name="T3" fmla="*/ 5006 h 97"/>
                    <a:gd name="T4" fmla="+- 0 6378 6341"/>
                    <a:gd name="T5" fmla="*/ T4 w 101"/>
                    <a:gd name="T6" fmla="+- 0 5009 5006"/>
                    <a:gd name="T7" fmla="*/ 5009 h 97"/>
                    <a:gd name="T8" fmla="+- 0 6358 6341"/>
                    <a:gd name="T9" fmla="*/ T8 w 101"/>
                    <a:gd name="T10" fmla="+- 0 5019 5006"/>
                    <a:gd name="T11" fmla="*/ 5019 h 97"/>
                    <a:gd name="T12" fmla="+- 0 6346 6341"/>
                    <a:gd name="T13" fmla="*/ T12 w 101"/>
                    <a:gd name="T14" fmla="+- 0 5034 5006"/>
                    <a:gd name="T15" fmla="*/ 5034 h 97"/>
                    <a:gd name="T16" fmla="+- 0 6341 6341"/>
                    <a:gd name="T17" fmla="*/ T16 w 101"/>
                    <a:gd name="T18" fmla="+- 0 5053 5006"/>
                    <a:gd name="T19" fmla="*/ 5053 h 97"/>
                    <a:gd name="T20" fmla="+- 0 6346 6341"/>
                    <a:gd name="T21" fmla="*/ T20 w 101"/>
                    <a:gd name="T22" fmla="+- 0 5076 5006"/>
                    <a:gd name="T23" fmla="*/ 5076 h 97"/>
                    <a:gd name="T24" fmla="+- 0 6359 6341"/>
                    <a:gd name="T25" fmla="*/ T24 w 101"/>
                    <a:gd name="T26" fmla="+- 0 5093 5006"/>
                    <a:gd name="T27" fmla="*/ 5093 h 97"/>
                    <a:gd name="T28" fmla="+- 0 6378 6341"/>
                    <a:gd name="T29" fmla="*/ T28 w 101"/>
                    <a:gd name="T30" fmla="+- 0 5103 5006"/>
                    <a:gd name="T31" fmla="*/ 5103 h 97"/>
                    <a:gd name="T32" fmla="+- 0 6404 6341"/>
                    <a:gd name="T33" fmla="*/ T32 w 101"/>
                    <a:gd name="T34" fmla="+- 0 5101 5006"/>
                    <a:gd name="T35" fmla="*/ 5101 h 97"/>
                    <a:gd name="T36" fmla="+- 0 6424 6341"/>
                    <a:gd name="T37" fmla="*/ T36 w 101"/>
                    <a:gd name="T38" fmla="+- 0 5091 5006"/>
                    <a:gd name="T39" fmla="*/ 5091 h 97"/>
                    <a:gd name="T40" fmla="+- 0 6437 6341"/>
                    <a:gd name="T41" fmla="*/ T40 w 101"/>
                    <a:gd name="T42" fmla="+- 0 5076 5006"/>
                    <a:gd name="T43" fmla="*/ 5076 h 97"/>
                    <a:gd name="T44" fmla="+- 0 6442 6341"/>
                    <a:gd name="T45" fmla="*/ T44 w 101"/>
                    <a:gd name="T46" fmla="+- 0 5058 5006"/>
                    <a:gd name="T47" fmla="*/ 5058 h 97"/>
                    <a:gd name="T48" fmla="+- 0 6442 6341"/>
                    <a:gd name="T49" fmla="*/ T48 w 101"/>
                    <a:gd name="T50" fmla="+- 0 5055 5006"/>
                    <a:gd name="T51" fmla="*/ 5055 h 97"/>
                    <a:gd name="T52" fmla="+- 0 6437 6341"/>
                    <a:gd name="T53" fmla="*/ T52 w 101"/>
                    <a:gd name="T54" fmla="+- 0 5033 5006"/>
                    <a:gd name="T55" fmla="*/ 5033 h 97"/>
                    <a:gd name="T56" fmla="+- 0 6424 6341"/>
                    <a:gd name="T57" fmla="*/ T56 w 101"/>
                    <a:gd name="T58" fmla="+- 0 5016 5006"/>
                    <a:gd name="T59" fmla="*/ 5016 h 97"/>
                    <a:gd name="T60" fmla="+- 0 6404 6341"/>
                    <a:gd name="T61" fmla="*/ T60 w 101"/>
                    <a:gd name="T62" fmla="+- 0 5006 5006"/>
                    <a:gd name="T63" fmla="*/ 500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7"/>
                      </a:lnTo>
                      <a:lnTo>
                        <a:pt x="63" y="95"/>
                      </a:lnTo>
                      <a:lnTo>
                        <a:pt x="83" y="85"/>
                      </a:lnTo>
                      <a:lnTo>
                        <a:pt x="96" y="70"/>
                      </a:lnTo>
                      <a:lnTo>
                        <a:pt x="101" y="52"/>
                      </a:lnTo>
                      <a:lnTo>
                        <a:pt x="101" y="49"/>
                      </a:lnTo>
                      <a:lnTo>
                        <a:pt x="96" y="27"/>
                      </a:lnTo>
                      <a:lnTo>
                        <a:pt x="83"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14" name="Group 139"/>
              <p:cNvGrpSpPr>
                <a:grpSpLocks/>
              </p:cNvGrpSpPr>
              <p:nvPr/>
            </p:nvGrpSpPr>
            <p:grpSpPr bwMode="auto">
              <a:xfrm>
                <a:off x="6341" y="5006"/>
                <a:ext cx="101" cy="97"/>
                <a:chOff x="6341" y="5006"/>
                <a:chExt cx="101" cy="97"/>
              </a:xfrm>
            </p:grpSpPr>
            <p:sp>
              <p:nvSpPr>
                <p:cNvPr id="9033" name="Freeform 140"/>
                <p:cNvSpPr>
                  <a:spLocks/>
                </p:cNvSpPr>
                <p:nvPr/>
              </p:nvSpPr>
              <p:spPr bwMode="auto">
                <a:xfrm>
                  <a:off x="6341" y="5006"/>
                  <a:ext cx="101" cy="97"/>
                </a:xfrm>
                <a:custGeom>
                  <a:avLst/>
                  <a:gdLst>
                    <a:gd name="T0" fmla="+- 0 6442 6341"/>
                    <a:gd name="T1" fmla="*/ T0 w 101"/>
                    <a:gd name="T2" fmla="+- 0 5055 5006"/>
                    <a:gd name="T3" fmla="*/ 5055 h 97"/>
                    <a:gd name="T4" fmla="+- 0 6437 6341"/>
                    <a:gd name="T5" fmla="*/ T4 w 101"/>
                    <a:gd name="T6" fmla="+- 0 5033 5006"/>
                    <a:gd name="T7" fmla="*/ 5033 h 97"/>
                    <a:gd name="T8" fmla="+- 0 6424 6341"/>
                    <a:gd name="T9" fmla="*/ T8 w 101"/>
                    <a:gd name="T10" fmla="+- 0 5016 5006"/>
                    <a:gd name="T11" fmla="*/ 5016 h 97"/>
                    <a:gd name="T12" fmla="+- 0 6404 6341"/>
                    <a:gd name="T13" fmla="*/ T12 w 101"/>
                    <a:gd name="T14" fmla="+- 0 5006 5006"/>
                    <a:gd name="T15" fmla="*/ 5006 h 97"/>
                    <a:gd name="T16" fmla="+- 0 6378 6341"/>
                    <a:gd name="T17" fmla="*/ T16 w 101"/>
                    <a:gd name="T18" fmla="+- 0 5009 5006"/>
                    <a:gd name="T19" fmla="*/ 5009 h 97"/>
                    <a:gd name="T20" fmla="+- 0 6358 6341"/>
                    <a:gd name="T21" fmla="*/ T20 w 101"/>
                    <a:gd name="T22" fmla="+- 0 5019 5006"/>
                    <a:gd name="T23" fmla="*/ 5019 h 97"/>
                    <a:gd name="T24" fmla="+- 0 6346 6341"/>
                    <a:gd name="T25" fmla="*/ T24 w 101"/>
                    <a:gd name="T26" fmla="+- 0 5034 5006"/>
                    <a:gd name="T27" fmla="*/ 5034 h 97"/>
                    <a:gd name="T28" fmla="+- 0 6341 6341"/>
                    <a:gd name="T29" fmla="*/ T28 w 101"/>
                    <a:gd name="T30" fmla="+- 0 5053 5006"/>
                    <a:gd name="T31" fmla="*/ 5053 h 97"/>
                    <a:gd name="T32" fmla="+- 0 6346 6341"/>
                    <a:gd name="T33" fmla="*/ T32 w 101"/>
                    <a:gd name="T34" fmla="+- 0 5076 5006"/>
                    <a:gd name="T35" fmla="*/ 5076 h 97"/>
                    <a:gd name="T36" fmla="+- 0 6359 6341"/>
                    <a:gd name="T37" fmla="*/ T36 w 101"/>
                    <a:gd name="T38" fmla="+- 0 5093 5006"/>
                    <a:gd name="T39" fmla="*/ 5093 h 97"/>
                    <a:gd name="T40" fmla="+- 0 6378 6341"/>
                    <a:gd name="T41" fmla="*/ T40 w 101"/>
                    <a:gd name="T42" fmla="+- 0 5103 5006"/>
                    <a:gd name="T43" fmla="*/ 5103 h 97"/>
                    <a:gd name="T44" fmla="+- 0 6404 6341"/>
                    <a:gd name="T45" fmla="*/ T44 w 101"/>
                    <a:gd name="T46" fmla="+- 0 5101 5006"/>
                    <a:gd name="T47" fmla="*/ 5101 h 97"/>
                    <a:gd name="T48" fmla="+- 0 6424 6341"/>
                    <a:gd name="T49" fmla="*/ T48 w 101"/>
                    <a:gd name="T50" fmla="+- 0 5091 5006"/>
                    <a:gd name="T51" fmla="*/ 5091 h 97"/>
                    <a:gd name="T52" fmla="+- 0 6437 6341"/>
                    <a:gd name="T53" fmla="*/ T52 w 101"/>
                    <a:gd name="T54" fmla="+- 0 5076 5006"/>
                    <a:gd name="T55" fmla="*/ 5076 h 97"/>
                    <a:gd name="T56" fmla="+- 0 6442 6341"/>
                    <a:gd name="T57" fmla="*/ T56 w 101"/>
                    <a:gd name="T58" fmla="+- 0 5058 5006"/>
                    <a:gd name="T59" fmla="*/ 5058 h 97"/>
                    <a:gd name="T60" fmla="+- 0 6442 6341"/>
                    <a:gd name="T61" fmla="*/ T60 w 101"/>
                    <a:gd name="T62" fmla="+- 0 5055 5006"/>
                    <a:gd name="T63" fmla="*/ 505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15" name="Group 141"/>
              <p:cNvGrpSpPr>
                <a:grpSpLocks/>
              </p:cNvGrpSpPr>
              <p:nvPr/>
            </p:nvGrpSpPr>
            <p:grpSpPr bwMode="auto">
              <a:xfrm>
                <a:off x="6269" y="4526"/>
                <a:ext cx="101" cy="97"/>
                <a:chOff x="6269" y="4526"/>
                <a:chExt cx="101" cy="97"/>
              </a:xfrm>
            </p:grpSpPr>
            <p:sp>
              <p:nvSpPr>
                <p:cNvPr id="9032" name="Freeform 142"/>
                <p:cNvSpPr>
                  <a:spLocks/>
                </p:cNvSpPr>
                <p:nvPr/>
              </p:nvSpPr>
              <p:spPr bwMode="auto">
                <a:xfrm>
                  <a:off x="6269" y="4526"/>
                  <a:ext cx="101" cy="97"/>
                </a:xfrm>
                <a:custGeom>
                  <a:avLst/>
                  <a:gdLst>
                    <a:gd name="T0" fmla="+- 0 6332 6269"/>
                    <a:gd name="T1" fmla="*/ T0 w 101"/>
                    <a:gd name="T2" fmla="+- 0 4526 4526"/>
                    <a:gd name="T3" fmla="*/ 4526 h 97"/>
                    <a:gd name="T4" fmla="+- 0 6306 6269"/>
                    <a:gd name="T5" fmla="*/ T4 w 101"/>
                    <a:gd name="T6" fmla="+- 0 4529 4526"/>
                    <a:gd name="T7" fmla="*/ 4529 h 97"/>
                    <a:gd name="T8" fmla="+- 0 6286 6269"/>
                    <a:gd name="T9" fmla="*/ T8 w 101"/>
                    <a:gd name="T10" fmla="+- 0 4539 4526"/>
                    <a:gd name="T11" fmla="*/ 4539 h 97"/>
                    <a:gd name="T12" fmla="+- 0 6274 6269"/>
                    <a:gd name="T13" fmla="*/ T12 w 101"/>
                    <a:gd name="T14" fmla="+- 0 4554 4526"/>
                    <a:gd name="T15" fmla="*/ 4554 h 97"/>
                    <a:gd name="T16" fmla="+- 0 6269 6269"/>
                    <a:gd name="T17" fmla="*/ T16 w 101"/>
                    <a:gd name="T18" fmla="+- 0 4573 4526"/>
                    <a:gd name="T19" fmla="*/ 4573 h 97"/>
                    <a:gd name="T20" fmla="+- 0 6274 6269"/>
                    <a:gd name="T21" fmla="*/ T20 w 101"/>
                    <a:gd name="T22" fmla="+- 0 4596 4526"/>
                    <a:gd name="T23" fmla="*/ 4596 h 97"/>
                    <a:gd name="T24" fmla="+- 0 6287 6269"/>
                    <a:gd name="T25" fmla="*/ T24 w 101"/>
                    <a:gd name="T26" fmla="+- 0 4613 4526"/>
                    <a:gd name="T27" fmla="*/ 4613 h 97"/>
                    <a:gd name="T28" fmla="+- 0 6306 6269"/>
                    <a:gd name="T29" fmla="*/ T28 w 101"/>
                    <a:gd name="T30" fmla="+- 0 4623 4526"/>
                    <a:gd name="T31" fmla="*/ 4623 h 97"/>
                    <a:gd name="T32" fmla="+- 0 6332 6269"/>
                    <a:gd name="T33" fmla="*/ T32 w 101"/>
                    <a:gd name="T34" fmla="+- 0 4621 4526"/>
                    <a:gd name="T35" fmla="*/ 4621 h 97"/>
                    <a:gd name="T36" fmla="+- 0 6352 6269"/>
                    <a:gd name="T37" fmla="*/ T36 w 101"/>
                    <a:gd name="T38" fmla="+- 0 4611 4526"/>
                    <a:gd name="T39" fmla="*/ 4611 h 97"/>
                    <a:gd name="T40" fmla="+- 0 6365 6269"/>
                    <a:gd name="T41" fmla="*/ T40 w 101"/>
                    <a:gd name="T42" fmla="+- 0 4596 4526"/>
                    <a:gd name="T43" fmla="*/ 4596 h 97"/>
                    <a:gd name="T44" fmla="+- 0 6370 6269"/>
                    <a:gd name="T45" fmla="*/ T44 w 101"/>
                    <a:gd name="T46" fmla="+- 0 4578 4526"/>
                    <a:gd name="T47" fmla="*/ 4578 h 97"/>
                    <a:gd name="T48" fmla="+- 0 6370 6269"/>
                    <a:gd name="T49" fmla="*/ T48 w 101"/>
                    <a:gd name="T50" fmla="+- 0 4575 4526"/>
                    <a:gd name="T51" fmla="*/ 4575 h 97"/>
                    <a:gd name="T52" fmla="+- 0 6365 6269"/>
                    <a:gd name="T53" fmla="*/ T52 w 101"/>
                    <a:gd name="T54" fmla="+- 0 4553 4526"/>
                    <a:gd name="T55" fmla="*/ 4553 h 97"/>
                    <a:gd name="T56" fmla="+- 0 6352 6269"/>
                    <a:gd name="T57" fmla="*/ T56 w 101"/>
                    <a:gd name="T58" fmla="+- 0 4536 4526"/>
                    <a:gd name="T59" fmla="*/ 4536 h 97"/>
                    <a:gd name="T60" fmla="+- 0 6332 6269"/>
                    <a:gd name="T61" fmla="*/ T60 w 101"/>
                    <a:gd name="T62" fmla="+- 0 4526 4526"/>
                    <a:gd name="T63" fmla="*/ 452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7"/>
                      </a:lnTo>
                      <a:lnTo>
                        <a:pt x="63" y="95"/>
                      </a:lnTo>
                      <a:lnTo>
                        <a:pt x="83" y="85"/>
                      </a:lnTo>
                      <a:lnTo>
                        <a:pt x="96" y="70"/>
                      </a:lnTo>
                      <a:lnTo>
                        <a:pt x="101" y="52"/>
                      </a:lnTo>
                      <a:lnTo>
                        <a:pt x="101" y="49"/>
                      </a:lnTo>
                      <a:lnTo>
                        <a:pt x="96" y="27"/>
                      </a:lnTo>
                      <a:lnTo>
                        <a:pt x="83" y="10"/>
                      </a:lnTo>
                      <a:lnTo>
                        <a:pt x="63"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16" name="Group 143"/>
              <p:cNvGrpSpPr>
                <a:grpSpLocks/>
              </p:cNvGrpSpPr>
              <p:nvPr/>
            </p:nvGrpSpPr>
            <p:grpSpPr bwMode="auto">
              <a:xfrm>
                <a:off x="6269" y="4526"/>
                <a:ext cx="101" cy="97"/>
                <a:chOff x="6269" y="4526"/>
                <a:chExt cx="101" cy="97"/>
              </a:xfrm>
            </p:grpSpPr>
            <p:sp>
              <p:nvSpPr>
                <p:cNvPr id="9031" name="Freeform 144"/>
                <p:cNvSpPr>
                  <a:spLocks/>
                </p:cNvSpPr>
                <p:nvPr/>
              </p:nvSpPr>
              <p:spPr bwMode="auto">
                <a:xfrm>
                  <a:off x="6269" y="4526"/>
                  <a:ext cx="101" cy="97"/>
                </a:xfrm>
                <a:custGeom>
                  <a:avLst/>
                  <a:gdLst>
                    <a:gd name="T0" fmla="+- 0 6370 6269"/>
                    <a:gd name="T1" fmla="*/ T0 w 101"/>
                    <a:gd name="T2" fmla="+- 0 4575 4526"/>
                    <a:gd name="T3" fmla="*/ 4575 h 97"/>
                    <a:gd name="T4" fmla="+- 0 6365 6269"/>
                    <a:gd name="T5" fmla="*/ T4 w 101"/>
                    <a:gd name="T6" fmla="+- 0 4553 4526"/>
                    <a:gd name="T7" fmla="*/ 4553 h 97"/>
                    <a:gd name="T8" fmla="+- 0 6352 6269"/>
                    <a:gd name="T9" fmla="*/ T8 w 101"/>
                    <a:gd name="T10" fmla="+- 0 4536 4526"/>
                    <a:gd name="T11" fmla="*/ 4536 h 97"/>
                    <a:gd name="T12" fmla="+- 0 6332 6269"/>
                    <a:gd name="T13" fmla="*/ T12 w 101"/>
                    <a:gd name="T14" fmla="+- 0 4526 4526"/>
                    <a:gd name="T15" fmla="*/ 4526 h 97"/>
                    <a:gd name="T16" fmla="+- 0 6306 6269"/>
                    <a:gd name="T17" fmla="*/ T16 w 101"/>
                    <a:gd name="T18" fmla="+- 0 4529 4526"/>
                    <a:gd name="T19" fmla="*/ 4529 h 97"/>
                    <a:gd name="T20" fmla="+- 0 6286 6269"/>
                    <a:gd name="T21" fmla="*/ T20 w 101"/>
                    <a:gd name="T22" fmla="+- 0 4539 4526"/>
                    <a:gd name="T23" fmla="*/ 4539 h 97"/>
                    <a:gd name="T24" fmla="+- 0 6274 6269"/>
                    <a:gd name="T25" fmla="*/ T24 w 101"/>
                    <a:gd name="T26" fmla="+- 0 4554 4526"/>
                    <a:gd name="T27" fmla="*/ 4554 h 97"/>
                    <a:gd name="T28" fmla="+- 0 6269 6269"/>
                    <a:gd name="T29" fmla="*/ T28 w 101"/>
                    <a:gd name="T30" fmla="+- 0 4573 4526"/>
                    <a:gd name="T31" fmla="*/ 4573 h 97"/>
                    <a:gd name="T32" fmla="+- 0 6274 6269"/>
                    <a:gd name="T33" fmla="*/ T32 w 101"/>
                    <a:gd name="T34" fmla="+- 0 4596 4526"/>
                    <a:gd name="T35" fmla="*/ 4596 h 97"/>
                    <a:gd name="T36" fmla="+- 0 6287 6269"/>
                    <a:gd name="T37" fmla="*/ T36 w 101"/>
                    <a:gd name="T38" fmla="+- 0 4613 4526"/>
                    <a:gd name="T39" fmla="*/ 4613 h 97"/>
                    <a:gd name="T40" fmla="+- 0 6306 6269"/>
                    <a:gd name="T41" fmla="*/ T40 w 101"/>
                    <a:gd name="T42" fmla="+- 0 4623 4526"/>
                    <a:gd name="T43" fmla="*/ 4623 h 97"/>
                    <a:gd name="T44" fmla="+- 0 6332 6269"/>
                    <a:gd name="T45" fmla="*/ T44 w 101"/>
                    <a:gd name="T46" fmla="+- 0 4621 4526"/>
                    <a:gd name="T47" fmla="*/ 4621 h 97"/>
                    <a:gd name="T48" fmla="+- 0 6352 6269"/>
                    <a:gd name="T49" fmla="*/ T48 w 101"/>
                    <a:gd name="T50" fmla="+- 0 4611 4526"/>
                    <a:gd name="T51" fmla="*/ 4611 h 97"/>
                    <a:gd name="T52" fmla="+- 0 6365 6269"/>
                    <a:gd name="T53" fmla="*/ T52 w 101"/>
                    <a:gd name="T54" fmla="+- 0 4596 4526"/>
                    <a:gd name="T55" fmla="*/ 4596 h 97"/>
                    <a:gd name="T56" fmla="+- 0 6370 6269"/>
                    <a:gd name="T57" fmla="*/ T56 w 101"/>
                    <a:gd name="T58" fmla="+- 0 4578 4526"/>
                    <a:gd name="T59" fmla="*/ 4578 h 97"/>
                    <a:gd name="T60" fmla="+- 0 6370 6269"/>
                    <a:gd name="T61" fmla="*/ T60 w 101"/>
                    <a:gd name="T62" fmla="+- 0 4575 4526"/>
                    <a:gd name="T63" fmla="*/ 457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17" name="Group 145"/>
              <p:cNvGrpSpPr>
                <a:grpSpLocks/>
              </p:cNvGrpSpPr>
              <p:nvPr/>
            </p:nvGrpSpPr>
            <p:grpSpPr bwMode="auto">
              <a:xfrm>
                <a:off x="4527" y="2525"/>
                <a:ext cx="101" cy="97"/>
                <a:chOff x="4527" y="2525"/>
                <a:chExt cx="101" cy="97"/>
              </a:xfrm>
            </p:grpSpPr>
            <p:sp>
              <p:nvSpPr>
                <p:cNvPr id="9030" name="Freeform 146"/>
                <p:cNvSpPr>
                  <a:spLocks/>
                </p:cNvSpPr>
                <p:nvPr/>
              </p:nvSpPr>
              <p:spPr bwMode="auto">
                <a:xfrm>
                  <a:off x="4527" y="2525"/>
                  <a:ext cx="101" cy="97"/>
                </a:xfrm>
                <a:custGeom>
                  <a:avLst/>
                  <a:gdLst>
                    <a:gd name="T0" fmla="+- 0 4590 4527"/>
                    <a:gd name="T1" fmla="*/ T0 w 101"/>
                    <a:gd name="T2" fmla="+- 0 2525 2525"/>
                    <a:gd name="T3" fmla="*/ 2525 h 97"/>
                    <a:gd name="T4" fmla="+- 0 4563 4527"/>
                    <a:gd name="T5" fmla="*/ T4 w 101"/>
                    <a:gd name="T6" fmla="+- 0 2528 2525"/>
                    <a:gd name="T7" fmla="*/ 2528 h 97"/>
                    <a:gd name="T8" fmla="+- 0 4544 4527"/>
                    <a:gd name="T9" fmla="*/ T8 w 101"/>
                    <a:gd name="T10" fmla="+- 0 2537 2525"/>
                    <a:gd name="T11" fmla="*/ 2537 h 97"/>
                    <a:gd name="T12" fmla="+- 0 4531 4527"/>
                    <a:gd name="T13" fmla="*/ T12 w 101"/>
                    <a:gd name="T14" fmla="+- 0 2553 2525"/>
                    <a:gd name="T15" fmla="*/ 2553 h 97"/>
                    <a:gd name="T16" fmla="+- 0 4527 4527"/>
                    <a:gd name="T17" fmla="*/ T16 w 101"/>
                    <a:gd name="T18" fmla="+- 0 2572 2525"/>
                    <a:gd name="T19" fmla="*/ 2572 h 97"/>
                    <a:gd name="T20" fmla="+- 0 4531 4527"/>
                    <a:gd name="T21" fmla="*/ T20 w 101"/>
                    <a:gd name="T22" fmla="+- 0 2594 2525"/>
                    <a:gd name="T23" fmla="*/ 2594 h 97"/>
                    <a:gd name="T24" fmla="+- 0 4544 4527"/>
                    <a:gd name="T25" fmla="*/ T24 w 101"/>
                    <a:gd name="T26" fmla="+- 0 2612 2525"/>
                    <a:gd name="T27" fmla="*/ 2612 h 97"/>
                    <a:gd name="T28" fmla="+- 0 4563 4527"/>
                    <a:gd name="T29" fmla="*/ T28 w 101"/>
                    <a:gd name="T30" fmla="+- 0 2622 2525"/>
                    <a:gd name="T31" fmla="*/ 2622 h 97"/>
                    <a:gd name="T32" fmla="+- 0 4590 4527"/>
                    <a:gd name="T33" fmla="*/ T32 w 101"/>
                    <a:gd name="T34" fmla="+- 0 2619 2525"/>
                    <a:gd name="T35" fmla="*/ 2619 h 97"/>
                    <a:gd name="T36" fmla="+- 0 4610 4527"/>
                    <a:gd name="T37" fmla="*/ T36 w 101"/>
                    <a:gd name="T38" fmla="+- 0 2610 2525"/>
                    <a:gd name="T39" fmla="*/ 2610 h 97"/>
                    <a:gd name="T40" fmla="+- 0 4622 4527"/>
                    <a:gd name="T41" fmla="*/ T40 w 101"/>
                    <a:gd name="T42" fmla="+- 0 2595 2525"/>
                    <a:gd name="T43" fmla="*/ 2595 h 97"/>
                    <a:gd name="T44" fmla="+- 0 4627 4527"/>
                    <a:gd name="T45" fmla="*/ T44 w 101"/>
                    <a:gd name="T46" fmla="+- 0 2576 2525"/>
                    <a:gd name="T47" fmla="*/ 2576 h 97"/>
                    <a:gd name="T48" fmla="+- 0 4627 4527"/>
                    <a:gd name="T49" fmla="*/ T48 w 101"/>
                    <a:gd name="T50" fmla="+- 0 2574 2525"/>
                    <a:gd name="T51" fmla="*/ 2574 h 97"/>
                    <a:gd name="T52" fmla="+- 0 4623 4527"/>
                    <a:gd name="T53" fmla="*/ T52 w 101"/>
                    <a:gd name="T54" fmla="+- 0 2552 2525"/>
                    <a:gd name="T55" fmla="*/ 2552 h 97"/>
                    <a:gd name="T56" fmla="+- 0 4609 4527"/>
                    <a:gd name="T57" fmla="*/ T56 w 101"/>
                    <a:gd name="T58" fmla="+- 0 2535 2525"/>
                    <a:gd name="T59" fmla="*/ 2535 h 97"/>
                    <a:gd name="T60" fmla="+- 0 4590 4527"/>
                    <a:gd name="T61" fmla="*/ T60 w 101"/>
                    <a:gd name="T62" fmla="+- 0 2525 2525"/>
                    <a:gd name="T63" fmla="*/ 252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2"/>
                      </a:lnTo>
                      <a:lnTo>
                        <a:pt x="4" y="28"/>
                      </a:lnTo>
                      <a:lnTo>
                        <a:pt x="0" y="47"/>
                      </a:lnTo>
                      <a:lnTo>
                        <a:pt x="4" y="69"/>
                      </a:lnTo>
                      <a:lnTo>
                        <a:pt x="17" y="87"/>
                      </a:lnTo>
                      <a:lnTo>
                        <a:pt x="36" y="97"/>
                      </a:lnTo>
                      <a:lnTo>
                        <a:pt x="63" y="94"/>
                      </a:lnTo>
                      <a:lnTo>
                        <a:pt x="83" y="85"/>
                      </a:lnTo>
                      <a:lnTo>
                        <a:pt x="95" y="70"/>
                      </a:lnTo>
                      <a:lnTo>
                        <a:pt x="100" y="51"/>
                      </a:lnTo>
                      <a:lnTo>
                        <a:pt x="100" y="49"/>
                      </a:lnTo>
                      <a:lnTo>
                        <a:pt x="96" y="27"/>
                      </a:lnTo>
                      <a:lnTo>
                        <a:pt x="82" y="10"/>
                      </a:lnTo>
                      <a:lnTo>
                        <a:pt x="63"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18" name="Group 147"/>
              <p:cNvGrpSpPr>
                <a:grpSpLocks/>
              </p:cNvGrpSpPr>
              <p:nvPr/>
            </p:nvGrpSpPr>
            <p:grpSpPr bwMode="auto">
              <a:xfrm>
                <a:off x="4527" y="2525"/>
                <a:ext cx="101" cy="97"/>
                <a:chOff x="4527" y="2525"/>
                <a:chExt cx="101" cy="97"/>
              </a:xfrm>
            </p:grpSpPr>
            <p:sp>
              <p:nvSpPr>
                <p:cNvPr id="9029" name="Freeform 148"/>
                <p:cNvSpPr>
                  <a:spLocks/>
                </p:cNvSpPr>
                <p:nvPr/>
              </p:nvSpPr>
              <p:spPr bwMode="auto">
                <a:xfrm>
                  <a:off x="4527" y="2525"/>
                  <a:ext cx="101" cy="97"/>
                </a:xfrm>
                <a:custGeom>
                  <a:avLst/>
                  <a:gdLst>
                    <a:gd name="T0" fmla="+- 0 4627 4527"/>
                    <a:gd name="T1" fmla="*/ T0 w 101"/>
                    <a:gd name="T2" fmla="+- 0 2574 2525"/>
                    <a:gd name="T3" fmla="*/ 2574 h 97"/>
                    <a:gd name="T4" fmla="+- 0 4623 4527"/>
                    <a:gd name="T5" fmla="*/ T4 w 101"/>
                    <a:gd name="T6" fmla="+- 0 2552 2525"/>
                    <a:gd name="T7" fmla="*/ 2552 h 97"/>
                    <a:gd name="T8" fmla="+- 0 4609 4527"/>
                    <a:gd name="T9" fmla="*/ T8 w 101"/>
                    <a:gd name="T10" fmla="+- 0 2535 2525"/>
                    <a:gd name="T11" fmla="*/ 2535 h 97"/>
                    <a:gd name="T12" fmla="+- 0 4590 4527"/>
                    <a:gd name="T13" fmla="*/ T12 w 101"/>
                    <a:gd name="T14" fmla="+- 0 2525 2525"/>
                    <a:gd name="T15" fmla="*/ 2525 h 97"/>
                    <a:gd name="T16" fmla="+- 0 4563 4527"/>
                    <a:gd name="T17" fmla="*/ T16 w 101"/>
                    <a:gd name="T18" fmla="+- 0 2528 2525"/>
                    <a:gd name="T19" fmla="*/ 2528 h 97"/>
                    <a:gd name="T20" fmla="+- 0 4544 4527"/>
                    <a:gd name="T21" fmla="*/ T20 w 101"/>
                    <a:gd name="T22" fmla="+- 0 2537 2525"/>
                    <a:gd name="T23" fmla="*/ 2537 h 97"/>
                    <a:gd name="T24" fmla="+- 0 4531 4527"/>
                    <a:gd name="T25" fmla="*/ T24 w 101"/>
                    <a:gd name="T26" fmla="+- 0 2553 2525"/>
                    <a:gd name="T27" fmla="*/ 2553 h 97"/>
                    <a:gd name="T28" fmla="+- 0 4527 4527"/>
                    <a:gd name="T29" fmla="*/ T28 w 101"/>
                    <a:gd name="T30" fmla="+- 0 2572 2525"/>
                    <a:gd name="T31" fmla="*/ 2572 h 97"/>
                    <a:gd name="T32" fmla="+- 0 4531 4527"/>
                    <a:gd name="T33" fmla="*/ T32 w 101"/>
                    <a:gd name="T34" fmla="+- 0 2594 2525"/>
                    <a:gd name="T35" fmla="*/ 2594 h 97"/>
                    <a:gd name="T36" fmla="+- 0 4544 4527"/>
                    <a:gd name="T37" fmla="*/ T36 w 101"/>
                    <a:gd name="T38" fmla="+- 0 2612 2525"/>
                    <a:gd name="T39" fmla="*/ 2612 h 97"/>
                    <a:gd name="T40" fmla="+- 0 4563 4527"/>
                    <a:gd name="T41" fmla="*/ T40 w 101"/>
                    <a:gd name="T42" fmla="+- 0 2622 2525"/>
                    <a:gd name="T43" fmla="*/ 2622 h 97"/>
                    <a:gd name="T44" fmla="+- 0 4590 4527"/>
                    <a:gd name="T45" fmla="*/ T44 w 101"/>
                    <a:gd name="T46" fmla="+- 0 2619 2525"/>
                    <a:gd name="T47" fmla="*/ 2619 h 97"/>
                    <a:gd name="T48" fmla="+- 0 4610 4527"/>
                    <a:gd name="T49" fmla="*/ T48 w 101"/>
                    <a:gd name="T50" fmla="+- 0 2610 2525"/>
                    <a:gd name="T51" fmla="*/ 2610 h 97"/>
                    <a:gd name="T52" fmla="+- 0 4622 4527"/>
                    <a:gd name="T53" fmla="*/ T52 w 101"/>
                    <a:gd name="T54" fmla="+- 0 2595 2525"/>
                    <a:gd name="T55" fmla="*/ 2595 h 97"/>
                    <a:gd name="T56" fmla="+- 0 4627 4527"/>
                    <a:gd name="T57" fmla="*/ T56 w 101"/>
                    <a:gd name="T58" fmla="+- 0 2576 2525"/>
                    <a:gd name="T59" fmla="*/ 2576 h 97"/>
                    <a:gd name="T60" fmla="+- 0 4627 4527"/>
                    <a:gd name="T61" fmla="*/ T60 w 101"/>
                    <a:gd name="T62" fmla="+- 0 2574 2525"/>
                    <a:gd name="T63" fmla="*/ 257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6" y="27"/>
                      </a:lnTo>
                      <a:lnTo>
                        <a:pt x="82" y="10"/>
                      </a:lnTo>
                      <a:lnTo>
                        <a:pt x="63" y="0"/>
                      </a:lnTo>
                      <a:lnTo>
                        <a:pt x="36" y="3"/>
                      </a:lnTo>
                      <a:lnTo>
                        <a:pt x="17" y="12"/>
                      </a:lnTo>
                      <a:lnTo>
                        <a:pt x="4" y="28"/>
                      </a:lnTo>
                      <a:lnTo>
                        <a:pt x="0" y="47"/>
                      </a:lnTo>
                      <a:lnTo>
                        <a:pt x="4" y="69"/>
                      </a:lnTo>
                      <a:lnTo>
                        <a:pt x="17" y="87"/>
                      </a:lnTo>
                      <a:lnTo>
                        <a:pt x="36" y="97"/>
                      </a:lnTo>
                      <a:lnTo>
                        <a:pt x="63" y="94"/>
                      </a:lnTo>
                      <a:lnTo>
                        <a:pt x="83" y="85"/>
                      </a:lnTo>
                      <a:lnTo>
                        <a:pt x="95" y="70"/>
                      </a:lnTo>
                      <a:lnTo>
                        <a:pt x="100" y="51"/>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19" name="Group 149"/>
              <p:cNvGrpSpPr>
                <a:grpSpLocks/>
              </p:cNvGrpSpPr>
              <p:nvPr/>
            </p:nvGrpSpPr>
            <p:grpSpPr bwMode="auto">
              <a:xfrm>
                <a:off x="4314" y="2092"/>
                <a:ext cx="93" cy="87"/>
                <a:chOff x="4314" y="2092"/>
                <a:chExt cx="93" cy="87"/>
              </a:xfrm>
            </p:grpSpPr>
            <p:sp>
              <p:nvSpPr>
                <p:cNvPr id="9028" name="Freeform 150"/>
                <p:cNvSpPr>
                  <a:spLocks/>
                </p:cNvSpPr>
                <p:nvPr/>
              </p:nvSpPr>
              <p:spPr bwMode="auto">
                <a:xfrm>
                  <a:off x="4314" y="2092"/>
                  <a:ext cx="93" cy="87"/>
                </a:xfrm>
                <a:custGeom>
                  <a:avLst/>
                  <a:gdLst>
                    <a:gd name="T0" fmla="+- 0 4369 4314"/>
                    <a:gd name="T1" fmla="*/ T0 w 93"/>
                    <a:gd name="T2" fmla="+- 0 2092 2092"/>
                    <a:gd name="T3" fmla="*/ 2092 h 87"/>
                    <a:gd name="T4" fmla="+- 0 4344 4314"/>
                    <a:gd name="T5" fmla="*/ T4 w 93"/>
                    <a:gd name="T6" fmla="+- 0 2096 2092"/>
                    <a:gd name="T7" fmla="*/ 2096 h 87"/>
                    <a:gd name="T8" fmla="+- 0 4325 4314"/>
                    <a:gd name="T9" fmla="*/ T8 w 93"/>
                    <a:gd name="T10" fmla="+- 0 2107 2092"/>
                    <a:gd name="T11" fmla="*/ 2107 h 87"/>
                    <a:gd name="T12" fmla="+- 0 4314 4314"/>
                    <a:gd name="T13" fmla="*/ T12 w 93"/>
                    <a:gd name="T14" fmla="+- 0 2123 2092"/>
                    <a:gd name="T15" fmla="*/ 2123 h 87"/>
                    <a:gd name="T16" fmla="+- 0 4316 4314"/>
                    <a:gd name="T17" fmla="*/ T16 w 93"/>
                    <a:gd name="T18" fmla="+- 0 2152 2092"/>
                    <a:gd name="T19" fmla="*/ 2152 h 87"/>
                    <a:gd name="T20" fmla="+- 0 4324 4314"/>
                    <a:gd name="T21" fmla="*/ T20 w 93"/>
                    <a:gd name="T22" fmla="+- 0 2173 2092"/>
                    <a:gd name="T23" fmla="*/ 2173 h 87"/>
                    <a:gd name="T24" fmla="+- 0 4330 4314"/>
                    <a:gd name="T25" fmla="*/ T24 w 93"/>
                    <a:gd name="T26" fmla="+- 0 2179 2092"/>
                    <a:gd name="T27" fmla="*/ 2179 h 87"/>
                    <a:gd name="T28" fmla="+- 0 4388 4314"/>
                    <a:gd name="T29" fmla="*/ T28 w 93"/>
                    <a:gd name="T30" fmla="+- 0 2179 2092"/>
                    <a:gd name="T31" fmla="*/ 2179 h 87"/>
                    <a:gd name="T32" fmla="+- 0 4394 4314"/>
                    <a:gd name="T33" fmla="*/ T32 w 93"/>
                    <a:gd name="T34" fmla="+- 0 2175 2092"/>
                    <a:gd name="T35" fmla="*/ 2175 h 87"/>
                    <a:gd name="T36" fmla="+- 0 4405 4314"/>
                    <a:gd name="T37" fmla="*/ T36 w 93"/>
                    <a:gd name="T38" fmla="+- 0 2156 2092"/>
                    <a:gd name="T39" fmla="*/ 2156 h 87"/>
                    <a:gd name="T40" fmla="+- 0 4407 4314"/>
                    <a:gd name="T41" fmla="*/ T40 w 93"/>
                    <a:gd name="T42" fmla="+- 0 2142 2092"/>
                    <a:gd name="T43" fmla="*/ 2142 h 87"/>
                    <a:gd name="T44" fmla="+- 0 4402 4314"/>
                    <a:gd name="T45" fmla="*/ T44 w 93"/>
                    <a:gd name="T46" fmla="+- 0 2119 2092"/>
                    <a:gd name="T47" fmla="*/ 2119 h 87"/>
                    <a:gd name="T48" fmla="+- 0 4389 4314"/>
                    <a:gd name="T49" fmla="*/ T48 w 93"/>
                    <a:gd name="T50" fmla="+- 0 2102 2092"/>
                    <a:gd name="T51" fmla="*/ 2102 h 87"/>
                    <a:gd name="T52" fmla="+- 0 4369 4314"/>
                    <a:gd name="T53" fmla="*/ T52 w 93"/>
                    <a:gd name="T54" fmla="+- 0 2092 2092"/>
                    <a:gd name="T55" fmla="*/ 2092 h 8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3" h="87">
                      <a:moveTo>
                        <a:pt x="55" y="0"/>
                      </a:moveTo>
                      <a:lnTo>
                        <a:pt x="30" y="4"/>
                      </a:lnTo>
                      <a:lnTo>
                        <a:pt x="11" y="15"/>
                      </a:lnTo>
                      <a:lnTo>
                        <a:pt x="0" y="31"/>
                      </a:lnTo>
                      <a:lnTo>
                        <a:pt x="2" y="60"/>
                      </a:lnTo>
                      <a:lnTo>
                        <a:pt x="10" y="81"/>
                      </a:lnTo>
                      <a:lnTo>
                        <a:pt x="16" y="87"/>
                      </a:lnTo>
                      <a:lnTo>
                        <a:pt x="74" y="87"/>
                      </a:lnTo>
                      <a:lnTo>
                        <a:pt x="80" y="83"/>
                      </a:lnTo>
                      <a:lnTo>
                        <a:pt x="91" y="64"/>
                      </a:lnTo>
                      <a:lnTo>
                        <a:pt x="93" y="50"/>
                      </a:lnTo>
                      <a:lnTo>
                        <a:pt x="88" y="27"/>
                      </a:lnTo>
                      <a:lnTo>
                        <a:pt x="75"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20" name="Group 151"/>
              <p:cNvGrpSpPr>
                <a:grpSpLocks/>
              </p:cNvGrpSpPr>
              <p:nvPr/>
            </p:nvGrpSpPr>
            <p:grpSpPr bwMode="auto">
              <a:xfrm>
                <a:off x="4314" y="2092"/>
                <a:ext cx="93" cy="87"/>
                <a:chOff x="4314" y="2092"/>
                <a:chExt cx="93" cy="87"/>
              </a:xfrm>
            </p:grpSpPr>
            <p:sp>
              <p:nvSpPr>
                <p:cNvPr id="9026" name="Freeform 152"/>
                <p:cNvSpPr>
                  <a:spLocks/>
                </p:cNvSpPr>
                <p:nvPr/>
              </p:nvSpPr>
              <p:spPr bwMode="auto">
                <a:xfrm>
                  <a:off x="4314" y="2092"/>
                  <a:ext cx="93" cy="87"/>
                </a:xfrm>
                <a:custGeom>
                  <a:avLst/>
                  <a:gdLst>
                    <a:gd name="T0" fmla="+- 0 4407 4314"/>
                    <a:gd name="T1" fmla="*/ T0 w 93"/>
                    <a:gd name="T2" fmla="+- 0 2142 2092"/>
                    <a:gd name="T3" fmla="*/ 2142 h 87"/>
                    <a:gd name="T4" fmla="+- 0 4402 4314"/>
                    <a:gd name="T5" fmla="*/ T4 w 93"/>
                    <a:gd name="T6" fmla="+- 0 2119 2092"/>
                    <a:gd name="T7" fmla="*/ 2119 h 87"/>
                    <a:gd name="T8" fmla="+- 0 4389 4314"/>
                    <a:gd name="T9" fmla="*/ T8 w 93"/>
                    <a:gd name="T10" fmla="+- 0 2102 2092"/>
                    <a:gd name="T11" fmla="*/ 2102 h 87"/>
                    <a:gd name="T12" fmla="+- 0 4369 4314"/>
                    <a:gd name="T13" fmla="*/ T12 w 93"/>
                    <a:gd name="T14" fmla="+- 0 2092 2092"/>
                    <a:gd name="T15" fmla="*/ 2092 h 87"/>
                    <a:gd name="T16" fmla="+- 0 4344 4314"/>
                    <a:gd name="T17" fmla="*/ T16 w 93"/>
                    <a:gd name="T18" fmla="+- 0 2096 2092"/>
                    <a:gd name="T19" fmla="*/ 2096 h 87"/>
                    <a:gd name="T20" fmla="+- 0 4325 4314"/>
                    <a:gd name="T21" fmla="*/ T20 w 93"/>
                    <a:gd name="T22" fmla="+- 0 2107 2092"/>
                    <a:gd name="T23" fmla="*/ 2107 h 87"/>
                    <a:gd name="T24" fmla="+- 0 4314 4314"/>
                    <a:gd name="T25" fmla="*/ T24 w 93"/>
                    <a:gd name="T26" fmla="+- 0 2123 2092"/>
                    <a:gd name="T27" fmla="*/ 2123 h 87"/>
                    <a:gd name="T28" fmla="+- 0 4316 4314"/>
                    <a:gd name="T29" fmla="*/ T28 w 93"/>
                    <a:gd name="T30" fmla="+- 0 2152 2092"/>
                    <a:gd name="T31" fmla="*/ 2152 h 87"/>
                    <a:gd name="T32" fmla="+- 0 4324 4314"/>
                    <a:gd name="T33" fmla="*/ T32 w 93"/>
                    <a:gd name="T34" fmla="+- 0 2173 2092"/>
                    <a:gd name="T35" fmla="*/ 2173 h 87"/>
                    <a:gd name="T36" fmla="+- 0 4330 4314"/>
                    <a:gd name="T37" fmla="*/ T36 w 93"/>
                    <a:gd name="T38" fmla="+- 0 2179 2092"/>
                    <a:gd name="T39" fmla="*/ 2179 h 8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3" h="87">
                      <a:moveTo>
                        <a:pt x="93" y="50"/>
                      </a:moveTo>
                      <a:lnTo>
                        <a:pt x="88" y="27"/>
                      </a:lnTo>
                      <a:lnTo>
                        <a:pt x="75" y="10"/>
                      </a:lnTo>
                      <a:lnTo>
                        <a:pt x="55" y="0"/>
                      </a:lnTo>
                      <a:lnTo>
                        <a:pt x="30" y="4"/>
                      </a:lnTo>
                      <a:lnTo>
                        <a:pt x="11" y="15"/>
                      </a:lnTo>
                      <a:lnTo>
                        <a:pt x="0" y="31"/>
                      </a:lnTo>
                      <a:lnTo>
                        <a:pt x="2" y="60"/>
                      </a:lnTo>
                      <a:lnTo>
                        <a:pt x="10" y="81"/>
                      </a:lnTo>
                      <a:lnTo>
                        <a:pt x="16" y="8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27" name="Freeform 153"/>
                <p:cNvSpPr>
                  <a:spLocks/>
                </p:cNvSpPr>
                <p:nvPr/>
              </p:nvSpPr>
              <p:spPr bwMode="auto">
                <a:xfrm>
                  <a:off x="4314" y="2092"/>
                  <a:ext cx="93" cy="87"/>
                </a:xfrm>
                <a:custGeom>
                  <a:avLst/>
                  <a:gdLst>
                    <a:gd name="T0" fmla="+- 0 4388 4314"/>
                    <a:gd name="T1" fmla="*/ T0 w 93"/>
                    <a:gd name="T2" fmla="+- 0 2179 2092"/>
                    <a:gd name="T3" fmla="*/ 2179 h 87"/>
                    <a:gd name="T4" fmla="+- 0 4394 4314"/>
                    <a:gd name="T5" fmla="*/ T4 w 93"/>
                    <a:gd name="T6" fmla="+- 0 2175 2092"/>
                    <a:gd name="T7" fmla="*/ 2175 h 87"/>
                    <a:gd name="T8" fmla="+- 0 4405 4314"/>
                    <a:gd name="T9" fmla="*/ T8 w 93"/>
                    <a:gd name="T10" fmla="+- 0 2156 2092"/>
                    <a:gd name="T11" fmla="*/ 2156 h 87"/>
                    <a:gd name="T12" fmla="+- 0 4407 4314"/>
                    <a:gd name="T13" fmla="*/ T12 w 93"/>
                    <a:gd name="T14" fmla="+- 0 2142 2092"/>
                    <a:gd name="T15" fmla="*/ 2142 h 87"/>
                  </a:gdLst>
                  <a:ahLst/>
                  <a:cxnLst>
                    <a:cxn ang="0">
                      <a:pos x="T1" y="T3"/>
                    </a:cxn>
                    <a:cxn ang="0">
                      <a:pos x="T5" y="T7"/>
                    </a:cxn>
                    <a:cxn ang="0">
                      <a:pos x="T9" y="T11"/>
                    </a:cxn>
                    <a:cxn ang="0">
                      <a:pos x="T13" y="T15"/>
                    </a:cxn>
                  </a:cxnLst>
                  <a:rect l="0" t="0" r="r" b="b"/>
                  <a:pathLst>
                    <a:path w="93" h="87">
                      <a:moveTo>
                        <a:pt x="74" y="87"/>
                      </a:moveTo>
                      <a:lnTo>
                        <a:pt x="80" y="83"/>
                      </a:lnTo>
                      <a:lnTo>
                        <a:pt x="91" y="64"/>
                      </a:lnTo>
                      <a:lnTo>
                        <a:pt x="93" y="50"/>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21" name="Group 154"/>
              <p:cNvGrpSpPr>
                <a:grpSpLocks/>
              </p:cNvGrpSpPr>
              <p:nvPr/>
            </p:nvGrpSpPr>
            <p:grpSpPr bwMode="auto">
              <a:xfrm>
                <a:off x="5784" y="4430"/>
                <a:ext cx="101" cy="97"/>
                <a:chOff x="5784" y="4430"/>
                <a:chExt cx="101" cy="97"/>
              </a:xfrm>
            </p:grpSpPr>
            <p:sp>
              <p:nvSpPr>
                <p:cNvPr id="9025" name="Freeform 155"/>
                <p:cNvSpPr>
                  <a:spLocks/>
                </p:cNvSpPr>
                <p:nvPr/>
              </p:nvSpPr>
              <p:spPr bwMode="auto">
                <a:xfrm>
                  <a:off x="5784" y="4430"/>
                  <a:ext cx="101" cy="97"/>
                </a:xfrm>
                <a:custGeom>
                  <a:avLst/>
                  <a:gdLst>
                    <a:gd name="T0" fmla="+- 0 5848 5784"/>
                    <a:gd name="T1" fmla="*/ T0 w 101"/>
                    <a:gd name="T2" fmla="+- 0 4430 4430"/>
                    <a:gd name="T3" fmla="*/ 4430 h 97"/>
                    <a:gd name="T4" fmla="+- 0 5821 5784"/>
                    <a:gd name="T5" fmla="*/ T4 w 101"/>
                    <a:gd name="T6" fmla="+- 0 4433 4430"/>
                    <a:gd name="T7" fmla="*/ 4433 h 97"/>
                    <a:gd name="T8" fmla="+- 0 5801 5784"/>
                    <a:gd name="T9" fmla="*/ T8 w 101"/>
                    <a:gd name="T10" fmla="+- 0 4443 4430"/>
                    <a:gd name="T11" fmla="*/ 4443 h 97"/>
                    <a:gd name="T12" fmla="+- 0 5789 5784"/>
                    <a:gd name="T13" fmla="*/ T12 w 101"/>
                    <a:gd name="T14" fmla="+- 0 4458 4430"/>
                    <a:gd name="T15" fmla="*/ 4458 h 97"/>
                    <a:gd name="T16" fmla="+- 0 5784 5784"/>
                    <a:gd name="T17" fmla="*/ T16 w 101"/>
                    <a:gd name="T18" fmla="+- 0 4477 4430"/>
                    <a:gd name="T19" fmla="*/ 4477 h 97"/>
                    <a:gd name="T20" fmla="+- 0 5789 5784"/>
                    <a:gd name="T21" fmla="*/ T20 w 101"/>
                    <a:gd name="T22" fmla="+- 0 4500 4430"/>
                    <a:gd name="T23" fmla="*/ 4500 h 97"/>
                    <a:gd name="T24" fmla="+- 0 5802 5784"/>
                    <a:gd name="T25" fmla="*/ T24 w 101"/>
                    <a:gd name="T26" fmla="+- 0 4517 4430"/>
                    <a:gd name="T27" fmla="*/ 4517 h 97"/>
                    <a:gd name="T28" fmla="+- 0 5821 5784"/>
                    <a:gd name="T29" fmla="*/ T28 w 101"/>
                    <a:gd name="T30" fmla="+- 0 4527 4430"/>
                    <a:gd name="T31" fmla="*/ 4527 h 97"/>
                    <a:gd name="T32" fmla="+- 0 5848 5784"/>
                    <a:gd name="T33" fmla="*/ T32 w 101"/>
                    <a:gd name="T34" fmla="+- 0 4525 4430"/>
                    <a:gd name="T35" fmla="*/ 4525 h 97"/>
                    <a:gd name="T36" fmla="+- 0 5867 5784"/>
                    <a:gd name="T37" fmla="*/ T36 w 101"/>
                    <a:gd name="T38" fmla="+- 0 4515 4430"/>
                    <a:gd name="T39" fmla="*/ 4515 h 97"/>
                    <a:gd name="T40" fmla="+- 0 5880 5784"/>
                    <a:gd name="T41" fmla="*/ T40 w 101"/>
                    <a:gd name="T42" fmla="+- 0 4501 4430"/>
                    <a:gd name="T43" fmla="*/ 4501 h 97"/>
                    <a:gd name="T44" fmla="+- 0 5885 5784"/>
                    <a:gd name="T45" fmla="*/ T44 w 101"/>
                    <a:gd name="T46" fmla="+- 0 4482 4430"/>
                    <a:gd name="T47" fmla="*/ 4482 h 97"/>
                    <a:gd name="T48" fmla="+- 0 5885 5784"/>
                    <a:gd name="T49" fmla="*/ T48 w 101"/>
                    <a:gd name="T50" fmla="+- 0 4479 4430"/>
                    <a:gd name="T51" fmla="*/ 4479 h 97"/>
                    <a:gd name="T52" fmla="+- 0 5880 5784"/>
                    <a:gd name="T53" fmla="*/ T52 w 101"/>
                    <a:gd name="T54" fmla="+- 0 4457 4430"/>
                    <a:gd name="T55" fmla="*/ 4457 h 97"/>
                    <a:gd name="T56" fmla="+- 0 5867 5784"/>
                    <a:gd name="T57" fmla="*/ T56 w 101"/>
                    <a:gd name="T58" fmla="+- 0 4440 4430"/>
                    <a:gd name="T59" fmla="*/ 4440 h 97"/>
                    <a:gd name="T60" fmla="+- 0 5848 5784"/>
                    <a:gd name="T61" fmla="*/ T60 w 101"/>
                    <a:gd name="T62" fmla="+- 0 4430 4430"/>
                    <a:gd name="T63" fmla="*/ 443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4" y="0"/>
                      </a:moveTo>
                      <a:lnTo>
                        <a:pt x="37" y="3"/>
                      </a:lnTo>
                      <a:lnTo>
                        <a:pt x="17" y="13"/>
                      </a:lnTo>
                      <a:lnTo>
                        <a:pt x="5" y="28"/>
                      </a:lnTo>
                      <a:lnTo>
                        <a:pt x="0" y="47"/>
                      </a:lnTo>
                      <a:lnTo>
                        <a:pt x="5" y="70"/>
                      </a:lnTo>
                      <a:lnTo>
                        <a:pt x="18" y="87"/>
                      </a:lnTo>
                      <a:lnTo>
                        <a:pt x="37" y="97"/>
                      </a:lnTo>
                      <a:lnTo>
                        <a:pt x="64" y="95"/>
                      </a:lnTo>
                      <a:lnTo>
                        <a:pt x="83" y="85"/>
                      </a:lnTo>
                      <a:lnTo>
                        <a:pt x="96" y="71"/>
                      </a:lnTo>
                      <a:lnTo>
                        <a:pt x="101" y="52"/>
                      </a:lnTo>
                      <a:lnTo>
                        <a:pt x="101" y="49"/>
                      </a:lnTo>
                      <a:lnTo>
                        <a:pt x="96" y="27"/>
                      </a:lnTo>
                      <a:lnTo>
                        <a:pt x="83" y="10"/>
                      </a:lnTo>
                      <a:lnTo>
                        <a:pt x="6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22" name="Group 156"/>
              <p:cNvGrpSpPr>
                <a:grpSpLocks/>
              </p:cNvGrpSpPr>
              <p:nvPr/>
            </p:nvGrpSpPr>
            <p:grpSpPr bwMode="auto">
              <a:xfrm>
                <a:off x="5784" y="4430"/>
                <a:ext cx="101" cy="97"/>
                <a:chOff x="5784" y="4430"/>
                <a:chExt cx="101" cy="97"/>
              </a:xfrm>
            </p:grpSpPr>
            <p:sp>
              <p:nvSpPr>
                <p:cNvPr id="9024" name="Freeform 157"/>
                <p:cNvSpPr>
                  <a:spLocks/>
                </p:cNvSpPr>
                <p:nvPr/>
              </p:nvSpPr>
              <p:spPr bwMode="auto">
                <a:xfrm>
                  <a:off x="5784" y="4430"/>
                  <a:ext cx="101" cy="97"/>
                </a:xfrm>
                <a:custGeom>
                  <a:avLst/>
                  <a:gdLst>
                    <a:gd name="T0" fmla="+- 0 5885 5784"/>
                    <a:gd name="T1" fmla="*/ T0 w 101"/>
                    <a:gd name="T2" fmla="+- 0 4479 4430"/>
                    <a:gd name="T3" fmla="*/ 4479 h 97"/>
                    <a:gd name="T4" fmla="+- 0 5880 5784"/>
                    <a:gd name="T5" fmla="*/ T4 w 101"/>
                    <a:gd name="T6" fmla="+- 0 4457 4430"/>
                    <a:gd name="T7" fmla="*/ 4457 h 97"/>
                    <a:gd name="T8" fmla="+- 0 5867 5784"/>
                    <a:gd name="T9" fmla="*/ T8 w 101"/>
                    <a:gd name="T10" fmla="+- 0 4440 4430"/>
                    <a:gd name="T11" fmla="*/ 4440 h 97"/>
                    <a:gd name="T12" fmla="+- 0 5848 5784"/>
                    <a:gd name="T13" fmla="*/ T12 w 101"/>
                    <a:gd name="T14" fmla="+- 0 4430 4430"/>
                    <a:gd name="T15" fmla="*/ 4430 h 97"/>
                    <a:gd name="T16" fmla="+- 0 5821 5784"/>
                    <a:gd name="T17" fmla="*/ T16 w 101"/>
                    <a:gd name="T18" fmla="+- 0 4433 4430"/>
                    <a:gd name="T19" fmla="*/ 4433 h 97"/>
                    <a:gd name="T20" fmla="+- 0 5801 5784"/>
                    <a:gd name="T21" fmla="*/ T20 w 101"/>
                    <a:gd name="T22" fmla="+- 0 4443 4430"/>
                    <a:gd name="T23" fmla="*/ 4443 h 97"/>
                    <a:gd name="T24" fmla="+- 0 5789 5784"/>
                    <a:gd name="T25" fmla="*/ T24 w 101"/>
                    <a:gd name="T26" fmla="+- 0 4458 4430"/>
                    <a:gd name="T27" fmla="*/ 4458 h 97"/>
                    <a:gd name="T28" fmla="+- 0 5784 5784"/>
                    <a:gd name="T29" fmla="*/ T28 w 101"/>
                    <a:gd name="T30" fmla="+- 0 4477 4430"/>
                    <a:gd name="T31" fmla="*/ 4477 h 97"/>
                    <a:gd name="T32" fmla="+- 0 5789 5784"/>
                    <a:gd name="T33" fmla="*/ T32 w 101"/>
                    <a:gd name="T34" fmla="+- 0 4500 4430"/>
                    <a:gd name="T35" fmla="*/ 4500 h 97"/>
                    <a:gd name="T36" fmla="+- 0 5802 5784"/>
                    <a:gd name="T37" fmla="*/ T36 w 101"/>
                    <a:gd name="T38" fmla="+- 0 4517 4430"/>
                    <a:gd name="T39" fmla="*/ 4517 h 97"/>
                    <a:gd name="T40" fmla="+- 0 5821 5784"/>
                    <a:gd name="T41" fmla="*/ T40 w 101"/>
                    <a:gd name="T42" fmla="+- 0 4527 4430"/>
                    <a:gd name="T43" fmla="*/ 4527 h 97"/>
                    <a:gd name="T44" fmla="+- 0 5848 5784"/>
                    <a:gd name="T45" fmla="*/ T44 w 101"/>
                    <a:gd name="T46" fmla="+- 0 4525 4430"/>
                    <a:gd name="T47" fmla="*/ 4525 h 97"/>
                    <a:gd name="T48" fmla="+- 0 5867 5784"/>
                    <a:gd name="T49" fmla="*/ T48 w 101"/>
                    <a:gd name="T50" fmla="+- 0 4515 4430"/>
                    <a:gd name="T51" fmla="*/ 4515 h 97"/>
                    <a:gd name="T52" fmla="+- 0 5880 5784"/>
                    <a:gd name="T53" fmla="*/ T52 w 101"/>
                    <a:gd name="T54" fmla="+- 0 4501 4430"/>
                    <a:gd name="T55" fmla="*/ 4501 h 97"/>
                    <a:gd name="T56" fmla="+- 0 5885 5784"/>
                    <a:gd name="T57" fmla="*/ T56 w 101"/>
                    <a:gd name="T58" fmla="+- 0 4482 4430"/>
                    <a:gd name="T59" fmla="*/ 4482 h 97"/>
                    <a:gd name="T60" fmla="+- 0 5885 5784"/>
                    <a:gd name="T61" fmla="*/ T60 w 101"/>
                    <a:gd name="T62" fmla="+- 0 4479 4430"/>
                    <a:gd name="T63" fmla="*/ 447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4" y="0"/>
                      </a:lnTo>
                      <a:lnTo>
                        <a:pt x="37" y="3"/>
                      </a:lnTo>
                      <a:lnTo>
                        <a:pt x="17" y="13"/>
                      </a:lnTo>
                      <a:lnTo>
                        <a:pt x="5" y="28"/>
                      </a:lnTo>
                      <a:lnTo>
                        <a:pt x="0" y="47"/>
                      </a:lnTo>
                      <a:lnTo>
                        <a:pt x="5" y="70"/>
                      </a:lnTo>
                      <a:lnTo>
                        <a:pt x="18" y="87"/>
                      </a:lnTo>
                      <a:lnTo>
                        <a:pt x="37" y="97"/>
                      </a:lnTo>
                      <a:lnTo>
                        <a:pt x="64" y="95"/>
                      </a:lnTo>
                      <a:lnTo>
                        <a:pt x="83" y="85"/>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23" name="Group 158"/>
              <p:cNvGrpSpPr>
                <a:grpSpLocks/>
              </p:cNvGrpSpPr>
              <p:nvPr/>
            </p:nvGrpSpPr>
            <p:grpSpPr bwMode="auto">
              <a:xfrm>
                <a:off x="4200" y="3873"/>
                <a:ext cx="101" cy="97"/>
                <a:chOff x="4200" y="3873"/>
                <a:chExt cx="101" cy="97"/>
              </a:xfrm>
            </p:grpSpPr>
            <p:sp>
              <p:nvSpPr>
                <p:cNvPr id="9023" name="Freeform 159"/>
                <p:cNvSpPr>
                  <a:spLocks/>
                </p:cNvSpPr>
                <p:nvPr/>
              </p:nvSpPr>
              <p:spPr bwMode="auto">
                <a:xfrm>
                  <a:off x="4200" y="3873"/>
                  <a:ext cx="101" cy="97"/>
                </a:xfrm>
                <a:custGeom>
                  <a:avLst/>
                  <a:gdLst>
                    <a:gd name="T0" fmla="+- 0 4263 4200"/>
                    <a:gd name="T1" fmla="*/ T0 w 101"/>
                    <a:gd name="T2" fmla="+- 0 3873 3873"/>
                    <a:gd name="T3" fmla="*/ 3873 h 97"/>
                    <a:gd name="T4" fmla="+- 0 4237 4200"/>
                    <a:gd name="T5" fmla="*/ T4 w 101"/>
                    <a:gd name="T6" fmla="+- 0 3876 3873"/>
                    <a:gd name="T7" fmla="*/ 3876 h 97"/>
                    <a:gd name="T8" fmla="+- 0 4217 4200"/>
                    <a:gd name="T9" fmla="*/ T8 w 101"/>
                    <a:gd name="T10" fmla="+- 0 3886 3873"/>
                    <a:gd name="T11" fmla="*/ 3886 h 97"/>
                    <a:gd name="T12" fmla="+- 0 4205 4200"/>
                    <a:gd name="T13" fmla="*/ T12 w 101"/>
                    <a:gd name="T14" fmla="+- 0 3901 3873"/>
                    <a:gd name="T15" fmla="*/ 3901 h 97"/>
                    <a:gd name="T16" fmla="+- 0 4200 4200"/>
                    <a:gd name="T17" fmla="*/ T16 w 101"/>
                    <a:gd name="T18" fmla="+- 0 3920 3873"/>
                    <a:gd name="T19" fmla="*/ 3920 h 97"/>
                    <a:gd name="T20" fmla="+- 0 4205 4200"/>
                    <a:gd name="T21" fmla="*/ T20 w 101"/>
                    <a:gd name="T22" fmla="+- 0 3943 3873"/>
                    <a:gd name="T23" fmla="*/ 3943 h 97"/>
                    <a:gd name="T24" fmla="+- 0 4218 4200"/>
                    <a:gd name="T25" fmla="*/ T24 w 101"/>
                    <a:gd name="T26" fmla="+- 0 3960 3873"/>
                    <a:gd name="T27" fmla="*/ 3960 h 97"/>
                    <a:gd name="T28" fmla="+- 0 4237 4200"/>
                    <a:gd name="T29" fmla="*/ T28 w 101"/>
                    <a:gd name="T30" fmla="+- 0 3971 3873"/>
                    <a:gd name="T31" fmla="*/ 3971 h 97"/>
                    <a:gd name="T32" fmla="+- 0 4264 4200"/>
                    <a:gd name="T33" fmla="*/ T32 w 101"/>
                    <a:gd name="T34" fmla="+- 0 3968 3873"/>
                    <a:gd name="T35" fmla="*/ 3968 h 97"/>
                    <a:gd name="T36" fmla="+- 0 4283 4200"/>
                    <a:gd name="T37" fmla="*/ T36 w 101"/>
                    <a:gd name="T38" fmla="+- 0 3959 3873"/>
                    <a:gd name="T39" fmla="*/ 3959 h 97"/>
                    <a:gd name="T40" fmla="+- 0 4296 4200"/>
                    <a:gd name="T41" fmla="*/ T40 w 101"/>
                    <a:gd name="T42" fmla="+- 0 3944 3873"/>
                    <a:gd name="T43" fmla="*/ 3944 h 97"/>
                    <a:gd name="T44" fmla="+- 0 4301 4200"/>
                    <a:gd name="T45" fmla="*/ T44 w 101"/>
                    <a:gd name="T46" fmla="+- 0 3925 3873"/>
                    <a:gd name="T47" fmla="*/ 3925 h 97"/>
                    <a:gd name="T48" fmla="+- 0 4301 4200"/>
                    <a:gd name="T49" fmla="*/ T48 w 101"/>
                    <a:gd name="T50" fmla="+- 0 3922 3873"/>
                    <a:gd name="T51" fmla="*/ 3922 h 97"/>
                    <a:gd name="T52" fmla="+- 0 4296 4200"/>
                    <a:gd name="T53" fmla="*/ T52 w 101"/>
                    <a:gd name="T54" fmla="+- 0 3900 3873"/>
                    <a:gd name="T55" fmla="*/ 3900 h 97"/>
                    <a:gd name="T56" fmla="+- 0 4283 4200"/>
                    <a:gd name="T57" fmla="*/ T56 w 101"/>
                    <a:gd name="T58" fmla="+- 0 3883 3873"/>
                    <a:gd name="T59" fmla="*/ 3883 h 97"/>
                    <a:gd name="T60" fmla="+- 0 4263 4200"/>
                    <a:gd name="T61" fmla="*/ T60 w 101"/>
                    <a:gd name="T62" fmla="+- 0 3873 3873"/>
                    <a:gd name="T63" fmla="*/ 387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8"/>
                      </a:lnTo>
                      <a:lnTo>
                        <a:pt x="64" y="95"/>
                      </a:lnTo>
                      <a:lnTo>
                        <a:pt x="83" y="86"/>
                      </a:lnTo>
                      <a:lnTo>
                        <a:pt x="96" y="71"/>
                      </a:lnTo>
                      <a:lnTo>
                        <a:pt x="101" y="52"/>
                      </a:lnTo>
                      <a:lnTo>
                        <a:pt x="101" y="49"/>
                      </a:lnTo>
                      <a:lnTo>
                        <a:pt x="96" y="27"/>
                      </a:lnTo>
                      <a:lnTo>
                        <a:pt x="83"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24" name="Group 160"/>
              <p:cNvGrpSpPr>
                <a:grpSpLocks/>
              </p:cNvGrpSpPr>
              <p:nvPr/>
            </p:nvGrpSpPr>
            <p:grpSpPr bwMode="auto">
              <a:xfrm>
                <a:off x="4200" y="3873"/>
                <a:ext cx="101" cy="97"/>
                <a:chOff x="4200" y="3873"/>
                <a:chExt cx="101" cy="97"/>
              </a:xfrm>
            </p:grpSpPr>
            <p:sp>
              <p:nvSpPr>
                <p:cNvPr id="9022" name="Freeform 161"/>
                <p:cNvSpPr>
                  <a:spLocks/>
                </p:cNvSpPr>
                <p:nvPr/>
              </p:nvSpPr>
              <p:spPr bwMode="auto">
                <a:xfrm>
                  <a:off x="4200" y="3873"/>
                  <a:ext cx="101" cy="97"/>
                </a:xfrm>
                <a:custGeom>
                  <a:avLst/>
                  <a:gdLst>
                    <a:gd name="T0" fmla="+- 0 4301 4200"/>
                    <a:gd name="T1" fmla="*/ T0 w 101"/>
                    <a:gd name="T2" fmla="+- 0 3922 3873"/>
                    <a:gd name="T3" fmla="*/ 3922 h 97"/>
                    <a:gd name="T4" fmla="+- 0 4296 4200"/>
                    <a:gd name="T5" fmla="*/ T4 w 101"/>
                    <a:gd name="T6" fmla="+- 0 3900 3873"/>
                    <a:gd name="T7" fmla="*/ 3900 h 97"/>
                    <a:gd name="T8" fmla="+- 0 4283 4200"/>
                    <a:gd name="T9" fmla="*/ T8 w 101"/>
                    <a:gd name="T10" fmla="+- 0 3883 3873"/>
                    <a:gd name="T11" fmla="*/ 3883 h 97"/>
                    <a:gd name="T12" fmla="+- 0 4263 4200"/>
                    <a:gd name="T13" fmla="*/ T12 w 101"/>
                    <a:gd name="T14" fmla="+- 0 3873 3873"/>
                    <a:gd name="T15" fmla="*/ 3873 h 97"/>
                    <a:gd name="T16" fmla="+- 0 4237 4200"/>
                    <a:gd name="T17" fmla="*/ T16 w 101"/>
                    <a:gd name="T18" fmla="+- 0 3876 3873"/>
                    <a:gd name="T19" fmla="*/ 3876 h 97"/>
                    <a:gd name="T20" fmla="+- 0 4217 4200"/>
                    <a:gd name="T21" fmla="*/ T20 w 101"/>
                    <a:gd name="T22" fmla="+- 0 3886 3873"/>
                    <a:gd name="T23" fmla="*/ 3886 h 97"/>
                    <a:gd name="T24" fmla="+- 0 4205 4200"/>
                    <a:gd name="T25" fmla="*/ T24 w 101"/>
                    <a:gd name="T26" fmla="+- 0 3901 3873"/>
                    <a:gd name="T27" fmla="*/ 3901 h 97"/>
                    <a:gd name="T28" fmla="+- 0 4200 4200"/>
                    <a:gd name="T29" fmla="*/ T28 w 101"/>
                    <a:gd name="T30" fmla="+- 0 3920 3873"/>
                    <a:gd name="T31" fmla="*/ 3920 h 97"/>
                    <a:gd name="T32" fmla="+- 0 4205 4200"/>
                    <a:gd name="T33" fmla="*/ T32 w 101"/>
                    <a:gd name="T34" fmla="+- 0 3943 3873"/>
                    <a:gd name="T35" fmla="*/ 3943 h 97"/>
                    <a:gd name="T36" fmla="+- 0 4218 4200"/>
                    <a:gd name="T37" fmla="*/ T36 w 101"/>
                    <a:gd name="T38" fmla="+- 0 3960 3873"/>
                    <a:gd name="T39" fmla="*/ 3960 h 97"/>
                    <a:gd name="T40" fmla="+- 0 4237 4200"/>
                    <a:gd name="T41" fmla="*/ T40 w 101"/>
                    <a:gd name="T42" fmla="+- 0 3971 3873"/>
                    <a:gd name="T43" fmla="*/ 3971 h 97"/>
                    <a:gd name="T44" fmla="+- 0 4264 4200"/>
                    <a:gd name="T45" fmla="*/ T44 w 101"/>
                    <a:gd name="T46" fmla="+- 0 3968 3873"/>
                    <a:gd name="T47" fmla="*/ 3968 h 97"/>
                    <a:gd name="T48" fmla="+- 0 4283 4200"/>
                    <a:gd name="T49" fmla="*/ T48 w 101"/>
                    <a:gd name="T50" fmla="+- 0 3959 3873"/>
                    <a:gd name="T51" fmla="*/ 3959 h 97"/>
                    <a:gd name="T52" fmla="+- 0 4296 4200"/>
                    <a:gd name="T53" fmla="*/ T52 w 101"/>
                    <a:gd name="T54" fmla="+- 0 3944 3873"/>
                    <a:gd name="T55" fmla="*/ 3944 h 97"/>
                    <a:gd name="T56" fmla="+- 0 4301 4200"/>
                    <a:gd name="T57" fmla="*/ T56 w 101"/>
                    <a:gd name="T58" fmla="+- 0 3925 3873"/>
                    <a:gd name="T59" fmla="*/ 3925 h 97"/>
                    <a:gd name="T60" fmla="+- 0 4301 4200"/>
                    <a:gd name="T61" fmla="*/ T60 w 101"/>
                    <a:gd name="T62" fmla="+- 0 3922 3873"/>
                    <a:gd name="T63" fmla="*/ 3922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8"/>
                      </a:lnTo>
                      <a:lnTo>
                        <a:pt x="64" y="95"/>
                      </a:lnTo>
                      <a:lnTo>
                        <a:pt x="83" y="86"/>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25" name="Group 162"/>
              <p:cNvGrpSpPr>
                <a:grpSpLocks/>
              </p:cNvGrpSpPr>
              <p:nvPr/>
            </p:nvGrpSpPr>
            <p:grpSpPr bwMode="auto">
              <a:xfrm>
                <a:off x="1877" y="4080"/>
                <a:ext cx="101" cy="97"/>
                <a:chOff x="1877" y="4080"/>
                <a:chExt cx="101" cy="97"/>
              </a:xfrm>
            </p:grpSpPr>
            <p:sp>
              <p:nvSpPr>
                <p:cNvPr id="9021" name="Freeform 163"/>
                <p:cNvSpPr>
                  <a:spLocks/>
                </p:cNvSpPr>
                <p:nvPr/>
              </p:nvSpPr>
              <p:spPr bwMode="auto">
                <a:xfrm>
                  <a:off x="1877" y="4080"/>
                  <a:ext cx="101" cy="97"/>
                </a:xfrm>
                <a:custGeom>
                  <a:avLst/>
                  <a:gdLst>
                    <a:gd name="T0" fmla="+- 0 1940 1877"/>
                    <a:gd name="T1" fmla="*/ T0 w 101"/>
                    <a:gd name="T2" fmla="+- 0 4080 4080"/>
                    <a:gd name="T3" fmla="*/ 4080 h 97"/>
                    <a:gd name="T4" fmla="+- 0 1914 1877"/>
                    <a:gd name="T5" fmla="*/ T4 w 101"/>
                    <a:gd name="T6" fmla="+- 0 4083 4080"/>
                    <a:gd name="T7" fmla="*/ 4083 h 97"/>
                    <a:gd name="T8" fmla="+- 0 1894 1877"/>
                    <a:gd name="T9" fmla="*/ T8 w 101"/>
                    <a:gd name="T10" fmla="+- 0 4093 4080"/>
                    <a:gd name="T11" fmla="*/ 4093 h 97"/>
                    <a:gd name="T12" fmla="+- 0 1882 1877"/>
                    <a:gd name="T13" fmla="*/ T12 w 101"/>
                    <a:gd name="T14" fmla="+- 0 4108 4080"/>
                    <a:gd name="T15" fmla="*/ 4108 h 97"/>
                    <a:gd name="T16" fmla="+- 0 1877 1877"/>
                    <a:gd name="T17" fmla="*/ T16 w 101"/>
                    <a:gd name="T18" fmla="+- 0 4127 4080"/>
                    <a:gd name="T19" fmla="*/ 4127 h 97"/>
                    <a:gd name="T20" fmla="+- 0 1882 1877"/>
                    <a:gd name="T21" fmla="*/ T20 w 101"/>
                    <a:gd name="T22" fmla="+- 0 4149 4080"/>
                    <a:gd name="T23" fmla="*/ 4149 h 97"/>
                    <a:gd name="T24" fmla="+- 0 1895 1877"/>
                    <a:gd name="T25" fmla="*/ T24 w 101"/>
                    <a:gd name="T26" fmla="+- 0 4167 4080"/>
                    <a:gd name="T27" fmla="*/ 4167 h 97"/>
                    <a:gd name="T28" fmla="+- 0 1913 1877"/>
                    <a:gd name="T29" fmla="*/ T28 w 101"/>
                    <a:gd name="T30" fmla="+- 0 4177 4080"/>
                    <a:gd name="T31" fmla="*/ 4177 h 97"/>
                    <a:gd name="T32" fmla="+- 0 1940 1877"/>
                    <a:gd name="T33" fmla="*/ T32 w 101"/>
                    <a:gd name="T34" fmla="+- 0 4174 4080"/>
                    <a:gd name="T35" fmla="*/ 4174 h 97"/>
                    <a:gd name="T36" fmla="+- 0 1960 1877"/>
                    <a:gd name="T37" fmla="*/ T36 w 101"/>
                    <a:gd name="T38" fmla="+- 0 4165 4080"/>
                    <a:gd name="T39" fmla="*/ 4165 h 97"/>
                    <a:gd name="T40" fmla="+- 0 1973 1877"/>
                    <a:gd name="T41" fmla="*/ T40 w 101"/>
                    <a:gd name="T42" fmla="+- 0 4150 4080"/>
                    <a:gd name="T43" fmla="*/ 4150 h 97"/>
                    <a:gd name="T44" fmla="+- 0 1978 1877"/>
                    <a:gd name="T45" fmla="*/ T44 w 101"/>
                    <a:gd name="T46" fmla="+- 0 4132 4080"/>
                    <a:gd name="T47" fmla="*/ 4132 h 97"/>
                    <a:gd name="T48" fmla="+- 0 1978 1877"/>
                    <a:gd name="T49" fmla="*/ T48 w 101"/>
                    <a:gd name="T50" fmla="+- 0 4129 4080"/>
                    <a:gd name="T51" fmla="*/ 4129 h 97"/>
                    <a:gd name="T52" fmla="+- 0 1973 1877"/>
                    <a:gd name="T53" fmla="*/ T52 w 101"/>
                    <a:gd name="T54" fmla="+- 0 4107 4080"/>
                    <a:gd name="T55" fmla="*/ 4107 h 97"/>
                    <a:gd name="T56" fmla="+- 0 1959 1877"/>
                    <a:gd name="T57" fmla="*/ T56 w 101"/>
                    <a:gd name="T58" fmla="+- 0 4090 4080"/>
                    <a:gd name="T59" fmla="*/ 4090 h 97"/>
                    <a:gd name="T60" fmla="+- 0 1940 1877"/>
                    <a:gd name="T61" fmla="*/ T60 w 101"/>
                    <a:gd name="T62" fmla="+- 0 4080 4080"/>
                    <a:gd name="T63" fmla="*/ 408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69"/>
                      </a:lnTo>
                      <a:lnTo>
                        <a:pt x="18" y="87"/>
                      </a:lnTo>
                      <a:lnTo>
                        <a:pt x="36" y="97"/>
                      </a:lnTo>
                      <a:lnTo>
                        <a:pt x="63" y="94"/>
                      </a:lnTo>
                      <a:lnTo>
                        <a:pt x="83" y="85"/>
                      </a:lnTo>
                      <a:lnTo>
                        <a:pt x="96" y="70"/>
                      </a:lnTo>
                      <a:lnTo>
                        <a:pt x="101" y="52"/>
                      </a:lnTo>
                      <a:lnTo>
                        <a:pt x="101" y="49"/>
                      </a:lnTo>
                      <a:lnTo>
                        <a:pt x="96" y="27"/>
                      </a:lnTo>
                      <a:lnTo>
                        <a:pt x="82" y="10"/>
                      </a:lnTo>
                      <a:lnTo>
                        <a:pt x="63"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26" name="Group 164"/>
              <p:cNvGrpSpPr>
                <a:grpSpLocks/>
              </p:cNvGrpSpPr>
              <p:nvPr/>
            </p:nvGrpSpPr>
            <p:grpSpPr bwMode="auto">
              <a:xfrm>
                <a:off x="1877" y="4080"/>
                <a:ext cx="101" cy="97"/>
                <a:chOff x="1877" y="4080"/>
                <a:chExt cx="101" cy="97"/>
              </a:xfrm>
            </p:grpSpPr>
            <p:sp>
              <p:nvSpPr>
                <p:cNvPr id="9020" name="Freeform 165"/>
                <p:cNvSpPr>
                  <a:spLocks/>
                </p:cNvSpPr>
                <p:nvPr/>
              </p:nvSpPr>
              <p:spPr bwMode="auto">
                <a:xfrm>
                  <a:off x="1877" y="4080"/>
                  <a:ext cx="101" cy="97"/>
                </a:xfrm>
                <a:custGeom>
                  <a:avLst/>
                  <a:gdLst>
                    <a:gd name="T0" fmla="+- 0 1978 1877"/>
                    <a:gd name="T1" fmla="*/ T0 w 101"/>
                    <a:gd name="T2" fmla="+- 0 4129 4080"/>
                    <a:gd name="T3" fmla="*/ 4129 h 97"/>
                    <a:gd name="T4" fmla="+- 0 1973 1877"/>
                    <a:gd name="T5" fmla="*/ T4 w 101"/>
                    <a:gd name="T6" fmla="+- 0 4107 4080"/>
                    <a:gd name="T7" fmla="*/ 4107 h 97"/>
                    <a:gd name="T8" fmla="+- 0 1959 1877"/>
                    <a:gd name="T9" fmla="*/ T8 w 101"/>
                    <a:gd name="T10" fmla="+- 0 4090 4080"/>
                    <a:gd name="T11" fmla="*/ 4090 h 97"/>
                    <a:gd name="T12" fmla="+- 0 1940 1877"/>
                    <a:gd name="T13" fmla="*/ T12 w 101"/>
                    <a:gd name="T14" fmla="+- 0 4080 4080"/>
                    <a:gd name="T15" fmla="*/ 4080 h 97"/>
                    <a:gd name="T16" fmla="+- 0 1914 1877"/>
                    <a:gd name="T17" fmla="*/ T16 w 101"/>
                    <a:gd name="T18" fmla="+- 0 4083 4080"/>
                    <a:gd name="T19" fmla="*/ 4083 h 97"/>
                    <a:gd name="T20" fmla="+- 0 1894 1877"/>
                    <a:gd name="T21" fmla="*/ T20 w 101"/>
                    <a:gd name="T22" fmla="+- 0 4093 4080"/>
                    <a:gd name="T23" fmla="*/ 4093 h 97"/>
                    <a:gd name="T24" fmla="+- 0 1882 1877"/>
                    <a:gd name="T25" fmla="*/ T24 w 101"/>
                    <a:gd name="T26" fmla="+- 0 4108 4080"/>
                    <a:gd name="T27" fmla="*/ 4108 h 97"/>
                    <a:gd name="T28" fmla="+- 0 1877 1877"/>
                    <a:gd name="T29" fmla="*/ T28 w 101"/>
                    <a:gd name="T30" fmla="+- 0 4127 4080"/>
                    <a:gd name="T31" fmla="*/ 4127 h 97"/>
                    <a:gd name="T32" fmla="+- 0 1882 1877"/>
                    <a:gd name="T33" fmla="*/ T32 w 101"/>
                    <a:gd name="T34" fmla="+- 0 4149 4080"/>
                    <a:gd name="T35" fmla="*/ 4149 h 97"/>
                    <a:gd name="T36" fmla="+- 0 1895 1877"/>
                    <a:gd name="T37" fmla="*/ T36 w 101"/>
                    <a:gd name="T38" fmla="+- 0 4167 4080"/>
                    <a:gd name="T39" fmla="*/ 4167 h 97"/>
                    <a:gd name="T40" fmla="+- 0 1913 1877"/>
                    <a:gd name="T41" fmla="*/ T40 w 101"/>
                    <a:gd name="T42" fmla="+- 0 4177 4080"/>
                    <a:gd name="T43" fmla="*/ 4177 h 97"/>
                    <a:gd name="T44" fmla="+- 0 1940 1877"/>
                    <a:gd name="T45" fmla="*/ T44 w 101"/>
                    <a:gd name="T46" fmla="+- 0 4174 4080"/>
                    <a:gd name="T47" fmla="*/ 4174 h 97"/>
                    <a:gd name="T48" fmla="+- 0 1960 1877"/>
                    <a:gd name="T49" fmla="*/ T48 w 101"/>
                    <a:gd name="T50" fmla="+- 0 4165 4080"/>
                    <a:gd name="T51" fmla="*/ 4165 h 97"/>
                    <a:gd name="T52" fmla="+- 0 1973 1877"/>
                    <a:gd name="T53" fmla="*/ T52 w 101"/>
                    <a:gd name="T54" fmla="+- 0 4150 4080"/>
                    <a:gd name="T55" fmla="*/ 4150 h 97"/>
                    <a:gd name="T56" fmla="+- 0 1978 1877"/>
                    <a:gd name="T57" fmla="*/ T56 w 101"/>
                    <a:gd name="T58" fmla="+- 0 4132 4080"/>
                    <a:gd name="T59" fmla="*/ 4132 h 97"/>
                    <a:gd name="T60" fmla="+- 0 1978 1877"/>
                    <a:gd name="T61" fmla="*/ T60 w 101"/>
                    <a:gd name="T62" fmla="+- 0 4129 4080"/>
                    <a:gd name="T63" fmla="*/ 412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7" y="3"/>
                      </a:lnTo>
                      <a:lnTo>
                        <a:pt x="17" y="13"/>
                      </a:lnTo>
                      <a:lnTo>
                        <a:pt x="5" y="28"/>
                      </a:lnTo>
                      <a:lnTo>
                        <a:pt x="0" y="47"/>
                      </a:lnTo>
                      <a:lnTo>
                        <a:pt x="5" y="69"/>
                      </a:lnTo>
                      <a:lnTo>
                        <a:pt x="18" y="87"/>
                      </a:lnTo>
                      <a:lnTo>
                        <a:pt x="36" y="97"/>
                      </a:lnTo>
                      <a:lnTo>
                        <a:pt x="63" y="94"/>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28" name="Group 166"/>
              <p:cNvGrpSpPr>
                <a:grpSpLocks/>
              </p:cNvGrpSpPr>
              <p:nvPr/>
            </p:nvGrpSpPr>
            <p:grpSpPr bwMode="auto">
              <a:xfrm>
                <a:off x="1954" y="4041"/>
                <a:ext cx="101" cy="97"/>
                <a:chOff x="1954" y="4041"/>
                <a:chExt cx="101" cy="97"/>
              </a:xfrm>
            </p:grpSpPr>
            <p:sp>
              <p:nvSpPr>
                <p:cNvPr id="9019" name="Freeform 167"/>
                <p:cNvSpPr>
                  <a:spLocks/>
                </p:cNvSpPr>
                <p:nvPr/>
              </p:nvSpPr>
              <p:spPr bwMode="auto">
                <a:xfrm>
                  <a:off x="1954" y="4041"/>
                  <a:ext cx="101" cy="97"/>
                </a:xfrm>
                <a:custGeom>
                  <a:avLst/>
                  <a:gdLst>
                    <a:gd name="T0" fmla="+- 0 2017 1954"/>
                    <a:gd name="T1" fmla="*/ T0 w 101"/>
                    <a:gd name="T2" fmla="+- 0 4041 4041"/>
                    <a:gd name="T3" fmla="*/ 4041 h 97"/>
                    <a:gd name="T4" fmla="+- 0 1990 1954"/>
                    <a:gd name="T5" fmla="*/ T4 w 101"/>
                    <a:gd name="T6" fmla="+- 0 4044 4041"/>
                    <a:gd name="T7" fmla="*/ 4044 h 97"/>
                    <a:gd name="T8" fmla="+- 0 1971 1954"/>
                    <a:gd name="T9" fmla="*/ T8 w 101"/>
                    <a:gd name="T10" fmla="+- 0 4054 4041"/>
                    <a:gd name="T11" fmla="*/ 4054 h 97"/>
                    <a:gd name="T12" fmla="+- 0 1958 1954"/>
                    <a:gd name="T13" fmla="*/ T12 w 101"/>
                    <a:gd name="T14" fmla="+- 0 4069 4041"/>
                    <a:gd name="T15" fmla="*/ 4069 h 97"/>
                    <a:gd name="T16" fmla="+- 0 1954 1954"/>
                    <a:gd name="T17" fmla="*/ T16 w 101"/>
                    <a:gd name="T18" fmla="+- 0 4088 4041"/>
                    <a:gd name="T19" fmla="*/ 4088 h 97"/>
                    <a:gd name="T20" fmla="+- 0 1959 1954"/>
                    <a:gd name="T21" fmla="*/ T20 w 101"/>
                    <a:gd name="T22" fmla="+- 0 4111 4041"/>
                    <a:gd name="T23" fmla="*/ 4111 h 97"/>
                    <a:gd name="T24" fmla="+- 0 1971 1954"/>
                    <a:gd name="T25" fmla="*/ T24 w 101"/>
                    <a:gd name="T26" fmla="+- 0 4128 4041"/>
                    <a:gd name="T27" fmla="*/ 4128 h 97"/>
                    <a:gd name="T28" fmla="+- 0 1990 1954"/>
                    <a:gd name="T29" fmla="*/ T28 w 101"/>
                    <a:gd name="T30" fmla="+- 0 4139 4041"/>
                    <a:gd name="T31" fmla="*/ 4139 h 97"/>
                    <a:gd name="T32" fmla="+- 0 2017 1954"/>
                    <a:gd name="T33" fmla="*/ T32 w 101"/>
                    <a:gd name="T34" fmla="+- 0 4136 4041"/>
                    <a:gd name="T35" fmla="*/ 4136 h 97"/>
                    <a:gd name="T36" fmla="+- 0 2037 1954"/>
                    <a:gd name="T37" fmla="*/ T36 w 101"/>
                    <a:gd name="T38" fmla="+- 0 4127 4041"/>
                    <a:gd name="T39" fmla="*/ 4127 h 97"/>
                    <a:gd name="T40" fmla="+- 0 2049 1954"/>
                    <a:gd name="T41" fmla="*/ T40 w 101"/>
                    <a:gd name="T42" fmla="+- 0 4112 4041"/>
                    <a:gd name="T43" fmla="*/ 4112 h 97"/>
                    <a:gd name="T44" fmla="+- 0 2054 1954"/>
                    <a:gd name="T45" fmla="*/ T44 w 101"/>
                    <a:gd name="T46" fmla="+- 0 4093 4041"/>
                    <a:gd name="T47" fmla="*/ 4093 h 97"/>
                    <a:gd name="T48" fmla="+- 0 2055 1954"/>
                    <a:gd name="T49" fmla="*/ T48 w 101"/>
                    <a:gd name="T50" fmla="+- 0 4090 4041"/>
                    <a:gd name="T51" fmla="*/ 4090 h 97"/>
                    <a:gd name="T52" fmla="+- 0 2050 1954"/>
                    <a:gd name="T53" fmla="*/ T52 w 101"/>
                    <a:gd name="T54" fmla="+- 0 4068 4041"/>
                    <a:gd name="T55" fmla="*/ 4068 h 97"/>
                    <a:gd name="T56" fmla="+- 0 2036 1954"/>
                    <a:gd name="T57" fmla="*/ T56 w 101"/>
                    <a:gd name="T58" fmla="+- 0 4051 4041"/>
                    <a:gd name="T59" fmla="*/ 4051 h 97"/>
                    <a:gd name="T60" fmla="+- 0 2017 1954"/>
                    <a:gd name="T61" fmla="*/ T60 w 101"/>
                    <a:gd name="T62" fmla="+- 0 4041 4041"/>
                    <a:gd name="T63" fmla="*/ 4041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5" y="70"/>
                      </a:lnTo>
                      <a:lnTo>
                        <a:pt x="17" y="87"/>
                      </a:lnTo>
                      <a:lnTo>
                        <a:pt x="36" y="98"/>
                      </a:lnTo>
                      <a:lnTo>
                        <a:pt x="63" y="95"/>
                      </a:lnTo>
                      <a:lnTo>
                        <a:pt x="83" y="86"/>
                      </a:lnTo>
                      <a:lnTo>
                        <a:pt x="95" y="71"/>
                      </a:lnTo>
                      <a:lnTo>
                        <a:pt x="100" y="52"/>
                      </a:lnTo>
                      <a:lnTo>
                        <a:pt x="101" y="49"/>
                      </a:lnTo>
                      <a:lnTo>
                        <a:pt x="96" y="27"/>
                      </a:lnTo>
                      <a:lnTo>
                        <a:pt x="82" y="10"/>
                      </a:lnTo>
                      <a:lnTo>
                        <a:pt x="63"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29" name="Group 168"/>
              <p:cNvGrpSpPr>
                <a:grpSpLocks/>
              </p:cNvGrpSpPr>
              <p:nvPr/>
            </p:nvGrpSpPr>
            <p:grpSpPr bwMode="auto">
              <a:xfrm>
                <a:off x="1954" y="4041"/>
                <a:ext cx="101" cy="97"/>
                <a:chOff x="1954" y="4041"/>
                <a:chExt cx="101" cy="97"/>
              </a:xfrm>
            </p:grpSpPr>
            <p:sp>
              <p:nvSpPr>
                <p:cNvPr id="9018" name="Freeform 169"/>
                <p:cNvSpPr>
                  <a:spLocks/>
                </p:cNvSpPr>
                <p:nvPr/>
              </p:nvSpPr>
              <p:spPr bwMode="auto">
                <a:xfrm>
                  <a:off x="1954" y="4041"/>
                  <a:ext cx="101" cy="97"/>
                </a:xfrm>
                <a:custGeom>
                  <a:avLst/>
                  <a:gdLst>
                    <a:gd name="T0" fmla="+- 0 2055 1954"/>
                    <a:gd name="T1" fmla="*/ T0 w 101"/>
                    <a:gd name="T2" fmla="+- 0 4090 4041"/>
                    <a:gd name="T3" fmla="*/ 4090 h 97"/>
                    <a:gd name="T4" fmla="+- 0 2050 1954"/>
                    <a:gd name="T5" fmla="*/ T4 w 101"/>
                    <a:gd name="T6" fmla="+- 0 4068 4041"/>
                    <a:gd name="T7" fmla="*/ 4068 h 97"/>
                    <a:gd name="T8" fmla="+- 0 2036 1954"/>
                    <a:gd name="T9" fmla="*/ T8 w 101"/>
                    <a:gd name="T10" fmla="+- 0 4051 4041"/>
                    <a:gd name="T11" fmla="*/ 4051 h 97"/>
                    <a:gd name="T12" fmla="+- 0 2017 1954"/>
                    <a:gd name="T13" fmla="*/ T12 w 101"/>
                    <a:gd name="T14" fmla="+- 0 4041 4041"/>
                    <a:gd name="T15" fmla="*/ 4041 h 97"/>
                    <a:gd name="T16" fmla="+- 0 1990 1954"/>
                    <a:gd name="T17" fmla="*/ T16 w 101"/>
                    <a:gd name="T18" fmla="+- 0 4044 4041"/>
                    <a:gd name="T19" fmla="*/ 4044 h 97"/>
                    <a:gd name="T20" fmla="+- 0 1971 1954"/>
                    <a:gd name="T21" fmla="*/ T20 w 101"/>
                    <a:gd name="T22" fmla="+- 0 4054 4041"/>
                    <a:gd name="T23" fmla="*/ 4054 h 97"/>
                    <a:gd name="T24" fmla="+- 0 1958 1954"/>
                    <a:gd name="T25" fmla="*/ T24 w 101"/>
                    <a:gd name="T26" fmla="+- 0 4069 4041"/>
                    <a:gd name="T27" fmla="*/ 4069 h 97"/>
                    <a:gd name="T28" fmla="+- 0 1954 1954"/>
                    <a:gd name="T29" fmla="*/ T28 w 101"/>
                    <a:gd name="T30" fmla="+- 0 4088 4041"/>
                    <a:gd name="T31" fmla="*/ 4088 h 97"/>
                    <a:gd name="T32" fmla="+- 0 1959 1954"/>
                    <a:gd name="T33" fmla="*/ T32 w 101"/>
                    <a:gd name="T34" fmla="+- 0 4111 4041"/>
                    <a:gd name="T35" fmla="*/ 4111 h 97"/>
                    <a:gd name="T36" fmla="+- 0 1971 1954"/>
                    <a:gd name="T37" fmla="*/ T36 w 101"/>
                    <a:gd name="T38" fmla="+- 0 4128 4041"/>
                    <a:gd name="T39" fmla="*/ 4128 h 97"/>
                    <a:gd name="T40" fmla="+- 0 1990 1954"/>
                    <a:gd name="T41" fmla="*/ T40 w 101"/>
                    <a:gd name="T42" fmla="+- 0 4139 4041"/>
                    <a:gd name="T43" fmla="*/ 4139 h 97"/>
                    <a:gd name="T44" fmla="+- 0 2017 1954"/>
                    <a:gd name="T45" fmla="*/ T44 w 101"/>
                    <a:gd name="T46" fmla="+- 0 4136 4041"/>
                    <a:gd name="T47" fmla="*/ 4136 h 97"/>
                    <a:gd name="T48" fmla="+- 0 2037 1954"/>
                    <a:gd name="T49" fmla="*/ T48 w 101"/>
                    <a:gd name="T50" fmla="+- 0 4127 4041"/>
                    <a:gd name="T51" fmla="*/ 4127 h 97"/>
                    <a:gd name="T52" fmla="+- 0 2049 1954"/>
                    <a:gd name="T53" fmla="*/ T52 w 101"/>
                    <a:gd name="T54" fmla="+- 0 4112 4041"/>
                    <a:gd name="T55" fmla="*/ 4112 h 97"/>
                    <a:gd name="T56" fmla="+- 0 2054 1954"/>
                    <a:gd name="T57" fmla="*/ T56 w 101"/>
                    <a:gd name="T58" fmla="+- 0 4093 4041"/>
                    <a:gd name="T59" fmla="*/ 4093 h 97"/>
                    <a:gd name="T60" fmla="+- 0 2055 1954"/>
                    <a:gd name="T61" fmla="*/ T60 w 101"/>
                    <a:gd name="T62" fmla="+- 0 4090 4041"/>
                    <a:gd name="T63" fmla="*/ 409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6" y="3"/>
                      </a:lnTo>
                      <a:lnTo>
                        <a:pt x="17" y="13"/>
                      </a:lnTo>
                      <a:lnTo>
                        <a:pt x="4" y="28"/>
                      </a:lnTo>
                      <a:lnTo>
                        <a:pt x="0" y="47"/>
                      </a:lnTo>
                      <a:lnTo>
                        <a:pt x="5" y="70"/>
                      </a:lnTo>
                      <a:lnTo>
                        <a:pt x="17" y="87"/>
                      </a:lnTo>
                      <a:lnTo>
                        <a:pt x="36" y="98"/>
                      </a:lnTo>
                      <a:lnTo>
                        <a:pt x="63" y="95"/>
                      </a:lnTo>
                      <a:lnTo>
                        <a:pt x="83" y="86"/>
                      </a:lnTo>
                      <a:lnTo>
                        <a:pt x="95" y="71"/>
                      </a:lnTo>
                      <a:lnTo>
                        <a:pt x="100"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30" name="Group 170"/>
              <p:cNvGrpSpPr>
                <a:grpSpLocks/>
              </p:cNvGrpSpPr>
              <p:nvPr/>
            </p:nvGrpSpPr>
            <p:grpSpPr bwMode="auto">
              <a:xfrm>
                <a:off x="4402" y="2587"/>
                <a:ext cx="101" cy="97"/>
                <a:chOff x="4402" y="2587"/>
                <a:chExt cx="101" cy="97"/>
              </a:xfrm>
            </p:grpSpPr>
            <p:sp>
              <p:nvSpPr>
                <p:cNvPr id="9017" name="Freeform 171"/>
                <p:cNvSpPr>
                  <a:spLocks/>
                </p:cNvSpPr>
                <p:nvPr/>
              </p:nvSpPr>
              <p:spPr bwMode="auto">
                <a:xfrm>
                  <a:off x="4402" y="2587"/>
                  <a:ext cx="101" cy="97"/>
                </a:xfrm>
                <a:custGeom>
                  <a:avLst/>
                  <a:gdLst>
                    <a:gd name="T0" fmla="+- 0 4465 4402"/>
                    <a:gd name="T1" fmla="*/ T0 w 101"/>
                    <a:gd name="T2" fmla="+- 0 2587 2587"/>
                    <a:gd name="T3" fmla="*/ 2587 h 97"/>
                    <a:gd name="T4" fmla="+- 0 4439 4402"/>
                    <a:gd name="T5" fmla="*/ T4 w 101"/>
                    <a:gd name="T6" fmla="+- 0 2590 2587"/>
                    <a:gd name="T7" fmla="*/ 2590 h 97"/>
                    <a:gd name="T8" fmla="+- 0 4419 4402"/>
                    <a:gd name="T9" fmla="*/ T8 w 101"/>
                    <a:gd name="T10" fmla="+- 0 2600 2587"/>
                    <a:gd name="T11" fmla="*/ 2600 h 97"/>
                    <a:gd name="T12" fmla="+- 0 4407 4402"/>
                    <a:gd name="T13" fmla="*/ T12 w 101"/>
                    <a:gd name="T14" fmla="+- 0 2615 2587"/>
                    <a:gd name="T15" fmla="*/ 2615 h 97"/>
                    <a:gd name="T16" fmla="+- 0 4402 4402"/>
                    <a:gd name="T17" fmla="*/ T16 w 101"/>
                    <a:gd name="T18" fmla="+- 0 2634 2587"/>
                    <a:gd name="T19" fmla="*/ 2634 h 97"/>
                    <a:gd name="T20" fmla="+- 0 4407 4402"/>
                    <a:gd name="T21" fmla="*/ T20 w 101"/>
                    <a:gd name="T22" fmla="+- 0 2657 2587"/>
                    <a:gd name="T23" fmla="*/ 2657 h 97"/>
                    <a:gd name="T24" fmla="+- 0 4420 4402"/>
                    <a:gd name="T25" fmla="*/ T24 w 101"/>
                    <a:gd name="T26" fmla="+- 0 2674 2587"/>
                    <a:gd name="T27" fmla="*/ 2674 h 97"/>
                    <a:gd name="T28" fmla="+- 0 4438 4402"/>
                    <a:gd name="T29" fmla="*/ T28 w 101"/>
                    <a:gd name="T30" fmla="+- 0 2684 2587"/>
                    <a:gd name="T31" fmla="*/ 2684 h 97"/>
                    <a:gd name="T32" fmla="+- 0 4465 4402"/>
                    <a:gd name="T33" fmla="*/ T32 w 101"/>
                    <a:gd name="T34" fmla="+- 0 2682 2587"/>
                    <a:gd name="T35" fmla="*/ 2682 h 97"/>
                    <a:gd name="T36" fmla="+- 0 4485 4402"/>
                    <a:gd name="T37" fmla="*/ T36 w 101"/>
                    <a:gd name="T38" fmla="+- 0 2672 2587"/>
                    <a:gd name="T39" fmla="*/ 2672 h 97"/>
                    <a:gd name="T40" fmla="+- 0 4498 4402"/>
                    <a:gd name="T41" fmla="*/ T40 w 101"/>
                    <a:gd name="T42" fmla="+- 0 2657 2587"/>
                    <a:gd name="T43" fmla="*/ 2657 h 97"/>
                    <a:gd name="T44" fmla="+- 0 4503 4402"/>
                    <a:gd name="T45" fmla="*/ T44 w 101"/>
                    <a:gd name="T46" fmla="+- 0 2639 2587"/>
                    <a:gd name="T47" fmla="*/ 2639 h 97"/>
                    <a:gd name="T48" fmla="+- 0 4503 4402"/>
                    <a:gd name="T49" fmla="*/ T48 w 101"/>
                    <a:gd name="T50" fmla="+- 0 2636 2587"/>
                    <a:gd name="T51" fmla="*/ 2636 h 97"/>
                    <a:gd name="T52" fmla="+- 0 4498 4402"/>
                    <a:gd name="T53" fmla="*/ T52 w 101"/>
                    <a:gd name="T54" fmla="+- 0 2614 2587"/>
                    <a:gd name="T55" fmla="*/ 2614 h 97"/>
                    <a:gd name="T56" fmla="+- 0 4484 4402"/>
                    <a:gd name="T57" fmla="*/ T56 w 101"/>
                    <a:gd name="T58" fmla="+- 0 2597 2587"/>
                    <a:gd name="T59" fmla="*/ 2597 h 97"/>
                    <a:gd name="T60" fmla="+- 0 4465 4402"/>
                    <a:gd name="T61" fmla="*/ T60 w 101"/>
                    <a:gd name="T62" fmla="+- 0 2587 2587"/>
                    <a:gd name="T63" fmla="*/ 2587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6" y="97"/>
                      </a:lnTo>
                      <a:lnTo>
                        <a:pt x="63" y="95"/>
                      </a:lnTo>
                      <a:lnTo>
                        <a:pt x="83" y="85"/>
                      </a:lnTo>
                      <a:lnTo>
                        <a:pt x="96" y="70"/>
                      </a:lnTo>
                      <a:lnTo>
                        <a:pt x="101" y="52"/>
                      </a:lnTo>
                      <a:lnTo>
                        <a:pt x="101" y="49"/>
                      </a:lnTo>
                      <a:lnTo>
                        <a:pt x="96" y="27"/>
                      </a:lnTo>
                      <a:lnTo>
                        <a:pt x="82" y="10"/>
                      </a:lnTo>
                      <a:lnTo>
                        <a:pt x="63" y="0"/>
                      </a:lnTo>
                    </a:path>
                  </a:pathLst>
                </a:custGeom>
                <a:solidFill>
                  <a:srgbClr val="FFFF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31" name="Group 172"/>
              <p:cNvGrpSpPr>
                <a:grpSpLocks/>
              </p:cNvGrpSpPr>
              <p:nvPr/>
            </p:nvGrpSpPr>
            <p:grpSpPr bwMode="auto">
              <a:xfrm>
                <a:off x="4402" y="2587"/>
                <a:ext cx="101" cy="97"/>
                <a:chOff x="4402" y="2587"/>
                <a:chExt cx="101" cy="97"/>
              </a:xfrm>
            </p:grpSpPr>
            <p:sp>
              <p:nvSpPr>
                <p:cNvPr id="9016" name="Freeform 173"/>
                <p:cNvSpPr>
                  <a:spLocks/>
                </p:cNvSpPr>
                <p:nvPr/>
              </p:nvSpPr>
              <p:spPr bwMode="auto">
                <a:xfrm>
                  <a:off x="4402" y="2587"/>
                  <a:ext cx="101" cy="97"/>
                </a:xfrm>
                <a:custGeom>
                  <a:avLst/>
                  <a:gdLst>
                    <a:gd name="T0" fmla="+- 0 4503 4402"/>
                    <a:gd name="T1" fmla="*/ T0 w 101"/>
                    <a:gd name="T2" fmla="+- 0 2636 2587"/>
                    <a:gd name="T3" fmla="*/ 2636 h 97"/>
                    <a:gd name="T4" fmla="+- 0 4498 4402"/>
                    <a:gd name="T5" fmla="*/ T4 w 101"/>
                    <a:gd name="T6" fmla="+- 0 2614 2587"/>
                    <a:gd name="T7" fmla="*/ 2614 h 97"/>
                    <a:gd name="T8" fmla="+- 0 4484 4402"/>
                    <a:gd name="T9" fmla="*/ T8 w 101"/>
                    <a:gd name="T10" fmla="+- 0 2597 2587"/>
                    <a:gd name="T11" fmla="*/ 2597 h 97"/>
                    <a:gd name="T12" fmla="+- 0 4465 4402"/>
                    <a:gd name="T13" fmla="*/ T12 w 101"/>
                    <a:gd name="T14" fmla="+- 0 2587 2587"/>
                    <a:gd name="T15" fmla="*/ 2587 h 97"/>
                    <a:gd name="T16" fmla="+- 0 4439 4402"/>
                    <a:gd name="T17" fmla="*/ T16 w 101"/>
                    <a:gd name="T18" fmla="+- 0 2590 2587"/>
                    <a:gd name="T19" fmla="*/ 2590 h 97"/>
                    <a:gd name="T20" fmla="+- 0 4419 4402"/>
                    <a:gd name="T21" fmla="*/ T20 w 101"/>
                    <a:gd name="T22" fmla="+- 0 2600 2587"/>
                    <a:gd name="T23" fmla="*/ 2600 h 97"/>
                    <a:gd name="T24" fmla="+- 0 4407 4402"/>
                    <a:gd name="T25" fmla="*/ T24 w 101"/>
                    <a:gd name="T26" fmla="+- 0 2615 2587"/>
                    <a:gd name="T27" fmla="*/ 2615 h 97"/>
                    <a:gd name="T28" fmla="+- 0 4402 4402"/>
                    <a:gd name="T29" fmla="*/ T28 w 101"/>
                    <a:gd name="T30" fmla="+- 0 2634 2587"/>
                    <a:gd name="T31" fmla="*/ 2634 h 97"/>
                    <a:gd name="T32" fmla="+- 0 4407 4402"/>
                    <a:gd name="T33" fmla="*/ T32 w 101"/>
                    <a:gd name="T34" fmla="+- 0 2657 2587"/>
                    <a:gd name="T35" fmla="*/ 2657 h 97"/>
                    <a:gd name="T36" fmla="+- 0 4420 4402"/>
                    <a:gd name="T37" fmla="*/ T36 w 101"/>
                    <a:gd name="T38" fmla="+- 0 2674 2587"/>
                    <a:gd name="T39" fmla="*/ 2674 h 97"/>
                    <a:gd name="T40" fmla="+- 0 4438 4402"/>
                    <a:gd name="T41" fmla="*/ T40 w 101"/>
                    <a:gd name="T42" fmla="+- 0 2684 2587"/>
                    <a:gd name="T43" fmla="*/ 2684 h 97"/>
                    <a:gd name="T44" fmla="+- 0 4465 4402"/>
                    <a:gd name="T45" fmla="*/ T44 w 101"/>
                    <a:gd name="T46" fmla="+- 0 2682 2587"/>
                    <a:gd name="T47" fmla="*/ 2682 h 97"/>
                    <a:gd name="T48" fmla="+- 0 4485 4402"/>
                    <a:gd name="T49" fmla="*/ T48 w 101"/>
                    <a:gd name="T50" fmla="+- 0 2672 2587"/>
                    <a:gd name="T51" fmla="*/ 2672 h 97"/>
                    <a:gd name="T52" fmla="+- 0 4498 4402"/>
                    <a:gd name="T53" fmla="*/ T52 w 101"/>
                    <a:gd name="T54" fmla="+- 0 2657 2587"/>
                    <a:gd name="T55" fmla="*/ 2657 h 97"/>
                    <a:gd name="T56" fmla="+- 0 4503 4402"/>
                    <a:gd name="T57" fmla="*/ T56 w 101"/>
                    <a:gd name="T58" fmla="+- 0 2639 2587"/>
                    <a:gd name="T59" fmla="*/ 2639 h 97"/>
                    <a:gd name="T60" fmla="+- 0 4503 4402"/>
                    <a:gd name="T61" fmla="*/ T60 w 101"/>
                    <a:gd name="T62" fmla="+- 0 2636 2587"/>
                    <a:gd name="T63" fmla="*/ 263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7" y="3"/>
                      </a:lnTo>
                      <a:lnTo>
                        <a:pt x="17" y="13"/>
                      </a:lnTo>
                      <a:lnTo>
                        <a:pt x="5" y="28"/>
                      </a:lnTo>
                      <a:lnTo>
                        <a:pt x="0" y="47"/>
                      </a:lnTo>
                      <a:lnTo>
                        <a:pt x="5" y="70"/>
                      </a:lnTo>
                      <a:lnTo>
                        <a:pt x="18" y="87"/>
                      </a:lnTo>
                      <a:lnTo>
                        <a:pt x="36"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32" name="Group 174"/>
              <p:cNvGrpSpPr>
                <a:grpSpLocks/>
              </p:cNvGrpSpPr>
              <p:nvPr/>
            </p:nvGrpSpPr>
            <p:grpSpPr bwMode="auto">
              <a:xfrm>
                <a:off x="4868" y="4521"/>
                <a:ext cx="101" cy="97"/>
                <a:chOff x="4868" y="4521"/>
                <a:chExt cx="101" cy="97"/>
              </a:xfrm>
            </p:grpSpPr>
            <p:sp>
              <p:nvSpPr>
                <p:cNvPr id="9015" name="Freeform 175"/>
                <p:cNvSpPr>
                  <a:spLocks/>
                </p:cNvSpPr>
                <p:nvPr/>
              </p:nvSpPr>
              <p:spPr bwMode="auto">
                <a:xfrm>
                  <a:off x="4868" y="4521"/>
                  <a:ext cx="101" cy="97"/>
                </a:xfrm>
                <a:custGeom>
                  <a:avLst/>
                  <a:gdLst>
                    <a:gd name="T0" fmla="+- 0 4931 4868"/>
                    <a:gd name="T1" fmla="*/ T0 w 101"/>
                    <a:gd name="T2" fmla="+- 0 4521 4521"/>
                    <a:gd name="T3" fmla="*/ 4521 h 97"/>
                    <a:gd name="T4" fmla="+- 0 4904 4868"/>
                    <a:gd name="T5" fmla="*/ T4 w 101"/>
                    <a:gd name="T6" fmla="+- 0 4524 4521"/>
                    <a:gd name="T7" fmla="*/ 4524 h 97"/>
                    <a:gd name="T8" fmla="+- 0 4885 4868"/>
                    <a:gd name="T9" fmla="*/ T8 w 101"/>
                    <a:gd name="T10" fmla="+- 0 4534 4521"/>
                    <a:gd name="T11" fmla="*/ 4534 h 97"/>
                    <a:gd name="T12" fmla="+- 0 4872 4868"/>
                    <a:gd name="T13" fmla="*/ T12 w 101"/>
                    <a:gd name="T14" fmla="+- 0 4549 4521"/>
                    <a:gd name="T15" fmla="*/ 4549 h 97"/>
                    <a:gd name="T16" fmla="+- 0 4868 4868"/>
                    <a:gd name="T17" fmla="*/ T16 w 101"/>
                    <a:gd name="T18" fmla="+- 0 4568 4521"/>
                    <a:gd name="T19" fmla="*/ 4568 h 97"/>
                    <a:gd name="T20" fmla="+- 0 4872 4868"/>
                    <a:gd name="T21" fmla="*/ T20 w 101"/>
                    <a:gd name="T22" fmla="+- 0 4591 4521"/>
                    <a:gd name="T23" fmla="*/ 4591 h 97"/>
                    <a:gd name="T24" fmla="+- 0 4885 4868"/>
                    <a:gd name="T25" fmla="*/ T24 w 101"/>
                    <a:gd name="T26" fmla="+- 0 4608 4521"/>
                    <a:gd name="T27" fmla="*/ 4608 h 97"/>
                    <a:gd name="T28" fmla="+- 0 4904 4868"/>
                    <a:gd name="T29" fmla="*/ T28 w 101"/>
                    <a:gd name="T30" fmla="+- 0 4619 4521"/>
                    <a:gd name="T31" fmla="*/ 4619 h 97"/>
                    <a:gd name="T32" fmla="+- 0 4931 4868"/>
                    <a:gd name="T33" fmla="*/ T32 w 101"/>
                    <a:gd name="T34" fmla="+- 0 4616 4521"/>
                    <a:gd name="T35" fmla="*/ 4616 h 97"/>
                    <a:gd name="T36" fmla="+- 0 4951 4868"/>
                    <a:gd name="T37" fmla="*/ T36 w 101"/>
                    <a:gd name="T38" fmla="+- 0 4607 4521"/>
                    <a:gd name="T39" fmla="*/ 4607 h 97"/>
                    <a:gd name="T40" fmla="+- 0 4963 4868"/>
                    <a:gd name="T41" fmla="*/ T40 w 101"/>
                    <a:gd name="T42" fmla="+- 0 4592 4521"/>
                    <a:gd name="T43" fmla="*/ 4592 h 97"/>
                    <a:gd name="T44" fmla="+- 0 4968 4868"/>
                    <a:gd name="T45" fmla="*/ T44 w 101"/>
                    <a:gd name="T46" fmla="+- 0 4573 4521"/>
                    <a:gd name="T47" fmla="*/ 4573 h 97"/>
                    <a:gd name="T48" fmla="+- 0 4968 4868"/>
                    <a:gd name="T49" fmla="*/ T48 w 101"/>
                    <a:gd name="T50" fmla="+- 0 4570 4521"/>
                    <a:gd name="T51" fmla="*/ 4570 h 97"/>
                    <a:gd name="T52" fmla="+- 0 4963 4868"/>
                    <a:gd name="T53" fmla="*/ T52 w 101"/>
                    <a:gd name="T54" fmla="+- 0 4548 4521"/>
                    <a:gd name="T55" fmla="*/ 4548 h 97"/>
                    <a:gd name="T56" fmla="+- 0 4950 4868"/>
                    <a:gd name="T57" fmla="*/ T56 w 101"/>
                    <a:gd name="T58" fmla="+- 0 4531 4521"/>
                    <a:gd name="T59" fmla="*/ 4531 h 97"/>
                    <a:gd name="T60" fmla="+- 0 4931 4868"/>
                    <a:gd name="T61" fmla="*/ T60 w 101"/>
                    <a:gd name="T62" fmla="+- 0 4521 4521"/>
                    <a:gd name="T63" fmla="*/ 4521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4" y="70"/>
                      </a:lnTo>
                      <a:lnTo>
                        <a:pt x="17" y="87"/>
                      </a:lnTo>
                      <a:lnTo>
                        <a:pt x="36" y="98"/>
                      </a:lnTo>
                      <a:lnTo>
                        <a:pt x="63" y="95"/>
                      </a:lnTo>
                      <a:lnTo>
                        <a:pt x="83" y="86"/>
                      </a:lnTo>
                      <a:lnTo>
                        <a:pt x="95" y="71"/>
                      </a:lnTo>
                      <a:lnTo>
                        <a:pt x="100" y="52"/>
                      </a:lnTo>
                      <a:lnTo>
                        <a:pt x="100" y="49"/>
                      </a:lnTo>
                      <a:lnTo>
                        <a:pt x="95"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33" name="Group 176"/>
              <p:cNvGrpSpPr>
                <a:grpSpLocks/>
              </p:cNvGrpSpPr>
              <p:nvPr/>
            </p:nvGrpSpPr>
            <p:grpSpPr bwMode="auto">
              <a:xfrm>
                <a:off x="4868" y="4521"/>
                <a:ext cx="101" cy="97"/>
                <a:chOff x="4868" y="4521"/>
                <a:chExt cx="101" cy="97"/>
              </a:xfrm>
            </p:grpSpPr>
            <p:sp>
              <p:nvSpPr>
                <p:cNvPr id="9014" name="Freeform 177"/>
                <p:cNvSpPr>
                  <a:spLocks/>
                </p:cNvSpPr>
                <p:nvPr/>
              </p:nvSpPr>
              <p:spPr bwMode="auto">
                <a:xfrm>
                  <a:off x="4868" y="4521"/>
                  <a:ext cx="101" cy="97"/>
                </a:xfrm>
                <a:custGeom>
                  <a:avLst/>
                  <a:gdLst>
                    <a:gd name="T0" fmla="+- 0 4968 4868"/>
                    <a:gd name="T1" fmla="*/ T0 w 101"/>
                    <a:gd name="T2" fmla="+- 0 4570 4521"/>
                    <a:gd name="T3" fmla="*/ 4570 h 97"/>
                    <a:gd name="T4" fmla="+- 0 4963 4868"/>
                    <a:gd name="T5" fmla="*/ T4 w 101"/>
                    <a:gd name="T6" fmla="+- 0 4548 4521"/>
                    <a:gd name="T7" fmla="*/ 4548 h 97"/>
                    <a:gd name="T8" fmla="+- 0 4950 4868"/>
                    <a:gd name="T9" fmla="*/ T8 w 101"/>
                    <a:gd name="T10" fmla="+- 0 4531 4521"/>
                    <a:gd name="T11" fmla="*/ 4531 h 97"/>
                    <a:gd name="T12" fmla="+- 0 4931 4868"/>
                    <a:gd name="T13" fmla="*/ T12 w 101"/>
                    <a:gd name="T14" fmla="+- 0 4521 4521"/>
                    <a:gd name="T15" fmla="*/ 4521 h 97"/>
                    <a:gd name="T16" fmla="+- 0 4904 4868"/>
                    <a:gd name="T17" fmla="*/ T16 w 101"/>
                    <a:gd name="T18" fmla="+- 0 4524 4521"/>
                    <a:gd name="T19" fmla="*/ 4524 h 97"/>
                    <a:gd name="T20" fmla="+- 0 4885 4868"/>
                    <a:gd name="T21" fmla="*/ T20 w 101"/>
                    <a:gd name="T22" fmla="+- 0 4534 4521"/>
                    <a:gd name="T23" fmla="*/ 4534 h 97"/>
                    <a:gd name="T24" fmla="+- 0 4872 4868"/>
                    <a:gd name="T25" fmla="*/ T24 w 101"/>
                    <a:gd name="T26" fmla="+- 0 4549 4521"/>
                    <a:gd name="T27" fmla="*/ 4549 h 97"/>
                    <a:gd name="T28" fmla="+- 0 4868 4868"/>
                    <a:gd name="T29" fmla="*/ T28 w 101"/>
                    <a:gd name="T30" fmla="+- 0 4568 4521"/>
                    <a:gd name="T31" fmla="*/ 4568 h 97"/>
                    <a:gd name="T32" fmla="+- 0 4872 4868"/>
                    <a:gd name="T33" fmla="*/ T32 w 101"/>
                    <a:gd name="T34" fmla="+- 0 4591 4521"/>
                    <a:gd name="T35" fmla="*/ 4591 h 97"/>
                    <a:gd name="T36" fmla="+- 0 4885 4868"/>
                    <a:gd name="T37" fmla="*/ T36 w 101"/>
                    <a:gd name="T38" fmla="+- 0 4608 4521"/>
                    <a:gd name="T39" fmla="*/ 4608 h 97"/>
                    <a:gd name="T40" fmla="+- 0 4904 4868"/>
                    <a:gd name="T41" fmla="*/ T40 w 101"/>
                    <a:gd name="T42" fmla="+- 0 4619 4521"/>
                    <a:gd name="T43" fmla="*/ 4619 h 97"/>
                    <a:gd name="T44" fmla="+- 0 4931 4868"/>
                    <a:gd name="T45" fmla="*/ T44 w 101"/>
                    <a:gd name="T46" fmla="+- 0 4616 4521"/>
                    <a:gd name="T47" fmla="*/ 4616 h 97"/>
                    <a:gd name="T48" fmla="+- 0 4951 4868"/>
                    <a:gd name="T49" fmla="*/ T48 w 101"/>
                    <a:gd name="T50" fmla="+- 0 4607 4521"/>
                    <a:gd name="T51" fmla="*/ 4607 h 97"/>
                    <a:gd name="T52" fmla="+- 0 4963 4868"/>
                    <a:gd name="T53" fmla="*/ T52 w 101"/>
                    <a:gd name="T54" fmla="+- 0 4592 4521"/>
                    <a:gd name="T55" fmla="*/ 4592 h 97"/>
                    <a:gd name="T56" fmla="+- 0 4968 4868"/>
                    <a:gd name="T57" fmla="*/ T56 w 101"/>
                    <a:gd name="T58" fmla="+- 0 4573 4521"/>
                    <a:gd name="T59" fmla="*/ 4573 h 97"/>
                    <a:gd name="T60" fmla="+- 0 4968 4868"/>
                    <a:gd name="T61" fmla="*/ T60 w 101"/>
                    <a:gd name="T62" fmla="+- 0 4570 4521"/>
                    <a:gd name="T63" fmla="*/ 457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5" y="27"/>
                      </a:lnTo>
                      <a:lnTo>
                        <a:pt x="82" y="10"/>
                      </a:lnTo>
                      <a:lnTo>
                        <a:pt x="63" y="0"/>
                      </a:lnTo>
                      <a:lnTo>
                        <a:pt x="36" y="3"/>
                      </a:lnTo>
                      <a:lnTo>
                        <a:pt x="17" y="13"/>
                      </a:lnTo>
                      <a:lnTo>
                        <a:pt x="4" y="28"/>
                      </a:lnTo>
                      <a:lnTo>
                        <a:pt x="0" y="47"/>
                      </a:lnTo>
                      <a:lnTo>
                        <a:pt x="4" y="70"/>
                      </a:lnTo>
                      <a:lnTo>
                        <a:pt x="17" y="87"/>
                      </a:lnTo>
                      <a:lnTo>
                        <a:pt x="36" y="98"/>
                      </a:lnTo>
                      <a:lnTo>
                        <a:pt x="63" y="95"/>
                      </a:lnTo>
                      <a:lnTo>
                        <a:pt x="83" y="86"/>
                      </a:lnTo>
                      <a:lnTo>
                        <a:pt x="95" y="71"/>
                      </a:lnTo>
                      <a:lnTo>
                        <a:pt x="100" y="52"/>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34" name="Group 178"/>
              <p:cNvGrpSpPr>
                <a:grpSpLocks/>
              </p:cNvGrpSpPr>
              <p:nvPr/>
            </p:nvGrpSpPr>
            <p:grpSpPr bwMode="auto">
              <a:xfrm>
                <a:off x="6148" y="5327"/>
                <a:ext cx="97" cy="95"/>
                <a:chOff x="6148" y="5327"/>
                <a:chExt cx="97" cy="95"/>
              </a:xfrm>
            </p:grpSpPr>
            <p:sp>
              <p:nvSpPr>
                <p:cNvPr id="9013" name="Freeform 179"/>
                <p:cNvSpPr>
                  <a:spLocks/>
                </p:cNvSpPr>
                <p:nvPr/>
              </p:nvSpPr>
              <p:spPr bwMode="auto">
                <a:xfrm>
                  <a:off x="6148" y="5327"/>
                  <a:ext cx="97" cy="95"/>
                </a:xfrm>
                <a:custGeom>
                  <a:avLst/>
                  <a:gdLst>
                    <a:gd name="T0" fmla="+- 0 6206 6148"/>
                    <a:gd name="T1" fmla="*/ T0 w 97"/>
                    <a:gd name="T2" fmla="+- 0 5327 5327"/>
                    <a:gd name="T3" fmla="*/ 5327 h 95"/>
                    <a:gd name="T4" fmla="+- 0 6180 6148"/>
                    <a:gd name="T5" fmla="*/ T4 w 97"/>
                    <a:gd name="T6" fmla="+- 0 5331 5327"/>
                    <a:gd name="T7" fmla="*/ 5331 h 95"/>
                    <a:gd name="T8" fmla="+- 0 6160 6148"/>
                    <a:gd name="T9" fmla="*/ T8 w 97"/>
                    <a:gd name="T10" fmla="+- 0 5341 5327"/>
                    <a:gd name="T11" fmla="*/ 5341 h 95"/>
                    <a:gd name="T12" fmla="+- 0 6148 6148"/>
                    <a:gd name="T13" fmla="*/ T12 w 97"/>
                    <a:gd name="T14" fmla="+- 0 5356 5327"/>
                    <a:gd name="T15" fmla="*/ 5356 h 95"/>
                    <a:gd name="T16" fmla="+- 0 6150 6148"/>
                    <a:gd name="T17" fmla="*/ T16 w 97"/>
                    <a:gd name="T18" fmla="+- 0 5384 5327"/>
                    <a:gd name="T19" fmla="*/ 5384 h 95"/>
                    <a:gd name="T20" fmla="+- 0 6158 6148"/>
                    <a:gd name="T21" fmla="*/ T20 w 97"/>
                    <a:gd name="T22" fmla="+- 0 5404 5327"/>
                    <a:gd name="T23" fmla="*/ 5404 h 95"/>
                    <a:gd name="T24" fmla="+- 0 6172 6148"/>
                    <a:gd name="T25" fmla="*/ T24 w 97"/>
                    <a:gd name="T26" fmla="+- 0 5416 5327"/>
                    <a:gd name="T27" fmla="*/ 5416 h 95"/>
                    <a:gd name="T28" fmla="+- 0 6190 6148"/>
                    <a:gd name="T29" fmla="*/ T28 w 97"/>
                    <a:gd name="T30" fmla="+- 0 5422 5327"/>
                    <a:gd name="T31" fmla="*/ 5422 h 95"/>
                    <a:gd name="T32" fmla="+- 0 6214 6148"/>
                    <a:gd name="T33" fmla="*/ T32 w 97"/>
                    <a:gd name="T34" fmla="+- 0 5418 5327"/>
                    <a:gd name="T35" fmla="*/ 5418 h 95"/>
                    <a:gd name="T36" fmla="+- 0 6232 6148"/>
                    <a:gd name="T37" fmla="*/ T36 w 97"/>
                    <a:gd name="T38" fmla="+- 0 5406 5327"/>
                    <a:gd name="T39" fmla="*/ 5406 h 95"/>
                    <a:gd name="T40" fmla="+- 0 6243 6148"/>
                    <a:gd name="T41" fmla="*/ T40 w 97"/>
                    <a:gd name="T42" fmla="+- 0 5388 5327"/>
                    <a:gd name="T43" fmla="*/ 5388 h 95"/>
                    <a:gd name="T44" fmla="+- 0 6245 6148"/>
                    <a:gd name="T45" fmla="*/ T44 w 97"/>
                    <a:gd name="T46" fmla="+- 0 5374 5327"/>
                    <a:gd name="T47" fmla="*/ 5374 h 95"/>
                    <a:gd name="T48" fmla="+- 0 6240 6148"/>
                    <a:gd name="T49" fmla="*/ T48 w 97"/>
                    <a:gd name="T50" fmla="+- 0 5353 5327"/>
                    <a:gd name="T51" fmla="*/ 5353 h 95"/>
                    <a:gd name="T52" fmla="+- 0 6226 6148"/>
                    <a:gd name="T53" fmla="*/ T52 w 97"/>
                    <a:gd name="T54" fmla="+- 0 5337 5327"/>
                    <a:gd name="T55" fmla="*/ 5337 h 95"/>
                    <a:gd name="T56" fmla="+- 0 6206 6148"/>
                    <a:gd name="T57" fmla="*/ T56 w 97"/>
                    <a:gd name="T58" fmla="+- 0 5327 5327"/>
                    <a:gd name="T59" fmla="*/ 532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4"/>
                      </a:lnTo>
                      <a:lnTo>
                        <a:pt x="12" y="14"/>
                      </a:lnTo>
                      <a:lnTo>
                        <a:pt x="0" y="29"/>
                      </a:lnTo>
                      <a:lnTo>
                        <a:pt x="2" y="57"/>
                      </a:lnTo>
                      <a:lnTo>
                        <a:pt x="10" y="77"/>
                      </a:lnTo>
                      <a:lnTo>
                        <a:pt x="24" y="89"/>
                      </a:lnTo>
                      <a:lnTo>
                        <a:pt x="42" y="95"/>
                      </a:lnTo>
                      <a:lnTo>
                        <a:pt x="66" y="91"/>
                      </a:lnTo>
                      <a:lnTo>
                        <a:pt x="84" y="79"/>
                      </a:lnTo>
                      <a:lnTo>
                        <a:pt x="95" y="61"/>
                      </a:lnTo>
                      <a:lnTo>
                        <a:pt x="97" y="47"/>
                      </a:lnTo>
                      <a:lnTo>
                        <a:pt x="92" y="26"/>
                      </a:lnTo>
                      <a:lnTo>
                        <a:pt x="78" y="10"/>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35" name="Group 180"/>
              <p:cNvGrpSpPr>
                <a:grpSpLocks/>
              </p:cNvGrpSpPr>
              <p:nvPr/>
            </p:nvGrpSpPr>
            <p:grpSpPr bwMode="auto">
              <a:xfrm>
                <a:off x="6148" y="5327"/>
                <a:ext cx="97" cy="95"/>
                <a:chOff x="6148" y="5327"/>
                <a:chExt cx="97" cy="95"/>
              </a:xfrm>
            </p:grpSpPr>
            <p:sp>
              <p:nvSpPr>
                <p:cNvPr id="9012" name="Freeform 181"/>
                <p:cNvSpPr>
                  <a:spLocks/>
                </p:cNvSpPr>
                <p:nvPr/>
              </p:nvSpPr>
              <p:spPr bwMode="auto">
                <a:xfrm>
                  <a:off x="6148" y="5327"/>
                  <a:ext cx="97" cy="95"/>
                </a:xfrm>
                <a:custGeom>
                  <a:avLst/>
                  <a:gdLst>
                    <a:gd name="T0" fmla="+- 0 6245 6148"/>
                    <a:gd name="T1" fmla="*/ T0 w 97"/>
                    <a:gd name="T2" fmla="+- 0 5374 5327"/>
                    <a:gd name="T3" fmla="*/ 5374 h 95"/>
                    <a:gd name="T4" fmla="+- 0 6240 6148"/>
                    <a:gd name="T5" fmla="*/ T4 w 97"/>
                    <a:gd name="T6" fmla="+- 0 5353 5327"/>
                    <a:gd name="T7" fmla="*/ 5353 h 95"/>
                    <a:gd name="T8" fmla="+- 0 6226 6148"/>
                    <a:gd name="T9" fmla="*/ T8 w 97"/>
                    <a:gd name="T10" fmla="+- 0 5337 5327"/>
                    <a:gd name="T11" fmla="*/ 5337 h 95"/>
                    <a:gd name="T12" fmla="+- 0 6206 6148"/>
                    <a:gd name="T13" fmla="*/ T12 w 97"/>
                    <a:gd name="T14" fmla="+- 0 5327 5327"/>
                    <a:gd name="T15" fmla="*/ 5327 h 95"/>
                    <a:gd name="T16" fmla="+- 0 6180 6148"/>
                    <a:gd name="T17" fmla="*/ T16 w 97"/>
                    <a:gd name="T18" fmla="+- 0 5331 5327"/>
                    <a:gd name="T19" fmla="*/ 5331 h 95"/>
                    <a:gd name="T20" fmla="+- 0 6160 6148"/>
                    <a:gd name="T21" fmla="*/ T20 w 97"/>
                    <a:gd name="T22" fmla="+- 0 5341 5327"/>
                    <a:gd name="T23" fmla="*/ 5341 h 95"/>
                    <a:gd name="T24" fmla="+- 0 6148 6148"/>
                    <a:gd name="T25" fmla="*/ T24 w 97"/>
                    <a:gd name="T26" fmla="+- 0 5356 5327"/>
                    <a:gd name="T27" fmla="*/ 5356 h 95"/>
                    <a:gd name="T28" fmla="+- 0 6150 6148"/>
                    <a:gd name="T29" fmla="*/ T28 w 97"/>
                    <a:gd name="T30" fmla="+- 0 5384 5327"/>
                    <a:gd name="T31" fmla="*/ 5384 h 95"/>
                    <a:gd name="T32" fmla="+- 0 6158 6148"/>
                    <a:gd name="T33" fmla="*/ T32 w 97"/>
                    <a:gd name="T34" fmla="+- 0 5404 5327"/>
                    <a:gd name="T35" fmla="*/ 5404 h 95"/>
                    <a:gd name="T36" fmla="+- 0 6172 6148"/>
                    <a:gd name="T37" fmla="*/ T36 w 97"/>
                    <a:gd name="T38" fmla="+- 0 5416 5327"/>
                    <a:gd name="T39" fmla="*/ 5416 h 95"/>
                    <a:gd name="T40" fmla="+- 0 6190 6148"/>
                    <a:gd name="T41" fmla="*/ T40 w 97"/>
                    <a:gd name="T42" fmla="+- 0 5422 5327"/>
                    <a:gd name="T43" fmla="*/ 5422 h 95"/>
                    <a:gd name="T44" fmla="+- 0 6214 6148"/>
                    <a:gd name="T45" fmla="*/ T44 w 97"/>
                    <a:gd name="T46" fmla="+- 0 5418 5327"/>
                    <a:gd name="T47" fmla="*/ 5418 h 95"/>
                    <a:gd name="T48" fmla="+- 0 6232 6148"/>
                    <a:gd name="T49" fmla="*/ T48 w 97"/>
                    <a:gd name="T50" fmla="+- 0 5406 5327"/>
                    <a:gd name="T51" fmla="*/ 5406 h 95"/>
                    <a:gd name="T52" fmla="+- 0 6243 6148"/>
                    <a:gd name="T53" fmla="*/ T52 w 97"/>
                    <a:gd name="T54" fmla="+- 0 5388 5327"/>
                    <a:gd name="T55" fmla="*/ 5388 h 95"/>
                    <a:gd name="T56" fmla="+- 0 6245 6148"/>
                    <a:gd name="T57" fmla="*/ T56 w 97"/>
                    <a:gd name="T58" fmla="+- 0 5374 5327"/>
                    <a:gd name="T59" fmla="*/ 537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10"/>
                      </a:lnTo>
                      <a:lnTo>
                        <a:pt x="58" y="0"/>
                      </a:lnTo>
                      <a:lnTo>
                        <a:pt x="32" y="4"/>
                      </a:lnTo>
                      <a:lnTo>
                        <a:pt x="12" y="14"/>
                      </a:lnTo>
                      <a:lnTo>
                        <a:pt x="0" y="29"/>
                      </a:lnTo>
                      <a:lnTo>
                        <a:pt x="2" y="57"/>
                      </a:lnTo>
                      <a:lnTo>
                        <a:pt x="10" y="77"/>
                      </a:lnTo>
                      <a:lnTo>
                        <a:pt x="24" y="89"/>
                      </a:lnTo>
                      <a:lnTo>
                        <a:pt x="42" y="95"/>
                      </a:lnTo>
                      <a:lnTo>
                        <a:pt x="66" y="91"/>
                      </a:lnTo>
                      <a:lnTo>
                        <a:pt x="84"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36" name="Group 182"/>
              <p:cNvGrpSpPr>
                <a:grpSpLocks/>
              </p:cNvGrpSpPr>
              <p:nvPr/>
            </p:nvGrpSpPr>
            <p:grpSpPr bwMode="auto">
              <a:xfrm>
                <a:off x="2284" y="2054"/>
                <a:ext cx="93" cy="99"/>
                <a:chOff x="2284" y="2054"/>
                <a:chExt cx="93" cy="99"/>
              </a:xfrm>
            </p:grpSpPr>
            <p:sp>
              <p:nvSpPr>
                <p:cNvPr id="9011" name="Freeform 183"/>
                <p:cNvSpPr>
                  <a:spLocks/>
                </p:cNvSpPr>
                <p:nvPr/>
              </p:nvSpPr>
              <p:spPr bwMode="auto">
                <a:xfrm>
                  <a:off x="2284" y="2054"/>
                  <a:ext cx="93" cy="99"/>
                </a:xfrm>
                <a:custGeom>
                  <a:avLst/>
                  <a:gdLst>
                    <a:gd name="T0" fmla="+- 0 2339 2284"/>
                    <a:gd name="T1" fmla="*/ T0 w 93"/>
                    <a:gd name="T2" fmla="+- 0 2054 2054"/>
                    <a:gd name="T3" fmla="*/ 2054 h 99"/>
                    <a:gd name="T4" fmla="+- 0 2313 2284"/>
                    <a:gd name="T5" fmla="*/ T4 w 93"/>
                    <a:gd name="T6" fmla="+- 0 2057 2054"/>
                    <a:gd name="T7" fmla="*/ 2057 h 99"/>
                    <a:gd name="T8" fmla="+- 0 2295 2284"/>
                    <a:gd name="T9" fmla="*/ T8 w 93"/>
                    <a:gd name="T10" fmla="+- 0 2068 2054"/>
                    <a:gd name="T11" fmla="*/ 2068 h 99"/>
                    <a:gd name="T12" fmla="+- 0 2284 2284"/>
                    <a:gd name="T13" fmla="*/ T12 w 93"/>
                    <a:gd name="T14" fmla="+- 0 2085 2054"/>
                    <a:gd name="T15" fmla="*/ 2085 h 99"/>
                    <a:gd name="T16" fmla="+- 0 2285 2284"/>
                    <a:gd name="T17" fmla="*/ T16 w 93"/>
                    <a:gd name="T18" fmla="+- 0 2113 2054"/>
                    <a:gd name="T19" fmla="*/ 2113 h 99"/>
                    <a:gd name="T20" fmla="+- 0 2293 2284"/>
                    <a:gd name="T21" fmla="*/ T20 w 93"/>
                    <a:gd name="T22" fmla="+- 0 2134 2054"/>
                    <a:gd name="T23" fmla="*/ 2134 h 99"/>
                    <a:gd name="T24" fmla="+- 0 2306 2284"/>
                    <a:gd name="T25" fmla="*/ T24 w 93"/>
                    <a:gd name="T26" fmla="+- 0 2147 2054"/>
                    <a:gd name="T27" fmla="*/ 2147 h 99"/>
                    <a:gd name="T28" fmla="+- 0 2323 2284"/>
                    <a:gd name="T29" fmla="*/ T28 w 93"/>
                    <a:gd name="T30" fmla="+- 0 2153 2054"/>
                    <a:gd name="T31" fmla="*/ 2153 h 99"/>
                    <a:gd name="T32" fmla="+- 0 2346 2284"/>
                    <a:gd name="T33" fmla="*/ T32 w 93"/>
                    <a:gd name="T34" fmla="+- 0 2149 2054"/>
                    <a:gd name="T35" fmla="*/ 2149 h 99"/>
                    <a:gd name="T36" fmla="+- 0 2364 2284"/>
                    <a:gd name="T37" fmla="*/ T36 w 93"/>
                    <a:gd name="T38" fmla="+- 0 2136 2054"/>
                    <a:gd name="T39" fmla="*/ 2136 h 99"/>
                    <a:gd name="T40" fmla="+- 0 2374 2284"/>
                    <a:gd name="T41" fmla="*/ T40 w 93"/>
                    <a:gd name="T42" fmla="+- 0 2118 2054"/>
                    <a:gd name="T43" fmla="*/ 2118 h 99"/>
                    <a:gd name="T44" fmla="+- 0 2376 2284"/>
                    <a:gd name="T45" fmla="*/ T44 w 93"/>
                    <a:gd name="T46" fmla="+- 0 2103 2054"/>
                    <a:gd name="T47" fmla="*/ 2103 h 99"/>
                    <a:gd name="T48" fmla="+- 0 2371 2284"/>
                    <a:gd name="T49" fmla="*/ T48 w 93"/>
                    <a:gd name="T50" fmla="+- 0 2081 2054"/>
                    <a:gd name="T51" fmla="*/ 2081 h 99"/>
                    <a:gd name="T52" fmla="+- 0 2358 2284"/>
                    <a:gd name="T53" fmla="*/ T52 w 93"/>
                    <a:gd name="T54" fmla="+- 0 2064 2054"/>
                    <a:gd name="T55" fmla="*/ 2064 h 99"/>
                    <a:gd name="T56" fmla="+- 0 2339 2284"/>
                    <a:gd name="T57" fmla="*/ T56 w 93"/>
                    <a:gd name="T58" fmla="+- 0 2054 2054"/>
                    <a:gd name="T59" fmla="*/ 2054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29" y="3"/>
                      </a:lnTo>
                      <a:lnTo>
                        <a:pt x="11" y="14"/>
                      </a:lnTo>
                      <a:lnTo>
                        <a:pt x="0" y="31"/>
                      </a:lnTo>
                      <a:lnTo>
                        <a:pt x="1" y="59"/>
                      </a:lnTo>
                      <a:lnTo>
                        <a:pt x="9" y="80"/>
                      </a:lnTo>
                      <a:lnTo>
                        <a:pt x="22" y="93"/>
                      </a:lnTo>
                      <a:lnTo>
                        <a:pt x="39" y="99"/>
                      </a:lnTo>
                      <a:lnTo>
                        <a:pt x="62" y="95"/>
                      </a:lnTo>
                      <a:lnTo>
                        <a:pt x="80" y="82"/>
                      </a:lnTo>
                      <a:lnTo>
                        <a:pt x="90" y="64"/>
                      </a:lnTo>
                      <a:lnTo>
                        <a:pt x="92" y="49"/>
                      </a:lnTo>
                      <a:lnTo>
                        <a:pt x="87" y="27"/>
                      </a:lnTo>
                      <a:lnTo>
                        <a:pt x="74"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37" name="Group 184"/>
              <p:cNvGrpSpPr>
                <a:grpSpLocks/>
              </p:cNvGrpSpPr>
              <p:nvPr/>
            </p:nvGrpSpPr>
            <p:grpSpPr bwMode="auto">
              <a:xfrm>
                <a:off x="2284" y="2054"/>
                <a:ext cx="93" cy="99"/>
                <a:chOff x="2284" y="2054"/>
                <a:chExt cx="93" cy="99"/>
              </a:xfrm>
            </p:grpSpPr>
            <p:sp>
              <p:nvSpPr>
                <p:cNvPr id="9010" name="Freeform 185"/>
                <p:cNvSpPr>
                  <a:spLocks/>
                </p:cNvSpPr>
                <p:nvPr/>
              </p:nvSpPr>
              <p:spPr bwMode="auto">
                <a:xfrm>
                  <a:off x="2284" y="2054"/>
                  <a:ext cx="93" cy="99"/>
                </a:xfrm>
                <a:custGeom>
                  <a:avLst/>
                  <a:gdLst>
                    <a:gd name="T0" fmla="+- 0 2376 2284"/>
                    <a:gd name="T1" fmla="*/ T0 w 93"/>
                    <a:gd name="T2" fmla="+- 0 2103 2054"/>
                    <a:gd name="T3" fmla="*/ 2103 h 99"/>
                    <a:gd name="T4" fmla="+- 0 2371 2284"/>
                    <a:gd name="T5" fmla="*/ T4 w 93"/>
                    <a:gd name="T6" fmla="+- 0 2081 2054"/>
                    <a:gd name="T7" fmla="*/ 2081 h 99"/>
                    <a:gd name="T8" fmla="+- 0 2358 2284"/>
                    <a:gd name="T9" fmla="*/ T8 w 93"/>
                    <a:gd name="T10" fmla="+- 0 2064 2054"/>
                    <a:gd name="T11" fmla="*/ 2064 h 99"/>
                    <a:gd name="T12" fmla="+- 0 2339 2284"/>
                    <a:gd name="T13" fmla="*/ T12 w 93"/>
                    <a:gd name="T14" fmla="+- 0 2054 2054"/>
                    <a:gd name="T15" fmla="*/ 2054 h 99"/>
                    <a:gd name="T16" fmla="+- 0 2313 2284"/>
                    <a:gd name="T17" fmla="*/ T16 w 93"/>
                    <a:gd name="T18" fmla="+- 0 2057 2054"/>
                    <a:gd name="T19" fmla="*/ 2057 h 99"/>
                    <a:gd name="T20" fmla="+- 0 2295 2284"/>
                    <a:gd name="T21" fmla="*/ T20 w 93"/>
                    <a:gd name="T22" fmla="+- 0 2068 2054"/>
                    <a:gd name="T23" fmla="*/ 2068 h 99"/>
                    <a:gd name="T24" fmla="+- 0 2284 2284"/>
                    <a:gd name="T25" fmla="*/ T24 w 93"/>
                    <a:gd name="T26" fmla="+- 0 2085 2054"/>
                    <a:gd name="T27" fmla="*/ 2085 h 99"/>
                    <a:gd name="T28" fmla="+- 0 2285 2284"/>
                    <a:gd name="T29" fmla="*/ T28 w 93"/>
                    <a:gd name="T30" fmla="+- 0 2113 2054"/>
                    <a:gd name="T31" fmla="*/ 2113 h 99"/>
                    <a:gd name="T32" fmla="+- 0 2293 2284"/>
                    <a:gd name="T33" fmla="*/ T32 w 93"/>
                    <a:gd name="T34" fmla="+- 0 2134 2054"/>
                    <a:gd name="T35" fmla="*/ 2134 h 99"/>
                    <a:gd name="T36" fmla="+- 0 2306 2284"/>
                    <a:gd name="T37" fmla="*/ T36 w 93"/>
                    <a:gd name="T38" fmla="+- 0 2147 2054"/>
                    <a:gd name="T39" fmla="*/ 2147 h 99"/>
                    <a:gd name="T40" fmla="+- 0 2323 2284"/>
                    <a:gd name="T41" fmla="*/ T40 w 93"/>
                    <a:gd name="T42" fmla="+- 0 2153 2054"/>
                    <a:gd name="T43" fmla="*/ 2153 h 99"/>
                    <a:gd name="T44" fmla="+- 0 2346 2284"/>
                    <a:gd name="T45" fmla="*/ T44 w 93"/>
                    <a:gd name="T46" fmla="+- 0 2149 2054"/>
                    <a:gd name="T47" fmla="*/ 2149 h 99"/>
                    <a:gd name="T48" fmla="+- 0 2364 2284"/>
                    <a:gd name="T49" fmla="*/ T48 w 93"/>
                    <a:gd name="T50" fmla="+- 0 2136 2054"/>
                    <a:gd name="T51" fmla="*/ 2136 h 99"/>
                    <a:gd name="T52" fmla="+- 0 2374 2284"/>
                    <a:gd name="T53" fmla="*/ T52 w 93"/>
                    <a:gd name="T54" fmla="+- 0 2118 2054"/>
                    <a:gd name="T55" fmla="*/ 2118 h 99"/>
                    <a:gd name="T56" fmla="+- 0 2376 2284"/>
                    <a:gd name="T57" fmla="*/ T56 w 93"/>
                    <a:gd name="T58" fmla="+- 0 2103 2054"/>
                    <a:gd name="T59" fmla="*/ 210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7"/>
                      </a:lnTo>
                      <a:lnTo>
                        <a:pt x="74" y="10"/>
                      </a:lnTo>
                      <a:lnTo>
                        <a:pt x="55" y="0"/>
                      </a:lnTo>
                      <a:lnTo>
                        <a:pt x="29" y="3"/>
                      </a:lnTo>
                      <a:lnTo>
                        <a:pt x="11" y="14"/>
                      </a:lnTo>
                      <a:lnTo>
                        <a:pt x="0" y="31"/>
                      </a:lnTo>
                      <a:lnTo>
                        <a:pt x="1" y="59"/>
                      </a:lnTo>
                      <a:lnTo>
                        <a:pt x="9" y="80"/>
                      </a:lnTo>
                      <a:lnTo>
                        <a:pt x="22" y="93"/>
                      </a:lnTo>
                      <a:lnTo>
                        <a:pt x="39" y="99"/>
                      </a:lnTo>
                      <a:lnTo>
                        <a:pt x="62" y="95"/>
                      </a:lnTo>
                      <a:lnTo>
                        <a:pt x="80" y="82"/>
                      </a:ln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38" name="Group 186"/>
              <p:cNvGrpSpPr>
                <a:grpSpLocks/>
              </p:cNvGrpSpPr>
              <p:nvPr/>
            </p:nvGrpSpPr>
            <p:grpSpPr bwMode="auto">
              <a:xfrm>
                <a:off x="3047" y="1017"/>
                <a:ext cx="93" cy="99"/>
                <a:chOff x="3047" y="1017"/>
                <a:chExt cx="93" cy="99"/>
              </a:xfrm>
            </p:grpSpPr>
            <p:sp>
              <p:nvSpPr>
                <p:cNvPr id="9008" name="Freeform 187"/>
                <p:cNvSpPr>
                  <a:spLocks/>
                </p:cNvSpPr>
                <p:nvPr/>
              </p:nvSpPr>
              <p:spPr bwMode="auto">
                <a:xfrm>
                  <a:off x="3047" y="1017"/>
                  <a:ext cx="93" cy="99"/>
                </a:xfrm>
                <a:custGeom>
                  <a:avLst/>
                  <a:gdLst>
                    <a:gd name="T0" fmla="+- 0 3058 3047"/>
                    <a:gd name="T1" fmla="*/ T0 w 93"/>
                    <a:gd name="T2" fmla="+- 0 1099 1017"/>
                    <a:gd name="T3" fmla="*/ 1099 h 99"/>
                    <a:gd name="T4" fmla="+- 0 3069 3047"/>
                    <a:gd name="T5" fmla="*/ T4 w 93"/>
                    <a:gd name="T6" fmla="+- 0 1111 1017"/>
                    <a:gd name="T7" fmla="*/ 1111 h 99"/>
                    <a:gd name="T8" fmla="+- 0 3086 3047"/>
                    <a:gd name="T9" fmla="*/ T8 w 93"/>
                    <a:gd name="T10" fmla="+- 0 1116 1017"/>
                    <a:gd name="T11" fmla="*/ 1116 h 99"/>
                    <a:gd name="T12" fmla="+- 0 3110 3047"/>
                    <a:gd name="T13" fmla="*/ T12 w 93"/>
                    <a:gd name="T14" fmla="+- 0 1112 1017"/>
                    <a:gd name="T15" fmla="*/ 1112 h 99"/>
                    <a:gd name="T16" fmla="+- 0 3127 3047"/>
                    <a:gd name="T17" fmla="*/ T16 w 93"/>
                    <a:gd name="T18" fmla="+- 0 1100 1017"/>
                    <a:gd name="T19" fmla="*/ 1100 h 99"/>
                    <a:gd name="T20" fmla="+- 0 3058 3047"/>
                    <a:gd name="T21" fmla="*/ T20 w 93"/>
                    <a:gd name="T22" fmla="+- 0 1099 1017"/>
                    <a:gd name="T23" fmla="*/ 1099 h 99"/>
                  </a:gdLst>
                  <a:ahLst/>
                  <a:cxnLst>
                    <a:cxn ang="0">
                      <a:pos x="T1" y="T3"/>
                    </a:cxn>
                    <a:cxn ang="0">
                      <a:pos x="T5" y="T7"/>
                    </a:cxn>
                    <a:cxn ang="0">
                      <a:pos x="T9" y="T11"/>
                    </a:cxn>
                    <a:cxn ang="0">
                      <a:pos x="T13" y="T15"/>
                    </a:cxn>
                    <a:cxn ang="0">
                      <a:pos x="T17" y="T19"/>
                    </a:cxn>
                    <a:cxn ang="0">
                      <a:pos x="T21" y="T23"/>
                    </a:cxn>
                  </a:cxnLst>
                  <a:rect l="0" t="0" r="r" b="b"/>
                  <a:pathLst>
                    <a:path w="93" h="99">
                      <a:moveTo>
                        <a:pt x="11" y="82"/>
                      </a:moveTo>
                      <a:lnTo>
                        <a:pt x="22" y="94"/>
                      </a:lnTo>
                      <a:lnTo>
                        <a:pt x="39" y="99"/>
                      </a:lnTo>
                      <a:lnTo>
                        <a:pt x="63" y="95"/>
                      </a:lnTo>
                      <a:lnTo>
                        <a:pt x="80" y="83"/>
                      </a:lnTo>
                      <a:lnTo>
                        <a:pt x="11" y="82"/>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09" name="Freeform 188"/>
                <p:cNvSpPr>
                  <a:spLocks/>
                </p:cNvSpPr>
                <p:nvPr/>
              </p:nvSpPr>
              <p:spPr bwMode="auto">
                <a:xfrm>
                  <a:off x="3047" y="1017"/>
                  <a:ext cx="93" cy="99"/>
                </a:xfrm>
                <a:custGeom>
                  <a:avLst/>
                  <a:gdLst>
                    <a:gd name="T0" fmla="+- 0 3102 3047"/>
                    <a:gd name="T1" fmla="*/ T0 w 93"/>
                    <a:gd name="T2" fmla="+- 0 1017 1017"/>
                    <a:gd name="T3" fmla="*/ 1017 h 99"/>
                    <a:gd name="T4" fmla="+- 0 3077 3047"/>
                    <a:gd name="T5" fmla="*/ T4 w 93"/>
                    <a:gd name="T6" fmla="+- 0 1021 1017"/>
                    <a:gd name="T7" fmla="*/ 1021 h 99"/>
                    <a:gd name="T8" fmla="+- 0 3058 3047"/>
                    <a:gd name="T9" fmla="*/ T8 w 93"/>
                    <a:gd name="T10" fmla="+- 0 1032 1017"/>
                    <a:gd name="T11" fmla="*/ 1032 h 99"/>
                    <a:gd name="T12" fmla="+- 0 3047 3047"/>
                    <a:gd name="T13" fmla="*/ T12 w 93"/>
                    <a:gd name="T14" fmla="+- 0 1048 1017"/>
                    <a:gd name="T15" fmla="*/ 1048 h 99"/>
                    <a:gd name="T16" fmla="+- 0 3048 3047"/>
                    <a:gd name="T17" fmla="*/ T16 w 93"/>
                    <a:gd name="T18" fmla="+- 0 1077 1017"/>
                    <a:gd name="T19" fmla="*/ 1077 h 99"/>
                    <a:gd name="T20" fmla="+- 0 3056 3047"/>
                    <a:gd name="T21" fmla="*/ T20 w 93"/>
                    <a:gd name="T22" fmla="+- 0 1097 1017"/>
                    <a:gd name="T23" fmla="*/ 1097 h 99"/>
                    <a:gd name="T24" fmla="+- 0 3058 3047"/>
                    <a:gd name="T25" fmla="*/ T24 w 93"/>
                    <a:gd name="T26" fmla="+- 0 1099 1017"/>
                    <a:gd name="T27" fmla="*/ 1099 h 99"/>
                    <a:gd name="T28" fmla="+- 0 3127 3047"/>
                    <a:gd name="T29" fmla="*/ T28 w 93"/>
                    <a:gd name="T30" fmla="+- 0 1099 1017"/>
                    <a:gd name="T31" fmla="*/ 1099 h 99"/>
                    <a:gd name="T32" fmla="+- 0 3137 3047"/>
                    <a:gd name="T33" fmla="*/ T32 w 93"/>
                    <a:gd name="T34" fmla="+- 0 1081 1017"/>
                    <a:gd name="T35" fmla="*/ 1081 h 99"/>
                    <a:gd name="T36" fmla="+- 0 3139 3047"/>
                    <a:gd name="T37" fmla="*/ T36 w 93"/>
                    <a:gd name="T38" fmla="+- 0 1066 1017"/>
                    <a:gd name="T39" fmla="*/ 1066 h 99"/>
                    <a:gd name="T40" fmla="+- 0 3134 3047"/>
                    <a:gd name="T41" fmla="*/ T40 w 93"/>
                    <a:gd name="T42" fmla="+- 0 1044 1017"/>
                    <a:gd name="T43" fmla="*/ 1044 h 99"/>
                    <a:gd name="T44" fmla="+- 0 3121 3047"/>
                    <a:gd name="T45" fmla="*/ T44 w 93"/>
                    <a:gd name="T46" fmla="+- 0 1027 1017"/>
                    <a:gd name="T47" fmla="*/ 1027 h 99"/>
                    <a:gd name="T48" fmla="+- 0 3102 3047"/>
                    <a:gd name="T49" fmla="*/ T48 w 93"/>
                    <a:gd name="T50" fmla="+- 0 1017 1017"/>
                    <a:gd name="T51" fmla="*/ 1017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93" h="99">
                      <a:moveTo>
                        <a:pt x="55" y="0"/>
                      </a:moveTo>
                      <a:lnTo>
                        <a:pt x="30" y="4"/>
                      </a:lnTo>
                      <a:lnTo>
                        <a:pt x="11" y="15"/>
                      </a:lnTo>
                      <a:lnTo>
                        <a:pt x="0" y="31"/>
                      </a:lnTo>
                      <a:lnTo>
                        <a:pt x="1" y="60"/>
                      </a:lnTo>
                      <a:lnTo>
                        <a:pt x="9" y="80"/>
                      </a:lnTo>
                      <a:lnTo>
                        <a:pt x="11" y="82"/>
                      </a:lnTo>
                      <a:lnTo>
                        <a:pt x="80" y="82"/>
                      </a:lnTo>
                      <a:lnTo>
                        <a:pt x="90" y="64"/>
                      </a:lnTo>
                      <a:lnTo>
                        <a:pt x="92" y="49"/>
                      </a:lnTo>
                      <a:lnTo>
                        <a:pt x="87" y="27"/>
                      </a:lnTo>
                      <a:lnTo>
                        <a:pt x="74" y="10"/>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39" name="Group 189"/>
              <p:cNvGrpSpPr>
                <a:grpSpLocks/>
              </p:cNvGrpSpPr>
              <p:nvPr/>
            </p:nvGrpSpPr>
            <p:grpSpPr bwMode="auto">
              <a:xfrm>
                <a:off x="3047" y="1017"/>
                <a:ext cx="93" cy="99"/>
                <a:chOff x="3047" y="1017"/>
                <a:chExt cx="93" cy="99"/>
              </a:xfrm>
            </p:grpSpPr>
            <p:sp>
              <p:nvSpPr>
                <p:cNvPr id="9005" name="Freeform 190"/>
                <p:cNvSpPr>
                  <a:spLocks/>
                </p:cNvSpPr>
                <p:nvPr/>
              </p:nvSpPr>
              <p:spPr bwMode="auto">
                <a:xfrm>
                  <a:off x="3047" y="1017"/>
                  <a:ext cx="93" cy="99"/>
                </a:xfrm>
                <a:custGeom>
                  <a:avLst/>
                  <a:gdLst>
                    <a:gd name="T0" fmla="+- 0 3058 3047"/>
                    <a:gd name="T1" fmla="*/ T0 w 93"/>
                    <a:gd name="T2" fmla="+- 0 1099 1017"/>
                    <a:gd name="T3" fmla="*/ 1099 h 99"/>
                    <a:gd name="T4" fmla="+- 0 3069 3047"/>
                    <a:gd name="T5" fmla="*/ T4 w 93"/>
                    <a:gd name="T6" fmla="+- 0 1111 1017"/>
                    <a:gd name="T7" fmla="*/ 1111 h 99"/>
                    <a:gd name="T8" fmla="+- 0 3086 3047"/>
                    <a:gd name="T9" fmla="*/ T8 w 93"/>
                    <a:gd name="T10" fmla="+- 0 1116 1017"/>
                    <a:gd name="T11" fmla="*/ 1116 h 99"/>
                    <a:gd name="T12" fmla="+- 0 3110 3047"/>
                    <a:gd name="T13" fmla="*/ T12 w 93"/>
                    <a:gd name="T14" fmla="+- 0 1112 1017"/>
                    <a:gd name="T15" fmla="*/ 1112 h 99"/>
                    <a:gd name="T16" fmla="+- 0 3127 3047"/>
                    <a:gd name="T17" fmla="*/ T16 w 93"/>
                    <a:gd name="T18" fmla="+- 0 1100 1017"/>
                    <a:gd name="T19" fmla="*/ 1100 h 99"/>
                  </a:gdLst>
                  <a:ahLst/>
                  <a:cxnLst>
                    <a:cxn ang="0">
                      <a:pos x="T1" y="T3"/>
                    </a:cxn>
                    <a:cxn ang="0">
                      <a:pos x="T5" y="T7"/>
                    </a:cxn>
                    <a:cxn ang="0">
                      <a:pos x="T9" y="T11"/>
                    </a:cxn>
                    <a:cxn ang="0">
                      <a:pos x="T13" y="T15"/>
                    </a:cxn>
                    <a:cxn ang="0">
                      <a:pos x="T17" y="T19"/>
                    </a:cxn>
                  </a:cxnLst>
                  <a:rect l="0" t="0" r="r" b="b"/>
                  <a:pathLst>
                    <a:path w="93" h="99">
                      <a:moveTo>
                        <a:pt x="11" y="82"/>
                      </a:moveTo>
                      <a:lnTo>
                        <a:pt x="22" y="94"/>
                      </a:lnTo>
                      <a:lnTo>
                        <a:pt x="39" y="99"/>
                      </a:lnTo>
                      <a:lnTo>
                        <a:pt x="63" y="95"/>
                      </a:lnTo>
                      <a:lnTo>
                        <a:pt x="80" y="8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06" name="Freeform 191"/>
                <p:cNvSpPr>
                  <a:spLocks/>
                </p:cNvSpPr>
                <p:nvPr/>
              </p:nvSpPr>
              <p:spPr bwMode="auto">
                <a:xfrm>
                  <a:off x="3047" y="1017"/>
                  <a:ext cx="93" cy="99"/>
                </a:xfrm>
                <a:custGeom>
                  <a:avLst/>
                  <a:gdLst>
                    <a:gd name="T0" fmla="+- 0 3139 3047"/>
                    <a:gd name="T1" fmla="*/ T0 w 93"/>
                    <a:gd name="T2" fmla="+- 0 1066 1017"/>
                    <a:gd name="T3" fmla="*/ 1066 h 99"/>
                    <a:gd name="T4" fmla="+- 0 3134 3047"/>
                    <a:gd name="T5" fmla="*/ T4 w 93"/>
                    <a:gd name="T6" fmla="+- 0 1044 1017"/>
                    <a:gd name="T7" fmla="*/ 1044 h 99"/>
                    <a:gd name="T8" fmla="+- 0 3121 3047"/>
                    <a:gd name="T9" fmla="*/ T8 w 93"/>
                    <a:gd name="T10" fmla="+- 0 1027 1017"/>
                    <a:gd name="T11" fmla="*/ 1027 h 99"/>
                    <a:gd name="T12" fmla="+- 0 3102 3047"/>
                    <a:gd name="T13" fmla="*/ T12 w 93"/>
                    <a:gd name="T14" fmla="+- 0 1017 1017"/>
                    <a:gd name="T15" fmla="*/ 1017 h 99"/>
                    <a:gd name="T16" fmla="+- 0 3077 3047"/>
                    <a:gd name="T17" fmla="*/ T16 w 93"/>
                    <a:gd name="T18" fmla="+- 0 1021 1017"/>
                    <a:gd name="T19" fmla="*/ 1021 h 99"/>
                    <a:gd name="T20" fmla="+- 0 3058 3047"/>
                    <a:gd name="T21" fmla="*/ T20 w 93"/>
                    <a:gd name="T22" fmla="+- 0 1032 1017"/>
                    <a:gd name="T23" fmla="*/ 1032 h 99"/>
                    <a:gd name="T24" fmla="+- 0 3047 3047"/>
                    <a:gd name="T25" fmla="*/ T24 w 93"/>
                    <a:gd name="T26" fmla="+- 0 1048 1017"/>
                    <a:gd name="T27" fmla="*/ 1048 h 99"/>
                    <a:gd name="T28" fmla="+- 0 3048 3047"/>
                    <a:gd name="T29" fmla="*/ T28 w 93"/>
                    <a:gd name="T30" fmla="+- 0 1077 1017"/>
                    <a:gd name="T31" fmla="*/ 1077 h 99"/>
                    <a:gd name="T32" fmla="+- 0 3056 3047"/>
                    <a:gd name="T33" fmla="*/ T32 w 93"/>
                    <a:gd name="T34" fmla="+- 0 1097 1017"/>
                    <a:gd name="T35" fmla="*/ 1097 h 99"/>
                    <a:gd name="T36" fmla="+- 0 3058 3047"/>
                    <a:gd name="T37" fmla="*/ T36 w 93"/>
                    <a:gd name="T38" fmla="+- 0 1099 1017"/>
                    <a:gd name="T39" fmla="*/ 1099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3" h="99">
                      <a:moveTo>
                        <a:pt x="92" y="49"/>
                      </a:moveTo>
                      <a:lnTo>
                        <a:pt x="87" y="27"/>
                      </a:lnTo>
                      <a:lnTo>
                        <a:pt x="74" y="10"/>
                      </a:lnTo>
                      <a:lnTo>
                        <a:pt x="55" y="0"/>
                      </a:lnTo>
                      <a:lnTo>
                        <a:pt x="30" y="4"/>
                      </a:lnTo>
                      <a:lnTo>
                        <a:pt x="11" y="15"/>
                      </a:lnTo>
                      <a:lnTo>
                        <a:pt x="0" y="31"/>
                      </a:lnTo>
                      <a:lnTo>
                        <a:pt x="1" y="60"/>
                      </a:lnTo>
                      <a:lnTo>
                        <a:pt x="9" y="80"/>
                      </a:lnTo>
                      <a:lnTo>
                        <a:pt x="11" y="8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07" name="Freeform 192"/>
                <p:cNvSpPr>
                  <a:spLocks/>
                </p:cNvSpPr>
                <p:nvPr/>
              </p:nvSpPr>
              <p:spPr bwMode="auto">
                <a:xfrm>
                  <a:off x="3047" y="1017"/>
                  <a:ext cx="93" cy="99"/>
                </a:xfrm>
                <a:custGeom>
                  <a:avLst/>
                  <a:gdLst>
                    <a:gd name="T0" fmla="+- 0 3127 3047"/>
                    <a:gd name="T1" fmla="*/ T0 w 93"/>
                    <a:gd name="T2" fmla="+- 0 1099 1017"/>
                    <a:gd name="T3" fmla="*/ 1099 h 99"/>
                    <a:gd name="T4" fmla="+- 0 3137 3047"/>
                    <a:gd name="T5" fmla="*/ T4 w 93"/>
                    <a:gd name="T6" fmla="+- 0 1081 1017"/>
                    <a:gd name="T7" fmla="*/ 1081 h 99"/>
                    <a:gd name="T8" fmla="+- 0 3139 3047"/>
                    <a:gd name="T9" fmla="*/ T8 w 93"/>
                    <a:gd name="T10" fmla="+- 0 1066 1017"/>
                    <a:gd name="T11" fmla="*/ 1066 h 99"/>
                  </a:gdLst>
                  <a:ahLst/>
                  <a:cxnLst>
                    <a:cxn ang="0">
                      <a:pos x="T1" y="T3"/>
                    </a:cxn>
                    <a:cxn ang="0">
                      <a:pos x="T5" y="T7"/>
                    </a:cxn>
                    <a:cxn ang="0">
                      <a:pos x="T9" y="T11"/>
                    </a:cxn>
                  </a:cxnLst>
                  <a:rect l="0" t="0" r="r" b="b"/>
                  <a:pathLst>
                    <a:path w="93" h="99">
                      <a:moveTo>
                        <a:pt x="80" y="82"/>
                      </a:move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40" name="Group 193"/>
              <p:cNvGrpSpPr>
                <a:grpSpLocks/>
              </p:cNvGrpSpPr>
              <p:nvPr/>
            </p:nvGrpSpPr>
            <p:grpSpPr bwMode="auto">
              <a:xfrm>
                <a:off x="2933" y="115"/>
                <a:ext cx="101" cy="97"/>
                <a:chOff x="2933" y="115"/>
                <a:chExt cx="101" cy="97"/>
              </a:xfrm>
            </p:grpSpPr>
            <p:sp>
              <p:nvSpPr>
                <p:cNvPr id="9004" name="Freeform 194"/>
                <p:cNvSpPr>
                  <a:spLocks/>
                </p:cNvSpPr>
                <p:nvPr/>
              </p:nvSpPr>
              <p:spPr bwMode="auto">
                <a:xfrm>
                  <a:off x="2933" y="115"/>
                  <a:ext cx="101" cy="97"/>
                </a:xfrm>
                <a:custGeom>
                  <a:avLst/>
                  <a:gdLst>
                    <a:gd name="T0" fmla="+- 0 2996 2933"/>
                    <a:gd name="T1" fmla="*/ T0 w 101"/>
                    <a:gd name="T2" fmla="+- 0 115 115"/>
                    <a:gd name="T3" fmla="*/ 115 h 97"/>
                    <a:gd name="T4" fmla="+- 0 2970 2933"/>
                    <a:gd name="T5" fmla="*/ T4 w 101"/>
                    <a:gd name="T6" fmla="+- 0 118 115"/>
                    <a:gd name="T7" fmla="*/ 118 h 97"/>
                    <a:gd name="T8" fmla="+- 0 2950 2933"/>
                    <a:gd name="T9" fmla="*/ T8 w 101"/>
                    <a:gd name="T10" fmla="+- 0 128 115"/>
                    <a:gd name="T11" fmla="*/ 128 h 97"/>
                    <a:gd name="T12" fmla="+- 0 2938 2933"/>
                    <a:gd name="T13" fmla="*/ T12 w 101"/>
                    <a:gd name="T14" fmla="+- 0 143 115"/>
                    <a:gd name="T15" fmla="*/ 143 h 97"/>
                    <a:gd name="T16" fmla="+- 0 2933 2933"/>
                    <a:gd name="T17" fmla="*/ T16 w 101"/>
                    <a:gd name="T18" fmla="+- 0 162 115"/>
                    <a:gd name="T19" fmla="*/ 162 h 97"/>
                    <a:gd name="T20" fmla="+- 0 2938 2933"/>
                    <a:gd name="T21" fmla="*/ T20 w 101"/>
                    <a:gd name="T22" fmla="+- 0 185 115"/>
                    <a:gd name="T23" fmla="*/ 185 h 97"/>
                    <a:gd name="T24" fmla="+- 0 2951 2933"/>
                    <a:gd name="T25" fmla="*/ T24 w 101"/>
                    <a:gd name="T26" fmla="+- 0 202 115"/>
                    <a:gd name="T27" fmla="*/ 202 h 97"/>
                    <a:gd name="T28" fmla="+- 0 2969 2933"/>
                    <a:gd name="T29" fmla="*/ T28 w 101"/>
                    <a:gd name="T30" fmla="+- 0 212 115"/>
                    <a:gd name="T31" fmla="*/ 212 h 97"/>
                    <a:gd name="T32" fmla="+- 0 2996 2933"/>
                    <a:gd name="T33" fmla="*/ T32 w 101"/>
                    <a:gd name="T34" fmla="+- 0 210 115"/>
                    <a:gd name="T35" fmla="*/ 210 h 97"/>
                    <a:gd name="T36" fmla="+- 0 3016 2933"/>
                    <a:gd name="T37" fmla="*/ T36 w 101"/>
                    <a:gd name="T38" fmla="+- 0 200 115"/>
                    <a:gd name="T39" fmla="*/ 200 h 97"/>
                    <a:gd name="T40" fmla="+- 0 3029 2933"/>
                    <a:gd name="T41" fmla="*/ T40 w 101"/>
                    <a:gd name="T42" fmla="+- 0 186 115"/>
                    <a:gd name="T43" fmla="*/ 186 h 97"/>
                    <a:gd name="T44" fmla="+- 0 3034 2933"/>
                    <a:gd name="T45" fmla="*/ T44 w 101"/>
                    <a:gd name="T46" fmla="+- 0 167 115"/>
                    <a:gd name="T47" fmla="*/ 167 h 97"/>
                    <a:gd name="T48" fmla="+- 0 3034 2933"/>
                    <a:gd name="T49" fmla="*/ T48 w 101"/>
                    <a:gd name="T50" fmla="+- 0 164 115"/>
                    <a:gd name="T51" fmla="*/ 164 h 97"/>
                    <a:gd name="T52" fmla="+- 0 3029 2933"/>
                    <a:gd name="T53" fmla="*/ T52 w 101"/>
                    <a:gd name="T54" fmla="+- 0 142 115"/>
                    <a:gd name="T55" fmla="*/ 142 h 97"/>
                    <a:gd name="T56" fmla="+- 0 3016 2933"/>
                    <a:gd name="T57" fmla="*/ T56 w 101"/>
                    <a:gd name="T58" fmla="+- 0 125 115"/>
                    <a:gd name="T59" fmla="*/ 125 h 97"/>
                    <a:gd name="T60" fmla="+- 0 2996 2933"/>
                    <a:gd name="T61" fmla="*/ T60 w 101"/>
                    <a:gd name="T62" fmla="+- 0 115 115"/>
                    <a:gd name="T63" fmla="*/ 11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6" y="97"/>
                      </a:lnTo>
                      <a:lnTo>
                        <a:pt x="63" y="95"/>
                      </a:lnTo>
                      <a:lnTo>
                        <a:pt x="83" y="85"/>
                      </a:lnTo>
                      <a:lnTo>
                        <a:pt x="96" y="71"/>
                      </a:lnTo>
                      <a:lnTo>
                        <a:pt x="101" y="52"/>
                      </a:lnTo>
                      <a:lnTo>
                        <a:pt x="101" y="49"/>
                      </a:lnTo>
                      <a:lnTo>
                        <a:pt x="96" y="27"/>
                      </a:lnTo>
                      <a:lnTo>
                        <a:pt x="83" y="10"/>
                      </a:lnTo>
                      <a:lnTo>
                        <a:pt x="63"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1" name="Group 195"/>
              <p:cNvGrpSpPr>
                <a:grpSpLocks/>
              </p:cNvGrpSpPr>
              <p:nvPr/>
            </p:nvGrpSpPr>
            <p:grpSpPr bwMode="auto">
              <a:xfrm>
                <a:off x="2933" y="115"/>
                <a:ext cx="101" cy="97"/>
                <a:chOff x="2933" y="115"/>
                <a:chExt cx="101" cy="97"/>
              </a:xfrm>
            </p:grpSpPr>
            <p:sp>
              <p:nvSpPr>
                <p:cNvPr id="9003" name="Freeform 196"/>
                <p:cNvSpPr>
                  <a:spLocks/>
                </p:cNvSpPr>
                <p:nvPr/>
              </p:nvSpPr>
              <p:spPr bwMode="auto">
                <a:xfrm>
                  <a:off x="2933" y="115"/>
                  <a:ext cx="101" cy="97"/>
                </a:xfrm>
                <a:custGeom>
                  <a:avLst/>
                  <a:gdLst>
                    <a:gd name="T0" fmla="+- 0 3034 2933"/>
                    <a:gd name="T1" fmla="*/ T0 w 101"/>
                    <a:gd name="T2" fmla="+- 0 164 115"/>
                    <a:gd name="T3" fmla="*/ 164 h 97"/>
                    <a:gd name="T4" fmla="+- 0 3029 2933"/>
                    <a:gd name="T5" fmla="*/ T4 w 101"/>
                    <a:gd name="T6" fmla="+- 0 142 115"/>
                    <a:gd name="T7" fmla="*/ 142 h 97"/>
                    <a:gd name="T8" fmla="+- 0 3016 2933"/>
                    <a:gd name="T9" fmla="*/ T8 w 101"/>
                    <a:gd name="T10" fmla="+- 0 125 115"/>
                    <a:gd name="T11" fmla="*/ 125 h 97"/>
                    <a:gd name="T12" fmla="+- 0 2996 2933"/>
                    <a:gd name="T13" fmla="*/ T12 w 101"/>
                    <a:gd name="T14" fmla="+- 0 115 115"/>
                    <a:gd name="T15" fmla="*/ 115 h 97"/>
                    <a:gd name="T16" fmla="+- 0 2970 2933"/>
                    <a:gd name="T17" fmla="*/ T16 w 101"/>
                    <a:gd name="T18" fmla="+- 0 118 115"/>
                    <a:gd name="T19" fmla="*/ 118 h 97"/>
                    <a:gd name="T20" fmla="+- 0 2950 2933"/>
                    <a:gd name="T21" fmla="*/ T20 w 101"/>
                    <a:gd name="T22" fmla="+- 0 128 115"/>
                    <a:gd name="T23" fmla="*/ 128 h 97"/>
                    <a:gd name="T24" fmla="+- 0 2938 2933"/>
                    <a:gd name="T25" fmla="*/ T24 w 101"/>
                    <a:gd name="T26" fmla="+- 0 143 115"/>
                    <a:gd name="T27" fmla="*/ 143 h 97"/>
                    <a:gd name="T28" fmla="+- 0 2933 2933"/>
                    <a:gd name="T29" fmla="*/ T28 w 101"/>
                    <a:gd name="T30" fmla="+- 0 162 115"/>
                    <a:gd name="T31" fmla="*/ 162 h 97"/>
                    <a:gd name="T32" fmla="+- 0 2938 2933"/>
                    <a:gd name="T33" fmla="*/ T32 w 101"/>
                    <a:gd name="T34" fmla="+- 0 185 115"/>
                    <a:gd name="T35" fmla="*/ 185 h 97"/>
                    <a:gd name="T36" fmla="+- 0 2951 2933"/>
                    <a:gd name="T37" fmla="*/ T36 w 101"/>
                    <a:gd name="T38" fmla="+- 0 202 115"/>
                    <a:gd name="T39" fmla="*/ 202 h 97"/>
                    <a:gd name="T40" fmla="+- 0 2969 2933"/>
                    <a:gd name="T41" fmla="*/ T40 w 101"/>
                    <a:gd name="T42" fmla="+- 0 212 115"/>
                    <a:gd name="T43" fmla="*/ 212 h 97"/>
                    <a:gd name="T44" fmla="+- 0 2996 2933"/>
                    <a:gd name="T45" fmla="*/ T44 w 101"/>
                    <a:gd name="T46" fmla="+- 0 210 115"/>
                    <a:gd name="T47" fmla="*/ 210 h 97"/>
                    <a:gd name="T48" fmla="+- 0 3016 2933"/>
                    <a:gd name="T49" fmla="*/ T48 w 101"/>
                    <a:gd name="T50" fmla="+- 0 200 115"/>
                    <a:gd name="T51" fmla="*/ 200 h 97"/>
                    <a:gd name="T52" fmla="+- 0 3029 2933"/>
                    <a:gd name="T53" fmla="*/ T52 w 101"/>
                    <a:gd name="T54" fmla="+- 0 186 115"/>
                    <a:gd name="T55" fmla="*/ 186 h 97"/>
                    <a:gd name="T56" fmla="+- 0 3034 2933"/>
                    <a:gd name="T57" fmla="*/ T56 w 101"/>
                    <a:gd name="T58" fmla="+- 0 167 115"/>
                    <a:gd name="T59" fmla="*/ 167 h 97"/>
                    <a:gd name="T60" fmla="+- 0 3034 2933"/>
                    <a:gd name="T61" fmla="*/ T60 w 101"/>
                    <a:gd name="T62" fmla="+- 0 164 115"/>
                    <a:gd name="T63" fmla="*/ 16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6" y="97"/>
                      </a:lnTo>
                      <a:lnTo>
                        <a:pt x="63" y="95"/>
                      </a:lnTo>
                      <a:lnTo>
                        <a:pt x="83" y="85"/>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42" name="Group 197"/>
              <p:cNvGrpSpPr>
                <a:grpSpLocks/>
              </p:cNvGrpSpPr>
              <p:nvPr/>
            </p:nvGrpSpPr>
            <p:grpSpPr bwMode="auto">
              <a:xfrm>
                <a:off x="4532" y="2006"/>
                <a:ext cx="101" cy="97"/>
                <a:chOff x="4532" y="2006"/>
                <a:chExt cx="101" cy="97"/>
              </a:xfrm>
            </p:grpSpPr>
            <p:sp>
              <p:nvSpPr>
                <p:cNvPr id="9002" name="Freeform 198"/>
                <p:cNvSpPr>
                  <a:spLocks/>
                </p:cNvSpPr>
                <p:nvPr/>
              </p:nvSpPr>
              <p:spPr bwMode="auto">
                <a:xfrm>
                  <a:off x="4532" y="2006"/>
                  <a:ext cx="101" cy="97"/>
                </a:xfrm>
                <a:custGeom>
                  <a:avLst/>
                  <a:gdLst>
                    <a:gd name="T0" fmla="+- 0 4595 4532"/>
                    <a:gd name="T1" fmla="*/ T0 w 101"/>
                    <a:gd name="T2" fmla="+- 0 2006 2006"/>
                    <a:gd name="T3" fmla="*/ 2006 h 97"/>
                    <a:gd name="T4" fmla="+- 0 4568 4532"/>
                    <a:gd name="T5" fmla="*/ T4 w 101"/>
                    <a:gd name="T6" fmla="+- 0 2009 2006"/>
                    <a:gd name="T7" fmla="*/ 2009 h 97"/>
                    <a:gd name="T8" fmla="+- 0 4549 4532"/>
                    <a:gd name="T9" fmla="*/ T8 w 101"/>
                    <a:gd name="T10" fmla="+- 0 2019 2006"/>
                    <a:gd name="T11" fmla="*/ 2019 h 97"/>
                    <a:gd name="T12" fmla="+- 0 4536 4532"/>
                    <a:gd name="T13" fmla="*/ T12 w 101"/>
                    <a:gd name="T14" fmla="+- 0 2034 2006"/>
                    <a:gd name="T15" fmla="*/ 2034 h 97"/>
                    <a:gd name="T16" fmla="+- 0 4532 4532"/>
                    <a:gd name="T17" fmla="*/ T16 w 101"/>
                    <a:gd name="T18" fmla="+- 0 2053 2006"/>
                    <a:gd name="T19" fmla="*/ 2053 h 97"/>
                    <a:gd name="T20" fmla="+- 0 4536 4532"/>
                    <a:gd name="T21" fmla="*/ T20 w 101"/>
                    <a:gd name="T22" fmla="+- 0 2076 2006"/>
                    <a:gd name="T23" fmla="*/ 2076 h 97"/>
                    <a:gd name="T24" fmla="+- 0 4549 4532"/>
                    <a:gd name="T25" fmla="*/ T24 w 101"/>
                    <a:gd name="T26" fmla="+- 0 2093 2006"/>
                    <a:gd name="T27" fmla="*/ 2093 h 97"/>
                    <a:gd name="T28" fmla="+- 0 4568 4532"/>
                    <a:gd name="T29" fmla="*/ T28 w 101"/>
                    <a:gd name="T30" fmla="+- 0 2104 2006"/>
                    <a:gd name="T31" fmla="*/ 2104 h 97"/>
                    <a:gd name="T32" fmla="+- 0 4595 4532"/>
                    <a:gd name="T33" fmla="*/ T32 w 101"/>
                    <a:gd name="T34" fmla="+- 0 2101 2006"/>
                    <a:gd name="T35" fmla="*/ 2101 h 97"/>
                    <a:gd name="T36" fmla="+- 0 4615 4532"/>
                    <a:gd name="T37" fmla="*/ T36 w 101"/>
                    <a:gd name="T38" fmla="+- 0 2091 2006"/>
                    <a:gd name="T39" fmla="*/ 2091 h 97"/>
                    <a:gd name="T40" fmla="+- 0 4627 4532"/>
                    <a:gd name="T41" fmla="*/ T40 w 101"/>
                    <a:gd name="T42" fmla="+- 0 2077 2006"/>
                    <a:gd name="T43" fmla="*/ 2077 h 97"/>
                    <a:gd name="T44" fmla="+- 0 4632 4532"/>
                    <a:gd name="T45" fmla="*/ T44 w 101"/>
                    <a:gd name="T46" fmla="+- 0 2058 2006"/>
                    <a:gd name="T47" fmla="*/ 2058 h 97"/>
                    <a:gd name="T48" fmla="+- 0 4632 4532"/>
                    <a:gd name="T49" fmla="*/ T48 w 101"/>
                    <a:gd name="T50" fmla="+- 0 2055 2006"/>
                    <a:gd name="T51" fmla="*/ 2055 h 97"/>
                    <a:gd name="T52" fmla="+- 0 4627 4532"/>
                    <a:gd name="T53" fmla="*/ T52 w 101"/>
                    <a:gd name="T54" fmla="+- 0 2033 2006"/>
                    <a:gd name="T55" fmla="*/ 2033 h 97"/>
                    <a:gd name="T56" fmla="+- 0 4614 4532"/>
                    <a:gd name="T57" fmla="*/ T56 w 101"/>
                    <a:gd name="T58" fmla="+- 0 2016 2006"/>
                    <a:gd name="T59" fmla="*/ 2016 h 97"/>
                    <a:gd name="T60" fmla="+- 0 4595 4532"/>
                    <a:gd name="T61" fmla="*/ T60 w 101"/>
                    <a:gd name="T62" fmla="+- 0 2006 2006"/>
                    <a:gd name="T63" fmla="*/ 200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4" y="70"/>
                      </a:lnTo>
                      <a:lnTo>
                        <a:pt x="17" y="87"/>
                      </a:lnTo>
                      <a:lnTo>
                        <a:pt x="36" y="98"/>
                      </a:lnTo>
                      <a:lnTo>
                        <a:pt x="63" y="95"/>
                      </a:lnTo>
                      <a:lnTo>
                        <a:pt x="83" y="85"/>
                      </a:lnTo>
                      <a:lnTo>
                        <a:pt x="95" y="71"/>
                      </a:lnTo>
                      <a:lnTo>
                        <a:pt x="100" y="52"/>
                      </a:lnTo>
                      <a:lnTo>
                        <a:pt x="100" y="49"/>
                      </a:lnTo>
                      <a:lnTo>
                        <a:pt x="95"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3" name="Group 199"/>
              <p:cNvGrpSpPr>
                <a:grpSpLocks/>
              </p:cNvGrpSpPr>
              <p:nvPr/>
            </p:nvGrpSpPr>
            <p:grpSpPr bwMode="auto">
              <a:xfrm>
                <a:off x="4532" y="2006"/>
                <a:ext cx="101" cy="97"/>
                <a:chOff x="4532" y="2006"/>
                <a:chExt cx="101" cy="97"/>
              </a:xfrm>
            </p:grpSpPr>
            <p:sp>
              <p:nvSpPr>
                <p:cNvPr id="9001" name="Freeform 200"/>
                <p:cNvSpPr>
                  <a:spLocks/>
                </p:cNvSpPr>
                <p:nvPr/>
              </p:nvSpPr>
              <p:spPr bwMode="auto">
                <a:xfrm>
                  <a:off x="4532" y="2006"/>
                  <a:ext cx="101" cy="97"/>
                </a:xfrm>
                <a:custGeom>
                  <a:avLst/>
                  <a:gdLst>
                    <a:gd name="T0" fmla="+- 0 4632 4532"/>
                    <a:gd name="T1" fmla="*/ T0 w 101"/>
                    <a:gd name="T2" fmla="+- 0 2055 2006"/>
                    <a:gd name="T3" fmla="*/ 2055 h 97"/>
                    <a:gd name="T4" fmla="+- 0 4627 4532"/>
                    <a:gd name="T5" fmla="*/ T4 w 101"/>
                    <a:gd name="T6" fmla="+- 0 2033 2006"/>
                    <a:gd name="T7" fmla="*/ 2033 h 97"/>
                    <a:gd name="T8" fmla="+- 0 4614 4532"/>
                    <a:gd name="T9" fmla="*/ T8 w 101"/>
                    <a:gd name="T10" fmla="+- 0 2016 2006"/>
                    <a:gd name="T11" fmla="*/ 2016 h 97"/>
                    <a:gd name="T12" fmla="+- 0 4595 4532"/>
                    <a:gd name="T13" fmla="*/ T12 w 101"/>
                    <a:gd name="T14" fmla="+- 0 2006 2006"/>
                    <a:gd name="T15" fmla="*/ 2006 h 97"/>
                    <a:gd name="T16" fmla="+- 0 4568 4532"/>
                    <a:gd name="T17" fmla="*/ T16 w 101"/>
                    <a:gd name="T18" fmla="+- 0 2009 2006"/>
                    <a:gd name="T19" fmla="*/ 2009 h 97"/>
                    <a:gd name="T20" fmla="+- 0 4549 4532"/>
                    <a:gd name="T21" fmla="*/ T20 w 101"/>
                    <a:gd name="T22" fmla="+- 0 2019 2006"/>
                    <a:gd name="T23" fmla="*/ 2019 h 97"/>
                    <a:gd name="T24" fmla="+- 0 4536 4532"/>
                    <a:gd name="T25" fmla="*/ T24 w 101"/>
                    <a:gd name="T26" fmla="+- 0 2034 2006"/>
                    <a:gd name="T27" fmla="*/ 2034 h 97"/>
                    <a:gd name="T28" fmla="+- 0 4532 4532"/>
                    <a:gd name="T29" fmla="*/ T28 w 101"/>
                    <a:gd name="T30" fmla="+- 0 2053 2006"/>
                    <a:gd name="T31" fmla="*/ 2053 h 97"/>
                    <a:gd name="T32" fmla="+- 0 4536 4532"/>
                    <a:gd name="T33" fmla="*/ T32 w 101"/>
                    <a:gd name="T34" fmla="+- 0 2076 2006"/>
                    <a:gd name="T35" fmla="*/ 2076 h 97"/>
                    <a:gd name="T36" fmla="+- 0 4549 4532"/>
                    <a:gd name="T37" fmla="*/ T36 w 101"/>
                    <a:gd name="T38" fmla="+- 0 2093 2006"/>
                    <a:gd name="T39" fmla="*/ 2093 h 97"/>
                    <a:gd name="T40" fmla="+- 0 4568 4532"/>
                    <a:gd name="T41" fmla="*/ T40 w 101"/>
                    <a:gd name="T42" fmla="+- 0 2104 2006"/>
                    <a:gd name="T43" fmla="*/ 2104 h 97"/>
                    <a:gd name="T44" fmla="+- 0 4595 4532"/>
                    <a:gd name="T45" fmla="*/ T44 w 101"/>
                    <a:gd name="T46" fmla="+- 0 2101 2006"/>
                    <a:gd name="T47" fmla="*/ 2101 h 97"/>
                    <a:gd name="T48" fmla="+- 0 4615 4532"/>
                    <a:gd name="T49" fmla="*/ T48 w 101"/>
                    <a:gd name="T50" fmla="+- 0 2091 2006"/>
                    <a:gd name="T51" fmla="*/ 2091 h 97"/>
                    <a:gd name="T52" fmla="+- 0 4627 4532"/>
                    <a:gd name="T53" fmla="*/ T52 w 101"/>
                    <a:gd name="T54" fmla="+- 0 2077 2006"/>
                    <a:gd name="T55" fmla="*/ 2077 h 97"/>
                    <a:gd name="T56" fmla="+- 0 4632 4532"/>
                    <a:gd name="T57" fmla="*/ T56 w 101"/>
                    <a:gd name="T58" fmla="+- 0 2058 2006"/>
                    <a:gd name="T59" fmla="*/ 2058 h 97"/>
                    <a:gd name="T60" fmla="+- 0 4632 4532"/>
                    <a:gd name="T61" fmla="*/ T60 w 101"/>
                    <a:gd name="T62" fmla="+- 0 2055 2006"/>
                    <a:gd name="T63" fmla="*/ 205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5" y="27"/>
                      </a:lnTo>
                      <a:lnTo>
                        <a:pt x="82" y="10"/>
                      </a:lnTo>
                      <a:lnTo>
                        <a:pt x="63" y="0"/>
                      </a:lnTo>
                      <a:lnTo>
                        <a:pt x="36" y="3"/>
                      </a:lnTo>
                      <a:lnTo>
                        <a:pt x="17" y="13"/>
                      </a:lnTo>
                      <a:lnTo>
                        <a:pt x="4" y="28"/>
                      </a:lnTo>
                      <a:lnTo>
                        <a:pt x="0" y="47"/>
                      </a:lnTo>
                      <a:lnTo>
                        <a:pt x="4" y="70"/>
                      </a:lnTo>
                      <a:lnTo>
                        <a:pt x="17" y="87"/>
                      </a:lnTo>
                      <a:lnTo>
                        <a:pt x="36" y="98"/>
                      </a:lnTo>
                      <a:lnTo>
                        <a:pt x="63" y="95"/>
                      </a:lnTo>
                      <a:lnTo>
                        <a:pt x="83" y="85"/>
                      </a:lnTo>
                      <a:lnTo>
                        <a:pt x="95" y="71"/>
                      </a:lnTo>
                      <a:lnTo>
                        <a:pt x="100" y="52"/>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44" name="Group 201"/>
              <p:cNvGrpSpPr>
                <a:grpSpLocks/>
              </p:cNvGrpSpPr>
              <p:nvPr/>
            </p:nvGrpSpPr>
            <p:grpSpPr bwMode="auto">
              <a:xfrm>
                <a:off x="2188" y="2803"/>
                <a:ext cx="97" cy="95"/>
                <a:chOff x="2188" y="2803"/>
                <a:chExt cx="97" cy="95"/>
              </a:xfrm>
            </p:grpSpPr>
            <p:sp>
              <p:nvSpPr>
                <p:cNvPr id="9000" name="Freeform 202"/>
                <p:cNvSpPr>
                  <a:spLocks/>
                </p:cNvSpPr>
                <p:nvPr/>
              </p:nvSpPr>
              <p:spPr bwMode="auto">
                <a:xfrm>
                  <a:off x="2188" y="2803"/>
                  <a:ext cx="97" cy="95"/>
                </a:xfrm>
                <a:custGeom>
                  <a:avLst/>
                  <a:gdLst>
                    <a:gd name="T0" fmla="+- 0 2246 2188"/>
                    <a:gd name="T1" fmla="*/ T0 w 97"/>
                    <a:gd name="T2" fmla="+- 0 2803 2803"/>
                    <a:gd name="T3" fmla="*/ 2803 h 95"/>
                    <a:gd name="T4" fmla="+- 0 2219 2188"/>
                    <a:gd name="T5" fmla="*/ T4 w 97"/>
                    <a:gd name="T6" fmla="+- 0 2806 2803"/>
                    <a:gd name="T7" fmla="*/ 2806 h 95"/>
                    <a:gd name="T8" fmla="+- 0 2200 2188"/>
                    <a:gd name="T9" fmla="*/ T8 w 97"/>
                    <a:gd name="T10" fmla="+- 0 2816 2803"/>
                    <a:gd name="T11" fmla="*/ 2816 h 95"/>
                    <a:gd name="T12" fmla="+- 0 2188 2188"/>
                    <a:gd name="T13" fmla="*/ T12 w 97"/>
                    <a:gd name="T14" fmla="+- 0 2832 2803"/>
                    <a:gd name="T15" fmla="*/ 2832 h 95"/>
                    <a:gd name="T16" fmla="+- 0 2189 2188"/>
                    <a:gd name="T17" fmla="*/ T16 w 97"/>
                    <a:gd name="T18" fmla="+- 0 2859 2803"/>
                    <a:gd name="T19" fmla="*/ 2859 h 95"/>
                    <a:gd name="T20" fmla="+- 0 2198 2188"/>
                    <a:gd name="T21" fmla="*/ T20 w 97"/>
                    <a:gd name="T22" fmla="+- 0 2879 2803"/>
                    <a:gd name="T23" fmla="*/ 2879 h 95"/>
                    <a:gd name="T24" fmla="+- 0 2212 2188"/>
                    <a:gd name="T25" fmla="*/ T24 w 97"/>
                    <a:gd name="T26" fmla="+- 0 2892 2803"/>
                    <a:gd name="T27" fmla="*/ 2892 h 95"/>
                    <a:gd name="T28" fmla="+- 0 2229 2188"/>
                    <a:gd name="T29" fmla="*/ T28 w 97"/>
                    <a:gd name="T30" fmla="+- 0 2897 2803"/>
                    <a:gd name="T31" fmla="*/ 2897 h 95"/>
                    <a:gd name="T32" fmla="+- 0 2254 2188"/>
                    <a:gd name="T33" fmla="*/ T32 w 97"/>
                    <a:gd name="T34" fmla="+- 0 2893 2803"/>
                    <a:gd name="T35" fmla="*/ 2893 h 95"/>
                    <a:gd name="T36" fmla="+- 0 2272 2188"/>
                    <a:gd name="T37" fmla="*/ T36 w 97"/>
                    <a:gd name="T38" fmla="+- 0 2881 2803"/>
                    <a:gd name="T39" fmla="*/ 2881 h 95"/>
                    <a:gd name="T40" fmla="+- 0 2283 2188"/>
                    <a:gd name="T41" fmla="*/ T40 w 97"/>
                    <a:gd name="T42" fmla="+- 0 2864 2803"/>
                    <a:gd name="T43" fmla="*/ 2864 h 95"/>
                    <a:gd name="T44" fmla="+- 0 2285 2188"/>
                    <a:gd name="T45" fmla="*/ T44 w 97"/>
                    <a:gd name="T46" fmla="+- 0 2850 2803"/>
                    <a:gd name="T47" fmla="*/ 2850 h 95"/>
                    <a:gd name="T48" fmla="+- 0 2280 2188"/>
                    <a:gd name="T49" fmla="*/ T48 w 97"/>
                    <a:gd name="T50" fmla="+- 0 2828 2803"/>
                    <a:gd name="T51" fmla="*/ 2828 h 95"/>
                    <a:gd name="T52" fmla="+- 0 2266 2188"/>
                    <a:gd name="T53" fmla="*/ T52 w 97"/>
                    <a:gd name="T54" fmla="+- 0 2812 2803"/>
                    <a:gd name="T55" fmla="*/ 2812 h 95"/>
                    <a:gd name="T56" fmla="+- 0 2246 2188"/>
                    <a:gd name="T57" fmla="*/ T56 w 97"/>
                    <a:gd name="T58" fmla="+- 0 2803 2803"/>
                    <a:gd name="T59" fmla="*/ 280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1" y="56"/>
                      </a:lnTo>
                      <a:lnTo>
                        <a:pt x="10" y="76"/>
                      </a:lnTo>
                      <a:lnTo>
                        <a:pt x="24" y="89"/>
                      </a:lnTo>
                      <a:lnTo>
                        <a:pt x="41" y="94"/>
                      </a:lnTo>
                      <a:lnTo>
                        <a:pt x="66" y="90"/>
                      </a:lnTo>
                      <a:lnTo>
                        <a:pt x="84" y="78"/>
                      </a:lnTo>
                      <a:lnTo>
                        <a:pt x="95" y="61"/>
                      </a:lnTo>
                      <a:lnTo>
                        <a:pt x="97" y="47"/>
                      </a:lnTo>
                      <a:lnTo>
                        <a:pt x="92" y="25"/>
                      </a:lnTo>
                      <a:lnTo>
                        <a:pt x="78" y="9"/>
                      </a:lnTo>
                      <a:lnTo>
                        <a:pt x="58"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5" name="Group 203"/>
              <p:cNvGrpSpPr>
                <a:grpSpLocks/>
              </p:cNvGrpSpPr>
              <p:nvPr/>
            </p:nvGrpSpPr>
            <p:grpSpPr bwMode="auto">
              <a:xfrm>
                <a:off x="2188" y="2803"/>
                <a:ext cx="97" cy="95"/>
                <a:chOff x="2188" y="2803"/>
                <a:chExt cx="97" cy="95"/>
              </a:xfrm>
            </p:grpSpPr>
            <p:sp>
              <p:nvSpPr>
                <p:cNvPr id="8999" name="Freeform 204"/>
                <p:cNvSpPr>
                  <a:spLocks/>
                </p:cNvSpPr>
                <p:nvPr/>
              </p:nvSpPr>
              <p:spPr bwMode="auto">
                <a:xfrm>
                  <a:off x="2188" y="2803"/>
                  <a:ext cx="97" cy="95"/>
                </a:xfrm>
                <a:custGeom>
                  <a:avLst/>
                  <a:gdLst>
                    <a:gd name="T0" fmla="+- 0 2285 2188"/>
                    <a:gd name="T1" fmla="*/ T0 w 97"/>
                    <a:gd name="T2" fmla="+- 0 2850 2803"/>
                    <a:gd name="T3" fmla="*/ 2850 h 95"/>
                    <a:gd name="T4" fmla="+- 0 2280 2188"/>
                    <a:gd name="T5" fmla="*/ T4 w 97"/>
                    <a:gd name="T6" fmla="+- 0 2828 2803"/>
                    <a:gd name="T7" fmla="*/ 2828 h 95"/>
                    <a:gd name="T8" fmla="+- 0 2266 2188"/>
                    <a:gd name="T9" fmla="*/ T8 w 97"/>
                    <a:gd name="T10" fmla="+- 0 2812 2803"/>
                    <a:gd name="T11" fmla="*/ 2812 h 95"/>
                    <a:gd name="T12" fmla="+- 0 2246 2188"/>
                    <a:gd name="T13" fmla="*/ T12 w 97"/>
                    <a:gd name="T14" fmla="+- 0 2803 2803"/>
                    <a:gd name="T15" fmla="*/ 2803 h 95"/>
                    <a:gd name="T16" fmla="+- 0 2219 2188"/>
                    <a:gd name="T17" fmla="*/ T16 w 97"/>
                    <a:gd name="T18" fmla="+- 0 2806 2803"/>
                    <a:gd name="T19" fmla="*/ 2806 h 95"/>
                    <a:gd name="T20" fmla="+- 0 2200 2188"/>
                    <a:gd name="T21" fmla="*/ T20 w 97"/>
                    <a:gd name="T22" fmla="+- 0 2816 2803"/>
                    <a:gd name="T23" fmla="*/ 2816 h 95"/>
                    <a:gd name="T24" fmla="+- 0 2188 2188"/>
                    <a:gd name="T25" fmla="*/ T24 w 97"/>
                    <a:gd name="T26" fmla="+- 0 2832 2803"/>
                    <a:gd name="T27" fmla="*/ 2832 h 95"/>
                    <a:gd name="T28" fmla="+- 0 2189 2188"/>
                    <a:gd name="T29" fmla="*/ T28 w 97"/>
                    <a:gd name="T30" fmla="+- 0 2859 2803"/>
                    <a:gd name="T31" fmla="*/ 2859 h 95"/>
                    <a:gd name="T32" fmla="+- 0 2198 2188"/>
                    <a:gd name="T33" fmla="*/ T32 w 97"/>
                    <a:gd name="T34" fmla="+- 0 2879 2803"/>
                    <a:gd name="T35" fmla="*/ 2879 h 95"/>
                    <a:gd name="T36" fmla="+- 0 2212 2188"/>
                    <a:gd name="T37" fmla="*/ T36 w 97"/>
                    <a:gd name="T38" fmla="+- 0 2892 2803"/>
                    <a:gd name="T39" fmla="*/ 2892 h 95"/>
                    <a:gd name="T40" fmla="+- 0 2229 2188"/>
                    <a:gd name="T41" fmla="*/ T40 w 97"/>
                    <a:gd name="T42" fmla="+- 0 2897 2803"/>
                    <a:gd name="T43" fmla="*/ 2897 h 95"/>
                    <a:gd name="T44" fmla="+- 0 2254 2188"/>
                    <a:gd name="T45" fmla="*/ T44 w 97"/>
                    <a:gd name="T46" fmla="+- 0 2893 2803"/>
                    <a:gd name="T47" fmla="*/ 2893 h 95"/>
                    <a:gd name="T48" fmla="+- 0 2272 2188"/>
                    <a:gd name="T49" fmla="*/ T48 w 97"/>
                    <a:gd name="T50" fmla="+- 0 2881 2803"/>
                    <a:gd name="T51" fmla="*/ 2881 h 95"/>
                    <a:gd name="T52" fmla="+- 0 2283 2188"/>
                    <a:gd name="T53" fmla="*/ T52 w 97"/>
                    <a:gd name="T54" fmla="+- 0 2864 2803"/>
                    <a:gd name="T55" fmla="*/ 2864 h 95"/>
                    <a:gd name="T56" fmla="+- 0 2285 2188"/>
                    <a:gd name="T57" fmla="*/ T56 w 97"/>
                    <a:gd name="T58" fmla="+- 0 2850 2803"/>
                    <a:gd name="T59" fmla="*/ 285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1" y="3"/>
                      </a:lnTo>
                      <a:lnTo>
                        <a:pt x="12" y="13"/>
                      </a:lnTo>
                      <a:lnTo>
                        <a:pt x="0" y="29"/>
                      </a:lnTo>
                      <a:lnTo>
                        <a:pt x="1" y="56"/>
                      </a:lnTo>
                      <a:lnTo>
                        <a:pt x="10" y="76"/>
                      </a:lnTo>
                      <a:lnTo>
                        <a:pt x="24" y="89"/>
                      </a:lnTo>
                      <a:lnTo>
                        <a:pt x="41"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46" name="Group 205"/>
              <p:cNvGrpSpPr>
                <a:grpSpLocks/>
              </p:cNvGrpSpPr>
              <p:nvPr/>
            </p:nvGrpSpPr>
            <p:grpSpPr bwMode="auto">
              <a:xfrm>
                <a:off x="6413" y="4977"/>
                <a:ext cx="101" cy="97"/>
                <a:chOff x="6413" y="4977"/>
                <a:chExt cx="101" cy="97"/>
              </a:xfrm>
            </p:grpSpPr>
            <p:sp>
              <p:nvSpPr>
                <p:cNvPr id="8998" name="Freeform 206"/>
                <p:cNvSpPr>
                  <a:spLocks/>
                </p:cNvSpPr>
                <p:nvPr/>
              </p:nvSpPr>
              <p:spPr bwMode="auto">
                <a:xfrm>
                  <a:off x="6413" y="4977"/>
                  <a:ext cx="101" cy="97"/>
                </a:xfrm>
                <a:custGeom>
                  <a:avLst/>
                  <a:gdLst>
                    <a:gd name="T0" fmla="+- 0 6476 6413"/>
                    <a:gd name="T1" fmla="*/ T0 w 101"/>
                    <a:gd name="T2" fmla="+- 0 4977 4977"/>
                    <a:gd name="T3" fmla="*/ 4977 h 97"/>
                    <a:gd name="T4" fmla="+- 0 6450 6413"/>
                    <a:gd name="T5" fmla="*/ T4 w 101"/>
                    <a:gd name="T6" fmla="+- 0 4980 4977"/>
                    <a:gd name="T7" fmla="*/ 4980 h 97"/>
                    <a:gd name="T8" fmla="+- 0 6430 6413"/>
                    <a:gd name="T9" fmla="*/ T8 w 101"/>
                    <a:gd name="T10" fmla="+- 0 4990 4977"/>
                    <a:gd name="T11" fmla="*/ 4990 h 97"/>
                    <a:gd name="T12" fmla="+- 0 6418 6413"/>
                    <a:gd name="T13" fmla="*/ T12 w 101"/>
                    <a:gd name="T14" fmla="+- 0 5005 4977"/>
                    <a:gd name="T15" fmla="*/ 5005 h 97"/>
                    <a:gd name="T16" fmla="+- 0 6413 6413"/>
                    <a:gd name="T17" fmla="*/ T16 w 101"/>
                    <a:gd name="T18" fmla="+- 0 5024 4977"/>
                    <a:gd name="T19" fmla="*/ 5024 h 97"/>
                    <a:gd name="T20" fmla="+- 0 6418 6413"/>
                    <a:gd name="T21" fmla="*/ T20 w 101"/>
                    <a:gd name="T22" fmla="+- 0 5047 4977"/>
                    <a:gd name="T23" fmla="*/ 5047 h 97"/>
                    <a:gd name="T24" fmla="+- 0 6431 6413"/>
                    <a:gd name="T25" fmla="*/ T24 w 101"/>
                    <a:gd name="T26" fmla="+- 0 5064 4977"/>
                    <a:gd name="T27" fmla="*/ 5064 h 97"/>
                    <a:gd name="T28" fmla="+- 0 6450 6413"/>
                    <a:gd name="T29" fmla="*/ T28 w 101"/>
                    <a:gd name="T30" fmla="+- 0 5075 4977"/>
                    <a:gd name="T31" fmla="*/ 5075 h 97"/>
                    <a:gd name="T32" fmla="+- 0 6476 6413"/>
                    <a:gd name="T33" fmla="*/ T32 w 101"/>
                    <a:gd name="T34" fmla="+- 0 5072 4977"/>
                    <a:gd name="T35" fmla="*/ 5072 h 97"/>
                    <a:gd name="T36" fmla="+- 0 6496 6413"/>
                    <a:gd name="T37" fmla="*/ T36 w 101"/>
                    <a:gd name="T38" fmla="+- 0 5063 4977"/>
                    <a:gd name="T39" fmla="*/ 5063 h 97"/>
                    <a:gd name="T40" fmla="+- 0 6509 6413"/>
                    <a:gd name="T41" fmla="*/ T40 w 101"/>
                    <a:gd name="T42" fmla="+- 0 5048 4977"/>
                    <a:gd name="T43" fmla="*/ 5048 h 97"/>
                    <a:gd name="T44" fmla="+- 0 6514 6413"/>
                    <a:gd name="T45" fmla="*/ T44 w 101"/>
                    <a:gd name="T46" fmla="+- 0 5029 4977"/>
                    <a:gd name="T47" fmla="*/ 5029 h 97"/>
                    <a:gd name="T48" fmla="+- 0 6514 6413"/>
                    <a:gd name="T49" fmla="*/ T48 w 101"/>
                    <a:gd name="T50" fmla="+- 0 5026 4977"/>
                    <a:gd name="T51" fmla="*/ 5026 h 97"/>
                    <a:gd name="T52" fmla="+- 0 6509 6413"/>
                    <a:gd name="T53" fmla="*/ T52 w 101"/>
                    <a:gd name="T54" fmla="+- 0 5004 4977"/>
                    <a:gd name="T55" fmla="*/ 5004 h 97"/>
                    <a:gd name="T56" fmla="+- 0 6496 6413"/>
                    <a:gd name="T57" fmla="*/ T56 w 101"/>
                    <a:gd name="T58" fmla="+- 0 4987 4977"/>
                    <a:gd name="T59" fmla="*/ 4987 h 97"/>
                    <a:gd name="T60" fmla="+- 0 6476 6413"/>
                    <a:gd name="T61" fmla="*/ T60 w 101"/>
                    <a:gd name="T62" fmla="+- 0 4977 4977"/>
                    <a:gd name="T63" fmla="*/ 4977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8"/>
                      </a:lnTo>
                      <a:lnTo>
                        <a:pt x="63" y="95"/>
                      </a:lnTo>
                      <a:lnTo>
                        <a:pt x="83" y="86"/>
                      </a:lnTo>
                      <a:lnTo>
                        <a:pt x="96" y="71"/>
                      </a:lnTo>
                      <a:lnTo>
                        <a:pt x="101" y="52"/>
                      </a:lnTo>
                      <a:lnTo>
                        <a:pt x="101" y="49"/>
                      </a:lnTo>
                      <a:lnTo>
                        <a:pt x="96" y="27"/>
                      </a:lnTo>
                      <a:lnTo>
                        <a:pt x="83"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7" name="Group 207"/>
              <p:cNvGrpSpPr>
                <a:grpSpLocks/>
              </p:cNvGrpSpPr>
              <p:nvPr/>
            </p:nvGrpSpPr>
            <p:grpSpPr bwMode="auto">
              <a:xfrm>
                <a:off x="6413" y="4977"/>
                <a:ext cx="101" cy="97"/>
                <a:chOff x="6413" y="4977"/>
                <a:chExt cx="101" cy="97"/>
              </a:xfrm>
            </p:grpSpPr>
            <p:sp>
              <p:nvSpPr>
                <p:cNvPr id="8997" name="Freeform 208"/>
                <p:cNvSpPr>
                  <a:spLocks/>
                </p:cNvSpPr>
                <p:nvPr/>
              </p:nvSpPr>
              <p:spPr bwMode="auto">
                <a:xfrm>
                  <a:off x="6413" y="4977"/>
                  <a:ext cx="101" cy="97"/>
                </a:xfrm>
                <a:custGeom>
                  <a:avLst/>
                  <a:gdLst>
                    <a:gd name="T0" fmla="+- 0 6514 6413"/>
                    <a:gd name="T1" fmla="*/ T0 w 101"/>
                    <a:gd name="T2" fmla="+- 0 5026 4977"/>
                    <a:gd name="T3" fmla="*/ 5026 h 97"/>
                    <a:gd name="T4" fmla="+- 0 6509 6413"/>
                    <a:gd name="T5" fmla="*/ T4 w 101"/>
                    <a:gd name="T6" fmla="+- 0 5004 4977"/>
                    <a:gd name="T7" fmla="*/ 5004 h 97"/>
                    <a:gd name="T8" fmla="+- 0 6496 6413"/>
                    <a:gd name="T9" fmla="*/ T8 w 101"/>
                    <a:gd name="T10" fmla="+- 0 4987 4977"/>
                    <a:gd name="T11" fmla="*/ 4987 h 97"/>
                    <a:gd name="T12" fmla="+- 0 6476 6413"/>
                    <a:gd name="T13" fmla="*/ T12 w 101"/>
                    <a:gd name="T14" fmla="+- 0 4977 4977"/>
                    <a:gd name="T15" fmla="*/ 4977 h 97"/>
                    <a:gd name="T16" fmla="+- 0 6450 6413"/>
                    <a:gd name="T17" fmla="*/ T16 w 101"/>
                    <a:gd name="T18" fmla="+- 0 4980 4977"/>
                    <a:gd name="T19" fmla="*/ 4980 h 97"/>
                    <a:gd name="T20" fmla="+- 0 6430 6413"/>
                    <a:gd name="T21" fmla="*/ T20 w 101"/>
                    <a:gd name="T22" fmla="+- 0 4990 4977"/>
                    <a:gd name="T23" fmla="*/ 4990 h 97"/>
                    <a:gd name="T24" fmla="+- 0 6418 6413"/>
                    <a:gd name="T25" fmla="*/ T24 w 101"/>
                    <a:gd name="T26" fmla="+- 0 5005 4977"/>
                    <a:gd name="T27" fmla="*/ 5005 h 97"/>
                    <a:gd name="T28" fmla="+- 0 6413 6413"/>
                    <a:gd name="T29" fmla="*/ T28 w 101"/>
                    <a:gd name="T30" fmla="+- 0 5024 4977"/>
                    <a:gd name="T31" fmla="*/ 5024 h 97"/>
                    <a:gd name="T32" fmla="+- 0 6418 6413"/>
                    <a:gd name="T33" fmla="*/ T32 w 101"/>
                    <a:gd name="T34" fmla="+- 0 5047 4977"/>
                    <a:gd name="T35" fmla="*/ 5047 h 97"/>
                    <a:gd name="T36" fmla="+- 0 6431 6413"/>
                    <a:gd name="T37" fmla="*/ T36 w 101"/>
                    <a:gd name="T38" fmla="+- 0 5064 4977"/>
                    <a:gd name="T39" fmla="*/ 5064 h 97"/>
                    <a:gd name="T40" fmla="+- 0 6450 6413"/>
                    <a:gd name="T41" fmla="*/ T40 w 101"/>
                    <a:gd name="T42" fmla="+- 0 5075 4977"/>
                    <a:gd name="T43" fmla="*/ 5075 h 97"/>
                    <a:gd name="T44" fmla="+- 0 6476 6413"/>
                    <a:gd name="T45" fmla="*/ T44 w 101"/>
                    <a:gd name="T46" fmla="+- 0 5072 4977"/>
                    <a:gd name="T47" fmla="*/ 5072 h 97"/>
                    <a:gd name="T48" fmla="+- 0 6496 6413"/>
                    <a:gd name="T49" fmla="*/ T48 w 101"/>
                    <a:gd name="T50" fmla="+- 0 5063 4977"/>
                    <a:gd name="T51" fmla="*/ 5063 h 97"/>
                    <a:gd name="T52" fmla="+- 0 6509 6413"/>
                    <a:gd name="T53" fmla="*/ T52 w 101"/>
                    <a:gd name="T54" fmla="+- 0 5048 4977"/>
                    <a:gd name="T55" fmla="*/ 5048 h 97"/>
                    <a:gd name="T56" fmla="+- 0 6514 6413"/>
                    <a:gd name="T57" fmla="*/ T56 w 101"/>
                    <a:gd name="T58" fmla="+- 0 5029 4977"/>
                    <a:gd name="T59" fmla="*/ 5029 h 97"/>
                    <a:gd name="T60" fmla="+- 0 6514 6413"/>
                    <a:gd name="T61" fmla="*/ T60 w 101"/>
                    <a:gd name="T62" fmla="+- 0 5026 4977"/>
                    <a:gd name="T63" fmla="*/ 502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8"/>
                      </a:lnTo>
                      <a:lnTo>
                        <a:pt x="63" y="95"/>
                      </a:lnTo>
                      <a:lnTo>
                        <a:pt x="83" y="86"/>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48" name="Group 209"/>
              <p:cNvGrpSpPr>
                <a:grpSpLocks/>
              </p:cNvGrpSpPr>
              <p:nvPr/>
            </p:nvGrpSpPr>
            <p:grpSpPr bwMode="auto">
              <a:xfrm>
                <a:off x="1746" y="3273"/>
                <a:ext cx="97" cy="95"/>
                <a:chOff x="1746" y="3273"/>
                <a:chExt cx="97" cy="95"/>
              </a:xfrm>
            </p:grpSpPr>
            <p:sp>
              <p:nvSpPr>
                <p:cNvPr id="8996" name="Freeform 210"/>
                <p:cNvSpPr>
                  <a:spLocks/>
                </p:cNvSpPr>
                <p:nvPr/>
              </p:nvSpPr>
              <p:spPr bwMode="auto">
                <a:xfrm>
                  <a:off x="1746" y="3273"/>
                  <a:ext cx="97" cy="95"/>
                </a:xfrm>
                <a:custGeom>
                  <a:avLst/>
                  <a:gdLst>
                    <a:gd name="T0" fmla="+- 0 1804 1746"/>
                    <a:gd name="T1" fmla="*/ T0 w 97"/>
                    <a:gd name="T2" fmla="+- 0 3273 3273"/>
                    <a:gd name="T3" fmla="*/ 3273 h 95"/>
                    <a:gd name="T4" fmla="+- 0 1778 1746"/>
                    <a:gd name="T5" fmla="*/ T4 w 97"/>
                    <a:gd name="T6" fmla="+- 0 3276 3273"/>
                    <a:gd name="T7" fmla="*/ 3276 h 95"/>
                    <a:gd name="T8" fmla="+- 0 1758 1746"/>
                    <a:gd name="T9" fmla="*/ T8 w 97"/>
                    <a:gd name="T10" fmla="+- 0 3286 3273"/>
                    <a:gd name="T11" fmla="*/ 3286 h 95"/>
                    <a:gd name="T12" fmla="+- 0 1746 1746"/>
                    <a:gd name="T13" fmla="*/ T12 w 97"/>
                    <a:gd name="T14" fmla="+- 0 3302 3273"/>
                    <a:gd name="T15" fmla="*/ 3302 h 95"/>
                    <a:gd name="T16" fmla="+- 0 1748 1746"/>
                    <a:gd name="T17" fmla="*/ T16 w 97"/>
                    <a:gd name="T18" fmla="+- 0 3329 3273"/>
                    <a:gd name="T19" fmla="*/ 3329 h 95"/>
                    <a:gd name="T20" fmla="+- 0 1756 1746"/>
                    <a:gd name="T21" fmla="*/ T20 w 97"/>
                    <a:gd name="T22" fmla="+- 0 3349 3273"/>
                    <a:gd name="T23" fmla="*/ 3349 h 95"/>
                    <a:gd name="T24" fmla="+- 0 1770 1746"/>
                    <a:gd name="T25" fmla="*/ T24 w 97"/>
                    <a:gd name="T26" fmla="+- 0 3362 3273"/>
                    <a:gd name="T27" fmla="*/ 3362 h 95"/>
                    <a:gd name="T28" fmla="+- 0 1788 1746"/>
                    <a:gd name="T29" fmla="*/ T28 w 97"/>
                    <a:gd name="T30" fmla="+- 0 3368 3273"/>
                    <a:gd name="T31" fmla="*/ 3368 h 95"/>
                    <a:gd name="T32" fmla="+- 0 1812 1746"/>
                    <a:gd name="T33" fmla="*/ T32 w 97"/>
                    <a:gd name="T34" fmla="+- 0 3363 3273"/>
                    <a:gd name="T35" fmla="*/ 3363 h 95"/>
                    <a:gd name="T36" fmla="+- 0 1830 1746"/>
                    <a:gd name="T37" fmla="*/ T36 w 97"/>
                    <a:gd name="T38" fmla="+- 0 3351 3273"/>
                    <a:gd name="T39" fmla="*/ 3351 h 95"/>
                    <a:gd name="T40" fmla="+- 0 1841 1746"/>
                    <a:gd name="T41" fmla="*/ T40 w 97"/>
                    <a:gd name="T42" fmla="+- 0 3334 3273"/>
                    <a:gd name="T43" fmla="*/ 3334 h 95"/>
                    <a:gd name="T44" fmla="+- 0 1843 1746"/>
                    <a:gd name="T45" fmla="*/ T44 w 97"/>
                    <a:gd name="T46" fmla="+- 0 3320 3273"/>
                    <a:gd name="T47" fmla="*/ 3320 h 95"/>
                    <a:gd name="T48" fmla="+- 0 1838 1746"/>
                    <a:gd name="T49" fmla="*/ T48 w 97"/>
                    <a:gd name="T50" fmla="+- 0 3299 3273"/>
                    <a:gd name="T51" fmla="*/ 3299 h 95"/>
                    <a:gd name="T52" fmla="+- 0 1824 1746"/>
                    <a:gd name="T53" fmla="*/ T52 w 97"/>
                    <a:gd name="T54" fmla="+- 0 3282 3273"/>
                    <a:gd name="T55" fmla="*/ 3282 h 95"/>
                    <a:gd name="T56" fmla="+- 0 1804 1746"/>
                    <a:gd name="T57" fmla="*/ T56 w 97"/>
                    <a:gd name="T58" fmla="+- 0 3273 3273"/>
                    <a:gd name="T59" fmla="*/ 327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5"/>
                      </a:lnTo>
                      <a:lnTo>
                        <a:pt x="66" y="90"/>
                      </a:lnTo>
                      <a:lnTo>
                        <a:pt x="84" y="78"/>
                      </a:lnTo>
                      <a:lnTo>
                        <a:pt x="95" y="61"/>
                      </a:lnTo>
                      <a:lnTo>
                        <a:pt x="97" y="47"/>
                      </a:lnTo>
                      <a:lnTo>
                        <a:pt x="92" y="26"/>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9" name="Group 211"/>
              <p:cNvGrpSpPr>
                <a:grpSpLocks/>
              </p:cNvGrpSpPr>
              <p:nvPr/>
            </p:nvGrpSpPr>
            <p:grpSpPr bwMode="auto">
              <a:xfrm>
                <a:off x="1746" y="3273"/>
                <a:ext cx="97" cy="95"/>
                <a:chOff x="1746" y="3273"/>
                <a:chExt cx="97" cy="95"/>
              </a:xfrm>
            </p:grpSpPr>
            <p:sp>
              <p:nvSpPr>
                <p:cNvPr id="8995" name="Freeform 212"/>
                <p:cNvSpPr>
                  <a:spLocks/>
                </p:cNvSpPr>
                <p:nvPr/>
              </p:nvSpPr>
              <p:spPr bwMode="auto">
                <a:xfrm>
                  <a:off x="1746" y="3273"/>
                  <a:ext cx="97" cy="95"/>
                </a:xfrm>
                <a:custGeom>
                  <a:avLst/>
                  <a:gdLst>
                    <a:gd name="T0" fmla="+- 0 1843 1746"/>
                    <a:gd name="T1" fmla="*/ T0 w 97"/>
                    <a:gd name="T2" fmla="+- 0 3320 3273"/>
                    <a:gd name="T3" fmla="*/ 3320 h 95"/>
                    <a:gd name="T4" fmla="+- 0 1838 1746"/>
                    <a:gd name="T5" fmla="*/ T4 w 97"/>
                    <a:gd name="T6" fmla="+- 0 3299 3273"/>
                    <a:gd name="T7" fmla="*/ 3299 h 95"/>
                    <a:gd name="T8" fmla="+- 0 1824 1746"/>
                    <a:gd name="T9" fmla="*/ T8 w 97"/>
                    <a:gd name="T10" fmla="+- 0 3282 3273"/>
                    <a:gd name="T11" fmla="*/ 3282 h 95"/>
                    <a:gd name="T12" fmla="+- 0 1804 1746"/>
                    <a:gd name="T13" fmla="*/ T12 w 97"/>
                    <a:gd name="T14" fmla="+- 0 3273 3273"/>
                    <a:gd name="T15" fmla="*/ 3273 h 95"/>
                    <a:gd name="T16" fmla="+- 0 1778 1746"/>
                    <a:gd name="T17" fmla="*/ T16 w 97"/>
                    <a:gd name="T18" fmla="+- 0 3276 3273"/>
                    <a:gd name="T19" fmla="*/ 3276 h 95"/>
                    <a:gd name="T20" fmla="+- 0 1758 1746"/>
                    <a:gd name="T21" fmla="*/ T20 w 97"/>
                    <a:gd name="T22" fmla="+- 0 3286 3273"/>
                    <a:gd name="T23" fmla="*/ 3286 h 95"/>
                    <a:gd name="T24" fmla="+- 0 1746 1746"/>
                    <a:gd name="T25" fmla="*/ T24 w 97"/>
                    <a:gd name="T26" fmla="+- 0 3302 3273"/>
                    <a:gd name="T27" fmla="*/ 3302 h 95"/>
                    <a:gd name="T28" fmla="+- 0 1748 1746"/>
                    <a:gd name="T29" fmla="*/ T28 w 97"/>
                    <a:gd name="T30" fmla="+- 0 3329 3273"/>
                    <a:gd name="T31" fmla="*/ 3329 h 95"/>
                    <a:gd name="T32" fmla="+- 0 1756 1746"/>
                    <a:gd name="T33" fmla="*/ T32 w 97"/>
                    <a:gd name="T34" fmla="+- 0 3349 3273"/>
                    <a:gd name="T35" fmla="*/ 3349 h 95"/>
                    <a:gd name="T36" fmla="+- 0 1770 1746"/>
                    <a:gd name="T37" fmla="*/ T36 w 97"/>
                    <a:gd name="T38" fmla="+- 0 3362 3273"/>
                    <a:gd name="T39" fmla="*/ 3362 h 95"/>
                    <a:gd name="T40" fmla="+- 0 1788 1746"/>
                    <a:gd name="T41" fmla="*/ T40 w 97"/>
                    <a:gd name="T42" fmla="+- 0 3368 3273"/>
                    <a:gd name="T43" fmla="*/ 3368 h 95"/>
                    <a:gd name="T44" fmla="+- 0 1812 1746"/>
                    <a:gd name="T45" fmla="*/ T44 w 97"/>
                    <a:gd name="T46" fmla="+- 0 3363 3273"/>
                    <a:gd name="T47" fmla="*/ 3363 h 95"/>
                    <a:gd name="T48" fmla="+- 0 1830 1746"/>
                    <a:gd name="T49" fmla="*/ T48 w 97"/>
                    <a:gd name="T50" fmla="+- 0 3351 3273"/>
                    <a:gd name="T51" fmla="*/ 3351 h 95"/>
                    <a:gd name="T52" fmla="+- 0 1841 1746"/>
                    <a:gd name="T53" fmla="*/ T52 w 97"/>
                    <a:gd name="T54" fmla="+- 0 3334 3273"/>
                    <a:gd name="T55" fmla="*/ 3334 h 95"/>
                    <a:gd name="T56" fmla="+- 0 1843 1746"/>
                    <a:gd name="T57" fmla="*/ T56 w 97"/>
                    <a:gd name="T58" fmla="+- 0 3320 3273"/>
                    <a:gd name="T59" fmla="*/ 332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9"/>
                      </a:lnTo>
                      <a:lnTo>
                        <a:pt x="58" y="0"/>
                      </a:lnTo>
                      <a:lnTo>
                        <a:pt x="32" y="3"/>
                      </a:lnTo>
                      <a:lnTo>
                        <a:pt x="12" y="13"/>
                      </a:lnTo>
                      <a:lnTo>
                        <a:pt x="0" y="29"/>
                      </a:lnTo>
                      <a:lnTo>
                        <a:pt x="2" y="56"/>
                      </a:lnTo>
                      <a:lnTo>
                        <a:pt x="10" y="76"/>
                      </a:lnTo>
                      <a:lnTo>
                        <a:pt x="24" y="89"/>
                      </a:lnTo>
                      <a:lnTo>
                        <a:pt x="42" y="95"/>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50" name="Group 213"/>
              <p:cNvGrpSpPr>
                <a:grpSpLocks/>
              </p:cNvGrpSpPr>
              <p:nvPr/>
            </p:nvGrpSpPr>
            <p:grpSpPr bwMode="auto">
              <a:xfrm>
                <a:off x="2134" y="3186"/>
                <a:ext cx="93" cy="95"/>
                <a:chOff x="2134" y="3186"/>
                <a:chExt cx="93" cy="95"/>
              </a:xfrm>
            </p:grpSpPr>
            <p:sp>
              <p:nvSpPr>
                <p:cNvPr id="8994" name="Freeform 214"/>
                <p:cNvSpPr>
                  <a:spLocks/>
                </p:cNvSpPr>
                <p:nvPr/>
              </p:nvSpPr>
              <p:spPr bwMode="auto">
                <a:xfrm>
                  <a:off x="2134" y="3186"/>
                  <a:ext cx="93" cy="95"/>
                </a:xfrm>
                <a:custGeom>
                  <a:avLst/>
                  <a:gdLst>
                    <a:gd name="T0" fmla="+- 0 2188 2134"/>
                    <a:gd name="T1" fmla="*/ T0 w 93"/>
                    <a:gd name="T2" fmla="+- 0 3186 3186"/>
                    <a:gd name="T3" fmla="*/ 3186 h 95"/>
                    <a:gd name="T4" fmla="+- 0 2163 2134"/>
                    <a:gd name="T5" fmla="*/ T4 w 93"/>
                    <a:gd name="T6" fmla="+- 0 3190 3186"/>
                    <a:gd name="T7" fmla="*/ 3190 h 95"/>
                    <a:gd name="T8" fmla="+- 0 2145 2134"/>
                    <a:gd name="T9" fmla="*/ T8 w 93"/>
                    <a:gd name="T10" fmla="+- 0 3201 3186"/>
                    <a:gd name="T11" fmla="*/ 3201 h 95"/>
                    <a:gd name="T12" fmla="+- 0 2134 2134"/>
                    <a:gd name="T13" fmla="*/ T12 w 93"/>
                    <a:gd name="T14" fmla="+- 0 3218 3186"/>
                    <a:gd name="T15" fmla="*/ 3218 h 95"/>
                    <a:gd name="T16" fmla="+- 0 2136 2134"/>
                    <a:gd name="T17" fmla="*/ T16 w 93"/>
                    <a:gd name="T18" fmla="+- 0 3245 3186"/>
                    <a:gd name="T19" fmla="*/ 3245 h 95"/>
                    <a:gd name="T20" fmla="+- 0 2145 2134"/>
                    <a:gd name="T21" fmla="*/ T20 w 93"/>
                    <a:gd name="T22" fmla="+- 0 3265 3186"/>
                    <a:gd name="T23" fmla="*/ 3265 h 95"/>
                    <a:gd name="T24" fmla="+- 0 2160 2134"/>
                    <a:gd name="T25" fmla="*/ T24 w 93"/>
                    <a:gd name="T26" fmla="+- 0 3277 3186"/>
                    <a:gd name="T27" fmla="*/ 3277 h 95"/>
                    <a:gd name="T28" fmla="+- 0 2178 2134"/>
                    <a:gd name="T29" fmla="*/ T28 w 93"/>
                    <a:gd name="T30" fmla="+- 0 3281 3186"/>
                    <a:gd name="T31" fmla="*/ 3281 h 95"/>
                    <a:gd name="T32" fmla="+- 0 2201 2134"/>
                    <a:gd name="T33" fmla="*/ T32 w 93"/>
                    <a:gd name="T34" fmla="+- 0 3276 3186"/>
                    <a:gd name="T35" fmla="*/ 3276 h 95"/>
                    <a:gd name="T36" fmla="+- 0 2217 2134"/>
                    <a:gd name="T37" fmla="*/ T36 w 93"/>
                    <a:gd name="T38" fmla="+- 0 3263 3186"/>
                    <a:gd name="T39" fmla="*/ 3263 h 95"/>
                    <a:gd name="T40" fmla="+- 0 2226 2134"/>
                    <a:gd name="T41" fmla="*/ T40 w 93"/>
                    <a:gd name="T42" fmla="+- 0 3243 3186"/>
                    <a:gd name="T43" fmla="*/ 3243 h 95"/>
                    <a:gd name="T44" fmla="+- 0 2227 2134"/>
                    <a:gd name="T45" fmla="*/ T44 w 93"/>
                    <a:gd name="T46" fmla="+- 0 3233 3186"/>
                    <a:gd name="T47" fmla="*/ 3233 h 95"/>
                    <a:gd name="T48" fmla="+- 0 2222 2134"/>
                    <a:gd name="T49" fmla="*/ T48 w 93"/>
                    <a:gd name="T50" fmla="+- 0 3212 3186"/>
                    <a:gd name="T51" fmla="*/ 3212 h 95"/>
                    <a:gd name="T52" fmla="+- 0 2208 2134"/>
                    <a:gd name="T53" fmla="*/ T52 w 93"/>
                    <a:gd name="T54" fmla="+- 0 3195 3186"/>
                    <a:gd name="T55" fmla="*/ 3195 h 95"/>
                    <a:gd name="T56" fmla="+- 0 2188 2134"/>
                    <a:gd name="T57" fmla="*/ T56 w 93"/>
                    <a:gd name="T58" fmla="+- 0 3186 3186"/>
                    <a:gd name="T59" fmla="*/ 318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1" y="15"/>
                      </a:lnTo>
                      <a:lnTo>
                        <a:pt x="0" y="32"/>
                      </a:lnTo>
                      <a:lnTo>
                        <a:pt x="2" y="59"/>
                      </a:lnTo>
                      <a:lnTo>
                        <a:pt x="11" y="79"/>
                      </a:lnTo>
                      <a:lnTo>
                        <a:pt x="26" y="91"/>
                      </a:lnTo>
                      <a:lnTo>
                        <a:pt x="44" y="95"/>
                      </a:lnTo>
                      <a:lnTo>
                        <a:pt x="67" y="90"/>
                      </a:lnTo>
                      <a:lnTo>
                        <a:pt x="83" y="77"/>
                      </a:lnTo>
                      <a:lnTo>
                        <a:pt x="92" y="57"/>
                      </a:lnTo>
                      <a:lnTo>
                        <a:pt x="93" y="47"/>
                      </a:lnTo>
                      <a:lnTo>
                        <a:pt x="88" y="26"/>
                      </a:lnTo>
                      <a:lnTo>
                        <a:pt x="74" y="9"/>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1" name="Group 215"/>
              <p:cNvGrpSpPr>
                <a:grpSpLocks/>
              </p:cNvGrpSpPr>
              <p:nvPr/>
            </p:nvGrpSpPr>
            <p:grpSpPr bwMode="auto">
              <a:xfrm>
                <a:off x="2134" y="3186"/>
                <a:ext cx="93" cy="95"/>
                <a:chOff x="2134" y="3186"/>
                <a:chExt cx="93" cy="95"/>
              </a:xfrm>
            </p:grpSpPr>
            <p:sp>
              <p:nvSpPr>
                <p:cNvPr id="8993" name="Freeform 216"/>
                <p:cNvSpPr>
                  <a:spLocks/>
                </p:cNvSpPr>
                <p:nvPr/>
              </p:nvSpPr>
              <p:spPr bwMode="auto">
                <a:xfrm>
                  <a:off x="2134" y="3186"/>
                  <a:ext cx="93" cy="95"/>
                </a:xfrm>
                <a:custGeom>
                  <a:avLst/>
                  <a:gdLst>
                    <a:gd name="T0" fmla="+- 0 2227 2134"/>
                    <a:gd name="T1" fmla="*/ T0 w 93"/>
                    <a:gd name="T2" fmla="+- 0 3233 3186"/>
                    <a:gd name="T3" fmla="*/ 3233 h 95"/>
                    <a:gd name="T4" fmla="+- 0 2222 2134"/>
                    <a:gd name="T5" fmla="*/ T4 w 93"/>
                    <a:gd name="T6" fmla="+- 0 3212 3186"/>
                    <a:gd name="T7" fmla="*/ 3212 h 95"/>
                    <a:gd name="T8" fmla="+- 0 2208 2134"/>
                    <a:gd name="T9" fmla="*/ T8 w 93"/>
                    <a:gd name="T10" fmla="+- 0 3195 3186"/>
                    <a:gd name="T11" fmla="*/ 3195 h 95"/>
                    <a:gd name="T12" fmla="+- 0 2188 2134"/>
                    <a:gd name="T13" fmla="*/ T12 w 93"/>
                    <a:gd name="T14" fmla="+- 0 3186 3186"/>
                    <a:gd name="T15" fmla="*/ 3186 h 95"/>
                    <a:gd name="T16" fmla="+- 0 2163 2134"/>
                    <a:gd name="T17" fmla="*/ T16 w 93"/>
                    <a:gd name="T18" fmla="+- 0 3190 3186"/>
                    <a:gd name="T19" fmla="*/ 3190 h 95"/>
                    <a:gd name="T20" fmla="+- 0 2145 2134"/>
                    <a:gd name="T21" fmla="*/ T20 w 93"/>
                    <a:gd name="T22" fmla="+- 0 3201 3186"/>
                    <a:gd name="T23" fmla="*/ 3201 h 95"/>
                    <a:gd name="T24" fmla="+- 0 2134 2134"/>
                    <a:gd name="T25" fmla="*/ T24 w 93"/>
                    <a:gd name="T26" fmla="+- 0 3218 3186"/>
                    <a:gd name="T27" fmla="*/ 3218 h 95"/>
                    <a:gd name="T28" fmla="+- 0 2136 2134"/>
                    <a:gd name="T29" fmla="*/ T28 w 93"/>
                    <a:gd name="T30" fmla="+- 0 3245 3186"/>
                    <a:gd name="T31" fmla="*/ 3245 h 95"/>
                    <a:gd name="T32" fmla="+- 0 2145 2134"/>
                    <a:gd name="T33" fmla="*/ T32 w 93"/>
                    <a:gd name="T34" fmla="+- 0 3265 3186"/>
                    <a:gd name="T35" fmla="*/ 3265 h 95"/>
                    <a:gd name="T36" fmla="+- 0 2160 2134"/>
                    <a:gd name="T37" fmla="*/ T36 w 93"/>
                    <a:gd name="T38" fmla="+- 0 3277 3186"/>
                    <a:gd name="T39" fmla="*/ 3277 h 95"/>
                    <a:gd name="T40" fmla="+- 0 2178 2134"/>
                    <a:gd name="T41" fmla="*/ T40 w 93"/>
                    <a:gd name="T42" fmla="+- 0 3281 3186"/>
                    <a:gd name="T43" fmla="*/ 3281 h 95"/>
                    <a:gd name="T44" fmla="+- 0 2201 2134"/>
                    <a:gd name="T45" fmla="*/ T44 w 93"/>
                    <a:gd name="T46" fmla="+- 0 3276 3186"/>
                    <a:gd name="T47" fmla="*/ 3276 h 95"/>
                    <a:gd name="T48" fmla="+- 0 2217 2134"/>
                    <a:gd name="T49" fmla="*/ T48 w 93"/>
                    <a:gd name="T50" fmla="+- 0 3263 3186"/>
                    <a:gd name="T51" fmla="*/ 3263 h 95"/>
                    <a:gd name="T52" fmla="+- 0 2226 2134"/>
                    <a:gd name="T53" fmla="*/ T52 w 93"/>
                    <a:gd name="T54" fmla="+- 0 3243 3186"/>
                    <a:gd name="T55" fmla="*/ 3243 h 95"/>
                    <a:gd name="T56" fmla="+- 0 2227 2134"/>
                    <a:gd name="T57" fmla="*/ T56 w 93"/>
                    <a:gd name="T58" fmla="+- 0 3233 3186"/>
                    <a:gd name="T59" fmla="*/ 323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6"/>
                      </a:lnTo>
                      <a:lnTo>
                        <a:pt x="74" y="9"/>
                      </a:lnTo>
                      <a:lnTo>
                        <a:pt x="54" y="0"/>
                      </a:lnTo>
                      <a:lnTo>
                        <a:pt x="29" y="4"/>
                      </a:lnTo>
                      <a:lnTo>
                        <a:pt x="11" y="15"/>
                      </a:lnTo>
                      <a:lnTo>
                        <a:pt x="0" y="32"/>
                      </a:lnTo>
                      <a:lnTo>
                        <a:pt x="2" y="59"/>
                      </a:lnTo>
                      <a:lnTo>
                        <a:pt x="11" y="79"/>
                      </a:lnTo>
                      <a:lnTo>
                        <a:pt x="26" y="91"/>
                      </a:lnTo>
                      <a:lnTo>
                        <a:pt x="44" y="95"/>
                      </a:lnTo>
                      <a:lnTo>
                        <a:pt x="67" y="90"/>
                      </a:lnTo>
                      <a:lnTo>
                        <a:pt x="83" y="77"/>
                      </a:lnTo>
                      <a:lnTo>
                        <a:pt x="92"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52" name="Group 217"/>
              <p:cNvGrpSpPr>
                <a:grpSpLocks/>
              </p:cNvGrpSpPr>
              <p:nvPr/>
            </p:nvGrpSpPr>
            <p:grpSpPr bwMode="auto">
              <a:xfrm>
                <a:off x="5846" y="4598"/>
                <a:ext cx="97" cy="95"/>
                <a:chOff x="5846" y="4598"/>
                <a:chExt cx="97" cy="95"/>
              </a:xfrm>
            </p:grpSpPr>
            <p:sp>
              <p:nvSpPr>
                <p:cNvPr id="8992" name="Freeform 218"/>
                <p:cNvSpPr>
                  <a:spLocks/>
                </p:cNvSpPr>
                <p:nvPr/>
              </p:nvSpPr>
              <p:spPr bwMode="auto">
                <a:xfrm>
                  <a:off x="5846" y="4598"/>
                  <a:ext cx="97" cy="95"/>
                </a:xfrm>
                <a:custGeom>
                  <a:avLst/>
                  <a:gdLst>
                    <a:gd name="T0" fmla="+- 0 5904 5846"/>
                    <a:gd name="T1" fmla="*/ T0 w 97"/>
                    <a:gd name="T2" fmla="+- 0 4598 4598"/>
                    <a:gd name="T3" fmla="*/ 4598 h 95"/>
                    <a:gd name="T4" fmla="+- 0 5877 5846"/>
                    <a:gd name="T5" fmla="*/ T4 w 97"/>
                    <a:gd name="T6" fmla="+- 0 4601 4598"/>
                    <a:gd name="T7" fmla="*/ 4601 h 95"/>
                    <a:gd name="T8" fmla="+- 0 5858 5846"/>
                    <a:gd name="T9" fmla="*/ T8 w 97"/>
                    <a:gd name="T10" fmla="+- 0 4611 4598"/>
                    <a:gd name="T11" fmla="*/ 4611 h 95"/>
                    <a:gd name="T12" fmla="+- 0 5846 5846"/>
                    <a:gd name="T13" fmla="*/ T12 w 97"/>
                    <a:gd name="T14" fmla="+- 0 4627 4598"/>
                    <a:gd name="T15" fmla="*/ 4627 h 95"/>
                    <a:gd name="T16" fmla="+- 0 5847 5846"/>
                    <a:gd name="T17" fmla="*/ T16 w 97"/>
                    <a:gd name="T18" fmla="+- 0 4654 4598"/>
                    <a:gd name="T19" fmla="*/ 4654 h 95"/>
                    <a:gd name="T20" fmla="+- 0 5856 5846"/>
                    <a:gd name="T21" fmla="*/ T20 w 97"/>
                    <a:gd name="T22" fmla="+- 0 4674 4598"/>
                    <a:gd name="T23" fmla="*/ 4674 h 95"/>
                    <a:gd name="T24" fmla="+- 0 5870 5846"/>
                    <a:gd name="T25" fmla="*/ T24 w 97"/>
                    <a:gd name="T26" fmla="+- 0 4687 4598"/>
                    <a:gd name="T27" fmla="*/ 4687 h 95"/>
                    <a:gd name="T28" fmla="+- 0 5887 5846"/>
                    <a:gd name="T29" fmla="*/ T28 w 97"/>
                    <a:gd name="T30" fmla="+- 0 4692 4598"/>
                    <a:gd name="T31" fmla="*/ 4692 h 95"/>
                    <a:gd name="T32" fmla="+- 0 5912 5846"/>
                    <a:gd name="T33" fmla="*/ T32 w 97"/>
                    <a:gd name="T34" fmla="+- 0 4688 4598"/>
                    <a:gd name="T35" fmla="*/ 4688 h 95"/>
                    <a:gd name="T36" fmla="+- 0 5930 5846"/>
                    <a:gd name="T37" fmla="*/ T36 w 97"/>
                    <a:gd name="T38" fmla="+- 0 4676 4598"/>
                    <a:gd name="T39" fmla="*/ 4676 h 95"/>
                    <a:gd name="T40" fmla="+- 0 5941 5846"/>
                    <a:gd name="T41" fmla="*/ T40 w 97"/>
                    <a:gd name="T42" fmla="+- 0 4659 4598"/>
                    <a:gd name="T43" fmla="*/ 4659 h 95"/>
                    <a:gd name="T44" fmla="+- 0 5943 5846"/>
                    <a:gd name="T45" fmla="*/ T44 w 97"/>
                    <a:gd name="T46" fmla="+- 0 4645 4598"/>
                    <a:gd name="T47" fmla="*/ 4645 h 95"/>
                    <a:gd name="T48" fmla="+- 0 5938 5846"/>
                    <a:gd name="T49" fmla="*/ T48 w 97"/>
                    <a:gd name="T50" fmla="+- 0 4623 4598"/>
                    <a:gd name="T51" fmla="*/ 4623 h 95"/>
                    <a:gd name="T52" fmla="+- 0 5924 5846"/>
                    <a:gd name="T53" fmla="*/ T52 w 97"/>
                    <a:gd name="T54" fmla="+- 0 4607 4598"/>
                    <a:gd name="T55" fmla="*/ 4607 h 95"/>
                    <a:gd name="T56" fmla="+- 0 5904 5846"/>
                    <a:gd name="T57" fmla="*/ T56 w 97"/>
                    <a:gd name="T58" fmla="+- 0 4598 4598"/>
                    <a:gd name="T59" fmla="*/ 459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1" y="56"/>
                      </a:lnTo>
                      <a:lnTo>
                        <a:pt x="10" y="76"/>
                      </a:lnTo>
                      <a:lnTo>
                        <a:pt x="24" y="89"/>
                      </a:lnTo>
                      <a:lnTo>
                        <a:pt x="41" y="94"/>
                      </a:lnTo>
                      <a:lnTo>
                        <a:pt x="66" y="90"/>
                      </a:lnTo>
                      <a:lnTo>
                        <a:pt x="84" y="78"/>
                      </a:lnTo>
                      <a:lnTo>
                        <a:pt x="95" y="61"/>
                      </a:lnTo>
                      <a:lnTo>
                        <a:pt x="97" y="47"/>
                      </a:lnTo>
                      <a:lnTo>
                        <a:pt x="92" y="25"/>
                      </a:lnTo>
                      <a:lnTo>
                        <a:pt x="78" y="9"/>
                      </a:lnTo>
                      <a:lnTo>
                        <a:pt x="58"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3" name="Group 219"/>
              <p:cNvGrpSpPr>
                <a:grpSpLocks/>
              </p:cNvGrpSpPr>
              <p:nvPr/>
            </p:nvGrpSpPr>
            <p:grpSpPr bwMode="auto">
              <a:xfrm>
                <a:off x="5846" y="4598"/>
                <a:ext cx="97" cy="95"/>
                <a:chOff x="5846" y="4598"/>
                <a:chExt cx="97" cy="95"/>
              </a:xfrm>
            </p:grpSpPr>
            <p:sp>
              <p:nvSpPr>
                <p:cNvPr id="8991" name="Freeform 220"/>
                <p:cNvSpPr>
                  <a:spLocks/>
                </p:cNvSpPr>
                <p:nvPr/>
              </p:nvSpPr>
              <p:spPr bwMode="auto">
                <a:xfrm>
                  <a:off x="5846" y="4598"/>
                  <a:ext cx="97" cy="95"/>
                </a:xfrm>
                <a:custGeom>
                  <a:avLst/>
                  <a:gdLst>
                    <a:gd name="T0" fmla="+- 0 5943 5846"/>
                    <a:gd name="T1" fmla="*/ T0 w 97"/>
                    <a:gd name="T2" fmla="+- 0 4645 4598"/>
                    <a:gd name="T3" fmla="*/ 4645 h 95"/>
                    <a:gd name="T4" fmla="+- 0 5938 5846"/>
                    <a:gd name="T5" fmla="*/ T4 w 97"/>
                    <a:gd name="T6" fmla="+- 0 4623 4598"/>
                    <a:gd name="T7" fmla="*/ 4623 h 95"/>
                    <a:gd name="T8" fmla="+- 0 5924 5846"/>
                    <a:gd name="T9" fmla="*/ T8 w 97"/>
                    <a:gd name="T10" fmla="+- 0 4607 4598"/>
                    <a:gd name="T11" fmla="*/ 4607 h 95"/>
                    <a:gd name="T12" fmla="+- 0 5904 5846"/>
                    <a:gd name="T13" fmla="*/ T12 w 97"/>
                    <a:gd name="T14" fmla="+- 0 4598 4598"/>
                    <a:gd name="T15" fmla="*/ 4598 h 95"/>
                    <a:gd name="T16" fmla="+- 0 5877 5846"/>
                    <a:gd name="T17" fmla="*/ T16 w 97"/>
                    <a:gd name="T18" fmla="+- 0 4601 4598"/>
                    <a:gd name="T19" fmla="*/ 4601 h 95"/>
                    <a:gd name="T20" fmla="+- 0 5858 5846"/>
                    <a:gd name="T21" fmla="*/ T20 w 97"/>
                    <a:gd name="T22" fmla="+- 0 4611 4598"/>
                    <a:gd name="T23" fmla="*/ 4611 h 95"/>
                    <a:gd name="T24" fmla="+- 0 5846 5846"/>
                    <a:gd name="T25" fmla="*/ T24 w 97"/>
                    <a:gd name="T26" fmla="+- 0 4627 4598"/>
                    <a:gd name="T27" fmla="*/ 4627 h 95"/>
                    <a:gd name="T28" fmla="+- 0 5847 5846"/>
                    <a:gd name="T29" fmla="*/ T28 w 97"/>
                    <a:gd name="T30" fmla="+- 0 4654 4598"/>
                    <a:gd name="T31" fmla="*/ 4654 h 95"/>
                    <a:gd name="T32" fmla="+- 0 5856 5846"/>
                    <a:gd name="T33" fmla="*/ T32 w 97"/>
                    <a:gd name="T34" fmla="+- 0 4674 4598"/>
                    <a:gd name="T35" fmla="*/ 4674 h 95"/>
                    <a:gd name="T36" fmla="+- 0 5870 5846"/>
                    <a:gd name="T37" fmla="*/ T36 w 97"/>
                    <a:gd name="T38" fmla="+- 0 4687 4598"/>
                    <a:gd name="T39" fmla="*/ 4687 h 95"/>
                    <a:gd name="T40" fmla="+- 0 5887 5846"/>
                    <a:gd name="T41" fmla="*/ T40 w 97"/>
                    <a:gd name="T42" fmla="+- 0 4692 4598"/>
                    <a:gd name="T43" fmla="*/ 4692 h 95"/>
                    <a:gd name="T44" fmla="+- 0 5912 5846"/>
                    <a:gd name="T45" fmla="*/ T44 w 97"/>
                    <a:gd name="T46" fmla="+- 0 4688 4598"/>
                    <a:gd name="T47" fmla="*/ 4688 h 95"/>
                    <a:gd name="T48" fmla="+- 0 5930 5846"/>
                    <a:gd name="T49" fmla="*/ T48 w 97"/>
                    <a:gd name="T50" fmla="+- 0 4676 4598"/>
                    <a:gd name="T51" fmla="*/ 4676 h 95"/>
                    <a:gd name="T52" fmla="+- 0 5941 5846"/>
                    <a:gd name="T53" fmla="*/ T52 w 97"/>
                    <a:gd name="T54" fmla="+- 0 4659 4598"/>
                    <a:gd name="T55" fmla="*/ 4659 h 95"/>
                    <a:gd name="T56" fmla="+- 0 5943 5846"/>
                    <a:gd name="T57" fmla="*/ T56 w 97"/>
                    <a:gd name="T58" fmla="+- 0 4645 4598"/>
                    <a:gd name="T59" fmla="*/ 464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1" y="3"/>
                      </a:lnTo>
                      <a:lnTo>
                        <a:pt x="12" y="13"/>
                      </a:lnTo>
                      <a:lnTo>
                        <a:pt x="0" y="29"/>
                      </a:lnTo>
                      <a:lnTo>
                        <a:pt x="1" y="56"/>
                      </a:lnTo>
                      <a:lnTo>
                        <a:pt x="10" y="76"/>
                      </a:lnTo>
                      <a:lnTo>
                        <a:pt x="24" y="89"/>
                      </a:lnTo>
                      <a:lnTo>
                        <a:pt x="41"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54" name="Group 221"/>
              <p:cNvGrpSpPr>
                <a:grpSpLocks/>
              </p:cNvGrpSpPr>
              <p:nvPr/>
            </p:nvGrpSpPr>
            <p:grpSpPr bwMode="auto">
              <a:xfrm>
                <a:off x="1995" y="2826"/>
                <a:ext cx="93" cy="95"/>
                <a:chOff x="1995" y="2826"/>
                <a:chExt cx="93" cy="95"/>
              </a:xfrm>
            </p:grpSpPr>
            <p:sp>
              <p:nvSpPr>
                <p:cNvPr id="8990" name="Freeform 222"/>
                <p:cNvSpPr>
                  <a:spLocks/>
                </p:cNvSpPr>
                <p:nvPr/>
              </p:nvSpPr>
              <p:spPr bwMode="auto">
                <a:xfrm>
                  <a:off x="1995" y="2826"/>
                  <a:ext cx="93" cy="95"/>
                </a:xfrm>
                <a:custGeom>
                  <a:avLst/>
                  <a:gdLst>
                    <a:gd name="T0" fmla="+- 0 2049 1995"/>
                    <a:gd name="T1" fmla="*/ T0 w 93"/>
                    <a:gd name="T2" fmla="+- 0 2826 2826"/>
                    <a:gd name="T3" fmla="*/ 2826 h 95"/>
                    <a:gd name="T4" fmla="+- 0 2024 1995"/>
                    <a:gd name="T5" fmla="*/ T4 w 93"/>
                    <a:gd name="T6" fmla="+- 0 2830 2826"/>
                    <a:gd name="T7" fmla="*/ 2830 h 95"/>
                    <a:gd name="T8" fmla="+- 0 2005 1995"/>
                    <a:gd name="T9" fmla="*/ T8 w 93"/>
                    <a:gd name="T10" fmla="+- 0 2841 2826"/>
                    <a:gd name="T11" fmla="*/ 2841 h 95"/>
                    <a:gd name="T12" fmla="+- 0 1995 1995"/>
                    <a:gd name="T13" fmla="*/ T12 w 93"/>
                    <a:gd name="T14" fmla="+- 0 2858 2826"/>
                    <a:gd name="T15" fmla="*/ 2858 h 95"/>
                    <a:gd name="T16" fmla="+- 0 1997 1995"/>
                    <a:gd name="T17" fmla="*/ T16 w 93"/>
                    <a:gd name="T18" fmla="+- 0 2885 2826"/>
                    <a:gd name="T19" fmla="*/ 2885 h 95"/>
                    <a:gd name="T20" fmla="+- 0 2006 1995"/>
                    <a:gd name="T21" fmla="*/ T20 w 93"/>
                    <a:gd name="T22" fmla="+- 0 2905 2826"/>
                    <a:gd name="T23" fmla="*/ 2905 h 95"/>
                    <a:gd name="T24" fmla="+- 0 2021 1995"/>
                    <a:gd name="T25" fmla="*/ T24 w 93"/>
                    <a:gd name="T26" fmla="+- 0 2917 2826"/>
                    <a:gd name="T27" fmla="*/ 2917 h 95"/>
                    <a:gd name="T28" fmla="+- 0 2039 1995"/>
                    <a:gd name="T29" fmla="*/ T28 w 93"/>
                    <a:gd name="T30" fmla="+- 0 2921 2826"/>
                    <a:gd name="T31" fmla="*/ 2921 h 95"/>
                    <a:gd name="T32" fmla="+- 0 2061 1995"/>
                    <a:gd name="T33" fmla="*/ T32 w 93"/>
                    <a:gd name="T34" fmla="+- 0 2916 2826"/>
                    <a:gd name="T35" fmla="*/ 2916 h 95"/>
                    <a:gd name="T36" fmla="+- 0 2078 1995"/>
                    <a:gd name="T37" fmla="*/ T36 w 93"/>
                    <a:gd name="T38" fmla="+- 0 2903 2826"/>
                    <a:gd name="T39" fmla="*/ 2903 h 95"/>
                    <a:gd name="T40" fmla="+- 0 2087 1995"/>
                    <a:gd name="T41" fmla="*/ T40 w 93"/>
                    <a:gd name="T42" fmla="+- 0 2883 2826"/>
                    <a:gd name="T43" fmla="*/ 2883 h 95"/>
                    <a:gd name="T44" fmla="+- 0 2088 1995"/>
                    <a:gd name="T45" fmla="*/ T44 w 93"/>
                    <a:gd name="T46" fmla="+- 0 2874 2826"/>
                    <a:gd name="T47" fmla="*/ 2874 h 95"/>
                    <a:gd name="T48" fmla="+- 0 2083 1995"/>
                    <a:gd name="T49" fmla="*/ T48 w 93"/>
                    <a:gd name="T50" fmla="+- 0 2852 2826"/>
                    <a:gd name="T51" fmla="*/ 2852 h 95"/>
                    <a:gd name="T52" fmla="+- 0 2069 1995"/>
                    <a:gd name="T53" fmla="*/ T52 w 93"/>
                    <a:gd name="T54" fmla="+- 0 2835 2826"/>
                    <a:gd name="T55" fmla="*/ 2835 h 95"/>
                    <a:gd name="T56" fmla="+- 0 2049 1995"/>
                    <a:gd name="T57" fmla="*/ T56 w 93"/>
                    <a:gd name="T58" fmla="+- 0 2826 2826"/>
                    <a:gd name="T59" fmla="*/ 282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0" y="15"/>
                      </a:lnTo>
                      <a:lnTo>
                        <a:pt x="0" y="32"/>
                      </a:lnTo>
                      <a:lnTo>
                        <a:pt x="2" y="59"/>
                      </a:lnTo>
                      <a:lnTo>
                        <a:pt x="11" y="79"/>
                      </a:lnTo>
                      <a:lnTo>
                        <a:pt x="26" y="91"/>
                      </a:lnTo>
                      <a:lnTo>
                        <a:pt x="44" y="95"/>
                      </a:lnTo>
                      <a:lnTo>
                        <a:pt x="66" y="90"/>
                      </a:lnTo>
                      <a:lnTo>
                        <a:pt x="83" y="77"/>
                      </a:lnTo>
                      <a:lnTo>
                        <a:pt x="92" y="57"/>
                      </a:lnTo>
                      <a:lnTo>
                        <a:pt x="93" y="48"/>
                      </a:lnTo>
                      <a:lnTo>
                        <a:pt x="88" y="26"/>
                      </a:lnTo>
                      <a:lnTo>
                        <a:pt x="74" y="9"/>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5" name="Group 223"/>
              <p:cNvGrpSpPr>
                <a:grpSpLocks/>
              </p:cNvGrpSpPr>
              <p:nvPr/>
            </p:nvGrpSpPr>
            <p:grpSpPr bwMode="auto">
              <a:xfrm>
                <a:off x="1995" y="2826"/>
                <a:ext cx="93" cy="95"/>
                <a:chOff x="1995" y="2826"/>
                <a:chExt cx="93" cy="95"/>
              </a:xfrm>
            </p:grpSpPr>
            <p:sp>
              <p:nvSpPr>
                <p:cNvPr id="8989" name="Freeform 224"/>
                <p:cNvSpPr>
                  <a:spLocks/>
                </p:cNvSpPr>
                <p:nvPr/>
              </p:nvSpPr>
              <p:spPr bwMode="auto">
                <a:xfrm>
                  <a:off x="1995" y="2826"/>
                  <a:ext cx="93" cy="95"/>
                </a:xfrm>
                <a:custGeom>
                  <a:avLst/>
                  <a:gdLst>
                    <a:gd name="T0" fmla="+- 0 2088 1995"/>
                    <a:gd name="T1" fmla="*/ T0 w 93"/>
                    <a:gd name="T2" fmla="+- 0 2874 2826"/>
                    <a:gd name="T3" fmla="*/ 2874 h 95"/>
                    <a:gd name="T4" fmla="+- 0 2083 1995"/>
                    <a:gd name="T5" fmla="*/ T4 w 93"/>
                    <a:gd name="T6" fmla="+- 0 2852 2826"/>
                    <a:gd name="T7" fmla="*/ 2852 h 95"/>
                    <a:gd name="T8" fmla="+- 0 2069 1995"/>
                    <a:gd name="T9" fmla="*/ T8 w 93"/>
                    <a:gd name="T10" fmla="+- 0 2835 2826"/>
                    <a:gd name="T11" fmla="*/ 2835 h 95"/>
                    <a:gd name="T12" fmla="+- 0 2049 1995"/>
                    <a:gd name="T13" fmla="*/ T12 w 93"/>
                    <a:gd name="T14" fmla="+- 0 2826 2826"/>
                    <a:gd name="T15" fmla="*/ 2826 h 95"/>
                    <a:gd name="T16" fmla="+- 0 2024 1995"/>
                    <a:gd name="T17" fmla="*/ T16 w 93"/>
                    <a:gd name="T18" fmla="+- 0 2830 2826"/>
                    <a:gd name="T19" fmla="*/ 2830 h 95"/>
                    <a:gd name="T20" fmla="+- 0 2005 1995"/>
                    <a:gd name="T21" fmla="*/ T20 w 93"/>
                    <a:gd name="T22" fmla="+- 0 2841 2826"/>
                    <a:gd name="T23" fmla="*/ 2841 h 95"/>
                    <a:gd name="T24" fmla="+- 0 1995 1995"/>
                    <a:gd name="T25" fmla="*/ T24 w 93"/>
                    <a:gd name="T26" fmla="+- 0 2858 2826"/>
                    <a:gd name="T27" fmla="*/ 2858 h 95"/>
                    <a:gd name="T28" fmla="+- 0 1997 1995"/>
                    <a:gd name="T29" fmla="*/ T28 w 93"/>
                    <a:gd name="T30" fmla="+- 0 2885 2826"/>
                    <a:gd name="T31" fmla="*/ 2885 h 95"/>
                    <a:gd name="T32" fmla="+- 0 2006 1995"/>
                    <a:gd name="T33" fmla="*/ T32 w 93"/>
                    <a:gd name="T34" fmla="+- 0 2905 2826"/>
                    <a:gd name="T35" fmla="*/ 2905 h 95"/>
                    <a:gd name="T36" fmla="+- 0 2021 1995"/>
                    <a:gd name="T37" fmla="*/ T36 w 93"/>
                    <a:gd name="T38" fmla="+- 0 2917 2826"/>
                    <a:gd name="T39" fmla="*/ 2917 h 95"/>
                    <a:gd name="T40" fmla="+- 0 2039 1995"/>
                    <a:gd name="T41" fmla="*/ T40 w 93"/>
                    <a:gd name="T42" fmla="+- 0 2921 2826"/>
                    <a:gd name="T43" fmla="*/ 2921 h 95"/>
                    <a:gd name="T44" fmla="+- 0 2061 1995"/>
                    <a:gd name="T45" fmla="*/ T44 w 93"/>
                    <a:gd name="T46" fmla="+- 0 2916 2826"/>
                    <a:gd name="T47" fmla="*/ 2916 h 95"/>
                    <a:gd name="T48" fmla="+- 0 2078 1995"/>
                    <a:gd name="T49" fmla="*/ T48 w 93"/>
                    <a:gd name="T50" fmla="+- 0 2903 2826"/>
                    <a:gd name="T51" fmla="*/ 2903 h 95"/>
                    <a:gd name="T52" fmla="+- 0 2087 1995"/>
                    <a:gd name="T53" fmla="*/ T52 w 93"/>
                    <a:gd name="T54" fmla="+- 0 2883 2826"/>
                    <a:gd name="T55" fmla="*/ 2883 h 95"/>
                    <a:gd name="T56" fmla="+- 0 2088 1995"/>
                    <a:gd name="T57" fmla="*/ T56 w 93"/>
                    <a:gd name="T58" fmla="+- 0 2874 2826"/>
                    <a:gd name="T59" fmla="*/ 287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8"/>
                      </a:moveTo>
                      <a:lnTo>
                        <a:pt x="88" y="26"/>
                      </a:lnTo>
                      <a:lnTo>
                        <a:pt x="74" y="9"/>
                      </a:lnTo>
                      <a:lnTo>
                        <a:pt x="54" y="0"/>
                      </a:lnTo>
                      <a:lnTo>
                        <a:pt x="29" y="4"/>
                      </a:lnTo>
                      <a:lnTo>
                        <a:pt x="10" y="15"/>
                      </a:lnTo>
                      <a:lnTo>
                        <a:pt x="0" y="32"/>
                      </a:lnTo>
                      <a:lnTo>
                        <a:pt x="2" y="59"/>
                      </a:lnTo>
                      <a:lnTo>
                        <a:pt x="11" y="79"/>
                      </a:lnTo>
                      <a:lnTo>
                        <a:pt x="26" y="91"/>
                      </a:lnTo>
                      <a:lnTo>
                        <a:pt x="44" y="95"/>
                      </a:lnTo>
                      <a:lnTo>
                        <a:pt x="66" y="90"/>
                      </a:lnTo>
                      <a:lnTo>
                        <a:pt x="83" y="77"/>
                      </a:lnTo>
                      <a:lnTo>
                        <a:pt x="92" y="57"/>
                      </a:lnTo>
                      <a:lnTo>
                        <a:pt x="93"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24" name="Group 225"/>
              <p:cNvGrpSpPr>
                <a:grpSpLocks/>
              </p:cNvGrpSpPr>
              <p:nvPr/>
            </p:nvGrpSpPr>
            <p:grpSpPr bwMode="auto">
              <a:xfrm>
                <a:off x="2004" y="1722"/>
                <a:ext cx="93" cy="95"/>
                <a:chOff x="2004" y="1722"/>
                <a:chExt cx="93" cy="95"/>
              </a:xfrm>
            </p:grpSpPr>
            <p:sp>
              <p:nvSpPr>
                <p:cNvPr id="8986" name="Freeform 226"/>
                <p:cNvSpPr>
                  <a:spLocks/>
                </p:cNvSpPr>
                <p:nvPr/>
              </p:nvSpPr>
              <p:spPr bwMode="auto">
                <a:xfrm>
                  <a:off x="2004" y="1722"/>
                  <a:ext cx="93" cy="95"/>
                </a:xfrm>
                <a:custGeom>
                  <a:avLst/>
                  <a:gdLst>
                    <a:gd name="T0" fmla="+- 0 2015 2004"/>
                    <a:gd name="T1" fmla="*/ T0 w 93"/>
                    <a:gd name="T2" fmla="+- 0 1799 1722"/>
                    <a:gd name="T3" fmla="*/ 1799 h 95"/>
                    <a:gd name="T4" fmla="+- 0 2016 2004"/>
                    <a:gd name="T5" fmla="*/ T4 w 93"/>
                    <a:gd name="T6" fmla="+- 0 1801 1722"/>
                    <a:gd name="T7" fmla="*/ 1801 h 95"/>
                    <a:gd name="T8" fmla="+- 0 2030 2004"/>
                    <a:gd name="T9" fmla="*/ T8 w 93"/>
                    <a:gd name="T10" fmla="+- 0 1813 1722"/>
                    <a:gd name="T11" fmla="*/ 1813 h 95"/>
                    <a:gd name="T12" fmla="+- 0 2049 2004"/>
                    <a:gd name="T13" fmla="*/ T12 w 93"/>
                    <a:gd name="T14" fmla="+- 0 1818 1722"/>
                    <a:gd name="T15" fmla="*/ 1818 h 95"/>
                    <a:gd name="T16" fmla="+- 0 2071 2004"/>
                    <a:gd name="T17" fmla="*/ T16 w 93"/>
                    <a:gd name="T18" fmla="+- 0 1812 1722"/>
                    <a:gd name="T19" fmla="*/ 1812 h 95"/>
                    <a:gd name="T20" fmla="+- 0 2087 2004"/>
                    <a:gd name="T21" fmla="*/ T20 w 93"/>
                    <a:gd name="T22" fmla="+- 0 1799 1722"/>
                    <a:gd name="T23" fmla="*/ 1799 h 95"/>
                    <a:gd name="T24" fmla="+- 0 2015 2004"/>
                    <a:gd name="T25" fmla="*/ T24 w 93"/>
                    <a:gd name="T26" fmla="+- 0 1799 1722"/>
                    <a:gd name="T27" fmla="*/ 1799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11" y="77"/>
                      </a:moveTo>
                      <a:lnTo>
                        <a:pt x="12" y="79"/>
                      </a:lnTo>
                      <a:lnTo>
                        <a:pt x="26" y="91"/>
                      </a:lnTo>
                      <a:lnTo>
                        <a:pt x="45" y="96"/>
                      </a:lnTo>
                      <a:lnTo>
                        <a:pt x="67" y="90"/>
                      </a:lnTo>
                      <a:lnTo>
                        <a:pt x="83" y="77"/>
                      </a:lnTo>
                      <a:lnTo>
                        <a:pt x="11" y="77"/>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87" name="Freeform 227"/>
                <p:cNvSpPr>
                  <a:spLocks/>
                </p:cNvSpPr>
                <p:nvPr/>
              </p:nvSpPr>
              <p:spPr bwMode="auto">
                <a:xfrm>
                  <a:off x="2004" y="1722"/>
                  <a:ext cx="93" cy="95"/>
                </a:xfrm>
                <a:custGeom>
                  <a:avLst/>
                  <a:gdLst>
                    <a:gd name="T0" fmla="+- 0 2097 2004"/>
                    <a:gd name="T1" fmla="*/ T0 w 93"/>
                    <a:gd name="T2" fmla="+- 0 1779 1722"/>
                    <a:gd name="T3" fmla="*/ 1779 h 95"/>
                    <a:gd name="T4" fmla="+- 0 2006 2004"/>
                    <a:gd name="T5" fmla="*/ T4 w 93"/>
                    <a:gd name="T6" fmla="+- 0 1779 1722"/>
                    <a:gd name="T7" fmla="*/ 1779 h 95"/>
                    <a:gd name="T8" fmla="+- 0 2006 2004"/>
                    <a:gd name="T9" fmla="*/ T8 w 93"/>
                    <a:gd name="T10" fmla="+- 0 1782 1722"/>
                    <a:gd name="T11" fmla="*/ 1782 h 95"/>
                    <a:gd name="T12" fmla="+- 0 2015 2004"/>
                    <a:gd name="T13" fmla="*/ T12 w 93"/>
                    <a:gd name="T14" fmla="+- 0 1799 1722"/>
                    <a:gd name="T15" fmla="*/ 1799 h 95"/>
                    <a:gd name="T16" fmla="+- 0 2087 2004"/>
                    <a:gd name="T17" fmla="*/ T16 w 93"/>
                    <a:gd name="T18" fmla="+- 0 1799 1722"/>
                    <a:gd name="T19" fmla="*/ 1799 h 95"/>
                    <a:gd name="T20" fmla="+- 0 2088 2004"/>
                    <a:gd name="T21" fmla="*/ T20 w 93"/>
                    <a:gd name="T22" fmla="+- 0 1799 1722"/>
                    <a:gd name="T23" fmla="*/ 1799 h 95"/>
                    <a:gd name="T24" fmla="+- 0 2097 2004"/>
                    <a:gd name="T25" fmla="*/ T24 w 93"/>
                    <a:gd name="T26" fmla="+- 0 1779 1722"/>
                    <a:gd name="T27" fmla="*/ 1779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93" y="57"/>
                      </a:moveTo>
                      <a:lnTo>
                        <a:pt x="2" y="57"/>
                      </a:lnTo>
                      <a:lnTo>
                        <a:pt x="2" y="60"/>
                      </a:lnTo>
                      <a:lnTo>
                        <a:pt x="11" y="77"/>
                      </a:lnTo>
                      <a:lnTo>
                        <a:pt x="83" y="77"/>
                      </a:lnTo>
                      <a:lnTo>
                        <a:pt x="84" y="77"/>
                      </a:lnTo>
                      <a:lnTo>
                        <a:pt x="93" y="57"/>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88" name="Freeform 228"/>
                <p:cNvSpPr>
                  <a:spLocks/>
                </p:cNvSpPr>
                <p:nvPr/>
              </p:nvSpPr>
              <p:spPr bwMode="auto">
                <a:xfrm>
                  <a:off x="2004" y="1722"/>
                  <a:ext cx="93" cy="95"/>
                </a:xfrm>
                <a:custGeom>
                  <a:avLst/>
                  <a:gdLst>
                    <a:gd name="T0" fmla="+- 0 2059 2004"/>
                    <a:gd name="T1" fmla="*/ T0 w 93"/>
                    <a:gd name="T2" fmla="+- 0 1722 1722"/>
                    <a:gd name="T3" fmla="*/ 1722 h 95"/>
                    <a:gd name="T4" fmla="+- 0 2033 2004"/>
                    <a:gd name="T5" fmla="*/ T4 w 93"/>
                    <a:gd name="T6" fmla="+- 0 1726 1722"/>
                    <a:gd name="T7" fmla="*/ 1726 h 95"/>
                    <a:gd name="T8" fmla="+- 0 2015 2004"/>
                    <a:gd name="T9" fmla="*/ T8 w 93"/>
                    <a:gd name="T10" fmla="+- 0 1737 1722"/>
                    <a:gd name="T11" fmla="*/ 1737 h 95"/>
                    <a:gd name="T12" fmla="+- 0 2004 2004"/>
                    <a:gd name="T13" fmla="*/ T12 w 93"/>
                    <a:gd name="T14" fmla="+- 0 1754 1722"/>
                    <a:gd name="T15" fmla="*/ 1754 h 95"/>
                    <a:gd name="T16" fmla="+- 0 2006 2004"/>
                    <a:gd name="T17" fmla="*/ T16 w 93"/>
                    <a:gd name="T18" fmla="+- 0 1779 1722"/>
                    <a:gd name="T19" fmla="*/ 1779 h 95"/>
                    <a:gd name="T20" fmla="+- 0 2097 2004"/>
                    <a:gd name="T21" fmla="*/ T20 w 93"/>
                    <a:gd name="T22" fmla="+- 0 1779 1722"/>
                    <a:gd name="T23" fmla="*/ 1779 h 95"/>
                    <a:gd name="T24" fmla="+- 0 2097 2004"/>
                    <a:gd name="T25" fmla="*/ T24 w 93"/>
                    <a:gd name="T26" fmla="+- 0 1779 1722"/>
                    <a:gd name="T27" fmla="*/ 1779 h 95"/>
                    <a:gd name="T28" fmla="+- 0 2098 2004"/>
                    <a:gd name="T29" fmla="*/ T28 w 93"/>
                    <a:gd name="T30" fmla="+- 0 1770 1722"/>
                    <a:gd name="T31" fmla="*/ 1770 h 95"/>
                    <a:gd name="T32" fmla="+- 0 2093 2004"/>
                    <a:gd name="T33" fmla="*/ T32 w 93"/>
                    <a:gd name="T34" fmla="+- 0 1748 1722"/>
                    <a:gd name="T35" fmla="*/ 1748 h 95"/>
                    <a:gd name="T36" fmla="+- 0 2079 2004"/>
                    <a:gd name="T37" fmla="*/ T36 w 93"/>
                    <a:gd name="T38" fmla="+- 0 1731 1722"/>
                    <a:gd name="T39" fmla="*/ 1731 h 95"/>
                    <a:gd name="T40" fmla="+- 0 2059 2004"/>
                    <a:gd name="T41" fmla="*/ T40 w 93"/>
                    <a:gd name="T42" fmla="+- 0 1722 1722"/>
                    <a:gd name="T43" fmla="*/ 172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93" h="95">
                      <a:moveTo>
                        <a:pt x="55" y="0"/>
                      </a:moveTo>
                      <a:lnTo>
                        <a:pt x="29" y="4"/>
                      </a:lnTo>
                      <a:lnTo>
                        <a:pt x="11" y="15"/>
                      </a:lnTo>
                      <a:lnTo>
                        <a:pt x="0" y="32"/>
                      </a:lnTo>
                      <a:lnTo>
                        <a:pt x="2" y="57"/>
                      </a:lnTo>
                      <a:lnTo>
                        <a:pt x="93" y="57"/>
                      </a:lnTo>
                      <a:lnTo>
                        <a:pt x="94" y="48"/>
                      </a:lnTo>
                      <a:lnTo>
                        <a:pt x="89" y="26"/>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25" name="Group 229"/>
              <p:cNvGrpSpPr>
                <a:grpSpLocks/>
              </p:cNvGrpSpPr>
              <p:nvPr/>
            </p:nvGrpSpPr>
            <p:grpSpPr bwMode="auto">
              <a:xfrm>
                <a:off x="2004" y="1722"/>
                <a:ext cx="93" cy="95"/>
                <a:chOff x="2004" y="1722"/>
                <a:chExt cx="93" cy="95"/>
              </a:xfrm>
            </p:grpSpPr>
            <p:sp>
              <p:nvSpPr>
                <p:cNvPr id="8981" name="Freeform 230"/>
                <p:cNvSpPr>
                  <a:spLocks/>
                </p:cNvSpPr>
                <p:nvPr/>
              </p:nvSpPr>
              <p:spPr bwMode="auto">
                <a:xfrm>
                  <a:off x="2004" y="1722"/>
                  <a:ext cx="93" cy="95"/>
                </a:xfrm>
                <a:custGeom>
                  <a:avLst/>
                  <a:gdLst>
                    <a:gd name="T0" fmla="+- 0 2015 2004"/>
                    <a:gd name="T1" fmla="*/ T0 w 93"/>
                    <a:gd name="T2" fmla="+- 0 1799 1722"/>
                    <a:gd name="T3" fmla="*/ 1799 h 95"/>
                    <a:gd name="T4" fmla="+- 0 2016 2004"/>
                    <a:gd name="T5" fmla="*/ T4 w 93"/>
                    <a:gd name="T6" fmla="+- 0 1801 1722"/>
                    <a:gd name="T7" fmla="*/ 1801 h 95"/>
                    <a:gd name="T8" fmla="+- 0 2030 2004"/>
                    <a:gd name="T9" fmla="*/ T8 w 93"/>
                    <a:gd name="T10" fmla="+- 0 1813 1722"/>
                    <a:gd name="T11" fmla="*/ 1813 h 95"/>
                    <a:gd name="T12" fmla="+- 0 2049 2004"/>
                    <a:gd name="T13" fmla="*/ T12 w 93"/>
                    <a:gd name="T14" fmla="+- 0 1818 1722"/>
                    <a:gd name="T15" fmla="*/ 1818 h 95"/>
                    <a:gd name="T16" fmla="+- 0 2071 2004"/>
                    <a:gd name="T17" fmla="*/ T16 w 93"/>
                    <a:gd name="T18" fmla="+- 0 1812 1722"/>
                    <a:gd name="T19" fmla="*/ 1812 h 95"/>
                    <a:gd name="T20" fmla="+- 0 2087 2004"/>
                    <a:gd name="T21" fmla="*/ T20 w 93"/>
                    <a:gd name="T22" fmla="+- 0 1799 1722"/>
                    <a:gd name="T23" fmla="*/ 1799 h 95"/>
                  </a:gdLst>
                  <a:ahLst/>
                  <a:cxnLst>
                    <a:cxn ang="0">
                      <a:pos x="T1" y="T3"/>
                    </a:cxn>
                    <a:cxn ang="0">
                      <a:pos x="T5" y="T7"/>
                    </a:cxn>
                    <a:cxn ang="0">
                      <a:pos x="T9" y="T11"/>
                    </a:cxn>
                    <a:cxn ang="0">
                      <a:pos x="T13" y="T15"/>
                    </a:cxn>
                    <a:cxn ang="0">
                      <a:pos x="T17" y="T19"/>
                    </a:cxn>
                    <a:cxn ang="0">
                      <a:pos x="T21" y="T23"/>
                    </a:cxn>
                  </a:cxnLst>
                  <a:rect l="0" t="0" r="r" b="b"/>
                  <a:pathLst>
                    <a:path w="93" h="95">
                      <a:moveTo>
                        <a:pt x="11" y="77"/>
                      </a:moveTo>
                      <a:lnTo>
                        <a:pt x="12" y="79"/>
                      </a:lnTo>
                      <a:lnTo>
                        <a:pt x="26" y="91"/>
                      </a:lnTo>
                      <a:lnTo>
                        <a:pt x="45" y="96"/>
                      </a:lnTo>
                      <a:lnTo>
                        <a:pt x="67" y="90"/>
                      </a:lnTo>
                      <a:lnTo>
                        <a:pt x="83" y="7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82" name="Freeform 231"/>
                <p:cNvSpPr>
                  <a:spLocks/>
                </p:cNvSpPr>
                <p:nvPr/>
              </p:nvSpPr>
              <p:spPr bwMode="auto">
                <a:xfrm>
                  <a:off x="2004" y="1722"/>
                  <a:ext cx="93" cy="95"/>
                </a:xfrm>
                <a:custGeom>
                  <a:avLst/>
                  <a:gdLst>
                    <a:gd name="T0" fmla="+- 0 2006 2004"/>
                    <a:gd name="T1" fmla="*/ T0 w 93"/>
                    <a:gd name="T2" fmla="+- 0 1779 1722"/>
                    <a:gd name="T3" fmla="*/ 1779 h 95"/>
                    <a:gd name="T4" fmla="+- 0 2006 2004"/>
                    <a:gd name="T5" fmla="*/ T4 w 93"/>
                    <a:gd name="T6" fmla="+- 0 1782 1722"/>
                    <a:gd name="T7" fmla="*/ 1782 h 95"/>
                    <a:gd name="T8" fmla="+- 0 2015 2004"/>
                    <a:gd name="T9" fmla="*/ T8 w 93"/>
                    <a:gd name="T10" fmla="+- 0 1799 1722"/>
                    <a:gd name="T11" fmla="*/ 1799 h 95"/>
                  </a:gdLst>
                  <a:ahLst/>
                  <a:cxnLst>
                    <a:cxn ang="0">
                      <a:pos x="T1" y="T3"/>
                    </a:cxn>
                    <a:cxn ang="0">
                      <a:pos x="T5" y="T7"/>
                    </a:cxn>
                    <a:cxn ang="0">
                      <a:pos x="T9" y="T11"/>
                    </a:cxn>
                  </a:cxnLst>
                  <a:rect l="0" t="0" r="r" b="b"/>
                  <a:pathLst>
                    <a:path w="93" h="95">
                      <a:moveTo>
                        <a:pt x="2" y="57"/>
                      </a:moveTo>
                      <a:lnTo>
                        <a:pt x="2" y="60"/>
                      </a:lnTo>
                      <a:lnTo>
                        <a:pt x="11" y="7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83" name="Freeform 232"/>
                <p:cNvSpPr>
                  <a:spLocks/>
                </p:cNvSpPr>
                <p:nvPr/>
              </p:nvSpPr>
              <p:spPr bwMode="auto">
                <a:xfrm>
                  <a:off x="2004" y="1722"/>
                  <a:ext cx="93" cy="95"/>
                </a:xfrm>
                <a:custGeom>
                  <a:avLst/>
                  <a:gdLst>
                    <a:gd name="T0" fmla="+- 0 2087 2004"/>
                    <a:gd name="T1" fmla="*/ T0 w 93"/>
                    <a:gd name="T2" fmla="+- 0 1799 1722"/>
                    <a:gd name="T3" fmla="*/ 1799 h 95"/>
                    <a:gd name="T4" fmla="+- 0 2088 2004"/>
                    <a:gd name="T5" fmla="*/ T4 w 93"/>
                    <a:gd name="T6" fmla="+- 0 1799 1722"/>
                    <a:gd name="T7" fmla="*/ 1799 h 95"/>
                    <a:gd name="T8" fmla="+- 0 2097 2004"/>
                    <a:gd name="T9" fmla="*/ T8 w 93"/>
                    <a:gd name="T10" fmla="+- 0 1779 1722"/>
                    <a:gd name="T11" fmla="*/ 1779 h 95"/>
                  </a:gdLst>
                  <a:ahLst/>
                  <a:cxnLst>
                    <a:cxn ang="0">
                      <a:pos x="T1" y="T3"/>
                    </a:cxn>
                    <a:cxn ang="0">
                      <a:pos x="T5" y="T7"/>
                    </a:cxn>
                    <a:cxn ang="0">
                      <a:pos x="T9" y="T11"/>
                    </a:cxn>
                  </a:cxnLst>
                  <a:rect l="0" t="0" r="r" b="b"/>
                  <a:pathLst>
                    <a:path w="93" h="95">
                      <a:moveTo>
                        <a:pt x="83" y="77"/>
                      </a:moveTo>
                      <a:lnTo>
                        <a:pt x="84" y="77"/>
                      </a:lnTo>
                      <a:lnTo>
                        <a:pt x="93" y="5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84" name="Freeform 233"/>
                <p:cNvSpPr>
                  <a:spLocks/>
                </p:cNvSpPr>
                <p:nvPr/>
              </p:nvSpPr>
              <p:spPr bwMode="auto">
                <a:xfrm>
                  <a:off x="2004" y="1722"/>
                  <a:ext cx="93" cy="95"/>
                </a:xfrm>
                <a:custGeom>
                  <a:avLst/>
                  <a:gdLst>
                    <a:gd name="T0" fmla="+- 0 2098 2004"/>
                    <a:gd name="T1" fmla="*/ T0 w 93"/>
                    <a:gd name="T2" fmla="+- 0 1770 1722"/>
                    <a:gd name="T3" fmla="*/ 1770 h 95"/>
                    <a:gd name="T4" fmla="+- 0 2093 2004"/>
                    <a:gd name="T5" fmla="*/ T4 w 93"/>
                    <a:gd name="T6" fmla="+- 0 1748 1722"/>
                    <a:gd name="T7" fmla="*/ 1748 h 95"/>
                    <a:gd name="T8" fmla="+- 0 2079 2004"/>
                    <a:gd name="T9" fmla="*/ T8 w 93"/>
                    <a:gd name="T10" fmla="+- 0 1731 1722"/>
                    <a:gd name="T11" fmla="*/ 1731 h 95"/>
                    <a:gd name="T12" fmla="+- 0 2059 2004"/>
                    <a:gd name="T13" fmla="*/ T12 w 93"/>
                    <a:gd name="T14" fmla="+- 0 1722 1722"/>
                    <a:gd name="T15" fmla="*/ 1722 h 95"/>
                    <a:gd name="T16" fmla="+- 0 2033 2004"/>
                    <a:gd name="T17" fmla="*/ T16 w 93"/>
                    <a:gd name="T18" fmla="+- 0 1726 1722"/>
                    <a:gd name="T19" fmla="*/ 1726 h 95"/>
                    <a:gd name="T20" fmla="+- 0 2015 2004"/>
                    <a:gd name="T21" fmla="*/ T20 w 93"/>
                    <a:gd name="T22" fmla="+- 0 1737 1722"/>
                    <a:gd name="T23" fmla="*/ 1737 h 95"/>
                    <a:gd name="T24" fmla="+- 0 2004 2004"/>
                    <a:gd name="T25" fmla="*/ T24 w 93"/>
                    <a:gd name="T26" fmla="+- 0 1754 1722"/>
                    <a:gd name="T27" fmla="*/ 1754 h 95"/>
                    <a:gd name="T28" fmla="+- 0 2006 2004"/>
                    <a:gd name="T29" fmla="*/ T28 w 93"/>
                    <a:gd name="T30" fmla="+- 0 1779 1722"/>
                    <a:gd name="T31" fmla="*/ 177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3" h="95">
                      <a:moveTo>
                        <a:pt x="94" y="48"/>
                      </a:moveTo>
                      <a:lnTo>
                        <a:pt x="89" y="26"/>
                      </a:lnTo>
                      <a:lnTo>
                        <a:pt x="75" y="9"/>
                      </a:lnTo>
                      <a:lnTo>
                        <a:pt x="55" y="0"/>
                      </a:lnTo>
                      <a:lnTo>
                        <a:pt x="29" y="4"/>
                      </a:lnTo>
                      <a:lnTo>
                        <a:pt x="11" y="15"/>
                      </a:lnTo>
                      <a:lnTo>
                        <a:pt x="0" y="32"/>
                      </a:lnTo>
                      <a:lnTo>
                        <a:pt x="2" y="5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85" name="Freeform 234"/>
                <p:cNvSpPr>
                  <a:spLocks/>
                </p:cNvSpPr>
                <p:nvPr/>
              </p:nvSpPr>
              <p:spPr bwMode="auto">
                <a:xfrm>
                  <a:off x="2004" y="1722"/>
                  <a:ext cx="93" cy="95"/>
                </a:xfrm>
                <a:custGeom>
                  <a:avLst/>
                  <a:gdLst>
                    <a:gd name="T0" fmla="+- 0 2097 2004"/>
                    <a:gd name="T1" fmla="*/ T0 w 93"/>
                    <a:gd name="T2" fmla="+- 0 1779 1722"/>
                    <a:gd name="T3" fmla="*/ 1779 h 95"/>
                    <a:gd name="T4" fmla="+- 0 2097 2004"/>
                    <a:gd name="T5" fmla="*/ T4 w 93"/>
                    <a:gd name="T6" fmla="+- 0 1779 1722"/>
                    <a:gd name="T7" fmla="*/ 1779 h 95"/>
                    <a:gd name="T8" fmla="+- 0 2098 2004"/>
                    <a:gd name="T9" fmla="*/ T8 w 93"/>
                    <a:gd name="T10" fmla="+- 0 1770 1722"/>
                    <a:gd name="T11" fmla="*/ 1770 h 95"/>
                  </a:gdLst>
                  <a:ahLst/>
                  <a:cxnLst>
                    <a:cxn ang="0">
                      <a:pos x="T1" y="T3"/>
                    </a:cxn>
                    <a:cxn ang="0">
                      <a:pos x="T5" y="T7"/>
                    </a:cxn>
                    <a:cxn ang="0">
                      <a:pos x="T9" y="T11"/>
                    </a:cxn>
                  </a:cxnLst>
                  <a:rect l="0" t="0" r="r" b="b"/>
                  <a:pathLst>
                    <a:path w="93" h="95">
                      <a:moveTo>
                        <a:pt x="93" y="57"/>
                      </a:moveTo>
                      <a:lnTo>
                        <a:pt x="93" y="57"/>
                      </a:lnTo>
                      <a:lnTo>
                        <a:pt x="94"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26" name="Group 235"/>
              <p:cNvGrpSpPr>
                <a:grpSpLocks/>
              </p:cNvGrpSpPr>
              <p:nvPr/>
            </p:nvGrpSpPr>
            <p:grpSpPr bwMode="auto">
              <a:xfrm>
                <a:off x="1349" y="3864"/>
                <a:ext cx="101" cy="97"/>
                <a:chOff x="1349" y="3864"/>
                <a:chExt cx="101" cy="97"/>
              </a:xfrm>
            </p:grpSpPr>
            <p:sp>
              <p:nvSpPr>
                <p:cNvPr id="8980" name="Freeform 236"/>
                <p:cNvSpPr>
                  <a:spLocks/>
                </p:cNvSpPr>
                <p:nvPr/>
              </p:nvSpPr>
              <p:spPr bwMode="auto">
                <a:xfrm>
                  <a:off x="1349" y="3864"/>
                  <a:ext cx="101" cy="97"/>
                </a:xfrm>
                <a:custGeom>
                  <a:avLst/>
                  <a:gdLst>
                    <a:gd name="T0" fmla="+- 0 1412 1349"/>
                    <a:gd name="T1" fmla="*/ T0 w 101"/>
                    <a:gd name="T2" fmla="+- 0 3864 3864"/>
                    <a:gd name="T3" fmla="*/ 3864 h 97"/>
                    <a:gd name="T4" fmla="+- 0 1386 1349"/>
                    <a:gd name="T5" fmla="*/ T4 w 101"/>
                    <a:gd name="T6" fmla="+- 0 3867 3864"/>
                    <a:gd name="T7" fmla="*/ 3867 h 97"/>
                    <a:gd name="T8" fmla="+- 0 1366 1349"/>
                    <a:gd name="T9" fmla="*/ T8 w 101"/>
                    <a:gd name="T10" fmla="+- 0 3877 3864"/>
                    <a:gd name="T11" fmla="*/ 3877 h 97"/>
                    <a:gd name="T12" fmla="+- 0 1354 1349"/>
                    <a:gd name="T13" fmla="*/ T12 w 101"/>
                    <a:gd name="T14" fmla="+- 0 3892 3864"/>
                    <a:gd name="T15" fmla="*/ 3892 h 97"/>
                    <a:gd name="T16" fmla="+- 0 1349 1349"/>
                    <a:gd name="T17" fmla="*/ T16 w 101"/>
                    <a:gd name="T18" fmla="+- 0 3911 3864"/>
                    <a:gd name="T19" fmla="*/ 3911 h 97"/>
                    <a:gd name="T20" fmla="+- 0 1354 1349"/>
                    <a:gd name="T21" fmla="*/ T20 w 101"/>
                    <a:gd name="T22" fmla="+- 0 3933 3864"/>
                    <a:gd name="T23" fmla="*/ 3933 h 97"/>
                    <a:gd name="T24" fmla="+- 0 1367 1349"/>
                    <a:gd name="T25" fmla="*/ T24 w 101"/>
                    <a:gd name="T26" fmla="+- 0 3951 3864"/>
                    <a:gd name="T27" fmla="*/ 3951 h 97"/>
                    <a:gd name="T28" fmla="+- 0 1385 1349"/>
                    <a:gd name="T29" fmla="*/ T28 w 101"/>
                    <a:gd name="T30" fmla="+- 0 3961 3864"/>
                    <a:gd name="T31" fmla="*/ 3961 h 97"/>
                    <a:gd name="T32" fmla="+- 0 1412 1349"/>
                    <a:gd name="T33" fmla="*/ T32 w 101"/>
                    <a:gd name="T34" fmla="+- 0 3958 3864"/>
                    <a:gd name="T35" fmla="*/ 3958 h 97"/>
                    <a:gd name="T36" fmla="+- 0 1432 1349"/>
                    <a:gd name="T37" fmla="*/ T36 w 101"/>
                    <a:gd name="T38" fmla="+- 0 3949 3864"/>
                    <a:gd name="T39" fmla="*/ 3949 h 97"/>
                    <a:gd name="T40" fmla="+- 0 1445 1349"/>
                    <a:gd name="T41" fmla="*/ T40 w 101"/>
                    <a:gd name="T42" fmla="+- 0 3934 3864"/>
                    <a:gd name="T43" fmla="*/ 3934 h 97"/>
                    <a:gd name="T44" fmla="+- 0 1450 1349"/>
                    <a:gd name="T45" fmla="*/ T44 w 101"/>
                    <a:gd name="T46" fmla="+- 0 3916 3864"/>
                    <a:gd name="T47" fmla="*/ 3916 h 97"/>
                    <a:gd name="T48" fmla="+- 0 1450 1349"/>
                    <a:gd name="T49" fmla="*/ T48 w 101"/>
                    <a:gd name="T50" fmla="+- 0 3913 3864"/>
                    <a:gd name="T51" fmla="*/ 3913 h 97"/>
                    <a:gd name="T52" fmla="+- 0 1445 1349"/>
                    <a:gd name="T53" fmla="*/ T52 w 101"/>
                    <a:gd name="T54" fmla="+- 0 3891 3864"/>
                    <a:gd name="T55" fmla="*/ 3891 h 97"/>
                    <a:gd name="T56" fmla="+- 0 1431 1349"/>
                    <a:gd name="T57" fmla="*/ T56 w 101"/>
                    <a:gd name="T58" fmla="+- 0 3874 3864"/>
                    <a:gd name="T59" fmla="*/ 3874 h 97"/>
                    <a:gd name="T60" fmla="+- 0 1412 1349"/>
                    <a:gd name="T61" fmla="*/ T60 w 101"/>
                    <a:gd name="T62" fmla="+- 0 3864 3864"/>
                    <a:gd name="T63" fmla="*/ 386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69"/>
                      </a:lnTo>
                      <a:lnTo>
                        <a:pt x="18" y="87"/>
                      </a:lnTo>
                      <a:lnTo>
                        <a:pt x="36" y="97"/>
                      </a:lnTo>
                      <a:lnTo>
                        <a:pt x="63" y="94"/>
                      </a:lnTo>
                      <a:lnTo>
                        <a:pt x="83" y="85"/>
                      </a:lnTo>
                      <a:lnTo>
                        <a:pt x="96" y="70"/>
                      </a:lnTo>
                      <a:lnTo>
                        <a:pt x="101" y="52"/>
                      </a:lnTo>
                      <a:lnTo>
                        <a:pt x="101" y="49"/>
                      </a:lnTo>
                      <a:lnTo>
                        <a:pt x="96"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27" name="Group 237"/>
              <p:cNvGrpSpPr>
                <a:grpSpLocks/>
              </p:cNvGrpSpPr>
              <p:nvPr/>
            </p:nvGrpSpPr>
            <p:grpSpPr bwMode="auto">
              <a:xfrm>
                <a:off x="1349" y="3864"/>
                <a:ext cx="101" cy="97"/>
                <a:chOff x="1349" y="3864"/>
                <a:chExt cx="101" cy="97"/>
              </a:xfrm>
            </p:grpSpPr>
            <p:sp>
              <p:nvSpPr>
                <p:cNvPr id="8979" name="Freeform 238"/>
                <p:cNvSpPr>
                  <a:spLocks/>
                </p:cNvSpPr>
                <p:nvPr/>
              </p:nvSpPr>
              <p:spPr bwMode="auto">
                <a:xfrm>
                  <a:off x="1349" y="3864"/>
                  <a:ext cx="101" cy="97"/>
                </a:xfrm>
                <a:custGeom>
                  <a:avLst/>
                  <a:gdLst>
                    <a:gd name="T0" fmla="+- 0 1450 1349"/>
                    <a:gd name="T1" fmla="*/ T0 w 101"/>
                    <a:gd name="T2" fmla="+- 0 3913 3864"/>
                    <a:gd name="T3" fmla="*/ 3913 h 97"/>
                    <a:gd name="T4" fmla="+- 0 1445 1349"/>
                    <a:gd name="T5" fmla="*/ T4 w 101"/>
                    <a:gd name="T6" fmla="+- 0 3891 3864"/>
                    <a:gd name="T7" fmla="*/ 3891 h 97"/>
                    <a:gd name="T8" fmla="+- 0 1431 1349"/>
                    <a:gd name="T9" fmla="*/ T8 w 101"/>
                    <a:gd name="T10" fmla="+- 0 3874 3864"/>
                    <a:gd name="T11" fmla="*/ 3874 h 97"/>
                    <a:gd name="T12" fmla="+- 0 1412 1349"/>
                    <a:gd name="T13" fmla="*/ T12 w 101"/>
                    <a:gd name="T14" fmla="+- 0 3864 3864"/>
                    <a:gd name="T15" fmla="*/ 3864 h 97"/>
                    <a:gd name="T16" fmla="+- 0 1386 1349"/>
                    <a:gd name="T17" fmla="*/ T16 w 101"/>
                    <a:gd name="T18" fmla="+- 0 3867 3864"/>
                    <a:gd name="T19" fmla="*/ 3867 h 97"/>
                    <a:gd name="T20" fmla="+- 0 1366 1349"/>
                    <a:gd name="T21" fmla="*/ T20 w 101"/>
                    <a:gd name="T22" fmla="+- 0 3877 3864"/>
                    <a:gd name="T23" fmla="*/ 3877 h 97"/>
                    <a:gd name="T24" fmla="+- 0 1354 1349"/>
                    <a:gd name="T25" fmla="*/ T24 w 101"/>
                    <a:gd name="T26" fmla="+- 0 3892 3864"/>
                    <a:gd name="T27" fmla="*/ 3892 h 97"/>
                    <a:gd name="T28" fmla="+- 0 1349 1349"/>
                    <a:gd name="T29" fmla="*/ T28 w 101"/>
                    <a:gd name="T30" fmla="+- 0 3911 3864"/>
                    <a:gd name="T31" fmla="*/ 3911 h 97"/>
                    <a:gd name="T32" fmla="+- 0 1354 1349"/>
                    <a:gd name="T33" fmla="*/ T32 w 101"/>
                    <a:gd name="T34" fmla="+- 0 3933 3864"/>
                    <a:gd name="T35" fmla="*/ 3933 h 97"/>
                    <a:gd name="T36" fmla="+- 0 1367 1349"/>
                    <a:gd name="T37" fmla="*/ T36 w 101"/>
                    <a:gd name="T38" fmla="+- 0 3951 3864"/>
                    <a:gd name="T39" fmla="*/ 3951 h 97"/>
                    <a:gd name="T40" fmla="+- 0 1385 1349"/>
                    <a:gd name="T41" fmla="*/ T40 w 101"/>
                    <a:gd name="T42" fmla="+- 0 3961 3864"/>
                    <a:gd name="T43" fmla="*/ 3961 h 97"/>
                    <a:gd name="T44" fmla="+- 0 1412 1349"/>
                    <a:gd name="T45" fmla="*/ T44 w 101"/>
                    <a:gd name="T46" fmla="+- 0 3958 3864"/>
                    <a:gd name="T47" fmla="*/ 3958 h 97"/>
                    <a:gd name="T48" fmla="+- 0 1432 1349"/>
                    <a:gd name="T49" fmla="*/ T48 w 101"/>
                    <a:gd name="T50" fmla="+- 0 3949 3864"/>
                    <a:gd name="T51" fmla="*/ 3949 h 97"/>
                    <a:gd name="T52" fmla="+- 0 1445 1349"/>
                    <a:gd name="T53" fmla="*/ T52 w 101"/>
                    <a:gd name="T54" fmla="+- 0 3934 3864"/>
                    <a:gd name="T55" fmla="*/ 3934 h 97"/>
                    <a:gd name="T56" fmla="+- 0 1450 1349"/>
                    <a:gd name="T57" fmla="*/ T56 w 101"/>
                    <a:gd name="T58" fmla="+- 0 3916 3864"/>
                    <a:gd name="T59" fmla="*/ 3916 h 97"/>
                    <a:gd name="T60" fmla="+- 0 1450 1349"/>
                    <a:gd name="T61" fmla="*/ T60 w 101"/>
                    <a:gd name="T62" fmla="+- 0 3913 3864"/>
                    <a:gd name="T63" fmla="*/ 391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7" y="3"/>
                      </a:lnTo>
                      <a:lnTo>
                        <a:pt x="17" y="13"/>
                      </a:lnTo>
                      <a:lnTo>
                        <a:pt x="5" y="28"/>
                      </a:lnTo>
                      <a:lnTo>
                        <a:pt x="0" y="47"/>
                      </a:lnTo>
                      <a:lnTo>
                        <a:pt x="5" y="69"/>
                      </a:lnTo>
                      <a:lnTo>
                        <a:pt x="18" y="87"/>
                      </a:lnTo>
                      <a:lnTo>
                        <a:pt x="36" y="97"/>
                      </a:lnTo>
                      <a:lnTo>
                        <a:pt x="63" y="94"/>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28" name="Group 239"/>
              <p:cNvGrpSpPr>
                <a:grpSpLocks/>
              </p:cNvGrpSpPr>
              <p:nvPr/>
            </p:nvGrpSpPr>
            <p:grpSpPr bwMode="auto">
              <a:xfrm>
                <a:off x="4200" y="2938"/>
                <a:ext cx="101" cy="97"/>
                <a:chOff x="4200" y="2938"/>
                <a:chExt cx="101" cy="97"/>
              </a:xfrm>
            </p:grpSpPr>
            <p:sp>
              <p:nvSpPr>
                <p:cNvPr id="8978" name="Freeform 240"/>
                <p:cNvSpPr>
                  <a:spLocks/>
                </p:cNvSpPr>
                <p:nvPr/>
              </p:nvSpPr>
              <p:spPr bwMode="auto">
                <a:xfrm>
                  <a:off x="4200" y="2938"/>
                  <a:ext cx="101" cy="97"/>
                </a:xfrm>
                <a:custGeom>
                  <a:avLst/>
                  <a:gdLst>
                    <a:gd name="T0" fmla="+- 0 4263 4200"/>
                    <a:gd name="T1" fmla="*/ T0 w 101"/>
                    <a:gd name="T2" fmla="+- 0 2938 2938"/>
                    <a:gd name="T3" fmla="*/ 2938 h 97"/>
                    <a:gd name="T4" fmla="+- 0 4237 4200"/>
                    <a:gd name="T5" fmla="*/ T4 w 101"/>
                    <a:gd name="T6" fmla="+- 0 2940 2938"/>
                    <a:gd name="T7" fmla="*/ 2940 h 97"/>
                    <a:gd name="T8" fmla="+- 0 4217 4200"/>
                    <a:gd name="T9" fmla="*/ T8 w 101"/>
                    <a:gd name="T10" fmla="+- 0 2950 2938"/>
                    <a:gd name="T11" fmla="*/ 2950 h 97"/>
                    <a:gd name="T12" fmla="+- 0 4205 4200"/>
                    <a:gd name="T13" fmla="*/ T12 w 101"/>
                    <a:gd name="T14" fmla="+- 0 2966 2938"/>
                    <a:gd name="T15" fmla="*/ 2966 h 97"/>
                    <a:gd name="T16" fmla="+- 0 4200 4200"/>
                    <a:gd name="T17" fmla="*/ T16 w 101"/>
                    <a:gd name="T18" fmla="+- 0 2984 2938"/>
                    <a:gd name="T19" fmla="*/ 2984 h 97"/>
                    <a:gd name="T20" fmla="+- 0 4205 4200"/>
                    <a:gd name="T21" fmla="*/ T20 w 101"/>
                    <a:gd name="T22" fmla="+- 0 3007 2938"/>
                    <a:gd name="T23" fmla="*/ 3007 h 97"/>
                    <a:gd name="T24" fmla="+- 0 4218 4200"/>
                    <a:gd name="T25" fmla="*/ T24 w 101"/>
                    <a:gd name="T26" fmla="+- 0 3024 2938"/>
                    <a:gd name="T27" fmla="*/ 3024 h 97"/>
                    <a:gd name="T28" fmla="+- 0 4237 4200"/>
                    <a:gd name="T29" fmla="*/ T28 w 101"/>
                    <a:gd name="T30" fmla="+- 0 3035 2938"/>
                    <a:gd name="T31" fmla="*/ 3035 h 97"/>
                    <a:gd name="T32" fmla="+- 0 4264 4200"/>
                    <a:gd name="T33" fmla="*/ T32 w 101"/>
                    <a:gd name="T34" fmla="+- 0 3032 2938"/>
                    <a:gd name="T35" fmla="*/ 3032 h 97"/>
                    <a:gd name="T36" fmla="+- 0 4283 4200"/>
                    <a:gd name="T37" fmla="*/ T36 w 101"/>
                    <a:gd name="T38" fmla="+- 0 3023 2938"/>
                    <a:gd name="T39" fmla="*/ 3023 h 97"/>
                    <a:gd name="T40" fmla="+- 0 4296 4200"/>
                    <a:gd name="T41" fmla="*/ T40 w 101"/>
                    <a:gd name="T42" fmla="+- 0 3008 2938"/>
                    <a:gd name="T43" fmla="*/ 3008 h 97"/>
                    <a:gd name="T44" fmla="+- 0 4301 4200"/>
                    <a:gd name="T45" fmla="*/ T44 w 101"/>
                    <a:gd name="T46" fmla="+- 0 2989 2938"/>
                    <a:gd name="T47" fmla="*/ 2989 h 97"/>
                    <a:gd name="T48" fmla="+- 0 4301 4200"/>
                    <a:gd name="T49" fmla="*/ T48 w 101"/>
                    <a:gd name="T50" fmla="+- 0 2986 2938"/>
                    <a:gd name="T51" fmla="*/ 2986 h 97"/>
                    <a:gd name="T52" fmla="+- 0 4296 4200"/>
                    <a:gd name="T53" fmla="*/ T52 w 101"/>
                    <a:gd name="T54" fmla="+- 0 2964 2938"/>
                    <a:gd name="T55" fmla="*/ 2964 h 97"/>
                    <a:gd name="T56" fmla="+- 0 4283 4200"/>
                    <a:gd name="T57" fmla="*/ T56 w 101"/>
                    <a:gd name="T58" fmla="+- 0 2947 2938"/>
                    <a:gd name="T59" fmla="*/ 2947 h 97"/>
                    <a:gd name="T60" fmla="+- 0 4263 4200"/>
                    <a:gd name="T61" fmla="*/ T60 w 101"/>
                    <a:gd name="T62" fmla="+- 0 2938 2938"/>
                    <a:gd name="T63" fmla="*/ 2938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2"/>
                      </a:lnTo>
                      <a:lnTo>
                        <a:pt x="17" y="12"/>
                      </a:lnTo>
                      <a:lnTo>
                        <a:pt x="5" y="28"/>
                      </a:lnTo>
                      <a:lnTo>
                        <a:pt x="0" y="46"/>
                      </a:lnTo>
                      <a:lnTo>
                        <a:pt x="5" y="69"/>
                      </a:lnTo>
                      <a:lnTo>
                        <a:pt x="18" y="86"/>
                      </a:lnTo>
                      <a:lnTo>
                        <a:pt x="37" y="97"/>
                      </a:lnTo>
                      <a:lnTo>
                        <a:pt x="64" y="94"/>
                      </a:lnTo>
                      <a:lnTo>
                        <a:pt x="83" y="85"/>
                      </a:lnTo>
                      <a:lnTo>
                        <a:pt x="96" y="70"/>
                      </a:lnTo>
                      <a:lnTo>
                        <a:pt x="101" y="51"/>
                      </a:lnTo>
                      <a:lnTo>
                        <a:pt x="101" y="48"/>
                      </a:lnTo>
                      <a:lnTo>
                        <a:pt x="96" y="26"/>
                      </a:lnTo>
                      <a:lnTo>
                        <a:pt x="83" y="9"/>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29" name="Group 241"/>
              <p:cNvGrpSpPr>
                <a:grpSpLocks/>
              </p:cNvGrpSpPr>
              <p:nvPr/>
            </p:nvGrpSpPr>
            <p:grpSpPr bwMode="auto">
              <a:xfrm>
                <a:off x="4200" y="2938"/>
                <a:ext cx="101" cy="97"/>
                <a:chOff x="4200" y="2938"/>
                <a:chExt cx="101" cy="97"/>
              </a:xfrm>
            </p:grpSpPr>
            <p:sp>
              <p:nvSpPr>
                <p:cNvPr id="8977" name="Freeform 242"/>
                <p:cNvSpPr>
                  <a:spLocks/>
                </p:cNvSpPr>
                <p:nvPr/>
              </p:nvSpPr>
              <p:spPr bwMode="auto">
                <a:xfrm>
                  <a:off x="4200" y="2938"/>
                  <a:ext cx="101" cy="97"/>
                </a:xfrm>
                <a:custGeom>
                  <a:avLst/>
                  <a:gdLst>
                    <a:gd name="T0" fmla="+- 0 4301 4200"/>
                    <a:gd name="T1" fmla="*/ T0 w 101"/>
                    <a:gd name="T2" fmla="+- 0 2986 2938"/>
                    <a:gd name="T3" fmla="*/ 2986 h 97"/>
                    <a:gd name="T4" fmla="+- 0 4296 4200"/>
                    <a:gd name="T5" fmla="*/ T4 w 101"/>
                    <a:gd name="T6" fmla="+- 0 2964 2938"/>
                    <a:gd name="T7" fmla="*/ 2964 h 97"/>
                    <a:gd name="T8" fmla="+- 0 4283 4200"/>
                    <a:gd name="T9" fmla="*/ T8 w 101"/>
                    <a:gd name="T10" fmla="+- 0 2947 2938"/>
                    <a:gd name="T11" fmla="*/ 2947 h 97"/>
                    <a:gd name="T12" fmla="+- 0 4263 4200"/>
                    <a:gd name="T13" fmla="*/ T12 w 101"/>
                    <a:gd name="T14" fmla="+- 0 2938 2938"/>
                    <a:gd name="T15" fmla="*/ 2938 h 97"/>
                    <a:gd name="T16" fmla="+- 0 4237 4200"/>
                    <a:gd name="T17" fmla="*/ T16 w 101"/>
                    <a:gd name="T18" fmla="+- 0 2940 2938"/>
                    <a:gd name="T19" fmla="*/ 2940 h 97"/>
                    <a:gd name="T20" fmla="+- 0 4217 4200"/>
                    <a:gd name="T21" fmla="*/ T20 w 101"/>
                    <a:gd name="T22" fmla="+- 0 2950 2938"/>
                    <a:gd name="T23" fmla="*/ 2950 h 97"/>
                    <a:gd name="T24" fmla="+- 0 4205 4200"/>
                    <a:gd name="T25" fmla="*/ T24 w 101"/>
                    <a:gd name="T26" fmla="+- 0 2966 2938"/>
                    <a:gd name="T27" fmla="*/ 2966 h 97"/>
                    <a:gd name="T28" fmla="+- 0 4200 4200"/>
                    <a:gd name="T29" fmla="*/ T28 w 101"/>
                    <a:gd name="T30" fmla="+- 0 2984 2938"/>
                    <a:gd name="T31" fmla="*/ 2984 h 97"/>
                    <a:gd name="T32" fmla="+- 0 4205 4200"/>
                    <a:gd name="T33" fmla="*/ T32 w 101"/>
                    <a:gd name="T34" fmla="+- 0 3007 2938"/>
                    <a:gd name="T35" fmla="*/ 3007 h 97"/>
                    <a:gd name="T36" fmla="+- 0 4218 4200"/>
                    <a:gd name="T37" fmla="*/ T36 w 101"/>
                    <a:gd name="T38" fmla="+- 0 3024 2938"/>
                    <a:gd name="T39" fmla="*/ 3024 h 97"/>
                    <a:gd name="T40" fmla="+- 0 4237 4200"/>
                    <a:gd name="T41" fmla="*/ T40 w 101"/>
                    <a:gd name="T42" fmla="+- 0 3035 2938"/>
                    <a:gd name="T43" fmla="*/ 3035 h 97"/>
                    <a:gd name="T44" fmla="+- 0 4264 4200"/>
                    <a:gd name="T45" fmla="*/ T44 w 101"/>
                    <a:gd name="T46" fmla="+- 0 3032 2938"/>
                    <a:gd name="T47" fmla="*/ 3032 h 97"/>
                    <a:gd name="T48" fmla="+- 0 4283 4200"/>
                    <a:gd name="T49" fmla="*/ T48 w 101"/>
                    <a:gd name="T50" fmla="+- 0 3023 2938"/>
                    <a:gd name="T51" fmla="*/ 3023 h 97"/>
                    <a:gd name="T52" fmla="+- 0 4296 4200"/>
                    <a:gd name="T53" fmla="*/ T52 w 101"/>
                    <a:gd name="T54" fmla="+- 0 3008 2938"/>
                    <a:gd name="T55" fmla="*/ 3008 h 97"/>
                    <a:gd name="T56" fmla="+- 0 4301 4200"/>
                    <a:gd name="T57" fmla="*/ T56 w 101"/>
                    <a:gd name="T58" fmla="+- 0 2989 2938"/>
                    <a:gd name="T59" fmla="*/ 2989 h 97"/>
                    <a:gd name="T60" fmla="+- 0 4301 4200"/>
                    <a:gd name="T61" fmla="*/ T60 w 101"/>
                    <a:gd name="T62" fmla="+- 0 2986 2938"/>
                    <a:gd name="T63" fmla="*/ 298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8"/>
                      </a:moveTo>
                      <a:lnTo>
                        <a:pt x="96" y="26"/>
                      </a:lnTo>
                      <a:lnTo>
                        <a:pt x="83" y="9"/>
                      </a:lnTo>
                      <a:lnTo>
                        <a:pt x="63" y="0"/>
                      </a:lnTo>
                      <a:lnTo>
                        <a:pt x="37" y="2"/>
                      </a:lnTo>
                      <a:lnTo>
                        <a:pt x="17" y="12"/>
                      </a:lnTo>
                      <a:lnTo>
                        <a:pt x="5" y="28"/>
                      </a:lnTo>
                      <a:lnTo>
                        <a:pt x="0" y="46"/>
                      </a:lnTo>
                      <a:lnTo>
                        <a:pt x="5" y="69"/>
                      </a:lnTo>
                      <a:lnTo>
                        <a:pt x="18" y="86"/>
                      </a:lnTo>
                      <a:lnTo>
                        <a:pt x="37" y="97"/>
                      </a:lnTo>
                      <a:lnTo>
                        <a:pt x="64" y="94"/>
                      </a:lnTo>
                      <a:lnTo>
                        <a:pt x="83" y="85"/>
                      </a:lnTo>
                      <a:lnTo>
                        <a:pt x="96" y="70"/>
                      </a:lnTo>
                      <a:lnTo>
                        <a:pt x="101" y="51"/>
                      </a:lnTo>
                      <a:lnTo>
                        <a:pt x="101"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30" name="Group 243"/>
              <p:cNvGrpSpPr>
                <a:grpSpLocks/>
              </p:cNvGrpSpPr>
              <p:nvPr/>
            </p:nvGrpSpPr>
            <p:grpSpPr bwMode="auto">
              <a:xfrm>
                <a:off x="4828" y="4617"/>
                <a:ext cx="97" cy="95"/>
                <a:chOff x="4828" y="4617"/>
                <a:chExt cx="97" cy="95"/>
              </a:xfrm>
            </p:grpSpPr>
            <p:sp>
              <p:nvSpPr>
                <p:cNvPr id="8976" name="Freeform 244"/>
                <p:cNvSpPr>
                  <a:spLocks/>
                </p:cNvSpPr>
                <p:nvPr/>
              </p:nvSpPr>
              <p:spPr bwMode="auto">
                <a:xfrm>
                  <a:off x="4828" y="4617"/>
                  <a:ext cx="97" cy="95"/>
                </a:xfrm>
                <a:custGeom>
                  <a:avLst/>
                  <a:gdLst>
                    <a:gd name="T0" fmla="+- 0 4886 4828"/>
                    <a:gd name="T1" fmla="*/ T0 w 97"/>
                    <a:gd name="T2" fmla="+- 0 4617 4617"/>
                    <a:gd name="T3" fmla="*/ 4617 h 95"/>
                    <a:gd name="T4" fmla="+- 0 4859 4828"/>
                    <a:gd name="T5" fmla="*/ T4 w 97"/>
                    <a:gd name="T6" fmla="+- 0 4620 4617"/>
                    <a:gd name="T7" fmla="*/ 4620 h 95"/>
                    <a:gd name="T8" fmla="+- 0 4840 4828"/>
                    <a:gd name="T9" fmla="*/ T8 w 97"/>
                    <a:gd name="T10" fmla="+- 0 4630 4617"/>
                    <a:gd name="T11" fmla="*/ 4630 h 95"/>
                    <a:gd name="T12" fmla="+- 0 4828 4828"/>
                    <a:gd name="T13" fmla="*/ T12 w 97"/>
                    <a:gd name="T14" fmla="+- 0 4646 4617"/>
                    <a:gd name="T15" fmla="*/ 4646 h 95"/>
                    <a:gd name="T16" fmla="+- 0 4829 4828"/>
                    <a:gd name="T17" fmla="*/ T16 w 97"/>
                    <a:gd name="T18" fmla="+- 0 4673 4617"/>
                    <a:gd name="T19" fmla="*/ 4673 h 95"/>
                    <a:gd name="T20" fmla="+- 0 4838 4828"/>
                    <a:gd name="T21" fmla="*/ T20 w 97"/>
                    <a:gd name="T22" fmla="+- 0 4693 4617"/>
                    <a:gd name="T23" fmla="*/ 4693 h 95"/>
                    <a:gd name="T24" fmla="+- 0 4852 4828"/>
                    <a:gd name="T25" fmla="*/ T24 w 97"/>
                    <a:gd name="T26" fmla="+- 0 4706 4617"/>
                    <a:gd name="T27" fmla="*/ 4706 h 95"/>
                    <a:gd name="T28" fmla="+- 0 4870 4828"/>
                    <a:gd name="T29" fmla="*/ T28 w 97"/>
                    <a:gd name="T30" fmla="+- 0 4712 4617"/>
                    <a:gd name="T31" fmla="*/ 4712 h 95"/>
                    <a:gd name="T32" fmla="+- 0 4894 4828"/>
                    <a:gd name="T33" fmla="*/ T32 w 97"/>
                    <a:gd name="T34" fmla="+- 0 4707 4617"/>
                    <a:gd name="T35" fmla="*/ 4707 h 95"/>
                    <a:gd name="T36" fmla="+- 0 4912 4828"/>
                    <a:gd name="T37" fmla="*/ T36 w 97"/>
                    <a:gd name="T38" fmla="+- 0 4695 4617"/>
                    <a:gd name="T39" fmla="*/ 4695 h 95"/>
                    <a:gd name="T40" fmla="+- 0 4923 4828"/>
                    <a:gd name="T41" fmla="*/ T40 w 97"/>
                    <a:gd name="T42" fmla="+- 0 4678 4617"/>
                    <a:gd name="T43" fmla="*/ 4678 h 95"/>
                    <a:gd name="T44" fmla="+- 0 4925 4828"/>
                    <a:gd name="T45" fmla="*/ T44 w 97"/>
                    <a:gd name="T46" fmla="+- 0 4664 4617"/>
                    <a:gd name="T47" fmla="*/ 4664 h 95"/>
                    <a:gd name="T48" fmla="+- 0 4920 4828"/>
                    <a:gd name="T49" fmla="*/ T48 w 97"/>
                    <a:gd name="T50" fmla="+- 0 4643 4617"/>
                    <a:gd name="T51" fmla="*/ 4643 h 95"/>
                    <a:gd name="T52" fmla="+- 0 4906 4828"/>
                    <a:gd name="T53" fmla="*/ T52 w 97"/>
                    <a:gd name="T54" fmla="+- 0 4626 4617"/>
                    <a:gd name="T55" fmla="*/ 4626 h 95"/>
                    <a:gd name="T56" fmla="+- 0 4886 4828"/>
                    <a:gd name="T57" fmla="*/ T56 w 97"/>
                    <a:gd name="T58" fmla="+- 0 4617 4617"/>
                    <a:gd name="T59" fmla="*/ 461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1" y="56"/>
                      </a:lnTo>
                      <a:lnTo>
                        <a:pt x="10" y="76"/>
                      </a:lnTo>
                      <a:lnTo>
                        <a:pt x="24" y="89"/>
                      </a:lnTo>
                      <a:lnTo>
                        <a:pt x="42" y="95"/>
                      </a:lnTo>
                      <a:lnTo>
                        <a:pt x="66" y="90"/>
                      </a:lnTo>
                      <a:lnTo>
                        <a:pt x="84" y="78"/>
                      </a:lnTo>
                      <a:lnTo>
                        <a:pt x="95" y="61"/>
                      </a:lnTo>
                      <a:lnTo>
                        <a:pt x="97" y="47"/>
                      </a:lnTo>
                      <a:lnTo>
                        <a:pt x="92" y="26"/>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31" name="Group 245"/>
              <p:cNvGrpSpPr>
                <a:grpSpLocks/>
              </p:cNvGrpSpPr>
              <p:nvPr/>
            </p:nvGrpSpPr>
            <p:grpSpPr bwMode="auto">
              <a:xfrm>
                <a:off x="4828" y="4617"/>
                <a:ext cx="97" cy="95"/>
                <a:chOff x="4828" y="4617"/>
                <a:chExt cx="97" cy="95"/>
              </a:xfrm>
            </p:grpSpPr>
            <p:sp>
              <p:nvSpPr>
                <p:cNvPr id="8975" name="Freeform 246"/>
                <p:cNvSpPr>
                  <a:spLocks/>
                </p:cNvSpPr>
                <p:nvPr/>
              </p:nvSpPr>
              <p:spPr bwMode="auto">
                <a:xfrm>
                  <a:off x="4828" y="4617"/>
                  <a:ext cx="97" cy="95"/>
                </a:xfrm>
                <a:custGeom>
                  <a:avLst/>
                  <a:gdLst>
                    <a:gd name="T0" fmla="+- 0 4925 4828"/>
                    <a:gd name="T1" fmla="*/ T0 w 97"/>
                    <a:gd name="T2" fmla="+- 0 4664 4617"/>
                    <a:gd name="T3" fmla="*/ 4664 h 95"/>
                    <a:gd name="T4" fmla="+- 0 4920 4828"/>
                    <a:gd name="T5" fmla="*/ T4 w 97"/>
                    <a:gd name="T6" fmla="+- 0 4643 4617"/>
                    <a:gd name="T7" fmla="*/ 4643 h 95"/>
                    <a:gd name="T8" fmla="+- 0 4906 4828"/>
                    <a:gd name="T9" fmla="*/ T8 w 97"/>
                    <a:gd name="T10" fmla="+- 0 4626 4617"/>
                    <a:gd name="T11" fmla="*/ 4626 h 95"/>
                    <a:gd name="T12" fmla="+- 0 4886 4828"/>
                    <a:gd name="T13" fmla="*/ T12 w 97"/>
                    <a:gd name="T14" fmla="+- 0 4617 4617"/>
                    <a:gd name="T15" fmla="*/ 4617 h 95"/>
                    <a:gd name="T16" fmla="+- 0 4859 4828"/>
                    <a:gd name="T17" fmla="*/ T16 w 97"/>
                    <a:gd name="T18" fmla="+- 0 4620 4617"/>
                    <a:gd name="T19" fmla="*/ 4620 h 95"/>
                    <a:gd name="T20" fmla="+- 0 4840 4828"/>
                    <a:gd name="T21" fmla="*/ T20 w 97"/>
                    <a:gd name="T22" fmla="+- 0 4630 4617"/>
                    <a:gd name="T23" fmla="*/ 4630 h 95"/>
                    <a:gd name="T24" fmla="+- 0 4828 4828"/>
                    <a:gd name="T25" fmla="*/ T24 w 97"/>
                    <a:gd name="T26" fmla="+- 0 4646 4617"/>
                    <a:gd name="T27" fmla="*/ 4646 h 95"/>
                    <a:gd name="T28" fmla="+- 0 4829 4828"/>
                    <a:gd name="T29" fmla="*/ T28 w 97"/>
                    <a:gd name="T30" fmla="+- 0 4673 4617"/>
                    <a:gd name="T31" fmla="*/ 4673 h 95"/>
                    <a:gd name="T32" fmla="+- 0 4838 4828"/>
                    <a:gd name="T33" fmla="*/ T32 w 97"/>
                    <a:gd name="T34" fmla="+- 0 4693 4617"/>
                    <a:gd name="T35" fmla="*/ 4693 h 95"/>
                    <a:gd name="T36" fmla="+- 0 4852 4828"/>
                    <a:gd name="T37" fmla="*/ T36 w 97"/>
                    <a:gd name="T38" fmla="+- 0 4706 4617"/>
                    <a:gd name="T39" fmla="*/ 4706 h 95"/>
                    <a:gd name="T40" fmla="+- 0 4870 4828"/>
                    <a:gd name="T41" fmla="*/ T40 w 97"/>
                    <a:gd name="T42" fmla="+- 0 4712 4617"/>
                    <a:gd name="T43" fmla="*/ 4712 h 95"/>
                    <a:gd name="T44" fmla="+- 0 4894 4828"/>
                    <a:gd name="T45" fmla="*/ T44 w 97"/>
                    <a:gd name="T46" fmla="+- 0 4707 4617"/>
                    <a:gd name="T47" fmla="*/ 4707 h 95"/>
                    <a:gd name="T48" fmla="+- 0 4912 4828"/>
                    <a:gd name="T49" fmla="*/ T48 w 97"/>
                    <a:gd name="T50" fmla="+- 0 4695 4617"/>
                    <a:gd name="T51" fmla="*/ 4695 h 95"/>
                    <a:gd name="T52" fmla="+- 0 4923 4828"/>
                    <a:gd name="T53" fmla="*/ T52 w 97"/>
                    <a:gd name="T54" fmla="+- 0 4678 4617"/>
                    <a:gd name="T55" fmla="*/ 4678 h 95"/>
                    <a:gd name="T56" fmla="+- 0 4925 4828"/>
                    <a:gd name="T57" fmla="*/ T56 w 97"/>
                    <a:gd name="T58" fmla="+- 0 4664 4617"/>
                    <a:gd name="T59" fmla="*/ 466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9"/>
                      </a:lnTo>
                      <a:lnTo>
                        <a:pt x="58" y="0"/>
                      </a:lnTo>
                      <a:lnTo>
                        <a:pt x="31" y="3"/>
                      </a:lnTo>
                      <a:lnTo>
                        <a:pt x="12" y="13"/>
                      </a:lnTo>
                      <a:lnTo>
                        <a:pt x="0" y="29"/>
                      </a:lnTo>
                      <a:lnTo>
                        <a:pt x="1" y="56"/>
                      </a:lnTo>
                      <a:lnTo>
                        <a:pt x="10" y="76"/>
                      </a:lnTo>
                      <a:lnTo>
                        <a:pt x="24" y="89"/>
                      </a:lnTo>
                      <a:lnTo>
                        <a:pt x="42" y="95"/>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32" name="Group 247"/>
              <p:cNvGrpSpPr>
                <a:grpSpLocks/>
              </p:cNvGrpSpPr>
              <p:nvPr/>
            </p:nvGrpSpPr>
            <p:grpSpPr bwMode="auto">
              <a:xfrm>
                <a:off x="6238" y="5164"/>
                <a:ext cx="93" cy="95"/>
                <a:chOff x="6238" y="5164"/>
                <a:chExt cx="93" cy="95"/>
              </a:xfrm>
            </p:grpSpPr>
            <p:sp>
              <p:nvSpPr>
                <p:cNvPr id="8974" name="Freeform 248"/>
                <p:cNvSpPr>
                  <a:spLocks/>
                </p:cNvSpPr>
                <p:nvPr/>
              </p:nvSpPr>
              <p:spPr bwMode="auto">
                <a:xfrm>
                  <a:off x="6238" y="5164"/>
                  <a:ext cx="93" cy="95"/>
                </a:xfrm>
                <a:custGeom>
                  <a:avLst/>
                  <a:gdLst>
                    <a:gd name="T0" fmla="+- 0 6293 6238"/>
                    <a:gd name="T1" fmla="*/ T0 w 93"/>
                    <a:gd name="T2" fmla="+- 0 5164 5164"/>
                    <a:gd name="T3" fmla="*/ 5164 h 95"/>
                    <a:gd name="T4" fmla="+- 0 6267 6238"/>
                    <a:gd name="T5" fmla="*/ T4 w 93"/>
                    <a:gd name="T6" fmla="+- 0 5168 5164"/>
                    <a:gd name="T7" fmla="*/ 5168 h 95"/>
                    <a:gd name="T8" fmla="+- 0 6249 6238"/>
                    <a:gd name="T9" fmla="*/ T8 w 93"/>
                    <a:gd name="T10" fmla="+- 0 5179 5164"/>
                    <a:gd name="T11" fmla="*/ 5179 h 95"/>
                    <a:gd name="T12" fmla="+- 0 6238 6238"/>
                    <a:gd name="T13" fmla="*/ T12 w 93"/>
                    <a:gd name="T14" fmla="+- 0 5196 5164"/>
                    <a:gd name="T15" fmla="*/ 5196 h 95"/>
                    <a:gd name="T16" fmla="+- 0 6240 6238"/>
                    <a:gd name="T17" fmla="*/ T16 w 93"/>
                    <a:gd name="T18" fmla="+- 0 5223 5164"/>
                    <a:gd name="T19" fmla="*/ 5223 h 95"/>
                    <a:gd name="T20" fmla="+- 0 6250 6238"/>
                    <a:gd name="T21" fmla="*/ T20 w 93"/>
                    <a:gd name="T22" fmla="+- 0 5243 5164"/>
                    <a:gd name="T23" fmla="*/ 5243 h 95"/>
                    <a:gd name="T24" fmla="+- 0 6264 6238"/>
                    <a:gd name="T25" fmla="*/ T24 w 93"/>
                    <a:gd name="T26" fmla="+- 0 5255 5164"/>
                    <a:gd name="T27" fmla="*/ 5255 h 95"/>
                    <a:gd name="T28" fmla="+- 0 6283 6238"/>
                    <a:gd name="T29" fmla="*/ T28 w 93"/>
                    <a:gd name="T30" fmla="+- 0 5259 5164"/>
                    <a:gd name="T31" fmla="*/ 5259 h 95"/>
                    <a:gd name="T32" fmla="+- 0 6305 6238"/>
                    <a:gd name="T33" fmla="*/ T32 w 93"/>
                    <a:gd name="T34" fmla="+- 0 5254 5164"/>
                    <a:gd name="T35" fmla="*/ 5254 h 95"/>
                    <a:gd name="T36" fmla="+- 0 6322 6238"/>
                    <a:gd name="T37" fmla="*/ T36 w 93"/>
                    <a:gd name="T38" fmla="+- 0 5240 5164"/>
                    <a:gd name="T39" fmla="*/ 5240 h 95"/>
                    <a:gd name="T40" fmla="+- 0 6331 6238"/>
                    <a:gd name="T41" fmla="*/ T40 w 93"/>
                    <a:gd name="T42" fmla="+- 0 5221 5164"/>
                    <a:gd name="T43" fmla="*/ 5221 h 95"/>
                    <a:gd name="T44" fmla="+- 0 6332 6238"/>
                    <a:gd name="T45" fmla="*/ T44 w 93"/>
                    <a:gd name="T46" fmla="+- 0 5211 5164"/>
                    <a:gd name="T47" fmla="*/ 5211 h 95"/>
                    <a:gd name="T48" fmla="+- 0 6326 6238"/>
                    <a:gd name="T49" fmla="*/ T48 w 93"/>
                    <a:gd name="T50" fmla="+- 0 5189 5164"/>
                    <a:gd name="T51" fmla="*/ 5189 h 95"/>
                    <a:gd name="T52" fmla="+- 0 6313 6238"/>
                    <a:gd name="T53" fmla="*/ T52 w 93"/>
                    <a:gd name="T54" fmla="+- 0 5173 5164"/>
                    <a:gd name="T55" fmla="*/ 5173 h 95"/>
                    <a:gd name="T56" fmla="+- 0 6293 6238"/>
                    <a:gd name="T57" fmla="*/ T56 w 93"/>
                    <a:gd name="T58" fmla="+- 0 5164 5164"/>
                    <a:gd name="T59" fmla="*/ 516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5"/>
                      </a:lnTo>
                      <a:lnTo>
                        <a:pt x="0" y="32"/>
                      </a:lnTo>
                      <a:lnTo>
                        <a:pt x="2" y="59"/>
                      </a:lnTo>
                      <a:lnTo>
                        <a:pt x="12" y="79"/>
                      </a:lnTo>
                      <a:lnTo>
                        <a:pt x="26" y="91"/>
                      </a:lnTo>
                      <a:lnTo>
                        <a:pt x="45" y="95"/>
                      </a:lnTo>
                      <a:lnTo>
                        <a:pt x="67" y="90"/>
                      </a:lnTo>
                      <a:lnTo>
                        <a:pt x="84" y="76"/>
                      </a:lnTo>
                      <a:lnTo>
                        <a:pt x="93" y="57"/>
                      </a:lnTo>
                      <a:lnTo>
                        <a:pt x="94" y="47"/>
                      </a:lnTo>
                      <a:lnTo>
                        <a:pt x="88" y="25"/>
                      </a:lnTo>
                      <a:lnTo>
                        <a:pt x="75" y="9"/>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33" name="Group 249"/>
              <p:cNvGrpSpPr>
                <a:grpSpLocks/>
              </p:cNvGrpSpPr>
              <p:nvPr/>
            </p:nvGrpSpPr>
            <p:grpSpPr bwMode="auto">
              <a:xfrm>
                <a:off x="6238" y="5164"/>
                <a:ext cx="93" cy="95"/>
                <a:chOff x="6238" y="5164"/>
                <a:chExt cx="93" cy="95"/>
              </a:xfrm>
            </p:grpSpPr>
            <p:sp>
              <p:nvSpPr>
                <p:cNvPr id="8973" name="Freeform 250"/>
                <p:cNvSpPr>
                  <a:spLocks/>
                </p:cNvSpPr>
                <p:nvPr/>
              </p:nvSpPr>
              <p:spPr bwMode="auto">
                <a:xfrm>
                  <a:off x="6238" y="5164"/>
                  <a:ext cx="93" cy="95"/>
                </a:xfrm>
                <a:custGeom>
                  <a:avLst/>
                  <a:gdLst>
                    <a:gd name="T0" fmla="+- 0 6332 6238"/>
                    <a:gd name="T1" fmla="*/ T0 w 93"/>
                    <a:gd name="T2" fmla="+- 0 5211 5164"/>
                    <a:gd name="T3" fmla="*/ 5211 h 95"/>
                    <a:gd name="T4" fmla="+- 0 6326 6238"/>
                    <a:gd name="T5" fmla="*/ T4 w 93"/>
                    <a:gd name="T6" fmla="+- 0 5189 5164"/>
                    <a:gd name="T7" fmla="*/ 5189 h 95"/>
                    <a:gd name="T8" fmla="+- 0 6313 6238"/>
                    <a:gd name="T9" fmla="*/ T8 w 93"/>
                    <a:gd name="T10" fmla="+- 0 5173 5164"/>
                    <a:gd name="T11" fmla="*/ 5173 h 95"/>
                    <a:gd name="T12" fmla="+- 0 6293 6238"/>
                    <a:gd name="T13" fmla="*/ T12 w 93"/>
                    <a:gd name="T14" fmla="+- 0 5164 5164"/>
                    <a:gd name="T15" fmla="*/ 5164 h 95"/>
                    <a:gd name="T16" fmla="+- 0 6267 6238"/>
                    <a:gd name="T17" fmla="*/ T16 w 93"/>
                    <a:gd name="T18" fmla="+- 0 5168 5164"/>
                    <a:gd name="T19" fmla="*/ 5168 h 95"/>
                    <a:gd name="T20" fmla="+- 0 6249 6238"/>
                    <a:gd name="T21" fmla="*/ T20 w 93"/>
                    <a:gd name="T22" fmla="+- 0 5179 5164"/>
                    <a:gd name="T23" fmla="*/ 5179 h 95"/>
                    <a:gd name="T24" fmla="+- 0 6238 6238"/>
                    <a:gd name="T25" fmla="*/ T24 w 93"/>
                    <a:gd name="T26" fmla="+- 0 5196 5164"/>
                    <a:gd name="T27" fmla="*/ 5196 h 95"/>
                    <a:gd name="T28" fmla="+- 0 6240 6238"/>
                    <a:gd name="T29" fmla="*/ T28 w 93"/>
                    <a:gd name="T30" fmla="+- 0 5223 5164"/>
                    <a:gd name="T31" fmla="*/ 5223 h 95"/>
                    <a:gd name="T32" fmla="+- 0 6250 6238"/>
                    <a:gd name="T33" fmla="*/ T32 w 93"/>
                    <a:gd name="T34" fmla="+- 0 5243 5164"/>
                    <a:gd name="T35" fmla="*/ 5243 h 95"/>
                    <a:gd name="T36" fmla="+- 0 6264 6238"/>
                    <a:gd name="T37" fmla="*/ T36 w 93"/>
                    <a:gd name="T38" fmla="+- 0 5255 5164"/>
                    <a:gd name="T39" fmla="*/ 5255 h 95"/>
                    <a:gd name="T40" fmla="+- 0 6283 6238"/>
                    <a:gd name="T41" fmla="*/ T40 w 93"/>
                    <a:gd name="T42" fmla="+- 0 5259 5164"/>
                    <a:gd name="T43" fmla="*/ 5259 h 95"/>
                    <a:gd name="T44" fmla="+- 0 6305 6238"/>
                    <a:gd name="T45" fmla="*/ T44 w 93"/>
                    <a:gd name="T46" fmla="+- 0 5254 5164"/>
                    <a:gd name="T47" fmla="*/ 5254 h 95"/>
                    <a:gd name="T48" fmla="+- 0 6322 6238"/>
                    <a:gd name="T49" fmla="*/ T48 w 93"/>
                    <a:gd name="T50" fmla="+- 0 5240 5164"/>
                    <a:gd name="T51" fmla="*/ 5240 h 95"/>
                    <a:gd name="T52" fmla="+- 0 6331 6238"/>
                    <a:gd name="T53" fmla="*/ T52 w 93"/>
                    <a:gd name="T54" fmla="+- 0 5221 5164"/>
                    <a:gd name="T55" fmla="*/ 5221 h 95"/>
                    <a:gd name="T56" fmla="+- 0 6332 6238"/>
                    <a:gd name="T57" fmla="*/ T56 w 93"/>
                    <a:gd name="T58" fmla="+- 0 5211 5164"/>
                    <a:gd name="T59" fmla="*/ 521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8" y="25"/>
                      </a:lnTo>
                      <a:lnTo>
                        <a:pt x="75" y="9"/>
                      </a:lnTo>
                      <a:lnTo>
                        <a:pt x="55" y="0"/>
                      </a:lnTo>
                      <a:lnTo>
                        <a:pt x="29" y="4"/>
                      </a:lnTo>
                      <a:lnTo>
                        <a:pt x="11" y="15"/>
                      </a:lnTo>
                      <a:lnTo>
                        <a:pt x="0" y="32"/>
                      </a:lnTo>
                      <a:lnTo>
                        <a:pt x="2" y="59"/>
                      </a:lnTo>
                      <a:lnTo>
                        <a:pt x="12" y="79"/>
                      </a:lnTo>
                      <a:lnTo>
                        <a:pt x="26" y="91"/>
                      </a:lnTo>
                      <a:lnTo>
                        <a:pt x="45" y="95"/>
                      </a:lnTo>
                      <a:lnTo>
                        <a:pt x="67" y="90"/>
                      </a:lnTo>
                      <a:lnTo>
                        <a:pt x="84" y="76"/>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34" name="Group 251"/>
              <p:cNvGrpSpPr>
                <a:grpSpLocks/>
              </p:cNvGrpSpPr>
              <p:nvPr/>
            </p:nvGrpSpPr>
            <p:grpSpPr bwMode="auto">
              <a:xfrm>
                <a:off x="5831" y="4454"/>
                <a:ext cx="93" cy="99"/>
                <a:chOff x="5831" y="4454"/>
                <a:chExt cx="93" cy="99"/>
              </a:xfrm>
            </p:grpSpPr>
            <p:sp>
              <p:nvSpPr>
                <p:cNvPr id="8972" name="Freeform 252"/>
                <p:cNvSpPr>
                  <a:spLocks/>
                </p:cNvSpPr>
                <p:nvPr/>
              </p:nvSpPr>
              <p:spPr bwMode="auto">
                <a:xfrm>
                  <a:off x="5831" y="4454"/>
                  <a:ext cx="93" cy="99"/>
                </a:xfrm>
                <a:custGeom>
                  <a:avLst/>
                  <a:gdLst>
                    <a:gd name="T0" fmla="+- 0 5886 5831"/>
                    <a:gd name="T1" fmla="*/ T0 w 93"/>
                    <a:gd name="T2" fmla="+- 0 4454 4454"/>
                    <a:gd name="T3" fmla="*/ 4454 h 99"/>
                    <a:gd name="T4" fmla="+- 0 5861 5831"/>
                    <a:gd name="T5" fmla="*/ T4 w 93"/>
                    <a:gd name="T6" fmla="+- 0 4457 4454"/>
                    <a:gd name="T7" fmla="*/ 4457 h 99"/>
                    <a:gd name="T8" fmla="+- 0 5842 5831"/>
                    <a:gd name="T9" fmla="*/ T8 w 93"/>
                    <a:gd name="T10" fmla="+- 0 4468 4454"/>
                    <a:gd name="T11" fmla="*/ 4468 h 99"/>
                    <a:gd name="T12" fmla="+- 0 5831 5831"/>
                    <a:gd name="T13" fmla="*/ T12 w 93"/>
                    <a:gd name="T14" fmla="+- 0 4485 4454"/>
                    <a:gd name="T15" fmla="*/ 4485 h 99"/>
                    <a:gd name="T16" fmla="+- 0 5832 5831"/>
                    <a:gd name="T17" fmla="*/ T16 w 93"/>
                    <a:gd name="T18" fmla="+- 0 4513 4454"/>
                    <a:gd name="T19" fmla="*/ 4513 h 99"/>
                    <a:gd name="T20" fmla="+- 0 5840 5831"/>
                    <a:gd name="T21" fmla="*/ T20 w 93"/>
                    <a:gd name="T22" fmla="+- 0 4534 4454"/>
                    <a:gd name="T23" fmla="*/ 4534 h 99"/>
                    <a:gd name="T24" fmla="+- 0 5854 5831"/>
                    <a:gd name="T25" fmla="*/ T24 w 93"/>
                    <a:gd name="T26" fmla="+- 0 4547 4454"/>
                    <a:gd name="T27" fmla="*/ 4547 h 99"/>
                    <a:gd name="T28" fmla="+- 0 5870 5831"/>
                    <a:gd name="T29" fmla="*/ T28 w 93"/>
                    <a:gd name="T30" fmla="+- 0 4553 4454"/>
                    <a:gd name="T31" fmla="*/ 4553 h 99"/>
                    <a:gd name="T32" fmla="+- 0 5894 5831"/>
                    <a:gd name="T33" fmla="*/ T32 w 93"/>
                    <a:gd name="T34" fmla="+- 0 4549 4454"/>
                    <a:gd name="T35" fmla="*/ 4549 h 99"/>
                    <a:gd name="T36" fmla="+- 0 5911 5831"/>
                    <a:gd name="T37" fmla="*/ T36 w 93"/>
                    <a:gd name="T38" fmla="+- 0 4536 4454"/>
                    <a:gd name="T39" fmla="*/ 4536 h 99"/>
                    <a:gd name="T40" fmla="+- 0 5921 5831"/>
                    <a:gd name="T41" fmla="*/ T40 w 93"/>
                    <a:gd name="T42" fmla="+- 0 4518 4454"/>
                    <a:gd name="T43" fmla="*/ 4518 h 99"/>
                    <a:gd name="T44" fmla="+- 0 5924 5831"/>
                    <a:gd name="T45" fmla="*/ T44 w 93"/>
                    <a:gd name="T46" fmla="+- 0 4503 4454"/>
                    <a:gd name="T47" fmla="*/ 4503 h 99"/>
                    <a:gd name="T48" fmla="+- 0 5919 5831"/>
                    <a:gd name="T49" fmla="*/ T48 w 93"/>
                    <a:gd name="T50" fmla="+- 0 4481 4454"/>
                    <a:gd name="T51" fmla="*/ 4481 h 99"/>
                    <a:gd name="T52" fmla="+- 0 5905 5831"/>
                    <a:gd name="T53" fmla="*/ T52 w 93"/>
                    <a:gd name="T54" fmla="+- 0 4464 4454"/>
                    <a:gd name="T55" fmla="*/ 4464 h 99"/>
                    <a:gd name="T56" fmla="+- 0 5886 5831"/>
                    <a:gd name="T57" fmla="*/ T56 w 93"/>
                    <a:gd name="T58" fmla="+- 0 4454 4454"/>
                    <a:gd name="T59" fmla="*/ 4454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1"/>
                      </a:lnTo>
                      <a:lnTo>
                        <a:pt x="1" y="59"/>
                      </a:lnTo>
                      <a:lnTo>
                        <a:pt x="9" y="80"/>
                      </a:lnTo>
                      <a:lnTo>
                        <a:pt x="23" y="93"/>
                      </a:lnTo>
                      <a:lnTo>
                        <a:pt x="39" y="99"/>
                      </a:lnTo>
                      <a:lnTo>
                        <a:pt x="63" y="95"/>
                      </a:lnTo>
                      <a:lnTo>
                        <a:pt x="80" y="82"/>
                      </a:lnTo>
                      <a:lnTo>
                        <a:pt x="90" y="64"/>
                      </a:lnTo>
                      <a:lnTo>
                        <a:pt x="93" y="49"/>
                      </a:lnTo>
                      <a:lnTo>
                        <a:pt x="88" y="27"/>
                      </a:lnTo>
                      <a:lnTo>
                        <a:pt x="74" y="10"/>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35" name="Group 253"/>
              <p:cNvGrpSpPr>
                <a:grpSpLocks/>
              </p:cNvGrpSpPr>
              <p:nvPr/>
            </p:nvGrpSpPr>
            <p:grpSpPr bwMode="auto">
              <a:xfrm>
                <a:off x="5831" y="4454"/>
                <a:ext cx="93" cy="99"/>
                <a:chOff x="5831" y="4454"/>
                <a:chExt cx="93" cy="99"/>
              </a:xfrm>
            </p:grpSpPr>
            <p:sp>
              <p:nvSpPr>
                <p:cNvPr id="8971" name="Freeform 254"/>
                <p:cNvSpPr>
                  <a:spLocks/>
                </p:cNvSpPr>
                <p:nvPr/>
              </p:nvSpPr>
              <p:spPr bwMode="auto">
                <a:xfrm>
                  <a:off x="5831" y="4454"/>
                  <a:ext cx="93" cy="99"/>
                </a:xfrm>
                <a:custGeom>
                  <a:avLst/>
                  <a:gdLst>
                    <a:gd name="T0" fmla="+- 0 5924 5831"/>
                    <a:gd name="T1" fmla="*/ T0 w 93"/>
                    <a:gd name="T2" fmla="+- 0 4503 4454"/>
                    <a:gd name="T3" fmla="*/ 4503 h 99"/>
                    <a:gd name="T4" fmla="+- 0 5919 5831"/>
                    <a:gd name="T5" fmla="*/ T4 w 93"/>
                    <a:gd name="T6" fmla="+- 0 4481 4454"/>
                    <a:gd name="T7" fmla="*/ 4481 h 99"/>
                    <a:gd name="T8" fmla="+- 0 5905 5831"/>
                    <a:gd name="T9" fmla="*/ T8 w 93"/>
                    <a:gd name="T10" fmla="+- 0 4464 4454"/>
                    <a:gd name="T11" fmla="*/ 4464 h 99"/>
                    <a:gd name="T12" fmla="+- 0 5886 5831"/>
                    <a:gd name="T13" fmla="*/ T12 w 93"/>
                    <a:gd name="T14" fmla="+- 0 4454 4454"/>
                    <a:gd name="T15" fmla="*/ 4454 h 99"/>
                    <a:gd name="T16" fmla="+- 0 5861 5831"/>
                    <a:gd name="T17" fmla="*/ T16 w 93"/>
                    <a:gd name="T18" fmla="+- 0 4457 4454"/>
                    <a:gd name="T19" fmla="*/ 4457 h 99"/>
                    <a:gd name="T20" fmla="+- 0 5842 5831"/>
                    <a:gd name="T21" fmla="*/ T20 w 93"/>
                    <a:gd name="T22" fmla="+- 0 4468 4454"/>
                    <a:gd name="T23" fmla="*/ 4468 h 99"/>
                    <a:gd name="T24" fmla="+- 0 5831 5831"/>
                    <a:gd name="T25" fmla="*/ T24 w 93"/>
                    <a:gd name="T26" fmla="+- 0 4485 4454"/>
                    <a:gd name="T27" fmla="*/ 4485 h 99"/>
                    <a:gd name="T28" fmla="+- 0 5832 5831"/>
                    <a:gd name="T29" fmla="*/ T28 w 93"/>
                    <a:gd name="T30" fmla="+- 0 4513 4454"/>
                    <a:gd name="T31" fmla="*/ 4513 h 99"/>
                    <a:gd name="T32" fmla="+- 0 5840 5831"/>
                    <a:gd name="T33" fmla="*/ T32 w 93"/>
                    <a:gd name="T34" fmla="+- 0 4534 4454"/>
                    <a:gd name="T35" fmla="*/ 4534 h 99"/>
                    <a:gd name="T36" fmla="+- 0 5854 5831"/>
                    <a:gd name="T37" fmla="*/ T36 w 93"/>
                    <a:gd name="T38" fmla="+- 0 4547 4454"/>
                    <a:gd name="T39" fmla="*/ 4547 h 99"/>
                    <a:gd name="T40" fmla="+- 0 5870 5831"/>
                    <a:gd name="T41" fmla="*/ T40 w 93"/>
                    <a:gd name="T42" fmla="+- 0 4553 4454"/>
                    <a:gd name="T43" fmla="*/ 4553 h 99"/>
                    <a:gd name="T44" fmla="+- 0 5894 5831"/>
                    <a:gd name="T45" fmla="*/ T44 w 93"/>
                    <a:gd name="T46" fmla="+- 0 4549 4454"/>
                    <a:gd name="T47" fmla="*/ 4549 h 99"/>
                    <a:gd name="T48" fmla="+- 0 5911 5831"/>
                    <a:gd name="T49" fmla="*/ T48 w 93"/>
                    <a:gd name="T50" fmla="+- 0 4536 4454"/>
                    <a:gd name="T51" fmla="*/ 4536 h 99"/>
                    <a:gd name="T52" fmla="+- 0 5921 5831"/>
                    <a:gd name="T53" fmla="*/ T52 w 93"/>
                    <a:gd name="T54" fmla="+- 0 4518 4454"/>
                    <a:gd name="T55" fmla="*/ 4518 h 99"/>
                    <a:gd name="T56" fmla="+- 0 5924 5831"/>
                    <a:gd name="T57" fmla="*/ T56 w 93"/>
                    <a:gd name="T58" fmla="+- 0 4503 4454"/>
                    <a:gd name="T59" fmla="*/ 450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4" y="10"/>
                      </a:lnTo>
                      <a:lnTo>
                        <a:pt x="55" y="0"/>
                      </a:lnTo>
                      <a:lnTo>
                        <a:pt x="30" y="3"/>
                      </a:lnTo>
                      <a:lnTo>
                        <a:pt x="11" y="14"/>
                      </a:lnTo>
                      <a:lnTo>
                        <a:pt x="0" y="31"/>
                      </a:lnTo>
                      <a:lnTo>
                        <a:pt x="1" y="59"/>
                      </a:lnTo>
                      <a:lnTo>
                        <a:pt x="9" y="80"/>
                      </a:lnTo>
                      <a:lnTo>
                        <a:pt x="23" y="93"/>
                      </a:lnTo>
                      <a:lnTo>
                        <a:pt x="39" y="99"/>
                      </a:lnTo>
                      <a:lnTo>
                        <a:pt x="63" y="95"/>
                      </a:lnTo>
                      <a:lnTo>
                        <a:pt x="80" y="82"/>
                      </a:lnTo>
                      <a:lnTo>
                        <a:pt x="90"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36" name="Group 255"/>
              <p:cNvGrpSpPr>
                <a:grpSpLocks/>
              </p:cNvGrpSpPr>
              <p:nvPr/>
            </p:nvGrpSpPr>
            <p:grpSpPr bwMode="auto">
              <a:xfrm>
                <a:off x="1957" y="2683"/>
                <a:ext cx="97" cy="95"/>
                <a:chOff x="1957" y="2683"/>
                <a:chExt cx="97" cy="95"/>
              </a:xfrm>
            </p:grpSpPr>
            <p:sp>
              <p:nvSpPr>
                <p:cNvPr id="8970" name="Freeform 256"/>
                <p:cNvSpPr>
                  <a:spLocks/>
                </p:cNvSpPr>
                <p:nvPr/>
              </p:nvSpPr>
              <p:spPr bwMode="auto">
                <a:xfrm>
                  <a:off x="1957" y="2683"/>
                  <a:ext cx="97" cy="95"/>
                </a:xfrm>
                <a:custGeom>
                  <a:avLst/>
                  <a:gdLst>
                    <a:gd name="T0" fmla="+- 0 2015 1957"/>
                    <a:gd name="T1" fmla="*/ T0 w 97"/>
                    <a:gd name="T2" fmla="+- 0 2683 2683"/>
                    <a:gd name="T3" fmla="*/ 2683 h 95"/>
                    <a:gd name="T4" fmla="+- 0 1989 1957"/>
                    <a:gd name="T5" fmla="*/ T4 w 97"/>
                    <a:gd name="T6" fmla="+- 0 2686 2683"/>
                    <a:gd name="T7" fmla="*/ 2686 h 95"/>
                    <a:gd name="T8" fmla="+- 0 1969 1957"/>
                    <a:gd name="T9" fmla="*/ T8 w 97"/>
                    <a:gd name="T10" fmla="+- 0 2696 2683"/>
                    <a:gd name="T11" fmla="*/ 2696 h 95"/>
                    <a:gd name="T12" fmla="+- 0 1957 1957"/>
                    <a:gd name="T13" fmla="*/ T12 w 97"/>
                    <a:gd name="T14" fmla="+- 0 2712 2683"/>
                    <a:gd name="T15" fmla="*/ 2712 h 95"/>
                    <a:gd name="T16" fmla="+- 0 1959 1957"/>
                    <a:gd name="T17" fmla="*/ T16 w 97"/>
                    <a:gd name="T18" fmla="+- 0 2739 2683"/>
                    <a:gd name="T19" fmla="*/ 2739 h 95"/>
                    <a:gd name="T20" fmla="+- 0 1967 1957"/>
                    <a:gd name="T21" fmla="*/ T20 w 97"/>
                    <a:gd name="T22" fmla="+- 0 2759 2683"/>
                    <a:gd name="T23" fmla="*/ 2759 h 95"/>
                    <a:gd name="T24" fmla="+- 0 1981 1957"/>
                    <a:gd name="T25" fmla="*/ T24 w 97"/>
                    <a:gd name="T26" fmla="+- 0 2772 2683"/>
                    <a:gd name="T27" fmla="*/ 2772 h 95"/>
                    <a:gd name="T28" fmla="+- 0 1999 1957"/>
                    <a:gd name="T29" fmla="*/ T28 w 97"/>
                    <a:gd name="T30" fmla="+- 0 2777 2683"/>
                    <a:gd name="T31" fmla="*/ 2777 h 95"/>
                    <a:gd name="T32" fmla="+- 0 2023 1957"/>
                    <a:gd name="T33" fmla="*/ T32 w 97"/>
                    <a:gd name="T34" fmla="+- 0 2773 2683"/>
                    <a:gd name="T35" fmla="*/ 2773 h 95"/>
                    <a:gd name="T36" fmla="+- 0 2042 1957"/>
                    <a:gd name="T37" fmla="*/ T36 w 97"/>
                    <a:gd name="T38" fmla="+- 0 2761 2683"/>
                    <a:gd name="T39" fmla="*/ 2761 h 95"/>
                    <a:gd name="T40" fmla="+- 0 2052 1957"/>
                    <a:gd name="T41" fmla="*/ T40 w 97"/>
                    <a:gd name="T42" fmla="+- 0 2744 2683"/>
                    <a:gd name="T43" fmla="*/ 2744 h 95"/>
                    <a:gd name="T44" fmla="+- 0 2055 1957"/>
                    <a:gd name="T45" fmla="*/ T44 w 97"/>
                    <a:gd name="T46" fmla="+- 0 2730 2683"/>
                    <a:gd name="T47" fmla="*/ 2730 h 95"/>
                    <a:gd name="T48" fmla="+- 0 2049 1957"/>
                    <a:gd name="T49" fmla="*/ T48 w 97"/>
                    <a:gd name="T50" fmla="+- 0 2708 2683"/>
                    <a:gd name="T51" fmla="*/ 2708 h 95"/>
                    <a:gd name="T52" fmla="+- 0 2035 1957"/>
                    <a:gd name="T53" fmla="*/ T52 w 97"/>
                    <a:gd name="T54" fmla="+- 0 2692 2683"/>
                    <a:gd name="T55" fmla="*/ 2692 h 95"/>
                    <a:gd name="T56" fmla="+- 0 2015 1957"/>
                    <a:gd name="T57" fmla="*/ T56 w 97"/>
                    <a:gd name="T58" fmla="+- 0 2683 2683"/>
                    <a:gd name="T59" fmla="*/ 268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4"/>
                      </a:lnTo>
                      <a:lnTo>
                        <a:pt x="66" y="90"/>
                      </a:lnTo>
                      <a:lnTo>
                        <a:pt x="85" y="78"/>
                      </a:lnTo>
                      <a:lnTo>
                        <a:pt x="95" y="61"/>
                      </a:lnTo>
                      <a:lnTo>
                        <a:pt x="98" y="47"/>
                      </a:lnTo>
                      <a:lnTo>
                        <a:pt x="92" y="25"/>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37" name="Group 257"/>
              <p:cNvGrpSpPr>
                <a:grpSpLocks/>
              </p:cNvGrpSpPr>
              <p:nvPr/>
            </p:nvGrpSpPr>
            <p:grpSpPr bwMode="auto">
              <a:xfrm>
                <a:off x="1957" y="2683"/>
                <a:ext cx="97" cy="95"/>
                <a:chOff x="1957" y="2683"/>
                <a:chExt cx="97" cy="95"/>
              </a:xfrm>
            </p:grpSpPr>
            <p:sp>
              <p:nvSpPr>
                <p:cNvPr id="8969" name="Freeform 258"/>
                <p:cNvSpPr>
                  <a:spLocks/>
                </p:cNvSpPr>
                <p:nvPr/>
              </p:nvSpPr>
              <p:spPr bwMode="auto">
                <a:xfrm>
                  <a:off x="1957" y="2683"/>
                  <a:ext cx="97" cy="95"/>
                </a:xfrm>
                <a:custGeom>
                  <a:avLst/>
                  <a:gdLst>
                    <a:gd name="T0" fmla="+- 0 2055 1957"/>
                    <a:gd name="T1" fmla="*/ T0 w 97"/>
                    <a:gd name="T2" fmla="+- 0 2730 2683"/>
                    <a:gd name="T3" fmla="*/ 2730 h 95"/>
                    <a:gd name="T4" fmla="+- 0 2049 1957"/>
                    <a:gd name="T5" fmla="*/ T4 w 97"/>
                    <a:gd name="T6" fmla="+- 0 2708 2683"/>
                    <a:gd name="T7" fmla="*/ 2708 h 95"/>
                    <a:gd name="T8" fmla="+- 0 2035 1957"/>
                    <a:gd name="T9" fmla="*/ T8 w 97"/>
                    <a:gd name="T10" fmla="+- 0 2692 2683"/>
                    <a:gd name="T11" fmla="*/ 2692 h 95"/>
                    <a:gd name="T12" fmla="+- 0 2015 1957"/>
                    <a:gd name="T13" fmla="*/ T12 w 97"/>
                    <a:gd name="T14" fmla="+- 0 2683 2683"/>
                    <a:gd name="T15" fmla="*/ 2683 h 95"/>
                    <a:gd name="T16" fmla="+- 0 1989 1957"/>
                    <a:gd name="T17" fmla="*/ T16 w 97"/>
                    <a:gd name="T18" fmla="+- 0 2686 2683"/>
                    <a:gd name="T19" fmla="*/ 2686 h 95"/>
                    <a:gd name="T20" fmla="+- 0 1969 1957"/>
                    <a:gd name="T21" fmla="*/ T20 w 97"/>
                    <a:gd name="T22" fmla="+- 0 2696 2683"/>
                    <a:gd name="T23" fmla="*/ 2696 h 95"/>
                    <a:gd name="T24" fmla="+- 0 1957 1957"/>
                    <a:gd name="T25" fmla="*/ T24 w 97"/>
                    <a:gd name="T26" fmla="+- 0 2712 2683"/>
                    <a:gd name="T27" fmla="*/ 2712 h 95"/>
                    <a:gd name="T28" fmla="+- 0 1959 1957"/>
                    <a:gd name="T29" fmla="*/ T28 w 97"/>
                    <a:gd name="T30" fmla="+- 0 2739 2683"/>
                    <a:gd name="T31" fmla="*/ 2739 h 95"/>
                    <a:gd name="T32" fmla="+- 0 1967 1957"/>
                    <a:gd name="T33" fmla="*/ T32 w 97"/>
                    <a:gd name="T34" fmla="+- 0 2759 2683"/>
                    <a:gd name="T35" fmla="*/ 2759 h 95"/>
                    <a:gd name="T36" fmla="+- 0 1981 1957"/>
                    <a:gd name="T37" fmla="*/ T36 w 97"/>
                    <a:gd name="T38" fmla="+- 0 2772 2683"/>
                    <a:gd name="T39" fmla="*/ 2772 h 95"/>
                    <a:gd name="T40" fmla="+- 0 1999 1957"/>
                    <a:gd name="T41" fmla="*/ T40 w 97"/>
                    <a:gd name="T42" fmla="+- 0 2777 2683"/>
                    <a:gd name="T43" fmla="*/ 2777 h 95"/>
                    <a:gd name="T44" fmla="+- 0 2023 1957"/>
                    <a:gd name="T45" fmla="*/ T44 w 97"/>
                    <a:gd name="T46" fmla="+- 0 2773 2683"/>
                    <a:gd name="T47" fmla="*/ 2773 h 95"/>
                    <a:gd name="T48" fmla="+- 0 2042 1957"/>
                    <a:gd name="T49" fmla="*/ T48 w 97"/>
                    <a:gd name="T50" fmla="+- 0 2761 2683"/>
                    <a:gd name="T51" fmla="*/ 2761 h 95"/>
                    <a:gd name="T52" fmla="+- 0 2052 1957"/>
                    <a:gd name="T53" fmla="*/ T52 w 97"/>
                    <a:gd name="T54" fmla="+- 0 2744 2683"/>
                    <a:gd name="T55" fmla="*/ 2744 h 95"/>
                    <a:gd name="T56" fmla="+- 0 2055 1957"/>
                    <a:gd name="T57" fmla="*/ T56 w 97"/>
                    <a:gd name="T58" fmla="+- 0 2730 2683"/>
                    <a:gd name="T59" fmla="*/ 273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8" y="47"/>
                      </a:moveTo>
                      <a:lnTo>
                        <a:pt x="92" y="25"/>
                      </a:lnTo>
                      <a:lnTo>
                        <a:pt x="78" y="9"/>
                      </a:lnTo>
                      <a:lnTo>
                        <a:pt x="58" y="0"/>
                      </a:lnTo>
                      <a:lnTo>
                        <a:pt x="32" y="3"/>
                      </a:lnTo>
                      <a:lnTo>
                        <a:pt x="12" y="13"/>
                      </a:lnTo>
                      <a:lnTo>
                        <a:pt x="0" y="29"/>
                      </a:lnTo>
                      <a:lnTo>
                        <a:pt x="2" y="56"/>
                      </a:lnTo>
                      <a:lnTo>
                        <a:pt x="10" y="76"/>
                      </a:lnTo>
                      <a:lnTo>
                        <a:pt x="24" y="89"/>
                      </a:lnTo>
                      <a:lnTo>
                        <a:pt x="42" y="94"/>
                      </a:lnTo>
                      <a:lnTo>
                        <a:pt x="66" y="90"/>
                      </a:lnTo>
                      <a:lnTo>
                        <a:pt x="85" y="78"/>
                      </a:lnTo>
                      <a:lnTo>
                        <a:pt x="95" y="61"/>
                      </a:lnTo>
                      <a:lnTo>
                        <a:pt x="98"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38" name="Group 259"/>
              <p:cNvGrpSpPr>
                <a:grpSpLocks/>
              </p:cNvGrpSpPr>
              <p:nvPr/>
            </p:nvGrpSpPr>
            <p:grpSpPr bwMode="auto">
              <a:xfrm>
                <a:off x="2126" y="1646"/>
                <a:ext cx="97" cy="95"/>
                <a:chOff x="2126" y="1646"/>
                <a:chExt cx="97" cy="95"/>
              </a:xfrm>
            </p:grpSpPr>
            <p:sp>
              <p:nvSpPr>
                <p:cNvPr id="8966" name="Freeform 260"/>
                <p:cNvSpPr>
                  <a:spLocks/>
                </p:cNvSpPr>
                <p:nvPr/>
              </p:nvSpPr>
              <p:spPr bwMode="auto">
                <a:xfrm>
                  <a:off x="2126" y="1646"/>
                  <a:ext cx="97" cy="95"/>
                </a:xfrm>
                <a:custGeom>
                  <a:avLst/>
                  <a:gdLst>
                    <a:gd name="T0" fmla="+- 0 2127 2126"/>
                    <a:gd name="T1" fmla="*/ T0 w 97"/>
                    <a:gd name="T2" fmla="+- 0 1699 1646"/>
                    <a:gd name="T3" fmla="*/ 1699 h 95"/>
                    <a:gd name="T4" fmla="+- 0 2127 2126"/>
                    <a:gd name="T5" fmla="*/ T4 w 97"/>
                    <a:gd name="T6" fmla="+- 0 1702 1646"/>
                    <a:gd name="T7" fmla="*/ 1702 h 95"/>
                    <a:gd name="T8" fmla="+- 0 2135 2126"/>
                    <a:gd name="T9" fmla="*/ T8 w 97"/>
                    <a:gd name="T10" fmla="+- 0 1722 1646"/>
                    <a:gd name="T11" fmla="*/ 1722 h 95"/>
                    <a:gd name="T12" fmla="+- 0 2149 2126"/>
                    <a:gd name="T13" fmla="*/ T12 w 97"/>
                    <a:gd name="T14" fmla="+- 0 1735 1646"/>
                    <a:gd name="T15" fmla="*/ 1735 h 95"/>
                    <a:gd name="T16" fmla="+- 0 2167 2126"/>
                    <a:gd name="T17" fmla="*/ T16 w 97"/>
                    <a:gd name="T18" fmla="+- 0 1741 1646"/>
                    <a:gd name="T19" fmla="*/ 1741 h 95"/>
                    <a:gd name="T20" fmla="+- 0 2191 2126"/>
                    <a:gd name="T21" fmla="*/ T20 w 97"/>
                    <a:gd name="T22" fmla="+- 0 1736 1646"/>
                    <a:gd name="T23" fmla="*/ 1736 h 95"/>
                    <a:gd name="T24" fmla="+- 0 2210 2126"/>
                    <a:gd name="T25" fmla="*/ T24 w 97"/>
                    <a:gd name="T26" fmla="+- 0 1724 1646"/>
                    <a:gd name="T27" fmla="*/ 1724 h 95"/>
                    <a:gd name="T28" fmla="+- 0 2220 2126"/>
                    <a:gd name="T29" fmla="*/ T28 w 97"/>
                    <a:gd name="T30" fmla="+- 0 1707 1646"/>
                    <a:gd name="T31" fmla="*/ 1707 h 95"/>
                    <a:gd name="T32" fmla="+- 0 2221 2126"/>
                    <a:gd name="T33" fmla="*/ T32 w 97"/>
                    <a:gd name="T34" fmla="+- 0 1699 1646"/>
                    <a:gd name="T35" fmla="*/ 1699 h 95"/>
                    <a:gd name="T36" fmla="+- 0 2127 2126"/>
                    <a:gd name="T37" fmla="*/ T36 w 97"/>
                    <a:gd name="T38" fmla="+- 0 1699 1646"/>
                    <a:gd name="T39" fmla="*/ 16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7" h="95">
                      <a:moveTo>
                        <a:pt x="1" y="53"/>
                      </a:moveTo>
                      <a:lnTo>
                        <a:pt x="1" y="56"/>
                      </a:lnTo>
                      <a:lnTo>
                        <a:pt x="9" y="76"/>
                      </a:lnTo>
                      <a:lnTo>
                        <a:pt x="23" y="89"/>
                      </a:lnTo>
                      <a:lnTo>
                        <a:pt x="41" y="95"/>
                      </a:lnTo>
                      <a:lnTo>
                        <a:pt x="65" y="90"/>
                      </a:lnTo>
                      <a:lnTo>
                        <a:pt x="84" y="78"/>
                      </a:lnTo>
                      <a:lnTo>
                        <a:pt x="94" y="61"/>
                      </a:lnTo>
                      <a:lnTo>
                        <a:pt x="95" y="53"/>
                      </a:lnTo>
                      <a:lnTo>
                        <a:pt x="1" y="53"/>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67" name="Freeform 261"/>
                <p:cNvSpPr>
                  <a:spLocks/>
                </p:cNvSpPr>
                <p:nvPr/>
              </p:nvSpPr>
              <p:spPr bwMode="auto">
                <a:xfrm>
                  <a:off x="2126" y="1646"/>
                  <a:ext cx="97" cy="95"/>
                </a:xfrm>
                <a:custGeom>
                  <a:avLst/>
                  <a:gdLst>
                    <a:gd name="T0" fmla="+- 0 2183 2126"/>
                    <a:gd name="T1" fmla="*/ T0 w 97"/>
                    <a:gd name="T2" fmla="+- 0 1646 1646"/>
                    <a:gd name="T3" fmla="*/ 1646 h 95"/>
                    <a:gd name="T4" fmla="+- 0 2157 2126"/>
                    <a:gd name="T5" fmla="*/ T4 w 97"/>
                    <a:gd name="T6" fmla="+- 0 1649 1646"/>
                    <a:gd name="T7" fmla="*/ 1649 h 95"/>
                    <a:gd name="T8" fmla="+- 0 2137 2126"/>
                    <a:gd name="T9" fmla="*/ T8 w 97"/>
                    <a:gd name="T10" fmla="+- 0 1659 1646"/>
                    <a:gd name="T11" fmla="*/ 1659 h 95"/>
                    <a:gd name="T12" fmla="+- 0 2126 2126"/>
                    <a:gd name="T13" fmla="*/ T12 w 97"/>
                    <a:gd name="T14" fmla="+- 0 1675 1646"/>
                    <a:gd name="T15" fmla="*/ 1675 h 95"/>
                    <a:gd name="T16" fmla="+- 0 2126 2126"/>
                    <a:gd name="T17" fmla="*/ T16 w 97"/>
                    <a:gd name="T18" fmla="+- 0 1679 1646"/>
                    <a:gd name="T19" fmla="*/ 1679 h 95"/>
                    <a:gd name="T20" fmla="+- 0 2219 2126"/>
                    <a:gd name="T21" fmla="*/ T20 w 97"/>
                    <a:gd name="T22" fmla="+- 0 1679 1646"/>
                    <a:gd name="T23" fmla="*/ 1679 h 95"/>
                    <a:gd name="T24" fmla="+- 0 2217 2126"/>
                    <a:gd name="T25" fmla="*/ T24 w 97"/>
                    <a:gd name="T26" fmla="+- 0 1672 1646"/>
                    <a:gd name="T27" fmla="*/ 1672 h 95"/>
                    <a:gd name="T28" fmla="+- 0 2203 2126"/>
                    <a:gd name="T29" fmla="*/ T28 w 97"/>
                    <a:gd name="T30" fmla="+- 0 1655 1646"/>
                    <a:gd name="T31" fmla="*/ 1655 h 95"/>
                    <a:gd name="T32" fmla="+- 0 2183 2126"/>
                    <a:gd name="T33" fmla="*/ T32 w 97"/>
                    <a:gd name="T34" fmla="+- 0 1646 1646"/>
                    <a:gd name="T35" fmla="*/ 164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7" h="95">
                      <a:moveTo>
                        <a:pt x="57" y="0"/>
                      </a:moveTo>
                      <a:lnTo>
                        <a:pt x="31" y="3"/>
                      </a:lnTo>
                      <a:lnTo>
                        <a:pt x="11" y="13"/>
                      </a:lnTo>
                      <a:lnTo>
                        <a:pt x="0" y="29"/>
                      </a:lnTo>
                      <a:lnTo>
                        <a:pt x="0" y="33"/>
                      </a:lnTo>
                      <a:lnTo>
                        <a:pt x="93" y="33"/>
                      </a:lnTo>
                      <a:lnTo>
                        <a:pt x="91" y="26"/>
                      </a:lnTo>
                      <a:lnTo>
                        <a:pt x="77" y="9"/>
                      </a:lnTo>
                      <a:lnTo>
                        <a:pt x="57"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68" name="Freeform 262"/>
                <p:cNvSpPr>
                  <a:spLocks/>
                </p:cNvSpPr>
                <p:nvPr/>
              </p:nvSpPr>
              <p:spPr bwMode="auto">
                <a:xfrm>
                  <a:off x="2126" y="1646"/>
                  <a:ext cx="97" cy="95"/>
                </a:xfrm>
                <a:custGeom>
                  <a:avLst/>
                  <a:gdLst>
                    <a:gd name="T0" fmla="+- 0 2219 2126"/>
                    <a:gd name="T1" fmla="*/ T0 w 97"/>
                    <a:gd name="T2" fmla="+- 0 1679 1646"/>
                    <a:gd name="T3" fmla="*/ 1679 h 95"/>
                    <a:gd name="T4" fmla="+- 0 2126 2126"/>
                    <a:gd name="T5" fmla="*/ T4 w 97"/>
                    <a:gd name="T6" fmla="+- 0 1679 1646"/>
                    <a:gd name="T7" fmla="*/ 1679 h 95"/>
                    <a:gd name="T8" fmla="+- 0 2127 2126"/>
                    <a:gd name="T9" fmla="*/ T8 w 97"/>
                    <a:gd name="T10" fmla="+- 0 1699 1646"/>
                    <a:gd name="T11" fmla="*/ 1699 h 95"/>
                    <a:gd name="T12" fmla="+- 0 2221 2126"/>
                    <a:gd name="T13" fmla="*/ T12 w 97"/>
                    <a:gd name="T14" fmla="+- 0 1699 1646"/>
                    <a:gd name="T15" fmla="*/ 1699 h 95"/>
                    <a:gd name="T16" fmla="+- 0 2223 2126"/>
                    <a:gd name="T17" fmla="*/ T16 w 97"/>
                    <a:gd name="T18" fmla="+- 0 1693 1646"/>
                    <a:gd name="T19" fmla="*/ 1693 h 95"/>
                    <a:gd name="T20" fmla="+- 0 2219 2126"/>
                    <a:gd name="T21" fmla="*/ T20 w 97"/>
                    <a:gd name="T22" fmla="+- 0 1679 1646"/>
                    <a:gd name="T23" fmla="*/ 1679 h 95"/>
                  </a:gdLst>
                  <a:ahLst/>
                  <a:cxnLst>
                    <a:cxn ang="0">
                      <a:pos x="T1" y="T3"/>
                    </a:cxn>
                    <a:cxn ang="0">
                      <a:pos x="T5" y="T7"/>
                    </a:cxn>
                    <a:cxn ang="0">
                      <a:pos x="T9" y="T11"/>
                    </a:cxn>
                    <a:cxn ang="0">
                      <a:pos x="T13" y="T15"/>
                    </a:cxn>
                    <a:cxn ang="0">
                      <a:pos x="T17" y="T19"/>
                    </a:cxn>
                    <a:cxn ang="0">
                      <a:pos x="T21" y="T23"/>
                    </a:cxn>
                  </a:cxnLst>
                  <a:rect l="0" t="0" r="r" b="b"/>
                  <a:pathLst>
                    <a:path w="97" h="95">
                      <a:moveTo>
                        <a:pt x="93" y="33"/>
                      </a:moveTo>
                      <a:lnTo>
                        <a:pt x="0" y="33"/>
                      </a:lnTo>
                      <a:lnTo>
                        <a:pt x="1" y="53"/>
                      </a:lnTo>
                      <a:lnTo>
                        <a:pt x="95" y="53"/>
                      </a:lnTo>
                      <a:lnTo>
                        <a:pt x="97" y="47"/>
                      </a:lnTo>
                      <a:lnTo>
                        <a:pt x="93" y="33"/>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39" name="Group 263"/>
              <p:cNvGrpSpPr>
                <a:grpSpLocks/>
              </p:cNvGrpSpPr>
              <p:nvPr/>
            </p:nvGrpSpPr>
            <p:grpSpPr bwMode="auto">
              <a:xfrm>
                <a:off x="2126" y="1646"/>
                <a:ext cx="97" cy="95"/>
                <a:chOff x="2126" y="1646"/>
                <a:chExt cx="97" cy="95"/>
              </a:xfrm>
            </p:grpSpPr>
            <p:sp>
              <p:nvSpPr>
                <p:cNvPr id="8961" name="Freeform 264"/>
                <p:cNvSpPr>
                  <a:spLocks/>
                </p:cNvSpPr>
                <p:nvPr/>
              </p:nvSpPr>
              <p:spPr bwMode="auto">
                <a:xfrm>
                  <a:off x="2126" y="1646"/>
                  <a:ext cx="97" cy="95"/>
                </a:xfrm>
                <a:custGeom>
                  <a:avLst/>
                  <a:gdLst>
                    <a:gd name="T0" fmla="+- 0 2127 2126"/>
                    <a:gd name="T1" fmla="*/ T0 w 97"/>
                    <a:gd name="T2" fmla="+- 0 1699 1646"/>
                    <a:gd name="T3" fmla="*/ 1699 h 95"/>
                    <a:gd name="T4" fmla="+- 0 2127 2126"/>
                    <a:gd name="T5" fmla="*/ T4 w 97"/>
                    <a:gd name="T6" fmla="+- 0 1702 1646"/>
                    <a:gd name="T7" fmla="*/ 1702 h 95"/>
                    <a:gd name="T8" fmla="+- 0 2135 2126"/>
                    <a:gd name="T9" fmla="*/ T8 w 97"/>
                    <a:gd name="T10" fmla="+- 0 1722 1646"/>
                    <a:gd name="T11" fmla="*/ 1722 h 95"/>
                    <a:gd name="T12" fmla="+- 0 2149 2126"/>
                    <a:gd name="T13" fmla="*/ T12 w 97"/>
                    <a:gd name="T14" fmla="+- 0 1735 1646"/>
                    <a:gd name="T15" fmla="*/ 1735 h 95"/>
                    <a:gd name="T16" fmla="+- 0 2167 2126"/>
                    <a:gd name="T17" fmla="*/ T16 w 97"/>
                    <a:gd name="T18" fmla="+- 0 1741 1646"/>
                    <a:gd name="T19" fmla="*/ 1741 h 95"/>
                    <a:gd name="T20" fmla="+- 0 2191 2126"/>
                    <a:gd name="T21" fmla="*/ T20 w 97"/>
                    <a:gd name="T22" fmla="+- 0 1736 1646"/>
                    <a:gd name="T23" fmla="*/ 1736 h 95"/>
                    <a:gd name="T24" fmla="+- 0 2210 2126"/>
                    <a:gd name="T25" fmla="*/ T24 w 97"/>
                    <a:gd name="T26" fmla="+- 0 1724 1646"/>
                    <a:gd name="T27" fmla="*/ 1724 h 95"/>
                    <a:gd name="T28" fmla="+- 0 2220 2126"/>
                    <a:gd name="T29" fmla="*/ T28 w 97"/>
                    <a:gd name="T30" fmla="+- 0 1707 1646"/>
                    <a:gd name="T31" fmla="*/ 1707 h 95"/>
                    <a:gd name="T32" fmla="+- 0 2221 2126"/>
                    <a:gd name="T33" fmla="*/ T32 w 97"/>
                    <a:gd name="T34" fmla="+- 0 1699 1646"/>
                    <a:gd name="T35" fmla="*/ 16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7" h="95">
                      <a:moveTo>
                        <a:pt x="1" y="53"/>
                      </a:moveTo>
                      <a:lnTo>
                        <a:pt x="1" y="56"/>
                      </a:lnTo>
                      <a:lnTo>
                        <a:pt x="9" y="76"/>
                      </a:lnTo>
                      <a:lnTo>
                        <a:pt x="23" y="89"/>
                      </a:lnTo>
                      <a:lnTo>
                        <a:pt x="41" y="95"/>
                      </a:lnTo>
                      <a:lnTo>
                        <a:pt x="65" y="90"/>
                      </a:lnTo>
                      <a:lnTo>
                        <a:pt x="84" y="78"/>
                      </a:lnTo>
                      <a:lnTo>
                        <a:pt x="94" y="61"/>
                      </a:lnTo>
                      <a:lnTo>
                        <a:pt x="95" y="5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62" name="Freeform 265"/>
                <p:cNvSpPr>
                  <a:spLocks/>
                </p:cNvSpPr>
                <p:nvPr/>
              </p:nvSpPr>
              <p:spPr bwMode="auto">
                <a:xfrm>
                  <a:off x="2126" y="1646"/>
                  <a:ext cx="97" cy="95"/>
                </a:xfrm>
                <a:custGeom>
                  <a:avLst/>
                  <a:gdLst>
                    <a:gd name="T0" fmla="+- 0 2219 2126"/>
                    <a:gd name="T1" fmla="*/ T0 w 97"/>
                    <a:gd name="T2" fmla="+- 0 1679 1646"/>
                    <a:gd name="T3" fmla="*/ 1679 h 95"/>
                    <a:gd name="T4" fmla="+- 0 2217 2126"/>
                    <a:gd name="T5" fmla="*/ T4 w 97"/>
                    <a:gd name="T6" fmla="+- 0 1672 1646"/>
                    <a:gd name="T7" fmla="*/ 1672 h 95"/>
                    <a:gd name="T8" fmla="+- 0 2203 2126"/>
                    <a:gd name="T9" fmla="*/ T8 w 97"/>
                    <a:gd name="T10" fmla="+- 0 1655 1646"/>
                    <a:gd name="T11" fmla="*/ 1655 h 95"/>
                    <a:gd name="T12" fmla="+- 0 2183 2126"/>
                    <a:gd name="T13" fmla="*/ T12 w 97"/>
                    <a:gd name="T14" fmla="+- 0 1646 1646"/>
                    <a:gd name="T15" fmla="*/ 1646 h 95"/>
                    <a:gd name="T16" fmla="+- 0 2157 2126"/>
                    <a:gd name="T17" fmla="*/ T16 w 97"/>
                    <a:gd name="T18" fmla="+- 0 1649 1646"/>
                    <a:gd name="T19" fmla="*/ 1649 h 95"/>
                    <a:gd name="T20" fmla="+- 0 2137 2126"/>
                    <a:gd name="T21" fmla="*/ T20 w 97"/>
                    <a:gd name="T22" fmla="+- 0 1659 1646"/>
                    <a:gd name="T23" fmla="*/ 1659 h 95"/>
                    <a:gd name="T24" fmla="+- 0 2126 2126"/>
                    <a:gd name="T25" fmla="*/ T24 w 97"/>
                    <a:gd name="T26" fmla="+- 0 1675 1646"/>
                    <a:gd name="T27" fmla="*/ 1675 h 95"/>
                    <a:gd name="T28" fmla="+- 0 2126 2126"/>
                    <a:gd name="T29" fmla="*/ T28 w 97"/>
                    <a:gd name="T30" fmla="+- 0 1679 1646"/>
                    <a:gd name="T31" fmla="*/ 167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7" h="95">
                      <a:moveTo>
                        <a:pt x="93" y="33"/>
                      </a:moveTo>
                      <a:lnTo>
                        <a:pt x="91" y="26"/>
                      </a:lnTo>
                      <a:lnTo>
                        <a:pt x="77" y="9"/>
                      </a:lnTo>
                      <a:lnTo>
                        <a:pt x="57" y="0"/>
                      </a:lnTo>
                      <a:lnTo>
                        <a:pt x="31" y="3"/>
                      </a:lnTo>
                      <a:lnTo>
                        <a:pt x="11" y="13"/>
                      </a:lnTo>
                      <a:lnTo>
                        <a:pt x="0" y="29"/>
                      </a:lnTo>
                      <a:lnTo>
                        <a:pt x="0" y="3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63" name="Freeform 266"/>
                <p:cNvSpPr>
                  <a:spLocks/>
                </p:cNvSpPr>
                <p:nvPr/>
              </p:nvSpPr>
              <p:spPr bwMode="auto">
                <a:xfrm>
                  <a:off x="2126" y="1646"/>
                  <a:ext cx="97" cy="95"/>
                </a:xfrm>
                <a:custGeom>
                  <a:avLst/>
                  <a:gdLst>
                    <a:gd name="T0" fmla="+- 0 2223 2126"/>
                    <a:gd name="T1" fmla="*/ T0 w 97"/>
                    <a:gd name="T2" fmla="+- 0 1693 1646"/>
                    <a:gd name="T3" fmla="*/ 1693 h 95"/>
                    <a:gd name="T4" fmla="+- 0 2219 2126"/>
                    <a:gd name="T5" fmla="*/ T4 w 97"/>
                    <a:gd name="T6" fmla="+- 0 1679 1646"/>
                    <a:gd name="T7" fmla="*/ 1679 h 95"/>
                  </a:gdLst>
                  <a:ahLst/>
                  <a:cxnLst>
                    <a:cxn ang="0">
                      <a:pos x="T1" y="T3"/>
                    </a:cxn>
                    <a:cxn ang="0">
                      <a:pos x="T5" y="T7"/>
                    </a:cxn>
                  </a:cxnLst>
                  <a:rect l="0" t="0" r="r" b="b"/>
                  <a:pathLst>
                    <a:path w="97" h="95">
                      <a:moveTo>
                        <a:pt x="97" y="47"/>
                      </a:moveTo>
                      <a:lnTo>
                        <a:pt x="93" y="3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64" name="Freeform 267"/>
                <p:cNvSpPr>
                  <a:spLocks/>
                </p:cNvSpPr>
                <p:nvPr/>
              </p:nvSpPr>
              <p:spPr bwMode="auto">
                <a:xfrm>
                  <a:off x="2126" y="1646"/>
                  <a:ext cx="97" cy="95"/>
                </a:xfrm>
                <a:custGeom>
                  <a:avLst/>
                  <a:gdLst>
                    <a:gd name="T0" fmla="+- 0 2126 2126"/>
                    <a:gd name="T1" fmla="*/ T0 w 97"/>
                    <a:gd name="T2" fmla="+- 0 1679 1646"/>
                    <a:gd name="T3" fmla="*/ 1679 h 95"/>
                    <a:gd name="T4" fmla="+- 0 2127 2126"/>
                    <a:gd name="T5" fmla="*/ T4 w 97"/>
                    <a:gd name="T6" fmla="+- 0 1699 1646"/>
                    <a:gd name="T7" fmla="*/ 1699 h 95"/>
                  </a:gdLst>
                  <a:ahLst/>
                  <a:cxnLst>
                    <a:cxn ang="0">
                      <a:pos x="T1" y="T3"/>
                    </a:cxn>
                    <a:cxn ang="0">
                      <a:pos x="T5" y="T7"/>
                    </a:cxn>
                  </a:cxnLst>
                  <a:rect l="0" t="0" r="r" b="b"/>
                  <a:pathLst>
                    <a:path w="97" h="95">
                      <a:moveTo>
                        <a:pt x="0" y="33"/>
                      </a:moveTo>
                      <a:lnTo>
                        <a:pt x="1" y="5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65" name="Freeform 268"/>
                <p:cNvSpPr>
                  <a:spLocks/>
                </p:cNvSpPr>
                <p:nvPr/>
              </p:nvSpPr>
              <p:spPr bwMode="auto">
                <a:xfrm>
                  <a:off x="2126" y="1646"/>
                  <a:ext cx="97" cy="95"/>
                </a:xfrm>
                <a:custGeom>
                  <a:avLst/>
                  <a:gdLst>
                    <a:gd name="T0" fmla="+- 0 2221 2126"/>
                    <a:gd name="T1" fmla="*/ T0 w 97"/>
                    <a:gd name="T2" fmla="+- 0 1699 1646"/>
                    <a:gd name="T3" fmla="*/ 1699 h 95"/>
                    <a:gd name="T4" fmla="+- 0 2223 2126"/>
                    <a:gd name="T5" fmla="*/ T4 w 97"/>
                    <a:gd name="T6" fmla="+- 0 1693 1646"/>
                    <a:gd name="T7" fmla="*/ 1693 h 95"/>
                  </a:gdLst>
                  <a:ahLst/>
                  <a:cxnLst>
                    <a:cxn ang="0">
                      <a:pos x="T1" y="T3"/>
                    </a:cxn>
                    <a:cxn ang="0">
                      <a:pos x="T5" y="T7"/>
                    </a:cxn>
                  </a:cxnLst>
                  <a:rect l="0" t="0" r="r" b="b"/>
                  <a:pathLst>
                    <a:path w="97" h="95">
                      <a:moveTo>
                        <a:pt x="95" y="53"/>
                      </a:move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40" name="Group 269"/>
              <p:cNvGrpSpPr>
                <a:grpSpLocks/>
              </p:cNvGrpSpPr>
              <p:nvPr/>
            </p:nvGrpSpPr>
            <p:grpSpPr bwMode="auto">
              <a:xfrm>
                <a:off x="4070" y="2270"/>
                <a:ext cx="97" cy="95"/>
                <a:chOff x="4070" y="2270"/>
                <a:chExt cx="97" cy="95"/>
              </a:xfrm>
            </p:grpSpPr>
            <p:sp>
              <p:nvSpPr>
                <p:cNvPr id="8960" name="Freeform 270"/>
                <p:cNvSpPr>
                  <a:spLocks/>
                </p:cNvSpPr>
                <p:nvPr/>
              </p:nvSpPr>
              <p:spPr bwMode="auto">
                <a:xfrm>
                  <a:off x="4070" y="2270"/>
                  <a:ext cx="97" cy="95"/>
                </a:xfrm>
                <a:custGeom>
                  <a:avLst/>
                  <a:gdLst>
                    <a:gd name="T0" fmla="+- 0 4127 4070"/>
                    <a:gd name="T1" fmla="*/ T0 w 97"/>
                    <a:gd name="T2" fmla="+- 0 2270 2270"/>
                    <a:gd name="T3" fmla="*/ 2270 h 95"/>
                    <a:gd name="T4" fmla="+- 0 4101 4070"/>
                    <a:gd name="T5" fmla="*/ T4 w 97"/>
                    <a:gd name="T6" fmla="+- 0 2273 2270"/>
                    <a:gd name="T7" fmla="*/ 2273 h 95"/>
                    <a:gd name="T8" fmla="+- 0 4082 4070"/>
                    <a:gd name="T9" fmla="*/ T8 w 97"/>
                    <a:gd name="T10" fmla="+- 0 2283 2270"/>
                    <a:gd name="T11" fmla="*/ 2283 h 95"/>
                    <a:gd name="T12" fmla="+- 0 4070 4070"/>
                    <a:gd name="T13" fmla="*/ T12 w 97"/>
                    <a:gd name="T14" fmla="+- 0 2299 2270"/>
                    <a:gd name="T15" fmla="*/ 2299 h 95"/>
                    <a:gd name="T16" fmla="+- 0 4071 4070"/>
                    <a:gd name="T17" fmla="*/ T16 w 97"/>
                    <a:gd name="T18" fmla="+- 0 2326 2270"/>
                    <a:gd name="T19" fmla="*/ 2326 h 95"/>
                    <a:gd name="T20" fmla="+- 0 4080 4070"/>
                    <a:gd name="T21" fmla="*/ T20 w 97"/>
                    <a:gd name="T22" fmla="+- 0 2346 2270"/>
                    <a:gd name="T23" fmla="*/ 2346 h 95"/>
                    <a:gd name="T24" fmla="+- 0 4093 4070"/>
                    <a:gd name="T25" fmla="*/ T24 w 97"/>
                    <a:gd name="T26" fmla="+- 0 2359 2270"/>
                    <a:gd name="T27" fmla="*/ 2359 h 95"/>
                    <a:gd name="T28" fmla="+- 0 4111 4070"/>
                    <a:gd name="T29" fmla="*/ T28 w 97"/>
                    <a:gd name="T30" fmla="+- 0 2364 2270"/>
                    <a:gd name="T31" fmla="*/ 2364 h 95"/>
                    <a:gd name="T32" fmla="+- 0 4135 4070"/>
                    <a:gd name="T33" fmla="*/ T32 w 97"/>
                    <a:gd name="T34" fmla="+- 0 2360 2270"/>
                    <a:gd name="T35" fmla="*/ 2360 h 95"/>
                    <a:gd name="T36" fmla="+- 0 4154 4070"/>
                    <a:gd name="T37" fmla="*/ T36 w 97"/>
                    <a:gd name="T38" fmla="+- 0 2348 2270"/>
                    <a:gd name="T39" fmla="*/ 2348 h 95"/>
                    <a:gd name="T40" fmla="+- 0 4164 4070"/>
                    <a:gd name="T41" fmla="*/ T40 w 97"/>
                    <a:gd name="T42" fmla="+- 0 2331 2270"/>
                    <a:gd name="T43" fmla="*/ 2331 h 95"/>
                    <a:gd name="T44" fmla="+- 0 4167 4070"/>
                    <a:gd name="T45" fmla="*/ T44 w 97"/>
                    <a:gd name="T46" fmla="+- 0 2317 2270"/>
                    <a:gd name="T47" fmla="*/ 2317 h 95"/>
                    <a:gd name="T48" fmla="+- 0 4161 4070"/>
                    <a:gd name="T49" fmla="*/ T48 w 97"/>
                    <a:gd name="T50" fmla="+- 0 2296 2270"/>
                    <a:gd name="T51" fmla="*/ 2296 h 95"/>
                    <a:gd name="T52" fmla="+- 0 4148 4070"/>
                    <a:gd name="T53" fmla="*/ T52 w 97"/>
                    <a:gd name="T54" fmla="+- 0 2279 2270"/>
                    <a:gd name="T55" fmla="*/ 2279 h 95"/>
                    <a:gd name="T56" fmla="+- 0 4127 4070"/>
                    <a:gd name="T57" fmla="*/ T56 w 97"/>
                    <a:gd name="T58" fmla="+- 0 2270 2270"/>
                    <a:gd name="T59" fmla="*/ 227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7" y="0"/>
                      </a:moveTo>
                      <a:lnTo>
                        <a:pt x="31" y="3"/>
                      </a:lnTo>
                      <a:lnTo>
                        <a:pt x="12" y="13"/>
                      </a:lnTo>
                      <a:lnTo>
                        <a:pt x="0" y="29"/>
                      </a:lnTo>
                      <a:lnTo>
                        <a:pt x="1" y="56"/>
                      </a:lnTo>
                      <a:lnTo>
                        <a:pt x="10" y="76"/>
                      </a:lnTo>
                      <a:lnTo>
                        <a:pt x="23" y="89"/>
                      </a:lnTo>
                      <a:lnTo>
                        <a:pt x="41" y="94"/>
                      </a:lnTo>
                      <a:lnTo>
                        <a:pt x="65" y="90"/>
                      </a:lnTo>
                      <a:lnTo>
                        <a:pt x="84" y="78"/>
                      </a:lnTo>
                      <a:lnTo>
                        <a:pt x="94" y="61"/>
                      </a:lnTo>
                      <a:lnTo>
                        <a:pt x="97" y="47"/>
                      </a:lnTo>
                      <a:lnTo>
                        <a:pt x="91" y="26"/>
                      </a:lnTo>
                      <a:lnTo>
                        <a:pt x="78" y="9"/>
                      </a:lnTo>
                      <a:lnTo>
                        <a:pt x="57"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41" name="Group 271"/>
              <p:cNvGrpSpPr>
                <a:grpSpLocks/>
              </p:cNvGrpSpPr>
              <p:nvPr/>
            </p:nvGrpSpPr>
            <p:grpSpPr bwMode="auto">
              <a:xfrm>
                <a:off x="4070" y="2270"/>
                <a:ext cx="97" cy="95"/>
                <a:chOff x="4070" y="2270"/>
                <a:chExt cx="97" cy="95"/>
              </a:xfrm>
            </p:grpSpPr>
            <p:sp>
              <p:nvSpPr>
                <p:cNvPr id="8959" name="Freeform 272"/>
                <p:cNvSpPr>
                  <a:spLocks/>
                </p:cNvSpPr>
                <p:nvPr/>
              </p:nvSpPr>
              <p:spPr bwMode="auto">
                <a:xfrm>
                  <a:off x="4070" y="2270"/>
                  <a:ext cx="97" cy="95"/>
                </a:xfrm>
                <a:custGeom>
                  <a:avLst/>
                  <a:gdLst>
                    <a:gd name="T0" fmla="+- 0 4167 4070"/>
                    <a:gd name="T1" fmla="*/ T0 w 97"/>
                    <a:gd name="T2" fmla="+- 0 2317 2270"/>
                    <a:gd name="T3" fmla="*/ 2317 h 95"/>
                    <a:gd name="T4" fmla="+- 0 4161 4070"/>
                    <a:gd name="T5" fmla="*/ T4 w 97"/>
                    <a:gd name="T6" fmla="+- 0 2296 2270"/>
                    <a:gd name="T7" fmla="*/ 2296 h 95"/>
                    <a:gd name="T8" fmla="+- 0 4148 4070"/>
                    <a:gd name="T9" fmla="*/ T8 w 97"/>
                    <a:gd name="T10" fmla="+- 0 2279 2270"/>
                    <a:gd name="T11" fmla="*/ 2279 h 95"/>
                    <a:gd name="T12" fmla="+- 0 4127 4070"/>
                    <a:gd name="T13" fmla="*/ T12 w 97"/>
                    <a:gd name="T14" fmla="+- 0 2270 2270"/>
                    <a:gd name="T15" fmla="*/ 2270 h 95"/>
                    <a:gd name="T16" fmla="+- 0 4101 4070"/>
                    <a:gd name="T17" fmla="*/ T16 w 97"/>
                    <a:gd name="T18" fmla="+- 0 2273 2270"/>
                    <a:gd name="T19" fmla="*/ 2273 h 95"/>
                    <a:gd name="T20" fmla="+- 0 4082 4070"/>
                    <a:gd name="T21" fmla="*/ T20 w 97"/>
                    <a:gd name="T22" fmla="+- 0 2283 2270"/>
                    <a:gd name="T23" fmla="*/ 2283 h 95"/>
                    <a:gd name="T24" fmla="+- 0 4070 4070"/>
                    <a:gd name="T25" fmla="*/ T24 w 97"/>
                    <a:gd name="T26" fmla="+- 0 2299 2270"/>
                    <a:gd name="T27" fmla="*/ 2299 h 95"/>
                    <a:gd name="T28" fmla="+- 0 4071 4070"/>
                    <a:gd name="T29" fmla="*/ T28 w 97"/>
                    <a:gd name="T30" fmla="+- 0 2326 2270"/>
                    <a:gd name="T31" fmla="*/ 2326 h 95"/>
                    <a:gd name="T32" fmla="+- 0 4080 4070"/>
                    <a:gd name="T33" fmla="*/ T32 w 97"/>
                    <a:gd name="T34" fmla="+- 0 2346 2270"/>
                    <a:gd name="T35" fmla="*/ 2346 h 95"/>
                    <a:gd name="T36" fmla="+- 0 4093 4070"/>
                    <a:gd name="T37" fmla="*/ T36 w 97"/>
                    <a:gd name="T38" fmla="+- 0 2359 2270"/>
                    <a:gd name="T39" fmla="*/ 2359 h 95"/>
                    <a:gd name="T40" fmla="+- 0 4111 4070"/>
                    <a:gd name="T41" fmla="*/ T40 w 97"/>
                    <a:gd name="T42" fmla="+- 0 2364 2270"/>
                    <a:gd name="T43" fmla="*/ 2364 h 95"/>
                    <a:gd name="T44" fmla="+- 0 4135 4070"/>
                    <a:gd name="T45" fmla="*/ T44 w 97"/>
                    <a:gd name="T46" fmla="+- 0 2360 2270"/>
                    <a:gd name="T47" fmla="*/ 2360 h 95"/>
                    <a:gd name="T48" fmla="+- 0 4154 4070"/>
                    <a:gd name="T49" fmla="*/ T48 w 97"/>
                    <a:gd name="T50" fmla="+- 0 2348 2270"/>
                    <a:gd name="T51" fmla="*/ 2348 h 95"/>
                    <a:gd name="T52" fmla="+- 0 4164 4070"/>
                    <a:gd name="T53" fmla="*/ T52 w 97"/>
                    <a:gd name="T54" fmla="+- 0 2331 2270"/>
                    <a:gd name="T55" fmla="*/ 2331 h 95"/>
                    <a:gd name="T56" fmla="+- 0 4167 4070"/>
                    <a:gd name="T57" fmla="*/ T56 w 97"/>
                    <a:gd name="T58" fmla="+- 0 2317 2270"/>
                    <a:gd name="T59" fmla="*/ 231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1" y="26"/>
                      </a:lnTo>
                      <a:lnTo>
                        <a:pt x="78" y="9"/>
                      </a:lnTo>
                      <a:lnTo>
                        <a:pt x="57" y="0"/>
                      </a:lnTo>
                      <a:lnTo>
                        <a:pt x="31" y="3"/>
                      </a:lnTo>
                      <a:lnTo>
                        <a:pt x="12" y="13"/>
                      </a:lnTo>
                      <a:lnTo>
                        <a:pt x="0" y="29"/>
                      </a:lnTo>
                      <a:lnTo>
                        <a:pt x="1" y="56"/>
                      </a:lnTo>
                      <a:lnTo>
                        <a:pt x="10" y="76"/>
                      </a:lnTo>
                      <a:lnTo>
                        <a:pt x="23" y="89"/>
                      </a:lnTo>
                      <a:lnTo>
                        <a:pt x="41" y="94"/>
                      </a:lnTo>
                      <a:lnTo>
                        <a:pt x="65" y="90"/>
                      </a:lnTo>
                      <a:lnTo>
                        <a:pt x="84" y="78"/>
                      </a:lnTo>
                      <a:lnTo>
                        <a:pt x="94"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42" name="Group 273"/>
              <p:cNvGrpSpPr>
                <a:grpSpLocks/>
              </p:cNvGrpSpPr>
              <p:nvPr/>
            </p:nvGrpSpPr>
            <p:grpSpPr bwMode="auto">
              <a:xfrm>
                <a:off x="2778" y="441"/>
                <a:ext cx="93" cy="99"/>
                <a:chOff x="2778" y="441"/>
                <a:chExt cx="93" cy="99"/>
              </a:xfrm>
            </p:grpSpPr>
            <p:sp>
              <p:nvSpPr>
                <p:cNvPr id="8958" name="Freeform 274"/>
                <p:cNvSpPr>
                  <a:spLocks/>
                </p:cNvSpPr>
                <p:nvPr/>
              </p:nvSpPr>
              <p:spPr bwMode="auto">
                <a:xfrm>
                  <a:off x="2778" y="441"/>
                  <a:ext cx="93" cy="99"/>
                </a:xfrm>
                <a:custGeom>
                  <a:avLst/>
                  <a:gdLst>
                    <a:gd name="T0" fmla="+- 0 2833 2778"/>
                    <a:gd name="T1" fmla="*/ T0 w 93"/>
                    <a:gd name="T2" fmla="+- 0 441 441"/>
                    <a:gd name="T3" fmla="*/ 441 h 99"/>
                    <a:gd name="T4" fmla="+- 0 2808 2778"/>
                    <a:gd name="T5" fmla="*/ T4 w 93"/>
                    <a:gd name="T6" fmla="+- 0 445 441"/>
                    <a:gd name="T7" fmla="*/ 445 h 99"/>
                    <a:gd name="T8" fmla="+- 0 2789 2778"/>
                    <a:gd name="T9" fmla="*/ T8 w 93"/>
                    <a:gd name="T10" fmla="+- 0 456 441"/>
                    <a:gd name="T11" fmla="*/ 456 h 99"/>
                    <a:gd name="T12" fmla="+- 0 2778 2778"/>
                    <a:gd name="T13" fmla="*/ T12 w 93"/>
                    <a:gd name="T14" fmla="+- 0 472 441"/>
                    <a:gd name="T15" fmla="*/ 472 h 99"/>
                    <a:gd name="T16" fmla="+- 0 2779 2778"/>
                    <a:gd name="T17" fmla="*/ T16 w 93"/>
                    <a:gd name="T18" fmla="+- 0 501 441"/>
                    <a:gd name="T19" fmla="*/ 501 h 99"/>
                    <a:gd name="T20" fmla="+- 0 2787 2778"/>
                    <a:gd name="T21" fmla="*/ T20 w 93"/>
                    <a:gd name="T22" fmla="+- 0 521 441"/>
                    <a:gd name="T23" fmla="*/ 521 h 99"/>
                    <a:gd name="T24" fmla="+- 0 2801 2778"/>
                    <a:gd name="T25" fmla="*/ T24 w 93"/>
                    <a:gd name="T26" fmla="+- 0 535 441"/>
                    <a:gd name="T27" fmla="*/ 535 h 99"/>
                    <a:gd name="T28" fmla="+- 0 2817 2778"/>
                    <a:gd name="T29" fmla="*/ T28 w 93"/>
                    <a:gd name="T30" fmla="+- 0 541 441"/>
                    <a:gd name="T31" fmla="*/ 541 h 99"/>
                    <a:gd name="T32" fmla="+- 0 2841 2778"/>
                    <a:gd name="T33" fmla="*/ T32 w 93"/>
                    <a:gd name="T34" fmla="+- 0 536 441"/>
                    <a:gd name="T35" fmla="*/ 536 h 99"/>
                    <a:gd name="T36" fmla="+- 0 2858 2778"/>
                    <a:gd name="T37" fmla="*/ T36 w 93"/>
                    <a:gd name="T38" fmla="+- 0 524 441"/>
                    <a:gd name="T39" fmla="*/ 524 h 99"/>
                    <a:gd name="T40" fmla="+- 0 2868 2778"/>
                    <a:gd name="T41" fmla="*/ T40 w 93"/>
                    <a:gd name="T42" fmla="+- 0 505 441"/>
                    <a:gd name="T43" fmla="*/ 505 h 99"/>
                    <a:gd name="T44" fmla="+- 0 2871 2778"/>
                    <a:gd name="T45" fmla="*/ T44 w 93"/>
                    <a:gd name="T46" fmla="+- 0 490 441"/>
                    <a:gd name="T47" fmla="*/ 490 h 99"/>
                    <a:gd name="T48" fmla="+- 0 2866 2778"/>
                    <a:gd name="T49" fmla="*/ T48 w 93"/>
                    <a:gd name="T50" fmla="+- 0 468 441"/>
                    <a:gd name="T51" fmla="*/ 468 h 99"/>
                    <a:gd name="T52" fmla="+- 0 2852 2778"/>
                    <a:gd name="T53" fmla="*/ T52 w 93"/>
                    <a:gd name="T54" fmla="+- 0 451 441"/>
                    <a:gd name="T55" fmla="*/ 451 h 99"/>
                    <a:gd name="T56" fmla="+- 0 2833 2778"/>
                    <a:gd name="T57" fmla="*/ T56 w 93"/>
                    <a:gd name="T58" fmla="+- 0 441 441"/>
                    <a:gd name="T59" fmla="*/ 441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4"/>
                      </a:lnTo>
                      <a:lnTo>
                        <a:pt x="11" y="15"/>
                      </a:lnTo>
                      <a:lnTo>
                        <a:pt x="0" y="31"/>
                      </a:lnTo>
                      <a:lnTo>
                        <a:pt x="1" y="60"/>
                      </a:lnTo>
                      <a:lnTo>
                        <a:pt x="9" y="80"/>
                      </a:lnTo>
                      <a:lnTo>
                        <a:pt x="23" y="94"/>
                      </a:lnTo>
                      <a:lnTo>
                        <a:pt x="39" y="100"/>
                      </a:lnTo>
                      <a:lnTo>
                        <a:pt x="63" y="95"/>
                      </a:lnTo>
                      <a:lnTo>
                        <a:pt x="80" y="83"/>
                      </a:lnTo>
                      <a:lnTo>
                        <a:pt x="90" y="64"/>
                      </a:lnTo>
                      <a:lnTo>
                        <a:pt x="93" y="49"/>
                      </a:lnTo>
                      <a:lnTo>
                        <a:pt x="88" y="27"/>
                      </a:lnTo>
                      <a:lnTo>
                        <a:pt x="74"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43" name="Group 275"/>
              <p:cNvGrpSpPr>
                <a:grpSpLocks/>
              </p:cNvGrpSpPr>
              <p:nvPr/>
            </p:nvGrpSpPr>
            <p:grpSpPr bwMode="auto">
              <a:xfrm>
                <a:off x="2778" y="441"/>
                <a:ext cx="93" cy="99"/>
                <a:chOff x="2778" y="441"/>
                <a:chExt cx="93" cy="99"/>
              </a:xfrm>
            </p:grpSpPr>
            <p:sp>
              <p:nvSpPr>
                <p:cNvPr id="8957" name="Freeform 276"/>
                <p:cNvSpPr>
                  <a:spLocks/>
                </p:cNvSpPr>
                <p:nvPr/>
              </p:nvSpPr>
              <p:spPr bwMode="auto">
                <a:xfrm>
                  <a:off x="2778" y="441"/>
                  <a:ext cx="93" cy="99"/>
                </a:xfrm>
                <a:custGeom>
                  <a:avLst/>
                  <a:gdLst>
                    <a:gd name="T0" fmla="+- 0 2871 2778"/>
                    <a:gd name="T1" fmla="*/ T0 w 93"/>
                    <a:gd name="T2" fmla="+- 0 490 441"/>
                    <a:gd name="T3" fmla="*/ 490 h 99"/>
                    <a:gd name="T4" fmla="+- 0 2866 2778"/>
                    <a:gd name="T5" fmla="*/ T4 w 93"/>
                    <a:gd name="T6" fmla="+- 0 468 441"/>
                    <a:gd name="T7" fmla="*/ 468 h 99"/>
                    <a:gd name="T8" fmla="+- 0 2852 2778"/>
                    <a:gd name="T9" fmla="*/ T8 w 93"/>
                    <a:gd name="T10" fmla="+- 0 451 441"/>
                    <a:gd name="T11" fmla="*/ 451 h 99"/>
                    <a:gd name="T12" fmla="+- 0 2833 2778"/>
                    <a:gd name="T13" fmla="*/ T12 w 93"/>
                    <a:gd name="T14" fmla="+- 0 441 441"/>
                    <a:gd name="T15" fmla="*/ 441 h 99"/>
                    <a:gd name="T16" fmla="+- 0 2808 2778"/>
                    <a:gd name="T17" fmla="*/ T16 w 93"/>
                    <a:gd name="T18" fmla="+- 0 445 441"/>
                    <a:gd name="T19" fmla="*/ 445 h 99"/>
                    <a:gd name="T20" fmla="+- 0 2789 2778"/>
                    <a:gd name="T21" fmla="*/ T20 w 93"/>
                    <a:gd name="T22" fmla="+- 0 456 441"/>
                    <a:gd name="T23" fmla="*/ 456 h 99"/>
                    <a:gd name="T24" fmla="+- 0 2778 2778"/>
                    <a:gd name="T25" fmla="*/ T24 w 93"/>
                    <a:gd name="T26" fmla="+- 0 472 441"/>
                    <a:gd name="T27" fmla="*/ 472 h 99"/>
                    <a:gd name="T28" fmla="+- 0 2779 2778"/>
                    <a:gd name="T29" fmla="*/ T28 w 93"/>
                    <a:gd name="T30" fmla="+- 0 501 441"/>
                    <a:gd name="T31" fmla="*/ 501 h 99"/>
                    <a:gd name="T32" fmla="+- 0 2787 2778"/>
                    <a:gd name="T33" fmla="*/ T32 w 93"/>
                    <a:gd name="T34" fmla="+- 0 521 441"/>
                    <a:gd name="T35" fmla="*/ 521 h 99"/>
                    <a:gd name="T36" fmla="+- 0 2801 2778"/>
                    <a:gd name="T37" fmla="*/ T36 w 93"/>
                    <a:gd name="T38" fmla="+- 0 535 441"/>
                    <a:gd name="T39" fmla="*/ 535 h 99"/>
                    <a:gd name="T40" fmla="+- 0 2817 2778"/>
                    <a:gd name="T41" fmla="*/ T40 w 93"/>
                    <a:gd name="T42" fmla="+- 0 541 441"/>
                    <a:gd name="T43" fmla="*/ 541 h 99"/>
                    <a:gd name="T44" fmla="+- 0 2841 2778"/>
                    <a:gd name="T45" fmla="*/ T44 w 93"/>
                    <a:gd name="T46" fmla="+- 0 536 441"/>
                    <a:gd name="T47" fmla="*/ 536 h 99"/>
                    <a:gd name="T48" fmla="+- 0 2858 2778"/>
                    <a:gd name="T49" fmla="*/ T48 w 93"/>
                    <a:gd name="T50" fmla="+- 0 524 441"/>
                    <a:gd name="T51" fmla="*/ 524 h 99"/>
                    <a:gd name="T52" fmla="+- 0 2868 2778"/>
                    <a:gd name="T53" fmla="*/ T52 w 93"/>
                    <a:gd name="T54" fmla="+- 0 505 441"/>
                    <a:gd name="T55" fmla="*/ 505 h 99"/>
                    <a:gd name="T56" fmla="+- 0 2871 2778"/>
                    <a:gd name="T57" fmla="*/ T56 w 93"/>
                    <a:gd name="T58" fmla="+- 0 490 441"/>
                    <a:gd name="T59" fmla="*/ 490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4" y="10"/>
                      </a:lnTo>
                      <a:lnTo>
                        <a:pt x="55" y="0"/>
                      </a:lnTo>
                      <a:lnTo>
                        <a:pt x="30" y="4"/>
                      </a:lnTo>
                      <a:lnTo>
                        <a:pt x="11" y="15"/>
                      </a:lnTo>
                      <a:lnTo>
                        <a:pt x="0" y="31"/>
                      </a:lnTo>
                      <a:lnTo>
                        <a:pt x="1" y="60"/>
                      </a:lnTo>
                      <a:lnTo>
                        <a:pt x="9" y="80"/>
                      </a:lnTo>
                      <a:lnTo>
                        <a:pt x="23" y="94"/>
                      </a:lnTo>
                      <a:lnTo>
                        <a:pt x="39" y="100"/>
                      </a:lnTo>
                      <a:lnTo>
                        <a:pt x="63" y="95"/>
                      </a:lnTo>
                      <a:lnTo>
                        <a:pt x="80" y="83"/>
                      </a:lnTo>
                      <a:lnTo>
                        <a:pt x="90"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44" name="Group 277"/>
              <p:cNvGrpSpPr>
                <a:grpSpLocks/>
              </p:cNvGrpSpPr>
              <p:nvPr/>
            </p:nvGrpSpPr>
            <p:grpSpPr bwMode="auto">
              <a:xfrm>
                <a:off x="3666" y="2376"/>
                <a:ext cx="93" cy="99"/>
                <a:chOff x="3666" y="2376"/>
                <a:chExt cx="93" cy="99"/>
              </a:xfrm>
            </p:grpSpPr>
            <p:sp>
              <p:nvSpPr>
                <p:cNvPr id="8956" name="Freeform 278"/>
                <p:cNvSpPr>
                  <a:spLocks/>
                </p:cNvSpPr>
                <p:nvPr/>
              </p:nvSpPr>
              <p:spPr bwMode="auto">
                <a:xfrm>
                  <a:off x="3666" y="2376"/>
                  <a:ext cx="93" cy="99"/>
                </a:xfrm>
                <a:custGeom>
                  <a:avLst/>
                  <a:gdLst>
                    <a:gd name="T0" fmla="+- 0 3721 3666"/>
                    <a:gd name="T1" fmla="*/ T0 w 93"/>
                    <a:gd name="T2" fmla="+- 0 2376 2376"/>
                    <a:gd name="T3" fmla="*/ 2376 h 99"/>
                    <a:gd name="T4" fmla="+- 0 3696 3666"/>
                    <a:gd name="T5" fmla="*/ T4 w 93"/>
                    <a:gd name="T6" fmla="+- 0 2379 2376"/>
                    <a:gd name="T7" fmla="*/ 2379 h 99"/>
                    <a:gd name="T8" fmla="+- 0 3677 3666"/>
                    <a:gd name="T9" fmla="*/ T8 w 93"/>
                    <a:gd name="T10" fmla="+- 0 2390 2376"/>
                    <a:gd name="T11" fmla="*/ 2390 h 99"/>
                    <a:gd name="T12" fmla="+- 0 3666 3666"/>
                    <a:gd name="T13" fmla="*/ T12 w 93"/>
                    <a:gd name="T14" fmla="+- 0 2406 2376"/>
                    <a:gd name="T15" fmla="*/ 2406 h 99"/>
                    <a:gd name="T16" fmla="+- 0 3667 3666"/>
                    <a:gd name="T17" fmla="*/ T16 w 93"/>
                    <a:gd name="T18" fmla="+- 0 2435 2376"/>
                    <a:gd name="T19" fmla="*/ 2435 h 99"/>
                    <a:gd name="T20" fmla="+- 0 3675 3666"/>
                    <a:gd name="T21" fmla="*/ T20 w 93"/>
                    <a:gd name="T22" fmla="+- 0 2456 2376"/>
                    <a:gd name="T23" fmla="*/ 2456 h 99"/>
                    <a:gd name="T24" fmla="+- 0 3689 3666"/>
                    <a:gd name="T25" fmla="*/ T24 w 93"/>
                    <a:gd name="T26" fmla="+- 0 2469 2376"/>
                    <a:gd name="T27" fmla="*/ 2469 h 99"/>
                    <a:gd name="T28" fmla="+- 0 3705 3666"/>
                    <a:gd name="T29" fmla="*/ T28 w 93"/>
                    <a:gd name="T30" fmla="+- 0 2475 2376"/>
                    <a:gd name="T31" fmla="*/ 2475 h 99"/>
                    <a:gd name="T32" fmla="+- 0 3729 3666"/>
                    <a:gd name="T33" fmla="*/ T32 w 93"/>
                    <a:gd name="T34" fmla="+- 0 2470 2376"/>
                    <a:gd name="T35" fmla="*/ 2470 h 99"/>
                    <a:gd name="T36" fmla="+- 0 3746 3666"/>
                    <a:gd name="T37" fmla="*/ T36 w 93"/>
                    <a:gd name="T38" fmla="+- 0 2458 2376"/>
                    <a:gd name="T39" fmla="*/ 2458 h 99"/>
                    <a:gd name="T40" fmla="+- 0 3757 3666"/>
                    <a:gd name="T41" fmla="*/ T40 w 93"/>
                    <a:gd name="T42" fmla="+- 0 2439 2376"/>
                    <a:gd name="T43" fmla="*/ 2439 h 99"/>
                    <a:gd name="T44" fmla="+- 0 3759 3666"/>
                    <a:gd name="T45" fmla="*/ T44 w 93"/>
                    <a:gd name="T46" fmla="+- 0 2425 2376"/>
                    <a:gd name="T47" fmla="*/ 2425 h 99"/>
                    <a:gd name="T48" fmla="+- 0 3754 3666"/>
                    <a:gd name="T49" fmla="*/ T48 w 93"/>
                    <a:gd name="T50" fmla="+- 0 2402 2376"/>
                    <a:gd name="T51" fmla="*/ 2402 h 99"/>
                    <a:gd name="T52" fmla="+- 0 3740 3666"/>
                    <a:gd name="T53" fmla="*/ T52 w 93"/>
                    <a:gd name="T54" fmla="+- 0 2385 2376"/>
                    <a:gd name="T55" fmla="*/ 2385 h 99"/>
                    <a:gd name="T56" fmla="+- 0 3721 3666"/>
                    <a:gd name="T57" fmla="*/ T56 w 93"/>
                    <a:gd name="T58" fmla="+- 0 2376 2376"/>
                    <a:gd name="T59" fmla="*/ 2376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0"/>
                      </a:lnTo>
                      <a:lnTo>
                        <a:pt x="1" y="59"/>
                      </a:lnTo>
                      <a:lnTo>
                        <a:pt x="9" y="80"/>
                      </a:lnTo>
                      <a:lnTo>
                        <a:pt x="23" y="93"/>
                      </a:lnTo>
                      <a:lnTo>
                        <a:pt x="39" y="99"/>
                      </a:lnTo>
                      <a:lnTo>
                        <a:pt x="63" y="94"/>
                      </a:lnTo>
                      <a:lnTo>
                        <a:pt x="80" y="82"/>
                      </a:lnTo>
                      <a:lnTo>
                        <a:pt x="91" y="63"/>
                      </a:lnTo>
                      <a:lnTo>
                        <a:pt x="93" y="49"/>
                      </a:lnTo>
                      <a:lnTo>
                        <a:pt x="88" y="26"/>
                      </a:lnTo>
                      <a:lnTo>
                        <a:pt x="74" y="9"/>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45" name="Group 279"/>
              <p:cNvGrpSpPr>
                <a:grpSpLocks/>
              </p:cNvGrpSpPr>
              <p:nvPr/>
            </p:nvGrpSpPr>
            <p:grpSpPr bwMode="auto">
              <a:xfrm>
                <a:off x="3666" y="2376"/>
                <a:ext cx="93" cy="99"/>
                <a:chOff x="3666" y="2376"/>
                <a:chExt cx="93" cy="99"/>
              </a:xfrm>
            </p:grpSpPr>
            <p:sp>
              <p:nvSpPr>
                <p:cNvPr id="8955" name="Freeform 280"/>
                <p:cNvSpPr>
                  <a:spLocks/>
                </p:cNvSpPr>
                <p:nvPr/>
              </p:nvSpPr>
              <p:spPr bwMode="auto">
                <a:xfrm>
                  <a:off x="3666" y="2376"/>
                  <a:ext cx="93" cy="99"/>
                </a:xfrm>
                <a:custGeom>
                  <a:avLst/>
                  <a:gdLst>
                    <a:gd name="T0" fmla="+- 0 3759 3666"/>
                    <a:gd name="T1" fmla="*/ T0 w 93"/>
                    <a:gd name="T2" fmla="+- 0 2425 2376"/>
                    <a:gd name="T3" fmla="*/ 2425 h 99"/>
                    <a:gd name="T4" fmla="+- 0 3754 3666"/>
                    <a:gd name="T5" fmla="*/ T4 w 93"/>
                    <a:gd name="T6" fmla="+- 0 2402 2376"/>
                    <a:gd name="T7" fmla="*/ 2402 h 99"/>
                    <a:gd name="T8" fmla="+- 0 3740 3666"/>
                    <a:gd name="T9" fmla="*/ T8 w 93"/>
                    <a:gd name="T10" fmla="+- 0 2385 2376"/>
                    <a:gd name="T11" fmla="*/ 2385 h 99"/>
                    <a:gd name="T12" fmla="+- 0 3721 3666"/>
                    <a:gd name="T13" fmla="*/ T12 w 93"/>
                    <a:gd name="T14" fmla="+- 0 2376 2376"/>
                    <a:gd name="T15" fmla="*/ 2376 h 99"/>
                    <a:gd name="T16" fmla="+- 0 3696 3666"/>
                    <a:gd name="T17" fmla="*/ T16 w 93"/>
                    <a:gd name="T18" fmla="+- 0 2379 2376"/>
                    <a:gd name="T19" fmla="*/ 2379 h 99"/>
                    <a:gd name="T20" fmla="+- 0 3677 3666"/>
                    <a:gd name="T21" fmla="*/ T20 w 93"/>
                    <a:gd name="T22" fmla="+- 0 2390 2376"/>
                    <a:gd name="T23" fmla="*/ 2390 h 99"/>
                    <a:gd name="T24" fmla="+- 0 3666 3666"/>
                    <a:gd name="T25" fmla="*/ T24 w 93"/>
                    <a:gd name="T26" fmla="+- 0 2406 2376"/>
                    <a:gd name="T27" fmla="*/ 2406 h 99"/>
                    <a:gd name="T28" fmla="+- 0 3667 3666"/>
                    <a:gd name="T29" fmla="*/ T28 w 93"/>
                    <a:gd name="T30" fmla="+- 0 2435 2376"/>
                    <a:gd name="T31" fmla="*/ 2435 h 99"/>
                    <a:gd name="T32" fmla="+- 0 3675 3666"/>
                    <a:gd name="T33" fmla="*/ T32 w 93"/>
                    <a:gd name="T34" fmla="+- 0 2456 2376"/>
                    <a:gd name="T35" fmla="*/ 2456 h 99"/>
                    <a:gd name="T36" fmla="+- 0 3689 3666"/>
                    <a:gd name="T37" fmla="*/ T36 w 93"/>
                    <a:gd name="T38" fmla="+- 0 2469 2376"/>
                    <a:gd name="T39" fmla="*/ 2469 h 99"/>
                    <a:gd name="T40" fmla="+- 0 3705 3666"/>
                    <a:gd name="T41" fmla="*/ T40 w 93"/>
                    <a:gd name="T42" fmla="+- 0 2475 2376"/>
                    <a:gd name="T43" fmla="*/ 2475 h 99"/>
                    <a:gd name="T44" fmla="+- 0 3729 3666"/>
                    <a:gd name="T45" fmla="*/ T44 w 93"/>
                    <a:gd name="T46" fmla="+- 0 2470 2376"/>
                    <a:gd name="T47" fmla="*/ 2470 h 99"/>
                    <a:gd name="T48" fmla="+- 0 3746 3666"/>
                    <a:gd name="T49" fmla="*/ T48 w 93"/>
                    <a:gd name="T50" fmla="+- 0 2458 2376"/>
                    <a:gd name="T51" fmla="*/ 2458 h 99"/>
                    <a:gd name="T52" fmla="+- 0 3757 3666"/>
                    <a:gd name="T53" fmla="*/ T52 w 93"/>
                    <a:gd name="T54" fmla="+- 0 2439 2376"/>
                    <a:gd name="T55" fmla="*/ 2439 h 99"/>
                    <a:gd name="T56" fmla="+- 0 3759 3666"/>
                    <a:gd name="T57" fmla="*/ T56 w 93"/>
                    <a:gd name="T58" fmla="+- 0 2425 2376"/>
                    <a:gd name="T59" fmla="*/ 242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6"/>
                      </a:lnTo>
                      <a:lnTo>
                        <a:pt x="74" y="9"/>
                      </a:lnTo>
                      <a:lnTo>
                        <a:pt x="55" y="0"/>
                      </a:lnTo>
                      <a:lnTo>
                        <a:pt x="30" y="3"/>
                      </a:lnTo>
                      <a:lnTo>
                        <a:pt x="11" y="14"/>
                      </a:lnTo>
                      <a:lnTo>
                        <a:pt x="0" y="30"/>
                      </a:lnTo>
                      <a:lnTo>
                        <a:pt x="1" y="59"/>
                      </a:lnTo>
                      <a:lnTo>
                        <a:pt x="9" y="80"/>
                      </a:lnTo>
                      <a:lnTo>
                        <a:pt x="23" y="93"/>
                      </a:lnTo>
                      <a:lnTo>
                        <a:pt x="39" y="99"/>
                      </a:lnTo>
                      <a:lnTo>
                        <a:pt x="63" y="94"/>
                      </a:lnTo>
                      <a:lnTo>
                        <a:pt x="80" y="82"/>
                      </a:lnTo>
                      <a:lnTo>
                        <a:pt x="91" y="63"/>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46" name="Group 281"/>
              <p:cNvGrpSpPr>
                <a:grpSpLocks/>
              </p:cNvGrpSpPr>
              <p:nvPr/>
            </p:nvGrpSpPr>
            <p:grpSpPr bwMode="auto">
              <a:xfrm>
                <a:off x="2116" y="2697"/>
                <a:ext cx="97" cy="95"/>
                <a:chOff x="2116" y="2697"/>
                <a:chExt cx="97" cy="95"/>
              </a:xfrm>
            </p:grpSpPr>
            <p:sp>
              <p:nvSpPr>
                <p:cNvPr id="8954" name="Freeform 282"/>
                <p:cNvSpPr>
                  <a:spLocks/>
                </p:cNvSpPr>
                <p:nvPr/>
              </p:nvSpPr>
              <p:spPr bwMode="auto">
                <a:xfrm>
                  <a:off x="2116" y="2697"/>
                  <a:ext cx="97" cy="95"/>
                </a:xfrm>
                <a:custGeom>
                  <a:avLst/>
                  <a:gdLst>
                    <a:gd name="T0" fmla="+- 0 2174 2116"/>
                    <a:gd name="T1" fmla="*/ T0 w 97"/>
                    <a:gd name="T2" fmla="+- 0 2697 2697"/>
                    <a:gd name="T3" fmla="*/ 2697 h 95"/>
                    <a:gd name="T4" fmla="+- 0 2147 2116"/>
                    <a:gd name="T5" fmla="*/ T4 w 97"/>
                    <a:gd name="T6" fmla="+- 0 2700 2697"/>
                    <a:gd name="T7" fmla="*/ 2700 h 95"/>
                    <a:gd name="T8" fmla="+- 0 2128 2116"/>
                    <a:gd name="T9" fmla="*/ T8 w 97"/>
                    <a:gd name="T10" fmla="+- 0 2711 2697"/>
                    <a:gd name="T11" fmla="*/ 2711 h 95"/>
                    <a:gd name="T12" fmla="+- 0 2116 2116"/>
                    <a:gd name="T13" fmla="*/ T12 w 97"/>
                    <a:gd name="T14" fmla="+- 0 2726 2697"/>
                    <a:gd name="T15" fmla="*/ 2726 h 95"/>
                    <a:gd name="T16" fmla="+- 0 2117 2116"/>
                    <a:gd name="T17" fmla="*/ T16 w 97"/>
                    <a:gd name="T18" fmla="+- 0 2753 2697"/>
                    <a:gd name="T19" fmla="*/ 2753 h 95"/>
                    <a:gd name="T20" fmla="+- 0 2126 2116"/>
                    <a:gd name="T21" fmla="*/ T20 w 97"/>
                    <a:gd name="T22" fmla="+- 0 2774 2697"/>
                    <a:gd name="T23" fmla="*/ 2774 h 95"/>
                    <a:gd name="T24" fmla="+- 0 2140 2116"/>
                    <a:gd name="T25" fmla="*/ T24 w 97"/>
                    <a:gd name="T26" fmla="+- 0 2786 2697"/>
                    <a:gd name="T27" fmla="*/ 2786 h 95"/>
                    <a:gd name="T28" fmla="+- 0 2157 2116"/>
                    <a:gd name="T29" fmla="*/ T28 w 97"/>
                    <a:gd name="T30" fmla="+- 0 2792 2697"/>
                    <a:gd name="T31" fmla="*/ 2792 h 95"/>
                    <a:gd name="T32" fmla="+- 0 2182 2116"/>
                    <a:gd name="T33" fmla="*/ T32 w 97"/>
                    <a:gd name="T34" fmla="+- 0 2787 2697"/>
                    <a:gd name="T35" fmla="*/ 2787 h 95"/>
                    <a:gd name="T36" fmla="+- 0 2200 2116"/>
                    <a:gd name="T37" fmla="*/ T36 w 97"/>
                    <a:gd name="T38" fmla="+- 0 2775 2697"/>
                    <a:gd name="T39" fmla="*/ 2775 h 95"/>
                    <a:gd name="T40" fmla="+- 0 2211 2116"/>
                    <a:gd name="T41" fmla="*/ T40 w 97"/>
                    <a:gd name="T42" fmla="+- 0 2758 2697"/>
                    <a:gd name="T43" fmla="*/ 2758 h 95"/>
                    <a:gd name="T44" fmla="+- 0 2213 2116"/>
                    <a:gd name="T45" fmla="*/ T44 w 97"/>
                    <a:gd name="T46" fmla="+- 0 2744 2697"/>
                    <a:gd name="T47" fmla="*/ 2744 h 95"/>
                    <a:gd name="T48" fmla="+- 0 2208 2116"/>
                    <a:gd name="T49" fmla="*/ T48 w 97"/>
                    <a:gd name="T50" fmla="+- 0 2723 2697"/>
                    <a:gd name="T51" fmla="*/ 2723 h 95"/>
                    <a:gd name="T52" fmla="+- 0 2194 2116"/>
                    <a:gd name="T53" fmla="*/ T52 w 97"/>
                    <a:gd name="T54" fmla="+- 0 2706 2697"/>
                    <a:gd name="T55" fmla="*/ 2706 h 95"/>
                    <a:gd name="T56" fmla="+- 0 2174 2116"/>
                    <a:gd name="T57" fmla="*/ T56 w 97"/>
                    <a:gd name="T58" fmla="+- 0 2697 2697"/>
                    <a:gd name="T59" fmla="*/ 269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4"/>
                      </a:lnTo>
                      <a:lnTo>
                        <a:pt x="0" y="29"/>
                      </a:lnTo>
                      <a:lnTo>
                        <a:pt x="1" y="56"/>
                      </a:lnTo>
                      <a:lnTo>
                        <a:pt x="10" y="77"/>
                      </a:lnTo>
                      <a:lnTo>
                        <a:pt x="24" y="89"/>
                      </a:lnTo>
                      <a:lnTo>
                        <a:pt x="41" y="95"/>
                      </a:lnTo>
                      <a:lnTo>
                        <a:pt x="66" y="90"/>
                      </a:lnTo>
                      <a:lnTo>
                        <a:pt x="84" y="78"/>
                      </a:lnTo>
                      <a:lnTo>
                        <a:pt x="95" y="61"/>
                      </a:lnTo>
                      <a:lnTo>
                        <a:pt x="97" y="47"/>
                      </a:lnTo>
                      <a:lnTo>
                        <a:pt x="92" y="26"/>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47" name="Group 283"/>
              <p:cNvGrpSpPr>
                <a:grpSpLocks/>
              </p:cNvGrpSpPr>
              <p:nvPr/>
            </p:nvGrpSpPr>
            <p:grpSpPr bwMode="auto">
              <a:xfrm>
                <a:off x="2116" y="2697"/>
                <a:ext cx="97" cy="95"/>
                <a:chOff x="2116" y="2697"/>
                <a:chExt cx="97" cy="95"/>
              </a:xfrm>
            </p:grpSpPr>
            <p:sp>
              <p:nvSpPr>
                <p:cNvPr id="8953" name="Freeform 284"/>
                <p:cNvSpPr>
                  <a:spLocks/>
                </p:cNvSpPr>
                <p:nvPr/>
              </p:nvSpPr>
              <p:spPr bwMode="auto">
                <a:xfrm>
                  <a:off x="2116" y="2697"/>
                  <a:ext cx="97" cy="95"/>
                </a:xfrm>
                <a:custGeom>
                  <a:avLst/>
                  <a:gdLst>
                    <a:gd name="T0" fmla="+- 0 2213 2116"/>
                    <a:gd name="T1" fmla="*/ T0 w 97"/>
                    <a:gd name="T2" fmla="+- 0 2744 2697"/>
                    <a:gd name="T3" fmla="*/ 2744 h 95"/>
                    <a:gd name="T4" fmla="+- 0 2208 2116"/>
                    <a:gd name="T5" fmla="*/ T4 w 97"/>
                    <a:gd name="T6" fmla="+- 0 2723 2697"/>
                    <a:gd name="T7" fmla="*/ 2723 h 95"/>
                    <a:gd name="T8" fmla="+- 0 2194 2116"/>
                    <a:gd name="T9" fmla="*/ T8 w 97"/>
                    <a:gd name="T10" fmla="+- 0 2706 2697"/>
                    <a:gd name="T11" fmla="*/ 2706 h 95"/>
                    <a:gd name="T12" fmla="+- 0 2174 2116"/>
                    <a:gd name="T13" fmla="*/ T12 w 97"/>
                    <a:gd name="T14" fmla="+- 0 2697 2697"/>
                    <a:gd name="T15" fmla="*/ 2697 h 95"/>
                    <a:gd name="T16" fmla="+- 0 2147 2116"/>
                    <a:gd name="T17" fmla="*/ T16 w 97"/>
                    <a:gd name="T18" fmla="+- 0 2700 2697"/>
                    <a:gd name="T19" fmla="*/ 2700 h 95"/>
                    <a:gd name="T20" fmla="+- 0 2128 2116"/>
                    <a:gd name="T21" fmla="*/ T20 w 97"/>
                    <a:gd name="T22" fmla="+- 0 2711 2697"/>
                    <a:gd name="T23" fmla="*/ 2711 h 95"/>
                    <a:gd name="T24" fmla="+- 0 2116 2116"/>
                    <a:gd name="T25" fmla="*/ T24 w 97"/>
                    <a:gd name="T26" fmla="+- 0 2726 2697"/>
                    <a:gd name="T27" fmla="*/ 2726 h 95"/>
                    <a:gd name="T28" fmla="+- 0 2117 2116"/>
                    <a:gd name="T29" fmla="*/ T28 w 97"/>
                    <a:gd name="T30" fmla="+- 0 2753 2697"/>
                    <a:gd name="T31" fmla="*/ 2753 h 95"/>
                    <a:gd name="T32" fmla="+- 0 2126 2116"/>
                    <a:gd name="T33" fmla="*/ T32 w 97"/>
                    <a:gd name="T34" fmla="+- 0 2774 2697"/>
                    <a:gd name="T35" fmla="*/ 2774 h 95"/>
                    <a:gd name="T36" fmla="+- 0 2140 2116"/>
                    <a:gd name="T37" fmla="*/ T36 w 97"/>
                    <a:gd name="T38" fmla="+- 0 2786 2697"/>
                    <a:gd name="T39" fmla="*/ 2786 h 95"/>
                    <a:gd name="T40" fmla="+- 0 2157 2116"/>
                    <a:gd name="T41" fmla="*/ T40 w 97"/>
                    <a:gd name="T42" fmla="+- 0 2792 2697"/>
                    <a:gd name="T43" fmla="*/ 2792 h 95"/>
                    <a:gd name="T44" fmla="+- 0 2182 2116"/>
                    <a:gd name="T45" fmla="*/ T44 w 97"/>
                    <a:gd name="T46" fmla="+- 0 2787 2697"/>
                    <a:gd name="T47" fmla="*/ 2787 h 95"/>
                    <a:gd name="T48" fmla="+- 0 2200 2116"/>
                    <a:gd name="T49" fmla="*/ T48 w 97"/>
                    <a:gd name="T50" fmla="+- 0 2775 2697"/>
                    <a:gd name="T51" fmla="*/ 2775 h 95"/>
                    <a:gd name="T52" fmla="+- 0 2211 2116"/>
                    <a:gd name="T53" fmla="*/ T52 w 97"/>
                    <a:gd name="T54" fmla="+- 0 2758 2697"/>
                    <a:gd name="T55" fmla="*/ 2758 h 95"/>
                    <a:gd name="T56" fmla="+- 0 2213 2116"/>
                    <a:gd name="T57" fmla="*/ T56 w 97"/>
                    <a:gd name="T58" fmla="+- 0 2744 2697"/>
                    <a:gd name="T59" fmla="*/ 274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9"/>
                      </a:lnTo>
                      <a:lnTo>
                        <a:pt x="58" y="0"/>
                      </a:lnTo>
                      <a:lnTo>
                        <a:pt x="31" y="3"/>
                      </a:lnTo>
                      <a:lnTo>
                        <a:pt x="12" y="14"/>
                      </a:lnTo>
                      <a:lnTo>
                        <a:pt x="0" y="29"/>
                      </a:lnTo>
                      <a:lnTo>
                        <a:pt x="1" y="56"/>
                      </a:lnTo>
                      <a:lnTo>
                        <a:pt x="10" y="77"/>
                      </a:lnTo>
                      <a:lnTo>
                        <a:pt x="24" y="89"/>
                      </a:lnTo>
                      <a:lnTo>
                        <a:pt x="41" y="95"/>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48" name="Group 285"/>
              <p:cNvGrpSpPr>
                <a:grpSpLocks/>
              </p:cNvGrpSpPr>
              <p:nvPr/>
            </p:nvGrpSpPr>
            <p:grpSpPr bwMode="auto">
              <a:xfrm>
                <a:off x="2175" y="2938"/>
                <a:ext cx="101" cy="97"/>
                <a:chOff x="2175" y="2938"/>
                <a:chExt cx="101" cy="97"/>
              </a:xfrm>
            </p:grpSpPr>
            <p:sp>
              <p:nvSpPr>
                <p:cNvPr id="8952" name="Freeform 286"/>
                <p:cNvSpPr>
                  <a:spLocks/>
                </p:cNvSpPr>
                <p:nvPr/>
              </p:nvSpPr>
              <p:spPr bwMode="auto">
                <a:xfrm>
                  <a:off x="2175" y="2938"/>
                  <a:ext cx="101" cy="97"/>
                </a:xfrm>
                <a:custGeom>
                  <a:avLst/>
                  <a:gdLst>
                    <a:gd name="T0" fmla="+- 0 2238 2175"/>
                    <a:gd name="T1" fmla="*/ T0 w 101"/>
                    <a:gd name="T2" fmla="+- 0 2938 2938"/>
                    <a:gd name="T3" fmla="*/ 2938 h 97"/>
                    <a:gd name="T4" fmla="+- 0 2211 2175"/>
                    <a:gd name="T5" fmla="*/ T4 w 101"/>
                    <a:gd name="T6" fmla="+- 0 2940 2938"/>
                    <a:gd name="T7" fmla="*/ 2940 h 97"/>
                    <a:gd name="T8" fmla="+- 0 2192 2175"/>
                    <a:gd name="T9" fmla="*/ T8 w 101"/>
                    <a:gd name="T10" fmla="+- 0 2950 2938"/>
                    <a:gd name="T11" fmla="*/ 2950 h 97"/>
                    <a:gd name="T12" fmla="+- 0 2179 2175"/>
                    <a:gd name="T13" fmla="*/ T12 w 101"/>
                    <a:gd name="T14" fmla="+- 0 2966 2938"/>
                    <a:gd name="T15" fmla="*/ 2966 h 97"/>
                    <a:gd name="T16" fmla="+- 0 2175 2175"/>
                    <a:gd name="T17" fmla="*/ T16 w 101"/>
                    <a:gd name="T18" fmla="+- 0 2984 2938"/>
                    <a:gd name="T19" fmla="*/ 2984 h 97"/>
                    <a:gd name="T20" fmla="+- 0 2179 2175"/>
                    <a:gd name="T21" fmla="*/ T20 w 101"/>
                    <a:gd name="T22" fmla="+- 0 3007 2938"/>
                    <a:gd name="T23" fmla="*/ 3007 h 97"/>
                    <a:gd name="T24" fmla="+- 0 2192 2175"/>
                    <a:gd name="T25" fmla="*/ T24 w 101"/>
                    <a:gd name="T26" fmla="+- 0 3024 2938"/>
                    <a:gd name="T27" fmla="*/ 3024 h 97"/>
                    <a:gd name="T28" fmla="+- 0 2211 2175"/>
                    <a:gd name="T29" fmla="*/ T28 w 101"/>
                    <a:gd name="T30" fmla="+- 0 3035 2938"/>
                    <a:gd name="T31" fmla="*/ 3035 h 97"/>
                    <a:gd name="T32" fmla="+- 0 2238 2175"/>
                    <a:gd name="T33" fmla="*/ T32 w 101"/>
                    <a:gd name="T34" fmla="+- 0 3032 2938"/>
                    <a:gd name="T35" fmla="*/ 3032 h 97"/>
                    <a:gd name="T36" fmla="+- 0 2258 2175"/>
                    <a:gd name="T37" fmla="*/ T36 w 101"/>
                    <a:gd name="T38" fmla="+- 0 3023 2938"/>
                    <a:gd name="T39" fmla="*/ 3023 h 97"/>
                    <a:gd name="T40" fmla="+- 0 2270 2175"/>
                    <a:gd name="T41" fmla="*/ T40 w 101"/>
                    <a:gd name="T42" fmla="+- 0 3008 2938"/>
                    <a:gd name="T43" fmla="*/ 3008 h 97"/>
                    <a:gd name="T44" fmla="+- 0 2275 2175"/>
                    <a:gd name="T45" fmla="*/ T44 w 101"/>
                    <a:gd name="T46" fmla="+- 0 2989 2938"/>
                    <a:gd name="T47" fmla="*/ 2989 h 97"/>
                    <a:gd name="T48" fmla="+- 0 2275 2175"/>
                    <a:gd name="T49" fmla="*/ T48 w 101"/>
                    <a:gd name="T50" fmla="+- 0 2986 2938"/>
                    <a:gd name="T51" fmla="*/ 2986 h 97"/>
                    <a:gd name="T52" fmla="+- 0 2270 2175"/>
                    <a:gd name="T53" fmla="*/ T52 w 101"/>
                    <a:gd name="T54" fmla="+- 0 2964 2938"/>
                    <a:gd name="T55" fmla="*/ 2964 h 97"/>
                    <a:gd name="T56" fmla="+- 0 2257 2175"/>
                    <a:gd name="T57" fmla="*/ T56 w 101"/>
                    <a:gd name="T58" fmla="+- 0 2947 2938"/>
                    <a:gd name="T59" fmla="*/ 2947 h 97"/>
                    <a:gd name="T60" fmla="+- 0 2238 2175"/>
                    <a:gd name="T61" fmla="*/ T60 w 101"/>
                    <a:gd name="T62" fmla="+- 0 2938 2938"/>
                    <a:gd name="T63" fmla="*/ 2938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2"/>
                      </a:lnTo>
                      <a:lnTo>
                        <a:pt x="17" y="12"/>
                      </a:lnTo>
                      <a:lnTo>
                        <a:pt x="4" y="28"/>
                      </a:lnTo>
                      <a:lnTo>
                        <a:pt x="0" y="46"/>
                      </a:lnTo>
                      <a:lnTo>
                        <a:pt x="4" y="69"/>
                      </a:lnTo>
                      <a:lnTo>
                        <a:pt x="17" y="86"/>
                      </a:lnTo>
                      <a:lnTo>
                        <a:pt x="36" y="97"/>
                      </a:lnTo>
                      <a:lnTo>
                        <a:pt x="63" y="94"/>
                      </a:lnTo>
                      <a:lnTo>
                        <a:pt x="83" y="85"/>
                      </a:lnTo>
                      <a:lnTo>
                        <a:pt x="95" y="70"/>
                      </a:lnTo>
                      <a:lnTo>
                        <a:pt x="100" y="51"/>
                      </a:lnTo>
                      <a:lnTo>
                        <a:pt x="100" y="48"/>
                      </a:lnTo>
                      <a:lnTo>
                        <a:pt x="95" y="26"/>
                      </a:lnTo>
                      <a:lnTo>
                        <a:pt x="82" y="9"/>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49" name="Group 287"/>
              <p:cNvGrpSpPr>
                <a:grpSpLocks/>
              </p:cNvGrpSpPr>
              <p:nvPr/>
            </p:nvGrpSpPr>
            <p:grpSpPr bwMode="auto">
              <a:xfrm>
                <a:off x="2175" y="2938"/>
                <a:ext cx="101" cy="97"/>
                <a:chOff x="2175" y="2938"/>
                <a:chExt cx="101" cy="97"/>
              </a:xfrm>
            </p:grpSpPr>
            <p:sp>
              <p:nvSpPr>
                <p:cNvPr id="8951" name="Freeform 288"/>
                <p:cNvSpPr>
                  <a:spLocks/>
                </p:cNvSpPr>
                <p:nvPr/>
              </p:nvSpPr>
              <p:spPr bwMode="auto">
                <a:xfrm>
                  <a:off x="2175" y="2938"/>
                  <a:ext cx="101" cy="97"/>
                </a:xfrm>
                <a:custGeom>
                  <a:avLst/>
                  <a:gdLst>
                    <a:gd name="T0" fmla="+- 0 2275 2175"/>
                    <a:gd name="T1" fmla="*/ T0 w 101"/>
                    <a:gd name="T2" fmla="+- 0 2986 2938"/>
                    <a:gd name="T3" fmla="*/ 2986 h 97"/>
                    <a:gd name="T4" fmla="+- 0 2270 2175"/>
                    <a:gd name="T5" fmla="*/ T4 w 101"/>
                    <a:gd name="T6" fmla="+- 0 2964 2938"/>
                    <a:gd name="T7" fmla="*/ 2964 h 97"/>
                    <a:gd name="T8" fmla="+- 0 2257 2175"/>
                    <a:gd name="T9" fmla="*/ T8 w 101"/>
                    <a:gd name="T10" fmla="+- 0 2947 2938"/>
                    <a:gd name="T11" fmla="*/ 2947 h 97"/>
                    <a:gd name="T12" fmla="+- 0 2238 2175"/>
                    <a:gd name="T13" fmla="*/ T12 w 101"/>
                    <a:gd name="T14" fmla="+- 0 2938 2938"/>
                    <a:gd name="T15" fmla="*/ 2938 h 97"/>
                    <a:gd name="T16" fmla="+- 0 2211 2175"/>
                    <a:gd name="T17" fmla="*/ T16 w 101"/>
                    <a:gd name="T18" fmla="+- 0 2940 2938"/>
                    <a:gd name="T19" fmla="*/ 2940 h 97"/>
                    <a:gd name="T20" fmla="+- 0 2192 2175"/>
                    <a:gd name="T21" fmla="*/ T20 w 101"/>
                    <a:gd name="T22" fmla="+- 0 2950 2938"/>
                    <a:gd name="T23" fmla="*/ 2950 h 97"/>
                    <a:gd name="T24" fmla="+- 0 2179 2175"/>
                    <a:gd name="T25" fmla="*/ T24 w 101"/>
                    <a:gd name="T26" fmla="+- 0 2966 2938"/>
                    <a:gd name="T27" fmla="*/ 2966 h 97"/>
                    <a:gd name="T28" fmla="+- 0 2175 2175"/>
                    <a:gd name="T29" fmla="*/ T28 w 101"/>
                    <a:gd name="T30" fmla="+- 0 2984 2938"/>
                    <a:gd name="T31" fmla="*/ 2984 h 97"/>
                    <a:gd name="T32" fmla="+- 0 2179 2175"/>
                    <a:gd name="T33" fmla="*/ T32 w 101"/>
                    <a:gd name="T34" fmla="+- 0 3007 2938"/>
                    <a:gd name="T35" fmla="*/ 3007 h 97"/>
                    <a:gd name="T36" fmla="+- 0 2192 2175"/>
                    <a:gd name="T37" fmla="*/ T36 w 101"/>
                    <a:gd name="T38" fmla="+- 0 3024 2938"/>
                    <a:gd name="T39" fmla="*/ 3024 h 97"/>
                    <a:gd name="T40" fmla="+- 0 2211 2175"/>
                    <a:gd name="T41" fmla="*/ T40 w 101"/>
                    <a:gd name="T42" fmla="+- 0 3035 2938"/>
                    <a:gd name="T43" fmla="*/ 3035 h 97"/>
                    <a:gd name="T44" fmla="+- 0 2238 2175"/>
                    <a:gd name="T45" fmla="*/ T44 w 101"/>
                    <a:gd name="T46" fmla="+- 0 3032 2938"/>
                    <a:gd name="T47" fmla="*/ 3032 h 97"/>
                    <a:gd name="T48" fmla="+- 0 2258 2175"/>
                    <a:gd name="T49" fmla="*/ T48 w 101"/>
                    <a:gd name="T50" fmla="+- 0 3023 2938"/>
                    <a:gd name="T51" fmla="*/ 3023 h 97"/>
                    <a:gd name="T52" fmla="+- 0 2270 2175"/>
                    <a:gd name="T53" fmla="*/ T52 w 101"/>
                    <a:gd name="T54" fmla="+- 0 3008 2938"/>
                    <a:gd name="T55" fmla="*/ 3008 h 97"/>
                    <a:gd name="T56" fmla="+- 0 2275 2175"/>
                    <a:gd name="T57" fmla="*/ T56 w 101"/>
                    <a:gd name="T58" fmla="+- 0 2989 2938"/>
                    <a:gd name="T59" fmla="*/ 2989 h 97"/>
                    <a:gd name="T60" fmla="+- 0 2275 2175"/>
                    <a:gd name="T61" fmla="*/ T60 w 101"/>
                    <a:gd name="T62" fmla="+- 0 2986 2938"/>
                    <a:gd name="T63" fmla="*/ 298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8"/>
                      </a:moveTo>
                      <a:lnTo>
                        <a:pt x="95" y="26"/>
                      </a:lnTo>
                      <a:lnTo>
                        <a:pt x="82" y="9"/>
                      </a:lnTo>
                      <a:lnTo>
                        <a:pt x="63" y="0"/>
                      </a:lnTo>
                      <a:lnTo>
                        <a:pt x="36" y="2"/>
                      </a:lnTo>
                      <a:lnTo>
                        <a:pt x="17" y="12"/>
                      </a:lnTo>
                      <a:lnTo>
                        <a:pt x="4" y="28"/>
                      </a:lnTo>
                      <a:lnTo>
                        <a:pt x="0" y="46"/>
                      </a:lnTo>
                      <a:lnTo>
                        <a:pt x="4" y="69"/>
                      </a:lnTo>
                      <a:lnTo>
                        <a:pt x="17" y="86"/>
                      </a:lnTo>
                      <a:lnTo>
                        <a:pt x="36" y="97"/>
                      </a:lnTo>
                      <a:lnTo>
                        <a:pt x="63" y="94"/>
                      </a:lnTo>
                      <a:lnTo>
                        <a:pt x="83" y="85"/>
                      </a:lnTo>
                      <a:lnTo>
                        <a:pt x="95" y="70"/>
                      </a:lnTo>
                      <a:lnTo>
                        <a:pt x="100" y="51"/>
                      </a:lnTo>
                      <a:lnTo>
                        <a:pt x="100"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50" name="Group 289"/>
              <p:cNvGrpSpPr>
                <a:grpSpLocks/>
              </p:cNvGrpSpPr>
              <p:nvPr/>
            </p:nvGrpSpPr>
            <p:grpSpPr bwMode="auto">
              <a:xfrm>
                <a:off x="3926" y="340"/>
                <a:ext cx="97" cy="95"/>
                <a:chOff x="3926" y="340"/>
                <a:chExt cx="97" cy="95"/>
              </a:xfrm>
            </p:grpSpPr>
            <p:sp>
              <p:nvSpPr>
                <p:cNvPr id="8950" name="Freeform 290"/>
                <p:cNvSpPr>
                  <a:spLocks/>
                </p:cNvSpPr>
                <p:nvPr/>
              </p:nvSpPr>
              <p:spPr bwMode="auto">
                <a:xfrm>
                  <a:off x="3926" y="340"/>
                  <a:ext cx="97" cy="95"/>
                </a:xfrm>
                <a:custGeom>
                  <a:avLst/>
                  <a:gdLst>
                    <a:gd name="T0" fmla="+- 0 3983 3926"/>
                    <a:gd name="T1" fmla="*/ T0 w 97"/>
                    <a:gd name="T2" fmla="+- 0 340 340"/>
                    <a:gd name="T3" fmla="*/ 340 h 95"/>
                    <a:gd name="T4" fmla="+- 0 3957 3926"/>
                    <a:gd name="T5" fmla="*/ T4 w 97"/>
                    <a:gd name="T6" fmla="+- 0 344 340"/>
                    <a:gd name="T7" fmla="*/ 344 h 95"/>
                    <a:gd name="T8" fmla="+- 0 3938 3926"/>
                    <a:gd name="T9" fmla="*/ T8 w 97"/>
                    <a:gd name="T10" fmla="+- 0 354 340"/>
                    <a:gd name="T11" fmla="*/ 354 h 95"/>
                    <a:gd name="T12" fmla="+- 0 3926 3926"/>
                    <a:gd name="T13" fmla="*/ T12 w 97"/>
                    <a:gd name="T14" fmla="+- 0 369 340"/>
                    <a:gd name="T15" fmla="*/ 369 h 95"/>
                    <a:gd name="T16" fmla="+- 0 3927 3926"/>
                    <a:gd name="T17" fmla="*/ T16 w 97"/>
                    <a:gd name="T18" fmla="+- 0 397 340"/>
                    <a:gd name="T19" fmla="*/ 397 h 95"/>
                    <a:gd name="T20" fmla="+- 0 3936 3926"/>
                    <a:gd name="T21" fmla="*/ T20 w 97"/>
                    <a:gd name="T22" fmla="+- 0 417 340"/>
                    <a:gd name="T23" fmla="*/ 417 h 95"/>
                    <a:gd name="T24" fmla="+- 0 3949 3926"/>
                    <a:gd name="T25" fmla="*/ T24 w 97"/>
                    <a:gd name="T26" fmla="+- 0 430 340"/>
                    <a:gd name="T27" fmla="*/ 430 h 95"/>
                    <a:gd name="T28" fmla="+- 0 3967 3926"/>
                    <a:gd name="T29" fmla="*/ T28 w 97"/>
                    <a:gd name="T30" fmla="+- 0 435 340"/>
                    <a:gd name="T31" fmla="*/ 435 h 95"/>
                    <a:gd name="T32" fmla="+- 0 3991 3926"/>
                    <a:gd name="T33" fmla="*/ T32 w 97"/>
                    <a:gd name="T34" fmla="+- 0 431 340"/>
                    <a:gd name="T35" fmla="*/ 431 h 95"/>
                    <a:gd name="T36" fmla="+- 0 4010 3926"/>
                    <a:gd name="T37" fmla="*/ T36 w 97"/>
                    <a:gd name="T38" fmla="+- 0 419 340"/>
                    <a:gd name="T39" fmla="*/ 419 h 95"/>
                    <a:gd name="T40" fmla="+- 0 4020 3926"/>
                    <a:gd name="T41" fmla="*/ T40 w 97"/>
                    <a:gd name="T42" fmla="+- 0 401 340"/>
                    <a:gd name="T43" fmla="*/ 401 h 95"/>
                    <a:gd name="T44" fmla="+- 0 4023 3926"/>
                    <a:gd name="T45" fmla="*/ T44 w 97"/>
                    <a:gd name="T46" fmla="+- 0 387 340"/>
                    <a:gd name="T47" fmla="*/ 387 h 95"/>
                    <a:gd name="T48" fmla="+- 0 4017 3926"/>
                    <a:gd name="T49" fmla="*/ T48 w 97"/>
                    <a:gd name="T50" fmla="+- 0 366 340"/>
                    <a:gd name="T51" fmla="*/ 366 h 95"/>
                    <a:gd name="T52" fmla="+- 0 4004 3926"/>
                    <a:gd name="T53" fmla="*/ T52 w 97"/>
                    <a:gd name="T54" fmla="+- 0 350 340"/>
                    <a:gd name="T55" fmla="*/ 350 h 95"/>
                    <a:gd name="T56" fmla="+- 0 3983 3926"/>
                    <a:gd name="T57" fmla="*/ T56 w 97"/>
                    <a:gd name="T58" fmla="+- 0 340 340"/>
                    <a:gd name="T59" fmla="*/ 34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7" y="0"/>
                      </a:moveTo>
                      <a:lnTo>
                        <a:pt x="31" y="4"/>
                      </a:lnTo>
                      <a:lnTo>
                        <a:pt x="12" y="14"/>
                      </a:lnTo>
                      <a:lnTo>
                        <a:pt x="0" y="29"/>
                      </a:lnTo>
                      <a:lnTo>
                        <a:pt x="1" y="57"/>
                      </a:lnTo>
                      <a:lnTo>
                        <a:pt x="10" y="77"/>
                      </a:lnTo>
                      <a:lnTo>
                        <a:pt x="23" y="90"/>
                      </a:lnTo>
                      <a:lnTo>
                        <a:pt x="41" y="95"/>
                      </a:lnTo>
                      <a:lnTo>
                        <a:pt x="65" y="91"/>
                      </a:lnTo>
                      <a:lnTo>
                        <a:pt x="84" y="79"/>
                      </a:lnTo>
                      <a:lnTo>
                        <a:pt x="94" y="61"/>
                      </a:lnTo>
                      <a:lnTo>
                        <a:pt x="97" y="47"/>
                      </a:lnTo>
                      <a:lnTo>
                        <a:pt x="91" y="26"/>
                      </a:lnTo>
                      <a:lnTo>
                        <a:pt x="78" y="10"/>
                      </a:lnTo>
                      <a:lnTo>
                        <a:pt x="57"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51" name="Group 291"/>
              <p:cNvGrpSpPr>
                <a:grpSpLocks/>
              </p:cNvGrpSpPr>
              <p:nvPr/>
            </p:nvGrpSpPr>
            <p:grpSpPr bwMode="auto">
              <a:xfrm>
                <a:off x="3926" y="340"/>
                <a:ext cx="97" cy="95"/>
                <a:chOff x="3926" y="340"/>
                <a:chExt cx="97" cy="95"/>
              </a:xfrm>
            </p:grpSpPr>
            <p:sp>
              <p:nvSpPr>
                <p:cNvPr id="8949" name="Freeform 292"/>
                <p:cNvSpPr>
                  <a:spLocks/>
                </p:cNvSpPr>
                <p:nvPr/>
              </p:nvSpPr>
              <p:spPr bwMode="auto">
                <a:xfrm>
                  <a:off x="3926" y="340"/>
                  <a:ext cx="97" cy="95"/>
                </a:xfrm>
                <a:custGeom>
                  <a:avLst/>
                  <a:gdLst>
                    <a:gd name="T0" fmla="+- 0 4023 3926"/>
                    <a:gd name="T1" fmla="*/ T0 w 97"/>
                    <a:gd name="T2" fmla="+- 0 387 340"/>
                    <a:gd name="T3" fmla="*/ 387 h 95"/>
                    <a:gd name="T4" fmla="+- 0 4017 3926"/>
                    <a:gd name="T5" fmla="*/ T4 w 97"/>
                    <a:gd name="T6" fmla="+- 0 366 340"/>
                    <a:gd name="T7" fmla="*/ 366 h 95"/>
                    <a:gd name="T8" fmla="+- 0 4004 3926"/>
                    <a:gd name="T9" fmla="*/ T8 w 97"/>
                    <a:gd name="T10" fmla="+- 0 350 340"/>
                    <a:gd name="T11" fmla="*/ 350 h 95"/>
                    <a:gd name="T12" fmla="+- 0 3983 3926"/>
                    <a:gd name="T13" fmla="*/ T12 w 97"/>
                    <a:gd name="T14" fmla="+- 0 340 340"/>
                    <a:gd name="T15" fmla="*/ 340 h 95"/>
                    <a:gd name="T16" fmla="+- 0 3957 3926"/>
                    <a:gd name="T17" fmla="*/ T16 w 97"/>
                    <a:gd name="T18" fmla="+- 0 344 340"/>
                    <a:gd name="T19" fmla="*/ 344 h 95"/>
                    <a:gd name="T20" fmla="+- 0 3938 3926"/>
                    <a:gd name="T21" fmla="*/ T20 w 97"/>
                    <a:gd name="T22" fmla="+- 0 354 340"/>
                    <a:gd name="T23" fmla="*/ 354 h 95"/>
                    <a:gd name="T24" fmla="+- 0 3926 3926"/>
                    <a:gd name="T25" fmla="*/ T24 w 97"/>
                    <a:gd name="T26" fmla="+- 0 369 340"/>
                    <a:gd name="T27" fmla="*/ 369 h 95"/>
                    <a:gd name="T28" fmla="+- 0 3927 3926"/>
                    <a:gd name="T29" fmla="*/ T28 w 97"/>
                    <a:gd name="T30" fmla="+- 0 397 340"/>
                    <a:gd name="T31" fmla="*/ 397 h 95"/>
                    <a:gd name="T32" fmla="+- 0 3936 3926"/>
                    <a:gd name="T33" fmla="*/ T32 w 97"/>
                    <a:gd name="T34" fmla="+- 0 417 340"/>
                    <a:gd name="T35" fmla="*/ 417 h 95"/>
                    <a:gd name="T36" fmla="+- 0 3949 3926"/>
                    <a:gd name="T37" fmla="*/ T36 w 97"/>
                    <a:gd name="T38" fmla="+- 0 430 340"/>
                    <a:gd name="T39" fmla="*/ 430 h 95"/>
                    <a:gd name="T40" fmla="+- 0 3967 3926"/>
                    <a:gd name="T41" fmla="*/ T40 w 97"/>
                    <a:gd name="T42" fmla="+- 0 435 340"/>
                    <a:gd name="T43" fmla="*/ 435 h 95"/>
                    <a:gd name="T44" fmla="+- 0 3991 3926"/>
                    <a:gd name="T45" fmla="*/ T44 w 97"/>
                    <a:gd name="T46" fmla="+- 0 431 340"/>
                    <a:gd name="T47" fmla="*/ 431 h 95"/>
                    <a:gd name="T48" fmla="+- 0 4010 3926"/>
                    <a:gd name="T49" fmla="*/ T48 w 97"/>
                    <a:gd name="T50" fmla="+- 0 419 340"/>
                    <a:gd name="T51" fmla="*/ 419 h 95"/>
                    <a:gd name="T52" fmla="+- 0 4020 3926"/>
                    <a:gd name="T53" fmla="*/ T52 w 97"/>
                    <a:gd name="T54" fmla="+- 0 401 340"/>
                    <a:gd name="T55" fmla="*/ 401 h 95"/>
                    <a:gd name="T56" fmla="+- 0 4023 3926"/>
                    <a:gd name="T57" fmla="*/ T56 w 97"/>
                    <a:gd name="T58" fmla="+- 0 387 340"/>
                    <a:gd name="T59" fmla="*/ 38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1" y="26"/>
                      </a:lnTo>
                      <a:lnTo>
                        <a:pt x="78" y="10"/>
                      </a:lnTo>
                      <a:lnTo>
                        <a:pt x="57" y="0"/>
                      </a:lnTo>
                      <a:lnTo>
                        <a:pt x="31" y="4"/>
                      </a:lnTo>
                      <a:lnTo>
                        <a:pt x="12" y="14"/>
                      </a:lnTo>
                      <a:lnTo>
                        <a:pt x="0" y="29"/>
                      </a:lnTo>
                      <a:lnTo>
                        <a:pt x="1" y="57"/>
                      </a:lnTo>
                      <a:lnTo>
                        <a:pt x="10" y="77"/>
                      </a:lnTo>
                      <a:lnTo>
                        <a:pt x="23" y="90"/>
                      </a:lnTo>
                      <a:lnTo>
                        <a:pt x="41" y="95"/>
                      </a:lnTo>
                      <a:lnTo>
                        <a:pt x="65" y="91"/>
                      </a:lnTo>
                      <a:lnTo>
                        <a:pt x="84" y="79"/>
                      </a:lnTo>
                      <a:lnTo>
                        <a:pt x="94"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52" name="Group 293"/>
              <p:cNvGrpSpPr>
                <a:grpSpLocks/>
              </p:cNvGrpSpPr>
              <p:nvPr/>
            </p:nvGrpSpPr>
            <p:grpSpPr bwMode="auto">
              <a:xfrm>
                <a:off x="4793" y="2270"/>
                <a:ext cx="93" cy="95"/>
                <a:chOff x="4793" y="2270"/>
                <a:chExt cx="93" cy="95"/>
              </a:xfrm>
            </p:grpSpPr>
            <p:sp>
              <p:nvSpPr>
                <p:cNvPr id="8948" name="Freeform 294"/>
                <p:cNvSpPr>
                  <a:spLocks/>
                </p:cNvSpPr>
                <p:nvPr/>
              </p:nvSpPr>
              <p:spPr bwMode="auto">
                <a:xfrm>
                  <a:off x="4793" y="2270"/>
                  <a:ext cx="93" cy="95"/>
                </a:xfrm>
                <a:custGeom>
                  <a:avLst/>
                  <a:gdLst>
                    <a:gd name="T0" fmla="+- 0 4848 4793"/>
                    <a:gd name="T1" fmla="*/ T0 w 93"/>
                    <a:gd name="T2" fmla="+- 0 2270 2270"/>
                    <a:gd name="T3" fmla="*/ 2270 h 95"/>
                    <a:gd name="T4" fmla="+- 0 4822 4793"/>
                    <a:gd name="T5" fmla="*/ T4 w 93"/>
                    <a:gd name="T6" fmla="+- 0 2273 2270"/>
                    <a:gd name="T7" fmla="*/ 2273 h 95"/>
                    <a:gd name="T8" fmla="+- 0 4804 4793"/>
                    <a:gd name="T9" fmla="*/ T8 w 93"/>
                    <a:gd name="T10" fmla="+- 0 2285 2270"/>
                    <a:gd name="T11" fmla="*/ 2285 h 95"/>
                    <a:gd name="T12" fmla="+- 0 4793 4793"/>
                    <a:gd name="T13" fmla="*/ T12 w 93"/>
                    <a:gd name="T14" fmla="+- 0 2302 2270"/>
                    <a:gd name="T15" fmla="*/ 2302 h 95"/>
                    <a:gd name="T16" fmla="+- 0 4795 4793"/>
                    <a:gd name="T17" fmla="*/ T16 w 93"/>
                    <a:gd name="T18" fmla="+- 0 2329 2270"/>
                    <a:gd name="T19" fmla="*/ 2329 h 95"/>
                    <a:gd name="T20" fmla="+- 0 4805 4793"/>
                    <a:gd name="T21" fmla="*/ T20 w 93"/>
                    <a:gd name="T22" fmla="+- 0 2348 2270"/>
                    <a:gd name="T23" fmla="*/ 2348 h 95"/>
                    <a:gd name="T24" fmla="+- 0 4819 4793"/>
                    <a:gd name="T25" fmla="*/ T24 w 93"/>
                    <a:gd name="T26" fmla="+- 0 2360 2270"/>
                    <a:gd name="T27" fmla="*/ 2360 h 95"/>
                    <a:gd name="T28" fmla="+- 0 4838 4793"/>
                    <a:gd name="T29" fmla="*/ T28 w 93"/>
                    <a:gd name="T30" fmla="+- 0 2365 2270"/>
                    <a:gd name="T31" fmla="*/ 2365 h 95"/>
                    <a:gd name="T32" fmla="+- 0 4860 4793"/>
                    <a:gd name="T33" fmla="*/ T32 w 93"/>
                    <a:gd name="T34" fmla="+- 0 2360 2270"/>
                    <a:gd name="T35" fmla="*/ 2360 h 95"/>
                    <a:gd name="T36" fmla="+- 0 4877 4793"/>
                    <a:gd name="T37" fmla="*/ T36 w 93"/>
                    <a:gd name="T38" fmla="+- 0 2346 2270"/>
                    <a:gd name="T39" fmla="*/ 2346 h 95"/>
                    <a:gd name="T40" fmla="+- 0 4886 4793"/>
                    <a:gd name="T41" fmla="*/ T40 w 93"/>
                    <a:gd name="T42" fmla="+- 0 2326 2270"/>
                    <a:gd name="T43" fmla="*/ 2326 h 95"/>
                    <a:gd name="T44" fmla="+- 0 4887 4793"/>
                    <a:gd name="T45" fmla="*/ T44 w 93"/>
                    <a:gd name="T46" fmla="+- 0 2317 2270"/>
                    <a:gd name="T47" fmla="*/ 2317 h 95"/>
                    <a:gd name="T48" fmla="+- 0 4882 4793"/>
                    <a:gd name="T49" fmla="*/ T48 w 93"/>
                    <a:gd name="T50" fmla="+- 0 2295 2270"/>
                    <a:gd name="T51" fmla="*/ 2295 h 95"/>
                    <a:gd name="T52" fmla="+- 0 4868 4793"/>
                    <a:gd name="T53" fmla="*/ T52 w 93"/>
                    <a:gd name="T54" fmla="+- 0 2278 2270"/>
                    <a:gd name="T55" fmla="*/ 2278 h 95"/>
                    <a:gd name="T56" fmla="+- 0 4848 4793"/>
                    <a:gd name="T57" fmla="*/ T56 w 93"/>
                    <a:gd name="T58" fmla="+- 0 2270 2270"/>
                    <a:gd name="T59" fmla="*/ 227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3"/>
                      </a:lnTo>
                      <a:lnTo>
                        <a:pt x="11" y="15"/>
                      </a:lnTo>
                      <a:lnTo>
                        <a:pt x="0" y="32"/>
                      </a:lnTo>
                      <a:lnTo>
                        <a:pt x="2" y="59"/>
                      </a:lnTo>
                      <a:lnTo>
                        <a:pt x="12" y="78"/>
                      </a:lnTo>
                      <a:lnTo>
                        <a:pt x="26" y="90"/>
                      </a:lnTo>
                      <a:lnTo>
                        <a:pt x="45" y="95"/>
                      </a:lnTo>
                      <a:lnTo>
                        <a:pt x="67" y="90"/>
                      </a:lnTo>
                      <a:lnTo>
                        <a:pt x="84" y="76"/>
                      </a:lnTo>
                      <a:lnTo>
                        <a:pt x="93" y="56"/>
                      </a:lnTo>
                      <a:lnTo>
                        <a:pt x="94" y="47"/>
                      </a:lnTo>
                      <a:lnTo>
                        <a:pt x="89" y="25"/>
                      </a:lnTo>
                      <a:lnTo>
                        <a:pt x="75" y="8"/>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53" name="Group 295"/>
              <p:cNvGrpSpPr>
                <a:grpSpLocks/>
              </p:cNvGrpSpPr>
              <p:nvPr/>
            </p:nvGrpSpPr>
            <p:grpSpPr bwMode="auto">
              <a:xfrm>
                <a:off x="4793" y="2270"/>
                <a:ext cx="93" cy="95"/>
                <a:chOff x="4793" y="2270"/>
                <a:chExt cx="93" cy="95"/>
              </a:xfrm>
            </p:grpSpPr>
            <p:sp>
              <p:nvSpPr>
                <p:cNvPr id="8947" name="Freeform 296"/>
                <p:cNvSpPr>
                  <a:spLocks/>
                </p:cNvSpPr>
                <p:nvPr/>
              </p:nvSpPr>
              <p:spPr bwMode="auto">
                <a:xfrm>
                  <a:off x="4793" y="2270"/>
                  <a:ext cx="93" cy="95"/>
                </a:xfrm>
                <a:custGeom>
                  <a:avLst/>
                  <a:gdLst>
                    <a:gd name="T0" fmla="+- 0 4887 4793"/>
                    <a:gd name="T1" fmla="*/ T0 w 93"/>
                    <a:gd name="T2" fmla="+- 0 2317 2270"/>
                    <a:gd name="T3" fmla="*/ 2317 h 95"/>
                    <a:gd name="T4" fmla="+- 0 4882 4793"/>
                    <a:gd name="T5" fmla="*/ T4 w 93"/>
                    <a:gd name="T6" fmla="+- 0 2295 2270"/>
                    <a:gd name="T7" fmla="*/ 2295 h 95"/>
                    <a:gd name="T8" fmla="+- 0 4868 4793"/>
                    <a:gd name="T9" fmla="*/ T8 w 93"/>
                    <a:gd name="T10" fmla="+- 0 2278 2270"/>
                    <a:gd name="T11" fmla="*/ 2278 h 95"/>
                    <a:gd name="T12" fmla="+- 0 4848 4793"/>
                    <a:gd name="T13" fmla="*/ T12 w 93"/>
                    <a:gd name="T14" fmla="+- 0 2270 2270"/>
                    <a:gd name="T15" fmla="*/ 2270 h 95"/>
                    <a:gd name="T16" fmla="+- 0 4822 4793"/>
                    <a:gd name="T17" fmla="*/ T16 w 93"/>
                    <a:gd name="T18" fmla="+- 0 2273 2270"/>
                    <a:gd name="T19" fmla="*/ 2273 h 95"/>
                    <a:gd name="T20" fmla="+- 0 4804 4793"/>
                    <a:gd name="T21" fmla="*/ T20 w 93"/>
                    <a:gd name="T22" fmla="+- 0 2285 2270"/>
                    <a:gd name="T23" fmla="*/ 2285 h 95"/>
                    <a:gd name="T24" fmla="+- 0 4793 4793"/>
                    <a:gd name="T25" fmla="*/ T24 w 93"/>
                    <a:gd name="T26" fmla="+- 0 2302 2270"/>
                    <a:gd name="T27" fmla="*/ 2302 h 95"/>
                    <a:gd name="T28" fmla="+- 0 4795 4793"/>
                    <a:gd name="T29" fmla="*/ T28 w 93"/>
                    <a:gd name="T30" fmla="+- 0 2329 2270"/>
                    <a:gd name="T31" fmla="*/ 2329 h 95"/>
                    <a:gd name="T32" fmla="+- 0 4805 4793"/>
                    <a:gd name="T33" fmla="*/ T32 w 93"/>
                    <a:gd name="T34" fmla="+- 0 2348 2270"/>
                    <a:gd name="T35" fmla="*/ 2348 h 95"/>
                    <a:gd name="T36" fmla="+- 0 4819 4793"/>
                    <a:gd name="T37" fmla="*/ T36 w 93"/>
                    <a:gd name="T38" fmla="+- 0 2360 2270"/>
                    <a:gd name="T39" fmla="*/ 2360 h 95"/>
                    <a:gd name="T40" fmla="+- 0 4838 4793"/>
                    <a:gd name="T41" fmla="*/ T40 w 93"/>
                    <a:gd name="T42" fmla="+- 0 2365 2270"/>
                    <a:gd name="T43" fmla="*/ 2365 h 95"/>
                    <a:gd name="T44" fmla="+- 0 4860 4793"/>
                    <a:gd name="T45" fmla="*/ T44 w 93"/>
                    <a:gd name="T46" fmla="+- 0 2360 2270"/>
                    <a:gd name="T47" fmla="*/ 2360 h 95"/>
                    <a:gd name="T48" fmla="+- 0 4877 4793"/>
                    <a:gd name="T49" fmla="*/ T48 w 93"/>
                    <a:gd name="T50" fmla="+- 0 2346 2270"/>
                    <a:gd name="T51" fmla="*/ 2346 h 95"/>
                    <a:gd name="T52" fmla="+- 0 4886 4793"/>
                    <a:gd name="T53" fmla="*/ T52 w 93"/>
                    <a:gd name="T54" fmla="+- 0 2326 2270"/>
                    <a:gd name="T55" fmla="*/ 2326 h 95"/>
                    <a:gd name="T56" fmla="+- 0 4887 4793"/>
                    <a:gd name="T57" fmla="*/ T56 w 93"/>
                    <a:gd name="T58" fmla="+- 0 2317 2270"/>
                    <a:gd name="T59" fmla="*/ 231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9" y="25"/>
                      </a:lnTo>
                      <a:lnTo>
                        <a:pt x="75" y="8"/>
                      </a:lnTo>
                      <a:lnTo>
                        <a:pt x="55" y="0"/>
                      </a:lnTo>
                      <a:lnTo>
                        <a:pt x="29" y="3"/>
                      </a:lnTo>
                      <a:lnTo>
                        <a:pt x="11" y="15"/>
                      </a:lnTo>
                      <a:lnTo>
                        <a:pt x="0" y="32"/>
                      </a:lnTo>
                      <a:lnTo>
                        <a:pt x="2" y="59"/>
                      </a:lnTo>
                      <a:lnTo>
                        <a:pt x="12" y="78"/>
                      </a:lnTo>
                      <a:lnTo>
                        <a:pt x="26" y="90"/>
                      </a:lnTo>
                      <a:lnTo>
                        <a:pt x="45" y="95"/>
                      </a:lnTo>
                      <a:lnTo>
                        <a:pt x="67" y="90"/>
                      </a:lnTo>
                      <a:lnTo>
                        <a:pt x="84" y="76"/>
                      </a:lnTo>
                      <a:lnTo>
                        <a:pt x="93" y="56"/>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54" name="Group 297"/>
              <p:cNvGrpSpPr>
                <a:grpSpLocks/>
              </p:cNvGrpSpPr>
              <p:nvPr/>
            </p:nvGrpSpPr>
            <p:grpSpPr bwMode="auto">
              <a:xfrm>
                <a:off x="1457" y="714"/>
                <a:ext cx="93" cy="95"/>
                <a:chOff x="1457" y="714"/>
                <a:chExt cx="93" cy="95"/>
              </a:xfrm>
            </p:grpSpPr>
            <p:sp>
              <p:nvSpPr>
                <p:cNvPr id="8946" name="Freeform 298"/>
                <p:cNvSpPr>
                  <a:spLocks/>
                </p:cNvSpPr>
                <p:nvPr/>
              </p:nvSpPr>
              <p:spPr bwMode="auto">
                <a:xfrm>
                  <a:off x="1457" y="714"/>
                  <a:ext cx="93" cy="95"/>
                </a:xfrm>
                <a:custGeom>
                  <a:avLst/>
                  <a:gdLst>
                    <a:gd name="T0" fmla="+- 0 1512 1457"/>
                    <a:gd name="T1" fmla="*/ T0 w 93"/>
                    <a:gd name="T2" fmla="+- 0 714 714"/>
                    <a:gd name="T3" fmla="*/ 714 h 95"/>
                    <a:gd name="T4" fmla="+- 0 1486 1457"/>
                    <a:gd name="T5" fmla="*/ T4 w 93"/>
                    <a:gd name="T6" fmla="+- 0 718 714"/>
                    <a:gd name="T7" fmla="*/ 718 h 95"/>
                    <a:gd name="T8" fmla="+- 0 1468 1457"/>
                    <a:gd name="T9" fmla="*/ T8 w 93"/>
                    <a:gd name="T10" fmla="+- 0 730 714"/>
                    <a:gd name="T11" fmla="*/ 730 h 95"/>
                    <a:gd name="T12" fmla="+- 0 1457 1457"/>
                    <a:gd name="T13" fmla="*/ T12 w 93"/>
                    <a:gd name="T14" fmla="+- 0 746 714"/>
                    <a:gd name="T15" fmla="*/ 746 h 95"/>
                    <a:gd name="T16" fmla="+- 0 1459 1457"/>
                    <a:gd name="T17" fmla="*/ T16 w 93"/>
                    <a:gd name="T18" fmla="+- 0 774 714"/>
                    <a:gd name="T19" fmla="*/ 774 h 95"/>
                    <a:gd name="T20" fmla="+- 0 1469 1457"/>
                    <a:gd name="T21" fmla="*/ T20 w 93"/>
                    <a:gd name="T22" fmla="+- 0 793 714"/>
                    <a:gd name="T23" fmla="*/ 793 h 95"/>
                    <a:gd name="T24" fmla="+- 0 1483 1457"/>
                    <a:gd name="T25" fmla="*/ T24 w 93"/>
                    <a:gd name="T26" fmla="+- 0 805 714"/>
                    <a:gd name="T27" fmla="*/ 805 h 95"/>
                    <a:gd name="T28" fmla="+- 0 1502 1457"/>
                    <a:gd name="T29" fmla="*/ T28 w 93"/>
                    <a:gd name="T30" fmla="+- 0 810 714"/>
                    <a:gd name="T31" fmla="*/ 810 h 95"/>
                    <a:gd name="T32" fmla="+- 0 1524 1457"/>
                    <a:gd name="T33" fmla="*/ T32 w 93"/>
                    <a:gd name="T34" fmla="+- 0 805 714"/>
                    <a:gd name="T35" fmla="*/ 805 h 95"/>
                    <a:gd name="T36" fmla="+- 0 1540 1457"/>
                    <a:gd name="T37" fmla="*/ T36 w 93"/>
                    <a:gd name="T38" fmla="+- 0 791 714"/>
                    <a:gd name="T39" fmla="*/ 791 h 95"/>
                    <a:gd name="T40" fmla="+- 0 1550 1457"/>
                    <a:gd name="T41" fmla="*/ T40 w 93"/>
                    <a:gd name="T42" fmla="+- 0 771 714"/>
                    <a:gd name="T43" fmla="*/ 771 h 95"/>
                    <a:gd name="T44" fmla="+- 0 1550 1457"/>
                    <a:gd name="T45" fmla="*/ T44 w 93"/>
                    <a:gd name="T46" fmla="+- 0 762 714"/>
                    <a:gd name="T47" fmla="*/ 762 h 95"/>
                    <a:gd name="T48" fmla="+- 0 1545 1457"/>
                    <a:gd name="T49" fmla="*/ T48 w 93"/>
                    <a:gd name="T50" fmla="+- 0 740 714"/>
                    <a:gd name="T51" fmla="*/ 740 h 95"/>
                    <a:gd name="T52" fmla="+- 0 1531 1457"/>
                    <a:gd name="T53" fmla="*/ T52 w 93"/>
                    <a:gd name="T54" fmla="+- 0 723 714"/>
                    <a:gd name="T55" fmla="*/ 723 h 95"/>
                    <a:gd name="T56" fmla="+- 0 1512 1457"/>
                    <a:gd name="T57" fmla="*/ T56 w 93"/>
                    <a:gd name="T58" fmla="+- 0 714 714"/>
                    <a:gd name="T59" fmla="*/ 71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6"/>
                      </a:lnTo>
                      <a:lnTo>
                        <a:pt x="0" y="32"/>
                      </a:lnTo>
                      <a:lnTo>
                        <a:pt x="2" y="60"/>
                      </a:lnTo>
                      <a:lnTo>
                        <a:pt x="12" y="79"/>
                      </a:lnTo>
                      <a:lnTo>
                        <a:pt x="26" y="91"/>
                      </a:lnTo>
                      <a:lnTo>
                        <a:pt x="45" y="96"/>
                      </a:lnTo>
                      <a:lnTo>
                        <a:pt x="67" y="91"/>
                      </a:lnTo>
                      <a:lnTo>
                        <a:pt x="83" y="77"/>
                      </a:lnTo>
                      <a:lnTo>
                        <a:pt x="93" y="57"/>
                      </a:lnTo>
                      <a:lnTo>
                        <a:pt x="93" y="48"/>
                      </a:lnTo>
                      <a:lnTo>
                        <a:pt x="88" y="26"/>
                      </a:lnTo>
                      <a:lnTo>
                        <a:pt x="74"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55" name="Group 299"/>
              <p:cNvGrpSpPr>
                <a:grpSpLocks/>
              </p:cNvGrpSpPr>
              <p:nvPr/>
            </p:nvGrpSpPr>
            <p:grpSpPr bwMode="auto">
              <a:xfrm>
                <a:off x="1457" y="714"/>
                <a:ext cx="93" cy="95"/>
                <a:chOff x="1457" y="714"/>
                <a:chExt cx="93" cy="95"/>
              </a:xfrm>
            </p:grpSpPr>
            <p:sp>
              <p:nvSpPr>
                <p:cNvPr id="8945" name="Freeform 300"/>
                <p:cNvSpPr>
                  <a:spLocks/>
                </p:cNvSpPr>
                <p:nvPr/>
              </p:nvSpPr>
              <p:spPr bwMode="auto">
                <a:xfrm>
                  <a:off x="1457" y="714"/>
                  <a:ext cx="93" cy="95"/>
                </a:xfrm>
                <a:custGeom>
                  <a:avLst/>
                  <a:gdLst>
                    <a:gd name="T0" fmla="+- 0 1550 1457"/>
                    <a:gd name="T1" fmla="*/ T0 w 93"/>
                    <a:gd name="T2" fmla="+- 0 762 714"/>
                    <a:gd name="T3" fmla="*/ 762 h 95"/>
                    <a:gd name="T4" fmla="+- 0 1545 1457"/>
                    <a:gd name="T5" fmla="*/ T4 w 93"/>
                    <a:gd name="T6" fmla="+- 0 740 714"/>
                    <a:gd name="T7" fmla="*/ 740 h 95"/>
                    <a:gd name="T8" fmla="+- 0 1531 1457"/>
                    <a:gd name="T9" fmla="*/ T8 w 93"/>
                    <a:gd name="T10" fmla="+- 0 723 714"/>
                    <a:gd name="T11" fmla="*/ 723 h 95"/>
                    <a:gd name="T12" fmla="+- 0 1512 1457"/>
                    <a:gd name="T13" fmla="*/ T12 w 93"/>
                    <a:gd name="T14" fmla="+- 0 714 714"/>
                    <a:gd name="T15" fmla="*/ 714 h 95"/>
                    <a:gd name="T16" fmla="+- 0 1486 1457"/>
                    <a:gd name="T17" fmla="*/ T16 w 93"/>
                    <a:gd name="T18" fmla="+- 0 718 714"/>
                    <a:gd name="T19" fmla="*/ 718 h 95"/>
                    <a:gd name="T20" fmla="+- 0 1468 1457"/>
                    <a:gd name="T21" fmla="*/ T20 w 93"/>
                    <a:gd name="T22" fmla="+- 0 730 714"/>
                    <a:gd name="T23" fmla="*/ 730 h 95"/>
                    <a:gd name="T24" fmla="+- 0 1457 1457"/>
                    <a:gd name="T25" fmla="*/ T24 w 93"/>
                    <a:gd name="T26" fmla="+- 0 746 714"/>
                    <a:gd name="T27" fmla="*/ 746 h 95"/>
                    <a:gd name="T28" fmla="+- 0 1459 1457"/>
                    <a:gd name="T29" fmla="*/ T28 w 93"/>
                    <a:gd name="T30" fmla="+- 0 774 714"/>
                    <a:gd name="T31" fmla="*/ 774 h 95"/>
                    <a:gd name="T32" fmla="+- 0 1469 1457"/>
                    <a:gd name="T33" fmla="*/ T32 w 93"/>
                    <a:gd name="T34" fmla="+- 0 793 714"/>
                    <a:gd name="T35" fmla="*/ 793 h 95"/>
                    <a:gd name="T36" fmla="+- 0 1483 1457"/>
                    <a:gd name="T37" fmla="*/ T36 w 93"/>
                    <a:gd name="T38" fmla="+- 0 805 714"/>
                    <a:gd name="T39" fmla="*/ 805 h 95"/>
                    <a:gd name="T40" fmla="+- 0 1502 1457"/>
                    <a:gd name="T41" fmla="*/ T40 w 93"/>
                    <a:gd name="T42" fmla="+- 0 810 714"/>
                    <a:gd name="T43" fmla="*/ 810 h 95"/>
                    <a:gd name="T44" fmla="+- 0 1524 1457"/>
                    <a:gd name="T45" fmla="*/ T44 w 93"/>
                    <a:gd name="T46" fmla="+- 0 805 714"/>
                    <a:gd name="T47" fmla="*/ 805 h 95"/>
                    <a:gd name="T48" fmla="+- 0 1540 1457"/>
                    <a:gd name="T49" fmla="*/ T48 w 93"/>
                    <a:gd name="T50" fmla="+- 0 791 714"/>
                    <a:gd name="T51" fmla="*/ 791 h 95"/>
                    <a:gd name="T52" fmla="+- 0 1550 1457"/>
                    <a:gd name="T53" fmla="*/ T52 w 93"/>
                    <a:gd name="T54" fmla="+- 0 771 714"/>
                    <a:gd name="T55" fmla="*/ 771 h 95"/>
                    <a:gd name="T56" fmla="+- 0 1550 1457"/>
                    <a:gd name="T57" fmla="*/ T56 w 93"/>
                    <a:gd name="T58" fmla="+- 0 762 714"/>
                    <a:gd name="T59" fmla="*/ 76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8"/>
                      </a:moveTo>
                      <a:lnTo>
                        <a:pt x="88" y="26"/>
                      </a:lnTo>
                      <a:lnTo>
                        <a:pt x="74" y="9"/>
                      </a:lnTo>
                      <a:lnTo>
                        <a:pt x="55" y="0"/>
                      </a:lnTo>
                      <a:lnTo>
                        <a:pt x="29" y="4"/>
                      </a:lnTo>
                      <a:lnTo>
                        <a:pt x="11" y="16"/>
                      </a:lnTo>
                      <a:lnTo>
                        <a:pt x="0" y="32"/>
                      </a:lnTo>
                      <a:lnTo>
                        <a:pt x="2" y="60"/>
                      </a:lnTo>
                      <a:lnTo>
                        <a:pt x="12" y="79"/>
                      </a:lnTo>
                      <a:lnTo>
                        <a:pt x="26" y="91"/>
                      </a:lnTo>
                      <a:lnTo>
                        <a:pt x="45" y="96"/>
                      </a:lnTo>
                      <a:lnTo>
                        <a:pt x="67" y="91"/>
                      </a:lnTo>
                      <a:lnTo>
                        <a:pt x="83" y="77"/>
                      </a:lnTo>
                      <a:lnTo>
                        <a:pt x="93" y="57"/>
                      </a:lnTo>
                      <a:lnTo>
                        <a:pt x="93"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56" name="Group 301"/>
              <p:cNvGrpSpPr>
                <a:grpSpLocks/>
              </p:cNvGrpSpPr>
              <p:nvPr/>
            </p:nvGrpSpPr>
            <p:grpSpPr bwMode="auto">
              <a:xfrm>
                <a:off x="2278" y="2241"/>
                <a:ext cx="93" cy="95"/>
                <a:chOff x="2278" y="2241"/>
                <a:chExt cx="93" cy="95"/>
              </a:xfrm>
            </p:grpSpPr>
            <p:sp>
              <p:nvSpPr>
                <p:cNvPr id="8944" name="Freeform 302"/>
                <p:cNvSpPr>
                  <a:spLocks/>
                </p:cNvSpPr>
                <p:nvPr/>
              </p:nvSpPr>
              <p:spPr bwMode="auto">
                <a:xfrm>
                  <a:off x="2278" y="2241"/>
                  <a:ext cx="93" cy="95"/>
                </a:xfrm>
                <a:custGeom>
                  <a:avLst/>
                  <a:gdLst>
                    <a:gd name="T0" fmla="+- 0 2332 2278"/>
                    <a:gd name="T1" fmla="*/ T0 w 93"/>
                    <a:gd name="T2" fmla="+- 0 2241 2241"/>
                    <a:gd name="T3" fmla="*/ 2241 h 95"/>
                    <a:gd name="T4" fmla="+- 0 2307 2278"/>
                    <a:gd name="T5" fmla="*/ T4 w 93"/>
                    <a:gd name="T6" fmla="+- 0 2245 2241"/>
                    <a:gd name="T7" fmla="*/ 2245 h 95"/>
                    <a:gd name="T8" fmla="+- 0 2289 2278"/>
                    <a:gd name="T9" fmla="*/ T8 w 93"/>
                    <a:gd name="T10" fmla="+- 0 2256 2241"/>
                    <a:gd name="T11" fmla="*/ 2256 h 95"/>
                    <a:gd name="T12" fmla="+- 0 2278 2278"/>
                    <a:gd name="T13" fmla="*/ T12 w 93"/>
                    <a:gd name="T14" fmla="+- 0 2273 2241"/>
                    <a:gd name="T15" fmla="*/ 2273 h 95"/>
                    <a:gd name="T16" fmla="+- 0 2280 2278"/>
                    <a:gd name="T17" fmla="*/ T16 w 93"/>
                    <a:gd name="T18" fmla="+- 0 2300 2241"/>
                    <a:gd name="T19" fmla="*/ 2300 h 95"/>
                    <a:gd name="T20" fmla="+- 0 2289 2278"/>
                    <a:gd name="T21" fmla="*/ T20 w 93"/>
                    <a:gd name="T22" fmla="+- 0 2320 2241"/>
                    <a:gd name="T23" fmla="*/ 2320 h 95"/>
                    <a:gd name="T24" fmla="+- 0 2304 2278"/>
                    <a:gd name="T25" fmla="*/ T24 w 93"/>
                    <a:gd name="T26" fmla="+- 0 2332 2241"/>
                    <a:gd name="T27" fmla="*/ 2332 h 95"/>
                    <a:gd name="T28" fmla="+- 0 2322 2278"/>
                    <a:gd name="T29" fmla="*/ T28 w 93"/>
                    <a:gd name="T30" fmla="+- 0 2336 2241"/>
                    <a:gd name="T31" fmla="*/ 2336 h 95"/>
                    <a:gd name="T32" fmla="+- 0 2345 2278"/>
                    <a:gd name="T33" fmla="*/ T32 w 93"/>
                    <a:gd name="T34" fmla="+- 0 2331 2241"/>
                    <a:gd name="T35" fmla="*/ 2331 h 95"/>
                    <a:gd name="T36" fmla="+- 0 2361 2278"/>
                    <a:gd name="T37" fmla="*/ T36 w 93"/>
                    <a:gd name="T38" fmla="+- 0 2317 2241"/>
                    <a:gd name="T39" fmla="*/ 2317 h 95"/>
                    <a:gd name="T40" fmla="+- 0 2370 2278"/>
                    <a:gd name="T41" fmla="*/ T40 w 93"/>
                    <a:gd name="T42" fmla="+- 0 2298 2241"/>
                    <a:gd name="T43" fmla="*/ 2298 h 95"/>
                    <a:gd name="T44" fmla="+- 0 2371 2278"/>
                    <a:gd name="T45" fmla="*/ T44 w 93"/>
                    <a:gd name="T46" fmla="+- 0 2288 2241"/>
                    <a:gd name="T47" fmla="*/ 2288 h 95"/>
                    <a:gd name="T48" fmla="+- 0 2366 2278"/>
                    <a:gd name="T49" fmla="*/ T48 w 93"/>
                    <a:gd name="T50" fmla="+- 0 2266 2241"/>
                    <a:gd name="T51" fmla="*/ 2266 h 95"/>
                    <a:gd name="T52" fmla="+- 0 2352 2278"/>
                    <a:gd name="T53" fmla="*/ T52 w 93"/>
                    <a:gd name="T54" fmla="+- 0 2250 2241"/>
                    <a:gd name="T55" fmla="*/ 2250 h 95"/>
                    <a:gd name="T56" fmla="+- 0 2332 2278"/>
                    <a:gd name="T57" fmla="*/ T56 w 93"/>
                    <a:gd name="T58" fmla="+- 0 2241 2241"/>
                    <a:gd name="T59" fmla="*/ 224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1" y="15"/>
                      </a:lnTo>
                      <a:lnTo>
                        <a:pt x="0" y="32"/>
                      </a:lnTo>
                      <a:lnTo>
                        <a:pt x="2" y="59"/>
                      </a:lnTo>
                      <a:lnTo>
                        <a:pt x="11" y="79"/>
                      </a:lnTo>
                      <a:lnTo>
                        <a:pt x="26" y="91"/>
                      </a:lnTo>
                      <a:lnTo>
                        <a:pt x="44" y="95"/>
                      </a:lnTo>
                      <a:lnTo>
                        <a:pt x="67" y="90"/>
                      </a:lnTo>
                      <a:lnTo>
                        <a:pt x="83" y="76"/>
                      </a:lnTo>
                      <a:lnTo>
                        <a:pt x="92" y="57"/>
                      </a:lnTo>
                      <a:lnTo>
                        <a:pt x="93" y="47"/>
                      </a:lnTo>
                      <a:lnTo>
                        <a:pt x="88" y="25"/>
                      </a:lnTo>
                      <a:lnTo>
                        <a:pt x="74" y="9"/>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57" name="Group 303"/>
              <p:cNvGrpSpPr>
                <a:grpSpLocks/>
              </p:cNvGrpSpPr>
              <p:nvPr/>
            </p:nvGrpSpPr>
            <p:grpSpPr bwMode="auto">
              <a:xfrm>
                <a:off x="2278" y="2241"/>
                <a:ext cx="93" cy="95"/>
                <a:chOff x="2278" y="2241"/>
                <a:chExt cx="93" cy="95"/>
              </a:xfrm>
            </p:grpSpPr>
            <p:sp>
              <p:nvSpPr>
                <p:cNvPr id="8943" name="Freeform 304"/>
                <p:cNvSpPr>
                  <a:spLocks/>
                </p:cNvSpPr>
                <p:nvPr/>
              </p:nvSpPr>
              <p:spPr bwMode="auto">
                <a:xfrm>
                  <a:off x="2278" y="2241"/>
                  <a:ext cx="93" cy="95"/>
                </a:xfrm>
                <a:custGeom>
                  <a:avLst/>
                  <a:gdLst>
                    <a:gd name="T0" fmla="+- 0 2371 2278"/>
                    <a:gd name="T1" fmla="*/ T0 w 93"/>
                    <a:gd name="T2" fmla="+- 0 2288 2241"/>
                    <a:gd name="T3" fmla="*/ 2288 h 95"/>
                    <a:gd name="T4" fmla="+- 0 2366 2278"/>
                    <a:gd name="T5" fmla="*/ T4 w 93"/>
                    <a:gd name="T6" fmla="+- 0 2266 2241"/>
                    <a:gd name="T7" fmla="*/ 2266 h 95"/>
                    <a:gd name="T8" fmla="+- 0 2352 2278"/>
                    <a:gd name="T9" fmla="*/ T8 w 93"/>
                    <a:gd name="T10" fmla="+- 0 2250 2241"/>
                    <a:gd name="T11" fmla="*/ 2250 h 95"/>
                    <a:gd name="T12" fmla="+- 0 2332 2278"/>
                    <a:gd name="T13" fmla="*/ T12 w 93"/>
                    <a:gd name="T14" fmla="+- 0 2241 2241"/>
                    <a:gd name="T15" fmla="*/ 2241 h 95"/>
                    <a:gd name="T16" fmla="+- 0 2307 2278"/>
                    <a:gd name="T17" fmla="*/ T16 w 93"/>
                    <a:gd name="T18" fmla="+- 0 2245 2241"/>
                    <a:gd name="T19" fmla="*/ 2245 h 95"/>
                    <a:gd name="T20" fmla="+- 0 2289 2278"/>
                    <a:gd name="T21" fmla="*/ T20 w 93"/>
                    <a:gd name="T22" fmla="+- 0 2256 2241"/>
                    <a:gd name="T23" fmla="*/ 2256 h 95"/>
                    <a:gd name="T24" fmla="+- 0 2278 2278"/>
                    <a:gd name="T25" fmla="*/ T24 w 93"/>
                    <a:gd name="T26" fmla="+- 0 2273 2241"/>
                    <a:gd name="T27" fmla="*/ 2273 h 95"/>
                    <a:gd name="T28" fmla="+- 0 2280 2278"/>
                    <a:gd name="T29" fmla="*/ T28 w 93"/>
                    <a:gd name="T30" fmla="+- 0 2300 2241"/>
                    <a:gd name="T31" fmla="*/ 2300 h 95"/>
                    <a:gd name="T32" fmla="+- 0 2289 2278"/>
                    <a:gd name="T33" fmla="*/ T32 w 93"/>
                    <a:gd name="T34" fmla="+- 0 2320 2241"/>
                    <a:gd name="T35" fmla="*/ 2320 h 95"/>
                    <a:gd name="T36" fmla="+- 0 2304 2278"/>
                    <a:gd name="T37" fmla="*/ T36 w 93"/>
                    <a:gd name="T38" fmla="+- 0 2332 2241"/>
                    <a:gd name="T39" fmla="*/ 2332 h 95"/>
                    <a:gd name="T40" fmla="+- 0 2322 2278"/>
                    <a:gd name="T41" fmla="*/ T40 w 93"/>
                    <a:gd name="T42" fmla="+- 0 2336 2241"/>
                    <a:gd name="T43" fmla="*/ 2336 h 95"/>
                    <a:gd name="T44" fmla="+- 0 2345 2278"/>
                    <a:gd name="T45" fmla="*/ T44 w 93"/>
                    <a:gd name="T46" fmla="+- 0 2331 2241"/>
                    <a:gd name="T47" fmla="*/ 2331 h 95"/>
                    <a:gd name="T48" fmla="+- 0 2361 2278"/>
                    <a:gd name="T49" fmla="*/ T48 w 93"/>
                    <a:gd name="T50" fmla="+- 0 2317 2241"/>
                    <a:gd name="T51" fmla="*/ 2317 h 95"/>
                    <a:gd name="T52" fmla="+- 0 2370 2278"/>
                    <a:gd name="T53" fmla="*/ T52 w 93"/>
                    <a:gd name="T54" fmla="+- 0 2298 2241"/>
                    <a:gd name="T55" fmla="*/ 2298 h 95"/>
                    <a:gd name="T56" fmla="+- 0 2371 2278"/>
                    <a:gd name="T57" fmla="*/ T56 w 93"/>
                    <a:gd name="T58" fmla="+- 0 2288 2241"/>
                    <a:gd name="T59" fmla="*/ 228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5"/>
                      </a:lnTo>
                      <a:lnTo>
                        <a:pt x="74" y="9"/>
                      </a:lnTo>
                      <a:lnTo>
                        <a:pt x="54" y="0"/>
                      </a:lnTo>
                      <a:lnTo>
                        <a:pt x="29" y="4"/>
                      </a:lnTo>
                      <a:lnTo>
                        <a:pt x="11" y="15"/>
                      </a:lnTo>
                      <a:lnTo>
                        <a:pt x="0" y="32"/>
                      </a:lnTo>
                      <a:lnTo>
                        <a:pt x="2" y="59"/>
                      </a:lnTo>
                      <a:lnTo>
                        <a:pt x="11" y="79"/>
                      </a:lnTo>
                      <a:lnTo>
                        <a:pt x="26" y="91"/>
                      </a:lnTo>
                      <a:lnTo>
                        <a:pt x="44" y="95"/>
                      </a:lnTo>
                      <a:lnTo>
                        <a:pt x="67" y="90"/>
                      </a:lnTo>
                      <a:lnTo>
                        <a:pt x="83" y="76"/>
                      </a:lnTo>
                      <a:lnTo>
                        <a:pt x="92"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58" name="Group 305"/>
              <p:cNvGrpSpPr>
                <a:grpSpLocks/>
              </p:cNvGrpSpPr>
              <p:nvPr/>
            </p:nvGrpSpPr>
            <p:grpSpPr bwMode="auto">
              <a:xfrm>
                <a:off x="5116" y="2275"/>
                <a:ext cx="97" cy="95"/>
                <a:chOff x="5116" y="2275"/>
                <a:chExt cx="97" cy="95"/>
              </a:xfrm>
            </p:grpSpPr>
            <p:sp>
              <p:nvSpPr>
                <p:cNvPr id="8942" name="Freeform 306"/>
                <p:cNvSpPr>
                  <a:spLocks/>
                </p:cNvSpPr>
                <p:nvPr/>
              </p:nvSpPr>
              <p:spPr bwMode="auto">
                <a:xfrm>
                  <a:off x="5116" y="2275"/>
                  <a:ext cx="97" cy="95"/>
                </a:xfrm>
                <a:custGeom>
                  <a:avLst/>
                  <a:gdLst>
                    <a:gd name="T0" fmla="+- 0 5174 5116"/>
                    <a:gd name="T1" fmla="*/ T0 w 97"/>
                    <a:gd name="T2" fmla="+- 0 2275 2275"/>
                    <a:gd name="T3" fmla="*/ 2275 h 95"/>
                    <a:gd name="T4" fmla="+- 0 5147 5116"/>
                    <a:gd name="T5" fmla="*/ T4 w 97"/>
                    <a:gd name="T6" fmla="+- 0 2278 2275"/>
                    <a:gd name="T7" fmla="*/ 2278 h 95"/>
                    <a:gd name="T8" fmla="+- 0 5128 5116"/>
                    <a:gd name="T9" fmla="*/ T8 w 97"/>
                    <a:gd name="T10" fmla="+- 0 2288 2275"/>
                    <a:gd name="T11" fmla="*/ 2288 h 95"/>
                    <a:gd name="T12" fmla="+- 0 5116 5116"/>
                    <a:gd name="T13" fmla="*/ T12 w 97"/>
                    <a:gd name="T14" fmla="+- 0 2304 2275"/>
                    <a:gd name="T15" fmla="*/ 2304 h 95"/>
                    <a:gd name="T16" fmla="+- 0 5118 5116"/>
                    <a:gd name="T17" fmla="*/ T16 w 97"/>
                    <a:gd name="T18" fmla="+- 0 2331 2275"/>
                    <a:gd name="T19" fmla="*/ 2331 h 95"/>
                    <a:gd name="T20" fmla="+- 0 5126 5116"/>
                    <a:gd name="T21" fmla="*/ T20 w 97"/>
                    <a:gd name="T22" fmla="+- 0 2351 2275"/>
                    <a:gd name="T23" fmla="*/ 2351 h 95"/>
                    <a:gd name="T24" fmla="+- 0 5140 5116"/>
                    <a:gd name="T25" fmla="*/ T24 w 97"/>
                    <a:gd name="T26" fmla="+- 0 2364 2275"/>
                    <a:gd name="T27" fmla="*/ 2364 h 95"/>
                    <a:gd name="T28" fmla="+- 0 5158 5116"/>
                    <a:gd name="T29" fmla="*/ T28 w 97"/>
                    <a:gd name="T30" fmla="+- 0 2369 2275"/>
                    <a:gd name="T31" fmla="*/ 2369 h 95"/>
                    <a:gd name="T32" fmla="+- 0 5182 5116"/>
                    <a:gd name="T33" fmla="*/ T32 w 97"/>
                    <a:gd name="T34" fmla="+- 0 2365 2275"/>
                    <a:gd name="T35" fmla="*/ 2365 h 95"/>
                    <a:gd name="T36" fmla="+- 0 5200 5116"/>
                    <a:gd name="T37" fmla="*/ T36 w 97"/>
                    <a:gd name="T38" fmla="+- 0 2353 2275"/>
                    <a:gd name="T39" fmla="*/ 2353 h 95"/>
                    <a:gd name="T40" fmla="+- 0 5211 5116"/>
                    <a:gd name="T41" fmla="*/ T40 w 97"/>
                    <a:gd name="T42" fmla="+- 0 2336 2275"/>
                    <a:gd name="T43" fmla="*/ 2336 h 95"/>
                    <a:gd name="T44" fmla="+- 0 5213 5116"/>
                    <a:gd name="T45" fmla="*/ T44 w 97"/>
                    <a:gd name="T46" fmla="+- 0 2322 2275"/>
                    <a:gd name="T47" fmla="*/ 2322 h 95"/>
                    <a:gd name="T48" fmla="+- 0 5208 5116"/>
                    <a:gd name="T49" fmla="*/ T48 w 97"/>
                    <a:gd name="T50" fmla="+- 0 2300 2275"/>
                    <a:gd name="T51" fmla="*/ 2300 h 95"/>
                    <a:gd name="T52" fmla="+- 0 5194 5116"/>
                    <a:gd name="T53" fmla="*/ T52 w 97"/>
                    <a:gd name="T54" fmla="+- 0 2284 2275"/>
                    <a:gd name="T55" fmla="*/ 2284 h 95"/>
                    <a:gd name="T56" fmla="+- 0 5174 5116"/>
                    <a:gd name="T57" fmla="*/ T56 w 97"/>
                    <a:gd name="T58" fmla="+- 0 2275 2275"/>
                    <a:gd name="T59" fmla="*/ 227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2" y="56"/>
                      </a:lnTo>
                      <a:lnTo>
                        <a:pt x="10" y="76"/>
                      </a:lnTo>
                      <a:lnTo>
                        <a:pt x="24" y="89"/>
                      </a:lnTo>
                      <a:lnTo>
                        <a:pt x="42" y="94"/>
                      </a:lnTo>
                      <a:lnTo>
                        <a:pt x="66" y="90"/>
                      </a:lnTo>
                      <a:lnTo>
                        <a:pt x="84" y="78"/>
                      </a:lnTo>
                      <a:lnTo>
                        <a:pt x="95" y="61"/>
                      </a:lnTo>
                      <a:lnTo>
                        <a:pt x="97" y="47"/>
                      </a:lnTo>
                      <a:lnTo>
                        <a:pt x="92" y="25"/>
                      </a:lnTo>
                      <a:lnTo>
                        <a:pt x="78" y="9"/>
                      </a:lnTo>
                      <a:lnTo>
                        <a:pt x="58"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59" name="Group 307"/>
              <p:cNvGrpSpPr>
                <a:grpSpLocks/>
              </p:cNvGrpSpPr>
              <p:nvPr/>
            </p:nvGrpSpPr>
            <p:grpSpPr bwMode="auto">
              <a:xfrm>
                <a:off x="5116" y="2275"/>
                <a:ext cx="97" cy="95"/>
                <a:chOff x="5116" y="2275"/>
                <a:chExt cx="97" cy="95"/>
              </a:xfrm>
            </p:grpSpPr>
            <p:sp>
              <p:nvSpPr>
                <p:cNvPr id="8941" name="Freeform 308"/>
                <p:cNvSpPr>
                  <a:spLocks/>
                </p:cNvSpPr>
                <p:nvPr/>
              </p:nvSpPr>
              <p:spPr bwMode="auto">
                <a:xfrm>
                  <a:off x="5116" y="2275"/>
                  <a:ext cx="97" cy="95"/>
                </a:xfrm>
                <a:custGeom>
                  <a:avLst/>
                  <a:gdLst>
                    <a:gd name="T0" fmla="+- 0 5213 5116"/>
                    <a:gd name="T1" fmla="*/ T0 w 97"/>
                    <a:gd name="T2" fmla="+- 0 2322 2275"/>
                    <a:gd name="T3" fmla="*/ 2322 h 95"/>
                    <a:gd name="T4" fmla="+- 0 5208 5116"/>
                    <a:gd name="T5" fmla="*/ T4 w 97"/>
                    <a:gd name="T6" fmla="+- 0 2300 2275"/>
                    <a:gd name="T7" fmla="*/ 2300 h 95"/>
                    <a:gd name="T8" fmla="+- 0 5194 5116"/>
                    <a:gd name="T9" fmla="*/ T8 w 97"/>
                    <a:gd name="T10" fmla="+- 0 2284 2275"/>
                    <a:gd name="T11" fmla="*/ 2284 h 95"/>
                    <a:gd name="T12" fmla="+- 0 5174 5116"/>
                    <a:gd name="T13" fmla="*/ T12 w 97"/>
                    <a:gd name="T14" fmla="+- 0 2275 2275"/>
                    <a:gd name="T15" fmla="*/ 2275 h 95"/>
                    <a:gd name="T16" fmla="+- 0 5147 5116"/>
                    <a:gd name="T17" fmla="*/ T16 w 97"/>
                    <a:gd name="T18" fmla="+- 0 2278 2275"/>
                    <a:gd name="T19" fmla="*/ 2278 h 95"/>
                    <a:gd name="T20" fmla="+- 0 5128 5116"/>
                    <a:gd name="T21" fmla="*/ T20 w 97"/>
                    <a:gd name="T22" fmla="+- 0 2288 2275"/>
                    <a:gd name="T23" fmla="*/ 2288 h 95"/>
                    <a:gd name="T24" fmla="+- 0 5116 5116"/>
                    <a:gd name="T25" fmla="*/ T24 w 97"/>
                    <a:gd name="T26" fmla="+- 0 2304 2275"/>
                    <a:gd name="T27" fmla="*/ 2304 h 95"/>
                    <a:gd name="T28" fmla="+- 0 5118 5116"/>
                    <a:gd name="T29" fmla="*/ T28 w 97"/>
                    <a:gd name="T30" fmla="+- 0 2331 2275"/>
                    <a:gd name="T31" fmla="*/ 2331 h 95"/>
                    <a:gd name="T32" fmla="+- 0 5126 5116"/>
                    <a:gd name="T33" fmla="*/ T32 w 97"/>
                    <a:gd name="T34" fmla="+- 0 2351 2275"/>
                    <a:gd name="T35" fmla="*/ 2351 h 95"/>
                    <a:gd name="T36" fmla="+- 0 5140 5116"/>
                    <a:gd name="T37" fmla="*/ T36 w 97"/>
                    <a:gd name="T38" fmla="+- 0 2364 2275"/>
                    <a:gd name="T39" fmla="*/ 2364 h 95"/>
                    <a:gd name="T40" fmla="+- 0 5158 5116"/>
                    <a:gd name="T41" fmla="*/ T40 w 97"/>
                    <a:gd name="T42" fmla="+- 0 2369 2275"/>
                    <a:gd name="T43" fmla="*/ 2369 h 95"/>
                    <a:gd name="T44" fmla="+- 0 5182 5116"/>
                    <a:gd name="T45" fmla="*/ T44 w 97"/>
                    <a:gd name="T46" fmla="+- 0 2365 2275"/>
                    <a:gd name="T47" fmla="*/ 2365 h 95"/>
                    <a:gd name="T48" fmla="+- 0 5200 5116"/>
                    <a:gd name="T49" fmla="*/ T48 w 97"/>
                    <a:gd name="T50" fmla="+- 0 2353 2275"/>
                    <a:gd name="T51" fmla="*/ 2353 h 95"/>
                    <a:gd name="T52" fmla="+- 0 5211 5116"/>
                    <a:gd name="T53" fmla="*/ T52 w 97"/>
                    <a:gd name="T54" fmla="+- 0 2336 2275"/>
                    <a:gd name="T55" fmla="*/ 2336 h 95"/>
                    <a:gd name="T56" fmla="+- 0 5213 5116"/>
                    <a:gd name="T57" fmla="*/ T56 w 97"/>
                    <a:gd name="T58" fmla="+- 0 2322 2275"/>
                    <a:gd name="T59" fmla="*/ 232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1" y="3"/>
                      </a:lnTo>
                      <a:lnTo>
                        <a:pt x="12" y="13"/>
                      </a:lnTo>
                      <a:lnTo>
                        <a:pt x="0" y="29"/>
                      </a:lnTo>
                      <a:lnTo>
                        <a:pt x="2" y="56"/>
                      </a:lnTo>
                      <a:lnTo>
                        <a:pt x="10" y="76"/>
                      </a:lnTo>
                      <a:lnTo>
                        <a:pt x="24" y="89"/>
                      </a:lnTo>
                      <a:lnTo>
                        <a:pt x="42"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60" name="Group 309"/>
              <p:cNvGrpSpPr>
                <a:grpSpLocks/>
              </p:cNvGrpSpPr>
              <p:nvPr/>
            </p:nvGrpSpPr>
            <p:grpSpPr bwMode="auto">
              <a:xfrm>
                <a:off x="2265" y="2284"/>
                <a:ext cx="97" cy="95"/>
                <a:chOff x="2265" y="2284"/>
                <a:chExt cx="97" cy="95"/>
              </a:xfrm>
            </p:grpSpPr>
            <p:sp>
              <p:nvSpPr>
                <p:cNvPr id="8940" name="Freeform 310"/>
                <p:cNvSpPr>
                  <a:spLocks/>
                </p:cNvSpPr>
                <p:nvPr/>
              </p:nvSpPr>
              <p:spPr bwMode="auto">
                <a:xfrm>
                  <a:off x="2265" y="2284"/>
                  <a:ext cx="97" cy="95"/>
                </a:xfrm>
                <a:custGeom>
                  <a:avLst/>
                  <a:gdLst>
                    <a:gd name="T0" fmla="+- 0 2323 2265"/>
                    <a:gd name="T1" fmla="*/ T0 w 97"/>
                    <a:gd name="T2" fmla="+- 0 2284 2284"/>
                    <a:gd name="T3" fmla="*/ 2284 h 95"/>
                    <a:gd name="T4" fmla="+- 0 2296 2265"/>
                    <a:gd name="T5" fmla="*/ T4 w 97"/>
                    <a:gd name="T6" fmla="+- 0 2288 2284"/>
                    <a:gd name="T7" fmla="*/ 2288 h 95"/>
                    <a:gd name="T8" fmla="+- 0 2277 2265"/>
                    <a:gd name="T9" fmla="*/ T8 w 97"/>
                    <a:gd name="T10" fmla="+- 0 2298 2284"/>
                    <a:gd name="T11" fmla="*/ 2298 h 95"/>
                    <a:gd name="T12" fmla="+- 0 2265 2265"/>
                    <a:gd name="T13" fmla="*/ T12 w 97"/>
                    <a:gd name="T14" fmla="+- 0 2313 2284"/>
                    <a:gd name="T15" fmla="*/ 2313 h 95"/>
                    <a:gd name="T16" fmla="+- 0 2266 2265"/>
                    <a:gd name="T17" fmla="*/ T16 w 97"/>
                    <a:gd name="T18" fmla="+- 0 2341 2284"/>
                    <a:gd name="T19" fmla="*/ 2341 h 95"/>
                    <a:gd name="T20" fmla="+- 0 2275 2265"/>
                    <a:gd name="T21" fmla="*/ T20 w 97"/>
                    <a:gd name="T22" fmla="+- 0 2361 2284"/>
                    <a:gd name="T23" fmla="*/ 2361 h 95"/>
                    <a:gd name="T24" fmla="+- 0 2289 2265"/>
                    <a:gd name="T25" fmla="*/ T24 w 97"/>
                    <a:gd name="T26" fmla="+- 0 2373 2284"/>
                    <a:gd name="T27" fmla="*/ 2373 h 95"/>
                    <a:gd name="T28" fmla="+- 0 2306 2265"/>
                    <a:gd name="T29" fmla="*/ T28 w 97"/>
                    <a:gd name="T30" fmla="+- 0 2379 2284"/>
                    <a:gd name="T31" fmla="*/ 2379 h 95"/>
                    <a:gd name="T32" fmla="+- 0 2331 2265"/>
                    <a:gd name="T33" fmla="*/ T32 w 97"/>
                    <a:gd name="T34" fmla="+- 0 2375 2284"/>
                    <a:gd name="T35" fmla="*/ 2375 h 95"/>
                    <a:gd name="T36" fmla="+- 0 2349 2265"/>
                    <a:gd name="T37" fmla="*/ T36 w 97"/>
                    <a:gd name="T38" fmla="+- 0 2363 2284"/>
                    <a:gd name="T39" fmla="*/ 2363 h 95"/>
                    <a:gd name="T40" fmla="+- 0 2360 2265"/>
                    <a:gd name="T41" fmla="*/ T40 w 97"/>
                    <a:gd name="T42" fmla="+- 0 2345 2284"/>
                    <a:gd name="T43" fmla="*/ 2345 h 95"/>
                    <a:gd name="T44" fmla="+- 0 2362 2265"/>
                    <a:gd name="T45" fmla="*/ T44 w 97"/>
                    <a:gd name="T46" fmla="+- 0 2331 2284"/>
                    <a:gd name="T47" fmla="*/ 2331 h 95"/>
                    <a:gd name="T48" fmla="+- 0 2357 2265"/>
                    <a:gd name="T49" fmla="*/ T48 w 97"/>
                    <a:gd name="T50" fmla="+- 0 2310 2284"/>
                    <a:gd name="T51" fmla="*/ 2310 h 95"/>
                    <a:gd name="T52" fmla="+- 0 2343 2265"/>
                    <a:gd name="T53" fmla="*/ T52 w 97"/>
                    <a:gd name="T54" fmla="+- 0 2294 2284"/>
                    <a:gd name="T55" fmla="*/ 2294 h 95"/>
                    <a:gd name="T56" fmla="+- 0 2323 2265"/>
                    <a:gd name="T57" fmla="*/ T56 w 97"/>
                    <a:gd name="T58" fmla="+- 0 2284 2284"/>
                    <a:gd name="T59" fmla="*/ 228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4"/>
                      </a:lnTo>
                      <a:lnTo>
                        <a:pt x="12" y="14"/>
                      </a:lnTo>
                      <a:lnTo>
                        <a:pt x="0" y="29"/>
                      </a:lnTo>
                      <a:lnTo>
                        <a:pt x="1" y="57"/>
                      </a:lnTo>
                      <a:lnTo>
                        <a:pt x="10" y="77"/>
                      </a:lnTo>
                      <a:lnTo>
                        <a:pt x="24" y="89"/>
                      </a:lnTo>
                      <a:lnTo>
                        <a:pt x="41" y="95"/>
                      </a:lnTo>
                      <a:lnTo>
                        <a:pt x="66" y="91"/>
                      </a:lnTo>
                      <a:lnTo>
                        <a:pt x="84" y="79"/>
                      </a:lnTo>
                      <a:lnTo>
                        <a:pt x="95" y="61"/>
                      </a:lnTo>
                      <a:lnTo>
                        <a:pt x="97" y="47"/>
                      </a:lnTo>
                      <a:lnTo>
                        <a:pt x="92" y="26"/>
                      </a:lnTo>
                      <a:lnTo>
                        <a:pt x="78" y="10"/>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61" name="Group 311"/>
              <p:cNvGrpSpPr>
                <a:grpSpLocks/>
              </p:cNvGrpSpPr>
              <p:nvPr/>
            </p:nvGrpSpPr>
            <p:grpSpPr bwMode="auto">
              <a:xfrm>
                <a:off x="2265" y="2284"/>
                <a:ext cx="97" cy="95"/>
                <a:chOff x="2265" y="2284"/>
                <a:chExt cx="97" cy="95"/>
              </a:xfrm>
            </p:grpSpPr>
            <p:sp>
              <p:nvSpPr>
                <p:cNvPr id="8939" name="Freeform 312"/>
                <p:cNvSpPr>
                  <a:spLocks/>
                </p:cNvSpPr>
                <p:nvPr/>
              </p:nvSpPr>
              <p:spPr bwMode="auto">
                <a:xfrm>
                  <a:off x="2265" y="2284"/>
                  <a:ext cx="97" cy="95"/>
                </a:xfrm>
                <a:custGeom>
                  <a:avLst/>
                  <a:gdLst>
                    <a:gd name="T0" fmla="+- 0 2362 2265"/>
                    <a:gd name="T1" fmla="*/ T0 w 97"/>
                    <a:gd name="T2" fmla="+- 0 2331 2284"/>
                    <a:gd name="T3" fmla="*/ 2331 h 95"/>
                    <a:gd name="T4" fmla="+- 0 2357 2265"/>
                    <a:gd name="T5" fmla="*/ T4 w 97"/>
                    <a:gd name="T6" fmla="+- 0 2310 2284"/>
                    <a:gd name="T7" fmla="*/ 2310 h 95"/>
                    <a:gd name="T8" fmla="+- 0 2343 2265"/>
                    <a:gd name="T9" fmla="*/ T8 w 97"/>
                    <a:gd name="T10" fmla="+- 0 2294 2284"/>
                    <a:gd name="T11" fmla="*/ 2294 h 95"/>
                    <a:gd name="T12" fmla="+- 0 2323 2265"/>
                    <a:gd name="T13" fmla="*/ T12 w 97"/>
                    <a:gd name="T14" fmla="+- 0 2284 2284"/>
                    <a:gd name="T15" fmla="*/ 2284 h 95"/>
                    <a:gd name="T16" fmla="+- 0 2296 2265"/>
                    <a:gd name="T17" fmla="*/ T16 w 97"/>
                    <a:gd name="T18" fmla="+- 0 2288 2284"/>
                    <a:gd name="T19" fmla="*/ 2288 h 95"/>
                    <a:gd name="T20" fmla="+- 0 2277 2265"/>
                    <a:gd name="T21" fmla="*/ T20 w 97"/>
                    <a:gd name="T22" fmla="+- 0 2298 2284"/>
                    <a:gd name="T23" fmla="*/ 2298 h 95"/>
                    <a:gd name="T24" fmla="+- 0 2265 2265"/>
                    <a:gd name="T25" fmla="*/ T24 w 97"/>
                    <a:gd name="T26" fmla="+- 0 2313 2284"/>
                    <a:gd name="T27" fmla="*/ 2313 h 95"/>
                    <a:gd name="T28" fmla="+- 0 2266 2265"/>
                    <a:gd name="T29" fmla="*/ T28 w 97"/>
                    <a:gd name="T30" fmla="+- 0 2341 2284"/>
                    <a:gd name="T31" fmla="*/ 2341 h 95"/>
                    <a:gd name="T32" fmla="+- 0 2275 2265"/>
                    <a:gd name="T33" fmla="*/ T32 w 97"/>
                    <a:gd name="T34" fmla="+- 0 2361 2284"/>
                    <a:gd name="T35" fmla="*/ 2361 h 95"/>
                    <a:gd name="T36" fmla="+- 0 2289 2265"/>
                    <a:gd name="T37" fmla="*/ T36 w 97"/>
                    <a:gd name="T38" fmla="+- 0 2373 2284"/>
                    <a:gd name="T39" fmla="*/ 2373 h 95"/>
                    <a:gd name="T40" fmla="+- 0 2306 2265"/>
                    <a:gd name="T41" fmla="*/ T40 w 97"/>
                    <a:gd name="T42" fmla="+- 0 2379 2284"/>
                    <a:gd name="T43" fmla="*/ 2379 h 95"/>
                    <a:gd name="T44" fmla="+- 0 2331 2265"/>
                    <a:gd name="T45" fmla="*/ T44 w 97"/>
                    <a:gd name="T46" fmla="+- 0 2375 2284"/>
                    <a:gd name="T47" fmla="*/ 2375 h 95"/>
                    <a:gd name="T48" fmla="+- 0 2349 2265"/>
                    <a:gd name="T49" fmla="*/ T48 w 97"/>
                    <a:gd name="T50" fmla="+- 0 2363 2284"/>
                    <a:gd name="T51" fmla="*/ 2363 h 95"/>
                    <a:gd name="T52" fmla="+- 0 2360 2265"/>
                    <a:gd name="T53" fmla="*/ T52 w 97"/>
                    <a:gd name="T54" fmla="+- 0 2345 2284"/>
                    <a:gd name="T55" fmla="*/ 2345 h 95"/>
                    <a:gd name="T56" fmla="+- 0 2362 2265"/>
                    <a:gd name="T57" fmla="*/ T56 w 97"/>
                    <a:gd name="T58" fmla="+- 0 2331 2284"/>
                    <a:gd name="T59" fmla="*/ 233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10"/>
                      </a:lnTo>
                      <a:lnTo>
                        <a:pt x="58" y="0"/>
                      </a:lnTo>
                      <a:lnTo>
                        <a:pt x="31" y="4"/>
                      </a:lnTo>
                      <a:lnTo>
                        <a:pt x="12" y="14"/>
                      </a:lnTo>
                      <a:lnTo>
                        <a:pt x="0" y="29"/>
                      </a:lnTo>
                      <a:lnTo>
                        <a:pt x="1" y="57"/>
                      </a:lnTo>
                      <a:lnTo>
                        <a:pt x="10" y="77"/>
                      </a:lnTo>
                      <a:lnTo>
                        <a:pt x="24" y="89"/>
                      </a:lnTo>
                      <a:lnTo>
                        <a:pt x="41" y="95"/>
                      </a:lnTo>
                      <a:lnTo>
                        <a:pt x="66" y="91"/>
                      </a:lnTo>
                      <a:lnTo>
                        <a:pt x="84"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62" name="Group 313"/>
              <p:cNvGrpSpPr>
                <a:grpSpLocks/>
              </p:cNvGrpSpPr>
              <p:nvPr/>
            </p:nvGrpSpPr>
            <p:grpSpPr bwMode="auto">
              <a:xfrm>
                <a:off x="2107" y="3370"/>
                <a:ext cx="101" cy="97"/>
                <a:chOff x="2107" y="3370"/>
                <a:chExt cx="101" cy="97"/>
              </a:xfrm>
            </p:grpSpPr>
            <p:sp>
              <p:nvSpPr>
                <p:cNvPr id="8938" name="Freeform 314"/>
                <p:cNvSpPr>
                  <a:spLocks/>
                </p:cNvSpPr>
                <p:nvPr/>
              </p:nvSpPr>
              <p:spPr bwMode="auto">
                <a:xfrm>
                  <a:off x="2107" y="3370"/>
                  <a:ext cx="101" cy="97"/>
                </a:xfrm>
                <a:custGeom>
                  <a:avLst/>
                  <a:gdLst>
                    <a:gd name="T0" fmla="+- 0 2170 2107"/>
                    <a:gd name="T1" fmla="*/ T0 w 101"/>
                    <a:gd name="T2" fmla="+- 0 3370 3370"/>
                    <a:gd name="T3" fmla="*/ 3370 h 97"/>
                    <a:gd name="T4" fmla="+- 0 2144 2107"/>
                    <a:gd name="T5" fmla="*/ T4 w 101"/>
                    <a:gd name="T6" fmla="+- 0 3372 3370"/>
                    <a:gd name="T7" fmla="*/ 3372 h 97"/>
                    <a:gd name="T8" fmla="+- 0 2124 2107"/>
                    <a:gd name="T9" fmla="*/ T8 w 101"/>
                    <a:gd name="T10" fmla="+- 0 3382 3370"/>
                    <a:gd name="T11" fmla="*/ 3382 h 97"/>
                    <a:gd name="T12" fmla="+- 0 2112 2107"/>
                    <a:gd name="T13" fmla="*/ T12 w 101"/>
                    <a:gd name="T14" fmla="+- 0 3397 3370"/>
                    <a:gd name="T15" fmla="*/ 3397 h 97"/>
                    <a:gd name="T16" fmla="+- 0 2107 2107"/>
                    <a:gd name="T17" fmla="*/ T16 w 101"/>
                    <a:gd name="T18" fmla="+- 0 3416 3370"/>
                    <a:gd name="T19" fmla="*/ 3416 h 97"/>
                    <a:gd name="T20" fmla="+- 0 2112 2107"/>
                    <a:gd name="T21" fmla="*/ T20 w 101"/>
                    <a:gd name="T22" fmla="+- 0 3439 3370"/>
                    <a:gd name="T23" fmla="*/ 3439 h 97"/>
                    <a:gd name="T24" fmla="+- 0 2125 2107"/>
                    <a:gd name="T25" fmla="*/ T24 w 101"/>
                    <a:gd name="T26" fmla="+- 0 3456 3370"/>
                    <a:gd name="T27" fmla="*/ 3456 h 97"/>
                    <a:gd name="T28" fmla="+- 0 2144 2107"/>
                    <a:gd name="T29" fmla="*/ T28 w 101"/>
                    <a:gd name="T30" fmla="+- 0 3467 3370"/>
                    <a:gd name="T31" fmla="*/ 3467 h 97"/>
                    <a:gd name="T32" fmla="+- 0 2171 2107"/>
                    <a:gd name="T33" fmla="*/ T32 w 101"/>
                    <a:gd name="T34" fmla="+- 0 3464 3370"/>
                    <a:gd name="T35" fmla="*/ 3464 h 97"/>
                    <a:gd name="T36" fmla="+- 0 2190 2107"/>
                    <a:gd name="T37" fmla="*/ T36 w 101"/>
                    <a:gd name="T38" fmla="+- 0 3455 3370"/>
                    <a:gd name="T39" fmla="*/ 3455 h 97"/>
                    <a:gd name="T40" fmla="+- 0 2203 2107"/>
                    <a:gd name="T41" fmla="*/ T40 w 101"/>
                    <a:gd name="T42" fmla="+- 0 3440 3370"/>
                    <a:gd name="T43" fmla="*/ 3440 h 97"/>
                    <a:gd name="T44" fmla="+- 0 2208 2107"/>
                    <a:gd name="T45" fmla="*/ T44 w 101"/>
                    <a:gd name="T46" fmla="+- 0 3421 3370"/>
                    <a:gd name="T47" fmla="*/ 3421 h 97"/>
                    <a:gd name="T48" fmla="+- 0 2208 2107"/>
                    <a:gd name="T49" fmla="*/ T48 w 101"/>
                    <a:gd name="T50" fmla="+- 0 3418 3370"/>
                    <a:gd name="T51" fmla="*/ 3418 h 97"/>
                    <a:gd name="T52" fmla="+- 0 2203 2107"/>
                    <a:gd name="T53" fmla="*/ T52 w 101"/>
                    <a:gd name="T54" fmla="+- 0 3396 3370"/>
                    <a:gd name="T55" fmla="*/ 3396 h 97"/>
                    <a:gd name="T56" fmla="+- 0 2190 2107"/>
                    <a:gd name="T57" fmla="*/ T56 w 101"/>
                    <a:gd name="T58" fmla="+- 0 3379 3370"/>
                    <a:gd name="T59" fmla="*/ 3379 h 97"/>
                    <a:gd name="T60" fmla="+- 0 2170 2107"/>
                    <a:gd name="T61" fmla="*/ T60 w 101"/>
                    <a:gd name="T62" fmla="+- 0 3370 3370"/>
                    <a:gd name="T63" fmla="*/ 337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2"/>
                      </a:lnTo>
                      <a:lnTo>
                        <a:pt x="17" y="12"/>
                      </a:lnTo>
                      <a:lnTo>
                        <a:pt x="5" y="27"/>
                      </a:lnTo>
                      <a:lnTo>
                        <a:pt x="0" y="46"/>
                      </a:lnTo>
                      <a:lnTo>
                        <a:pt x="5" y="69"/>
                      </a:lnTo>
                      <a:lnTo>
                        <a:pt x="18" y="86"/>
                      </a:lnTo>
                      <a:lnTo>
                        <a:pt x="37" y="97"/>
                      </a:lnTo>
                      <a:lnTo>
                        <a:pt x="64" y="94"/>
                      </a:lnTo>
                      <a:lnTo>
                        <a:pt x="83" y="85"/>
                      </a:lnTo>
                      <a:lnTo>
                        <a:pt x="96" y="70"/>
                      </a:lnTo>
                      <a:lnTo>
                        <a:pt x="101" y="51"/>
                      </a:lnTo>
                      <a:lnTo>
                        <a:pt x="101" y="48"/>
                      </a:lnTo>
                      <a:lnTo>
                        <a:pt x="96" y="26"/>
                      </a:lnTo>
                      <a:lnTo>
                        <a:pt x="83" y="9"/>
                      </a:lnTo>
                      <a:lnTo>
                        <a:pt x="63"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63" name="Group 315"/>
              <p:cNvGrpSpPr>
                <a:grpSpLocks/>
              </p:cNvGrpSpPr>
              <p:nvPr/>
            </p:nvGrpSpPr>
            <p:grpSpPr bwMode="auto">
              <a:xfrm>
                <a:off x="2107" y="3370"/>
                <a:ext cx="101" cy="97"/>
                <a:chOff x="2107" y="3370"/>
                <a:chExt cx="101" cy="97"/>
              </a:xfrm>
            </p:grpSpPr>
            <p:sp>
              <p:nvSpPr>
                <p:cNvPr id="8937" name="Freeform 316"/>
                <p:cNvSpPr>
                  <a:spLocks/>
                </p:cNvSpPr>
                <p:nvPr/>
              </p:nvSpPr>
              <p:spPr bwMode="auto">
                <a:xfrm>
                  <a:off x="2107" y="3370"/>
                  <a:ext cx="101" cy="97"/>
                </a:xfrm>
                <a:custGeom>
                  <a:avLst/>
                  <a:gdLst>
                    <a:gd name="T0" fmla="+- 0 2208 2107"/>
                    <a:gd name="T1" fmla="*/ T0 w 101"/>
                    <a:gd name="T2" fmla="+- 0 3418 3370"/>
                    <a:gd name="T3" fmla="*/ 3418 h 97"/>
                    <a:gd name="T4" fmla="+- 0 2203 2107"/>
                    <a:gd name="T5" fmla="*/ T4 w 101"/>
                    <a:gd name="T6" fmla="+- 0 3396 3370"/>
                    <a:gd name="T7" fmla="*/ 3396 h 97"/>
                    <a:gd name="T8" fmla="+- 0 2190 2107"/>
                    <a:gd name="T9" fmla="*/ T8 w 101"/>
                    <a:gd name="T10" fmla="+- 0 3379 3370"/>
                    <a:gd name="T11" fmla="*/ 3379 h 97"/>
                    <a:gd name="T12" fmla="+- 0 2170 2107"/>
                    <a:gd name="T13" fmla="*/ T12 w 101"/>
                    <a:gd name="T14" fmla="+- 0 3370 3370"/>
                    <a:gd name="T15" fmla="*/ 3370 h 97"/>
                    <a:gd name="T16" fmla="+- 0 2144 2107"/>
                    <a:gd name="T17" fmla="*/ T16 w 101"/>
                    <a:gd name="T18" fmla="+- 0 3372 3370"/>
                    <a:gd name="T19" fmla="*/ 3372 h 97"/>
                    <a:gd name="T20" fmla="+- 0 2124 2107"/>
                    <a:gd name="T21" fmla="*/ T20 w 101"/>
                    <a:gd name="T22" fmla="+- 0 3382 3370"/>
                    <a:gd name="T23" fmla="*/ 3382 h 97"/>
                    <a:gd name="T24" fmla="+- 0 2112 2107"/>
                    <a:gd name="T25" fmla="*/ T24 w 101"/>
                    <a:gd name="T26" fmla="+- 0 3397 3370"/>
                    <a:gd name="T27" fmla="*/ 3397 h 97"/>
                    <a:gd name="T28" fmla="+- 0 2107 2107"/>
                    <a:gd name="T29" fmla="*/ T28 w 101"/>
                    <a:gd name="T30" fmla="+- 0 3416 3370"/>
                    <a:gd name="T31" fmla="*/ 3416 h 97"/>
                    <a:gd name="T32" fmla="+- 0 2112 2107"/>
                    <a:gd name="T33" fmla="*/ T32 w 101"/>
                    <a:gd name="T34" fmla="+- 0 3439 3370"/>
                    <a:gd name="T35" fmla="*/ 3439 h 97"/>
                    <a:gd name="T36" fmla="+- 0 2125 2107"/>
                    <a:gd name="T37" fmla="*/ T36 w 101"/>
                    <a:gd name="T38" fmla="+- 0 3456 3370"/>
                    <a:gd name="T39" fmla="*/ 3456 h 97"/>
                    <a:gd name="T40" fmla="+- 0 2144 2107"/>
                    <a:gd name="T41" fmla="*/ T40 w 101"/>
                    <a:gd name="T42" fmla="+- 0 3467 3370"/>
                    <a:gd name="T43" fmla="*/ 3467 h 97"/>
                    <a:gd name="T44" fmla="+- 0 2171 2107"/>
                    <a:gd name="T45" fmla="*/ T44 w 101"/>
                    <a:gd name="T46" fmla="+- 0 3464 3370"/>
                    <a:gd name="T47" fmla="*/ 3464 h 97"/>
                    <a:gd name="T48" fmla="+- 0 2190 2107"/>
                    <a:gd name="T49" fmla="*/ T48 w 101"/>
                    <a:gd name="T50" fmla="+- 0 3455 3370"/>
                    <a:gd name="T51" fmla="*/ 3455 h 97"/>
                    <a:gd name="T52" fmla="+- 0 2203 2107"/>
                    <a:gd name="T53" fmla="*/ T52 w 101"/>
                    <a:gd name="T54" fmla="+- 0 3440 3370"/>
                    <a:gd name="T55" fmla="*/ 3440 h 97"/>
                    <a:gd name="T56" fmla="+- 0 2208 2107"/>
                    <a:gd name="T57" fmla="*/ T56 w 101"/>
                    <a:gd name="T58" fmla="+- 0 3421 3370"/>
                    <a:gd name="T59" fmla="*/ 3421 h 97"/>
                    <a:gd name="T60" fmla="+- 0 2208 2107"/>
                    <a:gd name="T61" fmla="*/ T60 w 101"/>
                    <a:gd name="T62" fmla="+- 0 3418 3370"/>
                    <a:gd name="T63" fmla="*/ 3418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8"/>
                      </a:moveTo>
                      <a:lnTo>
                        <a:pt x="96" y="26"/>
                      </a:lnTo>
                      <a:lnTo>
                        <a:pt x="83" y="9"/>
                      </a:lnTo>
                      <a:lnTo>
                        <a:pt x="63" y="0"/>
                      </a:lnTo>
                      <a:lnTo>
                        <a:pt x="37" y="2"/>
                      </a:lnTo>
                      <a:lnTo>
                        <a:pt x="17" y="12"/>
                      </a:lnTo>
                      <a:lnTo>
                        <a:pt x="5" y="27"/>
                      </a:lnTo>
                      <a:lnTo>
                        <a:pt x="0" y="46"/>
                      </a:lnTo>
                      <a:lnTo>
                        <a:pt x="5" y="69"/>
                      </a:lnTo>
                      <a:lnTo>
                        <a:pt x="18" y="86"/>
                      </a:lnTo>
                      <a:lnTo>
                        <a:pt x="37" y="97"/>
                      </a:lnTo>
                      <a:lnTo>
                        <a:pt x="64" y="94"/>
                      </a:lnTo>
                      <a:lnTo>
                        <a:pt x="83" y="85"/>
                      </a:lnTo>
                      <a:lnTo>
                        <a:pt x="96" y="70"/>
                      </a:lnTo>
                      <a:lnTo>
                        <a:pt x="101" y="51"/>
                      </a:lnTo>
                      <a:lnTo>
                        <a:pt x="101"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64" name="Group 317"/>
              <p:cNvGrpSpPr>
                <a:grpSpLocks/>
              </p:cNvGrpSpPr>
              <p:nvPr/>
            </p:nvGrpSpPr>
            <p:grpSpPr bwMode="auto">
              <a:xfrm>
                <a:off x="2093" y="2098"/>
                <a:ext cx="101" cy="82"/>
                <a:chOff x="2093" y="2098"/>
                <a:chExt cx="101" cy="82"/>
              </a:xfrm>
            </p:grpSpPr>
            <p:sp>
              <p:nvSpPr>
                <p:cNvPr id="8936" name="Freeform 318"/>
                <p:cNvSpPr>
                  <a:spLocks/>
                </p:cNvSpPr>
                <p:nvPr/>
              </p:nvSpPr>
              <p:spPr bwMode="auto">
                <a:xfrm>
                  <a:off x="2093" y="2098"/>
                  <a:ext cx="101" cy="82"/>
                </a:xfrm>
                <a:custGeom>
                  <a:avLst/>
                  <a:gdLst>
                    <a:gd name="T0" fmla="+- 0 2156 2093"/>
                    <a:gd name="T1" fmla="*/ T0 w 101"/>
                    <a:gd name="T2" fmla="+- 0 2098 2098"/>
                    <a:gd name="T3" fmla="*/ 2098 h 82"/>
                    <a:gd name="T4" fmla="+- 0 2130 2093"/>
                    <a:gd name="T5" fmla="*/ T4 w 101"/>
                    <a:gd name="T6" fmla="+- 0 2100 2098"/>
                    <a:gd name="T7" fmla="*/ 2100 h 82"/>
                    <a:gd name="T8" fmla="+- 0 2110 2093"/>
                    <a:gd name="T9" fmla="*/ T8 w 101"/>
                    <a:gd name="T10" fmla="+- 0 2110 2098"/>
                    <a:gd name="T11" fmla="*/ 2110 h 82"/>
                    <a:gd name="T12" fmla="+- 0 2098 2093"/>
                    <a:gd name="T13" fmla="*/ T12 w 101"/>
                    <a:gd name="T14" fmla="+- 0 2126 2098"/>
                    <a:gd name="T15" fmla="*/ 2126 h 82"/>
                    <a:gd name="T16" fmla="+- 0 2093 2093"/>
                    <a:gd name="T17" fmla="*/ T16 w 101"/>
                    <a:gd name="T18" fmla="+- 0 2144 2098"/>
                    <a:gd name="T19" fmla="*/ 2144 h 82"/>
                    <a:gd name="T20" fmla="+- 0 2098 2093"/>
                    <a:gd name="T21" fmla="*/ T20 w 101"/>
                    <a:gd name="T22" fmla="+- 0 2167 2098"/>
                    <a:gd name="T23" fmla="*/ 2167 h 82"/>
                    <a:gd name="T24" fmla="+- 0 2107 2093"/>
                    <a:gd name="T25" fmla="*/ T24 w 101"/>
                    <a:gd name="T26" fmla="+- 0 2179 2098"/>
                    <a:gd name="T27" fmla="*/ 2179 h 82"/>
                    <a:gd name="T28" fmla="+- 0 2179 2093"/>
                    <a:gd name="T29" fmla="*/ T28 w 101"/>
                    <a:gd name="T30" fmla="+- 0 2179 2098"/>
                    <a:gd name="T31" fmla="*/ 2179 h 82"/>
                    <a:gd name="T32" fmla="+- 0 2189 2093"/>
                    <a:gd name="T33" fmla="*/ T32 w 101"/>
                    <a:gd name="T34" fmla="+- 0 2168 2098"/>
                    <a:gd name="T35" fmla="*/ 2168 h 82"/>
                    <a:gd name="T36" fmla="+- 0 2194 2093"/>
                    <a:gd name="T37" fmla="*/ T36 w 101"/>
                    <a:gd name="T38" fmla="+- 0 2149 2098"/>
                    <a:gd name="T39" fmla="*/ 2149 h 82"/>
                    <a:gd name="T40" fmla="+- 0 2194 2093"/>
                    <a:gd name="T41" fmla="*/ T40 w 101"/>
                    <a:gd name="T42" fmla="+- 0 2146 2098"/>
                    <a:gd name="T43" fmla="*/ 2146 h 82"/>
                    <a:gd name="T44" fmla="+- 0 2189 2093"/>
                    <a:gd name="T45" fmla="*/ T44 w 101"/>
                    <a:gd name="T46" fmla="+- 0 2125 2098"/>
                    <a:gd name="T47" fmla="*/ 2125 h 82"/>
                    <a:gd name="T48" fmla="+- 0 2175 2093"/>
                    <a:gd name="T49" fmla="*/ T48 w 101"/>
                    <a:gd name="T50" fmla="+- 0 2108 2098"/>
                    <a:gd name="T51" fmla="*/ 2108 h 82"/>
                    <a:gd name="T52" fmla="+- 0 2156 2093"/>
                    <a:gd name="T53" fmla="*/ T52 w 101"/>
                    <a:gd name="T54" fmla="+- 0 2098 2098"/>
                    <a:gd name="T55" fmla="*/ 2098 h 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1" h="82">
                      <a:moveTo>
                        <a:pt x="63" y="0"/>
                      </a:moveTo>
                      <a:lnTo>
                        <a:pt x="37" y="2"/>
                      </a:lnTo>
                      <a:lnTo>
                        <a:pt x="17" y="12"/>
                      </a:lnTo>
                      <a:lnTo>
                        <a:pt x="5" y="28"/>
                      </a:lnTo>
                      <a:lnTo>
                        <a:pt x="0" y="46"/>
                      </a:lnTo>
                      <a:lnTo>
                        <a:pt x="5" y="69"/>
                      </a:lnTo>
                      <a:lnTo>
                        <a:pt x="14" y="81"/>
                      </a:lnTo>
                      <a:lnTo>
                        <a:pt x="86" y="81"/>
                      </a:lnTo>
                      <a:lnTo>
                        <a:pt x="96" y="70"/>
                      </a:lnTo>
                      <a:lnTo>
                        <a:pt x="101" y="51"/>
                      </a:lnTo>
                      <a:lnTo>
                        <a:pt x="101" y="48"/>
                      </a:lnTo>
                      <a:lnTo>
                        <a:pt x="96"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65" name="Group 319"/>
              <p:cNvGrpSpPr>
                <a:grpSpLocks/>
              </p:cNvGrpSpPr>
              <p:nvPr/>
            </p:nvGrpSpPr>
            <p:grpSpPr bwMode="auto">
              <a:xfrm>
                <a:off x="2093" y="2098"/>
                <a:ext cx="101" cy="82"/>
                <a:chOff x="2093" y="2098"/>
                <a:chExt cx="101" cy="82"/>
              </a:xfrm>
            </p:grpSpPr>
            <p:sp>
              <p:nvSpPr>
                <p:cNvPr id="8934" name="Freeform 320"/>
                <p:cNvSpPr>
                  <a:spLocks/>
                </p:cNvSpPr>
                <p:nvPr/>
              </p:nvSpPr>
              <p:spPr bwMode="auto">
                <a:xfrm>
                  <a:off x="2093" y="2098"/>
                  <a:ext cx="101" cy="82"/>
                </a:xfrm>
                <a:custGeom>
                  <a:avLst/>
                  <a:gdLst>
                    <a:gd name="T0" fmla="+- 0 2194 2093"/>
                    <a:gd name="T1" fmla="*/ T0 w 101"/>
                    <a:gd name="T2" fmla="+- 0 2146 2098"/>
                    <a:gd name="T3" fmla="*/ 2146 h 82"/>
                    <a:gd name="T4" fmla="+- 0 2189 2093"/>
                    <a:gd name="T5" fmla="*/ T4 w 101"/>
                    <a:gd name="T6" fmla="+- 0 2125 2098"/>
                    <a:gd name="T7" fmla="*/ 2125 h 82"/>
                    <a:gd name="T8" fmla="+- 0 2175 2093"/>
                    <a:gd name="T9" fmla="*/ T8 w 101"/>
                    <a:gd name="T10" fmla="+- 0 2108 2098"/>
                    <a:gd name="T11" fmla="*/ 2108 h 82"/>
                    <a:gd name="T12" fmla="+- 0 2156 2093"/>
                    <a:gd name="T13" fmla="*/ T12 w 101"/>
                    <a:gd name="T14" fmla="+- 0 2098 2098"/>
                    <a:gd name="T15" fmla="*/ 2098 h 82"/>
                    <a:gd name="T16" fmla="+- 0 2130 2093"/>
                    <a:gd name="T17" fmla="*/ T16 w 101"/>
                    <a:gd name="T18" fmla="+- 0 2100 2098"/>
                    <a:gd name="T19" fmla="*/ 2100 h 82"/>
                    <a:gd name="T20" fmla="+- 0 2110 2093"/>
                    <a:gd name="T21" fmla="*/ T20 w 101"/>
                    <a:gd name="T22" fmla="+- 0 2110 2098"/>
                    <a:gd name="T23" fmla="*/ 2110 h 82"/>
                    <a:gd name="T24" fmla="+- 0 2098 2093"/>
                    <a:gd name="T25" fmla="*/ T24 w 101"/>
                    <a:gd name="T26" fmla="+- 0 2126 2098"/>
                    <a:gd name="T27" fmla="*/ 2126 h 82"/>
                    <a:gd name="T28" fmla="+- 0 2093 2093"/>
                    <a:gd name="T29" fmla="*/ T28 w 101"/>
                    <a:gd name="T30" fmla="+- 0 2144 2098"/>
                    <a:gd name="T31" fmla="*/ 2144 h 82"/>
                    <a:gd name="T32" fmla="+- 0 2098 2093"/>
                    <a:gd name="T33" fmla="*/ T32 w 101"/>
                    <a:gd name="T34" fmla="+- 0 2167 2098"/>
                    <a:gd name="T35" fmla="*/ 2167 h 82"/>
                    <a:gd name="T36" fmla="+- 0 2107 2093"/>
                    <a:gd name="T37" fmla="*/ T36 w 101"/>
                    <a:gd name="T38" fmla="+- 0 2179 2098"/>
                    <a:gd name="T39" fmla="*/ 2179 h 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01" h="82">
                      <a:moveTo>
                        <a:pt x="101" y="48"/>
                      </a:moveTo>
                      <a:lnTo>
                        <a:pt x="96" y="27"/>
                      </a:lnTo>
                      <a:lnTo>
                        <a:pt x="82" y="10"/>
                      </a:lnTo>
                      <a:lnTo>
                        <a:pt x="63" y="0"/>
                      </a:lnTo>
                      <a:lnTo>
                        <a:pt x="37" y="2"/>
                      </a:lnTo>
                      <a:lnTo>
                        <a:pt x="17" y="12"/>
                      </a:lnTo>
                      <a:lnTo>
                        <a:pt x="5" y="28"/>
                      </a:lnTo>
                      <a:lnTo>
                        <a:pt x="0" y="46"/>
                      </a:lnTo>
                      <a:lnTo>
                        <a:pt x="5" y="69"/>
                      </a:lnTo>
                      <a:lnTo>
                        <a:pt x="14" y="81"/>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35" name="Freeform 321"/>
                <p:cNvSpPr>
                  <a:spLocks/>
                </p:cNvSpPr>
                <p:nvPr/>
              </p:nvSpPr>
              <p:spPr bwMode="auto">
                <a:xfrm>
                  <a:off x="2093" y="2098"/>
                  <a:ext cx="101" cy="82"/>
                </a:xfrm>
                <a:custGeom>
                  <a:avLst/>
                  <a:gdLst>
                    <a:gd name="T0" fmla="+- 0 2179 2093"/>
                    <a:gd name="T1" fmla="*/ T0 w 101"/>
                    <a:gd name="T2" fmla="+- 0 2179 2098"/>
                    <a:gd name="T3" fmla="*/ 2179 h 82"/>
                    <a:gd name="T4" fmla="+- 0 2189 2093"/>
                    <a:gd name="T5" fmla="*/ T4 w 101"/>
                    <a:gd name="T6" fmla="+- 0 2168 2098"/>
                    <a:gd name="T7" fmla="*/ 2168 h 82"/>
                    <a:gd name="T8" fmla="+- 0 2194 2093"/>
                    <a:gd name="T9" fmla="*/ T8 w 101"/>
                    <a:gd name="T10" fmla="+- 0 2149 2098"/>
                    <a:gd name="T11" fmla="*/ 2149 h 82"/>
                    <a:gd name="T12" fmla="+- 0 2194 2093"/>
                    <a:gd name="T13" fmla="*/ T12 w 101"/>
                    <a:gd name="T14" fmla="+- 0 2146 2098"/>
                    <a:gd name="T15" fmla="*/ 2146 h 82"/>
                  </a:gdLst>
                  <a:ahLst/>
                  <a:cxnLst>
                    <a:cxn ang="0">
                      <a:pos x="T1" y="T3"/>
                    </a:cxn>
                    <a:cxn ang="0">
                      <a:pos x="T5" y="T7"/>
                    </a:cxn>
                    <a:cxn ang="0">
                      <a:pos x="T9" y="T11"/>
                    </a:cxn>
                    <a:cxn ang="0">
                      <a:pos x="T13" y="T15"/>
                    </a:cxn>
                  </a:cxnLst>
                  <a:rect l="0" t="0" r="r" b="b"/>
                  <a:pathLst>
                    <a:path w="101" h="82">
                      <a:moveTo>
                        <a:pt x="86" y="81"/>
                      </a:moveTo>
                      <a:lnTo>
                        <a:pt x="96" y="70"/>
                      </a:lnTo>
                      <a:lnTo>
                        <a:pt x="101" y="51"/>
                      </a:lnTo>
                      <a:lnTo>
                        <a:pt x="101"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66" name="Group 322"/>
              <p:cNvGrpSpPr>
                <a:grpSpLocks/>
              </p:cNvGrpSpPr>
              <p:nvPr/>
            </p:nvGrpSpPr>
            <p:grpSpPr bwMode="auto">
              <a:xfrm>
                <a:off x="3143" y="2798"/>
                <a:ext cx="97" cy="95"/>
                <a:chOff x="3143" y="2798"/>
                <a:chExt cx="97" cy="95"/>
              </a:xfrm>
            </p:grpSpPr>
            <p:sp>
              <p:nvSpPr>
                <p:cNvPr id="8933" name="Freeform 323"/>
                <p:cNvSpPr>
                  <a:spLocks/>
                </p:cNvSpPr>
                <p:nvPr/>
              </p:nvSpPr>
              <p:spPr bwMode="auto">
                <a:xfrm>
                  <a:off x="3143" y="2798"/>
                  <a:ext cx="97" cy="95"/>
                </a:xfrm>
                <a:custGeom>
                  <a:avLst/>
                  <a:gdLst>
                    <a:gd name="T0" fmla="+- 0 3201 3143"/>
                    <a:gd name="T1" fmla="*/ T0 w 97"/>
                    <a:gd name="T2" fmla="+- 0 2798 2798"/>
                    <a:gd name="T3" fmla="*/ 2798 h 95"/>
                    <a:gd name="T4" fmla="+- 0 3175 3143"/>
                    <a:gd name="T5" fmla="*/ T4 w 97"/>
                    <a:gd name="T6" fmla="+- 0 2801 2798"/>
                    <a:gd name="T7" fmla="*/ 2801 h 95"/>
                    <a:gd name="T8" fmla="+- 0 3155 3143"/>
                    <a:gd name="T9" fmla="*/ T8 w 97"/>
                    <a:gd name="T10" fmla="+- 0 2811 2798"/>
                    <a:gd name="T11" fmla="*/ 2811 h 95"/>
                    <a:gd name="T12" fmla="+- 0 3143 3143"/>
                    <a:gd name="T13" fmla="*/ T12 w 97"/>
                    <a:gd name="T14" fmla="+- 0 2827 2798"/>
                    <a:gd name="T15" fmla="*/ 2827 h 95"/>
                    <a:gd name="T16" fmla="+- 0 3145 3143"/>
                    <a:gd name="T17" fmla="*/ T16 w 97"/>
                    <a:gd name="T18" fmla="+- 0 2854 2798"/>
                    <a:gd name="T19" fmla="*/ 2854 h 95"/>
                    <a:gd name="T20" fmla="+- 0 3153 3143"/>
                    <a:gd name="T21" fmla="*/ T20 w 97"/>
                    <a:gd name="T22" fmla="+- 0 2874 2798"/>
                    <a:gd name="T23" fmla="*/ 2874 h 95"/>
                    <a:gd name="T24" fmla="+- 0 3167 3143"/>
                    <a:gd name="T25" fmla="*/ T24 w 97"/>
                    <a:gd name="T26" fmla="+- 0 2887 2798"/>
                    <a:gd name="T27" fmla="*/ 2887 h 95"/>
                    <a:gd name="T28" fmla="+- 0 3185 3143"/>
                    <a:gd name="T29" fmla="*/ T28 w 97"/>
                    <a:gd name="T30" fmla="+- 0 2892 2798"/>
                    <a:gd name="T31" fmla="*/ 2892 h 95"/>
                    <a:gd name="T32" fmla="+- 0 3209 3143"/>
                    <a:gd name="T33" fmla="*/ T32 w 97"/>
                    <a:gd name="T34" fmla="+- 0 2888 2798"/>
                    <a:gd name="T35" fmla="*/ 2888 h 95"/>
                    <a:gd name="T36" fmla="+- 0 3227 3143"/>
                    <a:gd name="T37" fmla="*/ T36 w 97"/>
                    <a:gd name="T38" fmla="+- 0 2876 2798"/>
                    <a:gd name="T39" fmla="*/ 2876 h 95"/>
                    <a:gd name="T40" fmla="+- 0 3238 3143"/>
                    <a:gd name="T41" fmla="*/ T40 w 97"/>
                    <a:gd name="T42" fmla="+- 0 2859 2798"/>
                    <a:gd name="T43" fmla="*/ 2859 h 95"/>
                    <a:gd name="T44" fmla="+- 0 3240 3143"/>
                    <a:gd name="T45" fmla="*/ T44 w 97"/>
                    <a:gd name="T46" fmla="+- 0 2845 2798"/>
                    <a:gd name="T47" fmla="*/ 2845 h 95"/>
                    <a:gd name="T48" fmla="+- 0 3235 3143"/>
                    <a:gd name="T49" fmla="*/ T48 w 97"/>
                    <a:gd name="T50" fmla="+- 0 2823 2798"/>
                    <a:gd name="T51" fmla="*/ 2823 h 95"/>
                    <a:gd name="T52" fmla="+- 0 3221 3143"/>
                    <a:gd name="T53" fmla="*/ T52 w 97"/>
                    <a:gd name="T54" fmla="+- 0 2807 2798"/>
                    <a:gd name="T55" fmla="*/ 2807 h 95"/>
                    <a:gd name="T56" fmla="+- 0 3201 3143"/>
                    <a:gd name="T57" fmla="*/ T56 w 97"/>
                    <a:gd name="T58" fmla="+- 0 2798 2798"/>
                    <a:gd name="T59" fmla="*/ 279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4"/>
                      </a:lnTo>
                      <a:lnTo>
                        <a:pt x="66" y="90"/>
                      </a:lnTo>
                      <a:lnTo>
                        <a:pt x="84" y="78"/>
                      </a:lnTo>
                      <a:lnTo>
                        <a:pt x="95" y="61"/>
                      </a:lnTo>
                      <a:lnTo>
                        <a:pt x="97" y="47"/>
                      </a:lnTo>
                      <a:lnTo>
                        <a:pt x="92" y="25"/>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67" name="Group 324"/>
              <p:cNvGrpSpPr>
                <a:grpSpLocks/>
              </p:cNvGrpSpPr>
              <p:nvPr/>
            </p:nvGrpSpPr>
            <p:grpSpPr bwMode="auto">
              <a:xfrm>
                <a:off x="3143" y="2798"/>
                <a:ext cx="97" cy="95"/>
                <a:chOff x="3143" y="2798"/>
                <a:chExt cx="97" cy="95"/>
              </a:xfrm>
            </p:grpSpPr>
            <p:sp>
              <p:nvSpPr>
                <p:cNvPr id="8932" name="Freeform 325"/>
                <p:cNvSpPr>
                  <a:spLocks/>
                </p:cNvSpPr>
                <p:nvPr/>
              </p:nvSpPr>
              <p:spPr bwMode="auto">
                <a:xfrm>
                  <a:off x="3143" y="2798"/>
                  <a:ext cx="97" cy="95"/>
                </a:xfrm>
                <a:custGeom>
                  <a:avLst/>
                  <a:gdLst>
                    <a:gd name="T0" fmla="+- 0 3240 3143"/>
                    <a:gd name="T1" fmla="*/ T0 w 97"/>
                    <a:gd name="T2" fmla="+- 0 2845 2798"/>
                    <a:gd name="T3" fmla="*/ 2845 h 95"/>
                    <a:gd name="T4" fmla="+- 0 3235 3143"/>
                    <a:gd name="T5" fmla="*/ T4 w 97"/>
                    <a:gd name="T6" fmla="+- 0 2823 2798"/>
                    <a:gd name="T7" fmla="*/ 2823 h 95"/>
                    <a:gd name="T8" fmla="+- 0 3221 3143"/>
                    <a:gd name="T9" fmla="*/ T8 w 97"/>
                    <a:gd name="T10" fmla="+- 0 2807 2798"/>
                    <a:gd name="T11" fmla="*/ 2807 h 95"/>
                    <a:gd name="T12" fmla="+- 0 3201 3143"/>
                    <a:gd name="T13" fmla="*/ T12 w 97"/>
                    <a:gd name="T14" fmla="+- 0 2798 2798"/>
                    <a:gd name="T15" fmla="*/ 2798 h 95"/>
                    <a:gd name="T16" fmla="+- 0 3175 3143"/>
                    <a:gd name="T17" fmla="*/ T16 w 97"/>
                    <a:gd name="T18" fmla="+- 0 2801 2798"/>
                    <a:gd name="T19" fmla="*/ 2801 h 95"/>
                    <a:gd name="T20" fmla="+- 0 3155 3143"/>
                    <a:gd name="T21" fmla="*/ T20 w 97"/>
                    <a:gd name="T22" fmla="+- 0 2811 2798"/>
                    <a:gd name="T23" fmla="*/ 2811 h 95"/>
                    <a:gd name="T24" fmla="+- 0 3143 3143"/>
                    <a:gd name="T25" fmla="*/ T24 w 97"/>
                    <a:gd name="T26" fmla="+- 0 2827 2798"/>
                    <a:gd name="T27" fmla="*/ 2827 h 95"/>
                    <a:gd name="T28" fmla="+- 0 3145 3143"/>
                    <a:gd name="T29" fmla="*/ T28 w 97"/>
                    <a:gd name="T30" fmla="+- 0 2854 2798"/>
                    <a:gd name="T31" fmla="*/ 2854 h 95"/>
                    <a:gd name="T32" fmla="+- 0 3153 3143"/>
                    <a:gd name="T33" fmla="*/ T32 w 97"/>
                    <a:gd name="T34" fmla="+- 0 2874 2798"/>
                    <a:gd name="T35" fmla="*/ 2874 h 95"/>
                    <a:gd name="T36" fmla="+- 0 3167 3143"/>
                    <a:gd name="T37" fmla="*/ T36 w 97"/>
                    <a:gd name="T38" fmla="+- 0 2887 2798"/>
                    <a:gd name="T39" fmla="*/ 2887 h 95"/>
                    <a:gd name="T40" fmla="+- 0 3185 3143"/>
                    <a:gd name="T41" fmla="*/ T40 w 97"/>
                    <a:gd name="T42" fmla="+- 0 2892 2798"/>
                    <a:gd name="T43" fmla="*/ 2892 h 95"/>
                    <a:gd name="T44" fmla="+- 0 3209 3143"/>
                    <a:gd name="T45" fmla="*/ T44 w 97"/>
                    <a:gd name="T46" fmla="+- 0 2888 2798"/>
                    <a:gd name="T47" fmla="*/ 2888 h 95"/>
                    <a:gd name="T48" fmla="+- 0 3227 3143"/>
                    <a:gd name="T49" fmla="*/ T48 w 97"/>
                    <a:gd name="T50" fmla="+- 0 2876 2798"/>
                    <a:gd name="T51" fmla="*/ 2876 h 95"/>
                    <a:gd name="T52" fmla="+- 0 3238 3143"/>
                    <a:gd name="T53" fmla="*/ T52 w 97"/>
                    <a:gd name="T54" fmla="+- 0 2859 2798"/>
                    <a:gd name="T55" fmla="*/ 2859 h 95"/>
                    <a:gd name="T56" fmla="+- 0 3240 3143"/>
                    <a:gd name="T57" fmla="*/ T56 w 97"/>
                    <a:gd name="T58" fmla="+- 0 2845 2798"/>
                    <a:gd name="T59" fmla="*/ 284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2" y="3"/>
                      </a:lnTo>
                      <a:lnTo>
                        <a:pt x="12" y="13"/>
                      </a:lnTo>
                      <a:lnTo>
                        <a:pt x="0" y="29"/>
                      </a:lnTo>
                      <a:lnTo>
                        <a:pt x="2" y="56"/>
                      </a:lnTo>
                      <a:lnTo>
                        <a:pt x="10" y="76"/>
                      </a:lnTo>
                      <a:lnTo>
                        <a:pt x="24" y="89"/>
                      </a:lnTo>
                      <a:lnTo>
                        <a:pt x="42"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68" name="Group 326"/>
              <p:cNvGrpSpPr>
                <a:grpSpLocks/>
              </p:cNvGrpSpPr>
              <p:nvPr/>
            </p:nvGrpSpPr>
            <p:grpSpPr bwMode="auto">
              <a:xfrm>
                <a:off x="2777" y="287"/>
                <a:ext cx="93" cy="95"/>
                <a:chOff x="2777" y="287"/>
                <a:chExt cx="93" cy="95"/>
              </a:xfrm>
            </p:grpSpPr>
            <p:sp>
              <p:nvSpPr>
                <p:cNvPr id="8930" name="Freeform 327"/>
                <p:cNvSpPr>
                  <a:spLocks/>
                </p:cNvSpPr>
                <p:nvPr/>
              </p:nvSpPr>
              <p:spPr bwMode="auto">
                <a:xfrm>
                  <a:off x="2777" y="287"/>
                  <a:ext cx="93" cy="95"/>
                </a:xfrm>
                <a:custGeom>
                  <a:avLst/>
                  <a:gdLst>
                    <a:gd name="T0" fmla="+- 0 2779 2777"/>
                    <a:gd name="T1" fmla="*/ T0 w 93"/>
                    <a:gd name="T2" fmla="+- 0 339 287"/>
                    <a:gd name="T3" fmla="*/ 339 h 95"/>
                    <a:gd name="T4" fmla="+- 0 2779 2777"/>
                    <a:gd name="T5" fmla="*/ T4 w 93"/>
                    <a:gd name="T6" fmla="+- 0 346 287"/>
                    <a:gd name="T7" fmla="*/ 346 h 95"/>
                    <a:gd name="T8" fmla="+- 0 2789 2777"/>
                    <a:gd name="T9" fmla="*/ T8 w 93"/>
                    <a:gd name="T10" fmla="+- 0 366 287"/>
                    <a:gd name="T11" fmla="*/ 366 h 95"/>
                    <a:gd name="T12" fmla="+- 0 2803 2777"/>
                    <a:gd name="T13" fmla="*/ T12 w 93"/>
                    <a:gd name="T14" fmla="+- 0 378 287"/>
                    <a:gd name="T15" fmla="*/ 378 h 95"/>
                    <a:gd name="T16" fmla="+- 0 2822 2777"/>
                    <a:gd name="T17" fmla="*/ T16 w 93"/>
                    <a:gd name="T18" fmla="+- 0 382 287"/>
                    <a:gd name="T19" fmla="*/ 382 h 95"/>
                    <a:gd name="T20" fmla="+- 0 2844 2777"/>
                    <a:gd name="T21" fmla="*/ T20 w 93"/>
                    <a:gd name="T22" fmla="+- 0 377 287"/>
                    <a:gd name="T23" fmla="*/ 377 h 95"/>
                    <a:gd name="T24" fmla="+- 0 2861 2777"/>
                    <a:gd name="T25" fmla="*/ T24 w 93"/>
                    <a:gd name="T26" fmla="+- 0 364 287"/>
                    <a:gd name="T27" fmla="*/ 364 h 95"/>
                    <a:gd name="T28" fmla="+- 0 2870 2777"/>
                    <a:gd name="T29" fmla="*/ T28 w 93"/>
                    <a:gd name="T30" fmla="+- 0 344 287"/>
                    <a:gd name="T31" fmla="*/ 344 h 95"/>
                    <a:gd name="T32" fmla="+- 0 2870 2777"/>
                    <a:gd name="T33" fmla="*/ T32 w 93"/>
                    <a:gd name="T34" fmla="+- 0 339 287"/>
                    <a:gd name="T35" fmla="*/ 339 h 95"/>
                    <a:gd name="T36" fmla="+- 0 2779 2777"/>
                    <a:gd name="T37" fmla="*/ T36 w 93"/>
                    <a:gd name="T38" fmla="+- 0 339 287"/>
                    <a:gd name="T39" fmla="*/ 33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3" h="95">
                      <a:moveTo>
                        <a:pt x="2" y="52"/>
                      </a:moveTo>
                      <a:lnTo>
                        <a:pt x="2" y="59"/>
                      </a:lnTo>
                      <a:lnTo>
                        <a:pt x="12" y="79"/>
                      </a:lnTo>
                      <a:lnTo>
                        <a:pt x="26" y="91"/>
                      </a:lnTo>
                      <a:lnTo>
                        <a:pt x="45" y="95"/>
                      </a:lnTo>
                      <a:lnTo>
                        <a:pt x="67" y="90"/>
                      </a:lnTo>
                      <a:lnTo>
                        <a:pt x="84" y="77"/>
                      </a:lnTo>
                      <a:lnTo>
                        <a:pt x="93" y="57"/>
                      </a:lnTo>
                      <a:lnTo>
                        <a:pt x="93" y="52"/>
                      </a:lnTo>
                      <a:lnTo>
                        <a:pt x="2" y="52"/>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31" name="Freeform 328"/>
                <p:cNvSpPr>
                  <a:spLocks/>
                </p:cNvSpPr>
                <p:nvPr/>
              </p:nvSpPr>
              <p:spPr bwMode="auto">
                <a:xfrm>
                  <a:off x="2777" y="287"/>
                  <a:ext cx="93" cy="95"/>
                </a:xfrm>
                <a:custGeom>
                  <a:avLst/>
                  <a:gdLst>
                    <a:gd name="T0" fmla="+- 0 2832 2777"/>
                    <a:gd name="T1" fmla="*/ T0 w 93"/>
                    <a:gd name="T2" fmla="+- 0 287 287"/>
                    <a:gd name="T3" fmla="*/ 287 h 95"/>
                    <a:gd name="T4" fmla="+- 0 2806 2777"/>
                    <a:gd name="T5" fmla="*/ T4 w 93"/>
                    <a:gd name="T6" fmla="+- 0 291 287"/>
                    <a:gd name="T7" fmla="*/ 291 h 95"/>
                    <a:gd name="T8" fmla="+- 0 2788 2777"/>
                    <a:gd name="T9" fmla="*/ T8 w 93"/>
                    <a:gd name="T10" fmla="+- 0 302 287"/>
                    <a:gd name="T11" fmla="*/ 302 h 95"/>
                    <a:gd name="T12" fmla="+- 0 2777 2777"/>
                    <a:gd name="T13" fmla="*/ T12 w 93"/>
                    <a:gd name="T14" fmla="+- 0 319 287"/>
                    <a:gd name="T15" fmla="*/ 319 h 95"/>
                    <a:gd name="T16" fmla="+- 0 2779 2777"/>
                    <a:gd name="T17" fmla="*/ T16 w 93"/>
                    <a:gd name="T18" fmla="+- 0 339 287"/>
                    <a:gd name="T19" fmla="*/ 339 h 95"/>
                    <a:gd name="T20" fmla="+- 0 2870 2777"/>
                    <a:gd name="T21" fmla="*/ T20 w 93"/>
                    <a:gd name="T22" fmla="+- 0 339 287"/>
                    <a:gd name="T23" fmla="*/ 339 h 95"/>
                    <a:gd name="T24" fmla="+- 0 2871 2777"/>
                    <a:gd name="T25" fmla="*/ T24 w 93"/>
                    <a:gd name="T26" fmla="+- 0 334 287"/>
                    <a:gd name="T27" fmla="*/ 334 h 95"/>
                    <a:gd name="T28" fmla="+- 0 2865 2777"/>
                    <a:gd name="T29" fmla="*/ T28 w 93"/>
                    <a:gd name="T30" fmla="+- 0 313 287"/>
                    <a:gd name="T31" fmla="*/ 313 h 95"/>
                    <a:gd name="T32" fmla="+- 0 2852 2777"/>
                    <a:gd name="T33" fmla="*/ T32 w 93"/>
                    <a:gd name="T34" fmla="+- 0 296 287"/>
                    <a:gd name="T35" fmla="*/ 296 h 95"/>
                    <a:gd name="T36" fmla="+- 0 2832 2777"/>
                    <a:gd name="T37" fmla="*/ T36 w 93"/>
                    <a:gd name="T38" fmla="+- 0 287 287"/>
                    <a:gd name="T39" fmla="*/ 28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3" h="95">
                      <a:moveTo>
                        <a:pt x="55" y="0"/>
                      </a:moveTo>
                      <a:lnTo>
                        <a:pt x="29" y="4"/>
                      </a:lnTo>
                      <a:lnTo>
                        <a:pt x="11" y="15"/>
                      </a:lnTo>
                      <a:lnTo>
                        <a:pt x="0" y="32"/>
                      </a:lnTo>
                      <a:lnTo>
                        <a:pt x="2" y="52"/>
                      </a:lnTo>
                      <a:lnTo>
                        <a:pt x="93" y="52"/>
                      </a:lnTo>
                      <a:lnTo>
                        <a:pt x="94" y="47"/>
                      </a:lnTo>
                      <a:lnTo>
                        <a:pt x="88" y="26"/>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69" name="Group 329"/>
              <p:cNvGrpSpPr>
                <a:grpSpLocks/>
              </p:cNvGrpSpPr>
              <p:nvPr/>
            </p:nvGrpSpPr>
            <p:grpSpPr bwMode="auto">
              <a:xfrm>
                <a:off x="2777" y="287"/>
                <a:ext cx="93" cy="95"/>
                <a:chOff x="2777" y="287"/>
                <a:chExt cx="93" cy="95"/>
              </a:xfrm>
            </p:grpSpPr>
            <p:sp>
              <p:nvSpPr>
                <p:cNvPr id="8927" name="Freeform 330"/>
                <p:cNvSpPr>
                  <a:spLocks/>
                </p:cNvSpPr>
                <p:nvPr/>
              </p:nvSpPr>
              <p:spPr bwMode="auto">
                <a:xfrm>
                  <a:off x="2777" y="287"/>
                  <a:ext cx="93" cy="95"/>
                </a:xfrm>
                <a:custGeom>
                  <a:avLst/>
                  <a:gdLst>
                    <a:gd name="T0" fmla="+- 0 2779 2777"/>
                    <a:gd name="T1" fmla="*/ T0 w 93"/>
                    <a:gd name="T2" fmla="+- 0 339 287"/>
                    <a:gd name="T3" fmla="*/ 339 h 95"/>
                    <a:gd name="T4" fmla="+- 0 2779 2777"/>
                    <a:gd name="T5" fmla="*/ T4 w 93"/>
                    <a:gd name="T6" fmla="+- 0 346 287"/>
                    <a:gd name="T7" fmla="*/ 346 h 95"/>
                    <a:gd name="T8" fmla="+- 0 2789 2777"/>
                    <a:gd name="T9" fmla="*/ T8 w 93"/>
                    <a:gd name="T10" fmla="+- 0 366 287"/>
                    <a:gd name="T11" fmla="*/ 366 h 95"/>
                    <a:gd name="T12" fmla="+- 0 2803 2777"/>
                    <a:gd name="T13" fmla="*/ T12 w 93"/>
                    <a:gd name="T14" fmla="+- 0 378 287"/>
                    <a:gd name="T15" fmla="*/ 378 h 95"/>
                    <a:gd name="T16" fmla="+- 0 2822 2777"/>
                    <a:gd name="T17" fmla="*/ T16 w 93"/>
                    <a:gd name="T18" fmla="+- 0 382 287"/>
                    <a:gd name="T19" fmla="*/ 382 h 95"/>
                    <a:gd name="T20" fmla="+- 0 2844 2777"/>
                    <a:gd name="T21" fmla="*/ T20 w 93"/>
                    <a:gd name="T22" fmla="+- 0 377 287"/>
                    <a:gd name="T23" fmla="*/ 377 h 95"/>
                    <a:gd name="T24" fmla="+- 0 2861 2777"/>
                    <a:gd name="T25" fmla="*/ T24 w 93"/>
                    <a:gd name="T26" fmla="+- 0 364 287"/>
                    <a:gd name="T27" fmla="*/ 364 h 95"/>
                    <a:gd name="T28" fmla="+- 0 2870 2777"/>
                    <a:gd name="T29" fmla="*/ T28 w 93"/>
                    <a:gd name="T30" fmla="+- 0 344 287"/>
                    <a:gd name="T31" fmla="*/ 344 h 95"/>
                    <a:gd name="T32" fmla="+- 0 2870 2777"/>
                    <a:gd name="T33" fmla="*/ T32 w 93"/>
                    <a:gd name="T34" fmla="+- 0 339 287"/>
                    <a:gd name="T35" fmla="*/ 33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3" h="95">
                      <a:moveTo>
                        <a:pt x="2" y="52"/>
                      </a:moveTo>
                      <a:lnTo>
                        <a:pt x="2" y="59"/>
                      </a:lnTo>
                      <a:lnTo>
                        <a:pt x="12" y="79"/>
                      </a:lnTo>
                      <a:lnTo>
                        <a:pt x="26" y="91"/>
                      </a:lnTo>
                      <a:lnTo>
                        <a:pt x="45" y="95"/>
                      </a:lnTo>
                      <a:lnTo>
                        <a:pt x="67" y="90"/>
                      </a:lnTo>
                      <a:lnTo>
                        <a:pt x="84" y="77"/>
                      </a:lnTo>
                      <a:lnTo>
                        <a:pt x="93" y="57"/>
                      </a:lnTo>
                      <a:lnTo>
                        <a:pt x="93" y="5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28" name="Freeform 331"/>
                <p:cNvSpPr>
                  <a:spLocks/>
                </p:cNvSpPr>
                <p:nvPr/>
              </p:nvSpPr>
              <p:spPr bwMode="auto">
                <a:xfrm>
                  <a:off x="2777" y="287"/>
                  <a:ext cx="93" cy="95"/>
                </a:xfrm>
                <a:custGeom>
                  <a:avLst/>
                  <a:gdLst>
                    <a:gd name="T0" fmla="+- 0 2871 2777"/>
                    <a:gd name="T1" fmla="*/ T0 w 93"/>
                    <a:gd name="T2" fmla="+- 0 334 287"/>
                    <a:gd name="T3" fmla="*/ 334 h 95"/>
                    <a:gd name="T4" fmla="+- 0 2865 2777"/>
                    <a:gd name="T5" fmla="*/ T4 w 93"/>
                    <a:gd name="T6" fmla="+- 0 313 287"/>
                    <a:gd name="T7" fmla="*/ 313 h 95"/>
                    <a:gd name="T8" fmla="+- 0 2852 2777"/>
                    <a:gd name="T9" fmla="*/ T8 w 93"/>
                    <a:gd name="T10" fmla="+- 0 296 287"/>
                    <a:gd name="T11" fmla="*/ 296 h 95"/>
                    <a:gd name="T12" fmla="+- 0 2832 2777"/>
                    <a:gd name="T13" fmla="*/ T12 w 93"/>
                    <a:gd name="T14" fmla="+- 0 287 287"/>
                    <a:gd name="T15" fmla="*/ 287 h 95"/>
                    <a:gd name="T16" fmla="+- 0 2806 2777"/>
                    <a:gd name="T17" fmla="*/ T16 w 93"/>
                    <a:gd name="T18" fmla="+- 0 291 287"/>
                    <a:gd name="T19" fmla="*/ 291 h 95"/>
                    <a:gd name="T20" fmla="+- 0 2788 2777"/>
                    <a:gd name="T21" fmla="*/ T20 w 93"/>
                    <a:gd name="T22" fmla="+- 0 302 287"/>
                    <a:gd name="T23" fmla="*/ 302 h 95"/>
                    <a:gd name="T24" fmla="+- 0 2777 2777"/>
                    <a:gd name="T25" fmla="*/ T24 w 93"/>
                    <a:gd name="T26" fmla="+- 0 319 287"/>
                    <a:gd name="T27" fmla="*/ 319 h 95"/>
                    <a:gd name="T28" fmla="+- 0 2779 2777"/>
                    <a:gd name="T29" fmla="*/ T28 w 93"/>
                    <a:gd name="T30" fmla="+- 0 339 287"/>
                    <a:gd name="T31" fmla="*/ 33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3" h="95">
                      <a:moveTo>
                        <a:pt x="94" y="47"/>
                      </a:moveTo>
                      <a:lnTo>
                        <a:pt x="88" y="26"/>
                      </a:lnTo>
                      <a:lnTo>
                        <a:pt x="75" y="9"/>
                      </a:lnTo>
                      <a:lnTo>
                        <a:pt x="55" y="0"/>
                      </a:lnTo>
                      <a:lnTo>
                        <a:pt x="29" y="4"/>
                      </a:lnTo>
                      <a:lnTo>
                        <a:pt x="11" y="15"/>
                      </a:lnTo>
                      <a:lnTo>
                        <a:pt x="0" y="32"/>
                      </a:lnTo>
                      <a:lnTo>
                        <a:pt x="2" y="5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29" name="Freeform 332"/>
                <p:cNvSpPr>
                  <a:spLocks/>
                </p:cNvSpPr>
                <p:nvPr/>
              </p:nvSpPr>
              <p:spPr bwMode="auto">
                <a:xfrm>
                  <a:off x="2777" y="287"/>
                  <a:ext cx="93" cy="95"/>
                </a:xfrm>
                <a:custGeom>
                  <a:avLst/>
                  <a:gdLst>
                    <a:gd name="T0" fmla="+- 0 2870 2777"/>
                    <a:gd name="T1" fmla="*/ T0 w 93"/>
                    <a:gd name="T2" fmla="+- 0 339 287"/>
                    <a:gd name="T3" fmla="*/ 339 h 95"/>
                    <a:gd name="T4" fmla="+- 0 2871 2777"/>
                    <a:gd name="T5" fmla="*/ T4 w 93"/>
                    <a:gd name="T6" fmla="+- 0 334 287"/>
                    <a:gd name="T7" fmla="*/ 334 h 95"/>
                  </a:gdLst>
                  <a:ahLst/>
                  <a:cxnLst>
                    <a:cxn ang="0">
                      <a:pos x="T1" y="T3"/>
                    </a:cxn>
                    <a:cxn ang="0">
                      <a:pos x="T5" y="T7"/>
                    </a:cxn>
                  </a:cxnLst>
                  <a:rect l="0" t="0" r="r" b="b"/>
                  <a:pathLst>
                    <a:path w="93" h="95">
                      <a:moveTo>
                        <a:pt x="93" y="52"/>
                      </a:move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70" name="Group 333"/>
              <p:cNvGrpSpPr>
                <a:grpSpLocks/>
              </p:cNvGrpSpPr>
              <p:nvPr/>
            </p:nvGrpSpPr>
            <p:grpSpPr bwMode="auto">
              <a:xfrm>
                <a:off x="2144" y="2414"/>
                <a:ext cx="93" cy="99"/>
                <a:chOff x="2144" y="2414"/>
                <a:chExt cx="93" cy="99"/>
              </a:xfrm>
            </p:grpSpPr>
            <p:sp>
              <p:nvSpPr>
                <p:cNvPr id="8926" name="Freeform 334"/>
                <p:cNvSpPr>
                  <a:spLocks/>
                </p:cNvSpPr>
                <p:nvPr/>
              </p:nvSpPr>
              <p:spPr bwMode="auto">
                <a:xfrm>
                  <a:off x="2144" y="2414"/>
                  <a:ext cx="93" cy="99"/>
                </a:xfrm>
                <a:custGeom>
                  <a:avLst/>
                  <a:gdLst>
                    <a:gd name="T0" fmla="+- 0 2200 2144"/>
                    <a:gd name="T1" fmla="*/ T0 w 93"/>
                    <a:gd name="T2" fmla="+- 0 2414 2414"/>
                    <a:gd name="T3" fmla="*/ 2414 h 99"/>
                    <a:gd name="T4" fmla="+- 0 2174 2144"/>
                    <a:gd name="T5" fmla="*/ T4 w 93"/>
                    <a:gd name="T6" fmla="+- 0 2417 2414"/>
                    <a:gd name="T7" fmla="*/ 2417 h 99"/>
                    <a:gd name="T8" fmla="+- 0 2156 2144"/>
                    <a:gd name="T9" fmla="*/ T8 w 93"/>
                    <a:gd name="T10" fmla="+- 0 2428 2414"/>
                    <a:gd name="T11" fmla="*/ 2428 h 99"/>
                    <a:gd name="T12" fmla="+- 0 2144 2144"/>
                    <a:gd name="T13" fmla="*/ T12 w 93"/>
                    <a:gd name="T14" fmla="+- 0 2445 2414"/>
                    <a:gd name="T15" fmla="*/ 2445 h 99"/>
                    <a:gd name="T16" fmla="+- 0 2146 2144"/>
                    <a:gd name="T17" fmla="*/ T16 w 93"/>
                    <a:gd name="T18" fmla="+- 0 2473 2414"/>
                    <a:gd name="T19" fmla="*/ 2473 h 99"/>
                    <a:gd name="T20" fmla="+- 0 2154 2144"/>
                    <a:gd name="T21" fmla="*/ T20 w 93"/>
                    <a:gd name="T22" fmla="+- 0 2494 2414"/>
                    <a:gd name="T23" fmla="*/ 2494 h 99"/>
                    <a:gd name="T24" fmla="+- 0 2167 2144"/>
                    <a:gd name="T25" fmla="*/ T24 w 93"/>
                    <a:gd name="T26" fmla="+- 0 2507 2414"/>
                    <a:gd name="T27" fmla="*/ 2507 h 99"/>
                    <a:gd name="T28" fmla="+- 0 2184 2144"/>
                    <a:gd name="T29" fmla="*/ T28 w 93"/>
                    <a:gd name="T30" fmla="+- 0 2513 2414"/>
                    <a:gd name="T31" fmla="*/ 2513 h 99"/>
                    <a:gd name="T32" fmla="+- 0 2207 2144"/>
                    <a:gd name="T33" fmla="*/ T32 w 93"/>
                    <a:gd name="T34" fmla="+- 0 2509 2414"/>
                    <a:gd name="T35" fmla="*/ 2509 h 99"/>
                    <a:gd name="T36" fmla="+- 0 2225 2144"/>
                    <a:gd name="T37" fmla="*/ T36 w 93"/>
                    <a:gd name="T38" fmla="+- 0 2496 2414"/>
                    <a:gd name="T39" fmla="*/ 2496 h 99"/>
                    <a:gd name="T40" fmla="+- 0 2235 2144"/>
                    <a:gd name="T41" fmla="*/ T40 w 93"/>
                    <a:gd name="T42" fmla="+- 0 2478 2414"/>
                    <a:gd name="T43" fmla="*/ 2478 h 99"/>
                    <a:gd name="T44" fmla="+- 0 2237 2144"/>
                    <a:gd name="T45" fmla="*/ T44 w 93"/>
                    <a:gd name="T46" fmla="+- 0 2463 2414"/>
                    <a:gd name="T47" fmla="*/ 2463 h 99"/>
                    <a:gd name="T48" fmla="+- 0 2232 2144"/>
                    <a:gd name="T49" fmla="*/ T48 w 93"/>
                    <a:gd name="T50" fmla="+- 0 2441 2414"/>
                    <a:gd name="T51" fmla="*/ 2441 h 99"/>
                    <a:gd name="T52" fmla="+- 0 2219 2144"/>
                    <a:gd name="T53" fmla="*/ T52 w 93"/>
                    <a:gd name="T54" fmla="+- 0 2424 2414"/>
                    <a:gd name="T55" fmla="*/ 2424 h 99"/>
                    <a:gd name="T56" fmla="+- 0 2200 2144"/>
                    <a:gd name="T57" fmla="*/ T56 w 93"/>
                    <a:gd name="T58" fmla="+- 0 2414 2414"/>
                    <a:gd name="T59" fmla="*/ 2414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6" y="0"/>
                      </a:moveTo>
                      <a:lnTo>
                        <a:pt x="30" y="3"/>
                      </a:lnTo>
                      <a:lnTo>
                        <a:pt x="12" y="14"/>
                      </a:lnTo>
                      <a:lnTo>
                        <a:pt x="0" y="31"/>
                      </a:lnTo>
                      <a:lnTo>
                        <a:pt x="2" y="59"/>
                      </a:lnTo>
                      <a:lnTo>
                        <a:pt x="10" y="80"/>
                      </a:lnTo>
                      <a:lnTo>
                        <a:pt x="23" y="93"/>
                      </a:lnTo>
                      <a:lnTo>
                        <a:pt x="40" y="99"/>
                      </a:lnTo>
                      <a:lnTo>
                        <a:pt x="63" y="95"/>
                      </a:lnTo>
                      <a:lnTo>
                        <a:pt x="81" y="82"/>
                      </a:lnTo>
                      <a:lnTo>
                        <a:pt x="91" y="64"/>
                      </a:lnTo>
                      <a:lnTo>
                        <a:pt x="93" y="49"/>
                      </a:lnTo>
                      <a:lnTo>
                        <a:pt x="88" y="27"/>
                      </a:lnTo>
                      <a:lnTo>
                        <a:pt x="75" y="10"/>
                      </a:lnTo>
                      <a:lnTo>
                        <a:pt x="56"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71" name="Group 335"/>
              <p:cNvGrpSpPr>
                <a:grpSpLocks/>
              </p:cNvGrpSpPr>
              <p:nvPr/>
            </p:nvGrpSpPr>
            <p:grpSpPr bwMode="auto">
              <a:xfrm>
                <a:off x="2144" y="2414"/>
                <a:ext cx="93" cy="99"/>
                <a:chOff x="2144" y="2414"/>
                <a:chExt cx="93" cy="99"/>
              </a:xfrm>
            </p:grpSpPr>
            <p:sp>
              <p:nvSpPr>
                <p:cNvPr id="8925" name="Freeform 336"/>
                <p:cNvSpPr>
                  <a:spLocks/>
                </p:cNvSpPr>
                <p:nvPr/>
              </p:nvSpPr>
              <p:spPr bwMode="auto">
                <a:xfrm>
                  <a:off x="2144" y="2414"/>
                  <a:ext cx="93" cy="99"/>
                </a:xfrm>
                <a:custGeom>
                  <a:avLst/>
                  <a:gdLst>
                    <a:gd name="T0" fmla="+- 0 2237 2144"/>
                    <a:gd name="T1" fmla="*/ T0 w 93"/>
                    <a:gd name="T2" fmla="+- 0 2463 2414"/>
                    <a:gd name="T3" fmla="*/ 2463 h 99"/>
                    <a:gd name="T4" fmla="+- 0 2232 2144"/>
                    <a:gd name="T5" fmla="*/ T4 w 93"/>
                    <a:gd name="T6" fmla="+- 0 2441 2414"/>
                    <a:gd name="T7" fmla="*/ 2441 h 99"/>
                    <a:gd name="T8" fmla="+- 0 2219 2144"/>
                    <a:gd name="T9" fmla="*/ T8 w 93"/>
                    <a:gd name="T10" fmla="+- 0 2424 2414"/>
                    <a:gd name="T11" fmla="*/ 2424 h 99"/>
                    <a:gd name="T12" fmla="+- 0 2200 2144"/>
                    <a:gd name="T13" fmla="*/ T12 w 93"/>
                    <a:gd name="T14" fmla="+- 0 2414 2414"/>
                    <a:gd name="T15" fmla="*/ 2414 h 99"/>
                    <a:gd name="T16" fmla="+- 0 2174 2144"/>
                    <a:gd name="T17" fmla="*/ T16 w 93"/>
                    <a:gd name="T18" fmla="+- 0 2417 2414"/>
                    <a:gd name="T19" fmla="*/ 2417 h 99"/>
                    <a:gd name="T20" fmla="+- 0 2156 2144"/>
                    <a:gd name="T21" fmla="*/ T20 w 93"/>
                    <a:gd name="T22" fmla="+- 0 2428 2414"/>
                    <a:gd name="T23" fmla="*/ 2428 h 99"/>
                    <a:gd name="T24" fmla="+- 0 2144 2144"/>
                    <a:gd name="T25" fmla="*/ T24 w 93"/>
                    <a:gd name="T26" fmla="+- 0 2445 2414"/>
                    <a:gd name="T27" fmla="*/ 2445 h 99"/>
                    <a:gd name="T28" fmla="+- 0 2146 2144"/>
                    <a:gd name="T29" fmla="*/ T28 w 93"/>
                    <a:gd name="T30" fmla="+- 0 2473 2414"/>
                    <a:gd name="T31" fmla="*/ 2473 h 99"/>
                    <a:gd name="T32" fmla="+- 0 2154 2144"/>
                    <a:gd name="T33" fmla="*/ T32 w 93"/>
                    <a:gd name="T34" fmla="+- 0 2494 2414"/>
                    <a:gd name="T35" fmla="*/ 2494 h 99"/>
                    <a:gd name="T36" fmla="+- 0 2167 2144"/>
                    <a:gd name="T37" fmla="*/ T36 w 93"/>
                    <a:gd name="T38" fmla="+- 0 2507 2414"/>
                    <a:gd name="T39" fmla="*/ 2507 h 99"/>
                    <a:gd name="T40" fmla="+- 0 2184 2144"/>
                    <a:gd name="T41" fmla="*/ T40 w 93"/>
                    <a:gd name="T42" fmla="+- 0 2513 2414"/>
                    <a:gd name="T43" fmla="*/ 2513 h 99"/>
                    <a:gd name="T44" fmla="+- 0 2207 2144"/>
                    <a:gd name="T45" fmla="*/ T44 w 93"/>
                    <a:gd name="T46" fmla="+- 0 2509 2414"/>
                    <a:gd name="T47" fmla="*/ 2509 h 99"/>
                    <a:gd name="T48" fmla="+- 0 2225 2144"/>
                    <a:gd name="T49" fmla="*/ T48 w 93"/>
                    <a:gd name="T50" fmla="+- 0 2496 2414"/>
                    <a:gd name="T51" fmla="*/ 2496 h 99"/>
                    <a:gd name="T52" fmla="+- 0 2235 2144"/>
                    <a:gd name="T53" fmla="*/ T52 w 93"/>
                    <a:gd name="T54" fmla="+- 0 2478 2414"/>
                    <a:gd name="T55" fmla="*/ 2478 h 99"/>
                    <a:gd name="T56" fmla="+- 0 2237 2144"/>
                    <a:gd name="T57" fmla="*/ T56 w 93"/>
                    <a:gd name="T58" fmla="+- 0 2463 2414"/>
                    <a:gd name="T59" fmla="*/ 246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5" y="10"/>
                      </a:lnTo>
                      <a:lnTo>
                        <a:pt x="56" y="0"/>
                      </a:lnTo>
                      <a:lnTo>
                        <a:pt x="30" y="3"/>
                      </a:lnTo>
                      <a:lnTo>
                        <a:pt x="12" y="14"/>
                      </a:lnTo>
                      <a:lnTo>
                        <a:pt x="0" y="31"/>
                      </a:lnTo>
                      <a:lnTo>
                        <a:pt x="2" y="59"/>
                      </a:lnTo>
                      <a:lnTo>
                        <a:pt x="10" y="80"/>
                      </a:lnTo>
                      <a:lnTo>
                        <a:pt x="23" y="93"/>
                      </a:lnTo>
                      <a:lnTo>
                        <a:pt x="40" y="99"/>
                      </a:lnTo>
                      <a:lnTo>
                        <a:pt x="63" y="95"/>
                      </a:lnTo>
                      <a:lnTo>
                        <a:pt x="81" y="82"/>
                      </a:lnTo>
                      <a:lnTo>
                        <a:pt x="91"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72" name="Group 337"/>
              <p:cNvGrpSpPr>
                <a:grpSpLocks/>
              </p:cNvGrpSpPr>
              <p:nvPr/>
            </p:nvGrpSpPr>
            <p:grpSpPr bwMode="auto">
              <a:xfrm>
                <a:off x="6321" y="4396"/>
                <a:ext cx="93" cy="99"/>
                <a:chOff x="6321" y="4396"/>
                <a:chExt cx="93" cy="99"/>
              </a:xfrm>
            </p:grpSpPr>
            <p:sp>
              <p:nvSpPr>
                <p:cNvPr id="8924" name="Freeform 338"/>
                <p:cNvSpPr>
                  <a:spLocks/>
                </p:cNvSpPr>
                <p:nvPr/>
              </p:nvSpPr>
              <p:spPr bwMode="auto">
                <a:xfrm>
                  <a:off x="6321" y="4396"/>
                  <a:ext cx="93" cy="99"/>
                </a:xfrm>
                <a:custGeom>
                  <a:avLst/>
                  <a:gdLst>
                    <a:gd name="T0" fmla="+- 0 6376 6321"/>
                    <a:gd name="T1" fmla="*/ T0 w 93"/>
                    <a:gd name="T2" fmla="+- 0 4396 4396"/>
                    <a:gd name="T3" fmla="*/ 4396 h 99"/>
                    <a:gd name="T4" fmla="+- 0 6350 6321"/>
                    <a:gd name="T5" fmla="*/ T4 w 93"/>
                    <a:gd name="T6" fmla="+- 0 4400 4396"/>
                    <a:gd name="T7" fmla="*/ 4400 h 99"/>
                    <a:gd name="T8" fmla="+- 0 6332 6321"/>
                    <a:gd name="T9" fmla="*/ T8 w 93"/>
                    <a:gd name="T10" fmla="+- 0 4411 4396"/>
                    <a:gd name="T11" fmla="*/ 4411 h 99"/>
                    <a:gd name="T12" fmla="+- 0 6321 6321"/>
                    <a:gd name="T13" fmla="*/ T12 w 93"/>
                    <a:gd name="T14" fmla="+- 0 4427 4396"/>
                    <a:gd name="T15" fmla="*/ 4427 h 99"/>
                    <a:gd name="T16" fmla="+- 0 6322 6321"/>
                    <a:gd name="T17" fmla="*/ T16 w 93"/>
                    <a:gd name="T18" fmla="+- 0 4456 4396"/>
                    <a:gd name="T19" fmla="*/ 4456 h 99"/>
                    <a:gd name="T20" fmla="+- 0 6330 6321"/>
                    <a:gd name="T21" fmla="*/ T20 w 93"/>
                    <a:gd name="T22" fmla="+- 0 4476 4396"/>
                    <a:gd name="T23" fmla="*/ 4476 h 99"/>
                    <a:gd name="T24" fmla="+- 0 6343 6321"/>
                    <a:gd name="T25" fmla="*/ T24 w 93"/>
                    <a:gd name="T26" fmla="+- 0 4490 4396"/>
                    <a:gd name="T27" fmla="*/ 4490 h 99"/>
                    <a:gd name="T28" fmla="+- 0 6360 6321"/>
                    <a:gd name="T29" fmla="*/ T28 w 93"/>
                    <a:gd name="T30" fmla="+- 0 4496 4396"/>
                    <a:gd name="T31" fmla="*/ 4496 h 99"/>
                    <a:gd name="T32" fmla="+- 0 6383 6321"/>
                    <a:gd name="T33" fmla="*/ T32 w 93"/>
                    <a:gd name="T34" fmla="+- 0 4491 4396"/>
                    <a:gd name="T35" fmla="*/ 4491 h 99"/>
                    <a:gd name="T36" fmla="+- 0 6401 6321"/>
                    <a:gd name="T37" fmla="*/ T36 w 93"/>
                    <a:gd name="T38" fmla="+- 0 4479 4396"/>
                    <a:gd name="T39" fmla="*/ 4479 h 99"/>
                    <a:gd name="T40" fmla="+- 0 6411 6321"/>
                    <a:gd name="T41" fmla="*/ T40 w 93"/>
                    <a:gd name="T42" fmla="+- 0 4460 4396"/>
                    <a:gd name="T43" fmla="*/ 4460 h 99"/>
                    <a:gd name="T44" fmla="+- 0 6413 6321"/>
                    <a:gd name="T45" fmla="*/ T44 w 93"/>
                    <a:gd name="T46" fmla="+- 0 4445 4396"/>
                    <a:gd name="T47" fmla="*/ 4445 h 99"/>
                    <a:gd name="T48" fmla="+- 0 6408 6321"/>
                    <a:gd name="T49" fmla="*/ T48 w 93"/>
                    <a:gd name="T50" fmla="+- 0 4423 4396"/>
                    <a:gd name="T51" fmla="*/ 4423 h 99"/>
                    <a:gd name="T52" fmla="+- 0 6395 6321"/>
                    <a:gd name="T53" fmla="*/ T52 w 93"/>
                    <a:gd name="T54" fmla="+- 0 4406 4396"/>
                    <a:gd name="T55" fmla="*/ 4406 h 99"/>
                    <a:gd name="T56" fmla="+- 0 6376 6321"/>
                    <a:gd name="T57" fmla="*/ T56 w 93"/>
                    <a:gd name="T58" fmla="+- 0 4396 4396"/>
                    <a:gd name="T59" fmla="*/ 4396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29" y="4"/>
                      </a:lnTo>
                      <a:lnTo>
                        <a:pt x="11" y="15"/>
                      </a:lnTo>
                      <a:lnTo>
                        <a:pt x="0" y="31"/>
                      </a:lnTo>
                      <a:lnTo>
                        <a:pt x="1" y="60"/>
                      </a:lnTo>
                      <a:lnTo>
                        <a:pt x="9" y="80"/>
                      </a:lnTo>
                      <a:lnTo>
                        <a:pt x="22" y="94"/>
                      </a:lnTo>
                      <a:lnTo>
                        <a:pt x="39" y="100"/>
                      </a:lnTo>
                      <a:lnTo>
                        <a:pt x="62" y="95"/>
                      </a:lnTo>
                      <a:lnTo>
                        <a:pt x="80" y="83"/>
                      </a:lnTo>
                      <a:lnTo>
                        <a:pt x="90" y="64"/>
                      </a:lnTo>
                      <a:lnTo>
                        <a:pt x="92" y="49"/>
                      </a:lnTo>
                      <a:lnTo>
                        <a:pt x="87" y="27"/>
                      </a:lnTo>
                      <a:lnTo>
                        <a:pt x="74"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73" name="Group 339"/>
              <p:cNvGrpSpPr>
                <a:grpSpLocks/>
              </p:cNvGrpSpPr>
              <p:nvPr/>
            </p:nvGrpSpPr>
            <p:grpSpPr bwMode="auto">
              <a:xfrm>
                <a:off x="6321" y="4396"/>
                <a:ext cx="93" cy="99"/>
                <a:chOff x="6321" y="4396"/>
                <a:chExt cx="93" cy="99"/>
              </a:xfrm>
            </p:grpSpPr>
            <p:sp>
              <p:nvSpPr>
                <p:cNvPr id="8923" name="Freeform 340"/>
                <p:cNvSpPr>
                  <a:spLocks/>
                </p:cNvSpPr>
                <p:nvPr/>
              </p:nvSpPr>
              <p:spPr bwMode="auto">
                <a:xfrm>
                  <a:off x="6321" y="4396"/>
                  <a:ext cx="93" cy="99"/>
                </a:xfrm>
                <a:custGeom>
                  <a:avLst/>
                  <a:gdLst>
                    <a:gd name="T0" fmla="+- 0 6413 6321"/>
                    <a:gd name="T1" fmla="*/ T0 w 93"/>
                    <a:gd name="T2" fmla="+- 0 4445 4396"/>
                    <a:gd name="T3" fmla="*/ 4445 h 99"/>
                    <a:gd name="T4" fmla="+- 0 6408 6321"/>
                    <a:gd name="T5" fmla="*/ T4 w 93"/>
                    <a:gd name="T6" fmla="+- 0 4423 4396"/>
                    <a:gd name="T7" fmla="*/ 4423 h 99"/>
                    <a:gd name="T8" fmla="+- 0 6395 6321"/>
                    <a:gd name="T9" fmla="*/ T8 w 93"/>
                    <a:gd name="T10" fmla="+- 0 4406 4396"/>
                    <a:gd name="T11" fmla="*/ 4406 h 99"/>
                    <a:gd name="T12" fmla="+- 0 6376 6321"/>
                    <a:gd name="T13" fmla="*/ T12 w 93"/>
                    <a:gd name="T14" fmla="+- 0 4396 4396"/>
                    <a:gd name="T15" fmla="*/ 4396 h 99"/>
                    <a:gd name="T16" fmla="+- 0 6350 6321"/>
                    <a:gd name="T17" fmla="*/ T16 w 93"/>
                    <a:gd name="T18" fmla="+- 0 4400 4396"/>
                    <a:gd name="T19" fmla="*/ 4400 h 99"/>
                    <a:gd name="T20" fmla="+- 0 6332 6321"/>
                    <a:gd name="T21" fmla="*/ T20 w 93"/>
                    <a:gd name="T22" fmla="+- 0 4411 4396"/>
                    <a:gd name="T23" fmla="*/ 4411 h 99"/>
                    <a:gd name="T24" fmla="+- 0 6321 6321"/>
                    <a:gd name="T25" fmla="*/ T24 w 93"/>
                    <a:gd name="T26" fmla="+- 0 4427 4396"/>
                    <a:gd name="T27" fmla="*/ 4427 h 99"/>
                    <a:gd name="T28" fmla="+- 0 6322 6321"/>
                    <a:gd name="T29" fmla="*/ T28 w 93"/>
                    <a:gd name="T30" fmla="+- 0 4456 4396"/>
                    <a:gd name="T31" fmla="*/ 4456 h 99"/>
                    <a:gd name="T32" fmla="+- 0 6330 6321"/>
                    <a:gd name="T33" fmla="*/ T32 w 93"/>
                    <a:gd name="T34" fmla="+- 0 4476 4396"/>
                    <a:gd name="T35" fmla="*/ 4476 h 99"/>
                    <a:gd name="T36" fmla="+- 0 6343 6321"/>
                    <a:gd name="T37" fmla="*/ T36 w 93"/>
                    <a:gd name="T38" fmla="+- 0 4490 4396"/>
                    <a:gd name="T39" fmla="*/ 4490 h 99"/>
                    <a:gd name="T40" fmla="+- 0 6360 6321"/>
                    <a:gd name="T41" fmla="*/ T40 w 93"/>
                    <a:gd name="T42" fmla="+- 0 4496 4396"/>
                    <a:gd name="T43" fmla="*/ 4496 h 99"/>
                    <a:gd name="T44" fmla="+- 0 6383 6321"/>
                    <a:gd name="T45" fmla="*/ T44 w 93"/>
                    <a:gd name="T46" fmla="+- 0 4491 4396"/>
                    <a:gd name="T47" fmla="*/ 4491 h 99"/>
                    <a:gd name="T48" fmla="+- 0 6401 6321"/>
                    <a:gd name="T49" fmla="*/ T48 w 93"/>
                    <a:gd name="T50" fmla="+- 0 4479 4396"/>
                    <a:gd name="T51" fmla="*/ 4479 h 99"/>
                    <a:gd name="T52" fmla="+- 0 6411 6321"/>
                    <a:gd name="T53" fmla="*/ T52 w 93"/>
                    <a:gd name="T54" fmla="+- 0 4460 4396"/>
                    <a:gd name="T55" fmla="*/ 4460 h 99"/>
                    <a:gd name="T56" fmla="+- 0 6413 6321"/>
                    <a:gd name="T57" fmla="*/ T56 w 93"/>
                    <a:gd name="T58" fmla="+- 0 4445 4396"/>
                    <a:gd name="T59" fmla="*/ 444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7"/>
                      </a:lnTo>
                      <a:lnTo>
                        <a:pt x="74" y="10"/>
                      </a:lnTo>
                      <a:lnTo>
                        <a:pt x="55" y="0"/>
                      </a:lnTo>
                      <a:lnTo>
                        <a:pt x="29" y="4"/>
                      </a:lnTo>
                      <a:lnTo>
                        <a:pt x="11" y="15"/>
                      </a:lnTo>
                      <a:lnTo>
                        <a:pt x="0" y="31"/>
                      </a:lnTo>
                      <a:lnTo>
                        <a:pt x="1" y="60"/>
                      </a:lnTo>
                      <a:lnTo>
                        <a:pt x="9" y="80"/>
                      </a:lnTo>
                      <a:lnTo>
                        <a:pt x="22" y="94"/>
                      </a:lnTo>
                      <a:lnTo>
                        <a:pt x="39" y="100"/>
                      </a:lnTo>
                      <a:lnTo>
                        <a:pt x="62" y="95"/>
                      </a:lnTo>
                      <a:lnTo>
                        <a:pt x="80" y="83"/>
                      </a:ln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74" name="Group 341"/>
              <p:cNvGrpSpPr>
                <a:grpSpLocks/>
              </p:cNvGrpSpPr>
              <p:nvPr/>
            </p:nvGrpSpPr>
            <p:grpSpPr bwMode="auto">
              <a:xfrm>
                <a:off x="2991" y="571"/>
                <a:ext cx="101" cy="97"/>
                <a:chOff x="2991" y="571"/>
                <a:chExt cx="101" cy="97"/>
              </a:xfrm>
            </p:grpSpPr>
            <p:sp>
              <p:nvSpPr>
                <p:cNvPr id="8922" name="Freeform 342"/>
                <p:cNvSpPr>
                  <a:spLocks/>
                </p:cNvSpPr>
                <p:nvPr/>
              </p:nvSpPr>
              <p:spPr bwMode="auto">
                <a:xfrm>
                  <a:off x="2991" y="571"/>
                  <a:ext cx="101" cy="97"/>
                </a:xfrm>
                <a:custGeom>
                  <a:avLst/>
                  <a:gdLst>
                    <a:gd name="T0" fmla="+- 0 3054 2991"/>
                    <a:gd name="T1" fmla="*/ T0 w 101"/>
                    <a:gd name="T2" fmla="+- 0 571 571"/>
                    <a:gd name="T3" fmla="*/ 571 h 97"/>
                    <a:gd name="T4" fmla="+- 0 3027 2991"/>
                    <a:gd name="T5" fmla="*/ T4 w 101"/>
                    <a:gd name="T6" fmla="+- 0 574 571"/>
                    <a:gd name="T7" fmla="*/ 574 h 97"/>
                    <a:gd name="T8" fmla="+- 0 3008 2991"/>
                    <a:gd name="T9" fmla="*/ T8 w 101"/>
                    <a:gd name="T10" fmla="+- 0 584 571"/>
                    <a:gd name="T11" fmla="*/ 584 h 97"/>
                    <a:gd name="T12" fmla="+- 0 2995 2991"/>
                    <a:gd name="T13" fmla="*/ T12 w 101"/>
                    <a:gd name="T14" fmla="+- 0 599 571"/>
                    <a:gd name="T15" fmla="*/ 599 h 97"/>
                    <a:gd name="T16" fmla="+- 0 2991 2991"/>
                    <a:gd name="T17" fmla="*/ T16 w 101"/>
                    <a:gd name="T18" fmla="+- 0 618 571"/>
                    <a:gd name="T19" fmla="*/ 618 h 97"/>
                    <a:gd name="T20" fmla="+- 0 2995 2991"/>
                    <a:gd name="T21" fmla="*/ T20 w 101"/>
                    <a:gd name="T22" fmla="+- 0 641 571"/>
                    <a:gd name="T23" fmla="*/ 641 h 97"/>
                    <a:gd name="T24" fmla="+- 0 3008 2991"/>
                    <a:gd name="T25" fmla="*/ T24 w 101"/>
                    <a:gd name="T26" fmla="+- 0 658 571"/>
                    <a:gd name="T27" fmla="*/ 658 h 97"/>
                    <a:gd name="T28" fmla="+- 0 3027 2991"/>
                    <a:gd name="T29" fmla="*/ T28 w 101"/>
                    <a:gd name="T30" fmla="+- 0 668 571"/>
                    <a:gd name="T31" fmla="*/ 668 h 97"/>
                    <a:gd name="T32" fmla="+- 0 3054 2991"/>
                    <a:gd name="T33" fmla="*/ T32 w 101"/>
                    <a:gd name="T34" fmla="+- 0 666 571"/>
                    <a:gd name="T35" fmla="*/ 666 h 97"/>
                    <a:gd name="T36" fmla="+- 0 3074 2991"/>
                    <a:gd name="T37" fmla="*/ T36 w 101"/>
                    <a:gd name="T38" fmla="+- 0 656 571"/>
                    <a:gd name="T39" fmla="*/ 656 h 97"/>
                    <a:gd name="T40" fmla="+- 0 3086 2991"/>
                    <a:gd name="T41" fmla="*/ T40 w 101"/>
                    <a:gd name="T42" fmla="+- 0 642 571"/>
                    <a:gd name="T43" fmla="*/ 642 h 97"/>
                    <a:gd name="T44" fmla="+- 0 3091 2991"/>
                    <a:gd name="T45" fmla="*/ T44 w 101"/>
                    <a:gd name="T46" fmla="+- 0 623 571"/>
                    <a:gd name="T47" fmla="*/ 623 h 97"/>
                    <a:gd name="T48" fmla="+- 0 3091 2991"/>
                    <a:gd name="T49" fmla="*/ T48 w 101"/>
                    <a:gd name="T50" fmla="+- 0 620 571"/>
                    <a:gd name="T51" fmla="*/ 620 h 97"/>
                    <a:gd name="T52" fmla="+- 0 3086 2991"/>
                    <a:gd name="T53" fmla="*/ T52 w 101"/>
                    <a:gd name="T54" fmla="+- 0 598 571"/>
                    <a:gd name="T55" fmla="*/ 598 h 97"/>
                    <a:gd name="T56" fmla="+- 0 3073 2991"/>
                    <a:gd name="T57" fmla="*/ T56 w 101"/>
                    <a:gd name="T58" fmla="+- 0 581 571"/>
                    <a:gd name="T59" fmla="*/ 581 h 97"/>
                    <a:gd name="T60" fmla="+- 0 3054 2991"/>
                    <a:gd name="T61" fmla="*/ T60 w 101"/>
                    <a:gd name="T62" fmla="+- 0 571 571"/>
                    <a:gd name="T63" fmla="*/ 571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4" y="70"/>
                      </a:lnTo>
                      <a:lnTo>
                        <a:pt x="17" y="87"/>
                      </a:lnTo>
                      <a:lnTo>
                        <a:pt x="36" y="97"/>
                      </a:lnTo>
                      <a:lnTo>
                        <a:pt x="63" y="95"/>
                      </a:lnTo>
                      <a:lnTo>
                        <a:pt x="83" y="85"/>
                      </a:lnTo>
                      <a:lnTo>
                        <a:pt x="95" y="71"/>
                      </a:lnTo>
                      <a:lnTo>
                        <a:pt x="100" y="52"/>
                      </a:lnTo>
                      <a:lnTo>
                        <a:pt x="100" y="49"/>
                      </a:lnTo>
                      <a:lnTo>
                        <a:pt x="95" y="27"/>
                      </a:lnTo>
                      <a:lnTo>
                        <a:pt x="82" y="10"/>
                      </a:lnTo>
                      <a:lnTo>
                        <a:pt x="63"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75" name="Group 343"/>
              <p:cNvGrpSpPr>
                <a:grpSpLocks/>
              </p:cNvGrpSpPr>
              <p:nvPr/>
            </p:nvGrpSpPr>
            <p:grpSpPr bwMode="auto">
              <a:xfrm>
                <a:off x="2991" y="571"/>
                <a:ext cx="101" cy="97"/>
                <a:chOff x="2991" y="571"/>
                <a:chExt cx="101" cy="97"/>
              </a:xfrm>
            </p:grpSpPr>
            <p:sp>
              <p:nvSpPr>
                <p:cNvPr id="8921" name="Freeform 344"/>
                <p:cNvSpPr>
                  <a:spLocks/>
                </p:cNvSpPr>
                <p:nvPr/>
              </p:nvSpPr>
              <p:spPr bwMode="auto">
                <a:xfrm>
                  <a:off x="2991" y="571"/>
                  <a:ext cx="101" cy="97"/>
                </a:xfrm>
                <a:custGeom>
                  <a:avLst/>
                  <a:gdLst>
                    <a:gd name="T0" fmla="+- 0 3091 2991"/>
                    <a:gd name="T1" fmla="*/ T0 w 101"/>
                    <a:gd name="T2" fmla="+- 0 620 571"/>
                    <a:gd name="T3" fmla="*/ 620 h 97"/>
                    <a:gd name="T4" fmla="+- 0 3086 2991"/>
                    <a:gd name="T5" fmla="*/ T4 w 101"/>
                    <a:gd name="T6" fmla="+- 0 598 571"/>
                    <a:gd name="T7" fmla="*/ 598 h 97"/>
                    <a:gd name="T8" fmla="+- 0 3073 2991"/>
                    <a:gd name="T9" fmla="*/ T8 w 101"/>
                    <a:gd name="T10" fmla="+- 0 581 571"/>
                    <a:gd name="T11" fmla="*/ 581 h 97"/>
                    <a:gd name="T12" fmla="+- 0 3054 2991"/>
                    <a:gd name="T13" fmla="*/ T12 w 101"/>
                    <a:gd name="T14" fmla="+- 0 571 571"/>
                    <a:gd name="T15" fmla="*/ 571 h 97"/>
                    <a:gd name="T16" fmla="+- 0 3027 2991"/>
                    <a:gd name="T17" fmla="*/ T16 w 101"/>
                    <a:gd name="T18" fmla="+- 0 574 571"/>
                    <a:gd name="T19" fmla="*/ 574 h 97"/>
                    <a:gd name="T20" fmla="+- 0 3008 2991"/>
                    <a:gd name="T21" fmla="*/ T20 w 101"/>
                    <a:gd name="T22" fmla="+- 0 584 571"/>
                    <a:gd name="T23" fmla="*/ 584 h 97"/>
                    <a:gd name="T24" fmla="+- 0 2995 2991"/>
                    <a:gd name="T25" fmla="*/ T24 w 101"/>
                    <a:gd name="T26" fmla="+- 0 599 571"/>
                    <a:gd name="T27" fmla="*/ 599 h 97"/>
                    <a:gd name="T28" fmla="+- 0 2991 2991"/>
                    <a:gd name="T29" fmla="*/ T28 w 101"/>
                    <a:gd name="T30" fmla="+- 0 618 571"/>
                    <a:gd name="T31" fmla="*/ 618 h 97"/>
                    <a:gd name="T32" fmla="+- 0 2995 2991"/>
                    <a:gd name="T33" fmla="*/ T32 w 101"/>
                    <a:gd name="T34" fmla="+- 0 641 571"/>
                    <a:gd name="T35" fmla="*/ 641 h 97"/>
                    <a:gd name="T36" fmla="+- 0 3008 2991"/>
                    <a:gd name="T37" fmla="*/ T36 w 101"/>
                    <a:gd name="T38" fmla="+- 0 658 571"/>
                    <a:gd name="T39" fmla="*/ 658 h 97"/>
                    <a:gd name="T40" fmla="+- 0 3027 2991"/>
                    <a:gd name="T41" fmla="*/ T40 w 101"/>
                    <a:gd name="T42" fmla="+- 0 668 571"/>
                    <a:gd name="T43" fmla="*/ 668 h 97"/>
                    <a:gd name="T44" fmla="+- 0 3054 2991"/>
                    <a:gd name="T45" fmla="*/ T44 w 101"/>
                    <a:gd name="T46" fmla="+- 0 666 571"/>
                    <a:gd name="T47" fmla="*/ 666 h 97"/>
                    <a:gd name="T48" fmla="+- 0 3074 2991"/>
                    <a:gd name="T49" fmla="*/ T48 w 101"/>
                    <a:gd name="T50" fmla="+- 0 656 571"/>
                    <a:gd name="T51" fmla="*/ 656 h 97"/>
                    <a:gd name="T52" fmla="+- 0 3086 2991"/>
                    <a:gd name="T53" fmla="*/ T52 w 101"/>
                    <a:gd name="T54" fmla="+- 0 642 571"/>
                    <a:gd name="T55" fmla="*/ 642 h 97"/>
                    <a:gd name="T56" fmla="+- 0 3091 2991"/>
                    <a:gd name="T57" fmla="*/ T56 w 101"/>
                    <a:gd name="T58" fmla="+- 0 623 571"/>
                    <a:gd name="T59" fmla="*/ 623 h 97"/>
                    <a:gd name="T60" fmla="+- 0 3091 2991"/>
                    <a:gd name="T61" fmla="*/ T60 w 101"/>
                    <a:gd name="T62" fmla="+- 0 620 571"/>
                    <a:gd name="T63" fmla="*/ 62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5" y="27"/>
                      </a:lnTo>
                      <a:lnTo>
                        <a:pt x="82" y="10"/>
                      </a:lnTo>
                      <a:lnTo>
                        <a:pt x="63" y="0"/>
                      </a:lnTo>
                      <a:lnTo>
                        <a:pt x="36" y="3"/>
                      </a:lnTo>
                      <a:lnTo>
                        <a:pt x="17" y="13"/>
                      </a:lnTo>
                      <a:lnTo>
                        <a:pt x="4" y="28"/>
                      </a:lnTo>
                      <a:lnTo>
                        <a:pt x="0" y="47"/>
                      </a:lnTo>
                      <a:lnTo>
                        <a:pt x="4" y="70"/>
                      </a:lnTo>
                      <a:lnTo>
                        <a:pt x="17" y="87"/>
                      </a:lnTo>
                      <a:lnTo>
                        <a:pt x="36" y="97"/>
                      </a:lnTo>
                      <a:lnTo>
                        <a:pt x="63" y="95"/>
                      </a:lnTo>
                      <a:lnTo>
                        <a:pt x="83" y="85"/>
                      </a:lnTo>
                      <a:lnTo>
                        <a:pt x="95" y="71"/>
                      </a:lnTo>
                      <a:lnTo>
                        <a:pt x="100" y="52"/>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76" name="Group 345"/>
              <p:cNvGrpSpPr>
                <a:grpSpLocks/>
              </p:cNvGrpSpPr>
              <p:nvPr/>
            </p:nvGrpSpPr>
            <p:grpSpPr bwMode="auto">
              <a:xfrm>
                <a:off x="2835" y="4117"/>
                <a:ext cx="93" cy="95"/>
                <a:chOff x="2835" y="4117"/>
                <a:chExt cx="93" cy="95"/>
              </a:xfrm>
            </p:grpSpPr>
            <p:sp>
              <p:nvSpPr>
                <p:cNvPr id="8920" name="Freeform 346"/>
                <p:cNvSpPr>
                  <a:spLocks/>
                </p:cNvSpPr>
                <p:nvPr/>
              </p:nvSpPr>
              <p:spPr bwMode="auto">
                <a:xfrm>
                  <a:off x="2835" y="4117"/>
                  <a:ext cx="93" cy="95"/>
                </a:xfrm>
                <a:custGeom>
                  <a:avLst/>
                  <a:gdLst>
                    <a:gd name="T0" fmla="+- 0 2889 2835"/>
                    <a:gd name="T1" fmla="*/ T0 w 93"/>
                    <a:gd name="T2" fmla="+- 0 4117 4117"/>
                    <a:gd name="T3" fmla="*/ 4117 h 95"/>
                    <a:gd name="T4" fmla="+- 0 2864 2835"/>
                    <a:gd name="T5" fmla="*/ T4 w 93"/>
                    <a:gd name="T6" fmla="+- 0 4121 4117"/>
                    <a:gd name="T7" fmla="*/ 4121 h 95"/>
                    <a:gd name="T8" fmla="+- 0 2845 2835"/>
                    <a:gd name="T9" fmla="*/ T8 w 93"/>
                    <a:gd name="T10" fmla="+- 0 4133 4117"/>
                    <a:gd name="T11" fmla="*/ 4133 h 95"/>
                    <a:gd name="T12" fmla="+- 0 2835 2835"/>
                    <a:gd name="T13" fmla="*/ T12 w 93"/>
                    <a:gd name="T14" fmla="+- 0 4149 4117"/>
                    <a:gd name="T15" fmla="*/ 4149 h 95"/>
                    <a:gd name="T16" fmla="+- 0 2837 2835"/>
                    <a:gd name="T17" fmla="*/ T16 w 93"/>
                    <a:gd name="T18" fmla="+- 0 4177 4117"/>
                    <a:gd name="T19" fmla="*/ 4177 h 95"/>
                    <a:gd name="T20" fmla="+- 0 2846 2835"/>
                    <a:gd name="T21" fmla="*/ T20 w 93"/>
                    <a:gd name="T22" fmla="+- 0 4196 4117"/>
                    <a:gd name="T23" fmla="*/ 4196 h 95"/>
                    <a:gd name="T24" fmla="+- 0 2861 2835"/>
                    <a:gd name="T25" fmla="*/ T24 w 93"/>
                    <a:gd name="T26" fmla="+- 0 4208 4117"/>
                    <a:gd name="T27" fmla="*/ 4208 h 95"/>
                    <a:gd name="T28" fmla="+- 0 2879 2835"/>
                    <a:gd name="T29" fmla="*/ T28 w 93"/>
                    <a:gd name="T30" fmla="+- 0 4213 4117"/>
                    <a:gd name="T31" fmla="*/ 4213 h 95"/>
                    <a:gd name="T32" fmla="+- 0 2901 2835"/>
                    <a:gd name="T33" fmla="*/ T32 w 93"/>
                    <a:gd name="T34" fmla="+- 0 4208 4117"/>
                    <a:gd name="T35" fmla="*/ 4208 h 95"/>
                    <a:gd name="T36" fmla="+- 0 2918 2835"/>
                    <a:gd name="T37" fmla="*/ T36 w 93"/>
                    <a:gd name="T38" fmla="+- 0 4194 4117"/>
                    <a:gd name="T39" fmla="*/ 4194 h 95"/>
                    <a:gd name="T40" fmla="+- 0 2927 2835"/>
                    <a:gd name="T41" fmla="*/ T40 w 93"/>
                    <a:gd name="T42" fmla="+- 0 4174 4117"/>
                    <a:gd name="T43" fmla="*/ 4174 h 95"/>
                    <a:gd name="T44" fmla="+- 0 2928 2835"/>
                    <a:gd name="T45" fmla="*/ T44 w 93"/>
                    <a:gd name="T46" fmla="+- 0 4165 4117"/>
                    <a:gd name="T47" fmla="*/ 4165 h 95"/>
                    <a:gd name="T48" fmla="+- 0 2923 2835"/>
                    <a:gd name="T49" fmla="*/ T48 w 93"/>
                    <a:gd name="T50" fmla="+- 0 4143 4117"/>
                    <a:gd name="T51" fmla="*/ 4143 h 95"/>
                    <a:gd name="T52" fmla="+- 0 2909 2835"/>
                    <a:gd name="T53" fmla="*/ T52 w 93"/>
                    <a:gd name="T54" fmla="+- 0 4126 4117"/>
                    <a:gd name="T55" fmla="*/ 4126 h 95"/>
                    <a:gd name="T56" fmla="+- 0 2889 2835"/>
                    <a:gd name="T57" fmla="*/ T56 w 93"/>
                    <a:gd name="T58" fmla="+- 0 4117 4117"/>
                    <a:gd name="T59" fmla="*/ 411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0" y="16"/>
                      </a:lnTo>
                      <a:lnTo>
                        <a:pt x="0" y="32"/>
                      </a:lnTo>
                      <a:lnTo>
                        <a:pt x="2" y="60"/>
                      </a:lnTo>
                      <a:lnTo>
                        <a:pt x="11" y="79"/>
                      </a:lnTo>
                      <a:lnTo>
                        <a:pt x="26" y="91"/>
                      </a:lnTo>
                      <a:lnTo>
                        <a:pt x="44" y="96"/>
                      </a:lnTo>
                      <a:lnTo>
                        <a:pt x="66" y="91"/>
                      </a:lnTo>
                      <a:lnTo>
                        <a:pt x="83" y="77"/>
                      </a:lnTo>
                      <a:lnTo>
                        <a:pt x="92" y="57"/>
                      </a:lnTo>
                      <a:lnTo>
                        <a:pt x="93" y="48"/>
                      </a:lnTo>
                      <a:lnTo>
                        <a:pt x="88" y="26"/>
                      </a:lnTo>
                      <a:lnTo>
                        <a:pt x="74" y="9"/>
                      </a:lnTo>
                      <a:lnTo>
                        <a:pt x="54"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77" name="Group 347"/>
              <p:cNvGrpSpPr>
                <a:grpSpLocks/>
              </p:cNvGrpSpPr>
              <p:nvPr/>
            </p:nvGrpSpPr>
            <p:grpSpPr bwMode="auto">
              <a:xfrm>
                <a:off x="2835" y="4117"/>
                <a:ext cx="93" cy="95"/>
                <a:chOff x="2835" y="4117"/>
                <a:chExt cx="93" cy="95"/>
              </a:xfrm>
            </p:grpSpPr>
            <p:sp>
              <p:nvSpPr>
                <p:cNvPr id="8919" name="Freeform 348"/>
                <p:cNvSpPr>
                  <a:spLocks/>
                </p:cNvSpPr>
                <p:nvPr/>
              </p:nvSpPr>
              <p:spPr bwMode="auto">
                <a:xfrm>
                  <a:off x="2835" y="4117"/>
                  <a:ext cx="93" cy="95"/>
                </a:xfrm>
                <a:custGeom>
                  <a:avLst/>
                  <a:gdLst>
                    <a:gd name="T0" fmla="+- 0 2928 2835"/>
                    <a:gd name="T1" fmla="*/ T0 w 93"/>
                    <a:gd name="T2" fmla="+- 0 4165 4117"/>
                    <a:gd name="T3" fmla="*/ 4165 h 95"/>
                    <a:gd name="T4" fmla="+- 0 2923 2835"/>
                    <a:gd name="T5" fmla="*/ T4 w 93"/>
                    <a:gd name="T6" fmla="+- 0 4143 4117"/>
                    <a:gd name="T7" fmla="*/ 4143 h 95"/>
                    <a:gd name="T8" fmla="+- 0 2909 2835"/>
                    <a:gd name="T9" fmla="*/ T8 w 93"/>
                    <a:gd name="T10" fmla="+- 0 4126 4117"/>
                    <a:gd name="T11" fmla="*/ 4126 h 95"/>
                    <a:gd name="T12" fmla="+- 0 2889 2835"/>
                    <a:gd name="T13" fmla="*/ T12 w 93"/>
                    <a:gd name="T14" fmla="+- 0 4117 4117"/>
                    <a:gd name="T15" fmla="*/ 4117 h 95"/>
                    <a:gd name="T16" fmla="+- 0 2864 2835"/>
                    <a:gd name="T17" fmla="*/ T16 w 93"/>
                    <a:gd name="T18" fmla="+- 0 4121 4117"/>
                    <a:gd name="T19" fmla="*/ 4121 h 95"/>
                    <a:gd name="T20" fmla="+- 0 2845 2835"/>
                    <a:gd name="T21" fmla="*/ T20 w 93"/>
                    <a:gd name="T22" fmla="+- 0 4133 4117"/>
                    <a:gd name="T23" fmla="*/ 4133 h 95"/>
                    <a:gd name="T24" fmla="+- 0 2835 2835"/>
                    <a:gd name="T25" fmla="*/ T24 w 93"/>
                    <a:gd name="T26" fmla="+- 0 4149 4117"/>
                    <a:gd name="T27" fmla="*/ 4149 h 95"/>
                    <a:gd name="T28" fmla="+- 0 2837 2835"/>
                    <a:gd name="T29" fmla="*/ T28 w 93"/>
                    <a:gd name="T30" fmla="+- 0 4177 4117"/>
                    <a:gd name="T31" fmla="*/ 4177 h 95"/>
                    <a:gd name="T32" fmla="+- 0 2846 2835"/>
                    <a:gd name="T33" fmla="*/ T32 w 93"/>
                    <a:gd name="T34" fmla="+- 0 4196 4117"/>
                    <a:gd name="T35" fmla="*/ 4196 h 95"/>
                    <a:gd name="T36" fmla="+- 0 2861 2835"/>
                    <a:gd name="T37" fmla="*/ T36 w 93"/>
                    <a:gd name="T38" fmla="+- 0 4208 4117"/>
                    <a:gd name="T39" fmla="*/ 4208 h 95"/>
                    <a:gd name="T40" fmla="+- 0 2879 2835"/>
                    <a:gd name="T41" fmla="*/ T40 w 93"/>
                    <a:gd name="T42" fmla="+- 0 4213 4117"/>
                    <a:gd name="T43" fmla="*/ 4213 h 95"/>
                    <a:gd name="T44" fmla="+- 0 2901 2835"/>
                    <a:gd name="T45" fmla="*/ T44 w 93"/>
                    <a:gd name="T46" fmla="+- 0 4208 4117"/>
                    <a:gd name="T47" fmla="*/ 4208 h 95"/>
                    <a:gd name="T48" fmla="+- 0 2918 2835"/>
                    <a:gd name="T49" fmla="*/ T48 w 93"/>
                    <a:gd name="T50" fmla="+- 0 4194 4117"/>
                    <a:gd name="T51" fmla="*/ 4194 h 95"/>
                    <a:gd name="T52" fmla="+- 0 2927 2835"/>
                    <a:gd name="T53" fmla="*/ T52 w 93"/>
                    <a:gd name="T54" fmla="+- 0 4174 4117"/>
                    <a:gd name="T55" fmla="*/ 4174 h 95"/>
                    <a:gd name="T56" fmla="+- 0 2928 2835"/>
                    <a:gd name="T57" fmla="*/ T56 w 93"/>
                    <a:gd name="T58" fmla="+- 0 4165 4117"/>
                    <a:gd name="T59" fmla="*/ 416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8"/>
                      </a:moveTo>
                      <a:lnTo>
                        <a:pt x="88" y="26"/>
                      </a:lnTo>
                      <a:lnTo>
                        <a:pt x="74" y="9"/>
                      </a:lnTo>
                      <a:lnTo>
                        <a:pt x="54" y="0"/>
                      </a:lnTo>
                      <a:lnTo>
                        <a:pt x="29" y="4"/>
                      </a:lnTo>
                      <a:lnTo>
                        <a:pt x="10" y="16"/>
                      </a:lnTo>
                      <a:lnTo>
                        <a:pt x="0" y="32"/>
                      </a:lnTo>
                      <a:lnTo>
                        <a:pt x="2" y="60"/>
                      </a:lnTo>
                      <a:lnTo>
                        <a:pt x="11" y="79"/>
                      </a:lnTo>
                      <a:lnTo>
                        <a:pt x="26" y="91"/>
                      </a:lnTo>
                      <a:lnTo>
                        <a:pt x="44" y="96"/>
                      </a:lnTo>
                      <a:lnTo>
                        <a:pt x="66" y="91"/>
                      </a:lnTo>
                      <a:lnTo>
                        <a:pt x="83" y="77"/>
                      </a:lnTo>
                      <a:lnTo>
                        <a:pt x="92" y="57"/>
                      </a:lnTo>
                      <a:lnTo>
                        <a:pt x="93"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78" name="Group 349"/>
              <p:cNvGrpSpPr>
                <a:grpSpLocks/>
              </p:cNvGrpSpPr>
              <p:nvPr/>
            </p:nvGrpSpPr>
            <p:grpSpPr bwMode="auto">
              <a:xfrm>
                <a:off x="5169" y="643"/>
                <a:ext cx="83" cy="95"/>
                <a:chOff x="5169" y="643"/>
                <a:chExt cx="83" cy="95"/>
              </a:xfrm>
            </p:grpSpPr>
            <p:sp>
              <p:nvSpPr>
                <p:cNvPr id="8918" name="Freeform 350"/>
                <p:cNvSpPr>
                  <a:spLocks/>
                </p:cNvSpPr>
                <p:nvPr/>
              </p:nvSpPr>
              <p:spPr bwMode="auto">
                <a:xfrm>
                  <a:off x="5169" y="643"/>
                  <a:ext cx="83" cy="95"/>
                </a:xfrm>
                <a:custGeom>
                  <a:avLst/>
                  <a:gdLst>
                    <a:gd name="T0" fmla="+- 0 5227 5169"/>
                    <a:gd name="T1" fmla="*/ T0 w 83"/>
                    <a:gd name="T2" fmla="+- 0 643 643"/>
                    <a:gd name="T3" fmla="*/ 643 h 95"/>
                    <a:gd name="T4" fmla="+- 0 5200 5169"/>
                    <a:gd name="T5" fmla="*/ T4 w 83"/>
                    <a:gd name="T6" fmla="+- 0 646 643"/>
                    <a:gd name="T7" fmla="*/ 646 h 95"/>
                    <a:gd name="T8" fmla="+- 0 5181 5169"/>
                    <a:gd name="T9" fmla="*/ T8 w 83"/>
                    <a:gd name="T10" fmla="+- 0 656 643"/>
                    <a:gd name="T11" fmla="*/ 656 h 95"/>
                    <a:gd name="T12" fmla="+- 0 5169 5169"/>
                    <a:gd name="T13" fmla="*/ T12 w 83"/>
                    <a:gd name="T14" fmla="+- 0 672 643"/>
                    <a:gd name="T15" fmla="*/ 672 h 95"/>
                    <a:gd name="T16" fmla="+- 0 5170 5169"/>
                    <a:gd name="T17" fmla="*/ T16 w 83"/>
                    <a:gd name="T18" fmla="+- 0 699 643"/>
                    <a:gd name="T19" fmla="*/ 699 h 95"/>
                    <a:gd name="T20" fmla="+- 0 5179 5169"/>
                    <a:gd name="T21" fmla="*/ T20 w 83"/>
                    <a:gd name="T22" fmla="+- 0 719 643"/>
                    <a:gd name="T23" fmla="*/ 719 h 95"/>
                    <a:gd name="T24" fmla="+- 0 5193 5169"/>
                    <a:gd name="T25" fmla="*/ T24 w 83"/>
                    <a:gd name="T26" fmla="+- 0 732 643"/>
                    <a:gd name="T27" fmla="*/ 732 h 95"/>
                    <a:gd name="T28" fmla="+- 0 5210 5169"/>
                    <a:gd name="T29" fmla="*/ T28 w 83"/>
                    <a:gd name="T30" fmla="+- 0 737 643"/>
                    <a:gd name="T31" fmla="*/ 737 h 95"/>
                    <a:gd name="T32" fmla="+- 0 5235 5169"/>
                    <a:gd name="T33" fmla="*/ T32 w 83"/>
                    <a:gd name="T34" fmla="+- 0 733 643"/>
                    <a:gd name="T35" fmla="*/ 733 h 95"/>
                    <a:gd name="T36" fmla="+- 0 5250 5169"/>
                    <a:gd name="T37" fmla="*/ T36 w 83"/>
                    <a:gd name="T38" fmla="+- 0 723 643"/>
                    <a:gd name="T39" fmla="*/ 723 h 95"/>
                    <a:gd name="T40" fmla="+- 0 5251 5169"/>
                    <a:gd name="T41" fmla="*/ T40 w 83"/>
                    <a:gd name="T42" fmla="+- 0 657 643"/>
                    <a:gd name="T43" fmla="*/ 657 h 95"/>
                    <a:gd name="T44" fmla="+- 0 5247 5169"/>
                    <a:gd name="T45" fmla="*/ T44 w 83"/>
                    <a:gd name="T46" fmla="+- 0 652 643"/>
                    <a:gd name="T47" fmla="*/ 652 h 95"/>
                    <a:gd name="T48" fmla="+- 0 5227 5169"/>
                    <a:gd name="T49" fmla="*/ T48 w 83"/>
                    <a:gd name="T50" fmla="+- 0 643 643"/>
                    <a:gd name="T51" fmla="*/ 64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83" h="95">
                      <a:moveTo>
                        <a:pt x="58" y="0"/>
                      </a:moveTo>
                      <a:lnTo>
                        <a:pt x="31" y="3"/>
                      </a:lnTo>
                      <a:lnTo>
                        <a:pt x="12" y="13"/>
                      </a:lnTo>
                      <a:lnTo>
                        <a:pt x="0" y="29"/>
                      </a:lnTo>
                      <a:lnTo>
                        <a:pt x="1" y="56"/>
                      </a:lnTo>
                      <a:lnTo>
                        <a:pt x="10" y="76"/>
                      </a:lnTo>
                      <a:lnTo>
                        <a:pt x="24" y="89"/>
                      </a:lnTo>
                      <a:lnTo>
                        <a:pt x="41" y="94"/>
                      </a:lnTo>
                      <a:lnTo>
                        <a:pt x="66" y="90"/>
                      </a:lnTo>
                      <a:lnTo>
                        <a:pt x="81" y="80"/>
                      </a:lnTo>
                      <a:lnTo>
                        <a:pt x="82" y="14"/>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79" name="Group 351"/>
              <p:cNvGrpSpPr>
                <a:grpSpLocks/>
              </p:cNvGrpSpPr>
              <p:nvPr/>
            </p:nvGrpSpPr>
            <p:grpSpPr bwMode="auto">
              <a:xfrm>
                <a:off x="5169" y="643"/>
                <a:ext cx="83" cy="95"/>
                <a:chOff x="5169" y="643"/>
                <a:chExt cx="83" cy="95"/>
              </a:xfrm>
            </p:grpSpPr>
            <p:sp>
              <p:nvSpPr>
                <p:cNvPr id="8917" name="Freeform 352"/>
                <p:cNvSpPr>
                  <a:spLocks/>
                </p:cNvSpPr>
                <p:nvPr/>
              </p:nvSpPr>
              <p:spPr bwMode="auto">
                <a:xfrm>
                  <a:off x="5169" y="643"/>
                  <a:ext cx="83" cy="95"/>
                </a:xfrm>
                <a:custGeom>
                  <a:avLst/>
                  <a:gdLst>
                    <a:gd name="T0" fmla="+- 0 5251 5169"/>
                    <a:gd name="T1" fmla="*/ T0 w 83"/>
                    <a:gd name="T2" fmla="+- 0 657 643"/>
                    <a:gd name="T3" fmla="*/ 657 h 95"/>
                    <a:gd name="T4" fmla="+- 0 5247 5169"/>
                    <a:gd name="T5" fmla="*/ T4 w 83"/>
                    <a:gd name="T6" fmla="+- 0 652 643"/>
                    <a:gd name="T7" fmla="*/ 652 h 95"/>
                    <a:gd name="T8" fmla="+- 0 5227 5169"/>
                    <a:gd name="T9" fmla="*/ T8 w 83"/>
                    <a:gd name="T10" fmla="+- 0 643 643"/>
                    <a:gd name="T11" fmla="*/ 643 h 95"/>
                    <a:gd name="T12" fmla="+- 0 5200 5169"/>
                    <a:gd name="T13" fmla="*/ T12 w 83"/>
                    <a:gd name="T14" fmla="+- 0 646 643"/>
                    <a:gd name="T15" fmla="*/ 646 h 95"/>
                    <a:gd name="T16" fmla="+- 0 5181 5169"/>
                    <a:gd name="T17" fmla="*/ T16 w 83"/>
                    <a:gd name="T18" fmla="+- 0 656 643"/>
                    <a:gd name="T19" fmla="*/ 656 h 95"/>
                    <a:gd name="T20" fmla="+- 0 5169 5169"/>
                    <a:gd name="T21" fmla="*/ T20 w 83"/>
                    <a:gd name="T22" fmla="+- 0 672 643"/>
                    <a:gd name="T23" fmla="*/ 672 h 95"/>
                    <a:gd name="T24" fmla="+- 0 5170 5169"/>
                    <a:gd name="T25" fmla="*/ T24 w 83"/>
                    <a:gd name="T26" fmla="+- 0 699 643"/>
                    <a:gd name="T27" fmla="*/ 699 h 95"/>
                    <a:gd name="T28" fmla="+- 0 5179 5169"/>
                    <a:gd name="T29" fmla="*/ T28 w 83"/>
                    <a:gd name="T30" fmla="+- 0 719 643"/>
                    <a:gd name="T31" fmla="*/ 719 h 95"/>
                    <a:gd name="T32" fmla="+- 0 5193 5169"/>
                    <a:gd name="T33" fmla="*/ T32 w 83"/>
                    <a:gd name="T34" fmla="+- 0 732 643"/>
                    <a:gd name="T35" fmla="*/ 732 h 95"/>
                    <a:gd name="T36" fmla="+- 0 5210 5169"/>
                    <a:gd name="T37" fmla="*/ T36 w 83"/>
                    <a:gd name="T38" fmla="+- 0 737 643"/>
                    <a:gd name="T39" fmla="*/ 737 h 95"/>
                    <a:gd name="T40" fmla="+- 0 5235 5169"/>
                    <a:gd name="T41" fmla="*/ T40 w 83"/>
                    <a:gd name="T42" fmla="+- 0 733 643"/>
                    <a:gd name="T43" fmla="*/ 733 h 95"/>
                    <a:gd name="T44" fmla="+- 0 5250 5169"/>
                    <a:gd name="T45" fmla="*/ T44 w 83"/>
                    <a:gd name="T46" fmla="+- 0 723 643"/>
                    <a:gd name="T47" fmla="*/ 72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83" h="95">
                      <a:moveTo>
                        <a:pt x="82" y="14"/>
                      </a:moveTo>
                      <a:lnTo>
                        <a:pt x="78" y="9"/>
                      </a:lnTo>
                      <a:lnTo>
                        <a:pt x="58" y="0"/>
                      </a:lnTo>
                      <a:lnTo>
                        <a:pt x="31" y="3"/>
                      </a:lnTo>
                      <a:lnTo>
                        <a:pt x="12" y="13"/>
                      </a:lnTo>
                      <a:lnTo>
                        <a:pt x="0" y="29"/>
                      </a:lnTo>
                      <a:lnTo>
                        <a:pt x="1" y="56"/>
                      </a:lnTo>
                      <a:lnTo>
                        <a:pt x="10" y="76"/>
                      </a:lnTo>
                      <a:lnTo>
                        <a:pt x="24" y="89"/>
                      </a:lnTo>
                      <a:lnTo>
                        <a:pt x="41" y="94"/>
                      </a:lnTo>
                      <a:lnTo>
                        <a:pt x="66" y="90"/>
                      </a:lnTo>
                      <a:lnTo>
                        <a:pt x="81" y="80"/>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80" name="Group 353"/>
              <p:cNvGrpSpPr>
                <a:grpSpLocks/>
              </p:cNvGrpSpPr>
              <p:nvPr/>
            </p:nvGrpSpPr>
            <p:grpSpPr bwMode="auto">
              <a:xfrm>
                <a:off x="1967" y="3278"/>
                <a:ext cx="97" cy="95"/>
                <a:chOff x="1967" y="3278"/>
                <a:chExt cx="97" cy="95"/>
              </a:xfrm>
            </p:grpSpPr>
            <p:sp>
              <p:nvSpPr>
                <p:cNvPr id="8916" name="Freeform 354"/>
                <p:cNvSpPr>
                  <a:spLocks/>
                </p:cNvSpPr>
                <p:nvPr/>
              </p:nvSpPr>
              <p:spPr bwMode="auto">
                <a:xfrm>
                  <a:off x="1967" y="3278"/>
                  <a:ext cx="97" cy="95"/>
                </a:xfrm>
                <a:custGeom>
                  <a:avLst/>
                  <a:gdLst>
                    <a:gd name="T0" fmla="+- 0 2025 1967"/>
                    <a:gd name="T1" fmla="*/ T0 w 97"/>
                    <a:gd name="T2" fmla="+- 0 3278 3278"/>
                    <a:gd name="T3" fmla="*/ 3278 h 95"/>
                    <a:gd name="T4" fmla="+- 0 1998 1967"/>
                    <a:gd name="T5" fmla="*/ T4 w 97"/>
                    <a:gd name="T6" fmla="+- 0 3281 3278"/>
                    <a:gd name="T7" fmla="*/ 3281 h 95"/>
                    <a:gd name="T8" fmla="+- 0 1979 1967"/>
                    <a:gd name="T9" fmla="*/ T8 w 97"/>
                    <a:gd name="T10" fmla="+- 0 3291 3278"/>
                    <a:gd name="T11" fmla="*/ 3291 h 95"/>
                    <a:gd name="T12" fmla="+- 0 1967 1967"/>
                    <a:gd name="T13" fmla="*/ T12 w 97"/>
                    <a:gd name="T14" fmla="+- 0 3307 3278"/>
                    <a:gd name="T15" fmla="*/ 3307 h 95"/>
                    <a:gd name="T16" fmla="+- 0 1969 1967"/>
                    <a:gd name="T17" fmla="*/ T16 w 97"/>
                    <a:gd name="T18" fmla="+- 0 3334 3278"/>
                    <a:gd name="T19" fmla="*/ 3334 h 95"/>
                    <a:gd name="T20" fmla="+- 0 1977 1967"/>
                    <a:gd name="T21" fmla="*/ T20 w 97"/>
                    <a:gd name="T22" fmla="+- 0 3354 3278"/>
                    <a:gd name="T23" fmla="*/ 3354 h 95"/>
                    <a:gd name="T24" fmla="+- 0 1991 1967"/>
                    <a:gd name="T25" fmla="*/ T24 w 97"/>
                    <a:gd name="T26" fmla="+- 0 3367 3278"/>
                    <a:gd name="T27" fmla="*/ 3367 h 95"/>
                    <a:gd name="T28" fmla="+- 0 2009 1967"/>
                    <a:gd name="T29" fmla="*/ T28 w 97"/>
                    <a:gd name="T30" fmla="+- 0 3372 3278"/>
                    <a:gd name="T31" fmla="*/ 3372 h 95"/>
                    <a:gd name="T32" fmla="+- 0 2033 1967"/>
                    <a:gd name="T33" fmla="*/ T32 w 97"/>
                    <a:gd name="T34" fmla="+- 0 3368 3278"/>
                    <a:gd name="T35" fmla="*/ 3368 h 95"/>
                    <a:gd name="T36" fmla="+- 0 2051 1967"/>
                    <a:gd name="T37" fmla="*/ T36 w 97"/>
                    <a:gd name="T38" fmla="+- 0 3356 3278"/>
                    <a:gd name="T39" fmla="*/ 3356 h 95"/>
                    <a:gd name="T40" fmla="+- 0 2062 1967"/>
                    <a:gd name="T41" fmla="*/ T40 w 97"/>
                    <a:gd name="T42" fmla="+- 0 3339 3278"/>
                    <a:gd name="T43" fmla="*/ 3339 h 95"/>
                    <a:gd name="T44" fmla="+- 0 2064 1967"/>
                    <a:gd name="T45" fmla="*/ T44 w 97"/>
                    <a:gd name="T46" fmla="+- 0 3325 3278"/>
                    <a:gd name="T47" fmla="*/ 3325 h 95"/>
                    <a:gd name="T48" fmla="+- 0 2059 1967"/>
                    <a:gd name="T49" fmla="*/ T48 w 97"/>
                    <a:gd name="T50" fmla="+- 0 3303 3278"/>
                    <a:gd name="T51" fmla="*/ 3303 h 95"/>
                    <a:gd name="T52" fmla="+- 0 2045 1967"/>
                    <a:gd name="T53" fmla="*/ T52 w 97"/>
                    <a:gd name="T54" fmla="+- 0 3287 3278"/>
                    <a:gd name="T55" fmla="*/ 3287 h 95"/>
                    <a:gd name="T56" fmla="+- 0 2025 1967"/>
                    <a:gd name="T57" fmla="*/ T56 w 97"/>
                    <a:gd name="T58" fmla="+- 0 3278 3278"/>
                    <a:gd name="T59" fmla="*/ 327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2" y="56"/>
                      </a:lnTo>
                      <a:lnTo>
                        <a:pt x="10" y="76"/>
                      </a:lnTo>
                      <a:lnTo>
                        <a:pt x="24" y="89"/>
                      </a:lnTo>
                      <a:lnTo>
                        <a:pt x="42" y="94"/>
                      </a:lnTo>
                      <a:lnTo>
                        <a:pt x="66" y="90"/>
                      </a:lnTo>
                      <a:lnTo>
                        <a:pt x="84" y="78"/>
                      </a:lnTo>
                      <a:lnTo>
                        <a:pt x="95" y="61"/>
                      </a:lnTo>
                      <a:lnTo>
                        <a:pt x="97" y="47"/>
                      </a:lnTo>
                      <a:lnTo>
                        <a:pt x="92" y="25"/>
                      </a:lnTo>
                      <a:lnTo>
                        <a:pt x="78" y="9"/>
                      </a:lnTo>
                      <a:lnTo>
                        <a:pt x="58"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81" name="Group 355"/>
              <p:cNvGrpSpPr>
                <a:grpSpLocks/>
              </p:cNvGrpSpPr>
              <p:nvPr/>
            </p:nvGrpSpPr>
            <p:grpSpPr bwMode="auto">
              <a:xfrm>
                <a:off x="1967" y="3278"/>
                <a:ext cx="97" cy="95"/>
                <a:chOff x="1967" y="3278"/>
                <a:chExt cx="97" cy="95"/>
              </a:xfrm>
            </p:grpSpPr>
            <p:sp>
              <p:nvSpPr>
                <p:cNvPr id="8915" name="Freeform 356"/>
                <p:cNvSpPr>
                  <a:spLocks/>
                </p:cNvSpPr>
                <p:nvPr/>
              </p:nvSpPr>
              <p:spPr bwMode="auto">
                <a:xfrm>
                  <a:off x="1967" y="3278"/>
                  <a:ext cx="97" cy="95"/>
                </a:xfrm>
                <a:custGeom>
                  <a:avLst/>
                  <a:gdLst>
                    <a:gd name="T0" fmla="+- 0 2064 1967"/>
                    <a:gd name="T1" fmla="*/ T0 w 97"/>
                    <a:gd name="T2" fmla="+- 0 3325 3278"/>
                    <a:gd name="T3" fmla="*/ 3325 h 95"/>
                    <a:gd name="T4" fmla="+- 0 2059 1967"/>
                    <a:gd name="T5" fmla="*/ T4 w 97"/>
                    <a:gd name="T6" fmla="+- 0 3303 3278"/>
                    <a:gd name="T7" fmla="*/ 3303 h 95"/>
                    <a:gd name="T8" fmla="+- 0 2045 1967"/>
                    <a:gd name="T9" fmla="*/ T8 w 97"/>
                    <a:gd name="T10" fmla="+- 0 3287 3278"/>
                    <a:gd name="T11" fmla="*/ 3287 h 95"/>
                    <a:gd name="T12" fmla="+- 0 2025 1967"/>
                    <a:gd name="T13" fmla="*/ T12 w 97"/>
                    <a:gd name="T14" fmla="+- 0 3278 3278"/>
                    <a:gd name="T15" fmla="*/ 3278 h 95"/>
                    <a:gd name="T16" fmla="+- 0 1998 1967"/>
                    <a:gd name="T17" fmla="*/ T16 w 97"/>
                    <a:gd name="T18" fmla="+- 0 3281 3278"/>
                    <a:gd name="T19" fmla="*/ 3281 h 95"/>
                    <a:gd name="T20" fmla="+- 0 1979 1967"/>
                    <a:gd name="T21" fmla="*/ T20 w 97"/>
                    <a:gd name="T22" fmla="+- 0 3291 3278"/>
                    <a:gd name="T23" fmla="*/ 3291 h 95"/>
                    <a:gd name="T24" fmla="+- 0 1967 1967"/>
                    <a:gd name="T25" fmla="*/ T24 w 97"/>
                    <a:gd name="T26" fmla="+- 0 3307 3278"/>
                    <a:gd name="T27" fmla="*/ 3307 h 95"/>
                    <a:gd name="T28" fmla="+- 0 1969 1967"/>
                    <a:gd name="T29" fmla="*/ T28 w 97"/>
                    <a:gd name="T30" fmla="+- 0 3334 3278"/>
                    <a:gd name="T31" fmla="*/ 3334 h 95"/>
                    <a:gd name="T32" fmla="+- 0 1977 1967"/>
                    <a:gd name="T33" fmla="*/ T32 w 97"/>
                    <a:gd name="T34" fmla="+- 0 3354 3278"/>
                    <a:gd name="T35" fmla="*/ 3354 h 95"/>
                    <a:gd name="T36" fmla="+- 0 1991 1967"/>
                    <a:gd name="T37" fmla="*/ T36 w 97"/>
                    <a:gd name="T38" fmla="+- 0 3367 3278"/>
                    <a:gd name="T39" fmla="*/ 3367 h 95"/>
                    <a:gd name="T40" fmla="+- 0 2009 1967"/>
                    <a:gd name="T41" fmla="*/ T40 w 97"/>
                    <a:gd name="T42" fmla="+- 0 3372 3278"/>
                    <a:gd name="T43" fmla="*/ 3372 h 95"/>
                    <a:gd name="T44" fmla="+- 0 2033 1967"/>
                    <a:gd name="T45" fmla="*/ T44 w 97"/>
                    <a:gd name="T46" fmla="+- 0 3368 3278"/>
                    <a:gd name="T47" fmla="*/ 3368 h 95"/>
                    <a:gd name="T48" fmla="+- 0 2051 1967"/>
                    <a:gd name="T49" fmla="*/ T48 w 97"/>
                    <a:gd name="T50" fmla="+- 0 3356 3278"/>
                    <a:gd name="T51" fmla="*/ 3356 h 95"/>
                    <a:gd name="T52" fmla="+- 0 2062 1967"/>
                    <a:gd name="T53" fmla="*/ T52 w 97"/>
                    <a:gd name="T54" fmla="+- 0 3339 3278"/>
                    <a:gd name="T55" fmla="*/ 3339 h 95"/>
                    <a:gd name="T56" fmla="+- 0 2064 1967"/>
                    <a:gd name="T57" fmla="*/ T56 w 97"/>
                    <a:gd name="T58" fmla="+- 0 3325 3278"/>
                    <a:gd name="T59" fmla="*/ 332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1" y="3"/>
                      </a:lnTo>
                      <a:lnTo>
                        <a:pt x="12" y="13"/>
                      </a:lnTo>
                      <a:lnTo>
                        <a:pt x="0" y="29"/>
                      </a:lnTo>
                      <a:lnTo>
                        <a:pt x="2" y="56"/>
                      </a:lnTo>
                      <a:lnTo>
                        <a:pt x="10" y="76"/>
                      </a:lnTo>
                      <a:lnTo>
                        <a:pt x="24" y="89"/>
                      </a:lnTo>
                      <a:lnTo>
                        <a:pt x="42"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82" name="Group 357"/>
              <p:cNvGrpSpPr>
                <a:grpSpLocks/>
              </p:cNvGrpSpPr>
              <p:nvPr/>
            </p:nvGrpSpPr>
            <p:grpSpPr bwMode="auto">
              <a:xfrm>
                <a:off x="2889" y="244"/>
                <a:ext cx="97" cy="95"/>
                <a:chOff x="2889" y="244"/>
                <a:chExt cx="97" cy="95"/>
              </a:xfrm>
            </p:grpSpPr>
            <p:sp>
              <p:nvSpPr>
                <p:cNvPr id="8914" name="Freeform 358"/>
                <p:cNvSpPr>
                  <a:spLocks/>
                </p:cNvSpPr>
                <p:nvPr/>
              </p:nvSpPr>
              <p:spPr bwMode="auto">
                <a:xfrm>
                  <a:off x="2889" y="244"/>
                  <a:ext cx="97" cy="95"/>
                </a:xfrm>
                <a:custGeom>
                  <a:avLst/>
                  <a:gdLst>
                    <a:gd name="T0" fmla="+- 0 2947 2889"/>
                    <a:gd name="T1" fmla="*/ T0 w 97"/>
                    <a:gd name="T2" fmla="+- 0 244 244"/>
                    <a:gd name="T3" fmla="*/ 244 h 95"/>
                    <a:gd name="T4" fmla="+- 0 2920 2889"/>
                    <a:gd name="T5" fmla="*/ T4 w 97"/>
                    <a:gd name="T6" fmla="+- 0 248 244"/>
                    <a:gd name="T7" fmla="*/ 248 h 95"/>
                    <a:gd name="T8" fmla="+- 0 2901 2889"/>
                    <a:gd name="T9" fmla="*/ T8 w 97"/>
                    <a:gd name="T10" fmla="+- 0 258 244"/>
                    <a:gd name="T11" fmla="*/ 258 h 95"/>
                    <a:gd name="T12" fmla="+- 0 2889 2889"/>
                    <a:gd name="T13" fmla="*/ T12 w 97"/>
                    <a:gd name="T14" fmla="+- 0 273 244"/>
                    <a:gd name="T15" fmla="*/ 273 h 95"/>
                    <a:gd name="T16" fmla="+- 0 2890 2889"/>
                    <a:gd name="T17" fmla="*/ T16 w 97"/>
                    <a:gd name="T18" fmla="+- 0 301 244"/>
                    <a:gd name="T19" fmla="*/ 301 h 95"/>
                    <a:gd name="T20" fmla="+- 0 2899 2889"/>
                    <a:gd name="T21" fmla="*/ T20 w 97"/>
                    <a:gd name="T22" fmla="+- 0 321 244"/>
                    <a:gd name="T23" fmla="*/ 321 h 95"/>
                    <a:gd name="T24" fmla="+- 0 2913 2889"/>
                    <a:gd name="T25" fmla="*/ T24 w 97"/>
                    <a:gd name="T26" fmla="+- 0 334 244"/>
                    <a:gd name="T27" fmla="*/ 334 h 95"/>
                    <a:gd name="T28" fmla="+- 0 2930 2889"/>
                    <a:gd name="T29" fmla="*/ T28 w 97"/>
                    <a:gd name="T30" fmla="+- 0 339 244"/>
                    <a:gd name="T31" fmla="*/ 339 h 95"/>
                    <a:gd name="T32" fmla="+- 0 2955 2889"/>
                    <a:gd name="T33" fmla="*/ T32 w 97"/>
                    <a:gd name="T34" fmla="+- 0 335 244"/>
                    <a:gd name="T35" fmla="*/ 335 h 95"/>
                    <a:gd name="T36" fmla="+- 0 2973 2889"/>
                    <a:gd name="T37" fmla="*/ T36 w 97"/>
                    <a:gd name="T38" fmla="+- 0 323 244"/>
                    <a:gd name="T39" fmla="*/ 323 h 95"/>
                    <a:gd name="T40" fmla="+- 0 2984 2889"/>
                    <a:gd name="T41" fmla="*/ T40 w 97"/>
                    <a:gd name="T42" fmla="+- 0 305 244"/>
                    <a:gd name="T43" fmla="*/ 305 h 95"/>
                    <a:gd name="T44" fmla="+- 0 2986 2889"/>
                    <a:gd name="T45" fmla="*/ T44 w 97"/>
                    <a:gd name="T46" fmla="+- 0 291 244"/>
                    <a:gd name="T47" fmla="*/ 291 h 95"/>
                    <a:gd name="T48" fmla="+- 0 2981 2889"/>
                    <a:gd name="T49" fmla="*/ T48 w 97"/>
                    <a:gd name="T50" fmla="+- 0 270 244"/>
                    <a:gd name="T51" fmla="*/ 270 h 95"/>
                    <a:gd name="T52" fmla="+- 0 2967 2889"/>
                    <a:gd name="T53" fmla="*/ T52 w 97"/>
                    <a:gd name="T54" fmla="+- 0 254 244"/>
                    <a:gd name="T55" fmla="*/ 254 h 95"/>
                    <a:gd name="T56" fmla="+- 0 2947 2889"/>
                    <a:gd name="T57" fmla="*/ T56 w 97"/>
                    <a:gd name="T58" fmla="+- 0 244 244"/>
                    <a:gd name="T59" fmla="*/ 24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4"/>
                      </a:lnTo>
                      <a:lnTo>
                        <a:pt x="12" y="14"/>
                      </a:lnTo>
                      <a:lnTo>
                        <a:pt x="0" y="29"/>
                      </a:lnTo>
                      <a:lnTo>
                        <a:pt x="1" y="57"/>
                      </a:lnTo>
                      <a:lnTo>
                        <a:pt x="10" y="77"/>
                      </a:lnTo>
                      <a:lnTo>
                        <a:pt x="24" y="90"/>
                      </a:lnTo>
                      <a:lnTo>
                        <a:pt x="41" y="95"/>
                      </a:lnTo>
                      <a:lnTo>
                        <a:pt x="66" y="91"/>
                      </a:lnTo>
                      <a:lnTo>
                        <a:pt x="84" y="79"/>
                      </a:lnTo>
                      <a:lnTo>
                        <a:pt x="95" y="61"/>
                      </a:lnTo>
                      <a:lnTo>
                        <a:pt x="97" y="47"/>
                      </a:lnTo>
                      <a:lnTo>
                        <a:pt x="92" y="26"/>
                      </a:lnTo>
                      <a:lnTo>
                        <a:pt x="78" y="10"/>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83" name="Group 359"/>
              <p:cNvGrpSpPr>
                <a:grpSpLocks/>
              </p:cNvGrpSpPr>
              <p:nvPr/>
            </p:nvGrpSpPr>
            <p:grpSpPr bwMode="auto">
              <a:xfrm>
                <a:off x="2889" y="244"/>
                <a:ext cx="97" cy="95"/>
                <a:chOff x="2889" y="244"/>
                <a:chExt cx="97" cy="95"/>
              </a:xfrm>
            </p:grpSpPr>
            <p:sp>
              <p:nvSpPr>
                <p:cNvPr id="8913" name="Freeform 360"/>
                <p:cNvSpPr>
                  <a:spLocks/>
                </p:cNvSpPr>
                <p:nvPr/>
              </p:nvSpPr>
              <p:spPr bwMode="auto">
                <a:xfrm>
                  <a:off x="2889" y="244"/>
                  <a:ext cx="97" cy="95"/>
                </a:xfrm>
                <a:custGeom>
                  <a:avLst/>
                  <a:gdLst>
                    <a:gd name="T0" fmla="+- 0 2986 2889"/>
                    <a:gd name="T1" fmla="*/ T0 w 97"/>
                    <a:gd name="T2" fmla="+- 0 291 244"/>
                    <a:gd name="T3" fmla="*/ 291 h 95"/>
                    <a:gd name="T4" fmla="+- 0 2981 2889"/>
                    <a:gd name="T5" fmla="*/ T4 w 97"/>
                    <a:gd name="T6" fmla="+- 0 270 244"/>
                    <a:gd name="T7" fmla="*/ 270 h 95"/>
                    <a:gd name="T8" fmla="+- 0 2967 2889"/>
                    <a:gd name="T9" fmla="*/ T8 w 97"/>
                    <a:gd name="T10" fmla="+- 0 254 244"/>
                    <a:gd name="T11" fmla="*/ 254 h 95"/>
                    <a:gd name="T12" fmla="+- 0 2947 2889"/>
                    <a:gd name="T13" fmla="*/ T12 w 97"/>
                    <a:gd name="T14" fmla="+- 0 244 244"/>
                    <a:gd name="T15" fmla="*/ 244 h 95"/>
                    <a:gd name="T16" fmla="+- 0 2920 2889"/>
                    <a:gd name="T17" fmla="*/ T16 w 97"/>
                    <a:gd name="T18" fmla="+- 0 248 244"/>
                    <a:gd name="T19" fmla="*/ 248 h 95"/>
                    <a:gd name="T20" fmla="+- 0 2901 2889"/>
                    <a:gd name="T21" fmla="*/ T20 w 97"/>
                    <a:gd name="T22" fmla="+- 0 258 244"/>
                    <a:gd name="T23" fmla="*/ 258 h 95"/>
                    <a:gd name="T24" fmla="+- 0 2889 2889"/>
                    <a:gd name="T25" fmla="*/ T24 w 97"/>
                    <a:gd name="T26" fmla="+- 0 273 244"/>
                    <a:gd name="T27" fmla="*/ 273 h 95"/>
                    <a:gd name="T28" fmla="+- 0 2890 2889"/>
                    <a:gd name="T29" fmla="*/ T28 w 97"/>
                    <a:gd name="T30" fmla="+- 0 301 244"/>
                    <a:gd name="T31" fmla="*/ 301 h 95"/>
                    <a:gd name="T32" fmla="+- 0 2899 2889"/>
                    <a:gd name="T33" fmla="*/ T32 w 97"/>
                    <a:gd name="T34" fmla="+- 0 321 244"/>
                    <a:gd name="T35" fmla="*/ 321 h 95"/>
                    <a:gd name="T36" fmla="+- 0 2913 2889"/>
                    <a:gd name="T37" fmla="*/ T36 w 97"/>
                    <a:gd name="T38" fmla="+- 0 334 244"/>
                    <a:gd name="T39" fmla="*/ 334 h 95"/>
                    <a:gd name="T40" fmla="+- 0 2930 2889"/>
                    <a:gd name="T41" fmla="*/ T40 w 97"/>
                    <a:gd name="T42" fmla="+- 0 339 244"/>
                    <a:gd name="T43" fmla="*/ 339 h 95"/>
                    <a:gd name="T44" fmla="+- 0 2955 2889"/>
                    <a:gd name="T45" fmla="*/ T44 w 97"/>
                    <a:gd name="T46" fmla="+- 0 335 244"/>
                    <a:gd name="T47" fmla="*/ 335 h 95"/>
                    <a:gd name="T48" fmla="+- 0 2973 2889"/>
                    <a:gd name="T49" fmla="*/ T48 w 97"/>
                    <a:gd name="T50" fmla="+- 0 323 244"/>
                    <a:gd name="T51" fmla="*/ 323 h 95"/>
                    <a:gd name="T52" fmla="+- 0 2984 2889"/>
                    <a:gd name="T53" fmla="*/ T52 w 97"/>
                    <a:gd name="T54" fmla="+- 0 305 244"/>
                    <a:gd name="T55" fmla="*/ 305 h 95"/>
                    <a:gd name="T56" fmla="+- 0 2986 2889"/>
                    <a:gd name="T57" fmla="*/ T56 w 97"/>
                    <a:gd name="T58" fmla="+- 0 291 244"/>
                    <a:gd name="T59" fmla="*/ 29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10"/>
                      </a:lnTo>
                      <a:lnTo>
                        <a:pt x="58" y="0"/>
                      </a:lnTo>
                      <a:lnTo>
                        <a:pt x="31" y="4"/>
                      </a:lnTo>
                      <a:lnTo>
                        <a:pt x="12" y="14"/>
                      </a:lnTo>
                      <a:lnTo>
                        <a:pt x="0" y="29"/>
                      </a:lnTo>
                      <a:lnTo>
                        <a:pt x="1" y="57"/>
                      </a:lnTo>
                      <a:lnTo>
                        <a:pt x="10" y="77"/>
                      </a:lnTo>
                      <a:lnTo>
                        <a:pt x="24" y="90"/>
                      </a:lnTo>
                      <a:lnTo>
                        <a:pt x="41" y="95"/>
                      </a:lnTo>
                      <a:lnTo>
                        <a:pt x="66" y="91"/>
                      </a:lnTo>
                      <a:lnTo>
                        <a:pt x="84"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84" name="Group 361"/>
              <p:cNvGrpSpPr>
                <a:grpSpLocks/>
              </p:cNvGrpSpPr>
              <p:nvPr/>
            </p:nvGrpSpPr>
            <p:grpSpPr bwMode="auto">
              <a:xfrm>
                <a:off x="2283" y="2150"/>
                <a:ext cx="93" cy="95"/>
                <a:chOff x="2283" y="2150"/>
                <a:chExt cx="93" cy="95"/>
              </a:xfrm>
            </p:grpSpPr>
            <p:sp>
              <p:nvSpPr>
                <p:cNvPr id="8911" name="Freeform 362"/>
                <p:cNvSpPr>
                  <a:spLocks/>
                </p:cNvSpPr>
                <p:nvPr/>
              </p:nvSpPr>
              <p:spPr bwMode="auto">
                <a:xfrm>
                  <a:off x="2283" y="2150"/>
                  <a:ext cx="93" cy="95"/>
                </a:xfrm>
                <a:custGeom>
                  <a:avLst/>
                  <a:gdLst>
                    <a:gd name="T0" fmla="+- 0 2337 2283"/>
                    <a:gd name="T1" fmla="*/ T0 w 93"/>
                    <a:gd name="T2" fmla="+- 0 2150 2150"/>
                    <a:gd name="T3" fmla="*/ 2150 h 95"/>
                    <a:gd name="T4" fmla="+- 0 2312 2283"/>
                    <a:gd name="T5" fmla="*/ T4 w 93"/>
                    <a:gd name="T6" fmla="+- 0 2153 2150"/>
                    <a:gd name="T7" fmla="*/ 2153 h 95"/>
                    <a:gd name="T8" fmla="+- 0 2293 2283"/>
                    <a:gd name="T9" fmla="*/ T8 w 93"/>
                    <a:gd name="T10" fmla="+- 0 2165 2150"/>
                    <a:gd name="T11" fmla="*/ 2165 h 95"/>
                    <a:gd name="T12" fmla="+- 0 2284 2283"/>
                    <a:gd name="T13" fmla="*/ T12 w 93"/>
                    <a:gd name="T14" fmla="+- 0 2179 2150"/>
                    <a:gd name="T15" fmla="*/ 2179 h 95"/>
                    <a:gd name="T16" fmla="+- 0 2372 2283"/>
                    <a:gd name="T17" fmla="*/ T16 w 93"/>
                    <a:gd name="T18" fmla="+- 0 2179 2150"/>
                    <a:gd name="T19" fmla="*/ 2179 h 95"/>
                    <a:gd name="T20" fmla="+- 0 2371 2283"/>
                    <a:gd name="T21" fmla="*/ T20 w 93"/>
                    <a:gd name="T22" fmla="+- 0 2175 2150"/>
                    <a:gd name="T23" fmla="*/ 2175 h 95"/>
                    <a:gd name="T24" fmla="+- 0 2357 2283"/>
                    <a:gd name="T25" fmla="*/ T24 w 93"/>
                    <a:gd name="T26" fmla="+- 0 2158 2150"/>
                    <a:gd name="T27" fmla="*/ 2158 h 95"/>
                    <a:gd name="T28" fmla="+- 0 2337 2283"/>
                    <a:gd name="T29" fmla="*/ T28 w 93"/>
                    <a:gd name="T30" fmla="+- 0 2150 2150"/>
                    <a:gd name="T31" fmla="*/ 2150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3" h="95">
                      <a:moveTo>
                        <a:pt x="54" y="0"/>
                      </a:moveTo>
                      <a:lnTo>
                        <a:pt x="29" y="3"/>
                      </a:lnTo>
                      <a:lnTo>
                        <a:pt x="10" y="15"/>
                      </a:lnTo>
                      <a:lnTo>
                        <a:pt x="1" y="29"/>
                      </a:lnTo>
                      <a:lnTo>
                        <a:pt x="89" y="29"/>
                      </a:lnTo>
                      <a:lnTo>
                        <a:pt x="88" y="25"/>
                      </a:lnTo>
                      <a:lnTo>
                        <a:pt x="74" y="8"/>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12" name="Freeform 363"/>
                <p:cNvSpPr>
                  <a:spLocks/>
                </p:cNvSpPr>
                <p:nvPr/>
              </p:nvSpPr>
              <p:spPr bwMode="auto">
                <a:xfrm>
                  <a:off x="2283" y="2150"/>
                  <a:ext cx="93" cy="95"/>
                </a:xfrm>
                <a:custGeom>
                  <a:avLst/>
                  <a:gdLst>
                    <a:gd name="T0" fmla="+- 0 2284 2283"/>
                    <a:gd name="T1" fmla="*/ T0 w 93"/>
                    <a:gd name="T2" fmla="+- 0 2199 2150"/>
                    <a:gd name="T3" fmla="*/ 2199 h 95"/>
                    <a:gd name="T4" fmla="+- 0 2285 2283"/>
                    <a:gd name="T5" fmla="*/ T4 w 93"/>
                    <a:gd name="T6" fmla="+- 0 2209 2150"/>
                    <a:gd name="T7" fmla="*/ 2209 h 95"/>
                    <a:gd name="T8" fmla="+- 0 2294 2283"/>
                    <a:gd name="T9" fmla="*/ T8 w 93"/>
                    <a:gd name="T10" fmla="+- 0 2228 2150"/>
                    <a:gd name="T11" fmla="*/ 2228 h 95"/>
                    <a:gd name="T12" fmla="+- 0 2309 2283"/>
                    <a:gd name="T13" fmla="*/ T12 w 93"/>
                    <a:gd name="T14" fmla="+- 0 2240 2150"/>
                    <a:gd name="T15" fmla="*/ 2240 h 95"/>
                    <a:gd name="T16" fmla="+- 0 2327 2283"/>
                    <a:gd name="T17" fmla="*/ T16 w 93"/>
                    <a:gd name="T18" fmla="+- 0 2245 2150"/>
                    <a:gd name="T19" fmla="*/ 2245 h 95"/>
                    <a:gd name="T20" fmla="+- 0 2349 2283"/>
                    <a:gd name="T21" fmla="*/ T20 w 93"/>
                    <a:gd name="T22" fmla="+- 0 2240 2150"/>
                    <a:gd name="T23" fmla="*/ 2240 h 95"/>
                    <a:gd name="T24" fmla="+- 0 2366 2283"/>
                    <a:gd name="T25" fmla="*/ T24 w 93"/>
                    <a:gd name="T26" fmla="+- 0 2226 2150"/>
                    <a:gd name="T27" fmla="*/ 2226 h 95"/>
                    <a:gd name="T28" fmla="+- 0 2375 2283"/>
                    <a:gd name="T29" fmla="*/ T28 w 93"/>
                    <a:gd name="T30" fmla="+- 0 2206 2150"/>
                    <a:gd name="T31" fmla="*/ 2206 h 95"/>
                    <a:gd name="T32" fmla="+- 0 2376 2283"/>
                    <a:gd name="T33" fmla="*/ T32 w 93"/>
                    <a:gd name="T34" fmla="+- 0 2199 2150"/>
                    <a:gd name="T35" fmla="*/ 2199 h 95"/>
                    <a:gd name="T36" fmla="+- 0 2284 2283"/>
                    <a:gd name="T37" fmla="*/ T36 w 93"/>
                    <a:gd name="T38" fmla="+- 0 2199 2150"/>
                    <a:gd name="T39" fmla="*/ 21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3" h="95">
                      <a:moveTo>
                        <a:pt x="1" y="49"/>
                      </a:moveTo>
                      <a:lnTo>
                        <a:pt x="2" y="59"/>
                      </a:lnTo>
                      <a:lnTo>
                        <a:pt x="11" y="78"/>
                      </a:lnTo>
                      <a:lnTo>
                        <a:pt x="26" y="90"/>
                      </a:lnTo>
                      <a:lnTo>
                        <a:pt x="44" y="95"/>
                      </a:lnTo>
                      <a:lnTo>
                        <a:pt x="66" y="90"/>
                      </a:lnTo>
                      <a:lnTo>
                        <a:pt x="83" y="76"/>
                      </a:lnTo>
                      <a:lnTo>
                        <a:pt x="92" y="56"/>
                      </a:lnTo>
                      <a:lnTo>
                        <a:pt x="93" y="49"/>
                      </a:lnTo>
                      <a:lnTo>
                        <a:pt x="1" y="49"/>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85" name="Group 364"/>
              <p:cNvGrpSpPr>
                <a:grpSpLocks/>
              </p:cNvGrpSpPr>
              <p:nvPr/>
            </p:nvGrpSpPr>
            <p:grpSpPr bwMode="auto">
              <a:xfrm>
                <a:off x="2283" y="2150"/>
                <a:ext cx="93" cy="95"/>
                <a:chOff x="2283" y="2150"/>
                <a:chExt cx="93" cy="95"/>
              </a:xfrm>
            </p:grpSpPr>
            <p:sp>
              <p:nvSpPr>
                <p:cNvPr id="8909" name="Freeform 365"/>
                <p:cNvSpPr>
                  <a:spLocks/>
                </p:cNvSpPr>
                <p:nvPr/>
              </p:nvSpPr>
              <p:spPr bwMode="auto">
                <a:xfrm>
                  <a:off x="2283" y="2150"/>
                  <a:ext cx="93" cy="95"/>
                </a:xfrm>
                <a:custGeom>
                  <a:avLst/>
                  <a:gdLst>
                    <a:gd name="T0" fmla="+- 0 2372 2283"/>
                    <a:gd name="T1" fmla="*/ T0 w 93"/>
                    <a:gd name="T2" fmla="+- 0 2179 2150"/>
                    <a:gd name="T3" fmla="*/ 2179 h 95"/>
                    <a:gd name="T4" fmla="+- 0 2371 2283"/>
                    <a:gd name="T5" fmla="*/ T4 w 93"/>
                    <a:gd name="T6" fmla="+- 0 2175 2150"/>
                    <a:gd name="T7" fmla="*/ 2175 h 95"/>
                    <a:gd name="T8" fmla="+- 0 2357 2283"/>
                    <a:gd name="T9" fmla="*/ T8 w 93"/>
                    <a:gd name="T10" fmla="+- 0 2158 2150"/>
                    <a:gd name="T11" fmla="*/ 2158 h 95"/>
                    <a:gd name="T12" fmla="+- 0 2337 2283"/>
                    <a:gd name="T13" fmla="*/ T12 w 93"/>
                    <a:gd name="T14" fmla="+- 0 2150 2150"/>
                    <a:gd name="T15" fmla="*/ 2150 h 95"/>
                    <a:gd name="T16" fmla="+- 0 2312 2283"/>
                    <a:gd name="T17" fmla="*/ T16 w 93"/>
                    <a:gd name="T18" fmla="+- 0 2153 2150"/>
                    <a:gd name="T19" fmla="*/ 2153 h 95"/>
                    <a:gd name="T20" fmla="+- 0 2293 2283"/>
                    <a:gd name="T21" fmla="*/ T20 w 93"/>
                    <a:gd name="T22" fmla="+- 0 2165 2150"/>
                    <a:gd name="T23" fmla="*/ 2165 h 95"/>
                    <a:gd name="T24" fmla="+- 0 2284 2283"/>
                    <a:gd name="T25" fmla="*/ T24 w 93"/>
                    <a:gd name="T26" fmla="+- 0 2179 2150"/>
                    <a:gd name="T27" fmla="*/ 2179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89" y="29"/>
                      </a:moveTo>
                      <a:lnTo>
                        <a:pt x="88" y="25"/>
                      </a:lnTo>
                      <a:lnTo>
                        <a:pt x="74" y="8"/>
                      </a:lnTo>
                      <a:lnTo>
                        <a:pt x="54" y="0"/>
                      </a:lnTo>
                      <a:lnTo>
                        <a:pt x="29" y="3"/>
                      </a:lnTo>
                      <a:lnTo>
                        <a:pt x="10" y="15"/>
                      </a:lnTo>
                      <a:lnTo>
                        <a:pt x="1" y="2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10" name="Freeform 366"/>
                <p:cNvSpPr>
                  <a:spLocks/>
                </p:cNvSpPr>
                <p:nvPr/>
              </p:nvSpPr>
              <p:spPr bwMode="auto">
                <a:xfrm>
                  <a:off x="2283" y="2150"/>
                  <a:ext cx="93" cy="95"/>
                </a:xfrm>
                <a:custGeom>
                  <a:avLst/>
                  <a:gdLst>
                    <a:gd name="T0" fmla="+- 0 2284 2283"/>
                    <a:gd name="T1" fmla="*/ T0 w 93"/>
                    <a:gd name="T2" fmla="+- 0 2199 2150"/>
                    <a:gd name="T3" fmla="*/ 2199 h 95"/>
                    <a:gd name="T4" fmla="+- 0 2285 2283"/>
                    <a:gd name="T5" fmla="*/ T4 w 93"/>
                    <a:gd name="T6" fmla="+- 0 2209 2150"/>
                    <a:gd name="T7" fmla="*/ 2209 h 95"/>
                    <a:gd name="T8" fmla="+- 0 2294 2283"/>
                    <a:gd name="T9" fmla="*/ T8 w 93"/>
                    <a:gd name="T10" fmla="+- 0 2228 2150"/>
                    <a:gd name="T11" fmla="*/ 2228 h 95"/>
                    <a:gd name="T12" fmla="+- 0 2309 2283"/>
                    <a:gd name="T13" fmla="*/ T12 w 93"/>
                    <a:gd name="T14" fmla="+- 0 2240 2150"/>
                    <a:gd name="T15" fmla="*/ 2240 h 95"/>
                    <a:gd name="T16" fmla="+- 0 2327 2283"/>
                    <a:gd name="T17" fmla="*/ T16 w 93"/>
                    <a:gd name="T18" fmla="+- 0 2245 2150"/>
                    <a:gd name="T19" fmla="*/ 2245 h 95"/>
                    <a:gd name="T20" fmla="+- 0 2349 2283"/>
                    <a:gd name="T21" fmla="*/ T20 w 93"/>
                    <a:gd name="T22" fmla="+- 0 2240 2150"/>
                    <a:gd name="T23" fmla="*/ 2240 h 95"/>
                    <a:gd name="T24" fmla="+- 0 2366 2283"/>
                    <a:gd name="T25" fmla="*/ T24 w 93"/>
                    <a:gd name="T26" fmla="+- 0 2226 2150"/>
                    <a:gd name="T27" fmla="*/ 2226 h 95"/>
                    <a:gd name="T28" fmla="+- 0 2375 2283"/>
                    <a:gd name="T29" fmla="*/ T28 w 93"/>
                    <a:gd name="T30" fmla="+- 0 2206 2150"/>
                    <a:gd name="T31" fmla="*/ 2206 h 95"/>
                    <a:gd name="T32" fmla="+- 0 2376 2283"/>
                    <a:gd name="T33" fmla="*/ T32 w 93"/>
                    <a:gd name="T34" fmla="+- 0 2199 2150"/>
                    <a:gd name="T35" fmla="*/ 21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3" h="95">
                      <a:moveTo>
                        <a:pt x="1" y="49"/>
                      </a:moveTo>
                      <a:lnTo>
                        <a:pt x="2" y="59"/>
                      </a:lnTo>
                      <a:lnTo>
                        <a:pt x="11" y="78"/>
                      </a:lnTo>
                      <a:lnTo>
                        <a:pt x="26" y="90"/>
                      </a:lnTo>
                      <a:lnTo>
                        <a:pt x="44" y="95"/>
                      </a:lnTo>
                      <a:lnTo>
                        <a:pt x="66" y="90"/>
                      </a:lnTo>
                      <a:lnTo>
                        <a:pt x="83" y="76"/>
                      </a:lnTo>
                      <a:lnTo>
                        <a:pt x="92" y="56"/>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86" name="Group 367"/>
              <p:cNvGrpSpPr>
                <a:grpSpLocks/>
              </p:cNvGrpSpPr>
              <p:nvPr/>
            </p:nvGrpSpPr>
            <p:grpSpPr bwMode="auto">
              <a:xfrm>
                <a:off x="2081" y="3129"/>
                <a:ext cx="93" cy="95"/>
                <a:chOff x="2081" y="3129"/>
                <a:chExt cx="93" cy="95"/>
              </a:xfrm>
            </p:grpSpPr>
            <p:sp>
              <p:nvSpPr>
                <p:cNvPr id="8908" name="Freeform 368"/>
                <p:cNvSpPr>
                  <a:spLocks/>
                </p:cNvSpPr>
                <p:nvPr/>
              </p:nvSpPr>
              <p:spPr bwMode="auto">
                <a:xfrm>
                  <a:off x="2081" y="3129"/>
                  <a:ext cx="93" cy="95"/>
                </a:xfrm>
                <a:custGeom>
                  <a:avLst/>
                  <a:gdLst>
                    <a:gd name="T0" fmla="+- 0 2136 2081"/>
                    <a:gd name="T1" fmla="*/ T0 w 93"/>
                    <a:gd name="T2" fmla="+- 0 3129 3129"/>
                    <a:gd name="T3" fmla="*/ 3129 h 95"/>
                    <a:gd name="T4" fmla="+- 0 2110 2081"/>
                    <a:gd name="T5" fmla="*/ T4 w 93"/>
                    <a:gd name="T6" fmla="+- 0 3132 3129"/>
                    <a:gd name="T7" fmla="*/ 3132 h 95"/>
                    <a:gd name="T8" fmla="+- 0 2092 2081"/>
                    <a:gd name="T9" fmla="*/ T8 w 93"/>
                    <a:gd name="T10" fmla="+- 0 3144 3129"/>
                    <a:gd name="T11" fmla="*/ 3144 h 95"/>
                    <a:gd name="T12" fmla="+- 0 2081 2081"/>
                    <a:gd name="T13" fmla="*/ T12 w 93"/>
                    <a:gd name="T14" fmla="+- 0 3161 3129"/>
                    <a:gd name="T15" fmla="*/ 3161 h 95"/>
                    <a:gd name="T16" fmla="+- 0 2083 2081"/>
                    <a:gd name="T17" fmla="*/ T16 w 93"/>
                    <a:gd name="T18" fmla="+- 0 3188 3129"/>
                    <a:gd name="T19" fmla="*/ 3188 h 95"/>
                    <a:gd name="T20" fmla="+- 0 2093 2081"/>
                    <a:gd name="T21" fmla="*/ T20 w 93"/>
                    <a:gd name="T22" fmla="+- 0 3208 3129"/>
                    <a:gd name="T23" fmla="*/ 3208 h 95"/>
                    <a:gd name="T24" fmla="+- 0 2107 2081"/>
                    <a:gd name="T25" fmla="*/ T24 w 93"/>
                    <a:gd name="T26" fmla="+- 0 3220 3129"/>
                    <a:gd name="T27" fmla="*/ 3220 h 95"/>
                    <a:gd name="T28" fmla="+- 0 2126 2081"/>
                    <a:gd name="T29" fmla="*/ T28 w 93"/>
                    <a:gd name="T30" fmla="+- 0 3224 3129"/>
                    <a:gd name="T31" fmla="*/ 3224 h 95"/>
                    <a:gd name="T32" fmla="+- 0 2148 2081"/>
                    <a:gd name="T33" fmla="*/ T32 w 93"/>
                    <a:gd name="T34" fmla="+- 0 3219 3129"/>
                    <a:gd name="T35" fmla="*/ 3219 h 95"/>
                    <a:gd name="T36" fmla="+- 0 2164 2081"/>
                    <a:gd name="T37" fmla="*/ T36 w 93"/>
                    <a:gd name="T38" fmla="+- 0 3205 3129"/>
                    <a:gd name="T39" fmla="*/ 3205 h 95"/>
                    <a:gd name="T40" fmla="+- 0 2174 2081"/>
                    <a:gd name="T41" fmla="*/ T40 w 93"/>
                    <a:gd name="T42" fmla="+- 0 3186 3129"/>
                    <a:gd name="T43" fmla="*/ 3186 h 95"/>
                    <a:gd name="T44" fmla="+- 0 2175 2081"/>
                    <a:gd name="T45" fmla="*/ T44 w 93"/>
                    <a:gd name="T46" fmla="+- 0 3176 3129"/>
                    <a:gd name="T47" fmla="*/ 3176 h 95"/>
                    <a:gd name="T48" fmla="+- 0 2169 2081"/>
                    <a:gd name="T49" fmla="*/ T48 w 93"/>
                    <a:gd name="T50" fmla="+- 0 3154 3129"/>
                    <a:gd name="T51" fmla="*/ 3154 h 95"/>
                    <a:gd name="T52" fmla="+- 0 2156 2081"/>
                    <a:gd name="T53" fmla="*/ T52 w 93"/>
                    <a:gd name="T54" fmla="+- 0 3138 3129"/>
                    <a:gd name="T55" fmla="*/ 3138 h 95"/>
                    <a:gd name="T56" fmla="+- 0 2136 2081"/>
                    <a:gd name="T57" fmla="*/ T56 w 93"/>
                    <a:gd name="T58" fmla="+- 0 3129 3129"/>
                    <a:gd name="T59" fmla="*/ 312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3"/>
                      </a:lnTo>
                      <a:lnTo>
                        <a:pt x="11" y="15"/>
                      </a:lnTo>
                      <a:lnTo>
                        <a:pt x="0" y="32"/>
                      </a:lnTo>
                      <a:lnTo>
                        <a:pt x="2" y="59"/>
                      </a:lnTo>
                      <a:lnTo>
                        <a:pt x="12" y="79"/>
                      </a:lnTo>
                      <a:lnTo>
                        <a:pt x="26" y="91"/>
                      </a:lnTo>
                      <a:lnTo>
                        <a:pt x="45" y="95"/>
                      </a:lnTo>
                      <a:lnTo>
                        <a:pt x="67" y="90"/>
                      </a:lnTo>
                      <a:lnTo>
                        <a:pt x="83" y="76"/>
                      </a:lnTo>
                      <a:lnTo>
                        <a:pt x="93" y="57"/>
                      </a:lnTo>
                      <a:lnTo>
                        <a:pt x="94" y="47"/>
                      </a:lnTo>
                      <a:lnTo>
                        <a:pt x="88" y="25"/>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87" name="Group 369"/>
              <p:cNvGrpSpPr>
                <a:grpSpLocks/>
              </p:cNvGrpSpPr>
              <p:nvPr/>
            </p:nvGrpSpPr>
            <p:grpSpPr bwMode="auto">
              <a:xfrm>
                <a:off x="2081" y="3129"/>
                <a:ext cx="93" cy="95"/>
                <a:chOff x="2081" y="3129"/>
                <a:chExt cx="93" cy="95"/>
              </a:xfrm>
            </p:grpSpPr>
            <p:sp>
              <p:nvSpPr>
                <p:cNvPr id="8907" name="Freeform 370"/>
                <p:cNvSpPr>
                  <a:spLocks/>
                </p:cNvSpPr>
                <p:nvPr/>
              </p:nvSpPr>
              <p:spPr bwMode="auto">
                <a:xfrm>
                  <a:off x="2081" y="3129"/>
                  <a:ext cx="93" cy="95"/>
                </a:xfrm>
                <a:custGeom>
                  <a:avLst/>
                  <a:gdLst>
                    <a:gd name="T0" fmla="+- 0 2175 2081"/>
                    <a:gd name="T1" fmla="*/ T0 w 93"/>
                    <a:gd name="T2" fmla="+- 0 3176 3129"/>
                    <a:gd name="T3" fmla="*/ 3176 h 95"/>
                    <a:gd name="T4" fmla="+- 0 2169 2081"/>
                    <a:gd name="T5" fmla="*/ T4 w 93"/>
                    <a:gd name="T6" fmla="+- 0 3154 3129"/>
                    <a:gd name="T7" fmla="*/ 3154 h 95"/>
                    <a:gd name="T8" fmla="+- 0 2156 2081"/>
                    <a:gd name="T9" fmla="*/ T8 w 93"/>
                    <a:gd name="T10" fmla="+- 0 3138 3129"/>
                    <a:gd name="T11" fmla="*/ 3138 h 95"/>
                    <a:gd name="T12" fmla="+- 0 2136 2081"/>
                    <a:gd name="T13" fmla="*/ T12 w 93"/>
                    <a:gd name="T14" fmla="+- 0 3129 3129"/>
                    <a:gd name="T15" fmla="*/ 3129 h 95"/>
                    <a:gd name="T16" fmla="+- 0 2110 2081"/>
                    <a:gd name="T17" fmla="*/ T16 w 93"/>
                    <a:gd name="T18" fmla="+- 0 3132 3129"/>
                    <a:gd name="T19" fmla="*/ 3132 h 95"/>
                    <a:gd name="T20" fmla="+- 0 2092 2081"/>
                    <a:gd name="T21" fmla="*/ T20 w 93"/>
                    <a:gd name="T22" fmla="+- 0 3144 3129"/>
                    <a:gd name="T23" fmla="*/ 3144 h 95"/>
                    <a:gd name="T24" fmla="+- 0 2081 2081"/>
                    <a:gd name="T25" fmla="*/ T24 w 93"/>
                    <a:gd name="T26" fmla="+- 0 3161 3129"/>
                    <a:gd name="T27" fmla="*/ 3161 h 95"/>
                    <a:gd name="T28" fmla="+- 0 2083 2081"/>
                    <a:gd name="T29" fmla="*/ T28 w 93"/>
                    <a:gd name="T30" fmla="+- 0 3188 3129"/>
                    <a:gd name="T31" fmla="*/ 3188 h 95"/>
                    <a:gd name="T32" fmla="+- 0 2093 2081"/>
                    <a:gd name="T33" fmla="*/ T32 w 93"/>
                    <a:gd name="T34" fmla="+- 0 3208 3129"/>
                    <a:gd name="T35" fmla="*/ 3208 h 95"/>
                    <a:gd name="T36" fmla="+- 0 2107 2081"/>
                    <a:gd name="T37" fmla="*/ T36 w 93"/>
                    <a:gd name="T38" fmla="+- 0 3220 3129"/>
                    <a:gd name="T39" fmla="*/ 3220 h 95"/>
                    <a:gd name="T40" fmla="+- 0 2126 2081"/>
                    <a:gd name="T41" fmla="*/ T40 w 93"/>
                    <a:gd name="T42" fmla="+- 0 3224 3129"/>
                    <a:gd name="T43" fmla="*/ 3224 h 95"/>
                    <a:gd name="T44" fmla="+- 0 2148 2081"/>
                    <a:gd name="T45" fmla="*/ T44 w 93"/>
                    <a:gd name="T46" fmla="+- 0 3219 3129"/>
                    <a:gd name="T47" fmla="*/ 3219 h 95"/>
                    <a:gd name="T48" fmla="+- 0 2164 2081"/>
                    <a:gd name="T49" fmla="*/ T48 w 93"/>
                    <a:gd name="T50" fmla="+- 0 3205 3129"/>
                    <a:gd name="T51" fmla="*/ 3205 h 95"/>
                    <a:gd name="T52" fmla="+- 0 2174 2081"/>
                    <a:gd name="T53" fmla="*/ T52 w 93"/>
                    <a:gd name="T54" fmla="+- 0 3186 3129"/>
                    <a:gd name="T55" fmla="*/ 3186 h 95"/>
                    <a:gd name="T56" fmla="+- 0 2175 2081"/>
                    <a:gd name="T57" fmla="*/ T56 w 93"/>
                    <a:gd name="T58" fmla="+- 0 3176 3129"/>
                    <a:gd name="T59" fmla="*/ 317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8" y="25"/>
                      </a:lnTo>
                      <a:lnTo>
                        <a:pt x="75" y="9"/>
                      </a:lnTo>
                      <a:lnTo>
                        <a:pt x="55" y="0"/>
                      </a:lnTo>
                      <a:lnTo>
                        <a:pt x="29" y="3"/>
                      </a:lnTo>
                      <a:lnTo>
                        <a:pt x="11" y="15"/>
                      </a:lnTo>
                      <a:lnTo>
                        <a:pt x="0" y="32"/>
                      </a:lnTo>
                      <a:lnTo>
                        <a:pt x="2" y="59"/>
                      </a:lnTo>
                      <a:lnTo>
                        <a:pt x="12" y="79"/>
                      </a:lnTo>
                      <a:lnTo>
                        <a:pt x="26" y="91"/>
                      </a:lnTo>
                      <a:lnTo>
                        <a:pt x="45" y="95"/>
                      </a:lnTo>
                      <a:lnTo>
                        <a:pt x="67" y="90"/>
                      </a:lnTo>
                      <a:lnTo>
                        <a:pt x="83" y="76"/>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88" name="Group 371"/>
              <p:cNvGrpSpPr>
                <a:grpSpLocks/>
              </p:cNvGrpSpPr>
              <p:nvPr/>
            </p:nvGrpSpPr>
            <p:grpSpPr bwMode="auto">
              <a:xfrm>
                <a:off x="4074" y="3062"/>
                <a:ext cx="93" cy="99"/>
                <a:chOff x="4074" y="3062"/>
                <a:chExt cx="93" cy="99"/>
              </a:xfrm>
            </p:grpSpPr>
            <p:sp>
              <p:nvSpPr>
                <p:cNvPr id="8906" name="Freeform 372"/>
                <p:cNvSpPr>
                  <a:spLocks/>
                </p:cNvSpPr>
                <p:nvPr/>
              </p:nvSpPr>
              <p:spPr bwMode="auto">
                <a:xfrm>
                  <a:off x="4074" y="3062"/>
                  <a:ext cx="93" cy="99"/>
                </a:xfrm>
                <a:custGeom>
                  <a:avLst/>
                  <a:gdLst>
                    <a:gd name="T0" fmla="+- 0 4129 4074"/>
                    <a:gd name="T1" fmla="*/ T0 w 93"/>
                    <a:gd name="T2" fmla="+- 0 3062 3062"/>
                    <a:gd name="T3" fmla="*/ 3062 h 99"/>
                    <a:gd name="T4" fmla="+- 0 4104 4074"/>
                    <a:gd name="T5" fmla="*/ T4 w 93"/>
                    <a:gd name="T6" fmla="+- 0 3065 3062"/>
                    <a:gd name="T7" fmla="*/ 3065 h 99"/>
                    <a:gd name="T8" fmla="+- 0 4085 4074"/>
                    <a:gd name="T9" fmla="*/ T8 w 93"/>
                    <a:gd name="T10" fmla="+- 0 3076 3062"/>
                    <a:gd name="T11" fmla="*/ 3076 h 99"/>
                    <a:gd name="T12" fmla="+- 0 4074 4074"/>
                    <a:gd name="T13" fmla="*/ T12 w 93"/>
                    <a:gd name="T14" fmla="+- 0 3093 3062"/>
                    <a:gd name="T15" fmla="*/ 3093 h 99"/>
                    <a:gd name="T16" fmla="+- 0 4075 4074"/>
                    <a:gd name="T17" fmla="*/ T16 w 93"/>
                    <a:gd name="T18" fmla="+- 0 3121 3062"/>
                    <a:gd name="T19" fmla="*/ 3121 h 99"/>
                    <a:gd name="T20" fmla="+- 0 4084 4074"/>
                    <a:gd name="T21" fmla="*/ T20 w 93"/>
                    <a:gd name="T22" fmla="+- 0 3142 3062"/>
                    <a:gd name="T23" fmla="*/ 3142 h 99"/>
                    <a:gd name="T24" fmla="+- 0 4097 4074"/>
                    <a:gd name="T25" fmla="*/ T24 w 93"/>
                    <a:gd name="T26" fmla="+- 0 3155 3062"/>
                    <a:gd name="T27" fmla="*/ 3155 h 99"/>
                    <a:gd name="T28" fmla="+- 0 4113 4074"/>
                    <a:gd name="T29" fmla="*/ T28 w 93"/>
                    <a:gd name="T30" fmla="+- 0 3161 3062"/>
                    <a:gd name="T31" fmla="*/ 3161 h 99"/>
                    <a:gd name="T32" fmla="+- 0 4137 4074"/>
                    <a:gd name="T33" fmla="*/ T32 w 93"/>
                    <a:gd name="T34" fmla="+- 0 3157 3062"/>
                    <a:gd name="T35" fmla="*/ 3157 h 99"/>
                    <a:gd name="T36" fmla="+- 0 4154 4074"/>
                    <a:gd name="T37" fmla="*/ T36 w 93"/>
                    <a:gd name="T38" fmla="+- 0 3144 3062"/>
                    <a:gd name="T39" fmla="*/ 3144 h 99"/>
                    <a:gd name="T40" fmla="+- 0 4165 4074"/>
                    <a:gd name="T41" fmla="*/ T40 w 93"/>
                    <a:gd name="T42" fmla="+- 0 3126 3062"/>
                    <a:gd name="T43" fmla="*/ 3126 h 99"/>
                    <a:gd name="T44" fmla="+- 0 4167 4074"/>
                    <a:gd name="T45" fmla="*/ T44 w 93"/>
                    <a:gd name="T46" fmla="+- 0 3111 3062"/>
                    <a:gd name="T47" fmla="*/ 3111 h 99"/>
                    <a:gd name="T48" fmla="+- 0 4162 4074"/>
                    <a:gd name="T49" fmla="*/ T48 w 93"/>
                    <a:gd name="T50" fmla="+- 0 3089 3062"/>
                    <a:gd name="T51" fmla="*/ 3089 h 99"/>
                    <a:gd name="T52" fmla="+- 0 4148 4074"/>
                    <a:gd name="T53" fmla="*/ T52 w 93"/>
                    <a:gd name="T54" fmla="+- 0 3072 3062"/>
                    <a:gd name="T55" fmla="*/ 3072 h 99"/>
                    <a:gd name="T56" fmla="+- 0 4129 4074"/>
                    <a:gd name="T57" fmla="*/ T56 w 93"/>
                    <a:gd name="T58" fmla="+- 0 3062 3062"/>
                    <a:gd name="T59" fmla="*/ 3062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1"/>
                      </a:lnTo>
                      <a:lnTo>
                        <a:pt x="1" y="59"/>
                      </a:lnTo>
                      <a:lnTo>
                        <a:pt x="10" y="80"/>
                      </a:lnTo>
                      <a:lnTo>
                        <a:pt x="23" y="93"/>
                      </a:lnTo>
                      <a:lnTo>
                        <a:pt x="39" y="99"/>
                      </a:lnTo>
                      <a:lnTo>
                        <a:pt x="63" y="95"/>
                      </a:lnTo>
                      <a:lnTo>
                        <a:pt x="80" y="82"/>
                      </a:lnTo>
                      <a:lnTo>
                        <a:pt x="91" y="64"/>
                      </a:lnTo>
                      <a:lnTo>
                        <a:pt x="93" y="49"/>
                      </a:lnTo>
                      <a:lnTo>
                        <a:pt x="88" y="27"/>
                      </a:lnTo>
                      <a:lnTo>
                        <a:pt x="74" y="10"/>
                      </a:lnTo>
                      <a:lnTo>
                        <a:pt x="55"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89" name="Group 373"/>
              <p:cNvGrpSpPr>
                <a:grpSpLocks/>
              </p:cNvGrpSpPr>
              <p:nvPr/>
            </p:nvGrpSpPr>
            <p:grpSpPr bwMode="auto">
              <a:xfrm>
                <a:off x="4074" y="3062"/>
                <a:ext cx="93" cy="99"/>
                <a:chOff x="4074" y="3062"/>
                <a:chExt cx="93" cy="99"/>
              </a:xfrm>
            </p:grpSpPr>
            <p:sp>
              <p:nvSpPr>
                <p:cNvPr id="8905" name="Freeform 374"/>
                <p:cNvSpPr>
                  <a:spLocks/>
                </p:cNvSpPr>
                <p:nvPr/>
              </p:nvSpPr>
              <p:spPr bwMode="auto">
                <a:xfrm>
                  <a:off x="4074" y="3062"/>
                  <a:ext cx="93" cy="99"/>
                </a:xfrm>
                <a:custGeom>
                  <a:avLst/>
                  <a:gdLst>
                    <a:gd name="T0" fmla="+- 0 4167 4074"/>
                    <a:gd name="T1" fmla="*/ T0 w 93"/>
                    <a:gd name="T2" fmla="+- 0 3111 3062"/>
                    <a:gd name="T3" fmla="*/ 3111 h 99"/>
                    <a:gd name="T4" fmla="+- 0 4162 4074"/>
                    <a:gd name="T5" fmla="*/ T4 w 93"/>
                    <a:gd name="T6" fmla="+- 0 3089 3062"/>
                    <a:gd name="T7" fmla="*/ 3089 h 99"/>
                    <a:gd name="T8" fmla="+- 0 4148 4074"/>
                    <a:gd name="T9" fmla="*/ T8 w 93"/>
                    <a:gd name="T10" fmla="+- 0 3072 3062"/>
                    <a:gd name="T11" fmla="*/ 3072 h 99"/>
                    <a:gd name="T12" fmla="+- 0 4129 4074"/>
                    <a:gd name="T13" fmla="*/ T12 w 93"/>
                    <a:gd name="T14" fmla="+- 0 3062 3062"/>
                    <a:gd name="T15" fmla="*/ 3062 h 99"/>
                    <a:gd name="T16" fmla="+- 0 4104 4074"/>
                    <a:gd name="T17" fmla="*/ T16 w 93"/>
                    <a:gd name="T18" fmla="+- 0 3065 3062"/>
                    <a:gd name="T19" fmla="*/ 3065 h 99"/>
                    <a:gd name="T20" fmla="+- 0 4085 4074"/>
                    <a:gd name="T21" fmla="*/ T20 w 93"/>
                    <a:gd name="T22" fmla="+- 0 3076 3062"/>
                    <a:gd name="T23" fmla="*/ 3076 h 99"/>
                    <a:gd name="T24" fmla="+- 0 4074 4074"/>
                    <a:gd name="T25" fmla="*/ T24 w 93"/>
                    <a:gd name="T26" fmla="+- 0 3093 3062"/>
                    <a:gd name="T27" fmla="*/ 3093 h 99"/>
                    <a:gd name="T28" fmla="+- 0 4075 4074"/>
                    <a:gd name="T29" fmla="*/ T28 w 93"/>
                    <a:gd name="T30" fmla="+- 0 3121 3062"/>
                    <a:gd name="T31" fmla="*/ 3121 h 99"/>
                    <a:gd name="T32" fmla="+- 0 4084 4074"/>
                    <a:gd name="T33" fmla="*/ T32 w 93"/>
                    <a:gd name="T34" fmla="+- 0 3142 3062"/>
                    <a:gd name="T35" fmla="*/ 3142 h 99"/>
                    <a:gd name="T36" fmla="+- 0 4097 4074"/>
                    <a:gd name="T37" fmla="*/ T36 w 93"/>
                    <a:gd name="T38" fmla="+- 0 3155 3062"/>
                    <a:gd name="T39" fmla="*/ 3155 h 99"/>
                    <a:gd name="T40" fmla="+- 0 4113 4074"/>
                    <a:gd name="T41" fmla="*/ T40 w 93"/>
                    <a:gd name="T42" fmla="+- 0 3161 3062"/>
                    <a:gd name="T43" fmla="*/ 3161 h 99"/>
                    <a:gd name="T44" fmla="+- 0 4137 4074"/>
                    <a:gd name="T45" fmla="*/ T44 w 93"/>
                    <a:gd name="T46" fmla="+- 0 3157 3062"/>
                    <a:gd name="T47" fmla="*/ 3157 h 99"/>
                    <a:gd name="T48" fmla="+- 0 4154 4074"/>
                    <a:gd name="T49" fmla="*/ T48 w 93"/>
                    <a:gd name="T50" fmla="+- 0 3144 3062"/>
                    <a:gd name="T51" fmla="*/ 3144 h 99"/>
                    <a:gd name="T52" fmla="+- 0 4165 4074"/>
                    <a:gd name="T53" fmla="*/ T52 w 93"/>
                    <a:gd name="T54" fmla="+- 0 3126 3062"/>
                    <a:gd name="T55" fmla="*/ 3126 h 99"/>
                    <a:gd name="T56" fmla="+- 0 4167 4074"/>
                    <a:gd name="T57" fmla="*/ T56 w 93"/>
                    <a:gd name="T58" fmla="+- 0 3111 3062"/>
                    <a:gd name="T59" fmla="*/ 3111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4" y="10"/>
                      </a:lnTo>
                      <a:lnTo>
                        <a:pt x="55" y="0"/>
                      </a:lnTo>
                      <a:lnTo>
                        <a:pt x="30" y="3"/>
                      </a:lnTo>
                      <a:lnTo>
                        <a:pt x="11" y="14"/>
                      </a:lnTo>
                      <a:lnTo>
                        <a:pt x="0" y="31"/>
                      </a:lnTo>
                      <a:lnTo>
                        <a:pt x="1" y="59"/>
                      </a:lnTo>
                      <a:lnTo>
                        <a:pt x="10" y="80"/>
                      </a:lnTo>
                      <a:lnTo>
                        <a:pt x="23" y="93"/>
                      </a:lnTo>
                      <a:lnTo>
                        <a:pt x="39" y="99"/>
                      </a:lnTo>
                      <a:lnTo>
                        <a:pt x="63" y="95"/>
                      </a:lnTo>
                      <a:lnTo>
                        <a:pt x="80" y="82"/>
                      </a:lnTo>
                      <a:lnTo>
                        <a:pt x="91"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90" name="Group 375"/>
              <p:cNvGrpSpPr>
                <a:grpSpLocks/>
              </p:cNvGrpSpPr>
              <p:nvPr/>
            </p:nvGrpSpPr>
            <p:grpSpPr bwMode="auto">
              <a:xfrm>
                <a:off x="1242" y="2102"/>
                <a:ext cx="93" cy="99"/>
                <a:chOff x="1242" y="2102"/>
                <a:chExt cx="93" cy="99"/>
              </a:xfrm>
            </p:grpSpPr>
            <p:sp>
              <p:nvSpPr>
                <p:cNvPr id="8903" name="Freeform 376"/>
                <p:cNvSpPr>
                  <a:spLocks/>
                </p:cNvSpPr>
                <p:nvPr/>
              </p:nvSpPr>
              <p:spPr bwMode="auto">
                <a:xfrm>
                  <a:off x="1242" y="2102"/>
                  <a:ext cx="93" cy="99"/>
                </a:xfrm>
                <a:custGeom>
                  <a:avLst/>
                  <a:gdLst>
                    <a:gd name="T0" fmla="+- 0 1297 1242"/>
                    <a:gd name="T1" fmla="*/ T0 w 93"/>
                    <a:gd name="T2" fmla="+- 0 2102 2102"/>
                    <a:gd name="T3" fmla="*/ 2102 h 99"/>
                    <a:gd name="T4" fmla="+- 0 1272 1242"/>
                    <a:gd name="T5" fmla="*/ T4 w 93"/>
                    <a:gd name="T6" fmla="+- 0 2105 2102"/>
                    <a:gd name="T7" fmla="*/ 2105 h 99"/>
                    <a:gd name="T8" fmla="+- 0 1253 1242"/>
                    <a:gd name="T9" fmla="*/ T8 w 93"/>
                    <a:gd name="T10" fmla="+- 0 2116 2102"/>
                    <a:gd name="T11" fmla="*/ 2116 h 99"/>
                    <a:gd name="T12" fmla="+- 0 1242 1242"/>
                    <a:gd name="T13" fmla="*/ T12 w 93"/>
                    <a:gd name="T14" fmla="+- 0 2133 2102"/>
                    <a:gd name="T15" fmla="*/ 2133 h 99"/>
                    <a:gd name="T16" fmla="+- 0 1243 1242"/>
                    <a:gd name="T17" fmla="*/ T16 w 93"/>
                    <a:gd name="T18" fmla="+- 0 2161 2102"/>
                    <a:gd name="T19" fmla="*/ 2161 h 99"/>
                    <a:gd name="T20" fmla="+- 0 1250 1242"/>
                    <a:gd name="T21" fmla="*/ T20 w 93"/>
                    <a:gd name="T22" fmla="+- 0 2179 2102"/>
                    <a:gd name="T23" fmla="*/ 2179 h 99"/>
                    <a:gd name="T24" fmla="+- 0 1325 1242"/>
                    <a:gd name="T25" fmla="*/ T24 w 93"/>
                    <a:gd name="T26" fmla="+- 0 2179 2102"/>
                    <a:gd name="T27" fmla="*/ 2179 h 99"/>
                    <a:gd name="T28" fmla="+- 0 1332 1242"/>
                    <a:gd name="T29" fmla="*/ T28 w 93"/>
                    <a:gd name="T30" fmla="+- 0 2166 2102"/>
                    <a:gd name="T31" fmla="*/ 2166 h 99"/>
                    <a:gd name="T32" fmla="+- 0 1334 1242"/>
                    <a:gd name="T33" fmla="*/ T32 w 93"/>
                    <a:gd name="T34" fmla="+- 0 2151 2102"/>
                    <a:gd name="T35" fmla="*/ 2151 h 99"/>
                    <a:gd name="T36" fmla="+- 0 1330 1242"/>
                    <a:gd name="T37" fmla="*/ T36 w 93"/>
                    <a:gd name="T38" fmla="+- 0 2129 2102"/>
                    <a:gd name="T39" fmla="*/ 2129 h 99"/>
                    <a:gd name="T40" fmla="+- 0 1316 1242"/>
                    <a:gd name="T41" fmla="*/ T40 w 93"/>
                    <a:gd name="T42" fmla="+- 0 2112 2102"/>
                    <a:gd name="T43" fmla="*/ 2112 h 99"/>
                    <a:gd name="T44" fmla="+- 0 1297 1242"/>
                    <a:gd name="T45" fmla="*/ T44 w 93"/>
                    <a:gd name="T46" fmla="+- 0 2102 2102"/>
                    <a:gd name="T47" fmla="*/ 2102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3" h="99">
                      <a:moveTo>
                        <a:pt x="55" y="0"/>
                      </a:moveTo>
                      <a:lnTo>
                        <a:pt x="30" y="3"/>
                      </a:lnTo>
                      <a:lnTo>
                        <a:pt x="11" y="14"/>
                      </a:lnTo>
                      <a:lnTo>
                        <a:pt x="0" y="31"/>
                      </a:lnTo>
                      <a:lnTo>
                        <a:pt x="1" y="59"/>
                      </a:lnTo>
                      <a:lnTo>
                        <a:pt x="8" y="77"/>
                      </a:lnTo>
                      <a:lnTo>
                        <a:pt x="83" y="77"/>
                      </a:lnTo>
                      <a:lnTo>
                        <a:pt x="90" y="64"/>
                      </a:lnTo>
                      <a:lnTo>
                        <a:pt x="92" y="49"/>
                      </a:lnTo>
                      <a:lnTo>
                        <a:pt x="88" y="27"/>
                      </a:lnTo>
                      <a:lnTo>
                        <a:pt x="74"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04" name="Freeform 377"/>
                <p:cNvSpPr>
                  <a:spLocks/>
                </p:cNvSpPr>
                <p:nvPr/>
              </p:nvSpPr>
              <p:spPr bwMode="auto">
                <a:xfrm>
                  <a:off x="1242" y="2102"/>
                  <a:ext cx="93" cy="99"/>
                </a:xfrm>
                <a:custGeom>
                  <a:avLst/>
                  <a:gdLst>
                    <a:gd name="T0" fmla="+- 0 1276 1242"/>
                    <a:gd name="T1" fmla="*/ T0 w 93"/>
                    <a:gd name="T2" fmla="+- 0 2199 2102"/>
                    <a:gd name="T3" fmla="*/ 2199 h 99"/>
                    <a:gd name="T4" fmla="+- 0 1281 1242"/>
                    <a:gd name="T5" fmla="*/ T4 w 93"/>
                    <a:gd name="T6" fmla="+- 0 2201 2102"/>
                    <a:gd name="T7" fmla="*/ 2201 h 99"/>
                    <a:gd name="T8" fmla="+- 0 1290 1242"/>
                    <a:gd name="T9" fmla="*/ T8 w 93"/>
                    <a:gd name="T10" fmla="+- 0 2199 2102"/>
                    <a:gd name="T11" fmla="*/ 2199 h 99"/>
                    <a:gd name="T12" fmla="+- 0 1276 1242"/>
                    <a:gd name="T13" fmla="*/ T12 w 93"/>
                    <a:gd name="T14" fmla="+- 0 2199 2102"/>
                    <a:gd name="T15" fmla="*/ 2199 h 99"/>
                  </a:gdLst>
                  <a:ahLst/>
                  <a:cxnLst>
                    <a:cxn ang="0">
                      <a:pos x="T1" y="T3"/>
                    </a:cxn>
                    <a:cxn ang="0">
                      <a:pos x="T5" y="T7"/>
                    </a:cxn>
                    <a:cxn ang="0">
                      <a:pos x="T9" y="T11"/>
                    </a:cxn>
                    <a:cxn ang="0">
                      <a:pos x="T13" y="T15"/>
                    </a:cxn>
                  </a:cxnLst>
                  <a:rect l="0" t="0" r="r" b="b"/>
                  <a:pathLst>
                    <a:path w="93" h="99">
                      <a:moveTo>
                        <a:pt x="34" y="97"/>
                      </a:moveTo>
                      <a:lnTo>
                        <a:pt x="39" y="99"/>
                      </a:lnTo>
                      <a:lnTo>
                        <a:pt x="48" y="97"/>
                      </a:lnTo>
                      <a:lnTo>
                        <a:pt x="34" y="97"/>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91" name="Group 378"/>
              <p:cNvGrpSpPr>
                <a:grpSpLocks/>
              </p:cNvGrpSpPr>
              <p:nvPr/>
            </p:nvGrpSpPr>
            <p:grpSpPr bwMode="auto">
              <a:xfrm>
                <a:off x="1242" y="2102"/>
                <a:ext cx="93" cy="99"/>
                <a:chOff x="1242" y="2102"/>
                <a:chExt cx="93" cy="99"/>
              </a:xfrm>
            </p:grpSpPr>
            <p:sp>
              <p:nvSpPr>
                <p:cNvPr id="8900" name="Freeform 379"/>
                <p:cNvSpPr>
                  <a:spLocks/>
                </p:cNvSpPr>
                <p:nvPr/>
              </p:nvSpPr>
              <p:spPr bwMode="auto">
                <a:xfrm>
                  <a:off x="1242" y="2102"/>
                  <a:ext cx="93" cy="99"/>
                </a:xfrm>
                <a:custGeom>
                  <a:avLst/>
                  <a:gdLst>
                    <a:gd name="T0" fmla="+- 0 1334 1242"/>
                    <a:gd name="T1" fmla="*/ T0 w 93"/>
                    <a:gd name="T2" fmla="+- 0 2151 2102"/>
                    <a:gd name="T3" fmla="*/ 2151 h 99"/>
                    <a:gd name="T4" fmla="+- 0 1330 1242"/>
                    <a:gd name="T5" fmla="*/ T4 w 93"/>
                    <a:gd name="T6" fmla="+- 0 2129 2102"/>
                    <a:gd name="T7" fmla="*/ 2129 h 99"/>
                    <a:gd name="T8" fmla="+- 0 1316 1242"/>
                    <a:gd name="T9" fmla="*/ T8 w 93"/>
                    <a:gd name="T10" fmla="+- 0 2112 2102"/>
                    <a:gd name="T11" fmla="*/ 2112 h 99"/>
                    <a:gd name="T12" fmla="+- 0 1297 1242"/>
                    <a:gd name="T13" fmla="*/ T12 w 93"/>
                    <a:gd name="T14" fmla="+- 0 2102 2102"/>
                    <a:gd name="T15" fmla="*/ 2102 h 99"/>
                    <a:gd name="T16" fmla="+- 0 1272 1242"/>
                    <a:gd name="T17" fmla="*/ T16 w 93"/>
                    <a:gd name="T18" fmla="+- 0 2105 2102"/>
                    <a:gd name="T19" fmla="*/ 2105 h 99"/>
                    <a:gd name="T20" fmla="+- 0 1253 1242"/>
                    <a:gd name="T21" fmla="*/ T20 w 93"/>
                    <a:gd name="T22" fmla="+- 0 2116 2102"/>
                    <a:gd name="T23" fmla="*/ 2116 h 99"/>
                    <a:gd name="T24" fmla="+- 0 1242 1242"/>
                    <a:gd name="T25" fmla="*/ T24 w 93"/>
                    <a:gd name="T26" fmla="+- 0 2133 2102"/>
                    <a:gd name="T27" fmla="*/ 2133 h 99"/>
                    <a:gd name="T28" fmla="+- 0 1243 1242"/>
                    <a:gd name="T29" fmla="*/ T28 w 93"/>
                    <a:gd name="T30" fmla="+- 0 2161 2102"/>
                    <a:gd name="T31" fmla="*/ 2161 h 99"/>
                    <a:gd name="T32" fmla="+- 0 1250 1242"/>
                    <a:gd name="T33" fmla="*/ T32 w 93"/>
                    <a:gd name="T34" fmla="+- 0 2179 2102"/>
                    <a:gd name="T35" fmla="*/ 2179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3" h="99">
                      <a:moveTo>
                        <a:pt x="92" y="49"/>
                      </a:moveTo>
                      <a:lnTo>
                        <a:pt x="88" y="27"/>
                      </a:lnTo>
                      <a:lnTo>
                        <a:pt x="74" y="10"/>
                      </a:lnTo>
                      <a:lnTo>
                        <a:pt x="55" y="0"/>
                      </a:lnTo>
                      <a:lnTo>
                        <a:pt x="30" y="3"/>
                      </a:lnTo>
                      <a:lnTo>
                        <a:pt x="11" y="14"/>
                      </a:lnTo>
                      <a:lnTo>
                        <a:pt x="0" y="31"/>
                      </a:lnTo>
                      <a:lnTo>
                        <a:pt x="1" y="59"/>
                      </a:lnTo>
                      <a:lnTo>
                        <a:pt x="8" y="7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01" name="Freeform 380"/>
                <p:cNvSpPr>
                  <a:spLocks/>
                </p:cNvSpPr>
                <p:nvPr/>
              </p:nvSpPr>
              <p:spPr bwMode="auto">
                <a:xfrm>
                  <a:off x="1242" y="2102"/>
                  <a:ext cx="93" cy="99"/>
                </a:xfrm>
                <a:custGeom>
                  <a:avLst/>
                  <a:gdLst>
                    <a:gd name="T0" fmla="+- 0 1276 1242"/>
                    <a:gd name="T1" fmla="*/ T0 w 93"/>
                    <a:gd name="T2" fmla="+- 0 2199 2102"/>
                    <a:gd name="T3" fmla="*/ 2199 h 99"/>
                    <a:gd name="T4" fmla="+- 0 1281 1242"/>
                    <a:gd name="T5" fmla="*/ T4 w 93"/>
                    <a:gd name="T6" fmla="+- 0 2201 2102"/>
                    <a:gd name="T7" fmla="*/ 2201 h 99"/>
                    <a:gd name="T8" fmla="+- 0 1290 1242"/>
                    <a:gd name="T9" fmla="*/ T8 w 93"/>
                    <a:gd name="T10" fmla="+- 0 2199 2102"/>
                    <a:gd name="T11" fmla="*/ 2199 h 99"/>
                  </a:gdLst>
                  <a:ahLst/>
                  <a:cxnLst>
                    <a:cxn ang="0">
                      <a:pos x="T1" y="T3"/>
                    </a:cxn>
                    <a:cxn ang="0">
                      <a:pos x="T5" y="T7"/>
                    </a:cxn>
                    <a:cxn ang="0">
                      <a:pos x="T9" y="T11"/>
                    </a:cxn>
                  </a:cxnLst>
                  <a:rect l="0" t="0" r="r" b="b"/>
                  <a:pathLst>
                    <a:path w="93" h="99">
                      <a:moveTo>
                        <a:pt x="34" y="97"/>
                      </a:moveTo>
                      <a:lnTo>
                        <a:pt x="39" y="99"/>
                      </a:lnTo>
                      <a:lnTo>
                        <a:pt x="48" y="9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02" name="Freeform 381"/>
                <p:cNvSpPr>
                  <a:spLocks/>
                </p:cNvSpPr>
                <p:nvPr/>
              </p:nvSpPr>
              <p:spPr bwMode="auto">
                <a:xfrm>
                  <a:off x="1242" y="2102"/>
                  <a:ext cx="93" cy="99"/>
                </a:xfrm>
                <a:custGeom>
                  <a:avLst/>
                  <a:gdLst>
                    <a:gd name="T0" fmla="+- 0 1325 1242"/>
                    <a:gd name="T1" fmla="*/ T0 w 93"/>
                    <a:gd name="T2" fmla="+- 0 2179 2102"/>
                    <a:gd name="T3" fmla="*/ 2179 h 99"/>
                    <a:gd name="T4" fmla="+- 0 1332 1242"/>
                    <a:gd name="T5" fmla="*/ T4 w 93"/>
                    <a:gd name="T6" fmla="+- 0 2166 2102"/>
                    <a:gd name="T7" fmla="*/ 2166 h 99"/>
                    <a:gd name="T8" fmla="+- 0 1334 1242"/>
                    <a:gd name="T9" fmla="*/ T8 w 93"/>
                    <a:gd name="T10" fmla="+- 0 2151 2102"/>
                    <a:gd name="T11" fmla="*/ 2151 h 99"/>
                  </a:gdLst>
                  <a:ahLst/>
                  <a:cxnLst>
                    <a:cxn ang="0">
                      <a:pos x="T1" y="T3"/>
                    </a:cxn>
                    <a:cxn ang="0">
                      <a:pos x="T5" y="T7"/>
                    </a:cxn>
                    <a:cxn ang="0">
                      <a:pos x="T9" y="T11"/>
                    </a:cxn>
                  </a:cxnLst>
                  <a:rect l="0" t="0" r="r" b="b"/>
                  <a:pathLst>
                    <a:path w="93" h="99">
                      <a:moveTo>
                        <a:pt x="83" y="77"/>
                      </a:move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92" name="Group 382"/>
              <p:cNvGrpSpPr>
                <a:grpSpLocks/>
              </p:cNvGrpSpPr>
              <p:nvPr/>
            </p:nvGrpSpPr>
            <p:grpSpPr bwMode="auto">
              <a:xfrm>
                <a:off x="3449" y="158"/>
                <a:ext cx="93" cy="95"/>
                <a:chOff x="3449" y="158"/>
                <a:chExt cx="93" cy="95"/>
              </a:xfrm>
            </p:grpSpPr>
            <p:sp>
              <p:nvSpPr>
                <p:cNvPr id="8899" name="Freeform 383"/>
                <p:cNvSpPr>
                  <a:spLocks/>
                </p:cNvSpPr>
                <p:nvPr/>
              </p:nvSpPr>
              <p:spPr bwMode="auto">
                <a:xfrm>
                  <a:off x="3449" y="158"/>
                  <a:ext cx="93" cy="95"/>
                </a:xfrm>
                <a:custGeom>
                  <a:avLst/>
                  <a:gdLst>
                    <a:gd name="T0" fmla="+- 0 3504 3449"/>
                    <a:gd name="T1" fmla="*/ T0 w 93"/>
                    <a:gd name="T2" fmla="+- 0 158 158"/>
                    <a:gd name="T3" fmla="*/ 158 h 95"/>
                    <a:gd name="T4" fmla="+- 0 3478 3449"/>
                    <a:gd name="T5" fmla="*/ T4 w 93"/>
                    <a:gd name="T6" fmla="+- 0 161 158"/>
                    <a:gd name="T7" fmla="*/ 161 h 95"/>
                    <a:gd name="T8" fmla="+- 0 3460 3449"/>
                    <a:gd name="T9" fmla="*/ T8 w 93"/>
                    <a:gd name="T10" fmla="+- 0 173 158"/>
                    <a:gd name="T11" fmla="*/ 173 h 95"/>
                    <a:gd name="T12" fmla="+- 0 3449 3449"/>
                    <a:gd name="T13" fmla="*/ T12 w 93"/>
                    <a:gd name="T14" fmla="+- 0 190 158"/>
                    <a:gd name="T15" fmla="*/ 190 h 95"/>
                    <a:gd name="T16" fmla="+- 0 3451 3449"/>
                    <a:gd name="T17" fmla="*/ T16 w 93"/>
                    <a:gd name="T18" fmla="+- 0 217 158"/>
                    <a:gd name="T19" fmla="*/ 217 h 95"/>
                    <a:gd name="T20" fmla="+- 0 3461 3449"/>
                    <a:gd name="T21" fmla="*/ T20 w 93"/>
                    <a:gd name="T22" fmla="+- 0 237 158"/>
                    <a:gd name="T23" fmla="*/ 237 h 95"/>
                    <a:gd name="T24" fmla="+- 0 3475 3449"/>
                    <a:gd name="T25" fmla="*/ T24 w 93"/>
                    <a:gd name="T26" fmla="+- 0 249 158"/>
                    <a:gd name="T27" fmla="*/ 249 h 95"/>
                    <a:gd name="T28" fmla="+- 0 3494 3449"/>
                    <a:gd name="T29" fmla="*/ T28 w 93"/>
                    <a:gd name="T30" fmla="+- 0 253 158"/>
                    <a:gd name="T31" fmla="*/ 253 h 95"/>
                    <a:gd name="T32" fmla="+- 0 3516 3449"/>
                    <a:gd name="T33" fmla="*/ T32 w 93"/>
                    <a:gd name="T34" fmla="+- 0 248 158"/>
                    <a:gd name="T35" fmla="*/ 248 h 95"/>
                    <a:gd name="T36" fmla="+- 0 3533 3449"/>
                    <a:gd name="T37" fmla="*/ T36 w 93"/>
                    <a:gd name="T38" fmla="+- 0 234 158"/>
                    <a:gd name="T39" fmla="*/ 234 h 95"/>
                    <a:gd name="T40" fmla="+- 0 3542 3449"/>
                    <a:gd name="T41" fmla="*/ T40 w 93"/>
                    <a:gd name="T42" fmla="+- 0 214 158"/>
                    <a:gd name="T43" fmla="*/ 214 h 95"/>
                    <a:gd name="T44" fmla="+- 0 3543 3449"/>
                    <a:gd name="T45" fmla="*/ T44 w 93"/>
                    <a:gd name="T46" fmla="+- 0 205 158"/>
                    <a:gd name="T47" fmla="*/ 205 h 95"/>
                    <a:gd name="T48" fmla="+- 0 3537 3449"/>
                    <a:gd name="T49" fmla="*/ T48 w 93"/>
                    <a:gd name="T50" fmla="+- 0 183 158"/>
                    <a:gd name="T51" fmla="*/ 183 h 95"/>
                    <a:gd name="T52" fmla="+- 0 3524 3449"/>
                    <a:gd name="T53" fmla="*/ T52 w 93"/>
                    <a:gd name="T54" fmla="+- 0 167 158"/>
                    <a:gd name="T55" fmla="*/ 167 h 95"/>
                    <a:gd name="T56" fmla="+- 0 3504 3449"/>
                    <a:gd name="T57" fmla="*/ T56 w 93"/>
                    <a:gd name="T58" fmla="+- 0 158 158"/>
                    <a:gd name="T59" fmla="*/ 15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3"/>
                      </a:lnTo>
                      <a:lnTo>
                        <a:pt x="11" y="15"/>
                      </a:lnTo>
                      <a:lnTo>
                        <a:pt x="0" y="32"/>
                      </a:lnTo>
                      <a:lnTo>
                        <a:pt x="2" y="59"/>
                      </a:lnTo>
                      <a:lnTo>
                        <a:pt x="12" y="79"/>
                      </a:lnTo>
                      <a:lnTo>
                        <a:pt x="26" y="91"/>
                      </a:lnTo>
                      <a:lnTo>
                        <a:pt x="45" y="95"/>
                      </a:lnTo>
                      <a:lnTo>
                        <a:pt x="67" y="90"/>
                      </a:lnTo>
                      <a:lnTo>
                        <a:pt x="84" y="76"/>
                      </a:lnTo>
                      <a:lnTo>
                        <a:pt x="93" y="56"/>
                      </a:lnTo>
                      <a:lnTo>
                        <a:pt x="94" y="47"/>
                      </a:lnTo>
                      <a:lnTo>
                        <a:pt x="88" y="25"/>
                      </a:lnTo>
                      <a:lnTo>
                        <a:pt x="75" y="9"/>
                      </a:lnTo>
                      <a:lnTo>
                        <a:pt x="55"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93" name="Group 384"/>
              <p:cNvGrpSpPr>
                <a:grpSpLocks/>
              </p:cNvGrpSpPr>
              <p:nvPr/>
            </p:nvGrpSpPr>
            <p:grpSpPr bwMode="auto">
              <a:xfrm>
                <a:off x="3449" y="158"/>
                <a:ext cx="93" cy="95"/>
                <a:chOff x="3449" y="158"/>
                <a:chExt cx="93" cy="95"/>
              </a:xfrm>
            </p:grpSpPr>
            <p:sp>
              <p:nvSpPr>
                <p:cNvPr id="8898" name="Freeform 385"/>
                <p:cNvSpPr>
                  <a:spLocks/>
                </p:cNvSpPr>
                <p:nvPr/>
              </p:nvSpPr>
              <p:spPr bwMode="auto">
                <a:xfrm>
                  <a:off x="3449" y="158"/>
                  <a:ext cx="93" cy="95"/>
                </a:xfrm>
                <a:custGeom>
                  <a:avLst/>
                  <a:gdLst>
                    <a:gd name="T0" fmla="+- 0 3543 3449"/>
                    <a:gd name="T1" fmla="*/ T0 w 93"/>
                    <a:gd name="T2" fmla="+- 0 205 158"/>
                    <a:gd name="T3" fmla="*/ 205 h 95"/>
                    <a:gd name="T4" fmla="+- 0 3537 3449"/>
                    <a:gd name="T5" fmla="*/ T4 w 93"/>
                    <a:gd name="T6" fmla="+- 0 183 158"/>
                    <a:gd name="T7" fmla="*/ 183 h 95"/>
                    <a:gd name="T8" fmla="+- 0 3524 3449"/>
                    <a:gd name="T9" fmla="*/ T8 w 93"/>
                    <a:gd name="T10" fmla="+- 0 167 158"/>
                    <a:gd name="T11" fmla="*/ 167 h 95"/>
                    <a:gd name="T12" fmla="+- 0 3504 3449"/>
                    <a:gd name="T13" fmla="*/ T12 w 93"/>
                    <a:gd name="T14" fmla="+- 0 158 158"/>
                    <a:gd name="T15" fmla="*/ 158 h 95"/>
                    <a:gd name="T16" fmla="+- 0 3478 3449"/>
                    <a:gd name="T17" fmla="*/ T16 w 93"/>
                    <a:gd name="T18" fmla="+- 0 161 158"/>
                    <a:gd name="T19" fmla="*/ 161 h 95"/>
                    <a:gd name="T20" fmla="+- 0 3460 3449"/>
                    <a:gd name="T21" fmla="*/ T20 w 93"/>
                    <a:gd name="T22" fmla="+- 0 173 158"/>
                    <a:gd name="T23" fmla="*/ 173 h 95"/>
                    <a:gd name="T24" fmla="+- 0 3449 3449"/>
                    <a:gd name="T25" fmla="*/ T24 w 93"/>
                    <a:gd name="T26" fmla="+- 0 190 158"/>
                    <a:gd name="T27" fmla="*/ 190 h 95"/>
                    <a:gd name="T28" fmla="+- 0 3451 3449"/>
                    <a:gd name="T29" fmla="*/ T28 w 93"/>
                    <a:gd name="T30" fmla="+- 0 217 158"/>
                    <a:gd name="T31" fmla="*/ 217 h 95"/>
                    <a:gd name="T32" fmla="+- 0 3461 3449"/>
                    <a:gd name="T33" fmla="*/ T32 w 93"/>
                    <a:gd name="T34" fmla="+- 0 237 158"/>
                    <a:gd name="T35" fmla="*/ 237 h 95"/>
                    <a:gd name="T36" fmla="+- 0 3475 3449"/>
                    <a:gd name="T37" fmla="*/ T36 w 93"/>
                    <a:gd name="T38" fmla="+- 0 249 158"/>
                    <a:gd name="T39" fmla="*/ 249 h 95"/>
                    <a:gd name="T40" fmla="+- 0 3494 3449"/>
                    <a:gd name="T41" fmla="*/ T40 w 93"/>
                    <a:gd name="T42" fmla="+- 0 253 158"/>
                    <a:gd name="T43" fmla="*/ 253 h 95"/>
                    <a:gd name="T44" fmla="+- 0 3516 3449"/>
                    <a:gd name="T45" fmla="*/ T44 w 93"/>
                    <a:gd name="T46" fmla="+- 0 248 158"/>
                    <a:gd name="T47" fmla="*/ 248 h 95"/>
                    <a:gd name="T48" fmla="+- 0 3533 3449"/>
                    <a:gd name="T49" fmla="*/ T48 w 93"/>
                    <a:gd name="T50" fmla="+- 0 234 158"/>
                    <a:gd name="T51" fmla="*/ 234 h 95"/>
                    <a:gd name="T52" fmla="+- 0 3542 3449"/>
                    <a:gd name="T53" fmla="*/ T52 w 93"/>
                    <a:gd name="T54" fmla="+- 0 214 158"/>
                    <a:gd name="T55" fmla="*/ 214 h 95"/>
                    <a:gd name="T56" fmla="+- 0 3543 3449"/>
                    <a:gd name="T57" fmla="*/ T56 w 93"/>
                    <a:gd name="T58" fmla="+- 0 205 158"/>
                    <a:gd name="T59" fmla="*/ 20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8" y="25"/>
                      </a:lnTo>
                      <a:lnTo>
                        <a:pt x="75" y="9"/>
                      </a:lnTo>
                      <a:lnTo>
                        <a:pt x="55" y="0"/>
                      </a:lnTo>
                      <a:lnTo>
                        <a:pt x="29" y="3"/>
                      </a:lnTo>
                      <a:lnTo>
                        <a:pt x="11" y="15"/>
                      </a:lnTo>
                      <a:lnTo>
                        <a:pt x="0" y="32"/>
                      </a:lnTo>
                      <a:lnTo>
                        <a:pt x="2" y="59"/>
                      </a:lnTo>
                      <a:lnTo>
                        <a:pt x="12" y="79"/>
                      </a:lnTo>
                      <a:lnTo>
                        <a:pt x="26" y="91"/>
                      </a:lnTo>
                      <a:lnTo>
                        <a:pt x="45" y="95"/>
                      </a:lnTo>
                      <a:lnTo>
                        <a:pt x="67" y="90"/>
                      </a:lnTo>
                      <a:lnTo>
                        <a:pt x="84" y="76"/>
                      </a:lnTo>
                      <a:lnTo>
                        <a:pt x="93" y="56"/>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94" name="Group 386"/>
              <p:cNvGrpSpPr>
                <a:grpSpLocks/>
              </p:cNvGrpSpPr>
              <p:nvPr/>
            </p:nvGrpSpPr>
            <p:grpSpPr bwMode="auto">
              <a:xfrm>
                <a:off x="2025" y="3307"/>
                <a:ext cx="97" cy="95"/>
                <a:chOff x="2025" y="3307"/>
                <a:chExt cx="97" cy="95"/>
              </a:xfrm>
            </p:grpSpPr>
            <p:sp>
              <p:nvSpPr>
                <p:cNvPr id="8897" name="Freeform 387"/>
                <p:cNvSpPr>
                  <a:spLocks/>
                </p:cNvSpPr>
                <p:nvPr/>
              </p:nvSpPr>
              <p:spPr bwMode="auto">
                <a:xfrm>
                  <a:off x="2025" y="3307"/>
                  <a:ext cx="97" cy="95"/>
                </a:xfrm>
                <a:custGeom>
                  <a:avLst/>
                  <a:gdLst>
                    <a:gd name="T0" fmla="+- 0 2083 2025"/>
                    <a:gd name="T1" fmla="*/ T0 w 97"/>
                    <a:gd name="T2" fmla="+- 0 3307 3307"/>
                    <a:gd name="T3" fmla="*/ 3307 h 95"/>
                    <a:gd name="T4" fmla="+- 0 2056 2025"/>
                    <a:gd name="T5" fmla="*/ T4 w 97"/>
                    <a:gd name="T6" fmla="+- 0 3310 3307"/>
                    <a:gd name="T7" fmla="*/ 3310 h 95"/>
                    <a:gd name="T8" fmla="+- 0 2037 2025"/>
                    <a:gd name="T9" fmla="*/ T8 w 97"/>
                    <a:gd name="T10" fmla="+- 0 3320 3307"/>
                    <a:gd name="T11" fmla="*/ 3320 h 95"/>
                    <a:gd name="T12" fmla="+- 0 2025 2025"/>
                    <a:gd name="T13" fmla="*/ T12 w 97"/>
                    <a:gd name="T14" fmla="+- 0 3336 3307"/>
                    <a:gd name="T15" fmla="*/ 3336 h 95"/>
                    <a:gd name="T16" fmla="+- 0 2026 2025"/>
                    <a:gd name="T17" fmla="*/ T16 w 97"/>
                    <a:gd name="T18" fmla="+- 0 3363 3307"/>
                    <a:gd name="T19" fmla="*/ 3363 h 95"/>
                    <a:gd name="T20" fmla="+- 0 2035 2025"/>
                    <a:gd name="T21" fmla="*/ T20 w 97"/>
                    <a:gd name="T22" fmla="+- 0 3383 3307"/>
                    <a:gd name="T23" fmla="*/ 3383 h 95"/>
                    <a:gd name="T24" fmla="+- 0 2049 2025"/>
                    <a:gd name="T25" fmla="*/ T24 w 97"/>
                    <a:gd name="T26" fmla="+- 0 3396 3307"/>
                    <a:gd name="T27" fmla="*/ 3396 h 95"/>
                    <a:gd name="T28" fmla="+- 0 2066 2025"/>
                    <a:gd name="T29" fmla="*/ T28 w 97"/>
                    <a:gd name="T30" fmla="+- 0 3401 3307"/>
                    <a:gd name="T31" fmla="*/ 3401 h 95"/>
                    <a:gd name="T32" fmla="+- 0 2091 2025"/>
                    <a:gd name="T33" fmla="*/ T32 w 97"/>
                    <a:gd name="T34" fmla="+- 0 3397 3307"/>
                    <a:gd name="T35" fmla="*/ 3397 h 95"/>
                    <a:gd name="T36" fmla="+- 0 2109 2025"/>
                    <a:gd name="T37" fmla="*/ T36 w 97"/>
                    <a:gd name="T38" fmla="+- 0 3385 3307"/>
                    <a:gd name="T39" fmla="*/ 3385 h 95"/>
                    <a:gd name="T40" fmla="+- 0 2120 2025"/>
                    <a:gd name="T41" fmla="*/ T40 w 97"/>
                    <a:gd name="T42" fmla="+- 0 3368 3307"/>
                    <a:gd name="T43" fmla="*/ 3368 h 95"/>
                    <a:gd name="T44" fmla="+- 0 2122 2025"/>
                    <a:gd name="T45" fmla="*/ T44 w 97"/>
                    <a:gd name="T46" fmla="+- 0 3353 3307"/>
                    <a:gd name="T47" fmla="*/ 3353 h 95"/>
                    <a:gd name="T48" fmla="+- 0 2117 2025"/>
                    <a:gd name="T49" fmla="*/ T48 w 97"/>
                    <a:gd name="T50" fmla="+- 0 3332 3307"/>
                    <a:gd name="T51" fmla="*/ 3332 h 95"/>
                    <a:gd name="T52" fmla="+- 0 2103 2025"/>
                    <a:gd name="T53" fmla="*/ T52 w 97"/>
                    <a:gd name="T54" fmla="+- 0 3316 3307"/>
                    <a:gd name="T55" fmla="*/ 3316 h 95"/>
                    <a:gd name="T56" fmla="+- 0 2083 2025"/>
                    <a:gd name="T57" fmla="*/ T56 w 97"/>
                    <a:gd name="T58" fmla="+- 0 3307 3307"/>
                    <a:gd name="T59" fmla="*/ 330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1" y="56"/>
                      </a:lnTo>
                      <a:lnTo>
                        <a:pt x="10" y="76"/>
                      </a:lnTo>
                      <a:lnTo>
                        <a:pt x="24" y="89"/>
                      </a:lnTo>
                      <a:lnTo>
                        <a:pt x="41" y="94"/>
                      </a:lnTo>
                      <a:lnTo>
                        <a:pt x="66" y="90"/>
                      </a:lnTo>
                      <a:lnTo>
                        <a:pt x="84" y="78"/>
                      </a:lnTo>
                      <a:lnTo>
                        <a:pt x="95" y="61"/>
                      </a:lnTo>
                      <a:lnTo>
                        <a:pt x="97" y="46"/>
                      </a:lnTo>
                      <a:lnTo>
                        <a:pt x="92" y="25"/>
                      </a:lnTo>
                      <a:lnTo>
                        <a:pt x="78" y="9"/>
                      </a:lnTo>
                      <a:lnTo>
                        <a:pt x="58"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95" name="Group 388"/>
              <p:cNvGrpSpPr>
                <a:grpSpLocks/>
              </p:cNvGrpSpPr>
              <p:nvPr/>
            </p:nvGrpSpPr>
            <p:grpSpPr bwMode="auto">
              <a:xfrm>
                <a:off x="2025" y="3307"/>
                <a:ext cx="97" cy="95"/>
                <a:chOff x="2025" y="3307"/>
                <a:chExt cx="97" cy="95"/>
              </a:xfrm>
            </p:grpSpPr>
            <p:sp>
              <p:nvSpPr>
                <p:cNvPr id="8896" name="Freeform 389"/>
                <p:cNvSpPr>
                  <a:spLocks/>
                </p:cNvSpPr>
                <p:nvPr/>
              </p:nvSpPr>
              <p:spPr bwMode="auto">
                <a:xfrm>
                  <a:off x="2025" y="3307"/>
                  <a:ext cx="97" cy="95"/>
                </a:xfrm>
                <a:custGeom>
                  <a:avLst/>
                  <a:gdLst>
                    <a:gd name="T0" fmla="+- 0 2122 2025"/>
                    <a:gd name="T1" fmla="*/ T0 w 97"/>
                    <a:gd name="T2" fmla="+- 0 3353 3307"/>
                    <a:gd name="T3" fmla="*/ 3353 h 95"/>
                    <a:gd name="T4" fmla="+- 0 2117 2025"/>
                    <a:gd name="T5" fmla="*/ T4 w 97"/>
                    <a:gd name="T6" fmla="+- 0 3332 3307"/>
                    <a:gd name="T7" fmla="*/ 3332 h 95"/>
                    <a:gd name="T8" fmla="+- 0 2103 2025"/>
                    <a:gd name="T9" fmla="*/ T8 w 97"/>
                    <a:gd name="T10" fmla="+- 0 3316 3307"/>
                    <a:gd name="T11" fmla="*/ 3316 h 95"/>
                    <a:gd name="T12" fmla="+- 0 2083 2025"/>
                    <a:gd name="T13" fmla="*/ T12 w 97"/>
                    <a:gd name="T14" fmla="+- 0 3307 3307"/>
                    <a:gd name="T15" fmla="*/ 3307 h 95"/>
                    <a:gd name="T16" fmla="+- 0 2056 2025"/>
                    <a:gd name="T17" fmla="*/ T16 w 97"/>
                    <a:gd name="T18" fmla="+- 0 3310 3307"/>
                    <a:gd name="T19" fmla="*/ 3310 h 95"/>
                    <a:gd name="T20" fmla="+- 0 2037 2025"/>
                    <a:gd name="T21" fmla="*/ T20 w 97"/>
                    <a:gd name="T22" fmla="+- 0 3320 3307"/>
                    <a:gd name="T23" fmla="*/ 3320 h 95"/>
                    <a:gd name="T24" fmla="+- 0 2025 2025"/>
                    <a:gd name="T25" fmla="*/ T24 w 97"/>
                    <a:gd name="T26" fmla="+- 0 3336 3307"/>
                    <a:gd name="T27" fmla="*/ 3336 h 95"/>
                    <a:gd name="T28" fmla="+- 0 2026 2025"/>
                    <a:gd name="T29" fmla="*/ T28 w 97"/>
                    <a:gd name="T30" fmla="+- 0 3363 3307"/>
                    <a:gd name="T31" fmla="*/ 3363 h 95"/>
                    <a:gd name="T32" fmla="+- 0 2035 2025"/>
                    <a:gd name="T33" fmla="*/ T32 w 97"/>
                    <a:gd name="T34" fmla="+- 0 3383 3307"/>
                    <a:gd name="T35" fmla="*/ 3383 h 95"/>
                    <a:gd name="T36" fmla="+- 0 2049 2025"/>
                    <a:gd name="T37" fmla="*/ T36 w 97"/>
                    <a:gd name="T38" fmla="+- 0 3396 3307"/>
                    <a:gd name="T39" fmla="*/ 3396 h 95"/>
                    <a:gd name="T40" fmla="+- 0 2066 2025"/>
                    <a:gd name="T41" fmla="*/ T40 w 97"/>
                    <a:gd name="T42" fmla="+- 0 3401 3307"/>
                    <a:gd name="T43" fmla="*/ 3401 h 95"/>
                    <a:gd name="T44" fmla="+- 0 2091 2025"/>
                    <a:gd name="T45" fmla="*/ T44 w 97"/>
                    <a:gd name="T46" fmla="+- 0 3397 3307"/>
                    <a:gd name="T47" fmla="*/ 3397 h 95"/>
                    <a:gd name="T48" fmla="+- 0 2109 2025"/>
                    <a:gd name="T49" fmla="*/ T48 w 97"/>
                    <a:gd name="T50" fmla="+- 0 3385 3307"/>
                    <a:gd name="T51" fmla="*/ 3385 h 95"/>
                    <a:gd name="T52" fmla="+- 0 2120 2025"/>
                    <a:gd name="T53" fmla="*/ T52 w 97"/>
                    <a:gd name="T54" fmla="+- 0 3368 3307"/>
                    <a:gd name="T55" fmla="*/ 3368 h 95"/>
                    <a:gd name="T56" fmla="+- 0 2122 2025"/>
                    <a:gd name="T57" fmla="*/ T56 w 97"/>
                    <a:gd name="T58" fmla="+- 0 3353 3307"/>
                    <a:gd name="T59" fmla="*/ 335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2" y="25"/>
                      </a:lnTo>
                      <a:lnTo>
                        <a:pt x="78" y="9"/>
                      </a:lnTo>
                      <a:lnTo>
                        <a:pt x="58" y="0"/>
                      </a:lnTo>
                      <a:lnTo>
                        <a:pt x="31" y="3"/>
                      </a:lnTo>
                      <a:lnTo>
                        <a:pt x="12" y="13"/>
                      </a:lnTo>
                      <a:lnTo>
                        <a:pt x="0" y="29"/>
                      </a:lnTo>
                      <a:lnTo>
                        <a:pt x="1" y="56"/>
                      </a:lnTo>
                      <a:lnTo>
                        <a:pt x="10" y="76"/>
                      </a:lnTo>
                      <a:lnTo>
                        <a:pt x="24" y="89"/>
                      </a:lnTo>
                      <a:lnTo>
                        <a:pt x="41" y="94"/>
                      </a:lnTo>
                      <a:lnTo>
                        <a:pt x="66" y="90"/>
                      </a:lnTo>
                      <a:lnTo>
                        <a:pt x="84" y="78"/>
                      </a:lnTo>
                      <a:lnTo>
                        <a:pt x="95" y="61"/>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96" name="Group 390"/>
              <p:cNvGrpSpPr>
                <a:grpSpLocks/>
              </p:cNvGrpSpPr>
              <p:nvPr/>
            </p:nvGrpSpPr>
            <p:grpSpPr bwMode="auto">
              <a:xfrm>
                <a:off x="2134" y="2793"/>
                <a:ext cx="93" cy="95"/>
                <a:chOff x="2134" y="2793"/>
                <a:chExt cx="93" cy="95"/>
              </a:xfrm>
            </p:grpSpPr>
            <p:sp>
              <p:nvSpPr>
                <p:cNvPr id="8895" name="Freeform 391"/>
                <p:cNvSpPr>
                  <a:spLocks/>
                </p:cNvSpPr>
                <p:nvPr/>
              </p:nvSpPr>
              <p:spPr bwMode="auto">
                <a:xfrm>
                  <a:off x="2134" y="2793"/>
                  <a:ext cx="93" cy="95"/>
                </a:xfrm>
                <a:custGeom>
                  <a:avLst/>
                  <a:gdLst>
                    <a:gd name="T0" fmla="+- 0 2188 2134"/>
                    <a:gd name="T1" fmla="*/ T0 w 93"/>
                    <a:gd name="T2" fmla="+- 0 2793 2793"/>
                    <a:gd name="T3" fmla="*/ 2793 h 95"/>
                    <a:gd name="T4" fmla="+- 0 2163 2134"/>
                    <a:gd name="T5" fmla="*/ T4 w 93"/>
                    <a:gd name="T6" fmla="+- 0 2797 2793"/>
                    <a:gd name="T7" fmla="*/ 2797 h 95"/>
                    <a:gd name="T8" fmla="+- 0 2145 2134"/>
                    <a:gd name="T9" fmla="*/ T8 w 93"/>
                    <a:gd name="T10" fmla="+- 0 2808 2793"/>
                    <a:gd name="T11" fmla="*/ 2808 h 95"/>
                    <a:gd name="T12" fmla="+- 0 2134 2134"/>
                    <a:gd name="T13" fmla="*/ T12 w 93"/>
                    <a:gd name="T14" fmla="+- 0 2825 2793"/>
                    <a:gd name="T15" fmla="*/ 2825 h 95"/>
                    <a:gd name="T16" fmla="+- 0 2136 2134"/>
                    <a:gd name="T17" fmla="*/ T16 w 93"/>
                    <a:gd name="T18" fmla="+- 0 2852 2793"/>
                    <a:gd name="T19" fmla="*/ 2852 h 95"/>
                    <a:gd name="T20" fmla="+- 0 2145 2134"/>
                    <a:gd name="T21" fmla="*/ T20 w 93"/>
                    <a:gd name="T22" fmla="+- 0 2872 2793"/>
                    <a:gd name="T23" fmla="*/ 2872 h 95"/>
                    <a:gd name="T24" fmla="+- 0 2160 2134"/>
                    <a:gd name="T25" fmla="*/ T24 w 93"/>
                    <a:gd name="T26" fmla="+- 0 2884 2793"/>
                    <a:gd name="T27" fmla="*/ 2884 h 95"/>
                    <a:gd name="T28" fmla="+- 0 2178 2134"/>
                    <a:gd name="T29" fmla="*/ T28 w 93"/>
                    <a:gd name="T30" fmla="+- 0 2888 2793"/>
                    <a:gd name="T31" fmla="*/ 2888 h 95"/>
                    <a:gd name="T32" fmla="+- 0 2201 2134"/>
                    <a:gd name="T33" fmla="*/ T32 w 93"/>
                    <a:gd name="T34" fmla="+- 0 2883 2793"/>
                    <a:gd name="T35" fmla="*/ 2883 h 95"/>
                    <a:gd name="T36" fmla="+- 0 2217 2134"/>
                    <a:gd name="T37" fmla="*/ T36 w 93"/>
                    <a:gd name="T38" fmla="+- 0 2869 2793"/>
                    <a:gd name="T39" fmla="*/ 2869 h 95"/>
                    <a:gd name="T40" fmla="+- 0 2226 2134"/>
                    <a:gd name="T41" fmla="*/ T40 w 93"/>
                    <a:gd name="T42" fmla="+- 0 2850 2793"/>
                    <a:gd name="T43" fmla="*/ 2850 h 95"/>
                    <a:gd name="T44" fmla="+- 0 2227 2134"/>
                    <a:gd name="T45" fmla="*/ T44 w 93"/>
                    <a:gd name="T46" fmla="+- 0 2840 2793"/>
                    <a:gd name="T47" fmla="*/ 2840 h 95"/>
                    <a:gd name="T48" fmla="+- 0 2222 2134"/>
                    <a:gd name="T49" fmla="*/ T48 w 93"/>
                    <a:gd name="T50" fmla="+- 0 2818 2793"/>
                    <a:gd name="T51" fmla="*/ 2818 h 95"/>
                    <a:gd name="T52" fmla="+- 0 2208 2134"/>
                    <a:gd name="T53" fmla="*/ T52 w 93"/>
                    <a:gd name="T54" fmla="+- 0 2802 2793"/>
                    <a:gd name="T55" fmla="*/ 2802 h 95"/>
                    <a:gd name="T56" fmla="+- 0 2188 2134"/>
                    <a:gd name="T57" fmla="*/ T56 w 93"/>
                    <a:gd name="T58" fmla="+- 0 2793 2793"/>
                    <a:gd name="T59" fmla="*/ 279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1" y="15"/>
                      </a:lnTo>
                      <a:lnTo>
                        <a:pt x="0" y="32"/>
                      </a:lnTo>
                      <a:lnTo>
                        <a:pt x="2" y="59"/>
                      </a:lnTo>
                      <a:lnTo>
                        <a:pt x="11" y="79"/>
                      </a:lnTo>
                      <a:lnTo>
                        <a:pt x="26" y="91"/>
                      </a:lnTo>
                      <a:lnTo>
                        <a:pt x="44" y="95"/>
                      </a:lnTo>
                      <a:lnTo>
                        <a:pt x="67" y="90"/>
                      </a:lnTo>
                      <a:lnTo>
                        <a:pt x="83" y="76"/>
                      </a:lnTo>
                      <a:lnTo>
                        <a:pt x="92" y="57"/>
                      </a:lnTo>
                      <a:lnTo>
                        <a:pt x="93" y="47"/>
                      </a:lnTo>
                      <a:lnTo>
                        <a:pt x="88" y="25"/>
                      </a:lnTo>
                      <a:lnTo>
                        <a:pt x="74" y="9"/>
                      </a:lnTo>
                      <a:lnTo>
                        <a:pt x="54"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97" name="Group 392"/>
              <p:cNvGrpSpPr>
                <a:grpSpLocks/>
              </p:cNvGrpSpPr>
              <p:nvPr/>
            </p:nvGrpSpPr>
            <p:grpSpPr bwMode="auto">
              <a:xfrm>
                <a:off x="2134" y="2793"/>
                <a:ext cx="93" cy="95"/>
                <a:chOff x="2134" y="2793"/>
                <a:chExt cx="93" cy="95"/>
              </a:xfrm>
            </p:grpSpPr>
            <p:sp>
              <p:nvSpPr>
                <p:cNvPr id="8894" name="Freeform 393"/>
                <p:cNvSpPr>
                  <a:spLocks/>
                </p:cNvSpPr>
                <p:nvPr/>
              </p:nvSpPr>
              <p:spPr bwMode="auto">
                <a:xfrm>
                  <a:off x="2134" y="2793"/>
                  <a:ext cx="93" cy="95"/>
                </a:xfrm>
                <a:custGeom>
                  <a:avLst/>
                  <a:gdLst>
                    <a:gd name="T0" fmla="+- 0 2227 2134"/>
                    <a:gd name="T1" fmla="*/ T0 w 93"/>
                    <a:gd name="T2" fmla="+- 0 2840 2793"/>
                    <a:gd name="T3" fmla="*/ 2840 h 95"/>
                    <a:gd name="T4" fmla="+- 0 2222 2134"/>
                    <a:gd name="T5" fmla="*/ T4 w 93"/>
                    <a:gd name="T6" fmla="+- 0 2818 2793"/>
                    <a:gd name="T7" fmla="*/ 2818 h 95"/>
                    <a:gd name="T8" fmla="+- 0 2208 2134"/>
                    <a:gd name="T9" fmla="*/ T8 w 93"/>
                    <a:gd name="T10" fmla="+- 0 2802 2793"/>
                    <a:gd name="T11" fmla="*/ 2802 h 95"/>
                    <a:gd name="T12" fmla="+- 0 2188 2134"/>
                    <a:gd name="T13" fmla="*/ T12 w 93"/>
                    <a:gd name="T14" fmla="+- 0 2793 2793"/>
                    <a:gd name="T15" fmla="*/ 2793 h 95"/>
                    <a:gd name="T16" fmla="+- 0 2163 2134"/>
                    <a:gd name="T17" fmla="*/ T16 w 93"/>
                    <a:gd name="T18" fmla="+- 0 2797 2793"/>
                    <a:gd name="T19" fmla="*/ 2797 h 95"/>
                    <a:gd name="T20" fmla="+- 0 2145 2134"/>
                    <a:gd name="T21" fmla="*/ T20 w 93"/>
                    <a:gd name="T22" fmla="+- 0 2808 2793"/>
                    <a:gd name="T23" fmla="*/ 2808 h 95"/>
                    <a:gd name="T24" fmla="+- 0 2134 2134"/>
                    <a:gd name="T25" fmla="*/ T24 w 93"/>
                    <a:gd name="T26" fmla="+- 0 2825 2793"/>
                    <a:gd name="T27" fmla="*/ 2825 h 95"/>
                    <a:gd name="T28" fmla="+- 0 2136 2134"/>
                    <a:gd name="T29" fmla="*/ T28 w 93"/>
                    <a:gd name="T30" fmla="+- 0 2852 2793"/>
                    <a:gd name="T31" fmla="*/ 2852 h 95"/>
                    <a:gd name="T32" fmla="+- 0 2145 2134"/>
                    <a:gd name="T33" fmla="*/ T32 w 93"/>
                    <a:gd name="T34" fmla="+- 0 2872 2793"/>
                    <a:gd name="T35" fmla="*/ 2872 h 95"/>
                    <a:gd name="T36" fmla="+- 0 2160 2134"/>
                    <a:gd name="T37" fmla="*/ T36 w 93"/>
                    <a:gd name="T38" fmla="+- 0 2884 2793"/>
                    <a:gd name="T39" fmla="*/ 2884 h 95"/>
                    <a:gd name="T40" fmla="+- 0 2178 2134"/>
                    <a:gd name="T41" fmla="*/ T40 w 93"/>
                    <a:gd name="T42" fmla="+- 0 2888 2793"/>
                    <a:gd name="T43" fmla="*/ 2888 h 95"/>
                    <a:gd name="T44" fmla="+- 0 2201 2134"/>
                    <a:gd name="T45" fmla="*/ T44 w 93"/>
                    <a:gd name="T46" fmla="+- 0 2883 2793"/>
                    <a:gd name="T47" fmla="*/ 2883 h 95"/>
                    <a:gd name="T48" fmla="+- 0 2217 2134"/>
                    <a:gd name="T49" fmla="*/ T48 w 93"/>
                    <a:gd name="T50" fmla="+- 0 2869 2793"/>
                    <a:gd name="T51" fmla="*/ 2869 h 95"/>
                    <a:gd name="T52" fmla="+- 0 2226 2134"/>
                    <a:gd name="T53" fmla="*/ T52 w 93"/>
                    <a:gd name="T54" fmla="+- 0 2850 2793"/>
                    <a:gd name="T55" fmla="*/ 2850 h 95"/>
                    <a:gd name="T56" fmla="+- 0 2227 2134"/>
                    <a:gd name="T57" fmla="*/ T56 w 93"/>
                    <a:gd name="T58" fmla="+- 0 2840 2793"/>
                    <a:gd name="T59" fmla="*/ 284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5"/>
                      </a:lnTo>
                      <a:lnTo>
                        <a:pt x="74" y="9"/>
                      </a:lnTo>
                      <a:lnTo>
                        <a:pt x="54" y="0"/>
                      </a:lnTo>
                      <a:lnTo>
                        <a:pt x="29" y="4"/>
                      </a:lnTo>
                      <a:lnTo>
                        <a:pt x="11" y="15"/>
                      </a:lnTo>
                      <a:lnTo>
                        <a:pt x="0" y="32"/>
                      </a:lnTo>
                      <a:lnTo>
                        <a:pt x="2" y="59"/>
                      </a:lnTo>
                      <a:lnTo>
                        <a:pt x="11" y="79"/>
                      </a:lnTo>
                      <a:lnTo>
                        <a:pt x="26" y="91"/>
                      </a:lnTo>
                      <a:lnTo>
                        <a:pt x="44" y="95"/>
                      </a:lnTo>
                      <a:lnTo>
                        <a:pt x="67" y="90"/>
                      </a:lnTo>
                      <a:lnTo>
                        <a:pt x="83" y="76"/>
                      </a:lnTo>
                      <a:lnTo>
                        <a:pt x="92"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98" name="Group 394"/>
              <p:cNvGrpSpPr>
                <a:grpSpLocks/>
              </p:cNvGrpSpPr>
              <p:nvPr/>
            </p:nvGrpSpPr>
            <p:grpSpPr bwMode="auto">
              <a:xfrm>
                <a:off x="5121" y="2443"/>
                <a:ext cx="93" cy="99"/>
                <a:chOff x="5121" y="2443"/>
                <a:chExt cx="93" cy="99"/>
              </a:xfrm>
            </p:grpSpPr>
            <p:sp>
              <p:nvSpPr>
                <p:cNvPr id="8893" name="Freeform 395"/>
                <p:cNvSpPr>
                  <a:spLocks/>
                </p:cNvSpPr>
                <p:nvPr/>
              </p:nvSpPr>
              <p:spPr bwMode="auto">
                <a:xfrm>
                  <a:off x="5121" y="2443"/>
                  <a:ext cx="93" cy="99"/>
                </a:xfrm>
                <a:custGeom>
                  <a:avLst/>
                  <a:gdLst>
                    <a:gd name="T0" fmla="+- 0 5176 5121"/>
                    <a:gd name="T1" fmla="*/ T0 w 93"/>
                    <a:gd name="T2" fmla="+- 0 2443 2443"/>
                    <a:gd name="T3" fmla="*/ 2443 h 99"/>
                    <a:gd name="T4" fmla="+- 0 5150 5121"/>
                    <a:gd name="T5" fmla="*/ T4 w 93"/>
                    <a:gd name="T6" fmla="+- 0 2446 2443"/>
                    <a:gd name="T7" fmla="*/ 2446 h 99"/>
                    <a:gd name="T8" fmla="+- 0 5132 5121"/>
                    <a:gd name="T9" fmla="*/ T8 w 93"/>
                    <a:gd name="T10" fmla="+- 0 2457 2443"/>
                    <a:gd name="T11" fmla="*/ 2457 h 99"/>
                    <a:gd name="T12" fmla="+- 0 5121 5121"/>
                    <a:gd name="T13" fmla="*/ T12 w 93"/>
                    <a:gd name="T14" fmla="+- 0 2474 2443"/>
                    <a:gd name="T15" fmla="*/ 2474 h 99"/>
                    <a:gd name="T16" fmla="+- 0 5122 5121"/>
                    <a:gd name="T17" fmla="*/ T16 w 93"/>
                    <a:gd name="T18" fmla="+- 0 2502 2443"/>
                    <a:gd name="T19" fmla="*/ 2502 h 99"/>
                    <a:gd name="T20" fmla="+- 0 5130 5121"/>
                    <a:gd name="T21" fmla="*/ T20 w 93"/>
                    <a:gd name="T22" fmla="+- 0 2523 2443"/>
                    <a:gd name="T23" fmla="*/ 2523 h 99"/>
                    <a:gd name="T24" fmla="+- 0 5143 5121"/>
                    <a:gd name="T25" fmla="*/ T24 w 93"/>
                    <a:gd name="T26" fmla="+- 0 2536 2443"/>
                    <a:gd name="T27" fmla="*/ 2536 h 99"/>
                    <a:gd name="T28" fmla="+- 0 5160 5121"/>
                    <a:gd name="T29" fmla="*/ T28 w 93"/>
                    <a:gd name="T30" fmla="+- 0 2542 2443"/>
                    <a:gd name="T31" fmla="*/ 2542 h 99"/>
                    <a:gd name="T32" fmla="+- 0 5183 5121"/>
                    <a:gd name="T33" fmla="*/ T32 w 93"/>
                    <a:gd name="T34" fmla="+- 0 2538 2443"/>
                    <a:gd name="T35" fmla="*/ 2538 h 99"/>
                    <a:gd name="T36" fmla="+- 0 5201 5121"/>
                    <a:gd name="T37" fmla="*/ T36 w 93"/>
                    <a:gd name="T38" fmla="+- 0 2525 2443"/>
                    <a:gd name="T39" fmla="*/ 2525 h 99"/>
                    <a:gd name="T40" fmla="+- 0 5211 5121"/>
                    <a:gd name="T41" fmla="*/ T40 w 93"/>
                    <a:gd name="T42" fmla="+- 0 2507 2443"/>
                    <a:gd name="T43" fmla="*/ 2507 h 99"/>
                    <a:gd name="T44" fmla="+- 0 5213 5121"/>
                    <a:gd name="T45" fmla="*/ T44 w 93"/>
                    <a:gd name="T46" fmla="+- 0 2492 2443"/>
                    <a:gd name="T47" fmla="*/ 2492 h 99"/>
                    <a:gd name="T48" fmla="+- 0 5208 5121"/>
                    <a:gd name="T49" fmla="*/ T48 w 93"/>
                    <a:gd name="T50" fmla="+- 0 2470 2443"/>
                    <a:gd name="T51" fmla="*/ 2470 h 99"/>
                    <a:gd name="T52" fmla="+- 0 5195 5121"/>
                    <a:gd name="T53" fmla="*/ T52 w 93"/>
                    <a:gd name="T54" fmla="+- 0 2452 2443"/>
                    <a:gd name="T55" fmla="*/ 2452 h 99"/>
                    <a:gd name="T56" fmla="+- 0 5176 5121"/>
                    <a:gd name="T57" fmla="*/ T56 w 93"/>
                    <a:gd name="T58" fmla="+- 0 2443 2443"/>
                    <a:gd name="T59" fmla="*/ 244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29" y="3"/>
                      </a:lnTo>
                      <a:lnTo>
                        <a:pt x="11" y="14"/>
                      </a:lnTo>
                      <a:lnTo>
                        <a:pt x="0" y="31"/>
                      </a:lnTo>
                      <a:lnTo>
                        <a:pt x="1" y="59"/>
                      </a:lnTo>
                      <a:lnTo>
                        <a:pt x="9" y="80"/>
                      </a:lnTo>
                      <a:lnTo>
                        <a:pt x="22" y="93"/>
                      </a:lnTo>
                      <a:lnTo>
                        <a:pt x="39" y="99"/>
                      </a:lnTo>
                      <a:lnTo>
                        <a:pt x="62" y="95"/>
                      </a:lnTo>
                      <a:lnTo>
                        <a:pt x="80" y="82"/>
                      </a:lnTo>
                      <a:lnTo>
                        <a:pt x="90" y="64"/>
                      </a:lnTo>
                      <a:lnTo>
                        <a:pt x="92" y="49"/>
                      </a:lnTo>
                      <a:lnTo>
                        <a:pt x="87" y="27"/>
                      </a:lnTo>
                      <a:lnTo>
                        <a:pt x="74"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99" name="Group 396"/>
              <p:cNvGrpSpPr>
                <a:grpSpLocks/>
              </p:cNvGrpSpPr>
              <p:nvPr/>
            </p:nvGrpSpPr>
            <p:grpSpPr bwMode="auto">
              <a:xfrm>
                <a:off x="5121" y="2443"/>
                <a:ext cx="93" cy="99"/>
                <a:chOff x="5121" y="2443"/>
                <a:chExt cx="93" cy="99"/>
              </a:xfrm>
            </p:grpSpPr>
            <p:sp>
              <p:nvSpPr>
                <p:cNvPr id="8892" name="Freeform 397"/>
                <p:cNvSpPr>
                  <a:spLocks/>
                </p:cNvSpPr>
                <p:nvPr/>
              </p:nvSpPr>
              <p:spPr bwMode="auto">
                <a:xfrm>
                  <a:off x="5121" y="2443"/>
                  <a:ext cx="93" cy="99"/>
                </a:xfrm>
                <a:custGeom>
                  <a:avLst/>
                  <a:gdLst>
                    <a:gd name="T0" fmla="+- 0 5213 5121"/>
                    <a:gd name="T1" fmla="*/ T0 w 93"/>
                    <a:gd name="T2" fmla="+- 0 2492 2443"/>
                    <a:gd name="T3" fmla="*/ 2492 h 99"/>
                    <a:gd name="T4" fmla="+- 0 5208 5121"/>
                    <a:gd name="T5" fmla="*/ T4 w 93"/>
                    <a:gd name="T6" fmla="+- 0 2470 2443"/>
                    <a:gd name="T7" fmla="*/ 2470 h 99"/>
                    <a:gd name="T8" fmla="+- 0 5195 5121"/>
                    <a:gd name="T9" fmla="*/ T8 w 93"/>
                    <a:gd name="T10" fmla="+- 0 2452 2443"/>
                    <a:gd name="T11" fmla="*/ 2452 h 99"/>
                    <a:gd name="T12" fmla="+- 0 5176 5121"/>
                    <a:gd name="T13" fmla="*/ T12 w 93"/>
                    <a:gd name="T14" fmla="+- 0 2443 2443"/>
                    <a:gd name="T15" fmla="*/ 2443 h 99"/>
                    <a:gd name="T16" fmla="+- 0 5150 5121"/>
                    <a:gd name="T17" fmla="*/ T16 w 93"/>
                    <a:gd name="T18" fmla="+- 0 2446 2443"/>
                    <a:gd name="T19" fmla="*/ 2446 h 99"/>
                    <a:gd name="T20" fmla="+- 0 5132 5121"/>
                    <a:gd name="T21" fmla="*/ T20 w 93"/>
                    <a:gd name="T22" fmla="+- 0 2457 2443"/>
                    <a:gd name="T23" fmla="*/ 2457 h 99"/>
                    <a:gd name="T24" fmla="+- 0 5121 5121"/>
                    <a:gd name="T25" fmla="*/ T24 w 93"/>
                    <a:gd name="T26" fmla="+- 0 2474 2443"/>
                    <a:gd name="T27" fmla="*/ 2474 h 99"/>
                    <a:gd name="T28" fmla="+- 0 5122 5121"/>
                    <a:gd name="T29" fmla="*/ T28 w 93"/>
                    <a:gd name="T30" fmla="+- 0 2502 2443"/>
                    <a:gd name="T31" fmla="*/ 2502 h 99"/>
                    <a:gd name="T32" fmla="+- 0 5130 5121"/>
                    <a:gd name="T33" fmla="*/ T32 w 93"/>
                    <a:gd name="T34" fmla="+- 0 2523 2443"/>
                    <a:gd name="T35" fmla="*/ 2523 h 99"/>
                    <a:gd name="T36" fmla="+- 0 5143 5121"/>
                    <a:gd name="T37" fmla="*/ T36 w 93"/>
                    <a:gd name="T38" fmla="+- 0 2536 2443"/>
                    <a:gd name="T39" fmla="*/ 2536 h 99"/>
                    <a:gd name="T40" fmla="+- 0 5160 5121"/>
                    <a:gd name="T41" fmla="*/ T40 w 93"/>
                    <a:gd name="T42" fmla="+- 0 2542 2443"/>
                    <a:gd name="T43" fmla="*/ 2542 h 99"/>
                    <a:gd name="T44" fmla="+- 0 5183 5121"/>
                    <a:gd name="T45" fmla="*/ T44 w 93"/>
                    <a:gd name="T46" fmla="+- 0 2538 2443"/>
                    <a:gd name="T47" fmla="*/ 2538 h 99"/>
                    <a:gd name="T48" fmla="+- 0 5201 5121"/>
                    <a:gd name="T49" fmla="*/ T48 w 93"/>
                    <a:gd name="T50" fmla="+- 0 2525 2443"/>
                    <a:gd name="T51" fmla="*/ 2525 h 99"/>
                    <a:gd name="T52" fmla="+- 0 5211 5121"/>
                    <a:gd name="T53" fmla="*/ T52 w 93"/>
                    <a:gd name="T54" fmla="+- 0 2507 2443"/>
                    <a:gd name="T55" fmla="*/ 2507 h 99"/>
                    <a:gd name="T56" fmla="+- 0 5213 5121"/>
                    <a:gd name="T57" fmla="*/ T56 w 93"/>
                    <a:gd name="T58" fmla="+- 0 2492 2443"/>
                    <a:gd name="T59" fmla="*/ 2492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7"/>
                      </a:lnTo>
                      <a:lnTo>
                        <a:pt x="74" y="9"/>
                      </a:lnTo>
                      <a:lnTo>
                        <a:pt x="55" y="0"/>
                      </a:lnTo>
                      <a:lnTo>
                        <a:pt x="29" y="3"/>
                      </a:lnTo>
                      <a:lnTo>
                        <a:pt x="11" y="14"/>
                      </a:lnTo>
                      <a:lnTo>
                        <a:pt x="0" y="31"/>
                      </a:lnTo>
                      <a:lnTo>
                        <a:pt x="1" y="59"/>
                      </a:lnTo>
                      <a:lnTo>
                        <a:pt x="9" y="80"/>
                      </a:lnTo>
                      <a:lnTo>
                        <a:pt x="22" y="93"/>
                      </a:lnTo>
                      <a:lnTo>
                        <a:pt x="39" y="99"/>
                      </a:lnTo>
                      <a:lnTo>
                        <a:pt x="62" y="95"/>
                      </a:lnTo>
                      <a:lnTo>
                        <a:pt x="80" y="82"/>
                      </a:ln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00" name="Group 398"/>
              <p:cNvGrpSpPr>
                <a:grpSpLocks/>
              </p:cNvGrpSpPr>
              <p:nvPr/>
            </p:nvGrpSpPr>
            <p:grpSpPr bwMode="auto">
              <a:xfrm>
                <a:off x="1287" y="2112"/>
                <a:ext cx="101" cy="97"/>
                <a:chOff x="1287" y="2112"/>
                <a:chExt cx="101" cy="97"/>
              </a:xfrm>
            </p:grpSpPr>
            <p:sp>
              <p:nvSpPr>
                <p:cNvPr id="8890" name="Freeform 399"/>
                <p:cNvSpPr>
                  <a:spLocks/>
                </p:cNvSpPr>
                <p:nvPr/>
              </p:nvSpPr>
              <p:spPr bwMode="auto">
                <a:xfrm>
                  <a:off x="1287" y="2112"/>
                  <a:ext cx="101" cy="97"/>
                </a:xfrm>
                <a:custGeom>
                  <a:avLst/>
                  <a:gdLst>
                    <a:gd name="T0" fmla="+- 0 1350 1287"/>
                    <a:gd name="T1" fmla="*/ T0 w 101"/>
                    <a:gd name="T2" fmla="+- 0 2112 2112"/>
                    <a:gd name="T3" fmla="*/ 2112 h 97"/>
                    <a:gd name="T4" fmla="+- 0 1323 1287"/>
                    <a:gd name="T5" fmla="*/ T4 w 101"/>
                    <a:gd name="T6" fmla="+- 0 2115 2112"/>
                    <a:gd name="T7" fmla="*/ 2115 h 97"/>
                    <a:gd name="T8" fmla="+- 0 1304 1287"/>
                    <a:gd name="T9" fmla="*/ T8 w 101"/>
                    <a:gd name="T10" fmla="+- 0 2125 2112"/>
                    <a:gd name="T11" fmla="*/ 2125 h 97"/>
                    <a:gd name="T12" fmla="+- 0 1291 1287"/>
                    <a:gd name="T13" fmla="*/ T12 w 101"/>
                    <a:gd name="T14" fmla="+- 0 2140 2112"/>
                    <a:gd name="T15" fmla="*/ 2140 h 97"/>
                    <a:gd name="T16" fmla="+- 0 1287 1287"/>
                    <a:gd name="T17" fmla="*/ T16 w 101"/>
                    <a:gd name="T18" fmla="+- 0 2159 2112"/>
                    <a:gd name="T19" fmla="*/ 2159 h 97"/>
                    <a:gd name="T20" fmla="+- 0 1291 1287"/>
                    <a:gd name="T21" fmla="*/ T20 w 101"/>
                    <a:gd name="T22" fmla="+- 0 2179 2112"/>
                    <a:gd name="T23" fmla="*/ 2179 h 97"/>
                    <a:gd name="T24" fmla="+- 0 1383 1287"/>
                    <a:gd name="T25" fmla="*/ T24 w 101"/>
                    <a:gd name="T26" fmla="+- 0 2179 2112"/>
                    <a:gd name="T27" fmla="*/ 2179 h 97"/>
                    <a:gd name="T28" fmla="+- 0 1387 1287"/>
                    <a:gd name="T29" fmla="*/ T28 w 101"/>
                    <a:gd name="T30" fmla="+- 0 2164 2112"/>
                    <a:gd name="T31" fmla="*/ 2164 h 97"/>
                    <a:gd name="T32" fmla="+- 0 1387 1287"/>
                    <a:gd name="T33" fmla="*/ T32 w 101"/>
                    <a:gd name="T34" fmla="+- 0 2161 2112"/>
                    <a:gd name="T35" fmla="*/ 2161 h 97"/>
                    <a:gd name="T36" fmla="+- 0 1382 1287"/>
                    <a:gd name="T37" fmla="*/ T36 w 101"/>
                    <a:gd name="T38" fmla="+- 0 2139 2112"/>
                    <a:gd name="T39" fmla="*/ 2139 h 97"/>
                    <a:gd name="T40" fmla="+- 0 1369 1287"/>
                    <a:gd name="T41" fmla="*/ T40 w 101"/>
                    <a:gd name="T42" fmla="+- 0 2122 2112"/>
                    <a:gd name="T43" fmla="*/ 2122 h 97"/>
                    <a:gd name="T44" fmla="+- 0 1350 1287"/>
                    <a:gd name="T45" fmla="*/ T44 w 101"/>
                    <a:gd name="T46" fmla="+- 0 2112 2112"/>
                    <a:gd name="T47" fmla="*/ 2112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01" h="97">
                      <a:moveTo>
                        <a:pt x="63" y="0"/>
                      </a:moveTo>
                      <a:lnTo>
                        <a:pt x="36" y="3"/>
                      </a:lnTo>
                      <a:lnTo>
                        <a:pt x="17" y="13"/>
                      </a:lnTo>
                      <a:lnTo>
                        <a:pt x="4" y="28"/>
                      </a:lnTo>
                      <a:lnTo>
                        <a:pt x="0" y="47"/>
                      </a:lnTo>
                      <a:lnTo>
                        <a:pt x="4" y="67"/>
                      </a:lnTo>
                      <a:lnTo>
                        <a:pt x="96" y="67"/>
                      </a:lnTo>
                      <a:lnTo>
                        <a:pt x="100" y="52"/>
                      </a:lnTo>
                      <a:lnTo>
                        <a:pt x="100" y="49"/>
                      </a:lnTo>
                      <a:lnTo>
                        <a:pt x="95"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91" name="Freeform 400"/>
                <p:cNvSpPr>
                  <a:spLocks/>
                </p:cNvSpPr>
                <p:nvPr/>
              </p:nvSpPr>
              <p:spPr bwMode="auto">
                <a:xfrm>
                  <a:off x="1287" y="2112"/>
                  <a:ext cx="101" cy="97"/>
                </a:xfrm>
                <a:custGeom>
                  <a:avLst/>
                  <a:gdLst>
                    <a:gd name="T0" fmla="+- 0 1305 1287"/>
                    <a:gd name="T1" fmla="*/ T0 w 101"/>
                    <a:gd name="T2" fmla="+- 0 2199 2112"/>
                    <a:gd name="T3" fmla="*/ 2199 h 97"/>
                    <a:gd name="T4" fmla="+- 0 1323 1287"/>
                    <a:gd name="T5" fmla="*/ T4 w 101"/>
                    <a:gd name="T6" fmla="+- 0 2209 2112"/>
                    <a:gd name="T7" fmla="*/ 2209 h 97"/>
                    <a:gd name="T8" fmla="+- 0 1350 1287"/>
                    <a:gd name="T9" fmla="*/ T8 w 101"/>
                    <a:gd name="T10" fmla="+- 0 2207 2112"/>
                    <a:gd name="T11" fmla="*/ 2207 h 97"/>
                    <a:gd name="T12" fmla="+- 0 1365 1287"/>
                    <a:gd name="T13" fmla="*/ T12 w 101"/>
                    <a:gd name="T14" fmla="+- 0 2199 2112"/>
                    <a:gd name="T15" fmla="*/ 2199 h 97"/>
                    <a:gd name="T16" fmla="+- 0 1305 1287"/>
                    <a:gd name="T17" fmla="*/ T16 w 101"/>
                    <a:gd name="T18" fmla="+- 0 2199 2112"/>
                    <a:gd name="T19" fmla="*/ 2199 h 97"/>
                  </a:gdLst>
                  <a:ahLst/>
                  <a:cxnLst>
                    <a:cxn ang="0">
                      <a:pos x="T1" y="T3"/>
                    </a:cxn>
                    <a:cxn ang="0">
                      <a:pos x="T5" y="T7"/>
                    </a:cxn>
                    <a:cxn ang="0">
                      <a:pos x="T9" y="T11"/>
                    </a:cxn>
                    <a:cxn ang="0">
                      <a:pos x="T13" y="T15"/>
                    </a:cxn>
                    <a:cxn ang="0">
                      <a:pos x="T17" y="T19"/>
                    </a:cxn>
                  </a:cxnLst>
                  <a:rect l="0" t="0" r="r" b="b"/>
                  <a:pathLst>
                    <a:path w="101" h="97">
                      <a:moveTo>
                        <a:pt x="18" y="87"/>
                      </a:moveTo>
                      <a:lnTo>
                        <a:pt x="36" y="97"/>
                      </a:lnTo>
                      <a:lnTo>
                        <a:pt x="63" y="95"/>
                      </a:lnTo>
                      <a:lnTo>
                        <a:pt x="78" y="87"/>
                      </a:lnTo>
                      <a:lnTo>
                        <a:pt x="18" y="87"/>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01" name="Group 401"/>
              <p:cNvGrpSpPr>
                <a:grpSpLocks/>
              </p:cNvGrpSpPr>
              <p:nvPr/>
            </p:nvGrpSpPr>
            <p:grpSpPr bwMode="auto">
              <a:xfrm>
                <a:off x="1287" y="2112"/>
                <a:ext cx="101" cy="97"/>
                <a:chOff x="1287" y="2112"/>
                <a:chExt cx="101" cy="97"/>
              </a:xfrm>
            </p:grpSpPr>
            <p:sp>
              <p:nvSpPr>
                <p:cNvPr id="8887" name="Freeform 402"/>
                <p:cNvSpPr>
                  <a:spLocks/>
                </p:cNvSpPr>
                <p:nvPr/>
              </p:nvSpPr>
              <p:spPr bwMode="auto">
                <a:xfrm>
                  <a:off x="1287" y="2112"/>
                  <a:ext cx="101" cy="97"/>
                </a:xfrm>
                <a:custGeom>
                  <a:avLst/>
                  <a:gdLst>
                    <a:gd name="T0" fmla="+- 0 1387 1287"/>
                    <a:gd name="T1" fmla="*/ T0 w 101"/>
                    <a:gd name="T2" fmla="+- 0 2161 2112"/>
                    <a:gd name="T3" fmla="*/ 2161 h 97"/>
                    <a:gd name="T4" fmla="+- 0 1382 1287"/>
                    <a:gd name="T5" fmla="*/ T4 w 101"/>
                    <a:gd name="T6" fmla="+- 0 2139 2112"/>
                    <a:gd name="T7" fmla="*/ 2139 h 97"/>
                    <a:gd name="T8" fmla="+- 0 1369 1287"/>
                    <a:gd name="T9" fmla="*/ T8 w 101"/>
                    <a:gd name="T10" fmla="+- 0 2122 2112"/>
                    <a:gd name="T11" fmla="*/ 2122 h 97"/>
                    <a:gd name="T12" fmla="+- 0 1350 1287"/>
                    <a:gd name="T13" fmla="*/ T12 w 101"/>
                    <a:gd name="T14" fmla="+- 0 2112 2112"/>
                    <a:gd name="T15" fmla="*/ 2112 h 97"/>
                    <a:gd name="T16" fmla="+- 0 1323 1287"/>
                    <a:gd name="T17" fmla="*/ T16 w 101"/>
                    <a:gd name="T18" fmla="+- 0 2115 2112"/>
                    <a:gd name="T19" fmla="*/ 2115 h 97"/>
                    <a:gd name="T20" fmla="+- 0 1304 1287"/>
                    <a:gd name="T21" fmla="*/ T20 w 101"/>
                    <a:gd name="T22" fmla="+- 0 2125 2112"/>
                    <a:gd name="T23" fmla="*/ 2125 h 97"/>
                    <a:gd name="T24" fmla="+- 0 1291 1287"/>
                    <a:gd name="T25" fmla="*/ T24 w 101"/>
                    <a:gd name="T26" fmla="+- 0 2140 2112"/>
                    <a:gd name="T27" fmla="*/ 2140 h 97"/>
                    <a:gd name="T28" fmla="+- 0 1287 1287"/>
                    <a:gd name="T29" fmla="*/ T28 w 101"/>
                    <a:gd name="T30" fmla="+- 0 2159 2112"/>
                    <a:gd name="T31" fmla="*/ 2159 h 97"/>
                    <a:gd name="T32" fmla="+- 0 1291 1287"/>
                    <a:gd name="T33" fmla="*/ T32 w 101"/>
                    <a:gd name="T34" fmla="+- 0 2179 2112"/>
                    <a:gd name="T35" fmla="*/ 217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1" h="97">
                      <a:moveTo>
                        <a:pt x="100" y="49"/>
                      </a:moveTo>
                      <a:lnTo>
                        <a:pt x="95" y="27"/>
                      </a:lnTo>
                      <a:lnTo>
                        <a:pt x="82" y="10"/>
                      </a:lnTo>
                      <a:lnTo>
                        <a:pt x="63" y="0"/>
                      </a:lnTo>
                      <a:lnTo>
                        <a:pt x="36" y="3"/>
                      </a:lnTo>
                      <a:lnTo>
                        <a:pt x="17" y="13"/>
                      </a:lnTo>
                      <a:lnTo>
                        <a:pt x="4" y="28"/>
                      </a:lnTo>
                      <a:lnTo>
                        <a:pt x="0" y="47"/>
                      </a:lnTo>
                      <a:lnTo>
                        <a:pt x="4" y="6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88" name="Freeform 403"/>
                <p:cNvSpPr>
                  <a:spLocks/>
                </p:cNvSpPr>
                <p:nvPr/>
              </p:nvSpPr>
              <p:spPr bwMode="auto">
                <a:xfrm>
                  <a:off x="1287" y="2112"/>
                  <a:ext cx="101" cy="97"/>
                </a:xfrm>
                <a:custGeom>
                  <a:avLst/>
                  <a:gdLst>
                    <a:gd name="T0" fmla="+- 0 1305 1287"/>
                    <a:gd name="T1" fmla="*/ T0 w 101"/>
                    <a:gd name="T2" fmla="+- 0 2199 2112"/>
                    <a:gd name="T3" fmla="*/ 2199 h 97"/>
                    <a:gd name="T4" fmla="+- 0 1323 1287"/>
                    <a:gd name="T5" fmla="*/ T4 w 101"/>
                    <a:gd name="T6" fmla="+- 0 2209 2112"/>
                    <a:gd name="T7" fmla="*/ 2209 h 97"/>
                    <a:gd name="T8" fmla="+- 0 1350 1287"/>
                    <a:gd name="T9" fmla="*/ T8 w 101"/>
                    <a:gd name="T10" fmla="+- 0 2207 2112"/>
                    <a:gd name="T11" fmla="*/ 2207 h 97"/>
                    <a:gd name="T12" fmla="+- 0 1365 1287"/>
                    <a:gd name="T13" fmla="*/ T12 w 101"/>
                    <a:gd name="T14" fmla="+- 0 2199 2112"/>
                    <a:gd name="T15" fmla="*/ 2199 h 97"/>
                  </a:gdLst>
                  <a:ahLst/>
                  <a:cxnLst>
                    <a:cxn ang="0">
                      <a:pos x="T1" y="T3"/>
                    </a:cxn>
                    <a:cxn ang="0">
                      <a:pos x="T5" y="T7"/>
                    </a:cxn>
                    <a:cxn ang="0">
                      <a:pos x="T9" y="T11"/>
                    </a:cxn>
                    <a:cxn ang="0">
                      <a:pos x="T13" y="T15"/>
                    </a:cxn>
                  </a:cxnLst>
                  <a:rect l="0" t="0" r="r" b="b"/>
                  <a:pathLst>
                    <a:path w="101" h="97">
                      <a:moveTo>
                        <a:pt x="18" y="87"/>
                      </a:moveTo>
                      <a:lnTo>
                        <a:pt x="36" y="97"/>
                      </a:lnTo>
                      <a:lnTo>
                        <a:pt x="63" y="95"/>
                      </a:lnTo>
                      <a:lnTo>
                        <a:pt x="78" y="8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89" name="Freeform 404"/>
                <p:cNvSpPr>
                  <a:spLocks/>
                </p:cNvSpPr>
                <p:nvPr/>
              </p:nvSpPr>
              <p:spPr bwMode="auto">
                <a:xfrm>
                  <a:off x="1287" y="2112"/>
                  <a:ext cx="101" cy="97"/>
                </a:xfrm>
                <a:custGeom>
                  <a:avLst/>
                  <a:gdLst>
                    <a:gd name="T0" fmla="+- 0 1383 1287"/>
                    <a:gd name="T1" fmla="*/ T0 w 101"/>
                    <a:gd name="T2" fmla="+- 0 2179 2112"/>
                    <a:gd name="T3" fmla="*/ 2179 h 97"/>
                    <a:gd name="T4" fmla="+- 0 1387 1287"/>
                    <a:gd name="T5" fmla="*/ T4 w 101"/>
                    <a:gd name="T6" fmla="+- 0 2164 2112"/>
                    <a:gd name="T7" fmla="*/ 2164 h 97"/>
                    <a:gd name="T8" fmla="+- 0 1387 1287"/>
                    <a:gd name="T9" fmla="*/ T8 w 101"/>
                    <a:gd name="T10" fmla="+- 0 2161 2112"/>
                    <a:gd name="T11" fmla="*/ 2161 h 97"/>
                  </a:gdLst>
                  <a:ahLst/>
                  <a:cxnLst>
                    <a:cxn ang="0">
                      <a:pos x="T1" y="T3"/>
                    </a:cxn>
                    <a:cxn ang="0">
                      <a:pos x="T5" y="T7"/>
                    </a:cxn>
                    <a:cxn ang="0">
                      <a:pos x="T9" y="T11"/>
                    </a:cxn>
                  </a:cxnLst>
                  <a:rect l="0" t="0" r="r" b="b"/>
                  <a:pathLst>
                    <a:path w="101" h="97">
                      <a:moveTo>
                        <a:pt x="96" y="67"/>
                      </a:moveTo>
                      <a:lnTo>
                        <a:pt x="100" y="52"/>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02" name="Group 405"/>
              <p:cNvGrpSpPr>
                <a:grpSpLocks/>
              </p:cNvGrpSpPr>
              <p:nvPr/>
            </p:nvGrpSpPr>
            <p:grpSpPr bwMode="auto">
              <a:xfrm>
                <a:off x="2010" y="3878"/>
                <a:ext cx="93" cy="99"/>
                <a:chOff x="2010" y="3878"/>
                <a:chExt cx="93" cy="99"/>
              </a:xfrm>
            </p:grpSpPr>
            <p:sp>
              <p:nvSpPr>
                <p:cNvPr id="8886" name="Freeform 406"/>
                <p:cNvSpPr>
                  <a:spLocks/>
                </p:cNvSpPr>
                <p:nvPr/>
              </p:nvSpPr>
              <p:spPr bwMode="auto">
                <a:xfrm>
                  <a:off x="2010" y="3878"/>
                  <a:ext cx="93" cy="99"/>
                </a:xfrm>
                <a:custGeom>
                  <a:avLst/>
                  <a:gdLst>
                    <a:gd name="T0" fmla="+- 0 2065 2010"/>
                    <a:gd name="T1" fmla="*/ T0 w 93"/>
                    <a:gd name="T2" fmla="+- 0 3878 3878"/>
                    <a:gd name="T3" fmla="*/ 3878 h 99"/>
                    <a:gd name="T4" fmla="+- 0 2040 2010"/>
                    <a:gd name="T5" fmla="*/ T4 w 93"/>
                    <a:gd name="T6" fmla="+- 0 3881 3878"/>
                    <a:gd name="T7" fmla="*/ 3881 h 99"/>
                    <a:gd name="T8" fmla="+- 0 2021 2010"/>
                    <a:gd name="T9" fmla="*/ T8 w 93"/>
                    <a:gd name="T10" fmla="+- 0 3892 3878"/>
                    <a:gd name="T11" fmla="*/ 3892 h 99"/>
                    <a:gd name="T12" fmla="+- 0 2010 2010"/>
                    <a:gd name="T13" fmla="*/ T12 w 93"/>
                    <a:gd name="T14" fmla="+- 0 3909 3878"/>
                    <a:gd name="T15" fmla="*/ 3909 h 99"/>
                    <a:gd name="T16" fmla="+- 0 2011 2010"/>
                    <a:gd name="T17" fmla="*/ T16 w 93"/>
                    <a:gd name="T18" fmla="+- 0 3937 3878"/>
                    <a:gd name="T19" fmla="*/ 3937 h 99"/>
                    <a:gd name="T20" fmla="+- 0 2019 2010"/>
                    <a:gd name="T21" fmla="*/ T20 w 93"/>
                    <a:gd name="T22" fmla="+- 0 3958 3878"/>
                    <a:gd name="T23" fmla="*/ 3958 h 99"/>
                    <a:gd name="T24" fmla="+- 0 2033 2010"/>
                    <a:gd name="T25" fmla="*/ T24 w 93"/>
                    <a:gd name="T26" fmla="+- 0 3971 3878"/>
                    <a:gd name="T27" fmla="*/ 3971 h 99"/>
                    <a:gd name="T28" fmla="+- 0 2049 2010"/>
                    <a:gd name="T29" fmla="*/ T28 w 93"/>
                    <a:gd name="T30" fmla="+- 0 3977 3878"/>
                    <a:gd name="T31" fmla="*/ 3977 h 99"/>
                    <a:gd name="T32" fmla="+- 0 2073 2010"/>
                    <a:gd name="T33" fmla="*/ T32 w 93"/>
                    <a:gd name="T34" fmla="+- 0 3973 3878"/>
                    <a:gd name="T35" fmla="*/ 3973 h 99"/>
                    <a:gd name="T36" fmla="+- 0 2090 2010"/>
                    <a:gd name="T37" fmla="*/ T36 w 93"/>
                    <a:gd name="T38" fmla="+- 0 3960 3878"/>
                    <a:gd name="T39" fmla="*/ 3960 h 99"/>
                    <a:gd name="T40" fmla="+- 0 2100 2010"/>
                    <a:gd name="T41" fmla="*/ T40 w 93"/>
                    <a:gd name="T42" fmla="+- 0 3942 3878"/>
                    <a:gd name="T43" fmla="*/ 3942 h 99"/>
                    <a:gd name="T44" fmla="+- 0 2103 2010"/>
                    <a:gd name="T45" fmla="*/ T44 w 93"/>
                    <a:gd name="T46" fmla="+- 0 3927 3878"/>
                    <a:gd name="T47" fmla="*/ 3927 h 99"/>
                    <a:gd name="T48" fmla="+- 0 2098 2010"/>
                    <a:gd name="T49" fmla="*/ T48 w 93"/>
                    <a:gd name="T50" fmla="+- 0 3905 3878"/>
                    <a:gd name="T51" fmla="*/ 3905 h 99"/>
                    <a:gd name="T52" fmla="+- 0 2084 2010"/>
                    <a:gd name="T53" fmla="*/ T52 w 93"/>
                    <a:gd name="T54" fmla="+- 0 3888 3878"/>
                    <a:gd name="T55" fmla="*/ 3888 h 99"/>
                    <a:gd name="T56" fmla="+- 0 2065 2010"/>
                    <a:gd name="T57" fmla="*/ T56 w 93"/>
                    <a:gd name="T58" fmla="+- 0 3878 3878"/>
                    <a:gd name="T59" fmla="*/ 3878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1"/>
                      </a:lnTo>
                      <a:lnTo>
                        <a:pt x="1" y="59"/>
                      </a:lnTo>
                      <a:lnTo>
                        <a:pt x="9" y="80"/>
                      </a:lnTo>
                      <a:lnTo>
                        <a:pt x="23" y="93"/>
                      </a:lnTo>
                      <a:lnTo>
                        <a:pt x="39" y="99"/>
                      </a:lnTo>
                      <a:lnTo>
                        <a:pt x="63" y="95"/>
                      </a:lnTo>
                      <a:lnTo>
                        <a:pt x="80" y="82"/>
                      </a:lnTo>
                      <a:lnTo>
                        <a:pt x="90" y="64"/>
                      </a:lnTo>
                      <a:lnTo>
                        <a:pt x="93" y="49"/>
                      </a:lnTo>
                      <a:lnTo>
                        <a:pt x="88" y="27"/>
                      </a:lnTo>
                      <a:lnTo>
                        <a:pt x="74" y="10"/>
                      </a:lnTo>
                      <a:lnTo>
                        <a:pt x="55" y="0"/>
                      </a:lnTo>
                    </a:path>
                  </a:pathLst>
                </a:custGeom>
                <a:solidFill>
                  <a:srgbClr val="FFFF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03" name="Group 407"/>
              <p:cNvGrpSpPr>
                <a:grpSpLocks/>
              </p:cNvGrpSpPr>
              <p:nvPr/>
            </p:nvGrpSpPr>
            <p:grpSpPr bwMode="auto">
              <a:xfrm>
                <a:off x="2010" y="3878"/>
                <a:ext cx="93" cy="99"/>
                <a:chOff x="2010" y="3878"/>
                <a:chExt cx="93" cy="99"/>
              </a:xfrm>
            </p:grpSpPr>
            <p:sp>
              <p:nvSpPr>
                <p:cNvPr id="8885" name="Freeform 408"/>
                <p:cNvSpPr>
                  <a:spLocks/>
                </p:cNvSpPr>
                <p:nvPr/>
              </p:nvSpPr>
              <p:spPr bwMode="auto">
                <a:xfrm>
                  <a:off x="2010" y="3878"/>
                  <a:ext cx="93" cy="99"/>
                </a:xfrm>
                <a:custGeom>
                  <a:avLst/>
                  <a:gdLst>
                    <a:gd name="T0" fmla="+- 0 2103 2010"/>
                    <a:gd name="T1" fmla="*/ T0 w 93"/>
                    <a:gd name="T2" fmla="+- 0 3927 3878"/>
                    <a:gd name="T3" fmla="*/ 3927 h 99"/>
                    <a:gd name="T4" fmla="+- 0 2098 2010"/>
                    <a:gd name="T5" fmla="*/ T4 w 93"/>
                    <a:gd name="T6" fmla="+- 0 3905 3878"/>
                    <a:gd name="T7" fmla="*/ 3905 h 99"/>
                    <a:gd name="T8" fmla="+- 0 2084 2010"/>
                    <a:gd name="T9" fmla="*/ T8 w 93"/>
                    <a:gd name="T10" fmla="+- 0 3888 3878"/>
                    <a:gd name="T11" fmla="*/ 3888 h 99"/>
                    <a:gd name="T12" fmla="+- 0 2065 2010"/>
                    <a:gd name="T13" fmla="*/ T12 w 93"/>
                    <a:gd name="T14" fmla="+- 0 3878 3878"/>
                    <a:gd name="T15" fmla="*/ 3878 h 99"/>
                    <a:gd name="T16" fmla="+- 0 2040 2010"/>
                    <a:gd name="T17" fmla="*/ T16 w 93"/>
                    <a:gd name="T18" fmla="+- 0 3881 3878"/>
                    <a:gd name="T19" fmla="*/ 3881 h 99"/>
                    <a:gd name="T20" fmla="+- 0 2021 2010"/>
                    <a:gd name="T21" fmla="*/ T20 w 93"/>
                    <a:gd name="T22" fmla="+- 0 3892 3878"/>
                    <a:gd name="T23" fmla="*/ 3892 h 99"/>
                    <a:gd name="T24" fmla="+- 0 2010 2010"/>
                    <a:gd name="T25" fmla="*/ T24 w 93"/>
                    <a:gd name="T26" fmla="+- 0 3909 3878"/>
                    <a:gd name="T27" fmla="*/ 3909 h 99"/>
                    <a:gd name="T28" fmla="+- 0 2011 2010"/>
                    <a:gd name="T29" fmla="*/ T28 w 93"/>
                    <a:gd name="T30" fmla="+- 0 3937 3878"/>
                    <a:gd name="T31" fmla="*/ 3937 h 99"/>
                    <a:gd name="T32" fmla="+- 0 2019 2010"/>
                    <a:gd name="T33" fmla="*/ T32 w 93"/>
                    <a:gd name="T34" fmla="+- 0 3958 3878"/>
                    <a:gd name="T35" fmla="*/ 3958 h 99"/>
                    <a:gd name="T36" fmla="+- 0 2033 2010"/>
                    <a:gd name="T37" fmla="*/ T36 w 93"/>
                    <a:gd name="T38" fmla="+- 0 3971 3878"/>
                    <a:gd name="T39" fmla="*/ 3971 h 99"/>
                    <a:gd name="T40" fmla="+- 0 2049 2010"/>
                    <a:gd name="T41" fmla="*/ T40 w 93"/>
                    <a:gd name="T42" fmla="+- 0 3977 3878"/>
                    <a:gd name="T43" fmla="*/ 3977 h 99"/>
                    <a:gd name="T44" fmla="+- 0 2073 2010"/>
                    <a:gd name="T45" fmla="*/ T44 w 93"/>
                    <a:gd name="T46" fmla="+- 0 3973 3878"/>
                    <a:gd name="T47" fmla="*/ 3973 h 99"/>
                    <a:gd name="T48" fmla="+- 0 2090 2010"/>
                    <a:gd name="T49" fmla="*/ T48 w 93"/>
                    <a:gd name="T50" fmla="+- 0 3960 3878"/>
                    <a:gd name="T51" fmla="*/ 3960 h 99"/>
                    <a:gd name="T52" fmla="+- 0 2100 2010"/>
                    <a:gd name="T53" fmla="*/ T52 w 93"/>
                    <a:gd name="T54" fmla="+- 0 3942 3878"/>
                    <a:gd name="T55" fmla="*/ 3942 h 99"/>
                    <a:gd name="T56" fmla="+- 0 2103 2010"/>
                    <a:gd name="T57" fmla="*/ T56 w 93"/>
                    <a:gd name="T58" fmla="+- 0 3927 3878"/>
                    <a:gd name="T59" fmla="*/ 3927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4" y="10"/>
                      </a:lnTo>
                      <a:lnTo>
                        <a:pt x="55" y="0"/>
                      </a:lnTo>
                      <a:lnTo>
                        <a:pt x="30" y="3"/>
                      </a:lnTo>
                      <a:lnTo>
                        <a:pt x="11" y="14"/>
                      </a:lnTo>
                      <a:lnTo>
                        <a:pt x="0" y="31"/>
                      </a:lnTo>
                      <a:lnTo>
                        <a:pt x="1" y="59"/>
                      </a:lnTo>
                      <a:lnTo>
                        <a:pt x="9" y="80"/>
                      </a:lnTo>
                      <a:lnTo>
                        <a:pt x="23" y="93"/>
                      </a:lnTo>
                      <a:lnTo>
                        <a:pt x="39" y="99"/>
                      </a:lnTo>
                      <a:lnTo>
                        <a:pt x="63" y="95"/>
                      </a:lnTo>
                      <a:lnTo>
                        <a:pt x="80" y="82"/>
                      </a:lnTo>
                      <a:lnTo>
                        <a:pt x="90"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04" name="Group 409"/>
              <p:cNvGrpSpPr>
                <a:grpSpLocks/>
              </p:cNvGrpSpPr>
              <p:nvPr/>
            </p:nvGrpSpPr>
            <p:grpSpPr bwMode="auto">
              <a:xfrm>
                <a:off x="6181" y="4478"/>
                <a:ext cx="93" cy="99"/>
                <a:chOff x="6181" y="4478"/>
                <a:chExt cx="93" cy="99"/>
              </a:xfrm>
            </p:grpSpPr>
            <p:sp>
              <p:nvSpPr>
                <p:cNvPr id="8884" name="Freeform 410"/>
                <p:cNvSpPr>
                  <a:spLocks/>
                </p:cNvSpPr>
                <p:nvPr/>
              </p:nvSpPr>
              <p:spPr bwMode="auto">
                <a:xfrm>
                  <a:off x="6181" y="4478"/>
                  <a:ext cx="93" cy="99"/>
                </a:xfrm>
                <a:custGeom>
                  <a:avLst/>
                  <a:gdLst>
                    <a:gd name="T0" fmla="+- 0 6237 6181"/>
                    <a:gd name="T1" fmla="*/ T0 w 93"/>
                    <a:gd name="T2" fmla="+- 0 4478 4478"/>
                    <a:gd name="T3" fmla="*/ 4478 h 99"/>
                    <a:gd name="T4" fmla="+- 0 6211 6181"/>
                    <a:gd name="T5" fmla="*/ T4 w 93"/>
                    <a:gd name="T6" fmla="+- 0 4481 4478"/>
                    <a:gd name="T7" fmla="*/ 4481 h 99"/>
                    <a:gd name="T8" fmla="+- 0 6193 6181"/>
                    <a:gd name="T9" fmla="*/ T8 w 93"/>
                    <a:gd name="T10" fmla="+- 0 4492 4478"/>
                    <a:gd name="T11" fmla="*/ 4492 h 99"/>
                    <a:gd name="T12" fmla="+- 0 6181 6181"/>
                    <a:gd name="T13" fmla="*/ T12 w 93"/>
                    <a:gd name="T14" fmla="+- 0 4509 4478"/>
                    <a:gd name="T15" fmla="*/ 4509 h 99"/>
                    <a:gd name="T16" fmla="+- 0 6183 6181"/>
                    <a:gd name="T17" fmla="*/ T16 w 93"/>
                    <a:gd name="T18" fmla="+- 0 4537 4478"/>
                    <a:gd name="T19" fmla="*/ 4537 h 99"/>
                    <a:gd name="T20" fmla="+- 0 6191 6181"/>
                    <a:gd name="T21" fmla="*/ T20 w 93"/>
                    <a:gd name="T22" fmla="+- 0 4558 4478"/>
                    <a:gd name="T23" fmla="*/ 4558 h 99"/>
                    <a:gd name="T24" fmla="+- 0 6204 6181"/>
                    <a:gd name="T25" fmla="*/ T24 w 93"/>
                    <a:gd name="T26" fmla="+- 0 4571 4478"/>
                    <a:gd name="T27" fmla="*/ 4571 h 99"/>
                    <a:gd name="T28" fmla="+- 0 6221 6181"/>
                    <a:gd name="T29" fmla="*/ T28 w 93"/>
                    <a:gd name="T30" fmla="+- 0 4577 4478"/>
                    <a:gd name="T31" fmla="*/ 4577 h 99"/>
                    <a:gd name="T32" fmla="+- 0 6244 6181"/>
                    <a:gd name="T33" fmla="*/ T32 w 93"/>
                    <a:gd name="T34" fmla="+- 0 4573 4478"/>
                    <a:gd name="T35" fmla="*/ 4573 h 99"/>
                    <a:gd name="T36" fmla="+- 0 6262 6181"/>
                    <a:gd name="T37" fmla="*/ T36 w 93"/>
                    <a:gd name="T38" fmla="+- 0 4560 4478"/>
                    <a:gd name="T39" fmla="*/ 4560 h 99"/>
                    <a:gd name="T40" fmla="+- 0 6272 6181"/>
                    <a:gd name="T41" fmla="*/ T40 w 93"/>
                    <a:gd name="T42" fmla="+- 0 4542 4478"/>
                    <a:gd name="T43" fmla="*/ 4542 h 99"/>
                    <a:gd name="T44" fmla="+- 0 6274 6181"/>
                    <a:gd name="T45" fmla="*/ T44 w 93"/>
                    <a:gd name="T46" fmla="+- 0 4527 4478"/>
                    <a:gd name="T47" fmla="*/ 4527 h 99"/>
                    <a:gd name="T48" fmla="+- 0 6269 6181"/>
                    <a:gd name="T49" fmla="*/ T48 w 93"/>
                    <a:gd name="T50" fmla="+- 0 4505 4478"/>
                    <a:gd name="T51" fmla="*/ 4505 h 99"/>
                    <a:gd name="T52" fmla="+- 0 6256 6181"/>
                    <a:gd name="T53" fmla="*/ T52 w 93"/>
                    <a:gd name="T54" fmla="+- 0 4488 4478"/>
                    <a:gd name="T55" fmla="*/ 4488 h 99"/>
                    <a:gd name="T56" fmla="+- 0 6237 6181"/>
                    <a:gd name="T57" fmla="*/ T56 w 93"/>
                    <a:gd name="T58" fmla="+- 0 4478 4478"/>
                    <a:gd name="T59" fmla="*/ 4478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6" y="0"/>
                      </a:moveTo>
                      <a:lnTo>
                        <a:pt x="30" y="3"/>
                      </a:lnTo>
                      <a:lnTo>
                        <a:pt x="12" y="14"/>
                      </a:lnTo>
                      <a:lnTo>
                        <a:pt x="0" y="31"/>
                      </a:lnTo>
                      <a:lnTo>
                        <a:pt x="2" y="59"/>
                      </a:lnTo>
                      <a:lnTo>
                        <a:pt x="10" y="80"/>
                      </a:lnTo>
                      <a:lnTo>
                        <a:pt x="23" y="93"/>
                      </a:lnTo>
                      <a:lnTo>
                        <a:pt x="40" y="99"/>
                      </a:lnTo>
                      <a:lnTo>
                        <a:pt x="63" y="95"/>
                      </a:lnTo>
                      <a:lnTo>
                        <a:pt x="81" y="82"/>
                      </a:lnTo>
                      <a:lnTo>
                        <a:pt x="91" y="64"/>
                      </a:lnTo>
                      <a:lnTo>
                        <a:pt x="93" y="49"/>
                      </a:lnTo>
                      <a:lnTo>
                        <a:pt x="88" y="27"/>
                      </a:lnTo>
                      <a:lnTo>
                        <a:pt x="75" y="10"/>
                      </a:lnTo>
                      <a:lnTo>
                        <a:pt x="56"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05" name="Group 411"/>
              <p:cNvGrpSpPr>
                <a:grpSpLocks/>
              </p:cNvGrpSpPr>
              <p:nvPr/>
            </p:nvGrpSpPr>
            <p:grpSpPr bwMode="auto">
              <a:xfrm>
                <a:off x="6181" y="4478"/>
                <a:ext cx="93" cy="99"/>
                <a:chOff x="6181" y="4478"/>
                <a:chExt cx="93" cy="99"/>
              </a:xfrm>
            </p:grpSpPr>
            <p:sp>
              <p:nvSpPr>
                <p:cNvPr id="8883" name="Freeform 412"/>
                <p:cNvSpPr>
                  <a:spLocks/>
                </p:cNvSpPr>
                <p:nvPr/>
              </p:nvSpPr>
              <p:spPr bwMode="auto">
                <a:xfrm>
                  <a:off x="6181" y="4478"/>
                  <a:ext cx="93" cy="99"/>
                </a:xfrm>
                <a:custGeom>
                  <a:avLst/>
                  <a:gdLst>
                    <a:gd name="T0" fmla="+- 0 6274 6181"/>
                    <a:gd name="T1" fmla="*/ T0 w 93"/>
                    <a:gd name="T2" fmla="+- 0 4527 4478"/>
                    <a:gd name="T3" fmla="*/ 4527 h 99"/>
                    <a:gd name="T4" fmla="+- 0 6269 6181"/>
                    <a:gd name="T5" fmla="*/ T4 w 93"/>
                    <a:gd name="T6" fmla="+- 0 4505 4478"/>
                    <a:gd name="T7" fmla="*/ 4505 h 99"/>
                    <a:gd name="T8" fmla="+- 0 6256 6181"/>
                    <a:gd name="T9" fmla="*/ T8 w 93"/>
                    <a:gd name="T10" fmla="+- 0 4488 4478"/>
                    <a:gd name="T11" fmla="*/ 4488 h 99"/>
                    <a:gd name="T12" fmla="+- 0 6237 6181"/>
                    <a:gd name="T13" fmla="*/ T12 w 93"/>
                    <a:gd name="T14" fmla="+- 0 4478 4478"/>
                    <a:gd name="T15" fmla="*/ 4478 h 99"/>
                    <a:gd name="T16" fmla="+- 0 6211 6181"/>
                    <a:gd name="T17" fmla="*/ T16 w 93"/>
                    <a:gd name="T18" fmla="+- 0 4481 4478"/>
                    <a:gd name="T19" fmla="*/ 4481 h 99"/>
                    <a:gd name="T20" fmla="+- 0 6193 6181"/>
                    <a:gd name="T21" fmla="*/ T20 w 93"/>
                    <a:gd name="T22" fmla="+- 0 4492 4478"/>
                    <a:gd name="T23" fmla="*/ 4492 h 99"/>
                    <a:gd name="T24" fmla="+- 0 6181 6181"/>
                    <a:gd name="T25" fmla="*/ T24 w 93"/>
                    <a:gd name="T26" fmla="+- 0 4509 4478"/>
                    <a:gd name="T27" fmla="*/ 4509 h 99"/>
                    <a:gd name="T28" fmla="+- 0 6183 6181"/>
                    <a:gd name="T29" fmla="*/ T28 w 93"/>
                    <a:gd name="T30" fmla="+- 0 4537 4478"/>
                    <a:gd name="T31" fmla="*/ 4537 h 99"/>
                    <a:gd name="T32" fmla="+- 0 6191 6181"/>
                    <a:gd name="T33" fmla="*/ T32 w 93"/>
                    <a:gd name="T34" fmla="+- 0 4558 4478"/>
                    <a:gd name="T35" fmla="*/ 4558 h 99"/>
                    <a:gd name="T36" fmla="+- 0 6204 6181"/>
                    <a:gd name="T37" fmla="*/ T36 w 93"/>
                    <a:gd name="T38" fmla="+- 0 4571 4478"/>
                    <a:gd name="T39" fmla="*/ 4571 h 99"/>
                    <a:gd name="T40" fmla="+- 0 6221 6181"/>
                    <a:gd name="T41" fmla="*/ T40 w 93"/>
                    <a:gd name="T42" fmla="+- 0 4577 4478"/>
                    <a:gd name="T43" fmla="*/ 4577 h 99"/>
                    <a:gd name="T44" fmla="+- 0 6244 6181"/>
                    <a:gd name="T45" fmla="*/ T44 w 93"/>
                    <a:gd name="T46" fmla="+- 0 4573 4478"/>
                    <a:gd name="T47" fmla="*/ 4573 h 99"/>
                    <a:gd name="T48" fmla="+- 0 6262 6181"/>
                    <a:gd name="T49" fmla="*/ T48 w 93"/>
                    <a:gd name="T50" fmla="+- 0 4560 4478"/>
                    <a:gd name="T51" fmla="*/ 4560 h 99"/>
                    <a:gd name="T52" fmla="+- 0 6272 6181"/>
                    <a:gd name="T53" fmla="*/ T52 w 93"/>
                    <a:gd name="T54" fmla="+- 0 4542 4478"/>
                    <a:gd name="T55" fmla="*/ 4542 h 99"/>
                    <a:gd name="T56" fmla="+- 0 6274 6181"/>
                    <a:gd name="T57" fmla="*/ T56 w 93"/>
                    <a:gd name="T58" fmla="+- 0 4527 4478"/>
                    <a:gd name="T59" fmla="*/ 4527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5" y="10"/>
                      </a:lnTo>
                      <a:lnTo>
                        <a:pt x="56" y="0"/>
                      </a:lnTo>
                      <a:lnTo>
                        <a:pt x="30" y="3"/>
                      </a:lnTo>
                      <a:lnTo>
                        <a:pt x="12" y="14"/>
                      </a:lnTo>
                      <a:lnTo>
                        <a:pt x="0" y="31"/>
                      </a:lnTo>
                      <a:lnTo>
                        <a:pt x="2" y="59"/>
                      </a:lnTo>
                      <a:lnTo>
                        <a:pt x="10" y="80"/>
                      </a:lnTo>
                      <a:lnTo>
                        <a:pt x="23" y="93"/>
                      </a:lnTo>
                      <a:lnTo>
                        <a:pt x="40" y="99"/>
                      </a:lnTo>
                      <a:lnTo>
                        <a:pt x="63" y="95"/>
                      </a:lnTo>
                      <a:lnTo>
                        <a:pt x="81" y="82"/>
                      </a:lnTo>
                      <a:lnTo>
                        <a:pt x="91"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06" name="Group 413"/>
              <p:cNvGrpSpPr>
                <a:grpSpLocks/>
              </p:cNvGrpSpPr>
              <p:nvPr/>
            </p:nvGrpSpPr>
            <p:grpSpPr bwMode="auto">
              <a:xfrm>
                <a:off x="1942" y="1694"/>
                <a:ext cx="93" cy="95"/>
                <a:chOff x="1942" y="1694"/>
                <a:chExt cx="93" cy="95"/>
              </a:xfrm>
            </p:grpSpPr>
            <p:sp>
              <p:nvSpPr>
                <p:cNvPr id="8880" name="Freeform 414"/>
                <p:cNvSpPr>
                  <a:spLocks/>
                </p:cNvSpPr>
                <p:nvPr/>
              </p:nvSpPr>
              <p:spPr bwMode="auto">
                <a:xfrm>
                  <a:off x="1942" y="1694"/>
                  <a:ext cx="93" cy="95"/>
                </a:xfrm>
                <a:custGeom>
                  <a:avLst/>
                  <a:gdLst>
                    <a:gd name="T0" fmla="+- 0 1962 1942"/>
                    <a:gd name="T1" fmla="*/ T0 w 93"/>
                    <a:gd name="T2" fmla="+- 0 1779 1694"/>
                    <a:gd name="T3" fmla="*/ 1779 h 95"/>
                    <a:gd name="T4" fmla="+- 0 1968 1942"/>
                    <a:gd name="T5" fmla="*/ T4 w 93"/>
                    <a:gd name="T6" fmla="+- 0 1784 1694"/>
                    <a:gd name="T7" fmla="*/ 1784 h 95"/>
                    <a:gd name="T8" fmla="+- 0 1986 1942"/>
                    <a:gd name="T9" fmla="*/ T8 w 93"/>
                    <a:gd name="T10" fmla="+- 0 1789 1694"/>
                    <a:gd name="T11" fmla="*/ 1789 h 95"/>
                    <a:gd name="T12" fmla="+- 0 2009 1942"/>
                    <a:gd name="T13" fmla="*/ T12 w 93"/>
                    <a:gd name="T14" fmla="+- 0 1784 1694"/>
                    <a:gd name="T15" fmla="*/ 1784 h 95"/>
                    <a:gd name="T16" fmla="+- 0 2014 1942"/>
                    <a:gd name="T17" fmla="*/ T16 w 93"/>
                    <a:gd name="T18" fmla="+- 0 1779 1694"/>
                    <a:gd name="T19" fmla="*/ 1779 h 95"/>
                    <a:gd name="T20" fmla="+- 0 1962 1942"/>
                    <a:gd name="T21" fmla="*/ T20 w 93"/>
                    <a:gd name="T22" fmla="+- 0 1779 1694"/>
                    <a:gd name="T23" fmla="*/ 1779 h 95"/>
                  </a:gdLst>
                  <a:ahLst/>
                  <a:cxnLst>
                    <a:cxn ang="0">
                      <a:pos x="T1" y="T3"/>
                    </a:cxn>
                    <a:cxn ang="0">
                      <a:pos x="T5" y="T7"/>
                    </a:cxn>
                    <a:cxn ang="0">
                      <a:pos x="T9" y="T11"/>
                    </a:cxn>
                    <a:cxn ang="0">
                      <a:pos x="T13" y="T15"/>
                    </a:cxn>
                    <a:cxn ang="0">
                      <a:pos x="T17" y="T19"/>
                    </a:cxn>
                    <a:cxn ang="0">
                      <a:pos x="T21" y="T23"/>
                    </a:cxn>
                  </a:cxnLst>
                  <a:rect l="0" t="0" r="r" b="b"/>
                  <a:pathLst>
                    <a:path w="93" h="95">
                      <a:moveTo>
                        <a:pt x="20" y="85"/>
                      </a:moveTo>
                      <a:lnTo>
                        <a:pt x="26" y="90"/>
                      </a:lnTo>
                      <a:lnTo>
                        <a:pt x="44" y="95"/>
                      </a:lnTo>
                      <a:lnTo>
                        <a:pt x="67" y="90"/>
                      </a:lnTo>
                      <a:lnTo>
                        <a:pt x="72" y="85"/>
                      </a:lnTo>
                      <a:lnTo>
                        <a:pt x="20" y="85"/>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81" name="Freeform 415"/>
                <p:cNvSpPr>
                  <a:spLocks/>
                </p:cNvSpPr>
                <p:nvPr/>
              </p:nvSpPr>
              <p:spPr bwMode="auto">
                <a:xfrm>
                  <a:off x="1942" y="1694"/>
                  <a:ext cx="93" cy="95"/>
                </a:xfrm>
                <a:custGeom>
                  <a:avLst/>
                  <a:gdLst>
                    <a:gd name="T0" fmla="+- 0 2010 1942"/>
                    <a:gd name="T1" fmla="*/ T0 w 93"/>
                    <a:gd name="T2" fmla="+- 0 1699 1694"/>
                    <a:gd name="T3" fmla="*/ 1699 h 95"/>
                    <a:gd name="T4" fmla="+- 0 1968 1942"/>
                    <a:gd name="T5" fmla="*/ T4 w 93"/>
                    <a:gd name="T6" fmla="+- 0 1699 1694"/>
                    <a:gd name="T7" fmla="*/ 1699 h 95"/>
                    <a:gd name="T8" fmla="+- 0 1953 1942"/>
                    <a:gd name="T9" fmla="*/ T8 w 93"/>
                    <a:gd name="T10" fmla="+- 0 1709 1694"/>
                    <a:gd name="T11" fmla="*/ 1709 h 95"/>
                    <a:gd name="T12" fmla="+- 0 1942 1942"/>
                    <a:gd name="T13" fmla="*/ T12 w 93"/>
                    <a:gd name="T14" fmla="+- 0 1726 1694"/>
                    <a:gd name="T15" fmla="*/ 1726 h 95"/>
                    <a:gd name="T16" fmla="+- 0 1944 1942"/>
                    <a:gd name="T17" fmla="*/ T16 w 93"/>
                    <a:gd name="T18" fmla="+- 0 1753 1694"/>
                    <a:gd name="T19" fmla="*/ 1753 h 95"/>
                    <a:gd name="T20" fmla="+- 0 1953 1942"/>
                    <a:gd name="T21" fmla="*/ T20 w 93"/>
                    <a:gd name="T22" fmla="+- 0 1772 1694"/>
                    <a:gd name="T23" fmla="*/ 1772 h 95"/>
                    <a:gd name="T24" fmla="+- 0 1962 1942"/>
                    <a:gd name="T25" fmla="*/ T24 w 93"/>
                    <a:gd name="T26" fmla="+- 0 1779 1694"/>
                    <a:gd name="T27" fmla="*/ 1779 h 95"/>
                    <a:gd name="T28" fmla="+- 0 2014 1942"/>
                    <a:gd name="T29" fmla="*/ T28 w 93"/>
                    <a:gd name="T30" fmla="+- 0 1779 1694"/>
                    <a:gd name="T31" fmla="*/ 1779 h 95"/>
                    <a:gd name="T32" fmla="+- 0 2025 1942"/>
                    <a:gd name="T33" fmla="*/ T32 w 93"/>
                    <a:gd name="T34" fmla="+- 0 1770 1694"/>
                    <a:gd name="T35" fmla="*/ 1770 h 95"/>
                    <a:gd name="T36" fmla="+- 0 2034 1942"/>
                    <a:gd name="T37" fmla="*/ T36 w 93"/>
                    <a:gd name="T38" fmla="+- 0 1750 1694"/>
                    <a:gd name="T39" fmla="*/ 1750 h 95"/>
                    <a:gd name="T40" fmla="+- 0 2035 1942"/>
                    <a:gd name="T41" fmla="*/ T40 w 93"/>
                    <a:gd name="T42" fmla="+- 0 1741 1694"/>
                    <a:gd name="T43" fmla="*/ 1741 h 95"/>
                    <a:gd name="T44" fmla="+- 0 2030 1942"/>
                    <a:gd name="T45" fmla="*/ T44 w 93"/>
                    <a:gd name="T46" fmla="+- 0 1719 1694"/>
                    <a:gd name="T47" fmla="*/ 1719 h 95"/>
                    <a:gd name="T48" fmla="+- 0 2016 1942"/>
                    <a:gd name="T49" fmla="*/ T48 w 93"/>
                    <a:gd name="T50" fmla="+- 0 1703 1694"/>
                    <a:gd name="T51" fmla="*/ 1703 h 95"/>
                    <a:gd name="T52" fmla="+- 0 2010 1942"/>
                    <a:gd name="T53" fmla="*/ T52 w 93"/>
                    <a:gd name="T54" fmla="+- 0 1699 1694"/>
                    <a:gd name="T55" fmla="*/ 16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3" h="95">
                      <a:moveTo>
                        <a:pt x="68" y="5"/>
                      </a:moveTo>
                      <a:lnTo>
                        <a:pt x="26" y="5"/>
                      </a:lnTo>
                      <a:lnTo>
                        <a:pt x="11" y="15"/>
                      </a:lnTo>
                      <a:lnTo>
                        <a:pt x="0" y="32"/>
                      </a:lnTo>
                      <a:lnTo>
                        <a:pt x="2" y="59"/>
                      </a:lnTo>
                      <a:lnTo>
                        <a:pt x="11" y="78"/>
                      </a:lnTo>
                      <a:lnTo>
                        <a:pt x="20" y="85"/>
                      </a:lnTo>
                      <a:lnTo>
                        <a:pt x="72" y="85"/>
                      </a:lnTo>
                      <a:lnTo>
                        <a:pt x="83" y="76"/>
                      </a:lnTo>
                      <a:lnTo>
                        <a:pt x="92" y="56"/>
                      </a:lnTo>
                      <a:lnTo>
                        <a:pt x="93" y="47"/>
                      </a:lnTo>
                      <a:lnTo>
                        <a:pt x="88" y="25"/>
                      </a:lnTo>
                      <a:lnTo>
                        <a:pt x="74" y="9"/>
                      </a:lnTo>
                      <a:lnTo>
                        <a:pt x="68" y="5"/>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82" name="Freeform 416"/>
                <p:cNvSpPr>
                  <a:spLocks/>
                </p:cNvSpPr>
                <p:nvPr/>
              </p:nvSpPr>
              <p:spPr bwMode="auto">
                <a:xfrm>
                  <a:off x="1942" y="1694"/>
                  <a:ext cx="93" cy="95"/>
                </a:xfrm>
                <a:custGeom>
                  <a:avLst/>
                  <a:gdLst>
                    <a:gd name="T0" fmla="+- 0 1996 1942"/>
                    <a:gd name="T1" fmla="*/ T0 w 93"/>
                    <a:gd name="T2" fmla="+- 0 1694 1694"/>
                    <a:gd name="T3" fmla="*/ 1694 h 95"/>
                    <a:gd name="T4" fmla="+- 0 1971 1942"/>
                    <a:gd name="T5" fmla="*/ T4 w 93"/>
                    <a:gd name="T6" fmla="+- 0 1697 1694"/>
                    <a:gd name="T7" fmla="*/ 1697 h 95"/>
                    <a:gd name="T8" fmla="+- 0 1968 1942"/>
                    <a:gd name="T9" fmla="*/ T8 w 93"/>
                    <a:gd name="T10" fmla="+- 0 1699 1694"/>
                    <a:gd name="T11" fmla="*/ 1699 h 95"/>
                    <a:gd name="T12" fmla="+- 0 2010 1942"/>
                    <a:gd name="T13" fmla="*/ T12 w 93"/>
                    <a:gd name="T14" fmla="+- 0 1699 1694"/>
                    <a:gd name="T15" fmla="*/ 1699 h 95"/>
                    <a:gd name="T16" fmla="+- 0 1996 1942"/>
                    <a:gd name="T17" fmla="*/ T16 w 93"/>
                    <a:gd name="T18" fmla="+- 0 1694 1694"/>
                    <a:gd name="T19" fmla="*/ 1694 h 95"/>
                  </a:gdLst>
                  <a:ahLst/>
                  <a:cxnLst>
                    <a:cxn ang="0">
                      <a:pos x="T1" y="T3"/>
                    </a:cxn>
                    <a:cxn ang="0">
                      <a:pos x="T5" y="T7"/>
                    </a:cxn>
                    <a:cxn ang="0">
                      <a:pos x="T9" y="T11"/>
                    </a:cxn>
                    <a:cxn ang="0">
                      <a:pos x="T13" y="T15"/>
                    </a:cxn>
                    <a:cxn ang="0">
                      <a:pos x="T17" y="T19"/>
                    </a:cxn>
                  </a:cxnLst>
                  <a:rect l="0" t="0" r="r" b="b"/>
                  <a:pathLst>
                    <a:path w="93" h="95">
                      <a:moveTo>
                        <a:pt x="54" y="0"/>
                      </a:moveTo>
                      <a:lnTo>
                        <a:pt x="29" y="3"/>
                      </a:lnTo>
                      <a:lnTo>
                        <a:pt x="26" y="5"/>
                      </a:lnTo>
                      <a:lnTo>
                        <a:pt x="68" y="5"/>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07" name="Group 417"/>
              <p:cNvGrpSpPr>
                <a:grpSpLocks/>
              </p:cNvGrpSpPr>
              <p:nvPr/>
            </p:nvGrpSpPr>
            <p:grpSpPr bwMode="auto">
              <a:xfrm>
                <a:off x="1942" y="1694"/>
                <a:ext cx="93" cy="95"/>
                <a:chOff x="1942" y="1694"/>
                <a:chExt cx="93" cy="95"/>
              </a:xfrm>
            </p:grpSpPr>
            <p:sp>
              <p:nvSpPr>
                <p:cNvPr id="8875" name="Freeform 418"/>
                <p:cNvSpPr>
                  <a:spLocks/>
                </p:cNvSpPr>
                <p:nvPr/>
              </p:nvSpPr>
              <p:spPr bwMode="auto">
                <a:xfrm>
                  <a:off x="1942" y="1694"/>
                  <a:ext cx="93" cy="95"/>
                </a:xfrm>
                <a:custGeom>
                  <a:avLst/>
                  <a:gdLst>
                    <a:gd name="T0" fmla="+- 0 1962 1942"/>
                    <a:gd name="T1" fmla="*/ T0 w 93"/>
                    <a:gd name="T2" fmla="+- 0 1779 1694"/>
                    <a:gd name="T3" fmla="*/ 1779 h 95"/>
                    <a:gd name="T4" fmla="+- 0 1968 1942"/>
                    <a:gd name="T5" fmla="*/ T4 w 93"/>
                    <a:gd name="T6" fmla="+- 0 1784 1694"/>
                    <a:gd name="T7" fmla="*/ 1784 h 95"/>
                    <a:gd name="T8" fmla="+- 0 1986 1942"/>
                    <a:gd name="T9" fmla="*/ T8 w 93"/>
                    <a:gd name="T10" fmla="+- 0 1789 1694"/>
                    <a:gd name="T11" fmla="*/ 1789 h 95"/>
                    <a:gd name="T12" fmla="+- 0 2009 1942"/>
                    <a:gd name="T13" fmla="*/ T12 w 93"/>
                    <a:gd name="T14" fmla="+- 0 1784 1694"/>
                    <a:gd name="T15" fmla="*/ 1784 h 95"/>
                    <a:gd name="T16" fmla="+- 0 2014 1942"/>
                    <a:gd name="T17" fmla="*/ T16 w 93"/>
                    <a:gd name="T18" fmla="+- 0 1779 1694"/>
                    <a:gd name="T19" fmla="*/ 1779 h 95"/>
                  </a:gdLst>
                  <a:ahLst/>
                  <a:cxnLst>
                    <a:cxn ang="0">
                      <a:pos x="T1" y="T3"/>
                    </a:cxn>
                    <a:cxn ang="0">
                      <a:pos x="T5" y="T7"/>
                    </a:cxn>
                    <a:cxn ang="0">
                      <a:pos x="T9" y="T11"/>
                    </a:cxn>
                    <a:cxn ang="0">
                      <a:pos x="T13" y="T15"/>
                    </a:cxn>
                    <a:cxn ang="0">
                      <a:pos x="T17" y="T19"/>
                    </a:cxn>
                  </a:cxnLst>
                  <a:rect l="0" t="0" r="r" b="b"/>
                  <a:pathLst>
                    <a:path w="93" h="95">
                      <a:moveTo>
                        <a:pt x="20" y="85"/>
                      </a:moveTo>
                      <a:lnTo>
                        <a:pt x="26" y="90"/>
                      </a:lnTo>
                      <a:lnTo>
                        <a:pt x="44" y="95"/>
                      </a:lnTo>
                      <a:lnTo>
                        <a:pt x="67" y="90"/>
                      </a:lnTo>
                      <a:lnTo>
                        <a:pt x="72" y="8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76" name="Freeform 419"/>
                <p:cNvSpPr>
                  <a:spLocks/>
                </p:cNvSpPr>
                <p:nvPr/>
              </p:nvSpPr>
              <p:spPr bwMode="auto">
                <a:xfrm>
                  <a:off x="1942" y="1694"/>
                  <a:ext cx="93" cy="95"/>
                </a:xfrm>
                <a:custGeom>
                  <a:avLst/>
                  <a:gdLst>
                    <a:gd name="T0" fmla="+- 0 2035 1942"/>
                    <a:gd name="T1" fmla="*/ T0 w 93"/>
                    <a:gd name="T2" fmla="+- 0 1741 1694"/>
                    <a:gd name="T3" fmla="*/ 1741 h 95"/>
                    <a:gd name="T4" fmla="+- 0 2030 1942"/>
                    <a:gd name="T5" fmla="*/ T4 w 93"/>
                    <a:gd name="T6" fmla="+- 0 1719 1694"/>
                    <a:gd name="T7" fmla="*/ 1719 h 95"/>
                    <a:gd name="T8" fmla="+- 0 2016 1942"/>
                    <a:gd name="T9" fmla="*/ T8 w 93"/>
                    <a:gd name="T10" fmla="+- 0 1703 1694"/>
                    <a:gd name="T11" fmla="*/ 1703 h 95"/>
                    <a:gd name="T12" fmla="+- 0 2010 1942"/>
                    <a:gd name="T13" fmla="*/ T12 w 93"/>
                    <a:gd name="T14" fmla="+- 0 1699 1694"/>
                    <a:gd name="T15" fmla="*/ 1699 h 95"/>
                  </a:gdLst>
                  <a:ahLst/>
                  <a:cxnLst>
                    <a:cxn ang="0">
                      <a:pos x="T1" y="T3"/>
                    </a:cxn>
                    <a:cxn ang="0">
                      <a:pos x="T5" y="T7"/>
                    </a:cxn>
                    <a:cxn ang="0">
                      <a:pos x="T9" y="T11"/>
                    </a:cxn>
                    <a:cxn ang="0">
                      <a:pos x="T13" y="T15"/>
                    </a:cxn>
                  </a:cxnLst>
                  <a:rect l="0" t="0" r="r" b="b"/>
                  <a:pathLst>
                    <a:path w="93" h="95">
                      <a:moveTo>
                        <a:pt x="93" y="47"/>
                      </a:moveTo>
                      <a:lnTo>
                        <a:pt x="88" y="25"/>
                      </a:lnTo>
                      <a:lnTo>
                        <a:pt x="74" y="9"/>
                      </a:lnTo>
                      <a:lnTo>
                        <a:pt x="68" y="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77" name="Freeform 420"/>
                <p:cNvSpPr>
                  <a:spLocks/>
                </p:cNvSpPr>
                <p:nvPr/>
              </p:nvSpPr>
              <p:spPr bwMode="auto">
                <a:xfrm>
                  <a:off x="1942" y="1694"/>
                  <a:ext cx="93" cy="95"/>
                </a:xfrm>
                <a:custGeom>
                  <a:avLst/>
                  <a:gdLst>
                    <a:gd name="T0" fmla="+- 0 1968 1942"/>
                    <a:gd name="T1" fmla="*/ T0 w 93"/>
                    <a:gd name="T2" fmla="+- 0 1699 1694"/>
                    <a:gd name="T3" fmla="*/ 1699 h 95"/>
                    <a:gd name="T4" fmla="+- 0 1953 1942"/>
                    <a:gd name="T5" fmla="*/ T4 w 93"/>
                    <a:gd name="T6" fmla="+- 0 1709 1694"/>
                    <a:gd name="T7" fmla="*/ 1709 h 95"/>
                    <a:gd name="T8" fmla="+- 0 1942 1942"/>
                    <a:gd name="T9" fmla="*/ T8 w 93"/>
                    <a:gd name="T10" fmla="+- 0 1726 1694"/>
                    <a:gd name="T11" fmla="*/ 1726 h 95"/>
                    <a:gd name="T12" fmla="+- 0 1944 1942"/>
                    <a:gd name="T13" fmla="*/ T12 w 93"/>
                    <a:gd name="T14" fmla="+- 0 1753 1694"/>
                    <a:gd name="T15" fmla="*/ 1753 h 95"/>
                    <a:gd name="T16" fmla="+- 0 1953 1942"/>
                    <a:gd name="T17" fmla="*/ T16 w 93"/>
                    <a:gd name="T18" fmla="+- 0 1772 1694"/>
                    <a:gd name="T19" fmla="*/ 1772 h 95"/>
                    <a:gd name="T20" fmla="+- 0 1962 1942"/>
                    <a:gd name="T21" fmla="*/ T20 w 93"/>
                    <a:gd name="T22" fmla="+- 0 1779 1694"/>
                    <a:gd name="T23" fmla="*/ 1779 h 95"/>
                  </a:gdLst>
                  <a:ahLst/>
                  <a:cxnLst>
                    <a:cxn ang="0">
                      <a:pos x="T1" y="T3"/>
                    </a:cxn>
                    <a:cxn ang="0">
                      <a:pos x="T5" y="T7"/>
                    </a:cxn>
                    <a:cxn ang="0">
                      <a:pos x="T9" y="T11"/>
                    </a:cxn>
                    <a:cxn ang="0">
                      <a:pos x="T13" y="T15"/>
                    </a:cxn>
                    <a:cxn ang="0">
                      <a:pos x="T17" y="T19"/>
                    </a:cxn>
                    <a:cxn ang="0">
                      <a:pos x="T21" y="T23"/>
                    </a:cxn>
                  </a:cxnLst>
                  <a:rect l="0" t="0" r="r" b="b"/>
                  <a:pathLst>
                    <a:path w="93" h="95">
                      <a:moveTo>
                        <a:pt x="26" y="5"/>
                      </a:moveTo>
                      <a:lnTo>
                        <a:pt x="11" y="15"/>
                      </a:lnTo>
                      <a:lnTo>
                        <a:pt x="0" y="32"/>
                      </a:lnTo>
                      <a:lnTo>
                        <a:pt x="2" y="59"/>
                      </a:lnTo>
                      <a:lnTo>
                        <a:pt x="11" y="78"/>
                      </a:lnTo>
                      <a:lnTo>
                        <a:pt x="20" y="8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78" name="Freeform 421"/>
                <p:cNvSpPr>
                  <a:spLocks/>
                </p:cNvSpPr>
                <p:nvPr/>
              </p:nvSpPr>
              <p:spPr bwMode="auto">
                <a:xfrm>
                  <a:off x="1942" y="1694"/>
                  <a:ext cx="93" cy="95"/>
                </a:xfrm>
                <a:custGeom>
                  <a:avLst/>
                  <a:gdLst>
                    <a:gd name="T0" fmla="+- 0 2014 1942"/>
                    <a:gd name="T1" fmla="*/ T0 w 93"/>
                    <a:gd name="T2" fmla="+- 0 1779 1694"/>
                    <a:gd name="T3" fmla="*/ 1779 h 95"/>
                    <a:gd name="T4" fmla="+- 0 2025 1942"/>
                    <a:gd name="T5" fmla="*/ T4 w 93"/>
                    <a:gd name="T6" fmla="+- 0 1770 1694"/>
                    <a:gd name="T7" fmla="*/ 1770 h 95"/>
                    <a:gd name="T8" fmla="+- 0 2034 1942"/>
                    <a:gd name="T9" fmla="*/ T8 w 93"/>
                    <a:gd name="T10" fmla="+- 0 1750 1694"/>
                    <a:gd name="T11" fmla="*/ 1750 h 95"/>
                    <a:gd name="T12" fmla="+- 0 2035 1942"/>
                    <a:gd name="T13" fmla="*/ T12 w 93"/>
                    <a:gd name="T14" fmla="+- 0 1741 1694"/>
                    <a:gd name="T15" fmla="*/ 1741 h 95"/>
                  </a:gdLst>
                  <a:ahLst/>
                  <a:cxnLst>
                    <a:cxn ang="0">
                      <a:pos x="T1" y="T3"/>
                    </a:cxn>
                    <a:cxn ang="0">
                      <a:pos x="T5" y="T7"/>
                    </a:cxn>
                    <a:cxn ang="0">
                      <a:pos x="T9" y="T11"/>
                    </a:cxn>
                    <a:cxn ang="0">
                      <a:pos x="T13" y="T15"/>
                    </a:cxn>
                  </a:cxnLst>
                  <a:rect l="0" t="0" r="r" b="b"/>
                  <a:pathLst>
                    <a:path w="93" h="95">
                      <a:moveTo>
                        <a:pt x="72" y="85"/>
                      </a:moveTo>
                      <a:lnTo>
                        <a:pt x="83" y="76"/>
                      </a:lnTo>
                      <a:lnTo>
                        <a:pt x="92" y="56"/>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79" name="Freeform 422"/>
                <p:cNvSpPr>
                  <a:spLocks/>
                </p:cNvSpPr>
                <p:nvPr/>
              </p:nvSpPr>
              <p:spPr bwMode="auto">
                <a:xfrm>
                  <a:off x="1942" y="1694"/>
                  <a:ext cx="93" cy="95"/>
                </a:xfrm>
                <a:custGeom>
                  <a:avLst/>
                  <a:gdLst>
                    <a:gd name="T0" fmla="+- 0 2010 1942"/>
                    <a:gd name="T1" fmla="*/ T0 w 93"/>
                    <a:gd name="T2" fmla="+- 0 1699 1694"/>
                    <a:gd name="T3" fmla="*/ 1699 h 95"/>
                    <a:gd name="T4" fmla="+- 0 1996 1942"/>
                    <a:gd name="T5" fmla="*/ T4 w 93"/>
                    <a:gd name="T6" fmla="+- 0 1694 1694"/>
                    <a:gd name="T7" fmla="*/ 1694 h 95"/>
                    <a:gd name="T8" fmla="+- 0 1971 1942"/>
                    <a:gd name="T9" fmla="*/ T8 w 93"/>
                    <a:gd name="T10" fmla="+- 0 1697 1694"/>
                    <a:gd name="T11" fmla="*/ 1697 h 95"/>
                    <a:gd name="T12" fmla="+- 0 1968 1942"/>
                    <a:gd name="T13" fmla="*/ T12 w 93"/>
                    <a:gd name="T14" fmla="+- 0 1699 1694"/>
                    <a:gd name="T15" fmla="*/ 1699 h 95"/>
                  </a:gdLst>
                  <a:ahLst/>
                  <a:cxnLst>
                    <a:cxn ang="0">
                      <a:pos x="T1" y="T3"/>
                    </a:cxn>
                    <a:cxn ang="0">
                      <a:pos x="T5" y="T7"/>
                    </a:cxn>
                    <a:cxn ang="0">
                      <a:pos x="T9" y="T11"/>
                    </a:cxn>
                    <a:cxn ang="0">
                      <a:pos x="T13" y="T15"/>
                    </a:cxn>
                  </a:cxnLst>
                  <a:rect l="0" t="0" r="r" b="b"/>
                  <a:pathLst>
                    <a:path w="93" h="95">
                      <a:moveTo>
                        <a:pt x="68" y="5"/>
                      </a:moveTo>
                      <a:lnTo>
                        <a:pt x="54" y="0"/>
                      </a:lnTo>
                      <a:lnTo>
                        <a:pt x="29" y="3"/>
                      </a:lnTo>
                      <a:lnTo>
                        <a:pt x="26" y="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08" name="Group 423"/>
              <p:cNvGrpSpPr>
                <a:grpSpLocks/>
              </p:cNvGrpSpPr>
              <p:nvPr/>
            </p:nvGrpSpPr>
            <p:grpSpPr bwMode="auto">
              <a:xfrm>
                <a:off x="2610" y="3719"/>
                <a:ext cx="97" cy="95"/>
                <a:chOff x="2610" y="3719"/>
                <a:chExt cx="97" cy="95"/>
              </a:xfrm>
            </p:grpSpPr>
            <p:sp>
              <p:nvSpPr>
                <p:cNvPr id="8874" name="Freeform 424"/>
                <p:cNvSpPr>
                  <a:spLocks/>
                </p:cNvSpPr>
                <p:nvPr/>
              </p:nvSpPr>
              <p:spPr bwMode="auto">
                <a:xfrm>
                  <a:off x="2610" y="3719"/>
                  <a:ext cx="97" cy="95"/>
                </a:xfrm>
                <a:custGeom>
                  <a:avLst/>
                  <a:gdLst>
                    <a:gd name="T0" fmla="+- 0 2668 2610"/>
                    <a:gd name="T1" fmla="*/ T0 w 97"/>
                    <a:gd name="T2" fmla="+- 0 3719 3719"/>
                    <a:gd name="T3" fmla="*/ 3719 h 95"/>
                    <a:gd name="T4" fmla="+- 0 2642 2610"/>
                    <a:gd name="T5" fmla="*/ T4 w 97"/>
                    <a:gd name="T6" fmla="+- 0 3723 3719"/>
                    <a:gd name="T7" fmla="*/ 3723 h 95"/>
                    <a:gd name="T8" fmla="+- 0 2622 2610"/>
                    <a:gd name="T9" fmla="*/ T8 w 97"/>
                    <a:gd name="T10" fmla="+- 0 3733 3719"/>
                    <a:gd name="T11" fmla="*/ 3733 h 95"/>
                    <a:gd name="T12" fmla="+- 0 2610 2610"/>
                    <a:gd name="T13" fmla="*/ T12 w 97"/>
                    <a:gd name="T14" fmla="+- 0 3748 3719"/>
                    <a:gd name="T15" fmla="*/ 3748 h 95"/>
                    <a:gd name="T16" fmla="+- 0 2612 2610"/>
                    <a:gd name="T17" fmla="*/ T16 w 97"/>
                    <a:gd name="T18" fmla="+- 0 3776 3719"/>
                    <a:gd name="T19" fmla="*/ 3776 h 95"/>
                    <a:gd name="T20" fmla="+- 0 2620 2610"/>
                    <a:gd name="T21" fmla="*/ T20 w 97"/>
                    <a:gd name="T22" fmla="+- 0 3796 3719"/>
                    <a:gd name="T23" fmla="*/ 3796 h 95"/>
                    <a:gd name="T24" fmla="+- 0 2634 2610"/>
                    <a:gd name="T25" fmla="*/ T24 w 97"/>
                    <a:gd name="T26" fmla="+- 0 3809 3719"/>
                    <a:gd name="T27" fmla="*/ 3809 h 95"/>
                    <a:gd name="T28" fmla="+- 0 2652 2610"/>
                    <a:gd name="T29" fmla="*/ T28 w 97"/>
                    <a:gd name="T30" fmla="+- 0 3814 3719"/>
                    <a:gd name="T31" fmla="*/ 3814 h 95"/>
                    <a:gd name="T32" fmla="+- 0 2676 2610"/>
                    <a:gd name="T33" fmla="*/ T32 w 97"/>
                    <a:gd name="T34" fmla="+- 0 3810 3719"/>
                    <a:gd name="T35" fmla="*/ 3810 h 95"/>
                    <a:gd name="T36" fmla="+- 0 2694 2610"/>
                    <a:gd name="T37" fmla="*/ T36 w 97"/>
                    <a:gd name="T38" fmla="+- 0 3798 3719"/>
                    <a:gd name="T39" fmla="*/ 3798 h 95"/>
                    <a:gd name="T40" fmla="+- 0 2705 2610"/>
                    <a:gd name="T41" fmla="*/ T40 w 97"/>
                    <a:gd name="T42" fmla="+- 0 3780 3719"/>
                    <a:gd name="T43" fmla="*/ 3780 h 95"/>
                    <a:gd name="T44" fmla="+- 0 2707 2610"/>
                    <a:gd name="T45" fmla="*/ T44 w 97"/>
                    <a:gd name="T46" fmla="+- 0 3766 3719"/>
                    <a:gd name="T47" fmla="*/ 3766 h 95"/>
                    <a:gd name="T48" fmla="+- 0 2702 2610"/>
                    <a:gd name="T49" fmla="*/ T48 w 97"/>
                    <a:gd name="T50" fmla="+- 0 3745 3719"/>
                    <a:gd name="T51" fmla="*/ 3745 h 95"/>
                    <a:gd name="T52" fmla="+- 0 2688 2610"/>
                    <a:gd name="T53" fmla="*/ T52 w 97"/>
                    <a:gd name="T54" fmla="+- 0 3729 3719"/>
                    <a:gd name="T55" fmla="*/ 3729 h 95"/>
                    <a:gd name="T56" fmla="+- 0 2668 2610"/>
                    <a:gd name="T57" fmla="*/ T56 w 97"/>
                    <a:gd name="T58" fmla="+- 0 3719 3719"/>
                    <a:gd name="T59" fmla="*/ 371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4"/>
                      </a:lnTo>
                      <a:lnTo>
                        <a:pt x="12" y="14"/>
                      </a:lnTo>
                      <a:lnTo>
                        <a:pt x="0" y="29"/>
                      </a:lnTo>
                      <a:lnTo>
                        <a:pt x="2" y="57"/>
                      </a:lnTo>
                      <a:lnTo>
                        <a:pt x="10" y="77"/>
                      </a:lnTo>
                      <a:lnTo>
                        <a:pt x="24" y="90"/>
                      </a:lnTo>
                      <a:lnTo>
                        <a:pt x="42" y="95"/>
                      </a:lnTo>
                      <a:lnTo>
                        <a:pt x="66" y="91"/>
                      </a:lnTo>
                      <a:lnTo>
                        <a:pt x="84" y="79"/>
                      </a:lnTo>
                      <a:lnTo>
                        <a:pt x="95" y="61"/>
                      </a:lnTo>
                      <a:lnTo>
                        <a:pt x="97" y="47"/>
                      </a:lnTo>
                      <a:lnTo>
                        <a:pt x="92" y="26"/>
                      </a:lnTo>
                      <a:lnTo>
                        <a:pt x="78" y="10"/>
                      </a:lnTo>
                      <a:lnTo>
                        <a:pt x="58"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09" name="Group 425"/>
              <p:cNvGrpSpPr>
                <a:grpSpLocks/>
              </p:cNvGrpSpPr>
              <p:nvPr/>
            </p:nvGrpSpPr>
            <p:grpSpPr bwMode="auto">
              <a:xfrm>
                <a:off x="2610" y="3719"/>
                <a:ext cx="97" cy="95"/>
                <a:chOff x="2610" y="3719"/>
                <a:chExt cx="97" cy="95"/>
              </a:xfrm>
            </p:grpSpPr>
            <p:sp>
              <p:nvSpPr>
                <p:cNvPr id="8873" name="Freeform 426"/>
                <p:cNvSpPr>
                  <a:spLocks/>
                </p:cNvSpPr>
                <p:nvPr/>
              </p:nvSpPr>
              <p:spPr bwMode="auto">
                <a:xfrm>
                  <a:off x="2610" y="3719"/>
                  <a:ext cx="97" cy="95"/>
                </a:xfrm>
                <a:custGeom>
                  <a:avLst/>
                  <a:gdLst>
                    <a:gd name="T0" fmla="+- 0 2707 2610"/>
                    <a:gd name="T1" fmla="*/ T0 w 97"/>
                    <a:gd name="T2" fmla="+- 0 3766 3719"/>
                    <a:gd name="T3" fmla="*/ 3766 h 95"/>
                    <a:gd name="T4" fmla="+- 0 2702 2610"/>
                    <a:gd name="T5" fmla="*/ T4 w 97"/>
                    <a:gd name="T6" fmla="+- 0 3745 3719"/>
                    <a:gd name="T7" fmla="*/ 3745 h 95"/>
                    <a:gd name="T8" fmla="+- 0 2688 2610"/>
                    <a:gd name="T9" fmla="*/ T8 w 97"/>
                    <a:gd name="T10" fmla="+- 0 3729 3719"/>
                    <a:gd name="T11" fmla="*/ 3729 h 95"/>
                    <a:gd name="T12" fmla="+- 0 2668 2610"/>
                    <a:gd name="T13" fmla="*/ T12 w 97"/>
                    <a:gd name="T14" fmla="+- 0 3719 3719"/>
                    <a:gd name="T15" fmla="*/ 3719 h 95"/>
                    <a:gd name="T16" fmla="+- 0 2642 2610"/>
                    <a:gd name="T17" fmla="*/ T16 w 97"/>
                    <a:gd name="T18" fmla="+- 0 3723 3719"/>
                    <a:gd name="T19" fmla="*/ 3723 h 95"/>
                    <a:gd name="T20" fmla="+- 0 2622 2610"/>
                    <a:gd name="T21" fmla="*/ T20 w 97"/>
                    <a:gd name="T22" fmla="+- 0 3733 3719"/>
                    <a:gd name="T23" fmla="*/ 3733 h 95"/>
                    <a:gd name="T24" fmla="+- 0 2610 2610"/>
                    <a:gd name="T25" fmla="*/ T24 w 97"/>
                    <a:gd name="T26" fmla="+- 0 3748 3719"/>
                    <a:gd name="T27" fmla="*/ 3748 h 95"/>
                    <a:gd name="T28" fmla="+- 0 2612 2610"/>
                    <a:gd name="T29" fmla="*/ T28 w 97"/>
                    <a:gd name="T30" fmla="+- 0 3776 3719"/>
                    <a:gd name="T31" fmla="*/ 3776 h 95"/>
                    <a:gd name="T32" fmla="+- 0 2620 2610"/>
                    <a:gd name="T33" fmla="*/ T32 w 97"/>
                    <a:gd name="T34" fmla="+- 0 3796 3719"/>
                    <a:gd name="T35" fmla="*/ 3796 h 95"/>
                    <a:gd name="T36" fmla="+- 0 2634 2610"/>
                    <a:gd name="T37" fmla="*/ T36 w 97"/>
                    <a:gd name="T38" fmla="+- 0 3809 3719"/>
                    <a:gd name="T39" fmla="*/ 3809 h 95"/>
                    <a:gd name="T40" fmla="+- 0 2652 2610"/>
                    <a:gd name="T41" fmla="*/ T40 w 97"/>
                    <a:gd name="T42" fmla="+- 0 3814 3719"/>
                    <a:gd name="T43" fmla="*/ 3814 h 95"/>
                    <a:gd name="T44" fmla="+- 0 2676 2610"/>
                    <a:gd name="T45" fmla="*/ T44 w 97"/>
                    <a:gd name="T46" fmla="+- 0 3810 3719"/>
                    <a:gd name="T47" fmla="*/ 3810 h 95"/>
                    <a:gd name="T48" fmla="+- 0 2694 2610"/>
                    <a:gd name="T49" fmla="*/ T48 w 97"/>
                    <a:gd name="T50" fmla="+- 0 3798 3719"/>
                    <a:gd name="T51" fmla="*/ 3798 h 95"/>
                    <a:gd name="T52" fmla="+- 0 2705 2610"/>
                    <a:gd name="T53" fmla="*/ T52 w 97"/>
                    <a:gd name="T54" fmla="+- 0 3780 3719"/>
                    <a:gd name="T55" fmla="*/ 3780 h 95"/>
                    <a:gd name="T56" fmla="+- 0 2707 2610"/>
                    <a:gd name="T57" fmla="*/ T56 w 97"/>
                    <a:gd name="T58" fmla="+- 0 3766 3719"/>
                    <a:gd name="T59" fmla="*/ 376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10"/>
                      </a:lnTo>
                      <a:lnTo>
                        <a:pt x="58" y="0"/>
                      </a:lnTo>
                      <a:lnTo>
                        <a:pt x="32" y="4"/>
                      </a:lnTo>
                      <a:lnTo>
                        <a:pt x="12" y="14"/>
                      </a:lnTo>
                      <a:lnTo>
                        <a:pt x="0" y="29"/>
                      </a:lnTo>
                      <a:lnTo>
                        <a:pt x="2" y="57"/>
                      </a:lnTo>
                      <a:lnTo>
                        <a:pt x="10" y="77"/>
                      </a:lnTo>
                      <a:lnTo>
                        <a:pt x="24" y="90"/>
                      </a:lnTo>
                      <a:lnTo>
                        <a:pt x="42" y="95"/>
                      </a:lnTo>
                      <a:lnTo>
                        <a:pt x="66" y="91"/>
                      </a:lnTo>
                      <a:lnTo>
                        <a:pt x="84"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10" name="Group 427"/>
              <p:cNvGrpSpPr>
                <a:grpSpLocks/>
              </p:cNvGrpSpPr>
              <p:nvPr/>
            </p:nvGrpSpPr>
            <p:grpSpPr bwMode="auto">
              <a:xfrm>
                <a:off x="4169" y="3844"/>
                <a:ext cx="93" cy="95"/>
                <a:chOff x="4169" y="3844"/>
                <a:chExt cx="93" cy="95"/>
              </a:xfrm>
            </p:grpSpPr>
            <p:sp>
              <p:nvSpPr>
                <p:cNvPr id="8872" name="Freeform 428"/>
                <p:cNvSpPr>
                  <a:spLocks/>
                </p:cNvSpPr>
                <p:nvPr/>
              </p:nvSpPr>
              <p:spPr bwMode="auto">
                <a:xfrm>
                  <a:off x="4169" y="3844"/>
                  <a:ext cx="93" cy="95"/>
                </a:xfrm>
                <a:custGeom>
                  <a:avLst/>
                  <a:gdLst>
                    <a:gd name="T0" fmla="+- 0 4224 4169"/>
                    <a:gd name="T1" fmla="*/ T0 w 93"/>
                    <a:gd name="T2" fmla="+- 0 3844 3844"/>
                    <a:gd name="T3" fmla="*/ 3844 h 95"/>
                    <a:gd name="T4" fmla="+- 0 4198 4169"/>
                    <a:gd name="T5" fmla="*/ T4 w 93"/>
                    <a:gd name="T6" fmla="+- 0 3848 3844"/>
                    <a:gd name="T7" fmla="*/ 3848 h 95"/>
                    <a:gd name="T8" fmla="+- 0 4180 4169"/>
                    <a:gd name="T9" fmla="*/ T8 w 93"/>
                    <a:gd name="T10" fmla="+- 0 3859 3844"/>
                    <a:gd name="T11" fmla="*/ 3859 h 95"/>
                    <a:gd name="T12" fmla="+- 0 4169 4169"/>
                    <a:gd name="T13" fmla="*/ T12 w 93"/>
                    <a:gd name="T14" fmla="+- 0 3876 3844"/>
                    <a:gd name="T15" fmla="*/ 3876 h 95"/>
                    <a:gd name="T16" fmla="+- 0 4171 4169"/>
                    <a:gd name="T17" fmla="*/ T16 w 93"/>
                    <a:gd name="T18" fmla="+- 0 3903 3844"/>
                    <a:gd name="T19" fmla="*/ 3903 h 95"/>
                    <a:gd name="T20" fmla="+- 0 4181 4169"/>
                    <a:gd name="T21" fmla="*/ T20 w 93"/>
                    <a:gd name="T22" fmla="+- 0 3923 3844"/>
                    <a:gd name="T23" fmla="*/ 3923 h 95"/>
                    <a:gd name="T24" fmla="+- 0 4195 4169"/>
                    <a:gd name="T25" fmla="*/ T24 w 93"/>
                    <a:gd name="T26" fmla="+- 0 3935 3844"/>
                    <a:gd name="T27" fmla="*/ 3935 h 95"/>
                    <a:gd name="T28" fmla="+- 0 4214 4169"/>
                    <a:gd name="T29" fmla="*/ T28 w 93"/>
                    <a:gd name="T30" fmla="+- 0 3939 3844"/>
                    <a:gd name="T31" fmla="*/ 3939 h 95"/>
                    <a:gd name="T32" fmla="+- 0 4236 4169"/>
                    <a:gd name="T33" fmla="*/ T32 w 93"/>
                    <a:gd name="T34" fmla="+- 0 3934 3844"/>
                    <a:gd name="T35" fmla="*/ 3934 h 95"/>
                    <a:gd name="T36" fmla="+- 0 4253 4169"/>
                    <a:gd name="T37" fmla="*/ T36 w 93"/>
                    <a:gd name="T38" fmla="+- 0 3920 3844"/>
                    <a:gd name="T39" fmla="*/ 3920 h 95"/>
                    <a:gd name="T40" fmla="+- 0 4262 4169"/>
                    <a:gd name="T41" fmla="*/ T40 w 93"/>
                    <a:gd name="T42" fmla="+- 0 3901 3844"/>
                    <a:gd name="T43" fmla="*/ 3901 h 95"/>
                    <a:gd name="T44" fmla="+- 0 4263 4169"/>
                    <a:gd name="T45" fmla="*/ T44 w 93"/>
                    <a:gd name="T46" fmla="+- 0 3891 3844"/>
                    <a:gd name="T47" fmla="*/ 3891 h 95"/>
                    <a:gd name="T48" fmla="+- 0 4257 4169"/>
                    <a:gd name="T49" fmla="*/ T48 w 93"/>
                    <a:gd name="T50" fmla="+- 0 3869 3844"/>
                    <a:gd name="T51" fmla="*/ 3869 h 95"/>
                    <a:gd name="T52" fmla="+- 0 4244 4169"/>
                    <a:gd name="T53" fmla="*/ T52 w 93"/>
                    <a:gd name="T54" fmla="+- 0 3853 3844"/>
                    <a:gd name="T55" fmla="*/ 3853 h 95"/>
                    <a:gd name="T56" fmla="+- 0 4224 4169"/>
                    <a:gd name="T57" fmla="*/ T56 w 93"/>
                    <a:gd name="T58" fmla="+- 0 3844 3844"/>
                    <a:gd name="T59" fmla="*/ 384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5"/>
                      </a:lnTo>
                      <a:lnTo>
                        <a:pt x="0" y="32"/>
                      </a:lnTo>
                      <a:lnTo>
                        <a:pt x="2" y="59"/>
                      </a:lnTo>
                      <a:lnTo>
                        <a:pt x="12" y="79"/>
                      </a:lnTo>
                      <a:lnTo>
                        <a:pt x="26" y="91"/>
                      </a:lnTo>
                      <a:lnTo>
                        <a:pt x="45" y="95"/>
                      </a:lnTo>
                      <a:lnTo>
                        <a:pt x="67" y="90"/>
                      </a:lnTo>
                      <a:lnTo>
                        <a:pt x="84" y="76"/>
                      </a:lnTo>
                      <a:lnTo>
                        <a:pt x="93" y="57"/>
                      </a:lnTo>
                      <a:lnTo>
                        <a:pt x="94" y="47"/>
                      </a:lnTo>
                      <a:lnTo>
                        <a:pt x="88" y="25"/>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11" name="Group 429"/>
              <p:cNvGrpSpPr>
                <a:grpSpLocks/>
              </p:cNvGrpSpPr>
              <p:nvPr/>
            </p:nvGrpSpPr>
            <p:grpSpPr bwMode="auto">
              <a:xfrm>
                <a:off x="4169" y="3844"/>
                <a:ext cx="93" cy="95"/>
                <a:chOff x="4169" y="3844"/>
                <a:chExt cx="93" cy="95"/>
              </a:xfrm>
            </p:grpSpPr>
            <p:sp>
              <p:nvSpPr>
                <p:cNvPr id="8871" name="Freeform 430"/>
                <p:cNvSpPr>
                  <a:spLocks/>
                </p:cNvSpPr>
                <p:nvPr/>
              </p:nvSpPr>
              <p:spPr bwMode="auto">
                <a:xfrm>
                  <a:off x="4169" y="3844"/>
                  <a:ext cx="93" cy="95"/>
                </a:xfrm>
                <a:custGeom>
                  <a:avLst/>
                  <a:gdLst>
                    <a:gd name="T0" fmla="+- 0 4263 4169"/>
                    <a:gd name="T1" fmla="*/ T0 w 93"/>
                    <a:gd name="T2" fmla="+- 0 3891 3844"/>
                    <a:gd name="T3" fmla="*/ 3891 h 95"/>
                    <a:gd name="T4" fmla="+- 0 4257 4169"/>
                    <a:gd name="T5" fmla="*/ T4 w 93"/>
                    <a:gd name="T6" fmla="+- 0 3869 3844"/>
                    <a:gd name="T7" fmla="*/ 3869 h 95"/>
                    <a:gd name="T8" fmla="+- 0 4244 4169"/>
                    <a:gd name="T9" fmla="*/ T8 w 93"/>
                    <a:gd name="T10" fmla="+- 0 3853 3844"/>
                    <a:gd name="T11" fmla="*/ 3853 h 95"/>
                    <a:gd name="T12" fmla="+- 0 4224 4169"/>
                    <a:gd name="T13" fmla="*/ T12 w 93"/>
                    <a:gd name="T14" fmla="+- 0 3844 3844"/>
                    <a:gd name="T15" fmla="*/ 3844 h 95"/>
                    <a:gd name="T16" fmla="+- 0 4198 4169"/>
                    <a:gd name="T17" fmla="*/ T16 w 93"/>
                    <a:gd name="T18" fmla="+- 0 3848 3844"/>
                    <a:gd name="T19" fmla="*/ 3848 h 95"/>
                    <a:gd name="T20" fmla="+- 0 4180 4169"/>
                    <a:gd name="T21" fmla="*/ T20 w 93"/>
                    <a:gd name="T22" fmla="+- 0 3859 3844"/>
                    <a:gd name="T23" fmla="*/ 3859 h 95"/>
                    <a:gd name="T24" fmla="+- 0 4169 4169"/>
                    <a:gd name="T25" fmla="*/ T24 w 93"/>
                    <a:gd name="T26" fmla="+- 0 3876 3844"/>
                    <a:gd name="T27" fmla="*/ 3876 h 95"/>
                    <a:gd name="T28" fmla="+- 0 4171 4169"/>
                    <a:gd name="T29" fmla="*/ T28 w 93"/>
                    <a:gd name="T30" fmla="+- 0 3903 3844"/>
                    <a:gd name="T31" fmla="*/ 3903 h 95"/>
                    <a:gd name="T32" fmla="+- 0 4181 4169"/>
                    <a:gd name="T33" fmla="*/ T32 w 93"/>
                    <a:gd name="T34" fmla="+- 0 3923 3844"/>
                    <a:gd name="T35" fmla="*/ 3923 h 95"/>
                    <a:gd name="T36" fmla="+- 0 4195 4169"/>
                    <a:gd name="T37" fmla="*/ T36 w 93"/>
                    <a:gd name="T38" fmla="+- 0 3935 3844"/>
                    <a:gd name="T39" fmla="*/ 3935 h 95"/>
                    <a:gd name="T40" fmla="+- 0 4214 4169"/>
                    <a:gd name="T41" fmla="*/ T40 w 93"/>
                    <a:gd name="T42" fmla="+- 0 3939 3844"/>
                    <a:gd name="T43" fmla="*/ 3939 h 95"/>
                    <a:gd name="T44" fmla="+- 0 4236 4169"/>
                    <a:gd name="T45" fmla="*/ T44 w 93"/>
                    <a:gd name="T46" fmla="+- 0 3934 3844"/>
                    <a:gd name="T47" fmla="*/ 3934 h 95"/>
                    <a:gd name="T48" fmla="+- 0 4253 4169"/>
                    <a:gd name="T49" fmla="*/ T48 w 93"/>
                    <a:gd name="T50" fmla="+- 0 3920 3844"/>
                    <a:gd name="T51" fmla="*/ 3920 h 95"/>
                    <a:gd name="T52" fmla="+- 0 4262 4169"/>
                    <a:gd name="T53" fmla="*/ T52 w 93"/>
                    <a:gd name="T54" fmla="+- 0 3901 3844"/>
                    <a:gd name="T55" fmla="*/ 3901 h 95"/>
                    <a:gd name="T56" fmla="+- 0 4263 4169"/>
                    <a:gd name="T57" fmla="*/ T56 w 93"/>
                    <a:gd name="T58" fmla="+- 0 3891 3844"/>
                    <a:gd name="T59" fmla="*/ 389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8" y="25"/>
                      </a:lnTo>
                      <a:lnTo>
                        <a:pt x="75" y="9"/>
                      </a:lnTo>
                      <a:lnTo>
                        <a:pt x="55" y="0"/>
                      </a:lnTo>
                      <a:lnTo>
                        <a:pt x="29" y="4"/>
                      </a:lnTo>
                      <a:lnTo>
                        <a:pt x="11" y="15"/>
                      </a:lnTo>
                      <a:lnTo>
                        <a:pt x="0" y="32"/>
                      </a:lnTo>
                      <a:lnTo>
                        <a:pt x="2" y="59"/>
                      </a:lnTo>
                      <a:lnTo>
                        <a:pt x="12" y="79"/>
                      </a:lnTo>
                      <a:lnTo>
                        <a:pt x="26" y="91"/>
                      </a:lnTo>
                      <a:lnTo>
                        <a:pt x="45" y="95"/>
                      </a:lnTo>
                      <a:lnTo>
                        <a:pt x="67" y="90"/>
                      </a:lnTo>
                      <a:lnTo>
                        <a:pt x="84" y="76"/>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12" name="Group 431"/>
              <p:cNvGrpSpPr>
                <a:grpSpLocks/>
              </p:cNvGrpSpPr>
              <p:nvPr/>
            </p:nvGrpSpPr>
            <p:grpSpPr bwMode="auto">
              <a:xfrm>
                <a:off x="3634" y="3101"/>
                <a:ext cx="101" cy="97"/>
                <a:chOff x="3634" y="3101"/>
                <a:chExt cx="101" cy="97"/>
              </a:xfrm>
            </p:grpSpPr>
            <p:sp>
              <p:nvSpPr>
                <p:cNvPr id="8870" name="Freeform 432"/>
                <p:cNvSpPr>
                  <a:spLocks/>
                </p:cNvSpPr>
                <p:nvPr/>
              </p:nvSpPr>
              <p:spPr bwMode="auto">
                <a:xfrm>
                  <a:off x="3634" y="3101"/>
                  <a:ext cx="101" cy="97"/>
                </a:xfrm>
                <a:custGeom>
                  <a:avLst/>
                  <a:gdLst>
                    <a:gd name="T0" fmla="+- 0 3697 3634"/>
                    <a:gd name="T1" fmla="*/ T0 w 101"/>
                    <a:gd name="T2" fmla="+- 0 3101 3101"/>
                    <a:gd name="T3" fmla="*/ 3101 h 97"/>
                    <a:gd name="T4" fmla="+- 0 3671 3634"/>
                    <a:gd name="T5" fmla="*/ T4 w 101"/>
                    <a:gd name="T6" fmla="+- 0 3104 3101"/>
                    <a:gd name="T7" fmla="*/ 3104 h 97"/>
                    <a:gd name="T8" fmla="+- 0 3651 3634"/>
                    <a:gd name="T9" fmla="*/ T8 w 101"/>
                    <a:gd name="T10" fmla="+- 0 3113 3101"/>
                    <a:gd name="T11" fmla="*/ 3113 h 97"/>
                    <a:gd name="T12" fmla="+- 0 3639 3634"/>
                    <a:gd name="T13" fmla="*/ T12 w 101"/>
                    <a:gd name="T14" fmla="+- 0 3129 3101"/>
                    <a:gd name="T15" fmla="*/ 3129 h 97"/>
                    <a:gd name="T16" fmla="+- 0 3634 3634"/>
                    <a:gd name="T17" fmla="*/ T16 w 101"/>
                    <a:gd name="T18" fmla="+- 0 3148 3101"/>
                    <a:gd name="T19" fmla="*/ 3148 h 97"/>
                    <a:gd name="T20" fmla="+- 0 3639 3634"/>
                    <a:gd name="T21" fmla="*/ T20 w 101"/>
                    <a:gd name="T22" fmla="+- 0 3170 3101"/>
                    <a:gd name="T23" fmla="*/ 3170 h 97"/>
                    <a:gd name="T24" fmla="+- 0 3651 3634"/>
                    <a:gd name="T25" fmla="*/ T24 w 101"/>
                    <a:gd name="T26" fmla="+- 0 3188 3101"/>
                    <a:gd name="T27" fmla="*/ 3188 h 97"/>
                    <a:gd name="T28" fmla="+- 0 3670 3634"/>
                    <a:gd name="T29" fmla="*/ T28 w 101"/>
                    <a:gd name="T30" fmla="+- 0 3198 3101"/>
                    <a:gd name="T31" fmla="*/ 3198 h 97"/>
                    <a:gd name="T32" fmla="+- 0 3697 3634"/>
                    <a:gd name="T33" fmla="*/ T32 w 101"/>
                    <a:gd name="T34" fmla="+- 0 3195 3101"/>
                    <a:gd name="T35" fmla="*/ 3195 h 97"/>
                    <a:gd name="T36" fmla="+- 0 3717 3634"/>
                    <a:gd name="T37" fmla="*/ T36 w 101"/>
                    <a:gd name="T38" fmla="+- 0 3186 3101"/>
                    <a:gd name="T39" fmla="*/ 3186 h 97"/>
                    <a:gd name="T40" fmla="+- 0 3730 3634"/>
                    <a:gd name="T41" fmla="*/ T40 w 101"/>
                    <a:gd name="T42" fmla="+- 0 3171 3101"/>
                    <a:gd name="T43" fmla="*/ 3171 h 97"/>
                    <a:gd name="T44" fmla="+- 0 3735 3634"/>
                    <a:gd name="T45" fmla="*/ T44 w 101"/>
                    <a:gd name="T46" fmla="+- 0 3152 3101"/>
                    <a:gd name="T47" fmla="*/ 3152 h 97"/>
                    <a:gd name="T48" fmla="+- 0 3735 3634"/>
                    <a:gd name="T49" fmla="*/ T48 w 101"/>
                    <a:gd name="T50" fmla="+- 0 3149 3101"/>
                    <a:gd name="T51" fmla="*/ 3149 h 97"/>
                    <a:gd name="T52" fmla="+- 0 3730 3634"/>
                    <a:gd name="T53" fmla="*/ T52 w 101"/>
                    <a:gd name="T54" fmla="+- 0 3128 3101"/>
                    <a:gd name="T55" fmla="*/ 3128 h 97"/>
                    <a:gd name="T56" fmla="+- 0 3716 3634"/>
                    <a:gd name="T57" fmla="*/ T56 w 101"/>
                    <a:gd name="T58" fmla="+- 0 3111 3101"/>
                    <a:gd name="T59" fmla="*/ 3111 h 97"/>
                    <a:gd name="T60" fmla="+- 0 3697 3634"/>
                    <a:gd name="T61" fmla="*/ T60 w 101"/>
                    <a:gd name="T62" fmla="+- 0 3101 3101"/>
                    <a:gd name="T63" fmla="*/ 3101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2"/>
                      </a:lnTo>
                      <a:lnTo>
                        <a:pt x="5" y="28"/>
                      </a:lnTo>
                      <a:lnTo>
                        <a:pt x="0" y="47"/>
                      </a:lnTo>
                      <a:lnTo>
                        <a:pt x="5" y="69"/>
                      </a:lnTo>
                      <a:lnTo>
                        <a:pt x="17" y="87"/>
                      </a:lnTo>
                      <a:lnTo>
                        <a:pt x="36" y="97"/>
                      </a:lnTo>
                      <a:lnTo>
                        <a:pt x="63" y="94"/>
                      </a:lnTo>
                      <a:lnTo>
                        <a:pt x="83" y="85"/>
                      </a:lnTo>
                      <a:lnTo>
                        <a:pt x="96" y="70"/>
                      </a:lnTo>
                      <a:lnTo>
                        <a:pt x="101" y="51"/>
                      </a:lnTo>
                      <a:lnTo>
                        <a:pt x="101" y="48"/>
                      </a:lnTo>
                      <a:lnTo>
                        <a:pt x="96" y="27"/>
                      </a:lnTo>
                      <a:lnTo>
                        <a:pt x="82" y="10"/>
                      </a:lnTo>
                      <a:lnTo>
                        <a:pt x="63"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13" name="Group 433"/>
              <p:cNvGrpSpPr>
                <a:grpSpLocks/>
              </p:cNvGrpSpPr>
              <p:nvPr/>
            </p:nvGrpSpPr>
            <p:grpSpPr bwMode="auto">
              <a:xfrm>
                <a:off x="3634" y="3101"/>
                <a:ext cx="101" cy="97"/>
                <a:chOff x="3634" y="3101"/>
                <a:chExt cx="101" cy="97"/>
              </a:xfrm>
            </p:grpSpPr>
            <p:sp>
              <p:nvSpPr>
                <p:cNvPr id="8869" name="Freeform 434"/>
                <p:cNvSpPr>
                  <a:spLocks/>
                </p:cNvSpPr>
                <p:nvPr/>
              </p:nvSpPr>
              <p:spPr bwMode="auto">
                <a:xfrm>
                  <a:off x="3634" y="3101"/>
                  <a:ext cx="101" cy="97"/>
                </a:xfrm>
                <a:custGeom>
                  <a:avLst/>
                  <a:gdLst>
                    <a:gd name="T0" fmla="+- 0 3735 3634"/>
                    <a:gd name="T1" fmla="*/ T0 w 101"/>
                    <a:gd name="T2" fmla="+- 0 3149 3101"/>
                    <a:gd name="T3" fmla="*/ 3149 h 97"/>
                    <a:gd name="T4" fmla="+- 0 3730 3634"/>
                    <a:gd name="T5" fmla="*/ T4 w 101"/>
                    <a:gd name="T6" fmla="+- 0 3128 3101"/>
                    <a:gd name="T7" fmla="*/ 3128 h 97"/>
                    <a:gd name="T8" fmla="+- 0 3716 3634"/>
                    <a:gd name="T9" fmla="*/ T8 w 101"/>
                    <a:gd name="T10" fmla="+- 0 3111 3101"/>
                    <a:gd name="T11" fmla="*/ 3111 h 97"/>
                    <a:gd name="T12" fmla="+- 0 3697 3634"/>
                    <a:gd name="T13" fmla="*/ T12 w 101"/>
                    <a:gd name="T14" fmla="+- 0 3101 3101"/>
                    <a:gd name="T15" fmla="*/ 3101 h 97"/>
                    <a:gd name="T16" fmla="+- 0 3671 3634"/>
                    <a:gd name="T17" fmla="*/ T16 w 101"/>
                    <a:gd name="T18" fmla="+- 0 3104 3101"/>
                    <a:gd name="T19" fmla="*/ 3104 h 97"/>
                    <a:gd name="T20" fmla="+- 0 3651 3634"/>
                    <a:gd name="T21" fmla="*/ T20 w 101"/>
                    <a:gd name="T22" fmla="+- 0 3113 3101"/>
                    <a:gd name="T23" fmla="*/ 3113 h 97"/>
                    <a:gd name="T24" fmla="+- 0 3639 3634"/>
                    <a:gd name="T25" fmla="*/ T24 w 101"/>
                    <a:gd name="T26" fmla="+- 0 3129 3101"/>
                    <a:gd name="T27" fmla="*/ 3129 h 97"/>
                    <a:gd name="T28" fmla="+- 0 3634 3634"/>
                    <a:gd name="T29" fmla="*/ T28 w 101"/>
                    <a:gd name="T30" fmla="+- 0 3148 3101"/>
                    <a:gd name="T31" fmla="*/ 3148 h 97"/>
                    <a:gd name="T32" fmla="+- 0 3639 3634"/>
                    <a:gd name="T33" fmla="*/ T32 w 101"/>
                    <a:gd name="T34" fmla="+- 0 3170 3101"/>
                    <a:gd name="T35" fmla="*/ 3170 h 97"/>
                    <a:gd name="T36" fmla="+- 0 3651 3634"/>
                    <a:gd name="T37" fmla="*/ T36 w 101"/>
                    <a:gd name="T38" fmla="+- 0 3188 3101"/>
                    <a:gd name="T39" fmla="*/ 3188 h 97"/>
                    <a:gd name="T40" fmla="+- 0 3670 3634"/>
                    <a:gd name="T41" fmla="*/ T40 w 101"/>
                    <a:gd name="T42" fmla="+- 0 3198 3101"/>
                    <a:gd name="T43" fmla="*/ 3198 h 97"/>
                    <a:gd name="T44" fmla="+- 0 3697 3634"/>
                    <a:gd name="T45" fmla="*/ T44 w 101"/>
                    <a:gd name="T46" fmla="+- 0 3195 3101"/>
                    <a:gd name="T47" fmla="*/ 3195 h 97"/>
                    <a:gd name="T48" fmla="+- 0 3717 3634"/>
                    <a:gd name="T49" fmla="*/ T48 w 101"/>
                    <a:gd name="T50" fmla="+- 0 3186 3101"/>
                    <a:gd name="T51" fmla="*/ 3186 h 97"/>
                    <a:gd name="T52" fmla="+- 0 3730 3634"/>
                    <a:gd name="T53" fmla="*/ T52 w 101"/>
                    <a:gd name="T54" fmla="+- 0 3171 3101"/>
                    <a:gd name="T55" fmla="*/ 3171 h 97"/>
                    <a:gd name="T56" fmla="+- 0 3735 3634"/>
                    <a:gd name="T57" fmla="*/ T56 w 101"/>
                    <a:gd name="T58" fmla="+- 0 3152 3101"/>
                    <a:gd name="T59" fmla="*/ 3152 h 97"/>
                    <a:gd name="T60" fmla="+- 0 3735 3634"/>
                    <a:gd name="T61" fmla="*/ T60 w 101"/>
                    <a:gd name="T62" fmla="+- 0 3149 3101"/>
                    <a:gd name="T63" fmla="*/ 314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8"/>
                      </a:moveTo>
                      <a:lnTo>
                        <a:pt x="96" y="27"/>
                      </a:lnTo>
                      <a:lnTo>
                        <a:pt x="82" y="10"/>
                      </a:lnTo>
                      <a:lnTo>
                        <a:pt x="63" y="0"/>
                      </a:lnTo>
                      <a:lnTo>
                        <a:pt x="37" y="3"/>
                      </a:lnTo>
                      <a:lnTo>
                        <a:pt x="17" y="12"/>
                      </a:lnTo>
                      <a:lnTo>
                        <a:pt x="5" y="28"/>
                      </a:lnTo>
                      <a:lnTo>
                        <a:pt x="0" y="47"/>
                      </a:lnTo>
                      <a:lnTo>
                        <a:pt x="5" y="69"/>
                      </a:lnTo>
                      <a:lnTo>
                        <a:pt x="17" y="87"/>
                      </a:lnTo>
                      <a:lnTo>
                        <a:pt x="36" y="97"/>
                      </a:lnTo>
                      <a:lnTo>
                        <a:pt x="63" y="94"/>
                      </a:lnTo>
                      <a:lnTo>
                        <a:pt x="83" y="85"/>
                      </a:lnTo>
                      <a:lnTo>
                        <a:pt x="96" y="70"/>
                      </a:lnTo>
                      <a:lnTo>
                        <a:pt x="101" y="51"/>
                      </a:lnTo>
                      <a:lnTo>
                        <a:pt x="101"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14" name="Group 435"/>
              <p:cNvGrpSpPr>
                <a:grpSpLocks/>
              </p:cNvGrpSpPr>
              <p:nvPr/>
            </p:nvGrpSpPr>
            <p:grpSpPr bwMode="auto">
              <a:xfrm>
                <a:off x="2143" y="1703"/>
                <a:ext cx="93" cy="95"/>
                <a:chOff x="2143" y="1703"/>
                <a:chExt cx="93" cy="95"/>
              </a:xfrm>
            </p:grpSpPr>
            <p:sp>
              <p:nvSpPr>
                <p:cNvPr id="8867" name="Freeform 436"/>
                <p:cNvSpPr>
                  <a:spLocks/>
                </p:cNvSpPr>
                <p:nvPr/>
              </p:nvSpPr>
              <p:spPr bwMode="auto">
                <a:xfrm>
                  <a:off x="2143" y="1703"/>
                  <a:ext cx="93" cy="95"/>
                </a:xfrm>
                <a:custGeom>
                  <a:avLst/>
                  <a:gdLst>
                    <a:gd name="T0" fmla="+- 0 2154 2143"/>
                    <a:gd name="T1" fmla="*/ T0 w 93"/>
                    <a:gd name="T2" fmla="+- 0 1779 1703"/>
                    <a:gd name="T3" fmla="*/ 1779 h 95"/>
                    <a:gd name="T4" fmla="+- 0 2155 2143"/>
                    <a:gd name="T5" fmla="*/ T4 w 93"/>
                    <a:gd name="T6" fmla="+- 0 1782 1703"/>
                    <a:gd name="T7" fmla="*/ 1782 h 95"/>
                    <a:gd name="T8" fmla="+- 0 2170 2143"/>
                    <a:gd name="T9" fmla="*/ T8 w 93"/>
                    <a:gd name="T10" fmla="+- 0 1794 1703"/>
                    <a:gd name="T11" fmla="*/ 1794 h 95"/>
                    <a:gd name="T12" fmla="+- 0 2188 2143"/>
                    <a:gd name="T13" fmla="*/ T12 w 93"/>
                    <a:gd name="T14" fmla="+- 0 1798 1703"/>
                    <a:gd name="T15" fmla="*/ 1798 h 95"/>
                    <a:gd name="T16" fmla="+- 0 2210 2143"/>
                    <a:gd name="T17" fmla="*/ T16 w 93"/>
                    <a:gd name="T18" fmla="+- 0 1793 1703"/>
                    <a:gd name="T19" fmla="*/ 1793 h 95"/>
                    <a:gd name="T20" fmla="+- 0 2227 2143"/>
                    <a:gd name="T21" fmla="*/ T20 w 93"/>
                    <a:gd name="T22" fmla="+- 0 1780 1703"/>
                    <a:gd name="T23" fmla="*/ 1780 h 95"/>
                    <a:gd name="T24" fmla="+- 0 2154 2143"/>
                    <a:gd name="T25" fmla="*/ T24 w 93"/>
                    <a:gd name="T26" fmla="+- 0 1779 1703"/>
                    <a:gd name="T27" fmla="*/ 1779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11" y="76"/>
                      </a:moveTo>
                      <a:lnTo>
                        <a:pt x="12" y="79"/>
                      </a:lnTo>
                      <a:lnTo>
                        <a:pt x="27" y="91"/>
                      </a:lnTo>
                      <a:lnTo>
                        <a:pt x="45" y="95"/>
                      </a:lnTo>
                      <a:lnTo>
                        <a:pt x="67" y="90"/>
                      </a:lnTo>
                      <a:lnTo>
                        <a:pt x="84" y="77"/>
                      </a:lnTo>
                      <a:lnTo>
                        <a:pt x="11" y="76"/>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68" name="Freeform 437"/>
                <p:cNvSpPr>
                  <a:spLocks/>
                </p:cNvSpPr>
                <p:nvPr/>
              </p:nvSpPr>
              <p:spPr bwMode="auto">
                <a:xfrm>
                  <a:off x="2143" y="1703"/>
                  <a:ext cx="93" cy="95"/>
                </a:xfrm>
                <a:custGeom>
                  <a:avLst/>
                  <a:gdLst>
                    <a:gd name="T0" fmla="+- 0 2198 2143"/>
                    <a:gd name="T1" fmla="*/ T0 w 93"/>
                    <a:gd name="T2" fmla="+- 0 1703 1703"/>
                    <a:gd name="T3" fmla="*/ 1703 h 95"/>
                    <a:gd name="T4" fmla="+- 0 2173 2143"/>
                    <a:gd name="T5" fmla="*/ T4 w 93"/>
                    <a:gd name="T6" fmla="+- 0 1707 1703"/>
                    <a:gd name="T7" fmla="*/ 1707 h 95"/>
                    <a:gd name="T8" fmla="+- 0 2154 2143"/>
                    <a:gd name="T9" fmla="*/ T8 w 93"/>
                    <a:gd name="T10" fmla="+- 0 1718 1703"/>
                    <a:gd name="T11" fmla="*/ 1718 h 95"/>
                    <a:gd name="T12" fmla="+- 0 2143 2143"/>
                    <a:gd name="T13" fmla="*/ T12 w 93"/>
                    <a:gd name="T14" fmla="+- 0 1735 1703"/>
                    <a:gd name="T15" fmla="*/ 1735 h 95"/>
                    <a:gd name="T16" fmla="+- 0 2146 2143"/>
                    <a:gd name="T17" fmla="*/ T16 w 93"/>
                    <a:gd name="T18" fmla="+- 0 1762 1703"/>
                    <a:gd name="T19" fmla="*/ 1762 h 95"/>
                    <a:gd name="T20" fmla="+- 0 2154 2143"/>
                    <a:gd name="T21" fmla="*/ T20 w 93"/>
                    <a:gd name="T22" fmla="+- 0 1779 1703"/>
                    <a:gd name="T23" fmla="*/ 1779 h 95"/>
                    <a:gd name="T24" fmla="+- 0 2227 2143"/>
                    <a:gd name="T25" fmla="*/ T24 w 93"/>
                    <a:gd name="T26" fmla="+- 0 1779 1703"/>
                    <a:gd name="T27" fmla="*/ 1779 h 95"/>
                    <a:gd name="T28" fmla="+- 0 2236 2143"/>
                    <a:gd name="T29" fmla="*/ T28 w 93"/>
                    <a:gd name="T30" fmla="+- 0 1760 1703"/>
                    <a:gd name="T31" fmla="*/ 1760 h 95"/>
                    <a:gd name="T32" fmla="+- 0 2237 2143"/>
                    <a:gd name="T33" fmla="*/ T32 w 93"/>
                    <a:gd name="T34" fmla="+- 0 1750 1703"/>
                    <a:gd name="T35" fmla="*/ 1750 h 95"/>
                    <a:gd name="T36" fmla="+- 0 2232 2143"/>
                    <a:gd name="T37" fmla="*/ T36 w 93"/>
                    <a:gd name="T38" fmla="+- 0 1729 1703"/>
                    <a:gd name="T39" fmla="*/ 1729 h 95"/>
                    <a:gd name="T40" fmla="+- 0 2218 2143"/>
                    <a:gd name="T41" fmla="*/ T40 w 93"/>
                    <a:gd name="T42" fmla="+- 0 1712 1703"/>
                    <a:gd name="T43" fmla="*/ 1712 h 95"/>
                    <a:gd name="T44" fmla="+- 0 2198 2143"/>
                    <a:gd name="T45" fmla="*/ T44 w 93"/>
                    <a:gd name="T46" fmla="+- 0 1703 1703"/>
                    <a:gd name="T47" fmla="*/ 170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3" h="95">
                      <a:moveTo>
                        <a:pt x="55" y="0"/>
                      </a:moveTo>
                      <a:lnTo>
                        <a:pt x="30" y="4"/>
                      </a:lnTo>
                      <a:lnTo>
                        <a:pt x="11" y="15"/>
                      </a:lnTo>
                      <a:lnTo>
                        <a:pt x="0" y="32"/>
                      </a:lnTo>
                      <a:lnTo>
                        <a:pt x="3" y="59"/>
                      </a:lnTo>
                      <a:lnTo>
                        <a:pt x="11" y="76"/>
                      </a:lnTo>
                      <a:lnTo>
                        <a:pt x="84" y="76"/>
                      </a:lnTo>
                      <a:lnTo>
                        <a:pt x="93" y="57"/>
                      </a:lnTo>
                      <a:lnTo>
                        <a:pt x="94" y="47"/>
                      </a:lnTo>
                      <a:lnTo>
                        <a:pt x="89" y="26"/>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15" name="Group 438"/>
              <p:cNvGrpSpPr>
                <a:grpSpLocks/>
              </p:cNvGrpSpPr>
              <p:nvPr/>
            </p:nvGrpSpPr>
            <p:grpSpPr bwMode="auto">
              <a:xfrm>
                <a:off x="2143" y="1703"/>
                <a:ext cx="93" cy="95"/>
                <a:chOff x="2143" y="1703"/>
                <a:chExt cx="93" cy="95"/>
              </a:xfrm>
            </p:grpSpPr>
            <p:sp>
              <p:nvSpPr>
                <p:cNvPr id="8864" name="Freeform 439"/>
                <p:cNvSpPr>
                  <a:spLocks/>
                </p:cNvSpPr>
                <p:nvPr/>
              </p:nvSpPr>
              <p:spPr bwMode="auto">
                <a:xfrm>
                  <a:off x="2143" y="1703"/>
                  <a:ext cx="93" cy="95"/>
                </a:xfrm>
                <a:custGeom>
                  <a:avLst/>
                  <a:gdLst>
                    <a:gd name="T0" fmla="+- 0 2154 2143"/>
                    <a:gd name="T1" fmla="*/ T0 w 93"/>
                    <a:gd name="T2" fmla="+- 0 1779 1703"/>
                    <a:gd name="T3" fmla="*/ 1779 h 95"/>
                    <a:gd name="T4" fmla="+- 0 2155 2143"/>
                    <a:gd name="T5" fmla="*/ T4 w 93"/>
                    <a:gd name="T6" fmla="+- 0 1782 1703"/>
                    <a:gd name="T7" fmla="*/ 1782 h 95"/>
                    <a:gd name="T8" fmla="+- 0 2170 2143"/>
                    <a:gd name="T9" fmla="*/ T8 w 93"/>
                    <a:gd name="T10" fmla="+- 0 1794 1703"/>
                    <a:gd name="T11" fmla="*/ 1794 h 95"/>
                    <a:gd name="T12" fmla="+- 0 2188 2143"/>
                    <a:gd name="T13" fmla="*/ T12 w 93"/>
                    <a:gd name="T14" fmla="+- 0 1798 1703"/>
                    <a:gd name="T15" fmla="*/ 1798 h 95"/>
                    <a:gd name="T16" fmla="+- 0 2210 2143"/>
                    <a:gd name="T17" fmla="*/ T16 w 93"/>
                    <a:gd name="T18" fmla="+- 0 1793 1703"/>
                    <a:gd name="T19" fmla="*/ 1793 h 95"/>
                    <a:gd name="T20" fmla="+- 0 2227 2143"/>
                    <a:gd name="T21" fmla="*/ T20 w 93"/>
                    <a:gd name="T22" fmla="+- 0 1780 1703"/>
                    <a:gd name="T23" fmla="*/ 1780 h 95"/>
                  </a:gdLst>
                  <a:ahLst/>
                  <a:cxnLst>
                    <a:cxn ang="0">
                      <a:pos x="T1" y="T3"/>
                    </a:cxn>
                    <a:cxn ang="0">
                      <a:pos x="T5" y="T7"/>
                    </a:cxn>
                    <a:cxn ang="0">
                      <a:pos x="T9" y="T11"/>
                    </a:cxn>
                    <a:cxn ang="0">
                      <a:pos x="T13" y="T15"/>
                    </a:cxn>
                    <a:cxn ang="0">
                      <a:pos x="T17" y="T19"/>
                    </a:cxn>
                    <a:cxn ang="0">
                      <a:pos x="T21" y="T23"/>
                    </a:cxn>
                  </a:cxnLst>
                  <a:rect l="0" t="0" r="r" b="b"/>
                  <a:pathLst>
                    <a:path w="93" h="95">
                      <a:moveTo>
                        <a:pt x="11" y="76"/>
                      </a:moveTo>
                      <a:lnTo>
                        <a:pt x="12" y="79"/>
                      </a:lnTo>
                      <a:lnTo>
                        <a:pt x="27" y="91"/>
                      </a:lnTo>
                      <a:lnTo>
                        <a:pt x="45" y="95"/>
                      </a:lnTo>
                      <a:lnTo>
                        <a:pt x="67" y="90"/>
                      </a:lnTo>
                      <a:lnTo>
                        <a:pt x="84" y="7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65" name="Freeform 440"/>
                <p:cNvSpPr>
                  <a:spLocks/>
                </p:cNvSpPr>
                <p:nvPr/>
              </p:nvSpPr>
              <p:spPr bwMode="auto">
                <a:xfrm>
                  <a:off x="2143" y="1703"/>
                  <a:ext cx="93" cy="95"/>
                </a:xfrm>
                <a:custGeom>
                  <a:avLst/>
                  <a:gdLst>
                    <a:gd name="T0" fmla="+- 0 2237 2143"/>
                    <a:gd name="T1" fmla="*/ T0 w 93"/>
                    <a:gd name="T2" fmla="+- 0 1750 1703"/>
                    <a:gd name="T3" fmla="*/ 1750 h 95"/>
                    <a:gd name="T4" fmla="+- 0 2232 2143"/>
                    <a:gd name="T5" fmla="*/ T4 w 93"/>
                    <a:gd name="T6" fmla="+- 0 1729 1703"/>
                    <a:gd name="T7" fmla="*/ 1729 h 95"/>
                    <a:gd name="T8" fmla="+- 0 2218 2143"/>
                    <a:gd name="T9" fmla="*/ T8 w 93"/>
                    <a:gd name="T10" fmla="+- 0 1712 1703"/>
                    <a:gd name="T11" fmla="*/ 1712 h 95"/>
                    <a:gd name="T12" fmla="+- 0 2198 2143"/>
                    <a:gd name="T13" fmla="*/ T12 w 93"/>
                    <a:gd name="T14" fmla="+- 0 1703 1703"/>
                    <a:gd name="T15" fmla="*/ 1703 h 95"/>
                    <a:gd name="T16" fmla="+- 0 2173 2143"/>
                    <a:gd name="T17" fmla="*/ T16 w 93"/>
                    <a:gd name="T18" fmla="+- 0 1707 1703"/>
                    <a:gd name="T19" fmla="*/ 1707 h 95"/>
                    <a:gd name="T20" fmla="+- 0 2154 2143"/>
                    <a:gd name="T21" fmla="*/ T20 w 93"/>
                    <a:gd name="T22" fmla="+- 0 1718 1703"/>
                    <a:gd name="T23" fmla="*/ 1718 h 95"/>
                    <a:gd name="T24" fmla="+- 0 2143 2143"/>
                    <a:gd name="T25" fmla="*/ T24 w 93"/>
                    <a:gd name="T26" fmla="+- 0 1735 1703"/>
                    <a:gd name="T27" fmla="*/ 1735 h 95"/>
                    <a:gd name="T28" fmla="+- 0 2146 2143"/>
                    <a:gd name="T29" fmla="*/ T28 w 93"/>
                    <a:gd name="T30" fmla="+- 0 1762 1703"/>
                    <a:gd name="T31" fmla="*/ 1762 h 95"/>
                    <a:gd name="T32" fmla="+- 0 2154 2143"/>
                    <a:gd name="T33" fmla="*/ T32 w 93"/>
                    <a:gd name="T34" fmla="+- 0 1779 1703"/>
                    <a:gd name="T35" fmla="*/ 177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3" h="95">
                      <a:moveTo>
                        <a:pt x="94" y="47"/>
                      </a:moveTo>
                      <a:lnTo>
                        <a:pt x="89" y="26"/>
                      </a:lnTo>
                      <a:lnTo>
                        <a:pt x="75" y="9"/>
                      </a:lnTo>
                      <a:lnTo>
                        <a:pt x="55" y="0"/>
                      </a:lnTo>
                      <a:lnTo>
                        <a:pt x="30" y="4"/>
                      </a:lnTo>
                      <a:lnTo>
                        <a:pt x="11" y="15"/>
                      </a:lnTo>
                      <a:lnTo>
                        <a:pt x="0" y="32"/>
                      </a:lnTo>
                      <a:lnTo>
                        <a:pt x="3" y="59"/>
                      </a:lnTo>
                      <a:lnTo>
                        <a:pt x="11" y="7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66" name="Freeform 441"/>
                <p:cNvSpPr>
                  <a:spLocks/>
                </p:cNvSpPr>
                <p:nvPr/>
              </p:nvSpPr>
              <p:spPr bwMode="auto">
                <a:xfrm>
                  <a:off x="2143" y="1703"/>
                  <a:ext cx="93" cy="95"/>
                </a:xfrm>
                <a:custGeom>
                  <a:avLst/>
                  <a:gdLst>
                    <a:gd name="T0" fmla="+- 0 2227 2143"/>
                    <a:gd name="T1" fmla="*/ T0 w 93"/>
                    <a:gd name="T2" fmla="+- 0 1779 1703"/>
                    <a:gd name="T3" fmla="*/ 1779 h 95"/>
                    <a:gd name="T4" fmla="+- 0 2236 2143"/>
                    <a:gd name="T5" fmla="*/ T4 w 93"/>
                    <a:gd name="T6" fmla="+- 0 1760 1703"/>
                    <a:gd name="T7" fmla="*/ 1760 h 95"/>
                    <a:gd name="T8" fmla="+- 0 2237 2143"/>
                    <a:gd name="T9" fmla="*/ T8 w 93"/>
                    <a:gd name="T10" fmla="+- 0 1750 1703"/>
                    <a:gd name="T11" fmla="*/ 1750 h 95"/>
                  </a:gdLst>
                  <a:ahLst/>
                  <a:cxnLst>
                    <a:cxn ang="0">
                      <a:pos x="T1" y="T3"/>
                    </a:cxn>
                    <a:cxn ang="0">
                      <a:pos x="T5" y="T7"/>
                    </a:cxn>
                    <a:cxn ang="0">
                      <a:pos x="T9" y="T11"/>
                    </a:cxn>
                  </a:cxnLst>
                  <a:rect l="0" t="0" r="r" b="b"/>
                  <a:pathLst>
                    <a:path w="93" h="95">
                      <a:moveTo>
                        <a:pt x="84" y="76"/>
                      </a:move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16" name="Group 442"/>
              <p:cNvGrpSpPr>
                <a:grpSpLocks/>
              </p:cNvGrpSpPr>
              <p:nvPr/>
            </p:nvGrpSpPr>
            <p:grpSpPr bwMode="auto">
              <a:xfrm>
                <a:off x="1990" y="1655"/>
                <a:ext cx="93" cy="95"/>
                <a:chOff x="1990" y="1655"/>
                <a:chExt cx="93" cy="95"/>
              </a:xfrm>
            </p:grpSpPr>
            <p:sp>
              <p:nvSpPr>
                <p:cNvPr id="8861" name="Freeform 443"/>
                <p:cNvSpPr>
                  <a:spLocks/>
                </p:cNvSpPr>
                <p:nvPr/>
              </p:nvSpPr>
              <p:spPr bwMode="auto">
                <a:xfrm>
                  <a:off x="1990" y="1655"/>
                  <a:ext cx="93" cy="95"/>
                </a:xfrm>
                <a:custGeom>
                  <a:avLst/>
                  <a:gdLst>
                    <a:gd name="T0" fmla="+- 0 1991 1990"/>
                    <a:gd name="T1" fmla="*/ T0 w 93"/>
                    <a:gd name="T2" fmla="+- 0 1699 1655"/>
                    <a:gd name="T3" fmla="*/ 1699 h 95"/>
                    <a:gd name="T4" fmla="+- 0 1992 1990"/>
                    <a:gd name="T5" fmla="*/ T4 w 93"/>
                    <a:gd name="T6" fmla="+- 0 1714 1655"/>
                    <a:gd name="T7" fmla="*/ 1714 h 95"/>
                    <a:gd name="T8" fmla="+- 0 2001 1990"/>
                    <a:gd name="T9" fmla="*/ T8 w 93"/>
                    <a:gd name="T10" fmla="+- 0 1734 1655"/>
                    <a:gd name="T11" fmla="*/ 1734 h 95"/>
                    <a:gd name="T12" fmla="+- 0 2016 1990"/>
                    <a:gd name="T13" fmla="*/ T12 w 93"/>
                    <a:gd name="T14" fmla="+- 0 1746 1655"/>
                    <a:gd name="T15" fmla="*/ 1746 h 95"/>
                    <a:gd name="T16" fmla="+- 0 2034 1990"/>
                    <a:gd name="T17" fmla="*/ T16 w 93"/>
                    <a:gd name="T18" fmla="+- 0 1750 1655"/>
                    <a:gd name="T19" fmla="*/ 1750 h 95"/>
                    <a:gd name="T20" fmla="+- 0 2057 1990"/>
                    <a:gd name="T21" fmla="*/ T20 w 93"/>
                    <a:gd name="T22" fmla="+- 0 1745 1655"/>
                    <a:gd name="T23" fmla="*/ 1745 h 95"/>
                    <a:gd name="T24" fmla="+- 0 2073 1990"/>
                    <a:gd name="T25" fmla="*/ T24 w 93"/>
                    <a:gd name="T26" fmla="+- 0 1732 1655"/>
                    <a:gd name="T27" fmla="*/ 1732 h 95"/>
                    <a:gd name="T28" fmla="+- 0 2082 1990"/>
                    <a:gd name="T29" fmla="*/ T28 w 93"/>
                    <a:gd name="T30" fmla="+- 0 1712 1655"/>
                    <a:gd name="T31" fmla="*/ 1712 h 95"/>
                    <a:gd name="T32" fmla="+- 0 2083 1990"/>
                    <a:gd name="T33" fmla="*/ T32 w 93"/>
                    <a:gd name="T34" fmla="+- 0 1702 1655"/>
                    <a:gd name="T35" fmla="*/ 1702 h 95"/>
                    <a:gd name="T36" fmla="+- 0 2083 1990"/>
                    <a:gd name="T37" fmla="*/ T36 w 93"/>
                    <a:gd name="T38" fmla="+- 0 1699 1655"/>
                    <a:gd name="T39" fmla="*/ 1699 h 95"/>
                    <a:gd name="T40" fmla="+- 0 1991 1990"/>
                    <a:gd name="T41" fmla="*/ T40 w 93"/>
                    <a:gd name="T42" fmla="+- 0 1699 1655"/>
                    <a:gd name="T43" fmla="*/ 16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93" h="95">
                      <a:moveTo>
                        <a:pt x="1" y="44"/>
                      </a:moveTo>
                      <a:lnTo>
                        <a:pt x="2" y="59"/>
                      </a:lnTo>
                      <a:lnTo>
                        <a:pt x="11" y="79"/>
                      </a:lnTo>
                      <a:lnTo>
                        <a:pt x="26" y="91"/>
                      </a:lnTo>
                      <a:lnTo>
                        <a:pt x="44" y="95"/>
                      </a:lnTo>
                      <a:lnTo>
                        <a:pt x="67" y="90"/>
                      </a:lnTo>
                      <a:lnTo>
                        <a:pt x="83" y="77"/>
                      </a:lnTo>
                      <a:lnTo>
                        <a:pt x="92" y="57"/>
                      </a:lnTo>
                      <a:lnTo>
                        <a:pt x="93" y="47"/>
                      </a:lnTo>
                      <a:lnTo>
                        <a:pt x="93" y="44"/>
                      </a:lnTo>
                      <a:lnTo>
                        <a:pt x="1" y="44"/>
                      </a:lnTo>
                    </a:path>
                  </a:pathLst>
                </a:custGeom>
                <a:solidFill>
                  <a:srgbClr val="008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62" name="Freeform 444"/>
                <p:cNvSpPr>
                  <a:spLocks/>
                </p:cNvSpPr>
                <p:nvPr/>
              </p:nvSpPr>
              <p:spPr bwMode="auto">
                <a:xfrm>
                  <a:off x="1990" y="1655"/>
                  <a:ext cx="93" cy="95"/>
                </a:xfrm>
                <a:custGeom>
                  <a:avLst/>
                  <a:gdLst>
                    <a:gd name="T0" fmla="+- 0 2044 1990"/>
                    <a:gd name="T1" fmla="*/ T0 w 93"/>
                    <a:gd name="T2" fmla="+- 0 1655 1655"/>
                    <a:gd name="T3" fmla="*/ 1655 h 95"/>
                    <a:gd name="T4" fmla="+- 0 2019 1990"/>
                    <a:gd name="T5" fmla="*/ T4 w 93"/>
                    <a:gd name="T6" fmla="+- 0 1659 1655"/>
                    <a:gd name="T7" fmla="*/ 1659 h 95"/>
                    <a:gd name="T8" fmla="+- 0 2001 1990"/>
                    <a:gd name="T9" fmla="*/ T8 w 93"/>
                    <a:gd name="T10" fmla="+- 0 1670 1655"/>
                    <a:gd name="T11" fmla="*/ 1670 h 95"/>
                    <a:gd name="T12" fmla="+- 0 1995 1990"/>
                    <a:gd name="T13" fmla="*/ T12 w 93"/>
                    <a:gd name="T14" fmla="+- 0 1679 1655"/>
                    <a:gd name="T15" fmla="*/ 1679 h 95"/>
                    <a:gd name="T16" fmla="+- 0 2077 1990"/>
                    <a:gd name="T17" fmla="*/ T16 w 93"/>
                    <a:gd name="T18" fmla="+- 0 1679 1655"/>
                    <a:gd name="T19" fmla="*/ 1679 h 95"/>
                    <a:gd name="T20" fmla="+- 0 2064 1990"/>
                    <a:gd name="T21" fmla="*/ T20 w 93"/>
                    <a:gd name="T22" fmla="+- 0 1664 1655"/>
                    <a:gd name="T23" fmla="*/ 1664 h 95"/>
                    <a:gd name="T24" fmla="+- 0 2044 1990"/>
                    <a:gd name="T25" fmla="*/ T24 w 93"/>
                    <a:gd name="T26" fmla="+- 0 1655 1655"/>
                    <a:gd name="T27" fmla="*/ 1655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54" y="0"/>
                      </a:moveTo>
                      <a:lnTo>
                        <a:pt x="29" y="4"/>
                      </a:lnTo>
                      <a:lnTo>
                        <a:pt x="11" y="15"/>
                      </a:lnTo>
                      <a:lnTo>
                        <a:pt x="5" y="24"/>
                      </a:lnTo>
                      <a:lnTo>
                        <a:pt x="87" y="24"/>
                      </a:lnTo>
                      <a:lnTo>
                        <a:pt x="74" y="9"/>
                      </a:lnTo>
                      <a:lnTo>
                        <a:pt x="54" y="0"/>
                      </a:lnTo>
                    </a:path>
                  </a:pathLst>
                </a:custGeom>
                <a:solidFill>
                  <a:srgbClr val="008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63" name="Freeform 445"/>
                <p:cNvSpPr>
                  <a:spLocks/>
                </p:cNvSpPr>
                <p:nvPr/>
              </p:nvSpPr>
              <p:spPr bwMode="auto">
                <a:xfrm>
                  <a:off x="1990" y="1655"/>
                  <a:ext cx="93" cy="95"/>
                </a:xfrm>
                <a:custGeom>
                  <a:avLst/>
                  <a:gdLst>
                    <a:gd name="T0" fmla="+- 0 2077 1990"/>
                    <a:gd name="T1" fmla="*/ T0 w 93"/>
                    <a:gd name="T2" fmla="+- 0 1679 1655"/>
                    <a:gd name="T3" fmla="*/ 1679 h 95"/>
                    <a:gd name="T4" fmla="+- 0 1995 1990"/>
                    <a:gd name="T5" fmla="*/ T4 w 93"/>
                    <a:gd name="T6" fmla="+- 0 1679 1655"/>
                    <a:gd name="T7" fmla="*/ 1679 h 95"/>
                    <a:gd name="T8" fmla="+- 0 1990 1990"/>
                    <a:gd name="T9" fmla="*/ T8 w 93"/>
                    <a:gd name="T10" fmla="+- 0 1687 1655"/>
                    <a:gd name="T11" fmla="*/ 1687 h 95"/>
                    <a:gd name="T12" fmla="+- 0 1991 1990"/>
                    <a:gd name="T13" fmla="*/ T12 w 93"/>
                    <a:gd name="T14" fmla="+- 0 1699 1655"/>
                    <a:gd name="T15" fmla="*/ 1699 h 95"/>
                    <a:gd name="T16" fmla="+- 0 2083 1990"/>
                    <a:gd name="T17" fmla="*/ T16 w 93"/>
                    <a:gd name="T18" fmla="+- 0 1699 1655"/>
                    <a:gd name="T19" fmla="*/ 1699 h 95"/>
                    <a:gd name="T20" fmla="+- 0 2078 1990"/>
                    <a:gd name="T21" fmla="*/ T20 w 93"/>
                    <a:gd name="T22" fmla="+- 0 1681 1655"/>
                    <a:gd name="T23" fmla="*/ 1681 h 95"/>
                    <a:gd name="T24" fmla="+- 0 2077 1990"/>
                    <a:gd name="T25" fmla="*/ T24 w 93"/>
                    <a:gd name="T26" fmla="+- 0 1679 1655"/>
                    <a:gd name="T27" fmla="*/ 1679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87" y="24"/>
                      </a:moveTo>
                      <a:lnTo>
                        <a:pt x="5" y="24"/>
                      </a:lnTo>
                      <a:lnTo>
                        <a:pt x="0" y="32"/>
                      </a:lnTo>
                      <a:lnTo>
                        <a:pt x="1" y="44"/>
                      </a:lnTo>
                      <a:lnTo>
                        <a:pt x="93" y="44"/>
                      </a:lnTo>
                      <a:lnTo>
                        <a:pt x="88" y="26"/>
                      </a:lnTo>
                      <a:lnTo>
                        <a:pt x="87" y="24"/>
                      </a:lnTo>
                    </a:path>
                  </a:pathLst>
                </a:custGeom>
                <a:solidFill>
                  <a:srgbClr val="008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17" name="Group 446"/>
              <p:cNvGrpSpPr>
                <a:grpSpLocks/>
              </p:cNvGrpSpPr>
              <p:nvPr/>
            </p:nvGrpSpPr>
            <p:grpSpPr bwMode="auto">
              <a:xfrm>
                <a:off x="1990" y="1655"/>
                <a:ext cx="93" cy="95"/>
                <a:chOff x="1990" y="1655"/>
                <a:chExt cx="93" cy="95"/>
              </a:xfrm>
            </p:grpSpPr>
            <p:sp>
              <p:nvSpPr>
                <p:cNvPr id="8856" name="Freeform 447"/>
                <p:cNvSpPr>
                  <a:spLocks/>
                </p:cNvSpPr>
                <p:nvPr/>
              </p:nvSpPr>
              <p:spPr bwMode="auto">
                <a:xfrm>
                  <a:off x="1990" y="1655"/>
                  <a:ext cx="93" cy="95"/>
                </a:xfrm>
                <a:custGeom>
                  <a:avLst/>
                  <a:gdLst>
                    <a:gd name="T0" fmla="+- 0 2083 1990"/>
                    <a:gd name="T1" fmla="*/ T0 w 93"/>
                    <a:gd name="T2" fmla="+- 0 1702 1655"/>
                    <a:gd name="T3" fmla="*/ 1702 h 95"/>
                    <a:gd name="T4" fmla="+- 0 2083 1990"/>
                    <a:gd name="T5" fmla="*/ T4 w 93"/>
                    <a:gd name="T6" fmla="+- 0 1699 1655"/>
                    <a:gd name="T7" fmla="*/ 1699 h 95"/>
                  </a:gdLst>
                  <a:ahLst/>
                  <a:cxnLst>
                    <a:cxn ang="0">
                      <a:pos x="T1" y="T3"/>
                    </a:cxn>
                    <a:cxn ang="0">
                      <a:pos x="T5" y="T7"/>
                    </a:cxn>
                  </a:cxnLst>
                  <a:rect l="0" t="0" r="r" b="b"/>
                  <a:pathLst>
                    <a:path w="93" h="95">
                      <a:moveTo>
                        <a:pt x="93" y="47"/>
                      </a:moveTo>
                      <a:lnTo>
                        <a:pt x="93" y="44"/>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57" name="Freeform 448"/>
                <p:cNvSpPr>
                  <a:spLocks/>
                </p:cNvSpPr>
                <p:nvPr/>
              </p:nvSpPr>
              <p:spPr bwMode="auto">
                <a:xfrm>
                  <a:off x="1990" y="1655"/>
                  <a:ext cx="93" cy="95"/>
                </a:xfrm>
                <a:custGeom>
                  <a:avLst/>
                  <a:gdLst>
                    <a:gd name="T0" fmla="+- 0 1991 1990"/>
                    <a:gd name="T1" fmla="*/ T0 w 93"/>
                    <a:gd name="T2" fmla="+- 0 1699 1655"/>
                    <a:gd name="T3" fmla="*/ 1699 h 95"/>
                    <a:gd name="T4" fmla="+- 0 1992 1990"/>
                    <a:gd name="T5" fmla="*/ T4 w 93"/>
                    <a:gd name="T6" fmla="+- 0 1714 1655"/>
                    <a:gd name="T7" fmla="*/ 1714 h 95"/>
                    <a:gd name="T8" fmla="+- 0 2001 1990"/>
                    <a:gd name="T9" fmla="*/ T8 w 93"/>
                    <a:gd name="T10" fmla="+- 0 1734 1655"/>
                    <a:gd name="T11" fmla="*/ 1734 h 95"/>
                    <a:gd name="T12" fmla="+- 0 2016 1990"/>
                    <a:gd name="T13" fmla="*/ T12 w 93"/>
                    <a:gd name="T14" fmla="+- 0 1746 1655"/>
                    <a:gd name="T15" fmla="*/ 1746 h 95"/>
                    <a:gd name="T16" fmla="+- 0 2034 1990"/>
                    <a:gd name="T17" fmla="*/ T16 w 93"/>
                    <a:gd name="T18" fmla="+- 0 1750 1655"/>
                    <a:gd name="T19" fmla="*/ 1750 h 95"/>
                    <a:gd name="T20" fmla="+- 0 2057 1990"/>
                    <a:gd name="T21" fmla="*/ T20 w 93"/>
                    <a:gd name="T22" fmla="+- 0 1745 1655"/>
                    <a:gd name="T23" fmla="*/ 1745 h 95"/>
                    <a:gd name="T24" fmla="+- 0 2073 1990"/>
                    <a:gd name="T25" fmla="*/ T24 w 93"/>
                    <a:gd name="T26" fmla="+- 0 1732 1655"/>
                    <a:gd name="T27" fmla="*/ 1732 h 95"/>
                    <a:gd name="T28" fmla="+- 0 2082 1990"/>
                    <a:gd name="T29" fmla="*/ T28 w 93"/>
                    <a:gd name="T30" fmla="+- 0 1712 1655"/>
                    <a:gd name="T31" fmla="*/ 1712 h 95"/>
                    <a:gd name="T32" fmla="+- 0 2083 1990"/>
                    <a:gd name="T33" fmla="*/ T32 w 93"/>
                    <a:gd name="T34" fmla="+- 0 1702 1655"/>
                    <a:gd name="T35" fmla="*/ 170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3" h="95">
                      <a:moveTo>
                        <a:pt x="1" y="44"/>
                      </a:moveTo>
                      <a:lnTo>
                        <a:pt x="2" y="59"/>
                      </a:lnTo>
                      <a:lnTo>
                        <a:pt x="11" y="79"/>
                      </a:lnTo>
                      <a:lnTo>
                        <a:pt x="26" y="91"/>
                      </a:lnTo>
                      <a:lnTo>
                        <a:pt x="44" y="95"/>
                      </a:lnTo>
                      <a:lnTo>
                        <a:pt x="67" y="90"/>
                      </a:lnTo>
                      <a:lnTo>
                        <a:pt x="83" y="77"/>
                      </a:lnTo>
                      <a:lnTo>
                        <a:pt x="92"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58" name="Freeform 449"/>
                <p:cNvSpPr>
                  <a:spLocks/>
                </p:cNvSpPr>
                <p:nvPr/>
              </p:nvSpPr>
              <p:spPr bwMode="auto">
                <a:xfrm>
                  <a:off x="1990" y="1655"/>
                  <a:ext cx="93" cy="95"/>
                </a:xfrm>
                <a:custGeom>
                  <a:avLst/>
                  <a:gdLst>
                    <a:gd name="T0" fmla="+- 0 2077 1990"/>
                    <a:gd name="T1" fmla="*/ T0 w 93"/>
                    <a:gd name="T2" fmla="+- 0 1679 1655"/>
                    <a:gd name="T3" fmla="*/ 1679 h 95"/>
                    <a:gd name="T4" fmla="+- 0 2064 1990"/>
                    <a:gd name="T5" fmla="*/ T4 w 93"/>
                    <a:gd name="T6" fmla="+- 0 1664 1655"/>
                    <a:gd name="T7" fmla="*/ 1664 h 95"/>
                    <a:gd name="T8" fmla="+- 0 2044 1990"/>
                    <a:gd name="T9" fmla="*/ T8 w 93"/>
                    <a:gd name="T10" fmla="+- 0 1655 1655"/>
                    <a:gd name="T11" fmla="*/ 1655 h 95"/>
                    <a:gd name="T12" fmla="+- 0 2019 1990"/>
                    <a:gd name="T13" fmla="*/ T12 w 93"/>
                    <a:gd name="T14" fmla="+- 0 1659 1655"/>
                    <a:gd name="T15" fmla="*/ 1659 h 95"/>
                    <a:gd name="T16" fmla="+- 0 2001 1990"/>
                    <a:gd name="T17" fmla="*/ T16 w 93"/>
                    <a:gd name="T18" fmla="+- 0 1670 1655"/>
                    <a:gd name="T19" fmla="*/ 1670 h 95"/>
                    <a:gd name="T20" fmla="+- 0 1995 1990"/>
                    <a:gd name="T21" fmla="*/ T20 w 93"/>
                    <a:gd name="T22" fmla="+- 0 1679 1655"/>
                    <a:gd name="T23" fmla="*/ 1679 h 95"/>
                  </a:gdLst>
                  <a:ahLst/>
                  <a:cxnLst>
                    <a:cxn ang="0">
                      <a:pos x="T1" y="T3"/>
                    </a:cxn>
                    <a:cxn ang="0">
                      <a:pos x="T5" y="T7"/>
                    </a:cxn>
                    <a:cxn ang="0">
                      <a:pos x="T9" y="T11"/>
                    </a:cxn>
                    <a:cxn ang="0">
                      <a:pos x="T13" y="T15"/>
                    </a:cxn>
                    <a:cxn ang="0">
                      <a:pos x="T17" y="T19"/>
                    </a:cxn>
                    <a:cxn ang="0">
                      <a:pos x="T21" y="T23"/>
                    </a:cxn>
                  </a:cxnLst>
                  <a:rect l="0" t="0" r="r" b="b"/>
                  <a:pathLst>
                    <a:path w="93" h="95">
                      <a:moveTo>
                        <a:pt x="87" y="24"/>
                      </a:moveTo>
                      <a:lnTo>
                        <a:pt x="74" y="9"/>
                      </a:lnTo>
                      <a:lnTo>
                        <a:pt x="54" y="0"/>
                      </a:lnTo>
                      <a:lnTo>
                        <a:pt x="29" y="4"/>
                      </a:lnTo>
                      <a:lnTo>
                        <a:pt x="11" y="15"/>
                      </a:lnTo>
                      <a:lnTo>
                        <a:pt x="5" y="24"/>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59" name="Freeform 450"/>
                <p:cNvSpPr>
                  <a:spLocks/>
                </p:cNvSpPr>
                <p:nvPr/>
              </p:nvSpPr>
              <p:spPr bwMode="auto">
                <a:xfrm>
                  <a:off x="1990" y="1655"/>
                  <a:ext cx="93" cy="95"/>
                </a:xfrm>
                <a:custGeom>
                  <a:avLst/>
                  <a:gdLst>
                    <a:gd name="T0" fmla="+- 0 2083 1990"/>
                    <a:gd name="T1" fmla="*/ T0 w 93"/>
                    <a:gd name="T2" fmla="+- 0 1699 1655"/>
                    <a:gd name="T3" fmla="*/ 1699 h 95"/>
                    <a:gd name="T4" fmla="+- 0 2078 1990"/>
                    <a:gd name="T5" fmla="*/ T4 w 93"/>
                    <a:gd name="T6" fmla="+- 0 1681 1655"/>
                    <a:gd name="T7" fmla="*/ 1681 h 95"/>
                    <a:gd name="T8" fmla="+- 0 2077 1990"/>
                    <a:gd name="T9" fmla="*/ T8 w 93"/>
                    <a:gd name="T10" fmla="+- 0 1679 1655"/>
                    <a:gd name="T11" fmla="*/ 1679 h 95"/>
                  </a:gdLst>
                  <a:ahLst/>
                  <a:cxnLst>
                    <a:cxn ang="0">
                      <a:pos x="T1" y="T3"/>
                    </a:cxn>
                    <a:cxn ang="0">
                      <a:pos x="T5" y="T7"/>
                    </a:cxn>
                    <a:cxn ang="0">
                      <a:pos x="T9" y="T11"/>
                    </a:cxn>
                  </a:cxnLst>
                  <a:rect l="0" t="0" r="r" b="b"/>
                  <a:pathLst>
                    <a:path w="93" h="95">
                      <a:moveTo>
                        <a:pt x="93" y="44"/>
                      </a:moveTo>
                      <a:lnTo>
                        <a:pt x="88" y="26"/>
                      </a:lnTo>
                      <a:lnTo>
                        <a:pt x="87" y="24"/>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60" name="Freeform 451"/>
                <p:cNvSpPr>
                  <a:spLocks/>
                </p:cNvSpPr>
                <p:nvPr/>
              </p:nvSpPr>
              <p:spPr bwMode="auto">
                <a:xfrm>
                  <a:off x="1990" y="1655"/>
                  <a:ext cx="93" cy="95"/>
                </a:xfrm>
                <a:custGeom>
                  <a:avLst/>
                  <a:gdLst>
                    <a:gd name="T0" fmla="+- 0 1995 1990"/>
                    <a:gd name="T1" fmla="*/ T0 w 93"/>
                    <a:gd name="T2" fmla="+- 0 1679 1655"/>
                    <a:gd name="T3" fmla="*/ 1679 h 95"/>
                    <a:gd name="T4" fmla="+- 0 1990 1990"/>
                    <a:gd name="T5" fmla="*/ T4 w 93"/>
                    <a:gd name="T6" fmla="+- 0 1687 1655"/>
                    <a:gd name="T7" fmla="*/ 1687 h 95"/>
                    <a:gd name="T8" fmla="+- 0 1991 1990"/>
                    <a:gd name="T9" fmla="*/ T8 w 93"/>
                    <a:gd name="T10" fmla="+- 0 1699 1655"/>
                    <a:gd name="T11" fmla="*/ 1699 h 95"/>
                  </a:gdLst>
                  <a:ahLst/>
                  <a:cxnLst>
                    <a:cxn ang="0">
                      <a:pos x="T1" y="T3"/>
                    </a:cxn>
                    <a:cxn ang="0">
                      <a:pos x="T5" y="T7"/>
                    </a:cxn>
                    <a:cxn ang="0">
                      <a:pos x="T9" y="T11"/>
                    </a:cxn>
                  </a:cxnLst>
                  <a:rect l="0" t="0" r="r" b="b"/>
                  <a:pathLst>
                    <a:path w="93" h="95">
                      <a:moveTo>
                        <a:pt x="5" y="24"/>
                      </a:moveTo>
                      <a:lnTo>
                        <a:pt x="0" y="32"/>
                      </a:lnTo>
                      <a:lnTo>
                        <a:pt x="1" y="44"/>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18" name="Group 452"/>
              <p:cNvGrpSpPr>
                <a:grpSpLocks/>
              </p:cNvGrpSpPr>
              <p:nvPr/>
            </p:nvGrpSpPr>
            <p:grpSpPr bwMode="auto">
              <a:xfrm>
                <a:off x="3964" y="2904"/>
                <a:ext cx="93" cy="99"/>
                <a:chOff x="3964" y="2904"/>
                <a:chExt cx="93" cy="99"/>
              </a:xfrm>
            </p:grpSpPr>
            <p:sp>
              <p:nvSpPr>
                <p:cNvPr id="8855" name="Freeform 453"/>
                <p:cNvSpPr>
                  <a:spLocks/>
                </p:cNvSpPr>
                <p:nvPr/>
              </p:nvSpPr>
              <p:spPr bwMode="auto">
                <a:xfrm>
                  <a:off x="3964" y="2904"/>
                  <a:ext cx="93" cy="99"/>
                </a:xfrm>
                <a:custGeom>
                  <a:avLst/>
                  <a:gdLst>
                    <a:gd name="T0" fmla="+- 0 4019 3964"/>
                    <a:gd name="T1" fmla="*/ T0 w 93"/>
                    <a:gd name="T2" fmla="+- 0 2904 2904"/>
                    <a:gd name="T3" fmla="*/ 2904 h 99"/>
                    <a:gd name="T4" fmla="+- 0 3994 3964"/>
                    <a:gd name="T5" fmla="*/ T4 w 93"/>
                    <a:gd name="T6" fmla="+- 0 2907 2904"/>
                    <a:gd name="T7" fmla="*/ 2907 h 99"/>
                    <a:gd name="T8" fmla="+- 0 3975 3964"/>
                    <a:gd name="T9" fmla="*/ T8 w 93"/>
                    <a:gd name="T10" fmla="+- 0 2918 2904"/>
                    <a:gd name="T11" fmla="*/ 2918 h 99"/>
                    <a:gd name="T12" fmla="+- 0 3964 3964"/>
                    <a:gd name="T13" fmla="*/ T12 w 93"/>
                    <a:gd name="T14" fmla="+- 0 2934 2904"/>
                    <a:gd name="T15" fmla="*/ 2934 h 99"/>
                    <a:gd name="T16" fmla="+- 0 3965 3964"/>
                    <a:gd name="T17" fmla="*/ T16 w 93"/>
                    <a:gd name="T18" fmla="+- 0 2963 2904"/>
                    <a:gd name="T19" fmla="*/ 2963 h 99"/>
                    <a:gd name="T20" fmla="+- 0 3973 3964"/>
                    <a:gd name="T21" fmla="*/ T20 w 93"/>
                    <a:gd name="T22" fmla="+- 0 2984 2904"/>
                    <a:gd name="T23" fmla="*/ 2984 h 99"/>
                    <a:gd name="T24" fmla="+- 0 3986 3964"/>
                    <a:gd name="T25" fmla="*/ T24 w 93"/>
                    <a:gd name="T26" fmla="+- 0 2997 2904"/>
                    <a:gd name="T27" fmla="*/ 2997 h 99"/>
                    <a:gd name="T28" fmla="+- 0 4003 3964"/>
                    <a:gd name="T29" fmla="*/ T28 w 93"/>
                    <a:gd name="T30" fmla="+- 0 3003 2904"/>
                    <a:gd name="T31" fmla="*/ 3003 h 99"/>
                    <a:gd name="T32" fmla="+- 0 4026 3964"/>
                    <a:gd name="T33" fmla="*/ T32 w 93"/>
                    <a:gd name="T34" fmla="+- 0 2998 2904"/>
                    <a:gd name="T35" fmla="*/ 2998 h 99"/>
                    <a:gd name="T36" fmla="+- 0 4044 3964"/>
                    <a:gd name="T37" fmla="*/ T36 w 93"/>
                    <a:gd name="T38" fmla="+- 0 2986 2904"/>
                    <a:gd name="T39" fmla="*/ 2986 h 99"/>
                    <a:gd name="T40" fmla="+- 0 4054 3964"/>
                    <a:gd name="T41" fmla="*/ T40 w 93"/>
                    <a:gd name="T42" fmla="+- 0 2967 2904"/>
                    <a:gd name="T43" fmla="*/ 2967 h 99"/>
                    <a:gd name="T44" fmla="+- 0 4056 3964"/>
                    <a:gd name="T45" fmla="*/ T44 w 93"/>
                    <a:gd name="T46" fmla="+- 0 2953 2904"/>
                    <a:gd name="T47" fmla="*/ 2953 h 99"/>
                    <a:gd name="T48" fmla="+- 0 4051 3964"/>
                    <a:gd name="T49" fmla="*/ T48 w 93"/>
                    <a:gd name="T50" fmla="+- 0 2930 2904"/>
                    <a:gd name="T51" fmla="*/ 2930 h 99"/>
                    <a:gd name="T52" fmla="+- 0 4038 3964"/>
                    <a:gd name="T53" fmla="*/ T52 w 93"/>
                    <a:gd name="T54" fmla="+- 0 2913 2904"/>
                    <a:gd name="T55" fmla="*/ 2913 h 99"/>
                    <a:gd name="T56" fmla="+- 0 4019 3964"/>
                    <a:gd name="T57" fmla="*/ T56 w 93"/>
                    <a:gd name="T58" fmla="+- 0 2904 2904"/>
                    <a:gd name="T59" fmla="*/ 2904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0"/>
                      </a:lnTo>
                      <a:lnTo>
                        <a:pt x="1" y="59"/>
                      </a:lnTo>
                      <a:lnTo>
                        <a:pt x="9" y="80"/>
                      </a:lnTo>
                      <a:lnTo>
                        <a:pt x="22" y="93"/>
                      </a:lnTo>
                      <a:lnTo>
                        <a:pt x="39" y="99"/>
                      </a:lnTo>
                      <a:lnTo>
                        <a:pt x="62" y="94"/>
                      </a:lnTo>
                      <a:lnTo>
                        <a:pt x="80" y="82"/>
                      </a:lnTo>
                      <a:lnTo>
                        <a:pt x="90" y="63"/>
                      </a:lnTo>
                      <a:lnTo>
                        <a:pt x="92" y="49"/>
                      </a:lnTo>
                      <a:lnTo>
                        <a:pt x="87" y="26"/>
                      </a:lnTo>
                      <a:lnTo>
                        <a:pt x="74" y="9"/>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19" name="Group 454"/>
              <p:cNvGrpSpPr>
                <a:grpSpLocks/>
              </p:cNvGrpSpPr>
              <p:nvPr/>
            </p:nvGrpSpPr>
            <p:grpSpPr bwMode="auto">
              <a:xfrm>
                <a:off x="3964" y="2904"/>
                <a:ext cx="93" cy="99"/>
                <a:chOff x="3964" y="2904"/>
                <a:chExt cx="93" cy="99"/>
              </a:xfrm>
            </p:grpSpPr>
            <p:sp>
              <p:nvSpPr>
                <p:cNvPr id="8854" name="Freeform 455"/>
                <p:cNvSpPr>
                  <a:spLocks/>
                </p:cNvSpPr>
                <p:nvPr/>
              </p:nvSpPr>
              <p:spPr bwMode="auto">
                <a:xfrm>
                  <a:off x="3964" y="2904"/>
                  <a:ext cx="93" cy="99"/>
                </a:xfrm>
                <a:custGeom>
                  <a:avLst/>
                  <a:gdLst>
                    <a:gd name="T0" fmla="+- 0 4056 3964"/>
                    <a:gd name="T1" fmla="*/ T0 w 93"/>
                    <a:gd name="T2" fmla="+- 0 2953 2904"/>
                    <a:gd name="T3" fmla="*/ 2953 h 99"/>
                    <a:gd name="T4" fmla="+- 0 4051 3964"/>
                    <a:gd name="T5" fmla="*/ T4 w 93"/>
                    <a:gd name="T6" fmla="+- 0 2930 2904"/>
                    <a:gd name="T7" fmla="*/ 2930 h 99"/>
                    <a:gd name="T8" fmla="+- 0 4038 3964"/>
                    <a:gd name="T9" fmla="*/ T8 w 93"/>
                    <a:gd name="T10" fmla="+- 0 2913 2904"/>
                    <a:gd name="T11" fmla="*/ 2913 h 99"/>
                    <a:gd name="T12" fmla="+- 0 4019 3964"/>
                    <a:gd name="T13" fmla="*/ T12 w 93"/>
                    <a:gd name="T14" fmla="+- 0 2904 2904"/>
                    <a:gd name="T15" fmla="*/ 2904 h 99"/>
                    <a:gd name="T16" fmla="+- 0 3994 3964"/>
                    <a:gd name="T17" fmla="*/ T16 w 93"/>
                    <a:gd name="T18" fmla="+- 0 2907 2904"/>
                    <a:gd name="T19" fmla="*/ 2907 h 99"/>
                    <a:gd name="T20" fmla="+- 0 3975 3964"/>
                    <a:gd name="T21" fmla="*/ T20 w 93"/>
                    <a:gd name="T22" fmla="+- 0 2918 2904"/>
                    <a:gd name="T23" fmla="*/ 2918 h 99"/>
                    <a:gd name="T24" fmla="+- 0 3964 3964"/>
                    <a:gd name="T25" fmla="*/ T24 w 93"/>
                    <a:gd name="T26" fmla="+- 0 2934 2904"/>
                    <a:gd name="T27" fmla="*/ 2934 h 99"/>
                    <a:gd name="T28" fmla="+- 0 3965 3964"/>
                    <a:gd name="T29" fmla="*/ T28 w 93"/>
                    <a:gd name="T30" fmla="+- 0 2963 2904"/>
                    <a:gd name="T31" fmla="*/ 2963 h 99"/>
                    <a:gd name="T32" fmla="+- 0 3973 3964"/>
                    <a:gd name="T33" fmla="*/ T32 w 93"/>
                    <a:gd name="T34" fmla="+- 0 2984 2904"/>
                    <a:gd name="T35" fmla="*/ 2984 h 99"/>
                    <a:gd name="T36" fmla="+- 0 3986 3964"/>
                    <a:gd name="T37" fmla="*/ T36 w 93"/>
                    <a:gd name="T38" fmla="+- 0 2997 2904"/>
                    <a:gd name="T39" fmla="*/ 2997 h 99"/>
                    <a:gd name="T40" fmla="+- 0 4003 3964"/>
                    <a:gd name="T41" fmla="*/ T40 w 93"/>
                    <a:gd name="T42" fmla="+- 0 3003 2904"/>
                    <a:gd name="T43" fmla="*/ 3003 h 99"/>
                    <a:gd name="T44" fmla="+- 0 4026 3964"/>
                    <a:gd name="T45" fmla="*/ T44 w 93"/>
                    <a:gd name="T46" fmla="+- 0 2998 2904"/>
                    <a:gd name="T47" fmla="*/ 2998 h 99"/>
                    <a:gd name="T48" fmla="+- 0 4044 3964"/>
                    <a:gd name="T49" fmla="*/ T48 w 93"/>
                    <a:gd name="T50" fmla="+- 0 2986 2904"/>
                    <a:gd name="T51" fmla="*/ 2986 h 99"/>
                    <a:gd name="T52" fmla="+- 0 4054 3964"/>
                    <a:gd name="T53" fmla="*/ T52 w 93"/>
                    <a:gd name="T54" fmla="+- 0 2967 2904"/>
                    <a:gd name="T55" fmla="*/ 2967 h 99"/>
                    <a:gd name="T56" fmla="+- 0 4056 3964"/>
                    <a:gd name="T57" fmla="*/ T56 w 93"/>
                    <a:gd name="T58" fmla="+- 0 2953 2904"/>
                    <a:gd name="T59" fmla="*/ 295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6"/>
                      </a:lnTo>
                      <a:lnTo>
                        <a:pt x="74" y="9"/>
                      </a:lnTo>
                      <a:lnTo>
                        <a:pt x="55" y="0"/>
                      </a:lnTo>
                      <a:lnTo>
                        <a:pt x="30" y="3"/>
                      </a:lnTo>
                      <a:lnTo>
                        <a:pt x="11" y="14"/>
                      </a:lnTo>
                      <a:lnTo>
                        <a:pt x="0" y="30"/>
                      </a:lnTo>
                      <a:lnTo>
                        <a:pt x="1" y="59"/>
                      </a:lnTo>
                      <a:lnTo>
                        <a:pt x="9" y="80"/>
                      </a:lnTo>
                      <a:lnTo>
                        <a:pt x="22" y="93"/>
                      </a:lnTo>
                      <a:lnTo>
                        <a:pt x="39" y="99"/>
                      </a:lnTo>
                      <a:lnTo>
                        <a:pt x="62" y="94"/>
                      </a:lnTo>
                      <a:lnTo>
                        <a:pt x="80" y="82"/>
                      </a:lnTo>
                      <a:lnTo>
                        <a:pt x="90" y="63"/>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20" name="Group 456"/>
              <p:cNvGrpSpPr>
                <a:grpSpLocks/>
              </p:cNvGrpSpPr>
              <p:nvPr/>
            </p:nvGrpSpPr>
            <p:grpSpPr bwMode="auto">
              <a:xfrm>
                <a:off x="2825" y="4237"/>
                <a:ext cx="93" cy="95"/>
                <a:chOff x="2825" y="4237"/>
                <a:chExt cx="93" cy="95"/>
              </a:xfrm>
            </p:grpSpPr>
            <p:sp>
              <p:nvSpPr>
                <p:cNvPr id="8853" name="Freeform 457"/>
                <p:cNvSpPr>
                  <a:spLocks/>
                </p:cNvSpPr>
                <p:nvPr/>
              </p:nvSpPr>
              <p:spPr bwMode="auto">
                <a:xfrm>
                  <a:off x="2825" y="4237"/>
                  <a:ext cx="93" cy="95"/>
                </a:xfrm>
                <a:custGeom>
                  <a:avLst/>
                  <a:gdLst>
                    <a:gd name="T0" fmla="+- 0 2880 2825"/>
                    <a:gd name="T1" fmla="*/ T0 w 93"/>
                    <a:gd name="T2" fmla="+- 0 4237 4237"/>
                    <a:gd name="T3" fmla="*/ 4237 h 95"/>
                    <a:gd name="T4" fmla="+- 0 2854 2825"/>
                    <a:gd name="T5" fmla="*/ T4 w 93"/>
                    <a:gd name="T6" fmla="+- 0 4241 4237"/>
                    <a:gd name="T7" fmla="*/ 4241 h 95"/>
                    <a:gd name="T8" fmla="+- 0 2836 2825"/>
                    <a:gd name="T9" fmla="*/ T8 w 93"/>
                    <a:gd name="T10" fmla="+- 0 4253 4237"/>
                    <a:gd name="T11" fmla="*/ 4253 h 95"/>
                    <a:gd name="T12" fmla="+- 0 2825 2825"/>
                    <a:gd name="T13" fmla="*/ T12 w 93"/>
                    <a:gd name="T14" fmla="+- 0 4269 4237"/>
                    <a:gd name="T15" fmla="*/ 4269 h 95"/>
                    <a:gd name="T16" fmla="+- 0 2827 2825"/>
                    <a:gd name="T17" fmla="*/ T16 w 93"/>
                    <a:gd name="T18" fmla="+- 0 4297 4237"/>
                    <a:gd name="T19" fmla="*/ 4297 h 95"/>
                    <a:gd name="T20" fmla="+- 0 2837 2825"/>
                    <a:gd name="T21" fmla="*/ T20 w 93"/>
                    <a:gd name="T22" fmla="+- 0 4316 4237"/>
                    <a:gd name="T23" fmla="*/ 4316 h 95"/>
                    <a:gd name="T24" fmla="+- 0 2851 2825"/>
                    <a:gd name="T25" fmla="*/ T24 w 93"/>
                    <a:gd name="T26" fmla="+- 0 4328 4237"/>
                    <a:gd name="T27" fmla="*/ 4328 h 95"/>
                    <a:gd name="T28" fmla="+- 0 2870 2825"/>
                    <a:gd name="T29" fmla="*/ T28 w 93"/>
                    <a:gd name="T30" fmla="+- 0 4333 4237"/>
                    <a:gd name="T31" fmla="*/ 4333 h 95"/>
                    <a:gd name="T32" fmla="+- 0 2892 2825"/>
                    <a:gd name="T33" fmla="*/ T32 w 93"/>
                    <a:gd name="T34" fmla="+- 0 4328 4237"/>
                    <a:gd name="T35" fmla="*/ 4328 h 95"/>
                    <a:gd name="T36" fmla="+- 0 2909 2825"/>
                    <a:gd name="T37" fmla="*/ T36 w 93"/>
                    <a:gd name="T38" fmla="+- 0 4314 4237"/>
                    <a:gd name="T39" fmla="*/ 4314 h 95"/>
                    <a:gd name="T40" fmla="+- 0 2918 2825"/>
                    <a:gd name="T41" fmla="*/ T40 w 93"/>
                    <a:gd name="T42" fmla="+- 0 4294 4237"/>
                    <a:gd name="T43" fmla="*/ 4294 h 95"/>
                    <a:gd name="T44" fmla="+- 0 2919 2825"/>
                    <a:gd name="T45" fmla="*/ T44 w 93"/>
                    <a:gd name="T46" fmla="+- 0 4285 4237"/>
                    <a:gd name="T47" fmla="*/ 4285 h 95"/>
                    <a:gd name="T48" fmla="+- 0 2913 2825"/>
                    <a:gd name="T49" fmla="*/ T48 w 93"/>
                    <a:gd name="T50" fmla="+- 0 4263 4237"/>
                    <a:gd name="T51" fmla="*/ 4263 h 95"/>
                    <a:gd name="T52" fmla="+- 0 2900 2825"/>
                    <a:gd name="T53" fmla="*/ T52 w 93"/>
                    <a:gd name="T54" fmla="+- 0 4246 4237"/>
                    <a:gd name="T55" fmla="*/ 4246 h 95"/>
                    <a:gd name="T56" fmla="+- 0 2880 2825"/>
                    <a:gd name="T57" fmla="*/ T56 w 93"/>
                    <a:gd name="T58" fmla="+- 0 4237 4237"/>
                    <a:gd name="T59" fmla="*/ 423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6"/>
                      </a:lnTo>
                      <a:lnTo>
                        <a:pt x="0" y="32"/>
                      </a:lnTo>
                      <a:lnTo>
                        <a:pt x="2" y="60"/>
                      </a:lnTo>
                      <a:lnTo>
                        <a:pt x="12" y="79"/>
                      </a:lnTo>
                      <a:lnTo>
                        <a:pt x="26" y="91"/>
                      </a:lnTo>
                      <a:lnTo>
                        <a:pt x="45" y="96"/>
                      </a:lnTo>
                      <a:lnTo>
                        <a:pt x="67" y="91"/>
                      </a:lnTo>
                      <a:lnTo>
                        <a:pt x="84" y="77"/>
                      </a:lnTo>
                      <a:lnTo>
                        <a:pt x="93" y="57"/>
                      </a:lnTo>
                      <a:lnTo>
                        <a:pt x="94" y="48"/>
                      </a:lnTo>
                      <a:lnTo>
                        <a:pt x="88" y="26"/>
                      </a:lnTo>
                      <a:lnTo>
                        <a:pt x="75" y="9"/>
                      </a:lnTo>
                      <a:lnTo>
                        <a:pt x="55"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21" name="Group 458"/>
              <p:cNvGrpSpPr>
                <a:grpSpLocks/>
              </p:cNvGrpSpPr>
              <p:nvPr/>
            </p:nvGrpSpPr>
            <p:grpSpPr bwMode="auto">
              <a:xfrm>
                <a:off x="2825" y="4237"/>
                <a:ext cx="93" cy="95"/>
                <a:chOff x="2825" y="4237"/>
                <a:chExt cx="93" cy="95"/>
              </a:xfrm>
            </p:grpSpPr>
            <p:sp>
              <p:nvSpPr>
                <p:cNvPr id="8852" name="Freeform 459"/>
                <p:cNvSpPr>
                  <a:spLocks/>
                </p:cNvSpPr>
                <p:nvPr/>
              </p:nvSpPr>
              <p:spPr bwMode="auto">
                <a:xfrm>
                  <a:off x="2825" y="4237"/>
                  <a:ext cx="93" cy="95"/>
                </a:xfrm>
                <a:custGeom>
                  <a:avLst/>
                  <a:gdLst>
                    <a:gd name="T0" fmla="+- 0 2919 2825"/>
                    <a:gd name="T1" fmla="*/ T0 w 93"/>
                    <a:gd name="T2" fmla="+- 0 4285 4237"/>
                    <a:gd name="T3" fmla="*/ 4285 h 95"/>
                    <a:gd name="T4" fmla="+- 0 2913 2825"/>
                    <a:gd name="T5" fmla="*/ T4 w 93"/>
                    <a:gd name="T6" fmla="+- 0 4263 4237"/>
                    <a:gd name="T7" fmla="*/ 4263 h 95"/>
                    <a:gd name="T8" fmla="+- 0 2900 2825"/>
                    <a:gd name="T9" fmla="*/ T8 w 93"/>
                    <a:gd name="T10" fmla="+- 0 4246 4237"/>
                    <a:gd name="T11" fmla="*/ 4246 h 95"/>
                    <a:gd name="T12" fmla="+- 0 2880 2825"/>
                    <a:gd name="T13" fmla="*/ T12 w 93"/>
                    <a:gd name="T14" fmla="+- 0 4237 4237"/>
                    <a:gd name="T15" fmla="*/ 4237 h 95"/>
                    <a:gd name="T16" fmla="+- 0 2854 2825"/>
                    <a:gd name="T17" fmla="*/ T16 w 93"/>
                    <a:gd name="T18" fmla="+- 0 4241 4237"/>
                    <a:gd name="T19" fmla="*/ 4241 h 95"/>
                    <a:gd name="T20" fmla="+- 0 2836 2825"/>
                    <a:gd name="T21" fmla="*/ T20 w 93"/>
                    <a:gd name="T22" fmla="+- 0 4253 4237"/>
                    <a:gd name="T23" fmla="*/ 4253 h 95"/>
                    <a:gd name="T24" fmla="+- 0 2825 2825"/>
                    <a:gd name="T25" fmla="*/ T24 w 93"/>
                    <a:gd name="T26" fmla="+- 0 4269 4237"/>
                    <a:gd name="T27" fmla="*/ 4269 h 95"/>
                    <a:gd name="T28" fmla="+- 0 2827 2825"/>
                    <a:gd name="T29" fmla="*/ T28 w 93"/>
                    <a:gd name="T30" fmla="+- 0 4297 4237"/>
                    <a:gd name="T31" fmla="*/ 4297 h 95"/>
                    <a:gd name="T32" fmla="+- 0 2837 2825"/>
                    <a:gd name="T33" fmla="*/ T32 w 93"/>
                    <a:gd name="T34" fmla="+- 0 4316 4237"/>
                    <a:gd name="T35" fmla="*/ 4316 h 95"/>
                    <a:gd name="T36" fmla="+- 0 2851 2825"/>
                    <a:gd name="T37" fmla="*/ T36 w 93"/>
                    <a:gd name="T38" fmla="+- 0 4328 4237"/>
                    <a:gd name="T39" fmla="*/ 4328 h 95"/>
                    <a:gd name="T40" fmla="+- 0 2870 2825"/>
                    <a:gd name="T41" fmla="*/ T40 w 93"/>
                    <a:gd name="T42" fmla="+- 0 4333 4237"/>
                    <a:gd name="T43" fmla="*/ 4333 h 95"/>
                    <a:gd name="T44" fmla="+- 0 2892 2825"/>
                    <a:gd name="T45" fmla="*/ T44 w 93"/>
                    <a:gd name="T46" fmla="+- 0 4328 4237"/>
                    <a:gd name="T47" fmla="*/ 4328 h 95"/>
                    <a:gd name="T48" fmla="+- 0 2909 2825"/>
                    <a:gd name="T49" fmla="*/ T48 w 93"/>
                    <a:gd name="T50" fmla="+- 0 4314 4237"/>
                    <a:gd name="T51" fmla="*/ 4314 h 95"/>
                    <a:gd name="T52" fmla="+- 0 2918 2825"/>
                    <a:gd name="T53" fmla="*/ T52 w 93"/>
                    <a:gd name="T54" fmla="+- 0 4294 4237"/>
                    <a:gd name="T55" fmla="*/ 4294 h 95"/>
                    <a:gd name="T56" fmla="+- 0 2919 2825"/>
                    <a:gd name="T57" fmla="*/ T56 w 93"/>
                    <a:gd name="T58" fmla="+- 0 4285 4237"/>
                    <a:gd name="T59" fmla="*/ 428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8"/>
                      </a:moveTo>
                      <a:lnTo>
                        <a:pt x="88" y="26"/>
                      </a:lnTo>
                      <a:lnTo>
                        <a:pt x="75" y="9"/>
                      </a:lnTo>
                      <a:lnTo>
                        <a:pt x="55" y="0"/>
                      </a:lnTo>
                      <a:lnTo>
                        <a:pt x="29" y="4"/>
                      </a:lnTo>
                      <a:lnTo>
                        <a:pt x="11" y="16"/>
                      </a:lnTo>
                      <a:lnTo>
                        <a:pt x="0" y="32"/>
                      </a:lnTo>
                      <a:lnTo>
                        <a:pt x="2" y="60"/>
                      </a:lnTo>
                      <a:lnTo>
                        <a:pt x="12" y="79"/>
                      </a:lnTo>
                      <a:lnTo>
                        <a:pt x="26" y="91"/>
                      </a:lnTo>
                      <a:lnTo>
                        <a:pt x="45" y="96"/>
                      </a:lnTo>
                      <a:lnTo>
                        <a:pt x="67" y="91"/>
                      </a:lnTo>
                      <a:lnTo>
                        <a:pt x="84" y="77"/>
                      </a:lnTo>
                      <a:lnTo>
                        <a:pt x="93" y="57"/>
                      </a:lnTo>
                      <a:lnTo>
                        <a:pt x="94"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22" name="Group 460"/>
              <p:cNvGrpSpPr>
                <a:grpSpLocks/>
              </p:cNvGrpSpPr>
              <p:nvPr/>
            </p:nvGrpSpPr>
            <p:grpSpPr bwMode="auto">
              <a:xfrm>
                <a:off x="2850" y="3883"/>
                <a:ext cx="93" cy="99"/>
                <a:chOff x="2850" y="3883"/>
                <a:chExt cx="93" cy="99"/>
              </a:xfrm>
            </p:grpSpPr>
            <p:sp>
              <p:nvSpPr>
                <p:cNvPr id="8851" name="Freeform 461"/>
                <p:cNvSpPr>
                  <a:spLocks/>
                </p:cNvSpPr>
                <p:nvPr/>
              </p:nvSpPr>
              <p:spPr bwMode="auto">
                <a:xfrm>
                  <a:off x="2850" y="3883"/>
                  <a:ext cx="93" cy="99"/>
                </a:xfrm>
                <a:custGeom>
                  <a:avLst/>
                  <a:gdLst>
                    <a:gd name="T0" fmla="+- 0 2905 2850"/>
                    <a:gd name="T1" fmla="*/ T0 w 93"/>
                    <a:gd name="T2" fmla="+- 0 3883 3883"/>
                    <a:gd name="T3" fmla="*/ 3883 h 99"/>
                    <a:gd name="T4" fmla="+- 0 2880 2850"/>
                    <a:gd name="T5" fmla="*/ T4 w 93"/>
                    <a:gd name="T6" fmla="+- 0 3886 3883"/>
                    <a:gd name="T7" fmla="*/ 3886 h 99"/>
                    <a:gd name="T8" fmla="+- 0 2861 2850"/>
                    <a:gd name="T9" fmla="*/ T8 w 93"/>
                    <a:gd name="T10" fmla="+- 0 3897 3883"/>
                    <a:gd name="T11" fmla="*/ 3897 h 99"/>
                    <a:gd name="T12" fmla="+- 0 2850 2850"/>
                    <a:gd name="T13" fmla="*/ T12 w 93"/>
                    <a:gd name="T14" fmla="+- 0 3914 3883"/>
                    <a:gd name="T15" fmla="*/ 3914 h 99"/>
                    <a:gd name="T16" fmla="+- 0 2851 2850"/>
                    <a:gd name="T17" fmla="*/ T16 w 93"/>
                    <a:gd name="T18" fmla="+- 0 3942 3883"/>
                    <a:gd name="T19" fmla="*/ 3942 h 99"/>
                    <a:gd name="T20" fmla="+- 0 2859 2850"/>
                    <a:gd name="T21" fmla="*/ T20 w 93"/>
                    <a:gd name="T22" fmla="+- 0 3963 3883"/>
                    <a:gd name="T23" fmla="*/ 3963 h 99"/>
                    <a:gd name="T24" fmla="+- 0 2873 2850"/>
                    <a:gd name="T25" fmla="*/ T24 w 93"/>
                    <a:gd name="T26" fmla="+- 0 3976 3883"/>
                    <a:gd name="T27" fmla="*/ 3976 h 99"/>
                    <a:gd name="T28" fmla="+- 0 2889 2850"/>
                    <a:gd name="T29" fmla="*/ T28 w 93"/>
                    <a:gd name="T30" fmla="+- 0 3982 3883"/>
                    <a:gd name="T31" fmla="*/ 3982 h 99"/>
                    <a:gd name="T32" fmla="+- 0 2913 2850"/>
                    <a:gd name="T33" fmla="*/ T32 w 93"/>
                    <a:gd name="T34" fmla="+- 0 3977 3883"/>
                    <a:gd name="T35" fmla="*/ 3977 h 99"/>
                    <a:gd name="T36" fmla="+- 0 2930 2850"/>
                    <a:gd name="T37" fmla="*/ T36 w 93"/>
                    <a:gd name="T38" fmla="+- 0 3965 3883"/>
                    <a:gd name="T39" fmla="*/ 3965 h 99"/>
                    <a:gd name="T40" fmla="+- 0 2940 2850"/>
                    <a:gd name="T41" fmla="*/ T40 w 93"/>
                    <a:gd name="T42" fmla="+- 0 3947 3883"/>
                    <a:gd name="T43" fmla="*/ 3947 h 99"/>
                    <a:gd name="T44" fmla="+- 0 2943 2850"/>
                    <a:gd name="T45" fmla="*/ T44 w 93"/>
                    <a:gd name="T46" fmla="+- 0 3932 3883"/>
                    <a:gd name="T47" fmla="*/ 3932 h 99"/>
                    <a:gd name="T48" fmla="+- 0 2938 2850"/>
                    <a:gd name="T49" fmla="*/ T48 w 93"/>
                    <a:gd name="T50" fmla="+- 0 3910 3883"/>
                    <a:gd name="T51" fmla="*/ 3910 h 99"/>
                    <a:gd name="T52" fmla="+- 0 2924 2850"/>
                    <a:gd name="T53" fmla="*/ T52 w 93"/>
                    <a:gd name="T54" fmla="+- 0 3892 3883"/>
                    <a:gd name="T55" fmla="*/ 3892 h 99"/>
                    <a:gd name="T56" fmla="+- 0 2905 2850"/>
                    <a:gd name="T57" fmla="*/ T56 w 93"/>
                    <a:gd name="T58" fmla="+- 0 3883 3883"/>
                    <a:gd name="T59" fmla="*/ 388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1"/>
                      </a:lnTo>
                      <a:lnTo>
                        <a:pt x="1" y="59"/>
                      </a:lnTo>
                      <a:lnTo>
                        <a:pt x="9" y="80"/>
                      </a:lnTo>
                      <a:lnTo>
                        <a:pt x="23" y="93"/>
                      </a:lnTo>
                      <a:lnTo>
                        <a:pt x="39" y="99"/>
                      </a:lnTo>
                      <a:lnTo>
                        <a:pt x="63" y="94"/>
                      </a:lnTo>
                      <a:lnTo>
                        <a:pt x="80" y="82"/>
                      </a:lnTo>
                      <a:lnTo>
                        <a:pt x="90" y="64"/>
                      </a:lnTo>
                      <a:lnTo>
                        <a:pt x="93" y="49"/>
                      </a:lnTo>
                      <a:lnTo>
                        <a:pt x="88" y="27"/>
                      </a:lnTo>
                      <a:lnTo>
                        <a:pt x="74" y="9"/>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23" name="Group 462"/>
              <p:cNvGrpSpPr>
                <a:grpSpLocks/>
              </p:cNvGrpSpPr>
              <p:nvPr/>
            </p:nvGrpSpPr>
            <p:grpSpPr bwMode="auto">
              <a:xfrm>
                <a:off x="2850" y="3883"/>
                <a:ext cx="93" cy="99"/>
                <a:chOff x="2850" y="3883"/>
                <a:chExt cx="93" cy="99"/>
              </a:xfrm>
            </p:grpSpPr>
            <p:sp>
              <p:nvSpPr>
                <p:cNvPr id="8850" name="Freeform 463"/>
                <p:cNvSpPr>
                  <a:spLocks/>
                </p:cNvSpPr>
                <p:nvPr/>
              </p:nvSpPr>
              <p:spPr bwMode="auto">
                <a:xfrm>
                  <a:off x="2850" y="3883"/>
                  <a:ext cx="93" cy="99"/>
                </a:xfrm>
                <a:custGeom>
                  <a:avLst/>
                  <a:gdLst>
                    <a:gd name="T0" fmla="+- 0 2943 2850"/>
                    <a:gd name="T1" fmla="*/ T0 w 93"/>
                    <a:gd name="T2" fmla="+- 0 3932 3883"/>
                    <a:gd name="T3" fmla="*/ 3932 h 99"/>
                    <a:gd name="T4" fmla="+- 0 2938 2850"/>
                    <a:gd name="T5" fmla="*/ T4 w 93"/>
                    <a:gd name="T6" fmla="+- 0 3910 3883"/>
                    <a:gd name="T7" fmla="*/ 3910 h 99"/>
                    <a:gd name="T8" fmla="+- 0 2924 2850"/>
                    <a:gd name="T9" fmla="*/ T8 w 93"/>
                    <a:gd name="T10" fmla="+- 0 3892 3883"/>
                    <a:gd name="T11" fmla="*/ 3892 h 99"/>
                    <a:gd name="T12" fmla="+- 0 2905 2850"/>
                    <a:gd name="T13" fmla="*/ T12 w 93"/>
                    <a:gd name="T14" fmla="+- 0 3883 3883"/>
                    <a:gd name="T15" fmla="*/ 3883 h 99"/>
                    <a:gd name="T16" fmla="+- 0 2880 2850"/>
                    <a:gd name="T17" fmla="*/ T16 w 93"/>
                    <a:gd name="T18" fmla="+- 0 3886 3883"/>
                    <a:gd name="T19" fmla="*/ 3886 h 99"/>
                    <a:gd name="T20" fmla="+- 0 2861 2850"/>
                    <a:gd name="T21" fmla="*/ T20 w 93"/>
                    <a:gd name="T22" fmla="+- 0 3897 3883"/>
                    <a:gd name="T23" fmla="*/ 3897 h 99"/>
                    <a:gd name="T24" fmla="+- 0 2850 2850"/>
                    <a:gd name="T25" fmla="*/ T24 w 93"/>
                    <a:gd name="T26" fmla="+- 0 3914 3883"/>
                    <a:gd name="T27" fmla="*/ 3914 h 99"/>
                    <a:gd name="T28" fmla="+- 0 2851 2850"/>
                    <a:gd name="T29" fmla="*/ T28 w 93"/>
                    <a:gd name="T30" fmla="+- 0 3942 3883"/>
                    <a:gd name="T31" fmla="*/ 3942 h 99"/>
                    <a:gd name="T32" fmla="+- 0 2859 2850"/>
                    <a:gd name="T33" fmla="*/ T32 w 93"/>
                    <a:gd name="T34" fmla="+- 0 3963 3883"/>
                    <a:gd name="T35" fmla="*/ 3963 h 99"/>
                    <a:gd name="T36" fmla="+- 0 2873 2850"/>
                    <a:gd name="T37" fmla="*/ T36 w 93"/>
                    <a:gd name="T38" fmla="+- 0 3976 3883"/>
                    <a:gd name="T39" fmla="*/ 3976 h 99"/>
                    <a:gd name="T40" fmla="+- 0 2889 2850"/>
                    <a:gd name="T41" fmla="*/ T40 w 93"/>
                    <a:gd name="T42" fmla="+- 0 3982 3883"/>
                    <a:gd name="T43" fmla="*/ 3982 h 99"/>
                    <a:gd name="T44" fmla="+- 0 2913 2850"/>
                    <a:gd name="T45" fmla="*/ T44 w 93"/>
                    <a:gd name="T46" fmla="+- 0 3977 3883"/>
                    <a:gd name="T47" fmla="*/ 3977 h 99"/>
                    <a:gd name="T48" fmla="+- 0 2930 2850"/>
                    <a:gd name="T49" fmla="*/ T48 w 93"/>
                    <a:gd name="T50" fmla="+- 0 3965 3883"/>
                    <a:gd name="T51" fmla="*/ 3965 h 99"/>
                    <a:gd name="T52" fmla="+- 0 2940 2850"/>
                    <a:gd name="T53" fmla="*/ T52 w 93"/>
                    <a:gd name="T54" fmla="+- 0 3947 3883"/>
                    <a:gd name="T55" fmla="*/ 3947 h 99"/>
                    <a:gd name="T56" fmla="+- 0 2943 2850"/>
                    <a:gd name="T57" fmla="*/ T56 w 93"/>
                    <a:gd name="T58" fmla="+- 0 3932 3883"/>
                    <a:gd name="T59" fmla="*/ 3932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4" y="9"/>
                      </a:lnTo>
                      <a:lnTo>
                        <a:pt x="55" y="0"/>
                      </a:lnTo>
                      <a:lnTo>
                        <a:pt x="30" y="3"/>
                      </a:lnTo>
                      <a:lnTo>
                        <a:pt x="11" y="14"/>
                      </a:lnTo>
                      <a:lnTo>
                        <a:pt x="0" y="31"/>
                      </a:lnTo>
                      <a:lnTo>
                        <a:pt x="1" y="59"/>
                      </a:lnTo>
                      <a:lnTo>
                        <a:pt x="9" y="80"/>
                      </a:lnTo>
                      <a:lnTo>
                        <a:pt x="23" y="93"/>
                      </a:lnTo>
                      <a:lnTo>
                        <a:pt x="39" y="99"/>
                      </a:lnTo>
                      <a:lnTo>
                        <a:pt x="63" y="94"/>
                      </a:lnTo>
                      <a:lnTo>
                        <a:pt x="80" y="82"/>
                      </a:lnTo>
                      <a:lnTo>
                        <a:pt x="90"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24" name="Group 464"/>
              <p:cNvGrpSpPr>
                <a:grpSpLocks/>
              </p:cNvGrpSpPr>
              <p:nvPr/>
            </p:nvGrpSpPr>
            <p:grpSpPr bwMode="auto">
              <a:xfrm>
                <a:off x="2015" y="3412"/>
                <a:ext cx="93" cy="99"/>
                <a:chOff x="2015" y="3412"/>
                <a:chExt cx="93" cy="99"/>
              </a:xfrm>
            </p:grpSpPr>
            <p:sp>
              <p:nvSpPr>
                <p:cNvPr id="8849" name="Freeform 465"/>
                <p:cNvSpPr>
                  <a:spLocks/>
                </p:cNvSpPr>
                <p:nvPr/>
              </p:nvSpPr>
              <p:spPr bwMode="auto">
                <a:xfrm>
                  <a:off x="2015" y="3412"/>
                  <a:ext cx="93" cy="99"/>
                </a:xfrm>
                <a:custGeom>
                  <a:avLst/>
                  <a:gdLst>
                    <a:gd name="T0" fmla="+- 0 2070 2015"/>
                    <a:gd name="T1" fmla="*/ T0 w 93"/>
                    <a:gd name="T2" fmla="+- 0 3412 3412"/>
                    <a:gd name="T3" fmla="*/ 3412 h 99"/>
                    <a:gd name="T4" fmla="+- 0 2045 2015"/>
                    <a:gd name="T5" fmla="*/ T4 w 93"/>
                    <a:gd name="T6" fmla="+- 0 3416 3412"/>
                    <a:gd name="T7" fmla="*/ 3416 h 99"/>
                    <a:gd name="T8" fmla="+- 0 2026 2015"/>
                    <a:gd name="T9" fmla="*/ T8 w 93"/>
                    <a:gd name="T10" fmla="+- 0 3427 3412"/>
                    <a:gd name="T11" fmla="*/ 3427 h 99"/>
                    <a:gd name="T12" fmla="+- 0 2015 2015"/>
                    <a:gd name="T13" fmla="*/ T12 w 93"/>
                    <a:gd name="T14" fmla="+- 0 3443 3412"/>
                    <a:gd name="T15" fmla="*/ 3443 h 99"/>
                    <a:gd name="T16" fmla="+- 0 2016 2015"/>
                    <a:gd name="T17" fmla="*/ T16 w 93"/>
                    <a:gd name="T18" fmla="+- 0 3472 3412"/>
                    <a:gd name="T19" fmla="*/ 3472 h 99"/>
                    <a:gd name="T20" fmla="+- 0 2024 2015"/>
                    <a:gd name="T21" fmla="*/ T20 w 93"/>
                    <a:gd name="T22" fmla="+- 0 3492 3412"/>
                    <a:gd name="T23" fmla="*/ 3492 h 99"/>
                    <a:gd name="T24" fmla="+- 0 2037 2015"/>
                    <a:gd name="T25" fmla="*/ T24 w 93"/>
                    <a:gd name="T26" fmla="+- 0 3506 3412"/>
                    <a:gd name="T27" fmla="*/ 3506 h 99"/>
                    <a:gd name="T28" fmla="+- 0 2054 2015"/>
                    <a:gd name="T29" fmla="*/ T28 w 93"/>
                    <a:gd name="T30" fmla="+- 0 3512 3412"/>
                    <a:gd name="T31" fmla="*/ 3512 h 99"/>
                    <a:gd name="T32" fmla="+- 0 2077 2015"/>
                    <a:gd name="T33" fmla="*/ T32 w 93"/>
                    <a:gd name="T34" fmla="+- 0 3507 3412"/>
                    <a:gd name="T35" fmla="*/ 3507 h 99"/>
                    <a:gd name="T36" fmla="+- 0 2095 2015"/>
                    <a:gd name="T37" fmla="*/ T36 w 93"/>
                    <a:gd name="T38" fmla="+- 0 3495 3412"/>
                    <a:gd name="T39" fmla="*/ 3495 h 99"/>
                    <a:gd name="T40" fmla="+- 0 2105 2015"/>
                    <a:gd name="T41" fmla="*/ T40 w 93"/>
                    <a:gd name="T42" fmla="+- 0 3476 3412"/>
                    <a:gd name="T43" fmla="*/ 3476 h 99"/>
                    <a:gd name="T44" fmla="+- 0 2107 2015"/>
                    <a:gd name="T45" fmla="*/ T44 w 93"/>
                    <a:gd name="T46" fmla="+- 0 3461 3412"/>
                    <a:gd name="T47" fmla="*/ 3461 h 99"/>
                    <a:gd name="T48" fmla="+- 0 2102 2015"/>
                    <a:gd name="T49" fmla="*/ T48 w 93"/>
                    <a:gd name="T50" fmla="+- 0 3439 3412"/>
                    <a:gd name="T51" fmla="*/ 3439 h 99"/>
                    <a:gd name="T52" fmla="+- 0 2089 2015"/>
                    <a:gd name="T53" fmla="*/ T52 w 93"/>
                    <a:gd name="T54" fmla="+- 0 3422 3412"/>
                    <a:gd name="T55" fmla="*/ 3422 h 99"/>
                    <a:gd name="T56" fmla="+- 0 2070 2015"/>
                    <a:gd name="T57" fmla="*/ T56 w 93"/>
                    <a:gd name="T58" fmla="+- 0 3412 3412"/>
                    <a:gd name="T59" fmla="*/ 3412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4"/>
                      </a:lnTo>
                      <a:lnTo>
                        <a:pt x="11" y="15"/>
                      </a:lnTo>
                      <a:lnTo>
                        <a:pt x="0" y="31"/>
                      </a:lnTo>
                      <a:lnTo>
                        <a:pt x="1" y="60"/>
                      </a:lnTo>
                      <a:lnTo>
                        <a:pt x="9" y="80"/>
                      </a:lnTo>
                      <a:lnTo>
                        <a:pt x="22" y="94"/>
                      </a:lnTo>
                      <a:lnTo>
                        <a:pt x="39" y="100"/>
                      </a:lnTo>
                      <a:lnTo>
                        <a:pt x="62" y="95"/>
                      </a:lnTo>
                      <a:lnTo>
                        <a:pt x="80" y="83"/>
                      </a:lnTo>
                      <a:lnTo>
                        <a:pt x="90" y="64"/>
                      </a:lnTo>
                      <a:lnTo>
                        <a:pt x="92" y="49"/>
                      </a:lnTo>
                      <a:lnTo>
                        <a:pt x="87" y="27"/>
                      </a:lnTo>
                      <a:lnTo>
                        <a:pt x="74"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25" name="Group 466"/>
              <p:cNvGrpSpPr>
                <a:grpSpLocks/>
              </p:cNvGrpSpPr>
              <p:nvPr/>
            </p:nvGrpSpPr>
            <p:grpSpPr bwMode="auto">
              <a:xfrm>
                <a:off x="2015" y="3412"/>
                <a:ext cx="93" cy="99"/>
                <a:chOff x="2015" y="3412"/>
                <a:chExt cx="93" cy="99"/>
              </a:xfrm>
            </p:grpSpPr>
            <p:sp>
              <p:nvSpPr>
                <p:cNvPr id="8848" name="Freeform 467"/>
                <p:cNvSpPr>
                  <a:spLocks/>
                </p:cNvSpPr>
                <p:nvPr/>
              </p:nvSpPr>
              <p:spPr bwMode="auto">
                <a:xfrm>
                  <a:off x="2015" y="3412"/>
                  <a:ext cx="93" cy="99"/>
                </a:xfrm>
                <a:custGeom>
                  <a:avLst/>
                  <a:gdLst>
                    <a:gd name="T0" fmla="+- 0 2107 2015"/>
                    <a:gd name="T1" fmla="*/ T0 w 93"/>
                    <a:gd name="T2" fmla="+- 0 3461 3412"/>
                    <a:gd name="T3" fmla="*/ 3461 h 99"/>
                    <a:gd name="T4" fmla="+- 0 2102 2015"/>
                    <a:gd name="T5" fmla="*/ T4 w 93"/>
                    <a:gd name="T6" fmla="+- 0 3439 3412"/>
                    <a:gd name="T7" fmla="*/ 3439 h 99"/>
                    <a:gd name="T8" fmla="+- 0 2089 2015"/>
                    <a:gd name="T9" fmla="*/ T8 w 93"/>
                    <a:gd name="T10" fmla="+- 0 3422 3412"/>
                    <a:gd name="T11" fmla="*/ 3422 h 99"/>
                    <a:gd name="T12" fmla="+- 0 2070 2015"/>
                    <a:gd name="T13" fmla="*/ T12 w 93"/>
                    <a:gd name="T14" fmla="+- 0 3412 3412"/>
                    <a:gd name="T15" fmla="*/ 3412 h 99"/>
                    <a:gd name="T16" fmla="+- 0 2045 2015"/>
                    <a:gd name="T17" fmla="*/ T16 w 93"/>
                    <a:gd name="T18" fmla="+- 0 3416 3412"/>
                    <a:gd name="T19" fmla="*/ 3416 h 99"/>
                    <a:gd name="T20" fmla="+- 0 2026 2015"/>
                    <a:gd name="T21" fmla="*/ T20 w 93"/>
                    <a:gd name="T22" fmla="+- 0 3427 3412"/>
                    <a:gd name="T23" fmla="*/ 3427 h 99"/>
                    <a:gd name="T24" fmla="+- 0 2015 2015"/>
                    <a:gd name="T25" fmla="*/ T24 w 93"/>
                    <a:gd name="T26" fmla="+- 0 3443 3412"/>
                    <a:gd name="T27" fmla="*/ 3443 h 99"/>
                    <a:gd name="T28" fmla="+- 0 2016 2015"/>
                    <a:gd name="T29" fmla="*/ T28 w 93"/>
                    <a:gd name="T30" fmla="+- 0 3472 3412"/>
                    <a:gd name="T31" fmla="*/ 3472 h 99"/>
                    <a:gd name="T32" fmla="+- 0 2024 2015"/>
                    <a:gd name="T33" fmla="*/ T32 w 93"/>
                    <a:gd name="T34" fmla="+- 0 3492 3412"/>
                    <a:gd name="T35" fmla="*/ 3492 h 99"/>
                    <a:gd name="T36" fmla="+- 0 2037 2015"/>
                    <a:gd name="T37" fmla="*/ T36 w 93"/>
                    <a:gd name="T38" fmla="+- 0 3506 3412"/>
                    <a:gd name="T39" fmla="*/ 3506 h 99"/>
                    <a:gd name="T40" fmla="+- 0 2054 2015"/>
                    <a:gd name="T41" fmla="*/ T40 w 93"/>
                    <a:gd name="T42" fmla="+- 0 3512 3412"/>
                    <a:gd name="T43" fmla="*/ 3512 h 99"/>
                    <a:gd name="T44" fmla="+- 0 2077 2015"/>
                    <a:gd name="T45" fmla="*/ T44 w 93"/>
                    <a:gd name="T46" fmla="+- 0 3507 3412"/>
                    <a:gd name="T47" fmla="*/ 3507 h 99"/>
                    <a:gd name="T48" fmla="+- 0 2095 2015"/>
                    <a:gd name="T49" fmla="*/ T48 w 93"/>
                    <a:gd name="T50" fmla="+- 0 3495 3412"/>
                    <a:gd name="T51" fmla="*/ 3495 h 99"/>
                    <a:gd name="T52" fmla="+- 0 2105 2015"/>
                    <a:gd name="T53" fmla="*/ T52 w 93"/>
                    <a:gd name="T54" fmla="+- 0 3476 3412"/>
                    <a:gd name="T55" fmla="*/ 3476 h 99"/>
                    <a:gd name="T56" fmla="+- 0 2107 2015"/>
                    <a:gd name="T57" fmla="*/ T56 w 93"/>
                    <a:gd name="T58" fmla="+- 0 3461 3412"/>
                    <a:gd name="T59" fmla="*/ 3461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7"/>
                      </a:lnTo>
                      <a:lnTo>
                        <a:pt x="74" y="10"/>
                      </a:lnTo>
                      <a:lnTo>
                        <a:pt x="55" y="0"/>
                      </a:lnTo>
                      <a:lnTo>
                        <a:pt x="30" y="4"/>
                      </a:lnTo>
                      <a:lnTo>
                        <a:pt x="11" y="15"/>
                      </a:lnTo>
                      <a:lnTo>
                        <a:pt x="0" y="31"/>
                      </a:lnTo>
                      <a:lnTo>
                        <a:pt x="1" y="60"/>
                      </a:lnTo>
                      <a:lnTo>
                        <a:pt x="9" y="80"/>
                      </a:lnTo>
                      <a:lnTo>
                        <a:pt x="22" y="94"/>
                      </a:lnTo>
                      <a:lnTo>
                        <a:pt x="39" y="100"/>
                      </a:lnTo>
                      <a:lnTo>
                        <a:pt x="62" y="95"/>
                      </a:lnTo>
                      <a:lnTo>
                        <a:pt x="80" y="83"/>
                      </a:ln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26" name="Group 468"/>
              <p:cNvGrpSpPr>
                <a:grpSpLocks/>
              </p:cNvGrpSpPr>
              <p:nvPr/>
            </p:nvGrpSpPr>
            <p:grpSpPr bwMode="auto">
              <a:xfrm>
                <a:off x="2250" y="1756"/>
                <a:ext cx="97" cy="95"/>
                <a:chOff x="2250" y="1756"/>
                <a:chExt cx="97" cy="95"/>
              </a:xfrm>
            </p:grpSpPr>
            <p:sp>
              <p:nvSpPr>
                <p:cNvPr id="8845" name="Freeform 469"/>
                <p:cNvSpPr>
                  <a:spLocks/>
                </p:cNvSpPr>
                <p:nvPr/>
              </p:nvSpPr>
              <p:spPr bwMode="auto">
                <a:xfrm>
                  <a:off x="2250" y="1756"/>
                  <a:ext cx="97" cy="95"/>
                </a:xfrm>
                <a:custGeom>
                  <a:avLst/>
                  <a:gdLst>
                    <a:gd name="T0" fmla="+- 0 2251 2250"/>
                    <a:gd name="T1" fmla="*/ T0 w 97"/>
                    <a:gd name="T2" fmla="+- 0 1799 1756"/>
                    <a:gd name="T3" fmla="*/ 1799 h 95"/>
                    <a:gd name="T4" fmla="+- 0 2252 2250"/>
                    <a:gd name="T5" fmla="*/ T4 w 97"/>
                    <a:gd name="T6" fmla="+- 0 1813 1756"/>
                    <a:gd name="T7" fmla="*/ 1813 h 95"/>
                    <a:gd name="T8" fmla="+- 0 2260 2250"/>
                    <a:gd name="T9" fmla="*/ T8 w 97"/>
                    <a:gd name="T10" fmla="+- 0 1833 1756"/>
                    <a:gd name="T11" fmla="*/ 1833 h 95"/>
                    <a:gd name="T12" fmla="+- 0 2274 2250"/>
                    <a:gd name="T13" fmla="*/ T12 w 97"/>
                    <a:gd name="T14" fmla="+- 0 1845 1756"/>
                    <a:gd name="T15" fmla="*/ 1845 h 95"/>
                    <a:gd name="T16" fmla="+- 0 2292 2250"/>
                    <a:gd name="T17" fmla="*/ T16 w 97"/>
                    <a:gd name="T18" fmla="+- 0 1851 1756"/>
                    <a:gd name="T19" fmla="*/ 1851 h 95"/>
                    <a:gd name="T20" fmla="+- 0 2316 2250"/>
                    <a:gd name="T21" fmla="*/ T20 w 97"/>
                    <a:gd name="T22" fmla="+- 0 1847 1756"/>
                    <a:gd name="T23" fmla="*/ 1847 h 95"/>
                    <a:gd name="T24" fmla="+- 0 2334 2250"/>
                    <a:gd name="T25" fmla="*/ T24 w 97"/>
                    <a:gd name="T26" fmla="+- 0 1835 1756"/>
                    <a:gd name="T27" fmla="*/ 1835 h 95"/>
                    <a:gd name="T28" fmla="+- 0 2345 2250"/>
                    <a:gd name="T29" fmla="*/ T28 w 97"/>
                    <a:gd name="T30" fmla="+- 0 1817 1756"/>
                    <a:gd name="T31" fmla="*/ 1817 h 95"/>
                    <a:gd name="T32" fmla="+- 0 2347 2250"/>
                    <a:gd name="T33" fmla="*/ T32 w 97"/>
                    <a:gd name="T34" fmla="+- 0 1803 1756"/>
                    <a:gd name="T35" fmla="*/ 1803 h 95"/>
                    <a:gd name="T36" fmla="+- 0 2346 2250"/>
                    <a:gd name="T37" fmla="*/ T36 w 97"/>
                    <a:gd name="T38" fmla="+- 0 1799 1756"/>
                    <a:gd name="T39" fmla="*/ 1799 h 95"/>
                    <a:gd name="T40" fmla="+- 0 2251 2250"/>
                    <a:gd name="T41" fmla="*/ T40 w 97"/>
                    <a:gd name="T42" fmla="+- 0 1799 1756"/>
                    <a:gd name="T43" fmla="*/ 17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97" h="95">
                      <a:moveTo>
                        <a:pt x="1" y="43"/>
                      </a:moveTo>
                      <a:lnTo>
                        <a:pt x="2" y="57"/>
                      </a:lnTo>
                      <a:lnTo>
                        <a:pt x="10" y="77"/>
                      </a:lnTo>
                      <a:lnTo>
                        <a:pt x="24" y="89"/>
                      </a:lnTo>
                      <a:lnTo>
                        <a:pt x="42" y="95"/>
                      </a:lnTo>
                      <a:lnTo>
                        <a:pt x="66" y="91"/>
                      </a:lnTo>
                      <a:lnTo>
                        <a:pt x="84" y="79"/>
                      </a:lnTo>
                      <a:lnTo>
                        <a:pt x="95" y="61"/>
                      </a:lnTo>
                      <a:lnTo>
                        <a:pt x="97" y="47"/>
                      </a:lnTo>
                      <a:lnTo>
                        <a:pt x="96" y="43"/>
                      </a:lnTo>
                      <a:lnTo>
                        <a:pt x="1" y="43"/>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46" name="Freeform 470"/>
                <p:cNvSpPr>
                  <a:spLocks/>
                </p:cNvSpPr>
                <p:nvPr/>
              </p:nvSpPr>
              <p:spPr bwMode="auto">
                <a:xfrm>
                  <a:off x="2250" y="1756"/>
                  <a:ext cx="97" cy="95"/>
                </a:xfrm>
                <a:custGeom>
                  <a:avLst/>
                  <a:gdLst>
                    <a:gd name="T0" fmla="+- 0 2340 2250"/>
                    <a:gd name="T1" fmla="*/ T0 w 97"/>
                    <a:gd name="T2" fmla="+- 0 1779 1756"/>
                    <a:gd name="T3" fmla="*/ 1779 h 95"/>
                    <a:gd name="T4" fmla="+- 0 2255 2250"/>
                    <a:gd name="T5" fmla="*/ T4 w 97"/>
                    <a:gd name="T6" fmla="+- 0 1779 1756"/>
                    <a:gd name="T7" fmla="*/ 1779 h 95"/>
                    <a:gd name="T8" fmla="+- 0 2250 2250"/>
                    <a:gd name="T9" fmla="*/ T8 w 97"/>
                    <a:gd name="T10" fmla="+- 0 1785 1756"/>
                    <a:gd name="T11" fmla="*/ 1785 h 95"/>
                    <a:gd name="T12" fmla="+- 0 2251 2250"/>
                    <a:gd name="T13" fmla="*/ T12 w 97"/>
                    <a:gd name="T14" fmla="+- 0 1799 1756"/>
                    <a:gd name="T15" fmla="*/ 1799 h 95"/>
                    <a:gd name="T16" fmla="+- 0 2346 2250"/>
                    <a:gd name="T17" fmla="*/ T16 w 97"/>
                    <a:gd name="T18" fmla="+- 0 1799 1756"/>
                    <a:gd name="T19" fmla="*/ 1799 h 95"/>
                    <a:gd name="T20" fmla="+- 0 2342 2250"/>
                    <a:gd name="T21" fmla="*/ T20 w 97"/>
                    <a:gd name="T22" fmla="+- 0 1782 1756"/>
                    <a:gd name="T23" fmla="*/ 1782 h 95"/>
                    <a:gd name="T24" fmla="+- 0 2340 2250"/>
                    <a:gd name="T25" fmla="*/ T24 w 97"/>
                    <a:gd name="T26" fmla="+- 0 1779 1756"/>
                    <a:gd name="T27" fmla="*/ 1779 h 95"/>
                  </a:gdLst>
                  <a:ahLst/>
                  <a:cxnLst>
                    <a:cxn ang="0">
                      <a:pos x="T1" y="T3"/>
                    </a:cxn>
                    <a:cxn ang="0">
                      <a:pos x="T5" y="T7"/>
                    </a:cxn>
                    <a:cxn ang="0">
                      <a:pos x="T9" y="T11"/>
                    </a:cxn>
                    <a:cxn ang="0">
                      <a:pos x="T13" y="T15"/>
                    </a:cxn>
                    <a:cxn ang="0">
                      <a:pos x="T17" y="T19"/>
                    </a:cxn>
                    <a:cxn ang="0">
                      <a:pos x="T21" y="T23"/>
                    </a:cxn>
                    <a:cxn ang="0">
                      <a:pos x="T25" y="T27"/>
                    </a:cxn>
                  </a:cxnLst>
                  <a:rect l="0" t="0" r="r" b="b"/>
                  <a:pathLst>
                    <a:path w="97" h="95">
                      <a:moveTo>
                        <a:pt x="90" y="23"/>
                      </a:moveTo>
                      <a:lnTo>
                        <a:pt x="5" y="23"/>
                      </a:lnTo>
                      <a:lnTo>
                        <a:pt x="0" y="29"/>
                      </a:lnTo>
                      <a:lnTo>
                        <a:pt x="1" y="43"/>
                      </a:lnTo>
                      <a:lnTo>
                        <a:pt x="96" y="43"/>
                      </a:lnTo>
                      <a:lnTo>
                        <a:pt x="92" y="26"/>
                      </a:lnTo>
                      <a:lnTo>
                        <a:pt x="90" y="23"/>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47" name="Freeform 471"/>
                <p:cNvSpPr>
                  <a:spLocks/>
                </p:cNvSpPr>
                <p:nvPr/>
              </p:nvSpPr>
              <p:spPr bwMode="auto">
                <a:xfrm>
                  <a:off x="2250" y="1756"/>
                  <a:ext cx="97" cy="95"/>
                </a:xfrm>
                <a:custGeom>
                  <a:avLst/>
                  <a:gdLst>
                    <a:gd name="T0" fmla="+- 0 2308 2250"/>
                    <a:gd name="T1" fmla="*/ T0 w 97"/>
                    <a:gd name="T2" fmla="+- 0 1756 1756"/>
                    <a:gd name="T3" fmla="*/ 1756 h 95"/>
                    <a:gd name="T4" fmla="+- 0 2282 2250"/>
                    <a:gd name="T5" fmla="*/ T4 w 97"/>
                    <a:gd name="T6" fmla="+- 0 1760 1756"/>
                    <a:gd name="T7" fmla="*/ 1760 h 95"/>
                    <a:gd name="T8" fmla="+- 0 2262 2250"/>
                    <a:gd name="T9" fmla="*/ T8 w 97"/>
                    <a:gd name="T10" fmla="+- 0 1770 1756"/>
                    <a:gd name="T11" fmla="*/ 1770 h 95"/>
                    <a:gd name="T12" fmla="+- 0 2255 2250"/>
                    <a:gd name="T13" fmla="*/ T12 w 97"/>
                    <a:gd name="T14" fmla="+- 0 1779 1756"/>
                    <a:gd name="T15" fmla="*/ 1779 h 95"/>
                    <a:gd name="T16" fmla="+- 0 2340 2250"/>
                    <a:gd name="T17" fmla="*/ T16 w 97"/>
                    <a:gd name="T18" fmla="+- 0 1779 1756"/>
                    <a:gd name="T19" fmla="*/ 1779 h 95"/>
                    <a:gd name="T20" fmla="+- 0 2328 2250"/>
                    <a:gd name="T21" fmla="*/ T20 w 97"/>
                    <a:gd name="T22" fmla="+- 0 1766 1756"/>
                    <a:gd name="T23" fmla="*/ 1766 h 95"/>
                    <a:gd name="T24" fmla="+- 0 2308 2250"/>
                    <a:gd name="T25" fmla="*/ T24 w 97"/>
                    <a:gd name="T26" fmla="+- 0 1756 1756"/>
                    <a:gd name="T27" fmla="*/ 1756 h 95"/>
                  </a:gdLst>
                  <a:ahLst/>
                  <a:cxnLst>
                    <a:cxn ang="0">
                      <a:pos x="T1" y="T3"/>
                    </a:cxn>
                    <a:cxn ang="0">
                      <a:pos x="T5" y="T7"/>
                    </a:cxn>
                    <a:cxn ang="0">
                      <a:pos x="T9" y="T11"/>
                    </a:cxn>
                    <a:cxn ang="0">
                      <a:pos x="T13" y="T15"/>
                    </a:cxn>
                    <a:cxn ang="0">
                      <a:pos x="T17" y="T19"/>
                    </a:cxn>
                    <a:cxn ang="0">
                      <a:pos x="T21" y="T23"/>
                    </a:cxn>
                    <a:cxn ang="0">
                      <a:pos x="T25" y="T27"/>
                    </a:cxn>
                  </a:cxnLst>
                  <a:rect l="0" t="0" r="r" b="b"/>
                  <a:pathLst>
                    <a:path w="97" h="95">
                      <a:moveTo>
                        <a:pt x="58" y="0"/>
                      </a:moveTo>
                      <a:lnTo>
                        <a:pt x="32" y="4"/>
                      </a:lnTo>
                      <a:lnTo>
                        <a:pt x="12" y="14"/>
                      </a:lnTo>
                      <a:lnTo>
                        <a:pt x="5" y="23"/>
                      </a:lnTo>
                      <a:lnTo>
                        <a:pt x="90" y="23"/>
                      </a:lnTo>
                      <a:lnTo>
                        <a:pt x="78" y="10"/>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27" name="Group 472"/>
              <p:cNvGrpSpPr>
                <a:grpSpLocks/>
              </p:cNvGrpSpPr>
              <p:nvPr/>
            </p:nvGrpSpPr>
            <p:grpSpPr bwMode="auto">
              <a:xfrm>
                <a:off x="2250" y="1756"/>
                <a:ext cx="97" cy="95"/>
                <a:chOff x="2250" y="1756"/>
                <a:chExt cx="97" cy="95"/>
              </a:xfrm>
            </p:grpSpPr>
            <p:sp>
              <p:nvSpPr>
                <p:cNvPr id="8840" name="Freeform 473"/>
                <p:cNvSpPr>
                  <a:spLocks/>
                </p:cNvSpPr>
                <p:nvPr/>
              </p:nvSpPr>
              <p:spPr bwMode="auto">
                <a:xfrm>
                  <a:off x="2250" y="1756"/>
                  <a:ext cx="97" cy="95"/>
                </a:xfrm>
                <a:custGeom>
                  <a:avLst/>
                  <a:gdLst>
                    <a:gd name="T0" fmla="+- 0 2347 2250"/>
                    <a:gd name="T1" fmla="*/ T0 w 97"/>
                    <a:gd name="T2" fmla="+- 0 1803 1756"/>
                    <a:gd name="T3" fmla="*/ 1803 h 95"/>
                    <a:gd name="T4" fmla="+- 0 2346 2250"/>
                    <a:gd name="T5" fmla="*/ T4 w 97"/>
                    <a:gd name="T6" fmla="+- 0 1799 1756"/>
                    <a:gd name="T7" fmla="*/ 1799 h 95"/>
                  </a:gdLst>
                  <a:ahLst/>
                  <a:cxnLst>
                    <a:cxn ang="0">
                      <a:pos x="T1" y="T3"/>
                    </a:cxn>
                    <a:cxn ang="0">
                      <a:pos x="T5" y="T7"/>
                    </a:cxn>
                  </a:cxnLst>
                  <a:rect l="0" t="0" r="r" b="b"/>
                  <a:pathLst>
                    <a:path w="97" h="95">
                      <a:moveTo>
                        <a:pt x="97" y="47"/>
                      </a:moveTo>
                      <a:lnTo>
                        <a:pt x="96" y="4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41" name="Freeform 474"/>
                <p:cNvSpPr>
                  <a:spLocks/>
                </p:cNvSpPr>
                <p:nvPr/>
              </p:nvSpPr>
              <p:spPr bwMode="auto">
                <a:xfrm>
                  <a:off x="2250" y="1756"/>
                  <a:ext cx="97" cy="95"/>
                </a:xfrm>
                <a:custGeom>
                  <a:avLst/>
                  <a:gdLst>
                    <a:gd name="T0" fmla="+- 0 2251 2250"/>
                    <a:gd name="T1" fmla="*/ T0 w 97"/>
                    <a:gd name="T2" fmla="+- 0 1799 1756"/>
                    <a:gd name="T3" fmla="*/ 1799 h 95"/>
                    <a:gd name="T4" fmla="+- 0 2252 2250"/>
                    <a:gd name="T5" fmla="*/ T4 w 97"/>
                    <a:gd name="T6" fmla="+- 0 1813 1756"/>
                    <a:gd name="T7" fmla="*/ 1813 h 95"/>
                    <a:gd name="T8" fmla="+- 0 2260 2250"/>
                    <a:gd name="T9" fmla="*/ T8 w 97"/>
                    <a:gd name="T10" fmla="+- 0 1833 1756"/>
                    <a:gd name="T11" fmla="*/ 1833 h 95"/>
                    <a:gd name="T12" fmla="+- 0 2274 2250"/>
                    <a:gd name="T13" fmla="*/ T12 w 97"/>
                    <a:gd name="T14" fmla="+- 0 1845 1756"/>
                    <a:gd name="T15" fmla="*/ 1845 h 95"/>
                    <a:gd name="T16" fmla="+- 0 2292 2250"/>
                    <a:gd name="T17" fmla="*/ T16 w 97"/>
                    <a:gd name="T18" fmla="+- 0 1851 1756"/>
                    <a:gd name="T19" fmla="*/ 1851 h 95"/>
                    <a:gd name="T20" fmla="+- 0 2316 2250"/>
                    <a:gd name="T21" fmla="*/ T20 w 97"/>
                    <a:gd name="T22" fmla="+- 0 1847 1756"/>
                    <a:gd name="T23" fmla="*/ 1847 h 95"/>
                    <a:gd name="T24" fmla="+- 0 2334 2250"/>
                    <a:gd name="T25" fmla="*/ T24 w 97"/>
                    <a:gd name="T26" fmla="+- 0 1835 1756"/>
                    <a:gd name="T27" fmla="*/ 1835 h 95"/>
                    <a:gd name="T28" fmla="+- 0 2345 2250"/>
                    <a:gd name="T29" fmla="*/ T28 w 97"/>
                    <a:gd name="T30" fmla="+- 0 1817 1756"/>
                    <a:gd name="T31" fmla="*/ 1817 h 95"/>
                    <a:gd name="T32" fmla="+- 0 2347 2250"/>
                    <a:gd name="T33" fmla="*/ T32 w 97"/>
                    <a:gd name="T34" fmla="+- 0 1803 1756"/>
                    <a:gd name="T35" fmla="*/ 180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7" h="95">
                      <a:moveTo>
                        <a:pt x="1" y="43"/>
                      </a:moveTo>
                      <a:lnTo>
                        <a:pt x="2" y="57"/>
                      </a:lnTo>
                      <a:lnTo>
                        <a:pt x="10" y="77"/>
                      </a:lnTo>
                      <a:lnTo>
                        <a:pt x="24" y="89"/>
                      </a:lnTo>
                      <a:lnTo>
                        <a:pt x="42" y="95"/>
                      </a:lnTo>
                      <a:lnTo>
                        <a:pt x="66" y="91"/>
                      </a:lnTo>
                      <a:lnTo>
                        <a:pt x="84"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42" name="Freeform 475"/>
                <p:cNvSpPr>
                  <a:spLocks/>
                </p:cNvSpPr>
                <p:nvPr/>
              </p:nvSpPr>
              <p:spPr bwMode="auto">
                <a:xfrm>
                  <a:off x="2250" y="1756"/>
                  <a:ext cx="97" cy="95"/>
                </a:xfrm>
                <a:custGeom>
                  <a:avLst/>
                  <a:gdLst>
                    <a:gd name="T0" fmla="+- 0 2346 2250"/>
                    <a:gd name="T1" fmla="*/ T0 w 97"/>
                    <a:gd name="T2" fmla="+- 0 1799 1756"/>
                    <a:gd name="T3" fmla="*/ 1799 h 95"/>
                    <a:gd name="T4" fmla="+- 0 2342 2250"/>
                    <a:gd name="T5" fmla="*/ T4 w 97"/>
                    <a:gd name="T6" fmla="+- 0 1782 1756"/>
                    <a:gd name="T7" fmla="*/ 1782 h 95"/>
                    <a:gd name="T8" fmla="+- 0 2340 2250"/>
                    <a:gd name="T9" fmla="*/ T8 w 97"/>
                    <a:gd name="T10" fmla="+- 0 1779 1756"/>
                    <a:gd name="T11" fmla="*/ 1779 h 95"/>
                  </a:gdLst>
                  <a:ahLst/>
                  <a:cxnLst>
                    <a:cxn ang="0">
                      <a:pos x="T1" y="T3"/>
                    </a:cxn>
                    <a:cxn ang="0">
                      <a:pos x="T5" y="T7"/>
                    </a:cxn>
                    <a:cxn ang="0">
                      <a:pos x="T9" y="T11"/>
                    </a:cxn>
                  </a:cxnLst>
                  <a:rect l="0" t="0" r="r" b="b"/>
                  <a:pathLst>
                    <a:path w="97" h="95">
                      <a:moveTo>
                        <a:pt x="96" y="43"/>
                      </a:moveTo>
                      <a:lnTo>
                        <a:pt x="92" y="26"/>
                      </a:lnTo>
                      <a:lnTo>
                        <a:pt x="90" y="2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43" name="Freeform 476"/>
                <p:cNvSpPr>
                  <a:spLocks/>
                </p:cNvSpPr>
                <p:nvPr/>
              </p:nvSpPr>
              <p:spPr bwMode="auto">
                <a:xfrm>
                  <a:off x="2250" y="1756"/>
                  <a:ext cx="97" cy="95"/>
                </a:xfrm>
                <a:custGeom>
                  <a:avLst/>
                  <a:gdLst>
                    <a:gd name="T0" fmla="+- 0 2255 2250"/>
                    <a:gd name="T1" fmla="*/ T0 w 97"/>
                    <a:gd name="T2" fmla="+- 0 1779 1756"/>
                    <a:gd name="T3" fmla="*/ 1779 h 95"/>
                    <a:gd name="T4" fmla="+- 0 2250 2250"/>
                    <a:gd name="T5" fmla="*/ T4 w 97"/>
                    <a:gd name="T6" fmla="+- 0 1785 1756"/>
                    <a:gd name="T7" fmla="*/ 1785 h 95"/>
                    <a:gd name="T8" fmla="+- 0 2251 2250"/>
                    <a:gd name="T9" fmla="*/ T8 w 97"/>
                    <a:gd name="T10" fmla="+- 0 1799 1756"/>
                    <a:gd name="T11" fmla="*/ 1799 h 95"/>
                  </a:gdLst>
                  <a:ahLst/>
                  <a:cxnLst>
                    <a:cxn ang="0">
                      <a:pos x="T1" y="T3"/>
                    </a:cxn>
                    <a:cxn ang="0">
                      <a:pos x="T5" y="T7"/>
                    </a:cxn>
                    <a:cxn ang="0">
                      <a:pos x="T9" y="T11"/>
                    </a:cxn>
                  </a:cxnLst>
                  <a:rect l="0" t="0" r="r" b="b"/>
                  <a:pathLst>
                    <a:path w="97" h="95">
                      <a:moveTo>
                        <a:pt x="5" y="23"/>
                      </a:moveTo>
                      <a:lnTo>
                        <a:pt x="0" y="29"/>
                      </a:lnTo>
                      <a:lnTo>
                        <a:pt x="1" y="4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44" name="Freeform 477"/>
                <p:cNvSpPr>
                  <a:spLocks/>
                </p:cNvSpPr>
                <p:nvPr/>
              </p:nvSpPr>
              <p:spPr bwMode="auto">
                <a:xfrm>
                  <a:off x="2250" y="1756"/>
                  <a:ext cx="97" cy="95"/>
                </a:xfrm>
                <a:custGeom>
                  <a:avLst/>
                  <a:gdLst>
                    <a:gd name="T0" fmla="+- 0 2340 2250"/>
                    <a:gd name="T1" fmla="*/ T0 w 97"/>
                    <a:gd name="T2" fmla="+- 0 1779 1756"/>
                    <a:gd name="T3" fmla="*/ 1779 h 95"/>
                    <a:gd name="T4" fmla="+- 0 2328 2250"/>
                    <a:gd name="T5" fmla="*/ T4 w 97"/>
                    <a:gd name="T6" fmla="+- 0 1766 1756"/>
                    <a:gd name="T7" fmla="*/ 1766 h 95"/>
                    <a:gd name="T8" fmla="+- 0 2308 2250"/>
                    <a:gd name="T9" fmla="*/ T8 w 97"/>
                    <a:gd name="T10" fmla="+- 0 1756 1756"/>
                    <a:gd name="T11" fmla="*/ 1756 h 95"/>
                    <a:gd name="T12" fmla="+- 0 2282 2250"/>
                    <a:gd name="T13" fmla="*/ T12 w 97"/>
                    <a:gd name="T14" fmla="+- 0 1760 1756"/>
                    <a:gd name="T15" fmla="*/ 1760 h 95"/>
                    <a:gd name="T16" fmla="+- 0 2262 2250"/>
                    <a:gd name="T17" fmla="*/ T16 w 97"/>
                    <a:gd name="T18" fmla="+- 0 1770 1756"/>
                    <a:gd name="T19" fmla="*/ 1770 h 95"/>
                    <a:gd name="T20" fmla="+- 0 2255 2250"/>
                    <a:gd name="T21" fmla="*/ T20 w 97"/>
                    <a:gd name="T22" fmla="+- 0 1779 1756"/>
                    <a:gd name="T23" fmla="*/ 1779 h 95"/>
                  </a:gdLst>
                  <a:ahLst/>
                  <a:cxnLst>
                    <a:cxn ang="0">
                      <a:pos x="T1" y="T3"/>
                    </a:cxn>
                    <a:cxn ang="0">
                      <a:pos x="T5" y="T7"/>
                    </a:cxn>
                    <a:cxn ang="0">
                      <a:pos x="T9" y="T11"/>
                    </a:cxn>
                    <a:cxn ang="0">
                      <a:pos x="T13" y="T15"/>
                    </a:cxn>
                    <a:cxn ang="0">
                      <a:pos x="T17" y="T19"/>
                    </a:cxn>
                    <a:cxn ang="0">
                      <a:pos x="T21" y="T23"/>
                    </a:cxn>
                  </a:cxnLst>
                  <a:rect l="0" t="0" r="r" b="b"/>
                  <a:pathLst>
                    <a:path w="97" h="95">
                      <a:moveTo>
                        <a:pt x="90" y="23"/>
                      </a:moveTo>
                      <a:lnTo>
                        <a:pt x="78" y="10"/>
                      </a:lnTo>
                      <a:lnTo>
                        <a:pt x="58" y="0"/>
                      </a:lnTo>
                      <a:lnTo>
                        <a:pt x="32" y="4"/>
                      </a:lnTo>
                      <a:lnTo>
                        <a:pt x="12" y="14"/>
                      </a:lnTo>
                      <a:lnTo>
                        <a:pt x="5" y="2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28" name="Group 478"/>
              <p:cNvGrpSpPr>
                <a:grpSpLocks/>
              </p:cNvGrpSpPr>
              <p:nvPr/>
            </p:nvGrpSpPr>
            <p:grpSpPr bwMode="auto">
              <a:xfrm>
                <a:off x="2458" y="3883"/>
                <a:ext cx="101" cy="97"/>
                <a:chOff x="2458" y="3883"/>
                <a:chExt cx="101" cy="97"/>
              </a:xfrm>
            </p:grpSpPr>
            <p:sp>
              <p:nvSpPr>
                <p:cNvPr id="8839" name="Freeform 479"/>
                <p:cNvSpPr>
                  <a:spLocks/>
                </p:cNvSpPr>
                <p:nvPr/>
              </p:nvSpPr>
              <p:spPr bwMode="auto">
                <a:xfrm>
                  <a:off x="2458" y="3883"/>
                  <a:ext cx="101" cy="97"/>
                </a:xfrm>
                <a:custGeom>
                  <a:avLst/>
                  <a:gdLst>
                    <a:gd name="T0" fmla="+- 0 2521 2458"/>
                    <a:gd name="T1" fmla="*/ T0 w 101"/>
                    <a:gd name="T2" fmla="+- 0 3883 3883"/>
                    <a:gd name="T3" fmla="*/ 3883 h 97"/>
                    <a:gd name="T4" fmla="+- 0 2494 2458"/>
                    <a:gd name="T5" fmla="*/ T4 w 101"/>
                    <a:gd name="T6" fmla="+- 0 3886 3883"/>
                    <a:gd name="T7" fmla="*/ 3886 h 97"/>
                    <a:gd name="T8" fmla="+- 0 2475 2458"/>
                    <a:gd name="T9" fmla="*/ T8 w 101"/>
                    <a:gd name="T10" fmla="+- 0 3896 3883"/>
                    <a:gd name="T11" fmla="*/ 3896 h 97"/>
                    <a:gd name="T12" fmla="+- 0 2462 2458"/>
                    <a:gd name="T13" fmla="*/ T12 w 101"/>
                    <a:gd name="T14" fmla="+- 0 3911 3883"/>
                    <a:gd name="T15" fmla="*/ 3911 h 97"/>
                    <a:gd name="T16" fmla="+- 0 2458 2458"/>
                    <a:gd name="T17" fmla="*/ T16 w 101"/>
                    <a:gd name="T18" fmla="+- 0 3930 3883"/>
                    <a:gd name="T19" fmla="*/ 3930 h 97"/>
                    <a:gd name="T20" fmla="+- 0 2463 2458"/>
                    <a:gd name="T21" fmla="*/ T20 w 101"/>
                    <a:gd name="T22" fmla="+- 0 3953 3883"/>
                    <a:gd name="T23" fmla="*/ 3953 h 97"/>
                    <a:gd name="T24" fmla="+- 0 2475 2458"/>
                    <a:gd name="T25" fmla="*/ T24 w 101"/>
                    <a:gd name="T26" fmla="+- 0 3970 3883"/>
                    <a:gd name="T27" fmla="*/ 3970 h 97"/>
                    <a:gd name="T28" fmla="+- 0 2494 2458"/>
                    <a:gd name="T29" fmla="*/ T28 w 101"/>
                    <a:gd name="T30" fmla="+- 0 3980 3883"/>
                    <a:gd name="T31" fmla="*/ 3980 h 97"/>
                    <a:gd name="T32" fmla="+- 0 2521 2458"/>
                    <a:gd name="T33" fmla="*/ T32 w 101"/>
                    <a:gd name="T34" fmla="+- 0 3978 3883"/>
                    <a:gd name="T35" fmla="*/ 3978 h 97"/>
                    <a:gd name="T36" fmla="+- 0 2541 2458"/>
                    <a:gd name="T37" fmla="*/ T36 w 101"/>
                    <a:gd name="T38" fmla="+- 0 3968 3883"/>
                    <a:gd name="T39" fmla="*/ 3968 h 97"/>
                    <a:gd name="T40" fmla="+- 0 2553 2458"/>
                    <a:gd name="T41" fmla="*/ T40 w 101"/>
                    <a:gd name="T42" fmla="+- 0 3953 3883"/>
                    <a:gd name="T43" fmla="*/ 3953 h 97"/>
                    <a:gd name="T44" fmla="+- 0 2558 2458"/>
                    <a:gd name="T45" fmla="*/ T44 w 101"/>
                    <a:gd name="T46" fmla="+- 0 3935 3883"/>
                    <a:gd name="T47" fmla="*/ 3935 h 97"/>
                    <a:gd name="T48" fmla="+- 0 2559 2458"/>
                    <a:gd name="T49" fmla="*/ T48 w 101"/>
                    <a:gd name="T50" fmla="+- 0 3932 3883"/>
                    <a:gd name="T51" fmla="*/ 3932 h 97"/>
                    <a:gd name="T52" fmla="+- 0 2554 2458"/>
                    <a:gd name="T53" fmla="*/ T52 w 101"/>
                    <a:gd name="T54" fmla="+- 0 3910 3883"/>
                    <a:gd name="T55" fmla="*/ 3910 h 97"/>
                    <a:gd name="T56" fmla="+- 0 2540 2458"/>
                    <a:gd name="T57" fmla="*/ T56 w 101"/>
                    <a:gd name="T58" fmla="+- 0 3893 3883"/>
                    <a:gd name="T59" fmla="*/ 3893 h 97"/>
                    <a:gd name="T60" fmla="+- 0 2521 2458"/>
                    <a:gd name="T61" fmla="*/ T60 w 101"/>
                    <a:gd name="T62" fmla="+- 0 3883 3883"/>
                    <a:gd name="T63" fmla="*/ 388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5" y="70"/>
                      </a:lnTo>
                      <a:lnTo>
                        <a:pt x="17" y="87"/>
                      </a:lnTo>
                      <a:lnTo>
                        <a:pt x="36" y="97"/>
                      </a:lnTo>
                      <a:lnTo>
                        <a:pt x="63" y="95"/>
                      </a:lnTo>
                      <a:lnTo>
                        <a:pt x="83" y="85"/>
                      </a:lnTo>
                      <a:lnTo>
                        <a:pt x="95" y="70"/>
                      </a:lnTo>
                      <a:lnTo>
                        <a:pt x="100" y="52"/>
                      </a:lnTo>
                      <a:lnTo>
                        <a:pt x="101" y="49"/>
                      </a:lnTo>
                      <a:lnTo>
                        <a:pt x="96" y="27"/>
                      </a:lnTo>
                      <a:lnTo>
                        <a:pt x="82" y="10"/>
                      </a:lnTo>
                      <a:lnTo>
                        <a:pt x="63" y="0"/>
                      </a:lnTo>
                    </a:path>
                  </a:pathLst>
                </a:custGeom>
                <a:solidFill>
                  <a:srgbClr val="BEE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29" name="Group 480"/>
              <p:cNvGrpSpPr>
                <a:grpSpLocks/>
              </p:cNvGrpSpPr>
              <p:nvPr/>
            </p:nvGrpSpPr>
            <p:grpSpPr bwMode="auto">
              <a:xfrm>
                <a:off x="2458" y="3883"/>
                <a:ext cx="101" cy="97"/>
                <a:chOff x="2458" y="3883"/>
                <a:chExt cx="101" cy="97"/>
              </a:xfrm>
            </p:grpSpPr>
            <p:sp>
              <p:nvSpPr>
                <p:cNvPr id="8838" name="Freeform 481"/>
                <p:cNvSpPr>
                  <a:spLocks/>
                </p:cNvSpPr>
                <p:nvPr/>
              </p:nvSpPr>
              <p:spPr bwMode="auto">
                <a:xfrm>
                  <a:off x="2458" y="3883"/>
                  <a:ext cx="101" cy="97"/>
                </a:xfrm>
                <a:custGeom>
                  <a:avLst/>
                  <a:gdLst>
                    <a:gd name="T0" fmla="+- 0 2559 2458"/>
                    <a:gd name="T1" fmla="*/ T0 w 101"/>
                    <a:gd name="T2" fmla="+- 0 3932 3883"/>
                    <a:gd name="T3" fmla="*/ 3932 h 97"/>
                    <a:gd name="T4" fmla="+- 0 2554 2458"/>
                    <a:gd name="T5" fmla="*/ T4 w 101"/>
                    <a:gd name="T6" fmla="+- 0 3910 3883"/>
                    <a:gd name="T7" fmla="*/ 3910 h 97"/>
                    <a:gd name="T8" fmla="+- 0 2540 2458"/>
                    <a:gd name="T9" fmla="*/ T8 w 101"/>
                    <a:gd name="T10" fmla="+- 0 3893 3883"/>
                    <a:gd name="T11" fmla="*/ 3893 h 97"/>
                    <a:gd name="T12" fmla="+- 0 2521 2458"/>
                    <a:gd name="T13" fmla="*/ T12 w 101"/>
                    <a:gd name="T14" fmla="+- 0 3883 3883"/>
                    <a:gd name="T15" fmla="*/ 3883 h 97"/>
                    <a:gd name="T16" fmla="+- 0 2494 2458"/>
                    <a:gd name="T17" fmla="*/ T16 w 101"/>
                    <a:gd name="T18" fmla="+- 0 3886 3883"/>
                    <a:gd name="T19" fmla="*/ 3886 h 97"/>
                    <a:gd name="T20" fmla="+- 0 2475 2458"/>
                    <a:gd name="T21" fmla="*/ T20 w 101"/>
                    <a:gd name="T22" fmla="+- 0 3896 3883"/>
                    <a:gd name="T23" fmla="*/ 3896 h 97"/>
                    <a:gd name="T24" fmla="+- 0 2462 2458"/>
                    <a:gd name="T25" fmla="*/ T24 w 101"/>
                    <a:gd name="T26" fmla="+- 0 3911 3883"/>
                    <a:gd name="T27" fmla="*/ 3911 h 97"/>
                    <a:gd name="T28" fmla="+- 0 2458 2458"/>
                    <a:gd name="T29" fmla="*/ T28 w 101"/>
                    <a:gd name="T30" fmla="+- 0 3930 3883"/>
                    <a:gd name="T31" fmla="*/ 3930 h 97"/>
                    <a:gd name="T32" fmla="+- 0 2463 2458"/>
                    <a:gd name="T33" fmla="*/ T32 w 101"/>
                    <a:gd name="T34" fmla="+- 0 3953 3883"/>
                    <a:gd name="T35" fmla="*/ 3953 h 97"/>
                    <a:gd name="T36" fmla="+- 0 2475 2458"/>
                    <a:gd name="T37" fmla="*/ T36 w 101"/>
                    <a:gd name="T38" fmla="+- 0 3970 3883"/>
                    <a:gd name="T39" fmla="*/ 3970 h 97"/>
                    <a:gd name="T40" fmla="+- 0 2494 2458"/>
                    <a:gd name="T41" fmla="*/ T40 w 101"/>
                    <a:gd name="T42" fmla="+- 0 3980 3883"/>
                    <a:gd name="T43" fmla="*/ 3980 h 97"/>
                    <a:gd name="T44" fmla="+- 0 2521 2458"/>
                    <a:gd name="T45" fmla="*/ T44 w 101"/>
                    <a:gd name="T46" fmla="+- 0 3978 3883"/>
                    <a:gd name="T47" fmla="*/ 3978 h 97"/>
                    <a:gd name="T48" fmla="+- 0 2541 2458"/>
                    <a:gd name="T49" fmla="*/ T48 w 101"/>
                    <a:gd name="T50" fmla="+- 0 3968 3883"/>
                    <a:gd name="T51" fmla="*/ 3968 h 97"/>
                    <a:gd name="T52" fmla="+- 0 2553 2458"/>
                    <a:gd name="T53" fmla="*/ T52 w 101"/>
                    <a:gd name="T54" fmla="+- 0 3953 3883"/>
                    <a:gd name="T55" fmla="*/ 3953 h 97"/>
                    <a:gd name="T56" fmla="+- 0 2558 2458"/>
                    <a:gd name="T57" fmla="*/ T56 w 101"/>
                    <a:gd name="T58" fmla="+- 0 3935 3883"/>
                    <a:gd name="T59" fmla="*/ 3935 h 97"/>
                    <a:gd name="T60" fmla="+- 0 2559 2458"/>
                    <a:gd name="T61" fmla="*/ T60 w 101"/>
                    <a:gd name="T62" fmla="+- 0 3932 3883"/>
                    <a:gd name="T63" fmla="*/ 3932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6" y="3"/>
                      </a:lnTo>
                      <a:lnTo>
                        <a:pt x="17" y="13"/>
                      </a:lnTo>
                      <a:lnTo>
                        <a:pt x="4" y="28"/>
                      </a:lnTo>
                      <a:lnTo>
                        <a:pt x="0" y="47"/>
                      </a:lnTo>
                      <a:lnTo>
                        <a:pt x="5" y="70"/>
                      </a:lnTo>
                      <a:lnTo>
                        <a:pt x="17" y="87"/>
                      </a:lnTo>
                      <a:lnTo>
                        <a:pt x="36" y="97"/>
                      </a:lnTo>
                      <a:lnTo>
                        <a:pt x="63" y="95"/>
                      </a:lnTo>
                      <a:lnTo>
                        <a:pt x="83" y="85"/>
                      </a:lnTo>
                      <a:lnTo>
                        <a:pt x="95" y="70"/>
                      </a:lnTo>
                      <a:lnTo>
                        <a:pt x="100"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30" name="Group 482"/>
              <p:cNvGrpSpPr>
                <a:grpSpLocks/>
              </p:cNvGrpSpPr>
              <p:nvPr/>
            </p:nvGrpSpPr>
            <p:grpSpPr bwMode="auto">
              <a:xfrm>
                <a:off x="5830" y="4799"/>
                <a:ext cx="93" cy="95"/>
                <a:chOff x="5830" y="4799"/>
                <a:chExt cx="93" cy="95"/>
              </a:xfrm>
            </p:grpSpPr>
            <p:sp>
              <p:nvSpPr>
                <p:cNvPr id="8837" name="Freeform 483"/>
                <p:cNvSpPr>
                  <a:spLocks/>
                </p:cNvSpPr>
                <p:nvPr/>
              </p:nvSpPr>
              <p:spPr bwMode="auto">
                <a:xfrm>
                  <a:off x="5830" y="4799"/>
                  <a:ext cx="93" cy="95"/>
                </a:xfrm>
                <a:custGeom>
                  <a:avLst/>
                  <a:gdLst>
                    <a:gd name="T0" fmla="+- 0 5885 5830"/>
                    <a:gd name="T1" fmla="*/ T0 w 93"/>
                    <a:gd name="T2" fmla="+- 0 4799 4799"/>
                    <a:gd name="T3" fmla="*/ 4799 h 95"/>
                    <a:gd name="T4" fmla="+- 0 5859 5830"/>
                    <a:gd name="T5" fmla="*/ T4 w 93"/>
                    <a:gd name="T6" fmla="+- 0 4803 4799"/>
                    <a:gd name="T7" fmla="*/ 4803 h 95"/>
                    <a:gd name="T8" fmla="+- 0 5841 5830"/>
                    <a:gd name="T9" fmla="*/ T8 w 93"/>
                    <a:gd name="T10" fmla="+- 0 4814 4799"/>
                    <a:gd name="T11" fmla="*/ 4814 h 95"/>
                    <a:gd name="T12" fmla="+- 0 5830 5830"/>
                    <a:gd name="T13" fmla="*/ T12 w 93"/>
                    <a:gd name="T14" fmla="+- 0 4831 4799"/>
                    <a:gd name="T15" fmla="*/ 4831 h 95"/>
                    <a:gd name="T16" fmla="+- 0 5832 5830"/>
                    <a:gd name="T17" fmla="*/ T16 w 93"/>
                    <a:gd name="T18" fmla="+- 0 4858 4799"/>
                    <a:gd name="T19" fmla="*/ 4858 h 95"/>
                    <a:gd name="T20" fmla="+- 0 5842 5830"/>
                    <a:gd name="T21" fmla="*/ T20 w 93"/>
                    <a:gd name="T22" fmla="+- 0 4878 4799"/>
                    <a:gd name="T23" fmla="*/ 4878 h 95"/>
                    <a:gd name="T24" fmla="+- 0 5856 5830"/>
                    <a:gd name="T25" fmla="*/ T24 w 93"/>
                    <a:gd name="T26" fmla="+- 0 4890 4799"/>
                    <a:gd name="T27" fmla="*/ 4890 h 95"/>
                    <a:gd name="T28" fmla="+- 0 5875 5830"/>
                    <a:gd name="T29" fmla="*/ T28 w 93"/>
                    <a:gd name="T30" fmla="+- 0 4894 4799"/>
                    <a:gd name="T31" fmla="*/ 4894 h 95"/>
                    <a:gd name="T32" fmla="+- 0 5897 5830"/>
                    <a:gd name="T33" fmla="*/ T32 w 93"/>
                    <a:gd name="T34" fmla="+- 0 4889 4799"/>
                    <a:gd name="T35" fmla="*/ 4889 h 95"/>
                    <a:gd name="T36" fmla="+- 0 5914 5830"/>
                    <a:gd name="T37" fmla="*/ T36 w 93"/>
                    <a:gd name="T38" fmla="+- 0 4876 4799"/>
                    <a:gd name="T39" fmla="*/ 4876 h 95"/>
                    <a:gd name="T40" fmla="+- 0 5923 5830"/>
                    <a:gd name="T41" fmla="*/ T40 w 93"/>
                    <a:gd name="T42" fmla="+- 0 4856 4799"/>
                    <a:gd name="T43" fmla="*/ 4856 h 95"/>
                    <a:gd name="T44" fmla="+- 0 5924 5830"/>
                    <a:gd name="T45" fmla="*/ T44 w 93"/>
                    <a:gd name="T46" fmla="+- 0 4846 4799"/>
                    <a:gd name="T47" fmla="*/ 4846 h 95"/>
                    <a:gd name="T48" fmla="+- 0 5918 5830"/>
                    <a:gd name="T49" fmla="*/ T48 w 93"/>
                    <a:gd name="T50" fmla="+- 0 4824 4799"/>
                    <a:gd name="T51" fmla="*/ 4824 h 95"/>
                    <a:gd name="T52" fmla="+- 0 5905 5830"/>
                    <a:gd name="T53" fmla="*/ T52 w 93"/>
                    <a:gd name="T54" fmla="+- 0 4808 4799"/>
                    <a:gd name="T55" fmla="*/ 4808 h 95"/>
                    <a:gd name="T56" fmla="+- 0 5885 5830"/>
                    <a:gd name="T57" fmla="*/ T56 w 93"/>
                    <a:gd name="T58" fmla="+- 0 4799 4799"/>
                    <a:gd name="T59" fmla="*/ 47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5"/>
                      </a:lnTo>
                      <a:lnTo>
                        <a:pt x="0" y="32"/>
                      </a:lnTo>
                      <a:lnTo>
                        <a:pt x="2" y="59"/>
                      </a:lnTo>
                      <a:lnTo>
                        <a:pt x="12" y="79"/>
                      </a:lnTo>
                      <a:lnTo>
                        <a:pt x="26" y="91"/>
                      </a:lnTo>
                      <a:lnTo>
                        <a:pt x="45" y="95"/>
                      </a:lnTo>
                      <a:lnTo>
                        <a:pt x="67" y="90"/>
                      </a:lnTo>
                      <a:lnTo>
                        <a:pt x="84" y="77"/>
                      </a:lnTo>
                      <a:lnTo>
                        <a:pt x="93" y="57"/>
                      </a:lnTo>
                      <a:lnTo>
                        <a:pt x="94" y="47"/>
                      </a:lnTo>
                      <a:lnTo>
                        <a:pt x="88" y="25"/>
                      </a:lnTo>
                      <a:lnTo>
                        <a:pt x="75" y="9"/>
                      </a:lnTo>
                      <a:lnTo>
                        <a:pt x="55"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31" name="Group 484"/>
              <p:cNvGrpSpPr>
                <a:grpSpLocks/>
              </p:cNvGrpSpPr>
              <p:nvPr/>
            </p:nvGrpSpPr>
            <p:grpSpPr bwMode="auto">
              <a:xfrm>
                <a:off x="5830" y="4799"/>
                <a:ext cx="93" cy="95"/>
                <a:chOff x="5830" y="4799"/>
                <a:chExt cx="93" cy="95"/>
              </a:xfrm>
            </p:grpSpPr>
            <p:sp>
              <p:nvSpPr>
                <p:cNvPr id="8836" name="Freeform 485"/>
                <p:cNvSpPr>
                  <a:spLocks/>
                </p:cNvSpPr>
                <p:nvPr/>
              </p:nvSpPr>
              <p:spPr bwMode="auto">
                <a:xfrm>
                  <a:off x="5830" y="4799"/>
                  <a:ext cx="93" cy="95"/>
                </a:xfrm>
                <a:custGeom>
                  <a:avLst/>
                  <a:gdLst>
                    <a:gd name="T0" fmla="+- 0 5924 5830"/>
                    <a:gd name="T1" fmla="*/ T0 w 93"/>
                    <a:gd name="T2" fmla="+- 0 4846 4799"/>
                    <a:gd name="T3" fmla="*/ 4846 h 95"/>
                    <a:gd name="T4" fmla="+- 0 5918 5830"/>
                    <a:gd name="T5" fmla="*/ T4 w 93"/>
                    <a:gd name="T6" fmla="+- 0 4824 4799"/>
                    <a:gd name="T7" fmla="*/ 4824 h 95"/>
                    <a:gd name="T8" fmla="+- 0 5905 5830"/>
                    <a:gd name="T9" fmla="*/ T8 w 93"/>
                    <a:gd name="T10" fmla="+- 0 4808 4799"/>
                    <a:gd name="T11" fmla="*/ 4808 h 95"/>
                    <a:gd name="T12" fmla="+- 0 5885 5830"/>
                    <a:gd name="T13" fmla="*/ T12 w 93"/>
                    <a:gd name="T14" fmla="+- 0 4799 4799"/>
                    <a:gd name="T15" fmla="*/ 4799 h 95"/>
                    <a:gd name="T16" fmla="+- 0 5859 5830"/>
                    <a:gd name="T17" fmla="*/ T16 w 93"/>
                    <a:gd name="T18" fmla="+- 0 4803 4799"/>
                    <a:gd name="T19" fmla="*/ 4803 h 95"/>
                    <a:gd name="T20" fmla="+- 0 5841 5830"/>
                    <a:gd name="T21" fmla="*/ T20 w 93"/>
                    <a:gd name="T22" fmla="+- 0 4814 4799"/>
                    <a:gd name="T23" fmla="*/ 4814 h 95"/>
                    <a:gd name="T24" fmla="+- 0 5830 5830"/>
                    <a:gd name="T25" fmla="*/ T24 w 93"/>
                    <a:gd name="T26" fmla="+- 0 4831 4799"/>
                    <a:gd name="T27" fmla="*/ 4831 h 95"/>
                    <a:gd name="T28" fmla="+- 0 5832 5830"/>
                    <a:gd name="T29" fmla="*/ T28 w 93"/>
                    <a:gd name="T30" fmla="+- 0 4858 4799"/>
                    <a:gd name="T31" fmla="*/ 4858 h 95"/>
                    <a:gd name="T32" fmla="+- 0 5842 5830"/>
                    <a:gd name="T33" fmla="*/ T32 w 93"/>
                    <a:gd name="T34" fmla="+- 0 4878 4799"/>
                    <a:gd name="T35" fmla="*/ 4878 h 95"/>
                    <a:gd name="T36" fmla="+- 0 5856 5830"/>
                    <a:gd name="T37" fmla="*/ T36 w 93"/>
                    <a:gd name="T38" fmla="+- 0 4890 4799"/>
                    <a:gd name="T39" fmla="*/ 4890 h 95"/>
                    <a:gd name="T40" fmla="+- 0 5875 5830"/>
                    <a:gd name="T41" fmla="*/ T40 w 93"/>
                    <a:gd name="T42" fmla="+- 0 4894 4799"/>
                    <a:gd name="T43" fmla="*/ 4894 h 95"/>
                    <a:gd name="T44" fmla="+- 0 5897 5830"/>
                    <a:gd name="T45" fmla="*/ T44 w 93"/>
                    <a:gd name="T46" fmla="+- 0 4889 4799"/>
                    <a:gd name="T47" fmla="*/ 4889 h 95"/>
                    <a:gd name="T48" fmla="+- 0 5914 5830"/>
                    <a:gd name="T49" fmla="*/ T48 w 93"/>
                    <a:gd name="T50" fmla="+- 0 4876 4799"/>
                    <a:gd name="T51" fmla="*/ 4876 h 95"/>
                    <a:gd name="T52" fmla="+- 0 5923 5830"/>
                    <a:gd name="T53" fmla="*/ T52 w 93"/>
                    <a:gd name="T54" fmla="+- 0 4856 4799"/>
                    <a:gd name="T55" fmla="*/ 4856 h 95"/>
                    <a:gd name="T56" fmla="+- 0 5924 5830"/>
                    <a:gd name="T57" fmla="*/ T56 w 93"/>
                    <a:gd name="T58" fmla="+- 0 4846 4799"/>
                    <a:gd name="T59" fmla="*/ 484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8" y="25"/>
                      </a:lnTo>
                      <a:lnTo>
                        <a:pt x="75" y="9"/>
                      </a:lnTo>
                      <a:lnTo>
                        <a:pt x="55" y="0"/>
                      </a:lnTo>
                      <a:lnTo>
                        <a:pt x="29" y="4"/>
                      </a:lnTo>
                      <a:lnTo>
                        <a:pt x="11" y="15"/>
                      </a:lnTo>
                      <a:lnTo>
                        <a:pt x="0" y="32"/>
                      </a:lnTo>
                      <a:lnTo>
                        <a:pt x="2" y="59"/>
                      </a:lnTo>
                      <a:lnTo>
                        <a:pt x="12" y="79"/>
                      </a:lnTo>
                      <a:lnTo>
                        <a:pt x="26" y="91"/>
                      </a:lnTo>
                      <a:lnTo>
                        <a:pt x="45" y="95"/>
                      </a:lnTo>
                      <a:lnTo>
                        <a:pt x="67" y="90"/>
                      </a:lnTo>
                      <a:lnTo>
                        <a:pt x="84" y="77"/>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32" name="Group 486"/>
              <p:cNvGrpSpPr>
                <a:grpSpLocks/>
              </p:cNvGrpSpPr>
              <p:nvPr/>
            </p:nvGrpSpPr>
            <p:grpSpPr bwMode="auto">
              <a:xfrm>
                <a:off x="4877" y="2395"/>
                <a:ext cx="101" cy="97"/>
                <a:chOff x="4877" y="2395"/>
                <a:chExt cx="101" cy="97"/>
              </a:xfrm>
            </p:grpSpPr>
            <p:sp>
              <p:nvSpPr>
                <p:cNvPr id="8835" name="Freeform 487"/>
                <p:cNvSpPr>
                  <a:spLocks/>
                </p:cNvSpPr>
                <p:nvPr/>
              </p:nvSpPr>
              <p:spPr bwMode="auto">
                <a:xfrm>
                  <a:off x="4877" y="2395"/>
                  <a:ext cx="101" cy="97"/>
                </a:xfrm>
                <a:custGeom>
                  <a:avLst/>
                  <a:gdLst>
                    <a:gd name="T0" fmla="+- 0 4940 4877"/>
                    <a:gd name="T1" fmla="*/ T0 w 101"/>
                    <a:gd name="T2" fmla="+- 0 2395 2395"/>
                    <a:gd name="T3" fmla="*/ 2395 h 97"/>
                    <a:gd name="T4" fmla="+- 0 4914 4877"/>
                    <a:gd name="T5" fmla="*/ T4 w 101"/>
                    <a:gd name="T6" fmla="+- 0 2398 2395"/>
                    <a:gd name="T7" fmla="*/ 2398 h 97"/>
                    <a:gd name="T8" fmla="+- 0 4894 4877"/>
                    <a:gd name="T9" fmla="*/ T8 w 101"/>
                    <a:gd name="T10" fmla="+- 0 2408 2395"/>
                    <a:gd name="T11" fmla="*/ 2408 h 97"/>
                    <a:gd name="T12" fmla="+- 0 4882 4877"/>
                    <a:gd name="T13" fmla="*/ T12 w 101"/>
                    <a:gd name="T14" fmla="+- 0 2423 2395"/>
                    <a:gd name="T15" fmla="*/ 2423 h 97"/>
                    <a:gd name="T16" fmla="+- 0 4877 4877"/>
                    <a:gd name="T17" fmla="*/ T16 w 101"/>
                    <a:gd name="T18" fmla="+- 0 2442 2395"/>
                    <a:gd name="T19" fmla="*/ 2442 h 97"/>
                    <a:gd name="T20" fmla="+- 0 4882 4877"/>
                    <a:gd name="T21" fmla="*/ T20 w 101"/>
                    <a:gd name="T22" fmla="+- 0 2465 2395"/>
                    <a:gd name="T23" fmla="*/ 2465 h 97"/>
                    <a:gd name="T24" fmla="+- 0 4895 4877"/>
                    <a:gd name="T25" fmla="*/ T24 w 101"/>
                    <a:gd name="T26" fmla="+- 0 2482 2395"/>
                    <a:gd name="T27" fmla="*/ 2482 h 97"/>
                    <a:gd name="T28" fmla="+- 0 4914 4877"/>
                    <a:gd name="T29" fmla="*/ T28 w 101"/>
                    <a:gd name="T30" fmla="+- 0 2492 2395"/>
                    <a:gd name="T31" fmla="*/ 2492 h 97"/>
                    <a:gd name="T32" fmla="+- 0 4940 4877"/>
                    <a:gd name="T33" fmla="*/ T32 w 101"/>
                    <a:gd name="T34" fmla="+- 0 2490 2395"/>
                    <a:gd name="T35" fmla="*/ 2490 h 97"/>
                    <a:gd name="T36" fmla="+- 0 4960 4877"/>
                    <a:gd name="T37" fmla="*/ T36 w 101"/>
                    <a:gd name="T38" fmla="+- 0 2480 2395"/>
                    <a:gd name="T39" fmla="*/ 2480 h 97"/>
                    <a:gd name="T40" fmla="+- 0 4973 4877"/>
                    <a:gd name="T41" fmla="*/ T40 w 101"/>
                    <a:gd name="T42" fmla="+- 0 2465 2395"/>
                    <a:gd name="T43" fmla="*/ 2465 h 97"/>
                    <a:gd name="T44" fmla="+- 0 4978 4877"/>
                    <a:gd name="T45" fmla="*/ T44 w 101"/>
                    <a:gd name="T46" fmla="+- 0 2447 2395"/>
                    <a:gd name="T47" fmla="*/ 2447 h 97"/>
                    <a:gd name="T48" fmla="+- 0 4978 4877"/>
                    <a:gd name="T49" fmla="*/ T48 w 101"/>
                    <a:gd name="T50" fmla="+- 0 2444 2395"/>
                    <a:gd name="T51" fmla="*/ 2444 h 97"/>
                    <a:gd name="T52" fmla="+- 0 4973 4877"/>
                    <a:gd name="T53" fmla="*/ T52 w 101"/>
                    <a:gd name="T54" fmla="+- 0 2422 2395"/>
                    <a:gd name="T55" fmla="*/ 2422 h 97"/>
                    <a:gd name="T56" fmla="+- 0 4960 4877"/>
                    <a:gd name="T57" fmla="*/ T56 w 101"/>
                    <a:gd name="T58" fmla="+- 0 2405 2395"/>
                    <a:gd name="T59" fmla="*/ 2405 h 97"/>
                    <a:gd name="T60" fmla="+- 0 4940 4877"/>
                    <a:gd name="T61" fmla="*/ T60 w 101"/>
                    <a:gd name="T62" fmla="+- 0 2395 2395"/>
                    <a:gd name="T63" fmla="*/ 239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7"/>
                      </a:lnTo>
                      <a:lnTo>
                        <a:pt x="63" y="95"/>
                      </a:lnTo>
                      <a:lnTo>
                        <a:pt x="83" y="85"/>
                      </a:lnTo>
                      <a:lnTo>
                        <a:pt x="96" y="70"/>
                      </a:lnTo>
                      <a:lnTo>
                        <a:pt x="101" y="52"/>
                      </a:lnTo>
                      <a:lnTo>
                        <a:pt x="101" y="49"/>
                      </a:lnTo>
                      <a:lnTo>
                        <a:pt x="96" y="27"/>
                      </a:lnTo>
                      <a:lnTo>
                        <a:pt x="83" y="10"/>
                      </a:lnTo>
                      <a:lnTo>
                        <a:pt x="63"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33" name="Group 488"/>
              <p:cNvGrpSpPr>
                <a:grpSpLocks/>
              </p:cNvGrpSpPr>
              <p:nvPr/>
            </p:nvGrpSpPr>
            <p:grpSpPr bwMode="auto">
              <a:xfrm>
                <a:off x="4877" y="2395"/>
                <a:ext cx="101" cy="97"/>
                <a:chOff x="4877" y="2395"/>
                <a:chExt cx="101" cy="97"/>
              </a:xfrm>
            </p:grpSpPr>
            <p:sp>
              <p:nvSpPr>
                <p:cNvPr id="8834" name="Freeform 489"/>
                <p:cNvSpPr>
                  <a:spLocks/>
                </p:cNvSpPr>
                <p:nvPr/>
              </p:nvSpPr>
              <p:spPr bwMode="auto">
                <a:xfrm>
                  <a:off x="4877" y="2395"/>
                  <a:ext cx="101" cy="97"/>
                </a:xfrm>
                <a:custGeom>
                  <a:avLst/>
                  <a:gdLst>
                    <a:gd name="T0" fmla="+- 0 4978 4877"/>
                    <a:gd name="T1" fmla="*/ T0 w 101"/>
                    <a:gd name="T2" fmla="+- 0 2444 2395"/>
                    <a:gd name="T3" fmla="*/ 2444 h 97"/>
                    <a:gd name="T4" fmla="+- 0 4973 4877"/>
                    <a:gd name="T5" fmla="*/ T4 w 101"/>
                    <a:gd name="T6" fmla="+- 0 2422 2395"/>
                    <a:gd name="T7" fmla="*/ 2422 h 97"/>
                    <a:gd name="T8" fmla="+- 0 4960 4877"/>
                    <a:gd name="T9" fmla="*/ T8 w 101"/>
                    <a:gd name="T10" fmla="+- 0 2405 2395"/>
                    <a:gd name="T11" fmla="*/ 2405 h 97"/>
                    <a:gd name="T12" fmla="+- 0 4940 4877"/>
                    <a:gd name="T13" fmla="*/ T12 w 101"/>
                    <a:gd name="T14" fmla="+- 0 2395 2395"/>
                    <a:gd name="T15" fmla="*/ 2395 h 97"/>
                    <a:gd name="T16" fmla="+- 0 4914 4877"/>
                    <a:gd name="T17" fmla="*/ T16 w 101"/>
                    <a:gd name="T18" fmla="+- 0 2398 2395"/>
                    <a:gd name="T19" fmla="*/ 2398 h 97"/>
                    <a:gd name="T20" fmla="+- 0 4894 4877"/>
                    <a:gd name="T21" fmla="*/ T20 w 101"/>
                    <a:gd name="T22" fmla="+- 0 2408 2395"/>
                    <a:gd name="T23" fmla="*/ 2408 h 97"/>
                    <a:gd name="T24" fmla="+- 0 4882 4877"/>
                    <a:gd name="T25" fmla="*/ T24 w 101"/>
                    <a:gd name="T26" fmla="+- 0 2423 2395"/>
                    <a:gd name="T27" fmla="*/ 2423 h 97"/>
                    <a:gd name="T28" fmla="+- 0 4877 4877"/>
                    <a:gd name="T29" fmla="*/ T28 w 101"/>
                    <a:gd name="T30" fmla="+- 0 2442 2395"/>
                    <a:gd name="T31" fmla="*/ 2442 h 97"/>
                    <a:gd name="T32" fmla="+- 0 4882 4877"/>
                    <a:gd name="T33" fmla="*/ T32 w 101"/>
                    <a:gd name="T34" fmla="+- 0 2465 2395"/>
                    <a:gd name="T35" fmla="*/ 2465 h 97"/>
                    <a:gd name="T36" fmla="+- 0 4895 4877"/>
                    <a:gd name="T37" fmla="*/ T36 w 101"/>
                    <a:gd name="T38" fmla="+- 0 2482 2395"/>
                    <a:gd name="T39" fmla="*/ 2482 h 97"/>
                    <a:gd name="T40" fmla="+- 0 4914 4877"/>
                    <a:gd name="T41" fmla="*/ T40 w 101"/>
                    <a:gd name="T42" fmla="+- 0 2492 2395"/>
                    <a:gd name="T43" fmla="*/ 2492 h 97"/>
                    <a:gd name="T44" fmla="+- 0 4940 4877"/>
                    <a:gd name="T45" fmla="*/ T44 w 101"/>
                    <a:gd name="T46" fmla="+- 0 2490 2395"/>
                    <a:gd name="T47" fmla="*/ 2490 h 97"/>
                    <a:gd name="T48" fmla="+- 0 4960 4877"/>
                    <a:gd name="T49" fmla="*/ T48 w 101"/>
                    <a:gd name="T50" fmla="+- 0 2480 2395"/>
                    <a:gd name="T51" fmla="*/ 2480 h 97"/>
                    <a:gd name="T52" fmla="+- 0 4973 4877"/>
                    <a:gd name="T53" fmla="*/ T52 w 101"/>
                    <a:gd name="T54" fmla="+- 0 2465 2395"/>
                    <a:gd name="T55" fmla="*/ 2465 h 97"/>
                    <a:gd name="T56" fmla="+- 0 4978 4877"/>
                    <a:gd name="T57" fmla="*/ T56 w 101"/>
                    <a:gd name="T58" fmla="+- 0 2447 2395"/>
                    <a:gd name="T59" fmla="*/ 2447 h 97"/>
                    <a:gd name="T60" fmla="+- 0 4978 4877"/>
                    <a:gd name="T61" fmla="*/ T60 w 101"/>
                    <a:gd name="T62" fmla="+- 0 2444 2395"/>
                    <a:gd name="T63" fmla="*/ 244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34" name="Group 490"/>
              <p:cNvGrpSpPr>
                <a:grpSpLocks/>
              </p:cNvGrpSpPr>
              <p:nvPr/>
            </p:nvGrpSpPr>
            <p:grpSpPr bwMode="auto">
              <a:xfrm>
                <a:off x="2323" y="2976"/>
                <a:ext cx="101" cy="97"/>
                <a:chOff x="2323" y="2976"/>
                <a:chExt cx="101" cy="97"/>
              </a:xfrm>
            </p:grpSpPr>
            <p:sp>
              <p:nvSpPr>
                <p:cNvPr id="8833" name="Freeform 491"/>
                <p:cNvSpPr>
                  <a:spLocks/>
                </p:cNvSpPr>
                <p:nvPr/>
              </p:nvSpPr>
              <p:spPr bwMode="auto">
                <a:xfrm>
                  <a:off x="2323" y="2976"/>
                  <a:ext cx="101" cy="97"/>
                </a:xfrm>
                <a:custGeom>
                  <a:avLst/>
                  <a:gdLst>
                    <a:gd name="T0" fmla="+- 0 2386 2323"/>
                    <a:gd name="T1" fmla="*/ T0 w 101"/>
                    <a:gd name="T2" fmla="+- 0 2976 2976"/>
                    <a:gd name="T3" fmla="*/ 2976 h 97"/>
                    <a:gd name="T4" fmla="+- 0 2360 2323"/>
                    <a:gd name="T5" fmla="*/ T4 w 101"/>
                    <a:gd name="T6" fmla="+- 0 2979 2976"/>
                    <a:gd name="T7" fmla="*/ 2979 h 97"/>
                    <a:gd name="T8" fmla="+- 0 2340 2323"/>
                    <a:gd name="T9" fmla="*/ T8 w 101"/>
                    <a:gd name="T10" fmla="+- 0 2989 2976"/>
                    <a:gd name="T11" fmla="*/ 2989 h 97"/>
                    <a:gd name="T12" fmla="+- 0 2328 2323"/>
                    <a:gd name="T13" fmla="*/ T12 w 101"/>
                    <a:gd name="T14" fmla="+- 0 3004 2976"/>
                    <a:gd name="T15" fmla="*/ 3004 h 97"/>
                    <a:gd name="T16" fmla="+- 0 2323 2323"/>
                    <a:gd name="T17" fmla="*/ T16 w 101"/>
                    <a:gd name="T18" fmla="+- 0 3023 2976"/>
                    <a:gd name="T19" fmla="*/ 3023 h 97"/>
                    <a:gd name="T20" fmla="+- 0 2328 2323"/>
                    <a:gd name="T21" fmla="*/ T20 w 101"/>
                    <a:gd name="T22" fmla="+- 0 3045 2976"/>
                    <a:gd name="T23" fmla="*/ 3045 h 97"/>
                    <a:gd name="T24" fmla="+- 0 2341 2323"/>
                    <a:gd name="T25" fmla="*/ T24 w 101"/>
                    <a:gd name="T26" fmla="+- 0 3063 2976"/>
                    <a:gd name="T27" fmla="*/ 3063 h 97"/>
                    <a:gd name="T28" fmla="+- 0 2360 2323"/>
                    <a:gd name="T29" fmla="*/ T28 w 101"/>
                    <a:gd name="T30" fmla="+- 0 3073 2976"/>
                    <a:gd name="T31" fmla="*/ 3073 h 97"/>
                    <a:gd name="T32" fmla="+- 0 2387 2323"/>
                    <a:gd name="T33" fmla="*/ T32 w 101"/>
                    <a:gd name="T34" fmla="+- 0 3071 2976"/>
                    <a:gd name="T35" fmla="*/ 3071 h 97"/>
                    <a:gd name="T36" fmla="+- 0 2406 2323"/>
                    <a:gd name="T37" fmla="*/ T36 w 101"/>
                    <a:gd name="T38" fmla="+- 0 3061 2976"/>
                    <a:gd name="T39" fmla="*/ 3061 h 97"/>
                    <a:gd name="T40" fmla="+- 0 2419 2323"/>
                    <a:gd name="T41" fmla="*/ T40 w 101"/>
                    <a:gd name="T42" fmla="+- 0 3046 2976"/>
                    <a:gd name="T43" fmla="*/ 3046 h 97"/>
                    <a:gd name="T44" fmla="+- 0 2424 2323"/>
                    <a:gd name="T45" fmla="*/ T44 w 101"/>
                    <a:gd name="T46" fmla="+- 0 3028 2976"/>
                    <a:gd name="T47" fmla="*/ 3028 h 97"/>
                    <a:gd name="T48" fmla="+- 0 2424 2323"/>
                    <a:gd name="T49" fmla="*/ T48 w 101"/>
                    <a:gd name="T50" fmla="+- 0 3025 2976"/>
                    <a:gd name="T51" fmla="*/ 3025 h 97"/>
                    <a:gd name="T52" fmla="+- 0 2419 2323"/>
                    <a:gd name="T53" fmla="*/ T52 w 101"/>
                    <a:gd name="T54" fmla="+- 0 3003 2976"/>
                    <a:gd name="T55" fmla="*/ 3003 h 97"/>
                    <a:gd name="T56" fmla="+- 0 2406 2323"/>
                    <a:gd name="T57" fmla="*/ T56 w 101"/>
                    <a:gd name="T58" fmla="+- 0 2986 2976"/>
                    <a:gd name="T59" fmla="*/ 2986 h 97"/>
                    <a:gd name="T60" fmla="+- 0 2386 2323"/>
                    <a:gd name="T61" fmla="*/ T60 w 101"/>
                    <a:gd name="T62" fmla="+- 0 2976 2976"/>
                    <a:gd name="T63" fmla="*/ 297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69"/>
                      </a:lnTo>
                      <a:lnTo>
                        <a:pt x="18" y="87"/>
                      </a:lnTo>
                      <a:lnTo>
                        <a:pt x="37" y="97"/>
                      </a:lnTo>
                      <a:lnTo>
                        <a:pt x="64" y="95"/>
                      </a:lnTo>
                      <a:lnTo>
                        <a:pt x="83" y="85"/>
                      </a:lnTo>
                      <a:lnTo>
                        <a:pt x="96" y="70"/>
                      </a:lnTo>
                      <a:lnTo>
                        <a:pt x="101" y="52"/>
                      </a:lnTo>
                      <a:lnTo>
                        <a:pt x="101" y="49"/>
                      </a:lnTo>
                      <a:lnTo>
                        <a:pt x="96" y="27"/>
                      </a:lnTo>
                      <a:lnTo>
                        <a:pt x="83" y="10"/>
                      </a:lnTo>
                      <a:lnTo>
                        <a:pt x="63"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35" name="Group 492"/>
              <p:cNvGrpSpPr>
                <a:grpSpLocks/>
              </p:cNvGrpSpPr>
              <p:nvPr/>
            </p:nvGrpSpPr>
            <p:grpSpPr bwMode="auto">
              <a:xfrm>
                <a:off x="2323" y="2976"/>
                <a:ext cx="101" cy="97"/>
                <a:chOff x="2323" y="2976"/>
                <a:chExt cx="101" cy="97"/>
              </a:xfrm>
            </p:grpSpPr>
            <p:sp>
              <p:nvSpPr>
                <p:cNvPr id="8832" name="Freeform 493"/>
                <p:cNvSpPr>
                  <a:spLocks/>
                </p:cNvSpPr>
                <p:nvPr/>
              </p:nvSpPr>
              <p:spPr bwMode="auto">
                <a:xfrm>
                  <a:off x="2323" y="2976"/>
                  <a:ext cx="101" cy="97"/>
                </a:xfrm>
                <a:custGeom>
                  <a:avLst/>
                  <a:gdLst>
                    <a:gd name="T0" fmla="+- 0 2424 2323"/>
                    <a:gd name="T1" fmla="*/ T0 w 101"/>
                    <a:gd name="T2" fmla="+- 0 3025 2976"/>
                    <a:gd name="T3" fmla="*/ 3025 h 97"/>
                    <a:gd name="T4" fmla="+- 0 2419 2323"/>
                    <a:gd name="T5" fmla="*/ T4 w 101"/>
                    <a:gd name="T6" fmla="+- 0 3003 2976"/>
                    <a:gd name="T7" fmla="*/ 3003 h 97"/>
                    <a:gd name="T8" fmla="+- 0 2406 2323"/>
                    <a:gd name="T9" fmla="*/ T8 w 101"/>
                    <a:gd name="T10" fmla="+- 0 2986 2976"/>
                    <a:gd name="T11" fmla="*/ 2986 h 97"/>
                    <a:gd name="T12" fmla="+- 0 2386 2323"/>
                    <a:gd name="T13" fmla="*/ T12 w 101"/>
                    <a:gd name="T14" fmla="+- 0 2976 2976"/>
                    <a:gd name="T15" fmla="*/ 2976 h 97"/>
                    <a:gd name="T16" fmla="+- 0 2360 2323"/>
                    <a:gd name="T17" fmla="*/ T16 w 101"/>
                    <a:gd name="T18" fmla="+- 0 2979 2976"/>
                    <a:gd name="T19" fmla="*/ 2979 h 97"/>
                    <a:gd name="T20" fmla="+- 0 2340 2323"/>
                    <a:gd name="T21" fmla="*/ T20 w 101"/>
                    <a:gd name="T22" fmla="+- 0 2989 2976"/>
                    <a:gd name="T23" fmla="*/ 2989 h 97"/>
                    <a:gd name="T24" fmla="+- 0 2328 2323"/>
                    <a:gd name="T25" fmla="*/ T24 w 101"/>
                    <a:gd name="T26" fmla="+- 0 3004 2976"/>
                    <a:gd name="T27" fmla="*/ 3004 h 97"/>
                    <a:gd name="T28" fmla="+- 0 2323 2323"/>
                    <a:gd name="T29" fmla="*/ T28 w 101"/>
                    <a:gd name="T30" fmla="+- 0 3023 2976"/>
                    <a:gd name="T31" fmla="*/ 3023 h 97"/>
                    <a:gd name="T32" fmla="+- 0 2328 2323"/>
                    <a:gd name="T33" fmla="*/ T32 w 101"/>
                    <a:gd name="T34" fmla="+- 0 3045 2976"/>
                    <a:gd name="T35" fmla="*/ 3045 h 97"/>
                    <a:gd name="T36" fmla="+- 0 2341 2323"/>
                    <a:gd name="T37" fmla="*/ T36 w 101"/>
                    <a:gd name="T38" fmla="+- 0 3063 2976"/>
                    <a:gd name="T39" fmla="*/ 3063 h 97"/>
                    <a:gd name="T40" fmla="+- 0 2360 2323"/>
                    <a:gd name="T41" fmla="*/ T40 w 101"/>
                    <a:gd name="T42" fmla="+- 0 3073 2976"/>
                    <a:gd name="T43" fmla="*/ 3073 h 97"/>
                    <a:gd name="T44" fmla="+- 0 2387 2323"/>
                    <a:gd name="T45" fmla="*/ T44 w 101"/>
                    <a:gd name="T46" fmla="+- 0 3071 2976"/>
                    <a:gd name="T47" fmla="*/ 3071 h 97"/>
                    <a:gd name="T48" fmla="+- 0 2406 2323"/>
                    <a:gd name="T49" fmla="*/ T48 w 101"/>
                    <a:gd name="T50" fmla="+- 0 3061 2976"/>
                    <a:gd name="T51" fmla="*/ 3061 h 97"/>
                    <a:gd name="T52" fmla="+- 0 2419 2323"/>
                    <a:gd name="T53" fmla="*/ T52 w 101"/>
                    <a:gd name="T54" fmla="+- 0 3046 2976"/>
                    <a:gd name="T55" fmla="*/ 3046 h 97"/>
                    <a:gd name="T56" fmla="+- 0 2424 2323"/>
                    <a:gd name="T57" fmla="*/ T56 w 101"/>
                    <a:gd name="T58" fmla="+- 0 3028 2976"/>
                    <a:gd name="T59" fmla="*/ 3028 h 97"/>
                    <a:gd name="T60" fmla="+- 0 2424 2323"/>
                    <a:gd name="T61" fmla="*/ T60 w 101"/>
                    <a:gd name="T62" fmla="+- 0 3025 2976"/>
                    <a:gd name="T63" fmla="*/ 302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69"/>
                      </a:lnTo>
                      <a:lnTo>
                        <a:pt x="18" y="87"/>
                      </a:lnTo>
                      <a:lnTo>
                        <a:pt x="37" y="97"/>
                      </a:lnTo>
                      <a:lnTo>
                        <a:pt x="64"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36" name="Group 494"/>
              <p:cNvGrpSpPr>
                <a:grpSpLocks/>
              </p:cNvGrpSpPr>
              <p:nvPr/>
            </p:nvGrpSpPr>
            <p:grpSpPr bwMode="auto">
              <a:xfrm>
                <a:off x="2730" y="240"/>
                <a:ext cx="97" cy="95"/>
                <a:chOff x="2730" y="240"/>
                <a:chExt cx="97" cy="95"/>
              </a:xfrm>
            </p:grpSpPr>
            <p:sp>
              <p:nvSpPr>
                <p:cNvPr id="8831" name="Freeform 495"/>
                <p:cNvSpPr>
                  <a:spLocks/>
                </p:cNvSpPr>
                <p:nvPr/>
              </p:nvSpPr>
              <p:spPr bwMode="auto">
                <a:xfrm>
                  <a:off x="2730" y="240"/>
                  <a:ext cx="97" cy="95"/>
                </a:xfrm>
                <a:custGeom>
                  <a:avLst/>
                  <a:gdLst>
                    <a:gd name="T0" fmla="+- 0 2788 2730"/>
                    <a:gd name="T1" fmla="*/ T0 w 97"/>
                    <a:gd name="T2" fmla="+- 0 240 240"/>
                    <a:gd name="T3" fmla="*/ 240 h 95"/>
                    <a:gd name="T4" fmla="+- 0 2762 2730"/>
                    <a:gd name="T5" fmla="*/ T4 w 97"/>
                    <a:gd name="T6" fmla="+- 0 243 240"/>
                    <a:gd name="T7" fmla="*/ 243 h 95"/>
                    <a:gd name="T8" fmla="+- 0 2742 2730"/>
                    <a:gd name="T9" fmla="*/ T8 w 97"/>
                    <a:gd name="T10" fmla="+- 0 253 240"/>
                    <a:gd name="T11" fmla="*/ 253 h 95"/>
                    <a:gd name="T12" fmla="+- 0 2730 2730"/>
                    <a:gd name="T13" fmla="*/ T12 w 97"/>
                    <a:gd name="T14" fmla="+- 0 269 240"/>
                    <a:gd name="T15" fmla="*/ 269 h 95"/>
                    <a:gd name="T16" fmla="+- 0 2732 2730"/>
                    <a:gd name="T17" fmla="*/ T16 w 97"/>
                    <a:gd name="T18" fmla="+- 0 296 240"/>
                    <a:gd name="T19" fmla="*/ 296 h 95"/>
                    <a:gd name="T20" fmla="+- 0 2740 2730"/>
                    <a:gd name="T21" fmla="*/ T20 w 97"/>
                    <a:gd name="T22" fmla="+- 0 316 240"/>
                    <a:gd name="T23" fmla="*/ 316 h 95"/>
                    <a:gd name="T24" fmla="+- 0 2754 2730"/>
                    <a:gd name="T25" fmla="*/ T24 w 97"/>
                    <a:gd name="T26" fmla="+- 0 329 240"/>
                    <a:gd name="T27" fmla="*/ 329 h 95"/>
                    <a:gd name="T28" fmla="+- 0 2772 2730"/>
                    <a:gd name="T29" fmla="*/ T28 w 97"/>
                    <a:gd name="T30" fmla="+- 0 334 240"/>
                    <a:gd name="T31" fmla="*/ 334 h 95"/>
                    <a:gd name="T32" fmla="+- 0 2796 2730"/>
                    <a:gd name="T33" fmla="*/ T32 w 97"/>
                    <a:gd name="T34" fmla="+- 0 330 240"/>
                    <a:gd name="T35" fmla="*/ 330 h 95"/>
                    <a:gd name="T36" fmla="+- 0 2814 2730"/>
                    <a:gd name="T37" fmla="*/ T36 w 97"/>
                    <a:gd name="T38" fmla="+- 0 318 240"/>
                    <a:gd name="T39" fmla="*/ 318 h 95"/>
                    <a:gd name="T40" fmla="+- 0 2825 2730"/>
                    <a:gd name="T41" fmla="*/ T40 w 97"/>
                    <a:gd name="T42" fmla="+- 0 300 240"/>
                    <a:gd name="T43" fmla="*/ 300 h 95"/>
                    <a:gd name="T44" fmla="+- 0 2827 2730"/>
                    <a:gd name="T45" fmla="*/ T44 w 97"/>
                    <a:gd name="T46" fmla="+- 0 286 240"/>
                    <a:gd name="T47" fmla="*/ 286 h 95"/>
                    <a:gd name="T48" fmla="+- 0 2822 2730"/>
                    <a:gd name="T49" fmla="*/ T48 w 97"/>
                    <a:gd name="T50" fmla="+- 0 265 240"/>
                    <a:gd name="T51" fmla="*/ 265 h 95"/>
                    <a:gd name="T52" fmla="+- 0 2808 2730"/>
                    <a:gd name="T53" fmla="*/ T52 w 97"/>
                    <a:gd name="T54" fmla="+- 0 249 240"/>
                    <a:gd name="T55" fmla="*/ 249 h 95"/>
                    <a:gd name="T56" fmla="+- 0 2788 2730"/>
                    <a:gd name="T57" fmla="*/ T56 w 97"/>
                    <a:gd name="T58" fmla="+- 0 240 240"/>
                    <a:gd name="T59" fmla="*/ 24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4"/>
                      </a:lnTo>
                      <a:lnTo>
                        <a:pt x="66" y="90"/>
                      </a:lnTo>
                      <a:lnTo>
                        <a:pt x="84" y="78"/>
                      </a:lnTo>
                      <a:lnTo>
                        <a:pt x="95" y="60"/>
                      </a:lnTo>
                      <a:lnTo>
                        <a:pt x="97" y="46"/>
                      </a:lnTo>
                      <a:lnTo>
                        <a:pt x="92" y="25"/>
                      </a:lnTo>
                      <a:lnTo>
                        <a:pt x="78" y="9"/>
                      </a:lnTo>
                      <a:lnTo>
                        <a:pt x="58" y="0"/>
                      </a:lnTo>
                    </a:path>
                  </a:pathLst>
                </a:custGeom>
                <a:solidFill>
                  <a:srgbClr val="008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37" name="Group 496"/>
              <p:cNvGrpSpPr>
                <a:grpSpLocks/>
              </p:cNvGrpSpPr>
              <p:nvPr/>
            </p:nvGrpSpPr>
            <p:grpSpPr bwMode="auto">
              <a:xfrm>
                <a:off x="2730" y="240"/>
                <a:ext cx="97" cy="95"/>
                <a:chOff x="2730" y="240"/>
                <a:chExt cx="97" cy="95"/>
              </a:xfrm>
            </p:grpSpPr>
            <p:sp>
              <p:nvSpPr>
                <p:cNvPr id="8830" name="Freeform 497"/>
                <p:cNvSpPr>
                  <a:spLocks/>
                </p:cNvSpPr>
                <p:nvPr/>
              </p:nvSpPr>
              <p:spPr bwMode="auto">
                <a:xfrm>
                  <a:off x="2730" y="240"/>
                  <a:ext cx="97" cy="95"/>
                </a:xfrm>
                <a:custGeom>
                  <a:avLst/>
                  <a:gdLst>
                    <a:gd name="T0" fmla="+- 0 2827 2730"/>
                    <a:gd name="T1" fmla="*/ T0 w 97"/>
                    <a:gd name="T2" fmla="+- 0 286 240"/>
                    <a:gd name="T3" fmla="*/ 286 h 95"/>
                    <a:gd name="T4" fmla="+- 0 2822 2730"/>
                    <a:gd name="T5" fmla="*/ T4 w 97"/>
                    <a:gd name="T6" fmla="+- 0 265 240"/>
                    <a:gd name="T7" fmla="*/ 265 h 95"/>
                    <a:gd name="T8" fmla="+- 0 2808 2730"/>
                    <a:gd name="T9" fmla="*/ T8 w 97"/>
                    <a:gd name="T10" fmla="+- 0 249 240"/>
                    <a:gd name="T11" fmla="*/ 249 h 95"/>
                    <a:gd name="T12" fmla="+- 0 2788 2730"/>
                    <a:gd name="T13" fmla="*/ T12 w 97"/>
                    <a:gd name="T14" fmla="+- 0 240 240"/>
                    <a:gd name="T15" fmla="*/ 240 h 95"/>
                    <a:gd name="T16" fmla="+- 0 2762 2730"/>
                    <a:gd name="T17" fmla="*/ T16 w 97"/>
                    <a:gd name="T18" fmla="+- 0 243 240"/>
                    <a:gd name="T19" fmla="*/ 243 h 95"/>
                    <a:gd name="T20" fmla="+- 0 2742 2730"/>
                    <a:gd name="T21" fmla="*/ T20 w 97"/>
                    <a:gd name="T22" fmla="+- 0 253 240"/>
                    <a:gd name="T23" fmla="*/ 253 h 95"/>
                    <a:gd name="T24" fmla="+- 0 2730 2730"/>
                    <a:gd name="T25" fmla="*/ T24 w 97"/>
                    <a:gd name="T26" fmla="+- 0 269 240"/>
                    <a:gd name="T27" fmla="*/ 269 h 95"/>
                    <a:gd name="T28" fmla="+- 0 2732 2730"/>
                    <a:gd name="T29" fmla="*/ T28 w 97"/>
                    <a:gd name="T30" fmla="+- 0 296 240"/>
                    <a:gd name="T31" fmla="*/ 296 h 95"/>
                    <a:gd name="T32" fmla="+- 0 2740 2730"/>
                    <a:gd name="T33" fmla="*/ T32 w 97"/>
                    <a:gd name="T34" fmla="+- 0 316 240"/>
                    <a:gd name="T35" fmla="*/ 316 h 95"/>
                    <a:gd name="T36" fmla="+- 0 2754 2730"/>
                    <a:gd name="T37" fmla="*/ T36 w 97"/>
                    <a:gd name="T38" fmla="+- 0 329 240"/>
                    <a:gd name="T39" fmla="*/ 329 h 95"/>
                    <a:gd name="T40" fmla="+- 0 2772 2730"/>
                    <a:gd name="T41" fmla="*/ T40 w 97"/>
                    <a:gd name="T42" fmla="+- 0 334 240"/>
                    <a:gd name="T43" fmla="*/ 334 h 95"/>
                    <a:gd name="T44" fmla="+- 0 2796 2730"/>
                    <a:gd name="T45" fmla="*/ T44 w 97"/>
                    <a:gd name="T46" fmla="+- 0 330 240"/>
                    <a:gd name="T47" fmla="*/ 330 h 95"/>
                    <a:gd name="T48" fmla="+- 0 2814 2730"/>
                    <a:gd name="T49" fmla="*/ T48 w 97"/>
                    <a:gd name="T50" fmla="+- 0 318 240"/>
                    <a:gd name="T51" fmla="*/ 318 h 95"/>
                    <a:gd name="T52" fmla="+- 0 2825 2730"/>
                    <a:gd name="T53" fmla="*/ T52 w 97"/>
                    <a:gd name="T54" fmla="+- 0 300 240"/>
                    <a:gd name="T55" fmla="*/ 300 h 95"/>
                    <a:gd name="T56" fmla="+- 0 2827 2730"/>
                    <a:gd name="T57" fmla="*/ T56 w 97"/>
                    <a:gd name="T58" fmla="+- 0 286 240"/>
                    <a:gd name="T59" fmla="*/ 28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2" y="25"/>
                      </a:lnTo>
                      <a:lnTo>
                        <a:pt x="78" y="9"/>
                      </a:lnTo>
                      <a:lnTo>
                        <a:pt x="58" y="0"/>
                      </a:lnTo>
                      <a:lnTo>
                        <a:pt x="32" y="3"/>
                      </a:lnTo>
                      <a:lnTo>
                        <a:pt x="12" y="13"/>
                      </a:lnTo>
                      <a:lnTo>
                        <a:pt x="0" y="29"/>
                      </a:lnTo>
                      <a:lnTo>
                        <a:pt x="2" y="56"/>
                      </a:lnTo>
                      <a:lnTo>
                        <a:pt x="10" y="76"/>
                      </a:lnTo>
                      <a:lnTo>
                        <a:pt x="24" y="89"/>
                      </a:lnTo>
                      <a:lnTo>
                        <a:pt x="42" y="94"/>
                      </a:lnTo>
                      <a:lnTo>
                        <a:pt x="66" y="90"/>
                      </a:lnTo>
                      <a:lnTo>
                        <a:pt x="84" y="78"/>
                      </a:lnTo>
                      <a:lnTo>
                        <a:pt x="95"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38" name="Group 498"/>
              <p:cNvGrpSpPr>
                <a:grpSpLocks/>
              </p:cNvGrpSpPr>
              <p:nvPr/>
            </p:nvGrpSpPr>
            <p:grpSpPr bwMode="auto">
              <a:xfrm>
                <a:off x="4334" y="2659"/>
                <a:ext cx="97" cy="95"/>
                <a:chOff x="4334" y="2659"/>
                <a:chExt cx="97" cy="95"/>
              </a:xfrm>
            </p:grpSpPr>
            <p:sp>
              <p:nvSpPr>
                <p:cNvPr id="8829" name="Freeform 499"/>
                <p:cNvSpPr>
                  <a:spLocks/>
                </p:cNvSpPr>
                <p:nvPr/>
              </p:nvSpPr>
              <p:spPr bwMode="auto">
                <a:xfrm>
                  <a:off x="4334" y="2659"/>
                  <a:ext cx="97" cy="95"/>
                </a:xfrm>
                <a:custGeom>
                  <a:avLst/>
                  <a:gdLst>
                    <a:gd name="T0" fmla="+- 0 4391 4334"/>
                    <a:gd name="T1" fmla="*/ T0 w 97"/>
                    <a:gd name="T2" fmla="+- 0 2659 2659"/>
                    <a:gd name="T3" fmla="*/ 2659 h 95"/>
                    <a:gd name="T4" fmla="+- 0 4365 4334"/>
                    <a:gd name="T5" fmla="*/ T4 w 97"/>
                    <a:gd name="T6" fmla="+- 0 2662 2659"/>
                    <a:gd name="T7" fmla="*/ 2662 h 95"/>
                    <a:gd name="T8" fmla="+- 0 4346 4334"/>
                    <a:gd name="T9" fmla="*/ T8 w 97"/>
                    <a:gd name="T10" fmla="+- 0 2672 2659"/>
                    <a:gd name="T11" fmla="*/ 2672 h 95"/>
                    <a:gd name="T12" fmla="+- 0 4334 4334"/>
                    <a:gd name="T13" fmla="*/ T12 w 97"/>
                    <a:gd name="T14" fmla="+- 0 2688 2659"/>
                    <a:gd name="T15" fmla="*/ 2688 h 95"/>
                    <a:gd name="T16" fmla="+- 0 4335 4334"/>
                    <a:gd name="T17" fmla="*/ T16 w 97"/>
                    <a:gd name="T18" fmla="+- 0 2715 2659"/>
                    <a:gd name="T19" fmla="*/ 2715 h 95"/>
                    <a:gd name="T20" fmla="+- 0 4344 4334"/>
                    <a:gd name="T21" fmla="*/ T20 w 97"/>
                    <a:gd name="T22" fmla="+- 0 2735 2659"/>
                    <a:gd name="T23" fmla="*/ 2735 h 95"/>
                    <a:gd name="T24" fmla="+- 0 4357 4334"/>
                    <a:gd name="T25" fmla="*/ T24 w 97"/>
                    <a:gd name="T26" fmla="+- 0 2748 2659"/>
                    <a:gd name="T27" fmla="*/ 2748 h 95"/>
                    <a:gd name="T28" fmla="+- 0 4375 4334"/>
                    <a:gd name="T29" fmla="*/ T28 w 97"/>
                    <a:gd name="T30" fmla="+- 0 2753 2659"/>
                    <a:gd name="T31" fmla="*/ 2753 h 95"/>
                    <a:gd name="T32" fmla="+- 0 4399 4334"/>
                    <a:gd name="T33" fmla="*/ T32 w 97"/>
                    <a:gd name="T34" fmla="+- 0 2749 2659"/>
                    <a:gd name="T35" fmla="*/ 2749 h 95"/>
                    <a:gd name="T36" fmla="+- 0 4418 4334"/>
                    <a:gd name="T37" fmla="*/ T36 w 97"/>
                    <a:gd name="T38" fmla="+- 0 2737 2659"/>
                    <a:gd name="T39" fmla="*/ 2737 h 95"/>
                    <a:gd name="T40" fmla="+- 0 4428 4334"/>
                    <a:gd name="T41" fmla="*/ T40 w 97"/>
                    <a:gd name="T42" fmla="+- 0 2720 2659"/>
                    <a:gd name="T43" fmla="*/ 2720 h 95"/>
                    <a:gd name="T44" fmla="+- 0 4431 4334"/>
                    <a:gd name="T45" fmla="*/ T44 w 97"/>
                    <a:gd name="T46" fmla="+- 0 2706 2659"/>
                    <a:gd name="T47" fmla="*/ 2706 h 95"/>
                    <a:gd name="T48" fmla="+- 0 4426 4334"/>
                    <a:gd name="T49" fmla="*/ T48 w 97"/>
                    <a:gd name="T50" fmla="+- 0 2684 2659"/>
                    <a:gd name="T51" fmla="*/ 2684 h 95"/>
                    <a:gd name="T52" fmla="+- 0 4412 4334"/>
                    <a:gd name="T53" fmla="*/ T52 w 97"/>
                    <a:gd name="T54" fmla="+- 0 2668 2659"/>
                    <a:gd name="T55" fmla="*/ 2668 h 95"/>
                    <a:gd name="T56" fmla="+- 0 4391 4334"/>
                    <a:gd name="T57" fmla="*/ T56 w 97"/>
                    <a:gd name="T58" fmla="+- 0 2659 2659"/>
                    <a:gd name="T59" fmla="*/ 265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7" y="0"/>
                      </a:moveTo>
                      <a:lnTo>
                        <a:pt x="31" y="3"/>
                      </a:lnTo>
                      <a:lnTo>
                        <a:pt x="12" y="13"/>
                      </a:lnTo>
                      <a:lnTo>
                        <a:pt x="0" y="29"/>
                      </a:lnTo>
                      <a:lnTo>
                        <a:pt x="1" y="56"/>
                      </a:lnTo>
                      <a:lnTo>
                        <a:pt x="10" y="76"/>
                      </a:lnTo>
                      <a:lnTo>
                        <a:pt x="23" y="89"/>
                      </a:lnTo>
                      <a:lnTo>
                        <a:pt x="41" y="94"/>
                      </a:lnTo>
                      <a:lnTo>
                        <a:pt x="65" y="90"/>
                      </a:lnTo>
                      <a:lnTo>
                        <a:pt x="84" y="78"/>
                      </a:lnTo>
                      <a:lnTo>
                        <a:pt x="94" y="61"/>
                      </a:lnTo>
                      <a:lnTo>
                        <a:pt x="97" y="47"/>
                      </a:lnTo>
                      <a:lnTo>
                        <a:pt x="92" y="25"/>
                      </a:lnTo>
                      <a:lnTo>
                        <a:pt x="78" y="9"/>
                      </a:lnTo>
                      <a:lnTo>
                        <a:pt x="57"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39" name="Group 500"/>
              <p:cNvGrpSpPr>
                <a:grpSpLocks/>
              </p:cNvGrpSpPr>
              <p:nvPr/>
            </p:nvGrpSpPr>
            <p:grpSpPr bwMode="auto">
              <a:xfrm>
                <a:off x="4334" y="2659"/>
                <a:ext cx="97" cy="95"/>
                <a:chOff x="4334" y="2659"/>
                <a:chExt cx="97" cy="95"/>
              </a:xfrm>
            </p:grpSpPr>
            <p:sp>
              <p:nvSpPr>
                <p:cNvPr id="8828" name="Freeform 501"/>
                <p:cNvSpPr>
                  <a:spLocks/>
                </p:cNvSpPr>
                <p:nvPr/>
              </p:nvSpPr>
              <p:spPr bwMode="auto">
                <a:xfrm>
                  <a:off x="4334" y="2659"/>
                  <a:ext cx="97" cy="95"/>
                </a:xfrm>
                <a:custGeom>
                  <a:avLst/>
                  <a:gdLst>
                    <a:gd name="T0" fmla="+- 0 4431 4334"/>
                    <a:gd name="T1" fmla="*/ T0 w 97"/>
                    <a:gd name="T2" fmla="+- 0 2706 2659"/>
                    <a:gd name="T3" fmla="*/ 2706 h 95"/>
                    <a:gd name="T4" fmla="+- 0 4426 4334"/>
                    <a:gd name="T5" fmla="*/ T4 w 97"/>
                    <a:gd name="T6" fmla="+- 0 2684 2659"/>
                    <a:gd name="T7" fmla="*/ 2684 h 95"/>
                    <a:gd name="T8" fmla="+- 0 4412 4334"/>
                    <a:gd name="T9" fmla="*/ T8 w 97"/>
                    <a:gd name="T10" fmla="+- 0 2668 2659"/>
                    <a:gd name="T11" fmla="*/ 2668 h 95"/>
                    <a:gd name="T12" fmla="+- 0 4391 4334"/>
                    <a:gd name="T13" fmla="*/ T12 w 97"/>
                    <a:gd name="T14" fmla="+- 0 2659 2659"/>
                    <a:gd name="T15" fmla="*/ 2659 h 95"/>
                    <a:gd name="T16" fmla="+- 0 4365 4334"/>
                    <a:gd name="T17" fmla="*/ T16 w 97"/>
                    <a:gd name="T18" fmla="+- 0 2662 2659"/>
                    <a:gd name="T19" fmla="*/ 2662 h 95"/>
                    <a:gd name="T20" fmla="+- 0 4346 4334"/>
                    <a:gd name="T21" fmla="*/ T20 w 97"/>
                    <a:gd name="T22" fmla="+- 0 2672 2659"/>
                    <a:gd name="T23" fmla="*/ 2672 h 95"/>
                    <a:gd name="T24" fmla="+- 0 4334 4334"/>
                    <a:gd name="T25" fmla="*/ T24 w 97"/>
                    <a:gd name="T26" fmla="+- 0 2688 2659"/>
                    <a:gd name="T27" fmla="*/ 2688 h 95"/>
                    <a:gd name="T28" fmla="+- 0 4335 4334"/>
                    <a:gd name="T29" fmla="*/ T28 w 97"/>
                    <a:gd name="T30" fmla="+- 0 2715 2659"/>
                    <a:gd name="T31" fmla="*/ 2715 h 95"/>
                    <a:gd name="T32" fmla="+- 0 4344 4334"/>
                    <a:gd name="T33" fmla="*/ T32 w 97"/>
                    <a:gd name="T34" fmla="+- 0 2735 2659"/>
                    <a:gd name="T35" fmla="*/ 2735 h 95"/>
                    <a:gd name="T36" fmla="+- 0 4357 4334"/>
                    <a:gd name="T37" fmla="*/ T36 w 97"/>
                    <a:gd name="T38" fmla="+- 0 2748 2659"/>
                    <a:gd name="T39" fmla="*/ 2748 h 95"/>
                    <a:gd name="T40" fmla="+- 0 4375 4334"/>
                    <a:gd name="T41" fmla="*/ T40 w 97"/>
                    <a:gd name="T42" fmla="+- 0 2753 2659"/>
                    <a:gd name="T43" fmla="*/ 2753 h 95"/>
                    <a:gd name="T44" fmla="+- 0 4399 4334"/>
                    <a:gd name="T45" fmla="*/ T44 w 97"/>
                    <a:gd name="T46" fmla="+- 0 2749 2659"/>
                    <a:gd name="T47" fmla="*/ 2749 h 95"/>
                    <a:gd name="T48" fmla="+- 0 4418 4334"/>
                    <a:gd name="T49" fmla="*/ T48 w 97"/>
                    <a:gd name="T50" fmla="+- 0 2737 2659"/>
                    <a:gd name="T51" fmla="*/ 2737 h 95"/>
                    <a:gd name="T52" fmla="+- 0 4428 4334"/>
                    <a:gd name="T53" fmla="*/ T52 w 97"/>
                    <a:gd name="T54" fmla="+- 0 2720 2659"/>
                    <a:gd name="T55" fmla="*/ 2720 h 95"/>
                    <a:gd name="T56" fmla="+- 0 4431 4334"/>
                    <a:gd name="T57" fmla="*/ T56 w 97"/>
                    <a:gd name="T58" fmla="+- 0 2706 2659"/>
                    <a:gd name="T59" fmla="*/ 270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7" y="0"/>
                      </a:lnTo>
                      <a:lnTo>
                        <a:pt x="31" y="3"/>
                      </a:lnTo>
                      <a:lnTo>
                        <a:pt x="12" y="13"/>
                      </a:lnTo>
                      <a:lnTo>
                        <a:pt x="0" y="29"/>
                      </a:lnTo>
                      <a:lnTo>
                        <a:pt x="1" y="56"/>
                      </a:lnTo>
                      <a:lnTo>
                        <a:pt x="10" y="76"/>
                      </a:lnTo>
                      <a:lnTo>
                        <a:pt x="23" y="89"/>
                      </a:lnTo>
                      <a:lnTo>
                        <a:pt x="41" y="94"/>
                      </a:lnTo>
                      <a:lnTo>
                        <a:pt x="65" y="90"/>
                      </a:lnTo>
                      <a:lnTo>
                        <a:pt x="84" y="78"/>
                      </a:lnTo>
                      <a:lnTo>
                        <a:pt x="94"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40" name="Group 502"/>
              <p:cNvGrpSpPr>
                <a:grpSpLocks/>
              </p:cNvGrpSpPr>
              <p:nvPr/>
            </p:nvGrpSpPr>
            <p:grpSpPr bwMode="auto">
              <a:xfrm>
                <a:off x="4694" y="1742"/>
                <a:ext cx="97" cy="95"/>
                <a:chOff x="4694" y="1742"/>
                <a:chExt cx="97" cy="95"/>
              </a:xfrm>
            </p:grpSpPr>
            <p:sp>
              <p:nvSpPr>
                <p:cNvPr id="8825" name="Freeform 503"/>
                <p:cNvSpPr>
                  <a:spLocks/>
                </p:cNvSpPr>
                <p:nvPr/>
              </p:nvSpPr>
              <p:spPr bwMode="auto">
                <a:xfrm>
                  <a:off x="4694" y="1742"/>
                  <a:ext cx="97" cy="95"/>
                </a:xfrm>
                <a:custGeom>
                  <a:avLst/>
                  <a:gdLst>
                    <a:gd name="T0" fmla="+- 0 4696 4694"/>
                    <a:gd name="T1" fmla="*/ T0 w 97"/>
                    <a:gd name="T2" fmla="+- 0 1799 1742"/>
                    <a:gd name="T3" fmla="*/ 1799 h 95"/>
                    <a:gd name="T4" fmla="+- 0 4704 4694"/>
                    <a:gd name="T5" fmla="*/ T4 w 97"/>
                    <a:gd name="T6" fmla="+- 0 1818 1742"/>
                    <a:gd name="T7" fmla="*/ 1818 h 95"/>
                    <a:gd name="T8" fmla="+- 0 4717 4694"/>
                    <a:gd name="T9" fmla="*/ T8 w 97"/>
                    <a:gd name="T10" fmla="+- 0 1831 1742"/>
                    <a:gd name="T11" fmla="*/ 1831 h 95"/>
                    <a:gd name="T12" fmla="+- 0 4735 4694"/>
                    <a:gd name="T13" fmla="*/ T12 w 97"/>
                    <a:gd name="T14" fmla="+- 0 1837 1742"/>
                    <a:gd name="T15" fmla="*/ 1837 h 95"/>
                    <a:gd name="T16" fmla="+- 0 4760 4694"/>
                    <a:gd name="T17" fmla="*/ T16 w 97"/>
                    <a:gd name="T18" fmla="+- 0 1832 1742"/>
                    <a:gd name="T19" fmla="*/ 1832 h 95"/>
                    <a:gd name="T20" fmla="+- 0 4778 4694"/>
                    <a:gd name="T21" fmla="*/ T20 w 97"/>
                    <a:gd name="T22" fmla="+- 0 1820 1742"/>
                    <a:gd name="T23" fmla="*/ 1820 h 95"/>
                    <a:gd name="T24" fmla="+- 0 4788 4694"/>
                    <a:gd name="T25" fmla="*/ T24 w 97"/>
                    <a:gd name="T26" fmla="+- 0 1803 1742"/>
                    <a:gd name="T27" fmla="*/ 1803 h 95"/>
                    <a:gd name="T28" fmla="+- 0 4789 4694"/>
                    <a:gd name="T29" fmla="*/ T28 w 97"/>
                    <a:gd name="T30" fmla="+- 0 1799 1742"/>
                    <a:gd name="T31" fmla="*/ 1799 h 95"/>
                    <a:gd name="T32" fmla="+- 0 4696 4694"/>
                    <a:gd name="T33" fmla="*/ T32 w 97"/>
                    <a:gd name="T34" fmla="+- 0 1799 1742"/>
                    <a:gd name="T35" fmla="*/ 17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7" h="95">
                      <a:moveTo>
                        <a:pt x="2" y="57"/>
                      </a:moveTo>
                      <a:lnTo>
                        <a:pt x="10" y="76"/>
                      </a:lnTo>
                      <a:lnTo>
                        <a:pt x="23" y="89"/>
                      </a:lnTo>
                      <a:lnTo>
                        <a:pt x="41" y="95"/>
                      </a:lnTo>
                      <a:lnTo>
                        <a:pt x="66" y="90"/>
                      </a:lnTo>
                      <a:lnTo>
                        <a:pt x="84" y="78"/>
                      </a:lnTo>
                      <a:lnTo>
                        <a:pt x="94" y="61"/>
                      </a:lnTo>
                      <a:lnTo>
                        <a:pt x="95" y="57"/>
                      </a:lnTo>
                      <a:lnTo>
                        <a:pt x="2" y="57"/>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26" name="Freeform 504"/>
                <p:cNvSpPr>
                  <a:spLocks/>
                </p:cNvSpPr>
                <p:nvPr/>
              </p:nvSpPr>
              <p:spPr bwMode="auto">
                <a:xfrm>
                  <a:off x="4694" y="1742"/>
                  <a:ext cx="97" cy="95"/>
                </a:xfrm>
                <a:custGeom>
                  <a:avLst/>
                  <a:gdLst>
                    <a:gd name="T0" fmla="+- 0 4788 4694"/>
                    <a:gd name="T1" fmla="*/ T0 w 97"/>
                    <a:gd name="T2" fmla="+- 0 1779 1742"/>
                    <a:gd name="T3" fmla="*/ 1779 h 95"/>
                    <a:gd name="T4" fmla="+- 0 4694 4694"/>
                    <a:gd name="T5" fmla="*/ T4 w 97"/>
                    <a:gd name="T6" fmla="+- 0 1779 1742"/>
                    <a:gd name="T7" fmla="*/ 1779 h 95"/>
                    <a:gd name="T8" fmla="+- 0 4695 4694"/>
                    <a:gd name="T9" fmla="*/ T8 w 97"/>
                    <a:gd name="T10" fmla="+- 0 1798 1742"/>
                    <a:gd name="T11" fmla="*/ 1798 h 95"/>
                    <a:gd name="T12" fmla="+- 0 4696 4694"/>
                    <a:gd name="T13" fmla="*/ T12 w 97"/>
                    <a:gd name="T14" fmla="+- 0 1799 1742"/>
                    <a:gd name="T15" fmla="*/ 1799 h 95"/>
                    <a:gd name="T16" fmla="+- 0 4789 4694"/>
                    <a:gd name="T17" fmla="*/ T16 w 97"/>
                    <a:gd name="T18" fmla="+- 0 1799 1742"/>
                    <a:gd name="T19" fmla="*/ 1799 h 95"/>
                    <a:gd name="T20" fmla="+- 0 4791 4694"/>
                    <a:gd name="T21" fmla="*/ T20 w 97"/>
                    <a:gd name="T22" fmla="+- 0 1789 1742"/>
                    <a:gd name="T23" fmla="*/ 1789 h 95"/>
                    <a:gd name="T24" fmla="+- 0 4788 4694"/>
                    <a:gd name="T25" fmla="*/ T24 w 97"/>
                    <a:gd name="T26" fmla="+- 0 1779 1742"/>
                    <a:gd name="T27" fmla="*/ 1779 h 95"/>
                  </a:gdLst>
                  <a:ahLst/>
                  <a:cxnLst>
                    <a:cxn ang="0">
                      <a:pos x="T1" y="T3"/>
                    </a:cxn>
                    <a:cxn ang="0">
                      <a:pos x="T5" y="T7"/>
                    </a:cxn>
                    <a:cxn ang="0">
                      <a:pos x="T9" y="T11"/>
                    </a:cxn>
                    <a:cxn ang="0">
                      <a:pos x="T13" y="T15"/>
                    </a:cxn>
                    <a:cxn ang="0">
                      <a:pos x="T17" y="T19"/>
                    </a:cxn>
                    <a:cxn ang="0">
                      <a:pos x="T21" y="T23"/>
                    </a:cxn>
                    <a:cxn ang="0">
                      <a:pos x="T25" y="T27"/>
                    </a:cxn>
                  </a:cxnLst>
                  <a:rect l="0" t="0" r="r" b="b"/>
                  <a:pathLst>
                    <a:path w="97" h="95">
                      <a:moveTo>
                        <a:pt x="94" y="37"/>
                      </a:moveTo>
                      <a:lnTo>
                        <a:pt x="0" y="37"/>
                      </a:lnTo>
                      <a:lnTo>
                        <a:pt x="1" y="56"/>
                      </a:lnTo>
                      <a:lnTo>
                        <a:pt x="2" y="57"/>
                      </a:lnTo>
                      <a:lnTo>
                        <a:pt x="95" y="57"/>
                      </a:lnTo>
                      <a:lnTo>
                        <a:pt x="97" y="47"/>
                      </a:lnTo>
                      <a:lnTo>
                        <a:pt x="94" y="37"/>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27" name="Freeform 505"/>
                <p:cNvSpPr>
                  <a:spLocks/>
                </p:cNvSpPr>
                <p:nvPr/>
              </p:nvSpPr>
              <p:spPr bwMode="auto">
                <a:xfrm>
                  <a:off x="4694" y="1742"/>
                  <a:ext cx="97" cy="95"/>
                </a:xfrm>
                <a:custGeom>
                  <a:avLst/>
                  <a:gdLst>
                    <a:gd name="T0" fmla="+- 0 4751 4694"/>
                    <a:gd name="T1" fmla="*/ T0 w 97"/>
                    <a:gd name="T2" fmla="+- 0 1742 1742"/>
                    <a:gd name="T3" fmla="*/ 1742 h 95"/>
                    <a:gd name="T4" fmla="+- 0 4725 4694"/>
                    <a:gd name="T5" fmla="*/ T4 w 97"/>
                    <a:gd name="T6" fmla="+- 0 1745 1742"/>
                    <a:gd name="T7" fmla="*/ 1745 h 95"/>
                    <a:gd name="T8" fmla="+- 0 4706 4694"/>
                    <a:gd name="T9" fmla="*/ T8 w 97"/>
                    <a:gd name="T10" fmla="+- 0 1755 1742"/>
                    <a:gd name="T11" fmla="*/ 1755 h 95"/>
                    <a:gd name="T12" fmla="+- 0 4694 4694"/>
                    <a:gd name="T13" fmla="*/ T12 w 97"/>
                    <a:gd name="T14" fmla="+- 0 1771 1742"/>
                    <a:gd name="T15" fmla="*/ 1771 h 95"/>
                    <a:gd name="T16" fmla="+- 0 4694 4694"/>
                    <a:gd name="T17" fmla="*/ T16 w 97"/>
                    <a:gd name="T18" fmla="+- 0 1779 1742"/>
                    <a:gd name="T19" fmla="*/ 1779 h 95"/>
                    <a:gd name="T20" fmla="+- 0 4788 4694"/>
                    <a:gd name="T21" fmla="*/ T20 w 97"/>
                    <a:gd name="T22" fmla="+- 0 1779 1742"/>
                    <a:gd name="T23" fmla="*/ 1779 h 95"/>
                    <a:gd name="T24" fmla="+- 0 4786 4694"/>
                    <a:gd name="T25" fmla="*/ T24 w 97"/>
                    <a:gd name="T26" fmla="+- 0 1768 1742"/>
                    <a:gd name="T27" fmla="*/ 1768 h 95"/>
                    <a:gd name="T28" fmla="+- 0 4772 4694"/>
                    <a:gd name="T29" fmla="*/ T28 w 97"/>
                    <a:gd name="T30" fmla="+- 0 1751 1742"/>
                    <a:gd name="T31" fmla="*/ 1751 h 95"/>
                    <a:gd name="T32" fmla="+- 0 4751 4694"/>
                    <a:gd name="T33" fmla="*/ T32 w 97"/>
                    <a:gd name="T34" fmla="+- 0 1742 1742"/>
                    <a:gd name="T35" fmla="*/ 174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7" h="95">
                      <a:moveTo>
                        <a:pt x="57" y="0"/>
                      </a:moveTo>
                      <a:lnTo>
                        <a:pt x="31" y="3"/>
                      </a:lnTo>
                      <a:lnTo>
                        <a:pt x="12" y="13"/>
                      </a:lnTo>
                      <a:lnTo>
                        <a:pt x="0" y="29"/>
                      </a:lnTo>
                      <a:lnTo>
                        <a:pt x="0" y="37"/>
                      </a:lnTo>
                      <a:lnTo>
                        <a:pt x="94" y="37"/>
                      </a:lnTo>
                      <a:lnTo>
                        <a:pt x="92" y="26"/>
                      </a:lnTo>
                      <a:lnTo>
                        <a:pt x="78" y="9"/>
                      </a:lnTo>
                      <a:lnTo>
                        <a:pt x="57"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41" name="Group 506"/>
              <p:cNvGrpSpPr>
                <a:grpSpLocks/>
              </p:cNvGrpSpPr>
              <p:nvPr/>
            </p:nvGrpSpPr>
            <p:grpSpPr bwMode="auto">
              <a:xfrm>
                <a:off x="4694" y="1742"/>
                <a:ext cx="97" cy="95"/>
                <a:chOff x="4694" y="1742"/>
                <a:chExt cx="97" cy="95"/>
              </a:xfrm>
            </p:grpSpPr>
            <p:sp>
              <p:nvSpPr>
                <p:cNvPr id="8820" name="Freeform 507"/>
                <p:cNvSpPr>
                  <a:spLocks/>
                </p:cNvSpPr>
                <p:nvPr/>
              </p:nvSpPr>
              <p:spPr bwMode="auto">
                <a:xfrm>
                  <a:off x="4694" y="1742"/>
                  <a:ext cx="97" cy="95"/>
                </a:xfrm>
                <a:custGeom>
                  <a:avLst/>
                  <a:gdLst>
                    <a:gd name="T0" fmla="+- 0 4696 4694"/>
                    <a:gd name="T1" fmla="*/ T0 w 97"/>
                    <a:gd name="T2" fmla="+- 0 1799 1742"/>
                    <a:gd name="T3" fmla="*/ 1799 h 95"/>
                    <a:gd name="T4" fmla="+- 0 4704 4694"/>
                    <a:gd name="T5" fmla="*/ T4 w 97"/>
                    <a:gd name="T6" fmla="+- 0 1818 1742"/>
                    <a:gd name="T7" fmla="*/ 1818 h 95"/>
                    <a:gd name="T8" fmla="+- 0 4717 4694"/>
                    <a:gd name="T9" fmla="*/ T8 w 97"/>
                    <a:gd name="T10" fmla="+- 0 1831 1742"/>
                    <a:gd name="T11" fmla="*/ 1831 h 95"/>
                    <a:gd name="T12" fmla="+- 0 4735 4694"/>
                    <a:gd name="T13" fmla="*/ T12 w 97"/>
                    <a:gd name="T14" fmla="+- 0 1837 1742"/>
                    <a:gd name="T15" fmla="*/ 1837 h 95"/>
                    <a:gd name="T16" fmla="+- 0 4760 4694"/>
                    <a:gd name="T17" fmla="*/ T16 w 97"/>
                    <a:gd name="T18" fmla="+- 0 1832 1742"/>
                    <a:gd name="T19" fmla="*/ 1832 h 95"/>
                    <a:gd name="T20" fmla="+- 0 4778 4694"/>
                    <a:gd name="T21" fmla="*/ T20 w 97"/>
                    <a:gd name="T22" fmla="+- 0 1820 1742"/>
                    <a:gd name="T23" fmla="*/ 1820 h 95"/>
                    <a:gd name="T24" fmla="+- 0 4788 4694"/>
                    <a:gd name="T25" fmla="*/ T24 w 97"/>
                    <a:gd name="T26" fmla="+- 0 1803 1742"/>
                    <a:gd name="T27" fmla="*/ 1803 h 95"/>
                    <a:gd name="T28" fmla="+- 0 4789 4694"/>
                    <a:gd name="T29" fmla="*/ T28 w 97"/>
                    <a:gd name="T30" fmla="+- 0 1799 1742"/>
                    <a:gd name="T31" fmla="*/ 179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7" h="95">
                      <a:moveTo>
                        <a:pt x="2" y="57"/>
                      </a:moveTo>
                      <a:lnTo>
                        <a:pt x="10" y="76"/>
                      </a:lnTo>
                      <a:lnTo>
                        <a:pt x="23" y="89"/>
                      </a:lnTo>
                      <a:lnTo>
                        <a:pt x="41" y="95"/>
                      </a:lnTo>
                      <a:lnTo>
                        <a:pt x="66" y="90"/>
                      </a:lnTo>
                      <a:lnTo>
                        <a:pt x="84" y="78"/>
                      </a:lnTo>
                      <a:lnTo>
                        <a:pt x="94" y="61"/>
                      </a:lnTo>
                      <a:lnTo>
                        <a:pt x="95" y="5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21" name="Freeform 508"/>
                <p:cNvSpPr>
                  <a:spLocks/>
                </p:cNvSpPr>
                <p:nvPr/>
              </p:nvSpPr>
              <p:spPr bwMode="auto">
                <a:xfrm>
                  <a:off x="4694" y="1742"/>
                  <a:ext cx="97" cy="95"/>
                </a:xfrm>
                <a:custGeom>
                  <a:avLst/>
                  <a:gdLst>
                    <a:gd name="T0" fmla="+- 0 4791 4694"/>
                    <a:gd name="T1" fmla="*/ T0 w 97"/>
                    <a:gd name="T2" fmla="+- 0 1789 1742"/>
                    <a:gd name="T3" fmla="*/ 1789 h 95"/>
                    <a:gd name="T4" fmla="+- 0 4788 4694"/>
                    <a:gd name="T5" fmla="*/ T4 w 97"/>
                    <a:gd name="T6" fmla="+- 0 1779 1742"/>
                    <a:gd name="T7" fmla="*/ 1779 h 95"/>
                  </a:gdLst>
                  <a:ahLst/>
                  <a:cxnLst>
                    <a:cxn ang="0">
                      <a:pos x="T1" y="T3"/>
                    </a:cxn>
                    <a:cxn ang="0">
                      <a:pos x="T5" y="T7"/>
                    </a:cxn>
                  </a:cxnLst>
                  <a:rect l="0" t="0" r="r" b="b"/>
                  <a:pathLst>
                    <a:path w="97" h="95">
                      <a:moveTo>
                        <a:pt x="97" y="47"/>
                      </a:moveTo>
                      <a:lnTo>
                        <a:pt x="94" y="3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22" name="Freeform 509"/>
                <p:cNvSpPr>
                  <a:spLocks/>
                </p:cNvSpPr>
                <p:nvPr/>
              </p:nvSpPr>
              <p:spPr bwMode="auto">
                <a:xfrm>
                  <a:off x="4694" y="1742"/>
                  <a:ext cx="97" cy="95"/>
                </a:xfrm>
                <a:custGeom>
                  <a:avLst/>
                  <a:gdLst>
                    <a:gd name="T0" fmla="+- 0 4694 4694"/>
                    <a:gd name="T1" fmla="*/ T0 w 97"/>
                    <a:gd name="T2" fmla="+- 0 1779 1742"/>
                    <a:gd name="T3" fmla="*/ 1779 h 95"/>
                    <a:gd name="T4" fmla="+- 0 4695 4694"/>
                    <a:gd name="T5" fmla="*/ T4 w 97"/>
                    <a:gd name="T6" fmla="+- 0 1798 1742"/>
                    <a:gd name="T7" fmla="*/ 1798 h 95"/>
                    <a:gd name="T8" fmla="+- 0 4696 4694"/>
                    <a:gd name="T9" fmla="*/ T8 w 97"/>
                    <a:gd name="T10" fmla="+- 0 1799 1742"/>
                    <a:gd name="T11" fmla="*/ 1799 h 95"/>
                  </a:gdLst>
                  <a:ahLst/>
                  <a:cxnLst>
                    <a:cxn ang="0">
                      <a:pos x="T1" y="T3"/>
                    </a:cxn>
                    <a:cxn ang="0">
                      <a:pos x="T5" y="T7"/>
                    </a:cxn>
                    <a:cxn ang="0">
                      <a:pos x="T9" y="T11"/>
                    </a:cxn>
                  </a:cxnLst>
                  <a:rect l="0" t="0" r="r" b="b"/>
                  <a:pathLst>
                    <a:path w="97" h="95">
                      <a:moveTo>
                        <a:pt x="0" y="37"/>
                      </a:moveTo>
                      <a:lnTo>
                        <a:pt x="1" y="56"/>
                      </a:lnTo>
                      <a:lnTo>
                        <a:pt x="2" y="5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23" name="Freeform 510"/>
                <p:cNvSpPr>
                  <a:spLocks/>
                </p:cNvSpPr>
                <p:nvPr/>
              </p:nvSpPr>
              <p:spPr bwMode="auto">
                <a:xfrm>
                  <a:off x="4694" y="1742"/>
                  <a:ext cx="97" cy="95"/>
                </a:xfrm>
                <a:custGeom>
                  <a:avLst/>
                  <a:gdLst>
                    <a:gd name="T0" fmla="+- 0 4789 4694"/>
                    <a:gd name="T1" fmla="*/ T0 w 97"/>
                    <a:gd name="T2" fmla="+- 0 1799 1742"/>
                    <a:gd name="T3" fmla="*/ 1799 h 95"/>
                    <a:gd name="T4" fmla="+- 0 4791 4694"/>
                    <a:gd name="T5" fmla="*/ T4 w 97"/>
                    <a:gd name="T6" fmla="+- 0 1789 1742"/>
                    <a:gd name="T7" fmla="*/ 1789 h 95"/>
                  </a:gdLst>
                  <a:ahLst/>
                  <a:cxnLst>
                    <a:cxn ang="0">
                      <a:pos x="T1" y="T3"/>
                    </a:cxn>
                    <a:cxn ang="0">
                      <a:pos x="T5" y="T7"/>
                    </a:cxn>
                  </a:cxnLst>
                  <a:rect l="0" t="0" r="r" b="b"/>
                  <a:pathLst>
                    <a:path w="97" h="95">
                      <a:moveTo>
                        <a:pt x="95" y="57"/>
                      </a:move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24" name="Freeform 511"/>
                <p:cNvSpPr>
                  <a:spLocks/>
                </p:cNvSpPr>
                <p:nvPr/>
              </p:nvSpPr>
              <p:spPr bwMode="auto">
                <a:xfrm>
                  <a:off x="4694" y="1742"/>
                  <a:ext cx="97" cy="95"/>
                </a:xfrm>
                <a:custGeom>
                  <a:avLst/>
                  <a:gdLst>
                    <a:gd name="T0" fmla="+- 0 4788 4694"/>
                    <a:gd name="T1" fmla="*/ T0 w 97"/>
                    <a:gd name="T2" fmla="+- 0 1779 1742"/>
                    <a:gd name="T3" fmla="*/ 1779 h 95"/>
                    <a:gd name="T4" fmla="+- 0 4786 4694"/>
                    <a:gd name="T5" fmla="*/ T4 w 97"/>
                    <a:gd name="T6" fmla="+- 0 1768 1742"/>
                    <a:gd name="T7" fmla="*/ 1768 h 95"/>
                    <a:gd name="T8" fmla="+- 0 4772 4694"/>
                    <a:gd name="T9" fmla="*/ T8 w 97"/>
                    <a:gd name="T10" fmla="+- 0 1751 1742"/>
                    <a:gd name="T11" fmla="*/ 1751 h 95"/>
                    <a:gd name="T12" fmla="+- 0 4751 4694"/>
                    <a:gd name="T13" fmla="*/ T12 w 97"/>
                    <a:gd name="T14" fmla="+- 0 1742 1742"/>
                    <a:gd name="T15" fmla="*/ 1742 h 95"/>
                    <a:gd name="T16" fmla="+- 0 4725 4694"/>
                    <a:gd name="T17" fmla="*/ T16 w 97"/>
                    <a:gd name="T18" fmla="+- 0 1745 1742"/>
                    <a:gd name="T19" fmla="*/ 1745 h 95"/>
                    <a:gd name="T20" fmla="+- 0 4706 4694"/>
                    <a:gd name="T21" fmla="*/ T20 w 97"/>
                    <a:gd name="T22" fmla="+- 0 1755 1742"/>
                    <a:gd name="T23" fmla="*/ 1755 h 95"/>
                    <a:gd name="T24" fmla="+- 0 4694 4694"/>
                    <a:gd name="T25" fmla="*/ T24 w 97"/>
                    <a:gd name="T26" fmla="+- 0 1771 1742"/>
                    <a:gd name="T27" fmla="*/ 1771 h 95"/>
                    <a:gd name="T28" fmla="+- 0 4694 4694"/>
                    <a:gd name="T29" fmla="*/ T28 w 97"/>
                    <a:gd name="T30" fmla="+- 0 1779 1742"/>
                    <a:gd name="T31" fmla="*/ 177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7" h="95">
                      <a:moveTo>
                        <a:pt x="94" y="37"/>
                      </a:moveTo>
                      <a:lnTo>
                        <a:pt x="92" y="26"/>
                      </a:lnTo>
                      <a:lnTo>
                        <a:pt x="78" y="9"/>
                      </a:lnTo>
                      <a:lnTo>
                        <a:pt x="57" y="0"/>
                      </a:lnTo>
                      <a:lnTo>
                        <a:pt x="31" y="3"/>
                      </a:lnTo>
                      <a:lnTo>
                        <a:pt x="12" y="13"/>
                      </a:lnTo>
                      <a:lnTo>
                        <a:pt x="0" y="29"/>
                      </a:lnTo>
                      <a:lnTo>
                        <a:pt x="0" y="3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42" name="Group 512"/>
              <p:cNvGrpSpPr>
                <a:grpSpLocks/>
              </p:cNvGrpSpPr>
              <p:nvPr/>
            </p:nvGrpSpPr>
            <p:grpSpPr bwMode="auto">
              <a:xfrm>
                <a:off x="3163" y="1046"/>
                <a:ext cx="101" cy="97"/>
                <a:chOff x="3163" y="1046"/>
                <a:chExt cx="101" cy="97"/>
              </a:xfrm>
            </p:grpSpPr>
            <p:sp>
              <p:nvSpPr>
                <p:cNvPr id="8818" name="Freeform 513"/>
                <p:cNvSpPr>
                  <a:spLocks/>
                </p:cNvSpPr>
                <p:nvPr/>
              </p:nvSpPr>
              <p:spPr bwMode="auto">
                <a:xfrm>
                  <a:off x="3163" y="1046"/>
                  <a:ext cx="101" cy="97"/>
                </a:xfrm>
                <a:custGeom>
                  <a:avLst/>
                  <a:gdLst>
                    <a:gd name="T0" fmla="+- 0 3165 3163"/>
                    <a:gd name="T1" fmla="*/ T0 w 101"/>
                    <a:gd name="T2" fmla="+- 0 1099 1046"/>
                    <a:gd name="T3" fmla="*/ 1099 h 97"/>
                    <a:gd name="T4" fmla="+- 0 3168 3163"/>
                    <a:gd name="T5" fmla="*/ T4 w 101"/>
                    <a:gd name="T6" fmla="+- 0 1116 1046"/>
                    <a:gd name="T7" fmla="*/ 1116 h 97"/>
                    <a:gd name="T8" fmla="+- 0 3181 3163"/>
                    <a:gd name="T9" fmla="*/ T8 w 101"/>
                    <a:gd name="T10" fmla="+- 0 1133 1046"/>
                    <a:gd name="T11" fmla="*/ 1133 h 97"/>
                    <a:gd name="T12" fmla="+- 0 3200 3163"/>
                    <a:gd name="T13" fmla="*/ T12 w 101"/>
                    <a:gd name="T14" fmla="+- 0 1144 1046"/>
                    <a:gd name="T15" fmla="*/ 1144 h 97"/>
                    <a:gd name="T16" fmla="+- 0 3227 3163"/>
                    <a:gd name="T17" fmla="*/ T16 w 101"/>
                    <a:gd name="T18" fmla="+- 0 1141 1046"/>
                    <a:gd name="T19" fmla="*/ 1141 h 97"/>
                    <a:gd name="T20" fmla="+- 0 3247 3163"/>
                    <a:gd name="T21" fmla="*/ T20 w 101"/>
                    <a:gd name="T22" fmla="+- 0 1132 1046"/>
                    <a:gd name="T23" fmla="*/ 1132 h 97"/>
                    <a:gd name="T24" fmla="+- 0 3259 3163"/>
                    <a:gd name="T25" fmla="*/ T24 w 101"/>
                    <a:gd name="T26" fmla="+- 0 1117 1046"/>
                    <a:gd name="T27" fmla="*/ 1117 h 97"/>
                    <a:gd name="T28" fmla="+- 0 3264 3163"/>
                    <a:gd name="T29" fmla="*/ T28 w 101"/>
                    <a:gd name="T30" fmla="+- 0 1099 1046"/>
                    <a:gd name="T31" fmla="*/ 1099 h 97"/>
                    <a:gd name="T32" fmla="+- 0 3165 3163"/>
                    <a:gd name="T33" fmla="*/ T32 w 101"/>
                    <a:gd name="T34" fmla="+- 0 1099 1046"/>
                    <a:gd name="T35" fmla="*/ 109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1" h="97">
                      <a:moveTo>
                        <a:pt x="2" y="53"/>
                      </a:moveTo>
                      <a:lnTo>
                        <a:pt x="5" y="70"/>
                      </a:lnTo>
                      <a:lnTo>
                        <a:pt x="18" y="87"/>
                      </a:lnTo>
                      <a:lnTo>
                        <a:pt x="37" y="98"/>
                      </a:lnTo>
                      <a:lnTo>
                        <a:pt x="64" y="95"/>
                      </a:lnTo>
                      <a:lnTo>
                        <a:pt x="84" y="86"/>
                      </a:lnTo>
                      <a:lnTo>
                        <a:pt x="96" y="71"/>
                      </a:lnTo>
                      <a:lnTo>
                        <a:pt x="101" y="53"/>
                      </a:lnTo>
                      <a:lnTo>
                        <a:pt x="2" y="53"/>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19" name="Freeform 514"/>
                <p:cNvSpPr>
                  <a:spLocks/>
                </p:cNvSpPr>
                <p:nvPr/>
              </p:nvSpPr>
              <p:spPr bwMode="auto">
                <a:xfrm>
                  <a:off x="3163" y="1046"/>
                  <a:ext cx="101" cy="97"/>
                </a:xfrm>
                <a:custGeom>
                  <a:avLst/>
                  <a:gdLst>
                    <a:gd name="T0" fmla="+- 0 3227 3163"/>
                    <a:gd name="T1" fmla="*/ T0 w 101"/>
                    <a:gd name="T2" fmla="+- 0 1046 1046"/>
                    <a:gd name="T3" fmla="*/ 1046 h 97"/>
                    <a:gd name="T4" fmla="+- 0 3200 3163"/>
                    <a:gd name="T5" fmla="*/ T4 w 101"/>
                    <a:gd name="T6" fmla="+- 0 1049 1046"/>
                    <a:gd name="T7" fmla="*/ 1049 h 97"/>
                    <a:gd name="T8" fmla="+- 0 3180 3163"/>
                    <a:gd name="T9" fmla="*/ T8 w 101"/>
                    <a:gd name="T10" fmla="+- 0 1059 1046"/>
                    <a:gd name="T11" fmla="*/ 1059 h 97"/>
                    <a:gd name="T12" fmla="+- 0 3168 3163"/>
                    <a:gd name="T13" fmla="*/ T12 w 101"/>
                    <a:gd name="T14" fmla="+- 0 1074 1046"/>
                    <a:gd name="T15" fmla="*/ 1074 h 97"/>
                    <a:gd name="T16" fmla="+- 0 3163 3163"/>
                    <a:gd name="T17" fmla="*/ T16 w 101"/>
                    <a:gd name="T18" fmla="+- 0 1093 1046"/>
                    <a:gd name="T19" fmla="*/ 1093 h 97"/>
                    <a:gd name="T20" fmla="+- 0 3165 3163"/>
                    <a:gd name="T21" fmla="*/ T20 w 101"/>
                    <a:gd name="T22" fmla="+- 0 1099 1046"/>
                    <a:gd name="T23" fmla="*/ 1099 h 97"/>
                    <a:gd name="T24" fmla="+- 0 3264 3163"/>
                    <a:gd name="T25" fmla="*/ T24 w 101"/>
                    <a:gd name="T26" fmla="+- 0 1099 1046"/>
                    <a:gd name="T27" fmla="*/ 1099 h 97"/>
                    <a:gd name="T28" fmla="+- 0 3264 3163"/>
                    <a:gd name="T29" fmla="*/ T28 w 101"/>
                    <a:gd name="T30" fmla="+- 0 1098 1046"/>
                    <a:gd name="T31" fmla="*/ 1098 h 97"/>
                    <a:gd name="T32" fmla="+- 0 3264 3163"/>
                    <a:gd name="T33" fmla="*/ T32 w 101"/>
                    <a:gd name="T34" fmla="+- 0 1095 1046"/>
                    <a:gd name="T35" fmla="*/ 1095 h 97"/>
                    <a:gd name="T36" fmla="+- 0 3259 3163"/>
                    <a:gd name="T37" fmla="*/ T36 w 101"/>
                    <a:gd name="T38" fmla="+- 0 1073 1046"/>
                    <a:gd name="T39" fmla="*/ 1073 h 97"/>
                    <a:gd name="T40" fmla="+- 0 3246 3163"/>
                    <a:gd name="T41" fmla="*/ T40 w 101"/>
                    <a:gd name="T42" fmla="+- 0 1056 1046"/>
                    <a:gd name="T43" fmla="*/ 1056 h 97"/>
                    <a:gd name="T44" fmla="+- 0 3227 3163"/>
                    <a:gd name="T45" fmla="*/ T44 w 101"/>
                    <a:gd name="T46" fmla="+- 0 1046 1046"/>
                    <a:gd name="T47" fmla="*/ 104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01" h="97">
                      <a:moveTo>
                        <a:pt x="64" y="0"/>
                      </a:moveTo>
                      <a:lnTo>
                        <a:pt x="37" y="3"/>
                      </a:lnTo>
                      <a:lnTo>
                        <a:pt x="17" y="13"/>
                      </a:lnTo>
                      <a:lnTo>
                        <a:pt x="5" y="28"/>
                      </a:lnTo>
                      <a:lnTo>
                        <a:pt x="0" y="47"/>
                      </a:lnTo>
                      <a:lnTo>
                        <a:pt x="2" y="53"/>
                      </a:lnTo>
                      <a:lnTo>
                        <a:pt x="101" y="53"/>
                      </a:lnTo>
                      <a:lnTo>
                        <a:pt x="101" y="52"/>
                      </a:lnTo>
                      <a:lnTo>
                        <a:pt x="101" y="49"/>
                      </a:lnTo>
                      <a:lnTo>
                        <a:pt x="96" y="27"/>
                      </a:lnTo>
                      <a:lnTo>
                        <a:pt x="83" y="10"/>
                      </a:lnTo>
                      <a:lnTo>
                        <a:pt x="64"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43" name="Group 515"/>
              <p:cNvGrpSpPr>
                <a:grpSpLocks/>
              </p:cNvGrpSpPr>
              <p:nvPr/>
            </p:nvGrpSpPr>
            <p:grpSpPr bwMode="auto">
              <a:xfrm>
                <a:off x="3163" y="1046"/>
                <a:ext cx="101" cy="97"/>
                <a:chOff x="3163" y="1046"/>
                <a:chExt cx="101" cy="97"/>
              </a:xfrm>
            </p:grpSpPr>
            <p:sp>
              <p:nvSpPr>
                <p:cNvPr id="8815" name="Freeform 516"/>
                <p:cNvSpPr>
                  <a:spLocks/>
                </p:cNvSpPr>
                <p:nvPr/>
              </p:nvSpPr>
              <p:spPr bwMode="auto">
                <a:xfrm>
                  <a:off x="3163" y="1046"/>
                  <a:ext cx="101" cy="97"/>
                </a:xfrm>
                <a:custGeom>
                  <a:avLst/>
                  <a:gdLst>
                    <a:gd name="T0" fmla="+- 0 3165 3163"/>
                    <a:gd name="T1" fmla="*/ T0 w 101"/>
                    <a:gd name="T2" fmla="+- 0 1099 1046"/>
                    <a:gd name="T3" fmla="*/ 1099 h 97"/>
                    <a:gd name="T4" fmla="+- 0 3168 3163"/>
                    <a:gd name="T5" fmla="*/ T4 w 101"/>
                    <a:gd name="T6" fmla="+- 0 1116 1046"/>
                    <a:gd name="T7" fmla="*/ 1116 h 97"/>
                    <a:gd name="T8" fmla="+- 0 3181 3163"/>
                    <a:gd name="T9" fmla="*/ T8 w 101"/>
                    <a:gd name="T10" fmla="+- 0 1133 1046"/>
                    <a:gd name="T11" fmla="*/ 1133 h 97"/>
                    <a:gd name="T12" fmla="+- 0 3200 3163"/>
                    <a:gd name="T13" fmla="*/ T12 w 101"/>
                    <a:gd name="T14" fmla="+- 0 1144 1046"/>
                    <a:gd name="T15" fmla="*/ 1144 h 97"/>
                    <a:gd name="T16" fmla="+- 0 3227 3163"/>
                    <a:gd name="T17" fmla="*/ T16 w 101"/>
                    <a:gd name="T18" fmla="+- 0 1141 1046"/>
                    <a:gd name="T19" fmla="*/ 1141 h 97"/>
                    <a:gd name="T20" fmla="+- 0 3247 3163"/>
                    <a:gd name="T21" fmla="*/ T20 w 101"/>
                    <a:gd name="T22" fmla="+- 0 1132 1046"/>
                    <a:gd name="T23" fmla="*/ 1132 h 97"/>
                    <a:gd name="T24" fmla="+- 0 3259 3163"/>
                    <a:gd name="T25" fmla="*/ T24 w 101"/>
                    <a:gd name="T26" fmla="+- 0 1117 1046"/>
                    <a:gd name="T27" fmla="*/ 1117 h 97"/>
                    <a:gd name="T28" fmla="+- 0 3264 3163"/>
                    <a:gd name="T29" fmla="*/ T28 w 101"/>
                    <a:gd name="T30" fmla="+- 0 1099 1046"/>
                    <a:gd name="T31" fmla="*/ 1099 h 97"/>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01" h="97">
                      <a:moveTo>
                        <a:pt x="2" y="53"/>
                      </a:moveTo>
                      <a:lnTo>
                        <a:pt x="5" y="70"/>
                      </a:lnTo>
                      <a:lnTo>
                        <a:pt x="18" y="87"/>
                      </a:lnTo>
                      <a:lnTo>
                        <a:pt x="37" y="98"/>
                      </a:lnTo>
                      <a:lnTo>
                        <a:pt x="64" y="95"/>
                      </a:lnTo>
                      <a:lnTo>
                        <a:pt x="84" y="86"/>
                      </a:lnTo>
                      <a:lnTo>
                        <a:pt x="96" y="71"/>
                      </a:lnTo>
                      <a:lnTo>
                        <a:pt x="101" y="5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16" name="Freeform 517"/>
                <p:cNvSpPr>
                  <a:spLocks/>
                </p:cNvSpPr>
                <p:nvPr/>
              </p:nvSpPr>
              <p:spPr bwMode="auto">
                <a:xfrm>
                  <a:off x="3163" y="1046"/>
                  <a:ext cx="101" cy="97"/>
                </a:xfrm>
                <a:custGeom>
                  <a:avLst/>
                  <a:gdLst>
                    <a:gd name="T0" fmla="+- 0 3264 3163"/>
                    <a:gd name="T1" fmla="*/ T0 w 101"/>
                    <a:gd name="T2" fmla="+- 0 1095 1046"/>
                    <a:gd name="T3" fmla="*/ 1095 h 97"/>
                    <a:gd name="T4" fmla="+- 0 3259 3163"/>
                    <a:gd name="T5" fmla="*/ T4 w 101"/>
                    <a:gd name="T6" fmla="+- 0 1073 1046"/>
                    <a:gd name="T7" fmla="*/ 1073 h 97"/>
                    <a:gd name="T8" fmla="+- 0 3246 3163"/>
                    <a:gd name="T9" fmla="*/ T8 w 101"/>
                    <a:gd name="T10" fmla="+- 0 1056 1046"/>
                    <a:gd name="T11" fmla="*/ 1056 h 97"/>
                    <a:gd name="T12" fmla="+- 0 3227 3163"/>
                    <a:gd name="T13" fmla="*/ T12 w 101"/>
                    <a:gd name="T14" fmla="+- 0 1046 1046"/>
                    <a:gd name="T15" fmla="*/ 1046 h 97"/>
                    <a:gd name="T16" fmla="+- 0 3200 3163"/>
                    <a:gd name="T17" fmla="*/ T16 w 101"/>
                    <a:gd name="T18" fmla="+- 0 1049 1046"/>
                    <a:gd name="T19" fmla="*/ 1049 h 97"/>
                    <a:gd name="T20" fmla="+- 0 3180 3163"/>
                    <a:gd name="T21" fmla="*/ T20 w 101"/>
                    <a:gd name="T22" fmla="+- 0 1059 1046"/>
                    <a:gd name="T23" fmla="*/ 1059 h 97"/>
                    <a:gd name="T24" fmla="+- 0 3168 3163"/>
                    <a:gd name="T25" fmla="*/ T24 w 101"/>
                    <a:gd name="T26" fmla="+- 0 1074 1046"/>
                    <a:gd name="T27" fmla="*/ 1074 h 97"/>
                    <a:gd name="T28" fmla="+- 0 3163 3163"/>
                    <a:gd name="T29" fmla="*/ T28 w 101"/>
                    <a:gd name="T30" fmla="+- 0 1093 1046"/>
                    <a:gd name="T31" fmla="*/ 1093 h 97"/>
                    <a:gd name="T32" fmla="+- 0 3165 3163"/>
                    <a:gd name="T33" fmla="*/ T32 w 101"/>
                    <a:gd name="T34" fmla="+- 0 1099 1046"/>
                    <a:gd name="T35" fmla="*/ 109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1" h="97">
                      <a:moveTo>
                        <a:pt x="101" y="49"/>
                      </a:moveTo>
                      <a:lnTo>
                        <a:pt x="96" y="27"/>
                      </a:lnTo>
                      <a:lnTo>
                        <a:pt x="83" y="10"/>
                      </a:lnTo>
                      <a:lnTo>
                        <a:pt x="64" y="0"/>
                      </a:lnTo>
                      <a:lnTo>
                        <a:pt x="37" y="3"/>
                      </a:lnTo>
                      <a:lnTo>
                        <a:pt x="17" y="13"/>
                      </a:lnTo>
                      <a:lnTo>
                        <a:pt x="5" y="28"/>
                      </a:lnTo>
                      <a:lnTo>
                        <a:pt x="0" y="47"/>
                      </a:lnTo>
                      <a:lnTo>
                        <a:pt x="2" y="5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17" name="Freeform 518"/>
                <p:cNvSpPr>
                  <a:spLocks/>
                </p:cNvSpPr>
                <p:nvPr/>
              </p:nvSpPr>
              <p:spPr bwMode="auto">
                <a:xfrm>
                  <a:off x="3163" y="1046"/>
                  <a:ext cx="101" cy="97"/>
                </a:xfrm>
                <a:custGeom>
                  <a:avLst/>
                  <a:gdLst>
                    <a:gd name="T0" fmla="+- 0 3264 3163"/>
                    <a:gd name="T1" fmla="*/ T0 w 101"/>
                    <a:gd name="T2" fmla="+- 0 1099 1046"/>
                    <a:gd name="T3" fmla="*/ 1099 h 97"/>
                    <a:gd name="T4" fmla="+- 0 3264 3163"/>
                    <a:gd name="T5" fmla="*/ T4 w 101"/>
                    <a:gd name="T6" fmla="+- 0 1098 1046"/>
                    <a:gd name="T7" fmla="*/ 1098 h 97"/>
                    <a:gd name="T8" fmla="+- 0 3264 3163"/>
                    <a:gd name="T9" fmla="*/ T8 w 101"/>
                    <a:gd name="T10" fmla="+- 0 1095 1046"/>
                    <a:gd name="T11" fmla="*/ 1095 h 97"/>
                  </a:gdLst>
                  <a:ahLst/>
                  <a:cxnLst>
                    <a:cxn ang="0">
                      <a:pos x="T1" y="T3"/>
                    </a:cxn>
                    <a:cxn ang="0">
                      <a:pos x="T5" y="T7"/>
                    </a:cxn>
                    <a:cxn ang="0">
                      <a:pos x="T9" y="T11"/>
                    </a:cxn>
                  </a:cxnLst>
                  <a:rect l="0" t="0" r="r" b="b"/>
                  <a:pathLst>
                    <a:path w="101" h="97">
                      <a:moveTo>
                        <a:pt x="101" y="53"/>
                      </a:move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44" name="Group 519"/>
              <p:cNvGrpSpPr>
                <a:grpSpLocks/>
              </p:cNvGrpSpPr>
              <p:nvPr/>
            </p:nvGrpSpPr>
            <p:grpSpPr bwMode="auto">
              <a:xfrm>
                <a:off x="3119" y="1012"/>
                <a:ext cx="93" cy="99"/>
                <a:chOff x="3119" y="1012"/>
                <a:chExt cx="93" cy="99"/>
              </a:xfrm>
            </p:grpSpPr>
            <p:sp>
              <p:nvSpPr>
                <p:cNvPr id="8813" name="Freeform 520"/>
                <p:cNvSpPr>
                  <a:spLocks/>
                </p:cNvSpPr>
                <p:nvPr/>
              </p:nvSpPr>
              <p:spPr bwMode="auto">
                <a:xfrm>
                  <a:off x="3119" y="1012"/>
                  <a:ext cx="93" cy="99"/>
                </a:xfrm>
                <a:custGeom>
                  <a:avLst/>
                  <a:gdLst>
                    <a:gd name="T0" fmla="+- 0 3135 3119"/>
                    <a:gd name="T1" fmla="*/ T0 w 93"/>
                    <a:gd name="T2" fmla="+- 0 1099 1012"/>
                    <a:gd name="T3" fmla="*/ 1099 h 99"/>
                    <a:gd name="T4" fmla="+- 0 3141 3119"/>
                    <a:gd name="T5" fmla="*/ T4 w 93"/>
                    <a:gd name="T6" fmla="+- 0 1106 1012"/>
                    <a:gd name="T7" fmla="*/ 1106 h 99"/>
                    <a:gd name="T8" fmla="+- 0 3158 3119"/>
                    <a:gd name="T9" fmla="*/ T8 w 93"/>
                    <a:gd name="T10" fmla="+- 0 1112 1012"/>
                    <a:gd name="T11" fmla="*/ 1112 h 99"/>
                    <a:gd name="T12" fmla="+- 0 3182 3119"/>
                    <a:gd name="T13" fmla="*/ T12 w 93"/>
                    <a:gd name="T14" fmla="+- 0 1107 1012"/>
                    <a:gd name="T15" fmla="*/ 1107 h 99"/>
                    <a:gd name="T16" fmla="+- 0 3192 3119"/>
                    <a:gd name="T17" fmla="*/ T16 w 93"/>
                    <a:gd name="T18" fmla="+- 0 1099 1012"/>
                    <a:gd name="T19" fmla="*/ 1099 h 99"/>
                    <a:gd name="T20" fmla="+- 0 3135 3119"/>
                    <a:gd name="T21" fmla="*/ T20 w 93"/>
                    <a:gd name="T22" fmla="+- 0 1099 1012"/>
                    <a:gd name="T23" fmla="*/ 1099 h 99"/>
                  </a:gdLst>
                  <a:ahLst/>
                  <a:cxnLst>
                    <a:cxn ang="0">
                      <a:pos x="T1" y="T3"/>
                    </a:cxn>
                    <a:cxn ang="0">
                      <a:pos x="T5" y="T7"/>
                    </a:cxn>
                    <a:cxn ang="0">
                      <a:pos x="T9" y="T11"/>
                    </a:cxn>
                    <a:cxn ang="0">
                      <a:pos x="T13" y="T15"/>
                    </a:cxn>
                    <a:cxn ang="0">
                      <a:pos x="T17" y="T19"/>
                    </a:cxn>
                    <a:cxn ang="0">
                      <a:pos x="T21" y="T23"/>
                    </a:cxn>
                  </a:cxnLst>
                  <a:rect l="0" t="0" r="r" b="b"/>
                  <a:pathLst>
                    <a:path w="93" h="99">
                      <a:moveTo>
                        <a:pt x="16" y="87"/>
                      </a:moveTo>
                      <a:lnTo>
                        <a:pt x="22" y="94"/>
                      </a:lnTo>
                      <a:lnTo>
                        <a:pt x="39" y="100"/>
                      </a:lnTo>
                      <a:lnTo>
                        <a:pt x="63" y="95"/>
                      </a:lnTo>
                      <a:lnTo>
                        <a:pt x="73" y="87"/>
                      </a:lnTo>
                      <a:lnTo>
                        <a:pt x="16" y="87"/>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14" name="Freeform 521"/>
                <p:cNvSpPr>
                  <a:spLocks/>
                </p:cNvSpPr>
                <p:nvPr/>
              </p:nvSpPr>
              <p:spPr bwMode="auto">
                <a:xfrm>
                  <a:off x="3119" y="1012"/>
                  <a:ext cx="93" cy="99"/>
                </a:xfrm>
                <a:custGeom>
                  <a:avLst/>
                  <a:gdLst>
                    <a:gd name="T0" fmla="+- 0 3174 3119"/>
                    <a:gd name="T1" fmla="*/ T0 w 93"/>
                    <a:gd name="T2" fmla="+- 0 1012 1012"/>
                    <a:gd name="T3" fmla="*/ 1012 h 99"/>
                    <a:gd name="T4" fmla="+- 0 3149 3119"/>
                    <a:gd name="T5" fmla="*/ T4 w 93"/>
                    <a:gd name="T6" fmla="+- 0 1016 1012"/>
                    <a:gd name="T7" fmla="*/ 1016 h 99"/>
                    <a:gd name="T8" fmla="+- 0 3130 3119"/>
                    <a:gd name="T9" fmla="*/ T8 w 93"/>
                    <a:gd name="T10" fmla="+- 0 1027 1012"/>
                    <a:gd name="T11" fmla="*/ 1027 h 99"/>
                    <a:gd name="T12" fmla="+- 0 3119 3119"/>
                    <a:gd name="T13" fmla="*/ T12 w 93"/>
                    <a:gd name="T14" fmla="+- 0 1043 1012"/>
                    <a:gd name="T15" fmla="*/ 1043 h 99"/>
                    <a:gd name="T16" fmla="+- 0 3120 3119"/>
                    <a:gd name="T17" fmla="*/ T16 w 93"/>
                    <a:gd name="T18" fmla="+- 0 1072 1012"/>
                    <a:gd name="T19" fmla="*/ 1072 h 99"/>
                    <a:gd name="T20" fmla="+- 0 3128 3119"/>
                    <a:gd name="T21" fmla="*/ T20 w 93"/>
                    <a:gd name="T22" fmla="+- 0 1093 1012"/>
                    <a:gd name="T23" fmla="*/ 1093 h 99"/>
                    <a:gd name="T24" fmla="+- 0 3135 3119"/>
                    <a:gd name="T25" fmla="*/ T24 w 93"/>
                    <a:gd name="T26" fmla="+- 0 1099 1012"/>
                    <a:gd name="T27" fmla="*/ 1099 h 99"/>
                    <a:gd name="T28" fmla="+- 0 3192 3119"/>
                    <a:gd name="T29" fmla="*/ T28 w 93"/>
                    <a:gd name="T30" fmla="+- 0 1099 1012"/>
                    <a:gd name="T31" fmla="*/ 1099 h 99"/>
                    <a:gd name="T32" fmla="+- 0 3199 3119"/>
                    <a:gd name="T33" fmla="*/ T32 w 93"/>
                    <a:gd name="T34" fmla="+- 0 1095 1012"/>
                    <a:gd name="T35" fmla="*/ 1095 h 99"/>
                    <a:gd name="T36" fmla="+- 0 3209 3119"/>
                    <a:gd name="T37" fmla="*/ T36 w 93"/>
                    <a:gd name="T38" fmla="+- 0 1076 1012"/>
                    <a:gd name="T39" fmla="*/ 1076 h 99"/>
                    <a:gd name="T40" fmla="+- 0 3211 3119"/>
                    <a:gd name="T41" fmla="*/ T40 w 93"/>
                    <a:gd name="T42" fmla="+- 0 1062 1012"/>
                    <a:gd name="T43" fmla="*/ 1062 h 99"/>
                    <a:gd name="T44" fmla="+- 0 3206 3119"/>
                    <a:gd name="T45" fmla="*/ T44 w 93"/>
                    <a:gd name="T46" fmla="+- 0 1039 1012"/>
                    <a:gd name="T47" fmla="*/ 1039 h 99"/>
                    <a:gd name="T48" fmla="+- 0 3193 3119"/>
                    <a:gd name="T49" fmla="*/ T48 w 93"/>
                    <a:gd name="T50" fmla="+- 0 1022 1012"/>
                    <a:gd name="T51" fmla="*/ 1022 h 99"/>
                    <a:gd name="T52" fmla="+- 0 3174 3119"/>
                    <a:gd name="T53" fmla="*/ T52 w 93"/>
                    <a:gd name="T54" fmla="+- 0 1012 1012"/>
                    <a:gd name="T55" fmla="*/ 1012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3" h="99">
                      <a:moveTo>
                        <a:pt x="55" y="0"/>
                      </a:moveTo>
                      <a:lnTo>
                        <a:pt x="30" y="4"/>
                      </a:lnTo>
                      <a:lnTo>
                        <a:pt x="11" y="15"/>
                      </a:lnTo>
                      <a:lnTo>
                        <a:pt x="0" y="31"/>
                      </a:lnTo>
                      <a:lnTo>
                        <a:pt x="1" y="60"/>
                      </a:lnTo>
                      <a:lnTo>
                        <a:pt x="9" y="81"/>
                      </a:lnTo>
                      <a:lnTo>
                        <a:pt x="16" y="87"/>
                      </a:lnTo>
                      <a:lnTo>
                        <a:pt x="73" y="87"/>
                      </a:lnTo>
                      <a:lnTo>
                        <a:pt x="80" y="83"/>
                      </a:lnTo>
                      <a:lnTo>
                        <a:pt x="90" y="64"/>
                      </a:lnTo>
                      <a:lnTo>
                        <a:pt x="92" y="50"/>
                      </a:lnTo>
                      <a:lnTo>
                        <a:pt x="87" y="27"/>
                      </a:lnTo>
                      <a:lnTo>
                        <a:pt x="74" y="10"/>
                      </a:lnTo>
                      <a:lnTo>
                        <a:pt x="55"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45" name="Group 522"/>
              <p:cNvGrpSpPr>
                <a:grpSpLocks/>
              </p:cNvGrpSpPr>
              <p:nvPr/>
            </p:nvGrpSpPr>
            <p:grpSpPr bwMode="auto">
              <a:xfrm>
                <a:off x="3119" y="1012"/>
                <a:ext cx="93" cy="99"/>
                <a:chOff x="3119" y="1012"/>
                <a:chExt cx="93" cy="99"/>
              </a:xfrm>
            </p:grpSpPr>
            <p:sp>
              <p:nvSpPr>
                <p:cNvPr id="8810" name="Freeform 523"/>
                <p:cNvSpPr>
                  <a:spLocks/>
                </p:cNvSpPr>
                <p:nvPr/>
              </p:nvSpPr>
              <p:spPr bwMode="auto">
                <a:xfrm>
                  <a:off x="3119" y="1012"/>
                  <a:ext cx="93" cy="99"/>
                </a:xfrm>
                <a:custGeom>
                  <a:avLst/>
                  <a:gdLst>
                    <a:gd name="T0" fmla="+- 0 3135 3119"/>
                    <a:gd name="T1" fmla="*/ T0 w 93"/>
                    <a:gd name="T2" fmla="+- 0 1099 1012"/>
                    <a:gd name="T3" fmla="*/ 1099 h 99"/>
                    <a:gd name="T4" fmla="+- 0 3141 3119"/>
                    <a:gd name="T5" fmla="*/ T4 w 93"/>
                    <a:gd name="T6" fmla="+- 0 1106 1012"/>
                    <a:gd name="T7" fmla="*/ 1106 h 99"/>
                    <a:gd name="T8" fmla="+- 0 3158 3119"/>
                    <a:gd name="T9" fmla="*/ T8 w 93"/>
                    <a:gd name="T10" fmla="+- 0 1112 1012"/>
                    <a:gd name="T11" fmla="*/ 1112 h 99"/>
                    <a:gd name="T12" fmla="+- 0 3182 3119"/>
                    <a:gd name="T13" fmla="*/ T12 w 93"/>
                    <a:gd name="T14" fmla="+- 0 1107 1012"/>
                    <a:gd name="T15" fmla="*/ 1107 h 99"/>
                    <a:gd name="T16" fmla="+- 0 3192 3119"/>
                    <a:gd name="T17" fmla="*/ T16 w 93"/>
                    <a:gd name="T18" fmla="+- 0 1099 1012"/>
                    <a:gd name="T19" fmla="*/ 1099 h 99"/>
                  </a:gdLst>
                  <a:ahLst/>
                  <a:cxnLst>
                    <a:cxn ang="0">
                      <a:pos x="T1" y="T3"/>
                    </a:cxn>
                    <a:cxn ang="0">
                      <a:pos x="T5" y="T7"/>
                    </a:cxn>
                    <a:cxn ang="0">
                      <a:pos x="T9" y="T11"/>
                    </a:cxn>
                    <a:cxn ang="0">
                      <a:pos x="T13" y="T15"/>
                    </a:cxn>
                    <a:cxn ang="0">
                      <a:pos x="T17" y="T19"/>
                    </a:cxn>
                  </a:cxnLst>
                  <a:rect l="0" t="0" r="r" b="b"/>
                  <a:pathLst>
                    <a:path w="93" h="99">
                      <a:moveTo>
                        <a:pt x="16" y="87"/>
                      </a:moveTo>
                      <a:lnTo>
                        <a:pt x="22" y="94"/>
                      </a:lnTo>
                      <a:lnTo>
                        <a:pt x="39" y="100"/>
                      </a:lnTo>
                      <a:lnTo>
                        <a:pt x="63" y="95"/>
                      </a:lnTo>
                      <a:lnTo>
                        <a:pt x="73" y="8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11" name="Freeform 524"/>
                <p:cNvSpPr>
                  <a:spLocks/>
                </p:cNvSpPr>
                <p:nvPr/>
              </p:nvSpPr>
              <p:spPr bwMode="auto">
                <a:xfrm>
                  <a:off x="3119" y="1012"/>
                  <a:ext cx="93" cy="99"/>
                </a:xfrm>
                <a:custGeom>
                  <a:avLst/>
                  <a:gdLst>
                    <a:gd name="T0" fmla="+- 0 3211 3119"/>
                    <a:gd name="T1" fmla="*/ T0 w 93"/>
                    <a:gd name="T2" fmla="+- 0 1062 1012"/>
                    <a:gd name="T3" fmla="*/ 1062 h 99"/>
                    <a:gd name="T4" fmla="+- 0 3206 3119"/>
                    <a:gd name="T5" fmla="*/ T4 w 93"/>
                    <a:gd name="T6" fmla="+- 0 1039 1012"/>
                    <a:gd name="T7" fmla="*/ 1039 h 99"/>
                    <a:gd name="T8" fmla="+- 0 3193 3119"/>
                    <a:gd name="T9" fmla="*/ T8 w 93"/>
                    <a:gd name="T10" fmla="+- 0 1022 1012"/>
                    <a:gd name="T11" fmla="*/ 1022 h 99"/>
                    <a:gd name="T12" fmla="+- 0 3174 3119"/>
                    <a:gd name="T13" fmla="*/ T12 w 93"/>
                    <a:gd name="T14" fmla="+- 0 1012 1012"/>
                    <a:gd name="T15" fmla="*/ 1012 h 99"/>
                    <a:gd name="T16" fmla="+- 0 3149 3119"/>
                    <a:gd name="T17" fmla="*/ T16 w 93"/>
                    <a:gd name="T18" fmla="+- 0 1016 1012"/>
                    <a:gd name="T19" fmla="*/ 1016 h 99"/>
                    <a:gd name="T20" fmla="+- 0 3130 3119"/>
                    <a:gd name="T21" fmla="*/ T20 w 93"/>
                    <a:gd name="T22" fmla="+- 0 1027 1012"/>
                    <a:gd name="T23" fmla="*/ 1027 h 99"/>
                    <a:gd name="T24" fmla="+- 0 3119 3119"/>
                    <a:gd name="T25" fmla="*/ T24 w 93"/>
                    <a:gd name="T26" fmla="+- 0 1043 1012"/>
                    <a:gd name="T27" fmla="*/ 1043 h 99"/>
                    <a:gd name="T28" fmla="+- 0 3120 3119"/>
                    <a:gd name="T29" fmla="*/ T28 w 93"/>
                    <a:gd name="T30" fmla="+- 0 1072 1012"/>
                    <a:gd name="T31" fmla="*/ 1072 h 99"/>
                    <a:gd name="T32" fmla="+- 0 3128 3119"/>
                    <a:gd name="T33" fmla="*/ T32 w 93"/>
                    <a:gd name="T34" fmla="+- 0 1093 1012"/>
                    <a:gd name="T35" fmla="*/ 1093 h 99"/>
                    <a:gd name="T36" fmla="+- 0 3135 3119"/>
                    <a:gd name="T37" fmla="*/ T36 w 93"/>
                    <a:gd name="T38" fmla="+- 0 1099 1012"/>
                    <a:gd name="T39" fmla="*/ 1099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3" h="99">
                      <a:moveTo>
                        <a:pt x="92" y="50"/>
                      </a:moveTo>
                      <a:lnTo>
                        <a:pt x="87" y="27"/>
                      </a:lnTo>
                      <a:lnTo>
                        <a:pt x="74" y="10"/>
                      </a:lnTo>
                      <a:lnTo>
                        <a:pt x="55" y="0"/>
                      </a:lnTo>
                      <a:lnTo>
                        <a:pt x="30" y="4"/>
                      </a:lnTo>
                      <a:lnTo>
                        <a:pt x="11" y="15"/>
                      </a:lnTo>
                      <a:lnTo>
                        <a:pt x="0" y="31"/>
                      </a:lnTo>
                      <a:lnTo>
                        <a:pt x="1" y="60"/>
                      </a:lnTo>
                      <a:lnTo>
                        <a:pt x="9" y="81"/>
                      </a:lnTo>
                      <a:lnTo>
                        <a:pt x="16" y="8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12" name="Freeform 525"/>
                <p:cNvSpPr>
                  <a:spLocks/>
                </p:cNvSpPr>
                <p:nvPr/>
              </p:nvSpPr>
              <p:spPr bwMode="auto">
                <a:xfrm>
                  <a:off x="3119" y="1012"/>
                  <a:ext cx="93" cy="99"/>
                </a:xfrm>
                <a:custGeom>
                  <a:avLst/>
                  <a:gdLst>
                    <a:gd name="T0" fmla="+- 0 3192 3119"/>
                    <a:gd name="T1" fmla="*/ T0 w 93"/>
                    <a:gd name="T2" fmla="+- 0 1099 1012"/>
                    <a:gd name="T3" fmla="*/ 1099 h 99"/>
                    <a:gd name="T4" fmla="+- 0 3199 3119"/>
                    <a:gd name="T5" fmla="*/ T4 w 93"/>
                    <a:gd name="T6" fmla="+- 0 1095 1012"/>
                    <a:gd name="T7" fmla="*/ 1095 h 99"/>
                    <a:gd name="T8" fmla="+- 0 3209 3119"/>
                    <a:gd name="T9" fmla="*/ T8 w 93"/>
                    <a:gd name="T10" fmla="+- 0 1076 1012"/>
                    <a:gd name="T11" fmla="*/ 1076 h 99"/>
                    <a:gd name="T12" fmla="+- 0 3211 3119"/>
                    <a:gd name="T13" fmla="*/ T12 w 93"/>
                    <a:gd name="T14" fmla="+- 0 1062 1012"/>
                    <a:gd name="T15" fmla="*/ 1062 h 99"/>
                  </a:gdLst>
                  <a:ahLst/>
                  <a:cxnLst>
                    <a:cxn ang="0">
                      <a:pos x="T1" y="T3"/>
                    </a:cxn>
                    <a:cxn ang="0">
                      <a:pos x="T5" y="T7"/>
                    </a:cxn>
                    <a:cxn ang="0">
                      <a:pos x="T9" y="T11"/>
                    </a:cxn>
                    <a:cxn ang="0">
                      <a:pos x="T13" y="T15"/>
                    </a:cxn>
                  </a:cxnLst>
                  <a:rect l="0" t="0" r="r" b="b"/>
                  <a:pathLst>
                    <a:path w="93" h="99">
                      <a:moveTo>
                        <a:pt x="73" y="87"/>
                      </a:moveTo>
                      <a:lnTo>
                        <a:pt x="80" y="83"/>
                      </a:lnTo>
                      <a:lnTo>
                        <a:pt x="90" y="64"/>
                      </a:lnTo>
                      <a:lnTo>
                        <a:pt x="92" y="50"/>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46" name="Group 526"/>
              <p:cNvGrpSpPr>
                <a:grpSpLocks/>
              </p:cNvGrpSpPr>
              <p:nvPr/>
            </p:nvGrpSpPr>
            <p:grpSpPr bwMode="auto">
              <a:xfrm>
                <a:off x="3830" y="6767"/>
                <a:ext cx="97" cy="95"/>
                <a:chOff x="3830" y="6767"/>
                <a:chExt cx="97" cy="95"/>
              </a:xfrm>
            </p:grpSpPr>
            <p:sp>
              <p:nvSpPr>
                <p:cNvPr id="8806" name="Freeform 527"/>
                <p:cNvSpPr>
                  <a:spLocks/>
                </p:cNvSpPr>
                <p:nvPr/>
              </p:nvSpPr>
              <p:spPr bwMode="auto">
                <a:xfrm>
                  <a:off x="3830" y="6767"/>
                  <a:ext cx="97" cy="95"/>
                </a:xfrm>
                <a:custGeom>
                  <a:avLst/>
                  <a:gdLst>
                    <a:gd name="T0" fmla="+- 0 3864 3830"/>
                    <a:gd name="T1" fmla="*/ T0 w 97"/>
                    <a:gd name="T2" fmla="+- 0 6859 6767"/>
                    <a:gd name="T3" fmla="*/ 6859 h 95"/>
                    <a:gd name="T4" fmla="+- 0 3871 3830"/>
                    <a:gd name="T5" fmla="*/ T4 w 97"/>
                    <a:gd name="T6" fmla="+- 0 6862 6767"/>
                    <a:gd name="T7" fmla="*/ 6862 h 95"/>
                    <a:gd name="T8" fmla="+- 0 3884 3830"/>
                    <a:gd name="T9" fmla="*/ T8 w 97"/>
                    <a:gd name="T10" fmla="+- 0 6859 6767"/>
                    <a:gd name="T11" fmla="*/ 6859 h 95"/>
                    <a:gd name="T12" fmla="+- 0 3864 3830"/>
                    <a:gd name="T13" fmla="*/ T12 w 97"/>
                    <a:gd name="T14" fmla="+- 0 6859 6767"/>
                    <a:gd name="T15" fmla="*/ 6859 h 95"/>
                  </a:gdLst>
                  <a:ahLst/>
                  <a:cxnLst>
                    <a:cxn ang="0">
                      <a:pos x="T1" y="T3"/>
                    </a:cxn>
                    <a:cxn ang="0">
                      <a:pos x="T5" y="T7"/>
                    </a:cxn>
                    <a:cxn ang="0">
                      <a:pos x="T9" y="T11"/>
                    </a:cxn>
                    <a:cxn ang="0">
                      <a:pos x="T13" y="T15"/>
                    </a:cxn>
                  </a:cxnLst>
                  <a:rect l="0" t="0" r="r" b="b"/>
                  <a:pathLst>
                    <a:path w="97" h="95">
                      <a:moveTo>
                        <a:pt x="34" y="92"/>
                      </a:moveTo>
                      <a:lnTo>
                        <a:pt x="41" y="95"/>
                      </a:lnTo>
                      <a:lnTo>
                        <a:pt x="54" y="92"/>
                      </a:lnTo>
                      <a:lnTo>
                        <a:pt x="34" y="92"/>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07" name="Freeform 528"/>
                <p:cNvSpPr>
                  <a:spLocks/>
                </p:cNvSpPr>
                <p:nvPr/>
              </p:nvSpPr>
              <p:spPr bwMode="auto">
                <a:xfrm>
                  <a:off x="3830" y="6767"/>
                  <a:ext cx="97" cy="95"/>
                </a:xfrm>
                <a:custGeom>
                  <a:avLst/>
                  <a:gdLst>
                    <a:gd name="T0" fmla="+- 0 3887 3830"/>
                    <a:gd name="T1" fmla="*/ T0 w 97"/>
                    <a:gd name="T2" fmla="+- 0 6767 6767"/>
                    <a:gd name="T3" fmla="*/ 6767 h 95"/>
                    <a:gd name="T4" fmla="+- 0 3861 3830"/>
                    <a:gd name="T5" fmla="*/ T4 w 97"/>
                    <a:gd name="T6" fmla="+- 0 6770 6767"/>
                    <a:gd name="T7" fmla="*/ 6770 h 95"/>
                    <a:gd name="T8" fmla="+- 0 3844 3830"/>
                    <a:gd name="T9" fmla="*/ T8 w 97"/>
                    <a:gd name="T10" fmla="+- 0 6779 6767"/>
                    <a:gd name="T11" fmla="*/ 6779 h 95"/>
                    <a:gd name="T12" fmla="+- 0 3910 3830"/>
                    <a:gd name="T13" fmla="*/ T12 w 97"/>
                    <a:gd name="T14" fmla="+- 0 6779 6767"/>
                    <a:gd name="T15" fmla="*/ 6779 h 95"/>
                    <a:gd name="T16" fmla="+- 0 3908 3830"/>
                    <a:gd name="T17" fmla="*/ T16 w 97"/>
                    <a:gd name="T18" fmla="+- 0 6776 6767"/>
                    <a:gd name="T19" fmla="*/ 6776 h 95"/>
                    <a:gd name="T20" fmla="+- 0 3887 3830"/>
                    <a:gd name="T21" fmla="*/ T20 w 97"/>
                    <a:gd name="T22" fmla="+- 0 6767 6767"/>
                    <a:gd name="T23" fmla="*/ 6767 h 95"/>
                  </a:gdLst>
                  <a:ahLst/>
                  <a:cxnLst>
                    <a:cxn ang="0">
                      <a:pos x="T1" y="T3"/>
                    </a:cxn>
                    <a:cxn ang="0">
                      <a:pos x="T5" y="T7"/>
                    </a:cxn>
                    <a:cxn ang="0">
                      <a:pos x="T9" y="T11"/>
                    </a:cxn>
                    <a:cxn ang="0">
                      <a:pos x="T13" y="T15"/>
                    </a:cxn>
                    <a:cxn ang="0">
                      <a:pos x="T17" y="T19"/>
                    </a:cxn>
                    <a:cxn ang="0">
                      <a:pos x="T21" y="T23"/>
                    </a:cxn>
                  </a:cxnLst>
                  <a:rect l="0" t="0" r="r" b="b"/>
                  <a:pathLst>
                    <a:path w="97" h="95">
                      <a:moveTo>
                        <a:pt x="57" y="0"/>
                      </a:moveTo>
                      <a:lnTo>
                        <a:pt x="31" y="3"/>
                      </a:lnTo>
                      <a:lnTo>
                        <a:pt x="14" y="12"/>
                      </a:lnTo>
                      <a:lnTo>
                        <a:pt x="80" y="12"/>
                      </a:lnTo>
                      <a:lnTo>
                        <a:pt x="78" y="9"/>
                      </a:lnTo>
                      <a:lnTo>
                        <a:pt x="57"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08" name="Freeform 529"/>
                <p:cNvSpPr>
                  <a:spLocks/>
                </p:cNvSpPr>
                <p:nvPr/>
              </p:nvSpPr>
              <p:spPr bwMode="auto">
                <a:xfrm>
                  <a:off x="3830" y="6767"/>
                  <a:ext cx="97" cy="95"/>
                </a:xfrm>
                <a:custGeom>
                  <a:avLst/>
                  <a:gdLst>
                    <a:gd name="T0" fmla="+- 0 3923 3830"/>
                    <a:gd name="T1" fmla="*/ T0 w 97"/>
                    <a:gd name="T2" fmla="+- 0 6799 6767"/>
                    <a:gd name="T3" fmla="*/ 6799 h 95"/>
                    <a:gd name="T4" fmla="+- 0 3830 3830"/>
                    <a:gd name="T5" fmla="*/ T4 w 97"/>
                    <a:gd name="T6" fmla="+- 0 6799 6767"/>
                    <a:gd name="T7" fmla="*/ 6799 h 95"/>
                    <a:gd name="T8" fmla="+- 0 3831 3830"/>
                    <a:gd name="T9" fmla="*/ T8 w 97"/>
                    <a:gd name="T10" fmla="+- 0 6824 6767"/>
                    <a:gd name="T11" fmla="*/ 6824 h 95"/>
                    <a:gd name="T12" fmla="+- 0 3838 3830"/>
                    <a:gd name="T13" fmla="*/ T12 w 97"/>
                    <a:gd name="T14" fmla="+- 0 6839 6767"/>
                    <a:gd name="T15" fmla="*/ 6839 h 95"/>
                    <a:gd name="T16" fmla="+- 0 3917 3830"/>
                    <a:gd name="T17" fmla="*/ T16 w 97"/>
                    <a:gd name="T18" fmla="+- 0 6839 6767"/>
                    <a:gd name="T19" fmla="*/ 6839 h 95"/>
                    <a:gd name="T20" fmla="+- 0 3924 3830"/>
                    <a:gd name="T21" fmla="*/ T20 w 97"/>
                    <a:gd name="T22" fmla="+- 0 6828 6767"/>
                    <a:gd name="T23" fmla="*/ 6828 h 95"/>
                    <a:gd name="T24" fmla="+- 0 3927 3830"/>
                    <a:gd name="T25" fmla="*/ T24 w 97"/>
                    <a:gd name="T26" fmla="+- 0 6814 6767"/>
                    <a:gd name="T27" fmla="*/ 6814 h 95"/>
                    <a:gd name="T28" fmla="+- 0 3923 3830"/>
                    <a:gd name="T29" fmla="*/ T28 w 97"/>
                    <a:gd name="T30" fmla="+- 0 6799 6767"/>
                    <a:gd name="T31" fmla="*/ 679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7" h="95">
                      <a:moveTo>
                        <a:pt x="93" y="32"/>
                      </a:moveTo>
                      <a:lnTo>
                        <a:pt x="0" y="32"/>
                      </a:lnTo>
                      <a:lnTo>
                        <a:pt x="1" y="57"/>
                      </a:lnTo>
                      <a:lnTo>
                        <a:pt x="8" y="72"/>
                      </a:lnTo>
                      <a:lnTo>
                        <a:pt x="87" y="72"/>
                      </a:lnTo>
                      <a:lnTo>
                        <a:pt x="94" y="61"/>
                      </a:lnTo>
                      <a:lnTo>
                        <a:pt x="97" y="47"/>
                      </a:lnTo>
                      <a:lnTo>
                        <a:pt x="93" y="32"/>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09" name="Freeform 530"/>
                <p:cNvSpPr>
                  <a:spLocks/>
                </p:cNvSpPr>
                <p:nvPr/>
              </p:nvSpPr>
              <p:spPr bwMode="auto">
                <a:xfrm>
                  <a:off x="3830" y="6767"/>
                  <a:ext cx="97" cy="95"/>
                </a:xfrm>
                <a:custGeom>
                  <a:avLst/>
                  <a:gdLst>
                    <a:gd name="T0" fmla="+- 0 3910 3830"/>
                    <a:gd name="T1" fmla="*/ T0 w 97"/>
                    <a:gd name="T2" fmla="+- 0 6779 6767"/>
                    <a:gd name="T3" fmla="*/ 6779 h 95"/>
                    <a:gd name="T4" fmla="+- 0 3844 3830"/>
                    <a:gd name="T5" fmla="*/ T4 w 97"/>
                    <a:gd name="T6" fmla="+- 0 6779 6767"/>
                    <a:gd name="T7" fmla="*/ 6779 h 95"/>
                    <a:gd name="T8" fmla="+- 0 3842 3830"/>
                    <a:gd name="T9" fmla="*/ T8 w 97"/>
                    <a:gd name="T10" fmla="+- 0 6781 6767"/>
                    <a:gd name="T11" fmla="*/ 6781 h 95"/>
                    <a:gd name="T12" fmla="+- 0 3830 3830"/>
                    <a:gd name="T13" fmla="*/ T12 w 97"/>
                    <a:gd name="T14" fmla="+- 0 6796 6767"/>
                    <a:gd name="T15" fmla="*/ 6796 h 95"/>
                    <a:gd name="T16" fmla="+- 0 3830 3830"/>
                    <a:gd name="T17" fmla="*/ T16 w 97"/>
                    <a:gd name="T18" fmla="+- 0 6799 6767"/>
                    <a:gd name="T19" fmla="*/ 6799 h 95"/>
                    <a:gd name="T20" fmla="+- 0 3923 3830"/>
                    <a:gd name="T21" fmla="*/ T20 w 97"/>
                    <a:gd name="T22" fmla="+- 0 6799 6767"/>
                    <a:gd name="T23" fmla="*/ 6799 h 95"/>
                    <a:gd name="T24" fmla="+- 0 3921 3830"/>
                    <a:gd name="T25" fmla="*/ T24 w 97"/>
                    <a:gd name="T26" fmla="+- 0 6793 6767"/>
                    <a:gd name="T27" fmla="*/ 6793 h 95"/>
                    <a:gd name="T28" fmla="+- 0 3910 3830"/>
                    <a:gd name="T29" fmla="*/ T28 w 97"/>
                    <a:gd name="T30" fmla="+- 0 6779 6767"/>
                    <a:gd name="T31" fmla="*/ 677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7" h="95">
                      <a:moveTo>
                        <a:pt x="80" y="12"/>
                      </a:moveTo>
                      <a:lnTo>
                        <a:pt x="14" y="12"/>
                      </a:lnTo>
                      <a:lnTo>
                        <a:pt x="12" y="14"/>
                      </a:lnTo>
                      <a:lnTo>
                        <a:pt x="0" y="29"/>
                      </a:lnTo>
                      <a:lnTo>
                        <a:pt x="0" y="32"/>
                      </a:lnTo>
                      <a:lnTo>
                        <a:pt x="93" y="32"/>
                      </a:lnTo>
                      <a:lnTo>
                        <a:pt x="91" y="26"/>
                      </a:lnTo>
                      <a:lnTo>
                        <a:pt x="80" y="12"/>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47" name="Group 531"/>
              <p:cNvGrpSpPr>
                <a:grpSpLocks/>
              </p:cNvGrpSpPr>
              <p:nvPr/>
            </p:nvGrpSpPr>
            <p:grpSpPr bwMode="auto">
              <a:xfrm>
                <a:off x="3830" y="6767"/>
                <a:ext cx="97" cy="95"/>
                <a:chOff x="3830" y="6767"/>
                <a:chExt cx="97" cy="95"/>
              </a:xfrm>
            </p:grpSpPr>
            <p:sp>
              <p:nvSpPr>
                <p:cNvPr id="8799" name="Freeform 532"/>
                <p:cNvSpPr>
                  <a:spLocks/>
                </p:cNvSpPr>
                <p:nvPr/>
              </p:nvSpPr>
              <p:spPr bwMode="auto">
                <a:xfrm>
                  <a:off x="3830" y="6767"/>
                  <a:ext cx="97" cy="95"/>
                </a:xfrm>
                <a:custGeom>
                  <a:avLst/>
                  <a:gdLst>
                    <a:gd name="T0" fmla="+- 0 3864 3830"/>
                    <a:gd name="T1" fmla="*/ T0 w 97"/>
                    <a:gd name="T2" fmla="+- 0 6859 6767"/>
                    <a:gd name="T3" fmla="*/ 6859 h 95"/>
                    <a:gd name="T4" fmla="+- 0 3871 3830"/>
                    <a:gd name="T5" fmla="*/ T4 w 97"/>
                    <a:gd name="T6" fmla="+- 0 6862 6767"/>
                    <a:gd name="T7" fmla="*/ 6862 h 95"/>
                    <a:gd name="T8" fmla="+- 0 3884 3830"/>
                    <a:gd name="T9" fmla="*/ T8 w 97"/>
                    <a:gd name="T10" fmla="+- 0 6859 6767"/>
                    <a:gd name="T11" fmla="*/ 6859 h 95"/>
                  </a:gdLst>
                  <a:ahLst/>
                  <a:cxnLst>
                    <a:cxn ang="0">
                      <a:pos x="T1" y="T3"/>
                    </a:cxn>
                    <a:cxn ang="0">
                      <a:pos x="T5" y="T7"/>
                    </a:cxn>
                    <a:cxn ang="0">
                      <a:pos x="T9" y="T11"/>
                    </a:cxn>
                  </a:cxnLst>
                  <a:rect l="0" t="0" r="r" b="b"/>
                  <a:pathLst>
                    <a:path w="97" h="95">
                      <a:moveTo>
                        <a:pt x="34" y="92"/>
                      </a:moveTo>
                      <a:lnTo>
                        <a:pt x="41" y="95"/>
                      </a:lnTo>
                      <a:lnTo>
                        <a:pt x="54" y="9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00" name="Freeform 533"/>
                <p:cNvSpPr>
                  <a:spLocks/>
                </p:cNvSpPr>
                <p:nvPr/>
              </p:nvSpPr>
              <p:spPr bwMode="auto">
                <a:xfrm>
                  <a:off x="3830" y="6767"/>
                  <a:ext cx="97" cy="95"/>
                </a:xfrm>
                <a:custGeom>
                  <a:avLst/>
                  <a:gdLst>
                    <a:gd name="T0" fmla="+- 0 3910 3830"/>
                    <a:gd name="T1" fmla="*/ T0 w 97"/>
                    <a:gd name="T2" fmla="+- 0 6779 6767"/>
                    <a:gd name="T3" fmla="*/ 6779 h 95"/>
                    <a:gd name="T4" fmla="+- 0 3908 3830"/>
                    <a:gd name="T5" fmla="*/ T4 w 97"/>
                    <a:gd name="T6" fmla="+- 0 6776 6767"/>
                    <a:gd name="T7" fmla="*/ 6776 h 95"/>
                    <a:gd name="T8" fmla="+- 0 3887 3830"/>
                    <a:gd name="T9" fmla="*/ T8 w 97"/>
                    <a:gd name="T10" fmla="+- 0 6767 6767"/>
                    <a:gd name="T11" fmla="*/ 6767 h 95"/>
                    <a:gd name="T12" fmla="+- 0 3861 3830"/>
                    <a:gd name="T13" fmla="*/ T12 w 97"/>
                    <a:gd name="T14" fmla="+- 0 6770 6767"/>
                    <a:gd name="T15" fmla="*/ 6770 h 95"/>
                    <a:gd name="T16" fmla="+- 0 3844 3830"/>
                    <a:gd name="T17" fmla="*/ T16 w 97"/>
                    <a:gd name="T18" fmla="+- 0 6779 6767"/>
                    <a:gd name="T19" fmla="*/ 6779 h 95"/>
                  </a:gdLst>
                  <a:ahLst/>
                  <a:cxnLst>
                    <a:cxn ang="0">
                      <a:pos x="T1" y="T3"/>
                    </a:cxn>
                    <a:cxn ang="0">
                      <a:pos x="T5" y="T7"/>
                    </a:cxn>
                    <a:cxn ang="0">
                      <a:pos x="T9" y="T11"/>
                    </a:cxn>
                    <a:cxn ang="0">
                      <a:pos x="T13" y="T15"/>
                    </a:cxn>
                    <a:cxn ang="0">
                      <a:pos x="T17" y="T19"/>
                    </a:cxn>
                  </a:cxnLst>
                  <a:rect l="0" t="0" r="r" b="b"/>
                  <a:pathLst>
                    <a:path w="97" h="95">
                      <a:moveTo>
                        <a:pt x="80" y="12"/>
                      </a:moveTo>
                      <a:lnTo>
                        <a:pt x="78" y="9"/>
                      </a:lnTo>
                      <a:lnTo>
                        <a:pt x="57" y="0"/>
                      </a:lnTo>
                      <a:lnTo>
                        <a:pt x="31" y="3"/>
                      </a:lnTo>
                      <a:lnTo>
                        <a:pt x="14" y="1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01" name="Freeform 534"/>
                <p:cNvSpPr>
                  <a:spLocks/>
                </p:cNvSpPr>
                <p:nvPr/>
              </p:nvSpPr>
              <p:spPr bwMode="auto">
                <a:xfrm>
                  <a:off x="3830" y="6767"/>
                  <a:ext cx="97" cy="95"/>
                </a:xfrm>
                <a:custGeom>
                  <a:avLst/>
                  <a:gdLst>
                    <a:gd name="T0" fmla="+- 0 3927 3830"/>
                    <a:gd name="T1" fmla="*/ T0 w 97"/>
                    <a:gd name="T2" fmla="+- 0 6814 6767"/>
                    <a:gd name="T3" fmla="*/ 6814 h 95"/>
                    <a:gd name="T4" fmla="+- 0 3923 3830"/>
                    <a:gd name="T5" fmla="*/ T4 w 97"/>
                    <a:gd name="T6" fmla="+- 0 6799 6767"/>
                    <a:gd name="T7" fmla="*/ 6799 h 95"/>
                  </a:gdLst>
                  <a:ahLst/>
                  <a:cxnLst>
                    <a:cxn ang="0">
                      <a:pos x="T1" y="T3"/>
                    </a:cxn>
                    <a:cxn ang="0">
                      <a:pos x="T5" y="T7"/>
                    </a:cxn>
                  </a:cxnLst>
                  <a:rect l="0" t="0" r="r" b="b"/>
                  <a:pathLst>
                    <a:path w="97" h="95">
                      <a:moveTo>
                        <a:pt x="97" y="47"/>
                      </a:moveTo>
                      <a:lnTo>
                        <a:pt x="93" y="3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02" name="Freeform 535"/>
                <p:cNvSpPr>
                  <a:spLocks/>
                </p:cNvSpPr>
                <p:nvPr/>
              </p:nvSpPr>
              <p:spPr bwMode="auto">
                <a:xfrm>
                  <a:off x="3830" y="6767"/>
                  <a:ext cx="97" cy="95"/>
                </a:xfrm>
                <a:custGeom>
                  <a:avLst/>
                  <a:gdLst>
                    <a:gd name="T0" fmla="+- 0 3830 3830"/>
                    <a:gd name="T1" fmla="*/ T0 w 97"/>
                    <a:gd name="T2" fmla="+- 0 6799 6767"/>
                    <a:gd name="T3" fmla="*/ 6799 h 95"/>
                    <a:gd name="T4" fmla="+- 0 3831 3830"/>
                    <a:gd name="T5" fmla="*/ T4 w 97"/>
                    <a:gd name="T6" fmla="+- 0 6824 6767"/>
                    <a:gd name="T7" fmla="*/ 6824 h 95"/>
                    <a:gd name="T8" fmla="+- 0 3838 3830"/>
                    <a:gd name="T9" fmla="*/ T8 w 97"/>
                    <a:gd name="T10" fmla="+- 0 6839 6767"/>
                    <a:gd name="T11" fmla="*/ 6839 h 95"/>
                  </a:gdLst>
                  <a:ahLst/>
                  <a:cxnLst>
                    <a:cxn ang="0">
                      <a:pos x="T1" y="T3"/>
                    </a:cxn>
                    <a:cxn ang="0">
                      <a:pos x="T5" y="T7"/>
                    </a:cxn>
                    <a:cxn ang="0">
                      <a:pos x="T9" y="T11"/>
                    </a:cxn>
                  </a:cxnLst>
                  <a:rect l="0" t="0" r="r" b="b"/>
                  <a:pathLst>
                    <a:path w="97" h="95">
                      <a:moveTo>
                        <a:pt x="0" y="32"/>
                      </a:moveTo>
                      <a:lnTo>
                        <a:pt x="1" y="57"/>
                      </a:lnTo>
                      <a:lnTo>
                        <a:pt x="8" y="7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03" name="Freeform 536"/>
                <p:cNvSpPr>
                  <a:spLocks/>
                </p:cNvSpPr>
                <p:nvPr/>
              </p:nvSpPr>
              <p:spPr bwMode="auto">
                <a:xfrm>
                  <a:off x="3830" y="6767"/>
                  <a:ext cx="97" cy="95"/>
                </a:xfrm>
                <a:custGeom>
                  <a:avLst/>
                  <a:gdLst>
                    <a:gd name="T0" fmla="+- 0 3917 3830"/>
                    <a:gd name="T1" fmla="*/ T0 w 97"/>
                    <a:gd name="T2" fmla="+- 0 6839 6767"/>
                    <a:gd name="T3" fmla="*/ 6839 h 95"/>
                    <a:gd name="T4" fmla="+- 0 3924 3830"/>
                    <a:gd name="T5" fmla="*/ T4 w 97"/>
                    <a:gd name="T6" fmla="+- 0 6828 6767"/>
                    <a:gd name="T7" fmla="*/ 6828 h 95"/>
                    <a:gd name="T8" fmla="+- 0 3927 3830"/>
                    <a:gd name="T9" fmla="*/ T8 w 97"/>
                    <a:gd name="T10" fmla="+- 0 6814 6767"/>
                    <a:gd name="T11" fmla="*/ 6814 h 95"/>
                  </a:gdLst>
                  <a:ahLst/>
                  <a:cxnLst>
                    <a:cxn ang="0">
                      <a:pos x="T1" y="T3"/>
                    </a:cxn>
                    <a:cxn ang="0">
                      <a:pos x="T5" y="T7"/>
                    </a:cxn>
                    <a:cxn ang="0">
                      <a:pos x="T9" y="T11"/>
                    </a:cxn>
                  </a:cxnLst>
                  <a:rect l="0" t="0" r="r" b="b"/>
                  <a:pathLst>
                    <a:path w="97" h="95">
                      <a:moveTo>
                        <a:pt x="87" y="72"/>
                      </a:moveTo>
                      <a:lnTo>
                        <a:pt x="94"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04" name="Freeform 537"/>
                <p:cNvSpPr>
                  <a:spLocks/>
                </p:cNvSpPr>
                <p:nvPr/>
              </p:nvSpPr>
              <p:spPr bwMode="auto">
                <a:xfrm>
                  <a:off x="3830" y="6767"/>
                  <a:ext cx="97" cy="95"/>
                </a:xfrm>
                <a:custGeom>
                  <a:avLst/>
                  <a:gdLst>
                    <a:gd name="T0" fmla="+- 0 3923 3830"/>
                    <a:gd name="T1" fmla="*/ T0 w 97"/>
                    <a:gd name="T2" fmla="+- 0 6799 6767"/>
                    <a:gd name="T3" fmla="*/ 6799 h 95"/>
                    <a:gd name="T4" fmla="+- 0 3921 3830"/>
                    <a:gd name="T5" fmla="*/ T4 w 97"/>
                    <a:gd name="T6" fmla="+- 0 6793 6767"/>
                    <a:gd name="T7" fmla="*/ 6793 h 95"/>
                    <a:gd name="T8" fmla="+- 0 3910 3830"/>
                    <a:gd name="T9" fmla="*/ T8 w 97"/>
                    <a:gd name="T10" fmla="+- 0 6779 6767"/>
                    <a:gd name="T11" fmla="*/ 6779 h 95"/>
                  </a:gdLst>
                  <a:ahLst/>
                  <a:cxnLst>
                    <a:cxn ang="0">
                      <a:pos x="T1" y="T3"/>
                    </a:cxn>
                    <a:cxn ang="0">
                      <a:pos x="T5" y="T7"/>
                    </a:cxn>
                    <a:cxn ang="0">
                      <a:pos x="T9" y="T11"/>
                    </a:cxn>
                  </a:cxnLst>
                  <a:rect l="0" t="0" r="r" b="b"/>
                  <a:pathLst>
                    <a:path w="97" h="95">
                      <a:moveTo>
                        <a:pt x="93" y="32"/>
                      </a:moveTo>
                      <a:lnTo>
                        <a:pt x="91" y="26"/>
                      </a:lnTo>
                      <a:lnTo>
                        <a:pt x="80" y="1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05" name="Freeform 538"/>
                <p:cNvSpPr>
                  <a:spLocks/>
                </p:cNvSpPr>
                <p:nvPr/>
              </p:nvSpPr>
              <p:spPr bwMode="auto">
                <a:xfrm>
                  <a:off x="3830" y="6767"/>
                  <a:ext cx="97" cy="95"/>
                </a:xfrm>
                <a:custGeom>
                  <a:avLst/>
                  <a:gdLst>
                    <a:gd name="T0" fmla="+- 0 3844 3830"/>
                    <a:gd name="T1" fmla="*/ T0 w 97"/>
                    <a:gd name="T2" fmla="+- 0 6779 6767"/>
                    <a:gd name="T3" fmla="*/ 6779 h 95"/>
                    <a:gd name="T4" fmla="+- 0 3842 3830"/>
                    <a:gd name="T5" fmla="*/ T4 w 97"/>
                    <a:gd name="T6" fmla="+- 0 6781 6767"/>
                    <a:gd name="T7" fmla="*/ 6781 h 95"/>
                    <a:gd name="T8" fmla="+- 0 3830 3830"/>
                    <a:gd name="T9" fmla="*/ T8 w 97"/>
                    <a:gd name="T10" fmla="+- 0 6796 6767"/>
                    <a:gd name="T11" fmla="*/ 6796 h 95"/>
                    <a:gd name="T12" fmla="+- 0 3830 3830"/>
                    <a:gd name="T13" fmla="*/ T12 w 97"/>
                    <a:gd name="T14" fmla="+- 0 6799 6767"/>
                    <a:gd name="T15" fmla="*/ 6799 h 95"/>
                  </a:gdLst>
                  <a:ahLst/>
                  <a:cxnLst>
                    <a:cxn ang="0">
                      <a:pos x="T1" y="T3"/>
                    </a:cxn>
                    <a:cxn ang="0">
                      <a:pos x="T5" y="T7"/>
                    </a:cxn>
                    <a:cxn ang="0">
                      <a:pos x="T9" y="T11"/>
                    </a:cxn>
                    <a:cxn ang="0">
                      <a:pos x="T13" y="T15"/>
                    </a:cxn>
                  </a:cxnLst>
                  <a:rect l="0" t="0" r="r" b="b"/>
                  <a:pathLst>
                    <a:path w="97" h="95">
                      <a:moveTo>
                        <a:pt x="14" y="12"/>
                      </a:moveTo>
                      <a:lnTo>
                        <a:pt x="12" y="14"/>
                      </a:lnTo>
                      <a:lnTo>
                        <a:pt x="0" y="29"/>
                      </a:lnTo>
                      <a:lnTo>
                        <a:pt x="0" y="3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48" name="Group 539"/>
              <p:cNvGrpSpPr>
                <a:grpSpLocks/>
              </p:cNvGrpSpPr>
              <p:nvPr/>
            </p:nvGrpSpPr>
            <p:grpSpPr bwMode="auto">
              <a:xfrm>
                <a:off x="6503" y="6110"/>
                <a:ext cx="97" cy="95"/>
                <a:chOff x="6503" y="6110"/>
                <a:chExt cx="97" cy="95"/>
              </a:xfrm>
            </p:grpSpPr>
            <p:sp>
              <p:nvSpPr>
                <p:cNvPr id="8798" name="Freeform 540"/>
                <p:cNvSpPr>
                  <a:spLocks/>
                </p:cNvSpPr>
                <p:nvPr/>
              </p:nvSpPr>
              <p:spPr bwMode="auto">
                <a:xfrm>
                  <a:off x="6503" y="6110"/>
                  <a:ext cx="97" cy="95"/>
                </a:xfrm>
                <a:custGeom>
                  <a:avLst/>
                  <a:gdLst>
                    <a:gd name="T0" fmla="+- 0 6561 6503"/>
                    <a:gd name="T1" fmla="*/ T0 w 97"/>
                    <a:gd name="T2" fmla="+- 0 6110 6110"/>
                    <a:gd name="T3" fmla="*/ 6110 h 95"/>
                    <a:gd name="T4" fmla="+- 0 6535 6503"/>
                    <a:gd name="T5" fmla="*/ T4 w 97"/>
                    <a:gd name="T6" fmla="+- 0 6113 6110"/>
                    <a:gd name="T7" fmla="*/ 6113 h 95"/>
                    <a:gd name="T8" fmla="+- 0 6515 6503"/>
                    <a:gd name="T9" fmla="*/ T8 w 97"/>
                    <a:gd name="T10" fmla="+- 0 6123 6110"/>
                    <a:gd name="T11" fmla="*/ 6123 h 95"/>
                    <a:gd name="T12" fmla="+- 0 6503 6503"/>
                    <a:gd name="T13" fmla="*/ T12 w 97"/>
                    <a:gd name="T14" fmla="+- 0 6139 6110"/>
                    <a:gd name="T15" fmla="*/ 6139 h 95"/>
                    <a:gd name="T16" fmla="+- 0 6505 6503"/>
                    <a:gd name="T17" fmla="*/ T16 w 97"/>
                    <a:gd name="T18" fmla="+- 0 6166 6110"/>
                    <a:gd name="T19" fmla="*/ 6166 h 95"/>
                    <a:gd name="T20" fmla="+- 0 6513 6503"/>
                    <a:gd name="T21" fmla="*/ T20 w 97"/>
                    <a:gd name="T22" fmla="+- 0 6186 6110"/>
                    <a:gd name="T23" fmla="*/ 6186 h 95"/>
                    <a:gd name="T24" fmla="+- 0 6527 6503"/>
                    <a:gd name="T25" fmla="*/ T24 w 97"/>
                    <a:gd name="T26" fmla="+- 0 6199 6110"/>
                    <a:gd name="T27" fmla="*/ 6199 h 95"/>
                    <a:gd name="T28" fmla="+- 0 6545 6503"/>
                    <a:gd name="T29" fmla="*/ T28 w 97"/>
                    <a:gd name="T30" fmla="+- 0 6204 6110"/>
                    <a:gd name="T31" fmla="*/ 6204 h 95"/>
                    <a:gd name="T32" fmla="+- 0 6569 6503"/>
                    <a:gd name="T33" fmla="*/ T32 w 97"/>
                    <a:gd name="T34" fmla="+- 0 6200 6110"/>
                    <a:gd name="T35" fmla="*/ 6200 h 95"/>
                    <a:gd name="T36" fmla="+- 0 6587 6503"/>
                    <a:gd name="T37" fmla="*/ T36 w 97"/>
                    <a:gd name="T38" fmla="+- 0 6188 6110"/>
                    <a:gd name="T39" fmla="*/ 6188 h 95"/>
                    <a:gd name="T40" fmla="+- 0 6598 6503"/>
                    <a:gd name="T41" fmla="*/ T40 w 97"/>
                    <a:gd name="T42" fmla="+- 0 6171 6110"/>
                    <a:gd name="T43" fmla="*/ 6171 h 95"/>
                    <a:gd name="T44" fmla="+- 0 6600 6503"/>
                    <a:gd name="T45" fmla="*/ T44 w 97"/>
                    <a:gd name="T46" fmla="+- 0 6157 6110"/>
                    <a:gd name="T47" fmla="*/ 6157 h 95"/>
                    <a:gd name="T48" fmla="+- 0 6595 6503"/>
                    <a:gd name="T49" fmla="*/ T48 w 97"/>
                    <a:gd name="T50" fmla="+- 0 6135 6110"/>
                    <a:gd name="T51" fmla="*/ 6135 h 95"/>
                    <a:gd name="T52" fmla="+- 0 6581 6503"/>
                    <a:gd name="T53" fmla="*/ T52 w 97"/>
                    <a:gd name="T54" fmla="+- 0 6119 6110"/>
                    <a:gd name="T55" fmla="*/ 6119 h 95"/>
                    <a:gd name="T56" fmla="+- 0 6561 6503"/>
                    <a:gd name="T57" fmla="*/ T56 w 97"/>
                    <a:gd name="T58" fmla="+- 0 6110 6110"/>
                    <a:gd name="T59" fmla="*/ 611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4"/>
                      </a:lnTo>
                      <a:lnTo>
                        <a:pt x="66" y="90"/>
                      </a:lnTo>
                      <a:lnTo>
                        <a:pt x="84" y="78"/>
                      </a:lnTo>
                      <a:lnTo>
                        <a:pt x="95" y="61"/>
                      </a:lnTo>
                      <a:lnTo>
                        <a:pt x="97" y="47"/>
                      </a:lnTo>
                      <a:lnTo>
                        <a:pt x="92" y="25"/>
                      </a:lnTo>
                      <a:lnTo>
                        <a:pt x="78" y="9"/>
                      </a:lnTo>
                      <a:lnTo>
                        <a:pt x="58"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49" name="Group 541"/>
              <p:cNvGrpSpPr>
                <a:grpSpLocks/>
              </p:cNvGrpSpPr>
              <p:nvPr/>
            </p:nvGrpSpPr>
            <p:grpSpPr bwMode="auto">
              <a:xfrm>
                <a:off x="6503" y="6110"/>
                <a:ext cx="97" cy="95"/>
                <a:chOff x="6503" y="6110"/>
                <a:chExt cx="97" cy="95"/>
              </a:xfrm>
            </p:grpSpPr>
            <p:sp>
              <p:nvSpPr>
                <p:cNvPr id="8797" name="Freeform 542"/>
                <p:cNvSpPr>
                  <a:spLocks/>
                </p:cNvSpPr>
                <p:nvPr/>
              </p:nvSpPr>
              <p:spPr bwMode="auto">
                <a:xfrm>
                  <a:off x="6503" y="6110"/>
                  <a:ext cx="97" cy="95"/>
                </a:xfrm>
                <a:custGeom>
                  <a:avLst/>
                  <a:gdLst>
                    <a:gd name="T0" fmla="+- 0 6600 6503"/>
                    <a:gd name="T1" fmla="*/ T0 w 97"/>
                    <a:gd name="T2" fmla="+- 0 6157 6110"/>
                    <a:gd name="T3" fmla="*/ 6157 h 95"/>
                    <a:gd name="T4" fmla="+- 0 6595 6503"/>
                    <a:gd name="T5" fmla="*/ T4 w 97"/>
                    <a:gd name="T6" fmla="+- 0 6135 6110"/>
                    <a:gd name="T7" fmla="*/ 6135 h 95"/>
                    <a:gd name="T8" fmla="+- 0 6581 6503"/>
                    <a:gd name="T9" fmla="*/ T8 w 97"/>
                    <a:gd name="T10" fmla="+- 0 6119 6110"/>
                    <a:gd name="T11" fmla="*/ 6119 h 95"/>
                    <a:gd name="T12" fmla="+- 0 6561 6503"/>
                    <a:gd name="T13" fmla="*/ T12 w 97"/>
                    <a:gd name="T14" fmla="+- 0 6110 6110"/>
                    <a:gd name="T15" fmla="*/ 6110 h 95"/>
                    <a:gd name="T16" fmla="+- 0 6535 6503"/>
                    <a:gd name="T17" fmla="*/ T16 w 97"/>
                    <a:gd name="T18" fmla="+- 0 6113 6110"/>
                    <a:gd name="T19" fmla="*/ 6113 h 95"/>
                    <a:gd name="T20" fmla="+- 0 6515 6503"/>
                    <a:gd name="T21" fmla="*/ T20 w 97"/>
                    <a:gd name="T22" fmla="+- 0 6123 6110"/>
                    <a:gd name="T23" fmla="*/ 6123 h 95"/>
                    <a:gd name="T24" fmla="+- 0 6503 6503"/>
                    <a:gd name="T25" fmla="*/ T24 w 97"/>
                    <a:gd name="T26" fmla="+- 0 6139 6110"/>
                    <a:gd name="T27" fmla="*/ 6139 h 95"/>
                    <a:gd name="T28" fmla="+- 0 6505 6503"/>
                    <a:gd name="T29" fmla="*/ T28 w 97"/>
                    <a:gd name="T30" fmla="+- 0 6166 6110"/>
                    <a:gd name="T31" fmla="*/ 6166 h 95"/>
                    <a:gd name="T32" fmla="+- 0 6513 6503"/>
                    <a:gd name="T33" fmla="*/ T32 w 97"/>
                    <a:gd name="T34" fmla="+- 0 6186 6110"/>
                    <a:gd name="T35" fmla="*/ 6186 h 95"/>
                    <a:gd name="T36" fmla="+- 0 6527 6503"/>
                    <a:gd name="T37" fmla="*/ T36 w 97"/>
                    <a:gd name="T38" fmla="+- 0 6199 6110"/>
                    <a:gd name="T39" fmla="*/ 6199 h 95"/>
                    <a:gd name="T40" fmla="+- 0 6545 6503"/>
                    <a:gd name="T41" fmla="*/ T40 w 97"/>
                    <a:gd name="T42" fmla="+- 0 6204 6110"/>
                    <a:gd name="T43" fmla="*/ 6204 h 95"/>
                    <a:gd name="T44" fmla="+- 0 6569 6503"/>
                    <a:gd name="T45" fmla="*/ T44 w 97"/>
                    <a:gd name="T46" fmla="+- 0 6200 6110"/>
                    <a:gd name="T47" fmla="*/ 6200 h 95"/>
                    <a:gd name="T48" fmla="+- 0 6587 6503"/>
                    <a:gd name="T49" fmla="*/ T48 w 97"/>
                    <a:gd name="T50" fmla="+- 0 6188 6110"/>
                    <a:gd name="T51" fmla="*/ 6188 h 95"/>
                    <a:gd name="T52" fmla="+- 0 6598 6503"/>
                    <a:gd name="T53" fmla="*/ T52 w 97"/>
                    <a:gd name="T54" fmla="+- 0 6171 6110"/>
                    <a:gd name="T55" fmla="*/ 6171 h 95"/>
                    <a:gd name="T56" fmla="+- 0 6600 6503"/>
                    <a:gd name="T57" fmla="*/ T56 w 97"/>
                    <a:gd name="T58" fmla="+- 0 6157 6110"/>
                    <a:gd name="T59" fmla="*/ 615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2" y="3"/>
                      </a:lnTo>
                      <a:lnTo>
                        <a:pt x="12" y="13"/>
                      </a:lnTo>
                      <a:lnTo>
                        <a:pt x="0" y="29"/>
                      </a:lnTo>
                      <a:lnTo>
                        <a:pt x="2" y="56"/>
                      </a:lnTo>
                      <a:lnTo>
                        <a:pt x="10" y="76"/>
                      </a:lnTo>
                      <a:lnTo>
                        <a:pt x="24" y="89"/>
                      </a:lnTo>
                      <a:lnTo>
                        <a:pt x="42"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50" name="Group 543"/>
              <p:cNvGrpSpPr>
                <a:grpSpLocks/>
              </p:cNvGrpSpPr>
              <p:nvPr/>
            </p:nvGrpSpPr>
            <p:grpSpPr bwMode="auto">
              <a:xfrm>
                <a:off x="4506" y="2400"/>
                <a:ext cx="93" cy="99"/>
                <a:chOff x="4506" y="2400"/>
                <a:chExt cx="93" cy="99"/>
              </a:xfrm>
            </p:grpSpPr>
            <p:sp>
              <p:nvSpPr>
                <p:cNvPr id="8796" name="Freeform 544"/>
                <p:cNvSpPr>
                  <a:spLocks/>
                </p:cNvSpPr>
                <p:nvPr/>
              </p:nvSpPr>
              <p:spPr bwMode="auto">
                <a:xfrm>
                  <a:off x="4506" y="2400"/>
                  <a:ext cx="93" cy="99"/>
                </a:xfrm>
                <a:custGeom>
                  <a:avLst/>
                  <a:gdLst>
                    <a:gd name="T0" fmla="+- 0 4561 4506"/>
                    <a:gd name="T1" fmla="*/ T0 w 93"/>
                    <a:gd name="T2" fmla="+- 0 2400 2400"/>
                    <a:gd name="T3" fmla="*/ 2400 h 99"/>
                    <a:gd name="T4" fmla="+- 0 4536 4506"/>
                    <a:gd name="T5" fmla="*/ T4 w 93"/>
                    <a:gd name="T6" fmla="+- 0 2403 2400"/>
                    <a:gd name="T7" fmla="*/ 2403 h 99"/>
                    <a:gd name="T8" fmla="+- 0 4517 4506"/>
                    <a:gd name="T9" fmla="*/ T8 w 93"/>
                    <a:gd name="T10" fmla="+- 0 2414 2400"/>
                    <a:gd name="T11" fmla="*/ 2414 h 99"/>
                    <a:gd name="T12" fmla="+- 0 4506 4506"/>
                    <a:gd name="T13" fmla="*/ T12 w 93"/>
                    <a:gd name="T14" fmla="+- 0 2430 2400"/>
                    <a:gd name="T15" fmla="*/ 2430 h 99"/>
                    <a:gd name="T16" fmla="+- 0 4508 4506"/>
                    <a:gd name="T17" fmla="*/ T16 w 93"/>
                    <a:gd name="T18" fmla="+- 0 2459 2400"/>
                    <a:gd name="T19" fmla="*/ 2459 h 99"/>
                    <a:gd name="T20" fmla="+- 0 4516 4506"/>
                    <a:gd name="T21" fmla="*/ T20 w 93"/>
                    <a:gd name="T22" fmla="+- 0 2480 2400"/>
                    <a:gd name="T23" fmla="*/ 2480 h 99"/>
                    <a:gd name="T24" fmla="+- 0 4529 4506"/>
                    <a:gd name="T25" fmla="*/ T24 w 93"/>
                    <a:gd name="T26" fmla="+- 0 2493 2400"/>
                    <a:gd name="T27" fmla="*/ 2493 h 99"/>
                    <a:gd name="T28" fmla="+- 0 4545 4506"/>
                    <a:gd name="T29" fmla="*/ T28 w 93"/>
                    <a:gd name="T30" fmla="+- 0 2499 2400"/>
                    <a:gd name="T31" fmla="*/ 2499 h 99"/>
                    <a:gd name="T32" fmla="+- 0 4569 4506"/>
                    <a:gd name="T33" fmla="*/ T32 w 93"/>
                    <a:gd name="T34" fmla="+- 0 2494 2400"/>
                    <a:gd name="T35" fmla="*/ 2494 h 99"/>
                    <a:gd name="T36" fmla="+- 0 4586 4506"/>
                    <a:gd name="T37" fmla="*/ T36 w 93"/>
                    <a:gd name="T38" fmla="+- 0 2482 2400"/>
                    <a:gd name="T39" fmla="*/ 2482 h 99"/>
                    <a:gd name="T40" fmla="+- 0 4597 4506"/>
                    <a:gd name="T41" fmla="*/ T40 w 93"/>
                    <a:gd name="T42" fmla="+- 0 2463 2400"/>
                    <a:gd name="T43" fmla="*/ 2463 h 99"/>
                    <a:gd name="T44" fmla="+- 0 4599 4506"/>
                    <a:gd name="T45" fmla="*/ T44 w 93"/>
                    <a:gd name="T46" fmla="+- 0 2449 2400"/>
                    <a:gd name="T47" fmla="*/ 2449 h 99"/>
                    <a:gd name="T48" fmla="+- 0 4594 4506"/>
                    <a:gd name="T49" fmla="*/ T48 w 93"/>
                    <a:gd name="T50" fmla="+- 0 2426 2400"/>
                    <a:gd name="T51" fmla="*/ 2426 h 99"/>
                    <a:gd name="T52" fmla="+- 0 4581 4506"/>
                    <a:gd name="T53" fmla="*/ T52 w 93"/>
                    <a:gd name="T54" fmla="+- 0 2409 2400"/>
                    <a:gd name="T55" fmla="*/ 2409 h 99"/>
                    <a:gd name="T56" fmla="+- 0 4561 4506"/>
                    <a:gd name="T57" fmla="*/ T56 w 93"/>
                    <a:gd name="T58" fmla="+- 0 2400 2400"/>
                    <a:gd name="T59" fmla="*/ 2400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0"/>
                      </a:lnTo>
                      <a:lnTo>
                        <a:pt x="2" y="59"/>
                      </a:lnTo>
                      <a:lnTo>
                        <a:pt x="10" y="80"/>
                      </a:lnTo>
                      <a:lnTo>
                        <a:pt x="23" y="93"/>
                      </a:lnTo>
                      <a:lnTo>
                        <a:pt x="39" y="99"/>
                      </a:lnTo>
                      <a:lnTo>
                        <a:pt x="63" y="94"/>
                      </a:lnTo>
                      <a:lnTo>
                        <a:pt x="80" y="82"/>
                      </a:lnTo>
                      <a:lnTo>
                        <a:pt x="91" y="63"/>
                      </a:lnTo>
                      <a:lnTo>
                        <a:pt x="93" y="49"/>
                      </a:lnTo>
                      <a:lnTo>
                        <a:pt x="88" y="26"/>
                      </a:lnTo>
                      <a:lnTo>
                        <a:pt x="75" y="9"/>
                      </a:lnTo>
                      <a:lnTo>
                        <a:pt x="55"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51" name="Group 545"/>
              <p:cNvGrpSpPr>
                <a:grpSpLocks/>
              </p:cNvGrpSpPr>
              <p:nvPr/>
            </p:nvGrpSpPr>
            <p:grpSpPr bwMode="auto">
              <a:xfrm>
                <a:off x="4506" y="2400"/>
                <a:ext cx="93" cy="99"/>
                <a:chOff x="4506" y="2400"/>
                <a:chExt cx="93" cy="99"/>
              </a:xfrm>
            </p:grpSpPr>
            <p:sp>
              <p:nvSpPr>
                <p:cNvPr id="8795" name="Freeform 546"/>
                <p:cNvSpPr>
                  <a:spLocks/>
                </p:cNvSpPr>
                <p:nvPr/>
              </p:nvSpPr>
              <p:spPr bwMode="auto">
                <a:xfrm>
                  <a:off x="4506" y="2400"/>
                  <a:ext cx="93" cy="99"/>
                </a:xfrm>
                <a:custGeom>
                  <a:avLst/>
                  <a:gdLst>
                    <a:gd name="T0" fmla="+- 0 4599 4506"/>
                    <a:gd name="T1" fmla="*/ T0 w 93"/>
                    <a:gd name="T2" fmla="+- 0 2449 2400"/>
                    <a:gd name="T3" fmla="*/ 2449 h 99"/>
                    <a:gd name="T4" fmla="+- 0 4594 4506"/>
                    <a:gd name="T5" fmla="*/ T4 w 93"/>
                    <a:gd name="T6" fmla="+- 0 2426 2400"/>
                    <a:gd name="T7" fmla="*/ 2426 h 99"/>
                    <a:gd name="T8" fmla="+- 0 4581 4506"/>
                    <a:gd name="T9" fmla="*/ T8 w 93"/>
                    <a:gd name="T10" fmla="+- 0 2409 2400"/>
                    <a:gd name="T11" fmla="*/ 2409 h 99"/>
                    <a:gd name="T12" fmla="+- 0 4561 4506"/>
                    <a:gd name="T13" fmla="*/ T12 w 93"/>
                    <a:gd name="T14" fmla="+- 0 2400 2400"/>
                    <a:gd name="T15" fmla="*/ 2400 h 99"/>
                    <a:gd name="T16" fmla="+- 0 4536 4506"/>
                    <a:gd name="T17" fmla="*/ T16 w 93"/>
                    <a:gd name="T18" fmla="+- 0 2403 2400"/>
                    <a:gd name="T19" fmla="*/ 2403 h 99"/>
                    <a:gd name="T20" fmla="+- 0 4517 4506"/>
                    <a:gd name="T21" fmla="*/ T20 w 93"/>
                    <a:gd name="T22" fmla="+- 0 2414 2400"/>
                    <a:gd name="T23" fmla="*/ 2414 h 99"/>
                    <a:gd name="T24" fmla="+- 0 4506 4506"/>
                    <a:gd name="T25" fmla="*/ T24 w 93"/>
                    <a:gd name="T26" fmla="+- 0 2430 2400"/>
                    <a:gd name="T27" fmla="*/ 2430 h 99"/>
                    <a:gd name="T28" fmla="+- 0 4508 4506"/>
                    <a:gd name="T29" fmla="*/ T28 w 93"/>
                    <a:gd name="T30" fmla="+- 0 2459 2400"/>
                    <a:gd name="T31" fmla="*/ 2459 h 99"/>
                    <a:gd name="T32" fmla="+- 0 4516 4506"/>
                    <a:gd name="T33" fmla="*/ T32 w 93"/>
                    <a:gd name="T34" fmla="+- 0 2480 2400"/>
                    <a:gd name="T35" fmla="*/ 2480 h 99"/>
                    <a:gd name="T36" fmla="+- 0 4529 4506"/>
                    <a:gd name="T37" fmla="*/ T36 w 93"/>
                    <a:gd name="T38" fmla="+- 0 2493 2400"/>
                    <a:gd name="T39" fmla="*/ 2493 h 99"/>
                    <a:gd name="T40" fmla="+- 0 4545 4506"/>
                    <a:gd name="T41" fmla="*/ T40 w 93"/>
                    <a:gd name="T42" fmla="+- 0 2499 2400"/>
                    <a:gd name="T43" fmla="*/ 2499 h 99"/>
                    <a:gd name="T44" fmla="+- 0 4569 4506"/>
                    <a:gd name="T45" fmla="*/ T44 w 93"/>
                    <a:gd name="T46" fmla="+- 0 2494 2400"/>
                    <a:gd name="T47" fmla="*/ 2494 h 99"/>
                    <a:gd name="T48" fmla="+- 0 4586 4506"/>
                    <a:gd name="T49" fmla="*/ T48 w 93"/>
                    <a:gd name="T50" fmla="+- 0 2482 2400"/>
                    <a:gd name="T51" fmla="*/ 2482 h 99"/>
                    <a:gd name="T52" fmla="+- 0 4597 4506"/>
                    <a:gd name="T53" fmla="*/ T52 w 93"/>
                    <a:gd name="T54" fmla="+- 0 2463 2400"/>
                    <a:gd name="T55" fmla="*/ 2463 h 99"/>
                    <a:gd name="T56" fmla="+- 0 4599 4506"/>
                    <a:gd name="T57" fmla="*/ T56 w 93"/>
                    <a:gd name="T58" fmla="+- 0 2449 2400"/>
                    <a:gd name="T59" fmla="*/ 2449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6"/>
                      </a:lnTo>
                      <a:lnTo>
                        <a:pt x="75" y="9"/>
                      </a:lnTo>
                      <a:lnTo>
                        <a:pt x="55" y="0"/>
                      </a:lnTo>
                      <a:lnTo>
                        <a:pt x="30" y="3"/>
                      </a:lnTo>
                      <a:lnTo>
                        <a:pt x="11" y="14"/>
                      </a:lnTo>
                      <a:lnTo>
                        <a:pt x="0" y="30"/>
                      </a:lnTo>
                      <a:lnTo>
                        <a:pt x="2" y="59"/>
                      </a:lnTo>
                      <a:lnTo>
                        <a:pt x="10" y="80"/>
                      </a:lnTo>
                      <a:lnTo>
                        <a:pt x="23" y="93"/>
                      </a:lnTo>
                      <a:lnTo>
                        <a:pt x="39" y="99"/>
                      </a:lnTo>
                      <a:lnTo>
                        <a:pt x="63" y="94"/>
                      </a:lnTo>
                      <a:lnTo>
                        <a:pt x="80" y="82"/>
                      </a:lnTo>
                      <a:lnTo>
                        <a:pt x="91" y="63"/>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52" name="Group 547"/>
              <p:cNvGrpSpPr>
                <a:grpSpLocks/>
              </p:cNvGrpSpPr>
              <p:nvPr/>
            </p:nvGrpSpPr>
            <p:grpSpPr bwMode="auto">
              <a:xfrm>
                <a:off x="2287" y="705"/>
                <a:ext cx="93" cy="95"/>
                <a:chOff x="2287" y="705"/>
                <a:chExt cx="93" cy="95"/>
              </a:xfrm>
            </p:grpSpPr>
            <p:sp>
              <p:nvSpPr>
                <p:cNvPr id="8794" name="Freeform 548"/>
                <p:cNvSpPr>
                  <a:spLocks/>
                </p:cNvSpPr>
                <p:nvPr/>
              </p:nvSpPr>
              <p:spPr bwMode="auto">
                <a:xfrm>
                  <a:off x="2287" y="705"/>
                  <a:ext cx="93" cy="95"/>
                </a:xfrm>
                <a:custGeom>
                  <a:avLst/>
                  <a:gdLst>
                    <a:gd name="T0" fmla="+- 0 2342 2287"/>
                    <a:gd name="T1" fmla="*/ T0 w 93"/>
                    <a:gd name="T2" fmla="+- 0 705 705"/>
                    <a:gd name="T3" fmla="*/ 705 h 95"/>
                    <a:gd name="T4" fmla="+- 0 2317 2287"/>
                    <a:gd name="T5" fmla="*/ T4 w 93"/>
                    <a:gd name="T6" fmla="+- 0 709 705"/>
                    <a:gd name="T7" fmla="*/ 709 h 95"/>
                    <a:gd name="T8" fmla="+- 0 2298 2287"/>
                    <a:gd name="T9" fmla="*/ T8 w 93"/>
                    <a:gd name="T10" fmla="+- 0 720 705"/>
                    <a:gd name="T11" fmla="*/ 720 h 95"/>
                    <a:gd name="T12" fmla="+- 0 2287 2287"/>
                    <a:gd name="T13" fmla="*/ T12 w 93"/>
                    <a:gd name="T14" fmla="+- 0 737 705"/>
                    <a:gd name="T15" fmla="*/ 737 h 95"/>
                    <a:gd name="T16" fmla="+- 0 2290 2287"/>
                    <a:gd name="T17" fmla="*/ T16 w 93"/>
                    <a:gd name="T18" fmla="+- 0 764 705"/>
                    <a:gd name="T19" fmla="*/ 764 h 95"/>
                    <a:gd name="T20" fmla="+- 0 2299 2287"/>
                    <a:gd name="T21" fmla="*/ T20 w 93"/>
                    <a:gd name="T22" fmla="+- 0 784 705"/>
                    <a:gd name="T23" fmla="*/ 784 h 95"/>
                    <a:gd name="T24" fmla="+- 0 2314 2287"/>
                    <a:gd name="T25" fmla="*/ T24 w 93"/>
                    <a:gd name="T26" fmla="+- 0 796 705"/>
                    <a:gd name="T27" fmla="*/ 796 h 95"/>
                    <a:gd name="T28" fmla="+- 0 2332 2287"/>
                    <a:gd name="T29" fmla="*/ T28 w 93"/>
                    <a:gd name="T30" fmla="+- 0 800 705"/>
                    <a:gd name="T31" fmla="*/ 800 h 95"/>
                    <a:gd name="T32" fmla="+- 0 2354 2287"/>
                    <a:gd name="T33" fmla="*/ T32 w 93"/>
                    <a:gd name="T34" fmla="+- 0 795 705"/>
                    <a:gd name="T35" fmla="*/ 795 h 95"/>
                    <a:gd name="T36" fmla="+- 0 2371 2287"/>
                    <a:gd name="T37" fmla="*/ T36 w 93"/>
                    <a:gd name="T38" fmla="+- 0 781 705"/>
                    <a:gd name="T39" fmla="*/ 781 h 95"/>
                    <a:gd name="T40" fmla="+- 0 2380 2287"/>
                    <a:gd name="T41" fmla="*/ T40 w 93"/>
                    <a:gd name="T42" fmla="+- 0 762 705"/>
                    <a:gd name="T43" fmla="*/ 762 h 95"/>
                    <a:gd name="T44" fmla="+- 0 2381 2287"/>
                    <a:gd name="T45" fmla="*/ T44 w 93"/>
                    <a:gd name="T46" fmla="+- 0 752 705"/>
                    <a:gd name="T47" fmla="*/ 752 h 95"/>
                    <a:gd name="T48" fmla="+- 0 2376 2287"/>
                    <a:gd name="T49" fmla="*/ T48 w 93"/>
                    <a:gd name="T50" fmla="+- 0 730 705"/>
                    <a:gd name="T51" fmla="*/ 730 h 95"/>
                    <a:gd name="T52" fmla="+- 0 2362 2287"/>
                    <a:gd name="T53" fmla="*/ T52 w 93"/>
                    <a:gd name="T54" fmla="+- 0 714 705"/>
                    <a:gd name="T55" fmla="*/ 714 h 95"/>
                    <a:gd name="T56" fmla="+- 0 2342 2287"/>
                    <a:gd name="T57" fmla="*/ T56 w 93"/>
                    <a:gd name="T58" fmla="+- 0 705 705"/>
                    <a:gd name="T59" fmla="*/ 70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30" y="4"/>
                      </a:lnTo>
                      <a:lnTo>
                        <a:pt x="11" y="15"/>
                      </a:lnTo>
                      <a:lnTo>
                        <a:pt x="0" y="32"/>
                      </a:lnTo>
                      <a:lnTo>
                        <a:pt x="3" y="59"/>
                      </a:lnTo>
                      <a:lnTo>
                        <a:pt x="12" y="79"/>
                      </a:lnTo>
                      <a:lnTo>
                        <a:pt x="27" y="91"/>
                      </a:lnTo>
                      <a:lnTo>
                        <a:pt x="45" y="95"/>
                      </a:lnTo>
                      <a:lnTo>
                        <a:pt x="67" y="90"/>
                      </a:lnTo>
                      <a:lnTo>
                        <a:pt x="84" y="76"/>
                      </a:lnTo>
                      <a:lnTo>
                        <a:pt x="93" y="57"/>
                      </a:lnTo>
                      <a:lnTo>
                        <a:pt x="94" y="47"/>
                      </a:lnTo>
                      <a:lnTo>
                        <a:pt x="89" y="25"/>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53" name="Group 549"/>
              <p:cNvGrpSpPr>
                <a:grpSpLocks/>
              </p:cNvGrpSpPr>
              <p:nvPr/>
            </p:nvGrpSpPr>
            <p:grpSpPr bwMode="auto">
              <a:xfrm>
                <a:off x="2287" y="705"/>
                <a:ext cx="93" cy="95"/>
                <a:chOff x="2287" y="705"/>
                <a:chExt cx="93" cy="95"/>
              </a:xfrm>
            </p:grpSpPr>
            <p:sp>
              <p:nvSpPr>
                <p:cNvPr id="8793" name="Freeform 550"/>
                <p:cNvSpPr>
                  <a:spLocks/>
                </p:cNvSpPr>
                <p:nvPr/>
              </p:nvSpPr>
              <p:spPr bwMode="auto">
                <a:xfrm>
                  <a:off x="2287" y="705"/>
                  <a:ext cx="93" cy="95"/>
                </a:xfrm>
                <a:custGeom>
                  <a:avLst/>
                  <a:gdLst>
                    <a:gd name="T0" fmla="+- 0 2381 2287"/>
                    <a:gd name="T1" fmla="*/ T0 w 93"/>
                    <a:gd name="T2" fmla="+- 0 752 705"/>
                    <a:gd name="T3" fmla="*/ 752 h 95"/>
                    <a:gd name="T4" fmla="+- 0 2376 2287"/>
                    <a:gd name="T5" fmla="*/ T4 w 93"/>
                    <a:gd name="T6" fmla="+- 0 730 705"/>
                    <a:gd name="T7" fmla="*/ 730 h 95"/>
                    <a:gd name="T8" fmla="+- 0 2362 2287"/>
                    <a:gd name="T9" fmla="*/ T8 w 93"/>
                    <a:gd name="T10" fmla="+- 0 714 705"/>
                    <a:gd name="T11" fmla="*/ 714 h 95"/>
                    <a:gd name="T12" fmla="+- 0 2342 2287"/>
                    <a:gd name="T13" fmla="*/ T12 w 93"/>
                    <a:gd name="T14" fmla="+- 0 705 705"/>
                    <a:gd name="T15" fmla="*/ 705 h 95"/>
                    <a:gd name="T16" fmla="+- 0 2317 2287"/>
                    <a:gd name="T17" fmla="*/ T16 w 93"/>
                    <a:gd name="T18" fmla="+- 0 709 705"/>
                    <a:gd name="T19" fmla="*/ 709 h 95"/>
                    <a:gd name="T20" fmla="+- 0 2298 2287"/>
                    <a:gd name="T21" fmla="*/ T20 w 93"/>
                    <a:gd name="T22" fmla="+- 0 720 705"/>
                    <a:gd name="T23" fmla="*/ 720 h 95"/>
                    <a:gd name="T24" fmla="+- 0 2287 2287"/>
                    <a:gd name="T25" fmla="*/ T24 w 93"/>
                    <a:gd name="T26" fmla="+- 0 737 705"/>
                    <a:gd name="T27" fmla="*/ 737 h 95"/>
                    <a:gd name="T28" fmla="+- 0 2290 2287"/>
                    <a:gd name="T29" fmla="*/ T28 w 93"/>
                    <a:gd name="T30" fmla="+- 0 764 705"/>
                    <a:gd name="T31" fmla="*/ 764 h 95"/>
                    <a:gd name="T32" fmla="+- 0 2299 2287"/>
                    <a:gd name="T33" fmla="*/ T32 w 93"/>
                    <a:gd name="T34" fmla="+- 0 784 705"/>
                    <a:gd name="T35" fmla="*/ 784 h 95"/>
                    <a:gd name="T36" fmla="+- 0 2314 2287"/>
                    <a:gd name="T37" fmla="*/ T36 w 93"/>
                    <a:gd name="T38" fmla="+- 0 796 705"/>
                    <a:gd name="T39" fmla="*/ 796 h 95"/>
                    <a:gd name="T40" fmla="+- 0 2332 2287"/>
                    <a:gd name="T41" fmla="*/ T40 w 93"/>
                    <a:gd name="T42" fmla="+- 0 800 705"/>
                    <a:gd name="T43" fmla="*/ 800 h 95"/>
                    <a:gd name="T44" fmla="+- 0 2354 2287"/>
                    <a:gd name="T45" fmla="*/ T44 w 93"/>
                    <a:gd name="T46" fmla="+- 0 795 705"/>
                    <a:gd name="T47" fmla="*/ 795 h 95"/>
                    <a:gd name="T48" fmla="+- 0 2371 2287"/>
                    <a:gd name="T49" fmla="*/ T48 w 93"/>
                    <a:gd name="T50" fmla="+- 0 781 705"/>
                    <a:gd name="T51" fmla="*/ 781 h 95"/>
                    <a:gd name="T52" fmla="+- 0 2380 2287"/>
                    <a:gd name="T53" fmla="*/ T52 w 93"/>
                    <a:gd name="T54" fmla="+- 0 762 705"/>
                    <a:gd name="T55" fmla="*/ 762 h 95"/>
                    <a:gd name="T56" fmla="+- 0 2381 2287"/>
                    <a:gd name="T57" fmla="*/ T56 w 93"/>
                    <a:gd name="T58" fmla="+- 0 752 705"/>
                    <a:gd name="T59" fmla="*/ 75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9" y="25"/>
                      </a:lnTo>
                      <a:lnTo>
                        <a:pt x="75" y="9"/>
                      </a:lnTo>
                      <a:lnTo>
                        <a:pt x="55" y="0"/>
                      </a:lnTo>
                      <a:lnTo>
                        <a:pt x="30" y="4"/>
                      </a:lnTo>
                      <a:lnTo>
                        <a:pt x="11" y="15"/>
                      </a:lnTo>
                      <a:lnTo>
                        <a:pt x="0" y="32"/>
                      </a:lnTo>
                      <a:lnTo>
                        <a:pt x="3" y="59"/>
                      </a:lnTo>
                      <a:lnTo>
                        <a:pt x="12" y="79"/>
                      </a:lnTo>
                      <a:lnTo>
                        <a:pt x="27" y="91"/>
                      </a:lnTo>
                      <a:lnTo>
                        <a:pt x="45" y="95"/>
                      </a:lnTo>
                      <a:lnTo>
                        <a:pt x="67" y="90"/>
                      </a:lnTo>
                      <a:lnTo>
                        <a:pt x="84" y="76"/>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54" name="Group 551"/>
              <p:cNvGrpSpPr>
                <a:grpSpLocks/>
              </p:cNvGrpSpPr>
              <p:nvPr/>
            </p:nvGrpSpPr>
            <p:grpSpPr bwMode="auto">
              <a:xfrm>
                <a:off x="2227" y="24"/>
                <a:ext cx="101" cy="97"/>
                <a:chOff x="2227" y="24"/>
                <a:chExt cx="101" cy="97"/>
              </a:xfrm>
            </p:grpSpPr>
            <p:sp>
              <p:nvSpPr>
                <p:cNvPr id="8792" name="Freeform 552"/>
                <p:cNvSpPr>
                  <a:spLocks/>
                </p:cNvSpPr>
                <p:nvPr/>
              </p:nvSpPr>
              <p:spPr bwMode="auto">
                <a:xfrm>
                  <a:off x="2227" y="24"/>
                  <a:ext cx="101" cy="97"/>
                </a:xfrm>
                <a:custGeom>
                  <a:avLst/>
                  <a:gdLst>
                    <a:gd name="T0" fmla="+- 0 2290 2227"/>
                    <a:gd name="T1" fmla="*/ T0 w 101"/>
                    <a:gd name="T2" fmla="+- 0 24 24"/>
                    <a:gd name="T3" fmla="*/ 24 h 97"/>
                    <a:gd name="T4" fmla="+- 0 2264 2227"/>
                    <a:gd name="T5" fmla="*/ T4 w 101"/>
                    <a:gd name="T6" fmla="+- 0 27 24"/>
                    <a:gd name="T7" fmla="*/ 27 h 97"/>
                    <a:gd name="T8" fmla="+- 0 2244 2227"/>
                    <a:gd name="T9" fmla="*/ T8 w 101"/>
                    <a:gd name="T10" fmla="+- 0 37 24"/>
                    <a:gd name="T11" fmla="*/ 37 h 97"/>
                    <a:gd name="T12" fmla="+- 0 2232 2227"/>
                    <a:gd name="T13" fmla="*/ T12 w 101"/>
                    <a:gd name="T14" fmla="+- 0 52 24"/>
                    <a:gd name="T15" fmla="*/ 52 h 97"/>
                    <a:gd name="T16" fmla="+- 0 2227 2227"/>
                    <a:gd name="T17" fmla="*/ T16 w 101"/>
                    <a:gd name="T18" fmla="+- 0 71 24"/>
                    <a:gd name="T19" fmla="*/ 71 h 97"/>
                    <a:gd name="T20" fmla="+- 0 2232 2227"/>
                    <a:gd name="T21" fmla="*/ T20 w 101"/>
                    <a:gd name="T22" fmla="+- 0 94 24"/>
                    <a:gd name="T23" fmla="*/ 94 h 97"/>
                    <a:gd name="T24" fmla="+- 0 2245 2227"/>
                    <a:gd name="T25" fmla="*/ T24 w 101"/>
                    <a:gd name="T26" fmla="+- 0 111 24"/>
                    <a:gd name="T27" fmla="*/ 111 h 97"/>
                    <a:gd name="T28" fmla="+- 0 2264 2227"/>
                    <a:gd name="T29" fmla="*/ T28 w 101"/>
                    <a:gd name="T30" fmla="+- 0 121 24"/>
                    <a:gd name="T31" fmla="*/ 121 h 97"/>
                    <a:gd name="T32" fmla="+- 0 2291 2227"/>
                    <a:gd name="T33" fmla="*/ T32 w 101"/>
                    <a:gd name="T34" fmla="+- 0 119 24"/>
                    <a:gd name="T35" fmla="*/ 119 h 97"/>
                    <a:gd name="T36" fmla="+- 0 2310 2227"/>
                    <a:gd name="T37" fmla="*/ T36 w 101"/>
                    <a:gd name="T38" fmla="+- 0 109 24"/>
                    <a:gd name="T39" fmla="*/ 109 h 97"/>
                    <a:gd name="T40" fmla="+- 0 2323 2227"/>
                    <a:gd name="T41" fmla="*/ T40 w 101"/>
                    <a:gd name="T42" fmla="+- 0 94 24"/>
                    <a:gd name="T43" fmla="*/ 94 h 97"/>
                    <a:gd name="T44" fmla="+- 0 2328 2227"/>
                    <a:gd name="T45" fmla="*/ T44 w 101"/>
                    <a:gd name="T46" fmla="+- 0 76 24"/>
                    <a:gd name="T47" fmla="*/ 76 h 97"/>
                    <a:gd name="T48" fmla="+- 0 2328 2227"/>
                    <a:gd name="T49" fmla="*/ T48 w 101"/>
                    <a:gd name="T50" fmla="+- 0 73 24"/>
                    <a:gd name="T51" fmla="*/ 73 h 97"/>
                    <a:gd name="T52" fmla="+- 0 2323 2227"/>
                    <a:gd name="T53" fmla="*/ T52 w 101"/>
                    <a:gd name="T54" fmla="+- 0 51 24"/>
                    <a:gd name="T55" fmla="*/ 51 h 97"/>
                    <a:gd name="T56" fmla="+- 0 2310 2227"/>
                    <a:gd name="T57" fmla="*/ T56 w 101"/>
                    <a:gd name="T58" fmla="+- 0 34 24"/>
                    <a:gd name="T59" fmla="*/ 34 h 97"/>
                    <a:gd name="T60" fmla="+- 0 2290 2227"/>
                    <a:gd name="T61" fmla="*/ T60 w 101"/>
                    <a:gd name="T62" fmla="+- 0 24 24"/>
                    <a:gd name="T63" fmla="*/ 2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7"/>
                      </a:lnTo>
                      <a:lnTo>
                        <a:pt x="64" y="95"/>
                      </a:lnTo>
                      <a:lnTo>
                        <a:pt x="83" y="85"/>
                      </a:lnTo>
                      <a:lnTo>
                        <a:pt x="96" y="70"/>
                      </a:lnTo>
                      <a:lnTo>
                        <a:pt x="101" y="52"/>
                      </a:lnTo>
                      <a:lnTo>
                        <a:pt x="101" y="49"/>
                      </a:lnTo>
                      <a:lnTo>
                        <a:pt x="96" y="27"/>
                      </a:lnTo>
                      <a:lnTo>
                        <a:pt x="83" y="10"/>
                      </a:lnTo>
                      <a:lnTo>
                        <a:pt x="63"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55" name="Group 553"/>
              <p:cNvGrpSpPr>
                <a:grpSpLocks/>
              </p:cNvGrpSpPr>
              <p:nvPr/>
            </p:nvGrpSpPr>
            <p:grpSpPr bwMode="auto">
              <a:xfrm>
                <a:off x="2227" y="24"/>
                <a:ext cx="101" cy="97"/>
                <a:chOff x="2227" y="24"/>
                <a:chExt cx="101" cy="97"/>
              </a:xfrm>
            </p:grpSpPr>
            <p:sp>
              <p:nvSpPr>
                <p:cNvPr id="8791" name="Freeform 554"/>
                <p:cNvSpPr>
                  <a:spLocks/>
                </p:cNvSpPr>
                <p:nvPr/>
              </p:nvSpPr>
              <p:spPr bwMode="auto">
                <a:xfrm>
                  <a:off x="2227" y="24"/>
                  <a:ext cx="101" cy="97"/>
                </a:xfrm>
                <a:custGeom>
                  <a:avLst/>
                  <a:gdLst>
                    <a:gd name="T0" fmla="+- 0 2328 2227"/>
                    <a:gd name="T1" fmla="*/ T0 w 101"/>
                    <a:gd name="T2" fmla="+- 0 73 24"/>
                    <a:gd name="T3" fmla="*/ 73 h 97"/>
                    <a:gd name="T4" fmla="+- 0 2323 2227"/>
                    <a:gd name="T5" fmla="*/ T4 w 101"/>
                    <a:gd name="T6" fmla="+- 0 51 24"/>
                    <a:gd name="T7" fmla="*/ 51 h 97"/>
                    <a:gd name="T8" fmla="+- 0 2310 2227"/>
                    <a:gd name="T9" fmla="*/ T8 w 101"/>
                    <a:gd name="T10" fmla="+- 0 34 24"/>
                    <a:gd name="T11" fmla="*/ 34 h 97"/>
                    <a:gd name="T12" fmla="+- 0 2290 2227"/>
                    <a:gd name="T13" fmla="*/ T12 w 101"/>
                    <a:gd name="T14" fmla="+- 0 24 24"/>
                    <a:gd name="T15" fmla="*/ 24 h 97"/>
                    <a:gd name="T16" fmla="+- 0 2264 2227"/>
                    <a:gd name="T17" fmla="*/ T16 w 101"/>
                    <a:gd name="T18" fmla="+- 0 27 24"/>
                    <a:gd name="T19" fmla="*/ 27 h 97"/>
                    <a:gd name="T20" fmla="+- 0 2244 2227"/>
                    <a:gd name="T21" fmla="*/ T20 w 101"/>
                    <a:gd name="T22" fmla="+- 0 37 24"/>
                    <a:gd name="T23" fmla="*/ 37 h 97"/>
                    <a:gd name="T24" fmla="+- 0 2232 2227"/>
                    <a:gd name="T25" fmla="*/ T24 w 101"/>
                    <a:gd name="T26" fmla="+- 0 52 24"/>
                    <a:gd name="T27" fmla="*/ 52 h 97"/>
                    <a:gd name="T28" fmla="+- 0 2227 2227"/>
                    <a:gd name="T29" fmla="*/ T28 w 101"/>
                    <a:gd name="T30" fmla="+- 0 71 24"/>
                    <a:gd name="T31" fmla="*/ 71 h 97"/>
                    <a:gd name="T32" fmla="+- 0 2232 2227"/>
                    <a:gd name="T33" fmla="*/ T32 w 101"/>
                    <a:gd name="T34" fmla="+- 0 94 24"/>
                    <a:gd name="T35" fmla="*/ 94 h 97"/>
                    <a:gd name="T36" fmla="+- 0 2245 2227"/>
                    <a:gd name="T37" fmla="*/ T36 w 101"/>
                    <a:gd name="T38" fmla="+- 0 111 24"/>
                    <a:gd name="T39" fmla="*/ 111 h 97"/>
                    <a:gd name="T40" fmla="+- 0 2264 2227"/>
                    <a:gd name="T41" fmla="*/ T40 w 101"/>
                    <a:gd name="T42" fmla="+- 0 121 24"/>
                    <a:gd name="T43" fmla="*/ 121 h 97"/>
                    <a:gd name="T44" fmla="+- 0 2291 2227"/>
                    <a:gd name="T45" fmla="*/ T44 w 101"/>
                    <a:gd name="T46" fmla="+- 0 119 24"/>
                    <a:gd name="T47" fmla="*/ 119 h 97"/>
                    <a:gd name="T48" fmla="+- 0 2310 2227"/>
                    <a:gd name="T49" fmla="*/ T48 w 101"/>
                    <a:gd name="T50" fmla="+- 0 109 24"/>
                    <a:gd name="T51" fmla="*/ 109 h 97"/>
                    <a:gd name="T52" fmla="+- 0 2323 2227"/>
                    <a:gd name="T53" fmla="*/ T52 w 101"/>
                    <a:gd name="T54" fmla="+- 0 94 24"/>
                    <a:gd name="T55" fmla="*/ 94 h 97"/>
                    <a:gd name="T56" fmla="+- 0 2328 2227"/>
                    <a:gd name="T57" fmla="*/ T56 w 101"/>
                    <a:gd name="T58" fmla="+- 0 76 24"/>
                    <a:gd name="T59" fmla="*/ 76 h 97"/>
                    <a:gd name="T60" fmla="+- 0 2328 2227"/>
                    <a:gd name="T61" fmla="*/ T60 w 101"/>
                    <a:gd name="T62" fmla="+- 0 73 24"/>
                    <a:gd name="T63" fmla="*/ 7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7"/>
                      </a:lnTo>
                      <a:lnTo>
                        <a:pt x="64"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56" name="Group 555"/>
              <p:cNvGrpSpPr>
                <a:grpSpLocks/>
              </p:cNvGrpSpPr>
              <p:nvPr/>
            </p:nvGrpSpPr>
            <p:grpSpPr bwMode="auto">
              <a:xfrm>
                <a:off x="2155" y="134"/>
                <a:ext cx="101" cy="97"/>
                <a:chOff x="2155" y="134"/>
                <a:chExt cx="101" cy="97"/>
              </a:xfrm>
            </p:grpSpPr>
            <p:sp>
              <p:nvSpPr>
                <p:cNvPr id="8790" name="Freeform 556"/>
                <p:cNvSpPr>
                  <a:spLocks/>
                </p:cNvSpPr>
                <p:nvPr/>
              </p:nvSpPr>
              <p:spPr bwMode="auto">
                <a:xfrm>
                  <a:off x="2155" y="134"/>
                  <a:ext cx="101" cy="97"/>
                </a:xfrm>
                <a:custGeom>
                  <a:avLst/>
                  <a:gdLst>
                    <a:gd name="T0" fmla="+- 0 2218 2155"/>
                    <a:gd name="T1" fmla="*/ T0 w 101"/>
                    <a:gd name="T2" fmla="+- 0 134 134"/>
                    <a:gd name="T3" fmla="*/ 134 h 97"/>
                    <a:gd name="T4" fmla="+- 0 2192 2155"/>
                    <a:gd name="T5" fmla="*/ T4 w 101"/>
                    <a:gd name="T6" fmla="+- 0 137 134"/>
                    <a:gd name="T7" fmla="*/ 137 h 97"/>
                    <a:gd name="T8" fmla="+- 0 2172 2155"/>
                    <a:gd name="T9" fmla="*/ T8 w 101"/>
                    <a:gd name="T10" fmla="+- 0 147 134"/>
                    <a:gd name="T11" fmla="*/ 147 h 97"/>
                    <a:gd name="T12" fmla="+- 0 2160 2155"/>
                    <a:gd name="T13" fmla="*/ T12 w 101"/>
                    <a:gd name="T14" fmla="+- 0 162 134"/>
                    <a:gd name="T15" fmla="*/ 162 h 97"/>
                    <a:gd name="T16" fmla="+- 0 2155 2155"/>
                    <a:gd name="T17" fmla="*/ T16 w 101"/>
                    <a:gd name="T18" fmla="+- 0 181 134"/>
                    <a:gd name="T19" fmla="*/ 181 h 97"/>
                    <a:gd name="T20" fmla="+- 0 2160 2155"/>
                    <a:gd name="T21" fmla="*/ T20 w 101"/>
                    <a:gd name="T22" fmla="+- 0 204 134"/>
                    <a:gd name="T23" fmla="*/ 204 h 97"/>
                    <a:gd name="T24" fmla="+- 0 2173 2155"/>
                    <a:gd name="T25" fmla="*/ T24 w 101"/>
                    <a:gd name="T26" fmla="+- 0 221 134"/>
                    <a:gd name="T27" fmla="*/ 221 h 97"/>
                    <a:gd name="T28" fmla="+- 0 2192 2155"/>
                    <a:gd name="T29" fmla="*/ T28 w 101"/>
                    <a:gd name="T30" fmla="+- 0 232 134"/>
                    <a:gd name="T31" fmla="*/ 232 h 97"/>
                    <a:gd name="T32" fmla="+- 0 2219 2155"/>
                    <a:gd name="T33" fmla="*/ T32 w 101"/>
                    <a:gd name="T34" fmla="+- 0 229 134"/>
                    <a:gd name="T35" fmla="*/ 229 h 97"/>
                    <a:gd name="T36" fmla="+- 0 2238 2155"/>
                    <a:gd name="T37" fmla="*/ T36 w 101"/>
                    <a:gd name="T38" fmla="+- 0 220 134"/>
                    <a:gd name="T39" fmla="*/ 220 h 97"/>
                    <a:gd name="T40" fmla="+- 0 2251 2155"/>
                    <a:gd name="T41" fmla="*/ T40 w 101"/>
                    <a:gd name="T42" fmla="+- 0 205 134"/>
                    <a:gd name="T43" fmla="*/ 205 h 97"/>
                    <a:gd name="T44" fmla="+- 0 2256 2155"/>
                    <a:gd name="T45" fmla="*/ T44 w 101"/>
                    <a:gd name="T46" fmla="+- 0 186 134"/>
                    <a:gd name="T47" fmla="*/ 186 h 97"/>
                    <a:gd name="T48" fmla="+- 0 2256 2155"/>
                    <a:gd name="T49" fmla="*/ T48 w 101"/>
                    <a:gd name="T50" fmla="+- 0 183 134"/>
                    <a:gd name="T51" fmla="*/ 183 h 97"/>
                    <a:gd name="T52" fmla="+- 0 2251 2155"/>
                    <a:gd name="T53" fmla="*/ T52 w 101"/>
                    <a:gd name="T54" fmla="+- 0 161 134"/>
                    <a:gd name="T55" fmla="*/ 161 h 97"/>
                    <a:gd name="T56" fmla="+- 0 2238 2155"/>
                    <a:gd name="T57" fmla="*/ T56 w 101"/>
                    <a:gd name="T58" fmla="+- 0 144 134"/>
                    <a:gd name="T59" fmla="*/ 144 h 97"/>
                    <a:gd name="T60" fmla="+- 0 2218 2155"/>
                    <a:gd name="T61" fmla="*/ T60 w 101"/>
                    <a:gd name="T62" fmla="+- 0 134 134"/>
                    <a:gd name="T63" fmla="*/ 13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8"/>
                      </a:lnTo>
                      <a:lnTo>
                        <a:pt x="64" y="95"/>
                      </a:lnTo>
                      <a:lnTo>
                        <a:pt x="83" y="86"/>
                      </a:lnTo>
                      <a:lnTo>
                        <a:pt x="96" y="71"/>
                      </a:lnTo>
                      <a:lnTo>
                        <a:pt x="101" y="52"/>
                      </a:lnTo>
                      <a:lnTo>
                        <a:pt x="101" y="49"/>
                      </a:lnTo>
                      <a:lnTo>
                        <a:pt x="96" y="27"/>
                      </a:lnTo>
                      <a:lnTo>
                        <a:pt x="83"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57" name="Group 557"/>
              <p:cNvGrpSpPr>
                <a:grpSpLocks/>
              </p:cNvGrpSpPr>
              <p:nvPr/>
            </p:nvGrpSpPr>
            <p:grpSpPr bwMode="auto">
              <a:xfrm>
                <a:off x="2155" y="134"/>
                <a:ext cx="101" cy="97"/>
                <a:chOff x="2155" y="134"/>
                <a:chExt cx="101" cy="97"/>
              </a:xfrm>
            </p:grpSpPr>
            <p:sp>
              <p:nvSpPr>
                <p:cNvPr id="8789" name="Freeform 558"/>
                <p:cNvSpPr>
                  <a:spLocks/>
                </p:cNvSpPr>
                <p:nvPr/>
              </p:nvSpPr>
              <p:spPr bwMode="auto">
                <a:xfrm>
                  <a:off x="2155" y="134"/>
                  <a:ext cx="101" cy="97"/>
                </a:xfrm>
                <a:custGeom>
                  <a:avLst/>
                  <a:gdLst>
                    <a:gd name="T0" fmla="+- 0 2256 2155"/>
                    <a:gd name="T1" fmla="*/ T0 w 101"/>
                    <a:gd name="T2" fmla="+- 0 183 134"/>
                    <a:gd name="T3" fmla="*/ 183 h 97"/>
                    <a:gd name="T4" fmla="+- 0 2251 2155"/>
                    <a:gd name="T5" fmla="*/ T4 w 101"/>
                    <a:gd name="T6" fmla="+- 0 161 134"/>
                    <a:gd name="T7" fmla="*/ 161 h 97"/>
                    <a:gd name="T8" fmla="+- 0 2238 2155"/>
                    <a:gd name="T9" fmla="*/ T8 w 101"/>
                    <a:gd name="T10" fmla="+- 0 144 134"/>
                    <a:gd name="T11" fmla="*/ 144 h 97"/>
                    <a:gd name="T12" fmla="+- 0 2218 2155"/>
                    <a:gd name="T13" fmla="*/ T12 w 101"/>
                    <a:gd name="T14" fmla="+- 0 134 134"/>
                    <a:gd name="T15" fmla="*/ 134 h 97"/>
                    <a:gd name="T16" fmla="+- 0 2192 2155"/>
                    <a:gd name="T17" fmla="*/ T16 w 101"/>
                    <a:gd name="T18" fmla="+- 0 137 134"/>
                    <a:gd name="T19" fmla="*/ 137 h 97"/>
                    <a:gd name="T20" fmla="+- 0 2172 2155"/>
                    <a:gd name="T21" fmla="*/ T20 w 101"/>
                    <a:gd name="T22" fmla="+- 0 147 134"/>
                    <a:gd name="T23" fmla="*/ 147 h 97"/>
                    <a:gd name="T24" fmla="+- 0 2160 2155"/>
                    <a:gd name="T25" fmla="*/ T24 w 101"/>
                    <a:gd name="T26" fmla="+- 0 162 134"/>
                    <a:gd name="T27" fmla="*/ 162 h 97"/>
                    <a:gd name="T28" fmla="+- 0 2155 2155"/>
                    <a:gd name="T29" fmla="*/ T28 w 101"/>
                    <a:gd name="T30" fmla="+- 0 181 134"/>
                    <a:gd name="T31" fmla="*/ 181 h 97"/>
                    <a:gd name="T32" fmla="+- 0 2160 2155"/>
                    <a:gd name="T33" fmla="*/ T32 w 101"/>
                    <a:gd name="T34" fmla="+- 0 204 134"/>
                    <a:gd name="T35" fmla="*/ 204 h 97"/>
                    <a:gd name="T36" fmla="+- 0 2173 2155"/>
                    <a:gd name="T37" fmla="*/ T36 w 101"/>
                    <a:gd name="T38" fmla="+- 0 221 134"/>
                    <a:gd name="T39" fmla="*/ 221 h 97"/>
                    <a:gd name="T40" fmla="+- 0 2192 2155"/>
                    <a:gd name="T41" fmla="*/ T40 w 101"/>
                    <a:gd name="T42" fmla="+- 0 232 134"/>
                    <a:gd name="T43" fmla="*/ 232 h 97"/>
                    <a:gd name="T44" fmla="+- 0 2219 2155"/>
                    <a:gd name="T45" fmla="*/ T44 w 101"/>
                    <a:gd name="T46" fmla="+- 0 229 134"/>
                    <a:gd name="T47" fmla="*/ 229 h 97"/>
                    <a:gd name="T48" fmla="+- 0 2238 2155"/>
                    <a:gd name="T49" fmla="*/ T48 w 101"/>
                    <a:gd name="T50" fmla="+- 0 220 134"/>
                    <a:gd name="T51" fmla="*/ 220 h 97"/>
                    <a:gd name="T52" fmla="+- 0 2251 2155"/>
                    <a:gd name="T53" fmla="*/ T52 w 101"/>
                    <a:gd name="T54" fmla="+- 0 205 134"/>
                    <a:gd name="T55" fmla="*/ 205 h 97"/>
                    <a:gd name="T56" fmla="+- 0 2256 2155"/>
                    <a:gd name="T57" fmla="*/ T56 w 101"/>
                    <a:gd name="T58" fmla="+- 0 186 134"/>
                    <a:gd name="T59" fmla="*/ 186 h 97"/>
                    <a:gd name="T60" fmla="+- 0 2256 2155"/>
                    <a:gd name="T61" fmla="*/ T60 w 101"/>
                    <a:gd name="T62" fmla="+- 0 183 134"/>
                    <a:gd name="T63" fmla="*/ 18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8"/>
                      </a:lnTo>
                      <a:lnTo>
                        <a:pt x="64" y="95"/>
                      </a:lnTo>
                      <a:lnTo>
                        <a:pt x="83" y="86"/>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58" name="Group 559"/>
              <p:cNvGrpSpPr>
                <a:grpSpLocks/>
              </p:cNvGrpSpPr>
              <p:nvPr/>
            </p:nvGrpSpPr>
            <p:grpSpPr bwMode="auto">
              <a:xfrm>
                <a:off x="2345" y="762"/>
                <a:ext cx="93" cy="95"/>
                <a:chOff x="2345" y="762"/>
                <a:chExt cx="93" cy="95"/>
              </a:xfrm>
            </p:grpSpPr>
            <p:sp>
              <p:nvSpPr>
                <p:cNvPr id="8788" name="Freeform 560"/>
                <p:cNvSpPr>
                  <a:spLocks/>
                </p:cNvSpPr>
                <p:nvPr/>
              </p:nvSpPr>
              <p:spPr bwMode="auto">
                <a:xfrm>
                  <a:off x="2345" y="762"/>
                  <a:ext cx="93" cy="95"/>
                </a:xfrm>
                <a:custGeom>
                  <a:avLst/>
                  <a:gdLst>
                    <a:gd name="T0" fmla="+- 0 2400 2345"/>
                    <a:gd name="T1" fmla="*/ T0 w 93"/>
                    <a:gd name="T2" fmla="+- 0 762 762"/>
                    <a:gd name="T3" fmla="*/ 762 h 95"/>
                    <a:gd name="T4" fmla="+- 0 2374 2345"/>
                    <a:gd name="T5" fmla="*/ T4 w 93"/>
                    <a:gd name="T6" fmla="+- 0 766 762"/>
                    <a:gd name="T7" fmla="*/ 766 h 95"/>
                    <a:gd name="T8" fmla="+- 0 2356 2345"/>
                    <a:gd name="T9" fmla="*/ T8 w 93"/>
                    <a:gd name="T10" fmla="+- 0 778 762"/>
                    <a:gd name="T11" fmla="*/ 778 h 95"/>
                    <a:gd name="T12" fmla="+- 0 2345 2345"/>
                    <a:gd name="T13" fmla="*/ T12 w 93"/>
                    <a:gd name="T14" fmla="+- 0 794 762"/>
                    <a:gd name="T15" fmla="*/ 794 h 95"/>
                    <a:gd name="T16" fmla="+- 0 2347 2345"/>
                    <a:gd name="T17" fmla="*/ T16 w 93"/>
                    <a:gd name="T18" fmla="+- 0 822 762"/>
                    <a:gd name="T19" fmla="*/ 822 h 95"/>
                    <a:gd name="T20" fmla="+- 0 2357 2345"/>
                    <a:gd name="T21" fmla="*/ T20 w 93"/>
                    <a:gd name="T22" fmla="+- 0 841 762"/>
                    <a:gd name="T23" fmla="*/ 841 h 95"/>
                    <a:gd name="T24" fmla="+- 0 2371 2345"/>
                    <a:gd name="T25" fmla="*/ T24 w 93"/>
                    <a:gd name="T26" fmla="+- 0 853 762"/>
                    <a:gd name="T27" fmla="*/ 853 h 95"/>
                    <a:gd name="T28" fmla="+- 0 2390 2345"/>
                    <a:gd name="T29" fmla="*/ T28 w 93"/>
                    <a:gd name="T30" fmla="+- 0 858 762"/>
                    <a:gd name="T31" fmla="*/ 858 h 95"/>
                    <a:gd name="T32" fmla="+- 0 2412 2345"/>
                    <a:gd name="T33" fmla="*/ T32 w 93"/>
                    <a:gd name="T34" fmla="+- 0 853 762"/>
                    <a:gd name="T35" fmla="*/ 853 h 95"/>
                    <a:gd name="T36" fmla="+- 0 2428 2345"/>
                    <a:gd name="T37" fmla="*/ T36 w 93"/>
                    <a:gd name="T38" fmla="+- 0 839 762"/>
                    <a:gd name="T39" fmla="*/ 839 h 95"/>
                    <a:gd name="T40" fmla="+- 0 2438 2345"/>
                    <a:gd name="T41" fmla="*/ T40 w 93"/>
                    <a:gd name="T42" fmla="+- 0 819 762"/>
                    <a:gd name="T43" fmla="*/ 819 h 95"/>
                    <a:gd name="T44" fmla="+- 0 2439 2345"/>
                    <a:gd name="T45" fmla="*/ T44 w 93"/>
                    <a:gd name="T46" fmla="+- 0 810 762"/>
                    <a:gd name="T47" fmla="*/ 810 h 95"/>
                    <a:gd name="T48" fmla="+- 0 2433 2345"/>
                    <a:gd name="T49" fmla="*/ T48 w 93"/>
                    <a:gd name="T50" fmla="+- 0 788 762"/>
                    <a:gd name="T51" fmla="*/ 788 h 95"/>
                    <a:gd name="T52" fmla="+- 0 2420 2345"/>
                    <a:gd name="T53" fmla="*/ T52 w 93"/>
                    <a:gd name="T54" fmla="+- 0 771 762"/>
                    <a:gd name="T55" fmla="*/ 771 h 95"/>
                    <a:gd name="T56" fmla="+- 0 2400 2345"/>
                    <a:gd name="T57" fmla="*/ T56 w 93"/>
                    <a:gd name="T58" fmla="+- 0 762 762"/>
                    <a:gd name="T59" fmla="*/ 76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6"/>
                      </a:lnTo>
                      <a:lnTo>
                        <a:pt x="0" y="32"/>
                      </a:lnTo>
                      <a:lnTo>
                        <a:pt x="2" y="60"/>
                      </a:lnTo>
                      <a:lnTo>
                        <a:pt x="12" y="79"/>
                      </a:lnTo>
                      <a:lnTo>
                        <a:pt x="26" y="91"/>
                      </a:lnTo>
                      <a:lnTo>
                        <a:pt x="45" y="96"/>
                      </a:lnTo>
                      <a:lnTo>
                        <a:pt x="67" y="91"/>
                      </a:lnTo>
                      <a:lnTo>
                        <a:pt x="83" y="77"/>
                      </a:lnTo>
                      <a:lnTo>
                        <a:pt x="93" y="57"/>
                      </a:lnTo>
                      <a:lnTo>
                        <a:pt x="94" y="48"/>
                      </a:lnTo>
                      <a:lnTo>
                        <a:pt x="88" y="26"/>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59" name="Group 561"/>
              <p:cNvGrpSpPr>
                <a:grpSpLocks/>
              </p:cNvGrpSpPr>
              <p:nvPr/>
            </p:nvGrpSpPr>
            <p:grpSpPr bwMode="auto">
              <a:xfrm>
                <a:off x="2345" y="762"/>
                <a:ext cx="93" cy="95"/>
                <a:chOff x="2345" y="762"/>
                <a:chExt cx="93" cy="95"/>
              </a:xfrm>
            </p:grpSpPr>
            <p:sp>
              <p:nvSpPr>
                <p:cNvPr id="8787" name="Freeform 562"/>
                <p:cNvSpPr>
                  <a:spLocks/>
                </p:cNvSpPr>
                <p:nvPr/>
              </p:nvSpPr>
              <p:spPr bwMode="auto">
                <a:xfrm>
                  <a:off x="2345" y="762"/>
                  <a:ext cx="93" cy="95"/>
                </a:xfrm>
                <a:custGeom>
                  <a:avLst/>
                  <a:gdLst>
                    <a:gd name="T0" fmla="+- 0 2439 2345"/>
                    <a:gd name="T1" fmla="*/ T0 w 93"/>
                    <a:gd name="T2" fmla="+- 0 810 762"/>
                    <a:gd name="T3" fmla="*/ 810 h 95"/>
                    <a:gd name="T4" fmla="+- 0 2433 2345"/>
                    <a:gd name="T5" fmla="*/ T4 w 93"/>
                    <a:gd name="T6" fmla="+- 0 788 762"/>
                    <a:gd name="T7" fmla="*/ 788 h 95"/>
                    <a:gd name="T8" fmla="+- 0 2420 2345"/>
                    <a:gd name="T9" fmla="*/ T8 w 93"/>
                    <a:gd name="T10" fmla="+- 0 771 762"/>
                    <a:gd name="T11" fmla="*/ 771 h 95"/>
                    <a:gd name="T12" fmla="+- 0 2400 2345"/>
                    <a:gd name="T13" fmla="*/ T12 w 93"/>
                    <a:gd name="T14" fmla="+- 0 762 762"/>
                    <a:gd name="T15" fmla="*/ 762 h 95"/>
                    <a:gd name="T16" fmla="+- 0 2374 2345"/>
                    <a:gd name="T17" fmla="*/ T16 w 93"/>
                    <a:gd name="T18" fmla="+- 0 766 762"/>
                    <a:gd name="T19" fmla="*/ 766 h 95"/>
                    <a:gd name="T20" fmla="+- 0 2356 2345"/>
                    <a:gd name="T21" fmla="*/ T20 w 93"/>
                    <a:gd name="T22" fmla="+- 0 778 762"/>
                    <a:gd name="T23" fmla="*/ 778 h 95"/>
                    <a:gd name="T24" fmla="+- 0 2345 2345"/>
                    <a:gd name="T25" fmla="*/ T24 w 93"/>
                    <a:gd name="T26" fmla="+- 0 794 762"/>
                    <a:gd name="T27" fmla="*/ 794 h 95"/>
                    <a:gd name="T28" fmla="+- 0 2347 2345"/>
                    <a:gd name="T29" fmla="*/ T28 w 93"/>
                    <a:gd name="T30" fmla="+- 0 822 762"/>
                    <a:gd name="T31" fmla="*/ 822 h 95"/>
                    <a:gd name="T32" fmla="+- 0 2357 2345"/>
                    <a:gd name="T33" fmla="*/ T32 w 93"/>
                    <a:gd name="T34" fmla="+- 0 841 762"/>
                    <a:gd name="T35" fmla="*/ 841 h 95"/>
                    <a:gd name="T36" fmla="+- 0 2371 2345"/>
                    <a:gd name="T37" fmla="*/ T36 w 93"/>
                    <a:gd name="T38" fmla="+- 0 853 762"/>
                    <a:gd name="T39" fmla="*/ 853 h 95"/>
                    <a:gd name="T40" fmla="+- 0 2390 2345"/>
                    <a:gd name="T41" fmla="*/ T40 w 93"/>
                    <a:gd name="T42" fmla="+- 0 858 762"/>
                    <a:gd name="T43" fmla="*/ 858 h 95"/>
                    <a:gd name="T44" fmla="+- 0 2412 2345"/>
                    <a:gd name="T45" fmla="*/ T44 w 93"/>
                    <a:gd name="T46" fmla="+- 0 853 762"/>
                    <a:gd name="T47" fmla="*/ 853 h 95"/>
                    <a:gd name="T48" fmla="+- 0 2428 2345"/>
                    <a:gd name="T49" fmla="*/ T48 w 93"/>
                    <a:gd name="T50" fmla="+- 0 839 762"/>
                    <a:gd name="T51" fmla="*/ 839 h 95"/>
                    <a:gd name="T52" fmla="+- 0 2438 2345"/>
                    <a:gd name="T53" fmla="*/ T52 w 93"/>
                    <a:gd name="T54" fmla="+- 0 819 762"/>
                    <a:gd name="T55" fmla="*/ 819 h 95"/>
                    <a:gd name="T56" fmla="+- 0 2439 2345"/>
                    <a:gd name="T57" fmla="*/ T56 w 93"/>
                    <a:gd name="T58" fmla="+- 0 810 762"/>
                    <a:gd name="T59" fmla="*/ 81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8"/>
                      </a:moveTo>
                      <a:lnTo>
                        <a:pt x="88" y="26"/>
                      </a:lnTo>
                      <a:lnTo>
                        <a:pt x="75" y="9"/>
                      </a:lnTo>
                      <a:lnTo>
                        <a:pt x="55" y="0"/>
                      </a:lnTo>
                      <a:lnTo>
                        <a:pt x="29" y="4"/>
                      </a:lnTo>
                      <a:lnTo>
                        <a:pt x="11" y="16"/>
                      </a:lnTo>
                      <a:lnTo>
                        <a:pt x="0" y="32"/>
                      </a:lnTo>
                      <a:lnTo>
                        <a:pt x="2" y="60"/>
                      </a:lnTo>
                      <a:lnTo>
                        <a:pt x="12" y="79"/>
                      </a:lnTo>
                      <a:lnTo>
                        <a:pt x="26" y="91"/>
                      </a:lnTo>
                      <a:lnTo>
                        <a:pt x="45" y="96"/>
                      </a:lnTo>
                      <a:lnTo>
                        <a:pt x="67" y="91"/>
                      </a:lnTo>
                      <a:lnTo>
                        <a:pt x="83" y="77"/>
                      </a:lnTo>
                      <a:lnTo>
                        <a:pt x="93" y="57"/>
                      </a:lnTo>
                      <a:lnTo>
                        <a:pt x="94"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60" name="Group 563"/>
              <p:cNvGrpSpPr>
                <a:grpSpLocks/>
              </p:cNvGrpSpPr>
              <p:nvPr/>
            </p:nvGrpSpPr>
            <p:grpSpPr bwMode="auto">
              <a:xfrm>
                <a:off x="2081" y="2164"/>
                <a:ext cx="93" cy="95"/>
                <a:chOff x="2081" y="2164"/>
                <a:chExt cx="93" cy="95"/>
              </a:xfrm>
            </p:grpSpPr>
            <p:sp>
              <p:nvSpPr>
                <p:cNvPr id="8785" name="Freeform 564"/>
                <p:cNvSpPr>
                  <a:spLocks/>
                </p:cNvSpPr>
                <p:nvPr/>
              </p:nvSpPr>
              <p:spPr bwMode="auto">
                <a:xfrm>
                  <a:off x="2081" y="2164"/>
                  <a:ext cx="93" cy="95"/>
                </a:xfrm>
                <a:custGeom>
                  <a:avLst/>
                  <a:gdLst>
                    <a:gd name="T0" fmla="+- 0 2136 2081"/>
                    <a:gd name="T1" fmla="*/ T0 w 93"/>
                    <a:gd name="T2" fmla="+- 0 2164 2164"/>
                    <a:gd name="T3" fmla="*/ 2164 h 95"/>
                    <a:gd name="T4" fmla="+- 0 2110 2081"/>
                    <a:gd name="T5" fmla="*/ T4 w 93"/>
                    <a:gd name="T6" fmla="+- 0 2168 2164"/>
                    <a:gd name="T7" fmla="*/ 2168 h 95"/>
                    <a:gd name="T8" fmla="+- 0 2092 2081"/>
                    <a:gd name="T9" fmla="*/ T8 w 93"/>
                    <a:gd name="T10" fmla="+- 0 2179 2164"/>
                    <a:gd name="T11" fmla="*/ 2179 h 95"/>
                    <a:gd name="T12" fmla="+- 0 2092 2081"/>
                    <a:gd name="T13" fmla="*/ T12 w 93"/>
                    <a:gd name="T14" fmla="+- 0 2179 2164"/>
                    <a:gd name="T15" fmla="*/ 2179 h 95"/>
                    <a:gd name="T16" fmla="+- 0 2161 2081"/>
                    <a:gd name="T17" fmla="*/ T16 w 93"/>
                    <a:gd name="T18" fmla="+- 0 2179 2164"/>
                    <a:gd name="T19" fmla="*/ 2179 h 95"/>
                    <a:gd name="T20" fmla="+- 0 2156 2081"/>
                    <a:gd name="T21" fmla="*/ T20 w 93"/>
                    <a:gd name="T22" fmla="+- 0 2173 2164"/>
                    <a:gd name="T23" fmla="*/ 2173 h 95"/>
                    <a:gd name="T24" fmla="+- 0 2136 2081"/>
                    <a:gd name="T25" fmla="*/ T24 w 93"/>
                    <a:gd name="T26" fmla="+- 0 2164 2164"/>
                    <a:gd name="T27" fmla="*/ 2164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55" y="0"/>
                      </a:moveTo>
                      <a:lnTo>
                        <a:pt x="29" y="4"/>
                      </a:lnTo>
                      <a:lnTo>
                        <a:pt x="11" y="15"/>
                      </a:lnTo>
                      <a:lnTo>
                        <a:pt x="80" y="15"/>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86" name="Freeform 565"/>
                <p:cNvSpPr>
                  <a:spLocks/>
                </p:cNvSpPr>
                <p:nvPr/>
              </p:nvSpPr>
              <p:spPr bwMode="auto">
                <a:xfrm>
                  <a:off x="2081" y="2164"/>
                  <a:ext cx="93" cy="95"/>
                </a:xfrm>
                <a:custGeom>
                  <a:avLst/>
                  <a:gdLst>
                    <a:gd name="T0" fmla="+- 0 2081 2081"/>
                    <a:gd name="T1" fmla="*/ T0 w 93"/>
                    <a:gd name="T2" fmla="+- 0 2199 2164"/>
                    <a:gd name="T3" fmla="*/ 2199 h 95"/>
                    <a:gd name="T4" fmla="+- 0 2083 2081"/>
                    <a:gd name="T5" fmla="*/ T4 w 93"/>
                    <a:gd name="T6" fmla="+- 0 2223 2164"/>
                    <a:gd name="T7" fmla="*/ 2223 h 95"/>
                    <a:gd name="T8" fmla="+- 0 2093 2081"/>
                    <a:gd name="T9" fmla="*/ T8 w 93"/>
                    <a:gd name="T10" fmla="+- 0 2243 2164"/>
                    <a:gd name="T11" fmla="*/ 2243 h 95"/>
                    <a:gd name="T12" fmla="+- 0 2107 2081"/>
                    <a:gd name="T13" fmla="*/ T12 w 93"/>
                    <a:gd name="T14" fmla="+- 0 2255 2164"/>
                    <a:gd name="T15" fmla="*/ 2255 h 95"/>
                    <a:gd name="T16" fmla="+- 0 2126 2081"/>
                    <a:gd name="T17" fmla="*/ T16 w 93"/>
                    <a:gd name="T18" fmla="+- 0 2259 2164"/>
                    <a:gd name="T19" fmla="*/ 2259 h 95"/>
                    <a:gd name="T20" fmla="+- 0 2148 2081"/>
                    <a:gd name="T21" fmla="*/ T20 w 93"/>
                    <a:gd name="T22" fmla="+- 0 2254 2164"/>
                    <a:gd name="T23" fmla="*/ 2254 h 95"/>
                    <a:gd name="T24" fmla="+- 0 2164 2081"/>
                    <a:gd name="T25" fmla="*/ T24 w 93"/>
                    <a:gd name="T26" fmla="+- 0 2240 2164"/>
                    <a:gd name="T27" fmla="*/ 2240 h 95"/>
                    <a:gd name="T28" fmla="+- 0 2174 2081"/>
                    <a:gd name="T29" fmla="*/ T28 w 93"/>
                    <a:gd name="T30" fmla="+- 0 2221 2164"/>
                    <a:gd name="T31" fmla="*/ 2221 h 95"/>
                    <a:gd name="T32" fmla="+- 0 2175 2081"/>
                    <a:gd name="T33" fmla="*/ T32 w 93"/>
                    <a:gd name="T34" fmla="+- 0 2211 2164"/>
                    <a:gd name="T35" fmla="*/ 2211 h 95"/>
                    <a:gd name="T36" fmla="+- 0 2172 2081"/>
                    <a:gd name="T37" fmla="*/ T36 w 93"/>
                    <a:gd name="T38" fmla="+- 0 2199 2164"/>
                    <a:gd name="T39" fmla="*/ 2199 h 95"/>
                    <a:gd name="T40" fmla="+- 0 2081 2081"/>
                    <a:gd name="T41" fmla="*/ T40 w 93"/>
                    <a:gd name="T42" fmla="+- 0 2199 2164"/>
                    <a:gd name="T43" fmla="*/ 21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93" h="95">
                      <a:moveTo>
                        <a:pt x="0" y="35"/>
                      </a:moveTo>
                      <a:lnTo>
                        <a:pt x="2" y="59"/>
                      </a:lnTo>
                      <a:lnTo>
                        <a:pt x="12" y="79"/>
                      </a:lnTo>
                      <a:lnTo>
                        <a:pt x="26" y="91"/>
                      </a:lnTo>
                      <a:lnTo>
                        <a:pt x="45" y="95"/>
                      </a:lnTo>
                      <a:lnTo>
                        <a:pt x="67" y="90"/>
                      </a:lnTo>
                      <a:lnTo>
                        <a:pt x="83" y="76"/>
                      </a:lnTo>
                      <a:lnTo>
                        <a:pt x="93" y="57"/>
                      </a:lnTo>
                      <a:lnTo>
                        <a:pt x="94" y="47"/>
                      </a:lnTo>
                      <a:lnTo>
                        <a:pt x="91" y="35"/>
                      </a:lnTo>
                      <a:lnTo>
                        <a:pt x="0" y="35"/>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61" name="Group 566"/>
              <p:cNvGrpSpPr>
                <a:grpSpLocks/>
              </p:cNvGrpSpPr>
              <p:nvPr/>
            </p:nvGrpSpPr>
            <p:grpSpPr bwMode="auto">
              <a:xfrm>
                <a:off x="2081" y="2164"/>
                <a:ext cx="93" cy="95"/>
                <a:chOff x="2081" y="2164"/>
                <a:chExt cx="93" cy="95"/>
              </a:xfrm>
            </p:grpSpPr>
            <p:sp>
              <p:nvSpPr>
                <p:cNvPr id="8782" name="Freeform 567"/>
                <p:cNvSpPr>
                  <a:spLocks/>
                </p:cNvSpPr>
                <p:nvPr/>
              </p:nvSpPr>
              <p:spPr bwMode="auto">
                <a:xfrm>
                  <a:off x="2081" y="2164"/>
                  <a:ext cx="93" cy="95"/>
                </a:xfrm>
                <a:custGeom>
                  <a:avLst/>
                  <a:gdLst>
                    <a:gd name="T0" fmla="+- 0 2175 2081"/>
                    <a:gd name="T1" fmla="*/ T0 w 93"/>
                    <a:gd name="T2" fmla="+- 0 2211 2164"/>
                    <a:gd name="T3" fmla="*/ 2211 h 95"/>
                    <a:gd name="T4" fmla="+- 0 2172 2081"/>
                    <a:gd name="T5" fmla="*/ T4 w 93"/>
                    <a:gd name="T6" fmla="+- 0 2199 2164"/>
                    <a:gd name="T7" fmla="*/ 2199 h 95"/>
                  </a:gdLst>
                  <a:ahLst/>
                  <a:cxnLst>
                    <a:cxn ang="0">
                      <a:pos x="T1" y="T3"/>
                    </a:cxn>
                    <a:cxn ang="0">
                      <a:pos x="T5" y="T7"/>
                    </a:cxn>
                  </a:cxnLst>
                  <a:rect l="0" t="0" r="r" b="b"/>
                  <a:pathLst>
                    <a:path w="93" h="95">
                      <a:moveTo>
                        <a:pt x="94" y="47"/>
                      </a:moveTo>
                      <a:lnTo>
                        <a:pt x="91" y="3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83" name="Freeform 568"/>
                <p:cNvSpPr>
                  <a:spLocks/>
                </p:cNvSpPr>
                <p:nvPr/>
              </p:nvSpPr>
              <p:spPr bwMode="auto">
                <a:xfrm>
                  <a:off x="2081" y="2164"/>
                  <a:ext cx="93" cy="95"/>
                </a:xfrm>
                <a:custGeom>
                  <a:avLst/>
                  <a:gdLst>
                    <a:gd name="T0" fmla="+- 0 2161 2081"/>
                    <a:gd name="T1" fmla="*/ T0 w 93"/>
                    <a:gd name="T2" fmla="+- 0 2179 2164"/>
                    <a:gd name="T3" fmla="*/ 2179 h 95"/>
                    <a:gd name="T4" fmla="+- 0 2156 2081"/>
                    <a:gd name="T5" fmla="*/ T4 w 93"/>
                    <a:gd name="T6" fmla="+- 0 2173 2164"/>
                    <a:gd name="T7" fmla="*/ 2173 h 95"/>
                    <a:gd name="T8" fmla="+- 0 2136 2081"/>
                    <a:gd name="T9" fmla="*/ T8 w 93"/>
                    <a:gd name="T10" fmla="+- 0 2164 2164"/>
                    <a:gd name="T11" fmla="*/ 2164 h 95"/>
                    <a:gd name="T12" fmla="+- 0 2110 2081"/>
                    <a:gd name="T13" fmla="*/ T12 w 93"/>
                    <a:gd name="T14" fmla="+- 0 2168 2164"/>
                    <a:gd name="T15" fmla="*/ 2168 h 95"/>
                    <a:gd name="T16" fmla="+- 0 2092 2081"/>
                    <a:gd name="T17" fmla="*/ T16 w 93"/>
                    <a:gd name="T18" fmla="+- 0 2179 2164"/>
                    <a:gd name="T19" fmla="*/ 2179 h 95"/>
                    <a:gd name="T20" fmla="+- 0 2092 2081"/>
                    <a:gd name="T21" fmla="*/ T20 w 93"/>
                    <a:gd name="T22" fmla="+- 0 2179 2164"/>
                    <a:gd name="T23" fmla="*/ 2179 h 95"/>
                  </a:gdLst>
                  <a:ahLst/>
                  <a:cxnLst>
                    <a:cxn ang="0">
                      <a:pos x="T1" y="T3"/>
                    </a:cxn>
                    <a:cxn ang="0">
                      <a:pos x="T5" y="T7"/>
                    </a:cxn>
                    <a:cxn ang="0">
                      <a:pos x="T9" y="T11"/>
                    </a:cxn>
                    <a:cxn ang="0">
                      <a:pos x="T13" y="T15"/>
                    </a:cxn>
                    <a:cxn ang="0">
                      <a:pos x="T17" y="T19"/>
                    </a:cxn>
                    <a:cxn ang="0">
                      <a:pos x="T21" y="T23"/>
                    </a:cxn>
                  </a:cxnLst>
                  <a:rect l="0" t="0" r="r" b="b"/>
                  <a:pathLst>
                    <a:path w="93" h="95">
                      <a:moveTo>
                        <a:pt x="80" y="15"/>
                      </a:moveTo>
                      <a:lnTo>
                        <a:pt x="75" y="9"/>
                      </a:lnTo>
                      <a:lnTo>
                        <a:pt x="55" y="0"/>
                      </a:lnTo>
                      <a:lnTo>
                        <a:pt x="29" y="4"/>
                      </a:lnTo>
                      <a:lnTo>
                        <a:pt x="11" y="1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84" name="Freeform 569"/>
                <p:cNvSpPr>
                  <a:spLocks/>
                </p:cNvSpPr>
                <p:nvPr/>
              </p:nvSpPr>
              <p:spPr bwMode="auto">
                <a:xfrm>
                  <a:off x="2081" y="2164"/>
                  <a:ext cx="93" cy="95"/>
                </a:xfrm>
                <a:custGeom>
                  <a:avLst/>
                  <a:gdLst>
                    <a:gd name="T0" fmla="+- 0 2081 2081"/>
                    <a:gd name="T1" fmla="*/ T0 w 93"/>
                    <a:gd name="T2" fmla="+- 0 2199 2164"/>
                    <a:gd name="T3" fmla="*/ 2199 h 95"/>
                    <a:gd name="T4" fmla="+- 0 2083 2081"/>
                    <a:gd name="T5" fmla="*/ T4 w 93"/>
                    <a:gd name="T6" fmla="+- 0 2223 2164"/>
                    <a:gd name="T7" fmla="*/ 2223 h 95"/>
                    <a:gd name="T8" fmla="+- 0 2093 2081"/>
                    <a:gd name="T9" fmla="*/ T8 w 93"/>
                    <a:gd name="T10" fmla="+- 0 2243 2164"/>
                    <a:gd name="T11" fmla="*/ 2243 h 95"/>
                    <a:gd name="T12" fmla="+- 0 2107 2081"/>
                    <a:gd name="T13" fmla="*/ T12 w 93"/>
                    <a:gd name="T14" fmla="+- 0 2255 2164"/>
                    <a:gd name="T15" fmla="*/ 2255 h 95"/>
                    <a:gd name="T16" fmla="+- 0 2126 2081"/>
                    <a:gd name="T17" fmla="*/ T16 w 93"/>
                    <a:gd name="T18" fmla="+- 0 2259 2164"/>
                    <a:gd name="T19" fmla="*/ 2259 h 95"/>
                    <a:gd name="T20" fmla="+- 0 2148 2081"/>
                    <a:gd name="T21" fmla="*/ T20 w 93"/>
                    <a:gd name="T22" fmla="+- 0 2254 2164"/>
                    <a:gd name="T23" fmla="*/ 2254 h 95"/>
                    <a:gd name="T24" fmla="+- 0 2164 2081"/>
                    <a:gd name="T25" fmla="*/ T24 w 93"/>
                    <a:gd name="T26" fmla="+- 0 2240 2164"/>
                    <a:gd name="T27" fmla="*/ 2240 h 95"/>
                    <a:gd name="T28" fmla="+- 0 2174 2081"/>
                    <a:gd name="T29" fmla="*/ T28 w 93"/>
                    <a:gd name="T30" fmla="+- 0 2221 2164"/>
                    <a:gd name="T31" fmla="*/ 2221 h 95"/>
                    <a:gd name="T32" fmla="+- 0 2175 2081"/>
                    <a:gd name="T33" fmla="*/ T32 w 93"/>
                    <a:gd name="T34" fmla="+- 0 2211 2164"/>
                    <a:gd name="T35" fmla="*/ 221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3" h="95">
                      <a:moveTo>
                        <a:pt x="0" y="35"/>
                      </a:moveTo>
                      <a:lnTo>
                        <a:pt x="2" y="59"/>
                      </a:lnTo>
                      <a:lnTo>
                        <a:pt x="12" y="79"/>
                      </a:lnTo>
                      <a:lnTo>
                        <a:pt x="26" y="91"/>
                      </a:lnTo>
                      <a:lnTo>
                        <a:pt x="45" y="95"/>
                      </a:lnTo>
                      <a:lnTo>
                        <a:pt x="67" y="90"/>
                      </a:lnTo>
                      <a:lnTo>
                        <a:pt x="83" y="76"/>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62" name="Group 570"/>
              <p:cNvGrpSpPr>
                <a:grpSpLocks/>
              </p:cNvGrpSpPr>
              <p:nvPr/>
            </p:nvGrpSpPr>
            <p:grpSpPr bwMode="auto">
              <a:xfrm>
                <a:off x="1425" y="648"/>
                <a:ext cx="97" cy="95"/>
                <a:chOff x="1425" y="648"/>
                <a:chExt cx="97" cy="95"/>
              </a:xfrm>
            </p:grpSpPr>
            <p:sp>
              <p:nvSpPr>
                <p:cNvPr id="8781" name="Freeform 571"/>
                <p:cNvSpPr>
                  <a:spLocks/>
                </p:cNvSpPr>
                <p:nvPr/>
              </p:nvSpPr>
              <p:spPr bwMode="auto">
                <a:xfrm>
                  <a:off x="1425" y="648"/>
                  <a:ext cx="97" cy="95"/>
                </a:xfrm>
                <a:custGeom>
                  <a:avLst/>
                  <a:gdLst>
                    <a:gd name="T0" fmla="+- 0 1482 1425"/>
                    <a:gd name="T1" fmla="*/ T0 w 97"/>
                    <a:gd name="T2" fmla="+- 0 648 648"/>
                    <a:gd name="T3" fmla="*/ 648 h 95"/>
                    <a:gd name="T4" fmla="+- 0 1456 1425"/>
                    <a:gd name="T5" fmla="*/ T4 w 97"/>
                    <a:gd name="T6" fmla="+- 0 651 648"/>
                    <a:gd name="T7" fmla="*/ 651 h 95"/>
                    <a:gd name="T8" fmla="+- 0 1437 1425"/>
                    <a:gd name="T9" fmla="*/ T8 w 97"/>
                    <a:gd name="T10" fmla="+- 0 661 648"/>
                    <a:gd name="T11" fmla="*/ 661 h 95"/>
                    <a:gd name="T12" fmla="+- 0 1425 1425"/>
                    <a:gd name="T13" fmla="*/ T12 w 97"/>
                    <a:gd name="T14" fmla="+- 0 677 648"/>
                    <a:gd name="T15" fmla="*/ 677 h 95"/>
                    <a:gd name="T16" fmla="+- 0 1426 1425"/>
                    <a:gd name="T17" fmla="*/ T16 w 97"/>
                    <a:gd name="T18" fmla="+- 0 704 648"/>
                    <a:gd name="T19" fmla="*/ 704 h 95"/>
                    <a:gd name="T20" fmla="+- 0 1435 1425"/>
                    <a:gd name="T21" fmla="*/ T20 w 97"/>
                    <a:gd name="T22" fmla="+- 0 724 648"/>
                    <a:gd name="T23" fmla="*/ 724 h 95"/>
                    <a:gd name="T24" fmla="+- 0 1448 1425"/>
                    <a:gd name="T25" fmla="*/ T24 w 97"/>
                    <a:gd name="T26" fmla="+- 0 737 648"/>
                    <a:gd name="T27" fmla="*/ 737 h 95"/>
                    <a:gd name="T28" fmla="+- 0 1466 1425"/>
                    <a:gd name="T29" fmla="*/ T28 w 97"/>
                    <a:gd name="T30" fmla="+- 0 742 648"/>
                    <a:gd name="T31" fmla="*/ 742 h 95"/>
                    <a:gd name="T32" fmla="+- 0 1491 1425"/>
                    <a:gd name="T33" fmla="*/ T32 w 97"/>
                    <a:gd name="T34" fmla="+- 0 738 648"/>
                    <a:gd name="T35" fmla="*/ 738 h 95"/>
                    <a:gd name="T36" fmla="+- 0 1509 1425"/>
                    <a:gd name="T37" fmla="*/ T36 w 97"/>
                    <a:gd name="T38" fmla="+- 0 726 648"/>
                    <a:gd name="T39" fmla="*/ 726 h 95"/>
                    <a:gd name="T40" fmla="+- 0 1519 1425"/>
                    <a:gd name="T41" fmla="*/ T40 w 97"/>
                    <a:gd name="T42" fmla="+- 0 708 648"/>
                    <a:gd name="T43" fmla="*/ 708 h 95"/>
                    <a:gd name="T44" fmla="+- 0 1522 1425"/>
                    <a:gd name="T45" fmla="*/ T44 w 97"/>
                    <a:gd name="T46" fmla="+- 0 694 648"/>
                    <a:gd name="T47" fmla="*/ 694 h 95"/>
                    <a:gd name="T48" fmla="+- 0 1517 1425"/>
                    <a:gd name="T49" fmla="*/ T48 w 97"/>
                    <a:gd name="T50" fmla="+- 0 673 648"/>
                    <a:gd name="T51" fmla="*/ 673 h 95"/>
                    <a:gd name="T52" fmla="+- 0 1503 1425"/>
                    <a:gd name="T53" fmla="*/ T52 w 97"/>
                    <a:gd name="T54" fmla="+- 0 657 648"/>
                    <a:gd name="T55" fmla="*/ 657 h 95"/>
                    <a:gd name="T56" fmla="+- 0 1482 1425"/>
                    <a:gd name="T57" fmla="*/ T56 w 97"/>
                    <a:gd name="T58" fmla="+- 0 648 648"/>
                    <a:gd name="T59" fmla="*/ 64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7" y="0"/>
                      </a:moveTo>
                      <a:lnTo>
                        <a:pt x="31" y="3"/>
                      </a:lnTo>
                      <a:lnTo>
                        <a:pt x="12" y="13"/>
                      </a:lnTo>
                      <a:lnTo>
                        <a:pt x="0" y="29"/>
                      </a:lnTo>
                      <a:lnTo>
                        <a:pt x="1" y="56"/>
                      </a:lnTo>
                      <a:lnTo>
                        <a:pt x="10" y="76"/>
                      </a:lnTo>
                      <a:lnTo>
                        <a:pt x="23" y="89"/>
                      </a:lnTo>
                      <a:lnTo>
                        <a:pt x="41" y="94"/>
                      </a:lnTo>
                      <a:lnTo>
                        <a:pt x="66" y="90"/>
                      </a:lnTo>
                      <a:lnTo>
                        <a:pt x="84" y="78"/>
                      </a:lnTo>
                      <a:lnTo>
                        <a:pt x="94" y="60"/>
                      </a:lnTo>
                      <a:lnTo>
                        <a:pt x="97" y="46"/>
                      </a:lnTo>
                      <a:lnTo>
                        <a:pt x="92" y="25"/>
                      </a:lnTo>
                      <a:lnTo>
                        <a:pt x="78" y="9"/>
                      </a:lnTo>
                      <a:lnTo>
                        <a:pt x="57"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63" name="Group 572"/>
              <p:cNvGrpSpPr>
                <a:grpSpLocks/>
              </p:cNvGrpSpPr>
              <p:nvPr/>
            </p:nvGrpSpPr>
            <p:grpSpPr bwMode="auto">
              <a:xfrm>
                <a:off x="1425" y="648"/>
                <a:ext cx="97" cy="95"/>
                <a:chOff x="1425" y="648"/>
                <a:chExt cx="97" cy="95"/>
              </a:xfrm>
            </p:grpSpPr>
            <p:sp>
              <p:nvSpPr>
                <p:cNvPr id="8780" name="Freeform 573"/>
                <p:cNvSpPr>
                  <a:spLocks/>
                </p:cNvSpPr>
                <p:nvPr/>
              </p:nvSpPr>
              <p:spPr bwMode="auto">
                <a:xfrm>
                  <a:off x="1425" y="648"/>
                  <a:ext cx="97" cy="95"/>
                </a:xfrm>
                <a:custGeom>
                  <a:avLst/>
                  <a:gdLst>
                    <a:gd name="T0" fmla="+- 0 1522 1425"/>
                    <a:gd name="T1" fmla="*/ T0 w 97"/>
                    <a:gd name="T2" fmla="+- 0 694 648"/>
                    <a:gd name="T3" fmla="*/ 694 h 95"/>
                    <a:gd name="T4" fmla="+- 0 1517 1425"/>
                    <a:gd name="T5" fmla="*/ T4 w 97"/>
                    <a:gd name="T6" fmla="+- 0 673 648"/>
                    <a:gd name="T7" fmla="*/ 673 h 95"/>
                    <a:gd name="T8" fmla="+- 0 1503 1425"/>
                    <a:gd name="T9" fmla="*/ T8 w 97"/>
                    <a:gd name="T10" fmla="+- 0 657 648"/>
                    <a:gd name="T11" fmla="*/ 657 h 95"/>
                    <a:gd name="T12" fmla="+- 0 1482 1425"/>
                    <a:gd name="T13" fmla="*/ T12 w 97"/>
                    <a:gd name="T14" fmla="+- 0 648 648"/>
                    <a:gd name="T15" fmla="*/ 648 h 95"/>
                    <a:gd name="T16" fmla="+- 0 1456 1425"/>
                    <a:gd name="T17" fmla="*/ T16 w 97"/>
                    <a:gd name="T18" fmla="+- 0 651 648"/>
                    <a:gd name="T19" fmla="*/ 651 h 95"/>
                    <a:gd name="T20" fmla="+- 0 1437 1425"/>
                    <a:gd name="T21" fmla="*/ T20 w 97"/>
                    <a:gd name="T22" fmla="+- 0 661 648"/>
                    <a:gd name="T23" fmla="*/ 661 h 95"/>
                    <a:gd name="T24" fmla="+- 0 1425 1425"/>
                    <a:gd name="T25" fmla="*/ T24 w 97"/>
                    <a:gd name="T26" fmla="+- 0 677 648"/>
                    <a:gd name="T27" fmla="*/ 677 h 95"/>
                    <a:gd name="T28" fmla="+- 0 1426 1425"/>
                    <a:gd name="T29" fmla="*/ T28 w 97"/>
                    <a:gd name="T30" fmla="+- 0 704 648"/>
                    <a:gd name="T31" fmla="*/ 704 h 95"/>
                    <a:gd name="T32" fmla="+- 0 1435 1425"/>
                    <a:gd name="T33" fmla="*/ T32 w 97"/>
                    <a:gd name="T34" fmla="+- 0 724 648"/>
                    <a:gd name="T35" fmla="*/ 724 h 95"/>
                    <a:gd name="T36" fmla="+- 0 1448 1425"/>
                    <a:gd name="T37" fmla="*/ T36 w 97"/>
                    <a:gd name="T38" fmla="+- 0 737 648"/>
                    <a:gd name="T39" fmla="*/ 737 h 95"/>
                    <a:gd name="T40" fmla="+- 0 1466 1425"/>
                    <a:gd name="T41" fmla="*/ T40 w 97"/>
                    <a:gd name="T42" fmla="+- 0 742 648"/>
                    <a:gd name="T43" fmla="*/ 742 h 95"/>
                    <a:gd name="T44" fmla="+- 0 1491 1425"/>
                    <a:gd name="T45" fmla="*/ T44 w 97"/>
                    <a:gd name="T46" fmla="+- 0 738 648"/>
                    <a:gd name="T47" fmla="*/ 738 h 95"/>
                    <a:gd name="T48" fmla="+- 0 1509 1425"/>
                    <a:gd name="T49" fmla="*/ T48 w 97"/>
                    <a:gd name="T50" fmla="+- 0 726 648"/>
                    <a:gd name="T51" fmla="*/ 726 h 95"/>
                    <a:gd name="T52" fmla="+- 0 1519 1425"/>
                    <a:gd name="T53" fmla="*/ T52 w 97"/>
                    <a:gd name="T54" fmla="+- 0 708 648"/>
                    <a:gd name="T55" fmla="*/ 708 h 95"/>
                    <a:gd name="T56" fmla="+- 0 1522 1425"/>
                    <a:gd name="T57" fmla="*/ T56 w 97"/>
                    <a:gd name="T58" fmla="+- 0 694 648"/>
                    <a:gd name="T59" fmla="*/ 69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2" y="25"/>
                      </a:lnTo>
                      <a:lnTo>
                        <a:pt x="78" y="9"/>
                      </a:lnTo>
                      <a:lnTo>
                        <a:pt x="57" y="0"/>
                      </a:lnTo>
                      <a:lnTo>
                        <a:pt x="31" y="3"/>
                      </a:lnTo>
                      <a:lnTo>
                        <a:pt x="12" y="13"/>
                      </a:lnTo>
                      <a:lnTo>
                        <a:pt x="0" y="29"/>
                      </a:lnTo>
                      <a:lnTo>
                        <a:pt x="1" y="56"/>
                      </a:lnTo>
                      <a:lnTo>
                        <a:pt x="10" y="76"/>
                      </a:lnTo>
                      <a:lnTo>
                        <a:pt x="23" y="89"/>
                      </a:lnTo>
                      <a:lnTo>
                        <a:pt x="41" y="94"/>
                      </a:lnTo>
                      <a:lnTo>
                        <a:pt x="66" y="90"/>
                      </a:lnTo>
                      <a:lnTo>
                        <a:pt x="84" y="78"/>
                      </a:lnTo>
                      <a:lnTo>
                        <a:pt x="94"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64" name="Group 574"/>
              <p:cNvGrpSpPr>
                <a:grpSpLocks/>
              </p:cNvGrpSpPr>
              <p:nvPr/>
            </p:nvGrpSpPr>
            <p:grpSpPr bwMode="auto">
              <a:xfrm>
                <a:off x="2643" y="4185"/>
                <a:ext cx="93" cy="95"/>
                <a:chOff x="2643" y="4185"/>
                <a:chExt cx="93" cy="95"/>
              </a:xfrm>
            </p:grpSpPr>
            <p:sp>
              <p:nvSpPr>
                <p:cNvPr id="8779" name="Freeform 575"/>
                <p:cNvSpPr>
                  <a:spLocks/>
                </p:cNvSpPr>
                <p:nvPr/>
              </p:nvSpPr>
              <p:spPr bwMode="auto">
                <a:xfrm>
                  <a:off x="2643" y="4185"/>
                  <a:ext cx="93" cy="95"/>
                </a:xfrm>
                <a:custGeom>
                  <a:avLst/>
                  <a:gdLst>
                    <a:gd name="T0" fmla="+- 0 2697 2643"/>
                    <a:gd name="T1" fmla="*/ T0 w 93"/>
                    <a:gd name="T2" fmla="+- 0 4185 4185"/>
                    <a:gd name="T3" fmla="*/ 4185 h 95"/>
                    <a:gd name="T4" fmla="+- 0 2672 2643"/>
                    <a:gd name="T5" fmla="*/ T4 w 93"/>
                    <a:gd name="T6" fmla="+- 0 4188 4185"/>
                    <a:gd name="T7" fmla="*/ 4188 h 95"/>
                    <a:gd name="T8" fmla="+- 0 2653 2643"/>
                    <a:gd name="T9" fmla="*/ T8 w 93"/>
                    <a:gd name="T10" fmla="+- 0 4200 4185"/>
                    <a:gd name="T11" fmla="*/ 4200 h 95"/>
                    <a:gd name="T12" fmla="+- 0 2643 2643"/>
                    <a:gd name="T13" fmla="*/ T12 w 93"/>
                    <a:gd name="T14" fmla="+- 0 4217 4185"/>
                    <a:gd name="T15" fmla="*/ 4217 h 95"/>
                    <a:gd name="T16" fmla="+- 0 2645 2643"/>
                    <a:gd name="T17" fmla="*/ T16 w 93"/>
                    <a:gd name="T18" fmla="+- 0 4244 4185"/>
                    <a:gd name="T19" fmla="*/ 4244 h 95"/>
                    <a:gd name="T20" fmla="+- 0 2654 2643"/>
                    <a:gd name="T21" fmla="*/ T20 w 93"/>
                    <a:gd name="T22" fmla="+- 0 4263 4185"/>
                    <a:gd name="T23" fmla="*/ 4263 h 95"/>
                    <a:gd name="T24" fmla="+- 0 2669 2643"/>
                    <a:gd name="T25" fmla="*/ T24 w 93"/>
                    <a:gd name="T26" fmla="+- 0 4276 4185"/>
                    <a:gd name="T27" fmla="*/ 4276 h 95"/>
                    <a:gd name="T28" fmla="+- 0 2687 2643"/>
                    <a:gd name="T29" fmla="*/ T28 w 93"/>
                    <a:gd name="T30" fmla="+- 0 4280 4185"/>
                    <a:gd name="T31" fmla="*/ 4280 h 95"/>
                    <a:gd name="T32" fmla="+- 0 2709 2643"/>
                    <a:gd name="T33" fmla="*/ T32 w 93"/>
                    <a:gd name="T34" fmla="+- 0 4275 4185"/>
                    <a:gd name="T35" fmla="*/ 4275 h 95"/>
                    <a:gd name="T36" fmla="+- 0 2726 2643"/>
                    <a:gd name="T37" fmla="*/ T36 w 93"/>
                    <a:gd name="T38" fmla="+- 0 4261 4185"/>
                    <a:gd name="T39" fmla="*/ 4261 h 95"/>
                    <a:gd name="T40" fmla="+- 0 2735 2643"/>
                    <a:gd name="T41" fmla="*/ T40 w 93"/>
                    <a:gd name="T42" fmla="+- 0 4241 4185"/>
                    <a:gd name="T43" fmla="*/ 4241 h 95"/>
                    <a:gd name="T44" fmla="+- 0 2736 2643"/>
                    <a:gd name="T45" fmla="*/ T44 w 93"/>
                    <a:gd name="T46" fmla="+- 0 4232 4185"/>
                    <a:gd name="T47" fmla="*/ 4232 h 95"/>
                    <a:gd name="T48" fmla="+- 0 2731 2643"/>
                    <a:gd name="T49" fmla="*/ T48 w 93"/>
                    <a:gd name="T50" fmla="+- 0 4210 4185"/>
                    <a:gd name="T51" fmla="*/ 4210 h 95"/>
                    <a:gd name="T52" fmla="+- 0 2717 2643"/>
                    <a:gd name="T53" fmla="*/ T52 w 93"/>
                    <a:gd name="T54" fmla="+- 0 4194 4185"/>
                    <a:gd name="T55" fmla="*/ 4194 h 95"/>
                    <a:gd name="T56" fmla="+- 0 2697 2643"/>
                    <a:gd name="T57" fmla="*/ T56 w 93"/>
                    <a:gd name="T58" fmla="+- 0 4185 4185"/>
                    <a:gd name="T59" fmla="*/ 418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3"/>
                      </a:lnTo>
                      <a:lnTo>
                        <a:pt x="10" y="15"/>
                      </a:lnTo>
                      <a:lnTo>
                        <a:pt x="0" y="32"/>
                      </a:lnTo>
                      <a:lnTo>
                        <a:pt x="2" y="59"/>
                      </a:lnTo>
                      <a:lnTo>
                        <a:pt x="11" y="78"/>
                      </a:lnTo>
                      <a:lnTo>
                        <a:pt x="26" y="91"/>
                      </a:lnTo>
                      <a:lnTo>
                        <a:pt x="44" y="95"/>
                      </a:lnTo>
                      <a:lnTo>
                        <a:pt x="66" y="90"/>
                      </a:lnTo>
                      <a:lnTo>
                        <a:pt x="83" y="76"/>
                      </a:lnTo>
                      <a:lnTo>
                        <a:pt x="92" y="56"/>
                      </a:lnTo>
                      <a:lnTo>
                        <a:pt x="93" y="47"/>
                      </a:lnTo>
                      <a:lnTo>
                        <a:pt x="88" y="25"/>
                      </a:lnTo>
                      <a:lnTo>
                        <a:pt x="74" y="9"/>
                      </a:lnTo>
                      <a:lnTo>
                        <a:pt x="54"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65" name="Group 576"/>
              <p:cNvGrpSpPr>
                <a:grpSpLocks/>
              </p:cNvGrpSpPr>
              <p:nvPr/>
            </p:nvGrpSpPr>
            <p:grpSpPr bwMode="auto">
              <a:xfrm>
                <a:off x="2643" y="4185"/>
                <a:ext cx="93" cy="95"/>
                <a:chOff x="2643" y="4185"/>
                <a:chExt cx="93" cy="95"/>
              </a:xfrm>
            </p:grpSpPr>
            <p:sp>
              <p:nvSpPr>
                <p:cNvPr id="8778" name="Freeform 577"/>
                <p:cNvSpPr>
                  <a:spLocks/>
                </p:cNvSpPr>
                <p:nvPr/>
              </p:nvSpPr>
              <p:spPr bwMode="auto">
                <a:xfrm>
                  <a:off x="2643" y="4185"/>
                  <a:ext cx="93" cy="95"/>
                </a:xfrm>
                <a:custGeom>
                  <a:avLst/>
                  <a:gdLst>
                    <a:gd name="T0" fmla="+- 0 2736 2643"/>
                    <a:gd name="T1" fmla="*/ T0 w 93"/>
                    <a:gd name="T2" fmla="+- 0 4232 4185"/>
                    <a:gd name="T3" fmla="*/ 4232 h 95"/>
                    <a:gd name="T4" fmla="+- 0 2731 2643"/>
                    <a:gd name="T5" fmla="*/ T4 w 93"/>
                    <a:gd name="T6" fmla="+- 0 4210 4185"/>
                    <a:gd name="T7" fmla="*/ 4210 h 95"/>
                    <a:gd name="T8" fmla="+- 0 2717 2643"/>
                    <a:gd name="T9" fmla="*/ T8 w 93"/>
                    <a:gd name="T10" fmla="+- 0 4194 4185"/>
                    <a:gd name="T11" fmla="*/ 4194 h 95"/>
                    <a:gd name="T12" fmla="+- 0 2697 2643"/>
                    <a:gd name="T13" fmla="*/ T12 w 93"/>
                    <a:gd name="T14" fmla="+- 0 4185 4185"/>
                    <a:gd name="T15" fmla="*/ 4185 h 95"/>
                    <a:gd name="T16" fmla="+- 0 2672 2643"/>
                    <a:gd name="T17" fmla="*/ T16 w 93"/>
                    <a:gd name="T18" fmla="+- 0 4188 4185"/>
                    <a:gd name="T19" fmla="*/ 4188 h 95"/>
                    <a:gd name="T20" fmla="+- 0 2653 2643"/>
                    <a:gd name="T21" fmla="*/ T20 w 93"/>
                    <a:gd name="T22" fmla="+- 0 4200 4185"/>
                    <a:gd name="T23" fmla="*/ 4200 h 95"/>
                    <a:gd name="T24" fmla="+- 0 2643 2643"/>
                    <a:gd name="T25" fmla="*/ T24 w 93"/>
                    <a:gd name="T26" fmla="+- 0 4217 4185"/>
                    <a:gd name="T27" fmla="*/ 4217 h 95"/>
                    <a:gd name="T28" fmla="+- 0 2645 2643"/>
                    <a:gd name="T29" fmla="*/ T28 w 93"/>
                    <a:gd name="T30" fmla="+- 0 4244 4185"/>
                    <a:gd name="T31" fmla="*/ 4244 h 95"/>
                    <a:gd name="T32" fmla="+- 0 2654 2643"/>
                    <a:gd name="T33" fmla="*/ T32 w 93"/>
                    <a:gd name="T34" fmla="+- 0 4263 4185"/>
                    <a:gd name="T35" fmla="*/ 4263 h 95"/>
                    <a:gd name="T36" fmla="+- 0 2669 2643"/>
                    <a:gd name="T37" fmla="*/ T36 w 93"/>
                    <a:gd name="T38" fmla="+- 0 4276 4185"/>
                    <a:gd name="T39" fmla="*/ 4276 h 95"/>
                    <a:gd name="T40" fmla="+- 0 2687 2643"/>
                    <a:gd name="T41" fmla="*/ T40 w 93"/>
                    <a:gd name="T42" fmla="+- 0 4280 4185"/>
                    <a:gd name="T43" fmla="*/ 4280 h 95"/>
                    <a:gd name="T44" fmla="+- 0 2709 2643"/>
                    <a:gd name="T45" fmla="*/ T44 w 93"/>
                    <a:gd name="T46" fmla="+- 0 4275 4185"/>
                    <a:gd name="T47" fmla="*/ 4275 h 95"/>
                    <a:gd name="T48" fmla="+- 0 2726 2643"/>
                    <a:gd name="T49" fmla="*/ T48 w 93"/>
                    <a:gd name="T50" fmla="+- 0 4261 4185"/>
                    <a:gd name="T51" fmla="*/ 4261 h 95"/>
                    <a:gd name="T52" fmla="+- 0 2735 2643"/>
                    <a:gd name="T53" fmla="*/ T52 w 93"/>
                    <a:gd name="T54" fmla="+- 0 4241 4185"/>
                    <a:gd name="T55" fmla="*/ 4241 h 95"/>
                    <a:gd name="T56" fmla="+- 0 2736 2643"/>
                    <a:gd name="T57" fmla="*/ T56 w 93"/>
                    <a:gd name="T58" fmla="+- 0 4232 4185"/>
                    <a:gd name="T59" fmla="*/ 423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5"/>
                      </a:lnTo>
                      <a:lnTo>
                        <a:pt x="74" y="9"/>
                      </a:lnTo>
                      <a:lnTo>
                        <a:pt x="54" y="0"/>
                      </a:lnTo>
                      <a:lnTo>
                        <a:pt x="29" y="3"/>
                      </a:lnTo>
                      <a:lnTo>
                        <a:pt x="10" y="15"/>
                      </a:lnTo>
                      <a:lnTo>
                        <a:pt x="0" y="32"/>
                      </a:lnTo>
                      <a:lnTo>
                        <a:pt x="2" y="59"/>
                      </a:lnTo>
                      <a:lnTo>
                        <a:pt x="11" y="78"/>
                      </a:lnTo>
                      <a:lnTo>
                        <a:pt x="26" y="91"/>
                      </a:lnTo>
                      <a:lnTo>
                        <a:pt x="44" y="95"/>
                      </a:lnTo>
                      <a:lnTo>
                        <a:pt x="66" y="90"/>
                      </a:lnTo>
                      <a:lnTo>
                        <a:pt x="83" y="76"/>
                      </a:lnTo>
                      <a:lnTo>
                        <a:pt x="92" y="56"/>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66" name="Group 578"/>
              <p:cNvGrpSpPr>
                <a:grpSpLocks/>
              </p:cNvGrpSpPr>
              <p:nvPr/>
            </p:nvGrpSpPr>
            <p:grpSpPr bwMode="auto">
              <a:xfrm>
                <a:off x="1205" y="600"/>
                <a:ext cx="101" cy="97"/>
                <a:chOff x="1205" y="600"/>
                <a:chExt cx="101" cy="97"/>
              </a:xfrm>
            </p:grpSpPr>
            <p:sp>
              <p:nvSpPr>
                <p:cNvPr id="8777" name="Freeform 579"/>
                <p:cNvSpPr>
                  <a:spLocks/>
                </p:cNvSpPr>
                <p:nvPr/>
              </p:nvSpPr>
              <p:spPr bwMode="auto">
                <a:xfrm>
                  <a:off x="1205" y="600"/>
                  <a:ext cx="101" cy="97"/>
                </a:xfrm>
                <a:custGeom>
                  <a:avLst/>
                  <a:gdLst>
                    <a:gd name="T0" fmla="+- 0 1268 1205"/>
                    <a:gd name="T1" fmla="*/ T0 w 101"/>
                    <a:gd name="T2" fmla="+- 0 600 600"/>
                    <a:gd name="T3" fmla="*/ 600 h 97"/>
                    <a:gd name="T4" fmla="+- 0 1242 1205"/>
                    <a:gd name="T5" fmla="*/ T4 w 101"/>
                    <a:gd name="T6" fmla="+- 0 603 600"/>
                    <a:gd name="T7" fmla="*/ 603 h 97"/>
                    <a:gd name="T8" fmla="+- 0 1222 1205"/>
                    <a:gd name="T9" fmla="*/ T8 w 101"/>
                    <a:gd name="T10" fmla="+- 0 613 600"/>
                    <a:gd name="T11" fmla="*/ 613 h 97"/>
                    <a:gd name="T12" fmla="+- 0 1210 1205"/>
                    <a:gd name="T13" fmla="*/ T12 w 101"/>
                    <a:gd name="T14" fmla="+- 0 628 600"/>
                    <a:gd name="T15" fmla="*/ 628 h 97"/>
                    <a:gd name="T16" fmla="+- 0 1205 1205"/>
                    <a:gd name="T17" fmla="*/ T16 w 101"/>
                    <a:gd name="T18" fmla="+- 0 647 600"/>
                    <a:gd name="T19" fmla="*/ 647 h 97"/>
                    <a:gd name="T20" fmla="+- 0 1210 1205"/>
                    <a:gd name="T21" fmla="*/ T20 w 101"/>
                    <a:gd name="T22" fmla="+- 0 670 600"/>
                    <a:gd name="T23" fmla="*/ 670 h 97"/>
                    <a:gd name="T24" fmla="+- 0 1223 1205"/>
                    <a:gd name="T25" fmla="*/ T24 w 101"/>
                    <a:gd name="T26" fmla="+- 0 687 600"/>
                    <a:gd name="T27" fmla="*/ 687 h 97"/>
                    <a:gd name="T28" fmla="+- 0 1241 1205"/>
                    <a:gd name="T29" fmla="*/ T28 w 101"/>
                    <a:gd name="T30" fmla="+- 0 697 600"/>
                    <a:gd name="T31" fmla="*/ 697 h 97"/>
                    <a:gd name="T32" fmla="+- 0 1268 1205"/>
                    <a:gd name="T33" fmla="*/ T32 w 101"/>
                    <a:gd name="T34" fmla="+- 0 695 600"/>
                    <a:gd name="T35" fmla="*/ 695 h 97"/>
                    <a:gd name="T36" fmla="+- 0 1288 1205"/>
                    <a:gd name="T37" fmla="*/ T36 w 101"/>
                    <a:gd name="T38" fmla="+- 0 685 600"/>
                    <a:gd name="T39" fmla="*/ 685 h 97"/>
                    <a:gd name="T40" fmla="+- 0 1301 1205"/>
                    <a:gd name="T41" fmla="*/ T40 w 101"/>
                    <a:gd name="T42" fmla="+- 0 670 600"/>
                    <a:gd name="T43" fmla="*/ 670 h 97"/>
                    <a:gd name="T44" fmla="+- 0 1306 1205"/>
                    <a:gd name="T45" fmla="*/ T44 w 101"/>
                    <a:gd name="T46" fmla="+- 0 652 600"/>
                    <a:gd name="T47" fmla="*/ 652 h 97"/>
                    <a:gd name="T48" fmla="+- 0 1306 1205"/>
                    <a:gd name="T49" fmla="*/ T48 w 101"/>
                    <a:gd name="T50" fmla="+- 0 649 600"/>
                    <a:gd name="T51" fmla="*/ 649 h 97"/>
                    <a:gd name="T52" fmla="+- 0 1301 1205"/>
                    <a:gd name="T53" fmla="*/ T52 w 101"/>
                    <a:gd name="T54" fmla="+- 0 627 600"/>
                    <a:gd name="T55" fmla="*/ 627 h 97"/>
                    <a:gd name="T56" fmla="+- 0 1287 1205"/>
                    <a:gd name="T57" fmla="*/ T56 w 101"/>
                    <a:gd name="T58" fmla="+- 0 610 600"/>
                    <a:gd name="T59" fmla="*/ 610 h 97"/>
                    <a:gd name="T60" fmla="+- 0 1268 1205"/>
                    <a:gd name="T61" fmla="*/ T60 w 101"/>
                    <a:gd name="T62" fmla="+- 0 600 600"/>
                    <a:gd name="T63" fmla="*/ 60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6" y="97"/>
                      </a:lnTo>
                      <a:lnTo>
                        <a:pt x="63" y="95"/>
                      </a:lnTo>
                      <a:lnTo>
                        <a:pt x="83" y="85"/>
                      </a:lnTo>
                      <a:lnTo>
                        <a:pt x="96" y="70"/>
                      </a:lnTo>
                      <a:lnTo>
                        <a:pt x="101" y="52"/>
                      </a:lnTo>
                      <a:lnTo>
                        <a:pt x="101" y="49"/>
                      </a:lnTo>
                      <a:lnTo>
                        <a:pt x="96"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67" name="Group 580"/>
              <p:cNvGrpSpPr>
                <a:grpSpLocks/>
              </p:cNvGrpSpPr>
              <p:nvPr/>
            </p:nvGrpSpPr>
            <p:grpSpPr bwMode="auto">
              <a:xfrm>
                <a:off x="1205" y="600"/>
                <a:ext cx="101" cy="97"/>
                <a:chOff x="1205" y="600"/>
                <a:chExt cx="101" cy="97"/>
              </a:xfrm>
            </p:grpSpPr>
            <p:sp>
              <p:nvSpPr>
                <p:cNvPr id="8776" name="Freeform 581"/>
                <p:cNvSpPr>
                  <a:spLocks/>
                </p:cNvSpPr>
                <p:nvPr/>
              </p:nvSpPr>
              <p:spPr bwMode="auto">
                <a:xfrm>
                  <a:off x="1205" y="600"/>
                  <a:ext cx="101" cy="97"/>
                </a:xfrm>
                <a:custGeom>
                  <a:avLst/>
                  <a:gdLst>
                    <a:gd name="T0" fmla="+- 0 1306 1205"/>
                    <a:gd name="T1" fmla="*/ T0 w 101"/>
                    <a:gd name="T2" fmla="+- 0 649 600"/>
                    <a:gd name="T3" fmla="*/ 649 h 97"/>
                    <a:gd name="T4" fmla="+- 0 1301 1205"/>
                    <a:gd name="T5" fmla="*/ T4 w 101"/>
                    <a:gd name="T6" fmla="+- 0 627 600"/>
                    <a:gd name="T7" fmla="*/ 627 h 97"/>
                    <a:gd name="T8" fmla="+- 0 1287 1205"/>
                    <a:gd name="T9" fmla="*/ T8 w 101"/>
                    <a:gd name="T10" fmla="+- 0 610 600"/>
                    <a:gd name="T11" fmla="*/ 610 h 97"/>
                    <a:gd name="T12" fmla="+- 0 1268 1205"/>
                    <a:gd name="T13" fmla="*/ T12 w 101"/>
                    <a:gd name="T14" fmla="+- 0 600 600"/>
                    <a:gd name="T15" fmla="*/ 600 h 97"/>
                    <a:gd name="T16" fmla="+- 0 1242 1205"/>
                    <a:gd name="T17" fmla="*/ T16 w 101"/>
                    <a:gd name="T18" fmla="+- 0 603 600"/>
                    <a:gd name="T19" fmla="*/ 603 h 97"/>
                    <a:gd name="T20" fmla="+- 0 1222 1205"/>
                    <a:gd name="T21" fmla="*/ T20 w 101"/>
                    <a:gd name="T22" fmla="+- 0 613 600"/>
                    <a:gd name="T23" fmla="*/ 613 h 97"/>
                    <a:gd name="T24" fmla="+- 0 1210 1205"/>
                    <a:gd name="T25" fmla="*/ T24 w 101"/>
                    <a:gd name="T26" fmla="+- 0 628 600"/>
                    <a:gd name="T27" fmla="*/ 628 h 97"/>
                    <a:gd name="T28" fmla="+- 0 1205 1205"/>
                    <a:gd name="T29" fmla="*/ T28 w 101"/>
                    <a:gd name="T30" fmla="+- 0 647 600"/>
                    <a:gd name="T31" fmla="*/ 647 h 97"/>
                    <a:gd name="T32" fmla="+- 0 1210 1205"/>
                    <a:gd name="T33" fmla="*/ T32 w 101"/>
                    <a:gd name="T34" fmla="+- 0 670 600"/>
                    <a:gd name="T35" fmla="*/ 670 h 97"/>
                    <a:gd name="T36" fmla="+- 0 1223 1205"/>
                    <a:gd name="T37" fmla="*/ T36 w 101"/>
                    <a:gd name="T38" fmla="+- 0 687 600"/>
                    <a:gd name="T39" fmla="*/ 687 h 97"/>
                    <a:gd name="T40" fmla="+- 0 1241 1205"/>
                    <a:gd name="T41" fmla="*/ T40 w 101"/>
                    <a:gd name="T42" fmla="+- 0 697 600"/>
                    <a:gd name="T43" fmla="*/ 697 h 97"/>
                    <a:gd name="T44" fmla="+- 0 1268 1205"/>
                    <a:gd name="T45" fmla="*/ T44 w 101"/>
                    <a:gd name="T46" fmla="+- 0 695 600"/>
                    <a:gd name="T47" fmla="*/ 695 h 97"/>
                    <a:gd name="T48" fmla="+- 0 1288 1205"/>
                    <a:gd name="T49" fmla="*/ T48 w 101"/>
                    <a:gd name="T50" fmla="+- 0 685 600"/>
                    <a:gd name="T51" fmla="*/ 685 h 97"/>
                    <a:gd name="T52" fmla="+- 0 1301 1205"/>
                    <a:gd name="T53" fmla="*/ T52 w 101"/>
                    <a:gd name="T54" fmla="+- 0 670 600"/>
                    <a:gd name="T55" fmla="*/ 670 h 97"/>
                    <a:gd name="T56" fmla="+- 0 1306 1205"/>
                    <a:gd name="T57" fmla="*/ T56 w 101"/>
                    <a:gd name="T58" fmla="+- 0 652 600"/>
                    <a:gd name="T59" fmla="*/ 652 h 97"/>
                    <a:gd name="T60" fmla="+- 0 1306 1205"/>
                    <a:gd name="T61" fmla="*/ T60 w 101"/>
                    <a:gd name="T62" fmla="+- 0 649 600"/>
                    <a:gd name="T63" fmla="*/ 64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7" y="3"/>
                      </a:lnTo>
                      <a:lnTo>
                        <a:pt x="17" y="13"/>
                      </a:lnTo>
                      <a:lnTo>
                        <a:pt x="5" y="28"/>
                      </a:lnTo>
                      <a:lnTo>
                        <a:pt x="0" y="47"/>
                      </a:lnTo>
                      <a:lnTo>
                        <a:pt x="5" y="70"/>
                      </a:lnTo>
                      <a:lnTo>
                        <a:pt x="18" y="87"/>
                      </a:lnTo>
                      <a:lnTo>
                        <a:pt x="36"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68" name="Group 582"/>
              <p:cNvGrpSpPr>
                <a:grpSpLocks/>
              </p:cNvGrpSpPr>
              <p:nvPr/>
            </p:nvGrpSpPr>
            <p:grpSpPr bwMode="auto">
              <a:xfrm>
                <a:off x="2860" y="211"/>
                <a:ext cx="97" cy="95"/>
                <a:chOff x="2860" y="211"/>
                <a:chExt cx="97" cy="95"/>
              </a:xfrm>
            </p:grpSpPr>
            <p:sp>
              <p:nvSpPr>
                <p:cNvPr id="8775" name="Freeform 583"/>
                <p:cNvSpPr>
                  <a:spLocks/>
                </p:cNvSpPr>
                <p:nvPr/>
              </p:nvSpPr>
              <p:spPr bwMode="auto">
                <a:xfrm>
                  <a:off x="2860" y="211"/>
                  <a:ext cx="97" cy="95"/>
                </a:xfrm>
                <a:custGeom>
                  <a:avLst/>
                  <a:gdLst>
                    <a:gd name="T0" fmla="+- 0 2918 2860"/>
                    <a:gd name="T1" fmla="*/ T0 w 97"/>
                    <a:gd name="T2" fmla="+- 0 211 211"/>
                    <a:gd name="T3" fmla="*/ 211 h 95"/>
                    <a:gd name="T4" fmla="+- 0 2891 2860"/>
                    <a:gd name="T5" fmla="*/ T4 w 97"/>
                    <a:gd name="T6" fmla="+- 0 214 211"/>
                    <a:gd name="T7" fmla="*/ 214 h 95"/>
                    <a:gd name="T8" fmla="+- 0 2872 2860"/>
                    <a:gd name="T9" fmla="*/ T8 w 97"/>
                    <a:gd name="T10" fmla="+- 0 224 211"/>
                    <a:gd name="T11" fmla="*/ 224 h 95"/>
                    <a:gd name="T12" fmla="+- 0 2860 2860"/>
                    <a:gd name="T13" fmla="*/ T12 w 97"/>
                    <a:gd name="T14" fmla="+- 0 240 211"/>
                    <a:gd name="T15" fmla="*/ 240 h 95"/>
                    <a:gd name="T16" fmla="+- 0 2861 2860"/>
                    <a:gd name="T17" fmla="*/ T16 w 97"/>
                    <a:gd name="T18" fmla="+- 0 267 211"/>
                    <a:gd name="T19" fmla="*/ 267 h 95"/>
                    <a:gd name="T20" fmla="+- 0 2870 2860"/>
                    <a:gd name="T21" fmla="*/ T20 w 97"/>
                    <a:gd name="T22" fmla="+- 0 287 211"/>
                    <a:gd name="T23" fmla="*/ 287 h 95"/>
                    <a:gd name="T24" fmla="+- 0 2884 2860"/>
                    <a:gd name="T25" fmla="*/ T24 w 97"/>
                    <a:gd name="T26" fmla="+- 0 300 211"/>
                    <a:gd name="T27" fmla="*/ 300 h 95"/>
                    <a:gd name="T28" fmla="+- 0 2901 2860"/>
                    <a:gd name="T29" fmla="*/ T28 w 97"/>
                    <a:gd name="T30" fmla="+- 0 305 211"/>
                    <a:gd name="T31" fmla="*/ 305 h 95"/>
                    <a:gd name="T32" fmla="+- 0 2926 2860"/>
                    <a:gd name="T33" fmla="*/ T32 w 97"/>
                    <a:gd name="T34" fmla="+- 0 301 211"/>
                    <a:gd name="T35" fmla="*/ 301 h 95"/>
                    <a:gd name="T36" fmla="+- 0 2944 2860"/>
                    <a:gd name="T37" fmla="*/ T36 w 97"/>
                    <a:gd name="T38" fmla="+- 0 289 211"/>
                    <a:gd name="T39" fmla="*/ 289 h 95"/>
                    <a:gd name="T40" fmla="+- 0 2955 2860"/>
                    <a:gd name="T41" fmla="*/ T40 w 97"/>
                    <a:gd name="T42" fmla="+- 0 272 211"/>
                    <a:gd name="T43" fmla="*/ 272 h 95"/>
                    <a:gd name="T44" fmla="+- 0 2957 2860"/>
                    <a:gd name="T45" fmla="*/ T44 w 97"/>
                    <a:gd name="T46" fmla="+- 0 258 211"/>
                    <a:gd name="T47" fmla="*/ 258 h 95"/>
                    <a:gd name="T48" fmla="+- 0 2952 2860"/>
                    <a:gd name="T49" fmla="*/ T48 w 97"/>
                    <a:gd name="T50" fmla="+- 0 236 211"/>
                    <a:gd name="T51" fmla="*/ 236 h 95"/>
                    <a:gd name="T52" fmla="+- 0 2938 2860"/>
                    <a:gd name="T53" fmla="*/ T52 w 97"/>
                    <a:gd name="T54" fmla="+- 0 220 211"/>
                    <a:gd name="T55" fmla="*/ 220 h 95"/>
                    <a:gd name="T56" fmla="+- 0 2918 2860"/>
                    <a:gd name="T57" fmla="*/ T56 w 97"/>
                    <a:gd name="T58" fmla="+- 0 211 211"/>
                    <a:gd name="T59" fmla="*/ 21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1" y="56"/>
                      </a:lnTo>
                      <a:lnTo>
                        <a:pt x="10" y="76"/>
                      </a:lnTo>
                      <a:lnTo>
                        <a:pt x="24" y="89"/>
                      </a:lnTo>
                      <a:lnTo>
                        <a:pt x="41" y="94"/>
                      </a:lnTo>
                      <a:lnTo>
                        <a:pt x="66" y="90"/>
                      </a:lnTo>
                      <a:lnTo>
                        <a:pt x="84" y="78"/>
                      </a:lnTo>
                      <a:lnTo>
                        <a:pt x="95" y="61"/>
                      </a:lnTo>
                      <a:lnTo>
                        <a:pt x="97" y="47"/>
                      </a:lnTo>
                      <a:lnTo>
                        <a:pt x="92" y="25"/>
                      </a:lnTo>
                      <a:lnTo>
                        <a:pt x="78" y="9"/>
                      </a:lnTo>
                      <a:lnTo>
                        <a:pt x="58" y="0"/>
                      </a:lnTo>
                    </a:path>
                  </a:pathLst>
                </a:custGeom>
                <a:solidFill>
                  <a:srgbClr val="008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69" name="Group 584"/>
              <p:cNvGrpSpPr>
                <a:grpSpLocks/>
              </p:cNvGrpSpPr>
              <p:nvPr/>
            </p:nvGrpSpPr>
            <p:grpSpPr bwMode="auto">
              <a:xfrm>
                <a:off x="2860" y="211"/>
                <a:ext cx="97" cy="95"/>
                <a:chOff x="2860" y="211"/>
                <a:chExt cx="97" cy="95"/>
              </a:xfrm>
            </p:grpSpPr>
            <p:sp>
              <p:nvSpPr>
                <p:cNvPr id="8774" name="Freeform 585"/>
                <p:cNvSpPr>
                  <a:spLocks/>
                </p:cNvSpPr>
                <p:nvPr/>
              </p:nvSpPr>
              <p:spPr bwMode="auto">
                <a:xfrm>
                  <a:off x="2860" y="211"/>
                  <a:ext cx="97" cy="95"/>
                </a:xfrm>
                <a:custGeom>
                  <a:avLst/>
                  <a:gdLst>
                    <a:gd name="T0" fmla="+- 0 2957 2860"/>
                    <a:gd name="T1" fmla="*/ T0 w 97"/>
                    <a:gd name="T2" fmla="+- 0 258 211"/>
                    <a:gd name="T3" fmla="*/ 258 h 95"/>
                    <a:gd name="T4" fmla="+- 0 2952 2860"/>
                    <a:gd name="T5" fmla="*/ T4 w 97"/>
                    <a:gd name="T6" fmla="+- 0 236 211"/>
                    <a:gd name="T7" fmla="*/ 236 h 95"/>
                    <a:gd name="T8" fmla="+- 0 2938 2860"/>
                    <a:gd name="T9" fmla="*/ T8 w 97"/>
                    <a:gd name="T10" fmla="+- 0 220 211"/>
                    <a:gd name="T11" fmla="*/ 220 h 95"/>
                    <a:gd name="T12" fmla="+- 0 2918 2860"/>
                    <a:gd name="T13" fmla="*/ T12 w 97"/>
                    <a:gd name="T14" fmla="+- 0 211 211"/>
                    <a:gd name="T15" fmla="*/ 211 h 95"/>
                    <a:gd name="T16" fmla="+- 0 2891 2860"/>
                    <a:gd name="T17" fmla="*/ T16 w 97"/>
                    <a:gd name="T18" fmla="+- 0 214 211"/>
                    <a:gd name="T19" fmla="*/ 214 h 95"/>
                    <a:gd name="T20" fmla="+- 0 2872 2860"/>
                    <a:gd name="T21" fmla="*/ T20 w 97"/>
                    <a:gd name="T22" fmla="+- 0 224 211"/>
                    <a:gd name="T23" fmla="*/ 224 h 95"/>
                    <a:gd name="T24" fmla="+- 0 2860 2860"/>
                    <a:gd name="T25" fmla="*/ T24 w 97"/>
                    <a:gd name="T26" fmla="+- 0 240 211"/>
                    <a:gd name="T27" fmla="*/ 240 h 95"/>
                    <a:gd name="T28" fmla="+- 0 2861 2860"/>
                    <a:gd name="T29" fmla="*/ T28 w 97"/>
                    <a:gd name="T30" fmla="+- 0 267 211"/>
                    <a:gd name="T31" fmla="*/ 267 h 95"/>
                    <a:gd name="T32" fmla="+- 0 2870 2860"/>
                    <a:gd name="T33" fmla="*/ T32 w 97"/>
                    <a:gd name="T34" fmla="+- 0 287 211"/>
                    <a:gd name="T35" fmla="*/ 287 h 95"/>
                    <a:gd name="T36" fmla="+- 0 2884 2860"/>
                    <a:gd name="T37" fmla="*/ T36 w 97"/>
                    <a:gd name="T38" fmla="+- 0 300 211"/>
                    <a:gd name="T39" fmla="*/ 300 h 95"/>
                    <a:gd name="T40" fmla="+- 0 2901 2860"/>
                    <a:gd name="T41" fmla="*/ T40 w 97"/>
                    <a:gd name="T42" fmla="+- 0 305 211"/>
                    <a:gd name="T43" fmla="*/ 305 h 95"/>
                    <a:gd name="T44" fmla="+- 0 2926 2860"/>
                    <a:gd name="T45" fmla="*/ T44 w 97"/>
                    <a:gd name="T46" fmla="+- 0 301 211"/>
                    <a:gd name="T47" fmla="*/ 301 h 95"/>
                    <a:gd name="T48" fmla="+- 0 2944 2860"/>
                    <a:gd name="T49" fmla="*/ T48 w 97"/>
                    <a:gd name="T50" fmla="+- 0 289 211"/>
                    <a:gd name="T51" fmla="*/ 289 h 95"/>
                    <a:gd name="T52" fmla="+- 0 2955 2860"/>
                    <a:gd name="T53" fmla="*/ T52 w 97"/>
                    <a:gd name="T54" fmla="+- 0 272 211"/>
                    <a:gd name="T55" fmla="*/ 272 h 95"/>
                    <a:gd name="T56" fmla="+- 0 2957 2860"/>
                    <a:gd name="T57" fmla="*/ T56 w 97"/>
                    <a:gd name="T58" fmla="+- 0 258 211"/>
                    <a:gd name="T59" fmla="*/ 25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1" y="3"/>
                      </a:lnTo>
                      <a:lnTo>
                        <a:pt x="12" y="13"/>
                      </a:lnTo>
                      <a:lnTo>
                        <a:pt x="0" y="29"/>
                      </a:lnTo>
                      <a:lnTo>
                        <a:pt x="1" y="56"/>
                      </a:lnTo>
                      <a:lnTo>
                        <a:pt x="10" y="76"/>
                      </a:lnTo>
                      <a:lnTo>
                        <a:pt x="24" y="89"/>
                      </a:lnTo>
                      <a:lnTo>
                        <a:pt x="41"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70" name="Group 586"/>
              <p:cNvGrpSpPr>
                <a:grpSpLocks/>
              </p:cNvGrpSpPr>
              <p:nvPr/>
            </p:nvGrpSpPr>
            <p:grpSpPr bwMode="auto">
              <a:xfrm>
                <a:off x="2875" y="4382"/>
                <a:ext cx="101" cy="97"/>
                <a:chOff x="2875" y="4382"/>
                <a:chExt cx="101" cy="97"/>
              </a:xfrm>
            </p:grpSpPr>
            <p:sp>
              <p:nvSpPr>
                <p:cNvPr id="8773" name="Freeform 587"/>
                <p:cNvSpPr>
                  <a:spLocks/>
                </p:cNvSpPr>
                <p:nvPr/>
              </p:nvSpPr>
              <p:spPr bwMode="auto">
                <a:xfrm>
                  <a:off x="2875" y="4382"/>
                  <a:ext cx="101" cy="97"/>
                </a:xfrm>
                <a:custGeom>
                  <a:avLst/>
                  <a:gdLst>
                    <a:gd name="T0" fmla="+- 0 2939 2875"/>
                    <a:gd name="T1" fmla="*/ T0 w 101"/>
                    <a:gd name="T2" fmla="+- 0 4382 4382"/>
                    <a:gd name="T3" fmla="*/ 4382 h 97"/>
                    <a:gd name="T4" fmla="+- 0 2912 2875"/>
                    <a:gd name="T5" fmla="*/ T4 w 101"/>
                    <a:gd name="T6" fmla="+- 0 4385 4382"/>
                    <a:gd name="T7" fmla="*/ 4385 h 97"/>
                    <a:gd name="T8" fmla="+- 0 2892 2875"/>
                    <a:gd name="T9" fmla="*/ T8 w 101"/>
                    <a:gd name="T10" fmla="+- 0 4395 4382"/>
                    <a:gd name="T11" fmla="*/ 4395 h 97"/>
                    <a:gd name="T12" fmla="+- 0 2880 2875"/>
                    <a:gd name="T13" fmla="*/ T12 w 101"/>
                    <a:gd name="T14" fmla="+- 0 4410 4382"/>
                    <a:gd name="T15" fmla="*/ 4410 h 97"/>
                    <a:gd name="T16" fmla="+- 0 2875 2875"/>
                    <a:gd name="T17" fmla="*/ T16 w 101"/>
                    <a:gd name="T18" fmla="+- 0 4429 4382"/>
                    <a:gd name="T19" fmla="*/ 4429 h 97"/>
                    <a:gd name="T20" fmla="+- 0 2880 2875"/>
                    <a:gd name="T21" fmla="*/ T20 w 101"/>
                    <a:gd name="T22" fmla="+- 0 4452 4382"/>
                    <a:gd name="T23" fmla="*/ 4452 h 97"/>
                    <a:gd name="T24" fmla="+- 0 2893 2875"/>
                    <a:gd name="T25" fmla="*/ T24 w 101"/>
                    <a:gd name="T26" fmla="+- 0 4469 4382"/>
                    <a:gd name="T27" fmla="*/ 4469 h 97"/>
                    <a:gd name="T28" fmla="+- 0 2912 2875"/>
                    <a:gd name="T29" fmla="*/ T28 w 101"/>
                    <a:gd name="T30" fmla="+- 0 4479 4382"/>
                    <a:gd name="T31" fmla="*/ 4479 h 97"/>
                    <a:gd name="T32" fmla="+- 0 2939 2875"/>
                    <a:gd name="T33" fmla="*/ T32 w 101"/>
                    <a:gd name="T34" fmla="+- 0 4477 4382"/>
                    <a:gd name="T35" fmla="*/ 4477 h 97"/>
                    <a:gd name="T36" fmla="+- 0 2959 2875"/>
                    <a:gd name="T37" fmla="*/ T36 w 101"/>
                    <a:gd name="T38" fmla="+- 0 4467 4382"/>
                    <a:gd name="T39" fmla="*/ 4467 h 97"/>
                    <a:gd name="T40" fmla="+- 0 2971 2875"/>
                    <a:gd name="T41" fmla="*/ T40 w 101"/>
                    <a:gd name="T42" fmla="+- 0 4453 4382"/>
                    <a:gd name="T43" fmla="*/ 4453 h 97"/>
                    <a:gd name="T44" fmla="+- 0 2976 2875"/>
                    <a:gd name="T45" fmla="*/ T44 w 101"/>
                    <a:gd name="T46" fmla="+- 0 4434 4382"/>
                    <a:gd name="T47" fmla="*/ 4434 h 97"/>
                    <a:gd name="T48" fmla="+- 0 2976 2875"/>
                    <a:gd name="T49" fmla="*/ T48 w 101"/>
                    <a:gd name="T50" fmla="+- 0 4431 4382"/>
                    <a:gd name="T51" fmla="*/ 4431 h 97"/>
                    <a:gd name="T52" fmla="+- 0 2971 2875"/>
                    <a:gd name="T53" fmla="*/ T52 w 101"/>
                    <a:gd name="T54" fmla="+- 0 4409 4382"/>
                    <a:gd name="T55" fmla="*/ 4409 h 97"/>
                    <a:gd name="T56" fmla="+- 0 2958 2875"/>
                    <a:gd name="T57" fmla="*/ T56 w 101"/>
                    <a:gd name="T58" fmla="+- 0 4392 4382"/>
                    <a:gd name="T59" fmla="*/ 4392 h 97"/>
                    <a:gd name="T60" fmla="+- 0 2939 2875"/>
                    <a:gd name="T61" fmla="*/ T60 w 101"/>
                    <a:gd name="T62" fmla="+- 0 4382 4382"/>
                    <a:gd name="T63" fmla="*/ 4382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4" y="0"/>
                      </a:moveTo>
                      <a:lnTo>
                        <a:pt x="37" y="3"/>
                      </a:lnTo>
                      <a:lnTo>
                        <a:pt x="17" y="13"/>
                      </a:lnTo>
                      <a:lnTo>
                        <a:pt x="5" y="28"/>
                      </a:lnTo>
                      <a:lnTo>
                        <a:pt x="0" y="47"/>
                      </a:lnTo>
                      <a:lnTo>
                        <a:pt x="5" y="70"/>
                      </a:lnTo>
                      <a:lnTo>
                        <a:pt x="18" y="87"/>
                      </a:lnTo>
                      <a:lnTo>
                        <a:pt x="37" y="97"/>
                      </a:lnTo>
                      <a:lnTo>
                        <a:pt x="64" y="95"/>
                      </a:lnTo>
                      <a:lnTo>
                        <a:pt x="84" y="85"/>
                      </a:lnTo>
                      <a:lnTo>
                        <a:pt x="96" y="71"/>
                      </a:lnTo>
                      <a:lnTo>
                        <a:pt x="101" y="52"/>
                      </a:lnTo>
                      <a:lnTo>
                        <a:pt x="101" y="49"/>
                      </a:lnTo>
                      <a:lnTo>
                        <a:pt x="96" y="27"/>
                      </a:lnTo>
                      <a:lnTo>
                        <a:pt x="83" y="10"/>
                      </a:lnTo>
                      <a:lnTo>
                        <a:pt x="64"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71" name="Group 588"/>
              <p:cNvGrpSpPr>
                <a:grpSpLocks/>
              </p:cNvGrpSpPr>
              <p:nvPr/>
            </p:nvGrpSpPr>
            <p:grpSpPr bwMode="auto">
              <a:xfrm>
                <a:off x="2875" y="4382"/>
                <a:ext cx="101" cy="97"/>
                <a:chOff x="2875" y="4382"/>
                <a:chExt cx="101" cy="97"/>
              </a:xfrm>
            </p:grpSpPr>
            <p:sp>
              <p:nvSpPr>
                <p:cNvPr id="8772" name="Freeform 589"/>
                <p:cNvSpPr>
                  <a:spLocks/>
                </p:cNvSpPr>
                <p:nvPr/>
              </p:nvSpPr>
              <p:spPr bwMode="auto">
                <a:xfrm>
                  <a:off x="2875" y="4382"/>
                  <a:ext cx="101" cy="97"/>
                </a:xfrm>
                <a:custGeom>
                  <a:avLst/>
                  <a:gdLst>
                    <a:gd name="T0" fmla="+- 0 2976 2875"/>
                    <a:gd name="T1" fmla="*/ T0 w 101"/>
                    <a:gd name="T2" fmla="+- 0 4431 4382"/>
                    <a:gd name="T3" fmla="*/ 4431 h 97"/>
                    <a:gd name="T4" fmla="+- 0 2971 2875"/>
                    <a:gd name="T5" fmla="*/ T4 w 101"/>
                    <a:gd name="T6" fmla="+- 0 4409 4382"/>
                    <a:gd name="T7" fmla="*/ 4409 h 97"/>
                    <a:gd name="T8" fmla="+- 0 2958 2875"/>
                    <a:gd name="T9" fmla="*/ T8 w 101"/>
                    <a:gd name="T10" fmla="+- 0 4392 4382"/>
                    <a:gd name="T11" fmla="*/ 4392 h 97"/>
                    <a:gd name="T12" fmla="+- 0 2939 2875"/>
                    <a:gd name="T13" fmla="*/ T12 w 101"/>
                    <a:gd name="T14" fmla="+- 0 4382 4382"/>
                    <a:gd name="T15" fmla="*/ 4382 h 97"/>
                    <a:gd name="T16" fmla="+- 0 2912 2875"/>
                    <a:gd name="T17" fmla="*/ T16 w 101"/>
                    <a:gd name="T18" fmla="+- 0 4385 4382"/>
                    <a:gd name="T19" fmla="*/ 4385 h 97"/>
                    <a:gd name="T20" fmla="+- 0 2892 2875"/>
                    <a:gd name="T21" fmla="*/ T20 w 101"/>
                    <a:gd name="T22" fmla="+- 0 4395 4382"/>
                    <a:gd name="T23" fmla="*/ 4395 h 97"/>
                    <a:gd name="T24" fmla="+- 0 2880 2875"/>
                    <a:gd name="T25" fmla="*/ T24 w 101"/>
                    <a:gd name="T26" fmla="+- 0 4410 4382"/>
                    <a:gd name="T27" fmla="*/ 4410 h 97"/>
                    <a:gd name="T28" fmla="+- 0 2875 2875"/>
                    <a:gd name="T29" fmla="*/ T28 w 101"/>
                    <a:gd name="T30" fmla="+- 0 4429 4382"/>
                    <a:gd name="T31" fmla="*/ 4429 h 97"/>
                    <a:gd name="T32" fmla="+- 0 2880 2875"/>
                    <a:gd name="T33" fmla="*/ T32 w 101"/>
                    <a:gd name="T34" fmla="+- 0 4452 4382"/>
                    <a:gd name="T35" fmla="*/ 4452 h 97"/>
                    <a:gd name="T36" fmla="+- 0 2893 2875"/>
                    <a:gd name="T37" fmla="*/ T36 w 101"/>
                    <a:gd name="T38" fmla="+- 0 4469 4382"/>
                    <a:gd name="T39" fmla="*/ 4469 h 97"/>
                    <a:gd name="T40" fmla="+- 0 2912 2875"/>
                    <a:gd name="T41" fmla="*/ T40 w 101"/>
                    <a:gd name="T42" fmla="+- 0 4479 4382"/>
                    <a:gd name="T43" fmla="*/ 4479 h 97"/>
                    <a:gd name="T44" fmla="+- 0 2939 2875"/>
                    <a:gd name="T45" fmla="*/ T44 w 101"/>
                    <a:gd name="T46" fmla="+- 0 4477 4382"/>
                    <a:gd name="T47" fmla="*/ 4477 h 97"/>
                    <a:gd name="T48" fmla="+- 0 2959 2875"/>
                    <a:gd name="T49" fmla="*/ T48 w 101"/>
                    <a:gd name="T50" fmla="+- 0 4467 4382"/>
                    <a:gd name="T51" fmla="*/ 4467 h 97"/>
                    <a:gd name="T52" fmla="+- 0 2971 2875"/>
                    <a:gd name="T53" fmla="*/ T52 w 101"/>
                    <a:gd name="T54" fmla="+- 0 4453 4382"/>
                    <a:gd name="T55" fmla="*/ 4453 h 97"/>
                    <a:gd name="T56" fmla="+- 0 2976 2875"/>
                    <a:gd name="T57" fmla="*/ T56 w 101"/>
                    <a:gd name="T58" fmla="+- 0 4434 4382"/>
                    <a:gd name="T59" fmla="*/ 4434 h 97"/>
                    <a:gd name="T60" fmla="+- 0 2976 2875"/>
                    <a:gd name="T61" fmla="*/ T60 w 101"/>
                    <a:gd name="T62" fmla="+- 0 4431 4382"/>
                    <a:gd name="T63" fmla="*/ 4431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4" y="0"/>
                      </a:lnTo>
                      <a:lnTo>
                        <a:pt x="37" y="3"/>
                      </a:lnTo>
                      <a:lnTo>
                        <a:pt x="17" y="13"/>
                      </a:lnTo>
                      <a:lnTo>
                        <a:pt x="5" y="28"/>
                      </a:lnTo>
                      <a:lnTo>
                        <a:pt x="0" y="47"/>
                      </a:lnTo>
                      <a:lnTo>
                        <a:pt x="5" y="70"/>
                      </a:lnTo>
                      <a:lnTo>
                        <a:pt x="18" y="87"/>
                      </a:lnTo>
                      <a:lnTo>
                        <a:pt x="37" y="97"/>
                      </a:lnTo>
                      <a:lnTo>
                        <a:pt x="64" y="95"/>
                      </a:lnTo>
                      <a:lnTo>
                        <a:pt x="84" y="85"/>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72" name="Group 590"/>
              <p:cNvGrpSpPr>
                <a:grpSpLocks/>
              </p:cNvGrpSpPr>
              <p:nvPr/>
            </p:nvGrpSpPr>
            <p:grpSpPr bwMode="auto">
              <a:xfrm>
                <a:off x="4886" y="1704"/>
                <a:ext cx="97" cy="95"/>
                <a:chOff x="4886" y="1704"/>
                <a:chExt cx="97" cy="95"/>
              </a:xfrm>
            </p:grpSpPr>
            <p:sp>
              <p:nvSpPr>
                <p:cNvPr id="8770" name="Freeform 591"/>
                <p:cNvSpPr>
                  <a:spLocks/>
                </p:cNvSpPr>
                <p:nvPr/>
              </p:nvSpPr>
              <p:spPr bwMode="auto">
                <a:xfrm>
                  <a:off x="4886" y="1704"/>
                  <a:ext cx="97" cy="95"/>
                </a:xfrm>
                <a:custGeom>
                  <a:avLst/>
                  <a:gdLst>
                    <a:gd name="T0" fmla="+- 0 4895 4886"/>
                    <a:gd name="T1" fmla="*/ T0 w 97"/>
                    <a:gd name="T2" fmla="+- 0 1779 1704"/>
                    <a:gd name="T3" fmla="*/ 1779 h 95"/>
                    <a:gd name="T4" fmla="+- 0 4896 4886"/>
                    <a:gd name="T5" fmla="*/ T4 w 97"/>
                    <a:gd name="T6" fmla="+- 0 1780 1704"/>
                    <a:gd name="T7" fmla="*/ 1780 h 95"/>
                    <a:gd name="T8" fmla="+- 0 4909 4886"/>
                    <a:gd name="T9" fmla="*/ T8 w 97"/>
                    <a:gd name="T10" fmla="+- 0 1793 1704"/>
                    <a:gd name="T11" fmla="*/ 1793 h 95"/>
                    <a:gd name="T12" fmla="+- 0 4927 4886"/>
                    <a:gd name="T13" fmla="*/ T12 w 97"/>
                    <a:gd name="T14" fmla="+- 0 1798 1704"/>
                    <a:gd name="T15" fmla="*/ 1798 h 95"/>
                    <a:gd name="T16" fmla="+- 0 4952 4886"/>
                    <a:gd name="T17" fmla="*/ T16 w 97"/>
                    <a:gd name="T18" fmla="+- 0 1794 1704"/>
                    <a:gd name="T19" fmla="*/ 1794 h 95"/>
                    <a:gd name="T20" fmla="+- 0 4970 4886"/>
                    <a:gd name="T21" fmla="*/ T20 w 97"/>
                    <a:gd name="T22" fmla="+- 0 1782 1704"/>
                    <a:gd name="T23" fmla="*/ 1782 h 95"/>
                    <a:gd name="T24" fmla="+- 0 4971 4886"/>
                    <a:gd name="T25" fmla="*/ T24 w 97"/>
                    <a:gd name="T26" fmla="+- 0 1779 1704"/>
                    <a:gd name="T27" fmla="*/ 1779 h 95"/>
                    <a:gd name="T28" fmla="+- 0 4895 4886"/>
                    <a:gd name="T29" fmla="*/ T28 w 97"/>
                    <a:gd name="T30" fmla="+- 0 1779 1704"/>
                    <a:gd name="T31" fmla="*/ 177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7" h="95">
                      <a:moveTo>
                        <a:pt x="9" y="75"/>
                      </a:moveTo>
                      <a:lnTo>
                        <a:pt x="10" y="76"/>
                      </a:lnTo>
                      <a:lnTo>
                        <a:pt x="23" y="89"/>
                      </a:lnTo>
                      <a:lnTo>
                        <a:pt x="41" y="94"/>
                      </a:lnTo>
                      <a:lnTo>
                        <a:pt x="66" y="90"/>
                      </a:lnTo>
                      <a:lnTo>
                        <a:pt x="84" y="78"/>
                      </a:lnTo>
                      <a:lnTo>
                        <a:pt x="85" y="75"/>
                      </a:lnTo>
                      <a:lnTo>
                        <a:pt x="9" y="75"/>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71" name="Freeform 592"/>
                <p:cNvSpPr>
                  <a:spLocks/>
                </p:cNvSpPr>
                <p:nvPr/>
              </p:nvSpPr>
              <p:spPr bwMode="auto">
                <a:xfrm>
                  <a:off x="4886" y="1704"/>
                  <a:ext cx="97" cy="95"/>
                </a:xfrm>
                <a:custGeom>
                  <a:avLst/>
                  <a:gdLst>
                    <a:gd name="T0" fmla="+- 0 4943 4886"/>
                    <a:gd name="T1" fmla="*/ T0 w 97"/>
                    <a:gd name="T2" fmla="+- 0 1704 1704"/>
                    <a:gd name="T3" fmla="*/ 1704 h 95"/>
                    <a:gd name="T4" fmla="+- 0 4917 4886"/>
                    <a:gd name="T5" fmla="*/ T4 w 97"/>
                    <a:gd name="T6" fmla="+- 0 1707 1704"/>
                    <a:gd name="T7" fmla="*/ 1707 h 95"/>
                    <a:gd name="T8" fmla="+- 0 4898 4886"/>
                    <a:gd name="T9" fmla="*/ T8 w 97"/>
                    <a:gd name="T10" fmla="+- 0 1717 1704"/>
                    <a:gd name="T11" fmla="*/ 1717 h 95"/>
                    <a:gd name="T12" fmla="+- 0 4886 4886"/>
                    <a:gd name="T13" fmla="*/ T12 w 97"/>
                    <a:gd name="T14" fmla="+- 0 1732 1704"/>
                    <a:gd name="T15" fmla="*/ 1732 h 95"/>
                    <a:gd name="T16" fmla="+- 0 4887 4886"/>
                    <a:gd name="T17" fmla="*/ T16 w 97"/>
                    <a:gd name="T18" fmla="+- 0 1760 1704"/>
                    <a:gd name="T19" fmla="*/ 1760 h 95"/>
                    <a:gd name="T20" fmla="+- 0 4895 4886"/>
                    <a:gd name="T21" fmla="*/ T20 w 97"/>
                    <a:gd name="T22" fmla="+- 0 1779 1704"/>
                    <a:gd name="T23" fmla="*/ 1779 h 95"/>
                    <a:gd name="T24" fmla="+- 0 4971 4886"/>
                    <a:gd name="T25" fmla="*/ T24 w 97"/>
                    <a:gd name="T26" fmla="+- 0 1779 1704"/>
                    <a:gd name="T27" fmla="*/ 1779 h 95"/>
                    <a:gd name="T28" fmla="+- 0 4980 4886"/>
                    <a:gd name="T29" fmla="*/ T28 w 97"/>
                    <a:gd name="T30" fmla="+- 0 1764 1704"/>
                    <a:gd name="T31" fmla="*/ 1764 h 95"/>
                    <a:gd name="T32" fmla="+- 0 4983 4886"/>
                    <a:gd name="T33" fmla="*/ T32 w 97"/>
                    <a:gd name="T34" fmla="+- 0 1750 1704"/>
                    <a:gd name="T35" fmla="*/ 1750 h 95"/>
                    <a:gd name="T36" fmla="+- 0 4978 4886"/>
                    <a:gd name="T37" fmla="*/ T36 w 97"/>
                    <a:gd name="T38" fmla="+- 0 1729 1704"/>
                    <a:gd name="T39" fmla="*/ 1729 h 95"/>
                    <a:gd name="T40" fmla="+- 0 4964 4886"/>
                    <a:gd name="T41" fmla="*/ T40 w 97"/>
                    <a:gd name="T42" fmla="+- 0 1713 1704"/>
                    <a:gd name="T43" fmla="*/ 1713 h 95"/>
                    <a:gd name="T44" fmla="+- 0 4943 4886"/>
                    <a:gd name="T45" fmla="*/ T44 w 97"/>
                    <a:gd name="T46" fmla="+- 0 1704 1704"/>
                    <a:gd name="T47" fmla="*/ 170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7" h="95">
                      <a:moveTo>
                        <a:pt x="57" y="0"/>
                      </a:moveTo>
                      <a:lnTo>
                        <a:pt x="31" y="3"/>
                      </a:lnTo>
                      <a:lnTo>
                        <a:pt x="12" y="13"/>
                      </a:lnTo>
                      <a:lnTo>
                        <a:pt x="0" y="28"/>
                      </a:lnTo>
                      <a:lnTo>
                        <a:pt x="1" y="56"/>
                      </a:lnTo>
                      <a:lnTo>
                        <a:pt x="9" y="75"/>
                      </a:lnTo>
                      <a:lnTo>
                        <a:pt x="85" y="75"/>
                      </a:lnTo>
                      <a:lnTo>
                        <a:pt x="94" y="60"/>
                      </a:lnTo>
                      <a:lnTo>
                        <a:pt x="97" y="46"/>
                      </a:lnTo>
                      <a:lnTo>
                        <a:pt x="92" y="25"/>
                      </a:lnTo>
                      <a:lnTo>
                        <a:pt x="78" y="9"/>
                      </a:lnTo>
                      <a:lnTo>
                        <a:pt x="57"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73" name="Group 593"/>
              <p:cNvGrpSpPr>
                <a:grpSpLocks/>
              </p:cNvGrpSpPr>
              <p:nvPr/>
            </p:nvGrpSpPr>
            <p:grpSpPr bwMode="auto">
              <a:xfrm>
                <a:off x="4886" y="1704"/>
                <a:ext cx="97" cy="95"/>
                <a:chOff x="4886" y="1704"/>
                <a:chExt cx="97" cy="95"/>
              </a:xfrm>
            </p:grpSpPr>
            <p:sp>
              <p:nvSpPr>
                <p:cNvPr id="8767" name="Freeform 594"/>
                <p:cNvSpPr>
                  <a:spLocks/>
                </p:cNvSpPr>
                <p:nvPr/>
              </p:nvSpPr>
              <p:spPr bwMode="auto">
                <a:xfrm>
                  <a:off x="4886" y="1704"/>
                  <a:ext cx="97" cy="95"/>
                </a:xfrm>
                <a:custGeom>
                  <a:avLst/>
                  <a:gdLst>
                    <a:gd name="T0" fmla="+- 0 4895 4886"/>
                    <a:gd name="T1" fmla="*/ T0 w 97"/>
                    <a:gd name="T2" fmla="+- 0 1779 1704"/>
                    <a:gd name="T3" fmla="*/ 1779 h 95"/>
                    <a:gd name="T4" fmla="+- 0 4896 4886"/>
                    <a:gd name="T5" fmla="*/ T4 w 97"/>
                    <a:gd name="T6" fmla="+- 0 1780 1704"/>
                    <a:gd name="T7" fmla="*/ 1780 h 95"/>
                    <a:gd name="T8" fmla="+- 0 4909 4886"/>
                    <a:gd name="T9" fmla="*/ T8 w 97"/>
                    <a:gd name="T10" fmla="+- 0 1793 1704"/>
                    <a:gd name="T11" fmla="*/ 1793 h 95"/>
                    <a:gd name="T12" fmla="+- 0 4927 4886"/>
                    <a:gd name="T13" fmla="*/ T12 w 97"/>
                    <a:gd name="T14" fmla="+- 0 1798 1704"/>
                    <a:gd name="T15" fmla="*/ 1798 h 95"/>
                    <a:gd name="T16" fmla="+- 0 4952 4886"/>
                    <a:gd name="T17" fmla="*/ T16 w 97"/>
                    <a:gd name="T18" fmla="+- 0 1794 1704"/>
                    <a:gd name="T19" fmla="*/ 1794 h 95"/>
                    <a:gd name="T20" fmla="+- 0 4970 4886"/>
                    <a:gd name="T21" fmla="*/ T20 w 97"/>
                    <a:gd name="T22" fmla="+- 0 1782 1704"/>
                    <a:gd name="T23" fmla="*/ 1782 h 95"/>
                    <a:gd name="T24" fmla="+- 0 4971 4886"/>
                    <a:gd name="T25" fmla="*/ T24 w 97"/>
                    <a:gd name="T26" fmla="+- 0 1779 1704"/>
                    <a:gd name="T27" fmla="*/ 1779 h 95"/>
                  </a:gdLst>
                  <a:ahLst/>
                  <a:cxnLst>
                    <a:cxn ang="0">
                      <a:pos x="T1" y="T3"/>
                    </a:cxn>
                    <a:cxn ang="0">
                      <a:pos x="T5" y="T7"/>
                    </a:cxn>
                    <a:cxn ang="0">
                      <a:pos x="T9" y="T11"/>
                    </a:cxn>
                    <a:cxn ang="0">
                      <a:pos x="T13" y="T15"/>
                    </a:cxn>
                    <a:cxn ang="0">
                      <a:pos x="T17" y="T19"/>
                    </a:cxn>
                    <a:cxn ang="0">
                      <a:pos x="T21" y="T23"/>
                    </a:cxn>
                    <a:cxn ang="0">
                      <a:pos x="T25" y="T27"/>
                    </a:cxn>
                  </a:cxnLst>
                  <a:rect l="0" t="0" r="r" b="b"/>
                  <a:pathLst>
                    <a:path w="97" h="95">
                      <a:moveTo>
                        <a:pt x="9" y="75"/>
                      </a:moveTo>
                      <a:lnTo>
                        <a:pt x="10" y="76"/>
                      </a:lnTo>
                      <a:lnTo>
                        <a:pt x="23" y="89"/>
                      </a:lnTo>
                      <a:lnTo>
                        <a:pt x="41" y="94"/>
                      </a:lnTo>
                      <a:lnTo>
                        <a:pt x="66" y="90"/>
                      </a:lnTo>
                      <a:lnTo>
                        <a:pt x="84" y="78"/>
                      </a:lnTo>
                      <a:lnTo>
                        <a:pt x="85" y="7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68" name="Freeform 595"/>
                <p:cNvSpPr>
                  <a:spLocks/>
                </p:cNvSpPr>
                <p:nvPr/>
              </p:nvSpPr>
              <p:spPr bwMode="auto">
                <a:xfrm>
                  <a:off x="4886" y="1704"/>
                  <a:ext cx="97" cy="95"/>
                </a:xfrm>
                <a:custGeom>
                  <a:avLst/>
                  <a:gdLst>
                    <a:gd name="T0" fmla="+- 0 4983 4886"/>
                    <a:gd name="T1" fmla="*/ T0 w 97"/>
                    <a:gd name="T2" fmla="+- 0 1750 1704"/>
                    <a:gd name="T3" fmla="*/ 1750 h 95"/>
                    <a:gd name="T4" fmla="+- 0 4978 4886"/>
                    <a:gd name="T5" fmla="*/ T4 w 97"/>
                    <a:gd name="T6" fmla="+- 0 1729 1704"/>
                    <a:gd name="T7" fmla="*/ 1729 h 95"/>
                    <a:gd name="T8" fmla="+- 0 4964 4886"/>
                    <a:gd name="T9" fmla="*/ T8 w 97"/>
                    <a:gd name="T10" fmla="+- 0 1713 1704"/>
                    <a:gd name="T11" fmla="*/ 1713 h 95"/>
                    <a:gd name="T12" fmla="+- 0 4943 4886"/>
                    <a:gd name="T13" fmla="*/ T12 w 97"/>
                    <a:gd name="T14" fmla="+- 0 1704 1704"/>
                    <a:gd name="T15" fmla="*/ 1704 h 95"/>
                    <a:gd name="T16" fmla="+- 0 4917 4886"/>
                    <a:gd name="T17" fmla="*/ T16 w 97"/>
                    <a:gd name="T18" fmla="+- 0 1707 1704"/>
                    <a:gd name="T19" fmla="*/ 1707 h 95"/>
                    <a:gd name="T20" fmla="+- 0 4898 4886"/>
                    <a:gd name="T21" fmla="*/ T20 w 97"/>
                    <a:gd name="T22" fmla="+- 0 1717 1704"/>
                    <a:gd name="T23" fmla="*/ 1717 h 95"/>
                    <a:gd name="T24" fmla="+- 0 4886 4886"/>
                    <a:gd name="T25" fmla="*/ T24 w 97"/>
                    <a:gd name="T26" fmla="+- 0 1732 1704"/>
                    <a:gd name="T27" fmla="*/ 1732 h 95"/>
                    <a:gd name="T28" fmla="+- 0 4887 4886"/>
                    <a:gd name="T29" fmla="*/ T28 w 97"/>
                    <a:gd name="T30" fmla="+- 0 1760 1704"/>
                    <a:gd name="T31" fmla="*/ 1760 h 95"/>
                    <a:gd name="T32" fmla="+- 0 4895 4886"/>
                    <a:gd name="T33" fmla="*/ T32 w 97"/>
                    <a:gd name="T34" fmla="+- 0 1779 1704"/>
                    <a:gd name="T35" fmla="*/ 177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7" h="95">
                      <a:moveTo>
                        <a:pt x="97" y="46"/>
                      </a:moveTo>
                      <a:lnTo>
                        <a:pt x="92" y="25"/>
                      </a:lnTo>
                      <a:lnTo>
                        <a:pt x="78" y="9"/>
                      </a:lnTo>
                      <a:lnTo>
                        <a:pt x="57" y="0"/>
                      </a:lnTo>
                      <a:lnTo>
                        <a:pt x="31" y="3"/>
                      </a:lnTo>
                      <a:lnTo>
                        <a:pt x="12" y="13"/>
                      </a:lnTo>
                      <a:lnTo>
                        <a:pt x="0" y="28"/>
                      </a:lnTo>
                      <a:lnTo>
                        <a:pt x="1" y="56"/>
                      </a:lnTo>
                      <a:lnTo>
                        <a:pt x="9" y="7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69" name="Freeform 596"/>
                <p:cNvSpPr>
                  <a:spLocks/>
                </p:cNvSpPr>
                <p:nvPr/>
              </p:nvSpPr>
              <p:spPr bwMode="auto">
                <a:xfrm>
                  <a:off x="4886" y="1704"/>
                  <a:ext cx="97" cy="95"/>
                </a:xfrm>
                <a:custGeom>
                  <a:avLst/>
                  <a:gdLst>
                    <a:gd name="T0" fmla="+- 0 4971 4886"/>
                    <a:gd name="T1" fmla="*/ T0 w 97"/>
                    <a:gd name="T2" fmla="+- 0 1779 1704"/>
                    <a:gd name="T3" fmla="*/ 1779 h 95"/>
                    <a:gd name="T4" fmla="+- 0 4980 4886"/>
                    <a:gd name="T5" fmla="*/ T4 w 97"/>
                    <a:gd name="T6" fmla="+- 0 1764 1704"/>
                    <a:gd name="T7" fmla="*/ 1764 h 95"/>
                    <a:gd name="T8" fmla="+- 0 4983 4886"/>
                    <a:gd name="T9" fmla="*/ T8 w 97"/>
                    <a:gd name="T10" fmla="+- 0 1750 1704"/>
                    <a:gd name="T11" fmla="*/ 1750 h 95"/>
                  </a:gdLst>
                  <a:ahLst/>
                  <a:cxnLst>
                    <a:cxn ang="0">
                      <a:pos x="T1" y="T3"/>
                    </a:cxn>
                    <a:cxn ang="0">
                      <a:pos x="T5" y="T7"/>
                    </a:cxn>
                    <a:cxn ang="0">
                      <a:pos x="T9" y="T11"/>
                    </a:cxn>
                  </a:cxnLst>
                  <a:rect l="0" t="0" r="r" b="b"/>
                  <a:pathLst>
                    <a:path w="97" h="95">
                      <a:moveTo>
                        <a:pt x="85" y="75"/>
                      </a:moveTo>
                      <a:lnTo>
                        <a:pt x="94"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74" name="Group 597"/>
              <p:cNvGrpSpPr>
                <a:grpSpLocks/>
              </p:cNvGrpSpPr>
              <p:nvPr/>
            </p:nvGrpSpPr>
            <p:grpSpPr bwMode="auto">
              <a:xfrm>
                <a:off x="4977" y="1670"/>
                <a:ext cx="97" cy="95"/>
                <a:chOff x="4977" y="1670"/>
                <a:chExt cx="97" cy="95"/>
              </a:xfrm>
            </p:grpSpPr>
            <p:sp>
              <p:nvSpPr>
                <p:cNvPr id="8764" name="Freeform 598"/>
                <p:cNvSpPr>
                  <a:spLocks/>
                </p:cNvSpPr>
                <p:nvPr/>
              </p:nvSpPr>
              <p:spPr bwMode="auto">
                <a:xfrm>
                  <a:off x="4977" y="1670"/>
                  <a:ext cx="97" cy="95"/>
                </a:xfrm>
                <a:custGeom>
                  <a:avLst/>
                  <a:gdLst>
                    <a:gd name="T0" fmla="+- 0 4977 4977"/>
                    <a:gd name="T1" fmla="*/ T0 w 97"/>
                    <a:gd name="T2" fmla="+- 0 1699 1670"/>
                    <a:gd name="T3" fmla="*/ 1699 h 95"/>
                    <a:gd name="T4" fmla="+- 0 4978 4977"/>
                    <a:gd name="T5" fmla="*/ T4 w 97"/>
                    <a:gd name="T6" fmla="+- 0 1726 1670"/>
                    <a:gd name="T7" fmla="*/ 1726 h 95"/>
                    <a:gd name="T8" fmla="+- 0 4987 4977"/>
                    <a:gd name="T9" fmla="*/ T8 w 97"/>
                    <a:gd name="T10" fmla="+- 0 1746 1670"/>
                    <a:gd name="T11" fmla="*/ 1746 h 95"/>
                    <a:gd name="T12" fmla="+- 0 5001 4977"/>
                    <a:gd name="T13" fmla="*/ T12 w 97"/>
                    <a:gd name="T14" fmla="+- 0 1759 1670"/>
                    <a:gd name="T15" fmla="*/ 1759 h 95"/>
                    <a:gd name="T16" fmla="+- 0 5018 4977"/>
                    <a:gd name="T17" fmla="*/ T16 w 97"/>
                    <a:gd name="T18" fmla="+- 0 1765 1670"/>
                    <a:gd name="T19" fmla="*/ 1765 h 95"/>
                    <a:gd name="T20" fmla="+- 0 5043 4977"/>
                    <a:gd name="T21" fmla="*/ T20 w 97"/>
                    <a:gd name="T22" fmla="+- 0 1760 1670"/>
                    <a:gd name="T23" fmla="*/ 1760 h 95"/>
                    <a:gd name="T24" fmla="+- 0 5061 4977"/>
                    <a:gd name="T25" fmla="*/ T24 w 97"/>
                    <a:gd name="T26" fmla="+- 0 1748 1670"/>
                    <a:gd name="T27" fmla="*/ 1748 h 95"/>
                    <a:gd name="T28" fmla="+- 0 5072 4977"/>
                    <a:gd name="T29" fmla="*/ T28 w 97"/>
                    <a:gd name="T30" fmla="+- 0 1731 1670"/>
                    <a:gd name="T31" fmla="*/ 1731 h 95"/>
                    <a:gd name="T32" fmla="+- 0 5074 4977"/>
                    <a:gd name="T33" fmla="*/ T32 w 97"/>
                    <a:gd name="T34" fmla="+- 0 1717 1670"/>
                    <a:gd name="T35" fmla="*/ 1717 h 95"/>
                    <a:gd name="T36" fmla="+- 0 5070 4977"/>
                    <a:gd name="T37" fmla="*/ T36 w 97"/>
                    <a:gd name="T38" fmla="+- 0 1699 1670"/>
                    <a:gd name="T39" fmla="*/ 1699 h 95"/>
                    <a:gd name="T40" fmla="+- 0 4977 4977"/>
                    <a:gd name="T41" fmla="*/ T40 w 97"/>
                    <a:gd name="T42" fmla="+- 0 1699 1670"/>
                    <a:gd name="T43" fmla="*/ 16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97" h="95">
                      <a:moveTo>
                        <a:pt x="0" y="29"/>
                      </a:moveTo>
                      <a:lnTo>
                        <a:pt x="1" y="56"/>
                      </a:lnTo>
                      <a:lnTo>
                        <a:pt x="10" y="76"/>
                      </a:lnTo>
                      <a:lnTo>
                        <a:pt x="24" y="89"/>
                      </a:lnTo>
                      <a:lnTo>
                        <a:pt x="41" y="95"/>
                      </a:lnTo>
                      <a:lnTo>
                        <a:pt x="66" y="90"/>
                      </a:lnTo>
                      <a:lnTo>
                        <a:pt x="84" y="78"/>
                      </a:lnTo>
                      <a:lnTo>
                        <a:pt x="95" y="61"/>
                      </a:lnTo>
                      <a:lnTo>
                        <a:pt x="97" y="47"/>
                      </a:lnTo>
                      <a:lnTo>
                        <a:pt x="93" y="29"/>
                      </a:lnTo>
                      <a:lnTo>
                        <a:pt x="0" y="29"/>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65" name="Freeform 599"/>
                <p:cNvSpPr>
                  <a:spLocks/>
                </p:cNvSpPr>
                <p:nvPr/>
              </p:nvSpPr>
              <p:spPr bwMode="auto">
                <a:xfrm>
                  <a:off x="4977" y="1670"/>
                  <a:ext cx="97" cy="95"/>
                </a:xfrm>
                <a:custGeom>
                  <a:avLst/>
                  <a:gdLst>
                    <a:gd name="T0" fmla="+- 0 5035 4977"/>
                    <a:gd name="T1" fmla="*/ T0 w 97"/>
                    <a:gd name="T2" fmla="+- 0 1670 1670"/>
                    <a:gd name="T3" fmla="*/ 1670 h 95"/>
                    <a:gd name="T4" fmla="+- 0 5008 4977"/>
                    <a:gd name="T5" fmla="*/ T4 w 97"/>
                    <a:gd name="T6" fmla="+- 0 1673 1670"/>
                    <a:gd name="T7" fmla="*/ 1673 h 95"/>
                    <a:gd name="T8" fmla="+- 0 4996 4977"/>
                    <a:gd name="T9" fmla="*/ T8 w 97"/>
                    <a:gd name="T10" fmla="+- 0 1679 1670"/>
                    <a:gd name="T11" fmla="*/ 1679 h 95"/>
                    <a:gd name="T12" fmla="+- 0 5055 4977"/>
                    <a:gd name="T13" fmla="*/ T12 w 97"/>
                    <a:gd name="T14" fmla="+- 0 1679 1670"/>
                    <a:gd name="T15" fmla="*/ 1679 h 95"/>
                    <a:gd name="T16" fmla="+- 0 5055 4977"/>
                    <a:gd name="T17" fmla="*/ T16 w 97"/>
                    <a:gd name="T18" fmla="+- 0 1679 1670"/>
                    <a:gd name="T19" fmla="*/ 1679 h 95"/>
                    <a:gd name="T20" fmla="+- 0 5035 4977"/>
                    <a:gd name="T21" fmla="*/ T20 w 97"/>
                    <a:gd name="T22" fmla="+- 0 1670 1670"/>
                    <a:gd name="T23" fmla="*/ 1670 h 95"/>
                  </a:gdLst>
                  <a:ahLst/>
                  <a:cxnLst>
                    <a:cxn ang="0">
                      <a:pos x="T1" y="T3"/>
                    </a:cxn>
                    <a:cxn ang="0">
                      <a:pos x="T5" y="T7"/>
                    </a:cxn>
                    <a:cxn ang="0">
                      <a:pos x="T9" y="T11"/>
                    </a:cxn>
                    <a:cxn ang="0">
                      <a:pos x="T13" y="T15"/>
                    </a:cxn>
                    <a:cxn ang="0">
                      <a:pos x="T17" y="T19"/>
                    </a:cxn>
                    <a:cxn ang="0">
                      <a:pos x="T21" y="T23"/>
                    </a:cxn>
                  </a:cxnLst>
                  <a:rect l="0" t="0" r="r" b="b"/>
                  <a:pathLst>
                    <a:path w="97" h="95">
                      <a:moveTo>
                        <a:pt x="58" y="0"/>
                      </a:moveTo>
                      <a:lnTo>
                        <a:pt x="31" y="3"/>
                      </a:lnTo>
                      <a:lnTo>
                        <a:pt x="19" y="9"/>
                      </a:lnTo>
                      <a:lnTo>
                        <a:pt x="78" y="9"/>
                      </a:lnTo>
                      <a:lnTo>
                        <a:pt x="58"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66" name="Freeform 600"/>
                <p:cNvSpPr>
                  <a:spLocks/>
                </p:cNvSpPr>
                <p:nvPr/>
              </p:nvSpPr>
              <p:spPr bwMode="auto">
                <a:xfrm>
                  <a:off x="4977" y="1670"/>
                  <a:ext cx="97" cy="95"/>
                </a:xfrm>
                <a:custGeom>
                  <a:avLst/>
                  <a:gdLst>
                    <a:gd name="T0" fmla="+- 0 5055 4977"/>
                    <a:gd name="T1" fmla="*/ T0 w 97"/>
                    <a:gd name="T2" fmla="+- 0 1679 1670"/>
                    <a:gd name="T3" fmla="*/ 1679 h 95"/>
                    <a:gd name="T4" fmla="+- 0 4996 4977"/>
                    <a:gd name="T5" fmla="*/ T4 w 97"/>
                    <a:gd name="T6" fmla="+- 0 1679 1670"/>
                    <a:gd name="T7" fmla="*/ 1679 h 95"/>
                    <a:gd name="T8" fmla="+- 0 4989 4977"/>
                    <a:gd name="T9" fmla="*/ T8 w 97"/>
                    <a:gd name="T10" fmla="+- 0 1683 1670"/>
                    <a:gd name="T11" fmla="*/ 1683 h 95"/>
                    <a:gd name="T12" fmla="+- 0 4977 4977"/>
                    <a:gd name="T13" fmla="*/ T12 w 97"/>
                    <a:gd name="T14" fmla="+- 0 1699 1670"/>
                    <a:gd name="T15" fmla="*/ 1699 h 95"/>
                    <a:gd name="T16" fmla="+- 0 4977 4977"/>
                    <a:gd name="T17" fmla="*/ T16 w 97"/>
                    <a:gd name="T18" fmla="+- 0 1699 1670"/>
                    <a:gd name="T19" fmla="*/ 1699 h 95"/>
                    <a:gd name="T20" fmla="+- 0 5070 4977"/>
                    <a:gd name="T21" fmla="*/ T20 w 97"/>
                    <a:gd name="T22" fmla="+- 0 1699 1670"/>
                    <a:gd name="T23" fmla="*/ 1699 h 95"/>
                    <a:gd name="T24" fmla="+- 0 5069 4977"/>
                    <a:gd name="T25" fmla="*/ T24 w 97"/>
                    <a:gd name="T26" fmla="+- 0 1696 1670"/>
                    <a:gd name="T27" fmla="*/ 1696 h 95"/>
                    <a:gd name="T28" fmla="+- 0 5055 4977"/>
                    <a:gd name="T29" fmla="*/ T28 w 97"/>
                    <a:gd name="T30" fmla="+- 0 1679 1670"/>
                    <a:gd name="T31" fmla="*/ 167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7" h="95">
                      <a:moveTo>
                        <a:pt x="78" y="9"/>
                      </a:moveTo>
                      <a:lnTo>
                        <a:pt x="19" y="9"/>
                      </a:lnTo>
                      <a:lnTo>
                        <a:pt x="12" y="13"/>
                      </a:lnTo>
                      <a:lnTo>
                        <a:pt x="0" y="29"/>
                      </a:lnTo>
                      <a:lnTo>
                        <a:pt x="93" y="29"/>
                      </a:lnTo>
                      <a:lnTo>
                        <a:pt x="92" y="26"/>
                      </a:lnTo>
                      <a:lnTo>
                        <a:pt x="78" y="9"/>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75" name="Group 601"/>
              <p:cNvGrpSpPr>
                <a:grpSpLocks/>
              </p:cNvGrpSpPr>
              <p:nvPr/>
            </p:nvGrpSpPr>
            <p:grpSpPr bwMode="auto">
              <a:xfrm>
                <a:off x="4977" y="1670"/>
                <a:ext cx="97" cy="95"/>
                <a:chOff x="4977" y="1670"/>
                <a:chExt cx="97" cy="95"/>
              </a:xfrm>
            </p:grpSpPr>
            <p:sp>
              <p:nvSpPr>
                <p:cNvPr id="8759" name="Freeform 602"/>
                <p:cNvSpPr>
                  <a:spLocks/>
                </p:cNvSpPr>
                <p:nvPr/>
              </p:nvSpPr>
              <p:spPr bwMode="auto">
                <a:xfrm>
                  <a:off x="4977" y="1670"/>
                  <a:ext cx="97" cy="95"/>
                </a:xfrm>
                <a:custGeom>
                  <a:avLst/>
                  <a:gdLst>
                    <a:gd name="T0" fmla="+- 0 5074 4977"/>
                    <a:gd name="T1" fmla="*/ T0 w 97"/>
                    <a:gd name="T2" fmla="+- 0 1717 1670"/>
                    <a:gd name="T3" fmla="*/ 1717 h 95"/>
                    <a:gd name="T4" fmla="+- 0 5070 4977"/>
                    <a:gd name="T5" fmla="*/ T4 w 97"/>
                    <a:gd name="T6" fmla="+- 0 1699 1670"/>
                    <a:gd name="T7" fmla="*/ 1699 h 95"/>
                  </a:gdLst>
                  <a:ahLst/>
                  <a:cxnLst>
                    <a:cxn ang="0">
                      <a:pos x="T1" y="T3"/>
                    </a:cxn>
                    <a:cxn ang="0">
                      <a:pos x="T5" y="T7"/>
                    </a:cxn>
                  </a:cxnLst>
                  <a:rect l="0" t="0" r="r" b="b"/>
                  <a:pathLst>
                    <a:path w="97" h="95">
                      <a:moveTo>
                        <a:pt x="97" y="47"/>
                      </a:moveTo>
                      <a:lnTo>
                        <a:pt x="93" y="2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60" name="Freeform 603"/>
                <p:cNvSpPr>
                  <a:spLocks/>
                </p:cNvSpPr>
                <p:nvPr/>
              </p:nvSpPr>
              <p:spPr bwMode="auto">
                <a:xfrm>
                  <a:off x="4977" y="1670"/>
                  <a:ext cx="97" cy="95"/>
                </a:xfrm>
                <a:custGeom>
                  <a:avLst/>
                  <a:gdLst>
                    <a:gd name="T0" fmla="+- 0 4977 4977"/>
                    <a:gd name="T1" fmla="*/ T0 w 97"/>
                    <a:gd name="T2" fmla="+- 0 1699 1670"/>
                    <a:gd name="T3" fmla="*/ 1699 h 95"/>
                    <a:gd name="T4" fmla="+- 0 4978 4977"/>
                    <a:gd name="T5" fmla="*/ T4 w 97"/>
                    <a:gd name="T6" fmla="+- 0 1726 1670"/>
                    <a:gd name="T7" fmla="*/ 1726 h 95"/>
                    <a:gd name="T8" fmla="+- 0 4987 4977"/>
                    <a:gd name="T9" fmla="*/ T8 w 97"/>
                    <a:gd name="T10" fmla="+- 0 1746 1670"/>
                    <a:gd name="T11" fmla="*/ 1746 h 95"/>
                    <a:gd name="T12" fmla="+- 0 5001 4977"/>
                    <a:gd name="T13" fmla="*/ T12 w 97"/>
                    <a:gd name="T14" fmla="+- 0 1759 1670"/>
                    <a:gd name="T15" fmla="*/ 1759 h 95"/>
                    <a:gd name="T16" fmla="+- 0 5018 4977"/>
                    <a:gd name="T17" fmla="*/ T16 w 97"/>
                    <a:gd name="T18" fmla="+- 0 1765 1670"/>
                    <a:gd name="T19" fmla="*/ 1765 h 95"/>
                    <a:gd name="T20" fmla="+- 0 5043 4977"/>
                    <a:gd name="T21" fmla="*/ T20 w 97"/>
                    <a:gd name="T22" fmla="+- 0 1760 1670"/>
                    <a:gd name="T23" fmla="*/ 1760 h 95"/>
                    <a:gd name="T24" fmla="+- 0 5061 4977"/>
                    <a:gd name="T25" fmla="*/ T24 w 97"/>
                    <a:gd name="T26" fmla="+- 0 1748 1670"/>
                    <a:gd name="T27" fmla="*/ 1748 h 95"/>
                    <a:gd name="T28" fmla="+- 0 5072 4977"/>
                    <a:gd name="T29" fmla="*/ T28 w 97"/>
                    <a:gd name="T30" fmla="+- 0 1731 1670"/>
                    <a:gd name="T31" fmla="*/ 1731 h 95"/>
                    <a:gd name="T32" fmla="+- 0 5074 4977"/>
                    <a:gd name="T33" fmla="*/ T32 w 97"/>
                    <a:gd name="T34" fmla="+- 0 1717 1670"/>
                    <a:gd name="T35" fmla="*/ 171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7" h="95">
                      <a:moveTo>
                        <a:pt x="0" y="29"/>
                      </a:moveTo>
                      <a:lnTo>
                        <a:pt x="1" y="56"/>
                      </a:lnTo>
                      <a:lnTo>
                        <a:pt x="10" y="76"/>
                      </a:lnTo>
                      <a:lnTo>
                        <a:pt x="24" y="89"/>
                      </a:lnTo>
                      <a:lnTo>
                        <a:pt x="41" y="95"/>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61" name="Freeform 604"/>
                <p:cNvSpPr>
                  <a:spLocks/>
                </p:cNvSpPr>
                <p:nvPr/>
              </p:nvSpPr>
              <p:spPr bwMode="auto">
                <a:xfrm>
                  <a:off x="4977" y="1670"/>
                  <a:ext cx="97" cy="95"/>
                </a:xfrm>
                <a:custGeom>
                  <a:avLst/>
                  <a:gdLst>
                    <a:gd name="T0" fmla="+- 0 5055 4977"/>
                    <a:gd name="T1" fmla="*/ T0 w 97"/>
                    <a:gd name="T2" fmla="+- 0 1679 1670"/>
                    <a:gd name="T3" fmla="*/ 1679 h 95"/>
                    <a:gd name="T4" fmla="+- 0 5055 4977"/>
                    <a:gd name="T5" fmla="*/ T4 w 97"/>
                    <a:gd name="T6" fmla="+- 0 1679 1670"/>
                    <a:gd name="T7" fmla="*/ 1679 h 95"/>
                    <a:gd name="T8" fmla="+- 0 5035 4977"/>
                    <a:gd name="T9" fmla="*/ T8 w 97"/>
                    <a:gd name="T10" fmla="+- 0 1670 1670"/>
                    <a:gd name="T11" fmla="*/ 1670 h 95"/>
                    <a:gd name="T12" fmla="+- 0 5008 4977"/>
                    <a:gd name="T13" fmla="*/ T12 w 97"/>
                    <a:gd name="T14" fmla="+- 0 1673 1670"/>
                    <a:gd name="T15" fmla="*/ 1673 h 95"/>
                    <a:gd name="T16" fmla="+- 0 4996 4977"/>
                    <a:gd name="T17" fmla="*/ T16 w 97"/>
                    <a:gd name="T18" fmla="+- 0 1679 1670"/>
                    <a:gd name="T19" fmla="*/ 1679 h 95"/>
                  </a:gdLst>
                  <a:ahLst/>
                  <a:cxnLst>
                    <a:cxn ang="0">
                      <a:pos x="T1" y="T3"/>
                    </a:cxn>
                    <a:cxn ang="0">
                      <a:pos x="T5" y="T7"/>
                    </a:cxn>
                    <a:cxn ang="0">
                      <a:pos x="T9" y="T11"/>
                    </a:cxn>
                    <a:cxn ang="0">
                      <a:pos x="T13" y="T15"/>
                    </a:cxn>
                    <a:cxn ang="0">
                      <a:pos x="T17" y="T19"/>
                    </a:cxn>
                  </a:cxnLst>
                  <a:rect l="0" t="0" r="r" b="b"/>
                  <a:pathLst>
                    <a:path w="97" h="95">
                      <a:moveTo>
                        <a:pt x="78" y="9"/>
                      </a:moveTo>
                      <a:lnTo>
                        <a:pt x="78" y="9"/>
                      </a:lnTo>
                      <a:lnTo>
                        <a:pt x="58" y="0"/>
                      </a:lnTo>
                      <a:lnTo>
                        <a:pt x="31" y="3"/>
                      </a:lnTo>
                      <a:lnTo>
                        <a:pt x="19" y="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62" name="Freeform 605"/>
                <p:cNvSpPr>
                  <a:spLocks/>
                </p:cNvSpPr>
                <p:nvPr/>
              </p:nvSpPr>
              <p:spPr bwMode="auto">
                <a:xfrm>
                  <a:off x="4977" y="1670"/>
                  <a:ext cx="97" cy="95"/>
                </a:xfrm>
                <a:custGeom>
                  <a:avLst/>
                  <a:gdLst>
                    <a:gd name="T0" fmla="+- 0 5070 4977"/>
                    <a:gd name="T1" fmla="*/ T0 w 97"/>
                    <a:gd name="T2" fmla="+- 0 1699 1670"/>
                    <a:gd name="T3" fmla="*/ 1699 h 95"/>
                    <a:gd name="T4" fmla="+- 0 5069 4977"/>
                    <a:gd name="T5" fmla="*/ T4 w 97"/>
                    <a:gd name="T6" fmla="+- 0 1696 1670"/>
                    <a:gd name="T7" fmla="*/ 1696 h 95"/>
                    <a:gd name="T8" fmla="+- 0 5055 4977"/>
                    <a:gd name="T9" fmla="*/ T8 w 97"/>
                    <a:gd name="T10" fmla="+- 0 1679 1670"/>
                    <a:gd name="T11" fmla="*/ 1679 h 95"/>
                  </a:gdLst>
                  <a:ahLst/>
                  <a:cxnLst>
                    <a:cxn ang="0">
                      <a:pos x="T1" y="T3"/>
                    </a:cxn>
                    <a:cxn ang="0">
                      <a:pos x="T5" y="T7"/>
                    </a:cxn>
                    <a:cxn ang="0">
                      <a:pos x="T9" y="T11"/>
                    </a:cxn>
                  </a:cxnLst>
                  <a:rect l="0" t="0" r="r" b="b"/>
                  <a:pathLst>
                    <a:path w="97" h="95">
                      <a:moveTo>
                        <a:pt x="93" y="29"/>
                      </a:moveTo>
                      <a:lnTo>
                        <a:pt x="92" y="26"/>
                      </a:lnTo>
                      <a:lnTo>
                        <a:pt x="78" y="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63" name="Freeform 606"/>
                <p:cNvSpPr>
                  <a:spLocks/>
                </p:cNvSpPr>
                <p:nvPr/>
              </p:nvSpPr>
              <p:spPr bwMode="auto">
                <a:xfrm>
                  <a:off x="4977" y="1670"/>
                  <a:ext cx="97" cy="95"/>
                </a:xfrm>
                <a:custGeom>
                  <a:avLst/>
                  <a:gdLst>
                    <a:gd name="T0" fmla="+- 0 4996 4977"/>
                    <a:gd name="T1" fmla="*/ T0 w 97"/>
                    <a:gd name="T2" fmla="+- 0 1679 1670"/>
                    <a:gd name="T3" fmla="*/ 1679 h 95"/>
                    <a:gd name="T4" fmla="+- 0 4989 4977"/>
                    <a:gd name="T5" fmla="*/ T4 w 97"/>
                    <a:gd name="T6" fmla="+- 0 1683 1670"/>
                    <a:gd name="T7" fmla="*/ 1683 h 95"/>
                    <a:gd name="T8" fmla="+- 0 4977 4977"/>
                    <a:gd name="T9" fmla="*/ T8 w 97"/>
                    <a:gd name="T10" fmla="+- 0 1699 1670"/>
                    <a:gd name="T11" fmla="*/ 1699 h 95"/>
                    <a:gd name="T12" fmla="+- 0 4977 4977"/>
                    <a:gd name="T13" fmla="*/ T12 w 97"/>
                    <a:gd name="T14" fmla="+- 0 1699 1670"/>
                    <a:gd name="T15" fmla="*/ 1699 h 95"/>
                  </a:gdLst>
                  <a:ahLst/>
                  <a:cxnLst>
                    <a:cxn ang="0">
                      <a:pos x="T1" y="T3"/>
                    </a:cxn>
                    <a:cxn ang="0">
                      <a:pos x="T5" y="T7"/>
                    </a:cxn>
                    <a:cxn ang="0">
                      <a:pos x="T9" y="T11"/>
                    </a:cxn>
                    <a:cxn ang="0">
                      <a:pos x="T13" y="T15"/>
                    </a:cxn>
                  </a:cxnLst>
                  <a:rect l="0" t="0" r="r" b="b"/>
                  <a:pathLst>
                    <a:path w="97" h="95">
                      <a:moveTo>
                        <a:pt x="19" y="9"/>
                      </a:moveTo>
                      <a:lnTo>
                        <a:pt x="12" y="13"/>
                      </a:lnTo>
                      <a:lnTo>
                        <a:pt x="0" y="2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76" name="Group 607"/>
              <p:cNvGrpSpPr>
                <a:grpSpLocks/>
              </p:cNvGrpSpPr>
              <p:nvPr/>
            </p:nvGrpSpPr>
            <p:grpSpPr bwMode="auto">
              <a:xfrm>
                <a:off x="2567" y="19"/>
                <a:ext cx="93" cy="99"/>
                <a:chOff x="2567" y="19"/>
                <a:chExt cx="93" cy="99"/>
              </a:xfrm>
            </p:grpSpPr>
            <p:sp>
              <p:nvSpPr>
                <p:cNvPr id="8758" name="Freeform 608"/>
                <p:cNvSpPr>
                  <a:spLocks/>
                </p:cNvSpPr>
                <p:nvPr/>
              </p:nvSpPr>
              <p:spPr bwMode="auto">
                <a:xfrm>
                  <a:off x="2567" y="19"/>
                  <a:ext cx="93" cy="99"/>
                </a:xfrm>
                <a:custGeom>
                  <a:avLst/>
                  <a:gdLst>
                    <a:gd name="T0" fmla="+- 0 2622 2567"/>
                    <a:gd name="T1" fmla="*/ T0 w 93"/>
                    <a:gd name="T2" fmla="+- 0 19 19"/>
                    <a:gd name="T3" fmla="*/ 19 h 99"/>
                    <a:gd name="T4" fmla="+- 0 2597 2567"/>
                    <a:gd name="T5" fmla="*/ T4 w 93"/>
                    <a:gd name="T6" fmla="+- 0 22 19"/>
                    <a:gd name="T7" fmla="*/ 22 h 99"/>
                    <a:gd name="T8" fmla="+- 0 2578 2567"/>
                    <a:gd name="T9" fmla="*/ T8 w 93"/>
                    <a:gd name="T10" fmla="+- 0 33 19"/>
                    <a:gd name="T11" fmla="*/ 33 h 99"/>
                    <a:gd name="T12" fmla="+- 0 2567 2567"/>
                    <a:gd name="T13" fmla="*/ T12 w 93"/>
                    <a:gd name="T14" fmla="+- 0 50 19"/>
                    <a:gd name="T15" fmla="*/ 50 h 99"/>
                    <a:gd name="T16" fmla="+- 0 2568 2567"/>
                    <a:gd name="T17" fmla="*/ T16 w 93"/>
                    <a:gd name="T18" fmla="+- 0 78 19"/>
                    <a:gd name="T19" fmla="*/ 78 h 99"/>
                    <a:gd name="T20" fmla="+- 0 2576 2567"/>
                    <a:gd name="T21" fmla="*/ T20 w 93"/>
                    <a:gd name="T22" fmla="+- 0 99 19"/>
                    <a:gd name="T23" fmla="*/ 99 h 99"/>
                    <a:gd name="T24" fmla="+- 0 2589 2567"/>
                    <a:gd name="T25" fmla="*/ T24 w 93"/>
                    <a:gd name="T26" fmla="+- 0 112 19"/>
                    <a:gd name="T27" fmla="*/ 112 h 99"/>
                    <a:gd name="T28" fmla="+- 0 2606 2567"/>
                    <a:gd name="T29" fmla="*/ T28 w 93"/>
                    <a:gd name="T30" fmla="+- 0 118 19"/>
                    <a:gd name="T31" fmla="*/ 118 h 99"/>
                    <a:gd name="T32" fmla="+- 0 2629 2567"/>
                    <a:gd name="T33" fmla="*/ T32 w 93"/>
                    <a:gd name="T34" fmla="+- 0 114 19"/>
                    <a:gd name="T35" fmla="*/ 114 h 99"/>
                    <a:gd name="T36" fmla="+- 0 2647 2567"/>
                    <a:gd name="T37" fmla="*/ T36 w 93"/>
                    <a:gd name="T38" fmla="+- 0 101 19"/>
                    <a:gd name="T39" fmla="*/ 101 h 99"/>
                    <a:gd name="T40" fmla="+- 0 2657 2567"/>
                    <a:gd name="T41" fmla="*/ T40 w 93"/>
                    <a:gd name="T42" fmla="+- 0 83 19"/>
                    <a:gd name="T43" fmla="*/ 83 h 99"/>
                    <a:gd name="T44" fmla="+- 0 2659 2567"/>
                    <a:gd name="T45" fmla="*/ T44 w 93"/>
                    <a:gd name="T46" fmla="+- 0 68 19"/>
                    <a:gd name="T47" fmla="*/ 68 h 99"/>
                    <a:gd name="T48" fmla="+- 0 2654 2567"/>
                    <a:gd name="T49" fmla="*/ T48 w 93"/>
                    <a:gd name="T50" fmla="+- 0 46 19"/>
                    <a:gd name="T51" fmla="*/ 46 h 99"/>
                    <a:gd name="T52" fmla="+- 0 2641 2567"/>
                    <a:gd name="T53" fmla="*/ T52 w 93"/>
                    <a:gd name="T54" fmla="+- 0 29 19"/>
                    <a:gd name="T55" fmla="*/ 29 h 99"/>
                    <a:gd name="T56" fmla="+- 0 2622 2567"/>
                    <a:gd name="T57" fmla="*/ T56 w 93"/>
                    <a:gd name="T58" fmla="+- 0 19 19"/>
                    <a:gd name="T59" fmla="*/ 19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1"/>
                      </a:lnTo>
                      <a:lnTo>
                        <a:pt x="1" y="59"/>
                      </a:lnTo>
                      <a:lnTo>
                        <a:pt x="9" y="80"/>
                      </a:lnTo>
                      <a:lnTo>
                        <a:pt x="22" y="93"/>
                      </a:lnTo>
                      <a:lnTo>
                        <a:pt x="39" y="99"/>
                      </a:lnTo>
                      <a:lnTo>
                        <a:pt x="62" y="95"/>
                      </a:lnTo>
                      <a:lnTo>
                        <a:pt x="80" y="82"/>
                      </a:lnTo>
                      <a:lnTo>
                        <a:pt x="90" y="64"/>
                      </a:lnTo>
                      <a:lnTo>
                        <a:pt x="92" y="49"/>
                      </a:lnTo>
                      <a:lnTo>
                        <a:pt x="87" y="27"/>
                      </a:lnTo>
                      <a:lnTo>
                        <a:pt x="74" y="10"/>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77" name="Group 609"/>
              <p:cNvGrpSpPr>
                <a:grpSpLocks/>
              </p:cNvGrpSpPr>
              <p:nvPr/>
            </p:nvGrpSpPr>
            <p:grpSpPr bwMode="auto">
              <a:xfrm>
                <a:off x="2567" y="19"/>
                <a:ext cx="93" cy="99"/>
                <a:chOff x="2567" y="19"/>
                <a:chExt cx="93" cy="99"/>
              </a:xfrm>
            </p:grpSpPr>
            <p:sp>
              <p:nvSpPr>
                <p:cNvPr id="8757" name="Freeform 610"/>
                <p:cNvSpPr>
                  <a:spLocks/>
                </p:cNvSpPr>
                <p:nvPr/>
              </p:nvSpPr>
              <p:spPr bwMode="auto">
                <a:xfrm>
                  <a:off x="2567" y="19"/>
                  <a:ext cx="93" cy="99"/>
                </a:xfrm>
                <a:custGeom>
                  <a:avLst/>
                  <a:gdLst>
                    <a:gd name="T0" fmla="+- 0 2659 2567"/>
                    <a:gd name="T1" fmla="*/ T0 w 93"/>
                    <a:gd name="T2" fmla="+- 0 68 19"/>
                    <a:gd name="T3" fmla="*/ 68 h 99"/>
                    <a:gd name="T4" fmla="+- 0 2654 2567"/>
                    <a:gd name="T5" fmla="*/ T4 w 93"/>
                    <a:gd name="T6" fmla="+- 0 46 19"/>
                    <a:gd name="T7" fmla="*/ 46 h 99"/>
                    <a:gd name="T8" fmla="+- 0 2641 2567"/>
                    <a:gd name="T9" fmla="*/ T8 w 93"/>
                    <a:gd name="T10" fmla="+- 0 29 19"/>
                    <a:gd name="T11" fmla="*/ 29 h 99"/>
                    <a:gd name="T12" fmla="+- 0 2622 2567"/>
                    <a:gd name="T13" fmla="*/ T12 w 93"/>
                    <a:gd name="T14" fmla="+- 0 19 19"/>
                    <a:gd name="T15" fmla="*/ 19 h 99"/>
                    <a:gd name="T16" fmla="+- 0 2597 2567"/>
                    <a:gd name="T17" fmla="*/ T16 w 93"/>
                    <a:gd name="T18" fmla="+- 0 22 19"/>
                    <a:gd name="T19" fmla="*/ 22 h 99"/>
                    <a:gd name="T20" fmla="+- 0 2578 2567"/>
                    <a:gd name="T21" fmla="*/ T20 w 93"/>
                    <a:gd name="T22" fmla="+- 0 33 19"/>
                    <a:gd name="T23" fmla="*/ 33 h 99"/>
                    <a:gd name="T24" fmla="+- 0 2567 2567"/>
                    <a:gd name="T25" fmla="*/ T24 w 93"/>
                    <a:gd name="T26" fmla="+- 0 50 19"/>
                    <a:gd name="T27" fmla="*/ 50 h 99"/>
                    <a:gd name="T28" fmla="+- 0 2568 2567"/>
                    <a:gd name="T29" fmla="*/ T28 w 93"/>
                    <a:gd name="T30" fmla="+- 0 78 19"/>
                    <a:gd name="T31" fmla="*/ 78 h 99"/>
                    <a:gd name="T32" fmla="+- 0 2576 2567"/>
                    <a:gd name="T33" fmla="*/ T32 w 93"/>
                    <a:gd name="T34" fmla="+- 0 99 19"/>
                    <a:gd name="T35" fmla="*/ 99 h 99"/>
                    <a:gd name="T36" fmla="+- 0 2589 2567"/>
                    <a:gd name="T37" fmla="*/ T36 w 93"/>
                    <a:gd name="T38" fmla="+- 0 112 19"/>
                    <a:gd name="T39" fmla="*/ 112 h 99"/>
                    <a:gd name="T40" fmla="+- 0 2606 2567"/>
                    <a:gd name="T41" fmla="*/ T40 w 93"/>
                    <a:gd name="T42" fmla="+- 0 118 19"/>
                    <a:gd name="T43" fmla="*/ 118 h 99"/>
                    <a:gd name="T44" fmla="+- 0 2629 2567"/>
                    <a:gd name="T45" fmla="*/ T44 w 93"/>
                    <a:gd name="T46" fmla="+- 0 114 19"/>
                    <a:gd name="T47" fmla="*/ 114 h 99"/>
                    <a:gd name="T48" fmla="+- 0 2647 2567"/>
                    <a:gd name="T49" fmla="*/ T48 w 93"/>
                    <a:gd name="T50" fmla="+- 0 101 19"/>
                    <a:gd name="T51" fmla="*/ 101 h 99"/>
                    <a:gd name="T52" fmla="+- 0 2657 2567"/>
                    <a:gd name="T53" fmla="*/ T52 w 93"/>
                    <a:gd name="T54" fmla="+- 0 83 19"/>
                    <a:gd name="T55" fmla="*/ 83 h 99"/>
                    <a:gd name="T56" fmla="+- 0 2659 2567"/>
                    <a:gd name="T57" fmla="*/ T56 w 93"/>
                    <a:gd name="T58" fmla="+- 0 68 19"/>
                    <a:gd name="T59" fmla="*/ 68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7"/>
                      </a:lnTo>
                      <a:lnTo>
                        <a:pt x="74" y="10"/>
                      </a:lnTo>
                      <a:lnTo>
                        <a:pt x="55" y="0"/>
                      </a:lnTo>
                      <a:lnTo>
                        <a:pt x="30" y="3"/>
                      </a:lnTo>
                      <a:lnTo>
                        <a:pt x="11" y="14"/>
                      </a:lnTo>
                      <a:lnTo>
                        <a:pt x="0" y="31"/>
                      </a:lnTo>
                      <a:lnTo>
                        <a:pt x="1" y="59"/>
                      </a:lnTo>
                      <a:lnTo>
                        <a:pt x="9" y="80"/>
                      </a:lnTo>
                      <a:lnTo>
                        <a:pt x="22" y="93"/>
                      </a:lnTo>
                      <a:lnTo>
                        <a:pt x="39" y="99"/>
                      </a:lnTo>
                      <a:lnTo>
                        <a:pt x="62" y="95"/>
                      </a:lnTo>
                      <a:lnTo>
                        <a:pt x="80" y="82"/>
                      </a:ln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78" name="Group 611"/>
              <p:cNvGrpSpPr>
                <a:grpSpLocks/>
              </p:cNvGrpSpPr>
              <p:nvPr/>
            </p:nvGrpSpPr>
            <p:grpSpPr bwMode="auto">
              <a:xfrm>
                <a:off x="2448" y="29"/>
                <a:ext cx="101" cy="97"/>
                <a:chOff x="2448" y="29"/>
                <a:chExt cx="101" cy="97"/>
              </a:xfrm>
            </p:grpSpPr>
            <p:sp>
              <p:nvSpPr>
                <p:cNvPr id="8756" name="Freeform 612"/>
                <p:cNvSpPr>
                  <a:spLocks/>
                </p:cNvSpPr>
                <p:nvPr/>
              </p:nvSpPr>
              <p:spPr bwMode="auto">
                <a:xfrm>
                  <a:off x="2448" y="29"/>
                  <a:ext cx="101" cy="97"/>
                </a:xfrm>
                <a:custGeom>
                  <a:avLst/>
                  <a:gdLst>
                    <a:gd name="T0" fmla="+- 0 2511 2448"/>
                    <a:gd name="T1" fmla="*/ T0 w 101"/>
                    <a:gd name="T2" fmla="+- 0 29 29"/>
                    <a:gd name="T3" fmla="*/ 29 h 97"/>
                    <a:gd name="T4" fmla="+- 0 2485 2448"/>
                    <a:gd name="T5" fmla="*/ T4 w 101"/>
                    <a:gd name="T6" fmla="+- 0 32 29"/>
                    <a:gd name="T7" fmla="*/ 32 h 97"/>
                    <a:gd name="T8" fmla="+- 0 2465 2448"/>
                    <a:gd name="T9" fmla="*/ T8 w 101"/>
                    <a:gd name="T10" fmla="+- 0 42 29"/>
                    <a:gd name="T11" fmla="*/ 42 h 97"/>
                    <a:gd name="T12" fmla="+- 0 2453 2448"/>
                    <a:gd name="T13" fmla="*/ T12 w 101"/>
                    <a:gd name="T14" fmla="+- 0 57 29"/>
                    <a:gd name="T15" fmla="*/ 57 h 97"/>
                    <a:gd name="T16" fmla="+- 0 2448 2448"/>
                    <a:gd name="T17" fmla="*/ T16 w 101"/>
                    <a:gd name="T18" fmla="+- 0 76 29"/>
                    <a:gd name="T19" fmla="*/ 76 h 97"/>
                    <a:gd name="T20" fmla="+- 0 2453 2448"/>
                    <a:gd name="T21" fmla="*/ T20 w 101"/>
                    <a:gd name="T22" fmla="+- 0 98 29"/>
                    <a:gd name="T23" fmla="*/ 98 h 97"/>
                    <a:gd name="T24" fmla="+- 0 2466 2448"/>
                    <a:gd name="T25" fmla="*/ T24 w 101"/>
                    <a:gd name="T26" fmla="+- 0 116 29"/>
                    <a:gd name="T27" fmla="*/ 116 h 97"/>
                    <a:gd name="T28" fmla="+- 0 2485 2448"/>
                    <a:gd name="T29" fmla="*/ T28 w 101"/>
                    <a:gd name="T30" fmla="+- 0 126 29"/>
                    <a:gd name="T31" fmla="*/ 126 h 97"/>
                    <a:gd name="T32" fmla="+- 0 2511 2448"/>
                    <a:gd name="T33" fmla="*/ T32 w 101"/>
                    <a:gd name="T34" fmla="+- 0 124 29"/>
                    <a:gd name="T35" fmla="*/ 124 h 97"/>
                    <a:gd name="T36" fmla="+- 0 2531 2448"/>
                    <a:gd name="T37" fmla="*/ T36 w 101"/>
                    <a:gd name="T38" fmla="+- 0 114 29"/>
                    <a:gd name="T39" fmla="*/ 114 h 97"/>
                    <a:gd name="T40" fmla="+- 0 2544 2448"/>
                    <a:gd name="T41" fmla="*/ T40 w 101"/>
                    <a:gd name="T42" fmla="+- 0 99 29"/>
                    <a:gd name="T43" fmla="*/ 99 h 97"/>
                    <a:gd name="T44" fmla="+- 0 2549 2448"/>
                    <a:gd name="T45" fmla="*/ T44 w 101"/>
                    <a:gd name="T46" fmla="+- 0 81 29"/>
                    <a:gd name="T47" fmla="*/ 81 h 97"/>
                    <a:gd name="T48" fmla="+- 0 2549 2448"/>
                    <a:gd name="T49" fmla="*/ T48 w 101"/>
                    <a:gd name="T50" fmla="+- 0 78 29"/>
                    <a:gd name="T51" fmla="*/ 78 h 97"/>
                    <a:gd name="T52" fmla="+- 0 2544 2448"/>
                    <a:gd name="T53" fmla="*/ T52 w 101"/>
                    <a:gd name="T54" fmla="+- 0 56 29"/>
                    <a:gd name="T55" fmla="*/ 56 h 97"/>
                    <a:gd name="T56" fmla="+- 0 2531 2448"/>
                    <a:gd name="T57" fmla="*/ T56 w 101"/>
                    <a:gd name="T58" fmla="+- 0 39 29"/>
                    <a:gd name="T59" fmla="*/ 39 h 97"/>
                    <a:gd name="T60" fmla="+- 0 2511 2448"/>
                    <a:gd name="T61" fmla="*/ T60 w 101"/>
                    <a:gd name="T62" fmla="+- 0 29 29"/>
                    <a:gd name="T63" fmla="*/ 2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69"/>
                      </a:lnTo>
                      <a:lnTo>
                        <a:pt x="18" y="87"/>
                      </a:lnTo>
                      <a:lnTo>
                        <a:pt x="37" y="97"/>
                      </a:lnTo>
                      <a:lnTo>
                        <a:pt x="63" y="95"/>
                      </a:lnTo>
                      <a:lnTo>
                        <a:pt x="83" y="85"/>
                      </a:lnTo>
                      <a:lnTo>
                        <a:pt x="96" y="70"/>
                      </a:lnTo>
                      <a:lnTo>
                        <a:pt x="101" y="52"/>
                      </a:lnTo>
                      <a:lnTo>
                        <a:pt x="101" y="49"/>
                      </a:lnTo>
                      <a:lnTo>
                        <a:pt x="96" y="27"/>
                      </a:lnTo>
                      <a:lnTo>
                        <a:pt x="83"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79" name="Group 613"/>
              <p:cNvGrpSpPr>
                <a:grpSpLocks/>
              </p:cNvGrpSpPr>
              <p:nvPr/>
            </p:nvGrpSpPr>
            <p:grpSpPr bwMode="auto">
              <a:xfrm>
                <a:off x="2448" y="29"/>
                <a:ext cx="101" cy="97"/>
                <a:chOff x="2448" y="29"/>
                <a:chExt cx="101" cy="97"/>
              </a:xfrm>
            </p:grpSpPr>
            <p:sp>
              <p:nvSpPr>
                <p:cNvPr id="8755" name="Freeform 614"/>
                <p:cNvSpPr>
                  <a:spLocks/>
                </p:cNvSpPr>
                <p:nvPr/>
              </p:nvSpPr>
              <p:spPr bwMode="auto">
                <a:xfrm>
                  <a:off x="2448" y="29"/>
                  <a:ext cx="101" cy="97"/>
                </a:xfrm>
                <a:custGeom>
                  <a:avLst/>
                  <a:gdLst>
                    <a:gd name="T0" fmla="+- 0 2549 2448"/>
                    <a:gd name="T1" fmla="*/ T0 w 101"/>
                    <a:gd name="T2" fmla="+- 0 78 29"/>
                    <a:gd name="T3" fmla="*/ 78 h 97"/>
                    <a:gd name="T4" fmla="+- 0 2544 2448"/>
                    <a:gd name="T5" fmla="*/ T4 w 101"/>
                    <a:gd name="T6" fmla="+- 0 56 29"/>
                    <a:gd name="T7" fmla="*/ 56 h 97"/>
                    <a:gd name="T8" fmla="+- 0 2531 2448"/>
                    <a:gd name="T9" fmla="*/ T8 w 101"/>
                    <a:gd name="T10" fmla="+- 0 39 29"/>
                    <a:gd name="T11" fmla="*/ 39 h 97"/>
                    <a:gd name="T12" fmla="+- 0 2511 2448"/>
                    <a:gd name="T13" fmla="*/ T12 w 101"/>
                    <a:gd name="T14" fmla="+- 0 29 29"/>
                    <a:gd name="T15" fmla="*/ 29 h 97"/>
                    <a:gd name="T16" fmla="+- 0 2485 2448"/>
                    <a:gd name="T17" fmla="*/ T16 w 101"/>
                    <a:gd name="T18" fmla="+- 0 32 29"/>
                    <a:gd name="T19" fmla="*/ 32 h 97"/>
                    <a:gd name="T20" fmla="+- 0 2465 2448"/>
                    <a:gd name="T21" fmla="*/ T20 w 101"/>
                    <a:gd name="T22" fmla="+- 0 42 29"/>
                    <a:gd name="T23" fmla="*/ 42 h 97"/>
                    <a:gd name="T24" fmla="+- 0 2453 2448"/>
                    <a:gd name="T25" fmla="*/ T24 w 101"/>
                    <a:gd name="T26" fmla="+- 0 57 29"/>
                    <a:gd name="T27" fmla="*/ 57 h 97"/>
                    <a:gd name="T28" fmla="+- 0 2448 2448"/>
                    <a:gd name="T29" fmla="*/ T28 w 101"/>
                    <a:gd name="T30" fmla="+- 0 76 29"/>
                    <a:gd name="T31" fmla="*/ 76 h 97"/>
                    <a:gd name="T32" fmla="+- 0 2453 2448"/>
                    <a:gd name="T33" fmla="*/ T32 w 101"/>
                    <a:gd name="T34" fmla="+- 0 98 29"/>
                    <a:gd name="T35" fmla="*/ 98 h 97"/>
                    <a:gd name="T36" fmla="+- 0 2466 2448"/>
                    <a:gd name="T37" fmla="*/ T36 w 101"/>
                    <a:gd name="T38" fmla="+- 0 116 29"/>
                    <a:gd name="T39" fmla="*/ 116 h 97"/>
                    <a:gd name="T40" fmla="+- 0 2485 2448"/>
                    <a:gd name="T41" fmla="*/ T40 w 101"/>
                    <a:gd name="T42" fmla="+- 0 126 29"/>
                    <a:gd name="T43" fmla="*/ 126 h 97"/>
                    <a:gd name="T44" fmla="+- 0 2511 2448"/>
                    <a:gd name="T45" fmla="*/ T44 w 101"/>
                    <a:gd name="T46" fmla="+- 0 124 29"/>
                    <a:gd name="T47" fmla="*/ 124 h 97"/>
                    <a:gd name="T48" fmla="+- 0 2531 2448"/>
                    <a:gd name="T49" fmla="*/ T48 w 101"/>
                    <a:gd name="T50" fmla="+- 0 114 29"/>
                    <a:gd name="T51" fmla="*/ 114 h 97"/>
                    <a:gd name="T52" fmla="+- 0 2544 2448"/>
                    <a:gd name="T53" fmla="*/ T52 w 101"/>
                    <a:gd name="T54" fmla="+- 0 99 29"/>
                    <a:gd name="T55" fmla="*/ 99 h 97"/>
                    <a:gd name="T56" fmla="+- 0 2549 2448"/>
                    <a:gd name="T57" fmla="*/ T56 w 101"/>
                    <a:gd name="T58" fmla="+- 0 81 29"/>
                    <a:gd name="T59" fmla="*/ 81 h 97"/>
                    <a:gd name="T60" fmla="+- 0 2549 2448"/>
                    <a:gd name="T61" fmla="*/ T60 w 101"/>
                    <a:gd name="T62" fmla="+- 0 78 29"/>
                    <a:gd name="T63" fmla="*/ 78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69"/>
                      </a:lnTo>
                      <a:lnTo>
                        <a:pt x="18" y="87"/>
                      </a:lnTo>
                      <a:lnTo>
                        <a:pt x="37"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80" name="Group 615"/>
              <p:cNvGrpSpPr>
                <a:grpSpLocks/>
              </p:cNvGrpSpPr>
              <p:nvPr/>
            </p:nvGrpSpPr>
            <p:grpSpPr bwMode="auto">
              <a:xfrm>
                <a:off x="2288" y="91"/>
                <a:ext cx="93" cy="99"/>
                <a:chOff x="2288" y="91"/>
                <a:chExt cx="93" cy="99"/>
              </a:xfrm>
            </p:grpSpPr>
            <p:sp>
              <p:nvSpPr>
                <p:cNvPr id="8754" name="Freeform 616"/>
                <p:cNvSpPr>
                  <a:spLocks/>
                </p:cNvSpPr>
                <p:nvPr/>
              </p:nvSpPr>
              <p:spPr bwMode="auto">
                <a:xfrm>
                  <a:off x="2288" y="91"/>
                  <a:ext cx="93" cy="99"/>
                </a:xfrm>
                <a:custGeom>
                  <a:avLst/>
                  <a:gdLst>
                    <a:gd name="T0" fmla="+- 0 2344 2288"/>
                    <a:gd name="T1" fmla="*/ T0 w 93"/>
                    <a:gd name="T2" fmla="+- 0 91 91"/>
                    <a:gd name="T3" fmla="*/ 91 h 99"/>
                    <a:gd name="T4" fmla="+- 0 2318 2288"/>
                    <a:gd name="T5" fmla="*/ T4 w 93"/>
                    <a:gd name="T6" fmla="+- 0 94 91"/>
                    <a:gd name="T7" fmla="*/ 94 h 99"/>
                    <a:gd name="T8" fmla="+- 0 2300 2288"/>
                    <a:gd name="T9" fmla="*/ T8 w 93"/>
                    <a:gd name="T10" fmla="+- 0 105 91"/>
                    <a:gd name="T11" fmla="*/ 105 h 99"/>
                    <a:gd name="T12" fmla="+- 0 2288 2288"/>
                    <a:gd name="T13" fmla="*/ T12 w 93"/>
                    <a:gd name="T14" fmla="+- 0 122 91"/>
                    <a:gd name="T15" fmla="*/ 122 h 99"/>
                    <a:gd name="T16" fmla="+- 0 2290 2288"/>
                    <a:gd name="T17" fmla="*/ T16 w 93"/>
                    <a:gd name="T18" fmla="+- 0 150 91"/>
                    <a:gd name="T19" fmla="*/ 150 h 99"/>
                    <a:gd name="T20" fmla="+- 0 2298 2288"/>
                    <a:gd name="T21" fmla="*/ T20 w 93"/>
                    <a:gd name="T22" fmla="+- 0 171 91"/>
                    <a:gd name="T23" fmla="*/ 171 h 99"/>
                    <a:gd name="T24" fmla="+- 0 2311 2288"/>
                    <a:gd name="T25" fmla="*/ T24 w 93"/>
                    <a:gd name="T26" fmla="+- 0 184 91"/>
                    <a:gd name="T27" fmla="*/ 184 h 99"/>
                    <a:gd name="T28" fmla="+- 0 2328 2288"/>
                    <a:gd name="T29" fmla="*/ T28 w 93"/>
                    <a:gd name="T30" fmla="+- 0 190 91"/>
                    <a:gd name="T31" fmla="*/ 190 h 99"/>
                    <a:gd name="T32" fmla="+- 0 2351 2288"/>
                    <a:gd name="T33" fmla="*/ T32 w 93"/>
                    <a:gd name="T34" fmla="+- 0 186 91"/>
                    <a:gd name="T35" fmla="*/ 186 h 99"/>
                    <a:gd name="T36" fmla="+- 0 2369 2288"/>
                    <a:gd name="T37" fmla="*/ T36 w 93"/>
                    <a:gd name="T38" fmla="+- 0 173 91"/>
                    <a:gd name="T39" fmla="*/ 173 h 99"/>
                    <a:gd name="T40" fmla="+- 0 2379 2288"/>
                    <a:gd name="T41" fmla="*/ T40 w 93"/>
                    <a:gd name="T42" fmla="+- 0 155 91"/>
                    <a:gd name="T43" fmla="*/ 155 h 99"/>
                    <a:gd name="T44" fmla="+- 0 2381 2288"/>
                    <a:gd name="T45" fmla="*/ T44 w 93"/>
                    <a:gd name="T46" fmla="+- 0 140 91"/>
                    <a:gd name="T47" fmla="*/ 140 h 99"/>
                    <a:gd name="T48" fmla="+- 0 2376 2288"/>
                    <a:gd name="T49" fmla="*/ T48 w 93"/>
                    <a:gd name="T50" fmla="+- 0 118 91"/>
                    <a:gd name="T51" fmla="*/ 118 h 99"/>
                    <a:gd name="T52" fmla="+- 0 2363 2288"/>
                    <a:gd name="T53" fmla="*/ T52 w 93"/>
                    <a:gd name="T54" fmla="+- 0 101 91"/>
                    <a:gd name="T55" fmla="*/ 101 h 99"/>
                    <a:gd name="T56" fmla="+- 0 2344 2288"/>
                    <a:gd name="T57" fmla="*/ T56 w 93"/>
                    <a:gd name="T58" fmla="+- 0 91 91"/>
                    <a:gd name="T59" fmla="*/ 91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6" y="0"/>
                      </a:moveTo>
                      <a:lnTo>
                        <a:pt x="30" y="3"/>
                      </a:lnTo>
                      <a:lnTo>
                        <a:pt x="12" y="14"/>
                      </a:lnTo>
                      <a:lnTo>
                        <a:pt x="0" y="31"/>
                      </a:lnTo>
                      <a:lnTo>
                        <a:pt x="2" y="59"/>
                      </a:lnTo>
                      <a:lnTo>
                        <a:pt x="10" y="80"/>
                      </a:lnTo>
                      <a:lnTo>
                        <a:pt x="23" y="93"/>
                      </a:lnTo>
                      <a:lnTo>
                        <a:pt x="40" y="99"/>
                      </a:lnTo>
                      <a:lnTo>
                        <a:pt x="63" y="95"/>
                      </a:lnTo>
                      <a:lnTo>
                        <a:pt x="81" y="82"/>
                      </a:lnTo>
                      <a:lnTo>
                        <a:pt x="91" y="64"/>
                      </a:lnTo>
                      <a:lnTo>
                        <a:pt x="93" y="49"/>
                      </a:lnTo>
                      <a:lnTo>
                        <a:pt x="88" y="27"/>
                      </a:lnTo>
                      <a:lnTo>
                        <a:pt x="75" y="10"/>
                      </a:lnTo>
                      <a:lnTo>
                        <a:pt x="56"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81" name="Group 617"/>
              <p:cNvGrpSpPr>
                <a:grpSpLocks/>
              </p:cNvGrpSpPr>
              <p:nvPr/>
            </p:nvGrpSpPr>
            <p:grpSpPr bwMode="auto">
              <a:xfrm>
                <a:off x="2288" y="91"/>
                <a:ext cx="93" cy="99"/>
                <a:chOff x="2288" y="91"/>
                <a:chExt cx="93" cy="99"/>
              </a:xfrm>
            </p:grpSpPr>
            <p:sp>
              <p:nvSpPr>
                <p:cNvPr id="8753" name="Freeform 618"/>
                <p:cNvSpPr>
                  <a:spLocks/>
                </p:cNvSpPr>
                <p:nvPr/>
              </p:nvSpPr>
              <p:spPr bwMode="auto">
                <a:xfrm>
                  <a:off x="2288" y="91"/>
                  <a:ext cx="93" cy="99"/>
                </a:xfrm>
                <a:custGeom>
                  <a:avLst/>
                  <a:gdLst>
                    <a:gd name="T0" fmla="+- 0 2381 2288"/>
                    <a:gd name="T1" fmla="*/ T0 w 93"/>
                    <a:gd name="T2" fmla="+- 0 140 91"/>
                    <a:gd name="T3" fmla="*/ 140 h 99"/>
                    <a:gd name="T4" fmla="+- 0 2376 2288"/>
                    <a:gd name="T5" fmla="*/ T4 w 93"/>
                    <a:gd name="T6" fmla="+- 0 118 91"/>
                    <a:gd name="T7" fmla="*/ 118 h 99"/>
                    <a:gd name="T8" fmla="+- 0 2363 2288"/>
                    <a:gd name="T9" fmla="*/ T8 w 93"/>
                    <a:gd name="T10" fmla="+- 0 101 91"/>
                    <a:gd name="T11" fmla="*/ 101 h 99"/>
                    <a:gd name="T12" fmla="+- 0 2344 2288"/>
                    <a:gd name="T13" fmla="*/ T12 w 93"/>
                    <a:gd name="T14" fmla="+- 0 91 91"/>
                    <a:gd name="T15" fmla="*/ 91 h 99"/>
                    <a:gd name="T16" fmla="+- 0 2318 2288"/>
                    <a:gd name="T17" fmla="*/ T16 w 93"/>
                    <a:gd name="T18" fmla="+- 0 94 91"/>
                    <a:gd name="T19" fmla="*/ 94 h 99"/>
                    <a:gd name="T20" fmla="+- 0 2300 2288"/>
                    <a:gd name="T21" fmla="*/ T20 w 93"/>
                    <a:gd name="T22" fmla="+- 0 105 91"/>
                    <a:gd name="T23" fmla="*/ 105 h 99"/>
                    <a:gd name="T24" fmla="+- 0 2288 2288"/>
                    <a:gd name="T25" fmla="*/ T24 w 93"/>
                    <a:gd name="T26" fmla="+- 0 122 91"/>
                    <a:gd name="T27" fmla="*/ 122 h 99"/>
                    <a:gd name="T28" fmla="+- 0 2290 2288"/>
                    <a:gd name="T29" fmla="*/ T28 w 93"/>
                    <a:gd name="T30" fmla="+- 0 150 91"/>
                    <a:gd name="T31" fmla="*/ 150 h 99"/>
                    <a:gd name="T32" fmla="+- 0 2298 2288"/>
                    <a:gd name="T33" fmla="*/ T32 w 93"/>
                    <a:gd name="T34" fmla="+- 0 171 91"/>
                    <a:gd name="T35" fmla="*/ 171 h 99"/>
                    <a:gd name="T36" fmla="+- 0 2311 2288"/>
                    <a:gd name="T37" fmla="*/ T36 w 93"/>
                    <a:gd name="T38" fmla="+- 0 184 91"/>
                    <a:gd name="T39" fmla="*/ 184 h 99"/>
                    <a:gd name="T40" fmla="+- 0 2328 2288"/>
                    <a:gd name="T41" fmla="*/ T40 w 93"/>
                    <a:gd name="T42" fmla="+- 0 190 91"/>
                    <a:gd name="T43" fmla="*/ 190 h 99"/>
                    <a:gd name="T44" fmla="+- 0 2351 2288"/>
                    <a:gd name="T45" fmla="*/ T44 w 93"/>
                    <a:gd name="T46" fmla="+- 0 186 91"/>
                    <a:gd name="T47" fmla="*/ 186 h 99"/>
                    <a:gd name="T48" fmla="+- 0 2369 2288"/>
                    <a:gd name="T49" fmla="*/ T48 w 93"/>
                    <a:gd name="T50" fmla="+- 0 173 91"/>
                    <a:gd name="T51" fmla="*/ 173 h 99"/>
                    <a:gd name="T52" fmla="+- 0 2379 2288"/>
                    <a:gd name="T53" fmla="*/ T52 w 93"/>
                    <a:gd name="T54" fmla="+- 0 155 91"/>
                    <a:gd name="T55" fmla="*/ 155 h 99"/>
                    <a:gd name="T56" fmla="+- 0 2381 2288"/>
                    <a:gd name="T57" fmla="*/ T56 w 93"/>
                    <a:gd name="T58" fmla="+- 0 140 91"/>
                    <a:gd name="T59" fmla="*/ 140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5" y="10"/>
                      </a:lnTo>
                      <a:lnTo>
                        <a:pt x="56" y="0"/>
                      </a:lnTo>
                      <a:lnTo>
                        <a:pt x="30" y="3"/>
                      </a:lnTo>
                      <a:lnTo>
                        <a:pt x="12" y="14"/>
                      </a:lnTo>
                      <a:lnTo>
                        <a:pt x="0" y="31"/>
                      </a:lnTo>
                      <a:lnTo>
                        <a:pt x="2" y="59"/>
                      </a:lnTo>
                      <a:lnTo>
                        <a:pt x="10" y="80"/>
                      </a:lnTo>
                      <a:lnTo>
                        <a:pt x="23" y="93"/>
                      </a:lnTo>
                      <a:lnTo>
                        <a:pt x="40" y="99"/>
                      </a:lnTo>
                      <a:lnTo>
                        <a:pt x="63" y="95"/>
                      </a:lnTo>
                      <a:lnTo>
                        <a:pt x="81" y="82"/>
                      </a:lnTo>
                      <a:lnTo>
                        <a:pt x="91"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82" name="Group 619"/>
              <p:cNvGrpSpPr>
                <a:grpSpLocks/>
              </p:cNvGrpSpPr>
              <p:nvPr/>
            </p:nvGrpSpPr>
            <p:grpSpPr bwMode="auto">
              <a:xfrm>
                <a:off x="1995" y="3772"/>
                <a:ext cx="93" cy="95"/>
                <a:chOff x="1995" y="3772"/>
                <a:chExt cx="93" cy="95"/>
              </a:xfrm>
            </p:grpSpPr>
            <p:sp>
              <p:nvSpPr>
                <p:cNvPr id="8752" name="Freeform 620"/>
                <p:cNvSpPr>
                  <a:spLocks/>
                </p:cNvSpPr>
                <p:nvPr/>
              </p:nvSpPr>
              <p:spPr bwMode="auto">
                <a:xfrm>
                  <a:off x="1995" y="3772"/>
                  <a:ext cx="93" cy="95"/>
                </a:xfrm>
                <a:custGeom>
                  <a:avLst/>
                  <a:gdLst>
                    <a:gd name="T0" fmla="+- 0 2049 1995"/>
                    <a:gd name="T1" fmla="*/ T0 w 93"/>
                    <a:gd name="T2" fmla="+- 0 3772 3772"/>
                    <a:gd name="T3" fmla="*/ 3772 h 95"/>
                    <a:gd name="T4" fmla="+- 0 2024 1995"/>
                    <a:gd name="T5" fmla="*/ T4 w 93"/>
                    <a:gd name="T6" fmla="+- 0 3776 3772"/>
                    <a:gd name="T7" fmla="*/ 3776 h 95"/>
                    <a:gd name="T8" fmla="+- 0 2005 1995"/>
                    <a:gd name="T9" fmla="*/ T8 w 93"/>
                    <a:gd name="T10" fmla="+- 0 3787 3772"/>
                    <a:gd name="T11" fmla="*/ 3787 h 95"/>
                    <a:gd name="T12" fmla="+- 0 1995 1995"/>
                    <a:gd name="T13" fmla="*/ T12 w 93"/>
                    <a:gd name="T14" fmla="+- 0 3804 3772"/>
                    <a:gd name="T15" fmla="*/ 3804 h 95"/>
                    <a:gd name="T16" fmla="+- 0 1997 1995"/>
                    <a:gd name="T17" fmla="*/ T16 w 93"/>
                    <a:gd name="T18" fmla="+- 0 3831 3772"/>
                    <a:gd name="T19" fmla="*/ 3831 h 95"/>
                    <a:gd name="T20" fmla="+- 0 2006 1995"/>
                    <a:gd name="T21" fmla="*/ T20 w 93"/>
                    <a:gd name="T22" fmla="+- 0 3851 3772"/>
                    <a:gd name="T23" fmla="*/ 3851 h 95"/>
                    <a:gd name="T24" fmla="+- 0 2021 1995"/>
                    <a:gd name="T25" fmla="*/ T24 w 93"/>
                    <a:gd name="T26" fmla="+- 0 3863 3772"/>
                    <a:gd name="T27" fmla="*/ 3863 h 95"/>
                    <a:gd name="T28" fmla="+- 0 2039 1995"/>
                    <a:gd name="T29" fmla="*/ T28 w 93"/>
                    <a:gd name="T30" fmla="+- 0 3867 3772"/>
                    <a:gd name="T31" fmla="*/ 3867 h 95"/>
                    <a:gd name="T32" fmla="+- 0 2061 1995"/>
                    <a:gd name="T33" fmla="*/ T32 w 93"/>
                    <a:gd name="T34" fmla="+- 0 3862 3772"/>
                    <a:gd name="T35" fmla="*/ 3862 h 95"/>
                    <a:gd name="T36" fmla="+- 0 2078 1995"/>
                    <a:gd name="T37" fmla="*/ T36 w 93"/>
                    <a:gd name="T38" fmla="+- 0 3848 3772"/>
                    <a:gd name="T39" fmla="*/ 3848 h 95"/>
                    <a:gd name="T40" fmla="+- 0 2087 1995"/>
                    <a:gd name="T41" fmla="*/ T40 w 93"/>
                    <a:gd name="T42" fmla="+- 0 3829 3772"/>
                    <a:gd name="T43" fmla="*/ 3829 h 95"/>
                    <a:gd name="T44" fmla="+- 0 2088 1995"/>
                    <a:gd name="T45" fmla="*/ T44 w 93"/>
                    <a:gd name="T46" fmla="+- 0 3819 3772"/>
                    <a:gd name="T47" fmla="*/ 3819 h 95"/>
                    <a:gd name="T48" fmla="+- 0 2083 1995"/>
                    <a:gd name="T49" fmla="*/ T48 w 93"/>
                    <a:gd name="T50" fmla="+- 0 3797 3772"/>
                    <a:gd name="T51" fmla="*/ 3797 h 95"/>
                    <a:gd name="T52" fmla="+- 0 2069 1995"/>
                    <a:gd name="T53" fmla="*/ T52 w 93"/>
                    <a:gd name="T54" fmla="+- 0 3781 3772"/>
                    <a:gd name="T55" fmla="*/ 3781 h 95"/>
                    <a:gd name="T56" fmla="+- 0 2049 1995"/>
                    <a:gd name="T57" fmla="*/ T56 w 93"/>
                    <a:gd name="T58" fmla="+- 0 3772 3772"/>
                    <a:gd name="T59" fmla="*/ 377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0" y="15"/>
                      </a:lnTo>
                      <a:lnTo>
                        <a:pt x="0" y="32"/>
                      </a:lnTo>
                      <a:lnTo>
                        <a:pt x="2" y="59"/>
                      </a:lnTo>
                      <a:lnTo>
                        <a:pt x="11" y="79"/>
                      </a:lnTo>
                      <a:lnTo>
                        <a:pt x="26" y="91"/>
                      </a:lnTo>
                      <a:lnTo>
                        <a:pt x="44" y="95"/>
                      </a:lnTo>
                      <a:lnTo>
                        <a:pt x="66" y="90"/>
                      </a:lnTo>
                      <a:lnTo>
                        <a:pt x="83" y="76"/>
                      </a:lnTo>
                      <a:lnTo>
                        <a:pt x="92" y="57"/>
                      </a:lnTo>
                      <a:lnTo>
                        <a:pt x="93" y="47"/>
                      </a:lnTo>
                      <a:lnTo>
                        <a:pt x="88" y="25"/>
                      </a:lnTo>
                      <a:lnTo>
                        <a:pt x="74" y="9"/>
                      </a:lnTo>
                      <a:lnTo>
                        <a:pt x="54" y="0"/>
                      </a:lnTo>
                    </a:path>
                  </a:pathLst>
                </a:custGeom>
                <a:solidFill>
                  <a:srgbClr val="FFFF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83" name="Group 621"/>
              <p:cNvGrpSpPr>
                <a:grpSpLocks/>
              </p:cNvGrpSpPr>
              <p:nvPr/>
            </p:nvGrpSpPr>
            <p:grpSpPr bwMode="auto">
              <a:xfrm>
                <a:off x="1995" y="3772"/>
                <a:ext cx="93" cy="95"/>
                <a:chOff x="1995" y="3772"/>
                <a:chExt cx="93" cy="95"/>
              </a:xfrm>
            </p:grpSpPr>
            <p:sp>
              <p:nvSpPr>
                <p:cNvPr id="8751" name="Freeform 622"/>
                <p:cNvSpPr>
                  <a:spLocks/>
                </p:cNvSpPr>
                <p:nvPr/>
              </p:nvSpPr>
              <p:spPr bwMode="auto">
                <a:xfrm>
                  <a:off x="1995" y="3772"/>
                  <a:ext cx="93" cy="95"/>
                </a:xfrm>
                <a:custGeom>
                  <a:avLst/>
                  <a:gdLst>
                    <a:gd name="T0" fmla="+- 0 2088 1995"/>
                    <a:gd name="T1" fmla="*/ T0 w 93"/>
                    <a:gd name="T2" fmla="+- 0 3819 3772"/>
                    <a:gd name="T3" fmla="*/ 3819 h 95"/>
                    <a:gd name="T4" fmla="+- 0 2083 1995"/>
                    <a:gd name="T5" fmla="*/ T4 w 93"/>
                    <a:gd name="T6" fmla="+- 0 3797 3772"/>
                    <a:gd name="T7" fmla="*/ 3797 h 95"/>
                    <a:gd name="T8" fmla="+- 0 2069 1995"/>
                    <a:gd name="T9" fmla="*/ T8 w 93"/>
                    <a:gd name="T10" fmla="+- 0 3781 3772"/>
                    <a:gd name="T11" fmla="*/ 3781 h 95"/>
                    <a:gd name="T12" fmla="+- 0 2049 1995"/>
                    <a:gd name="T13" fmla="*/ T12 w 93"/>
                    <a:gd name="T14" fmla="+- 0 3772 3772"/>
                    <a:gd name="T15" fmla="*/ 3772 h 95"/>
                    <a:gd name="T16" fmla="+- 0 2024 1995"/>
                    <a:gd name="T17" fmla="*/ T16 w 93"/>
                    <a:gd name="T18" fmla="+- 0 3776 3772"/>
                    <a:gd name="T19" fmla="*/ 3776 h 95"/>
                    <a:gd name="T20" fmla="+- 0 2005 1995"/>
                    <a:gd name="T21" fmla="*/ T20 w 93"/>
                    <a:gd name="T22" fmla="+- 0 3787 3772"/>
                    <a:gd name="T23" fmla="*/ 3787 h 95"/>
                    <a:gd name="T24" fmla="+- 0 1995 1995"/>
                    <a:gd name="T25" fmla="*/ T24 w 93"/>
                    <a:gd name="T26" fmla="+- 0 3804 3772"/>
                    <a:gd name="T27" fmla="*/ 3804 h 95"/>
                    <a:gd name="T28" fmla="+- 0 1997 1995"/>
                    <a:gd name="T29" fmla="*/ T28 w 93"/>
                    <a:gd name="T30" fmla="+- 0 3831 3772"/>
                    <a:gd name="T31" fmla="*/ 3831 h 95"/>
                    <a:gd name="T32" fmla="+- 0 2006 1995"/>
                    <a:gd name="T33" fmla="*/ T32 w 93"/>
                    <a:gd name="T34" fmla="+- 0 3851 3772"/>
                    <a:gd name="T35" fmla="*/ 3851 h 95"/>
                    <a:gd name="T36" fmla="+- 0 2021 1995"/>
                    <a:gd name="T37" fmla="*/ T36 w 93"/>
                    <a:gd name="T38" fmla="+- 0 3863 3772"/>
                    <a:gd name="T39" fmla="*/ 3863 h 95"/>
                    <a:gd name="T40" fmla="+- 0 2039 1995"/>
                    <a:gd name="T41" fmla="*/ T40 w 93"/>
                    <a:gd name="T42" fmla="+- 0 3867 3772"/>
                    <a:gd name="T43" fmla="*/ 3867 h 95"/>
                    <a:gd name="T44" fmla="+- 0 2061 1995"/>
                    <a:gd name="T45" fmla="*/ T44 w 93"/>
                    <a:gd name="T46" fmla="+- 0 3862 3772"/>
                    <a:gd name="T47" fmla="*/ 3862 h 95"/>
                    <a:gd name="T48" fmla="+- 0 2078 1995"/>
                    <a:gd name="T49" fmla="*/ T48 w 93"/>
                    <a:gd name="T50" fmla="+- 0 3848 3772"/>
                    <a:gd name="T51" fmla="*/ 3848 h 95"/>
                    <a:gd name="T52" fmla="+- 0 2087 1995"/>
                    <a:gd name="T53" fmla="*/ T52 w 93"/>
                    <a:gd name="T54" fmla="+- 0 3829 3772"/>
                    <a:gd name="T55" fmla="*/ 3829 h 95"/>
                    <a:gd name="T56" fmla="+- 0 2088 1995"/>
                    <a:gd name="T57" fmla="*/ T56 w 93"/>
                    <a:gd name="T58" fmla="+- 0 3819 3772"/>
                    <a:gd name="T59" fmla="*/ 381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5"/>
                      </a:lnTo>
                      <a:lnTo>
                        <a:pt x="74" y="9"/>
                      </a:lnTo>
                      <a:lnTo>
                        <a:pt x="54" y="0"/>
                      </a:lnTo>
                      <a:lnTo>
                        <a:pt x="29" y="4"/>
                      </a:lnTo>
                      <a:lnTo>
                        <a:pt x="10" y="15"/>
                      </a:lnTo>
                      <a:lnTo>
                        <a:pt x="0" y="32"/>
                      </a:lnTo>
                      <a:lnTo>
                        <a:pt x="2" y="59"/>
                      </a:lnTo>
                      <a:lnTo>
                        <a:pt x="11" y="79"/>
                      </a:lnTo>
                      <a:lnTo>
                        <a:pt x="26" y="91"/>
                      </a:lnTo>
                      <a:lnTo>
                        <a:pt x="44" y="95"/>
                      </a:lnTo>
                      <a:lnTo>
                        <a:pt x="66" y="90"/>
                      </a:lnTo>
                      <a:lnTo>
                        <a:pt x="83" y="76"/>
                      </a:lnTo>
                      <a:lnTo>
                        <a:pt x="92"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84" name="Group 623"/>
              <p:cNvGrpSpPr>
                <a:grpSpLocks/>
              </p:cNvGrpSpPr>
              <p:nvPr/>
            </p:nvGrpSpPr>
            <p:grpSpPr bwMode="auto">
              <a:xfrm>
                <a:off x="5308" y="5342"/>
                <a:ext cx="97" cy="95"/>
                <a:chOff x="5308" y="5342"/>
                <a:chExt cx="97" cy="95"/>
              </a:xfrm>
            </p:grpSpPr>
            <p:sp>
              <p:nvSpPr>
                <p:cNvPr id="8750" name="Freeform 624"/>
                <p:cNvSpPr>
                  <a:spLocks/>
                </p:cNvSpPr>
                <p:nvPr/>
              </p:nvSpPr>
              <p:spPr bwMode="auto">
                <a:xfrm>
                  <a:off x="5308" y="5342"/>
                  <a:ext cx="97" cy="95"/>
                </a:xfrm>
                <a:custGeom>
                  <a:avLst/>
                  <a:gdLst>
                    <a:gd name="T0" fmla="+- 0 5366 5308"/>
                    <a:gd name="T1" fmla="*/ T0 w 97"/>
                    <a:gd name="T2" fmla="+- 0 5342 5342"/>
                    <a:gd name="T3" fmla="*/ 5342 h 95"/>
                    <a:gd name="T4" fmla="+- 0 5339 5308"/>
                    <a:gd name="T5" fmla="*/ T4 w 97"/>
                    <a:gd name="T6" fmla="+- 0 5345 5342"/>
                    <a:gd name="T7" fmla="*/ 5345 h 95"/>
                    <a:gd name="T8" fmla="+- 0 5320 5308"/>
                    <a:gd name="T9" fmla="*/ T8 w 97"/>
                    <a:gd name="T10" fmla="+- 0 5355 5342"/>
                    <a:gd name="T11" fmla="*/ 5355 h 95"/>
                    <a:gd name="T12" fmla="+- 0 5308 5308"/>
                    <a:gd name="T13" fmla="*/ T12 w 97"/>
                    <a:gd name="T14" fmla="+- 0 5371 5342"/>
                    <a:gd name="T15" fmla="*/ 5371 h 95"/>
                    <a:gd name="T16" fmla="+- 0 5310 5308"/>
                    <a:gd name="T17" fmla="*/ T16 w 97"/>
                    <a:gd name="T18" fmla="+- 0 5398 5342"/>
                    <a:gd name="T19" fmla="*/ 5398 h 95"/>
                    <a:gd name="T20" fmla="+- 0 5318 5308"/>
                    <a:gd name="T21" fmla="*/ T20 w 97"/>
                    <a:gd name="T22" fmla="+- 0 5418 5342"/>
                    <a:gd name="T23" fmla="*/ 5418 h 95"/>
                    <a:gd name="T24" fmla="+- 0 5332 5308"/>
                    <a:gd name="T25" fmla="*/ T24 w 97"/>
                    <a:gd name="T26" fmla="+- 0 5431 5342"/>
                    <a:gd name="T27" fmla="*/ 5431 h 95"/>
                    <a:gd name="T28" fmla="+- 0 5350 5308"/>
                    <a:gd name="T29" fmla="*/ T28 w 97"/>
                    <a:gd name="T30" fmla="+- 0 5436 5342"/>
                    <a:gd name="T31" fmla="*/ 5436 h 95"/>
                    <a:gd name="T32" fmla="+- 0 5374 5308"/>
                    <a:gd name="T33" fmla="*/ T32 w 97"/>
                    <a:gd name="T34" fmla="+- 0 5432 5342"/>
                    <a:gd name="T35" fmla="*/ 5432 h 95"/>
                    <a:gd name="T36" fmla="+- 0 5392 5308"/>
                    <a:gd name="T37" fmla="*/ T36 w 97"/>
                    <a:gd name="T38" fmla="+- 0 5420 5342"/>
                    <a:gd name="T39" fmla="*/ 5420 h 95"/>
                    <a:gd name="T40" fmla="+- 0 5403 5308"/>
                    <a:gd name="T41" fmla="*/ T40 w 97"/>
                    <a:gd name="T42" fmla="+- 0 5403 5342"/>
                    <a:gd name="T43" fmla="*/ 5403 h 95"/>
                    <a:gd name="T44" fmla="+- 0 5405 5308"/>
                    <a:gd name="T45" fmla="*/ T44 w 97"/>
                    <a:gd name="T46" fmla="+- 0 5389 5342"/>
                    <a:gd name="T47" fmla="*/ 5389 h 95"/>
                    <a:gd name="T48" fmla="+- 0 5400 5308"/>
                    <a:gd name="T49" fmla="*/ T48 w 97"/>
                    <a:gd name="T50" fmla="+- 0 5367 5342"/>
                    <a:gd name="T51" fmla="*/ 5367 h 95"/>
                    <a:gd name="T52" fmla="+- 0 5386 5308"/>
                    <a:gd name="T53" fmla="*/ T52 w 97"/>
                    <a:gd name="T54" fmla="+- 0 5351 5342"/>
                    <a:gd name="T55" fmla="*/ 5351 h 95"/>
                    <a:gd name="T56" fmla="+- 0 5366 5308"/>
                    <a:gd name="T57" fmla="*/ T56 w 97"/>
                    <a:gd name="T58" fmla="+- 0 5342 5342"/>
                    <a:gd name="T59" fmla="*/ 534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2" y="56"/>
                      </a:lnTo>
                      <a:lnTo>
                        <a:pt x="10" y="76"/>
                      </a:lnTo>
                      <a:lnTo>
                        <a:pt x="24" y="89"/>
                      </a:lnTo>
                      <a:lnTo>
                        <a:pt x="42" y="94"/>
                      </a:lnTo>
                      <a:lnTo>
                        <a:pt x="66" y="90"/>
                      </a:lnTo>
                      <a:lnTo>
                        <a:pt x="84" y="78"/>
                      </a:lnTo>
                      <a:lnTo>
                        <a:pt x="95" y="61"/>
                      </a:lnTo>
                      <a:lnTo>
                        <a:pt x="97" y="47"/>
                      </a:lnTo>
                      <a:lnTo>
                        <a:pt x="92" y="25"/>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85" name="Group 625"/>
              <p:cNvGrpSpPr>
                <a:grpSpLocks/>
              </p:cNvGrpSpPr>
              <p:nvPr/>
            </p:nvGrpSpPr>
            <p:grpSpPr bwMode="auto">
              <a:xfrm>
                <a:off x="5308" y="5342"/>
                <a:ext cx="97" cy="95"/>
                <a:chOff x="5308" y="5342"/>
                <a:chExt cx="97" cy="95"/>
              </a:xfrm>
            </p:grpSpPr>
            <p:sp>
              <p:nvSpPr>
                <p:cNvPr id="8749" name="Freeform 626"/>
                <p:cNvSpPr>
                  <a:spLocks/>
                </p:cNvSpPr>
                <p:nvPr/>
              </p:nvSpPr>
              <p:spPr bwMode="auto">
                <a:xfrm>
                  <a:off x="5308" y="5342"/>
                  <a:ext cx="97" cy="95"/>
                </a:xfrm>
                <a:custGeom>
                  <a:avLst/>
                  <a:gdLst>
                    <a:gd name="T0" fmla="+- 0 5405 5308"/>
                    <a:gd name="T1" fmla="*/ T0 w 97"/>
                    <a:gd name="T2" fmla="+- 0 5389 5342"/>
                    <a:gd name="T3" fmla="*/ 5389 h 95"/>
                    <a:gd name="T4" fmla="+- 0 5400 5308"/>
                    <a:gd name="T5" fmla="*/ T4 w 97"/>
                    <a:gd name="T6" fmla="+- 0 5367 5342"/>
                    <a:gd name="T7" fmla="*/ 5367 h 95"/>
                    <a:gd name="T8" fmla="+- 0 5386 5308"/>
                    <a:gd name="T9" fmla="*/ T8 w 97"/>
                    <a:gd name="T10" fmla="+- 0 5351 5342"/>
                    <a:gd name="T11" fmla="*/ 5351 h 95"/>
                    <a:gd name="T12" fmla="+- 0 5366 5308"/>
                    <a:gd name="T13" fmla="*/ T12 w 97"/>
                    <a:gd name="T14" fmla="+- 0 5342 5342"/>
                    <a:gd name="T15" fmla="*/ 5342 h 95"/>
                    <a:gd name="T16" fmla="+- 0 5339 5308"/>
                    <a:gd name="T17" fmla="*/ T16 w 97"/>
                    <a:gd name="T18" fmla="+- 0 5345 5342"/>
                    <a:gd name="T19" fmla="*/ 5345 h 95"/>
                    <a:gd name="T20" fmla="+- 0 5320 5308"/>
                    <a:gd name="T21" fmla="*/ T20 w 97"/>
                    <a:gd name="T22" fmla="+- 0 5355 5342"/>
                    <a:gd name="T23" fmla="*/ 5355 h 95"/>
                    <a:gd name="T24" fmla="+- 0 5308 5308"/>
                    <a:gd name="T25" fmla="*/ T24 w 97"/>
                    <a:gd name="T26" fmla="+- 0 5371 5342"/>
                    <a:gd name="T27" fmla="*/ 5371 h 95"/>
                    <a:gd name="T28" fmla="+- 0 5310 5308"/>
                    <a:gd name="T29" fmla="*/ T28 w 97"/>
                    <a:gd name="T30" fmla="+- 0 5398 5342"/>
                    <a:gd name="T31" fmla="*/ 5398 h 95"/>
                    <a:gd name="T32" fmla="+- 0 5318 5308"/>
                    <a:gd name="T33" fmla="*/ T32 w 97"/>
                    <a:gd name="T34" fmla="+- 0 5418 5342"/>
                    <a:gd name="T35" fmla="*/ 5418 h 95"/>
                    <a:gd name="T36" fmla="+- 0 5332 5308"/>
                    <a:gd name="T37" fmla="*/ T36 w 97"/>
                    <a:gd name="T38" fmla="+- 0 5431 5342"/>
                    <a:gd name="T39" fmla="*/ 5431 h 95"/>
                    <a:gd name="T40" fmla="+- 0 5350 5308"/>
                    <a:gd name="T41" fmla="*/ T40 w 97"/>
                    <a:gd name="T42" fmla="+- 0 5436 5342"/>
                    <a:gd name="T43" fmla="*/ 5436 h 95"/>
                    <a:gd name="T44" fmla="+- 0 5374 5308"/>
                    <a:gd name="T45" fmla="*/ T44 w 97"/>
                    <a:gd name="T46" fmla="+- 0 5432 5342"/>
                    <a:gd name="T47" fmla="*/ 5432 h 95"/>
                    <a:gd name="T48" fmla="+- 0 5392 5308"/>
                    <a:gd name="T49" fmla="*/ T48 w 97"/>
                    <a:gd name="T50" fmla="+- 0 5420 5342"/>
                    <a:gd name="T51" fmla="*/ 5420 h 95"/>
                    <a:gd name="T52" fmla="+- 0 5403 5308"/>
                    <a:gd name="T53" fmla="*/ T52 w 97"/>
                    <a:gd name="T54" fmla="+- 0 5403 5342"/>
                    <a:gd name="T55" fmla="*/ 5403 h 95"/>
                    <a:gd name="T56" fmla="+- 0 5405 5308"/>
                    <a:gd name="T57" fmla="*/ T56 w 97"/>
                    <a:gd name="T58" fmla="+- 0 5389 5342"/>
                    <a:gd name="T59" fmla="*/ 538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1" y="3"/>
                      </a:lnTo>
                      <a:lnTo>
                        <a:pt x="12" y="13"/>
                      </a:lnTo>
                      <a:lnTo>
                        <a:pt x="0" y="29"/>
                      </a:lnTo>
                      <a:lnTo>
                        <a:pt x="2" y="56"/>
                      </a:lnTo>
                      <a:lnTo>
                        <a:pt x="10" y="76"/>
                      </a:lnTo>
                      <a:lnTo>
                        <a:pt x="24" y="89"/>
                      </a:lnTo>
                      <a:lnTo>
                        <a:pt x="42"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86" name="Group 627"/>
              <p:cNvGrpSpPr>
                <a:grpSpLocks/>
              </p:cNvGrpSpPr>
              <p:nvPr/>
            </p:nvGrpSpPr>
            <p:grpSpPr bwMode="auto">
              <a:xfrm>
                <a:off x="2759" y="3916"/>
                <a:ext cx="93" cy="99"/>
                <a:chOff x="2759" y="3916"/>
                <a:chExt cx="93" cy="99"/>
              </a:xfrm>
            </p:grpSpPr>
            <p:sp>
              <p:nvSpPr>
                <p:cNvPr id="8748" name="Freeform 628"/>
                <p:cNvSpPr>
                  <a:spLocks/>
                </p:cNvSpPr>
                <p:nvPr/>
              </p:nvSpPr>
              <p:spPr bwMode="auto">
                <a:xfrm>
                  <a:off x="2759" y="3916"/>
                  <a:ext cx="93" cy="99"/>
                </a:xfrm>
                <a:custGeom>
                  <a:avLst/>
                  <a:gdLst>
                    <a:gd name="T0" fmla="+- 0 2814 2759"/>
                    <a:gd name="T1" fmla="*/ T0 w 93"/>
                    <a:gd name="T2" fmla="+- 0 3916 3916"/>
                    <a:gd name="T3" fmla="*/ 3916 h 99"/>
                    <a:gd name="T4" fmla="+- 0 2789 2759"/>
                    <a:gd name="T5" fmla="*/ T4 w 93"/>
                    <a:gd name="T6" fmla="+- 0 3920 3916"/>
                    <a:gd name="T7" fmla="*/ 3920 h 99"/>
                    <a:gd name="T8" fmla="+- 0 2770 2759"/>
                    <a:gd name="T9" fmla="*/ T8 w 93"/>
                    <a:gd name="T10" fmla="+- 0 3931 3916"/>
                    <a:gd name="T11" fmla="*/ 3931 h 99"/>
                    <a:gd name="T12" fmla="+- 0 2759 2759"/>
                    <a:gd name="T13" fmla="*/ T12 w 93"/>
                    <a:gd name="T14" fmla="+- 0 3947 3916"/>
                    <a:gd name="T15" fmla="*/ 3947 h 99"/>
                    <a:gd name="T16" fmla="+- 0 2760 2759"/>
                    <a:gd name="T17" fmla="*/ T16 w 93"/>
                    <a:gd name="T18" fmla="+- 0 3976 3916"/>
                    <a:gd name="T19" fmla="*/ 3976 h 99"/>
                    <a:gd name="T20" fmla="+- 0 2768 2759"/>
                    <a:gd name="T21" fmla="*/ T20 w 93"/>
                    <a:gd name="T22" fmla="+- 0 3996 3916"/>
                    <a:gd name="T23" fmla="*/ 3996 h 99"/>
                    <a:gd name="T24" fmla="+- 0 2781 2759"/>
                    <a:gd name="T25" fmla="*/ T24 w 93"/>
                    <a:gd name="T26" fmla="+- 0 4010 3916"/>
                    <a:gd name="T27" fmla="*/ 4010 h 99"/>
                    <a:gd name="T28" fmla="+- 0 2798 2759"/>
                    <a:gd name="T29" fmla="*/ T28 w 93"/>
                    <a:gd name="T30" fmla="+- 0 4016 3916"/>
                    <a:gd name="T31" fmla="*/ 4016 h 99"/>
                    <a:gd name="T32" fmla="+- 0 2822 2759"/>
                    <a:gd name="T33" fmla="*/ T32 w 93"/>
                    <a:gd name="T34" fmla="+- 0 4011 3916"/>
                    <a:gd name="T35" fmla="*/ 4011 h 99"/>
                    <a:gd name="T36" fmla="+- 0 2839 2759"/>
                    <a:gd name="T37" fmla="*/ T36 w 93"/>
                    <a:gd name="T38" fmla="+- 0 3999 3916"/>
                    <a:gd name="T39" fmla="*/ 3999 h 99"/>
                    <a:gd name="T40" fmla="+- 0 2849 2759"/>
                    <a:gd name="T41" fmla="*/ T40 w 93"/>
                    <a:gd name="T42" fmla="+- 0 3980 3916"/>
                    <a:gd name="T43" fmla="*/ 3980 h 99"/>
                    <a:gd name="T44" fmla="+- 0 2851 2759"/>
                    <a:gd name="T45" fmla="*/ T44 w 93"/>
                    <a:gd name="T46" fmla="+- 0 3965 3916"/>
                    <a:gd name="T47" fmla="*/ 3965 h 99"/>
                    <a:gd name="T48" fmla="+- 0 2846 2759"/>
                    <a:gd name="T49" fmla="*/ T48 w 93"/>
                    <a:gd name="T50" fmla="+- 0 3943 3916"/>
                    <a:gd name="T51" fmla="*/ 3943 h 99"/>
                    <a:gd name="T52" fmla="+- 0 2833 2759"/>
                    <a:gd name="T53" fmla="*/ T52 w 93"/>
                    <a:gd name="T54" fmla="+- 0 3926 3916"/>
                    <a:gd name="T55" fmla="*/ 3926 h 99"/>
                    <a:gd name="T56" fmla="+- 0 2814 2759"/>
                    <a:gd name="T57" fmla="*/ T56 w 93"/>
                    <a:gd name="T58" fmla="+- 0 3916 3916"/>
                    <a:gd name="T59" fmla="*/ 3916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4"/>
                      </a:lnTo>
                      <a:lnTo>
                        <a:pt x="11" y="15"/>
                      </a:lnTo>
                      <a:lnTo>
                        <a:pt x="0" y="31"/>
                      </a:lnTo>
                      <a:lnTo>
                        <a:pt x="1" y="60"/>
                      </a:lnTo>
                      <a:lnTo>
                        <a:pt x="9" y="80"/>
                      </a:lnTo>
                      <a:lnTo>
                        <a:pt x="22" y="94"/>
                      </a:lnTo>
                      <a:lnTo>
                        <a:pt x="39" y="100"/>
                      </a:lnTo>
                      <a:lnTo>
                        <a:pt x="63" y="95"/>
                      </a:lnTo>
                      <a:lnTo>
                        <a:pt x="80" y="83"/>
                      </a:lnTo>
                      <a:lnTo>
                        <a:pt x="90" y="64"/>
                      </a:lnTo>
                      <a:lnTo>
                        <a:pt x="92" y="49"/>
                      </a:lnTo>
                      <a:lnTo>
                        <a:pt x="87" y="27"/>
                      </a:lnTo>
                      <a:lnTo>
                        <a:pt x="74" y="10"/>
                      </a:lnTo>
                      <a:lnTo>
                        <a:pt x="55"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87" name="Group 629"/>
              <p:cNvGrpSpPr>
                <a:grpSpLocks/>
              </p:cNvGrpSpPr>
              <p:nvPr/>
            </p:nvGrpSpPr>
            <p:grpSpPr bwMode="auto">
              <a:xfrm>
                <a:off x="2759" y="3916"/>
                <a:ext cx="93" cy="99"/>
                <a:chOff x="2759" y="3916"/>
                <a:chExt cx="93" cy="99"/>
              </a:xfrm>
            </p:grpSpPr>
            <p:sp>
              <p:nvSpPr>
                <p:cNvPr id="8747" name="Freeform 630"/>
                <p:cNvSpPr>
                  <a:spLocks/>
                </p:cNvSpPr>
                <p:nvPr/>
              </p:nvSpPr>
              <p:spPr bwMode="auto">
                <a:xfrm>
                  <a:off x="2759" y="3916"/>
                  <a:ext cx="93" cy="99"/>
                </a:xfrm>
                <a:custGeom>
                  <a:avLst/>
                  <a:gdLst>
                    <a:gd name="T0" fmla="+- 0 2851 2759"/>
                    <a:gd name="T1" fmla="*/ T0 w 93"/>
                    <a:gd name="T2" fmla="+- 0 3965 3916"/>
                    <a:gd name="T3" fmla="*/ 3965 h 99"/>
                    <a:gd name="T4" fmla="+- 0 2846 2759"/>
                    <a:gd name="T5" fmla="*/ T4 w 93"/>
                    <a:gd name="T6" fmla="+- 0 3943 3916"/>
                    <a:gd name="T7" fmla="*/ 3943 h 99"/>
                    <a:gd name="T8" fmla="+- 0 2833 2759"/>
                    <a:gd name="T9" fmla="*/ T8 w 93"/>
                    <a:gd name="T10" fmla="+- 0 3926 3916"/>
                    <a:gd name="T11" fmla="*/ 3926 h 99"/>
                    <a:gd name="T12" fmla="+- 0 2814 2759"/>
                    <a:gd name="T13" fmla="*/ T12 w 93"/>
                    <a:gd name="T14" fmla="+- 0 3916 3916"/>
                    <a:gd name="T15" fmla="*/ 3916 h 99"/>
                    <a:gd name="T16" fmla="+- 0 2789 2759"/>
                    <a:gd name="T17" fmla="*/ T16 w 93"/>
                    <a:gd name="T18" fmla="+- 0 3920 3916"/>
                    <a:gd name="T19" fmla="*/ 3920 h 99"/>
                    <a:gd name="T20" fmla="+- 0 2770 2759"/>
                    <a:gd name="T21" fmla="*/ T20 w 93"/>
                    <a:gd name="T22" fmla="+- 0 3931 3916"/>
                    <a:gd name="T23" fmla="*/ 3931 h 99"/>
                    <a:gd name="T24" fmla="+- 0 2759 2759"/>
                    <a:gd name="T25" fmla="*/ T24 w 93"/>
                    <a:gd name="T26" fmla="+- 0 3947 3916"/>
                    <a:gd name="T27" fmla="*/ 3947 h 99"/>
                    <a:gd name="T28" fmla="+- 0 2760 2759"/>
                    <a:gd name="T29" fmla="*/ T28 w 93"/>
                    <a:gd name="T30" fmla="+- 0 3976 3916"/>
                    <a:gd name="T31" fmla="*/ 3976 h 99"/>
                    <a:gd name="T32" fmla="+- 0 2768 2759"/>
                    <a:gd name="T33" fmla="*/ T32 w 93"/>
                    <a:gd name="T34" fmla="+- 0 3996 3916"/>
                    <a:gd name="T35" fmla="*/ 3996 h 99"/>
                    <a:gd name="T36" fmla="+- 0 2781 2759"/>
                    <a:gd name="T37" fmla="*/ T36 w 93"/>
                    <a:gd name="T38" fmla="+- 0 4010 3916"/>
                    <a:gd name="T39" fmla="*/ 4010 h 99"/>
                    <a:gd name="T40" fmla="+- 0 2798 2759"/>
                    <a:gd name="T41" fmla="*/ T40 w 93"/>
                    <a:gd name="T42" fmla="+- 0 4016 3916"/>
                    <a:gd name="T43" fmla="*/ 4016 h 99"/>
                    <a:gd name="T44" fmla="+- 0 2822 2759"/>
                    <a:gd name="T45" fmla="*/ T44 w 93"/>
                    <a:gd name="T46" fmla="+- 0 4011 3916"/>
                    <a:gd name="T47" fmla="*/ 4011 h 99"/>
                    <a:gd name="T48" fmla="+- 0 2839 2759"/>
                    <a:gd name="T49" fmla="*/ T48 w 93"/>
                    <a:gd name="T50" fmla="+- 0 3999 3916"/>
                    <a:gd name="T51" fmla="*/ 3999 h 99"/>
                    <a:gd name="T52" fmla="+- 0 2849 2759"/>
                    <a:gd name="T53" fmla="*/ T52 w 93"/>
                    <a:gd name="T54" fmla="+- 0 3980 3916"/>
                    <a:gd name="T55" fmla="*/ 3980 h 99"/>
                    <a:gd name="T56" fmla="+- 0 2851 2759"/>
                    <a:gd name="T57" fmla="*/ T56 w 93"/>
                    <a:gd name="T58" fmla="+- 0 3965 3916"/>
                    <a:gd name="T59" fmla="*/ 396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7"/>
                      </a:lnTo>
                      <a:lnTo>
                        <a:pt x="74" y="10"/>
                      </a:lnTo>
                      <a:lnTo>
                        <a:pt x="55" y="0"/>
                      </a:lnTo>
                      <a:lnTo>
                        <a:pt x="30" y="4"/>
                      </a:lnTo>
                      <a:lnTo>
                        <a:pt x="11" y="15"/>
                      </a:lnTo>
                      <a:lnTo>
                        <a:pt x="0" y="31"/>
                      </a:lnTo>
                      <a:lnTo>
                        <a:pt x="1" y="60"/>
                      </a:lnTo>
                      <a:lnTo>
                        <a:pt x="9" y="80"/>
                      </a:lnTo>
                      <a:lnTo>
                        <a:pt x="22" y="94"/>
                      </a:lnTo>
                      <a:lnTo>
                        <a:pt x="39" y="100"/>
                      </a:lnTo>
                      <a:lnTo>
                        <a:pt x="63" y="95"/>
                      </a:lnTo>
                      <a:lnTo>
                        <a:pt x="80" y="83"/>
                      </a:ln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88" name="Group 631"/>
              <p:cNvGrpSpPr>
                <a:grpSpLocks/>
              </p:cNvGrpSpPr>
              <p:nvPr/>
            </p:nvGrpSpPr>
            <p:grpSpPr bwMode="auto">
              <a:xfrm>
                <a:off x="2144" y="53"/>
                <a:ext cx="93" cy="99"/>
                <a:chOff x="2144" y="53"/>
                <a:chExt cx="93" cy="99"/>
              </a:xfrm>
            </p:grpSpPr>
            <p:sp>
              <p:nvSpPr>
                <p:cNvPr id="8746" name="Freeform 632"/>
                <p:cNvSpPr>
                  <a:spLocks/>
                </p:cNvSpPr>
                <p:nvPr/>
              </p:nvSpPr>
              <p:spPr bwMode="auto">
                <a:xfrm>
                  <a:off x="2144" y="53"/>
                  <a:ext cx="93" cy="99"/>
                </a:xfrm>
                <a:custGeom>
                  <a:avLst/>
                  <a:gdLst>
                    <a:gd name="T0" fmla="+- 0 2200 2144"/>
                    <a:gd name="T1" fmla="*/ T0 w 93"/>
                    <a:gd name="T2" fmla="+- 0 53 53"/>
                    <a:gd name="T3" fmla="*/ 53 h 99"/>
                    <a:gd name="T4" fmla="+- 0 2174 2144"/>
                    <a:gd name="T5" fmla="*/ T4 w 93"/>
                    <a:gd name="T6" fmla="+- 0 56 53"/>
                    <a:gd name="T7" fmla="*/ 56 h 99"/>
                    <a:gd name="T8" fmla="+- 0 2156 2144"/>
                    <a:gd name="T9" fmla="*/ T8 w 93"/>
                    <a:gd name="T10" fmla="+- 0 67 53"/>
                    <a:gd name="T11" fmla="*/ 67 h 99"/>
                    <a:gd name="T12" fmla="+- 0 2144 2144"/>
                    <a:gd name="T13" fmla="*/ T12 w 93"/>
                    <a:gd name="T14" fmla="+- 0 83 53"/>
                    <a:gd name="T15" fmla="*/ 83 h 99"/>
                    <a:gd name="T16" fmla="+- 0 2146 2144"/>
                    <a:gd name="T17" fmla="*/ T16 w 93"/>
                    <a:gd name="T18" fmla="+- 0 112 53"/>
                    <a:gd name="T19" fmla="*/ 112 h 99"/>
                    <a:gd name="T20" fmla="+- 0 2154 2144"/>
                    <a:gd name="T21" fmla="*/ T20 w 93"/>
                    <a:gd name="T22" fmla="+- 0 133 53"/>
                    <a:gd name="T23" fmla="*/ 133 h 99"/>
                    <a:gd name="T24" fmla="+- 0 2167 2144"/>
                    <a:gd name="T25" fmla="*/ T24 w 93"/>
                    <a:gd name="T26" fmla="+- 0 146 53"/>
                    <a:gd name="T27" fmla="*/ 146 h 99"/>
                    <a:gd name="T28" fmla="+- 0 2184 2144"/>
                    <a:gd name="T29" fmla="*/ T28 w 93"/>
                    <a:gd name="T30" fmla="+- 0 152 53"/>
                    <a:gd name="T31" fmla="*/ 152 h 99"/>
                    <a:gd name="T32" fmla="+- 0 2207 2144"/>
                    <a:gd name="T33" fmla="*/ T32 w 93"/>
                    <a:gd name="T34" fmla="+- 0 147 53"/>
                    <a:gd name="T35" fmla="*/ 147 h 99"/>
                    <a:gd name="T36" fmla="+- 0 2225 2144"/>
                    <a:gd name="T37" fmla="*/ T36 w 93"/>
                    <a:gd name="T38" fmla="+- 0 135 53"/>
                    <a:gd name="T39" fmla="*/ 135 h 99"/>
                    <a:gd name="T40" fmla="+- 0 2235 2144"/>
                    <a:gd name="T41" fmla="*/ T40 w 93"/>
                    <a:gd name="T42" fmla="+- 0 116 53"/>
                    <a:gd name="T43" fmla="*/ 116 h 99"/>
                    <a:gd name="T44" fmla="+- 0 2237 2144"/>
                    <a:gd name="T45" fmla="*/ T44 w 93"/>
                    <a:gd name="T46" fmla="+- 0 102 53"/>
                    <a:gd name="T47" fmla="*/ 102 h 99"/>
                    <a:gd name="T48" fmla="+- 0 2232 2144"/>
                    <a:gd name="T49" fmla="*/ T48 w 93"/>
                    <a:gd name="T50" fmla="+- 0 79 53"/>
                    <a:gd name="T51" fmla="*/ 79 h 99"/>
                    <a:gd name="T52" fmla="+- 0 2219 2144"/>
                    <a:gd name="T53" fmla="*/ T52 w 93"/>
                    <a:gd name="T54" fmla="+- 0 62 53"/>
                    <a:gd name="T55" fmla="*/ 62 h 99"/>
                    <a:gd name="T56" fmla="+- 0 2200 2144"/>
                    <a:gd name="T57" fmla="*/ T56 w 93"/>
                    <a:gd name="T58" fmla="+- 0 53 53"/>
                    <a:gd name="T59" fmla="*/ 5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6" y="0"/>
                      </a:moveTo>
                      <a:lnTo>
                        <a:pt x="30" y="3"/>
                      </a:lnTo>
                      <a:lnTo>
                        <a:pt x="12" y="14"/>
                      </a:lnTo>
                      <a:lnTo>
                        <a:pt x="0" y="30"/>
                      </a:lnTo>
                      <a:lnTo>
                        <a:pt x="2" y="59"/>
                      </a:lnTo>
                      <a:lnTo>
                        <a:pt x="10" y="80"/>
                      </a:lnTo>
                      <a:lnTo>
                        <a:pt x="23" y="93"/>
                      </a:lnTo>
                      <a:lnTo>
                        <a:pt x="40" y="99"/>
                      </a:lnTo>
                      <a:lnTo>
                        <a:pt x="63" y="94"/>
                      </a:lnTo>
                      <a:lnTo>
                        <a:pt x="81" y="82"/>
                      </a:lnTo>
                      <a:lnTo>
                        <a:pt x="91" y="63"/>
                      </a:lnTo>
                      <a:lnTo>
                        <a:pt x="93" y="49"/>
                      </a:lnTo>
                      <a:lnTo>
                        <a:pt x="88" y="26"/>
                      </a:lnTo>
                      <a:lnTo>
                        <a:pt x="75" y="9"/>
                      </a:lnTo>
                      <a:lnTo>
                        <a:pt x="56"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89" name="Group 633"/>
              <p:cNvGrpSpPr>
                <a:grpSpLocks/>
              </p:cNvGrpSpPr>
              <p:nvPr/>
            </p:nvGrpSpPr>
            <p:grpSpPr bwMode="auto">
              <a:xfrm>
                <a:off x="2144" y="53"/>
                <a:ext cx="93" cy="99"/>
                <a:chOff x="2144" y="53"/>
                <a:chExt cx="93" cy="99"/>
              </a:xfrm>
            </p:grpSpPr>
            <p:sp>
              <p:nvSpPr>
                <p:cNvPr id="8745" name="Freeform 634"/>
                <p:cNvSpPr>
                  <a:spLocks/>
                </p:cNvSpPr>
                <p:nvPr/>
              </p:nvSpPr>
              <p:spPr bwMode="auto">
                <a:xfrm>
                  <a:off x="2144" y="53"/>
                  <a:ext cx="93" cy="99"/>
                </a:xfrm>
                <a:custGeom>
                  <a:avLst/>
                  <a:gdLst>
                    <a:gd name="T0" fmla="+- 0 2237 2144"/>
                    <a:gd name="T1" fmla="*/ T0 w 93"/>
                    <a:gd name="T2" fmla="+- 0 102 53"/>
                    <a:gd name="T3" fmla="*/ 102 h 99"/>
                    <a:gd name="T4" fmla="+- 0 2232 2144"/>
                    <a:gd name="T5" fmla="*/ T4 w 93"/>
                    <a:gd name="T6" fmla="+- 0 79 53"/>
                    <a:gd name="T7" fmla="*/ 79 h 99"/>
                    <a:gd name="T8" fmla="+- 0 2219 2144"/>
                    <a:gd name="T9" fmla="*/ T8 w 93"/>
                    <a:gd name="T10" fmla="+- 0 62 53"/>
                    <a:gd name="T11" fmla="*/ 62 h 99"/>
                    <a:gd name="T12" fmla="+- 0 2200 2144"/>
                    <a:gd name="T13" fmla="*/ T12 w 93"/>
                    <a:gd name="T14" fmla="+- 0 53 53"/>
                    <a:gd name="T15" fmla="*/ 53 h 99"/>
                    <a:gd name="T16" fmla="+- 0 2174 2144"/>
                    <a:gd name="T17" fmla="*/ T16 w 93"/>
                    <a:gd name="T18" fmla="+- 0 56 53"/>
                    <a:gd name="T19" fmla="*/ 56 h 99"/>
                    <a:gd name="T20" fmla="+- 0 2156 2144"/>
                    <a:gd name="T21" fmla="*/ T20 w 93"/>
                    <a:gd name="T22" fmla="+- 0 67 53"/>
                    <a:gd name="T23" fmla="*/ 67 h 99"/>
                    <a:gd name="T24" fmla="+- 0 2144 2144"/>
                    <a:gd name="T25" fmla="*/ T24 w 93"/>
                    <a:gd name="T26" fmla="+- 0 83 53"/>
                    <a:gd name="T27" fmla="*/ 83 h 99"/>
                    <a:gd name="T28" fmla="+- 0 2146 2144"/>
                    <a:gd name="T29" fmla="*/ T28 w 93"/>
                    <a:gd name="T30" fmla="+- 0 112 53"/>
                    <a:gd name="T31" fmla="*/ 112 h 99"/>
                    <a:gd name="T32" fmla="+- 0 2154 2144"/>
                    <a:gd name="T33" fmla="*/ T32 w 93"/>
                    <a:gd name="T34" fmla="+- 0 133 53"/>
                    <a:gd name="T35" fmla="*/ 133 h 99"/>
                    <a:gd name="T36" fmla="+- 0 2167 2144"/>
                    <a:gd name="T37" fmla="*/ T36 w 93"/>
                    <a:gd name="T38" fmla="+- 0 146 53"/>
                    <a:gd name="T39" fmla="*/ 146 h 99"/>
                    <a:gd name="T40" fmla="+- 0 2184 2144"/>
                    <a:gd name="T41" fmla="*/ T40 w 93"/>
                    <a:gd name="T42" fmla="+- 0 152 53"/>
                    <a:gd name="T43" fmla="*/ 152 h 99"/>
                    <a:gd name="T44" fmla="+- 0 2207 2144"/>
                    <a:gd name="T45" fmla="*/ T44 w 93"/>
                    <a:gd name="T46" fmla="+- 0 147 53"/>
                    <a:gd name="T47" fmla="*/ 147 h 99"/>
                    <a:gd name="T48" fmla="+- 0 2225 2144"/>
                    <a:gd name="T49" fmla="*/ T48 w 93"/>
                    <a:gd name="T50" fmla="+- 0 135 53"/>
                    <a:gd name="T51" fmla="*/ 135 h 99"/>
                    <a:gd name="T52" fmla="+- 0 2235 2144"/>
                    <a:gd name="T53" fmla="*/ T52 w 93"/>
                    <a:gd name="T54" fmla="+- 0 116 53"/>
                    <a:gd name="T55" fmla="*/ 116 h 99"/>
                    <a:gd name="T56" fmla="+- 0 2237 2144"/>
                    <a:gd name="T57" fmla="*/ T56 w 93"/>
                    <a:gd name="T58" fmla="+- 0 102 53"/>
                    <a:gd name="T59" fmla="*/ 102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6"/>
                      </a:lnTo>
                      <a:lnTo>
                        <a:pt x="75" y="9"/>
                      </a:lnTo>
                      <a:lnTo>
                        <a:pt x="56" y="0"/>
                      </a:lnTo>
                      <a:lnTo>
                        <a:pt x="30" y="3"/>
                      </a:lnTo>
                      <a:lnTo>
                        <a:pt x="12" y="14"/>
                      </a:lnTo>
                      <a:lnTo>
                        <a:pt x="0" y="30"/>
                      </a:lnTo>
                      <a:lnTo>
                        <a:pt x="2" y="59"/>
                      </a:lnTo>
                      <a:lnTo>
                        <a:pt x="10" y="80"/>
                      </a:lnTo>
                      <a:lnTo>
                        <a:pt x="23" y="93"/>
                      </a:lnTo>
                      <a:lnTo>
                        <a:pt x="40" y="99"/>
                      </a:lnTo>
                      <a:lnTo>
                        <a:pt x="63" y="94"/>
                      </a:lnTo>
                      <a:lnTo>
                        <a:pt x="81" y="82"/>
                      </a:lnTo>
                      <a:lnTo>
                        <a:pt x="91" y="63"/>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90" name="Group 635"/>
              <p:cNvGrpSpPr>
                <a:grpSpLocks/>
              </p:cNvGrpSpPr>
              <p:nvPr/>
            </p:nvGrpSpPr>
            <p:grpSpPr bwMode="auto">
              <a:xfrm>
                <a:off x="1986" y="1713"/>
                <a:ext cx="97" cy="95"/>
                <a:chOff x="1986" y="1713"/>
                <a:chExt cx="97" cy="95"/>
              </a:xfrm>
            </p:grpSpPr>
            <p:sp>
              <p:nvSpPr>
                <p:cNvPr id="8742" name="Freeform 636"/>
                <p:cNvSpPr>
                  <a:spLocks/>
                </p:cNvSpPr>
                <p:nvPr/>
              </p:nvSpPr>
              <p:spPr bwMode="auto">
                <a:xfrm>
                  <a:off x="1986" y="1713"/>
                  <a:ext cx="97" cy="95"/>
                </a:xfrm>
                <a:custGeom>
                  <a:avLst/>
                  <a:gdLst>
                    <a:gd name="T0" fmla="+- 0 2007 1986"/>
                    <a:gd name="T1" fmla="*/ T0 w 97"/>
                    <a:gd name="T2" fmla="+- 0 1799 1713"/>
                    <a:gd name="T3" fmla="*/ 1799 h 95"/>
                    <a:gd name="T4" fmla="+- 0 2010 1986"/>
                    <a:gd name="T5" fmla="*/ T4 w 97"/>
                    <a:gd name="T6" fmla="+- 0 1802 1713"/>
                    <a:gd name="T7" fmla="*/ 1802 h 95"/>
                    <a:gd name="T8" fmla="+- 0 2028 1986"/>
                    <a:gd name="T9" fmla="*/ T8 w 97"/>
                    <a:gd name="T10" fmla="+- 0 1808 1713"/>
                    <a:gd name="T11" fmla="*/ 1808 h 95"/>
                    <a:gd name="T12" fmla="+- 0 2052 1986"/>
                    <a:gd name="T13" fmla="*/ T12 w 97"/>
                    <a:gd name="T14" fmla="+- 0 1803 1713"/>
                    <a:gd name="T15" fmla="*/ 1803 h 95"/>
                    <a:gd name="T16" fmla="+- 0 2058 1986"/>
                    <a:gd name="T17" fmla="*/ T16 w 97"/>
                    <a:gd name="T18" fmla="+- 0 1799 1713"/>
                    <a:gd name="T19" fmla="*/ 1799 h 95"/>
                    <a:gd name="T20" fmla="+- 0 2007 1986"/>
                    <a:gd name="T21" fmla="*/ T20 w 97"/>
                    <a:gd name="T22" fmla="+- 0 1799 1713"/>
                    <a:gd name="T23" fmla="*/ 1799 h 95"/>
                  </a:gdLst>
                  <a:ahLst/>
                  <a:cxnLst>
                    <a:cxn ang="0">
                      <a:pos x="T1" y="T3"/>
                    </a:cxn>
                    <a:cxn ang="0">
                      <a:pos x="T5" y="T7"/>
                    </a:cxn>
                    <a:cxn ang="0">
                      <a:pos x="T9" y="T11"/>
                    </a:cxn>
                    <a:cxn ang="0">
                      <a:pos x="T13" y="T15"/>
                    </a:cxn>
                    <a:cxn ang="0">
                      <a:pos x="T17" y="T19"/>
                    </a:cxn>
                    <a:cxn ang="0">
                      <a:pos x="T21" y="T23"/>
                    </a:cxn>
                  </a:cxnLst>
                  <a:rect l="0" t="0" r="r" b="b"/>
                  <a:pathLst>
                    <a:path w="97" h="95">
                      <a:moveTo>
                        <a:pt x="21" y="86"/>
                      </a:moveTo>
                      <a:lnTo>
                        <a:pt x="24" y="89"/>
                      </a:lnTo>
                      <a:lnTo>
                        <a:pt x="42" y="95"/>
                      </a:lnTo>
                      <a:lnTo>
                        <a:pt x="66" y="90"/>
                      </a:lnTo>
                      <a:lnTo>
                        <a:pt x="72" y="86"/>
                      </a:lnTo>
                      <a:lnTo>
                        <a:pt x="21" y="86"/>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43" name="Freeform 637"/>
                <p:cNvSpPr>
                  <a:spLocks/>
                </p:cNvSpPr>
                <p:nvPr/>
              </p:nvSpPr>
              <p:spPr bwMode="auto">
                <a:xfrm>
                  <a:off x="1986" y="1713"/>
                  <a:ext cx="97" cy="95"/>
                </a:xfrm>
                <a:custGeom>
                  <a:avLst/>
                  <a:gdLst>
                    <a:gd name="T0" fmla="+- 0 2078 1986"/>
                    <a:gd name="T1" fmla="*/ T0 w 97"/>
                    <a:gd name="T2" fmla="+- 0 1779 1713"/>
                    <a:gd name="T3" fmla="*/ 1779 h 95"/>
                    <a:gd name="T4" fmla="+- 0 1992 1986"/>
                    <a:gd name="T5" fmla="*/ T4 w 97"/>
                    <a:gd name="T6" fmla="+- 0 1779 1713"/>
                    <a:gd name="T7" fmla="*/ 1779 h 95"/>
                    <a:gd name="T8" fmla="+- 0 1996 1986"/>
                    <a:gd name="T9" fmla="*/ T8 w 97"/>
                    <a:gd name="T10" fmla="+- 0 1790 1713"/>
                    <a:gd name="T11" fmla="*/ 1790 h 95"/>
                    <a:gd name="T12" fmla="+- 0 2007 1986"/>
                    <a:gd name="T13" fmla="*/ T12 w 97"/>
                    <a:gd name="T14" fmla="+- 0 1799 1713"/>
                    <a:gd name="T15" fmla="*/ 1799 h 95"/>
                    <a:gd name="T16" fmla="+- 0 2058 1986"/>
                    <a:gd name="T17" fmla="*/ T16 w 97"/>
                    <a:gd name="T18" fmla="+- 0 1799 1713"/>
                    <a:gd name="T19" fmla="*/ 1799 h 95"/>
                    <a:gd name="T20" fmla="+- 0 2070 1986"/>
                    <a:gd name="T21" fmla="*/ T20 w 97"/>
                    <a:gd name="T22" fmla="+- 0 1792 1713"/>
                    <a:gd name="T23" fmla="*/ 1792 h 95"/>
                    <a:gd name="T24" fmla="+- 0 2078 1986"/>
                    <a:gd name="T25" fmla="*/ T24 w 97"/>
                    <a:gd name="T26" fmla="+- 0 1779 1713"/>
                    <a:gd name="T27" fmla="*/ 1779 h 95"/>
                  </a:gdLst>
                  <a:ahLst/>
                  <a:cxnLst>
                    <a:cxn ang="0">
                      <a:pos x="T1" y="T3"/>
                    </a:cxn>
                    <a:cxn ang="0">
                      <a:pos x="T5" y="T7"/>
                    </a:cxn>
                    <a:cxn ang="0">
                      <a:pos x="T9" y="T11"/>
                    </a:cxn>
                    <a:cxn ang="0">
                      <a:pos x="T13" y="T15"/>
                    </a:cxn>
                    <a:cxn ang="0">
                      <a:pos x="T17" y="T19"/>
                    </a:cxn>
                    <a:cxn ang="0">
                      <a:pos x="T21" y="T23"/>
                    </a:cxn>
                    <a:cxn ang="0">
                      <a:pos x="T25" y="T27"/>
                    </a:cxn>
                  </a:cxnLst>
                  <a:rect l="0" t="0" r="r" b="b"/>
                  <a:pathLst>
                    <a:path w="97" h="95">
                      <a:moveTo>
                        <a:pt x="92" y="66"/>
                      </a:moveTo>
                      <a:lnTo>
                        <a:pt x="6" y="66"/>
                      </a:lnTo>
                      <a:lnTo>
                        <a:pt x="10" y="77"/>
                      </a:lnTo>
                      <a:lnTo>
                        <a:pt x="21" y="86"/>
                      </a:lnTo>
                      <a:lnTo>
                        <a:pt x="72" y="86"/>
                      </a:lnTo>
                      <a:lnTo>
                        <a:pt x="84" y="79"/>
                      </a:lnTo>
                      <a:lnTo>
                        <a:pt x="92" y="66"/>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44" name="Freeform 638"/>
                <p:cNvSpPr>
                  <a:spLocks/>
                </p:cNvSpPr>
                <p:nvPr/>
              </p:nvSpPr>
              <p:spPr bwMode="auto">
                <a:xfrm>
                  <a:off x="1986" y="1713"/>
                  <a:ext cx="97" cy="95"/>
                </a:xfrm>
                <a:custGeom>
                  <a:avLst/>
                  <a:gdLst>
                    <a:gd name="T0" fmla="+- 0 2044 1986"/>
                    <a:gd name="T1" fmla="*/ T0 w 97"/>
                    <a:gd name="T2" fmla="+- 0 1713 1713"/>
                    <a:gd name="T3" fmla="*/ 1713 h 95"/>
                    <a:gd name="T4" fmla="+- 0 2018 1986"/>
                    <a:gd name="T5" fmla="*/ T4 w 97"/>
                    <a:gd name="T6" fmla="+- 0 1716 1713"/>
                    <a:gd name="T7" fmla="*/ 1716 h 95"/>
                    <a:gd name="T8" fmla="+- 0 1998 1986"/>
                    <a:gd name="T9" fmla="*/ T8 w 97"/>
                    <a:gd name="T10" fmla="+- 0 1727 1713"/>
                    <a:gd name="T11" fmla="*/ 1727 h 95"/>
                    <a:gd name="T12" fmla="+- 0 1986 1986"/>
                    <a:gd name="T13" fmla="*/ T12 w 97"/>
                    <a:gd name="T14" fmla="+- 0 1742 1713"/>
                    <a:gd name="T15" fmla="*/ 1742 h 95"/>
                    <a:gd name="T16" fmla="+- 0 1988 1986"/>
                    <a:gd name="T17" fmla="*/ T16 w 97"/>
                    <a:gd name="T18" fmla="+- 0 1770 1713"/>
                    <a:gd name="T19" fmla="*/ 1770 h 95"/>
                    <a:gd name="T20" fmla="+- 0 1992 1986"/>
                    <a:gd name="T21" fmla="*/ T20 w 97"/>
                    <a:gd name="T22" fmla="+- 0 1779 1713"/>
                    <a:gd name="T23" fmla="*/ 1779 h 95"/>
                    <a:gd name="T24" fmla="+- 0 2078 1986"/>
                    <a:gd name="T25" fmla="*/ T24 w 97"/>
                    <a:gd name="T26" fmla="+- 0 1779 1713"/>
                    <a:gd name="T27" fmla="*/ 1779 h 95"/>
                    <a:gd name="T28" fmla="+- 0 2081 1986"/>
                    <a:gd name="T29" fmla="*/ T28 w 97"/>
                    <a:gd name="T30" fmla="+- 0 1774 1713"/>
                    <a:gd name="T31" fmla="*/ 1774 h 95"/>
                    <a:gd name="T32" fmla="+- 0 2083 1986"/>
                    <a:gd name="T33" fmla="*/ T32 w 97"/>
                    <a:gd name="T34" fmla="+- 0 1760 1713"/>
                    <a:gd name="T35" fmla="*/ 1760 h 95"/>
                    <a:gd name="T36" fmla="+- 0 2078 1986"/>
                    <a:gd name="T37" fmla="*/ T36 w 97"/>
                    <a:gd name="T38" fmla="+- 0 1739 1713"/>
                    <a:gd name="T39" fmla="*/ 1739 h 95"/>
                    <a:gd name="T40" fmla="+- 0 2064 1986"/>
                    <a:gd name="T41" fmla="*/ T40 w 97"/>
                    <a:gd name="T42" fmla="+- 0 1722 1713"/>
                    <a:gd name="T43" fmla="*/ 1722 h 95"/>
                    <a:gd name="T44" fmla="+- 0 2044 1986"/>
                    <a:gd name="T45" fmla="*/ T44 w 97"/>
                    <a:gd name="T46" fmla="+- 0 1713 1713"/>
                    <a:gd name="T47" fmla="*/ 171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7" h="95">
                      <a:moveTo>
                        <a:pt x="58" y="0"/>
                      </a:moveTo>
                      <a:lnTo>
                        <a:pt x="32" y="3"/>
                      </a:lnTo>
                      <a:lnTo>
                        <a:pt x="12" y="14"/>
                      </a:lnTo>
                      <a:lnTo>
                        <a:pt x="0" y="29"/>
                      </a:lnTo>
                      <a:lnTo>
                        <a:pt x="2" y="57"/>
                      </a:lnTo>
                      <a:lnTo>
                        <a:pt x="6" y="66"/>
                      </a:lnTo>
                      <a:lnTo>
                        <a:pt x="92" y="66"/>
                      </a:lnTo>
                      <a:lnTo>
                        <a:pt x="95" y="61"/>
                      </a:lnTo>
                      <a:lnTo>
                        <a:pt x="97" y="47"/>
                      </a:lnTo>
                      <a:lnTo>
                        <a:pt x="92" y="26"/>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91" name="Group 639"/>
              <p:cNvGrpSpPr>
                <a:grpSpLocks/>
              </p:cNvGrpSpPr>
              <p:nvPr/>
            </p:nvGrpSpPr>
            <p:grpSpPr bwMode="auto">
              <a:xfrm>
                <a:off x="1986" y="1713"/>
                <a:ext cx="97" cy="95"/>
                <a:chOff x="1986" y="1713"/>
                <a:chExt cx="97" cy="95"/>
              </a:xfrm>
            </p:grpSpPr>
            <p:sp>
              <p:nvSpPr>
                <p:cNvPr id="8737" name="Freeform 640"/>
                <p:cNvSpPr>
                  <a:spLocks/>
                </p:cNvSpPr>
                <p:nvPr/>
              </p:nvSpPr>
              <p:spPr bwMode="auto">
                <a:xfrm>
                  <a:off x="1986" y="1713"/>
                  <a:ext cx="97" cy="95"/>
                </a:xfrm>
                <a:custGeom>
                  <a:avLst/>
                  <a:gdLst>
                    <a:gd name="T0" fmla="+- 0 2007 1986"/>
                    <a:gd name="T1" fmla="*/ T0 w 97"/>
                    <a:gd name="T2" fmla="+- 0 1799 1713"/>
                    <a:gd name="T3" fmla="*/ 1799 h 95"/>
                    <a:gd name="T4" fmla="+- 0 2010 1986"/>
                    <a:gd name="T5" fmla="*/ T4 w 97"/>
                    <a:gd name="T6" fmla="+- 0 1802 1713"/>
                    <a:gd name="T7" fmla="*/ 1802 h 95"/>
                    <a:gd name="T8" fmla="+- 0 2028 1986"/>
                    <a:gd name="T9" fmla="*/ T8 w 97"/>
                    <a:gd name="T10" fmla="+- 0 1808 1713"/>
                    <a:gd name="T11" fmla="*/ 1808 h 95"/>
                    <a:gd name="T12" fmla="+- 0 2052 1986"/>
                    <a:gd name="T13" fmla="*/ T12 w 97"/>
                    <a:gd name="T14" fmla="+- 0 1803 1713"/>
                    <a:gd name="T15" fmla="*/ 1803 h 95"/>
                    <a:gd name="T16" fmla="+- 0 2058 1986"/>
                    <a:gd name="T17" fmla="*/ T16 w 97"/>
                    <a:gd name="T18" fmla="+- 0 1799 1713"/>
                    <a:gd name="T19" fmla="*/ 1799 h 95"/>
                  </a:gdLst>
                  <a:ahLst/>
                  <a:cxnLst>
                    <a:cxn ang="0">
                      <a:pos x="T1" y="T3"/>
                    </a:cxn>
                    <a:cxn ang="0">
                      <a:pos x="T5" y="T7"/>
                    </a:cxn>
                    <a:cxn ang="0">
                      <a:pos x="T9" y="T11"/>
                    </a:cxn>
                    <a:cxn ang="0">
                      <a:pos x="T13" y="T15"/>
                    </a:cxn>
                    <a:cxn ang="0">
                      <a:pos x="T17" y="T19"/>
                    </a:cxn>
                  </a:cxnLst>
                  <a:rect l="0" t="0" r="r" b="b"/>
                  <a:pathLst>
                    <a:path w="97" h="95">
                      <a:moveTo>
                        <a:pt x="21" y="86"/>
                      </a:moveTo>
                      <a:lnTo>
                        <a:pt x="24" y="89"/>
                      </a:lnTo>
                      <a:lnTo>
                        <a:pt x="42" y="95"/>
                      </a:lnTo>
                      <a:lnTo>
                        <a:pt x="66" y="90"/>
                      </a:lnTo>
                      <a:lnTo>
                        <a:pt x="72" y="8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38" name="Freeform 641"/>
                <p:cNvSpPr>
                  <a:spLocks/>
                </p:cNvSpPr>
                <p:nvPr/>
              </p:nvSpPr>
              <p:spPr bwMode="auto">
                <a:xfrm>
                  <a:off x="1986" y="1713"/>
                  <a:ext cx="97" cy="95"/>
                </a:xfrm>
                <a:custGeom>
                  <a:avLst/>
                  <a:gdLst>
                    <a:gd name="T0" fmla="+- 0 1992 1986"/>
                    <a:gd name="T1" fmla="*/ T0 w 97"/>
                    <a:gd name="T2" fmla="+- 0 1779 1713"/>
                    <a:gd name="T3" fmla="*/ 1779 h 95"/>
                    <a:gd name="T4" fmla="+- 0 1996 1986"/>
                    <a:gd name="T5" fmla="*/ T4 w 97"/>
                    <a:gd name="T6" fmla="+- 0 1790 1713"/>
                    <a:gd name="T7" fmla="*/ 1790 h 95"/>
                    <a:gd name="T8" fmla="+- 0 2007 1986"/>
                    <a:gd name="T9" fmla="*/ T8 w 97"/>
                    <a:gd name="T10" fmla="+- 0 1799 1713"/>
                    <a:gd name="T11" fmla="*/ 1799 h 95"/>
                  </a:gdLst>
                  <a:ahLst/>
                  <a:cxnLst>
                    <a:cxn ang="0">
                      <a:pos x="T1" y="T3"/>
                    </a:cxn>
                    <a:cxn ang="0">
                      <a:pos x="T5" y="T7"/>
                    </a:cxn>
                    <a:cxn ang="0">
                      <a:pos x="T9" y="T11"/>
                    </a:cxn>
                  </a:cxnLst>
                  <a:rect l="0" t="0" r="r" b="b"/>
                  <a:pathLst>
                    <a:path w="97" h="95">
                      <a:moveTo>
                        <a:pt x="6" y="66"/>
                      </a:moveTo>
                      <a:lnTo>
                        <a:pt x="10" y="77"/>
                      </a:lnTo>
                      <a:lnTo>
                        <a:pt x="21" y="8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39" name="Freeform 642"/>
                <p:cNvSpPr>
                  <a:spLocks/>
                </p:cNvSpPr>
                <p:nvPr/>
              </p:nvSpPr>
              <p:spPr bwMode="auto">
                <a:xfrm>
                  <a:off x="1986" y="1713"/>
                  <a:ext cx="97" cy="95"/>
                </a:xfrm>
                <a:custGeom>
                  <a:avLst/>
                  <a:gdLst>
                    <a:gd name="T0" fmla="+- 0 2058 1986"/>
                    <a:gd name="T1" fmla="*/ T0 w 97"/>
                    <a:gd name="T2" fmla="+- 0 1799 1713"/>
                    <a:gd name="T3" fmla="*/ 1799 h 95"/>
                    <a:gd name="T4" fmla="+- 0 2070 1986"/>
                    <a:gd name="T5" fmla="*/ T4 w 97"/>
                    <a:gd name="T6" fmla="+- 0 1792 1713"/>
                    <a:gd name="T7" fmla="*/ 1792 h 95"/>
                    <a:gd name="T8" fmla="+- 0 2078 1986"/>
                    <a:gd name="T9" fmla="*/ T8 w 97"/>
                    <a:gd name="T10" fmla="+- 0 1779 1713"/>
                    <a:gd name="T11" fmla="*/ 1779 h 95"/>
                  </a:gdLst>
                  <a:ahLst/>
                  <a:cxnLst>
                    <a:cxn ang="0">
                      <a:pos x="T1" y="T3"/>
                    </a:cxn>
                    <a:cxn ang="0">
                      <a:pos x="T5" y="T7"/>
                    </a:cxn>
                    <a:cxn ang="0">
                      <a:pos x="T9" y="T11"/>
                    </a:cxn>
                  </a:cxnLst>
                  <a:rect l="0" t="0" r="r" b="b"/>
                  <a:pathLst>
                    <a:path w="97" h="95">
                      <a:moveTo>
                        <a:pt x="72" y="86"/>
                      </a:moveTo>
                      <a:lnTo>
                        <a:pt x="84" y="79"/>
                      </a:lnTo>
                      <a:lnTo>
                        <a:pt x="92" y="6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40" name="Freeform 643"/>
                <p:cNvSpPr>
                  <a:spLocks/>
                </p:cNvSpPr>
                <p:nvPr/>
              </p:nvSpPr>
              <p:spPr bwMode="auto">
                <a:xfrm>
                  <a:off x="1986" y="1713"/>
                  <a:ext cx="97" cy="95"/>
                </a:xfrm>
                <a:custGeom>
                  <a:avLst/>
                  <a:gdLst>
                    <a:gd name="T0" fmla="+- 0 2083 1986"/>
                    <a:gd name="T1" fmla="*/ T0 w 97"/>
                    <a:gd name="T2" fmla="+- 0 1760 1713"/>
                    <a:gd name="T3" fmla="*/ 1760 h 95"/>
                    <a:gd name="T4" fmla="+- 0 2078 1986"/>
                    <a:gd name="T5" fmla="*/ T4 w 97"/>
                    <a:gd name="T6" fmla="+- 0 1739 1713"/>
                    <a:gd name="T7" fmla="*/ 1739 h 95"/>
                    <a:gd name="T8" fmla="+- 0 2064 1986"/>
                    <a:gd name="T9" fmla="*/ T8 w 97"/>
                    <a:gd name="T10" fmla="+- 0 1722 1713"/>
                    <a:gd name="T11" fmla="*/ 1722 h 95"/>
                    <a:gd name="T12" fmla="+- 0 2044 1986"/>
                    <a:gd name="T13" fmla="*/ T12 w 97"/>
                    <a:gd name="T14" fmla="+- 0 1713 1713"/>
                    <a:gd name="T15" fmla="*/ 1713 h 95"/>
                    <a:gd name="T16" fmla="+- 0 2018 1986"/>
                    <a:gd name="T17" fmla="*/ T16 w 97"/>
                    <a:gd name="T18" fmla="+- 0 1716 1713"/>
                    <a:gd name="T19" fmla="*/ 1716 h 95"/>
                    <a:gd name="T20" fmla="+- 0 1998 1986"/>
                    <a:gd name="T21" fmla="*/ T20 w 97"/>
                    <a:gd name="T22" fmla="+- 0 1727 1713"/>
                    <a:gd name="T23" fmla="*/ 1727 h 95"/>
                    <a:gd name="T24" fmla="+- 0 1986 1986"/>
                    <a:gd name="T25" fmla="*/ T24 w 97"/>
                    <a:gd name="T26" fmla="+- 0 1742 1713"/>
                    <a:gd name="T27" fmla="*/ 1742 h 95"/>
                    <a:gd name="T28" fmla="+- 0 1988 1986"/>
                    <a:gd name="T29" fmla="*/ T28 w 97"/>
                    <a:gd name="T30" fmla="+- 0 1770 1713"/>
                    <a:gd name="T31" fmla="*/ 1770 h 95"/>
                    <a:gd name="T32" fmla="+- 0 1992 1986"/>
                    <a:gd name="T33" fmla="*/ T32 w 97"/>
                    <a:gd name="T34" fmla="+- 0 1779 1713"/>
                    <a:gd name="T35" fmla="*/ 177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7" h="95">
                      <a:moveTo>
                        <a:pt x="97" y="47"/>
                      </a:moveTo>
                      <a:lnTo>
                        <a:pt x="92" y="26"/>
                      </a:lnTo>
                      <a:lnTo>
                        <a:pt x="78" y="9"/>
                      </a:lnTo>
                      <a:lnTo>
                        <a:pt x="58" y="0"/>
                      </a:lnTo>
                      <a:lnTo>
                        <a:pt x="32" y="3"/>
                      </a:lnTo>
                      <a:lnTo>
                        <a:pt x="12" y="14"/>
                      </a:lnTo>
                      <a:lnTo>
                        <a:pt x="0" y="29"/>
                      </a:lnTo>
                      <a:lnTo>
                        <a:pt x="2" y="57"/>
                      </a:lnTo>
                      <a:lnTo>
                        <a:pt x="6" y="6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41" name="Freeform 644"/>
                <p:cNvSpPr>
                  <a:spLocks/>
                </p:cNvSpPr>
                <p:nvPr/>
              </p:nvSpPr>
              <p:spPr bwMode="auto">
                <a:xfrm>
                  <a:off x="1986" y="1713"/>
                  <a:ext cx="97" cy="95"/>
                </a:xfrm>
                <a:custGeom>
                  <a:avLst/>
                  <a:gdLst>
                    <a:gd name="T0" fmla="+- 0 2078 1986"/>
                    <a:gd name="T1" fmla="*/ T0 w 97"/>
                    <a:gd name="T2" fmla="+- 0 1779 1713"/>
                    <a:gd name="T3" fmla="*/ 1779 h 95"/>
                    <a:gd name="T4" fmla="+- 0 2081 1986"/>
                    <a:gd name="T5" fmla="*/ T4 w 97"/>
                    <a:gd name="T6" fmla="+- 0 1774 1713"/>
                    <a:gd name="T7" fmla="*/ 1774 h 95"/>
                    <a:gd name="T8" fmla="+- 0 2083 1986"/>
                    <a:gd name="T9" fmla="*/ T8 w 97"/>
                    <a:gd name="T10" fmla="+- 0 1760 1713"/>
                    <a:gd name="T11" fmla="*/ 1760 h 95"/>
                  </a:gdLst>
                  <a:ahLst/>
                  <a:cxnLst>
                    <a:cxn ang="0">
                      <a:pos x="T1" y="T3"/>
                    </a:cxn>
                    <a:cxn ang="0">
                      <a:pos x="T5" y="T7"/>
                    </a:cxn>
                    <a:cxn ang="0">
                      <a:pos x="T9" y="T11"/>
                    </a:cxn>
                  </a:cxnLst>
                  <a:rect l="0" t="0" r="r" b="b"/>
                  <a:pathLst>
                    <a:path w="97" h="95">
                      <a:moveTo>
                        <a:pt x="92" y="66"/>
                      </a:move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92" name="Group 645"/>
              <p:cNvGrpSpPr>
                <a:grpSpLocks/>
              </p:cNvGrpSpPr>
              <p:nvPr/>
            </p:nvGrpSpPr>
            <p:grpSpPr bwMode="auto">
              <a:xfrm>
                <a:off x="4352" y="29"/>
                <a:ext cx="93" cy="99"/>
                <a:chOff x="4352" y="29"/>
                <a:chExt cx="93" cy="99"/>
              </a:xfrm>
            </p:grpSpPr>
            <p:sp>
              <p:nvSpPr>
                <p:cNvPr id="8736" name="Freeform 646"/>
                <p:cNvSpPr>
                  <a:spLocks/>
                </p:cNvSpPr>
                <p:nvPr/>
              </p:nvSpPr>
              <p:spPr bwMode="auto">
                <a:xfrm>
                  <a:off x="4352" y="29"/>
                  <a:ext cx="93" cy="99"/>
                </a:xfrm>
                <a:custGeom>
                  <a:avLst/>
                  <a:gdLst>
                    <a:gd name="T0" fmla="+- 0 4408 4352"/>
                    <a:gd name="T1" fmla="*/ T0 w 93"/>
                    <a:gd name="T2" fmla="+- 0 29 29"/>
                    <a:gd name="T3" fmla="*/ 29 h 99"/>
                    <a:gd name="T4" fmla="+- 0 4382 4352"/>
                    <a:gd name="T5" fmla="*/ T4 w 93"/>
                    <a:gd name="T6" fmla="+- 0 32 29"/>
                    <a:gd name="T7" fmla="*/ 32 h 99"/>
                    <a:gd name="T8" fmla="+- 0 4364 4352"/>
                    <a:gd name="T9" fmla="*/ T8 w 93"/>
                    <a:gd name="T10" fmla="+- 0 43 29"/>
                    <a:gd name="T11" fmla="*/ 43 h 99"/>
                    <a:gd name="T12" fmla="+- 0 4352 4352"/>
                    <a:gd name="T13" fmla="*/ T12 w 93"/>
                    <a:gd name="T14" fmla="+- 0 59 29"/>
                    <a:gd name="T15" fmla="*/ 59 h 99"/>
                    <a:gd name="T16" fmla="+- 0 4354 4352"/>
                    <a:gd name="T17" fmla="*/ T16 w 93"/>
                    <a:gd name="T18" fmla="+- 0 88 29"/>
                    <a:gd name="T19" fmla="*/ 88 h 99"/>
                    <a:gd name="T20" fmla="+- 0 4362 4352"/>
                    <a:gd name="T21" fmla="*/ T20 w 93"/>
                    <a:gd name="T22" fmla="+- 0 109 29"/>
                    <a:gd name="T23" fmla="*/ 109 h 99"/>
                    <a:gd name="T24" fmla="+- 0 4375 4352"/>
                    <a:gd name="T25" fmla="*/ T24 w 93"/>
                    <a:gd name="T26" fmla="+- 0 122 29"/>
                    <a:gd name="T27" fmla="*/ 122 h 99"/>
                    <a:gd name="T28" fmla="+- 0 4392 4352"/>
                    <a:gd name="T29" fmla="*/ T28 w 93"/>
                    <a:gd name="T30" fmla="+- 0 128 29"/>
                    <a:gd name="T31" fmla="*/ 128 h 99"/>
                    <a:gd name="T32" fmla="+- 0 4415 4352"/>
                    <a:gd name="T33" fmla="*/ T32 w 93"/>
                    <a:gd name="T34" fmla="+- 0 123 29"/>
                    <a:gd name="T35" fmla="*/ 123 h 99"/>
                    <a:gd name="T36" fmla="+- 0 4433 4352"/>
                    <a:gd name="T37" fmla="*/ T36 w 93"/>
                    <a:gd name="T38" fmla="+- 0 111 29"/>
                    <a:gd name="T39" fmla="*/ 111 h 99"/>
                    <a:gd name="T40" fmla="+- 0 4443 4352"/>
                    <a:gd name="T41" fmla="*/ T40 w 93"/>
                    <a:gd name="T42" fmla="+- 0 92 29"/>
                    <a:gd name="T43" fmla="*/ 92 h 99"/>
                    <a:gd name="T44" fmla="+- 0 4445 4352"/>
                    <a:gd name="T45" fmla="*/ T44 w 93"/>
                    <a:gd name="T46" fmla="+- 0 78 29"/>
                    <a:gd name="T47" fmla="*/ 78 h 99"/>
                    <a:gd name="T48" fmla="+- 0 4440 4352"/>
                    <a:gd name="T49" fmla="*/ T48 w 93"/>
                    <a:gd name="T50" fmla="+- 0 55 29"/>
                    <a:gd name="T51" fmla="*/ 55 h 99"/>
                    <a:gd name="T52" fmla="+- 0 4427 4352"/>
                    <a:gd name="T53" fmla="*/ T52 w 93"/>
                    <a:gd name="T54" fmla="+- 0 38 29"/>
                    <a:gd name="T55" fmla="*/ 38 h 99"/>
                    <a:gd name="T56" fmla="+- 0 4408 4352"/>
                    <a:gd name="T57" fmla="*/ T56 w 93"/>
                    <a:gd name="T58" fmla="+- 0 29 29"/>
                    <a:gd name="T59" fmla="*/ 29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6" y="0"/>
                      </a:moveTo>
                      <a:lnTo>
                        <a:pt x="30" y="3"/>
                      </a:lnTo>
                      <a:lnTo>
                        <a:pt x="12" y="14"/>
                      </a:lnTo>
                      <a:lnTo>
                        <a:pt x="0" y="30"/>
                      </a:lnTo>
                      <a:lnTo>
                        <a:pt x="2" y="59"/>
                      </a:lnTo>
                      <a:lnTo>
                        <a:pt x="10" y="80"/>
                      </a:lnTo>
                      <a:lnTo>
                        <a:pt x="23" y="93"/>
                      </a:lnTo>
                      <a:lnTo>
                        <a:pt x="40" y="99"/>
                      </a:lnTo>
                      <a:lnTo>
                        <a:pt x="63" y="94"/>
                      </a:lnTo>
                      <a:lnTo>
                        <a:pt x="81" y="82"/>
                      </a:lnTo>
                      <a:lnTo>
                        <a:pt x="91" y="63"/>
                      </a:lnTo>
                      <a:lnTo>
                        <a:pt x="93" y="49"/>
                      </a:lnTo>
                      <a:lnTo>
                        <a:pt x="88" y="26"/>
                      </a:lnTo>
                      <a:lnTo>
                        <a:pt x="75" y="9"/>
                      </a:lnTo>
                      <a:lnTo>
                        <a:pt x="56"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93" name="Group 647"/>
              <p:cNvGrpSpPr>
                <a:grpSpLocks/>
              </p:cNvGrpSpPr>
              <p:nvPr/>
            </p:nvGrpSpPr>
            <p:grpSpPr bwMode="auto">
              <a:xfrm>
                <a:off x="4352" y="29"/>
                <a:ext cx="93" cy="99"/>
                <a:chOff x="4352" y="29"/>
                <a:chExt cx="93" cy="99"/>
              </a:xfrm>
            </p:grpSpPr>
            <p:sp>
              <p:nvSpPr>
                <p:cNvPr id="8735" name="Freeform 648"/>
                <p:cNvSpPr>
                  <a:spLocks/>
                </p:cNvSpPr>
                <p:nvPr/>
              </p:nvSpPr>
              <p:spPr bwMode="auto">
                <a:xfrm>
                  <a:off x="4352" y="29"/>
                  <a:ext cx="93" cy="99"/>
                </a:xfrm>
                <a:custGeom>
                  <a:avLst/>
                  <a:gdLst>
                    <a:gd name="T0" fmla="+- 0 4445 4352"/>
                    <a:gd name="T1" fmla="*/ T0 w 93"/>
                    <a:gd name="T2" fmla="+- 0 78 29"/>
                    <a:gd name="T3" fmla="*/ 78 h 99"/>
                    <a:gd name="T4" fmla="+- 0 4440 4352"/>
                    <a:gd name="T5" fmla="*/ T4 w 93"/>
                    <a:gd name="T6" fmla="+- 0 55 29"/>
                    <a:gd name="T7" fmla="*/ 55 h 99"/>
                    <a:gd name="T8" fmla="+- 0 4427 4352"/>
                    <a:gd name="T9" fmla="*/ T8 w 93"/>
                    <a:gd name="T10" fmla="+- 0 38 29"/>
                    <a:gd name="T11" fmla="*/ 38 h 99"/>
                    <a:gd name="T12" fmla="+- 0 4408 4352"/>
                    <a:gd name="T13" fmla="*/ T12 w 93"/>
                    <a:gd name="T14" fmla="+- 0 29 29"/>
                    <a:gd name="T15" fmla="*/ 29 h 99"/>
                    <a:gd name="T16" fmla="+- 0 4382 4352"/>
                    <a:gd name="T17" fmla="*/ T16 w 93"/>
                    <a:gd name="T18" fmla="+- 0 32 29"/>
                    <a:gd name="T19" fmla="*/ 32 h 99"/>
                    <a:gd name="T20" fmla="+- 0 4364 4352"/>
                    <a:gd name="T21" fmla="*/ T20 w 93"/>
                    <a:gd name="T22" fmla="+- 0 43 29"/>
                    <a:gd name="T23" fmla="*/ 43 h 99"/>
                    <a:gd name="T24" fmla="+- 0 4352 4352"/>
                    <a:gd name="T25" fmla="*/ T24 w 93"/>
                    <a:gd name="T26" fmla="+- 0 59 29"/>
                    <a:gd name="T27" fmla="*/ 59 h 99"/>
                    <a:gd name="T28" fmla="+- 0 4354 4352"/>
                    <a:gd name="T29" fmla="*/ T28 w 93"/>
                    <a:gd name="T30" fmla="+- 0 88 29"/>
                    <a:gd name="T31" fmla="*/ 88 h 99"/>
                    <a:gd name="T32" fmla="+- 0 4362 4352"/>
                    <a:gd name="T33" fmla="*/ T32 w 93"/>
                    <a:gd name="T34" fmla="+- 0 109 29"/>
                    <a:gd name="T35" fmla="*/ 109 h 99"/>
                    <a:gd name="T36" fmla="+- 0 4375 4352"/>
                    <a:gd name="T37" fmla="*/ T36 w 93"/>
                    <a:gd name="T38" fmla="+- 0 122 29"/>
                    <a:gd name="T39" fmla="*/ 122 h 99"/>
                    <a:gd name="T40" fmla="+- 0 4392 4352"/>
                    <a:gd name="T41" fmla="*/ T40 w 93"/>
                    <a:gd name="T42" fmla="+- 0 128 29"/>
                    <a:gd name="T43" fmla="*/ 128 h 99"/>
                    <a:gd name="T44" fmla="+- 0 4415 4352"/>
                    <a:gd name="T45" fmla="*/ T44 w 93"/>
                    <a:gd name="T46" fmla="+- 0 123 29"/>
                    <a:gd name="T47" fmla="*/ 123 h 99"/>
                    <a:gd name="T48" fmla="+- 0 4433 4352"/>
                    <a:gd name="T49" fmla="*/ T48 w 93"/>
                    <a:gd name="T50" fmla="+- 0 111 29"/>
                    <a:gd name="T51" fmla="*/ 111 h 99"/>
                    <a:gd name="T52" fmla="+- 0 4443 4352"/>
                    <a:gd name="T53" fmla="*/ T52 w 93"/>
                    <a:gd name="T54" fmla="+- 0 92 29"/>
                    <a:gd name="T55" fmla="*/ 92 h 99"/>
                    <a:gd name="T56" fmla="+- 0 4445 4352"/>
                    <a:gd name="T57" fmla="*/ T56 w 93"/>
                    <a:gd name="T58" fmla="+- 0 78 29"/>
                    <a:gd name="T59" fmla="*/ 78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6"/>
                      </a:lnTo>
                      <a:lnTo>
                        <a:pt x="75" y="9"/>
                      </a:lnTo>
                      <a:lnTo>
                        <a:pt x="56" y="0"/>
                      </a:lnTo>
                      <a:lnTo>
                        <a:pt x="30" y="3"/>
                      </a:lnTo>
                      <a:lnTo>
                        <a:pt x="12" y="14"/>
                      </a:lnTo>
                      <a:lnTo>
                        <a:pt x="0" y="30"/>
                      </a:lnTo>
                      <a:lnTo>
                        <a:pt x="2" y="59"/>
                      </a:lnTo>
                      <a:lnTo>
                        <a:pt x="10" y="80"/>
                      </a:lnTo>
                      <a:lnTo>
                        <a:pt x="23" y="93"/>
                      </a:lnTo>
                      <a:lnTo>
                        <a:pt x="40" y="99"/>
                      </a:lnTo>
                      <a:lnTo>
                        <a:pt x="63" y="94"/>
                      </a:lnTo>
                      <a:lnTo>
                        <a:pt x="81" y="82"/>
                      </a:lnTo>
                      <a:lnTo>
                        <a:pt x="91" y="63"/>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94" name="Group 649"/>
              <p:cNvGrpSpPr>
                <a:grpSpLocks/>
              </p:cNvGrpSpPr>
              <p:nvPr/>
            </p:nvGrpSpPr>
            <p:grpSpPr bwMode="auto">
              <a:xfrm>
                <a:off x="1829" y="3552"/>
                <a:ext cx="101" cy="97"/>
                <a:chOff x="1829" y="3552"/>
                <a:chExt cx="101" cy="97"/>
              </a:xfrm>
            </p:grpSpPr>
            <p:sp>
              <p:nvSpPr>
                <p:cNvPr id="8734" name="Freeform 650"/>
                <p:cNvSpPr>
                  <a:spLocks/>
                </p:cNvSpPr>
                <p:nvPr/>
              </p:nvSpPr>
              <p:spPr bwMode="auto">
                <a:xfrm>
                  <a:off x="1829" y="3552"/>
                  <a:ext cx="101" cy="97"/>
                </a:xfrm>
                <a:custGeom>
                  <a:avLst/>
                  <a:gdLst>
                    <a:gd name="T0" fmla="+- 0 1892 1829"/>
                    <a:gd name="T1" fmla="*/ T0 w 101"/>
                    <a:gd name="T2" fmla="+- 0 3552 3552"/>
                    <a:gd name="T3" fmla="*/ 3552 h 97"/>
                    <a:gd name="T4" fmla="+- 0 1866 1829"/>
                    <a:gd name="T5" fmla="*/ T4 w 101"/>
                    <a:gd name="T6" fmla="+- 0 3555 3552"/>
                    <a:gd name="T7" fmla="*/ 3555 h 97"/>
                    <a:gd name="T8" fmla="+- 0 1846 1829"/>
                    <a:gd name="T9" fmla="*/ T8 w 101"/>
                    <a:gd name="T10" fmla="+- 0 3565 3552"/>
                    <a:gd name="T11" fmla="*/ 3565 h 97"/>
                    <a:gd name="T12" fmla="+- 0 1834 1829"/>
                    <a:gd name="T13" fmla="*/ T12 w 101"/>
                    <a:gd name="T14" fmla="+- 0 3580 3552"/>
                    <a:gd name="T15" fmla="*/ 3580 h 97"/>
                    <a:gd name="T16" fmla="+- 0 1829 1829"/>
                    <a:gd name="T17" fmla="*/ T16 w 101"/>
                    <a:gd name="T18" fmla="+- 0 3599 3552"/>
                    <a:gd name="T19" fmla="*/ 3599 h 97"/>
                    <a:gd name="T20" fmla="+- 0 1834 1829"/>
                    <a:gd name="T21" fmla="*/ T20 w 101"/>
                    <a:gd name="T22" fmla="+- 0 3621 3552"/>
                    <a:gd name="T23" fmla="*/ 3621 h 97"/>
                    <a:gd name="T24" fmla="+- 0 1847 1829"/>
                    <a:gd name="T25" fmla="*/ T24 w 101"/>
                    <a:gd name="T26" fmla="+- 0 3639 3552"/>
                    <a:gd name="T27" fmla="*/ 3639 h 97"/>
                    <a:gd name="T28" fmla="+- 0 1865 1829"/>
                    <a:gd name="T29" fmla="*/ T28 w 101"/>
                    <a:gd name="T30" fmla="+- 0 3649 3552"/>
                    <a:gd name="T31" fmla="*/ 3649 h 97"/>
                    <a:gd name="T32" fmla="+- 0 1892 1829"/>
                    <a:gd name="T33" fmla="*/ T32 w 101"/>
                    <a:gd name="T34" fmla="+- 0 3647 3552"/>
                    <a:gd name="T35" fmla="*/ 3647 h 97"/>
                    <a:gd name="T36" fmla="+- 0 1912 1829"/>
                    <a:gd name="T37" fmla="*/ T36 w 101"/>
                    <a:gd name="T38" fmla="+- 0 3637 3552"/>
                    <a:gd name="T39" fmla="*/ 3637 h 97"/>
                    <a:gd name="T40" fmla="+- 0 1925 1829"/>
                    <a:gd name="T41" fmla="*/ T40 w 101"/>
                    <a:gd name="T42" fmla="+- 0 3622 3552"/>
                    <a:gd name="T43" fmla="*/ 3622 h 97"/>
                    <a:gd name="T44" fmla="+- 0 1930 1829"/>
                    <a:gd name="T45" fmla="*/ T44 w 101"/>
                    <a:gd name="T46" fmla="+- 0 3604 3552"/>
                    <a:gd name="T47" fmla="*/ 3604 h 97"/>
                    <a:gd name="T48" fmla="+- 0 1930 1829"/>
                    <a:gd name="T49" fmla="*/ T48 w 101"/>
                    <a:gd name="T50" fmla="+- 0 3601 3552"/>
                    <a:gd name="T51" fmla="*/ 3601 h 97"/>
                    <a:gd name="T52" fmla="+- 0 1925 1829"/>
                    <a:gd name="T53" fmla="*/ T52 w 101"/>
                    <a:gd name="T54" fmla="+- 0 3579 3552"/>
                    <a:gd name="T55" fmla="*/ 3579 h 97"/>
                    <a:gd name="T56" fmla="+- 0 1911 1829"/>
                    <a:gd name="T57" fmla="*/ T56 w 101"/>
                    <a:gd name="T58" fmla="+- 0 3562 3552"/>
                    <a:gd name="T59" fmla="*/ 3562 h 97"/>
                    <a:gd name="T60" fmla="+- 0 1892 1829"/>
                    <a:gd name="T61" fmla="*/ T60 w 101"/>
                    <a:gd name="T62" fmla="+- 0 3552 3552"/>
                    <a:gd name="T63" fmla="*/ 3552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69"/>
                      </a:lnTo>
                      <a:lnTo>
                        <a:pt x="18" y="87"/>
                      </a:lnTo>
                      <a:lnTo>
                        <a:pt x="36" y="97"/>
                      </a:lnTo>
                      <a:lnTo>
                        <a:pt x="63" y="95"/>
                      </a:lnTo>
                      <a:lnTo>
                        <a:pt x="83" y="85"/>
                      </a:lnTo>
                      <a:lnTo>
                        <a:pt x="96" y="70"/>
                      </a:lnTo>
                      <a:lnTo>
                        <a:pt x="101" y="52"/>
                      </a:lnTo>
                      <a:lnTo>
                        <a:pt x="101" y="49"/>
                      </a:lnTo>
                      <a:lnTo>
                        <a:pt x="96" y="27"/>
                      </a:lnTo>
                      <a:lnTo>
                        <a:pt x="82" y="10"/>
                      </a:lnTo>
                      <a:lnTo>
                        <a:pt x="63"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95" name="Group 651"/>
              <p:cNvGrpSpPr>
                <a:grpSpLocks/>
              </p:cNvGrpSpPr>
              <p:nvPr/>
            </p:nvGrpSpPr>
            <p:grpSpPr bwMode="auto">
              <a:xfrm>
                <a:off x="1829" y="3552"/>
                <a:ext cx="101" cy="97"/>
                <a:chOff x="1829" y="3552"/>
                <a:chExt cx="101" cy="97"/>
              </a:xfrm>
            </p:grpSpPr>
            <p:sp>
              <p:nvSpPr>
                <p:cNvPr id="8733" name="Freeform 652"/>
                <p:cNvSpPr>
                  <a:spLocks/>
                </p:cNvSpPr>
                <p:nvPr/>
              </p:nvSpPr>
              <p:spPr bwMode="auto">
                <a:xfrm>
                  <a:off x="1829" y="3552"/>
                  <a:ext cx="101" cy="97"/>
                </a:xfrm>
                <a:custGeom>
                  <a:avLst/>
                  <a:gdLst>
                    <a:gd name="T0" fmla="+- 0 1930 1829"/>
                    <a:gd name="T1" fmla="*/ T0 w 101"/>
                    <a:gd name="T2" fmla="+- 0 3601 3552"/>
                    <a:gd name="T3" fmla="*/ 3601 h 97"/>
                    <a:gd name="T4" fmla="+- 0 1925 1829"/>
                    <a:gd name="T5" fmla="*/ T4 w 101"/>
                    <a:gd name="T6" fmla="+- 0 3579 3552"/>
                    <a:gd name="T7" fmla="*/ 3579 h 97"/>
                    <a:gd name="T8" fmla="+- 0 1911 1829"/>
                    <a:gd name="T9" fmla="*/ T8 w 101"/>
                    <a:gd name="T10" fmla="+- 0 3562 3552"/>
                    <a:gd name="T11" fmla="*/ 3562 h 97"/>
                    <a:gd name="T12" fmla="+- 0 1892 1829"/>
                    <a:gd name="T13" fmla="*/ T12 w 101"/>
                    <a:gd name="T14" fmla="+- 0 3552 3552"/>
                    <a:gd name="T15" fmla="*/ 3552 h 97"/>
                    <a:gd name="T16" fmla="+- 0 1866 1829"/>
                    <a:gd name="T17" fmla="*/ T16 w 101"/>
                    <a:gd name="T18" fmla="+- 0 3555 3552"/>
                    <a:gd name="T19" fmla="*/ 3555 h 97"/>
                    <a:gd name="T20" fmla="+- 0 1846 1829"/>
                    <a:gd name="T21" fmla="*/ T20 w 101"/>
                    <a:gd name="T22" fmla="+- 0 3565 3552"/>
                    <a:gd name="T23" fmla="*/ 3565 h 97"/>
                    <a:gd name="T24" fmla="+- 0 1834 1829"/>
                    <a:gd name="T25" fmla="*/ T24 w 101"/>
                    <a:gd name="T26" fmla="+- 0 3580 3552"/>
                    <a:gd name="T27" fmla="*/ 3580 h 97"/>
                    <a:gd name="T28" fmla="+- 0 1829 1829"/>
                    <a:gd name="T29" fmla="*/ T28 w 101"/>
                    <a:gd name="T30" fmla="+- 0 3599 3552"/>
                    <a:gd name="T31" fmla="*/ 3599 h 97"/>
                    <a:gd name="T32" fmla="+- 0 1834 1829"/>
                    <a:gd name="T33" fmla="*/ T32 w 101"/>
                    <a:gd name="T34" fmla="+- 0 3621 3552"/>
                    <a:gd name="T35" fmla="*/ 3621 h 97"/>
                    <a:gd name="T36" fmla="+- 0 1847 1829"/>
                    <a:gd name="T37" fmla="*/ T36 w 101"/>
                    <a:gd name="T38" fmla="+- 0 3639 3552"/>
                    <a:gd name="T39" fmla="*/ 3639 h 97"/>
                    <a:gd name="T40" fmla="+- 0 1865 1829"/>
                    <a:gd name="T41" fmla="*/ T40 w 101"/>
                    <a:gd name="T42" fmla="+- 0 3649 3552"/>
                    <a:gd name="T43" fmla="*/ 3649 h 97"/>
                    <a:gd name="T44" fmla="+- 0 1892 1829"/>
                    <a:gd name="T45" fmla="*/ T44 w 101"/>
                    <a:gd name="T46" fmla="+- 0 3647 3552"/>
                    <a:gd name="T47" fmla="*/ 3647 h 97"/>
                    <a:gd name="T48" fmla="+- 0 1912 1829"/>
                    <a:gd name="T49" fmla="*/ T48 w 101"/>
                    <a:gd name="T50" fmla="+- 0 3637 3552"/>
                    <a:gd name="T51" fmla="*/ 3637 h 97"/>
                    <a:gd name="T52" fmla="+- 0 1925 1829"/>
                    <a:gd name="T53" fmla="*/ T52 w 101"/>
                    <a:gd name="T54" fmla="+- 0 3622 3552"/>
                    <a:gd name="T55" fmla="*/ 3622 h 97"/>
                    <a:gd name="T56" fmla="+- 0 1930 1829"/>
                    <a:gd name="T57" fmla="*/ T56 w 101"/>
                    <a:gd name="T58" fmla="+- 0 3604 3552"/>
                    <a:gd name="T59" fmla="*/ 3604 h 97"/>
                    <a:gd name="T60" fmla="+- 0 1930 1829"/>
                    <a:gd name="T61" fmla="*/ T60 w 101"/>
                    <a:gd name="T62" fmla="+- 0 3601 3552"/>
                    <a:gd name="T63" fmla="*/ 3601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7" y="3"/>
                      </a:lnTo>
                      <a:lnTo>
                        <a:pt x="17" y="13"/>
                      </a:lnTo>
                      <a:lnTo>
                        <a:pt x="5" y="28"/>
                      </a:lnTo>
                      <a:lnTo>
                        <a:pt x="0" y="47"/>
                      </a:lnTo>
                      <a:lnTo>
                        <a:pt x="5" y="69"/>
                      </a:lnTo>
                      <a:lnTo>
                        <a:pt x="18" y="87"/>
                      </a:lnTo>
                      <a:lnTo>
                        <a:pt x="36"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96" name="Group 653"/>
              <p:cNvGrpSpPr>
                <a:grpSpLocks/>
              </p:cNvGrpSpPr>
              <p:nvPr/>
            </p:nvGrpSpPr>
            <p:grpSpPr bwMode="auto">
              <a:xfrm>
                <a:off x="2295" y="4056"/>
                <a:ext cx="101" cy="97"/>
                <a:chOff x="2295" y="4056"/>
                <a:chExt cx="101" cy="97"/>
              </a:xfrm>
            </p:grpSpPr>
            <p:sp>
              <p:nvSpPr>
                <p:cNvPr id="8732" name="Freeform 654"/>
                <p:cNvSpPr>
                  <a:spLocks/>
                </p:cNvSpPr>
                <p:nvPr/>
              </p:nvSpPr>
              <p:spPr bwMode="auto">
                <a:xfrm>
                  <a:off x="2295" y="4056"/>
                  <a:ext cx="101" cy="97"/>
                </a:xfrm>
                <a:custGeom>
                  <a:avLst/>
                  <a:gdLst>
                    <a:gd name="T0" fmla="+- 0 2358 2295"/>
                    <a:gd name="T1" fmla="*/ T0 w 101"/>
                    <a:gd name="T2" fmla="+- 0 4056 4056"/>
                    <a:gd name="T3" fmla="*/ 4056 h 97"/>
                    <a:gd name="T4" fmla="+- 0 2331 2295"/>
                    <a:gd name="T5" fmla="*/ T4 w 101"/>
                    <a:gd name="T6" fmla="+- 0 4059 4056"/>
                    <a:gd name="T7" fmla="*/ 4059 h 97"/>
                    <a:gd name="T8" fmla="+- 0 2312 2295"/>
                    <a:gd name="T9" fmla="*/ T8 w 101"/>
                    <a:gd name="T10" fmla="+- 0 4069 4056"/>
                    <a:gd name="T11" fmla="*/ 4069 h 97"/>
                    <a:gd name="T12" fmla="+- 0 2299 2295"/>
                    <a:gd name="T13" fmla="*/ T12 w 101"/>
                    <a:gd name="T14" fmla="+- 0 4084 4056"/>
                    <a:gd name="T15" fmla="*/ 4084 h 97"/>
                    <a:gd name="T16" fmla="+- 0 2295 2295"/>
                    <a:gd name="T17" fmla="*/ T16 w 101"/>
                    <a:gd name="T18" fmla="+- 0 4103 4056"/>
                    <a:gd name="T19" fmla="*/ 4103 h 97"/>
                    <a:gd name="T20" fmla="+- 0 2299 2295"/>
                    <a:gd name="T21" fmla="*/ T20 w 101"/>
                    <a:gd name="T22" fmla="+- 0 4125 4056"/>
                    <a:gd name="T23" fmla="*/ 4125 h 97"/>
                    <a:gd name="T24" fmla="+- 0 2312 2295"/>
                    <a:gd name="T25" fmla="*/ T24 w 101"/>
                    <a:gd name="T26" fmla="+- 0 4143 4056"/>
                    <a:gd name="T27" fmla="*/ 4143 h 97"/>
                    <a:gd name="T28" fmla="+- 0 2331 2295"/>
                    <a:gd name="T29" fmla="*/ T28 w 101"/>
                    <a:gd name="T30" fmla="+- 0 4153 4056"/>
                    <a:gd name="T31" fmla="*/ 4153 h 97"/>
                    <a:gd name="T32" fmla="+- 0 2358 2295"/>
                    <a:gd name="T33" fmla="*/ T32 w 101"/>
                    <a:gd name="T34" fmla="+- 0 4150 4056"/>
                    <a:gd name="T35" fmla="*/ 4150 h 97"/>
                    <a:gd name="T36" fmla="+- 0 2378 2295"/>
                    <a:gd name="T37" fmla="*/ T36 w 101"/>
                    <a:gd name="T38" fmla="+- 0 4141 4056"/>
                    <a:gd name="T39" fmla="*/ 4141 h 97"/>
                    <a:gd name="T40" fmla="+- 0 2390 2295"/>
                    <a:gd name="T41" fmla="*/ T40 w 101"/>
                    <a:gd name="T42" fmla="+- 0 4126 4056"/>
                    <a:gd name="T43" fmla="*/ 4126 h 97"/>
                    <a:gd name="T44" fmla="+- 0 2395 2295"/>
                    <a:gd name="T45" fmla="*/ T44 w 101"/>
                    <a:gd name="T46" fmla="+- 0 4108 4056"/>
                    <a:gd name="T47" fmla="*/ 4108 h 97"/>
                    <a:gd name="T48" fmla="+- 0 2395 2295"/>
                    <a:gd name="T49" fmla="*/ T48 w 101"/>
                    <a:gd name="T50" fmla="+- 0 4105 4056"/>
                    <a:gd name="T51" fmla="*/ 4105 h 97"/>
                    <a:gd name="T52" fmla="+- 0 2390 2295"/>
                    <a:gd name="T53" fmla="*/ T52 w 101"/>
                    <a:gd name="T54" fmla="+- 0 4083 4056"/>
                    <a:gd name="T55" fmla="*/ 4083 h 97"/>
                    <a:gd name="T56" fmla="+- 0 2377 2295"/>
                    <a:gd name="T57" fmla="*/ T56 w 101"/>
                    <a:gd name="T58" fmla="+- 0 4066 4056"/>
                    <a:gd name="T59" fmla="*/ 4066 h 97"/>
                    <a:gd name="T60" fmla="+- 0 2358 2295"/>
                    <a:gd name="T61" fmla="*/ T60 w 101"/>
                    <a:gd name="T62" fmla="+- 0 4056 4056"/>
                    <a:gd name="T63" fmla="*/ 405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4" y="69"/>
                      </a:lnTo>
                      <a:lnTo>
                        <a:pt x="17" y="87"/>
                      </a:lnTo>
                      <a:lnTo>
                        <a:pt x="36" y="97"/>
                      </a:lnTo>
                      <a:lnTo>
                        <a:pt x="63" y="94"/>
                      </a:lnTo>
                      <a:lnTo>
                        <a:pt x="83" y="85"/>
                      </a:lnTo>
                      <a:lnTo>
                        <a:pt x="95" y="70"/>
                      </a:lnTo>
                      <a:lnTo>
                        <a:pt x="100" y="52"/>
                      </a:lnTo>
                      <a:lnTo>
                        <a:pt x="100" y="49"/>
                      </a:lnTo>
                      <a:lnTo>
                        <a:pt x="95"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97" name="Group 655"/>
              <p:cNvGrpSpPr>
                <a:grpSpLocks/>
              </p:cNvGrpSpPr>
              <p:nvPr/>
            </p:nvGrpSpPr>
            <p:grpSpPr bwMode="auto">
              <a:xfrm>
                <a:off x="2295" y="4056"/>
                <a:ext cx="101" cy="97"/>
                <a:chOff x="2295" y="4056"/>
                <a:chExt cx="101" cy="97"/>
              </a:xfrm>
            </p:grpSpPr>
            <p:sp>
              <p:nvSpPr>
                <p:cNvPr id="8731" name="Freeform 656"/>
                <p:cNvSpPr>
                  <a:spLocks/>
                </p:cNvSpPr>
                <p:nvPr/>
              </p:nvSpPr>
              <p:spPr bwMode="auto">
                <a:xfrm>
                  <a:off x="2295" y="4056"/>
                  <a:ext cx="101" cy="97"/>
                </a:xfrm>
                <a:custGeom>
                  <a:avLst/>
                  <a:gdLst>
                    <a:gd name="T0" fmla="+- 0 2395 2295"/>
                    <a:gd name="T1" fmla="*/ T0 w 101"/>
                    <a:gd name="T2" fmla="+- 0 4105 4056"/>
                    <a:gd name="T3" fmla="*/ 4105 h 97"/>
                    <a:gd name="T4" fmla="+- 0 2390 2295"/>
                    <a:gd name="T5" fmla="*/ T4 w 101"/>
                    <a:gd name="T6" fmla="+- 0 4083 4056"/>
                    <a:gd name="T7" fmla="*/ 4083 h 97"/>
                    <a:gd name="T8" fmla="+- 0 2377 2295"/>
                    <a:gd name="T9" fmla="*/ T8 w 101"/>
                    <a:gd name="T10" fmla="+- 0 4066 4056"/>
                    <a:gd name="T11" fmla="*/ 4066 h 97"/>
                    <a:gd name="T12" fmla="+- 0 2358 2295"/>
                    <a:gd name="T13" fmla="*/ T12 w 101"/>
                    <a:gd name="T14" fmla="+- 0 4056 4056"/>
                    <a:gd name="T15" fmla="*/ 4056 h 97"/>
                    <a:gd name="T16" fmla="+- 0 2331 2295"/>
                    <a:gd name="T17" fmla="*/ T16 w 101"/>
                    <a:gd name="T18" fmla="+- 0 4059 4056"/>
                    <a:gd name="T19" fmla="*/ 4059 h 97"/>
                    <a:gd name="T20" fmla="+- 0 2312 2295"/>
                    <a:gd name="T21" fmla="*/ T20 w 101"/>
                    <a:gd name="T22" fmla="+- 0 4069 4056"/>
                    <a:gd name="T23" fmla="*/ 4069 h 97"/>
                    <a:gd name="T24" fmla="+- 0 2299 2295"/>
                    <a:gd name="T25" fmla="*/ T24 w 101"/>
                    <a:gd name="T26" fmla="+- 0 4084 4056"/>
                    <a:gd name="T27" fmla="*/ 4084 h 97"/>
                    <a:gd name="T28" fmla="+- 0 2295 2295"/>
                    <a:gd name="T29" fmla="*/ T28 w 101"/>
                    <a:gd name="T30" fmla="+- 0 4103 4056"/>
                    <a:gd name="T31" fmla="*/ 4103 h 97"/>
                    <a:gd name="T32" fmla="+- 0 2299 2295"/>
                    <a:gd name="T33" fmla="*/ T32 w 101"/>
                    <a:gd name="T34" fmla="+- 0 4125 4056"/>
                    <a:gd name="T35" fmla="*/ 4125 h 97"/>
                    <a:gd name="T36" fmla="+- 0 2312 2295"/>
                    <a:gd name="T37" fmla="*/ T36 w 101"/>
                    <a:gd name="T38" fmla="+- 0 4143 4056"/>
                    <a:gd name="T39" fmla="*/ 4143 h 97"/>
                    <a:gd name="T40" fmla="+- 0 2331 2295"/>
                    <a:gd name="T41" fmla="*/ T40 w 101"/>
                    <a:gd name="T42" fmla="+- 0 4153 4056"/>
                    <a:gd name="T43" fmla="*/ 4153 h 97"/>
                    <a:gd name="T44" fmla="+- 0 2358 2295"/>
                    <a:gd name="T45" fmla="*/ T44 w 101"/>
                    <a:gd name="T46" fmla="+- 0 4150 4056"/>
                    <a:gd name="T47" fmla="*/ 4150 h 97"/>
                    <a:gd name="T48" fmla="+- 0 2378 2295"/>
                    <a:gd name="T49" fmla="*/ T48 w 101"/>
                    <a:gd name="T50" fmla="+- 0 4141 4056"/>
                    <a:gd name="T51" fmla="*/ 4141 h 97"/>
                    <a:gd name="T52" fmla="+- 0 2390 2295"/>
                    <a:gd name="T53" fmla="*/ T52 w 101"/>
                    <a:gd name="T54" fmla="+- 0 4126 4056"/>
                    <a:gd name="T55" fmla="*/ 4126 h 97"/>
                    <a:gd name="T56" fmla="+- 0 2395 2295"/>
                    <a:gd name="T57" fmla="*/ T56 w 101"/>
                    <a:gd name="T58" fmla="+- 0 4108 4056"/>
                    <a:gd name="T59" fmla="*/ 4108 h 97"/>
                    <a:gd name="T60" fmla="+- 0 2395 2295"/>
                    <a:gd name="T61" fmla="*/ T60 w 101"/>
                    <a:gd name="T62" fmla="+- 0 4105 4056"/>
                    <a:gd name="T63" fmla="*/ 410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5" y="27"/>
                      </a:lnTo>
                      <a:lnTo>
                        <a:pt x="82" y="10"/>
                      </a:lnTo>
                      <a:lnTo>
                        <a:pt x="63" y="0"/>
                      </a:lnTo>
                      <a:lnTo>
                        <a:pt x="36" y="3"/>
                      </a:lnTo>
                      <a:lnTo>
                        <a:pt x="17" y="13"/>
                      </a:lnTo>
                      <a:lnTo>
                        <a:pt x="4" y="28"/>
                      </a:lnTo>
                      <a:lnTo>
                        <a:pt x="0" y="47"/>
                      </a:lnTo>
                      <a:lnTo>
                        <a:pt x="4" y="69"/>
                      </a:lnTo>
                      <a:lnTo>
                        <a:pt x="17" y="87"/>
                      </a:lnTo>
                      <a:lnTo>
                        <a:pt x="36" y="97"/>
                      </a:lnTo>
                      <a:lnTo>
                        <a:pt x="63" y="94"/>
                      </a:lnTo>
                      <a:lnTo>
                        <a:pt x="83" y="85"/>
                      </a:lnTo>
                      <a:lnTo>
                        <a:pt x="95" y="70"/>
                      </a:lnTo>
                      <a:lnTo>
                        <a:pt x="100" y="52"/>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98" name="Group 657"/>
              <p:cNvGrpSpPr>
                <a:grpSpLocks/>
              </p:cNvGrpSpPr>
              <p:nvPr/>
            </p:nvGrpSpPr>
            <p:grpSpPr bwMode="auto">
              <a:xfrm>
                <a:off x="2116" y="3825"/>
                <a:ext cx="97" cy="95"/>
                <a:chOff x="2116" y="3825"/>
                <a:chExt cx="97" cy="95"/>
              </a:xfrm>
            </p:grpSpPr>
            <p:sp>
              <p:nvSpPr>
                <p:cNvPr id="8730" name="Freeform 658"/>
                <p:cNvSpPr>
                  <a:spLocks/>
                </p:cNvSpPr>
                <p:nvPr/>
              </p:nvSpPr>
              <p:spPr bwMode="auto">
                <a:xfrm>
                  <a:off x="2116" y="3825"/>
                  <a:ext cx="97" cy="95"/>
                </a:xfrm>
                <a:custGeom>
                  <a:avLst/>
                  <a:gdLst>
                    <a:gd name="T0" fmla="+- 0 2174 2116"/>
                    <a:gd name="T1" fmla="*/ T0 w 97"/>
                    <a:gd name="T2" fmla="+- 0 3825 3825"/>
                    <a:gd name="T3" fmla="*/ 3825 h 95"/>
                    <a:gd name="T4" fmla="+- 0 2147 2116"/>
                    <a:gd name="T5" fmla="*/ T4 w 97"/>
                    <a:gd name="T6" fmla="+- 0 3828 3825"/>
                    <a:gd name="T7" fmla="*/ 3828 h 95"/>
                    <a:gd name="T8" fmla="+- 0 2128 2116"/>
                    <a:gd name="T9" fmla="*/ T8 w 97"/>
                    <a:gd name="T10" fmla="+- 0 3838 3825"/>
                    <a:gd name="T11" fmla="*/ 3838 h 95"/>
                    <a:gd name="T12" fmla="+- 0 2116 2116"/>
                    <a:gd name="T13" fmla="*/ T12 w 97"/>
                    <a:gd name="T14" fmla="+- 0 3854 3825"/>
                    <a:gd name="T15" fmla="*/ 3854 h 95"/>
                    <a:gd name="T16" fmla="+- 0 2117 2116"/>
                    <a:gd name="T17" fmla="*/ T16 w 97"/>
                    <a:gd name="T18" fmla="+- 0 3881 3825"/>
                    <a:gd name="T19" fmla="*/ 3881 h 95"/>
                    <a:gd name="T20" fmla="+- 0 2126 2116"/>
                    <a:gd name="T21" fmla="*/ T20 w 97"/>
                    <a:gd name="T22" fmla="+- 0 3901 3825"/>
                    <a:gd name="T23" fmla="*/ 3901 h 95"/>
                    <a:gd name="T24" fmla="+- 0 2140 2116"/>
                    <a:gd name="T25" fmla="*/ T24 w 97"/>
                    <a:gd name="T26" fmla="+- 0 3914 3825"/>
                    <a:gd name="T27" fmla="*/ 3914 h 95"/>
                    <a:gd name="T28" fmla="+- 0 2157 2116"/>
                    <a:gd name="T29" fmla="*/ T28 w 97"/>
                    <a:gd name="T30" fmla="+- 0 3920 3825"/>
                    <a:gd name="T31" fmla="*/ 3920 h 95"/>
                    <a:gd name="T32" fmla="+- 0 2182 2116"/>
                    <a:gd name="T33" fmla="*/ T32 w 97"/>
                    <a:gd name="T34" fmla="+- 0 3915 3825"/>
                    <a:gd name="T35" fmla="*/ 3915 h 95"/>
                    <a:gd name="T36" fmla="+- 0 2200 2116"/>
                    <a:gd name="T37" fmla="*/ T36 w 97"/>
                    <a:gd name="T38" fmla="+- 0 3903 3825"/>
                    <a:gd name="T39" fmla="*/ 3903 h 95"/>
                    <a:gd name="T40" fmla="+- 0 2211 2116"/>
                    <a:gd name="T41" fmla="*/ T40 w 97"/>
                    <a:gd name="T42" fmla="+- 0 3886 3825"/>
                    <a:gd name="T43" fmla="*/ 3886 h 95"/>
                    <a:gd name="T44" fmla="+- 0 2213 2116"/>
                    <a:gd name="T45" fmla="*/ T44 w 97"/>
                    <a:gd name="T46" fmla="+- 0 3872 3825"/>
                    <a:gd name="T47" fmla="*/ 3872 h 95"/>
                    <a:gd name="T48" fmla="+- 0 2208 2116"/>
                    <a:gd name="T49" fmla="*/ T48 w 97"/>
                    <a:gd name="T50" fmla="+- 0 3851 3825"/>
                    <a:gd name="T51" fmla="*/ 3851 h 95"/>
                    <a:gd name="T52" fmla="+- 0 2194 2116"/>
                    <a:gd name="T53" fmla="*/ T52 w 97"/>
                    <a:gd name="T54" fmla="+- 0 3834 3825"/>
                    <a:gd name="T55" fmla="*/ 3834 h 95"/>
                    <a:gd name="T56" fmla="+- 0 2174 2116"/>
                    <a:gd name="T57" fmla="*/ T56 w 97"/>
                    <a:gd name="T58" fmla="+- 0 3825 3825"/>
                    <a:gd name="T59" fmla="*/ 382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1" y="56"/>
                      </a:lnTo>
                      <a:lnTo>
                        <a:pt x="10" y="76"/>
                      </a:lnTo>
                      <a:lnTo>
                        <a:pt x="24" y="89"/>
                      </a:lnTo>
                      <a:lnTo>
                        <a:pt x="41" y="95"/>
                      </a:lnTo>
                      <a:lnTo>
                        <a:pt x="66" y="90"/>
                      </a:lnTo>
                      <a:lnTo>
                        <a:pt x="84" y="78"/>
                      </a:lnTo>
                      <a:lnTo>
                        <a:pt x="95" y="61"/>
                      </a:lnTo>
                      <a:lnTo>
                        <a:pt x="97" y="47"/>
                      </a:lnTo>
                      <a:lnTo>
                        <a:pt x="92" y="26"/>
                      </a:lnTo>
                      <a:lnTo>
                        <a:pt x="78" y="9"/>
                      </a:lnTo>
                      <a:lnTo>
                        <a:pt x="58"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99" name="Group 659"/>
              <p:cNvGrpSpPr>
                <a:grpSpLocks/>
              </p:cNvGrpSpPr>
              <p:nvPr/>
            </p:nvGrpSpPr>
            <p:grpSpPr bwMode="auto">
              <a:xfrm>
                <a:off x="2116" y="3825"/>
                <a:ext cx="97" cy="95"/>
                <a:chOff x="2116" y="3825"/>
                <a:chExt cx="97" cy="95"/>
              </a:xfrm>
            </p:grpSpPr>
            <p:sp>
              <p:nvSpPr>
                <p:cNvPr id="8729" name="Freeform 660"/>
                <p:cNvSpPr>
                  <a:spLocks/>
                </p:cNvSpPr>
                <p:nvPr/>
              </p:nvSpPr>
              <p:spPr bwMode="auto">
                <a:xfrm>
                  <a:off x="2116" y="3825"/>
                  <a:ext cx="97" cy="95"/>
                </a:xfrm>
                <a:custGeom>
                  <a:avLst/>
                  <a:gdLst>
                    <a:gd name="T0" fmla="+- 0 2213 2116"/>
                    <a:gd name="T1" fmla="*/ T0 w 97"/>
                    <a:gd name="T2" fmla="+- 0 3872 3825"/>
                    <a:gd name="T3" fmla="*/ 3872 h 95"/>
                    <a:gd name="T4" fmla="+- 0 2208 2116"/>
                    <a:gd name="T5" fmla="*/ T4 w 97"/>
                    <a:gd name="T6" fmla="+- 0 3851 3825"/>
                    <a:gd name="T7" fmla="*/ 3851 h 95"/>
                    <a:gd name="T8" fmla="+- 0 2194 2116"/>
                    <a:gd name="T9" fmla="*/ T8 w 97"/>
                    <a:gd name="T10" fmla="+- 0 3834 3825"/>
                    <a:gd name="T11" fmla="*/ 3834 h 95"/>
                    <a:gd name="T12" fmla="+- 0 2174 2116"/>
                    <a:gd name="T13" fmla="*/ T12 w 97"/>
                    <a:gd name="T14" fmla="+- 0 3825 3825"/>
                    <a:gd name="T15" fmla="*/ 3825 h 95"/>
                    <a:gd name="T16" fmla="+- 0 2147 2116"/>
                    <a:gd name="T17" fmla="*/ T16 w 97"/>
                    <a:gd name="T18" fmla="+- 0 3828 3825"/>
                    <a:gd name="T19" fmla="*/ 3828 h 95"/>
                    <a:gd name="T20" fmla="+- 0 2128 2116"/>
                    <a:gd name="T21" fmla="*/ T20 w 97"/>
                    <a:gd name="T22" fmla="+- 0 3838 3825"/>
                    <a:gd name="T23" fmla="*/ 3838 h 95"/>
                    <a:gd name="T24" fmla="+- 0 2116 2116"/>
                    <a:gd name="T25" fmla="*/ T24 w 97"/>
                    <a:gd name="T26" fmla="+- 0 3854 3825"/>
                    <a:gd name="T27" fmla="*/ 3854 h 95"/>
                    <a:gd name="T28" fmla="+- 0 2117 2116"/>
                    <a:gd name="T29" fmla="*/ T28 w 97"/>
                    <a:gd name="T30" fmla="+- 0 3881 3825"/>
                    <a:gd name="T31" fmla="*/ 3881 h 95"/>
                    <a:gd name="T32" fmla="+- 0 2126 2116"/>
                    <a:gd name="T33" fmla="*/ T32 w 97"/>
                    <a:gd name="T34" fmla="+- 0 3901 3825"/>
                    <a:gd name="T35" fmla="*/ 3901 h 95"/>
                    <a:gd name="T36" fmla="+- 0 2140 2116"/>
                    <a:gd name="T37" fmla="*/ T36 w 97"/>
                    <a:gd name="T38" fmla="+- 0 3914 3825"/>
                    <a:gd name="T39" fmla="*/ 3914 h 95"/>
                    <a:gd name="T40" fmla="+- 0 2157 2116"/>
                    <a:gd name="T41" fmla="*/ T40 w 97"/>
                    <a:gd name="T42" fmla="+- 0 3920 3825"/>
                    <a:gd name="T43" fmla="*/ 3920 h 95"/>
                    <a:gd name="T44" fmla="+- 0 2182 2116"/>
                    <a:gd name="T45" fmla="*/ T44 w 97"/>
                    <a:gd name="T46" fmla="+- 0 3915 3825"/>
                    <a:gd name="T47" fmla="*/ 3915 h 95"/>
                    <a:gd name="T48" fmla="+- 0 2200 2116"/>
                    <a:gd name="T49" fmla="*/ T48 w 97"/>
                    <a:gd name="T50" fmla="+- 0 3903 3825"/>
                    <a:gd name="T51" fmla="*/ 3903 h 95"/>
                    <a:gd name="T52" fmla="+- 0 2211 2116"/>
                    <a:gd name="T53" fmla="*/ T52 w 97"/>
                    <a:gd name="T54" fmla="+- 0 3886 3825"/>
                    <a:gd name="T55" fmla="*/ 3886 h 95"/>
                    <a:gd name="T56" fmla="+- 0 2213 2116"/>
                    <a:gd name="T57" fmla="*/ T56 w 97"/>
                    <a:gd name="T58" fmla="+- 0 3872 3825"/>
                    <a:gd name="T59" fmla="*/ 387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9"/>
                      </a:lnTo>
                      <a:lnTo>
                        <a:pt x="58" y="0"/>
                      </a:lnTo>
                      <a:lnTo>
                        <a:pt x="31" y="3"/>
                      </a:lnTo>
                      <a:lnTo>
                        <a:pt x="12" y="13"/>
                      </a:lnTo>
                      <a:lnTo>
                        <a:pt x="0" y="29"/>
                      </a:lnTo>
                      <a:lnTo>
                        <a:pt x="1" y="56"/>
                      </a:lnTo>
                      <a:lnTo>
                        <a:pt x="10" y="76"/>
                      </a:lnTo>
                      <a:lnTo>
                        <a:pt x="24" y="89"/>
                      </a:lnTo>
                      <a:lnTo>
                        <a:pt x="41" y="95"/>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00" name="Group 661"/>
              <p:cNvGrpSpPr>
                <a:grpSpLocks/>
              </p:cNvGrpSpPr>
              <p:nvPr/>
            </p:nvGrpSpPr>
            <p:grpSpPr bwMode="auto">
              <a:xfrm>
                <a:off x="4630" y="1828"/>
                <a:ext cx="93" cy="95"/>
                <a:chOff x="4630" y="1828"/>
                <a:chExt cx="93" cy="95"/>
              </a:xfrm>
            </p:grpSpPr>
            <p:sp>
              <p:nvSpPr>
                <p:cNvPr id="8728" name="Freeform 662"/>
                <p:cNvSpPr>
                  <a:spLocks/>
                </p:cNvSpPr>
                <p:nvPr/>
              </p:nvSpPr>
              <p:spPr bwMode="auto">
                <a:xfrm>
                  <a:off x="4630" y="1828"/>
                  <a:ext cx="93" cy="95"/>
                </a:xfrm>
                <a:custGeom>
                  <a:avLst/>
                  <a:gdLst>
                    <a:gd name="T0" fmla="+- 0 4685 4630"/>
                    <a:gd name="T1" fmla="*/ T0 w 93"/>
                    <a:gd name="T2" fmla="+- 0 1828 1828"/>
                    <a:gd name="T3" fmla="*/ 1828 h 95"/>
                    <a:gd name="T4" fmla="+- 0 4659 4630"/>
                    <a:gd name="T5" fmla="*/ T4 w 93"/>
                    <a:gd name="T6" fmla="+- 0 1832 1828"/>
                    <a:gd name="T7" fmla="*/ 1832 h 95"/>
                    <a:gd name="T8" fmla="+- 0 4641 4630"/>
                    <a:gd name="T9" fmla="*/ T8 w 93"/>
                    <a:gd name="T10" fmla="+- 0 1843 1828"/>
                    <a:gd name="T11" fmla="*/ 1843 h 95"/>
                    <a:gd name="T12" fmla="+- 0 4630 4630"/>
                    <a:gd name="T13" fmla="*/ T12 w 93"/>
                    <a:gd name="T14" fmla="+- 0 1860 1828"/>
                    <a:gd name="T15" fmla="*/ 1860 h 95"/>
                    <a:gd name="T16" fmla="+- 0 4632 4630"/>
                    <a:gd name="T17" fmla="*/ T16 w 93"/>
                    <a:gd name="T18" fmla="+- 0 1887 1828"/>
                    <a:gd name="T19" fmla="*/ 1887 h 95"/>
                    <a:gd name="T20" fmla="+- 0 4642 4630"/>
                    <a:gd name="T21" fmla="*/ T20 w 93"/>
                    <a:gd name="T22" fmla="+- 0 1907 1828"/>
                    <a:gd name="T23" fmla="*/ 1907 h 95"/>
                    <a:gd name="T24" fmla="+- 0 4656 4630"/>
                    <a:gd name="T25" fmla="*/ T24 w 93"/>
                    <a:gd name="T26" fmla="+- 0 1919 1828"/>
                    <a:gd name="T27" fmla="*/ 1919 h 95"/>
                    <a:gd name="T28" fmla="+- 0 4675 4630"/>
                    <a:gd name="T29" fmla="*/ T28 w 93"/>
                    <a:gd name="T30" fmla="+- 0 1923 1828"/>
                    <a:gd name="T31" fmla="*/ 1923 h 95"/>
                    <a:gd name="T32" fmla="+- 0 4697 4630"/>
                    <a:gd name="T33" fmla="*/ T32 w 93"/>
                    <a:gd name="T34" fmla="+- 0 1918 1828"/>
                    <a:gd name="T35" fmla="*/ 1918 h 95"/>
                    <a:gd name="T36" fmla="+- 0 4713 4630"/>
                    <a:gd name="T37" fmla="*/ T36 w 93"/>
                    <a:gd name="T38" fmla="+- 0 1904 1828"/>
                    <a:gd name="T39" fmla="*/ 1904 h 95"/>
                    <a:gd name="T40" fmla="+- 0 4723 4630"/>
                    <a:gd name="T41" fmla="*/ T40 w 93"/>
                    <a:gd name="T42" fmla="+- 0 1885 1828"/>
                    <a:gd name="T43" fmla="*/ 1885 h 95"/>
                    <a:gd name="T44" fmla="+- 0 4723 4630"/>
                    <a:gd name="T45" fmla="*/ T44 w 93"/>
                    <a:gd name="T46" fmla="+- 0 1875 1828"/>
                    <a:gd name="T47" fmla="*/ 1875 h 95"/>
                    <a:gd name="T48" fmla="+- 0 4718 4630"/>
                    <a:gd name="T49" fmla="*/ T48 w 93"/>
                    <a:gd name="T50" fmla="+- 0 1853 1828"/>
                    <a:gd name="T51" fmla="*/ 1853 h 95"/>
                    <a:gd name="T52" fmla="+- 0 4704 4630"/>
                    <a:gd name="T53" fmla="*/ T52 w 93"/>
                    <a:gd name="T54" fmla="+- 0 1837 1828"/>
                    <a:gd name="T55" fmla="*/ 1837 h 95"/>
                    <a:gd name="T56" fmla="+- 0 4685 4630"/>
                    <a:gd name="T57" fmla="*/ T56 w 93"/>
                    <a:gd name="T58" fmla="+- 0 1828 1828"/>
                    <a:gd name="T59" fmla="*/ 182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5"/>
                      </a:lnTo>
                      <a:lnTo>
                        <a:pt x="0" y="32"/>
                      </a:lnTo>
                      <a:lnTo>
                        <a:pt x="2" y="59"/>
                      </a:lnTo>
                      <a:lnTo>
                        <a:pt x="12" y="79"/>
                      </a:lnTo>
                      <a:lnTo>
                        <a:pt x="26" y="91"/>
                      </a:lnTo>
                      <a:lnTo>
                        <a:pt x="45" y="95"/>
                      </a:lnTo>
                      <a:lnTo>
                        <a:pt x="67" y="90"/>
                      </a:lnTo>
                      <a:lnTo>
                        <a:pt x="83" y="76"/>
                      </a:lnTo>
                      <a:lnTo>
                        <a:pt x="93" y="57"/>
                      </a:lnTo>
                      <a:lnTo>
                        <a:pt x="93" y="47"/>
                      </a:lnTo>
                      <a:lnTo>
                        <a:pt x="88" y="25"/>
                      </a:lnTo>
                      <a:lnTo>
                        <a:pt x="74"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01" name="Group 663"/>
              <p:cNvGrpSpPr>
                <a:grpSpLocks/>
              </p:cNvGrpSpPr>
              <p:nvPr/>
            </p:nvGrpSpPr>
            <p:grpSpPr bwMode="auto">
              <a:xfrm>
                <a:off x="4630" y="1828"/>
                <a:ext cx="93" cy="95"/>
                <a:chOff x="4630" y="1828"/>
                <a:chExt cx="93" cy="95"/>
              </a:xfrm>
            </p:grpSpPr>
            <p:sp>
              <p:nvSpPr>
                <p:cNvPr id="8727" name="Freeform 664"/>
                <p:cNvSpPr>
                  <a:spLocks/>
                </p:cNvSpPr>
                <p:nvPr/>
              </p:nvSpPr>
              <p:spPr bwMode="auto">
                <a:xfrm>
                  <a:off x="4630" y="1828"/>
                  <a:ext cx="93" cy="95"/>
                </a:xfrm>
                <a:custGeom>
                  <a:avLst/>
                  <a:gdLst>
                    <a:gd name="T0" fmla="+- 0 4723 4630"/>
                    <a:gd name="T1" fmla="*/ T0 w 93"/>
                    <a:gd name="T2" fmla="+- 0 1875 1828"/>
                    <a:gd name="T3" fmla="*/ 1875 h 95"/>
                    <a:gd name="T4" fmla="+- 0 4718 4630"/>
                    <a:gd name="T5" fmla="*/ T4 w 93"/>
                    <a:gd name="T6" fmla="+- 0 1853 1828"/>
                    <a:gd name="T7" fmla="*/ 1853 h 95"/>
                    <a:gd name="T8" fmla="+- 0 4704 4630"/>
                    <a:gd name="T9" fmla="*/ T8 w 93"/>
                    <a:gd name="T10" fmla="+- 0 1837 1828"/>
                    <a:gd name="T11" fmla="*/ 1837 h 95"/>
                    <a:gd name="T12" fmla="+- 0 4685 4630"/>
                    <a:gd name="T13" fmla="*/ T12 w 93"/>
                    <a:gd name="T14" fmla="+- 0 1828 1828"/>
                    <a:gd name="T15" fmla="*/ 1828 h 95"/>
                    <a:gd name="T16" fmla="+- 0 4659 4630"/>
                    <a:gd name="T17" fmla="*/ T16 w 93"/>
                    <a:gd name="T18" fmla="+- 0 1832 1828"/>
                    <a:gd name="T19" fmla="*/ 1832 h 95"/>
                    <a:gd name="T20" fmla="+- 0 4641 4630"/>
                    <a:gd name="T21" fmla="*/ T20 w 93"/>
                    <a:gd name="T22" fmla="+- 0 1843 1828"/>
                    <a:gd name="T23" fmla="*/ 1843 h 95"/>
                    <a:gd name="T24" fmla="+- 0 4630 4630"/>
                    <a:gd name="T25" fmla="*/ T24 w 93"/>
                    <a:gd name="T26" fmla="+- 0 1860 1828"/>
                    <a:gd name="T27" fmla="*/ 1860 h 95"/>
                    <a:gd name="T28" fmla="+- 0 4632 4630"/>
                    <a:gd name="T29" fmla="*/ T28 w 93"/>
                    <a:gd name="T30" fmla="+- 0 1887 1828"/>
                    <a:gd name="T31" fmla="*/ 1887 h 95"/>
                    <a:gd name="T32" fmla="+- 0 4642 4630"/>
                    <a:gd name="T33" fmla="*/ T32 w 93"/>
                    <a:gd name="T34" fmla="+- 0 1907 1828"/>
                    <a:gd name="T35" fmla="*/ 1907 h 95"/>
                    <a:gd name="T36" fmla="+- 0 4656 4630"/>
                    <a:gd name="T37" fmla="*/ T36 w 93"/>
                    <a:gd name="T38" fmla="+- 0 1919 1828"/>
                    <a:gd name="T39" fmla="*/ 1919 h 95"/>
                    <a:gd name="T40" fmla="+- 0 4675 4630"/>
                    <a:gd name="T41" fmla="*/ T40 w 93"/>
                    <a:gd name="T42" fmla="+- 0 1923 1828"/>
                    <a:gd name="T43" fmla="*/ 1923 h 95"/>
                    <a:gd name="T44" fmla="+- 0 4697 4630"/>
                    <a:gd name="T45" fmla="*/ T44 w 93"/>
                    <a:gd name="T46" fmla="+- 0 1918 1828"/>
                    <a:gd name="T47" fmla="*/ 1918 h 95"/>
                    <a:gd name="T48" fmla="+- 0 4713 4630"/>
                    <a:gd name="T49" fmla="*/ T48 w 93"/>
                    <a:gd name="T50" fmla="+- 0 1904 1828"/>
                    <a:gd name="T51" fmla="*/ 1904 h 95"/>
                    <a:gd name="T52" fmla="+- 0 4723 4630"/>
                    <a:gd name="T53" fmla="*/ T52 w 93"/>
                    <a:gd name="T54" fmla="+- 0 1885 1828"/>
                    <a:gd name="T55" fmla="*/ 1885 h 95"/>
                    <a:gd name="T56" fmla="+- 0 4723 4630"/>
                    <a:gd name="T57" fmla="*/ T56 w 93"/>
                    <a:gd name="T58" fmla="+- 0 1875 1828"/>
                    <a:gd name="T59" fmla="*/ 187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5"/>
                      </a:lnTo>
                      <a:lnTo>
                        <a:pt x="74" y="9"/>
                      </a:lnTo>
                      <a:lnTo>
                        <a:pt x="55" y="0"/>
                      </a:lnTo>
                      <a:lnTo>
                        <a:pt x="29" y="4"/>
                      </a:lnTo>
                      <a:lnTo>
                        <a:pt x="11" y="15"/>
                      </a:lnTo>
                      <a:lnTo>
                        <a:pt x="0" y="32"/>
                      </a:lnTo>
                      <a:lnTo>
                        <a:pt x="2" y="59"/>
                      </a:lnTo>
                      <a:lnTo>
                        <a:pt x="12" y="79"/>
                      </a:lnTo>
                      <a:lnTo>
                        <a:pt x="26" y="91"/>
                      </a:lnTo>
                      <a:lnTo>
                        <a:pt x="45" y="95"/>
                      </a:lnTo>
                      <a:lnTo>
                        <a:pt x="67" y="90"/>
                      </a:lnTo>
                      <a:lnTo>
                        <a:pt x="83" y="76"/>
                      </a:lnTo>
                      <a:lnTo>
                        <a:pt x="93"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02" name="Group 665"/>
              <p:cNvGrpSpPr>
                <a:grpSpLocks/>
              </p:cNvGrpSpPr>
              <p:nvPr/>
            </p:nvGrpSpPr>
            <p:grpSpPr bwMode="auto">
              <a:xfrm>
                <a:off x="2597" y="-1"/>
                <a:ext cx="101" cy="83"/>
                <a:chOff x="2597" y="-1"/>
                <a:chExt cx="101" cy="83"/>
              </a:xfrm>
            </p:grpSpPr>
            <p:sp>
              <p:nvSpPr>
                <p:cNvPr id="8726" name="Freeform 666"/>
                <p:cNvSpPr>
                  <a:spLocks/>
                </p:cNvSpPr>
                <p:nvPr/>
              </p:nvSpPr>
              <p:spPr bwMode="auto">
                <a:xfrm>
                  <a:off x="2597" y="-1"/>
                  <a:ext cx="101" cy="83"/>
                </a:xfrm>
                <a:custGeom>
                  <a:avLst/>
                  <a:gdLst>
                    <a:gd name="T0" fmla="+- 0 2613 2597"/>
                    <a:gd name="T1" fmla="*/ T0 w 101"/>
                    <a:gd name="T2" fmla="+- 0 13 -1"/>
                    <a:gd name="T3" fmla="*/ 13 h 83"/>
                    <a:gd name="T4" fmla="+- 0 2602 2597"/>
                    <a:gd name="T5" fmla="*/ T4 w 101"/>
                    <a:gd name="T6" fmla="+- 0 27 -1"/>
                    <a:gd name="T7" fmla="*/ 27 h 83"/>
                    <a:gd name="T8" fmla="+- 0 2597 2597"/>
                    <a:gd name="T9" fmla="*/ T8 w 101"/>
                    <a:gd name="T10" fmla="+- 0 46 -1"/>
                    <a:gd name="T11" fmla="*/ 46 h 83"/>
                    <a:gd name="T12" fmla="+- 0 2602 2597"/>
                    <a:gd name="T13" fmla="*/ T12 w 101"/>
                    <a:gd name="T14" fmla="+- 0 69 -1"/>
                    <a:gd name="T15" fmla="*/ 69 h 83"/>
                    <a:gd name="T16" fmla="+- 0 2615 2597"/>
                    <a:gd name="T17" fmla="*/ T16 w 101"/>
                    <a:gd name="T18" fmla="+- 0 86 -1"/>
                    <a:gd name="T19" fmla="*/ 86 h 83"/>
                    <a:gd name="T20" fmla="+- 0 2633 2597"/>
                    <a:gd name="T21" fmla="*/ T20 w 101"/>
                    <a:gd name="T22" fmla="+- 0 97 -1"/>
                    <a:gd name="T23" fmla="*/ 97 h 83"/>
                    <a:gd name="T24" fmla="+- 0 2660 2597"/>
                    <a:gd name="T25" fmla="*/ T24 w 101"/>
                    <a:gd name="T26" fmla="+- 0 94 -1"/>
                    <a:gd name="T27" fmla="*/ 94 h 83"/>
                    <a:gd name="T28" fmla="+- 0 2680 2597"/>
                    <a:gd name="T29" fmla="*/ T28 w 101"/>
                    <a:gd name="T30" fmla="+- 0 85 -1"/>
                    <a:gd name="T31" fmla="*/ 85 h 83"/>
                    <a:gd name="T32" fmla="+- 0 2693 2597"/>
                    <a:gd name="T33" fmla="*/ T32 w 101"/>
                    <a:gd name="T34" fmla="+- 0 70 -1"/>
                    <a:gd name="T35" fmla="*/ 70 h 83"/>
                    <a:gd name="T36" fmla="+- 0 2698 2597"/>
                    <a:gd name="T37" fmla="*/ T36 w 101"/>
                    <a:gd name="T38" fmla="+- 0 51 -1"/>
                    <a:gd name="T39" fmla="*/ 51 h 83"/>
                    <a:gd name="T40" fmla="+- 0 2698 2597"/>
                    <a:gd name="T41" fmla="*/ T40 w 101"/>
                    <a:gd name="T42" fmla="+- 0 48 -1"/>
                    <a:gd name="T43" fmla="*/ 48 h 83"/>
                    <a:gd name="T44" fmla="+- 0 2693 2597"/>
                    <a:gd name="T45" fmla="*/ T44 w 101"/>
                    <a:gd name="T46" fmla="+- 0 26 -1"/>
                    <a:gd name="T47" fmla="*/ 26 h 83"/>
                    <a:gd name="T48" fmla="+- 0 2683 2597"/>
                    <a:gd name="T49" fmla="*/ T48 w 101"/>
                    <a:gd name="T50" fmla="+- 0 13 -1"/>
                    <a:gd name="T51" fmla="*/ 13 h 83"/>
                    <a:gd name="T52" fmla="+- 0 2613 2597"/>
                    <a:gd name="T53" fmla="*/ T52 w 101"/>
                    <a:gd name="T54" fmla="+- 0 13 -1"/>
                    <a:gd name="T55" fmla="*/ 13 h 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1" h="83">
                      <a:moveTo>
                        <a:pt x="16" y="14"/>
                      </a:moveTo>
                      <a:lnTo>
                        <a:pt x="5" y="28"/>
                      </a:lnTo>
                      <a:lnTo>
                        <a:pt x="0" y="47"/>
                      </a:lnTo>
                      <a:lnTo>
                        <a:pt x="5" y="70"/>
                      </a:lnTo>
                      <a:lnTo>
                        <a:pt x="18" y="87"/>
                      </a:lnTo>
                      <a:lnTo>
                        <a:pt x="36" y="98"/>
                      </a:lnTo>
                      <a:lnTo>
                        <a:pt x="63" y="95"/>
                      </a:lnTo>
                      <a:lnTo>
                        <a:pt x="83" y="86"/>
                      </a:lnTo>
                      <a:lnTo>
                        <a:pt x="96" y="71"/>
                      </a:lnTo>
                      <a:lnTo>
                        <a:pt x="101" y="52"/>
                      </a:lnTo>
                      <a:lnTo>
                        <a:pt x="101" y="49"/>
                      </a:lnTo>
                      <a:lnTo>
                        <a:pt x="96" y="27"/>
                      </a:lnTo>
                      <a:lnTo>
                        <a:pt x="86" y="14"/>
                      </a:lnTo>
                      <a:lnTo>
                        <a:pt x="16" y="14"/>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03" name="Group 667"/>
              <p:cNvGrpSpPr>
                <a:grpSpLocks/>
              </p:cNvGrpSpPr>
              <p:nvPr/>
            </p:nvGrpSpPr>
            <p:grpSpPr bwMode="auto">
              <a:xfrm>
                <a:off x="2597" y="-1"/>
                <a:ext cx="101" cy="83"/>
                <a:chOff x="2597" y="-1"/>
                <a:chExt cx="101" cy="83"/>
              </a:xfrm>
            </p:grpSpPr>
            <p:sp>
              <p:nvSpPr>
                <p:cNvPr id="8724" name="Freeform 668"/>
                <p:cNvSpPr>
                  <a:spLocks/>
                </p:cNvSpPr>
                <p:nvPr/>
              </p:nvSpPr>
              <p:spPr bwMode="auto">
                <a:xfrm>
                  <a:off x="2597" y="-1"/>
                  <a:ext cx="101" cy="83"/>
                </a:xfrm>
                <a:custGeom>
                  <a:avLst/>
                  <a:gdLst>
                    <a:gd name="T0" fmla="+- 0 2698 2597"/>
                    <a:gd name="T1" fmla="*/ T0 w 101"/>
                    <a:gd name="T2" fmla="+- 0 48 -1"/>
                    <a:gd name="T3" fmla="*/ 48 h 83"/>
                    <a:gd name="T4" fmla="+- 0 2693 2597"/>
                    <a:gd name="T5" fmla="*/ T4 w 101"/>
                    <a:gd name="T6" fmla="+- 0 26 -1"/>
                    <a:gd name="T7" fmla="*/ 26 h 83"/>
                    <a:gd name="T8" fmla="+- 0 2683 2597"/>
                    <a:gd name="T9" fmla="*/ T8 w 101"/>
                    <a:gd name="T10" fmla="+- 0 13 -1"/>
                    <a:gd name="T11" fmla="*/ 13 h 83"/>
                  </a:gdLst>
                  <a:ahLst/>
                  <a:cxnLst>
                    <a:cxn ang="0">
                      <a:pos x="T1" y="T3"/>
                    </a:cxn>
                    <a:cxn ang="0">
                      <a:pos x="T5" y="T7"/>
                    </a:cxn>
                    <a:cxn ang="0">
                      <a:pos x="T9" y="T11"/>
                    </a:cxn>
                  </a:cxnLst>
                  <a:rect l="0" t="0" r="r" b="b"/>
                  <a:pathLst>
                    <a:path w="101" h="83">
                      <a:moveTo>
                        <a:pt x="101" y="49"/>
                      </a:moveTo>
                      <a:lnTo>
                        <a:pt x="96" y="27"/>
                      </a:lnTo>
                      <a:lnTo>
                        <a:pt x="86" y="14"/>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25" name="Freeform 669"/>
                <p:cNvSpPr>
                  <a:spLocks/>
                </p:cNvSpPr>
                <p:nvPr/>
              </p:nvSpPr>
              <p:spPr bwMode="auto">
                <a:xfrm>
                  <a:off x="2597" y="-1"/>
                  <a:ext cx="101" cy="83"/>
                </a:xfrm>
                <a:custGeom>
                  <a:avLst/>
                  <a:gdLst>
                    <a:gd name="T0" fmla="+- 0 2613 2597"/>
                    <a:gd name="T1" fmla="*/ T0 w 101"/>
                    <a:gd name="T2" fmla="+- 0 13 -1"/>
                    <a:gd name="T3" fmla="*/ 13 h 83"/>
                    <a:gd name="T4" fmla="+- 0 2602 2597"/>
                    <a:gd name="T5" fmla="*/ T4 w 101"/>
                    <a:gd name="T6" fmla="+- 0 27 -1"/>
                    <a:gd name="T7" fmla="*/ 27 h 83"/>
                    <a:gd name="T8" fmla="+- 0 2597 2597"/>
                    <a:gd name="T9" fmla="*/ T8 w 101"/>
                    <a:gd name="T10" fmla="+- 0 46 -1"/>
                    <a:gd name="T11" fmla="*/ 46 h 83"/>
                    <a:gd name="T12" fmla="+- 0 2602 2597"/>
                    <a:gd name="T13" fmla="*/ T12 w 101"/>
                    <a:gd name="T14" fmla="+- 0 69 -1"/>
                    <a:gd name="T15" fmla="*/ 69 h 83"/>
                    <a:gd name="T16" fmla="+- 0 2615 2597"/>
                    <a:gd name="T17" fmla="*/ T16 w 101"/>
                    <a:gd name="T18" fmla="+- 0 86 -1"/>
                    <a:gd name="T19" fmla="*/ 86 h 83"/>
                    <a:gd name="T20" fmla="+- 0 2633 2597"/>
                    <a:gd name="T21" fmla="*/ T20 w 101"/>
                    <a:gd name="T22" fmla="+- 0 97 -1"/>
                    <a:gd name="T23" fmla="*/ 97 h 83"/>
                    <a:gd name="T24" fmla="+- 0 2660 2597"/>
                    <a:gd name="T25" fmla="*/ T24 w 101"/>
                    <a:gd name="T26" fmla="+- 0 94 -1"/>
                    <a:gd name="T27" fmla="*/ 94 h 83"/>
                    <a:gd name="T28" fmla="+- 0 2680 2597"/>
                    <a:gd name="T29" fmla="*/ T28 w 101"/>
                    <a:gd name="T30" fmla="+- 0 85 -1"/>
                    <a:gd name="T31" fmla="*/ 85 h 83"/>
                    <a:gd name="T32" fmla="+- 0 2693 2597"/>
                    <a:gd name="T33" fmla="*/ T32 w 101"/>
                    <a:gd name="T34" fmla="+- 0 70 -1"/>
                    <a:gd name="T35" fmla="*/ 70 h 83"/>
                    <a:gd name="T36" fmla="+- 0 2698 2597"/>
                    <a:gd name="T37" fmla="*/ T36 w 101"/>
                    <a:gd name="T38" fmla="+- 0 51 -1"/>
                    <a:gd name="T39" fmla="*/ 51 h 83"/>
                    <a:gd name="T40" fmla="+- 0 2698 2597"/>
                    <a:gd name="T41" fmla="*/ T40 w 101"/>
                    <a:gd name="T42" fmla="+- 0 48 -1"/>
                    <a:gd name="T43" fmla="*/ 48 h 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01" h="83">
                      <a:moveTo>
                        <a:pt x="16" y="14"/>
                      </a:moveTo>
                      <a:lnTo>
                        <a:pt x="5" y="28"/>
                      </a:lnTo>
                      <a:lnTo>
                        <a:pt x="0" y="47"/>
                      </a:lnTo>
                      <a:lnTo>
                        <a:pt x="5" y="70"/>
                      </a:lnTo>
                      <a:lnTo>
                        <a:pt x="18" y="87"/>
                      </a:lnTo>
                      <a:lnTo>
                        <a:pt x="36" y="98"/>
                      </a:lnTo>
                      <a:lnTo>
                        <a:pt x="63" y="95"/>
                      </a:lnTo>
                      <a:lnTo>
                        <a:pt x="83" y="86"/>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04" name="Group 670"/>
              <p:cNvGrpSpPr>
                <a:grpSpLocks/>
              </p:cNvGrpSpPr>
              <p:nvPr/>
            </p:nvGrpSpPr>
            <p:grpSpPr bwMode="auto">
              <a:xfrm>
                <a:off x="1303" y="2289"/>
                <a:ext cx="93" cy="95"/>
                <a:chOff x="1303" y="2289"/>
                <a:chExt cx="93" cy="95"/>
              </a:xfrm>
            </p:grpSpPr>
            <p:sp>
              <p:nvSpPr>
                <p:cNvPr id="8723" name="Freeform 671"/>
                <p:cNvSpPr>
                  <a:spLocks/>
                </p:cNvSpPr>
                <p:nvPr/>
              </p:nvSpPr>
              <p:spPr bwMode="auto">
                <a:xfrm>
                  <a:off x="1303" y="2289"/>
                  <a:ext cx="93" cy="95"/>
                </a:xfrm>
                <a:custGeom>
                  <a:avLst/>
                  <a:gdLst>
                    <a:gd name="T0" fmla="+- 0 1358 1303"/>
                    <a:gd name="T1" fmla="*/ T0 w 93"/>
                    <a:gd name="T2" fmla="+- 0 2289 2289"/>
                    <a:gd name="T3" fmla="*/ 2289 h 95"/>
                    <a:gd name="T4" fmla="+- 0 1333 1303"/>
                    <a:gd name="T5" fmla="*/ T4 w 93"/>
                    <a:gd name="T6" fmla="+- 0 2293 2289"/>
                    <a:gd name="T7" fmla="*/ 2293 h 95"/>
                    <a:gd name="T8" fmla="+- 0 1314 1303"/>
                    <a:gd name="T9" fmla="*/ T8 w 93"/>
                    <a:gd name="T10" fmla="+- 0 2304 2289"/>
                    <a:gd name="T11" fmla="*/ 2304 h 95"/>
                    <a:gd name="T12" fmla="+- 0 1303 1303"/>
                    <a:gd name="T13" fmla="*/ T12 w 93"/>
                    <a:gd name="T14" fmla="+- 0 2321 2289"/>
                    <a:gd name="T15" fmla="*/ 2321 h 95"/>
                    <a:gd name="T16" fmla="+- 0 1306 1303"/>
                    <a:gd name="T17" fmla="*/ T16 w 93"/>
                    <a:gd name="T18" fmla="+- 0 2348 2289"/>
                    <a:gd name="T19" fmla="*/ 2348 h 95"/>
                    <a:gd name="T20" fmla="+- 0 1315 1303"/>
                    <a:gd name="T21" fmla="*/ T20 w 93"/>
                    <a:gd name="T22" fmla="+- 0 2368 2289"/>
                    <a:gd name="T23" fmla="*/ 2368 h 95"/>
                    <a:gd name="T24" fmla="+- 0 1330 1303"/>
                    <a:gd name="T25" fmla="*/ T24 w 93"/>
                    <a:gd name="T26" fmla="+- 0 2380 2289"/>
                    <a:gd name="T27" fmla="*/ 2380 h 95"/>
                    <a:gd name="T28" fmla="+- 0 1348 1303"/>
                    <a:gd name="T29" fmla="*/ T28 w 93"/>
                    <a:gd name="T30" fmla="+- 0 2384 2289"/>
                    <a:gd name="T31" fmla="*/ 2384 h 95"/>
                    <a:gd name="T32" fmla="+- 0 1370 1303"/>
                    <a:gd name="T33" fmla="*/ T32 w 93"/>
                    <a:gd name="T34" fmla="+- 0 2379 2289"/>
                    <a:gd name="T35" fmla="*/ 2379 h 95"/>
                    <a:gd name="T36" fmla="+- 0 1387 1303"/>
                    <a:gd name="T37" fmla="*/ T36 w 93"/>
                    <a:gd name="T38" fmla="+- 0 2365 2289"/>
                    <a:gd name="T39" fmla="*/ 2365 h 95"/>
                    <a:gd name="T40" fmla="+- 0 1396 1303"/>
                    <a:gd name="T41" fmla="*/ T40 w 93"/>
                    <a:gd name="T42" fmla="+- 0 2346 2289"/>
                    <a:gd name="T43" fmla="*/ 2346 h 95"/>
                    <a:gd name="T44" fmla="+- 0 1397 1303"/>
                    <a:gd name="T45" fmla="*/ T44 w 93"/>
                    <a:gd name="T46" fmla="+- 0 2336 2289"/>
                    <a:gd name="T47" fmla="*/ 2336 h 95"/>
                    <a:gd name="T48" fmla="+- 0 1392 1303"/>
                    <a:gd name="T49" fmla="*/ T48 w 93"/>
                    <a:gd name="T50" fmla="+- 0 2314 2289"/>
                    <a:gd name="T51" fmla="*/ 2314 h 95"/>
                    <a:gd name="T52" fmla="+- 0 1378 1303"/>
                    <a:gd name="T53" fmla="*/ T52 w 93"/>
                    <a:gd name="T54" fmla="+- 0 2298 2289"/>
                    <a:gd name="T55" fmla="*/ 2298 h 95"/>
                    <a:gd name="T56" fmla="+- 0 1358 1303"/>
                    <a:gd name="T57" fmla="*/ T56 w 93"/>
                    <a:gd name="T58" fmla="+- 0 2289 2289"/>
                    <a:gd name="T59" fmla="*/ 228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30" y="4"/>
                      </a:lnTo>
                      <a:lnTo>
                        <a:pt x="11" y="15"/>
                      </a:lnTo>
                      <a:lnTo>
                        <a:pt x="0" y="32"/>
                      </a:lnTo>
                      <a:lnTo>
                        <a:pt x="3" y="59"/>
                      </a:lnTo>
                      <a:lnTo>
                        <a:pt x="12" y="79"/>
                      </a:lnTo>
                      <a:lnTo>
                        <a:pt x="27" y="91"/>
                      </a:lnTo>
                      <a:lnTo>
                        <a:pt x="45" y="95"/>
                      </a:lnTo>
                      <a:lnTo>
                        <a:pt x="67" y="90"/>
                      </a:lnTo>
                      <a:lnTo>
                        <a:pt x="84" y="76"/>
                      </a:lnTo>
                      <a:lnTo>
                        <a:pt x="93" y="57"/>
                      </a:lnTo>
                      <a:lnTo>
                        <a:pt x="94" y="47"/>
                      </a:lnTo>
                      <a:lnTo>
                        <a:pt x="89" y="25"/>
                      </a:lnTo>
                      <a:lnTo>
                        <a:pt x="75" y="9"/>
                      </a:lnTo>
                      <a:lnTo>
                        <a:pt x="55"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05" name="Group 672"/>
              <p:cNvGrpSpPr>
                <a:grpSpLocks/>
              </p:cNvGrpSpPr>
              <p:nvPr/>
            </p:nvGrpSpPr>
            <p:grpSpPr bwMode="auto">
              <a:xfrm>
                <a:off x="1303" y="2289"/>
                <a:ext cx="93" cy="95"/>
                <a:chOff x="1303" y="2289"/>
                <a:chExt cx="93" cy="95"/>
              </a:xfrm>
            </p:grpSpPr>
            <p:sp>
              <p:nvSpPr>
                <p:cNvPr id="8722" name="Freeform 673"/>
                <p:cNvSpPr>
                  <a:spLocks/>
                </p:cNvSpPr>
                <p:nvPr/>
              </p:nvSpPr>
              <p:spPr bwMode="auto">
                <a:xfrm>
                  <a:off x="1303" y="2289"/>
                  <a:ext cx="93" cy="95"/>
                </a:xfrm>
                <a:custGeom>
                  <a:avLst/>
                  <a:gdLst>
                    <a:gd name="T0" fmla="+- 0 1397 1303"/>
                    <a:gd name="T1" fmla="*/ T0 w 93"/>
                    <a:gd name="T2" fmla="+- 0 2336 2289"/>
                    <a:gd name="T3" fmla="*/ 2336 h 95"/>
                    <a:gd name="T4" fmla="+- 0 1392 1303"/>
                    <a:gd name="T5" fmla="*/ T4 w 93"/>
                    <a:gd name="T6" fmla="+- 0 2314 2289"/>
                    <a:gd name="T7" fmla="*/ 2314 h 95"/>
                    <a:gd name="T8" fmla="+- 0 1378 1303"/>
                    <a:gd name="T9" fmla="*/ T8 w 93"/>
                    <a:gd name="T10" fmla="+- 0 2298 2289"/>
                    <a:gd name="T11" fmla="*/ 2298 h 95"/>
                    <a:gd name="T12" fmla="+- 0 1358 1303"/>
                    <a:gd name="T13" fmla="*/ T12 w 93"/>
                    <a:gd name="T14" fmla="+- 0 2289 2289"/>
                    <a:gd name="T15" fmla="*/ 2289 h 95"/>
                    <a:gd name="T16" fmla="+- 0 1333 1303"/>
                    <a:gd name="T17" fmla="*/ T16 w 93"/>
                    <a:gd name="T18" fmla="+- 0 2293 2289"/>
                    <a:gd name="T19" fmla="*/ 2293 h 95"/>
                    <a:gd name="T20" fmla="+- 0 1314 1303"/>
                    <a:gd name="T21" fmla="*/ T20 w 93"/>
                    <a:gd name="T22" fmla="+- 0 2304 2289"/>
                    <a:gd name="T23" fmla="*/ 2304 h 95"/>
                    <a:gd name="T24" fmla="+- 0 1303 1303"/>
                    <a:gd name="T25" fmla="*/ T24 w 93"/>
                    <a:gd name="T26" fmla="+- 0 2321 2289"/>
                    <a:gd name="T27" fmla="*/ 2321 h 95"/>
                    <a:gd name="T28" fmla="+- 0 1306 1303"/>
                    <a:gd name="T29" fmla="*/ T28 w 93"/>
                    <a:gd name="T30" fmla="+- 0 2348 2289"/>
                    <a:gd name="T31" fmla="*/ 2348 h 95"/>
                    <a:gd name="T32" fmla="+- 0 1315 1303"/>
                    <a:gd name="T33" fmla="*/ T32 w 93"/>
                    <a:gd name="T34" fmla="+- 0 2368 2289"/>
                    <a:gd name="T35" fmla="*/ 2368 h 95"/>
                    <a:gd name="T36" fmla="+- 0 1330 1303"/>
                    <a:gd name="T37" fmla="*/ T36 w 93"/>
                    <a:gd name="T38" fmla="+- 0 2380 2289"/>
                    <a:gd name="T39" fmla="*/ 2380 h 95"/>
                    <a:gd name="T40" fmla="+- 0 1348 1303"/>
                    <a:gd name="T41" fmla="*/ T40 w 93"/>
                    <a:gd name="T42" fmla="+- 0 2384 2289"/>
                    <a:gd name="T43" fmla="*/ 2384 h 95"/>
                    <a:gd name="T44" fmla="+- 0 1370 1303"/>
                    <a:gd name="T45" fmla="*/ T44 w 93"/>
                    <a:gd name="T46" fmla="+- 0 2379 2289"/>
                    <a:gd name="T47" fmla="*/ 2379 h 95"/>
                    <a:gd name="T48" fmla="+- 0 1387 1303"/>
                    <a:gd name="T49" fmla="*/ T48 w 93"/>
                    <a:gd name="T50" fmla="+- 0 2365 2289"/>
                    <a:gd name="T51" fmla="*/ 2365 h 95"/>
                    <a:gd name="T52" fmla="+- 0 1396 1303"/>
                    <a:gd name="T53" fmla="*/ T52 w 93"/>
                    <a:gd name="T54" fmla="+- 0 2346 2289"/>
                    <a:gd name="T55" fmla="*/ 2346 h 95"/>
                    <a:gd name="T56" fmla="+- 0 1397 1303"/>
                    <a:gd name="T57" fmla="*/ T56 w 93"/>
                    <a:gd name="T58" fmla="+- 0 2336 2289"/>
                    <a:gd name="T59" fmla="*/ 233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9" y="25"/>
                      </a:lnTo>
                      <a:lnTo>
                        <a:pt x="75" y="9"/>
                      </a:lnTo>
                      <a:lnTo>
                        <a:pt x="55" y="0"/>
                      </a:lnTo>
                      <a:lnTo>
                        <a:pt x="30" y="4"/>
                      </a:lnTo>
                      <a:lnTo>
                        <a:pt x="11" y="15"/>
                      </a:lnTo>
                      <a:lnTo>
                        <a:pt x="0" y="32"/>
                      </a:lnTo>
                      <a:lnTo>
                        <a:pt x="3" y="59"/>
                      </a:lnTo>
                      <a:lnTo>
                        <a:pt x="12" y="79"/>
                      </a:lnTo>
                      <a:lnTo>
                        <a:pt x="27" y="91"/>
                      </a:lnTo>
                      <a:lnTo>
                        <a:pt x="45" y="95"/>
                      </a:lnTo>
                      <a:lnTo>
                        <a:pt x="67" y="90"/>
                      </a:lnTo>
                      <a:lnTo>
                        <a:pt x="84" y="76"/>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06" name="Group 674"/>
              <p:cNvGrpSpPr>
                <a:grpSpLocks/>
              </p:cNvGrpSpPr>
              <p:nvPr/>
            </p:nvGrpSpPr>
            <p:grpSpPr bwMode="auto">
              <a:xfrm>
                <a:off x="2129" y="1751"/>
                <a:ext cx="93" cy="95"/>
                <a:chOff x="2129" y="1751"/>
                <a:chExt cx="93" cy="95"/>
              </a:xfrm>
            </p:grpSpPr>
            <p:sp>
              <p:nvSpPr>
                <p:cNvPr id="8719" name="Freeform 675"/>
                <p:cNvSpPr>
                  <a:spLocks/>
                </p:cNvSpPr>
                <p:nvPr/>
              </p:nvSpPr>
              <p:spPr bwMode="auto">
                <a:xfrm>
                  <a:off x="2129" y="1751"/>
                  <a:ext cx="93" cy="95"/>
                </a:xfrm>
                <a:custGeom>
                  <a:avLst/>
                  <a:gdLst>
                    <a:gd name="T0" fmla="+- 0 2130 2129"/>
                    <a:gd name="T1" fmla="*/ T0 w 93"/>
                    <a:gd name="T2" fmla="+- 0 1799 1751"/>
                    <a:gd name="T3" fmla="*/ 1799 h 95"/>
                    <a:gd name="T4" fmla="+- 0 2131 2129"/>
                    <a:gd name="T5" fmla="*/ T4 w 93"/>
                    <a:gd name="T6" fmla="+- 0 1810 1751"/>
                    <a:gd name="T7" fmla="*/ 1810 h 95"/>
                    <a:gd name="T8" fmla="+- 0 2141 2129"/>
                    <a:gd name="T9" fmla="*/ T8 w 93"/>
                    <a:gd name="T10" fmla="+- 0 1830 1751"/>
                    <a:gd name="T11" fmla="*/ 1830 h 95"/>
                    <a:gd name="T12" fmla="+- 0 2155 2129"/>
                    <a:gd name="T13" fmla="*/ T12 w 93"/>
                    <a:gd name="T14" fmla="+- 0 1842 1751"/>
                    <a:gd name="T15" fmla="*/ 1842 h 95"/>
                    <a:gd name="T16" fmla="+- 0 2174 2129"/>
                    <a:gd name="T17" fmla="*/ T16 w 93"/>
                    <a:gd name="T18" fmla="+- 0 1846 1751"/>
                    <a:gd name="T19" fmla="*/ 1846 h 95"/>
                    <a:gd name="T20" fmla="+- 0 2196 2129"/>
                    <a:gd name="T21" fmla="*/ T20 w 93"/>
                    <a:gd name="T22" fmla="+- 0 1841 1751"/>
                    <a:gd name="T23" fmla="*/ 1841 h 95"/>
                    <a:gd name="T24" fmla="+- 0 2212 2129"/>
                    <a:gd name="T25" fmla="*/ T24 w 93"/>
                    <a:gd name="T26" fmla="+- 0 1828 1751"/>
                    <a:gd name="T27" fmla="*/ 1828 h 95"/>
                    <a:gd name="T28" fmla="+- 0 2222 2129"/>
                    <a:gd name="T29" fmla="*/ T28 w 93"/>
                    <a:gd name="T30" fmla="+- 0 1808 1751"/>
                    <a:gd name="T31" fmla="*/ 1808 h 95"/>
                    <a:gd name="T32" fmla="+- 0 2222 2129"/>
                    <a:gd name="T33" fmla="*/ T32 w 93"/>
                    <a:gd name="T34" fmla="+- 0 1799 1751"/>
                    <a:gd name="T35" fmla="*/ 1799 h 95"/>
                    <a:gd name="T36" fmla="+- 0 2130 2129"/>
                    <a:gd name="T37" fmla="*/ T36 w 93"/>
                    <a:gd name="T38" fmla="+- 0 1799 1751"/>
                    <a:gd name="T39" fmla="*/ 17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3" h="95">
                      <a:moveTo>
                        <a:pt x="1" y="48"/>
                      </a:moveTo>
                      <a:lnTo>
                        <a:pt x="2" y="59"/>
                      </a:lnTo>
                      <a:lnTo>
                        <a:pt x="12" y="79"/>
                      </a:lnTo>
                      <a:lnTo>
                        <a:pt x="26" y="91"/>
                      </a:lnTo>
                      <a:lnTo>
                        <a:pt x="45" y="95"/>
                      </a:lnTo>
                      <a:lnTo>
                        <a:pt x="67" y="90"/>
                      </a:lnTo>
                      <a:lnTo>
                        <a:pt x="83" y="77"/>
                      </a:lnTo>
                      <a:lnTo>
                        <a:pt x="93" y="57"/>
                      </a:lnTo>
                      <a:lnTo>
                        <a:pt x="93" y="48"/>
                      </a:lnTo>
                      <a:lnTo>
                        <a:pt x="1" y="48"/>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20" name="Freeform 676"/>
                <p:cNvSpPr>
                  <a:spLocks/>
                </p:cNvSpPr>
                <p:nvPr/>
              </p:nvSpPr>
              <p:spPr bwMode="auto">
                <a:xfrm>
                  <a:off x="2129" y="1751"/>
                  <a:ext cx="93" cy="95"/>
                </a:xfrm>
                <a:custGeom>
                  <a:avLst/>
                  <a:gdLst>
                    <a:gd name="T0" fmla="+- 0 2218 2129"/>
                    <a:gd name="T1" fmla="*/ T0 w 93"/>
                    <a:gd name="T2" fmla="+- 0 1779 1751"/>
                    <a:gd name="T3" fmla="*/ 1779 h 95"/>
                    <a:gd name="T4" fmla="+- 0 2131 2129"/>
                    <a:gd name="T5" fmla="*/ T4 w 93"/>
                    <a:gd name="T6" fmla="+- 0 1779 1751"/>
                    <a:gd name="T7" fmla="*/ 1779 h 95"/>
                    <a:gd name="T8" fmla="+- 0 2129 2129"/>
                    <a:gd name="T9" fmla="*/ T8 w 93"/>
                    <a:gd name="T10" fmla="+- 0 1783 1751"/>
                    <a:gd name="T11" fmla="*/ 1783 h 95"/>
                    <a:gd name="T12" fmla="+- 0 2130 2129"/>
                    <a:gd name="T13" fmla="*/ T12 w 93"/>
                    <a:gd name="T14" fmla="+- 0 1799 1751"/>
                    <a:gd name="T15" fmla="*/ 1799 h 95"/>
                    <a:gd name="T16" fmla="+- 0 2222 2129"/>
                    <a:gd name="T17" fmla="*/ T16 w 93"/>
                    <a:gd name="T18" fmla="+- 0 1799 1751"/>
                    <a:gd name="T19" fmla="*/ 1799 h 95"/>
                    <a:gd name="T20" fmla="+- 0 2223 2129"/>
                    <a:gd name="T21" fmla="*/ T20 w 93"/>
                    <a:gd name="T22" fmla="+- 0 1798 1751"/>
                    <a:gd name="T23" fmla="*/ 1798 h 95"/>
                    <a:gd name="T24" fmla="+- 0 2218 2129"/>
                    <a:gd name="T25" fmla="*/ T24 w 93"/>
                    <a:gd name="T26" fmla="+- 0 1779 1751"/>
                    <a:gd name="T27" fmla="*/ 1779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89" y="28"/>
                      </a:moveTo>
                      <a:lnTo>
                        <a:pt x="2" y="28"/>
                      </a:lnTo>
                      <a:lnTo>
                        <a:pt x="0" y="32"/>
                      </a:lnTo>
                      <a:lnTo>
                        <a:pt x="1" y="48"/>
                      </a:lnTo>
                      <a:lnTo>
                        <a:pt x="93" y="48"/>
                      </a:lnTo>
                      <a:lnTo>
                        <a:pt x="94" y="47"/>
                      </a:lnTo>
                      <a:lnTo>
                        <a:pt x="89" y="28"/>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21" name="Freeform 677"/>
                <p:cNvSpPr>
                  <a:spLocks/>
                </p:cNvSpPr>
                <p:nvPr/>
              </p:nvSpPr>
              <p:spPr bwMode="auto">
                <a:xfrm>
                  <a:off x="2129" y="1751"/>
                  <a:ext cx="93" cy="95"/>
                </a:xfrm>
                <a:custGeom>
                  <a:avLst/>
                  <a:gdLst>
                    <a:gd name="T0" fmla="+- 0 2184 2129"/>
                    <a:gd name="T1" fmla="*/ T0 w 93"/>
                    <a:gd name="T2" fmla="+- 0 1751 1751"/>
                    <a:gd name="T3" fmla="*/ 1751 h 95"/>
                    <a:gd name="T4" fmla="+- 0 2158 2129"/>
                    <a:gd name="T5" fmla="*/ T4 w 93"/>
                    <a:gd name="T6" fmla="+- 0 1755 1751"/>
                    <a:gd name="T7" fmla="*/ 1755 h 95"/>
                    <a:gd name="T8" fmla="+- 0 2140 2129"/>
                    <a:gd name="T9" fmla="*/ T8 w 93"/>
                    <a:gd name="T10" fmla="+- 0 1766 1751"/>
                    <a:gd name="T11" fmla="*/ 1766 h 95"/>
                    <a:gd name="T12" fmla="+- 0 2131 2129"/>
                    <a:gd name="T13" fmla="*/ T12 w 93"/>
                    <a:gd name="T14" fmla="+- 0 1779 1751"/>
                    <a:gd name="T15" fmla="*/ 1779 h 95"/>
                    <a:gd name="T16" fmla="+- 0 2218 2129"/>
                    <a:gd name="T17" fmla="*/ T16 w 93"/>
                    <a:gd name="T18" fmla="+- 0 1779 1751"/>
                    <a:gd name="T19" fmla="*/ 1779 h 95"/>
                    <a:gd name="T20" fmla="+- 0 2217 2129"/>
                    <a:gd name="T21" fmla="*/ T20 w 93"/>
                    <a:gd name="T22" fmla="+- 0 1777 1751"/>
                    <a:gd name="T23" fmla="*/ 1777 h 95"/>
                    <a:gd name="T24" fmla="+- 0 2204 2129"/>
                    <a:gd name="T25" fmla="*/ T24 w 93"/>
                    <a:gd name="T26" fmla="+- 0 1760 1751"/>
                    <a:gd name="T27" fmla="*/ 1760 h 95"/>
                    <a:gd name="T28" fmla="+- 0 2184 2129"/>
                    <a:gd name="T29" fmla="*/ T28 w 93"/>
                    <a:gd name="T30" fmla="+- 0 1751 1751"/>
                    <a:gd name="T31" fmla="*/ 1751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3" h="95">
                      <a:moveTo>
                        <a:pt x="55" y="0"/>
                      </a:moveTo>
                      <a:lnTo>
                        <a:pt x="29" y="4"/>
                      </a:lnTo>
                      <a:lnTo>
                        <a:pt x="11" y="15"/>
                      </a:lnTo>
                      <a:lnTo>
                        <a:pt x="2" y="28"/>
                      </a:lnTo>
                      <a:lnTo>
                        <a:pt x="89" y="28"/>
                      </a:lnTo>
                      <a:lnTo>
                        <a:pt x="88" y="26"/>
                      </a:lnTo>
                      <a:lnTo>
                        <a:pt x="75" y="9"/>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07" name="Group 678"/>
              <p:cNvGrpSpPr>
                <a:grpSpLocks/>
              </p:cNvGrpSpPr>
              <p:nvPr/>
            </p:nvGrpSpPr>
            <p:grpSpPr bwMode="auto">
              <a:xfrm>
                <a:off x="2129" y="1751"/>
                <a:ext cx="93" cy="95"/>
                <a:chOff x="2129" y="1751"/>
                <a:chExt cx="93" cy="95"/>
              </a:xfrm>
            </p:grpSpPr>
            <p:sp>
              <p:nvSpPr>
                <p:cNvPr id="8714" name="Freeform 679"/>
                <p:cNvSpPr>
                  <a:spLocks/>
                </p:cNvSpPr>
                <p:nvPr/>
              </p:nvSpPr>
              <p:spPr bwMode="auto">
                <a:xfrm>
                  <a:off x="2129" y="1751"/>
                  <a:ext cx="93" cy="95"/>
                </a:xfrm>
                <a:custGeom>
                  <a:avLst/>
                  <a:gdLst>
                    <a:gd name="T0" fmla="+- 0 2130 2129"/>
                    <a:gd name="T1" fmla="*/ T0 w 93"/>
                    <a:gd name="T2" fmla="+- 0 1799 1751"/>
                    <a:gd name="T3" fmla="*/ 1799 h 95"/>
                    <a:gd name="T4" fmla="+- 0 2131 2129"/>
                    <a:gd name="T5" fmla="*/ T4 w 93"/>
                    <a:gd name="T6" fmla="+- 0 1810 1751"/>
                    <a:gd name="T7" fmla="*/ 1810 h 95"/>
                    <a:gd name="T8" fmla="+- 0 2141 2129"/>
                    <a:gd name="T9" fmla="*/ T8 w 93"/>
                    <a:gd name="T10" fmla="+- 0 1830 1751"/>
                    <a:gd name="T11" fmla="*/ 1830 h 95"/>
                    <a:gd name="T12" fmla="+- 0 2155 2129"/>
                    <a:gd name="T13" fmla="*/ T12 w 93"/>
                    <a:gd name="T14" fmla="+- 0 1842 1751"/>
                    <a:gd name="T15" fmla="*/ 1842 h 95"/>
                    <a:gd name="T16" fmla="+- 0 2174 2129"/>
                    <a:gd name="T17" fmla="*/ T16 w 93"/>
                    <a:gd name="T18" fmla="+- 0 1846 1751"/>
                    <a:gd name="T19" fmla="*/ 1846 h 95"/>
                    <a:gd name="T20" fmla="+- 0 2196 2129"/>
                    <a:gd name="T21" fmla="*/ T20 w 93"/>
                    <a:gd name="T22" fmla="+- 0 1841 1751"/>
                    <a:gd name="T23" fmla="*/ 1841 h 95"/>
                    <a:gd name="T24" fmla="+- 0 2212 2129"/>
                    <a:gd name="T25" fmla="*/ T24 w 93"/>
                    <a:gd name="T26" fmla="+- 0 1828 1751"/>
                    <a:gd name="T27" fmla="*/ 1828 h 95"/>
                    <a:gd name="T28" fmla="+- 0 2222 2129"/>
                    <a:gd name="T29" fmla="*/ T28 w 93"/>
                    <a:gd name="T30" fmla="+- 0 1808 1751"/>
                    <a:gd name="T31" fmla="*/ 1808 h 95"/>
                    <a:gd name="T32" fmla="+- 0 2222 2129"/>
                    <a:gd name="T33" fmla="*/ T32 w 93"/>
                    <a:gd name="T34" fmla="+- 0 1799 1751"/>
                    <a:gd name="T35" fmla="*/ 17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3" h="95">
                      <a:moveTo>
                        <a:pt x="1" y="48"/>
                      </a:moveTo>
                      <a:lnTo>
                        <a:pt x="2" y="59"/>
                      </a:lnTo>
                      <a:lnTo>
                        <a:pt x="12" y="79"/>
                      </a:lnTo>
                      <a:lnTo>
                        <a:pt x="26" y="91"/>
                      </a:lnTo>
                      <a:lnTo>
                        <a:pt x="45" y="95"/>
                      </a:lnTo>
                      <a:lnTo>
                        <a:pt x="67" y="90"/>
                      </a:lnTo>
                      <a:lnTo>
                        <a:pt x="83" y="77"/>
                      </a:lnTo>
                      <a:lnTo>
                        <a:pt x="93" y="57"/>
                      </a:lnTo>
                      <a:lnTo>
                        <a:pt x="93"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15" name="Freeform 680"/>
                <p:cNvSpPr>
                  <a:spLocks/>
                </p:cNvSpPr>
                <p:nvPr/>
              </p:nvSpPr>
              <p:spPr bwMode="auto">
                <a:xfrm>
                  <a:off x="2129" y="1751"/>
                  <a:ext cx="93" cy="95"/>
                </a:xfrm>
                <a:custGeom>
                  <a:avLst/>
                  <a:gdLst>
                    <a:gd name="T0" fmla="+- 0 2223 2129"/>
                    <a:gd name="T1" fmla="*/ T0 w 93"/>
                    <a:gd name="T2" fmla="+- 0 1798 1751"/>
                    <a:gd name="T3" fmla="*/ 1798 h 95"/>
                    <a:gd name="T4" fmla="+- 0 2218 2129"/>
                    <a:gd name="T5" fmla="*/ T4 w 93"/>
                    <a:gd name="T6" fmla="+- 0 1779 1751"/>
                    <a:gd name="T7" fmla="*/ 1779 h 95"/>
                  </a:gdLst>
                  <a:ahLst/>
                  <a:cxnLst>
                    <a:cxn ang="0">
                      <a:pos x="T1" y="T3"/>
                    </a:cxn>
                    <a:cxn ang="0">
                      <a:pos x="T5" y="T7"/>
                    </a:cxn>
                  </a:cxnLst>
                  <a:rect l="0" t="0" r="r" b="b"/>
                  <a:pathLst>
                    <a:path w="93" h="95">
                      <a:moveTo>
                        <a:pt x="94" y="47"/>
                      </a:moveTo>
                      <a:lnTo>
                        <a:pt x="89" y="2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16" name="Freeform 681"/>
                <p:cNvSpPr>
                  <a:spLocks/>
                </p:cNvSpPr>
                <p:nvPr/>
              </p:nvSpPr>
              <p:spPr bwMode="auto">
                <a:xfrm>
                  <a:off x="2129" y="1751"/>
                  <a:ext cx="93" cy="95"/>
                </a:xfrm>
                <a:custGeom>
                  <a:avLst/>
                  <a:gdLst>
                    <a:gd name="T0" fmla="+- 0 2131 2129"/>
                    <a:gd name="T1" fmla="*/ T0 w 93"/>
                    <a:gd name="T2" fmla="+- 0 1779 1751"/>
                    <a:gd name="T3" fmla="*/ 1779 h 95"/>
                    <a:gd name="T4" fmla="+- 0 2129 2129"/>
                    <a:gd name="T5" fmla="*/ T4 w 93"/>
                    <a:gd name="T6" fmla="+- 0 1783 1751"/>
                    <a:gd name="T7" fmla="*/ 1783 h 95"/>
                    <a:gd name="T8" fmla="+- 0 2130 2129"/>
                    <a:gd name="T9" fmla="*/ T8 w 93"/>
                    <a:gd name="T10" fmla="+- 0 1799 1751"/>
                    <a:gd name="T11" fmla="*/ 1799 h 95"/>
                  </a:gdLst>
                  <a:ahLst/>
                  <a:cxnLst>
                    <a:cxn ang="0">
                      <a:pos x="T1" y="T3"/>
                    </a:cxn>
                    <a:cxn ang="0">
                      <a:pos x="T5" y="T7"/>
                    </a:cxn>
                    <a:cxn ang="0">
                      <a:pos x="T9" y="T11"/>
                    </a:cxn>
                  </a:cxnLst>
                  <a:rect l="0" t="0" r="r" b="b"/>
                  <a:pathLst>
                    <a:path w="93" h="95">
                      <a:moveTo>
                        <a:pt x="2" y="28"/>
                      </a:moveTo>
                      <a:lnTo>
                        <a:pt x="0" y="32"/>
                      </a:lnTo>
                      <a:lnTo>
                        <a:pt x="1"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17" name="Freeform 682"/>
                <p:cNvSpPr>
                  <a:spLocks/>
                </p:cNvSpPr>
                <p:nvPr/>
              </p:nvSpPr>
              <p:spPr bwMode="auto">
                <a:xfrm>
                  <a:off x="2129" y="1751"/>
                  <a:ext cx="93" cy="95"/>
                </a:xfrm>
                <a:custGeom>
                  <a:avLst/>
                  <a:gdLst>
                    <a:gd name="T0" fmla="+- 0 2222 2129"/>
                    <a:gd name="T1" fmla="*/ T0 w 93"/>
                    <a:gd name="T2" fmla="+- 0 1799 1751"/>
                    <a:gd name="T3" fmla="*/ 1799 h 95"/>
                    <a:gd name="T4" fmla="+- 0 2223 2129"/>
                    <a:gd name="T5" fmla="*/ T4 w 93"/>
                    <a:gd name="T6" fmla="+- 0 1798 1751"/>
                    <a:gd name="T7" fmla="*/ 1798 h 95"/>
                  </a:gdLst>
                  <a:ahLst/>
                  <a:cxnLst>
                    <a:cxn ang="0">
                      <a:pos x="T1" y="T3"/>
                    </a:cxn>
                    <a:cxn ang="0">
                      <a:pos x="T5" y="T7"/>
                    </a:cxn>
                  </a:cxnLst>
                  <a:rect l="0" t="0" r="r" b="b"/>
                  <a:pathLst>
                    <a:path w="93" h="95">
                      <a:moveTo>
                        <a:pt x="93" y="48"/>
                      </a:move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18" name="Freeform 683"/>
                <p:cNvSpPr>
                  <a:spLocks/>
                </p:cNvSpPr>
                <p:nvPr/>
              </p:nvSpPr>
              <p:spPr bwMode="auto">
                <a:xfrm>
                  <a:off x="2129" y="1751"/>
                  <a:ext cx="93" cy="95"/>
                </a:xfrm>
                <a:custGeom>
                  <a:avLst/>
                  <a:gdLst>
                    <a:gd name="T0" fmla="+- 0 2218 2129"/>
                    <a:gd name="T1" fmla="*/ T0 w 93"/>
                    <a:gd name="T2" fmla="+- 0 1779 1751"/>
                    <a:gd name="T3" fmla="*/ 1779 h 95"/>
                    <a:gd name="T4" fmla="+- 0 2217 2129"/>
                    <a:gd name="T5" fmla="*/ T4 w 93"/>
                    <a:gd name="T6" fmla="+- 0 1777 1751"/>
                    <a:gd name="T7" fmla="*/ 1777 h 95"/>
                    <a:gd name="T8" fmla="+- 0 2204 2129"/>
                    <a:gd name="T9" fmla="*/ T8 w 93"/>
                    <a:gd name="T10" fmla="+- 0 1760 1751"/>
                    <a:gd name="T11" fmla="*/ 1760 h 95"/>
                    <a:gd name="T12" fmla="+- 0 2184 2129"/>
                    <a:gd name="T13" fmla="*/ T12 w 93"/>
                    <a:gd name="T14" fmla="+- 0 1751 1751"/>
                    <a:gd name="T15" fmla="*/ 1751 h 95"/>
                    <a:gd name="T16" fmla="+- 0 2158 2129"/>
                    <a:gd name="T17" fmla="*/ T16 w 93"/>
                    <a:gd name="T18" fmla="+- 0 1755 1751"/>
                    <a:gd name="T19" fmla="*/ 1755 h 95"/>
                    <a:gd name="T20" fmla="+- 0 2140 2129"/>
                    <a:gd name="T21" fmla="*/ T20 w 93"/>
                    <a:gd name="T22" fmla="+- 0 1766 1751"/>
                    <a:gd name="T23" fmla="*/ 1766 h 95"/>
                    <a:gd name="T24" fmla="+- 0 2131 2129"/>
                    <a:gd name="T25" fmla="*/ T24 w 93"/>
                    <a:gd name="T26" fmla="+- 0 1779 1751"/>
                    <a:gd name="T27" fmla="*/ 1779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89" y="28"/>
                      </a:moveTo>
                      <a:lnTo>
                        <a:pt x="88" y="26"/>
                      </a:lnTo>
                      <a:lnTo>
                        <a:pt x="75" y="9"/>
                      </a:lnTo>
                      <a:lnTo>
                        <a:pt x="55" y="0"/>
                      </a:lnTo>
                      <a:lnTo>
                        <a:pt x="29" y="4"/>
                      </a:lnTo>
                      <a:lnTo>
                        <a:pt x="11" y="15"/>
                      </a:lnTo>
                      <a:lnTo>
                        <a:pt x="2" y="2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08" name="Group 684"/>
              <p:cNvGrpSpPr>
                <a:grpSpLocks/>
              </p:cNvGrpSpPr>
              <p:nvPr/>
            </p:nvGrpSpPr>
            <p:grpSpPr bwMode="auto">
              <a:xfrm>
                <a:off x="1189" y="748"/>
                <a:ext cx="97" cy="95"/>
                <a:chOff x="1189" y="748"/>
                <a:chExt cx="97" cy="95"/>
              </a:xfrm>
            </p:grpSpPr>
            <p:sp>
              <p:nvSpPr>
                <p:cNvPr id="8713" name="Freeform 685"/>
                <p:cNvSpPr>
                  <a:spLocks/>
                </p:cNvSpPr>
                <p:nvPr/>
              </p:nvSpPr>
              <p:spPr bwMode="auto">
                <a:xfrm>
                  <a:off x="1189" y="748"/>
                  <a:ext cx="97" cy="95"/>
                </a:xfrm>
                <a:custGeom>
                  <a:avLst/>
                  <a:gdLst>
                    <a:gd name="T0" fmla="+- 0 1247 1189"/>
                    <a:gd name="T1" fmla="*/ T0 w 97"/>
                    <a:gd name="T2" fmla="+- 0 748 748"/>
                    <a:gd name="T3" fmla="*/ 748 h 95"/>
                    <a:gd name="T4" fmla="+- 0 1221 1189"/>
                    <a:gd name="T5" fmla="*/ T4 w 97"/>
                    <a:gd name="T6" fmla="+- 0 752 748"/>
                    <a:gd name="T7" fmla="*/ 752 h 95"/>
                    <a:gd name="T8" fmla="+- 0 1201 1189"/>
                    <a:gd name="T9" fmla="*/ T8 w 97"/>
                    <a:gd name="T10" fmla="+- 0 762 748"/>
                    <a:gd name="T11" fmla="*/ 762 h 95"/>
                    <a:gd name="T12" fmla="+- 0 1189 1189"/>
                    <a:gd name="T13" fmla="*/ T12 w 97"/>
                    <a:gd name="T14" fmla="+- 0 777 748"/>
                    <a:gd name="T15" fmla="*/ 777 h 95"/>
                    <a:gd name="T16" fmla="+- 0 1191 1189"/>
                    <a:gd name="T17" fmla="*/ T16 w 97"/>
                    <a:gd name="T18" fmla="+- 0 805 748"/>
                    <a:gd name="T19" fmla="*/ 805 h 95"/>
                    <a:gd name="T20" fmla="+- 0 1199 1189"/>
                    <a:gd name="T21" fmla="*/ T20 w 97"/>
                    <a:gd name="T22" fmla="+- 0 825 748"/>
                    <a:gd name="T23" fmla="*/ 825 h 95"/>
                    <a:gd name="T24" fmla="+- 0 1213 1189"/>
                    <a:gd name="T25" fmla="*/ T24 w 97"/>
                    <a:gd name="T26" fmla="+- 0 838 748"/>
                    <a:gd name="T27" fmla="*/ 838 h 95"/>
                    <a:gd name="T28" fmla="+- 0 1231 1189"/>
                    <a:gd name="T29" fmla="*/ T28 w 97"/>
                    <a:gd name="T30" fmla="+- 0 843 748"/>
                    <a:gd name="T31" fmla="*/ 843 h 95"/>
                    <a:gd name="T32" fmla="+- 0 1255 1189"/>
                    <a:gd name="T33" fmla="*/ T32 w 97"/>
                    <a:gd name="T34" fmla="+- 0 839 748"/>
                    <a:gd name="T35" fmla="*/ 839 h 95"/>
                    <a:gd name="T36" fmla="+- 0 1274 1189"/>
                    <a:gd name="T37" fmla="*/ T36 w 97"/>
                    <a:gd name="T38" fmla="+- 0 827 748"/>
                    <a:gd name="T39" fmla="*/ 827 h 95"/>
                    <a:gd name="T40" fmla="+- 0 1284 1189"/>
                    <a:gd name="T41" fmla="*/ T40 w 97"/>
                    <a:gd name="T42" fmla="+- 0 809 748"/>
                    <a:gd name="T43" fmla="*/ 809 h 95"/>
                    <a:gd name="T44" fmla="+- 0 1286 1189"/>
                    <a:gd name="T45" fmla="*/ T44 w 97"/>
                    <a:gd name="T46" fmla="+- 0 795 748"/>
                    <a:gd name="T47" fmla="*/ 795 h 95"/>
                    <a:gd name="T48" fmla="+- 0 1281 1189"/>
                    <a:gd name="T49" fmla="*/ T48 w 97"/>
                    <a:gd name="T50" fmla="+- 0 774 748"/>
                    <a:gd name="T51" fmla="*/ 774 h 95"/>
                    <a:gd name="T52" fmla="+- 0 1267 1189"/>
                    <a:gd name="T53" fmla="*/ T52 w 97"/>
                    <a:gd name="T54" fmla="+- 0 758 748"/>
                    <a:gd name="T55" fmla="*/ 758 h 95"/>
                    <a:gd name="T56" fmla="+- 0 1247 1189"/>
                    <a:gd name="T57" fmla="*/ T56 w 97"/>
                    <a:gd name="T58" fmla="+- 0 748 748"/>
                    <a:gd name="T59" fmla="*/ 74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4"/>
                      </a:lnTo>
                      <a:lnTo>
                        <a:pt x="12" y="14"/>
                      </a:lnTo>
                      <a:lnTo>
                        <a:pt x="0" y="29"/>
                      </a:lnTo>
                      <a:lnTo>
                        <a:pt x="2" y="57"/>
                      </a:lnTo>
                      <a:lnTo>
                        <a:pt x="10" y="77"/>
                      </a:lnTo>
                      <a:lnTo>
                        <a:pt x="24" y="90"/>
                      </a:lnTo>
                      <a:lnTo>
                        <a:pt x="42" y="95"/>
                      </a:lnTo>
                      <a:lnTo>
                        <a:pt x="66" y="91"/>
                      </a:lnTo>
                      <a:lnTo>
                        <a:pt x="85" y="79"/>
                      </a:lnTo>
                      <a:lnTo>
                        <a:pt x="95" y="61"/>
                      </a:lnTo>
                      <a:lnTo>
                        <a:pt x="97" y="47"/>
                      </a:lnTo>
                      <a:lnTo>
                        <a:pt x="92" y="26"/>
                      </a:lnTo>
                      <a:lnTo>
                        <a:pt x="78" y="10"/>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09" name="Group 686"/>
              <p:cNvGrpSpPr>
                <a:grpSpLocks/>
              </p:cNvGrpSpPr>
              <p:nvPr/>
            </p:nvGrpSpPr>
            <p:grpSpPr bwMode="auto">
              <a:xfrm>
                <a:off x="1189" y="748"/>
                <a:ext cx="97" cy="95"/>
                <a:chOff x="1189" y="748"/>
                <a:chExt cx="97" cy="95"/>
              </a:xfrm>
            </p:grpSpPr>
            <p:sp>
              <p:nvSpPr>
                <p:cNvPr id="8712" name="Freeform 687"/>
                <p:cNvSpPr>
                  <a:spLocks/>
                </p:cNvSpPr>
                <p:nvPr/>
              </p:nvSpPr>
              <p:spPr bwMode="auto">
                <a:xfrm>
                  <a:off x="1189" y="748"/>
                  <a:ext cx="97" cy="95"/>
                </a:xfrm>
                <a:custGeom>
                  <a:avLst/>
                  <a:gdLst>
                    <a:gd name="T0" fmla="+- 0 1286 1189"/>
                    <a:gd name="T1" fmla="*/ T0 w 97"/>
                    <a:gd name="T2" fmla="+- 0 795 748"/>
                    <a:gd name="T3" fmla="*/ 795 h 95"/>
                    <a:gd name="T4" fmla="+- 0 1281 1189"/>
                    <a:gd name="T5" fmla="*/ T4 w 97"/>
                    <a:gd name="T6" fmla="+- 0 774 748"/>
                    <a:gd name="T7" fmla="*/ 774 h 95"/>
                    <a:gd name="T8" fmla="+- 0 1267 1189"/>
                    <a:gd name="T9" fmla="*/ T8 w 97"/>
                    <a:gd name="T10" fmla="+- 0 758 748"/>
                    <a:gd name="T11" fmla="*/ 758 h 95"/>
                    <a:gd name="T12" fmla="+- 0 1247 1189"/>
                    <a:gd name="T13" fmla="*/ T12 w 97"/>
                    <a:gd name="T14" fmla="+- 0 748 748"/>
                    <a:gd name="T15" fmla="*/ 748 h 95"/>
                    <a:gd name="T16" fmla="+- 0 1221 1189"/>
                    <a:gd name="T17" fmla="*/ T16 w 97"/>
                    <a:gd name="T18" fmla="+- 0 752 748"/>
                    <a:gd name="T19" fmla="*/ 752 h 95"/>
                    <a:gd name="T20" fmla="+- 0 1201 1189"/>
                    <a:gd name="T21" fmla="*/ T20 w 97"/>
                    <a:gd name="T22" fmla="+- 0 762 748"/>
                    <a:gd name="T23" fmla="*/ 762 h 95"/>
                    <a:gd name="T24" fmla="+- 0 1189 1189"/>
                    <a:gd name="T25" fmla="*/ T24 w 97"/>
                    <a:gd name="T26" fmla="+- 0 777 748"/>
                    <a:gd name="T27" fmla="*/ 777 h 95"/>
                    <a:gd name="T28" fmla="+- 0 1191 1189"/>
                    <a:gd name="T29" fmla="*/ T28 w 97"/>
                    <a:gd name="T30" fmla="+- 0 805 748"/>
                    <a:gd name="T31" fmla="*/ 805 h 95"/>
                    <a:gd name="T32" fmla="+- 0 1199 1189"/>
                    <a:gd name="T33" fmla="*/ T32 w 97"/>
                    <a:gd name="T34" fmla="+- 0 825 748"/>
                    <a:gd name="T35" fmla="*/ 825 h 95"/>
                    <a:gd name="T36" fmla="+- 0 1213 1189"/>
                    <a:gd name="T37" fmla="*/ T36 w 97"/>
                    <a:gd name="T38" fmla="+- 0 838 748"/>
                    <a:gd name="T39" fmla="*/ 838 h 95"/>
                    <a:gd name="T40" fmla="+- 0 1231 1189"/>
                    <a:gd name="T41" fmla="*/ T40 w 97"/>
                    <a:gd name="T42" fmla="+- 0 843 748"/>
                    <a:gd name="T43" fmla="*/ 843 h 95"/>
                    <a:gd name="T44" fmla="+- 0 1255 1189"/>
                    <a:gd name="T45" fmla="*/ T44 w 97"/>
                    <a:gd name="T46" fmla="+- 0 839 748"/>
                    <a:gd name="T47" fmla="*/ 839 h 95"/>
                    <a:gd name="T48" fmla="+- 0 1274 1189"/>
                    <a:gd name="T49" fmla="*/ T48 w 97"/>
                    <a:gd name="T50" fmla="+- 0 827 748"/>
                    <a:gd name="T51" fmla="*/ 827 h 95"/>
                    <a:gd name="T52" fmla="+- 0 1284 1189"/>
                    <a:gd name="T53" fmla="*/ T52 w 97"/>
                    <a:gd name="T54" fmla="+- 0 809 748"/>
                    <a:gd name="T55" fmla="*/ 809 h 95"/>
                    <a:gd name="T56" fmla="+- 0 1286 1189"/>
                    <a:gd name="T57" fmla="*/ T56 w 97"/>
                    <a:gd name="T58" fmla="+- 0 795 748"/>
                    <a:gd name="T59" fmla="*/ 79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10"/>
                      </a:lnTo>
                      <a:lnTo>
                        <a:pt x="58" y="0"/>
                      </a:lnTo>
                      <a:lnTo>
                        <a:pt x="32" y="4"/>
                      </a:lnTo>
                      <a:lnTo>
                        <a:pt x="12" y="14"/>
                      </a:lnTo>
                      <a:lnTo>
                        <a:pt x="0" y="29"/>
                      </a:lnTo>
                      <a:lnTo>
                        <a:pt x="2" y="57"/>
                      </a:lnTo>
                      <a:lnTo>
                        <a:pt x="10" y="77"/>
                      </a:lnTo>
                      <a:lnTo>
                        <a:pt x="24" y="90"/>
                      </a:lnTo>
                      <a:lnTo>
                        <a:pt x="42" y="95"/>
                      </a:lnTo>
                      <a:lnTo>
                        <a:pt x="66" y="91"/>
                      </a:lnTo>
                      <a:lnTo>
                        <a:pt x="85"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10" name="Group 688"/>
              <p:cNvGrpSpPr>
                <a:grpSpLocks/>
              </p:cNvGrpSpPr>
              <p:nvPr/>
            </p:nvGrpSpPr>
            <p:grpSpPr bwMode="auto">
              <a:xfrm>
                <a:off x="1967" y="1876"/>
                <a:ext cx="97" cy="95"/>
                <a:chOff x="1967" y="1876"/>
                <a:chExt cx="97" cy="95"/>
              </a:xfrm>
            </p:grpSpPr>
            <p:sp>
              <p:nvSpPr>
                <p:cNvPr id="8711" name="Freeform 689"/>
                <p:cNvSpPr>
                  <a:spLocks/>
                </p:cNvSpPr>
                <p:nvPr/>
              </p:nvSpPr>
              <p:spPr bwMode="auto">
                <a:xfrm>
                  <a:off x="1967" y="1876"/>
                  <a:ext cx="97" cy="95"/>
                </a:xfrm>
                <a:custGeom>
                  <a:avLst/>
                  <a:gdLst>
                    <a:gd name="T0" fmla="+- 0 2025 1967"/>
                    <a:gd name="T1" fmla="*/ T0 w 97"/>
                    <a:gd name="T2" fmla="+- 0 1876 1876"/>
                    <a:gd name="T3" fmla="*/ 1876 h 95"/>
                    <a:gd name="T4" fmla="+- 0 1998 1967"/>
                    <a:gd name="T5" fmla="*/ T4 w 97"/>
                    <a:gd name="T6" fmla="+- 0 1880 1876"/>
                    <a:gd name="T7" fmla="*/ 1880 h 95"/>
                    <a:gd name="T8" fmla="+- 0 1979 1967"/>
                    <a:gd name="T9" fmla="*/ T8 w 97"/>
                    <a:gd name="T10" fmla="+- 0 1890 1876"/>
                    <a:gd name="T11" fmla="*/ 1890 h 95"/>
                    <a:gd name="T12" fmla="+- 0 1967 1967"/>
                    <a:gd name="T13" fmla="*/ T12 w 97"/>
                    <a:gd name="T14" fmla="+- 0 1905 1876"/>
                    <a:gd name="T15" fmla="*/ 1905 h 95"/>
                    <a:gd name="T16" fmla="+- 0 1969 1967"/>
                    <a:gd name="T17" fmla="*/ T16 w 97"/>
                    <a:gd name="T18" fmla="+- 0 1933 1876"/>
                    <a:gd name="T19" fmla="*/ 1933 h 95"/>
                    <a:gd name="T20" fmla="+- 0 1977 1967"/>
                    <a:gd name="T21" fmla="*/ T20 w 97"/>
                    <a:gd name="T22" fmla="+- 0 1953 1876"/>
                    <a:gd name="T23" fmla="*/ 1953 h 95"/>
                    <a:gd name="T24" fmla="+- 0 1991 1967"/>
                    <a:gd name="T25" fmla="*/ T24 w 97"/>
                    <a:gd name="T26" fmla="+- 0 1965 1876"/>
                    <a:gd name="T27" fmla="*/ 1965 h 95"/>
                    <a:gd name="T28" fmla="+- 0 2009 1967"/>
                    <a:gd name="T29" fmla="*/ T28 w 97"/>
                    <a:gd name="T30" fmla="+- 0 1971 1876"/>
                    <a:gd name="T31" fmla="*/ 1971 h 95"/>
                    <a:gd name="T32" fmla="+- 0 2033 1967"/>
                    <a:gd name="T33" fmla="*/ T32 w 97"/>
                    <a:gd name="T34" fmla="+- 0 1967 1876"/>
                    <a:gd name="T35" fmla="*/ 1967 h 95"/>
                    <a:gd name="T36" fmla="+- 0 2051 1967"/>
                    <a:gd name="T37" fmla="*/ T36 w 97"/>
                    <a:gd name="T38" fmla="+- 0 1955 1876"/>
                    <a:gd name="T39" fmla="*/ 1955 h 95"/>
                    <a:gd name="T40" fmla="+- 0 2062 1967"/>
                    <a:gd name="T41" fmla="*/ T40 w 97"/>
                    <a:gd name="T42" fmla="+- 0 1937 1876"/>
                    <a:gd name="T43" fmla="*/ 1937 h 95"/>
                    <a:gd name="T44" fmla="+- 0 2064 1967"/>
                    <a:gd name="T45" fmla="*/ T44 w 97"/>
                    <a:gd name="T46" fmla="+- 0 1923 1876"/>
                    <a:gd name="T47" fmla="*/ 1923 h 95"/>
                    <a:gd name="T48" fmla="+- 0 2059 1967"/>
                    <a:gd name="T49" fmla="*/ T48 w 97"/>
                    <a:gd name="T50" fmla="+- 0 1902 1876"/>
                    <a:gd name="T51" fmla="*/ 1902 h 95"/>
                    <a:gd name="T52" fmla="+- 0 2045 1967"/>
                    <a:gd name="T53" fmla="*/ T52 w 97"/>
                    <a:gd name="T54" fmla="+- 0 1886 1876"/>
                    <a:gd name="T55" fmla="*/ 1886 h 95"/>
                    <a:gd name="T56" fmla="+- 0 2025 1967"/>
                    <a:gd name="T57" fmla="*/ T56 w 97"/>
                    <a:gd name="T58" fmla="+- 0 1876 1876"/>
                    <a:gd name="T59" fmla="*/ 187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4"/>
                      </a:lnTo>
                      <a:lnTo>
                        <a:pt x="12" y="14"/>
                      </a:lnTo>
                      <a:lnTo>
                        <a:pt x="0" y="29"/>
                      </a:lnTo>
                      <a:lnTo>
                        <a:pt x="2" y="57"/>
                      </a:lnTo>
                      <a:lnTo>
                        <a:pt x="10" y="77"/>
                      </a:lnTo>
                      <a:lnTo>
                        <a:pt x="24" y="89"/>
                      </a:lnTo>
                      <a:lnTo>
                        <a:pt x="42" y="95"/>
                      </a:lnTo>
                      <a:lnTo>
                        <a:pt x="66" y="91"/>
                      </a:lnTo>
                      <a:lnTo>
                        <a:pt x="84" y="79"/>
                      </a:lnTo>
                      <a:lnTo>
                        <a:pt x="95" y="61"/>
                      </a:lnTo>
                      <a:lnTo>
                        <a:pt x="97" y="47"/>
                      </a:lnTo>
                      <a:lnTo>
                        <a:pt x="92" y="26"/>
                      </a:lnTo>
                      <a:lnTo>
                        <a:pt x="78" y="10"/>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11" name="Group 690"/>
              <p:cNvGrpSpPr>
                <a:grpSpLocks/>
              </p:cNvGrpSpPr>
              <p:nvPr/>
            </p:nvGrpSpPr>
            <p:grpSpPr bwMode="auto">
              <a:xfrm>
                <a:off x="1967" y="1876"/>
                <a:ext cx="97" cy="95"/>
                <a:chOff x="1967" y="1876"/>
                <a:chExt cx="97" cy="95"/>
              </a:xfrm>
            </p:grpSpPr>
            <p:sp>
              <p:nvSpPr>
                <p:cNvPr id="8710" name="Freeform 691"/>
                <p:cNvSpPr>
                  <a:spLocks/>
                </p:cNvSpPr>
                <p:nvPr/>
              </p:nvSpPr>
              <p:spPr bwMode="auto">
                <a:xfrm>
                  <a:off x="1967" y="1876"/>
                  <a:ext cx="97" cy="95"/>
                </a:xfrm>
                <a:custGeom>
                  <a:avLst/>
                  <a:gdLst>
                    <a:gd name="T0" fmla="+- 0 2064 1967"/>
                    <a:gd name="T1" fmla="*/ T0 w 97"/>
                    <a:gd name="T2" fmla="+- 0 1923 1876"/>
                    <a:gd name="T3" fmla="*/ 1923 h 95"/>
                    <a:gd name="T4" fmla="+- 0 2059 1967"/>
                    <a:gd name="T5" fmla="*/ T4 w 97"/>
                    <a:gd name="T6" fmla="+- 0 1902 1876"/>
                    <a:gd name="T7" fmla="*/ 1902 h 95"/>
                    <a:gd name="T8" fmla="+- 0 2045 1967"/>
                    <a:gd name="T9" fmla="*/ T8 w 97"/>
                    <a:gd name="T10" fmla="+- 0 1886 1876"/>
                    <a:gd name="T11" fmla="*/ 1886 h 95"/>
                    <a:gd name="T12" fmla="+- 0 2025 1967"/>
                    <a:gd name="T13" fmla="*/ T12 w 97"/>
                    <a:gd name="T14" fmla="+- 0 1876 1876"/>
                    <a:gd name="T15" fmla="*/ 1876 h 95"/>
                    <a:gd name="T16" fmla="+- 0 1998 1967"/>
                    <a:gd name="T17" fmla="*/ T16 w 97"/>
                    <a:gd name="T18" fmla="+- 0 1880 1876"/>
                    <a:gd name="T19" fmla="*/ 1880 h 95"/>
                    <a:gd name="T20" fmla="+- 0 1979 1967"/>
                    <a:gd name="T21" fmla="*/ T20 w 97"/>
                    <a:gd name="T22" fmla="+- 0 1890 1876"/>
                    <a:gd name="T23" fmla="*/ 1890 h 95"/>
                    <a:gd name="T24" fmla="+- 0 1967 1967"/>
                    <a:gd name="T25" fmla="*/ T24 w 97"/>
                    <a:gd name="T26" fmla="+- 0 1905 1876"/>
                    <a:gd name="T27" fmla="*/ 1905 h 95"/>
                    <a:gd name="T28" fmla="+- 0 1969 1967"/>
                    <a:gd name="T29" fmla="*/ T28 w 97"/>
                    <a:gd name="T30" fmla="+- 0 1933 1876"/>
                    <a:gd name="T31" fmla="*/ 1933 h 95"/>
                    <a:gd name="T32" fmla="+- 0 1977 1967"/>
                    <a:gd name="T33" fmla="*/ T32 w 97"/>
                    <a:gd name="T34" fmla="+- 0 1953 1876"/>
                    <a:gd name="T35" fmla="*/ 1953 h 95"/>
                    <a:gd name="T36" fmla="+- 0 1991 1967"/>
                    <a:gd name="T37" fmla="*/ T36 w 97"/>
                    <a:gd name="T38" fmla="+- 0 1965 1876"/>
                    <a:gd name="T39" fmla="*/ 1965 h 95"/>
                    <a:gd name="T40" fmla="+- 0 2009 1967"/>
                    <a:gd name="T41" fmla="*/ T40 w 97"/>
                    <a:gd name="T42" fmla="+- 0 1971 1876"/>
                    <a:gd name="T43" fmla="*/ 1971 h 95"/>
                    <a:gd name="T44" fmla="+- 0 2033 1967"/>
                    <a:gd name="T45" fmla="*/ T44 w 97"/>
                    <a:gd name="T46" fmla="+- 0 1967 1876"/>
                    <a:gd name="T47" fmla="*/ 1967 h 95"/>
                    <a:gd name="T48" fmla="+- 0 2051 1967"/>
                    <a:gd name="T49" fmla="*/ T48 w 97"/>
                    <a:gd name="T50" fmla="+- 0 1955 1876"/>
                    <a:gd name="T51" fmla="*/ 1955 h 95"/>
                    <a:gd name="T52" fmla="+- 0 2062 1967"/>
                    <a:gd name="T53" fmla="*/ T52 w 97"/>
                    <a:gd name="T54" fmla="+- 0 1937 1876"/>
                    <a:gd name="T55" fmla="*/ 1937 h 95"/>
                    <a:gd name="T56" fmla="+- 0 2064 1967"/>
                    <a:gd name="T57" fmla="*/ T56 w 97"/>
                    <a:gd name="T58" fmla="+- 0 1923 1876"/>
                    <a:gd name="T59" fmla="*/ 192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10"/>
                      </a:lnTo>
                      <a:lnTo>
                        <a:pt x="58" y="0"/>
                      </a:lnTo>
                      <a:lnTo>
                        <a:pt x="31" y="4"/>
                      </a:lnTo>
                      <a:lnTo>
                        <a:pt x="12" y="14"/>
                      </a:lnTo>
                      <a:lnTo>
                        <a:pt x="0" y="29"/>
                      </a:lnTo>
                      <a:lnTo>
                        <a:pt x="2" y="57"/>
                      </a:lnTo>
                      <a:lnTo>
                        <a:pt x="10" y="77"/>
                      </a:lnTo>
                      <a:lnTo>
                        <a:pt x="24" y="89"/>
                      </a:lnTo>
                      <a:lnTo>
                        <a:pt x="42" y="95"/>
                      </a:lnTo>
                      <a:lnTo>
                        <a:pt x="66" y="91"/>
                      </a:lnTo>
                      <a:lnTo>
                        <a:pt x="84"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12" name="Group 692"/>
              <p:cNvGrpSpPr>
                <a:grpSpLocks/>
              </p:cNvGrpSpPr>
              <p:nvPr/>
            </p:nvGrpSpPr>
            <p:grpSpPr bwMode="auto">
              <a:xfrm>
                <a:off x="6077" y="7910"/>
                <a:ext cx="101" cy="97"/>
                <a:chOff x="6077" y="7910"/>
                <a:chExt cx="101" cy="97"/>
              </a:xfrm>
            </p:grpSpPr>
            <p:sp>
              <p:nvSpPr>
                <p:cNvPr id="8709" name="Freeform 693"/>
                <p:cNvSpPr>
                  <a:spLocks/>
                </p:cNvSpPr>
                <p:nvPr/>
              </p:nvSpPr>
              <p:spPr bwMode="auto">
                <a:xfrm>
                  <a:off x="6077" y="7910"/>
                  <a:ext cx="101" cy="97"/>
                </a:xfrm>
                <a:custGeom>
                  <a:avLst/>
                  <a:gdLst>
                    <a:gd name="T0" fmla="+- 0 6140 6077"/>
                    <a:gd name="T1" fmla="*/ T0 w 101"/>
                    <a:gd name="T2" fmla="+- 0 7910 7910"/>
                    <a:gd name="T3" fmla="*/ 7910 h 97"/>
                    <a:gd name="T4" fmla="+- 0 6114 6077"/>
                    <a:gd name="T5" fmla="*/ T4 w 101"/>
                    <a:gd name="T6" fmla="+- 0 7913 7910"/>
                    <a:gd name="T7" fmla="*/ 7913 h 97"/>
                    <a:gd name="T8" fmla="+- 0 6094 6077"/>
                    <a:gd name="T9" fmla="*/ T8 w 101"/>
                    <a:gd name="T10" fmla="+- 0 7923 7910"/>
                    <a:gd name="T11" fmla="*/ 7923 h 97"/>
                    <a:gd name="T12" fmla="+- 0 6082 6077"/>
                    <a:gd name="T13" fmla="*/ T12 w 101"/>
                    <a:gd name="T14" fmla="+- 0 7938 7910"/>
                    <a:gd name="T15" fmla="*/ 7938 h 97"/>
                    <a:gd name="T16" fmla="+- 0 6077 6077"/>
                    <a:gd name="T17" fmla="*/ T16 w 101"/>
                    <a:gd name="T18" fmla="+- 0 7957 7910"/>
                    <a:gd name="T19" fmla="*/ 7957 h 97"/>
                    <a:gd name="T20" fmla="+- 0 6082 6077"/>
                    <a:gd name="T21" fmla="*/ T20 w 101"/>
                    <a:gd name="T22" fmla="+- 0 7980 7910"/>
                    <a:gd name="T23" fmla="*/ 7980 h 97"/>
                    <a:gd name="T24" fmla="+- 0 6095 6077"/>
                    <a:gd name="T25" fmla="*/ T24 w 101"/>
                    <a:gd name="T26" fmla="+- 0 7997 7910"/>
                    <a:gd name="T27" fmla="*/ 7997 h 97"/>
                    <a:gd name="T28" fmla="+- 0 6114 6077"/>
                    <a:gd name="T29" fmla="*/ T28 w 101"/>
                    <a:gd name="T30" fmla="+- 0 8007 7910"/>
                    <a:gd name="T31" fmla="*/ 8007 h 97"/>
                    <a:gd name="T32" fmla="+- 0 6140 6077"/>
                    <a:gd name="T33" fmla="*/ T32 w 101"/>
                    <a:gd name="T34" fmla="+- 0 8005 7910"/>
                    <a:gd name="T35" fmla="*/ 8005 h 97"/>
                    <a:gd name="T36" fmla="+- 0 6160 6077"/>
                    <a:gd name="T37" fmla="*/ T36 w 101"/>
                    <a:gd name="T38" fmla="+- 0 7995 7910"/>
                    <a:gd name="T39" fmla="*/ 7995 h 97"/>
                    <a:gd name="T40" fmla="+- 0 6173 6077"/>
                    <a:gd name="T41" fmla="*/ T40 w 101"/>
                    <a:gd name="T42" fmla="+- 0 7980 7910"/>
                    <a:gd name="T43" fmla="*/ 7980 h 97"/>
                    <a:gd name="T44" fmla="+- 0 6178 6077"/>
                    <a:gd name="T45" fmla="*/ T44 w 101"/>
                    <a:gd name="T46" fmla="+- 0 7962 7910"/>
                    <a:gd name="T47" fmla="*/ 7962 h 97"/>
                    <a:gd name="T48" fmla="+- 0 6178 6077"/>
                    <a:gd name="T49" fmla="*/ T48 w 101"/>
                    <a:gd name="T50" fmla="+- 0 7959 7910"/>
                    <a:gd name="T51" fmla="*/ 7959 h 97"/>
                    <a:gd name="T52" fmla="+- 0 6173 6077"/>
                    <a:gd name="T53" fmla="*/ T52 w 101"/>
                    <a:gd name="T54" fmla="+- 0 7937 7910"/>
                    <a:gd name="T55" fmla="*/ 7937 h 97"/>
                    <a:gd name="T56" fmla="+- 0 6160 6077"/>
                    <a:gd name="T57" fmla="*/ T56 w 101"/>
                    <a:gd name="T58" fmla="+- 0 7920 7910"/>
                    <a:gd name="T59" fmla="*/ 7920 h 97"/>
                    <a:gd name="T60" fmla="+- 0 6140 6077"/>
                    <a:gd name="T61" fmla="*/ T60 w 101"/>
                    <a:gd name="T62" fmla="+- 0 7910 7910"/>
                    <a:gd name="T63" fmla="*/ 791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7"/>
                      </a:lnTo>
                      <a:lnTo>
                        <a:pt x="63" y="95"/>
                      </a:lnTo>
                      <a:lnTo>
                        <a:pt x="83" y="85"/>
                      </a:lnTo>
                      <a:lnTo>
                        <a:pt x="96" y="70"/>
                      </a:lnTo>
                      <a:lnTo>
                        <a:pt x="101" y="52"/>
                      </a:lnTo>
                      <a:lnTo>
                        <a:pt x="101" y="49"/>
                      </a:lnTo>
                      <a:lnTo>
                        <a:pt x="96" y="27"/>
                      </a:lnTo>
                      <a:lnTo>
                        <a:pt x="83" y="10"/>
                      </a:lnTo>
                      <a:lnTo>
                        <a:pt x="63"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13" name="Group 694"/>
              <p:cNvGrpSpPr>
                <a:grpSpLocks/>
              </p:cNvGrpSpPr>
              <p:nvPr/>
            </p:nvGrpSpPr>
            <p:grpSpPr bwMode="auto">
              <a:xfrm>
                <a:off x="6077" y="7910"/>
                <a:ext cx="101" cy="97"/>
                <a:chOff x="6077" y="7910"/>
                <a:chExt cx="101" cy="97"/>
              </a:xfrm>
            </p:grpSpPr>
            <p:sp>
              <p:nvSpPr>
                <p:cNvPr id="8708" name="Freeform 695"/>
                <p:cNvSpPr>
                  <a:spLocks/>
                </p:cNvSpPr>
                <p:nvPr/>
              </p:nvSpPr>
              <p:spPr bwMode="auto">
                <a:xfrm>
                  <a:off x="6077" y="7910"/>
                  <a:ext cx="101" cy="97"/>
                </a:xfrm>
                <a:custGeom>
                  <a:avLst/>
                  <a:gdLst>
                    <a:gd name="T0" fmla="+- 0 6178 6077"/>
                    <a:gd name="T1" fmla="*/ T0 w 101"/>
                    <a:gd name="T2" fmla="+- 0 7959 7910"/>
                    <a:gd name="T3" fmla="*/ 7959 h 97"/>
                    <a:gd name="T4" fmla="+- 0 6173 6077"/>
                    <a:gd name="T5" fmla="*/ T4 w 101"/>
                    <a:gd name="T6" fmla="+- 0 7937 7910"/>
                    <a:gd name="T7" fmla="*/ 7937 h 97"/>
                    <a:gd name="T8" fmla="+- 0 6160 6077"/>
                    <a:gd name="T9" fmla="*/ T8 w 101"/>
                    <a:gd name="T10" fmla="+- 0 7920 7910"/>
                    <a:gd name="T11" fmla="*/ 7920 h 97"/>
                    <a:gd name="T12" fmla="+- 0 6140 6077"/>
                    <a:gd name="T13" fmla="*/ T12 w 101"/>
                    <a:gd name="T14" fmla="+- 0 7910 7910"/>
                    <a:gd name="T15" fmla="*/ 7910 h 97"/>
                    <a:gd name="T16" fmla="+- 0 6114 6077"/>
                    <a:gd name="T17" fmla="*/ T16 w 101"/>
                    <a:gd name="T18" fmla="+- 0 7913 7910"/>
                    <a:gd name="T19" fmla="*/ 7913 h 97"/>
                    <a:gd name="T20" fmla="+- 0 6094 6077"/>
                    <a:gd name="T21" fmla="*/ T20 w 101"/>
                    <a:gd name="T22" fmla="+- 0 7923 7910"/>
                    <a:gd name="T23" fmla="*/ 7923 h 97"/>
                    <a:gd name="T24" fmla="+- 0 6082 6077"/>
                    <a:gd name="T25" fmla="*/ T24 w 101"/>
                    <a:gd name="T26" fmla="+- 0 7938 7910"/>
                    <a:gd name="T27" fmla="*/ 7938 h 97"/>
                    <a:gd name="T28" fmla="+- 0 6077 6077"/>
                    <a:gd name="T29" fmla="*/ T28 w 101"/>
                    <a:gd name="T30" fmla="+- 0 7957 7910"/>
                    <a:gd name="T31" fmla="*/ 7957 h 97"/>
                    <a:gd name="T32" fmla="+- 0 6082 6077"/>
                    <a:gd name="T33" fmla="*/ T32 w 101"/>
                    <a:gd name="T34" fmla="+- 0 7980 7910"/>
                    <a:gd name="T35" fmla="*/ 7980 h 97"/>
                    <a:gd name="T36" fmla="+- 0 6095 6077"/>
                    <a:gd name="T37" fmla="*/ T36 w 101"/>
                    <a:gd name="T38" fmla="+- 0 7997 7910"/>
                    <a:gd name="T39" fmla="*/ 7997 h 97"/>
                    <a:gd name="T40" fmla="+- 0 6114 6077"/>
                    <a:gd name="T41" fmla="*/ T40 w 101"/>
                    <a:gd name="T42" fmla="+- 0 8007 7910"/>
                    <a:gd name="T43" fmla="*/ 8007 h 97"/>
                    <a:gd name="T44" fmla="+- 0 6140 6077"/>
                    <a:gd name="T45" fmla="*/ T44 w 101"/>
                    <a:gd name="T46" fmla="+- 0 8005 7910"/>
                    <a:gd name="T47" fmla="*/ 8005 h 97"/>
                    <a:gd name="T48" fmla="+- 0 6160 6077"/>
                    <a:gd name="T49" fmla="*/ T48 w 101"/>
                    <a:gd name="T50" fmla="+- 0 7995 7910"/>
                    <a:gd name="T51" fmla="*/ 7995 h 97"/>
                    <a:gd name="T52" fmla="+- 0 6173 6077"/>
                    <a:gd name="T53" fmla="*/ T52 w 101"/>
                    <a:gd name="T54" fmla="+- 0 7980 7910"/>
                    <a:gd name="T55" fmla="*/ 7980 h 97"/>
                    <a:gd name="T56" fmla="+- 0 6178 6077"/>
                    <a:gd name="T57" fmla="*/ T56 w 101"/>
                    <a:gd name="T58" fmla="+- 0 7962 7910"/>
                    <a:gd name="T59" fmla="*/ 7962 h 97"/>
                    <a:gd name="T60" fmla="+- 0 6178 6077"/>
                    <a:gd name="T61" fmla="*/ T60 w 101"/>
                    <a:gd name="T62" fmla="+- 0 7959 7910"/>
                    <a:gd name="T63" fmla="*/ 795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14" name="Group 696"/>
              <p:cNvGrpSpPr>
                <a:grpSpLocks/>
              </p:cNvGrpSpPr>
              <p:nvPr/>
            </p:nvGrpSpPr>
            <p:grpSpPr bwMode="auto">
              <a:xfrm>
                <a:off x="6037" y="7866"/>
                <a:ext cx="93" cy="99"/>
                <a:chOff x="6037" y="7866"/>
                <a:chExt cx="93" cy="99"/>
              </a:xfrm>
            </p:grpSpPr>
            <p:sp>
              <p:nvSpPr>
                <p:cNvPr id="8707" name="Freeform 697"/>
                <p:cNvSpPr>
                  <a:spLocks/>
                </p:cNvSpPr>
                <p:nvPr/>
              </p:nvSpPr>
              <p:spPr bwMode="auto">
                <a:xfrm>
                  <a:off x="6037" y="7866"/>
                  <a:ext cx="93" cy="99"/>
                </a:xfrm>
                <a:custGeom>
                  <a:avLst/>
                  <a:gdLst>
                    <a:gd name="T0" fmla="+- 0 6093 6037"/>
                    <a:gd name="T1" fmla="*/ T0 w 93"/>
                    <a:gd name="T2" fmla="+- 0 7866 7866"/>
                    <a:gd name="T3" fmla="*/ 7866 h 99"/>
                    <a:gd name="T4" fmla="+- 0 6067 6037"/>
                    <a:gd name="T5" fmla="*/ T4 w 93"/>
                    <a:gd name="T6" fmla="+- 0 7870 7866"/>
                    <a:gd name="T7" fmla="*/ 7870 h 99"/>
                    <a:gd name="T8" fmla="+- 0 6049 6037"/>
                    <a:gd name="T9" fmla="*/ T8 w 93"/>
                    <a:gd name="T10" fmla="+- 0 7881 7866"/>
                    <a:gd name="T11" fmla="*/ 7881 h 99"/>
                    <a:gd name="T12" fmla="+- 0 6037 6037"/>
                    <a:gd name="T13" fmla="*/ T12 w 93"/>
                    <a:gd name="T14" fmla="+- 0 7897 7866"/>
                    <a:gd name="T15" fmla="*/ 7897 h 99"/>
                    <a:gd name="T16" fmla="+- 0 6039 6037"/>
                    <a:gd name="T17" fmla="*/ T16 w 93"/>
                    <a:gd name="T18" fmla="+- 0 7926 7866"/>
                    <a:gd name="T19" fmla="*/ 7926 h 99"/>
                    <a:gd name="T20" fmla="+- 0 6047 6037"/>
                    <a:gd name="T21" fmla="*/ T20 w 93"/>
                    <a:gd name="T22" fmla="+- 0 7947 7866"/>
                    <a:gd name="T23" fmla="*/ 7947 h 99"/>
                    <a:gd name="T24" fmla="+- 0 6060 6037"/>
                    <a:gd name="T25" fmla="*/ T24 w 93"/>
                    <a:gd name="T26" fmla="+- 0 7960 7866"/>
                    <a:gd name="T27" fmla="*/ 7960 h 99"/>
                    <a:gd name="T28" fmla="+- 0 6077 6037"/>
                    <a:gd name="T29" fmla="*/ T28 w 93"/>
                    <a:gd name="T30" fmla="+- 0 7966 7866"/>
                    <a:gd name="T31" fmla="*/ 7966 h 99"/>
                    <a:gd name="T32" fmla="+- 0 6100 6037"/>
                    <a:gd name="T33" fmla="*/ T32 w 93"/>
                    <a:gd name="T34" fmla="+- 0 7961 7866"/>
                    <a:gd name="T35" fmla="*/ 7961 h 99"/>
                    <a:gd name="T36" fmla="+- 0 6118 6037"/>
                    <a:gd name="T37" fmla="*/ T36 w 93"/>
                    <a:gd name="T38" fmla="+- 0 7949 7866"/>
                    <a:gd name="T39" fmla="*/ 7949 h 99"/>
                    <a:gd name="T40" fmla="+- 0 6128 6037"/>
                    <a:gd name="T41" fmla="*/ T40 w 93"/>
                    <a:gd name="T42" fmla="+- 0 7930 7866"/>
                    <a:gd name="T43" fmla="*/ 7930 h 99"/>
                    <a:gd name="T44" fmla="+- 0 6130 6037"/>
                    <a:gd name="T45" fmla="*/ T44 w 93"/>
                    <a:gd name="T46" fmla="+- 0 7916 7866"/>
                    <a:gd name="T47" fmla="*/ 7916 h 99"/>
                    <a:gd name="T48" fmla="+- 0 6125 6037"/>
                    <a:gd name="T49" fmla="*/ T48 w 93"/>
                    <a:gd name="T50" fmla="+- 0 7893 7866"/>
                    <a:gd name="T51" fmla="*/ 7893 h 99"/>
                    <a:gd name="T52" fmla="+- 0 6112 6037"/>
                    <a:gd name="T53" fmla="*/ T52 w 93"/>
                    <a:gd name="T54" fmla="+- 0 7876 7866"/>
                    <a:gd name="T55" fmla="*/ 7876 h 99"/>
                    <a:gd name="T56" fmla="+- 0 6093 6037"/>
                    <a:gd name="T57" fmla="*/ T56 w 93"/>
                    <a:gd name="T58" fmla="+- 0 7866 7866"/>
                    <a:gd name="T59" fmla="*/ 7866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6" y="0"/>
                      </a:moveTo>
                      <a:lnTo>
                        <a:pt x="30" y="4"/>
                      </a:lnTo>
                      <a:lnTo>
                        <a:pt x="12" y="15"/>
                      </a:lnTo>
                      <a:lnTo>
                        <a:pt x="0" y="31"/>
                      </a:lnTo>
                      <a:lnTo>
                        <a:pt x="2" y="60"/>
                      </a:lnTo>
                      <a:lnTo>
                        <a:pt x="10" y="81"/>
                      </a:lnTo>
                      <a:lnTo>
                        <a:pt x="23" y="94"/>
                      </a:lnTo>
                      <a:lnTo>
                        <a:pt x="40" y="100"/>
                      </a:lnTo>
                      <a:lnTo>
                        <a:pt x="63" y="95"/>
                      </a:lnTo>
                      <a:lnTo>
                        <a:pt x="81" y="83"/>
                      </a:lnTo>
                      <a:lnTo>
                        <a:pt x="91" y="64"/>
                      </a:lnTo>
                      <a:lnTo>
                        <a:pt x="93" y="50"/>
                      </a:lnTo>
                      <a:lnTo>
                        <a:pt x="88" y="27"/>
                      </a:lnTo>
                      <a:lnTo>
                        <a:pt x="75" y="10"/>
                      </a:lnTo>
                      <a:lnTo>
                        <a:pt x="56"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15" name="Group 698"/>
              <p:cNvGrpSpPr>
                <a:grpSpLocks/>
              </p:cNvGrpSpPr>
              <p:nvPr/>
            </p:nvGrpSpPr>
            <p:grpSpPr bwMode="auto">
              <a:xfrm>
                <a:off x="6037" y="7866"/>
                <a:ext cx="93" cy="99"/>
                <a:chOff x="6037" y="7866"/>
                <a:chExt cx="93" cy="99"/>
              </a:xfrm>
            </p:grpSpPr>
            <p:sp>
              <p:nvSpPr>
                <p:cNvPr id="8706" name="Freeform 699"/>
                <p:cNvSpPr>
                  <a:spLocks/>
                </p:cNvSpPr>
                <p:nvPr/>
              </p:nvSpPr>
              <p:spPr bwMode="auto">
                <a:xfrm>
                  <a:off x="6037" y="7866"/>
                  <a:ext cx="93" cy="99"/>
                </a:xfrm>
                <a:custGeom>
                  <a:avLst/>
                  <a:gdLst>
                    <a:gd name="T0" fmla="+- 0 6130 6037"/>
                    <a:gd name="T1" fmla="*/ T0 w 93"/>
                    <a:gd name="T2" fmla="+- 0 7916 7866"/>
                    <a:gd name="T3" fmla="*/ 7916 h 99"/>
                    <a:gd name="T4" fmla="+- 0 6125 6037"/>
                    <a:gd name="T5" fmla="*/ T4 w 93"/>
                    <a:gd name="T6" fmla="+- 0 7893 7866"/>
                    <a:gd name="T7" fmla="*/ 7893 h 99"/>
                    <a:gd name="T8" fmla="+- 0 6112 6037"/>
                    <a:gd name="T9" fmla="*/ T8 w 93"/>
                    <a:gd name="T10" fmla="+- 0 7876 7866"/>
                    <a:gd name="T11" fmla="*/ 7876 h 99"/>
                    <a:gd name="T12" fmla="+- 0 6093 6037"/>
                    <a:gd name="T13" fmla="*/ T12 w 93"/>
                    <a:gd name="T14" fmla="+- 0 7866 7866"/>
                    <a:gd name="T15" fmla="*/ 7866 h 99"/>
                    <a:gd name="T16" fmla="+- 0 6067 6037"/>
                    <a:gd name="T17" fmla="*/ T16 w 93"/>
                    <a:gd name="T18" fmla="+- 0 7870 7866"/>
                    <a:gd name="T19" fmla="*/ 7870 h 99"/>
                    <a:gd name="T20" fmla="+- 0 6049 6037"/>
                    <a:gd name="T21" fmla="*/ T20 w 93"/>
                    <a:gd name="T22" fmla="+- 0 7881 7866"/>
                    <a:gd name="T23" fmla="*/ 7881 h 99"/>
                    <a:gd name="T24" fmla="+- 0 6037 6037"/>
                    <a:gd name="T25" fmla="*/ T24 w 93"/>
                    <a:gd name="T26" fmla="+- 0 7897 7866"/>
                    <a:gd name="T27" fmla="*/ 7897 h 99"/>
                    <a:gd name="T28" fmla="+- 0 6039 6037"/>
                    <a:gd name="T29" fmla="*/ T28 w 93"/>
                    <a:gd name="T30" fmla="+- 0 7926 7866"/>
                    <a:gd name="T31" fmla="*/ 7926 h 99"/>
                    <a:gd name="T32" fmla="+- 0 6047 6037"/>
                    <a:gd name="T33" fmla="*/ T32 w 93"/>
                    <a:gd name="T34" fmla="+- 0 7947 7866"/>
                    <a:gd name="T35" fmla="*/ 7947 h 99"/>
                    <a:gd name="T36" fmla="+- 0 6060 6037"/>
                    <a:gd name="T37" fmla="*/ T36 w 93"/>
                    <a:gd name="T38" fmla="+- 0 7960 7866"/>
                    <a:gd name="T39" fmla="*/ 7960 h 99"/>
                    <a:gd name="T40" fmla="+- 0 6077 6037"/>
                    <a:gd name="T41" fmla="*/ T40 w 93"/>
                    <a:gd name="T42" fmla="+- 0 7966 7866"/>
                    <a:gd name="T43" fmla="*/ 7966 h 99"/>
                    <a:gd name="T44" fmla="+- 0 6100 6037"/>
                    <a:gd name="T45" fmla="*/ T44 w 93"/>
                    <a:gd name="T46" fmla="+- 0 7961 7866"/>
                    <a:gd name="T47" fmla="*/ 7961 h 99"/>
                    <a:gd name="T48" fmla="+- 0 6118 6037"/>
                    <a:gd name="T49" fmla="*/ T48 w 93"/>
                    <a:gd name="T50" fmla="+- 0 7949 7866"/>
                    <a:gd name="T51" fmla="*/ 7949 h 99"/>
                    <a:gd name="T52" fmla="+- 0 6128 6037"/>
                    <a:gd name="T53" fmla="*/ T52 w 93"/>
                    <a:gd name="T54" fmla="+- 0 7930 7866"/>
                    <a:gd name="T55" fmla="*/ 7930 h 99"/>
                    <a:gd name="T56" fmla="+- 0 6130 6037"/>
                    <a:gd name="T57" fmla="*/ T56 w 93"/>
                    <a:gd name="T58" fmla="+- 0 7916 7866"/>
                    <a:gd name="T59" fmla="*/ 7916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50"/>
                      </a:moveTo>
                      <a:lnTo>
                        <a:pt x="88" y="27"/>
                      </a:lnTo>
                      <a:lnTo>
                        <a:pt x="75" y="10"/>
                      </a:lnTo>
                      <a:lnTo>
                        <a:pt x="56" y="0"/>
                      </a:lnTo>
                      <a:lnTo>
                        <a:pt x="30" y="4"/>
                      </a:lnTo>
                      <a:lnTo>
                        <a:pt x="12" y="15"/>
                      </a:lnTo>
                      <a:lnTo>
                        <a:pt x="0" y="31"/>
                      </a:lnTo>
                      <a:lnTo>
                        <a:pt x="2" y="60"/>
                      </a:lnTo>
                      <a:lnTo>
                        <a:pt x="10" y="81"/>
                      </a:lnTo>
                      <a:lnTo>
                        <a:pt x="23" y="94"/>
                      </a:lnTo>
                      <a:lnTo>
                        <a:pt x="40" y="100"/>
                      </a:lnTo>
                      <a:lnTo>
                        <a:pt x="63" y="95"/>
                      </a:lnTo>
                      <a:lnTo>
                        <a:pt x="81" y="83"/>
                      </a:lnTo>
                      <a:lnTo>
                        <a:pt x="91" y="64"/>
                      </a:lnTo>
                      <a:lnTo>
                        <a:pt x="93" y="50"/>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16" name="Group 700"/>
              <p:cNvGrpSpPr>
                <a:grpSpLocks/>
              </p:cNvGrpSpPr>
              <p:nvPr/>
            </p:nvGrpSpPr>
            <p:grpSpPr bwMode="auto">
              <a:xfrm>
                <a:off x="6052" y="7876"/>
                <a:ext cx="93" cy="99"/>
                <a:chOff x="6052" y="7876"/>
                <a:chExt cx="93" cy="99"/>
              </a:xfrm>
            </p:grpSpPr>
            <p:sp>
              <p:nvSpPr>
                <p:cNvPr id="8705" name="Freeform 701"/>
                <p:cNvSpPr>
                  <a:spLocks/>
                </p:cNvSpPr>
                <p:nvPr/>
              </p:nvSpPr>
              <p:spPr bwMode="auto">
                <a:xfrm>
                  <a:off x="6052" y="7876"/>
                  <a:ext cx="93" cy="99"/>
                </a:xfrm>
                <a:custGeom>
                  <a:avLst/>
                  <a:gdLst>
                    <a:gd name="T0" fmla="+- 0 6107 6052"/>
                    <a:gd name="T1" fmla="*/ T0 w 93"/>
                    <a:gd name="T2" fmla="+- 0 7876 7876"/>
                    <a:gd name="T3" fmla="*/ 7876 h 99"/>
                    <a:gd name="T4" fmla="+- 0 6082 6052"/>
                    <a:gd name="T5" fmla="*/ T4 w 93"/>
                    <a:gd name="T6" fmla="+- 0 7879 7876"/>
                    <a:gd name="T7" fmla="*/ 7879 h 99"/>
                    <a:gd name="T8" fmla="+- 0 6063 6052"/>
                    <a:gd name="T9" fmla="*/ T8 w 93"/>
                    <a:gd name="T10" fmla="+- 0 7890 7876"/>
                    <a:gd name="T11" fmla="*/ 7890 h 99"/>
                    <a:gd name="T12" fmla="+- 0 6052 6052"/>
                    <a:gd name="T13" fmla="*/ T12 w 93"/>
                    <a:gd name="T14" fmla="+- 0 7907 7876"/>
                    <a:gd name="T15" fmla="*/ 7907 h 99"/>
                    <a:gd name="T16" fmla="+- 0 6053 6052"/>
                    <a:gd name="T17" fmla="*/ T16 w 93"/>
                    <a:gd name="T18" fmla="+- 0 7935 7876"/>
                    <a:gd name="T19" fmla="*/ 7935 h 99"/>
                    <a:gd name="T20" fmla="+- 0 6061 6052"/>
                    <a:gd name="T21" fmla="*/ T20 w 93"/>
                    <a:gd name="T22" fmla="+- 0 7956 7876"/>
                    <a:gd name="T23" fmla="*/ 7956 h 99"/>
                    <a:gd name="T24" fmla="+- 0 6074 6052"/>
                    <a:gd name="T25" fmla="*/ T24 w 93"/>
                    <a:gd name="T26" fmla="+- 0 7969 7876"/>
                    <a:gd name="T27" fmla="*/ 7969 h 99"/>
                    <a:gd name="T28" fmla="+- 0 6091 6052"/>
                    <a:gd name="T29" fmla="*/ T28 w 93"/>
                    <a:gd name="T30" fmla="+- 0 7975 7876"/>
                    <a:gd name="T31" fmla="*/ 7975 h 99"/>
                    <a:gd name="T32" fmla="+- 0 6115 6052"/>
                    <a:gd name="T33" fmla="*/ T32 w 93"/>
                    <a:gd name="T34" fmla="+- 0 7971 7876"/>
                    <a:gd name="T35" fmla="*/ 7971 h 99"/>
                    <a:gd name="T36" fmla="+- 0 6132 6052"/>
                    <a:gd name="T37" fmla="*/ T36 w 93"/>
                    <a:gd name="T38" fmla="+- 0 7958 7876"/>
                    <a:gd name="T39" fmla="*/ 7958 h 99"/>
                    <a:gd name="T40" fmla="+- 0 6142 6052"/>
                    <a:gd name="T41" fmla="*/ T40 w 93"/>
                    <a:gd name="T42" fmla="+- 0 7940 7876"/>
                    <a:gd name="T43" fmla="*/ 7940 h 99"/>
                    <a:gd name="T44" fmla="+- 0 6144 6052"/>
                    <a:gd name="T45" fmla="*/ T44 w 93"/>
                    <a:gd name="T46" fmla="+- 0 7925 7876"/>
                    <a:gd name="T47" fmla="*/ 7925 h 99"/>
                    <a:gd name="T48" fmla="+- 0 6139 6052"/>
                    <a:gd name="T49" fmla="*/ T48 w 93"/>
                    <a:gd name="T50" fmla="+- 0 7903 7876"/>
                    <a:gd name="T51" fmla="*/ 7903 h 99"/>
                    <a:gd name="T52" fmla="+- 0 6126 6052"/>
                    <a:gd name="T53" fmla="*/ T52 w 93"/>
                    <a:gd name="T54" fmla="+- 0 7886 7876"/>
                    <a:gd name="T55" fmla="*/ 7886 h 99"/>
                    <a:gd name="T56" fmla="+- 0 6107 6052"/>
                    <a:gd name="T57" fmla="*/ T56 w 93"/>
                    <a:gd name="T58" fmla="+- 0 7876 7876"/>
                    <a:gd name="T59" fmla="*/ 7876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1"/>
                      </a:lnTo>
                      <a:lnTo>
                        <a:pt x="1" y="59"/>
                      </a:lnTo>
                      <a:lnTo>
                        <a:pt x="9" y="80"/>
                      </a:lnTo>
                      <a:lnTo>
                        <a:pt x="22" y="93"/>
                      </a:lnTo>
                      <a:lnTo>
                        <a:pt x="39" y="99"/>
                      </a:lnTo>
                      <a:lnTo>
                        <a:pt x="63" y="95"/>
                      </a:lnTo>
                      <a:lnTo>
                        <a:pt x="80" y="82"/>
                      </a:lnTo>
                      <a:lnTo>
                        <a:pt x="90" y="64"/>
                      </a:lnTo>
                      <a:lnTo>
                        <a:pt x="92" y="49"/>
                      </a:lnTo>
                      <a:lnTo>
                        <a:pt x="87" y="27"/>
                      </a:lnTo>
                      <a:lnTo>
                        <a:pt x="74" y="10"/>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17" name="Group 702"/>
              <p:cNvGrpSpPr>
                <a:grpSpLocks/>
              </p:cNvGrpSpPr>
              <p:nvPr/>
            </p:nvGrpSpPr>
            <p:grpSpPr bwMode="auto">
              <a:xfrm>
                <a:off x="6052" y="7876"/>
                <a:ext cx="93" cy="99"/>
                <a:chOff x="6052" y="7876"/>
                <a:chExt cx="93" cy="99"/>
              </a:xfrm>
            </p:grpSpPr>
            <p:sp>
              <p:nvSpPr>
                <p:cNvPr id="8704" name="Freeform 703"/>
                <p:cNvSpPr>
                  <a:spLocks/>
                </p:cNvSpPr>
                <p:nvPr/>
              </p:nvSpPr>
              <p:spPr bwMode="auto">
                <a:xfrm>
                  <a:off x="6052" y="7876"/>
                  <a:ext cx="93" cy="99"/>
                </a:xfrm>
                <a:custGeom>
                  <a:avLst/>
                  <a:gdLst>
                    <a:gd name="T0" fmla="+- 0 6144 6052"/>
                    <a:gd name="T1" fmla="*/ T0 w 93"/>
                    <a:gd name="T2" fmla="+- 0 7925 7876"/>
                    <a:gd name="T3" fmla="*/ 7925 h 99"/>
                    <a:gd name="T4" fmla="+- 0 6139 6052"/>
                    <a:gd name="T5" fmla="*/ T4 w 93"/>
                    <a:gd name="T6" fmla="+- 0 7903 7876"/>
                    <a:gd name="T7" fmla="*/ 7903 h 99"/>
                    <a:gd name="T8" fmla="+- 0 6126 6052"/>
                    <a:gd name="T9" fmla="*/ T8 w 93"/>
                    <a:gd name="T10" fmla="+- 0 7886 7876"/>
                    <a:gd name="T11" fmla="*/ 7886 h 99"/>
                    <a:gd name="T12" fmla="+- 0 6107 6052"/>
                    <a:gd name="T13" fmla="*/ T12 w 93"/>
                    <a:gd name="T14" fmla="+- 0 7876 7876"/>
                    <a:gd name="T15" fmla="*/ 7876 h 99"/>
                    <a:gd name="T16" fmla="+- 0 6082 6052"/>
                    <a:gd name="T17" fmla="*/ T16 w 93"/>
                    <a:gd name="T18" fmla="+- 0 7879 7876"/>
                    <a:gd name="T19" fmla="*/ 7879 h 99"/>
                    <a:gd name="T20" fmla="+- 0 6063 6052"/>
                    <a:gd name="T21" fmla="*/ T20 w 93"/>
                    <a:gd name="T22" fmla="+- 0 7890 7876"/>
                    <a:gd name="T23" fmla="*/ 7890 h 99"/>
                    <a:gd name="T24" fmla="+- 0 6052 6052"/>
                    <a:gd name="T25" fmla="*/ T24 w 93"/>
                    <a:gd name="T26" fmla="+- 0 7907 7876"/>
                    <a:gd name="T27" fmla="*/ 7907 h 99"/>
                    <a:gd name="T28" fmla="+- 0 6053 6052"/>
                    <a:gd name="T29" fmla="*/ T28 w 93"/>
                    <a:gd name="T30" fmla="+- 0 7935 7876"/>
                    <a:gd name="T31" fmla="*/ 7935 h 99"/>
                    <a:gd name="T32" fmla="+- 0 6061 6052"/>
                    <a:gd name="T33" fmla="*/ T32 w 93"/>
                    <a:gd name="T34" fmla="+- 0 7956 7876"/>
                    <a:gd name="T35" fmla="*/ 7956 h 99"/>
                    <a:gd name="T36" fmla="+- 0 6074 6052"/>
                    <a:gd name="T37" fmla="*/ T36 w 93"/>
                    <a:gd name="T38" fmla="+- 0 7969 7876"/>
                    <a:gd name="T39" fmla="*/ 7969 h 99"/>
                    <a:gd name="T40" fmla="+- 0 6091 6052"/>
                    <a:gd name="T41" fmla="*/ T40 w 93"/>
                    <a:gd name="T42" fmla="+- 0 7975 7876"/>
                    <a:gd name="T43" fmla="*/ 7975 h 99"/>
                    <a:gd name="T44" fmla="+- 0 6115 6052"/>
                    <a:gd name="T45" fmla="*/ T44 w 93"/>
                    <a:gd name="T46" fmla="+- 0 7971 7876"/>
                    <a:gd name="T47" fmla="*/ 7971 h 99"/>
                    <a:gd name="T48" fmla="+- 0 6132 6052"/>
                    <a:gd name="T49" fmla="*/ T48 w 93"/>
                    <a:gd name="T50" fmla="+- 0 7958 7876"/>
                    <a:gd name="T51" fmla="*/ 7958 h 99"/>
                    <a:gd name="T52" fmla="+- 0 6142 6052"/>
                    <a:gd name="T53" fmla="*/ T52 w 93"/>
                    <a:gd name="T54" fmla="+- 0 7940 7876"/>
                    <a:gd name="T55" fmla="*/ 7940 h 99"/>
                    <a:gd name="T56" fmla="+- 0 6144 6052"/>
                    <a:gd name="T57" fmla="*/ T56 w 93"/>
                    <a:gd name="T58" fmla="+- 0 7925 7876"/>
                    <a:gd name="T59" fmla="*/ 792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7"/>
                      </a:lnTo>
                      <a:lnTo>
                        <a:pt x="74" y="10"/>
                      </a:lnTo>
                      <a:lnTo>
                        <a:pt x="55" y="0"/>
                      </a:lnTo>
                      <a:lnTo>
                        <a:pt x="30" y="3"/>
                      </a:lnTo>
                      <a:lnTo>
                        <a:pt x="11" y="14"/>
                      </a:lnTo>
                      <a:lnTo>
                        <a:pt x="0" y="31"/>
                      </a:lnTo>
                      <a:lnTo>
                        <a:pt x="1" y="59"/>
                      </a:lnTo>
                      <a:lnTo>
                        <a:pt x="9" y="80"/>
                      </a:lnTo>
                      <a:lnTo>
                        <a:pt x="22" y="93"/>
                      </a:lnTo>
                      <a:lnTo>
                        <a:pt x="39" y="99"/>
                      </a:lnTo>
                      <a:lnTo>
                        <a:pt x="63" y="95"/>
                      </a:lnTo>
                      <a:lnTo>
                        <a:pt x="80" y="82"/>
                      </a:ln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18" name="Group 704"/>
              <p:cNvGrpSpPr>
                <a:grpSpLocks/>
              </p:cNvGrpSpPr>
              <p:nvPr/>
            </p:nvGrpSpPr>
            <p:grpSpPr bwMode="auto">
              <a:xfrm>
                <a:off x="2844" y="1823"/>
                <a:ext cx="93" cy="95"/>
                <a:chOff x="2844" y="1823"/>
                <a:chExt cx="93" cy="95"/>
              </a:xfrm>
            </p:grpSpPr>
            <p:sp>
              <p:nvSpPr>
                <p:cNvPr id="8703" name="Freeform 705"/>
                <p:cNvSpPr>
                  <a:spLocks/>
                </p:cNvSpPr>
                <p:nvPr/>
              </p:nvSpPr>
              <p:spPr bwMode="auto">
                <a:xfrm>
                  <a:off x="2844" y="1823"/>
                  <a:ext cx="93" cy="95"/>
                </a:xfrm>
                <a:custGeom>
                  <a:avLst/>
                  <a:gdLst>
                    <a:gd name="T0" fmla="+- 0 2899 2844"/>
                    <a:gd name="T1" fmla="*/ T0 w 93"/>
                    <a:gd name="T2" fmla="+- 0 1823 1823"/>
                    <a:gd name="T3" fmla="*/ 1823 h 95"/>
                    <a:gd name="T4" fmla="+- 0 2874 2844"/>
                    <a:gd name="T5" fmla="*/ T4 w 93"/>
                    <a:gd name="T6" fmla="+- 0 1827 1823"/>
                    <a:gd name="T7" fmla="*/ 1827 h 95"/>
                    <a:gd name="T8" fmla="+- 0 2855 2844"/>
                    <a:gd name="T9" fmla="*/ T8 w 93"/>
                    <a:gd name="T10" fmla="+- 0 1838 1823"/>
                    <a:gd name="T11" fmla="*/ 1838 h 95"/>
                    <a:gd name="T12" fmla="+- 0 2844 2844"/>
                    <a:gd name="T13" fmla="*/ T12 w 93"/>
                    <a:gd name="T14" fmla="+- 0 1855 1823"/>
                    <a:gd name="T15" fmla="*/ 1855 h 95"/>
                    <a:gd name="T16" fmla="+- 0 2847 2844"/>
                    <a:gd name="T17" fmla="*/ T16 w 93"/>
                    <a:gd name="T18" fmla="+- 0 1882 1823"/>
                    <a:gd name="T19" fmla="*/ 1882 h 95"/>
                    <a:gd name="T20" fmla="+- 0 2856 2844"/>
                    <a:gd name="T21" fmla="*/ T20 w 93"/>
                    <a:gd name="T22" fmla="+- 0 1902 1823"/>
                    <a:gd name="T23" fmla="*/ 1902 h 95"/>
                    <a:gd name="T24" fmla="+- 0 2871 2844"/>
                    <a:gd name="T25" fmla="*/ T24 w 93"/>
                    <a:gd name="T26" fmla="+- 0 1914 1823"/>
                    <a:gd name="T27" fmla="*/ 1914 h 95"/>
                    <a:gd name="T28" fmla="+- 0 2889 2844"/>
                    <a:gd name="T29" fmla="*/ T28 w 93"/>
                    <a:gd name="T30" fmla="+- 0 1918 1823"/>
                    <a:gd name="T31" fmla="*/ 1918 h 95"/>
                    <a:gd name="T32" fmla="+- 0 2911 2844"/>
                    <a:gd name="T33" fmla="*/ T32 w 93"/>
                    <a:gd name="T34" fmla="+- 0 1913 1823"/>
                    <a:gd name="T35" fmla="*/ 1913 h 95"/>
                    <a:gd name="T36" fmla="+- 0 2928 2844"/>
                    <a:gd name="T37" fmla="*/ T36 w 93"/>
                    <a:gd name="T38" fmla="+- 0 1900 1823"/>
                    <a:gd name="T39" fmla="*/ 1900 h 95"/>
                    <a:gd name="T40" fmla="+- 0 2937 2844"/>
                    <a:gd name="T41" fmla="*/ T40 w 93"/>
                    <a:gd name="T42" fmla="+- 0 1880 1823"/>
                    <a:gd name="T43" fmla="*/ 1880 h 95"/>
                    <a:gd name="T44" fmla="+- 0 2938 2844"/>
                    <a:gd name="T45" fmla="*/ T44 w 93"/>
                    <a:gd name="T46" fmla="+- 0 1870 1823"/>
                    <a:gd name="T47" fmla="*/ 1870 h 95"/>
                    <a:gd name="T48" fmla="+- 0 2933 2844"/>
                    <a:gd name="T49" fmla="*/ T48 w 93"/>
                    <a:gd name="T50" fmla="+- 0 1849 1823"/>
                    <a:gd name="T51" fmla="*/ 1849 h 95"/>
                    <a:gd name="T52" fmla="+- 0 2919 2844"/>
                    <a:gd name="T53" fmla="*/ T52 w 93"/>
                    <a:gd name="T54" fmla="+- 0 1832 1823"/>
                    <a:gd name="T55" fmla="*/ 1832 h 95"/>
                    <a:gd name="T56" fmla="+- 0 2899 2844"/>
                    <a:gd name="T57" fmla="*/ T56 w 93"/>
                    <a:gd name="T58" fmla="+- 0 1823 1823"/>
                    <a:gd name="T59" fmla="*/ 182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30" y="4"/>
                      </a:lnTo>
                      <a:lnTo>
                        <a:pt x="11" y="15"/>
                      </a:lnTo>
                      <a:lnTo>
                        <a:pt x="0" y="32"/>
                      </a:lnTo>
                      <a:lnTo>
                        <a:pt x="3" y="59"/>
                      </a:lnTo>
                      <a:lnTo>
                        <a:pt x="12" y="79"/>
                      </a:lnTo>
                      <a:lnTo>
                        <a:pt x="27" y="91"/>
                      </a:lnTo>
                      <a:lnTo>
                        <a:pt x="45" y="95"/>
                      </a:lnTo>
                      <a:lnTo>
                        <a:pt x="67" y="90"/>
                      </a:lnTo>
                      <a:lnTo>
                        <a:pt x="84" y="77"/>
                      </a:lnTo>
                      <a:lnTo>
                        <a:pt x="93" y="57"/>
                      </a:lnTo>
                      <a:lnTo>
                        <a:pt x="94" y="47"/>
                      </a:lnTo>
                      <a:lnTo>
                        <a:pt x="89" y="26"/>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19" name="Group 706"/>
              <p:cNvGrpSpPr>
                <a:grpSpLocks/>
              </p:cNvGrpSpPr>
              <p:nvPr/>
            </p:nvGrpSpPr>
            <p:grpSpPr bwMode="auto">
              <a:xfrm>
                <a:off x="2844" y="1823"/>
                <a:ext cx="93" cy="95"/>
                <a:chOff x="2844" y="1823"/>
                <a:chExt cx="93" cy="95"/>
              </a:xfrm>
            </p:grpSpPr>
            <p:sp>
              <p:nvSpPr>
                <p:cNvPr id="8702" name="Freeform 707"/>
                <p:cNvSpPr>
                  <a:spLocks/>
                </p:cNvSpPr>
                <p:nvPr/>
              </p:nvSpPr>
              <p:spPr bwMode="auto">
                <a:xfrm>
                  <a:off x="2844" y="1823"/>
                  <a:ext cx="93" cy="95"/>
                </a:xfrm>
                <a:custGeom>
                  <a:avLst/>
                  <a:gdLst>
                    <a:gd name="T0" fmla="+- 0 2938 2844"/>
                    <a:gd name="T1" fmla="*/ T0 w 93"/>
                    <a:gd name="T2" fmla="+- 0 1870 1823"/>
                    <a:gd name="T3" fmla="*/ 1870 h 95"/>
                    <a:gd name="T4" fmla="+- 0 2933 2844"/>
                    <a:gd name="T5" fmla="*/ T4 w 93"/>
                    <a:gd name="T6" fmla="+- 0 1849 1823"/>
                    <a:gd name="T7" fmla="*/ 1849 h 95"/>
                    <a:gd name="T8" fmla="+- 0 2919 2844"/>
                    <a:gd name="T9" fmla="*/ T8 w 93"/>
                    <a:gd name="T10" fmla="+- 0 1832 1823"/>
                    <a:gd name="T11" fmla="*/ 1832 h 95"/>
                    <a:gd name="T12" fmla="+- 0 2899 2844"/>
                    <a:gd name="T13" fmla="*/ T12 w 93"/>
                    <a:gd name="T14" fmla="+- 0 1823 1823"/>
                    <a:gd name="T15" fmla="*/ 1823 h 95"/>
                    <a:gd name="T16" fmla="+- 0 2874 2844"/>
                    <a:gd name="T17" fmla="*/ T16 w 93"/>
                    <a:gd name="T18" fmla="+- 0 1827 1823"/>
                    <a:gd name="T19" fmla="*/ 1827 h 95"/>
                    <a:gd name="T20" fmla="+- 0 2855 2844"/>
                    <a:gd name="T21" fmla="*/ T20 w 93"/>
                    <a:gd name="T22" fmla="+- 0 1838 1823"/>
                    <a:gd name="T23" fmla="*/ 1838 h 95"/>
                    <a:gd name="T24" fmla="+- 0 2844 2844"/>
                    <a:gd name="T25" fmla="*/ T24 w 93"/>
                    <a:gd name="T26" fmla="+- 0 1855 1823"/>
                    <a:gd name="T27" fmla="*/ 1855 h 95"/>
                    <a:gd name="T28" fmla="+- 0 2847 2844"/>
                    <a:gd name="T29" fmla="*/ T28 w 93"/>
                    <a:gd name="T30" fmla="+- 0 1882 1823"/>
                    <a:gd name="T31" fmla="*/ 1882 h 95"/>
                    <a:gd name="T32" fmla="+- 0 2856 2844"/>
                    <a:gd name="T33" fmla="*/ T32 w 93"/>
                    <a:gd name="T34" fmla="+- 0 1902 1823"/>
                    <a:gd name="T35" fmla="*/ 1902 h 95"/>
                    <a:gd name="T36" fmla="+- 0 2871 2844"/>
                    <a:gd name="T37" fmla="*/ T36 w 93"/>
                    <a:gd name="T38" fmla="+- 0 1914 1823"/>
                    <a:gd name="T39" fmla="*/ 1914 h 95"/>
                    <a:gd name="T40" fmla="+- 0 2889 2844"/>
                    <a:gd name="T41" fmla="*/ T40 w 93"/>
                    <a:gd name="T42" fmla="+- 0 1918 1823"/>
                    <a:gd name="T43" fmla="*/ 1918 h 95"/>
                    <a:gd name="T44" fmla="+- 0 2911 2844"/>
                    <a:gd name="T45" fmla="*/ T44 w 93"/>
                    <a:gd name="T46" fmla="+- 0 1913 1823"/>
                    <a:gd name="T47" fmla="*/ 1913 h 95"/>
                    <a:gd name="T48" fmla="+- 0 2928 2844"/>
                    <a:gd name="T49" fmla="*/ T48 w 93"/>
                    <a:gd name="T50" fmla="+- 0 1900 1823"/>
                    <a:gd name="T51" fmla="*/ 1900 h 95"/>
                    <a:gd name="T52" fmla="+- 0 2937 2844"/>
                    <a:gd name="T53" fmla="*/ T52 w 93"/>
                    <a:gd name="T54" fmla="+- 0 1880 1823"/>
                    <a:gd name="T55" fmla="*/ 1880 h 95"/>
                    <a:gd name="T56" fmla="+- 0 2938 2844"/>
                    <a:gd name="T57" fmla="*/ T56 w 93"/>
                    <a:gd name="T58" fmla="+- 0 1870 1823"/>
                    <a:gd name="T59" fmla="*/ 187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9" y="26"/>
                      </a:lnTo>
                      <a:lnTo>
                        <a:pt x="75" y="9"/>
                      </a:lnTo>
                      <a:lnTo>
                        <a:pt x="55" y="0"/>
                      </a:lnTo>
                      <a:lnTo>
                        <a:pt x="30" y="4"/>
                      </a:lnTo>
                      <a:lnTo>
                        <a:pt x="11" y="15"/>
                      </a:lnTo>
                      <a:lnTo>
                        <a:pt x="0" y="32"/>
                      </a:lnTo>
                      <a:lnTo>
                        <a:pt x="3" y="59"/>
                      </a:lnTo>
                      <a:lnTo>
                        <a:pt x="12" y="79"/>
                      </a:lnTo>
                      <a:lnTo>
                        <a:pt x="27" y="91"/>
                      </a:lnTo>
                      <a:lnTo>
                        <a:pt x="45" y="95"/>
                      </a:lnTo>
                      <a:lnTo>
                        <a:pt x="67" y="90"/>
                      </a:lnTo>
                      <a:lnTo>
                        <a:pt x="84" y="77"/>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20" name="Group 708"/>
              <p:cNvGrpSpPr>
                <a:grpSpLocks/>
              </p:cNvGrpSpPr>
              <p:nvPr/>
            </p:nvGrpSpPr>
            <p:grpSpPr bwMode="auto">
              <a:xfrm>
                <a:off x="5639" y="4742"/>
                <a:ext cx="97" cy="95"/>
                <a:chOff x="5639" y="4742"/>
                <a:chExt cx="97" cy="95"/>
              </a:xfrm>
            </p:grpSpPr>
            <p:sp>
              <p:nvSpPr>
                <p:cNvPr id="8701" name="Freeform 709"/>
                <p:cNvSpPr>
                  <a:spLocks/>
                </p:cNvSpPr>
                <p:nvPr/>
              </p:nvSpPr>
              <p:spPr bwMode="auto">
                <a:xfrm>
                  <a:off x="5639" y="4742"/>
                  <a:ext cx="97" cy="95"/>
                </a:xfrm>
                <a:custGeom>
                  <a:avLst/>
                  <a:gdLst>
                    <a:gd name="T0" fmla="+- 0 5697 5639"/>
                    <a:gd name="T1" fmla="*/ T0 w 97"/>
                    <a:gd name="T2" fmla="+- 0 4742 4742"/>
                    <a:gd name="T3" fmla="*/ 4742 h 95"/>
                    <a:gd name="T4" fmla="+- 0 5671 5639"/>
                    <a:gd name="T5" fmla="*/ T4 w 97"/>
                    <a:gd name="T6" fmla="+- 0 4745 4742"/>
                    <a:gd name="T7" fmla="*/ 4745 h 95"/>
                    <a:gd name="T8" fmla="+- 0 5651 5639"/>
                    <a:gd name="T9" fmla="*/ T8 w 97"/>
                    <a:gd name="T10" fmla="+- 0 4755 4742"/>
                    <a:gd name="T11" fmla="*/ 4755 h 95"/>
                    <a:gd name="T12" fmla="+- 0 5639 5639"/>
                    <a:gd name="T13" fmla="*/ T12 w 97"/>
                    <a:gd name="T14" fmla="+- 0 4771 4742"/>
                    <a:gd name="T15" fmla="*/ 4771 h 95"/>
                    <a:gd name="T16" fmla="+- 0 5641 5639"/>
                    <a:gd name="T17" fmla="*/ T16 w 97"/>
                    <a:gd name="T18" fmla="+- 0 4798 4742"/>
                    <a:gd name="T19" fmla="*/ 4798 h 95"/>
                    <a:gd name="T20" fmla="+- 0 5649 5639"/>
                    <a:gd name="T21" fmla="*/ T20 w 97"/>
                    <a:gd name="T22" fmla="+- 0 4818 4742"/>
                    <a:gd name="T23" fmla="*/ 4818 h 95"/>
                    <a:gd name="T24" fmla="+- 0 5663 5639"/>
                    <a:gd name="T25" fmla="*/ T24 w 97"/>
                    <a:gd name="T26" fmla="+- 0 4831 4742"/>
                    <a:gd name="T27" fmla="*/ 4831 h 95"/>
                    <a:gd name="T28" fmla="+- 0 5681 5639"/>
                    <a:gd name="T29" fmla="*/ T28 w 97"/>
                    <a:gd name="T30" fmla="+- 0 4836 4742"/>
                    <a:gd name="T31" fmla="*/ 4836 h 95"/>
                    <a:gd name="T32" fmla="+- 0 5705 5639"/>
                    <a:gd name="T33" fmla="*/ T32 w 97"/>
                    <a:gd name="T34" fmla="+- 0 4832 4742"/>
                    <a:gd name="T35" fmla="*/ 4832 h 95"/>
                    <a:gd name="T36" fmla="+- 0 5723 5639"/>
                    <a:gd name="T37" fmla="*/ T36 w 97"/>
                    <a:gd name="T38" fmla="+- 0 4820 4742"/>
                    <a:gd name="T39" fmla="*/ 4820 h 95"/>
                    <a:gd name="T40" fmla="+- 0 5734 5639"/>
                    <a:gd name="T41" fmla="*/ T40 w 97"/>
                    <a:gd name="T42" fmla="+- 0 4803 4742"/>
                    <a:gd name="T43" fmla="*/ 4803 h 95"/>
                    <a:gd name="T44" fmla="+- 0 5736 5639"/>
                    <a:gd name="T45" fmla="*/ T44 w 97"/>
                    <a:gd name="T46" fmla="+- 0 4789 4742"/>
                    <a:gd name="T47" fmla="*/ 4789 h 95"/>
                    <a:gd name="T48" fmla="+- 0 5731 5639"/>
                    <a:gd name="T49" fmla="*/ T48 w 97"/>
                    <a:gd name="T50" fmla="+- 0 4767 4742"/>
                    <a:gd name="T51" fmla="*/ 4767 h 95"/>
                    <a:gd name="T52" fmla="+- 0 5717 5639"/>
                    <a:gd name="T53" fmla="*/ T52 w 97"/>
                    <a:gd name="T54" fmla="+- 0 4751 4742"/>
                    <a:gd name="T55" fmla="*/ 4751 h 95"/>
                    <a:gd name="T56" fmla="+- 0 5697 5639"/>
                    <a:gd name="T57" fmla="*/ T56 w 97"/>
                    <a:gd name="T58" fmla="+- 0 4742 4742"/>
                    <a:gd name="T59" fmla="*/ 474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4"/>
                      </a:lnTo>
                      <a:lnTo>
                        <a:pt x="66" y="90"/>
                      </a:lnTo>
                      <a:lnTo>
                        <a:pt x="84" y="78"/>
                      </a:lnTo>
                      <a:lnTo>
                        <a:pt x="95" y="61"/>
                      </a:lnTo>
                      <a:lnTo>
                        <a:pt x="97" y="47"/>
                      </a:lnTo>
                      <a:lnTo>
                        <a:pt x="92" y="25"/>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21" name="Group 710"/>
              <p:cNvGrpSpPr>
                <a:grpSpLocks/>
              </p:cNvGrpSpPr>
              <p:nvPr/>
            </p:nvGrpSpPr>
            <p:grpSpPr bwMode="auto">
              <a:xfrm>
                <a:off x="5639" y="4742"/>
                <a:ext cx="97" cy="95"/>
                <a:chOff x="5639" y="4742"/>
                <a:chExt cx="97" cy="95"/>
              </a:xfrm>
            </p:grpSpPr>
            <p:sp>
              <p:nvSpPr>
                <p:cNvPr id="8700" name="Freeform 711"/>
                <p:cNvSpPr>
                  <a:spLocks/>
                </p:cNvSpPr>
                <p:nvPr/>
              </p:nvSpPr>
              <p:spPr bwMode="auto">
                <a:xfrm>
                  <a:off x="5639" y="4742"/>
                  <a:ext cx="97" cy="95"/>
                </a:xfrm>
                <a:custGeom>
                  <a:avLst/>
                  <a:gdLst>
                    <a:gd name="T0" fmla="+- 0 5736 5639"/>
                    <a:gd name="T1" fmla="*/ T0 w 97"/>
                    <a:gd name="T2" fmla="+- 0 4789 4742"/>
                    <a:gd name="T3" fmla="*/ 4789 h 95"/>
                    <a:gd name="T4" fmla="+- 0 5731 5639"/>
                    <a:gd name="T5" fmla="*/ T4 w 97"/>
                    <a:gd name="T6" fmla="+- 0 4767 4742"/>
                    <a:gd name="T7" fmla="*/ 4767 h 95"/>
                    <a:gd name="T8" fmla="+- 0 5717 5639"/>
                    <a:gd name="T9" fmla="*/ T8 w 97"/>
                    <a:gd name="T10" fmla="+- 0 4751 4742"/>
                    <a:gd name="T11" fmla="*/ 4751 h 95"/>
                    <a:gd name="T12" fmla="+- 0 5697 5639"/>
                    <a:gd name="T13" fmla="*/ T12 w 97"/>
                    <a:gd name="T14" fmla="+- 0 4742 4742"/>
                    <a:gd name="T15" fmla="*/ 4742 h 95"/>
                    <a:gd name="T16" fmla="+- 0 5671 5639"/>
                    <a:gd name="T17" fmla="*/ T16 w 97"/>
                    <a:gd name="T18" fmla="+- 0 4745 4742"/>
                    <a:gd name="T19" fmla="*/ 4745 h 95"/>
                    <a:gd name="T20" fmla="+- 0 5651 5639"/>
                    <a:gd name="T21" fmla="*/ T20 w 97"/>
                    <a:gd name="T22" fmla="+- 0 4755 4742"/>
                    <a:gd name="T23" fmla="*/ 4755 h 95"/>
                    <a:gd name="T24" fmla="+- 0 5639 5639"/>
                    <a:gd name="T25" fmla="*/ T24 w 97"/>
                    <a:gd name="T26" fmla="+- 0 4771 4742"/>
                    <a:gd name="T27" fmla="*/ 4771 h 95"/>
                    <a:gd name="T28" fmla="+- 0 5641 5639"/>
                    <a:gd name="T29" fmla="*/ T28 w 97"/>
                    <a:gd name="T30" fmla="+- 0 4798 4742"/>
                    <a:gd name="T31" fmla="*/ 4798 h 95"/>
                    <a:gd name="T32" fmla="+- 0 5649 5639"/>
                    <a:gd name="T33" fmla="*/ T32 w 97"/>
                    <a:gd name="T34" fmla="+- 0 4818 4742"/>
                    <a:gd name="T35" fmla="*/ 4818 h 95"/>
                    <a:gd name="T36" fmla="+- 0 5663 5639"/>
                    <a:gd name="T37" fmla="*/ T36 w 97"/>
                    <a:gd name="T38" fmla="+- 0 4831 4742"/>
                    <a:gd name="T39" fmla="*/ 4831 h 95"/>
                    <a:gd name="T40" fmla="+- 0 5681 5639"/>
                    <a:gd name="T41" fmla="*/ T40 w 97"/>
                    <a:gd name="T42" fmla="+- 0 4836 4742"/>
                    <a:gd name="T43" fmla="*/ 4836 h 95"/>
                    <a:gd name="T44" fmla="+- 0 5705 5639"/>
                    <a:gd name="T45" fmla="*/ T44 w 97"/>
                    <a:gd name="T46" fmla="+- 0 4832 4742"/>
                    <a:gd name="T47" fmla="*/ 4832 h 95"/>
                    <a:gd name="T48" fmla="+- 0 5723 5639"/>
                    <a:gd name="T49" fmla="*/ T48 w 97"/>
                    <a:gd name="T50" fmla="+- 0 4820 4742"/>
                    <a:gd name="T51" fmla="*/ 4820 h 95"/>
                    <a:gd name="T52" fmla="+- 0 5734 5639"/>
                    <a:gd name="T53" fmla="*/ T52 w 97"/>
                    <a:gd name="T54" fmla="+- 0 4803 4742"/>
                    <a:gd name="T55" fmla="*/ 4803 h 95"/>
                    <a:gd name="T56" fmla="+- 0 5736 5639"/>
                    <a:gd name="T57" fmla="*/ T56 w 97"/>
                    <a:gd name="T58" fmla="+- 0 4789 4742"/>
                    <a:gd name="T59" fmla="*/ 478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2" y="3"/>
                      </a:lnTo>
                      <a:lnTo>
                        <a:pt x="12" y="13"/>
                      </a:lnTo>
                      <a:lnTo>
                        <a:pt x="0" y="29"/>
                      </a:lnTo>
                      <a:lnTo>
                        <a:pt x="2" y="56"/>
                      </a:lnTo>
                      <a:lnTo>
                        <a:pt x="10" y="76"/>
                      </a:lnTo>
                      <a:lnTo>
                        <a:pt x="24" y="89"/>
                      </a:lnTo>
                      <a:lnTo>
                        <a:pt x="42"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22" name="Group 712"/>
              <p:cNvGrpSpPr>
                <a:grpSpLocks/>
              </p:cNvGrpSpPr>
              <p:nvPr/>
            </p:nvGrpSpPr>
            <p:grpSpPr bwMode="auto">
              <a:xfrm>
                <a:off x="5856" y="5909"/>
                <a:ext cx="101" cy="97"/>
                <a:chOff x="5856" y="5909"/>
                <a:chExt cx="101" cy="97"/>
              </a:xfrm>
            </p:grpSpPr>
            <p:sp>
              <p:nvSpPr>
                <p:cNvPr id="8699" name="Freeform 713"/>
                <p:cNvSpPr>
                  <a:spLocks/>
                </p:cNvSpPr>
                <p:nvPr/>
              </p:nvSpPr>
              <p:spPr bwMode="auto">
                <a:xfrm>
                  <a:off x="5856" y="5909"/>
                  <a:ext cx="101" cy="97"/>
                </a:xfrm>
                <a:custGeom>
                  <a:avLst/>
                  <a:gdLst>
                    <a:gd name="T0" fmla="+- 0 5920 5856"/>
                    <a:gd name="T1" fmla="*/ T0 w 101"/>
                    <a:gd name="T2" fmla="+- 0 5909 5909"/>
                    <a:gd name="T3" fmla="*/ 5909 h 97"/>
                    <a:gd name="T4" fmla="+- 0 5893 5856"/>
                    <a:gd name="T5" fmla="*/ T4 w 101"/>
                    <a:gd name="T6" fmla="+- 0 5911 5909"/>
                    <a:gd name="T7" fmla="*/ 5911 h 97"/>
                    <a:gd name="T8" fmla="+- 0 5873 5856"/>
                    <a:gd name="T9" fmla="*/ T8 w 101"/>
                    <a:gd name="T10" fmla="+- 0 5921 5909"/>
                    <a:gd name="T11" fmla="*/ 5921 h 97"/>
                    <a:gd name="T12" fmla="+- 0 5861 5856"/>
                    <a:gd name="T13" fmla="*/ T12 w 101"/>
                    <a:gd name="T14" fmla="+- 0 5937 5909"/>
                    <a:gd name="T15" fmla="*/ 5937 h 97"/>
                    <a:gd name="T16" fmla="+- 0 5856 5856"/>
                    <a:gd name="T17" fmla="*/ T16 w 101"/>
                    <a:gd name="T18" fmla="+- 0 5955 5909"/>
                    <a:gd name="T19" fmla="*/ 5955 h 97"/>
                    <a:gd name="T20" fmla="+- 0 5861 5856"/>
                    <a:gd name="T21" fmla="*/ T20 w 101"/>
                    <a:gd name="T22" fmla="+- 0 5978 5909"/>
                    <a:gd name="T23" fmla="*/ 5978 h 97"/>
                    <a:gd name="T24" fmla="+- 0 5874 5856"/>
                    <a:gd name="T25" fmla="*/ T24 w 101"/>
                    <a:gd name="T26" fmla="+- 0 5995 5909"/>
                    <a:gd name="T27" fmla="*/ 5995 h 97"/>
                    <a:gd name="T28" fmla="+- 0 5893 5856"/>
                    <a:gd name="T29" fmla="*/ T28 w 101"/>
                    <a:gd name="T30" fmla="+- 0 6006 5909"/>
                    <a:gd name="T31" fmla="*/ 6006 h 97"/>
                    <a:gd name="T32" fmla="+- 0 5920 5856"/>
                    <a:gd name="T33" fmla="*/ T32 w 101"/>
                    <a:gd name="T34" fmla="+- 0 6003 5909"/>
                    <a:gd name="T35" fmla="*/ 6003 h 97"/>
                    <a:gd name="T36" fmla="+- 0 5939 5856"/>
                    <a:gd name="T37" fmla="*/ T36 w 101"/>
                    <a:gd name="T38" fmla="+- 0 5994 5909"/>
                    <a:gd name="T39" fmla="*/ 5994 h 97"/>
                    <a:gd name="T40" fmla="+- 0 5952 5856"/>
                    <a:gd name="T41" fmla="*/ T40 w 101"/>
                    <a:gd name="T42" fmla="+- 0 5979 5909"/>
                    <a:gd name="T43" fmla="*/ 5979 h 97"/>
                    <a:gd name="T44" fmla="+- 0 5957 5856"/>
                    <a:gd name="T45" fmla="*/ T44 w 101"/>
                    <a:gd name="T46" fmla="+- 0 5960 5909"/>
                    <a:gd name="T47" fmla="*/ 5960 h 97"/>
                    <a:gd name="T48" fmla="+- 0 5957 5856"/>
                    <a:gd name="T49" fmla="*/ T48 w 101"/>
                    <a:gd name="T50" fmla="+- 0 5957 5909"/>
                    <a:gd name="T51" fmla="*/ 5957 h 97"/>
                    <a:gd name="T52" fmla="+- 0 5952 5856"/>
                    <a:gd name="T53" fmla="*/ T52 w 101"/>
                    <a:gd name="T54" fmla="+- 0 5936 5909"/>
                    <a:gd name="T55" fmla="*/ 5936 h 97"/>
                    <a:gd name="T56" fmla="+- 0 5939 5856"/>
                    <a:gd name="T57" fmla="*/ T56 w 101"/>
                    <a:gd name="T58" fmla="+- 0 5919 5909"/>
                    <a:gd name="T59" fmla="*/ 5919 h 97"/>
                    <a:gd name="T60" fmla="+- 0 5920 5856"/>
                    <a:gd name="T61" fmla="*/ T60 w 101"/>
                    <a:gd name="T62" fmla="+- 0 5909 5909"/>
                    <a:gd name="T63" fmla="*/ 590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4" y="0"/>
                      </a:moveTo>
                      <a:lnTo>
                        <a:pt x="37" y="2"/>
                      </a:lnTo>
                      <a:lnTo>
                        <a:pt x="17" y="12"/>
                      </a:lnTo>
                      <a:lnTo>
                        <a:pt x="5" y="28"/>
                      </a:lnTo>
                      <a:lnTo>
                        <a:pt x="0" y="46"/>
                      </a:lnTo>
                      <a:lnTo>
                        <a:pt x="5" y="69"/>
                      </a:lnTo>
                      <a:lnTo>
                        <a:pt x="18" y="86"/>
                      </a:lnTo>
                      <a:lnTo>
                        <a:pt x="37" y="97"/>
                      </a:lnTo>
                      <a:lnTo>
                        <a:pt x="64" y="94"/>
                      </a:lnTo>
                      <a:lnTo>
                        <a:pt x="83" y="85"/>
                      </a:lnTo>
                      <a:lnTo>
                        <a:pt x="96" y="70"/>
                      </a:lnTo>
                      <a:lnTo>
                        <a:pt x="101" y="51"/>
                      </a:lnTo>
                      <a:lnTo>
                        <a:pt x="101" y="48"/>
                      </a:lnTo>
                      <a:lnTo>
                        <a:pt x="96" y="27"/>
                      </a:lnTo>
                      <a:lnTo>
                        <a:pt x="83" y="10"/>
                      </a:lnTo>
                      <a:lnTo>
                        <a:pt x="64"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23" name="Group 714"/>
              <p:cNvGrpSpPr>
                <a:grpSpLocks/>
              </p:cNvGrpSpPr>
              <p:nvPr/>
            </p:nvGrpSpPr>
            <p:grpSpPr bwMode="auto">
              <a:xfrm>
                <a:off x="5856" y="5909"/>
                <a:ext cx="101" cy="97"/>
                <a:chOff x="5856" y="5909"/>
                <a:chExt cx="101" cy="97"/>
              </a:xfrm>
            </p:grpSpPr>
            <p:sp>
              <p:nvSpPr>
                <p:cNvPr id="8698" name="Freeform 715"/>
                <p:cNvSpPr>
                  <a:spLocks/>
                </p:cNvSpPr>
                <p:nvPr/>
              </p:nvSpPr>
              <p:spPr bwMode="auto">
                <a:xfrm>
                  <a:off x="5856" y="5909"/>
                  <a:ext cx="101" cy="97"/>
                </a:xfrm>
                <a:custGeom>
                  <a:avLst/>
                  <a:gdLst>
                    <a:gd name="T0" fmla="+- 0 5957 5856"/>
                    <a:gd name="T1" fmla="*/ T0 w 101"/>
                    <a:gd name="T2" fmla="+- 0 5957 5909"/>
                    <a:gd name="T3" fmla="*/ 5957 h 97"/>
                    <a:gd name="T4" fmla="+- 0 5952 5856"/>
                    <a:gd name="T5" fmla="*/ T4 w 101"/>
                    <a:gd name="T6" fmla="+- 0 5936 5909"/>
                    <a:gd name="T7" fmla="*/ 5936 h 97"/>
                    <a:gd name="T8" fmla="+- 0 5939 5856"/>
                    <a:gd name="T9" fmla="*/ T8 w 101"/>
                    <a:gd name="T10" fmla="+- 0 5919 5909"/>
                    <a:gd name="T11" fmla="*/ 5919 h 97"/>
                    <a:gd name="T12" fmla="+- 0 5920 5856"/>
                    <a:gd name="T13" fmla="*/ T12 w 101"/>
                    <a:gd name="T14" fmla="+- 0 5909 5909"/>
                    <a:gd name="T15" fmla="*/ 5909 h 97"/>
                    <a:gd name="T16" fmla="+- 0 5893 5856"/>
                    <a:gd name="T17" fmla="*/ T16 w 101"/>
                    <a:gd name="T18" fmla="+- 0 5911 5909"/>
                    <a:gd name="T19" fmla="*/ 5911 h 97"/>
                    <a:gd name="T20" fmla="+- 0 5873 5856"/>
                    <a:gd name="T21" fmla="*/ T20 w 101"/>
                    <a:gd name="T22" fmla="+- 0 5921 5909"/>
                    <a:gd name="T23" fmla="*/ 5921 h 97"/>
                    <a:gd name="T24" fmla="+- 0 5861 5856"/>
                    <a:gd name="T25" fmla="*/ T24 w 101"/>
                    <a:gd name="T26" fmla="+- 0 5937 5909"/>
                    <a:gd name="T27" fmla="*/ 5937 h 97"/>
                    <a:gd name="T28" fmla="+- 0 5856 5856"/>
                    <a:gd name="T29" fmla="*/ T28 w 101"/>
                    <a:gd name="T30" fmla="+- 0 5955 5909"/>
                    <a:gd name="T31" fmla="*/ 5955 h 97"/>
                    <a:gd name="T32" fmla="+- 0 5861 5856"/>
                    <a:gd name="T33" fmla="*/ T32 w 101"/>
                    <a:gd name="T34" fmla="+- 0 5978 5909"/>
                    <a:gd name="T35" fmla="*/ 5978 h 97"/>
                    <a:gd name="T36" fmla="+- 0 5874 5856"/>
                    <a:gd name="T37" fmla="*/ T36 w 101"/>
                    <a:gd name="T38" fmla="+- 0 5995 5909"/>
                    <a:gd name="T39" fmla="*/ 5995 h 97"/>
                    <a:gd name="T40" fmla="+- 0 5893 5856"/>
                    <a:gd name="T41" fmla="*/ T40 w 101"/>
                    <a:gd name="T42" fmla="+- 0 6006 5909"/>
                    <a:gd name="T43" fmla="*/ 6006 h 97"/>
                    <a:gd name="T44" fmla="+- 0 5920 5856"/>
                    <a:gd name="T45" fmla="*/ T44 w 101"/>
                    <a:gd name="T46" fmla="+- 0 6003 5909"/>
                    <a:gd name="T47" fmla="*/ 6003 h 97"/>
                    <a:gd name="T48" fmla="+- 0 5939 5856"/>
                    <a:gd name="T49" fmla="*/ T48 w 101"/>
                    <a:gd name="T50" fmla="+- 0 5994 5909"/>
                    <a:gd name="T51" fmla="*/ 5994 h 97"/>
                    <a:gd name="T52" fmla="+- 0 5952 5856"/>
                    <a:gd name="T53" fmla="*/ T52 w 101"/>
                    <a:gd name="T54" fmla="+- 0 5979 5909"/>
                    <a:gd name="T55" fmla="*/ 5979 h 97"/>
                    <a:gd name="T56" fmla="+- 0 5957 5856"/>
                    <a:gd name="T57" fmla="*/ T56 w 101"/>
                    <a:gd name="T58" fmla="+- 0 5960 5909"/>
                    <a:gd name="T59" fmla="*/ 5960 h 97"/>
                    <a:gd name="T60" fmla="+- 0 5957 5856"/>
                    <a:gd name="T61" fmla="*/ T60 w 101"/>
                    <a:gd name="T62" fmla="+- 0 5957 5909"/>
                    <a:gd name="T63" fmla="*/ 5957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8"/>
                      </a:moveTo>
                      <a:lnTo>
                        <a:pt x="96" y="27"/>
                      </a:lnTo>
                      <a:lnTo>
                        <a:pt x="83" y="10"/>
                      </a:lnTo>
                      <a:lnTo>
                        <a:pt x="64" y="0"/>
                      </a:lnTo>
                      <a:lnTo>
                        <a:pt x="37" y="2"/>
                      </a:lnTo>
                      <a:lnTo>
                        <a:pt x="17" y="12"/>
                      </a:lnTo>
                      <a:lnTo>
                        <a:pt x="5" y="28"/>
                      </a:lnTo>
                      <a:lnTo>
                        <a:pt x="0" y="46"/>
                      </a:lnTo>
                      <a:lnTo>
                        <a:pt x="5" y="69"/>
                      </a:lnTo>
                      <a:lnTo>
                        <a:pt x="18" y="86"/>
                      </a:lnTo>
                      <a:lnTo>
                        <a:pt x="37" y="97"/>
                      </a:lnTo>
                      <a:lnTo>
                        <a:pt x="64" y="94"/>
                      </a:lnTo>
                      <a:lnTo>
                        <a:pt x="83" y="85"/>
                      </a:lnTo>
                      <a:lnTo>
                        <a:pt x="96" y="70"/>
                      </a:lnTo>
                      <a:lnTo>
                        <a:pt x="101" y="51"/>
                      </a:lnTo>
                      <a:lnTo>
                        <a:pt x="101"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24" name="Group 716"/>
              <p:cNvGrpSpPr>
                <a:grpSpLocks/>
              </p:cNvGrpSpPr>
              <p:nvPr/>
            </p:nvGrpSpPr>
            <p:grpSpPr bwMode="auto">
              <a:xfrm>
                <a:off x="6907" y="6182"/>
                <a:ext cx="97" cy="95"/>
                <a:chOff x="6907" y="6182"/>
                <a:chExt cx="97" cy="95"/>
              </a:xfrm>
            </p:grpSpPr>
            <p:sp>
              <p:nvSpPr>
                <p:cNvPr id="8697" name="Freeform 717"/>
                <p:cNvSpPr>
                  <a:spLocks/>
                </p:cNvSpPr>
                <p:nvPr/>
              </p:nvSpPr>
              <p:spPr bwMode="auto">
                <a:xfrm>
                  <a:off x="6907" y="6182"/>
                  <a:ext cx="97" cy="95"/>
                </a:xfrm>
                <a:custGeom>
                  <a:avLst/>
                  <a:gdLst>
                    <a:gd name="T0" fmla="+- 0 6964 6907"/>
                    <a:gd name="T1" fmla="*/ T0 w 97"/>
                    <a:gd name="T2" fmla="+- 0 6182 6182"/>
                    <a:gd name="T3" fmla="*/ 6182 h 95"/>
                    <a:gd name="T4" fmla="+- 0 6938 6907"/>
                    <a:gd name="T5" fmla="*/ T4 w 97"/>
                    <a:gd name="T6" fmla="+- 0 6185 6182"/>
                    <a:gd name="T7" fmla="*/ 6185 h 95"/>
                    <a:gd name="T8" fmla="+- 0 6919 6907"/>
                    <a:gd name="T9" fmla="*/ T8 w 97"/>
                    <a:gd name="T10" fmla="+- 0 6195 6182"/>
                    <a:gd name="T11" fmla="*/ 6195 h 95"/>
                    <a:gd name="T12" fmla="+- 0 6907 6907"/>
                    <a:gd name="T13" fmla="*/ T12 w 97"/>
                    <a:gd name="T14" fmla="+- 0 6211 6182"/>
                    <a:gd name="T15" fmla="*/ 6211 h 95"/>
                    <a:gd name="T16" fmla="+- 0 6908 6907"/>
                    <a:gd name="T17" fmla="*/ T16 w 97"/>
                    <a:gd name="T18" fmla="+- 0 6238 6182"/>
                    <a:gd name="T19" fmla="*/ 6238 h 95"/>
                    <a:gd name="T20" fmla="+- 0 6917 6907"/>
                    <a:gd name="T21" fmla="*/ T20 w 97"/>
                    <a:gd name="T22" fmla="+- 0 6258 6182"/>
                    <a:gd name="T23" fmla="*/ 6258 h 95"/>
                    <a:gd name="T24" fmla="+- 0 6930 6907"/>
                    <a:gd name="T25" fmla="*/ T24 w 97"/>
                    <a:gd name="T26" fmla="+- 0 6271 6182"/>
                    <a:gd name="T27" fmla="*/ 6271 h 95"/>
                    <a:gd name="T28" fmla="+- 0 6948 6907"/>
                    <a:gd name="T29" fmla="*/ T28 w 97"/>
                    <a:gd name="T30" fmla="+- 0 6276 6182"/>
                    <a:gd name="T31" fmla="*/ 6276 h 95"/>
                    <a:gd name="T32" fmla="+- 0 6972 6907"/>
                    <a:gd name="T33" fmla="*/ T32 w 97"/>
                    <a:gd name="T34" fmla="+- 0 6272 6182"/>
                    <a:gd name="T35" fmla="*/ 6272 h 95"/>
                    <a:gd name="T36" fmla="+- 0 6991 6907"/>
                    <a:gd name="T37" fmla="*/ T36 w 97"/>
                    <a:gd name="T38" fmla="+- 0 6260 6182"/>
                    <a:gd name="T39" fmla="*/ 6260 h 95"/>
                    <a:gd name="T40" fmla="+- 0 7001 6907"/>
                    <a:gd name="T41" fmla="*/ T40 w 97"/>
                    <a:gd name="T42" fmla="+- 0 6243 6182"/>
                    <a:gd name="T43" fmla="*/ 6243 h 95"/>
                    <a:gd name="T44" fmla="+- 0 7004 6907"/>
                    <a:gd name="T45" fmla="*/ T44 w 97"/>
                    <a:gd name="T46" fmla="+- 0 6229 6182"/>
                    <a:gd name="T47" fmla="*/ 6229 h 95"/>
                    <a:gd name="T48" fmla="+- 0 6998 6907"/>
                    <a:gd name="T49" fmla="*/ T48 w 97"/>
                    <a:gd name="T50" fmla="+- 0 6207 6182"/>
                    <a:gd name="T51" fmla="*/ 6207 h 95"/>
                    <a:gd name="T52" fmla="+- 0 6985 6907"/>
                    <a:gd name="T53" fmla="*/ T52 w 97"/>
                    <a:gd name="T54" fmla="+- 0 6191 6182"/>
                    <a:gd name="T55" fmla="*/ 6191 h 95"/>
                    <a:gd name="T56" fmla="+- 0 6964 6907"/>
                    <a:gd name="T57" fmla="*/ T56 w 97"/>
                    <a:gd name="T58" fmla="+- 0 6182 6182"/>
                    <a:gd name="T59" fmla="*/ 618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7" y="0"/>
                      </a:moveTo>
                      <a:lnTo>
                        <a:pt x="31" y="3"/>
                      </a:lnTo>
                      <a:lnTo>
                        <a:pt x="12" y="13"/>
                      </a:lnTo>
                      <a:lnTo>
                        <a:pt x="0" y="29"/>
                      </a:lnTo>
                      <a:lnTo>
                        <a:pt x="1" y="56"/>
                      </a:lnTo>
                      <a:lnTo>
                        <a:pt x="10" y="76"/>
                      </a:lnTo>
                      <a:lnTo>
                        <a:pt x="23" y="89"/>
                      </a:lnTo>
                      <a:lnTo>
                        <a:pt x="41" y="94"/>
                      </a:lnTo>
                      <a:lnTo>
                        <a:pt x="65" y="90"/>
                      </a:lnTo>
                      <a:lnTo>
                        <a:pt x="84" y="78"/>
                      </a:lnTo>
                      <a:lnTo>
                        <a:pt x="94" y="61"/>
                      </a:lnTo>
                      <a:lnTo>
                        <a:pt x="97" y="47"/>
                      </a:lnTo>
                      <a:lnTo>
                        <a:pt x="91" y="25"/>
                      </a:lnTo>
                      <a:lnTo>
                        <a:pt x="78" y="9"/>
                      </a:lnTo>
                      <a:lnTo>
                        <a:pt x="57"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25" name="Group 718"/>
              <p:cNvGrpSpPr>
                <a:grpSpLocks/>
              </p:cNvGrpSpPr>
              <p:nvPr/>
            </p:nvGrpSpPr>
            <p:grpSpPr bwMode="auto">
              <a:xfrm>
                <a:off x="6907" y="6182"/>
                <a:ext cx="97" cy="95"/>
                <a:chOff x="6907" y="6182"/>
                <a:chExt cx="97" cy="95"/>
              </a:xfrm>
            </p:grpSpPr>
            <p:sp>
              <p:nvSpPr>
                <p:cNvPr id="8696" name="Freeform 719"/>
                <p:cNvSpPr>
                  <a:spLocks/>
                </p:cNvSpPr>
                <p:nvPr/>
              </p:nvSpPr>
              <p:spPr bwMode="auto">
                <a:xfrm>
                  <a:off x="6907" y="6182"/>
                  <a:ext cx="97" cy="95"/>
                </a:xfrm>
                <a:custGeom>
                  <a:avLst/>
                  <a:gdLst>
                    <a:gd name="T0" fmla="+- 0 7004 6907"/>
                    <a:gd name="T1" fmla="*/ T0 w 97"/>
                    <a:gd name="T2" fmla="+- 0 6229 6182"/>
                    <a:gd name="T3" fmla="*/ 6229 h 95"/>
                    <a:gd name="T4" fmla="+- 0 6998 6907"/>
                    <a:gd name="T5" fmla="*/ T4 w 97"/>
                    <a:gd name="T6" fmla="+- 0 6207 6182"/>
                    <a:gd name="T7" fmla="*/ 6207 h 95"/>
                    <a:gd name="T8" fmla="+- 0 6985 6907"/>
                    <a:gd name="T9" fmla="*/ T8 w 97"/>
                    <a:gd name="T10" fmla="+- 0 6191 6182"/>
                    <a:gd name="T11" fmla="*/ 6191 h 95"/>
                    <a:gd name="T12" fmla="+- 0 6964 6907"/>
                    <a:gd name="T13" fmla="*/ T12 w 97"/>
                    <a:gd name="T14" fmla="+- 0 6182 6182"/>
                    <a:gd name="T15" fmla="*/ 6182 h 95"/>
                    <a:gd name="T16" fmla="+- 0 6938 6907"/>
                    <a:gd name="T17" fmla="*/ T16 w 97"/>
                    <a:gd name="T18" fmla="+- 0 6185 6182"/>
                    <a:gd name="T19" fmla="*/ 6185 h 95"/>
                    <a:gd name="T20" fmla="+- 0 6919 6907"/>
                    <a:gd name="T21" fmla="*/ T20 w 97"/>
                    <a:gd name="T22" fmla="+- 0 6195 6182"/>
                    <a:gd name="T23" fmla="*/ 6195 h 95"/>
                    <a:gd name="T24" fmla="+- 0 6907 6907"/>
                    <a:gd name="T25" fmla="*/ T24 w 97"/>
                    <a:gd name="T26" fmla="+- 0 6211 6182"/>
                    <a:gd name="T27" fmla="*/ 6211 h 95"/>
                    <a:gd name="T28" fmla="+- 0 6908 6907"/>
                    <a:gd name="T29" fmla="*/ T28 w 97"/>
                    <a:gd name="T30" fmla="+- 0 6238 6182"/>
                    <a:gd name="T31" fmla="*/ 6238 h 95"/>
                    <a:gd name="T32" fmla="+- 0 6917 6907"/>
                    <a:gd name="T33" fmla="*/ T32 w 97"/>
                    <a:gd name="T34" fmla="+- 0 6258 6182"/>
                    <a:gd name="T35" fmla="*/ 6258 h 95"/>
                    <a:gd name="T36" fmla="+- 0 6930 6907"/>
                    <a:gd name="T37" fmla="*/ T36 w 97"/>
                    <a:gd name="T38" fmla="+- 0 6271 6182"/>
                    <a:gd name="T39" fmla="*/ 6271 h 95"/>
                    <a:gd name="T40" fmla="+- 0 6948 6907"/>
                    <a:gd name="T41" fmla="*/ T40 w 97"/>
                    <a:gd name="T42" fmla="+- 0 6276 6182"/>
                    <a:gd name="T43" fmla="*/ 6276 h 95"/>
                    <a:gd name="T44" fmla="+- 0 6972 6907"/>
                    <a:gd name="T45" fmla="*/ T44 w 97"/>
                    <a:gd name="T46" fmla="+- 0 6272 6182"/>
                    <a:gd name="T47" fmla="*/ 6272 h 95"/>
                    <a:gd name="T48" fmla="+- 0 6991 6907"/>
                    <a:gd name="T49" fmla="*/ T48 w 97"/>
                    <a:gd name="T50" fmla="+- 0 6260 6182"/>
                    <a:gd name="T51" fmla="*/ 6260 h 95"/>
                    <a:gd name="T52" fmla="+- 0 7001 6907"/>
                    <a:gd name="T53" fmla="*/ T52 w 97"/>
                    <a:gd name="T54" fmla="+- 0 6243 6182"/>
                    <a:gd name="T55" fmla="*/ 6243 h 95"/>
                    <a:gd name="T56" fmla="+- 0 7004 6907"/>
                    <a:gd name="T57" fmla="*/ T56 w 97"/>
                    <a:gd name="T58" fmla="+- 0 6229 6182"/>
                    <a:gd name="T59" fmla="*/ 622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1" y="25"/>
                      </a:lnTo>
                      <a:lnTo>
                        <a:pt x="78" y="9"/>
                      </a:lnTo>
                      <a:lnTo>
                        <a:pt x="57" y="0"/>
                      </a:lnTo>
                      <a:lnTo>
                        <a:pt x="31" y="3"/>
                      </a:lnTo>
                      <a:lnTo>
                        <a:pt x="12" y="13"/>
                      </a:lnTo>
                      <a:lnTo>
                        <a:pt x="0" y="29"/>
                      </a:lnTo>
                      <a:lnTo>
                        <a:pt x="1" y="56"/>
                      </a:lnTo>
                      <a:lnTo>
                        <a:pt x="10" y="76"/>
                      </a:lnTo>
                      <a:lnTo>
                        <a:pt x="23" y="89"/>
                      </a:lnTo>
                      <a:lnTo>
                        <a:pt x="41" y="94"/>
                      </a:lnTo>
                      <a:lnTo>
                        <a:pt x="65" y="90"/>
                      </a:lnTo>
                      <a:lnTo>
                        <a:pt x="84" y="78"/>
                      </a:lnTo>
                      <a:lnTo>
                        <a:pt x="94"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26" name="Group 720"/>
              <p:cNvGrpSpPr>
                <a:grpSpLocks/>
              </p:cNvGrpSpPr>
              <p:nvPr/>
            </p:nvGrpSpPr>
            <p:grpSpPr bwMode="auto">
              <a:xfrm>
                <a:off x="6701" y="5841"/>
                <a:ext cx="101" cy="97"/>
                <a:chOff x="6701" y="5841"/>
                <a:chExt cx="101" cy="97"/>
              </a:xfrm>
            </p:grpSpPr>
            <p:sp>
              <p:nvSpPr>
                <p:cNvPr id="8695" name="Freeform 721"/>
                <p:cNvSpPr>
                  <a:spLocks/>
                </p:cNvSpPr>
                <p:nvPr/>
              </p:nvSpPr>
              <p:spPr bwMode="auto">
                <a:xfrm>
                  <a:off x="6701" y="5841"/>
                  <a:ext cx="101" cy="97"/>
                </a:xfrm>
                <a:custGeom>
                  <a:avLst/>
                  <a:gdLst>
                    <a:gd name="T0" fmla="+- 0 6764 6701"/>
                    <a:gd name="T1" fmla="*/ T0 w 101"/>
                    <a:gd name="T2" fmla="+- 0 5841 5841"/>
                    <a:gd name="T3" fmla="*/ 5841 h 97"/>
                    <a:gd name="T4" fmla="+- 0 6738 6701"/>
                    <a:gd name="T5" fmla="*/ T4 w 101"/>
                    <a:gd name="T6" fmla="+- 0 5844 5841"/>
                    <a:gd name="T7" fmla="*/ 5844 h 97"/>
                    <a:gd name="T8" fmla="+- 0 6718 6701"/>
                    <a:gd name="T9" fmla="*/ T8 w 101"/>
                    <a:gd name="T10" fmla="+- 0 5854 5841"/>
                    <a:gd name="T11" fmla="*/ 5854 h 97"/>
                    <a:gd name="T12" fmla="+- 0 6706 6701"/>
                    <a:gd name="T13" fmla="*/ T12 w 101"/>
                    <a:gd name="T14" fmla="+- 0 5869 5841"/>
                    <a:gd name="T15" fmla="*/ 5869 h 97"/>
                    <a:gd name="T16" fmla="+- 0 6701 6701"/>
                    <a:gd name="T17" fmla="*/ T16 w 101"/>
                    <a:gd name="T18" fmla="+- 0 5888 5841"/>
                    <a:gd name="T19" fmla="*/ 5888 h 97"/>
                    <a:gd name="T20" fmla="+- 0 6706 6701"/>
                    <a:gd name="T21" fmla="*/ T20 w 101"/>
                    <a:gd name="T22" fmla="+- 0 5911 5841"/>
                    <a:gd name="T23" fmla="*/ 5911 h 97"/>
                    <a:gd name="T24" fmla="+- 0 6719 6701"/>
                    <a:gd name="T25" fmla="*/ T24 w 101"/>
                    <a:gd name="T26" fmla="+- 0 5928 5841"/>
                    <a:gd name="T27" fmla="*/ 5928 h 97"/>
                    <a:gd name="T28" fmla="+- 0 6738 6701"/>
                    <a:gd name="T29" fmla="*/ T28 w 101"/>
                    <a:gd name="T30" fmla="+- 0 5939 5841"/>
                    <a:gd name="T31" fmla="*/ 5939 h 97"/>
                    <a:gd name="T32" fmla="+- 0 6765 6701"/>
                    <a:gd name="T33" fmla="*/ T32 w 101"/>
                    <a:gd name="T34" fmla="+- 0 5936 5841"/>
                    <a:gd name="T35" fmla="*/ 5936 h 97"/>
                    <a:gd name="T36" fmla="+- 0 6784 6701"/>
                    <a:gd name="T37" fmla="*/ T36 w 101"/>
                    <a:gd name="T38" fmla="+- 0 5926 5841"/>
                    <a:gd name="T39" fmla="*/ 5926 h 97"/>
                    <a:gd name="T40" fmla="+- 0 6797 6701"/>
                    <a:gd name="T41" fmla="*/ T40 w 101"/>
                    <a:gd name="T42" fmla="+- 0 5912 5841"/>
                    <a:gd name="T43" fmla="*/ 5912 h 97"/>
                    <a:gd name="T44" fmla="+- 0 6802 6701"/>
                    <a:gd name="T45" fmla="*/ T44 w 101"/>
                    <a:gd name="T46" fmla="+- 0 5893 5841"/>
                    <a:gd name="T47" fmla="*/ 5893 h 97"/>
                    <a:gd name="T48" fmla="+- 0 6802 6701"/>
                    <a:gd name="T49" fmla="*/ T48 w 101"/>
                    <a:gd name="T50" fmla="+- 0 5890 5841"/>
                    <a:gd name="T51" fmla="*/ 5890 h 97"/>
                    <a:gd name="T52" fmla="+- 0 6797 6701"/>
                    <a:gd name="T53" fmla="*/ T52 w 101"/>
                    <a:gd name="T54" fmla="+- 0 5868 5841"/>
                    <a:gd name="T55" fmla="*/ 5868 h 97"/>
                    <a:gd name="T56" fmla="+- 0 6784 6701"/>
                    <a:gd name="T57" fmla="*/ T56 w 101"/>
                    <a:gd name="T58" fmla="+- 0 5851 5841"/>
                    <a:gd name="T59" fmla="*/ 5851 h 97"/>
                    <a:gd name="T60" fmla="+- 0 6764 6701"/>
                    <a:gd name="T61" fmla="*/ T60 w 101"/>
                    <a:gd name="T62" fmla="+- 0 5841 5841"/>
                    <a:gd name="T63" fmla="*/ 5841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8"/>
                      </a:lnTo>
                      <a:lnTo>
                        <a:pt x="64" y="95"/>
                      </a:lnTo>
                      <a:lnTo>
                        <a:pt x="83" y="85"/>
                      </a:lnTo>
                      <a:lnTo>
                        <a:pt x="96" y="71"/>
                      </a:lnTo>
                      <a:lnTo>
                        <a:pt x="101" y="52"/>
                      </a:lnTo>
                      <a:lnTo>
                        <a:pt x="101" y="49"/>
                      </a:lnTo>
                      <a:lnTo>
                        <a:pt x="96" y="27"/>
                      </a:lnTo>
                      <a:lnTo>
                        <a:pt x="83" y="10"/>
                      </a:lnTo>
                      <a:lnTo>
                        <a:pt x="63"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27" name="Group 722"/>
              <p:cNvGrpSpPr>
                <a:grpSpLocks/>
              </p:cNvGrpSpPr>
              <p:nvPr/>
            </p:nvGrpSpPr>
            <p:grpSpPr bwMode="auto">
              <a:xfrm>
                <a:off x="6701" y="5841"/>
                <a:ext cx="101" cy="97"/>
                <a:chOff x="6701" y="5841"/>
                <a:chExt cx="101" cy="97"/>
              </a:xfrm>
            </p:grpSpPr>
            <p:sp>
              <p:nvSpPr>
                <p:cNvPr id="8694" name="Freeform 723"/>
                <p:cNvSpPr>
                  <a:spLocks/>
                </p:cNvSpPr>
                <p:nvPr/>
              </p:nvSpPr>
              <p:spPr bwMode="auto">
                <a:xfrm>
                  <a:off x="6701" y="5841"/>
                  <a:ext cx="101" cy="97"/>
                </a:xfrm>
                <a:custGeom>
                  <a:avLst/>
                  <a:gdLst>
                    <a:gd name="T0" fmla="+- 0 6802 6701"/>
                    <a:gd name="T1" fmla="*/ T0 w 101"/>
                    <a:gd name="T2" fmla="+- 0 5890 5841"/>
                    <a:gd name="T3" fmla="*/ 5890 h 97"/>
                    <a:gd name="T4" fmla="+- 0 6797 6701"/>
                    <a:gd name="T5" fmla="*/ T4 w 101"/>
                    <a:gd name="T6" fmla="+- 0 5868 5841"/>
                    <a:gd name="T7" fmla="*/ 5868 h 97"/>
                    <a:gd name="T8" fmla="+- 0 6784 6701"/>
                    <a:gd name="T9" fmla="*/ T8 w 101"/>
                    <a:gd name="T10" fmla="+- 0 5851 5841"/>
                    <a:gd name="T11" fmla="*/ 5851 h 97"/>
                    <a:gd name="T12" fmla="+- 0 6764 6701"/>
                    <a:gd name="T13" fmla="*/ T12 w 101"/>
                    <a:gd name="T14" fmla="+- 0 5841 5841"/>
                    <a:gd name="T15" fmla="*/ 5841 h 97"/>
                    <a:gd name="T16" fmla="+- 0 6738 6701"/>
                    <a:gd name="T17" fmla="*/ T16 w 101"/>
                    <a:gd name="T18" fmla="+- 0 5844 5841"/>
                    <a:gd name="T19" fmla="*/ 5844 h 97"/>
                    <a:gd name="T20" fmla="+- 0 6718 6701"/>
                    <a:gd name="T21" fmla="*/ T20 w 101"/>
                    <a:gd name="T22" fmla="+- 0 5854 5841"/>
                    <a:gd name="T23" fmla="*/ 5854 h 97"/>
                    <a:gd name="T24" fmla="+- 0 6706 6701"/>
                    <a:gd name="T25" fmla="*/ T24 w 101"/>
                    <a:gd name="T26" fmla="+- 0 5869 5841"/>
                    <a:gd name="T27" fmla="*/ 5869 h 97"/>
                    <a:gd name="T28" fmla="+- 0 6701 6701"/>
                    <a:gd name="T29" fmla="*/ T28 w 101"/>
                    <a:gd name="T30" fmla="+- 0 5888 5841"/>
                    <a:gd name="T31" fmla="*/ 5888 h 97"/>
                    <a:gd name="T32" fmla="+- 0 6706 6701"/>
                    <a:gd name="T33" fmla="*/ T32 w 101"/>
                    <a:gd name="T34" fmla="+- 0 5911 5841"/>
                    <a:gd name="T35" fmla="*/ 5911 h 97"/>
                    <a:gd name="T36" fmla="+- 0 6719 6701"/>
                    <a:gd name="T37" fmla="*/ T36 w 101"/>
                    <a:gd name="T38" fmla="+- 0 5928 5841"/>
                    <a:gd name="T39" fmla="*/ 5928 h 97"/>
                    <a:gd name="T40" fmla="+- 0 6738 6701"/>
                    <a:gd name="T41" fmla="*/ T40 w 101"/>
                    <a:gd name="T42" fmla="+- 0 5939 5841"/>
                    <a:gd name="T43" fmla="*/ 5939 h 97"/>
                    <a:gd name="T44" fmla="+- 0 6765 6701"/>
                    <a:gd name="T45" fmla="*/ T44 w 101"/>
                    <a:gd name="T46" fmla="+- 0 5936 5841"/>
                    <a:gd name="T47" fmla="*/ 5936 h 97"/>
                    <a:gd name="T48" fmla="+- 0 6784 6701"/>
                    <a:gd name="T49" fmla="*/ T48 w 101"/>
                    <a:gd name="T50" fmla="+- 0 5926 5841"/>
                    <a:gd name="T51" fmla="*/ 5926 h 97"/>
                    <a:gd name="T52" fmla="+- 0 6797 6701"/>
                    <a:gd name="T53" fmla="*/ T52 w 101"/>
                    <a:gd name="T54" fmla="+- 0 5912 5841"/>
                    <a:gd name="T55" fmla="*/ 5912 h 97"/>
                    <a:gd name="T56" fmla="+- 0 6802 6701"/>
                    <a:gd name="T57" fmla="*/ T56 w 101"/>
                    <a:gd name="T58" fmla="+- 0 5893 5841"/>
                    <a:gd name="T59" fmla="*/ 5893 h 97"/>
                    <a:gd name="T60" fmla="+- 0 6802 6701"/>
                    <a:gd name="T61" fmla="*/ T60 w 101"/>
                    <a:gd name="T62" fmla="+- 0 5890 5841"/>
                    <a:gd name="T63" fmla="*/ 589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8"/>
                      </a:lnTo>
                      <a:lnTo>
                        <a:pt x="64" y="95"/>
                      </a:lnTo>
                      <a:lnTo>
                        <a:pt x="83" y="85"/>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28" name="Group 724"/>
              <p:cNvGrpSpPr>
                <a:grpSpLocks/>
              </p:cNvGrpSpPr>
              <p:nvPr/>
            </p:nvGrpSpPr>
            <p:grpSpPr bwMode="auto">
              <a:xfrm>
                <a:off x="6715" y="6091"/>
                <a:ext cx="97" cy="95"/>
                <a:chOff x="6715" y="6091"/>
                <a:chExt cx="97" cy="95"/>
              </a:xfrm>
            </p:grpSpPr>
            <p:sp>
              <p:nvSpPr>
                <p:cNvPr id="8693" name="Freeform 725"/>
                <p:cNvSpPr>
                  <a:spLocks/>
                </p:cNvSpPr>
                <p:nvPr/>
              </p:nvSpPr>
              <p:spPr bwMode="auto">
                <a:xfrm>
                  <a:off x="6715" y="6091"/>
                  <a:ext cx="97" cy="95"/>
                </a:xfrm>
                <a:custGeom>
                  <a:avLst/>
                  <a:gdLst>
                    <a:gd name="T0" fmla="+- 0 6772 6715"/>
                    <a:gd name="T1" fmla="*/ T0 w 97"/>
                    <a:gd name="T2" fmla="+- 0 6091 6091"/>
                    <a:gd name="T3" fmla="*/ 6091 h 95"/>
                    <a:gd name="T4" fmla="+- 0 6746 6715"/>
                    <a:gd name="T5" fmla="*/ T4 w 97"/>
                    <a:gd name="T6" fmla="+- 0 6094 6091"/>
                    <a:gd name="T7" fmla="*/ 6094 h 95"/>
                    <a:gd name="T8" fmla="+- 0 6727 6715"/>
                    <a:gd name="T9" fmla="*/ T8 w 97"/>
                    <a:gd name="T10" fmla="+- 0 6104 6091"/>
                    <a:gd name="T11" fmla="*/ 6104 h 95"/>
                    <a:gd name="T12" fmla="+- 0 6715 6715"/>
                    <a:gd name="T13" fmla="*/ T12 w 97"/>
                    <a:gd name="T14" fmla="+- 0 6119 6091"/>
                    <a:gd name="T15" fmla="*/ 6119 h 95"/>
                    <a:gd name="T16" fmla="+- 0 6716 6715"/>
                    <a:gd name="T17" fmla="*/ T16 w 97"/>
                    <a:gd name="T18" fmla="+- 0 6147 6091"/>
                    <a:gd name="T19" fmla="*/ 6147 h 95"/>
                    <a:gd name="T20" fmla="+- 0 6724 6715"/>
                    <a:gd name="T21" fmla="*/ T20 w 97"/>
                    <a:gd name="T22" fmla="+- 0 6167 6091"/>
                    <a:gd name="T23" fmla="*/ 6167 h 95"/>
                    <a:gd name="T24" fmla="+- 0 6738 6715"/>
                    <a:gd name="T25" fmla="*/ T24 w 97"/>
                    <a:gd name="T26" fmla="+- 0 6180 6091"/>
                    <a:gd name="T27" fmla="*/ 6180 h 95"/>
                    <a:gd name="T28" fmla="+- 0 6756 6715"/>
                    <a:gd name="T29" fmla="*/ T28 w 97"/>
                    <a:gd name="T30" fmla="+- 0 6185 6091"/>
                    <a:gd name="T31" fmla="*/ 6185 h 95"/>
                    <a:gd name="T32" fmla="+- 0 6780 6715"/>
                    <a:gd name="T33" fmla="*/ T32 w 97"/>
                    <a:gd name="T34" fmla="+- 0 6181 6091"/>
                    <a:gd name="T35" fmla="*/ 6181 h 95"/>
                    <a:gd name="T36" fmla="+- 0 6799 6715"/>
                    <a:gd name="T37" fmla="*/ T36 w 97"/>
                    <a:gd name="T38" fmla="+- 0 6169 6091"/>
                    <a:gd name="T39" fmla="*/ 6169 h 95"/>
                    <a:gd name="T40" fmla="+- 0 6809 6715"/>
                    <a:gd name="T41" fmla="*/ T40 w 97"/>
                    <a:gd name="T42" fmla="+- 0 6151 6091"/>
                    <a:gd name="T43" fmla="*/ 6151 h 95"/>
                    <a:gd name="T44" fmla="+- 0 6812 6715"/>
                    <a:gd name="T45" fmla="*/ T44 w 97"/>
                    <a:gd name="T46" fmla="+- 0 6137 6091"/>
                    <a:gd name="T47" fmla="*/ 6137 h 95"/>
                    <a:gd name="T48" fmla="+- 0 6806 6715"/>
                    <a:gd name="T49" fmla="*/ T48 w 97"/>
                    <a:gd name="T50" fmla="+- 0 6116 6091"/>
                    <a:gd name="T51" fmla="*/ 6116 h 95"/>
                    <a:gd name="T52" fmla="+- 0 6793 6715"/>
                    <a:gd name="T53" fmla="*/ T52 w 97"/>
                    <a:gd name="T54" fmla="+- 0 6100 6091"/>
                    <a:gd name="T55" fmla="*/ 6100 h 95"/>
                    <a:gd name="T56" fmla="+- 0 6772 6715"/>
                    <a:gd name="T57" fmla="*/ T56 w 97"/>
                    <a:gd name="T58" fmla="+- 0 6091 6091"/>
                    <a:gd name="T59" fmla="*/ 609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7" y="0"/>
                      </a:moveTo>
                      <a:lnTo>
                        <a:pt x="31" y="3"/>
                      </a:lnTo>
                      <a:lnTo>
                        <a:pt x="12" y="13"/>
                      </a:lnTo>
                      <a:lnTo>
                        <a:pt x="0" y="28"/>
                      </a:lnTo>
                      <a:lnTo>
                        <a:pt x="1" y="56"/>
                      </a:lnTo>
                      <a:lnTo>
                        <a:pt x="9" y="76"/>
                      </a:lnTo>
                      <a:lnTo>
                        <a:pt x="23" y="89"/>
                      </a:lnTo>
                      <a:lnTo>
                        <a:pt x="41" y="94"/>
                      </a:lnTo>
                      <a:lnTo>
                        <a:pt x="65" y="90"/>
                      </a:lnTo>
                      <a:lnTo>
                        <a:pt x="84" y="78"/>
                      </a:lnTo>
                      <a:lnTo>
                        <a:pt x="94" y="60"/>
                      </a:lnTo>
                      <a:lnTo>
                        <a:pt x="97" y="46"/>
                      </a:lnTo>
                      <a:lnTo>
                        <a:pt x="91" y="25"/>
                      </a:lnTo>
                      <a:lnTo>
                        <a:pt x="78" y="9"/>
                      </a:lnTo>
                      <a:lnTo>
                        <a:pt x="57"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29" name="Group 726"/>
              <p:cNvGrpSpPr>
                <a:grpSpLocks/>
              </p:cNvGrpSpPr>
              <p:nvPr/>
            </p:nvGrpSpPr>
            <p:grpSpPr bwMode="auto">
              <a:xfrm>
                <a:off x="6715" y="6091"/>
                <a:ext cx="97" cy="95"/>
                <a:chOff x="6715" y="6091"/>
                <a:chExt cx="97" cy="95"/>
              </a:xfrm>
            </p:grpSpPr>
            <p:sp>
              <p:nvSpPr>
                <p:cNvPr id="8692" name="Freeform 727"/>
                <p:cNvSpPr>
                  <a:spLocks/>
                </p:cNvSpPr>
                <p:nvPr/>
              </p:nvSpPr>
              <p:spPr bwMode="auto">
                <a:xfrm>
                  <a:off x="6715" y="6091"/>
                  <a:ext cx="97" cy="95"/>
                </a:xfrm>
                <a:custGeom>
                  <a:avLst/>
                  <a:gdLst>
                    <a:gd name="T0" fmla="+- 0 6812 6715"/>
                    <a:gd name="T1" fmla="*/ T0 w 97"/>
                    <a:gd name="T2" fmla="+- 0 6137 6091"/>
                    <a:gd name="T3" fmla="*/ 6137 h 95"/>
                    <a:gd name="T4" fmla="+- 0 6806 6715"/>
                    <a:gd name="T5" fmla="*/ T4 w 97"/>
                    <a:gd name="T6" fmla="+- 0 6116 6091"/>
                    <a:gd name="T7" fmla="*/ 6116 h 95"/>
                    <a:gd name="T8" fmla="+- 0 6793 6715"/>
                    <a:gd name="T9" fmla="*/ T8 w 97"/>
                    <a:gd name="T10" fmla="+- 0 6100 6091"/>
                    <a:gd name="T11" fmla="*/ 6100 h 95"/>
                    <a:gd name="T12" fmla="+- 0 6772 6715"/>
                    <a:gd name="T13" fmla="*/ T12 w 97"/>
                    <a:gd name="T14" fmla="+- 0 6091 6091"/>
                    <a:gd name="T15" fmla="*/ 6091 h 95"/>
                    <a:gd name="T16" fmla="+- 0 6746 6715"/>
                    <a:gd name="T17" fmla="*/ T16 w 97"/>
                    <a:gd name="T18" fmla="+- 0 6094 6091"/>
                    <a:gd name="T19" fmla="*/ 6094 h 95"/>
                    <a:gd name="T20" fmla="+- 0 6727 6715"/>
                    <a:gd name="T21" fmla="*/ T20 w 97"/>
                    <a:gd name="T22" fmla="+- 0 6104 6091"/>
                    <a:gd name="T23" fmla="*/ 6104 h 95"/>
                    <a:gd name="T24" fmla="+- 0 6715 6715"/>
                    <a:gd name="T25" fmla="*/ T24 w 97"/>
                    <a:gd name="T26" fmla="+- 0 6119 6091"/>
                    <a:gd name="T27" fmla="*/ 6119 h 95"/>
                    <a:gd name="T28" fmla="+- 0 6716 6715"/>
                    <a:gd name="T29" fmla="*/ T28 w 97"/>
                    <a:gd name="T30" fmla="+- 0 6147 6091"/>
                    <a:gd name="T31" fmla="*/ 6147 h 95"/>
                    <a:gd name="T32" fmla="+- 0 6724 6715"/>
                    <a:gd name="T33" fmla="*/ T32 w 97"/>
                    <a:gd name="T34" fmla="+- 0 6167 6091"/>
                    <a:gd name="T35" fmla="*/ 6167 h 95"/>
                    <a:gd name="T36" fmla="+- 0 6738 6715"/>
                    <a:gd name="T37" fmla="*/ T36 w 97"/>
                    <a:gd name="T38" fmla="+- 0 6180 6091"/>
                    <a:gd name="T39" fmla="*/ 6180 h 95"/>
                    <a:gd name="T40" fmla="+- 0 6756 6715"/>
                    <a:gd name="T41" fmla="*/ T40 w 97"/>
                    <a:gd name="T42" fmla="+- 0 6185 6091"/>
                    <a:gd name="T43" fmla="*/ 6185 h 95"/>
                    <a:gd name="T44" fmla="+- 0 6780 6715"/>
                    <a:gd name="T45" fmla="*/ T44 w 97"/>
                    <a:gd name="T46" fmla="+- 0 6181 6091"/>
                    <a:gd name="T47" fmla="*/ 6181 h 95"/>
                    <a:gd name="T48" fmla="+- 0 6799 6715"/>
                    <a:gd name="T49" fmla="*/ T48 w 97"/>
                    <a:gd name="T50" fmla="+- 0 6169 6091"/>
                    <a:gd name="T51" fmla="*/ 6169 h 95"/>
                    <a:gd name="T52" fmla="+- 0 6809 6715"/>
                    <a:gd name="T53" fmla="*/ T52 w 97"/>
                    <a:gd name="T54" fmla="+- 0 6151 6091"/>
                    <a:gd name="T55" fmla="*/ 6151 h 95"/>
                    <a:gd name="T56" fmla="+- 0 6812 6715"/>
                    <a:gd name="T57" fmla="*/ T56 w 97"/>
                    <a:gd name="T58" fmla="+- 0 6137 6091"/>
                    <a:gd name="T59" fmla="*/ 613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1" y="25"/>
                      </a:lnTo>
                      <a:lnTo>
                        <a:pt x="78" y="9"/>
                      </a:lnTo>
                      <a:lnTo>
                        <a:pt x="57" y="0"/>
                      </a:lnTo>
                      <a:lnTo>
                        <a:pt x="31" y="3"/>
                      </a:lnTo>
                      <a:lnTo>
                        <a:pt x="12" y="13"/>
                      </a:lnTo>
                      <a:lnTo>
                        <a:pt x="0" y="28"/>
                      </a:lnTo>
                      <a:lnTo>
                        <a:pt x="1" y="56"/>
                      </a:lnTo>
                      <a:lnTo>
                        <a:pt x="9" y="76"/>
                      </a:lnTo>
                      <a:lnTo>
                        <a:pt x="23" y="89"/>
                      </a:lnTo>
                      <a:lnTo>
                        <a:pt x="41" y="94"/>
                      </a:lnTo>
                      <a:lnTo>
                        <a:pt x="65" y="90"/>
                      </a:lnTo>
                      <a:lnTo>
                        <a:pt x="84" y="78"/>
                      </a:lnTo>
                      <a:lnTo>
                        <a:pt x="94"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30" name="Group 728"/>
              <p:cNvGrpSpPr>
                <a:grpSpLocks/>
              </p:cNvGrpSpPr>
              <p:nvPr/>
            </p:nvGrpSpPr>
            <p:grpSpPr bwMode="auto">
              <a:xfrm>
                <a:off x="6692" y="5904"/>
                <a:ext cx="101" cy="97"/>
                <a:chOff x="6692" y="5904"/>
                <a:chExt cx="101" cy="97"/>
              </a:xfrm>
            </p:grpSpPr>
            <p:sp>
              <p:nvSpPr>
                <p:cNvPr id="8691" name="Freeform 729"/>
                <p:cNvSpPr>
                  <a:spLocks/>
                </p:cNvSpPr>
                <p:nvPr/>
              </p:nvSpPr>
              <p:spPr bwMode="auto">
                <a:xfrm>
                  <a:off x="6692" y="5904"/>
                  <a:ext cx="101" cy="97"/>
                </a:xfrm>
                <a:custGeom>
                  <a:avLst/>
                  <a:gdLst>
                    <a:gd name="T0" fmla="+- 0 6755 6692"/>
                    <a:gd name="T1" fmla="*/ T0 w 101"/>
                    <a:gd name="T2" fmla="+- 0 5904 5904"/>
                    <a:gd name="T3" fmla="*/ 5904 h 97"/>
                    <a:gd name="T4" fmla="+- 0 6728 6692"/>
                    <a:gd name="T5" fmla="*/ T4 w 101"/>
                    <a:gd name="T6" fmla="+- 0 5907 5904"/>
                    <a:gd name="T7" fmla="*/ 5907 h 97"/>
                    <a:gd name="T8" fmla="+- 0 6709 6692"/>
                    <a:gd name="T9" fmla="*/ T8 w 101"/>
                    <a:gd name="T10" fmla="+- 0 5917 5904"/>
                    <a:gd name="T11" fmla="*/ 5917 h 97"/>
                    <a:gd name="T12" fmla="+- 0 6696 6692"/>
                    <a:gd name="T13" fmla="*/ T12 w 101"/>
                    <a:gd name="T14" fmla="+- 0 5932 5904"/>
                    <a:gd name="T15" fmla="*/ 5932 h 97"/>
                    <a:gd name="T16" fmla="+- 0 6692 6692"/>
                    <a:gd name="T17" fmla="*/ T16 w 101"/>
                    <a:gd name="T18" fmla="+- 0 5951 5904"/>
                    <a:gd name="T19" fmla="*/ 5951 h 97"/>
                    <a:gd name="T20" fmla="+- 0 6696 6692"/>
                    <a:gd name="T21" fmla="*/ T20 w 101"/>
                    <a:gd name="T22" fmla="+- 0 5973 5904"/>
                    <a:gd name="T23" fmla="*/ 5973 h 97"/>
                    <a:gd name="T24" fmla="+- 0 6709 6692"/>
                    <a:gd name="T25" fmla="*/ T24 w 101"/>
                    <a:gd name="T26" fmla="+- 0 5991 5904"/>
                    <a:gd name="T27" fmla="*/ 5991 h 97"/>
                    <a:gd name="T28" fmla="+- 0 6728 6692"/>
                    <a:gd name="T29" fmla="*/ T28 w 101"/>
                    <a:gd name="T30" fmla="+- 0 6001 5904"/>
                    <a:gd name="T31" fmla="*/ 6001 h 97"/>
                    <a:gd name="T32" fmla="+- 0 6755 6692"/>
                    <a:gd name="T33" fmla="*/ T32 w 101"/>
                    <a:gd name="T34" fmla="+- 0 5998 5904"/>
                    <a:gd name="T35" fmla="*/ 5998 h 97"/>
                    <a:gd name="T36" fmla="+- 0 6775 6692"/>
                    <a:gd name="T37" fmla="*/ T36 w 101"/>
                    <a:gd name="T38" fmla="+- 0 5989 5904"/>
                    <a:gd name="T39" fmla="*/ 5989 h 97"/>
                    <a:gd name="T40" fmla="+- 0 6787 6692"/>
                    <a:gd name="T41" fmla="*/ T40 w 101"/>
                    <a:gd name="T42" fmla="+- 0 5974 5904"/>
                    <a:gd name="T43" fmla="*/ 5974 h 97"/>
                    <a:gd name="T44" fmla="+- 0 6792 6692"/>
                    <a:gd name="T45" fmla="*/ T44 w 101"/>
                    <a:gd name="T46" fmla="+- 0 5955 5904"/>
                    <a:gd name="T47" fmla="*/ 5955 h 97"/>
                    <a:gd name="T48" fmla="+- 0 6792 6692"/>
                    <a:gd name="T49" fmla="*/ T48 w 101"/>
                    <a:gd name="T50" fmla="+- 0 5953 5904"/>
                    <a:gd name="T51" fmla="*/ 5953 h 97"/>
                    <a:gd name="T52" fmla="+- 0 6787 6692"/>
                    <a:gd name="T53" fmla="*/ T52 w 101"/>
                    <a:gd name="T54" fmla="+- 0 5931 5904"/>
                    <a:gd name="T55" fmla="*/ 5931 h 97"/>
                    <a:gd name="T56" fmla="+- 0 6774 6692"/>
                    <a:gd name="T57" fmla="*/ T56 w 101"/>
                    <a:gd name="T58" fmla="+- 0 5914 5904"/>
                    <a:gd name="T59" fmla="*/ 5914 h 97"/>
                    <a:gd name="T60" fmla="+- 0 6755 6692"/>
                    <a:gd name="T61" fmla="*/ T60 w 101"/>
                    <a:gd name="T62" fmla="+- 0 5904 5904"/>
                    <a:gd name="T63" fmla="*/ 590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4" y="69"/>
                      </a:lnTo>
                      <a:lnTo>
                        <a:pt x="17" y="87"/>
                      </a:lnTo>
                      <a:lnTo>
                        <a:pt x="36" y="97"/>
                      </a:lnTo>
                      <a:lnTo>
                        <a:pt x="63" y="94"/>
                      </a:lnTo>
                      <a:lnTo>
                        <a:pt x="83" y="85"/>
                      </a:lnTo>
                      <a:lnTo>
                        <a:pt x="95" y="70"/>
                      </a:lnTo>
                      <a:lnTo>
                        <a:pt x="100" y="51"/>
                      </a:lnTo>
                      <a:lnTo>
                        <a:pt x="100" y="49"/>
                      </a:lnTo>
                      <a:lnTo>
                        <a:pt x="95" y="27"/>
                      </a:lnTo>
                      <a:lnTo>
                        <a:pt x="82" y="10"/>
                      </a:lnTo>
                      <a:lnTo>
                        <a:pt x="63"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31" name="Group 730"/>
              <p:cNvGrpSpPr>
                <a:grpSpLocks/>
              </p:cNvGrpSpPr>
              <p:nvPr/>
            </p:nvGrpSpPr>
            <p:grpSpPr bwMode="auto">
              <a:xfrm>
                <a:off x="6692" y="5904"/>
                <a:ext cx="101" cy="97"/>
                <a:chOff x="6692" y="5904"/>
                <a:chExt cx="101" cy="97"/>
              </a:xfrm>
            </p:grpSpPr>
            <p:sp>
              <p:nvSpPr>
                <p:cNvPr id="8690" name="Freeform 731"/>
                <p:cNvSpPr>
                  <a:spLocks/>
                </p:cNvSpPr>
                <p:nvPr/>
              </p:nvSpPr>
              <p:spPr bwMode="auto">
                <a:xfrm>
                  <a:off x="6692" y="5904"/>
                  <a:ext cx="101" cy="97"/>
                </a:xfrm>
                <a:custGeom>
                  <a:avLst/>
                  <a:gdLst>
                    <a:gd name="T0" fmla="+- 0 6792 6692"/>
                    <a:gd name="T1" fmla="*/ T0 w 101"/>
                    <a:gd name="T2" fmla="+- 0 5953 5904"/>
                    <a:gd name="T3" fmla="*/ 5953 h 97"/>
                    <a:gd name="T4" fmla="+- 0 6787 6692"/>
                    <a:gd name="T5" fmla="*/ T4 w 101"/>
                    <a:gd name="T6" fmla="+- 0 5931 5904"/>
                    <a:gd name="T7" fmla="*/ 5931 h 97"/>
                    <a:gd name="T8" fmla="+- 0 6774 6692"/>
                    <a:gd name="T9" fmla="*/ T8 w 101"/>
                    <a:gd name="T10" fmla="+- 0 5914 5904"/>
                    <a:gd name="T11" fmla="*/ 5914 h 97"/>
                    <a:gd name="T12" fmla="+- 0 6755 6692"/>
                    <a:gd name="T13" fmla="*/ T12 w 101"/>
                    <a:gd name="T14" fmla="+- 0 5904 5904"/>
                    <a:gd name="T15" fmla="*/ 5904 h 97"/>
                    <a:gd name="T16" fmla="+- 0 6728 6692"/>
                    <a:gd name="T17" fmla="*/ T16 w 101"/>
                    <a:gd name="T18" fmla="+- 0 5907 5904"/>
                    <a:gd name="T19" fmla="*/ 5907 h 97"/>
                    <a:gd name="T20" fmla="+- 0 6709 6692"/>
                    <a:gd name="T21" fmla="*/ T20 w 101"/>
                    <a:gd name="T22" fmla="+- 0 5917 5904"/>
                    <a:gd name="T23" fmla="*/ 5917 h 97"/>
                    <a:gd name="T24" fmla="+- 0 6696 6692"/>
                    <a:gd name="T25" fmla="*/ T24 w 101"/>
                    <a:gd name="T26" fmla="+- 0 5932 5904"/>
                    <a:gd name="T27" fmla="*/ 5932 h 97"/>
                    <a:gd name="T28" fmla="+- 0 6692 6692"/>
                    <a:gd name="T29" fmla="*/ T28 w 101"/>
                    <a:gd name="T30" fmla="+- 0 5951 5904"/>
                    <a:gd name="T31" fmla="*/ 5951 h 97"/>
                    <a:gd name="T32" fmla="+- 0 6696 6692"/>
                    <a:gd name="T33" fmla="*/ T32 w 101"/>
                    <a:gd name="T34" fmla="+- 0 5973 5904"/>
                    <a:gd name="T35" fmla="*/ 5973 h 97"/>
                    <a:gd name="T36" fmla="+- 0 6709 6692"/>
                    <a:gd name="T37" fmla="*/ T36 w 101"/>
                    <a:gd name="T38" fmla="+- 0 5991 5904"/>
                    <a:gd name="T39" fmla="*/ 5991 h 97"/>
                    <a:gd name="T40" fmla="+- 0 6728 6692"/>
                    <a:gd name="T41" fmla="*/ T40 w 101"/>
                    <a:gd name="T42" fmla="+- 0 6001 5904"/>
                    <a:gd name="T43" fmla="*/ 6001 h 97"/>
                    <a:gd name="T44" fmla="+- 0 6755 6692"/>
                    <a:gd name="T45" fmla="*/ T44 w 101"/>
                    <a:gd name="T46" fmla="+- 0 5998 5904"/>
                    <a:gd name="T47" fmla="*/ 5998 h 97"/>
                    <a:gd name="T48" fmla="+- 0 6775 6692"/>
                    <a:gd name="T49" fmla="*/ T48 w 101"/>
                    <a:gd name="T50" fmla="+- 0 5989 5904"/>
                    <a:gd name="T51" fmla="*/ 5989 h 97"/>
                    <a:gd name="T52" fmla="+- 0 6787 6692"/>
                    <a:gd name="T53" fmla="*/ T52 w 101"/>
                    <a:gd name="T54" fmla="+- 0 5974 5904"/>
                    <a:gd name="T55" fmla="*/ 5974 h 97"/>
                    <a:gd name="T56" fmla="+- 0 6792 6692"/>
                    <a:gd name="T57" fmla="*/ T56 w 101"/>
                    <a:gd name="T58" fmla="+- 0 5955 5904"/>
                    <a:gd name="T59" fmla="*/ 5955 h 97"/>
                    <a:gd name="T60" fmla="+- 0 6792 6692"/>
                    <a:gd name="T61" fmla="*/ T60 w 101"/>
                    <a:gd name="T62" fmla="+- 0 5953 5904"/>
                    <a:gd name="T63" fmla="*/ 595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5" y="27"/>
                      </a:lnTo>
                      <a:lnTo>
                        <a:pt x="82" y="10"/>
                      </a:lnTo>
                      <a:lnTo>
                        <a:pt x="63" y="0"/>
                      </a:lnTo>
                      <a:lnTo>
                        <a:pt x="36" y="3"/>
                      </a:lnTo>
                      <a:lnTo>
                        <a:pt x="17" y="13"/>
                      </a:lnTo>
                      <a:lnTo>
                        <a:pt x="4" y="28"/>
                      </a:lnTo>
                      <a:lnTo>
                        <a:pt x="0" y="47"/>
                      </a:lnTo>
                      <a:lnTo>
                        <a:pt x="4" y="69"/>
                      </a:lnTo>
                      <a:lnTo>
                        <a:pt x="17" y="87"/>
                      </a:lnTo>
                      <a:lnTo>
                        <a:pt x="36" y="97"/>
                      </a:lnTo>
                      <a:lnTo>
                        <a:pt x="63" y="94"/>
                      </a:lnTo>
                      <a:lnTo>
                        <a:pt x="83" y="85"/>
                      </a:lnTo>
                      <a:lnTo>
                        <a:pt x="95" y="70"/>
                      </a:lnTo>
                      <a:lnTo>
                        <a:pt x="100" y="51"/>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32" name="Group 732"/>
              <p:cNvGrpSpPr>
                <a:grpSpLocks/>
              </p:cNvGrpSpPr>
              <p:nvPr/>
            </p:nvGrpSpPr>
            <p:grpSpPr bwMode="auto">
              <a:xfrm>
                <a:off x="1865" y="4180"/>
                <a:ext cx="93" cy="95"/>
                <a:chOff x="1865" y="4180"/>
                <a:chExt cx="93" cy="95"/>
              </a:xfrm>
            </p:grpSpPr>
            <p:sp>
              <p:nvSpPr>
                <p:cNvPr id="8689" name="Freeform 733"/>
                <p:cNvSpPr>
                  <a:spLocks/>
                </p:cNvSpPr>
                <p:nvPr/>
              </p:nvSpPr>
              <p:spPr bwMode="auto">
                <a:xfrm>
                  <a:off x="1865" y="4180"/>
                  <a:ext cx="93" cy="95"/>
                </a:xfrm>
                <a:custGeom>
                  <a:avLst/>
                  <a:gdLst>
                    <a:gd name="T0" fmla="+- 0 1920 1865"/>
                    <a:gd name="T1" fmla="*/ T0 w 93"/>
                    <a:gd name="T2" fmla="+- 0 4180 4180"/>
                    <a:gd name="T3" fmla="*/ 4180 h 95"/>
                    <a:gd name="T4" fmla="+- 0 1894 1865"/>
                    <a:gd name="T5" fmla="*/ T4 w 93"/>
                    <a:gd name="T6" fmla="+- 0 4184 4180"/>
                    <a:gd name="T7" fmla="*/ 4184 h 95"/>
                    <a:gd name="T8" fmla="+- 0 1876 1865"/>
                    <a:gd name="T9" fmla="*/ T8 w 93"/>
                    <a:gd name="T10" fmla="+- 0 4195 4180"/>
                    <a:gd name="T11" fmla="*/ 4195 h 95"/>
                    <a:gd name="T12" fmla="+- 0 1865 1865"/>
                    <a:gd name="T13" fmla="*/ T12 w 93"/>
                    <a:gd name="T14" fmla="+- 0 4212 4180"/>
                    <a:gd name="T15" fmla="*/ 4212 h 95"/>
                    <a:gd name="T16" fmla="+- 0 1867 1865"/>
                    <a:gd name="T17" fmla="*/ T16 w 93"/>
                    <a:gd name="T18" fmla="+- 0 4239 4180"/>
                    <a:gd name="T19" fmla="*/ 4239 h 95"/>
                    <a:gd name="T20" fmla="+- 0 1877 1865"/>
                    <a:gd name="T21" fmla="*/ T20 w 93"/>
                    <a:gd name="T22" fmla="+- 0 4259 4180"/>
                    <a:gd name="T23" fmla="*/ 4259 h 95"/>
                    <a:gd name="T24" fmla="+- 0 1891 1865"/>
                    <a:gd name="T25" fmla="*/ T24 w 93"/>
                    <a:gd name="T26" fmla="+- 0 4271 4180"/>
                    <a:gd name="T27" fmla="*/ 4271 h 95"/>
                    <a:gd name="T28" fmla="+- 0 1910 1865"/>
                    <a:gd name="T29" fmla="*/ T28 w 93"/>
                    <a:gd name="T30" fmla="+- 0 4275 4180"/>
                    <a:gd name="T31" fmla="*/ 4275 h 95"/>
                    <a:gd name="T32" fmla="+- 0 1932 1865"/>
                    <a:gd name="T33" fmla="*/ T32 w 93"/>
                    <a:gd name="T34" fmla="+- 0 4270 4180"/>
                    <a:gd name="T35" fmla="*/ 4270 h 95"/>
                    <a:gd name="T36" fmla="+- 0 1948 1865"/>
                    <a:gd name="T37" fmla="*/ T36 w 93"/>
                    <a:gd name="T38" fmla="+- 0 4256 4180"/>
                    <a:gd name="T39" fmla="*/ 4256 h 95"/>
                    <a:gd name="T40" fmla="+- 0 1958 1865"/>
                    <a:gd name="T41" fmla="*/ T40 w 93"/>
                    <a:gd name="T42" fmla="+- 0 4237 4180"/>
                    <a:gd name="T43" fmla="*/ 4237 h 95"/>
                    <a:gd name="T44" fmla="+- 0 1959 1865"/>
                    <a:gd name="T45" fmla="*/ T44 w 93"/>
                    <a:gd name="T46" fmla="+- 0 4227 4180"/>
                    <a:gd name="T47" fmla="*/ 4227 h 95"/>
                    <a:gd name="T48" fmla="+- 0 1953 1865"/>
                    <a:gd name="T49" fmla="*/ T48 w 93"/>
                    <a:gd name="T50" fmla="+- 0 4205 4180"/>
                    <a:gd name="T51" fmla="*/ 4205 h 95"/>
                    <a:gd name="T52" fmla="+- 0 1940 1865"/>
                    <a:gd name="T53" fmla="*/ T52 w 93"/>
                    <a:gd name="T54" fmla="+- 0 4189 4180"/>
                    <a:gd name="T55" fmla="*/ 4189 h 95"/>
                    <a:gd name="T56" fmla="+- 0 1920 1865"/>
                    <a:gd name="T57" fmla="*/ T56 w 93"/>
                    <a:gd name="T58" fmla="+- 0 4180 4180"/>
                    <a:gd name="T59" fmla="*/ 418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5"/>
                      </a:lnTo>
                      <a:lnTo>
                        <a:pt x="0" y="32"/>
                      </a:lnTo>
                      <a:lnTo>
                        <a:pt x="2" y="59"/>
                      </a:lnTo>
                      <a:lnTo>
                        <a:pt x="12" y="79"/>
                      </a:lnTo>
                      <a:lnTo>
                        <a:pt x="26" y="91"/>
                      </a:lnTo>
                      <a:lnTo>
                        <a:pt x="45" y="95"/>
                      </a:lnTo>
                      <a:lnTo>
                        <a:pt x="67" y="90"/>
                      </a:lnTo>
                      <a:lnTo>
                        <a:pt x="83" y="76"/>
                      </a:lnTo>
                      <a:lnTo>
                        <a:pt x="93" y="57"/>
                      </a:lnTo>
                      <a:lnTo>
                        <a:pt x="94" y="47"/>
                      </a:lnTo>
                      <a:lnTo>
                        <a:pt x="88" y="25"/>
                      </a:lnTo>
                      <a:lnTo>
                        <a:pt x="75" y="9"/>
                      </a:lnTo>
                      <a:lnTo>
                        <a:pt x="55" y="0"/>
                      </a:lnTo>
                    </a:path>
                  </a:pathLst>
                </a:custGeom>
                <a:solidFill>
                  <a:srgbClr val="008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33" name="Group 734"/>
              <p:cNvGrpSpPr>
                <a:grpSpLocks/>
              </p:cNvGrpSpPr>
              <p:nvPr/>
            </p:nvGrpSpPr>
            <p:grpSpPr bwMode="auto">
              <a:xfrm>
                <a:off x="1865" y="4180"/>
                <a:ext cx="93" cy="95"/>
                <a:chOff x="1865" y="4180"/>
                <a:chExt cx="93" cy="95"/>
              </a:xfrm>
            </p:grpSpPr>
            <p:sp>
              <p:nvSpPr>
                <p:cNvPr id="8688" name="Freeform 735"/>
                <p:cNvSpPr>
                  <a:spLocks/>
                </p:cNvSpPr>
                <p:nvPr/>
              </p:nvSpPr>
              <p:spPr bwMode="auto">
                <a:xfrm>
                  <a:off x="1865" y="4180"/>
                  <a:ext cx="93" cy="95"/>
                </a:xfrm>
                <a:custGeom>
                  <a:avLst/>
                  <a:gdLst>
                    <a:gd name="T0" fmla="+- 0 1959 1865"/>
                    <a:gd name="T1" fmla="*/ T0 w 93"/>
                    <a:gd name="T2" fmla="+- 0 4227 4180"/>
                    <a:gd name="T3" fmla="*/ 4227 h 95"/>
                    <a:gd name="T4" fmla="+- 0 1953 1865"/>
                    <a:gd name="T5" fmla="*/ T4 w 93"/>
                    <a:gd name="T6" fmla="+- 0 4205 4180"/>
                    <a:gd name="T7" fmla="*/ 4205 h 95"/>
                    <a:gd name="T8" fmla="+- 0 1940 1865"/>
                    <a:gd name="T9" fmla="*/ T8 w 93"/>
                    <a:gd name="T10" fmla="+- 0 4189 4180"/>
                    <a:gd name="T11" fmla="*/ 4189 h 95"/>
                    <a:gd name="T12" fmla="+- 0 1920 1865"/>
                    <a:gd name="T13" fmla="*/ T12 w 93"/>
                    <a:gd name="T14" fmla="+- 0 4180 4180"/>
                    <a:gd name="T15" fmla="*/ 4180 h 95"/>
                    <a:gd name="T16" fmla="+- 0 1894 1865"/>
                    <a:gd name="T17" fmla="*/ T16 w 93"/>
                    <a:gd name="T18" fmla="+- 0 4184 4180"/>
                    <a:gd name="T19" fmla="*/ 4184 h 95"/>
                    <a:gd name="T20" fmla="+- 0 1876 1865"/>
                    <a:gd name="T21" fmla="*/ T20 w 93"/>
                    <a:gd name="T22" fmla="+- 0 4195 4180"/>
                    <a:gd name="T23" fmla="*/ 4195 h 95"/>
                    <a:gd name="T24" fmla="+- 0 1865 1865"/>
                    <a:gd name="T25" fmla="*/ T24 w 93"/>
                    <a:gd name="T26" fmla="+- 0 4212 4180"/>
                    <a:gd name="T27" fmla="*/ 4212 h 95"/>
                    <a:gd name="T28" fmla="+- 0 1867 1865"/>
                    <a:gd name="T29" fmla="*/ T28 w 93"/>
                    <a:gd name="T30" fmla="+- 0 4239 4180"/>
                    <a:gd name="T31" fmla="*/ 4239 h 95"/>
                    <a:gd name="T32" fmla="+- 0 1877 1865"/>
                    <a:gd name="T33" fmla="*/ T32 w 93"/>
                    <a:gd name="T34" fmla="+- 0 4259 4180"/>
                    <a:gd name="T35" fmla="*/ 4259 h 95"/>
                    <a:gd name="T36" fmla="+- 0 1891 1865"/>
                    <a:gd name="T37" fmla="*/ T36 w 93"/>
                    <a:gd name="T38" fmla="+- 0 4271 4180"/>
                    <a:gd name="T39" fmla="*/ 4271 h 95"/>
                    <a:gd name="T40" fmla="+- 0 1910 1865"/>
                    <a:gd name="T41" fmla="*/ T40 w 93"/>
                    <a:gd name="T42" fmla="+- 0 4275 4180"/>
                    <a:gd name="T43" fmla="*/ 4275 h 95"/>
                    <a:gd name="T44" fmla="+- 0 1932 1865"/>
                    <a:gd name="T45" fmla="*/ T44 w 93"/>
                    <a:gd name="T46" fmla="+- 0 4270 4180"/>
                    <a:gd name="T47" fmla="*/ 4270 h 95"/>
                    <a:gd name="T48" fmla="+- 0 1948 1865"/>
                    <a:gd name="T49" fmla="*/ T48 w 93"/>
                    <a:gd name="T50" fmla="+- 0 4256 4180"/>
                    <a:gd name="T51" fmla="*/ 4256 h 95"/>
                    <a:gd name="T52" fmla="+- 0 1958 1865"/>
                    <a:gd name="T53" fmla="*/ T52 w 93"/>
                    <a:gd name="T54" fmla="+- 0 4237 4180"/>
                    <a:gd name="T55" fmla="*/ 4237 h 95"/>
                    <a:gd name="T56" fmla="+- 0 1959 1865"/>
                    <a:gd name="T57" fmla="*/ T56 w 93"/>
                    <a:gd name="T58" fmla="+- 0 4227 4180"/>
                    <a:gd name="T59" fmla="*/ 422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8" y="25"/>
                      </a:lnTo>
                      <a:lnTo>
                        <a:pt x="75" y="9"/>
                      </a:lnTo>
                      <a:lnTo>
                        <a:pt x="55" y="0"/>
                      </a:lnTo>
                      <a:lnTo>
                        <a:pt x="29" y="4"/>
                      </a:lnTo>
                      <a:lnTo>
                        <a:pt x="11" y="15"/>
                      </a:lnTo>
                      <a:lnTo>
                        <a:pt x="0" y="32"/>
                      </a:lnTo>
                      <a:lnTo>
                        <a:pt x="2" y="59"/>
                      </a:lnTo>
                      <a:lnTo>
                        <a:pt x="12" y="79"/>
                      </a:lnTo>
                      <a:lnTo>
                        <a:pt x="26" y="91"/>
                      </a:lnTo>
                      <a:lnTo>
                        <a:pt x="45" y="95"/>
                      </a:lnTo>
                      <a:lnTo>
                        <a:pt x="67" y="90"/>
                      </a:lnTo>
                      <a:lnTo>
                        <a:pt x="83" y="76"/>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34" name="Group 736"/>
              <p:cNvGrpSpPr>
                <a:grpSpLocks/>
              </p:cNvGrpSpPr>
              <p:nvPr/>
            </p:nvGrpSpPr>
            <p:grpSpPr bwMode="auto">
              <a:xfrm>
                <a:off x="3979" y="-1"/>
                <a:ext cx="101" cy="69"/>
                <a:chOff x="3979" y="-1"/>
                <a:chExt cx="101" cy="69"/>
              </a:xfrm>
            </p:grpSpPr>
            <p:sp>
              <p:nvSpPr>
                <p:cNvPr id="8687" name="Freeform 737"/>
                <p:cNvSpPr>
                  <a:spLocks/>
                </p:cNvSpPr>
                <p:nvPr/>
              </p:nvSpPr>
              <p:spPr bwMode="auto">
                <a:xfrm>
                  <a:off x="3979" y="-1"/>
                  <a:ext cx="101" cy="69"/>
                </a:xfrm>
                <a:custGeom>
                  <a:avLst/>
                  <a:gdLst>
                    <a:gd name="T0" fmla="+- 0 3984 3979"/>
                    <a:gd name="T1" fmla="*/ T0 w 101"/>
                    <a:gd name="T2" fmla="+- 0 28 -1"/>
                    <a:gd name="T3" fmla="*/ 28 h 69"/>
                    <a:gd name="T4" fmla="+- 0 3979 3979"/>
                    <a:gd name="T5" fmla="*/ T4 w 101"/>
                    <a:gd name="T6" fmla="+- 0 46 -1"/>
                    <a:gd name="T7" fmla="*/ 46 h 69"/>
                    <a:gd name="T8" fmla="+- 0 3984 3979"/>
                    <a:gd name="T9" fmla="*/ T8 w 101"/>
                    <a:gd name="T10" fmla="+- 0 69 -1"/>
                    <a:gd name="T11" fmla="*/ 69 h 69"/>
                    <a:gd name="T12" fmla="+- 0 3997 3979"/>
                    <a:gd name="T13" fmla="*/ T12 w 101"/>
                    <a:gd name="T14" fmla="+- 0 86 -1"/>
                    <a:gd name="T15" fmla="*/ 86 h 69"/>
                    <a:gd name="T16" fmla="+- 0 4016 3979"/>
                    <a:gd name="T17" fmla="*/ T16 w 101"/>
                    <a:gd name="T18" fmla="+- 0 97 -1"/>
                    <a:gd name="T19" fmla="*/ 97 h 69"/>
                    <a:gd name="T20" fmla="+- 0 4043 3979"/>
                    <a:gd name="T21" fmla="*/ T20 w 101"/>
                    <a:gd name="T22" fmla="+- 0 94 -1"/>
                    <a:gd name="T23" fmla="*/ 94 h 69"/>
                    <a:gd name="T24" fmla="+- 0 4063 3979"/>
                    <a:gd name="T25" fmla="*/ T24 w 101"/>
                    <a:gd name="T26" fmla="+- 0 85 -1"/>
                    <a:gd name="T27" fmla="*/ 85 h 69"/>
                    <a:gd name="T28" fmla="+- 0 4075 3979"/>
                    <a:gd name="T29" fmla="*/ T28 w 101"/>
                    <a:gd name="T30" fmla="+- 0 70 -1"/>
                    <a:gd name="T31" fmla="*/ 70 h 69"/>
                    <a:gd name="T32" fmla="+- 0 4080 3979"/>
                    <a:gd name="T33" fmla="*/ T32 w 101"/>
                    <a:gd name="T34" fmla="+- 0 51 -1"/>
                    <a:gd name="T35" fmla="*/ 51 h 69"/>
                    <a:gd name="T36" fmla="+- 0 4080 3979"/>
                    <a:gd name="T37" fmla="*/ T36 w 101"/>
                    <a:gd name="T38" fmla="+- 0 48 -1"/>
                    <a:gd name="T39" fmla="*/ 48 h 69"/>
                    <a:gd name="T40" fmla="+- 0 4076 3979"/>
                    <a:gd name="T41" fmla="*/ T40 w 101"/>
                    <a:gd name="T42" fmla="+- 0 28 -1"/>
                    <a:gd name="T43" fmla="*/ 28 h 69"/>
                    <a:gd name="T44" fmla="+- 0 3984 3979"/>
                    <a:gd name="T45" fmla="*/ T44 w 101"/>
                    <a:gd name="T46" fmla="+- 0 28 -1"/>
                    <a:gd name="T47" fmla="*/ 28 h 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01" h="69">
                      <a:moveTo>
                        <a:pt x="5" y="29"/>
                      </a:moveTo>
                      <a:lnTo>
                        <a:pt x="0" y="47"/>
                      </a:lnTo>
                      <a:lnTo>
                        <a:pt x="5" y="70"/>
                      </a:lnTo>
                      <a:lnTo>
                        <a:pt x="18" y="87"/>
                      </a:lnTo>
                      <a:lnTo>
                        <a:pt x="37" y="98"/>
                      </a:lnTo>
                      <a:lnTo>
                        <a:pt x="64" y="95"/>
                      </a:lnTo>
                      <a:lnTo>
                        <a:pt x="84" y="86"/>
                      </a:lnTo>
                      <a:lnTo>
                        <a:pt x="96" y="71"/>
                      </a:lnTo>
                      <a:lnTo>
                        <a:pt x="101" y="52"/>
                      </a:lnTo>
                      <a:lnTo>
                        <a:pt x="101" y="49"/>
                      </a:lnTo>
                      <a:lnTo>
                        <a:pt x="97" y="29"/>
                      </a:lnTo>
                      <a:lnTo>
                        <a:pt x="5" y="29"/>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35" name="Group 738"/>
              <p:cNvGrpSpPr>
                <a:grpSpLocks/>
              </p:cNvGrpSpPr>
              <p:nvPr/>
            </p:nvGrpSpPr>
            <p:grpSpPr bwMode="auto">
              <a:xfrm>
                <a:off x="3979" y="-1"/>
                <a:ext cx="101" cy="69"/>
                <a:chOff x="3979" y="-1"/>
                <a:chExt cx="101" cy="69"/>
              </a:xfrm>
            </p:grpSpPr>
            <p:sp>
              <p:nvSpPr>
                <p:cNvPr id="8685" name="Freeform 739"/>
                <p:cNvSpPr>
                  <a:spLocks/>
                </p:cNvSpPr>
                <p:nvPr/>
              </p:nvSpPr>
              <p:spPr bwMode="auto">
                <a:xfrm>
                  <a:off x="3979" y="-1"/>
                  <a:ext cx="101" cy="69"/>
                </a:xfrm>
                <a:custGeom>
                  <a:avLst/>
                  <a:gdLst>
                    <a:gd name="T0" fmla="+- 0 4080 3979"/>
                    <a:gd name="T1" fmla="*/ T0 w 101"/>
                    <a:gd name="T2" fmla="+- 0 48 -1"/>
                    <a:gd name="T3" fmla="*/ 48 h 69"/>
                    <a:gd name="T4" fmla="+- 0 4076 3979"/>
                    <a:gd name="T5" fmla="*/ T4 w 101"/>
                    <a:gd name="T6" fmla="+- 0 28 -1"/>
                    <a:gd name="T7" fmla="*/ 28 h 69"/>
                  </a:gdLst>
                  <a:ahLst/>
                  <a:cxnLst>
                    <a:cxn ang="0">
                      <a:pos x="T1" y="T3"/>
                    </a:cxn>
                    <a:cxn ang="0">
                      <a:pos x="T5" y="T7"/>
                    </a:cxn>
                  </a:cxnLst>
                  <a:rect l="0" t="0" r="r" b="b"/>
                  <a:pathLst>
                    <a:path w="101" h="69">
                      <a:moveTo>
                        <a:pt x="101" y="49"/>
                      </a:moveTo>
                      <a:lnTo>
                        <a:pt x="97" y="2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86" name="Freeform 740"/>
                <p:cNvSpPr>
                  <a:spLocks/>
                </p:cNvSpPr>
                <p:nvPr/>
              </p:nvSpPr>
              <p:spPr bwMode="auto">
                <a:xfrm>
                  <a:off x="3979" y="-1"/>
                  <a:ext cx="101" cy="69"/>
                </a:xfrm>
                <a:custGeom>
                  <a:avLst/>
                  <a:gdLst>
                    <a:gd name="T0" fmla="+- 0 3984 3979"/>
                    <a:gd name="T1" fmla="*/ T0 w 101"/>
                    <a:gd name="T2" fmla="+- 0 28 -1"/>
                    <a:gd name="T3" fmla="*/ 28 h 69"/>
                    <a:gd name="T4" fmla="+- 0 3979 3979"/>
                    <a:gd name="T5" fmla="*/ T4 w 101"/>
                    <a:gd name="T6" fmla="+- 0 46 -1"/>
                    <a:gd name="T7" fmla="*/ 46 h 69"/>
                    <a:gd name="T8" fmla="+- 0 3984 3979"/>
                    <a:gd name="T9" fmla="*/ T8 w 101"/>
                    <a:gd name="T10" fmla="+- 0 69 -1"/>
                    <a:gd name="T11" fmla="*/ 69 h 69"/>
                    <a:gd name="T12" fmla="+- 0 3997 3979"/>
                    <a:gd name="T13" fmla="*/ T12 w 101"/>
                    <a:gd name="T14" fmla="+- 0 86 -1"/>
                    <a:gd name="T15" fmla="*/ 86 h 69"/>
                    <a:gd name="T16" fmla="+- 0 4016 3979"/>
                    <a:gd name="T17" fmla="*/ T16 w 101"/>
                    <a:gd name="T18" fmla="+- 0 97 -1"/>
                    <a:gd name="T19" fmla="*/ 97 h 69"/>
                    <a:gd name="T20" fmla="+- 0 4043 3979"/>
                    <a:gd name="T21" fmla="*/ T20 w 101"/>
                    <a:gd name="T22" fmla="+- 0 94 -1"/>
                    <a:gd name="T23" fmla="*/ 94 h 69"/>
                    <a:gd name="T24" fmla="+- 0 4063 3979"/>
                    <a:gd name="T25" fmla="*/ T24 w 101"/>
                    <a:gd name="T26" fmla="+- 0 85 -1"/>
                    <a:gd name="T27" fmla="*/ 85 h 69"/>
                    <a:gd name="T28" fmla="+- 0 4075 3979"/>
                    <a:gd name="T29" fmla="*/ T28 w 101"/>
                    <a:gd name="T30" fmla="+- 0 70 -1"/>
                    <a:gd name="T31" fmla="*/ 70 h 69"/>
                    <a:gd name="T32" fmla="+- 0 4080 3979"/>
                    <a:gd name="T33" fmla="*/ T32 w 101"/>
                    <a:gd name="T34" fmla="+- 0 51 -1"/>
                    <a:gd name="T35" fmla="*/ 51 h 69"/>
                    <a:gd name="T36" fmla="+- 0 4080 3979"/>
                    <a:gd name="T37" fmla="*/ T36 w 101"/>
                    <a:gd name="T38" fmla="+- 0 48 -1"/>
                    <a:gd name="T39" fmla="*/ 48 h 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01" h="69">
                      <a:moveTo>
                        <a:pt x="5" y="29"/>
                      </a:moveTo>
                      <a:lnTo>
                        <a:pt x="0" y="47"/>
                      </a:lnTo>
                      <a:lnTo>
                        <a:pt x="5" y="70"/>
                      </a:lnTo>
                      <a:lnTo>
                        <a:pt x="18" y="87"/>
                      </a:lnTo>
                      <a:lnTo>
                        <a:pt x="37" y="98"/>
                      </a:lnTo>
                      <a:lnTo>
                        <a:pt x="64" y="95"/>
                      </a:lnTo>
                      <a:lnTo>
                        <a:pt x="84" y="86"/>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36" name="Group 741"/>
              <p:cNvGrpSpPr>
                <a:grpSpLocks/>
              </p:cNvGrpSpPr>
              <p:nvPr/>
            </p:nvGrpSpPr>
            <p:grpSpPr bwMode="auto">
              <a:xfrm>
                <a:off x="2044" y="2865"/>
                <a:ext cx="97" cy="95"/>
                <a:chOff x="2044" y="2865"/>
                <a:chExt cx="97" cy="95"/>
              </a:xfrm>
            </p:grpSpPr>
            <p:sp>
              <p:nvSpPr>
                <p:cNvPr id="8684" name="Freeform 742"/>
                <p:cNvSpPr>
                  <a:spLocks/>
                </p:cNvSpPr>
                <p:nvPr/>
              </p:nvSpPr>
              <p:spPr bwMode="auto">
                <a:xfrm>
                  <a:off x="2044" y="2865"/>
                  <a:ext cx="97" cy="95"/>
                </a:xfrm>
                <a:custGeom>
                  <a:avLst/>
                  <a:gdLst>
                    <a:gd name="T0" fmla="+- 0 2102 2044"/>
                    <a:gd name="T1" fmla="*/ T0 w 97"/>
                    <a:gd name="T2" fmla="+- 0 2865 2865"/>
                    <a:gd name="T3" fmla="*/ 2865 h 95"/>
                    <a:gd name="T4" fmla="+- 0 2075 2044"/>
                    <a:gd name="T5" fmla="*/ T4 w 97"/>
                    <a:gd name="T6" fmla="+- 0 2868 2865"/>
                    <a:gd name="T7" fmla="*/ 2868 h 95"/>
                    <a:gd name="T8" fmla="+- 0 2056 2044"/>
                    <a:gd name="T9" fmla="*/ T8 w 97"/>
                    <a:gd name="T10" fmla="+- 0 2878 2865"/>
                    <a:gd name="T11" fmla="*/ 2878 h 95"/>
                    <a:gd name="T12" fmla="+- 0 2044 2044"/>
                    <a:gd name="T13" fmla="*/ T12 w 97"/>
                    <a:gd name="T14" fmla="+- 0 2894 2865"/>
                    <a:gd name="T15" fmla="*/ 2894 h 95"/>
                    <a:gd name="T16" fmla="+- 0 2045 2044"/>
                    <a:gd name="T17" fmla="*/ T16 w 97"/>
                    <a:gd name="T18" fmla="+- 0 2921 2865"/>
                    <a:gd name="T19" fmla="*/ 2921 h 95"/>
                    <a:gd name="T20" fmla="+- 0 2054 2044"/>
                    <a:gd name="T21" fmla="*/ T20 w 97"/>
                    <a:gd name="T22" fmla="+- 0 2942 2865"/>
                    <a:gd name="T23" fmla="*/ 2942 h 95"/>
                    <a:gd name="T24" fmla="+- 0 2068 2044"/>
                    <a:gd name="T25" fmla="*/ T24 w 97"/>
                    <a:gd name="T26" fmla="+- 0 2954 2865"/>
                    <a:gd name="T27" fmla="*/ 2954 h 95"/>
                    <a:gd name="T28" fmla="+- 0 2085 2044"/>
                    <a:gd name="T29" fmla="*/ T28 w 97"/>
                    <a:gd name="T30" fmla="+- 0 2960 2865"/>
                    <a:gd name="T31" fmla="*/ 2960 h 95"/>
                    <a:gd name="T32" fmla="+- 0 2110 2044"/>
                    <a:gd name="T33" fmla="*/ T32 w 97"/>
                    <a:gd name="T34" fmla="+- 0 2955 2865"/>
                    <a:gd name="T35" fmla="*/ 2955 h 95"/>
                    <a:gd name="T36" fmla="+- 0 2128 2044"/>
                    <a:gd name="T37" fmla="*/ T36 w 97"/>
                    <a:gd name="T38" fmla="+- 0 2943 2865"/>
                    <a:gd name="T39" fmla="*/ 2943 h 95"/>
                    <a:gd name="T40" fmla="+- 0 2139 2044"/>
                    <a:gd name="T41" fmla="*/ T40 w 97"/>
                    <a:gd name="T42" fmla="+- 0 2926 2865"/>
                    <a:gd name="T43" fmla="*/ 2926 h 95"/>
                    <a:gd name="T44" fmla="+- 0 2141 2044"/>
                    <a:gd name="T45" fmla="*/ T44 w 97"/>
                    <a:gd name="T46" fmla="+- 0 2912 2865"/>
                    <a:gd name="T47" fmla="*/ 2912 h 95"/>
                    <a:gd name="T48" fmla="+- 0 2136 2044"/>
                    <a:gd name="T49" fmla="*/ T48 w 97"/>
                    <a:gd name="T50" fmla="+- 0 2891 2865"/>
                    <a:gd name="T51" fmla="*/ 2891 h 95"/>
                    <a:gd name="T52" fmla="+- 0 2122 2044"/>
                    <a:gd name="T53" fmla="*/ T52 w 97"/>
                    <a:gd name="T54" fmla="+- 0 2874 2865"/>
                    <a:gd name="T55" fmla="*/ 2874 h 95"/>
                    <a:gd name="T56" fmla="+- 0 2102 2044"/>
                    <a:gd name="T57" fmla="*/ T56 w 97"/>
                    <a:gd name="T58" fmla="+- 0 2865 2865"/>
                    <a:gd name="T59" fmla="*/ 286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1" y="56"/>
                      </a:lnTo>
                      <a:lnTo>
                        <a:pt x="10" y="77"/>
                      </a:lnTo>
                      <a:lnTo>
                        <a:pt x="24" y="89"/>
                      </a:lnTo>
                      <a:lnTo>
                        <a:pt x="41" y="95"/>
                      </a:lnTo>
                      <a:lnTo>
                        <a:pt x="66" y="90"/>
                      </a:lnTo>
                      <a:lnTo>
                        <a:pt x="84" y="78"/>
                      </a:lnTo>
                      <a:lnTo>
                        <a:pt x="95" y="61"/>
                      </a:lnTo>
                      <a:lnTo>
                        <a:pt x="97" y="47"/>
                      </a:lnTo>
                      <a:lnTo>
                        <a:pt x="92" y="26"/>
                      </a:lnTo>
                      <a:lnTo>
                        <a:pt x="78" y="9"/>
                      </a:lnTo>
                      <a:lnTo>
                        <a:pt x="58" y="0"/>
                      </a:lnTo>
                    </a:path>
                  </a:pathLst>
                </a:custGeom>
                <a:solidFill>
                  <a:srgbClr val="722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37" name="Group 743"/>
              <p:cNvGrpSpPr>
                <a:grpSpLocks/>
              </p:cNvGrpSpPr>
              <p:nvPr/>
            </p:nvGrpSpPr>
            <p:grpSpPr bwMode="auto">
              <a:xfrm>
                <a:off x="2044" y="2865"/>
                <a:ext cx="97" cy="95"/>
                <a:chOff x="2044" y="2865"/>
                <a:chExt cx="97" cy="95"/>
              </a:xfrm>
            </p:grpSpPr>
            <p:sp>
              <p:nvSpPr>
                <p:cNvPr id="8683" name="Freeform 744"/>
                <p:cNvSpPr>
                  <a:spLocks/>
                </p:cNvSpPr>
                <p:nvPr/>
              </p:nvSpPr>
              <p:spPr bwMode="auto">
                <a:xfrm>
                  <a:off x="2044" y="2865"/>
                  <a:ext cx="97" cy="95"/>
                </a:xfrm>
                <a:custGeom>
                  <a:avLst/>
                  <a:gdLst>
                    <a:gd name="T0" fmla="+- 0 2141 2044"/>
                    <a:gd name="T1" fmla="*/ T0 w 97"/>
                    <a:gd name="T2" fmla="+- 0 2912 2865"/>
                    <a:gd name="T3" fmla="*/ 2912 h 95"/>
                    <a:gd name="T4" fmla="+- 0 2136 2044"/>
                    <a:gd name="T5" fmla="*/ T4 w 97"/>
                    <a:gd name="T6" fmla="+- 0 2891 2865"/>
                    <a:gd name="T7" fmla="*/ 2891 h 95"/>
                    <a:gd name="T8" fmla="+- 0 2122 2044"/>
                    <a:gd name="T9" fmla="*/ T8 w 97"/>
                    <a:gd name="T10" fmla="+- 0 2874 2865"/>
                    <a:gd name="T11" fmla="*/ 2874 h 95"/>
                    <a:gd name="T12" fmla="+- 0 2102 2044"/>
                    <a:gd name="T13" fmla="*/ T12 w 97"/>
                    <a:gd name="T14" fmla="+- 0 2865 2865"/>
                    <a:gd name="T15" fmla="*/ 2865 h 95"/>
                    <a:gd name="T16" fmla="+- 0 2075 2044"/>
                    <a:gd name="T17" fmla="*/ T16 w 97"/>
                    <a:gd name="T18" fmla="+- 0 2868 2865"/>
                    <a:gd name="T19" fmla="*/ 2868 h 95"/>
                    <a:gd name="T20" fmla="+- 0 2056 2044"/>
                    <a:gd name="T21" fmla="*/ T20 w 97"/>
                    <a:gd name="T22" fmla="+- 0 2878 2865"/>
                    <a:gd name="T23" fmla="*/ 2878 h 95"/>
                    <a:gd name="T24" fmla="+- 0 2044 2044"/>
                    <a:gd name="T25" fmla="*/ T24 w 97"/>
                    <a:gd name="T26" fmla="+- 0 2894 2865"/>
                    <a:gd name="T27" fmla="*/ 2894 h 95"/>
                    <a:gd name="T28" fmla="+- 0 2045 2044"/>
                    <a:gd name="T29" fmla="*/ T28 w 97"/>
                    <a:gd name="T30" fmla="+- 0 2921 2865"/>
                    <a:gd name="T31" fmla="*/ 2921 h 95"/>
                    <a:gd name="T32" fmla="+- 0 2054 2044"/>
                    <a:gd name="T33" fmla="*/ T32 w 97"/>
                    <a:gd name="T34" fmla="+- 0 2942 2865"/>
                    <a:gd name="T35" fmla="*/ 2942 h 95"/>
                    <a:gd name="T36" fmla="+- 0 2068 2044"/>
                    <a:gd name="T37" fmla="*/ T36 w 97"/>
                    <a:gd name="T38" fmla="+- 0 2954 2865"/>
                    <a:gd name="T39" fmla="*/ 2954 h 95"/>
                    <a:gd name="T40" fmla="+- 0 2085 2044"/>
                    <a:gd name="T41" fmla="*/ T40 w 97"/>
                    <a:gd name="T42" fmla="+- 0 2960 2865"/>
                    <a:gd name="T43" fmla="*/ 2960 h 95"/>
                    <a:gd name="T44" fmla="+- 0 2110 2044"/>
                    <a:gd name="T45" fmla="*/ T44 w 97"/>
                    <a:gd name="T46" fmla="+- 0 2955 2865"/>
                    <a:gd name="T47" fmla="*/ 2955 h 95"/>
                    <a:gd name="T48" fmla="+- 0 2128 2044"/>
                    <a:gd name="T49" fmla="*/ T48 w 97"/>
                    <a:gd name="T50" fmla="+- 0 2943 2865"/>
                    <a:gd name="T51" fmla="*/ 2943 h 95"/>
                    <a:gd name="T52" fmla="+- 0 2139 2044"/>
                    <a:gd name="T53" fmla="*/ T52 w 97"/>
                    <a:gd name="T54" fmla="+- 0 2926 2865"/>
                    <a:gd name="T55" fmla="*/ 2926 h 95"/>
                    <a:gd name="T56" fmla="+- 0 2141 2044"/>
                    <a:gd name="T57" fmla="*/ T56 w 97"/>
                    <a:gd name="T58" fmla="+- 0 2912 2865"/>
                    <a:gd name="T59" fmla="*/ 291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9"/>
                      </a:lnTo>
                      <a:lnTo>
                        <a:pt x="58" y="0"/>
                      </a:lnTo>
                      <a:lnTo>
                        <a:pt x="31" y="3"/>
                      </a:lnTo>
                      <a:lnTo>
                        <a:pt x="12" y="13"/>
                      </a:lnTo>
                      <a:lnTo>
                        <a:pt x="0" y="29"/>
                      </a:lnTo>
                      <a:lnTo>
                        <a:pt x="1" y="56"/>
                      </a:lnTo>
                      <a:lnTo>
                        <a:pt x="10" y="77"/>
                      </a:lnTo>
                      <a:lnTo>
                        <a:pt x="24" y="89"/>
                      </a:lnTo>
                      <a:lnTo>
                        <a:pt x="41" y="95"/>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38" name="Group 745"/>
              <p:cNvGrpSpPr>
                <a:grpSpLocks/>
              </p:cNvGrpSpPr>
              <p:nvPr/>
            </p:nvGrpSpPr>
            <p:grpSpPr bwMode="auto">
              <a:xfrm>
                <a:off x="2077" y="2875"/>
                <a:ext cx="93" cy="99"/>
                <a:chOff x="2077" y="2875"/>
                <a:chExt cx="93" cy="99"/>
              </a:xfrm>
            </p:grpSpPr>
            <p:sp>
              <p:nvSpPr>
                <p:cNvPr id="8682" name="Freeform 746"/>
                <p:cNvSpPr>
                  <a:spLocks/>
                </p:cNvSpPr>
                <p:nvPr/>
              </p:nvSpPr>
              <p:spPr bwMode="auto">
                <a:xfrm>
                  <a:off x="2077" y="2875"/>
                  <a:ext cx="93" cy="99"/>
                </a:xfrm>
                <a:custGeom>
                  <a:avLst/>
                  <a:gdLst>
                    <a:gd name="T0" fmla="+- 0 2132 2077"/>
                    <a:gd name="T1" fmla="*/ T0 w 93"/>
                    <a:gd name="T2" fmla="+- 0 2875 2875"/>
                    <a:gd name="T3" fmla="*/ 2875 h 99"/>
                    <a:gd name="T4" fmla="+- 0 2107 2077"/>
                    <a:gd name="T5" fmla="*/ T4 w 93"/>
                    <a:gd name="T6" fmla="+- 0 2878 2875"/>
                    <a:gd name="T7" fmla="*/ 2878 h 99"/>
                    <a:gd name="T8" fmla="+- 0 2088 2077"/>
                    <a:gd name="T9" fmla="*/ T8 w 93"/>
                    <a:gd name="T10" fmla="+- 0 2889 2875"/>
                    <a:gd name="T11" fmla="*/ 2889 h 99"/>
                    <a:gd name="T12" fmla="+- 0 2077 2077"/>
                    <a:gd name="T13" fmla="*/ T12 w 93"/>
                    <a:gd name="T14" fmla="+- 0 2906 2875"/>
                    <a:gd name="T15" fmla="*/ 2906 h 99"/>
                    <a:gd name="T16" fmla="+- 0 2079 2077"/>
                    <a:gd name="T17" fmla="*/ T16 w 93"/>
                    <a:gd name="T18" fmla="+- 0 2934 2875"/>
                    <a:gd name="T19" fmla="*/ 2934 h 99"/>
                    <a:gd name="T20" fmla="+- 0 2087 2077"/>
                    <a:gd name="T21" fmla="*/ T20 w 93"/>
                    <a:gd name="T22" fmla="+- 0 2955 2875"/>
                    <a:gd name="T23" fmla="*/ 2955 h 99"/>
                    <a:gd name="T24" fmla="+- 0 2100 2077"/>
                    <a:gd name="T25" fmla="*/ T24 w 93"/>
                    <a:gd name="T26" fmla="+- 0 2968 2875"/>
                    <a:gd name="T27" fmla="*/ 2968 h 99"/>
                    <a:gd name="T28" fmla="+- 0 2116 2077"/>
                    <a:gd name="T29" fmla="*/ T28 w 93"/>
                    <a:gd name="T30" fmla="+- 0 2974 2875"/>
                    <a:gd name="T31" fmla="*/ 2974 h 99"/>
                    <a:gd name="T32" fmla="+- 0 2140 2077"/>
                    <a:gd name="T33" fmla="*/ T32 w 93"/>
                    <a:gd name="T34" fmla="+- 0 2970 2875"/>
                    <a:gd name="T35" fmla="*/ 2970 h 99"/>
                    <a:gd name="T36" fmla="+- 0 2157 2077"/>
                    <a:gd name="T37" fmla="*/ T36 w 93"/>
                    <a:gd name="T38" fmla="+- 0 2957 2875"/>
                    <a:gd name="T39" fmla="*/ 2957 h 99"/>
                    <a:gd name="T40" fmla="+- 0 2168 2077"/>
                    <a:gd name="T41" fmla="*/ T40 w 93"/>
                    <a:gd name="T42" fmla="+- 0 2939 2875"/>
                    <a:gd name="T43" fmla="*/ 2939 h 99"/>
                    <a:gd name="T44" fmla="+- 0 2170 2077"/>
                    <a:gd name="T45" fmla="*/ T44 w 93"/>
                    <a:gd name="T46" fmla="+- 0 2924 2875"/>
                    <a:gd name="T47" fmla="*/ 2924 h 99"/>
                    <a:gd name="T48" fmla="+- 0 2165 2077"/>
                    <a:gd name="T49" fmla="*/ T48 w 93"/>
                    <a:gd name="T50" fmla="+- 0 2902 2875"/>
                    <a:gd name="T51" fmla="*/ 2902 h 99"/>
                    <a:gd name="T52" fmla="+- 0 2152 2077"/>
                    <a:gd name="T53" fmla="*/ T52 w 93"/>
                    <a:gd name="T54" fmla="+- 0 2884 2875"/>
                    <a:gd name="T55" fmla="*/ 2884 h 99"/>
                    <a:gd name="T56" fmla="+- 0 2132 2077"/>
                    <a:gd name="T57" fmla="*/ T56 w 93"/>
                    <a:gd name="T58" fmla="+- 0 2875 2875"/>
                    <a:gd name="T59" fmla="*/ 287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1"/>
                      </a:lnTo>
                      <a:lnTo>
                        <a:pt x="2" y="59"/>
                      </a:lnTo>
                      <a:lnTo>
                        <a:pt x="10" y="80"/>
                      </a:lnTo>
                      <a:lnTo>
                        <a:pt x="23" y="93"/>
                      </a:lnTo>
                      <a:lnTo>
                        <a:pt x="39" y="99"/>
                      </a:lnTo>
                      <a:lnTo>
                        <a:pt x="63" y="95"/>
                      </a:lnTo>
                      <a:lnTo>
                        <a:pt x="80" y="82"/>
                      </a:lnTo>
                      <a:lnTo>
                        <a:pt x="91" y="64"/>
                      </a:lnTo>
                      <a:lnTo>
                        <a:pt x="93" y="49"/>
                      </a:lnTo>
                      <a:lnTo>
                        <a:pt x="88" y="27"/>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39" name="Group 747"/>
              <p:cNvGrpSpPr>
                <a:grpSpLocks/>
              </p:cNvGrpSpPr>
              <p:nvPr/>
            </p:nvGrpSpPr>
            <p:grpSpPr bwMode="auto">
              <a:xfrm>
                <a:off x="2077" y="2875"/>
                <a:ext cx="93" cy="99"/>
                <a:chOff x="2077" y="2875"/>
                <a:chExt cx="93" cy="99"/>
              </a:xfrm>
            </p:grpSpPr>
            <p:sp>
              <p:nvSpPr>
                <p:cNvPr id="8681" name="Freeform 748"/>
                <p:cNvSpPr>
                  <a:spLocks/>
                </p:cNvSpPr>
                <p:nvPr/>
              </p:nvSpPr>
              <p:spPr bwMode="auto">
                <a:xfrm>
                  <a:off x="2077" y="2875"/>
                  <a:ext cx="93" cy="99"/>
                </a:xfrm>
                <a:custGeom>
                  <a:avLst/>
                  <a:gdLst>
                    <a:gd name="T0" fmla="+- 0 2170 2077"/>
                    <a:gd name="T1" fmla="*/ T0 w 93"/>
                    <a:gd name="T2" fmla="+- 0 2924 2875"/>
                    <a:gd name="T3" fmla="*/ 2924 h 99"/>
                    <a:gd name="T4" fmla="+- 0 2165 2077"/>
                    <a:gd name="T5" fmla="*/ T4 w 93"/>
                    <a:gd name="T6" fmla="+- 0 2902 2875"/>
                    <a:gd name="T7" fmla="*/ 2902 h 99"/>
                    <a:gd name="T8" fmla="+- 0 2152 2077"/>
                    <a:gd name="T9" fmla="*/ T8 w 93"/>
                    <a:gd name="T10" fmla="+- 0 2884 2875"/>
                    <a:gd name="T11" fmla="*/ 2884 h 99"/>
                    <a:gd name="T12" fmla="+- 0 2132 2077"/>
                    <a:gd name="T13" fmla="*/ T12 w 93"/>
                    <a:gd name="T14" fmla="+- 0 2875 2875"/>
                    <a:gd name="T15" fmla="*/ 2875 h 99"/>
                    <a:gd name="T16" fmla="+- 0 2107 2077"/>
                    <a:gd name="T17" fmla="*/ T16 w 93"/>
                    <a:gd name="T18" fmla="+- 0 2878 2875"/>
                    <a:gd name="T19" fmla="*/ 2878 h 99"/>
                    <a:gd name="T20" fmla="+- 0 2088 2077"/>
                    <a:gd name="T21" fmla="*/ T20 w 93"/>
                    <a:gd name="T22" fmla="+- 0 2889 2875"/>
                    <a:gd name="T23" fmla="*/ 2889 h 99"/>
                    <a:gd name="T24" fmla="+- 0 2077 2077"/>
                    <a:gd name="T25" fmla="*/ T24 w 93"/>
                    <a:gd name="T26" fmla="+- 0 2906 2875"/>
                    <a:gd name="T27" fmla="*/ 2906 h 99"/>
                    <a:gd name="T28" fmla="+- 0 2079 2077"/>
                    <a:gd name="T29" fmla="*/ T28 w 93"/>
                    <a:gd name="T30" fmla="+- 0 2934 2875"/>
                    <a:gd name="T31" fmla="*/ 2934 h 99"/>
                    <a:gd name="T32" fmla="+- 0 2087 2077"/>
                    <a:gd name="T33" fmla="*/ T32 w 93"/>
                    <a:gd name="T34" fmla="+- 0 2955 2875"/>
                    <a:gd name="T35" fmla="*/ 2955 h 99"/>
                    <a:gd name="T36" fmla="+- 0 2100 2077"/>
                    <a:gd name="T37" fmla="*/ T36 w 93"/>
                    <a:gd name="T38" fmla="+- 0 2968 2875"/>
                    <a:gd name="T39" fmla="*/ 2968 h 99"/>
                    <a:gd name="T40" fmla="+- 0 2116 2077"/>
                    <a:gd name="T41" fmla="*/ T40 w 93"/>
                    <a:gd name="T42" fmla="+- 0 2974 2875"/>
                    <a:gd name="T43" fmla="*/ 2974 h 99"/>
                    <a:gd name="T44" fmla="+- 0 2140 2077"/>
                    <a:gd name="T45" fmla="*/ T44 w 93"/>
                    <a:gd name="T46" fmla="+- 0 2970 2875"/>
                    <a:gd name="T47" fmla="*/ 2970 h 99"/>
                    <a:gd name="T48" fmla="+- 0 2157 2077"/>
                    <a:gd name="T49" fmla="*/ T48 w 93"/>
                    <a:gd name="T50" fmla="+- 0 2957 2875"/>
                    <a:gd name="T51" fmla="*/ 2957 h 99"/>
                    <a:gd name="T52" fmla="+- 0 2168 2077"/>
                    <a:gd name="T53" fmla="*/ T52 w 93"/>
                    <a:gd name="T54" fmla="+- 0 2939 2875"/>
                    <a:gd name="T55" fmla="*/ 2939 h 99"/>
                    <a:gd name="T56" fmla="+- 0 2170 2077"/>
                    <a:gd name="T57" fmla="*/ T56 w 93"/>
                    <a:gd name="T58" fmla="+- 0 2924 2875"/>
                    <a:gd name="T59" fmla="*/ 2924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5" y="9"/>
                      </a:lnTo>
                      <a:lnTo>
                        <a:pt x="55" y="0"/>
                      </a:lnTo>
                      <a:lnTo>
                        <a:pt x="30" y="3"/>
                      </a:lnTo>
                      <a:lnTo>
                        <a:pt x="11" y="14"/>
                      </a:lnTo>
                      <a:lnTo>
                        <a:pt x="0" y="31"/>
                      </a:lnTo>
                      <a:lnTo>
                        <a:pt x="2" y="59"/>
                      </a:lnTo>
                      <a:lnTo>
                        <a:pt x="10" y="80"/>
                      </a:lnTo>
                      <a:lnTo>
                        <a:pt x="23" y="93"/>
                      </a:lnTo>
                      <a:lnTo>
                        <a:pt x="39" y="99"/>
                      </a:lnTo>
                      <a:lnTo>
                        <a:pt x="63" y="95"/>
                      </a:lnTo>
                      <a:lnTo>
                        <a:pt x="80" y="82"/>
                      </a:lnTo>
                      <a:lnTo>
                        <a:pt x="91"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40" name="Group 749"/>
              <p:cNvGrpSpPr>
                <a:grpSpLocks/>
              </p:cNvGrpSpPr>
              <p:nvPr/>
            </p:nvGrpSpPr>
            <p:grpSpPr bwMode="auto">
              <a:xfrm>
                <a:off x="2818" y="523"/>
                <a:ext cx="101" cy="97"/>
                <a:chOff x="2818" y="523"/>
                <a:chExt cx="101" cy="97"/>
              </a:xfrm>
            </p:grpSpPr>
            <p:sp>
              <p:nvSpPr>
                <p:cNvPr id="8680" name="Freeform 750"/>
                <p:cNvSpPr>
                  <a:spLocks/>
                </p:cNvSpPr>
                <p:nvPr/>
              </p:nvSpPr>
              <p:spPr bwMode="auto">
                <a:xfrm>
                  <a:off x="2818" y="523"/>
                  <a:ext cx="101" cy="97"/>
                </a:xfrm>
                <a:custGeom>
                  <a:avLst/>
                  <a:gdLst>
                    <a:gd name="T0" fmla="+- 0 2881 2818"/>
                    <a:gd name="T1" fmla="*/ T0 w 101"/>
                    <a:gd name="T2" fmla="+- 0 523 523"/>
                    <a:gd name="T3" fmla="*/ 523 h 97"/>
                    <a:gd name="T4" fmla="+- 0 2854 2818"/>
                    <a:gd name="T5" fmla="*/ T4 w 101"/>
                    <a:gd name="T6" fmla="+- 0 526 523"/>
                    <a:gd name="T7" fmla="*/ 526 h 97"/>
                    <a:gd name="T8" fmla="+- 0 2835 2818"/>
                    <a:gd name="T9" fmla="*/ T8 w 101"/>
                    <a:gd name="T10" fmla="+- 0 536 523"/>
                    <a:gd name="T11" fmla="*/ 536 h 97"/>
                    <a:gd name="T12" fmla="+- 0 2823 2818"/>
                    <a:gd name="T13" fmla="*/ T12 w 101"/>
                    <a:gd name="T14" fmla="+- 0 551 523"/>
                    <a:gd name="T15" fmla="*/ 551 h 97"/>
                    <a:gd name="T16" fmla="+- 0 2818 2818"/>
                    <a:gd name="T17" fmla="*/ T16 w 101"/>
                    <a:gd name="T18" fmla="+- 0 570 523"/>
                    <a:gd name="T19" fmla="*/ 570 h 97"/>
                    <a:gd name="T20" fmla="+- 0 2823 2818"/>
                    <a:gd name="T21" fmla="*/ T20 w 101"/>
                    <a:gd name="T22" fmla="+- 0 593 523"/>
                    <a:gd name="T23" fmla="*/ 593 h 97"/>
                    <a:gd name="T24" fmla="+- 0 2835 2818"/>
                    <a:gd name="T25" fmla="*/ T24 w 101"/>
                    <a:gd name="T26" fmla="+- 0 610 523"/>
                    <a:gd name="T27" fmla="*/ 610 h 97"/>
                    <a:gd name="T28" fmla="+- 0 2854 2818"/>
                    <a:gd name="T29" fmla="*/ T28 w 101"/>
                    <a:gd name="T30" fmla="+- 0 620 523"/>
                    <a:gd name="T31" fmla="*/ 620 h 97"/>
                    <a:gd name="T32" fmla="+- 0 2881 2818"/>
                    <a:gd name="T33" fmla="*/ T32 w 101"/>
                    <a:gd name="T34" fmla="+- 0 618 523"/>
                    <a:gd name="T35" fmla="*/ 618 h 97"/>
                    <a:gd name="T36" fmla="+- 0 2901 2818"/>
                    <a:gd name="T37" fmla="*/ T36 w 101"/>
                    <a:gd name="T38" fmla="+- 0 608 523"/>
                    <a:gd name="T39" fmla="*/ 608 h 97"/>
                    <a:gd name="T40" fmla="+- 0 2913 2818"/>
                    <a:gd name="T41" fmla="*/ T40 w 101"/>
                    <a:gd name="T42" fmla="+- 0 594 523"/>
                    <a:gd name="T43" fmla="*/ 594 h 97"/>
                    <a:gd name="T44" fmla="+- 0 2918 2818"/>
                    <a:gd name="T45" fmla="*/ T44 w 101"/>
                    <a:gd name="T46" fmla="+- 0 575 523"/>
                    <a:gd name="T47" fmla="*/ 575 h 97"/>
                    <a:gd name="T48" fmla="+- 0 2919 2818"/>
                    <a:gd name="T49" fmla="*/ T48 w 101"/>
                    <a:gd name="T50" fmla="+- 0 572 523"/>
                    <a:gd name="T51" fmla="*/ 572 h 97"/>
                    <a:gd name="T52" fmla="+- 0 2914 2818"/>
                    <a:gd name="T53" fmla="*/ T52 w 101"/>
                    <a:gd name="T54" fmla="+- 0 550 523"/>
                    <a:gd name="T55" fmla="*/ 550 h 97"/>
                    <a:gd name="T56" fmla="+- 0 2900 2818"/>
                    <a:gd name="T57" fmla="*/ T56 w 101"/>
                    <a:gd name="T58" fmla="+- 0 533 523"/>
                    <a:gd name="T59" fmla="*/ 533 h 97"/>
                    <a:gd name="T60" fmla="+- 0 2881 2818"/>
                    <a:gd name="T61" fmla="*/ T60 w 101"/>
                    <a:gd name="T62" fmla="+- 0 523 523"/>
                    <a:gd name="T63" fmla="*/ 52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5" y="28"/>
                      </a:lnTo>
                      <a:lnTo>
                        <a:pt x="0" y="47"/>
                      </a:lnTo>
                      <a:lnTo>
                        <a:pt x="5" y="70"/>
                      </a:lnTo>
                      <a:lnTo>
                        <a:pt x="17" y="87"/>
                      </a:lnTo>
                      <a:lnTo>
                        <a:pt x="36" y="97"/>
                      </a:lnTo>
                      <a:lnTo>
                        <a:pt x="63" y="95"/>
                      </a:lnTo>
                      <a:lnTo>
                        <a:pt x="83" y="85"/>
                      </a:lnTo>
                      <a:lnTo>
                        <a:pt x="95" y="71"/>
                      </a:lnTo>
                      <a:lnTo>
                        <a:pt x="100" y="52"/>
                      </a:lnTo>
                      <a:lnTo>
                        <a:pt x="101" y="49"/>
                      </a:lnTo>
                      <a:lnTo>
                        <a:pt x="96"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41" name="Group 751"/>
              <p:cNvGrpSpPr>
                <a:grpSpLocks/>
              </p:cNvGrpSpPr>
              <p:nvPr/>
            </p:nvGrpSpPr>
            <p:grpSpPr bwMode="auto">
              <a:xfrm>
                <a:off x="2818" y="523"/>
                <a:ext cx="101" cy="97"/>
                <a:chOff x="2818" y="523"/>
                <a:chExt cx="101" cy="97"/>
              </a:xfrm>
            </p:grpSpPr>
            <p:sp>
              <p:nvSpPr>
                <p:cNvPr id="8679" name="Freeform 752"/>
                <p:cNvSpPr>
                  <a:spLocks/>
                </p:cNvSpPr>
                <p:nvPr/>
              </p:nvSpPr>
              <p:spPr bwMode="auto">
                <a:xfrm>
                  <a:off x="2818" y="523"/>
                  <a:ext cx="101" cy="97"/>
                </a:xfrm>
                <a:custGeom>
                  <a:avLst/>
                  <a:gdLst>
                    <a:gd name="T0" fmla="+- 0 2919 2818"/>
                    <a:gd name="T1" fmla="*/ T0 w 101"/>
                    <a:gd name="T2" fmla="+- 0 572 523"/>
                    <a:gd name="T3" fmla="*/ 572 h 97"/>
                    <a:gd name="T4" fmla="+- 0 2914 2818"/>
                    <a:gd name="T5" fmla="*/ T4 w 101"/>
                    <a:gd name="T6" fmla="+- 0 550 523"/>
                    <a:gd name="T7" fmla="*/ 550 h 97"/>
                    <a:gd name="T8" fmla="+- 0 2900 2818"/>
                    <a:gd name="T9" fmla="*/ T8 w 101"/>
                    <a:gd name="T10" fmla="+- 0 533 523"/>
                    <a:gd name="T11" fmla="*/ 533 h 97"/>
                    <a:gd name="T12" fmla="+- 0 2881 2818"/>
                    <a:gd name="T13" fmla="*/ T12 w 101"/>
                    <a:gd name="T14" fmla="+- 0 523 523"/>
                    <a:gd name="T15" fmla="*/ 523 h 97"/>
                    <a:gd name="T16" fmla="+- 0 2854 2818"/>
                    <a:gd name="T17" fmla="*/ T16 w 101"/>
                    <a:gd name="T18" fmla="+- 0 526 523"/>
                    <a:gd name="T19" fmla="*/ 526 h 97"/>
                    <a:gd name="T20" fmla="+- 0 2835 2818"/>
                    <a:gd name="T21" fmla="*/ T20 w 101"/>
                    <a:gd name="T22" fmla="+- 0 536 523"/>
                    <a:gd name="T23" fmla="*/ 536 h 97"/>
                    <a:gd name="T24" fmla="+- 0 2823 2818"/>
                    <a:gd name="T25" fmla="*/ T24 w 101"/>
                    <a:gd name="T26" fmla="+- 0 551 523"/>
                    <a:gd name="T27" fmla="*/ 551 h 97"/>
                    <a:gd name="T28" fmla="+- 0 2818 2818"/>
                    <a:gd name="T29" fmla="*/ T28 w 101"/>
                    <a:gd name="T30" fmla="+- 0 570 523"/>
                    <a:gd name="T31" fmla="*/ 570 h 97"/>
                    <a:gd name="T32" fmla="+- 0 2823 2818"/>
                    <a:gd name="T33" fmla="*/ T32 w 101"/>
                    <a:gd name="T34" fmla="+- 0 593 523"/>
                    <a:gd name="T35" fmla="*/ 593 h 97"/>
                    <a:gd name="T36" fmla="+- 0 2835 2818"/>
                    <a:gd name="T37" fmla="*/ T36 w 101"/>
                    <a:gd name="T38" fmla="+- 0 610 523"/>
                    <a:gd name="T39" fmla="*/ 610 h 97"/>
                    <a:gd name="T40" fmla="+- 0 2854 2818"/>
                    <a:gd name="T41" fmla="*/ T40 w 101"/>
                    <a:gd name="T42" fmla="+- 0 620 523"/>
                    <a:gd name="T43" fmla="*/ 620 h 97"/>
                    <a:gd name="T44" fmla="+- 0 2881 2818"/>
                    <a:gd name="T45" fmla="*/ T44 w 101"/>
                    <a:gd name="T46" fmla="+- 0 618 523"/>
                    <a:gd name="T47" fmla="*/ 618 h 97"/>
                    <a:gd name="T48" fmla="+- 0 2901 2818"/>
                    <a:gd name="T49" fmla="*/ T48 w 101"/>
                    <a:gd name="T50" fmla="+- 0 608 523"/>
                    <a:gd name="T51" fmla="*/ 608 h 97"/>
                    <a:gd name="T52" fmla="+- 0 2913 2818"/>
                    <a:gd name="T53" fmla="*/ T52 w 101"/>
                    <a:gd name="T54" fmla="+- 0 594 523"/>
                    <a:gd name="T55" fmla="*/ 594 h 97"/>
                    <a:gd name="T56" fmla="+- 0 2918 2818"/>
                    <a:gd name="T57" fmla="*/ T56 w 101"/>
                    <a:gd name="T58" fmla="+- 0 575 523"/>
                    <a:gd name="T59" fmla="*/ 575 h 97"/>
                    <a:gd name="T60" fmla="+- 0 2919 2818"/>
                    <a:gd name="T61" fmla="*/ T60 w 101"/>
                    <a:gd name="T62" fmla="+- 0 572 523"/>
                    <a:gd name="T63" fmla="*/ 572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6" y="3"/>
                      </a:lnTo>
                      <a:lnTo>
                        <a:pt x="17" y="13"/>
                      </a:lnTo>
                      <a:lnTo>
                        <a:pt x="5" y="28"/>
                      </a:lnTo>
                      <a:lnTo>
                        <a:pt x="0" y="47"/>
                      </a:lnTo>
                      <a:lnTo>
                        <a:pt x="5" y="70"/>
                      </a:lnTo>
                      <a:lnTo>
                        <a:pt x="17" y="87"/>
                      </a:lnTo>
                      <a:lnTo>
                        <a:pt x="36" y="97"/>
                      </a:lnTo>
                      <a:lnTo>
                        <a:pt x="63" y="95"/>
                      </a:lnTo>
                      <a:lnTo>
                        <a:pt x="83" y="85"/>
                      </a:lnTo>
                      <a:lnTo>
                        <a:pt x="95" y="71"/>
                      </a:lnTo>
                      <a:lnTo>
                        <a:pt x="100"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42" name="Group 753"/>
              <p:cNvGrpSpPr>
                <a:grpSpLocks/>
              </p:cNvGrpSpPr>
              <p:nvPr/>
            </p:nvGrpSpPr>
            <p:grpSpPr bwMode="auto">
              <a:xfrm>
                <a:off x="3978" y="4636"/>
                <a:ext cx="97" cy="95"/>
                <a:chOff x="3978" y="4636"/>
                <a:chExt cx="97" cy="95"/>
              </a:xfrm>
            </p:grpSpPr>
            <p:sp>
              <p:nvSpPr>
                <p:cNvPr id="8678" name="Freeform 754"/>
                <p:cNvSpPr>
                  <a:spLocks/>
                </p:cNvSpPr>
                <p:nvPr/>
              </p:nvSpPr>
              <p:spPr bwMode="auto">
                <a:xfrm>
                  <a:off x="3978" y="4636"/>
                  <a:ext cx="97" cy="95"/>
                </a:xfrm>
                <a:custGeom>
                  <a:avLst/>
                  <a:gdLst>
                    <a:gd name="T0" fmla="+- 0 4036 3978"/>
                    <a:gd name="T1" fmla="*/ T0 w 97"/>
                    <a:gd name="T2" fmla="+- 0 4636 4636"/>
                    <a:gd name="T3" fmla="*/ 4636 h 95"/>
                    <a:gd name="T4" fmla="+- 0 4010 3978"/>
                    <a:gd name="T5" fmla="*/ T4 w 97"/>
                    <a:gd name="T6" fmla="+- 0 4639 4636"/>
                    <a:gd name="T7" fmla="*/ 4639 h 95"/>
                    <a:gd name="T8" fmla="+- 0 3990 3978"/>
                    <a:gd name="T9" fmla="*/ T8 w 97"/>
                    <a:gd name="T10" fmla="+- 0 4650 4636"/>
                    <a:gd name="T11" fmla="*/ 4650 h 95"/>
                    <a:gd name="T12" fmla="+- 0 3978 3978"/>
                    <a:gd name="T13" fmla="*/ T12 w 97"/>
                    <a:gd name="T14" fmla="+- 0 4665 4636"/>
                    <a:gd name="T15" fmla="*/ 4665 h 95"/>
                    <a:gd name="T16" fmla="+- 0 3980 3978"/>
                    <a:gd name="T17" fmla="*/ T16 w 97"/>
                    <a:gd name="T18" fmla="+- 0 4693 4636"/>
                    <a:gd name="T19" fmla="*/ 4693 h 95"/>
                    <a:gd name="T20" fmla="+- 0 3988 3978"/>
                    <a:gd name="T21" fmla="*/ T20 w 97"/>
                    <a:gd name="T22" fmla="+- 0 4713 4636"/>
                    <a:gd name="T23" fmla="*/ 4713 h 95"/>
                    <a:gd name="T24" fmla="+- 0 4002 3978"/>
                    <a:gd name="T25" fmla="*/ T24 w 97"/>
                    <a:gd name="T26" fmla="+- 0 4725 4636"/>
                    <a:gd name="T27" fmla="*/ 4725 h 95"/>
                    <a:gd name="T28" fmla="+- 0 4020 3978"/>
                    <a:gd name="T29" fmla="*/ T28 w 97"/>
                    <a:gd name="T30" fmla="+- 0 4731 4636"/>
                    <a:gd name="T31" fmla="*/ 4731 h 95"/>
                    <a:gd name="T32" fmla="+- 0 4044 3978"/>
                    <a:gd name="T33" fmla="*/ T32 w 97"/>
                    <a:gd name="T34" fmla="+- 0 4726 4636"/>
                    <a:gd name="T35" fmla="*/ 4726 h 95"/>
                    <a:gd name="T36" fmla="+- 0 4063 3978"/>
                    <a:gd name="T37" fmla="*/ T36 w 97"/>
                    <a:gd name="T38" fmla="+- 0 4715 4636"/>
                    <a:gd name="T39" fmla="*/ 4715 h 95"/>
                    <a:gd name="T40" fmla="+- 0 4073 3978"/>
                    <a:gd name="T41" fmla="*/ T40 w 97"/>
                    <a:gd name="T42" fmla="+- 0 4697 4636"/>
                    <a:gd name="T43" fmla="*/ 4697 h 95"/>
                    <a:gd name="T44" fmla="+- 0 4075 3978"/>
                    <a:gd name="T45" fmla="*/ T44 w 97"/>
                    <a:gd name="T46" fmla="+- 0 4683 4636"/>
                    <a:gd name="T47" fmla="*/ 4683 h 95"/>
                    <a:gd name="T48" fmla="+- 0 4070 3978"/>
                    <a:gd name="T49" fmla="*/ T48 w 97"/>
                    <a:gd name="T50" fmla="+- 0 4662 4636"/>
                    <a:gd name="T51" fmla="*/ 4662 h 95"/>
                    <a:gd name="T52" fmla="+- 0 4056 3978"/>
                    <a:gd name="T53" fmla="*/ T52 w 97"/>
                    <a:gd name="T54" fmla="+- 0 4645 4636"/>
                    <a:gd name="T55" fmla="*/ 4645 h 95"/>
                    <a:gd name="T56" fmla="+- 0 4036 3978"/>
                    <a:gd name="T57" fmla="*/ T56 w 97"/>
                    <a:gd name="T58" fmla="+- 0 4636 4636"/>
                    <a:gd name="T59" fmla="*/ 463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4"/>
                      </a:lnTo>
                      <a:lnTo>
                        <a:pt x="0" y="29"/>
                      </a:lnTo>
                      <a:lnTo>
                        <a:pt x="2" y="57"/>
                      </a:lnTo>
                      <a:lnTo>
                        <a:pt x="10" y="77"/>
                      </a:lnTo>
                      <a:lnTo>
                        <a:pt x="24" y="89"/>
                      </a:lnTo>
                      <a:lnTo>
                        <a:pt x="42" y="95"/>
                      </a:lnTo>
                      <a:lnTo>
                        <a:pt x="66" y="90"/>
                      </a:lnTo>
                      <a:lnTo>
                        <a:pt x="85" y="79"/>
                      </a:lnTo>
                      <a:lnTo>
                        <a:pt x="95" y="61"/>
                      </a:lnTo>
                      <a:lnTo>
                        <a:pt x="97" y="47"/>
                      </a:lnTo>
                      <a:lnTo>
                        <a:pt x="92" y="26"/>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43" name="Group 755"/>
              <p:cNvGrpSpPr>
                <a:grpSpLocks/>
              </p:cNvGrpSpPr>
              <p:nvPr/>
            </p:nvGrpSpPr>
            <p:grpSpPr bwMode="auto">
              <a:xfrm>
                <a:off x="3978" y="4636"/>
                <a:ext cx="97" cy="95"/>
                <a:chOff x="3978" y="4636"/>
                <a:chExt cx="97" cy="95"/>
              </a:xfrm>
            </p:grpSpPr>
            <p:sp>
              <p:nvSpPr>
                <p:cNvPr id="8677" name="Freeform 756"/>
                <p:cNvSpPr>
                  <a:spLocks/>
                </p:cNvSpPr>
                <p:nvPr/>
              </p:nvSpPr>
              <p:spPr bwMode="auto">
                <a:xfrm>
                  <a:off x="3978" y="4636"/>
                  <a:ext cx="97" cy="95"/>
                </a:xfrm>
                <a:custGeom>
                  <a:avLst/>
                  <a:gdLst>
                    <a:gd name="T0" fmla="+- 0 4075 3978"/>
                    <a:gd name="T1" fmla="*/ T0 w 97"/>
                    <a:gd name="T2" fmla="+- 0 4683 4636"/>
                    <a:gd name="T3" fmla="*/ 4683 h 95"/>
                    <a:gd name="T4" fmla="+- 0 4070 3978"/>
                    <a:gd name="T5" fmla="*/ T4 w 97"/>
                    <a:gd name="T6" fmla="+- 0 4662 4636"/>
                    <a:gd name="T7" fmla="*/ 4662 h 95"/>
                    <a:gd name="T8" fmla="+- 0 4056 3978"/>
                    <a:gd name="T9" fmla="*/ T8 w 97"/>
                    <a:gd name="T10" fmla="+- 0 4645 4636"/>
                    <a:gd name="T11" fmla="*/ 4645 h 95"/>
                    <a:gd name="T12" fmla="+- 0 4036 3978"/>
                    <a:gd name="T13" fmla="*/ T12 w 97"/>
                    <a:gd name="T14" fmla="+- 0 4636 4636"/>
                    <a:gd name="T15" fmla="*/ 4636 h 95"/>
                    <a:gd name="T16" fmla="+- 0 4010 3978"/>
                    <a:gd name="T17" fmla="*/ T16 w 97"/>
                    <a:gd name="T18" fmla="+- 0 4639 4636"/>
                    <a:gd name="T19" fmla="*/ 4639 h 95"/>
                    <a:gd name="T20" fmla="+- 0 3990 3978"/>
                    <a:gd name="T21" fmla="*/ T20 w 97"/>
                    <a:gd name="T22" fmla="+- 0 4650 4636"/>
                    <a:gd name="T23" fmla="*/ 4650 h 95"/>
                    <a:gd name="T24" fmla="+- 0 3978 3978"/>
                    <a:gd name="T25" fmla="*/ T24 w 97"/>
                    <a:gd name="T26" fmla="+- 0 4665 4636"/>
                    <a:gd name="T27" fmla="*/ 4665 h 95"/>
                    <a:gd name="T28" fmla="+- 0 3980 3978"/>
                    <a:gd name="T29" fmla="*/ T28 w 97"/>
                    <a:gd name="T30" fmla="+- 0 4693 4636"/>
                    <a:gd name="T31" fmla="*/ 4693 h 95"/>
                    <a:gd name="T32" fmla="+- 0 3988 3978"/>
                    <a:gd name="T33" fmla="*/ T32 w 97"/>
                    <a:gd name="T34" fmla="+- 0 4713 4636"/>
                    <a:gd name="T35" fmla="*/ 4713 h 95"/>
                    <a:gd name="T36" fmla="+- 0 4002 3978"/>
                    <a:gd name="T37" fmla="*/ T36 w 97"/>
                    <a:gd name="T38" fmla="+- 0 4725 4636"/>
                    <a:gd name="T39" fmla="*/ 4725 h 95"/>
                    <a:gd name="T40" fmla="+- 0 4020 3978"/>
                    <a:gd name="T41" fmla="*/ T40 w 97"/>
                    <a:gd name="T42" fmla="+- 0 4731 4636"/>
                    <a:gd name="T43" fmla="*/ 4731 h 95"/>
                    <a:gd name="T44" fmla="+- 0 4044 3978"/>
                    <a:gd name="T45" fmla="*/ T44 w 97"/>
                    <a:gd name="T46" fmla="+- 0 4726 4636"/>
                    <a:gd name="T47" fmla="*/ 4726 h 95"/>
                    <a:gd name="T48" fmla="+- 0 4063 3978"/>
                    <a:gd name="T49" fmla="*/ T48 w 97"/>
                    <a:gd name="T50" fmla="+- 0 4715 4636"/>
                    <a:gd name="T51" fmla="*/ 4715 h 95"/>
                    <a:gd name="T52" fmla="+- 0 4073 3978"/>
                    <a:gd name="T53" fmla="*/ T52 w 97"/>
                    <a:gd name="T54" fmla="+- 0 4697 4636"/>
                    <a:gd name="T55" fmla="*/ 4697 h 95"/>
                    <a:gd name="T56" fmla="+- 0 4075 3978"/>
                    <a:gd name="T57" fmla="*/ T56 w 97"/>
                    <a:gd name="T58" fmla="+- 0 4683 4636"/>
                    <a:gd name="T59" fmla="*/ 468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9"/>
                      </a:lnTo>
                      <a:lnTo>
                        <a:pt x="58" y="0"/>
                      </a:lnTo>
                      <a:lnTo>
                        <a:pt x="32" y="3"/>
                      </a:lnTo>
                      <a:lnTo>
                        <a:pt x="12" y="14"/>
                      </a:lnTo>
                      <a:lnTo>
                        <a:pt x="0" y="29"/>
                      </a:lnTo>
                      <a:lnTo>
                        <a:pt x="2" y="57"/>
                      </a:lnTo>
                      <a:lnTo>
                        <a:pt x="10" y="77"/>
                      </a:lnTo>
                      <a:lnTo>
                        <a:pt x="24" y="89"/>
                      </a:lnTo>
                      <a:lnTo>
                        <a:pt x="42" y="95"/>
                      </a:lnTo>
                      <a:lnTo>
                        <a:pt x="66" y="90"/>
                      </a:lnTo>
                      <a:lnTo>
                        <a:pt x="85"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44" name="Group 757"/>
              <p:cNvGrpSpPr>
                <a:grpSpLocks/>
              </p:cNvGrpSpPr>
              <p:nvPr/>
            </p:nvGrpSpPr>
            <p:grpSpPr bwMode="auto">
              <a:xfrm>
                <a:off x="4857" y="5015"/>
                <a:ext cx="93" cy="99"/>
                <a:chOff x="4857" y="5015"/>
                <a:chExt cx="93" cy="99"/>
              </a:xfrm>
            </p:grpSpPr>
            <p:sp>
              <p:nvSpPr>
                <p:cNvPr id="8676" name="Freeform 758"/>
                <p:cNvSpPr>
                  <a:spLocks/>
                </p:cNvSpPr>
                <p:nvPr/>
              </p:nvSpPr>
              <p:spPr bwMode="auto">
                <a:xfrm>
                  <a:off x="4857" y="5015"/>
                  <a:ext cx="93" cy="99"/>
                </a:xfrm>
                <a:custGeom>
                  <a:avLst/>
                  <a:gdLst>
                    <a:gd name="T0" fmla="+- 0 4912 4857"/>
                    <a:gd name="T1" fmla="*/ T0 w 93"/>
                    <a:gd name="T2" fmla="+- 0 5015 5015"/>
                    <a:gd name="T3" fmla="*/ 5015 h 99"/>
                    <a:gd name="T4" fmla="+- 0 4886 4857"/>
                    <a:gd name="T5" fmla="*/ T4 w 93"/>
                    <a:gd name="T6" fmla="+- 0 5019 5015"/>
                    <a:gd name="T7" fmla="*/ 5019 h 99"/>
                    <a:gd name="T8" fmla="+- 0 4868 4857"/>
                    <a:gd name="T9" fmla="*/ T8 w 93"/>
                    <a:gd name="T10" fmla="+- 0 5030 5015"/>
                    <a:gd name="T11" fmla="*/ 5030 h 99"/>
                    <a:gd name="T12" fmla="+- 0 4857 4857"/>
                    <a:gd name="T13" fmla="*/ T12 w 93"/>
                    <a:gd name="T14" fmla="+- 0 5046 5015"/>
                    <a:gd name="T15" fmla="*/ 5046 h 99"/>
                    <a:gd name="T16" fmla="+- 0 4858 4857"/>
                    <a:gd name="T17" fmla="*/ T16 w 93"/>
                    <a:gd name="T18" fmla="+- 0 5075 5015"/>
                    <a:gd name="T19" fmla="*/ 5075 h 99"/>
                    <a:gd name="T20" fmla="+- 0 4866 4857"/>
                    <a:gd name="T21" fmla="*/ T20 w 93"/>
                    <a:gd name="T22" fmla="+- 0 5096 5015"/>
                    <a:gd name="T23" fmla="*/ 5096 h 99"/>
                    <a:gd name="T24" fmla="+- 0 4879 4857"/>
                    <a:gd name="T25" fmla="*/ T24 w 93"/>
                    <a:gd name="T26" fmla="+- 0 5109 5015"/>
                    <a:gd name="T27" fmla="*/ 5109 h 99"/>
                    <a:gd name="T28" fmla="+- 0 4896 4857"/>
                    <a:gd name="T29" fmla="*/ T28 w 93"/>
                    <a:gd name="T30" fmla="+- 0 5115 5015"/>
                    <a:gd name="T31" fmla="*/ 5115 h 99"/>
                    <a:gd name="T32" fmla="+- 0 4919 4857"/>
                    <a:gd name="T33" fmla="*/ T32 w 93"/>
                    <a:gd name="T34" fmla="+- 0 5110 5015"/>
                    <a:gd name="T35" fmla="*/ 5110 h 99"/>
                    <a:gd name="T36" fmla="+- 0 4937 4857"/>
                    <a:gd name="T37" fmla="*/ T36 w 93"/>
                    <a:gd name="T38" fmla="+- 0 5098 5015"/>
                    <a:gd name="T39" fmla="*/ 5098 h 99"/>
                    <a:gd name="T40" fmla="+- 0 4947 4857"/>
                    <a:gd name="T41" fmla="*/ T40 w 93"/>
                    <a:gd name="T42" fmla="+- 0 5079 5015"/>
                    <a:gd name="T43" fmla="*/ 5079 h 99"/>
                    <a:gd name="T44" fmla="+- 0 4949 4857"/>
                    <a:gd name="T45" fmla="*/ T44 w 93"/>
                    <a:gd name="T46" fmla="+- 0 5065 5015"/>
                    <a:gd name="T47" fmla="*/ 5065 h 99"/>
                    <a:gd name="T48" fmla="+- 0 4944 4857"/>
                    <a:gd name="T49" fmla="*/ T48 w 93"/>
                    <a:gd name="T50" fmla="+- 0 5042 5015"/>
                    <a:gd name="T51" fmla="*/ 5042 h 99"/>
                    <a:gd name="T52" fmla="+- 0 4931 4857"/>
                    <a:gd name="T53" fmla="*/ T52 w 93"/>
                    <a:gd name="T54" fmla="+- 0 5025 5015"/>
                    <a:gd name="T55" fmla="*/ 5025 h 99"/>
                    <a:gd name="T56" fmla="+- 0 4912 4857"/>
                    <a:gd name="T57" fmla="*/ T56 w 93"/>
                    <a:gd name="T58" fmla="+- 0 5015 5015"/>
                    <a:gd name="T59" fmla="*/ 501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29" y="4"/>
                      </a:lnTo>
                      <a:lnTo>
                        <a:pt x="11" y="15"/>
                      </a:lnTo>
                      <a:lnTo>
                        <a:pt x="0" y="31"/>
                      </a:lnTo>
                      <a:lnTo>
                        <a:pt x="1" y="60"/>
                      </a:lnTo>
                      <a:lnTo>
                        <a:pt x="9" y="81"/>
                      </a:lnTo>
                      <a:lnTo>
                        <a:pt x="22" y="94"/>
                      </a:lnTo>
                      <a:lnTo>
                        <a:pt x="39" y="100"/>
                      </a:lnTo>
                      <a:lnTo>
                        <a:pt x="62" y="95"/>
                      </a:lnTo>
                      <a:lnTo>
                        <a:pt x="80" y="83"/>
                      </a:lnTo>
                      <a:lnTo>
                        <a:pt x="90" y="64"/>
                      </a:lnTo>
                      <a:lnTo>
                        <a:pt x="92" y="50"/>
                      </a:lnTo>
                      <a:lnTo>
                        <a:pt x="87" y="27"/>
                      </a:lnTo>
                      <a:lnTo>
                        <a:pt x="74" y="10"/>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45" name="Group 759"/>
              <p:cNvGrpSpPr>
                <a:grpSpLocks/>
              </p:cNvGrpSpPr>
              <p:nvPr/>
            </p:nvGrpSpPr>
            <p:grpSpPr bwMode="auto">
              <a:xfrm>
                <a:off x="4857" y="5015"/>
                <a:ext cx="93" cy="99"/>
                <a:chOff x="4857" y="5015"/>
                <a:chExt cx="93" cy="99"/>
              </a:xfrm>
            </p:grpSpPr>
            <p:sp>
              <p:nvSpPr>
                <p:cNvPr id="8675" name="Freeform 760"/>
                <p:cNvSpPr>
                  <a:spLocks/>
                </p:cNvSpPr>
                <p:nvPr/>
              </p:nvSpPr>
              <p:spPr bwMode="auto">
                <a:xfrm>
                  <a:off x="4857" y="5015"/>
                  <a:ext cx="93" cy="99"/>
                </a:xfrm>
                <a:custGeom>
                  <a:avLst/>
                  <a:gdLst>
                    <a:gd name="T0" fmla="+- 0 4949 4857"/>
                    <a:gd name="T1" fmla="*/ T0 w 93"/>
                    <a:gd name="T2" fmla="+- 0 5065 5015"/>
                    <a:gd name="T3" fmla="*/ 5065 h 99"/>
                    <a:gd name="T4" fmla="+- 0 4944 4857"/>
                    <a:gd name="T5" fmla="*/ T4 w 93"/>
                    <a:gd name="T6" fmla="+- 0 5042 5015"/>
                    <a:gd name="T7" fmla="*/ 5042 h 99"/>
                    <a:gd name="T8" fmla="+- 0 4931 4857"/>
                    <a:gd name="T9" fmla="*/ T8 w 93"/>
                    <a:gd name="T10" fmla="+- 0 5025 5015"/>
                    <a:gd name="T11" fmla="*/ 5025 h 99"/>
                    <a:gd name="T12" fmla="+- 0 4912 4857"/>
                    <a:gd name="T13" fmla="*/ T12 w 93"/>
                    <a:gd name="T14" fmla="+- 0 5015 5015"/>
                    <a:gd name="T15" fmla="*/ 5015 h 99"/>
                    <a:gd name="T16" fmla="+- 0 4886 4857"/>
                    <a:gd name="T17" fmla="*/ T16 w 93"/>
                    <a:gd name="T18" fmla="+- 0 5019 5015"/>
                    <a:gd name="T19" fmla="*/ 5019 h 99"/>
                    <a:gd name="T20" fmla="+- 0 4868 4857"/>
                    <a:gd name="T21" fmla="*/ T20 w 93"/>
                    <a:gd name="T22" fmla="+- 0 5030 5015"/>
                    <a:gd name="T23" fmla="*/ 5030 h 99"/>
                    <a:gd name="T24" fmla="+- 0 4857 4857"/>
                    <a:gd name="T25" fmla="*/ T24 w 93"/>
                    <a:gd name="T26" fmla="+- 0 5046 5015"/>
                    <a:gd name="T27" fmla="*/ 5046 h 99"/>
                    <a:gd name="T28" fmla="+- 0 4858 4857"/>
                    <a:gd name="T29" fmla="*/ T28 w 93"/>
                    <a:gd name="T30" fmla="+- 0 5075 5015"/>
                    <a:gd name="T31" fmla="*/ 5075 h 99"/>
                    <a:gd name="T32" fmla="+- 0 4866 4857"/>
                    <a:gd name="T33" fmla="*/ T32 w 93"/>
                    <a:gd name="T34" fmla="+- 0 5096 5015"/>
                    <a:gd name="T35" fmla="*/ 5096 h 99"/>
                    <a:gd name="T36" fmla="+- 0 4879 4857"/>
                    <a:gd name="T37" fmla="*/ T36 w 93"/>
                    <a:gd name="T38" fmla="+- 0 5109 5015"/>
                    <a:gd name="T39" fmla="*/ 5109 h 99"/>
                    <a:gd name="T40" fmla="+- 0 4896 4857"/>
                    <a:gd name="T41" fmla="*/ T40 w 93"/>
                    <a:gd name="T42" fmla="+- 0 5115 5015"/>
                    <a:gd name="T43" fmla="*/ 5115 h 99"/>
                    <a:gd name="T44" fmla="+- 0 4919 4857"/>
                    <a:gd name="T45" fmla="*/ T44 w 93"/>
                    <a:gd name="T46" fmla="+- 0 5110 5015"/>
                    <a:gd name="T47" fmla="*/ 5110 h 99"/>
                    <a:gd name="T48" fmla="+- 0 4937 4857"/>
                    <a:gd name="T49" fmla="*/ T48 w 93"/>
                    <a:gd name="T50" fmla="+- 0 5098 5015"/>
                    <a:gd name="T51" fmla="*/ 5098 h 99"/>
                    <a:gd name="T52" fmla="+- 0 4947 4857"/>
                    <a:gd name="T53" fmla="*/ T52 w 93"/>
                    <a:gd name="T54" fmla="+- 0 5079 5015"/>
                    <a:gd name="T55" fmla="*/ 5079 h 99"/>
                    <a:gd name="T56" fmla="+- 0 4949 4857"/>
                    <a:gd name="T57" fmla="*/ T56 w 93"/>
                    <a:gd name="T58" fmla="+- 0 5065 5015"/>
                    <a:gd name="T59" fmla="*/ 506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50"/>
                      </a:moveTo>
                      <a:lnTo>
                        <a:pt x="87" y="27"/>
                      </a:lnTo>
                      <a:lnTo>
                        <a:pt x="74" y="10"/>
                      </a:lnTo>
                      <a:lnTo>
                        <a:pt x="55" y="0"/>
                      </a:lnTo>
                      <a:lnTo>
                        <a:pt x="29" y="4"/>
                      </a:lnTo>
                      <a:lnTo>
                        <a:pt x="11" y="15"/>
                      </a:lnTo>
                      <a:lnTo>
                        <a:pt x="0" y="31"/>
                      </a:lnTo>
                      <a:lnTo>
                        <a:pt x="1" y="60"/>
                      </a:lnTo>
                      <a:lnTo>
                        <a:pt x="9" y="81"/>
                      </a:lnTo>
                      <a:lnTo>
                        <a:pt x="22" y="94"/>
                      </a:lnTo>
                      <a:lnTo>
                        <a:pt x="39" y="100"/>
                      </a:lnTo>
                      <a:lnTo>
                        <a:pt x="62" y="95"/>
                      </a:lnTo>
                      <a:lnTo>
                        <a:pt x="80" y="83"/>
                      </a:lnTo>
                      <a:lnTo>
                        <a:pt x="90" y="64"/>
                      </a:lnTo>
                      <a:lnTo>
                        <a:pt x="92" y="50"/>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46" name="Group 761"/>
              <p:cNvGrpSpPr>
                <a:grpSpLocks/>
              </p:cNvGrpSpPr>
              <p:nvPr/>
            </p:nvGrpSpPr>
            <p:grpSpPr bwMode="auto">
              <a:xfrm>
                <a:off x="2927" y="1824"/>
                <a:ext cx="97" cy="95"/>
                <a:chOff x="2927" y="1824"/>
                <a:chExt cx="97" cy="95"/>
              </a:xfrm>
            </p:grpSpPr>
            <p:sp>
              <p:nvSpPr>
                <p:cNvPr id="8674" name="Freeform 762"/>
                <p:cNvSpPr>
                  <a:spLocks/>
                </p:cNvSpPr>
                <p:nvPr/>
              </p:nvSpPr>
              <p:spPr bwMode="auto">
                <a:xfrm>
                  <a:off x="2927" y="1824"/>
                  <a:ext cx="97" cy="95"/>
                </a:xfrm>
                <a:custGeom>
                  <a:avLst/>
                  <a:gdLst>
                    <a:gd name="T0" fmla="+- 0 2985 2927"/>
                    <a:gd name="T1" fmla="*/ T0 w 97"/>
                    <a:gd name="T2" fmla="+- 0 1824 1824"/>
                    <a:gd name="T3" fmla="*/ 1824 h 95"/>
                    <a:gd name="T4" fmla="+- 0 2959 2927"/>
                    <a:gd name="T5" fmla="*/ T4 w 97"/>
                    <a:gd name="T6" fmla="+- 0 1827 1824"/>
                    <a:gd name="T7" fmla="*/ 1827 h 95"/>
                    <a:gd name="T8" fmla="+- 0 2939 2927"/>
                    <a:gd name="T9" fmla="*/ T8 w 97"/>
                    <a:gd name="T10" fmla="+- 0 1837 1824"/>
                    <a:gd name="T11" fmla="*/ 1837 h 95"/>
                    <a:gd name="T12" fmla="+- 0 2927 2927"/>
                    <a:gd name="T13" fmla="*/ T12 w 97"/>
                    <a:gd name="T14" fmla="+- 0 1852 1824"/>
                    <a:gd name="T15" fmla="*/ 1852 h 95"/>
                    <a:gd name="T16" fmla="+- 0 2929 2927"/>
                    <a:gd name="T17" fmla="*/ T16 w 97"/>
                    <a:gd name="T18" fmla="+- 0 1880 1824"/>
                    <a:gd name="T19" fmla="*/ 1880 h 95"/>
                    <a:gd name="T20" fmla="+- 0 2937 2927"/>
                    <a:gd name="T21" fmla="*/ T20 w 97"/>
                    <a:gd name="T22" fmla="+- 0 1900 1824"/>
                    <a:gd name="T23" fmla="*/ 1900 h 95"/>
                    <a:gd name="T24" fmla="+- 0 2951 2927"/>
                    <a:gd name="T25" fmla="*/ T24 w 97"/>
                    <a:gd name="T26" fmla="+- 0 1913 1824"/>
                    <a:gd name="T27" fmla="*/ 1913 h 95"/>
                    <a:gd name="T28" fmla="+- 0 2969 2927"/>
                    <a:gd name="T29" fmla="*/ T28 w 97"/>
                    <a:gd name="T30" fmla="+- 0 1918 1824"/>
                    <a:gd name="T31" fmla="*/ 1918 h 95"/>
                    <a:gd name="T32" fmla="+- 0 2993 2927"/>
                    <a:gd name="T33" fmla="*/ T32 w 97"/>
                    <a:gd name="T34" fmla="+- 0 1914 1824"/>
                    <a:gd name="T35" fmla="*/ 1914 h 95"/>
                    <a:gd name="T36" fmla="+- 0 3011 2927"/>
                    <a:gd name="T37" fmla="*/ T36 w 97"/>
                    <a:gd name="T38" fmla="+- 0 1902 1824"/>
                    <a:gd name="T39" fmla="*/ 1902 h 95"/>
                    <a:gd name="T40" fmla="+- 0 3022 2927"/>
                    <a:gd name="T41" fmla="*/ T40 w 97"/>
                    <a:gd name="T42" fmla="+- 0 1884 1824"/>
                    <a:gd name="T43" fmla="*/ 1884 h 95"/>
                    <a:gd name="T44" fmla="+- 0 3024 2927"/>
                    <a:gd name="T45" fmla="*/ T44 w 97"/>
                    <a:gd name="T46" fmla="+- 0 1870 1824"/>
                    <a:gd name="T47" fmla="*/ 1870 h 95"/>
                    <a:gd name="T48" fmla="+- 0 3019 2927"/>
                    <a:gd name="T49" fmla="*/ T48 w 97"/>
                    <a:gd name="T50" fmla="+- 0 1849 1824"/>
                    <a:gd name="T51" fmla="*/ 1849 h 95"/>
                    <a:gd name="T52" fmla="+- 0 3005 2927"/>
                    <a:gd name="T53" fmla="*/ T52 w 97"/>
                    <a:gd name="T54" fmla="+- 0 1833 1824"/>
                    <a:gd name="T55" fmla="*/ 1833 h 95"/>
                    <a:gd name="T56" fmla="+- 0 2985 2927"/>
                    <a:gd name="T57" fmla="*/ T56 w 97"/>
                    <a:gd name="T58" fmla="+- 0 1824 1824"/>
                    <a:gd name="T59" fmla="*/ 182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8"/>
                      </a:lnTo>
                      <a:lnTo>
                        <a:pt x="2" y="56"/>
                      </a:lnTo>
                      <a:lnTo>
                        <a:pt x="10" y="76"/>
                      </a:lnTo>
                      <a:lnTo>
                        <a:pt x="24" y="89"/>
                      </a:lnTo>
                      <a:lnTo>
                        <a:pt x="42" y="94"/>
                      </a:lnTo>
                      <a:lnTo>
                        <a:pt x="66" y="90"/>
                      </a:lnTo>
                      <a:lnTo>
                        <a:pt x="84" y="78"/>
                      </a:lnTo>
                      <a:lnTo>
                        <a:pt x="95" y="60"/>
                      </a:lnTo>
                      <a:lnTo>
                        <a:pt x="97" y="46"/>
                      </a:lnTo>
                      <a:lnTo>
                        <a:pt x="92" y="25"/>
                      </a:lnTo>
                      <a:lnTo>
                        <a:pt x="78" y="9"/>
                      </a:lnTo>
                      <a:lnTo>
                        <a:pt x="58"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47" name="Group 763"/>
              <p:cNvGrpSpPr>
                <a:grpSpLocks/>
              </p:cNvGrpSpPr>
              <p:nvPr/>
            </p:nvGrpSpPr>
            <p:grpSpPr bwMode="auto">
              <a:xfrm>
                <a:off x="2927" y="1824"/>
                <a:ext cx="97" cy="95"/>
                <a:chOff x="2927" y="1824"/>
                <a:chExt cx="97" cy="95"/>
              </a:xfrm>
            </p:grpSpPr>
            <p:sp>
              <p:nvSpPr>
                <p:cNvPr id="8673" name="Freeform 764"/>
                <p:cNvSpPr>
                  <a:spLocks/>
                </p:cNvSpPr>
                <p:nvPr/>
              </p:nvSpPr>
              <p:spPr bwMode="auto">
                <a:xfrm>
                  <a:off x="2927" y="1824"/>
                  <a:ext cx="97" cy="95"/>
                </a:xfrm>
                <a:custGeom>
                  <a:avLst/>
                  <a:gdLst>
                    <a:gd name="T0" fmla="+- 0 3024 2927"/>
                    <a:gd name="T1" fmla="*/ T0 w 97"/>
                    <a:gd name="T2" fmla="+- 0 1870 1824"/>
                    <a:gd name="T3" fmla="*/ 1870 h 95"/>
                    <a:gd name="T4" fmla="+- 0 3019 2927"/>
                    <a:gd name="T5" fmla="*/ T4 w 97"/>
                    <a:gd name="T6" fmla="+- 0 1849 1824"/>
                    <a:gd name="T7" fmla="*/ 1849 h 95"/>
                    <a:gd name="T8" fmla="+- 0 3005 2927"/>
                    <a:gd name="T9" fmla="*/ T8 w 97"/>
                    <a:gd name="T10" fmla="+- 0 1833 1824"/>
                    <a:gd name="T11" fmla="*/ 1833 h 95"/>
                    <a:gd name="T12" fmla="+- 0 2985 2927"/>
                    <a:gd name="T13" fmla="*/ T12 w 97"/>
                    <a:gd name="T14" fmla="+- 0 1824 1824"/>
                    <a:gd name="T15" fmla="*/ 1824 h 95"/>
                    <a:gd name="T16" fmla="+- 0 2959 2927"/>
                    <a:gd name="T17" fmla="*/ T16 w 97"/>
                    <a:gd name="T18" fmla="+- 0 1827 1824"/>
                    <a:gd name="T19" fmla="*/ 1827 h 95"/>
                    <a:gd name="T20" fmla="+- 0 2939 2927"/>
                    <a:gd name="T21" fmla="*/ T20 w 97"/>
                    <a:gd name="T22" fmla="+- 0 1837 1824"/>
                    <a:gd name="T23" fmla="*/ 1837 h 95"/>
                    <a:gd name="T24" fmla="+- 0 2927 2927"/>
                    <a:gd name="T25" fmla="*/ T24 w 97"/>
                    <a:gd name="T26" fmla="+- 0 1852 1824"/>
                    <a:gd name="T27" fmla="*/ 1852 h 95"/>
                    <a:gd name="T28" fmla="+- 0 2929 2927"/>
                    <a:gd name="T29" fmla="*/ T28 w 97"/>
                    <a:gd name="T30" fmla="+- 0 1880 1824"/>
                    <a:gd name="T31" fmla="*/ 1880 h 95"/>
                    <a:gd name="T32" fmla="+- 0 2937 2927"/>
                    <a:gd name="T33" fmla="*/ T32 w 97"/>
                    <a:gd name="T34" fmla="+- 0 1900 1824"/>
                    <a:gd name="T35" fmla="*/ 1900 h 95"/>
                    <a:gd name="T36" fmla="+- 0 2951 2927"/>
                    <a:gd name="T37" fmla="*/ T36 w 97"/>
                    <a:gd name="T38" fmla="+- 0 1913 1824"/>
                    <a:gd name="T39" fmla="*/ 1913 h 95"/>
                    <a:gd name="T40" fmla="+- 0 2969 2927"/>
                    <a:gd name="T41" fmla="*/ T40 w 97"/>
                    <a:gd name="T42" fmla="+- 0 1918 1824"/>
                    <a:gd name="T43" fmla="*/ 1918 h 95"/>
                    <a:gd name="T44" fmla="+- 0 2993 2927"/>
                    <a:gd name="T45" fmla="*/ T44 w 97"/>
                    <a:gd name="T46" fmla="+- 0 1914 1824"/>
                    <a:gd name="T47" fmla="*/ 1914 h 95"/>
                    <a:gd name="T48" fmla="+- 0 3011 2927"/>
                    <a:gd name="T49" fmla="*/ T48 w 97"/>
                    <a:gd name="T50" fmla="+- 0 1902 1824"/>
                    <a:gd name="T51" fmla="*/ 1902 h 95"/>
                    <a:gd name="T52" fmla="+- 0 3022 2927"/>
                    <a:gd name="T53" fmla="*/ T52 w 97"/>
                    <a:gd name="T54" fmla="+- 0 1884 1824"/>
                    <a:gd name="T55" fmla="*/ 1884 h 95"/>
                    <a:gd name="T56" fmla="+- 0 3024 2927"/>
                    <a:gd name="T57" fmla="*/ T56 w 97"/>
                    <a:gd name="T58" fmla="+- 0 1870 1824"/>
                    <a:gd name="T59" fmla="*/ 187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2" y="25"/>
                      </a:lnTo>
                      <a:lnTo>
                        <a:pt x="78" y="9"/>
                      </a:lnTo>
                      <a:lnTo>
                        <a:pt x="58" y="0"/>
                      </a:lnTo>
                      <a:lnTo>
                        <a:pt x="32" y="3"/>
                      </a:lnTo>
                      <a:lnTo>
                        <a:pt x="12" y="13"/>
                      </a:lnTo>
                      <a:lnTo>
                        <a:pt x="0" y="28"/>
                      </a:lnTo>
                      <a:lnTo>
                        <a:pt x="2" y="56"/>
                      </a:lnTo>
                      <a:lnTo>
                        <a:pt x="10" y="76"/>
                      </a:lnTo>
                      <a:lnTo>
                        <a:pt x="24" y="89"/>
                      </a:lnTo>
                      <a:lnTo>
                        <a:pt x="42" y="94"/>
                      </a:lnTo>
                      <a:lnTo>
                        <a:pt x="66" y="90"/>
                      </a:lnTo>
                      <a:lnTo>
                        <a:pt x="84" y="78"/>
                      </a:lnTo>
                      <a:lnTo>
                        <a:pt x="95"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48" name="Group 765"/>
              <p:cNvGrpSpPr>
                <a:grpSpLocks/>
              </p:cNvGrpSpPr>
              <p:nvPr/>
            </p:nvGrpSpPr>
            <p:grpSpPr bwMode="auto">
              <a:xfrm>
                <a:off x="6332" y="5025"/>
                <a:ext cx="101" cy="97"/>
                <a:chOff x="6332" y="5025"/>
                <a:chExt cx="101" cy="97"/>
              </a:xfrm>
            </p:grpSpPr>
            <p:sp>
              <p:nvSpPr>
                <p:cNvPr id="8672" name="Freeform 766"/>
                <p:cNvSpPr>
                  <a:spLocks/>
                </p:cNvSpPr>
                <p:nvPr/>
              </p:nvSpPr>
              <p:spPr bwMode="auto">
                <a:xfrm>
                  <a:off x="6332" y="5025"/>
                  <a:ext cx="101" cy="97"/>
                </a:xfrm>
                <a:custGeom>
                  <a:avLst/>
                  <a:gdLst>
                    <a:gd name="T0" fmla="+- 0 6395 6332"/>
                    <a:gd name="T1" fmla="*/ T0 w 101"/>
                    <a:gd name="T2" fmla="+- 0 5025 5025"/>
                    <a:gd name="T3" fmla="*/ 5025 h 97"/>
                    <a:gd name="T4" fmla="+- 0 6368 6332"/>
                    <a:gd name="T5" fmla="*/ T4 w 101"/>
                    <a:gd name="T6" fmla="+- 0 5028 5025"/>
                    <a:gd name="T7" fmla="*/ 5028 h 97"/>
                    <a:gd name="T8" fmla="+- 0 6349 6332"/>
                    <a:gd name="T9" fmla="*/ T8 w 101"/>
                    <a:gd name="T10" fmla="+- 0 5038 5025"/>
                    <a:gd name="T11" fmla="*/ 5038 h 97"/>
                    <a:gd name="T12" fmla="+- 0 6336 6332"/>
                    <a:gd name="T13" fmla="*/ T12 w 101"/>
                    <a:gd name="T14" fmla="+- 0 5053 5025"/>
                    <a:gd name="T15" fmla="*/ 5053 h 97"/>
                    <a:gd name="T16" fmla="+- 0 6332 6332"/>
                    <a:gd name="T17" fmla="*/ T16 w 101"/>
                    <a:gd name="T18" fmla="+- 0 5072 5025"/>
                    <a:gd name="T19" fmla="*/ 5072 h 97"/>
                    <a:gd name="T20" fmla="+- 0 6336 6332"/>
                    <a:gd name="T21" fmla="*/ T20 w 101"/>
                    <a:gd name="T22" fmla="+- 0 5095 5025"/>
                    <a:gd name="T23" fmla="*/ 5095 h 97"/>
                    <a:gd name="T24" fmla="+- 0 6349 6332"/>
                    <a:gd name="T25" fmla="*/ T24 w 101"/>
                    <a:gd name="T26" fmla="+- 0 5112 5025"/>
                    <a:gd name="T27" fmla="*/ 5112 h 97"/>
                    <a:gd name="T28" fmla="+- 0 6368 6332"/>
                    <a:gd name="T29" fmla="*/ T28 w 101"/>
                    <a:gd name="T30" fmla="+- 0 5123 5025"/>
                    <a:gd name="T31" fmla="*/ 5123 h 97"/>
                    <a:gd name="T32" fmla="+- 0 6395 6332"/>
                    <a:gd name="T33" fmla="*/ T32 w 101"/>
                    <a:gd name="T34" fmla="+- 0 5120 5025"/>
                    <a:gd name="T35" fmla="*/ 5120 h 97"/>
                    <a:gd name="T36" fmla="+- 0 6415 6332"/>
                    <a:gd name="T37" fmla="*/ T36 w 101"/>
                    <a:gd name="T38" fmla="+- 0 5111 5025"/>
                    <a:gd name="T39" fmla="*/ 5111 h 97"/>
                    <a:gd name="T40" fmla="+- 0 6427 6332"/>
                    <a:gd name="T41" fmla="*/ T40 w 101"/>
                    <a:gd name="T42" fmla="+- 0 5096 5025"/>
                    <a:gd name="T43" fmla="*/ 5096 h 97"/>
                    <a:gd name="T44" fmla="+- 0 6432 6332"/>
                    <a:gd name="T45" fmla="*/ T44 w 101"/>
                    <a:gd name="T46" fmla="+- 0 5077 5025"/>
                    <a:gd name="T47" fmla="*/ 5077 h 97"/>
                    <a:gd name="T48" fmla="+- 0 6432 6332"/>
                    <a:gd name="T49" fmla="*/ T48 w 101"/>
                    <a:gd name="T50" fmla="+- 0 5074 5025"/>
                    <a:gd name="T51" fmla="*/ 5074 h 97"/>
                    <a:gd name="T52" fmla="+- 0 6427 6332"/>
                    <a:gd name="T53" fmla="*/ T52 w 101"/>
                    <a:gd name="T54" fmla="+- 0 5052 5025"/>
                    <a:gd name="T55" fmla="*/ 5052 h 97"/>
                    <a:gd name="T56" fmla="+- 0 6414 6332"/>
                    <a:gd name="T57" fmla="*/ T56 w 101"/>
                    <a:gd name="T58" fmla="+- 0 5035 5025"/>
                    <a:gd name="T59" fmla="*/ 5035 h 97"/>
                    <a:gd name="T60" fmla="+- 0 6395 6332"/>
                    <a:gd name="T61" fmla="*/ T60 w 101"/>
                    <a:gd name="T62" fmla="+- 0 5025 5025"/>
                    <a:gd name="T63" fmla="*/ 502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4" y="70"/>
                      </a:lnTo>
                      <a:lnTo>
                        <a:pt x="17" y="87"/>
                      </a:lnTo>
                      <a:lnTo>
                        <a:pt x="36" y="98"/>
                      </a:lnTo>
                      <a:lnTo>
                        <a:pt x="63" y="95"/>
                      </a:lnTo>
                      <a:lnTo>
                        <a:pt x="83" y="86"/>
                      </a:lnTo>
                      <a:lnTo>
                        <a:pt x="95" y="71"/>
                      </a:lnTo>
                      <a:lnTo>
                        <a:pt x="100" y="52"/>
                      </a:lnTo>
                      <a:lnTo>
                        <a:pt x="100" y="49"/>
                      </a:lnTo>
                      <a:lnTo>
                        <a:pt x="95" y="27"/>
                      </a:lnTo>
                      <a:lnTo>
                        <a:pt x="82" y="10"/>
                      </a:lnTo>
                      <a:lnTo>
                        <a:pt x="63"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49" name="Group 767"/>
              <p:cNvGrpSpPr>
                <a:grpSpLocks/>
              </p:cNvGrpSpPr>
              <p:nvPr/>
            </p:nvGrpSpPr>
            <p:grpSpPr bwMode="auto">
              <a:xfrm>
                <a:off x="6332" y="5025"/>
                <a:ext cx="101" cy="97"/>
                <a:chOff x="6332" y="5025"/>
                <a:chExt cx="101" cy="97"/>
              </a:xfrm>
            </p:grpSpPr>
            <p:sp>
              <p:nvSpPr>
                <p:cNvPr id="8671" name="Freeform 768"/>
                <p:cNvSpPr>
                  <a:spLocks/>
                </p:cNvSpPr>
                <p:nvPr/>
              </p:nvSpPr>
              <p:spPr bwMode="auto">
                <a:xfrm>
                  <a:off x="6332" y="5025"/>
                  <a:ext cx="101" cy="97"/>
                </a:xfrm>
                <a:custGeom>
                  <a:avLst/>
                  <a:gdLst>
                    <a:gd name="T0" fmla="+- 0 6432 6332"/>
                    <a:gd name="T1" fmla="*/ T0 w 101"/>
                    <a:gd name="T2" fmla="+- 0 5074 5025"/>
                    <a:gd name="T3" fmla="*/ 5074 h 97"/>
                    <a:gd name="T4" fmla="+- 0 6427 6332"/>
                    <a:gd name="T5" fmla="*/ T4 w 101"/>
                    <a:gd name="T6" fmla="+- 0 5052 5025"/>
                    <a:gd name="T7" fmla="*/ 5052 h 97"/>
                    <a:gd name="T8" fmla="+- 0 6414 6332"/>
                    <a:gd name="T9" fmla="*/ T8 w 101"/>
                    <a:gd name="T10" fmla="+- 0 5035 5025"/>
                    <a:gd name="T11" fmla="*/ 5035 h 97"/>
                    <a:gd name="T12" fmla="+- 0 6395 6332"/>
                    <a:gd name="T13" fmla="*/ T12 w 101"/>
                    <a:gd name="T14" fmla="+- 0 5025 5025"/>
                    <a:gd name="T15" fmla="*/ 5025 h 97"/>
                    <a:gd name="T16" fmla="+- 0 6368 6332"/>
                    <a:gd name="T17" fmla="*/ T16 w 101"/>
                    <a:gd name="T18" fmla="+- 0 5028 5025"/>
                    <a:gd name="T19" fmla="*/ 5028 h 97"/>
                    <a:gd name="T20" fmla="+- 0 6349 6332"/>
                    <a:gd name="T21" fmla="*/ T20 w 101"/>
                    <a:gd name="T22" fmla="+- 0 5038 5025"/>
                    <a:gd name="T23" fmla="*/ 5038 h 97"/>
                    <a:gd name="T24" fmla="+- 0 6336 6332"/>
                    <a:gd name="T25" fmla="*/ T24 w 101"/>
                    <a:gd name="T26" fmla="+- 0 5053 5025"/>
                    <a:gd name="T27" fmla="*/ 5053 h 97"/>
                    <a:gd name="T28" fmla="+- 0 6332 6332"/>
                    <a:gd name="T29" fmla="*/ T28 w 101"/>
                    <a:gd name="T30" fmla="+- 0 5072 5025"/>
                    <a:gd name="T31" fmla="*/ 5072 h 97"/>
                    <a:gd name="T32" fmla="+- 0 6336 6332"/>
                    <a:gd name="T33" fmla="*/ T32 w 101"/>
                    <a:gd name="T34" fmla="+- 0 5095 5025"/>
                    <a:gd name="T35" fmla="*/ 5095 h 97"/>
                    <a:gd name="T36" fmla="+- 0 6349 6332"/>
                    <a:gd name="T37" fmla="*/ T36 w 101"/>
                    <a:gd name="T38" fmla="+- 0 5112 5025"/>
                    <a:gd name="T39" fmla="*/ 5112 h 97"/>
                    <a:gd name="T40" fmla="+- 0 6368 6332"/>
                    <a:gd name="T41" fmla="*/ T40 w 101"/>
                    <a:gd name="T42" fmla="+- 0 5123 5025"/>
                    <a:gd name="T43" fmla="*/ 5123 h 97"/>
                    <a:gd name="T44" fmla="+- 0 6395 6332"/>
                    <a:gd name="T45" fmla="*/ T44 w 101"/>
                    <a:gd name="T46" fmla="+- 0 5120 5025"/>
                    <a:gd name="T47" fmla="*/ 5120 h 97"/>
                    <a:gd name="T48" fmla="+- 0 6415 6332"/>
                    <a:gd name="T49" fmla="*/ T48 w 101"/>
                    <a:gd name="T50" fmla="+- 0 5111 5025"/>
                    <a:gd name="T51" fmla="*/ 5111 h 97"/>
                    <a:gd name="T52" fmla="+- 0 6427 6332"/>
                    <a:gd name="T53" fmla="*/ T52 w 101"/>
                    <a:gd name="T54" fmla="+- 0 5096 5025"/>
                    <a:gd name="T55" fmla="*/ 5096 h 97"/>
                    <a:gd name="T56" fmla="+- 0 6432 6332"/>
                    <a:gd name="T57" fmla="*/ T56 w 101"/>
                    <a:gd name="T58" fmla="+- 0 5077 5025"/>
                    <a:gd name="T59" fmla="*/ 5077 h 97"/>
                    <a:gd name="T60" fmla="+- 0 6432 6332"/>
                    <a:gd name="T61" fmla="*/ T60 w 101"/>
                    <a:gd name="T62" fmla="+- 0 5074 5025"/>
                    <a:gd name="T63" fmla="*/ 507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5" y="27"/>
                      </a:lnTo>
                      <a:lnTo>
                        <a:pt x="82" y="10"/>
                      </a:lnTo>
                      <a:lnTo>
                        <a:pt x="63" y="0"/>
                      </a:lnTo>
                      <a:lnTo>
                        <a:pt x="36" y="3"/>
                      </a:lnTo>
                      <a:lnTo>
                        <a:pt x="17" y="13"/>
                      </a:lnTo>
                      <a:lnTo>
                        <a:pt x="4" y="28"/>
                      </a:lnTo>
                      <a:lnTo>
                        <a:pt x="0" y="47"/>
                      </a:lnTo>
                      <a:lnTo>
                        <a:pt x="4" y="70"/>
                      </a:lnTo>
                      <a:lnTo>
                        <a:pt x="17" y="87"/>
                      </a:lnTo>
                      <a:lnTo>
                        <a:pt x="36" y="98"/>
                      </a:lnTo>
                      <a:lnTo>
                        <a:pt x="63" y="95"/>
                      </a:lnTo>
                      <a:lnTo>
                        <a:pt x="83" y="86"/>
                      </a:lnTo>
                      <a:lnTo>
                        <a:pt x="95" y="71"/>
                      </a:lnTo>
                      <a:lnTo>
                        <a:pt x="100" y="52"/>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0" name="Group 769"/>
              <p:cNvGrpSpPr>
                <a:grpSpLocks/>
              </p:cNvGrpSpPr>
              <p:nvPr/>
            </p:nvGrpSpPr>
            <p:grpSpPr bwMode="auto">
              <a:xfrm>
                <a:off x="6397" y="5025"/>
                <a:ext cx="93" cy="99"/>
                <a:chOff x="6397" y="5025"/>
                <a:chExt cx="93" cy="99"/>
              </a:xfrm>
            </p:grpSpPr>
            <p:sp>
              <p:nvSpPr>
                <p:cNvPr id="8670" name="Freeform 770"/>
                <p:cNvSpPr>
                  <a:spLocks/>
                </p:cNvSpPr>
                <p:nvPr/>
              </p:nvSpPr>
              <p:spPr bwMode="auto">
                <a:xfrm>
                  <a:off x="6397" y="5025"/>
                  <a:ext cx="93" cy="99"/>
                </a:xfrm>
                <a:custGeom>
                  <a:avLst/>
                  <a:gdLst>
                    <a:gd name="T0" fmla="+- 0 6453 6397"/>
                    <a:gd name="T1" fmla="*/ T0 w 93"/>
                    <a:gd name="T2" fmla="+- 0 5025 5025"/>
                    <a:gd name="T3" fmla="*/ 5025 h 99"/>
                    <a:gd name="T4" fmla="+- 0 6427 6397"/>
                    <a:gd name="T5" fmla="*/ T4 w 93"/>
                    <a:gd name="T6" fmla="+- 0 5028 5025"/>
                    <a:gd name="T7" fmla="*/ 5028 h 99"/>
                    <a:gd name="T8" fmla="+- 0 6409 6397"/>
                    <a:gd name="T9" fmla="*/ T8 w 93"/>
                    <a:gd name="T10" fmla="+- 0 5039 5025"/>
                    <a:gd name="T11" fmla="*/ 5039 h 99"/>
                    <a:gd name="T12" fmla="+- 0 6397 6397"/>
                    <a:gd name="T13" fmla="*/ T12 w 93"/>
                    <a:gd name="T14" fmla="+- 0 5056 5025"/>
                    <a:gd name="T15" fmla="*/ 5056 h 99"/>
                    <a:gd name="T16" fmla="+- 0 6399 6397"/>
                    <a:gd name="T17" fmla="*/ T16 w 93"/>
                    <a:gd name="T18" fmla="+- 0 5084 5025"/>
                    <a:gd name="T19" fmla="*/ 5084 h 99"/>
                    <a:gd name="T20" fmla="+- 0 6407 6397"/>
                    <a:gd name="T21" fmla="*/ T20 w 93"/>
                    <a:gd name="T22" fmla="+- 0 5105 5025"/>
                    <a:gd name="T23" fmla="*/ 5105 h 99"/>
                    <a:gd name="T24" fmla="+- 0 6420 6397"/>
                    <a:gd name="T25" fmla="*/ T24 w 93"/>
                    <a:gd name="T26" fmla="+- 0 5118 5025"/>
                    <a:gd name="T27" fmla="*/ 5118 h 99"/>
                    <a:gd name="T28" fmla="+- 0 6437 6397"/>
                    <a:gd name="T29" fmla="*/ T28 w 93"/>
                    <a:gd name="T30" fmla="+- 0 5124 5025"/>
                    <a:gd name="T31" fmla="*/ 5124 h 99"/>
                    <a:gd name="T32" fmla="+- 0 6460 6397"/>
                    <a:gd name="T33" fmla="*/ T32 w 93"/>
                    <a:gd name="T34" fmla="+- 0 5120 5025"/>
                    <a:gd name="T35" fmla="*/ 5120 h 99"/>
                    <a:gd name="T36" fmla="+- 0 6478 6397"/>
                    <a:gd name="T37" fmla="*/ T36 w 93"/>
                    <a:gd name="T38" fmla="+- 0 5107 5025"/>
                    <a:gd name="T39" fmla="*/ 5107 h 99"/>
                    <a:gd name="T40" fmla="+- 0 6488 6397"/>
                    <a:gd name="T41" fmla="*/ T40 w 93"/>
                    <a:gd name="T42" fmla="+- 0 5089 5025"/>
                    <a:gd name="T43" fmla="*/ 5089 h 99"/>
                    <a:gd name="T44" fmla="+- 0 6490 6397"/>
                    <a:gd name="T45" fmla="*/ T44 w 93"/>
                    <a:gd name="T46" fmla="+- 0 5074 5025"/>
                    <a:gd name="T47" fmla="*/ 5074 h 99"/>
                    <a:gd name="T48" fmla="+- 0 6485 6397"/>
                    <a:gd name="T49" fmla="*/ T48 w 93"/>
                    <a:gd name="T50" fmla="+- 0 5052 5025"/>
                    <a:gd name="T51" fmla="*/ 5052 h 99"/>
                    <a:gd name="T52" fmla="+- 0 6472 6397"/>
                    <a:gd name="T53" fmla="*/ T52 w 93"/>
                    <a:gd name="T54" fmla="+- 0 5035 5025"/>
                    <a:gd name="T55" fmla="*/ 5035 h 99"/>
                    <a:gd name="T56" fmla="+- 0 6453 6397"/>
                    <a:gd name="T57" fmla="*/ T56 w 93"/>
                    <a:gd name="T58" fmla="+- 0 5025 5025"/>
                    <a:gd name="T59" fmla="*/ 502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6" y="0"/>
                      </a:moveTo>
                      <a:lnTo>
                        <a:pt x="30" y="3"/>
                      </a:lnTo>
                      <a:lnTo>
                        <a:pt x="12" y="14"/>
                      </a:lnTo>
                      <a:lnTo>
                        <a:pt x="0" y="31"/>
                      </a:lnTo>
                      <a:lnTo>
                        <a:pt x="2" y="59"/>
                      </a:lnTo>
                      <a:lnTo>
                        <a:pt x="10" y="80"/>
                      </a:lnTo>
                      <a:lnTo>
                        <a:pt x="23" y="93"/>
                      </a:lnTo>
                      <a:lnTo>
                        <a:pt x="40" y="99"/>
                      </a:lnTo>
                      <a:lnTo>
                        <a:pt x="63" y="95"/>
                      </a:lnTo>
                      <a:lnTo>
                        <a:pt x="81" y="82"/>
                      </a:lnTo>
                      <a:lnTo>
                        <a:pt x="91" y="64"/>
                      </a:lnTo>
                      <a:lnTo>
                        <a:pt x="93" y="49"/>
                      </a:lnTo>
                      <a:lnTo>
                        <a:pt x="88" y="27"/>
                      </a:lnTo>
                      <a:lnTo>
                        <a:pt x="75" y="10"/>
                      </a:lnTo>
                      <a:lnTo>
                        <a:pt x="56"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51" name="Group 771"/>
              <p:cNvGrpSpPr>
                <a:grpSpLocks/>
              </p:cNvGrpSpPr>
              <p:nvPr/>
            </p:nvGrpSpPr>
            <p:grpSpPr bwMode="auto">
              <a:xfrm>
                <a:off x="6397" y="5025"/>
                <a:ext cx="93" cy="99"/>
                <a:chOff x="6397" y="5025"/>
                <a:chExt cx="93" cy="99"/>
              </a:xfrm>
            </p:grpSpPr>
            <p:sp>
              <p:nvSpPr>
                <p:cNvPr id="8669" name="Freeform 772"/>
                <p:cNvSpPr>
                  <a:spLocks/>
                </p:cNvSpPr>
                <p:nvPr/>
              </p:nvSpPr>
              <p:spPr bwMode="auto">
                <a:xfrm>
                  <a:off x="6397" y="5025"/>
                  <a:ext cx="93" cy="99"/>
                </a:xfrm>
                <a:custGeom>
                  <a:avLst/>
                  <a:gdLst>
                    <a:gd name="T0" fmla="+- 0 6490 6397"/>
                    <a:gd name="T1" fmla="*/ T0 w 93"/>
                    <a:gd name="T2" fmla="+- 0 5074 5025"/>
                    <a:gd name="T3" fmla="*/ 5074 h 99"/>
                    <a:gd name="T4" fmla="+- 0 6485 6397"/>
                    <a:gd name="T5" fmla="*/ T4 w 93"/>
                    <a:gd name="T6" fmla="+- 0 5052 5025"/>
                    <a:gd name="T7" fmla="*/ 5052 h 99"/>
                    <a:gd name="T8" fmla="+- 0 6472 6397"/>
                    <a:gd name="T9" fmla="*/ T8 w 93"/>
                    <a:gd name="T10" fmla="+- 0 5035 5025"/>
                    <a:gd name="T11" fmla="*/ 5035 h 99"/>
                    <a:gd name="T12" fmla="+- 0 6453 6397"/>
                    <a:gd name="T13" fmla="*/ T12 w 93"/>
                    <a:gd name="T14" fmla="+- 0 5025 5025"/>
                    <a:gd name="T15" fmla="*/ 5025 h 99"/>
                    <a:gd name="T16" fmla="+- 0 6427 6397"/>
                    <a:gd name="T17" fmla="*/ T16 w 93"/>
                    <a:gd name="T18" fmla="+- 0 5028 5025"/>
                    <a:gd name="T19" fmla="*/ 5028 h 99"/>
                    <a:gd name="T20" fmla="+- 0 6409 6397"/>
                    <a:gd name="T21" fmla="*/ T20 w 93"/>
                    <a:gd name="T22" fmla="+- 0 5039 5025"/>
                    <a:gd name="T23" fmla="*/ 5039 h 99"/>
                    <a:gd name="T24" fmla="+- 0 6397 6397"/>
                    <a:gd name="T25" fmla="*/ T24 w 93"/>
                    <a:gd name="T26" fmla="+- 0 5056 5025"/>
                    <a:gd name="T27" fmla="*/ 5056 h 99"/>
                    <a:gd name="T28" fmla="+- 0 6399 6397"/>
                    <a:gd name="T29" fmla="*/ T28 w 93"/>
                    <a:gd name="T30" fmla="+- 0 5084 5025"/>
                    <a:gd name="T31" fmla="*/ 5084 h 99"/>
                    <a:gd name="T32" fmla="+- 0 6407 6397"/>
                    <a:gd name="T33" fmla="*/ T32 w 93"/>
                    <a:gd name="T34" fmla="+- 0 5105 5025"/>
                    <a:gd name="T35" fmla="*/ 5105 h 99"/>
                    <a:gd name="T36" fmla="+- 0 6420 6397"/>
                    <a:gd name="T37" fmla="*/ T36 w 93"/>
                    <a:gd name="T38" fmla="+- 0 5118 5025"/>
                    <a:gd name="T39" fmla="*/ 5118 h 99"/>
                    <a:gd name="T40" fmla="+- 0 6437 6397"/>
                    <a:gd name="T41" fmla="*/ T40 w 93"/>
                    <a:gd name="T42" fmla="+- 0 5124 5025"/>
                    <a:gd name="T43" fmla="*/ 5124 h 99"/>
                    <a:gd name="T44" fmla="+- 0 6460 6397"/>
                    <a:gd name="T45" fmla="*/ T44 w 93"/>
                    <a:gd name="T46" fmla="+- 0 5120 5025"/>
                    <a:gd name="T47" fmla="*/ 5120 h 99"/>
                    <a:gd name="T48" fmla="+- 0 6478 6397"/>
                    <a:gd name="T49" fmla="*/ T48 w 93"/>
                    <a:gd name="T50" fmla="+- 0 5107 5025"/>
                    <a:gd name="T51" fmla="*/ 5107 h 99"/>
                    <a:gd name="T52" fmla="+- 0 6488 6397"/>
                    <a:gd name="T53" fmla="*/ T52 w 93"/>
                    <a:gd name="T54" fmla="+- 0 5089 5025"/>
                    <a:gd name="T55" fmla="*/ 5089 h 99"/>
                    <a:gd name="T56" fmla="+- 0 6490 6397"/>
                    <a:gd name="T57" fmla="*/ T56 w 93"/>
                    <a:gd name="T58" fmla="+- 0 5074 5025"/>
                    <a:gd name="T59" fmla="*/ 5074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5" y="10"/>
                      </a:lnTo>
                      <a:lnTo>
                        <a:pt x="56" y="0"/>
                      </a:lnTo>
                      <a:lnTo>
                        <a:pt x="30" y="3"/>
                      </a:lnTo>
                      <a:lnTo>
                        <a:pt x="12" y="14"/>
                      </a:lnTo>
                      <a:lnTo>
                        <a:pt x="0" y="31"/>
                      </a:lnTo>
                      <a:lnTo>
                        <a:pt x="2" y="59"/>
                      </a:lnTo>
                      <a:lnTo>
                        <a:pt x="10" y="80"/>
                      </a:lnTo>
                      <a:lnTo>
                        <a:pt x="23" y="93"/>
                      </a:lnTo>
                      <a:lnTo>
                        <a:pt x="40" y="99"/>
                      </a:lnTo>
                      <a:lnTo>
                        <a:pt x="63" y="95"/>
                      </a:lnTo>
                      <a:lnTo>
                        <a:pt x="81" y="82"/>
                      </a:lnTo>
                      <a:lnTo>
                        <a:pt x="91"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2" name="Group 773"/>
              <p:cNvGrpSpPr>
                <a:grpSpLocks/>
              </p:cNvGrpSpPr>
              <p:nvPr/>
            </p:nvGrpSpPr>
            <p:grpSpPr bwMode="auto">
              <a:xfrm>
                <a:off x="442" y="-1"/>
                <a:ext cx="4882" cy="2154"/>
                <a:chOff x="442" y="-1"/>
                <a:chExt cx="4882" cy="2154"/>
              </a:xfrm>
            </p:grpSpPr>
            <p:sp>
              <p:nvSpPr>
                <p:cNvPr id="8611" name="Freeform 774"/>
                <p:cNvSpPr>
                  <a:spLocks/>
                </p:cNvSpPr>
                <p:nvPr/>
              </p:nvSpPr>
              <p:spPr bwMode="auto">
                <a:xfrm>
                  <a:off x="442" y="-1"/>
                  <a:ext cx="4882" cy="2154"/>
                </a:xfrm>
                <a:custGeom>
                  <a:avLst/>
                  <a:gdLst>
                    <a:gd name="T0" fmla="+- 0 5303 442"/>
                    <a:gd name="T1" fmla="*/ T0 w 4882"/>
                    <a:gd name="T2" fmla="+- 0 1805 -1"/>
                    <a:gd name="T3" fmla="*/ 1805 h 2154"/>
                    <a:gd name="T4" fmla="+- 0 5300 442"/>
                    <a:gd name="T5" fmla="*/ T4 w 4882"/>
                    <a:gd name="T6" fmla="+- 0 1814 -1"/>
                    <a:gd name="T7" fmla="*/ 1814 h 2154"/>
                    <a:gd name="T8" fmla="+- 0 5280 442"/>
                    <a:gd name="T9" fmla="*/ T8 w 4882"/>
                    <a:gd name="T10" fmla="+- 0 1823 -1"/>
                    <a:gd name="T11" fmla="*/ 1823 h 2154"/>
                    <a:gd name="T12" fmla="+- 0 5284 442"/>
                    <a:gd name="T13" fmla="*/ T12 w 4882"/>
                    <a:gd name="T14" fmla="+- 0 1825 -1"/>
                    <a:gd name="T15" fmla="*/ 1825 h 2154"/>
                  </a:gdLst>
                  <a:ahLst/>
                  <a:cxnLst>
                    <a:cxn ang="0">
                      <a:pos x="T1" y="T3"/>
                    </a:cxn>
                    <a:cxn ang="0">
                      <a:pos x="T5" y="T7"/>
                    </a:cxn>
                    <a:cxn ang="0">
                      <a:pos x="T9" y="T11"/>
                    </a:cxn>
                    <a:cxn ang="0">
                      <a:pos x="T13" y="T15"/>
                    </a:cxn>
                  </a:cxnLst>
                  <a:rect l="0" t="0" r="r" b="b"/>
                  <a:pathLst>
                    <a:path w="4882" h="2154">
                      <a:moveTo>
                        <a:pt x="4861" y="1806"/>
                      </a:moveTo>
                      <a:lnTo>
                        <a:pt x="4858" y="1815"/>
                      </a:lnTo>
                      <a:lnTo>
                        <a:pt x="4838" y="1824"/>
                      </a:lnTo>
                      <a:lnTo>
                        <a:pt x="4842" y="182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2" name="Freeform 775"/>
                <p:cNvSpPr>
                  <a:spLocks/>
                </p:cNvSpPr>
                <p:nvPr/>
              </p:nvSpPr>
              <p:spPr bwMode="auto">
                <a:xfrm>
                  <a:off x="442" y="-1"/>
                  <a:ext cx="4882" cy="2154"/>
                </a:xfrm>
                <a:custGeom>
                  <a:avLst/>
                  <a:gdLst>
                    <a:gd name="T0" fmla="+- 0 4973 442"/>
                    <a:gd name="T1" fmla="*/ T0 w 4882"/>
                    <a:gd name="T2" fmla="+- 0 1876 -1"/>
                    <a:gd name="T3" fmla="*/ 1876 h 2154"/>
                    <a:gd name="T4" fmla="+- 0 4661 442"/>
                    <a:gd name="T5" fmla="*/ T4 w 4882"/>
                    <a:gd name="T6" fmla="+- 0 1876 -1"/>
                    <a:gd name="T7" fmla="*/ 1876 h 2154"/>
                    <a:gd name="T8" fmla="+- 0 4037 442"/>
                    <a:gd name="T9" fmla="*/ T8 w 4882"/>
                    <a:gd name="T10" fmla="+- 0 1876 -1"/>
                    <a:gd name="T11" fmla="*/ 1876 h 2154"/>
                    <a:gd name="T12" fmla="+- 0 3936 442"/>
                    <a:gd name="T13" fmla="*/ T12 w 4882"/>
                    <a:gd name="T14" fmla="+- 0 1919 -1"/>
                    <a:gd name="T15" fmla="*/ 1919 h 2154"/>
                    <a:gd name="T16" fmla="+- 0 3835 442"/>
                    <a:gd name="T17" fmla="*/ T16 w 4882"/>
                    <a:gd name="T18" fmla="+- 0 1915 -1"/>
                    <a:gd name="T19" fmla="*/ 1915 h 2154"/>
                    <a:gd name="T20" fmla="+- 0 3749 442"/>
                    <a:gd name="T21" fmla="*/ T20 w 4882"/>
                    <a:gd name="T22" fmla="+- 0 1929 -1"/>
                    <a:gd name="T23" fmla="*/ 1929 h 2154"/>
                    <a:gd name="T24" fmla="+- 0 3658 442"/>
                    <a:gd name="T25" fmla="*/ T24 w 4882"/>
                    <a:gd name="T26" fmla="+- 0 1929 -1"/>
                    <a:gd name="T27" fmla="*/ 1929 h 2154"/>
                    <a:gd name="T28" fmla="+- 0 3600 442"/>
                    <a:gd name="T29" fmla="*/ T28 w 4882"/>
                    <a:gd name="T30" fmla="+- 0 1967 -1"/>
                    <a:gd name="T31" fmla="*/ 1967 h 2154"/>
                    <a:gd name="T32" fmla="+- 0 3480 442"/>
                    <a:gd name="T33" fmla="*/ T32 w 4882"/>
                    <a:gd name="T34" fmla="+- 0 1977 -1"/>
                    <a:gd name="T35" fmla="*/ 1977 h 2154"/>
                    <a:gd name="T36" fmla="+- 0 3355 442"/>
                    <a:gd name="T37" fmla="*/ T36 w 4882"/>
                    <a:gd name="T38" fmla="+- 0 2011 -1"/>
                    <a:gd name="T39" fmla="*/ 2011 h 2154"/>
                    <a:gd name="T40" fmla="+- 0 3269 442"/>
                    <a:gd name="T41" fmla="*/ T40 w 4882"/>
                    <a:gd name="T42" fmla="+- 0 2049 -1"/>
                    <a:gd name="T43" fmla="*/ 2049 h 2154"/>
                    <a:gd name="T44" fmla="+- 0 3120 442"/>
                    <a:gd name="T45" fmla="*/ T44 w 4882"/>
                    <a:gd name="T46" fmla="+- 0 2068 -1"/>
                    <a:gd name="T47" fmla="*/ 2068 h 2154"/>
                    <a:gd name="T48" fmla="+- 0 3043 442"/>
                    <a:gd name="T49" fmla="*/ T48 w 4882"/>
                    <a:gd name="T50" fmla="+- 0 2035 -1"/>
                    <a:gd name="T51" fmla="*/ 2035 h 2154"/>
                    <a:gd name="T52" fmla="+- 0 2986 442"/>
                    <a:gd name="T53" fmla="*/ T52 w 4882"/>
                    <a:gd name="T54" fmla="+- 0 2039 -1"/>
                    <a:gd name="T55" fmla="*/ 2039 h 2154"/>
                    <a:gd name="T56" fmla="+- 0 2861 442"/>
                    <a:gd name="T57" fmla="*/ T56 w 4882"/>
                    <a:gd name="T58" fmla="+- 0 2083 -1"/>
                    <a:gd name="T59" fmla="*/ 2083 h 2154"/>
                    <a:gd name="T60" fmla="+- 0 2808 442"/>
                    <a:gd name="T61" fmla="*/ T60 w 4882"/>
                    <a:gd name="T62" fmla="+- 0 2092 -1"/>
                    <a:gd name="T63" fmla="*/ 2092 h 2154"/>
                    <a:gd name="T64" fmla="+- 0 2755 442"/>
                    <a:gd name="T65" fmla="*/ T64 w 4882"/>
                    <a:gd name="T66" fmla="+- 0 2092 -1"/>
                    <a:gd name="T67" fmla="*/ 2092 h 2154"/>
                    <a:gd name="T68" fmla="+- 0 2698 442"/>
                    <a:gd name="T69" fmla="*/ T68 w 4882"/>
                    <a:gd name="T70" fmla="+- 0 2121 -1"/>
                    <a:gd name="T71" fmla="*/ 2121 h 2154"/>
                    <a:gd name="T72" fmla="+- 0 2655 442"/>
                    <a:gd name="T73" fmla="*/ T72 w 4882"/>
                    <a:gd name="T74" fmla="+- 0 2116 -1"/>
                    <a:gd name="T75" fmla="*/ 2116 h 2154"/>
                    <a:gd name="T76" fmla="+- 0 2640 442"/>
                    <a:gd name="T77" fmla="*/ T76 w 4882"/>
                    <a:gd name="T78" fmla="+- 0 2083 -1"/>
                    <a:gd name="T79" fmla="*/ 2083 h 2154"/>
                    <a:gd name="T80" fmla="+- 0 2573 442"/>
                    <a:gd name="T81" fmla="*/ T80 w 4882"/>
                    <a:gd name="T82" fmla="+- 0 2063 -1"/>
                    <a:gd name="T83" fmla="*/ 2063 h 2154"/>
                    <a:gd name="T84" fmla="+- 0 2511 442"/>
                    <a:gd name="T85" fmla="*/ T84 w 4882"/>
                    <a:gd name="T86" fmla="+- 0 2068 -1"/>
                    <a:gd name="T87" fmla="*/ 2068 h 2154"/>
                    <a:gd name="T88" fmla="+- 0 2443 442"/>
                    <a:gd name="T89" fmla="*/ T88 w 4882"/>
                    <a:gd name="T90" fmla="+- 0 2049 -1"/>
                    <a:gd name="T91" fmla="*/ 2049 h 2154"/>
                    <a:gd name="T92" fmla="+- 0 2299 442"/>
                    <a:gd name="T93" fmla="*/ T92 w 4882"/>
                    <a:gd name="T94" fmla="+- 0 2068 -1"/>
                    <a:gd name="T95" fmla="*/ 2068 h 2154"/>
                    <a:gd name="T96" fmla="+- 0 2218 442"/>
                    <a:gd name="T97" fmla="*/ T96 w 4882"/>
                    <a:gd name="T98" fmla="+- 0 2078 -1"/>
                    <a:gd name="T99" fmla="*/ 2078 h 2154"/>
                    <a:gd name="T100" fmla="+- 0 2165 442"/>
                    <a:gd name="T101" fmla="*/ T100 w 4882"/>
                    <a:gd name="T102" fmla="+- 0 2102 -1"/>
                    <a:gd name="T103" fmla="*/ 2102 h 2154"/>
                    <a:gd name="T104" fmla="+- 0 2098 442"/>
                    <a:gd name="T105" fmla="*/ T104 w 4882"/>
                    <a:gd name="T106" fmla="+- 0 2131 -1"/>
                    <a:gd name="T107" fmla="*/ 2131 h 2154"/>
                    <a:gd name="T108" fmla="+- 0 1959 442"/>
                    <a:gd name="T109" fmla="*/ T108 w 4882"/>
                    <a:gd name="T110" fmla="+- 0 2159 -1"/>
                    <a:gd name="T111" fmla="*/ 2159 h 2154"/>
                    <a:gd name="T112" fmla="+- 0 1877 442"/>
                    <a:gd name="T113" fmla="*/ T112 w 4882"/>
                    <a:gd name="T114" fmla="+- 0 2145 -1"/>
                    <a:gd name="T115" fmla="*/ 2145 h 2154"/>
                    <a:gd name="T116" fmla="+- 0 1743 442"/>
                    <a:gd name="T117" fmla="*/ T116 w 4882"/>
                    <a:gd name="T118" fmla="+- 0 2121 -1"/>
                    <a:gd name="T119" fmla="*/ 2121 h 2154"/>
                    <a:gd name="T120" fmla="+- 0 1675 442"/>
                    <a:gd name="T121" fmla="*/ T120 w 4882"/>
                    <a:gd name="T122" fmla="+- 0 2092 -1"/>
                    <a:gd name="T123" fmla="*/ 2092 h 2154"/>
                    <a:gd name="T124" fmla="+- 0 1671 442"/>
                    <a:gd name="T125" fmla="*/ T124 w 4882"/>
                    <a:gd name="T126" fmla="+- 0 2025 -1"/>
                    <a:gd name="T127" fmla="*/ 2025 h 2154"/>
                    <a:gd name="T128" fmla="+- 0 1661 442"/>
                    <a:gd name="T129" fmla="*/ T128 w 4882"/>
                    <a:gd name="T130" fmla="+- 0 1967 -1"/>
                    <a:gd name="T131" fmla="*/ 1967 h 2154"/>
                    <a:gd name="T132" fmla="+- 0 1647 442"/>
                    <a:gd name="T133" fmla="*/ T132 w 4882"/>
                    <a:gd name="T134" fmla="+- 0 1934 -1"/>
                    <a:gd name="T135" fmla="*/ 1934 h 2154"/>
                    <a:gd name="T136" fmla="+- 0 1603 442"/>
                    <a:gd name="T137" fmla="*/ T136 w 4882"/>
                    <a:gd name="T138" fmla="+- 0 1857 -1"/>
                    <a:gd name="T139" fmla="*/ 1857 h 2154"/>
                    <a:gd name="T140" fmla="+- 0 1544 442"/>
                    <a:gd name="T141" fmla="*/ T140 w 4882"/>
                    <a:gd name="T142" fmla="+- 0 1805 -1"/>
                    <a:gd name="T143" fmla="*/ 1805 h 21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4882" h="2154">
                      <a:moveTo>
                        <a:pt x="4876" y="1877"/>
                      </a:moveTo>
                      <a:lnTo>
                        <a:pt x="4531" y="1877"/>
                      </a:lnTo>
                      <a:lnTo>
                        <a:pt x="4454" y="1877"/>
                      </a:lnTo>
                      <a:lnTo>
                        <a:pt x="4219" y="1877"/>
                      </a:lnTo>
                      <a:lnTo>
                        <a:pt x="4209" y="1872"/>
                      </a:lnTo>
                      <a:lnTo>
                        <a:pt x="3595" y="1877"/>
                      </a:lnTo>
                      <a:lnTo>
                        <a:pt x="3561" y="1896"/>
                      </a:lnTo>
                      <a:lnTo>
                        <a:pt x="3494" y="1920"/>
                      </a:lnTo>
                      <a:lnTo>
                        <a:pt x="3470" y="1925"/>
                      </a:lnTo>
                      <a:lnTo>
                        <a:pt x="3393" y="1916"/>
                      </a:lnTo>
                      <a:lnTo>
                        <a:pt x="3345" y="1925"/>
                      </a:lnTo>
                      <a:lnTo>
                        <a:pt x="3307" y="1930"/>
                      </a:lnTo>
                      <a:lnTo>
                        <a:pt x="3264" y="1940"/>
                      </a:lnTo>
                      <a:lnTo>
                        <a:pt x="3216" y="1930"/>
                      </a:lnTo>
                      <a:lnTo>
                        <a:pt x="3192" y="1940"/>
                      </a:lnTo>
                      <a:lnTo>
                        <a:pt x="3158" y="1968"/>
                      </a:lnTo>
                      <a:lnTo>
                        <a:pt x="3062" y="1973"/>
                      </a:lnTo>
                      <a:lnTo>
                        <a:pt x="3038" y="1978"/>
                      </a:lnTo>
                      <a:lnTo>
                        <a:pt x="2961" y="1992"/>
                      </a:lnTo>
                      <a:lnTo>
                        <a:pt x="2913" y="2012"/>
                      </a:lnTo>
                      <a:lnTo>
                        <a:pt x="2861" y="2026"/>
                      </a:lnTo>
                      <a:lnTo>
                        <a:pt x="2827" y="2050"/>
                      </a:lnTo>
                      <a:lnTo>
                        <a:pt x="2779" y="2050"/>
                      </a:lnTo>
                      <a:lnTo>
                        <a:pt x="2678" y="2069"/>
                      </a:lnTo>
                      <a:lnTo>
                        <a:pt x="2645" y="2064"/>
                      </a:lnTo>
                      <a:lnTo>
                        <a:pt x="2601" y="2036"/>
                      </a:lnTo>
                      <a:lnTo>
                        <a:pt x="2568" y="2036"/>
                      </a:lnTo>
                      <a:lnTo>
                        <a:pt x="2544" y="2040"/>
                      </a:lnTo>
                      <a:lnTo>
                        <a:pt x="2520" y="2055"/>
                      </a:lnTo>
                      <a:lnTo>
                        <a:pt x="2419" y="2084"/>
                      </a:lnTo>
                      <a:lnTo>
                        <a:pt x="2390" y="2103"/>
                      </a:lnTo>
                      <a:lnTo>
                        <a:pt x="2366" y="2093"/>
                      </a:lnTo>
                      <a:lnTo>
                        <a:pt x="2352" y="2098"/>
                      </a:lnTo>
                      <a:lnTo>
                        <a:pt x="2313" y="2093"/>
                      </a:lnTo>
                      <a:lnTo>
                        <a:pt x="2285" y="2098"/>
                      </a:lnTo>
                      <a:lnTo>
                        <a:pt x="2256" y="2122"/>
                      </a:lnTo>
                      <a:lnTo>
                        <a:pt x="2222" y="2127"/>
                      </a:lnTo>
                      <a:lnTo>
                        <a:pt x="2213" y="2117"/>
                      </a:lnTo>
                      <a:lnTo>
                        <a:pt x="2208" y="2088"/>
                      </a:lnTo>
                      <a:lnTo>
                        <a:pt x="2198" y="2084"/>
                      </a:lnTo>
                      <a:lnTo>
                        <a:pt x="2160" y="2074"/>
                      </a:lnTo>
                      <a:lnTo>
                        <a:pt x="2131" y="2064"/>
                      </a:lnTo>
                      <a:lnTo>
                        <a:pt x="2102" y="2064"/>
                      </a:lnTo>
                      <a:lnTo>
                        <a:pt x="2069" y="2069"/>
                      </a:lnTo>
                      <a:lnTo>
                        <a:pt x="2054" y="2064"/>
                      </a:lnTo>
                      <a:lnTo>
                        <a:pt x="2001" y="2050"/>
                      </a:lnTo>
                      <a:lnTo>
                        <a:pt x="1891" y="2069"/>
                      </a:lnTo>
                      <a:lnTo>
                        <a:pt x="1857" y="2069"/>
                      </a:lnTo>
                      <a:lnTo>
                        <a:pt x="1824" y="2064"/>
                      </a:lnTo>
                      <a:lnTo>
                        <a:pt x="1776" y="2079"/>
                      </a:lnTo>
                      <a:lnTo>
                        <a:pt x="1752" y="2098"/>
                      </a:lnTo>
                      <a:lnTo>
                        <a:pt x="1723" y="2103"/>
                      </a:lnTo>
                      <a:lnTo>
                        <a:pt x="1709" y="2112"/>
                      </a:lnTo>
                      <a:lnTo>
                        <a:pt x="1656" y="2132"/>
                      </a:lnTo>
                      <a:lnTo>
                        <a:pt x="1555" y="2156"/>
                      </a:lnTo>
                      <a:lnTo>
                        <a:pt x="1517" y="2160"/>
                      </a:lnTo>
                      <a:lnTo>
                        <a:pt x="1483" y="2146"/>
                      </a:lnTo>
                      <a:lnTo>
                        <a:pt x="1435" y="2146"/>
                      </a:lnTo>
                      <a:lnTo>
                        <a:pt x="1353" y="2127"/>
                      </a:lnTo>
                      <a:lnTo>
                        <a:pt x="1301" y="2122"/>
                      </a:lnTo>
                      <a:lnTo>
                        <a:pt x="1272" y="2108"/>
                      </a:lnTo>
                      <a:lnTo>
                        <a:pt x="1233" y="2093"/>
                      </a:lnTo>
                      <a:lnTo>
                        <a:pt x="1224" y="2045"/>
                      </a:lnTo>
                      <a:lnTo>
                        <a:pt x="1229" y="2026"/>
                      </a:lnTo>
                      <a:lnTo>
                        <a:pt x="1214" y="2002"/>
                      </a:lnTo>
                      <a:lnTo>
                        <a:pt x="1219" y="1968"/>
                      </a:lnTo>
                      <a:lnTo>
                        <a:pt x="1219" y="1959"/>
                      </a:lnTo>
                      <a:lnTo>
                        <a:pt x="1205" y="1935"/>
                      </a:lnTo>
                      <a:lnTo>
                        <a:pt x="1205" y="1911"/>
                      </a:lnTo>
                      <a:lnTo>
                        <a:pt x="1161" y="1858"/>
                      </a:lnTo>
                      <a:lnTo>
                        <a:pt x="1147" y="1824"/>
                      </a:lnTo>
                      <a:lnTo>
                        <a:pt x="1102" y="18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3" name="Freeform 776"/>
                <p:cNvSpPr>
                  <a:spLocks/>
                </p:cNvSpPr>
                <p:nvPr/>
              </p:nvSpPr>
              <p:spPr bwMode="auto">
                <a:xfrm>
                  <a:off x="442" y="-1"/>
                  <a:ext cx="4882" cy="2154"/>
                </a:xfrm>
                <a:custGeom>
                  <a:avLst/>
                  <a:gdLst>
                    <a:gd name="T0" fmla="+- 0 5312 442"/>
                    <a:gd name="T1" fmla="*/ T0 w 4882"/>
                    <a:gd name="T2" fmla="+- 0 1785 -1"/>
                    <a:gd name="T3" fmla="*/ 1785 h 2154"/>
                    <a:gd name="T4" fmla="+- 0 5303 442"/>
                    <a:gd name="T5" fmla="*/ T4 w 4882"/>
                    <a:gd name="T6" fmla="+- 0 1805 -1"/>
                    <a:gd name="T7" fmla="*/ 1805 h 2154"/>
                  </a:gdLst>
                  <a:ahLst/>
                  <a:cxnLst>
                    <a:cxn ang="0">
                      <a:pos x="T1" y="T3"/>
                    </a:cxn>
                    <a:cxn ang="0">
                      <a:pos x="T5" y="T7"/>
                    </a:cxn>
                  </a:cxnLst>
                  <a:rect l="0" t="0" r="r" b="b"/>
                  <a:pathLst>
                    <a:path w="4882" h="2154">
                      <a:moveTo>
                        <a:pt x="4870" y="1786"/>
                      </a:moveTo>
                      <a:lnTo>
                        <a:pt x="4861" y="18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4" name="Freeform 777"/>
                <p:cNvSpPr>
                  <a:spLocks/>
                </p:cNvSpPr>
                <p:nvPr/>
              </p:nvSpPr>
              <p:spPr bwMode="auto">
                <a:xfrm>
                  <a:off x="442" y="-1"/>
                  <a:ext cx="4882" cy="2154"/>
                </a:xfrm>
                <a:custGeom>
                  <a:avLst/>
                  <a:gdLst>
                    <a:gd name="T0" fmla="+- 0 1544 442"/>
                    <a:gd name="T1" fmla="*/ T0 w 4882"/>
                    <a:gd name="T2" fmla="+- 0 1805 -1"/>
                    <a:gd name="T3" fmla="*/ 1805 h 2154"/>
                    <a:gd name="T4" fmla="+- 0 1541 442"/>
                    <a:gd name="T5" fmla="*/ T4 w 4882"/>
                    <a:gd name="T6" fmla="+- 0 1804 -1"/>
                    <a:gd name="T7" fmla="*/ 1804 h 2154"/>
                    <a:gd name="T8" fmla="+- 0 1509 442"/>
                    <a:gd name="T9" fmla="*/ T8 w 4882"/>
                    <a:gd name="T10" fmla="+- 0 1785 -1"/>
                    <a:gd name="T11" fmla="*/ 1785 h 2154"/>
                  </a:gdLst>
                  <a:ahLst/>
                  <a:cxnLst>
                    <a:cxn ang="0">
                      <a:pos x="T1" y="T3"/>
                    </a:cxn>
                    <a:cxn ang="0">
                      <a:pos x="T5" y="T7"/>
                    </a:cxn>
                    <a:cxn ang="0">
                      <a:pos x="T9" y="T11"/>
                    </a:cxn>
                  </a:cxnLst>
                  <a:rect l="0" t="0" r="r" b="b"/>
                  <a:pathLst>
                    <a:path w="4882" h="2154">
                      <a:moveTo>
                        <a:pt x="1102" y="1806"/>
                      </a:moveTo>
                      <a:lnTo>
                        <a:pt x="1099" y="1805"/>
                      </a:lnTo>
                      <a:lnTo>
                        <a:pt x="1067" y="178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5" name="Freeform 778"/>
                <p:cNvSpPr>
                  <a:spLocks/>
                </p:cNvSpPr>
                <p:nvPr/>
              </p:nvSpPr>
              <p:spPr bwMode="auto">
                <a:xfrm>
                  <a:off x="442" y="-1"/>
                  <a:ext cx="4882" cy="2154"/>
                </a:xfrm>
                <a:custGeom>
                  <a:avLst/>
                  <a:gdLst>
                    <a:gd name="T0" fmla="+- 0 5314 442"/>
                    <a:gd name="T1" fmla="*/ T0 w 4882"/>
                    <a:gd name="T2" fmla="+- 0 1781 -1"/>
                    <a:gd name="T3" fmla="*/ 1781 h 2154"/>
                    <a:gd name="T4" fmla="+- 0 5312 442"/>
                    <a:gd name="T5" fmla="*/ T4 w 4882"/>
                    <a:gd name="T6" fmla="+- 0 1785 -1"/>
                    <a:gd name="T7" fmla="*/ 1785 h 2154"/>
                  </a:gdLst>
                  <a:ahLst/>
                  <a:cxnLst>
                    <a:cxn ang="0">
                      <a:pos x="T1" y="T3"/>
                    </a:cxn>
                    <a:cxn ang="0">
                      <a:pos x="T5" y="T7"/>
                    </a:cxn>
                  </a:cxnLst>
                  <a:rect l="0" t="0" r="r" b="b"/>
                  <a:pathLst>
                    <a:path w="4882" h="2154">
                      <a:moveTo>
                        <a:pt x="4872" y="1782"/>
                      </a:moveTo>
                      <a:lnTo>
                        <a:pt x="4870" y="178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6" name="Freeform 779"/>
                <p:cNvSpPr>
                  <a:spLocks/>
                </p:cNvSpPr>
                <p:nvPr/>
              </p:nvSpPr>
              <p:spPr bwMode="auto">
                <a:xfrm>
                  <a:off x="442" y="-1"/>
                  <a:ext cx="4882" cy="2154"/>
                </a:xfrm>
                <a:custGeom>
                  <a:avLst/>
                  <a:gdLst>
                    <a:gd name="T0" fmla="+- 0 1509 442"/>
                    <a:gd name="T1" fmla="*/ T0 w 4882"/>
                    <a:gd name="T2" fmla="+- 0 1785 -1"/>
                    <a:gd name="T3" fmla="*/ 1785 h 2154"/>
                    <a:gd name="T4" fmla="+- 0 1493 442"/>
                    <a:gd name="T5" fmla="*/ T4 w 4882"/>
                    <a:gd name="T6" fmla="+- 0 1775 -1"/>
                    <a:gd name="T7" fmla="*/ 1775 h 2154"/>
                    <a:gd name="T8" fmla="+- 0 1450 442"/>
                    <a:gd name="T9" fmla="*/ T8 w 4882"/>
                    <a:gd name="T10" fmla="+- 0 1761 -1"/>
                    <a:gd name="T11" fmla="*/ 1761 h 2154"/>
                    <a:gd name="T12" fmla="+- 0 1416 442"/>
                    <a:gd name="T13" fmla="*/ T12 w 4882"/>
                    <a:gd name="T14" fmla="+- 0 1761 -1"/>
                    <a:gd name="T15" fmla="*/ 1761 h 2154"/>
                    <a:gd name="T16" fmla="+- 0 1392 442"/>
                    <a:gd name="T17" fmla="*/ T16 w 4882"/>
                    <a:gd name="T18" fmla="+- 0 1766 -1"/>
                    <a:gd name="T19" fmla="*/ 1766 h 2154"/>
                    <a:gd name="T20" fmla="+- 0 1368 442"/>
                    <a:gd name="T21" fmla="*/ T20 w 4882"/>
                    <a:gd name="T22" fmla="+- 0 1785 -1"/>
                    <a:gd name="T23" fmla="*/ 1785 h 2154"/>
                    <a:gd name="T24" fmla="+- 0 1334 442"/>
                    <a:gd name="T25" fmla="*/ T24 w 4882"/>
                    <a:gd name="T26" fmla="+- 0 1785 -1"/>
                    <a:gd name="T27" fmla="*/ 1785 h 2154"/>
                    <a:gd name="T28" fmla="+- 0 1231 442"/>
                    <a:gd name="T29" fmla="*/ T28 w 4882"/>
                    <a:gd name="T30" fmla="+- 0 1705 -1"/>
                    <a:gd name="T31" fmla="*/ 1705 h 2154"/>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4882" h="2154">
                      <a:moveTo>
                        <a:pt x="1067" y="1786"/>
                      </a:moveTo>
                      <a:lnTo>
                        <a:pt x="1051" y="1776"/>
                      </a:lnTo>
                      <a:lnTo>
                        <a:pt x="1008" y="1762"/>
                      </a:lnTo>
                      <a:lnTo>
                        <a:pt x="974" y="1762"/>
                      </a:lnTo>
                      <a:lnTo>
                        <a:pt x="950" y="1767"/>
                      </a:lnTo>
                      <a:lnTo>
                        <a:pt x="926" y="1786"/>
                      </a:lnTo>
                      <a:lnTo>
                        <a:pt x="892" y="1786"/>
                      </a:lnTo>
                      <a:lnTo>
                        <a:pt x="789" y="17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7" name="Freeform 780"/>
                <p:cNvSpPr>
                  <a:spLocks/>
                </p:cNvSpPr>
                <p:nvPr/>
              </p:nvSpPr>
              <p:spPr bwMode="auto">
                <a:xfrm>
                  <a:off x="442" y="-1"/>
                  <a:ext cx="4882" cy="2154"/>
                </a:xfrm>
                <a:custGeom>
                  <a:avLst/>
                  <a:gdLst>
                    <a:gd name="T0" fmla="+- 0 5238 442"/>
                    <a:gd name="T1" fmla="*/ T0 w 4882"/>
                    <a:gd name="T2" fmla="+- 0 1645 -1"/>
                    <a:gd name="T3" fmla="*/ 1645 h 2154"/>
                    <a:gd name="T4" fmla="+- 0 5232 442"/>
                    <a:gd name="T5" fmla="*/ T4 w 4882"/>
                    <a:gd name="T6" fmla="+- 0 1655 -1"/>
                    <a:gd name="T7" fmla="*/ 1655 h 2154"/>
                    <a:gd name="T8" fmla="+- 0 5238 442"/>
                    <a:gd name="T9" fmla="*/ T8 w 4882"/>
                    <a:gd name="T10" fmla="+- 0 1658 -1"/>
                    <a:gd name="T11" fmla="*/ 1658 h 2154"/>
                  </a:gdLst>
                  <a:ahLst/>
                  <a:cxnLst>
                    <a:cxn ang="0">
                      <a:pos x="T1" y="T3"/>
                    </a:cxn>
                    <a:cxn ang="0">
                      <a:pos x="T5" y="T7"/>
                    </a:cxn>
                    <a:cxn ang="0">
                      <a:pos x="T9" y="T11"/>
                    </a:cxn>
                  </a:cxnLst>
                  <a:rect l="0" t="0" r="r" b="b"/>
                  <a:pathLst>
                    <a:path w="4882" h="2154">
                      <a:moveTo>
                        <a:pt x="4796" y="1646"/>
                      </a:moveTo>
                      <a:lnTo>
                        <a:pt x="4790" y="1656"/>
                      </a:lnTo>
                      <a:lnTo>
                        <a:pt x="4796" y="165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8" name="Freeform 781"/>
                <p:cNvSpPr>
                  <a:spLocks/>
                </p:cNvSpPr>
                <p:nvPr/>
              </p:nvSpPr>
              <p:spPr bwMode="auto">
                <a:xfrm>
                  <a:off x="442" y="-1"/>
                  <a:ext cx="4882" cy="2154"/>
                </a:xfrm>
                <a:custGeom>
                  <a:avLst/>
                  <a:gdLst>
                    <a:gd name="T0" fmla="+- 0 912 442"/>
                    <a:gd name="T1" fmla="*/ T0 w 4882"/>
                    <a:gd name="T2" fmla="+- 0 1685 -1"/>
                    <a:gd name="T3" fmla="*/ 1685 h 2154"/>
                    <a:gd name="T4" fmla="+- 0 902 442"/>
                    <a:gd name="T5" fmla="*/ T4 w 4882"/>
                    <a:gd name="T6" fmla="+- 0 1679 -1"/>
                    <a:gd name="T7" fmla="*/ 1679 h 2154"/>
                    <a:gd name="T8" fmla="+- 0 850 442"/>
                    <a:gd name="T9" fmla="*/ T8 w 4882"/>
                    <a:gd name="T10" fmla="+- 0 1708 -1"/>
                    <a:gd name="T11" fmla="*/ 1708 h 2154"/>
                  </a:gdLst>
                  <a:ahLst/>
                  <a:cxnLst>
                    <a:cxn ang="0">
                      <a:pos x="T1" y="T3"/>
                    </a:cxn>
                    <a:cxn ang="0">
                      <a:pos x="T5" y="T7"/>
                    </a:cxn>
                    <a:cxn ang="0">
                      <a:pos x="T9" y="T11"/>
                    </a:cxn>
                  </a:cxnLst>
                  <a:rect l="0" t="0" r="r" b="b"/>
                  <a:pathLst>
                    <a:path w="4882" h="2154">
                      <a:moveTo>
                        <a:pt x="470" y="1686"/>
                      </a:moveTo>
                      <a:lnTo>
                        <a:pt x="460" y="1680"/>
                      </a:lnTo>
                      <a:lnTo>
                        <a:pt x="408" y="170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9" name="Freeform 782"/>
                <p:cNvSpPr>
                  <a:spLocks/>
                </p:cNvSpPr>
                <p:nvPr/>
              </p:nvSpPr>
              <p:spPr bwMode="auto">
                <a:xfrm>
                  <a:off x="442" y="-1"/>
                  <a:ext cx="4882" cy="2154"/>
                </a:xfrm>
                <a:custGeom>
                  <a:avLst/>
                  <a:gdLst>
                    <a:gd name="T0" fmla="+- 0 1231 442"/>
                    <a:gd name="T1" fmla="*/ T0 w 4882"/>
                    <a:gd name="T2" fmla="+- 0 1705 -1"/>
                    <a:gd name="T3" fmla="*/ 1705 h 2154"/>
                    <a:gd name="T4" fmla="+- 0 1229 442"/>
                    <a:gd name="T5" fmla="*/ T4 w 4882"/>
                    <a:gd name="T6" fmla="+- 0 1703 -1"/>
                    <a:gd name="T7" fmla="*/ 1703 h 2154"/>
                    <a:gd name="T8" fmla="+- 0 1211 442"/>
                    <a:gd name="T9" fmla="*/ T8 w 4882"/>
                    <a:gd name="T10" fmla="+- 0 1705 -1"/>
                    <a:gd name="T11" fmla="*/ 1705 h 2154"/>
                  </a:gdLst>
                  <a:ahLst/>
                  <a:cxnLst>
                    <a:cxn ang="0">
                      <a:pos x="T1" y="T3"/>
                    </a:cxn>
                    <a:cxn ang="0">
                      <a:pos x="T5" y="T7"/>
                    </a:cxn>
                    <a:cxn ang="0">
                      <a:pos x="T9" y="T11"/>
                    </a:cxn>
                  </a:cxnLst>
                  <a:rect l="0" t="0" r="r" b="b"/>
                  <a:pathLst>
                    <a:path w="4882" h="2154">
                      <a:moveTo>
                        <a:pt x="789" y="1706"/>
                      </a:moveTo>
                      <a:lnTo>
                        <a:pt x="787" y="1704"/>
                      </a:lnTo>
                      <a:lnTo>
                        <a:pt x="769" y="17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0" name="Freeform 783"/>
                <p:cNvSpPr>
                  <a:spLocks/>
                </p:cNvSpPr>
                <p:nvPr/>
              </p:nvSpPr>
              <p:spPr bwMode="auto">
                <a:xfrm>
                  <a:off x="442" y="-1"/>
                  <a:ext cx="4882" cy="2154"/>
                </a:xfrm>
                <a:custGeom>
                  <a:avLst/>
                  <a:gdLst>
                    <a:gd name="T0" fmla="+- 0 1111 442"/>
                    <a:gd name="T1" fmla="*/ T0 w 4882"/>
                    <a:gd name="T2" fmla="+- 0 1705 -1"/>
                    <a:gd name="T3" fmla="*/ 1705 h 2154"/>
                    <a:gd name="T4" fmla="+- 0 1070 442"/>
                    <a:gd name="T5" fmla="*/ T4 w 4882"/>
                    <a:gd name="T6" fmla="+- 0 1694 -1"/>
                    <a:gd name="T7" fmla="*/ 1694 h 2154"/>
                    <a:gd name="T8" fmla="+- 0 970 442"/>
                    <a:gd name="T9" fmla="*/ T8 w 4882"/>
                    <a:gd name="T10" fmla="+- 0 1723 -1"/>
                    <a:gd name="T11" fmla="*/ 1723 h 2154"/>
                    <a:gd name="T12" fmla="+- 0 912 442"/>
                    <a:gd name="T13" fmla="*/ T12 w 4882"/>
                    <a:gd name="T14" fmla="+- 0 1685 -1"/>
                    <a:gd name="T15" fmla="*/ 1685 h 2154"/>
                  </a:gdLst>
                  <a:ahLst/>
                  <a:cxnLst>
                    <a:cxn ang="0">
                      <a:pos x="T1" y="T3"/>
                    </a:cxn>
                    <a:cxn ang="0">
                      <a:pos x="T5" y="T7"/>
                    </a:cxn>
                    <a:cxn ang="0">
                      <a:pos x="T9" y="T11"/>
                    </a:cxn>
                    <a:cxn ang="0">
                      <a:pos x="T13" y="T15"/>
                    </a:cxn>
                  </a:cxnLst>
                  <a:rect l="0" t="0" r="r" b="b"/>
                  <a:pathLst>
                    <a:path w="4882" h="2154">
                      <a:moveTo>
                        <a:pt x="669" y="1706"/>
                      </a:moveTo>
                      <a:lnTo>
                        <a:pt x="628" y="1695"/>
                      </a:lnTo>
                      <a:lnTo>
                        <a:pt x="528" y="1724"/>
                      </a:lnTo>
                      <a:lnTo>
                        <a:pt x="470" y="168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1" name="Freeform 784"/>
                <p:cNvSpPr>
                  <a:spLocks/>
                </p:cNvSpPr>
                <p:nvPr/>
              </p:nvSpPr>
              <p:spPr bwMode="auto">
                <a:xfrm>
                  <a:off x="442" y="-1"/>
                  <a:ext cx="4882" cy="2154"/>
                </a:xfrm>
                <a:custGeom>
                  <a:avLst/>
                  <a:gdLst>
                    <a:gd name="T0" fmla="+- 0 1211 442"/>
                    <a:gd name="T1" fmla="*/ T0 w 4882"/>
                    <a:gd name="T2" fmla="+- 0 1705 -1"/>
                    <a:gd name="T3" fmla="*/ 1705 h 2154"/>
                    <a:gd name="T4" fmla="+- 0 1138 442"/>
                    <a:gd name="T5" fmla="*/ T4 w 4882"/>
                    <a:gd name="T6" fmla="+- 0 1713 -1"/>
                    <a:gd name="T7" fmla="*/ 1713 h 2154"/>
                    <a:gd name="T8" fmla="+- 0 1111 442"/>
                    <a:gd name="T9" fmla="*/ T8 w 4882"/>
                    <a:gd name="T10" fmla="+- 0 1705 -1"/>
                    <a:gd name="T11" fmla="*/ 1705 h 2154"/>
                  </a:gdLst>
                  <a:ahLst/>
                  <a:cxnLst>
                    <a:cxn ang="0">
                      <a:pos x="T1" y="T3"/>
                    </a:cxn>
                    <a:cxn ang="0">
                      <a:pos x="T5" y="T7"/>
                    </a:cxn>
                    <a:cxn ang="0">
                      <a:pos x="T9" y="T11"/>
                    </a:cxn>
                  </a:cxnLst>
                  <a:rect l="0" t="0" r="r" b="b"/>
                  <a:pathLst>
                    <a:path w="4882" h="2154">
                      <a:moveTo>
                        <a:pt x="769" y="1706"/>
                      </a:moveTo>
                      <a:lnTo>
                        <a:pt x="696" y="1714"/>
                      </a:lnTo>
                      <a:lnTo>
                        <a:pt x="669" y="17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2" name="Freeform 785"/>
                <p:cNvSpPr>
                  <a:spLocks/>
                </p:cNvSpPr>
                <p:nvPr/>
              </p:nvSpPr>
              <p:spPr bwMode="auto">
                <a:xfrm>
                  <a:off x="442" y="-1"/>
                  <a:ext cx="4882" cy="2154"/>
                </a:xfrm>
                <a:custGeom>
                  <a:avLst/>
                  <a:gdLst>
                    <a:gd name="T0" fmla="+- 0 5247 442"/>
                    <a:gd name="T1" fmla="*/ T0 w 4882"/>
                    <a:gd name="T2" fmla="+- 0 1365 -1"/>
                    <a:gd name="T3" fmla="*/ 1365 h 2154"/>
                    <a:gd name="T4" fmla="+- 0 5247 442"/>
                    <a:gd name="T5" fmla="*/ T4 w 4882"/>
                    <a:gd name="T6" fmla="+- 0 1540 -1"/>
                    <a:gd name="T7" fmla="*/ 1540 h 2154"/>
                  </a:gdLst>
                  <a:ahLst/>
                  <a:cxnLst>
                    <a:cxn ang="0">
                      <a:pos x="T1" y="T3"/>
                    </a:cxn>
                    <a:cxn ang="0">
                      <a:pos x="T5" y="T7"/>
                    </a:cxn>
                  </a:cxnLst>
                  <a:rect l="0" t="0" r="r" b="b"/>
                  <a:pathLst>
                    <a:path w="4882" h="2154">
                      <a:moveTo>
                        <a:pt x="4805" y="1366"/>
                      </a:moveTo>
                      <a:lnTo>
                        <a:pt x="4805" y="154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3" name="Freeform 786"/>
                <p:cNvSpPr>
                  <a:spLocks/>
                </p:cNvSpPr>
                <p:nvPr/>
              </p:nvSpPr>
              <p:spPr bwMode="auto">
                <a:xfrm>
                  <a:off x="442" y="-1"/>
                  <a:ext cx="4882" cy="2154"/>
                </a:xfrm>
                <a:custGeom>
                  <a:avLst/>
                  <a:gdLst>
                    <a:gd name="T0" fmla="+- 0 5251 442"/>
                    <a:gd name="T1" fmla="*/ T0 w 4882"/>
                    <a:gd name="T2" fmla="+- 0 1612 -1"/>
                    <a:gd name="T3" fmla="*/ 1612 h 2154"/>
                    <a:gd name="T4" fmla="+- 0 5247 442"/>
                    <a:gd name="T5" fmla="*/ T4 w 4882"/>
                    <a:gd name="T6" fmla="+- 0 1631 -1"/>
                    <a:gd name="T7" fmla="*/ 1631 h 2154"/>
                    <a:gd name="T8" fmla="+- 0 5238 442"/>
                    <a:gd name="T9" fmla="*/ T8 w 4882"/>
                    <a:gd name="T10" fmla="+- 0 1645 -1"/>
                    <a:gd name="T11" fmla="*/ 1645 h 2154"/>
                  </a:gdLst>
                  <a:ahLst/>
                  <a:cxnLst>
                    <a:cxn ang="0">
                      <a:pos x="T1" y="T3"/>
                    </a:cxn>
                    <a:cxn ang="0">
                      <a:pos x="T5" y="T7"/>
                    </a:cxn>
                    <a:cxn ang="0">
                      <a:pos x="T9" y="T11"/>
                    </a:cxn>
                  </a:cxnLst>
                  <a:rect l="0" t="0" r="r" b="b"/>
                  <a:pathLst>
                    <a:path w="4882" h="2154">
                      <a:moveTo>
                        <a:pt x="4809" y="1613"/>
                      </a:moveTo>
                      <a:lnTo>
                        <a:pt x="4805" y="1632"/>
                      </a:lnTo>
                      <a:lnTo>
                        <a:pt x="4796" y="164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4" name="Freeform 787"/>
                <p:cNvSpPr>
                  <a:spLocks/>
                </p:cNvSpPr>
                <p:nvPr/>
              </p:nvSpPr>
              <p:spPr bwMode="auto">
                <a:xfrm>
                  <a:off x="442" y="-1"/>
                  <a:ext cx="4882" cy="2154"/>
                </a:xfrm>
                <a:custGeom>
                  <a:avLst/>
                  <a:gdLst>
                    <a:gd name="T0" fmla="+- 0 994 442"/>
                    <a:gd name="T1" fmla="*/ T0 w 4882"/>
                    <a:gd name="T2" fmla="+- 0 1622 -1"/>
                    <a:gd name="T3" fmla="*/ 1622 h 2154"/>
                    <a:gd name="T4" fmla="+- 0 998 442"/>
                    <a:gd name="T5" fmla="*/ T4 w 4882"/>
                    <a:gd name="T6" fmla="+- 0 1622 -1"/>
                    <a:gd name="T7" fmla="*/ 1622 h 2154"/>
                    <a:gd name="T8" fmla="+- 0 944 442"/>
                    <a:gd name="T9" fmla="*/ T8 w 4882"/>
                    <a:gd name="T10" fmla="+- 0 1580 -1"/>
                    <a:gd name="T11" fmla="*/ 1580 h 2154"/>
                  </a:gdLst>
                  <a:ahLst/>
                  <a:cxnLst>
                    <a:cxn ang="0">
                      <a:pos x="T1" y="T3"/>
                    </a:cxn>
                    <a:cxn ang="0">
                      <a:pos x="T5" y="T7"/>
                    </a:cxn>
                    <a:cxn ang="0">
                      <a:pos x="T9" y="T11"/>
                    </a:cxn>
                  </a:cxnLst>
                  <a:rect l="0" t="0" r="r" b="b"/>
                  <a:pathLst>
                    <a:path w="4882" h="2154">
                      <a:moveTo>
                        <a:pt x="552" y="1623"/>
                      </a:moveTo>
                      <a:lnTo>
                        <a:pt x="556" y="1623"/>
                      </a:lnTo>
                      <a:lnTo>
                        <a:pt x="502" y="158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5" name="Freeform 788"/>
                <p:cNvSpPr>
                  <a:spLocks/>
                </p:cNvSpPr>
                <p:nvPr/>
              </p:nvSpPr>
              <p:spPr bwMode="auto">
                <a:xfrm>
                  <a:off x="442" y="-1"/>
                  <a:ext cx="4882" cy="2154"/>
                </a:xfrm>
                <a:custGeom>
                  <a:avLst/>
                  <a:gdLst>
                    <a:gd name="T0" fmla="+- 0 960 442"/>
                    <a:gd name="T1" fmla="*/ T0 w 4882"/>
                    <a:gd name="T2" fmla="+- 0 1558 -1"/>
                    <a:gd name="T3" fmla="*/ 1558 h 2154"/>
                    <a:gd name="T4" fmla="+- 0 965 442"/>
                    <a:gd name="T5" fmla="*/ T4 w 4882"/>
                    <a:gd name="T6" fmla="+- 0 1555 -1"/>
                    <a:gd name="T7" fmla="*/ 1555 h 2154"/>
                    <a:gd name="T8" fmla="+- 0 931 442"/>
                    <a:gd name="T9" fmla="*/ T8 w 4882"/>
                    <a:gd name="T10" fmla="+- 0 1496 -1"/>
                    <a:gd name="T11" fmla="*/ 1496 h 2154"/>
                  </a:gdLst>
                  <a:ahLst/>
                  <a:cxnLst>
                    <a:cxn ang="0">
                      <a:pos x="T1" y="T3"/>
                    </a:cxn>
                    <a:cxn ang="0">
                      <a:pos x="T5" y="T7"/>
                    </a:cxn>
                    <a:cxn ang="0">
                      <a:pos x="T9" y="T11"/>
                    </a:cxn>
                  </a:cxnLst>
                  <a:rect l="0" t="0" r="r" b="b"/>
                  <a:pathLst>
                    <a:path w="4882" h="2154">
                      <a:moveTo>
                        <a:pt x="518" y="1559"/>
                      </a:moveTo>
                      <a:lnTo>
                        <a:pt x="523" y="1556"/>
                      </a:lnTo>
                      <a:lnTo>
                        <a:pt x="489" y="149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6" name="Freeform 789"/>
                <p:cNvSpPr>
                  <a:spLocks/>
                </p:cNvSpPr>
                <p:nvPr/>
              </p:nvSpPr>
              <p:spPr bwMode="auto">
                <a:xfrm>
                  <a:off x="442" y="-1"/>
                  <a:ext cx="4882" cy="2154"/>
                </a:xfrm>
                <a:custGeom>
                  <a:avLst/>
                  <a:gdLst>
                    <a:gd name="T0" fmla="+- 0 998 442"/>
                    <a:gd name="T1" fmla="*/ T0 w 4882"/>
                    <a:gd name="T2" fmla="+- 0 1425 -1"/>
                    <a:gd name="T3" fmla="*/ 1425 h 2154"/>
                    <a:gd name="T4" fmla="+- 0 998 442"/>
                    <a:gd name="T5" fmla="*/ T4 w 4882"/>
                    <a:gd name="T6" fmla="+- 0 1425 -1"/>
                    <a:gd name="T7" fmla="*/ 1425 h 2154"/>
                    <a:gd name="T8" fmla="+- 0 965 442"/>
                    <a:gd name="T9" fmla="*/ T8 w 4882"/>
                    <a:gd name="T10" fmla="+- 0 1411 -1"/>
                    <a:gd name="T11" fmla="*/ 1411 h 2154"/>
                    <a:gd name="T12" fmla="+- 0 874 442"/>
                    <a:gd name="T13" fmla="*/ T12 w 4882"/>
                    <a:gd name="T14" fmla="+- 0 1425 -1"/>
                    <a:gd name="T15" fmla="*/ 1425 h 2154"/>
                    <a:gd name="T16" fmla="+- 0 845 442"/>
                    <a:gd name="T17" fmla="*/ T16 w 4882"/>
                    <a:gd name="T18" fmla="+- 0 1420 -1"/>
                    <a:gd name="T19" fmla="*/ 1420 h 2154"/>
                    <a:gd name="T20" fmla="+- 0 835 442"/>
                    <a:gd name="T21" fmla="*/ T20 w 4882"/>
                    <a:gd name="T22" fmla="+- 0 1382 -1"/>
                    <a:gd name="T23" fmla="*/ 1382 h 2154"/>
                    <a:gd name="T24" fmla="+- 0 815 442"/>
                    <a:gd name="T25" fmla="*/ T24 w 4882"/>
                    <a:gd name="T26" fmla="+- 0 1322 -1"/>
                    <a:gd name="T27" fmla="*/ 1322 h 2154"/>
                  </a:gdLst>
                  <a:ahLst/>
                  <a:cxnLst>
                    <a:cxn ang="0">
                      <a:pos x="T1" y="T3"/>
                    </a:cxn>
                    <a:cxn ang="0">
                      <a:pos x="T5" y="T7"/>
                    </a:cxn>
                    <a:cxn ang="0">
                      <a:pos x="T9" y="T11"/>
                    </a:cxn>
                    <a:cxn ang="0">
                      <a:pos x="T13" y="T15"/>
                    </a:cxn>
                    <a:cxn ang="0">
                      <a:pos x="T17" y="T19"/>
                    </a:cxn>
                    <a:cxn ang="0">
                      <a:pos x="T21" y="T23"/>
                    </a:cxn>
                    <a:cxn ang="0">
                      <a:pos x="T25" y="T27"/>
                    </a:cxn>
                  </a:cxnLst>
                  <a:rect l="0" t="0" r="r" b="b"/>
                  <a:pathLst>
                    <a:path w="4882" h="2154">
                      <a:moveTo>
                        <a:pt x="556" y="1426"/>
                      </a:moveTo>
                      <a:lnTo>
                        <a:pt x="556" y="1426"/>
                      </a:lnTo>
                      <a:lnTo>
                        <a:pt x="523" y="1412"/>
                      </a:lnTo>
                      <a:lnTo>
                        <a:pt x="432" y="1426"/>
                      </a:lnTo>
                      <a:lnTo>
                        <a:pt x="403" y="1421"/>
                      </a:lnTo>
                      <a:lnTo>
                        <a:pt x="393" y="1383"/>
                      </a:lnTo>
                      <a:lnTo>
                        <a:pt x="373" y="132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7" name="Freeform 790"/>
                <p:cNvSpPr>
                  <a:spLocks/>
                </p:cNvSpPr>
                <p:nvPr/>
              </p:nvSpPr>
              <p:spPr bwMode="auto">
                <a:xfrm>
                  <a:off x="442" y="-1"/>
                  <a:ext cx="4882" cy="2154"/>
                </a:xfrm>
                <a:custGeom>
                  <a:avLst/>
                  <a:gdLst>
                    <a:gd name="T0" fmla="+- 0 835 442"/>
                    <a:gd name="T1" fmla="*/ T0 w 4882"/>
                    <a:gd name="T2" fmla="+- 0 1305 -1"/>
                    <a:gd name="T3" fmla="*/ 1305 h 2154"/>
                    <a:gd name="T4" fmla="+- 0 835 442"/>
                    <a:gd name="T5" fmla="*/ T4 w 4882"/>
                    <a:gd name="T6" fmla="+- 0 1329 -1"/>
                    <a:gd name="T7" fmla="*/ 1329 h 2154"/>
                  </a:gdLst>
                  <a:ahLst/>
                  <a:cxnLst>
                    <a:cxn ang="0">
                      <a:pos x="T1" y="T3"/>
                    </a:cxn>
                    <a:cxn ang="0">
                      <a:pos x="T5" y="T7"/>
                    </a:cxn>
                  </a:cxnLst>
                  <a:rect l="0" t="0" r="r" b="b"/>
                  <a:pathLst>
                    <a:path w="4882" h="2154">
                      <a:moveTo>
                        <a:pt x="393" y="1306"/>
                      </a:moveTo>
                      <a:lnTo>
                        <a:pt x="393" y="133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8" name="Freeform 791"/>
                <p:cNvSpPr>
                  <a:spLocks/>
                </p:cNvSpPr>
                <p:nvPr/>
              </p:nvSpPr>
              <p:spPr bwMode="auto">
                <a:xfrm>
                  <a:off x="442" y="-1"/>
                  <a:ext cx="4882" cy="2154"/>
                </a:xfrm>
                <a:custGeom>
                  <a:avLst/>
                  <a:gdLst>
                    <a:gd name="T0" fmla="+- 0 5247 442"/>
                    <a:gd name="T1" fmla="*/ T0 w 4882"/>
                    <a:gd name="T2" fmla="+- 0 1205 -1"/>
                    <a:gd name="T3" fmla="*/ 1205 h 2154"/>
                    <a:gd name="T4" fmla="+- 0 5247 442"/>
                    <a:gd name="T5" fmla="*/ T4 w 4882"/>
                    <a:gd name="T6" fmla="+- 0 1365 -1"/>
                    <a:gd name="T7" fmla="*/ 1365 h 2154"/>
                  </a:gdLst>
                  <a:ahLst/>
                  <a:cxnLst>
                    <a:cxn ang="0">
                      <a:pos x="T1" y="T3"/>
                    </a:cxn>
                    <a:cxn ang="0">
                      <a:pos x="T5" y="T7"/>
                    </a:cxn>
                  </a:cxnLst>
                  <a:rect l="0" t="0" r="r" b="b"/>
                  <a:pathLst>
                    <a:path w="4882" h="2154">
                      <a:moveTo>
                        <a:pt x="4805" y="1206"/>
                      </a:moveTo>
                      <a:lnTo>
                        <a:pt x="4805" y="136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9" name="Freeform 792"/>
                <p:cNvSpPr>
                  <a:spLocks/>
                </p:cNvSpPr>
                <p:nvPr/>
              </p:nvSpPr>
              <p:spPr bwMode="auto">
                <a:xfrm>
                  <a:off x="442" y="-1"/>
                  <a:ext cx="4882" cy="2154"/>
                </a:xfrm>
                <a:custGeom>
                  <a:avLst/>
                  <a:gdLst>
                    <a:gd name="T0" fmla="+- 0 880 442"/>
                    <a:gd name="T1" fmla="*/ T0 w 4882"/>
                    <a:gd name="T2" fmla="+- 0 1356 -1"/>
                    <a:gd name="T3" fmla="*/ 1356 h 2154"/>
                    <a:gd name="T4" fmla="+- 0 883 442"/>
                    <a:gd name="T5" fmla="*/ T4 w 4882"/>
                    <a:gd name="T6" fmla="+- 0 1358 -1"/>
                    <a:gd name="T7" fmla="*/ 1358 h 2154"/>
                    <a:gd name="T8" fmla="+- 0 871 442"/>
                    <a:gd name="T9" fmla="*/ T8 w 4882"/>
                    <a:gd name="T10" fmla="+- 0 1325 -1"/>
                    <a:gd name="T11" fmla="*/ 1325 h 2154"/>
                  </a:gdLst>
                  <a:ahLst/>
                  <a:cxnLst>
                    <a:cxn ang="0">
                      <a:pos x="T1" y="T3"/>
                    </a:cxn>
                    <a:cxn ang="0">
                      <a:pos x="T5" y="T7"/>
                    </a:cxn>
                    <a:cxn ang="0">
                      <a:pos x="T9" y="T11"/>
                    </a:cxn>
                  </a:cxnLst>
                  <a:rect l="0" t="0" r="r" b="b"/>
                  <a:pathLst>
                    <a:path w="4882" h="2154">
                      <a:moveTo>
                        <a:pt x="438" y="1357"/>
                      </a:moveTo>
                      <a:lnTo>
                        <a:pt x="441" y="1359"/>
                      </a:lnTo>
                      <a:lnTo>
                        <a:pt x="429" y="132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0" name="Freeform 793"/>
                <p:cNvSpPr>
                  <a:spLocks/>
                </p:cNvSpPr>
                <p:nvPr/>
              </p:nvSpPr>
              <p:spPr bwMode="auto">
                <a:xfrm>
                  <a:off x="442" y="-1"/>
                  <a:ext cx="4882" cy="2154"/>
                </a:xfrm>
                <a:custGeom>
                  <a:avLst/>
                  <a:gdLst>
                    <a:gd name="T0" fmla="+- 0 990 442"/>
                    <a:gd name="T1" fmla="*/ T0 w 4882"/>
                    <a:gd name="T2" fmla="+- 0 1280 -1"/>
                    <a:gd name="T3" fmla="*/ 1280 h 2154"/>
                    <a:gd name="T4" fmla="+- 0 1018 442"/>
                    <a:gd name="T5" fmla="*/ T4 w 4882"/>
                    <a:gd name="T6" fmla="+- 0 1271 -1"/>
                    <a:gd name="T7" fmla="*/ 1271 h 2154"/>
                    <a:gd name="T8" fmla="+- 0 902 442"/>
                    <a:gd name="T9" fmla="*/ T8 w 4882"/>
                    <a:gd name="T10" fmla="+- 0 1262 -1"/>
                    <a:gd name="T11" fmla="*/ 1262 h 2154"/>
                    <a:gd name="T12" fmla="+- 0 878 442"/>
                    <a:gd name="T13" fmla="*/ T12 w 4882"/>
                    <a:gd name="T14" fmla="+- 0 1228 -1"/>
                    <a:gd name="T15" fmla="*/ 1228 h 2154"/>
                    <a:gd name="T16" fmla="+- 0 849 442"/>
                    <a:gd name="T17" fmla="*/ T16 w 4882"/>
                    <a:gd name="T18" fmla="+- 0 1225 -1"/>
                    <a:gd name="T19" fmla="*/ 1225 h 2154"/>
                  </a:gdLst>
                  <a:ahLst/>
                  <a:cxnLst>
                    <a:cxn ang="0">
                      <a:pos x="T1" y="T3"/>
                    </a:cxn>
                    <a:cxn ang="0">
                      <a:pos x="T5" y="T7"/>
                    </a:cxn>
                    <a:cxn ang="0">
                      <a:pos x="T9" y="T11"/>
                    </a:cxn>
                    <a:cxn ang="0">
                      <a:pos x="T13" y="T15"/>
                    </a:cxn>
                    <a:cxn ang="0">
                      <a:pos x="T17" y="T19"/>
                    </a:cxn>
                  </a:cxnLst>
                  <a:rect l="0" t="0" r="r" b="b"/>
                  <a:pathLst>
                    <a:path w="4882" h="2154">
                      <a:moveTo>
                        <a:pt x="548" y="1281"/>
                      </a:moveTo>
                      <a:lnTo>
                        <a:pt x="576" y="1272"/>
                      </a:lnTo>
                      <a:lnTo>
                        <a:pt x="460" y="1263"/>
                      </a:lnTo>
                      <a:lnTo>
                        <a:pt x="436" y="1229"/>
                      </a:lnTo>
                      <a:lnTo>
                        <a:pt x="407" y="122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1" name="Freeform 794"/>
                <p:cNvSpPr>
                  <a:spLocks/>
                </p:cNvSpPr>
                <p:nvPr/>
              </p:nvSpPr>
              <p:spPr bwMode="auto">
                <a:xfrm>
                  <a:off x="442" y="-1"/>
                  <a:ext cx="4882" cy="2154"/>
                </a:xfrm>
                <a:custGeom>
                  <a:avLst/>
                  <a:gdLst>
                    <a:gd name="T0" fmla="+- 0 849 442"/>
                    <a:gd name="T1" fmla="*/ T0 w 4882"/>
                    <a:gd name="T2" fmla="+- 0 1225 -1"/>
                    <a:gd name="T3" fmla="*/ 1225 h 2154"/>
                    <a:gd name="T4" fmla="+- 0 830 442"/>
                    <a:gd name="T5" fmla="*/ T4 w 4882"/>
                    <a:gd name="T6" fmla="+- 0 1223 -1"/>
                    <a:gd name="T7" fmla="*/ 1223 h 2154"/>
                    <a:gd name="T8" fmla="+- 0 797 442"/>
                    <a:gd name="T9" fmla="*/ T8 w 4882"/>
                    <a:gd name="T10" fmla="+- 0 1295 -1"/>
                    <a:gd name="T11" fmla="*/ 1295 h 2154"/>
                    <a:gd name="T12" fmla="+- 0 778 442"/>
                    <a:gd name="T13" fmla="*/ T12 w 4882"/>
                    <a:gd name="T14" fmla="+- 0 1147 -1"/>
                    <a:gd name="T15" fmla="*/ 1147 h 2154"/>
                    <a:gd name="T16" fmla="+- 0 754 442"/>
                    <a:gd name="T17" fmla="*/ T16 w 4882"/>
                    <a:gd name="T18" fmla="+- 0 1079 -1"/>
                    <a:gd name="T19" fmla="*/ 1079 h 2154"/>
                    <a:gd name="T20" fmla="+- 0 701 442"/>
                    <a:gd name="T21" fmla="*/ T20 w 4882"/>
                    <a:gd name="T22" fmla="+- 0 1031 -1"/>
                    <a:gd name="T23" fmla="*/ 1031 h 2154"/>
                    <a:gd name="T24" fmla="+- 0 682 442"/>
                    <a:gd name="T25" fmla="*/ T24 w 4882"/>
                    <a:gd name="T26" fmla="+- 0 921 -1"/>
                    <a:gd name="T27" fmla="*/ 921 h 2154"/>
                    <a:gd name="T28" fmla="+- 0 667 442"/>
                    <a:gd name="T29" fmla="*/ T28 w 4882"/>
                    <a:gd name="T30" fmla="+- 0 849 -1"/>
                    <a:gd name="T31" fmla="*/ 849 h 2154"/>
                    <a:gd name="T32" fmla="+- 0 595 442"/>
                    <a:gd name="T33" fmla="*/ T32 w 4882"/>
                    <a:gd name="T34" fmla="+- 0 743 -1"/>
                    <a:gd name="T35" fmla="*/ 743 h 2154"/>
                    <a:gd name="T36" fmla="+- 0 518 442"/>
                    <a:gd name="T37" fmla="*/ T36 w 4882"/>
                    <a:gd name="T38" fmla="+- 0 705 -1"/>
                    <a:gd name="T39" fmla="*/ 705 h 2154"/>
                    <a:gd name="T40" fmla="+- 0 444 442"/>
                    <a:gd name="T41" fmla="*/ T40 w 4882"/>
                    <a:gd name="T42" fmla="+- 0 538 -1"/>
                    <a:gd name="T43" fmla="*/ 538 h 21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4882" h="2154">
                      <a:moveTo>
                        <a:pt x="407" y="1226"/>
                      </a:moveTo>
                      <a:lnTo>
                        <a:pt x="388" y="1224"/>
                      </a:lnTo>
                      <a:lnTo>
                        <a:pt x="355" y="1296"/>
                      </a:lnTo>
                      <a:lnTo>
                        <a:pt x="336" y="1148"/>
                      </a:lnTo>
                      <a:lnTo>
                        <a:pt x="312" y="1080"/>
                      </a:lnTo>
                      <a:lnTo>
                        <a:pt x="259" y="1032"/>
                      </a:lnTo>
                      <a:lnTo>
                        <a:pt x="240" y="922"/>
                      </a:lnTo>
                      <a:lnTo>
                        <a:pt x="225" y="850"/>
                      </a:lnTo>
                      <a:lnTo>
                        <a:pt x="153" y="744"/>
                      </a:lnTo>
                      <a:lnTo>
                        <a:pt x="76" y="706"/>
                      </a:lnTo>
                      <a:lnTo>
                        <a:pt x="2" y="53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2" name="Freeform 795"/>
                <p:cNvSpPr>
                  <a:spLocks/>
                </p:cNvSpPr>
                <p:nvPr/>
              </p:nvSpPr>
              <p:spPr bwMode="auto">
                <a:xfrm>
                  <a:off x="442" y="-1"/>
                  <a:ext cx="4882" cy="2154"/>
                </a:xfrm>
                <a:custGeom>
                  <a:avLst/>
                  <a:gdLst>
                    <a:gd name="T0" fmla="+- 0 460 442"/>
                    <a:gd name="T1" fmla="*/ T0 w 4882"/>
                    <a:gd name="T2" fmla="+- 0 481 -1"/>
                    <a:gd name="T3" fmla="*/ 481 h 2154"/>
                    <a:gd name="T4" fmla="+- 0 461 442"/>
                    <a:gd name="T5" fmla="*/ T4 w 4882"/>
                    <a:gd name="T6" fmla="+- 0 479 -1"/>
                    <a:gd name="T7" fmla="*/ 479 h 2154"/>
                    <a:gd name="T8" fmla="+- 0 453 442"/>
                    <a:gd name="T9" fmla="*/ T8 w 4882"/>
                    <a:gd name="T10" fmla="+- 0 405 -1"/>
                    <a:gd name="T11" fmla="*/ 405 h 2154"/>
                  </a:gdLst>
                  <a:ahLst/>
                  <a:cxnLst>
                    <a:cxn ang="0">
                      <a:pos x="T1" y="T3"/>
                    </a:cxn>
                    <a:cxn ang="0">
                      <a:pos x="T5" y="T7"/>
                    </a:cxn>
                    <a:cxn ang="0">
                      <a:pos x="T9" y="T11"/>
                    </a:cxn>
                  </a:cxnLst>
                  <a:rect l="0" t="0" r="r" b="b"/>
                  <a:pathLst>
                    <a:path w="4882" h="2154">
                      <a:moveTo>
                        <a:pt x="18" y="482"/>
                      </a:moveTo>
                      <a:lnTo>
                        <a:pt x="19" y="480"/>
                      </a:lnTo>
                      <a:lnTo>
                        <a:pt x="11" y="4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3" name="Freeform 796"/>
                <p:cNvSpPr>
                  <a:spLocks/>
                </p:cNvSpPr>
                <p:nvPr/>
              </p:nvSpPr>
              <p:spPr bwMode="auto">
                <a:xfrm>
                  <a:off x="442" y="-1"/>
                  <a:ext cx="4882" cy="2154"/>
                </a:xfrm>
                <a:custGeom>
                  <a:avLst/>
                  <a:gdLst>
                    <a:gd name="T0" fmla="+- 0 1570 442"/>
                    <a:gd name="T1" fmla="*/ T0 w 4882"/>
                    <a:gd name="T2" fmla="+- 0 584 -1"/>
                    <a:gd name="T3" fmla="*/ 584 h 2154"/>
                    <a:gd name="T4" fmla="+- 0 1570 442"/>
                    <a:gd name="T5" fmla="*/ T4 w 4882"/>
                    <a:gd name="T6" fmla="+- 0 585 -1"/>
                    <a:gd name="T7" fmla="*/ 585 h 2154"/>
                    <a:gd name="T8" fmla="+- 0 1571 442"/>
                    <a:gd name="T9" fmla="*/ T8 w 4882"/>
                    <a:gd name="T10" fmla="+- 0 584 -1"/>
                    <a:gd name="T11" fmla="*/ 584 h 2154"/>
                  </a:gdLst>
                  <a:ahLst/>
                  <a:cxnLst>
                    <a:cxn ang="0">
                      <a:pos x="T1" y="T3"/>
                    </a:cxn>
                    <a:cxn ang="0">
                      <a:pos x="T5" y="T7"/>
                    </a:cxn>
                    <a:cxn ang="0">
                      <a:pos x="T9" y="T11"/>
                    </a:cxn>
                  </a:cxnLst>
                  <a:rect l="0" t="0" r="r" b="b"/>
                  <a:pathLst>
                    <a:path w="4882" h="2154">
                      <a:moveTo>
                        <a:pt x="1128" y="585"/>
                      </a:moveTo>
                      <a:lnTo>
                        <a:pt x="1128" y="586"/>
                      </a:lnTo>
                      <a:lnTo>
                        <a:pt x="1129" y="58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4" name="Freeform 797"/>
                <p:cNvSpPr>
                  <a:spLocks/>
                </p:cNvSpPr>
                <p:nvPr/>
              </p:nvSpPr>
              <p:spPr bwMode="auto">
                <a:xfrm>
                  <a:off x="442" y="-1"/>
                  <a:ext cx="4882" cy="2154"/>
                </a:xfrm>
                <a:custGeom>
                  <a:avLst/>
                  <a:gdLst>
                    <a:gd name="T0" fmla="+- 0 1741 442"/>
                    <a:gd name="T1" fmla="*/ T0 w 4882"/>
                    <a:gd name="T2" fmla="+- 0 711 -1"/>
                    <a:gd name="T3" fmla="*/ 711 h 2154"/>
                    <a:gd name="T4" fmla="+- 0 1716 442"/>
                    <a:gd name="T5" fmla="*/ T4 w 4882"/>
                    <a:gd name="T6" fmla="+- 0 725 -1"/>
                    <a:gd name="T7" fmla="*/ 725 h 2154"/>
                  </a:gdLst>
                  <a:ahLst/>
                  <a:cxnLst>
                    <a:cxn ang="0">
                      <a:pos x="T1" y="T3"/>
                    </a:cxn>
                    <a:cxn ang="0">
                      <a:pos x="T5" y="T7"/>
                    </a:cxn>
                  </a:cxnLst>
                  <a:rect l="0" t="0" r="r" b="b"/>
                  <a:pathLst>
                    <a:path w="4882" h="2154">
                      <a:moveTo>
                        <a:pt x="1299" y="712"/>
                      </a:moveTo>
                      <a:lnTo>
                        <a:pt x="1274" y="72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5" name="Freeform 798"/>
                <p:cNvSpPr>
                  <a:spLocks/>
                </p:cNvSpPr>
                <p:nvPr/>
              </p:nvSpPr>
              <p:spPr bwMode="auto">
                <a:xfrm>
                  <a:off x="442" y="-1"/>
                  <a:ext cx="4882" cy="2154"/>
                </a:xfrm>
                <a:custGeom>
                  <a:avLst/>
                  <a:gdLst>
                    <a:gd name="T0" fmla="+- 0 1646 442"/>
                    <a:gd name="T1" fmla="*/ T0 w 4882"/>
                    <a:gd name="T2" fmla="+- 0 725 -1"/>
                    <a:gd name="T3" fmla="*/ 725 h 2154"/>
                    <a:gd name="T4" fmla="+- 0 1642 442"/>
                    <a:gd name="T5" fmla="*/ T4 w 4882"/>
                    <a:gd name="T6" fmla="+- 0 715 -1"/>
                    <a:gd name="T7" fmla="*/ 715 h 2154"/>
                    <a:gd name="T8" fmla="+- 0 1613 442"/>
                    <a:gd name="T9" fmla="*/ T8 w 4882"/>
                    <a:gd name="T10" fmla="+- 0 734 -1"/>
                    <a:gd name="T11" fmla="*/ 734 h 2154"/>
                    <a:gd name="T12" fmla="+- 0 1589 442"/>
                    <a:gd name="T13" fmla="*/ T12 w 4882"/>
                    <a:gd name="T14" fmla="+- 0 830 -1"/>
                    <a:gd name="T15" fmla="*/ 830 h 2154"/>
                    <a:gd name="T16" fmla="+- 0 1536 442"/>
                    <a:gd name="T17" fmla="*/ T16 w 4882"/>
                    <a:gd name="T18" fmla="+- 0 873 -1"/>
                    <a:gd name="T19" fmla="*/ 873 h 2154"/>
                    <a:gd name="T20" fmla="+- 0 1454 442"/>
                    <a:gd name="T21" fmla="*/ T20 w 4882"/>
                    <a:gd name="T22" fmla="+- 0 964 -1"/>
                    <a:gd name="T23" fmla="*/ 964 h 2154"/>
                    <a:gd name="T24" fmla="+- 0 1430 442"/>
                    <a:gd name="T25" fmla="*/ T24 w 4882"/>
                    <a:gd name="T26" fmla="+- 0 1031 -1"/>
                    <a:gd name="T27" fmla="*/ 1031 h 2154"/>
                    <a:gd name="T28" fmla="+- 0 1435 442"/>
                    <a:gd name="T29" fmla="*/ T28 w 4882"/>
                    <a:gd name="T30" fmla="+- 0 1031 -1"/>
                    <a:gd name="T31" fmla="*/ 1031 h 2154"/>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4882" h="2154">
                      <a:moveTo>
                        <a:pt x="1204" y="726"/>
                      </a:moveTo>
                      <a:lnTo>
                        <a:pt x="1200" y="716"/>
                      </a:lnTo>
                      <a:lnTo>
                        <a:pt x="1171" y="735"/>
                      </a:lnTo>
                      <a:lnTo>
                        <a:pt x="1147" y="831"/>
                      </a:lnTo>
                      <a:lnTo>
                        <a:pt x="1094" y="874"/>
                      </a:lnTo>
                      <a:lnTo>
                        <a:pt x="1012" y="965"/>
                      </a:lnTo>
                      <a:lnTo>
                        <a:pt x="988" y="1032"/>
                      </a:lnTo>
                      <a:lnTo>
                        <a:pt x="993" y="103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6" name="Freeform 799"/>
                <p:cNvSpPr>
                  <a:spLocks/>
                </p:cNvSpPr>
                <p:nvPr/>
              </p:nvSpPr>
              <p:spPr bwMode="auto">
                <a:xfrm>
                  <a:off x="442" y="-1"/>
                  <a:ext cx="4882" cy="2154"/>
                </a:xfrm>
                <a:custGeom>
                  <a:avLst/>
                  <a:gdLst>
                    <a:gd name="T0" fmla="+- 0 1617 442"/>
                    <a:gd name="T1" fmla="*/ T0 w 4882"/>
                    <a:gd name="T2" fmla="+- 0 1045 -1"/>
                    <a:gd name="T3" fmla="*/ 1045 h 2154"/>
                    <a:gd name="T4" fmla="+- 0 1599 442"/>
                    <a:gd name="T5" fmla="*/ T4 w 4882"/>
                    <a:gd name="T6" fmla="+- 0 1060 -1"/>
                    <a:gd name="T7" fmla="*/ 1060 h 2154"/>
                    <a:gd name="T8" fmla="+- 0 1454 442"/>
                    <a:gd name="T9" fmla="*/ T8 w 4882"/>
                    <a:gd name="T10" fmla="+- 0 1118 -1"/>
                    <a:gd name="T11" fmla="*/ 1118 h 2154"/>
                    <a:gd name="T12" fmla="+- 0 1456 442"/>
                    <a:gd name="T13" fmla="*/ T12 w 4882"/>
                    <a:gd name="T14" fmla="+- 0 1125 -1"/>
                    <a:gd name="T15" fmla="*/ 1125 h 2154"/>
                  </a:gdLst>
                  <a:ahLst/>
                  <a:cxnLst>
                    <a:cxn ang="0">
                      <a:pos x="T1" y="T3"/>
                    </a:cxn>
                    <a:cxn ang="0">
                      <a:pos x="T5" y="T7"/>
                    </a:cxn>
                    <a:cxn ang="0">
                      <a:pos x="T9" y="T11"/>
                    </a:cxn>
                    <a:cxn ang="0">
                      <a:pos x="T13" y="T15"/>
                    </a:cxn>
                  </a:cxnLst>
                  <a:rect l="0" t="0" r="r" b="b"/>
                  <a:pathLst>
                    <a:path w="4882" h="2154">
                      <a:moveTo>
                        <a:pt x="1175" y="1046"/>
                      </a:moveTo>
                      <a:lnTo>
                        <a:pt x="1157" y="1061"/>
                      </a:lnTo>
                      <a:lnTo>
                        <a:pt x="1012" y="1119"/>
                      </a:lnTo>
                      <a:lnTo>
                        <a:pt x="1014" y="112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7" name="Freeform 800"/>
                <p:cNvSpPr>
                  <a:spLocks/>
                </p:cNvSpPr>
                <p:nvPr/>
              </p:nvSpPr>
              <p:spPr bwMode="auto">
                <a:xfrm>
                  <a:off x="442" y="-1"/>
                  <a:ext cx="4882" cy="2154"/>
                </a:xfrm>
                <a:custGeom>
                  <a:avLst/>
                  <a:gdLst>
                    <a:gd name="T0" fmla="+- 0 5247 442"/>
                    <a:gd name="T1" fmla="*/ T0 w 4882"/>
                    <a:gd name="T2" fmla="+- 0 1105 -1"/>
                    <a:gd name="T3" fmla="*/ 1105 h 2154"/>
                    <a:gd name="T4" fmla="+- 0 5247 442"/>
                    <a:gd name="T5" fmla="*/ T4 w 4882"/>
                    <a:gd name="T6" fmla="+- 0 1175 -1"/>
                    <a:gd name="T7" fmla="*/ 1175 h 2154"/>
                    <a:gd name="T8" fmla="+- 0 5247 442"/>
                    <a:gd name="T9" fmla="*/ T8 w 4882"/>
                    <a:gd name="T10" fmla="+- 0 1205 -1"/>
                    <a:gd name="T11" fmla="*/ 1205 h 2154"/>
                  </a:gdLst>
                  <a:ahLst/>
                  <a:cxnLst>
                    <a:cxn ang="0">
                      <a:pos x="T1" y="T3"/>
                    </a:cxn>
                    <a:cxn ang="0">
                      <a:pos x="T5" y="T7"/>
                    </a:cxn>
                    <a:cxn ang="0">
                      <a:pos x="T9" y="T11"/>
                    </a:cxn>
                  </a:cxnLst>
                  <a:rect l="0" t="0" r="r" b="b"/>
                  <a:pathLst>
                    <a:path w="4882" h="2154">
                      <a:moveTo>
                        <a:pt x="4805" y="1106"/>
                      </a:moveTo>
                      <a:lnTo>
                        <a:pt x="4805" y="1176"/>
                      </a:lnTo>
                      <a:lnTo>
                        <a:pt x="4805" y="12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8" name="Freeform 801"/>
                <p:cNvSpPr>
                  <a:spLocks/>
                </p:cNvSpPr>
                <p:nvPr/>
              </p:nvSpPr>
              <p:spPr bwMode="auto">
                <a:xfrm>
                  <a:off x="442" y="-1"/>
                  <a:ext cx="4882" cy="2154"/>
                </a:xfrm>
                <a:custGeom>
                  <a:avLst/>
                  <a:gdLst>
                    <a:gd name="T0" fmla="+- 0 1815 442"/>
                    <a:gd name="T1" fmla="*/ T0 w 4882"/>
                    <a:gd name="T2" fmla="+- 0 1077 -1"/>
                    <a:gd name="T3" fmla="*/ 1077 h 2154"/>
                    <a:gd name="T4" fmla="+- 0 1819 442"/>
                    <a:gd name="T5" fmla="*/ T4 w 4882"/>
                    <a:gd name="T6" fmla="+- 0 1070 -1"/>
                    <a:gd name="T7" fmla="*/ 1070 h 2154"/>
                  </a:gdLst>
                  <a:ahLst/>
                  <a:cxnLst>
                    <a:cxn ang="0">
                      <a:pos x="T1" y="T3"/>
                    </a:cxn>
                    <a:cxn ang="0">
                      <a:pos x="T5" y="T7"/>
                    </a:cxn>
                  </a:cxnLst>
                  <a:rect l="0" t="0" r="r" b="b"/>
                  <a:pathLst>
                    <a:path w="4882" h="2154">
                      <a:moveTo>
                        <a:pt x="1373" y="1078"/>
                      </a:moveTo>
                      <a:lnTo>
                        <a:pt x="1377" y="107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9" name="Freeform 802"/>
                <p:cNvSpPr>
                  <a:spLocks/>
                </p:cNvSpPr>
                <p:nvPr/>
              </p:nvSpPr>
              <p:spPr bwMode="auto">
                <a:xfrm>
                  <a:off x="442" y="-1"/>
                  <a:ext cx="4882" cy="2154"/>
                </a:xfrm>
                <a:custGeom>
                  <a:avLst/>
                  <a:gdLst>
                    <a:gd name="T0" fmla="+- 0 1707 442"/>
                    <a:gd name="T1" fmla="*/ T0 w 4882"/>
                    <a:gd name="T2" fmla="+- 0 1025 -1"/>
                    <a:gd name="T3" fmla="*/ 1025 h 2154"/>
                    <a:gd name="T4" fmla="+- 0 1685 442"/>
                    <a:gd name="T5" fmla="*/ T4 w 4882"/>
                    <a:gd name="T6" fmla="+- 0 1036 -1"/>
                    <a:gd name="T7" fmla="*/ 1036 h 2154"/>
                    <a:gd name="T8" fmla="+- 0 1671 442"/>
                    <a:gd name="T9" fmla="*/ T8 w 4882"/>
                    <a:gd name="T10" fmla="+- 0 1084 -1"/>
                    <a:gd name="T11" fmla="*/ 1084 h 2154"/>
                    <a:gd name="T12" fmla="+- 0 1671 442"/>
                    <a:gd name="T13" fmla="*/ T12 w 4882"/>
                    <a:gd name="T14" fmla="+- 0 1084 -1"/>
                    <a:gd name="T15" fmla="*/ 1084 h 2154"/>
                  </a:gdLst>
                  <a:ahLst/>
                  <a:cxnLst>
                    <a:cxn ang="0">
                      <a:pos x="T1" y="T3"/>
                    </a:cxn>
                    <a:cxn ang="0">
                      <a:pos x="T5" y="T7"/>
                    </a:cxn>
                    <a:cxn ang="0">
                      <a:pos x="T9" y="T11"/>
                    </a:cxn>
                    <a:cxn ang="0">
                      <a:pos x="T13" y="T15"/>
                    </a:cxn>
                  </a:cxnLst>
                  <a:rect l="0" t="0" r="r" b="b"/>
                  <a:pathLst>
                    <a:path w="4882" h="2154">
                      <a:moveTo>
                        <a:pt x="1265" y="1026"/>
                      </a:moveTo>
                      <a:lnTo>
                        <a:pt x="1243" y="1037"/>
                      </a:lnTo>
                      <a:lnTo>
                        <a:pt x="1229" y="108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0" name="Freeform 803"/>
                <p:cNvSpPr>
                  <a:spLocks/>
                </p:cNvSpPr>
                <p:nvPr/>
              </p:nvSpPr>
              <p:spPr bwMode="auto">
                <a:xfrm>
                  <a:off x="442" y="-1"/>
                  <a:ext cx="4882" cy="2154"/>
                </a:xfrm>
                <a:custGeom>
                  <a:avLst/>
                  <a:gdLst>
                    <a:gd name="T0" fmla="+- 0 1694 442"/>
                    <a:gd name="T1" fmla="*/ T0 w 4882"/>
                    <a:gd name="T2" fmla="+- 0 1117 -1"/>
                    <a:gd name="T3" fmla="*/ 1117 h 2154"/>
                    <a:gd name="T4" fmla="+- 0 1675 442"/>
                    <a:gd name="T5" fmla="*/ T4 w 4882"/>
                    <a:gd name="T6" fmla="+- 0 1147 -1"/>
                    <a:gd name="T7" fmla="*/ 1147 h 2154"/>
                    <a:gd name="T8" fmla="+- 0 1633 442"/>
                    <a:gd name="T9" fmla="*/ T8 w 4882"/>
                    <a:gd name="T10" fmla="+- 0 1104 -1"/>
                    <a:gd name="T11" fmla="*/ 1104 h 2154"/>
                  </a:gdLst>
                  <a:ahLst/>
                  <a:cxnLst>
                    <a:cxn ang="0">
                      <a:pos x="T1" y="T3"/>
                    </a:cxn>
                    <a:cxn ang="0">
                      <a:pos x="T5" y="T7"/>
                    </a:cxn>
                    <a:cxn ang="0">
                      <a:pos x="T9" y="T11"/>
                    </a:cxn>
                  </a:cxnLst>
                  <a:rect l="0" t="0" r="r" b="b"/>
                  <a:pathLst>
                    <a:path w="4882" h="2154">
                      <a:moveTo>
                        <a:pt x="1252" y="1118"/>
                      </a:moveTo>
                      <a:lnTo>
                        <a:pt x="1233" y="1148"/>
                      </a:lnTo>
                      <a:lnTo>
                        <a:pt x="1191" y="110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1" name="Freeform 804"/>
                <p:cNvSpPr>
                  <a:spLocks/>
                </p:cNvSpPr>
                <p:nvPr/>
              </p:nvSpPr>
              <p:spPr bwMode="auto">
                <a:xfrm>
                  <a:off x="442" y="-1"/>
                  <a:ext cx="4882" cy="2154"/>
                </a:xfrm>
                <a:custGeom>
                  <a:avLst/>
                  <a:gdLst>
                    <a:gd name="T0" fmla="+- 0 1663 442"/>
                    <a:gd name="T1" fmla="*/ T0 w 4882"/>
                    <a:gd name="T2" fmla="+- 0 1042 -1"/>
                    <a:gd name="T3" fmla="*/ 1042 h 2154"/>
                    <a:gd name="T4" fmla="+- 0 1666 442"/>
                    <a:gd name="T5" fmla="*/ T4 w 4882"/>
                    <a:gd name="T6" fmla="+- 0 1036 -1"/>
                    <a:gd name="T7" fmla="*/ 1036 h 2154"/>
                    <a:gd name="T8" fmla="+- 0 1651 442"/>
                    <a:gd name="T9" fmla="*/ T8 w 4882"/>
                    <a:gd name="T10" fmla="+- 0 1025 -1"/>
                    <a:gd name="T11" fmla="*/ 1025 h 2154"/>
                  </a:gdLst>
                  <a:ahLst/>
                  <a:cxnLst>
                    <a:cxn ang="0">
                      <a:pos x="T1" y="T3"/>
                    </a:cxn>
                    <a:cxn ang="0">
                      <a:pos x="T5" y="T7"/>
                    </a:cxn>
                    <a:cxn ang="0">
                      <a:pos x="T9" y="T11"/>
                    </a:cxn>
                  </a:cxnLst>
                  <a:rect l="0" t="0" r="r" b="b"/>
                  <a:pathLst>
                    <a:path w="4882" h="2154">
                      <a:moveTo>
                        <a:pt x="1221" y="1043"/>
                      </a:moveTo>
                      <a:lnTo>
                        <a:pt x="1224" y="1037"/>
                      </a:lnTo>
                      <a:lnTo>
                        <a:pt x="1209" y="102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2" name="Freeform 805"/>
                <p:cNvSpPr>
                  <a:spLocks/>
                </p:cNvSpPr>
                <p:nvPr/>
              </p:nvSpPr>
              <p:spPr bwMode="auto">
                <a:xfrm>
                  <a:off x="442" y="-1"/>
                  <a:ext cx="4882" cy="2154"/>
                </a:xfrm>
                <a:custGeom>
                  <a:avLst/>
                  <a:gdLst>
                    <a:gd name="T0" fmla="+- 0 1801 442"/>
                    <a:gd name="T1" fmla="*/ T0 w 4882"/>
                    <a:gd name="T2" fmla="+- 0 1079 -1"/>
                    <a:gd name="T3" fmla="*/ 1079 h 2154"/>
                    <a:gd name="T4" fmla="+- 0 1786 442"/>
                    <a:gd name="T5" fmla="*/ T4 w 4882"/>
                    <a:gd name="T6" fmla="+- 0 1094 -1"/>
                    <a:gd name="T7" fmla="*/ 1094 h 2154"/>
                    <a:gd name="T8" fmla="+- 0 1767 442"/>
                    <a:gd name="T9" fmla="*/ T8 w 4882"/>
                    <a:gd name="T10" fmla="+- 0 1065 -1"/>
                    <a:gd name="T11" fmla="*/ 1065 h 2154"/>
                  </a:gdLst>
                  <a:ahLst/>
                  <a:cxnLst>
                    <a:cxn ang="0">
                      <a:pos x="T1" y="T3"/>
                    </a:cxn>
                    <a:cxn ang="0">
                      <a:pos x="T5" y="T7"/>
                    </a:cxn>
                    <a:cxn ang="0">
                      <a:pos x="T9" y="T11"/>
                    </a:cxn>
                  </a:cxnLst>
                  <a:rect l="0" t="0" r="r" b="b"/>
                  <a:pathLst>
                    <a:path w="4882" h="2154">
                      <a:moveTo>
                        <a:pt x="1359" y="1080"/>
                      </a:moveTo>
                      <a:lnTo>
                        <a:pt x="1344" y="1095"/>
                      </a:lnTo>
                      <a:lnTo>
                        <a:pt x="1325" y="106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3" name="Freeform 806"/>
                <p:cNvSpPr>
                  <a:spLocks/>
                </p:cNvSpPr>
                <p:nvPr/>
              </p:nvSpPr>
              <p:spPr bwMode="auto">
                <a:xfrm>
                  <a:off x="442" y="-1"/>
                  <a:ext cx="4882" cy="2154"/>
                </a:xfrm>
                <a:custGeom>
                  <a:avLst/>
                  <a:gdLst>
                    <a:gd name="T0" fmla="+- 0 1767 442"/>
                    <a:gd name="T1" fmla="*/ T0 w 4882"/>
                    <a:gd name="T2" fmla="+- 0 1065 -1"/>
                    <a:gd name="T3" fmla="*/ 1065 h 2154"/>
                    <a:gd name="T4" fmla="+- 0 1767 442"/>
                    <a:gd name="T5" fmla="*/ T4 w 4882"/>
                    <a:gd name="T6" fmla="+- 0 1066 -1"/>
                    <a:gd name="T7" fmla="*/ 1066 h 2154"/>
                  </a:gdLst>
                  <a:ahLst/>
                  <a:cxnLst>
                    <a:cxn ang="0">
                      <a:pos x="T1" y="T3"/>
                    </a:cxn>
                    <a:cxn ang="0">
                      <a:pos x="T5" y="T7"/>
                    </a:cxn>
                  </a:cxnLst>
                  <a:rect l="0" t="0" r="r" b="b"/>
                  <a:pathLst>
                    <a:path w="4882" h="2154">
                      <a:moveTo>
                        <a:pt x="1325" y="1066"/>
                      </a:moveTo>
                      <a:lnTo>
                        <a:pt x="1325" y="106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4" name="Freeform 807"/>
                <p:cNvSpPr>
                  <a:spLocks/>
                </p:cNvSpPr>
                <p:nvPr/>
              </p:nvSpPr>
              <p:spPr bwMode="auto">
                <a:xfrm>
                  <a:off x="442" y="-1"/>
                  <a:ext cx="4882" cy="2154"/>
                </a:xfrm>
                <a:custGeom>
                  <a:avLst/>
                  <a:gdLst>
                    <a:gd name="T0" fmla="+- 0 1906 442"/>
                    <a:gd name="T1" fmla="*/ T0 w 4882"/>
                    <a:gd name="T2" fmla="+- 0 458 -1"/>
                    <a:gd name="T3" fmla="*/ 458 h 2154"/>
                    <a:gd name="T4" fmla="+- 0 1915 442"/>
                    <a:gd name="T5" fmla="*/ T4 w 4882"/>
                    <a:gd name="T6" fmla="+- 0 446 -1"/>
                    <a:gd name="T7" fmla="*/ 446 h 2154"/>
                    <a:gd name="T8" fmla="+- 0 1795 442"/>
                    <a:gd name="T9" fmla="*/ T8 w 4882"/>
                    <a:gd name="T10" fmla="+- 0 364 -1"/>
                    <a:gd name="T11" fmla="*/ 364 h 2154"/>
                    <a:gd name="T12" fmla="+- 0 1733 442"/>
                    <a:gd name="T13" fmla="*/ T12 w 4882"/>
                    <a:gd name="T14" fmla="+- 0 364 -1"/>
                    <a:gd name="T15" fmla="*/ 364 h 2154"/>
                    <a:gd name="T16" fmla="+- 0 1717 442"/>
                    <a:gd name="T17" fmla="*/ T16 w 4882"/>
                    <a:gd name="T18" fmla="+- 0 324 -1"/>
                    <a:gd name="T19" fmla="*/ 324 h 2154"/>
                  </a:gdLst>
                  <a:ahLst/>
                  <a:cxnLst>
                    <a:cxn ang="0">
                      <a:pos x="T1" y="T3"/>
                    </a:cxn>
                    <a:cxn ang="0">
                      <a:pos x="T5" y="T7"/>
                    </a:cxn>
                    <a:cxn ang="0">
                      <a:pos x="T9" y="T11"/>
                    </a:cxn>
                    <a:cxn ang="0">
                      <a:pos x="T13" y="T15"/>
                    </a:cxn>
                    <a:cxn ang="0">
                      <a:pos x="T17" y="T19"/>
                    </a:cxn>
                  </a:cxnLst>
                  <a:rect l="0" t="0" r="r" b="b"/>
                  <a:pathLst>
                    <a:path w="4882" h="2154">
                      <a:moveTo>
                        <a:pt x="1464" y="459"/>
                      </a:moveTo>
                      <a:lnTo>
                        <a:pt x="1473" y="447"/>
                      </a:lnTo>
                      <a:lnTo>
                        <a:pt x="1353" y="365"/>
                      </a:lnTo>
                      <a:lnTo>
                        <a:pt x="1291" y="365"/>
                      </a:lnTo>
                      <a:lnTo>
                        <a:pt x="1275" y="32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5" name="Freeform 808"/>
                <p:cNvSpPr>
                  <a:spLocks/>
                </p:cNvSpPr>
                <p:nvPr/>
              </p:nvSpPr>
              <p:spPr bwMode="auto">
                <a:xfrm>
                  <a:off x="442" y="-1"/>
                  <a:ext cx="4882" cy="2154"/>
                </a:xfrm>
                <a:custGeom>
                  <a:avLst/>
                  <a:gdLst>
                    <a:gd name="T0" fmla="+- 0 5254 442"/>
                    <a:gd name="T1" fmla="*/ T0 w 4882"/>
                    <a:gd name="T2" fmla="+- 0 345 -1"/>
                    <a:gd name="T3" fmla="*/ 345 h 2154"/>
                    <a:gd name="T4" fmla="+- 0 5252 442"/>
                    <a:gd name="T5" fmla="*/ T4 w 4882"/>
                    <a:gd name="T6" fmla="+- 0 595 -1"/>
                    <a:gd name="T7" fmla="*/ 595 h 2154"/>
                    <a:gd name="T8" fmla="+- 0 5252 442"/>
                    <a:gd name="T9" fmla="*/ T8 w 4882"/>
                    <a:gd name="T10" fmla="+- 0 643 -1"/>
                    <a:gd name="T11" fmla="*/ 643 h 2154"/>
                    <a:gd name="T12" fmla="+- 0 5247 442"/>
                    <a:gd name="T13" fmla="*/ T12 w 4882"/>
                    <a:gd name="T14" fmla="+- 0 1022 -1"/>
                    <a:gd name="T15" fmla="*/ 1022 h 2154"/>
                    <a:gd name="T16" fmla="+- 0 5247 442"/>
                    <a:gd name="T17" fmla="*/ T16 w 4882"/>
                    <a:gd name="T18" fmla="+- 0 1025 -1"/>
                    <a:gd name="T19" fmla="*/ 1025 h 2154"/>
                    <a:gd name="T20" fmla="+- 0 5247 442"/>
                    <a:gd name="T21" fmla="*/ T20 w 4882"/>
                    <a:gd name="T22" fmla="+- 0 1089 -1"/>
                    <a:gd name="T23" fmla="*/ 1089 h 2154"/>
                    <a:gd name="T24" fmla="+- 0 5247 442"/>
                    <a:gd name="T25" fmla="*/ T24 w 4882"/>
                    <a:gd name="T26" fmla="+- 0 1105 -1"/>
                    <a:gd name="T27" fmla="*/ 1105 h 2154"/>
                  </a:gdLst>
                  <a:ahLst/>
                  <a:cxnLst>
                    <a:cxn ang="0">
                      <a:pos x="T1" y="T3"/>
                    </a:cxn>
                    <a:cxn ang="0">
                      <a:pos x="T5" y="T7"/>
                    </a:cxn>
                    <a:cxn ang="0">
                      <a:pos x="T9" y="T11"/>
                    </a:cxn>
                    <a:cxn ang="0">
                      <a:pos x="T13" y="T15"/>
                    </a:cxn>
                    <a:cxn ang="0">
                      <a:pos x="T17" y="T19"/>
                    </a:cxn>
                    <a:cxn ang="0">
                      <a:pos x="T21" y="T23"/>
                    </a:cxn>
                    <a:cxn ang="0">
                      <a:pos x="T25" y="T27"/>
                    </a:cxn>
                  </a:cxnLst>
                  <a:rect l="0" t="0" r="r" b="b"/>
                  <a:pathLst>
                    <a:path w="4882" h="2154">
                      <a:moveTo>
                        <a:pt x="4812" y="346"/>
                      </a:moveTo>
                      <a:lnTo>
                        <a:pt x="4810" y="596"/>
                      </a:lnTo>
                      <a:lnTo>
                        <a:pt x="4810" y="644"/>
                      </a:lnTo>
                      <a:lnTo>
                        <a:pt x="4805" y="1023"/>
                      </a:lnTo>
                      <a:lnTo>
                        <a:pt x="4805" y="1026"/>
                      </a:lnTo>
                      <a:lnTo>
                        <a:pt x="4805" y="1090"/>
                      </a:lnTo>
                      <a:lnTo>
                        <a:pt x="4805" y="11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6" name="Freeform 809"/>
                <p:cNvSpPr>
                  <a:spLocks/>
                </p:cNvSpPr>
                <p:nvPr/>
              </p:nvSpPr>
              <p:spPr bwMode="auto">
                <a:xfrm>
                  <a:off x="442" y="-1"/>
                  <a:ext cx="4882" cy="2154"/>
                </a:xfrm>
                <a:custGeom>
                  <a:avLst/>
                  <a:gdLst>
                    <a:gd name="T0" fmla="+- 0 1898 442"/>
                    <a:gd name="T1" fmla="*/ T0 w 4882"/>
                    <a:gd name="T2" fmla="+- 0 1081 -1"/>
                    <a:gd name="T3" fmla="*/ 1081 h 2154"/>
                    <a:gd name="T4" fmla="+- 0 1906 442"/>
                    <a:gd name="T5" fmla="*/ T4 w 4882"/>
                    <a:gd name="T6" fmla="+- 0 1075 -1"/>
                    <a:gd name="T7" fmla="*/ 1075 h 2154"/>
                    <a:gd name="T8" fmla="+- 0 1884 442"/>
                    <a:gd name="T9" fmla="*/ T8 w 4882"/>
                    <a:gd name="T10" fmla="+- 0 1065 -1"/>
                    <a:gd name="T11" fmla="*/ 1065 h 2154"/>
                  </a:gdLst>
                  <a:ahLst/>
                  <a:cxnLst>
                    <a:cxn ang="0">
                      <a:pos x="T1" y="T3"/>
                    </a:cxn>
                    <a:cxn ang="0">
                      <a:pos x="T5" y="T7"/>
                    </a:cxn>
                    <a:cxn ang="0">
                      <a:pos x="T9" y="T11"/>
                    </a:cxn>
                  </a:cxnLst>
                  <a:rect l="0" t="0" r="r" b="b"/>
                  <a:pathLst>
                    <a:path w="4882" h="2154">
                      <a:moveTo>
                        <a:pt x="1456" y="1082"/>
                      </a:moveTo>
                      <a:lnTo>
                        <a:pt x="1464" y="1076"/>
                      </a:lnTo>
                      <a:lnTo>
                        <a:pt x="1442" y="106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7" name="Freeform 810"/>
                <p:cNvSpPr>
                  <a:spLocks/>
                </p:cNvSpPr>
                <p:nvPr/>
              </p:nvSpPr>
              <p:spPr bwMode="auto">
                <a:xfrm>
                  <a:off x="442" y="-1"/>
                  <a:ext cx="4882" cy="2154"/>
                </a:xfrm>
                <a:custGeom>
                  <a:avLst/>
                  <a:gdLst>
                    <a:gd name="T0" fmla="+- 0 1947 442"/>
                    <a:gd name="T1" fmla="*/ T0 w 4882"/>
                    <a:gd name="T2" fmla="+- 0 1021 -1"/>
                    <a:gd name="T3" fmla="*/ 1021 h 2154"/>
                    <a:gd name="T4" fmla="+- 0 1949 442"/>
                    <a:gd name="T5" fmla="*/ T4 w 4882"/>
                    <a:gd name="T6" fmla="+- 0 1007 -1"/>
                    <a:gd name="T7" fmla="*/ 1007 h 2154"/>
                    <a:gd name="T8" fmla="+- 0 1907 442"/>
                    <a:gd name="T9" fmla="*/ T8 w 4882"/>
                    <a:gd name="T10" fmla="+- 0 932 -1"/>
                    <a:gd name="T11" fmla="*/ 932 h 2154"/>
                  </a:gdLst>
                  <a:ahLst/>
                  <a:cxnLst>
                    <a:cxn ang="0">
                      <a:pos x="T1" y="T3"/>
                    </a:cxn>
                    <a:cxn ang="0">
                      <a:pos x="T5" y="T7"/>
                    </a:cxn>
                    <a:cxn ang="0">
                      <a:pos x="T9" y="T11"/>
                    </a:cxn>
                  </a:cxnLst>
                  <a:rect l="0" t="0" r="r" b="b"/>
                  <a:pathLst>
                    <a:path w="4882" h="2154">
                      <a:moveTo>
                        <a:pt x="1505" y="1022"/>
                      </a:moveTo>
                      <a:lnTo>
                        <a:pt x="1507" y="1008"/>
                      </a:lnTo>
                      <a:lnTo>
                        <a:pt x="1465" y="93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8" name="Freeform 811"/>
                <p:cNvSpPr>
                  <a:spLocks/>
                </p:cNvSpPr>
                <p:nvPr/>
              </p:nvSpPr>
              <p:spPr bwMode="auto">
                <a:xfrm>
                  <a:off x="442" y="-1"/>
                  <a:ext cx="4882" cy="2154"/>
                </a:xfrm>
                <a:custGeom>
                  <a:avLst/>
                  <a:gdLst>
                    <a:gd name="T0" fmla="+- 0 1910 442"/>
                    <a:gd name="T1" fmla="*/ T0 w 4882"/>
                    <a:gd name="T2" fmla="+- 0 884 -1"/>
                    <a:gd name="T3" fmla="*/ 884 h 2154"/>
                    <a:gd name="T4" fmla="+- 0 1911 442"/>
                    <a:gd name="T5" fmla="*/ T4 w 4882"/>
                    <a:gd name="T6" fmla="+- 0 878 -1"/>
                    <a:gd name="T7" fmla="*/ 878 h 2154"/>
                    <a:gd name="T8" fmla="+- 0 1893 442"/>
                    <a:gd name="T9" fmla="*/ T8 w 4882"/>
                    <a:gd name="T10" fmla="+- 0 837 -1"/>
                    <a:gd name="T11" fmla="*/ 837 h 2154"/>
                  </a:gdLst>
                  <a:ahLst/>
                  <a:cxnLst>
                    <a:cxn ang="0">
                      <a:pos x="T1" y="T3"/>
                    </a:cxn>
                    <a:cxn ang="0">
                      <a:pos x="T5" y="T7"/>
                    </a:cxn>
                    <a:cxn ang="0">
                      <a:pos x="T9" y="T11"/>
                    </a:cxn>
                  </a:cxnLst>
                  <a:rect l="0" t="0" r="r" b="b"/>
                  <a:pathLst>
                    <a:path w="4882" h="2154">
                      <a:moveTo>
                        <a:pt x="1468" y="885"/>
                      </a:moveTo>
                      <a:lnTo>
                        <a:pt x="1469" y="879"/>
                      </a:lnTo>
                      <a:lnTo>
                        <a:pt x="1451" y="83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9" name="Freeform 812"/>
                <p:cNvSpPr>
                  <a:spLocks/>
                </p:cNvSpPr>
                <p:nvPr/>
              </p:nvSpPr>
              <p:spPr bwMode="auto">
                <a:xfrm>
                  <a:off x="442" y="-1"/>
                  <a:ext cx="4882" cy="2154"/>
                </a:xfrm>
                <a:custGeom>
                  <a:avLst/>
                  <a:gdLst>
                    <a:gd name="T0" fmla="+- 0 2014 442"/>
                    <a:gd name="T1" fmla="*/ T0 w 4882"/>
                    <a:gd name="T2" fmla="+- 0 624 -1"/>
                    <a:gd name="T3" fmla="*/ 624 h 2154"/>
                    <a:gd name="T4" fmla="+- 0 2016 442"/>
                    <a:gd name="T5" fmla="*/ T4 w 4882"/>
                    <a:gd name="T6" fmla="+- 0 619 -1"/>
                    <a:gd name="T7" fmla="*/ 619 h 2154"/>
                    <a:gd name="T8" fmla="+- 0 1920 442"/>
                    <a:gd name="T9" fmla="*/ T8 w 4882"/>
                    <a:gd name="T10" fmla="+- 0 547 -1"/>
                    <a:gd name="T11" fmla="*/ 547 h 2154"/>
                    <a:gd name="T12" fmla="+- 0 1896 442"/>
                    <a:gd name="T13" fmla="*/ T12 w 4882"/>
                    <a:gd name="T14" fmla="+- 0 485 -1"/>
                    <a:gd name="T15" fmla="*/ 485 h 2154"/>
                  </a:gdLst>
                  <a:ahLst/>
                  <a:cxnLst>
                    <a:cxn ang="0">
                      <a:pos x="T1" y="T3"/>
                    </a:cxn>
                    <a:cxn ang="0">
                      <a:pos x="T5" y="T7"/>
                    </a:cxn>
                    <a:cxn ang="0">
                      <a:pos x="T9" y="T11"/>
                    </a:cxn>
                    <a:cxn ang="0">
                      <a:pos x="T13" y="T15"/>
                    </a:cxn>
                  </a:cxnLst>
                  <a:rect l="0" t="0" r="r" b="b"/>
                  <a:pathLst>
                    <a:path w="4882" h="2154">
                      <a:moveTo>
                        <a:pt x="1572" y="625"/>
                      </a:moveTo>
                      <a:lnTo>
                        <a:pt x="1574" y="620"/>
                      </a:lnTo>
                      <a:lnTo>
                        <a:pt x="1478" y="548"/>
                      </a:lnTo>
                      <a:lnTo>
                        <a:pt x="1454" y="48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0" name="Freeform 813"/>
                <p:cNvSpPr>
                  <a:spLocks/>
                </p:cNvSpPr>
                <p:nvPr/>
              </p:nvSpPr>
              <p:spPr bwMode="auto">
                <a:xfrm>
                  <a:off x="442" y="-1"/>
                  <a:ext cx="4882" cy="2154"/>
                </a:xfrm>
                <a:custGeom>
                  <a:avLst/>
                  <a:gdLst>
                    <a:gd name="T0" fmla="+- 0 1807 442"/>
                    <a:gd name="T1" fmla="*/ T0 w 4882"/>
                    <a:gd name="T2" fmla="+- 0 1019 -1"/>
                    <a:gd name="T3" fmla="*/ 1019 h 2154"/>
                    <a:gd name="T4" fmla="+- 0 1781 442"/>
                    <a:gd name="T5" fmla="*/ T4 w 4882"/>
                    <a:gd name="T6" fmla="+- 0 1041 -1"/>
                    <a:gd name="T7" fmla="*/ 1041 h 2154"/>
                    <a:gd name="T8" fmla="+- 0 1783 442"/>
                    <a:gd name="T9" fmla="*/ T8 w 4882"/>
                    <a:gd name="T10" fmla="+- 0 1044 -1"/>
                    <a:gd name="T11" fmla="*/ 1044 h 2154"/>
                  </a:gdLst>
                  <a:ahLst/>
                  <a:cxnLst>
                    <a:cxn ang="0">
                      <a:pos x="T1" y="T3"/>
                    </a:cxn>
                    <a:cxn ang="0">
                      <a:pos x="T5" y="T7"/>
                    </a:cxn>
                    <a:cxn ang="0">
                      <a:pos x="T9" y="T11"/>
                    </a:cxn>
                  </a:cxnLst>
                  <a:rect l="0" t="0" r="r" b="b"/>
                  <a:pathLst>
                    <a:path w="4882" h="2154">
                      <a:moveTo>
                        <a:pt x="1365" y="1020"/>
                      </a:moveTo>
                      <a:lnTo>
                        <a:pt x="1339" y="1042"/>
                      </a:lnTo>
                      <a:lnTo>
                        <a:pt x="1341" y="104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1" name="Freeform 814"/>
                <p:cNvSpPr>
                  <a:spLocks/>
                </p:cNvSpPr>
                <p:nvPr/>
              </p:nvSpPr>
              <p:spPr bwMode="auto">
                <a:xfrm>
                  <a:off x="442" y="-1"/>
                  <a:ext cx="4882" cy="2154"/>
                </a:xfrm>
                <a:custGeom>
                  <a:avLst/>
                  <a:gdLst>
                    <a:gd name="T0" fmla="+- 0 1767 442"/>
                    <a:gd name="T1" fmla="*/ T0 w 4882"/>
                    <a:gd name="T2" fmla="+- 0 1065 -1"/>
                    <a:gd name="T3" fmla="*/ 1065 h 2154"/>
                    <a:gd name="T4" fmla="+- 0 1767 442"/>
                    <a:gd name="T5" fmla="*/ T4 w 4882"/>
                    <a:gd name="T6" fmla="+- 0 1065 -1"/>
                    <a:gd name="T7" fmla="*/ 1065 h 2154"/>
                    <a:gd name="T8" fmla="+- 0 1767 442"/>
                    <a:gd name="T9" fmla="*/ T8 w 4882"/>
                    <a:gd name="T10" fmla="+- 0 1065 -1"/>
                    <a:gd name="T11" fmla="*/ 1065 h 2154"/>
                  </a:gdLst>
                  <a:ahLst/>
                  <a:cxnLst>
                    <a:cxn ang="0">
                      <a:pos x="T1" y="T3"/>
                    </a:cxn>
                    <a:cxn ang="0">
                      <a:pos x="T5" y="T7"/>
                    </a:cxn>
                    <a:cxn ang="0">
                      <a:pos x="T9" y="T11"/>
                    </a:cxn>
                  </a:cxnLst>
                  <a:rect l="0" t="0" r="r" b="b"/>
                  <a:pathLst>
                    <a:path w="4882" h="2154">
                      <a:moveTo>
                        <a:pt x="1325" y="1066"/>
                      </a:moveTo>
                      <a:lnTo>
                        <a:pt x="1325" y="106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2" name="Freeform 815"/>
                <p:cNvSpPr>
                  <a:spLocks/>
                </p:cNvSpPr>
                <p:nvPr/>
              </p:nvSpPr>
              <p:spPr bwMode="auto">
                <a:xfrm>
                  <a:off x="442" y="-1"/>
                  <a:ext cx="4882" cy="2154"/>
                </a:xfrm>
                <a:custGeom>
                  <a:avLst/>
                  <a:gdLst>
                    <a:gd name="T0" fmla="+- 0 1770 442"/>
                    <a:gd name="T1" fmla="*/ T0 w 4882"/>
                    <a:gd name="T2" fmla="+- 0 1079 -1"/>
                    <a:gd name="T3" fmla="*/ 1079 h 2154"/>
                    <a:gd name="T4" fmla="+- 0 1714 442"/>
                    <a:gd name="T5" fmla="*/ T4 w 4882"/>
                    <a:gd name="T6" fmla="+- 0 1065 -1"/>
                    <a:gd name="T7" fmla="*/ 1065 h 2154"/>
                  </a:gdLst>
                  <a:ahLst/>
                  <a:cxnLst>
                    <a:cxn ang="0">
                      <a:pos x="T1" y="T3"/>
                    </a:cxn>
                    <a:cxn ang="0">
                      <a:pos x="T5" y="T7"/>
                    </a:cxn>
                  </a:cxnLst>
                  <a:rect l="0" t="0" r="r" b="b"/>
                  <a:pathLst>
                    <a:path w="4882" h="2154">
                      <a:moveTo>
                        <a:pt x="1328" y="1080"/>
                      </a:moveTo>
                      <a:lnTo>
                        <a:pt x="1272" y="106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3" name="Freeform 816"/>
                <p:cNvSpPr>
                  <a:spLocks/>
                </p:cNvSpPr>
                <p:nvPr/>
              </p:nvSpPr>
              <p:spPr bwMode="auto">
                <a:xfrm>
                  <a:off x="442" y="-1"/>
                  <a:ext cx="4882" cy="2154"/>
                </a:xfrm>
                <a:custGeom>
                  <a:avLst/>
                  <a:gdLst>
                    <a:gd name="T0" fmla="+- 0 1465 442"/>
                    <a:gd name="T1" fmla="*/ T0 w 4882"/>
                    <a:gd name="T2" fmla="+- 0 1030 -1"/>
                    <a:gd name="T3" fmla="*/ 1030 h 2154"/>
                    <a:gd name="T4" fmla="+- 0 1517 442"/>
                    <a:gd name="T5" fmla="*/ T4 w 4882"/>
                    <a:gd name="T6" fmla="+- 0 1027 -1"/>
                    <a:gd name="T7" fmla="*/ 1027 h 2154"/>
                    <a:gd name="T8" fmla="+- 0 1627 442"/>
                    <a:gd name="T9" fmla="*/ T8 w 4882"/>
                    <a:gd name="T10" fmla="+- 0 974 -1"/>
                    <a:gd name="T11" fmla="*/ 974 h 2154"/>
                    <a:gd name="T12" fmla="+- 0 1502 442"/>
                    <a:gd name="T13" fmla="*/ T12 w 4882"/>
                    <a:gd name="T14" fmla="+- 0 1027 -1"/>
                    <a:gd name="T15" fmla="*/ 1027 h 2154"/>
                    <a:gd name="T16" fmla="+- 0 1459 442"/>
                    <a:gd name="T17" fmla="*/ T16 w 4882"/>
                    <a:gd name="T18" fmla="+- 0 1018 -1"/>
                    <a:gd name="T19" fmla="*/ 1018 h 2154"/>
                  </a:gdLst>
                  <a:ahLst/>
                  <a:cxnLst>
                    <a:cxn ang="0">
                      <a:pos x="T1" y="T3"/>
                    </a:cxn>
                    <a:cxn ang="0">
                      <a:pos x="T5" y="T7"/>
                    </a:cxn>
                    <a:cxn ang="0">
                      <a:pos x="T9" y="T11"/>
                    </a:cxn>
                    <a:cxn ang="0">
                      <a:pos x="T13" y="T15"/>
                    </a:cxn>
                    <a:cxn ang="0">
                      <a:pos x="T17" y="T19"/>
                    </a:cxn>
                  </a:cxnLst>
                  <a:rect l="0" t="0" r="r" b="b"/>
                  <a:pathLst>
                    <a:path w="4882" h="2154">
                      <a:moveTo>
                        <a:pt x="1023" y="1031"/>
                      </a:moveTo>
                      <a:lnTo>
                        <a:pt x="1075" y="1028"/>
                      </a:lnTo>
                      <a:lnTo>
                        <a:pt x="1185" y="975"/>
                      </a:lnTo>
                      <a:lnTo>
                        <a:pt x="1060" y="1028"/>
                      </a:lnTo>
                      <a:lnTo>
                        <a:pt x="1017" y="101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4" name="Freeform 817"/>
                <p:cNvSpPr>
                  <a:spLocks/>
                </p:cNvSpPr>
                <p:nvPr/>
              </p:nvSpPr>
              <p:spPr bwMode="auto">
                <a:xfrm>
                  <a:off x="442" y="-1"/>
                  <a:ext cx="4882" cy="2154"/>
                </a:xfrm>
                <a:custGeom>
                  <a:avLst/>
                  <a:gdLst>
                    <a:gd name="T0" fmla="+- 0 1767 442"/>
                    <a:gd name="T1" fmla="*/ T0 w 4882"/>
                    <a:gd name="T2" fmla="+- 0 719 -1"/>
                    <a:gd name="T3" fmla="*/ 719 h 2154"/>
                    <a:gd name="T4" fmla="+- 0 1767 442"/>
                    <a:gd name="T5" fmla="*/ T4 w 4882"/>
                    <a:gd name="T6" fmla="+- 0 685 -1"/>
                    <a:gd name="T7" fmla="*/ 685 h 2154"/>
                  </a:gdLst>
                  <a:ahLst/>
                  <a:cxnLst>
                    <a:cxn ang="0">
                      <a:pos x="T1" y="T3"/>
                    </a:cxn>
                    <a:cxn ang="0">
                      <a:pos x="T5" y="T7"/>
                    </a:cxn>
                  </a:cxnLst>
                  <a:rect l="0" t="0" r="r" b="b"/>
                  <a:pathLst>
                    <a:path w="4882" h="2154">
                      <a:moveTo>
                        <a:pt x="1325" y="720"/>
                      </a:moveTo>
                      <a:lnTo>
                        <a:pt x="1325" y="68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5" name="Freeform 818"/>
                <p:cNvSpPr>
                  <a:spLocks/>
                </p:cNvSpPr>
                <p:nvPr/>
              </p:nvSpPr>
              <p:spPr bwMode="auto">
                <a:xfrm>
                  <a:off x="442" y="-1"/>
                  <a:ext cx="4882" cy="2154"/>
                </a:xfrm>
                <a:custGeom>
                  <a:avLst/>
                  <a:gdLst>
                    <a:gd name="T0" fmla="+- 0 1850 442"/>
                    <a:gd name="T1" fmla="*/ T0 w 4882"/>
                    <a:gd name="T2" fmla="+- 0 778 -1"/>
                    <a:gd name="T3" fmla="*/ 778 h 2154"/>
                    <a:gd name="T4" fmla="+- 0 1762 442"/>
                    <a:gd name="T5" fmla="*/ T4 w 4882"/>
                    <a:gd name="T6" fmla="+- 0 815 -1"/>
                    <a:gd name="T7" fmla="*/ 815 h 2154"/>
                    <a:gd name="T8" fmla="+- 0 1764 442"/>
                    <a:gd name="T9" fmla="*/ T8 w 4882"/>
                    <a:gd name="T10" fmla="+- 0 824 -1"/>
                    <a:gd name="T11" fmla="*/ 824 h 2154"/>
                  </a:gdLst>
                  <a:ahLst/>
                  <a:cxnLst>
                    <a:cxn ang="0">
                      <a:pos x="T1" y="T3"/>
                    </a:cxn>
                    <a:cxn ang="0">
                      <a:pos x="T5" y="T7"/>
                    </a:cxn>
                    <a:cxn ang="0">
                      <a:pos x="T9" y="T11"/>
                    </a:cxn>
                  </a:cxnLst>
                  <a:rect l="0" t="0" r="r" b="b"/>
                  <a:pathLst>
                    <a:path w="4882" h="2154">
                      <a:moveTo>
                        <a:pt x="1408" y="779"/>
                      </a:moveTo>
                      <a:lnTo>
                        <a:pt x="1320" y="816"/>
                      </a:lnTo>
                      <a:lnTo>
                        <a:pt x="1322" y="82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6" name="Freeform 819"/>
                <p:cNvSpPr>
                  <a:spLocks/>
                </p:cNvSpPr>
                <p:nvPr/>
              </p:nvSpPr>
              <p:spPr bwMode="auto">
                <a:xfrm>
                  <a:off x="442" y="-1"/>
                  <a:ext cx="4882" cy="2154"/>
                </a:xfrm>
                <a:custGeom>
                  <a:avLst/>
                  <a:gdLst>
                    <a:gd name="T0" fmla="+- 0 1829 442"/>
                    <a:gd name="T1" fmla="*/ T0 w 4882"/>
                    <a:gd name="T2" fmla="+- 0 941 -1"/>
                    <a:gd name="T3" fmla="*/ 941 h 2154"/>
                    <a:gd name="T4" fmla="+- 0 1808 442"/>
                    <a:gd name="T5" fmla="*/ T4 w 4882"/>
                    <a:gd name="T6" fmla="+- 0 985 -1"/>
                    <a:gd name="T7" fmla="*/ 985 h 2154"/>
                  </a:gdLst>
                  <a:ahLst/>
                  <a:cxnLst>
                    <a:cxn ang="0">
                      <a:pos x="T1" y="T3"/>
                    </a:cxn>
                    <a:cxn ang="0">
                      <a:pos x="T5" y="T7"/>
                    </a:cxn>
                  </a:cxnLst>
                  <a:rect l="0" t="0" r="r" b="b"/>
                  <a:pathLst>
                    <a:path w="4882" h="2154">
                      <a:moveTo>
                        <a:pt x="1387" y="942"/>
                      </a:moveTo>
                      <a:lnTo>
                        <a:pt x="1366" y="98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7" name="Freeform 820"/>
                <p:cNvSpPr>
                  <a:spLocks/>
                </p:cNvSpPr>
                <p:nvPr/>
              </p:nvSpPr>
              <p:spPr bwMode="auto">
                <a:xfrm>
                  <a:off x="442" y="-1"/>
                  <a:ext cx="4882" cy="2154"/>
                </a:xfrm>
                <a:custGeom>
                  <a:avLst/>
                  <a:gdLst>
                    <a:gd name="T0" fmla="+- 0 1808 442"/>
                    <a:gd name="T1" fmla="*/ T0 w 4882"/>
                    <a:gd name="T2" fmla="+- 0 985 -1"/>
                    <a:gd name="T3" fmla="*/ 985 h 2154"/>
                    <a:gd name="T4" fmla="+- 0 1800 442"/>
                    <a:gd name="T5" fmla="*/ T4 w 4882"/>
                    <a:gd name="T6" fmla="+- 0 1003 -1"/>
                    <a:gd name="T7" fmla="*/ 1003 h 2154"/>
                    <a:gd name="T8" fmla="+- 0 1801 442"/>
                    <a:gd name="T9" fmla="*/ T8 w 4882"/>
                    <a:gd name="T10" fmla="+- 0 1004 -1"/>
                    <a:gd name="T11" fmla="*/ 1004 h 2154"/>
                  </a:gdLst>
                  <a:ahLst/>
                  <a:cxnLst>
                    <a:cxn ang="0">
                      <a:pos x="T1" y="T3"/>
                    </a:cxn>
                    <a:cxn ang="0">
                      <a:pos x="T5" y="T7"/>
                    </a:cxn>
                    <a:cxn ang="0">
                      <a:pos x="T9" y="T11"/>
                    </a:cxn>
                  </a:cxnLst>
                  <a:rect l="0" t="0" r="r" b="b"/>
                  <a:pathLst>
                    <a:path w="4882" h="2154">
                      <a:moveTo>
                        <a:pt x="1366" y="986"/>
                      </a:moveTo>
                      <a:lnTo>
                        <a:pt x="1358" y="1004"/>
                      </a:lnTo>
                      <a:lnTo>
                        <a:pt x="1359" y="100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8" name="Freeform 821"/>
                <p:cNvSpPr>
                  <a:spLocks/>
                </p:cNvSpPr>
                <p:nvPr/>
              </p:nvSpPr>
              <p:spPr bwMode="auto">
                <a:xfrm>
                  <a:off x="442" y="-1"/>
                  <a:ext cx="4882" cy="2154"/>
                </a:xfrm>
                <a:custGeom>
                  <a:avLst/>
                  <a:gdLst>
                    <a:gd name="T0" fmla="+- 0 1755 442"/>
                    <a:gd name="T1" fmla="*/ T0 w 4882"/>
                    <a:gd name="T2" fmla="+- 0 1005 -1"/>
                    <a:gd name="T3" fmla="*/ 1005 h 2154"/>
                    <a:gd name="T4" fmla="+- 0 1757 442"/>
                    <a:gd name="T5" fmla="*/ T4 w 4882"/>
                    <a:gd name="T6" fmla="+- 0 1003 -1"/>
                    <a:gd name="T7" fmla="*/ 1003 h 2154"/>
                    <a:gd name="T8" fmla="+- 0 1752 442"/>
                    <a:gd name="T9" fmla="*/ T8 w 4882"/>
                    <a:gd name="T10" fmla="+- 0 1003 -1"/>
                    <a:gd name="T11" fmla="*/ 1003 h 2154"/>
                    <a:gd name="T12" fmla="+- 0 1707 442"/>
                    <a:gd name="T13" fmla="*/ T12 w 4882"/>
                    <a:gd name="T14" fmla="+- 0 1025 -1"/>
                    <a:gd name="T15" fmla="*/ 1025 h 2154"/>
                  </a:gdLst>
                  <a:ahLst/>
                  <a:cxnLst>
                    <a:cxn ang="0">
                      <a:pos x="T1" y="T3"/>
                    </a:cxn>
                    <a:cxn ang="0">
                      <a:pos x="T5" y="T7"/>
                    </a:cxn>
                    <a:cxn ang="0">
                      <a:pos x="T9" y="T11"/>
                    </a:cxn>
                    <a:cxn ang="0">
                      <a:pos x="T13" y="T15"/>
                    </a:cxn>
                  </a:cxnLst>
                  <a:rect l="0" t="0" r="r" b="b"/>
                  <a:pathLst>
                    <a:path w="4882" h="2154">
                      <a:moveTo>
                        <a:pt x="1313" y="1006"/>
                      </a:moveTo>
                      <a:lnTo>
                        <a:pt x="1315" y="1004"/>
                      </a:lnTo>
                      <a:lnTo>
                        <a:pt x="1310" y="1004"/>
                      </a:lnTo>
                      <a:lnTo>
                        <a:pt x="1265" y="102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9" name="Freeform 822"/>
                <p:cNvSpPr>
                  <a:spLocks/>
                </p:cNvSpPr>
                <p:nvPr/>
              </p:nvSpPr>
              <p:spPr bwMode="auto">
                <a:xfrm>
                  <a:off x="442" y="-1"/>
                  <a:ext cx="4882" cy="2154"/>
                </a:xfrm>
                <a:custGeom>
                  <a:avLst/>
                  <a:gdLst>
                    <a:gd name="T0" fmla="+- 0 1651 442"/>
                    <a:gd name="T1" fmla="*/ T0 w 4882"/>
                    <a:gd name="T2" fmla="+- 0 1025 -1"/>
                    <a:gd name="T3" fmla="*/ 1025 h 2154"/>
                    <a:gd name="T4" fmla="+- 0 1647 442"/>
                    <a:gd name="T5" fmla="*/ T4 w 4882"/>
                    <a:gd name="T6" fmla="+- 0 1022 -1"/>
                    <a:gd name="T7" fmla="*/ 1022 h 2154"/>
                    <a:gd name="T8" fmla="+- 0 1617 442"/>
                    <a:gd name="T9" fmla="*/ T8 w 4882"/>
                    <a:gd name="T10" fmla="+- 0 1045 -1"/>
                    <a:gd name="T11" fmla="*/ 1045 h 2154"/>
                  </a:gdLst>
                  <a:ahLst/>
                  <a:cxnLst>
                    <a:cxn ang="0">
                      <a:pos x="T1" y="T3"/>
                    </a:cxn>
                    <a:cxn ang="0">
                      <a:pos x="T5" y="T7"/>
                    </a:cxn>
                    <a:cxn ang="0">
                      <a:pos x="T9" y="T11"/>
                    </a:cxn>
                  </a:cxnLst>
                  <a:rect l="0" t="0" r="r" b="b"/>
                  <a:pathLst>
                    <a:path w="4882" h="2154">
                      <a:moveTo>
                        <a:pt x="1209" y="1026"/>
                      </a:moveTo>
                      <a:lnTo>
                        <a:pt x="1205" y="1023"/>
                      </a:lnTo>
                      <a:lnTo>
                        <a:pt x="1175" y="104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0" name="Freeform 823"/>
                <p:cNvSpPr>
                  <a:spLocks/>
                </p:cNvSpPr>
                <p:nvPr/>
              </p:nvSpPr>
              <p:spPr bwMode="auto">
                <a:xfrm>
                  <a:off x="442" y="-1"/>
                  <a:ext cx="4882" cy="2154"/>
                </a:xfrm>
                <a:custGeom>
                  <a:avLst/>
                  <a:gdLst>
                    <a:gd name="T0" fmla="+- 0 1716 442"/>
                    <a:gd name="T1" fmla="*/ T0 w 4882"/>
                    <a:gd name="T2" fmla="+- 0 725 -1"/>
                    <a:gd name="T3" fmla="*/ 725 h 2154"/>
                    <a:gd name="T4" fmla="+- 0 1685 442"/>
                    <a:gd name="T5" fmla="*/ T4 w 4882"/>
                    <a:gd name="T6" fmla="+- 0 743 -1"/>
                    <a:gd name="T7" fmla="*/ 743 h 2154"/>
                    <a:gd name="T8" fmla="+- 0 1656 442"/>
                    <a:gd name="T9" fmla="*/ T8 w 4882"/>
                    <a:gd name="T10" fmla="+- 0 748 -1"/>
                    <a:gd name="T11" fmla="*/ 748 h 2154"/>
                    <a:gd name="T12" fmla="+- 0 1646 442"/>
                    <a:gd name="T13" fmla="*/ T12 w 4882"/>
                    <a:gd name="T14" fmla="+- 0 725 -1"/>
                    <a:gd name="T15" fmla="*/ 725 h 2154"/>
                  </a:gdLst>
                  <a:ahLst/>
                  <a:cxnLst>
                    <a:cxn ang="0">
                      <a:pos x="T1" y="T3"/>
                    </a:cxn>
                    <a:cxn ang="0">
                      <a:pos x="T5" y="T7"/>
                    </a:cxn>
                    <a:cxn ang="0">
                      <a:pos x="T9" y="T11"/>
                    </a:cxn>
                    <a:cxn ang="0">
                      <a:pos x="T13" y="T15"/>
                    </a:cxn>
                  </a:cxnLst>
                  <a:rect l="0" t="0" r="r" b="b"/>
                  <a:pathLst>
                    <a:path w="4882" h="2154">
                      <a:moveTo>
                        <a:pt x="1274" y="726"/>
                      </a:moveTo>
                      <a:lnTo>
                        <a:pt x="1243" y="744"/>
                      </a:lnTo>
                      <a:lnTo>
                        <a:pt x="1214" y="749"/>
                      </a:lnTo>
                      <a:lnTo>
                        <a:pt x="1204" y="72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1" name="Freeform 824"/>
                <p:cNvSpPr>
                  <a:spLocks/>
                </p:cNvSpPr>
                <p:nvPr/>
              </p:nvSpPr>
              <p:spPr bwMode="auto">
                <a:xfrm>
                  <a:off x="442" y="-1"/>
                  <a:ext cx="4882" cy="2154"/>
                </a:xfrm>
                <a:custGeom>
                  <a:avLst/>
                  <a:gdLst>
                    <a:gd name="T0" fmla="+- 0 1662 442"/>
                    <a:gd name="T1" fmla="*/ T0 w 4882"/>
                    <a:gd name="T2" fmla="+- 0 545 -1"/>
                    <a:gd name="T3" fmla="*/ 545 h 2154"/>
                    <a:gd name="T4" fmla="+- 0 1647 442"/>
                    <a:gd name="T5" fmla="*/ T4 w 4882"/>
                    <a:gd name="T6" fmla="+- 0 571 -1"/>
                    <a:gd name="T7" fmla="*/ 571 h 2154"/>
                    <a:gd name="T8" fmla="+- 0 1652 442"/>
                    <a:gd name="T9" fmla="*/ T8 w 4882"/>
                    <a:gd name="T10" fmla="+- 0 577 -1"/>
                    <a:gd name="T11" fmla="*/ 577 h 2154"/>
                  </a:gdLst>
                  <a:ahLst/>
                  <a:cxnLst>
                    <a:cxn ang="0">
                      <a:pos x="T1" y="T3"/>
                    </a:cxn>
                    <a:cxn ang="0">
                      <a:pos x="T5" y="T7"/>
                    </a:cxn>
                    <a:cxn ang="0">
                      <a:pos x="T9" y="T11"/>
                    </a:cxn>
                  </a:cxnLst>
                  <a:rect l="0" t="0" r="r" b="b"/>
                  <a:pathLst>
                    <a:path w="4882" h="2154">
                      <a:moveTo>
                        <a:pt x="1220" y="546"/>
                      </a:moveTo>
                      <a:lnTo>
                        <a:pt x="1205" y="572"/>
                      </a:lnTo>
                      <a:lnTo>
                        <a:pt x="1210" y="57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2" name="Freeform 825"/>
                <p:cNvSpPr>
                  <a:spLocks/>
                </p:cNvSpPr>
                <p:nvPr/>
              </p:nvSpPr>
              <p:spPr bwMode="auto">
                <a:xfrm>
                  <a:off x="442" y="-1"/>
                  <a:ext cx="4882" cy="2154"/>
                </a:xfrm>
                <a:custGeom>
                  <a:avLst/>
                  <a:gdLst>
                    <a:gd name="T0" fmla="+- 0 1890 442"/>
                    <a:gd name="T1" fmla="*/ T0 w 4882"/>
                    <a:gd name="T2" fmla="+- 0 483 -1"/>
                    <a:gd name="T3" fmla="*/ 483 h 2154"/>
                    <a:gd name="T4" fmla="+- 0 1863 442"/>
                    <a:gd name="T5" fmla="*/ T4 w 4882"/>
                    <a:gd name="T6" fmla="+- 0 479 -1"/>
                    <a:gd name="T7" fmla="*/ 479 h 2154"/>
                    <a:gd name="T8" fmla="+- 0 1863 442"/>
                    <a:gd name="T9" fmla="*/ T8 w 4882"/>
                    <a:gd name="T10" fmla="+- 0 485 -1"/>
                    <a:gd name="T11" fmla="*/ 485 h 2154"/>
                  </a:gdLst>
                  <a:ahLst/>
                  <a:cxnLst>
                    <a:cxn ang="0">
                      <a:pos x="T1" y="T3"/>
                    </a:cxn>
                    <a:cxn ang="0">
                      <a:pos x="T5" y="T7"/>
                    </a:cxn>
                    <a:cxn ang="0">
                      <a:pos x="T9" y="T11"/>
                    </a:cxn>
                  </a:cxnLst>
                  <a:rect l="0" t="0" r="r" b="b"/>
                  <a:pathLst>
                    <a:path w="4882" h="2154">
                      <a:moveTo>
                        <a:pt x="1448" y="484"/>
                      </a:moveTo>
                      <a:lnTo>
                        <a:pt x="1421" y="480"/>
                      </a:lnTo>
                      <a:lnTo>
                        <a:pt x="1421" y="48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3" name="Freeform 826"/>
                <p:cNvSpPr>
                  <a:spLocks/>
                </p:cNvSpPr>
                <p:nvPr/>
              </p:nvSpPr>
              <p:spPr bwMode="auto">
                <a:xfrm>
                  <a:off x="442" y="-1"/>
                  <a:ext cx="4882" cy="2154"/>
                </a:xfrm>
                <a:custGeom>
                  <a:avLst/>
                  <a:gdLst>
                    <a:gd name="T0" fmla="+- 0 1924 442"/>
                    <a:gd name="T1" fmla="*/ T0 w 4882"/>
                    <a:gd name="T2" fmla="+- 0 585 -1"/>
                    <a:gd name="T3" fmla="*/ 585 h 2154"/>
                    <a:gd name="T4" fmla="+- 0 1829 442"/>
                    <a:gd name="T5" fmla="*/ T4 w 4882"/>
                    <a:gd name="T6" fmla="+- 0 542 -1"/>
                    <a:gd name="T7" fmla="*/ 542 h 2154"/>
                    <a:gd name="T8" fmla="+- 0 1812 442"/>
                    <a:gd name="T9" fmla="*/ T8 w 4882"/>
                    <a:gd name="T10" fmla="+- 0 501 -1"/>
                    <a:gd name="T11" fmla="*/ 501 h 2154"/>
                  </a:gdLst>
                  <a:ahLst/>
                  <a:cxnLst>
                    <a:cxn ang="0">
                      <a:pos x="T1" y="T3"/>
                    </a:cxn>
                    <a:cxn ang="0">
                      <a:pos x="T5" y="T7"/>
                    </a:cxn>
                    <a:cxn ang="0">
                      <a:pos x="T9" y="T11"/>
                    </a:cxn>
                  </a:cxnLst>
                  <a:rect l="0" t="0" r="r" b="b"/>
                  <a:pathLst>
                    <a:path w="4882" h="2154">
                      <a:moveTo>
                        <a:pt x="1482" y="586"/>
                      </a:moveTo>
                      <a:lnTo>
                        <a:pt x="1387" y="543"/>
                      </a:lnTo>
                      <a:lnTo>
                        <a:pt x="1370" y="50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4" name="Freeform 827"/>
                <p:cNvSpPr>
                  <a:spLocks/>
                </p:cNvSpPr>
                <p:nvPr/>
              </p:nvSpPr>
              <p:spPr bwMode="auto">
                <a:xfrm>
                  <a:off x="442" y="-1"/>
                  <a:ext cx="4882" cy="2154"/>
                </a:xfrm>
                <a:custGeom>
                  <a:avLst/>
                  <a:gdLst>
                    <a:gd name="T0" fmla="+- 0 1850 442"/>
                    <a:gd name="T1" fmla="*/ T0 w 4882"/>
                    <a:gd name="T2" fmla="+- 0 336 -1"/>
                    <a:gd name="T3" fmla="*/ 336 h 2154"/>
                    <a:gd name="T4" fmla="+- 0 1853 442"/>
                    <a:gd name="T5" fmla="*/ T4 w 4882"/>
                    <a:gd name="T6" fmla="+- 0 335 -1"/>
                    <a:gd name="T7" fmla="*/ 335 h 2154"/>
                    <a:gd name="T8" fmla="+- 0 1837 442"/>
                    <a:gd name="T9" fmla="*/ T8 w 4882"/>
                    <a:gd name="T10" fmla="+- 0 284 -1"/>
                    <a:gd name="T11" fmla="*/ 284 h 2154"/>
                  </a:gdLst>
                  <a:ahLst/>
                  <a:cxnLst>
                    <a:cxn ang="0">
                      <a:pos x="T1" y="T3"/>
                    </a:cxn>
                    <a:cxn ang="0">
                      <a:pos x="T5" y="T7"/>
                    </a:cxn>
                    <a:cxn ang="0">
                      <a:pos x="T9" y="T11"/>
                    </a:cxn>
                  </a:cxnLst>
                  <a:rect l="0" t="0" r="r" b="b"/>
                  <a:pathLst>
                    <a:path w="4882" h="2154">
                      <a:moveTo>
                        <a:pt x="1408" y="337"/>
                      </a:moveTo>
                      <a:lnTo>
                        <a:pt x="1411" y="336"/>
                      </a:lnTo>
                      <a:lnTo>
                        <a:pt x="1395" y="28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5" name="Freeform 828"/>
                <p:cNvSpPr>
                  <a:spLocks/>
                </p:cNvSpPr>
                <p:nvPr/>
              </p:nvSpPr>
              <p:spPr bwMode="auto">
                <a:xfrm>
                  <a:off x="442" y="-1"/>
                  <a:ext cx="4882" cy="2154"/>
                </a:xfrm>
                <a:custGeom>
                  <a:avLst/>
                  <a:gdLst>
                    <a:gd name="T0" fmla="+- 0 1871 442"/>
                    <a:gd name="T1" fmla="*/ T0 w 4882"/>
                    <a:gd name="T2" fmla="+- 0 254 -1"/>
                    <a:gd name="T3" fmla="*/ 254 h 2154"/>
                    <a:gd name="T4" fmla="+- 0 1882 442"/>
                    <a:gd name="T5" fmla="*/ T4 w 4882"/>
                    <a:gd name="T6" fmla="+- 0 249 -1"/>
                    <a:gd name="T7" fmla="*/ 249 h 2154"/>
                    <a:gd name="T8" fmla="+- 0 1843 442"/>
                    <a:gd name="T9" fmla="*/ T8 w 4882"/>
                    <a:gd name="T10" fmla="+- 0 225 -1"/>
                    <a:gd name="T11" fmla="*/ 225 h 2154"/>
                    <a:gd name="T12" fmla="+- 0 1820 442"/>
                    <a:gd name="T13" fmla="*/ T12 w 4882"/>
                    <a:gd name="T14" fmla="+- 0 183 -1"/>
                    <a:gd name="T15" fmla="*/ 183 h 2154"/>
                  </a:gdLst>
                  <a:ahLst/>
                  <a:cxnLst>
                    <a:cxn ang="0">
                      <a:pos x="T1" y="T3"/>
                    </a:cxn>
                    <a:cxn ang="0">
                      <a:pos x="T5" y="T7"/>
                    </a:cxn>
                    <a:cxn ang="0">
                      <a:pos x="T9" y="T11"/>
                    </a:cxn>
                    <a:cxn ang="0">
                      <a:pos x="T13" y="T15"/>
                    </a:cxn>
                  </a:cxnLst>
                  <a:rect l="0" t="0" r="r" b="b"/>
                  <a:pathLst>
                    <a:path w="4882" h="2154">
                      <a:moveTo>
                        <a:pt x="1429" y="255"/>
                      </a:moveTo>
                      <a:lnTo>
                        <a:pt x="1440" y="250"/>
                      </a:lnTo>
                      <a:lnTo>
                        <a:pt x="1401" y="226"/>
                      </a:lnTo>
                      <a:lnTo>
                        <a:pt x="1378" y="184"/>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6" name="Freeform 829"/>
                <p:cNvSpPr>
                  <a:spLocks/>
                </p:cNvSpPr>
                <p:nvPr/>
              </p:nvSpPr>
              <p:spPr bwMode="auto">
                <a:xfrm>
                  <a:off x="442" y="-1"/>
                  <a:ext cx="4882" cy="2154"/>
                </a:xfrm>
                <a:custGeom>
                  <a:avLst/>
                  <a:gdLst>
                    <a:gd name="T0" fmla="+- 0 1825 442"/>
                    <a:gd name="T1" fmla="*/ T0 w 4882"/>
                    <a:gd name="T2" fmla="+- 0 164 -1"/>
                    <a:gd name="T3" fmla="*/ 164 h 2154"/>
                    <a:gd name="T4" fmla="+- 0 1829 442"/>
                    <a:gd name="T5" fmla="*/ T4 w 4882"/>
                    <a:gd name="T6" fmla="+- 0 153 -1"/>
                    <a:gd name="T7" fmla="*/ 153 h 2154"/>
                    <a:gd name="T8" fmla="+- 0 1714 442"/>
                    <a:gd name="T9" fmla="*/ T8 w 4882"/>
                    <a:gd name="T10" fmla="+- 0 124 -1"/>
                    <a:gd name="T11" fmla="*/ 124 h 2154"/>
                    <a:gd name="T12" fmla="+- 0 1680 442"/>
                    <a:gd name="T13" fmla="*/ T12 w 4882"/>
                    <a:gd name="T14" fmla="+- 0 57 -1"/>
                    <a:gd name="T15" fmla="*/ 57 h 2154"/>
                    <a:gd name="T16" fmla="+- 0 1662 442"/>
                    <a:gd name="T17" fmla="*/ T16 w 4882"/>
                    <a:gd name="T18" fmla="+- 0 45 -1"/>
                    <a:gd name="T19" fmla="*/ 45 h 2154"/>
                  </a:gdLst>
                  <a:ahLst/>
                  <a:cxnLst>
                    <a:cxn ang="0">
                      <a:pos x="T1" y="T3"/>
                    </a:cxn>
                    <a:cxn ang="0">
                      <a:pos x="T5" y="T7"/>
                    </a:cxn>
                    <a:cxn ang="0">
                      <a:pos x="T9" y="T11"/>
                    </a:cxn>
                    <a:cxn ang="0">
                      <a:pos x="T13" y="T15"/>
                    </a:cxn>
                    <a:cxn ang="0">
                      <a:pos x="T17" y="T19"/>
                    </a:cxn>
                  </a:cxnLst>
                  <a:rect l="0" t="0" r="r" b="b"/>
                  <a:pathLst>
                    <a:path w="4882" h="2154">
                      <a:moveTo>
                        <a:pt x="1383" y="165"/>
                      </a:moveTo>
                      <a:lnTo>
                        <a:pt x="1387" y="154"/>
                      </a:lnTo>
                      <a:lnTo>
                        <a:pt x="1272" y="125"/>
                      </a:lnTo>
                      <a:lnTo>
                        <a:pt x="1238" y="58"/>
                      </a:lnTo>
                      <a:lnTo>
                        <a:pt x="1220" y="4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7" name="Freeform 830"/>
                <p:cNvSpPr>
                  <a:spLocks/>
                </p:cNvSpPr>
                <p:nvPr/>
              </p:nvSpPr>
              <p:spPr bwMode="auto">
                <a:xfrm>
                  <a:off x="442" y="-1"/>
                  <a:ext cx="4882" cy="2154"/>
                </a:xfrm>
                <a:custGeom>
                  <a:avLst/>
                  <a:gdLst>
                    <a:gd name="T0" fmla="+- 0 1679 442"/>
                    <a:gd name="T1" fmla="*/ T0 w 4882"/>
                    <a:gd name="T2" fmla="+- 0 28 -1"/>
                    <a:gd name="T3" fmla="*/ 28 h 2154"/>
                    <a:gd name="T4" fmla="+- 0 1685 442"/>
                    <a:gd name="T5" fmla="*/ T4 w 4882"/>
                    <a:gd name="T6" fmla="+- 0 28 -1"/>
                    <a:gd name="T7" fmla="*/ 28 h 2154"/>
                    <a:gd name="T8" fmla="+- 0 1673 442"/>
                    <a:gd name="T9" fmla="*/ T8 w 4882"/>
                    <a:gd name="T10" fmla="+- 0 5 -1"/>
                    <a:gd name="T11" fmla="*/ 5 h 2154"/>
                  </a:gdLst>
                  <a:ahLst/>
                  <a:cxnLst>
                    <a:cxn ang="0">
                      <a:pos x="T1" y="T3"/>
                    </a:cxn>
                    <a:cxn ang="0">
                      <a:pos x="T5" y="T7"/>
                    </a:cxn>
                    <a:cxn ang="0">
                      <a:pos x="T9" y="T11"/>
                    </a:cxn>
                  </a:cxnLst>
                  <a:rect l="0" t="0" r="r" b="b"/>
                  <a:pathLst>
                    <a:path w="4882" h="2154">
                      <a:moveTo>
                        <a:pt x="1237" y="29"/>
                      </a:moveTo>
                      <a:lnTo>
                        <a:pt x="1243" y="29"/>
                      </a:lnTo>
                      <a:lnTo>
                        <a:pt x="1231" y="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8" name="Freeform 831"/>
                <p:cNvSpPr>
                  <a:spLocks/>
                </p:cNvSpPr>
                <p:nvPr/>
              </p:nvSpPr>
              <p:spPr bwMode="auto">
                <a:xfrm>
                  <a:off x="442" y="-1"/>
                  <a:ext cx="4882" cy="2154"/>
                </a:xfrm>
                <a:custGeom>
                  <a:avLst/>
                  <a:gdLst>
                    <a:gd name="T0" fmla="+- 0 5256 442"/>
                    <a:gd name="T1" fmla="*/ T0 w 4882"/>
                    <a:gd name="T2" fmla="+- 0 104 -1"/>
                    <a:gd name="T3" fmla="*/ 104 h 2154"/>
                    <a:gd name="T4" fmla="+- 0 5254 442"/>
                    <a:gd name="T5" fmla="*/ T4 w 4882"/>
                    <a:gd name="T6" fmla="+- 0 345 -1"/>
                    <a:gd name="T7" fmla="*/ 345 h 2154"/>
                  </a:gdLst>
                  <a:ahLst/>
                  <a:cxnLst>
                    <a:cxn ang="0">
                      <a:pos x="T1" y="T3"/>
                    </a:cxn>
                    <a:cxn ang="0">
                      <a:pos x="T5" y="T7"/>
                    </a:cxn>
                  </a:cxnLst>
                  <a:rect l="0" t="0" r="r" b="b"/>
                  <a:pathLst>
                    <a:path w="4882" h="2154">
                      <a:moveTo>
                        <a:pt x="4814" y="105"/>
                      </a:moveTo>
                      <a:lnTo>
                        <a:pt x="4812" y="34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3" name="Group 832"/>
              <p:cNvGrpSpPr>
                <a:grpSpLocks/>
              </p:cNvGrpSpPr>
              <p:nvPr/>
            </p:nvGrpSpPr>
            <p:grpSpPr bwMode="auto">
              <a:xfrm>
                <a:off x="1421" y="239"/>
                <a:ext cx="124" cy="100"/>
                <a:chOff x="1421" y="239"/>
                <a:chExt cx="124" cy="100"/>
              </a:xfrm>
            </p:grpSpPr>
            <p:sp>
              <p:nvSpPr>
                <p:cNvPr id="8608" name="Freeform 833"/>
                <p:cNvSpPr>
                  <a:spLocks/>
                </p:cNvSpPr>
                <p:nvPr/>
              </p:nvSpPr>
              <p:spPr bwMode="auto">
                <a:xfrm>
                  <a:off x="1421" y="239"/>
                  <a:ext cx="124" cy="100"/>
                </a:xfrm>
                <a:custGeom>
                  <a:avLst/>
                  <a:gdLst>
                    <a:gd name="T0" fmla="+- 0 1545 1421"/>
                    <a:gd name="T1" fmla="*/ T0 w 124"/>
                    <a:gd name="T2" fmla="+- 0 350 239"/>
                    <a:gd name="T3" fmla="*/ 350 h 100"/>
                    <a:gd name="T4" fmla="+- 0 1464 1421"/>
                    <a:gd name="T5" fmla="*/ T4 w 124"/>
                    <a:gd name="T6" fmla="+- 0 331 239"/>
                    <a:gd name="T7" fmla="*/ 331 h 100"/>
                    <a:gd name="T8" fmla="+- 0 1426 1421"/>
                    <a:gd name="T9" fmla="*/ T8 w 124"/>
                    <a:gd name="T10" fmla="+- 0 302 239"/>
                    <a:gd name="T11" fmla="*/ 302 h 100"/>
                    <a:gd name="T12" fmla="+- 0 1422 1421"/>
                    <a:gd name="T13" fmla="*/ T12 w 124"/>
                    <a:gd name="T14" fmla="+- 0 286 239"/>
                    <a:gd name="T15" fmla="*/ 286 h 100"/>
                  </a:gdLst>
                  <a:ahLst/>
                  <a:cxnLst>
                    <a:cxn ang="0">
                      <a:pos x="T1" y="T3"/>
                    </a:cxn>
                    <a:cxn ang="0">
                      <a:pos x="T5" y="T7"/>
                    </a:cxn>
                    <a:cxn ang="0">
                      <a:pos x="T9" y="T11"/>
                    </a:cxn>
                    <a:cxn ang="0">
                      <a:pos x="T13" y="T15"/>
                    </a:cxn>
                  </a:cxnLst>
                  <a:rect l="0" t="0" r="r" b="b"/>
                  <a:pathLst>
                    <a:path w="124" h="100">
                      <a:moveTo>
                        <a:pt x="124" y="111"/>
                      </a:moveTo>
                      <a:lnTo>
                        <a:pt x="43" y="92"/>
                      </a:lnTo>
                      <a:lnTo>
                        <a:pt x="5" y="63"/>
                      </a:lnTo>
                      <a:lnTo>
                        <a:pt x="1" y="4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9" name="Freeform 834"/>
                <p:cNvSpPr>
                  <a:spLocks/>
                </p:cNvSpPr>
                <p:nvPr/>
              </p:nvSpPr>
              <p:spPr bwMode="auto">
                <a:xfrm>
                  <a:off x="1421" y="239"/>
                  <a:ext cx="124" cy="100"/>
                </a:xfrm>
                <a:custGeom>
                  <a:avLst/>
                  <a:gdLst>
                    <a:gd name="T0" fmla="+- 0 1517 1421"/>
                    <a:gd name="T1" fmla="*/ T0 w 124"/>
                    <a:gd name="T2" fmla="+- 0 290 239"/>
                    <a:gd name="T3" fmla="*/ 290 h 100"/>
                    <a:gd name="T4" fmla="+- 0 1517 1421"/>
                    <a:gd name="T5" fmla="*/ T4 w 124"/>
                    <a:gd name="T6" fmla="+- 0 297 239"/>
                    <a:gd name="T7" fmla="*/ 297 h 100"/>
                  </a:gdLst>
                  <a:ahLst/>
                  <a:cxnLst>
                    <a:cxn ang="0">
                      <a:pos x="T1" y="T3"/>
                    </a:cxn>
                    <a:cxn ang="0">
                      <a:pos x="T5" y="T7"/>
                    </a:cxn>
                  </a:cxnLst>
                  <a:rect l="0" t="0" r="r" b="b"/>
                  <a:pathLst>
                    <a:path w="124" h="100">
                      <a:moveTo>
                        <a:pt x="96" y="51"/>
                      </a:moveTo>
                      <a:lnTo>
                        <a:pt x="96" y="5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0" name="Freeform 835"/>
                <p:cNvSpPr>
                  <a:spLocks/>
                </p:cNvSpPr>
                <p:nvPr/>
              </p:nvSpPr>
              <p:spPr bwMode="auto">
                <a:xfrm>
                  <a:off x="1421" y="239"/>
                  <a:ext cx="124" cy="100"/>
                </a:xfrm>
                <a:custGeom>
                  <a:avLst/>
                  <a:gdLst>
                    <a:gd name="T0" fmla="+- 0 1517 1421"/>
                    <a:gd name="T1" fmla="*/ T0 w 124"/>
                    <a:gd name="T2" fmla="+- 0 306 239"/>
                    <a:gd name="T3" fmla="*/ 306 h 100"/>
                    <a:gd name="T4" fmla="+- 0 1512 1421"/>
                    <a:gd name="T5" fmla="*/ T4 w 124"/>
                    <a:gd name="T6" fmla="+- 0 307 239"/>
                    <a:gd name="T7" fmla="*/ 307 h 100"/>
                    <a:gd name="T8" fmla="+- 0 1512 1421"/>
                    <a:gd name="T9" fmla="*/ T8 w 124"/>
                    <a:gd name="T10" fmla="+- 0 310 239"/>
                    <a:gd name="T11" fmla="*/ 310 h 100"/>
                    <a:gd name="T12" fmla="+- 0 1512 1421"/>
                    <a:gd name="T13" fmla="*/ T12 w 124"/>
                    <a:gd name="T14" fmla="+- 0 321 239"/>
                    <a:gd name="T15" fmla="*/ 321 h 100"/>
                  </a:gdLst>
                  <a:ahLst/>
                  <a:cxnLst>
                    <a:cxn ang="0">
                      <a:pos x="T1" y="T3"/>
                    </a:cxn>
                    <a:cxn ang="0">
                      <a:pos x="T5" y="T7"/>
                    </a:cxn>
                    <a:cxn ang="0">
                      <a:pos x="T9" y="T11"/>
                    </a:cxn>
                    <a:cxn ang="0">
                      <a:pos x="T13" y="T15"/>
                    </a:cxn>
                  </a:cxnLst>
                  <a:rect l="0" t="0" r="r" b="b"/>
                  <a:pathLst>
                    <a:path w="124" h="100">
                      <a:moveTo>
                        <a:pt x="96" y="67"/>
                      </a:moveTo>
                      <a:lnTo>
                        <a:pt x="91" y="68"/>
                      </a:lnTo>
                      <a:lnTo>
                        <a:pt x="91" y="71"/>
                      </a:lnTo>
                      <a:lnTo>
                        <a:pt x="91" y="8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4" name="Group 836"/>
              <p:cNvGrpSpPr>
                <a:grpSpLocks/>
              </p:cNvGrpSpPr>
              <p:nvPr/>
            </p:nvGrpSpPr>
            <p:grpSpPr bwMode="auto">
              <a:xfrm>
                <a:off x="1671" y="368"/>
                <a:ext cx="259" cy="312"/>
                <a:chOff x="1671" y="368"/>
                <a:chExt cx="259" cy="312"/>
              </a:xfrm>
            </p:grpSpPr>
            <p:sp>
              <p:nvSpPr>
                <p:cNvPr id="8604" name="Freeform 837"/>
                <p:cNvSpPr>
                  <a:spLocks/>
                </p:cNvSpPr>
                <p:nvPr/>
              </p:nvSpPr>
              <p:spPr bwMode="auto">
                <a:xfrm>
                  <a:off x="1671" y="368"/>
                  <a:ext cx="259" cy="312"/>
                </a:xfrm>
                <a:custGeom>
                  <a:avLst/>
                  <a:gdLst>
                    <a:gd name="T0" fmla="+- 0 1819 1671"/>
                    <a:gd name="T1" fmla="*/ T0 w 259"/>
                    <a:gd name="T2" fmla="+- 0 419 368"/>
                    <a:gd name="T3" fmla="*/ 419 h 312"/>
                    <a:gd name="T4" fmla="+- 0 1819 1671"/>
                    <a:gd name="T5" fmla="*/ T4 w 259"/>
                    <a:gd name="T6" fmla="+- 0 439 368"/>
                    <a:gd name="T7" fmla="*/ 439 h 312"/>
                  </a:gdLst>
                  <a:ahLst/>
                  <a:cxnLst>
                    <a:cxn ang="0">
                      <a:pos x="T1" y="T3"/>
                    </a:cxn>
                    <a:cxn ang="0">
                      <a:pos x="T5" y="T7"/>
                    </a:cxn>
                  </a:cxnLst>
                  <a:rect l="0" t="0" r="r" b="b"/>
                  <a:pathLst>
                    <a:path w="259" h="312">
                      <a:moveTo>
                        <a:pt x="148" y="51"/>
                      </a:moveTo>
                      <a:lnTo>
                        <a:pt x="148" y="7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5" name="Freeform 838"/>
                <p:cNvSpPr>
                  <a:spLocks/>
                </p:cNvSpPr>
                <p:nvPr/>
              </p:nvSpPr>
              <p:spPr bwMode="auto">
                <a:xfrm>
                  <a:off x="1671" y="368"/>
                  <a:ext cx="259" cy="312"/>
                </a:xfrm>
                <a:custGeom>
                  <a:avLst/>
                  <a:gdLst>
                    <a:gd name="T0" fmla="+- 0 1813 1671"/>
                    <a:gd name="T1" fmla="*/ T0 w 259"/>
                    <a:gd name="T2" fmla="+- 0 439 368"/>
                    <a:gd name="T3" fmla="*/ 439 h 312"/>
                    <a:gd name="T4" fmla="+- 0 1762 1671"/>
                    <a:gd name="T5" fmla="*/ T4 w 259"/>
                    <a:gd name="T6" fmla="+- 0 435 368"/>
                    <a:gd name="T7" fmla="*/ 435 h 312"/>
                    <a:gd name="T8" fmla="+- 0 1695 1671"/>
                    <a:gd name="T9" fmla="*/ T8 w 259"/>
                    <a:gd name="T10" fmla="+- 0 478 368"/>
                    <a:gd name="T11" fmla="*/ 478 h 312"/>
                    <a:gd name="T12" fmla="+- 0 1696 1671"/>
                    <a:gd name="T13" fmla="*/ T12 w 259"/>
                    <a:gd name="T14" fmla="+- 0 479 368"/>
                    <a:gd name="T15" fmla="*/ 479 h 312"/>
                  </a:gdLst>
                  <a:ahLst/>
                  <a:cxnLst>
                    <a:cxn ang="0">
                      <a:pos x="T1" y="T3"/>
                    </a:cxn>
                    <a:cxn ang="0">
                      <a:pos x="T5" y="T7"/>
                    </a:cxn>
                    <a:cxn ang="0">
                      <a:pos x="T9" y="T11"/>
                    </a:cxn>
                    <a:cxn ang="0">
                      <a:pos x="T13" y="T15"/>
                    </a:cxn>
                  </a:cxnLst>
                  <a:rect l="0" t="0" r="r" b="b"/>
                  <a:pathLst>
                    <a:path w="259" h="312">
                      <a:moveTo>
                        <a:pt x="142" y="71"/>
                      </a:moveTo>
                      <a:lnTo>
                        <a:pt x="91" y="67"/>
                      </a:lnTo>
                      <a:lnTo>
                        <a:pt x="24" y="110"/>
                      </a:lnTo>
                      <a:lnTo>
                        <a:pt x="25" y="11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6" name="Freeform 839"/>
                <p:cNvSpPr>
                  <a:spLocks/>
                </p:cNvSpPr>
                <p:nvPr/>
              </p:nvSpPr>
              <p:spPr bwMode="auto">
                <a:xfrm>
                  <a:off x="1671" y="368"/>
                  <a:ext cx="259" cy="312"/>
                </a:xfrm>
                <a:custGeom>
                  <a:avLst/>
                  <a:gdLst>
                    <a:gd name="T0" fmla="+- 0 1926 1671"/>
                    <a:gd name="T1" fmla="*/ T0 w 259"/>
                    <a:gd name="T2" fmla="+- 0 648 368"/>
                    <a:gd name="T3" fmla="*/ 648 h 312"/>
                    <a:gd name="T4" fmla="+- 0 1906 1671"/>
                    <a:gd name="T5" fmla="*/ T4 w 259"/>
                    <a:gd name="T6" fmla="+- 0 680 368"/>
                    <a:gd name="T7" fmla="*/ 680 h 312"/>
                    <a:gd name="T8" fmla="+- 0 1872 1671"/>
                    <a:gd name="T9" fmla="*/ T8 w 259"/>
                    <a:gd name="T10" fmla="+- 0 670 368"/>
                    <a:gd name="T11" fmla="*/ 670 h 312"/>
                    <a:gd name="T12" fmla="+- 0 1853 1671"/>
                    <a:gd name="T13" fmla="*/ T12 w 259"/>
                    <a:gd name="T14" fmla="+- 0 627 368"/>
                    <a:gd name="T15" fmla="*/ 627 h 312"/>
                    <a:gd name="T16" fmla="+- 0 1810 1671"/>
                    <a:gd name="T17" fmla="*/ T16 w 259"/>
                    <a:gd name="T18" fmla="+- 0 637 368"/>
                    <a:gd name="T19" fmla="*/ 637 h 312"/>
                    <a:gd name="T20" fmla="+- 0 1771 1671"/>
                    <a:gd name="T21" fmla="*/ T20 w 259"/>
                    <a:gd name="T22" fmla="+- 0 598 368"/>
                    <a:gd name="T23" fmla="*/ 598 h 312"/>
                    <a:gd name="T24" fmla="+- 0 1714 1671"/>
                    <a:gd name="T25" fmla="*/ T24 w 259"/>
                    <a:gd name="T26" fmla="+- 0 507 368"/>
                    <a:gd name="T27" fmla="*/ 507 h 312"/>
                    <a:gd name="T28" fmla="+- 0 1677 1671"/>
                    <a:gd name="T29" fmla="*/ T28 w 259"/>
                    <a:gd name="T30" fmla="+- 0 487 368"/>
                    <a:gd name="T31" fmla="*/ 487 h 312"/>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259" h="312">
                      <a:moveTo>
                        <a:pt x="255" y="280"/>
                      </a:moveTo>
                      <a:lnTo>
                        <a:pt x="235" y="312"/>
                      </a:lnTo>
                      <a:lnTo>
                        <a:pt x="201" y="302"/>
                      </a:lnTo>
                      <a:lnTo>
                        <a:pt x="182" y="259"/>
                      </a:lnTo>
                      <a:lnTo>
                        <a:pt x="139" y="269"/>
                      </a:lnTo>
                      <a:lnTo>
                        <a:pt x="100" y="230"/>
                      </a:lnTo>
                      <a:lnTo>
                        <a:pt x="43" y="139"/>
                      </a:lnTo>
                      <a:lnTo>
                        <a:pt x="6" y="11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7" name="Freeform 840"/>
                <p:cNvSpPr>
                  <a:spLocks/>
                </p:cNvSpPr>
                <p:nvPr/>
              </p:nvSpPr>
              <p:spPr bwMode="auto">
                <a:xfrm>
                  <a:off x="1671" y="368"/>
                  <a:ext cx="259" cy="312"/>
                </a:xfrm>
                <a:custGeom>
                  <a:avLst/>
                  <a:gdLst>
                    <a:gd name="T0" fmla="+- 0 1819 1671"/>
                    <a:gd name="T1" fmla="*/ T0 w 259"/>
                    <a:gd name="T2" fmla="+- 0 439 368"/>
                    <a:gd name="T3" fmla="*/ 439 h 312"/>
                    <a:gd name="T4" fmla="+- 0 1819 1671"/>
                    <a:gd name="T5" fmla="*/ T4 w 259"/>
                    <a:gd name="T6" fmla="+- 0 440 368"/>
                    <a:gd name="T7" fmla="*/ 440 h 312"/>
                    <a:gd name="T8" fmla="+- 0 1813 1671"/>
                    <a:gd name="T9" fmla="*/ T8 w 259"/>
                    <a:gd name="T10" fmla="+- 0 439 368"/>
                    <a:gd name="T11" fmla="*/ 439 h 312"/>
                  </a:gdLst>
                  <a:ahLst/>
                  <a:cxnLst>
                    <a:cxn ang="0">
                      <a:pos x="T1" y="T3"/>
                    </a:cxn>
                    <a:cxn ang="0">
                      <a:pos x="T5" y="T7"/>
                    </a:cxn>
                    <a:cxn ang="0">
                      <a:pos x="T9" y="T11"/>
                    </a:cxn>
                  </a:cxnLst>
                  <a:rect l="0" t="0" r="r" b="b"/>
                  <a:pathLst>
                    <a:path w="259" h="312">
                      <a:moveTo>
                        <a:pt x="148" y="71"/>
                      </a:moveTo>
                      <a:lnTo>
                        <a:pt x="148" y="72"/>
                      </a:lnTo>
                      <a:lnTo>
                        <a:pt x="142" y="7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5" name="Group 841"/>
              <p:cNvGrpSpPr>
                <a:grpSpLocks/>
              </p:cNvGrpSpPr>
              <p:nvPr/>
            </p:nvGrpSpPr>
            <p:grpSpPr bwMode="auto">
              <a:xfrm>
                <a:off x="552" y="1722"/>
                <a:ext cx="5055" cy="2654"/>
                <a:chOff x="552" y="1722"/>
                <a:chExt cx="5055" cy="2654"/>
              </a:xfrm>
            </p:grpSpPr>
            <p:sp>
              <p:nvSpPr>
                <p:cNvPr id="8578" name="Freeform 842"/>
                <p:cNvSpPr>
                  <a:spLocks/>
                </p:cNvSpPr>
                <p:nvPr/>
              </p:nvSpPr>
              <p:spPr bwMode="auto">
                <a:xfrm>
                  <a:off x="552" y="1722"/>
                  <a:ext cx="5055" cy="2654"/>
                </a:xfrm>
                <a:custGeom>
                  <a:avLst/>
                  <a:gdLst>
                    <a:gd name="T0" fmla="+- 0 2496 552"/>
                    <a:gd name="T1" fmla="*/ T0 w 5055"/>
                    <a:gd name="T2" fmla="+- 0 4371 1722"/>
                    <a:gd name="T3" fmla="*/ 4371 h 2654"/>
                    <a:gd name="T4" fmla="+- 0 1973 552"/>
                    <a:gd name="T5" fmla="*/ T4 w 5055"/>
                    <a:gd name="T6" fmla="+- 0 4366 1722"/>
                    <a:gd name="T7" fmla="*/ 4366 h 2654"/>
                    <a:gd name="T8" fmla="+- 0 1387 552"/>
                    <a:gd name="T9" fmla="*/ T8 w 5055"/>
                    <a:gd name="T10" fmla="+- 0 4366 1722"/>
                    <a:gd name="T11" fmla="*/ 4366 h 2654"/>
                    <a:gd name="T12" fmla="+- 0 1205 552"/>
                    <a:gd name="T13" fmla="*/ T12 w 5055"/>
                    <a:gd name="T14" fmla="+- 0 4371 1722"/>
                    <a:gd name="T15" fmla="*/ 4371 h 2654"/>
                    <a:gd name="T16" fmla="+- 0 1013 552"/>
                    <a:gd name="T17" fmla="*/ T16 w 5055"/>
                    <a:gd name="T18" fmla="+- 0 4371 1722"/>
                    <a:gd name="T19" fmla="*/ 4371 h 2654"/>
                    <a:gd name="T20" fmla="+- 0 773 552"/>
                    <a:gd name="T21" fmla="*/ T20 w 5055"/>
                    <a:gd name="T22" fmla="+- 0 4371 1722"/>
                    <a:gd name="T23" fmla="*/ 4371 h 2654"/>
                    <a:gd name="T24" fmla="+- 0 682 552"/>
                    <a:gd name="T25" fmla="*/ T24 w 5055"/>
                    <a:gd name="T26" fmla="+- 0 4304 1722"/>
                    <a:gd name="T27" fmla="*/ 4304 h 2654"/>
                    <a:gd name="T28" fmla="+- 0 638 552"/>
                    <a:gd name="T29" fmla="*/ T28 w 5055"/>
                    <a:gd name="T30" fmla="+- 0 4213 1722"/>
                    <a:gd name="T31" fmla="*/ 4213 h 2654"/>
                    <a:gd name="T32" fmla="+- 0 624 552"/>
                    <a:gd name="T33" fmla="*/ T32 w 5055"/>
                    <a:gd name="T34" fmla="+- 0 4099 1722"/>
                    <a:gd name="T35" fmla="*/ 4099 h 26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055" h="2654">
                      <a:moveTo>
                        <a:pt x="1944" y="2649"/>
                      </a:moveTo>
                      <a:lnTo>
                        <a:pt x="1421" y="2644"/>
                      </a:lnTo>
                      <a:lnTo>
                        <a:pt x="835" y="2644"/>
                      </a:lnTo>
                      <a:lnTo>
                        <a:pt x="653" y="2649"/>
                      </a:lnTo>
                      <a:lnTo>
                        <a:pt x="461" y="2649"/>
                      </a:lnTo>
                      <a:lnTo>
                        <a:pt x="221" y="2649"/>
                      </a:lnTo>
                      <a:lnTo>
                        <a:pt x="130" y="2582"/>
                      </a:lnTo>
                      <a:lnTo>
                        <a:pt x="86" y="2491"/>
                      </a:lnTo>
                      <a:lnTo>
                        <a:pt x="72" y="237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9" name="Freeform 843"/>
                <p:cNvSpPr>
                  <a:spLocks/>
                </p:cNvSpPr>
                <p:nvPr/>
              </p:nvSpPr>
              <p:spPr bwMode="auto">
                <a:xfrm>
                  <a:off x="552" y="1722"/>
                  <a:ext cx="5055" cy="2654"/>
                </a:xfrm>
                <a:custGeom>
                  <a:avLst/>
                  <a:gdLst>
                    <a:gd name="T0" fmla="+- 0 652 552"/>
                    <a:gd name="T1" fmla="*/ T0 w 5055"/>
                    <a:gd name="T2" fmla="+- 0 4024 1722"/>
                    <a:gd name="T3" fmla="*/ 4024 h 2654"/>
                    <a:gd name="T4" fmla="+- 0 653 552"/>
                    <a:gd name="T5" fmla="*/ T4 w 5055"/>
                    <a:gd name="T6" fmla="+- 0 4021 1722"/>
                    <a:gd name="T7" fmla="*/ 4021 h 2654"/>
                    <a:gd name="T8" fmla="+- 0 648 552"/>
                    <a:gd name="T9" fmla="*/ T8 w 5055"/>
                    <a:gd name="T10" fmla="+- 0 3977 1722"/>
                    <a:gd name="T11" fmla="*/ 3977 h 2654"/>
                    <a:gd name="T12" fmla="+- 0 556 552"/>
                    <a:gd name="T13" fmla="*/ T12 w 5055"/>
                    <a:gd name="T14" fmla="+- 0 3853 1722"/>
                    <a:gd name="T15" fmla="*/ 3853 h 2654"/>
                  </a:gdLst>
                  <a:ahLst/>
                  <a:cxnLst>
                    <a:cxn ang="0">
                      <a:pos x="T1" y="T3"/>
                    </a:cxn>
                    <a:cxn ang="0">
                      <a:pos x="T5" y="T7"/>
                    </a:cxn>
                    <a:cxn ang="0">
                      <a:pos x="T9" y="T11"/>
                    </a:cxn>
                    <a:cxn ang="0">
                      <a:pos x="T13" y="T15"/>
                    </a:cxn>
                  </a:cxnLst>
                  <a:rect l="0" t="0" r="r" b="b"/>
                  <a:pathLst>
                    <a:path w="5055" h="2654">
                      <a:moveTo>
                        <a:pt x="100" y="2302"/>
                      </a:moveTo>
                      <a:lnTo>
                        <a:pt x="101" y="2299"/>
                      </a:lnTo>
                      <a:lnTo>
                        <a:pt x="96" y="2255"/>
                      </a:lnTo>
                      <a:lnTo>
                        <a:pt x="4" y="213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0" name="Freeform 844"/>
                <p:cNvSpPr>
                  <a:spLocks/>
                </p:cNvSpPr>
                <p:nvPr/>
              </p:nvSpPr>
              <p:spPr bwMode="auto">
                <a:xfrm>
                  <a:off x="552" y="1722"/>
                  <a:ext cx="5055" cy="2654"/>
                </a:xfrm>
                <a:custGeom>
                  <a:avLst/>
                  <a:gdLst>
                    <a:gd name="T0" fmla="+- 0 658 552"/>
                    <a:gd name="T1" fmla="*/ T0 w 5055"/>
                    <a:gd name="T2" fmla="+- 0 3579 1722"/>
                    <a:gd name="T3" fmla="*/ 3579 h 2654"/>
                    <a:gd name="T4" fmla="+- 0 658 552"/>
                    <a:gd name="T5" fmla="*/ T4 w 5055"/>
                    <a:gd name="T6" fmla="+- 0 3579 1722"/>
                    <a:gd name="T7" fmla="*/ 3579 h 2654"/>
                    <a:gd name="T8" fmla="+- 0 649 552"/>
                    <a:gd name="T9" fmla="*/ T8 w 5055"/>
                    <a:gd name="T10" fmla="+- 0 3558 1722"/>
                    <a:gd name="T11" fmla="*/ 3558 h 2654"/>
                  </a:gdLst>
                  <a:ahLst/>
                  <a:cxnLst>
                    <a:cxn ang="0">
                      <a:pos x="T1" y="T3"/>
                    </a:cxn>
                    <a:cxn ang="0">
                      <a:pos x="T5" y="T7"/>
                    </a:cxn>
                    <a:cxn ang="0">
                      <a:pos x="T9" y="T11"/>
                    </a:cxn>
                  </a:cxnLst>
                  <a:rect l="0" t="0" r="r" b="b"/>
                  <a:pathLst>
                    <a:path w="5055" h="2654">
                      <a:moveTo>
                        <a:pt x="106" y="1857"/>
                      </a:moveTo>
                      <a:lnTo>
                        <a:pt x="106" y="1857"/>
                      </a:lnTo>
                      <a:lnTo>
                        <a:pt x="97" y="183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1" name="Freeform 845"/>
                <p:cNvSpPr>
                  <a:spLocks/>
                </p:cNvSpPr>
                <p:nvPr/>
              </p:nvSpPr>
              <p:spPr bwMode="auto">
                <a:xfrm>
                  <a:off x="552" y="1722"/>
                  <a:ext cx="5055" cy="2654"/>
                </a:xfrm>
                <a:custGeom>
                  <a:avLst/>
                  <a:gdLst>
                    <a:gd name="T0" fmla="+- 0 863 552"/>
                    <a:gd name="T1" fmla="*/ T0 w 5055"/>
                    <a:gd name="T2" fmla="+- 0 2711 1722"/>
                    <a:gd name="T3" fmla="*/ 2711 h 2654"/>
                    <a:gd name="T4" fmla="+- 0 864 552"/>
                    <a:gd name="T5" fmla="*/ T4 w 5055"/>
                    <a:gd name="T6" fmla="+- 0 2706 1722"/>
                    <a:gd name="T7" fmla="*/ 2706 h 2654"/>
                    <a:gd name="T8" fmla="+- 0 855 552"/>
                    <a:gd name="T9" fmla="*/ T8 w 5055"/>
                    <a:gd name="T10" fmla="+- 0 2617 1722"/>
                    <a:gd name="T11" fmla="*/ 2617 h 2654"/>
                  </a:gdLst>
                  <a:ahLst/>
                  <a:cxnLst>
                    <a:cxn ang="0">
                      <a:pos x="T1" y="T3"/>
                    </a:cxn>
                    <a:cxn ang="0">
                      <a:pos x="T5" y="T7"/>
                    </a:cxn>
                    <a:cxn ang="0">
                      <a:pos x="T9" y="T11"/>
                    </a:cxn>
                  </a:cxnLst>
                  <a:rect l="0" t="0" r="r" b="b"/>
                  <a:pathLst>
                    <a:path w="5055" h="2654">
                      <a:moveTo>
                        <a:pt x="311" y="989"/>
                      </a:moveTo>
                      <a:lnTo>
                        <a:pt x="312" y="984"/>
                      </a:lnTo>
                      <a:lnTo>
                        <a:pt x="303" y="89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2" name="Freeform 846"/>
                <p:cNvSpPr>
                  <a:spLocks/>
                </p:cNvSpPr>
                <p:nvPr/>
              </p:nvSpPr>
              <p:spPr bwMode="auto">
                <a:xfrm>
                  <a:off x="552" y="1722"/>
                  <a:ext cx="5055" cy="2654"/>
                </a:xfrm>
                <a:custGeom>
                  <a:avLst/>
                  <a:gdLst>
                    <a:gd name="T0" fmla="+- 0 926 552"/>
                    <a:gd name="T1" fmla="*/ T0 w 5055"/>
                    <a:gd name="T2" fmla="+- 0 2315 1722"/>
                    <a:gd name="T3" fmla="*/ 2315 h 2654"/>
                    <a:gd name="T4" fmla="+- 0 926 552"/>
                    <a:gd name="T5" fmla="*/ T4 w 5055"/>
                    <a:gd name="T6" fmla="+- 0 2312 1722"/>
                    <a:gd name="T7" fmla="*/ 2312 h 2654"/>
                    <a:gd name="T8" fmla="+- 0 913 552"/>
                    <a:gd name="T9" fmla="*/ T8 w 5055"/>
                    <a:gd name="T10" fmla="+- 0 2199 1722"/>
                    <a:gd name="T11" fmla="*/ 2199 h 2654"/>
                  </a:gdLst>
                  <a:ahLst/>
                  <a:cxnLst>
                    <a:cxn ang="0">
                      <a:pos x="T1" y="T3"/>
                    </a:cxn>
                    <a:cxn ang="0">
                      <a:pos x="T5" y="T7"/>
                    </a:cxn>
                    <a:cxn ang="0">
                      <a:pos x="T9" y="T11"/>
                    </a:cxn>
                  </a:cxnLst>
                  <a:rect l="0" t="0" r="r" b="b"/>
                  <a:pathLst>
                    <a:path w="5055" h="2654">
                      <a:moveTo>
                        <a:pt x="374" y="593"/>
                      </a:moveTo>
                      <a:lnTo>
                        <a:pt x="374" y="590"/>
                      </a:lnTo>
                      <a:lnTo>
                        <a:pt x="361" y="47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3" name="Freeform 847"/>
                <p:cNvSpPr>
                  <a:spLocks/>
                </p:cNvSpPr>
                <p:nvPr/>
              </p:nvSpPr>
              <p:spPr bwMode="auto">
                <a:xfrm>
                  <a:off x="552" y="1722"/>
                  <a:ext cx="5055" cy="2654"/>
                </a:xfrm>
                <a:custGeom>
                  <a:avLst/>
                  <a:gdLst>
                    <a:gd name="T0" fmla="+- 0 943 552"/>
                    <a:gd name="T1" fmla="*/ T0 w 5055"/>
                    <a:gd name="T2" fmla="+- 0 2179 1722"/>
                    <a:gd name="T3" fmla="*/ 2179 h 2654"/>
                    <a:gd name="T4" fmla="+- 0 965 552"/>
                    <a:gd name="T5" fmla="*/ T4 w 5055"/>
                    <a:gd name="T6" fmla="+- 0 2197 1722"/>
                    <a:gd name="T7" fmla="*/ 2197 h 2654"/>
                    <a:gd name="T8" fmla="+- 0 978 552"/>
                    <a:gd name="T9" fmla="*/ T8 w 5055"/>
                    <a:gd name="T10" fmla="+- 0 2189 1722"/>
                    <a:gd name="T11" fmla="*/ 2189 h 2654"/>
                  </a:gdLst>
                  <a:ahLst/>
                  <a:cxnLst>
                    <a:cxn ang="0">
                      <a:pos x="T1" y="T3"/>
                    </a:cxn>
                    <a:cxn ang="0">
                      <a:pos x="T5" y="T7"/>
                    </a:cxn>
                    <a:cxn ang="0">
                      <a:pos x="T9" y="T11"/>
                    </a:cxn>
                  </a:cxnLst>
                  <a:rect l="0" t="0" r="r" b="b"/>
                  <a:pathLst>
                    <a:path w="5055" h="2654">
                      <a:moveTo>
                        <a:pt x="391" y="457"/>
                      </a:moveTo>
                      <a:lnTo>
                        <a:pt x="413" y="475"/>
                      </a:lnTo>
                      <a:lnTo>
                        <a:pt x="426" y="46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4" name="Freeform 848"/>
                <p:cNvSpPr>
                  <a:spLocks/>
                </p:cNvSpPr>
                <p:nvPr/>
              </p:nvSpPr>
              <p:spPr bwMode="auto">
                <a:xfrm>
                  <a:off x="552" y="1722"/>
                  <a:ext cx="5055" cy="2654"/>
                </a:xfrm>
                <a:custGeom>
                  <a:avLst/>
                  <a:gdLst>
                    <a:gd name="T0" fmla="+- 0 985 552"/>
                    <a:gd name="T1" fmla="*/ T0 w 5055"/>
                    <a:gd name="T2" fmla="+- 0 2179 1722"/>
                    <a:gd name="T3" fmla="*/ 2179 h 2654"/>
                    <a:gd name="T4" fmla="+- 0 931 552"/>
                    <a:gd name="T5" fmla="*/ T4 w 5055"/>
                    <a:gd name="T6" fmla="+- 0 2139 1722"/>
                    <a:gd name="T7" fmla="*/ 2139 h 2654"/>
                  </a:gdLst>
                  <a:ahLst/>
                  <a:cxnLst>
                    <a:cxn ang="0">
                      <a:pos x="T1" y="T3"/>
                    </a:cxn>
                    <a:cxn ang="0">
                      <a:pos x="T5" y="T7"/>
                    </a:cxn>
                  </a:cxnLst>
                  <a:rect l="0" t="0" r="r" b="b"/>
                  <a:pathLst>
                    <a:path w="5055" h="2654">
                      <a:moveTo>
                        <a:pt x="433" y="457"/>
                      </a:moveTo>
                      <a:lnTo>
                        <a:pt x="379" y="41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5" name="Freeform 849"/>
                <p:cNvSpPr>
                  <a:spLocks/>
                </p:cNvSpPr>
                <p:nvPr/>
              </p:nvSpPr>
              <p:spPr bwMode="auto">
                <a:xfrm>
                  <a:off x="552" y="1722"/>
                  <a:ext cx="5055" cy="2654"/>
                </a:xfrm>
                <a:custGeom>
                  <a:avLst/>
                  <a:gdLst>
                    <a:gd name="T0" fmla="+- 0 940 552"/>
                    <a:gd name="T1" fmla="*/ T0 w 5055"/>
                    <a:gd name="T2" fmla="+- 0 2059 1722"/>
                    <a:gd name="T3" fmla="*/ 2059 h 2654"/>
                    <a:gd name="T4" fmla="+- 0 941 552"/>
                    <a:gd name="T5" fmla="*/ T4 w 5055"/>
                    <a:gd name="T6" fmla="+- 0 2053 1722"/>
                    <a:gd name="T7" fmla="*/ 2053 h 2654"/>
                    <a:gd name="T8" fmla="+- 0 914 552"/>
                    <a:gd name="T9" fmla="*/ T8 w 5055"/>
                    <a:gd name="T10" fmla="+- 0 2012 1722"/>
                    <a:gd name="T11" fmla="*/ 2012 h 2654"/>
                  </a:gdLst>
                  <a:ahLst/>
                  <a:cxnLst>
                    <a:cxn ang="0">
                      <a:pos x="T1" y="T3"/>
                    </a:cxn>
                    <a:cxn ang="0">
                      <a:pos x="T5" y="T7"/>
                    </a:cxn>
                    <a:cxn ang="0">
                      <a:pos x="T9" y="T11"/>
                    </a:cxn>
                  </a:cxnLst>
                  <a:rect l="0" t="0" r="r" b="b"/>
                  <a:pathLst>
                    <a:path w="5055" h="2654">
                      <a:moveTo>
                        <a:pt x="388" y="337"/>
                      </a:moveTo>
                      <a:lnTo>
                        <a:pt x="389" y="331"/>
                      </a:lnTo>
                      <a:lnTo>
                        <a:pt x="362" y="29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6" name="Freeform 850"/>
                <p:cNvSpPr>
                  <a:spLocks/>
                </p:cNvSpPr>
                <p:nvPr/>
              </p:nvSpPr>
              <p:spPr bwMode="auto">
                <a:xfrm>
                  <a:off x="552" y="1722"/>
                  <a:ext cx="5055" cy="2654"/>
                </a:xfrm>
                <a:custGeom>
                  <a:avLst/>
                  <a:gdLst>
                    <a:gd name="T0" fmla="+- 0 924 552"/>
                    <a:gd name="T1" fmla="*/ T0 w 5055"/>
                    <a:gd name="T2" fmla="+- 0 1956 1722"/>
                    <a:gd name="T3" fmla="*/ 1956 h 2654"/>
                    <a:gd name="T4" fmla="+- 0 926 552"/>
                    <a:gd name="T5" fmla="*/ T4 w 5055"/>
                    <a:gd name="T6" fmla="+- 0 1947 1722"/>
                    <a:gd name="T7" fmla="*/ 1947 h 2654"/>
                    <a:gd name="T8" fmla="+- 0 908 552"/>
                    <a:gd name="T9" fmla="*/ T8 w 5055"/>
                    <a:gd name="T10" fmla="+- 0 1915 1722"/>
                    <a:gd name="T11" fmla="*/ 1915 h 2654"/>
                  </a:gdLst>
                  <a:ahLst/>
                  <a:cxnLst>
                    <a:cxn ang="0">
                      <a:pos x="T1" y="T3"/>
                    </a:cxn>
                    <a:cxn ang="0">
                      <a:pos x="T5" y="T7"/>
                    </a:cxn>
                    <a:cxn ang="0">
                      <a:pos x="T9" y="T11"/>
                    </a:cxn>
                  </a:cxnLst>
                  <a:rect l="0" t="0" r="r" b="b"/>
                  <a:pathLst>
                    <a:path w="5055" h="2654">
                      <a:moveTo>
                        <a:pt x="372" y="234"/>
                      </a:moveTo>
                      <a:lnTo>
                        <a:pt x="374" y="225"/>
                      </a:lnTo>
                      <a:lnTo>
                        <a:pt x="356" y="1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7" name="Freeform 851"/>
                <p:cNvSpPr>
                  <a:spLocks/>
                </p:cNvSpPr>
                <p:nvPr/>
              </p:nvSpPr>
              <p:spPr bwMode="auto">
                <a:xfrm>
                  <a:off x="552" y="1722"/>
                  <a:ext cx="5055" cy="2654"/>
                </a:xfrm>
                <a:custGeom>
                  <a:avLst/>
                  <a:gdLst>
                    <a:gd name="T0" fmla="+- 0 946 552"/>
                    <a:gd name="T1" fmla="*/ T0 w 5055"/>
                    <a:gd name="T2" fmla="+- 0 1865 1722"/>
                    <a:gd name="T3" fmla="*/ 1865 h 2654"/>
                    <a:gd name="T4" fmla="+- 0 950 552"/>
                    <a:gd name="T5" fmla="*/ T4 w 5055"/>
                    <a:gd name="T6" fmla="+- 0 1861 1722"/>
                    <a:gd name="T7" fmla="*/ 1861 h 2654"/>
                    <a:gd name="T8" fmla="+- 0 919 552"/>
                    <a:gd name="T9" fmla="*/ T8 w 5055"/>
                    <a:gd name="T10" fmla="+- 0 1762 1722"/>
                    <a:gd name="T11" fmla="*/ 1762 h 2654"/>
                  </a:gdLst>
                  <a:ahLst/>
                  <a:cxnLst>
                    <a:cxn ang="0">
                      <a:pos x="T1" y="T3"/>
                    </a:cxn>
                    <a:cxn ang="0">
                      <a:pos x="T5" y="T7"/>
                    </a:cxn>
                    <a:cxn ang="0">
                      <a:pos x="T9" y="T11"/>
                    </a:cxn>
                  </a:cxnLst>
                  <a:rect l="0" t="0" r="r" b="b"/>
                  <a:pathLst>
                    <a:path w="5055" h="2654">
                      <a:moveTo>
                        <a:pt x="394" y="143"/>
                      </a:moveTo>
                      <a:lnTo>
                        <a:pt x="398" y="139"/>
                      </a:lnTo>
                      <a:lnTo>
                        <a:pt x="367" y="4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8" name="Freeform 852"/>
                <p:cNvSpPr>
                  <a:spLocks/>
                </p:cNvSpPr>
                <p:nvPr/>
              </p:nvSpPr>
              <p:spPr bwMode="auto">
                <a:xfrm>
                  <a:off x="552" y="1722"/>
                  <a:ext cx="5055" cy="2654"/>
                </a:xfrm>
                <a:custGeom>
                  <a:avLst/>
                  <a:gdLst>
                    <a:gd name="T0" fmla="+- 0 1589 552"/>
                    <a:gd name="T1" fmla="*/ T0 w 5055"/>
                    <a:gd name="T2" fmla="+- 0 1818 1722"/>
                    <a:gd name="T3" fmla="*/ 1818 h 2654"/>
                    <a:gd name="T4" fmla="+- 0 1647 552"/>
                    <a:gd name="T5" fmla="*/ T4 w 5055"/>
                    <a:gd name="T6" fmla="+- 0 1904 1722"/>
                    <a:gd name="T7" fmla="*/ 1904 h 2654"/>
                    <a:gd name="T8" fmla="+- 0 1661 552"/>
                    <a:gd name="T9" fmla="*/ T8 w 5055"/>
                    <a:gd name="T10" fmla="+- 0 1952 1722"/>
                    <a:gd name="T11" fmla="*/ 1952 h 2654"/>
                    <a:gd name="T12" fmla="+- 0 1656 552"/>
                    <a:gd name="T13" fmla="*/ T12 w 5055"/>
                    <a:gd name="T14" fmla="+- 0 1995 1722"/>
                    <a:gd name="T15" fmla="*/ 1995 h 2654"/>
                    <a:gd name="T16" fmla="+- 0 1666 552"/>
                    <a:gd name="T17" fmla="*/ T16 w 5055"/>
                    <a:gd name="T18" fmla="+- 0 2038 1722"/>
                    <a:gd name="T19" fmla="*/ 2038 h 2654"/>
                    <a:gd name="T20" fmla="+- 0 1714 552"/>
                    <a:gd name="T21" fmla="*/ T20 w 5055"/>
                    <a:gd name="T22" fmla="+- 0 2101 1722"/>
                    <a:gd name="T23" fmla="*/ 2101 h 2654"/>
                    <a:gd name="T24" fmla="+- 0 1795 552"/>
                    <a:gd name="T25" fmla="*/ T24 w 5055"/>
                    <a:gd name="T26" fmla="+- 0 2120 1722"/>
                    <a:gd name="T27" fmla="*/ 2120 h 2654"/>
                    <a:gd name="T28" fmla="+- 0 1925 552"/>
                    <a:gd name="T29" fmla="*/ T28 w 5055"/>
                    <a:gd name="T30" fmla="+- 0 2139 1722"/>
                    <a:gd name="T31" fmla="*/ 2139 h 2654"/>
                    <a:gd name="T32" fmla="+- 0 1997 552"/>
                    <a:gd name="T33" fmla="*/ T32 w 5055"/>
                    <a:gd name="T34" fmla="+- 0 2149 1722"/>
                    <a:gd name="T35" fmla="*/ 2149 h 2654"/>
                    <a:gd name="T36" fmla="+- 0 2151 552"/>
                    <a:gd name="T37" fmla="*/ T36 w 5055"/>
                    <a:gd name="T38" fmla="+- 0 2106 1722"/>
                    <a:gd name="T39" fmla="*/ 2106 h 2654"/>
                    <a:gd name="T40" fmla="+- 0 2194 552"/>
                    <a:gd name="T41" fmla="*/ T40 w 5055"/>
                    <a:gd name="T42" fmla="+- 0 2091 1722"/>
                    <a:gd name="T43" fmla="*/ 2091 h 2654"/>
                    <a:gd name="T44" fmla="+- 0 2266 552"/>
                    <a:gd name="T45" fmla="*/ T44 w 5055"/>
                    <a:gd name="T46" fmla="+- 0 2058 1722"/>
                    <a:gd name="T47" fmla="*/ 2058 h 2654"/>
                    <a:gd name="T48" fmla="+- 0 2333 552"/>
                    <a:gd name="T49" fmla="*/ T48 w 5055"/>
                    <a:gd name="T50" fmla="+- 0 2062 1722"/>
                    <a:gd name="T51" fmla="*/ 2062 h 2654"/>
                    <a:gd name="T52" fmla="+- 0 2496 552"/>
                    <a:gd name="T53" fmla="*/ T52 w 5055"/>
                    <a:gd name="T54" fmla="+- 0 2058 1722"/>
                    <a:gd name="T55" fmla="*/ 2058 h 2654"/>
                    <a:gd name="T56" fmla="+- 0 2544 552"/>
                    <a:gd name="T57" fmla="*/ T56 w 5055"/>
                    <a:gd name="T58" fmla="+- 0 2058 1722"/>
                    <a:gd name="T59" fmla="*/ 2058 h 2654"/>
                    <a:gd name="T60" fmla="+- 0 2602 552"/>
                    <a:gd name="T61" fmla="*/ T60 w 5055"/>
                    <a:gd name="T62" fmla="+- 0 2067 1722"/>
                    <a:gd name="T63" fmla="*/ 2067 h 2654"/>
                    <a:gd name="T64" fmla="+- 0 2650 552"/>
                    <a:gd name="T65" fmla="*/ T64 w 5055"/>
                    <a:gd name="T66" fmla="+- 0 2082 1722"/>
                    <a:gd name="T67" fmla="*/ 2082 h 2654"/>
                    <a:gd name="T68" fmla="+- 0 2664 552"/>
                    <a:gd name="T69" fmla="*/ T68 w 5055"/>
                    <a:gd name="T70" fmla="+- 0 2120 1722"/>
                    <a:gd name="T71" fmla="*/ 2120 h 2654"/>
                    <a:gd name="T72" fmla="+- 0 2727 552"/>
                    <a:gd name="T73" fmla="*/ T72 w 5055"/>
                    <a:gd name="T74" fmla="+- 0 2091 1722"/>
                    <a:gd name="T75" fmla="*/ 2091 h 2654"/>
                    <a:gd name="T76" fmla="+- 0 2794 552"/>
                    <a:gd name="T77" fmla="*/ T76 w 5055"/>
                    <a:gd name="T78" fmla="+- 0 2091 1722"/>
                    <a:gd name="T79" fmla="*/ 2091 h 2654"/>
                    <a:gd name="T80" fmla="+- 0 2832 552"/>
                    <a:gd name="T81" fmla="*/ T80 w 5055"/>
                    <a:gd name="T82" fmla="+- 0 2096 1722"/>
                    <a:gd name="T83" fmla="*/ 2096 h 2654"/>
                    <a:gd name="T84" fmla="+- 0 2962 552"/>
                    <a:gd name="T85" fmla="*/ T84 w 5055"/>
                    <a:gd name="T86" fmla="+- 0 2048 1722"/>
                    <a:gd name="T87" fmla="*/ 2048 h 2654"/>
                    <a:gd name="T88" fmla="+- 0 3010 552"/>
                    <a:gd name="T89" fmla="*/ T88 w 5055"/>
                    <a:gd name="T90" fmla="+- 0 2029 1722"/>
                    <a:gd name="T91" fmla="*/ 2029 h 2654"/>
                    <a:gd name="T92" fmla="+- 0 3087 552"/>
                    <a:gd name="T93" fmla="*/ T92 w 5055"/>
                    <a:gd name="T94" fmla="+- 0 2058 1722"/>
                    <a:gd name="T95" fmla="*/ 2058 h 2654"/>
                    <a:gd name="T96" fmla="+- 0 3221 552"/>
                    <a:gd name="T97" fmla="*/ T96 w 5055"/>
                    <a:gd name="T98" fmla="+- 0 2043 1722"/>
                    <a:gd name="T99" fmla="*/ 2043 h 2654"/>
                    <a:gd name="T100" fmla="+- 0 3303 552"/>
                    <a:gd name="T101" fmla="*/ T100 w 5055"/>
                    <a:gd name="T102" fmla="+- 0 2019 1722"/>
                    <a:gd name="T103" fmla="*/ 2019 h 2654"/>
                    <a:gd name="T104" fmla="+- 0 3403 552"/>
                    <a:gd name="T105" fmla="*/ T104 w 5055"/>
                    <a:gd name="T106" fmla="+- 0 1986 1722"/>
                    <a:gd name="T107" fmla="*/ 1986 h 2654"/>
                    <a:gd name="T108" fmla="+- 0 3504 552"/>
                    <a:gd name="T109" fmla="*/ T108 w 5055"/>
                    <a:gd name="T110" fmla="+- 0 1966 1722"/>
                    <a:gd name="T111" fmla="*/ 1966 h 2654"/>
                    <a:gd name="T112" fmla="+- 0 3634 552"/>
                    <a:gd name="T113" fmla="*/ T112 w 5055"/>
                    <a:gd name="T114" fmla="+- 0 1933 1722"/>
                    <a:gd name="T115" fmla="*/ 1933 h 2654"/>
                    <a:gd name="T116" fmla="+- 0 3706 552"/>
                    <a:gd name="T117" fmla="*/ T116 w 5055"/>
                    <a:gd name="T118" fmla="+- 0 1933 1722"/>
                    <a:gd name="T119" fmla="*/ 1933 h 2654"/>
                    <a:gd name="T120" fmla="+- 0 3787 552"/>
                    <a:gd name="T121" fmla="*/ T120 w 5055"/>
                    <a:gd name="T122" fmla="+- 0 1918 1722"/>
                    <a:gd name="T123" fmla="*/ 1918 h 2654"/>
                    <a:gd name="T124" fmla="+- 0 3912 552"/>
                    <a:gd name="T125" fmla="*/ T124 w 5055"/>
                    <a:gd name="T126" fmla="+- 0 1918 1722"/>
                    <a:gd name="T127" fmla="*/ 1918 h 2654"/>
                    <a:gd name="T128" fmla="+- 0 4003 552"/>
                    <a:gd name="T129" fmla="*/ T128 w 5055"/>
                    <a:gd name="T130" fmla="+- 0 1890 1722"/>
                    <a:gd name="T131" fmla="*/ 1890 h 2654"/>
                    <a:gd name="T132" fmla="+- 0 4651 552"/>
                    <a:gd name="T133" fmla="*/ T132 w 5055"/>
                    <a:gd name="T134" fmla="+- 0 1866 1722"/>
                    <a:gd name="T135" fmla="*/ 1866 h 2654"/>
                    <a:gd name="T136" fmla="+- 0 4896 552"/>
                    <a:gd name="T137" fmla="*/ T136 w 5055"/>
                    <a:gd name="T138" fmla="+- 0 1870 1722"/>
                    <a:gd name="T139" fmla="*/ 1870 h 2654"/>
                    <a:gd name="T140" fmla="+- 0 5318 552"/>
                    <a:gd name="T141" fmla="*/ T140 w 5055"/>
                    <a:gd name="T142" fmla="+- 0 1870 1722"/>
                    <a:gd name="T143" fmla="*/ 1870 h 26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5055" h="2654">
                      <a:moveTo>
                        <a:pt x="992" y="77"/>
                      </a:moveTo>
                      <a:lnTo>
                        <a:pt x="1037" y="96"/>
                      </a:lnTo>
                      <a:lnTo>
                        <a:pt x="1051" y="129"/>
                      </a:lnTo>
                      <a:lnTo>
                        <a:pt x="1095" y="182"/>
                      </a:lnTo>
                      <a:lnTo>
                        <a:pt x="1095" y="206"/>
                      </a:lnTo>
                      <a:lnTo>
                        <a:pt x="1109" y="230"/>
                      </a:lnTo>
                      <a:lnTo>
                        <a:pt x="1109" y="240"/>
                      </a:lnTo>
                      <a:lnTo>
                        <a:pt x="1104" y="273"/>
                      </a:lnTo>
                      <a:lnTo>
                        <a:pt x="1119" y="297"/>
                      </a:lnTo>
                      <a:lnTo>
                        <a:pt x="1114" y="316"/>
                      </a:lnTo>
                      <a:lnTo>
                        <a:pt x="1123" y="364"/>
                      </a:lnTo>
                      <a:lnTo>
                        <a:pt x="1162" y="379"/>
                      </a:lnTo>
                      <a:lnTo>
                        <a:pt x="1191" y="393"/>
                      </a:lnTo>
                      <a:lnTo>
                        <a:pt x="1243" y="398"/>
                      </a:lnTo>
                      <a:lnTo>
                        <a:pt x="1325" y="417"/>
                      </a:lnTo>
                      <a:lnTo>
                        <a:pt x="1373" y="417"/>
                      </a:lnTo>
                      <a:lnTo>
                        <a:pt x="1407" y="432"/>
                      </a:lnTo>
                      <a:lnTo>
                        <a:pt x="1445" y="427"/>
                      </a:lnTo>
                      <a:lnTo>
                        <a:pt x="1546" y="403"/>
                      </a:lnTo>
                      <a:lnTo>
                        <a:pt x="1599" y="384"/>
                      </a:lnTo>
                      <a:lnTo>
                        <a:pt x="1613" y="374"/>
                      </a:lnTo>
                      <a:lnTo>
                        <a:pt x="1642" y="369"/>
                      </a:lnTo>
                      <a:lnTo>
                        <a:pt x="1666" y="350"/>
                      </a:lnTo>
                      <a:lnTo>
                        <a:pt x="1714" y="336"/>
                      </a:lnTo>
                      <a:lnTo>
                        <a:pt x="1747" y="340"/>
                      </a:lnTo>
                      <a:lnTo>
                        <a:pt x="1781" y="340"/>
                      </a:lnTo>
                      <a:lnTo>
                        <a:pt x="1891" y="321"/>
                      </a:lnTo>
                      <a:lnTo>
                        <a:pt x="1944" y="336"/>
                      </a:lnTo>
                      <a:lnTo>
                        <a:pt x="1959" y="340"/>
                      </a:lnTo>
                      <a:lnTo>
                        <a:pt x="1992" y="336"/>
                      </a:lnTo>
                      <a:lnTo>
                        <a:pt x="2021" y="336"/>
                      </a:lnTo>
                      <a:lnTo>
                        <a:pt x="2050" y="345"/>
                      </a:lnTo>
                      <a:lnTo>
                        <a:pt x="2088" y="355"/>
                      </a:lnTo>
                      <a:lnTo>
                        <a:pt x="2098" y="360"/>
                      </a:lnTo>
                      <a:lnTo>
                        <a:pt x="2103" y="388"/>
                      </a:lnTo>
                      <a:lnTo>
                        <a:pt x="2112" y="398"/>
                      </a:lnTo>
                      <a:lnTo>
                        <a:pt x="2146" y="393"/>
                      </a:lnTo>
                      <a:lnTo>
                        <a:pt x="2175" y="369"/>
                      </a:lnTo>
                      <a:lnTo>
                        <a:pt x="2203" y="364"/>
                      </a:lnTo>
                      <a:lnTo>
                        <a:pt x="2242" y="369"/>
                      </a:lnTo>
                      <a:lnTo>
                        <a:pt x="2256" y="364"/>
                      </a:lnTo>
                      <a:lnTo>
                        <a:pt x="2280" y="374"/>
                      </a:lnTo>
                      <a:lnTo>
                        <a:pt x="2309" y="355"/>
                      </a:lnTo>
                      <a:lnTo>
                        <a:pt x="2410" y="326"/>
                      </a:lnTo>
                      <a:lnTo>
                        <a:pt x="2434" y="312"/>
                      </a:lnTo>
                      <a:lnTo>
                        <a:pt x="2458" y="307"/>
                      </a:lnTo>
                      <a:lnTo>
                        <a:pt x="2491" y="307"/>
                      </a:lnTo>
                      <a:lnTo>
                        <a:pt x="2535" y="336"/>
                      </a:lnTo>
                      <a:lnTo>
                        <a:pt x="2568" y="340"/>
                      </a:lnTo>
                      <a:lnTo>
                        <a:pt x="2669" y="321"/>
                      </a:lnTo>
                      <a:lnTo>
                        <a:pt x="2717" y="321"/>
                      </a:lnTo>
                      <a:lnTo>
                        <a:pt x="2751" y="297"/>
                      </a:lnTo>
                      <a:lnTo>
                        <a:pt x="2803" y="283"/>
                      </a:lnTo>
                      <a:lnTo>
                        <a:pt x="2851" y="264"/>
                      </a:lnTo>
                      <a:lnTo>
                        <a:pt x="2928" y="249"/>
                      </a:lnTo>
                      <a:lnTo>
                        <a:pt x="2952" y="244"/>
                      </a:lnTo>
                      <a:lnTo>
                        <a:pt x="3048" y="240"/>
                      </a:lnTo>
                      <a:lnTo>
                        <a:pt x="3082" y="211"/>
                      </a:lnTo>
                      <a:lnTo>
                        <a:pt x="3106" y="201"/>
                      </a:lnTo>
                      <a:lnTo>
                        <a:pt x="3154" y="211"/>
                      </a:lnTo>
                      <a:lnTo>
                        <a:pt x="3197" y="201"/>
                      </a:lnTo>
                      <a:lnTo>
                        <a:pt x="3235" y="196"/>
                      </a:lnTo>
                      <a:lnTo>
                        <a:pt x="3283" y="187"/>
                      </a:lnTo>
                      <a:lnTo>
                        <a:pt x="3360" y="196"/>
                      </a:lnTo>
                      <a:lnTo>
                        <a:pt x="3384" y="192"/>
                      </a:lnTo>
                      <a:lnTo>
                        <a:pt x="3451" y="168"/>
                      </a:lnTo>
                      <a:lnTo>
                        <a:pt x="3485" y="148"/>
                      </a:lnTo>
                      <a:lnTo>
                        <a:pt x="4099" y="144"/>
                      </a:lnTo>
                      <a:lnTo>
                        <a:pt x="4109" y="148"/>
                      </a:lnTo>
                      <a:lnTo>
                        <a:pt x="4344" y="148"/>
                      </a:lnTo>
                      <a:lnTo>
                        <a:pt x="4421" y="148"/>
                      </a:lnTo>
                      <a:lnTo>
                        <a:pt x="4766" y="1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9" name="Freeform 853"/>
                <p:cNvSpPr>
                  <a:spLocks/>
                </p:cNvSpPr>
                <p:nvPr/>
              </p:nvSpPr>
              <p:spPr bwMode="auto">
                <a:xfrm>
                  <a:off x="552" y="1722"/>
                  <a:ext cx="5055" cy="2654"/>
                </a:xfrm>
                <a:custGeom>
                  <a:avLst/>
                  <a:gdLst>
                    <a:gd name="T0" fmla="+- 0 5606 552"/>
                    <a:gd name="T1" fmla="*/ T0 w 5055"/>
                    <a:gd name="T2" fmla="+- 0 2119 1722"/>
                    <a:gd name="T3" fmla="*/ 2119 h 2654"/>
                    <a:gd name="T4" fmla="+- 0 5602 552"/>
                    <a:gd name="T5" fmla="*/ T4 w 5055"/>
                    <a:gd name="T6" fmla="+- 0 2139 1722"/>
                    <a:gd name="T7" fmla="*/ 2139 h 2654"/>
                    <a:gd name="T8" fmla="+- 0 5557 552"/>
                    <a:gd name="T9" fmla="*/ T8 w 5055"/>
                    <a:gd name="T10" fmla="+- 0 2179 1722"/>
                    <a:gd name="T11" fmla="*/ 2179 h 2654"/>
                  </a:gdLst>
                  <a:ahLst/>
                  <a:cxnLst>
                    <a:cxn ang="0">
                      <a:pos x="T1" y="T3"/>
                    </a:cxn>
                    <a:cxn ang="0">
                      <a:pos x="T5" y="T7"/>
                    </a:cxn>
                    <a:cxn ang="0">
                      <a:pos x="T9" y="T11"/>
                    </a:cxn>
                  </a:cxnLst>
                  <a:rect l="0" t="0" r="r" b="b"/>
                  <a:pathLst>
                    <a:path w="5055" h="2654">
                      <a:moveTo>
                        <a:pt x="5054" y="397"/>
                      </a:moveTo>
                      <a:lnTo>
                        <a:pt x="5050" y="417"/>
                      </a:lnTo>
                      <a:lnTo>
                        <a:pt x="5005" y="45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0" name="Freeform 854"/>
                <p:cNvSpPr>
                  <a:spLocks/>
                </p:cNvSpPr>
                <p:nvPr/>
              </p:nvSpPr>
              <p:spPr bwMode="auto">
                <a:xfrm>
                  <a:off x="552" y="1722"/>
                  <a:ext cx="5055" cy="2654"/>
                </a:xfrm>
                <a:custGeom>
                  <a:avLst/>
                  <a:gdLst>
                    <a:gd name="T0" fmla="+- 0 5547 552"/>
                    <a:gd name="T1" fmla="*/ T0 w 5055"/>
                    <a:gd name="T2" fmla="+- 0 2199 1722"/>
                    <a:gd name="T3" fmla="*/ 2199 h 2654"/>
                    <a:gd name="T4" fmla="+- 0 5544 552"/>
                    <a:gd name="T5" fmla="*/ T4 w 5055"/>
                    <a:gd name="T6" fmla="+- 0 2206 1722"/>
                    <a:gd name="T7" fmla="*/ 2206 h 2654"/>
                    <a:gd name="T8" fmla="+- 0 5477 552"/>
                    <a:gd name="T9" fmla="*/ T8 w 5055"/>
                    <a:gd name="T10" fmla="+- 0 2283 1722"/>
                    <a:gd name="T11" fmla="*/ 2283 h 2654"/>
                    <a:gd name="T12" fmla="+- 0 5468 552"/>
                    <a:gd name="T13" fmla="*/ T12 w 5055"/>
                    <a:gd name="T14" fmla="+- 0 2331 1722"/>
                    <a:gd name="T15" fmla="*/ 2331 h 2654"/>
                    <a:gd name="T16" fmla="+- 0 5439 552"/>
                    <a:gd name="T17" fmla="*/ T16 w 5055"/>
                    <a:gd name="T18" fmla="+- 0 2408 1722"/>
                    <a:gd name="T19" fmla="*/ 2408 h 2654"/>
                    <a:gd name="T20" fmla="+- 0 5424 552"/>
                    <a:gd name="T21" fmla="*/ T20 w 5055"/>
                    <a:gd name="T22" fmla="+- 0 2427 1722"/>
                    <a:gd name="T23" fmla="*/ 2427 h 2654"/>
                    <a:gd name="T24" fmla="+- 0 5415 552"/>
                    <a:gd name="T25" fmla="*/ T24 w 5055"/>
                    <a:gd name="T26" fmla="+- 0 2432 1722"/>
                    <a:gd name="T27" fmla="*/ 2432 h 2654"/>
                    <a:gd name="T28" fmla="+- 0 5405 552"/>
                    <a:gd name="T29" fmla="*/ T28 w 5055"/>
                    <a:gd name="T30" fmla="+- 0 2446 1722"/>
                    <a:gd name="T31" fmla="*/ 2446 h 2654"/>
                    <a:gd name="T32" fmla="+- 0 5396 552"/>
                    <a:gd name="T33" fmla="*/ T32 w 5055"/>
                    <a:gd name="T34" fmla="+- 0 2461 1722"/>
                    <a:gd name="T35" fmla="*/ 2461 h 2654"/>
                    <a:gd name="T36" fmla="+- 0 5367 552"/>
                    <a:gd name="T37" fmla="*/ T36 w 5055"/>
                    <a:gd name="T38" fmla="+- 0 2485 1722"/>
                    <a:gd name="T39" fmla="*/ 2485 h 2654"/>
                    <a:gd name="T40" fmla="+- 0 5367 552"/>
                    <a:gd name="T41" fmla="*/ T40 w 5055"/>
                    <a:gd name="T42" fmla="+- 0 2494 1722"/>
                    <a:gd name="T43" fmla="*/ 2494 h 2654"/>
                    <a:gd name="T44" fmla="+- 0 5362 552"/>
                    <a:gd name="T45" fmla="*/ T44 w 5055"/>
                    <a:gd name="T46" fmla="+- 0 2504 1722"/>
                    <a:gd name="T47" fmla="*/ 2504 h 2654"/>
                    <a:gd name="T48" fmla="+- 0 5365 552"/>
                    <a:gd name="T49" fmla="*/ T48 w 5055"/>
                    <a:gd name="T50" fmla="+- 0 2507 1722"/>
                    <a:gd name="T51" fmla="*/ 2507 h 26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5055" h="2654">
                      <a:moveTo>
                        <a:pt x="4995" y="477"/>
                      </a:moveTo>
                      <a:lnTo>
                        <a:pt x="4992" y="484"/>
                      </a:lnTo>
                      <a:lnTo>
                        <a:pt x="4925" y="561"/>
                      </a:lnTo>
                      <a:lnTo>
                        <a:pt x="4916" y="609"/>
                      </a:lnTo>
                      <a:lnTo>
                        <a:pt x="4887" y="686"/>
                      </a:lnTo>
                      <a:lnTo>
                        <a:pt x="4872" y="705"/>
                      </a:lnTo>
                      <a:lnTo>
                        <a:pt x="4863" y="710"/>
                      </a:lnTo>
                      <a:lnTo>
                        <a:pt x="4853" y="724"/>
                      </a:lnTo>
                      <a:lnTo>
                        <a:pt x="4844" y="739"/>
                      </a:lnTo>
                      <a:lnTo>
                        <a:pt x="4815" y="763"/>
                      </a:lnTo>
                      <a:lnTo>
                        <a:pt x="4815" y="772"/>
                      </a:lnTo>
                      <a:lnTo>
                        <a:pt x="4810" y="782"/>
                      </a:lnTo>
                      <a:lnTo>
                        <a:pt x="4813" y="78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1" name="Freeform 855"/>
                <p:cNvSpPr>
                  <a:spLocks/>
                </p:cNvSpPr>
                <p:nvPr/>
              </p:nvSpPr>
              <p:spPr bwMode="auto">
                <a:xfrm>
                  <a:off x="552" y="1722"/>
                  <a:ext cx="5055" cy="2654"/>
                </a:xfrm>
                <a:custGeom>
                  <a:avLst/>
                  <a:gdLst>
                    <a:gd name="T0" fmla="+- 0 5374 552"/>
                    <a:gd name="T1" fmla="*/ T0 w 5055"/>
                    <a:gd name="T2" fmla="+- 0 2519 1722"/>
                    <a:gd name="T3" fmla="*/ 2519 h 2654"/>
                    <a:gd name="T4" fmla="+- 0 5372 552"/>
                    <a:gd name="T5" fmla="*/ T4 w 5055"/>
                    <a:gd name="T6" fmla="+- 0 2523 1722"/>
                    <a:gd name="T7" fmla="*/ 2523 h 2654"/>
                    <a:gd name="T8" fmla="+- 0 5374 552"/>
                    <a:gd name="T9" fmla="*/ T8 w 5055"/>
                    <a:gd name="T10" fmla="+- 0 2534 1722"/>
                    <a:gd name="T11" fmla="*/ 2534 h 2654"/>
                  </a:gdLst>
                  <a:ahLst/>
                  <a:cxnLst>
                    <a:cxn ang="0">
                      <a:pos x="T1" y="T3"/>
                    </a:cxn>
                    <a:cxn ang="0">
                      <a:pos x="T5" y="T7"/>
                    </a:cxn>
                    <a:cxn ang="0">
                      <a:pos x="T9" y="T11"/>
                    </a:cxn>
                  </a:cxnLst>
                  <a:rect l="0" t="0" r="r" b="b"/>
                  <a:pathLst>
                    <a:path w="5055" h="2654">
                      <a:moveTo>
                        <a:pt x="4822" y="797"/>
                      </a:moveTo>
                      <a:lnTo>
                        <a:pt x="4820" y="801"/>
                      </a:lnTo>
                      <a:lnTo>
                        <a:pt x="4822" y="81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2" name="Freeform 856"/>
                <p:cNvSpPr>
                  <a:spLocks/>
                </p:cNvSpPr>
                <p:nvPr/>
              </p:nvSpPr>
              <p:spPr bwMode="auto">
                <a:xfrm>
                  <a:off x="552" y="1722"/>
                  <a:ext cx="5055" cy="2654"/>
                </a:xfrm>
                <a:custGeom>
                  <a:avLst/>
                  <a:gdLst>
                    <a:gd name="T0" fmla="+- 0 5373 552"/>
                    <a:gd name="T1" fmla="*/ T0 w 5055"/>
                    <a:gd name="T2" fmla="+- 0 2547 1722"/>
                    <a:gd name="T3" fmla="*/ 2547 h 2654"/>
                    <a:gd name="T4" fmla="+- 0 5357 552"/>
                    <a:gd name="T5" fmla="*/ T4 w 5055"/>
                    <a:gd name="T6" fmla="+- 0 2576 1722"/>
                    <a:gd name="T7" fmla="*/ 2576 h 2654"/>
                    <a:gd name="T8" fmla="+- 0 5338 552"/>
                    <a:gd name="T9" fmla="*/ T8 w 5055"/>
                    <a:gd name="T10" fmla="+- 0 2586 1722"/>
                    <a:gd name="T11" fmla="*/ 2586 h 2654"/>
                    <a:gd name="T12" fmla="+- 0 5328 552"/>
                    <a:gd name="T13" fmla="*/ T12 w 5055"/>
                    <a:gd name="T14" fmla="+- 0 2600 1722"/>
                    <a:gd name="T15" fmla="*/ 2600 h 2654"/>
                    <a:gd name="T16" fmla="+- 0 5304 552"/>
                    <a:gd name="T17" fmla="*/ T16 w 5055"/>
                    <a:gd name="T18" fmla="+- 0 2634 1722"/>
                    <a:gd name="T19" fmla="*/ 2634 h 2654"/>
                    <a:gd name="T20" fmla="+- 0 5252 552"/>
                    <a:gd name="T21" fmla="*/ T20 w 5055"/>
                    <a:gd name="T22" fmla="+- 0 2648 1722"/>
                    <a:gd name="T23" fmla="*/ 2648 h 2654"/>
                    <a:gd name="T24" fmla="+- 0 5232 552"/>
                    <a:gd name="T25" fmla="*/ T24 w 5055"/>
                    <a:gd name="T26" fmla="+- 0 2682 1722"/>
                    <a:gd name="T27" fmla="*/ 2682 h 2654"/>
                    <a:gd name="T28" fmla="+- 0 5223 552"/>
                    <a:gd name="T29" fmla="*/ T28 w 5055"/>
                    <a:gd name="T30" fmla="+- 0 2686 1722"/>
                    <a:gd name="T31" fmla="*/ 2686 h 2654"/>
                    <a:gd name="T32" fmla="+- 0 5194 552"/>
                    <a:gd name="T33" fmla="*/ T32 w 5055"/>
                    <a:gd name="T34" fmla="+- 0 2758 1722"/>
                    <a:gd name="T35" fmla="*/ 2758 h 2654"/>
                    <a:gd name="T36" fmla="+- 0 5184 552"/>
                    <a:gd name="T37" fmla="*/ T36 w 5055"/>
                    <a:gd name="T38" fmla="+- 0 2768 1722"/>
                    <a:gd name="T39" fmla="*/ 2768 h 2654"/>
                    <a:gd name="T40" fmla="+- 0 5184 552"/>
                    <a:gd name="T41" fmla="*/ T40 w 5055"/>
                    <a:gd name="T42" fmla="+- 0 2779 1722"/>
                    <a:gd name="T43" fmla="*/ 2779 h 2654"/>
                    <a:gd name="T44" fmla="+- 0 5184 552"/>
                    <a:gd name="T45" fmla="*/ T44 w 5055"/>
                    <a:gd name="T46" fmla="+- 0 2782 1722"/>
                    <a:gd name="T47" fmla="*/ 2782 h 2654"/>
                    <a:gd name="T48" fmla="+- 0 5156 552"/>
                    <a:gd name="T49" fmla="*/ T48 w 5055"/>
                    <a:gd name="T50" fmla="+- 0 2797 1722"/>
                    <a:gd name="T51" fmla="*/ 2797 h 2654"/>
                    <a:gd name="T52" fmla="+- 0 5146 552"/>
                    <a:gd name="T53" fmla="*/ T52 w 5055"/>
                    <a:gd name="T54" fmla="+- 0 2816 1722"/>
                    <a:gd name="T55" fmla="*/ 2816 h 2654"/>
                    <a:gd name="T56" fmla="+- 0 5132 552"/>
                    <a:gd name="T57" fmla="*/ T56 w 5055"/>
                    <a:gd name="T58" fmla="+- 0 2821 1722"/>
                    <a:gd name="T59" fmla="*/ 2821 h 2654"/>
                    <a:gd name="T60" fmla="+- 0 5134 552"/>
                    <a:gd name="T61" fmla="*/ T60 w 5055"/>
                    <a:gd name="T62" fmla="+- 0 2836 1722"/>
                    <a:gd name="T63" fmla="*/ 2836 h 26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5055" h="2654">
                      <a:moveTo>
                        <a:pt x="4821" y="825"/>
                      </a:moveTo>
                      <a:lnTo>
                        <a:pt x="4805" y="854"/>
                      </a:lnTo>
                      <a:lnTo>
                        <a:pt x="4786" y="864"/>
                      </a:lnTo>
                      <a:lnTo>
                        <a:pt x="4776" y="878"/>
                      </a:lnTo>
                      <a:lnTo>
                        <a:pt x="4752" y="912"/>
                      </a:lnTo>
                      <a:lnTo>
                        <a:pt x="4700" y="926"/>
                      </a:lnTo>
                      <a:lnTo>
                        <a:pt x="4680" y="960"/>
                      </a:lnTo>
                      <a:lnTo>
                        <a:pt x="4671" y="964"/>
                      </a:lnTo>
                      <a:lnTo>
                        <a:pt x="4642" y="1036"/>
                      </a:lnTo>
                      <a:lnTo>
                        <a:pt x="4632" y="1046"/>
                      </a:lnTo>
                      <a:lnTo>
                        <a:pt x="4632" y="1057"/>
                      </a:lnTo>
                      <a:lnTo>
                        <a:pt x="4632" y="1060"/>
                      </a:lnTo>
                      <a:lnTo>
                        <a:pt x="4604" y="1075"/>
                      </a:lnTo>
                      <a:lnTo>
                        <a:pt x="4594" y="1094"/>
                      </a:lnTo>
                      <a:lnTo>
                        <a:pt x="4580" y="1099"/>
                      </a:lnTo>
                      <a:lnTo>
                        <a:pt x="4582" y="1114"/>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3" name="Freeform 857"/>
                <p:cNvSpPr>
                  <a:spLocks/>
                </p:cNvSpPr>
                <p:nvPr/>
              </p:nvSpPr>
              <p:spPr bwMode="auto">
                <a:xfrm>
                  <a:off x="552" y="1722"/>
                  <a:ext cx="5055" cy="2654"/>
                </a:xfrm>
                <a:custGeom>
                  <a:avLst/>
                  <a:gdLst>
                    <a:gd name="T0" fmla="+- 0 5135 552"/>
                    <a:gd name="T1" fmla="*/ T0 w 5055"/>
                    <a:gd name="T2" fmla="+- 0 2853 1722"/>
                    <a:gd name="T3" fmla="*/ 2853 h 2654"/>
                    <a:gd name="T4" fmla="+- 0 5127 552"/>
                    <a:gd name="T5" fmla="*/ T4 w 5055"/>
                    <a:gd name="T6" fmla="+- 0 2874 1722"/>
                    <a:gd name="T7" fmla="*/ 2874 h 2654"/>
                    <a:gd name="T8" fmla="+- 0 5128 552"/>
                    <a:gd name="T9" fmla="*/ T8 w 5055"/>
                    <a:gd name="T10" fmla="+- 0 2876 1722"/>
                    <a:gd name="T11" fmla="*/ 2876 h 2654"/>
                  </a:gdLst>
                  <a:ahLst/>
                  <a:cxnLst>
                    <a:cxn ang="0">
                      <a:pos x="T1" y="T3"/>
                    </a:cxn>
                    <a:cxn ang="0">
                      <a:pos x="T5" y="T7"/>
                    </a:cxn>
                    <a:cxn ang="0">
                      <a:pos x="T9" y="T11"/>
                    </a:cxn>
                  </a:cxnLst>
                  <a:rect l="0" t="0" r="r" b="b"/>
                  <a:pathLst>
                    <a:path w="5055" h="2654">
                      <a:moveTo>
                        <a:pt x="4583" y="1131"/>
                      </a:moveTo>
                      <a:lnTo>
                        <a:pt x="4575" y="1152"/>
                      </a:lnTo>
                      <a:lnTo>
                        <a:pt x="4576" y="1154"/>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4" name="Freeform 858"/>
                <p:cNvSpPr>
                  <a:spLocks/>
                </p:cNvSpPr>
                <p:nvPr/>
              </p:nvSpPr>
              <p:spPr bwMode="auto">
                <a:xfrm>
                  <a:off x="552" y="1722"/>
                  <a:ext cx="5055" cy="2654"/>
                </a:xfrm>
                <a:custGeom>
                  <a:avLst/>
                  <a:gdLst>
                    <a:gd name="T0" fmla="+- 0 5143 552"/>
                    <a:gd name="T1" fmla="*/ T0 w 5055"/>
                    <a:gd name="T2" fmla="+- 0 2914 1722"/>
                    <a:gd name="T3" fmla="*/ 2914 h 2654"/>
                    <a:gd name="T4" fmla="+- 0 5136 552"/>
                    <a:gd name="T5" fmla="*/ T4 w 5055"/>
                    <a:gd name="T6" fmla="+- 0 2931 1722"/>
                    <a:gd name="T7" fmla="*/ 2931 h 2654"/>
                    <a:gd name="T8" fmla="+- 0 5138 552"/>
                    <a:gd name="T9" fmla="*/ T8 w 5055"/>
                    <a:gd name="T10" fmla="+- 0 2935 1722"/>
                    <a:gd name="T11" fmla="*/ 2935 h 2654"/>
                  </a:gdLst>
                  <a:ahLst/>
                  <a:cxnLst>
                    <a:cxn ang="0">
                      <a:pos x="T1" y="T3"/>
                    </a:cxn>
                    <a:cxn ang="0">
                      <a:pos x="T5" y="T7"/>
                    </a:cxn>
                    <a:cxn ang="0">
                      <a:pos x="T9" y="T11"/>
                    </a:cxn>
                  </a:cxnLst>
                  <a:rect l="0" t="0" r="r" b="b"/>
                  <a:pathLst>
                    <a:path w="5055" h="2654">
                      <a:moveTo>
                        <a:pt x="4591" y="1192"/>
                      </a:moveTo>
                      <a:lnTo>
                        <a:pt x="4584" y="1209"/>
                      </a:lnTo>
                      <a:lnTo>
                        <a:pt x="4586" y="12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5" name="Freeform 859"/>
                <p:cNvSpPr>
                  <a:spLocks/>
                </p:cNvSpPr>
                <p:nvPr/>
              </p:nvSpPr>
              <p:spPr bwMode="auto">
                <a:xfrm>
                  <a:off x="552" y="1722"/>
                  <a:ext cx="5055" cy="2654"/>
                </a:xfrm>
                <a:custGeom>
                  <a:avLst/>
                  <a:gdLst>
                    <a:gd name="T0" fmla="+- 0 5290 552"/>
                    <a:gd name="T1" fmla="*/ T0 w 5055"/>
                    <a:gd name="T2" fmla="+- 0 2979 1722"/>
                    <a:gd name="T3" fmla="*/ 2979 h 2654"/>
                    <a:gd name="T4" fmla="+- 0 5285 552"/>
                    <a:gd name="T5" fmla="*/ T4 w 5055"/>
                    <a:gd name="T6" fmla="+- 0 2993 1722"/>
                    <a:gd name="T7" fmla="*/ 2993 h 2654"/>
                    <a:gd name="T8" fmla="+- 0 5286 552"/>
                    <a:gd name="T9" fmla="*/ T8 w 5055"/>
                    <a:gd name="T10" fmla="+- 0 2994 1722"/>
                    <a:gd name="T11" fmla="*/ 2994 h 2654"/>
                  </a:gdLst>
                  <a:ahLst/>
                  <a:cxnLst>
                    <a:cxn ang="0">
                      <a:pos x="T1" y="T3"/>
                    </a:cxn>
                    <a:cxn ang="0">
                      <a:pos x="T5" y="T7"/>
                    </a:cxn>
                    <a:cxn ang="0">
                      <a:pos x="T9" y="T11"/>
                    </a:cxn>
                  </a:cxnLst>
                  <a:rect l="0" t="0" r="r" b="b"/>
                  <a:pathLst>
                    <a:path w="5055" h="2654">
                      <a:moveTo>
                        <a:pt x="4738" y="1257"/>
                      </a:moveTo>
                      <a:lnTo>
                        <a:pt x="4733" y="1271"/>
                      </a:lnTo>
                      <a:lnTo>
                        <a:pt x="4734" y="127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6" name="Freeform 860"/>
                <p:cNvSpPr>
                  <a:spLocks/>
                </p:cNvSpPr>
                <p:nvPr/>
              </p:nvSpPr>
              <p:spPr bwMode="auto">
                <a:xfrm>
                  <a:off x="552" y="1722"/>
                  <a:ext cx="5055" cy="2654"/>
                </a:xfrm>
                <a:custGeom>
                  <a:avLst/>
                  <a:gdLst>
                    <a:gd name="T0" fmla="+- 0 5331 552"/>
                    <a:gd name="T1" fmla="*/ T0 w 5055"/>
                    <a:gd name="T2" fmla="+- 0 3030 1722"/>
                    <a:gd name="T3" fmla="*/ 3030 h 2654"/>
                    <a:gd name="T4" fmla="+- 0 5309 552"/>
                    <a:gd name="T5" fmla="*/ T4 w 5055"/>
                    <a:gd name="T6" fmla="+- 0 3061 1722"/>
                    <a:gd name="T7" fmla="*/ 3061 h 2654"/>
                    <a:gd name="T8" fmla="+- 0 5295 552"/>
                    <a:gd name="T9" fmla="*/ T8 w 5055"/>
                    <a:gd name="T10" fmla="+- 0 3061 1722"/>
                    <a:gd name="T11" fmla="*/ 3061 h 2654"/>
                    <a:gd name="T12" fmla="+- 0 5290 552"/>
                    <a:gd name="T13" fmla="*/ T12 w 5055"/>
                    <a:gd name="T14" fmla="+- 0 3070 1722"/>
                    <a:gd name="T15" fmla="*/ 3070 h 2654"/>
                    <a:gd name="T16" fmla="+- 0 5296 552"/>
                    <a:gd name="T17" fmla="*/ T16 w 5055"/>
                    <a:gd name="T18" fmla="+- 0 3079 1722"/>
                    <a:gd name="T19" fmla="*/ 3079 h 2654"/>
                  </a:gdLst>
                  <a:ahLst/>
                  <a:cxnLst>
                    <a:cxn ang="0">
                      <a:pos x="T1" y="T3"/>
                    </a:cxn>
                    <a:cxn ang="0">
                      <a:pos x="T5" y="T7"/>
                    </a:cxn>
                    <a:cxn ang="0">
                      <a:pos x="T9" y="T11"/>
                    </a:cxn>
                    <a:cxn ang="0">
                      <a:pos x="T13" y="T15"/>
                    </a:cxn>
                    <a:cxn ang="0">
                      <a:pos x="T17" y="T19"/>
                    </a:cxn>
                  </a:cxnLst>
                  <a:rect l="0" t="0" r="r" b="b"/>
                  <a:pathLst>
                    <a:path w="5055" h="2654">
                      <a:moveTo>
                        <a:pt x="4779" y="1308"/>
                      </a:moveTo>
                      <a:lnTo>
                        <a:pt x="4757" y="1339"/>
                      </a:lnTo>
                      <a:lnTo>
                        <a:pt x="4743" y="1339"/>
                      </a:lnTo>
                      <a:lnTo>
                        <a:pt x="4738" y="1348"/>
                      </a:lnTo>
                      <a:lnTo>
                        <a:pt x="4744" y="135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7" name="Freeform 861"/>
                <p:cNvSpPr>
                  <a:spLocks/>
                </p:cNvSpPr>
                <p:nvPr/>
              </p:nvSpPr>
              <p:spPr bwMode="auto">
                <a:xfrm>
                  <a:off x="552" y="1722"/>
                  <a:ext cx="5055" cy="2654"/>
                </a:xfrm>
                <a:custGeom>
                  <a:avLst/>
                  <a:gdLst>
                    <a:gd name="T0" fmla="+- 0 5311 552"/>
                    <a:gd name="T1" fmla="*/ T0 w 5055"/>
                    <a:gd name="T2" fmla="+- 0 3114 1722"/>
                    <a:gd name="T3" fmla="*/ 3114 h 2654"/>
                    <a:gd name="T4" fmla="+- 0 5295 552"/>
                    <a:gd name="T5" fmla="*/ T4 w 5055"/>
                    <a:gd name="T6" fmla="+- 0 3142 1722"/>
                    <a:gd name="T7" fmla="*/ 3142 h 2654"/>
                    <a:gd name="T8" fmla="+- 0 5298 552"/>
                    <a:gd name="T9" fmla="*/ T8 w 5055"/>
                    <a:gd name="T10" fmla="+- 0 3154 1722"/>
                    <a:gd name="T11" fmla="*/ 3154 h 2654"/>
                  </a:gdLst>
                  <a:ahLst/>
                  <a:cxnLst>
                    <a:cxn ang="0">
                      <a:pos x="T1" y="T3"/>
                    </a:cxn>
                    <a:cxn ang="0">
                      <a:pos x="T5" y="T7"/>
                    </a:cxn>
                    <a:cxn ang="0">
                      <a:pos x="T9" y="T11"/>
                    </a:cxn>
                  </a:cxnLst>
                  <a:rect l="0" t="0" r="r" b="b"/>
                  <a:pathLst>
                    <a:path w="5055" h="2654">
                      <a:moveTo>
                        <a:pt x="4759" y="1392"/>
                      </a:moveTo>
                      <a:lnTo>
                        <a:pt x="4743" y="1420"/>
                      </a:lnTo>
                      <a:lnTo>
                        <a:pt x="4746" y="143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8" name="Freeform 862"/>
                <p:cNvSpPr>
                  <a:spLocks/>
                </p:cNvSpPr>
                <p:nvPr/>
              </p:nvSpPr>
              <p:spPr bwMode="auto">
                <a:xfrm>
                  <a:off x="552" y="1722"/>
                  <a:ext cx="5055" cy="2654"/>
                </a:xfrm>
                <a:custGeom>
                  <a:avLst/>
                  <a:gdLst>
                    <a:gd name="T0" fmla="+- 0 5296 552"/>
                    <a:gd name="T1" fmla="*/ T0 w 5055"/>
                    <a:gd name="T2" fmla="+- 0 3166 1722"/>
                    <a:gd name="T3" fmla="*/ 3166 h 2654"/>
                    <a:gd name="T4" fmla="+- 0 5290 552"/>
                    <a:gd name="T5" fmla="*/ T4 w 5055"/>
                    <a:gd name="T6" fmla="+- 0 3176 1722"/>
                    <a:gd name="T7" fmla="*/ 3176 h 2654"/>
                    <a:gd name="T8" fmla="+- 0 5290 552"/>
                    <a:gd name="T9" fmla="*/ T8 w 5055"/>
                    <a:gd name="T10" fmla="+- 0 3179 1722"/>
                    <a:gd name="T11" fmla="*/ 3179 h 2654"/>
                    <a:gd name="T12" fmla="+- 0 5290 552"/>
                    <a:gd name="T13" fmla="*/ T12 w 5055"/>
                    <a:gd name="T14" fmla="+- 0 3195 1722"/>
                    <a:gd name="T15" fmla="*/ 3195 h 2654"/>
                    <a:gd name="T16" fmla="+- 0 5285 552"/>
                    <a:gd name="T17" fmla="*/ T16 w 5055"/>
                    <a:gd name="T18" fmla="+- 0 3205 1722"/>
                    <a:gd name="T19" fmla="*/ 3205 h 2654"/>
                    <a:gd name="T20" fmla="+- 0 5266 552"/>
                    <a:gd name="T21" fmla="*/ T20 w 5055"/>
                    <a:gd name="T22" fmla="+- 0 3209 1722"/>
                    <a:gd name="T23" fmla="*/ 3209 h 2654"/>
                    <a:gd name="T24" fmla="+- 0 5266 552"/>
                    <a:gd name="T25" fmla="*/ T24 w 5055"/>
                    <a:gd name="T26" fmla="+- 0 3219 1722"/>
                    <a:gd name="T27" fmla="*/ 3219 h 2654"/>
                    <a:gd name="T28" fmla="+- 0 5256 552"/>
                    <a:gd name="T29" fmla="*/ T28 w 5055"/>
                    <a:gd name="T30" fmla="+- 0 3224 1722"/>
                    <a:gd name="T31" fmla="*/ 3224 h 2654"/>
                    <a:gd name="T32" fmla="+- 0 5252 552"/>
                    <a:gd name="T33" fmla="*/ T32 w 5055"/>
                    <a:gd name="T34" fmla="+- 0 3243 1722"/>
                    <a:gd name="T35" fmla="*/ 3243 h 2654"/>
                    <a:gd name="T36" fmla="+- 0 5254 552"/>
                    <a:gd name="T37" fmla="*/ T36 w 5055"/>
                    <a:gd name="T38" fmla="+- 0 3250 1722"/>
                    <a:gd name="T39" fmla="*/ 3250 h 26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055" h="2654">
                      <a:moveTo>
                        <a:pt x="4744" y="1444"/>
                      </a:moveTo>
                      <a:lnTo>
                        <a:pt x="4738" y="1454"/>
                      </a:lnTo>
                      <a:lnTo>
                        <a:pt x="4738" y="1457"/>
                      </a:lnTo>
                      <a:lnTo>
                        <a:pt x="4738" y="1473"/>
                      </a:lnTo>
                      <a:lnTo>
                        <a:pt x="4733" y="1483"/>
                      </a:lnTo>
                      <a:lnTo>
                        <a:pt x="4714" y="1487"/>
                      </a:lnTo>
                      <a:lnTo>
                        <a:pt x="4714" y="1497"/>
                      </a:lnTo>
                      <a:lnTo>
                        <a:pt x="4704" y="1502"/>
                      </a:lnTo>
                      <a:lnTo>
                        <a:pt x="4700" y="1521"/>
                      </a:lnTo>
                      <a:lnTo>
                        <a:pt x="4702" y="152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9" name="Freeform 863"/>
                <p:cNvSpPr>
                  <a:spLocks/>
                </p:cNvSpPr>
                <p:nvPr/>
              </p:nvSpPr>
              <p:spPr bwMode="auto">
                <a:xfrm>
                  <a:off x="552" y="1722"/>
                  <a:ext cx="5055" cy="2654"/>
                </a:xfrm>
                <a:custGeom>
                  <a:avLst/>
                  <a:gdLst>
                    <a:gd name="T0" fmla="+- 0 5261 552"/>
                    <a:gd name="T1" fmla="*/ T0 w 5055"/>
                    <a:gd name="T2" fmla="+- 0 3278 1722"/>
                    <a:gd name="T3" fmla="*/ 3278 h 2654"/>
                    <a:gd name="T4" fmla="+- 0 5256 552"/>
                    <a:gd name="T5" fmla="*/ T4 w 5055"/>
                    <a:gd name="T6" fmla="+- 0 3320 1722"/>
                    <a:gd name="T7" fmla="*/ 3320 h 2654"/>
                    <a:gd name="T8" fmla="+- 0 5256 552"/>
                    <a:gd name="T9" fmla="*/ T8 w 5055"/>
                    <a:gd name="T10" fmla="+- 0 3338 1722"/>
                    <a:gd name="T11" fmla="*/ 3338 h 2654"/>
                  </a:gdLst>
                  <a:ahLst/>
                  <a:cxnLst>
                    <a:cxn ang="0">
                      <a:pos x="T1" y="T3"/>
                    </a:cxn>
                    <a:cxn ang="0">
                      <a:pos x="T5" y="T7"/>
                    </a:cxn>
                    <a:cxn ang="0">
                      <a:pos x="T9" y="T11"/>
                    </a:cxn>
                  </a:cxnLst>
                  <a:rect l="0" t="0" r="r" b="b"/>
                  <a:pathLst>
                    <a:path w="5055" h="2654">
                      <a:moveTo>
                        <a:pt x="4709" y="1556"/>
                      </a:moveTo>
                      <a:lnTo>
                        <a:pt x="4704" y="1598"/>
                      </a:lnTo>
                      <a:lnTo>
                        <a:pt x="4704" y="161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0" name="Freeform 864"/>
                <p:cNvSpPr>
                  <a:spLocks/>
                </p:cNvSpPr>
                <p:nvPr/>
              </p:nvSpPr>
              <p:spPr bwMode="auto">
                <a:xfrm>
                  <a:off x="552" y="1722"/>
                  <a:ext cx="5055" cy="2654"/>
                </a:xfrm>
                <a:custGeom>
                  <a:avLst/>
                  <a:gdLst>
                    <a:gd name="T0" fmla="+- 0 5261 552"/>
                    <a:gd name="T1" fmla="*/ T0 w 5055"/>
                    <a:gd name="T2" fmla="+- 0 4371 1722"/>
                    <a:gd name="T3" fmla="*/ 4371 h 2654"/>
                    <a:gd name="T4" fmla="+- 0 4531 552"/>
                    <a:gd name="T5" fmla="*/ T4 w 5055"/>
                    <a:gd name="T6" fmla="+- 0 4371 1722"/>
                    <a:gd name="T7" fmla="*/ 4371 h 2654"/>
                    <a:gd name="T8" fmla="+- 0 3831 552"/>
                    <a:gd name="T9" fmla="*/ T8 w 5055"/>
                    <a:gd name="T10" fmla="+- 0 4376 1722"/>
                    <a:gd name="T11" fmla="*/ 4376 h 2654"/>
                    <a:gd name="T12" fmla="+- 0 3807 552"/>
                    <a:gd name="T13" fmla="*/ T12 w 5055"/>
                    <a:gd name="T14" fmla="+- 0 4376 1722"/>
                    <a:gd name="T15" fmla="*/ 4376 h 2654"/>
                    <a:gd name="T16" fmla="+- 0 3403 552"/>
                    <a:gd name="T17" fmla="*/ T16 w 5055"/>
                    <a:gd name="T18" fmla="+- 0 4376 1722"/>
                    <a:gd name="T19" fmla="*/ 4376 h 2654"/>
                    <a:gd name="T20" fmla="+- 0 2856 552"/>
                    <a:gd name="T21" fmla="*/ T20 w 5055"/>
                    <a:gd name="T22" fmla="+- 0 4376 1722"/>
                    <a:gd name="T23" fmla="*/ 4376 h 2654"/>
                    <a:gd name="T24" fmla="+- 0 2496 552"/>
                    <a:gd name="T25" fmla="*/ T24 w 5055"/>
                    <a:gd name="T26" fmla="+- 0 4371 1722"/>
                    <a:gd name="T27" fmla="*/ 4371 h 2654"/>
                  </a:gdLst>
                  <a:ahLst/>
                  <a:cxnLst>
                    <a:cxn ang="0">
                      <a:pos x="T1" y="T3"/>
                    </a:cxn>
                    <a:cxn ang="0">
                      <a:pos x="T5" y="T7"/>
                    </a:cxn>
                    <a:cxn ang="0">
                      <a:pos x="T9" y="T11"/>
                    </a:cxn>
                    <a:cxn ang="0">
                      <a:pos x="T13" y="T15"/>
                    </a:cxn>
                    <a:cxn ang="0">
                      <a:pos x="T17" y="T19"/>
                    </a:cxn>
                    <a:cxn ang="0">
                      <a:pos x="T21" y="T23"/>
                    </a:cxn>
                    <a:cxn ang="0">
                      <a:pos x="T25" y="T27"/>
                    </a:cxn>
                  </a:cxnLst>
                  <a:rect l="0" t="0" r="r" b="b"/>
                  <a:pathLst>
                    <a:path w="5055" h="2654">
                      <a:moveTo>
                        <a:pt x="4709" y="2649"/>
                      </a:moveTo>
                      <a:lnTo>
                        <a:pt x="3979" y="2649"/>
                      </a:lnTo>
                      <a:lnTo>
                        <a:pt x="3279" y="2654"/>
                      </a:lnTo>
                      <a:lnTo>
                        <a:pt x="3255" y="2654"/>
                      </a:lnTo>
                      <a:lnTo>
                        <a:pt x="2851" y="2654"/>
                      </a:lnTo>
                      <a:lnTo>
                        <a:pt x="2304" y="2654"/>
                      </a:lnTo>
                      <a:lnTo>
                        <a:pt x="1944" y="264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1" name="Freeform 865"/>
                <p:cNvSpPr>
                  <a:spLocks/>
                </p:cNvSpPr>
                <p:nvPr/>
              </p:nvSpPr>
              <p:spPr bwMode="auto">
                <a:xfrm>
                  <a:off x="552" y="1722"/>
                  <a:ext cx="5055" cy="2654"/>
                </a:xfrm>
                <a:custGeom>
                  <a:avLst/>
                  <a:gdLst>
                    <a:gd name="T0" fmla="+- 0 1037 552"/>
                    <a:gd name="T1" fmla="*/ T0 w 5055"/>
                    <a:gd name="T2" fmla="+- 0 1779 1722"/>
                    <a:gd name="T3" fmla="*/ 1779 h 2654"/>
                    <a:gd name="T4" fmla="+- 0 1037 552"/>
                    <a:gd name="T5" fmla="*/ T4 w 5055"/>
                    <a:gd name="T6" fmla="+- 0 1779 1722"/>
                    <a:gd name="T7" fmla="*/ 1779 h 2654"/>
                    <a:gd name="T8" fmla="+- 0 1020 552"/>
                    <a:gd name="T9" fmla="*/ T8 w 5055"/>
                    <a:gd name="T10" fmla="+- 0 1756 1722"/>
                    <a:gd name="T11" fmla="*/ 1756 h 2654"/>
                  </a:gdLst>
                  <a:ahLst/>
                  <a:cxnLst>
                    <a:cxn ang="0">
                      <a:pos x="T1" y="T3"/>
                    </a:cxn>
                    <a:cxn ang="0">
                      <a:pos x="T5" y="T7"/>
                    </a:cxn>
                    <a:cxn ang="0">
                      <a:pos x="T9" y="T11"/>
                    </a:cxn>
                  </a:cxnLst>
                  <a:rect l="0" t="0" r="r" b="b"/>
                  <a:pathLst>
                    <a:path w="5055" h="2654">
                      <a:moveTo>
                        <a:pt x="485" y="57"/>
                      </a:moveTo>
                      <a:lnTo>
                        <a:pt x="485" y="57"/>
                      </a:lnTo>
                      <a:lnTo>
                        <a:pt x="468" y="34"/>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2" name="Freeform 866"/>
                <p:cNvSpPr>
                  <a:spLocks/>
                </p:cNvSpPr>
                <p:nvPr/>
              </p:nvSpPr>
              <p:spPr bwMode="auto">
                <a:xfrm>
                  <a:off x="552" y="1722"/>
                  <a:ext cx="5055" cy="2654"/>
                </a:xfrm>
                <a:custGeom>
                  <a:avLst/>
                  <a:gdLst>
                    <a:gd name="T0" fmla="+- 0 1509 552"/>
                    <a:gd name="T1" fmla="*/ T0 w 5055"/>
                    <a:gd name="T2" fmla="+- 0 1779 1722"/>
                    <a:gd name="T3" fmla="*/ 1779 h 2654"/>
                    <a:gd name="T4" fmla="+- 0 1541 552"/>
                    <a:gd name="T5" fmla="*/ T4 w 5055"/>
                    <a:gd name="T6" fmla="+- 0 1798 1722"/>
                    <a:gd name="T7" fmla="*/ 1798 h 2654"/>
                    <a:gd name="T8" fmla="+- 0 1544 552"/>
                    <a:gd name="T9" fmla="*/ T8 w 5055"/>
                    <a:gd name="T10" fmla="+- 0 1799 1722"/>
                    <a:gd name="T11" fmla="*/ 1799 h 2654"/>
                  </a:gdLst>
                  <a:ahLst/>
                  <a:cxnLst>
                    <a:cxn ang="0">
                      <a:pos x="T1" y="T3"/>
                    </a:cxn>
                    <a:cxn ang="0">
                      <a:pos x="T5" y="T7"/>
                    </a:cxn>
                    <a:cxn ang="0">
                      <a:pos x="T9" y="T11"/>
                    </a:cxn>
                  </a:cxnLst>
                  <a:rect l="0" t="0" r="r" b="b"/>
                  <a:pathLst>
                    <a:path w="5055" h="2654">
                      <a:moveTo>
                        <a:pt x="957" y="57"/>
                      </a:moveTo>
                      <a:lnTo>
                        <a:pt x="989" y="76"/>
                      </a:lnTo>
                      <a:lnTo>
                        <a:pt x="992" y="7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3" name="Freeform 867"/>
                <p:cNvSpPr>
                  <a:spLocks/>
                </p:cNvSpPr>
                <p:nvPr/>
              </p:nvSpPr>
              <p:spPr bwMode="auto">
                <a:xfrm>
                  <a:off x="552" y="1722"/>
                  <a:ext cx="5055" cy="2654"/>
                </a:xfrm>
                <a:custGeom>
                  <a:avLst/>
                  <a:gdLst>
                    <a:gd name="T0" fmla="+- 0 1334 552"/>
                    <a:gd name="T1" fmla="*/ T0 w 5055"/>
                    <a:gd name="T2" fmla="+- 0 1779 1722"/>
                    <a:gd name="T3" fmla="*/ 1779 h 2654"/>
                    <a:gd name="T4" fmla="+- 0 1334 552"/>
                    <a:gd name="T5" fmla="*/ T4 w 5055"/>
                    <a:gd name="T6" fmla="+- 0 1779 1722"/>
                    <a:gd name="T7" fmla="*/ 1779 h 2654"/>
                    <a:gd name="T8" fmla="+- 0 1368 552"/>
                    <a:gd name="T9" fmla="*/ T8 w 5055"/>
                    <a:gd name="T10" fmla="+- 0 1779 1722"/>
                    <a:gd name="T11" fmla="*/ 1779 h 2654"/>
                    <a:gd name="T12" fmla="+- 0 1392 552"/>
                    <a:gd name="T13" fmla="*/ T12 w 5055"/>
                    <a:gd name="T14" fmla="+- 0 1760 1722"/>
                    <a:gd name="T15" fmla="*/ 1760 h 2654"/>
                    <a:gd name="T16" fmla="+- 0 1416 552"/>
                    <a:gd name="T17" fmla="*/ T16 w 5055"/>
                    <a:gd name="T18" fmla="+- 0 1755 1722"/>
                    <a:gd name="T19" fmla="*/ 1755 h 2654"/>
                    <a:gd name="T20" fmla="+- 0 1450 552"/>
                    <a:gd name="T21" fmla="*/ T20 w 5055"/>
                    <a:gd name="T22" fmla="+- 0 1755 1722"/>
                    <a:gd name="T23" fmla="*/ 1755 h 2654"/>
                    <a:gd name="T24" fmla="+- 0 1493 552"/>
                    <a:gd name="T25" fmla="*/ T24 w 5055"/>
                    <a:gd name="T26" fmla="+- 0 1770 1722"/>
                    <a:gd name="T27" fmla="*/ 1770 h 2654"/>
                    <a:gd name="T28" fmla="+- 0 1509 552"/>
                    <a:gd name="T29" fmla="*/ T28 w 5055"/>
                    <a:gd name="T30" fmla="+- 0 1779 1722"/>
                    <a:gd name="T31" fmla="*/ 1779 h 2654"/>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5055" h="2654">
                      <a:moveTo>
                        <a:pt x="782" y="57"/>
                      </a:moveTo>
                      <a:lnTo>
                        <a:pt x="782" y="57"/>
                      </a:lnTo>
                      <a:lnTo>
                        <a:pt x="816" y="57"/>
                      </a:lnTo>
                      <a:lnTo>
                        <a:pt x="840" y="38"/>
                      </a:lnTo>
                      <a:lnTo>
                        <a:pt x="864" y="33"/>
                      </a:lnTo>
                      <a:lnTo>
                        <a:pt x="898" y="33"/>
                      </a:lnTo>
                      <a:lnTo>
                        <a:pt x="941" y="48"/>
                      </a:lnTo>
                      <a:lnTo>
                        <a:pt x="957" y="5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6" name="Group 868"/>
              <p:cNvGrpSpPr>
                <a:grpSpLocks/>
              </p:cNvGrpSpPr>
              <p:nvPr/>
            </p:nvGrpSpPr>
            <p:grpSpPr bwMode="auto">
              <a:xfrm>
                <a:off x="3403" y="4371"/>
                <a:ext cx="3720" cy="4373"/>
                <a:chOff x="3403" y="4371"/>
                <a:chExt cx="3720" cy="4373"/>
              </a:xfrm>
            </p:grpSpPr>
            <p:sp>
              <p:nvSpPr>
                <p:cNvPr id="8548" name="Freeform 869"/>
                <p:cNvSpPr>
                  <a:spLocks/>
                </p:cNvSpPr>
                <p:nvPr/>
              </p:nvSpPr>
              <p:spPr bwMode="auto">
                <a:xfrm>
                  <a:off x="3403" y="4371"/>
                  <a:ext cx="3720" cy="4373"/>
                </a:xfrm>
                <a:custGeom>
                  <a:avLst/>
                  <a:gdLst>
                    <a:gd name="T0" fmla="+- 0 7123 3403"/>
                    <a:gd name="T1" fmla="*/ T0 w 3720"/>
                    <a:gd name="T2" fmla="+- 0 7981 4371"/>
                    <a:gd name="T3" fmla="*/ 7981 h 4373"/>
                    <a:gd name="T4" fmla="+- 0 7119 3403"/>
                    <a:gd name="T5" fmla="*/ T4 w 3720"/>
                    <a:gd name="T6" fmla="+- 0 7995 4371"/>
                    <a:gd name="T7" fmla="*/ 7995 h 4373"/>
                    <a:gd name="T8" fmla="+- 0 7099 3403"/>
                    <a:gd name="T9" fmla="*/ T8 w 3720"/>
                    <a:gd name="T10" fmla="+- 0 8019 4371"/>
                    <a:gd name="T11" fmla="*/ 8019 h 4373"/>
                  </a:gdLst>
                  <a:ahLst/>
                  <a:cxnLst>
                    <a:cxn ang="0">
                      <a:pos x="T1" y="T3"/>
                    </a:cxn>
                    <a:cxn ang="0">
                      <a:pos x="T5" y="T7"/>
                    </a:cxn>
                    <a:cxn ang="0">
                      <a:pos x="T9" y="T11"/>
                    </a:cxn>
                  </a:cxnLst>
                  <a:rect l="0" t="0" r="r" b="b"/>
                  <a:pathLst>
                    <a:path w="3720" h="4373">
                      <a:moveTo>
                        <a:pt x="3720" y="3610"/>
                      </a:moveTo>
                      <a:lnTo>
                        <a:pt x="3716" y="3624"/>
                      </a:lnTo>
                      <a:lnTo>
                        <a:pt x="3696" y="36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9" name="Freeform 870"/>
                <p:cNvSpPr>
                  <a:spLocks/>
                </p:cNvSpPr>
                <p:nvPr/>
              </p:nvSpPr>
              <p:spPr bwMode="auto">
                <a:xfrm>
                  <a:off x="3403" y="4371"/>
                  <a:ext cx="3720" cy="4373"/>
                </a:xfrm>
                <a:custGeom>
                  <a:avLst/>
                  <a:gdLst>
                    <a:gd name="T0" fmla="+- 0 6818 3403"/>
                    <a:gd name="T1" fmla="*/ T0 w 3720"/>
                    <a:gd name="T2" fmla="+- 0 8019 4371"/>
                    <a:gd name="T3" fmla="*/ 8019 h 4373"/>
                    <a:gd name="T4" fmla="+- 0 6816 3403"/>
                    <a:gd name="T5" fmla="*/ T4 w 3720"/>
                    <a:gd name="T6" fmla="+- 0 8019 4371"/>
                    <a:gd name="T7" fmla="*/ 8019 h 4373"/>
                    <a:gd name="T8" fmla="+- 0 6773 3403"/>
                    <a:gd name="T9" fmla="*/ T8 w 3720"/>
                    <a:gd name="T10" fmla="+- 0 8028 4371"/>
                    <a:gd name="T11" fmla="*/ 8028 h 4373"/>
                    <a:gd name="T12" fmla="+- 0 6759 3403"/>
                    <a:gd name="T13" fmla="*/ T12 w 3720"/>
                    <a:gd name="T14" fmla="+- 0 8028 4371"/>
                    <a:gd name="T15" fmla="*/ 8028 h 4373"/>
                    <a:gd name="T16" fmla="+- 0 6701 3403"/>
                    <a:gd name="T17" fmla="*/ T16 w 3720"/>
                    <a:gd name="T18" fmla="+- 0 8052 4371"/>
                    <a:gd name="T19" fmla="*/ 8052 h 4373"/>
                    <a:gd name="T20" fmla="+- 0 6692 3403"/>
                    <a:gd name="T21" fmla="*/ T20 w 3720"/>
                    <a:gd name="T22" fmla="+- 0 8062 4371"/>
                    <a:gd name="T23" fmla="*/ 8062 h 4373"/>
                    <a:gd name="T24" fmla="+- 0 6692 3403"/>
                    <a:gd name="T25" fmla="*/ T24 w 3720"/>
                    <a:gd name="T26" fmla="+- 0 8079 4371"/>
                    <a:gd name="T27" fmla="*/ 8079 h 4373"/>
                    <a:gd name="T28" fmla="+- 0 6692 3403"/>
                    <a:gd name="T29" fmla="*/ T28 w 3720"/>
                    <a:gd name="T30" fmla="+- 0 8081 4371"/>
                    <a:gd name="T31" fmla="*/ 8081 h 437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3720" h="4373">
                      <a:moveTo>
                        <a:pt x="3415" y="3648"/>
                      </a:moveTo>
                      <a:lnTo>
                        <a:pt x="3413" y="3648"/>
                      </a:lnTo>
                      <a:lnTo>
                        <a:pt x="3370" y="3657"/>
                      </a:lnTo>
                      <a:lnTo>
                        <a:pt x="3356" y="3657"/>
                      </a:lnTo>
                      <a:lnTo>
                        <a:pt x="3298" y="3681"/>
                      </a:lnTo>
                      <a:lnTo>
                        <a:pt x="3289" y="3691"/>
                      </a:lnTo>
                      <a:lnTo>
                        <a:pt x="3289" y="3708"/>
                      </a:lnTo>
                      <a:lnTo>
                        <a:pt x="3289" y="371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0" name="Freeform 871"/>
                <p:cNvSpPr>
                  <a:spLocks/>
                </p:cNvSpPr>
                <p:nvPr/>
              </p:nvSpPr>
              <p:spPr bwMode="auto">
                <a:xfrm>
                  <a:off x="3403" y="4371"/>
                  <a:ext cx="3720" cy="4373"/>
                </a:xfrm>
                <a:custGeom>
                  <a:avLst/>
                  <a:gdLst>
                    <a:gd name="T0" fmla="+- 0 6699 3403"/>
                    <a:gd name="T1" fmla="*/ T0 w 3720"/>
                    <a:gd name="T2" fmla="+- 0 8099 4371"/>
                    <a:gd name="T3" fmla="*/ 8099 h 4373"/>
                    <a:gd name="T4" fmla="+- 0 6687 3403"/>
                    <a:gd name="T5" fmla="*/ T4 w 3720"/>
                    <a:gd name="T6" fmla="+- 0 8124 4371"/>
                    <a:gd name="T7" fmla="*/ 8124 h 4373"/>
                    <a:gd name="T8" fmla="+- 0 6690 3403"/>
                    <a:gd name="T9" fmla="*/ T8 w 3720"/>
                    <a:gd name="T10" fmla="+- 0 8131 4371"/>
                    <a:gd name="T11" fmla="*/ 8131 h 4373"/>
                  </a:gdLst>
                  <a:ahLst/>
                  <a:cxnLst>
                    <a:cxn ang="0">
                      <a:pos x="T1" y="T3"/>
                    </a:cxn>
                    <a:cxn ang="0">
                      <a:pos x="T5" y="T7"/>
                    </a:cxn>
                    <a:cxn ang="0">
                      <a:pos x="T9" y="T11"/>
                    </a:cxn>
                  </a:cxnLst>
                  <a:rect l="0" t="0" r="r" b="b"/>
                  <a:pathLst>
                    <a:path w="3720" h="4373">
                      <a:moveTo>
                        <a:pt x="3296" y="3728"/>
                      </a:moveTo>
                      <a:lnTo>
                        <a:pt x="3284" y="3753"/>
                      </a:lnTo>
                      <a:lnTo>
                        <a:pt x="3287" y="376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1" name="Freeform 872"/>
                <p:cNvSpPr>
                  <a:spLocks/>
                </p:cNvSpPr>
                <p:nvPr/>
              </p:nvSpPr>
              <p:spPr bwMode="auto">
                <a:xfrm>
                  <a:off x="3403" y="4371"/>
                  <a:ext cx="3720" cy="4373"/>
                </a:xfrm>
                <a:custGeom>
                  <a:avLst/>
                  <a:gdLst>
                    <a:gd name="T0" fmla="+- 0 6733 3403"/>
                    <a:gd name="T1" fmla="*/ T0 w 3720"/>
                    <a:gd name="T2" fmla="+- 0 8198 4371"/>
                    <a:gd name="T3" fmla="*/ 8198 h 4373"/>
                    <a:gd name="T4" fmla="+- 0 6716 3403"/>
                    <a:gd name="T5" fmla="*/ T4 w 3720"/>
                    <a:gd name="T6" fmla="+- 0 8211 4371"/>
                    <a:gd name="T7" fmla="*/ 8211 h 4373"/>
                    <a:gd name="T8" fmla="+- 0 6716 3403"/>
                    <a:gd name="T9" fmla="*/ T8 w 3720"/>
                    <a:gd name="T10" fmla="+- 0 8219 4371"/>
                    <a:gd name="T11" fmla="*/ 8219 h 4373"/>
                  </a:gdLst>
                  <a:ahLst/>
                  <a:cxnLst>
                    <a:cxn ang="0">
                      <a:pos x="T1" y="T3"/>
                    </a:cxn>
                    <a:cxn ang="0">
                      <a:pos x="T5" y="T7"/>
                    </a:cxn>
                    <a:cxn ang="0">
                      <a:pos x="T9" y="T11"/>
                    </a:cxn>
                  </a:cxnLst>
                  <a:rect l="0" t="0" r="r" b="b"/>
                  <a:pathLst>
                    <a:path w="3720" h="4373">
                      <a:moveTo>
                        <a:pt x="3330" y="3827"/>
                      </a:moveTo>
                      <a:lnTo>
                        <a:pt x="3313" y="3840"/>
                      </a:lnTo>
                      <a:lnTo>
                        <a:pt x="3313" y="38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2" name="Freeform 873"/>
                <p:cNvSpPr>
                  <a:spLocks/>
                </p:cNvSpPr>
                <p:nvPr/>
              </p:nvSpPr>
              <p:spPr bwMode="auto">
                <a:xfrm>
                  <a:off x="3403" y="4371"/>
                  <a:ext cx="3720" cy="4373"/>
                </a:xfrm>
                <a:custGeom>
                  <a:avLst/>
                  <a:gdLst>
                    <a:gd name="T0" fmla="+- 0 6720 3403"/>
                    <a:gd name="T1" fmla="*/ T0 w 3720"/>
                    <a:gd name="T2" fmla="+- 0 8279 4371"/>
                    <a:gd name="T3" fmla="*/ 8279 h 4373"/>
                    <a:gd name="T4" fmla="+- 0 6720 3403"/>
                    <a:gd name="T5" fmla="*/ T4 w 3720"/>
                    <a:gd name="T6" fmla="+- 0 8283 4371"/>
                    <a:gd name="T7" fmla="*/ 8283 h 4373"/>
                  </a:gdLst>
                  <a:ahLst/>
                  <a:cxnLst>
                    <a:cxn ang="0">
                      <a:pos x="T1" y="T3"/>
                    </a:cxn>
                    <a:cxn ang="0">
                      <a:pos x="T5" y="T7"/>
                    </a:cxn>
                  </a:cxnLst>
                  <a:rect l="0" t="0" r="r" b="b"/>
                  <a:pathLst>
                    <a:path w="3720" h="4373">
                      <a:moveTo>
                        <a:pt x="3317" y="3908"/>
                      </a:moveTo>
                      <a:lnTo>
                        <a:pt x="3317" y="391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3" name="Freeform 874"/>
                <p:cNvSpPr>
                  <a:spLocks/>
                </p:cNvSpPr>
                <p:nvPr/>
              </p:nvSpPr>
              <p:spPr bwMode="auto">
                <a:xfrm>
                  <a:off x="3403" y="4371"/>
                  <a:ext cx="3720" cy="4373"/>
                </a:xfrm>
                <a:custGeom>
                  <a:avLst/>
                  <a:gdLst>
                    <a:gd name="T0" fmla="+- 0 6733 3403"/>
                    <a:gd name="T1" fmla="*/ T0 w 3720"/>
                    <a:gd name="T2" fmla="+- 0 8317 4371"/>
                    <a:gd name="T3" fmla="*/ 8317 h 4373"/>
                    <a:gd name="T4" fmla="+- 0 6730 3403"/>
                    <a:gd name="T5" fmla="*/ T4 w 3720"/>
                    <a:gd name="T6" fmla="+- 0 8331 4371"/>
                    <a:gd name="T7" fmla="*/ 8331 h 4373"/>
                    <a:gd name="T8" fmla="+- 0 6732 3403"/>
                    <a:gd name="T9" fmla="*/ T8 w 3720"/>
                    <a:gd name="T10" fmla="+- 0 8332 4371"/>
                    <a:gd name="T11" fmla="*/ 8332 h 4373"/>
                  </a:gdLst>
                  <a:ahLst/>
                  <a:cxnLst>
                    <a:cxn ang="0">
                      <a:pos x="T1" y="T3"/>
                    </a:cxn>
                    <a:cxn ang="0">
                      <a:pos x="T5" y="T7"/>
                    </a:cxn>
                    <a:cxn ang="0">
                      <a:pos x="T9" y="T11"/>
                    </a:cxn>
                  </a:cxnLst>
                  <a:rect l="0" t="0" r="r" b="b"/>
                  <a:pathLst>
                    <a:path w="3720" h="4373">
                      <a:moveTo>
                        <a:pt x="3330" y="3946"/>
                      </a:moveTo>
                      <a:lnTo>
                        <a:pt x="3327" y="3960"/>
                      </a:lnTo>
                      <a:lnTo>
                        <a:pt x="3329" y="396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4" name="Freeform 875"/>
                <p:cNvSpPr>
                  <a:spLocks/>
                </p:cNvSpPr>
                <p:nvPr/>
              </p:nvSpPr>
              <p:spPr bwMode="auto">
                <a:xfrm>
                  <a:off x="3403" y="4371"/>
                  <a:ext cx="3720" cy="4373"/>
                </a:xfrm>
                <a:custGeom>
                  <a:avLst/>
                  <a:gdLst>
                    <a:gd name="T0" fmla="+- 0 6746 3403"/>
                    <a:gd name="T1" fmla="*/ T0 w 3720"/>
                    <a:gd name="T2" fmla="+- 0 8365 4371"/>
                    <a:gd name="T3" fmla="*/ 8365 h 4373"/>
                    <a:gd name="T4" fmla="+- 0 6740 3403"/>
                    <a:gd name="T5" fmla="*/ T4 w 3720"/>
                    <a:gd name="T6" fmla="+- 0 8374 4371"/>
                    <a:gd name="T7" fmla="*/ 8374 h 4373"/>
                    <a:gd name="T8" fmla="+- 0 6741 3403"/>
                    <a:gd name="T9" fmla="*/ T8 w 3720"/>
                    <a:gd name="T10" fmla="+- 0 8379 4371"/>
                    <a:gd name="T11" fmla="*/ 8379 h 4373"/>
                  </a:gdLst>
                  <a:ahLst/>
                  <a:cxnLst>
                    <a:cxn ang="0">
                      <a:pos x="T1" y="T3"/>
                    </a:cxn>
                    <a:cxn ang="0">
                      <a:pos x="T5" y="T7"/>
                    </a:cxn>
                    <a:cxn ang="0">
                      <a:pos x="T9" y="T11"/>
                    </a:cxn>
                  </a:cxnLst>
                  <a:rect l="0" t="0" r="r" b="b"/>
                  <a:pathLst>
                    <a:path w="3720" h="4373">
                      <a:moveTo>
                        <a:pt x="3343" y="3994"/>
                      </a:moveTo>
                      <a:lnTo>
                        <a:pt x="3337" y="4003"/>
                      </a:lnTo>
                      <a:lnTo>
                        <a:pt x="3338" y="400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5" name="Freeform 876"/>
                <p:cNvSpPr>
                  <a:spLocks/>
                </p:cNvSpPr>
                <p:nvPr/>
              </p:nvSpPr>
              <p:spPr bwMode="auto">
                <a:xfrm>
                  <a:off x="3403" y="4371"/>
                  <a:ext cx="3720" cy="4373"/>
                </a:xfrm>
                <a:custGeom>
                  <a:avLst/>
                  <a:gdLst>
                    <a:gd name="T0" fmla="+- 0 6744 3403"/>
                    <a:gd name="T1" fmla="*/ T0 w 3720"/>
                    <a:gd name="T2" fmla="+- 0 8398 4371"/>
                    <a:gd name="T3" fmla="*/ 8398 h 4373"/>
                    <a:gd name="T4" fmla="+- 0 6730 3403"/>
                    <a:gd name="T5" fmla="*/ T4 w 3720"/>
                    <a:gd name="T6" fmla="+- 0 8417 4371"/>
                    <a:gd name="T7" fmla="*/ 8417 h 4373"/>
                    <a:gd name="T8" fmla="+- 0 6731 3403"/>
                    <a:gd name="T9" fmla="*/ T8 w 3720"/>
                    <a:gd name="T10" fmla="+- 0 8419 4371"/>
                    <a:gd name="T11" fmla="*/ 8419 h 4373"/>
                  </a:gdLst>
                  <a:ahLst/>
                  <a:cxnLst>
                    <a:cxn ang="0">
                      <a:pos x="T1" y="T3"/>
                    </a:cxn>
                    <a:cxn ang="0">
                      <a:pos x="T5" y="T7"/>
                    </a:cxn>
                    <a:cxn ang="0">
                      <a:pos x="T9" y="T11"/>
                    </a:cxn>
                  </a:cxnLst>
                  <a:rect l="0" t="0" r="r" b="b"/>
                  <a:pathLst>
                    <a:path w="3720" h="4373">
                      <a:moveTo>
                        <a:pt x="3341" y="4027"/>
                      </a:moveTo>
                      <a:lnTo>
                        <a:pt x="3327" y="4046"/>
                      </a:lnTo>
                      <a:lnTo>
                        <a:pt x="3328" y="40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6" name="Freeform 877"/>
                <p:cNvSpPr>
                  <a:spLocks/>
                </p:cNvSpPr>
                <p:nvPr/>
              </p:nvSpPr>
              <p:spPr bwMode="auto">
                <a:xfrm>
                  <a:off x="3403" y="4371"/>
                  <a:ext cx="3720" cy="4373"/>
                </a:xfrm>
                <a:custGeom>
                  <a:avLst/>
                  <a:gdLst>
                    <a:gd name="T0" fmla="+- 0 6797 3403"/>
                    <a:gd name="T1" fmla="*/ T0 w 3720"/>
                    <a:gd name="T2" fmla="+- 0 8619 4371"/>
                    <a:gd name="T3" fmla="*/ 8619 h 4373"/>
                    <a:gd name="T4" fmla="+- 0 6797 3403"/>
                    <a:gd name="T5" fmla="*/ T4 w 3720"/>
                    <a:gd name="T6" fmla="+- 0 8633 4371"/>
                    <a:gd name="T7" fmla="*/ 8633 h 4373"/>
                    <a:gd name="T8" fmla="+- 0 6792 3403"/>
                    <a:gd name="T9" fmla="*/ T8 w 3720"/>
                    <a:gd name="T10" fmla="+- 0 8652 4371"/>
                    <a:gd name="T11" fmla="*/ 8652 h 4373"/>
                    <a:gd name="T12" fmla="+- 0 6783 3403"/>
                    <a:gd name="T13" fmla="*/ T12 w 3720"/>
                    <a:gd name="T14" fmla="+- 0 8657 4371"/>
                    <a:gd name="T15" fmla="*/ 8657 h 4373"/>
                    <a:gd name="T16" fmla="+- 0 6759 3403"/>
                    <a:gd name="T17" fmla="*/ T16 w 3720"/>
                    <a:gd name="T18" fmla="+- 0 8657 4371"/>
                    <a:gd name="T19" fmla="*/ 8657 h 4373"/>
                    <a:gd name="T20" fmla="+- 0 6749 3403"/>
                    <a:gd name="T21" fmla="*/ T20 w 3720"/>
                    <a:gd name="T22" fmla="+- 0 8667 4371"/>
                    <a:gd name="T23" fmla="*/ 8667 h 4373"/>
                    <a:gd name="T24" fmla="+- 0 6753 3403"/>
                    <a:gd name="T25" fmla="*/ T24 w 3720"/>
                    <a:gd name="T26" fmla="+- 0 8671 4371"/>
                    <a:gd name="T27" fmla="*/ 8671 h 4373"/>
                  </a:gdLst>
                  <a:ahLst/>
                  <a:cxnLst>
                    <a:cxn ang="0">
                      <a:pos x="T1" y="T3"/>
                    </a:cxn>
                    <a:cxn ang="0">
                      <a:pos x="T5" y="T7"/>
                    </a:cxn>
                    <a:cxn ang="0">
                      <a:pos x="T9" y="T11"/>
                    </a:cxn>
                    <a:cxn ang="0">
                      <a:pos x="T13" y="T15"/>
                    </a:cxn>
                    <a:cxn ang="0">
                      <a:pos x="T17" y="T19"/>
                    </a:cxn>
                    <a:cxn ang="0">
                      <a:pos x="T21" y="T23"/>
                    </a:cxn>
                    <a:cxn ang="0">
                      <a:pos x="T25" y="T27"/>
                    </a:cxn>
                  </a:cxnLst>
                  <a:rect l="0" t="0" r="r" b="b"/>
                  <a:pathLst>
                    <a:path w="3720" h="4373">
                      <a:moveTo>
                        <a:pt x="3394" y="4248"/>
                      </a:moveTo>
                      <a:lnTo>
                        <a:pt x="3394" y="4262"/>
                      </a:lnTo>
                      <a:lnTo>
                        <a:pt x="3389" y="4281"/>
                      </a:lnTo>
                      <a:lnTo>
                        <a:pt x="3380" y="4286"/>
                      </a:lnTo>
                      <a:lnTo>
                        <a:pt x="3356" y="4286"/>
                      </a:lnTo>
                      <a:lnTo>
                        <a:pt x="3346" y="4296"/>
                      </a:lnTo>
                      <a:lnTo>
                        <a:pt x="3350" y="430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7" name="Freeform 878"/>
                <p:cNvSpPr>
                  <a:spLocks/>
                </p:cNvSpPr>
                <p:nvPr/>
              </p:nvSpPr>
              <p:spPr bwMode="auto">
                <a:xfrm>
                  <a:off x="3403" y="4371"/>
                  <a:ext cx="3720" cy="4373"/>
                </a:xfrm>
                <a:custGeom>
                  <a:avLst/>
                  <a:gdLst>
                    <a:gd name="T0" fmla="+- 0 6775 3403"/>
                    <a:gd name="T1" fmla="*/ T0 w 3720"/>
                    <a:gd name="T2" fmla="+- 0 8698 4371"/>
                    <a:gd name="T3" fmla="*/ 8698 h 4373"/>
                    <a:gd name="T4" fmla="+- 0 6754 3403"/>
                    <a:gd name="T5" fmla="*/ T4 w 3720"/>
                    <a:gd name="T6" fmla="+- 0 8715 4371"/>
                    <a:gd name="T7" fmla="*/ 8715 h 4373"/>
                    <a:gd name="T8" fmla="+- 0 6755 3403"/>
                    <a:gd name="T9" fmla="*/ T8 w 3720"/>
                    <a:gd name="T10" fmla="+- 0 8719 4371"/>
                    <a:gd name="T11" fmla="*/ 8719 h 4373"/>
                  </a:gdLst>
                  <a:ahLst/>
                  <a:cxnLst>
                    <a:cxn ang="0">
                      <a:pos x="T1" y="T3"/>
                    </a:cxn>
                    <a:cxn ang="0">
                      <a:pos x="T5" y="T7"/>
                    </a:cxn>
                    <a:cxn ang="0">
                      <a:pos x="T9" y="T11"/>
                    </a:cxn>
                  </a:cxnLst>
                  <a:rect l="0" t="0" r="r" b="b"/>
                  <a:pathLst>
                    <a:path w="3720" h="4373">
                      <a:moveTo>
                        <a:pt x="3372" y="4327"/>
                      </a:moveTo>
                      <a:lnTo>
                        <a:pt x="3351" y="4344"/>
                      </a:lnTo>
                      <a:lnTo>
                        <a:pt x="3352" y="43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8" name="Freeform 879"/>
                <p:cNvSpPr>
                  <a:spLocks/>
                </p:cNvSpPr>
                <p:nvPr/>
              </p:nvSpPr>
              <p:spPr bwMode="auto">
                <a:xfrm>
                  <a:off x="3403" y="4371"/>
                  <a:ext cx="3720" cy="4373"/>
                </a:xfrm>
                <a:custGeom>
                  <a:avLst/>
                  <a:gdLst>
                    <a:gd name="T0" fmla="+- 0 6757 3403"/>
                    <a:gd name="T1" fmla="*/ T0 w 3720"/>
                    <a:gd name="T2" fmla="+- 0 8742 4371"/>
                    <a:gd name="T3" fmla="*/ 8742 h 4373"/>
                    <a:gd name="T4" fmla="+- 0 6130 3403"/>
                    <a:gd name="T5" fmla="*/ T4 w 3720"/>
                    <a:gd name="T6" fmla="+- 0 8244 4371"/>
                    <a:gd name="T7" fmla="*/ 8244 h 4373"/>
                    <a:gd name="T8" fmla="+- 0 5972 3403"/>
                    <a:gd name="T9" fmla="*/ T8 w 3720"/>
                    <a:gd name="T10" fmla="+- 0 8115 4371"/>
                    <a:gd name="T11" fmla="*/ 8115 h 4373"/>
                    <a:gd name="T12" fmla="+- 0 5473 3403"/>
                    <a:gd name="T13" fmla="*/ T12 w 3720"/>
                    <a:gd name="T14" fmla="+- 0 7739 4371"/>
                    <a:gd name="T15" fmla="*/ 7739 h 4373"/>
                  </a:gdLst>
                  <a:ahLst/>
                  <a:cxnLst>
                    <a:cxn ang="0">
                      <a:pos x="T1" y="T3"/>
                    </a:cxn>
                    <a:cxn ang="0">
                      <a:pos x="T5" y="T7"/>
                    </a:cxn>
                    <a:cxn ang="0">
                      <a:pos x="T9" y="T11"/>
                    </a:cxn>
                    <a:cxn ang="0">
                      <a:pos x="T13" y="T15"/>
                    </a:cxn>
                  </a:cxnLst>
                  <a:rect l="0" t="0" r="r" b="b"/>
                  <a:pathLst>
                    <a:path w="3720" h="4373">
                      <a:moveTo>
                        <a:pt x="3354" y="4371"/>
                      </a:moveTo>
                      <a:lnTo>
                        <a:pt x="2727" y="3873"/>
                      </a:lnTo>
                      <a:lnTo>
                        <a:pt x="2569" y="3744"/>
                      </a:lnTo>
                      <a:lnTo>
                        <a:pt x="2070" y="336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9" name="Freeform 880"/>
                <p:cNvSpPr>
                  <a:spLocks/>
                </p:cNvSpPr>
                <p:nvPr/>
              </p:nvSpPr>
              <p:spPr bwMode="auto">
                <a:xfrm>
                  <a:off x="3403" y="4371"/>
                  <a:ext cx="3720" cy="4373"/>
                </a:xfrm>
                <a:custGeom>
                  <a:avLst/>
                  <a:gdLst>
                    <a:gd name="T0" fmla="+- 0 7083 3403"/>
                    <a:gd name="T1" fmla="*/ T0 w 3720"/>
                    <a:gd name="T2" fmla="+- 0 8039 4371"/>
                    <a:gd name="T3" fmla="*/ 8039 h 4373"/>
                    <a:gd name="T4" fmla="+- 0 7080 3403"/>
                    <a:gd name="T5" fmla="*/ T4 w 3720"/>
                    <a:gd name="T6" fmla="+- 0 8043 4371"/>
                    <a:gd name="T7" fmla="*/ 8043 h 4373"/>
                    <a:gd name="T8" fmla="+- 0 7066 3403"/>
                    <a:gd name="T9" fmla="*/ T8 w 3720"/>
                    <a:gd name="T10" fmla="+- 0 8091 4371"/>
                    <a:gd name="T11" fmla="*/ 8091 h 4373"/>
                    <a:gd name="T12" fmla="+- 0 7018 3403"/>
                    <a:gd name="T13" fmla="*/ T12 w 3720"/>
                    <a:gd name="T14" fmla="+- 0 8105 4371"/>
                    <a:gd name="T15" fmla="*/ 8105 h 4373"/>
                    <a:gd name="T16" fmla="+- 0 7004 3403"/>
                    <a:gd name="T17" fmla="*/ T16 w 3720"/>
                    <a:gd name="T18" fmla="+- 0 8105 4371"/>
                    <a:gd name="T19" fmla="*/ 8105 h 4373"/>
                    <a:gd name="T20" fmla="+- 0 6960 3403"/>
                    <a:gd name="T21" fmla="*/ T20 w 3720"/>
                    <a:gd name="T22" fmla="+- 0 8079 4371"/>
                    <a:gd name="T23" fmla="*/ 8079 h 4373"/>
                  </a:gdLst>
                  <a:ahLst/>
                  <a:cxnLst>
                    <a:cxn ang="0">
                      <a:pos x="T1" y="T3"/>
                    </a:cxn>
                    <a:cxn ang="0">
                      <a:pos x="T5" y="T7"/>
                    </a:cxn>
                    <a:cxn ang="0">
                      <a:pos x="T9" y="T11"/>
                    </a:cxn>
                    <a:cxn ang="0">
                      <a:pos x="T13" y="T15"/>
                    </a:cxn>
                    <a:cxn ang="0">
                      <a:pos x="T17" y="T19"/>
                    </a:cxn>
                    <a:cxn ang="0">
                      <a:pos x="T21" y="T23"/>
                    </a:cxn>
                  </a:cxnLst>
                  <a:rect l="0" t="0" r="r" b="b"/>
                  <a:pathLst>
                    <a:path w="3720" h="4373">
                      <a:moveTo>
                        <a:pt x="3680" y="3668"/>
                      </a:moveTo>
                      <a:lnTo>
                        <a:pt x="3677" y="3672"/>
                      </a:lnTo>
                      <a:lnTo>
                        <a:pt x="3663" y="3720"/>
                      </a:lnTo>
                      <a:lnTo>
                        <a:pt x="3615" y="3734"/>
                      </a:lnTo>
                      <a:lnTo>
                        <a:pt x="3601" y="3734"/>
                      </a:lnTo>
                      <a:lnTo>
                        <a:pt x="3557" y="370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0" name="Freeform 881"/>
                <p:cNvSpPr>
                  <a:spLocks/>
                </p:cNvSpPr>
                <p:nvPr/>
              </p:nvSpPr>
              <p:spPr bwMode="auto">
                <a:xfrm>
                  <a:off x="3403" y="4371"/>
                  <a:ext cx="3720" cy="4373"/>
                </a:xfrm>
                <a:custGeom>
                  <a:avLst/>
                  <a:gdLst>
                    <a:gd name="T0" fmla="+- 0 6957 3403"/>
                    <a:gd name="T1" fmla="*/ T0 w 3720"/>
                    <a:gd name="T2" fmla="+- 0 8072 4371"/>
                    <a:gd name="T3" fmla="*/ 8072 h 4373"/>
                    <a:gd name="T4" fmla="+- 0 6960 3403"/>
                    <a:gd name="T5" fmla="*/ T4 w 3720"/>
                    <a:gd name="T6" fmla="+- 0 8062 4371"/>
                    <a:gd name="T7" fmla="*/ 8062 h 4373"/>
                    <a:gd name="T8" fmla="+- 0 6951 3403"/>
                    <a:gd name="T9" fmla="*/ T8 w 3720"/>
                    <a:gd name="T10" fmla="+- 0 8048 4371"/>
                    <a:gd name="T11" fmla="*/ 8048 h 4373"/>
                    <a:gd name="T12" fmla="+- 0 6943 3403"/>
                    <a:gd name="T13" fmla="*/ T12 w 3720"/>
                    <a:gd name="T14" fmla="+- 0 8039 4371"/>
                    <a:gd name="T15" fmla="*/ 8039 h 4373"/>
                  </a:gdLst>
                  <a:ahLst/>
                  <a:cxnLst>
                    <a:cxn ang="0">
                      <a:pos x="T1" y="T3"/>
                    </a:cxn>
                    <a:cxn ang="0">
                      <a:pos x="T5" y="T7"/>
                    </a:cxn>
                    <a:cxn ang="0">
                      <a:pos x="T9" y="T11"/>
                    </a:cxn>
                    <a:cxn ang="0">
                      <a:pos x="T13" y="T15"/>
                    </a:cxn>
                  </a:cxnLst>
                  <a:rect l="0" t="0" r="r" b="b"/>
                  <a:pathLst>
                    <a:path w="3720" h="4373">
                      <a:moveTo>
                        <a:pt x="3554" y="3701"/>
                      </a:moveTo>
                      <a:lnTo>
                        <a:pt x="3557" y="3691"/>
                      </a:lnTo>
                      <a:lnTo>
                        <a:pt x="3548" y="3677"/>
                      </a:lnTo>
                      <a:lnTo>
                        <a:pt x="3540" y="366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1" name="Freeform 882"/>
                <p:cNvSpPr>
                  <a:spLocks/>
                </p:cNvSpPr>
                <p:nvPr/>
              </p:nvSpPr>
              <p:spPr bwMode="auto">
                <a:xfrm>
                  <a:off x="3403" y="4371"/>
                  <a:ext cx="3720" cy="4373"/>
                </a:xfrm>
                <a:custGeom>
                  <a:avLst/>
                  <a:gdLst>
                    <a:gd name="T0" fmla="+- 0 7099 3403"/>
                    <a:gd name="T1" fmla="*/ T0 w 3720"/>
                    <a:gd name="T2" fmla="+- 0 8019 4371"/>
                    <a:gd name="T3" fmla="*/ 8019 h 4373"/>
                    <a:gd name="T4" fmla="+- 0 7083 3403"/>
                    <a:gd name="T5" fmla="*/ T4 w 3720"/>
                    <a:gd name="T6" fmla="+- 0 8039 4371"/>
                    <a:gd name="T7" fmla="*/ 8039 h 4373"/>
                  </a:gdLst>
                  <a:ahLst/>
                  <a:cxnLst>
                    <a:cxn ang="0">
                      <a:pos x="T1" y="T3"/>
                    </a:cxn>
                    <a:cxn ang="0">
                      <a:pos x="T5" y="T7"/>
                    </a:cxn>
                  </a:cxnLst>
                  <a:rect l="0" t="0" r="r" b="b"/>
                  <a:pathLst>
                    <a:path w="3720" h="4373">
                      <a:moveTo>
                        <a:pt x="3696" y="3648"/>
                      </a:moveTo>
                      <a:lnTo>
                        <a:pt x="3680" y="366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2" name="Freeform 883"/>
                <p:cNvSpPr>
                  <a:spLocks/>
                </p:cNvSpPr>
                <p:nvPr/>
              </p:nvSpPr>
              <p:spPr bwMode="auto">
                <a:xfrm>
                  <a:off x="3403" y="4371"/>
                  <a:ext cx="3720" cy="4373"/>
                </a:xfrm>
                <a:custGeom>
                  <a:avLst/>
                  <a:gdLst>
                    <a:gd name="T0" fmla="+- 0 6943 3403"/>
                    <a:gd name="T1" fmla="*/ T0 w 3720"/>
                    <a:gd name="T2" fmla="+- 0 8039 4371"/>
                    <a:gd name="T3" fmla="*/ 8039 h 4373"/>
                    <a:gd name="T4" fmla="+- 0 6932 3403"/>
                    <a:gd name="T5" fmla="*/ T4 w 3720"/>
                    <a:gd name="T6" fmla="+- 0 8028 4371"/>
                    <a:gd name="T7" fmla="*/ 8028 h 4373"/>
                    <a:gd name="T8" fmla="+- 0 6912 3403"/>
                    <a:gd name="T9" fmla="*/ T8 w 3720"/>
                    <a:gd name="T10" fmla="+- 0 8024 4371"/>
                    <a:gd name="T11" fmla="*/ 8024 h 4373"/>
                    <a:gd name="T12" fmla="+- 0 6869 3403"/>
                    <a:gd name="T13" fmla="*/ T12 w 3720"/>
                    <a:gd name="T14" fmla="+- 0 8043 4371"/>
                    <a:gd name="T15" fmla="*/ 8043 h 4373"/>
                    <a:gd name="T16" fmla="+- 0 6855 3403"/>
                    <a:gd name="T17" fmla="*/ T16 w 3720"/>
                    <a:gd name="T18" fmla="+- 0 8038 4371"/>
                    <a:gd name="T19" fmla="*/ 8038 h 4373"/>
                    <a:gd name="T20" fmla="+- 0 6818 3403"/>
                    <a:gd name="T21" fmla="*/ T20 w 3720"/>
                    <a:gd name="T22" fmla="+- 0 8019 4371"/>
                    <a:gd name="T23" fmla="*/ 8019 h 4373"/>
                  </a:gdLst>
                  <a:ahLst/>
                  <a:cxnLst>
                    <a:cxn ang="0">
                      <a:pos x="T1" y="T3"/>
                    </a:cxn>
                    <a:cxn ang="0">
                      <a:pos x="T5" y="T7"/>
                    </a:cxn>
                    <a:cxn ang="0">
                      <a:pos x="T9" y="T11"/>
                    </a:cxn>
                    <a:cxn ang="0">
                      <a:pos x="T13" y="T15"/>
                    </a:cxn>
                    <a:cxn ang="0">
                      <a:pos x="T17" y="T19"/>
                    </a:cxn>
                    <a:cxn ang="0">
                      <a:pos x="T21" y="T23"/>
                    </a:cxn>
                  </a:cxnLst>
                  <a:rect l="0" t="0" r="r" b="b"/>
                  <a:pathLst>
                    <a:path w="3720" h="4373">
                      <a:moveTo>
                        <a:pt x="3540" y="3668"/>
                      </a:moveTo>
                      <a:lnTo>
                        <a:pt x="3529" y="3657"/>
                      </a:lnTo>
                      <a:lnTo>
                        <a:pt x="3509" y="3653"/>
                      </a:lnTo>
                      <a:lnTo>
                        <a:pt x="3466" y="3672"/>
                      </a:lnTo>
                      <a:lnTo>
                        <a:pt x="3452" y="3667"/>
                      </a:lnTo>
                      <a:lnTo>
                        <a:pt x="3415" y="36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3" name="Freeform 884"/>
                <p:cNvSpPr>
                  <a:spLocks/>
                </p:cNvSpPr>
                <p:nvPr/>
              </p:nvSpPr>
              <p:spPr bwMode="auto">
                <a:xfrm>
                  <a:off x="3403" y="4371"/>
                  <a:ext cx="3720" cy="4373"/>
                </a:xfrm>
                <a:custGeom>
                  <a:avLst/>
                  <a:gdLst>
                    <a:gd name="T0" fmla="+- 0 7119 3403"/>
                    <a:gd name="T1" fmla="*/ T0 w 3720"/>
                    <a:gd name="T2" fmla="+- 0 7519 4371"/>
                    <a:gd name="T3" fmla="*/ 7519 h 4373"/>
                    <a:gd name="T4" fmla="+- 0 7119 3403"/>
                    <a:gd name="T5" fmla="*/ T4 w 3720"/>
                    <a:gd name="T6" fmla="+- 0 7592 4371"/>
                    <a:gd name="T7" fmla="*/ 7592 h 4373"/>
                  </a:gdLst>
                  <a:ahLst/>
                  <a:cxnLst>
                    <a:cxn ang="0">
                      <a:pos x="T1" y="T3"/>
                    </a:cxn>
                    <a:cxn ang="0">
                      <a:pos x="T5" y="T7"/>
                    </a:cxn>
                  </a:cxnLst>
                  <a:rect l="0" t="0" r="r" b="b"/>
                  <a:pathLst>
                    <a:path w="3720" h="4373">
                      <a:moveTo>
                        <a:pt x="3716" y="3148"/>
                      </a:moveTo>
                      <a:lnTo>
                        <a:pt x="3716" y="322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4" name="Freeform 885"/>
                <p:cNvSpPr>
                  <a:spLocks/>
                </p:cNvSpPr>
                <p:nvPr/>
              </p:nvSpPr>
              <p:spPr bwMode="auto">
                <a:xfrm>
                  <a:off x="3403" y="4371"/>
                  <a:ext cx="3720" cy="4373"/>
                </a:xfrm>
                <a:custGeom>
                  <a:avLst/>
                  <a:gdLst>
                    <a:gd name="T0" fmla="+- 0 5473 3403"/>
                    <a:gd name="T1" fmla="*/ T0 w 3720"/>
                    <a:gd name="T2" fmla="+- 0 7739 4371"/>
                    <a:gd name="T3" fmla="*/ 7739 h 4373"/>
                    <a:gd name="T4" fmla="+- 0 5181 3403"/>
                    <a:gd name="T5" fmla="*/ T4 w 3720"/>
                    <a:gd name="T6" fmla="+- 0 7519 4371"/>
                    <a:gd name="T7" fmla="*/ 7519 h 4373"/>
                  </a:gdLst>
                  <a:ahLst/>
                  <a:cxnLst>
                    <a:cxn ang="0">
                      <a:pos x="T1" y="T3"/>
                    </a:cxn>
                    <a:cxn ang="0">
                      <a:pos x="T5" y="T7"/>
                    </a:cxn>
                  </a:cxnLst>
                  <a:rect l="0" t="0" r="r" b="b"/>
                  <a:pathLst>
                    <a:path w="3720" h="4373">
                      <a:moveTo>
                        <a:pt x="2070" y="3368"/>
                      </a:moveTo>
                      <a:lnTo>
                        <a:pt x="1778" y="31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5" name="Freeform 886"/>
                <p:cNvSpPr>
                  <a:spLocks/>
                </p:cNvSpPr>
                <p:nvPr/>
              </p:nvSpPr>
              <p:spPr bwMode="auto">
                <a:xfrm>
                  <a:off x="3403" y="4371"/>
                  <a:ext cx="3720" cy="4373"/>
                </a:xfrm>
                <a:custGeom>
                  <a:avLst/>
                  <a:gdLst>
                    <a:gd name="T0" fmla="+- 0 7119 3403"/>
                    <a:gd name="T1" fmla="*/ T0 w 3720"/>
                    <a:gd name="T2" fmla="+- 0 7219 4371"/>
                    <a:gd name="T3" fmla="*/ 7219 h 4373"/>
                    <a:gd name="T4" fmla="+- 0 7119 3403"/>
                    <a:gd name="T5" fmla="*/ T4 w 3720"/>
                    <a:gd name="T6" fmla="+- 0 7496 4371"/>
                    <a:gd name="T7" fmla="*/ 7496 h 4373"/>
                    <a:gd name="T8" fmla="+- 0 7119 3403"/>
                    <a:gd name="T9" fmla="*/ T8 w 3720"/>
                    <a:gd name="T10" fmla="+- 0 7519 4371"/>
                    <a:gd name="T11" fmla="*/ 7519 h 4373"/>
                  </a:gdLst>
                  <a:ahLst/>
                  <a:cxnLst>
                    <a:cxn ang="0">
                      <a:pos x="T1" y="T3"/>
                    </a:cxn>
                    <a:cxn ang="0">
                      <a:pos x="T5" y="T7"/>
                    </a:cxn>
                    <a:cxn ang="0">
                      <a:pos x="T9" y="T11"/>
                    </a:cxn>
                  </a:cxnLst>
                  <a:rect l="0" t="0" r="r" b="b"/>
                  <a:pathLst>
                    <a:path w="3720" h="4373">
                      <a:moveTo>
                        <a:pt x="3716" y="2848"/>
                      </a:moveTo>
                      <a:lnTo>
                        <a:pt x="3716" y="3125"/>
                      </a:lnTo>
                      <a:lnTo>
                        <a:pt x="3716" y="31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6" name="Freeform 887"/>
                <p:cNvSpPr>
                  <a:spLocks/>
                </p:cNvSpPr>
                <p:nvPr/>
              </p:nvSpPr>
              <p:spPr bwMode="auto">
                <a:xfrm>
                  <a:off x="3403" y="4371"/>
                  <a:ext cx="3720" cy="4373"/>
                </a:xfrm>
                <a:custGeom>
                  <a:avLst/>
                  <a:gdLst>
                    <a:gd name="T0" fmla="+- 0 5181 3403"/>
                    <a:gd name="T1" fmla="*/ T0 w 3720"/>
                    <a:gd name="T2" fmla="+- 0 7519 4371"/>
                    <a:gd name="T3" fmla="*/ 7519 h 4373"/>
                    <a:gd name="T4" fmla="+- 0 5175 3403"/>
                    <a:gd name="T5" fmla="*/ T4 w 3720"/>
                    <a:gd name="T6" fmla="+- 0 7515 4371"/>
                    <a:gd name="T7" fmla="*/ 7515 h 4373"/>
                    <a:gd name="T8" fmla="+- 0 4764 3403"/>
                    <a:gd name="T9" fmla="*/ T8 w 3720"/>
                    <a:gd name="T10" fmla="+- 0 7219 4371"/>
                    <a:gd name="T11" fmla="*/ 7219 h 4373"/>
                  </a:gdLst>
                  <a:ahLst/>
                  <a:cxnLst>
                    <a:cxn ang="0">
                      <a:pos x="T1" y="T3"/>
                    </a:cxn>
                    <a:cxn ang="0">
                      <a:pos x="T5" y="T7"/>
                    </a:cxn>
                    <a:cxn ang="0">
                      <a:pos x="T9" y="T11"/>
                    </a:cxn>
                  </a:cxnLst>
                  <a:rect l="0" t="0" r="r" b="b"/>
                  <a:pathLst>
                    <a:path w="3720" h="4373">
                      <a:moveTo>
                        <a:pt x="1778" y="3148"/>
                      </a:moveTo>
                      <a:lnTo>
                        <a:pt x="1772" y="3144"/>
                      </a:lnTo>
                      <a:lnTo>
                        <a:pt x="1361" y="28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7" name="Freeform 888"/>
                <p:cNvSpPr>
                  <a:spLocks/>
                </p:cNvSpPr>
                <p:nvPr/>
              </p:nvSpPr>
              <p:spPr bwMode="auto">
                <a:xfrm>
                  <a:off x="3403" y="4371"/>
                  <a:ext cx="3720" cy="4373"/>
                </a:xfrm>
                <a:custGeom>
                  <a:avLst/>
                  <a:gdLst>
                    <a:gd name="T0" fmla="+- 0 7119 3403"/>
                    <a:gd name="T1" fmla="*/ T0 w 3720"/>
                    <a:gd name="T2" fmla="+- 0 6859 4371"/>
                    <a:gd name="T3" fmla="*/ 6859 h 4373"/>
                    <a:gd name="T4" fmla="+- 0 7119 3403"/>
                    <a:gd name="T5" fmla="*/ T4 w 3720"/>
                    <a:gd name="T6" fmla="+- 0 7116 4371"/>
                    <a:gd name="T7" fmla="*/ 7116 h 4373"/>
                    <a:gd name="T8" fmla="+- 0 7119 3403"/>
                    <a:gd name="T9" fmla="*/ T8 w 3720"/>
                    <a:gd name="T10" fmla="+- 0 7219 4371"/>
                    <a:gd name="T11" fmla="*/ 7219 h 4373"/>
                  </a:gdLst>
                  <a:ahLst/>
                  <a:cxnLst>
                    <a:cxn ang="0">
                      <a:pos x="T1" y="T3"/>
                    </a:cxn>
                    <a:cxn ang="0">
                      <a:pos x="T5" y="T7"/>
                    </a:cxn>
                    <a:cxn ang="0">
                      <a:pos x="T9" y="T11"/>
                    </a:cxn>
                  </a:cxnLst>
                  <a:rect l="0" t="0" r="r" b="b"/>
                  <a:pathLst>
                    <a:path w="3720" h="4373">
                      <a:moveTo>
                        <a:pt x="3716" y="2488"/>
                      </a:moveTo>
                      <a:lnTo>
                        <a:pt x="3716" y="2745"/>
                      </a:lnTo>
                      <a:lnTo>
                        <a:pt x="3716" y="28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8" name="Freeform 889"/>
                <p:cNvSpPr>
                  <a:spLocks/>
                </p:cNvSpPr>
                <p:nvPr/>
              </p:nvSpPr>
              <p:spPr bwMode="auto">
                <a:xfrm>
                  <a:off x="3403" y="4371"/>
                  <a:ext cx="3720" cy="4373"/>
                </a:xfrm>
                <a:custGeom>
                  <a:avLst/>
                  <a:gdLst>
                    <a:gd name="T0" fmla="+- 0 4764 3403"/>
                    <a:gd name="T1" fmla="*/ T0 w 3720"/>
                    <a:gd name="T2" fmla="+- 0 7219 4371"/>
                    <a:gd name="T3" fmla="*/ 7219 h 4373"/>
                    <a:gd name="T4" fmla="+- 0 4748 3403"/>
                    <a:gd name="T5" fmla="*/ T4 w 3720"/>
                    <a:gd name="T6" fmla="+- 0 7208 4371"/>
                    <a:gd name="T7" fmla="*/ 7208 h 4373"/>
                    <a:gd name="T8" fmla="+- 0 4387 3403"/>
                    <a:gd name="T9" fmla="*/ T8 w 3720"/>
                    <a:gd name="T10" fmla="+- 0 6939 4371"/>
                    <a:gd name="T11" fmla="*/ 6939 h 4373"/>
                    <a:gd name="T12" fmla="+- 0 4277 3403"/>
                    <a:gd name="T13" fmla="*/ T12 w 3720"/>
                    <a:gd name="T14" fmla="+- 0 6859 4371"/>
                    <a:gd name="T15" fmla="*/ 6859 h 4373"/>
                  </a:gdLst>
                  <a:ahLst/>
                  <a:cxnLst>
                    <a:cxn ang="0">
                      <a:pos x="T1" y="T3"/>
                    </a:cxn>
                    <a:cxn ang="0">
                      <a:pos x="T5" y="T7"/>
                    </a:cxn>
                    <a:cxn ang="0">
                      <a:pos x="T9" y="T11"/>
                    </a:cxn>
                    <a:cxn ang="0">
                      <a:pos x="T13" y="T15"/>
                    </a:cxn>
                  </a:cxnLst>
                  <a:rect l="0" t="0" r="r" b="b"/>
                  <a:pathLst>
                    <a:path w="3720" h="4373">
                      <a:moveTo>
                        <a:pt x="1361" y="2848"/>
                      </a:moveTo>
                      <a:lnTo>
                        <a:pt x="1345" y="2837"/>
                      </a:lnTo>
                      <a:lnTo>
                        <a:pt x="984" y="2568"/>
                      </a:lnTo>
                      <a:lnTo>
                        <a:pt x="874" y="248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9" name="Freeform 890"/>
                <p:cNvSpPr>
                  <a:spLocks/>
                </p:cNvSpPr>
                <p:nvPr/>
              </p:nvSpPr>
              <p:spPr bwMode="auto">
                <a:xfrm>
                  <a:off x="3403" y="4371"/>
                  <a:ext cx="3720" cy="4373"/>
                </a:xfrm>
                <a:custGeom>
                  <a:avLst/>
                  <a:gdLst>
                    <a:gd name="T0" fmla="+- 0 3927 3403"/>
                    <a:gd name="T1" fmla="*/ T0 w 3720"/>
                    <a:gd name="T2" fmla="+- 0 6608 4371"/>
                    <a:gd name="T3" fmla="*/ 6608 h 4373"/>
                    <a:gd name="T4" fmla="+- 0 3826 3403"/>
                    <a:gd name="T5" fmla="*/ T4 w 3720"/>
                    <a:gd name="T6" fmla="+- 0 6536 4371"/>
                    <a:gd name="T7" fmla="*/ 6536 h 4373"/>
                    <a:gd name="T8" fmla="+- 0 3663 3403"/>
                    <a:gd name="T9" fmla="*/ T8 w 3720"/>
                    <a:gd name="T10" fmla="+- 0 6425 4371"/>
                    <a:gd name="T11" fmla="*/ 6425 h 4373"/>
                    <a:gd name="T12" fmla="+- 0 3471 3403"/>
                    <a:gd name="T13" fmla="*/ T12 w 3720"/>
                    <a:gd name="T14" fmla="+- 0 6291 4371"/>
                    <a:gd name="T15" fmla="*/ 6291 h 4373"/>
                    <a:gd name="T16" fmla="+- 0 3403 3403"/>
                    <a:gd name="T17" fmla="*/ T16 w 3720"/>
                    <a:gd name="T18" fmla="+- 0 6248 4371"/>
                    <a:gd name="T19" fmla="*/ 6248 h 4373"/>
                    <a:gd name="T20" fmla="+- 0 3403 3403"/>
                    <a:gd name="T21" fmla="*/ T20 w 3720"/>
                    <a:gd name="T22" fmla="+- 0 6205 4371"/>
                    <a:gd name="T23" fmla="*/ 6205 h 4373"/>
                    <a:gd name="T24" fmla="+- 0 3403 3403"/>
                    <a:gd name="T25" fmla="*/ T24 w 3720"/>
                    <a:gd name="T26" fmla="+- 0 6176 4371"/>
                    <a:gd name="T27" fmla="*/ 6176 h 4373"/>
                    <a:gd name="T28" fmla="+- 0 3403 3403"/>
                    <a:gd name="T29" fmla="*/ T28 w 3720"/>
                    <a:gd name="T30" fmla="+- 0 4376 4371"/>
                    <a:gd name="T31" fmla="*/ 4376 h 4373"/>
                    <a:gd name="T32" fmla="+- 0 3807 3403"/>
                    <a:gd name="T33" fmla="*/ T32 w 3720"/>
                    <a:gd name="T34" fmla="+- 0 4376 4371"/>
                    <a:gd name="T35" fmla="*/ 4376 h 4373"/>
                    <a:gd name="T36" fmla="+- 0 3831 3403"/>
                    <a:gd name="T37" fmla="*/ T36 w 3720"/>
                    <a:gd name="T38" fmla="+- 0 4376 4371"/>
                    <a:gd name="T39" fmla="*/ 4376 h 4373"/>
                    <a:gd name="T40" fmla="+- 0 4531 3403"/>
                    <a:gd name="T41" fmla="*/ T40 w 3720"/>
                    <a:gd name="T42" fmla="+- 0 4371 4371"/>
                    <a:gd name="T43" fmla="*/ 4371 h 4373"/>
                    <a:gd name="T44" fmla="+- 0 5261 3403"/>
                    <a:gd name="T45" fmla="*/ T44 w 3720"/>
                    <a:gd name="T46" fmla="+- 0 4371 4371"/>
                    <a:gd name="T47" fmla="*/ 4371 h 43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720" h="4373">
                      <a:moveTo>
                        <a:pt x="524" y="2237"/>
                      </a:moveTo>
                      <a:lnTo>
                        <a:pt x="423" y="2165"/>
                      </a:lnTo>
                      <a:lnTo>
                        <a:pt x="260" y="2054"/>
                      </a:lnTo>
                      <a:lnTo>
                        <a:pt x="68" y="1920"/>
                      </a:lnTo>
                      <a:lnTo>
                        <a:pt x="0" y="1877"/>
                      </a:lnTo>
                      <a:lnTo>
                        <a:pt x="0" y="1834"/>
                      </a:lnTo>
                      <a:lnTo>
                        <a:pt x="0" y="1805"/>
                      </a:lnTo>
                      <a:lnTo>
                        <a:pt x="0" y="5"/>
                      </a:lnTo>
                      <a:lnTo>
                        <a:pt x="404" y="5"/>
                      </a:lnTo>
                      <a:lnTo>
                        <a:pt x="428" y="5"/>
                      </a:lnTo>
                      <a:lnTo>
                        <a:pt x="1128" y="0"/>
                      </a:lnTo>
                      <a:lnTo>
                        <a:pt x="1858" y="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0" name="Freeform 891"/>
                <p:cNvSpPr>
                  <a:spLocks/>
                </p:cNvSpPr>
                <p:nvPr/>
              </p:nvSpPr>
              <p:spPr bwMode="auto">
                <a:xfrm>
                  <a:off x="3403" y="4371"/>
                  <a:ext cx="3720" cy="4373"/>
                </a:xfrm>
                <a:custGeom>
                  <a:avLst/>
                  <a:gdLst>
                    <a:gd name="T0" fmla="+- 0 7124 3403"/>
                    <a:gd name="T1" fmla="*/ T0 w 3720"/>
                    <a:gd name="T2" fmla="+- 0 4379 4371"/>
                    <a:gd name="T3" fmla="*/ 4379 h 4373"/>
                    <a:gd name="T4" fmla="+- 0 7124 3403"/>
                    <a:gd name="T5" fmla="*/ T4 w 3720"/>
                    <a:gd name="T6" fmla="+- 0 4995 4371"/>
                    <a:gd name="T7" fmla="*/ 4995 h 4373"/>
                    <a:gd name="T8" fmla="+- 0 7124 3403"/>
                    <a:gd name="T9" fmla="*/ T8 w 3720"/>
                    <a:gd name="T10" fmla="+- 0 5547 4371"/>
                    <a:gd name="T11" fmla="*/ 5547 h 4373"/>
                    <a:gd name="T12" fmla="+- 0 7124 3403"/>
                    <a:gd name="T13" fmla="*/ T12 w 3720"/>
                    <a:gd name="T14" fmla="+- 0 5672 4371"/>
                    <a:gd name="T15" fmla="*/ 5672 h 4373"/>
                    <a:gd name="T16" fmla="+- 0 7124 3403"/>
                    <a:gd name="T17" fmla="*/ T16 w 3720"/>
                    <a:gd name="T18" fmla="+- 0 5907 4371"/>
                    <a:gd name="T19" fmla="*/ 5907 h 4373"/>
                    <a:gd name="T20" fmla="+- 0 7119 3403"/>
                    <a:gd name="T21" fmla="*/ T20 w 3720"/>
                    <a:gd name="T22" fmla="+- 0 6444 4371"/>
                    <a:gd name="T23" fmla="*/ 6444 h 4373"/>
                    <a:gd name="T24" fmla="+- 0 7119 3403"/>
                    <a:gd name="T25" fmla="*/ T24 w 3720"/>
                    <a:gd name="T26" fmla="+- 0 6459 4371"/>
                    <a:gd name="T27" fmla="*/ 6459 h 4373"/>
                    <a:gd name="T28" fmla="+- 0 7119 3403"/>
                    <a:gd name="T29" fmla="*/ T28 w 3720"/>
                    <a:gd name="T30" fmla="+- 0 6512 4371"/>
                    <a:gd name="T31" fmla="*/ 6512 h 4373"/>
                    <a:gd name="T32" fmla="+- 0 7119 3403"/>
                    <a:gd name="T33" fmla="*/ T32 w 3720"/>
                    <a:gd name="T34" fmla="+- 0 6739 4371"/>
                    <a:gd name="T35" fmla="*/ 6739 h 43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3720" h="4373">
                      <a:moveTo>
                        <a:pt x="3721" y="8"/>
                      </a:moveTo>
                      <a:lnTo>
                        <a:pt x="3721" y="624"/>
                      </a:lnTo>
                      <a:lnTo>
                        <a:pt x="3721" y="1176"/>
                      </a:lnTo>
                      <a:lnTo>
                        <a:pt x="3721" y="1301"/>
                      </a:lnTo>
                      <a:lnTo>
                        <a:pt x="3721" y="1536"/>
                      </a:lnTo>
                      <a:lnTo>
                        <a:pt x="3716" y="2073"/>
                      </a:lnTo>
                      <a:lnTo>
                        <a:pt x="3716" y="2088"/>
                      </a:lnTo>
                      <a:lnTo>
                        <a:pt x="3716" y="2141"/>
                      </a:lnTo>
                      <a:lnTo>
                        <a:pt x="3716" y="236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1" name="Freeform 892"/>
                <p:cNvSpPr>
                  <a:spLocks/>
                </p:cNvSpPr>
                <p:nvPr/>
              </p:nvSpPr>
              <p:spPr bwMode="auto">
                <a:xfrm>
                  <a:off x="3403" y="4371"/>
                  <a:ext cx="3720" cy="4373"/>
                </a:xfrm>
                <a:custGeom>
                  <a:avLst/>
                  <a:gdLst>
                    <a:gd name="T0" fmla="+- 0 4110 3403"/>
                    <a:gd name="T1" fmla="*/ T0 w 3720"/>
                    <a:gd name="T2" fmla="+- 0 6739 4371"/>
                    <a:gd name="T3" fmla="*/ 6739 h 4373"/>
                    <a:gd name="T4" fmla="+- 0 3927 3403"/>
                    <a:gd name="T5" fmla="*/ T4 w 3720"/>
                    <a:gd name="T6" fmla="+- 0 6608 4371"/>
                    <a:gd name="T7" fmla="*/ 6608 h 4373"/>
                  </a:gdLst>
                  <a:ahLst/>
                  <a:cxnLst>
                    <a:cxn ang="0">
                      <a:pos x="T1" y="T3"/>
                    </a:cxn>
                    <a:cxn ang="0">
                      <a:pos x="T5" y="T7"/>
                    </a:cxn>
                  </a:cxnLst>
                  <a:rect l="0" t="0" r="r" b="b"/>
                  <a:pathLst>
                    <a:path w="3720" h="4373">
                      <a:moveTo>
                        <a:pt x="707" y="2368"/>
                      </a:moveTo>
                      <a:lnTo>
                        <a:pt x="524" y="223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2" name="Freeform 893"/>
                <p:cNvSpPr>
                  <a:spLocks/>
                </p:cNvSpPr>
                <p:nvPr/>
              </p:nvSpPr>
              <p:spPr bwMode="auto">
                <a:xfrm>
                  <a:off x="3403" y="4371"/>
                  <a:ext cx="3720" cy="4373"/>
                </a:xfrm>
                <a:custGeom>
                  <a:avLst/>
                  <a:gdLst>
                    <a:gd name="T0" fmla="+- 0 7119 3403"/>
                    <a:gd name="T1" fmla="*/ T0 w 3720"/>
                    <a:gd name="T2" fmla="+- 0 6739 4371"/>
                    <a:gd name="T3" fmla="*/ 6739 h 4373"/>
                    <a:gd name="T4" fmla="+- 0 7119 3403"/>
                    <a:gd name="T5" fmla="*/ T4 w 3720"/>
                    <a:gd name="T6" fmla="+- 0 6779 4371"/>
                    <a:gd name="T7" fmla="*/ 6779 h 4373"/>
                  </a:gdLst>
                  <a:ahLst/>
                  <a:cxnLst>
                    <a:cxn ang="0">
                      <a:pos x="T1" y="T3"/>
                    </a:cxn>
                    <a:cxn ang="0">
                      <a:pos x="T5" y="T7"/>
                    </a:cxn>
                  </a:cxnLst>
                  <a:rect l="0" t="0" r="r" b="b"/>
                  <a:pathLst>
                    <a:path w="3720" h="4373">
                      <a:moveTo>
                        <a:pt x="3716" y="2368"/>
                      </a:moveTo>
                      <a:lnTo>
                        <a:pt x="3716" y="240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3" name="Freeform 894"/>
                <p:cNvSpPr>
                  <a:spLocks/>
                </p:cNvSpPr>
                <p:nvPr/>
              </p:nvSpPr>
              <p:spPr bwMode="auto">
                <a:xfrm>
                  <a:off x="3403" y="4371"/>
                  <a:ext cx="3720" cy="4373"/>
                </a:xfrm>
                <a:custGeom>
                  <a:avLst/>
                  <a:gdLst>
                    <a:gd name="T0" fmla="+- 0 4166 3403"/>
                    <a:gd name="T1" fmla="*/ T0 w 3720"/>
                    <a:gd name="T2" fmla="+- 0 6779 4371"/>
                    <a:gd name="T3" fmla="*/ 6779 h 4373"/>
                    <a:gd name="T4" fmla="+- 0 4110 3403"/>
                    <a:gd name="T5" fmla="*/ T4 w 3720"/>
                    <a:gd name="T6" fmla="+- 0 6739 4371"/>
                    <a:gd name="T7" fmla="*/ 6739 h 4373"/>
                  </a:gdLst>
                  <a:ahLst/>
                  <a:cxnLst>
                    <a:cxn ang="0">
                      <a:pos x="T1" y="T3"/>
                    </a:cxn>
                    <a:cxn ang="0">
                      <a:pos x="T5" y="T7"/>
                    </a:cxn>
                  </a:cxnLst>
                  <a:rect l="0" t="0" r="r" b="b"/>
                  <a:pathLst>
                    <a:path w="3720" h="4373">
                      <a:moveTo>
                        <a:pt x="763" y="2408"/>
                      </a:moveTo>
                      <a:lnTo>
                        <a:pt x="707" y="236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4" name="Freeform 895"/>
                <p:cNvSpPr>
                  <a:spLocks/>
                </p:cNvSpPr>
                <p:nvPr/>
              </p:nvSpPr>
              <p:spPr bwMode="auto">
                <a:xfrm>
                  <a:off x="3403" y="4371"/>
                  <a:ext cx="3720" cy="4373"/>
                </a:xfrm>
                <a:custGeom>
                  <a:avLst/>
                  <a:gdLst>
                    <a:gd name="T0" fmla="+- 0 7119 3403"/>
                    <a:gd name="T1" fmla="*/ T0 w 3720"/>
                    <a:gd name="T2" fmla="+- 0 6799 4371"/>
                    <a:gd name="T3" fmla="*/ 6799 h 4373"/>
                    <a:gd name="T4" fmla="+- 0 7119 3403"/>
                    <a:gd name="T5" fmla="*/ T4 w 3720"/>
                    <a:gd name="T6" fmla="+- 0 6839 4371"/>
                    <a:gd name="T7" fmla="*/ 6839 h 4373"/>
                  </a:gdLst>
                  <a:ahLst/>
                  <a:cxnLst>
                    <a:cxn ang="0">
                      <a:pos x="T1" y="T3"/>
                    </a:cxn>
                    <a:cxn ang="0">
                      <a:pos x="T5" y="T7"/>
                    </a:cxn>
                  </a:cxnLst>
                  <a:rect l="0" t="0" r="r" b="b"/>
                  <a:pathLst>
                    <a:path w="3720" h="4373">
                      <a:moveTo>
                        <a:pt x="3716" y="2428"/>
                      </a:moveTo>
                      <a:lnTo>
                        <a:pt x="3716" y="246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5" name="Freeform 896"/>
                <p:cNvSpPr>
                  <a:spLocks/>
                </p:cNvSpPr>
                <p:nvPr/>
              </p:nvSpPr>
              <p:spPr bwMode="auto">
                <a:xfrm>
                  <a:off x="3403" y="4371"/>
                  <a:ext cx="3720" cy="4373"/>
                </a:xfrm>
                <a:custGeom>
                  <a:avLst/>
                  <a:gdLst>
                    <a:gd name="T0" fmla="+- 0 4249 3403"/>
                    <a:gd name="T1" fmla="*/ T0 w 3720"/>
                    <a:gd name="T2" fmla="+- 0 6839 4371"/>
                    <a:gd name="T3" fmla="*/ 6839 h 4373"/>
                    <a:gd name="T4" fmla="+- 0 4194 3403"/>
                    <a:gd name="T5" fmla="*/ T4 w 3720"/>
                    <a:gd name="T6" fmla="+- 0 6799 4371"/>
                    <a:gd name="T7" fmla="*/ 6799 h 4373"/>
                  </a:gdLst>
                  <a:ahLst/>
                  <a:cxnLst>
                    <a:cxn ang="0">
                      <a:pos x="T1" y="T3"/>
                    </a:cxn>
                    <a:cxn ang="0">
                      <a:pos x="T5" y="T7"/>
                    </a:cxn>
                  </a:cxnLst>
                  <a:rect l="0" t="0" r="r" b="b"/>
                  <a:pathLst>
                    <a:path w="3720" h="4373">
                      <a:moveTo>
                        <a:pt x="846" y="2468"/>
                      </a:moveTo>
                      <a:lnTo>
                        <a:pt x="791" y="242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6" name="Freeform 897"/>
                <p:cNvSpPr>
                  <a:spLocks/>
                </p:cNvSpPr>
                <p:nvPr/>
              </p:nvSpPr>
              <p:spPr bwMode="auto">
                <a:xfrm>
                  <a:off x="3403" y="4371"/>
                  <a:ext cx="3720" cy="4373"/>
                </a:xfrm>
                <a:custGeom>
                  <a:avLst/>
                  <a:gdLst>
                    <a:gd name="T0" fmla="+- 0 7119 3403"/>
                    <a:gd name="T1" fmla="*/ T0 w 3720"/>
                    <a:gd name="T2" fmla="+- 0 6779 4371"/>
                    <a:gd name="T3" fmla="*/ 6779 h 4373"/>
                    <a:gd name="T4" fmla="+- 0 7119 3403"/>
                    <a:gd name="T5" fmla="*/ T4 w 3720"/>
                    <a:gd name="T6" fmla="+- 0 6780 4371"/>
                    <a:gd name="T7" fmla="*/ 6780 h 4373"/>
                    <a:gd name="T8" fmla="+- 0 7119 3403"/>
                    <a:gd name="T9" fmla="*/ T8 w 3720"/>
                    <a:gd name="T10" fmla="+- 0 6799 4371"/>
                    <a:gd name="T11" fmla="*/ 6799 h 4373"/>
                  </a:gdLst>
                  <a:ahLst/>
                  <a:cxnLst>
                    <a:cxn ang="0">
                      <a:pos x="T1" y="T3"/>
                    </a:cxn>
                    <a:cxn ang="0">
                      <a:pos x="T5" y="T7"/>
                    </a:cxn>
                    <a:cxn ang="0">
                      <a:pos x="T9" y="T11"/>
                    </a:cxn>
                  </a:cxnLst>
                  <a:rect l="0" t="0" r="r" b="b"/>
                  <a:pathLst>
                    <a:path w="3720" h="4373">
                      <a:moveTo>
                        <a:pt x="3716" y="2408"/>
                      </a:moveTo>
                      <a:lnTo>
                        <a:pt x="3716" y="2409"/>
                      </a:lnTo>
                      <a:lnTo>
                        <a:pt x="3716" y="242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7" name="Freeform 898"/>
                <p:cNvSpPr>
                  <a:spLocks/>
                </p:cNvSpPr>
                <p:nvPr/>
              </p:nvSpPr>
              <p:spPr bwMode="auto">
                <a:xfrm>
                  <a:off x="3403" y="4371"/>
                  <a:ext cx="3720" cy="4373"/>
                </a:xfrm>
                <a:custGeom>
                  <a:avLst/>
                  <a:gdLst>
                    <a:gd name="T0" fmla="+- 0 4194 3403"/>
                    <a:gd name="T1" fmla="*/ T0 w 3720"/>
                    <a:gd name="T2" fmla="+- 0 6799 4371"/>
                    <a:gd name="T3" fmla="*/ 6799 h 4373"/>
                    <a:gd name="T4" fmla="+- 0 4166 3403"/>
                    <a:gd name="T5" fmla="*/ T4 w 3720"/>
                    <a:gd name="T6" fmla="+- 0 6779 4371"/>
                    <a:gd name="T7" fmla="*/ 6779 h 4373"/>
                  </a:gdLst>
                  <a:ahLst/>
                  <a:cxnLst>
                    <a:cxn ang="0">
                      <a:pos x="T1" y="T3"/>
                    </a:cxn>
                    <a:cxn ang="0">
                      <a:pos x="T5" y="T7"/>
                    </a:cxn>
                  </a:cxnLst>
                  <a:rect l="0" t="0" r="r" b="b"/>
                  <a:pathLst>
                    <a:path w="3720" h="4373">
                      <a:moveTo>
                        <a:pt x="791" y="2428"/>
                      </a:moveTo>
                      <a:lnTo>
                        <a:pt x="763" y="240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7" name="Group 899"/>
              <p:cNvGrpSpPr>
                <a:grpSpLocks/>
              </p:cNvGrpSpPr>
              <p:nvPr/>
            </p:nvGrpSpPr>
            <p:grpSpPr bwMode="auto">
              <a:xfrm>
                <a:off x="653" y="4366"/>
                <a:ext cx="6418" cy="5913"/>
                <a:chOff x="653" y="4366"/>
                <a:chExt cx="6418" cy="5913"/>
              </a:xfrm>
            </p:grpSpPr>
            <p:sp>
              <p:nvSpPr>
                <p:cNvPr id="8475" name="Freeform 900"/>
                <p:cNvSpPr>
                  <a:spLocks/>
                </p:cNvSpPr>
                <p:nvPr/>
              </p:nvSpPr>
              <p:spPr bwMode="auto">
                <a:xfrm>
                  <a:off x="653" y="4366"/>
                  <a:ext cx="6418" cy="5913"/>
                </a:xfrm>
                <a:custGeom>
                  <a:avLst/>
                  <a:gdLst>
                    <a:gd name="T0" fmla="+- 0 5436 653"/>
                    <a:gd name="T1" fmla="*/ T0 w 6418"/>
                    <a:gd name="T2" fmla="+- 0 10259 4366"/>
                    <a:gd name="T3" fmla="*/ 10259 h 5913"/>
                    <a:gd name="T4" fmla="+- 0 5194 653"/>
                    <a:gd name="T5" fmla="*/ T4 w 6418"/>
                    <a:gd name="T6" fmla="+- 0 10279 4366"/>
                    <a:gd name="T7" fmla="*/ 10279 h 5913"/>
                    <a:gd name="T8" fmla="+- 0 5166 653"/>
                    <a:gd name="T9" fmla="*/ T8 w 6418"/>
                    <a:gd name="T10" fmla="+- 0 10205 4366"/>
                    <a:gd name="T11" fmla="*/ 10205 h 5913"/>
                  </a:gdLst>
                  <a:ahLst/>
                  <a:cxnLst>
                    <a:cxn ang="0">
                      <a:pos x="T1" y="T3"/>
                    </a:cxn>
                    <a:cxn ang="0">
                      <a:pos x="T5" y="T7"/>
                    </a:cxn>
                    <a:cxn ang="0">
                      <a:pos x="T9" y="T11"/>
                    </a:cxn>
                  </a:cxnLst>
                  <a:rect l="0" t="0" r="r" b="b"/>
                  <a:pathLst>
                    <a:path w="6418" h="5913">
                      <a:moveTo>
                        <a:pt x="4783" y="5893"/>
                      </a:moveTo>
                      <a:lnTo>
                        <a:pt x="4541" y="5913"/>
                      </a:lnTo>
                      <a:lnTo>
                        <a:pt x="4513" y="583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76" name="Freeform 901"/>
                <p:cNvSpPr>
                  <a:spLocks/>
                </p:cNvSpPr>
                <p:nvPr/>
              </p:nvSpPr>
              <p:spPr bwMode="auto">
                <a:xfrm>
                  <a:off x="653" y="4366"/>
                  <a:ext cx="6418" cy="5913"/>
                </a:xfrm>
                <a:custGeom>
                  <a:avLst/>
                  <a:gdLst>
                    <a:gd name="T0" fmla="+- 0 6699 653"/>
                    <a:gd name="T1" fmla="*/ T0 w 6418"/>
                    <a:gd name="T2" fmla="+- 0 10159 4366"/>
                    <a:gd name="T3" fmla="*/ 10159 h 5913"/>
                    <a:gd name="T4" fmla="+- 0 6696 653"/>
                    <a:gd name="T5" fmla="*/ T4 w 6418"/>
                    <a:gd name="T6" fmla="+- 0 10164 4366"/>
                    <a:gd name="T7" fmla="*/ 10164 h 5913"/>
                    <a:gd name="T8" fmla="+- 0 5832 653"/>
                    <a:gd name="T9" fmla="*/ T8 w 6418"/>
                    <a:gd name="T10" fmla="+- 0 10227 4366"/>
                    <a:gd name="T11" fmla="*/ 10227 h 5913"/>
                    <a:gd name="T12" fmla="+- 0 5436 653"/>
                    <a:gd name="T13" fmla="*/ T12 w 6418"/>
                    <a:gd name="T14" fmla="+- 0 10259 4366"/>
                    <a:gd name="T15" fmla="*/ 10259 h 5913"/>
                  </a:gdLst>
                  <a:ahLst/>
                  <a:cxnLst>
                    <a:cxn ang="0">
                      <a:pos x="T1" y="T3"/>
                    </a:cxn>
                    <a:cxn ang="0">
                      <a:pos x="T5" y="T7"/>
                    </a:cxn>
                    <a:cxn ang="0">
                      <a:pos x="T9" y="T11"/>
                    </a:cxn>
                    <a:cxn ang="0">
                      <a:pos x="T13" y="T15"/>
                    </a:cxn>
                  </a:cxnLst>
                  <a:rect l="0" t="0" r="r" b="b"/>
                  <a:pathLst>
                    <a:path w="6418" h="5913">
                      <a:moveTo>
                        <a:pt x="6046" y="5793"/>
                      </a:moveTo>
                      <a:lnTo>
                        <a:pt x="6043" y="5798"/>
                      </a:lnTo>
                      <a:lnTo>
                        <a:pt x="5179" y="5861"/>
                      </a:lnTo>
                      <a:lnTo>
                        <a:pt x="4783" y="58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77" name="Freeform 902"/>
                <p:cNvSpPr>
                  <a:spLocks/>
                </p:cNvSpPr>
                <p:nvPr/>
              </p:nvSpPr>
              <p:spPr bwMode="auto">
                <a:xfrm>
                  <a:off x="653" y="4366"/>
                  <a:ext cx="6418" cy="5913"/>
                </a:xfrm>
                <a:custGeom>
                  <a:avLst/>
                  <a:gdLst>
                    <a:gd name="T0" fmla="+- 0 5197 653"/>
                    <a:gd name="T1" fmla="*/ T0 w 6418"/>
                    <a:gd name="T2" fmla="+- 0 10238 4366"/>
                    <a:gd name="T3" fmla="*/ 10238 h 5913"/>
                    <a:gd name="T4" fmla="+- 0 5199 653"/>
                    <a:gd name="T5" fmla="*/ T4 w 6418"/>
                    <a:gd name="T6" fmla="+- 0 10241 4366"/>
                    <a:gd name="T7" fmla="*/ 10241 h 5913"/>
                    <a:gd name="T8" fmla="+- 0 5194 653"/>
                    <a:gd name="T9" fmla="*/ T8 w 6418"/>
                    <a:gd name="T10" fmla="+- 0 10193 4366"/>
                    <a:gd name="T11" fmla="*/ 10193 h 5913"/>
                    <a:gd name="T12" fmla="+- 0 5156 653"/>
                    <a:gd name="T13" fmla="*/ T12 w 6418"/>
                    <a:gd name="T14" fmla="+- 0 10159 4366"/>
                    <a:gd name="T15" fmla="*/ 10159 h 5913"/>
                  </a:gdLst>
                  <a:ahLst/>
                  <a:cxnLst>
                    <a:cxn ang="0">
                      <a:pos x="T1" y="T3"/>
                    </a:cxn>
                    <a:cxn ang="0">
                      <a:pos x="T5" y="T7"/>
                    </a:cxn>
                    <a:cxn ang="0">
                      <a:pos x="T9" y="T11"/>
                    </a:cxn>
                    <a:cxn ang="0">
                      <a:pos x="T13" y="T15"/>
                    </a:cxn>
                  </a:cxnLst>
                  <a:rect l="0" t="0" r="r" b="b"/>
                  <a:pathLst>
                    <a:path w="6418" h="5913">
                      <a:moveTo>
                        <a:pt x="4544" y="5872"/>
                      </a:moveTo>
                      <a:lnTo>
                        <a:pt x="4546" y="5875"/>
                      </a:lnTo>
                      <a:lnTo>
                        <a:pt x="4541" y="5827"/>
                      </a:lnTo>
                      <a:lnTo>
                        <a:pt x="4503" y="57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78" name="Freeform 903"/>
                <p:cNvSpPr>
                  <a:spLocks/>
                </p:cNvSpPr>
                <p:nvPr/>
              </p:nvSpPr>
              <p:spPr bwMode="auto">
                <a:xfrm>
                  <a:off x="653" y="4366"/>
                  <a:ext cx="6418" cy="5913"/>
                </a:xfrm>
                <a:custGeom>
                  <a:avLst/>
                  <a:gdLst>
                    <a:gd name="T0" fmla="+- 0 6832 653"/>
                    <a:gd name="T1" fmla="*/ T0 w 6418"/>
                    <a:gd name="T2" fmla="+- 0 9519 4366"/>
                    <a:gd name="T3" fmla="*/ 9519 h 5913"/>
                    <a:gd name="T4" fmla="+- 0 6831 653"/>
                    <a:gd name="T5" fmla="*/ T4 w 6418"/>
                    <a:gd name="T6" fmla="+- 0 9526 4366"/>
                    <a:gd name="T7" fmla="*/ 9526 h 5913"/>
                    <a:gd name="T8" fmla="+- 0 6833 653"/>
                    <a:gd name="T9" fmla="*/ T8 w 6418"/>
                    <a:gd name="T10" fmla="+- 0 9531 4366"/>
                    <a:gd name="T11" fmla="*/ 9531 h 5913"/>
                  </a:gdLst>
                  <a:ahLst/>
                  <a:cxnLst>
                    <a:cxn ang="0">
                      <a:pos x="T1" y="T3"/>
                    </a:cxn>
                    <a:cxn ang="0">
                      <a:pos x="T5" y="T7"/>
                    </a:cxn>
                    <a:cxn ang="0">
                      <a:pos x="T9" y="T11"/>
                    </a:cxn>
                  </a:cxnLst>
                  <a:rect l="0" t="0" r="r" b="b"/>
                  <a:pathLst>
                    <a:path w="6418" h="5913">
                      <a:moveTo>
                        <a:pt x="6179" y="5153"/>
                      </a:moveTo>
                      <a:lnTo>
                        <a:pt x="6178" y="5160"/>
                      </a:lnTo>
                      <a:lnTo>
                        <a:pt x="6180" y="516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79" name="Freeform 904"/>
                <p:cNvSpPr>
                  <a:spLocks/>
                </p:cNvSpPr>
                <p:nvPr/>
              </p:nvSpPr>
              <p:spPr bwMode="auto">
                <a:xfrm>
                  <a:off x="653" y="4366"/>
                  <a:ext cx="6418" cy="5913"/>
                </a:xfrm>
                <a:custGeom>
                  <a:avLst/>
                  <a:gdLst>
                    <a:gd name="T0" fmla="+- 0 6837 653"/>
                    <a:gd name="T1" fmla="*/ T0 w 6418"/>
                    <a:gd name="T2" fmla="+- 0 9552 4366"/>
                    <a:gd name="T3" fmla="*/ 9552 h 5913"/>
                    <a:gd name="T4" fmla="+- 0 6812 653"/>
                    <a:gd name="T5" fmla="*/ T4 w 6418"/>
                    <a:gd name="T6" fmla="+- 0 9564 4366"/>
                    <a:gd name="T7" fmla="*/ 9564 h 5913"/>
                    <a:gd name="T8" fmla="+- 0 6821 653"/>
                    <a:gd name="T9" fmla="*/ T8 w 6418"/>
                    <a:gd name="T10" fmla="+- 0 9573 4366"/>
                    <a:gd name="T11" fmla="*/ 9573 h 5913"/>
                  </a:gdLst>
                  <a:ahLst/>
                  <a:cxnLst>
                    <a:cxn ang="0">
                      <a:pos x="T1" y="T3"/>
                    </a:cxn>
                    <a:cxn ang="0">
                      <a:pos x="T5" y="T7"/>
                    </a:cxn>
                    <a:cxn ang="0">
                      <a:pos x="T9" y="T11"/>
                    </a:cxn>
                  </a:cxnLst>
                  <a:rect l="0" t="0" r="r" b="b"/>
                  <a:pathLst>
                    <a:path w="6418" h="5913">
                      <a:moveTo>
                        <a:pt x="6184" y="5186"/>
                      </a:moveTo>
                      <a:lnTo>
                        <a:pt x="6159" y="5198"/>
                      </a:lnTo>
                      <a:lnTo>
                        <a:pt x="6168" y="520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0" name="Freeform 905"/>
                <p:cNvSpPr>
                  <a:spLocks/>
                </p:cNvSpPr>
                <p:nvPr/>
              </p:nvSpPr>
              <p:spPr bwMode="auto">
                <a:xfrm>
                  <a:off x="653" y="4366"/>
                  <a:ext cx="6418" cy="5913"/>
                </a:xfrm>
                <a:custGeom>
                  <a:avLst/>
                  <a:gdLst>
                    <a:gd name="T0" fmla="+- 0 6821 653"/>
                    <a:gd name="T1" fmla="*/ T0 w 6418"/>
                    <a:gd name="T2" fmla="+- 0 9579 4366"/>
                    <a:gd name="T3" fmla="*/ 9579 h 5913"/>
                    <a:gd name="T4" fmla="+- 0 6821 653"/>
                    <a:gd name="T5" fmla="*/ T4 w 6418"/>
                    <a:gd name="T6" fmla="+- 0 9603 4366"/>
                    <a:gd name="T7" fmla="*/ 9603 h 5913"/>
                    <a:gd name="T8" fmla="+- 0 6812 653"/>
                    <a:gd name="T9" fmla="*/ T8 w 6418"/>
                    <a:gd name="T10" fmla="+- 0 9627 4366"/>
                    <a:gd name="T11" fmla="*/ 9627 h 5913"/>
                    <a:gd name="T12" fmla="+- 0 6814 653"/>
                    <a:gd name="T13" fmla="*/ T12 w 6418"/>
                    <a:gd name="T14" fmla="+- 0 9634 4366"/>
                    <a:gd name="T15" fmla="*/ 9634 h 5913"/>
                  </a:gdLst>
                  <a:ahLst/>
                  <a:cxnLst>
                    <a:cxn ang="0">
                      <a:pos x="T1" y="T3"/>
                    </a:cxn>
                    <a:cxn ang="0">
                      <a:pos x="T5" y="T7"/>
                    </a:cxn>
                    <a:cxn ang="0">
                      <a:pos x="T9" y="T11"/>
                    </a:cxn>
                    <a:cxn ang="0">
                      <a:pos x="T13" y="T15"/>
                    </a:cxn>
                  </a:cxnLst>
                  <a:rect l="0" t="0" r="r" b="b"/>
                  <a:pathLst>
                    <a:path w="6418" h="5913">
                      <a:moveTo>
                        <a:pt x="6168" y="5213"/>
                      </a:moveTo>
                      <a:lnTo>
                        <a:pt x="6168" y="5237"/>
                      </a:lnTo>
                      <a:lnTo>
                        <a:pt x="6159" y="5261"/>
                      </a:lnTo>
                      <a:lnTo>
                        <a:pt x="6161" y="526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1" name="Freeform 906"/>
                <p:cNvSpPr>
                  <a:spLocks/>
                </p:cNvSpPr>
                <p:nvPr/>
              </p:nvSpPr>
              <p:spPr bwMode="auto">
                <a:xfrm>
                  <a:off x="653" y="4366"/>
                  <a:ext cx="6418" cy="5913"/>
                </a:xfrm>
                <a:custGeom>
                  <a:avLst/>
                  <a:gdLst>
                    <a:gd name="T0" fmla="+- 0 6813 653"/>
                    <a:gd name="T1" fmla="*/ T0 w 6418"/>
                    <a:gd name="T2" fmla="+- 0 9645 4366"/>
                    <a:gd name="T3" fmla="*/ 9645 h 5913"/>
                    <a:gd name="T4" fmla="+- 0 6783 653"/>
                    <a:gd name="T5" fmla="*/ T4 w 6418"/>
                    <a:gd name="T6" fmla="+- 0 9675 4366"/>
                    <a:gd name="T7" fmla="*/ 9675 h 5913"/>
                    <a:gd name="T8" fmla="+- 0 6773 653"/>
                    <a:gd name="T9" fmla="*/ T8 w 6418"/>
                    <a:gd name="T10" fmla="+- 0 9689 4366"/>
                    <a:gd name="T11" fmla="*/ 9689 h 5913"/>
                    <a:gd name="T12" fmla="+- 0 6759 653"/>
                    <a:gd name="T13" fmla="*/ T12 w 6418"/>
                    <a:gd name="T14" fmla="+- 0 9699 4366"/>
                    <a:gd name="T15" fmla="*/ 9699 h 5913"/>
                    <a:gd name="T16" fmla="+- 0 6754 653"/>
                    <a:gd name="T17" fmla="*/ T16 w 6418"/>
                    <a:gd name="T18" fmla="+- 0 9718 4366"/>
                    <a:gd name="T19" fmla="*/ 9718 h 5913"/>
                    <a:gd name="T20" fmla="+- 0 6744 653"/>
                    <a:gd name="T21" fmla="*/ T20 w 6418"/>
                    <a:gd name="T22" fmla="+- 0 9728 4366"/>
                    <a:gd name="T23" fmla="*/ 9728 h 5913"/>
                    <a:gd name="T24" fmla="+- 0 6696 653"/>
                    <a:gd name="T25" fmla="*/ T24 w 6418"/>
                    <a:gd name="T26" fmla="+- 0 9732 4366"/>
                    <a:gd name="T27" fmla="*/ 9732 h 5913"/>
                    <a:gd name="T28" fmla="+- 0 6699 653"/>
                    <a:gd name="T29" fmla="*/ T28 w 6418"/>
                    <a:gd name="T30" fmla="+- 0 9739 4366"/>
                    <a:gd name="T31" fmla="*/ 9739 h 591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6418" h="5913">
                      <a:moveTo>
                        <a:pt x="6160" y="5279"/>
                      </a:moveTo>
                      <a:lnTo>
                        <a:pt x="6130" y="5309"/>
                      </a:lnTo>
                      <a:lnTo>
                        <a:pt x="6120" y="5323"/>
                      </a:lnTo>
                      <a:lnTo>
                        <a:pt x="6106" y="5333"/>
                      </a:lnTo>
                      <a:lnTo>
                        <a:pt x="6101" y="5352"/>
                      </a:lnTo>
                      <a:lnTo>
                        <a:pt x="6091" y="5362"/>
                      </a:lnTo>
                      <a:lnTo>
                        <a:pt x="6043" y="5366"/>
                      </a:lnTo>
                      <a:lnTo>
                        <a:pt x="6046" y="537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2" name="Freeform 907"/>
                <p:cNvSpPr>
                  <a:spLocks/>
                </p:cNvSpPr>
                <p:nvPr/>
              </p:nvSpPr>
              <p:spPr bwMode="auto">
                <a:xfrm>
                  <a:off x="653" y="4366"/>
                  <a:ext cx="6418" cy="5913"/>
                </a:xfrm>
                <a:custGeom>
                  <a:avLst/>
                  <a:gdLst>
                    <a:gd name="T0" fmla="+- 0 6709 653"/>
                    <a:gd name="T1" fmla="*/ T0 w 6418"/>
                    <a:gd name="T2" fmla="+- 0 9773 4366"/>
                    <a:gd name="T3" fmla="*/ 9773 h 5913"/>
                    <a:gd name="T4" fmla="+- 0 6687 653"/>
                    <a:gd name="T5" fmla="*/ T4 w 6418"/>
                    <a:gd name="T6" fmla="+- 0 9800 4366"/>
                    <a:gd name="T7" fmla="*/ 9800 h 5913"/>
                    <a:gd name="T8" fmla="+- 0 6696 653"/>
                    <a:gd name="T9" fmla="*/ T8 w 6418"/>
                    <a:gd name="T10" fmla="+- 0 9805 4366"/>
                    <a:gd name="T11" fmla="*/ 9805 h 5913"/>
                  </a:gdLst>
                  <a:ahLst/>
                  <a:cxnLst>
                    <a:cxn ang="0">
                      <a:pos x="T1" y="T3"/>
                    </a:cxn>
                    <a:cxn ang="0">
                      <a:pos x="T5" y="T7"/>
                    </a:cxn>
                    <a:cxn ang="0">
                      <a:pos x="T9" y="T11"/>
                    </a:cxn>
                  </a:cxnLst>
                  <a:rect l="0" t="0" r="r" b="b"/>
                  <a:pathLst>
                    <a:path w="6418" h="5913">
                      <a:moveTo>
                        <a:pt x="6056" y="5407"/>
                      </a:moveTo>
                      <a:lnTo>
                        <a:pt x="6034" y="5434"/>
                      </a:lnTo>
                      <a:lnTo>
                        <a:pt x="6043" y="543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3" name="Freeform 908"/>
                <p:cNvSpPr>
                  <a:spLocks/>
                </p:cNvSpPr>
                <p:nvPr/>
              </p:nvSpPr>
              <p:spPr bwMode="auto">
                <a:xfrm>
                  <a:off x="653" y="4366"/>
                  <a:ext cx="6418" cy="5913"/>
                </a:xfrm>
                <a:custGeom>
                  <a:avLst/>
                  <a:gdLst>
                    <a:gd name="T0" fmla="+- 0 6722 653"/>
                    <a:gd name="T1" fmla="*/ T0 w 6418"/>
                    <a:gd name="T2" fmla="+- 0 9838 4366"/>
                    <a:gd name="T3" fmla="*/ 9838 h 5913"/>
                    <a:gd name="T4" fmla="+- 0 6720 653"/>
                    <a:gd name="T5" fmla="*/ T4 w 6418"/>
                    <a:gd name="T6" fmla="+- 0 9843 4366"/>
                    <a:gd name="T7" fmla="*/ 9843 h 5913"/>
                    <a:gd name="T8" fmla="+- 0 6723 653"/>
                    <a:gd name="T9" fmla="*/ T8 w 6418"/>
                    <a:gd name="T10" fmla="+- 0 9848 4366"/>
                    <a:gd name="T11" fmla="*/ 9848 h 5913"/>
                  </a:gdLst>
                  <a:ahLst/>
                  <a:cxnLst>
                    <a:cxn ang="0">
                      <a:pos x="T1" y="T3"/>
                    </a:cxn>
                    <a:cxn ang="0">
                      <a:pos x="T5" y="T7"/>
                    </a:cxn>
                    <a:cxn ang="0">
                      <a:pos x="T9" y="T11"/>
                    </a:cxn>
                  </a:cxnLst>
                  <a:rect l="0" t="0" r="r" b="b"/>
                  <a:pathLst>
                    <a:path w="6418" h="5913">
                      <a:moveTo>
                        <a:pt x="6069" y="5472"/>
                      </a:moveTo>
                      <a:lnTo>
                        <a:pt x="6067" y="5477"/>
                      </a:lnTo>
                      <a:lnTo>
                        <a:pt x="6070" y="548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4" name="Freeform 909"/>
                <p:cNvSpPr>
                  <a:spLocks/>
                </p:cNvSpPr>
                <p:nvPr/>
              </p:nvSpPr>
              <p:spPr bwMode="auto">
                <a:xfrm>
                  <a:off x="653" y="4366"/>
                  <a:ext cx="6418" cy="5913"/>
                </a:xfrm>
                <a:custGeom>
                  <a:avLst/>
                  <a:gdLst>
                    <a:gd name="T0" fmla="+- 0 6725 653"/>
                    <a:gd name="T1" fmla="*/ T0 w 6418"/>
                    <a:gd name="T2" fmla="+- 0 9859 4366"/>
                    <a:gd name="T3" fmla="*/ 9859 h 5913"/>
                    <a:gd name="T4" fmla="+- 0 6725 653"/>
                    <a:gd name="T5" fmla="*/ T4 w 6418"/>
                    <a:gd name="T6" fmla="+- 0 9886 4366"/>
                    <a:gd name="T7" fmla="*/ 9886 h 5913"/>
                    <a:gd name="T8" fmla="+- 0 6706 653"/>
                    <a:gd name="T9" fmla="*/ T8 w 6418"/>
                    <a:gd name="T10" fmla="+- 0 9915 4366"/>
                    <a:gd name="T11" fmla="*/ 9915 h 5913"/>
                    <a:gd name="T12" fmla="+- 0 6706 653"/>
                    <a:gd name="T13" fmla="*/ T12 w 6418"/>
                    <a:gd name="T14" fmla="+- 0 9919 4366"/>
                    <a:gd name="T15" fmla="*/ 9919 h 5913"/>
                    <a:gd name="T16" fmla="+- 0 6706 653"/>
                    <a:gd name="T17" fmla="*/ T16 w 6418"/>
                    <a:gd name="T18" fmla="+- 0 9929 4366"/>
                    <a:gd name="T19" fmla="*/ 9929 h 5913"/>
                  </a:gdLst>
                  <a:ahLst/>
                  <a:cxnLst>
                    <a:cxn ang="0">
                      <a:pos x="T1" y="T3"/>
                    </a:cxn>
                    <a:cxn ang="0">
                      <a:pos x="T5" y="T7"/>
                    </a:cxn>
                    <a:cxn ang="0">
                      <a:pos x="T9" y="T11"/>
                    </a:cxn>
                    <a:cxn ang="0">
                      <a:pos x="T13" y="T15"/>
                    </a:cxn>
                    <a:cxn ang="0">
                      <a:pos x="T17" y="T19"/>
                    </a:cxn>
                  </a:cxnLst>
                  <a:rect l="0" t="0" r="r" b="b"/>
                  <a:pathLst>
                    <a:path w="6418" h="5913">
                      <a:moveTo>
                        <a:pt x="6072" y="5493"/>
                      </a:moveTo>
                      <a:lnTo>
                        <a:pt x="6072" y="5520"/>
                      </a:lnTo>
                      <a:lnTo>
                        <a:pt x="6053" y="5549"/>
                      </a:lnTo>
                      <a:lnTo>
                        <a:pt x="6053" y="5553"/>
                      </a:lnTo>
                      <a:lnTo>
                        <a:pt x="6053" y="556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5" name="Freeform 910"/>
                <p:cNvSpPr>
                  <a:spLocks/>
                </p:cNvSpPr>
                <p:nvPr/>
              </p:nvSpPr>
              <p:spPr bwMode="auto">
                <a:xfrm>
                  <a:off x="653" y="4366"/>
                  <a:ext cx="6418" cy="5913"/>
                </a:xfrm>
                <a:custGeom>
                  <a:avLst/>
                  <a:gdLst>
                    <a:gd name="T0" fmla="+- 0 6853 653"/>
                    <a:gd name="T1" fmla="*/ T0 w 6418"/>
                    <a:gd name="T2" fmla="+- 0 10017 4366"/>
                    <a:gd name="T3" fmla="*/ 10017 h 5913"/>
                    <a:gd name="T4" fmla="+- 0 6850 653"/>
                    <a:gd name="T5" fmla="*/ T4 w 6418"/>
                    <a:gd name="T6" fmla="+- 0 10030 4366"/>
                    <a:gd name="T7" fmla="*/ 10030 h 5913"/>
                    <a:gd name="T8" fmla="+- 0 6851 653"/>
                    <a:gd name="T9" fmla="*/ T8 w 6418"/>
                    <a:gd name="T10" fmla="+- 0 10036 4366"/>
                    <a:gd name="T11" fmla="*/ 10036 h 5913"/>
                  </a:gdLst>
                  <a:ahLst/>
                  <a:cxnLst>
                    <a:cxn ang="0">
                      <a:pos x="T1" y="T3"/>
                    </a:cxn>
                    <a:cxn ang="0">
                      <a:pos x="T5" y="T7"/>
                    </a:cxn>
                    <a:cxn ang="0">
                      <a:pos x="T9" y="T11"/>
                    </a:cxn>
                  </a:cxnLst>
                  <a:rect l="0" t="0" r="r" b="b"/>
                  <a:pathLst>
                    <a:path w="6418" h="5913">
                      <a:moveTo>
                        <a:pt x="6200" y="5651"/>
                      </a:moveTo>
                      <a:lnTo>
                        <a:pt x="6197" y="5664"/>
                      </a:lnTo>
                      <a:lnTo>
                        <a:pt x="6198" y="567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6" name="Freeform 911"/>
                <p:cNvSpPr>
                  <a:spLocks/>
                </p:cNvSpPr>
                <p:nvPr/>
              </p:nvSpPr>
              <p:spPr bwMode="auto">
                <a:xfrm>
                  <a:off x="653" y="4366"/>
                  <a:ext cx="6418" cy="5913"/>
                </a:xfrm>
                <a:custGeom>
                  <a:avLst/>
                  <a:gdLst>
                    <a:gd name="T0" fmla="+- 0 6858 653"/>
                    <a:gd name="T1" fmla="*/ T0 w 6418"/>
                    <a:gd name="T2" fmla="+- 0 10089 4366"/>
                    <a:gd name="T3" fmla="*/ 10089 h 5913"/>
                    <a:gd name="T4" fmla="+- 0 6821 653"/>
                    <a:gd name="T5" fmla="*/ T4 w 6418"/>
                    <a:gd name="T6" fmla="+- 0 10111 4366"/>
                    <a:gd name="T7" fmla="*/ 10111 h 5913"/>
                    <a:gd name="T8" fmla="+- 0 6816 653"/>
                    <a:gd name="T9" fmla="*/ T8 w 6418"/>
                    <a:gd name="T10" fmla="+- 0 10121 4366"/>
                    <a:gd name="T11" fmla="*/ 10121 h 5913"/>
                    <a:gd name="T12" fmla="+- 0 6816 653"/>
                    <a:gd name="T13" fmla="*/ T12 w 6418"/>
                    <a:gd name="T14" fmla="+- 0 10135 4366"/>
                    <a:gd name="T15" fmla="*/ 10135 h 5913"/>
                    <a:gd name="T16" fmla="+- 0 6807 653"/>
                    <a:gd name="T17" fmla="*/ T16 w 6418"/>
                    <a:gd name="T18" fmla="+- 0 10135 4366"/>
                    <a:gd name="T19" fmla="*/ 10135 h 5913"/>
                    <a:gd name="T20" fmla="+- 0 6811 653"/>
                    <a:gd name="T21" fmla="*/ T20 w 6418"/>
                    <a:gd name="T22" fmla="+- 0 10139 4366"/>
                    <a:gd name="T23" fmla="*/ 10139 h 5913"/>
                  </a:gdLst>
                  <a:ahLst/>
                  <a:cxnLst>
                    <a:cxn ang="0">
                      <a:pos x="T1" y="T3"/>
                    </a:cxn>
                    <a:cxn ang="0">
                      <a:pos x="T5" y="T7"/>
                    </a:cxn>
                    <a:cxn ang="0">
                      <a:pos x="T9" y="T11"/>
                    </a:cxn>
                    <a:cxn ang="0">
                      <a:pos x="T13" y="T15"/>
                    </a:cxn>
                    <a:cxn ang="0">
                      <a:pos x="T17" y="T19"/>
                    </a:cxn>
                    <a:cxn ang="0">
                      <a:pos x="T21" y="T23"/>
                    </a:cxn>
                  </a:cxnLst>
                  <a:rect l="0" t="0" r="r" b="b"/>
                  <a:pathLst>
                    <a:path w="6418" h="5913">
                      <a:moveTo>
                        <a:pt x="6205" y="5723"/>
                      </a:moveTo>
                      <a:lnTo>
                        <a:pt x="6168" y="5745"/>
                      </a:lnTo>
                      <a:lnTo>
                        <a:pt x="6163" y="5755"/>
                      </a:lnTo>
                      <a:lnTo>
                        <a:pt x="6163" y="5769"/>
                      </a:lnTo>
                      <a:lnTo>
                        <a:pt x="6154" y="5769"/>
                      </a:lnTo>
                      <a:lnTo>
                        <a:pt x="6158" y="577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7" name="Freeform 912"/>
                <p:cNvSpPr>
                  <a:spLocks/>
                </p:cNvSpPr>
                <p:nvPr/>
              </p:nvSpPr>
              <p:spPr bwMode="auto">
                <a:xfrm>
                  <a:off x="653" y="4366"/>
                  <a:ext cx="6418" cy="5913"/>
                </a:xfrm>
                <a:custGeom>
                  <a:avLst/>
                  <a:gdLst>
                    <a:gd name="T0" fmla="+- 0 6807 653"/>
                    <a:gd name="T1" fmla="*/ T0 w 6418"/>
                    <a:gd name="T2" fmla="+- 0 10140 4366"/>
                    <a:gd name="T3" fmla="*/ 10140 h 5913"/>
                    <a:gd name="T4" fmla="+- 0 6797 653"/>
                    <a:gd name="T5" fmla="*/ T4 w 6418"/>
                    <a:gd name="T6" fmla="+- 0 10140 4366"/>
                    <a:gd name="T7" fmla="*/ 10140 h 5913"/>
                    <a:gd name="T8" fmla="+- 0 6797 653"/>
                    <a:gd name="T9" fmla="*/ T8 w 6418"/>
                    <a:gd name="T10" fmla="+- 0 10150 4366"/>
                    <a:gd name="T11" fmla="*/ 10150 h 5913"/>
                    <a:gd name="T12" fmla="+- 0 6792 653"/>
                    <a:gd name="T13" fmla="*/ T12 w 6418"/>
                    <a:gd name="T14" fmla="+- 0 10150 4366"/>
                    <a:gd name="T15" fmla="*/ 10150 h 5913"/>
                    <a:gd name="T16" fmla="+- 0 6792 653"/>
                    <a:gd name="T17" fmla="*/ T16 w 6418"/>
                    <a:gd name="T18" fmla="+- 0 10155 4366"/>
                    <a:gd name="T19" fmla="*/ 10155 h 5913"/>
                    <a:gd name="T20" fmla="+- 0 6773 653"/>
                    <a:gd name="T21" fmla="*/ T20 w 6418"/>
                    <a:gd name="T22" fmla="+- 0 10155 4366"/>
                    <a:gd name="T23" fmla="*/ 10155 h 5913"/>
                    <a:gd name="T24" fmla="+- 0 6773 653"/>
                    <a:gd name="T25" fmla="*/ T24 w 6418"/>
                    <a:gd name="T26" fmla="+- 0 10159 4366"/>
                    <a:gd name="T27" fmla="*/ 10159 h 5913"/>
                  </a:gdLst>
                  <a:ahLst/>
                  <a:cxnLst>
                    <a:cxn ang="0">
                      <a:pos x="T1" y="T3"/>
                    </a:cxn>
                    <a:cxn ang="0">
                      <a:pos x="T5" y="T7"/>
                    </a:cxn>
                    <a:cxn ang="0">
                      <a:pos x="T9" y="T11"/>
                    </a:cxn>
                    <a:cxn ang="0">
                      <a:pos x="T13" y="T15"/>
                    </a:cxn>
                    <a:cxn ang="0">
                      <a:pos x="T17" y="T19"/>
                    </a:cxn>
                    <a:cxn ang="0">
                      <a:pos x="T21" y="T23"/>
                    </a:cxn>
                    <a:cxn ang="0">
                      <a:pos x="T25" y="T27"/>
                    </a:cxn>
                  </a:cxnLst>
                  <a:rect l="0" t="0" r="r" b="b"/>
                  <a:pathLst>
                    <a:path w="6418" h="5913">
                      <a:moveTo>
                        <a:pt x="6154" y="5774"/>
                      </a:moveTo>
                      <a:lnTo>
                        <a:pt x="6144" y="5774"/>
                      </a:lnTo>
                      <a:lnTo>
                        <a:pt x="6144" y="5784"/>
                      </a:lnTo>
                      <a:lnTo>
                        <a:pt x="6139" y="5784"/>
                      </a:lnTo>
                      <a:lnTo>
                        <a:pt x="6139" y="5789"/>
                      </a:lnTo>
                      <a:lnTo>
                        <a:pt x="6120" y="5789"/>
                      </a:lnTo>
                      <a:lnTo>
                        <a:pt x="6120" y="57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8" name="Freeform 913"/>
                <p:cNvSpPr>
                  <a:spLocks/>
                </p:cNvSpPr>
                <p:nvPr/>
              </p:nvSpPr>
              <p:spPr bwMode="auto">
                <a:xfrm>
                  <a:off x="653" y="4366"/>
                  <a:ext cx="6418" cy="5913"/>
                </a:xfrm>
                <a:custGeom>
                  <a:avLst/>
                  <a:gdLst>
                    <a:gd name="T0" fmla="+- 0 6773 653"/>
                    <a:gd name="T1" fmla="*/ T0 w 6418"/>
                    <a:gd name="T2" fmla="+- 0 10159 4366"/>
                    <a:gd name="T3" fmla="*/ 10159 h 5913"/>
                    <a:gd name="T4" fmla="+- 0 6716 653"/>
                    <a:gd name="T5" fmla="*/ T4 w 6418"/>
                    <a:gd name="T6" fmla="+- 0 10150 4366"/>
                    <a:gd name="T7" fmla="*/ 10150 h 5913"/>
                    <a:gd name="T8" fmla="+- 0 6701 653"/>
                    <a:gd name="T9" fmla="*/ T8 w 6418"/>
                    <a:gd name="T10" fmla="+- 0 10155 4366"/>
                    <a:gd name="T11" fmla="*/ 10155 h 5913"/>
                    <a:gd name="T12" fmla="+- 0 6699 653"/>
                    <a:gd name="T13" fmla="*/ T12 w 6418"/>
                    <a:gd name="T14" fmla="+- 0 10159 4366"/>
                    <a:gd name="T15" fmla="*/ 10159 h 5913"/>
                  </a:gdLst>
                  <a:ahLst/>
                  <a:cxnLst>
                    <a:cxn ang="0">
                      <a:pos x="T1" y="T3"/>
                    </a:cxn>
                    <a:cxn ang="0">
                      <a:pos x="T5" y="T7"/>
                    </a:cxn>
                    <a:cxn ang="0">
                      <a:pos x="T9" y="T11"/>
                    </a:cxn>
                    <a:cxn ang="0">
                      <a:pos x="T13" y="T15"/>
                    </a:cxn>
                  </a:cxnLst>
                  <a:rect l="0" t="0" r="r" b="b"/>
                  <a:pathLst>
                    <a:path w="6418" h="5913">
                      <a:moveTo>
                        <a:pt x="6120" y="5793"/>
                      </a:moveTo>
                      <a:lnTo>
                        <a:pt x="6063" y="5784"/>
                      </a:lnTo>
                      <a:lnTo>
                        <a:pt x="6048" y="5789"/>
                      </a:lnTo>
                      <a:lnTo>
                        <a:pt x="6046" y="57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9" name="Freeform 914"/>
                <p:cNvSpPr>
                  <a:spLocks/>
                </p:cNvSpPr>
                <p:nvPr/>
              </p:nvSpPr>
              <p:spPr bwMode="auto">
                <a:xfrm>
                  <a:off x="653" y="4366"/>
                  <a:ext cx="6418" cy="5913"/>
                </a:xfrm>
                <a:custGeom>
                  <a:avLst/>
                  <a:gdLst>
                    <a:gd name="T0" fmla="+- 0 5156 653"/>
                    <a:gd name="T1" fmla="*/ T0 w 6418"/>
                    <a:gd name="T2" fmla="+- 0 10159 4366"/>
                    <a:gd name="T3" fmla="*/ 10159 h 5913"/>
                    <a:gd name="T4" fmla="+- 0 5151 653"/>
                    <a:gd name="T5" fmla="*/ T4 w 6418"/>
                    <a:gd name="T6" fmla="+- 0 10155 4366"/>
                    <a:gd name="T7" fmla="*/ 10155 h 5913"/>
                    <a:gd name="T8" fmla="+- 0 5117 653"/>
                    <a:gd name="T9" fmla="*/ T8 w 6418"/>
                    <a:gd name="T10" fmla="+- 0 10188 4366"/>
                    <a:gd name="T11" fmla="*/ 10188 h 5913"/>
                    <a:gd name="T12" fmla="+- 0 5100 653"/>
                    <a:gd name="T13" fmla="*/ T12 w 6418"/>
                    <a:gd name="T14" fmla="+- 0 10094 4366"/>
                    <a:gd name="T15" fmla="*/ 10094 h 5913"/>
                  </a:gdLst>
                  <a:ahLst/>
                  <a:cxnLst>
                    <a:cxn ang="0">
                      <a:pos x="T1" y="T3"/>
                    </a:cxn>
                    <a:cxn ang="0">
                      <a:pos x="T5" y="T7"/>
                    </a:cxn>
                    <a:cxn ang="0">
                      <a:pos x="T9" y="T11"/>
                    </a:cxn>
                    <a:cxn ang="0">
                      <a:pos x="T13" y="T15"/>
                    </a:cxn>
                  </a:cxnLst>
                  <a:rect l="0" t="0" r="r" b="b"/>
                  <a:pathLst>
                    <a:path w="6418" h="5913">
                      <a:moveTo>
                        <a:pt x="4503" y="5793"/>
                      </a:moveTo>
                      <a:lnTo>
                        <a:pt x="4498" y="5789"/>
                      </a:lnTo>
                      <a:lnTo>
                        <a:pt x="4464" y="5822"/>
                      </a:lnTo>
                      <a:lnTo>
                        <a:pt x="4447" y="572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0" name="Freeform 915"/>
                <p:cNvSpPr>
                  <a:spLocks/>
                </p:cNvSpPr>
                <p:nvPr/>
              </p:nvSpPr>
              <p:spPr bwMode="auto">
                <a:xfrm>
                  <a:off x="653" y="4366"/>
                  <a:ext cx="6418" cy="5913"/>
                </a:xfrm>
                <a:custGeom>
                  <a:avLst/>
                  <a:gdLst>
                    <a:gd name="T0" fmla="+- 0 5112 653"/>
                    <a:gd name="T1" fmla="*/ T0 w 6418"/>
                    <a:gd name="T2" fmla="+- 0 10059 4366"/>
                    <a:gd name="T3" fmla="*/ 10059 h 5913"/>
                    <a:gd name="T4" fmla="+- 0 5069 653"/>
                    <a:gd name="T5" fmla="*/ T4 w 6418"/>
                    <a:gd name="T6" fmla="+- 0 9920 4366"/>
                    <a:gd name="T7" fmla="*/ 9920 h 5913"/>
                    <a:gd name="T8" fmla="+- 0 5016 653"/>
                    <a:gd name="T9" fmla="*/ T8 w 6418"/>
                    <a:gd name="T10" fmla="+- 0 9843 4366"/>
                    <a:gd name="T11" fmla="*/ 9843 h 5913"/>
                    <a:gd name="T12" fmla="+- 0 4901 653"/>
                    <a:gd name="T13" fmla="*/ T12 w 6418"/>
                    <a:gd name="T14" fmla="+- 0 9742 4366"/>
                    <a:gd name="T15" fmla="*/ 9742 h 5913"/>
                    <a:gd name="T16" fmla="+- 0 4584 653"/>
                    <a:gd name="T17" fmla="*/ T16 w 6418"/>
                    <a:gd name="T18" fmla="+- 0 9526 4366"/>
                    <a:gd name="T19" fmla="*/ 9526 h 5913"/>
                    <a:gd name="T20" fmla="+- 0 4554 653"/>
                    <a:gd name="T21" fmla="*/ T20 w 6418"/>
                    <a:gd name="T22" fmla="+- 0 9519 4366"/>
                    <a:gd name="T23" fmla="*/ 9519 h 5913"/>
                  </a:gdLst>
                  <a:ahLst/>
                  <a:cxnLst>
                    <a:cxn ang="0">
                      <a:pos x="T1" y="T3"/>
                    </a:cxn>
                    <a:cxn ang="0">
                      <a:pos x="T5" y="T7"/>
                    </a:cxn>
                    <a:cxn ang="0">
                      <a:pos x="T9" y="T11"/>
                    </a:cxn>
                    <a:cxn ang="0">
                      <a:pos x="T13" y="T15"/>
                    </a:cxn>
                    <a:cxn ang="0">
                      <a:pos x="T17" y="T19"/>
                    </a:cxn>
                    <a:cxn ang="0">
                      <a:pos x="T21" y="T23"/>
                    </a:cxn>
                  </a:cxnLst>
                  <a:rect l="0" t="0" r="r" b="b"/>
                  <a:pathLst>
                    <a:path w="6418" h="5913">
                      <a:moveTo>
                        <a:pt x="4459" y="5693"/>
                      </a:moveTo>
                      <a:lnTo>
                        <a:pt x="4416" y="5554"/>
                      </a:lnTo>
                      <a:lnTo>
                        <a:pt x="4363" y="5477"/>
                      </a:lnTo>
                      <a:lnTo>
                        <a:pt x="4248" y="5376"/>
                      </a:lnTo>
                      <a:lnTo>
                        <a:pt x="3931" y="5160"/>
                      </a:lnTo>
                      <a:lnTo>
                        <a:pt x="3901" y="515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1" name="Freeform 916"/>
                <p:cNvSpPr>
                  <a:spLocks/>
                </p:cNvSpPr>
                <p:nvPr/>
              </p:nvSpPr>
              <p:spPr bwMode="auto">
                <a:xfrm>
                  <a:off x="653" y="4366"/>
                  <a:ext cx="6418" cy="5913"/>
                </a:xfrm>
                <a:custGeom>
                  <a:avLst/>
                  <a:gdLst>
                    <a:gd name="T0" fmla="+- 0 6773 653"/>
                    <a:gd name="T1" fmla="*/ T0 w 6418"/>
                    <a:gd name="T2" fmla="+- 0 10159 4366"/>
                    <a:gd name="T3" fmla="*/ 10159 h 5913"/>
                    <a:gd name="T4" fmla="+- 0 6773 653"/>
                    <a:gd name="T5" fmla="*/ T4 w 6418"/>
                    <a:gd name="T6" fmla="+- 0 10159 4366"/>
                    <a:gd name="T7" fmla="*/ 10159 h 5913"/>
                    <a:gd name="T8" fmla="+- 0 6773 653"/>
                    <a:gd name="T9" fmla="*/ T8 w 6418"/>
                    <a:gd name="T10" fmla="+- 0 10159 4366"/>
                    <a:gd name="T11" fmla="*/ 10159 h 5913"/>
                  </a:gdLst>
                  <a:ahLst/>
                  <a:cxnLst>
                    <a:cxn ang="0">
                      <a:pos x="T1" y="T3"/>
                    </a:cxn>
                    <a:cxn ang="0">
                      <a:pos x="T5" y="T7"/>
                    </a:cxn>
                    <a:cxn ang="0">
                      <a:pos x="T9" y="T11"/>
                    </a:cxn>
                  </a:cxnLst>
                  <a:rect l="0" t="0" r="r" b="b"/>
                  <a:pathLst>
                    <a:path w="6418" h="5913">
                      <a:moveTo>
                        <a:pt x="6120" y="5793"/>
                      </a:moveTo>
                      <a:lnTo>
                        <a:pt x="6120" y="57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2" name="Freeform 917"/>
                <p:cNvSpPr>
                  <a:spLocks/>
                </p:cNvSpPr>
                <p:nvPr/>
              </p:nvSpPr>
              <p:spPr bwMode="auto">
                <a:xfrm>
                  <a:off x="653" y="4366"/>
                  <a:ext cx="6418" cy="5913"/>
                </a:xfrm>
                <a:custGeom>
                  <a:avLst/>
                  <a:gdLst>
                    <a:gd name="T0" fmla="+- 0 7070 653"/>
                    <a:gd name="T1" fmla="*/ T0 w 6418"/>
                    <a:gd name="T2" fmla="+- 0 9195 4366"/>
                    <a:gd name="T3" fmla="*/ 9195 h 5913"/>
                    <a:gd name="T4" fmla="+- 0 7056 653"/>
                    <a:gd name="T5" fmla="*/ T4 w 6418"/>
                    <a:gd name="T6" fmla="+- 0 9200 4366"/>
                    <a:gd name="T7" fmla="*/ 9200 h 5913"/>
                    <a:gd name="T8" fmla="+- 0 6999 653"/>
                    <a:gd name="T9" fmla="*/ T8 w 6418"/>
                    <a:gd name="T10" fmla="+- 0 9248 4366"/>
                    <a:gd name="T11" fmla="*/ 9248 h 5913"/>
                    <a:gd name="T12" fmla="+- 0 6970 653"/>
                    <a:gd name="T13" fmla="*/ T12 w 6418"/>
                    <a:gd name="T14" fmla="+- 0 9257 4366"/>
                    <a:gd name="T15" fmla="*/ 9257 h 5913"/>
                    <a:gd name="T16" fmla="+- 0 6946 653"/>
                    <a:gd name="T17" fmla="*/ T16 w 6418"/>
                    <a:gd name="T18" fmla="+- 0 9276 4366"/>
                    <a:gd name="T19" fmla="*/ 9276 h 5913"/>
                    <a:gd name="T20" fmla="+- 0 6893 653"/>
                    <a:gd name="T21" fmla="*/ T20 w 6418"/>
                    <a:gd name="T22" fmla="+- 0 9300 4366"/>
                    <a:gd name="T23" fmla="*/ 9300 h 5913"/>
                    <a:gd name="T24" fmla="+- 0 6884 653"/>
                    <a:gd name="T25" fmla="*/ T24 w 6418"/>
                    <a:gd name="T26" fmla="+- 0 9315 4366"/>
                    <a:gd name="T27" fmla="*/ 9315 h 5913"/>
                    <a:gd name="T28" fmla="+- 0 6879 653"/>
                    <a:gd name="T29" fmla="*/ T28 w 6418"/>
                    <a:gd name="T30" fmla="+- 0 9348 4366"/>
                    <a:gd name="T31" fmla="*/ 9348 h 5913"/>
                    <a:gd name="T32" fmla="+- 0 6826 653"/>
                    <a:gd name="T33" fmla="*/ T32 w 6418"/>
                    <a:gd name="T34" fmla="+- 0 9387 4366"/>
                    <a:gd name="T35" fmla="*/ 9387 h 5913"/>
                    <a:gd name="T36" fmla="+- 0 6821 653"/>
                    <a:gd name="T37" fmla="*/ T36 w 6418"/>
                    <a:gd name="T38" fmla="+- 0 9396 4366"/>
                    <a:gd name="T39" fmla="*/ 9396 h 5913"/>
                    <a:gd name="T40" fmla="+- 0 6824 653"/>
                    <a:gd name="T41" fmla="*/ T40 w 6418"/>
                    <a:gd name="T42" fmla="+- 0 9399 4366"/>
                    <a:gd name="T43" fmla="*/ 9399 h 59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6418" h="5913">
                      <a:moveTo>
                        <a:pt x="6417" y="4829"/>
                      </a:moveTo>
                      <a:lnTo>
                        <a:pt x="6403" y="4834"/>
                      </a:lnTo>
                      <a:lnTo>
                        <a:pt x="6346" y="4882"/>
                      </a:lnTo>
                      <a:lnTo>
                        <a:pt x="6317" y="4891"/>
                      </a:lnTo>
                      <a:lnTo>
                        <a:pt x="6293" y="4910"/>
                      </a:lnTo>
                      <a:lnTo>
                        <a:pt x="6240" y="4934"/>
                      </a:lnTo>
                      <a:lnTo>
                        <a:pt x="6231" y="4949"/>
                      </a:lnTo>
                      <a:lnTo>
                        <a:pt x="6226" y="4982"/>
                      </a:lnTo>
                      <a:lnTo>
                        <a:pt x="6173" y="5021"/>
                      </a:lnTo>
                      <a:lnTo>
                        <a:pt x="6168" y="5030"/>
                      </a:lnTo>
                      <a:lnTo>
                        <a:pt x="6171" y="503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3" name="Freeform 918"/>
                <p:cNvSpPr>
                  <a:spLocks/>
                </p:cNvSpPr>
                <p:nvPr/>
              </p:nvSpPr>
              <p:spPr bwMode="auto">
                <a:xfrm>
                  <a:off x="653" y="4366"/>
                  <a:ext cx="6418" cy="5913"/>
                </a:xfrm>
                <a:custGeom>
                  <a:avLst/>
                  <a:gdLst>
                    <a:gd name="T0" fmla="+- 0 6833 653"/>
                    <a:gd name="T1" fmla="*/ T0 w 6418"/>
                    <a:gd name="T2" fmla="+- 0 9416 4366"/>
                    <a:gd name="T3" fmla="*/ 9416 h 5913"/>
                    <a:gd name="T4" fmla="+- 0 6821 653"/>
                    <a:gd name="T5" fmla="*/ T4 w 6418"/>
                    <a:gd name="T6" fmla="+- 0 9449 4366"/>
                    <a:gd name="T7" fmla="*/ 9449 h 5913"/>
                    <a:gd name="T8" fmla="+- 0 6824 653"/>
                    <a:gd name="T9" fmla="*/ T8 w 6418"/>
                    <a:gd name="T10" fmla="+- 0 9453 4366"/>
                    <a:gd name="T11" fmla="*/ 9453 h 5913"/>
                  </a:gdLst>
                  <a:ahLst/>
                  <a:cxnLst>
                    <a:cxn ang="0">
                      <a:pos x="T1" y="T3"/>
                    </a:cxn>
                    <a:cxn ang="0">
                      <a:pos x="T5" y="T7"/>
                    </a:cxn>
                    <a:cxn ang="0">
                      <a:pos x="T9" y="T11"/>
                    </a:cxn>
                  </a:cxnLst>
                  <a:rect l="0" t="0" r="r" b="b"/>
                  <a:pathLst>
                    <a:path w="6418" h="5913">
                      <a:moveTo>
                        <a:pt x="6180" y="5050"/>
                      </a:moveTo>
                      <a:lnTo>
                        <a:pt x="6168" y="5083"/>
                      </a:lnTo>
                      <a:lnTo>
                        <a:pt x="6171" y="508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4" name="Freeform 919"/>
                <p:cNvSpPr>
                  <a:spLocks/>
                </p:cNvSpPr>
                <p:nvPr/>
              </p:nvSpPr>
              <p:spPr bwMode="auto">
                <a:xfrm>
                  <a:off x="653" y="4366"/>
                  <a:ext cx="6418" cy="5913"/>
                </a:xfrm>
                <a:custGeom>
                  <a:avLst/>
                  <a:gdLst>
                    <a:gd name="T0" fmla="+- 0 6826 653"/>
                    <a:gd name="T1" fmla="*/ T0 w 6418"/>
                    <a:gd name="T2" fmla="+- 0 9469 4366"/>
                    <a:gd name="T3" fmla="*/ 9469 h 5913"/>
                    <a:gd name="T4" fmla="+- 0 6821 653"/>
                    <a:gd name="T5" fmla="*/ T4 w 6418"/>
                    <a:gd name="T6" fmla="+- 0 9473 4366"/>
                    <a:gd name="T7" fmla="*/ 9473 h 5913"/>
                    <a:gd name="T8" fmla="+- 0 6824 653"/>
                    <a:gd name="T9" fmla="*/ T8 w 6418"/>
                    <a:gd name="T10" fmla="+- 0 9479 4366"/>
                    <a:gd name="T11" fmla="*/ 9479 h 5913"/>
                  </a:gdLst>
                  <a:ahLst/>
                  <a:cxnLst>
                    <a:cxn ang="0">
                      <a:pos x="T1" y="T3"/>
                    </a:cxn>
                    <a:cxn ang="0">
                      <a:pos x="T5" y="T7"/>
                    </a:cxn>
                    <a:cxn ang="0">
                      <a:pos x="T9" y="T11"/>
                    </a:cxn>
                  </a:cxnLst>
                  <a:rect l="0" t="0" r="r" b="b"/>
                  <a:pathLst>
                    <a:path w="6418" h="5913">
                      <a:moveTo>
                        <a:pt x="6173" y="5103"/>
                      </a:moveTo>
                      <a:lnTo>
                        <a:pt x="6168" y="5107"/>
                      </a:lnTo>
                      <a:lnTo>
                        <a:pt x="6171" y="51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5" name="Freeform 920"/>
                <p:cNvSpPr>
                  <a:spLocks/>
                </p:cNvSpPr>
                <p:nvPr/>
              </p:nvSpPr>
              <p:spPr bwMode="auto">
                <a:xfrm>
                  <a:off x="653" y="4366"/>
                  <a:ext cx="6418" cy="5913"/>
                </a:xfrm>
                <a:custGeom>
                  <a:avLst/>
                  <a:gdLst>
                    <a:gd name="T0" fmla="+- 0 6834 653"/>
                    <a:gd name="T1" fmla="*/ T0 w 6418"/>
                    <a:gd name="T2" fmla="+- 0 9514 4366"/>
                    <a:gd name="T3" fmla="*/ 9514 h 5913"/>
                    <a:gd name="T4" fmla="+- 0 6832 653"/>
                    <a:gd name="T5" fmla="*/ T4 w 6418"/>
                    <a:gd name="T6" fmla="+- 0 9519 4366"/>
                    <a:gd name="T7" fmla="*/ 9519 h 5913"/>
                  </a:gdLst>
                  <a:ahLst/>
                  <a:cxnLst>
                    <a:cxn ang="0">
                      <a:pos x="T1" y="T3"/>
                    </a:cxn>
                    <a:cxn ang="0">
                      <a:pos x="T5" y="T7"/>
                    </a:cxn>
                  </a:cxnLst>
                  <a:rect l="0" t="0" r="r" b="b"/>
                  <a:pathLst>
                    <a:path w="6418" h="5913">
                      <a:moveTo>
                        <a:pt x="6181" y="5148"/>
                      </a:moveTo>
                      <a:lnTo>
                        <a:pt x="6179" y="515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6" name="Freeform 921"/>
                <p:cNvSpPr>
                  <a:spLocks/>
                </p:cNvSpPr>
                <p:nvPr/>
              </p:nvSpPr>
              <p:spPr bwMode="auto">
                <a:xfrm>
                  <a:off x="653" y="4366"/>
                  <a:ext cx="6418" cy="5913"/>
                </a:xfrm>
                <a:custGeom>
                  <a:avLst/>
                  <a:gdLst>
                    <a:gd name="T0" fmla="+- 0 4554 653"/>
                    <a:gd name="T1" fmla="*/ T0 w 6418"/>
                    <a:gd name="T2" fmla="+- 0 9519 4366"/>
                    <a:gd name="T3" fmla="*/ 9519 h 5913"/>
                    <a:gd name="T4" fmla="+- 0 4493 653"/>
                    <a:gd name="T5" fmla="*/ T4 w 6418"/>
                    <a:gd name="T6" fmla="+- 0 9507 4366"/>
                    <a:gd name="T7" fmla="*/ 9507 h 5913"/>
                    <a:gd name="T8" fmla="+- 0 4469 653"/>
                    <a:gd name="T9" fmla="*/ T8 w 6418"/>
                    <a:gd name="T10" fmla="+- 0 9550 4366"/>
                    <a:gd name="T11" fmla="*/ 9550 h 5913"/>
                    <a:gd name="T12" fmla="+- 0 4397 653"/>
                    <a:gd name="T13" fmla="*/ T12 w 6418"/>
                    <a:gd name="T14" fmla="+- 0 9531 4366"/>
                    <a:gd name="T15" fmla="*/ 9531 h 5913"/>
                    <a:gd name="T16" fmla="+- 0 4388 653"/>
                    <a:gd name="T17" fmla="*/ T16 w 6418"/>
                    <a:gd name="T18" fmla="+- 0 9515 4366"/>
                    <a:gd name="T19" fmla="*/ 9515 h 5913"/>
                  </a:gdLst>
                  <a:ahLst/>
                  <a:cxnLst>
                    <a:cxn ang="0">
                      <a:pos x="T1" y="T3"/>
                    </a:cxn>
                    <a:cxn ang="0">
                      <a:pos x="T5" y="T7"/>
                    </a:cxn>
                    <a:cxn ang="0">
                      <a:pos x="T9" y="T11"/>
                    </a:cxn>
                    <a:cxn ang="0">
                      <a:pos x="T13" y="T15"/>
                    </a:cxn>
                    <a:cxn ang="0">
                      <a:pos x="T17" y="T19"/>
                    </a:cxn>
                  </a:cxnLst>
                  <a:rect l="0" t="0" r="r" b="b"/>
                  <a:pathLst>
                    <a:path w="6418" h="5913">
                      <a:moveTo>
                        <a:pt x="3901" y="5153"/>
                      </a:moveTo>
                      <a:lnTo>
                        <a:pt x="3840" y="5141"/>
                      </a:lnTo>
                      <a:lnTo>
                        <a:pt x="3816" y="5184"/>
                      </a:lnTo>
                      <a:lnTo>
                        <a:pt x="3744" y="5165"/>
                      </a:lnTo>
                      <a:lnTo>
                        <a:pt x="3735" y="514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7" name="Freeform 922"/>
                <p:cNvSpPr>
                  <a:spLocks/>
                </p:cNvSpPr>
                <p:nvPr/>
              </p:nvSpPr>
              <p:spPr bwMode="auto">
                <a:xfrm>
                  <a:off x="653" y="4366"/>
                  <a:ext cx="6418" cy="5913"/>
                </a:xfrm>
                <a:custGeom>
                  <a:avLst/>
                  <a:gdLst>
                    <a:gd name="T0" fmla="+- 0 4402 653"/>
                    <a:gd name="T1" fmla="*/ T0 w 6418"/>
                    <a:gd name="T2" fmla="+- 0 9487 4366"/>
                    <a:gd name="T3" fmla="*/ 9487 h 5913"/>
                    <a:gd name="T4" fmla="+- 0 4407 653"/>
                    <a:gd name="T5" fmla="*/ T4 w 6418"/>
                    <a:gd name="T6" fmla="+- 0 9483 4366"/>
                    <a:gd name="T7" fmla="*/ 9483 h 5913"/>
                    <a:gd name="T8" fmla="+- 0 4392 653"/>
                    <a:gd name="T9" fmla="*/ T8 w 6418"/>
                    <a:gd name="T10" fmla="+- 0 9440 4366"/>
                    <a:gd name="T11" fmla="*/ 9440 h 5913"/>
                    <a:gd name="T12" fmla="+- 0 4311 653"/>
                    <a:gd name="T13" fmla="*/ T12 w 6418"/>
                    <a:gd name="T14" fmla="+- 0 9344 4366"/>
                    <a:gd name="T15" fmla="*/ 9344 h 5913"/>
                    <a:gd name="T16" fmla="+- 0 4157 653"/>
                    <a:gd name="T17" fmla="*/ T16 w 6418"/>
                    <a:gd name="T18" fmla="+- 0 9353 4366"/>
                    <a:gd name="T19" fmla="*/ 9353 h 5913"/>
                    <a:gd name="T20" fmla="+- 0 4061 653"/>
                    <a:gd name="T21" fmla="*/ T20 w 6418"/>
                    <a:gd name="T22" fmla="+- 0 9339 4366"/>
                    <a:gd name="T23" fmla="*/ 9339 h 5913"/>
                    <a:gd name="T24" fmla="+- 0 3888 653"/>
                    <a:gd name="T25" fmla="*/ T24 w 6418"/>
                    <a:gd name="T26" fmla="+- 0 9276 4366"/>
                    <a:gd name="T27" fmla="*/ 9276 h 5913"/>
                    <a:gd name="T28" fmla="+- 0 3859 653"/>
                    <a:gd name="T29" fmla="*/ T28 w 6418"/>
                    <a:gd name="T30" fmla="+- 0 9219 4366"/>
                    <a:gd name="T31" fmla="*/ 9219 h 5913"/>
                    <a:gd name="T32" fmla="+- 0 3720 653"/>
                    <a:gd name="T33" fmla="*/ T32 w 6418"/>
                    <a:gd name="T34" fmla="+- 0 9132 4366"/>
                    <a:gd name="T35" fmla="*/ 9132 h 5913"/>
                    <a:gd name="T36" fmla="+- 0 3686 653"/>
                    <a:gd name="T37" fmla="*/ T36 w 6418"/>
                    <a:gd name="T38" fmla="+- 0 9119 4366"/>
                    <a:gd name="T39" fmla="*/ 9119 h 59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6418" h="5913">
                      <a:moveTo>
                        <a:pt x="3749" y="5121"/>
                      </a:moveTo>
                      <a:lnTo>
                        <a:pt x="3754" y="5117"/>
                      </a:lnTo>
                      <a:lnTo>
                        <a:pt x="3739" y="5074"/>
                      </a:lnTo>
                      <a:lnTo>
                        <a:pt x="3658" y="4978"/>
                      </a:lnTo>
                      <a:lnTo>
                        <a:pt x="3504" y="4987"/>
                      </a:lnTo>
                      <a:lnTo>
                        <a:pt x="3408" y="4973"/>
                      </a:lnTo>
                      <a:lnTo>
                        <a:pt x="3235" y="4910"/>
                      </a:lnTo>
                      <a:lnTo>
                        <a:pt x="3206" y="4853"/>
                      </a:lnTo>
                      <a:lnTo>
                        <a:pt x="3067" y="4766"/>
                      </a:lnTo>
                      <a:lnTo>
                        <a:pt x="3033" y="475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8" name="Freeform 923"/>
                <p:cNvSpPr>
                  <a:spLocks/>
                </p:cNvSpPr>
                <p:nvPr/>
              </p:nvSpPr>
              <p:spPr bwMode="auto">
                <a:xfrm>
                  <a:off x="653" y="4366"/>
                  <a:ext cx="6418" cy="5913"/>
                </a:xfrm>
                <a:custGeom>
                  <a:avLst/>
                  <a:gdLst>
                    <a:gd name="T0" fmla="+- 0 3686 653"/>
                    <a:gd name="T1" fmla="*/ T0 w 6418"/>
                    <a:gd name="T2" fmla="+- 0 9119 4366"/>
                    <a:gd name="T3" fmla="*/ 9119 h 5913"/>
                    <a:gd name="T4" fmla="+- 0 3643 653"/>
                    <a:gd name="T5" fmla="*/ T4 w 6418"/>
                    <a:gd name="T6" fmla="+- 0 9104 4366"/>
                    <a:gd name="T7" fmla="*/ 9104 h 5913"/>
                    <a:gd name="T8" fmla="+- 0 3480 653"/>
                    <a:gd name="T9" fmla="*/ T8 w 6418"/>
                    <a:gd name="T10" fmla="+- 0 9113 4366"/>
                    <a:gd name="T11" fmla="*/ 9113 h 5913"/>
                    <a:gd name="T12" fmla="+- 0 3394 653"/>
                    <a:gd name="T13" fmla="*/ T12 w 6418"/>
                    <a:gd name="T14" fmla="+- 0 9080 4366"/>
                    <a:gd name="T15" fmla="*/ 9080 h 5913"/>
                    <a:gd name="T16" fmla="+- 0 3393 653"/>
                    <a:gd name="T17" fmla="*/ T16 w 6418"/>
                    <a:gd name="T18" fmla="+- 0 9079 4366"/>
                    <a:gd name="T19" fmla="*/ 9079 h 5913"/>
                  </a:gdLst>
                  <a:ahLst/>
                  <a:cxnLst>
                    <a:cxn ang="0">
                      <a:pos x="T1" y="T3"/>
                    </a:cxn>
                    <a:cxn ang="0">
                      <a:pos x="T5" y="T7"/>
                    </a:cxn>
                    <a:cxn ang="0">
                      <a:pos x="T9" y="T11"/>
                    </a:cxn>
                    <a:cxn ang="0">
                      <a:pos x="T13" y="T15"/>
                    </a:cxn>
                    <a:cxn ang="0">
                      <a:pos x="T17" y="T19"/>
                    </a:cxn>
                  </a:cxnLst>
                  <a:rect l="0" t="0" r="r" b="b"/>
                  <a:pathLst>
                    <a:path w="6418" h="5913">
                      <a:moveTo>
                        <a:pt x="3033" y="4753"/>
                      </a:moveTo>
                      <a:lnTo>
                        <a:pt x="2990" y="4738"/>
                      </a:lnTo>
                      <a:lnTo>
                        <a:pt x="2827" y="4747"/>
                      </a:lnTo>
                      <a:lnTo>
                        <a:pt x="2741" y="4714"/>
                      </a:lnTo>
                      <a:lnTo>
                        <a:pt x="2740" y="47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9" name="Freeform 924"/>
                <p:cNvSpPr>
                  <a:spLocks/>
                </p:cNvSpPr>
                <p:nvPr/>
              </p:nvSpPr>
              <p:spPr bwMode="auto">
                <a:xfrm>
                  <a:off x="653" y="4366"/>
                  <a:ext cx="6418" cy="5913"/>
                </a:xfrm>
                <a:custGeom>
                  <a:avLst/>
                  <a:gdLst>
                    <a:gd name="T0" fmla="+- 0 5473 653"/>
                    <a:gd name="T1" fmla="*/ T0 w 6418"/>
                    <a:gd name="T2" fmla="+- 0 7739 4366"/>
                    <a:gd name="T3" fmla="*/ 7739 h 5913"/>
                    <a:gd name="T4" fmla="+- 0 5972 653"/>
                    <a:gd name="T5" fmla="*/ T4 w 6418"/>
                    <a:gd name="T6" fmla="+- 0 8115 4366"/>
                    <a:gd name="T7" fmla="*/ 8115 h 5913"/>
                    <a:gd name="T8" fmla="+- 0 6130 653"/>
                    <a:gd name="T9" fmla="*/ T8 w 6418"/>
                    <a:gd name="T10" fmla="+- 0 8244 4366"/>
                    <a:gd name="T11" fmla="*/ 8244 h 5913"/>
                    <a:gd name="T12" fmla="+- 0 6757 653"/>
                    <a:gd name="T13" fmla="*/ T12 w 6418"/>
                    <a:gd name="T14" fmla="+- 0 8742 4366"/>
                    <a:gd name="T15" fmla="*/ 8742 h 5913"/>
                  </a:gdLst>
                  <a:ahLst/>
                  <a:cxnLst>
                    <a:cxn ang="0">
                      <a:pos x="T1" y="T3"/>
                    </a:cxn>
                    <a:cxn ang="0">
                      <a:pos x="T5" y="T7"/>
                    </a:cxn>
                    <a:cxn ang="0">
                      <a:pos x="T9" y="T11"/>
                    </a:cxn>
                    <a:cxn ang="0">
                      <a:pos x="T13" y="T15"/>
                    </a:cxn>
                  </a:cxnLst>
                  <a:rect l="0" t="0" r="r" b="b"/>
                  <a:pathLst>
                    <a:path w="6418" h="5913">
                      <a:moveTo>
                        <a:pt x="4820" y="3373"/>
                      </a:moveTo>
                      <a:lnTo>
                        <a:pt x="5319" y="3749"/>
                      </a:lnTo>
                      <a:lnTo>
                        <a:pt x="5477" y="3878"/>
                      </a:lnTo>
                      <a:lnTo>
                        <a:pt x="6104" y="437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0" name="Freeform 925"/>
                <p:cNvSpPr>
                  <a:spLocks/>
                </p:cNvSpPr>
                <p:nvPr/>
              </p:nvSpPr>
              <p:spPr bwMode="auto">
                <a:xfrm>
                  <a:off x="653" y="4366"/>
                  <a:ext cx="6418" cy="5913"/>
                </a:xfrm>
                <a:custGeom>
                  <a:avLst/>
                  <a:gdLst>
                    <a:gd name="T0" fmla="+- 0 6757 653"/>
                    <a:gd name="T1" fmla="*/ T0 w 6418"/>
                    <a:gd name="T2" fmla="+- 0 8744 4366"/>
                    <a:gd name="T3" fmla="*/ 8744 h 5913"/>
                    <a:gd name="T4" fmla="+- 0 6754 653"/>
                    <a:gd name="T5" fmla="*/ T4 w 6418"/>
                    <a:gd name="T6" fmla="+- 0 8744 4366"/>
                    <a:gd name="T7" fmla="*/ 8744 h 5913"/>
                    <a:gd name="T8" fmla="+- 0 6756 653"/>
                    <a:gd name="T9" fmla="*/ T8 w 6418"/>
                    <a:gd name="T10" fmla="+- 0 8759 4366"/>
                    <a:gd name="T11" fmla="*/ 8759 h 5913"/>
                  </a:gdLst>
                  <a:ahLst/>
                  <a:cxnLst>
                    <a:cxn ang="0">
                      <a:pos x="T1" y="T3"/>
                    </a:cxn>
                    <a:cxn ang="0">
                      <a:pos x="T5" y="T7"/>
                    </a:cxn>
                    <a:cxn ang="0">
                      <a:pos x="T9" y="T11"/>
                    </a:cxn>
                  </a:cxnLst>
                  <a:rect l="0" t="0" r="r" b="b"/>
                  <a:pathLst>
                    <a:path w="6418" h="5913">
                      <a:moveTo>
                        <a:pt x="6104" y="4378"/>
                      </a:moveTo>
                      <a:lnTo>
                        <a:pt x="6101" y="4378"/>
                      </a:lnTo>
                      <a:lnTo>
                        <a:pt x="6103" y="43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1" name="Freeform 926"/>
                <p:cNvSpPr>
                  <a:spLocks/>
                </p:cNvSpPr>
                <p:nvPr/>
              </p:nvSpPr>
              <p:spPr bwMode="auto">
                <a:xfrm>
                  <a:off x="653" y="4366"/>
                  <a:ext cx="6418" cy="5913"/>
                </a:xfrm>
                <a:custGeom>
                  <a:avLst/>
                  <a:gdLst>
                    <a:gd name="T0" fmla="+- 0 6759 653"/>
                    <a:gd name="T1" fmla="*/ T0 w 6418"/>
                    <a:gd name="T2" fmla="+- 0 8778 4366"/>
                    <a:gd name="T3" fmla="*/ 8778 h 5913"/>
                    <a:gd name="T4" fmla="+- 0 6754 653"/>
                    <a:gd name="T5" fmla="*/ T4 w 6418"/>
                    <a:gd name="T6" fmla="+- 0 8792 4366"/>
                    <a:gd name="T7" fmla="*/ 8792 h 5913"/>
                    <a:gd name="T8" fmla="+- 0 6755 653"/>
                    <a:gd name="T9" fmla="*/ T8 w 6418"/>
                    <a:gd name="T10" fmla="+- 0 8796 4366"/>
                    <a:gd name="T11" fmla="*/ 8796 h 5913"/>
                  </a:gdLst>
                  <a:ahLst/>
                  <a:cxnLst>
                    <a:cxn ang="0">
                      <a:pos x="T1" y="T3"/>
                    </a:cxn>
                    <a:cxn ang="0">
                      <a:pos x="T5" y="T7"/>
                    </a:cxn>
                    <a:cxn ang="0">
                      <a:pos x="T9" y="T11"/>
                    </a:cxn>
                  </a:cxnLst>
                  <a:rect l="0" t="0" r="r" b="b"/>
                  <a:pathLst>
                    <a:path w="6418" h="5913">
                      <a:moveTo>
                        <a:pt x="6106" y="4412"/>
                      </a:moveTo>
                      <a:lnTo>
                        <a:pt x="6101" y="4426"/>
                      </a:lnTo>
                      <a:lnTo>
                        <a:pt x="6102" y="443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2" name="Freeform 927"/>
                <p:cNvSpPr>
                  <a:spLocks/>
                </p:cNvSpPr>
                <p:nvPr/>
              </p:nvSpPr>
              <p:spPr bwMode="auto">
                <a:xfrm>
                  <a:off x="653" y="4366"/>
                  <a:ext cx="6418" cy="5913"/>
                </a:xfrm>
                <a:custGeom>
                  <a:avLst/>
                  <a:gdLst>
                    <a:gd name="T0" fmla="+- 0 6880 653"/>
                    <a:gd name="T1" fmla="*/ T0 w 6418"/>
                    <a:gd name="T2" fmla="+- 0 8991 4366"/>
                    <a:gd name="T3" fmla="*/ 8991 h 5913"/>
                    <a:gd name="T4" fmla="+- 0 6879 653"/>
                    <a:gd name="T5" fmla="*/ T4 w 6418"/>
                    <a:gd name="T6" fmla="+- 0 8993 4366"/>
                    <a:gd name="T7" fmla="*/ 8993 h 5913"/>
                    <a:gd name="T8" fmla="+- 0 6882 653"/>
                    <a:gd name="T9" fmla="*/ T8 w 6418"/>
                    <a:gd name="T10" fmla="+- 0 8995 4366"/>
                    <a:gd name="T11" fmla="*/ 8995 h 5913"/>
                  </a:gdLst>
                  <a:ahLst/>
                  <a:cxnLst>
                    <a:cxn ang="0">
                      <a:pos x="T1" y="T3"/>
                    </a:cxn>
                    <a:cxn ang="0">
                      <a:pos x="T5" y="T7"/>
                    </a:cxn>
                    <a:cxn ang="0">
                      <a:pos x="T9" y="T11"/>
                    </a:cxn>
                  </a:cxnLst>
                  <a:rect l="0" t="0" r="r" b="b"/>
                  <a:pathLst>
                    <a:path w="6418" h="5913">
                      <a:moveTo>
                        <a:pt x="6227" y="4625"/>
                      </a:moveTo>
                      <a:lnTo>
                        <a:pt x="6226" y="4627"/>
                      </a:lnTo>
                      <a:lnTo>
                        <a:pt x="6229" y="462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3" name="Freeform 928"/>
                <p:cNvSpPr>
                  <a:spLocks/>
                </p:cNvSpPr>
                <p:nvPr/>
              </p:nvSpPr>
              <p:spPr bwMode="auto">
                <a:xfrm>
                  <a:off x="653" y="4366"/>
                  <a:ext cx="6418" cy="5913"/>
                </a:xfrm>
                <a:custGeom>
                  <a:avLst/>
                  <a:gdLst>
                    <a:gd name="T0" fmla="+- 0 6912 653"/>
                    <a:gd name="T1" fmla="*/ T0 w 6418"/>
                    <a:gd name="T2" fmla="+- 0 9039 4366"/>
                    <a:gd name="T3" fmla="*/ 9039 h 5913"/>
                    <a:gd name="T4" fmla="+- 0 6908 653"/>
                    <a:gd name="T5" fmla="*/ T4 w 6418"/>
                    <a:gd name="T6" fmla="+- 0 9070 4366"/>
                    <a:gd name="T7" fmla="*/ 9070 h 5913"/>
                    <a:gd name="T8" fmla="+- 0 6909 653"/>
                    <a:gd name="T9" fmla="*/ T8 w 6418"/>
                    <a:gd name="T10" fmla="+- 0 9072 4366"/>
                    <a:gd name="T11" fmla="*/ 9072 h 5913"/>
                  </a:gdLst>
                  <a:ahLst/>
                  <a:cxnLst>
                    <a:cxn ang="0">
                      <a:pos x="T1" y="T3"/>
                    </a:cxn>
                    <a:cxn ang="0">
                      <a:pos x="T5" y="T7"/>
                    </a:cxn>
                    <a:cxn ang="0">
                      <a:pos x="T9" y="T11"/>
                    </a:cxn>
                  </a:cxnLst>
                  <a:rect l="0" t="0" r="r" b="b"/>
                  <a:pathLst>
                    <a:path w="6418" h="5913">
                      <a:moveTo>
                        <a:pt x="6259" y="4673"/>
                      </a:moveTo>
                      <a:lnTo>
                        <a:pt x="6255" y="4704"/>
                      </a:lnTo>
                      <a:lnTo>
                        <a:pt x="6256" y="47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4" name="Freeform 929"/>
                <p:cNvSpPr>
                  <a:spLocks/>
                </p:cNvSpPr>
                <p:nvPr/>
              </p:nvSpPr>
              <p:spPr bwMode="auto">
                <a:xfrm>
                  <a:off x="653" y="4366"/>
                  <a:ext cx="6418" cy="5913"/>
                </a:xfrm>
                <a:custGeom>
                  <a:avLst/>
                  <a:gdLst>
                    <a:gd name="T0" fmla="+- 0 3393 653"/>
                    <a:gd name="T1" fmla="*/ T0 w 6418"/>
                    <a:gd name="T2" fmla="+- 0 9079 4366"/>
                    <a:gd name="T3" fmla="*/ 9079 h 5913"/>
                    <a:gd name="T4" fmla="+- 0 3312 653"/>
                    <a:gd name="T5" fmla="*/ T4 w 6418"/>
                    <a:gd name="T6" fmla="+- 0 9070 4366"/>
                    <a:gd name="T7" fmla="*/ 9070 h 5913"/>
                    <a:gd name="T8" fmla="+- 0 3115 653"/>
                    <a:gd name="T9" fmla="*/ T8 w 6418"/>
                    <a:gd name="T10" fmla="+- 0 9089 4366"/>
                    <a:gd name="T11" fmla="*/ 9089 h 5913"/>
                    <a:gd name="T12" fmla="+- 0 3082 653"/>
                    <a:gd name="T13" fmla="*/ T12 w 6418"/>
                    <a:gd name="T14" fmla="+- 0 9041 4366"/>
                    <a:gd name="T15" fmla="*/ 9041 h 5913"/>
                    <a:gd name="T16" fmla="+- 0 3003 653"/>
                    <a:gd name="T17" fmla="*/ T16 w 6418"/>
                    <a:gd name="T18" fmla="+- 0 9009 4366"/>
                    <a:gd name="T19" fmla="*/ 9009 h 5913"/>
                  </a:gdLst>
                  <a:ahLst/>
                  <a:cxnLst>
                    <a:cxn ang="0">
                      <a:pos x="T1" y="T3"/>
                    </a:cxn>
                    <a:cxn ang="0">
                      <a:pos x="T5" y="T7"/>
                    </a:cxn>
                    <a:cxn ang="0">
                      <a:pos x="T9" y="T11"/>
                    </a:cxn>
                    <a:cxn ang="0">
                      <a:pos x="T13" y="T15"/>
                    </a:cxn>
                    <a:cxn ang="0">
                      <a:pos x="T17" y="T19"/>
                    </a:cxn>
                  </a:cxnLst>
                  <a:rect l="0" t="0" r="r" b="b"/>
                  <a:pathLst>
                    <a:path w="6418" h="5913">
                      <a:moveTo>
                        <a:pt x="2740" y="4713"/>
                      </a:moveTo>
                      <a:lnTo>
                        <a:pt x="2659" y="4704"/>
                      </a:lnTo>
                      <a:lnTo>
                        <a:pt x="2462" y="4723"/>
                      </a:lnTo>
                      <a:lnTo>
                        <a:pt x="2429" y="4675"/>
                      </a:lnTo>
                      <a:lnTo>
                        <a:pt x="2350" y="464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5" name="Freeform 930"/>
                <p:cNvSpPr>
                  <a:spLocks/>
                </p:cNvSpPr>
                <p:nvPr/>
              </p:nvSpPr>
              <p:spPr bwMode="auto">
                <a:xfrm>
                  <a:off x="653" y="4366"/>
                  <a:ext cx="6418" cy="5913"/>
                </a:xfrm>
                <a:custGeom>
                  <a:avLst/>
                  <a:gdLst>
                    <a:gd name="T0" fmla="+- 0 3022 653"/>
                    <a:gd name="T1" fmla="*/ T0 w 6418"/>
                    <a:gd name="T2" fmla="+- 0 8934 4366"/>
                    <a:gd name="T3" fmla="*/ 8934 h 5913"/>
                    <a:gd name="T4" fmla="+- 0 3024 653"/>
                    <a:gd name="T5" fmla="*/ T4 w 6418"/>
                    <a:gd name="T6" fmla="+- 0 8926 4366"/>
                    <a:gd name="T7" fmla="*/ 8926 h 5913"/>
                    <a:gd name="T8" fmla="+- 0 3006 653"/>
                    <a:gd name="T9" fmla="*/ T8 w 6418"/>
                    <a:gd name="T10" fmla="+- 0 8894 4366"/>
                    <a:gd name="T11" fmla="*/ 8894 h 5913"/>
                  </a:gdLst>
                  <a:ahLst/>
                  <a:cxnLst>
                    <a:cxn ang="0">
                      <a:pos x="T1" y="T3"/>
                    </a:cxn>
                    <a:cxn ang="0">
                      <a:pos x="T5" y="T7"/>
                    </a:cxn>
                    <a:cxn ang="0">
                      <a:pos x="T9" y="T11"/>
                    </a:cxn>
                  </a:cxnLst>
                  <a:rect l="0" t="0" r="r" b="b"/>
                  <a:pathLst>
                    <a:path w="6418" h="5913">
                      <a:moveTo>
                        <a:pt x="2369" y="4568"/>
                      </a:moveTo>
                      <a:lnTo>
                        <a:pt x="2371" y="4560"/>
                      </a:lnTo>
                      <a:lnTo>
                        <a:pt x="2353" y="452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6" name="Freeform 931"/>
                <p:cNvSpPr>
                  <a:spLocks/>
                </p:cNvSpPr>
                <p:nvPr/>
              </p:nvSpPr>
              <p:spPr bwMode="auto">
                <a:xfrm>
                  <a:off x="653" y="4366"/>
                  <a:ext cx="6418" cy="5913"/>
                </a:xfrm>
                <a:custGeom>
                  <a:avLst/>
                  <a:gdLst>
                    <a:gd name="T0" fmla="+- 0 3017 653"/>
                    <a:gd name="T1" fmla="*/ T0 w 6418"/>
                    <a:gd name="T2" fmla="+- 0 8838 4366"/>
                    <a:gd name="T3" fmla="*/ 8838 h 5913"/>
                    <a:gd name="T4" fmla="+- 0 3019 653"/>
                    <a:gd name="T5" fmla="*/ T4 w 6418"/>
                    <a:gd name="T6" fmla="+- 0 8830 4366"/>
                    <a:gd name="T7" fmla="*/ 8830 h 5913"/>
                    <a:gd name="T8" fmla="+- 0 2985 653"/>
                    <a:gd name="T9" fmla="*/ T8 w 6418"/>
                    <a:gd name="T10" fmla="+- 0 8804 4366"/>
                    <a:gd name="T11" fmla="*/ 8804 h 5913"/>
                  </a:gdLst>
                  <a:ahLst/>
                  <a:cxnLst>
                    <a:cxn ang="0">
                      <a:pos x="T1" y="T3"/>
                    </a:cxn>
                    <a:cxn ang="0">
                      <a:pos x="T5" y="T7"/>
                    </a:cxn>
                    <a:cxn ang="0">
                      <a:pos x="T9" y="T11"/>
                    </a:cxn>
                  </a:cxnLst>
                  <a:rect l="0" t="0" r="r" b="b"/>
                  <a:pathLst>
                    <a:path w="6418" h="5913">
                      <a:moveTo>
                        <a:pt x="2364" y="4472"/>
                      </a:moveTo>
                      <a:lnTo>
                        <a:pt x="2366" y="4464"/>
                      </a:lnTo>
                      <a:lnTo>
                        <a:pt x="2332" y="443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7" name="Freeform 932"/>
                <p:cNvSpPr>
                  <a:spLocks/>
                </p:cNvSpPr>
                <p:nvPr/>
              </p:nvSpPr>
              <p:spPr bwMode="auto">
                <a:xfrm>
                  <a:off x="653" y="4366"/>
                  <a:ext cx="6418" cy="5913"/>
                </a:xfrm>
                <a:custGeom>
                  <a:avLst/>
                  <a:gdLst>
                    <a:gd name="T0" fmla="+- 0 3014 653"/>
                    <a:gd name="T1" fmla="*/ T0 w 6418"/>
                    <a:gd name="T2" fmla="+- 0 8698 4366"/>
                    <a:gd name="T3" fmla="*/ 8698 h 5913"/>
                    <a:gd name="T4" fmla="+- 0 3015 653"/>
                    <a:gd name="T5" fmla="*/ T4 w 6418"/>
                    <a:gd name="T6" fmla="+- 0 8696 4366"/>
                    <a:gd name="T7" fmla="*/ 8696 h 5913"/>
                    <a:gd name="T8" fmla="+- 0 3000 653"/>
                    <a:gd name="T9" fmla="*/ T8 w 6418"/>
                    <a:gd name="T10" fmla="+- 0 8652 4366"/>
                    <a:gd name="T11" fmla="*/ 8652 h 5913"/>
                    <a:gd name="T12" fmla="+- 0 2861 653"/>
                    <a:gd name="T13" fmla="*/ T12 w 6418"/>
                    <a:gd name="T14" fmla="+- 0 8609 4366"/>
                    <a:gd name="T15" fmla="*/ 8609 h 5913"/>
                    <a:gd name="T16" fmla="+- 0 2850 653"/>
                    <a:gd name="T17" fmla="*/ T16 w 6418"/>
                    <a:gd name="T18" fmla="+- 0 8587 4366"/>
                    <a:gd name="T19" fmla="*/ 8587 h 5913"/>
                  </a:gdLst>
                  <a:ahLst/>
                  <a:cxnLst>
                    <a:cxn ang="0">
                      <a:pos x="T1" y="T3"/>
                    </a:cxn>
                    <a:cxn ang="0">
                      <a:pos x="T5" y="T7"/>
                    </a:cxn>
                    <a:cxn ang="0">
                      <a:pos x="T9" y="T11"/>
                    </a:cxn>
                    <a:cxn ang="0">
                      <a:pos x="T13" y="T15"/>
                    </a:cxn>
                    <a:cxn ang="0">
                      <a:pos x="T17" y="T19"/>
                    </a:cxn>
                  </a:cxnLst>
                  <a:rect l="0" t="0" r="r" b="b"/>
                  <a:pathLst>
                    <a:path w="6418" h="5913">
                      <a:moveTo>
                        <a:pt x="2361" y="4332"/>
                      </a:moveTo>
                      <a:lnTo>
                        <a:pt x="2362" y="4330"/>
                      </a:lnTo>
                      <a:lnTo>
                        <a:pt x="2347" y="4286"/>
                      </a:lnTo>
                      <a:lnTo>
                        <a:pt x="2208" y="4243"/>
                      </a:lnTo>
                      <a:lnTo>
                        <a:pt x="2197" y="422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8" name="Freeform 933"/>
                <p:cNvSpPr>
                  <a:spLocks/>
                </p:cNvSpPr>
                <p:nvPr/>
              </p:nvSpPr>
              <p:spPr bwMode="auto">
                <a:xfrm>
                  <a:off x="653" y="4366"/>
                  <a:ext cx="6418" cy="5913"/>
                </a:xfrm>
                <a:custGeom>
                  <a:avLst/>
                  <a:gdLst>
                    <a:gd name="T0" fmla="+- 0 2865 653"/>
                    <a:gd name="T1" fmla="*/ T0 w 6418"/>
                    <a:gd name="T2" fmla="+- 0 8517 4366"/>
                    <a:gd name="T3" fmla="*/ 8517 h 5913"/>
                    <a:gd name="T4" fmla="+- 0 2866 653"/>
                    <a:gd name="T5" fmla="*/ T4 w 6418"/>
                    <a:gd name="T6" fmla="+- 0 8513 4366"/>
                    <a:gd name="T7" fmla="*/ 8513 h 5913"/>
                    <a:gd name="T8" fmla="+- 0 2851 653"/>
                    <a:gd name="T9" fmla="*/ T8 w 6418"/>
                    <a:gd name="T10" fmla="+- 0 8475 4366"/>
                    <a:gd name="T11" fmla="*/ 8475 h 5913"/>
                    <a:gd name="T12" fmla="+- 0 2779 653"/>
                    <a:gd name="T13" fmla="*/ T12 w 6418"/>
                    <a:gd name="T14" fmla="+- 0 8456 4366"/>
                    <a:gd name="T15" fmla="*/ 8456 h 5913"/>
                    <a:gd name="T16" fmla="+- 0 2683 653"/>
                    <a:gd name="T17" fmla="*/ T16 w 6418"/>
                    <a:gd name="T18" fmla="+- 0 8350 4366"/>
                    <a:gd name="T19" fmla="*/ 8350 h 5913"/>
                    <a:gd name="T20" fmla="+- 0 2607 653"/>
                    <a:gd name="T21" fmla="*/ T20 w 6418"/>
                    <a:gd name="T22" fmla="+- 0 8326 4366"/>
                    <a:gd name="T23" fmla="*/ 8326 h 5913"/>
                    <a:gd name="T24" fmla="+- 0 2568 653"/>
                    <a:gd name="T25" fmla="*/ T24 w 6418"/>
                    <a:gd name="T26" fmla="+- 0 8240 4366"/>
                    <a:gd name="T27" fmla="*/ 8240 h 5913"/>
                    <a:gd name="T28" fmla="+- 0 2496 653"/>
                    <a:gd name="T29" fmla="*/ T28 w 6418"/>
                    <a:gd name="T30" fmla="+- 0 8192 4366"/>
                    <a:gd name="T31" fmla="*/ 8192 h 5913"/>
                    <a:gd name="T32" fmla="+- 0 2343 653"/>
                    <a:gd name="T33" fmla="*/ T32 w 6418"/>
                    <a:gd name="T34" fmla="+- 0 8004 4366"/>
                    <a:gd name="T35" fmla="*/ 8004 h 5913"/>
                    <a:gd name="T36" fmla="+- 0 2223 653"/>
                    <a:gd name="T37" fmla="*/ T36 w 6418"/>
                    <a:gd name="T38" fmla="+- 0 7923 4366"/>
                    <a:gd name="T39" fmla="*/ 7923 h 5913"/>
                    <a:gd name="T40" fmla="+- 0 2181 653"/>
                    <a:gd name="T41" fmla="*/ T40 w 6418"/>
                    <a:gd name="T42" fmla="+- 0 7757 4366"/>
                    <a:gd name="T43" fmla="*/ 7757 h 59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6418" h="5913">
                      <a:moveTo>
                        <a:pt x="2212" y="4151"/>
                      </a:moveTo>
                      <a:lnTo>
                        <a:pt x="2213" y="4147"/>
                      </a:lnTo>
                      <a:lnTo>
                        <a:pt x="2198" y="4109"/>
                      </a:lnTo>
                      <a:lnTo>
                        <a:pt x="2126" y="4090"/>
                      </a:lnTo>
                      <a:lnTo>
                        <a:pt x="2030" y="3984"/>
                      </a:lnTo>
                      <a:lnTo>
                        <a:pt x="1954" y="3960"/>
                      </a:lnTo>
                      <a:lnTo>
                        <a:pt x="1915" y="3874"/>
                      </a:lnTo>
                      <a:lnTo>
                        <a:pt x="1843" y="3826"/>
                      </a:lnTo>
                      <a:lnTo>
                        <a:pt x="1690" y="3638"/>
                      </a:lnTo>
                      <a:lnTo>
                        <a:pt x="1570" y="3557"/>
                      </a:lnTo>
                      <a:lnTo>
                        <a:pt x="1528" y="339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9" name="Freeform 934"/>
                <p:cNvSpPr>
                  <a:spLocks/>
                </p:cNvSpPr>
                <p:nvPr/>
              </p:nvSpPr>
              <p:spPr bwMode="auto">
                <a:xfrm>
                  <a:off x="653" y="4366"/>
                  <a:ext cx="6418" cy="5913"/>
                </a:xfrm>
                <a:custGeom>
                  <a:avLst/>
                  <a:gdLst>
                    <a:gd name="T0" fmla="+- 0 5181 653"/>
                    <a:gd name="T1" fmla="*/ T0 w 6418"/>
                    <a:gd name="T2" fmla="+- 0 7519 4366"/>
                    <a:gd name="T3" fmla="*/ 7519 h 5913"/>
                    <a:gd name="T4" fmla="+- 0 5473 653"/>
                    <a:gd name="T5" fmla="*/ T4 w 6418"/>
                    <a:gd name="T6" fmla="+- 0 7739 4366"/>
                    <a:gd name="T7" fmla="*/ 7739 h 5913"/>
                  </a:gdLst>
                  <a:ahLst/>
                  <a:cxnLst>
                    <a:cxn ang="0">
                      <a:pos x="T1" y="T3"/>
                    </a:cxn>
                    <a:cxn ang="0">
                      <a:pos x="T5" y="T7"/>
                    </a:cxn>
                  </a:cxnLst>
                  <a:rect l="0" t="0" r="r" b="b"/>
                  <a:pathLst>
                    <a:path w="6418" h="5913">
                      <a:moveTo>
                        <a:pt x="4528" y="3153"/>
                      </a:moveTo>
                      <a:lnTo>
                        <a:pt x="4820" y="337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0" name="Freeform 935"/>
                <p:cNvSpPr>
                  <a:spLocks/>
                </p:cNvSpPr>
                <p:nvPr/>
              </p:nvSpPr>
              <p:spPr bwMode="auto">
                <a:xfrm>
                  <a:off x="653" y="4366"/>
                  <a:ext cx="6418" cy="5913"/>
                </a:xfrm>
                <a:custGeom>
                  <a:avLst/>
                  <a:gdLst>
                    <a:gd name="T0" fmla="+- 0 2296 653"/>
                    <a:gd name="T1" fmla="*/ T0 w 6418"/>
                    <a:gd name="T2" fmla="+- 0 7617 4366"/>
                    <a:gd name="T3" fmla="*/ 7617 h 5913"/>
                    <a:gd name="T4" fmla="+- 0 2299 653"/>
                    <a:gd name="T5" fmla="*/ T4 w 6418"/>
                    <a:gd name="T6" fmla="+- 0 7606 4366"/>
                    <a:gd name="T7" fmla="*/ 7606 h 5913"/>
                    <a:gd name="T8" fmla="+- 0 2280 653"/>
                    <a:gd name="T9" fmla="*/ T8 w 6418"/>
                    <a:gd name="T10" fmla="+- 0 7587 4366"/>
                    <a:gd name="T11" fmla="*/ 7587 h 5913"/>
                    <a:gd name="T12" fmla="+- 0 2226 653"/>
                    <a:gd name="T13" fmla="*/ T12 w 6418"/>
                    <a:gd name="T14" fmla="+- 0 7519 4366"/>
                    <a:gd name="T15" fmla="*/ 7519 h 5913"/>
                  </a:gdLst>
                  <a:ahLst/>
                  <a:cxnLst>
                    <a:cxn ang="0">
                      <a:pos x="T1" y="T3"/>
                    </a:cxn>
                    <a:cxn ang="0">
                      <a:pos x="T5" y="T7"/>
                    </a:cxn>
                    <a:cxn ang="0">
                      <a:pos x="T9" y="T11"/>
                    </a:cxn>
                    <a:cxn ang="0">
                      <a:pos x="T13" y="T15"/>
                    </a:cxn>
                  </a:cxnLst>
                  <a:rect l="0" t="0" r="r" b="b"/>
                  <a:pathLst>
                    <a:path w="6418" h="5913">
                      <a:moveTo>
                        <a:pt x="1643" y="3251"/>
                      </a:moveTo>
                      <a:lnTo>
                        <a:pt x="1646" y="3240"/>
                      </a:lnTo>
                      <a:lnTo>
                        <a:pt x="1627" y="3221"/>
                      </a:lnTo>
                      <a:lnTo>
                        <a:pt x="1573" y="315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1" name="Freeform 936"/>
                <p:cNvSpPr>
                  <a:spLocks/>
                </p:cNvSpPr>
                <p:nvPr/>
              </p:nvSpPr>
              <p:spPr bwMode="auto">
                <a:xfrm>
                  <a:off x="653" y="4366"/>
                  <a:ext cx="6418" cy="5913"/>
                </a:xfrm>
                <a:custGeom>
                  <a:avLst/>
                  <a:gdLst>
                    <a:gd name="T0" fmla="+- 0 4764 653"/>
                    <a:gd name="T1" fmla="*/ T0 w 6418"/>
                    <a:gd name="T2" fmla="+- 0 7219 4366"/>
                    <a:gd name="T3" fmla="*/ 7219 h 5913"/>
                    <a:gd name="T4" fmla="+- 0 5175 653"/>
                    <a:gd name="T5" fmla="*/ T4 w 6418"/>
                    <a:gd name="T6" fmla="+- 0 7515 4366"/>
                    <a:gd name="T7" fmla="*/ 7515 h 5913"/>
                    <a:gd name="T8" fmla="+- 0 5181 653"/>
                    <a:gd name="T9" fmla="*/ T8 w 6418"/>
                    <a:gd name="T10" fmla="+- 0 7519 4366"/>
                    <a:gd name="T11" fmla="*/ 7519 h 5913"/>
                  </a:gdLst>
                  <a:ahLst/>
                  <a:cxnLst>
                    <a:cxn ang="0">
                      <a:pos x="T1" y="T3"/>
                    </a:cxn>
                    <a:cxn ang="0">
                      <a:pos x="T5" y="T7"/>
                    </a:cxn>
                    <a:cxn ang="0">
                      <a:pos x="T9" y="T11"/>
                    </a:cxn>
                  </a:cxnLst>
                  <a:rect l="0" t="0" r="r" b="b"/>
                  <a:pathLst>
                    <a:path w="6418" h="5913">
                      <a:moveTo>
                        <a:pt x="4111" y="2853"/>
                      </a:moveTo>
                      <a:lnTo>
                        <a:pt x="4522" y="3149"/>
                      </a:lnTo>
                      <a:lnTo>
                        <a:pt x="4528" y="315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2" name="Freeform 937"/>
                <p:cNvSpPr>
                  <a:spLocks/>
                </p:cNvSpPr>
                <p:nvPr/>
              </p:nvSpPr>
              <p:spPr bwMode="auto">
                <a:xfrm>
                  <a:off x="653" y="4366"/>
                  <a:ext cx="6418" cy="5913"/>
                </a:xfrm>
                <a:custGeom>
                  <a:avLst/>
                  <a:gdLst>
                    <a:gd name="T0" fmla="+- 0 2226 653"/>
                    <a:gd name="T1" fmla="*/ T0 w 6418"/>
                    <a:gd name="T2" fmla="+- 0 7519 4366"/>
                    <a:gd name="T3" fmla="*/ 7519 h 5913"/>
                    <a:gd name="T4" fmla="+- 0 2223 653"/>
                    <a:gd name="T5" fmla="*/ T4 w 6418"/>
                    <a:gd name="T6" fmla="+- 0 7515 4366"/>
                    <a:gd name="T7" fmla="*/ 7515 h 5913"/>
                    <a:gd name="T8" fmla="+- 0 2112 653"/>
                    <a:gd name="T9" fmla="*/ T8 w 6418"/>
                    <a:gd name="T10" fmla="+- 0 7524 4366"/>
                    <a:gd name="T11" fmla="*/ 7524 h 5913"/>
                    <a:gd name="T12" fmla="+- 0 2040 653"/>
                    <a:gd name="T13" fmla="*/ T12 w 6418"/>
                    <a:gd name="T14" fmla="+- 0 7491 4366"/>
                    <a:gd name="T15" fmla="*/ 7491 h 5913"/>
                    <a:gd name="T16" fmla="+- 0 1978 653"/>
                    <a:gd name="T17" fmla="*/ T16 w 6418"/>
                    <a:gd name="T18" fmla="+- 0 7424 4366"/>
                    <a:gd name="T19" fmla="*/ 7424 h 5913"/>
                    <a:gd name="T20" fmla="+- 0 1894 653"/>
                    <a:gd name="T21" fmla="*/ T20 w 6418"/>
                    <a:gd name="T22" fmla="+- 0 7345 4366"/>
                    <a:gd name="T23" fmla="*/ 7345 h 5913"/>
                  </a:gdLst>
                  <a:ahLst/>
                  <a:cxnLst>
                    <a:cxn ang="0">
                      <a:pos x="T1" y="T3"/>
                    </a:cxn>
                    <a:cxn ang="0">
                      <a:pos x="T5" y="T7"/>
                    </a:cxn>
                    <a:cxn ang="0">
                      <a:pos x="T9" y="T11"/>
                    </a:cxn>
                    <a:cxn ang="0">
                      <a:pos x="T13" y="T15"/>
                    </a:cxn>
                    <a:cxn ang="0">
                      <a:pos x="T17" y="T19"/>
                    </a:cxn>
                    <a:cxn ang="0">
                      <a:pos x="T21" y="T23"/>
                    </a:cxn>
                  </a:cxnLst>
                  <a:rect l="0" t="0" r="r" b="b"/>
                  <a:pathLst>
                    <a:path w="6418" h="5913">
                      <a:moveTo>
                        <a:pt x="1573" y="3153"/>
                      </a:moveTo>
                      <a:lnTo>
                        <a:pt x="1570" y="3149"/>
                      </a:lnTo>
                      <a:lnTo>
                        <a:pt x="1459" y="3158"/>
                      </a:lnTo>
                      <a:lnTo>
                        <a:pt x="1387" y="3125"/>
                      </a:lnTo>
                      <a:lnTo>
                        <a:pt x="1325" y="3058"/>
                      </a:lnTo>
                      <a:lnTo>
                        <a:pt x="1241" y="297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3" name="Freeform 938"/>
                <p:cNvSpPr>
                  <a:spLocks/>
                </p:cNvSpPr>
                <p:nvPr/>
              </p:nvSpPr>
              <p:spPr bwMode="auto">
                <a:xfrm>
                  <a:off x="653" y="4366"/>
                  <a:ext cx="6418" cy="5913"/>
                </a:xfrm>
                <a:custGeom>
                  <a:avLst/>
                  <a:gdLst>
                    <a:gd name="T0" fmla="+- 0 1904 653"/>
                    <a:gd name="T1" fmla="*/ T0 w 6418"/>
                    <a:gd name="T2" fmla="+- 0 7276 4366"/>
                    <a:gd name="T3" fmla="*/ 7276 h 5913"/>
                    <a:gd name="T4" fmla="+- 0 1906 653"/>
                    <a:gd name="T5" fmla="*/ T4 w 6418"/>
                    <a:gd name="T6" fmla="+- 0 7270 4366"/>
                    <a:gd name="T7" fmla="*/ 7270 h 5913"/>
                    <a:gd name="T8" fmla="+- 0 1872 653"/>
                    <a:gd name="T9" fmla="*/ T8 w 6418"/>
                    <a:gd name="T10" fmla="+- 0 7193 4366"/>
                    <a:gd name="T11" fmla="*/ 7193 h 5913"/>
                    <a:gd name="T12" fmla="+- 0 1834 653"/>
                    <a:gd name="T13" fmla="*/ T12 w 6418"/>
                    <a:gd name="T14" fmla="+- 0 7165 4366"/>
                    <a:gd name="T15" fmla="*/ 7165 h 5913"/>
                  </a:gdLst>
                  <a:ahLst/>
                  <a:cxnLst>
                    <a:cxn ang="0">
                      <a:pos x="T1" y="T3"/>
                    </a:cxn>
                    <a:cxn ang="0">
                      <a:pos x="T5" y="T7"/>
                    </a:cxn>
                    <a:cxn ang="0">
                      <a:pos x="T9" y="T11"/>
                    </a:cxn>
                    <a:cxn ang="0">
                      <a:pos x="T13" y="T15"/>
                    </a:cxn>
                  </a:cxnLst>
                  <a:rect l="0" t="0" r="r" b="b"/>
                  <a:pathLst>
                    <a:path w="6418" h="5913">
                      <a:moveTo>
                        <a:pt x="1251" y="2910"/>
                      </a:moveTo>
                      <a:lnTo>
                        <a:pt x="1253" y="2904"/>
                      </a:lnTo>
                      <a:lnTo>
                        <a:pt x="1219" y="2827"/>
                      </a:lnTo>
                      <a:lnTo>
                        <a:pt x="1181" y="279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4" name="Freeform 939"/>
                <p:cNvSpPr>
                  <a:spLocks/>
                </p:cNvSpPr>
                <p:nvPr/>
              </p:nvSpPr>
              <p:spPr bwMode="auto">
                <a:xfrm>
                  <a:off x="653" y="4366"/>
                  <a:ext cx="6418" cy="5913"/>
                </a:xfrm>
                <a:custGeom>
                  <a:avLst/>
                  <a:gdLst>
                    <a:gd name="T0" fmla="+- 0 1839 653"/>
                    <a:gd name="T1" fmla="*/ T0 w 6418"/>
                    <a:gd name="T2" fmla="+- 0 7054 4366"/>
                    <a:gd name="T3" fmla="*/ 7054 h 5913"/>
                    <a:gd name="T4" fmla="+- 0 1839 653"/>
                    <a:gd name="T5" fmla="*/ T4 w 6418"/>
                    <a:gd name="T6" fmla="+- 0 7019 4366"/>
                    <a:gd name="T7" fmla="*/ 7019 h 5913"/>
                  </a:gdLst>
                  <a:ahLst/>
                  <a:cxnLst>
                    <a:cxn ang="0">
                      <a:pos x="T1" y="T3"/>
                    </a:cxn>
                    <a:cxn ang="0">
                      <a:pos x="T5" y="T7"/>
                    </a:cxn>
                  </a:cxnLst>
                  <a:rect l="0" t="0" r="r" b="b"/>
                  <a:pathLst>
                    <a:path w="6418" h="5913">
                      <a:moveTo>
                        <a:pt x="1186" y="2688"/>
                      </a:moveTo>
                      <a:lnTo>
                        <a:pt x="1186" y="265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5" name="Freeform 940"/>
                <p:cNvSpPr>
                  <a:spLocks/>
                </p:cNvSpPr>
                <p:nvPr/>
              </p:nvSpPr>
              <p:spPr bwMode="auto">
                <a:xfrm>
                  <a:off x="653" y="4366"/>
                  <a:ext cx="6418" cy="5913"/>
                </a:xfrm>
                <a:custGeom>
                  <a:avLst/>
                  <a:gdLst>
                    <a:gd name="T0" fmla="+- 0 1927 653"/>
                    <a:gd name="T1" fmla="*/ T0 w 6418"/>
                    <a:gd name="T2" fmla="+- 0 7047 4366"/>
                    <a:gd name="T3" fmla="*/ 7047 h 5913"/>
                    <a:gd name="T4" fmla="+- 0 1920 653"/>
                    <a:gd name="T5" fmla="*/ T4 w 6418"/>
                    <a:gd name="T6" fmla="+- 0 7054 4366"/>
                    <a:gd name="T7" fmla="*/ 7054 h 5913"/>
                    <a:gd name="T8" fmla="+- 0 1921 653"/>
                    <a:gd name="T9" fmla="*/ T8 w 6418"/>
                    <a:gd name="T10" fmla="+- 0 7059 4366"/>
                    <a:gd name="T11" fmla="*/ 7059 h 5913"/>
                  </a:gdLst>
                  <a:ahLst/>
                  <a:cxnLst>
                    <a:cxn ang="0">
                      <a:pos x="T1" y="T3"/>
                    </a:cxn>
                    <a:cxn ang="0">
                      <a:pos x="T5" y="T7"/>
                    </a:cxn>
                    <a:cxn ang="0">
                      <a:pos x="T9" y="T11"/>
                    </a:cxn>
                  </a:cxnLst>
                  <a:rect l="0" t="0" r="r" b="b"/>
                  <a:pathLst>
                    <a:path w="6418" h="5913">
                      <a:moveTo>
                        <a:pt x="1274" y="2681"/>
                      </a:moveTo>
                      <a:lnTo>
                        <a:pt x="1267" y="2688"/>
                      </a:lnTo>
                      <a:lnTo>
                        <a:pt x="1268" y="26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6" name="Freeform 941"/>
                <p:cNvSpPr>
                  <a:spLocks/>
                </p:cNvSpPr>
                <p:nvPr/>
              </p:nvSpPr>
              <p:spPr bwMode="auto">
                <a:xfrm>
                  <a:off x="653" y="4366"/>
                  <a:ext cx="6418" cy="5913"/>
                </a:xfrm>
                <a:custGeom>
                  <a:avLst/>
                  <a:gdLst>
                    <a:gd name="T0" fmla="+- 0 4277 653"/>
                    <a:gd name="T1" fmla="*/ T0 w 6418"/>
                    <a:gd name="T2" fmla="+- 0 6859 4366"/>
                    <a:gd name="T3" fmla="*/ 6859 h 5913"/>
                    <a:gd name="T4" fmla="+- 0 4387 653"/>
                    <a:gd name="T5" fmla="*/ T4 w 6418"/>
                    <a:gd name="T6" fmla="+- 0 6939 4366"/>
                    <a:gd name="T7" fmla="*/ 6939 h 5913"/>
                    <a:gd name="T8" fmla="+- 0 4748 653"/>
                    <a:gd name="T9" fmla="*/ T8 w 6418"/>
                    <a:gd name="T10" fmla="+- 0 7208 4366"/>
                    <a:gd name="T11" fmla="*/ 7208 h 5913"/>
                    <a:gd name="T12" fmla="+- 0 4764 653"/>
                    <a:gd name="T13" fmla="*/ T12 w 6418"/>
                    <a:gd name="T14" fmla="+- 0 7219 4366"/>
                    <a:gd name="T15" fmla="*/ 7219 h 5913"/>
                  </a:gdLst>
                  <a:ahLst/>
                  <a:cxnLst>
                    <a:cxn ang="0">
                      <a:pos x="T1" y="T3"/>
                    </a:cxn>
                    <a:cxn ang="0">
                      <a:pos x="T5" y="T7"/>
                    </a:cxn>
                    <a:cxn ang="0">
                      <a:pos x="T9" y="T11"/>
                    </a:cxn>
                    <a:cxn ang="0">
                      <a:pos x="T13" y="T15"/>
                    </a:cxn>
                  </a:cxnLst>
                  <a:rect l="0" t="0" r="r" b="b"/>
                  <a:pathLst>
                    <a:path w="6418" h="5913">
                      <a:moveTo>
                        <a:pt x="3624" y="2493"/>
                      </a:moveTo>
                      <a:lnTo>
                        <a:pt x="3734" y="2573"/>
                      </a:lnTo>
                      <a:lnTo>
                        <a:pt x="4095" y="2842"/>
                      </a:lnTo>
                      <a:lnTo>
                        <a:pt x="4111" y="285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7" name="Freeform 942"/>
                <p:cNvSpPr>
                  <a:spLocks/>
                </p:cNvSpPr>
                <p:nvPr/>
              </p:nvSpPr>
              <p:spPr bwMode="auto">
                <a:xfrm>
                  <a:off x="653" y="4366"/>
                  <a:ext cx="6418" cy="5913"/>
                </a:xfrm>
                <a:custGeom>
                  <a:avLst/>
                  <a:gdLst>
                    <a:gd name="T0" fmla="+- 0 2138 653"/>
                    <a:gd name="T1" fmla="*/ T0 w 6418"/>
                    <a:gd name="T2" fmla="+- 0 7205 4366"/>
                    <a:gd name="T3" fmla="*/ 7205 h 5913"/>
                    <a:gd name="T4" fmla="+- 0 2165 653"/>
                    <a:gd name="T5" fmla="*/ T4 w 6418"/>
                    <a:gd name="T6" fmla="+- 0 7203 4366"/>
                    <a:gd name="T7" fmla="*/ 7203 h 5913"/>
                    <a:gd name="T8" fmla="+- 0 2093 653"/>
                    <a:gd name="T9" fmla="*/ T8 w 6418"/>
                    <a:gd name="T10" fmla="+- 0 7179 4366"/>
                    <a:gd name="T11" fmla="*/ 7179 h 5913"/>
                    <a:gd name="T12" fmla="+- 0 2026 653"/>
                    <a:gd name="T13" fmla="*/ T12 w 6418"/>
                    <a:gd name="T14" fmla="+- 0 7030 4366"/>
                    <a:gd name="T15" fmla="*/ 7030 h 5913"/>
                    <a:gd name="T16" fmla="+- 0 1955 653"/>
                    <a:gd name="T17" fmla="*/ T16 w 6418"/>
                    <a:gd name="T18" fmla="+- 0 7006 4366"/>
                    <a:gd name="T19" fmla="*/ 7006 h 5913"/>
                  </a:gdLst>
                  <a:ahLst/>
                  <a:cxnLst>
                    <a:cxn ang="0">
                      <a:pos x="T1" y="T3"/>
                    </a:cxn>
                    <a:cxn ang="0">
                      <a:pos x="T5" y="T7"/>
                    </a:cxn>
                    <a:cxn ang="0">
                      <a:pos x="T9" y="T11"/>
                    </a:cxn>
                    <a:cxn ang="0">
                      <a:pos x="T13" y="T15"/>
                    </a:cxn>
                    <a:cxn ang="0">
                      <a:pos x="T17" y="T19"/>
                    </a:cxn>
                  </a:cxnLst>
                  <a:rect l="0" t="0" r="r" b="b"/>
                  <a:pathLst>
                    <a:path w="6418" h="5913">
                      <a:moveTo>
                        <a:pt x="1485" y="2839"/>
                      </a:moveTo>
                      <a:lnTo>
                        <a:pt x="1512" y="2837"/>
                      </a:lnTo>
                      <a:lnTo>
                        <a:pt x="1440" y="2813"/>
                      </a:lnTo>
                      <a:lnTo>
                        <a:pt x="1373" y="2664"/>
                      </a:lnTo>
                      <a:lnTo>
                        <a:pt x="1302" y="264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8" name="Freeform 943"/>
                <p:cNvSpPr>
                  <a:spLocks/>
                </p:cNvSpPr>
                <p:nvPr/>
              </p:nvSpPr>
              <p:spPr bwMode="auto">
                <a:xfrm>
                  <a:off x="653" y="4366"/>
                  <a:ext cx="6418" cy="5913"/>
                </a:xfrm>
                <a:custGeom>
                  <a:avLst/>
                  <a:gdLst>
                    <a:gd name="T0" fmla="+- 0 1958 653"/>
                    <a:gd name="T1" fmla="*/ T0 w 6418"/>
                    <a:gd name="T2" fmla="+- 0 6939 4366"/>
                    <a:gd name="T3" fmla="*/ 6939 h 5913"/>
                    <a:gd name="T4" fmla="+- 0 1959 653"/>
                    <a:gd name="T5" fmla="*/ T4 w 6418"/>
                    <a:gd name="T6" fmla="+- 0 6934 4366"/>
                    <a:gd name="T7" fmla="*/ 6934 h 5913"/>
                    <a:gd name="T8" fmla="+- 0 1915 653"/>
                    <a:gd name="T9" fmla="*/ T8 w 6418"/>
                    <a:gd name="T10" fmla="+- 0 6924 4366"/>
                    <a:gd name="T11" fmla="*/ 6924 h 5913"/>
                    <a:gd name="T12" fmla="+- 0 1912 653"/>
                    <a:gd name="T13" fmla="*/ T12 w 6418"/>
                    <a:gd name="T14" fmla="+- 0 6898 4366"/>
                    <a:gd name="T15" fmla="*/ 6898 h 5913"/>
                  </a:gdLst>
                  <a:ahLst/>
                  <a:cxnLst>
                    <a:cxn ang="0">
                      <a:pos x="T1" y="T3"/>
                    </a:cxn>
                    <a:cxn ang="0">
                      <a:pos x="T5" y="T7"/>
                    </a:cxn>
                    <a:cxn ang="0">
                      <a:pos x="T9" y="T11"/>
                    </a:cxn>
                    <a:cxn ang="0">
                      <a:pos x="T13" y="T15"/>
                    </a:cxn>
                  </a:cxnLst>
                  <a:rect l="0" t="0" r="r" b="b"/>
                  <a:pathLst>
                    <a:path w="6418" h="5913">
                      <a:moveTo>
                        <a:pt x="1305" y="2573"/>
                      </a:moveTo>
                      <a:lnTo>
                        <a:pt x="1306" y="2568"/>
                      </a:lnTo>
                      <a:lnTo>
                        <a:pt x="1262" y="2558"/>
                      </a:lnTo>
                      <a:lnTo>
                        <a:pt x="1259" y="253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9" name="Freeform 944"/>
                <p:cNvSpPr>
                  <a:spLocks/>
                </p:cNvSpPr>
                <p:nvPr/>
              </p:nvSpPr>
              <p:spPr bwMode="auto">
                <a:xfrm>
                  <a:off x="653" y="4366"/>
                  <a:ext cx="6418" cy="5913"/>
                </a:xfrm>
                <a:custGeom>
                  <a:avLst/>
                  <a:gdLst>
                    <a:gd name="T0" fmla="+- 0 2211 653"/>
                    <a:gd name="T1" fmla="*/ T0 w 6418"/>
                    <a:gd name="T2" fmla="+- 0 6839 4366"/>
                    <a:gd name="T3" fmla="*/ 6839 h 5913"/>
                    <a:gd name="T4" fmla="+- 0 2338 653"/>
                    <a:gd name="T5" fmla="*/ T4 w 6418"/>
                    <a:gd name="T6" fmla="+- 0 6852 4366"/>
                    <a:gd name="T7" fmla="*/ 6852 h 5913"/>
                    <a:gd name="T8" fmla="+- 0 2346 653"/>
                    <a:gd name="T9" fmla="*/ T8 w 6418"/>
                    <a:gd name="T10" fmla="+- 0 6839 4366"/>
                    <a:gd name="T11" fmla="*/ 6839 h 5913"/>
                  </a:gdLst>
                  <a:ahLst/>
                  <a:cxnLst>
                    <a:cxn ang="0">
                      <a:pos x="T1" y="T3"/>
                    </a:cxn>
                    <a:cxn ang="0">
                      <a:pos x="T5" y="T7"/>
                    </a:cxn>
                    <a:cxn ang="0">
                      <a:pos x="T9" y="T11"/>
                    </a:cxn>
                  </a:cxnLst>
                  <a:rect l="0" t="0" r="r" b="b"/>
                  <a:pathLst>
                    <a:path w="6418" h="5913">
                      <a:moveTo>
                        <a:pt x="1558" y="2473"/>
                      </a:moveTo>
                      <a:lnTo>
                        <a:pt x="1685" y="2486"/>
                      </a:lnTo>
                      <a:lnTo>
                        <a:pt x="1693" y="247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0" name="Freeform 945"/>
                <p:cNvSpPr>
                  <a:spLocks/>
                </p:cNvSpPr>
                <p:nvPr/>
              </p:nvSpPr>
              <p:spPr bwMode="auto">
                <a:xfrm>
                  <a:off x="653" y="4366"/>
                  <a:ext cx="6418" cy="5913"/>
                </a:xfrm>
                <a:custGeom>
                  <a:avLst/>
                  <a:gdLst>
                    <a:gd name="T0" fmla="+- 0 1870 653"/>
                    <a:gd name="T1" fmla="*/ T0 w 6418"/>
                    <a:gd name="T2" fmla="+- 0 6879 4366"/>
                    <a:gd name="T3" fmla="*/ 6879 h 5913"/>
                    <a:gd name="T4" fmla="+- 0 1843 653"/>
                    <a:gd name="T5" fmla="*/ T4 w 6418"/>
                    <a:gd name="T6" fmla="+- 0 6910 4366"/>
                    <a:gd name="T7" fmla="*/ 6910 h 5913"/>
                    <a:gd name="T8" fmla="+- 0 1845 653"/>
                    <a:gd name="T9" fmla="*/ T8 w 6418"/>
                    <a:gd name="T10" fmla="+- 0 6917 4366"/>
                    <a:gd name="T11" fmla="*/ 6917 h 5913"/>
                  </a:gdLst>
                  <a:ahLst/>
                  <a:cxnLst>
                    <a:cxn ang="0">
                      <a:pos x="T1" y="T3"/>
                    </a:cxn>
                    <a:cxn ang="0">
                      <a:pos x="T5" y="T7"/>
                    </a:cxn>
                    <a:cxn ang="0">
                      <a:pos x="T9" y="T11"/>
                    </a:cxn>
                  </a:cxnLst>
                  <a:rect l="0" t="0" r="r" b="b"/>
                  <a:pathLst>
                    <a:path w="6418" h="5913">
                      <a:moveTo>
                        <a:pt x="1217" y="2513"/>
                      </a:moveTo>
                      <a:lnTo>
                        <a:pt x="1190" y="2544"/>
                      </a:lnTo>
                      <a:lnTo>
                        <a:pt x="1192" y="255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1" name="Freeform 946"/>
                <p:cNvSpPr>
                  <a:spLocks/>
                </p:cNvSpPr>
                <p:nvPr/>
              </p:nvSpPr>
              <p:spPr bwMode="auto">
                <a:xfrm>
                  <a:off x="653" y="4366"/>
                  <a:ext cx="6418" cy="5913"/>
                </a:xfrm>
                <a:custGeom>
                  <a:avLst/>
                  <a:gdLst>
                    <a:gd name="T0" fmla="+- 0 1860 653"/>
                    <a:gd name="T1" fmla="*/ T0 w 6418"/>
                    <a:gd name="T2" fmla="+- 0 6973 4366"/>
                    <a:gd name="T3" fmla="*/ 6973 h 5913"/>
                    <a:gd name="T4" fmla="+- 0 1829 653"/>
                    <a:gd name="T5" fmla="*/ T4 w 6418"/>
                    <a:gd name="T6" fmla="+- 0 6977 4366"/>
                    <a:gd name="T7" fmla="*/ 6977 h 5913"/>
                    <a:gd name="T8" fmla="+- 0 1733 653"/>
                    <a:gd name="T9" fmla="*/ T8 w 6418"/>
                    <a:gd name="T10" fmla="+- 0 6924 4366"/>
                    <a:gd name="T11" fmla="*/ 6924 h 5913"/>
                    <a:gd name="T12" fmla="+- 0 1719 653"/>
                    <a:gd name="T13" fmla="*/ T12 w 6418"/>
                    <a:gd name="T14" fmla="+- 0 6934 4366"/>
                    <a:gd name="T15" fmla="*/ 6934 h 5913"/>
                    <a:gd name="T16" fmla="+- 0 1637 653"/>
                    <a:gd name="T17" fmla="*/ T16 w 6418"/>
                    <a:gd name="T18" fmla="+- 0 6862 4366"/>
                    <a:gd name="T19" fmla="*/ 6862 h 5913"/>
                    <a:gd name="T20" fmla="+- 0 1626 653"/>
                    <a:gd name="T21" fmla="*/ T20 w 6418"/>
                    <a:gd name="T22" fmla="+- 0 6859 4366"/>
                    <a:gd name="T23" fmla="*/ 6859 h 5913"/>
                  </a:gdLst>
                  <a:ahLst/>
                  <a:cxnLst>
                    <a:cxn ang="0">
                      <a:pos x="T1" y="T3"/>
                    </a:cxn>
                    <a:cxn ang="0">
                      <a:pos x="T5" y="T7"/>
                    </a:cxn>
                    <a:cxn ang="0">
                      <a:pos x="T9" y="T11"/>
                    </a:cxn>
                    <a:cxn ang="0">
                      <a:pos x="T13" y="T15"/>
                    </a:cxn>
                    <a:cxn ang="0">
                      <a:pos x="T17" y="T19"/>
                    </a:cxn>
                    <a:cxn ang="0">
                      <a:pos x="T21" y="T23"/>
                    </a:cxn>
                  </a:cxnLst>
                  <a:rect l="0" t="0" r="r" b="b"/>
                  <a:pathLst>
                    <a:path w="6418" h="5913">
                      <a:moveTo>
                        <a:pt x="1207" y="2607"/>
                      </a:moveTo>
                      <a:lnTo>
                        <a:pt x="1176" y="2611"/>
                      </a:lnTo>
                      <a:lnTo>
                        <a:pt x="1080" y="2558"/>
                      </a:lnTo>
                      <a:lnTo>
                        <a:pt x="1066" y="2568"/>
                      </a:lnTo>
                      <a:lnTo>
                        <a:pt x="984" y="2496"/>
                      </a:lnTo>
                      <a:lnTo>
                        <a:pt x="973" y="24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2" name="Freeform 947"/>
                <p:cNvSpPr>
                  <a:spLocks/>
                </p:cNvSpPr>
                <p:nvPr/>
              </p:nvSpPr>
              <p:spPr bwMode="auto">
                <a:xfrm>
                  <a:off x="653" y="4366"/>
                  <a:ext cx="6418" cy="5913"/>
                </a:xfrm>
                <a:custGeom>
                  <a:avLst/>
                  <a:gdLst>
                    <a:gd name="T0" fmla="+- 0 1956 653"/>
                    <a:gd name="T1" fmla="*/ T0 w 6418"/>
                    <a:gd name="T2" fmla="+- 0 6739 4366"/>
                    <a:gd name="T3" fmla="*/ 6739 h 5913"/>
                    <a:gd name="T4" fmla="+- 0 1954 653"/>
                    <a:gd name="T5" fmla="*/ T4 w 6418"/>
                    <a:gd name="T6" fmla="+- 0 6737 4366"/>
                    <a:gd name="T7" fmla="*/ 6737 h 5913"/>
                    <a:gd name="T8" fmla="+- 0 1939 653"/>
                    <a:gd name="T9" fmla="*/ T8 w 6418"/>
                    <a:gd name="T10" fmla="+- 0 6747 4366"/>
                    <a:gd name="T11" fmla="*/ 6747 h 5913"/>
                    <a:gd name="T12" fmla="+- 0 1946 653"/>
                    <a:gd name="T13" fmla="*/ T12 w 6418"/>
                    <a:gd name="T14" fmla="+- 0 6751 4366"/>
                    <a:gd name="T15" fmla="*/ 6751 h 5913"/>
                  </a:gdLst>
                  <a:ahLst/>
                  <a:cxnLst>
                    <a:cxn ang="0">
                      <a:pos x="T1" y="T3"/>
                    </a:cxn>
                    <a:cxn ang="0">
                      <a:pos x="T5" y="T7"/>
                    </a:cxn>
                    <a:cxn ang="0">
                      <a:pos x="T9" y="T11"/>
                    </a:cxn>
                    <a:cxn ang="0">
                      <a:pos x="T13" y="T15"/>
                    </a:cxn>
                  </a:cxnLst>
                  <a:rect l="0" t="0" r="r" b="b"/>
                  <a:pathLst>
                    <a:path w="6418" h="5913">
                      <a:moveTo>
                        <a:pt x="1303" y="2373"/>
                      </a:moveTo>
                      <a:lnTo>
                        <a:pt x="1301" y="2371"/>
                      </a:lnTo>
                      <a:lnTo>
                        <a:pt x="1286" y="2381"/>
                      </a:lnTo>
                      <a:lnTo>
                        <a:pt x="1293" y="238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3" name="Freeform 948"/>
                <p:cNvSpPr>
                  <a:spLocks/>
                </p:cNvSpPr>
                <p:nvPr/>
              </p:nvSpPr>
              <p:spPr bwMode="auto">
                <a:xfrm>
                  <a:off x="653" y="4366"/>
                  <a:ext cx="6418" cy="5913"/>
                </a:xfrm>
                <a:custGeom>
                  <a:avLst/>
                  <a:gdLst>
                    <a:gd name="T0" fmla="+- 0 1928 653"/>
                    <a:gd name="T1" fmla="*/ T0 w 6418"/>
                    <a:gd name="T2" fmla="+- 0 6779 4366"/>
                    <a:gd name="T3" fmla="*/ 6779 h 5913"/>
                    <a:gd name="T4" fmla="+- 0 1901 653"/>
                    <a:gd name="T5" fmla="*/ T4 w 6418"/>
                    <a:gd name="T6" fmla="+- 0 6766 4366"/>
                    <a:gd name="T7" fmla="*/ 6766 h 5913"/>
                    <a:gd name="T8" fmla="+- 0 1892 653"/>
                    <a:gd name="T9" fmla="*/ T8 w 6418"/>
                    <a:gd name="T10" fmla="+- 0 6779 4366"/>
                    <a:gd name="T11" fmla="*/ 6779 h 5913"/>
                  </a:gdLst>
                  <a:ahLst/>
                  <a:cxnLst>
                    <a:cxn ang="0">
                      <a:pos x="T1" y="T3"/>
                    </a:cxn>
                    <a:cxn ang="0">
                      <a:pos x="T5" y="T7"/>
                    </a:cxn>
                    <a:cxn ang="0">
                      <a:pos x="T9" y="T11"/>
                    </a:cxn>
                  </a:cxnLst>
                  <a:rect l="0" t="0" r="r" b="b"/>
                  <a:pathLst>
                    <a:path w="6418" h="5913">
                      <a:moveTo>
                        <a:pt x="1275" y="2413"/>
                      </a:moveTo>
                      <a:lnTo>
                        <a:pt x="1248" y="2400"/>
                      </a:lnTo>
                      <a:lnTo>
                        <a:pt x="1239" y="24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4" name="Freeform 949"/>
                <p:cNvSpPr>
                  <a:spLocks/>
                </p:cNvSpPr>
                <p:nvPr/>
              </p:nvSpPr>
              <p:spPr bwMode="auto">
                <a:xfrm>
                  <a:off x="653" y="4366"/>
                  <a:ext cx="6418" cy="5913"/>
                </a:xfrm>
                <a:custGeom>
                  <a:avLst/>
                  <a:gdLst>
                    <a:gd name="T0" fmla="+- 0 1828 653"/>
                    <a:gd name="T1" fmla="*/ T0 w 6418"/>
                    <a:gd name="T2" fmla="+- 0 6779 4366"/>
                    <a:gd name="T3" fmla="*/ 6779 h 5913"/>
                    <a:gd name="T4" fmla="+- 0 1819 653"/>
                    <a:gd name="T5" fmla="*/ T4 w 6418"/>
                    <a:gd name="T6" fmla="+- 0 6771 4366"/>
                    <a:gd name="T7" fmla="*/ 6771 h 5913"/>
                    <a:gd name="T8" fmla="+- 0 1826 653"/>
                    <a:gd name="T9" fmla="*/ T8 w 6418"/>
                    <a:gd name="T10" fmla="+- 0 6779 4366"/>
                    <a:gd name="T11" fmla="*/ 6779 h 5913"/>
                  </a:gdLst>
                  <a:ahLst/>
                  <a:cxnLst>
                    <a:cxn ang="0">
                      <a:pos x="T1" y="T3"/>
                    </a:cxn>
                    <a:cxn ang="0">
                      <a:pos x="T5" y="T7"/>
                    </a:cxn>
                    <a:cxn ang="0">
                      <a:pos x="T9" y="T11"/>
                    </a:cxn>
                  </a:cxnLst>
                  <a:rect l="0" t="0" r="r" b="b"/>
                  <a:pathLst>
                    <a:path w="6418" h="5913">
                      <a:moveTo>
                        <a:pt x="1175" y="2413"/>
                      </a:moveTo>
                      <a:lnTo>
                        <a:pt x="1166" y="2405"/>
                      </a:lnTo>
                      <a:lnTo>
                        <a:pt x="1173" y="24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5" name="Freeform 950"/>
                <p:cNvSpPr>
                  <a:spLocks/>
                </p:cNvSpPr>
                <p:nvPr/>
              </p:nvSpPr>
              <p:spPr bwMode="auto">
                <a:xfrm>
                  <a:off x="653" y="4366"/>
                  <a:ext cx="6418" cy="5913"/>
                </a:xfrm>
                <a:custGeom>
                  <a:avLst/>
                  <a:gdLst>
                    <a:gd name="T0" fmla="+- 0 1851 653"/>
                    <a:gd name="T1" fmla="*/ T0 w 6418"/>
                    <a:gd name="T2" fmla="+- 0 6818 4366"/>
                    <a:gd name="T3" fmla="*/ 6818 h 5913"/>
                    <a:gd name="T4" fmla="+- 0 1834 653"/>
                    <a:gd name="T5" fmla="*/ T4 w 6418"/>
                    <a:gd name="T6" fmla="+- 0 6857 4366"/>
                    <a:gd name="T7" fmla="*/ 6857 h 5913"/>
                    <a:gd name="T8" fmla="+- 0 1835 653"/>
                    <a:gd name="T9" fmla="*/ T8 w 6418"/>
                    <a:gd name="T10" fmla="+- 0 6858 4366"/>
                    <a:gd name="T11" fmla="*/ 6858 h 5913"/>
                  </a:gdLst>
                  <a:ahLst/>
                  <a:cxnLst>
                    <a:cxn ang="0">
                      <a:pos x="T1" y="T3"/>
                    </a:cxn>
                    <a:cxn ang="0">
                      <a:pos x="T5" y="T7"/>
                    </a:cxn>
                    <a:cxn ang="0">
                      <a:pos x="T9" y="T11"/>
                    </a:cxn>
                  </a:cxnLst>
                  <a:rect l="0" t="0" r="r" b="b"/>
                  <a:pathLst>
                    <a:path w="6418" h="5913">
                      <a:moveTo>
                        <a:pt x="1198" y="2452"/>
                      </a:moveTo>
                      <a:lnTo>
                        <a:pt x="1181" y="2491"/>
                      </a:lnTo>
                      <a:lnTo>
                        <a:pt x="1182" y="249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6" name="Freeform 951"/>
                <p:cNvSpPr>
                  <a:spLocks/>
                </p:cNvSpPr>
                <p:nvPr/>
              </p:nvSpPr>
              <p:spPr bwMode="auto">
                <a:xfrm>
                  <a:off x="653" y="4366"/>
                  <a:ext cx="6418" cy="5913"/>
                </a:xfrm>
                <a:custGeom>
                  <a:avLst/>
                  <a:gdLst>
                    <a:gd name="T0" fmla="+- 0 1626 653"/>
                    <a:gd name="T1" fmla="*/ T0 w 6418"/>
                    <a:gd name="T2" fmla="+- 0 6859 4366"/>
                    <a:gd name="T3" fmla="*/ 6859 h 5913"/>
                    <a:gd name="T4" fmla="+- 0 1574 653"/>
                    <a:gd name="T5" fmla="*/ T4 w 6418"/>
                    <a:gd name="T6" fmla="+- 0 6848 4366"/>
                    <a:gd name="T7" fmla="*/ 6848 h 5913"/>
                    <a:gd name="T8" fmla="+- 0 1550 653"/>
                    <a:gd name="T9" fmla="*/ T8 w 6418"/>
                    <a:gd name="T10" fmla="+- 0 6872 4366"/>
                    <a:gd name="T11" fmla="*/ 6872 h 5913"/>
                    <a:gd name="T12" fmla="+- 0 1521 653"/>
                    <a:gd name="T13" fmla="*/ T12 w 6418"/>
                    <a:gd name="T14" fmla="+- 0 6872 4366"/>
                    <a:gd name="T15" fmla="*/ 6872 h 5913"/>
                  </a:gdLst>
                  <a:ahLst/>
                  <a:cxnLst>
                    <a:cxn ang="0">
                      <a:pos x="T1" y="T3"/>
                    </a:cxn>
                    <a:cxn ang="0">
                      <a:pos x="T5" y="T7"/>
                    </a:cxn>
                    <a:cxn ang="0">
                      <a:pos x="T9" y="T11"/>
                    </a:cxn>
                    <a:cxn ang="0">
                      <a:pos x="T13" y="T15"/>
                    </a:cxn>
                  </a:cxnLst>
                  <a:rect l="0" t="0" r="r" b="b"/>
                  <a:pathLst>
                    <a:path w="6418" h="5913">
                      <a:moveTo>
                        <a:pt x="973" y="2493"/>
                      </a:moveTo>
                      <a:lnTo>
                        <a:pt x="921" y="2482"/>
                      </a:lnTo>
                      <a:lnTo>
                        <a:pt x="897" y="2506"/>
                      </a:lnTo>
                      <a:lnTo>
                        <a:pt x="868" y="25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7" name="Freeform 952"/>
                <p:cNvSpPr>
                  <a:spLocks/>
                </p:cNvSpPr>
                <p:nvPr/>
              </p:nvSpPr>
              <p:spPr bwMode="auto">
                <a:xfrm>
                  <a:off x="653" y="4366"/>
                  <a:ext cx="6418" cy="5913"/>
                </a:xfrm>
                <a:custGeom>
                  <a:avLst/>
                  <a:gdLst>
                    <a:gd name="T0" fmla="+- 0 1563 653"/>
                    <a:gd name="T1" fmla="*/ T0 w 6418"/>
                    <a:gd name="T2" fmla="+- 0 6775 4366"/>
                    <a:gd name="T3" fmla="*/ 6775 h 5913"/>
                    <a:gd name="T4" fmla="+- 0 1565 653"/>
                    <a:gd name="T5" fmla="*/ T4 w 6418"/>
                    <a:gd name="T6" fmla="+- 0 6771 4366"/>
                    <a:gd name="T7" fmla="*/ 6771 h 5913"/>
                    <a:gd name="T8" fmla="+- 0 1526 653"/>
                    <a:gd name="T9" fmla="*/ T8 w 6418"/>
                    <a:gd name="T10" fmla="+- 0 6680 4366"/>
                    <a:gd name="T11" fmla="*/ 6680 h 5913"/>
                    <a:gd name="T12" fmla="+- 0 1493 653"/>
                    <a:gd name="T13" fmla="*/ T12 w 6418"/>
                    <a:gd name="T14" fmla="+- 0 6684 4366"/>
                    <a:gd name="T15" fmla="*/ 6684 h 5913"/>
                    <a:gd name="T16" fmla="+- 0 1450 653"/>
                    <a:gd name="T17" fmla="*/ T16 w 6418"/>
                    <a:gd name="T18" fmla="+- 0 6598 4366"/>
                    <a:gd name="T19" fmla="*/ 6598 h 5913"/>
                    <a:gd name="T20" fmla="+- 0 1339 653"/>
                    <a:gd name="T21" fmla="*/ T20 w 6418"/>
                    <a:gd name="T22" fmla="+- 0 6526 4366"/>
                    <a:gd name="T23" fmla="*/ 6526 h 5913"/>
                    <a:gd name="T24" fmla="+- 0 1195 653"/>
                    <a:gd name="T25" fmla="*/ T24 w 6418"/>
                    <a:gd name="T26" fmla="+- 0 6392 4366"/>
                    <a:gd name="T27" fmla="*/ 6392 h 5913"/>
                    <a:gd name="T28" fmla="+- 0 1077 653"/>
                    <a:gd name="T29" fmla="*/ T28 w 6418"/>
                    <a:gd name="T30" fmla="+- 0 6293 4366"/>
                    <a:gd name="T31" fmla="*/ 6293 h 591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6418" h="5913">
                      <a:moveTo>
                        <a:pt x="910" y="2409"/>
                      </a:moveTo>
                      <a:lnTo>
                        <a:pt x="912" y="2405"/>
                      </a:lnTo>
                      <a:lnTo>
                        <a:pt x="873" y="2314"/>
                      </a:lnTo>
                      <a:lnTo>
                        <a:pt x="840" y="2318"/>
                      </a:lnTo>
                      <a:lnTo>
                        <a:pt x="797" y="2232"/>
                      </a:lnTo>
                      <a:lnTo>
                        <a:pt x="686" y="2160"/>
                      </a:lnTo>
                      <a:lnTo>
                        <a:pt x="542" y="2026"/>
                      </a:lnTo>
                      <a:lnTo>
                        <a:pt x="424" y="192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8" name="Freeform 953"/>
                <p:cNvSpPr>
                  <a:spLocks/>
                </p:cNvSpPr>
                <p:nvPr/>
              </p:nvSpPr>
              <p:spPr bwMode="auto">
                <a:xfrm>
                  <a:off x="653" y="4366"/>
                  <a:ext cx="6418" cy="5913"/>
                </a:xfrm>
                <a:custGeom>
                  <a:avLst/>
                  <a:gdLst>
                    <a:gd name="T0" fmla="+- 0 1098 653"/>
                    <a:gd name="T1" fmla="*/ T0 w 6418"/>
                    <a:gd name="T2" fmla="+- 0 6217 4366"/>
                    <a:gd name="T3" fmla="*/ 6217 h 5913"/>
                    <a:gd name="T4" fmla="+- 0 1099 653"/>
                    <a:gd name="T5" fmla="*/ T4 w 6418"/>
                    <a:gd name="T6" fmla="+- 0 6214 4366"/>
                    <a:gd name="T7" fmla="*/ 6214 h 5913"/>
                    <a:gd name="T8" fmla="+- 0 1020 653"/>
                    <a:gd name="T9" fmla="*/ T8 w 6418"/>
                    <a:gd name="T10" fmla="+- 0 6031 4366"/>
                    <a:gd name="T11" fmla="*/ 6031 h 5913"/>
                  </a:gdLst>
                  <a:ahLst/>
                  <a:cxnLst>
                    <a:cxn ang="0">
                      <a:pos x="T1" y="T3"/>
                    </a:cxn>
                    <a:cxn ang="0">
                      <a:pos x="T5" y="T7"/>
                    </a:cxn>
                    <a:cxn ang="0">
                      <a:pos x="T9" y="T11"/>
                    </a:cxn>
                  </a:cxnLst>
                  <a:rect l="0" t="0" r="r" b="b"/>
                  <a:pathLst>
                    <a:path w="6418" h="5913">
                      <a:moveTo>
                        <a:pt x="445" y="1851"/>
                      </a:moveTo>
                      <a:lnTo>
                        <a:pt x="446" y="1848"/>
                      </a:lnTo>
                      <a:lnTo>
                        <a:pt x="367" y="166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9" name="Freeform 954"/>
                <p:cNvSpPr>
                  <a:spLocks/>
                </p:cNvSpPr>
                <p:nvPr/>
              </p:nvSpPr>
              <p:spPr bwMode="auto">
                <a:xfrm>
                  <a:off x="653" y="4366"/>
                  <a:ext cx="6418" cy="5913"/>
                </a:xfrm>
                <a:custGeom>
                  <a:avLst/>
                  <a:gdLst>
                    <a:gd name="T0" fmla="+- 0 1051 653"/>
                    <a:gd name="T1" fmla="*/ T0 w 6418"/>
                    <a:gd name="T2" fmla="+- 0 5898 4366"/>
                    <a:gd name="T3" fmla="*/ 5898 h 5913"/>
                    <a:gd name="T4" fmla="+- 0 1051 653"/>
                    <a:gd name="T5" fmla="*/ T4 w 6418"/>
                    <a:gd name="T6" fmla="+- 0 5897 4366"/>
                    <a:gd name="T7" fmla="*/ 5897 h 5913"/>
                    <a:gd name="T8" fmla="+- 0 1037 653"/>
                    <a:gd name="T9" fmla="*/ T8 w 6418"/>
                    <a:gd name="T10" fmla="+- 0 5811 4366"/>
                    <a:gd name="T11" fmla="*/ 5811 h 5913"/>
                    <a:gd name="T12" fmla="+- 0 1003 653"/>
                    <a:gd name="T13" fmla="*/ T12 w 6418"/>
                    <a:gd name="T14" fmla="+- 0 5725 4366"/>
                    <a:gd name="T15" fmla="*/ 5725 h 5913"/>
                    <a:gd name="T16" fmla="+- 0 893 653"/>
                    <a:gd name="T17" fmla="*/ T16 w 6418"/>
                    <a:gd name="T18" fmla="+- 0 5619 4366"/>
                    <a:gd name="T19" fmla="*/ 5619 h 5913"/>
                    <a:gd name="T20" fmla="+- 0 840 653"/>
                    <a:gd name="T21" fmla="*/ T20 w 6418"/>
                    <a:gd name="T22" fmla="+- 0 5557 4366"/>
                    <a:gd name="T23" fmla="*/ 5557 h 5913"/>
                    <a:gd name="T24" fmla="+- 0 688 653"/>
                    <a:gd name="T25" fmla="*/ T24 w 6418"/>
                    <a:gd name="T26" fmla="+- 0 5461 4366"/>
                    <a:gd name="T27" fmla="*/ 5461 h 5913"/>
                  </a:gdLst>
                  <a:ahLst/>
                  <a:cxnLst>
                    <a:cxn ang="0">
                      <a:pos x="T1" y="T3"/>
                    </a:cxn>
                    <a:cxn ang="0">
                      <a:pos x="T5" y="T7"/>
                    </a:cxn>
                    <a:cxn ang="0">
                      <a:pos x="T9" y="T11"/>
                    </a:cxn>
                    <a:cxn ang="0">
                      <a:pos x="T13" y="T15"/>
                    </a:cxn>
                    <a:cxn ang="0">
                      <a:pos x="T17" y="T19"/>
                    </a:cxn>
                    <a:cxn ang="0">
                      <a:pos x="T21" y="T23"/>
                    </a:cxn>
                    <a:cxn ang="0">
                      <a:pos x="T25" y="T27"/>
                    </a:cxn>
                  </a:cxnLst>
                  <a:rect l="0" t="0" r="r" b="b"/>
                  <a:pathLst>
                    <a:path w="6418" h="5913">
                      <a:moveTo>
                        <a:pt x="398" y="1532"/>
                      </a:moveTo>
                      <a:lnTo>
                        <a:pt x="398" y="1531"/>
                      </a:lnTo>
                      <a:lnTo>
                        <a:pt x="384" y="1445"/>
                      </a:lnTo>
                      <a:lnTo>
                        <a:pt x="350" y="1359"/>
                      </a:lnTo>
                      <a:lnTo>
                        <a:pt x="240" y="1253"/>
                      </a:lnTo>
                      <a:lnTo>
                        <a:pt x="187" y="1191"/>
                      </a:lnTo>
                      <a:lnTo>
                        <a:pt x="35" y="109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0" name="Freeform 955"/>
                <p:cNvSpPr>
                  <a:spLocks/>
                </p:cNvSpPr>
                <p:nvPr/>
              </p:nvSpPr>
              <p:spPr bwMode="auto">
                <a:xfrm>
                  <a:off x="653" y="4366"/>
                  <a:ext cx="6418" cy="5913"/>
                </a:xfrm>
                <a:custGeom>
                  <a:avLst/>
                  <a:gdLst>
                    <a:gd name="T0" fmla="+- 0 691 653"/>
                    <a:gd name="T1" fmla="*/ T0 w 6418"/>
                    <a:gd name="T2" fmla="+- 0 5419 4366"/>
                    <a:gd name="T3" fmla="*/ 5419 h 5913"/>
                    <a:gd name="T4" fmla="+- 0 691 653"/>
                    <a:gd name="T5" fmla="*/ T4 w 6418"/>
                    <a:gd name="T6" fmla="+- 0 5413 4366"/>
                    <a:gd name="T7" fmla="*/ 5413 h 5913"/>
                    <a:gd name="T8" fmla="+- 0 657 653"/>
                    <a:gd name="T9" fmla="*/ T8 w 6418"/>
                    <a:gd name="T10" fmla="+- 0 5352 4366"/>
                    <a:gd name="T11" fmla="*/ 5352 h 5913"/>
                  </a:gdLst>
                  <a:ahLst/>
                  <a:cxnLst>
                    <a:cxn ang="0">
                      <a:pos x="T1" y="T3"/>
                    </a:cxn>
                    <a:cxn ang="0">
                      <a:pos x="T5" y="T7"/>
                    </a:cxn>
                    <a:cxn ang="0">
                      <a:pos x="T9" y="T11"/>
                    </a:cxn>
                  </a:cxnLst>
                  <a:rect l="0" t="0" r="r" b="b"/>
                  <a:pathLst>
                    <a:path w="6418" h="5913">
                      <a:moveTo>
                        <a:pt x="38" y="1053"/>
                      </a:moveTo>
                      <a:lnTo>
                        <a:pt x="38" y="1047"/>
                      </a:lnTo>
                      <a:lnTo>
                        <a:pt x="4" y="98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1" name="Freeform 956"/>
                <p:cNvSpPr>
                  <a:spLocks/>
                </p:cNvSpPr>
                <p:nvPr/>
              </p:nvSpPr>
              <p:spPr bwMode="auto">
                <a:xfrm>
                  <a:off x="653" y="4366"/>
                  <a:ext cx="6418" cy="5913"/>
                </a:xfrm>
                <a:custGeom>
                  <a:avLst/>
                  <a:gdLst>
                    <a:gd name="T0" fmla="+- 0 828 653"/>
                    <a:gd name="T1" fmla="*/ T0 w 6418"/>
                    <a:gd name="T2" fmla="+- 0 5009 4366"/>
                    <a:gd name="T3" fmla="*/ 5009 h 5913"/>
                    <a:gd name="T4" fmla="+- 0 830 653"/>
                    <a:gd name="T5" fmla="*/ T4 w 6418"/>
                    <a:gd name="T6" fmla="+- 0 5005 4366"/>
                    <a:gd name="T7" fmla="*/ 5005 h 5913"/>
                    <a:gd name="T8" fmla="+- 0 807 653"/>
                    <a:gd name="T9" fmla="*/ T8 w 6418"/>
                    <a:gd name="T10" fmla="+- 0 4917 4366"/>
                    <a:gd name="T11" fmla="*/ 4917 h 5913"/>
                  </a:gdLst>
                  <a:ahLst/>
                  <a:cxnLst>
                    <a:cxn ang="0">
                      <a:pos x="T1" y="T3"/>
                    </a:cxn>
                    <a:cxn ang="0">
                      <a:pos x="T5" y="T7"/>
                    </a:cxn>
                    <a:cxn ang="0">
                      <a:pos x="T9" y="T11"/>
                    </a:cxn>
                  </a:cxnLst>
                  <a:rect l="0" t="0" r="r" b="b"/>
                  <a:pathLst>
                    <a:path w="6418" h="5913">
                      <a:moveTo>
                        <a:pt x="175" y="643"/>
                      </a:moveTo>
                      <a:lnTo>
                        <a:pt x="177" y="639"/>
                      </a:lnTo>
                      <a:lnTo>
                        <a:pt x="154" y="55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2" name="Freeform 957"/>
                <p:cNvSpPr>
                  <a:spLocks/>
                </p:cNvSpPr>
                <p:nvPr/>
              </p:nvSpPr>
              <p:spPr bwMode="auto">
                <a:xfrm>
                  <a:off x="653" y="4366"/>
                  <a:ext cx="6418" cy="5913"/>
                </a:xfrm>
                <a:custGeom>
                  <a:avLst/>
                  <a:gdLst>
                    <a:gd name="T0" fmla="+- 0 863 653"/>
                    <a:gd name="T1" fmla="*/ T0 w 6418"/>
                    <a:gd name="T2" fmla="+- 0 4716 4366"/>
                    <a:gd name="T3" fmla="*/ 4716 h 5913"/>
                    <a:gd name="T4" fmla="+- 0 864 653"/>
                    <a:gd name="T5" fmla="*/ T4 w 6418"/>
                    <a:gd name="T6" fmla="+- 0 4707 4366"/>
                    <a:gd name="T7" fmla="*/ 4707 h 5913"/>
                    <a:gd name="T8" fmla="+- 0 811 653"/>
                    <a:gd name="T9" fmla="*/ T8 w 6418"/>
                    <a:gd name="T10" fmla="+- 0 4539 4366"/>
                    <a:gd name="T11" fmla="*/ 4539 h 5913"/>
                    <a:gd name="T12" fmla="+- 0 754 653"/>
                    <a:gd name="T13" fmla="*/ T12 w 6418"/>
                    <a:gd name="T14" fmla="+- 0 4508 4366"/>
                    <a:gd name="T15" fmla="*/ 4508 h 5913"/>
                  </a:gdLst>
                  <a:ahLst/>
                  <a:cxnLst>
                    <a:cxn ang="0">
                      <a:pos x="T1" y="T3"/>
                    </a:cxn>
                    <a:cxn ang="0">
                      <a:pos x="T5" y="T7"/>
                    </a:cxn>
                    <a:cxn ang="0">
                      <a:pos x="T9" y="T11"/>
                    </a:cxn>
                    <a:cxn ang="0">
                      <a:pos x="T13" y="T15"/>
                    </a:cxn>
                  </a:cxnLst>
                  <a:rect l="0" t="0" r="r" b="b"/>
                  <a:pathLst>
                    <a:path w="6418" h="5913">
                      <a:moveTo>
                        <a:pt x="210" y="350"/>
                      </a:moveTo>
                      <a:lnTo>
                        <a:pt x="211" y="341"/>
                      </a:lnTo>
                      <a:lnTo>
                        <a:pt x="158" y="173"/>
                      </a:lnTo>
                      <a:lnTo>
                        <a:pt x="101" y="14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3" name="Freeform 958"/>
                <p:cNvSpPr>
                  <a:spLocks/>
                </p:cNvSpPr>
                <p:nvPr/>
              </p:nvSpPr>
              <p:spPr bwMode="auto">
                <a:xfrm>
                  <a:off x="653" y="4366"/>
                  <a:ext cx="6418" cy="5913"/>
                </a:xfrm>
                <a:custGeom>
                  <a:avLst/>
                  <a:gdLst>
                    <a:gd name="T0" fmla="+- 0 772 653"/>
                    <a:gd name="T1" fmla="*/ T0 w 6418"/>
                    <a:gd name="T2" fmla="+- 0 4379 4366"/>
                    <a:gd name="T3" fmla="*/ 4379 h 5913"/>
                    <a:gd name="T4" fmla="+- 0 773 653"/>
                    <a:gd name="T5" fmla="*/ T4 w 6418"/>
                    <a:gd name="T6" fmla="+- 0 4371 4366"/>
                    <a:gd name="T7" fmla="*/ 4371 h 5913"/>
                    <a:gd name="T8" fmla="+- 0 1013 653"/>
                    <a:gd name="T9" fmla="*/ T8 w 6418"/>
                    <a:gd name="T10" fmla="+- 0 4371 4366"/>
                    <a:gd name="T11" fmla="*/ 4371 h 5913"/>
                    <a:gd name="T12" fmla="+- 0 1205 653"/>
                    <a:gd name="T13" fmla="*/ T12 w 6418"/>
                    <a:gd name="T14" fmla="+- 0 4371 4366"/>
                    <a:gd name="T15" fmla="*/ 4371 h 5913"/>
                    <a:gd name="T16" fmla="+- 0 1387 653"/>
                    <a:gd name="T17" fmla="*/ T16 w 6418"/>
                    <a:gd name="T18" fmla="+- 0 4366 4366"/>
                    <a:gd name="T19" fmla="*/ 4366 h 5913"/>
                    <a:gd name="T20" fmla="+- 0 1973 653"/>
                    <a:gd name="T21" fmla="*/ T20 w 6418"/>
                    <a:gd name="T22" fmla="+- 0 4366 4366"/>
                    <a:gd name="T23" fmla="*/ 4366 h 5913"/>
                    <a:gd name="T24" fmla="+- 0 2496 653"/>
                    <a:gd name="T25" fmla="*/ T24 w 6418"/>
                    <a:gd name="T26" fmla="+- 0 4371 4366"/>
                    <a:gd name="T27" fmla="*/ 4371 h 5913"/>
                    <a:gd name="T28" fmla="+- 0 2856 653"/>
                    <a:gd name="T29" fmla="*/ T28 w 6418"/>
                    <a:gd name="T30" fmla="+- 0 4376 4366"/>
                    <a:gd name="T31" fmla="*/ 4376 h 5913"/>
                    <a:gd name="T32" fmla="+- 0 3403 653"/>
                    <a:gd name="T33" fmla="*/ T32 w 6418"/>
                    <a:gd name="T34" fmla="+- 0 4376 4366"/>
                    <a:gd name="T35" fmla="*/ 4376 h 5913"/>
                    <a:gd name="T36" fmla="+- 0 3403 653"/>
                    <a:gd name="T37" fmla="*/ T36 w 6418"/>
                    <a:gd name="T38" fmla="+- 0 6248 4366"/>
                    <a:gd name="T39" fmla="*/ 6248 h 5913"/>
                    <a:gd name="T40" fmla="+- 0 3471 653"/>
                    <a:gd name="T41" fmla="*/ T40 w 6418"/>
                    <a:gd name="T42" fmla="+- 0 6291 4366"/>
                    <a:gd name="T43" fmla="*/ 6291 h 5913"/>
                    <a:gd name="T44" fmla="+- 0 3663 653"/>
                    <a:gd name="T45" fmla="*/ T44 w 6418"/>
                    <a:gd name="T46" fmla="+- 0 6425 4366"/>
                    <a:gd name="T47" fmla="*/ 6425 h 5913"/>
                    <a:gd name="T48" fmla="+- 0 3826 653"/>
                    <a:gd name="T49" fmla="*/ T48 w 6418"/>
                    <a:gd name="T50" fmla="+- 0 6536 4366"/>
                    <a:gd name="T51" fmla="*/ 6536 h 5913"/>
                    <a:gd name="T52" fmla="+- 0 3927 653"/>
                    <a:gd name="T53" fmla="*/ T52 w 6418"/>
                    <a:gd name="T54" fmla="+- 0 6608 4366"/>
                    <a:gd name="T55" fmla="*/ 6608 h 5913"/>
                    <a:gd name="T56" fmla="+- 0 4110 653"/>
                    <a:gd name="T57" fmla="*/ T56 w 6418"/>
                    <a:gd name="T58" fmla="+- 0 6739 4366"/>
                    <a:gd name="T59" fmla="*/ 6739 h 59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6418" h="5913">
                      <a:moveTo>
                        <a:pt x="119" y="13"/>
                      </a:moveTo>
                      <a:lnTo>
                        <a:pt x="120" y="5"/>
                      </a:lnTo>
                      <a:lnTo>
                        <a:pt x="360" y="5"/>
                      </a:lnTo>
                      <a:lnTo>
                        <a:pt x="552" y="5"/>
                      </a:lnTo>
                      <a:lnTo>
                        <a:pt x="734" y="0"/>
                      </a:lnTo>
                      <a:lnTo>
                        <a:pt x="1320" y="0"/>
                      </a:lnTo>
                      <a:lnTo>
                        <a:pt x="1843" y="5"/>
                      </a:lnTo>
                      <a:lnTo>
                        <a:pt x="2203" y="10"/>
                      </a:lnTo>
                      <a:lnTo>
                        <a:pt x="2750" y="10"/>
                      </a:lnTo>
                      <a:lnTo>
                        <a:pt x="2750" y="1882"/>
                      </a:lnTo>
                      <a:lnTo>
                        <a:pt x="2818" y="1925"/>
                      </a:lnTo>
                      <a:lnTo>
                        <a:pt x="3010" y="2059"/>
                      </a:lnTo>
                      <a:lnTo>
                        <a:pt x="3173" y="2170"/>
                      </a:lnTo>
                      <a:lnTo>
                        <a:pt x="3274" y="2242"/>
                      </a:lnTo>
                      <a:lnTo>
                        <a:pt x="3457" y="237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4" name="Freeform 959"/>
                <p:cNvSpPr>
                  <a:spLocks/>
                </p:cNvSpPr>
                <p:nvPr/>
              </p:nvSpPr>
              <p:spPr bwMode="auto">
                <a:xfrm>
                  <a:off x="653" y="4366"/>
                  <a:ext cx="6418" cy="5913"/>
                </a:xfrm>
                <a:custGeom>
                  <a:avLst/>
                  <a:gdLst>
                    <a:gd name="T0" fmla="+- 0 2357 653"/>
                    <a:gd name="T1" fmla="*/ T0 w 6418"/>
                    <a:gd name="T2" fmla="+- 0 6761 4366"/>
                    <a:gd name="T3" fmla="*/ 6761 h 5913"/>
                    <a:gd name="T4" fmla="+- 0 2313 653"/>
                    <a:gd name="T5" fmla="*/ T4 w 6418"/>
                    <a:gd name="T6" fmla="+- 0 6799 4366"/>
                    <a:gd name="T7" fmla="*/ 6799 h 5913"/>
                  </a:gdLst>
                  <a:ahLst/>
                  <a:cxnLst>
                    <a:cxn ang="0">
                      <a:pos x="T1" y="T3"/>
                    </a:cxn>
                    <a:cxn ang="0">
                      <a:pos x="T5" y="T7"/>
                    </a:cxn>
                  </a:cxnLst>
                  <a:rect l="0" t="0" r="r" b="b"/>
                  <a:pathLst>
                    <a:path w="6418" h="5913">
                      <a:moveTo>
                        <a:pt x="1704" y="2395"/>
                      </a:moveTo>
                      <a:lnTo>
                        <a:pt x="1660" y="243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5" name="Freeform 960"/>
                <p:cNvSpPr>
                  <a:spLocks/>
                </p:cNvSpPr>
                <p:nvPr/>
              </p:nvSpPr>
              <p:spPr bwMode="auto">
                <a:xfrm>
                  <a:off x="653" y="4366"/>
                  <a:ext cx="6418" cy="5913"/>
                </a:xfrm>
                <a:custGeom>
                  <a:avLst/>
                  <a:gdLst>
                    <a:gd name="T0" fmla="+- 0 2184 653"/>
                    <a:gd name="T1" fmla="*/ T0 w 6418"/>
                    <a:gd name="T2" fmla="+- 0 6799 4366"/>
                    <a:gd name="T3" fmla="*/ 6799 h 5913"/>
                    <a:gd name="T4" fmla="+- 0 2160 653"/>
                    <a:gd name="T5" fmla="*/ T4 w 6418"/>
                    <a:gd name="T6" fmla="+- 0 6780 4366"/>
                    <a:gd name="T7" fmla="*/ 6780 h 5913"/>
                    <a:gd name="T8" fmla="+- 0 2007 653"/>
                    <a:gd name="T9" fmla="*/ T8 w 6418"/>
                    <a:gd name="T10" fmla="+- 0 6824 4366"/>
                    <a:gd name="T11" fmla="*/ 6824 h 5913"/>
                    <a:gd name="T12" fmla="+- 0 1978 653"/>
                    <a:gd name="T13" fmla="*/ T12 w 6418"/>
                    <a:gd name="T14" fmla="+- 0 6766 4366"/>
                    <a:gd name="T15" fmla="*/ 6766 h 5913"/>
                    <a:gd name="T16" fmla="+- 0 1956 653"/>
                    <a:gd name="T17" fmla="*/ T16 w 6418"/>
                    <a:gd name="T18" fmla="+- 0 6739 4366"/>
                    <a:gd name="T19" fmla="*/ 6739 h 5913"/>
                  </a:gdLst>
                  <a:ahLst/>
                  <a:cxnLst>
                    <a:cxn ang="0">
                      <a:pos x="T1" y="T3"/>
                    </a:cxn>
                    <a:cxn ang="0">
                      <a:pos x="T5" y="T7"/>
                    </a:cxn>
                    <a:cxn ang="0">
                      <a:pos x="T9" y="T11"/>
                    </a:cxn>
                    <a:cxn ang="0">
                      <a:pos x="T13" y="T15"/>
                    </a:cxn>
                    <a:cxn ang="0">
                      <a:pos x="T17" y="T19"/>
                    </a:cxn>
                  </a:cxnLst>
                  <a:rect l="0" t="0" r="r" b="b"/>
                  <a:pathLst>
                    <a:path w="6418" h="5913">
                      <a:moveTo>
                        <a:pt x="1531" y="2433"/>
                      </a:moveTo>
                      <a:lnTo>
                        <a:pt x="1507" y="2414"/>
                      </a:lnTo>
                      <a:lnTo>
                        <a:pt x="1354" y="2458"/>
                      </a:lnTo>
                      <a:lnTo>
                        <a:pt x="1325" y="2400"/>
                      </a:lnTo>
                      <a:lnTo>
                        <a:pt x="1303" y="237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6" name="Freeform 961"/>
                <p:cNvSpPr>
                  <a:spLocks/>
                </p:cNvSpPr>
                <p:nvPr/>
              </p:nvSpPr>
              <p:spPr bwMode="auto">
                <a:xfrm>
                  <a:off x="653" y="4366"/>
                  <a:ext cx="6418" cy="5913"/>
                </a:xfrm>
                <a:custGeom>
                  <a:avLst/>
                  <a:gdLst>
                    <a:gd name="T0" fmla="+- 0 1968 653"/>
                    <a:gd name="T1" fmla="*/ T0 w 6418"/>
                    <a:gd name="T2" fmla="+- 0 6763 4366"/>
                    <a:gd name="T3" fmla="*/ 6763 h 5913"/>
                    <a:gd name="T4" fmla="+- 0 1973 653"/>
                    <a:gd name="T5" fmla="*/ T4 w 6418"/>
                    <a:gd name="T6" fmla="+- 0 6766 4366"/>
                    <a:gd name="T7" fmla="*/ 6766 h 5913"/>
                    <a:gd name="T8" fmla="+- 0 1974 653"/>
                    <a:gd name="T9" fmla="*/ T8 w 6418"/>
                    <a:gd name="T10" fmla="+- 0 6773 4366"/>
                    <a:gd name="T11" fmla="*/ 6773 h 5913"/>
                  </a:gdLst>
                  <a:ahLst/>
                  <a:cxnLst>
                    <a:cxn ang="0">
                      <a:pos x="T1" y="T3"/>
                    </a:cxn>
                    <a:cxn ang="0">
                      <a:pos x="T5" y="T7"/>
                    </a:cxn>
                    <a:cxn ang="0">
                      <a:pos x="T9" y="T11"/>
                    </a:cxn>
                  </a:cxnLst>
                  <a:rect l="0" t="0" r="r" b="b"/>
                  <a:pathLst>
                    <a:path w="6418" h="5913">
                      <a:moveTo>
                        <a:pt x="1315" y="2397"/>
                      </a:moveTo>
                      <a:lnTo>
                        <a:pt x="1320" y="2400"/>
                      </a:lnTo>
                      <a:lnTo>
                        <a:pt x="1321" y="240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7" name="Freeform 962"/>
                <p:cNvSpPr>
                  <a:spLocks/>
                </p:cNvSpPr>
                <p:nvPr/>
              </p:nvSpPr>
              <p:spPr bwMode="auto">
                <a:xfrm>
                  <a:off x="653" y="4366"/>
                  <a:ext cx="6418" cy="5913"/>
                </a:xfrm>
                <a:custGeom>
                  <a:avLst/>
                  <a:gdLst>
                    <a:gd name="T0" fmla="+- 0 4110 653"/>
                    <a:gd name="T1" fmla="*/ T0 w 6418"/>
                    <a:gd name="T2" fmla="+- 0 6739 4366"/>
                    <a:gd name="T3" fmla="*/ 6739 h 5913"/>
                    <a:gd name="T4" fmla="+- 0 4166 653"/>
                    <a:gd name="T5" fmla="*/ T4 w 6418"/>
                    <a:gd name="T6" fmla="+- 0 6779 4366"/>
                    <a:gd name="T7" fmla="*/ 6779 h 5913"/>
                  </a:gdLst>
                  <a:ahLst/>
                  <a:cxnLst>
                    <a:cxn ang="0">
                      <a:pos x="T1" y="T3"/>
                    </a:cxn>
                    <a:cxn ang="0">
                      <a:pos x="T5" y="T7"/>
                    </a:cxn>
                  </a:cxnLst>
                  <a:rect l="0" t="0" r="r" b="b"/>
                  <a:pathLst>
                    <a:path w="6418" h="5913">
                      <a:moveTo>
                        <a:pt x="3457" y="2373"/>
                      </a:moveTo>
                      <a:lnTo>
                        <a:pt x="3513" y="24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8" name="Freeform 963"/>
                <p:cNvSpPr>
                  <a:spLocks/>
                </p:cNvSpPr>
                <p:nvPr/>
              </p:nvSpPr>
              <p:spPr bwMode="auto">
                <a:xfrm>
                  <a:off x="653" y="4366"/>
                  <a:ext cx="6418" cy="5913"/>
                </a:xfrm>
                <a:custGeom>
                  <a:avLst/>
                  <a:gdLst>
                    <a:gd name="T0" fmla="+- 0 2359 653"/>
                    <a:gd name="T1" fmla="*/ T0 w 6418"/>
                    <a:gd name="T2" fmla="+- 0 6779 4366"/>
                    <a:gd name="T3" fmla="*/ 6779 h 5913"/>
                    <a:gd name="T4" fmla="+- 0 2357 653"/>
                    <a:gd name="T5" fmla="*/ T4 w 6418"/>
                    <a:gd name="T6" fmla="+- 0 6761 4366"/>
                    <a:gd name="T7" fmla="*/ 6761 h 5913"/>
                  </a:gdLst>
                  <a:ahLst/>
                  <a:cxnLst>
                    <a:cxn ang="0">
                      <a:pos x="T1" y="T3"/>
                    </a:cxn>
                    <a:cxn ang="0">
                      <a:pos x="T5" y="T7"/>
                    </a:cxn>
                  </a:cxnLst>
                  <a:rect l="0" t="0" r="r" b="b"/>
                  <a:pathLst>
                    <a:path w="6418" h="5913">
                      <a:moveTo>
                        <a:pt x="1706" y="2413"/>
                      </a:moveTo>
                      <a:lnTo>
                        <a:pt x="1704" y="239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9" name="Freeform 964"/>
                <p:cNvSpPr>
                  <a:spLocks/>
                </p:cNvSpPr>
                <p:nvPr/>
              </p:nvSpPr>
              <p:spPr bwMode="auto">
                <a:xfrm>
                  <a:off x="653" y="4366"/>
                  <a:ext cx="6418" cy="5913"/>
                </a:xfrm>
                <a:custGeom>
                  <a:avLst/>
                  <a:gdLst>
                    <a:gd name="T0" fmla="+- 0 2313 653"/>
                    <a:gd name="T1" fmla="*/ T0 w 6418"/>
                    <a:gd name="T2" fmla="+- 0 6799 4366"/>
                    <a:gd name="T3" fmla="*/ 6799 h 5913"/>
                    <a:gd name="T4" fmla="+- 0 2285 653"/>
                    <a:gd name="T5" fmla="*/ T4 w 6418"/>
                    <a:gd name="T6" fmla="+- 0 6824 4366"/>
                    <a:gd name="T7" fmla="*/ 6824 h 5913"/>
                    <a:gd name="T8" fmla="+- 0 2208 653"/>
                    <a:gd name="T9" fmla="*/ T8 w 6418"/>
                    <a:gd name="T10" fmla="+- 0 6819 4366"/>
                    <a:gd name="T11" fmla="*/ 6819 h 5913"/>
                    <a:gd name="T12" fmla="+- 0 2184 653"/>
                    <a:gd name="T13" fmla="*/ T12 w 6418"/>
                    <a:gd name="T14" fmla="+- 0 6799 4366"/>
                    <a:gd name="T15" fmla="*/ 6799 h 5913"/>
                  </a:gdLst>
                  <a:ahLst/>
                  <a:cxnLst>
                    <a:cxn ang="0">
                      <a:pos x="T1" y="T3"/>
                    </a:cxn>
                    <a:cxn ang="0">
                      <a:pos x="T5" y="T7"/>
                    </a:cxn>
                    <a:cxn ang="0">
                      <a:pos x="T9" y="T11"/>
                    </a:cxn>
                    <a:cxn ang="0">
                      <a:pos x="T13" y="T15"/>
                    </a:cxn>
                  </a:cxnLst>
                  <a:rect l="0" t="0" r="r" b="b"/>
                  <a:pathLst>
                    <a:path w="6418" h="5913">
                      <a:moveTo>
                        <a:pt x="1660" y="2433"/>
                      </a:moveTo>
                      <a:lnTo>
                        <a:pt x="1632" y="2458"/>
                      </a:lnTo>
                      <a:lnTo>
                        <a:pt x="1555" y="2453"/>
                      </a:lnTo>
                      <a:lnTo>
                        <a:pt x="1531" y="243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0" name="Freeform 965"/>
                <p:cNvSpPr>
                  <a:spLocks/>
                </p:cNvSpPr>
                <p:nvPr/>
              </p:nvSpPr>
              <p:spPr bwMode="auto">
                <a:xfrm>
                  <a:off x="653" y="4366"/>
                  <a:ext cx="6418" cy="5913"/>
                </a:xfrm>
                <a:custGeom>
                  <a:avLst/>
                  <a:gdLst>
                    <a:gd name="T0" fmla="+- 0 4194 653"/>
                    <a:gd name="T1" fmla="*/ T0 w 6418"/>
                    <a:gd name="T2" fmla="+- 0 6799 4366"/>
                    <a:gd name="T3" fmla="*/ 6799 h 5913"/>
                    <a:gd name="T4" fmla="+- 0 4249 653"/>
                    <a:gd name="T5" fmla="*/ T4 w 6418"/>
                    <a:gd name="T6" fmla="+- 0 6839 4366"/>
                    <a:gd name="T7" fmla="*/ 6839 h 5913"/>
                  </a:gdLst>
                  <a:ahLst/>
                  <a:cxnLst>
                    <a:cxn ang="0">
                      <a:pos x="T1" y="T3"/>
                    </a:cxn>
                    <a:cxn ang="0">
                      <a:pos x="T5" y="T7"/>
                    </a:cxn>
                  </a:cxnLst>
                  <a:rect l="0" t="0" r="r" b="b"/>
                  <a:pathLst>
                    <a:path w="6418" h="5913">
                      <a:moveTo>
                        <a:pt x="3541" y="2433"/>
                      </a:moveTo>
                      <a:lnTo>
                        <a:pt x="3596" y="247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1" name="Freeform 966"/>
                <p:cNvSpPr>
                  <a:spLocks/>
                </p:cNvSpPr>
                <p:nvPr/>
              </p:nvSpPr>
              <p:spPr bwMode="auto">
                <a:xfrm>
                  <a:off x="653" y="4366"/>
                  <a:ext cx="6418" cy="5913"/>
                </a:xfrm>
                <a:custGeom>
                  <a:avLst/>
                  <a:gdLst>
                    <a:gd name="T0" fmla="+- 0 2428 653"/>
                    <a:gd name="T1" fmla="*/ T0 w 6418"/>
                    <a:gd name="T2" fmla="+- 0 6828 4366"/>
                    <a:gd name="T3" fmla="*/ 6828 h 5913"/>
                    <a:gd name="T4" fmla="+- 0 2434 653"/>
                    <a:gd name="T5" fmla="*/ T4 w 6418"/>
                    <a:gd name="T6" fmla="+- 0 6828 4366"/>
                    <a:gd name="T7" fmla="*/ 6828 h 5913"/>
                    <a:gd name="T8" fmla="+- 0 2419 653"/>
                    <a:gd name="T9" fmla="*/ T8 w 6418"/>
                    <a:gd name="T10" fmla="+- 0 6802 4366"/>
                    <a:gd name="T11" fmla="*/ 6802 h 5913"/>
                  </a:gdLst>
                  <a:ahLst/>
                  <a:cxnLst>
                    <a:cxn ang="0">
                      <a:pos x="T1" y="T3"/>
                    </a:cxn>
                    <a:cxn ang="0">
                      <a:pos x="T5" y="T7"/>
                    </a:cxn>
                    <a:cxn ang="0">
                      <a:pos x="T9" y="T11"/>
                    </a:cxn>
                  </a:cxnLst>
                  <a:rect l="0" t="0" r="r" b="b"/>
                  <a:pathLst>
                    <a:path w="6418" h="5913">
                      <a:moveTo>
                        <a:pt x="1775" y="2462"/>
                      </a:moveTo>
                      <a:lnTo>
                        <a:pt x="1781" y="2462"/>
                      </a:lnTo>
                      <a:lnTo>
                        <a:pt x="1766" y="243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2" name="Freeform 967"/>
                <p:cNvSpPr>
                  <a:spLocks/>
                </p:cNvSpPr>
                <p:nvPr/>
              </p:nvSpPr>
              <p:spPr bwMode="auto">
                <a:xfrm>
                  <a:off x="653" y="4366"/>
                  <a:ext cx="6418" cy="5913"/>
                </a:xfrm>
                <a:custGeom>
                  <a:avLst/>
                  <a:gdLst>
                    <a:gd name="T0" fmla="+- 0 1976 653"/>
                    <a:gd name="T1" fmla="*/ T0 w 6418"/>
                    <a:gd name="T2" fmla="+- 0 6804 4366"/>
                    <a:gd name="T3" fmla="*/ 6804 h 5913"/>
                    <a:gd name="T4" fmla="+- 0 1928 653"/>
                    <a:gd name="T5" fmla="*/ T4 w 6418"/>
                    <a:gd name="T6" fmla="+- 0 6779 4366"/>
                    <a:gd name="T7" fmla="*/ 6779 h 5913"/>
                  </a:gdLst>
                  <a:ahLst/>
                  <a:cxnLst>
                    <a:cxn ang="0">
                      <a:pos x="T1" y="T3"/>
                    </a:cxn>
                    <a:cxn ang="0">
                      <a:pos x="T5" y="T7"/>
                    </a:cxn>
                  </a:cxnLst>
                  <a:rect l="0" t="0" r="r" b="b"/>
                  <a:pathLst>
                    <a:path w="6418" h="5913">
                      <a:moveTo>
                        <a:pt x="1323" y="2438"/>
                      </a:moveTo>
                      <a:lnTo>
                        <a:pt x="1275" y="24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3" name="Freeform 968"/>
                <p:cNvSpPr>
                  <a:spLocks/>
                </p:cNvSpPr>
                <p:nvPr/>
              </p:nvSpPr>
              <p:spPr bwMode="auto">
                <a:xfrm>
                  <a:off x="653" y="4366"/>
                  <a:ext cx="6418" cy="5913"/>
                </a:xfrm>
                <a:custGeom>
                  <a:avLst/>
                  <a:gdLst>
                    <a:gd name="T0" fmla="+- 0 4166 653"/>
                    <a:gd name="T1" fmla="*/ T0 w 6418"/>
                    <a:gd name="T2" fmla="+- 0 6779 4366"/>
                    <a:gd name="T3" fmla="*/ 6779 h 5913"/>
                    <a:gd name="T4" fmla="+- 0 4194 653"/>
                    <a:gd name="T5" fmla="*/ T4 w 6418"/>
                    <a:gd name="T6" fmla="+- 0 6799 4366"/>
                    <a:gd name="T7" fmla="*/ 6799 h 5913"/>
                  </a:gdLst>
                  <a:ahLst/>
                  <a:cxnLst>
                    <a:cxn ang="0">
                      <a:pos x="T1" y="T3"/>
                    </a:cxn>
                    <a:cxn ang="0">
                      <a:pos x="T5" y="T7"/>
                    </a:cxn>
                  </a:cxnLst>
                  <a:rect l="0" t="0" r="r" b="b"/>
                  <a:pathLst>
                    <a:path w="6418" h="5913">
                      <a:moveTo>
                        <a:pt x="3513" y="2413"/>
                      </a:moveTo>
                      <a:lnTo>
                        <a:pt x="3541" y="243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4" name="Freeform 969"/>
                <p:cNvSpPr>
                  <a:spLocks/>
                </p:cNvSpPr>
                <p:nvPr/>
              </p:nvSpPr>
              <p:spPr bwMode="auto">
                <a:xfrm>
                  <a:off x="653" y="4366"/>
                  <a:ext cx="6418" cy="5913"/>
                </a:xfrm>
                <a:custGeom>
                  <a:avLst/>
                  <a:gdLst>
                    <a:gd name="T0" fmla="+- 0 2361 653"/>
                    <a:gd name="T1" fmla="*/ T0 w 6418"/>
                    <a:gd name="T2" fmla="+- 0 6815 4366"/>
                    <a:gd name="T3" fmla="*/ 6815 h 5913"/>
                    <a:gd name="T4" fmla="+- 0 2362 653"/>
                    <a:gd name="T5" fmla="*/ T4 w 6418"/>
                    <a:gd name="T6" fmla="+- 0 6814 4366"/>
                    <a:gd name="T7" fmla="*/ 6814 h 5913"/>
                    <a:gd name="T8" fmla="+- 0 2388 653"/>
                    <a:gd name="T9" fmla="*/ T8 w 6418"/>
                    <a:gd name="T10" fmla="+- 0 6812 4366"/>
                    <a:gd name="T11" fmla="*/ 6812 h 5913"/>
                  </a:gdLst>
                  <a:ahLst/>
                  <a:cxnLst>
                    <a:cxn ang="0">
                      <a:pos x="T1" y="T3"/>
                    </a:cxn>
                    <a:cxn ang="0">
                      <a:pos x="T5" y="T7"/>
                    </a:cxn>
                    <a:cxn ang="0">
                      <a:pos x="T9" y="T11"/>
                    </a:cxn>
                  </a:cxnLst>
                  <a:rect l="0" t="0" r="r" b="b"/>
                  <a:pathLst>
                    <a:path w="6418" h="5913">
                      <a:moveTo>
                        <a:pt x="1708" y="2449"/>
                      </a:moveTo>
                      <a:lnTo>
                        <a:pt x="1709" y="2448"/>
                      </a:lnTo>
                      <a:lnTo>
                        <a:pt x="1735" y="244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5" name="Freeform 970"/>
                <p:cNvSpPr>
                  <a:spLocks/>
                </p:cNvSpPr>
                <p:nvPr/>
              </p:nvSpPr>
              <p:spPr bwMode="auto">
                <a:xfrm>
                  <a:off x="653" y="4366"/>
                  <a:ext cx="6418" cy="5913"/>
                </a:xfrm>
                <a:custGeom>
                  <a:avLst/>
                  <a:gdLst>
                    <a:gd name="T0" fmla="+- 0 2417 653"/>
                    <a:gd name="T1" fmla="*/ T0 w 6418"/>
                    <a:gd name="T2" fmla="+- 0 6799 4366"/>
                    <a:gd name="T3" fmla="*/ 6799 h 5913"/>
                    <a:gd name="T4" fmla="+- 0 2415 653"/>
                    <a:gd name="T5" fmla="*/ T4 w 6418"/>
                    <a:gd name="T6" fmla="+- 0 6795 4366"/>
                    <a:gd name="T7" fmla="*/ 6795 h 5913"/>
                    <a:gd name="T8" fmla="+- 0 2429 653"/>
                    <a:gd name="T9" fmla="*/ T8 w 6418"/>
                    <a:gd name="T10" fmla="+- 0 6780 4366"/>
                    <a:gd name="T11" fmla="*/ 6780 h 5913"/>
                    <a:gd name="T12" fmla="+- 0 2362 653"/>
                    <a:gd name="T13" fmla="*/ T12 w 6418"/>
                    <a:gd name="T14" fmla="+- 0 6804 4366"/>
                    <a:gd name="T15" fmla="*/ 6804 h 5913"/>
                    <a:gd name="T16" fmla="+- 0 2359 653"/>
                    <a:gd name="T17" fmla="*/ T16 w 6418"/>
                    <a:gd name="T18" fmla="+- 0 6779 4366"/>
                    <a:gd name="T19" fmla="*/ 6779 h 5913"/>
                  </a:gdLst>
                  <a:ahLst/>
                  <a:cxnLst>
                    <a:cxn ang="0">
                      <a:pos x="T1" y="T3"/>
                    </a:cxn>
                    <a:cxn ang="0">
                      <a:pos x="T5" y="T7"/>
                    </a:cxn>
                    <a:cxn ang="0">
                      <a:pos x="T9" y="T11"/>
                    </a:cxn>
                    <a:cxn ang="0">
                      <a:pos x="T13" y="T15"/>
                    </a:cxn>
                    <a:cxn ang="0">
                      <a:pos x="T17" y="T19"/>
                    </a:cxn>
                  </a:cxnLst>
                  <a:rect l="0" t="0" r="r" b="b"/>
                  <a:pathLst>
                    <a:path w="6418" h="5913">
                      <a:moveTo>
                        <a:pt x="1764" y="2433"/>
                      </a:moveTo>
                      <a:lnTo>
                        <a:pt x="1762" y="2429"/>
                      </a:lnTo>
                      <a:lnTo>
                        <a:pt x="1776" y="2414"/>
                      </a:lnTo>
                      <a:lnTo>
                        <a:pt x="1709" y="2438"/>
                      </a:lnTo>
                      <a:lnTo>
                        <a:pt x="1706" y="24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6" name="Freeform 971"/>
                <p:cNvSpPr>
                  <a:spLocks/>
                </p:cNvSpPr>
                <p:nvPr/>
              </p:nvSpPr>
              <p:spPr bwMode="auto">
                <a:xfrm>
                  <a:off x="653" y="4366"/>
                  <a:ext cx="6418" cy="5913"/>
                </a:xfrm>
                <a:custGeom>
                  <a:avLst/>
                  <a:gdLst>
                    <a:gd name="T0" fmla="+- 0 1892 653"/>
                    <a:gd name="T1" fmla="*/ T0 w 6418"/>
                    <a:gd name="T2" fmla="+- 0 6779 4366"/>
                    <a:gd name="T3" fmla="*/ 6779 h 5913"/>
                    <a:gd name="T4" fmla="+- 0 1882 653"/>
                    <a:gd name="T5" fmla="*/ T4 w 6418"/>
                    <a:gd name="T6" fmla="+- 0 6795 4366"/>
                    <a:gd name="T7" fmla="*/ 6795 h 5913"/>
                    <a:gd name="T8" fmla="+- 0 1843 653"/>
                    <a:gd name="T9" fmla="*/ T8 w 6418"/>
                    <a:gd name="T10" fmla="+- 0 6795 4366"/>
                    <a:gd name="T11" fmla="*/ 6795 h 5913"/>
                    <a:gd name="T12" fmla="+- 0 1828 653"/>
                    <a:gd name="T13" fmla="*/ T12 w 6418"/>
                    <a:gd name="T14" fmla="+- 0 6779 4366"/>
                    <a:gd name="T15" fmla="*/ 6779 h 5913"/>
                  </a:gdLst>
                  <a:ahLst/>
                  <a:cxnLst>
                    <a:cxn ang="0">
                      <a:pos x="T1" y="T3"/>
                    </a:cxn>
                    <a:cxn ang="0">
                      <a:pos x="T5" y="T7"/>
                    </a:cxn>
                    <a:cxn ang="0">
                      <a:pos x="T9" y="T11"/>
                    </a:cxn>
                    <a:cxn ang="0">
                      <a:pos x="T13" y="T15"/>
                    </a:cxn>
                  </a:cxnLst>
                  <a:rect l="0" t="0" r="r" b="b"/>
                  <a:pathLst>
                    <a:path w="6418" h="5913">
                      <a:moveTo>
                        <a:pt x="1239" y="2413"/>
                      </a:moveTo>
                      <a:lnTo>
                        <a:pt x="1229" y="2429"/>
                      </a:lnTo>
                      <a:lnTo>
                        <a:pt x="1190" y="2429"/>
                      </a:lnTo>
                      <a:lnTo>
                        <a:pt x="1175" y="24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7" name="Freeform 972"/>
                <p:cNvSpPr>
                  <a:spLocks/>
                </p:cNvSpPr>
                <p:nvPr/>
              </p:nvSpPr>
              <p:spPr bwMode="auto">
                <a:xfrm>
                  <a:off x="653" y="4366"/>
                  <a:ext cx="6418" cy="5913"/>
                </a:xfrm>
                <a:custGeom>
                  <a:avLst/>
                  <a:gdLst>
                    <a:gd name="T0" fmla="+- 0 1826 653"/>
                    <a:gd name="T1" fmla="*/ T0 w 6418"/>
                    <a:gd name="T2" fmla="+- 0 6779 4366"/>
                    <a:gd name="T3" fmla="*/ 6779 h 5913"/>
                    <a:gd name="T4" fmla="+- 0 1838 653"/>
                    <a:gd name="T5" fmla="*/ T4 w 6418"/>
                    <a:gd name="T6" fmla="+- 0 6795 4366"/>
                    <a:gd name="T7" fmla="*/ 6795 h 5913"/>
                  </a:gdLst>
                  <a:ahLst/>
                  <a:cxnLst>
                    <a:cxn ang="0">
                      <a:pos x="T1" y="T3"/>
                    </a:cxn>
                    <a:cxn ang="0">
                      <a:pos x="T5" y="T7"/>
                    </a:cxn>
                  </a:cxnLst>
                  <a:rect l="0" t="0" r="r" b="b"/>
                  <a:pathLst>
                    <a:path w="6418" h="5913">
                      <a:moveTo>
                        <a:pt x="1173" y="2413"/>
                      </a:moveTo>
                      <a:lnTo>
                        <a:pt x="1185" y="242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8" name="Group 973"/>
              <p:cNvGrpSpPr>
                <a:grpSpLocks/>
              </p:cNvGrpSpPr>
              <p:nvPr/>
            </p:nvGrpSpPr>
            <p:grpSpPr bwMode="auto">
              <a:xfrm>
                <a:off x="3447" y="9339"/>
                <a:ext cx="250" cy="47"/>
                <a:chOff x="3447" y="9339"/>
                <a:chExt cx="250" cy="47"/>
              </a:xfrm>
            </p:grpSpPr>
            <p:sp>
              <p:nvSpPr>
                <p:cNvPr id="8472" name="Freeform 974"/>
                <p:cNvSpPr>
                  <a:spLocks/>
                </p:cNvSpPr>
                <p:nvPr/>
              </p:nvSpPr>
              <p:spPr bwMode="auto">
                <a:xfrm>
                  <a:off x="3447" y="9339"/>
                  <a:ext cx="250" cy="47"/>
                </a:xfrm>
                <a:custGeom>
                  <a:avLst/>
                  <a:gdLst>
                    <a:gd name="T0" fmla="+- 0 3688 3447"/>
                    <a:gd name="T1" fmla="*/ T0 w 250"/>
                    <a:gd name="T2" fmla="+- 0 9379 9339"/>
                    <a:gd name="T3" fmla="*/ 9379 h 47"/>
                    <a:gd name="T4" fmla="+- 0 3687 3447"/>
                    <a:gd name="T5" fmla="*/ T4 w 250"/>
                    <a:gd name="T6" fmla="+- 0 9383 9339"/>
                    <a:gd name="T7" fmla="*/ 9383 h 47"/>
                    <a:gd name="T8" fmla="+- 0 3581 3447"/>
                    <a:gd name="T9" fmla="*/ T8 w 250"/>
                    <a:gd name="T10" fmla="+- 0 9407 9339"/>
                    <a:gd name="T11" fmla="*/ 9407 h 47"/>
                    <a:gd name="T12" fmla="+- 0 3495 3447"/>
                    <a:gd name="T13" fmla="*/ T12 w 250"/>
                    <a:gd name="T14" fmla="+- 0 9407 9339"/>
                    <a:gd name="T15" fmla="*/ 9407 h 47"/>
                    <a:gd name="T16" fmla="+- 0 3476 3447"/>
                    <a:gd name="T17" fmla="*/ T16 w 250"/>
                    <a:gd name="T18" fmla="+- 0 9388 9339"/>
                    <a:gd name="T19" fmla="*/ 9388 h 47"/>
                  </a:gdLst>
                  <a:ahLst/>
                  <a:cxnLst>
                    <a:cxn ang="0">
                      <a:pos x="T1" y="T3"/>
                    </a:cxn>
                    <a:cxn ang="0">
                      <a:pos x="T5" y="T7"/>
                    </a:cxn>
                    <a:cxn ang="0">
                      <a:pos x="T9" y="T11"/>
                    </a:cxn>
                    <a:cxn ang="0">
                      <a:pos x="T13" y="T15"/>
                    </a:cxn>
                    <a:cxn ang="0">
                      <a:pos x="T17" y="T19"/>
                    </a:cxn>
                  </a:cxnLst>
                  <a:rect l="0" t="0" r="r" b="b"/>
                  <a:pathLst>
                    <a:path w="250" h="47">
                      <a:moveTo>
                        <a:pt x="241" y="40"/>
                      </a:moveTo>
                      <a:lnTo>
                        <a:pt x="240" y="44"/>
                      </a:lnTo>
                      <a:lnTo>
                        <a:pt x="134" y="68"/>
                      </a:lnTo>
                      <a:lnTo>
                        <a:pt x="48" y="68"/>
                      </a:lnTo>
                      <a:lnTo>
                        <a:pt x="29" y="4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73" name="Freeform 975"/>
                <p:cNvSpPr>
                  <a:spLocks/>
                </p:cNvSpPr>
                <p:nvPr/>
              </p:nvSpPr>
              <p:spPr bwMode="auto">
                <a:xfrm>
                  <a:off x="3447" y="9339"/>
                  <a:ext cx="250" cy="47"/>
                </a:xfrm>
                <a:custGeom>
                  <a:avLst/>
                  <a:gdLst>
                    <a:gd name="T0" fmla="+- 0 3475 3447"/>
                    <a:gd name="T1" fmla="*/ T0 w 250"/>
                    <a:gd name="T2" fmla="+- 0 9376 9339"/>
                    <a:gd name="T3" fmla="*/ 9376 h 47"/>
                    <a:gd name="T4" fmla="+- 0 3480 3447"/>
                    <a:gd name="T5" fmla="*/ T4 w 250"/>
                    <a:gd name="T6" fmla="+- 0 9368 9339"/>
                    <a:gd name="T7" fmla="*/ 9368 h 47"/>
                    <a:gd name="T8" fmla="+- 0 3465 3447"/>
                    <a:gd name="T9" fmla="*/ T8 w 250"/>
                    <a:gd name="T10" fmla="+- 0 9359 9339"/>
                    <a:gd name="T11" fmla="*/ 9359 h 47"/>
                  </a:gdLst>
                  <a:ahLst/>
                  <a:cxnLst>
                    <a:cxn ang="0">
                      <a:pos x="T1" y="T3"/>
                    </a:cxn>
                    <a:cxn ang="0">
                      <a:pos x="T5" y="T7"/>
                    </a:cxn>
                    <a:cxn ang="0">
                      <a:pos x="T9" y="T11"/>
                    </a:cxn>
                  </a:cxnLst>
                  <a:rect l="0" t="0" r="r" b="b"/>
                  <a:pathLst>
                    <a:path w="250" h="47">
                      <a:moveTo>
                        <a:pt x="28" y="37"/>
                      </a:moveTo>
                      <a:lnTo>
                        <a:pt x="33" y="29"/>
                      </a:lnTo>
                      <a:lnTo>
                        <a:pt x="18" y="2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74" name="Freeform 976"/>
                <p:cNvSpPr>
                  <a:spLocks/>
                </p:cNvSpPr>
                <p:nvPr/>
              </p:nvSpPr>
              <p:spPr bwMode="auto">
                <a:xfrm>
                  <a:off x="3447" y="9339"/>
                  <a:ext cx="250" cy="47"/>
                </a:xfrm>
                <a:custGeom>
                  <a:avLst/>
                  <a:gdLst>
                    <a:gd name="T0" fmla="+- 0 3690 3447"/>
                    <a:gd name="T1" fmla="*/ T0 w 250"/>
                    <a:gd name="T2" fmla="+- 0 9375 9339"/>
                    <a:gd name="T3" fmla="*/ 9375 h 47"/>
                    <a:gd name="T4" fmla="+- 0 3688 3447"/>
                    <a:gd name="T5" fmla="*/ T4 w 250"/>
                    <a:gd name="T6" fmla="+- 0 9379 9339"/>
                    <a:gd name="T7" fmla="*/ 9379 h 47"/>
                  </a:gdLst>
                  <a:ahLst/>
                  <a:cxnLst>
                    <a:cxn ang="0">
                      <a:pos x="T1" y="T3"/>
                    </a:cxn>
                    <a:cxn ang="0">
                      <a:pos x="T5" y="T7"/>
                    </a:cxn>
                  </a:cxnLst>
                  <a:rect l="0" t="0" r="r" b="b"/>
                  <a:pathLst>
                    <a:path w="250" h="47">
                      <a:moveTo>
                        <a:pt x="243" y="36"/>
                      </a:moveTo>
                      <a:lnTo>
                        <a:pt x="241" y="4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9" name="Group 977"/>
              <p:cNvGrpSpPr>
                <a:grpSpLocks/>
              </p:cNvGrpSpPr>
              <p:nvPr/>
            </p:nvGrpSpPr>
            <p:grpSpPr bwMode="auto">
              <a:xfrm>
                <a:off x="3250" y="9339"/>
                <a:ext cx="173" cy="90"/>
                <a:chOff x="3250" y="9339"/>
                <a:chExt cx="173" cy="90"/>
              </a:xfrm>
            </p:grpSpPr>
            <p:sp>
              <p:nvSpPr>
                <p:cNvPr id="8470" name="Freeform 978"/>
                <p:cNvSpPr>
                  <a:spLocks/>
                </p:cNvSpPr>
                <p:nvPr/>
              </p:nvSpPr>
              <p:spPr bwMode="auto">
                <a:xfrm>
                  <a:off x="3250" y="9339"/>
                  <a:ext cx="173" cy="90"/>
                </a:xfrm>
                <a:custGeom>
                  <a:avLst/>
                  <a:gdLst>
                    <a:gd name="T0" fmla="+- 0 3293 3250"/>
                    <a:gd name="T1" fmla="*/ T0 w 173"/>
                    <a:gd name="T2" fmla="+- 0 9416 9339"/>
                    <a:gd name="T3" fmla="*/ 9416 h 90"/>
                    <a:gd name="T4" fmla="+- 0 3251 3250"/>
                    <a:gd name="T5" fmla="*/ T4 w 173"/>
                    <a:gd name="T6" fmla="+- 0 9360 9339"/>
                    <a:gd name="T7" fmla="*/ 9360 h 90"/>
                  </a:gdLst>
                  <a:ahLst/>
                  <a:cxnLst>
                    <a:cxn ang="0">
                      <a:pos x="T1" y="T3"/>
                    </a:cxn>
                    <a:cxn ang="0">
                      <a:pos x="T5" y="T7"/>
                    </a:cxn>
                  </a:cxnLst>
                  <a:rect l="0" t="0" r="r" b="b"/>
                  <a:pathLst>
                    <a:path w="173" h="90">
                      <a:moveTo>
                        <a:pt x="43" y="77"/>
                      </a:moveTo>
                      <a:lnTo>
                        <a:pt x="1" y="2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71" name="Freeform 979"/>
                <p:cNvSpPr>
                  <a:spLocks/>
                </p:cNvSpPr>
                <p:nvPr/>
              </p:nvSpPr>
              <p:spPr bwMode="auto">
                <a:xfrm>
                  <a:off x="3250" y="9339"/>
                  <a:ext cx="173" cy="90"/>
                </a:xfrm>
                <a:custGeom>
                  <a:avLst/>
                  <a:gdLst>
                    <a:gd name="T0" fmla="+- 0 3421 3250"/>
                    <a:gd name="T1" fmla="*/ T0 w 173"/>
                    <a:gd name="T2" fmla="+- 0 9398 9339"/>
                    <a:gd name="T3" fmla="*/ 9398 h 90"/>
                    <a:gd name="T4" fmla="+- 0 3331 3250"/>
                    <a:gd name="T5" fmla="*/ T4 w 173"/>
                    <a:gd name="T6" fmla="+- 0 9431 9339"/>
                    <a:gd name="T7" fmla="*/ 9431 h 90"/>
                    <a:gd name="T8" fmla="+- 0 3293 3250"/>
                    <a:gd name="T9" fmla="*/ T8 w 173"/>
                    <a:gd name="T10" fmla="+- 0 9416 9339"/>
                    <a:gd name="T11" fmla="*/ 9416 h 90"/>
                  </a:gdLst>
                  <a:ahLst/>
                  <a:cxnLst>
                    <a:cxn ang="0">
                      <a:pos x="T1" y="T3"/>
                    </a:cxn>
                    <a:cxn ang="0">
                      <a:pos x="T5" y="T7"/>
                    </a:cxn>
                    <a:cxn ang="0">
                      <a:pos x="T9" y="T11"/>
                    </a:cxn>
                  </a:cxnLst>
                  <a:rect l="0" t="0" r="r" b="b"/>
                  <a:pathLst>
                    <a:path w="173" h="90">
                      <a:moveTo>
                        <a:pt x="171" y="59"/>
                      </a:moveTo>
                      <a:lnTo>
                        <a:pt x="81" y="92"/>
                      </a:lnTo>
                      <a:lnTo>
                        <a:pt x="43" y="7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60" name="Group 980"/>
              <p:cNvGrpSpPr>
                <a:grpSpLocks/>
              </p:cNvGrpSpPr>
              <p:nvPr/>
            </p:nvGrpSpPr>
            <p:grpSpPr bwMode="auto">
              <a:xfrm>
                <a:off x="4272" y="9979"/>
                <a:ext cx="150" cy="132"/>
                <a:chOff x="4272" y="9979"/>
                <a:chExt cx="150" cy="132"/>
              </a:xfrm>
            </p:grpSpPr>
            <p:sp>
              <p:nvSpPr>
                <p:cNvPr id="8469" name="Freeform 981"/>
                <p:cNvSpPr>
                  <a:spLocks/>
                </p:cNvSpPr>
                <p:nvPr/>
              </p:nvSpPr>
              <p:spPr bwMode="auto">
                <a:xfrm>
                  <a:off x="4272" y="9979"/>
                  <a:ext cx="150" cy="132"/>
                </a:xfrm>
                <a:custGeom>
                  <a:avLst/>
                  <a:gdLst>
                    <a:gd name="T0" fmla="+- 0 4416 4272"/>
                    <a:gd name="T1" fmla="*/ T0 w 150"/>
                    <a:gd name="T2" fmla="+- 0 10117 9979"/>
                    <a:gd name="T3" fmla="*/ 10117 h 132"/>
                    <a:gd name="T4" fmla="+- 0 4387 4272"/>
                    <a:gd name="T5" fmla="*/ T4 w 150"/>
                    <a:gd name="T6" fmla="+- 0 10123 9979"/>
                    <a:gd name="T7" fmla="*/ 10123 h 132"/>
                    <a:gd name="T8" fmla="+- 0 4330 4272"/>
                    <a:gd name="T9" fmla="*/ T8 w 150"/>
                    <a:gd name="T10" fmla="+- 0 10071 9979"/>
                    <a:gd name="T11" fmla="*/ 10071 h 132"/>
                    <a:gd name="T12" fmla="+- 0 4274 4272"/>
                    <a:gd name="T13" fmla="*/ T12 w 150"/>
                    <a:gd name="T14" fmla="+- 0 9991 9979"/>
                    <a:gd name="T15" fmla="*/ 9991 h 132"/>
                  </a:gdLst>
                  <a:ahLst/>
                  <a:cxnLst>
                    <a:cxn ang="0">
                      <a:pos x="T1" y="T3"/>
                    </a:cxn>
                    <a:cxn ang="0">
                      <a:pos x="T5" y="T7"/>
                    </a:cxn>
                    <a:cxn ang="0">
                      <a:pos x="T9" y="T11"/>
                    </a:cxn>
                    <a:cxn ang="0">
                      <a:pos x="T13" y="T15"/>
                    </a:cxn>
                  </a:cxnLst>
                  <a:rect l="0" t="0" r="r" b="b"/>
                  <a:pathLst>
                    <a:path w="150" h="132">
                      <a:moveTo>
                        <a:pt x="144" y="138"/>
                      </a:moveTo>
                      <a:lnTo>
                        <a:pt x="115" y="144"/>
                      </a:lnTo>
                      <a:lnTo>
                        <a:pt x="58" y="92"/>
                      </a:lnTo>
                      <a:lnTo>
                        <a:pt x="2" y="1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61" name="Group 982"/>
              <p:cNvGrpSpPr>
                <a:grpSpLocks/>
              </p:cNvGrpSpPr>
              <p:nvPr/>
            </p:nvGrpSpPr>
            <p:grpSpPr bwMode="auto">
              <a:xfrm>
                <a:off x="4288" y="10001"/>
                <a:ext cx="8" cy="12"/>
                <a:chOff x="4288" y="10001"/>
                <a:chExt cx="8" cy="12"/>
              </a:xfrm>
            </p:grpSpPr>
            <p:sp>
              <p:nvSpPr>
                <p:cNvPr id="8468" name="Freeform 983"/>
                <p:cNvSpPr>
                  <a:spLocks/>
                </p:cNvSpPr>
                <p:nvPr/>
              </p:nvSpPr>
              <p:spPr bwMode="auto">
                <a:xfrm>
                  <a:off x="4288" y="10001"/>
                  <a:ext cx="8" cy="12"/>
                </a:xfrm>
                <a:custGeom>
                  <a:avLst/>
                  <a:gdLst>
                    <a:gd name="T0" fmla="+- 0 4360 4288"/>
                    <a:gd name="T1" fmla="*/ T0 w 8"/>
                    <a:gd name="T2" fmla="+- 0 10013 10001"/>
                    <a:gd name="T3" fmla="*/ 10013 h 12"/>
                    <a:gd name="T4" fmla="+- 0 4360 4288"/>
                    <a:gd name="T5" fmla="*/ T4 w 8"/>
                    <a:gd name="T6" fmla="+- 0 10001 10001"/>
                    <a:gd name="T7" fmla="*/ 10001 h 12"/>
                    <a:gd name="T8" fmla="+- 0 4351 4288"/>
                    <a:gd name="T9" fmla="*/ T8 w 8"/>
                    <a:gd name="T10" fmla="+- 0 10001 10001"/>
                    <a:gd name="T11" fmla="*/ 10001 h 12"/>
                  </a:gdLst>
                  <a:ahLst/>
                  <a:cxnLst>
                    <a:cxn ang="0">
                      <a:pos x="T1" y="T3"/>
                    </a:cxn>
                    <a:cxn ang="0">
                      <a:pos x="T5" y="T7"/>
                    </a:cxn>
                    <a:cxn ang="0">
                      <a:pos x="T9" y="T11"/>
                    </a:cxn>
                  </a:cxnLst>
                  <a:rect l="0" t="0" r="r" b="b"/>
                  <a:pathLst>
                    <a:path w="8" h="12">
                      <a:moveTo>
                        <a:pt x="72" y="12"/>
                      </a:moveTo>
                      <a:lnTo>
                        <a:pt x="72" y="0"/>
                      </a:lnTo>
                      <a:lnTo>
                        <a:pt x="63" y="0"/>
                      </a:lnTo>
                    </a:path>
                  </a:pathLst>
                </a:custGeom>
                <a:noFill/>
                <a:ln w="12193">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62" name="Group 984"/>
              <p:cNvGrpSpPr>
                <a:grpSpLocks/>
              </p:cNvGrpSpPr>
              <p:nvPr/>
            </p:nvGrpSpPr>
            <p:grpSpPr bwMode="auto">
              <a:xfrm>
                <a:off x="4320" y="10009"/>
                <a:ext cx="62" cy="78"/>
                <a:chOff x="4320" y="10009"/>
                <a:chExt cx="62" cy="78"/>
              </a:xfrm>
            </p:grpSpPr>
            <p:sp>
              <p:nvSpPr>
                <p:cNvPr id="8465" name="Freeform 985"/>
                <p:cNvSpPr>
                  <a:spLocks/>
                </p:cNvSpPr>
                <p:nvPr/>
              </p:nvSpPr>
              <p:spPr bwMode="auto">
                <a:xfrm>
                  <a:off x="4320" y="10009"/>
                  <a:ext cx="62" cy="78"/>
                </a:xfrm>
                <a:custGeom>
                  <a:avLst/>
                  <a:gdLst>
                    <a:gd name="T0" fmla="+- 0 4335 4320"/>
                    <a:gd name="T1" fmla="*/ T0 w 62"/>
                    <a:gd name="T2" fmla="+- 0 10101 10009"/>
                    <a:gd name="T3" fmla="*/ 10101 h 78"/>
                    <a:gd name="T4" fmla="+- 0 4335 4320"/>
                    <a:gd name="T5" fmla="*/ T4 w 62"/>
                    <a:gd name="T6" fmla="+- 0 10081 10009"/>
                    <a:gd name="T7" fmla="*/ 10081 h 78"/>
                    <a:gd name="T8" fmla="+- 0 4335 4320"/>
                    <a:gd name="T9" fmla="*/ T8 w 62"/>
                    <a:gd name="T10" fmla="+- 0 10062 10009"/>
                    <a:gd name="T11" fmla="*/ 10062 h 78"/>
                    <a:gd name="T12" fmla="+- 0 4335 4320"/>
                    <a:gd name="T13" fmla="*/ T12 w 62"/>
                    <a:gd name="T14" fmla="+- 0 10061 10009"/>
                    <a:gd name="T15" fmla="*/ 10061 h 78"/>
                  </a:gdLst>
                  <a:ahLst/>
                  <a:cxnLst>
                    <a:cxn ang="0">
                      <a:pos x="T1" y="T3"/>
                    </a:cxn>
                    <a:cxn ang="0">
                      <a:pos x="T5" y="T7"/>
                    </a:cxn>
                    <a:cxn ang="0">
                      <a:pos x="T9" y="T11"/>
                    </a:cxn>
                    <a:cxn ang="0">
                      <a:pos x="T13" y="T15"/>
                    </a:cxn>
                  </a:cxnLst>
                  <a:rect l="0" t="0" r="r" b="b"/>
                  <a:pathLst>
                    <a:path w="62" h="78">
                      <a:moveTo>
                        <a:pt x="15" y="92"/>
                      </a:moveTo>
                      <a:lnTo>
                        <a:pt x="15" y="72"/>
                      </a:lnTo>
                      <a:lnTo>
                        <a:pt x="15" y="53"/>
                      </a:lnTo>
                      <a:lnTo>
                        <a:pt x="15" y="52"/>
                      </a:lnTo>
                    </a:path>
                  </a:pathLst>
                </a:custGeom>
                <a:noFill/>
                <a:ln w="12193">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66" name="Freeform 986"/>
                <p:cNvSpPr>
                  <a:spLocks/>
                </p:cNvSpPr>
                <p:nvPr/>
              </p:nvSpPr>
              <p:spPr bwMode="auto">
                <a:xfrm>
                  <a:off x="4320" y="10009"/>
                  <a:ext cx="62" cy="78"/>
                </a:xfrm>
                <a:custGeom>
                  <a:avLst/>
                  <a:gdLst>
                    <a:gd name="T0" fmla="+- 0 4368 4320"/>
                    <a:gd name="T1" fmla="*/ T0 w 62"/>
                    <a:gd name="T2" fmla="+- 0 10094 10009"/>
                    <a:gd name="T3" fmla="*/ 10094 h 78"/>
                    <a:gd name="T4" fmla="+- 0 4368 4320"/>
                    <a:gd name="T5" fmla="*/ T4 w 62"/>
                    <a:gd name="T6" fmla="+- 0 10124 10009"/>
                    <a:gd name="T7" fmla="*/ 10124 h 78"/>
                    <a:gd name="T8" fmla="+- 0 4383 4320"/>
                    <a:gd name="T9" fmla="*/ T8 w 62"/>
                    <a:gd name="T10" fmla="+- 0 10124 10009"/>
                    <a:gd name="T11" fmla="*/ 10124 h 78"/>
                    <a:gd name="T12" fmla="+- 0 4383 4320"/>
                    <a:gd name="T13" fmla="*/ T12 w 62"/>
                    <a:gd name="T14" fmla="+- 0 10108 10009"/>
                    <a:gd name="T15" fmla="*/ 10108 h 78"/>
                  </a:gdLst>
                  <a:ahLst/>
                  <a:cxnLst>
                    <a:cxn ang="0">
                      <a:pos x="T1" y="T3"/>
                    </a:cxn>
                    <a:cxn ang="0">
                      <a:pos x="T5" y="T7"/>
                    </a:cxn>
                    <a:cxn ang="0">
                      <a:pos x="T9" y="T11"/>
                    </a:cxn>
                    <a:cxn ang="0">
                      <a:pos x="T13" y="T15"/>
                    </a:cxn>
                  </a:cxnLst>
                  <a:rect l="0" t="0" r="r" b="b"/>
                  <a:pathLst>
                    <a:path w="62" h="78">
                      <a:moveTo>
                        <a:pt x="48" y="85"/>
                      </a:moveTo>
                      <a:lnTo>
                        <a:pt x="48" y="115"/>
                      </a:lnTo>
                      <a:lnTo>
                        <a:pt x="63" y="115"/>
                      </a:lnTo>
                      <a:lnTo>
                        <a:pt x="63" y="99"/>
                      </a:lnTo>
                    </a:path>
                  </a:pathLst>
                </a:custGeom>
                <a:noFill/>
                <a:ln w="12193">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67" name="Freeform 987"/>
                <p:cNvSpPr>
                  <a:spLocks/>
                </p:cNvSpPr>
                <p:nvPr/>
              </p:nvSpPr>
              <p:spPr bwMode="auto">
                <a:xfrm>
                  <a:off x="4320" y="10009"/>
                  <a:ext cx="62" cy="78"/>
                </a:xfrm>
                <a:custGeom>
                  <a:avLst/>
                  <a:gdLst>
                    <a:gd name="T0" fmla="+- 0 4320 4320"/>
                    <a:gd name="T1" fmla="*/ T0 w 62"/>
                    <a:gd name="T2" fmla="+- 0 10046 10009"/>
                    <a:gd name="T3" fmla="*/ 10046 h 78"/>
                    <a:gd name="T4" fmla="+- 0 4320 4320"/>
                    <a:gd name="T5" fmla="*/ T4 w 62"/>
                    <a:gd name="T6" fmla="+- 0 10083 10009"/>
                    <a:gd name="T7" fmla="*/ 10083 h 78"/>
                  </a:gdLst>
                  <a:ahLst/>
                  <a:cxnLst>
                    <a:cxn ang="0">
                      <a:pos x="T1" y="T3"/>
                    </a:cxn>
                    <a:cxn ang="0">
                      <a:pos x="T5" y="T7"/>
                    </a:cxn>
                  </a:cxnLst>
                  <a:rect l="0" t="0" r="r" b="b"/>
                  <a:pathLst>
                    <a:path w="62" h="78">
                      <a:moveTo>
                        <a:pt x="0" y="37"/>
                      </a:moveTo>
                      <a:lnTo>
                        <a:pt x="0" y="74"/>
                      </a:lnTo>
                    </a:path>
                  </a:pathLst>
                </a:custGeom>
                <a:noFill/>
                <a:ln w="12193">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63" name="Group 988"/>
              <p:cNvGrpSpPr>
                <a:grpSpLocks/>
              </p:cNvGrpSpPr>
              <p:nvPr/>
            </p:nvGrpSpPr>
            <p:grpSpPr bwMode="auto">
              <a:xfrm>
                <a:off x="264" y="-102"/>
                <a:ext cx="7008" cy="10459"/>
                <a:chOff x="264" y="-102"/>
                <a:chExt cx="7008" cy="10459"/>
              </a:xfrm>
            </p:grpSpPr>
            <p:sp>
              <p:nvSpPr>
                <p:cNvPr id="8464" name="Freeform 989"/>
                <p:cNvSpPr>
                  <a:spLocks/>
                </p:cNvSpPr>
                <p:nvPr/>
              </p:nvSpPr>
              <p:spPr bwMode="auto">
                <a:xfrm>
                  <a:off x="264" y="-102"/>
                  <a:ext cx="7008" cy="10459"/>
                </a:xfrm>
                <a:custGeom>
                  <a:avLst/>
                  <a:gdLst>
                    <a:gd name="T0" fmla="+- 0 264 264"/>
                    <a:gd name="T1" fmla="*/ T0 w 7008"/>
                    <a:gd name="T2" fmla="+- 0 10356 -102"/>
                    <a:gd name="T3" fmla="*/ 10356 h 10459"/>
                    <a:gd name="T4" fmla="+- 0 264 264"/>
                    <a:gd name="T5" fmla="*/ T4 w 7008"/>
                    <a:gd name="T6" fmla="+- 0 -102 -102"/>
                    <a:gd name="T7" fmla="*/ -102 h 10459"/>
                    <a:gd name="T8" fmla="+- 0 7272 264"/>
                    <a:gd name="T9" fmla="*/ T8 w 7008"/>
                    <a:gd name="T10" fmla="+- 0 -102 -102"/>
                    <a:gd name="T11" fmla="*/ -102 h 10459"/>
                    <a:gd name="T12" fmla="+- 0 7272 264"/>
                    <a:gd name="T13" fmla="*/ T12 w 7008"/>
                    <a:gd name="T14" fmla="+- 0 10356 -102"/>
                    <a:gd name="T15" fmla="*/ 10356 h 10459"/>
                    <a:gd name="T16" fmla="+- 0 264 264"/>
                    <a:gd name="T17" fmla="*/ T16 w 7008"/>
                    <a:gd name="T18" fmla="+- 0 10356 -102"/>
                    <a:gd name="T19" fmla="*/ 10356 h 10459"/>
                  </a:gdLst>
                  <a:ahLst/>
                  <a:cxnLst>
                    <a:cxn ang="0">
                      <a:pos x="T1" y="T3"/>
                    </a:cxn>
                    <a:cxn ang="0">
                      <a:pos x="T5" y="T7"/>
                    </a:cxn>
                    <a:cxn ang="0">
                      <a:pos x="T9" y="T11"/>
                    </a:cxn>
                    <a:cxn ang="0">
                      <a:pos x="T13" y="T15"/>
                    </a:cxn>
                    <a:cxn ang="0">
                      <a:pos x="T17" y="T19"/>
                    </a:cxn>
                  </a:cxnLst>
                  <a:rect l="0" t="0" r="r" b="b"/>
                  <a:pathLst>
                    <a:path w="7008" h="10459">
                      <a:moveTo>
                        <a:pt x="0" y="10458"/>
                      </a:moveTo>
                      <a:lnTo>
                        <a:pt x="0" y="0"/>
                      </a:lnTo>
                      <a:lnTo>
                        <a:pt x="7008" y="0"/>
                      </a:lnTo>
                      <a:lnTo>
                        <a:pt x="7008" y="10458"/>
                      </a:lnTo>
                      <a:lnTo>
                        <a:pt x="0" y="10458"/>
                      </a:lnTo>
                      <a:close/>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24" name="TextBox 23"/>
            <p:cNvSpPr txBox="1"/>
            <p:nvPr/>
          </p:nvSpPr>
          <p:spPr>
            <a:xfrm>
              <a:off x="2754367" y="2765767"/>
              <a:ext cx="3834704" cy="923330"/>
            </a:xfrm>
            <a:prstGeom prst="rect">
              <a:avLst/>
            </a:prstGeom>
            <a:noFill/>
          </p:spPr>
          <p:txBody>
            <a:bodyPr wrap="none" rtlCol="0">
              <a:spAutoFit/>
            </a:bodyPr>
            <a:lstStyle/>
            <a:p>
              <a:r>
                <a:rPr lang="en-US" sz="2000" dirty="0" smtClean="0"/>
                <a:t>262 stations, many times daily</a:t>
              </a:r>
            </a:p>
            <a:p>
              <a:r>
                <a:rPr lang="en-US" sz="2000" dirty="0" smtClean="0"/>
                <a:t>Format: csv</a:t>
              </a:r>
            </a:p>
            <a:p>
              <a:endParaRPr lang="en-US" sz="1400" dirty="0"/>
            </a:p>
          </p:txBody>
        </p:sp>
      </p:grpSp>
      <p:grpSp>
        <p:nvGrpSpPr>
          <p:cNvPr id="18" name="Group 17"/>
          <p:cNvGrpSpPr/>
          <p:nvPr/>
        </p:nvGrpSpPr>
        <p:grpSpPr>
          <a:xfrm>
            <a:off x="2590647" y="3933169"/>
            <a:ext cx="5966654" cy="2935213"/>
            <a:chOff x="2576133" y="3933169"/>
            <a:chExt cx="5966654" cy="2935213"/>
          </a:xfrm>
        </p:grpSpPr>
        <p:sp>
          <p:nvSpPr>
            <p:cNvPr id="11" name="TextBox 10"/>
            <p:cNvSpPr txBox="1"/>
            <p:nvPr/>
          </p:nvSpPr>
          <p:spPr>
            <a:xfrm>
              <a:off x="6372001" y="3933169"/>
              <a:ext cx="2124299" cy="707886"/>
            </a:xfrm>
            <a:prstGeom prst="rect">
              <a:avLst/>
            </a:prstGeom>
            <a:noFill/>
          </p:spPr>
          <p:txBody>
            <a:bodyPr wrap="none" rtlCol="0">
              <a:spAutoFit/>
            </a:bodyPr>
            <a:lstStyle/>
            <a:p>
              <a:r>
                <a:rPr lang="en-US" sz="4000" b="1" dirty="0" smtClean="0">
                  <a:solidFill>
                    <a:schemeClr val="accent1"/>
                  </a:solidFill>
                </a:rPr>
                <a:t>Satellite</a:t>
              </a:r>
              <a:endParaRPr lang="en-US" sz="4000" b="1" dirty="0">
                <a:solidFill>
                  <a:schemeClr val="accent1"/>
                </a:solidFill>
              </a:endParaRPr>
            </a:p>
          </p:txBody>
        </p:sp>
        <p:cxnSp>
          <p:nvCxnSpPr>
            <p:cNvPr id="14" name="Straight Connector 13"/>
            <p:cNvCxnSpPr/>
            <p:nvPr/>
          </p:nvCxnSpPr>
          <p:spPr>
            <a:xfrm>
              <a:off x="2576133" y="4654272"/>
              <a:ext cx="592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72888" y="4757809"/>
              <a:ext cx="1223412" cy="369332"/>
            </a:xfrm>
            <a:prstGeom prst="rect">
              <a:avLst/>
            </a:prstGeom>
            <a:noFill/>
          </p:spPr>
          <p:txBody>
            <a:bodyPr wrap="none" rtlCol="0">
              <a:spAutoFit/>
            </a:bodyPr>
            <a:lstStyle/>
            <a:p>
              <a:pPr lvl="0" algn="r">
                <a:lnSpc>
                  <a:spcPct val="90000"/>
                </a:lnSpc>
                <a:buClr>
                  <a:schemeClr val="dk1"/>
                </a:buClr>
                <a:buSzPct val="25000"/>
              </a:pPr>
              <a:r>
                <a:rPr lang="en-US" sz="2000" b="1" dirty="0" smtClean="0">
                  <a:solidFill>
                    <a:schemeClr val="dk1"/>
                  </a:solidFill>
                  <a:ea typeface="Questrial"/>
                  <a:cs typeface="Questrial"/>
                  <a:sym typeface="Questrial"/>
                </a:rPr>
                <a:t>SNODAS</a:t>
              </a:r>
              <a:endParaRPr lang="en-US" sz="2000" dirty="0"/>
            </a:p>
          </p:txBody>
        </p:sp>
        <p:cxnSp>
          <p:nvCxnSpPr>
            <p:cNvPr id="17" name="Straight Connector 16"/>
            <p:cNvCxnSpPr/>
            <p:nvPr/>
          </p:nvCxnSpPr>
          <p:spPr>
            <a:xfrm flipV="1">
              <a:off x="6263208" y="4007002"/>
              <a:ext cx="0" cy="6472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8" name="TextBox 1007"/>
            <p:cNvSpPr txBox="1"/>
            <p:nvPr/>
          </p:nvSpPr>
          <p:spPr>
            <a:xfrm>
              <a:off x="3168815" y="5021723"/>
              <a:ext cx="5373972" cy="1846659"/>
            </a:xfrm>
            <a:prstGeom prst="rect">
              <a:avLst/>
            </a:prstGeom>
            <a:noFill/>
          </p:spPr>
          <p:txBody>
            <a:bodyPr wrap="none" rtlCol="0">
              <a:spAutoFit/>
            </a:bodyPr>
            <a:lstStyle/>
            <a:p>
              <a:pPr algn="r"/>
              <a:r>
                <a:rPr lang="en-US" sz="2000" dirty="0" smtClean="0"/>
                <a:t>1 km</a:t>
              </a:r>
              <a:r>
                <a:rPr lang="en-US" sz="2000" baseline="30000" dirty="0" smtClean="0"/>
                <a:t>2</a:t>
              </a:r>
              <a:r>
                <a:rPr lang="en-US" sz="2000" dirty="0" smtClean="0"/>
                <a:t>, hourly</a:t>
              </a:r>
            </a:p>
            <a:p>
              <a:pPr algn="r"/>
              <a:r>
                <a:rPr lang="en-US" sz="2000" dirty="0" smtClean="0"/>
                <a:t>Merged product</a:t>
              </a:r>
            </a:p>
            <a:p>
              <a:pPr algn="r"/>
              <a:r>
                <a:rPr lang="en-US" sz="2000" dirty="0" smtClean="0"/>
                <a:t>(ground-, airborne-, and satellite-based)</a:t>
              </a:r>
            </a:p>
            <a:p>
              <a:pPr algn="r"/>
              <a:r>
                <a:rPr lang="en-US" sz="2000" dirty="0" smtClean="0"/>
                <a:t>Format: </a:t>
              </a:r>
              <a:r>
                <a:rPr lang="en-US" sz="2000" dirty="0" err="1" smtClean="0"/>
                <a:t>dat</a:t>
              </a:r>
              <a:r>
                <a:rPr lang="en-US" sz="2000" dirty="0" smtClean="0"/>
                <a:t> &amp; </a:t>
              </a:r>
              <a:r>
                <a:rPr lang="en-US" sz="2000" dirty="0" err="1" smtClean="0"/>
                <a:t>hdr</a:t>
              </a:r>
              <a:endParaRPr lang="en-US" sz="2000" dirty="0" smtClean="0"/>
            </a:p>
            <a:p>
              <a:pPr algn="r"/>
              <a:r>
                <a:rPr lang="en-US" sz="2000" dirty="0" smtClean="0"/>
                <a:t>Oct 1 2003 – Dec 31 2015</a:t>
              </a:r>
            </a:p>
            <a:p>
              <a:endParaRPr lang="en-US" sz="1400" dirty="0"/>
            </a:p>
          </p:txBody>
        </p:sp>
        <p:pic>
          <p:nvPicPr>
            <p:cNvPr id="1009" name="Shape 49"/>
            <p:cNvPicPr preferRelativeResize="0"/>
            <p:nvPr/>
          </p:nvPicPr>
          <p:blipFill>
            <a:blip r:embed="rId6">
              <a:alphaModFix/>
            </a:blip>
            <a:stretch>
              <a:fillRect/>
            </a:stretch>
          </p:blipFill>
          <p:spPr>
            <a:xfrm>
              <a:off x="3586052" y="4715727"/>
              <a:ext cx="1025525" cy="971370"/>
            </a:xfrm>
            <a:prstGeom prst="rect">
              <a:avLst/>
            </a:prstGeom>
            <a:noFill/>
            <a:ln>
              <a:noFill/>
            </a:ln>
          </p:spPr>
        </p:pic>
        <p:pic>
          <p:nvPicPr>
            <p:cNvPr id="1010" name="Shape 50"/>
            <p:cNvPicPr preferRelativeResize="0"/>
            <p:nvPr/>
          </p:nvPicPr>
          <p:blipFill>
            <a:blip r:embed="rId7">
              <a:alphaModFix/>
            </a:blip>
            <a:stretch>
              <a:fillRect/>
            </a:stretch>
          </p:blipFill>
          <p:spPr>
            <a:xfrm>
              <a:off x="4686213" y="4715726"/>
              <a:ext cx="1002226" cy="971371"/>
            </a:xfrm>
            <a:prstGeom prst="rect">
              <a:avLst/>
            </a:prstGeom>
            <a:noFill/>
            <a:ln>
              <a:noFill/>
            </a:ln>
          </p:spPr>
        </p:pic>
      </p:grpSp>
      <p:sp>
        <p:nvSpPr>
          <p:cNvPr id="1004"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Datasets - SWE</a:t>
            </a:r>
            <a:endParaRPr lang="en-US" dirty="0">
              <a:solidFill>
                <a:schemeClr val="accent1"/>
              </a:solidFill>
            </a:endParaRPr>
          </a:p>
        </p:txBody>
      </p:sp>
    </p:spTree>
    <p:extLst>
      <p:ext uri="{BB962C8B-B14F-4D97-AF65-F5344CB8AC3E}">
        <p14:creationId xmlns:p14="http://schemas.microsoft.com/office/powerpoint/2010/main" val="14519496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0" y="2988211"/>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700" y="3072097"/>
            <a:ext cx="91567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Shape 49"/>
          <p:cNvPicPr preferRelativeResize="0"/>
          <p:nvPr/>
        </p:nvPicPr>
        <p:blipFill>
          <a:blip r:embed="rId3">
            <a:alphaModFix/>
          </a:blip>
          <a:stretch>
            <a:fillRect/>
          </a:stretch>
        </p:blipFill>
        <p:spPr>
          <a:xfrm>
            <a:off x="6493833" y="2586411"/>
            <a:ext cx="1025525" cy="971370"/>
          </a:xfrm>
          <a:prstGeom prst="rect">
            <a:avLst/>
          </a:prstGeom>
          <a:noFill/>
          <a:ln>
            <a:noFill/>
          </a:ln>
        </p:spPr>
      </p:pic>
      <p:pic>
        <p:nvPicPr>
          <p:cNvPr id="11" name="Shape 50"/>
          <p:cNvPicPr preferRelativeResize="0"/>
          <p:nvPr/>
        </p:nvPicPr>
        <p:blipFill>
          <a:blip r:embed="rId4">
            <a:alphaModFix/>
          </a:blip>
          <a:stretch>
            <a:fillRect/>
          </a:stretch>
        </p:blipFill>
        <p:spPr>
          <a:xfrm>
            <a:off x="7589861" y="2586411"/>
            <a:ext cx="1002226" cy="971371"/>
          </a:xfrm>
          <a:prstGeom prst="rect">
            <a:avLst/>
          </a:prstGeom>
          <a:noFill/>
          <a:ln>
            <a:noFill/>
          </a:ln>
        </p:spPr>
      </p:pic>
      <p:sp>
        <p:nvSpPr>
          <p:cNvPr id="12" name="TextBox 11"/>
          <p:cNvSpPr txBox="1"/>
          <p:nvPr/>
        </p:nvSpPr>
        <p:spPr>
          <a:xfrm>
            <a:off x="79091" y="1194339"/>
            <a:ext cx="4721867" cy="1015663"/>
          </a:xfrm>
          <a:prstGeom prst="rect">
            <a:avLst/>
          </a:prstGeom>
          <a:noFill/>
        </p:spPr>
        <p:txBody>
          <a:bodyPr wrap="square" rtlCol="0">
            <a:spAutoFit/>
          </a:bodyPr>
          <a:lstStyle/>
          <a:p>
            <a:r>
              <a:rPr lang="en-US" sz="2000" b="1" dirty="0" smtClean="0"/>
              <a:t>Nina Oakley</a:t>
            </a:r>
          </a:p>
          <a:p>
            <a:r>
              <a:rPr lang="en-US" sz="2000" dirty="0" smtClean="0"/>
              <a:t>Assistant </a:t>
            </a:r>
            <a:r>
              <a:rPr lang="en-US" sz="2000" dirty="0"/>
              <a:t>Research </a:t>
            </a:r>
            <a:r>
              <a:rPr lang="en-US" sz="2000" dirty="0" smtClean="0"/>
              <a:t>Climatologist</a:t>
            </a:r>
          </a:p>
          <a:p>
            <a:r>
              <a:rPr lang="en-US" sz="2000" dirty="0" smtClean="0"/>
              <a:t>Western Regional Climate Center</a:t>
            </a:r>
            <a:endParaRPr lang="en-US" sz="2000" dirty="0"/>
          </a:p>
        </p:txBody>
      </p:sp>
      <p:sp>
        <p:nvSpPr>
          <p:cNvPr id="13" name="TextBox 12"/>
          <p:cNvSpPr txBox="1"/>
          <p:nvPr/>
        </p:nvSpPr>
        <p:spPr>
          <a:xfrm>
            <a:off x="3250194" y="1194339"/>
            <a:ext cx="5814966" cy="1323439"/>
          </a:xfrm>
          <a:prstGeom prst="rect">
            <a:avLst/>
          </a:prstGeom>
          <a:noFill/>
        </p:spPr>
        <p:txBody>
          <a:bodyPr wrap="square" rtlCol="0">
            <a:spAutoFit/>
          </a:bodyPr>
          <a:lstStyle/>
          <a:p>
            <a:pPr algn="r"/>
            <a:r>
              <a:rPr lang="en-US" sz="2000" b="1" dirty="0" smtClean="0"/>
              <a:t>Andrea Bair</a:t>
            </a:r>
          </a:p>
          <a:p>
            <a:pPr algn="r"/>
            <a:r>
              <a:rPr lang="en-US" sz="2000" dirty="0" smtClean="0"/>
              <a:t>National Weather Service</a:t>
            </a:r>
          </a:p>
          <a:p>
            <a:pPr algn="r"/>
            <a:r>
              <a:rPr lang="en-US" sz="2000" dirty="0" smtClean="0"/>
              <a:t>Western Region </a:t>
            </a:r>
          </a:p>
          <a:p>
            <a:pPr algn="r"/>
            <a:r>
              <a:rPr lang="en-US" sz="2000" dirty="0" smtClean="0"/>
              <a:t>Climate Services Division</a:t>
            </a:r>
            <a:endParaRPr lang="en-US" sz="2000" dirty="0"/>
          </a:p>
        </p:txBody>
      </p:sp>
      <p:grpSp>
        <p:nvGrpSpPr>
          <p:cNvPr id="3" name="Group 2"/>
          <p:cNvGrpSpPr/>
          <p:nvPr/>
        </p:nvGrpSpPr>
        <p:grpSpPr>
          <a:xfrm>
            <a:off x="716886" y="3357481"/>
            <a:ext cx="4935934" cy="1815882"/>
            <a:chOff x="716886" y="3357481"/>
            <a:chExt cx="4935934" cy="1815882"/>
          </a:xfrm>
        </p:grpSpPr>
        <p:sp>
          <p:nvSpPr>
            <p:cNvPr id="4" name="Rectangle 3"/>
            <p:cNvSpPr/>
            <p:nvPr/>
          </p:nvSpPr>
          <p:spPr>
            <a:xfrm>
              <a:off x="1080820" y="3942257"/>
              <a:ext cx="4572000" cy="646331"/>
            </a:xfrm>
            <a:prstGeom prst="rect">
              <a:avLst/>
            </a:prstGeom>
          </p:spPr>
          <p:txBody>
            <a:bodyPr>
              <a:spAutoFit/>
            </a:bodyPr>
            <a:lstStyle/>
            <a:p>
              <a:pPr marL="19050" lvl="0">
                <a:lnSpc>
                  <a:spcPct val="90000"/>
                </a:lnSpc>
                <a:buClr>
                  <a:schemeClr val="accent1"/>
                </a:buClr>
                <a:buSzPct val="100000"/>
              </a:pPr>
              <a:r>
                <a:rPr lang="en-US" sz="2000" dirty="0" smtClean="0">
                  <a:ea typeface="Questrial"/>
                  <a:cs typeface="Questrial"/>
                  <a:sym typeface="Questrial"/>
                </a:rPr>
                <a:t>Satellite and ground station </a:t>
              </a:r>
              <a:r>
                <a:rPr lang="en-US" sz="2000" dirty="0" smtClean="0">
                  <a:solidFill>
                    <a:schemeClr val="accent1"/>
                  </a:solidFill>
                  <a:ea typeface="Questrial"/>
                  <a:cs typeface="Questrial"/>
                  <a:sym typeface="Questrial"/>
                </a:rPr>
                <a:t>comparisons of precipitation</a:t>
              </a:r>
              <a:endParaRPr lang="en-US" sz="2000" dirty="0">
                <a:solidFill>
                  <a:schemeClr val="accent1"/>
                </a:solidFill>
                <a:ea typeface="Questrial"/>
                <a:cs typeface="Questrial"/>
                <a:sym typeface="Questrial"/>
              </a:endParaRPr>
            </a:p>
          </p:txBody>
        </p:sp>
        <p:sp>
          <p:nvSpPr>
            <p:cNvPr id="6" name="Rectangle 5"/>
            <p:cNvSpPr/>
            <p:nvPr/>
          </p:nvSpPr>
          <p:spPr>
            <a:xfrm>
              <a:off x="716886" y="3357481"/>
              <a:ext cx="587375" cy="1815882"/>
            </a:xfrm>
            <a:prstGeom prst="rect">
              <a:avLst/>
            </a:prstGeom>
          </p:spPr>
          <p:txBody>
            <a:bodyPr wrap="square">
              <a:spAutoFit/>
            </a:bodyPr>
            <a:lstStyle/>
            <a:p>
              <a:pPr lvl="0"/>
              <a:r>
                <a:rPr lang="en-US" sz="7200" b="1" kern="0" dirty="0">
                  <a:solidFill>
                    <a:srgbClr val="8992C8"/>
                  </a:solidFill>
                  <a:latin typeface="Garamond" panose="02020404030301010803" pitchFamily="18" charset="0"/>
                  <a:cs typeface="Arial"/>
                  <a:sym typeface="Arial"/>
                </a:rPr>
                <a:t>1</a:t>
              </a:r>
            </a:p>
            <a:p>
              <a:pPr lvl="0"/>
              <a:endParaRPr lang="en-US" sz="2800" b="1" kern="0" dirty="0">
                <a:solidFill>
                  <a:srgbClr val="8992C8"/>
                </a:solidFill>
                <a:latin typeface="Garamond" panose="02020404030301010803" pitchFamily="18" charset="0"/>
                <a:cs typeface="Arial"/>
                <a:sym typeface="Arial"/>
              </a:endParaRPr>
            </a:p>
            <a:p>
              <a:pPr lvl="0"/>
              <a:endParaRPr lang="en-US" sz="1200" b="1" kern="0" dirty="0">
                <a:solidFill>
                  <a:srgbClr val="8992C8"/>
                </a:solidFill>
                <a:latin typeface="Garamond" panose="02020404030301010803" pitchFamily="18" charset="0"/>
                <a:cs typeface="Arial"/>
                <a:sym typeface="Arial"/>
              </a:endParaRPr>
            </a:p>
          </p:txBody>
        </p:sp>
      </p:grpSp>
      <p:grpSp>
        <p:nvGrpSpPr>
          <p:cNvPr id="9" name="Group 8"/>
          <p:cNvGrpSpPr/>
          <p:nvPr/>
        </p:nvGrpSpPr>
        <p:grpSpPr>
          <a:xfrm>
            <a:off x="5227253" y="4117889"/>
            <a:ext cx="3916748" cy="1200329"/>
            <a:chOff x="5227253" y="4117889"/>
            <a:chExt cx="3916748" cy="1200329"/>
          </a:xfrm>
        </p:grpSpPr>
        <p:sp>
          <p:nvSpPr>
            <p:cNvPr id="5" name="Rectangle 4"/>
            <p:cNvSpPr/>
            <p:nvPr/>
          </p:nvSpPr>
          <p:spPr>
            <a:xfrm>
              <a:off x="5713909" y="4542421"/>
              <a:ext cx="3430092" cy="646331"/>
            </a:xfrm>
            <a:prstGeom prst="rect">
              <a:avLst/>
            </a:prstGeom>
          </p:spPr>
          <p:txBody>
            <a:bodyPr wrap="square">
              <a:spAutoFit/>
            </a:bodyPr>
            <a:lstStyle/>
            <a:p>
              <a:pPr marL="19050" lvl="0">
                <a:lnSpc>
                  <a:spcPct val="90000"/>
                </a:lnSpc>
                <a:spcBef>
                  <a:spcPts val="1800"/>
                </a:spcBef>
                <a:buClr>
                  <a:schemeClr val="accent1"/>
                </a:buClr>
                <a:buSzPct val="100000"/>
              </a:pPr>
              <a:r>
                <a:rPr lang="en-US" sz="2000" dirty="0" smtClean="0">
                  <a:solidFill>
                    <a:schemeClr val="accent1"/>
                  </a:solidFill>
                  <a:ea typeface="Questrial"/>
                  <a:cs typeface="Questrial"/>
                  <a:sym typeface="Questrial"/>
                </a:rPr>
                <a:t>Difference and benefits maps </a:t>
              </a:r>
              <a:r>
                <a:rPr lang="en-US" sz="2000" dirty="0" smtClean="0">
                  <a:solidFill>
                    <a:schemeClr val="tx2"/>
                  </a:solidFill>
                  <a:ea typeface="Questrial"/>
                  <a:cs typeface="Questrial"/>
                  <a:sym typeface="Questrial"/>
                </a:rPr>
                <a:t>for project partners</a:t>
              </a:r>
              <a:endParaRPr lang="en-US" sz="2000" dirty="0">
                <a:solidFill>
                  <a:schemeClr val="tx2"/>
                </a:solidFill>
                <a:ea typeface="Questrial"/>
                <a:cs typeface="Questrial"/>
                <a:sym typeface="Questrial"/>
              </a:endParaRPr>
            </a:p>
          </p:txBody>
        </p:sp>
        <p:sp>
          <p:nvSpPr>
            <p:cNvPr id="7" name="Rectangle 6"/>
            <p:cNvSpPr/>
            <p:nvPr/>
          </p:nvSpPr>
          <p:spPr>
            <a:xfrm>
              <a:off x="5227253" y="4117889"/>
              <a:ext cx="617477" cy="1200329"/>
            </a:xfrm>
            <a:prstGeom prst="rect">
              <a:avLst/>
            </a:prstGeom>
            <a:effectLst>
              <a:glow rad="127000">
                <a:schemeClr val="accent1">
                  <a:alpha val="14000"/>
                </a:schemeClr>
              </a:glow>
            </a:effectLst>
          </p:spPr>
          <p:txBody>
            <a:bodyPr wrap="none">
              <a:spAutoFit/>
            </a:bodyPr>
            <a:lstStyle/>
            <a:p>
              <a:pPr lvl="0"/>
              <a:r>
                <a:rPr lang="en-US" sz="7200" b="1" kern="0" dirty="0">
                  <a:solidFill>
                    <a:srgbClr val="8992C8"/>
                  </a:solidFill>
                  <a:effectLst>
                    <a:glow rad="127000">
                      <a:schemeClr val="accent1">
                        <a:alpha val="0"/>
                      </a:schemeClr>
                    </a:glow>
                    <a:outerShdw blurRad="50800" dist="50800" dir="5400000" algn="ctr" rotWithShape="0">
                      <a:srgbClr val="000000">
                        <a:alpha val="0"/>
                      </a:srgbClr>
                    </a:outerShdw>
                  </a:effectLst>
                  <a:latin typeface="Garamond" panose="02020404030301010803" pitchFamily="18" charset="0"/>
                  <a:cs typeface="Arial"/>
                  <a:sym typeface="Arial"/>
                </a:rPr>
                <a:t>2</a:t>
              </a:r>
            </a:p>
          </p:txBody>
        </p:sp>
      </p:grpSp>
      <p:grpSp>
        <p:nvGrpSpPr>
          <p:cNvPr id="14" name="Group 13"/>
          <p:cNvGrpSpPr/>
          <p:nvPr/>
        </p:nvGrpSpPr>
        <p:grpSpPr>
          <a:xfrm>
            <a:off x="2271661" y="4989576"/>
            <a:ext cx="4166782" cy="1200329"/>
            <a:chOff x="2271661" y="4989576"/>
            <a:chExt cx="4166782" cy="1200329"/>
          </a:xfrm>
        </p:grpSpPr>
        <p:sp>
          <p:nvSpPr>
            <p:cNvPr id="8" name="Rectangle 7"/>
            <p:cNvSpPr/>
            <p:nvPr/>
          </p:nvSpPr>
          <p:spPr>
            <a:xfrm>
              <a:off x="2271661" y="4989576"/>
              <a:ext cx="617477" cy="1200329"/>
            </a:xfrm>
            <a:prstGeom prst="rect">
              <a:avLst/>
            </a:prstGeom>
          </p:spPr>
          <p:txBody>
            <a:bodyPr wrap="none">
              <a:spAutoFit/>
            </a:bodyPr>
            <a:lstStyle/>
            <a:p>
              <a:pPr lvl="0"/>
              <a:r>
                <a:rPr lang="en-US" sz="7200" b="1" kern="0" dirty="0">
                  <a:solidFill>
                    <a:srgbClr val="8992C8"/>
                  </a:solidFill>
                  <a:latin typeface="Garamond" panose="02020404030301010803" pitchFamily="18" charset="0"/>
                  <a:cs typeface="Arial"/>
                  <a:sym typeface="Arial"/>
                </a:rPr>
                <a:t>3</a:t>
              </a:r>
            </a:p>
          </p:txBody>
        </p:sp>
        <p:sp>
          <p:nvSpPr>
            <p:cNvPr id="2" name="Rectangle 1"/>
            <p:cNvSpPr/>
            <p:nvPr/>
          </p:nvSpPr>
          <p:spPr>
            <a:xfrm>
              <a:off x="2713631" y="5521503"/>
              <a:ext cx="3724812" cy="369332"/>
            </a:xfrm>
            <a:prstGeom prst="rect">
              <a:avLst/>
            </a:prstGeom>
          </p:spPr>
          <p:txBody>
            <a:bodyPr wrap="square">
              <a:spAutoFit/>
            </a:bodyPr>
            <a:lstStyle/>
            <a:p>
              <a:pPr marL="19050" lvl="0">
                <a:lnSpc>
                  <a:spcPct val="90000"/>
                </a:lnSpc>
                <a:spcBef>
                  <a:spcPts val="1800"/>
                </a:spcBef>
                <a:buClr>
                  <a:schemeClr val="accent1"/>
                </a:buClr>
                <a:buSzPct val="100000"/>
              </a:pPr>
              <a:r>
                <a:rPr lang="en-US" sz="2000" dirty="0" smtClean="0">
                  <a:solidFill>
                    <a:schemeClr val="dk1"/>
                  </a:solidFill>
                  <a:ea typeface="Questrial"/>
                  <a:cs typeface="Questrial"/>
                  <a:sym typeface="Questrial"/>
                </a:rPr>
                <a:t>Similar analyses for </a:t>
              </a:r>
              <a:r>
                <a:rPr lang="en-US" sz="2000" dirty="0" smtClean="0">
                  <a:solidFill>
                    <a:schemeClr val="accent1"/>
                  </a:solidFill>
                  <a:ea typeface="Questrial"/>
                  <a:cs typeface="Questrial"/>
                  <a:sym typeface="Questrial"/>
                </a:rPr>
                <a:t>SWE</a:t>
              </a:r>
              <a:endParaRPr lang="en-US" sz="2000" dirty="0">
                <a:solidFill>
                  <a:schemeClr val="accent1"/>
                </a:solidFill>
                <a:ea typeface="Questrial"/>
                <a:cs typeface="Questrial"/>
                <a:sym typeface="Questrial"/>
              </a:endParaRPr>
            </a:p>
          </p:txBody>
        </p:sp>
      </p:grpSp>
      <p:sp>
        <p:nvSpPr>
          <p:cNvPr id="17"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Partners &amp; Objectives</a:t>
            </a:r>
            <a:endParaRPr lang="en-US" dirty="0">
              <a:solidFill>
                <a:schemeClr val="accent1"/>
              </a:solidFill>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72" y="2210002"/>
            <a:ext cx="1040004" cy="1040004"/>
          </a:xfrm>
          <a:prstGeom prst="rect">
            <a:avLst/>
          </a:prstGeom>
        </p:spPr>
      </p:pic>
    </p:spTree>
    <p:extLst>
      <p:ext uri="{BB962C8B-B14F-4D97-AF65-F5344CB8AC3E}">
        <p14:creationId xmlns:p14="http://schemas.microsoft.com/office/powerpoint/2010/main" val="8476284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5327</TotalTime>
  <Words>3682</Words>
  <Application>Microsoft Office PowerPoint</Application>
  <PresentationFormat>On-screen Show (4:3)</PresentationFormat>
  <Paragraphs>509</Paragraphs>
  <Slides>32</Slides>
  <Notes>31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Samuel Swanson</cp:lastModifiedBy>
  <cp:revision>277</cp:revision>
  <dcterms:created xsi:type="dcterms:W3CDTF">2015-05-18T13:26:09Z</dcterms:created>
  <dcterms:modified xsi:type="dcterms:W3CDTF">2016-03-30T20:51:23Z</dcterms:modified>
</cp:coreProperties>
</file>