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275" r:id="rId2"/>
    <p:sldId id="294" r:id="rId3"/>
    <p:sldId id="295" r:id="rId4"/>
    <p:sldId id="288" r:id="rId5"/>
    <p:sldId id="290" r:id="rId6"/>
    <p:sldId id="304" r:id="rId7"/>
    <p:sldId id="310" r:id="rId8"/>
    <p:sldId id="315" r:id="rId9"/>
    <p:sldId id="307" r:id="rId10"/>
    <p:sldId id="289" r:id="rId11"/>
    <p:sldId id="300" r:id="rId12"/>
    <p:sldId id="308" r:id="rId13"/>
    <p:sldId id="306" r:id="rId14"/>
    <p:sldId id="309" r:id="rId15"/>
    <p:sldId id="302" r:id="rId16"/>
    <p:sldId id="293" r:id="rId17"/>
    <p:sldId id="277" r:id="rId18"/>
    <p:sldId id="313"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usseau, Nick J (329D-Affiliate)" initials="RNJ(" lastIdx="3" clrIdx="0">
    <p:extLst/>
  </p:cmAuthor>
  <p:cmAuthor id="2" name="Zajic, Brittany N (329D-Affiliate)" initials="ZBN(" lastIdx="1" clrIdx="1">
    <p:extLst/>
  </p:cmAuthor>
  <p:cmAuthor id="3" name="Vishal Arya" initials="" lastIdx="20" clrIdx="2"/>
  <p:cmAuthor id="4" name="Fenn, Teresa E. (LARC-E3)[SSAI DEVELOP]" initials="FTE(D" lastIdx="4" clrIdx="3">
    <p:extLst>
      <p:ext uri="{19B8F6BF-5375-455C-9EA6-DF929625EA0E}">
        <p15:presenceInfo xmlns:p15="http://schemas.microsoft.com/office/powerpoint/2012/main" userId="S-1-5-21-330711430-3775241029-4075259233-667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00"/>
    <a:srgbClr val="333333"/>
    <a:srgbClr val="00A800"/>
    <a:srgbClr val="FFFFF5"/>
    <a:srgbClr val="FFFFFF"/>
    <a:srgbClr val="E9A149"/>
    <a:srgbClr val="F4901A"/>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18" autoAdjust="0"/>
    <p:restoredTop sz="71284" autoAdjust="0"/>
  </p:normalViewPr>
  <p:slideViewPr>
    <p:cSldViewPr snapToGrid="0">
      <p:cViewPr varScale="1">
        <p:scale>
          <a:sx n="94" d="100"/>
          <a:sy n="94" d="100"/>
        </p:scale>
        <p:origin x="1914" y="90"/>
      </p:cViewPr>
      <p:guideLst>
        <p:guide orient="horz" pos="2160"/>
        <p:guide pos="2880"/>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46904BC-8CA8-4163-A6C0-E4823E65B34E}" type="datetimeFigureOut">
              <a:rPr lang="en-US" smtClean="0"/>
              <a:t>11/20/2015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D5A974D-38DC-43CA-A4EA-38BA5FA8E234}" type="slidenum">
              <a:rPr lang="en-US" smtClean="0"/>
              <a:t>‹#›</a:t>
            </a:fld>
            <a:endParaRPr lang="en-US"/>
          </a:p>
        </p:txBody>
      </p:sp>
    </p:spTree>
    <p:extLst>
      <p:ext uri="{BB962C8B-B14F-4D97-AF65-F5344CB8AC3E}">
        <p14:creationId xmlns:p14="http://schemas.microsoft.com/office/powerpoint/2010/main" val="2581581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CB7D24-6C88-410E-ACB5-D95ED598E96E}" type="datetimeFigureOut">
              <a:rPr lang="en-US" smtClean="0"/>
              <a:t>11/20/2015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Morgan_City,_Louisiana" TargetMode="External"/><Relationship Id="rId3" Type="http://schemas.openxmlformats.org/officeDocument/2006/relationships/hyperlink" Target="https://en.wikipedia.org/wiki/River_delta" TargetMode="External"/><Relationship Id="rId7" Type="http://schemas.openxmlformats.org/officeDocument/2006/relationships/hyperlink" Target="https://en.wikipedia.org/wiki/United_States_Army_Corps_of_Engineer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Canal" TargetMode="External"/><Relationship Id="rId5" Type="http://schemas.openxmlformats.org/officeDocument/2006/relationships/hyperlink" Target="https://en.wikipedia.org/wiki/Deposition_(geology)" TargetMode="External"/><Relationship Id="rId4" Type="http://schemas.openxmlformats.org/officeDocument/2006/relationships/hyperlink" Target="https://en.wikipedia.org/wiki/Louisiana"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a:t>
            </a:r>
            <a:r>
              <a:rPr lang="en-US" dirty="0" smtClean="0"/>
              <a:t>://commons.wikimedia.org/wiki/File:Claude_Monet</a:t>
            </a:r>
            <a:r>
              <a:rPr lang="en-US" dirty="0" smtClean="0"/>
              <a:t>_-_The_Magpie_-_</a:t>
            </a:r>
            <a:r>
              <a:rPr lang="en-US" dirty="0" smtClean="0"/>
              <a:t>Google_Art_Project.jpg</a:t>
            </a:r>
          </a:p>
          <a:p>
            <a:r>
              <a:rPr lang="en-US" sz="1200" kern="1200" dirty="0" smtClean="0">
                <a:solidFill>
                  <a:schemeClr val="tx1"/>
                </a:solidFill>
                <a:effectLst/>
                <a:latin typeface="+mn-lt"/>
                <a:ea typeface="+mn-ea"/>
                <a:cs typeface="+mn-cs"/>
              </a:rPr>
              <a:t>There has been over 200 Billion dollars in damages from 8 hurricanes and major storms that have hit the region in the past 10 years</a:t>
            </a:r>
          </a:p>
          <a:p>
            <a:r>
              <a:rPr lang="en-US" sz="1200" kern="1200" dirty="0" smtClean="0">
                <a:solidFill>
                  <a:schemeClr val="tx1"/>
                </a:solidFill>
                <a:effectLst/>
                <a:latin typeface="+mn-lt"/>
                <a:ea typeface="+mn-ea"/>
                <a:cs typeface="+mn-cs"/>
              </a:rPr>
              <a:t>Research has shown that coastal wetlands can buffer the effects of flooding and storm surge by slowing down water, reducing wave energy, and increasing water storage.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844106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were also able to incorporate the use of new technologies into our project.  Google Earth Engine API is a cloud-based geospatial processing platform that allowed us to examine 30 years of Landsat imagery without having to download a single tile.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99458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visual trends of the delta formation during our study period, we created a Landsat Times series using Landsat 5 and 8 and 4 lines of code in Google Earth Engine.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913179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analyze vegetation health across the same 30 year time period, we created three 10 year Normalized Difference Vegetation Index, or NDVI difference images in Google Earth Engine as well. The API provides NDVI 32 Day Composites from Landsat 5 and 8, so with annual average NDVI values we subtracted 10 year differences to create the 3 figures shown here.  </a:t>
            </a:r>
          </a:p>
          <a:p>
            <a:r>
              <a:rPr lang="en-US" sz="1200" kern="1200" dirty="0" smtClean="0">
                <a:solidFill>
                  <a:schemeClr val="tx1"/>
                </a:solidFill>
                <a:effectLst/>
                <a:latin typeface="+mn-lt"/>
                <a:ea typeface="+mn-ea"/>
                <a:cs typeface="+mn-cs"/>
              </a:rPr>
              <a:t>1985 to 1995 and 2005 to 2015 follow initial assumptions of continued growth and vegetation productivity of the region.  The 1995 to 2005 NDVI difference image shows significant decrease in vegetation in the region surrounding the delta, and preliminary analysis suggests this is due to a highly active hurricane season in 2005, with both Hurricane Katrina and Hurricane Rita causing billions of dollars in damage along Louisiana and the Gulf Coast according to NOAA.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1785910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AVIRIS-NG imagery was used to classify the vegetation in our study area</a:t>
            </a:r>
          </a:p>
          <a:p>
            <a:pPr lvl="0"/>
            <a:r>
              <a:rPr lang="en-US" sz="1200" kern="1200" dirty="0" smtClean="0">
                <a:solidFill>
                  <a:schemeClr val="tx1"/>
                </a:solidFill>
                <a:effectLst/>
                <a:latin typeface="+mn-lt"/>
                <a:ea typeface="+mn-ea"/>
                <a:cs typeface="+mn-cs"/>
              </a:rPr>
              <a:t>Methodologies</a:t>
            </a:r>
          </a:p>
          <a:p>
            <a:pPr lvl="1"/>
            <a:r>
              <a:rPr lang="en-US" sz="1200" kern="1200" dirty="0" smtClean="0">
                <a:solidFill>
                  <a:schemeClr val="tx1"/>
                </a:solidFill>
                <a:effectLst/>
                <a:latin typeface="+mn-lt"/>
                <a:ea typeface="+mn-ea"/>
                <a:cs typeface="+mn-cs"/>
              </a:rPr>
              <a:t>Stacked bands</a:t>
            </a:r>
          </a:p>
          <a:p>
            <a:pPr lvl="2"/>
            <a:r>
              <a:rPr lang="en-US" sz="1200" kern="1200" dirty="0" smtClean="0">
                <a:solidFill>
                  <a:schemeClr val="tx1"/>
                </a:solidFill>
                <a:effectLst/>
                <a:latin typeface="+mn-lt"/>
                <a:ea typeface="+mn-ea"/>
                <a:cs typeface="+mn-cs"/>
              </a:rPr>
              <a:t>Since the sensor has 432 spectral bands, the layer stacking tool was used to process only the Red, Green, Blue, and Near-Infrared Bands. </a:t>
            </a:r>
          </a:p>
          <a:p>
            <a:pPr lvl="1"/>
            <a:r>
              <a:rPr lang="en-US" sz="1200" kern="1200" dirty="0" smtClean="0">
                <a:solidFill>
                  <a:schemeClr val="tx1"/>
                </a:solidFill>
                <a:effectLst/>
                <a:latin typeface="+mn-lt"/>
                <a:ea typeface="+mn-ea"/>
                <a:cs typeface="+mn-cs"/>
              </a:rPr>
              <a:t>Cross-Track Illumination Correction</a:t>
            </a:r>
          </a:p>
          <a:p>
            <a:pPr lvl="2"/>
            <a:r>
              <a:rPr lang="en-US" sz="1200" kern="1200" dirty="0" smtClean="0">
                <a:solidFill>
                  <a:schemeClr val="tx1"/>
                </a:solidFill>
                <a:effectLst/>
                <a:latin typeface="+mn-lt"/>
                <a:ea typeface="+mn-ea"/>
                <a:cs typeface="+mn-cs"/>
              </a:rPr>
              <a:t>The Cross Track Illumination tool was used to account for a ramp in the spectral profile of the images.</a:t>
            </a:r>
          </a:p>
          <a:p>
            <a:pPr lvl="1"/>
            <a:r>
              <a:rPr lang="en-US" sz="1200" kern="1200" dirty="0" smtClean="0">
                <a:solidFill>
                  <a:schemeClr val="tx1"/>
                </a:solidFill>
                <a:effectLst/>
                <a:latin typeface="+mn-lt"/>
                <a:ea typeface="+mn-ea"/>
                <a:cs typeface="+mn-cs"/>
              </a:rPr>
              <a:t>Parallelepiped Supervised Classification</a:t>
            </a:r>
          </a:p>
          <a:p>
            <a:pPr lvl="2"/>
            <a:r>
              <a:rPr lang="en-US" sz="1200" kern="1200" dirty="0" smtClean="0">
                <a:solidFill>
                  <a:schemeClr val="tx1"/>
                </a:solidFill>
                <a:effectLst/>
                <a:latin typeface="+mn-lt"/>
                <a:ea typeface="+mn-ea"/>
                <a:cs typeface="+mn-cs"/>
              </a:rPr>
              <a:t>A parallelepiped supervised classification of the water was done to mask out all of the water bodies in the study area  </a:t>
            </a:r>
          </a:p>
          <a:p>
            <a:pPr lvl="1"/>
            <a:r>
              <a:rPr lang="en-US" sz="1200" kern="1200" dirty="0" smtClean="0">
                <a:solidFill>
                  <a:schemeClr val="tx1"/>
                </a:solidFill>
                <a:effectLst/>
                <a:latin typeface="+mn-lt"/>
                <a:ea typeface="+mn-ea"/>
                <a:cs typeface="+mn-cs"/>
              </a:rPr>
              <a:t>ISODATA unsupervised Classification</a:t>
            </a:r>
          </a:p>
          <a:p>
            <a:pPr lvl="2"/>
            <a:r>
              <a:rPr lang="en-US" sz="1200" kern="1200" dirty="0" smtClean="0">
                <a:solidFill>
                  <a:schemeClr val="tx1"/>
                </a:solidFill>
                <a:effectLst/>
                <a:latin typeface="+mn-lt"/>
                <a:ea typeface="+mn-ea"/>
                <a:cs typeface="+mn-cs"/>
              </a:rPr>
              <a:t>Then an unsupervised ISODATA classification was done on all the images which included the mask </a:t>
            </a:r>
          </a:p>
          <a:p>
            <a:pPr lvl="1"/>
            <a:r>
              <a:rPr lang="en-US" sz="1200" kern="1200" dirty="0" smtClean="0">
                <a:solidFill>
                  <a:schemeClr val="tx1"/>
                </a:solidFill>
                <a:effectLst/>
                <a:latin typeface="+mn-lt"/>
                <a:ea typeface="+mn-ea"/>
                <a:cs typeface="+mn-cs"/>
              </a:rPr>
              <a:t>Class Merging</a:t>
            </a:r>
          </a:p>
          <a:p>
            <a:pPr lvl="2"/>
            <a:r>
              <a:rPr lang="en-US" sz="1200" kern="1200" dirty="0" smtClean="0">
                <a:solidFill>
                  <a:schemeClr val="tx1"/>
                </a:solidFill>
                <a:effectLst/>
                <a:latin typeface="+mn-lt"/>
                <a:ea typeface="+mn-ea"/>
                <a:cs typeface="+mn-cs"/>
              </a:rPr>
              <a:t>Ten main plant species were determined based on in situ data, so the Combine Classes tool was used to merge the original 33 classes from the ISODATA classification into 10 classes. </a:t>
            </a:r>
          </a:p>
          <a:p>
            <a:pPr lvl="1"/>
            <a:r>
              <a:rPr lang="en-US" sz="1200" kern="1200" dirty="0" smtClean="0">
                <a:solidFill>
                  <a:schemeClr val="tx1"/>
                </a:solidFill>
                <a:effectLst/>
                <a:latin typeface="+mn-lt"/>
                <a:ea typeface="+mn-ea"/>
                <a:cs typeface="+mn-cs"/>
              </a:rPr>
              <a:t>Mosaic</a:t>
            </a:r>
          </a:p>
          <a:p>
            <a:pPr lvl="2"/>
            <a:r>
              <a:rPr lang="en-US" sz="1200" kern="1200" dirty="0" smtClean="0">
                <a:solidFill>
                  <a:schemeClr val="tx1"/>
                </a:solidFill>
                <a:effectLst/>
                <a:latin typeface="+mn-lt"/>
                <a:ea typeface="+mn-ea"/>
                <a:cs typeface="+mn-cs"/>
              </a:rPr>
              <a:t>After the classes were merged, the images were mosaicked together using the Seamless Mosaic Tool</a:t>
            </a:r>
          </a:p>
          <a:p>
            <a:pPr lvl="2"/>
            <a:endParaRPr lang="en-US" sz="1200" kern="1200" dirty="0" smtClean="0">
              <a:solidFill>
                <a:schemeClr val="tx1"/>
              </a:solidFill>
              <a:effectLst/>
              <a:latin typeface="+mn-lt"/>
              <a:ea typeface="+mn-ea"/>
              <a:cs typeface="+mn-cs"/>
            </a:endParaRPr>
          </a:p>
          <a:p>
            <a:pPr lvl="2"/>
            <a:endParaRPr lang="en-US" sz="1200" kern="1200" dirty="0" smtClean="0">
              <a:solidFill>
                <a:schemeClr val="tx1"/>
              </a:solidFill>
              <a:effectLst/>
              <a:latin typeface="+mn-lt"/>
              <a:ea typeface="+mn-ea"/>
              <a:cs typeface="+mn-cs"/>
            </a:endParaRPr>
          </a:p>
          <a:p>
            <a:pPr lvl="2"/>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Identification of Vegetation Species</a:t>
            </a:r>
          </a:p>
          <a:p>
            <a:pPr lvl="2"/>
            <a:r>
              <a:rPr lang="en-US" sz="1200" kern="1200" dirty="0" smtClean="0">
                <a:solidFill>
                  <a:schemeClr val="tx1"/>
                </a:solidFill>
                <a:effectLst/>
                <a:latin typeface="+mn-lt"/>
                <a:ea typeface="+mn-ea"/>
                <a:cs typeface="+mn-cs"/>
              </a:rPr>
              <a:t>The ten different classes were then associated with vegetation species by acquiring coordinates and vegetation data from each CRMS station and Dr. Simard’s field data and applying that information to the pixel with the associated coordinates. </a:t>
            </a:r>
          </a:p>
          <a:p>
            <a:pPr lvl="2"/>
            <a:r>
              <a:rPr lang="en-US" sz="1200" kern="1200" dirty="0" err="1" smtClean="0">
                <a:solidFill>
                  <a:schemeClr val="tx1"/>
                </a:solidFill>
                <a:effectLst/>
                <a:latin typeface="+mn-lt"/>
                <a:ea typeface="+mn-ea"/>
                <a:cs typeface="+mn-cs"/>
              </a:rPr>
              <a:t>Pancium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hemitomon</a:t>
            </a:r>
            <a:r>
              <a:rPr lang="en-US" sz="1200" kern="1200" dirty="0" smtClean="0">
                <a:solidFill>
                  <a:schemeClr val="tx1"/>
                </a:solidFill>
                <a:effectLst/>
                <a:latin typeface="+mn-lt"/>
                <a:ea typeface="+mn-ea"/>
                <a:cs typeface="+mn-cs"/>
              </a:rPr>
              <a:t>, 25.2%</a:t>
            </a:r>
          </a:p>
          <a:p>
            <a:pPr lvl="2"/>
            <a:r>
              <a:rPr lang="en-US" sz="1200" kern="1200" dirty="0" err="1" smtClean="0">
                <a:solidFill>
                  <a:schemeClr val="tx1"/>
                </a:solidFill>
                <a:effectLst/>
                <a:latin typeface="+mn-lt"/>
                <a:ea typeface="+mn-ea"/>
                <a:cs typeface="+mn-cs"/>
              </a:rPr>
              <a:t>Zizaniopsis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milacea</a:t>
            </a:r>
            <a:r>
              <a:rPr lang="en-US" sz="1200" kern="1200" dirty="0" smtClean="0">
                <a:solidFill>
                  <a:schemeClr val="tx1"/>
                </a:solidFill>
                <a:effectLst/>
                <a:latin typeface="+mn-lt"/>
                <a:ea typeface="+mn-ea"/>
                <a:cs typeface="+mn-cs"/>
              </a:rPr>
              <a:t>, 23.2</a:t>
            </a:r>
          </a:p>
          <a:p>
            <a:pPr lvl="3"/>
            <a:r>
              <a:rPr lang="en-US" sz="1200" kern="1200" dirty="0" smtClean="0">
                <a:solidFill>
                  <a:schemeClr val="tx1"/>
                </a:solidFill>
                <a:effectLst/>
                <a:latin typeface="+mn-lt"/>
                <a:ea typeface="+mn-ea"/>
                <a:cs typeface="+mn-cs"/>
              </a:rPr>
              <a:t>The most dominant species in the study area were identified as </a:t>
            </a:r>
            <a:r>
              <a:rPr lang="en-US" sz="1200" kern="1200" dirty="0" err="1" smtClean="0">
                <a:solidFill>
                  <a:schemeClr val="tx1"/>
                </a:solidFill>
                <a:effectLst/>
                <a:latin typeface="+mn-lt"/>
                <a:ea typeface="+mn-ea"/>
                <a:cs typeface="+mn-cs"/>
              </a:rPr>
              <a:t>Pancium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hemitomon</a:t>
            </a:r>
            <a:r>
              <a:rPr lang="en-US" sz="1200" kern="1200" dirty="0" smtClean="0">
                <a:solidFill>
                  <a:schemeClr val="tx1"/>
                </a:solidFill>
                <a:effectLst/>
                <a:latin typeface="+mn-lt"/>
                <a:ea typeface="+mn-ea"/>
                <a:cs typeface="+mn-cs"/>
              </a:rPr>
              <a:t>, occupying 25.2% of the classified pixels, followed by </a:t>
            </a:r>
            <a:r>
              <a:rPr lang="en-US" sz="1200" kern="1200" dirty="0" err="1" smtClean="0">
                <a:solidFill>
                  <a:schemeClr val="tx1"/>
                </a:solidFill>
                <a:effectLst/>
                <a:latin typeface="+mn-lt"/>
                <a:ea typeface="+mn-ea"/>
                <a:cs typeface="+mn-cs"/>
              </a:rPr>
              <a:t>Zizaniopsis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milacea</a:t>
            </a:r>
            <a:r>
              <a:rPr lang="en-US" sz="1200" kern="1200" dirty="0" smtClean="0">
                <a:solidFill>
                  <a:schemeClr val="tx1"/>
                </a:solidFill>
                <a:effectLst/>
                <a:latin typeface="+mn-lt"/>
                <a:ea typeface="+mn-ea"/>
                <a:cs typeface="+mn-cs"/>
              </a:rPr>
              <a:t>, occupying 23.2% of the classified pixels.</a:t>
            </a:r>
          </a:p>
          <a:p>
            <a:pPr lvl="2"/>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936183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Wax Lake Delta is an important</a:t>
            </a:r>
            <a:r>
              <a:rPr lang="en-US" baseline="0" dirty="0" smtClean="0"/>
              <a:t> area for research since it is building land while other areas of the coastline are eroding.</a:t>
            </a:r>
          </a:p>
          <a:p>
            <a:pPr marL="174708" indent="-174708">
              <a:buFontTx/>
              <a:buChar char="-"/>
            </a:pPr>
            <a:r>
              <a:rPr lang="en-US" baseline="0" dirty="0" smtClean="0"/>
              <a:t>Hydrological and sediment transport modeling are particularly useful techniques because models can be easily adjusted to examine different hypothetical scenarios.</a:t>
            </a:r>
          </a:p>
          <a:p>
            <a:pPr marL="174708" indent="-174708">
              <a:buFontTx/>
              <a:buChar char="-"/>
            </a:pPr>
            <a:r>
              <a:rPr lang="en-US" baseline="0" dirty="0" smtClean="0"/>
              <a:t>The models and outputs created for this project are the initial framework for a more robust model that will include vegetation biomass and bathymetry data from NASA AVIRIS-NG and UAVSAR sensors and be calibrated using </a:t>
            </a:r>
            <a:r>
              <a:rPr lang="en-US" baseline="0" dirty="0" err="1" smtClean="0"/>
              <a:t>AirSWOT</a:t>
            </a:r>
            <a:r>
              <a:rPr lang="en-US" baseline="0" dirty="0" smtClean="0"/>
              <a:t>.</a:t>
            </a:r>
          </a:p>
          <a:p>
            <a:pPr marL="174708" indent="-174708">
              <a:buFontTx/>
              <a:buChar char="-"/>
            </a:pPr>
            <a:r>
              <a:rPr lang="en-US" baseline="0" dirty="0" smtClean="0"/>
              <a:t>An additional reason for the work being done in the Wax Lake Delta with </a:t>
            </a:r>
            <a:r>
              <a:rPr lang="en-US" baseline="0" dirty="0" err="1" smtClean="0"/>
              <a:t>AirSWOT</a:t>
            </a:r>
            <a:r>
              <a:rPr lang="en-US" baseline="0" dirty="0" smtClean="0"/>
              <a:t> and AVIRIS is to simulate two space borne sensors: the Surface Water Ocean Topography (SWOT) sensor, which will measure surface water height globally in oceans and large rivers; and the NASA-ISRO SAR (NISAR) sensor, which will measure ground displacement and above ground biomass.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2776025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Areas for future work include the calibration of the Delft3D model using </a:t>
            </a:r>
            <a:r>
              <a:rPr lang="en-US" sz="1200" kern="1200" dirty="0" err="1" smtClean="0">
                <a:solidFill>
                  <a:schemeClr val="tx1"/>
                </a:solidFill>
                <a:effectLst/>
                <a:latin typeface="+mn-lt"/>
                <a:ea typeface="+mn-ea"/>
                <a:cs typeface="+mn-cs"/>
              </a:rPr>
              <a:t>AirSWOT</a:t>
            </a:r>
            <a:r>
              <a:rPr lang="en-US" sz="1200" kern="1200" dirty="0" smtClean="0">
                <a:solidFill>
                  <a:schemeClr val="tx1"/>
                </a:solidFill>
                <a:effectLst/>
                <a:latin typeface="+mn-lt"/>
                <a:ea typeface="+mn-ea"/>
                <a:cs typeface="+mn-cs"/>
              </a:rPr>
              <a:t> sensor data and the incorporation of vegetation biomass and bathymetry data from AVIRIS-NG and UAVSAR. The effect of vegetation on flow could also be assessed using a simulated plant layer within the FLOW model, and we can continue exploring Google Earth Engine API capabilities by looking at NDVI seasonality trends.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783785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960675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http://commons.wikimedia.org/wiki/File:Claude_Monet_-_The_Magpie_-_</a:t>
            </a:r>
            <a:r>
              <a:rPr lang="en-US" dirty="0" smtClean="0"/>
              <a:t>Google_Art_Project.jpg</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According to the USGS, Louisiana today has 40% of the wetlands found in the continental United States but is experiencing 80% of the losses, losing wetlands at a rate equivalent to a football field an hour.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State of Louisiana’s Comprehensive Master Plan for a Sustainable Coast confirmed that Louisiana has the potential to lose up to an additional 4500km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over the next 50 years unless immediate efforts are taken to combat this trend.</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73901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Wax Lake Delta is a </a:t>
            </a:r>
            <a:r>
              <a:rPr lang="en-US" sz="1200" u="none" strike="noStrike" kern="1200" dirty="0" smtClean="0">
                <a:solidFill>
                  <a:schemeClr val="tx1"/>
                </a:solidFill>
                <a:effectLst/>
                <a:latin typeface="+mn-lt"/>
                <a:ea typeface="+mn-ea"/>
                <a:cs typeface="+mn-cs"/>
                <a:hlinkClick r:id="rId3"/>
              </a:rPr>
              <a:t>river delta</a:t>
            </a:r>
            <a:r>
              <a:rPr lang="en-US" sz="1200" kern="1200" dirty="0" smtClean="0">
                <a:solidFill>
                  <a:schemeClr val="tx1"/>
                </a:solidFill>
                <a:effectLst/>
                <a:latin typeface="+mn-lt"/>
                <a:ea typeface="+mn-ea"/>
                <a:cs typeface="+mn-cs"/>
              </a:rPr>
              <a:t> in </a:t>
            </a:r>
            <a:r>
              <a:rPr lang="en-US" sz="1200" u="none" strike="noStrike" kern="1200" dirty="0" smtClean="0">
                <a:solidFill>
                  <a:schemeClr val="tx1"/>
                </a:solidFill>
                <a:effectLst/>
                <a:latin typeface="+mn-lt"/>
                <a:ea typeface="+mn-ea"/>
                <a:cs typeface="+mn-cs"/>
                <a:hlinkClick r:id="rId4"/>
              </a:rPr>
              <a:t>Louisiana</a:t>
            </a:r>
            <a:r>
              <a:rPr lang="en-US" sz="1200" kern="1200" dirty="0" smtClean="0">
                <a:solidFill>
                  <a:schemeClr val="tx1"/>
                </a:solidFill>
                <a:effectLst/>
                <a:latin typeface="+mn-lt"/>
                <a:ea typeface="+mn-ea"/>
                <a:cs typeface="+mn-cs"/>
              </a:rPr>
              <a:t> that was formed by rapid </a:t>
            </a:r>
            <a:r>
              <a:rPr lang="en-US" sz="1200" u="none" strike="noStrike" kern="1200" dirty="0" smtClean="0">
                <a:solidFill>
                  <a:schemeClr val="tx1"/>
                </a:solidFill>
                <a:effectLst/>
                <a:latin typeface="+mn-lt"/>
                <a:ea typeface="+mn-ea"/>
                <a:cs typeface="+mn-cs"/>
                <a:hlinkClick r:id="rId5"/>
              </a:rPr>
              <a:t>deposition</a:t>
            </a:r>
            <a:r>
              <a:rPr lang="en-US" sz="1200" kern="1200" dirty="0" smtClean="0">
                <a:solidFill>
                  <a:schemeClr val="tx1"/>
                </a:solidFill>
                <a:effectLst/>
                <a:latin typeface="+mn-lt"/>
                <a:ea typeface="+mn-ea"/>
                <a:cs typeface="+mn-cs"/>
              </a:rPr>
              <a:t> of sediment following the creation of a </a:t>
            </a:r>
            <a:r>
              <a:rPr lang="en-US" sz="1200" u="none" strike="noStrike" kern="1200" dirty="0" smtClean="0">
                <a:solidFill>
                  <a:schemeClr val="tx1"/>
                </a:solidFill>
                <a:effectLst/>
                <a:latin typeface="+mn-lt"/>
                <a:ea typeface="+mn-ea"/>
                <a:cs typeface="+mn-cs"/>
                <a:hlinkClick r:id="rId6"/>
              </a:rPr>
              <a:t>canal</a:t>
            </a:r>
            <a:r>
              <a:rPr lang="en-US" sz="1200" kern="1200" dirty="0" smtClean="0">
                <a:solidFill>
                  <a:schemeClr val="tx1"/>
                </a:solidFill>
                <a:effectLst/>
                <a:latin typeface="+mn-lt"/>
                <a:ea typeface="+mn-ea"/>
                <a:cs typeface="+mn-cs"/>
              </a:rPr>
              <a:t> through Wax Lake in 1942.  The Wax Lake outlet is an artificial channel that was created by the </a:t>
            </a:r>
            <a:r>
              <a:rPr lang="en-US" sz="1200" u="none" strike="noStrike" kern="1200" dirty="0" smtClean="0">
                <a:solidFill>
                  <a:schemeClr val="tx1"/>
                </a:solidFill>
                <a:effectLst/>
                <a:latin typeface="+mn-lt"/>
                <a:ea typeface="+mn-ea"/>
                <a:cs typeface="+mn-cs"/>
                <a:hlinkClick r:id="rId7"/>
              </a:rPr>
              <a:t>United States Army Corps of Engineers</a:t>
            </a:r>
            <a:r>
              <a:rPr lang="en-US" sz="1200" kern="1200" dirty="0" smtClean="0">
                <a:solidFill>
                  <a:schemeClr val="tx1"/>
                </a:solidFill>
                <a:effectLst/>
                <a:latin typeface="+mn-lt"/>
                <a:ea typeface="+mn-ea"/>
                <a:cs typeface="+mn-cs"/>
              </a:rPr>
              <a:t> to divert 30 percent of the flow from the Atchafalaya River to the Gulf of Mexico and reduce flood stages at </a:t>
            </a:r>
            <a:r>
              <a:rPr lang="en-US" sz="1200" u="none" strike="noStrike" kern="1200" dirty="0" smtClean="0">
                <a:solidFill>
                  <a:schemeClr val="tx1"/>
                </a:solidFill>
                <a:effectLst/>
                <a:latin typeface="+mn-lt"/>
                <a:ea typeface="+mn-ea"/>
                <a:cs typeface="+mn-cs"/>
                <a:hlinkClick r:id="rId8"/>
              </a:rPr>
              <a:t>Morgan City, Louisiana</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has often been in studies of deltaic formation, as it is one of only two deltas in the United States that are currently aggregating.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b="0" u="none" dirty="0">
              <a:solidFill>
                <a:srgbClr val="333333"/>
              </a:solidFill>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350421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Objectives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Model water flow and sediment transport in the Wax Lake Delta using </a:t>
            </a:r>
            <a:r>
              <a:rPr lang="en-US" sz="1200" kern="1200" dirty="0" err="1" smtClean="0">
                <a:solidFill>
                  <a:schemeClr val="tx1"/>
                </a:solidFill>
                <a:effectLst/>
                <a:latin typeface="+mn-lt"/>
                <a:ea typeface="+mn-ea"/>
                <a:cs typeface="+mn-cs"/>
              </a:rPr>
              <a:t>Deltares</a:t>
            </a:r>
            <a:r>
              <a:rPr lang="en-US" sz="1200" kern="1200" dirty="0" smtClean="0">
                <a:solidFill>
                  <a:schemeClr val="tx1"/>
                </a:solidFill>
                <a:effectLst/>
                <a:latin typeface="+mn-lt"/>
                <a:ea typeface="+mn-ea"/>
                <a:cs typeface="+mn-cs"/>
              </a:rPr>
              <a:t> Delft3D </a:t>
            </a:r>
          </a:p>
          <a:p>
            <a:pPr lvl="0"/>
            <a:r>
              <a:rPr lang="en-US" sz="1200" kern="1200" dirty="0" smtClean="0">
                <a:solidFill>
                  <a:schemeClr val="tx1"/>
                </a:solidFill>
                <a:effectLst/>
                <a:latin typeface="+mn-lt"/>
                <a:ea typeface="+mn-ea"/>
                <a:cs typeface="+mn-cs"/>
              </a:rPr>
              <a:t>Examine delta formation processes to gain a better understanding of why the Wax Lake Delta is aggregating</a:t>
            </a:r>
          </a:p>
          <a:p>
            <a:pPr lvl="0"/>
            <a:r>
              <a:rPr lang="en-US" sz="1200" kern="1200" dirty="0" smtClean="0">
                <a:solidFill>
                  <a:schemeClr val="tx1"/>
                </a:solidFill>
                <a:effectLst/>
                <a:latin typeface="+mn-lt"/>
                <a:ea typeface="+mn-ea"/>
                <a:cs typeface="+mn-cs"/>
              </a:rPr>
              <a:t>Observe and analyze long term delta growth patterns using Google Earth Engine API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864456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used a wide array of NASA Earth Observations for this project.  Landsat 5 and Landsat 8 were used to examine historic trends of the Wax Lake region.  UAVSAR provides high-resolution radar data to detect shallow bathymetry.  </a:t>
            </a:r>
            <a:r>
              <a:rPr lang="en-US" sz="1200" kern="1200" dirty="0" err="1" smtClean="0">
                <a:solidFill>
                  <a:schemeClr val="tx1"/>
                </a:solidFill>
                <a:effectLst/>
                <a:latin typeface="+mn-lt"/>
                <a:ea typeface="+mn-ea"/>
                <a:cs typeface="+mn-cs"/>
              </a:rPr>
              <a:t>AirSWOT</a:t>
            </a:r>
            <a:r>
              <a:rPr lang="en-US" sz="1200" kern="1200" dirty="0" smtClean="0">
                <a:solidFill>
                  <a:schemeClr val="tx1"/>
                </a:solidFill>
                <a:effectLst/>
                <a:latin typeface="+mn-lt"/>
                <a:ea typeface="+mn-ea"/>
                <a:cs typeface="+mn-cs"/>
              </a:rPr>
              <a:t> is the calibration/validation and science support instrument for the upcoming NASA SWOT mission, and is designed for centimeter-level detection of water surfaces and flood plains and will be used to constrain the hydrological model.  And AVIRIS-NG provides high-spectral resolution to identify vegetation type, all 432 bands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701278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created a hydrological model of the Wax Lake Outlet and Delta using </a:t>
            </a:r>
            <a:r>
              <a:rPr lang="en-US" sz="1200" kern="1200" dirty="0" err="1" smtClean="0">
                <a:solidFill>
                  <a:schemeClr val="tx1"/>
                </a:solidFill>
                <a:effectLst/>
                <a:latin typeface="+mn-lt"/>
                <a:ea typeface="+mn-ea"/>
                <a:cs typeface="+mn-cs"/>
              </a:rPr>
              <a:t>Deltares</a:t>
            </a:r>
            <a:r>
              <a:rPr lang="en-US" sz="1200" kern="1200" dirty="0" smtClean="0">
                <a:solidFill>
                  <a:schemeClr val="tx1"/>
                </a:solidFill>
                <a:effectLst/>
                <a:latin typeface="+mn-lt"/>
                <a:ea typeface="+mn-ea"/>
                <a:cs typeface="+mn-cs"/>
              </a:rPr>
              <a:t> Delft3D.</a:t>
            </a:r>
          </a:p>
          <a:p>
            <a:r>
              <a:rPr lang="en-US" sz="1200" kern="1200" dirty="0" smtClean="0">
                <a:solidFill>
                  <a:schemeClr val="tx1"/>
                </a:solidFill>
                <a:effectLst/>
                <a:latin typeface="+mn-lt"/>
                <a:ea typeface="+mn-ea"/>
                <a:cs typeface="+mn-cs"/>
              </a:rPr>
              <a:t>-Delft3D is a multidimensional modeling suite to investigate hydrodynamics, sediment transport, and morphology and water quality for fluvial, estuarine and coastal environments.</a:t>
            </a:r>
          </a:p>
          <a:p>
            <a:r>
              <a:rPr lang="en-US" sz="1200" kern="1200" dirty="0" smtClean="0">
                <a:solidFill>
                  <a:schemeClr val="tx1"/>
                </a:solidFill>
                <a:effectLst/>
                <a:latin typeface="+mn-lt"/>
                <a:ea typeface="+mn-ea"/>
                <a:cs typeface="+mn-cs"/>
              </a:rPr>
              <a:t>-FLOW: a hydrodynamic simulation program that calculates flow and transport on a boundary fitted grid</a:t>
            </a:r>
          </a:p>
          <a:p>
            <a:r>
              <a:rPr lang="en-US" sz="1200" kern="1200" dirty="0" smtClean="0">
                <a:solidFill>
                  <a:schemeClr val="tx1"/>
                </a:solidFill>
                <a:effectLst/>
                <a:latin typeface="+mn-lt"/>
                <a:ea typeface="+mn-ea"/>
                <a:cs typeface="+mn-cs"/>
              </a:rPr>
              <a:t>-Capable of modeling flow, transport and morphological changes.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141921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initial Outlet channel bathymetry layer contained meanders when aerial imagery shows a straight channel. Also, the end nearest the delta did not match up smoothly with our Delta bathymetry layer.</a:t>
            </a:r>
          </a:p>
          <a:p>
            <a:r>
              <a:rPr lang="en-US" sz="1200" kern="1200" dirty="0" smtClean="0">
                <a:solidFill>
                  <a:schemeClr val="tx1"/>
                </a:solidFill>
                <a:effectLst/>
                <a:latin typeface="+mn-lt"/>
                <a:ea typeface="+mn-ea"/>
                <a:cs typeface="+mn-cs"/>
              </a:rPr>
              <a:t>-Outlet channel bathymetry was created using depth transect points from the US Army Corps of Engineers 1999 Atchafalaya River Hydrographic Survey, a channel boundary mask created using UAVSAR data and interpolation tools in ArcGIS 10.3.</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034117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Inputs for the model include the delta bathymetry raster, channel bathymetry created using the UAVSAR channel mask, and in situ data including water level and flow rates and sediment characteristics. In the future, vegetation roughness and bathymetry based on the species classification using AVIRIS will be incorporated and the model will be calibrated using </a:t>
            </a:r>
            <a:r>
              <a:rPr lang="en-US" sz="1200" kern="1200" dirty="0" err="1" smtClean="0">
                <a:solidFill>
                  <a:schemeClr val="tx1"/>
                </a:solidFill>
                <a:effectLst/>
                <a:latin typeface="+mn-lt"/>
                <a:ea typeface="+mn-ea"/>
                <a:cs typeface="+mn-cs"/>
              </a:rPr>
              <a:t>AirSWOT</a:t>
            </a:r>
            <a:r>
              <a:rPr lang="en-US" sz="1200" kern="1200" dirty="0" smtClean="0">
                <a:solidFill>
                  <a:schemeClr val="tx1"/>
                </a:solidFill>
                <a:effectLst/>
                <a:latin typeface="+mn-lt"/>
                <a:ea typeface="+mn-ea"/>
                <a:cs typeface="+mn-cs"/>
              </a:rPr>
              <a:t> sensor data. Results from the model include modeled surface water flow and sediment transport.</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847160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Results show modeled depth values similar to measured depth values in the Delta. Since the model has not yet been calibrated, these results are preliminary. Calibration of the model is needed to ensure the accuracy of model results.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38195675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11/20/2015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dirty="0" smtClean="0"/>
              <a:t>Louisiana Ecological Forecasting</a:t>
            </a:r>
            <a:endParaRPr lang="en-US" dirty="0"/>
          </a:p>
        </p:txBody>
      </p:sp>
      <p:sp>
        <p:nvSpPr>
          <p:cNvPr id="3" name="Text Placeholder 2"/>
          <p:cNvSpPr>
            <a:spLocks noGrp="1"/>
          </p:cNvSpPr>
          <p:nvPr>
            <p:ph type="body" sz="quarter" idx="11"/>
          </p:nvPr>
        </p:nvSpPr>
        <p:spPr>
          <a:xfrm>
            <a:off x="2980944" y="5358384"/>
            <a:ext cx="3182112" cy="369332"/>
          </a:xfrm>
        </p:spPr>
        <p:txBody>
          <a:bodyPr/>
          <a:lstStyle/>
          <a:p>
            <a:pPr algn="ctr"/>
            <a:r>
              <a:rPr lang="en-US" dirty="0" smtClean="0"/>
              <a:t>Emily Beck(Project Lead)</a:t>
            </a:r>
            <a:endParaRPr lang="en-US" dirty="0"/>
          </a:p>
        </p:txBody>
      </p:sp>
      <p:sp>
        <p:nvSpPr>
          <p:cNvPr id="4" name="Text Placeholder 3"/>
          <p:cNvSpPr>
            <a:spLocks noGrp="1"/>
          </p:cNvSpPr>
          <p:nvPr>
            <p:ph type="body" sz="quarter" idx="12"/>
          </p:nvPr>
        </p:nvSpPr>
        <p:spPr>
          <a:xfrm>
            <a:off x="2980944" y="5751576"/>
            <a:ext cx="3182112" cy="369332"/>
          </a:xfrm>
        </p:spPr>
        <p:txBody>
          <a:bodyPr>
            <a:normAutofit/>
          </a:bodyPr>
          <a:lstStyle/>
          <a:p>
            <a:pPr algn="ctr"/>
            <a:r>
              <a:rPr lang="en-US" dirty="0" smtClean="0"/>
              <a:t>Brittany Zajic</a:t>
            </a:r>
          </a:p>
          <a:p>
            <a:pPr algn="ctr"/>
            <a:endParaRPr lang="en-US" dirty="0"/>
          </a:p>
        </p:txBody>
      </p:sp>
      <p:sp>
        <p:nvSpPr>
          <p:cNvPr id="5" name="Text Placeholder 4"/>
          <p:cNvSpPr>
            <a:spLocks noGrp="1"/>
          </p:cNvSpPr>
          <p:nvPr>
            <p:ph type="body" sz="quarter" idx="13"/>
          </p:nvPr>
        </p:nvSpPr>
        <p:spPr>
          <a:xfrm>
            <a:off x="2980944" y="6153912"/>
            <a:ext cx="3182112" cy="369332"/>
          </a:xfrm>
        </p:spPr>
        <p:txBody>
          <a:bodyPr/>
          <a:lstStyle/>
          <a:p>
            <a:pPr algn="ctr"/>
            <a:r>
              <a:rPr lang="en-US" dirty="0" smtClean="0"/>
              <a:t>Raul Garcia</a:t>
            </a:r>
            <a:endParaRPr lang="en-US" dirty="0"/>
          </a:p>
        </p:txBody>
      </p:sp>
      <p:sp>
        <p:nvSpPr>
          <p:cNvPr id="9" name="Text Placeholder 8"/>
          <p:cNvSpPr>
            <a:spLocks noGrp="1"/>
          </p:cNvSpPr>
          <p:nvPr>
            <p:ph type="body" sz="quarter" idx="17"/>
          </p:nvPr>
        </p:nvSpPr>
        <p:spPr/>
        <p:txBody>
          <a:bodyPr>
            <a:normAutofit fontScale="62500" lnSpcReduction="20000"/>
          </a:bodyPr>
          <a:lstStyle/>
          <a:p>
            <a:r>
              <a:rPr lang="en-US" dirty="0"/>
              <a:t>Using </a:t>
            </a:r>
            <a:r>
              <a:rPr lang="en-US" dirty="0" smtClean="0"/>
              <a:t>UAVSAR, AVIRIS </a:t>
            </a:r>
            <a:r>
              <a:rPr lang="en-US" dirty="0"/>
              <a:t>and </a:t>
            </a:r>
            <a:r>
              <a:rPr lang="en-US" dirty="0" err="1"/>
              <a:t>AirSWOT</a:t>
            </a:r>
            <a:r>
              <a:rPr lang="en-US" dirty="0"/>
              <a:t> to Examine Historic Trends and Model Sediment Transport within the Wax Lake Delta, Louisiana to Inform Coastal Restoration Efforts</a:t>
            </a:r>
          </a:p>
        </p:txBody>
      </p:sp>
    </p:spTree>
    <p:extLst>
      <p:ext uri="{BB962C8B-B14F-4D97-AF65-F5344CB8AC3E}">
        <p14:creationId xmlns:p14="http://schemas.microsoft.com/office/powerpoint/2010/main" val="43971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198902"/>
            <a:ext cx="4972594" cy="686334"/>
          </a:xfrm>
        </p:spPr>
        <p:txBody>
          <a:bodyPr/>
          <a:lstStyle/>
          <a:p>
            <a:r>
              <a:rPr lang="en-US" dirty="0" smtClean="0"/>
              <a:t>Preliminary Results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115865"/>
            <a:ext cx="4888035" cy="496261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3652" r="12380"/>
          <a:stretch/>
        </p:blipFill>
        <p:spPr>
          <a:xfrm>
            <a:off x="8398446" y="1115865"/>
            <a:ext cx="745554" cy="4915475"/>
          </a:xfrm>
          <a:prstGeom prst="rect">
            <a:avLst/>
          </a:prstGeom>
        </p:spPr>
      </p:pic>
      <p:sp>
        <p:nvSpPr>
          <p:cNvPr id="9" name="Text Placeholder 1"/>
          <p:cNvSpPr>
            <a:spLocks noGrp="1"/>
          </p:cNvSpPr>
          <p:nvPr>
            <p:ph type="body" sz="quarter" idx="11"/>
          </p:nvPr>
        </p:nvSpPr>
        <p:spPr>
          <a:xfrm>
            <a:off x="268563" y="1450067"/>
            <a:ext cx="3593592" cy="5128286"/>
          </a:xfrm>
        </p:spPr>
        <p:txBody>
          <a:bodyPr>
            <a:normAutofit/>
          </a:bodyPr>
          <a:lstStyle/>
          <a:p>
            <a:pPr>
              <a:buClr>
                <a:schemeClr val="accent1"/>
              </a:buClr>
            </a:pPr>
            <a:endParaRPr lang="en-US" dirty="0" smtClean="0"/>
          </a:p>
          <a:p>
            <a:pPr marL="342900" indent="-342900">
              <a:buClr>
                <a:schemeClr val="accent1"/>
              </a:buClr>
              <a:buFont typeface="Arial" panose="020B0604020202020204" pitchFamily="34" charset="0"/>
              <a:buChar char="•"/>
            </a:pPr>
            <a:r>
              <a:rPr lang="en-US" dirty="0"/>
              <a:t>R</a:t>
            </a:r>
            <a:r>
              <a:rPr lang="en-US" dirty="0" smtClean="0"/>
              <a:t>esults show modeled depth values similar to measured depth values</a:t>
            </a:r>
          </a:p>
          <a:p>
            <a:pPr marL="342900" indent="-342900">
              <a:buClr>
                <a:schemeClr val="accent1"/>
              </a:buClr>
              <a:buFont typeface="Arial" panose="020B0604020202020204" pitchFamily="34" charset="0"/>
              <a:buChar char="•"/>
            </a:pPr>
            <a:endParaRPr lang="en-US" dirty="0" smtClean="0"/>
          </a:p>
          <a:p>
            <a:pPr marL="342900" indent="-342900">
              <a:buClr>
                <a:schemeClr val="accent1"/>
              </a:buClr>
              <a:buFont typeface="Arial" panose="020B0604020202020204" pitchFamily="34" charset="0"/>
              <a:buChar char="•"/>
            </a:pPr>
            <a:r>
              <a:rPr lang="en-US" dirty="0" smtClean="0"/>
              <a:t>Preliminary and uncalibrated</a:t>
            </a:r>
          </a:p>
          <a:p>
            <a:pPr marL="342900" indent="-342900">
              <a:buClr>
                <a:schemeClr val="accent1"/>
              </a:buClr>
              <a:buFont typeface="Arial" panose="020B0604020202020204" pitchFamily="34" charset="0"/>
              <a:buChar char="•"/>
            </a:pPr>
            <a:endParaRPr lang="en-US" dirty="0" smtClean="0"/>
          </a:p>
          <a:p>
            <a:pPr marL="342900" indent="-342900">
              <a:buClr>
                <a:schemeClr val="accent1"/>
              </a:buClr>
              <a:buFont typeface="Arial" panose="020B0604020202020204" pitchFamily="34" charset="0"/>
              <a:buChar char="•"/>
            </a:pPr>
            <a:r>
              <a:rPr lang="en-US" dirty="0" smtClean="0"/>
              <a:t>Calibration needed to ensure the accuracy of model outputs</a:t>
            </a:r>
          </a:p>
        </p:txBody>
      </p:sp>
    </p:spTree>
    <p:extLst>
      <p:ext uri="{BB962C8B-B14F-4D97-AF65-F5344CB8AC3E}">
        <p14:creationId xmlns:p14="http://schemas.microsoft.com/office/powerpoint/2010/main" val="34545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76501" y="246676"/>
            <a:ext cx="3566160" cy="1325880"/>
          </a:xfrm>
        </p:spPr>
        <p:txBody>
          <a:bodyPr/>
          <a:lstStyle/>
          <a:p>
            <a:r>
              <a:rPr lang="en-US" dirty="0" smtClean="0"/>
              <a:t>Google Earth Engine API</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4072"/>
            <a:ext cx="9144000" cy="4929933"/>
          </a:xfrm>
          <a:prstGeom prst="rect">
            <a:avLst/>
          </a:prstGeom>
        </p:spPr>
      </p:pic>
      <p:sp>
        <p:nvSpPr>
          <p:cNvPr id="5" name="Text Placeholder 4"/>
          <p:cNvSpPr>
            <a:spLocks noGrp="1"/>
          </p:cNvSpPr>
          <p:nvPr>
            <p:ph type="body" sz="quarter" idx="13"/>
          </p:nvPr>
        </p:nvSpPr>
        <p:spPr>
          <a:xfrm>
            <a:off x="7150608" y="6499685"/>
            <a:ext cx="1993392" cy="274320"/>
          </a:xfrm>
        </p:spPr>
        <p:txBody>
          <a:bodyPr>
            <a:normAutofit fontScale="70000" lnSpcReduction="20000"/>
          </a:bodyPr>
          <a:lstStyle/>
          <a:p>
            <a:r>
              <a:rPr lang="en-US" dirty="0" smtClean="0"/>
              <a:t>Image Credit: Google Earth Engine</a:t>
            </a:r>
            <a:endParaRPr lang="en-US" dirty="0"/>
          </a:p>
        </p:txBody>
      </p:sp>
    </p:spTree>
    <p:extLst>
      <p:ext uri="{BB962C8B-B14F-4D97-AF65-F5344CB8AC3E}">
        <p14:creationId xmlns:p14="http://schemas.microsoft.com/office/powerpoint/2010/main" val="297338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089912" y="159281"/>
            <a:ext cx="7204584" cy="666343"/>
          </a:xfrm>
        </p:spPr>
        <p:txBody>
          <a:bodyPr/>
          <a:lstStyle/>
          <a:p>
            <a:r>
              <a:rPr lang="en-US" sz="4000" dirty="0" smtClean="0"/>
              <a:t>Landsat Time Series</a:t>
            </a:r>
          </a:p>
        </p:txBody>
      </p:sp>
      <p:pic>
        <p:nvPicPr>
          <p:cNvPr id="2" name="TimesSeri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637414"/>
            <a:ext cx="9143999" cy="5143499"/>
          </a:xfrm>
          <a:prstGeom prst="rect">
            <a:avLst/>
          </a:prstGeom>
        </p:spPr>
      </p:pic>
      <p:sp>
        <p:nvSpPr>
          <p:cNvPr id="4" name="TextBox 3"/>
          <p:cNvSpPr txBox="1"/>
          <p:nvPr/>
        </p:nvSpPr>
        <p:spPr>
          <a:xfrm>
            <a:off x="1748901" y="929528"/>
            <a:ext cx="5193437" cy="707886"/>
          </a:xfrm>
          <a:prstGeom prst="rect">
            <a:avLst/>
          </a:prstGeom>
          <a:noFill/>
        </p:spPr>
        <p:txBody>
          <a:bodyPr wrap="square" rtlCol="0">
            <a:spAutoFit/>
          </a:bodyPr>
          <a:lstStyle/>
          <a:p>
            <a:pPr algn="ctr"/>
            <a:r>
              <a:rPr lang="en-US" sz="2000" dirty="0" smtClean="0"/>
              <a:t>Formation of Wax Lake Delta</a:t>
            </a:r>
          </a:p>
          <a:p>
            <a:pPr algn="ctr"/>
            <a:r>
              <a:rPr lang="en-US" sz="2000" dirty="0" smtClean="0"/>
              <a:t>1985 - 2014</a:t>
            </a:r>
            <a:endParaRPr lang="en-US" sz="2000" dirty="0"/>
          </a:p>
        </p:txBody>
      </p:sp>
      <p:sp>
        <p:nvSpPr>
          <p:cNvPr id="5" name="Text Placeholder 5"/>
          <p:cNvSpPr>
            <a:spLocks noGrp="1"/>
          </p:cNvSpPr>
          <p:nvPr>
            <p:ph type="body" sz="quarter" idx="4294967295"/>
          </p:nvPr>
        </p:nvSpPr>
        <p:spPr>
          <a:xfrm>
            <a:off x="6840011" y="1347537"/>
            <a:ext cx="2406316" cy="289877"/>
          </a:xfrm>
          <a:prstGeom prst="rect">
            <a:avLst/>
          </a:prstGeom>
        </p:spPr>
        <p:txBody>
          <a:bodyPr/>
          <a:lstStyle/>
          <a:p>
            <a:pPr marL="0" indent="0">
              <a:buNone/>
            </a:pPr>
            <a:r>
              <a:rPr lang="en-US" sz="1200" dirty="0" smtClean="0"/>
              <a:t>Source: Google Earth Engine</a:t>
            </a:r>
          </a:p>
          <a:p>
            <a:endParaRPr lang="en-US" dirty="0"/>
          </a:p>
        </p:txBody>
      </p:sp>
    </p:spTree>
    <p:extLst>
      <p:ext uri="{BB962C8B-B14F-4D97-AF65-F5344CB8AC3E}">
        <p14:creationId xmlns:p14="http://schemas.microsoft.com/office/powerpoint/2010/main" val="330033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 y="2272684"/>
            <a:ext cx="3693111" cy="4433008"/>
          </a:xfrm>
        </p:spPr>
        <p:txBody>
          <a:bodyPr>
            <a:normAutofit lnSpcReduction="10000"/>
          </a:bodyPr>
          <a:lstStyle/>
          <a:p>
            <a:pPr>
              <a:buClr>
                <a:schemeClr val="accent1"/>
              </a:buClr>
            </a:pPr>
            <a:r>
              <a:rPr lang="en-US" dirty="0" smtClean="0"/>
              <a:t>Methodology:</a:t>
            </a:r>
          </a:p>
          <a:p>
            <a:pPr marL="342900" indent="-342900">
              <a:buClr>
                <a:schemeClr val="accent1"/>
              </a:buClr>
              <a:buFont typeface="Arial" panose="020B0604020202020204" pitchFamily="34" charset="0"/>
              <a:buChar char="•"/>
            </a:pPr>
            <a:r>
              <a:rPr lang="en-US" dirty="0" smtClean="0"/>
              <a:t>NDVI 32 Day Composites from Landsat 5 and 8</a:t>
            </a:r>
          </a:p>
          <a:p>
            <a:pPr marL="342900" indent="-342900">
              <a:buClr>
                <a:schemeClr val="accent1"/>
              </a:buClr>
              <a:buFont typeface="Arial" panose="020B0604020202020204" pitchFamily="34" charset="0"/>
              <a:buChar char="•"/>
            </a:pPr>
            <a:r>
              <a:rPr lang="en-US" dirty="0" smtClean="0"/>
              <a:t>Annual mean values to create images</a:t>
            </a:r>
          </a:p>
          <a:p>
            <a:pPr marL="342900" indent="-342900">
              <a:buClr>
                <a:schemeClr val="accent1"/>
              </a:buClr>
              <a:buFont typeface="Arial" panose="020B0604020202020204" pitchFamily="34" charset="0"/>
              <a:buChar char="•"/>
            </a:pPr>
            <a:r>
              <a:rPr lang="en-US" dirty="0" smtClean="0"/>
              <a:t>Subtract 10 year differences  </a:t>
            </a:r>
            <a:endParaRPr lang="en-US" dirty="0"/>
          </a:p>
          <a:p>
            <a:pPr>
              <a:buClr>
                <a:schemeClr val="accent1"/>
              </a:buClr>
            </a:pPr>
            <a:r>
              <a:rPr lang="en-US" dirty="0" smtClean="0"/>
              <a:t>Results: </a:t>
            </a:r>
          </a:p>
          <a:p>
            <a:pPr marL="342900" indent="-342900">
              <a:buClr>
                <a:schemeClr val="accent1"/>
              </a:buClr>
              <a:buFont typeface="Arial" panose="020B0604020202020204" pitchFamily="34" charset="0"/>
              <a:buChar char="•"/>
            </a:pPr>
            <a:r>
              <a:rPr lang="en-US" dirty="0" smtClean="0"/>
              <a:t>Continued vegetation greenness/productivity across all three time periods in delta, even during 2005 high hurricane activity</a:t>
            </a:r>
          </a:p>
          <a:p>
            <a:pPr marL="342900" indent="-342900">
              <a:buClr>
                <a:schemeClr val="accent1"/>
              </a:buClr>
              <a:buFont typeface="Arial" panose="020B0604020202020204" pitchFamily="34" charset="0"/>
              <a:buChar char="•"/>
            </a:pPr>
            <a:endParaRPr lang="en-US" dirty="0"/>
          </a:p>
        </p:txBody>
      </p:sp>
      <p:sp>
        <p:nvSpPr>
          <p:cNvPr id="3" name="Text Placeholder 2"/>
          <p:cNvSpPr>
            <a:spLocks noGrp="1"/>
          </p:cNvSpPr>
          <p:nvPr>
            <p:ph type="body" sz="quarter" idx="10"/>
          </p:nvPr>
        </p:nvSpPr>
        <p:spPr>
          <a:xfrm>
            <a:off x="79899" y="89408"/>
            <a:ext cx="2106819" cy="1481940"/>
          </a:xfrm>
        </p:spPr>
        <p:txBody>
          <a:bodyPr>
            <a:normAutofit/>
          </a:bodyPr>
          <a:lstStyle/>
          <a:p>
            <a:pPr algn="ctr"/>
            <a:r>
              <a:rPr lang="en-US" dirty="0" smtClean="0"/>
              <a:t>Landsat</a:t>
            </a:r>
          </a:p>
          <a:p>
            <a:pPr algn="ctr"/>
            <a:r>
              <a:rPr lang="en-US" dirty="0" smtClean="0"/>
              <a:t>NDVI</a:t>
            </a:r>
            <a:endParaRPr lang="en-US" dirty="0"/>
          </a:p>
        </p:txBody>
      </p:sp>
      <p:pic>
        <p:nvPicPr>
          <p:cNvPr id="7" name="Picture 6"/>
          <p:cNvPicPr>
            <a:picLocks noChangeAspect="1"/>
          </p:cNvPicPr>
          <p:nvPr/>
        </p:nvPicPr>
        <p:blipFill>
          <a:blip r:embed="rId3"/>
          <a:stretch>
            <a:fillRect/>
          </a:stretch>
        </p:blipFill>
        <p:spPr>
          <a:xfrm>
            <a:off x="2266617" y="0"/>
            <a:ext cx="6877383"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436" y="932786"/>
            <a:ext cx="2961564" cy="719408"/>
          </a:xfrm>
          <a:prstGeom prst="rect">
            <a:avLst/>
          </a:prstGeom>
        </p:spPr>
      </p:pic>
      <p:sp>
        <p:nvSpPr>
          <p:cNvPr id="4" name="TextBox 3"/>
          <p:cNvSpPr txBox="1"/>
          <p:nvPr/>
        </p:nvSpPr>
        <p:spPr>
          <a:xfrm>
            <a:off x="6067026" y="184073"/>
            <a:ext cx="1736446" cy="369332"/>
          </a:xfrm>
          <a:prstGeom prst="rect">
            <a:avLst/>
          </a:prstGeom>
          <a:noFill/>
        </p:spPr>
        <p:txBody>
          <a:bodyPr wrap="square" rtlCol="0">
            <a:spAutoFit/>
          </a:bodyPr>
          <a:lstStyle/>
          <a:p>
            <a:r>
              <a:rPr lang="en-US" dirty="0" smtClean="0"/>
              <a:t>1985 – 1995</a:t>
            </a:r>
          </a:p>
        </p:txBody>
      </p:sp>
      <p:sp>
        <p:nvSpPr>
          <p:cNvPr id="9" name="TextBox 8"/>
          <p:cNvSpPr txBox="1"/>
          <p:nvPr/>
        </p:nvSpPr>
        <p:spPr>
          <a:xfrm>
            <a:off x="6067026" y="2031575"/>
            <a:ext cx="1479760" cy="369332"/>
          </a:xfrm>
          <a:prstGeom prst="rect">
            <a:avLst/>
          </a:prstGeom>
          <a:noFill/>
        </p:spPr>
        <p:txBody>
          <a:bodyPr wrap="square" rtlCol="0">
            <a:spAutoFit/>
          </a:bodyPr>
          <a:lstStyle/>
          <a:p>
            <a:r>
              <a:rPr lang="en-US" dirty="0" smtClean="0"/>
              <a:t>1995 - 2005</a:t>
            </a:r>
          </a:p>
        </p:txBody>
      </p:sp>
      <p:sp>
        <p:nvSpPr>
          <p:cNvPr id="10" name="TextBox 9"/>
          <p:cNvSpPr txBox="1"/>
          <p:nvPr/>
        </p:nvSpPr>
        <p:spPr>
          <a:xfrm>
            <a:off x="7663218" y="4279037"/>
            <a:ext cx="1736446" cy="369332"/>
          </a:xfrm>
          <a:prstGeom prst="rect">
            <a:avLst/>
          </a:prstGeom>
          <a:noFill/>
        </p:spPr>
        <p:txBody>
          <a:bodyPr wrap="square" rtlCol="0">
            <a:spAutoFit/>
          </a:bodyPr>
          <a:lstStyle/>
          <a:p>
            <a:r>
              <a:rPr lang="en-US" dirty="0" smtClean="0"/>
              <a:t>2005 - 2015</a:t>
            </a:r>
          </a:p>
        </p:txBody>
      </p:sp>
    </p:spTree>
    <p:extLst>
      <p:ext uri="{BB962C8B-B14F-4D97-AF65-F5344CB8AC3E}">
        <p14:creationId xmlns:p14="http://schemas.microsoft.com/office/powerpoint/2010/main" val="358384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8563" y="1450067"/>
            <a:ext cx="3593592" cy="5128286"/>
          </a:xfrm>
        </p:spPr>
        <p:txBody>
          <a:bodyPr>
            <a:normAutofit/>
          </a:bodyPr>
          <a:lstStyle/>
          <a:p>
            <a:pPr>
              <a:buClr>
                <a:schemeClr val="accent1"/>
              </a:buClr>
            </a:pPr>
            <a:r>
              <a:rPr lang="en-US" dirty="0" smtClean="0"/>
              <a:t>Methodology:</a:t>
            </a:r>
          </a:p>
          <a:p>
            <a:pPr marL="342900" indent="-342900">
              <a:buClr>
                <a:schemeClr val="accent1"/>
              </a:buClr>
              <a:buFont typeface="Arial" panose="020B0604020202020204" pitchFamily="34" charset="0"/>
              <a:buChar char="•"/>
            </a:pPr>
            <a:r>
              <a:rPr lang="en-US" dirty="0" smtClean="0"/>
              <a:t>Stacked Bands</a:t>
            </a:r>
          </a:p>
          <a:p>
            <a:pPr marL="342900" indent="-342900">
              <a:buClr>
                <a:schemeClr val="accent1"/>
              </a:buClr>
              <a:buFont typeface="Arial" panose="020B0604020202020204" pitchFamily="34" charset="0"/>
              <a:buChar char="•"/>
            </a:pPr>
            <a:r>
              <a:rPr lang="en-US" dirty="0" smtClean="0"/>
              <a:t>Cross-Track Illumination Correction</a:t>
            </a:r>
          </a:p>
          <a:p>
            <a:pPr marL="342900" indent="-342900">
              <a:buClr>
                <a:schemeClr val="accent1"/>
              </a:buClr>
              <a:buFont typeface="Arial" panose="020B0604020202020204" pitchFamily="34" charset="0"/>
              <a:buChar char="•"/>
            </a:pPr>
            <a:r>
              <a:rPr lang="en-US" dirty="0" smtClean="0"/>
              <a:t>Parallelepiped Supervised Classification</a:t>
            </a:r>
          </a:p>
          <a:p>
            <a:pPr marL="342900" indent="-342900">
              <a:buClr>
                <a:schemeClr val="accent1"/>
              </a:buClr>
              <a:buFont typeface="Arial" panose="020B0604020202020204" pitchFamily="34" charset="0"/>
              <a:buChar char="•"/>
            </a:pPr>
            <a:r>
              <a:rPr lang="en-US" dirty="0" smtClean="0"/>
              <a:t>ISODATA Unsupervised Classification</a:t>
            </a:r>
          </a:p>
          <a:p>
            <a:pPr marL="342900" indent="-342900">
              <a:buClr>
                <a:schemeClr val="accent1"/>
              </a:buClr>
              <a:buFont typeface="Arial" panose="020B0604020202020204" pitchFamily="34" charset="0"/>
              <a:buChar char="•"/>
            </a:pPr>
            <a:r>
              <a:rPr lang="en-US" dirty="0" smtClean="0"/>
              <a:t>Class Merging</a:t>
            </a:r>
          </a:p>
          <a:p>
            <a:pPr marL="342900" indent="-342900">
              <a:buClr>
                <a:schemeClr val="accent1"/>
              </a:buClr>
              <a:buFont typeface="Arial" panose="020B0604020202020204" pitchFamily="34" charset="0"/>
              <a:buChar char="•"/>
            </a:pPr>
            <a:r>
              <a:rPr lang="en-US" dirty="0" smtClean="0"/>
              <a:t>Mosaic </a:t>
            </a:r>
          </a:p>
          <a:p>
            <a:pPr>
              <a:buClr>
                <a:schemeClr val="accent1"/>
              </a:buClr>
            </a:pPr>
            <a:r>
              <a:rPr lang="en-US" dirty="0" smtClean="0"/>
              <a:t>Results: </a:t>
            </a:r>
          </a:p>
          <a:p>
            <a:pPr marL="342900" indent="-342900">
              <a:buClr>
                <a:schemeClr val="accent1"/>
              </a:buClr>
              <a:buFont typeface="Arial" panose="020B0604020202020204" pitchFamily="34" charset="0"/>
              <a:buChar char="•"/>
            </a:pPr>
            <a:r>
              <a:rPr lang="en-US" dirty="0" smtClean="0"/>
              <a:t>Identification of Plant Species</a:t>
            </a:r>
          </a:p>
        </p:txBody>
      </p:sp>
      <p:sp>
        <p:nvSpPr>
          <p:cNvPr id="3" name="Text Placeholder 2"/>
          <p:cNvSpPr>
            <a:spLocks noGrp="1"/>
          </p:cNvSpPr>
          <p:nvPr>
            <p:ph type="body" sz="quarter" idx="10"/>
          </p:nvPr>
        </p:nvSpPr>
        <p:spPr>
          <a:xfrm>
            <a:off x="40630" y="225836"/>
            <a:ext cx="3566160" cy="998397"/>
          </a:xfrm>
        </p:spPr>
        <p:txBody>
          <a:bodyPr>
            <a:normAutofit fontScale="85000" lnSpcReduction="20000"/>
          </a:bodyPr>
          <a:lstStyle/>
          <a:p>
            <a:r>
              <a:rPr lang="en-US" dirty="0" smtClean="0"/>
              <a:t>Vegetation</a:t>
            </a:r>
          </a:p>
          <a:p>
            <a:r>
              <a:rPr lang="en-US" dirty="0" smtClean="0"/>
              <a:t>Classification</a:t>
            </a:r>
            <a:endParaRPr lang="en-US" dirty="0"/>
          </a:p>
        </p:txBody>
      </p:sp>
      <p:sp>
        <p:nvSpPr>
          <p:cNvPr id="4" name="Picture Placeholder 3"/>
          <p:cNvSpPr>
            <a:spLocks noGrp="1"/>
          </p:cNvSpPr>
          <p:nvPr>
            <p:ph type="pic" sz="quarter" idx="12"/>
          </p:nvPr>
        </p:nvSpPr>
        <p:spPr/>
      </p:sp>
      <p:pic>
        <p:nvPicPr>
          <p:cNvPr id="7" name="Picture 6"/>
          <p:cNvPicPr>
            <a:picLocks noChangeAspect="1"/>
          </p:cNvPicPr>
          <p:nvPr/>
        </p:nvPicPr>
        <p:blipFill>
          <a:blip r:embed="rId3"/>
          <a:stretch>
            <a:fillRect/>
          </a:stretch>
        </p:blipFill>
        <p:spPr>
          <a:xfrm>
            <a:off x="4218241" y="201857"/>
            <a:ext cx="4925759" cy="6376496"/>
          </a:xfrm>
          <a:prstGeom prst="rect">
            <a:avLst/>
          </a:prstGeom>
        </p:spPr>
      </p:pic>
      <p:pic>
        <p:nvPicPr>
          <p:cNvPr id="8" name="Picture 7"/>
          <p:cNvPicPr>
            <a:picLocks noChangeAspect="1"/>
          </p:cNvPicPr>
          <p:nvPr/>
        </p:nvPicPr>
        <p:blipFill>
          <a:blip r:embed="rId4"/>
          <a:stretch>
            <a:fillRect/>
          </a:stretch>
        </p:blipFill>
        <p:spPr>
          <a:xfrm>
            <a:off x="3420170" y="154474"/>
            <a:ext cx="1947575" cy="2139517"/>
          </a:xfrm>
          <a:prstGeom prst="rect">
            <a:avLst/>
          </a:prstGeom>
        </p:spPr>
      </p:pic>
    </p:spTree>
    <p:extLst>
      <p:ext uri="{BB962C8B-B14F-4D97-AF65-F5344CB8AC3E}">
        <p14:creationId xmlns:p14="http://schemas.microsoft.com/office/powerpoint/2010/main" val="217551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60641" y="1009650"/>
            <a:ext cx="8031861" cy="5683324"/>
          </a:xfrm>
        </p:spPr>
        <p:txBody>
          <a:bodyPr>
            <a:normAutofit/>
          </a:bodyPr>
          <a:lstStyle/>
          <a:p>
            <a:pPr algn="l">
              <a:buClr>
                <a:schemeClr val="accent1"/>
              </a:buClr>
            </a:pPr>
            <a:r>
              <a:rPr lang="en-US" sz="2250" dirty="0">
                <a:solidFill>
                  <a:schemeClr val="tx1">
                    <a:lumMod val="75000"/>
                  </a:schemeClr>
                </a:solidFill>
              </a:rPr>
              <a:t>Constructed a preliminary </a:t>
            </a:r>
            <a:r>
              <a:rPr lang="en-US" sz="2250" b="1" dirty="0">
                <a:solidFill>
                  <a:schemeClr val="tx1">
                    <a:lumMod val="75000"/>
                  </a:schemeClr>
                </a:solidFill>
              </a:rPr>
              <a:t>hydrological model </a:t>
            </a:r>
            <a:r>
              <a:rPr lang="en-US" sz="2250" dirty="0">
                <a:solidFill>
                  <a:schemeClr val="tx1">
                    <a:lumMod val="75000"/>
                  </a:schemeClr>
                </a:solidFill>
              </a:rPr>
              <a:t>in Delft3D </a:t>
            </a:r>
            <a:endParaRPr lang="en-US" sz="2250" dirty="0" smtClean="0">
              <a:solidFill>
                <a:schemeClr val="tx1">
                  <a:lumMod val="75000"/>
                </a:schemeClr>
              </a:solidFill>
            </a:endParaRPr>
          </a:p>
          <a:p>
            <a:pPr algn="l">
              <a:buClr>
                <a:schemeClr val="accent1"/>
              </a:buClr>
            </a:pPr>
            <a:endParaRPr lang="en-US" sz="1800" dirty="0">
              <a:solidFill>
                <a:schemeClr val="tx1">
                  <a:lumMod val="75000"/>
                </a:schemeClr>
              </a:solidFill>
            </a:endParaRPr>
          </a:p>
          <a:p>
            <a:pPr algn="r">
              <a:buClr>
                <a:schemeClr val="accent1"/>
              </a:buClr>
            </a:pPr>
            <a:r>
              <a:rPr lang="en-US" sz="2250" dirty="0" smtClean="0">
                <a:solidFill>
                  <a:schemeClr val="tx1">
                    <a:lumMod val="75000"/>
                  </a:schemeClr>
                </a:solidFill>
              </a:rPr>
              <a:t>Identified </a:t>
            </a:r>
            <a:r>
              <a:rPr lang="en-US" sz="2250" b="1" dirty="0" smtClean="0">
                <a:solidFill>
                  <a:schemeClr val="tx1">
                    <a:lumMod val="75000"/>
                  </a:schemeClr>
                </a:solidFill>
              </a:rPr>
              <a:t>ten </a:t>
            </a:r>
            <a:r>
              <a:rPr lang="en-US" sz="2250" dirty="0" smtClean="0">
                <a:solidFill>
                  <a:schemeClr val="tx1">
                    <a:lumMod val="75000"/>
                  </a:schemeClr>
                </a:solidFill>
              </a:rPr>
              <a:t>predominant plant species in the study area using unsupervised ISODATA classification from </a:t>
            </a:r>
            <a:r>
              <a:rPr lang="en-US" sz="2250" b="1" dirty="0" smtClean="0">
                <a:solidFill>
                  <a:schemeClr val="tx1">
                    <a:lumMod val="75000"/>
                  </a:schemeClr>
                </a:solidFill>
              </a:rPr>
              <a:t>AVIRIS-NG </a:t>
            </a:r>
            <a:r>
              <a:rPr lang="en-US" sz="2250" dirty="0" smtClean="0">
                <a:solidFill>
                  <a:schemeClr val="tx1">
                    <a:lumMod val="75000"/>
                  </a:schemeClr>
                </a:solidFill>
              </a:rPr>
              <a:t>and </a:t>
            </a:r>
            <a:r>
              <a:rPr lang="en-US" sz="2250" b="1" i="1" dirty="0" smtClean="0">
                <a:solidFill>
                  <a:schemeClr val="tx1">
                    <a:lumMod val="75000"/>
                  </a:schemeClr>
                </a:solidFill>
              </a:rPr>
              <a:t>in situ </a:t>
            </a:r>
            <a:r>
              <a:rPr lang="en-US" sz="2250" dirty="0" smtClean="0">
                <a:solidFill>
                  <a:schemeClr val="tx1">
                    <a:lumMod val="75000"/>
                  </a:schemeClr>
                </a:solidFill>
              </a:rPr>
              <a:t>data</a:t>
            </a:r>
          </a:p>
          <a:p>
            <a:pPr algn="l">
              <a:buClr>
                <a:schemeClr val="accent1"/>
              </a:buClr>
            </a:pPr>
            <a:endParaRPr lang="en-US" sz="1800" dirty="0">
              <a:solidFill>
                <a:schemeClr val="tx1">
                  <a:lumMod val="75000"/>
                </a:schemeClr>
              </a:solidFill>
            </a:endParaRPr>
          </a:p>
          <a:p>
            <a:pPr algn="l">
              <a:buClr>
                <a:schemeClr val="accent1"/>
              </a:buClr>
            </a:pPr>
            <a:r>
              <a:rPr lang="en-US" sz="2250" dirty="0" smtClean="0">
                <a:solidFill>
                  <a:schemeClr val="tx1">
                    <a:lumMod val="75000"/>
                  </a:schemeClr>
                </a:solidFill>
              </a:rPr>
              <a:t>Detected long </a:t>
            </a:r>
            <a:r>
              <a:rPr lang="en-US" sz="2250" dirty="0">
                <a:solidFill>
                  <a:schemeClr val="tx1">
                    <a:lumMod val="75000"/>
                  </a:schemeClr>
                </a:solidFill>
              </a:rPr>
              <a:t>term </a:t>
            </a:r>
            <a:r>
              <a:rPr lang="en-US" sz="2250" b="1" dirty="0" smtClean="0">
                <a:solidFill>
                  <a:schemeClr val="tx1">
                    <a:lumMod val="75000"/>
                  </a:schemeClr>
                </a:solidFill>
              </a:rPr>
              <a:t>high vegetation productivity </a:t>
            </a:r>
            <a:r>
              <a:rPr lang="en-US" sz="2250" dirty="0" smtClean="0">
                <a:solidFill>
                  <a:schemeClr val="tx1">
                    <a:lumMod val="75000"/>
                  </a:schemeClr>
                </a:solidFill>
              </a:rPr>
              <a:t>in the delta </a:t>
            </a:r>
            <a:r>
              <a:rPr lang="en-US" sz="2250" b="1" dirty="0">
                <a:solidFill>
                  <a:schemeClr val="tx1">
                    <a:lumMod val="75000"/>
                  </a:schemeClr>
                </a:solidFill>
              </a:rPr>
              <a:t>even in years </a:t>
            </a:r>
            <a:r>
              <a:rPr lang="en-US" sz="2250" dirty="0">
                <a:solidFill>
                  <a:schemeClr val="tx1">
                    <a:lumMod val="75000"/>
                  </a:schemeClr>
                </a:solidFill>
              </a:rPr>
              <a:t>where the surrounding region experienced </a:t>
            </a:r>
            <a:r>
              <a:rPr lang="en-US" sz="2250" b="1" dirty="0">
                <a:solidFill>
                  <a:schemeClr val="tx1">
                    <a:lumMod val="75000"/>
                  </a:schemeClr>
                </a:solidFill>
              </a:rPr>
              <a:t>low productivity</a:t>
            </a:r>
          </a:p>
          <a:p>
            <a:pPr algn="l">
              <a:buClr>
                <a:schemeClr val="accent1"/>
              </a:buClr>
            </a:pPr>
            <a:endParaRPr lang="en-US" sz="1800" dirty="0" smtClean="0">
              <a:solidFill>
                <a:schemeClr val="tx1">
                  <a:lumMod val="75000"/>
                </a:schemeClr>
              </a:solidFill>
            </a:endParaRPr>
          </a:p>
          <a:p>
            <a:pPr algn="r">
              <a:buClr>
                <a:schemeClr val="accent1"/>
              </a:buClr>
            </a:pPr>
            <a:r>
              <a:rPr lang="en-US" sz="2250" dirty="0" smtClean="0">
                <a:solidFill>
                  <a:schemeClr val="tx1">
                    <a:lumMod val="75000"/>
                  </a:schemeClr>
                </a:solidFill>
              </a:rPr>
              <a:t>The work in the Wax Lake Delta simulates </a:t>
            </a:r>
            <a:r>
              <a:rPr lang="en-US" sz="2250" b="1" dirty="0" smtClean="0">
                <a:solidFill>
                  <a:schemeClr val="tx1">
                    <a:lumMod val="75000"/>
                  </a:schemeClr>
                </a:solidFill>
              </a:rPr>
              <a:t>two</a:t>
            </a:r>
            <a:r>
              <a:rPr lang="en-US" sz="2250" dirty="0" smtClean="0">
                <a:solidFill>
                  <a:schemeClr val="tx1">
                    <a:lumMod val="75000"/>
                  </a:schemeClr>
                </a:solidFill>
              </a:rPr>
              <a:t> space borne sensors that will be launched in </a:t>
            </a:r>
            <a:r>
              <a:rPr lang="en-US" sz="2250" b="1" dirty="0" smtClean="0">
                <a:solidFill>
                  <a:schemeClr val="tx1">
                    <a:lumMod val="75000"/>
                  </a:schemeClr>
                </a:solidFill>
              </a:rPr>
              <a:t>2020</a:t>
            </a:r>
          </a:p>
          <a:p>
            <a:pPr algn="l">
              <a:buClr>
                <a:schemeClr val="accent1"/>
              </a:buClr>
            </a:pPr>
            <a:endParaRPr lang="en-US" sz="2000" dirty="0"/>
          </a:p>
        </p:txBody>
      </p:sp>
      <p:sp>
        <p:nvSpPr>
          <p:cNvPr id="3" name="Text Placeholder 2"/>
          <p:cNvSpPr>
            <a:spLocks noGrp="1"/>
          </p:cNvSpPr>
          <p:nvPr>
            <p:ph type="body" sz="quarter" idx="14"/>
          </p:nvPr>
        </p:nvSpPr>
        <p:spPr>
          <a:xfrm>
            <a:off x="749808" y="134751"/>
            <a:ext cx="7653528" cy="726383"/>
          </a:xfrm>
        </p:spPr>
        <p:txBody>
          <a:bodyPr/>
          <a:lstStyle/>
          <a:p>
            <a:r>
              <a:rPr lang="en-US" sz="4000" dirty="0" smtClean="0"/>
              <a:t>Conclusions</a:t>
            </a:r>
            <a:endParaRPr lang="en-US" sz="4000" dirty="0"/>
          </a:p>
        </p:txBody>
      </p:sp>
      <p:pic>
        <p:nvPicPr>
          <p:cNvPr id="1028" name="Picture 4" descr="http://www.jpl.nasa.gov/missions/web/NISAR.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567" b="92175" l="8679" r="89378">
                        <a14:foregroundMark x1="16904" y1="88262" x2="35168" y2="70886"/>
                        <a14:foregroundMark x1="41645" y1="64557" x2="57254" y2="50058"/>
                        <a14:foregroundMark x1="35946" y1="9781" x2="36658" y2="25201"/>
                        <a14:foregroundMark x1="15350" y1="87227" x2="21762" y2="82163"/>
                        <a14:foregroundMark x1="49158" y1="11738" x2="57383" y2="8400"/>
                        <a14:foregroundMark x1="37824" y1="18067" x2="48510" y2="11623"/>
                        <a14:foregroundMark x1="39054" y1="54200" x2="37630" y2="35443"/>
                        <a14:backgroundMark x1="43523" y1="51784" x2="65026" y2="41887"/>
                        <a14:backgroundMark x1="66256" y1="40391" x2="84003" y2="32681"/>
                        <a14:backgroundMark x1="24676" y1="27388" x2="31412" y2="20253"/>
                        <a14:backgroundMark x1="43394" y1="13579" x2="57254" y2="7595"/>
                        <a14:backgroundMark x1="34043" y1="52830" x2="0" y2="55256"/>
                      </a14:backgroundRemoval>
                    </a14:imgEffect>
                  </a14:imgLayer>
                </a14:imgProps>
              </a:ext>
              <a:ext uri="{28A0092B-C50C-407E-A947-70E740481C1C}">
                <a14:useLocalDpi xmlns:a14="http://schemas.microsoft.com/office/drawing/2010/main" val="0"/>
              </a:ext>
            </a:extLst>
          </a:blip>
          <a:srcRect/>
          <a:stretch>
            <a:fillRect/>
          </a:stretch>
        </p:blipFill>
        <p:spPr bwMode="auto">
          <a:xfrm>
            <a:off x="5974224" y="5325812"/>
            <a:ext cx="2429112" cy="13671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espd.gsfc.nasa.gov/images/sw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0440" y="4960814"/>
            <a:ext cx="3336340" cy="188067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txBox="1">
            <a:spLocks/>
          </p:cNvSpPr>
          <p:nvPr/>
        </p:nvSpPr>
        <p:spPr>
          <a:xfrm>
            <a:off x="7188780" y="6555814"/>
            <a:ext cx="1993392" cy="274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smtClean="0"/>
              <a:t>Image Credit: NASA JPL</a:t>
            </a:r>
          </a:p>
          <a:p>
            <a:endParaRPr lang="en-US" sz="1200" dirty="0"/>
          </a:p>
        </p:txBody>
      </p:sp>
      <p:sp>
        <p:nvSpPr>
          <p:cNvPr id="5" name="TextBox 4"/>
          <p:cNvSpPr txBox="1"/>
          <p:nvPr/>
        </p:nvSpPr>
        <p:spPr>
          <a:xfrm>
            <a:off x="2973398" y="6427485"/>
            <a:ext cx="1479884" cy="369332"/>
          </a:xfrm>
          <a:prstGeom prst="rect">
            <a:avLst/>
          </a:prstGeom>
          <a:noFill/>
        </p:spPr>
        <p:txBody>
          <a:bodyPr wrap="square" rtlCol="0">
            <a:spAutoFit/>
          </a:bodyPr>
          <a:lstStyle/>
          <a:p>
            <a:r>
              <a:rPr lang="en-US" dirty="0" smtClean="0"/>
              <a:t>SWOT</a:t>
            </a:r>
            <a:endParaRPr lang="en-US" dirty="0"/>
          </a:p>
        </p:txBody>
      </p:sp>
      <p:sp>
        <p:nvSpPr>
          <p:cNvPr id="8" name="TextBox 7"/>
          <p:cNvSpPr txBox="1"/>
          <p:nvPr/>
        </p:nvSpPr>
        <p:spPr>
          <a:xfrm>
            <a:off x="5473587" y="6427485"/>
            <a:ext cx="1479884" cy="369332"/>
          </a:xfrm>
          <a:prstGeom prst="rect">
            <a:avLst/>
          </a:prstGeom>
          <a:noFill/>
        </p:spPr>
        <p:txBody>
          <a:bodyPr wrap="square" rtlCol="0">
            <a:spAutoFit/>
          </a:bodyPr>
          <a:lstStyle/>
          <a:p>
            <a:r>
              <a:rPr lang="en-US" dirty="0" smtClean="0"/>
              <a:t>NISAR</a:t>
            </a:r>
            <a:endParaRPr lang="en-US" dirty="0"/>
          </a:p>
        </p:txBody>
      </p:sp>
    </p:spTree>
    <p:extLst>
      <p:ext uri="{BB962C8B-B14F-4D97-AF65-F5344CB8AC3E}">
        <p14:creationId xmlns:p14="http://schemas.microsoft.com/office/powerpoint/2010/main" val="213536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21570" y="1029810"/>
            <a:ext cx="7910003" cy="5379868"/>
          </a:xfrm>
        </p:spPr>
        <p:txBody>
          <a:bodyPr>
            <a:normAutofit/>
          </a:bodyPr>
          <a:lstStyle/>
          <a:p>
            <a:pPr algn="l">
              <a:buClr>
                <a:schemeClr val="accent1"/>
              </a:buClr>
            </a:pPr>
            <a:r>
              <a:rPr lang="en-US" sz="2250" b="1" dirty="0" smtClean="0">
                <a:solidFill>
                  <a:schemeClr val="tx1">
                    <a:lumMod val="75000"/>
                  </a:schemeClr>
                </a:solidFill>
              </a:rPr>
              <a:t>Calibrate</a:t>
            </a:r>
            <a:r>
              <a:rPr lang="en-US" sz="2250" dirty="0" smtClean="0">
                <a:solidFill>
                  <a:schemeClr val="tx1">
                    <a:lumMod val="75000"/>
                  </a:schemeClr>
                </a:solidFill>
              </a:rPr>
              <a:t> Delft3D hydrological model using </a:t>
            </a:r>
            <a:r>
              <a:rPr lang="en-US" sz="2250" b="1" dirty="0" err="1" smtClean="0">
                <a:solidFill>
                  <a:schemeClr val="tx1">
                    <a:lumMod val="75000"/>
                  </a:schemeClr>
                </a:solidFill>
              </a:rPr>
              <a:t>AirSWOT</a:t>
            </a:r>
            <a:r>
              <a:rPr lang="en-US" sz="2250" b="1" dirty="0">
                <a:solidFill>
                  <a:schemeClr val="tx1">
                    <a:lumMod val="75000"/>
                  </a:schemeClr>
                </a:solidFill>
              </a:rPr>
              <a:t> </a:t>
            </a:r>
            <a:r>
              <a:rPr lang="en-US" sz="2250" dirty="0" smtClean="0">
                <a:solidFill>
                  <a:schemeClr val="tx1">
                    <a:lumMod val="75000"/>
                  </a:schemeClr>
                </a:solidFill>
              </a:rPr>
              <a:t>sensor data</a:t>
            </a:r>
          </a:p>
          <a:p>
            <a:pPr algn="l">
              <a:buClr>
                <a:schemeClr val="accent1"/>
              </a:buClr>
            </a:pPr>
            <a:endParaRPr lang="en-US" sz="2250" dirty="0" smtClean="0">
              <a:solidFill>
                <a:schemeClr val="tx1">
                  <a:lumMod val="75000"/>
                </a:schemeClr>
              </a:solidFill>
            </a:endParaRPr>
          </a:p>
          <a:p>
            <a:pPr algn="r">
              <a:buClr>
                <a:schemeClr val="accent1"/>
              </a:buClr>
            </a:pPr>
            <a:r>
              <a:rPr lang="en-US" sz="2250" dirty="0" smtClean="0">
                <a:solidFill>
                  <a:schemeClr val="tx1">
                    <a:lumMod val="75000"/>
                  </a:schemeClr>
                </a:solidFill>
              </a:rPr>
              <a:t>Incorporate </a:t>
            </a:r>
            <a:r>
              <a:rPr lang="en-US" sz="2250" b="1" dirty="0" smtClean="0">
                <a:solidFill>
                  <a:schemeClr val="tx1">
                    <a:lumMod val="75000"/>
                  </a:schemeClr>
                </a:solidFill>
              </a:rPr>
              <a:t>vegetation biomass </a:t>
            </a:r>
            <a:r>
              <a:rPr lang="en-US" sz="2250" dirty="0" smtClean="0">
                <a:solidFill>
                  <a:schemeClr val="tx1">
                    <a:lumMod val="75000"/>
                  </a:schemeClr>
                </a:solidFill>
              </a:rPr>
              <a:t>and </a:t>
            </a:r>
            <a:r>
              <a:rPr lang="en-US" sz="2250" b="1" dirty="0" smtClean="0">
                <a:solidFill>
                  <a:schemeClr val="tx1">
                    <a:lumMod val="75000"/>
                  </a:schemeClr>
                </a:solidFill>
              </a:rPr>
              <a:t>bathymetry</a:t>
            </a:r>
            <a:r>
              <a:rPr lang="en-US" sz="2250" dirty="0" smtClean="0">
                <a:solidFill>
                  <a:schemeClr val="tx1">
                    <a:lumMod val="75000"/>
                  </a:schemeClr>
                </a:solidFill>
              </a:rPr>
              <a:t> data from </a:t>
            </a:r>
            <a:r>
              <a:rPr lang="en-US" sz="2250" b="1" dirty="0" smtClean="0">
                <a:solidFill>
                  <a:schemeClr val="tx1">
                    <a:lumMod val="75000"/>
                  </a:schemeClr>
                </a:solidFill>
              </a:rPr>
              <a:t>AVIRIS-NG </a:t>
            </a:r>
            <a:r>
              <a:rPr lang="en-US" sz="2250" dirty="0" smtClean="0">
                <a:solidFill>
                  <a:schemeClr val="tx1">
                    <a:lumMod val="75000"/>
                  </a:schemeClr>
                </a:solidFill>
              </a:rPr>
              <a:t>and </a:t>
            </a:r>
            <a:r>
              <a:rPr lang="en-US" sz="2250" b="1" dirty="0" smtClean="0">
                <a:solidFill>
                  <a:schemeClr val="tx1">
                    <a:lumMod val="75000"/>
                  </a:schemeClr>
                </a:solidFill>
              </a:rPr>
              <a:t>UAVSAR</a:t>
            </a:r>
            <a:r>
              <a:rPr lang="en-US" sz="2250" dirty="0" smtClean="0">
                <a:solidFill>
                  <a:schemeClr val="tx1">
                    <a:lumMod val="75000"/>
                  </a:schemeClr>
                </a:solidFill>
              </a:rPr>
              <a:t> </a:t>
            </a:r>
          </a:p>
          <a:p>
            <a:pPr algn="l">
              <a:buClr>
                <a:schemeClr val="accent1"/>
              </a:buClr>
            </a:pPr>
            <a:endParaRPr lang="en-US" sz="2250" dirty="0" smtClean="0">
              <a:solidFill>
                <a:schemeClr val="tx1">
                  <a:lumMod val="75000"/>
                </a:schemeClr>
              </a:solidFill>
            </a:endParaRPr>
          </a:p>
          <a:p>
            <a:pPr algn="l">
              <a:buClr>
                <a:schemeClr val="accent1"/>
              </a:buClr>
            </a:pPr>
            <a:r>
              <a:rPr lang="en-US" sz="2250" dirty="0" smtClean="0">
                <a:solidFill>
                  <a:schemeClr val="tx1">
                    <a:lumMod val="75000"/>
                  </a:schemeClr>
                </a:solidFill>
              </a:rPr>
              <a:t>Asses the impact of </a:t>
            </a:r>
            <a:r>
              <a:rPr lang="en-US" sz="2250" b="1" dirty="0" smtClean="0">
                <a:solidFill>
                  <a:schemeClr val="tx1">
                    <a:lumMod val="75000"/>
                  </a:schemeClr>
                </a:solidFill>
              </a:rPr>
              <a:t>vegetation </a:t>
            </a:r>
            <a:r>
              <a:rPr lang="en-US" sz="2250" dirty="0" smtClean="0">
                <a:solidFill>
                  <a:schemeClr val="tx1">
                    <a:lumMod val="75000"/>
                  </a:schemeClr>
                </a:solidFill>
              </a:rPr>
              <a:t>on</a:t>
            </a:r>
            <a:r>
              <a:rPr lang="en-US" sz="2250" b="1" dirty="0" smtClean="0">
                <a:solidFill>
                  <a:schemeClr val="tx1">
                    <a:lumMod val="75000"/>
                  </a:schemeClr>
                </a:solidFill>
              </a:rPr>
              <a:t> </a:t>
            </a:r>
            <a:r>
              <a:rPr lang="en-US" sz="2250" dirty="0" smtClean="0">
                <a:solidFill>
                  <a:schemeClr val="tx1">
                    <a:lumMod val="75000"/>
                  </a:schemeClr>
                </a:solidFill>
              </a:rPr>
              <a:t>water flow using </a:t>
            </a:r>
            <a:r>
              <a:rPr lang="en-US" sz="2250" b="1" dirty="0" smtClean="0">
                <a:solidFill>
                  <a:schemeClr val="tx1">
                    <a:lumMod val="75000"/>
                  </a:schemeClr>
                </a:solidFill>
              </a:rPr>
              <a:t>simulated plant layer</a:t>
            </a:r>
            <a:r>
              <a:rPr lang="en-US" sz="2250" dirty="0" smtClean="0">
                <a:solidFill>
                  <a:schemeClr val="tx1">
                    <a:lumMod val="75000"/>
                  </a:schemeClr>
                </a:solidFill>
              </a:rPr>
              <a:t> in the Delft3D model </a:t>
            </a:r>
          </a:p>
          <a:p>
            <a:pPr marL="342900" indent="-342900" algn="l">
              <a:buClr>
                <a:schemeClr val="accent1"/>
              </a:buClr>
              <a:buFont typeface="Arial" panose="020B0604020202020204" pitchFamily="34" charset="0"/>
              <a:buChar char="•"/>
            </a:pPr>
            <a:endParaRPr lang="en-US" sz="2250" dirty="0" smtClean="0">
              <a:solidFill>
                <a:schemeClr val="tx1">
                  <a:lumMod val="75000"/>
                </a:schemeClr>
              </a:solidFill>
            </a:endParaRPr>
          </a:p>
          <a:p>
            <a:pPr algn="r">
              <a:buClr>
                <a:schemeClr val="accent1"/>
              </a:buClr>
            </a:pPr>
            <a:r>
              <a:rPr lang="en-US" sz="2250" dirty="0" smtClean="0">
                <a:solidFill>
                  <a:schemeClr val="tx1">
                    <a:lumMod val="75000"/>
                  </a:schemeClr>
                </a:solidFill>
              </a:rPr>
              <a:t>Continue </a:t>
            </a:r>
            <a:r>
              <a:rPr lang="en-US" sz="2250" dirty="0">
                <a:solidFill>
                  <a:schemeClr val="tx1">
                    <a:lumMod val="75000"/>
                  </a:schemeClr>
                </a:solidFill>
              </a:rPr>
              <a:t>exploring </a:t>
            </a:r>
            <a:r>
              <a:rPr lang="en-US" sz="2250" b="1" dirty="0">
                <a:solidFill>
                  <a:schemeClr val="tx1">
                    <a:lumMod val="75000"/>
                  </a:schemeClr>
                </a:solidFill>
              </a:rPr>
              <a:t>Google Earth Engine API </a:t>
            </a:r>
            <a:r>
              <a:rPr lang="en-US" sz="2250" dirty="0">
                <a:solidFill>
                  <a:schemeClr val="tx1">
                    <a:lumMod val="75000"/>
                  </a:schemeClr>
                </a:solidFill>
              </a:rPr>
              <a:t>capabilities with NDVI </a:t>
            </a:r>
            <a:r>
              <a:rPr lang="en-US" sz="2250" b="1" dirty="0">
                <a:solidFill>
                  <a:schemeClr val="tx1">
                    <a:lumMod val="75000"/>
                  </a:schemeClr>
                </a:solidFill>
              </a:rPr>
              <a:t>seasonality </a:t>
            </a:r>
            <a:r>
              <a:rPr lang="en-US" sz="2250" dirty="0">
                <a:solidFill>
                  <a:schemeClr val="tx1">
                    <a:lumMod val="75000"/>
                  </a:schemeClr>
                </a:solidFill>
              </a:rPr>
              <a:t>trends </a:t>
            </a:r>
          </a:p>
          <a:p>
            <a:pPr marL="342900" indent="-342900" algn="l">
              <a:buClr>
                <a:schemeClr val="accent1"/>
              </a:buClr>
              <a:buFont typeface="Arial" panose="020B0604020202020204" pitchFamily="34" charset="0"/>
              <a:buChar char="•"/>
            </a:pPr>
            <a:endParaRPr lang="en-US" sz="2000" dirty="0"/>
          </a:p>
        </p:txBody>
      </p:sp>
      <p:sp>
        <p:nvSpPr>
          <p:cNvPr id="3" name="Text Placeholder 2"/>
          <p:cNvSpPr>
            <a:spLocks noGrp="1"/>
          </p:cNvSpPr>
          <p:nvPr>
            <p:ph type="body" sz="quarter" idx="14"/>
          </p:nvPr>
        </p:nvSpPr>
        <p:spPr>
          <a:xfrm>
            <a:off x="749808" y="157966"/>
            <a:ext cx="7653528" cy="587758"/>
          </a:xfrm>
        </p:spPr>
        <p:txBody>
          <a:bodyPr/>
          <a:lstStyle/>
          <a:p>
            <a:r>
              <a:rPr lang="en-US" sz="4000" dirty="0" smtClean="0"/>
              <a:t>Future Work</a:t>
            </a:r>
            <a:endParaRPr lang="en-US" sz="4000" dirty="0"/>
          </a:p>
        </p:txBody>
      </p:sp>
      <p:sp>
        <p:nvSpPr>
          <p:cNvPr id="4" name="Text Placeholder 4"/>
          <p:cNvSpPr txBox="1">
            <a:spLocks/>
          </p:cNvSpPr>
          <p:nvPr/>
        </p:nvSpPr>
        <p:spPr>
          <a:xfrm>
            <a:off x="0" y="6556604"/>
            <a:ext cx="3334512" cy="2743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tx1">
                    <a:lumMod val="50000"/>
                  </a:schemeClr>
                </a:solidFill>
              </a:rPr>
              <a:t>Image Credit: Alexander </a:t>
            </a:r>
            <a:r>
              <a:rPr lang="en-US" dirty="0" err="1" smtClean="0">
                <a:solidFill>
                  <a:schemeClr val="tx1">
                    <a:lumMod val="50000"/>
                  </a:schemeClr>
                </a:solidFill>
              </a:rPr>
              <a:t>Kolker</a:t>
            </a:r>
            <a:r>
              <a:rPr lang="en-US" dirty="0" smtClean="0">
                <a:solidFill>
                  <a:schemeClr val="tx1">
                    <a:lumMod val="50000"/>
                  </a:schemeClr>
                </a:solidFill>
              </a:rPr>
              <a:t> </a:t>
            </a:r>
            <a:endParaRPr lang="en-US" dirty="0">
              <a:solidFill>
                <a:schemeClr val="tx1">
                  <a:lumMod val="50000"/>
                </a:schemeClr>
              </a:solidFill>
            </a:endParaRPr>
          </a:p>
        </p:txBody>
      </p:sp>
    </p:spTree>
    <p:extLst>
      <p:ext uri="{BB962C8B-B14F-4D97-AF65-F5344CB8AC3E}">
        <p14:creationId xmlns:p14="http://schemas.microsoft.com/office/powerpoint/2010/main" val="140164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smtClean="0"/>
              <a:t>Dr. Cathleen Jones, NASA Jet Propulsion Laboratory</a:t>
            </a:r>
          </a:p>
          <a:p>
            <a:r>
              <a:rPr lang="en-US" dirty="0" smtClean="0"/>
              <a:t>Dr. Marc Simard, NASA Jet </a:t>
            </a:r>
            <a:r>
              <a:rPr lang="en-US" dirty="0"/>
              <a:t>Propulsion Laboratory</a:t>
            </a:r>
          </a:p>
        </p:txBody>
      </p:sp>
      <p:sp>
        <p:nvSpPr>
          <p:cNvPr id="3" name="Text Placeholder 2"/>
          <p:cNvSpPr>
            <a:spLocks noGrp="1"/>
          </p:cNvSpPr>
          <p:nvPr>
            <p:ph type="body" sz="quarter" idx="11"/>
          </p:nvPr>
        </p:nvSpPr>
        <p:spPr/>
        <p:txBody>
          <a:bodyPr>
            <a:normAutofit fontScale="92500" lnSpcReduction="10000"/>
          </a:bodyPr>
          <a:lstStyle/>
          <a:p>
            <a:r>
              <a:rPr lang="en-US" dirty="0" smtClean="0"/>
              <a:t>Richard </a:t>
            </a:r>
            <a:r>
              <a:rPr lang="en-US" dirty="0" err="1" smtClean="0"/>
              <a:t>Crout</a:t>
            </a:r>
            <a:r>
              <a:rPr lang="en-US" dirty="0" smtClean="0"/>
              <a:t>, Naval Research Laboratory</a:t>
            </a:r>
          </a:p>
          <a:p>
            <a:r>
              <a:rPr lang="en-US" dirty="0" smtClean="0"/>
              <a:t>Dr. Alexander </a:t>
            </a:r>
            <a:r>
              <a:rPr lang="en-US" dirty="0" err="1" smtClean="0"/>
              <a:t>Kolker</a:t>
            </a:r>
            <a:r>
              <a:rPr lang="en-US" dirty="0" smtClean="0"/>
              <a:t>, Louisiana Universities Marine Consortium</a:t>
            </a:r>
            <a:endParaRPr lang="en-US" dirty="0"/>
          </a:p>
        </p:txBody>
      </p:sp>
      <p:sp>
        <p:nvSpPr>
          <p:cNvPr id="4" name="Text Placeholder 3"/>
          <p:cNvSpPr>
            <a:spLocks noGrp="1"/>
          </p:cNvSpPr>
          <p:nvPr>
            <p:ph type="body" sz="quarter" idx="12"/>
          </p:nvPr>
        </p:nvSpPr>
        <p:spPr/>
        <p:txBody>
          <a:bodyPr>
            <a:normAutofit fontScale="92500" lnSpcReduction="10000"/>
          </a:bodyPr>
          <a:lstStyle/>
          <a:p>
            <a:r>
              <a:rPr lang="en-US" dirty="0" smtClean="0"/>
              <a:t>Gwen Miller, DEVELOP at JPL </a:t>
            </a:r>
          </a:p>
          <a:p>
            <a:r>
              <a:rPr lang="en-US" dirty="0" smtClean="0"/>
              <a:t>Doug Edmonds, Delft3D</a:t>
            </a:r>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54758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154963"/>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
        <p:nvSpPr>
          <p:cNvPr id="8" name="Text Placeholder 4"/>
          <p:cNvSpPr txBox="1">
            <a:spLocks/>
          </p:cNvSpPr>
          <p:nvPr/>
        </p:nvSpPr>
        <p:spPr>
          <a:xfrm>
            <a:off x="6070598" y="5892619"/>
            <a:ext cx="3334512" cy="2743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tx1">
                    <a:lumMod val="50000"/>
                  </a:schemeClr>
                </a:solidFill>
              </a:rPr>
              <a:t>Image Credit: Alexander </a:t>
            </a:r>
            <a:r>
              <a:rPr lang="en-US" dirty="0" err="1" smtClean="0">
                <a:solidFill>
                  <a:schemeClr val="tx1">
                    <a:lumMod val="50000"/>
                  </a:schemeClr>
                </a:solidFill>
              </a:rPr>
              <a:t>Kolker</a:t>
            </a:r>
            <a:r>
              <a:rPr lang="en-US" dirty="0" smtClean="0">
                <a:solidFill>
                  <a:schemeClr val="tx1">
                    <a:lumMod val="50000"/>
                  </a:schemeClr>
                </a:solidFill>
              </a:rPr>
              <a:t> </a:t>
            </a:r>
            <a:endParaRPr lang="en-US" dirty="0">
              <a:solidFill>
                <a:schemeClr val="tx1">
                  <a:lumMod val="50000"/>
                </a:schemeClr>
              </a:solidFill>
            </a:endParaRPr>
          </a:p>
        </p:txBody>
      </p:sp>
    </p:spTree>
    <p:extLst>
      <p:ext uri="{BB962C8B-B14F-4D97-AF65-F5344CB8AC3E}">
        <p14:creationId xmlns:p14="http://schemas.microsoft.com/office/powerpoint/2010/main" val="35140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767225" y="317848"/>
            <a:ext cx="7653528" cy="1289304"/>
          </a:xfrm>
        </p:spPr>
        <p:txBody>
          <a:bodyPr/>
          <a:lstStyle/>
          <a:p>
            <a:r>
              <a:rPr lang="en-US" sz="4000" dirty="0" smtClean="0"/>
              <a:t>Questions?</a:t>
            </a:r>
            <a:endParaRPr lang="en-US" sz="4000" dirty="0"/>
          </a:p>
        </p:txBody>
      </p:sp>
      <p:sp>
        <p:nvSpPr>
          <p:cNvPr id="4" name="Text Placeholder 4"/>
          <p:cNvSpPr>
            <a:spLocks noGrp="1"/>
          </p:cNvSpPr>
          <p:nvPr>
            <p:ph type="body" sz="quarter" idx="4294967295"/>
          </p:nvPr>
        </p:nvSpPr>
        <p:spPr>
          <a:xfrm>
            <a:off x="0" y="6492240"/>
            <a:ext cx="3334512" cy="274320"/>
          </a:xfrm>
          <a:prstGeom prst="rect">
            <a:avLst/>
          </a:prstGeom>
        </p:spPr>
        <p:txBody>
          <a:bodyPr>
            <a:normAutofit fontScale="55000" lnSpcReduction="20000"/>
          </a:bodyPr>
          <a:lstStyle/>
          <a:p>
            <a:pPr marL="0" indent="0">
              <a:buNone/>
            </a:pPr>
            <a:r>
              <a:rPr lang="en-US" dirty="0" smtClean="0">
                <a:solidFill>
                  <a:schemeClr val="tx1">
                    <a:lumMod val="50000"/>
                  </a:schemeClr>
                </a:solidFill>
              </a:rPr>
              <a:t>Image Credit</a:t>
            </a:r>
            <a:r>
              <a:rPr lang="en-US" dirty="0">
                <a:solidFill>
                  <a:schemeClr val="tx1">
                    <a:lumMod val="50000"/>
                  </a:schemeClr>
                </a:solidFill>
              </a:rPr>
              <a:t>: </a:t>
            </a:r>
            <a:r>
              <a:rPr lang="en-US" dirty="0" smtClean="0">
                <a:solidFill>
                  <a:schemeClr val="tx1">
                    <a:lumMod val="50000"/>
                  </a:schemeClr>
                </a:solidFill>
              </a:rPr>
              <a:t>Alexander </a:t>
            </a:r>
            <a:r>
              <a:rPr lang="en-US" dirty="0" err="1">
                <a:solidFill>
                  <a:schemeClr val="tx1">
                    <a:lumMod val="50000"/>
                  </a:schemeClr>
                </a:solidFill>
              </a:rPr>
              <a:t>Kolker</a:t>
            </a:r>
            <a:r>
              <a:rPr lang="en-US" dirty="0">
                <a:solidFill>
                  <a:schemeClr val="tx1">
                    <a:lumMod val="50000"/>
                  </a:schemeClr>
                </a:solidFill>
              </a:rPr>
              <a:t> </a:t>
            </a:r>
          </a:p>
        </p:txBody>
      </p:sp>
    </p:spTree>
    <p:extLst>
      <p:ext uri="{BB962C8B-B14F-4D97-AF65-F5344CB8AC3E}">
        <p14:creationId xmlns:p14="http://schemas.microsoft.com/office/powerpoint/2010/main" val="198658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5413" y="715304"/>
            <a:ext cx="8592697" cy="3245794"/>
          </a:xfrm>
        </p:spPr>
        <p:txBody>
          <a:bodyPr>
            <a:noAutofit/>
          </a:bodyPr>
          <a:lstStyle/>
          <a:p>
            <a:r>
              <a:rPr lang="en-US" dirty="0"/>
              <a:t>Land loss due to </a:t>
            </a:r>
            <a:r>
              <a:rPr lang="en-US" b="1" dirty="0"/>
              <a:t>erosion</a:t>
            </a:r>
            <a:r>
              <a:rPr lang="en-US" dirty="0"/>
              <a:t>, </a:t>
            </a:r>
            <a:r>
              <a:rPr lang="en-US" b="1" dirty="0"/>
              <a:t>land </a:t>
            </a:r>
            <a:r>
              <a:rPr lang="en-US" b="1" dirty="0" smtClean="0"/>
              <a:t>subsidence, </a:t>
            </a:r>
            <a:r>
              <a:rPr lang="en-US" dirty="0"/>
              <a:t>and </a:t>
            </a:r>
            <a:r>
              <a:rPr lang="en-US" b="1" dirty="0"/>
              <a:t>sea level rise </a:t>
            </a:r>
            <a:r>
              <a:rPr lang="en-US" dirty="0" smtClean="0"/>
              <a:t>along the Louisiana coast </a:t>
            </a:r>
            <a:r>
              <a:rPr lang="en-US" dirty="0"/>
              <a:t>has amounted to 4900 </a:t>
            </a:r>
            <a:r>
              <a:rPr lang="en-US" dirty="0" smtClean="0"/>
              <a:t>km</a:t>
            </a:r>
            <a:r>
              <a:rPr lang="en-US" baseline="30000" dirty="0" smtClean="0"/>
              <a:t>2</a:t>
            </a:r>
            <a:r>
              <a:rPr lang="en-US" dirty="0" smtClean="0"/>
              <a:t> </a:t>
            </a:r>
            <a:r>
              <a:rPr lang="en-US" dirty="0"/>
              <a:t>since the </a:t>
            </a:r>
            <a:r>
              <a:rPr lang="en-US" dirty="0" smtClean="0"/>
              <a:t>1930s</a:t>
            </a:r>
          </a:p>
          <a:p>
            <a:endParaRPr lang="en-US" dirty="0" smtClean="0"/>
          </a:p>
          <a:p>
            <a:r>
              <a:rPr lang="en-US" dirty="0" smtClean="0"/>
              <a:t>Over </a:t>
            </a:r>
            <a:r>
              <a:rPr lang="en-US" b="1" dirty="0" smtClean="0"/>
              <a:t>$200 billion </a:t>
            </a:r>
            <a:r>
              <a:rPr lang="en-US" dirty="0" smtClean="0"/>
              <a:t>in damage from hurricanes and major storms over the past 10 years</a:t>
            </a:r>
          </a:p>
          <a:p>
            <a:pPr algn="r"/>
            <a:endParaRPr lang="en-US" dirty="0" smtClean="0"/>
          </a:p>
          <a:p>
            <a:r>
              <a:rPr lang="en-US" dirty="0" smtClean="0"/>
              <a:t>Coastal wetlands can buffer the effects of flooding and storm surge by </a:t>
            </a:r>
            <a:r>
              <a:rPr lang="en-US" b="1" dirty="0" smtClean="0"/>
              <a:t>slowing </a:t>
            </a:r>
            <a:r>
              <a:rPr lang="en-US" dirty="0" smtClean="0"/>
              <a:t>down water, </a:t>
            </a:r>
            <a:r>
              <a:rPr lang="en-US" b="1" dirty="0" smtClean="0"/>
              <a:t>reducing </a:t>
            </a:r>
            <a:r>
              <a:rPr lang="en-US" dirty="0" smtClean="0"/>
              <a:t>wave energy, and </a:t>
            </a:r>
            <a:r>
              <a:rPr lang="en-US" b="1" dirty="0" smtClean="0"/>
              <a:t>increasing</a:t>
            </a:r>
            <a:r>
              <a:rPr lang="en-US" dirty="0" smtClean="0"/>
              <a:t> water storage</a:t>
            </a:r>
          </a:p>
        </p:txBody>
      </p:sp>
      <p:sp>
        <p:nvSpPr>
          <p:cNvPr id="3" name="Text Placeholder 2"/>
          <p:cNvSpPr>
            <a:spLocks noGrp="1"/>
          </p:cNvSpPr>
          <p:nvPr>
            <p:ph type="body" sz="quarter" idx="14"/>
          </p:nvPr>
        </p:nvSpPr>
        <p:spPr>
          <a:xfrm>
            <a:off x="0" y="124968"/>
            <a:ext cx="7982712" cy="704088"/>
          </a:xfrm>
        </p:spPr>
        <p:txBody>
          <a:bodyPr/>
          <a:lstStyle/>
          <a:p>
            <a:r>
              <a:rPr lang="en-US" dirty="0" smtClean="0"/>
              <a:t>Introduction</a:t>
            </a:r>
          </a:p>
          <a:p>
            <a:endParaRPr lang="en-US" dirty="0"/>
          </a:p>
        </p:txBody>
      </p:sp>
      <p:pic>
        <p:nvPicPr>
          <p:cNvPr id="6" name="Picture Placeholder 5"/>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38934" b="12377"/>
          <a:stretch/>
        </p:blipFill>
        <p:spPr>
          <a:xfrm>
            <a:off x="0" y="3840480"/>
            <a:ext cx="9144000" cy="3017520"/>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40480"/>
            <a:ext cx="9144000" cy="3017520"/>
          </a:xfrm>
          <a:prstGeom prst="rect">
            <a:avLst/>
          </a:prstGeom>
        </p:spPr>
      </p:pic>
      <p:sp>
        <p:nvSpPr>
          <p:cNvPr id="5" name="Text Placeholder 4"/>
          <p:cNvSpPr>
            <a:spLocks noGrp="1"/>
          </p:cNvSpPr>
          <p:nvPr>
            <p:ph type="body" sz="quarter" idx="13"/>
          </p:nvPr>
        </p:nvSpPr>
        <p:spPr>
          <a:xfrm>
            <a:off x="-875398" y="6583680"/>
            <a:ext cx="3334512" cy="274320"/>
          </a:xfrm>
        </p:spPr>
        <p:txBody>
          <a:bodyPr>
            <a:normAutofit/>
          </a:bodyPr>
          <a:lstStyle/>
          <a:p>
            <a:r>
              <a:rPr lang="en-US" dirty="0" smtClean="0">
                <a:solidFill>
                  <a:schemeClr val="tx1">
                    <a:lumMod val="50000"/>
                  </a:schemeClr>
                </a:solidFill>
              </a:rPr>
              <a:t>Image Credit</a:t>
            </a:r>
            <a:r>
              <a:rPr lang="en-US" dirty="0">
                <a:solidFill>
                  <a:schemeClr val="tx1">
                    <a:lumMod val="50000"/>
                  </a:schemeClr>
                </a:solidFill>
              </a:rPr>
              <a:t>: </a:t>
            </a:r>
            <a:r>
              <a:rPr lang="en-US" dirty="0" smtClean="0">
                <a:solidFill>
                  <a:schemeClr val="tx1">
                    <a:lumMod val="50000"/>
                  </a:schemeClr>
                </a:solidFill>
              </a:rPr>
              <a:t>Alexander </a:t>
            </a:r>
            <a:r>
              <a:rPr lang="en-US" dirty="0" err="1">
                <a:solidFill>
                  <a:schemeClr val="tx1">
                    <a:lumMod val="50000"/>
                  </a:schemeClr>
                </a:solidFill>
              </a:rPr>
              <a:t>Kolker</a:t>
            </a:r>
            <a:r>
              <a:rPr lang="en-US" dirty="0">
                <a:solidFill>
                  <a:schemeClr val="tx1">
                    <a:lumMod val="50000"/>
                  </a:schemeClr>
                </a:solidFill>
              </a:rPr>
              <a:t> </a:t>
            </a:r>
          </a:p>
        </p:txBody>
      </p:sp>
    </p:spTree>
    <p:extLst>
      <p:ext uri="{BB962C8B-B14F-4D97-AF65-F5344CB8AC3E}">
        <p14:creationId xmlns:p14="http://schemas.microsoft.com/office/powerpoint/2010/main" val="328097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09831" y="994433"/>
            <a:ext cx="8540318" cy="2689799"/>
          </a:xfrm>
        </p:spPr>
        <p:txBody>
          <a:bodyPr>
            <a:normAutofit/>
          </a:bodyPr>
          <a:lstStyle/>
          <a:p>
            <a:r>
              <a:rPr lang="en-US" dirty="0" smtClean="0"/>
              <a:t>Louisiana </a:t>
            </a:r>
            <a:r>
              <a:rPr lang="en-US" dirty="0"/>
              <a:t>today has </a:t>
            </a:r>
            <a:r>
              <a:rPr lang="en-US" b="1" dirty="0"/>
              <a:t>40%</a:t>
            </a:r>
            <a:r>
              <a:rPr lang="en-US" dirty="0"/>
              <a:t> of the wetlands found in the continental </a:t>
            </a:r>
            <a:r>
              <a:rPr lang="en-US" dirty="0" smtClean="0"/>
              <a:t>U.S. </a:t>
            </a:r>
            <a:r>
              <a:rPr lang="en-US" dirty="0"/>
              <a:t>but is experiencing </a:t>
            </a:r>
            <a:r>
              <a:rPr lang="en-US" b="1" dirty="0"/>
              <a:t>80%</a:t>
            </a:r>
            <a:r>
              <a:rPr lang="en-US" dirty="0"/>
              <a:t> of the losses, losing wetlands at a rate equivalent to a </a:t>
            </a:r>
            <a:r>
              <a:rPr lang="en-US" b="1" dirty="0"/>
              <a:t>football field </a:t>
            </a:r>
            <a:r>
              <a:rPr lang="en-US" dirty="0"/>
              <a:t>an </a:t>
            </a:r>
            <a:r>
              <a:rPr lang="en-US" dirty="0" smtClean="0"/>
              <a:t>hour</a:t>
            </a:r>
          </a:p>
          <a:p>
            <a:endParaRPr lang="en-US" dirty="0" smtClean="0"/>
          </a:p>
          <a:p>
            <a:pPr algn="r"/>
            <a:r>
              <a:rPr lang="en-US" dirty="0"/>
              <a:t>Louisiana has the potential to lose up </a:t>
            </a:r>
            <a:r>
              <a:rPr lang="en-US" dirty="0" smtClean="0"/>
              <a:t>to an </a:t>
            </a:r>
            <a:r>
              <a:rPr lang="en-US" dirty="0"/>
              <a:t>additional 4500 km</a:t>
            </a:r>
            <a:r>
              <a:rPr lang="en-US" baseline="30000" dirty="0"/>
              <a:t>2</a:t>
            </a:r>
            <a:r>
              <a:rPr lang="en-US" dirty="0" smtClean="0"/>
              <a:t> </a:t>
            </a:r>
            <a:r>
              <a:rPr lang="en-US" dirty="0"/>
              <a:t>over the next 50 years unless immediate </a:t>
            </a:r>
            <a:r>
              <a:rPr lang="en-US" dirty="0" smtClean="0"/>
              <a:t>efforts </a:t>
            </a:r>
            <a:r>
              <a:rPr lang="en-US" dirty="0"/>
              <a:t>are taken to combat this </a:t>
            </a:r>
            <a:r>
              <a:rPr lang="en-US" dirty="0" smtClean="0"/>
              <a:t>trend</a:t>
            </a:r>
          </a:p>
        </p:txBody>
      </p:sp>
      <p:sp>
        <p:nvSpPr>
          <p:cNvPr id="3" name="Text Placeholder 2"/>
          <p:cNvSpPr>
            <a:spLocks noGrp="1"/>
          </p:cNvSpPr>
          <p:nvPr>
            <p:ph type="body" sz="quarter" idx="14"/>
          </p:nvPr>
        </p:nvSpPr>
        <p:spPr>
          <a:xfrm>
            <a:off x="0" y="134097"/>
            <a:ext cx="5693294" cy="704088"/>
          </a:xfrm>
        </p:spPr>
        <p:txBody>
          <a:bodyPr/>
          <a:lstStyle/>
          <a:p>
            <a:pPr algn="ctr"/>
            <a:r>
              <a:rPr lang="en-US" dirty="0" smtClean="0"/>
              <a:t>Community Concerns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49533"/>
            <a:ext cx="4413270" cy="29349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5932" y="3840480"/>
            <a:ext cx="4418068" cy="2938016"/>
          </a:xfrm>
          <a:prstGeom prst="rect">
            <a:avLst/>
          </a:prstGeom>
        </p:spPr>
      </p:pic>
      <p:sp>
        <p:nvSpPr>
          <p:cNvPr id="10" name="Text Placeholder 4"/>
          <p:cNvSpPr txBox="1">
            <a:spLocks/>
          </p:cNvSpPr>
          <p:nvPr/>
        </p:nvSpPr>
        <p:spPr>
          <a:xfrm>
            <a:off x="4579990" y="3859039"/>
            <a:ext cx="1623105" cy="274320"/>
          </a:xfrm>
          <a:prstGeom prst="rect">
            <a:avLst/>
          </a:prstGeom>
        </p:spPr>
        <p:txBody>
          <a:bodyPr vert="horz" lIns="91440" tIns="45720" rIns="91440" bIns="45720" rtlCol="0">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bg1"/>
                </a:solidFill>
              </a:rPr>
              <a:t>Image Credit: USGS</a:t>
            </a:r>
            <a:endParaRPr lang="en-US" dirty="0">
              <a:solidFill>
                <a:schemeClr val="bg1"/>
              </a:solidFill>
            </a:endParaRPr>
          </a:p>
        </p:txBody>
      </p:sp>
      <p:sp>
        <p:nvSpPr>
          <p:cNvPr id="5" name="Text Placeholder 4"/>
          <p:cNvSpPr>
            <a:spLocks noGrp="1"/>
          </p:cNvSpPr>
          <p:nvPr>
            <p:ph type="body" sz="quarter" idx="13"/>
          </p:nvPr>
        </p:nvSpPr>
        <p:spPr>
          <a:xfrm>
            <a:off x="0" y="3859039"/>
            <a:ext cx="1623105" cy="274320"/>
          </a:xfrm>
        </p:spPr>
        <p:txBody>
          <a:bodyPr>
            <a:normAutofit fontScale="92500"/>
          </a:bodyPr>
          <a:lstStyle/>
          <a:p>
            <a:r>
              <a:rPr lang="en-US" dirty="0" smtClean="0">
                <a:solidFill>
                  <a:schemeClr val="bg1"/>
                </a:solidFill>
              </a:rPr>
              <a:t>Image Credit: FEMA</a:t>
            </a:r>
            <a:endParaRPr lang="en-US" dirty="0">
              <a:solidFill>
                <a:schemeClr val="bg1"/>
              </a:solidFill>
            </a:endParaRPr>
          </a:p>
        </p:txBody>
      </p:sp>
    </p:spTree>
    <p:extLst>
      <p:ext uri="{BB962C8B-B14F-4D97-AF65-F5344CB8AC3E}">
        <p14:creationId xmlns:p14="http://schemas.microsoft.com/office/powerpoint/2010/main" val="216324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1606858"/>
            <a:ext cx="4070965" cy="3795948"/>
          </a:xfrm>
        </p:spPr>
        <p:txBody>
          <a:bodyPr/>
          <a:lstStyle/>
          <a:p>
            <a:pPr>
              <a:buClr>
                <a:schemeClr val="accent1"/>
              </a:buClr>
            </a:pPr>
            <a:r>
              <a:rPr lang="en-US" dirty="0" smtClean="0"/>
              <a:t>Wax Lake Delta, Louisiana </a:t>
            </a:r>
          </a:p>
          <a:p>
            <a:pPr marL="342900" indent="-342900">
              <a:buClr>
                <a:schemeClr val="accent1"/>
              </a:buClr>
              <a:buFont typeface="Arial" panose="020B0604020202020204" pitchFamily="34" charset="0"/>
              <a:buChar char="•"/>
            </a:pPr>
            <a:endParaRPr lang="en-US" dirty="0" smtClean="0"/>
          </a:p>
          <a:p>
            <a:pPr marL="342900" indent="-342900">
              <a:buClr>
                <a:schemeClr val="accent1"/>
              </a:buClr>
              <a:buFont typeface="Arial" panose="020B0604020202020204" pitchFamily="34" charset="0"/>
              <a:buChar char="•"/>
            </a:pPr>
            <a:endParaRPr lang="en-US" dirty="0" smtClean="0"/>
          </a:p>
          <a:p>
            <a:pPr>
              <a:buClr>
                <a:schemeClr val="accent1"/>
              </a:buClr>
            </a:pPr>
            <a:r>
              <a:rPr lang="en-US" b="1" dirty="0"/>
              <a:t>One</a:t>
            </a:r>
            <a:r>
              <a:rPr lang="en-US" dirty="0"/>
              <a:t> of </a:t>
            </a:r>
            <a:r>
              <a:rPr lang="en-US" b="1" dirty="0"/>
              <a:t>two</a:t>
            </a:r>
            <a:r>
              <a:rPr lang="en-US" dirty="0"/>
              <a:t> deltas that are  actually growing in the U.S. </a:t>
            </a:r>
          </a:p>
          <a:p>
            <a:pPr marL="342900" indent="-342900">
              <a:buClr>
                <a:schemeClr val="accent1"/>
              </a:buClr>
              <a:buFont typeface="Arial" panose="020B0604020202020204" pitchFamily="34" charset="0"/>
              <a:buChar char="•"/>
            </a:pPr>
            <a:endParaRPr lang="en-US" dirty="0"/>
          </a:p>
          <a:p>
            <a:pPr>
              <a:buClr>
                <a:schemeClr val="accent1"/>
              </a:buClr>
            </a:pPr>
            <a:endParaRPr lang="en-US" dirty="0" smtClean="0"/>
          </a:p>
          <a:p>
            <a:pPr>
              <a:spcBef>
                <a:spcPts val="0"/>
              </a:spcBef>
              <a:buClr>
                <a:schemeClr val="accent1"/>
              </a:buClr>
            </a:pPr>
            <a:r>
              <a:rPr lang="en-US" dirty="0" smtClean="0"/>
              <a:t>Study Period:                    </a:t>
            </a:r>
          </a:p>
          <a:p>
            <a:pPr>
              <a:spcBef>
                <a:spcPts val="0"/>
              </a:spcBef>
              <a:buClr>
                <a:schemeClr val="accent1"/>
              </a:buClr>
            </a:pPr>
            <a:r>
              <a:rPr lang="en-US" dirty="0" smtClean="0"/>
              <a:t>     January 1985 </a:t>
            </a:r>
            <a:r>
              <a:rPr lang="en-US" dirty="0"/>
              <a:t>-</a:t>
            </a:r>
            <a:r>
              <a:rPr lang="en-US" dirty="0" smtClean="0"/>
              <a:t> October 2015</a:t>
            </a:r>
          </a:p>
          <a:p>
            <a:pPr>
              <a:spcBef>
                <a:spcPts val="0"/>
              </a:spcBef>
              <a:buClr>
                <a:schemeClr val="accent1"/>
              </a:buClr>
            </a:pPr>
            <a:endParaRPr lang="en-US" sz="1800" dirty="0" smtClean="0"/>
          </a:p>
          <a:p>
            <a:pPr>
              <a:spcBef>
                <a:spcPts val="0"/>
              </a:spcBef>
              <a:buClr>
                <a:schemeClr val="accent1"/>
              </a:buClr>
            </a:pPr>
            <a:endParaRPr lang="en-US" sz="1800" dirty="0"/>
          </a:p>
          <a:p>
            <a:pPr>
              <a:spcBef>
                <a:spcPts val="0"/>
              </a:spcBef>
              <a:buClr>
                <a:schemeClr val="accent1"/>
              </a:buClr>
            </a:pPr>
            <a:endParaRPr lang="en-US" dirty="0"/>
          </a:p>
          <a:p>
            <a:pPr marL="341313" lvl="1" indent="-341313">
              <a:buClr>
                <a:schemeClr val="accent1"/>
              </a:buClr>
            </a:pPr>
            <a:endParaRPr lang="en-US" sz="2000" dirty="0" smtClean="0"/>
          </a:p>
          <a:p>
            <a:pPr lvl="1" indent="0">
              <a:buClr>
                <a:schemeClr val="accent1"/>
              </a:buClr>
              <a:buNone/>
            </a:pPr>
            <a:endParaRPr lang="en-US" sz="1600" dirty="0" smtClean="0"/>
          </a:p>
          <a:p>
            <a:pPr marL="1028700" lvl="1" indent="-342900">
              <a:buClr>
                <a:schemeClr val="accent1"/>
              </a:buClr>
            </a:pPr>
            <a:endParaRPr lang="en-US" sz="1800" dirty="0" smtClean="0"/>
          </a:p>
          <a:p>
            <a:pPr marL="1028700" lvl="1" indent="-342900">
              <a:buClr>
                <a:schemeClr val="accent1"/>
              </a:buClr>
            </a:pPr>
            <a:endParaRPr lang="en-US" sz="1800" dirty="0" smtClean="0"/>
          </a:p>
        </p:txBody>
      </p:sp>
      <p:sp>
        <p:nvSpPr>
          <p:cNvPr id="3" name="Text Placeholder 2"/>
          <p:cNvSpPr>
            <a:spLocks noGrp="1"/>
          </p:cNvSpPr>
          <p:nvPr>
            <p:ph type="body" sz="quarter" idx="10"/>
          </p:nvPr>
        </p:nvSpPr>
        <p:spPr>
          <a:xfrm>
            <a:off x="252401" y="256756"/>
            <a:ext cx="3566160" cy="635105"/>
          </a:xfrm>
        </p:spPr>
        <p:txBody>
          <a:bodyPr>
            <a:normAutofit lnSpcReduction="10000"/>
          </a:bodyPr>
          <a:lstStyle/>
          <a:p>
            <a:pPr algn="ctr"/>
            <a:r>
              <a:rPr lang="en-US" dirty="0" smtClean="0"/>
              <a:t>Study Area</a:t>
            </a:r>
            <a:endParaRPr lang="en-US" dirty="0"/>
          </a:p>
        </p:txBody>
      </p:sp>
      <p:sp>
        <p:nvSpPr>
          <p:cNvPr id="8" name="Text Placeholder 7"/>
          <p:cNvSpPr>
            <a:spLocks noGrp="1"/>
          </p:cNvSpPr>
          <p:nvPr>
            <p:ph type="body" sz="quarter" idx="13"/>
          </p:nvPr>
        </p:nvSpPr>
        <p:spPr/>
        <p:txBody>
          <a:bodyPr/>
          <a:lstStyle/>
          <a:p>
            <a:endParaRPr lang="en-US" dirty="0"/>
          </a:p>
        </p:txBody>
      </p:sp>
      <p:pic>
        <p:nvPicPr>
          <p:cNvPr id="17" name="Picture Placeholder 1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6632" r="6632"/>
          <a:stretch>
            <a:fillRect/>
          </a:stretch>
        </p:blipFill>
        <p:spPr>
          <a:xfrm>
            <a:off x="4070965" y="101742"/>
            <a:ext cx="4451397" cy="667709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9577" y="1172492"/>
            <a:ext cx="2014423" cy="2606900"/>
          </a:xfrm>
          <a:prstGeom prst="rect">
            <a:avLst/>
          </a:prstGeom>
        </p:spPr>
      </p:pic>
      <p:cxnSp>
        <p:nvCxnSpPr>
          <p:cNvPr id="16" name="Straight Connector 15"/>
          <p:cNvCxnSpPr/>
          <p:nvPr/>
        </p:nvCxnSpPr>
        <p:spPr>
          <a:xfrm flipH="1">
            <a:off x="6565393" y="3779392"/>
            <a:ext cx="2578607" cy="930831"/>
          </a:xfrm>
          <a:prstGeom prst="line">
            <a:avLst/>
          </a:prstGeom>
          <a:noFill/>
          <a:ln w="19050" cap="flat" cmpd="sng" algn="ctr">
            <a:solidFill>
              <a:srgbClr val="5F5F5F"/>
            </a:solidFill>
            <a:prstDash val="solid"/>
            <a:miter lim="800000"/>
          </a:ln>
          <a:effectLst/>
        </p:spPr>
      </p:cxnSp>
      <p:cxnSp>
        <p:nvCxnSpPr>
          <p:cNvPr id="15" name="Straight Connector 14"/>
          <p:cNvCxnSpPr/>
          <p:nvPr/>
        </p:nvCxnSpPr>
        <p:spPr>
          <a:xfrm flipH="1">
            <a:off x="6296663" y="1172492"/>
            <a:ext cx="832914" cy="3197489"/>
          </a:xfrm>
          <a:prstGeom prst="line">
            <a:avLst/>
          </a:prstGeom>
          <a:noFill/>
          <a:ln w="19050" cap="flat" cmpd="sng" algn="ctr">
            <a:solidFill>
              <a:srgbClr val="5F5F5F"/>
            </a:solidFill>
            <a:prstDash val="solid"/>
            <a:miter lim="800000"/>
          </a:ln>
          <a:effectLst/>
        </p:spPr>
      </p:cxnSp>
    </p:spTree>
    <p:extLst>
      <p:ext uri="{BB962C8B-B14F-4D97-AF65-F5344CB8AC3E}">
        <p14:creationId xmlns:p14="http://schemas.microsoft.com/office/powerpoint/2010/main" val="3434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stretch>
            <a:fillRect l="-6000" r="-6000"/>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726160" y="1053565"/>
            <a:ext cx="7653528" cy="5180979"/>
          </a:xfrm>
        </p:spPr>
        <p:txBody>
          <a:bodyPr>
            <a:normAutofit/>
          </a:bodyPr>
          <a:lstStyle/>
          <a:p>
            <a:pPr algn="l">
              <a:buClr>
                <a:schemeClr val="accent1"/>
              </a:buClr>
            </a:pPr>
            <a:endParaRPr lang="en-US" sz="2000" dirty="0"/>
          </a:p>
          <a:p>
            <a:pPr marL="347663" indent="-347663"/>
            <a:r>
              <a:rPr lang="en-US" sz="2600" dirty="0">
                <a:solidFill>
                  <a:schemeClr val="tx1">
                    <a:lumMod val="75000"/>
                  </a:schemeClr>
                </a:solidFill>
              </a:rPr>
              <a:t>Model water flow and sediment transport using </a:t>
            </a:r>
            <a:r>
              <a:rPr lang="en-US" sz="2600" dirty="0" err="1">
                <a:solidFill>
                  <a:schemeClr val="tx1">
                    <a:lumMod val="75000"/>
                  </a:schemeClr>
                </a:solidFill>
              </a:rPr>
              <a:t>Deltares</a:t>
            </a:r>
            <a:r>
              <a:rPr lang="en-US" sz="2600" dirty="0">
                <a:solidFill>
                  <a:schemeClr val="tx1">
                    <a:lumMod val="75000"/>
                  </a:schemeClr>
                </a:solidFill>
              </a:rPr>
              <a:t> Delft3D </a:t>
            </a:r>
            <a:endParaRPr lang="en-US" sz="2600" dirty="0" smtClean="0">
              <a:solidFill>
                <a:schemeClr val="tx1">
                  <a:lumMod val="75000"/>
                </a:schemeClr>
              </a:solidFill>
            </a:endParaRPr>
          </a:p>
          <a:p>
            <a:pPr marL="347663" indent="-347663" algn="l"/>
            <a:endParaRPr lang="en-US" sz="2600" dirty="0">
              <a:solidFill>
                <a:schemeClr val="tx1">
                  <a:lumMod val="75000"/>
                </a:schemeClr>
              </a:solidFill>
            </a:endParaRPr>
          </a:p>
          <a:p>
            <a:pPr marL="347663" indent="-347663"/>
            <a:r>
              <a:rPr lang="en-US" sz="2600" dirty="0">
                <a:solidFill>
                  <a:schemeClr val="tx1">
                    <a:lumMod val="75000"/>
                  </a:schemeClr>
                </a:solidFill>
              </a:rPr>
              <a:t>Examine delta formation processes to gain a better understanding of why the Wax Lake Delta is </a:t>
            </a:r>
            <a:r>
              <a:rPr lang="en-US" sz="2600" dirty="0" smtClean="0">
                <a:solidFill>
                  <a:schemeClr val="tx1">
                    <a:lumMod val="75000"/>
                  </a:schemeClr>
                </a:solidFill>
              </a:rPr>
              <a:t>aggregating</a:t>
            </a:r>
          </a:p>
          <a:p>
            <a:pPr marL="347663" indent="-347663"/>
            <a:endParaRPr lang="en-US" sz="2600" dirty="0">
              <a:solidFill>
                <a:schemeClr val="tx1">
                  <a:lumMod val="75000"/>
                </a:schemeClr>
              </a:solidFill>
            </a:endParaRPr>
          </a:p>
          <a:p>
            <a:pPr marL="347663" indent="-347663"/>
            <a:r>
              <a:rPr lang="en-US" sz="2600" dirty="0">
                <a:solidFill>
                  <a:schemeClr val="tx1">
                    <a:lumMod val="75000"/>
                  </a:schemeClr>
                </a:solidFill>
              </a:rPr>
              <a:t>Observe and analyze long term delta growth patterns using Google Earth Engine API</a:t>
            </a:r>
          </a:p>
          <a:p>
            <a:pPr algn="l">
              <a:buClr>
                <a:schemeClr val="accent1"/>
              </a:buClr>
            </a:pPr>
            <a:endParaRPr lang="en-US" sz="2000" dirty="0"/>
          </a:p>
          <a:p>
            <a:pPr algn="l">
              <a:buClr>
                <a:schemeClr val="accent1"/>
              </a:buClr>
            </a:pPr>
            <a:endParaRPr lang="en-US" sz="2000" dirty="0" smtClean="0"/>
          </a:p>
          <a:p>
            <a:pPr algn="l">
              <a:buClr>
                <a:schemeClr val="accent1"/>
              </a:buClr>
            </a:pPr>
            <a:endParaRPr lang="en-US" sz="2000" dirty="0" smtClean="0"/>
          </a:p>
          <a:p>
            <a:pPr algn="l">
              <a:buClr>
                <a:schemeClr val="accent1"/>
              </a:buClr>
            </a:pPr>
            <a:endParaRPr lang="en-US" sz="2000" dirty="0" smtClean="0"/>
          </a:p>
          <a:p>
            <a:pPr marL="342900" indent="-342900" algn="l">
              <a:buClr>
                <a:schemeClr val="accent1"/>
              </a:buClr>
              <a:buFont typeface="Arial" panose="020B0604020202020204" pitchFamily="34" charset="0"/>
              <a:buChar char="•"/>
            </a:pPr>
            <a:endParaRPr lang="en-US" sz="2000" dirty="0"/>
          </a:p>
        </p:txBody>
      </p:sp>
      <p:sp>
        <p:nvSpPr>
          <p:cNvPr id="7" name="Text Placeholder 6"/>
          <p:cNvSpPr>
            <a:spLocks noGrp="1"/>
          </p:cNvSpPr>
          <p:nvPr>
            <p:ph type="body" sz="quarter" idx="14"/>
          </p:nvPr>
        </p:nvSpPr>
        <p:spPr>
          <a:xfrm>
            <a:off x="613888" y="205723"/>
            <a:ext cx="7653528" cy="735311"/>
          </a:xfrm>
        </p:spPr>
        <p:txBody>
          <a:bodyPr/>
          <a:lstStyle/>
          <a:p>
            <a:r>
              <a:rPr lang="en-US" sz="4000" dirty="0" smtClean="0"/>
              <a:t>Objectives</a:t>
            </a:r>
            <a:endParaRPr lang="en-US" sz="4000" dirty="0"/>
          </a:p>
        </p:txBody>
      </p:sp>
      <p:sp>
        <p:nvSpPr>
          <p:cNvPr id="4" name="Text Placeholder 5"/>
          <p:cNvSpPr txBox="1">
            <a:spLocks/>
          </p:cNvSpPr>
          <p:nvPr/>
        </p:nvSpPr>
        <p:spPr>
          <a:xfrm>
            <a:off x="7546903" y="6583680"/>
            <a:ext cx="1993392" cy="274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smtClean="0"/>
              <a:t>Image Credit: NASA </a:t>
            </a:r>
          </a:p>
          <a:p>
            <a:endParaRPr lang="en-US" dirty="0"/>
          </a:p>
        </p:txBody>
      </p:sp>
    </p:spTree>
    <p:extLst>
      <p:ext uri="{BB962C8B-B14F-4D97-AF65-F5344CB8AC3E}">
        <p14:creationId xmlns:p14="http://schemas.microsoft.com/office/powerpoint/2010/main" val="297869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1" end="1"/>
                                            </p:txEl>
                                          </p:spTgt>
                                        </p:tgtEl>
                                      </p:cBhvr>
                                    </p:animEffect>
                                    <p:animScale>
                                      <p:cBhvr>
                                        <p:cTn id="7" dur="250" autoRev="1" fill="hold"/>
                                        <p:tgtEl>
                                          <p:spTgt spid="6">
                                            <p:txEl>
                                              <p:pRg st="1" end="1"/>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
                                            <p:txEl>
                                              <p:pRg st="3" end="3"/>
                                            </p:txEl>
                                          </p:spTgt>
                                        </p:tgtEl>
                                      </p:cBhvr>
                                    </p:animEffect>
                                    <p:animScale>
                                      <p:cBhvr>
                                        <p:cTn id="12" dur="250" autoRev="1" fill="hold"/>
                                        <p:tgtEl>
                                          <p:spTgt spid="6">
                                            <p:txEl>
                                              <p:pRg st="3" end="3"/>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6">
                                            <p:txEl>
                                              <p:pRg st="5" end="5"/>
                                            </p:txEl>
                                          </p:spTgt>
                                        </p:tgtEl>
                                      </p:cBhvr>
                                    </p:animEffect>
                                    <p:animScale>
                                      <p:cBhvr>
                                        <p:cTn id="17" dur="250" autoRev="1" fill="hold"/>
                                        <p:tgtEl>
                                          <p:spTgt spid="6">
                                            <p:txEl>
                                              <p:pRg st="5" end="5"/>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255" y="146806"/>
            <a:ext cx="7189925" cy="679420"/>
          </a:xfrm>
        </p:spPr>
        <p:txBody>
          <a:bodyPr>
            <a:normAutofit fontScale="85000" lnSpcReduction="10000"/>
          </a:bodyPr>
          <a:lstStyle/>
          <a:p>
            <a:r>
              <a:rPr lang="en-US" dirty="0" smtClean="0"/>
              <a:t>NASA Earth Observation Systems</a:t>
            </a:r>
            <a:endParaRPr lang="en-US" dirty="0"/>
          </a:p>
        </p:txBody>
      </p:sp>
      <p:sp>
        <p:nvSpPr>
          <p:cNvPr id="6" name="Text Placeholder 5"/>
          <p:cNvSpPr>
            <a:spLocks noGrp="1"/>
          </p:cNvSpPr>
          <p:nvPr>
            <p:ph type="body" sz="quarter" idx="13"/>
          </p:nvPr>
        </p:nvSpPr>
        <p:spPr>
          <a:xfrm>
            <a:off x="4851829" y="6565748"/>
            <a:ext cx="1993392" cy="274320"/>
          </a:xfrm>
        </p:spPr>
        <p:txBody>
          <a:bodyPr/>
          <a:lstStyle/>
          <a:p>
            <a:r>
              <a:rPr lang="en-US" dirty="0" smtClean="0"/>
              <a:t>Image Credit: NASA JPL</a:t>
            </a: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894" y="1155878"/>
            <a:ext cx="1512840" cy="146158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894" y="3885963"/>
            <a:ext cx="1576151" cy="1341798"/>
          </a:xfrm>
          <a:prstGeom prst="rect">
            <a:avLst/>
          </a:prstGeom>
        </p:spPr>
      </p:pic>
      <p:pic>
        <p:nvPicPr>
          <p:cNvPr id="9" name="Picture 8" descr="21_UAVSA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458" y="997949"/>
            <a:ext cx="2554134" cy="915231"/>
          </a:xfrm>
          <a:prstGeom prst="rect">
            <a:avLst/>
          </a:prstGeom>
        </p:spPr>
      </p:pic>
      <p:pic>
        <p:nvPicPr>
          <p:cNvPr id="10" name="Content Placeholder 3"/>
          <p:cNvPicPr>
            <a:picLocks noChangeAspect="1"/>
          </p:cNvPicPr>
          <p:nvPr/>
        </p:nvPicPr>
        <p:blipFill>
          <a:blip r:embed="rId6"/>
          <a:stretch>
            <a:fillRect/>
          </a:stretch>
        </p:blipFill>
        <p:spPr>
          <a:xfrm>
            <a:off x="4299782" y="4610536"/>
            <a:ext cx="2590321" cy="2068893"/>
          </a:xfrm>
          <a:prstGeom prst="rect">
            <a:avLst/>
          </a:prstGeom>
        </p:spPr>
      </p:pic>
      <p:pic>
        <p:nvPicPr>
          <p:cNvPr id="11" name="Picture 10"/>
          <p:cNvPicPr>
            <a:picLocks noChangeAspect="1"/>
          </p:cNvPicPr>
          <p:nvPr/>
        </p:nvPicPr>
        <p:blipFill>
          <a:blip r:embed="rId7"/>
          <a:stretch>
            <a:fillRect/>
          </a:stretch>
        </p:blipFill>
        <p:spPr>
          <a:xfrm>
            <a:off x="4237103" y="2490963"/>
            <a:ext cx="2813115" cy="1872073"/>
          </a:xfrm>
          <a:prstGeom prst="rect">
            <a:avLst/>
          </a:prstGeom>
        </p:spPr>
      </p:pic>
      <p:sp>
        <p:nvSpPr>
          <p:cNvPr id="12" name="TextBox 11"/>
          <p:cNvSpPr txBox="1"/>
          <p:nvPr/>
        </p:nvSpPr>
        <p:spPr>
          <a:xfrm>
            <a:off x="6707069" y="1808387"/>
            <a:ext cx="1663973" cy="507831"/>
          </a:xfrm>
          <a:prstGeom prst="rect">
            <a:avLst/>
          </a:prstGeom>
          <a:noFill/>
        </p:spPr>
        <p:txBody>
          <a:bodyPr wrap="square" rtlCol="0">
            <a:spAutoFit/>
          </a:bodyPr>
          <a:lstStyle/>
          <a:p>
            <a:r>
              <a:rPr lang="en-US" sz="2700" dirty="0" smtClean="0"/>
              <a:t>UAVSAR</a:t>
            </a:r>
            <a:endParaRPr lang="en-US" sz="2700" dirty="0"/>
          </a:p>
        </p:txBody>
      </p:sp>
      <p:sp>
        <p:nvSpPr>
          <p:cNvPr id="13" name="TextBox 12"/>
          <p:cNvSpPr txBox="1"/>
          <p:nvPr/>
        </p:nvSpPr>
        <p:spPr>
          <a:xfrm>
            <a:off x="621428" y="2960910"/>
            <a:ext cx="2613522" cy="507831"/>
          </a:xfrm>
          <a:prstGeom prst="rect">
            <a:avLst/>
          </a:prstGeom>
          <a:noFill/>
        </p:spPr>
        <p:txBody>
          <a:bodyPr wrap="square" rtlCol="0">
            <a:spAutoFit/>
          </a:bodyPr>
          <a:lstStyle/>
          <a:p>
            <a:r>
              <a:rPr lang="en-US" sz="2700" dirty="0" smtClean="0"/>
              <a:t>Landsat 5 TM</a:t>
            </a:r>
            <a:endParaRPr lang="en-US" sz="2700" dirty="0"/>
          </a:p>
        </p:txBody>
      </p:sp>
      <p:sp>
        <p:nvSpPr>
          <p:cNvPr id="14" name="TextBox 13"/>
          <p:cNvSpPr txBox="1"/>
          <p:nvPr/>
        </p:nvSpPr>
        <p:spPr>
          <a:xfrm>
            <a:off x="544297" y="5644983"/>
            <a:ext cx="2457344" cy="507831"/>
          </a:xfrm>
          <a:prstGeom prst="rect">
            <a:avLst/>
          </a:prstGeom>
          <a:noFill/>
        </p:spPr>
        <p:txBody>
          <a:bodyPr wrap="square" rtlCol="0">
            <a:spAutoFit/>
          </a:bodyPr>
          <a:lstStyle/>
          <a:p>
            <a:r>
              <a:rPr lang="en-US" sz="2700" dirty="0" smtClean="0"/>
              <a:t>Landsat 8 OLI</a:t>
            </a:r>
            <a:endParaRPr lang="en-US" sz="2700" dirty="0"/>
          </a:p>
        </p:txBody>
      </p:sp>
      <p:sp>
        <p:nvSpPr>
          <p:cNvPr id="15" name="TextBox 14"/>
          <p:cNvSpPr txBox="1"/>
          <p:nvPr/>
        </p:nvSpPr>
        <p:spPr>
          <a:xfrm>
            <a:off x="6707069" y="3978955"/>
            <a:ext cx="1933666" cy="507831"/>
          </a:xfrm>
          <a:prstGeom prst="rect">
            <a:avLst/>
          </a:prstGeom>
          <a:noFill/>
        </p:spPr>
        <p:txBody>
          <a:bodyPr wrap="square" rtlCol="0">
            <a:spAutoFit/>
          </a:bodyPr>
          <a:lstStyle/>
          <a:p>
            <a:r>
              <a:rPr lang="en-US" sz="2700" dirty="0" err="1" smtClean="0"/>
              <a:t>AirSWOT</a:t>
            </a:r>
            <a:endParaRPr lang="en-US" sz="2700" dirty="0"/>
          </a:p>
        </p:txBody>
      </p:sp>
      <p:sp>
        <p:nvSpPr>
          <p:cNvPr id="16" name="TextBox 15"/>
          <p:cNvSpPr txBox="1"/>
          <p:nvPr/>
        </p:nvSpPr>
        <p:spPr>
          <a:xfrm>
            <a:off x="6707069" y="5987608"/>
            <a:ext cx="2232214" cy="507831"/>
          </a:xfrm>
          <a:prstGeom prst="rect">
            <a:avLst/>
          </a:prstGeom>
          <a:noFill/>
        </p:spPr>
        <p:txBody>
          <a:bodyPr wrap="square" rtlCol="0">
            <a:spAutoFit/>
          </a:bodyPr>
          <a:lstStyle/>
          <a:p>
            <a:r>
              <a:rPr lang="en-US" sz="2700" dirty="0" smtClean="0"/>
              <a:t>AVIRIS-NG</a:t>
            </a:r>
          </a:p>
        </p:txBody>
      </p:sp>
      <p:sp>
        <p:nvSpPr>
          <p:cNvPr id="17" name="Text Placeholder 5"/>
          <p:cNvSpPr>
            <a:spLocks noGrp="1"/>
          </p:cNvSpPr>
          <p:nvPr>
            <p:ph type="body" sz="quarter" idx="13"/>
          </p:nvPr>
        </p:nvSpPr>
        <p:spPr>
          <a:xfrm>
            <a:off x="776273" y="6570036"/>
            <a:ext cx="1993392" cy="274320"/>
          </a:xfrm>
        </p:spPr>
        <p:txBody>
          <a:bodyPr/>
          <a:lstStyle/>
          <a:p>
            <a:r>
              <a:rPr lang="en-US" dirty="0" smtClean="0"/>
              <a:t>Image Credit: NASA</a:t>
            </a:r>
          </a:p>
          <a:p>
            <a:endParaRPr lang="en-US" dirty="0"/>
          </a:p>
        </p:txBody>
      </p:sp>
    </p:spTree>
    <p:extLst>
      <p:ext uri="{BB962C8B-B14F-4D97-AF65-F5344CB8AC3E}">
        <p14:creationId xmlns:p14="http://schemas.microsoft.com/office/powerpoint/2010/main" val="196523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9"/>
                                        </p:tgtEl>
                                      </p:cBhvr>
                                    </p:animEffect>
                                    <p:animScale>
                                      <p:cBhvr>
                                        <p:cTn id="17" dur="250" autoRev="1" fill="hold"/>
                                        <p:tgtEl>
                                          <p:spTgt spid="9"/>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1"/>
                                        </p:tgtEl>
                                      </p:cBhvr>
                                    </p:animEffect>
                                    <p:animScale>
                                      <p:cBhvr>
                                        <p:cTn id="22" dur="250" autoRev="1" fill="hold"/>
                                        <p:tgtEl>
                                          <p:spTgt spid="11"/>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10"/>
                                        </p:tgtEl>
                                      </p:cBhvr>
                                    </p:animEffect>
                                    <p:animScale>
                                      <p:cBhvr>
                                        <p:cTn id="2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279" y="1336474"/>
            <a:ext cx="4016928" cy="5198378"/>
          </a:xfrm>
          <a:prstGeom prst="rect">
            <a:avLst/>
          </a:prstGeom>
        </p:spPr>
      </p:pic>
      <p:sp>
        <p:nvSpPr>
          <p:cNvPr id="5" name="Text Placeholder 10"/>
          <p:cNvSpPr>
            <a:spLocks noGrp="1"/>
          </p:cNvSpPr>
          <p:nvPr>
            <p:ph type="body" sz="quarter" idx="14"/>
          </p:nvPr>
        </p:nvSpPr>
        <p:spPr>
          <a:xfrm>
            <a:off x="-228600" y="130814"/>
            <a:ext cx="5566299" cy="638973"/>
          </a:xfrm>
        </p:spPr>
        <p:txBody>
          <a:bodyPr/>
          <a:lstStyle/>
          <a:p>
            <a:r>
              <a:rPr lang="en-US" sz="4000" dirty="0" smtClean="0"/>
              <a:t>Delft3D Introduction</a:t>
            </a:r>
            <a:endParaRPr lang="en-US" sz="4000" dirty="0"/>
          </a:p>
        </p:txBody>
      </p:sp>
      <p:sp>
        <p:nvSpPr>
          <p:cNvPr id="6" name="Text Placeholder 1"/>
          <p:cNvSpPr>
            <a:spLocks noGrp="1"/>
          </p:cNvSpPr>
          <p:nvPr>
            <p:ph type="body" sz="quarter" idx="11"/>
          </p:nvPr>
        </p:nvSpPr>
        <p:spPr>
          <a:xfrm>
            <a:off x="383972" y="1486465"/>
            <a:ext cx="4146099" cy="5128286"/>
          </a:xfrm>
        </p:spPr>
        <p:txBody>
          <a:bodyPr>
            <a:normAutofit/>
          </a:bodyPr>
          <a:lstStyle/>
          <a:p>
            <a:pPr marL="342900" indent="-342900" algn="l">
              <a:buClr>
                <a:schemeClr val="accent1"/>
              </a:buClr>
              <a:buFont typeface="Arial" panose="020B0604020202020204" pitchFamily="34" charset="0"/>
              <a:buChar char="•"/>
            </a:pPr>
            <a:r>
              <a:rPr lang="en-US" sz="2000" dirty="0" smtClean="0"/>
              <a:t>Created a hydrological model using Delft3D</a:t>
            </a:r>
          </a:p>
          <a:p>
            <a:pPr marL="342900" indent="-342900" algn="l">
              <a:buClr>
                <a:schemeClr val="accent1"/>
              </a:buClr>
              <a:buFont typeface="Arial" panose="020B0604020202020204" pitchFamily="34" charset="0"/>
              <a:buChar char="•"/>
            </a:pPr>
            <a:endParaRPr lang="en-US" sz="1000" dirty="0" smtClean="0"/>
          </a:p>
          <a:p>
            <a:pPr marL="342900" indent="-342900" algn="l">
              <a:buClr>
                <a:schemeClr val="accent1"/>
              </a:buClr>
              <a:buFont typeface="Arial" panose="020B0604020202020204" pitchFamily="34" charset="0"/>
              <a:buChar char="•"/>
            </a:pPr>
            <a:r>
              <a:rPr lang="en-US" sz="2000" dirty="0" smtClean="0"/>
              <a:t>A 2D/3D modeling suite for fluvial, estuarine and coastal environments</a:t>
            </a:r>
          </a:p>
          <a:p>
            <a:pPr marL="342900" indent="-342900" algn="l">
              <a:buClr>
                <a:schemeClr val="accent1"/>
              </a:buClr>
              <a:buFont typeface="Arial" panose="020B0604020202020204" pitchFamily="34" charset="0"/>
              <a:buChar char="•"/>
            </a:pPr>
            <a:endParaRPr lang="en-US" sz="2000" dirty="0" smtClean="0"/>
          </a:p>
          <a:p>
            <a:pPr marL="342900" indent="-342900" algn="l">
              <a:buClr>
                <a:schemeClr val="accent1"/>
              </a:buClr>
              <a:buFont typeface="Arial" panose="020B0604020202020204" pitchFamily="34" charset="0"/>
              <a:buChar char="•"/>
            </a:pPr>
            <a:r>
              <a:rPr lang="en-US" sz="2000" dirty="0" smtClean="0"/>
              <a:t>FLOW: a hydrodynamic simulation program that calculates transport</a:t>
            </a:r>
          </a:p>
          <a:p>
            <a:pPr marL="342900" indent="-342900" algn="l">
              <a:buClr>
                <a:schemeClr val="accent1"/>
              </a:buClr>
              <a:buFont typeface="Arial" panose="020B0604020202020204" pitchFamily="34" charset="0"/>
              <a:buChar char="•"/>
            </a:pPr>
            <a:endParaRPr lang="en-US" sz="2000" dirty="0" smtClean="0"/>
          </a:p>
          <a:p>
            <a:pPr marL="342900" indent="-342900" algn="l">
              <a:buClr>
                <a:schemeClr val="accent1"/>
              </a:buClr>
              <a:buFont typeface="Arial" panose="020B0604020202020204" pitchFamily="34" charset="0"/>
              <a:buChar char="•"/>
            </a:pPr>
            <a:r>
              <a:rPr lang="en-US" sz="2000" dirty="0" smtClean="0"/>
              <a:t>Capable of modeling flow, transport and morphological changes</a:t>
            </a:r>
          </a:p>
          <a:p>
            <a:pPr algn="l">
              <a:buClr>
                <a:schemeClr val="accent1"/>
              </a:buClr>
            </a:pPr>
            <a:endParaRPr lang="en-US" sz="2000" dirty="0" smtClean="0"/>
          </a:p>
        </p:txBody>
      </p:sp>
    </p:spTree>
    <p:extLst>
      <p:ext uri="{BB962C8B-B14F-4D97-AF65-F5344CB8AC3E}">
        <p14:creationId xmlns:p14="http://schemas.microsoft.com/office/powerpoint/2010/main" val="397814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0"/>
          <p:cNvSpPr>
            <a:spLocks noGrp="1"/>
          </p:cNvSpPr>
          <p:nvPr>
            <p:ph type="body" sz="quarter" idx="14"/>
          </p:nvPr>
        </p:nvSpPr>
        <p:spPr>
          <a:xfrm>
            <a:off x="0" y="178941"/>
            <a:ext cx="7146524" cy="638973"/>
          </a:xfrm>
        </p:spPr>
        <p:txBody>
          <a:bodyPr/>
          <a:lstStyle/>
          <a:p>
            <a:r>
              <a:rPr lang="en-US" sz="4000" dirty="0" smtClean="0"/>
              <a:t>Preliminary Data Processing</a:t>
            </a:r>
            <a:endParaRPr lang="en-US" sz="4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049" y="1029813"/>
            <a:ext cx="4150801" cy="5371626"/>
          </a:xfrm>
          <a:prstGeom prst="rect">
            <a:avLst/>
          </a:prstGeom>
        </p:spPr>
      </p:pic>
      <p:sp>
        <p:nvSpPr>
          <p:cNvPr id="4" name="Text Placeholder 1"/>
          <p:cNvSpPr>
            <a:spLocks noGrp="1"/>
          </p:cNvSpPr>
          <p:nvPr>
            <p:ph type="body" sz="quarter" idx="11"/>
          </p:nvPr>
        </p:nvSpPr>
        <p:spPr>
          <a:xfrm>
            <a:off x="520877" y="1729714"/>
            <a:ext cx="3593592" cy="5128286"/>
          </a:xfrm>
        </p:spPr>
        <p:txBody>
          <a:bodyPr>
            <a:normAutofit/>
          </a:bodyPr>
          <a:lstStyle/>
          <a:p>
            <a:pPr marL="342900" indent="-342900" algn="l">
              <a:buClr>
                <a:schemeClr val="accent1"/>
              </a:buClr>
              <a:buFont typeface="Arial" panose="020B0604020202020204" pitchFamily="34" charset="0"/>
              <a:buChar char="•"/>
            </a:pPr>
            <a:r>
              <a:rPr lang="en-US" sz="2000" dirty="0" smtClean="0"/>
              <a:t>Initial Outlet bathymetry contained meanders</a:t>
            </a:r>
          </a:p>
          <a:p>
            <a:pPr marL="342900" indent="-342900" algn="l">
              <a:buClr>
                <a:schemeClr val="accent1"/>
              </a:buClr>
              <a:buFont typeface="Arial" panose="020B0604020202020204" pitchFamily="34" charset="0"/>
              <a:buChar char="•"/>
            </a:pPr>
            <a:endParaRPr lang="en-US" sz="2000" dirty="0" smtClean="0"/>
          </a:p>
          <a:p>
            <a:pPr marL="342900" indent="-342900" algn="l">
              <a:buClr>
                <a:schemeClr val="accent1"/>
              </a:buClr>
              <a:buFont typeface="Arial" panose="020B0604020202020204" pitchFamily="34" charset="0"/>
              <a:buChar char="•"/>
            </a:pPr>
            <a:r>
              <a:rPr lang="en-US" sz="2000" dirty="0" smtClean="0"/>
              <a:t>Aerial photos and other projects show a straight channel</a:t>
            </a:r>
          </a:p>
          <a:p>
            <a:pPr marL="342900" indent="-342900" algn="l">
              <a:buClr>
                <a:schemeClr val="accent1"/>
              </a:buClr>
              <a:buFont typeface="Arial" panose="020B0604020202020204" pitchFamily="34" charset="0"/>
              <a:buChar char="•"/>
            </a:pPr>
            <a:endParaRPr lang="en-US" sz="2000" dirty="0" smtClean="0"/>
          </a:p>
          <a:p>
            <a:pPr marL="342900" indent="-342900" algn="l">
              <a:buClr>
                <a:schemeClr val="accent1"/>
              </a:buClr>
              <a:buFont typeface="Arial" panose="020B0604020202020204" pitchFamily="34" charset="0"/>
              <a:buChar char="•"/>
            </a:pPr>
            <a:r>
              <a:rPr lang="en-US" sz="2000" dirty="0" smtClean="0"/>
              <a:t>Channel bathymetry created using USACE data, a channel mask made from UAVSAR and ArcGIS</a:t>
            </a:r>
          </a:p>
        </p:txBody>
      </p:sp>
    </p:spTree>
    <p:extLst>
      <p:ext uri="{BB962C8B-B14F-4D97-AF65-F5344CB8AC3E}">
        <p14:creationId xmlns:p14="http://schemas.microsoft.com/office/powerpoint/2010/main" val="240161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3373536" y="216392"/>
            <a:ext cx="5928839" cy="598413"/>
          </a:xfrm>
        </p:spPr>
        <p:txBody>
          <a:bodyPr/>
          <a:lstStyle/>
          <a:p>
            <a:r>
              <a:rPr lang="en-US" sz="4000" dirty="0" smtClean="0"/>
              <a:t>Model Methodology</a:t>
            </a:r>
            <a:endParaRPr lang="en-US" sz="4000" dirty="0"/>
          </a:p>
        </p:txBody>
      </p:sp>
      <p:sp>
        <p:nvSpPr>
          <p:cNvPr id="28" name="Rounded Rectangle 27"/>
          <p:cNvSpPr/>
          <p:nvPr/>
        </p:nvSpPr>
        <p:spPr>
          <a:xfrm>
            <a:off x="7319628" y="3861383"/>
            <a:ext cx="1824372" cy="1094623"/>
          </a:xfrm>
          <a:prstGeom prst="roundRect">
            <a:avLst/>
          </a:prstGeom>
          <a:solidFill>
            <a:srgbClr val="008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Modeled Water </a:t>
            </a:r>
            <a:r>
              <a:rPr lang="en-US" sz="1400" b="1" dirty="0"/>
              <a:t>F</a:t>
            </a:r>
            <a:r>
              <a:rPr lang="en-US" sz="1400" b="1" dirty="0" smtClean="0"/>
              <a:t>low</a:t>
            </a:r>
            <a:endParaRPr lang="en-US" sz="1400" b="1" dirty="0"/>
          </a:p>
        </p:txBody>
      </p:sp>
      <p:sp>
        <p:nvSpPr>
          <p:cNvPr id="29" name="Rounded Rectangle 28"/>
          <p:cNvSpPr/>
          <p:nvPr/>
        </p:nvSpPr>
        <p:spPr>
          <a:xfrm>
            <a:off x="52448" y="315620"/>
            <a:ext cx="1824372" cy="1094623"/>
          </a:xfrm>
          <a:prstGeom prst="roundRect">
            <a:avLst/>
          </a:prstGeom>
          <a:solidFill>
            <a:srgbClr val="008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Raster Datasets of bathymetry </a:t>
            </a:r>
          </a:p>
          <a:p>
            <a:pPr algn="ctr"/>
            <a:r>
              <a:rPr lang="en-US" sz="1400" b="1" dirty="0" smtClean="0"/>
              <a:t>(ArcGIS)</a:t>
            </a:r>
            <a:endParaRPr lang="en-US" sz="1400" b="1" dirty="0"/>
          </a:p>
        </p:txBody>
      </p:sp>
      <p:sp>
        <p:nvSpPr>
          <p:cNvPr id="30" name="Rounded Rectangle 29"/>
          <p:cNvSpPr/>
          <p:nvPr/>
        </p:nvSpPr>
        <p:spPr>
          <a:xfrm>
            <a:off x="52447" y="1961219"/>
            <a:ext cx="1824372" cy="1094623"/>
          </a:xfrm>
          <a:prstGeom prst="roundRect">
            <a:avLst/>
          </a:prstGeom>
          <a:solidFill>
            <a:srgbClr val="008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Vegetation Species Classification from AVIRIS</a:t>
            </a:r>
          </a:p>
          <a:p>
            <a:pPr algn="ctr"/>
            <a:r>
              <a:rPr lang="en-US" sz="1400" b="1" dirty="0" smtClean="0"/>
              <a:t>(</a:t>
            </a:r>
            <a:r>
              <a:rPr lang="en-US" sz="1400" b="1" dirty="0" err="1" smtClean="0"/>
              <a:t>Exelis</a:t>
            </a:r>
            <a:r>
              <a:rPr lang="en-US" sz="1400" b="1" dirty="0" smtClean="0"/>
              <a:t> ENVI) </a:t>
            </a:r>
            <a:endParaRPr lang="en-US" sz="1400" b="1" dirty="0"/>
          </a:p>
        </p:txBody>
      </p:sp>
      <p:sp>
        <p:nvSpPr>
          <p:cNvPr id="31" name="Rounded Rectangle 30"/>
          <p:cNvSpPr/>
          <p:nvPr/>
        </p:nvSpPr>
        <p:spPr>
          <a:xfrm>
            <a:off x="39365" y="3678978"/>
            <a:ext cx="1824372" cy="1094623"/>
          </a:xfrm>
          <a:prstGeom prst="roundRect">
            <a:avLst/>
          </a:prstGeom>
          <a:solidFill>
            <a:srgbClr val="008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smtClean="0"/>
              <a:t>In Situ </a:t>
            </a:r>
            <a:r>
              <a:rPr lang="en-US" sz="1400" b="1" dirty="0" smtClean="0"/>
              <a:t>Data:</a:t>
            </a:r>
          </a:p>
          <a:p>
            <a:pPr algn="ctr"/>
            <a:r>
              <a:rPr lang="en-US" sz="1400" b="1" dirty="0" smtClean="0"/>
              <a:t>Vegetation Species, Water Level, Flow Rate</a:t>
            </a:r>
            <a:endParaRPr lang="en-US" sz="1400" b="1" dirty="0"/>
          </a:p>
        </p:txBody>
      </p:sp>
      <p:sp>
        <p:nvSpPr>
          <p:cNvPr id="32" name="Rounded Rectangle 31"/>
          <p:cNvSpPr/>
          <p:nvPr/>
        </p:nvSpPr>
        <p:spPr>
          <a:xfrm>
            <a:off x="2292208" y="2460148"/>
            <a:ext cx="2162656" cy="1680657"/>
          </a:xfrm>
          <a:prstGeom prst="roundRect">
            <a:avLst/>
          </a:prstGeom>
          <a:solidFill>
            <a:srgbClr val="008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Delft3D Hydrological Model</a:t>
            </a:r>
            <a:endParaRPr lang="en-US" sz="1400" b="1" dirty="0"/>
          </a:p>
        </p:txBody>
      </p:sp>
      <p:sp>
        <p:nvSpPr>
          <p:cNvPr id="33" name="Rounded Rectangle 32"/>
          <p:cNvSpPr/>
          <p:nvPr/>
        </p:nvSpPr>
        <p:spPr>
          <a:xfrm>
            <a:off x="4807615" y="2460147"/>
            <a:ext cx="2159261" cy="1680657"/>
          </a:xfrm>
          <a:prstGeom prst="roundRect">
            <a:avLst/>
          </a:prstGeom>
          <a:solidFill>
            <a:srgbClr val="008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Model Calibration Using </a:t>
            </a:r>
            <a:r>
              <a:rPr lang="en-US" sz="1400" b="1" dirty="0" err="1" smtClean="0"/>
              <a:t>AirSWOT</a:t>
            </a:r>
            <a:r>
              <a:rPr lang="en-US" sz="1400" b="1" dirty="0" smtClean="0"/>
              <a:t> Data</a:t>
            </a:r>
            <a:endParaRPr lang="en-US" sz="1400" b="1" dirty="0"/>
          </a:p>
        </p:txBody>
      </p:sp>
      <p:sp>
        <p:nvSpPr>
          <p:cNvPr id="34" name="Rounded Rectangle 33"/>
          <p:cNvSpPr/>
          <p:nvPr/>
        </p:nvSpPr>
        <p:spPr>
          <a:xfrm>
            <a:off x="52447" y="5396738"/>
            <a:ext cx="1824372" cy="1094623"/>
          </a:xfrm>
          <a:prstGeom prst="roundRect">
            <a:avLst/>
          </a:prstGeom>
          <a:solidFill>
            <a:srgbClr val="008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Channel Boundary Mask from UAVSAR</a:t>
            </a:r>
          </a:p>
          <a:p>
            <a:pPr algn="ctr"/>
            <a:r>
              <a:rPr lang="en-US" sz="1400" b="1" dirty="0" smtClean="0"/>
              <a:t>(ArcGIS)</a:t>
            </a:r>
            <a:endParaRPr lang="en-US" sz="1400" b="1" dirty="0"/>
          </a:p>
        </p:txBody>
      </p:sp>
      <p:sp>
        <p:nvSpPr>
          <p:cNvPr id="35" name="Rounded Rectangle 34"/>
          <p:cNvSpPr/>
          <p:nvPr/>
        </p:nvSpPr>
        <p:spPr>
          <a:xfrm>
            <a:off x="7319628" y="1664435"/>
            <a:ext cx="1824372" cy="1094623"/>
          </a:xfrm>
          <a:prstGeom prst="roundRect">
            <a:avLst/>
          </a:prstGeom>
          <a:solidFill>
            <a:srgbClr val="008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Modeled Sediment </a:t>
            </a:r>
            <a:r>
              <a:rPr lang="en-US" sz="1400" b="1" dirty="0"/>
              <a:t>T</a:t>
            </a:r>
            <a:r>
              <a:rPr lang="en-US" sz="1400" b="1" dirty="0" smtClean="0"/>
              <a:t>ransport</a:t>
            </a:r>
            <a:endParaRPr lang="en-US" sz="1400" b="1" dirty="0"/>
          </a:p>
        </p:txBody>
      </p:sp>
      <p:cxnSp>
        <p:nvCxnSpPr>
          <p:cNvPr id="36" name="Straight Arrow Connector 35"/>
          <p:cNvCxnSpPr>
            <a:stCxn id="29" idx="3"/>
            <a:endCxn id="32" idx="1"/>
          </p:cNvCxnSpPr>
          <p:nvPr/>
        </p:nvCxnSpPr>
        <p:spPr>
          <a:xfrm>
            <a:off x="1876820" y="862932"/>
            <a:ext cx="415388" cy="2437545"/>
          </a:xfrm>
          <a:prstGeom prst="straightConnector1">
            <a:avLst/>
          </a:prstGeom>
          <a:ln w="19050">
            <a:solidFill>
              <a:srgbClr val="005400"/>
            </a:solidFill>
            <a:headEnd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0" idx="3"/>
            <a:endCxn id="32" idx="1"/>
          </p:cNvCxnSpPr>
          <p:nvPr/>
        </p:nvCxnSpPr>
        <p:spPr>
          <a:xfrm>
            <a:off x="1876819" y="2508531"/>
            <a:ext cx="415389" cy="791946"/>
          </a:xfrm>
          <a:prstGeom prst="straightConnector1">
            <a:avLst/>
          </a:prstGeom>
          <a:ln w="19050">
            <a:solidFill>
              <a:srgbClr val="005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1" idx="3"/>
            <a:endCxn id="32" idx="1"/>
          </p:cNvCxnSpPr>
          <p:nvPr/>
        </p:nvCxnSpPr>
        <p:spPr>
          <a:xfrm flipV="1">
            <a:off x="1863737" y="3300477"/>
            <a:ext cx="428471" cy="925813"/>
          </a:xfrm>
          <a:prstGeom prst="straightConnector1">
            <a:avLst/>
          </a:prstGeom>
          <a:ln w="19050">
            <a:solidFill>
              <a:srgbClr val="005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4" idx="3"/>
            <a:endCxn id="32" idx="1"/>
          </p:cNvCxnSpPr>
          <p:nvPr/>
        </p:nvCxnSpPr>
        <p:spPr>
          <a:xfrm flipV="1">
            <a:off x="1876819" y="3300477"/>
            <a:ext cx="415389" cy="2643573"/>
          </a:xfrm>
          <a:prstGeom prst="straightConnector1">
            <a:avLst/>
          </a:prstGeom>
          <a:ln w="19050">
            <a:solidFill>
              <a:srgbClr val="005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2" idx="3"/>
            <a:endCxn id="33" idx="1"/>
          </p:cNvCxnSpPr>
          <p:nvPr/>
        </p:nvCxnSpPr>
        <p:spPr>
          <a:xfrm flipV="1">
            <a:off x="4454864" y="3300476"/>
            <a:ext cx="352751" cy="1"/>
          </a:xfrm>
          <a:prstGeom prst="straightConnector1">
            <a:avLst/>
          </a:prstGeom>
          <a:ln w="19050">
            <a:solidFill>
              <a:srgbClr val="005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3" idx="3"/>
            <a:endCxn id="35" idx="1"/>
          </p:cNvCxnSpPr>
          <p:nvPr/>
        </p:nvCxnSpPr>
        <p:spPr>
          <a:xfrm flipV="1">
            <a:off x="6966876" y="2211747"/>
            <a:ext cx="352752" cy="1088729"/>
          </a:xfrm>
          <a:prstGeom prst="straightConnector1">
            <a:avLst/>
          </a:prstGeom>
          <a:ln w="19050">
            <a:solidFill>
              <a:srgbClr val="0054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3" idx="3"/>
            <a:endCxn id="28" idx="1"/>
          </p:cNvCxnSpPr>
          <p:nvPr/>
        </p:nvCxnSpPr>
        <p:spPr>
          <a:xfrm>
            <a:off x="6966876" y="3300476"/>
            <a:ext cx="352752" cy="1108219"/>
          </a:xfrm>
          <a:prstGeom prst="straightConnector1">
            <a:avLst/>
          </a:prstGeom>
          <a:ln w="19050">
            <a:solidFill>
              <a:srgbClr val="0054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97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30"/>
                                        </p:tgtEl>
                                      </p:cBhvr>
                                    </p:animEffect>
                                    <p:animScale>
                                      <p:cBhvr>
                                        <p:cTn id="10" dur="250" autoRev="1" fill="hold"/>
                                        <p:tgtEl>
                                          <p:spTgt spid="30"/>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31"/>
                                        </p:tgtEl>
                                      </p:cBhvr>
                                    </p:animEffect>
                                    <p:animScale>
                                      <p:cBhvr>
                                        <p:cTn id="13" dur="250" autoRev="1" fill="hold"/>
                                        <p:tgtEl>
                                          <p:spTgt spid="31"/>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34"/>
                                        </p:tgtEl>
                                      </p:cBhvr>
                                    </p:animEffect>
                                    <p:animScale>
                                      <p:cBhvr>
                                        <p:cTn id="16" dur="250" autoRev="1" fill="hold"/>
                                        <p:tgtEl>
                                          <p:spTgt spid="34"/>
                                        </p:tgtEl>
                                      </p:cBhvr>
                                      <p:by x="105000" y="105000"/>
                                    </p:animScale>
                                  </p:childTnLst>
                                </p:cTn>
                              </p:par>
                              <p:par>
                                <p:cTn id="17" presetID="26" presetClass="emph" presetSubtype="0" fill="hold" grpId="0" nodeType="withEffect">
                                  <p:stCondLst>
                                    <p:cond delay="0"/>
                                  </p:stCondLst>
                                  <p:childTnLst>
                                    <p:animEffect transition="out" filter="fade">
                                      <p:cBhvr>
                                        <p:cTn id="18" dur="500" tmFilter="0, 0; .2, .5; .8, .5; 1, 0"/>
                                        <p:tgtEl>
                                          <p:spTgt spid="32"/>
                                        </p:tgtEl>
                                      </p:cBhvr>
                                    </p:animEffect>
                                    <p:animScale>
                                      <p:cBhvr>
                                        <p:cTn id="19" dur="250" autoRev="1" fill="hold"/>
                                        <p:tgtEl>
                                          <p:spTgt spid="32"/>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33"/>
                                        </p:tgtEl>
                                      </p:cBhvr>
                                    </p:animEffect>
                                    <p:animScale>
                                      <p:cBhvr>
                                        <p:cTn id="24" dur="250" autoRev="1" fill="hold"/>
                                        <p:tgtEl>
                                          <p:spTgt spid="33"/>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par>
                                <p:cTn id="30" presetID="26" presetClass="emph" presetSubtype="0" fill="hold" grpId="0" nodeType="withEffect">
                                  <p:stCondLst>
                                    <p:cond delay="0"/>
                                  </p:stCondLst>
                                  <p:childTnLst>
                                    <p:animEffect transition="out" filter="fade">
                                      <p:cBhvr>
                                        <p:cTn id="31" dur="500" tmFilter="0, 0; .2, .5; .8, .5; 1, 0"/>
                                        <p:tgtEl>
                                          <p:spTgt spid="28"/>
                                        </p:tgtEl>
                                      </p:cBhvr>
                                    </p:animEffect>
                                    <p:animScale>
                                      <p:cBhvr>
                                        <p:cTn id="32"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3069</TotalTime>
  <Words>1954</Words>
  <Application>Microsoft Office PowerPoint</Application>
  <PresentationFormat>On-screen Show (4:3)</PresentationFormat>
  <Paragraphs>213</Paragraphs>
  <Slides>18</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Zajic, Brittany N (329D-Affiliate)</cp:lastModifiedBy>
  <cp:revision>209</cp:revision>
  <cp:lastPrinted>2015-11-20T03:48:31Z</cp:lastPrinted>
  <dcterms:created xsi:type="dcterms:W3CDTF">2015-05-18T13:26:09Z</dcterms:created>
  <dcterms:modified xsi:type="dcterms:W3CDTF">2015-11-20T21:37:21Z</dcterms:modified>
</cp:coreProperties>
</file>