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 id="2147483732" r:id="rId6"/>
    <p:sldMasterId id="2147483744" r:id="rId7"/>
    <p:sldMasterId id="2147483756" r:id="rId8"/>
    <p:sldMasterId id="2147483768" r:id="rId9"/>
  </p:sldMasterIdLst>
  <p:notesMasterIdLst>
    <p:notesMasterId r:id="rId37"/>
  </p:notesMasterIdLst>
  <p:sldIdLst>
    <p:sldId id="285" r:id="rId10"/>
    <p:sldId id="287" r:id="rId11"/>
    <p:sldId id="286" r:id="rId12"/>
    <p:sldId id="263" r:id="rId13"/>
    <p:sldId id="271" r:id="rId14"/>
    <p:sldId id="273" r:id="rId15"/>
    <p:sldId id="266" r:id="rId16"/>
    <p:sldId id="258" r:id="rId17"/>
    <p:sldId id="272" r:id="rId18"/>
    <p:sldId id="264" r:id="rId19"/>
    <p:sldId id="259" r:id="rId20"/>
    <p:sldId id="260" r:id="rId21"/>
    <p:sldId id="261" r:id="rId22"/>
    <p:sldId id="280" r:id="rId23"/>
    <p:sldId id="274" r:id="rId24"/>
    <p:sldId id="282" r:id="rId25"/>
    <p:sldId id="275" r:id="rId26"/>
    <p:sldId id="279" r:id="rId27"/>
    <p:sldId id="276" r:id="rId28"/>
    <p:sldId id="267" r:id="rId29"/>
    <p:sldId id="278" r:id="rId30"/>
    <p:sldId id="283" r:id="rId31"/>
    <p:sldId id="268" r:id="rId32"/>
    <p:sldId id="265" r:id="rId33"/>
    <p:sldId id="281" r:id="rId34"/>
    <p:sldId id="262" r:id="rId35"/>
    <p:sldId id="28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406C"/>
    <a:srgbClr val="006A9D"/>
    <a:srgbClr val="92BF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3" autoAdjust="0"/>
    <p:restoredTop sz="96730" autoAdjust="0"/>
  </p:normalViewPr>
  <p:slideViewPr>
    <p:cSldViewPr snapToGrid="0">
      <p:cViewPr>
        <p:scale>
          <a:sx n="100" d="100"/>
          <a:sy n="100" d="100"/>
        </p:scale>
        <p:origin x="624" y="366"/>
      </p:cViewPr>
      <p:guideLst>
        <p:guide orient="horz" pos="2160"/>
        <p:guide pos="3840"/>
      </p:guideLst>
    </p:cSldViewPr>
  </p:slideViewPr>
  <p:notesTextViewPr>
    <p:cViewPr>
      <p:scale>
        <a:sx n="1" d="1"/>
        <a:sy n="1" d="1"/>
      </p:scale>
      <p:origin x="0" y="0"/>
    </p:cViewPr>
  </p:notesTextViewPr>
  <p:sorterViewPr>
    <p:cViewPr>
      <p:scale>
        <a:sx n="100" d="100"/>
        <a:sy n="100" d="100"/>
      </p:scale>
      <p:origin x="0" y="-11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pieChart>
        <c:varyColors val="1"/>
        <c:ser>
          <c:idx val="0"/>
          <c:order val="0"/>
          <c:tx>
            <c:strRef>
              <c:f>Sheet1!$B$1</c:f>
              <c:strCache>
                <c:ptCount val="1"/>
                <c:pt idx="0">
                  <c:v>Application Areas Addressed</c:v>
                </c:pt>
              </c:strCache>
            </c:strRef>
          </c:tx>
          <c:dPt>
            <c:idx val="0"/>
            <c:bubble3D val="0"/>
            <c:spPr>
              <a:solidFill>
                <a:srgbClr val="7EB761"/>
              </a:solidFill>
              <a:ln w="19050">
                <a:solidFill>
                  <a:schemeClr val="lt1"/>
                </a:solidFill>
              </a:ln>
              <a:effectLst/>
            </c:spPr>
          </c:dPt>
          <c:dPt>
            <c:idx val="1"/>
            <c:bubble3D val="0"/>
            <c:spPr>
              <a:solidFill>
                <a:srgbClr val="E9A149"/>
              </a:solidFill>
              <a:ln w="19050">
                <a:solidFill>
                  <a:schemeClr val="lt1"/>
                </a:solidFill>
              </a:ln>
              <a:effectLst/>
            </c:spPr>
          </c:dPt>
          <c:dPt>
            <c:idx val="2"/>
            <c:bubble3D val="0"/>
            <c:spPr>
              <a:solidFill>
                <a:srgbClr val="57688F"/>
              </a:solidFill>
              <a:ln w="19050">
                <a:solidFill>
                  <a:schemeClr val="lt1"/>
                </a:solidFill>
              </a:ln>
              <a:effectLst/>
            </c:spPr>
          </c:dPt>
          <c:dPt>
            <c:idx val="3"/>
            <c:bubble3D val="0"/>
            <c:spPr>
              <a:solidFill>
                <a:srgbClr val="2E8652"/>
              </a:solidFill>
              <a:ln w="19050">
                <a:solidFill>
                  <a:schemeClr val="lt1"/>
                </a:solidFill>
              </a:ln>
              <a:effectLst/>
            </c:spPr>
          </c:dPt>
          <c:dPt>
            <c:idx val="4"/>
            <c:bubble3D val="0"/>
            <c:spPr>
              <a:solidFill>
                <a:srgbClr val="57B57D"/>
              </a:solidFill>
              <a:ln w="19050">
                <a:solidFill>
                  <a:schemeClr val="lt1"/>
                </a:solidFill>
              </a:ln>
              <a:effectLst/>
            </c:spPr>
          </c:dPt>
          <c:dPt>
            <c:idx val="5"/>
            <c:bubble3D val="0"/>
            <c:spPr>
              <a:solidFill>
                <a:srgbClr val="BE5341"/>
              </a:solidFill>
              <a:ln w="19050">
                <a:solidFill>
                  <a:schemeClr val="lt1"/>
                </a:solidFill>
              </a:ln>
              <a:effectLst/>
            </c:spPr>
          </c:dPt>
          <c:dPt>
            <c:idx val="6"/>
            <c:bubble3D val="0"/>
            <c:spPr>
              <a:solidFill>
                <a:srgbClr val="75AADB"/>
              </a:solidFill>
              <a:ln w="19050">
                <a:solidFill>
                  <a:schemeClr val="lt1"/>
                </a:solidFill>
              </a:ln>
              <a:effectLst/>
            </c:spPr>
          </c:dPt>
          <c:dPt>
            <c:idx val="7"/>
            <c:bubble3D val="0"/>
            <c:spPr>
              <a:solidFill>
                <a:srgbClr val="E97845"/>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Sheet1!$A$2:$A$9</c:f>
              <c:strCache>
                <c:ptCount val="8"/>
                <c:pt idx="0">
                  <c:v>Ag</c:v>
                </c:pt>
                <c:pt idx="1">
                  <c:v>Climate</c:v>
                </c:pt>
                <c:pt idx="2">
                  <c:v>Disasters</c:v>
                </c:pt>
                <c:pt idx="3">
                  <c:v>Eco</c:v>
                </c:pt>
                <c:pt idx="4">
                  <c:v>Energy</c:v>
                </c:pt>
                <c:pt idx="5">
                  <c:v>Health &amp; AQ</c:v>
                </c:pt>
                <c:pt idx="6">
                  <c:v>Water</c:v>
                </c:pt>
                <c:pt idx="7">
                  <c:v>Cross-Cutting</c:v>
                </c:pt>
              </c:strCache>
            </c:strRef>
          </c:cat>
          <c:val>
            <c:numRef>
              <c:f>Sheet1!$B$2:$B$9</c:f>
              <c:numCache>
                <c:formatCode>General</c:formatCode>
                <c:ptCount val="8"/>
                <c:pt idx="0">
                  <c:v>3</c:v>
                </c:pt>
                <c:pt idx="1">
                  <c:v>3</c:v>
                </c:pt>
                <c:pt idx="2">
                  <c:v>3</c:v>
                </c:pt>
                <c:pt idx="3">
                  <c:v>4</c:v>
                </c:pt>
                <c:pt idx="4">
                  <c:v>1</c:v>
                </c:pt>
                <c:pt idx="5">
                  <c:v>1</c:v>
                </c:pt>
                <c:pt idx="6">
                  <c:v>7</c:v>
                </c:pt>
                <c:pt idx="7">
                  <c:v>1</c:v>
                </c:pt>
              </c:numCache>
            </c:numRef>
          </c:val>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5199976455169262"/>
          <c:y val="0.22923936929163979"/>
          <c:w val="0.33653448262853702"/>
          <c:h val="0.6040299921479077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Total # by Partner Type</c:v>
                </c:pt>
              </c:strCache>
            </c:strRef>
          </c:tx>
          <c:spPr>
            <a:solidFill>
              <a:srgbClr val="57B57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State Govt</c:v>
                </c:pt>
                <c:pt idx="1">
                  <c:v>Local Govt</c:v>
                </c:pt>
                <c:pt idx="2">
                  <c:v>Federal</c:v>
                </c:pt>
                <c:pt idx="3">
                  <c:v>For-Profit</c:v>
                </c:pt>
                <c:pt idx="4">
                  <c:v>Non-Profit</c:v>
                </c:pt>
                <c:pt idx="5">
                  <c:v>International</c:v>
                </c:pt>
                <c:pt idx="6">
                  <c:v>Academia</c:v>
                </c:pt>
                <c:pt idx="7">
                  <c:v>Consortium</c:v>
                </c:pt>
              </c:strCache>
            </c:strRef>
          </c:cat>
          <c:val>
            <c:numRef>
              <c:f>Sheet1!$B$2:$B$9</c:f>
              <c:numCache>
                <c:formatCode>General</c:formatCode>
                <c:ptCount val="8"/>
                <c:pt idx="0">
                  <c:v>9</c:v>
                </c:pt>
                <c:pt idx="1">
                  <c:v>4</c:v>
                </c:pt>
                <c:pt idx="2">
                  <c:v>26</c:v>
                </c:pt>
                <c:pt idx="3">
                  <c:v>2</c:v>
                </c:pt>
                <c:pt idx="4">
                  <c:v>4</c:v>
                </c:pt>
                <c:pt idx="5">
                  <c:v>6</c:v>
                </c:pt>
                <c:pt idx="6">
                  <c:v>4</c:v>
                </c:pt>
                <c:pt idx="7">
                  <c:v>2</c:v>
                </c:pt>
              </c:numCache>
            </c:numRef>
          </c:val>
        </c:ser>
        <c:dLbls>
          <c:showLegendKey val="0"/>
          <c:showVal val="1"/>
          <c:showCatName val="0"/>
          <c:showSerName val="0"/>
          <c:showPercent val="0"/>
          <c:showBubbleSize val="0"/>
        </c:dLbls>
        <c:gapWidth val="75"/>
        <c:overlap val="100"/>
        <c:axId val="411081776"/>
        <c:axId val="116261432"/>
      </c:barChart>
      <c:catAx>
        <c:axId val="411081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6261432"/>
        <c:crosses val="autoZero"/>
        <c:auto val="1"/>
        <c:lblAlgn val="ctr"/>
        <c:lblOffset val="100"/>
        <c:noMultiLvlLbl val="0"/>
      </c:catAx>
      <c:valAx>
        <c:axId val="1162614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10817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FE3A8F-D74A-40FA-B525-73031C4F3F04}" type="datetimeFigureOut">
              <a:rPr lang="en-US" smtClean="0"/>
              <a:pPr/>
              <a:t>1/18/2017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F8143-75EA-4EE6-A65E-994494269918}" type="slidenum">
              <a:rPr lang="en-US" smtClean="0"/>
              <a:pPr/>
              <a:t>‹#›</a:t>
            </a:fld>
            <a:endParaRPr lang="en-US"/>
          </a:p>
        </p:txBody>
      </p:sp>
    </p:spTree>
    <p:extLst>
      <p:ext uri="{BB962C8B-B14F-4D97-AF65-F5344CB8AC3E}">
        <p14:creationId xmlns:p14="http://schemas.microsoft.com/office/powerpoint/2010/main" val="768533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Your project VPS Image should be placed behind the top aperture shape. An example shape has been placed in this position for your reference. Delete the example VPS image, insert your image, right click your image and select the “Send to Back” option. Position and adjust the size of your image so that it lines up with the provided margin rulers.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133839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http://commons.wikimedia.org/wiki/File:Claude_Monet_-_The_Magpie_-_Google_Art_Project.jpg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635937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http://commons.wikimedia.org/wiki/File:Claude_Monet_-_The_Magpie_-_Google_Art_Project.jpg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108279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http://commons.wikimedia.org/wiki/File:Claude_Monet_-_The_Magpie_-_Google_Art_Project.jpg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546444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Sources: </a:t>
            </a:r>
          </a:p>
          <a:p>
            <a:r>
              <a:rPr lang="en-US" dirty="0" smtClean="0"/>
              <a:t>Wildfire Risk Map by county: http://s.w-x.co/fire-activity-by-county.jpg</a:t>
            </a:r>
          </a:p>
          <a:p>
            <a:r>
              <a:rPr lang="en-US" dirty="0" smtClean="0"/>
              <a:t>Wildfire image: https://bernheim.org/wp-content/uploads/2013/04/3-22-13-Fire-Crew-2.jpg</a:t>
            </a:r>
            <a:endParaRPr lang="en-US" dirty="0"/>
          </a:p>
        </p:txBody>
      </p:sp>
      <p:sp>
        <p:nvSpPr>
          <p:cNvPr id="4" name="Slide Number Placeholder 3"/>
          <p:cNvSpPr>
            <a:spLocks noGrp="1"/>
          </p:cNvSpPr>
          <p:nvPr>
            <p:ph type="sldNum" sz="quarter" idx="10"/>
          </p:nvPr>
        </p:nvSpPr>
        <p:spPr/>
        <p:txBody>
          <a:bodyPr/>
          <a:lstStyle/>
          <a:p>
            <a:fld id="{777F8143-75EA-4EE6-A65E-994494269918}" type="slidenum">
              <a:rPr lang="en-US" smtClean="0"/>
              <a:pPr/>
              <a:t>8</a:t>
            </a:fld>
            <a:endParaRPr lang="en-US"/>
          </a:p>
        </p:txBody>
      </p:sp>
    </p:spTree>
    <p:extLst>
      <p:ext uri="{BB962C8B-B14F-4D97-AF65-F5344CB8AC3E}">
        <p14:creationId xmlns:p14="http://schemas.microsoft.com/office/powerpoint/2010/main" val="3953664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Sources:</a:t>
            </a:r>
          </a:p>
          <a:p>
            <a:r>
              <a:rPr lang="en-US" dirty="0" smtClean="0"/>
              <a:t>Typhoon</a:t>
            </a:r>
            <a:r>
              <a:rPr lang="en-US" baseline="0" dirty="0" smtClean="0"/>
              <a:t> Glenda Warning Assessment Map: http://blog.noah.dost.gov.ph/wp-content/uploads/2014/11/g2.jpg</a:t>
            </a:r>
          </a:p>
          <a:p>
            <a:endParaRPr lang="en-US" dirty="0"/>
          </a:p>
        </p:txBody>
      </p:sp>
      <p:sp>
        <p:nvSpPr>
          <p:cNvPr id="4" name="Slide Number Placeholder 3"/>
          <p:cNvSpPr>
            <a:spLocks noGrp="1"/>
          </p:cNvSpPr>
          <p:nvPr>
            <p:ph type="sldNum" sz="quarter" idx="10"/>
          </p:nvPr>
        </p:nvSpPr>
        <p:spPr/>
        <p:txBody>
          <a:bodyPr/>
          <a:lstStyle/>
          <a:p>
            <a:fld id="{777F8143-75EA-4EE6-A65E-994494269918}" type="slidenum">
              <a:rPr lang="en-US" smtClean="0"/>
              <a:pPr/>
              <a:t>11</a:t>
            </a:fld>
            <a:endParaRPr lang="en-US"/>
          </a:p>
        </p:txBody>
      </p:sp>
    </p:spTree>
    <p:extLst>
      <p:ext uri="{BB962C8B-B14F-4D97-AF65-F5344CB8AC3E}">
        <p14:creationId xmlns:p14="http://schemas.microsoft.com/office/powerpoint/2010/main" val="27452912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1.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1" name="Picture 3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612944"/>
            <a:ext cx="12192000" cy="2238233"/>
          </a:xfrm>
          <a:prstGeom prst="rect">
            <a:avLst/>
          </a:prstGeom>
        </p:spPr>
      </p:pic>
      <p:pic>
        <p:nvPicPr>
          <p:cNvPr id="14" name="app area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3300" y="1238249"/>
            <a:ext cx="1219200" cy="914400"/>
          </a:xfrm>
          <a:prstGeom prst="rect">
            <a:avLst/>
          </a:prstGeom>
        </p:spPr>
      </p:pic>
      <p:cxnSp>
        <p:nvCxnSpPr>
          <p:cNvPr id="13" name="author rule"/>
          <p:cNvCxnSpPr/>
          <p:nvPr userDrawn="1"/>
        </p:nvCxnSpPr>
        <p:spPr>
          <a:xfrm>
            <a:off x="304800" y="3009336"/>
            <a:ext cx="115824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304800" y="2103120"/>
            <a:ext cx="11582400" cy="892048"/>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1510453" y="1299465"/>
            <a:ext cx="10376747" cy="788533"/>
          </a:xfrm>
        </p:spPr>
        <p:txBody>
          <a:bodyPr anchor="ctr">
            <a:normAutofit/>
          </a:bodyPr>
          <a:lstStyle>
            <a:lvl1pPr marL="0" indent="0" algn="l">
              <a:buNone/>
              <a:defRPr sz="48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12192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sz="1800">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8124825" y="-44450"/>
              <a:ext cx="935037" cy="1077912"/>
            </a:xfrm>
            <a:prstGeom prst="rect">
              <a:avLst/>
            </a:prstGeom>
            <a:noFill/>
            <a:ln>
              <a:noFill/>
            </a:ln>
          </p:spPr>
        </p:pic>
      </p:grpSp>
      <p:sp>
        <p:nvSpPr>
          <p:cNvPr id="30" name="bottom grey"/>
          <p:cNvSpPr/>
          <p:nvPr userDrawn="1"/>
        </p:nvSpPr>
        <p:spPr>
          <a:xfrm>
            <a:off x="0" y="6731000"/>
            <a:ext cx="12192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Tree>
    <p:extLst>
      <p:ext uri="{BB962C8B-B14F-4D97-AF65-F5344CB8AC3E}">
        <p14:creationId xmlns:p14="http://schemas.microsoft.com/office/powerpoint/2010/main" val="862552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5" name="Acknowledgements Head"/>
          <p:cNvSpPr txBox="1"/>
          <p:nvPr userDrawn="1"/>
        </p:nvSpPr>
        <p:spPr>
          <a:xfrm>
            <a:off x="426721" y="242134"/>
            <a:ext cx="11338560" cy="707886"/>
          </a:xfrm>
          <a:prstGeom prst="rect">
            <a:avLst/>
          </a:prstGeom>
          <a:noFill/>
        </p:spPr>
        <p:txBody>
          <a:bodyPr wrap="square" rtlCol="0" anchor="b">
            <a:spAutoFit/>
          </a:bodyPr>
          <a:lstStyle/>
          <a:p>
            <a:pPr algn="ctr"/>
            <a:r>
              <a:rPr lang="en-US" sz="4000" b="1" dirty="0">
                <a:solidFill>
                  <a:srgbClr val="FFFFFF">
                    <a:lumMod val="75000"/>
                  </a:srgbClr>
                </a:solidFill>
              </a:rPr>
              <a:t>Acknowledgements</a:t>
            </a:r>
          </a:p>
        </p:txBody>
      </p:sp>
      <p:sp>
        <p:nvSpPr>
          <p:cNvPr id="5" name="Text Placeholder 4"/>
          <p:cNvSpPr>
            <a:spLocks noGrp="1"/>
          </p:cNvSpPr>
          <p:nvPr>
            <p:ph type="body" sz="quarter" idx="10" hasCustomPrompt="1"/>
          </p:nvPr>
        </p:nvSpPr>
        <p:spPr>
          <a:xfrm>
            <a:off x="4681728" y="1220919"/>
            <a:ext cx="6815328"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4681728" y="2369945"/>
            <a:ext cx="6815328"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4681728" y="4118716"/>
            <a:ext cx="6815328" cy="704088"/>
          </a:xfrm>
        </p:spPr>
        <p:txBody>
          <a:bodyPr>
            <a:normAutofit/>
          </a:bodyPr>
          <a:lstStyle>
            <a:lvl1pPr marL="0" indent="0">
              <a:buNone/>
              <a:defRPr sz="2000" baseline="0"/>
            </a:lvl1pPr>
          </a:lstStyle>
          <a:p>
            <a:pPr lvl="0"/>
            <a:r>
              <a:rPr lang="en-US" dirty="0" smtClean="0"/>
              <a:t>Name, Affiliation</a:t>
            </a:r>
          </a:p>
        </p:txBody>
      </p:sp>
      <p:sp>
        <p:nvSpPr>
          <p:cNvPr id="10" name="contract info"/>
          <p:cNvSpPr/>
          <p:nvPr userDrawn="1"/>
        </p:nvSpPr>
        <p:spPr>
          <a:xfrm>
            <a:off x="0" y="6579441"/>
            <a:ext cx="12192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a:t>
            </a:r>
          </a:p>
        </p:txBody>
      </p:sp>
      <p:sp>
        <p:nvSpPr>
          <p:cNvPr id="9" name="Rectangle 8"/>
          <p:cNvSpPr/>
          <p:nvPr userDrawn="1"/>
        </p:nvSpPr>
        <p:spPr>
          <a:xfrm>
            <a:off x="492375" y="6087111"/>
            <a:ext cx="11031415"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9805457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Left text, Right image">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94944" y="2130552"/>
            <a:ext cx="4791456" cy="3374136"/>
          </a:xfrm>
          <a:prstGeom prst="rect">
            <a:avLst/>
          </a:prstGeo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731520" y="640080"/>
            <a:ext cx="4754880" cy="1325880"/>
          </a:xfrm>
          <a:prstGeom prst="rect">
            <a:avLst/>
          </a:prstGeo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6096000" y="0"/>
            <a:ext cx="6096000" cy="6858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583680"/>
            <a:ext cx="2657856" cy="274320"/>
          </a:xfrm>
          <a:prstGeom prst="rect">
            <a:avLst/>
          </a:prstGeo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1807642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5" name="Acknowledgements Head"/>
          <p:cNvSpPr txBox="1"/>
          <p:nvPr userDrawn="1"/>
        </p:nvSpPr>
        <p:spPr>
          <a:xfrm>
            <a:off x="426721" y="242134"/>
            <a:ext cx="11338560" cy="707886"/>
          </a:xfrm>
          <a:prstGeom prst="rect">
            <a:avLst/>
          </a:prstGeom>
          <a:noFill/>
        </p:spPr>
        <p:txBody>
          <a:bodyPr wrap="square" rtlCol="0" anchor="b">
            <a:spAutoFit/>
          </a:bodyPr>
          <a:lstStyle/>
          <a:p>
            <a:pPr algn="ctr"/>
            <a:r>
              <a:rPr lang="en-US" sz="4000" b="1" dirty="0">
                <a:solidFill>
                  <a:srgbClr val="FFFFFF">
                    <a:lumMod val="75000"/>
                  </a:srgbClr>
                </a:solidFill>
              </a:rPr>
              <a:t>Acknowledgements</a:t>
            </a:r>
          </a:p>
        </p:txBody>
      </p:sp>
      <p:sp>
        <p:nvSpPr>
          <p:cNvPr id="5" name="Text Placeholder 4"/>
          <p:cNvSpPr>
            <a:spLocks noGrp="1"/>
          </p:cNvSpPr>
          <p:nvPr>
            <p:ph type="body" sz="quarter" idx="10" hasCustomPrompt="1"/>
          </p:nvPr>
        </p:nvSpPr>
        <p:spPr>
          <a:xfrm>
            <a:off x="761611" y="1421134"/>
            <a:ext cx="10735444"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761610" y="3011687"/>
            <a:ext cx="10735444"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761611" y="4628567"/>
            <a:ext cx="10735443"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1"/>
            <a:ext cx="12192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a:t>
            </a:r>
          </a:p>
        </p:txBody>
      </p:sp>
      <p:sp>
        <p:nvSpPr>
          <p:cNvPr id="10" name="Rectangle 9"/>
          <p:cNvSpPr/>
          <p:nvPr userDrawn="1"/>
        </p:nvSpPr>
        <p:spPr>
          <a:xfrm>
            <a:off x="492375" y="6087111"/>
            <a:ext cx="11031415"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817987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4612944"/>
            <a:ext cx="12192001" cy="2245057"/>
          </a:xfrm>
          <a:prstGeom prst="rect">
            <a:avLst/>
          </a:prstGeom>
        </p:spPr>
      </p:pic>
      <p:sp>
        <p:nvSpPr>
          <p:cNvPr id="15" name="bottom grey"/>
          <p:cNvSpPr/>
          <p:nvPr userDrawn="1"/>
        </p:nvSpPr>
        <p:spPr>
          <a:xfrm>
            <a:off x="0" y="6784848"/>
            <a:ext cx="12192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app area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5961" y="1370901"/>
            <a:ext cx="1219200" cy="914400"/>
          </a:xfrm>
          <a:prstGeom prst="rect">
            <a:avLst/>
          </a:prstGeom>
        </p:spPr>
      </p:pic>
      <p:cxnSp>
        <p:nvCxnSpPr>
          <p:cNvPr id="13" name="author rule"/>
          <p:cNvCxnSpPr/>
          <p:nvPr userDrawn="1"/>
        </p:nvCxnSpPr>
        <p:spPr>
          <a:xfrm>
            <a:off x="304800" y="3136336"/>
            <a:ext cx="115824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304800" y="2335857"/>
            <a:ext cx="115824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1695669" y="1426465"/>
            <a:ext cx="10191531" cy="858837"/>
          </a:xfrm>
        </p:spPr>
        <p:txBody>
          <a:bodyPr anchor="b">
            <a:noAutofit/>
          </a:bodyPr>
          <a:lstStyle>
            <a:lvl1pPr marL="0" indent="0" algn="l">
              <a:buNone/>
              <a:defRPr sz="48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12192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8124825" y="-44450"/>
              <a:ext cx="935037" cy="1077912"/>
            </a:xfrm>
            <a:prstGeom prst="rect">
              <a:avLst/>
            </a:prstGeom>
            <a:noFill/>
            <a:ln>
              <a:noFill/>
            </a:ln>
          </p:spPr>
        </p:pic>
      </p:grpSp>
      <p:sp>
        <p:nvSpPr>
          <p:cNvPr id="24" name="bottom grey"/>
          <p:cNvSpPr/>
          <p:nvPr userDrawn="1"/>
        </p:nvSpPr>
        <p:spPr>
          <a:xfrm>
            <a:off x="0" y="6731000"/>
            <a:ext cx="12192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58658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94944" y="2130552"/>
            <a:ext cx="4791456"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731520" y="640080"/>
            <a:ext cx="475488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6096000" y="0"/>
            <a:ext cx="6096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583680"/>
            <a:ext cx="2657856"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284030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803136" y="2130552"/>
            <a:ext cx="4791456"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6803136" y="640080"/>
            <a:ext cx="475488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6096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3438144" y="6583680"/>
            <a:ext cx="2657856"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94317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108192" y="4123944"/>
            <a:ext cx="530352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4049486"/>
            <a:ext cx="414528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12192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47368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68096" y="4814316"/>
            <a:ext cx="10643616"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68096" y="3954780"/>
            <a:ext cx="10643616"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12192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8253984" y="3429000"/>
            <a:ext cx="3060192"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323243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108192" y="750018"/>
            <a:ext cx="530352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808931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68096" y="1438656"/>
            <a:ext cx="10643616"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68096" y="579120"/>
            <a:ext cx="10643616"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100143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999744" y="2255520"/>
            <a:ext cx="10204704"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999744" y="779403"/>
            <a:ext cx="10204704"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757663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2" name="Section Body Text"/>
          <p:cNvSpPr>
            <a:spLocks noGrp="1"/>
          </p:cNvSpPr>
          <p:nvPr>
            <p:ph type="body" sz="quarter" idx="11" hasCustomPrompt="1"/>
          </p:nvPr>
        </p:nvSpPr>
        <p:spPr>
          <a:xfrm>
            <a:off x="694944" y="2130552"/>
            <a:ext cx="4791456"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731520" y="640080"/>
            <a:ext cx="475488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6096000" y="0"/>
            <a:ext cx="6096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583680"/>
            <a:ext cx="2657856"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4177510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096000" y="4709160"/>
            <a:ext cx="5266944"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426720" y="548640"/>
            <a:ext cx="1133856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792480" y="2115312"/>
            <a:ext cx="475488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6096000" y="2103120"/>
            <a:ext cx="5266944"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792480" y="4721352"/>
            <a:ext cx="475488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792480" y="3418332"/>
            <a:ext cx="475488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6096000" y="3406140"/>
            <a:ext cx="5266944"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1513820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426721" y="242134"/>
            <a:ext cx="11338560" cy="707886"/>
          </a:xfrm>
          <a:prstGeom prst="rect">
            <a:avLst/>
          </a:prstGeom>
          <a:noFill/>
        </p:spPr>
        <p:txBody>
          <a:bodyPr wrap="square" rtlCol="0" anchor="b">
            <a:spAutoFit/>
          </a:bodyPr>
          <a:lstStyle/>
          <a:p>
            <a:pPr algn="ctr"/>
            <a:r>
              <a:rPr lang="en-US" sz="4000" b="1" dirty="0">
                <a:solidFill>
                  <a:srgbClr val="FFFFFF">
                    <a:lumMod val="75000"/>
                  </a:srgbClr>
                </a:solidFill>
              </a:rPr>
              <a:t>Acknowledgements</a:t>
            </a:r>
          </a:p>
        </p:txBody>
      </p:sp>
      <p:sp>
        <p:nvSpPr>
          <p:cNvPr id="5" name="Text Placeholder 4"/>
          <p:cNvSpPr>
            <a:spLocks noGrp="1"/>
          </p:cNvSpPr>
          <p:nvPr>
            <p:ph type="body" sz="quarter" idx="10" hasCustomPrompt="1"/>
          </p:nvPr>
        </p:nvSpPr>
        <p:spPr>
          <a:xfrm>
            <a:off x="4681728" y="1220919"/>
            <a:ext cx="6815328"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4681728" y="2369945"/>
            <a:ext cx="6815328"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4681728" y="4118716"/>
            <a:ext cx="6815328"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1"/>
            <a:ext cx="12192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a:t>
            </a:r>
          </a:p>
        </p:txBody>
      </p:sp>
      <p:sp>
        <p:nvSpPr>
          <p:cNvPr id="10" name="Rectangle 9"/>
          <p:cNvSpPr/>
          <p:nvPr userDrawn="1"/>
        </p:nvSpPr>
        <p:spPr>
          <a:xfrm>
            <a:off x="492375" y="6087111"/>
            <a:ext cx="11031415"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000790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426721" y="242134"/>
            <a:ext cx="11338560" cy="707886"/>
          </a:xfrm>
          <a:prstGeom prst="rect">
            <a:avLst/>
          </a:prstGeom>
          <a:noFill/>
        </p:spPr>
        <p:txBody>
          <a:bodyPr wrap="square" rtlCol="0" anchor="b">
            <a:spAutoFit/>
          </a:bodyPr>
          <a:lstStyle/>
          <a:p>
            <a:pPr algn="ctr"/>
            <a:r>
              <a:rPr lang="en-US" sz="4000" b="1" dirty="0">
                <a:solidFill>
                  <a:srgbClr val="FFFFFF">
                    <a:lumMod val="75000"/>
                  </a:srgbClr>
                </a:solidFill>
              </a:rPr>
              <a:t>Acknowledgements</a:t>
            </a:r>
          </a:p>
        </p:txBody>
      </p:sp>
      <p:sp>
        <p:nvSpPr>
          <p:cNvPr id="5" name="Text Placeholder 4"/>
          <p:cNvSpPr>
            <a:spLocks noGrp="1"/>
          </p:cNvSpPr>
          <p:nvPr>
            <p:ph type="body" sz="quarter" idx="10" hasCustomPrompt="1"/>
          </p:nvPr>
        </p:nvSpPr>
        <p:spPr>
          <a:xfrm>
            <a:off x="761611" y="1421134"/>
            <a:ext cx="10735444"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761610" y="3011687"/>
            <a:ext cx="10735444"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761611" y="4628567"/>
            <a:ext cx="10735443"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1"/>
            <a:ext cx="12192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a:t>
            </a:r>
          </a:p>
        </p:txBody>
      </p:sp>
      <p:sp>
        <p:nvSpPr>
          <p:cNvPr id="10" name="Rectangle 9"/>
          <p:cNvSpPr/>
          <p:nvPr userDrawn="1"/>
        </p:nvSpPr>
        <p:spPr>
          <a:xfrm>
            <a:off x="492375" y="6087111"/>
            <a:ext cx="11031415"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19239087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4612944"/>
            <a:ext cx="12192000" cy="2245057"/>
          </a:xfrm>
          <a:prstGeom prst="rect">
            <a:avLst/>
          </a:prstGeom>
        </p:spPr>
      </p:pic>
      <p:pic>
        <p:nvPicPr>
          <p:cNvPr id="2" name="app area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5961" y="1370901"/>
            <a:ext cx="1219200" cy="914400"/>
          </a:xfrm>
          <a:prstGeom prst="rect">
            <a:avLst/>
          </a:prstGeom>
        </p:spPr>
      </p:pic>
      <p:cxnSp>
        <p:nvCxnSpPr>
          <p:cNvPr id="13" name="author rule"/>
          <p:cNvCxnSpPr/>
          <p:nvPr userDrawn="1"/>
        </p:nvCxnSpPr>
        <p:spPr>
          <a:xfrm>
            <a:off x="304800" y="3136336"/>
            <a:ext cx="115824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304801" y="2332453"/>
            <a:ext cx="11582399"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1565162" y="1344613"/>
            <a:ext cx="10322037" cy="940689"/>
          </a:xfrm>
        </p:spPr>
        <p:txBody>
          <a:bodyPr anchor="b">
            <a:noAutofit/>
          </a:bodyPr>
          <a:lstStyle>
            <a:lvl1pPr marL="0" indent="0" algn="l">
              <a:buNone/>
              <a:defRPr sz="48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12192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8124825" y="-44450"/>
              <a:ext cx="935037" cy="1077912"/>
            </a:xfrm>
            <a:prstGeom prst="rect">
              <a:avLst/>
            </a:prstGeom>
            <a:noFill/>
            <a:ln>
              <a:noFill/>
            </a:ln>
          </p:spPr>
        </p:pic>
      </p:grpSp>
      <p:sp>
        <p:nvSpPr>
          <p:cNvPr id="24" name="bottom grey"/>
          <p:cNvSpPr/>
          <p:nvPr userDrawn="1"/>
        </p:nvSpPr>
        <p:spPr>
          <a:xfrm>
            <a:off x="0" y="6731000"/>
            <a:ext cx="12192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2535900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94944" y="2130552"/>
            <a:ext cx="4791456"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731520" y="640080"/>
            <a:ext cx="475488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6096000" y="0"/>
            <a:ext cx="6096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583680"/>
            <a:ext cx="2657856"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8343969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803136" y="2130552"/>
            <a:ext cx="4791456"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6803136" y="640080"/>
            <a:ext cx="475488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6096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3438144" y="6583680"/>
            <a:ext cx="2657856"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12224248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108192" y="4123944"/>
            <a:ext cx="530352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4049486"/>
            <a:ext cx="414528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12192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626690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68096" y="4814316"/>
            <a:ext cx="10643616"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68096" y="3954780"/>
            <a:ext cx="10643616"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12192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8253984" y="3429000"/>
            <a:ext cx="3060192"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1811679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108192" y="750018"/>
            <a:ext cx="530352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1746336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68096" y="1438656"/>
            <a:ext cx="10643616"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68096" y="579120"/>
            <a:ext cx="10643616"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41487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2" name="Section Body Text"/>
          <p:cNvSpPr>
            <a:spLocks noGrp="1"/>
          </p:cNvSpPr>
          <p:nvPr>
            <p:ph type="body" sz="quarter" idx="11" hasCustomPrompt="1"/>
          </p:nvPr>
        </p:nvSpPr>
        <p:spPr>
          <a:xfrm>
            <a:off x="6803136" y="2130552"/>
            <a:ext cx="4791456"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6803136" y="640080"/>
            <a:ext cx="475488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6096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3438144" y="6583680"/>
            <a:ext cx="2657856"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5788357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999744" y="2255520"/>
            <a:ext cx="10204704"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999744" y="779403"/>
            <a:ext cx="10204704"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6252116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096000" y="4709160"/>
            <a:ext cx="5266944"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426720" y="548640"/>
            <a:ext cx="1133856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792480" y="2115312"/>
            <a:ext cx="475488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6096000" y="2103120"/>
            <a:ext cx="5266944"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792480" y="4721352"/>
            <a:ext cx="475488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792480" y="3418332"/>
            <a:ext cx="475488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6096000" y="3406140"/>
            <a:ext cx="5266944"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25745096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contract info"/>
          <p:cNvSpPr/>
          <p:nvPr userDrawn="1"/>
        </p:nvSpPr>
        <p:spPr>
          <a:xfrm>
            <a:off x="0" y="6579441"/>
            <a:ext cx="12192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a:t>
            </a:r>
          </a:p>
        </p:txBody>
      </p:sp>
      <p:sp>
        <p:nvSpPr>
          <p:cNvPr id="15" name="Acknowledgements Head"/>
          <p:cNvSpPr txBox="1"/>
          <p:nvPr userDrawn="1"/>
        </p:nvSpPr>
        <p:spPr>
          <a:xfrm>
            <a:off x="426721" y="242134"/>
            <a:ext cx="11338560" cy="707886"/>
          </a:xfrm>
          <a:prstGeom prst="rect">
            <a:avLst/>
          </a:prstGeom>
          <a:noFill/>
        </p:spPr>
        <p:txBody>
          <a:bodyPr wrap="square" rtlCol="0" anchor="b">
            <a:spAutoFit/>
          </a:bodyPr>
          <a:lstStyle/>
          <a:p>
            <a:pPr algn="ctr"/>
            <a:r>
              <a:rPr lang="en-US" sz="4000" b="1" dirty="0">
                <a:solidFill>
                  <a:srgbClr val="FFFFFF">
                    <a:lumMod val="75000"/>
                  </a:srgbClr>
                </a:solidFill>
              </a:rPr>
              <a:t>Acknowledgements</a:t>
            </a:r>
          </a:p>
        </p:txBody>
      </p:sp>
      <p:sp>
        <p:nvSpPr>
          <p:cNvPr id="5" name="Text Placeholder 4"/>
          <p:cNvSpPr>
            <a:spLocks noGrp="1"/>
          </p:cNvSpPr>
          <p:nvPr>
            <p:ph type="body" sz="quarter" idx="10" hasCustomPrompt="1"/>
          </p:nvPr>
        </p:nvSpPr>
        <p:spPr>
          <a:xfrm>
            <a:off x="4681728" y="1220919"/>
            <a:ext cx="6815328"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4681728" y="2369945"/>
            <a:ext cx="6815328"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4681728" y="4118716"/>
            <a:ext cx="6815328" cy="704088"/>
          </a:xfrm>
        </p:spPr>
        <p:txBody>
          <a:bodyPr>
            <a:normAutofit/>
          </a:bodyPr>
          <a:lstStyle>
            <a:lvl1pPr marL="0" indent="0">
              <a:buNone/>
              <a:defRPr sz="2000" baseline="0"/>
            </a:lvl1pPr>
          </a:lstStyle>
          <a:p>
            <a:pPr lvl="0"/>
            <a:r>
              <a:rPr lang="en-US" dirty="0" smtClean="0"/>
              <a:t>Name, Affiliation</a:t>
            </a:r>
          </a:p>
        </p:txBody>
      </p:sp>
      <p:sp>
        <p:nvSpPr>
          <p:cNvPr id="9" name="Rectangle 8"/>
          <p:cNvSpPr/>
          <p:nvPr userDrawn="1"/>
        </p:nvSpPr>
        <p:spPr>
          <a:xfrm>
            <a:off x="492375" y="6087111"/>
            <a:ext cx="11031415"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2436576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426721" y="242134"/>
            <a:ext cx="11338560" cy="707886"/>
          </a:xfrm>
          <a:prstGeom prst="rect">
            <a:avLst/>
          </a:prstGeom>
          <a:noFill/>
        </p:spPr>
        <p:txBody>
          <a:bodyPr wrap="square" rtlCol="0" anchor="b">
            <a:spAutoFit/>
          </a:bodyPr>
          <a:lstStyle/>
          <a:p>
            <a:pPr algn="ctr"/>
            <a:r>
              <a:rPr lang="en-US" sz="4000" b="1" dirty="0">
                <a:solidFill>
                  <a:srgbClr val="FFFFFF">
                    <a:lumMod val="75000"/>
                  </a:srgbClr>
                </a:solidFill>
              </a:rPr>
              <a:t>Acknowledgements</a:t>
            </a:r>
          </a:p>
        </p:txBody>
      </p:sp>
      <p:sp>
        <p:nvSpPr>
          <p:cNvPr id="5" name="Text Placeholder 4"/>
          <p:cNvSpPr>
            <a:spLocks noGrp="1"/>
          </p:cNvSpPr>
          <p:nvPr>
            <p:ph type="body" sz="quarter" idx="10" hasCustomPrompt="1"/>
          </p:nvPr>
        </p:nvSpPr>
        <p:spPr>
          <a:xfrm>
            <a:off x="761611" y="1421134"/>
            <a:ext cx="10735444"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761610" y="3011687"/>
            <a:ext cx="10735444"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761611" y="4628567"/>
            <a:ext cx="10735443"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1"/>
            <a:ext cx="12192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a:t>
            </a:r>
          </a:p>
        </p:txBody>
      </p:sp>
      <p:sp>
        <p:nvSpPr>
          <p:cNvPr id="10" name="Rectangle 9"/>
          <p:cNvSpPr/>
          <p:nvPr userDrawn="1"/>
        </p:nvSpPr>
        <p:spPr>
          <a:xfrm>
            <a:off x="492375" y="6087111"/>
            <a:ext cx="11031415"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28980996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0" y="4604029"/>
            <a:ext cx="12192000" cy="2249372"/>
          </a:xfrm>
          <a:prstGeom prst="rect">
            <a:avLst/>
          </a:prstGeom>
        </p:spPr>
      </p:pic>
      <p:sp>
        <p:nvSpPr>
          <p:cNvPr id="15" name="bottom grey"/>
          <p:cNvSpPr/>
          <p:nvPr userDrawn="1"/>
        </p:nvSpPr>
        <p:spPr>
          <a:xfrm>
            <a:off x="0" y="6784848"/>
            <a:ext cx="12192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app area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800" y="1236417"/>
            <a:ext cx="1219200" cy="914400"/>
          </a:xfrm>
          <a:prstGeom prst="rect">
            <a:avLst/>
          </a:prstGeom>
        </p:spPr>
      </p:pic>
      <p:cxnSp>
        <p:nvCxnSpPr>
          <p:cNvPr id="13" name="author rule"/>
          <p:cNvCxnSpPr/>
          <p:nvPr userDrawn="1"/>
        </p:nvCxnSpPr>
        <p:spPr>
          <a:xfrm>
            <a:off x="304800" y="3009336"/>
            <a:ext cx="115824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304800" y="2146272"/>
            <a:ext cx="115824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1524000" y="1213591"/>
            <a:ext cx="10363200" cy="937226"/>
          </a:xfrm>
        </p:spPr>
        <p:txBody>
          <a:bodyPr anchor="ctr">
            <a:normAutofit/>
          </a:bodyPr>
          <a:lstStyle>
            <a:lvl1pPr marL="0" indent="0" algn="l">
              <a:buNone/>
              <a:defRPr sz="48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12192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8124825" y="-44450"/>
              <a:ext cx="935037" cy="1077912"/>
            </a:xfrm>
            <a:prstGeom prst="rect">
              <a:avLst/>
            </a:prstGeom>
            <a:noFill/>
            <a:ln>
              <a:noFill/>
            </a:ln>
          </p:spPr>
        </p:pic>
      </p:grpSp>
      <p:sp>
        <p:nvSpPr>
          <p:cNvPr id="24" name="bottom grey"/>
          <p:cNvSpPr/>
          <p:nvPr userDrawn="1"/>
        </p:nvSpPr>
        <p:spPr>
          <a:xfrm>
            <a:off x="0" y="6731000"/>
            <a:ext cx="12192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7643916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94944" y="2130552"/>
            <a:ext cx="4791456"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731520" y="640080"/>
            <a:ext cx="475488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6096000" y="0"/>
            <a:ext cx="6096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583680"/>
            <a:ext cx="2657856"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42575836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803136" y="2130552"/>
            <a:ext cx="4791456"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6803136" y="640080"/>
            <a:ext cx="475488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6096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3438144" y="6583680"/>
            <a:ext cx="2657856"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4820080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108192" y="4123944"/>
            <a:ext cx="530352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4049486"/>
            <a:ext cx="414528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12192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415497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68096" y="4814316"/>
            <a:ext cx="10643616"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68096" y="3954780"/>
            <a:ext cx="10643616"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12192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8253984" y="3429000"/>
            <a:ext cx="3060192"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5102905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108192" y="750018"/>
            <a:ext cx="530352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427033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2" name="Section Body Text"/>
          <p:cNvSpPr>
            <a:spLocks noGrp="1"/>
          </p:cNvSpPr>
          <p:nvPr>
            <p:ph type="body" sz="quarter" idx="11" hasCustomPrompt="1"/>
          </p:nvPr>
        </p:nvSpPr>
        <p:spPr>
          <a:xfrm>
            <a:off x="6108192" y="4123944"/>
            <a:ext cx="530352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4049486"/>
            <a:ext cx="414528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12192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5719481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68096" y="1438656"/>
            <a:ext cx="10643616"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68096" y="579120"/>
            <a:ext cx="10643616"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1923239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999744" y="2255520"/>
            <a:ext cx="10204704"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999744" y="779403"/>
            <a:ext cx="10204704"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28275155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096000" y="4709160"/>
            <a:ext cx="5266944"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426720" y="548640"/>
            <a:ext cx="1133856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792480" y="2115312"/>
            <a:ext cx="475488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6096000" y="2103120"/>
            <a:ext cx="5266944"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792480" y="4721352"/>
            <a:ext cx="475488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792480" y="3418332"/>
            <a:ext cx="475488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6096000" y="3406140"/>
            <a:ext cx="5266944"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22256634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contract info"/>
          <p:cNvSpPr/>
          <p:nvPr userDrawn="1"/>
        </p:nvSpPr>
        <p:spPr>
          <a:xfrm>
            <a:off x="0" y="6579441"/>
            <a:ext cx="12192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a:t>
            </a:r>
          </a:p>
        </p:txBody>
      </p:sp>
      <p:sp>
        <p:nvSpPr>
          <p:cNvPr id="15" name="Acknowledgements Head"/>
          <p:cNvSpPr txBox="1"/>
          <p:nvPr userDrawn="1"/>
        </p:nvSpPr>
        <p:spPr>
          <a:xfrm>
            <a:off x="426721" y="242134"/>
            <a:ext cx="11338560" cy="707886"/>
          </a:xfrm>
          <a:prstGeom prst="rect">
            <a:avLst/>
          </a:prstGeom>
          <a:noFill/>
        </p:spPr>
        <p:txBody>
          <a:bodyPr wrap="square" rtlCol="0" anchor="b">
            <a:spAutoFit/>
          </a:bodyPr>
          <a:lstStyle/>
          <a:p>
            <a:pPr algn="ctr"/>
            <a:r>
              <a:rPr lang="en-US" sz="4000" b="1" dirty="0">
                <a:solidFill>
                  <a:srgbClr val="FFFFFF">
                    <a:lumMod val="75000"/>
                  </a:srgbClr>
                </a:solidFill>
              </a:rPr>
              <a:t>Acknowledgements</a:t>
            </a:r>
          </a:p>
        </p:txBody>
      </p:sp>
      <p:sp>
        <p:nvSpPr>
          <p:cNvPr id="5" name="Text Placeholder 4"/>
          <p:cNvSpPr>
            <a:spLocks noGrp="1"/>
          </p:cNvSpPr>
          <p:nvPr>
            <p:ph type="body" sz="quarter" idx="10" hasCustomPrompt="1"/>
          </p:nvPr>
        </p:nvSpPr>
        <p:spPr>
          <a:xfrm>
            <a:off x="4681728" y="1220919"/>
            <a:ext cx="6815328"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4681728" y="2369945"/>
            <a:ext cx="6815328"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4681728" y="4118716"/>
            <a:ext cx="6815328" cy="704088"/>
          </a:xfrm>
        </p:spPr>
        <p:txBody>
          <a:bodyPr>
            <a:normAutofit/>
          </a:bodyPr>
          <a:lstStyle>
            <a:lvl1pPr marL="0" indent="0">
              <a:buNone/>
              <a:defRPr sz="2000" baseline="0"/>
            </a:lvl1pPr>
          </a:lstStyle>
          <a:p>
            <a:pPr lvl="0"/>
            <a:r>
              <a:rPr lang="en-US" dirty="0" smtClean="0"/>
              <a:t>Name, Affiliation</a:t>
            </a:r>
          </a:p>
        </p:txBody>
      </p:sp>
      <p:sp>
        <p:nvSpPr>
          <p:cNvPr id="9" name="Rectangle 8"/>
          <p:cNvSpPr/>
          <p:nvPr userDrawn="1"/>
        </p:nvSpPr>
        <p:spPr>
          <a:xfrm>
            <a:off x="492375" y="6087111"/>
            <a:ext cx="11031415"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7644453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426721" y="242134"/>
            <a:ext cx="11338560" cy="707886"/>
          </a:xfrm>
          <a:prstGeom prst="rect">
            <a:avLst/>
          </a:prstGeom>
          <a:noFill/>
        </p:spPr>
        <p:txBody>
          <a:bodyPr wrap="square" rtlCol="0" anchor="b">
            <a:spAutoFit/>
          </a:bodyPr>
          <a:lstStyle/>
          <a:p>
            <a:pPr algn="ctr"/>
            <a:r>
              <a:rPr lang="en-US" sz="4000" b="1" dirty="0">
                <a:solidFill>
                  <a:srgbClr val="FFFFFF">
                    <a:lumMod val="75000"/>
                  </a:srgbClr>
                </a:solidFill>
              </a:rPr>
              <a:t>Acknowledgements</a:t>
            </a:r>
          </a:p>
        </p:txBody>
      </p:sp>
      <p:sp>
        <p:nvSpPr>
          <p:cNvPr id="5" name="Text Placeholder 4"/>
          <p:cNvSpPr>
            <a:spLocks noGrp="1"/>
          </p:cNvSpPr>
          <p:nvPr>
            <p:ph type="body" sz="quarter" idx="10" hasCustomPrompt="1"/>
          </p:nvPr>
        </p:nvSpPr>
        <p:spPr>
          <a:xfrm>
            <a:off x="761611" y="1421134"/>
            <a:ext cx="10735444"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761610" y="3011687"/>
            <a:ext cx="10735444"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761611" y="4628567"/>
            <a:ext cx="10735443"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1"/>
            <a:ext cx="12192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a:t>
            </a:r>
          </a:p>
        </p:txBody>
      </p:sp>
      <p:sp>
        <p:nvSpPr>
          <p:cNvPr id="10" name="Rectangle 9"/>
          <p:cNvSpPr/>
          <p:nvPr userDrawn="1"/>
        </p:nvSpPr>
        <p:spPr>
          <a:xfrm>
            <a:off x="492375" y="6087111"/>
            <a:ext cx="11031415"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7761435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12192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app area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4129" y="5467377"/>
            <a:ext cx="1039871" cy="1010529"/>
          </a:xfrm>
          <a:prstGeom prst="rect">
            <a:avLst/>
          </a:prstGeom>
        </p:spPr>
      </p:pic>
      <p:sp>
        <p:nvSpPr>
          <p:cNvPr id="23" name="author 6"/>
          <p:cNvSpPr>
            <a:spLocks noGrp="1"/>
          </p:cNvSpPr>
          <p:nvPr>
            <p:ph type="body" sz="quarter" idx="16" hasCustomPrompt="1"/>
          </p:nvPr>
        </p:nvSpPr>
        <p:spPr>
          <a:xfrm>
            <a:off x="7546848" y="6153912"/>
            <a:ext cx="4242816"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7546848" y="5751576"/>
            <a:ext cx="4242816"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7550912" y="5358384"/>
            <a:ext cx="4242816"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999232" y="6153912"/>
            <a:ext cx="4242816"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999232" y="5751576"/>
            <a:ext cx="4242816"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999232" y="5358384"/>
            <a:ext cx="4242816"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304800" y="5168336"/>
            <a:ext cx="115824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524000" y="4032504"/>
            <a:ext cx="9144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914400" y="1426464"/>
            <a:ext cx="103632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12192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8342852" y="-44450"/>
              <a:ext cx="717011" cy="1077912"/>
            </a:xfrm>
            <a:prstGeom prst="rect">
              <a:avLst/>
            </a:prstGeom>
            <a:noFill/>
            <a:ln>
              <a:noFill/>
            </a:ln>
          </p:spPr>
        </p:pic>
      </p:grpSp>
    </p:spTree>
    <p:extLst>
      <p:ext uri="{BB962C8B-B14F-4D97-AF65-F5344CB8AC3E}">
        <p14:creationId xmlns:p14="http://schemas.microsoft.com/office/powerpoint/2010/main" val="42230924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94944" y="2130552"/>
            <a:ext cx="4791456"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731520" y="640080"/>
            <a:ext cx="475488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6096000" y="0"/>
            <a:ext cx="6096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583680"/>
            <a:ext cx="2657856"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4429058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803136" y="2130552"/>
            <a:ext cx="4791456"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6803136" y="640080"/>
            <a:ext cx="475488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6096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3438144" y="6583680"/>
            <a:ext cx="2657856"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17859918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108192" y="4123944"/>
            <a:ext cx="530352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4049486"/>
            <a:ext cx="414528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12192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5524806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68096" y="4814316"/>
            <a:ext cx="10643616"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68096" y="3954780"/>
            <a:ext cx="10643616"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12192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8253984" y="3429000"/>
            <a:ext cx="3060192"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089138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2" name="Section Body Text"/>
          <p:cNvSpPr>
            <a:spLocks noGrp="1"/>
          </p:cNvSpPr>
          <p:nvPr>
            <p:ph type="body" sz="quarter" idx="11" hasCustomPrompt="1"/>
          </p:nvPr>
        </p:nvSpPr>
        <p:spPr>
          <a:xfrm>
            <a:off x="768096" y="4814316"/>
            <a:ext cx="10643616"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68096" y="3954780"/>
            <a:ext cx="10643616"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12192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8253984" y="3429000"/>
            <a:ext cx="3060192"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406950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108192" y="750018"/>
            <a:ext cx="530352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0682204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68096" y="1438656"/>
            <a:ext cx="10643616"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68096" y="579120"/>
            <a:ext cx="10643616"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353144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999744" y="2255520"/>
            <a:ext cx="10204704"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999744" y="779403"/>
            <a:ext cx="10204704"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32271066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096000" y="4709160"/>
            <a:ext cx="5266944"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426720" y="548640"/>
            <a:ext cx="1133856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792480" y="2115312"/>
            <a:ext cx="475488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6096000" y="2103120"/>
            <a:ext cx="5266944"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792480" y="4721352"/>
            <a:ext cx="475488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792480" y="3418332"/>
            <a:ext cx="475488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6096000" y="3406140"/>
            <a:ext cx="5266944"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0837413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contract info"/>
          <p:cNvSpPr/>
          <p:nvPr userDrawn="1"/>
        </p:nvSpPr>
        <p:spPr>
          <a:xfrm>
            <a:off x="0" y="6579441"/>
            <a:ext cx="12192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a:t>
            </a:r>
          </a:p>
        </p:txBody>
      </p:sp>
      <p:sp>
        <p:nvSpPr>
          <p:cNvPr id="15" name="Acknowledgements Head"/>
          <p:cNvSpPr txBox="1"/>
          <p:nvPr userDrawn="1"/>
        </p:nvSpPr>
        <p:spPr>
          <a:xfrm>
            <a:off x="426721" y="242134"/>
            <a:ext cx="11338560" cy="707886"/>
          </a:xfrm>
          <a:prstGeom prst="rect">
            <a:avLst/>
          </a:prstGeom>
          <a:noFill/>
        </p:spPr>
        <p:txBody>
          <a:bodyPr wrap="square" rtlCol="0" anchor="b">
            <a:spAutoFit/>
          </a:bodyPr>
          <a:lstStyle/>
          <a:p>
            <a:pPr algn="ctr"/>
            <a:r>
              <a:rPr lang="en-US" sz="4000" b="1" dirty="0">
                <a:solidFill>
                  <a:srgbClr val="FFFFFF">
                    <a:lumMod val="75000"/>
                  </a:srgbClr>
                </a:solidFill>
              </a:rPr>
              <a:t>Acknowledgements</a:t>
            </a:r>
          </a:p>
        </p:txBody>
      </p:sp>
      <p:sp>
        <p:nvSpPr>
          <p:cNvPr id="5" name="Text Placeholder 4"/>
          <p:cNvSpPr>
            <a:spLocks noGrp="1"/>
          </p:cNvSpPr>
          <p:nvPr>
            <p:ph type="body" sz="quarter" idx="10" hasCustomPrompt="1"/>
          </p:nvPr>
        </p:nvSpPr>
        <p:spPr>
          <a:xfrm>
            <a:off x="4681728" y="1220919"/>
            <a:ext cx="6815328"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4681728" y="2369945"/>
            <a:ext cx="6815328"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4681728" y="4118716"/>
            <a:ext cx="6815328" cy="704088"/>
          </a:xfrm>
        </p:spPr>
        <p:txBody>
          <a:bodyPr>
            <a:normAutofit/>
          </a:bodyPr>
          <a:lstStyle>
            <a:lvl1pPr marL="0" indent="0">
              <a:buNone/>
              <a:defRPr sz="2000" baseline="0"/>
            </a:lvl1pPr>
          </a:lstStyle>
          <a:p>
            <a:pPr lvl="0"/>
            <a:r>
              <a:rPr lang="en-US" dirty="0" smtClean="0"/>
              <a:t>Name, Affiliation</a:t>
            </a:r>
          </a:p>
        </p:txBody>
      </p:sp>
      <p:sp>
        <p:nvSpPr>
          <p:cNvPr id="9" name="Rectangle 8"/>
          <p:cNvSpPr/>
          <p:nvPr userDrawn="1"/>
        </p:nvSpPr>
        <p:spPr>
          <a:xfrm>
            <a:off x="492375" y="6087111"/>
            <a:ext cx="11031415"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21245154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426721" y="242134"/>
            <a:ext cx="11338560" cy="707886"/>
          </a:xfrm>
          <a:prstGeom prst="rect">
            <a:avLst/>
          </a:prstGeom>
          <a:noFill/>
        </p:spPr>
        <p:txBody>
          <a:bodyPr wrap="square" rtlCol="0" anchor="b">
            <a:spAutoFit/>
          </a:bodyPr>
          <a:lstStyle/>
          <a:p>
            <a:pPr algn="ctr"/>
            <a:r>
              <a:rPr lang="en-US" sz="4000" b="1" dirty="0">
                <a:solidFill>
                  <a:srgbClr val="FFFFFF">
                    <a:lumMod val="75000"/>
                  </a:srgbClr>
                </a:solidFill>
              </a:rPr>
              <a:t>Acknowledgements</a:t>
            </a:r>
          </a:p>
        </p:txBody>
      </p:sp>
      <p:sp>
        <p:nvSpPr>
          <p:cNvPr id="5" name="Text Placeholder 4"/>
          <p:cNvSpPr>
            <a:spLocks noGrp="1"/>
          </p:cNvSpPr>
          <p:nvPr>
            <p:ph type="body" sz="quarter" idx="10" hasCustomPrompt="1"/>
          </p:nvPr>
        </p:nvSpPr>
        <p:spPr>
          <a:xfrm>
            <a:off x="761611" y="1421134"/>
            <a:ext cx="10735444"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761610" y="3011687"/>
            <a:ext cx="10735444"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761611" y="4628567"/>
            <a:ext cx="10735443"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1"/>
            <a:ext cx="12192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a:t>
            </a:r>
          </a:p>
        </p:txBody>
      </p:sp>
      <p:sp>
        <p:nvSpPr>
          <p:cNvPr id="10" name="Rectangle 9"/>
          <p:cNvSpPr/>
          <p:nvPr userDrawn="1"/>
        </p:nvSpPr>
        <p:spPr>
          <a:xfrm>
            <a:off x="492375" y="6087111"/>
            <a:ext cx="11031415"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2265927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12192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app area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0" y="1305846"/>
            <a:ext cx="1219200" cy="914400"/>
          </a:xfrm>
          <a:prstGeom prst="rect">
            <a:avLst/>
          </a:prstGeom>
        </p:spPr>
      </p:pic>
      <p:cxnSp>
        <p:nvCxnSpPr>
          <p:cNvPr id="13" name="author rule"/>
          <p:cNvCxnSpPr/>
          <p:nvPr userDrawn="1"/>
        </p:nvCxnSpPr>
        <p:spPr>
          <a:xfrm>
            <a:off x="304800" y="3009336"/>
            <a:ext cx="115824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304800" y="2279641"/>
            <a:ext cx="11484864"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1524000" y="1294865"/>
            <a:ext cx="10265664" cy="920132"/>
          </a:xfrm>
        </p:spPr>
        <p:txBody>
          <a:bodyPr anchor="ctr">
            <a:noAutofit/>
          </a:bodyPr>
          <a:lstStyle>
            <a:lvl1pPr marL="0" indent="0" algn="l">
              <a:buNone/>
              <a:defRPr sz="48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12192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8124825" y="-44450"/>
              <a:ext cx="935037" cy="1077912"/>
            </a:xfrm>
            <a:prstGeom prst="rect">
              <a:avLst/>
            </a:prstGeom>
            <a:noFill/>
            <a:ln>
              <a:noFill/>
            </a:ln>
          </p:spPr>
        </p:pic>
      </p:grpSp>
      <p:pic>
        <p:nvPicPr>
          <p:cNvPr id="18" name="Picture 1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612944"/>
            <a:ext cx="12192000" cy="2238233"/>
          </a:xfrm>
          <a:prstGeom prst="rect">
            <a:avLst/>
          </a:prstGeom>
        </p:spPr>
      </p:pic>
      <p:sp>
        <p:nvSpPr>
          <p:cNvPr id="24" name="bottom grey"/>
          <p:cNvSpPr/>
          <p:nvPr userDrawn="1"/>
        </p:nvSpPr>
        <p:spPr>
          <a:xfrm>
            <a:off x="0" y="6731000"/>
            <a:ext cx="12192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2932027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94944" y="2130552"/>
            <a:ext cx="4791456"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731520" y="640080"/>
            <a:ext cx="475488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6096000" y="0"/>
            <a:ext cx="6096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583680"/>
            <a:ext cx="2657856"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7532652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803136" y="2130552"/>
            <a:ext cx="4791456"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6803136" y="640080"/>
            <a:ext cx="475488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6096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3438144" y="6583680"/>
            <a:ext cx="2657856"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1208671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108192" y="4123944"/>
            <a:ext cx="530352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4049486"/>
            <a:ext cx="414528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12192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518440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2" name="Section Body Text"/>
          <p:cNvSpPr>
            <a:spLocks noGrp="1"/>
          </p:cNvSpPr>
          <p:nvPr>
            <p:ph type="body" sz="quarter" idx="11" hasCustomPrompt="1"/>
          </p:nvPr>
        </p:nvSpPr>
        <p:spPr>
          <a:xfrm>
            <a:off x="6108192" y="750018"/>
            <a:ext cx="530352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9318433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68096" y="4814316"/>
            <a:ext cx="10643616"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68096" y="3954780"/>
            <a:ext cx="10643616"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12192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8253984" y="3429000"/>
            <a:ext cx="3060192"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9966700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108192" y="750018"/>
            <a:ext cx="530352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5298749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68096" y="1438656"/>
            <a:ext cx="10643616"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68096" y="579120"/>
            <a:ext cx="10643616"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086907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999744" y="2255520"/>
            <a:ext cx="10204704"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999744" y="779403"/>
            <a:ext cx="10204704"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3110657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096000" y="4709160"/>
            <a:ext cx="5266944"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426720" y="548640"/>
            <a:ext cx="1133856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792480" y="2115312"/>
            <a:ext cx="475488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6096000" y="2103120"/>
            <a:ext cx="5266944"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792480" y="4721352"/>
            <a:ext cx="475488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792480" y="3418332"/>
            <a:ext cx="475488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6096000" y="3406140"/>
            <a:ext cx="5266944"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13094056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426721" y="242134"/>
            <a:ext cx="11338560" cy="707886"/>
          </a:xfrm>
          <a:prstGeom prst="rect">
            <a:avLst/>
          </a:prstGeom>
          <a:noFill/>
        </p:spPr>
        <p:txBody>
          <a:bodyPr wrap="square" rtlCol="0" anchor="b">
            <a:spAutoFit/>
          </a:bodyPr>
          <a:lstStyle/>
          <a:p>
            <a:pPr algn="ctr"/>
            <a:r>
              <a:rPr lang="en-US" sz="4000" b="1" dirty="0">
                <a:solidFill>
                  <a:srgbClr val="FFFFFF">
                    <a:lumMod val="75000"/>
                  </a:srgbClr>
                </a:solidFill>
              </a:rPr>
              <a:t>Acknowledgements</a:t>
            </a:r>
          </a:p>
        </p:txBody>
      </p:sp>
      <p:sp>
        <p:nvSpPr>
          <p:cNvPr id="5" name="Text Placeholder 4"/>
          <p:cNvSpPr>
            <a:spLocks noGrp="1"/>
          </p:cNvSpPr>
          <p:nvPr>
            <p:ph type="body" sz="quarter" idx="10" hasCustomPrompt="1"/>
          </p:nvPr>
        </p:nvSpPr>
        <p:spPr>
          <a:xfrm>
            <a:off x="4681728" y="1220919"/>
            <a:ext cx="6815328"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4681728" y="2369945"/>
            <a:ext cx="6815328"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4681728" y="4118716"/>
            <a:ext cx="6815328"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1"/>
            <a:ext cx="12192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a:t>
            </a:r>
          </a:p>
        </p:txBody>
      </p:sp>
      <p:sp>
        <p:nvSpPr>
          <p:cNvPr id="10" name="Rectangle 9"/>
          <p:cNvSpPr/>
          <p:nvPr userDrawn="1"/>
        </p:nvSpPr>
        <p:spPr>
          <a:xfrm>
            <a:off x="492375" y="6087111"/>
            <a:ext cx="11031415"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2077990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426721" y="242134"/>
            <a:ext cx="11338560" cy="707886"/>
          </a:xfrm>
          <a:prstGeom prst="rect">
            <a:avLst/>
          </a:prstGeom>
          <a:noFill/>
        </p:spPr>
        <p:txBody>
          <a:bodyPr wrap="square" rtlCol="0" anchor="b">
            <a:spAutoFit/>
          </a:bodyPr>
          <a:lstStyle/>
          <a:p>
            <a:pPr algn="ctr"/>
            <a:r>
              <a:rPr lang="en-US" sz="4000" b="1" dirty="0">
                <a:solidFill>
                  <a:srgbClr val="FFFFFF">
                    <a:lumMod val="75000"/>
                  </a:srgbClr>
                </a:solidFill>
              </a:rPr>
              <a:t>Acknowledgements</a:t>
            </a:r>
          </a:p>
        </p:txBody>
      </p:sp>
      <p:sp>
        <p:nvSpPr>
          <p:cNvPr id="5" name="Text Placeholder 4"/>
          <p:cNvSpPr>
            <a:spLocks noGrp="1"/>
          </p:cNvSpPr>
          <p:nvPr>
            <p:ph type="body" sz="quarter" idx="10" hasCustomPrompt="1"/>
          </p:nvPr>
        </p:nvSpPr>
        <p:spPr>
          <a:xfrm>
            <a:off x="761611" y="1421134"/>
            <a:ext cx="10735444"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761610" y="3011687"/>
            <a:ext cx="10735444"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761611" y="4628567"/>
            <a:ext cx="10735443"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1"/>
            <a:ext cx="12192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a:t>
            </a:r>
          </a:p>
        </p:txBody>
      </p:sp>
      <p:sp>
        <p:nvSpPr>
          <p:cNvPr id="10" name="Rectangle 9"/>
          <p:cNvSpPr/>
          <p:nvPr userDrawn="1"/>
        </p:nvSpPr>
        <p:spPr>
          <a:xfrm>
            <a:off x="492375" y="6087111"/>
            <a:ext cx="11031415"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06363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572000"/>
            <a:ext cx="12192000" cy="2286000"/>
          </a:xfrm>
          <a:prstGeom prst="rect">
            <a:avLst/>
          </a:prstGeom>
        </p:spPr>
      </p:pic>
      <p:pic>
        <p:nvPicPr>
          <p:cNvPr id="3" name="app area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0713" y="1276938"/>
            <a:ext cx="1219200" cy="914400"/>
          </a:xfrm>
          <a:prstGeom prst="rect">
            <a:avLst/>
          </a:prstGeom>
        </p:spPr>
      </p:pic>
      <p:cxnSp>
        <p:nvCxnSpPr>
          <p:cNvPr id="13" name="author rule"/>
          <p:cNvCxnSpPr/>
          <p:nvPr userDrawn="1"/>
        </p:nvCxnSpPr>
        <p:spPr>
          <a:xfrm>
            <a:off x="304800" y="3009336"/>
            <a:ext cx="115824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304800" y="2258929"/>
            <a:ext cx="11484864"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1426464" y="1294866"/>
            <a:ext cx="10363200" cy="896473"/>
          </a:xfrm>
        </p:spPr>
        <p:txBody>
          <a:bodyPr anchor="ctr">
            <a:noAutofit/>
          </a:bodyPr>
          <a:lstStyle>
            <a:lvl1pPr marL="0" indent="0" algn="l">
              <a:buNone/>
              <a:defRPr sz="48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12192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8124825" y="-44450"/>
              <a:ext cx="935037" cy="1077912"/>
            </a:xfrm>
            <a:prstGeom prst="rect">
              <a:avLst/>
            </a:prstGeom>
            <a:noFill/>
            <a:ln>
              <a:noFill/>
            </a:ln>
          </p:spPr>
        </p:pic>
      </p:grpSp>
      <p:sp>
        <p:nvSpPr>
          <p:cNvPr id="24" name="bottom grey"/>
          <p:cNvSpPr/>
          <p:nvPr userDrawn="1"/>
        </p:nvSpPr>
        <p:spPr>
          <a:xfrm>
            <a:off x="0" y="6731000"/>
            <a:ext cx="12192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7470001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94944" y="2130552"/>
            <a:ext cx="4791456"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731520" y="640080"/>
            <a:ext cx="475488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6096000" y="0"/>
            <a:ext cx="6096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583680"/>
            <a:ext cx="2657856"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42409237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803136" y="2130552"/>
            <a:ext cx="4791456"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6803136" y="640080"/>
            <a:ext cx="475488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6096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3438144" y="6583680"/>
            <a:ext cx="2657856"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00880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2" name="Section Body Text"/>
          <p:cNvSpPr>
            <a:spLocks noGrp="1"/>
          </p:cNvSpPr>
          <p:nvPr>
            <p:ph type="body" sz="quarter" idx="11" hasCustomPrompt="1"/>
          </p:nvPr>
        </p:nvSpPr>
        <p:spPr>
          <a:xfrm>
            <a:off x="768096" y="1438656"/>
            <a:ext cx="10643616"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68096" y="579120"/>
            <a:ext cx="10643616"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4059414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108192" y="4123944"/>
            <a:ext cx="530352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4049486"/>
            <a:ext cx="414528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12192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542872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68096" y="4814316"/>
            <a:ext cx="10643616"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68096" y="3954780"/>
            <a:ext cx="10643616"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12192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8253984" y="3429000"/>
            <a:ext cx="3060192"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9767035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108192" y="750018"/>
            <a:ext cx="530352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5570966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68096" y="1438656"/>
            <a:ext cx="10643616"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68096" y="579120"/>
            <a:ext cx="10643616"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086730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999744" y="2255520"/>
            <a:ext cx="10204704"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999744" y="779403"/>
            <a:ext cx="10204704"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4291365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096000" y="4709160"/>
            <a:ext cx="5266944"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426720" y="548640"/>
            <a:ext cx="1133856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792480" y="2115312"/>
            <a:ext cx="475488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6096000" y="2103120"/>
            <a:ext cx="5266944"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792480" y="4721352"/>
            <a:ext cx="475488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792480" y="3418332"/>
            <a:ext cx="475488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6096000" y="3406140"/>
            <a:ext cx="5266944"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0487965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contract info"/>
          <p:cNvSpPr/>
          <p:nvPr userDrawn="1"/>
        </p:nvSpPr>
        <p:spPr>
          <a:xfrm>
            <a:off x="0" y="6579441"/>
            <a:ext cx="12192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a:t>
            </a:r>
          </a:p>
        </p:txBody>
      </p:sp>
      <p:sp>
        <p:nvSpPr>
          <p:cNvPr id="15" name="Acknowledgements Head"/>
          <p:cNvSpPr txBox="1"/>
          <p:nvPr userDrawn="1"/>
        </p:nvSpPr>
        <p:spPr>
          <a:xfrm>
            <a:off x="426721" y="242134"/>
            <a:ext cx="11338560" cy="707886"/>
          </a:xfrm>
          <a:prstGeom prst="rect">
            <a:avLst/>
          </a:prstGeom>
          <a:noFill/>
        </p:spPr>
        <p:txBody>
          <a:bodyPr wrap="square" rtlCol="0" anchor="b">
            <a:spAutoFit/>
          </a:bodyPr>
          <a:lstStyle/>
          <a:p>
            <a:pPr algn="ctr"/>
            <a:r>
              <a:rPr lang="en-US" sz="4000" b="1" dirty="0">
                <a:solidFill>
                  <a:srgbClr val="FFFFFF">
                    <a:lumMod val="75000"/>
                  </a:srgbClr>
                </a:solidFill>
              </a:rPr>
              <a:t>Acknowledgements</a:t>
            </a:r>
          </a:p>
        </p:txBody>
      </p:sp>
      <p:sp>
        <p:nvSpPr>
          <p:cNvPr id="5" name="Text Placeholder 4"/>
          <p:cNvSpPr>
            <a:spLocks noGrp="1"/>
          </p:cNvSpPr>
          <p:nvPr>
            <p:ph type="body" sz="quarter" idx="10" hasCustomPrompt="1"/>
          </p:nvPr>
        </p:nvSpPr>
        <p:spPr>
          <a:xfrm>
            <a:off x="4681728" y="1220919"/>
            <a:ext cx="6815328"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4681728" y="2369945"/>
            <a:ext cx="6815328"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4681728" y="4118716"/>
            <a:ext cx="6815328" cy="704088"/>
          </a:xfrm>
        </p:spPr>
        <p:txBody>
          <a:bodyPr>
            <a:normAutofit/>
          </a:bodyPr>
          <a:lstStyle>
            <a:lvl1pPr marL="0" indent="0">
              <a:buNone/>
              <a:defRPr sz="2000" baseline="0"/>
            </a:lvl1pPr>
          </a:lstStyle>
          <a:p>
            <a:pPr lvl="0"/>
            <a:r>
              <a:rPr lang="en-US" dirty="0" smtClean="0"/>
              <a:t>Name, Affiliation</a:t>
            </a:r>
          </a:p>
        </p:txBody>
      </p:sp>
      <p:sp>
        <p:nvSpPr>
          <p:cNvPr id="9" name="Rectangle 8"/>
          <p:cNvSpPr/>
          <p:nvPr userDrawn="1"/>
        </p:nvSpPr>
        <p:spPr>
          <a:xfrm>
            <a:off x="492375" y="6087111"/>
            <a:ext cx="11031415"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11656045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426721" y="242134"/>
            <a:ext cx="11338560" cy="707886"/>
          </a:xfrm>
          <a:prstGeom prst="rect">
            <a:avLst/>
          </a:prstGeom>
          <a:noFill/>
        </p:spPr>
        <p:txBody>
          <a:bodyPr wrap="square" rtlCol="0" anchor="b">
            <a:spAutoFit/>
          </a:bodyPr>
          <a:lstStyle/>
          <a:p>
            <a:pPr algn="ctr"/>
            <a:r>
              <a:rPr lang="en-US" sz="4000" b="1" dirty="0">
                <a:solidFill>
                  <a:srgbClr val="FFFFFF">
                    <a:lumMod val="75000"/>
                  </a:srgbClr>
                </a:solidFill>
              </a:rPr>
              <a:t>Acknowledgements</a:t>
            </a:r>
          </a:p>
        </p:txBody>
      </p:sp>
      <p:sp>
        <p:nvSpPr>
          <p:cNvPr id="5" name="Text Placeholder 4"/>
          <p:cNvSpPr>
            <a:spLocks noGrp="1"/>
          </p:cNvSpPr>
          <p:nvPr>
            <p:ph type="body" sz="quarter" idx="10" hasCustomPrompt="1"/>
          </p:nvPr>
        </p:nvSpPr>
        <p:spPr>
          <a:xfrm>
            <a:off x="761611" y="1421134"/>
            <a:ext cx="10735444"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761610" y="3011687"/>
            <a:ext cx="10735444"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761611" y="4628567"/>
            <a:ext cx="10735443"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1"/>
            <a:ext cx="12192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a:t>
            </a:r>
          </a:p>
        </p:txBody>
      </p:sp>
      <p:sp>
        <p:nvSpPr>
          <p:cNvPr id="10" name="Rectangle 9"/>
          <p:cNvSpPr/>
          <p:nvPr userDrawn="1"/>
        </p:nvSpPr>
        <p:spPr>
          <a:xfrm>
            <a:off x="492375" y="6087111"/>
            <a:ext cx="11031415"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22126738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cstate="screen">
            <a:extLst>
              <a:ext uri="{28A0092B-C50C-407E-A947-70E740481C1C}">
                <a14:useLocalDpi xmlns:a14="http://schemas.microsoft.com/office/drawing/2010/main"/>
              </a:ext>
            </a:extLst>
          </a:blip>
          <a:srcRect l="1796" t="23826" r="2357" b="21927"/>
          <a:stretch/>
        </p:blipFill>
        <p:spPr>
          <a:xfrm>
            <a:off x="0" y="4612943"/>
            <a:ext cx="12192000" cy="2245057"/>
          </a:xfrm>
          <a:prstGeom prst="rect">
            <a:avLst/>
          </a:prstGeom>
        </p:spPr>
      </p:pic>
      <p:pic>
        <p:nvPicPr>
          <p:cNvPr id="2" name="app area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0713" y="1282114"/>
            <a:ext cx="1219200" cy="914400"/>
          </a:xfrm>
          <a:prstGeom prst="rect">
            <a:avLst/>
          </a:prstGeom>
        </p:spPr>
      </p:pic>
      <p:cxnSp>
        <p:nvCxnSpPr>
          <p:cNvPr id="13" name="author rule"/>
          <p:cNvCxnSpPr/>
          <p:nvPr userDrawn="1"/>
        </p:nvCxnSpPr>
        <p:spPr>
          <a:xfrm>
            <a:off x="304800" y="3009336"/>
            <a:ext cx="115824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240714" y="2229518"/>
            <a:ext cx="11573335"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1459913" y="1293222"/>
            <a:ext cx="10363200" cy="903293"/>
          </a:xfrm>
        </p:spPr>
        <p:txBody>
          <a:bodyPr anchor="ctr">
            <a:noAutofit/>
          </a:bodyPr>
          <a:lstStyle>
            <a:lvl1pPr marL="0" indent="0" algn="l">
              <a:buNone/>
              <a:defRPr sz="48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12192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8124825" y="-44450"/>
              <a:ext cx="935037" cy="1077912"/>
            </a:xfrm>
            <a:prstGeom prst="rect">
              <a:avLst/>
            </a:prstGeom>
            <a:noFill/>
            <a:ln>
              <a:noFill/>
            </a:ln>
          </p:spPr>
        </p:pic>
      </p:grpSp>
      <p:sp>
        <p:nvSpPr>
          <p:cNvPr id="24" name="bottom grey"/>
          <p:cNvSpPr/>
          <p:nvPr userDrawn="1"/>
        </p:nvSpPr>
        <p:spPr>
          <a:xfrm>
            <a:off x="0" y="6731000"/>
            <a:ext cx="12192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9964826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94944" y="2130552"/>
            <a:ext cx="4791456"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731520" y="640080"/>
            <a:ext cx="475488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6096000" y="0"/>
            <a:ext cx="6096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583680"/>
            <a:ext cx="2657856"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1575940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2" name="Section Body Text"/>
          <p:cNvSpPr>
            <a:spLocks noGrp="1"/>
          </p:cNvSpPr>
          <p:nvPr>
            <p:ph type="body" sz="quarter" idx="11" hasCustomPrompt="1"/>
          </p:nvPr>
        </p:nvSpPr>
        <p:spPr>
          <a:xfrm>
            <a:off x="999744" y="2255520"/>
            <a:ext cx="10204704"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999744" y="779403"/>
            <a:ext cx="10204704"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5529429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803136" y="2130552"/>
            <a:ext cx="4791456"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6803136" y="640080"/>
            <a:ext cx="475488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6096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3438144" y="6583680"/>
            <a:ext cx="2657856"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3604965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108192" y="4123944"/>
            <a:ext cx="530352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4049486"/>
            <a:ext cx="414528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12192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7486977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68096" y="4814316"/>
            <a:ext cx="10643616"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68096" y="3954780"/>
            <a:ext cx="10643616"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12192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8253984" y="3429000"/>
            <a:ext cx="3060192"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38035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108192" y="750018"/>
            <a:ext cx="530352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0536216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68096" y="1438656"/>
            <a:ext cx="10643616"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68096" y="579120"/>
            <a:ext cx="10643616"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7632632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999744" y="2255520"/>
            <a:ext cx="10204704"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999744" y="779403"/>
            <a:ext cx="10204704"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2461633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6096000" y="4709160"/>
            <a:ext cx="5266944"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426720" y="548640"/>
            <a:ext cx="1133856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792480" y="2115312"/>
            <a:ext cx="475488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6096000" y="2103120"/>
            <a:ext cx="5266944"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792480" y="4721352"/>
            <a:ext cx="475488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792480" y="3418332"/>
            <a:ext cx="475488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6096000" y="3406140"/>
            <a:ext cx="5266944"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5440739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426721" y="242134"/>
            <a:ext cx="11338560" cy="707886"/>
          </a:xfrm>
          <a:prstGeom prst="rect">
            <a:avLst/>
          </a:prstGeom>
          <a:noFill/>
        </p:spPr>
        <p:txBody>
          <a:bodyPr wrap="square" rtlCol="0" anchor="b">
            <a:spAutoFit/>
          </a:bodyPr>
          <a:lstStyle/>
          <a:p>
            <a:pPr algn="ctr"/>
            <a:r>
              <a:rPr lang="en-US" sz="4000" b="1" dirty="0">
                <a:solidFill>
                  <a:srgbClr val="FFFFFF">
                    <a:lumMod val="75000"/>
                  </a:srgbClr>
                </a:solidFill>
              </a:rPr>
              <a:t>Acknowledgements</a:t>
            </a:r>
          </a:p>
        </p:txBody>
      </p:sp>
      <p:sp>
        <p:nvSpPr>
          <p:cNvPr id="5" name="Text Placeholder 4"/>
          <p:cNvSpPr>
            <a:spLocks noGrp="1"/>
          </p:cNvSpPr>
          <p:nvPr>
            <p:ph type="body" sz="quarter" idx="10" hasCustomPrompt="1"/>
          </p:nvPr>
        </p:nvSpPr>
        <p:spPr>
          <a:xfrm>
            <a:off x="4681728" y="1220919"/>
            <a:ext cx="6815328"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4681728" y="2369945"/>
            <a:ext cx="6815328"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4681728" y="4118716"/>
            <a:ext cx="6815328"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1"/>
            <a:ext cx="12192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a:t>
            </a:r>
          </a:p>
        </p:txBody>
      </p:sp>
      <p:sp>
        <p:nvSpPr>
          <p:cNvPr id="10" name="Rectangle 9"/>
          <p:cNvSpPr/>
          <p:nvPr userDrawn="1"/>
        </p:nvSpPr>
        <p:spPr>
          <a:xfrm>
            <a:off x="492375" y="6087111"/>
            <a:ext cx="11031415"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623875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426721" y="242134"/>
            <a:ext cx="11338560" cy="707886"/>
          </a:xfrm>
          <a:prstGeom prst="rect">
            <a:avLst/>
          </a:prstGeom>
          <a:noFill/>
        </p:spPr>
        <p:txBody>
          <a:bodyPr wrap="square" rtlCol="0" anchor="b">
            <a:spAutoFit/>
          </a:bodyPr>
          <a:lstStyle/>
          <a:p>
            <a:pPr algn="ctr"/>
            <a:r>
              <a:rPr lang="en-US" sz="4000" b="1" dirty="0">
                <a:solidFill>
                  <a:srgbClr val="FFFFFF">
                    <a:lumMod val="75000"/>
                  </a:srgbClr>
                </a:solidFill>
              </a:rPr>
              <a:t>Acknowledgements</a:t>
            </a:r>
          </a:p>
        </p:txBody>
      </p:sp>
      <p:sp>
        <p:nvSpPr>
          <p:cNvPr id="5" name="Text Placeholder 4"/>
          <p:cNvSpPr>
            <a:spLocks noGrp="1"/>
          </p:cNvSpPr>
          <p:nvPr>
            <p:ph type="body" sz="quarter" idx="10" hasCustomPrompt="1"/>
          </p:nvPr>
        </p:nvSpPr>
        <p:spPr>
          <a:xfrm>
            <a:off x="761611" y="1421134"/>
            <a:ext cx="10735444"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761610" y="3011687"/>
            <a:ext cx="10735444"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761611" y="4628567"/>
            <a:ext cx="10735443"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1"/>
            <a:ext cx="12192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a:t>
            </a:r>
          </a:p>
        </p:txBody>
      </p:sp>
      <p:sp>
        <p:nvSpPr>
          <p:cNvPr id="10" name="Rectangle 9"/>
          <p:cNvSpPr/>
          <p:nvPr userDrawn="1"/>
        </p:nvSpPr>
        <p:spPr>
          <a:xfrm>
            <a:off x="492375" y="6087111"/>
            <a:ext cx="11031415" cy="461665"/>
          </a:xfrm>
          <a:prstGeom prst="rect">
            <a:avLst/>
          </a:prstGeom>
        </p:spPr>
        <p:txBody>
          <a:bodyPr wrap="square">
            <a:spAutoFit/>
          </a:bodyPr>
          <a:lstStyle/>
          <a:p>
            <a:pPr marL="274320" lvl="1" algn="ctr"/>
            <a:r>
              <a:rPr lang="en-US" sz="1200" b="1" dirty="0">
                <a:solidFill>
                  <a:srgbClr val="767171"/>
                </a:solidFill>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0656421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solidFill>
                  <a:prstClr val="black"/>
                </a:solidFill>
                <a:latin typeface="Arial" panose="020B0604020202020204" pitchFamily="34" charset="0"/>
                <a:cs typeface="Arial" panose="020B0604020202020204" pitchFamily="34" charset="0"/>
              </a:rPr>
              <a:t>National Aeronautics and</a:t>
            </a:r>
          </a:p>
          <a:p>
            <a:pPr algn="r"/>
            <a:r>
              <a:rPr lang="en-US" sz="1050" dirty="0" smtClean="0">
                <a:solidFill>
                  <a:prstClr val="black"/>
                </a:solidFill>
                <a:latin typeface="Arial" panose="020B0604020202020204" pitchFamily="34" charset="0"/>
                <a:cs typeface="Arial" panose="020B0604020202020204" pitchFamily="34" charset="0"/>
              </a:rPr>
              <a:t>Space Administration</a:t>
            </a:r>
            <a:endParaRPr lang="en-US" sz="1050" dirty="0">
              <a:solidFill>
                <a:prstClr val="black"/>
              </a:solidFill>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20414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1"/>
            <a:ext cx="12192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8" name="bottom color"/>
          <p:cNvSpPr/>
          <p:nvPr userDrawn="1"/>
        </p:nvSpPr>
        <p:spPr>
          <a:xfrm>
            <a:off x="0" y="6784848"/>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2" name="Section Body Text"/>
          <p:cNvSpPr>
            <a:spLocks noGrp="1"/>
          </p:cNvSpPr>
          <p:nvPr>
            <p:ph type="body" sz="quarter" idx="11" hasCustomPrompt="1"/>
          </p:nvPr>
        </p:nvSpPr>
        <p:spPr>
          <a:xfrm>
            <a:off x="6096000" y="4709160"/>
            <a:ext cx="5266944"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426720" y="548640"/>
            <a:ext cx="1133856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792480" y="2115312"/>
            <a:ext cx="475488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6096000" y="2103120"/>
            <a:ext cx="5266944"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792480" y="4721352"/>
            <a:ext cx="475488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792480" y="3418332"/>
            <a:ext cx="475488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6096000" y="3406140"/>
            <a:ext cx="5266944"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24800504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46240"/>
            <a:ext cx="12192000" cy="111760"/>
          </a:xfrm>
          <a:prstGeom prst="rect">
            <a:avLst/>
          </a:prstGeom>
        </p:spPr>
      </p:pic>
    </p:spTree>
    <p:extLst>
      <p:ext uri="{BB962C8B-B14F-4D97-AF65-F5344CB8AC3E}">
        <p14:creationId xmlns:p14="http://schemas.microsoft.com/office/powerpoint/2010/main" val="42255123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DB8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8778" y="201280"/>
            <a:ext cx="1214813" cy="1214813"/>
          </a:xfrm>
          <a:prstGeom prst="rect">
            <a:avLst/>
          </a:prstGeom>
        </p:spPr>
      </p:pic>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46240"/>
            <a:ext cx="12192000" cy="111760"/>
          </a:xfrm>
          <a:prstGeom prst="rect">
            <a:avLst/>
          </a:prstGeom>
        </p:spPr>
      </p:pic>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110716980"/>
      </p:ext>
    </p:extLst>
  </p:cSld>
  <p:clrMapOvr>
    <a:masterClrMapping/>
  </p:clrMapOvr>
  <p:extLst mod="1">
    <p:ext uri="{DCECCB84-F9BA-43D5-87BE-67443E8EF086}">
      <p15:sldGuideLst xmlns:p15="http://schemas.microsoft.com/office/powerpoint/2012/main">
        <p15:guide id="1" orient="horz" pos="307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DB8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dirty="0" smtClean="0">
                <a:solidFill>
                  <a:prstClr val="white"/>
                </a:solidFill>
              </a:rPr>
              <a:t>Acknowledgements</a:t>
            </a:r>
            <a:endParaRPr lang="en-US" sz="4800" dirty="0">
              <a:solidFill>
                <a:prstClr val="white"/>
              </a:solidFill>
            </a:endParaRP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7" name="contract info"/>
          <p:cNvSpPr/>
          <p:nvPr userDrawn="1"/>
        </p:nvSpPr>
        <p:spPr>
          <a:xfrm>
            <a:off x="0" y="6477841"/>
            <a:ext cx="12192000" cy="246221"/>
          </a:xfrm>
          <a:prstGeom prst="rect">
            <a:avLst/>
          </a:prstGeom>
        </p:spPr>
        <p:txBody>
          <a:bodyPr wrap="square">
            <a:spAutoFit/>
          </a:bodyPr>
          <a:lstStyle/>
          <a:p>
            <a:pPr algn="ctr">
              <a:buClr>
                <a:prstClr val="black"/>
              </a:buClr>
              <a:buSzPct val="25000"/>
            </a:pPr>
            <a:r>
              <a:rPr lang="en-US" sz="1000" i="1" dirty="0">
                <a:solidFill>
                  <a:srgbClr val="E7E6E6">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E7E6E6">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E7E6E6">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46240"/>
            <a:ext cx="12192000" cy="111760"/>
          </a:xfrm>
          <a:prstGeom prst="rect">
            <a:avLst/>
          </a:prstGeom>
        </p:spPr>
      </p:pic>
    </p:spTree>
    <p:extLst>
      <p:ext uri="{BB962C8B-B14F-4D97-AF65-F5344CB8AC3E}">
        <p14:creationId xmlns:p14="http://schemas.microsoft.com/office/powerpoint/2010/main" val="4034720646"/>
      </p:ext>
    </p:extLst>
  </p:cSld>
  <p:clrMapOvr>
    <a:masterClrMapping/>
  </p:clrMapOvr>
  <p:extLst mod="1">
    <p:ext uri="{DCECCB84-F9BA-43D5-87BE-67443E8EF086}">
      <p15:sldGuideLst xmlns:p15="http://schemas.microsoft.com/office/powerpoint/2012/main">
        <p15:guide id="1" orient="horz" pos="307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smtClean="0"/>
              <a:t>Image Credit: Source</a:t>
            </a:r>
            <a:endParaRPr lang="en-US" dirty="0"/>
          </a:p>
        </p:txBody>
      </p:sp>
      <p:sp>
        <p:nvSpPr>
          <p:cNvPr id="8" name="Rectangle 7"/>
          <p:cNvSpPr/>
          <p:nvPr userDrawn="1"/>
        </p:nvSpPr>
        <p:spPr>
          <a:xfrm>
            <a:off x="0" y="388649"/>
            <a:ext cx="12192000" cy="840076"/>
          </a:xfrm>
          <a:prstGeom prst="rect">
            <a:avLst/>
          </a:prstGeom>
          <a:solidFill>
            <a:srgbClr val="7DB8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34278" y="201280"/>
            <a:ext cx="1214813" cy="1214813"/>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46240"/>
            <a:ext cx="12192000" cy="111760"/>
          </a:xfrm>
          <a:prstGeom prst="rect">
            <a:avLst/>
          </a:prstGeom>
        </p:spPr>
      </p:pic>
    </p:spTree>
    <p:extLst>
      <p:ext uri="{BB962C8B-B14F-4D97-AF65-F5344CB8AC3E}">
        <p14:creationId xmlns:p14="http://schemas.microsoft.com/office/powerpoint/2010/main" val="31899090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7DB8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8778" y="201280"/>
            <a:ext cx="1214813" cy="1214813"/>
          </a:xfrm>
          <a:prstGeom prst="rect">
            <a:avLst/>
          </a:prstGeom>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746240"/>
            <a:ext cx="12192000" cy="111760"/>
          </a:xfrm>
          <a:prstGeom prst="rect">
            <a:avLst/>
          </a:prstGeom>
        </p:spPr>
      </p:pic>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9506909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Bottom text, Top image B">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768096" y="4814316"/>
            <a:ext cx="10643616" cy="1444752"/>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68096" y="3954780"/>
            <a:ext cx="10643616" cy="704088"/>
          </a:xfrm>
          <a:prstGeom prst="rect">
            <a:avLst/>
          </a:prstGeom>
        </p:spPr>
        <p:txBody>
          <a:bodyPr>
            <a:noAutofit/>
          </a:bodyPr>
          <a:lstStyle>
            <a:lvl1pPr marL="0" indent="0" algn="l">
              <a:buNone/>
              <a:defRPr sz="4000" b="1" baseline="0">
                <a:solidFill>
                  <a:srgbClr val="7DB862"/>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117987"/>
            <a:ext cx="12192000" cy="319302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 y="0"/>
            <a:ext cx="12192000" cy="111760"/>
          </a:xfrm>
          <a:prstGeom prst="rect">
            <a:avLst/>
          </a:prstGeom>
        </p:spPr>
      </p:pic>
    </p:spTree>
    <p:extLst>
      <p:ext uri="{BB962C8B-B14F-4D97-AF65-F5344CB8AC3E}">
        <p14:creationId xmlns:p14="http://schemas.microsoft.com/office/powerpoint/2010/main" val="38825350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Emphasize key points">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096000" y="470916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4" name="Text Placeholder 3"/>
          <p:cNvSpPr>
            <a:spLocks noGrp="1"/>
          </p:cNvSpPr>
          <p:nvPr>
            <p:ph type="body" sz="quarter" idx="15" hasCustomPrompt="1"/>
          </p:nvPr>
        </p:nvSpPr>
        <p:spPr>
          <a:xfrm>
            <a:off x="792480" y="2115312"/>
            <a:ext cx="4754880" cy="768096"/>
          </a:xfrm>
          <a:prstGeom prst="rect">
            <a:avLst/>
          </a:prstGeom>
        </p:spPr>
        <p:txBody>
          <a:bodyPr anchor="ctr">
            <a:normAutofit/>
          </a:bodyPr>
          <a:lstStyle>
            <a:lvl1pPr marL="0" indent="0" algn="r">
              <a:buNone/>
              <a:defRPr sz="4400" b="0" baseline="0">
                <a:solidFill>
                  <a:srgbClr val="7DB862"/>
                </a:solidFill>
                <a:latin typeface="Century Gothic" panose="020B0502020202020204" pitchFamily="34" charset="0"/>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6096000" y="210312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792480" y="4721352"/>
            <a:ext cx="4754880" cy="768096"/>
          </a:xfrm>
          <a:prstGeom prst="rect">
            <a:avLst/>
          </a:prstGeom>
        </p:spPr>
        <p:txBody>
          <a:bodyPr anchor="ctr">
            <a:normAutofit/>
          </a:bodyPr>
          <a:lstStyle>
            <a:lvl1pPr marL="0" indent="0" algn="r">
              <a:buNone/>
              <a:defRPr sz="3600" b="0" baseline="0">
                <a:solidFill>
                  <a:srgbClr val="7DB862"/>
                </a:solidFill>
                <a:latin typeface="Century Gothic" panose="020B0502020202020204" pitchFamily="34" charset="0"/>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792480" y="3418332"/>
            <a:ext cx="4754880" cy="768096"/>
          </a:xfrm>
          <a:prstGeom prst="rect">
            <a:avLst/>
          </a:prstGeom>
        </p:spPr>
        <p:txBody>
          <a:bodyPr anchor="ctr">
            <a:normAutofit/>
          </a:bodyPr>
          <a:lstStyle>
            <a:lvl1pPr marL="0" indent="0" algn="r">
              <a:buNone/>
              <a:defRPr sz="4400" b="0" baseline="0">
                <a:solidFill>
                  <a:srgbClr val="7DB862"/>
                </a:solidFill>
                <a:latin typeface="Century Gothic" panose="020B0502020202020204" pitchFamily="34" charset="0"/>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6096000" y="340614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46240"/>
            <a:ext cx="12192000" cy="111760"/>
          </a:xfrm>
          <a:prstGeom prst="rect">
            <a:avLst/>
          </a:prstGeom>
        </p:spPr>
      </p:pic>
      <p:sp>
        <p:nvSpPr>
          <p:cNvPr id="16" name="Rectangle 15"/>
          <p:cNvSpPr/>
          <p:nvPr userDrawn="1"/>
        </p:nvSpPr>
        <p:spPr>
          <a:xfrm>
            <a:off x="0" y="388649"/>
            <a:ext cx="12192000" cy="840076"/>
          </a:xfrm>
          <a:prstGeom prst="rect">
            <a:avLst/>
          </a:prstGeom>
          <a:solidFill>
            <a:srgbClr val="7DB8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8" name="Oval 17"/>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8778" y="201280"/>
            <a:ext cx="1214813" cy="1214813"/>
          </a:xfrm>
          <a:prstGeom prst="rect">
            <a:avLst/>
          </a:prstGeom>
        </p:spPr>
      </p:pic>
    </p:spTree>
    <p:extLst>
      <p:ext uri="{BB962C8B-B14F-4D97-AF65-F5344CB8AC3E}">
        <p14:creationId xmlns:p14="http://schemas.microsoft.com/office/powerpoint/2010/main" val="32955133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111760"/>
          </a:xfrm>
          <a:prstGeom prst="rect">
            <a:avLst/>
          </a:prstGeom>
        </p:spPr>
      </p:pic>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7DB862"/>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893537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7DB862"/>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111760"/>
          </a:xfrm>
          <a:prstGeom prst="rect">
            <a:avLst/>
          </a:prstGeom>
        </p:spPr>
      </p:pic>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0606606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46240"/>
            <a:ext cx="12192000" cy="111760"/>
          </a:xfrm>
          <a:prstGeom prst="rect">
            <a:avLst/>
          </a:prstGeom>
        </p:spPr>
      </p:pic>
      <p:sp>
        <p:nvSpPr>
          <p:cNvPr id="6" name="Rectangle 5"/>
          <p:cNvSpPr/>
          <p:nvPr userDrawn="1"/>
        </p:nvSpPr>
        <p:spPr>
          <a:xfrm>
            <a:off x="0" y="388649"/>
            <a:ext cx="12192000" cy="840076"/>
          </a:xfrm>
          <a:prstGeom prst="rect">
            <a:avLst/>
          </a:prstGeom>
          <a:solidFill>
            <a:srgbClr val="7DB8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prstClr val="white"/>
                </a:solidFill>
              </a:rPr>
              <a:t>Acronym</a:t>
            </a:r>
            <a:endParaRPr lang="en-US" sz="4800" dirty="0">
              <a:solidFill>
                <a:prstClr val="white"/>
              </a:solidFill>
            </a:endParaRP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8778" y="201280"/>
            <a:ext cx="1214813" cy="1214813"/>
          </a:xfrm>
          <a:prstGeom prst="rect">
            <a:avLst/>
          </a:prstGeom>
        </p:spPr>
      </p:pic>
    </p:spTree>
    <p:extLst>
      <p:ext uri="{BB962C8B-B14F-4D97-AF65-F5344CB8AC3E}">
        <p14:creationId xmlns:p14="http://schemas.microsoft.com/office/powerpoint/2010/main" val="828744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1/18/2017</a:t>
            </a:fld>
            <a:endParaRPr lang="en-US">
              <a:solidFill>
                <a:srgbClr val="767171">
                  <a:tint val="75000"/>
                </a:srgb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33288649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1/18/2017</a:t>
            </a:fld>
            <a:endParaRPr lang="en-US">
              <a:solidFill>
                <a:srgbClr val="767171">
                  <a:tint val="75000"/>
                </a:srgb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41223909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1/18/2017</a:t>
            </a:fld>
            <a:endParaRPr lang="en-US">
              <a:solidFill>
                <a:srgbClr val="767171">
                  <a:tint val="75000"/>
                </a:srgb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42484736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1/18/2017</a:t>
            </a:fld>
            <a:endParaRPr lang="en-US">
              <a:solidFill>
                <a:srgbClr val="767171">
                  <a:tint val="75000"/>
                </a:srgb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9736255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1/18/2017</a:t>
            </a:fld>
            <a:endParaRPr lang="en-US">
              <a:solidFill>
                <a:srgbClr val="767171">
                  <a:tint val="75000"/>
                </a:srgb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51030531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1/18/2017</a:t>
            </a:fld>
            <a:endParaRPr lang="en-US">
              <a:solidFill>
                <a:srgbClr val="767171">
                  <a:tint val="75000"/>
                </a:srgb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221600947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1/18/2017</a:t>
            </a:fld>
            <a:endParaRPr lang="en-US">
              <a:solidFill>
                <a:srgbClr val="767171">
                  <a:tint val="75000"/>
                </a:srgb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2320591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1/18/2017</a:t>
            </a:fld>
            <a:endParaRPr lang="en-US">
              <a:solidFill>
                <a:srgbClr val="767171">
                  <a:tint val="75000"/>
                </a:srgb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401437355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00361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89.xml"/><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7.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37.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7.png"/><Relationship Id="rId1" Type="http://schemas.openxmlformats.org/officeDocument/2006/relationships/slideLayout" Target="../slideLayouts/slideLayout13.xml"/><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3.png"/><Relationship Id="rId1" Type="http://schemas.openxmlformats.org/officeDocument/2006/relationships/slideLayout" Target="../slideLayouts/slideLayout24.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3.png"/><Relationship Id="rId1" Type="http://schemas.openxmlformats.org/officeDocument/2006/relationships/slideLayout" Target="../slideLayouts/slideLayout24.xml"/><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3.png"/><Relationship Id="rId1" Type="http://schemas.openxmlformats.org/officeDocument/2006/relationships/slideLayout" Target="../slideLayouts/slideLayout24.xml"/><Relationship Id="rId4" Type="http://schemas.openxmlformats.org/officeDocument/2006/relationships/image" Target="../media/image46.jp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3.png"/><Relationship Id="rId1" Type="http://schemas.openxmlformats.org/officeDocument/2006/relationships/slideLayout" Target="../slideLayouts/slideLayout24.xml"/><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8.png"/><Relationship Id="rId1" Type="http://schemas.openxmlformats.org/officeDocument/2006/relationships/slideLayout" Target="../slideLayouts/slideLayout68.xml"/><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0.png"/><Relationship Id="rId1" Type="http://schemas.openxmlformats.org/officeDocument/2006/relationships/slideLayout" Target="../slideLayouts/slideLayout79.xml"/><Relationship Id="rId5" Type="http://schemas.openxmlformats.org/officeDocument/2006/relationships/image" Target="../media/image52.jpe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3.png"/><Relationship Id="rId1" Type="http://schemas.openxmlformats.org/officeDocument/2006/relationships/slideLayout" Target="../slideLayouts/slideLayout57.xml"/><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1.xml"/><Relationship Id="rId1" Type="http://schemas.openxmlformats.org/officeDocument/2006/relationships/slideLayout" Target="../slideLayouts/slideLayout100.xml"/><Relationship Id="rId5" Type="http://schemas.openxmlformats.org/officeDocument/2006/relationships/image" Target="../media/image24.png"/><Relationship Id="rId4" Type="http://schemas.openxmlformats.org/officeDocument/2006/relationships/chart" Target="../charts/char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3.png"/><Relationship Id="rId1" Type="http://schemas.openxmlformats.org/officeDocument/2006/relationships/slideLayout" Target="../slideLayouts/slideLayout57.xml"/><Relationship Id="rId5" Type="http://schemas.openxmlformats.org/officeDocument/2006/relationships/image" Target="../media/image56.tiff"/><Relationship Id="rId4" Type="http://schemas.openxmlformats.org/officeDocument/2006/relationships/image" Target="../media/image55.tiff"/></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3.png"/><Relationship Id="rId1" Type="http://schemas.openxmlformats.org/officeDocument/2006/relationships/slideLayout" Target="../slideLayouts/slideLayout5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gif"/></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3.png"/><Relationship Id="rId1" Type="http://schemas.openxmlformats.org/officeDocument/2006/relationships/slideLayout" Target="../slideLayouts/slideLayout57.xml"/><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3.png"/><Relationship Id="rId1" Type="http://schemas.openxmlformats.org/officeDocument/2006/relationships/slideLayout" Target="../slideLayouts/slideLayout57.xml"/><Relationship Id="rId4" Type="http://schemas.openxmlformats.org/officeDocument/2006/relationships/image" Target="../media/image61.tiff"/></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3.png"/><Relationship Id="rId1" Type="http://schemas.openxmlformats.org/officeDocument/2006/relationships/slideLayout" Target="../slideLayouts/slideLayout57.xml"/><Relationship Id="rId4" Type="http://schemas.openxmlformats.org/officeDocument/2006/relationships/image" Target="../media/image62.jpe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3.png"/><Relationship Id="rId1" Type="http://schemas.openxmlformats.org/officeDocument/2006/relationships/slideLayout" Target="../slideLayouts/slideLayout57.xml"/><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4.png"/><Relationship Id="rId1" Type="http://schemas.openxmlformats.org/officeDocument/2006/relationships/slideLayout" Target="../slideLayouts/slideLayout35.xml"/><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51.xml"/><Relationship Id="rId5" Type="http://schemas.openxmlformats.org/officeDocument/2006/relationships/image" Target="../media/image29.gif"/><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51.xml"/><Relationship Id="rId5" Type="http://schemas.openxmlformats.org/officeDocument/2006/relationships/image" Target="../media/image30.jpe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6.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86651" y="6684"/>
            <a:ext cx="6405349" cy="3890665"/>
          </a:xfrm>
          <a:prstGeom prst="rect">
            <a:avLst/>
          </a:prstGeom>
        </p:spPr>
      </p:pic>
      <p:pic>
        <p:nvPicPr>
          <p:cNvPr id="26" name="Picture 2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12192000" cy="6864825"/>
          </a:xfrm>
          <a:prstGeom prst="rect">
            <a:avLst/>
          </a:prstGeom>
        </p:spPr>
      </p:pic>
      <p:grpSp>
        <p:nvGrpSpPr>
          <p:cNvPr id="4" name="Group 3"/>
          <p:cNvGrpSpPr/>
          <p:nvPr/>
        </p:nvGrpSpPr>
        <p:grpSpPr>
          <a:xfrm>
            <a:off x="1282891" y="2720536"/>
            <a:ext cx="9535234" cy="2699824"/>
            <a:chOff x="1301087" y="2797515"/>
            <a:chExt cx="9535234" cy="2699824"/>
          </a:xfrm>
        </p:grpSpPr>
        <p:sp>
          <p:nvSpPr>
            <p:cNvPr id="12" name="Title 16"/>
            <p:cNvSpPr txBox="1">
              <a:spLocks/>
            </p:cNvSpPr>
            <p:nvPr/>
          </p:nvSpPr>
          <p:spPr>
            <a:xfrm>
              <a:off x="3282003" y="3897349"/>
              <a:ext cx="7022058" cy="159999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solidFill>
                    <a:prstClr val="white"/>
                  </a:solidFill>
                </a:rPr>
                <a:t>INTEGRATING </a:t>
              </a:r>
              <a:r>
                <a:rPr lang="en-US" sz="2000" dirty="0" smtClean="0">
                  <a:solidFill>
                    <a:prstClr val="white"/>
                  </a:solidFill>
                </a:rPr>
                <a:t>NASA </a:t>
              </a:r>
              <a:r>
                <a:rPr lang="en-US" sz="2000" dirty="0">
                  <a:solidFill>
                    <a:prstClr val="white"/>
                  </a:solidFill>
                </a:rPr>
                <a:t>EARTH OBSERVATIONS </a:t>
              </a:r>
              <a:r>
                <a:rPr lang="en-US" sz="2000" dirty="0" smtClean="0">
                  <a:solidFill>
                    <a:prstClr val="white"/>
                  </a:solidFill>
                </a:rPr>
                <a:t>WITH SOCIETY </a:t>
              </a:r>
              <a:r>
                <a:rPr lang="en-US" sz="2000" dirty="0" smtClean="0">
                  <a:solidFill>
                    <a:prstClr val="white"/>
                  </a:solidFill>
                </a:rPr>
                <a:t>TO FOSTER </a:t>
              </a:r>
              <a:r>
                <a:rPr lang="en-US" sz="2000" dirty="0" smtClean="0">
                  <a:solidFill>
                    <a:prstClr val="white"/>
                  </a:solidFill>
                </a:rPr>
                <a:t>FUTURE INNOVATION AND CULTIVATE THE PROFESSIONALS OF TOMORROW BY ADDRESSING DIVERSE ENVIRONMENTAL ISSUES TODAY. </a:t>
              </a:r>
              <a:endParaRPr lang="en-US" sz="2000" dirty="0">
                <a:solidFill>
                  <a:prstClr val="white"/>
                </a:solidFill>
              </a:endParaRPr>
            </a:p>
          </p:txBody>
        </p:sp>
        <p:sp>
          <p:nvSpPr>
            <p:cNvPr id="13" name="TextBox 12"/>
            <p:cNvSpPr txBox="1"/>
            <p:nvPr/>
          </p:nvSpPr>
          <p:spPr>
            <a:xfrm>
              <a:off x="2988859" y="2974019"/>
              <a:ext cx="7847462" cy="923330"/>
            </a:xfrm>
            <a:prstGeom prst="rect">
              <a:avLst/>
            </a:prstGeom>
            <a:noFill/>
          </p:spPr>
          <p:txBody>
            <a:bodyPr wrap="square" rtlCol="0">
              <a:spAutoFit/>
            </a:bodyPr>
            <a:lstStyle/>
            <a:p>
              <a:pPr algn="ctr"/>
              <a:r>
                <a:rPr lang="en-US" sz="5400" b="1" dirty="0" smtClean="0">
                  <a:solidFill>
                    <a:prstClr val="white"/>
                  </a:solidFill>
                </a:rPr>
                <a:t>2017 Spring Preview</a:t>
              </a:r>
              <a:endParaRPr lang="en-US" sz="5400" dirty="0">
                <a:solidFill>
                  <a:prstClr val="black"/>
                </a:solidFill>
              </a:endParaRP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01087" y="2797515"/>
              <a:ext cx="2035508" cy="2442610"/>
            </a:xfrm>
            <a:prstGeom prst="rect">
              <a:avLst/>
            </a:prstGeom>
          </p:spPr>
        </p:pic>
      </p:grpSp>
    </p:spTree>
    <p:extLst>
      <p:ext uri="{BB962C8B-B14F-4D97-AF65-F5344CB8AC3E}">
        <p14:creationId xmlns:p14="http://schemas.microsoft.com/office/powerpoint/2010/main" val="12358439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a:spLocks noGrp="1"/>
          </p:cNvSpPr>
          <p:nvPr>
            <p:ph type="body" sz="quarter" idx="11"/>
          </p:nvPr>
        </p:nvSpPr>
        <p:spPr>
          <a:xfrm>
            <a:off x="6397649" y="4278537"/>
            <a:ext cx="5452388" cy="1628769"/>
          </a:xfrm>
        </p:spPr>
        <p:txBody>
          <a:bodyPr>
            <a:noAutofit/>
          </a:bodyPr>
          <a:lstStyle/>
          <a:p>
            <a:pPr>
              <a:lnSpc>
                <a:spcPct val="120000"/>
              </a:lnSpc>
              <a:spcBef>
                <a:spcPts val="0"/>
              </a:spcBef>
            </a:pPr>
            <a:r>
              <a:rPr lang="en-US" sz="1650" b="1" dirty="0" smtClean="0"/>
              <a:t>Impact </a:t>
            </a:r>
            <a:r>
              <a:rPr lang="en-US" sz="1650" b="1" dirty="0" smtClean="0"/>
              <a:t>&amp; Benefit</a:t>
            </a:r>
            <a:r>
              <a:rPr lang="en-US" sz="1650" dirty="0" smtClean="0"/>
              <a:t>: </a:t>
            </a:r>
            <a:r>
              <a:rPr lang="en-US" sz="1650" dirty="0"/>
              <a:t> </a:t>
            </a:r>
            <a:r>
              <a:rPr lang="en-US" sz="1650" dirty="0" smtClean="0"/>
              <a:t>A near-real time flood model will help in the decision-making </a:t>
            </a:r>
            <a:r>
              <a:rPr lang="en-US" sz="1650" dirty="0"/>
              <a:t>process to prioritize areas requiring aid. Additionally, these data will be instrumental </a:t>
            </a:r>
            <a:r>
              <a:rPr lang="en-US" sz="1650" dirty="0" smtClean="0"/>
              <a:t>in estimating </a:t>
            </a:r>
            <a:r>
              <a:rPr lang="en-US" sz="1650" dirty="0"/>
              <a:t>damage and recovery </a:t>
            </a:r>
            <a:r>
              <a:rPr lang="en-US" sz="1650" dirty="0" smtClean="0"/>
              <a:t>costs, </a:t>
            </a:r>
            <a:r>
              <a:rPr lang="en-US" sz="1650" dirty="0"/>
              <a:t>post-disaster.</a:t>
            </a:r>
            <a:endParaRPr lang="en-US" sz="1650" dirty="0" smtClean="0"/>
          </a:p>
        </p:txBody>
      </p:sp>
      <p:sp>
        <p:nvSpPr>
          <p:cNvPr id="9" name="Text Placeholder 2"/>
          <p:cNvSpPr>
            <a:spLocks noGrp="1"/>
          </p:cNvSpPr>
          <p:nvPr>
            <p:ph type="body" sz="quarter" idx="4294967295"/>
          </p:nvPr>
        </p:nvSpPr>
        <p:spPr>
          <a:xfrm>
            <a:off x="1160585" y="279213"/>
            <a:ext cx="10824585" cy="742739"/>
          </a:xfrm>
          <a:prstGeom prst="rect">
            <a:avLst/>
          </a:prstGeom>
        </p:spPr>
        <p:txBody>
          <a:bodyPr anchor="ctr"/>
          <a:lstStyle/>
          <a:p>
            <a:pPr marL="0" indent="0">
              <a:buNone/>
            </a:pPr>
            <a:r>
              <a:rPr lang="en-US" sz="4400" b="1" dirty="0" smtClean="0">
                <a:solidFill>
                  <a:schemeClr val="accent1"/>
                </a:solidFill>
              </a:rPr>
              <a:t>Mississippi River Basin Disasters II</a:t>
            </a:r>
            <a:endParaRPr lang="en-US" sz="4400" b="1" dirty="0">
              <a:solidFill>
                <a:schemeClr val="accent1"/>
              </a:solidFill>
            </a:endParaRPr>
          </a:p>
        </p:txBody>
      </p:sp>
      <p:sp>
        <p:nvSpPr>
          <p:cNvPr id="11" name="Text Placeholder 2"/>
          <p:cNvSpPr>
            <a:spLocks noGrp="1"/>
          </p:cNvSpPr>
          <p:nvPr>
            <p:ph type="body" sz="quarter" idx="4294967295"/>
          </p:nvPr>
        </p:nvSpPr>
        <p:spPr>
          <a:xfrm>
            <a:off x="2237258" y="6363735"/>
            <a:ext cx="4794740" cy="390218"/>
          </a:xfrm>
          <a:prstGeom prst="rect">
            <a:avLst/>
          </a:prstGeom>
        </p:spPr>
        <p:txBody>
          <a:bodyPr/>
          <a:lstStyle/>
          <a:p>
            <a:pPr marL="0" indent="0">
              <a:buNone/>
            </a:pPr>
            <a:r>
              <a:rPr lang="en-US" sz="1800" b="1" dirty="0" smtClean="0">
                <a:solidFill>
                  <a:schemeClr val="accent1"/>
                </a:solidFill>
              </a:rPr>
              <a:t>@ NASA Marshall Space Flight Center</a:t>
            </a:r>
            <a:endParaRPr lang="en-US" sz="1800" b="1" dirty="0">
              <a:solidFill>
                <a:schemeClr val="accent1"/>
              </a:solidFill>
            </a:endParaRP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575" y="279213"/>
            <a:ext cx="742739" cy="742739"/>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575" y="6305438"/>
            <a:ext cx="1937683" cy="413288"/>
          </a:xfrm>
          <a:prstGeom prst="rect">
            <a:avLst/>
          </a:prstGeom>
        </p:spPr>
      </p:pic>
      <p:pic>
        <p:nvPicPr>
          <p:cNvPr id="205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97649" y="1144449"/>
            <a:ext cx="5353939" cy="3011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Placeholder 1"/>
          <p:cNvSpPr>
            <a:spLocks noGrp="1"/>
          </p:cNvSpPr>
          <p:nvPr>
            <p:ph type="body" sz="quarter" idx="11"/>
          </p:nvPr>
        </p:nvSpPr>
        <p:spPr>
          <a:xfrm>
            <a:off x="419486" y="1144449"/>
            <a:ext cx="5684981" cy="4980196"/>
          </a:xfrm>
        </p:spPr>
        <p:txBody>
          <a:bodyPr>
            <a:noAutofit/>
          </a:bodyPr>
          <a:lstStyle/>
          <a:p>
            <a:pPr>
              <a:lnSpc>
                <a:spcPct val="120000"/>
              </a:lnSpc>
              <a:spcBef>
                <a:spcPts val="0"/>
              </a:spcBef>
            </a:pPr>
            <a:r>
              <a:rPr lang="en-US" sz="1650" b="1" dirty="0" smtClean="0"/>
              <a:t>Community Concern</a:t>
            </a:r>
            <a:r>
              <a:rPr lang="en-US" sz="1650" dirty="0" smtClean="0"/>
              <a:t>: </a:t>
            </a:r>
            <a:r>
              <a:rPr lang="en-US" sz="1650" dirty="0"/>
              <a:t>Flooding in the Mississippi River Basin has impacted thousands of lives in the </a:t>
            </a:r>
            <a:r>
              <a:rPr lang="en-US" sz="1650" dirty="0" smtClean="0"/>
              <a:t>immediate area</a:t>
            </a:r>
            <a:r>
              <a:rPr lang="en-US" sz="1650" dirty="0"/>
              <a:t>. </a:t>
            </a:r>
            <a:r>
              <a:rPr lang="en-US" sz="1650" dirty="0" smtClean="0"/>
              <a:t>Aid-relief organizations need more thorough mapping to identify the areas that have received the worst flooding</a:t>
            </a:r>
            <a:r>
              <a:rPr lang="en-US" sz="1650" dirty="0" smtClean="0"/>
              <a:t>.</a:t>
            </a:r>
          </a:p>
          <a:p>
            <a:pPr>
              <a:lnSpc>
                <a:spcPct val="120000"/>
              </a:lnSpc>
              <a:spcBef>
                <a:spcPts val="0"/>
              </a:spcBef>
            </a:pPr>
            <a:endParaRPr lang="en-US" sz="1650" b="1" dirty="0" smtClean="0"/>
          </a:p>
          <a:p>
            <a:pPr>
              <a:lnSpc>
                <a:spcPct val="120000"/>
              </a:lnSpc>
              <a:spcBef>
                <a:spcPts val="0"/>
              </a:spcBef>
            </a:pPr>
            <a:r>
              <a:rPr lang="en-US" sz="1650" b="1" dirty="0" smtClean="0"/>
              <a:t>Partners</a:t>
            </a:r>
            <a:r>
              <a:rPr lang="en-US" sz="1650" dirty="0" smtClean="0"/>
              <a:t>:</a:t>
            </a:r>
          </a:p>
          <a:p>
            <a:pPr marL="342900" indent="-342900">
              <a:lnSpc>
                <a:spcPct val="120000"/>
              </a:lnSpc>
              <a:spcBef>
                <a:spcPts val="0"/>
              </a:spcBef>
              <a:buFont typeface="Arial" panose="020B0604020202020204" pitchFamily="34" charset="0"/>
              <a:buChar char="•"/>
            </a:pPr>
            <a:r>
              <a:rPr lang="en-US" sz="1650" dirty="0" smtClean="0"/>
              <a:t>USGS Hazards Data Distribution System (HDDS)</a:t>
            </a:r>
          </a:p>
          <a:p>
            <a:pPr marL="342900" indent="-342900">
              <a:lnSpc>
                <a:spcPct val="120000"/>
              </a:lnSpc>
              <a:spcBef>
                <a:spcPts val="0"/>
              </a:spcBef>
              <a:buFont typeface="Arial" panose="020B0604020202020204" pitchFamily="34" charset="0"/>
              <a:buChar char="•"/>
            </a:pPr>
            <a:r>
              <a:rPr lang="en-US" sz="1650" dirty="0" smtClean="0"/>
              <a:t>Federal Emergency Management Agency (FEMA)</a:t>
            </a:r>
          </a:p>
          <a:p>
            <a:pPr marL="342900" indent="-342900">
              <a:lnSpc>
                <a:spcPct val="120000"/>
              </a:lnSpc>
              <a:spcBef>
                <a:spcPts val="0"/>
              </a:spcBef>
              <a:buFont typeface="Arial" panose="020B0604020202020204" pitchFamily="34" charset="0"/>
              <a:buChar char="•"/>
            </a:pPr>
            <a:r>
              <a:rPr lang="en-US" sz="1650" dirty="0" smtClean="0"/>
              <a:t>NASA Short-term Prediction Research and Transition Center (</a:t>
            </a:r>
            <a:r>
              <a:rPr lang="en-US" sz="1650" dirty="0" err="1" smtClean="0"/>
              <a:t>SPoRT</a:t>
            </a:r>
            <a:r>
              <a:rPr lang="en-US" sz="1650" dirty="0" smtClean="0"/>
              <a:t>)</a:t>
            </a:r>
          </a:p>
          <a:p>
            <a:pPr marL="342900" indent="-342900">
              <a:lnSpc>
                <a:spcPct val="120000"/>
              </a:lnSpc>
              <a:spcBef>
                <a:spcPts val="0"/>
              </a:spcBef>
              <a:buFont typeface="Arial" panose="020B0604020202020204" pitchFamily="34" charset="0"/>
              <a:buChar char="•"/>
            </a:pPr>
            <a:endParaRPr lang="en-US" sz="1650" b="1" dirty="0" smtClean="0"/>
          </a:p>
          <a:p>
            <a:pPr>
              <a:lnSpc>
                <a:spcPct val="120000"/>
              </a:lnSpc>
              <a:spcBef>
                <a:spcPts val="0"/>
              </a:spcBef>
            </a:pPr>
            <a:r>
              <a:rPr lang="en-US" sz="1650" b="1" dirty="0" smtClean="0"/>
              <a:t>Earth Observations</a:t>
            </a:r>
            <a:r>
              <a:rPr lang="en-US" sz="1650" dirty="0" smtClean="0"/>
              <a:t>:</a:t>
            </a:r>
          </a:p>
          <a:p>
            <a:pPr marL="342900" indent="-342900">
              <a:lnSpc>
                <a:spcPct val="120000"/>
              </a:lnSpc>
              <a:spcBef>
                <a:spcPts val="0"/>
              </a:spcBef>
              <a:buFont typeface="Arial" panose="020B0604020202020204" pitchFamily="34" charset="0"/>
              <a:buChar char="•"/>
            </a:pPr>
            <a:r>
              <a:rPr lang="en-US" sz="1650" dirty="0" smtClean="0"/>
              <a:t>Landsat 8 </a:t>
            </a:r>
            <a:r>
              <a:rPr lang="en-US" sz="1650" dirty="0" smtClean="0"/>
              <a:t>OLI </a:t>
            </a:r>
          </a:p>
          <a:p>
            <a:pPr marL="342900" indent="-342900">
              <a:lnSpc>
                <a:spcPct val="120000"/>
              </a:lnSpc>
              <a:spcBef>
                <a:spcPts val="0"/>
              </a:spcBef>
              <a:buFont typeface="Arial" panose="020B0604020202020204" pitchFamily="34" charset="0"/>
              <a:buChar char="•"/>
            </a:pPr>
            <a:r>
              <a:rPr lang="en-US" sz="1650" dirty="0" smtClean="0"/>
              <a:t>Sentinel </a:t>
            </a:r>
            <a:r>
              <a:rPr lang="en-US" sz="1650" dirty="0" smtClean="0"/>
              <a:t>2 </a:t>
            </a:r>
            <a:r>
              <a:rPr lang="en-US" sz="1650" dirty="0" smtClean="0"/>
              <a:t>MSI</a:t>
            </a:r>
          </a:p>
          <a:p>
            <a:pPr marL="342900" indent="-342900">
              <a:lnSpc>
                <a:spcPct val="120000"/>
              </a:lnSpc>
              <a:spcBef>
                <a:spcPts val="0"/>
              </a:spcBef>
              <a:buFont typeface="Arial" panose="020B0604020202020204" pitchFamily="34" charset="0"/>
              <a:buChar char="•"/>
            </a:pPr>
            <a:r>
              <a:rPr lang="en-US" sz="1650" dirty="0" smtClean="0"/>
              <a:t> </a:t>
            </a:r>
            <a:r>
              <a:rPr lang="en-US" sz="1650" dirty="0" smtClean="0"/>
              <a:t>SRTM Version </a:t>
            </a:r>
            <a:r>
              <a:rPr lang="en-US" sz="1650" dirty="0" smtClean="0"/>
              <a:t>3</a:t>
            </a:r>
            <a:endParaRPr lang="en-US" sz="1650" b="1" dirty="0" smtClean="0"/>
          </a:p>
        </p:txBody>
      </p:sp>
    </p:spTree>
    <p:extLst>
      <p:ext uri="{BB962C8B-B14F-4D97-AF65-F5344CB8AC3E}">
        <p14:creationId xmlns:p14="http://schemas.microsoft.com/office/powerpoint/2010/main" val="27787427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a:spLocks noGrp="1"/>
          </p:cNvSpPr>
          <p:nvPr>
            <p:ph type="body" sz="quarter" idx="11"/>
          </p:nvPr>
        </p:nvSpPr>
        <p:spPr>
          <a:xfrm>
            <a:off x="299575" y="1065299"/>
            <a:ext cx="11685595" cy="5411910"/>
          </a:xfrm>
        </p:spPr>
        <p:txBody>
          <a:bodyPr>
            <a:normAutofit fontScale="85000" lnSpcReduction="10000"/>
          </a:bodyPr>
          <a:lstStyle/>
          <a:p>
            <a:pPr>
              <a:lnSpc>
                <a:spcPct val="120000"/>
              </a:lnSpc>
              <a:spcBef>
                <a:spcPts val="0"/>
              </a:spcBef>
            </a:pPr>
            <a:r>
              <a:rPr lang="en-US" b="1" dirty="0" smtClean="0"/>
              <a:t>Community Concern</a:t>
            </a:r>
            <a:r>
              <a:rPr lang="en-US" dirty="0" smtClean="0"/>
              <a:t>: </a:t>
            </a:r>
            <a:r>
              <a:rPr lang="en-US" sz="1900" dirty="0" smtClean="0"/>
              <a:t>Approximately 20 tropical </a:t>
            </a:r>
            <a:r>
              <a:rPr lang="en-US" sz="1900" dirty="0" smtClean="0"/>
              <a:t>cyclones occur </a:t>
            </a:r>
            <a:r>
              <a:rPr lang="en-US" sz="1900" dirty="0" smtClean="0"/>
              <a:t>near the Philippines each year with 6-9 making landfall</a:t>
            </a:r>
            <a:r>
              <a:rPr lang="en-US" sz="1900" dirty="0"/>
              <a:t>. </a:t>
            </a:r>
            <a:r>
              <a:rPr lang="en-US" sz="1900" dirty="0"/>
              <a:t>T</a:t>
            </a:r>
            <a:r>
              <a:rPr lang="en-US" sz="1900" dirty="0" smtClean="0"/>
              <a:t>he </a:t>
            </a:r>
            <a:r>
              <a:rPr lang="en-US" sz="1900" dirty="0" smtClean="0"/>
              <a:t>United Nations </a:t>
            </a:r>
            <a:r>
              <a:rPr lang="en-US" sz="1900" dirty="0" smtClean="0"/>
              <a:t>is working to </a:t>
            </a:r>
            <a:r>
              <a:rPr lang="en-US" sz="1900" dirty="0" smtClean="0"/>
              <a:t>address gender specific impacts to increase the efficiency and relevance of humanitarian response to hazards.</a:t>
            </a:r>
          </a:p>
          <a:p>
            <a:pPr>
              <a:lnSpc>
                <a:spcPct val="120000"/>
              </a:lnSpc>
              <a:spcBef>
                <a:spcPts val="0"/>
              </a:spcBef>
            </a:pPr>
            <a:endParaRPr lang="en-US" b="1" dirty="0" smtClean="0"/>
          </a:p>
          <a:p>
            <a:pPr>
              <a:lnSpc>
                <a:spcPct val="120000"/>
              </a:lnSpc>
              <a:spcBef>
                <a:spcPts val="0"/>
              </a:spcBef>
            </a:pPr>
            <a:r>
              <a:rPr lang="en-US" sz="1900" b="1" dirty="0" smtClean="0"/>
              <a:t>Partners</a:t>
            </a:r>
            <a:r>
              <a:rPr lang="en-US" sz="1900" dirty="0" smtClean="0"/>
              <a:t>:</a:t>
            </a:r>
          </a:p>
          <a:p>
            <a:pPr marL="342900" indent="-342900">
              <a:lnSpc>
                <a:spcPct val="120000"/>
              </a:lnSpc>
              <a:spcBef>
                <a:spcPts val="0"/>
              </a:spcBef>
              <a:buFont typeface="Arial" panose="020B0604020202020204" pitchFamily="34" charset="0"/>
              <a:buChar char="•"/>
            </a:pPr>
            <a:r>
              <a:rPr lang="en-US" sz="1700" dirty="0" smtClean="0"/>
              <a:t>United Nations-Office for the Coordination of Humanitarian Affairs</a:t>
            </a:r>
          </a:p>
          <a:p>
            <a:pPr marL="342900" indent="-342900">
              <a:lnSpc>
                <a:spcPct val="120000"/>
              </a:lnSpc>
              <a:spcBef>
                <a:spcPts val="0"/>
              </a:spcBef>
              <a:buFont typeface="Arial" panose="020B0604020202020204" pitchFamily="34" charset="0"/>
              <a:buChar char="•"/>
            </a:pPr>
            <a:r>
              <a:rPr lang="en-US" sz="1700" dirty="0" err="1" smtClean="0"/>
              <a:t>Visidyne</a:t>
            </a:r>
            <a:r>
              <a:rPr lang="en-US" sz="1700" dirty="0" smtClean="0"/>
              <a:t>, Inc.</a:t>
            </a:r>
          </a:p>
          <a:p>
            <a:pPr>
              <a:lnSpc>
                <a:spcPct val="120000"/>
              </a:lnSpc>
              <a:spcBef>
                <a:spcPts val="0"/>
              </a:spcBef>
            </a:pPr>
            <a:endParaRPr lang="en-US" sz="1700" b="1" dirty="0" smtClean="0"/>
          </a:p>
          <a:p>
            <a:pPr>
              <a:lnSpc>
                <a:spcPct val="120000"/>
              </a:lnSpc>
              <a:spcBef>
                <a:spcPts val="0"/>
              </a:spcBef>
            </a:pPr>
            <a:r>
              <a:rPr lang="en-US" sz="1900" b="1" dirty="0" smtClean="0"/>
              <a:t>Earth Observations</a:t>
            </a:r>
            <a:r>
              <a:rPr lang="en-US" sz="1900" dirty="0" smtClean="0"/>
              <a:t>:</a:t>
            </a:r>
          </a:p>
          <a:p>
            <a:pPr marL="342900" indent="-342900">
              <a:lnSpc>
                <a:spcPct val="120000"/>
              </a:lnSpc>
              <a:spcBef>
                <a:spcPts val="0"/>
              </a:spcBef>
              <a:buFont typeface="Arial" panose="020B0604020202020204" pitchFamily="34" charset="0"/>
              <a:buChar char="•"/>
            </a:pPr>
            <a:r>
              <a:rPr lang="en-US" sz="1700" dirty="0" smtClean="0"/>
              <a:t>GPM – Precipitation</a:t>
            </a:r>
          </a:p>
          <a:p>
            <a:pPr marL="342900" indent="-342900">
              <a:lnSpc>
                <a:spcPct val="120000"/>
              </a:lnSpc>
              <a:spcBef>
                <a:spcPts val="0"/>
              </a:spcBef>
              <a:buFont typeface="Arial" panose="020B0604020202020204" pitchFamily="34" charset="0"/>
              <a:buChar char="•"/>
            </a:pPr>
            <a:r>
              <a:rPr lang="en-US" sz="1700" dirty="0" smtClean="0"/>
              <a:t>PERSIANN – precipitation</a:t>
            </a:r>
          </a:p>
          <a:p>
            <a:pPr marL="342900" indent="-342900">
              <a:lnSpc>
                <a:spcPct val="120000"/>
              </a:lnSpc>
              <a:spcBef>
                <a:spcPts val="0"/>
              </a:spcBef>
              <a:buFont typeface="Arial" panose="020B0604020202020204" pitchFamily="34" charset="0"/>
              <a:buChar char="•"/>
            </a:pPr>
            <a:r>
              <a:rPr lang="en-US" sz="1700" dirty="0" smtClean="0"/>
              <a:t>ISS </a:t>
            </a:r>
            <a:r>
              <a:rPr lang="en-US" sz="1700" dirty="0" err="1" smtClean="0"/>
              <a:t>CyMISS</a:t>
            </a:r>
            <a:r>
              <a:rPr lang="en-US" sz="1700" dirty="0" smtClean="0"/>
              <a:t> – Cyclone Imagery</a:t>
            </a:r>
          </a:p>
          <a:p>
            <a:pPr marL="342900" indent="-342900">
              <a:lnSpc>
                <a:spcPct val="120000"/>
              </a:lnSpc>
              <a:spcBef>
                <a:spcPts val="0"/>
              </a:spcBef>
              <a:buFont typeface="Arial" panose="020B0604020202020204" pitchFamily="34" charset="0"/>
              <a:buChar char="•"/>
            </a:pPr>
            <a:endParaRPr lang="en-US" sz="1700" dirty="0" smtClean="0"/>
          </a:p>
          <a:p>
            <a:pPr marL="342900" indent="-342900">
              <a:lnSpc>
                <a:spcPct val="120000"/>
              </a:lnSpc>
              <a:spcBef>
                <a:spcPts val="0"/>
              </a:spcBef>
            </a:pPr>
            <a:r>
              <a:rPr lang="en-US" sz="1900" b="1" dirty="0"/>
              <a:t>Ancillary Datasets</a:t>
            </a:r>
          </a:p>
          <a:p>
            <a:pPr marL="342900" indent="-342900">
              <a:lnSpc>
                <a:spcPct val="120000"/>
              </a:lnSpc>
              <a:spcBef>
                <a:spcPts val="0"/>
              </a:spcBef>
              <a:buFont typeface="Arial" panose="020B0604020202020204" pitchFamily="34" charset="0"/>
              <a:buChar char="•"/>
            </a:pPr>
            <a:r>
              <a:rPr lang="en-US" sz="1700" dirty="0" err="1" smtClean="0"/>
              <a:t>IBTrACS</a:t>
            </a:r>
            <a:r>
              <a:rPr lang="en-US" sz="1700" dirty="0" smtClean="0"/>
              <a:t>  - Archived Cyclone Data</a:t>
            </a:r>
          </a:p>
          <a:p>
            <a:pPr marL="342900" indent="-342900">
              <a:lnSpc>
                <a:spcPct val="120000"/>
              </a:lnSpc>
              <a:spcBef>
                <a:spcPts val="0"/>
              </a:spcBef>
              <a:buFont typeface="Arial" panose="020B0604020202020204" pitchFamily="34" charset="0"/>
              <a:buChar char="•"/>
            </a:pPr>
            <a:r>
              <a:rPr lang="en-US" sz="1700" dirty="0" smtClean="0"/>
              <a:t>UN Humanitarian Data Exchange - Philippines Demographics Data</a:t>
            </a:r>
            <a:endParaRPr lang="en-US" sz="1700" dirty="0"/>
          </a:p>
          <a:p>
            <a:pPr>
              <a:lnSpc>
                <a:spcPct val="120000"/>
              </a:lnSpc>
              <a:spcBef>
                <a:spcPts val="0"/>
              </a:spcBef>
            </a:pPr>
            <a:endParaRPr lang="en-US" sz="1300" b="1" dirty="0" smtClean="0"/>
          </a:p>
          <a:p>
            <a:pPr>
              <a:lnSpc>
                <a:spcPct val="120000"/>
              </a:lnSpc>
              <a:spcBef>
                <a:spcPts val="0"/>
              </a:spcBef>
            </a:pPr>
            <a:endParaRPr lang="en-US" sz="1200" b="1" dirty="0" smtClean="0"/>
          </a:p>
          <a:p>
            <a:pPr>
              <a:lnSpc>
                <a:spcPct val="120000"/>
              </a:lnSpc>
              <a:spcBef>
                <a:spcPts val="0"/>
              </a:spcBef>
            </a:pPr>
            <a:r>
              <a:rPr lang="en-US" sz="1900" b="1" dirty="0" smtClean="0"/>
              <a:t>Impact &amp; Benefit</a:t>
            </a:r>
            <a:r>
              <a:rPr lang="en-US" sz="1900" dirty="0" smtClean="0"/>
              <a:t>: The Philippines Disasters I </a:t>
            </a:r>
            <a:r>
              <a:rPr lang="en-US" sz="1900" dirty="0" smtClean="0"/>
              <a:t>Team </a:t>
            </a:r>
            <a:r>
              <a:rPr lang="en-US" sz="1900" dirty="0" smtClean="0"/>
              <a:t>will create a tropical cyclone climatology for the Philippines and incorporate demographics, precipitation, and impact data to create a gender risk analysis for the UN-Office for the Coordination of Humanitarian Affairs to use in future humanitarian relief efforts. </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b="22739"/>
          <a:stretch/>
        </p:blipFill>
        <p:spPr>
          <a:xfrm flipH="1">
            <a:off x="4697792" y="2757384"/>
            <a:ext cx="3939558" cy="2027740"/>
          </a:xfrm>
          <a:prstGeom prst="rect">
            <a:avLst/>
          </a:prstGeom>
        </p:spPr>
      </p:pic>
      <p:pic>
        <p:nvPicPr>
          <p:cNvPr id="2" name="Picture 1"/>
          <p:cNvPicPr>
            <a:picLocks noChangeAspect="1"/>
          </p:cNvPicPr>
          <p:nvPr/>
        </p:nvPicPr>
        <p:blipFill>
          <a:blip r:embed="rId4"/>
          <a:stretch>
            <a:fillRect/>
          </a:stretch>
        </p:blipFill>
        <p:spPr>
          <a:xfrm>
            <a:off x="8904050" y="1752531"/>
            <a:ext cx="2814420" cy="3614112"/>
          </a:xfrm>
          <a:prstGeom prst="rect">
            <a:avLst/>
          </a:prstGeom>
        </p:spPr>
      </p:pic>
      <p:sp>
        <p:nvSpPr>
          <p:cNvPr id="9" name="Text Placeholder 2"/>
          <p:cNvSpPr>
            <a:spLocks noGrp="1"/>
          </p:cNvSpPr>
          <p:nvPr>
            <p:ph type="body" sz="quarter" idx="4294967295"/>
          </p:nvPr>
        </p:nvSpPr>
        <p:spPr>
          <a:xfrm>
            <a:off x="1160585" y="279213"/>
            <a:ext cx="10824585" cy="742739"/>
          </a:xfrm>
          <a:prstGeom prst="rect">
            <a:avLst/>
          </a:prstGeom>
        </p:spPr>
        <p:txBody>
          <a:bodyPr anchor="ctr"/>
          <a:lstStyle/>
          <a:p>
            <a:pPr marL="0" indent="0">
              <a:buNone/>
            </a:pPr>
            <a:r>
              <a:rPr lang="en-US" sz="4400" b="1" dirty="0" smtClean="0">
                <a:solidFill>
                  <a:schemeClr val="accent1"/>
                </a:solidFill>
              </a:rPr>
              <a:t>Philippines Disasters I</a:t>
            </a:r>
            <a:endParaRPr lang="en-US" sz="4400" b="1" dirty="0">
              <a:solidFill>
                <a:schemeClr val="accent1"/>
              </a:solidFill>
            </a:endParaRPr>
          </a:p>
        </p:txBody>
      </p:sp>
      <p:sp>
        <p:nvSpPr>
          <p:cNvPr id="11" name="Text Placeholder 2"/>
          <p:cNvSpPr>
            <a:spLocks noGrp="1"/>
          </p:cNvSpPr>
          <p:nvPr>
            <p:ph type="body" sz="quarter" idx="4294967295"/>
          </p:nvPr>
        </p:nvSpPr>
        <p:spPr>
          <a:xfrm>
            <a:off x="2237258" y="6363735"/>
            <a:ext cx="5230342" cy="390218"/>
          </a:xfrm>
          <a:prstGeom prst="rect">
            <a:avLst/>
          </a:prstGeom>
        </p:spPr>
        <p:txBody>
          <a:bodyPr>
            <a:normAutofit fontScale="77500" lnSpcReduction="20000"/>
          </a:bodyPr>
          <a:lstStyle/>
          <a:p>
            <a:pPr marL="0" indent="0">
              <a:buNone/>
            </a:pPr>
            <a:r>
              <a:rPr lang="en-US" sz="1800" b="1" dirty="0" smtClean="0">
                <a:solidFill>
                  <a:schemeClr val="accent1"/>
                </a:solidFill>
              </a:rPr>
              <a:t>@ </a:t>
            </a:r>
            <a:r>
              <a:rPr lang="en-US" sz="1800" b="1" dirty="0" smtClean="0">
                <a:solidFill>
                  <a:schemeClr val="accent1"/>
                </a:solidFill>
              </a:rPr>
              <a:t>NOAA National </a:t>
            </a:r>
            <a:r>
              <a:rPr lang="en-US" sz="1800" b="1" dirty="0" smtClean="0">
                <a:solidFill>
                  <a:schemeClr val="accent1"/>
                </a:solidFill>
              </a:rPr>
              <a:t>Centers for Environmental Information</a:t>
            </a:r>
            <a:endParaRPr lang="en-US" sz="1800" b="1" dirty="0">
              <a:solidFill>
                <a:schemeClr val="accent1"/>
              </a:solidFill>
            </a:endParaRPr>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575" y="279213"/>
            <a:ext cx="742739" cy="742739"/>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9575" y="6305438"/>
            <a:ext cx="1937683" cy="413288"/>
          </a:xfrm>
          <a:prstGeom prst="rect">
            <a:avLst/>
          </a:prstGeom>
        </p:spPr>
      </p:pic>
      <p:sp>
        <p:nvSpPr>
          <p:cNvPr id="4" name="TextBox 3"/>
          <p:cNvSpPr txBox="1"/>
          <p:nvPr/>
        </p:nvSpPr>
        <p:spPr>
          <a:xfrm>
            <a:off x="4697792" y="2757384"/>
            <a:ext cx="3378820" cy="307777"/>
          </a:xfrm>
          <a:prstGeom prst="rect">
            <a:avLst/>
          </a:prstGeom>
          <a:noFill/>
        </p:spPr>
        <p:txBody>
          <a:bodyPr wrap="square" rtlCol="0">
            <a:spAutoFit/>
          </a:bodyPr>
          <a:lstStyle/>
          <a:p>
            <a:r>
              <a:rPr lang="en-US" sz="1400" dirty="0" err="1" smtClean="0">
                <a:solidFill>
                  <a:schemeClr val="bg1"/>
                </a:solidFill>
              </a:rPr>
              <a:t>CyMISS</a:t>
            </a:r>
            <a:r>
              <a:rPr lang="en-US" sz="1400" dirty="0" smtClean="0">
                <a:solidFill>
                  <a:schemeClr val="bg1"/>
                </a:solidFill>
              </a:rPr>
              <a:t> Image from ISS</a:t>
            </a:r>
            <a:endParaRPr lang="en-US" sz="1400" dirty="0">
              <a:solidFill>
                <a:schemeClr val="bg1"/>
              </a:solidFill>
            </a:endParaRPr>
          </a:p>
        </p:txBody>
      </p:sp>
    </p:spTree>
    <p:extLst>
      <p:ext uri="{BB962C8B-B14F-4D97-AF65-F5344CB8AC3E}">
        <p14:creationId xmlns:p14="http://schemas.microsoft.com/office/powerpoint/2010/main" val="2982738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a:spLocks noGrp="1"/>
          </p:cNvSpPr>
          <p:nvPr>
            <p:ph type="body" sz="quarter" idx="11"/>
          </p:nvPr>
        </p:nvSpPr>
        <p:spPr>
          <a:xfrm>
            <a:off x="299575" y="1133856"/>
            <a:ext cx="7251101" cy="5003333"/>
          </a:xfrm>
        </p:spPr>
        <p:txBody>
          <a:bodyPr>
            <a:normAutofit fontScale="85000" lnSpcReduction="20000"/>
          </a:bodyPr>
          <a:lstStyle/>
          <a:p>
            <a:pPr>
              <a:lnSpc>
                <a:spcPct val="110000"/>
              </a:lnSpc>
              <a:spcBef>
                <a:spcPts val="0"/>
              </a:spcBef>
            </a:pPr>
            <a:r>
              <a:rPr lang="en-US" b="1" dirty="0" smtClean="0"/>
              <a:t>Community Concern</a:t>
            </a:r>
            <a:r>
              <a:rPr lang="en-US" dirty="0" smtClean="0"/>
              <a:t>: </a:t>
            </a:r>
            <a:r>
              <a:rPr lang="en-US" dirty="0"/>
              <a:t>Dozens of wildfires across the Southeast United States have recently burned and destroyed forests and residential areas. Over 15,000 acres within Great Smoky Mountains National Park burned due to fires spread by 80 mph winds, low humidity and drought. The wildfires damaged hundreds of buildings, caused power outages, and led to the evacuation of several populated areas.</a:t>
            </a:r>
          </a:p>
          <a:p>
            <a:pPr>
              <a:lnSpc>
                <a:spcPct val="120000"/>
              </a:lnSpc>
              <a:spcBef>
                <a:spcPts val="0"/>
              </a:spcBef>
            </a:pPr>
            <a:endParaRPr lang="en-US" b="1" dirty="0" smtClean="0"/>
          </a:p>
          <a:p>
            <a:pPr>
              <a:lnSpc>
                <a:spcPct val="120000"/>
              </a:lnSpc>
              <a:spcBef>
                <a:spcPts val="0"/>
              </a:spcBef>
            </a:pPr>
            <a:r>
              <a:rPr lang="en-US" b="1" dirty="0" smtClean="0"/>
              <a:t>Partners</a:t>
            </a:r>
            <a:r>
              <a:rPr lang="en-US" dirty="0" smtClean="0"/>
              <a:t>:</a:t>
            </a:r>
          </a:p>
          <a:p>
            <a:pPr marL="342900" indent="-342900">
              <a:lnSpc>
                <a:spcPct val="120000"/>
              </a:lnSpc>
              <a:spcBef>
                <a:spcPts val="0"/>
              </a:spcBef>
              <a:buFont typeface="Arial" panose="020B0604020202020204" pitchFamily="34" charset="0"/>
              <a:buChar char="•"/>
            </a:pPr>
            <a:r>
              <a:rPr lang="en-US" dirty="0" smtClean="0"/>
              <a:t>US Forest Service</a:t>
            </a:r>
          </a:p>
          <a:p>
            <a:pPr>
              <a:lnSpc>
                <a:spcPct val="120000"/>
              </a:lnSpc>
              <a:spcBef>
                <a:spcPts val="0"/>
              </a:spcBef>
            </a:pPr>
            <a:endParaRPr lang="en-US" b="1" dirty="0" smtClean="0"/>
          </a:p>
          <a:p>
            <a:pPr>
              <a:lnSpc>
                <a:spcPct val="120000"/>
              </a:lnSpc>
              <a:spcBef>
                <a:spcPts val="0"/>
              </a:spcBef>
            </a:pPr>
            <a:r>
              <a:rPr lang="en-US" b="1" dirty="0" smtClean="0"/>
              <a:t>Earth Observations</a:t>
            </a:r>
            <a:r>
              <a:rPr lang="en-US" dirty="0" smtClean="0"/>
              <a:t>:</a:t>
            </a:r>
          </a:p>
          <a:p>
            <a:pPr marL="342900" indent="-342900">
              <a:lnSpc>
                <a:spcPct val="120000"/>
              </a:lnSpc>
              <a:spcBef>
                <a:spcPts val="0"/>
              </a:spcBef>
              <a:buFont typeface="Arial" panose="020B0604020202020204" pitchFamily="34" charset="0"/>
              <a:buChar char="•"/>
            </a:pPr>
            <a:r>
              <a:rPr lang="en-US" dirty="0" smtClean="0"/>
              <a:t>Aqua and Terra </a:t>
            </a:r>
            <a:r>
              <a:rPr lang="en-US" dirty="0" smtClean="0"/>
              <a:t>MODIS</a:t>
            </a:r>
          </a:p>
          <a:p>
            <a:pPr marL="342900" indent="-342900">
              <a:lnSpc>
                <a:spcPct val="120000"/>
              </a:lnSpc>
              <a:spcBef>
                <a:spcPts val="0"/>
              </a:spcBef>
              <a:buFont typeface="Arial" panose="020B0604020202020204" pitchFamily="34" charset="0"/>
              <a:buChar char="•"/>
            </a:pPr>
            <a:r>
              <a:rPr lang="en-US" dirty="0"/>
              <a:t>Landsat 8 </a:t>
            </a:r>
            <a:r>
              <a:rPr lang="en-US" dirty="0" smtClean="0"/>
              <a:t>OLI</a:t>
            </a:r>
          </a:p>
          <a:p>
            <a:pPr marL="342900" indent="-342900">
              <a:lnSpc>
                <a:spcPct val="120000"/>
              </a:lnSpc>
              <a:spcBef>
                <a:spcPts val="0"/>
              </a:spcBef>
              <a:buFont typeface="Arial" panose="020B0604020202020204" pitchFamily="34" charset="0"/>
              <a:buChar char="•"/>
            </a:pPr>
            <a:r>
              <a:rPr lang="en-US" dirty="0"/>
              <a:t>ER-2 Aircraft</a:t>
            </a:r>
          </a:p>
          <a:p>
            <a:pPr marL="342900" indent="-342900">
              <a:lnSpc>
                <a:spcPct val="120000"/>
              </a:lnSpc>
              <a:spcBef>
                <a:spcPts val="0"/>
              </a:spcBef>
              <a:buFont typeface="Arial" panose="020B0604020202020204" pitchFamily="34" charset="0"/>
              <a:buChar char="•"/>
            </a:pPr>
            <a:endParaRPr lang="en-US" b="1" dirty="0" smtClean="0"/>
          </a:p>
          <a:p>
            <a:pPr>
              <a:lnSpc>
                <a:spcPct val="110000"/>
              </a:lnSpc>
              <a:spcBef>
                <a:spcPts val="0"/>
              </a:spcBef>
            </a:pPr>
            <a:r>
              <a:rPr lang="en-US" b="1" dirty="0" smtClean="0"/>
              <a:t>Impact &amp; Benefit</a:t>
            </a:r>
            <a:r>
              <a:rPr lang="en-US" dirty="0" smtClean="0"/>
              <a:t>: </a:t>
            </a:r>
            <a:r>
              <a:rPr lang="en-US" dirty="0"/>
              <a:t>This project will enhance the Forest Service’s management efforts in the southeastern US by demonstrating the use of NASA data for monitoring the recent drought, wildfire susceptibility, and early forest recovery. </a:t>
            </a:r>
          </a:p>
        </p:txBody>
      </p:sp>
      <p:sp>
        <p:nvSpPr>
          <p:cNvPr id="9" name="Text Placeholder 2"/>
          <p:cNvSpPr>
            <a:spLocks noGrp="1"/>
          </p:cNvSpPr>
          <p:nvPr>
            <p:ph type="body" sz="quarter" idx="4294967295"/>
          </p:nvPr>
        </p:nvSpPr>
        <p:spPr>
          <a:xfrm>
            <a:off x="1160585" y="279213"/>
            <a:ext cx="10824585" cy="742739"/>
          </a:xfrm>
          <a:prstGeom prst="rect">
            <a:avLst/>
          </a:prstGeom>
        </p:spPr>
        <p:txBody>
          <a:bodyPr anchor="ctr"/>
          <a:lstStyle/>
          <a:p>
            <a:pPr marL="0" indent="0">
              <a:buNone/>
            </a:pPr>
            <a:r>
              <a:rPr lang="en-US" sz="4400" b="1" dirty="0" smtClean="0">
                <a:solidFill>
                  <a:schemeClr val="accent1"/>
                </a:solidFill>
              </a:rPr>
              <a:t>Southern Appalachia Disasters</a:t>
            </a:r>
            <a:endParaRPr lang="en-US" sz="4400" b="1" dirty="0">
              <a:solidFill>
                <a:schemeClr val="accent1"/>
              </a:solidFill>
            </a:endParaRPr>
          </a:p>
        </p:txBody>
      </p:sp>
      <p:sp>
        <p:nvSpPr>
          <p:cNvPr id="11" name="Text Placeholder 2"/>
          <p:cNvSpPr>
            <a:spLocks noGrp="1"/>
          </p:cNvSpPr>
          <p:nvPr>
            <p:ph type="body" sz="quarter" idx="4294967295"/>
          </p:nvPr>
        </p:nvSpPr>
        <p:spPr>
          <a:xfrm>
            <a:off x="2237258" y="6363735"/>
            <a:ext cx="4794740" cy="390218"/>
          </a:xfrm>
          <a:prstGeom prst="rect">
            <a:avLst/>
          </a:prstGeom>
        </p:spPr>
        <p:txBody>
          <a:bodyPr/>
          <a:lstStyle/>
          <a:p>
            <a:pPr marL="0" indent="0">
              <a:buNone/>
            </a:pPr>
            <a:r>
              <a:rPr lang="en-US" sz="1800" b="1" dirty="0" smtClean="0">
                <a:solidFill>
                  <a:schemeClr val="accent1"/>
                </a:solidFill>
              </a:rPr>
              <a:t>@ The University of </a:t>
            </a:r>
            <a:r>
              <a:rPr lang="en-US" sz="1800" b="1" dirty="0">
                <a:solidFill>
                  <a:schemeClr val="accent1"/>
                </a:solidFill>
              </a:rPr>
              <a:t>G</a:t>
            </a:r>
            <a:r>
              <a:rPr lang="en-US" sz="1800" b="1" dirty="0" smtClean="0">
                <a:solidFill>
                  <a:schemeClr val="accent1"/>
                </a:solidFill>
              </a:rPr>
              <a:t>eorgia</a:t>
            </a:r>
            <a:endParaRPr lang="en-US" sz="1800" b="1" dirty="0">
              <a:solidFill>
                <a:schemeClr val="accent1"/>
              </a:solidFill>
            </a:endParaRP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575" y="279213"/>
            <a:ext cx="742739" cy="742739"/>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575" y="6305438"/>
            <a:ext cx="1937683" cy="413288"/>
          </a:xfrm>
          <a:prstGeom prst="rect">
            <a:avLst/>
          </a:prstGeom>
        </p:spPr>
      </p:pic>
      <p:pic>
        <p:nvPicPr>
          <p:cNvPr id="1026" name="Picture 2" descr="Related image"/>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550676" y="1170452"/>
            <a:ext cx="4434494" cy="23426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Related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50676" y="3625032"/>
            <a:ext cx="4434494" cy="2738703"/>
          </a:xfrm>
          <a:prstGeom prst="rect">
            <a:avLst/>
          </a:prstGeom>
          <a:ln>
            <a:solidFill>
              <a:schemeClr val="tx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9672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a:spLocks noGrp="1"/>
          </p:cNvSpPr>
          <p:nvPr>
            <p:ph type="body" sz="quarter" idx="11"/>
          </p:nvPr>
        </p:nvSpPr>
        <p:spPr>
          <a:xfrm>
            <a:off x="299575" y="1133856"/>
            <a:ext cx="7610536" cy="5136355"/>
          </a:xfrm>
        </p:spPr>
        <p:txBody>
          <a:bodyPr>
            <a:noAutofit/>
          </a:bodyPr>
          <a:lstStyle/>
          <a:p>
            <a:pPr>
              <a:lnSpc>
                <a:spcPct val="100000"/>
              </a:lnSpc>
              <a:spcBef>
                <a:spcPts val="0"/>
              </a:spcBef>
            </a:pPr>
            <a:r>
              <a:rPr lang="en-US" sz="1700" b="1" dirty="0" smtClean="0"/>
              <a:t>Community Concern</a:t>
            </a:r>
            <a:r>
              <a:rPr lang="en-US" sz="1700" dirty="0" smtClean="0"/>
              <a:t>: </a:t>
            </a:r>
            <a:r>
              <a:rPr lang="en-US" sz="1700" dirty="0"/>
              <a:t>Mangroves have been overexploited or converted to </a:t>
            </a:r>
            <a:r>
              <a:rPr lang="en-US" sz="1700" dirty="0" smtClean="0"/>
              <a:t>other </a:t>
            </a:r>
            <a:r>
              <a:rPr lang="en-US" sz="1700" dirty="0"/>
              <a:t>forms of land </a:t>
            </a:r>
            <a:r>
              <a:rPr lang="en-US" sz="1700" dirty="0" smtClean="0"/>
              <a:t>use. These forests </a:t>
            </a:r>
            <a:r>
              <a:rPr lang="en-US" sz="1700" dirty="0"/>
              <a:t>provide valuable services such as food, raw materials, and medicinal and ornamental </a:t>
            </a:r>
            <a:r>
              <a:rPr lang="en-US" sz="1700" dirty="0" smtClean="0"/>
              <a:t>resources.</a:t>
            </a:r>
            <a:r>
              <a:rPr lang="en-US" sz="1700" b="1" dirty="0" smtClean="0"/>
              <a:t> </a:t>
            </a:r>
            <a:r>
              <a:rPr lang="en-US" sz="1700" dirty="0" smtClean="0"/>
              <a:t>There </a:t>
            </a:r>
            <a:r>
              <a:rPr lang="en-US" sz="1700" dirty="0"/>
              <a:t>is growing concern for the effective management and conservation of these mangrove forests because they support families from 36 villages around </a:t>
            </a:r>
            <a:r>
              <a:rPr lang="en-US" sz="1700" dirty="0" smtClean="0"/>
              <a:t>the Odisha region. </a:t>
            </a:r>
          </a:p>
          <a:p>
            <a:pPr>
              <a:lnSpc>
                <a:spcPct val="120000"/>
              </a:lnSpc>
              <a:spcBef>
                <a:spcPts val="0"/>
              </a:spcBef>
            </a:pPr>
            <a:endParaRPr lang="en-US" sz="1700" b="1" dirty="0"/>
          </a:p>
          <a:p>
            <a:pPr>
              <a:lnSpc>
                <a:spcPct val="120000"/>
              </a:lnSpc>
              <a:spcBef>
                <a:spcPts val="0"/>
              </a:spcBef>
            </a:pPr>
            <a:r>
              <a:rPr lang="en-US" sz="1700" b="1" dirty="0" smtClean="0"/>
              <a:t>Partners</a:t>
            </a:r>
            <a:r>
              <a:rPr lang="en-US" sz="1700" dirty="0" smtClean="0"/>
              <a:t>:</a:t>
            </a:r>
          </a:p>
          <a:p>
            <a:pPr marL="342900" indent="-342900">
              <a:lnSpc>
                <a:spcPct val="100000"/>
              </a:lnSpc>
              <a:spcBef>
                <a:spcPts val="0"/>
              </a:spcBef>
              <a:buFont typeface="Arial" panose="020B0604020202020204" pitchFamily="34" charset="0"/>
              <a:buChar char="•"/>
            </a:pPr>
            <a:r>
              <a:rPr lang="en-US" sz="1700" dirty="0" smtClean="0"/>
              <a:t>Govern</a:t>
            </a:r>
            <a:r>
              <a:rPr lang="en-US" sz="1700" dirty="0" smtClean="0"/>
              <a:t>ment </a:t>
            </a:r>
            <a:r>
              <a:rPr lang="en-US" sz="1700" dirty="0"/>
              <a:t>of Odisha; DFE; </a:t>
            </a:r>
            <a:r>
              <a:rPr lang="en-US" sz="1700" dirty="0" err="1"/>
              <a:t>Chilika</a:t>
            </a:r>
            <a:r>
              <a:rPr lang="en-US" sz="1700" dirty="0"/>
              <a:t> Development Authority (CDA</a:t>
            </a:r>
            <a:r>
              <a:rPr lang="en-US" sz="1700" dirty="0" smtClean="0"/>
              <a:t>)</a:t>
            </a:r>
          </a:p>
          <a:p>
            <a:pPr marL="342900" indent="-342900">
              <a:lnSpc>
                <a:spcPct val="120000"/>
              </a:lnSpc>
              <a:spcBef>
                <a:spcPts val="0"/>
              </a:spcBef>
              <a:buFont typeface="Arial" panose="020B0604020202020204" pitchFamily="34" charset="0"/>
              <a:buChar char="•"/>
            </a:pPr>
            <a:endParaRPr lang="en-US" sz="1700" b="1" dirty="0" smtClean="0"/>
          </a:p>
          <a:p>
            <a:pPr>
              <a:lnSpc>
                <a:spcPct val="120000"/>
              </a:lnSpc>
              <a:spcBef>
                <a:spcPts val="0"/>
              </a:spcBef>
            </a:pPr>
            <a:r>
              <a:rPr lang="en-US" sz="1700" b="1" dirty="0" smtClean="0"/>
              <a:t>Earth Observations</a:t>
            </a:r>
            <a:r>
              <a:rPr lang="en-US" sz="1700" dirty="0" smtClean="0"/>
              <a:t>:</a:t>
            </a:r>
          </a:p>
          <a:p>
            <a:pPr marL="342900" indent="-342900">
              <a:lnSpc>
                <a:spcPct val="100000"/>
              </a:lnSpc>
              <a:spcBef>
                <a:spcPts val="0"/>
              </a:spcBef>
              <a:buFont typeface="Arial" panose="020B0604020202020204" pitchFamily="34" charset="0"/>
              <a:buChar char="•"/>
            </a:pPr>
            <a:r>
              <a:rPr lang="en-US" sz="1700" dirty="0" smtClean="0"/>
              <a:t>Terra MODIS, ASTER</a:t>
            </a:r>
          </a:p>
          <a:p>
            <a:pPr marL="342900" indent="-342900">
              <a:lnSpc>
                <a:spcPct val="100000"/>
              </a:lnSpc>
              <a:spcBef>
                <a:spcPts val="0"/>
              </a:spcBef>
              <a:buFont typeface="Arial" panose="020B0604020202020204" pitchFamily="34" charset="0"/>
              <a:buChar char="•"/>
            </a:pPr>
            <a:r>
              <a:rPr lang="en-US" sz="1700" dirty="0"/>
              <a:t>Sentinel </a:t>
            </a:r>
            <a:r>
              <a:rPr lang="en-US" sz="1700" dirty="0" smtClean="0"/>
              <a:t>-1A, Sentinel-2A</a:t>
            </a:r>
          </a:p>
          <a:p>
            <a:pPr marL="342900" indent="-342900">
              <a:lnSpc>
                <a:spcPct val="100000"/>
              </a:lnSpc>
              <a:spcBef>
                <a:spcPts val="0"/>
              </a:spcBef>
              <a:buFont typeface="Arial" panose="020B0604020202020204" pitchFamily="34" charset="0"/>
              <a:buChar char="•"/>
            </a:pPr>
            <a:r>
              <a:rPr lang="en-US" sz="1700" dirty="0" smtClean="0"/>
              <a:t>Landsat 4, 5, 7, 8</a:t>
            </a:r>
          </a:p>
          <a:p>
            <a:pPr>
              <a:lnSpc>
                <a:spcPct val="120000"/>
              </a:lnSpc>
              <a:spcBef>
                <a:spcPts val="0"/>
              </a:spcBef>
            </a:pPr>
            <a:endParaRPr lang="en-US" sz="1700" b="1" dirty="0" smtClean="0"/>
          </a:p>
          <a:p>
            <a:pPr>
              <a:lnSpc>
                <a:spcPct val="100000"/>
              </a:lnSpc>
              <a:spcBef>
                <a:spcPts val="0"/>
              </a:spcBef>
            </a:pPr>
            <a:r>
              <a:rPr lang="en-US" sz="1700" b="1" dirty="0" smtClean="0"/>
              <a:t>Impact &amp; Benefit</a:t>
            </a:r>
            <a:r>
              <a:rPr lang="en-US" sz="1700" dirty="0" smtClean="0"/>
              <a:t>: CDA </a:t>
            </a:r>
            <a:r>
              <a:rPr lang="en-US" sz="1700" dirty="0"/>
              <a:t>will </a:t>
            </a:r>
            <a:r>
              <a:rPr lang="en-US" sz="1700" dirty="0" smtClean="0"/>
              <a:t>receive long-term </a:t>
            </a:r>
            <a:r>
              <a:rPr lang="en-US" sz="1700" dirty="0" err="1"/>
              <a:t>spatio</a:t>
            </a:r>
            <a:r>
              <a:rPr lang="en-US" sz="1700" dirty="0"/>
              <a:t>-temporal </a:t>
            </a:r>
            <a:r>
              <a:rPr lang="en-US" sz="1700" dirty="0" smtClean="0"/>
              <a:t>estimations of </a:t>
            </a:r>
            <a:r>
              <a:rPr lang="en-US" sz="1700" dirty="0"/>
              <a:t>mangrove physiological status. The </a:t>
            </a:r>
            <a:r>
              <a:rPr lang="en-US" sz="1700" dirty="0" smtClean="0"/>
              <a:t>results </a:t>
            </a:r>
            <a:r>
              <a:rPr lang="en-US" sz="1700" dirty="0"/>
              <a:t>will allow them to identify ‘hotspots’ for early stages of mangrove </a:t>
            </a:r>
            <a:r>
              <a:rPr lang="en-US" sz="1700" dirty="0" smtClean="0"/>
              <a:t>degradation. </a:t>
            </a:r>
          </a:p>
        </p:txBody>
      </p:sp>
      <p:sp>
        <p:nvSpPr>
          <p:cNvPr id="9" name="Text Placeholder 2"/>
          <p:cNvSpPr>
            <a:spLocks noGrp="1"/>
          </p:cNvSpPr>
          <p:nvPr>
            <p:ph type="body" sz="quarter" idx="4294967295"/>
          </p:nvPr>
        </p:nvSpPr>
        <p:spPr>
          <a:xfrm>
            <a:off x="1160585" y="279213"/>
            <a:ext cx="10824585" cy="742739"/>
          </a:xfrm>
          <a:prstGeom prst="rect">
            <a:avLst/>
          </a:prstGeom>
        </p:spPr>
        <p:txBody>
          <a:bodyPr anchor="ctr">
            <a:normAutofit/>
          </a:bodyPr>
          <a:lstStyle/>
          <a:p>
            <a:pPr marL="0" indent="0">
              <a:buNone/>
            </a:pPr>
            <a:r>
              <a:rPr lang="en-US" sz="4400" b="1" dirty="0">
                <a:solidFill>
                  <a:schemeClr val="accent1"/>
                </a:solidFill>
              </a:rPr>
              <a:t>Eastern India </a:t>
            </a:r>
            <a:r>
              <a:rPr lang="en-US" sz="4400" b="1" dirty="0" smtClean="0">
                <a:solidFill>
                  <a:schemeClr val="accent1"/>
                </a:solidFill>
              </a:rPr>
              <a:t>Eco Forecasting</a:t>
            </a:r>
            <a:endParaRPr lang="en-US" sz="4400" b="1" dirty="0">
              <a:solidFill>
                <a:schemeClr val="accent1"/>
              </a:solidFill>
            </a:endParaRPr>
          </a:p>
        </p:txBody>
      </p:sp>
      <p:sp>
        <p:nvSpPr>
          <p:cNvPr id="11" name="Text Placeholder 2"/>
          <p:cNvSpPr>
            <a:spLocks noGrp="1"/>
          </p:cNvSpPr>
          <p:nvPr>
            <p:ph type="body" sz="quarter" idx="4294967295"/>
          </p:nvPr>
        </p:nvSpPr>
        <p:spPr>
          <a:xfrm>
            <a:off x="2237258" y="6363735"/>
            <a:ext cx="4794740" cy="390218"/>
          </a:xfrm>
          <a:prstGeom prst="rect">
            <a:avLst/>
          </a:prstGeom>
        </p:spPr>
        <p:txBody>
          <a:bodyPr/>
          <a:lstStyle/>
          <a:p>
            <a:pPr marL="0" indent="0">
              <a:buNone/>
            </a:pPr>
            <a:r>
              <a:rPr lang="en-US" sz="1800" b="1" dirty="0" smtClean="0">
                <a:solidFill>
                  <a:schemeClr val="accent1"/>
                </a:solidFill>
              </a:rPr>
              <a:t>@ The University of Georgia</a:t>
            </a:r>
            <a:endParaRPr lang="en-US" sz="1800" b="1" dirty="0">
              <a:solidFill>
                <a:schemeClr val="accent1"/>
              </a:solidFill>
            </a:endParaRP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575" y="279213"/>
            <a:ext cx="742739" cy="742739"/>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575" y="6305438"/>
            <a:ext cx="1937683" cy="413288"/>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64969" y="1404162"/>
            <a:ext cx="4020201" cy="4176023"/>
          </a:xfrm>
          <a:prstGeom prst="rect">
            <a:avLst/>
          </a:prstGeom>
          <a:ln>
            <a:solidFill>
              <a:schemeClr val="tx1">
                <a:lumMod val="50000"/>
              </a:schemeClr>
            </a:solidFill>
          </a:ln>
        </p:spPr>
      </p:pic>
    </p:spTree>
    <p:extLst>
      <p:ext uri="{BB962C8B-B14F-4D97-AF65-F5344CB8AC3E}">
        <p14:creationId xmlns:p14="http://schemas.microsoft.com/office/powerpoint/2010/main" val="851938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a:spLocks noGrp="1"/>
          </p:cNvSpPr>
          <p:nvPr>
            <p:ph type="body" sz="quarter" idx="11"/>
          </p:nvPr>
        </p:nvSpPr>
        <p:spPr>
          <a:xfrm>
            <a:off x="230284" y="1008446"/>
            <a:ext cx="7353140" cy="5225189"/>
          </a:xfrm>
        </p:spPr>
        <p:txBody>
          <a:bodyPr>
            <a:noAutofit/>
          </a:bodyPr>
          <a:lstStyle/>
          <a:p>
            <a:pPr>
              <a:lnSpc>
                <a:spcPct val="120000"/>
              </a:lnSpc>
              <a:spcBef>
                <a:spcPts val="0"/>
              </a:spcBef>
            </a:pPr>
            <a:r>
              <a:rPr lang="en-US" sz="1350" b="1" dirty="0" smtClean="0"/>
              <a:t>Community Concern</a:t>
            </a:r>
            <a:r>
              <a:rPr lang="en-US" sz="1350" dirty="0" smtClean="0"/>
              <a:t>: The </a:t>
            </a:r>
            <a:r>
              <a:rPr lang="en-US" sz="1350" dirty="0"/>
              <a:t>western yellow-billed </a:t>
            </a:r>
            <a:r>
              <a:rPr lang="en-US" sz="1350" dirty="0" smtClean="0"/>
              <a:t>cuckoo (YBC) (</a:t>
            </a:r>
            <a:r>
              <a:rPr lang="en-US" sz="1350" i="1" dirty="0" err="1"/>
              <a:t>Coccyzus</a:t>
            </a:r>
            <a:r>
              <a:rPr lang="en-US" sz="1350" i="1" dirty="0"/>
              <a:t> </a:t>
            </a:r>
            <a:r>
              <a:rPr lang="en-US" sz="1350" i="1" dirty="0" err="1"/>
              <a:t>americanus</a:t>
            </a:r>
            <a:r>
              <a:rPr lang="en-US" sz="1350" dirty="0"/>
              <a:t>) </a:t>
            </a:r>
            <a:r>
              <a:rPr lang="en-US" sz="1350" dirty="0" smtClean="0"/>
              <a:t>was </a:t>
            </a:r>
            <a:r>
              <a:rPr lang="en-US" sz="1350" dirty="0"/>
              <a:t>once common along western streams and rivers, </a:t>
            </a:r>
            <a:r>
              <a:rPr lang="en-US" sz="1350" dirty="0" smtClean="0"/>
              <a:t>however, </a:t>
            </a:r>
            <a:r>
              <a:rPr lang="en-US" sz="1350" dirty="0"/>
              <a:t>the population has declined due to habitat </a:t>
            </a:r>
            <a:r>
              <a:rPr lang="en-US" sz="1350" dirty="0" smtClean="0"/>
              <a:t>loss. </a:t>
            </a:r>
            <a:r>
              <a:rPr lang="en-US" sz="1350" dirty="0"/>
              <a:t>The declining cuckoo population can act as an indicator of riparian health, and therefore points toward future water conservation. </a:t>
            </a:r>
            <a:endParaRPr lang="en-US" sz="1350" b="1" dirty="0" smtClean="0"/>
          </a:p>
          <a:p>
            <a:pPr>
              <a:lnSpc>
                <a:spcPct val="120000"/>
              </a:lnSpc>
              <a:spcBef>
                <a:spcPts val="600"/>
              </a:spcBef>
            </a:pPr>
            <a:r>
              <a:rPr lang="en-US" sz="1350" b="1" dirty="0" smtClean="0"/>
              <a:t>Partners</a:t>
            </a:r>
            <a:r>
              <a:rPr lang="en-US" sz="1350" dirty="0" smtClean="0"/>
              <a:t>:</a:t>
            </a:r>
          </a:p>
          <a:p>
            <a:pPr marL="342900" indent="-342900">
              <a:lnSpc>
                <a:spcPct val="120000"/>
              </a:lnSpc>
              <a:spcBef>
                <a:spcPts val="0"/>
              </a:spcBef>
              <a:buFont typeface="Arial" panose="020B0604020202020204" pitchFamily="34" charset="0"/>
              <a:buChar char="•"/>
            </a:pPr>
            <a:r>
              <a:rPr lang="en-US" sz="1350" dirty="0" smtClean="0"/>
              <a:t>US Fish and Wildlife </a:t>
            </a:r>
            <a:r>
              <a:rPr lang="en-US" sz="1350" dirty="0" smtClean="0"/>
              <a:t>Service - </a:t>
            </a:r>
            <a:r>
              <a:rPr lang="en-US" sz="1350" dirty="0" smtClean="0"/>
              <a:t>ID, WY, UT</a:t>
            </a:r>
          </a:p>
          <a:p>
            <a:pPr marL="342900" indent="-342900">
              <a:lnSpc>
                <a:spcPct val="120000"/>
              </a:lnSpc>
              <a:spcBef>
                <a:spcPts val="0"/>
              </a:spcBef>
              <a:buFont typeface="Arial" panose="020B0604020202020204" pitchFamily="34" charset="0"/>
              <a:buChar char="•"/>
            </a:pPr>
            <a:r>
              <a:rPr lang="en-US" sz="1350" dirty="0" smtClean="0"/>
              <a:t>Bureau of Land </a:t>
            </a:r>
            <a:r>
              <a:rPr lang="en-US" sz="1350" dirty="0" smtClean="0"/>
              <a:t>Management - </a:t>
            </a:r>
            <a:r>
              <a:rPr lang="en-US" sz="1350" dirty="0" smtClean="0"/>
              <a:t>Pocatello Field Office</a:t>
            </a:r>
          </a:p>
          <a:p>
            <a:pPr marL="342900" indent="-342900">
              <a:lnSpc>
                <a:spcPct val="120000"/>
              </a:lnSpc>
              <a:spcBef>
                <a:spcPts val="0"/>
              </a:spcBef>
              <a:buFont typeface="Arial" panose="020B0604020202020204" pitchFamily="34" charset="0"/>
              <a:buChar char="•"/>
            </a:pPr>
            <a:r>
              <a:rPr lang="en-US" sz="1350" dirty="0" smtClean="0"/>
              <a:t>Idaho Department of Fish and Game </a:t>
            </a:r>
            <a:endParaRPr lang="en-US" sz="1350" b="1" dirty="0" smtClean="0"/>
          </a:p>
          <a:p>
            <a:pPr>
              <a:lnSpc>
                <a:spcPct val="120000"/>
              </a:lnSpc>
              <a:spcBef>
                <a:spcPts val="600"/>
              </a:spcBef>
            </a:pPr>
            <a:r>
              <a:rPr lang="en-US" sz="1350" b="1" dirty="0" smtClean="0"/>
              <a:t>Earth Observations</a:t>
            </a:r>
            <a:r>
              <a:rPr lang="en-US" sz="1350" dirty="0" smtClean="0"/>
              <a:t>:</a:t>
            </a:r>
          </a:p>
          <a:p>
            <a:pPr marL="342900" indent="-342900">
              <a:lnSpc>
                <a:spcPct val="120000"/>
              </a:lnSpc>
              <a:spcBef>
                <a:spcPts val="0"/>
              </a:spcBef>
              <a:buFont typeface="Arial" panose="020B0604020202020204" pitchFamily="34" charset="0"/>
              <a:buChar char="•"/>
            </a:pPr>
            <a:r>
              <a:rPr lang="en-US" sz="1350" dirty="0" smtClean="0"/>
              <a:t>TRMM &amp; GPM</a:t>
            </a:r>
          </a:p>
          <a:p>
            <a:pPr marL="342900" indent="-342900">
              <a:lnSpc>
                <a:spcPct val="120000"/>
              </a:lnSpc>
              <a:spcBef>
                <a:spcPts val="0"/>
              </a:spcBef>
              <a:buFont typeface="Arial" panose="020B0604020202020204" pitchFamily="34" charset="0"/>
              <a:buChar char="•"/>
            </a:pPr>
            <a:r>
              <a:rPr lang="en-US" sz="1350" dirty="0" smtClean="0"/>
              <a:t>MERRA</a:t>
            </a:r>
          </a:p>
          <a:p>
            <a:pPr marL="342900" indent="-342900">
              <a:lnSpc>
                <a:spcPct val="120000"/>
              </a:lnSpc>
              <a:spcBef>
                <a:spcPts val="0"/>
              </a:spcBef>
              <a:buFont typeface="Arial" panose="020B0604020202020204" pitchFamily="34" charset="0"/>
              <a:buChar char="•"/>
            </a:pPr>
            <a:r>
              <a:rPr lang="en-US" sz="1350" dirty="0" smtClean="0"/>
              <a:t>Landsat </a:t>
            </a:r>
            <a:r>
              <a:rPr lang="en-US" sz="1350" dirty="0" smtClean="0"/>
              <a:t>5 TM &amp; 8 OLI</a:t>
            </a:r>
          </a:p>
          <a:p>
            <a:pPr marL="342900" indent="-342900">
              <a:lnSpc>
                <a:spcPct val="120000"/>
              </a:lnSpc>
              <a:spcBef>
                <a:spcPts val="0"/>
              </a:spcBef>
              <a:buFont typeface="Arial" panose="020B0604020202020204" pitchFamily="34" charset="0"/>
              <a:buChar char="•"/>
            </a:pPr>
            <a:r>
              <a:rPr lang="en-US" sz="1350" dirty="0" smtClean="0"/>
              <a:t>SRTM v. 2</a:t>
            </a:r>
            <a:endParaRPr lang="en-US" sz="1350" b="1" dirty="0" smtClean="0"/>
          </a:p>
          <a:p>
            <a:pPr>
              <a:lnSpc>
                <a:spcPct val="120000"/>
              </a:lnSpc>
              <a:spcBef>
                <a:spcPts val="600"/>
              </a:spcBef>
            </a:pPr>
            <a:r>
              <a:rPr lang="en-US" sz="1350" b="1" dirty="0" smtClean="0"/>
              <a:t>Impact &amp; Benefit</a:t>
            </a:r>
            <a:r>
              <a:rPr lang="en-US" sz="1350" dirty="0" smtClean="0"/>
              <a:t>: It is difficult to determine the habitat extent of YBC </a:t>
            </a:r>
            <a:r>
              <a:rPr lang="en-US" sz="1350" dirty="0" smtClean="0"/>
              <a:t>because </a:t>
            </a:r>
            <a:r>
              <a:rPr lang="en-US" sz="1350" dirty="0" smtClean="0"/>
              <a:t>this avian species is secretive and only periodically visits the intermountain west region. </a:t>
            </a:r>
            <a:r>
              <a:rPr lang="en-US" sz="1350" dirty="0"/>
              <a:t>The frequency of Earth </a:t>
            </a:r>
            <a:r>
              <a:rPr lang="en-US" sz="1350" dirty="0" smtClean="0"/>
              <a:t>observations, </a:t>
            </a:r>
            <a:r>
              <a:rPr lang="en-US" sz="1350" dirty="0"/>
              <a:t>in combination with the results from this </a:t>
            </a:r>
            <a:r>
              <a:rPr lang="en-US" sz="1350" dirty="0" smtClean="0"/>
              <a:t>project, </a:t>
            </a:r>
            <a:r>
              <a:rPr lang="en-US" sz="1350" dirty="0"/>
              <a:t>will provide end-users the most up to date information on current suitable </a:t>
            </a:r>
            <a:r>
              <a:rPr lang="en-US" sz="1350" dirty="0" smtClean="0"/>
              <a:t>habitat and also </a:t>
            </a:r>
            <a:r>
              <a:rPr lang="en-US" sz="1350" dirty="0"/>
              <a:t>predict the future habitat extents of this species. Having this information will aid end-users when deciding where to field monitor for bird siting’s and where to concentrate </a:t>
            </a:r>
            <a:r>
              <a:rPr lang="en-US" sz="1350" dirty="0" smtClean="0"/>
              <a:t>conservation measures</a:t>
            </a:r>
            <a:r>
              <a:rPr lang="en-US" sz="1350" dirty="0"/>
              <a:t>. </a:t>
            </a:r>
          </a:p>
          <a:p>
            <a:pPr>
              <a:lnSpc>
                <a:spcPct val="120000"/>
              </a:lnSpc>
              <a:spcBef>
                <a:spcPts val="0"/>
              </a:spcBef>
            </a:pPr>
            <a:endParaRPr lang="en-US" sz="1350" dirty="0" smtClean="0"/>
          </a:p>
        </p:txBody>
      </p:sp>
      <p:sp>
        <p:nvSpPr>
          <p:cNvPr id="9" name="Text Placeholder 2"/>
          <p:cNvSpPr>
            <a:spLocks noGrp="1"/>
          </p:cNvSpPr>
          <p:nvPr>
            <p:ph type="body" sz="quarter" idx="4294967295"/>
          </p:nvPr>
        </p:nvSpPr>
        <p:spPr>
          <a:xfrm>
            <a:off x="1160585" y="279213"/>
            <a:ext cx="10824585" cy="742739"/>
          </a:xfrm>
          <a:prstGeom prst="rect">
            <a:avLst/>
          </a:prstGeom>
        </p:spPr>
        <p:txBody>
          <a:bodyPr anchor="ctr"/>
          <a:lstStyle/>
          <a:p>
            <a:pPr marL="0" indent="0">
              <a:buNone/>
            </a:pPr>
            <a:r>
              <a:rPr lang="en-US" sz="4400" b="1" dirty="0" smtClean="0">
                <a:solidFill>
                  <a:schemeClr val="accent1"/>
                </a:solidFill>
              </a:rPr>
              <a:t>Intermountain West Eco Forecasting</a:t>
            </a:r>
            <a:endParaRPr lang="en-US" sz="4400" b="1" dirty="0">
              <a:solidFill>
                <a:schemeClr val="accent1"/>
              </a:solidFill>
            </a:endParaRPr>
          </a:p>
        </p:txBody>
      </p:sp>
      <p:sp>
        <p:nvSpPr>
          <p:cNvPr id="11" name="Text Placeholder 2"/>
          <p:cNvSpPr>
            <a:spLocks noGrp="1"/>
          </p:cNvSpPr>
          <p:nvPr>
            <p:ph type="body" sz="quarter" idx="4294967295"/>
          </p:nvPr>
        </p:nvSpPr>
        <p:spPr>
          <a:xfrm>
            <a:off x="2237258" y="6363735"/>
            <a:ext cx="4794740" cy="390218"/>
          </a:xfrm>
          <a:prstGeom prst="rect">
            <a:avLst/>
          </a:prstGeom>
        </p:spPr>
        <p:txBody>
          <a:bodyPr/>
          <a:lstStyle/>
          <a:p>
            <a:pPr marL="0" indent="0">
              <a:buNone/>
            </a:pPr>
            <a:r>
              <a:rPr lang="en-US" sz="1800" b="1" dirty="0" smtClean="0">
                <a:solidFill>
                  <a:schemeClr val="accent1"/>
                </a:solidFill>
              </a:rPr>
              <a:t>@ </a:t>
            </a:r>
            <a:r>
              <a:rPr lang="en-US" sz="1800" b="1" dirty="0" smtClean="0">
                <a:solidFill>
                  <a:schemeClr val="accent1"/>
                </a:solidFill>
              </a:rPr>
              <a:t>BLM at Idaho State University’s GIS </a:t>
            </a:r>
            <a:r>
              <a:rPr lang="en-US" sz="1800" b="1" dirty="0" err="1" smtClean="0">
                <a:solidFill>
                  <a:schemeClr val="accent1"/>
                </a:solidFill>
              </a:rPr>
              <a:t>TReC</a:t>
            </a:r>
            <a:endParaRPr lang="en-US" sz="1800" b="1" dirty="0">
              <a:solidFill>
                <a:schemeClr val="accent1"/>
              </a:solidFill>
            </a:endParaRP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575" y="279213"/>
            <a:ext cx="742739" cy="742739"/>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575" y="6305438"/>
            <a:ext cx="1937683" cy="413288"/>
          </a:xfrm>
          <a:prstGeom prst="rect">
            <a:avLst/>
          </a:prstGeom>
        </p:spPr>
      </p:pic>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83424" y="1219742"/>
            <a:ext cx="4383756" cy="4629209"/>
          </a:xfrm>
          <a:prstGeom prst="rect">
            <a:avLst/>
          </a:prstGeom>
        </p:spPr>
      </p:pic>
    </p:spTree>
    <p:extLst>
      <p:ext uri="{BB962C8B-B14F-4D97-AF65-F5344CB8AC3E}">
        <p14:creationId xmlns:p14="http://schemas.microsoft.com/office/powerpoint/2010/main" val="4531244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a:spLocks noGrp="1"/>
          </p:cNvSpPr>
          <p:nvPr>
            <p:ph type="body" sz="quarter" idx="11"/>
          </p:nvPr>
        </p:nvSpPr>
        <p:spPr>
          <a:xfrm>
            <a:off x="156755" y="1087387"/>
            <a:ext cx="6039508" cy="4907610"/>
          </a:xfrm>
        </p:spPr>
        <p:txBody>
          <a:bodyPr>
            <a:noAutofit/>
          </a:bodyPr>
          <a:lstStyle/>
          <a:p>
            <a:pPr>
              <a:lnSpc>
                <a:spcPct val="100000"/>
              </a:lnSpc>
              <a:spcBef>
                <a:spcPts val="0"/>
              </a:spcBef>
            </a:pPr>
            <a:r>
              <a:rPr lang="en-US" sz="1600" b="1" dirty="0" smtClean="0"/>
              <a:t>Community Concern</a:t>
            </a:r>
            <a:r>
              <a:rPr lang="en-US" sz="1600" dirty="0" smtClean="0"/>
              <a:t>: </a:t>
            </a:r>
            <a:r>
              <a:rPr lang="en-US" sz="1600" dirty="0"/>
              <a:t>The hemlock woolly </a:t>
            </a:r>
            <a:r>
              <a:rPr lang="en-US" sz="1600" dirty="0" err="1" smtClean="0"/>
              <a:t>adelgid</a:t>
            </a:r>
            <a:r>
              <a:rPr lang="en-US" sz="1600" dirty="0" smtClean="0"/>
              <a:t> (HWA), </a:t>
            </a:r>
            <a:r>
              <a:rPr lang="en-US" sz="1600" i="1" dirty="0" err="1"/>
              <a:t>Adelges</a:t>
            </a:r>
            <a:r>
              <a:rPr lang="en-US" sz="1600" i="1" dirty="0"/>
              <a:t> </a:t>
            </a:r>
            <a:r>
              <a:rPr lang="en-US" sz="1600" i="1" dirty="0" err="1"/>
              <a:t>tsugae</a:t>
            </a:r>
            <a:r>
              <a:rPr lang="en-US" sz="1600" dirty="0" smtClean="0"/>
              <a:t>, is an invasive species native to East Asia. </a:t>
            </a:r>
            <a:r>
              <a:rPr lang="en-US" sz="1600" dirty="0"/>
              <a:t>The </a:t>
            </a:r>
            <a:r>
              <a:rPr lang="en-US" sz="1600" dirty="0" err="1"/>
              <a:t>adelgid</a:t>
            </a:r>
            <a:r>
              <a:rPr lang="en-US" sz="1600" dirty="0"/>
              <a:t> has only recently invaded southern New England and is expanding its range northward, posing a considerable threat to New York state forests</a:t>
            </a:r>
            <a:r>
              <a:rPr lang="en-US" sz="1600" dirty="0" smtClean="0"/>
              <a:t>. </a:t>
            </a:r>
          </a:p>
          <a:p>
            <a:pPr>
              <a:lnSpc>
                <a:spcPct val="100000"/>
              </a:lnSpc>
              <a:spcBef>
                <a:spcPts val="0"/>
              </a:spcBef>
            </a:pPr>
            <a:endParaRPr lang="en-US" sz="1600" b="1" dirty="0" smtClean="0"/>
          </a:p>
          <a:p>
            <a:pPr>
              <a:lnSpc>
                <a:spcPct val="100000"/>
              </a:lnSpc>
              <a:spcBef>
                <a:spcPts val="0"/>
              </a:spcBef>
            </a:pPr>
            <a:r>
              <a:rPr lang="en-US" sz="1600" b="1" dirty="0" smtClean="0"/>
              <a:t>Partners</a:t>
            </a:r>
            <a:r>
              <a:rPr lang="en-US" sz="1600" dirty="0" smtClean="0"/>
              <a:t>:</a:t>
            </a:r>
          </a:p>
          <a:p>
            <a:pPr marL="342900" indent="-342900">
              <a:lnSpc>
                <a:spcPct val="100000"/>
              </a:lnSpc>
              <a:spcBef>
                <a:spcPts val="0"/>
              </a:spcBef>
              <a:buFont typeface="Arial" panose="020B0604020202020204" pitchFamily="34" charset="0"/>
              <a:buChar char="•"/>
            </a:pPr>
            <a:r>
              <a:rPr lang="en-US" sz="1600" dirty="0"/>
              <a:t>Adirondack Park Invasive Plant Program (APIPP</a:t>
            </a:r>
            <a:r>
              <a:rPr lang="en-US" sz="1600" dirty="0" smtClean="0"/>
              <a:t>)</a:t>
            </a:r>
          </a:p>
          <a:p>
            <a:pPr marL="342900" indent="-342900">
              <a:lnSpc>
                <a:spcPct val="100000"/>
              </a:lnSpc>
              <a:spcBef>
                <a:spcPts val="0"/>
              </a:spcBef>
              <a:buFont typeface="Arial" panose="020B0604020202020204" pitchFamily="34" charset="0"/>
              <a:buChar char="•"/>
            </a:pPr>
            <a:r>
              <a:rPr lang="en-US" sz="1600" dirty="0"/>
              <a:t>New York Invasive Species Research Institute at </a:t>
            </a:r>
            <a:endParaRPr lang="en-US" sz="1600" dirty="0" smtClean="0"/>
          </a:p>
          <a:p>
            <a:pPr>
              <a:lnSpc>
                <a:spcPct val="100000"/>
              </a:lnSpc>
              <a:spcBef>
                <a:spcPts val="0"/>
              </a:spcBef>
            </a:pPr>
            <a:r>
              <a:rPr lang="en-US" sz="1600" dirty="0" smtClean="0"/>
              <a:t>      Cornell </a:t>
            </a:r>
            <a:r>
              <a:rPr lang="en-US" sz="1600" dirty="0" smtClean="0"/>
              <a:t>University</a:t>
            </a:r>
          </a:p>
          <a:p>
            <a:pPr marL="342900" indent="-342900">
              <a:lnSpc>
                <a:spcPct val="100000"/>
              </a:lnSpc>
              <a:spcBef>
                <a:spcPts val="0"/>
              </a:spcBef>
              <a:buFont typeface="Arial" panose="020B0604020202020204" pitchFamily="34" charset="0"/>
              <a:buChar char="•"/>
            </a:pPr>
            <a:r>
              <a:rPr lang="en-US" sz="1600" dirty="0"/>
              <a:t>Adirondack Research </a:t>
            </a:r>
            <a:r>
              <a:rPr lang="en-US" sz="1600" dirty="0" smtClean="0"/>
              <a:t>LLC</a:t>
            </a:r>
          </a:p>
          <a:p>
            <a:pPr marL="342900" indent="-342900">
              <a:lnSpc>
                <a:spcPct val="100000"/>
              </a:lnSpc>
              <a:spcBef>
                <a:spcPts val="0"/>
              </a:spcBef>
              <a:buFont typeface="Arial" panose="020B0604020202020204" pitchFamily="34" charset="0"/>
              <a:buChar char="•"/>
            </a:pPr>
            <a:endParaRPr lang="en-US" sz="1600" dirty="0" smtClean="0"/>
          </a:p>
          <a:p>
            <a:pPr>
              <a:lnSpc>
                <a:spcPct val="100000"/>
              </a:lnSpc>
              <a:spcBef>
                <a:spcPts val="0"/>
              </a:spcBef>
            </a:pPr>
            <a:r>
              <a:rPr lang="en-US" sz="1600" b="1" dirty="0" smtClean="0"/>
              <a:t>Earth Observations</a:t>
            </a:r>
            <a:r>
              <a:rPr lang="en-US" sz="1600" dirty="0" smtClean="0"/>
              <a:t>:</a:t>
            </a:r>
          </a:p>
          <a:p>
            <a:pPr marL="342900" indent="-342900">
              <a:lnSpc>
                <a:spcPct val="100000"/>
              </a:lnSpc>
              <a:spcBef>
                <a:spcPts val="0"/>
              </a:spcBef>
              <a:buFont typeface="Arial" panose="020B0604020202020204" pitchFamily="34" charset="0"/>
              <a:buChar char="•"/>
            </a:pPr>
            <a:r>
              <a:rPr lang="en-US" sz="1600" dirty="0" smtClean="0"/>
              <a:t>Terra </a:t>
            </a:r>
            <a:r>
              <a:rPr lang="en-US" sz="1600" dirty="0" smtClean="0"/>
              <a:t>ASTER</a:t>
            </a:r>
          </a:p>
          <a:p>
            <a:pPr marL="342900" indent="-342900">
              <a:lnSpc>
                <a:spcPct val="100000"/>
              </a:lnSpc>
              <a:spcBef>
                <a:spcPts val="0"/>
              </a:spcBef>
              <a:buFont typeface="Arial" panose="020B0604020202020204" pitchFamily="34" charset="0"/>
              <a:buChar char="•"/>
            </a:pPr>
            <a:r>
              <a:rPr lang="en-US" sz="1600" dirty="0"/>
              <a:t>Landsat 7 ETM</a:t>
            </a:r>
            <a:r>
              <a:rPr lang="en-US" sz="1600" dirty="0" smtClean="0"/>
              <a:t>+ </a:t>
            </a:r>
          </a:p>
          <a:p>
            <a:pPr marL="342900" indent="-342900">
              <a:lnSpc>
                <a:spcPct val="100000"/>
              </a:lnSpc>
              <a:spcBef>
                <a:spcPts val="0"/>
              </a:spcBef>
              <a:buFont typeface="Arial" panose="020B0604020202020204" pitchFamily="34" charset="0"/>
              <a:buChar char="•"/>
            </a:pPr>
            <a:r>
              <a:rPr lang="en-US" sz="1600" dirty="0"/>
              <a:t>Landsat 8 </a:t>
            </a:r>
            <a:r>
              <a:rPr lang="en-US" sz="1600" dirty="0" smtClean="0"/>
              <a:t>OLI</a:t>
            </a:r>
          </a:p>
          <a:p>
            <a:pPr marL="342900" indent="-342900">
              <a:lnSpc>
                <a:spcPct val="100000"/>
              </a:lnSpc>
              <a:spcBef>
                <a:spcPts val="0"/>
              </a:spcBef>
              <a:buFont typeface="Arial" panose="020B0604020202020204" pitchFamily="34" charset="0"/>
              <a:buChar char="•"/>
            </a:pPr>
            <a:r>
              <a:rPr lang="en-US" sz="1600" dirty="0"/>
              <a:t>Aqua and </a:t>
            </a:r>
            <a:r>
              <a:rPr lang="en-US" sz="1600" dirty="0" smtClean="0"/>
              <a:t>Terra </a:t>
            </a:r>
            <a:r>
              <a:rPr lang="en-US" sz="1600" dirty="0" smtClean="0"/>
              <a:t>MODIS</a:t>
            </a:r>
          </a:p>
          <a:p>
            <a:pPr marL="342900" indent="-342900">
              <a:lnSpc>
                <a:spcPct val="100000"/>
              </a:lnSpc>
              <a:spcBef>
                <a:spcPts val="0"/>
              </a:spcBef>
              <a:buFont typeface="Arial" panose="020B0604020202020204" pitchFamily="34" charset="0"/>
              <a:buChar char="•"/>
            </a:pPr>
            <a:r>
              <a:rPr lang="en-US" sz="1600" dirty="0"/>
              <a:t>Suomi </a:t>
            </a:r>
            <a:r>
              <a:rPr lang="en-US" sz="1600" dirty="0" smtClean="0"/>
              <a:t>NPP </a:t>
            </a:r>
            <a:r>
              <a:rPr lang="en-US" sz="1600" dirty="0" smtClean="0"/>
              <a:t>VIIRS</a:t>
            </a:r>
          </a:p>
          <a:p>
            <a:pPr marL="342900" indent="-342900">
              <a:lnSpc>
                <a:spcPct val="100000"/>
              </a:lnSpc>
              <a:spcBef>
                <a:spcPts val="0"/>
              </a:spcBef>
              <a:buFont typeface="Arial" panose="020B0604020202020204" pitchFamily="34" charset="0"/>
              <a:buChar char="•"/>
            </a:pPr>
            <a:r>
              <a:rPr lang="en-US" sz="1600" dirty="0" smtClean="0"/>
              <a:t>Sentinel-2 </a:t>
            </a:r>
            <a:r>
              <a:rPr lang="en-US" sz="1600" dirty="0" smtClean="0"/>
              <a:t>MSI</a:t>
            </a:r>
          </a:p>
          <a:p>
            <a:pPr marL="342900" indent="-342900">
              <a:lnSpc>
                <a:spcPct val="100000"/>
              </a:lnSpc>
              <a:spcBef>
                <a:spcPts val="0"/>
              </a:spcBef>
              <a:buFont typeface="Arial" panose="020B0604020202020204" pitchFamily="34" charset="0"/>
              <a:buChar char="•"/>
            </a:pPr>
            <a:r>
              <a:rPr lang="en-US" sz="1600" dirty="0"/>
              <a:t>SRTM </a:t>
            </a:r>
            <a:endParaRPr lang="en-US" sz="1600" dirty="0" smtClean="0"/>
          </a:p>
          <a:p>
            <a:pPr marL="342900" indent="-342900">
              <a:lnSpc>
                <a:spcPct val="100000"/>
              </a:lnSpc>
              <a:spcBef>
                <a:spcPts val="0"/>
              </a:spcBef>
              <a:buFont typeface="Arial" panose="020B0604020202020204" pitchFamily="34" charset="0"/>
              <a:buChar char="•"/>
            </a:pPr>
            <a:r>
              <a:rPr lang="en-US" sz="1600" dirty="0"/>
              <a:t>AVIRIS</a:t>
            </a:r>
          </a:p>
          <a:p>
            <a:pPr marL="342900" indent="-342900">
              <a:lnSpc>
                <a:spcPct val="100000"/>
              </a:lnSpc>
              <a:spcBef>
                <a:spcPts val="0"/>
              </a:spcBef>
              <a:buFont typeface="Arial" panose="020B0604020202020204" pitchFamily="34" charset="0"/>
              <a:buChar char="•"/>
            </a:pPr>
            <a:endParaRPr lang="en-US" sz="1600" b="1" dirty="0" smtClean="0"/>
          </a:p>
        </p:txBody>
      </p:sp>
      <p:sp>
        <p:nvSpPr>
          <p:cNvPr id="9" name="Text Placeholder 2"/>
          <p:cNvSpPr>
            <a:spLocks noGrp="1"/>
          </p:cNvSpPr>
          <p:nvPr>
            <p:ph type="body" sz="quarter" idx="4294967295"/>
          </p:nvPr>
        </p:nvSpPr>
        <p:spPr>
          <a:xfrm>
            <a:off x="1160585" y="279213"/>
            <a:ext cx="10824585" cy="742739"/>
          </a:xfrm>
          <a:prstGeom prst="rect">
            <a:avLst/>
          </a:prstGeom>
        </p:spPr>
        <p:txBody>
          <a:bodyPr anchor="ctr"/>
          <a:lstStyle/>
          <a:p>
            <a:pPr marL="0" indent="0">
              <a:buNone/>
            </a:pPr>
            <a:r>
              <a:rPr lang="en-US" sz="4400" b="1" dirty="0" smtClean="0">
                <a:solidFill>
                  <a:schemeClr val="accent1"/>
                </a:solidFill>
              </a:rPr>
              <a:t>New York Eco Forecasting</a:t>
            </a:r>
            <a:endParaRPr lang="en-US" sz="4400" b="1" dirty="0">
              <a:solidFill>
                <a:schemeClr val="accent1"/>
              </a:solidFill>
            </a:endParaRPr>
          </a:p>
        </p:txBody>
      </p:sp>
      <p:sp>
        <p:nvSpPr>
          <p:cNvPr id="11" name="Text Placeholder 2"/>
          <p:cNvSpPr>
            <a:spLocks noGrp="1"/>
          </p:cNvSpPr>
          <p:nvPr>
            <p:ph type="body" sz="quarter" idx="4294967295"/>
          </p:nvPr>
        </p:nvSpPr>
        <p:spPr>
          <a:xfrm>
            <a:off x="2237258" y="6363735"/>
            <a:ext cx="4794740" cy="390218"/>
          </a:xfrm>
          <a:prstGeom prst="rect">
            <a:avLst/>
          </a:prstGeom>
        </p:spPr>
        <p:txBody>
          <a:bodyPr/>
          <a:lstStyle/>
          <a:p>
            <a:pPr marL="0" indent="0">
              <a:buNone/>
            </a:pPr>
            <a:r>
              <a:rPr lang="en-US" sz="1800" b="1" dirty="0">
                <a:solidFill>
                  <a:schemeClr val="accent1"/>
                </a:solidFill>
              </a:rPr>
              <a:t>@ </a:t>
            </a:r>
            <a:r>
              <a:rPr lang="en-US" sz="1800" b="1" dirty="0" smtClean="0">
                <a:solidFill>
                  <a:schemeClr val="accent1"/>
                </a:solidFill>
              </a:rPr>
              <a:t>NASA Goddard </a:t>
            </a:r>
            <a:r>
              <a:rPr lang="en-US" sz="1800" b="1" dirty="0">
                <a:solidFill>
                  <a:schemeClr val="accent1"/>
                </a:solidFill>
              </a:rPr>
              <a:t>Space Flight Center</a:t>
            </a: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575" y="279213"/>
            <a:ext cx="742739" cy="742739"/>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575" y="6305438"/>
            <a:ext cx="1937683" cy="413288"/>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34028" y="1087387"/>
            <a:ext cx="5025263" cy="3358551"/>
          </a:xfrm>
          <a:prstGeom prst="rect">
            <a:avLst/>
          </a:prstGeom>
        </p:spPr>
      </p:pic>
      <p:sp>
        <p:nvSpPr>
          <p:cNvPr id="16" name="TextBox 15"/>
          <p:cNvSpPr txBox="1"/>
          <p:nvPr/>
        </p:nvSpPr>
        <p:spPr>
          <a:xfrm>
            <a:off x="6244531" y="4610002"/>
            <a:ext cx="5204256" cy="1384995"/>
          </a:xfrm>
          <a:prstGeom prst="rect">
            <a:avLst/>
          </a:prstGeom>
          <a:noFill/>
        </p:spPr>
        <p:txBody>
          <a:bodyPr wrap="square" rtlCol="0">
            <a:spAutoFit/>
          </a:bodyPr>
          <a:lstStyle/>
          <a:p>
            <a:r>
              <a:rPr lang="en-US" sz="1400" b="1" dirty="0">
                <a:solidFill>
                  <a:srgbClr val="767171"/>
                </a:solidFill>
              </a:rPr>
              <a:t>Impact &amp; Benefit</a:t>
            </a:r>
            <a:r>
              <a:rPr lang="en-US" sz="1400" dirty="0">
                <a:solidFill>
                  <a:srgbClr val="767171"/>
                </a:solidFill>
              </a:rPr>
              <a:t>: Accurate hemlock distribution data is critical for early detection, to prioritize ground survey efforts, and </a:t>
            </a:r>
            <a:r>
              <a:rPr lang="en-US" sz="1400" dirty="0" smtClean="0">
                <a:solidFill>
                  <a:srgbClr val="767171"/>
                </a:solidFill>
              </a:rPr>
              <a:t>to increase </a:t>
            </a:r>
            <a:r>
              <a:rPr lang="en-US" sz="1400" dirty="0">
                <a:solidFill>
                  <a:srgbClr val="767171"/>
                </a:solidFill>
              </a:rPr>
              <a:t>the potential for successful, cost effective management of this invasive species. Forecasted risk maps </a:t>
            </a:r>
            <a:r>
              <a:rPr lang="en-US" sz="1400" dirty="0" smtClean="0">
                <a:solidFill>
                  <a:srgbClr val="767171"/>
                </a:solidFill>
              </a:rPr>
              <a:t>will </a:t>
            </a:r>
            <a:r>
              <a:rPr lang="en-US" sz="1400" dirty="0">
                <a:solidFill>
                  <a:srgbClr val="767171"/>
                </a:solidFill>
              </a:rPr>
              <a:t>contribute to targeted field campaigns for HWA in Adirondack Park in the future.</a:t>
            </a:r>
          </a:p>
        </p:txBody>
      </p:sp>
      <p:sp>
        <p:nvSpPr>
          <p:cNvPr id="17" name="TextBox 16"/>
          <p:cNvSpPr txBox="1"/>
          <p:nvPr/>
        </p:nvSpPr>
        <p:spPr>
          <a:xfrm>
            <a:off x="6334028" y="4213455"/>
            <a:ext cx="2408335" cy="230832"/>
          </a:xfrm>
          <a:prstGeom prst="rect">
            <a:avLst/>
          </a:prstGeom>
          <a:noFill/>
        </p:spPr>
        <p:txBody>
          <a:bodyPr wrap="square" rtlCol="0">
            <a:spAutoFit/>
          </a:bodyPr>
          <a:lstStyle/>
          <a:p>
            <a:r>
              <a:rPr lang="en-US" sz="900" dirty="0" smtClean="0">
                <a:solidFill>
                  <a:srgbClr val="FFFFFF"/>
                </a:solidFill>
              </a:rPr>
              <a:t>Image credit: The Nature Conservancy</a:t>
            </a:r>
            <a:endParaRPr lang="en-US" sz="900" dirty="0">
              <a:solidFill>
                <a:srgbClr val="FFFFFF"/>
              </a:solidFill>
            </a:endParaRPr>
          </a:p>
        </p:txBody>
      </p:sp>
    </p:spTree>
    <p:extLst>
      <p:ext uri="{BB962C8B-B14F-4D97-AF65-F5344CB8AC3E}">
        <p14:creationId xmlns:p14="http://schemas.microsoft.com/office/powerpoint/2010/main" val="2638287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a:spLocks noGrp="1"/>
          </p:cNvSpPr>
          <p:nvPr>
            <p:ph type="body" sz="quarter" idx="11"/>
          </p:nvPr>
        </p:nvSpPr>
        <p:spPr>
          <a:xfrm>
            <a:off x="299574" y="1133856"/>
            <a:ext cx="6939425" cy="5019294"/>
          </a:xfrm>
        </p:spPr>
        <p:txBody>
          <a:bodyPr>
            <a:normAutofit fontScale="92500" lnSpcReduction="20000"/>
          </a:bodyPr>
          <a:lstStyle/>
          <a:p>
            <a:pPr>
              <a:lnSpc>
                <a:spcPct val="120000"/>
              </a:lnSpc>
              <a:spcBef>
                <a:spcPts val="0"/>
              </a:spcBef>
            </a:pPr>
            <a:r>
              <a:rPr lang="en-US" b="1" dirty="0" smtClean="0"/>
              <a:t>Community Concern</a:t>
            </a:r>
            <a:r>
              <a:rPr lang="en-US" dirty="0" smtClean="0"/>
              <a:t>: </a:t>
            </a:r>
            <a:r>
              <a:rPr lang="en-US" dirty="0" err="1"/>
              <a:t>Cheatgrass</a:t>
            </a:r>
            <a:r>
              <a:rPr lang="en-US" dirty="0"/>
              <a:t> (</a:t>
            </a:r>
            <a:r>
              <a:rPr lang="en-US" i="1" dirty="0" err="1"/>
              <a:t>Bromus</a:t>
            </a:r>
            <a:r>
              <a:rPr lang="en-US" i="1" dirty="0"/>
              <a:t> tectorum) </a:t>
            </a:r>
            <a:r>
              <a:rPr lang="en-US" dirty="0"/>
              <a:t>is an invasive grass species widely distributed across the western United States</a:t>
            </a:r>
            <a:r>
              <a:rPr lang="en-US" dirty="0" smtClean="0"/>
              <a:t>. </a:t>
            </a:r>
            <a:r>
              <a:rPr lang="en-US" dirty="0" err="1" smtClean="0"/>
              <a:t>Cheatgrass</a:t>
            </a:r>
            <a:r>
              <a:rPr lang="en-US" dirty="0" smtClean="0"/>
              <a:t> outcompetes </a:t>
            </a:r>
            <a:r>
              <a:rPr lang="en-US" dirty="0"/>
              <a:t>endemic grass and forb species and quickly </a:t>
            </a:r>
            <a:r>
              <a:rPr lang="en-US" dirty="0" smtClean="0"/>
              <a:t>becomes </a:t>
            </a:r>
            <a:r>
              <a:rPr lang="en-US" dirty="0"/>
              <a:t>dominant in areas of high disturbance. </a:t>
            </a:r>
            <a:endParaRPr lang="en-US" dirty="0" smtClean="0"/>
          </a:p>
          <a:p>
            <a:pPr>
              <a:lnSpc>
                <a:spcPct val="120000"/>
              </a:lnSpc>
              <a:spcBef>
                <a:spcPts val="0"/>
              </a:spcBef>
            </a:pPr>
            <a:endParaRPr lang="en-US" b="1" dirty="0" smtClean="0"/>
          </a:p>
          <a:p>
            <a:pPr>
              <a:lnSpc>
                <a:spcPct val="120000"/>
              </a:lnSpc>
              <a:spcBef>
                <a:spcPts val="0"/>
              </a:spcBef>
            </a:pPr>
            <a:r>
              <a:rPr lang="en-US" b="1" dirty="0" smtClean="0"/>
              <a:t>Partners</a:t>
            </a:r>
            <a:r>
              <a:rPr lang="en-US" dirty="0" smtClean="0"/>
              <a:t>:</a:t>
            </a:r>
          </a:p>
          <a:p>
            <a:pPr marL="342900" indent="-342900">
              <a:lnSpc>
                <a:spcPct val="120000"/>
              </a:lnSpc>
              <a:spcBef>
                <a:spcPts val="0"/>
              </a:spcBef>
              <a:buFont typeface="Arial" panose="020B0604020202020204" pitchFamily="34" charset="0"/>
              <a:buChar char="•"/>
            </a:pPr>
            <a:r>
              <a:rPr lang="en-US" dirty="0" smtClean="0"/>
              <a:t>Yellowstone National Park</a:t>
            </a:r>
          </a:p>
          <a:p>
            <a:pPr>
              <a:lnSpc>
                <a:spcPct val="120000"/>
              </a:lnSpc>
              <a:spcBef>
                <a:spcPts val="0"/>
              </a:spcBef>
            </a:pPr>
            <a:endParaRPr lang="en-US" b="1" dirty="0" smtClean="0"/>
          </a:p>
          <a:p>
            <a:pPr>
              <a:lnSpc>
                <a:spcPct val="120000"/>
              </a:lnSpc>
              <a:spcBef>
                <a:spcPts val="0"/>
              </a:spcBef>
            </a:pPr>
            <a:r>
              <a:rPr lang="en-US" b="1" dirty="0" smtClean="0"/>
              <a:t>Earth Observations</a:t>
            </a:r>
            <a:r>
              <a:rPr lang="en-US" dirty="0" smtClean="0"/>
              <a:t>:</a:t>
            </a:r>
          </a:p>
          <a:p>
            <a:pPr marL="342900" indent="-342900">
              <a:lnSpc>
                <a:spcPct val="120000"/>
              </a:lnSpc>
              <a:spcBef>
                <a:spcPts val="0"/>
              </a:spcBef>
              <a:buFont typeface="Arial" panose="020B0604020202020204" pitchFamily="34" charset="0"/>
              <a:buChar char="•"/>
            </a:pPr>
            <a:r>
              <a:rPr lang="en-US" dirty="0" smtClean="0"/>
              <a:t>Landsat 5, 8</a:t>
            </a:r>
          </a:p>
          <a:p>
            <a:pPr marL="342900" indent="-342900">
              <a:lnSpc>
                <a:spcPct val="120000"/>
              </a:lnSpc>
              <a:spcBef>
                <a:spcPts val="0"/>
              </a:spcBef>
              <a:buFont typeface="Arial" panose="020B0604020202020204" pitchFamily="34" charset="0"/>
              <a:buChar char="•"/>
            </a:pPr>
            <a:r>
              <a:rPr lang="en-US" dirty="0" smtClean="0"/>
              <a:t>Terra MODIS - Phenology</a:t>
            </a:r>
          </a:p>
          <a:p>
            <a:pPr>
              <a:lnSpc>
                <a:spcPct val="120000"/>
              </a:lnSpc>
              <a:spcBef>
                <a:spcPts val="0"/>
              </a:spcBef>
            </a:pPr>
            <a:endParaRPr lang="en-US" b="1" dirty="0" smtClean="0"/>
          </a:p>
          <a:p>
            <a:pPr>
              <a:lnSpc>
                <a:spcPct val="120000"/>
              </a:lnSpc>
              <a:spcBef>
                <a:spcPts val="0"/>
              </a:spcBef>
            </a:pPr>
            <a:r>
              <a:rPr lang="en-US" b="1" dirty="0" smtClean="0"/>
              <a:t>Impact &amp; Benefit</a:t>
            </a:r>
            <a:r>
              <a:rPr lang="en-US" dirty="0" smtClean="0"/>
              <a:t>: </a:t>
            </a:r>
            <a:r>
              <a:rPr lang="en-US" dirty="0"/>
              <a:t>This project will provide the National Park Service with a better understanding of the distribution and movement patterns of </a:t>
            </a:r>
            <a:r>
              <a:rPr lang="en-US" dirty="0" err="1"/>
              <a:t>cheatgrass</a:t>
            </a:r>
            <a:r>
              <a:rPr lang="en-US" dirty="0"/>
              <a:t>.</a:t>
            </a:r>
            <a:endParaRPr lang="en-US" dirty="0" smtClean="0"/>
          </a:p>
        </p:txBody>
      </p:sp>
      <p:sp>
        <p:nvSpPr>
          <p:cNvPr id="9" name="Text Placeholder 2"/>
          <p:cNvSpPr>
            <a:spLocks noGrp="1"/>
          </p:cNvSpPr>
          <p:nvPr>
            <p:ph type="body" sz="quarter" idx="4294967295"/>
          </p:nvPr>
        </p:nvSpPr>
        <p:spPr>
          <a:xfrm>
            <a:off x="1160585" y="279213"/>
            <a:ext cx="10824585" cy="742739"/>
          </a:xfrm>
          <a:prstGeom prst="rect">
            <a:avLst/>
          </a:prstGeom>
        </p:spPr>
        <p:txBody>
          <a:bodyPr anchor="ctr"/>
          <a:lstStyle/>
          <a:p>
            <a:pPr marL="0" indent="0">
              <a:buNone/>
            </a:pPr>
            <a:r>
              <a:rPr lang="en-US" sz="4400" b="1" dirty="0" smtClean="0">
                <a:solidFill>
                  <a:schemeClr val="accent1"/>
                </a:solidFill>
              </a:rPr>
              <a:t>Yellowstone Eco Forecasting</a:t>
            </a:r>
            <a:endParaRPr lang="en-US" sz="4400" b="1" dirty="0">
              <a:solidFill>
                <a:schemeClr val="accent1"/>
              </a:solidFill>
            </a:endParaRPr>
          </a:p>
        </p:txBody>
      </p:sp>
      <p:sp>
        <p:nvSpPr>
          <p:cNvPr id="11" name="Text Placeholder 2"/>
          <p:cNvSpPr>
            <a:spLocks noGrp="1"/>
          </p:cNvSpPr>
          <p:nvPr>
            <p:ph type="body" sz="quarter" idx="4294967295"/>
          </p:nvPr>
        </p:nvSpPr>
        <p:spPr>
          <a:xfrm>
            <a:off x="2237258" y="6363735"/>
            <a:ext cx="4794740" cy="390218"/>
          </a:xfrm>
          <a:prstGeom prst="rect">
            <a:avLst/>
          </a:prstGeom>
        </p:spPr>
        <p:txBody>
          <a:bodyPr/>
          <a:lstStyle/>
          <a:p>
            <a:pPr marL="0" indent="0">
              <a:buNone/>
            </a:pPr>
            <a:r>
              <a:rPr lang="en-US" sz="1800" b="1" dirty="0" smtClean="0">
                <a:solidFill>
                  <a:schemeClr val="accent1"/>
                </a:solidFill>
              </a:rPr>
              <a:t>Wise County Clerk of Courts</a:t>
            </a:r>
            <a:endParaRPr lang="en-US" sz="1800" b="1" dirty="0">
              <a:solidFill>
                <a:schemeClr val="accent1"/>
              </a:solidFill>
            </a:endParaRP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575" y="279213"/>
            <a:ext cx="742739" cy="742739"/>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575" y="6305438"/>
            <a:ext cx="1937683" cy="413288"/>
          </a:xfrm>
          <a:prstGeom prst="rect">
            <a:avLst/>
          </a:prstGeom>
        </p:spPr>
      </p:pic>
      <p:pic>
        <p:nvPicPr>
          <p:cNvPr id="2050" name="Picture 2" descr="https://www.nps.gov/features/yell/slidefile/plants/grasssedges/Images/08103.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400344" y="1021952"/>
            <a:ext cx="3862574" cy="5437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843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a:spLocks noGrp="1"/>
          </p:cNvSpPr>
          <p:nvPr>
            <p:ph type="body" sz="quarter" idx="11"/>
          </p:nvPr>
        </p:nvSpPr>
        <p:spPr>
          <a:xfrm>
            <a:off x="299575" y="1131432"/>
            <a:ext cx="6732423" cy="5248259"/>
          </a:xfrm>
        </p:spPr>
        <p:txBody>
          <a:bodyPr>
            <a:normAutofit fontScale="77500" lnSpcReduction="20000"/>
          </a:bodyPr>
          <a:lstStyle/>
          <a:p>
            <a:pPr>
              <a:lnSpc>
                <a:spcPct val="120000"/>
              </a:lnSpc>
              <a:spcBef>
                <a:spcPts val="0"/>
              </a:spcBef>
            </a:pPr>
            <a:r>
              <a:rPr lang="en-US" b="1" dirty="0" smtClean="0"/>
              <a:t>Community Concern</a:t>
            </a:r>
            <a:r>
              <a:rPr lang="en-US" dirty="0" smtClean="0"/>
              <a:t>: </a:t>
            </a:r>
            <a:r>
              <a:rPr lang="en-US" dirty="0"/>
              <a:t>Bark beetle outbreaks have led to widespread tree death in coniferous forests across the Rocky Mountains, including millions of acres in Idaho</a:t>
            </a:r>
            <a:r>
              <a:rPr lang="en-US" dirty="0" smtClean="0"/>
              <a:t>. </a:t>
            </a:r>
            <a:r>
              <a:rPr lang="en-US" dirty="0"/>
              <a:t>The beetle-killed wood left standing following outbreaks represents a vast bioenergy resource that requires no </a:t>
            </a:r>
            <a:r>
              <a:rPr lang="en-US" dirty="0" smtClean="0"/>
              <a:t>cultivation, but it is not currently being extracted for </a:t>
            </a:r>
            <a:r>
              <a:rPr lang="en-US" dirty="0" smtClean="0"/>
              <a:t>that </a:t>
            </a:r>
            <a:r>
              <a:rPr lang="en-US" dirty="0" smtClean="0"/>
              <a:t>purpose.</a:t>
            </a:r>
          </a:p>
          <a:p>
            <a:pPr>
              <a:lnSpc>
                <a:spcPct val="120000"/>
              </a:lnSpc>
              <a:spcBef>
                <a:spcPts val="0"/>
              </a:spcBef>
            </a:pPr>
            <a:r>
              <a:rPr lang="en-US" dirty="0" smtClean="0"/>
              <a:t> </a:t>
            </a:r>
          </a:p>
          <a:p>
            <a:pPr>
              <a:lnSpc>
                <a:spcPct val="120000"/>
              </a:lnSpc>
              <a:spcBef>
                <a:spcPts val="0"/>
              </a:spcBef>
            </a:pPr>
            <a:r>
              <a:rPr lang="en-US" b="1" dirty="0" smtClean="0"/>
              <a:t>Partners</a:t>
            </a:r>
            <a:r>
              <a:rPr lang="en-US" dirty="0" smtClean="0"/>
              <a:t>:</a:t>
            </a:r>
          </a:p>
          <a:p>
            <a:pPr marL="342900" indent="-342900">
              <a:lnSpc>
                <a:spcPct val="120000"/>
              </a:lnSpc>
              <a:spcBef>
                <a:spcPts val="0"/>
              </a:spcBef>
              <a:buFont typeface="Arial" panose="020B0604020202020204" pitchFamily="34" charset="0"/>
              <a:buChar char="•"/>
            </a:pPr>
            <a:r>
              <a:rPr lang="en-US" dirty="0" smtClean="0"/>
              <a:t>Bioenergy Alliance Network of the Rockies</a:t>
            </a:r>
          </a:p>
          <a:p>
            <a:pPr marL="342900" indent="-342900">
              <a:lnSpc>
                <a:spcPct val="120000"/>
              </a:lnSpc>
              <a:spcBef>
                <a:spcPts val="0"/>
              </a:spcBef>
              <a:buFont typeface="Arial" panose="020B0604020202020204" pitchFamily="34" charset="0"/>
              <a:buChar char="•"/>
            </a:pPr>
            <a:r>
              <a:rPr lang="en-US" dirty="0" smtClean="0"/>
              <a:t>Natural Resource Ecology Laboratory, Colorado State University</a:t>
            </a:r>
          </a:p>
          <a:p>
            <a:pPr>
              <a:lnSpc>
                <a:spcPct val="120000"/>
              </a:lnSpc>
              <a:spcBef>
                <a:spcPts val="0"/>
              </a:spcBef>
            </a:pPr>
            <a:endParaRPr lang="en-US" b="1" dirty="0" smtClean="0"/>
          </a:p>
          <a:p>
            <a:pPr>
              <a:lnSpc>
                <a:spcPct val="120000"/>
              </a:lnSpc>
              <a:spcBef>
                <a:spcPts val="0"/>
              </a:spcBef>
            </a:pPr>
            <a:r>
              <a:rPr lang="en-US" b="1" dirty="0" smtClean="0"/>
              <a:t>Earth Observations</a:t>
            </a:r>
            <a:r>
              <a:rPr lang="en-US" dirty="0" smtClean="0"/>
              <a:t>:</a:t>
            </a:r>
          </a:p>
          <a:p>
            <a:pPr marL="342900" indent="-342900">
              <a:lnSpc>
                <a:spcPct val="120000"/>
              </a:lnSpc>
              <a:spcBef>
                <a:spcPts val="0"/>
              </a:spcBef>
              <a:buFont typeface="Arial" panose="020B0604020202020204" pitchFamily="34" charset="0"/>
              <a:buChar char="•"/>
            </a:pPr>
            <a:r>
              <a:rPr lang="en-US" dirty="0"/>
              <a:t>Landsat 8 OLI/TIRS, Landsat 7 ETM+, Landsat </a:t>
            </a:r>
            <a:r>
              <a:rPr lang="en-US" dirty="0" smtClean="0"/>
              <a:t>4/5 </a:t>
            </a:r>
            <a:r>
              <a:rPr lang="en-US" dirty="0"/>
              <a:t>TM, Space Shuttle SRTM </a:t>
            </a:r>
            <a:r>
              <a:rPr lang="en-US" dirty="0" smtClean="0"/>
              <a:t>V2</a:t>
            </a:r>
          </a:p>
          <a:p>
            <a:pPr>
              <a:lnSpc>
                <a:spcPct val="120000"/>
              </a:lnSpc>
              <a:spcBef>
                <a:spcPts val="0"/>
              </a:spcBef>
            </a:pPr>
            <a:endParaRPr lang="en-US" b="1" dirty="0" smtClean="0"/>
          </a:p>
          <a:p>
            <a:pPr>
              <a:lnSpc>
                <a:spcPct val="120000"/>
              </a:lnSpc>
              <a:spcBef>
                <a:spcPts val="0"/>
              </a:spcBef>
            </a:pPr>
            <a:r>
              <a:rPr lang="en-US" b="1" dirty="0" smtClean="0"/>
              <a:t>Impact &amp; Benefit</a:t>
            </a:r>
            <a:r>
              <a:rPr lang="en-US" dirty="0" smtClean="0"/>
              <a:t>: </a:t>
            </a:r>
            <a:r>
              <a:rPr lang="en-US" dirty="0"/>
              <a:t>This project will locate and quantify beetle-killed biomass in the Nez </a:t>
            </a:r>
            <a:r>
              <a:rPr lang="en-US" dirty="0" smtClean="0"/>
              <a:t>Perce-Clearwater </a:t>
            </a:r>
            <a:r>
              <a:rPr lang="en-US" dirty="0"/>
              <a:t>National </a:t>
            </a:r>
            <a:r>
              <a:rPr lang="en-US" dirty="0" smtClean="0"/>
              <a:t>Forests </a:t>
            </a:r>
            <a:r>
              <a:rPr lang="en-US" dirty="0"/>
              <a:t>to help our partners assess the environmental and economic feasibility of its use as a bioenergy feedstock.</a:t>
            </a:r>
            <a:endParaRPr lang="en-US" dirty="0" smtClean="0"/>
          </a:p>
        </p:txBody>
      </p:sp>
      <p:sp>
        <p:nvSpPr>
          <p:cNvPr id="9" name="Text Placeholder 2"/>
          <p:cNvSpPr>
            <a:spLocks noGrp="1"/>
          </p:cNvSpPr>
          <p:nvPr>
            <p:ph type="body" sz="quarter" idx="4294967295"/>
          </p:nvPr>
        </p:nvSpPr>
        <p:spPr>
          <a:xfrm>
            <a:off x="1160585" y="279213"/>
            <a:ext cx="10824585" cy="742739"/>
          </a:xfrm>
          <a:prstGeom prst="rect">
            <a:avLst/>
          </a:prstGeom>
        </p:spPr>
        <p:txBody>
          <a:bodyPr anchor="ctr"/>
          <a:lstStyle/>
          <a:p>
            <a:pPr marL="0" indent="0">
              <a:buNone/>
            </a:pPr>
            <a:r>
              <a:rPr lang="en-US" sz="4400" b="1" dirty="0" smtClean="0">
                <a:solidFill>
                  <a:schemeClr val="accent1"/>
                </a:solidFill>
              </a:rPr>
              <a:t>Nez Perce-Clearwater Energy</a:t>
            </a:r>
            <a:endParaRPr lang="en-US" sz="4400" b="1" dirty="0">
              <a:solidFill>
                <a:schemeClr val="accent1"/>
              </a:solidFill>
            </a:endParaRPr>
          </a:p>
        </p:txBody>
      </p:sp>
      <p:sp>
        <p:nvSpPr>
          <p:cNvPr id="11" name="Text Placeholder 2"/>
          <p:cNvSpPr>
            <a:spLocks noGrp="1"/>
          </p:cNvSpPr>
          <p:nvPr>
            <p:ph type="body" sz="quarter" idx="4294967295"/>
          </p:nvPr>
        </p:nvSpPr>
        <p:spPr>
          <a:xfrm>
            <a:off x="2237258" y="6363735"/>
            <a:ext cx="4794740" cy="390218"/>
          </a:xfrm>
          <a:prstGeom prst="rect">
            <a:avLst/>
          </a:prstGeom>
        </p:spPr>
        <p:txBody>
          <a:bodyPr/>
          <a:lstStyle/>
          <a:p>
            <a:pPr marL="0" indent="0">
              <a:buNone/>
            </a:pPr>
            <a:r>
              <a:rPr lang="en-US" sz="1800" b="1" dirty="0" smtClean="0">
                <a:solidFill>
                  <a:schemeClr val="accent1"/>
                </a:solidFill>
              </a:rPr>
              <a:t>@ USGS at Colorado State University</a:t>
            </a:r>
            <a:endParaRPr lang="en-US" sz="1800" b="1" dirty="0">
              <a:solidFill>
                <a:schemeClr val="accent1"/>
              </a:solidFill>
            </a:endParaRP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575" y="279213"/>
            <a:ext cx="742739" cy="742739"/>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575" y="6305438"/>
            <a:ext cx="1937683" cy="413288"/>
          </a:xfrm>
          <a:prstGeom prst="rect">
            <a:avLst/>
          </a:prstGeom>
        </p:spPr>
      </p:pic>
      <p:pic>
        <p:nvPicPr>
          <p:cNvPr id="2050" name="Picture 2" descr="http://assets.climatecentral.org/images/made/1-7-12-Mike-barkbeetle-damage-main_1050_769_s_c1_c_c.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228114" y="1262741"/>
            <a:ext cx="4866618" cy="52347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10694" y="6489172"/>
            <a:ext cx="4704804" cy="276999"/>
          </a:xfrm>
          <a:prstGeom prst="rect">
            <a:avLst/>
          </a:prstGeom>
          <a:noFill/>
        </p:spPr>
        <p:txBody>
          <a:bodyPr wrap="square" rtlCol="0">
            <a:spAutoFit/>
          </a:bodyPr>
          <a:lstStyle/>
          <a:p>
            <a:r>
              <a:rPr lang="en-US" sz="1200" dirty="0" smtClean="0">
                <a:solidFill>
                  <a:srgbClr val="767171"/>
                </a:solidFill>
              </a:rPr>
              <a:t>Source: Colorado State Forest Service</a:t>
            </a:r>
            <a:endParaRPr lang="en-US" sz="1200" dirty="0">
              <a:solidFill>
                <a:srgbClr val="767171"/>
              </a:solidFill>
            </a:endParaRPr>
          </a:p>
        </p:txBody>
      </p:sp>
    </p:spTree>
    <p:extLst>
      <p:ext uri="{BB962C8B-B14F-4D97-AF65-F5344CB8AC3E}">
        <p14:creationId xmlns:p14="http://schemas.microsoft.com/office/powerpoint/2010/main" val="30754221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a:spLocks noGrp="1"/>
          </p:cNvSpPr>
          <p:nvPr>
            <p:ph type="body" sz="quarter" idx="11"/>
          </p:nvPr>
        </p:nvSpPr>
        <p:spPr>
          <a:xfrm>
            <a:off x="147176" y="1677925"/>
            <a:ext cx="9673100" cy="4643101"/>
          </a:xfrm>
        </p:spPr>
        <p:txBody>
          <a:bodyPr>
            <a:noAutofit/>
          </a:bodyPr>
          <a:lstStyle/>
          <a:p>
            <a:pPr>
              <a:lnSpc>
                <a:spcPct val="120000"/>
              </a:lnSpc>
              <a:spcBef>
                <a:spcPts val="0"/>
              </a:spcBef>
            </a:pPr>
            <a:endParaRPr lang="en-US" sz="1600" b="1" dirty="0" smtClean="0"/>
          </a:p>
          <a:p>
            <a:pPr>
              <a:lnSpc>
                <a:spcPct val="120000"/>
              </a:lnSpc>
              <a:spcBef>
                <a:spcPts val="0"/>
              </a:spcBef>
            </a:pPr>
            <a:r>
              <a:rPr lang="en-US" sz="1600" b="1" dirty="0" smtClean="0"/>
              <a:t>Partners</a:t>
            </a:r>
            <a:r>
              <a:rPr lang="en-US" sz="1600" dirty="0" smtClean="0"/>
              <a:t>:</a:t>
            </a:r>
          </a:p>
          <a:p>
            <a:pPr marL="342900" indent="-342900">
              <a:lnSpc>
                <a:spcPct val="120000"/>
              </a:lnSpc>
              <a:spcBef>
                <a:spcPts val="0"/>
              </a:spcBef>
              <a:buFont typeface="Arial" panose="020B0604020202020204" pitchFamily="34" charset="0"/>
              <a:buChar char="•"/>
            </a:pPr>
            <a:r>
              <a:rPr lang="en-US" sz="1600" dirty="0" smtClean="0"/>
              <a:t>Phoenix Transit Department</a:t>
            </a:r>
          </a:p>
          <a:p>
            <a:pPr marL="342900" indent="-342900">
              <a:lnSpc>
                <a:spcPct val="120000"/>
              </a:lnSpc>
              <a:spcBef>
                <a:spcPts val="0"/>
              </a:spcBef>
              <a:buFont typeface="Arial" panose="020B0604020202020204" pitchFamily="34" charset="0"/>
              <a:buChar char="•"/>
            </a:pPr>
            <a:r>
              <a:rPr lang="en-US" sz="1600" dirty="0" smtClean="0"/>
              <a:t>Maricopa County Department of Public Health</a:t>
            </a:r>
          </a:p>
          <a:p>
            <a:pPr marL="342900" indent="-342900">
              <a:lnSpc>
                <a:spcPct val="120000"/>
              </a:lnSpc>
              <a:spcBef>
                <a:spcPts val="0"/>
              </a:spcBef>
              <a:buFont typeface="Arial" panose="020B0604020202020204" pitchFamily="34" charset="0"/>
              <a:buChar char="•"/>
            </a:pPr>
            <a:r>
              <a:rPr lang="en-US" sz="1600" dirty="0" err="1" smtClean="0"/>
              <a:t>Vitalyst</a:t>
            </a:r>
            <a:r>
              <a:rPr lang="en-US" sz="1600" dirty="0" smtClean="0"/>
              <a:t> Health Foundation</a:t>
            </a:r>
          </a:p>
          <a:p>
            <a:pPr marL="342900" indent="-342900">
              <a:lnSpc>
                <a:spcPct val="120000"/>
              </a:lnSpc>
              <a:spcBef>
                <a:spcPts val="0"/>
              </a:spcBef>
              <a:buFont typeface="Arial" panose="020B0604020202020204" pitchFamily="34" charset="0"/>
              <a:buChar char="•"/>
            </a:pPr>
            <a:r>
              <a:rPr lang="en-US" sz="1600" dirty="0" smtClean="0"/>
              <a:t>ASU Center for Policy Informatics</a:t>
            </a:r>
          </a:p>
          <a:p>
            <a:pPr marL="342900" indent="-342900">
              <a:lnSpc>
                <a:spcPct val="120000"/>
              </a:lnSpc>
              <a:spcBef>
                <a:spcPts val="0"/>
              </a:spcBef>
              <a:buFont typeface="Arial" panose="020B0604020202020204" pitchFamily="34" charset="0"/>
              <a:buChar char="•"/>
            </a:pPr>
            <a:r>
              <a:rPr lang="en-US" sz="1600" dirty="0" smtClean="0"/>
              <a:t>ASU Urban Climate Research Center</a:t>
            </a:r>
          </a:p>
          <a:p>
            <a:pPr>
              <a:lnSpc>
                <a:spcPct val="120000"/>
              </a:lnSpc>
              <a:spcBef>
                <a:spcPts val="0"/>
              </a:spcBef>
            </a:pPr>
            <a:endParaRPr lang="en-US" sz="1600" b="1" dirty="0" smtClean="0"/>
          </a:p>
          <a:p>
            <a:pPr>
              <a:lnSpc>
                <a:spcPct val="120000"/>
              </a:lnSpc>
              <a:spcBef>
                <a:spcPts val="0"/>
              </a:spcBef>
            </a:pPr>
            <a:r>
              <a:rPr lang="en-US" sz="1600" b="1" dirty="0" smtClean="0"/>
              <a:t>Earth Observations</a:t>
            </a:r>
            <a:r>
              <a:rPr lang="en-US" sz="1600" dirty="0" smtClean="0"/>
              <a:t>:</a:t>
            </a:r>
          </a:p>
          <a:p>
            <a:pPr marL="342900" indent="-342900">
              <a:lnSpc>
                <a:spcPct val="120000"/>
              </a:lnSpc>
              <a:spcBef>
                <a:spcPts val="0"/>
              </a:spcBef>
              <a:buFont typeface="Arial" panose="020B0604020202020204" pitchFamily="34" charset="0"/>
              <a:buChar char="•"/>
            </a:pPr>
            <a:r>
              <a:rPr lang="en-US" sz="1600" dirty="0" smtClean="0"/>
              <a:t>Landsat 8</a:t>
            </a:r>
          </a:p>
          <a:p>
            <a:pPr marL="342900" indent="-342900">
              <a:lnSpc>
                <a:spcPct val="120000"/>
              </a:lnSpc>
              <a:spcBef>
                <a:spcPts val="0"/>
              </a:spcBef>
              <a:buFont typeface="Arial" panose="020B0604020202020204" pitchFamily="34" charset="0"/>
              <a:buChar char="•"/>
            </a:pPr>
            <a:r>
              <a:rPr lang="en-US" sz="1600" dirty="0" smtClean="0"/>
              <a:t>Terra ASTER</a:t>
            </a:r>
          </a:p>
          <a:p>
            <a:pPr marL="342900" indent="-342900">
              <a:lnSpc>
                <a:spcPct val="120000"/>
              </a:lnSpc>
              <a:spcBef>
                <a:spcPts val="0"/>
              </a:spcBef>
              <a:buFont typeface="Arial" panose="020B0604020202020204" pitchFamily="34" charset="0"/>
              <a:buChar char="•"/>
            </a:pPr>
            <a:r>
              <a:rPr lang="en-US" sz="1600" dirty="0" smtClean="0"/>
              <a:t>Suomi NPP </a:t>
            </a:r>
            <a:r>
              <a:rPr lang="en-US" sz="1600" dirty="0" smtClean="0"/>
              <a:t>VIIRS</a:t>
            </a:r>
            <a:endParaRPr lang="en-US" sz="1600" dirty="0" smtClean="0"/>
          </a:p>
        </p:txBody>
      </p:sp>
      <p:sp>
        <p:nvSpPr>
          <p:cNvPr id="9" name="Text Placeholder 2"/>
          <p:cNvSpPr>
            <a:spLocks noGrp="1"/>
          </p:cNvSpPr>
          <p:nvPr>
            <p:ph type="body" sz="quarter" idx="4294967295"/>
          </p:nvPr>
        </p:nvSpPr>
        <p:spPr>
          <a:xfrm>
            <a:off x="1160585" y="279213"/>
            <a:ext cx="10824585" cy="742739"/>
          </a:xfrm>
          <a:prstGeom prst="rect">
            <a:avLst/>
          </a:prstGeom>
        </p:spPr>
        <p:txBody>
          <a:bodyPr anchor="ctr"/>
          <a:lstStyle/>
          <a:p>
            <a:pPr marL="0" indent="0">
              <a:buNone/>
            </a:pPr>
            <a:r>
              <a:rPr lang="en-US" sz="4400" b="1" dirty="0" smtClean="0">
                <a:solidFill>
                  <a:schemeClr val="accent1"/>
                </a:solidFill>
              </a:rPr>
              <a:t>Phoenix Health &amp; AQ</a:t>
            </a:r>
            <a:endParaRPr lang="en-US" sz="4400" b="1" dirty="0">
              <a:solidFill>
                <a:schemeClr val="accent1"/>
              </a:solidFill>
            </a:endParaRPr>
          </a:p>
        </p:txBody>
      </p:sp>
      <p:sp>
        <p:nvSpPr>
          <p:cNvPr id="11" name="Text Placeholder 2"/>
          <p:cNvSpPr>
            <a:spLocks noGrp="1"/>
          </p:cNvSpPr>
          <p:nvPr>
            <p:ph type="body" sz="quarter" idx="4294967295"/>
          </p:nvPr>
        </p:nvSpPr>
        <p:spPr>
          <a:xfrm>
            <a:off x="1912482" y="6349077"/>
            <a:ext cx="6787472" cy="390218"/>
          </a:xfrm>
          <a:prstGeom prst="rect">
            <a:avLst/>
          </a:prstGeom>
        </p:spPr>
        <p:txBody>
          <a:bodyPr>
            <a:noAutofit/>
          </a:bodyPr>
          <a:lstStyle/>
          <a:p>
            <a:pPr marL="0" indent="0">
              <a:buNone/>
            </a:pPr>
            <a:r>
              <a:rPr lang="en-US" sz="1400" b="1" dirty="0" smtClean="0">
                <a:solidFill>
                  <a:schemeClr val="accent1"/>
                </a:solidFill>
              </a:rPr>
              <a:t>@ Maricopa </a:t>
            </a:r>
            <a:r>
              <a:rPr lang="en-US" sz="1400" b="1" dirty="0" smtClean="0">
                <a:solidFill>
                  <a:schemeClr val="accent1"/>
                </a:solidFill>
              </a:rPr>
              <a:t>County Department of Public Health and Arizona State University </a:t>
            </a:r>
            <a:endParaRPr lang="en-US" sz="1400" b="1" dirty="0">
              <a:solidFill>
                <a:schemeClr val="accent1"/>
              </a:solidFill>
            </a:endParaRP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575" y="279213"/>
            <a:ext cx="742739" cy="742739"/>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860" y="6270363"/>
            <a:ext cx="1937683" cy="413288"/>
          </a:xfrm>
          <a:prstGeom prst="rect">
            <a:avLst/>
          </a:prstGeom>
        </p:spPr>
      </p:pic>
      <p:grpSp>
        <p:nvGrpSpPr>
          <p:cNvPr id="6" name="Group 5"/>
          <p:cNvGrpSpPr/>
          <p:nvPr/>
        </p:nvGrpSpPr>
        <p:grpSpPr>
          <a:xfrm>
            <a:off x="8356600" y="1126352"/>
            <a:ext cx="3628570" cy="5015854"/>
            <a:chOff x="8845686" y="1212715"/>
            <a:chExt cx="3294434" cy="4941651"/>
          </a:xfrm>
        </p:grpSpPr>
        <p:sp>
          <p:nvSpPr>
            <p:cNvPr id="10" name="Rectangle 9"/>
            <p:cNvSpPr/>
            <p:nvPr/>
          </p:nvSpPr>
          <p:spPr>
            <a:xfrm>
              <a:off x="8845686" y="1212715"/>
              <a:ext cx="3294434" cy="4941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19186" y="3706497"/>
              <a:ext cx="3163262" cy="2391376"/>
            </a:xfrm>
            <a:prstGeom prst="rect">
              <a:avLst/>
            </a:prstGeom>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19186" y="1277567"/>
              <a:ext cx="3163261" cy="2372445"/>
            </a:xfrm>
            <a:prstGeom prst="rect">
              <a:avLst/>
            </a:prstGeom>
          </p:spPr>
        </p:pic>
      </p:grpSp>
      <p:sp>
        <p:nvSpPr>
          <p:cNvPr id="14" name="Text Placeholder 1"/>
          <p:cNvSpPr>
            <a:spLocks noGrp="1"/>
          </p:cNvSpPr>
          <p:nvPr>
            <p:ph type="body" sz="quarter" idx="11"/>
          </p:nvPr>
        </p:nvSpPr>
        <p:spPr>
          <a:xfrm>
            <a:off x="147175" y="5267944"/>
            <a:ext cx="8225301" cy="1584808"/>
          </a:xfrm>
        </p:spPr>
        <p:txBody>
          <a:bodyPr>
            <a:noAutofit/>
          </a:bodyPr>
          <a:lstStyle/>
          <a:p>
            <a:pPr>
              <a:lnSpc>
                <a:spcPct val="120000"/>
              </a:lnSpc>
              <a:spcBef>
                <a:spcPts val="0"/>
              </a:spcBef>
            </a:pPr>
            <a:r>
              <a:rPr lang="en-US" sz="1600" b="1" dirty="0" smtClean="0"/>
              <a:t>Impact </a:t>
            </a:r>
            <a:r>
              <a:rPr lang="en-US" sz="1600" b="1" dirty="0" smtClean="0"/>
              <a:t>&amp; Benefit</a:t>
            </a:r>
            <a:r>
              <a:rPr lang="en-US" sz="1600" dirty="0" smtClean="0"/>
              <a:t>: Use NASA EO to characterize the thermal environment of the bus stops and enhance the current prioritization criteria to provide a more comprehensive assessment of the need for bus stop improvements and shading.  </a:t>
            </a:r>
          </a:p>
        </p:txBody>
      </p:sp>
      <p:sp>
        <p:nvSpPr>
          <p:cNvPr id="15" name="Text Placeholder 1"/>
          <p:cNvSpPr>
            <a:spLocks noGrp="1"/>
          </p:cNvSpPr>
          <p:nvPr>
            <p:ph type="body" sz="quarter" idx="11"/>
          </p:nvPr>
        </p:nvSpPr>
        <p:spPr>
          <a:xfrm>
            <a:off x="147176" y="1072615"/>
            <a:ext cx="8225300" cy="927998"/>
          </a:xfrm>
        </p:spPr>
        <p:txBody>
          <a:bodyPr>
            <a:noAutofit/>
          </a:bodyPr>
          <a:lstStyle/>
          <a:p>
            <a:pPr>
              <a:lnSpc>
                <a:spcPct val="120000"/>
              </a:lnSpc>
              <a:spcBef>
                <a:spcPts val="0"/>
              </a:spcBef>
            </a:pPr>
            <a:r>
              <a:rPr lang="en-US" sz="1600" b="1" dirty="0" smtClean="0"/>
              <a:t>Community Concern</a:t>
            </a:r>
            <a:r>
              <a:rPr lang="en-US" sz="1600" dirty="0" smtClean="0"/>
              <a:t>: </a:t>
            </a:r>
            <a:r>
              <a:rPr lang="en-US" sz="1600" dirty="0"/>
              <a:t>Over the next five years the City of Phoenix is investing $1,000,000 in the installation of shade structures at public bus stops to reduce heat exposure and thermal discomfort among transit riders. </a:t>
            </a:r>
            <a:r>
              <a:rPr lang="en-US" sz="1600" dirty="0" smtClean="0"/>
              <a:t> </a:t>
            </a:r>
          </a:p>
        </p:txBody>
      </p:sp>
    </p:spTree>
    <p:extLst>
      <p:ext uri="{BB962C8B-B14F-4D97-AF65-F5344CB8AC3E}">
        <p14:creationId xmlns:p14="http://schemas.microsoft.com/office/powerpoint/2010/main" val="30375622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a:spLocks noGrp="1"/>
          </p:cNvSpPr>
          <p:nvPr>
            <p:ph type="body" sz="quarter" idx="11"/>
          </p:nvPr>
        </p:nvSpPr>
        <p:spPr>
          <a:xfrm>
            <a:off x="299575" y="1133856"/>
            <a:ext cx="7268174" cy="5035932"/>
          </a:xfrm>
        </p:spPr>
        <p:txBody>
          <a:bodyPr>
            <a:normAutofit fontScale="85000" lnSpcReduction="10000"/>
          </a:bodyPr>
          <a:lstStyle/>
          <a:p>
            <a:r>
              <a:rPr lang="en-US" b="1" dirty="0" smtClean="0"/>
              <a:t>Community Concern</a:t>
            </a:r>
            <a:r>
              <a:rPr lang="en-US" dirty="0" smtClean="0"/>
              <a:t>: </a:t>
            </a:r>
            <a:r>
              <a:rPr lang="en-US" dirty="0"/>
              <a:t>Invasive species such as tamarisk and Russian olive affect ecosystem structure and function, alter flow regimes and sediment loads, and affect evapotranspiration rates.</a:t>
            </a:r>
          </a:p>
          <a:p>
            <a:pPr>
              <a:lnSpc>
                <a:spcPct val="120000"/>
              </a:lnSpc>
              <a:spcBef>
                <a:spcPts val="0"/>
              </a:spcBef>
            </a:pPr>
            <a:endParaRPr lang="en-US" b="1" dirty="0" smtClean="0"/>
          </a:p>
          <a:p>
            <a:pPr>
              <a:lnSpc>
                <a:spcPct val="120000"/>
              </a:lnSpc>
              <a:spcBef>
                <a:spcPts val="0"/>
              </a:spcBef>
            </a:pPr>
            <a:r>
              <a:rPr lang="en-US" b="1" dirty="0" smtClean="0"/>
              <a:t>Partners</a:t>
            </a:r>
            <a:r>
              <a:rPr lang="en-US" dirty="0" smtClean="0"/>
              <a:t>:</a:t>
            </a:r>
          </a:p>
          <a:p>
            <a:pPr marL="342900" indent="-342900">
              <a:lnSpc>
                <a:spcPct val="120000"/>
              </a:lnSpc>
              <a:spcBef>
                <a:spcPts val="0"/>
              </a:spcBef>
              <a:buFont typeface="Arial" panose="020B0604020202020204" pitchFamily="34" charset="0"/>
              <a:buChar char="•"/>
            </a:pPr>
            <a:r>
              <a:rPr lang="en-US" dirty="0" smtClean="0"/>
              <a:t>Walton Family Foundation</a:t>
            </a:r>
          </a:p>
          <a:p>
            <a:pPr marL="342900" indent="-342900">
              <a:lnSpc>
                <a:spcPct val="120000"/>
              </a:lnSpc>
              <a:spcBef>
                <a:spcPts val="0"/>
              </a:spcBef>
              <a:buFont typeface="Arial" panose="020B0604020202020204" pitchFamily="34" charset="0"/>
              <a:buChar char="•"/>
            </a:pPr>
            <a:r>
              <a:rPr lang="en-US" dirty="0" smtClean="0"/>
              <a:t>USGS (Fort Collins Science Center &amp; North Central Climate Science Center)</a:t>
            </a:r>
          </a:p>
          <a:p>
            <a:pPr>
              <a:lnSpc>
                <a:spcPct val="120000"/>
              </a:lnSpc>
              <a:spcBef>
                <a:spcPts val="0"/>
              </a:spcBef>
            </a:pPr>
            <a:endParaRPr lang="en-US" b="1" dirty="0" smtClean="0"/>
          </a:p>
          <a:p>
            <a:pPr>
              <a:lnSpc>
                <a:spcPct val="120000"/>
              </a:lnSpc>
              <a:spcBef>
                <a:spcPts val="0"/>
              </a:spcBef>
            </a:pPr>
            <a:r>
              <a:rPr lang="en-US" b="1" dirty="0" smtClean="0"/>
              <a:t>Earth Observations</a:t>
            </a:r>
            <a:r>
              <a:rPr lang="en-US" dirty="0" smtClean="0"/>
              <a:t>:</a:t>
            </a:r>
          </a:p>
          <a:p>
            <a:pPr marL="342900" indent="-342900">
              <a:lnSpc>
                <a:spcPct val="120000"/>
              </a:lnSpc>
              <a:spcBef>
                <a:spcPts val="0"/>
              </a:spcBef>
              <a:buFont typeface="Arial" panose="020B0604020202020204" pitchFamily="34" charset="0"/>
              <a:buChar char="•"/>
            </a:pPr>
            <a:r>
              <a:rPr lang="en-US" dirty="0" smtClean="0"/>
              <a:t>Landsat 8 OLI/TIRS, Landsat 7 ETM+, Landsat 5 TM, Space Shuttle SRTM V2, Sentinel 2a</a:t>
            </a:r>
          </a:p>
          <a:p>
            <a:pPr>
              <a:lnSpc>
                <a:spcPct val="120000"/>
              </a:lnSpc>
              <a:spcBef>
                <a:spcPts val="0"/>
              </a:spcBef>
            </a:pPr>
            <a:endParaRPr lang="en-US" b="1" dirty="0" smtClean="0"/>
          </a:p>
          <a:p>
            <a:pPr>
              <a:lnSpc>
                <a:spcPct val="120000"/>
              </a:lnSpc>
              <a:spcBef>
                <a:spcPts val="0"/>
              </a:spcBef>
            </a:pPr>
            <a:r>
              <a:rPr lang="en-US" b="1" dirty="0" smtClean="0"/>
              <a:t>Impact &amp; Benefit</a:t>
            </a:r>
            <a:r>
              <a:rPr lang="en-US" dirty="0" smtClean="0"/>
              <a:t>: </a:t>
            </a:r>
            <a:r>
              <a:rPr lang="en-US" dirty="0"/>
              <a:t>Project partners with the Walton Family Foundation will use map products from this project to evaluate previous management treatments and locate areas where future ecological restoration should be prioritized.</a:t>
            </a:r>
            <a:endParaRPr lang="en-US" dirty="0" smtClean="0"/>
          </a:p>
        </p:txBody>
      </p:sp>
      <p:sp>
        <p:nvSpPr>
          <p:cNvPr id="9" name="Text Placeholder 2"/>
          <p:cNvSpPr>
            <a:spLocks noGrp="1"/>
          </p:cNvSpPr>
          <p:nvPr>
            <p:ph type="body" sz="quarter" idx="4294967295"/>
          </p:nvPr>
        </p:nvSpPr>
        <p:spPr>
          <a:xfrm>
            <a:off x="1160585" y="279213"/>
            <a:ext cx="10824585" cy="742739"/>
          </a:xfrm>
          <a:prstGeom prst="rect">
            <a:avLst/>
          </a:prstGeom>
        </p:spPr>
        <p:txBody>
          <a:bodyPr anchor="ctr"/>
          <a:lstStyle/>
          <a:p>
            <a:pPr marL="0" indent="0">
              <a:buNone/>
            </a:pPr>
            <a:r>
              <a:rPr lang="en-US" sz="4400" b="1" dirty="0" smtClean="0">
                <a:solidFill>
                  <a:schemeClr val="accent1"/>
                </a:solidFill>
              </a:rPr>
              <a:t>Arizona Water Resources</a:t>
            </a:r>
            <a:endParaRPr lang="en-US" sz="4400" b="1" dirty="0">
              <a:solidFill>
                <a:schemeClr val="accent1"/>
              </a:solidFill>
            </a:endParaRPr>
          </a:p>
        </p:txBody>
      </p:sp>
      <p:sp>
        <p:nvSpPr>
          <p:cNvPr id="11" name="Text Placeholder 2"/>
          <p:cNvSpPr>
            <a:spLocks noGrp="1"/>
          </p:cNvSpPr>
          <p:nvPr>
            <p:ph type="body" sz="quarter" idx="4294967295"/>
          </p:nvPr>
        </p:nvSpPr>
        <p:spPr>
          <a:xfrm>
            <a:off x="2237258" y="6363735"/>
            <a:ext cx="4794740" cy="390218"/>
          </a:xfrm>
          <a:prstGeom prst="rect">
            <a:avLst/>
          </a:prstGeom>
        </p:spPr>
        <p:txBody>
          <a:bodyPr/>
          <a:lstStyle/>
          <a:p>
            <a:pPr marL="0" indent="0">
              <a:buNone/>
            </a:pPr>
            <a:r>
              <a:rPr lang="en-US" sz="1800" b="1" dirty="0" smtClean="0">
                <a:solidFill>
                  <a:schemeClr val="accent1"/>
                </a:solidFill>
              </a:rPr>
              <a:t>@ USGS at Colorado State University</a:t>
            </a:r>
            <a:endParaRPr lang="en-US" sz="1800" b="1" dirty="0">
              <a:solidFill>
                <a:schemeClr val="accent1"/>
              </a:solidFill>
            </a:endParaRP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575" y="279213"/>
            <a:ext cx="742739" cy="742739"/>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575" y="6305438"/>
            <a:ext cx="1937683" cy="413288"/>
          </a:xfrm>
          <a:prstGeom prst="rect">
            <a:avLst/>
          </a:prstGeom>
        </p:spPr>
      </p:pic>
      <p:pic>
        <p:nvPicPr>
          <p:cNvPr id="1026" name="Picture 2" descr="http://digitalmedia.fws.gov/utils/ajaxhelper/?CISOROOT=natdiglib&amp;CISOPTR=13091&amp;action=2&amp;DMSCALE=10&amp;DMWIDTH=512&amp;DMHEIGHT=371&amp;DMX=0&amp;DMY=0&amp;DMTEXT=Tamarix&amp;DMROTATE=0"/>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567749" y="1133856"/>
            <a:ext cx="4417421" cy="49776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567749" y="6169788"/>
            <a:ext cx="2124891" cy="276999"/>
          </a:xfrm>
          <a:prstGeom prst="rect">
            <a:avLst/>
          </a:prstGeom>
          <a:noFill/>
        </p:spPr>
        <p:txBody>
          <a:bodyPr wrap="square" rtlCol="0">
            <a:spAutoFit/>
          </a:bodyPr>
          <a:lstStyle/>
          <a:p>
            <a:r>
              <a:rPr lang="en-US" sz="1200" dirty="0" smtClean="0">
                <a:solidFill>
                  <a:srgbClr val="767171"/>
                </a:solidFill>
              </a:rPr>
              <a:t>Source: USFWS</a:t>
            </a:r>
            <a:endParaRPr lang="en-US" sz="1200" dirty="0">
              <a:solidFill>
                <a:srgbClr val="767171"/>
              </a:solidFill>
            </a:endParaRPr>
          </a:p>
        </p:txBody>
      </p:sp>
    </p:spTree>
    <p:extLst>
      <p:ext uri="{BB962C8B-B14F-4D97-AF65-F5344CB8AC3E}">
        <p14:creationId xmlns:p14="http://schemas.microsoft.com/office/powerpoint/2010/main" val="26819011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395785"/>
          </a:xfrm>
          <a:prstGeom prst="rect">
            <a:avLst/>
          </a:prstGeom>
          <a:solidFill>
            <a:srgbClr val="0E4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6475863"/>
            <a:ext cx="12192000" cy="395785"/>
          </a:xfrm>
          <a:prstGeom prst="rect">
            <a:avLst/>
          </a:prstGeom>
          <a:solidFill>
            <a:srgbClr val="0E4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p:cNvSpPr>
            <a:spLocks noGrp="1"/>
          </p:cNvSpPr>
          <p:nvPr>
            <p:ph type="body" sz="quarter" idx="4294967295"/>
          </p:nvPr>
        </p:nvSpPr>
        <p:spPr>
          <a:xfrm>
            <a:off x="122832" y="483925"/>
            <a:ext cx="6559015" cy="742739"/>
          </a:xfrm>
          <a:prstGeom prst="rect">
            <a:avLst/>
          </a:prstGeom>
        </p:spPr>
        <p:txBody>
          <a:bodyPr anchor="ctr"/>
          <a:lstStyle/>
          <a:p>
            <a:pPr marL="0" indent="0">
              <a:buNone/>
            </a:pPr>
            <a:r>
              <a:rPr lang="en-US" sz="4800" dirty="0" smtClean="0">
                <a:solidFill>
                  <a:schemeClr val="tx1">
                    <a:lumMod val="65000"/>
                    <a:lumOff val="35000"/>
                  </a:schemeClr>
                </a:solidFill>
              </a:rPr>
              <a:t>2017 Spring Portfolio</a:t>
            </a:r>
            <a:endParaRPr lang="en-US" sz="4800" dirty="0">
              <a:solidFill>
                <a:schemeClr val="tx1">
                  <a:lumMod val="65000"/>
                  <a:lumOff val="35000"/>
                </a:schemeClr>
              </a:solidFill>
            </a:endParaRPr>
          </a:p>
        </p:txBody>
      </p:sp>
      <p:sp>
        <p:nvSpPr>
          <p:cNvPr id="17" name="TextBox 16"/>
          <p:cNvSpPr txBox="1"/>
          <p:nvPr/>
        </p:nvSpPr>
        <p:spPr>
          <a:xfrm>
            <a:off x="679228" y="1321167"/>
            <a:ext cx="2646879" cy="646331"/>
          </a:xfrm>
          <a:prstGeom prst="rect">
            <a:avLst/>
          </a:prstGeom>
          <a:noFill/>
        </p:spPr>
        <p:txBody>
          <a:bodyPr wrap="none" rtlCol="0">
            <a:spAutoFit/>
          </a:bodyPr>
          <a:lstStyle/>
          <a:p>
            <a:pPr algn="ctr"/>
            <a:r>
              <a:rPr lang="en-US" sz="3600" b="1" dirty="0">
                <a:solidFill>
                  <a:srgbClr val="006A9D"/>
                </a:solidFill>
              </a:rPr>
              <a:t>23 Projects</a:t>
            </a:r>
          </a:p>
        </p:txBody>
      </p:sp>
      <p:graphicFrame>
        <p:nvGraphicFramePr>
          <p:cNvPr id="18" name="Chart 17"/>
          <p:cNvGraphicFramePr/>
          <p:nvPr>
            <p:extLst>
              <p:ext uri="{D42A27DB-BD31-4B8C-83A1-F6EECF244321}">
                <p14:modId xmlns:p14="http://schemas.microsoft.com/office/powerpoint/2010/main" val="2976221719"/>
              </p:ext>
            </p:extLst>
          </p:nvPr>
        </p:nvGraphicFramePr>
        <p:xfrm>
          <a:off x="461920" y="3101593"/>
          <a:ext cx="5368482" cy="3581370"/>
        </p:xfrm>
        <a:graphic>
          <a:graphicData uri="http://schemas.openxmlformats.org/drawingml/2006/chart">
            <c:chart xmlns:c="http://schemas.openxmlformats.org/drawingml/2006/chart" xmlns:r="http://schemas.openxmlformats.org/officeDocument/2006/relationships" r:id="rId2"/>
          </a:graphicData>
        </a:graphic>
      </p:graphicFrame>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89642" y="1274136"/>
            <a:ext cx="4868824" cy="2135449"/>
          </a:xfrm>
          <a:prstGeom prst="rect">
            <a:avLst/>
          </a:prstGeom>
        </p:spPr>
      </p:pic>
      <p:graphicFrame>
        <p:nvGraphicFramePr>
          <p:cNvPr id="21" name="Chart 20"/>
          <p:cNvGraphicFramePr/>
          <p:nvPr>
            <p:extLst>
              <p:ext uri="{D42A27DB-BD31-4B8C-83A1-F6EECF244321}">
                <p14:modId xmlns:p14="http://schemas.microsoft.com/office/powerpoint/2010/main" val="3080099540"/>
              </p:ext>
            </p:extLst>
          </p:nvPr>
        </p:nvGraphicFramePr>
        <p:xfrm>
          <a:off x="6924192" y="3332436"/>
          <a:ext cx="5064862" cy="3046621"/>
        </p:xfrm>
        <a:graphic>
          <a:graphicData uri="http://schemas.openxmlformats.org/drawingml/2006/chart">
            <c:chart xmlns:c="http://schemas.openxmlformats.org/drawingml/2006/chart" xmlns:r="http://schemas.openxmlformats.org/officeDocument/2006/relationships" r:id="rId4"/>
          </a:graphicData>
        </a:graphic>
      </p:graphicFrame>
      <p:cxnSp>
        <p:nvCxnSpPr>
          <p:cNvPr id="22" name="Straight Connector 21"/>
          <p:cNvCxnSpPr/>
          <p:nvPr/>
        </p:nvCxnSpPr>
        <p:spPr>
          <a:xfrm flipH="1" flipV="1">
            <a:off x="4350806" y="1660721"/>
            <a:ext cx="3445355" cy="11637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559015" y="2101447"/>
            <a:ext cx="1705415" cy="1278461"/>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907513" y="806012"/>
            <a:ext cx="6284487" cy="523220"/>
          </a:xfrm>
          <a:prstGeom prst="rect">
            <a:avLst/>
          </a:prstGeom>
          <a:noFill/>
        </p:spPr>
        <p:txBody>
          <a:bodyPr wrap="square" rtlCol="0">
            <a:spAutoFit/>
          </a:bodyPr>
          <a:lstStyle/>
          <a:p>
            <a:pPr algn="ctr"/>
            <a:r>
              <a:rPr lang="en-US" sz="2800" b="1" dirty="0">
                <a:solidFill>
                  <a:srgbClr val="006A9D"/>
                </a:solidFill>
              </a:rPr>
              <a:t>30 </a:t>
            </a:r>
            <a:r>
              <a:rPr lang="en-US" sz="2800" b="1" dirty="0" smtClean="0">
                <a:solidFill>
                  <a:srgbClr val="006A9D"/>
                </a:solidFill>
              </a:rPr>
              <a:t>States &amp; 6 Countries Impacted</a:t>
            </a:r>
            <a:endParaRPr lang="en-US" sz="2800" b="1" dirty="0">
              <a:solidFill>
                <a:srgbClr val="006A9D"/>
              </a:solidFill>
            </a:endParaRPr>
          </a:p>
        </p:txBody>
      </p:sp>
      <p:sp>
        <p:nvSpPr>
          <p:cNvPr id="25" name="TextBox 24"/>
          <p:cNvSpPr txBox="1"/>
          <p:nvPr/>
        </p:nvSpPr>
        <p:spPr>
          <a:xfrm>
            <a:off x="905120" y="3079019"/>
            <a:ext cx="4929344" cy="400110"/>
          </a:xfrm>
          <a:prstGeom prst="rect">
            <a:avLst/>
          </a:prstGeom>
          <a:noFill/>
        </p:spPr>
        <p:txBody>
          <a:bodyPr wrap="square" rtlCol="0">
            <a:spAutoFit/>
          </a:bodyPr>
          <a:lstStyle/>
          <a:p>
            <a:r>
              <a:rPr lang="en-US" sz="2000" b="1" dirty="0">
                <a:solidFill>
                  <a:schemeClr val="tx1">
                    <a:lumMod val="65000"/>
                    <a:lumOff val="35000"/>
                  </a:schemeClr>
                </a:solidFill>
              </a:rPr>
              <a:t>Application Areas Addressed</a:t>
            </a:r>
          </a:p>
        </p:txBody>
      </p:sp>
      <p:sp>
        <p:nvSpPr>
          <p:cNvPr id="26" name="TextBox 25"/>
          <p:cNvSpPr txBox="1"/>
          <p:nvPr/>
        </p:nvSpPr>
        <p:spPr>
          <a:xfrm>
            <a:off x="999481" y="2034746"/>
            <a:ext cx="1941611" cy="584775"/>
          </a:xfrm>
          <a:prstGeom prst="rect">
            <a:avLst/>
          </a:prstGeom>
          <a:noFill/>
          <a:ln>
            <a:solidFill>
              <a:srgbClr val="1C468E"/>
            </a:solidFill>
          </a:ln>
        </p:spPr>
        <p:txBody>
          <a:bodyPr wrap="square" rtlCol="0">
            <a:spAutoFit/>
          </a:bodyPr>
          <a:lstStyle/>
          <a:p>
            <a:pPr algn="ctr"/>
            <a:r>
              <a:rPr lang="en-US" sz="1600" dirty="0">
                <a:solidFill>
                  <a:schemeClr val="tx1">
                    <a:lumMod val="65000"/>
                    <a:lumOff val="35000"/>
                  </a:schemeClr>
                </a:solidFill>
              </a:rPr>
              <a:t>87% </a:t>
            </a:r>
            <a:r>
              <a:rPr lang="en-US" sz="1600" dirty="0" smtClean="0">
                <a:solidFill>
                  <a:schemeClr val="tx1">
                    <a:lumMod val="65000"/>
                    <a:lumOff val="35000"/>
                  </a:schemeClr>
                </a:solidFill>
              </a:rPr>
              <a:t>Domestic </a:t>
            </a:r>
            <a:r>
              <a:rPr lang="en-US" sz="1600" dirty="0">
                <a:solidFill>
                  <a:schemeClr val="tx1">
                    <a:lumMod val="65000"/>
                    <a:lumOff val="35000"/>
                  </a:schemeClr>
                </a:solidFill>
              </a:rPr>
              <a:t>13% International</a:t>
            </a:r>
          </a:p>
        </p:txBody>
      </p:sp>
      <p:grpSp>
        <p:nvGrpSpPr>
          <p:cNvPr id="27" name="Group 26"/>
          <p:cNvGrpSpPr/>
          <p:nvPr/>
        </p:nvGrpSpPr>
        <p:grpSpPr>
          <a:xfrm>
            <a:off x="150422" y="1296267"/>
            <a:ext cx="353476" cy="5109992"/>
            <a:chOff x="84190" y="-1245713"/>
            <a:chExt cx="353476" cy="6418993"/>
          </a:xfrm>
        </p:grpSpPr>
        <p:sp>
          <p:nvSpPr>
            <p:cNvPr id="28" name="Rectangle 27"/>
            <p:cNvSpPr/>
            <p:nvPr/>
          </p:nvSpPr>
          <p:spPr>
            <a:xfrm rot="5400000">
              <a:off x="-450671" y="4224488"/>
              <a:ext cx="1423197" cy="353476"/>
            </a:xfrm>
            <a:prstGeom prst="rect">
              <a:avLst/>
            </a:prstGeom>
            <a:solidFill>
              <a:srgbClr val="57B57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9" name="Rectangle 28"/>
            <p:cNvSpPr/>
            <p:nvPr/>
          </p:nvSpPr>
          <p:spPr>
            <a:xfrm rot="5400000">
              <a:off x="-2170039" y="1010049"/>
              <a:ext cx="4858871" cy="347347"/>
            </a:xfrm>
            <a:prstGeom prst="rect">
              <a:avLst/>
            </a:prstGeom>
            <a:solidFill>
              <a:srgbClr val="3C88B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1"/>
            <p:cNvSpPr txBox="1">
              <a:spLocks/>
            </p:cNvSpPr>
            <p:nvPr/>
          </p:nvSpPr>
          <p:spPr>
            <a:xfrm rot="16200000">
              <a:off x="-1641295" y="1024685"/>
              <a:ext cx="3827874" cy="296793"/>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6000" b="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chemeClr val="bg1"/>
                  </a:solidFill>
                </a:rPr>
                <a:t>1</a:t>
              </a:r>
              <a:r>
                <a:rPr lang="en-US" sz="1100" baseline="30000" dirty="0">
                  <a:solidFill>
                    <a:schemeClr val="bg1"/>
                  </a:solidFill>
                </a:rPr>
                <a:t>st</a:t>
              </a:r>
              <a:r>
                <a:rPr lang="en-US" sz="1100" dirty="0">
                  <a:solidFill>
                    <a:schemeClr val="bg1"/>
                  </a:solidFill>
                </a:rPr>
                <a:t> TERM (17)</a:t>
              </a:r>
            </a:p>
          </p:txBody>
        </p:sp>
        <p:sp>
          <p:nvSpPr>
            <p:cNvPr id="31" name="Text Placeholder 1"/>
            <p:cNvSpPr txBox="1">
              <a:spLocks/>
            </p:cNvSpPr>
            <p:nvPr/>
          </p:nvSpPr>
          <p:spPr>
            <a:xfrm rot="16200000">
              <a:off x="-555009" y="4209264"/>
              <a:ext cx="1631237" cy="29679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6000" b="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chemeClr val="bg1"/>
                  </a:solidFill>
                </a:rPr>
                <a:t>2</a:t>
              </a:r>
              <a:r>
                <a:rPr lang="en-US" sz="1100" baseline="30000" dirty="0">
                  <a:solidFill>
                    <a:schemeClr val="bg1"/>
                  </a:solidFill>
                </a:rPr>
                <a:t>nd</a:t>
              </a:r>
              <a:r>
                <a:rPr lang="en-US" sz="1100" dirty="0">
                  <a:solidFill>
                    <a:schemeClr val="bg1"/>
                  </a:solidFill>
                </a:rPr>
                <a:t> TERM (6)</a:t>
              </a:r>
            </a:p>
          </p:txBody>
        </p:sp>
      </p:grpSp>
      <p:sp>
        <p:nvSpPr>
          <p:cNvPr id="32" name="TextBox 31"/>
          <p:cNvSpPr txBox="1"/>
          <p:nvPr/>
        </p:nvSpPr>
        <p:spPr>
          <a:xfrm rot="16200000">
            <a:off x="5033646" y="4297086"/>
            <a:ext cx="3546707" cy="400110"/>
          </a:xfrm>
          <a:prstGeom prst="rect">
            <a:avLst/>
          </a:prstGeom>
          <a:noFill/>
        </p:spPr>
        <p:txBody>
          <a:bodyPr wrap="square" rtlCol="0">
            <a:spAutoFit/>
          </a:bodyPr>
          <a:lstStyle/>
          <a:p>
            <a:r>
              <a:rPr lang="en-US" sz="2000" b="1" dirty="0">
                <a:solidFill>
                  <a:schemeClr val="tx1">
                    <a:lumMod val="65000"/>
                    <a:lumOff val="35000"/>
                  </a:schemeClr>
                </a:solidFill>
              </a:rPr>
              <a:t>Partner Total by Type</a:t>
            </a:r>
          </a:p>
        </p:txBody>
      </p:sp>
      <p:sp>
        <p:nvSpPr>
          <p:cNvPr id="33" name="TextBox 32"/>
          <p:cNvSpPr txBox="1"/>
          <p:nvPr/>
        </p:nvSpPr>
        <p:spPr>
          <a:xfrm>
            <a:off x="9202012" y="4173977"/>
            <a:ext cx="2698175" cy="646331"/>
          </a:xfrm>
          <a:prstGeom prst="rect">
            <a:avLst/>
          </a:prstGeom>
          <a:noFill/>
        </p:spPr>
        <p:txBody>
          <a:bodyPr wrap="none" rtlCol="0">
            <a:spAutoFit/>
          </a:bodyPr>
          <a:lstStyle/>
          <a:p>
            <a:pPr algn="ctr"/>
            <a:r>
              <a:rPr lang="en-US" sz="3600" b="1" dirty="0">
                <a:solidFill>
                  <a:srgbClr val="006A9D"/>
                </a:solidFill>
              </a:rPr>
              <a:t>57 Partners</a:t>
            </a:r>
          </a:p>
        </p:txBody>
      </p:sp>
      <p:pic>
        <p:nvPicPr>
          <p:cNvPr id="20" name="Picture 19"/>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70821" y="1551020"/>
            <a:ext cx="2998572" cy="1940720"/>
          </a:xfrm>
          <a:prstGeom prst="rect">
            <a:avLst/>
          </a:prstGeom>
        </p:spPr>
      </p:pic>
    </p:spTree>
    <p:extLst>
      <p:ext uri="{BB962C8B-B14F-4D97-AF65-F5344CB8AC3E}">
        <p14:creationId xmlns:p14="http://schemas.microsoft.com/office/powerpoint/2010/main" val="40095833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a:spLocks noGrp="1"/>
          </p:cNvSpPr>
          <p:nvPr>
            <p:ph type="body" sz="quarter" idx="11"/>
          </p:nvPr>
        </p:nvSpPr>
        <p:spPr>
          <a:xfrm>
            <a:off x="299576" y="1133856"/>
            <a:ext cx="7415614" cy="5051044"/>
          </a:xfrm>
        </p:spPr>
        <p:txBody>
          <a:bodyPr>
            <a:normAutofit fontScale="85000" lnSpcReduction="20000"/>
          </a:bodyPr>
          <a:lstStyle/>
          <a:p>
            <a:pPr>
              <a:lnSpc>
                <a:spcPct val="120000"/>
              </a:lnSpc>
              <a:spcBef>
                <a:spcPts val="0"/>
              </a:spcBef>
            </a:pPr>
            <a:r>
              <a:rPr lang="en-US" b="1" dirty="0" smtClean="0"/>
              <a:t>Community Concern</a:t>
            </a:r>
            <a:r>
              <a:rPr lang="en-US" dirty="0" smtClean="0"/>
              <a:t>: </a:t>
            </a:r>
            <a:r>
              <a:rPr lang="en-US" dirty="0"/>
              <a:t>Submerged aquatic vegetation (SAV) is an important coastal ecosystem that provides habitat, food resources, and stabilizes near-shore sediments. However, SAV is particularly affected by water clarity, or the lack thereof. As SAV is dependent on sunlight attenuating through the water column, sediments and other particulate matter that washes into the Bay affects the growth and resiliency of SAV patches. </a:t>
            </a:r>
            <a:endParaRPr lang="en-US" dirty="0" smtClean="0"/>
          </a:p>
          <a:p>
            <a:pPr>
              <a:lnSpc>
                <a:spcPct val="120000"/>
              </a:lnSpc>
              <a:spcBef>
                <a:spcPts val="0"/>
              </a:spcBef>
            </a:pPr>
            <a:endParaRPr lang="en-US" b="1" dirty="0" smtClean="0"/>
          </a:p>
          <a:p>
            <a:pPr>
              <a:lnSpc>
                <a:spcPct val="120000"/>
              </a:lnSpc>
              <a:spcBef>
                <a:spcPts val="0"/>
              </a:spcBef>
            </a:pPr>
            <a:r>
              <a:rPr lang="en-US" b="1" dirty="0" smtClean="0"/>
              <a:t>Partners</a:t>
            </a:r>
            <a:r>
              <a:rPr lang="en-US" dirty="0" smtClean="0"/>
              <a:t>:</a:t>
            </a:r>
          </a:p>
          <a:p>
            <a:pPr marL="342900" indent="-342900">
              <a:lnSpc>
                <a:spcPct val="120000"/>
              </a:lnSpc>
              <a:spcBef>
                <a:spcPts val="0"/>
              </a:spcBef>
              <a:buFont typeface="Arial" panose="020B0604020202020204" pitchFamily="34" charset="0"/>
              <a:buChar char="•"/>
            </a:pPr>
            <a:r>
              <a:rPr lang="en-US" dirty="0" smtClean="0"/>
              <a:t>Virginia Department of Environmental Quality</a:t>
            </a:r>
          </a:p>
          <a:p>
            <a:pPr>
              <a:lnSpc>
                <a:spcPct val="120000"/>
              </a:lnSpc>
              <a:spcBef>
                <a:spcPts val="0"/>
              </a:spcBef>
            </a:pPr>
            <a:endParaRPr lang="en-US" b="1" dirty="0" smtClean="0"/>
          </a:p>
          <a:p>
            <a:pPr>
              <a:lnSpc>
                <a:spcPct val="120000"/>
              </a:lnSpc>
              <a:spcBef>
                <a:spcPts val="0"/>
              </a:spcBef>
            </a:pPr>
            <a:r>
              <a:rPr lang="en-US" b="1" dirty="0" smtClean="0"/>
              <a:t>Earth Observations</a:t>
            </a:r>
            <a:r>
              <a:rPr lang="en-US" dirty="0" smtClean="0"/>
              <a:t>:</a:t>
            </a:r>
          </a:p>
          <a:p>
            <a:pPr marL="342900" indent="-342900">
              <a:lnSpc>
                <a:spcPct val="120000"/>
              </a:lnSpc>
              <a:spcBef>
                <a:spcPts val="0"/>
              </a:spcBef>
              <a:buFont typeface="Arial" panose="020B0604020202020204" pitchFamily="34" charset="0"/>
              <a:buChar char="•"/>
            </a:pPr>
            <a:r>
              <a:rPr lang="en-US" dirty="0" smtClean="0"/>
              <a:t>Landsat 5, 7, &amp; 8</a:t>
            </a:r>
          </a:p>
          <a:p>
            <a:pPr>
              <a:lnSpc>
                <a:spcPct val="120000"/>
              </a:lnSpc>
              <a:spcBef>
                <a:spcPts val="0"/>
              </a:spcBef>
            </a:pPr>
            <a:endParaRPr lang="en-US" b="1" dirty="0" smtClean="0"/>
          </a:p>
          <a:p>
            <a:pPr>
              <a:lnSpc>
                <a:spcPct val="120000"/>
              </a:lnSpc>
              <a:spcBef>
                <a:spcPts val="0"/>
              </a:spcBef>
            </a:pPr>
            <a:r>
              <a:rPr lang="en-US" b="1" dirty="0" smtClean="0"/>
              <a:t>Impact &amp; Benefit</a:t>
            </a:r>
            <a:r>
              <a:rPr lang="en-US" dirty="0" smtClean="0"/>
              <a:t>: </a:t>
            </a:r>
            <a:r>
              <a:rPr lang="en-US" dirty="0"/>
              <a:t>Currently, the VADEQ does not have the resources or manpower to completely monitor the Bay </a:t>
            </a:r>
            <a:r>
              <a:rPr lang="en-US" dirty="0" smtClean="0"/>
              <a:t>annually. Thus</a:t>
            </a:r>
            <a:r>
              <a:rPr lang="en-US" dirty="0"/>
              <a:t>, pursuing the feasibility of remotely sensing water clarity could increase their temporal and spatial sampling. </a:t>
            </a:r>
            <a:endParaRPr lang="en-US" dirty="0" smtClean="0"/>
          </a:p>
        </p:txBody>
      </p:sp>
      <p:sp>
        <p:nvSpPr>
          <p:cNvPr id="9" name="Text Placeholder 2"/>
          <p:cNvSpPr>
            <a:spLocks noGrp="1"/>
          </p:cNvSpPr>
          <p:nvPr>
            <p:ph type="body" sz="quarter" idx="4294967295"/>
          </p:nvPr>
        </p:nvSpPr>
        <p:spPr>
          <a:xfrm>
            <a:off x="1160585" y="279213"/>
            <a:ext cx="10824585" cy="742739"/>
          </a:xfrm>
          <a:prstGeom prst="rect">
            <a:avLst/>
          </a:prstGeom>
        </p:spPr>
        <p:txBody>
          <a:bodyPr anchor="ctr"/>
          <a:lstStyle/>
          <a:p>
            <a:pPr marL="0" indent="0">
              <a:buNone/>
            </a:pPr>
            <a:r>
              <a:rPr lang="en-US" sz="4400" b="1" dirty="0" smtClean="0">
                <a:solidFill>
                  <a:schemeClr val="accent1"/>
                </a:solidFill>
              </a:rPr>
              <a:t>Chesapeake Bay Water Resources</a:t>
            </a:r>
            <a:endParaRPr lang="en-US" sz="4400" b="1" dirty="0">
              <a:solidFill>
                <a:schemeClr val="accent1"/>
              </a:solidFill>
            </a:endParaRPr>
          </a:p>
        </p:txBody>
      </p:sp>
      <p:sp>
        <p:nvSpPr>
          <p:cNvPr id="11" name="Text Placeholder 2"/>
          <p:cNvSpPr>
            <a:spLocks noGrp="1"/>
          </p:cNvSpPr>
          <p:nvPr>
            <p:ph type="body" sz="quarter" idx="4294967295"/>
          </p:nvPr>
        </p:nvSpPr>
        <p:spPr>
          <a:xfrm>
            <a:off x="2237258" y="6363735"/>
            <a:ext cx="4794740" cy="390218"/>
          </a:xfrm>
          <a:prstGeom prst="rect">
            <a:avLst/>
          </a:prstGeom>
        </p:spPr>
        <p:txBody>
          <a:bodyPr/>
          <a:lstStyle/>
          <a:p>
            <a:pPr marL="0" indent="0">
              <a:buNone/>
            </a:pPr>
            <a:r>
              <a:rPr lang="en-US" sz="1800" b="1" dirty="0" smtClean="0">
                <a:solidFill>
                  <a:schemeClr val="accent1"/>
                </a:solidFill>
              </a:rPr>
              <a:t>@ </a:t>
            </a:r>
            <a:r>
              <a:rPr lang="en-US" sz="1800" b="1" dirty="0" smtClean="0">
                <a:solidFill>
                  <a:schemeClr val="accent1"/>
                </a:solidFill>
              </a:rPr>
              <a:t>NASA Langley Research Center</a:t>
            </a:r>
            <a:endParaRPr lang="en-US" sz="1800" b="1" dirty="0">
              <a:solidFill>
                <a:schemeClr val="accent1"/>
              </a:solidFill>
            </a:endParaRP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575" y="279213"/>
            <a:ext cx="742739" cy="742739"/>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575" y="6305438"/>
            <a:ext cx="1937683" cy="413288"/>
          </a:xfrm>
          <a:prstGeom prst="rect">
            <a:avLst/>
          </a:prstGeom>
        </p:spPr>
      </p:pic>
      <p:sp>
        <p:nvSpPr>
          <p:cNvPr id="3" name="TextBox 2"/>
          <p:cNvSpPr txBox="1"/>
          <p:nvPr/>
        </p:nvSpPr>
        <p:spPr>
          <a:xfrm>
            <a:off x="9086526" y="982508"/>
            <a:ext cx="3105474" cy="184666"/>
          </a:xfrm>
          <a:prstGeom prst="rect">
            <a:avLst/>
          </a:prstGeom>
          <a:noFill/>
        </p:spPr>
        <p:txBody>
          <a:bodyPr wrap="square" rtlCol="0">
            <a:spAutoFit/>
          </a:bodyPr>
          <a:lstStyle/>
          <a:p>
            <a:r>
              <a:rPr lang="en-US" sz="600" dirty="0">
                <a:solidFill>
                  <a:srgbClr val="767171"/>
                </a:solidFill>
              </a:rPr>
              <a:t>http://</a:t>
            </a:r>
            <a:r>
              <a:rPr lang="en-US" sz="600" dirty="0" err="1">
                <a:solidFill>
                  <a:srgbClr val="767171"/>
                </a:solidFill>
              </a:rPr>
              <a:t>americanhistory.si.edu</a:t>
            </a:r>
            <a:r>
              <a:rPr lang="en-US" sz="600" dirty="0">
                <a:solidFill>
                  <a:srgbClr val="767171"/>
                </a:solidFill>
              </a:rPr>
              <a:t>/</a:t>
            </a:r>
            <a:r>
              <a:rPr lang="en-US" sz="600" dirty="0" err="1">
                <a:solidFill>
                  <a:srgbClr val="767171"/>
                </a:solidFill>
              </a:rPr>
              <a:t>onthewater</a:t>
            </a:r>
            <a:r>
              <a:rPr lang="en-US" sz="600" dirty="0">
                <a:solidFill>
                  <a:srgbClr val="767171"/>
                </a:solidFill>
              </a:rPr>
              <a:t>/assets/graphic/full/4102.jpg</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15189" y="1133856"/>
            <a:ext cx="4269981" cy="3650833"/>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21414" y="4108466"/>
            <a:ext cx="3267171" cy="2450378"/>
          </a:xfrm>
          <a:prstGeom prst="rect">
            <a:avLst/>
          </a:prstGeom>
        </p:spPr>
      </p:pic>
      <p:sp>
        <p:nvSpPr>
          <p:cNvPr id="14" name="TextBox 13"/>
          <p:cNvSpPr txBox="1"/>
          <p:nvPr/>
        </p:nvSpPr>
        <p:spPr>
          <a:xfrm>
            <a:off x="8821414" y="6544381"/>
            <a:ext cx="3105474" cy="184666"/>
          </a:xfrm>
          <a:prstGeom prst="rect">
            <a:avLst/>
          </a:prstGeom>
          <a:noFill/>
        </p:spPr>
        <p:txBody>
          <a:bodyPr wrap="square" rtlCol="0">
            <a:spAutoFit/>
          </a:bodyPr>
          <a:lstStyle/>
          <a:p>
            <a:r>
              <a:rPr lang="en-US" sz="600" dirty="0">
                <a:solidFill>
                  <a:srgbClr val="767171"/>
                </a:solidFill>
              </a:rPr>
              <a:t>http://</a:t>
            </a:r>
            <a:r>
              <a:rPr lang="en-US" sz="600" dirty="0" err="1">
                <a:solidFill>
                  <a:srgbClr val="767171"/>
                </a:solidFill>
              </a:rPr>
              <a:t>www.habitat.noaa.gov</a:t>
            </a:r>
            <a:r>
              <a:rPr lang="en-US" sz="600" dirty="0">
                <a:solidFill>
                  <a:srgbClr val="767171"/>
                </a:solidFill>
              </a:rPr>
              <a:t>/images/</a:t>
            </a:r>
            <a:r>
              <a:rPr lang="en-US" sz="600" dirty="0" err="1">
                <a:solidFill>
                  <a:srgbClr val="767171"/>
                </a:solidFill>
              </a:rPr>
              <a:t>flounderineelgrass.jpg</a:t>
            </a:r>
            <a:endParaRPr lang="en-US" sz="600" dirty="0">
              <a:solidFill>
                <a:srgbClr val="767171"/>
              </a:solidFill>
            </a:endParaRPr>
          </a:p>
        </p:txBody>
      </p:sp>
    </p:spTree>
    <p:extLst>
      <p:ext uri="{BB962C8B-B14F-4D97-AF65-F5344CB8AC3E}">
        <p14:creationId xmlns:p14="http://schemas.microsoft.com/office/powerpoint/2010/main" val="6185373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a:spLocks noGrp="1"/>
          </p:cNvSpPr>
          <p:nvPr>
            <p:ph type="body" sz="quarter" idx="4294967295"/>
          </p:nvPr>
        </p:nvSpPr>
        <p:spPr>
          <a:xfrm>
            <a:off x="1160585" y="279213"/>
            <a:ext cx="10824585" cy="742739"/>
          </a:xfrm>
          <a:prstGeom prst="rect">
            <a:avLst/>
          </a:prstGeom>
        </p:spPr>
        <p:txBody>
          <a:bodyPr anchor="ctr"/>
          <a:lstStyle/>
          <a:p>
            <a:pPr marL="0" indent="0">
              <a:buNone/>
            </a:pPr>
            <a:r>
              <a:rPr lang="en-US" sz="4400" b="1" dirty="0" smtClean="0">
                <a:solidFill>
                  <a:schemeClr val="accent1"/>
                </a:solidFill>
              </a:rPr>
              <a:t>Chile Water Resources</a:t>
            </a:r>
            <a:endParaRPr lang="en-US" sz="4400" b="1" dirty="0">
              <a:solidFill>
                <a:schemeClr val="accent1"/>
              </a:solidFill>
            </a:endParaRPr>
          </a:p>
        </p:txBody>
      </p:sp>
      <p:sp>
        <p:nvSpPr>
          <p:cNvPr id="11" name="Text Placeholder 2"/>
          <p:cNvSpPr>
            <a:spLocks noGrp="1"/>
          </p:cNvSpPr>
          <p:nvPr>
            <p:ph type="body" sz="quarter" idx="4294967295"/>
          </p:nvPr>
        </p:nvSpPr>
        <p:spPr>
          <a:xfrm>
            <a:off x="2237258" y="6363735"/>
            <a:ext cx="4794740" cy="390218"/>
          </a:xfrm>
          <a:prstGeom prst="rect">
            <a:avLst/>
          </a:prstGeom>
        </p:spPr>
        <p:txBody>
          <a:bodyPr/>
          <a:lstStyle/>
          <a:p>
            <a:pPr marL="0" indent="0">
              <a:buNone/>
            </a:pPr>
            <a:r>
              <a:rPr lang="en-US" sz="1800" b="1" dirty="0" smtClean="0">
                <a:solidFill>
                  <a:schemeClr val="accent1"/>
                </a:solidFill>
              </a:rPr>
              <a:t>@ NASA Ames Research Center </a:t>
            </a:r>
            <a:endParaRPr lang="en-US" sz="1800" b="1" dirty="0">
              <a:solidFill>
                <a:schemeClr val="accent1"/>
              </a:solidFill>
            </a:endParaRP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575" y="279213"/>
            <a:ext cx="742739" cy="742739"/>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575" y="6305438"/>
            <a:ext cx="1937683" cy="413288"/>
          </a:xfrm>
          <a:prstGeom prst="rect">
            <a:avLst/>
          </a:prstGeom>
        </p:spPr>
      </p:pic>
      <p:sp>
        <p:nvSpPr>
          <p:cNvPr id="10" name="Text Placeholder 1"/>
          <p:cNvSpPr>
            <a:spLocks noGrp="1"/>
          </p:cNvSpPr>
          <p:nvPr>
            <p:ph type="body" sz="quarter" idx="11"/>
          </p:nvPr>
        </p:nvSpPr>
        <p:spPr>
          <a:xfrm>
            <a:off x="155596" y="2878817"/>
            <a:ext cx="4041781" cy="2474233"/>
          </a:xfrm>
        </p:spPr>
        <p:txBody>
          <a:bodyPr>
            <a:normAutofit/>
          </a:bodyPr>
          <a:lstStyle/>
          <a:p>
            <a:pPr>
              <a:lnSpc>
                <a:spcPct val="120000"/>
              </a:lnSpc>
              <a:spcBef>
                <a:spcPts val="0"/>
              </a:spcBef>
            </a:pPr>
            <a:r>
              <a:rPr lang="en-US" sz="1600" b="1" dirty="0" smtClean="0"/>
              <a:t>Partners</a:t>
            </a:r>
            <a:r>
              <a:rPr lang="en-US" sz="1600" dirty="0" smtClean="0"/>
              <a:t>:</a:t>
            </a:r>
          </a:p>
          <a:p>
            <a:pPr marL="342900" indent="-342900">
              <a:lnSpc>
                <a:spcPct val="120000"/>
              </a:lnSpc>
              <a:spcBef>
                <a:spcPts val="0"/>
              </a:spcBef>
              <a:buFont typeface="Arial" panose="020B0604020202020204" pitchFamily="34" charset="0"/>
              <a:buChar char="•"/>
            </a:pPr>
            <a:r>
              <a:rPr lang="en-US" sz="1600" dirty="0" smtClean="0"/>
              <a:t>Chile Ministry of Agriculture</a:t>
            </a:r>
          </a:p>
          <a:p>
            <a:pPr marL="342900" indent="-342900">
              <a:lnSpc>
                <a:spcPct val="120000"/>
              </a:lnSpc>
              <a:spcBef>
                <a:spcPts val="0"/>
              </a:spcBef>
              <a:buFont typeface="Arial" panose="020B0604020202020204" pitchFamily="34" charset="0"/>
              <a:buChar char="•"/>
            </a:pPr>
            <a:r>
              <a:rPr lang="en-US" sz="1600" dirty="0" smtClean="0"/>
              <a:t>Chile Embassy of the </a:t>
            </a:r>
            <a:r>
              <a:rPr lang="en-US" sz="1600" dirty="0" smtClean="0"/>
              <a:t>US</a:t>
            </a:r>
            <a:endParaRPr lang="en-US" sz="1600" b="1" dirty="0" smtClean="0"/>
          </a:p>
          <a:p>
            <a:pPr>
              <a:lnSpc>
                <a:spcPct val="120000"/>
              </a:lnSpc>
              <a:spcBef>
                <a:spcPts val="0"/>
              </a:spcBef>
            </a:pPr>
            <a:r>
              <a:rPr lang="en-US" sz="1600" b="1" dirty="0" smtClean="0"/>
              <a:t>Earth Observations</a:t>
            </a:r>
            <a:r>
              <a:rPr lang="en-US" sz="1600" dirty="0" smtClean="0"/>
              <a:t>:</a:t>
            </a:r>
          </a:p>
          <a:p>
            <a:pPr marL="342900" indent="-342900">
              <a:lnSpc>
                <a:spcPct val="120000"/>
              </a:lnSpc>
              <a:spcBef>
                <a:spcPts val="0"/>
              </a:spcBef>
              <a:buFont typeface="Arial" panose="020B0604020202020204" pitchFamily="34" charset="0"/>
              <a:buChar char="•"/>
            </a:pPr>
            <a:r>
              <a:rPr lang="en-US" sz="1600" dirty="0" smtClean="0"/>
              <a:t>SMAP</a:t>
            </a:r>
          </a:p>
          <a:p>
            <a:pPr marL="342900" indent="-342900">
              <a:lnSpc>
                <a:spcPct val="120000"/>
              </a:lnSpc>
              <a:spcBef>
                <a:spcPts val="0"/>
              </a:spcBef>
              <a:buFont typeface="Arial" panose="020B0604020202020204" pitchFamily="34" charset="0"/>
              <a:buChar char="•"/>
            </a:pPr>
            <a:r>
              <a:rPr lang="en-US" sz="1600" dirty="0" smtClean="0"/>
              <a:t>Terra </a:t>
            </a:r>
            <a:r>
              <a:rPr lang="en-US" sz="1600" dirty="0" smtClean="0"/>
              <a:t>MODIS</a:t>
            </a:r>
          </a:p>
          <a:p>
            <a:pPr marL="342900" indent="-342900">
              <a:lnSpc>
                <a:spcPct val="120000"/>
              </a:lnSpc>
              <a:spcBef>
                <a:spcPts val="0"/>
              </a:spcBef>
              <a:buFont typeface="Arial" panose="020B0604020202020204" pitchFamily="34" charset="0"/>
              <a:buChar char="•"/>
            </a:pPr>
            <a:r>
              <a:rPr lang="en-US" sz="1600" dirty="0" smtClean="0"/>
              <a:t>Aqua </a:t>
            </a:r>
            <a:r>
              <a:rPr lang="en-US" sz="1600" dirty="0" smtClean="0"/>
              <a:t>AMSR-E</a:t>
            </a:r>
          </a:p>
          <a:p>
            <a:pPr marL="342900" indent="-342900">
              <a:lnSpc>
                <a:spcPct val="120000"/>
              </a:lnSpc>
              <a:spcBef>
                <a:spcPts val="0"/>
              </a:spcBef>
              <a:buFont typeface="Arial" panose="020B0604020202020204" pitchFamily="34" charset="0"/>
              <a:buChar char="•"/>
            </a:pPr>
            <a:r>
              <a:rPr lang="en-US" sz="1600" dirty="0" smtClean="0"/>
              <a:t>JAXA GCOM-W1 </a:t>
            </a:r>
            <a:r>
              <a:rPr lang="en-US" sz="1600" dirty="0" smtClean="0"/>
              <a:t>AMSR2</a:t>
            </a:r>
            <a:endParaRPr lang="en-US" sz="1600" dirty="0" smtClean="0"/>
          </a:p>
        </p:txBody>
      </p:sp>
      <p:pic>
        <p:nvPicPr>
          <p:cNvPr id="14" name="Picture 2" descr="Image result for geologic map of chi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46453" y="93413"/>
            <a:ext cx="1457308" cy="63542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5" cstate="screen">
            <a:extLst>
              <a:ext uri="{28A0092B-C50C-407E-A947-70E740481C1C}">
                <a14:useLocalDpi xmlns:a14="http://schemas.microsoft.com/office/drawing/2010/main"/>
              </a:ext>
            </a:extLst>
          </a:blip>
          <a:srcRect r="10679"/>
          <a:stretch/>
        </p:blipFill>
        <p:spPr>
          <a:xfrm>
            <a:off x="8681462" y="676061"/>
            <a:ext cx="2064991" cy="1300431"/>
          </a:xfrm>
          <a:prstGeom prst="rect">
            <a:avLst/>
          </a:prstGeom>
        </p:spPr>
      </p:pic>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89884" y="2631021"/>
            <a:ext cx="4492047" cy="2514965"/>
          </a:xfrm>
          <a:prstGeom prst="rect">
            <a:avLst/>
          </a:prstGeom>
        </p:spPr>
      </p:pic>
      <p:sp>
        <p:nvSpPr>
          <p:cNvPr id="17" name="TextBox 16"/>
          <p:cNvSpPr txBox="1"/>
          <p:nvPr/>
        </p:nvSpPr>
        <p:spPr>
          <a:xfrm>
            <a:off x="10581931" y="6448488"/>
            <a:ext cx="2285461" cy="271021"/>
          </a:xfrm>
          <a:prstGeom prst="rect">
            <a:avLst/>
          </a:prstGeom>
          <a:noFill/>
        </p:spPr>
        <p:txBody>
          <a:bodyPr wrap="square" rtlCol="0">
            <a:spAutoFit/>
          </a:bodyPr>
          <a:lstStyle/>
          <a:p>
            <a:r>
              <a:rPr lang="en-US" sz="1100" dirty="0" smtClean="0">
                <a:solidFill>
                  <a:srgbClr val="767171"/>
                </a:solidFill>
              </a:rPr>
              <a:t>Credit: CDL, Google</a:t>
            </a:r>
            <a:endParaRPr lang="en-US" sz="1100" dirty="0">
              <a:solidFill>
                <a:srgbClr val="767171"/>
              </a:solidFill>
            </a:endParaRPr>
          </a:p>
        </p:txBody>
      </p:sp>
      <p:sp>
        <p:nvSpPr>
          <p:cNvPr id="18" name="Text Placeholder 1"/>
          <p:cNvSpPr>
            <a:spLocks noGrp="1"/>
          </p:cNvSpPr>
          <p:nvPr>
            <p:ph type="body" sz="quarter" idx="11"/>
          </p:nvPr>
        </p:nvSpPr>
        <p:spPr>
          <a:xfrm>
            <a:off x="155596" y="5310187"/>
            <a:ext cx="10106265" cy="1096411"/>
          </a:xfrm>
        </p:spPr>
        <p:txBody>
          <a:bodyPr>
            <a:noAutofit/>
          </a:bodyPr>
          <a:lstStyle/>
          <a:p>
            <a:pPr>
              <a:lnSpc>
                <a:spcPct val="120000"/>
              </a:lnSpc>
              <a:spcBef>
                <a:spcPts val="0"/>
              </a:spcBef>
            </a:pPr>
            <a:r>
              <a:rPr lang="en-US" sz="1600" b="1" dirty="0" smtClean="0"/>
              <a:t>Impact </a:t>
            </a:r>
            <a:r>
              <a:rPr lang="en-US" sz="1600" b="1" dirty="0" smtClean="0"/>
              <a:t>&amp; Benefit</a:t>
            </a:r>
            <a:r>
              <a:rPr lang="en-US" sz="1600" dirty="0" smtClean="0"/>
              <a:t>: </a:t>
            </a:r>
            <a:r>
              <a:rPr lang="en-US" sz="1600" dirty="0"/>
              <a:t>The objective of this project is to incorporate NASA Earth observation derived soil moisture, snow cover, and snow water equivalent (SWE) data into Chile’s drought monitoring and decision-making processes using the Google Earth Engine platform. </a:t>
            </a:r>
            <a:endParaRPr lang="en-US" sz="1600" dirty="0" smtClean="0"/>
          </a:p>
        </p:txBody>
      </p:sp>
      <p:sp>
        <p:nvSpPr>
          <p:cNvPr id="19" name="Text Placeholder 1"/>
          <p:cNvSpPr>
            <a:spLocks noGrp="1"/>
          </p:cNvSpPr>
          <p:nvPr>
            <p:ph type="body" sz="quarter" idx="11"/>
          </p:nvPr>
        </p:nvSpPr>
        <p:spPr>
          <a:xfrm>
            <a:off x="155596" y="1039668"/>
            <a:ext cx="8912204" cy="1591353"/>
          </a:xfrm>
        </p:spPr>
        <p:txBody>
          <a:bodyPr>
            <a:noAutofit/>
          </a:bodyPr>
          <a:lstStyle/>
          <a:p>
            <a:pPr>
              <a:lnSpc>
                <a:spcPct val="120000"/>
              </a:lnSpc>
              <a:spcBef>
                <a:spcPts val="0"/>
              </a:spcBef>
            </a:pPr>
            <a:r>
              <a:rPr lang="en-US" sz="1600" b="1" dirty="0" smtClean="0"/>
              <a:t>Community Concern</a:t>
            </a:r>
            <a:r>
              <a:rPr lang="en-US" sz="1600" dirty="0" smtClean="0"/>
              <a:t>: </a:t>
            </a:r>
            <a:r>
              <a:rPr lang="en-US" sz="1600" dirty="0"/>
              <a:t>Chile </a:t>
            </a:r>
            <a:r>
              <a:rPr lang="en-US" sz="1600" dirty="0" smtClean="0"/>
              <a:t>is </a:t>
            </a:r>
            <a:r>
              <a:rPr lang="en-US" sz="1600" dirty="0"/>
              <a:t>vulnerable to drought and, with sub-regions of Chile relying on contrasting irrigation practices, balancing the management of supply and demand of water across the country proves a difficult task. Currently, Chile’s Ministry of Agriculture reduces vulnerability to drought and other agriculture-climate events by disseminating response information serving as early warning for decision-makers and stakeholders of the agriculture industry</a:t>
            </a:r>
            <a:r>
              <a:rPr lang="en-US" sz="1600" dirty="0" smtClean="0"/>
              <a:t>.</a:t>
            </a:r>
            <a:endParaRPr lang="en-US" sz="1600" dirty="0" smtClean="0"/>
          </a:p>
        </p:txBody>
      </p:sp>
    </p:spTree>
    <p:extLst>
      <p:ext uri="{BB962C8B-B14F-4D97-AF65-F5344CB8AC3E}">
        <p14:creationId xmlns:p14="http://schemas.microsoft.com/office/powerpoint/2010/main" val="29264763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a:spLocks noGrp="1"/>
          </p:cNvSpPr>
          <p:nvPr>
            <p:ph type="body" sz="quarter" idx="11"/>
          </p:nvPr>
        </p:nvSpPr>
        <p:spPr>
          <a:xfrm>
            <a:off x="175750" y="1775599"/>
            <a:ext cx="5243975" cy="3067419"/>
          </a:xfrm>
        </p:spPr>
        <p:txBody>
          <a:bodyPr>
            <a:noAutofit/>
          </a:bodyPr>
          <a:lstStyle/>
          <a:p>
            <a:pPr>
              <a:lnSpc>
                <a:spcPct val="120000"/>
              </a:lnSpc>
              <a:spcBef>
                <a:spcPts val="0"/>
              </a:spcBef>
            </a:pPr>
            <a:r>
              <a:rPr lang="en-US" sz="1600" b="1" dirty="0" smtClean="0"/>
              <a:t>Partners</a:t>
            </a:r>
            <a:r>
              <a:rPr lang="en-US" sz="1600" dirty="0" smtClean="0"/>
              <a:t>:</a:t>
            </a:r>
          </a:p>
          <a:p>
            <a:pPr marL="342900" indent="-342900">
              <a:lnSpc>
                <a:spcPct val="120000"/>
              </a:lnSpc>
              <a:spcBef>
                <a:spcPts val="0"/>
              </a:spcBef>
              <a:buFont typeface="Arial" panose="020B0604020202020204" pitchFamily="34" charset="0"/>
              <a:buChar char="•"/>
            </a:pPr>
            <a:r>
              <a:rPr lang="en-US" sz="1600" dirty="0" smtClean="0"/>
              <a:t>NASA Glenn Research Center</a:t>
            </a:r>
          </a:p>
          <a:p>
            <a:pPr marL="342900" indent="-342900">
              <a:lnSpc>
                <a:spcPct val="120000"/>
              </a:lnSpc>
              <a:spcBef>
                <a:spcPts val="0"/>
              </a:spcBef>
              <a:buFont typeface="Arial" panose="020B0604020202020204" pitchFamily="34" charset="0"/>
              <a:buChar char="•"/>
            </a:pPr>
            <a:r>
              <a:rPr lang="en-US" sz="1600" dirty="0" smtClean="0"/>
              <a:t>Ohio EPA (NCWQR)</a:t>
            </a:r>
          </a:p>
          <a:p>
            <a:pPr marL="342900" indent="-342900">
              <a:lnSpc>
                <a:spcPct val="120000"/>
              </a:lnSpc>
              <a:spcBef>
                <a:spcPts val="0"/>
              </a:spcBef>
              <a:buFont typeface="Arial" panose="020B0604020202020204" pitchFamily="34" charset="0"/>
              <a:buChar char="•"/>
            </a:pPr>
            <a:r>
              <a:rPr lang="en-US" sz="1600" dirty="0" smtClean="0"/>
              <a:t>NOAA GLERL </a:t>
            </a:r>
          </a:p>
          <a:p>
            <a:pPr marL="342900" indent="-342900">
              <a:lnSpc>
                <a:spcPct val="120000"/>
              </a:lnSpc>
              <a:spcBef>
                <a:spcPts val="0"/>
              </a:spcBef>
              <a:buFont typeface="Arial" panose="020B0604020202020204" pitchFamily="34" charset="0"/>
              <a:buChar char="•"/>
            </a:pPr>
            <a:r>
              <a:rPr lang="en-US" sz="1600" dirty="0" smtClean="0"/>
              <a:t>Ohio State University Stone Lab</a:t>
            </a:r>
          </a:p>
          <a:p>
            <a:pPr>
              <a:lnSpc>
                <a:spcPct val="120000"/>
              </a:lnSpc>
              <a:spcBef>
                <a:spcPts val="0"/>
              </a:spcBef>
            </a:pPr>
            <a:r>
              <a:rPr lang="en-US" sz="1600" b="1" dirty="0" smtClean="0"/>
              <a:t>Earth </a:t>
            </a:r>
            <a:r>
              <a:rPr lang="en-US" sz="1600" b="1" dirty="0" smtClean="0"/>
              <a:t>Observations</a:t>
            </a:r>
            <a:r>
              <a:rPr lang="en-US" sz="1600" dirty="0" smtClean="0"/>
              <a:t>:</a:t>
            </a:r>
          </a:p>
          <a:p>
            <a:pPr marL="342900" indent="-342900">
              <a:lnSpc>
                <a:spcPct val="120000"/>
              </a:lnSpc>
              <a:spcBef>
                <a:spcPts val="0"/>
              </a:spcBef>
              <a:buFont typeface="Arial" panose="020B0604020202020204" pitchFamily="34" charset="0"/>
              <a:buChar char="•"/>
            </a:pPr>
            <a:r>
              <a:rPr lang="en-US" sz="1600" dirty="0" smtClean="0"/>
              <a:t>Landsat 8</a:t>
            </a:r>
          </a:p>
          <a:p>
            <a:pPr marL="342900" indent="-342900">
              <a:lnSpc>
                <a:spcPct val="120000"/>
              </a:lnSpc>
              <a:spcBef>
                <a:spcPts val="0"/>
              </a:spcBef>
              <a:buFont typeface="Arial" panose="020B0604020202020204" pitchFamily="34" charset="0"/>
              <a:buChar char="•"/>
            </a:pPr>
            <a:r>
              <a:rPr lang="en-US" sz="1600" dirty="0" smtClean="0"/>
              <a:t>Aqua </a:t>
            </a:r>
            <a:r>
              <a:rPr lang="en-US" sz="1600" dirty="0" smtClean="0"/>
              <a:t>– MODIS</a:t>
            </a:r>
            <a:endParaRPr lang="en-US" sz="1600" dirty="0" smtClean="0"/>
          </a:p>
          <a:p>
            <a:pPr marL="342900" indent="-342900">
              <a:lnSpc>
                <a:spcPct val="120000"/>
              </a:lnSpc>
              <a:spcBef>
                <a:spcPts val="0"/>
              </a:spcBef>
              <a:buFont typeface="Arial" panose="020B0604020202020204" pitchFamily="34" charset="0"/>
              <a:buChar char="•"/>
            </a:pPr>
            <a:r>
              <a:rPr lang="en-US" sz="1600" dirty="0" smtClean="0"/>
              <a:t>Aircraft HIS – Hyperspectral Imaging (GRC</a:t>
            </a:r>
            <a:r>
              <a:rPr lang="en-US" sz="1600" dirty="0" smtClean="0"/>
              <a:t>)</a:t>
            </a:r>
            <a:endParaRPr lang="en-US" sz="1600" dirty="0" smtClean="0"/>
          </a:p>
        </p:txBody>
      </p:sp>
      <p:sp>
        <p:nvSpPr>
          <p:cNvPr id="9" name="Text Placeholder 2"/>
          <p:cNvSpPr>
            <a:spLocks noGrp="1"/>
          </p:cNvSpPr>
          <p:nvPr>
            <p:ph type="body" sz="quarter" idx="4294967295"/>
          </p:nvPr>
        </p:nvSpPr>
        <p:spPr>
          <a:xfrm>
            <a:off x="1160585" y="279213"/>
            <a:ext cx="10824585" cy="742739"/>
          </a:xfrm>
          <a:prstGeom prst="rect">
            <a:avLst/>
          </a:prstGeom>
        </p:spPr>
        <p:txBody>
          <a:bodyPr anchor="ctr"/>
          <a:lstStyle/>
          <a:p>
            <a:pPr marL="0" indent="0">
              <a:buNone/>
            </a:pPr>
            <a:r>
              <a:rPr lang="en-US" sz="4400" b="1" dirty="0" smtClean="0">
                <a:solidFill>
                  <a:schemeClr val="accent1"/>
                </a:solidFill>
              </a:rPr>
              <a:t>Lake Erie Water Resources</a:t>
            </a:r>
            <a:endParaRPr lang="en-US" sz="4400" b="1" dirty="0">
              <a:solidFill>
                <a:schemeClr val="accent1"/>
              </a:solidFill>
            </a:endParaRPr>
          </a:p>
        </p:txBody>
      </p:sp>
      <p:sp>
        <p:nvSpPr>
          <p:cNvPr id="11" name="Text Placeholder 2"/>
          <p:cNvSpPr>
            <a:spLocks noGrp="1"/>
          </p:cNvSpPr>
          <p:nvPr>
            <p:ph type="body" sz="quarter" idx="4294967295"/>
          </p:nvPr>
        </p:nvSpPr>
        <p:spPr>
          <a:xfrm>
            <a:off x="2237258" y="6363735"/>
            <a:ext cx="4794740" cy="390218"/>
          </a:xfrm>
          <a:prstGeom prst="rect">
            <a:avLst/>
          </a:prstGeom>
        </p:spPr>
        <p:txBody>
          <a:bodyPr/>
          <a:lstStyle/>
          <a:p>
            <a:pPr marL="0" indent="0">
              <a:buNone/>
            </a:pPr>
            <a:r>
              <a:rPr lang="en-US" sz="1800" b="1" dirty="0" smtClean="0">
                <a:solidFill>
                  <a:schemeClr val="accent1"/>
                </a:solidFill>
              </a:rPr>
              <a:t>@ NASA Ames Research Center </a:t>
            </a:r>
            <a:endParaRPr lang="en-US" sz="1800" b="1" dirty="0">
              <a:solidFill>
                <a:schemeClr val="accent1"/>
              </a:solidFill>
            </a:endParaRP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575" y="279213"/>
            <a:ext cx="742739" cy="742739"/>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575" y="6305438"/>
            <a:ext cx="1937683" cy="413288"/>
          </a:xfrm>
          <a:prstGeom prst="rect">
            <a:avLst/>
          </a:prstGeom>
        </p:spPr>
      </p:pic>
      <p:pic>
        <p:nvPicPr>
          <p:cNvPr id="2050" name="Picture 2" descr="Image result for lake erie western basin ma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40838" y="1010524"/>
            <a:ext cx="3627272" cy="34680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452128" y="3849159"/>
            <a:ext cx="1847850" cy="261610"/>
          </a:xfrm>
          <a:prstGeom prst="rect">
            <a:avLst/>
          </a:prstGeom>
          <a:noFill/>
        </p:spPr>
        <p:txBody>
          <a:bodyPr wrap="square" rtlCol="0">
            <a:spAutoFit/>
          </a:bodyPr>
          <a:lstStyle/>
          <a:p>
            <a:r>
              <a:rPr lang="en-US" sz="1100" dirty="0" smtClean="0">
                <a:solidFill>
                  <a:srgbClr val="767171"/>
                </a:solidFill>
              </a:rPr>
              <a:t>Credit: NOAA</a:t>
            </a:r>
            <a:endParaRPr lang="en-US" sz="1100" dirty="0">
              <a:solidFill>
                <a:srgbClr val="767171"/>
              </a:solidFill>
            </a:endParaRPr>
          </a:p>
        </p:txBody>
      </p:sp>
      <p:sp>
        <p:nvSpPr>
          <p:cNvPr id="10" name="Text Placeholder 1"/>
          <p:cNvSpPr>
            <a:spLocks noGrp="1"/>
          </p:cNvSpPr>
          <p:nvPr>
            <p:ph type="body" sz="quarter" idx="11"/>
          </p:nvPr>
        </p:nvSpPr>
        <p:spPr>
          <a:xfrm>
            <a:off x="175750" y="1021952"/>
            <a:ext cx="7865088" cy="927342"/>
          </a:xfrm>
        </p:spPr>
        <p:txBody>
          <a:bodyPr>
            <a:normAutofit lnSpcReduction="10000"/>
          </a:bodyPr>
          <a:lstStyle/>
          <a:p>
            <a:pPr>
              <a:lnSpc>
                <a:spcPct val="120000"/>
              </a:lnSpc>
              <a:spcBef>
                <a:spcPts val="0"/>
              </a:spcBef>
            </a:pPr>
            <a:r>
              <a:rPr lang="en-US" sz="1600" b="1" dirty="0" smtClean="0"/>
              <a:t>Community Concern</a:t>
            </a:r>
            <a:r>
              <a:rPr lang="en-US" sz="1600" dirty="0" smtClean="0"/>
              <a:t>: </a:t>
            </a:r>
            <a:r>
              <a:rPr lang="en-US" sz="1600" dirty="0"/>
              <a:t>Harmful algal blooms (HABS), have increased in Lake Erie over the past decade, and are negatively impacting ecosystem services (drinking water supplies, fisheries), and property values in the region. </a:t>
            </a:r>
            <a:endParaRPr lang="en-US" sz="1600" dirty="0" smtClean="0"/>
          </a:p>
        </p:txBody>
      </p:sp>
      <p:sp>
        <p:nvSpPr>
          <p:cNvPr id="14" name="Text Placeholder 1"/>
          <p:cNvSpPr>
            <a:spLocks noGrp="1"/>
          </p:cNvSpPr>
          <p:nvPr>
            <p:ph type="body" sz="quarter" idx="11"/>
          </p:nvPr>
        </p:nvSpPr>
        <p:spPr>
          <a:xfrm>
            <a:off x="175750" y="4500987"/>
            <a:ext cx="11559050" cy="1862748"/>
          </a:xfrm>
        </p:spPr>
        <p:txBody>
          <a:bodyPr>
            <a:noAutofit/>
          </a:bodyPr>
          <a:lstStyle/>
          <a:p>
            <a:pPr>
              <a:lnSpc>
                <a:spcPct val="120000"/>
              </a:lnSpc>
              <a:spcBef>
                <a:spcPts val="0"/>
              </a:spcBef>
            </a:pPr>
            <a:r>
              <a:rPr lang="en-US" sz="1600" b="1" dirty="0" smtClean="0"/>
              <a:t>Impact </a:t>
            </a:r>
            <a:r>
              <a:rPr lang="en-US" sz="1600" b="1" dirty="0" smtClean="0"/>
              <a:t>&amp; Benefit</a:t>
            </a:r>
            <a:r>
              <a:rPr lang="en-US" sz="1600" dirty="0" smtClean="0"/>
              <a:t>: </a:t>
            </a:r>
            <a:r>
              <a:rPr lang="en-US" sz="1600" dirty="0"/>
              <a:t>These partners are interested in several objectives: determining dominant cyanobacterial groups in Lake Erie, applying FAI and NDTI to airborne imagery, and comparing Landsat satellite multispectral medium resolution imagery (30m pixel size) to hyperspectral high spatial resolution (1.2-2.4m pixel size depending on flying altitude) airborne imagery. Results of this research will be shared with the Division of Drinking and Ground Waters of the Ohio Environmental Protection Agency to enhance their decision making processes and continued monitoring of freshwater systems.</a:t>
            </a:r>
            <a:endParaRPr lang="en-US" sz="1600" dirty="0" smtClean="0"/>
          </a:p>
        </p:txBody>
      </p:sp>
    </p:spTree>
    <p:extLst>
      <p:ext uri="{BB962C8B-B14F-4D97-AF65-F5344CB8AC3E}">
        <p14:creationId xmlns:p14="http://schemas.microsoft.com/office/powerpoint/2010/main" val="41415137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a:spLocks noGrp="1"/>
          </p:cNvSpPr>
          <p:nvPr>
            <p:ph type="body" sz="quarter" idx="11"/>
          </p:nvPr>
        </p:nvSpPr>
        <p:spPr>
          <a:xfrm>
            <a:off x="299576" y="1133855"/>
            <a:ext cx="6850696" cy="2021939"/>
          </a:xfrm>
        </p:spPr>
        <p:txBody>
          <a:bodyPr>
            <a:normAutofit fontScale="77500" lnSpcReduction="20000"/>
          </a:bodyPr>
          <a:lstStyle/>
          <a:p>
            <a:pPr>
              <a:lnSpc>
                <a:spcPct val="120000"/>
              </a:lnSpc>
              <a:spcBef>
                <a:spcPts val="0"/>
              </a:spcBef>
            </a:pPr>
            <a:r>
              <a:rPr lang="en-US" b="1" dirty="0" smtClean="0"/>
              <a:t>Community Concern</a:t>
            </a:r>
            <a:r>
              <a:rPr lang="en-US" dirty="0" smtClean="0"/>
              <a:t>: </a:t>
            </a:r>
            <a:r>
              <a:rPr lang="en-US" dirty="0"/>
              <a:t>Oyster reefs provide important ecological services as they filter particulates from the water column, provide habitat and food resources to other species, and can reduce wave action and storm surge. Over the past few decades, many events including changes in water quality and stochastic occurrences like Hurricane Katrina have significantly depleted and reduced the productivity of oyster reefs in the Gulf of Mexico (</a:t>
            </a:r>
            <a:r>
              <a:rPr lang="en-US" dirty="0" err="1"/>
              <a:t>GoM</a:t>
            </a:r>
            <a:r>
              <a:rPr lang="en-US" dirty="0"/>
              <a:t>). </a:t>
            </a:r>
            <a:endParaRPr lang="en-US" b="1" dirty="0" smtClean="0"/>
          </a:p>
          <a:p>
            <a:pPr>
              <a:lnSpc>
                <a:spcPct val="120000"/>
              </a:lnSpc>
              <a:spcBef>
                <a:spcPts val="0"/>
              </a:spcBef>
            </a:pPr>
            <a:endParaRPr lang="en-US" b="1" dirty="0" smtClean="0"/>
          </a:p>
        </p:txBody>
      </p:sp>
      <p:sp>
        <p:nvSpPr>
          <p:cNvPr id="9" name="Text Placeholder 2"/>
          <p:cNvSpPr>
            <a:spLocks noGrp="1"/>
          </p:cNvSpPr>
          <p:nvPr>
            <p:ph type="body" sz="quarter" idx="4294967295"/>
          </p:nvPr>
        </p:nvSpPr>
        <p:spPr>
          <a:xfrm>
            <a:off x="1160585" y="279213"/>
            <a:ext cx="10824585" cy="742739"/>
          </a:xfrm>
          <a:prstGeom prst="rect">
            <a:avLst/>
          </a:prstGeom>
        </p:spPr>
        <p:txBody>
          <a:bodyPr anchor="ctr"/>
          <a:lstStyle/>
          <a:p>
            <a:pPr marL="0" indent="0">
              <a:buNone/>
            </a:pPr>
            <a:r>
              <a:rPr lang="en-US" sz="4400" b="1" dirty="0" smtClean="0">
                <a:solidFill>
                  <a:schemeClr val="accent1"/>
                </a:solidFill>
              </a:rPr>
              <a:t>Mississippi Sound Water Resources</a:t>
            </a:r>
            <a:endParaRPr lang="en-US" sz="4400" b="1" dirty="0">
              <a:solidFill>
                <a:schemeClr val="accent1"/>
              </a:solidFill>
            </a:endParaRPr>
          </a:p>
        </p:txBody>
      </p:sp>
      <p:sp>
        <p:nvSpPr>
          <p:cNvPr id="11" name="Text Placeholder 2"/>
          <p:cNvSpPr>
            <a:spLocks noGrp="1"/>
          </p:cNvSpPr>
          <p:nvPr>
            <p:ph type="body" sz="quarter" idx="4294967295"/>
          </p:nvPr>
        </p:nvSpPr>
        <p:spPr>
          <a:xfrm>
            <a:off x="2237258" y="6363735"/>
            <a:ext cx="6335242" cy="390218"/>
          </a:xfrm>
          <a:prstGeom prst="rect">
            <a:avLst/>
          </a:prstGeom>
        </p:spPr>
        <p:txBody>
          <a:bodyPr>
            <a:normAutofit fontScale="85000" lnSpcReduction="10000"/>
          </a:bodyPr>
          <a:lstStyle/>
          <a:p>
            <a:pPr marL="0" indent="0">
              <a:buNone/>
            </a:pPr>
            <a:r>
              <a:rPr lang="en-US" sz="1800" b="1" dirty="0" smtClean="0">
                <a:solidFill>
                  <a:schemeClr val="accent1"/>
                </a:solidFill>
              </a:rPr>
              <a:t>@ NASA Langley Research Center &amp; Jet Propulsion Laboratory</a:t>
            </a:r>
            <a:endParaRPr lang="en-US" sz="1800" b="1" dirty="0">
              <a:solidFill>
                <a:schemeClr val="accent1"/>
              </a:solidFill>
            </a:endParaRP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575" y="279213"/>
            <a:ext cx="742739" cy="742739"/>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575" y="6305438"/>
            <a:ext cx="1937683" cy="413288"/>
          </a:xfrm>
          <a:prstGeom prst="rect">
            <a:avLst/>
          </a:prstGeom>
        </p:spPr>
      </p:pic>
      <p:sp>
        <p:nvSpPr>
          <p:cNvPr id="3" name="TextBox 2"/>
          <p:cNvSpPr txBox="1"/>
          <p:nvPr/>
        </p:nvSpPr>
        <p:spPr>
          <a:xfrm>
            <a:off x="7961971" y="4525840"/>
            <a:ext cx="4023199" cy="184666"/>
          </a:xfrm>
          <a:prstGeom prst="rect">
            <a:avLst/>
          </a:prstGeom>
          <a:noFill/>
        </p:spPr>
        <p:txBody>
          <a:bodyPr wrap="square" rtlCol="0">
            <a:spAutoFit/>
          </a:bodyPr>
          <a:lstStyle/>
          <a:p>
            <a:r>
              <a:rPr lang="en-US" sz="600" dirty="0">
                <a:solidFill>
                  <a:srgbClr val="767171"/>
                </a:solidFill>
              </a:rPr>
              <a:t>http://</a:t>
            </a:r>
            <a:r>
              <a:rPr lang="en-US" sz="600" dirty="0" err="1">
                <a:solidFill>
                  <a:srgbClr val="767171"/>
                </a:solidFill>
              </a:rPr>
              <a:t>www.sunherald.com</a:t>
            </a:r>
            <a:r>
              <a:rPr lang="en-US" sz="600" dirty="0">
                <a:solidFill>
                  <a:srgbClr val="767171"/>
                </a:solidFill>
              </a:rPr>
              <a:t>/news/local/dzs371/picture122054834/ALTERNATES/FREE_640/oysters(2)</a:t>
            </a:r>
          </a:p>
        </p:txBody>
      </p:sp>
      <p:pic>
        <p:nvPicPr>
          <p:cNvPr id="4" name="Picture 3"/>
          <p:cNvPicPr>
            <a:picLocks noChangeAspect="1"/>
          </p:cNvPicPr>
          <p:nvPr/>
        </p:nvPicPr>
        <p:blipFill>
          <a:blip r:embed="rId4"/>
          <a:stretch>
            <a:fillRect/>
          </a:stretch>
        </p:blipFill>
        <p:spPr>
          <a:xfrm>
            <a:off x="7150271" y="1133856"/>
            <a:ext cx="4834899" cy="3391984"/>
          </a:xfrm>
          <a:prstGeom prst="rect">
            <a:avLst/>
          </a:prstGeom>
        </p:spPr>
      </p:pic>
      <p:sp>
        <p:nvSpPr>
          <p:cNvPr id="5" name="TextBox 4"/>
          <p:cNvSpPr txBox="1"/>
          <p:nvPr/>
        </p:nvSpPr>
        <p:spPr>
          <a:xfrm>
            <a:off x="299574" y="2988523"/>
            <a:ext cx="9591558" cy="3046988"/>
          </a:xfrm>
          <a:prstGeom prst="rect">
            <a:avLst/>
          </a:prstGeom>
          <a:noFill/>
        </p:spPr>
        <p:txBody>
          <a:bodyPr wrap="square" rtlCol="0">
            <a:spAutoFit/>
          </a:bodyPr>
          <a:lstStyle/>
          <a:p>
            <a:pPr>
              <a:lnSpc>
                <a:spcPct val="120000"/>
              </a:lnSpc>
            </a:pPr>
            <a:r>
              <a:rPr lang="en-US" sz="1600" b="1" dirty="0">
                <a:solidFill>
                  <a:srgbClr val="767171"/>
                </a:solidFill>
              </a:rPr>
              <a:t>Partners</a:t>
            </a:r>
            <a:r>
              <a:rPr lang="en-US" sz="1600" dirty="0">
                <a:solidFill>
                  <a:srgbClr val="767171"/>
                </a:solidFill>
              </a:rPr>
              <a:t>:</a:t>
            </a:r>
          </a:p>
          <a:p>
            <a:pPr marL="342900" indent="-342900">
              <a:lnSpc>
                <a:spcPct val="120000"/>
              </a:lnSpc>
              <a:buFont typeface="Arial" panose="020B0604020202020204" pitchFamily="34" charset="0"/>
              <a:buChar char="•"/>
            </a:pPr>
            <a:r>
              <a:rPr lang="en-US" sz="1600" dirty="0">
                <a:solidFill>
                  <a:srgbClr val="767171"/>
                </a:solidFill>
              </a:rPr>
              <a:t>Mississippi Department of Marine Resources</a:t>
            </a:r>
          </a:p>
          <a:p>
            <a:pPr>
              <a:lnSpc>
                <a:spcPct val="120000"/>
              </a:lnSpc>
            </a:pPr>
            <a:endParaRPr lang="en-US" sz="1600" b="1" dirty="0">
              <a:solidFill>
                <a:srgbClr val="767171"/>
              </a:solidFill>
            </a:endParaRPr>
          </a:p>
          <a:p>
            <a:pPr>
              <a:lnSpc>
                <a:spcPct val="120000"/>
              </a:lnSpc>
            </a:pPr>
            <a:r>
              <a:rPr lang="en-US" sz="1600" b="1" dirty="0">
                <a:solidFill>
                  <a:srgbClr val="767171"/>
                </a:solidFill>
              </a:rPr>
              <a:t>Earth Observations</a:t>
            </a:r>
            <a:r>
              <a:rPr lang="en-US" sz="1600" dirty="0">
                <a:solidFill>
                  <a:srgbClr val="767171"/>
                </a:solidFill>
              </a:rPr>
              <a:t>:</a:t>
            </a:r>
          </a:p>
          <a:p>
            <a:pPr marL="342900" indent="-342900">
              <a:lnSpc>
                <a:spcPct val="120000"/>
              </a:lnSpc>
              <a:buFont typeface="Arial" panose="020B0604020202020204" pitchFamily="34" charset="0"/>
              <a:buChar char="•"/>
            </a:pPr>
            <a:r>
              <a:rPr lang="en-US" sz="1600" dirty="0">
                <a:solidFill>
                  <a:srgbClr val="767171"/>
                </a:solidFill>
              </a:rPr>
              <a:t>Aqua MODIS</a:t>
            </a:r>
          </a:p>
          <a:p>
            <a:pPr marL="342900" indent="-342900">
              <a:lnSpc>
                <a:spcPct val="120000"/>
              </a:lnSpc>
              <a:buFont typeface="Arial" panose="020B0604020202020204" pitchFamily="34" charset="0"/>
              <a:buChar char="•"/>
            </a:pPr>
            <a:r>
              <a:rPr lang="en-US" sz="1600" dirty="0">
                <a:solidFill>
                  <a:srgbClr val="767171"/>
                </a:solidFill>
              </a:rPr>
              <a:t>SMAP</a:t>
            </a:r>
          </a:p>
          <a:p>
            <a:pPr>
              <a:lnSpc>
                <a:spcPct val="120000"/>
              </a:lnSpc>
            </a:pPr>
            <a:endParaRPr lang="en-US" sz="1600" b="1" dirty="0">
              <a:solidFill>
                <a:srgbClr val="767171"/>
              </a:solidFill>
            </a:endParaRPr>
          </a:p>
          <a:p>
            <a:pPr>
              <a:lnSpc>
                <a:spcPct val="120000"/>
              </a:lnSpc>
            </a:pPr>
            <a:r>
              <a:rPr lang="en-US" sz="1600" b="1" dirty="0">
                <a:solidFill>
                  <a:srgbClr val="767171"/>
                </a:solidFill>
              </a:rPr>
              <a:t>Impact &amp; Benefit</a:t>
            </a:r>
            <a:r>
              <a:rPr lang="en-US" sz="1600" dirty="0">
                <a:solidFill>
                  <a:srgbClr val="767171"/>
                </a:solidFill>
              </a:rPr>
              <a:t>: Understanding the environmental conditions that affect oyster health, as well as being able to predict when poor conditions are imminent, are important for the continued management of the oyster reefs in the Mississippi Sound. </a:t>
            </a:r>
          </a:p>
        </p:txBody>
      </p:sp>
      <p:sp>
        <p:nvSpPr>
          <p:cNvPr id="6" name="TextBox 5"/>
          <p:cNvSpPr txBox="1"/>
          <p:nvPr/>
        </p:nvSpPr>
        <p:spPr>
          <a:xfrm>
            <a:off x="2888166" y="4150123"/>
            <a:ext cx="1871025" cy="653640"/>
          </a:xfrm>
          <a:prstGeom prst="rect">
            <a:avLst/>
          </a:prstGeom>
          <a:noFill/>
        </p:spPr>
        <p:txBody>
          <a:bodyPr wrap="none" rtlCol="0">
            <a:spAutoFit/>
          </a:bodyPr>
          <a:lstStyle/>
          <a:p>
            <a:pPr marL="342900" indent="-342900">
              <a:lnSpc>
                <a:spcPct val="120000"/>
              </a:lnSpc>
              <a:buFont typeface="Arial" panose="020B0604020202020204" pitchFamily="34" charset="0"/>
              <a:buChar char="•"/>
            </a:pPr>
            <a:r>
              <a:rPr lang="en-US" sz="1600" dirty="0">
                <a:solidFill>
                  <a:srgbClr val="767171"/>
                </a:solidFill>
              </a:rPr>
              <a:t>Landsat 7 &amp; 8</a:t>
            </a:r>
          </a:p>
          <a:p>
            <a:pPr marL="342900" indent="-342900">
              <a:lnSpc>
                <a:spcPct val="120000"/>
              </a:lnSpc>
              <a:buFont typeface="Arial" panose="020B0604020202020204" pitchFamily="34" charset="0"/>
              <a:buChar char="•"/>
            </a:pPr>
            <a:r>
              <a:rPr lang="en-US" sz="1600" dirty="0" smtClean="0">
                <a:solidFill>
                  <a:srgbClr val="767171"/>
                </a:solidFill>
              </a:rPr>
              <a:t>MUR</a:t>
            </a:r>
            <a:endParaRPr lang="en-US" sz="1600" dirty="0">
              <a:solidFill>
                <a:srgbClr val="767171"/>
              </a:solidFill>
            </a:endParaRPr>
          </a:p>
        </p:txBody>
      </p:sp>
    </p:spTree>
    <p:extLst>
      <p:ext uri="{BB962C8B-B14F-4D97-AF65-F5344CB8AC3E}">
        <p14:creationId xmlns:p14="http://schemas.microsoft.com/office/powerpoint/2010/main" val="432167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a:spLocks noGrp="1"/>
          </p:cNvSpPr>
          <p:nvPr>
            <p:ph type="body" sz="quarter" idx="11"/>
          </p:nvPr>
        </p:nvSpPr>
        <p:spPr>
          <a:xfrm>
            <a:off x="66675" y="3551153"/>
            <a:ext cx="6143625" cy="2526087"/>
          </a:xfrm>
        </p:spPr>
        <p:txBody>
          <a:bodyPr>
            <a:noAutofit/>
          </a:bodyPr>
          <a:lstStyle/>
          <a:p>
            <a:pPr algn="just">
              <a:lnSpc>
                <a:spcPct val="120000"/>
              </a:lnSpc>
              <a:spcBef>
                <a:spcPts val="0"/>
              </a:spcBef>
            </a:pPr>
            <a:r>
              <a:rPr lang="en-US" sz="1400" b="1" dirty="0" smtClean="0"/>
              <a:t>Community Concern</a:t>
            </a:r>
            <a:r>
              <a:rPr lang="en-US" sz="1400" dirty="0" smtClean="0"/>
              <a:t>: Within the sky island region of Southeastern Arizona, snow cover plays an important role in replenishing streams and rock fractures. Although the National Park Service  (NPS)has been monitoring water presence in these streams since the mid-1990s there is a major information gap in the role that snow cover, depth, and timing play in providing water for these streams.</a:t>
            </a:r>
          </a:p>
          <a:p>
            <a:pPr algn="just">
              <a:lnSpc>
                <a:spcPct val="120000"/>
              </a:lnSpc>
              <a:spcBef>
                <a:spcPts val="0"/>
              </a:spcBef>
            </a:pPr>
            <a:endParaRPr lang="en-US" sz="1600" b="1" dirty="0" smtClean="0"/>
          </a:p>
          <a:p>
            <a:pPr algn="just">
              <a:lnSpc>
                <a:spcPct val="120000"/>
              </a:lnSpc>
              <a:spcBef>
                <a:spcPts val="0"/>
              </a:spcBef>
            </a:pPr>
            <a:r>
              <a:rPr lang="en-US" sz="1400" b="1" dirty="0" smtClean="0"/>
              <a:t>Partners</a:t>
            </a:r>
            <a:r>
              <a:rPr lang="en-US" sz="1400" dirty="0" smtClean="0"/>
              <a:t>:</a:t>
            </a:r>
          </a:p>
          <a:p>
            <a:pPr marL="342900" indent="-342900" algn="just">
              <a:lnSpc>
                <a:spcPct val="120000"/>
              </a:lnSpc>
              <a:spcBef>
                <a:spcPts val="0"/>
              </a:spcBef>
              <a:buFont typeface="Arial" panose="020B0604020202020204" pitchFamily="34" charset="0"/>
              <a:buChar char="•"/>
            </a:pPr>
            <a:r>
              <a:rPr lang="en-US" sz="1400" dirty="0" smtClean="0"/>
              <a:t>National Park Service, Intermountain Region</a:t>
            </a:r>
          </a:p>
          <a:p>
            <a:pPr marL="342900" indent="-342900" algn="just">
              <a:lnSpc>
                <a:spcPct val="120000"/>
              </a:lnSpc>
              <a:spcBef>
                <a:spcPts val="0"/>
              </a:spcBef>
              <a:buFont typeface="Arial" panose="020B0604020202020204" pitchFamily="34" charset="0"/>
              <a:buChar char="•"/>
            </a:pPr>
            <a:r>
              <a:rPr lang="en-US" sz="1400" dirty="0" smtClean="0"/>
              <a:t>National Park Service, Saguaro National Park</a:t>
            </a:r>
          </a:p>
        </p:txBody>
      </p:sp>
      <p:sp>
        <p:nvSpPr>
          <p:cNvPr id="9" name="Text Placeholder 2"/>
          <p:cNvSpPr>
            <a:spLocks noGrp="1"/>
          </p:cNvSpPr>
          <p:nvPr>
            <p:ph type="body" sz="quarter" idx="4294967295"/>
          </p:nvPr>
        </p:nvSpPr>
        <p:spPr>
          <a:xfrm>
            <a:off x="1160585" y="279213"/>
            <a:ext cx="10824585" cy="742739"/>
          </a:xfrm>
          <a:prstGeom prst="rect">
            <a:avLst/>
          </a:prstGeom>
        </p:spPr>
        <p:txBody>
          <a:bodyPr anchor="ctr">
            <a:normAutofit fontScale="92500"/>
          </a:bodyPr>
          <a:lstStyle/>
          <a:p>
            <a:pPr marL="0" indent="0">
              <a:buNone/>
            </a:pPr>
            <a:r>
              <a:rPr lang="en-US" sz="4400" b="1" dirty="0" smtClean="0">
                <a:solidFill>
                  <a:schemeClr val="accent1"/>
                </a:solidFill>
              </a:rPr>
              <a:t>Southeastern Arizona Water Resources II</a:t>
            </a:r>
            <a:endParaRPr lang="en-US" sz="4400" b="1" dirty="0">
              <a:solidFill>
                <a:schemeClr val="accent1"/>
              </a:solidFill>
            </a:endParaRPr>
          </a:p>
        </p:txBody>
      </p:sp>
      <p:sp>
        <p:nvSpPr>
          <p:cNvPr id="11" name="Text Placeholder 2"/>
          <p:cNvSpPr>
            <a:spLocks noGrp="1"/>
          </p:cNvSpPr>
          <p:nvPr>
            <p:ph type="body" sz="quarter" idx="4294967295"/>
          </p:nvPr>
        </p:nvSpPr>
        <p:spPr>
          <a:xfrm>
            <a:off x="2237258" y="6363735"/>
            <a:ext cx="4794740" cy="390218"/>
          </a:xfrm>
          <a:prstGeom prst="rect">
            <a:avLst/>
          </a:prstGeom>
        </p:spPr>
        <p:txBody>
          <a:bodyPr/>
          <a:lstStyle/>
          <a:p>
            <a:pPr marL="0" indent="0">
              <a:buNone/>
            </a:pPr>
            <a:r>
              <a:rPr lang="en-US" sz="1800" b="1" dirty="0" smtClean="0">
                <a:solidFill>
                  <a:schemeClr val="accent1"/>
                </a:solidFill>
              </a:rPr>
              <a:t>@ Mobile County Health Department</a:t>
            </a:r>
            <a:endParaRPr lang="en-US" sz="1800" b="1" dirty="0">
              <a:solidFill>
                <a:schemeClr val="accent1"/>
              </a:solidFill>
            </a:endParaRP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575" y="279213"/>
            <a:ext cx="742739" cy="742739"/>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575" y="6305438"/>
            <a:ext cx="1937683" cy="413288"/>
          </a:xfrm>
          <a:prstGeom prst="rect">
            <a:avLst/>
          </a:prstGeom>
        </p:spPr>
      </p:pic>
      <p:sp>
        <p:nvSpPr>
          <p:cNvPr id="17" name="Text Placeholder 1"/>
          <p:cNvSpPr>
            <a:spLocks noGrp="1"/>
          </p:cNvSpPr>
          <p:nvPr>
            <p:ph type="body" sz="quarter" idx="11"/>
          </p:nvPr>
        </p:nvSpPr>
        <p:spPr>
          <a:xfrm>
            <a:off x="6572877" y="3584338"/>
            <a:ext cx="5862075" cy="1077118"/>
          </a:xfrm>
        </p:spPr>
        <p:txBody>
          <a:bodyPr numCol="2">
            <a:normAutofit/>
          </a:bodyPr>
          <a:lstStyle/>
          <a:p>
            <a:pPr>
              <a:lnSpc>
                <a:spcPct val="120000"/>
              </a:lnSpc>
              <a:spcBef>
                <a:spcPts val="0"/>
              </a:spcBef>
            </a:pPr>
            <a:r>
              <a:rPr lang="en-US" sz="1600" b="1" dirty="0" smtClean="0"/>
              <a:t>Earth Observations</a:t>
            </a:r>
            <a:r>
              <a:rPr lang="en-US" sz="1600" dirty="0" smtClean="0"/>
              <a:t>:</a:t>
            </a:r>
          </a:p>
          <a:p>
            <a:pPr marL="342900" indent="-342900">
              <a:lnSpc>
                <a:spcPct val="120000"/>
              </a:lnSpc>
              <a:spcBef>
                <a:spcPts val="0"/>
              </a:spcBef>
              <a:buFont typeface="Arial" panose="020B0604020202020204" pitchFamily="34" charset="0"/>
              <a:buChar char="•"/>
            </a:pPr>
            <a:r>
              <a:rPr lang="en-US" sz="1600" dirty="0" smtClean="0"/>
              <a:t>Aqua/Terra MODIS</a:t>
            </a:r>
          </a:p>
          <a:p>
            <a:pPr marL="342900" indent="-342900">
              <a:lnSpc>
                <a:spcPct val="120000"/>
              </a:lnSpc>
              <a:spcBef>
                <a:spcPts val="0"/>
              </a:spcBef>
              <a:buFont typeface="Arial" panose="020B0604020202020204" pitchFamily="34" charset="0"/>
              <a:buChar char="•"/>
            </a:pPr>
            <a:r>
              <a:rPr lang="en-US" sz="1600" dirty="0" err="1" smtClean="0"/>
              <a:t>Landsat</a:t>
            </a:r>
            <a:r>
              <a:rPr lang="en-US" sz="1600" dirty="0" smtClean="0"/>
              <a:t> 5 TM</a:t>
            </a:r>
          </a:p>
          <a:p>
            <a:pPr marL="342900" indent="-342900">
              <a:lnSpc>
                <a:spcPct val="120000"/>
              </a:lnSpc>
              <a:spcBef>
                <a:spcPts val="0"/>
              </a:spcBef>
              <a:buFont typeface="Arial" panose="020B0604020202020204" pitchFamily="34" charset="0"/>
              <a:buChar char="•"/>
            </a:pPr>
            <a:r>
              <a:rPr lang="en-US" sz="1600" dirty="0" err="1" smtClean="0"/>
              <a:t>Landsat</a:t>
            </a:r>
            <a:r>
              <a:rPr lang="en-US" sz="1600" dirty="0" smtClean="0"/>
              <a:t> 7 ETM+</a:t>
            </a:r>
          </a:p>
          <a:p>
            <a:pPr marL="342900" indent="-342900">
              <a:lnSpc>
                <a:spcPct val="120000"/>
              </a:lnSpc>
              <a:spcBef>
                <a:spcPts val="0"/>
              </a:spcBef>
              <a:buFont typeface="Arial" panose="020B0604020202020204" pitchFamily="34" charset="0"/>
              <a:buChar char="•"/>
            </a:pPr>
            <a:r>
              <a:rPr lang="en-US" sz="1600" dirty="0" err="1" smtClean="0"/>
              <a:t>Landsat</a:t>
            </a:r>
            <a:r>
              <a:rPr lang="en-US" sz="1600" dirty="0" smtClean="0"/>
              <a:t> 8 OLI</a:t>
            </a:r>
          </a:p>
          <a:p>
            <a:pPr marL="342900" indent="-342900">
              <a:lnSpc>
                <a:spcPct val="120000"/>
              </a:lnSpc>
              <a:spcBef>
                <a:spcPts val="0"/>
              </a:spcBef>
              <a:buFont typeface="Arial" panose="020B0604020202020204" pitchFamily="34" charset="0"/>
              <a:buChar char="•"/>
            </a:pPr>
            <a:r>
              <a:rPr lang="en-US" sz="1600" dirty="0" smtClean="0"/>
              <a:t>Sentinel-2</a:t>
            </a:r>
          </a:p>
        </p:txBody>
      </p:sp>
      <p:sp>
        <p:nvSpPr>
          <p:cNvPr id="18" name="Text Placeholder 1"/>
          <p:cNvSpPr>
            <a:spLocks noGrp="1"/>
          </p:cNvSpPr>
          <p:nvPr>
            <p:ph type="body" sz="quarter" idx="11"/>
          </p:nvPr>
        </p:nvSpPr>
        <p:spPr>
          <a:xfrm>
            <a:off x="6515100" y="4768948"/>
            <a:ext cx="5634696" cy="1561514"/>
          </a:xfrm>
        </p:spPr>
        <p:txBody>
          <a:bodyPr>
            <a:normAutofit fontScale="77500" lnSpcReduction="20000"/>
          </a:bodyPr>
          <a:lstStyle/>
          <a:p>
            <a:pPr algn="just">
              <a:lnSpc>
                <a:spcPct val="120000"/>
              </a:lnSpc>
              <a:spcBef>
                <a:spcPts val="0"/>
              </a:spcBef>
            </a:pPr>
            <a:r>
              <a:rPr lang="en-US" b="1" dirty="0" smtClean="0"/>
              <a:t>Impact &amp; Benefit</a:t>
            </a:r>
            <a:r>
              <a:rPr lang="en-US" dirty="0" smtClean="0"/>
              <a:t>: The NPS does not currently have historical data for snow cover in the sky islands region. Historical maps and analysis of the role that snow plays in the sky islands, will allow park managers to better understand the overall hydrology of Saguaro National Park and the surrounding sky islands.</a:t>
            </a:r>
          </a:p>
        </p:txBody>
      </p:sp>
      <p:pic>
        <p:nvPicPr>
          <p:cNvPr id="10" name="Picture 9" descr="January 22 - BL c.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1010094"/>
            <a:ext cx="12192000" cy="2466753"/>
          </a:xfrm>
          <a:prstGeom prst="rect">
            <a:avLst/>
          </a:prstGeom>
        </p:spPr>
      </p:pic>
    </p:spTree>
    <p:extLst>
      <p:ext uri="{BB962C8B-B14F-4D97-AF65-F5344CB8AC3E}">
        <p14:creationId xmlns:p14="http://schemas.microsoft.com/office/powerpoint/2010/main" val="10677553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a:spLocks noGrp="1"/>
          </p:cNvSpPr>
          <p:nvPr>
            <p:ph type="body" sz="quarter" idx="11"/>
          </p:nvPr>
        </p:nvSpPr>
        <p:spPr>
          <a:xfrm>
            <a:off x="299575" y="1107052"/>
            <a:ext cx="7726825" cy="5171582"/>
          </a:xfrm>
        </p:spPr>
        <p:txBody>
          <a:bodyPr>
            <a:noAutofit/>
          </a:bodyPr>
          <a:lstStyle/>
          <a:p>
            <a:pPr>
              <a:lnSpc>
                <a:spcPct val="120000"/>
              </a:lnSpc>
              <a:spcBef>
                <a:spcPts val="0"/>
              </a:spcBef>
            </a:pPr>
            <a:r>
              <a:rPr lang="en-US" sz="1500" b="1" dirty="0" smtClean="0"/>
              <a:t>Community Concern</a:t>
            </a:r>
            <a:r>
              <a:rPr lang="en-US" sz="1500" dirty="0" smtClean="0"/>
              <a:t>: </a:t>
            </a:r>
            <a:r>
              <a:rPr lang="en-US" sz="1500" dirty="0"/>
              <a:t>Idaho has over 95,000 miles of rivers and streams and more than 100 lakes and reservoirs </a:t>
            </a:r>
            <a:r>
              <a:rPr lang="en-US" sz="1500" dirty="0" smtClean="0"/>
              <a:t>supplying the necessary water for </a:t>
            </a:r>
            <a:r>
              <a:rPr lang="en-US" sz="1500" dirty="0"/>
              <a:t>anthropic, economic, and ecological sustenance. </a:t>
            </a:r>
            <a:r>
              <a:rPr lang="en-US" sz="1500" dirty="0" smtClean="0"/>
              <a:t>As </a:t>
            </a:r>
            <a:r>
              <a:rPr lang="en-US" sz="1500" dirty="0"/>
              <a:t>a result, it is important to know the spatial extents of water sources and to understand their flow dynamics in order to improve management decisions. </a:t>
            </a:r>
            <a:endParaRPr lang="en-US" sz="1500" dirty="0" smtClean="0"/>
          </a:p>
          <a:p>
            <a:pPr>
              <a:lnSpc>
                <a:spcPct val="120000"/>
              </a:lnSpc>
              <a:spcBef>
                <a:spcPts val="600"/>
              </a:spcBef>
            </a:pPr>
            <a:r>
              <a:rPr lang="en-US" sz="1500" b="1" dirty="0" smtClean="0"/>
              <a:t>Partners</a:t>
            </a:r>
            <a:r>
              <a:rPr lang="en-US" sz="1500" dirty="0" smtClean="0"/>
              <a:t>:</a:t>
            </a:r>
          </a:p>
          <a:p>
            <a:pPr marL="342900" indent="-342900">
              <a:lnSpc>
                <a:spcPct val="120000"/>
              </a:lnSpc>
              <a:spcBef>
                <a:spcPts val="0"/>
              </a:spcBef>
              <a:buFont typeface="Arial" panose="020B0604020202020204" pitchFamily="34" charset="0"/>
              <a:buChar char="•"/>
            </a:pPr>
            <a:r>
              <a:rPr lang="en-US" sz="1500" dirty="0" smtClean="0"/>
              <a:t>Bureau of Land Management (BLM) - Pocatello Field Office</a:t>
            </a:r>
          </a:p>
          <a:p>
            <a:pPr marL="342900" indent="-342900">
              <a:lnSpc>
                <a:spcPct val="120000"/>
              </a:lnSpc>
              <a:spcBef>
                <a:spcPts val="0"/>
              </a:spcBef>
              <a:buFont typeface="Arial" panose="020B0604020202020204" pitchFamily="34" charset="0"/>
              <a:buChar char="•"/>
            </a:pPr>
            <a:r>
              <a:rPr lang="en-US" sz="1500" dirty="0" smtClean="0"/>
              <a:t>Idaho Department of Water Resources (IDWR)</a:t>
            </a:r>
            <a:endParaRPr lang="en-US" sz="1500" b="1" dirty="0" smtClean="0"/>
          </a:p>
          <a:p>
            <a:pPr>
              <a:lnSpc>
                <a:spcPct val="120000"/>
              </a:lnSpc>
              <a:spcBef>
                <a:spcPts val="600"/>
              </a:spcBef>
            </a:pPr>
            <a:r>
              <a:rPr lang="en-US" sz="1500" b="1" dirty="0" smtClean="0"/>
              <a:t>Earth Observations</a:t>
            </a:r>
            <a:r>
              <a:rPr lang="en-US" sz="1500" dirty="0" smtClean="0"/>
              <a:t>:</a:t>
            </a:r>
          </a:p>
          <a:p>
            <a:pPr marL="342900" indent="-342900">
              <a:lnSpc>
                <a:spcPct val="120000"/>
              </a:lnSpc>
              <a:spcBef>
                <a:spcPts val="0"/>
              </a:spcBef>
              <a:buFont typeface="Arial" panose="020B0604020202020204" pitchFamily="34" charset="0"/>
              <a:buChar char="•"/>
            </a:pPr>
            <a:r>
              <a:rPr lang="en-US" sz="1500" dirty="0" smtClean="0"/>
              <a:t>Landsat 8 OLI</a:t>
            </a:r>
          </a:p>
          <a:p>
            <a:pPr marL="342900" indent="-342900">
              <a:lnSpc>
                <a:spcPct val="120000"/>
              </a:lnSpc>
              <a:spcBef>
                <a:spcPts val="0"/>
              </a:spcBef>
              <a:buFont typeface="Arial" panose="020B0604020202020204" pitchFamily="34" charset="0"/>
              <a:buChar char="•"/>
            </a:pPr>
            <a:r>
              <a:rPr lang="en-US" sz="1500" dirty="0" smtClean="0"/>
              <a:t>MERRA</a:t>
            </a:r>
          </a:p>
          <a:p>
            <a:pPr marL="342900" indent="-342900">
              <a:lnSpc>
                <a:spcPct val="120000"/>
              </a:lnSpc>
              <a:spcBef>
                <a:spcPts val="0"/>
              </a:spcBef>
              <a:buFont typeface="Arial" panose="020B0604020202020204" pitchFamily="34" charset="0"/>
              <a:buChar char="•"/>
            </a:pPr>
            <a:r>
              <a:rPr lang="en-US" sz="1500" dirty="0" smtClean="0"/>
              <a:t>SRTM Version 2</a:t>
            </a:r>
          </a:p>
          <a:p>
            <a:pPr>
              <a:lnSpc>
                <a:spcPct val="120000"/>
              </a:lnSpc>
              <a:spcBef>
                <a:spcPts val="600"/>
              </a:spcBef>
            </a:pPr>
            <a:r>
              <a:rPr lang="en-US" sz="1500" b="1" dirty="0" smtClean="0"/>
              <a:t>Impact &amp; Benefit</a:t>
            </a:r>
            <a:r>
              <a:rPr lang="en-US" sz="1500" dirty="0"/>
              <a:t>: This tool will be user-friendly </a:t>
            </a:r>
            <a:r>
              <a:rPr lang="en-US" sz="1500" dirty="0" smtClean="0"/>
              <a:t>and use </a:t>
            </a:r>
            <a:r>
              <a:rPr lang="en-US" sz="1500" dirty="0"/>
              <a:t>the most current imagery to monitor temporal changes of surface water. The resulting maps produced by the SWIM tool </a:t>
            </a:r>
            <a:r>
              <a:rPr lang="en-US" sz="1500" dirty="0" smtClean="0"/>
              <a:t>will create accurate </a:t>
            </a:r>
            <a:r>
              <a:rPr lang="en-US" sz="1600" dirty="0" smtClean="0"/>
              <a:t>datasets </a:t>
            </a:r>
            <a:r>
              <a:rPr lang="en-US" sz="1600" dirty="0"/>
              <a:t>related to water and water availability </a:t>
            </a:r>
            <a:r>
              <a:rPr lang="en-US" sz="1600" dirty="0" smtClean="0"/>
              <a:t>which is important for </a:t>
            </a:r>
            <a:r>
              <a:rPr lang="en-US" sz="1600" dirty="0"/>
              <a:t>project planning, field assignments, and allocation of resources</a:t>
            </a:r>
            <a:r>
              <a:rPr lang="en-US" sz="1600" dirty="0" smtClean="0"/>
              <a:t>.</a:t>
            </a:r>
            <a:endParaRPr lang="en-US" sz="1600" dirty="0"/>
          </a:p>
        </p:txBody>
      </p:sp>
      <p:sp>
        <p:nvSpPr>
          <p:cNvPr id="9" name="Text Placeholder 2"/>
          <p:cNvSpPr>
            <a:spLocks noGrp="1"/>
          </p:cNvSpPr>
          <p:nvPr>
            <p:ph type="body" sz="quarter" idx="4294967295"/>
          </p:nvPr>
        </p:nvSpPr>
        <p:spPr>
          <a:xfrm>
            <a:off x="1160585" y="279213"/>
            <a:ext cx="10824585" cy="742739"/>
          </a:xfrm>
          <a:prstGeom prst="rect">
            <a:avLst/>
          </a:prstGeom>
        </p:spPr>
        <p:txBody>
          <a:bodyPr anchor="ctr"/>
          <a:lstStyle/>
          <a:p>
            <a:pPr marL="0" indent="0">
              <a:buNone/>
            </a:pPr>
            <a:r>
              <a:rPr lang="en-US" sz="4400" b="1" dirty="0" smtClean="0">
                <a:solidFill>
                  <a:schemeClr val="accent1"/>
                </a:solidFill>
              </a:rPr>
              <a:t>Southeastern Idaho Water Resources</a:t>
            </a:r>
            <a:endParaRPr lang="en-US" sz="4400" b="1" dirty="0">
              <a:solidFill>
                <a:schemeClr val="accent1"/>
              </a:solidFill>
            </a:endParaRPr>
          </a:p>
        </p:txBody>
      </p:sp>
      <p:sp>
        <p:nvSpPr>
          <p:cNvPr id="11" name="Text Placeholder 2"/>
          <p:cNvSpPr>
            <a:spLocks noGrp="1"/>
          </p:cNvSpPr>
          <p:nvPr>
            <p:ph type="body" sz="quarter" idx="4294967295"/>
          </p:nvPr>
        </p:nvSpPr>
        <p:spPr>
          <a:xfrm>
            <a:off x="2237258" y="6363735"/>
            <a:ext cx="4794740" cy="390218"/>
          </a:xfrm>
          <a:prstGeom prst="rect">
            <a:avLst/>
          </a:prstGeom>
        </p:spPr>
        <p:txBody>
          <a:bodyPr/>
          <a:lstStyle/>
          <a:p>
            <a:pPr marL="0" indent="0">
              <a:buNone/>
            </a:pPr>
            <a:r>
              <a:rPr lang="en-US" sz="1800" b="1" dirty="0" smtClean="0">
                <a:solidFill>
                  <a:schemeClr val="accent1"/>
                </a:solidFill>
              </a:rPr>
              <a:t>@ </a:t>
            </a:r>
            <a:r>
              <a:rPr lang="en-US" sz="1800" b="1" dirty="0" smtClean="0">
                <a:solidFill>
                  <a:schemeClr val="accent1"/>
                </a:solidFill>
              </a:rPr>
              <a:t>BLM at Idaho State University’s GIS </a:t>
            </a:r>
            <a:r>
              <a:rPr lang="en-US" sz="1800" b="1" dirty="0" err="1" smtClean="0">
                <a:solidFill>
                  <a:schemeClr val="accent1"/>
                </a:solidFill>
              </a:rPr>
              <a:t>TReC</a:t>
            </a:r>
            <a:endParaRPr lang="en-US" sz="1800" b="1" dirty="0">
              <a:solidFill>
                <a:schemeClr val="accent1"/>
              </a:solidFill>
            </a:endParaRP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575" y="279213"/>
            <a:ext cx="742739" cy="742739"/>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575" y="6305438"/>
            <a:ext cx="1937683" cy="413288"/>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39289" y="1107052"/>
            <a:ext cx="3913142" cy="4769491"/>
          </a:xfrm>
          <a:prstGeom prst="rect">
            <a:avLst/>
          </a:prstGeom>
        </p:spPr>
      </p:pic>
      <p:sp>
        <p:nvSpPr>
          <p:cNvPr id="3" name="TextBox 2"/>
          <p:cNvSpPr txBox="1"/>
          <p:nvPr/>
        </p:nvSpPr>
        <p:spPr>
          <a:xfrm>
            <a:off x="11546258" y="5568766"/>
            <a:ext cx="877824" cy="307777"/>
          </a:xfrm>
          <a:prstGeom prst="rect">
            <a:avLst/>
          </a:prstGeom>
          <a:noFill/>
        </p:spPr>
        <p:txBody>
          <a:bodyPr wrap="square" rtlCol="0">
            <a:spAutoFit/>
          </a:bodyPr>
          <a:lstStyle/>
          <a:p>
            <a:r>
              <a:rPr lang="en-US" sz="1400" b="1" dirty="0" smtClean="0">
                <a:solidFill>
                  <a:srgbClr val="FFFFFF"/>
                </a:solidFill>
              </a:rPr>
              <a:t>BLM</a:t>
            </a:r>
            <a:endParaRPr lang="en-US" sz="1400" b="1" dirty="0">
              <a:solidFill>
                <a:srgbClr val="FFFFFF"/>
              </a:solidFill>
            </a:endParaRPr>
          </a:p>
        </p:txBody>
      </p:sp>
    </p:spTree>
    <p:extLst>
      <p:ext uri="{BB962C8B-B14F-4D97-AF65-F5344CB8AC3E}">
        <p14:creationId xmlns:p14="http://schemas.microsoft.com/office/powerpoint/2010/main" val="14576852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a:spLocks noGrp="1"/>
          </p:cNvSpPr>
          <p:nvPr>
            <p:ph type="body" sz="quarter" idx="11"/>
          </p:nvPr>
        </p:nvSpPr>
        <p:spPr>
          <a:xfrm>
            <a:off x="118600" y="1098628"/>
            <a:ext cx="8019996" cy="5283485"/>
          </a:xfrm>
        </p:spPr>
        <p:txBody>
          <a:bodyPr>
            <a:noAutofit/>
          </a:bodyPr>
          <a:lstStyle/>
          <a:p>
            <a:pPr>
              <a:lnSpc>
                <a:spcPct val="120000"/>
              </a:lnSpc>
              <a:spcBef>
                <a:spcPts val="0"/>
              </a:spcBef>
            </a:pPr>
            <a:r>
              <a:rPr lang="en-US" sz="1600" b="1" dirty="0" smtClean="0"/>
              <a:t>Community Concern</a:t>
            </a:r>
            <a:r>
              <a:rPr lang="en-US" sz="1600" dirty="0" smtClean="0"/>
              <a:t>: </a:t>
            </a:r>
            <a:r>
              <a:rPr lang="en-US" sz="1600" dirty="0"/>
              <a:t>T</a:t>
            </a:r>
            <a:r>
              <a:rPr lang="en-US" sz="1600" dirty="0" smtClean="0"/>
              <a:t>he </a:t>
            </a:r>
            <a:r>
              <a:rPr lang="en-US" sz="1600" dirty="0"/>
              <a:t>visible disruption given off by artificial light has a detrimental </a:t>
            </a:r>
            <a:r>
              <a:rPr lang="en-US" sz="1600" dirty="0" smtClean="0"/>
              <a:t>effect to the </a:t>
            </a:r>
            <a:r>
              <a:rPr lang="en-US" sz="1600" dirty="0"/>
              <a:t>reproductive, migratory, feeding, </a:t>
            </a:r>
            <a:r>
              <a:rPr lang="en-US" sz="1600" dirty="0" smtClean="0"/>
              <a:t>and sleep habits </a:t>
            </a:r>
            <a:r>
              <a:rPr lang="en-US" sz="1600" dirty="0"/>
              <a:t>of wildlife. Additionally, light pollution degrades the quality in which humans view the night sky. </a:t>
            </a:r>
            <a:endParaRPr lang="en-US" sz="1600" b="1" dirty="0" smtClean="0"/>
          </a:p>
          <a:p>
            <a:pPr>
              <a:lnSpc>
                <a:spcPct val="120000"/>
              </a:lnSpc>
              <a:spcBef>
                <a:spcPts val="0"/>
              </a:spcBef>
            </a:pPr>
            <a:r>
              <a:rPr lang="en-US" sz="1600" b="1" dirty="0" smtClean="0"/>
              <a:t>Partners</a:t>
            </a:r>
            <a:r>
              <a:rPr lang="en-US" sz="1600" dirty="0" smtClean="0"/>
              <a:t>:</a:t>
            </a:r>
          </a:p>
          <a:p>
            <a:pPr marL="342900" indent="-342900">
              <a:lnSpc>
                <a:spcPct val="120000"/>
              </a:lnSpc>
              <a:spcBef>
                <a:spcPts val="0"/>
              </a:spcBef>
              <a:buFont typeface="Arial" panose="020B0604020202020204" pitchFamily="34" charset="0"/>
              <a:buChar char="•"/>
            </a:pPr>
            <a:r>
              <a:rPr lang="en-US" sz="1600" dirty="0" smtClean="0"/>
              <a:t>National Park </a:t>
            </a:r>
            <a:r>
              <a:rPr lang="en-US" sz="1600" dirty="0" smtClean="0"/>
              <a:t>Service, </a:t>
            </a:r>
            <a:r>
              <a:rPr lang="en-US" sz="1600" dirty="0" smtClean="0"/>
              <a:t>Intermountain Region</a:t>
            </a:r>
          </a:p>
          <a:p>
            <a:pPr marL="342900" indent="-342900">
              <a:lnSpc>
                <a:spcPct val="120000"/>
              </a:lnSpc>
              <a:spcBef>
                <a:spcPts val="0"/>
              </a:spcBef>
              <a:buFont typeface="Arial" panose="020B0604020202020204" pitchFamily="34" charset="0"/>
              <a:buChar char="•"/>
            </a:pPr>
            <a:r>
              <a:rPr lang="en-US" sz="1600" dirty="0" smtClean="0"/>
              <a:t>Grand Teton National Park</a:t>
            </a:r>
          </a:p>
          <a:p>
            <a:pPr marL="342900" indent="-342900">
              <a:lnSpc>
                <a:spcPct val="120000"/>
              </a:lnSpc>
              <a:spcBef>
                <a:spcPts val="0"/>
              </a:spcBef>
              <a:buFont typeface="Arial" panose="020B0604020202020204" pitchFamily="34" charset="0"/>
              <a:buChar char="•"/>
            </a:pPr>
            <a:r>
              <a:rPr lang="en-US" sz="1600" dirty="0" smtClean="0"/>
              <a:t>International Dark-Sky Association </a:t>
            </a:r>
          </a:p>
          <a:p>
            <a:pPr>
              <a:lnSpc>
                <a:spcPct val="120000"/>
              </a:lnSpc>
              <a:spcBef>
                <a:spcPts val="0"/>
              </a:spcBef>
            </a:pPr>
            <a:endParaRPr lang="en-US" sz="1600" b="1" dirty="0" smtClean="0"/>
          </a:p>
          <a:p>
            <a:pPr>
              <a:lnSpc>
                <a:spcPct val="120000"/>
              </a:lnSpc>
              <a:spcBef>
                <a:spcPts val="0"/>
              </a:spcBef>
            </a:pPr>
            <a:r>
              <a:rPr lang="en-US" sz="1600" b="1" dirty="0" smtClean="0"/>
              <a:t>Earth Observations</a:t>
            </a:r>
            <a:r>
              <a:rPr lang="en-US" sz="1600" dirty="0" smtClean="0"/>
              <a:t>:</a:t>
            </a:r>
          </a:p>
          <a:p>
            <a:pPr marL="342900" indent="-342900">
              <a:lnSpc>
                <a:spcPct val="120000"/>
              </a:lnSpc>
              <a:spcBef>
                <a:spcPts val="0"/>
              </a:spcBef>
              <a:buFont typeface="Arial" panose="020B0604020202020204" pitchFamily="34" charset="0"/>
              <a:buChar char="•"/>
            </a:pPr>
            <a:r>
              <a:rPr lang="en-US" sz="1600" dirty="0" smtClean="0"/>
              <a:t>Suomi NPP VIIRS – DNB</a:t>
            </a:r>
          </a:p>
          <a:p>
            <a:pPr marL="342900" indent="-342900">
              <a:lnSpc>
                <a:spcPct val="120000"/>
              </a:lnSpc>
              <a:spcBef>
                <a:spcPts val="0"/>
              </a:spcBef>
              <a:buFont typeface="Arial" panose="020B0604020202020204" pitchFamily="34" charset="0"/>
              <a:buChar char="•"/>
            </a:pPr>
            <a:r>
              <a:rPr lang="en-US" sz="1600" dirty="0" smtClean="0"/>
              <a:t>Aqua and Terra – MODIS AOD</a:t>
            </a:r>
          </a:p>
          <a:p>
            <a:pPr>
              <a:lnSpc>
                <a:spcPct val="120000"/>
              </a:lnSpc>
              <a:spcBef>
                <a:spcPts val="0"/>
              </a:spcBef>
            </a:pPr>
            <a:endParaRPr lang="en-US" sz="1600" b="1" dirty="0" smtClean="0"/>
          </a:p>
          <a:p>
            <a:pPr>
              <a:lnSpc>
                <a:spcPct val="120000"/>
              </a:lnSpc>
              <a:spcBef>
                <a:spcPts val="0"/>
              </a:spcBef>
            </a:pPr>
            <a:r>
              <a:rPr lang="en-US" sz="1600" b="1" dirty="0" smtClean="0"/>
              <a:t>Impact &amp; Benefit</a:t>
            </a:r>
            <a:r>
              <a:rPr lang="en-US" sz="1600" dirty="0" smtClean="0"/>
              <a:t>: </a:t>
            </a:r>
            <a:r>
              <a:rPr lang="en-US" sz="1600" dirty="0"/>
              <a:t>Grand Teton National Park will use the Yearly Nighttime Radiance product to assess recent changes made to nighttime lighting in nearby communities. Additionally this product will identify areas within the park and surrounding communities that need further mitigation of artificial light. </a:t>
            </a:r>
            <a:endParaRPr lang="en-US" sz="1600" dirty="0" smtClean="0"/>
          </a:p>
        </p:txBody>
      </p:sp>
      <p:sp>
        <p:nvSpPr>
          <p:cNvPr id="9" name="Text Placeholder 2"/>
          <p:cNvSpPr>
            <a:spLocks noGrp="1"/>
          </p:cNvSpPr>
          <p:nvPr>
            <p:ph type="body" sz="quarter" idx="4294967295"/>
          </p:nvPr>
        </p:nvSpPr>
        <p:spPr>
          <a:xfrm>
            <a:off x="1160585" y="279213"/>
            <a:ext cx="10824585" cy="742739"/>
          </a:xfrm>
          <a:prstGeom prst="rect">
            <a:avLst/>
          </a:prstGeom>
        </p:spPr>
        <p:txBody>
          <a:bodyPr anchor="ctr"/>
          <a:lstStyle/>
          <a:p>
            <a:pPr marL="0" indent="0">
              <a:buNone/>
            </a:pPr>
            <a:r>
              <a:rPr lang="en-US" sz="4400" b="1" dirty="0" smtClean="0">
                <a:solidFill>
                  <a:schemeClr val="accent1"/>
                </a:solidFill>
              </a:rPr>
              <a:t>Wyoming Cross-Cutting</a:t>
            </a:r>
            <a:endParaRPr lang="en-US" sz="4400" b="1" dirty="0">
              <a:solidFill>
                <a:schemeClr val="accent1"/>
              </a:solidFill>
            </a:endParaRPr>
          </a:p>
        </p:txBody>
      </p:sp>
      <p:sp>
        <p:nvSpPr>
          <p:cNvPr id="10" name="Rectangle 9"/>
          <p:cNvSpPr/>
          <p:nvPr/>
        </p:nvSpPr>
        <p:spPr>
          <a:xfrm>
            <a:off x="8139289" y="1133856"/>
            <a:ext cx="3845881" cy="5424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I am a picture of something related to this project</a:t>
            </a:r>
            <a:endParaRPr lang="en-US" dirty="0">
              <a:solidFill>
                <a:srgbClr val="FFFFFF"/>
              </a:solidFill>
            </a:endParaRPr>
          </a:p>
        </p:txBody>
      </p:sp>
      <p:sp>
        <p:nvSpPr>
          <p:cNvPr id="11" name="Text Placeholder 2"/>
          <p:cNvSpPr>
            <a:spLocks noGrp="1"/>
          </p:cNvSpPr>
          <p:nvPr>
            <p:ph type="body" sz="quarter" idx="4294967295"/>
          </p:nvPr>
        </p:nvSpPr>
        <p:spPr>
          <a:xfrm>
            <a:off x="2237258" y="6363735"/>
            <a:ext cx="4794740" cy="390218"/>
          </a:xfrm>
          <a:prstGeom prst="rect">
            <a:avLst/>
          </a:prstGeom>
        </p:spPr>
        <p:txBody>
          <a:bodyPr/>
          <a:lstStyle/>
          <a:p>
            <a:pPr marL="0" indent="0">
              <a:buNone/>
            </a:pPr>
            <a:r>
              <a:rPr lang="en-US" sz="1800" b="1" dirty="0" smtClean="0">
                <a:solidFill>
                  <a:schemeClr val="accent1"/>
                </a:solidFill>
              </a:rPr>
              <a:t>@ Wise County Clerk of Courts</a:t>
            </a:r>
            <a:endParaRPr lang="en-US" sz="1800" b="1" dirty="0">
              <a:solidFill>
                <a:schemeClr val="accent1"/>
              </a:solidFill>
            </a:endParaRP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575" y="279213"/>
            <a:ext cx="742739" cy="742739"/>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575" y="6305438"/>
            <a:ext cx="1937683" cy="413288"/>
          </a:xfrm>
          <a:prstGeom prst="rect">
            <a:avLst/>
          </a:prstGeom>
        </p:spPr>
      </p:pic>
      <p:pic>
        <p:nvPicPr>
          <p:cNvPr id="1026" name="Picture 2" descr="https://www.nasa.gov/images/content/195652main_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79"/>
          <a:stretch/>
        </p:blipFill>
        <p:spPr bwMode="auto">
          <a:xfrm>
            <a:off x="8142050" y="1133855"/>
            <a:ext cx="3842427" cy="5424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4201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395785"/>
          </a:xfrm>
          <a:prstGeom prst="rect">
            <a:avLst/>
          </a:prstGeom>
          <a:solidFill>
            <a:srgbClr val="0E4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p:cNvSpPr>
            <a:spLocks noGrp="1"/>
          </p:cNvSpPr>
          <p:nvPr>
            <p:ph type="body" sz="quarter" idx="4294967295"/>
          </p:nvPr>
        </p:nvSpPr>
        <p:spPr>
          <a:xfrm>
            <a:off x="0" y="579461"/>
            <a:ext cx="12192000" cy="742739"/>
          </a:xfrm>
          <a:prstGeom prst="rect">
            <a:avLst/>
          </a:prstGeom>
        </p:spPr>
        <p:txBody>
          <a:bodyPr anchor="ctr"/>
          <a:lstStyle/>
          <a:p>
            <a:pPr marL="0" indent="0" algn="ctr">
              <a:buNone/>
            </a:pPr>
            <a:r>
              <a:rPr lang="en-US" sz="4400" dirty="0" smtClean="0">
                <a:solidFill>
                  <a:schemeClr val="tx1">
                    <a:lumMod val="75000"/>
                    <a:lumOff val="25000"/>
                  </a:schemeClr>
                </a:solidFill>
              </a:rPr>
              <a:t>2017 Spring Deliverables &amp; Deadlines</a:t>
            </a:r>
            <a:endParaRPr lang="en-US" sz="4400" dirty="0">
              <a:solidFill>
                <a:schemeClr val="tx1">
                  <a:lumMod val="75000"/>
                  <a:lumOff val="25000"/>
                </a:schemeClr>
              </a:solidFill>
            </a:endParaRPr>
          </a:p>
        </p:txBody>
      </p:sp>
      <p:sp>
        <p:nvSpPr>
          <p:cNvPr id="35" name="Rectangle 34"/>
          <p:cNvSpPr/>
          <p:nvPr/>
        </p:nvSpPr>
        <p:spPr>
          <a:xfrm>
            <a:off x="0" y="6475863"/>
            <a:ext cx="12192000" cy="395785"/>
          </a:xfrm>
          <a:prstGeom prst="rect">
            <a:avLst/>
          </a:prstGeom>
          <a:solidFill>
            <a:srgbClr val="0E4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501310809"/>
              </p:ext>
            </p:extLst>
          </p:nvPr>
        </p:nvGraphicFramePr>
        <p:xfrm>
          <a:off x="0" y="1514247"/>
          <a:ext cx="12192001" cy="4961616"/>
        </p:xfrm>
        <a:graphic>
          <a:graphicData uri="http://schemas.openxmlformats.org/drawingml/2006/table">
            <a:tbl>
              <a:tblPr firstRow="1" bandRow="1">
                <a:tableStyleId>{D03447BB-5D67-496B-8E87-E561075AD55C}</a:tableStyleId>
              </a:tblPr>
              <a:tblGrid>
                <a:gridCol w="880655"/>
                <a:gridCol w="1277143"/>
                <a:gridCol w="10034203"/>
              </a:tblGrid>
              <a:tr h="412390">
                <a:tc>
                  <a:txBody>
                    <a:bodyPr/>
                    <a:lstStyle/>
                    <a:p>
                      <a:pPr algn="ctr"/>
                      <a:r>
                        <a:rPr lang="en-US" sz="1600" baseline="0" dirty="0" smtClean="0">
                          <a:latin typeface="Century Gothic" panose="020B0502020202020204" pitchFamily="34" charset="0"/>
                        </a:rPr>
                        <a:t>Week</a:t>
                      </a:r>
                      <a:endParaRPr lang="en-US" sz="1600" dirty="0">
                        <a:latin typeface="Century Gothic" panose="020B0502020202020204" pitchFamily="34" charset="0"/>
                      </a:endParaRPr>
                    </a:p>
                  </a:txBody>
                  <a:tcPr anchor="ctr">
                    <a:solidFill>
                      <a:srgbClr val="0E406C"/>
                    </a:solidFill>
                  </a:tcPr>
                </a:tc>
                <a:tc>
                  <a:txBody>
                    <a:bodyPr/>
                    <a:lstStyle/>
                    <a:p>
                      <a:r>
                        <a:rPr lang="en-US" sz="1600" dirty="0" smtClean="0">
                          <a:latin typeface="Century Gothic" panose="020B0502020202020204" pitchFamily="34" charset="0"/>
                        </a:rPr>
                        <a:t>Due</a:t>
                      </a:r>
                      <a:r>
                        <a:rPr lang="en-US" sz="1600" baseline="0" dirty="0" smtClean="0">
                          <a:latin typeface="Century Gothic" panose="020B0502020202020204" pitchFamily="34" charset="0"/>
                        </a:rPr>
                        <a:t> Date</a:t>
                      </a:r>
                      <a:endParaRPr lang="en-US" sz="1600" dirty="0">
                        <a:latin typeface="Century Gothic" panose="020B0502020202020204" pitchFamily="34" charset="0"/>
                      </a:endParaRPr>
                    </a:p>
                  </a:txBody>
                  <a:tcPr anchor="ctr">
                    <a:solidFill>
                      <a:srgbClr val="0E406C"/>
                    </a:solidFill>
                  </a:tcPr>
                </a:tc>
                <a:tc>
                  <a:txBody>
                    <a:bodyPr/>
                    <a:lstStyle/>
                    <a:p>
                      <a:r>
                        <a:rPr lang="en-US" sz="1600" dirty="0" smtClean="0">
                          <a:latin typeface="Century Gothic" panose="020B0502020202020204" pitchFamily="34" charset="0"/>
                        </a:rPr>
                        <a:t>Deliverables Due</a:t>
                      </a:r>
                      <a:endParaRPr lang="en-US" sz="1600" dirty="0">
                        <a:latin typeface="Century Gothic" panose="020B0502020202020204" pitchFamily="34" charset="0"/>
                      </a:endParaRPr>
                    </a:p>
                  </a:txBody>
                  <a:tcPr anchor="ctr">
                    <a:solidFill>
                      <a:srgbClr val="0E406C"/>
                    </a:solidFill>
                  </a:tcPr>
                </a:tc>
              </a:tr>
              <a:tr h="534436">
                <a:tc>
                  <a:txBody>
                    <a:bodyPr/>
                    <a:lstStyle/>
                    <a:p>
                      <a:pPr algn="ctr"/>
                      <a:r>
                        <a:rPr lang="en-US" sz="1400" dirty="0" smtClean="0">
                          <a:latin typeface="Century Gothic" panose="020B0502020202020204" pitchFamily="34" charset="0"/>
                        </a:rPr>
                        <a:t>1</a:t>
                      </a:r>
                      <a:endParaRPr lang="en-US" sz="1400" b="1" dirty="0" smtClean="0">
                        <a:latin typeface="Century Gothic" panose="020B0502020202020204" pitchFamily="34" charset="0"/>
                      </a:endParaRPr>
                    </a:p>
                  </a:txBody>
                  <a:tcPr/>
                </a:tc>
                <a:tc>
                  <a:txBody>
                    <a:bodyPr/>
                    <a:lstStyle/>
                    <a:p>
                      <a:pPr algn="ctr"/>
                      <a:r>
                        <a:rPr lang="en-US" sz="1400" dirty="0" smtClean="0">
                          <a:latin typeface="Century Gothic" panose="020B0502020202020204" pitchFamily="34" charset="0"/>
                        </a:rPr>
                        <a:t>1/26</a:t>
                      </a:r>
                      <a:endParaRPr lang="en-US" sz="1400" dirty="0">
                        <a:latin typeface="Century Gothic" panose="020B0502020202020204" pitchFamily="34" charset="0"/>
                      </a:endParaRPr>
                    </a:p>
                  </a:txBody>
                  <a:tcPr/>
                </a:tc>
                <a:tc>
                  <a:txBody>
                    <a:bodyPr/>
                    <a:lstStyle/>
                    <a:p>
                      <a:r>
                        <a:rPr lang="en-US" sz="1400" dirty="0" smtClean="0">
                          <a:latin typeface="Century Gothic" panose="020B0502020202020204" pitchFamily="34" charset="0"/>
                        </a:rPr>
                        <a:t>Handbook Forms, Participant</a:t>
                      </a:r>
                      <a:r>
                        <a:rPr lang="en-US" sz="1400" baseline="0" dirty="0" smtClean="0">
                          <a:latin typeface="Century Gothic" panose="020B0502020202020204" pitchFamily="34" charset="0"/>
                        </a:rPr>
                        <a:t> Info Sheet, Personality Assessment</a:t>
                      </a:r>
                      <a:r>
                        <a:rPr lang="en-US" sz="1400" baseline="0" dirty="0" smtClean="0">
                          <a:latin typeface="Century Gothic" panose="020B0502020202020204" pitchFamily="34" charset="0"/>
                        </a:rPr>
                        <a:t>, Entrance </a:t>
                      </a:r>
                      <a:r>
                        <a:rPr lang="en-US" sz="1400" baseline="0" dirty="0" smtClean="0">
                          <a:latin typeface="Century Gothic" panose="020B0502020202020204" pitchFamily="34" charset="0"/>
                        </a:rPr>
                        <a:t>Personal Growth </a:t>
                      </a:r>
                      <a:r>
                        <a:rPr lang="en-US" sz="1400" baseline="0" dirty="0" smtClean="0">
                          <a:latin typeface="Century Gothic" panose="020B0502020202020204" pitchFamily="34" charset="0"/>
                        </a:rPr>
                        <a:t>Assessment, </a:t>
                      </a:r>
                      <a:r>
                        <a:rPr lang="en-US" sz="1400" baseline="0" dirty="0" smtClean="0">
                          <a:latin typeface="Century Gothic" panose="020B0502020202020204" pitchFamily="34" charset="0"/>
                        </a:rPr>
                        <a:t>DEVELOPedia Participant Page, Orientation Completed</a:t>
                      </a:r>
                      <a:endParaRPr lang="en-US" sz="1400" dirty="0">
                        <a:latin typeface="Century Gothic" panose="020B0502020202020204" pitchFamily="34" charset="0"/>
                      </a:endParaRPr>
                    </a:p>
                  </a:txBody>
                  <a:tcPr/>
                </a:tc>
              </a:tr>
              <a:tr h="308830">
                <a:tc>
                  <a:txBody>
                    <a:bodyPr/>
                    <a:lstStyle/>
                    <a:p>
                      <a:pPr algn="ctr"/>
                      <a:r>
                        <a:rPr lang="en-US" sz="1400" dirty="0" smtClean="0">
                          <a:latin typeface="Century Gothic" panose="020B0502020202020204" pitchFamily="34" charset="0"/>
                        </a:rPr>
                        <a:t>3</a:t>
                      </a:r>
                      <a:endParaRPr lang="en-US" sz="1400" b="1" dirty="0">
                        <a:latin typeface="Century Gothic" panose="020B0502020202020204" pitchFamily="34" charset="0"/>
                      </a:endParaRPr>
                    </a:p>
                  </a:txBody>
                  <a:tcPr/>
                </a:tc>
                <a:tc>
                  <a:txBody>
                    <a:bodyPr/>
                    <a:lstStyle/>
                    <a:p>
                      <a:pPr algn="ctr"/>
                      <a:r>
                        <a:rPr lang="en-US" sz="1400" dirty="0" smtClean="0">
                          <a:latin typeface="Century Gothic" panose="020B0502020202020204" pitchFamily="34" charset="0"/>
                        </a:rPr>
                        <a:t>2/9</a:t>
                      </a:r>
                      <a:endParaRPr lang="en-US" sz="1400" dirty="0">
                        <a:latin typeface="Century Gothic" panose="020B0502020202020204" pitchFamily="34" charset="0"/>
                      </a:endParaRPr>
                    </a:p>
                  </a:txBody>
                  <a:tcPr/>
                </a:tc>
                <a:tc>
                  <a:txBody>
                    <a:bodyPr/>
                    <a:lstStyle/>
                    <a:p>
                      <a:r>
                        <a:rPr lang="en-US" sz="1400" b="1" dirty="0" smtClean="0">
                          <a:latin typeface="Century Gothic" panose="020B0502020202020204" pitchFamily="34" charset="0"/>
                        </a:rPr>
                        <a:t>Project Summary </a:t>
                      </a:r>
                      <a:r>
                        <a:rPr lang="en-US" sz="1400" dirty="0" smtClean="0">
                          <a:latin typeface="Century Gothic" panose="020B0502020202020204" pitchFamily="34" charset="0"/>
                        </a:rPr>
                        <a:t>RD</a:t>
                      </a:r>
                      <a:endParaRPr lang="en-US" sz="1400" dirty="0">
                        <a:latin typeface="Century Gothic" panose="020B0502020202020204" pitchFamily="34" charset="0"/>
                      </a:endParaRPr>
                    </a:p>
                  </a:txBody>
                  <a:tcPr/>
                </a:tc>
              </a:tr>
              <a:tr h="308830">
                <a:tc>
                  <a:txBody>
                    <a:bodyPr/>
                    <a:lstStyle/>
                    <a:p>
                      <a:pPr algn="ctr"/>
                      <a:r>
                        <a:rPr lang="en-US" sz="1400" dirty="0" smtClean="0">
                          <a:latin typeface="Century Gothic" panose="020B0502020202020204" pitchFamily="34" charset="0"/>
                        </a:rPr>
                        <a:t>4</a:t>
                      </a:r>
                      <a:endParaRPr lang="en-US" sz="1400" b="1" dirty="0">
                        <a:latin typeface="Century Gothic" panose="020B0502020202020204" pitchFamily="34" charset="0"/>
                      </a:endParaRPr>
                    </a:p>
                  </a:txBody>
                  <a:tcPr/>
                </a:tc>
                <a:tc>
                  <a:txBody>
                    <a:bodyPr/>
                    <a:lstStyle/>
                    <a:p>
                      <a:pPr algn="ctr"/>
                      <a:r>
                        <a:rPr lang="en-US" sz="1400" dirty="0" smtClean="0">
                          <a:latin typeface="Century Gothic" panose="020B0502020202020204" pitchFamily="34" charset="0"/>
                        </a:rPr>
                        <a:t>2/16</a:t>
                      </a:r>
                      <a:endParaRPr lang="en-US" sz="1400" dirty="0">
                        <a:latin typeface="Century Gothic" panose="020B0502020202020204" pitchFamily="34" charset="0"/>
                      </a:endParaRPr>
                    </a:p>
                  </a:txBody>
                  <a:tcPr/>
                </a:tc>
                <a:tc>
                  <a:txBody>
                    <a:bodyPr/>
                    <a:lstStyle/>
                    <a:p>
                      <a:r>
                        <a:rPr lang="en-US" sz="1400" b="1" dirty="0" smtClean="0">
                          <a:latin typeface="Century Gothic" panose="020B0502020202020204" pitchFamily="34" charset="0"/>
                        </a:rPr>
                        <a:t>Tech Paper </a:t>
                      </a:r>
                      <a:r>
                        <a:rPr lang="en-US" sz="1400" dirty="0" smtClean="0">
                          <a:latin typeface="Century Gothic" panose="020B0502020202020204" pitchFamily="34" charset="0"/>
                        </a:rPr>
                        <a:t>RD</a:t>
                      </a:r>
                      <a:endParaRPr lang="en-US" sz="1400" dirty="0">
                        <a:latin typeface="Century Gothic" panose="020B0502020202020204" pitchFamily="34" charset="0"/>
                      </a:endParaRPr>
                    </a:p>
                  </a:txBody>
                  <a:tcPr/>
                </a:tc>
              </a:tr>
              <a:tr h="308830">
                <a:tc>
                  <a:txBody>
                    <a:bodyPr/>
                    <a:lstStyle/>
                    <a:p>
                      <a:pPr algn="ctr"/>
                      <a:r>
                        <a:rPr lang="en-US" sz="1400" dirty="0" smtClean="0">
                          <a:latin typeface="Century Gothic" panose="020B0502020202020204" pitchFamily="34" charset="0"/>
                        </a:rPr>
                        <a:t>5</a:t>
                      </a:r>
                      <a:endParaRPr lang="en-US" sz="1400" b="1" dirty="0">
                        <a:latin typeface="Century Gothic" panose="020B0502020202020204" pitchFamily="34" charset="0"/>
                      </a:endParaRPr>
                    </a:p>
                  </a:txBody>
                  <a:tcPr/>
                </a:tc>
                <a:tc>
                  <a:txBody>
                    <a:bodyPr/>
                    <a:lstStyle/>
                    <a:p>
                      <a:pPr algn="ctr"/>
                      <a:r>
                        <a:rPr lang="en-US" sz="1400" dirty="0" smtClean="0">
                          <a:latin typeface="Century Gothic" panose="020B0502020202020204" pitchFamily="34" charset="0"/>
                        </a:rPr>
                        <a:t>2/20</a:t>
                      </a:r>
                      <a:endParaRPr lang="en-US" sz="1400" dirty="0">
                        <a:latin typeface="Century Gothic" panose="020B0502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entury Gothic" panose="020B0502020202020204" pitchFamily="34" charset="0"/>
                        </a:rPr>
                        <a:t>Offices Closed for President’s Day</a:t>
                      </a:r>
                    </a:p>
                  </a:txBody>
                  <a:tcPr/>
                </a:tc>
              </a:tr>
              <a:tr h="308830">
                <a:tc>
                  <a:txBody>
                    <a:bodyPr/>
                    <a:lstStyle/>
                    <a:p>
                      <a:pPr algn="ctr"/>
                      <a:r>
                        <a:rPr lang="en-US" sz="1400" dirty="0" smtClean="0">
                          <a:latin typeface="Century Gothic" panose="020B0502020202020204" pitchFamily="34" charset="0"/>
                        </a:rPr>
                        <a:t>5</a:t>
                      </a:r>
                      <a:endParaRPr lang="en-US" sz="1400" b="1" dirty="0">
                        <a:latin typeface="Century Gothic" panose="020B0502020202020204" pitchFamily="34" charset="0"/>
                      </a:endParaRPr>
                    </a:p>
                  </a:txBody>
                  <a:tcPr/>
                </a:tc>
                <a:tc>
                  <a:txBody>
                    <a:bodyPr/>
                    <a:lstStyle/>
                    <a:p>
                      <a:pPr algn="ctr"/>
                      <a:r>
                        <a:rPr lang="en-US" sz="1400" dirty="0" smtClean="0">
                          <a:latin typeface="Century Gothic" panose="020B0502020202020204" pitchFamily="34" charset="0"/>
                        </a:rPr>
                        <a:t>2/23</a:t>
                      </a:r>
                      <a:endParaRPr lang="en-US" sz="1400" dirty="0">
                        <a:latin typeface="Century Gothic" panose="020B0502020202020204" pitchFamily="34" charset="0"/>
                      </a:endParaRPr>
                    </a:p>
                  </a:txBody>
                  <a:tcPr/>
                </a:tc>
                <a:tc>
                  <a:txBody>
                    <a:bodyPr/>
                    <a:lstStyle/>
                    <a:p>
                      <a:r>
                        <a:rPr lang="en-US" sz="1400" b="1" dirty="0" smtClean="0">
                          <a:latin typeface="Century Gothic" panose="020B0502020202020204" pitchFamily="34" charset="0"/>
                        </a:rPr>
                        <a:t>VPS Outline</a:t>
                      </a:r>
                      <a:endParaRPr lang="en-US" sz="1400" b="1" dirty="0">
                        <a:latin typeface="Century Gothic" panose="020B0502020202020204" pitchFamily="34" charset="0"/>
                      </a:endParaRPr>
                    </a:p>
                  </a:txBody>
                  <a:tcPr/>
                </a:tc>
              </a:tr>
              <a:tr h="308830">
                <a:tc>
                  <a:txBody>
                    <a:bodyPr/>
                    <a:lstStyle/>
                    <a:p>
                      <a:pPr algn="ctr"/>
                      <a:r>
                        <a:rPr lang="en-US" sz="1400" dirty="0" smtClean="0">
                          <a:latin typeface="Century Gothic" panose="020B0502020202020204" pitchFamily="34" charset="0"/>
                        </a:rPr>
                        <a:t>6</a:t>
                      </a:r>
                      <a:endParaRPr lang="en-US" sz="1400" b="1" dirty="0">
                        <a:latin typeface="Century Gothic" panose="020B0502020202020204" pitchFamily="34" charset="0"/>
                      </a:endParaRPr>
                    </a:p>
                  </a:txBody>
                  <a:tcPr/>
                </a:tc>
                <a:tc>
                  <a:txBody>
                    <a:bodyPr/>
                    <a:lstStyle/>
                    <a:p>
                      <a:pPr algn="ctr"/>
                      <a:r>
                        <a:rPr lang="en-US" sz="1400" dirty="0" smtClean="0">
                          <a:latin typeface="Century Gothic" panose="020B0502020202020204" pitchFamily="34" charset="0"/>
                        </a:rPr>
                        <a:t>3/2</a:t>
                      </a:r>
                      <a:endParaRPr lang="en-US" sz="1400" dirty="0">
                        <a:latin typeface="Century Gothic" panose="020B0502020202020204" pitchFamily="34" charset="0"/>
                      </a:endParaRPr>
                    </a:p>
                  </a:txBody>
                  <a:tcPr/>
                </a:tc>
                <a:tc>
                  <a:txBody>
                    <a:bodyPr/>
                    <a:lstStyle/>
                    <a:p>
                      <a:r>
                        <a:rPr lang="en-US" sz="1400" b="1" dirty="0" smtClean="0">
                          <a:latin typeface="Century Gothic" panose="020B0502020202020204" pitchFamily="34" charset="0"/>
                        </a:rPr>
                        <a:t>Poster</a:t>
                      </a:r>
                      <a:r>
                        <a:rPr lang="en-US" sz="1400" baseline="0" dirty="0" smtClean="0">
                          <a:latin typeface="Century Gothic" panose="020B0502020202020204" pitchFamily="34" charset="0"/>
                        </a:rPr>
                        <a:t> RD, </a:t>
                      </a:r>
                      <a:r>
                        <a:rPr lang="en-US" sz="1400" b="1" baseline="0" dirty="0" smtClean="0">
                          <a:latin typeface="Century Gothic" panose="020B0502020202020204" pitchFamily="34" charset="0"/>
                        </a:rPr>
                        <a:t>Presentation</a:t>
                      </a:r>
                      <a:r>
                        <a:rPr lang="en-US" sz="1400" baseline="0" dirty="0" smtClean="0">
                          <a:latin typeface="Century Gothic" panose="020B0502020202020204" pitchFamily="34" charset="0"/>
                        </a:rPr>
                        <a:t> RD</a:t>
                      </a:r>
                      <a:endParaRPr lang="en-US" sz="1400" dirty="0">
                        <a:latin typeface="Century Gothic" panose="020B0502020202020204" pitchFamily="34" charset="0"/>
                      </a:endParaRPr>
                    </a:p>
                  </a:txBody>
                  <a:tcPr/>
                </a:tc>
              </a:tr>
              <a:tr h="308830">
                <a:tc>
                  <a:txBody>
                    <a:bodyPr/>
                    <a:lstStyle/>
                    <a:p>
                      <a:pPr algn="ctr"/>
                      <a:r>
                        <a:rPr lang="en-US" sz="1400" dirty="0" smtClean="0">
                          <a:latin typeface="Century Gothic" panose="020B0502020202020204" pitchFamily="34" charset="0"/>
                        </a:rPr>
                        <a:t>6</a:t>
                      </a:r>
                      <a:endParaRPr lang="en-US" sz="1400" b="1" dirty="0">
                        <a:latin typeface="Century Gothic" panose="020B0502020202020204" pitchFamily="34" charset="0"/>
                      </a:endParaRPr>
                    </a:p>
                  </a:txBody>
                  <a:tcPr/>
                </a:tc>
                <a:tc>
                  <a:txBody>
                    <a:bodyPr/>
                    <a:lstStyle/>
                    <a:p>
                      <a:pPr algn="ctr"/>
                      <a:r>
                        <a:rPr lang="en-US" sz="1400" dirty="0" smtClean="0">
                          <a:latin typeface="Century Gothic" panose="020B0502020202020204" pitchFamily="34" charset="0"/>
                        </a:rPr>
                        <a:t>3/3</a:t>
                      </a:r>
                      <a:endParaRPr lang="en-US" sz="1400" dirty="0">
                        <a:latin typeface="Century Gothic" panose="020B0502020202020204" pitchFamily="34" charset="0"/>
                      </a:endParaRPr>
                    </a:p>
                  </a:txBody>
                  <a:tcPr/>
                </a:tc>
                <a:tc>
                  <a:txBody>
                    <a:bodyPr/>
                    <a:lstStyle/>
                    <a:p>
                      <a:r>
                        <a:rPr lang="en-US" sz="1400" dirty="0" smtClean="0">
                          <a:latin typeface="Century Gothic" panose="020B0502020202020204" pitchFamily="34" charset="0"/>
                        </a:rPr>
                        <a:t>Software Release</a:t>
                      </a:r>
                      <a:r>
                        <a:rPr lang="en-US" sz="1400" baseline="0" dirty="0" smtClean="0">
                          <a:latin typeface="Century Gothic" panose="020B0502020202020204" pitchFamily="34" charset="0"/>
                        </a:rPr>
                        <a:t> Forms (</a:t>
                      </a:r>
                      <a:r>
                        <a:rPr lang="en-US" sz="1400" i="1" baseline="0" dirty="0" smtClean="0">
                          <a:latin typeface="Century Gothic" panose="020B0502020202020204" pitchFamily="34" charset="0"/>
                        </a:rPr>
                        <a:t>if applicable</a:t>
                      </a:r>
                      <a:r>
                        <a:rPr lang="en-US" sz="1400" baseline="0" dirty="0" smtClean="0">
                          <a:latin typeface="Century Gothic" panose="020B0502020202020204" pitchFamily="34" charset="0"/>
                        </a:rPr>
                        <a:t>)</a:t>
                      </a:r>
                      <a:endParaRPr lang="en-US" sz="1400" dirty="0">
                        <a:latin typeface="Century Gothic" panose="020B0502020202020204" pitchFamily="34" charset="0"/>
                      </a:endParaRPr>
                    </a:p>
                  </a:txBody>
                  <a:tcPr/>
                </a:tc>
              </a:tr>
              <a:tr h="308830">
                <a:tc>
                  <a:txBody>
                    <a:bodyPr/>
                    <a:lstStyle/>
                    <a:p>
                      <a:pPr algn="ctr"/>
                      <a:r>
                        <a:rPr lang="en-US" sz="1400" dirty="0" smtClean="0">
                          <a:latin typeface="Century Gothic" panose="020B0502020202020204" pitchFamily="34" charset="0"/>
                        </a:rPr>
                        <a:t>7</a:t>
                      </a:r>
                      <a:endParaRPr lang="en-US" sz="1400" b="1" dirty="0">
                        <a:latin typeface="Century Gothic" panose="020B0502020202020204" pitchFamily="34" charset="0"/>
                      </a:endParaRPr>
                    </a:p>
                  </a:txBody>
                  <a:tcPr/>
                </a:tc>
                <a:tc>
                  <a:txBody>
                    <a:bodyPr/>
                    <a:lstStyle/>
                    <a:p>
                      <a:pPr algn="ctr"/>
                      <a:r>
                        <a:rPr lang="en-US" sz="1400" dirty="0" smtClean="0">
                          <a:latin typeface="Century Gothic" panose="020B0502020202020204" pitchFamily="34" charset="0"/>
                        </a:rPr>
                        <a:t>3/9</a:t>
                      </a:r>
                      <a:endParaRPr lang="en-US" sz="1400" dirty="0">
                        <a:latin typeface="Century Gothic" panose="020B0502020202020204" pitchFamily="34" charset="0"/>
                      </a:endParaRPr>
                    </a:p>
                  </a:txBody>
                  <a:tcPr/>
                </a:tc>
                <a:tc>
                  <a:txBody>
                    <a:bodyPr/>
                    <a:lstStyle/>
                    <a:p>
                      <a:r>
                        <a:rPr lang="en-US" sz="1400" b="1" dirty="0" smtClean="0">
                          <a:latin typeface="Century Gothic" panose="020B0502020202020204" pitchFamily="34" charset="0"/>
                        </a:rPr>
                        <a:t>Project Summary </a:t>
                      </a:r>
                      <a:r>
                        <a:rPr lang="en-US" sz="1400" dirty="0" smtClean="0">
                          <a:latin typeface="Century Gothic" panose="020B0502020202020204" pitchFamily="34" charset="0"/>
                        </a:rPr>
                        <a:t>FD, </a:t>
                      </a:r>
                      <a:r>
                        <a:rPr lang="en-US" sz="1400" b="1" dirty="0" smtClean="0">
                          <a:latin typeface="Century Gothic" panose="020B0502020202020204" pitchFamily="34" charset="0"/>
                        </a:rPr>
                        <a:t>Study</a:t>
                      </a:r>
                      <a:r>
                        <a:rPr lang="en-US" sz="1400" b="1" baseline="0" dirty="0" smtClean="0">
                          <a:latin typeface="Century Gothic" panose="020B0502020202020204" pitchFamily="34" charset="0"/>
                        </a:rPr>
                        <a:t> Area </a:t>
                      </a:r>
                      <a:r>
                        <a:rPr lang="en-US" sz="1400" b="1" baseline="0" dirty="0" err="1" smtClean="0">
                          <a:latin typeface="Century Gothic" panose="020B0502020202020204" pitchFamily="34" charset="0"/>
                        </a:rPr>
                        <a:t>Shapefiles</a:t>
                      </a:r>
                      <a:r>
                        <a:rPr lang="en-US" sz="1400" baseline="0" dirty="0" smtClean="0">
                          <a:latin typeface="Century Gothic" panose="020B0502020202020204" pitchFamily="34" charset="0"/>
                        </a:rPr>
                        <a:t>, </a:t>
                      </a:r>
                      <a:r>
                        <a:rPr lang="en-US" sz="1400" b="1" baseline="0" dirty="0" smtClean="0">
                          <a:latin typeface="Century Gothic" panose="020B0502020202020204" pitchFamily="34" charset="0"/>
                        </a:rPr>
                        <a:t>Website Image</a:t>
                      </a:r>
                      <a:endParaRPr lang="en-US" sz="1400" b="1" dirty="0">
                        <a:latin typeface="Century Gothic" panose="020B0502020202020204" pitchFamily="34" charset="0"/>
                      </a:endParaRPr>
                    </a:p>
                  </a:txBody>
                  <a:tcPr/>
                </a:tc>
              </a:tr>
              <a:tr h="308830">
                <a:tc>
                  <a:txBody>
                    <a:bodyPr/>
                    <a:lstStyle/>
                    <a:p>
                      <a:pPr algn="ctr"/>
                      <a:r>
                        <a:rPr lang="en-US" sz="1400" dirty="0" smtClean="0">
                          <a:latin typeface="Century Gothic" panose="020B0502020202020204" pitchFamily="34" charset="0"/>
                        </a:rPr>
                        <a:t>8</a:t>
                      </a:r>
                      <a:endParaRPr lang="en-US" sz="1400" b="1" dirty="0">
                        <a:latin typeface="Century Gothic" panose="020B0502020202020204" pitchFamily="34" charset="0"/>
                      </a:endParaRPr>
                    </a:p>
                  </a:txBody>
                  <a:tcPr/>
                </a:tc>
                <a:tc>
                  <a:txBody>
                    <a:bodyPr/>
                    <a:lstStyle/>
                    <a:p>
                      <a:pPr algn="ctr"/>
                      <a:r>
                        <a:rPr lang="en-US" sz="1400" dirty="0" smtClean="0">
                          <a:latin typeface="Century Gothic" panose="020B0502020202020204" pitchFamily="34" charset="0"/>
                        </a:rPr>
                        <a:t>3/16</a:t>
                      </a:r>
                      <a:endParaRPr lang="en-US" sz="1400" dirty="0">
                        <a:latin typeface="Century Gothic" panose="020B0502020202020204" pitchFamily="34" charset="0"/>
                      </a:endParaRPr>
                    </a:p>
                  </a:txBody>
                  <a:tcPr/>
                </a:tc>
                <a:tc>
                  <a:txBody>
                    <a:bodyPr/>
                    <a:lstStyle/>
                    <a:p>
                      <a:r>
                        <a:rPr lang="en-US" sz="1400" b="1" dirty="0" smtClean="0">
                          <a:latin typeface="Century Gothic" panose="020B0502020202020204" pitchFamily="34" charset="0"/>
                        </a:rPr>
                        <a:t>VPS Video </a:t>
                      </a:r>
                      <a:r>
                        <a:rPr lang="en-US" sz="1400" dirty="0" smtClean="0">
                          <a:latin typeface="Century Gothic" panose="020B0502020202020204" pitchFamily="34" charset="0"/>
                        </a:rPr>
                        <a:t>&amp; </a:t>
                      </a:r>
                      <a:r>
                        <a:rPr lang="en-US" sz="1400" b="1" dirty="0" smtClean="0">
                          <a:latin typeface="Century Gothic" panose="020B0502020202020204" pitchFamily="34" charset="0"/>
                        </a:rPr>
                        <a:t>Transcript</a:t>
                      </a:r>
                      <a:endParaRPr lang="en-US" sz="1400" b="1" dirty="0">
                        <a:latin typeface="Century Gothic" panose="020B0502020202020204" pitchFamily="34" charset="0"/>
                      </a:endParaRPr>
                    </a:p>
                  </a:txBody>
                  <a:tcPr/>
                </a:tc>
              </a:tr>
              <a:tr h="308830">
                <a:tc>
                  <a:txBody>
                    <a:bodyPr/>
                    <a:lstStyle/>
                    <a:p>
                      <a:pPr algn="ctr"/>
                      <a:r>
                        <a:rPr lang="en-US" sz="1400" dirty="0" smtClean="0">
                          <a:latin typeface="Century Gothic" panose="020B0502020202020204" pitchFamily="34" charset="0"/>
                        </a:rPr>
                        <a:t>8</a:t>
                      </a:r>
                      <a:endParaRPr lang="en-US" sz="1400" b="1" dirty="0">
                        <a:latin typeface="Century Gothic" panose="020B0502020202020204" pitchFamily="34" charset="0"/>
                      </a:endParaRPr>
                    </a:p>
                  </a:txBody>
                  <a:tcPr/>
                </a:tc>
                <a:tc>
                  <a:txBody>
                    <a:bodyPr/>
                    <a:lstStyle/>
                    <a:p>
                      <a:pPr algn="ctr"/>
                      <a:r>
                        <a:rPr lang="en-US" sz="1400" dirty="0" smtClean="0">
                          <a:latin typeface="Century Gothic" panose="020B0502020202020204" pitchFamily="34" charset="0"/>
                        </a:rPr>
                        <a:t>3/16</a:t>
                      </a:r>
                      <a:endParaRPr lang="en-US" sz="1400" dirty="0">
                        <a:latin typeface="Century Gothic" panose="020B0502020202020204" pitchFamily="34" charset="0"/>
                      </a:endParaRPr>
                    </a:p>
                  </a:txBody>
                  <a:tcPr/>
                </a:tc>
                <a:tc>
                  <a:txBody>
                    <a:bodyPr/>
                    <a:lstStyle/>
                    <a:p>
                      <a:r>
                        <a:rPr lang="en-US" sz="1400" b="1" dirty="0" smtClean="0">
                          <a:latin typeface="Century Gothic" panose="020B0502020202020204" pitchFamily="34" charset="0"/>
                        </a:rPr>
                        <a:t>DEVELOPedia Project Page</a:t>
                      </a:r>
                      <a:endParaRPr lang="en-US" sz="1400" b="1" dirty="0">
                        <a:latin typeface="Century Gothic" panose="020B0502020202020204" pitchFamily="34" charset="0"/>
                      </a:endParaRPr>
                    </a:p>
                  </a:txBody>
                  <a:tcPr/>
                </a:tc>
              </a:tr>
              <a:tr h="308830">
                <a:tc>
                  <a:txBody>
                    <a:bodyPr/>
                    <a:lstStyle/>
                    <a:p>
                      <a:pPr algn="ctr"/>
                      <a:r>
                        <a:rPr lang="en-US" sz="1400" dirty="0" smtClean="0">
                          <a:latin typeface="Century Gothic" panose="020B0502020202020204" pitchFamily="34" charset="0"/>
                        </a:rPr>
                        <a:t>9</a:t>
                      </a:r>
                      <a:endParaRPr lang="en-US" sz="1400" b="1" dirty="0">
                        <a:latin typeface="Century Gothic" panose="020B0502020202020204" pitchFamily="34" charset="0"/>
                      </a:endParaRPr>
                    </a:p>
                  </a:txBody>
                  <a:tcPr/>
                </a:tc>
                <a:tc>
                  <a:txBody>
                    <a:bodyPr/>
                    <a:lstStyle/>
                    <a:p>
                      <a:pPr algn="ctr"/>
                      <a:r>
                        <a:rPr lang="en-US" sz="1400" dirty="0" smtClean="0">
                          <a:latin typeface="Century Gothic" panose="020B0502020202020204" pitchFamily="34" charset="0"/>
                        </a:rPr>
                        <a:t>3/23</a:t>
                      </a:r>
                      <a:endParaRPr lang="en-US" sz="1400" dirty="0">
                        <a:latin typeface="Century Gothic" panose="020B0502020202020204" pitchFamily="34" charset="0"/>
                      </a:endParaRPr>
                    </a:p>
                  </a:txBody>
                  <a:tcPr/>
                </a:tc>
                <a:tc>
                  <a:txBody>
                    <a:bodyPr/>
                    <a:lstStyle/>
                    <a:p>
                      <a:r>
                        <a:rPr lang="en-US" sz="1400" b="1" dirty="0" smtClean="0">
                          <a:latin typeface="Century Gothic" panose="020B0502020202020204" pitchFamily="34" charset="0"/>
                        </a:rPr>
                        <a:t>Poster</a:t>
                      </a:r>
                      <a:r>
                        <a:rPr lang="en-US" sz="1400" dirty="0" smtClean="0">
                          <a:latin typeface="Century Gothic" panose="020B0502020202020204" pitchFamily="34" charset="0"/>
                        </a:rPr>
                        <a:t> FD, </a:t>
                      </a:r>
                      <a:r>
                        <a:rPr lang="en-US" sz="1400" b="1" dirty="0" smtClean="0">
                          <a:latin typeface="Century Gothic" panose="020B0502020202020204" pitchFamily="34" charset="0"/>
                        </a:rPr>
                        <a:t>Presentation</a:t>
                      </a:r>
                      <a:r>
                        <a:rPr lang="en-US" sz="1400" baseline="0" dirty="0" smtClean="0">
                          <a:latin typeface="Century Gothic" panose="020B0502020202020204" pitchFamily="34" charset="0"/>
                        </a:rPr>
                        <a:t> FD</a:t>
                      </a:r>
                      <a:endParaRPr lang="en-US" sz="1400" dirty="0">
                        <a:latin typeface="Century Gothic" panose="020B0502020202020204" pitchFamily="34" charset="0"/>
                      </a:endParaRPr>
                    </a:p>
                  </a:txBody>
                  <a:tcPr/>
                </a:tc>
              </a:tr>
              <a:tr h="308830">
                <a:tc>
                  <a:txBody>
                    <a:bodyPr/>
                    <a:lstStyle/>
                    <a:p>
                      <a:pPr algn="ctr"/>
                      <a:r>
                        <a:rPr lang="en-US" sz="1400" dirty="0" smtClean="0">
                          <a:latin typeface="Century Gothic" panose="020B0502020202020204" pitchFamily="34" charset="0"/>
                        </a:rPr>
                        <a:t>9</a:t>
                      </a:r>
                      <a:endParaRPr lang="en-US" sz="1400" b="1" dirty="0">
                        <a:latin typeface="Century Gothic" panose="020B0502020202020204" pitchFamily="34" charset="0"/>
                      </a:endParaRPr>
                    </a:p>
                  </a:txBody>
                  <a:tcPr/>
                </a:tc>
                <a:tc>
                  <a:txBody>
                    <a:bodyPr/>
                    <a:lstStyle/>
                    <a:p>
                      <a:pPr algn="ctr"/>
                      <a:r>
                        <a:rPr lang="en-US" sz="1400" dirty="0" smtClean="0">
                          <a:latin typeface="Century Gothic" panose="020B0502020202020204" pitchFamily="34" charset="0"/>
                        </a:rPr>
                        <a:t>3/24</a:t>
                      </a:r>
                      <a:endParaRPr lang="en-US" sz="1400" dirty="0">
                        <a:latin typeface="Century Gothic" panose="020B0502020202020204" pitchFamily="34" charset="0"/>
                      </a:endParaRPr>
                    </a:p>
                  </a:txBody>
                  <a:tcPr/>
                </a:tc>
                <a:tc>
                  <a:txBody>
                    <a:bodyPr/>
                    <a:lstStyle/>
                    <a:p>
                      <a:r>
                        <a:rPr lang="en-US" sz="1400" dirty="0" smtClean="0">
                          <a:latin typeface="Century Gothic" panose="020B0502020202020204" pitchFamily="34" charset="0"/>
                        </a:rPr>
                        <a:t>Personal</a:t>
                      </a:r>
                      <a:r>
                        <a:rPr lang="en-US" sz="1400" baseline="0" dirty="0" smtClean="0">
                          <a:latin typeface="Century Gothic" panose="020B0502020202020204" pitchFamily="34" charset="0"/>
                        </a:rPr>
                        <a:t> Growth Assessment Part 2</a:t>
                      </a:r>
                      <a:endParaRPr lang="en-US" sz="1400" dirty="0">
                        <a:latin typeface="Century Gothic" panose="020B0502020202020204" pitchFamily="34" charset="0"/>
                      </a:endParaRPr>
                    </a:p>
                  </a:txBody>
                  <a:tcPr/>
                </a:tc>
              </a:tr>
              <a:tr h="308830">
                <a:tc>
                  <a:txBody>
                    <a:bodyPr/>
                    <a:lstStyle/>
                    <a:p>
                      <a:pPr algn="ctr"/>
                      <a:r>
                        <a:rPr lang="en-US" sz="1400" dirty="0" smtClean="0">
                          <a:latin typeface="Century Gothic" panose="020B0502020202020204" pitchFamily="34" charset="0"/>
                        </a:rPr>
                        <a:t>10</a:t>
                      </a:r>
                      <a:endParaRPr lang="en-US" sz="1400" b="1" dirty="0">
                        <a:latin typeface="Century Gothic" panose="020B0502020202020204" pitchFamily="34" charset="0"/>
                      </a:endParaRPr>
                    </a:p>
                  </a:txBody>
                  <a:tcPr/>
                </a:tc>
                <a:tc>
                  <a:txBody>
                    <a:bodyPr/>
                    <a:lstStyle/>
                    <a:p>
                      <a:pPr algn="ctr"/>
                      <a:r>
                        <a:rPr lang="en-US" sz="1400" dirty="0" smtClean="0">
                          <a:latin typeface="Century Gothic" panose="020B0502020202020204" pitchFamily="34" charset="0"/>
                        </a:rPr>
                        <a:t>3/30</a:t>
                      </a:r>
                      <a:endParaRPr lang="en-US" sz="1400" dirty="0">
                        <a:latin typeface="Century Gothic" panose="020B0502020202020204" pitchFamily="34" charset="0"/>
                      </a:endParaRPr>
                    </a:p>
                  </a:txBody>
                  <a:tcPr/>
                </a:tc>
                <a:tc>
                  <a:txBody>
                    <a:bodyPr/>
                    <a:lstStyle/>
                    <a:p>
                      <a:r>
                        <a:rPr lang="en-US" sz="1400" b="1" dirty="0" smtClean="0">
                          <a:latin typeface="Century Gothic" panose="020B0502020202020204" pitchFamily="34" charset="0"/>
                        </a:rPr>
                        <a:t>Tech Paper </a:t>
                      </a:r>
                      <a:r>
                        <a:rPr lang="en-US" sz="1400" dirty="0" smtClean="0">
                          <a:latin typeface="Century Gothic" panose="020B0502020202020204" pitchFamily="34" charset="0"/>
                        </a:rPr>
                        <a:t>FD, </a:t>
                      </a:r>
                      <a:r>
                        <a:rPr lang="en-US" sz="1400" b="1" dirty="0" smtClean="0">
                          <a:latin typeface="Century Gothic" panose="020B0502020202020204" pitchFamily="34" charset="0"/>
                        </a:rPr>
                        <a:t>Technical</a:t>
                      </a:r>
                      <a:r>
                        <a:rPr lang="en-US" sz="1400" b="1" baseline="0" dirty="0" smtClean="0">
                          <a:latin typeface="Century Gothic" panose="020B0502020202020204" pitchFamily="34" charset="0"/>
                        </a:rPr>
                        <a:t> Image</a:t>
                      </a:r>
                      <a:endParaRPr lang="en-US" sz="1400" b="1" dirty="0">
                        <a:latin typeface="Century Gothic" panose="020B0502020202020204" pitchFamily="34" charset="0"/>
                      </a:endParaRPr>
                    </a:p>
                  </a:txBody>
                  <a:tcPr/>
                </a:tc>
              </a:tr>
              <a:tr h="308830">
                <a:tc>
                  <a:txBody>
                    <a:bodyPr/>
                    <a:lstStyle/>
                    <a:p>
                      <a:pPr algn="ctr"/>
                      <a:r>
                        <a:rPr lang="en-US" sz="1400" dirty="0" smtClean="0">
                          <a:latin typeface="Century Gothic" panose="020B0502020202020204" pitchFamily="34" charset="0"/>
                        </a:rPr>
                        <a:t>10</a:t>
                      </a:r>
                      <a:endParaRPr lang="en-US" sz="1400" b="1" dirty="0">
                        <a:latin typeface="Century Gothic" panose="020B0502020202020204" pitchFamily="34" charset="0"/>
                      </a:endParaRPr>
                    </a:p>
                  </a:txBody>
                  <a:tcPr/>
                </a:tc>
                <a:tc>
                  <a:txBody>
                    <a:bodyPr/>
                    <a:lstStyle/>
                    <a:p>
                      <a:pPr algn="ctr"/>
                      <a:r>
                        <a:rPr lang="en-US" sz="1400" dirty="0" smtClean="0">
                          <a:latin typeface="Century Gothic" panose="020B0502020202020204" pitchFamily="34" charset="0"/>
                        </a:rPr>
                        <a:t>3/31</a:t>
                      </a:r>
                      <a:endParaRPr lang="en-US" sz="1400" dirty="0">
                        <a:latin typeface="Century Gothic" panose="020B0502020202020204" pitchFamily="34" charset="0"/>
                      </a:endParaRPr>
                    </a:p>
                  </a:txBody>
                  <a:tcPr/>
                </a:tc>
                <a:tc>
                  <a:txBody>
                    <a:bodyPr/>
                    <a:lstStyle/>
                    <a:p>
                      <a:r>
                        <a:rPr lang="en-US" sz="1400" dirty="0" smtClean="0">
                          <a:latin typeface="Century Gothic" panose="020B0502020202020204" pitchFamily="34" charset="0"/>
                        </a:rPr>
                        <a:t>Exit Survey,</a:t>
                      </a:r>
                      <a:r>
                        <a:rPr lang="en-US" sz="1400" baseline="0" dirty="0" smtClean="0">
                          <a:latin typeface="Century Gothic" panose="020B0502020202020204" pitchFamily="34" charset="0"/>
                        </a:rPr>
                        <a:t> </a:t>
                      </a:r>
                      <a:r>
                        <a:rPr lang="en-US" sz="1400" b="1" baseline="0" dirty="0" smtClean="0">
                          <a:latin typeface="Century Gothic" panose="020B0502020202020204" pitchFamily="34" charset="0"/>
                        </a:rPr>
                        <a:t>Optional Deliverables</a:t>
                      </a:r>
                      <a:endParaRPr lang="en-US" sz="1400" b="1" dirty="0">
                        <a:latin typeface="Century Gothic" panose="020B0502020202020204" pitchFamily="34" charset="0"/>
                      </a:endParaRPr>
                    </a:p>
                  </a:txBody>
                  <a:tcPr/>
                </a:tc>
              </a:tr>
            </a:tbl>
          </a:graphicData>
        </a:graphic>
      </p:graphicFrame>
    </p:spTree>
    <p:extLst>
      <p:ext uri="{BB962C8B-B14F-4D97-AF65-F5344CB8AC3E}">
        <p14:creationId xmlns:p14="http://schemas.microsoft.com/office/powerpoint/2010/main" val="38387017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395785"/>
          </a:xfrm>
          <a:prstGeom prst="rect">
            <a:avLst/>
          </a:prstGeom>
          <a:solidFill>
            <a:srgbClr val="0E4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p:cNvSpPr>
            <a:spLocks noGrp="1"/>
          </p:cNvSpPr>
          <p:nvPr>
            <p:ph type="body" sz="quarter" idx="4294967295"/>
          </p:nvPr>
        </p:nvSpPr>
        <p:spPr>
          <a:xfrm>
            <a:off x="0" y="483925"/>
            <a:ext cx="12192000" cy="742739"/>
          </a:xfrm>
          <a:prstGeom prst="rect">
            <a:avLst/>
          </a:prstGeom>
        </p:spPr>
        <p:txBody>
          <a:bodyPr anchor="ctr"/>
          <a:lstStyle/>
          <a:p>
            <a:pPr marL="0" indent="0" algn="ctr">
              <a:buNone/>
            </a:pPr>
            <a:r>
              <a:rPr lang="en-US" sz="4400" dirty="0" smtClean="0">
                <a:solidFill>
                  <a:schemeClr val="tx1">
                    <a:lumMod val="75000"/>
                    <a:lumOff val="25000"/>
                  </a:schemeClr>
                </a:solidFill>
              </a:rPr>
              <a:t>2017 Spring Project Preview</a:t>
            </a:r>
            <a:endParaRPr lang="en-US" sz="4400" dirty="0">
              <a:solidFill>
                <a:schemeClr val="tx1">
                  <a:lumMod val="75000"/>
                  <a:lumOff val="25000"/>
                </a:schemeClr>
              </a:solidFill>
            </a:endParaRPr>
          </a:p>
        </p:txBody>
      </p:sp>
      <p:sp>
        <p:nvSpPr>
          <p:cNvPr id="34" name="Rectangle 33"/>
          <p:cNvSpPr/>
          <p:nvPr/>
        </p:nvSpPr>
        <p:spPr>
          <a:xfrm>
            <a:off x="345744" y="1560123"/>
            <a:ext cx="11846256" cy="4708981"/>
          </a:xfrm>
          <a:prstGeom prst="rect">
            <a:avLst/>
          </a:prstGeom>
        </p:spPr>
        <p:txBody>
          <a:bodyPr wrap="square" numCol="2">
            <a:spAutoFit/>
          </a:bodyPr>
          <a:lstStyle/>
          <a:p>
            <a:pPr marL="463550" marR="0" lvl="0" indent="-463550">
              <a:spcBef>
                <a:spcPts val="0"/>
              </a:spcBef>
              <a:spcAft>
                <a:spcPts val="600"/>
              </a:spcAft>
              <a:buFont typeface="+mj-lt"/>
              <a:buAutoNum type="arabicPeriod"/>
            </a:pPr>
            <a:r>
              <a:rPr lang="en-US" sz="2000" b="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Alabama</a:t>
            </a:r>
            <a:r>
              <a:rPr lang="en-US" sz="20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 Agriculture</a:t>
            </a:r>
          </a:p>
          <a:p>
            <a:pPr marL="463550" marR="0" lvl="0" indent="-463550">
              <a:spcBef>
                <a:spcPts val="0"/>
              </a:spcBef>
              <a:spcAft>
                <a:spcPts val="600"/>
              </a:spcAft>
              <a:buFont typeface="+mj-lt"/>
              <a:buAutoNum type="arabicPeriod"/>
            </a:pPr>
            <a:r>
              <a:rPr lang="en-US" sz="2000" b="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Arizona</a:t>
            </a:r>
            <a:r>
              <a:rPr lang="en-US" sz="20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 Agriculture</a:t>
            </a:r>
          </a:p>
          <a:p>
            <a:pPr marL="463550" marR="0" lvl="0" indent="-463550">
              <a:spcBef>
                <a:spcPts val="0"/>
              </a:spcBef>
              <a:spcAft>
                <a:spcPts val="600"/>
              </a:spcAft>
              <a:buFont typeface="+mj-lt"/>
              <a:buAutoNum type="arabicPeriod"/>
            </a:pPr>
            <a:r>
              <a:rPr lang="en-US" sz="2000" b="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Chesapeake Bay </a:t>
            </a:r>
            <a:r>
              <a:rPr lang="en-US" sz="20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Agriculture</a:t>
            </a:r>
          </a:p>
          <a:p>
            <a:pPr marL="463550" marR="0" lvl="0" indent="-463550">
              <a:spcBef>
                <a:spcPts val="0"/>
              </a:spcBef>
              <a:spcAft>
                <a:spcPts val="600"/>
              </a:spcAft>
              <a:buFont typeface="+mj-lt"/>
              <a:buAutoNum type="arabicPeriod"/>
            </a:pPr>
            <a:r>
              <a:rPr lang="en-US" sz="2000" b="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Glacier National Park </a:t>
            </a:r>
            <a:r>
              <a:rPr lang="en-US" sz="20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Climate II</a:t>
            </a:r>
          </a:p>
          <a:p>
            <a:pPr marL="463550" marR="0" lvl="0" indent="-463550">
              <a:spcBef>
                <a:spcPts val="0"/>
              </a:spcBef>
              <a:spcAft>
                <a:spcPts val="600"/>
              </a:spcAft>
              <a:buFont typeface="+mj-lt"/>
              <a:buAutoNum type="arabicPeriod"/>
            </a:pPr>
            <a:r>
              <a:rPr lang="en-US" sz="2000" b="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Missouri River </a:t>
            </a:r>
            <a:r>
              <a:rPr lang="en-US" sz="20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Climate II</a:t>
            </a:r>
          </a:p>
          <a:p>
            <a:pPr marL="463550" marR="0" lvl="0" indent="-463550">
              <a:spcBef>
                <a:spcPts val="0"/>
              </a:spcBef>
              <a:spcAft>
                <a:spcPts val="600"/>
              </a:spcAft>
              <a:buFont typeface="+mj-lt"/>
              <a:buAutoNum type="arabicPeriod"/>
            </a:pPr>
            <a:r>
              <a:rPr lang="en-US" sz="2000" b="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Santa Monica Mountains </a:t>
            </a:r>
            <a:r>
              <a:rPr lang="en-US" sz="20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Climate</a:t>
            </a:r>
          </a:p>
          <a:p>
            <a:pPr marL="463550" marR="0" lvl="0" indent="-463550">
              <a:spcBef>
                <a:spcPts val="0"/>
              </a:spcBef>
              <a:spcAft>
                <a:spcPts val="600"/>
              </a:spcAft>
              <a:buFont typeface="+mj-lt"/>
              <a:buAutoNum type="arabicPeriod"/>
            </a:pPr>
            <a:r>
              <a:rPr lang="en-US" sz="2000" b="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Mississippi River Basin </a:t>
            </a:r>
            <a:r>
              <a:rPr lang="en-US" sz="20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Disasters II</a:t>
            </a:r>
          </a:p>
          <a:p>
            <a:pPr marL="463550" marR="0" lvl="0" indent="-463550">
              <a:spcBef>
                <a:spcPts val="0"/>
              </a:spcBef>
              <a:spcAft>
                <a:spcPts val="600"/>
              </a:spcAft>
              <a:buFont typeface="+mj-lt"/>
              <a:buAutoNum type="arabicPeriod"/>
            </a:pPr>
            <a:r>
              <a:rPr lang="en-US" sz="2000" b="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Philippines</a:t>
            </a:r>
            <a:r>
              <a:rPr lang="en-US" sz="20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 Disasters</a:t>
            </a:r>
          </a:p>
          <a:p>
            <a:pPr marL="463550" marR="0" lvl="0" indent="-463550">
              <a:spcBef>
                <a:spcPts val="0"/>
              </a:spcBef>
              <a:spcAft>
                <a:spcPts val="600"/>
              </a:spcAft>
              <a:buFont typeface="+mj-lt"/>
              <a:buAutoNum type="arabicPeriod"/>
            </a:pPr>
            <a:r>
              <a:rPr lang="en-US" sz="2000" b="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Southern Appalachia </a:t>
            </a:r>
            <a:r>
              <a:rPr lang="en-US" sz="20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Disasters</a:t>
            </a:r>
          </a:p>
          <a:p>
            <a:pPr marL="463550" marR="0" lvl="0" indent="-463550">
              <a:spcBef>
                <a:spcPts val="0"/>
              </a:spcBef>
              <a:spcAft>
                <a:spcPts val="600"/>
              </a:spcAft>
              <a:buFont typeface="+mj-lt"/>
              <a:buAutoNum type="arabicPeriod"/>
            </a:pPr>
            <a:r>
              <a:rPr lang="en-US" sz="2000" b="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Eastern India </a:t>
            </a:r>
            <a:r>
              <a:rPr lang="en-US" sz="20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Ecological Forecasting II</a:t>
            </a:r>
          </a:p>
          <a:p>
            <a:pPr marL="463550" marR="0" lvl="0" indent="-463550">
              <a:spcBef>
                <a:spcPts val="0"/>
              </a:spcBef>
              <a:spcAft>
                <a:spcPts val="600"/>
              </a:spcAft>
              <a:buFont typeface="+mj-lt"/>
              <a:buAutoNum type="arabicPeriod"/>
            </a:pPr>
            <a:r>
              <a:rPr lang="en-US" sz="2000" b="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Intermountain West </a:t>
            </a:r>
            <a:r>
              <a:rPr lang="en-US" sz="20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Ecological Forecasting</a:t>
            </a:r>
          </a:p>
          <a:p>
            <a:pPr marL="463550" marR="0" lvl="0" indent="-463550">
              <a:spcBef>
                <a:spcPts val="0"/>
              </a:spcBef>
              <a:spcAft>
                <a:spcPts val="600"/>
              </a:spcAft>
              <a:buFont typeface="+mj-lt"/>
              <a:buAutoNum type="arabicPeriod"/>
            </a:pPr>
            <a:r>
              <a:rPr lang="en-US" sz="2000" b="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New York </a:t>
            </a:r>
            <a:r>
              <a:rPr lang="en-US" sz="20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Ecological Forecasting</a:t>
            </a:r>
          </a:p>
          <a:p>
            <a:pPr marL="463550" marR="0" lvl="0" indent="-463550">
              <a:spcBef>
                <a:spcPts val="0"/>
              </a:spcBef>
              <a:spcAft>
                <a:spcPts val="600"/>
              </a:spcAft>
              <a:buFont typeface="+mj-lt"/>
              <a:buAutoNum type="arabicPeriod"/>
            </a:pPr>
            <a:r>
              <a:rPr lang="en-US" sz="2000" b="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Yellowstone</a:t>
            </a:r>
            <a:r>
              <a:rPr lang="en-US" sz="20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 Ecological Forecasting</a:t>
            </a:r>
          </a:p>
          <a:p>
            <a:pPr marL="463550" marR="0" lvl="0" indent="-463550">
              <a:spcBef>
                <a:spcPts val="0"/>
              </a:spcBef>
              <a:spcAft>
                <a:spcPts val="600"/>
              </a:spcAft>
              <a:buFont typeface="+mj-lt"/>
              <a:buAutoNum type="arabicPeriod"/>
            </a:pPr>
            <a:r>
              <a:rPr lang="en-US" sz="2000" b="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Nez Perce-Clearwater National Forests </a:t>
            </a:r>
            <a:r>
              <a:rPr lang="en-US" sz="20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Energy</a:t>
            </a:r>
          </a:p>
          <a:p>
            <a:pPr marL="463550" marR="0" lvl="0" indent="-463550">
              <a:spcBef>
                <a:spcPts val="0"/>
              </a:spcBef>
              <a:spcAft>
                <a:spcPts val="600"/>
              </a:spcAft>
              <a:buFont typeface="+mj-lt"/>
              <a:buAutoNum type="arabicPeriod"/>
            </a:pPr>
            <a:r>
              <a:rPr lang="en-US" sz="2000" b="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Phoenix</a:t>
            </a:r>
            <a:r>
              <a:rPr lang="en-US" sz="20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 Health &amp; Air Quality</a:t>
            </a:r>
          </a:p>
          <a:p>
            <a:pPr marL="463550" marR="0" lvl="0" indent="-463550">
              <a:spcBef>
                <a:spcPts val="0"/>
              </a:spcBef>
              <a:spcAft>
                <a:spcPts val="600"/>
              </a:spcAft>
              <a:buFont typeface="+mj-lt"/>
              <a:buAutoNum type="arabicPeriod"/>
            </a:pPr>
            <a:r>
              <a:rPr lang="en-US" sz="2000" b="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Arizona</a:t>
            </a:r>
            <a:r>
              <a:rPr lang="en-US" sz="20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 Water Resources</a:t>
            </a:r>
          </a:p>
          <a:p>
            <a:pPr marL="463550" marR="0" lvl="0" indent="-463550">
              <a:spcBef>
                <a:spcPts val="0"/>
              </a:spcBef>
              <a:spcAft>
                <a:spcPts val="600"/>
              </a:spcAft>
              <a:buFont typeface="+mj-lt"/>
              <a:buAutoNum type="arabicPeriod"/>
            </a:pPr>
            <a:r>
              <a:rPr lang="en-US" sz="2000" b="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Chesapeake Bay </a:t>
            </a:r>
            <a:r>
              <a:rPr lang="en-US" sz="20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Water Resources</a:t>
            </a:r>
          </a:p>
          <a:p>
            <a:pPr marL="463550" marR="0" lvl="0" indent="-463550">
              <a:spcBef>
                <a:spcPts val="0"/>
              </a:spcBef>
              <a:spcAft>
                <a:spcPts val="600"/>
              </a:spcAft>
              <a:buFont typeface="+mj-lt"/>
              <a:buAutoNum type="arabicPeriod"/>
            </a:pPr>
            <a:r>
              <a:rPr lang="en-US" sz="2000" b="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Chile</a:t>
            </a:r>
            <a:r>
              <a:rPr lang="en-US" sz="20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 Water Resources</a:t>
            </a:r>
          </a:p>
          <a:p>
            <a:pPr marL="463550" marR="0" lvl="0" indent="-463550">
              <a:spcBef>
                <a:spcPts val="0"/>
              </a:spcBef>
              <a:spcAft>
                <a:spcPts val="600"/>
              </a:spcAft>
              <a:buFont typeface="+mj-lt"/>
              <a:buAutoNum type="arabicPeriod"/>
            </a:pPr>
            <a:r>
              <a:rPr lang="en-US" sz="2000" b="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Lake Erie </a:t>
            </a:r>
            <a:r>
              <a:rPr lang="en-US" sz="20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Water Resources</a:t>
            </a:r>
          </a:p>
          <a:p>
            <a:pPr marL="463550" marR="0" lvl="0" indent="-463550">
              <a:spcBef>
                <a:spcPts val="0"/>
              </a:spcBef>
              <a:spcAft>
                <a:spcPts val="600"/>
              </a:spcAft>
              <a:buFont typeface="+mj-lt"/>
              <a:buAutoNum type="arabicPeriod"/>
            </a:pPr>
            <a:r>
              <a:rPr lang="en-US" sz="2000" b="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Mississippi Sound </a:t>
            </a:r>
            <a:r>
              <a:rPr lang="en-US" sz="20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Water Resources</a:t>
            </a:r>
          </a:p>
          <a:p>
            <a:pPr marL="463550" marR="0" lvl="0" indent="-463550">
              <a:spcBef>
                <a:spcPts val="0"/>
              </a:spcBef>
              <a:spcAft>
                <a:spcPts val="600"/>
              </a:spcAft>
              <a:buFont typeface="+mj-lt"/>
              <a:buAutoNum type="arabicPeriod"/>
            </a:pPr>
            <a:r>
              <a:rPr lang="en-US" sz="2000" b="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Southeastern Arizona </a:t>
            </a:r>
            <a:r>
              <a:rPr lang="en-US" sz="20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Water Resources II</a:t>
            </a:r>
          </a:p>
          <a:p>
            <a:pPr marL="463550" marR="0" lvl="0" indent="-463550">
              <a:spcBef>
                <a:spcPts val="0"/>
              </a:spcBef>
              <a:spcAft>
                <a:spcPts val="600"/>
              </a:spcAft>
              <a:buFont typeface="+mj-lt"/>
              <a:buAutoNum type="arabicPeriod"/>
            </a:pPr>
            <a:r>
              <a:rPr lang="en-US" sz="2000" b="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Southeastern Idaho </a:t>
            </a:r>
            <a:r>
              <a:rPr lang="en-US" sz="20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Water Resources II</a:t>
            </a:r>
          </a:p>
          <a:p>
            <a:pPr marL="463550" marR="0" lvl="0" indent="-463550">
              <a:spcBef>
                <a:spcPts val="0"/>
              </a:spcBef>
              <a:spcAft>
                <a:spcPts val="600"/>
              </a:spcAft>
              <a:buFont typeface="+mj-lt"/>
              <a:buAutoNum type="arabicPeriod"/>
            </a:pPr>
            <a:r>
              <a:rPr lang="en-US" sz="2000" b="1"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Wyoming</a:t>
            </a:r>
            <a:r>
              <a:rPr lang="en-US" sz="2000" dirty="0">
                <a:solidFill>
                  <a:schemeClr val="tx1">
                    <a:lumMod val="75000"/>
                    <a:lumOff val="25000"/>
                  </a:schemeClr>
                </a:solidFill>
                <a:latin typeface="Century Gothic" panose="020B0502020202020204" pitchFamily="34" charset="0"/>
                <a:ea typeface="Calibri" panose="020F0502020204030204" pitchFamily="34" charset="0"/>
                <a:cs typeface="Times New Roman" panose="02020603050405020304" pitchFamily="18" charset="0"/>
              </a:rPr>
              <a:t> Cross-Cutting</a:t>
            </a:r>
            <a:endParaRPr lang="en-US" sz="20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35" name="Rectangle 34"/>
          <p:cNvSpPr/>
          <p:nvPr/>
        </p:nvSpPr>
        <p:spPr>
          <a:xfrm>
            <a:off x="0" y="6475863"/>
            <a:ext cx="12192000" cy="395785"/>
          </a:xfrm>
          <a:prstGeom prst="rect">
            <a:avLst/>
          </a:prstGeom>
          <a:solidFill>
            <a:srgbClr val="0E4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71893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99575" y="1133856"/>
            <a:ext cx="7652439" cy="5103658"/>
          </a:xfrm>
        </p:spPr>
        <p:txBody>
          <a:bodyPr>
            <a:normAutofit fontScale="85000" lnSpcReduction="10000"/>
          </a:bodyPr>
          <a:lstStyle/>
          <a:p>
            <a:pPr>
              <a:lnSpc>
                <a:spcPct val="120000"/>
              </a:lnSpc>
              <a:spcBef>
                <a:spcPts val="0"/>
              </a:spcBef>
            </a:pPr>
            <a:r>
              <a:rPr lang="en-US" b="1" dirty="0" smtClean="0"/>
              <a:t>Community Concern</a:t>
            </a:r>
            <a:r>
              <a:rPr lang="en-US" dirty="0" smtClean="0"/>
              <a:t>: In the past 10 years, Alabama has been struck by the worst recorded droughts in </a:t>
            </a:r>
            <a:r>
              <a:rPr lang="en-US" dirty="0" smtClean="0"/>
              <a:t>its history</a:t>
            </a:r>
            <a:r>
              <a:rPr lang="en-US" dirty="0" smtClean="0"/>
              <a:t>. These droughts cause immense stress to the agricultural regions in the state.</a:t>
            </a:r>
          </a:p>
          <a:p>
            <a:pPr>
              <a:lnSpc>
                <a:spcPct val="120000"/>
              </a:lnSpc>
              <a:spcBef>
                <a:spcPts val="0"/>
              </a:spcBef>
            </a:pPr>
            <a:endParaRPr lang="en-US" dirty="0" smtClean="0"/>
          </a:p>
          <a:p>
            <a:pPr>
              <a:lnSpc>
                <a:spcPct val="120000"/>
              </a:lnSpc>
              <a:spcBef>
                <a:spcPts val="0"/>
              </a:spcBef>
            </a:pPr>
            <a:r>
              <a:rPr lang="en-US" b="1" dirty="0" smtClean="0"/>
              <a:t>Partners</a:t>
            </a:r>
            <a:r>
              <a:rPr lang="en-US" dirty="0" smtClean="0"/>
              <a:t>:</a:t>
            </a:r>
          </a:p>
          <a:p>
            <a:pPr marL="342900" indent="-342900">
              <a:lnSpc>
                <a:spcPct val="120000"/>
              </a:lnSpc>
              <a:spcBef>
                <a:spcPts val="0"/>
              </a:spcBef>
              <a:buFont typeface="Arial" panose="020B0604020202020204" pitchFamily="34" charset="0"/>
              <a:buChar char="•"/>
            </a:pPr>
            <a:r>
              <a:rPr lang="en-US" dirty="0" smtClean="0"/>
              <a:t>Alabama Office of the State Climatologist</a:t>
            </a:r>
          </a:p>
          <a:p>
            <a:pPr marL="342900" indent="-342900">
              <a:lnSpc>
                <a:spcPct val="120000"/>
              </a:lnSpc>
              <a:spcBef>
                <a:spcPts val="0"/>
              </a:spcBef>
              <a:buFont typeface="Arial" panose="020B0604020202020204" pitchFamily="34" charset="0"/>
              <a:buChar char="•"/>
            </a:pPr>
            <a:r>
              <a:rPr lang="en-US" dirty="0" smtClean="0"/>
              <a:t>Earth System Science Center at MSFC</a:t>
            </a:r>
          </a:p>
          <a:p>
            <a:pPr>
              <a:lnSpc>
                <a:spcPct val="120000"/>
              </a:lnSpc>
              <a:spcBef>
                <a:spcPts val="0"/>
              </a:spcBef>
            </a:pPr>
            <a:endParaRPr lang="en-US" b="1" dirty="0" smtClean="0"/>
          </a:p>
          <a:p>
            <a:pPr>
              <a:lnSpc>
                <a:spcPct val="120000"/>
              </a:lnSpc>
              <a:spcBef>
                <a:spcPts val="0"/>
              </a:spcBef>
            </a:pPr>
            <a:r>
              <a:rPr lang="en-US" b="1" dirty="0" smtClean="0"/>
              <a:t>Earth Observations</a:t>
            </a:r>
            <a:r>
              <a:rPr lang="en-US" dirty="0" smtClean="0"/>
              <a:t>:</a:t>
            </a:r>
          </a:p>
          <a:p>
            <a:pPr marL="342900" indent="-342900">
              <a:lnSpc>
                <a:spcPct val="120000"/>
              </a:lnSpc>
              <a:spcBef>
                <a:spcPts val="0"/>
              </a:spcBef>
              <a:buFont typeface="Arial" panose="020B0604020202020204" pitchFamily="34" charset="0"/>
              <a:buChar char="•"/>
            </a:pPr>
            <a:r>
              <a:rPr lang="en-US" dirty="0" smtClean="0"/>
              <a:t>Landsat 5 TM, Landsat 8 OLI, Terra and Aqua MODIS, TRMM PR, GPM IMERG, Sentinel 2 MSI</a:t>
            </a:r>
          </a:p>
          <a:p>
            <a:pPr>
              <a:lnSpc>
                <a:spcPct val="120000"/>
              </a:lnSpc>
              <a:spcBef>
                <a:spcPts val="0"/>
              </a:spcBef>
            </a:pPr>
            <a:endParaRPr lang="en-US" b="1" dirty="0" smtClean="0"/>
          </a:p>
          <a:p>
            <a:pPr>
              <a:lnSpc>
                <a:spcPct val="120000"/>
              </a:lnSpc>
              <a:spcBef>
                <a:spcPts val="0"/>
              </a:spcBef>
            </a:pPr>
            <a:r>
              <a:rPr lang="en-US" b="1" dirty="0" smtClean="0"/>
              <a:t>Impact &amp; Benefit</a:t>
            </a:r>
            <a:r>
              <a:rPr lang="en-US" dirty="0" smtClean="0"/>
              <a:t>: </a:t>
            </a:r>
            <a:r>
              <a:rPr lang="en-US" dirty="0"/>
              <a:t> A better understanding of drought in Alabama and </a:t>
            </a:r>
            <a:r>
              <a:rPr lang="en-US" dirty="0" smtClean="0"/>
              <a:t>the </a:t>
            </a:r>
            <a:r>
              <a:rPr lang="en-US" dirty="0"/>
              <a:t>best methodologies for monitoring them will help farmers and decision makers to adjust accordingly to the changing weather conditions that have been known to severely damage crops in the area.</a:t>
            </a:r>
            <a:endParaRPr lang="en-US" dirty="0" smtClean="0"/>
          </a:p>
        </p:txBody>
      </p:sp>
      <p:sp>
        <p:nvSpPr>
          <p:cNvPr id="3" name="Text Placeholder 2"/>
          <p:cNvSpPr>
            <a:spLocks noGrp="1"/>
          </p:cNvSpPr>
          <p:nvPr>
            <p:ph type="body" sz="quarter" idx="14"/>
          </p:nvPr>
        </p:nvSpPr>
        <p:spPr>
          <a:xfrm>
            <a:off x="1160585" y="279213"/>
            <a:ext cx="10824585" cy="742739"/>
          </a:xfrm>
        </p:spPr>
        <p:txBody>
          <a:bodyPr anchor="ctr"/>
          <a:lstStyle/>
          <a:p>
            <a:r>
              <a:rPr lang="en-US" sz="4400" dirty="0" smtClean="0"/>
              <a:t>Alabama Agriculture</a:t>
            </a:r>
            <a:endParaRPr lang="en-US" sz="4400" dirty="0"/>
          </a:p>
        </p:txBody>
      </p:sp>
      <p:sp>
        <p:nvSpPr>
          <p:cNvPr id="9" name="Text Placeholder 2"/>
          <p:cNvSpPr>
            <a:spLocks noGrp="1"/>
          </p:cNvSpPr>
          <p:nvPr>
            <p:ph type="body" sz="quarter" idx="14"/>
          </p:nvPr>
        </p:nvSpPr>
        <p:spPr>
          <a:xfrm>
            <a:off x="2237258" y="6363735"/>
            <a:ext cx="4794740" cy="390218"/>
          </a:xfrm>
        </p:spPr>
        <p:txBody>
          <a:bodyPr/>
          <a:lstStyle/>
          <a:p>
            <a:r>
              <a:rPr lang="en-US" sz="1800" dirty="0" smtClean="0"/>
              <a:t>@ NASA Marshall Space Flight Center </a:t>
            </a:r>
            <a:endParaRPr lang="en-US" sz="1800" dirty="0"/>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575" y="279213"/>
            <a:ext cx="742739" cy="742739"/>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575" y="6305438"/>
            <a:ext cx="1937683" cy="413288"/>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207828" y="4181531"/>
            <a:ext cx="38100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906624" y="802396"/>
            <a:ext cx="2412407" cy="3164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91146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99575" y="1021952"/>
            <a:ext cx="11060403" cy="5598911"/>
          </a:xfrm>
        </p:spPr>
        <p:txBody>
          <a:bodyPr>
            <a:normAutofit fontScale="85000" lnSpcReduction="20000"/>
          </a:bodyPr>
          <a:lstStyle/>
          <a:p>
            <a:pPr>
              <a:lnSpc>
                <a:spcPct val="120000"/>
              </a:lnSpc>
              <a:spcBef>
                <a:spcPts val="0"/>
              </a:spcBef>
            </a:pPr>
            <a:r>
              <a:rPr lang="en-US" b="1" dirty="0" smtClean="0"/>
              <a:t>Community Concern</a:t>
            </a:r>
            <a:r>
              <a:rPr lang="en-US" dirty="0" smtClean="0"/>
              <a:t>:  Phenotyping </a:t>
            </a:r>
            <a:r>
              <a:rPr lang="en-US" dirty="0"/>
              <a:t>is used in agricultural </a:t>
            </a:r>
            <a:endParaRPr lang="en-US" dirty="0" smtClean="0"/>
          </a:p>
          <a:p>
            <a:pPr>
              <a:lnSpc>
                <a:spcPct val="120000"/>
              </a:lnSpc>
              <a:spcBef>
                <a:spcPts val="0"/>
              </a:spcBef>
            </a:pPr>
            <a:r>
              <a:rPr lang="en-US" dirty="0" smtClean="0"/>
              <a:t>contexts to describe </a:t>
            </a:r>
            <a:r>
              <a:rPr lang="en-US" dirty="0"/>
              <a:t>the performance of plants in a given </a:t>
            </a:r>
            <a:endParaRPr lang="en-US" dirty="0" smtClean="0"/>
          </a:p>
          <a:p>
            <a:pPr>
              <a:lnSpc>
                <a:spcPct val="120000"/>
              </a:lnSpc>
              <a:spcBef>
                <a:spcPts val="0"/>
              </a:spcBef>
            </a:pPr>
            <a:r>
              <a:rPr lang="en-US" dirty="0" smtClean="0"/>
              <a:t>environment.  This method allows </a:t>
            </a:r>
            <a:r>
              <a:rPr lang="en-US" dirty="0"/>
              <a:t>plant breeders to identify </a:t>
            </a:r>
            <a:endParaRPr lang="en-US" dirty="0" smtClean="0"/>
          </a:p>
          <a:p>
            <a:pPr>
              <a:lnSpc>
                <a:spcPct val="120000"/>
              </a:lnSpc>
              <a:spcBef>
                <a:spcPts val="0"/>
              </a:spcBef>
            </a:pPr>
            <a:r>
              <a:rPr lang="en-US" dirty="0" smtClean="0"/>
              <a:t>heat-tolerant </a:t>
            </a:r>
            <a:r>
              <a:rPr lang="en-US" dirty="0"/>
              <a:t>individuals and target </a:t>
            </a:r>
            <a:r>
              <a:rPr lang="en-US" dirty="0" smtClean="0"/>
              <a:t>their </a:t>
            </a:r>
            <a:r>
              <a:rPr lang="en-US" dirty="0"/>
              <a:t>management </a:t>
            </a:r>
            <a:endParaRPr lang="en-US" dirty="0" smtClean="0"/>
          </a:p>
          <a:p>
            <a:pPr>
              <a:lnSpc>
                <a:spcPct val="120000"/>
              </a:lnSpc>
              <a:spcBef>
                <a:spcPts val="0"/>
              </a:spcBef>
            </a:pPr>
            <a:r>
              <a:rPr lang="en-US" dirty="0" smtClean="0"/>
              <a:t>Practices. However</a:t>
            </a:r>
            <a:r>
              <a:rPr lang="en-US" dirty="0" smtClean="0"/>
              <a:t>, it is </a:t>
            </a:r>
            <a:r>
              <a:rPr lang="en-US" dirty="0"/>
              <a:t>done on an individual plant </a:t>
            </a:r>
            <a:endParaRPr lang="en-US" dirty="0" smtClean="0"/>
          </a:p>
          <a:p>
            <a:pPr>
              <a:lnSpc>
                <a:spcPct val="120000"/>
              </a:lnSpc>
              <a:spcBef>
                <a:spcPts val="0"/>
              </a:spcBef>
            </a:pPr>
            <a:r>
              <a:rPr lang="en-US" dirty="0" smtClean="0"/>
              <a:t>scale </a:t>
            </a:r>
            <a:r>
              <a:rPr lang="en-US" dirty="0"/>
              <a:t>which can take many years and have high costs. </a:t>
            </a:r>
            <a:endParaRPr lang="en-US" b="1" dirty="0" smtClean="0"/>
          </a:p>
          <a:p>
            <a:pPr>
              <a:lnSpc>
                <a:spcPct val="120000"/>
              </a:lnSpc>
              <a:spcBef>
                <a:spcPts val="0"/>
              </a:spcBef>
            </a:pPr>
            <a:endParaRPr lang="en-US" b="1" dirty="0" smtClean="0"/>
          </a:p>
          <a:p>
            <a:pPr>
              <a:lnSpc>
                <a:spcPct val="120000"/>
              </a:lnSpc>
              <a:spcBef>
                <a:spcPts val="0"/>
              </a:spcBef>
            </a:pPr>
            <a:r>
              <a:rPr lang="en-US" b="1" dirty="0" smtClean="0"/>
              <a:t>Partners</a:t>
            </a:r>
            <a:r>
              <a:rPr lang="en-US" dirty="0" smtClean="0"/>
              <a:t>:</a:t>
            </a:r>
          </a:p>
          <a:p>
            <a:pPr marL="342900" indent="-342900">
              <a:lnSpc>
                <a:spcPct val="120000"/>
              </a:lnSpc>
              <a:spcBef>
                <a:spcPts val="0"/>
              </a:spcBef>
              <a:buFont typeface="Arial" panose="020B0604020202020204" pitchFamily="34" charset="0"/>
              <a:buChar char="•"/>
            </a:pPr>
            <a:r>
              <a:rPr lang="en-US" dirty="0" smtClean="0"/>
              <a:t>US Department of Agriculture (USDA)</a:t>
            </a:r>
          </a:p>
          <a:p>
            <a:pPr>
              <a:lnSpc>
                <a:spcPct val="120000"/>
              </a:lnSpc>
              <a:spcBef>
                <a:spcPts val="0"/>
              </a:spcBef>
            </a:pPr>
            <a:endParaRPr lang="en-US" b="1" dirty="0" smtClean="0"/>
          </a:p>
          <a:p>
            <a:pPr>
              <a:lnSpc>
                <a:spcPct val="120000"/>
              </a:lnSpc>
              <a:spcBef>
                <a:spcPts val="0"/>
              </a:spcBef>
            </a:pPr>
            <a:r>
              <a:rPr lang="en-US" b="1" dirty="0" smtClean="0"/>
              <a:t>Earth Observations</a:t>
            </a:r>
            <a:r>
              <a:rPr lang="en-US" dirty="0" smtClean="0"/>
              <a:t>:</a:t>
            </a:r>
          </a:p>
          <a:p>
            <a:pPr marL="342900" indent="-342900">
              <a:lnSpc>
                <a:spcPct val="120000"/>
              </a:lnSpc>
              <a:spcBef>
                <a:spcPts val="0"/>
              </a:spcBef>
              <a:buFont typeface="Arial" panose="020B0604020202020204" pitchFamily="34" charset="0"/>
              <a:buChar char="•"/>
            </a:pPr>
            <a:r>
              <a:rPr lang="en-US" dirty="0" smtClean="0"/>
              <a:t>Suomi-NPP VIIRS</a:t>
            </a:r>
          </a:p>
          <a:p>
            <a:pPr marL="342900" indent="-342900">
              <a:lnSpc>
                <a:spcPct val="120000"/>
              </a:lnSpc>
              <a:spcBef>
                <a:spcPts val="0"/>
              </a:spcBef>
              <a:buFont typeface="Arial" panose="020B0604020202020204" pitchFamily="34" charset="0"/>
              <a:buChar char="•"/>
            </a:pPr>
            <a:r>
              <a:rPr lang="en-US" dirty="0" smtClean="0"/>
              <a:t>ASTER GED</a:t>
            </a:r>
          </a:p>
          <a:p>
            <a:pPr marL="342900" indent="-342900">
              <a:lnSpc>
                <a:spcPct val="120000"/>
              </a:lnSpc>
              <a:spcBef>
                <a:spcPts val="0"/>
              </a:spcBef>
              <a:buFont typeface="Arial" panose="020B0604020202020204" pitchFamily="34" charset="0"/>
              <a:buChar char="•"/>
            </a:pPr>
            <a:r>
              <a:rPr lang="en-US" dirty="0" smtClean="0"/>
              <a:t>Aqua and Terra MODIS</a:t>
            </a:r>
          </a:p>
          <a:p>
            <a:pPr>
              <a:lnSpc>
                <a:spcPct val="120000"/>
              </a:lnSpc>
              <a:spcBef>
                <a:spcPts val="0"/>
              </a:spcBef>
            </a:pPr>
            <a:endParaRPr lang="en-US" b="1" dirty="0" smtClean="0"/>
          </a:p>
          <a:p>
            <a:pPr>
              <a:lnSpc>
                <a:spcPct val="120000"/>
              </a:lnSpc>
              <a:spcBef>
                <a:spcPts val="0"/>
              </a:spcBef>
            </a:pPr>
            <a:r>
              <a:rPr lang="en-US" b="1" dirty="0" smtClean="0"/>
              <a:t>Impact &amp; Benefit</a:t>
            </a:r>
            <a:r>
              <a:rPr lang="en-US" dirty="0" smtClean="0"/>
              <a:t>: </a:t>
            </a:r>
            <a:r>
              <a:rPr lang="en-US" dirty="0"/>
              <a:t>Working with the US Department of Agriculture (USDA) in Maricopa, AZ, this project will utilize simulated ECOSTRESS data products for remotely sensed phenotyping and identification of superior heat and drought tolerant varieties of crops. </a:t>
            </a:r>
            <a:r>
              <a:rPr lang="en-US" dirty="0" smtClean="0"/>
              <a:t>Products </a:t>
            </a:r>
            <a:r>
              <a:rPr lang="en-US" dirty="0"/>
              <a:t>of this project </a:t>
            </a:r>
            <a:r>
              <a:rPr lang="en-US" dirty="0" smtClean="0"/>
              <a:t>will be utilized to </a:t>
            </a:r>
            <a:r>
              <a:rPr lang="en-US" dirty="0"/>
              <a:t>increase speed and scale of the process used to identify superior heat-tolerant crop varieties. Research and </a:t>
            </a:r>
            <a:r>
              <a:rPr lang="en-US" dirty="0" smtClean="0"/>
              <a:t>decision-making on </a:t>
            </a:r>
            <a:r>
              <a:rPr lang="en-US" dirty="0"/>
              <a:t>which crop varieties are appropriate in </a:t>
            </a:r>
            <a:r>
              <a:rPr lang="en-US" dirty="0" smtClean="0"/>
              <a:t>drought-prone </a:t>
            </a:r>
            <a:r>
              <a:rPr lang="en-US" dirty="0"/>
              <a:t>areas can be made faster. </a:t>
            </a:r>
            <a:endParaRPr lang="en-US" dirty="0" smtClean="0"/>
          </a:p>
        </p:txBody>
      </p:sp>
      <p:sp>
        <p:nvSpPr>
          <p:cNvPr id="3" name="Text Placeholder 2"/>
          <p:cNvSpPr>
            <a:spLocks noGrp="1"/>
          </p:cNvSpPr>
          <p:nvPr>
            <p:ph type="body" sz="quarter" idx="14"/>
          </p:nvPr>
        </p:nvSpPr>
        <p:spPr>
          <a:xfrm>
            <a:off x="1160585" y="279213"/>
            <a:ext cx="10824585" cy="742739"/>
          </a:xfrm>
        </p:spPr>
        <p:txBody>
          <a:bodyPr anchor="ctr"/>
          <a:lstStyle/>
          <a:p>
            <a:r>
              <a:rPr lang="en-US" sz="4400" dirty="0" smtClean="0"/>
              <a:t>Arizona Agriculture</a:t>
            </a:r>
            <a:endParaRPr lang="en-US" sz="4400" dirty="0"/>
          </a:p>
        </p:txBody>
      </p:sp>
      <p:sp>
        <p:nvSpPr>
          <p:cNvPr id="9" name="Text Placeholder 2"/>
          <p:cNvSpPr>
            <a:spLocks noGrp="1"/>
          </p:cNvSpPr>
          <p:nvPr>
            <p:ph type="body" sz="quarter" idx="14"/>
          </p:nvPr>
        </p:nvSpPr>
        <p:spPr>
          <a:xfrm>
            <a:off x="2237258" y="6363735"/>
            <a:ext cx="4794740" cy="390218"/>
          </a:xfrm>
        </p:spPr>
        <p:txBody>
          <a:bodyPr/>
          <a:lstStyle/>
          <a:p>
            <a:r>
              <a:rPr lang="en-US" sz="1800" dirty="0" smtClean="0"/>
              <a:t>@ Jet Propulsion Laboratory</a:t>
            </a:r>
            <a:endParaRPr lang="en-US" sz="1800" dirty="0"/>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575" y="279213"/>
            <a:ext cx="742739" cy="742739"/>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575" y="6305438"/>
            <a:ext cx="1937683" cy="41328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31407" y="1034229"/>
            <a:ext cx="5353763" cy="3533572"/>
          </a:xfrm>
          <a:prstGeom prst="rect">
            <a:avLst/>
          </a:prstGeom>
        </p:spPr>
      </p:pic>
    </p:spTree>
    <p:extLst>
      <p:ext uri="{BB962C8B-B14F-4D97-AF65-F5344CB8AC3E}">
        <p14:creationId xmlns:p14="http://schemas.microsoft.com/office/powerpoint/2010/main" val="33581134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21920" y="1133856"/>
            <a:ext cx="6945152" cy="4035470"/>
          </a:xfrm>
        </p:spPr>
        <p:txBody>
          <a:bodyPr>
            <a:normAutofit fontScale="92500"/>
          </a:bodyPr>
          <a:lstStyle/>
          <a:p>
            <a:pPr>
              <a:lnSpc>
                <a:spcPct val="100000"/>
              </a:lnSpc>
              <a:spcBef>
                <a:spcPts val="0"/>
              </a:spcBef>
            </a:pPr>
            <a:r>
              <a:rPr lang="en-US" sz="1600" b="1" dirty="0" smtClean="0"/>
              <a:t>Community Concern</a:t>
            </a:r>
            <a:r>
              <a:rPr lang="en-US" sz="1600" dirty="0" smtClean="0"/>
              <a:t>: </a:t>
            </a:r>
            <a:r>
              <a:rPr lang="en-US" sz="1600" dirty="0"/>
              <a:t>The use of winter cover crops on agricultural fields has been identified as a key conservation management practice for reducing the loss of nitrogen and sediment from </a:t>
            </a:r>
            <a:r>
              <a:rPr lang="en-US" sz="1600" dirty="0" smtClean="0"/>
              <a:t>farmland. Cover </a:t>
            </a:r>
            <a:r>
              <a:rPr lang="en-US" sz="1600" dirty="0"/>
              <a:t>crop implementation is a priority for the Chesapeake Bay Program Partnership. </a:t>
            </a:r>
            <a:endParaRPr lang="en-US" sz="1600" dirty="0" smtClean="0"/>
          </a:p>
          <a:p>
            <a:pPr>
              <a:lnSpc>
                <a:spcPct val="100000"/>
              </a:lnSpc>
              <a:spcBef>
                <a:spcPts val="0"/>
              </a:spcBef>
            </a:pPr>
            <a:endParaRPr lang="en-US" sz="1600" b="1" dirty="0" smtClean="0"/>
          </a:p>
          <a:p>
            <a:pPr>
              <a:lnSpc>
                <a:spcPct val="100000"/>
              </a:lnSpc>
              <a:spcBef>
                <a:spcPts val="0"/>
              </a:spcBef>
            </a:pPr>
            <a:r>
              <a:rPr lang="en-US" sz="1600" b="1" dirty="0" smtClean="0"/>
              <a:t>Partners</a:t>
            </a:r>
            <a:r>
              <a:rPr lang="en-US" sz="1600" dirty="0" smtClean="0"/>
              <a:t>:</a:t>
            </a:r>
          </a:p>
          <a:p>
            <a:pPr marL="342900" indent="-342900">
              <a:lnSpc>
                <a:spcPct val="100000"/>
              </a:lnSpc>
              <a:spcBef>
                <a:spcPts val="0"/>
              </a:spcBef>
              <a:buFont typeface="Arial" panose="020B0604020202020204" pitchFamily="34" charset="0"/>
              <a:buChar char="•"/>
            </a:pPr>
            <a:r>
              <a:rPr lang="en-US" sz="1600" dirty="0"/>
              <a:t>Maryland Department of Agriculture (MDA), Office of Resource </a:t>
            </a:r>
            <a:r>
              <a:rPr lang="en-US" sz="1600" dirty="0" smtClean="0"/>
              <a:t>Conservation</a:t>
            </a:r>
          </a:p>
          <a:p>
            <a:pPr marL="342900" indent="-342900">
              <a:lnSpc>
                <a:spcPct val="100000"/>
              </a:lnSpc>
              <a:spcBef>
                <a:spcPts val="0"/>
              </a:spcBef>
              <a:buFont typeface="Arial" panose="020B0604020202020204" pitchFamily="34" charset="0"/>
              <a:buChar char="•"/>
            </a:pPr>
            <a:r>
              <a:rPr lang="en-US" sz="1600" dirty="0"/>
              <a:t>USGS Eastern Geographic Science </a:t>
            </a:r>
            <a:r>
              <a:rPr lang="en-US" sz="1600" dirty="0" smtClean="0"/>
              <a:t>Center</a:t>
            </a:r>
          </a:p>
          <a:p>
            <a:pPr marL="342900" indent="-342900">
              <a:lnSpc>
                <a:spcPct val="100000"/>
              </a:lnSpc>
              <a:spcBef>
                <a:spcPts val="0"/>
              </a:spcBef>
              <a:buFont typeface="Arial" panose="020B0604020202020204" pitchFamily="34" charset="0"/>
              <a:buChar char="•"/>
            </a:pPr>
            <a:r>
              <a:rPr lang="en-US" sz="1600" dirty="0"/>
              <a:t>USDA-ARS Hydrology and Remote Sensing </a:t>
            </a:r>
            <a:r>
              <a:rPr lang="en-US" sz="1600" dirty="0" smtClean="0"/>
              <a:t>Laboratory</a:t>
            </a:r>
          </a:p>
          <a:p>
            <a:pPr marL="342900" indent="-342900">
              <a:lnSpc>
                <a:spcPct val="100000"/>
              </a:lnSpc>
              <a:spcBef>
                <a:spcPts val="0"/>
              </a:spcBef>
              <a:buFont typeface="Arial" panose="020B0604020202020204" pitchFamily="34" charset="0"/>
              <a:buChar char="•"/>
            </a:pPr>
            <a:r>
              <a:rPr lang="en-US" sz="1600" dirty="0"/>
              <a:t>EPA Chesapeake Bay Program </a:t>
            </a:r>
            <a:endParaRPr lang="en-US" sz="1600" dirty="0" smtClean="0"/>
          </a:p>
          <a:p>
            <a:pPr>
              <a:lnSpc>
                <a:spcPct val="100000"/>
              </a:lnSpc>
              <a:spcBef>
                <a:spcPts val="0"/>
              </a:spcBef>
            </a:pPr>
            <a:endParaRPr lang="en-US" sz="1600" dirty="0" smtClean="0"/>
          </a:p>
          <a:p>
            <a:pPr>
              <a:lnSpc>
                <a:spcPct val="100000"/>
              </a:lnSpc>
              <a:spcBef>
                <a:spcPts val="0"/>
              </a:spcBef>
            </a:pPr>
            <a:r>
              <a:rPr lang="en-US" sz="1600" b="1" dirty="0" smtClean="0"/>
              <a:t>Earth Observations</a:t>
            </a:r>
            <a:r>
              <a:rPr lang="en-US" sz="1600" dirty="0" smtClean="0"/>
              <a:t>:</a:t>
            </a:r>
          </a:p>
          <a:p>
            <a:pPr marL="342900" indent="-342900">
              <a:lnSpc>
                <a:spcPct val="100000"/>
              </a:lnSpc>
              <a:spcBef>
                <a:spcPts val="0"/>
              </a:spcBef>
              <a:buFont typeface="Arial" panose="020B0604020202020204" pitchFamily="34" charset="0"/>
              <a:buChar char="•"/>
            </a:pPr>
            <a:r>
              <a:rPr lang="en-US" sz="1600" dirty="0"/>
              <a:t>Landsat 5 </a:t>
            </a:r>
            <a:r>
              <a:rPr lang="en-US" sz="1600" dirty="0" smtClean="0"/>
              <a:t>TM</a:t>
            </a:r>
          </a:p>
          <a:p>
            <a:pPr marL="342900" indent="-342900">
              <a:lnSpc>
                <a:spcPct val="100000"/>
              </a:lnSpc>
              <a:spcBef>
                <a:spcPts val="0"/>
              </a:spcBef>
              <a:buFont typeface="Arial" panose="020B0604020202020204" pitchFamily="34" charset="0"/>
              <a:buChar char="•"/>
            </a:pPr>
            <a:r>
              <a:rPr lang="en-US" sz="1600" dirty="0"/>
              <a:t>Landsat 7 ETM</a:t>
            </a:r>
            <a:r>
              <a:rPr lang="en-US" sz="1600" dirty="0" smtClean="0"/>
              <a:t>+</a:t>
            </a:r>
          </a:p>
          <a:p>
            <a:pPr marL="342900" indent="-342900">
              <a:lnSpc>
                <a:spcPct val="100000"/>
              </a:lnSpc>
              <a:spcBef>
                <a:spcPts val="0"/>
              </a:spcBef>
              <a:buFont typeface="Arial" panose="020B0604020202020204" pitchFamily="34" charset="0"/>
              <a:buChar char="•"/>
            </a:pPr>
            <a:r>
              <a:rPr lang="en-US" sz="1600" dirty="0"/>
              <a:t>Landsat 8 </a:t>
            </a:r>
            <a:r>
              <a:rPr lang="en-US" sz="1600" dirty="0" smtClean="0"/>
              <a:t>OLI</a:t>
            </a:r>
          </a:p>
          <a:p>
            <a:pPr marL="342900" indent="-342900">
              <a:lnSpc>
                <a:spcPct val="100000"/>
              </a:lnSpc>
              <a:spcBef>
                <a:spcPts val="0"/>
              </a:spcBef>
              <a:buFont typeface="Arial" panose="020B0604020202020204" pitchFamily="34" charset="0"/>
              <a:buChar char="•"/>
            </a:pPr>
            <a:r>
              <a:rPr lang="en-US" sz="1600" dirty="0"/>
              <a:t>Sentinel 2 MSI</a:t>
            </a:r>
          </a:p>
          <a:p>
            <a:pPr marL="342900" indent="-342900">
              <a:lnSpc>
                <a:spcPct val="100000"/>
              </a:lnSpc>
              <a:spcBef>
                <a:spcPts val="0"/>
              </a:spcBef>
              <a:buFont typeface="Arial" panose="020B0604020202020204" pitchFamily="34" charset="0"/>
              <a:buChar char="•"/>
            </a:pPr>
            <a:endParaRPr lang="en-US" sz="1600" b="1" dirty="0" smtClean="0"/>
          </a:p>
        </p:txBody>
      </p:sp>
      <p:sp>
        <p:nvSpPr>
          <p:cNvPr id="3" name="Text Placeholder 2"/>
          <p:cNvSpPr>
            <a:spLocks noGrp="1"/>
          </p:cNvSpPr>
          <p:nvPr>
            <p:ph type="body" sz="quarter" idx="14"/>
          </p:nvPr>
        </p:nvSpPr>
        <p:spPr>
          <a:xfrm>
            <a:off x="1160585" y="279213"/>
            <a:ext cx="10824585" cy="742739"/>
          </a:xfrm>
        </p:spPr>
        <p:txBody>
          <a:bodyPr anchor="ctr"/>
          <a:lstStyle/>
          <a:p>
            <a:r>
              <a:rPr lang="en-US" sz="4400" dirty="0" smtClean="0"/>
              <a:t>Chesapeake Bay Agriculture</a:t>
            </a:r>
            <a:endParaRPr lang="en-US" sz="4400" dirty="0"/>
          </a:p>
        </p:txBody>
      </p:sp>
      <p:sp>
        <p:nvSpPr>
          <p:cNvPr id="9" name="Text Placeholder 2"/>
          <p:cNvSpPr>
            <a:spLocks noGrp="1"/>
          </p:cNvSpPr>
          <p:nvPr>
            <p:ph type="body" sz="quarter" idx="14"/>
          </p:nvPr>
        </p:nvSpPr>
        <p:spPr>
          <a:xfrm>
            <a:off x="2237258" y="6363735"/>
            <a:ext cx="4794740" cy="390218"/>
          </a:xfrm>
        </p:spPr>
        <p:txBody>
          <a:bodyPr/>
          <a:lstStyle/>
          <a:p>
            <a:r>
              <a:rPr lang="en-US" sz="1800" dirty="0" smtClean="0"/>
              <a:t>@ Goddard Space Flight Center</a:t>
            </a:r>
            <a:endParaRPr lang="en-US" sz="1800" dirty="0"/>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575" y="279213"/>
            <a:ext cx="742739" cy="742739"/>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575" y="6305438"/>
            <a:ext cx="1937683" cy="413288"/>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67073" y="1254031"/>
            <a:ext cx="5007387" cy="3796902"/>
          </a:xfrm>
          <a:prstGeom prst="rect">
            <a:avLst/>
          </a:prstGeom>
        </p:spPr>
      </p:pic>
      <p:sp>
        <p:nvSpPr>
          <p:cNvPr id="15" name="TextBox 14"/>
          <p:cNvSpPr txBox="1"/>
          <p:nvPr/>
        </p:nvSpPr>
        <p:spPr>
          <a:xfrm>
            <a:off x="9406736" y="4826056"/>
            <a:ext cx="2667725" cy="230832"/>
          </a:xfrm>
          <a:prstGeom prst="rect">
            <a:avLst/>
          </a:prstGeom>
          <a:noFill/>
        </p:spPr>
        <p:txBody>
          <a:bodyPr wrap="square" rtlCol="0">
            <a:spAutoFit/>
          </a:bodyPr>
          <a:lstStyle/>
          <a:p>
            <a:r>
              <a:rPr lang="en-US" sz="900" dirty="0" smtClean="0">
                <a:solidFill>
                  <a:srgbClr val="FFFFFF"/>
                </a:solidFill>
              </a:rPr>
              <a:t>Image credit: MD Department of Agriculture</a:t>
            </a:r>
            <a:endParaRPr lang="en-US" sz="900" dirty="0">
              <a:solidFill>
                <a:srgbClr val="FFFFFF"/>
              </a:solidFill>
            </a:endParaRPr>
          </a:p>
        </p:txBody>
      </p:sp>
      <p:sp>
        <p:nvSpPr>
          <p:cNvPr id="16" name="TextBox 15"/>
          <p:cNvSpPr txBox="1"/>
          <p:nvPr/>
        </p:nvSpPr>
        <p:spPr>
          <a:xfrm>
            <a:off x="0" y="5257167"/>
            <a:ext cx="11985170" cy="784830"/>
          </a:xfrm>
          <a:prstGeom prst="rect">
            <a:avLst/>
          </a:prstGeom>
          <a:noFill/>
        </p:spPr>
        <p:txBody>
          <a:bodyPr wrap="square" rtlCol="0">
            <a:spAutoFit/>
          </a:bodyPr>
          <a:lstStyle/>
          <a:p>
            <a:r>
              <a:rPr lang="en-US" sz="1500" b="1" dirty="0">
                <a:solidFill>
                  <a:srgbClr val="767171"/>
                </a:solidFill>
              </a:rPr>
              <a:t>Impact &amp; Benefit</a:t>
            </a:r>
            <a:r>
              <a:rPr lang="en-US" sz="1500" dirty="0">
                <a:solidFill>
                  <a:srgbClr val="767171"/>
                </a:solidFill>
              </a:rPr>
              <a:t>: Implementation of a well-calibrated, Landsat-based remote sensing technology will support analysis of cover crop outcomes and monitor progress in achieving conservation targets. Results will be used to evaluate agronomics and temporal patterns of cover crop performance, and allow for improved tracking of conservation implementation</a:t>
            </a:r>
          </a:p>
        </p:txBody>
      </p:sp>
    </p:spTree>
    <p:extLst>
      <p:ext uri="{BB962C8B-B14F-4D97-AF65-F5344CB8AC3E}">
        <p14:creationId xmlns:p14="http://schemas.microsoft.com/office/powerpoint/2010/main" val="5766302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a:spLocks noGrp="1"/>
          </p:cNvSpPr>
          <p:nvPr>
            <p:ph type="body" sz="quarter" idx="11"/>
          </p:nvPr>
        </p:nvSpPr>
        <p:spPr>
          <a:xfrm>
            <a:off x="276041" y="1078915"/>
            <a:ext cx="5137398" cy="2955706"/>
          </a:xfrm>
        </p:spPr>
        <p:txBody>
          <a:bodyPr>
            <a:normAutofit fontScale="92500" lnSpcReduction="20000"/>
          </a:bodyPr>
          <a:lstStyle/>
          <a:p>
            <a:pPr>
              <a:lnSpc>
                <a:spcPct val="120000"/>
              </a:lnSpc>
              <a:spcBef>
                <a:spcPts val="0"/>
              </a:spcBef>
            </a:pPr>
            <a:r>
              <a:rPr lang="en-US" b="1" dirty="0" smtClean="0"/>
              <a:t>Community Concern</a:t>
            </a:r>
            <a:r>
              <a:rPr lang="en-US" dirty="0" smtClean="0"/>
              <a:t>: Glacier National Park is interested in developing a spatial database that relates landscape-level disturbances to climate-related effects across the park. By synthesizing known and unknown disturbances, the park will be able to better address and focus management resources to respond to disturbances within the park. </a:t>
            </a:r>
          </a:p>
        </p:txBody>
      </p:sp>
      <p:sp>
        <p:nvSpPr>
          <p:cNvPr id="9" name="Text Placeholder 2"/>
          <p:cNvSpPr>
            <a:spLocks noGrp="1"/>
          </p:cNvSpPr>
          <p:nvPr>
            <p:ph type="body" sz="quarter" idx="4294967295"/>
          </p:nvPr>
        </p:nvSpPr>
        <p:spPr>
          <a:xfrm>
            <a:off x="1160585" y="279213"/>
            <a:ext cx="10824585" cy="742739"/>
          </a:xfrm>
          <a:prstGeom prst="rect">
            <a:avLst/>
          </a:prstGeom>
        </p:spPr>
        <p:txBody>
          <a:bodyPr anchor="ctr"/>
          <a:lstStyle/>
          <a:p>
            <a:pPr marL="0" indent="0">
              <a:buNone/>
            </a:pPr>
            <a:r>
              <a:rPr lang="en-US" sz="4400" b="1" dirty="0" smtClean="0">
                <a:solidFill>
                  <a:schemeClr val="accent1"/>
                </a:solidFill>
              </a:rPr>
              <a:t>Glacier National Park Climate II</a:t>
            </a:r>
            <a:endParaRPr lang="en-US" sz="4400" b="1" dirty="0">
              <a:solidFill>
                <a:schemeClr val="accent1"/>
              </a:solidFill>
            </a:endParaRPr>
          </a:p>
        </p:txBody>
      </p:sp>
      <p:sp>
        <p:nvSpPr>
          <p:cNvPr id="11" name="Text Placeholder 2"/>
          <p:cNvSpPr>
            <a:spLocks noGrp="1"/>
          </p:cNvSpPr>
          <p:nvPr>
            <p:ph type="body" sz="quarter" idx="4294967295"/>
          </p:nvPr>
        </p:nvSpPr>
        <p:spPr>
          <a:xfrm>
            <a:off x="2237258" y="6363735"/>
            <a:ext cx="4794740" cy="390218"/>
          </a:xfrm>
          <a:prstGeom prst="rect">
            <a:avLst/>
          </a:prstGeom>
        </p:spPr>
        <p:txBody>
          <a:bodyPr/>
          <a:lstStyle/>
          <a:p>
            <a:pPr marL="0" indent="0">
              <a:buNone/>
            </a:pPr>
            <a:r>
              <a:rPr lang="en-US" sz="1800" b="1" dirty="0" smtClean="0">
                <a:solidFill>
                  <a:schemeClr val="accent1"/>
                </a:solidFill>
              </a:rPr>
              <a:t>@ </a:t>
            </a:r>
            <a:r>
              <a:rPr lang="en-US" sz="1800" b="1" dirty="0" smtClean="0">
                <a:solidFill>
                  <a:schemeClr val="accent1"/>
                </a:solidFill>
              </a:rPr>
              <a:t>NASA Langley Research Center</a:t>
            </a:r>
            <a:endParaRPr lang="en-US" sz="1800" b="1" dirty="0">
              <a:solidFill>
                <a:schemeClr val="accent1"/>
              </a:solidFill>
            </a:endParaRP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575" y="279213"/>
            <a:ext cx="742739" cy="742739"/>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575" y="6305438"/>
            <a:ext cx="1937683" cy="413288"/>
          </a:xfrm>
          <a:prstGeom prst="rect">
            <a:avLst/>
          </a:prstGeom>
        </p:spPr>
      </p:pic>
      <p:pic>
        <p:nvPicPr>
          <p:cNvPr id="2" name="Picture 1"/>
          <p:cNvPicPr>
            <a:picLocks noChangeAspect="1"/>
          </p:cNvPicPr>
          <p:nvPr/>
        </p:nvPicPr>
        <p:blipFill>
          <a:blip r:embed="rId4"/>
          <a:stretch>
            <a:fillRect/>
          </a:stretch>
        </p:blipFill>
        <p:spPr>
          <a:xfrm>
            <a:off x="5436973" y="1080249"/>
            <a:ext cx="6452029" cy="3626719"/>
          </a:xfrm>
          <a:prstGeom prst="rect">
            <a:avLst/>
          </a:prstGeom>
        </p:spPr>
      </p:pic>
      <p:sp>
        <p:nvSpPr>
          <p:cNvPr id="3" name="TextBox 2"/>
          <p:cNvSpPr txBox="1"/>
          <p:nvPr/>
        </p:nvSpPr>
        <p:spPr>
          <a:xfrm>
            <a:off x="299575" y="3746988"/>
            <a:ext cx="4819135" cy="2163862"/>
          </a:xfrm>
          <a:prstGeom prst="rect">
            <a:avLst/>
          </a:prstGeom>
          <a:noFill/>
        </p:spPr>
        <p:txBody>
          <a:bodyPr wrap="square" rtlCol="0">
            <a:spAutoFit/>
          </a:bodyPr>
          <a:lstStyle/>
          <a:p>
            <a:pPr>
              <a:lnSpc>
                <a:spcPct val="120000"/>
              </a:lnSpc>
            </a:pPr>
            <a:r>
              <a:rPr lang="en-US" sz="1900" b="1" dirty="0">
                <a:solidFill>
                  <a:srgbClr val="767171"/>
                </a:solidFill>
              </a:rPr>
              <a:t>Partners</a:t>
            </a:r>
            <a:r>
              <a:rPr lang="en-US" sz="1900" dirty="0">
                <a:solidFill>
                  <a:srgbClr val="767171"/>
                </a:solidFill>
              </a:rPr>
              <a:t>:</a:t>
            </a:r>
          </a:p>
          <a:p>
            <a:pPr marL="342900" indent="-342900">
              <a:lnSpc>
                <a:spcPct val="120000"/>
              </a:lnSpc>
              <a:buFont typeface="Arial" panose="020B0604020202020204" pitchFamily="34" charset="0"/>
              <a:buChar char="•"/>
            </a:pPr>
            <a:r>
              <a:rPr lang="en-US" sz="1900" dirty="0">
                <a:solidFill>
                  <a:srgbClr val="767171"/>
                </a:solidFill>
              </a:rPr>
              <a:t>NPS, Glacier National Park</a:t>
            </a:r>
          </a:p>
          <a:p>
            <a:pPr marL="342900" indent="-342900">
              <a:lnSpc>
                <a:spcPct val="120000"/>
              </a:lnSpc>
              <a:buFont typeface="Arial" panose="020B0604020202020204" pitchFamily="34" charset="0"/>
              <a:buChar char="•"/>
            </a:pPr>
            <a:r>
              <a:rPr lang="en-US" sz="1900" dirty="0">
                <a:solidFill>
                  <a:srgbClr val="767171"/>
                </a:solidFill>
              </a:rPr>
              <a:t>NASA Ames, </a:t>
            </a:r>
            <a:r>
              <a:rPr lang="en-US" sz="1900" dirty="0" err="1">
                <a:solidFill>
                  <a:srgbClr val="767171"/>
                </a:solidFill>
              </a:rPr>
              <a:t>Biospheric</a:t>
            </a:r>
            <a:r>
              <a:rPr lang="en-US" sz="1900" dirty="0">
                <a:solidFill>
                  <a:srgbClr val="767171"/>
                </a:solidFill>
              </a:rPr>
              <a:t> Branch</a:t>
            </a:r>
          </a:p>
          <a:p>
            <a:pPr>
              <a:lnSpc>
                <a:spcPct val="120000"/>
              </a:lnSpc>
            </a:pPr>
            <a:endParaRPr lang="en-US" sz="1900" b="1" dirty="0">
              <a:solidFill>
                <a:srgbClr val="767171"/>
              </a:solidFill>
            </a:endParaRPr>
          </a:p>
          <a:p>
            <a:pPr>
              <a:lnSpc>
                <a:spcPct val="120000"/>
              </a:lnSpc>
            </a:pPr>
            <a:r>
              <a:rPr lang="en-US" sz="1900" b="1" dirty="0">
                <a:solidFill>
                  <a:srgbClr val="767171"/>
                </a:solidFill>
              </a:rPr>
              <a:t>Earth Observations</a:t>
            </a:r>
            <a:r>
              <a:rPr lang="en-US" sz="1900" dirty="0">
                <a:solidFill>
                  <a:srgbClr val="767171"/>
                </a:solidFill>
              </a:rPr>
              <a:t>:</a:t>
            </a:r>
          </a:p>
          <a:p>
            <a:pPr marL="342900" indent="-342900">
              <a:lnSpc>
                <a:spcPct val="120000"/>
              </a:lnSpc>
              <a:buFont typeface="Arial" panose="020B0604020202020204" pitchFamily="34" charset="0"/>
              <a:buChar char="•"/>
            </a:pPr>
            <a:r>
              <a:rPr lang="en-US" sz="1900" dirty="0">
                <a:solidFill>
                  <a:srgbClr val="767171"/>
                </a:solidFill>
              </a:rPr>
              <a:t>Landsat </a:t>
            </a:r>
            <a:r>
              <a:rPr lang="en-US" sz="1900" dirty="0" smtClean="0">
                <a:solidFill>
                  <a:srgbClr val="767171"/>
                </a:solidFill>
              </a:rPr>
              <a:t>4, 5</a:t>
            </a:r>
            <a:r>
              <a:rPr lang="en-US" sz="1900" dirty="0">
                <a:solidFill>
                  <a:srgbClr val="767171"/>
                </a:solidFill>
              </a:rPr>
              <a:t>, 7, &amp; </a:t>
            </a:r>
            <a:r>
              <a:rPr lang="en-US" sz="1900" dirty="0" smtClean="0">
                <a:solidFill>
                  <a:srgbClr val="767171"/>
                </a:solidFill>
              </a:rPr>
              <a:t>8</a:t>
            </a:r>
            <a:endParaRPr lang="en-US" sz="1900" dirty="0">
              <a:solidFill>
                <a:srgbClr val="767171"/>
              </a:solidFill>
            </a:endParaRPr>
          </a:p>
        </p:txBody>
      </p:sp>
      <p:sp>
        <p:nvSpPr>
          <p:cNvPr id="4" name="TextBox 3"/>
          <p:cNvSpPr txBox="1"/>
          <p:nvPr/>
        </p:nvSpPr>
        <p:spPr>
          <a:xfrm>
            <a:off x="9489105" y="2110732"/>
            <a:ext cx="4992130" cy="276999"/>
          </a:xfrm>
          <a:prstGeom prst="rect">
            <a:avLst/>
          </a:prstGeom>
          <a:noFill/>
          <a:scene3d>
            <a:camera prst="orthographicFront">
              <a:rot lat="0" lon="0" rev="5400000"/>
            </a:camera>
            <a:lightRig rig="threePt" dir="t"/>
          </a:scene3d>
        </p:spPr>
        <p:txBody>
          <a:bodyPr wrap="square" rtlCol="0">
            <a:spAutoFit/>
          </a:bodyPr>
          <a:lstStyle/>
          <a:p>
            <a:r>
              <a:rPr lang="en-US" sz="600" dirty="0">
                <a:solidFill>
                  <a:srgbClr val="767171"/>
                </a:solidFill>
              </a:rPr>
              <a:t>https://www.nps.gov/common/uploads/grid_builder/imr/crop16_9/DA3C1F02-1DD8-B71B-0BEA9E07D90D38B8.jpg?width=950&amp;quality=90&amp;mode=crop</a:t>
            </a:r>
          </a:p>
        </p:txBody>
      </p:sp>
      <p:sp>
        <p:nvSpPr>
          <p:cNvPr id="10" name="Text Placeholder 1"/>
          <p:cNvSpPr>
            <a:spLocks noGrp="1"/>
          </p:cNvSpPr>
          <p:nvPr>
            <p:ph type="body" sz="quarter" idx="11"/>
          </p:nvPr>
        </p:nvSpPr>
        <p:spPr>
          <a:xfrm>
            <a:off x="5375339" y="4669759"/>
            <a:ext cx="6778561" cy="1834820"/>
          </a:xfrm>
        </p:spPr>
        <p:txBody>
          <a:bodyPr>
            <a:normAutofit/>
          </a:bodyPr>
          <a:lstStyle/>
          <a:p>
            <a:pPr>
              <a:lnSpc>
                <a:spcPct val="120000"/>
              </a:lnSpc>
              <a:spcBef>
                <a:spcPts val="0"/>
              </a:spcBef>
            </a:pPr>
            <a:r>
              <a:rPr lang="en-US" sz="1900" b="1" dirty="0" smtClean="0"/>
              <a:t>Impact </a:t>
            </a:r>
            <a:r>
              <a:rPr lang="en-US" sz="1900" b="1" dirty="0" smtClean="0"/>
              <a:t>&amp; Benefit</a:t>
            </a:r>
            <a:r>
              <a:rPr lang="en-US" sz="1900" dirty="0" smtClean="0"/>
              <a:t>: Disturbance detection methodology created in </a:t>
            </a:r>
            <a:r>
              <a:rPr lang="en-US" sz="1900" dirty="0" smtClean="0"/>
              <a:t>the first term will </a:t>
            </a:r>
            <a:r>
              <a:rPr lang="en-US" sz="1900" dirty="0" smtClean="0"/>
              <a:t>be automated to increase ease-of-use, and further refinement of products and tools will enhance the park’s ability to monitor and identify disturbances. </a:t>
            </a:r>
          </a:p>
        </p:txBody>
      </p:sp>
    </p:spTree>
    <p:extLst>
      <p:ext uri="{BB962C8B-B14F-4D97-AF65-F5344CB8AC3E}">
        <p14:creationId xmlns:p14="http://schemas.microsoft.com/office/powerpoint/2010/main" val="7979267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a:spLocks noGrp="1"/>
          </p:cNvSpPr>
          <p:nvPr>
            <p:ph type="body" sz="quarter" idx="11"/>
          </p:nvPr>
        </p:nvSpPr>
        <p:spPr>
          <a:xfrm>
            <a:off x="299576" y="1021952"/>
            <a:ext cx="11685594" cy="5614916"/>
          </a:xfrm>
        </p:spPr>
        <p:txBody>
          <a:bodyPr>
            <a:normAutofit fontScale="70000" lnSpcReduction="20000"/>
          </a:bodyPr>
          <a:lstStyle/>
          <a:p>
            <a:pPr>
              <a:lnSpc>
                <a:spcPct val="120000"/>
              </a:lnSpc>
              <a:spcBef>
                <a:spcPts val="0"/>
              </a:spcBef>
            </a:pPr>
            <a:r>
              <a:rPr lang="en-US" sz="2571" b="1" dirty="0" smtClean="0"/>
              <a:t>Community Concern</a:t>
            </a:r>
            <a:r>
              <a:rPr lang="en-US" sz="2571" dirty="0" smtClean="0"/>
              <a:t>: </a:t>
            </a:r>
            <a:r>
              <a:rPr lang="en-US" sz="2286" dirty="0" smtClean="0">
                <a:latin typeface="Century Gothic" panose="020B0502020202020204" pitchFamily="34" charset="0"/>
              </a:rPr>
              <a:t>Poor grassland conditions in the Upper Missouri River Basin impact communities throughout the region by increasing the risk of wildfires and reducing the success of cattle ranches. An exceptional drought (D4 – USDM) in 2012, concentrated in the Great Plains, led to large wildfires throughout several states within the Missouri River Basin. The average wildfire size for 2012 was 1.5 times the 10-year average</a:t>
            </a:r>
          </a:p>
          <a:p>
            <a:pPr>
              <a:lnSpc>
                <a:spcPct val="120000"/>
              </a:lnSpc>
              <a:spcBef>
                <a:spcPts val="0"/>
              </a:spcBef>
            </a:pPr>
            <a:endParaRPr lang="en-US" b="1" dirty="0" smtClean="0"/>
          </a:p>
          <a:p>
            <a:pPr>
              <a:lnSpc>
                <a:spcPct val="120000"/>
              </a:lnSpc>
              <a:spcBef>
                <a:spcPts val="0"/>
              </a:spcBef>
            </a:pPr>
            <a:r>
              <a:rPr lang="en-US" sz="2200" b="1" dirty="0" smtClean="0"/>
              <a:t>Partners</a:t>
            </a:r>
            <a:r>
              <a:rPr lang="en-US" sz="2200" dirty="0" smtClean="0"/>
              <a:t>:</a:t>
            </a:r>
          </a:p>
          <a:p>
            <a:pPr marL="342900" indent="-342900">
              <a:lnSpc>
                <a:spcPct val="120000"/>
              </a:lnSpc>
              <a:spcBef>
                <a:spcPts val="0"/>
              </a:spcBef>
              <a:buFont typeface="Arial" panose="020B0604020202020204" pitchFamily="34" charset="0"/>
              <a:buChar char="•"/>
            </a:pPr>
            <a:r>
              <a:rPr lang="en-US" sz="2200" dirty="0" smtClean="0"/>
              <a:t>Great Plains Tribal Water Alliance</a:t>
            </a:r>
          </a:p>
          <a:p>
            <a:pPr marL="342900" indent="-342900">
              <a:lnSpc>
                <a:spcPct val="120000"/>
              </a:lnSpc>
              <a:spcBef>
                <a:spcPts val="0"/>
              </a:spcBef>
              <a:buFont typeface="Arial" panose="020B0604020202020204" pitchFamily="34" charset="0"/>
              <a:buChar char="•"/>
            </a:pPr>
            <a:r>
              <a:rPr lang="en-US" sz="2200" dirty="0" smtClean="0"/>
              <a:t>NOAA Regional Climate Services Director, Central Region</a:t>
            </a:r>
          </a:p>
          <a:p>
            <a:pPr marL="342900" indent="-342900">
              <a:lnSpc>
                <a:spcPct val="120000"/>
              </a:lnSpc>
              <a:spcBef>
                <a:spcPts val="0"/>
              </a:spcBef>
              <a:buFont typeface="Arial" panose="020B0604020202020204" pitchFamily="34" charset="0"/>
              <a:buChar char="•"/>
            </a:pPr>
            <a:r>
              <a:rPr lang="en-US" sz="2200" dirty="0" smtClean="0"/>
              <a:t>U.S. Army Corps of Engineers</a:t>
            </a:r>
          </a:p>
          <a:p>
            <a:pPr>
              <a:lnSpc>
                <a:spcPct val="120000"/>
              </a:lnSpc>
              <a:spcBef>
                <a:spcPts val="0"/>
              </a:spcBef>
            </a:pPr>
            <a:endParaRPr lang="en-US" sz="2200" b="1" dirty="0" smtClean="0"/>
          </a:p>
          <a:p>
            <a:pPr>
              <a:lnSpc>
                <a:spcPct val="120000"/>
              </a:lnSpc>
              <a:spcBef>
                <a:spcPts val="0"/>
              </a:spcBef>
            </a:pPr>
            <a:r>
              <a:rPr lang="en-US" sz="2200" b="1" dirty="0" smtClean="0"/>
              <a:t>Earth Observations</a:t>
            </a:r>
            <a:r>
              <a:rPr lang="en-US" sz="2200" dirty="0" smtClean="0"/>
              <a:t>:</a:t>
            </a:r>
          </a:p>
          <a:p>
            <a:pPr marL="342900" indent="-342900">
              <a:lnSpc>
                <a:spcPct val="120000"/>
              </a:lnSpc>
              <a:spcBef>
                <a:spcPts val="0"/>
              </a:spcBef>
              <a:buFont typeface="Arial" panose="020B0604020202020204" pitchFamily="34" charset="0"/>
              <a:buChar char="•"/>
            </a:pPr>
            <a:r>
              <a:rPr lang="en-US" sz="2200" dirty="0" smtClean="0"/>
              <a:t>PERSIANN - Precipitation</a:t>
            </a:r>
          </a:p>
          <a:p>
            <a:pPr marL="342900" indent="-342900">
              <a:lnSpc>
                <a:spcPct val="120000"/>
              </a:lnSpc>
              <a:spcBef>
                <a:spcPts val="0"/>
              </a:spcBef>
              <a:buFont typeface="Arial" panose="020B0604020202020204" pitchFamily="34" charset="0"/>
              <a:buChar char="•"/>
            </a:pPr>
            <a:r>
              <a:rPr lang="en-US" sz="2200" dirty="0" smtClean="0"/>
              <a:t>Aqua and </a:t>
            </a:r>
            <a:r>
              <a:rPr lang="en-US" sz="2200" dirty="0" smtClean="0"/>
              <a:t>Terra </a:t>
            </a:r>
            <a:r>
              <a:rPr lang="en-US" sz="2200" dirty="0" smtClean="0"/>
              <a:t>MODIS - </a:t>
            </a:r>
            <a:r>
              <a:rPr lang="en-US" sz="2200" dirty="0" smtClean="0"/>
              <a:t>NDVI or EVI </a:t>
            </a:r>
            <a:endParaRPr lang="en-US" sz="2200" dirty="0" smtClean="0"/>
          </a:p>
          <a:p>
            <a:pPr marL="342900" indent="-342900">
              <a:lnSpc>
                <a:spcPct val="120000"/>
              </a:lnSpc>
              <a:spcBef>
                <a:spcPts val="0"/>
              </a:spcBef>
              <a:buFont typeface="Arial" panose="020B0604020202020204" pitchFamily="34" charset="0"/>
              <a:buChar char="•"/>
            </a:pPr>
            <a:r>
              <a:rPr lang="en-US" sz="2200" dirty="0" smtClean="0"/>
              <a:t>SMAP </a:t>
            </a:r>
            <a:r>
              <a:rPr lang="en-US" sz="2200" dirty="0" smtClean="0"/>
              <a:t>– Soil Moisture</a:t>
            </a:r>
          </a:p>
          <a:p>
            <a:pPr marL="342900" indent="-342900">
              <a:lnSpc>
                <a:spcPct val="120000"/>
              </a:lnSpc>
              <a:spcBef>
                <a:spcPts val="0"/>
              </a:spcBef>
            </a:pPr>
            <a:r>
              <a:rPr lang="en-US" sz="2200" b="1" dirty="0" smtClean="0"/>
              <a:t>Ancillary Datasets</a:t>
            </a:r>
          </a:p>
          <a:p>
            <a:pPr marL="342900" indent="-342900">
              <a:lnSpc>
                <a:spcPct val="120000"/>
              </a:lnSpc>
              <a:spcBef>
                <a:spcPts val="0"/>
              </a:spcBef>
              <a:buFont typeface="Arial" panose="020B0604020202020204" pitchFamily="34" charset="0"/>
              <a:buChar char="•"/>
            </a:pPr>
            <a:r>
              <a:rPr lang="en-US" sz="2200" dirty="0" smtClean="0"/>
              <a:t>NLDAS – Soil Moisture</a:t>
            </a:r>
          </a:p>
          <a:p>
            <a:pPr marL="342900" indent="-342900">
              <a:lnSpc>
                <a:spcPct val="120000"/>
              </a:lnSpc>
              <a:spcBef>
                <a:spcPts val="0"/>
              </a:spcBef>
              <a:buFont typeface="Arial" panose="020B0604020202020204" pitchFamily="34" charset="0"/>
              <a:buChar char="•"/>
            </a:pPr>
            <a:r>
              <a:rPr lang="en-US" sz="2200" dirty="0" smtClean="0"/>
              <a:t>U.S. Drought Monitor – Archived Drought Conditions</a:t>
            </a:r>
          </a:p>
          <a:p>
            <a:pPr marL="342900" indent="-342900">
              <a:lnSpc>
                <a:spcPct val="120000"/>
              </a:lnSpc>
              <a:spcBef>
                <a:spcPts val="0"/>
              </a:spcBef>
            </a:pPr>
            <a:endParaRPr lang="en-US" sz="2571" b="1" dirty="0" smtClean="0"/>
          </a:p>
          <a:p>
            <a:pPr>
              <a:lnSpc>
                <a:spcPct val="120000"/>
              </a:lnSpc>
              <a:spcBef>
                <a:spcPts val="0"/>
              </a:spcBef>
            </a:pPr>
            <a:r>
              <a:rPr lang="en-US" sz="2571" b="1" dirty="0" smtClean="0"/>
              <a:t>Impact &amp; Benefit</a:t>
            </a:r>
            <a:r>
              <a:rPr lang="en-US" sz="2571" dirty="0" smtClean="0"/>
              <a:t>: </a:t>
            </a:r>
            <a:r>
              <a:rPr lang="en-US" sz="2286" dirty="0" smtClean="0">
                <a:solidFill>
                  <a:srgbClr val="767171"/>
                </a:solidFill>
                <a:latin typeface="Century Gothic" panose="020B0502020202020204" pitchFamily="34" charset="0"/>
              </a:rPr>
              <a:t>The Missouri River Climate II project team will seek to provide end-users in the region with a rangeland health and wildfire vulnerability indicator that can be used to inform decision makers and community members about the potential risks. The team will also seek to combine their project results and methodology with a Great Plains Tribal Water Alliance Climate Adaptation project by building tribal capacity in South Dakota.</a:t>
            </a:r>
            <a:endParaRPr lang="en-US" sz="2286" dirty="0" smtClean="0">
              <a:solidFill>
                <a:srgbClr val="767171"/>
              </a:solidFil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82975" y="3021980"/>
            <a:ext cx="2819319" cy="2115006"/>
          </a:xfrm>
          <a:prstGeom prst="rect">
            <a:avLst/>
          </a:prstGeom>
        </p:spPr>
      </p:pic>
      <p:sp>
        <p:nvSpPr>
          <p:cNvPr id="9" name="Text Placeholder 2"/>
          <p:cNvSpPr>
            <a:spLocks noGrp="1"/>
          </p:cNvSpPr>
          <p:nvPr>
            <p:ph type="body" sz="quarter" idx="4294967295"/>
          </p:nvPr>
        </p:nvSpPr>
        <p:spPr>
          <a:xfrm>
            <a:off x="1160585" y="279213"/>
            <a:ext cx="10824585" cy="742739"/>
          </a:xfrm>
          <a:prstGeom prst="rect">
            <a:avLst/>
          </a:prstGeom>
        </p:spPr>
        <p:txBody>
          <a:bodyPr anchor="ctr"/>
          <a:lstStyle/>
          <a:p>
            <a:pPr marL="0" indent="0">
              <a:buNone/>
            </a:pPr>
            <a:r>
              <a:rPr lang="en-US" sz="4400" b="1" dirty="0" smtClean="0">
                <a:solidFill>
                  <a:schemeClr val="accent1"/>
                </a:solidFill>
              </a:rPr>
              <a:t>Missouri River Climate II</a:t>
            </a:r>
            <a:endParaRPr lang="en-US" sz="4400" b="1" dirty="0">
              <a:solidFill>
                <a:schemeClr val="accent1"/>
              </a:solidFill>
            </a:endParaRPr>
          </a:p>
        </p:txBody>
      </p:sp>
      <p:sp>
        <p:nvSpPr>
          <p:cNvPr id="11" name="Text Placeholder 2"/>
          <p:cNvSpPr>
            <a:spLocks noGrp="1"/>
          </p:cNvSpPr>
          <p:nvPr>
            <p:ph type="body" sz="quarter" idx="4294967295"/>
          </p:nvPr>
        </p:nvSpPr>
        <p:spPr>
          <a:xfrm>
            <a:off x="2237257" y="6363735"/>
            <a:ext cx="5459731" cy="390218"/>
          </a:xfrm>
          <a:prstGeom prst="rect">
            <a:avLst/>
          </a:prstGeom>
        </p:spPr>
        <p:txBody>
          <a:bodyPr>
            <a:normAutofit fontScale="92500"/>
          </a:bodyPr>
          <a:lstStyle/>
          <a:p>
            <a:pPr marL="0" indent="0">
              <a:buNone/>
            </a:pPr>
            <a:r>
              <a:rPr lang="en-US" sz="1800" b="1" dirty="0" smtClean="0">
                <a:solidFill>
                  <a:schemeClr val="accent1"/>
                </a:solidFill>
              </a:rPr>
              <a:t>@ National Centers for Environmental Information</a:t>
            </a:r>
            <a:endParaRPr lang="en-US" sz="1800" b="1" dirty="0">
              <a:solidFill>
                <a:schemeClr val="accent1"/>
              </a:solidFill>
            </a:endParaRP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575" y="279213"/>
            <a:ext cx="742739" cy="742739"/>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575" y="6305438"/>
            <a:ext cx="1937683" cy="413288"/>
          </a:xfrm>
          <a:prstGeom prst="rect">
            <a:avLst/>
          </a:prstGeom>
        </p:spPr>
      </p:pic>
      <p:pic>
        <p:nvPicPr>
          <p:cNvPr id="2" name="Picture 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42373" y="2102625"/>
            <a:ext cx="3558629" cy="2688370"/>
          </a:xfrm>
          <a:prstGeom prst="rect">
            <a:avLst/>
          </a:prstGeom>
        </p:spPr>
      </p:pic>
    </p:spTree>
    <p:extLst>
      <p:ext uri="{BB962C8B-B14F-4D97-AF65-F5344CB8AC3E}">
        <p14:creationId xmlns:p14="http://schemas.microsoft.com/office/powerpoint/2010/main" val="5620248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p:cNvSpPr>
            <a:spLocks noGrp="1"/>
          </p:cNvSpPr>
          <p:nvPr>
            <p:ph type="body" sz="quarter" idx="11"/>
          </p:nvPr>
        </p:nvSpPr>
        <p:spPr>
          <a:xfrm>
            <a:off x="119710" y="978717"/>
            <a:ext cx="7903059" cy="5272973"/>
          </a:xfrm>
        </p:spPr>
        <p:txBody>
          <a:bodyPr>
            <a:noAutofit/>
          </a:bodyPr>
          <a:lstStyle/>
          <a:p>
            <a:pPr>
              <a:lnSpc>
                <a:spcPct val="100000"/>
              </a:lnSpc>
              <a:spcBef>
                <a:spcPts val="0"/>
              </a:spcBef>
            </a:pPr>
            <a:r>
              <a:rPr lang="en-US" sz="1600" b="1" dirty="0" smtClean="0"/>
              <a:t>Community Concern</a:t>
            </a:r>
            <a:r>
              <a:rPr lang="en-US" sz="1600" dirty="0" smtClean="0"/>
              <a:t>: Oak </a:t>
            </a:r>
            <a:r>
              <a:rPr lang="en-US" sz="1600" dirty="0"/>
              <a:t>woodlands and chaparral </a:t>
            </a:r>
            <a:r>
              <a:rPr lang="en-US" sz="1600" dirty="0" err="1"/>
              <a:t>shrublands</a:t>
            </a:r>
            <a:r>
              <a:rPr lang="en-US" sz="1600" dirty="0"/>
              <a:t> throughout the Santa Monica Mountains have recently experienced extensive tree loss and shrub dieback. Yet, as ongoing drought and the proliferation of pests and pathogens impact the Santa Monica Mountains, it is difficult to understand the exact nature and extent of increased shrub and oak mortality, and how these patterns associate with landscape and climate </a:t>
            </a:r>
            <a:r>
              <a:rPr lang="en-US" sz="1600" dirty="0" smtClean="0"/>
              <a:t>variables.</a:t>
            </a:r>
            <a:endParaRPr lang="en-US" sz="1600" dirty="0" smtClean="0"/>
          </a:p>
          <a:p>
            <a:pPr>
              <a:lnSpc>
                <a:spcPct val="100000"/>
              </a:lnSpc>
              <a:spcBef>
                <a:spcPts val="0"/>
              </a:spcBef>
            </a:pPr>
            <a:endParaRPr lang="en-US" sz="1600" b="1" dirty="0" smtClean="0"/>
          </a:p>
          <a:p>
            <a:pPr>
              <a:lnSpc>
                <a:spcPct val="100000"/>
              </a:lnSpc>
              <a:spcBef>
                <a:spcPts val="0"/>
              </a:spcBef>
            </a:pPr>
            <a:r>
              <a:rPr lang="en-US" sz="1600" b="1" dirty="0" smtClean="0"/>
              <a:t>Partners</a:t>
            </a:r>
            <a:r>
              <a:rPr lang="en-US" sz="1600" dirty="0" smtClean="0"/>
              <a:t>:</a:t>
            </a:r>
          </a:p>
          <a:p>
            <a:pPr marL="342900" indent="-342900">
              <a:lnSpc>
                <a:spcPct val="100000"/>
              </a:lnSpc>
              <a:spcBef>
                <a:spcPts val="0"/>
              </a:spcBef>
              <a:buFont typeface="Arial" panose="020B0604020202020204" pitchFamily="34" charset="0"/>
              <a:buChar char="•"/>
            </a:pPr>
            <a:r>
              <a:rPr lang="en-US" sz="1600" dirty="0" smtClean="0"/>
              <a:t>Resource Conservation District (RCD) of </a:t>
            </a:r>
            <a:r>
              <a:rPr lang="en-US" sz="1600" dirty="0"/>
              <a:t>the Santa Monica </a:t>
            </a:r>
            <a:r>
              <a:rPr lang="en-US" sz="1600" dirty="0" smtClean="0"/>
              <a:t>Mountains</a:t>
            </a:r>
          </a:p>
          <a:p>
            <a:pPr>
              <a:lnSpc>
                <a:spcPct val="100000"/>
              </a:lnSpc>
              <a:spcBef>
                <a:spcPts val="0"/>
              </a:spcBef>
            </a:pPr>
            <a:endParaRPr lang="en-US" sz="1600" b="1" dirty="0" smtClean="0"/>
          </a:p>
          <a:p>
            <a:pPr>
              <a:lnSpc>
                <a:spcPct val="100000"/>
              </a:lnSpc>
              <a:spcBef>
                <a:spcPts val="0"/>
              </a:spcBef>
            </a:pPr>
            <a:r>
              <a:rPr lang="en-US" sz="1600" b="1" dirty="0" smtClean="0"/>
              <a:t>Earth Observations</a:t>
            </a:r>
            <a:r>
              <a:rPr lang="en-US" sz="1600" dirty="0" smtClean="0"/>
              <a:t>:</a:t>
            </a:r>
          </a:p>
          <a:p>
            <a:pPr marL="342900" indent="-342900">
              <a:lnSpc>
                <a:spcPct val="100000"/>
              </a:lnSpc>
              <a:spcBef>
                <a:spcPts val="0"/>
              </a:spcBef>
              <a:buFont typeface="Arial" panose="020B0604020202020204" pitchFamily="34" charset="0"/>
              <a:buChar char="•"/>
            </a:pPr>
            <a:r>
              <a:rPr lang="en-US" sz="1600" dirty="0" smtClean="0"/>
              <a:t>Terra MODIS</a:t>
            </a:r>
          </a:p>
          <a:p>
            <a:pPr marL="342900" indent="-342900">
              <a:lnSpc>
                <a:spcPct val="100000"/>
              </a:lnSpc>
              <a:spcBef>
                <a:spcPts val="0"/>
              </a:spcBef>
              <a:buFont typeface="Arial" panose="020B0604020202020204" pitchFamily="34" charset="0"/>
              <a:buChar char="•"/>
            </a:pPr>
            <a:r>
              <a:rPr lang="en-US" sz="1600" dirty="0" smtClean="0"/>
              <a:t>NASA ER-2 Jet AVIRIS</a:t>
            </a:r>
          </a:p>
          <a:p>
            <a:pPr marL="342900" indent="-342900">
              <a:lnSpc>
                <a:spcPct val="100000"/>
              </a:lnSpc>
              <a:spcBef>
                <a:spcPts val="0"/>
              </a:spcBef>
              <a:buFont typeface="Arial" panose="020B0604020202020204" pitchFamily="34" charset="0"/>
              <a:buChar char="•"/>
            </a:pPr>
            <a:r>
              <a:rPr lang="en-US" sz="1600" dirty="0" smtClean="0"/>
              <a:t>NASA Gulfstream III UAVSAR</a:t>
            </a:r>
          </a:p>
          <a:p>
            <a:pPr marL="342900" indent="-342900">
              <a:lnSpc>
                <a:spcPct val="100000"/>
              </a:lnSpc>
              <a:spcBef>
                <a:spcPts val="0"/>
              </a:spcBef>
              <a:buFont typeface="Arial" panose="020B0604020202020204" pitchFamily="34" charset="0"/>
              <a:buChar char="•"/>
            </a:pPr>
            <a:r>
              <a:rPr lang="en-US" sz="1600" dirty="0" smtClean="0"/>
              <a:t>Shuttle Radar Topography Mission (SRTM)</a:t>
            </a:r>
          </a:p>
          <a:p>
            <a:pPr marL="342900" indent="-342900">
              <a:lnSpc>
                <a:spcPct val="100000"/>
              </a:lnSpc>
              <a:spcBef>
                <a:spcPts val="0"/>
              </a:spcBef>
              <a:buFont typeface="Arial" panose="020B0604020202020204" pitchFamily="34" charset="0"/>
              <a:buChar char="•"/>
            </a:pPr>
            <a:r>
              <a:rPr lang="en-US" sz="1600" dirty="0" smtClean="0"/>
              <a:t>Sentinel-2 </a:t>
            </a:r>
            <a:endParaRPr lang="en-US" sz="1600" dirty="0" smtClean="0"/>
          </a:p>
          <a:p>
            <a:pPr>
              <a:lnSpc>
                <a:spcPct val="100000"/>
              </a:lnSpc>
              <a:spcBef>
                <a:spcPts val="0"/>
              </a:spcBef>
            </a:pPr>
            <a:endParaRPr lang="en-US" sz="1600" b="1" dirty="0" smtClean="0"/>
          </a:p>
          <a:p>
            <a:pPr>
              <a:lnSpc>
                <a:spcPct val="100000"/>
              </a:lnSpc>
              <a:spcBef>
                <a:spcPts val="0"/>
              </a:spcBef>
            </a:pPr>
            <a:r>
              <a:rPr lang="en-US" sz="1600" b="1" dirty="0" smtClean="0"/>
              <a:t>Impact &amp; Benefit</a:t>
            </a:r>
            <a:r>
              <a:rPr lang="en-US" sz="1600" dirty="0" smtClean="0"/>
              <a:t>: </a:t>
            </a:r>
            <a:r>
              <a:rPr lang="en-US" sz="1600" dirty="0"/>
              <a:t>A baseline landscape status assessment will be produced to provide direction on ways to map spread of impacts, develop risk assessment strategies for addressing wildfire risk, and identify and prioritize potential management response strategies to make best use of limited resources. </a:t>
            </a:r>
            <a:endParaRPr lang="en-US" sz="1600" dirty="0" smtClean="0"/>
          </a:p>
        </p:txBody>
      </p:sp>
      <p:sp>
        <p:nvSpPr>
          <p:cNvPr id="9" name="Text Placeholder 2"/>
          <p:cNvSpPr>
            <a:spLocks noGrp="1"/>
          </p:cNvSpPr>
          <p:nvPr>
            <p:ph type="body" sz="quarter" idx="4294967295"/>
          </p:nvPr>
        </p:nvSpPr>
        <p:spPr>
          <a:xfrm>
            <a:off x="1160585" y="279213"/>
            <a:ext cx="10824585" cy="742739"/>
          </a:xfrm>
          <a:prstGeom prst="rect">
            <a:avLst/>
          </a:prstGeom>
        </p:spPr>
        <p:txBody>
          <a:bodyPr anchor="ctr"/>
          <a:lstStyle/>
          <a:p>
            <a:pPr marL="0" indent="0">
              <a:buNone/>
            </a:pPr>
            <a:r>
              <a:rPr lang="en-US" sz="4400" b="1" dirty="0" smtClean="0">
                <a:solidFill>
                  <a:schemeClr val="accent1"/>
                </a:solidFill>
              </a:rPr>
              <a:t>Santa Monica Mountains Climate</a:t>
            </a:r>
            <a:endParaRPr lang="en-US" sz="4400" b="1" dirty="0">
              <a:solidFill>
                <a:schemeClr val="accent1"/>
              </a:solidFill>
            </a:endParaRPr>
          </a:p>
        </p:txBody>
      </p:sp>
      <p:sp>
        <p:nvSpPr>
          <p:cNvPr id="11" name="Text Placeholder 2"/>
          <p:cNvSpPr>
            <a:spLocks noGrp="1"/>
          </p:cNvSpPr>
          <p:nvPr>
            <p:ph type="body" sz="quarter" idx="4294967295"/>
          </p:nvPr>
        </p:nvSpPr>
        <p:spPr>
          <a:xfrm>
            <a:off x="2237258" y="6363735"/>
            <a:ext cx="4794740" cy="390218"/>
          </a:xfrm>
          <a:prstGeom prst="rect">
            <a:avLst/>
          </a:prstGeom>
        </p:spPr>
        <p:txBody>
          <a:bodyPr>
            <a:normAutofit/>
          </a:bodyPr>
          <a:lstStyle/>
          <a:p>
            <a:pPr marL="0" indent="0">
              <a:buNone/>
            </a:pPr>
            <a:r>
              <a:rPr lang="en-US" sz="1800" b="1" dirty="0" smtClean="0">
                <a:solidFill>
                  <a:schemeClr val="accent1"/>
                </a:solidFill>
              </a:rPr>
              <a:t>@ Jet Propulsion Laboratory</a:t>
            </a:r>
            <a:endParaRPr lang="en-US" sz="1800" b="1" dirty="0">
              <a:solidFill>
                <a:schemeClr val="accent1"/>
              </a:solidFill>
            </a:endParaRP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575" y="279213"/>
            <a:ext cx="742739" cy="742739"/>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575" y="6305438"/>
            <a:ext cx="1937683" cy="413288"/>
          </a:xfrm>
          <a:prstGeom prst="rect">
            <a:avLst/>
          </a:prstGeom>
        </p:spPr>
      </p:pic>
      <p:grpSp>
        <p:nvGrpSpPr>
          <p:cNvPr id="7" name="Group 6"/>
          <p:cNvGrpSpPr/>
          <p:nvPr/>
        </p:nvGrpSpPr>
        <p:grpSpPr>
          <a:xfrm>
            <a:off x="7979329" y="900659"/>
            <a:ext cx="4124112" cy="5721488"/>
            <a:chOff x="7669428" y="1021952"/>
            <a:chExt cx="4124112" cy="5721488"/>
          </a:xfrm>
        </p:grpSpPr>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69428" y="3761211"/>
              <a:ext cx="4124112" cy="298222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760042" y="1021952"/>
              <a:ext cx="3962401" cy="2714545"/>
            </a:xfrm>
            <a:prstGeom prst="rect">
              <a:avLst/>
            </a:prstGeom>
          </p:spPr>
        </p:pic>
      </p:grpSp>
    </p:spTree>
    <p:extLst>
      <p:ext uri="{BB962C8B-B14F-4D97-AF65-F5344CB8AC3E}">
        <p14:creationId xmlns:p14="http://schemas.microsoft.com/office/powerpoint/2010/main" val="37384283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limate 15">
      <a:dk1>
        <a:srgbClr val="767171"/>
      </a:dk1>
      <a:lt1>
        <a:srgbClr val="FFFFFF"/>
      </a:lt1>
      <a:dk2>
        <a:srgbClr val="767171"/>
      </a:dk2>
      <a:lt2>
        <a:srgbClr val="FFFFFF"/>
      </a:lt2>
      <a:accent1>
        <a:srgbClr val="E9A149"/>
      </a:accent1>
      <a:accent2>
        <a:srgbClr val="DF7934"/>
      </a:accent2>
      <a:accent3>
        <a:srgbClr val="D64D27"/>
      </a:accent3>
      <a:accent4>
        <a:srgbClr val="8D91C7"/>
      </a:accent4>
      <a:accent5>
        <a:srgbClr val="667FAA"/>
      </a:accent5>
      <a:accent6>
        <a:srgbClr val="347194"/>
      </a:accent6>
      <a:hlink>
        <a:srgbClr val="E9A149"/>
      </a:hlink>
      <a:folHlink>
        <a:srgbClr val="E9A149"/>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ross Cutting 15">
      <a:dk1>
        <a:srgbClr val="767171"/>
      </a:dk1>
      <a:lt1>
        <a:srgbClr val="FFFFFF"/>
      </a:lt1>
      <a:dk2>
        <a:srgbClr val="767171"/>
      </a:dk2>
      <a:lt2>
        <a:srgbClr val="FFFFFF"/>
      </a:lt2>
      <a:accent1>
        <a:srgbClr val="E97845"/>
      </a:accent1>
      <a:accent2>
        <a:srgbClr val="F19C58"/>
      </a:accent2>
      <a:accent3>
        <a:srgbClr val="FEC36E"/>
      </a:accent3>
      <a:accent4>
        <a:srgbClr val="517FAB"/>
      </a:accent4>
      <a:accent5>
        <a:srgbClr val="4D999E"/>
      </a:accent5>
      <a:accent6>
        <a:srgbClr val="4BB18B"/>
      </a:accent6>
      <a:hlink>
        <a:srgbClr val="E97845"/>
      </a:hlink>
      <a:folHlink>
        <a:srgbClr val="E97845"/>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Energy 15">
      <a:dk1>
        <a:srgbClr val="767171"/>
      </a:dk1>
      <a:lt1>
        <a:srgbClr val="FFFFFF"/>
      </a:lt1>
      <a:dk2>
        <a:srgbClr val="767171"/>
      </a:dk2>
      <a:lt2>
        <a:srgbClr val="FFFFFF"/>
      </a:lt2>
      <a:accent1>
        <a:srgbClr val="56B27B"/>
      </a:accent1>
      <a:accent2>
        <a:srgbClr val="598E9A"/>
      </a:accent2>
      <a:accent3>
        <a:srgbClr val="5D68AA"/>
      </a:accent3>
      <a:accent4>
        <a:srgbClr val="F8D377"/>
      </a:accent4>
      <a:accent5>
        <a:srgbClr val="E4995F"/>
      </a:accent5>
      <a:accent6>
        <a:srgbClr val="D4654A"/>
      </a:accent6>
      <a:hlink>
        <a:srgbClr val="56B27B"/>
      </a:hlink>
      <a:folHlink>
        <a:srgbClr val="56B27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Health &amp; AQ 15">
      <a:dk1>
        <a:srgbClr val="767171"/>
      </a:dk1>
      <a:lt1>
        <a:srgbClr val="FFFFFF"/>
      </a:lt1>
      <a:dk2>
        <a:srgbClr val="767171"/>
      </a:dk2>
      <a:lt2>
        <a:srgbClr val="FFFFFF"/>
      </a:lt2>
      <a:accent1>
        <a:srgbClr val="BE5341"/>
      </a:accent1>
      <a:accent2>
        <a:srgbClr val="D07D56"/>
      </a:accent2>
      <a:accent3>
        <a:srgbClr val="E5AA6F"/>
      </a:accent3>
      <a:accent4>
        <a:srgbClr val="497F8D"/>
      </a:accent4>
      <a:accent5>
        <a:srgbClr val="4C9380"/>
      </a:accent5>
      <a:accent6>
        <a:srgbClr val="51A96D"/>
      </a:accent6>
      <a:hlink>
        <a:srgbClr val="BE5341"/>
      </a:hlink>
      <a:folHlink>
        <a:srgbClr val="BE5341"/>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TotalTime>
  <Words>3794</Words>
  <Application>Microsoft Office PowerPoint</Application>
  <PresentationFormat>Widescreen</PresentationFormat>
  <Paragraphs>429</Paragraphs>
  <Slides>27</Slides>
  <Notes>6</Notes>
  <HiddenSlides>0</HiddenSlides>
  <MMClips>0</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27</vt:i4>
      </vt:variant>
    </vt:vector>
  </HeadingPairs>
  <TitlesOfParts>
    <vt:vector size="42" baseType="lpstr">
      <vt:lpstr>Arial</vt:lpstr>
      <vt:lpstr>Calibri</vt:lpstr>
      <vt:lpstr>Century Gothic</vt:lpstr>
      <vt:lpstr>Helvetica Neue</vt:lpstr>
      <vt:lpstr>Questrial</vt:lpstr>
      <vt:lpstr>Times New Roman</vt:lpstr>
      <vt:lpstr>Office Theme</vt:lpstr>
      <vt:lpstr>3_Office Theme</vt:lpstr>
      <vt:lpstr>4_Office Theme</vt:lpstr>
      <vt:lpstr>2_Office Theme</vt:lpstr>
      <vt:lpstr>1_Office Theme</vt:lpstr>
      <vt:lpstr>8_Office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Childs, Lauren M. (LARC-E3)[DEVELOP]</dc:creator>
  <cp:lastModifiedBy>Crepps, Georgina S. (LARC-E3)[SSAI DEVELOP]</cp:lastModifiedBy>
  <cp:revision>29</cp:revision>
  <dcterms:created xsi:type="dcterms:W3CDTF">2016-09-03T03:30:46Z</dcterms:created>
  <dcterms:modified xsi:type="dcterms:W3CDTF">2017-01-18T18:23:04Z</dcterms:modified>
</cp:coreProperties>
</file>